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71" r:id="rId7"/>
  </p:sldMasterIdLst>
  <p:notesMasterIdLst>
    <p:notesMasterId r:id="rId32"/>
  </p:notesMasterIdLst>
  <p:handoutMasterIdLst>
    <p:handoutMasterId r:id="rId33"/>
  </p:handoutMasterIdLst>
  <p:sldIdLst>
    <p:sldId id="278" r:id="rId8"/>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9" r:id="rId30"/>
    <p:sldId id="277" r:id="rId3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78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76296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73868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648513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47474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24835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47415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817236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latin typeface="Calibri"/>
              </a:rPr>
              <a:pPr/>
              <a:t>21</a:t>
            </a:fld>
            <a:endParaRPr lang="en-US">
              <a:solidFill>
                <a:prstClr val="black"/>
              </a:solidFill>
              <a:latin typeface="Calibri"/>
            </a:endParaRPr>
          </a:p>
        </p:txBody>
      </p:sp>
    </p:spTree>
    <p:extLst>
      <p:ext uri="{BB962C8B-B14F-4D97-AF65-F5344CB8AC3E}">
        <p14:creationId xmlns:p14="http://schemas.microsoft.com/office/powerpoint/2010/main" val="723170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968431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239502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67916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16826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56329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199892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437542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16133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835763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55960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661439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597379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38015259"/>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8617719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215620007"/>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3666503"/>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42815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27934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878237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4086147"/>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211055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607021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665214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110157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029535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301734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857410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5373798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0397453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396120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86374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358002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067592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383435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45926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944358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175190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2148844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57779723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4916362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131332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394640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7310491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1624937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32658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41906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17097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67790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777802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userDrawn="1"/>
        </p:nvGrpSpPr>
        <p:grpSpPr bwMode="black">
          <a:xfrm>
            <a:off x="10823571" y="481013"/>
            <a:ext cx="1155699" cy="366713"/>
            <a:chOff x="10823571" y="481013"/>
            <a:chExt cx="1155699" cy="366713"/>
          </a:xfrm>
        </p:grpSpPr>
        <p:sp>
          <p:nvSpPr>
            <p:cNvPr id="3" name="Freeform 2"/>
            <p:cNvSpPr>
              <a:spLocks noEditPoints="1"/>
            </p:cNvSpPr>
            <p:nvPr/>
          </p:nvSpPr>
          <p:spPr bwMode="black">
            <a:xfrm>
              <a:off x="11237908" y="538163"/>
              <a:ext cx="741362" cy="239713"/>
            </a:xfrm>
            <a:custGeom>
              <a:avLst/>
              <a:gdLst>
                <a:gd name="T0" fmla="*/ 179 w 684"/>
                <a:gd name="T1" fmla="*/ 169 h 220"/>
                <a:gd name="T2" fmla="*/ 95 w 684"/>
                <a:gd name="T3" fmla="*/ 220 h 220"/>
                <a:gd name="T4" fmla="*/ 12 w 684"/>
                <a:gd name="T5" fmla="*/ 171 h 220"/>
                <a:gd name="T6" fmla="*/ 12 w 684"/>
                <a:gd name="T7" fmla="*/ 62 h 220"/>
                <a:gd name="T8" fmla="*/ 98 w 684"/>
                <a:gd name="T9" fmla="*/ 11 h 220"/>
                <a:gd name="T10" fmla="*/ 180 w 684"/>
                <a:gd name="T11" fmla="*/ 60 h 220"/>
                <a:gd name="T12" fmla="*/ 166 w 684"/>
                <a:gd name="T13" fmla="*/ 116 h 220"/>
                <a:gd name="T14" fmla="*/ 97 w 684"/>
                <a:gd name="T15" fmla="*/ 32 h 220"/>
                <a:gd name="T16" fmla="*/ 34 w 684"/>
                <a:gd name="T17" fmla="*/ 73 h 220"/>
                <a:gd name="T18" fmla="*/ 34 w 684"/>
                <a:gd name="T19" fmla="*/ 159 h 220"/>
                <a:gd name="T20" fmla="*/ 95 w 684"/>
                <a:gd name="T21" fmla="*/ 198 h 220"/>
                <a:gd name="T22" fmla="*/ 166 w 684"/>
                <a:gd name="T23" fmla="*/ 116 h 220"/>
                <a:gd name="T24" fmla="*/ 277 w 684"/>
                <a:gd name="T25" fmla="*/ 20 h 220"/>
                <a:gd name="T26" fmla="*/ 253 w 684"/>
                <a:gd name="T27" fmla="*/ 72 h 220"/>
                <a:gd name="T28" fmla="*/ 287 w 684"/>
                <a:gd name="T29" fmla="*/ 92 h 220"/>
                <a:gd name="T30" fmla="*/ 253 w 684"/>
                <a:gd name="T31" fmla="*/ 216 h 220"/>
                <a:gd name="T32" fmla="*/ 230 w 684"/>
                <a:gd name="T33" fmla="*/ 92 h 220"/>
                <a:gd name="T34" fmla="*/ 205 w 684"/>
                <a:gd name="T35" fmla="*/ 72 h 220"/>
                <a:gd name="T36" fmla="*/ 230 w 684"/>
                <a:gd name="T37" fmla="*/ 49 h 220"/>
                <a:gd name="T38" fmla="*/ 276 w 684"/>
                <a:gd name="T39" fmla="*/ 0 h 220"/>
                <a:gd name="T40" fmla="*/ 293 w 684"/>
                <a:gd name="T41" fmla="*/ 23 h 220"/>
                <a:gd name="T42" fmla="*/ 357 w 684"/>
                <a:gd name="T43" fmla="*/ 20 h 220"/>
                <a:gd name="T44" fmla="*/ 333 w 684"/>
                <a:gd name="T45" fmla="*/ 72 h 220"/>
                <a:gd name="T46" fmla="*/ 366 w 684"/>
                <a:gd name="T47" fmla="*/ 92 h 220"/>
                <a:gd name="T48" fmla="*/ 333 w 684"/>
                <a:gd name="T49" fmla="*/ 216 h 220"/>
                <a:gd name="T50" fmla="*/ 309 w 684"/>
                <a:gd name="T51" fmla="*/ 92 h 220"/>
                <a:gd name="T52" fmla="*/ 285 w 684"/>
                <a:gd name="T53" fmla="*/ 72 h 220"/>
                <a:gd name="T54" fmla="*/ 309 w 684"/>
                <a:gd name="T55" fmla="*/ 49 h 220"/>
                <a:gd name="T56" fmla="*/ 355 w 684"/>
                <a:gd name="T57" fmla="*/ 0 h 220"/>
                <a:gd name="T58" fmla="*/ 372 w 684"/>
                <a:gd name="T59" fmla="*/ 23 h 220"/>
                <a:gd name="T60" fmla="*/ 410 w 684"/>
                <a:gd name="T61" fmla="*/ 31 h 220"/>
                <a:gd name="T62" fmla="*/ 389 w 684"/>
                <a:gd name="T63" fmla="*/ 32 h 220"/>
                <a:gd name="T64" fmla="*/ 389 w 684"/>
                <a:gd name="T65" fmla="*/ 10 h 220"/>
                <a:gd name="T66" fmla="*/ 410 w 684"/>
                <a:gd name="T67" fmla="*/ 10 h 220"/>
                <a:gd name="T68" fmla="*/ 411 w 684"/>
                <a:gd name="T69" fmla="*/ 216 h 220"/>
                <a:gd name="T70" fmla="*/ 388 w 684"/>
                <a:gd name="T71" fmla="*/ 72 h 220"/>
                <a:gd name="T72" fmla="*/ 411 w 684"/>
                <a:gd name="T73" fmla="*/ 216 h 220"/>
                <a:gd name="T74" fmla="*/ 503 w 684"/>
                <a:gd name="T75" fmla="*/ 220 h 220"/>
                <a:gd name="T76" fmla="*/ 443 w 684"/>
                <a:gd name="T77" fmla="*/ 185 h 220"/>
                <a:gd name="T78" fmla="*/ 455 w 684"/>
                <a:gd name="T79" fmla="*/ 90 h 220"/>
                <a:gd name="T80" fmla="*/ 543 w 684"/>
                <a:gd name="T81" fmla="*/ 76 h 220"/>
                <a:gd name="T82" fmla="*/ 508 w 684"/>
                <a:gd name="T83" fmla="*/ 88 h 220"/>
                <a:gd name="T84" fmla="*/ 458 w 684"/>
                <a:gd name="T85" fmla="*/ 146 h 220"/>
                <a:gd name="T86" fmla="*/ 507 w 684"/>
                <a:gd name="T87" fmla="*/ 200 h 220"/>
                <a:gd name="T88" fmla="*/ 542 w 684"/>
                <a:gd name="T89" fmla="*/ 210 h 220"/>
                <a:gd name="T90" fmla="*/ 582 w 684"/>
                <a:gd name="T91" fmla="*/ 150 h 220"/>
                <a:gd name="T92" fmla="*/ 629 w 684"/>
                <a:gd name="T93" fmla="*/ 200 h 220"/>
                <a:gd name="T94" fmla="*/ 674 w 684"/>
                <a:gd name="T95" fmla="*/ 206 h 220"/>
                <a:gd name="T96" fmla="*/ 576 w 684"/>
                <a:gd name="T97" fmla="*/ 200 h 220"/>
                <a:gd name="T98" fmla="*/ 567 w 684"/>
                <a:gd name="T99" fmla="*/ 106 h 220"/>
                <a:gd name="T100" fmla="*/ 625 w 684"/>
                <a:gd name="T101" fmla="*/ 69 h 220"/>
                <a:gd name="T102" fmla="*/ 684 w 684"/>
                <a:gd name="T103" fmla="*/ 138 h 220"/>
                <a:gd name="T104" fmla="*/ 660 w 684"/>
                <a:gd name="T105" fmla="*/ 130 h 220"/>
                <a:gd name="T106" fmla="*/ 624 w 684"/>
                <a:gd name="T107" fmla="*/ 88 h 220"/>
                <a:gd name="T108" fmla="*/ 583 w 684"/>
                <a:gd name="T109" fmla="*/ 13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4" h="220">
                  <a:moveTo>
                    <a:pt x="191" y="113"/>
                  </a:moveTo>
                  <a:cubicBezTo>
                    <a:pt x="191" y="134"/>
                    <a:pt x="187" y="153"/>
                    <a:pt x="179" y="169"/>
                  </a:cubicBezTo>
                  <a:cubicBezTo>
                    <a:pt x="172" y="186"/>
                    <a:pt x="160" y="198"/>
                    <a:pt x="146" y="207"/>
                  </a:cubicBezTo>
                  <a:cubicBezTo>
                    <a:pt x="131" y="215"/>
                    <a:pt x="114" y="220"/>
                    <a:pt x="95" y="220"/>
                  </a:cubicBezTo>
                  <a:cubicBezTo>
                    <a:pt x="77" y="220"/>
                    <a:pt x="60" y="216"/>
                    <a:pt x="46" y="207"/>
                  </a:cubicBezTo>
                  <a:cubicBezTo>
                    <a:pt x="31" y="199"/>
                    <a:pt x="20" y="187"/>
                    <a:pt x="12" y="171"/>
                  </a:cubicBezTo>
                  <a:cubicBezTo>
                    <a:pt x="4" y="155"/>
                    <a:pt x="0" y="138"/>
                    <a:pt x="0" y="118"/>
                  </a:cubicBezTo>
                  <a:cubicBezTo>
                    <a:pt x="0" y="97"/>
                    <a:pt x="4" y="78"/>
                    <a:pt x="12" y="62"/>
                  </a:cubicBezTo>
                  <a:cubicBezTo>
                    <a:pt x="20" y="45"/>
                    <a:pt x="32" y="33"/>
                    <a:pt x="47" y="24"/>
                  </a:cubicBezTo>
                  <a:cubicBezTo>
                    <a:pt x="62" y="16"/>
                    <a:pt x="79" y="11"/>
                    <a:pt x="98" y="11"/>
                  </a:cubicBezTo>
                  <a:cubicBezTo>
                    <a:pt x="116" y="11"/>
                    <a:pt x="132" y="15"/>
                    <a:pt x="147" y="24"/>
                  </a:cubicBezTo>
                  <a:cubicBezTo>
                    <a:pt x="161" y="33"/>
                    <a:pt x="172" y="45"/>
                    <a:pt x="180" y="60"/>
                  </a:cubicBezTo>
                  <a:cubicBezTo>
                    <a:pt x="187" y="75"/>
                    <a:pt x="191" y="93"/>
                    <a:pt x="191" y="113"/>
                  </a:cubicBezTo>
                  <a:close/>
                  <a:moveTo>
                    <a:pt x="166" y="116"/>
                  </a:moveTo>
                  <a:cubicBezTo>
                    <a:pt x="166" y="90"/>
                    <a:pt x="160" y="69"/>
                    <a:pt x="148" y="55"/>
                  </a:cubicBezTo>
                  <a:cubicBezTo>
                    <a:pt x="136" y="40"/>
                    <a:pt x="119" y="32"/>
                    <a:pt x="97" y="32"/>
                  </a:cubicBezTo>
                  <a:cubicBezTo>
                    <a:pt x="83" y="32"/>
                    <a:pt x="71" y="36"/>
                    <a:pt x="60" y="43"/>
                  </a:cubicBezTo>
                  <a:cubicBezTo>
                    <a:pt x="49" y="50"/>
                    <a:pt x="40" y="60"/>
                    <a:pt x="34" y="73"/>
                  </a:cubicBezTo>
                  <a:cubicBezTo>
                    <a:pt x="28" y="86"/>
                    <a:pt x="25" y="100"/>
                    <a:pt x="25" y="116"/>
                  </a:cubicBezTo>
                  <a:cubicBezTo>
                    <a:pt x="25" y="132"/>
                    <a:pt x="28" y="146"/>
                    <a:pt x="34" y="159"/>
                  </a:cubicBezTo>
                  <a:cubicBezTo>
                    <a:pt x="40" y="171"/>
                    <a:pt x="48" y="181"/>
                    <a:pt x="59" y="188"/>
                  </a:cubicBezTo>
                  <a:cubicBezTo>
                    <a:pt x="69" y="195"/>
                    <a:pt x="81" y="198"/>
                    <a:pt x="95" y="198"/>
                  </a:cubicBezTo>
                  <a:cubicBezTo>
                    <a:pt x="117" y="198"/>
                    <a:pt x="135" y="191"/>
                    <a:pt x="147" y="176"/>
                  </a:cubicBezTo>
                  <a:cubicBezTo>
                    <a:pt x="160" y="162"/>
                    <a:pt x="166" y="142"/>
                    <a:pt x="166" y="116"/>
                  </a:cubicBezTo>
                  <a:close/>
                  <a:moveTo>
                    <a:pt x="293" y="23"/>
                  </a:moveTo>
                  <a:cubicBezTo>
                    <a:pt x="288" y="21"/>
                    <a:pt x="283" y="20"/>
                    <a:pt x="277" y="20"/>
                  </a:cubicBezTo>
                  <a:cubicBezTo>
                    <a:pt x="261" y="20"/>
                    <a:pt x="253" y="30"/>
                    <a:pt x="253" y="50"/>
                  </a:cubicBezTo>
                  <a:cubicBezTo>
                    <a:pt x="253" y="72"/>
                    <a:pt x="253" y="72"/>
                    <a:pt x="253" y="72"/>
                  </a:cubicBezTo>
                  <a:cubicBezTo>
                    <a:pt x="287" y="72"/>
                    <a:pt x="287" y="72"/>
                    <a:pt x="287" y="72"/>
                  </a:cubicBezTo>
                  <a:cubicBezTo>
                    <a:pt x="287" y="92"/>
                    <a:pt x="287" y="92"/>
                    <a:pt x="287" y="92"/>
                  </a:cubicBezTo>
                  <a:cubicBezTo>
                    <a:pt x="253" y="92"/>
                    <a:pt x="253" y="92"/>
                    <a:pt x="253" y="92"/>
                  </a:cubicBezTo>
                  <a:cubicBezTo>
                    <a:pt x="253" y="216"/>
                    <a:pt x="253" y="216"/>
                    <a:pt x="253" y="216"/>
                  </a:cubicBezTo>
                  <a:cubicBezTo>
                    <a:pt x="230" y="216"/>
                    <a:pt x="230" y="216"/>
                    <a:pt x="230" y="216"/>
                  </a:cubicBezTo>
                  <a:cubicBezTo>
                    <a:pt x="230" y="92"/>
                    <a:pt x="230" y="92"/>
                    <a:pt x="230" y="92"/>
                  </a:cubicBezTo>
                  <a:cubicBezTo>
                    <a:pt x="205" y="92"/>
                    <a:pt x="205" y="92"/>
                    <a:pt x="205" y="92"/>
                  </a:cubicBezTo>
                  <a:cubicBezTo>
                    <a:pt x="205" y="72"/>
                    <a:pt x="205" y="72"/>
                    <a:pt x="205" y="72"/>
                  </a:cubicBezTo>
                  <a:cubicBezTo>
                    <a:pt x="230" y="72"/>
                    <a:pt x="230" y="72"/>
                    <a:pt x="230" y="72"/>
                  </a:cubicBezTo>
                  <a:cubicBezTo>
                    <a:pt x="230" y="49"/>
                    <a:pt x="230" y="49"/>
                    <a:pt x="230" y="49"/>
                  </a:cubicBezTo>
                  <a:cubicBezTo>
                    <a:pt x="230" y="34"/>
                    <a:pt x="234" y="22"/>
                    <a:pt x="243" y="13"/>
                  </a:cubicBezTo>
                  <a:cubicBezTo>
                    <a:pt x="252" y="4"/>
                    <a:pt x="262" y="0"/>
                    <a:pt x="276" y="0"/>
                  </a:cubicBezTo>
                  <a:cubicBezTo>
                    <a:pt x="283" y="0"/>
                    <a:pt x="288" y="1"/>
                    <a:pt x="293" y="2"/>
                  </a:cubicBezTo>
                  <a:lnTo>
                    <a:pt x="293" y="23"/>
                  </a:lnTo>
                  <a:close/>
                  <a:moveTo>
                    <a:pt x="372" y="23"/>
                  </a:moveTo>
                  <a:cubicBezTo>
                    <a:pt x="368" y="21"/>
                    <a:pt x="362" y="20"/>
                    <a:pt x="357" y="20"/>
                  </a:cubicBezTo>
                  <a:cubicBezTo>
                    <a:pt x="341" y="20"/>
                    <a:pt x="333" y="30"/>
                    <a:pt x="333" y="50"/>
                  </a:cubicBezTo>
                  <a:cubicBezTo>
                    <a:pt x="333" y="72"/>
                    <a:pt x="333" y="72"/>
                    <a:pt x="333" y="72"/>
                  </a:cubicBezTo>
                  <a:cubicBezTo>
                    <a:pt x="366" y="72"/>
                    <a:pt x="366" y="72"/>
                    <a:pt x="366" y="72"/>
                  </a:cubicBezTo>
                  <a:cubicBezTo>
                    <a:pt x="366" y="92"/>
                    <a:pt x="366" y="92"/>
                    <a:pt x="366" y="92"/>
                  </a:cubicBezTo>
                  <a:cubicBezTo>
                    <a:pt x="333" y="92"/>
                    <a:pt x="333" y="92"/>
                    <a:pt x="333" y="92"/>
                  </a:cubicBezTo>
                  <a:cubicBezTo>
                    <a:pt x="333" y="216"/>
                    <a:pt x="333" y="216"/>
                    <a:pt x="333" y="216"/>
                  </a:cubicBezTo>
                  <a:cubicBezTo>
                    <a:pt x="309" y="216"/>
                    <a:pt x="309" y="216"/>
                    <a:pt x="309" y="216"/>
                  </a:cubicBezTo>
                  <a:cubicBezTo>
                    <a:pt x="309" y="92"/>
                    <a:pt x="309" y="92"/>
                    <a:pt x="309" y="92"/>
                  </a:cubicBezTo>
                  <a:cubicBezTo>
                    <a:pt x="285" y="92"/>
                    <a:pt x="285" y="92"/>
                    <a:pt x="285" y="92"/>
                  </a:cubicBezTo>
                  <a:cubicBezTo>
                    <a:pt x="285" y="72"/>
                    <a:pt x="285" y="72"/>
                    <a:pt x="285" y="72"/>
                  </a:cubicBezTo>
                  <a:cubicBezTo>
                    <a:pt x="309" y="72"/>
                    <a:pt x="309" y="72"/>
                    <a:pt x="309" y="72"/>
                  </a:cubicBezTo>
                  <a:cubicBezTo>
                    <a:pt x="309" y="49"/>
                    <a:pt x="309" y="49"/>
                    <a:pt x="309" y="49"/>
                  </a:cubicBezTo>
                  <a:cubicBezTo>
                    <a:pt x="309" y="34"/>
                    <a:pt x="314" y="22"/>
                    <a:pt x="322" y="13"/>
                  </a:cubicBezTo>
                  <a:cubicBezTo>
                    <a:pt x="331" y="4"/>
                    <a:pt x="342" y="0"/>
                    <a:pt x="355" y="0"/>
                  </a:cubicBezTo>
                  <a:cubicBezTo>
                    <a:pt x="362" y="0"/>
                    <a:pt x="368" y="1"/>
                    <a:pt x="372" y="2"/>
                  </a:cubicBezTo>
                  <a:lnTo>
                    <a:pt x="372" y="23"/>
                  </a:lnTo>
                  <a:close/>
                  <a:moveTo>
                    <a:pt x="415" y="21"/>
                  </a:moveTo>
                  <a:cubicBezTo>
                    <a:pt x="415" y="25"/>
                    <a:pt x="413" y="29"/>
                    <a:pt x="410" y="31"/>
                  </a:cubicBezTo>
                  <a:cubicBezTo>
                    <a:pt x="407" y="34"/>
                    <a:pt x="403" y="36"/>
                    <a:pt x="399" y="36"/>
                  </a:cubicBezTo>
                  <a:cubicBezTo>
                    <a:pt x="395" y="36"/>
                    <a:pt x="392" y="34"/>
                    <a:pt x="389" y="32"/>
                  </a:cubicBezTo>
                  <a:cubicBezTo>
                    <a:pt x="386" y="29"/>
                    <a:pt x="384" y="25"/>
                    <a:pt x="384" y="21"/>
                  </a:cubicBezTo>
                  <a:cubicBezTo>
                    <a:pt x="384" y="17"/>
                    <a:pt x="386" y="13"/>
                    <a:pt x="389" y="10"/>
                  </a:cubicBezTo>
                  <a:cubicBezTo>
                    <a:pt x="391" y="7"/>
                    <a:pt x="395" y="6"/>
                    <a:pt x="399" y="6"/>
                  </a:cubicBezTo>
                  <a:cubicBezTo>
                    <a:pt x="404" y="6"/>
                    <a:pt x="407" y="7"/>
                    <a:pt x="410" y="10"/>
                  </a:cubicBezTo>
                  <a:cubicBezTo>
                    <a:pt x="413" y="13"/>
                    <a:pt x="415" y="17"/>
                    <a:pt x="415" y="21"/>
                  </a:cubicBezTo>
                  <a:close/>
                  <a:moveTo>
                    <a:pt x="411" y="216"/>
                  </a:moveTo>
                  <a:cubicBezTo>
                    <a:pt x="388" y="216"/>
                    <a:pt x="388" y="216"/>
                    <a:pt x="388" y="216"/>
                  </a:cubicBezTo>
                  <a:cubicBezTo>
                    <a:pt x="388" y="72"/>
                    <a:pt x="388" y="72"/>
                    <a:pt x="388" y="72"/>
                  </a:cubicBezTo>
                  <a:cubicBezTo>
                    <a:pt x="411" y="72"/>
                    <a:pt x="411" y="72"/>
                    <a:pt x="411" y="72"/>
                  </a:cubicBezTo>
                  <a:lnTo>
                    <a:pt x="411" y="216"/>
                  </a:lnTo>
                  <a:close/>
                  <a:moveTo>
                    <a:pt x="542" y="210"/>
                  </a:moveTo>
                  <a:cubicBezTo>
                    <a:pt x="531" y="216"/>
                    <a:pt x="518" y="220"/>
                    <a:pt x="503" y="220"/>
                  </a:cubicBezTo>
                  <a:cubicBezTo>
                    <a:pt x="490" y="220"/>
                    <a:pt x="478" y="217"/>
                    <a:pt x="467" y="211"/>
                  </a:cubicBezTo>
                  <a:cubicBezTo>
                    <a:pt x="457" y="205"/>
                    <a:pt x="449" y="196"/>
                    <a:pt x="443" y="185"/>
                  </a:cubicBezTo>
                  <a:cubicBezTo>
                    <a:pt x="437" y="174"/>
                    <a:pt x="434" y="162"/>
                    <a:pt x="434" y="148"/>
                  </a:cubicBezTo>
                  <a:cubicBezTo>
                    <a:pt x="434" y="124"/>
                    <a:pt x="441" y="105"/>
                    <a:pt x="455" y="90"/>
                  </a:cubicBezTo>
                  <a:cubicBezTo>
                    <a:pt x="468" y="76"/>
                    <a:pt x="487" y="69"/>
                    <a:pt x="509" y="69"/>
                  </a:cubicBezTo>
                  <a:cubicBezTo>
                    <a:pt x="522" y="69"/>
                    <a:pt x="533" y="71"/>
                    <a:pt x="543" y="76"/>
                  </a:cubicBezTo>
                  <a:cubicBezTo>
                    <a:pt x="543" y="100"/>
                    <a:pt x="543" y="100"/>
                    <a:pt x="543" y="100"/>
                  </a:cubicBezTo>
                  <a:cubicBezTo>
                    <a:pt x="532" y="92"/>
                    <a:pt x="520" y="88"/>
                    <a:pt x="508" y="88"/>
                  </a:cubicBezTo>
                  <a:cubicBezTo>
                    <a:pt x="493" y="88"/>
                    <a:pt x="481" y="94"/>
                    <a:pt x="472" y="104"/>
                  </a:cubicBezTo>
                  <a:cubicBezTo>
                    <a:pt x="463" y="115"/>
                    <a:pt x="458" y="129"/>
                    <a:pt x="458" y="146"/>
                  </a:cubicBezTo>
                  <a:cubicBezTo>
                    <a:pt x="458" y="162"/>
                    <a:pt x="462" y="176"/>
                    <a:pt x="471" y="185"/>
                  </a:cubicBezTo>
                  <a:cubicBezTo>
                    <a:pt x="480" y="195"/>
                    <a:pt x="492" y="200"/>
                    <a:pt x="507" y="200"/>
                  </a:cubicBezTo>
                  <a:cubicBezTo>
                    <a:pt x="519" y="200"/>
                    <a:pt x="531" y="196"/>
                    <a:pt x="542" y="188"/>
                  </a:cubicBezTo>
                  <a:lnTo>
                    <a:pt x="542" y="210"/>
                  </a:lnTo>
                  <a:close/>
                  <a:moveTo>
                    <a:pt x="684" y="150"/>
                  </a:moveTo>
                  <a:cubicBezTo>
                    <a:pt x="582" y="150"/>
                    <a:pt x="582" y="150"/>
                    <a:pt x="582" y="150"/>
                  </a:cubicBezTo>
                  <a:cubicBezTo>
                    <a:pt x="583" y="166"/>
                    <a:pt x="587" y="179"/>
                    <a:pt x="595" y="187"/>
                  </a:cubicBezTo>
                  <a:cubicBezTo>
                    <a:pt x="603" y="196"/>
                    <a:pt x="615" y="200"/>
                    <a:pt x="629" y="200"/>
                  </a:cubicBezTo>
                  <a:cubicBezTo>
                    <a:pt x="646" y="200"/>
                    <a:pt x="660" y="195"/>
                    <a:pt x="674" y="184"/>
                  </a:cubicBezTo>
                  <a:cubicBezTo>
                    <a:pt x="674" y="206"/>
                    <a:pt x="674" y="206"/>
                    <a:pt x="674" y="206"/>
                  </a:cubicBezTo>
                  <a:cubicBezTo>
                    <a:pt x="661" y="215"/>
                    <a:pt x="645" y="220"/>
                    <a:pt x="624" y="220"/>
                  </a:cubicBezTo>
                  <a:cubicBezTo>
                    <a:pt x="603" y="220"/>
                    <a:pt x="587" y="213"/>
                    <a:pt x="576" y="200"/>
                  </a:cubicBezTo>
                  <a:cubicBezTo>
                    <a:pt x="564" y="187"/>
                    <a:pt x="558" y="168"/>
                    <a:pt x="558" y="145"/>
                  </a:cubicBezTo>
                  <a:cubicBezTo>
                    <a:pt x="558" y="131"/>
                    <a:pt x="561" y="118"/>
                    <a:pt x="567" y="106"/>
                  </a:cubicBezTo>
                  <a:cubicBezTo>
                    <a:pt x="573" y="94"/>
                    <a:pt x="581" y="85"/>
                    <a:pt x="591" y="78"/>
                  </a:cubicBezTo>
                  <a:cubicBezTo>
                    <a:pt x="601" y="72"/>
                    <a:pt x="612" y="69"/>
                    <a:pt x="625" y="69"/>
                  </a:cubicBezTo>
                  <a:cubicBezTo>
                    <a:pt x="643" y="69"/>
                    <a:pt x="658" y="75"/>
                    <a:pt x="668" y="87"/>
                  </a:cubicBezTo>
                  <a:cubicBezTo>
                    <a:pt x="679" y="99"/>
                    <a:pt x="684" y="116"/>
                    <a:pt x="684" y="138"/>
                  </a:cubicBezTo>
                  <a:lnTo>
                    <a:pt x="684" y="150"/>
                  </a:lnTo>
                  <a:close/>
                  <a:moveTo>
                    <a:pt x="660" y="130"/>
                  </a:moveTo>
                  <a:cubicBezTo>
                    <a:pt x="660" y="117"/>
                    <a:pt x="657" y="107"/>
                    <a:pt x="651" y="99"/>
                  </a:cubicBezTo>
                  <a:cubicBezTo>
                    <a:pt x="644" y="92"/>
                    <a:pt x="636" y="88"/>
                    <a:pt x="624" y="88"/>
                  </a:cubicBezTo>
                  <a:cubicBezTo>
                    <a:pt x="614" y="88"/>
                    <a:pt x="604" y="92"/>
                    <a:pt x="597" y="100"/>
                  </a:cubicBezTo>
                  <a:cubicBezTo>
                    <a:pt x="589" y="108"/>
                    <a:pt x="585" y="118"/>
                    <a:pt x="583" y="130"/>
                  </a:cubicBezTo>
                  <a:lnTo>
                    <a:pt x="660" y="130"/>
                  </a:lnTo>
                  <a:close/>
                </a:path>
              </a:pathLst>
            </a:custGeom>
            <a:solidFill>
              <a:srgbClr val="DC3C0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 name="Freeform 3"/>
            <p:cNvSpPr>
              <a:spLocks/>
            </p:cNvSpPr>
            <p:nvPr/>
          </p:nvSpPr>
          <p:spPr bwMode="black">
            <a:xfrm>
              <a:off x="10823571" y="481013"/>
              <a:ext cx="304800" cy="366713"/>
            </a:xfrm>
            <a:custGeom>
              <a:avLst/>
              <a:gdLst>
                <a:gd name="T0" fmla="*/ 192 w 192"/>
                <a:gd name="T1" fmla="*/ 211 h 231"/>
                <a:gd name="T2" fmla="*/ 192 w 192"/>
                <a:gd name="T3" fmla="*/ 211 h 231"/>
                <a:gd name="T4" fmla="*/ 192 w 192"/>
                <a:gd name="T5" fmla="*/ 20 h 231"/>
                <a:gd name="T6" fmla="*/ 124 w 192"/>
                <a:gd name="T7" fmla="*/ 0 h 231"/>
                <a:gd name="T8" fmla="*/ 1 w 192"/>
                <a:gd name="T9" fmla="*/ 46 h 231"/>
                <a:gd name="T10" fmla="*/ 0 w 192"/>
                <a:gd name="T11" fmla="*/ 46 h 231"/>
                <a:gd name="T12" fmla="*/ 0 w 192"/>
                <a:gd name="T13" fmla="*/ 185 h 231"/>
                <a:gd name="T14" fmla="*/ 43 w 192"/>
                <a:gd name="T15" fmla="*/ 169 h 231"/>
                <a:gd name="T16" fmla="*/ 43 w 192"/>
                <a:gd name="T17" fmla="*/ 55 h 231"/>
                <a:gd name="T18" fmla="*/ 124 w 192"/>
                <a:gd name="T19" fmla="*/ 36 h 231"/>
                <a:gd name="T20" fmla="*/ 124 w 192"/>
                <a:gd name="T21" fmla="*/ 203 h 231"/>
                <a:gd name="T22" fmla="*/ 0 w 192"/>
                <a:gd name="T23" fmla="*/ 185 h 231"/>
                <a:gd name="T24" fmla="*/ 124 w 192"/>
                <a:gd name="T25" fmla="*/ 231 h 231"/>
                <a:gd name="T26" fmla="*/ 124 w 192"/>
                <a:gd name="T27" fmla="*/ 231 h 231"/>
                <a:gd name="T28" fmla="*/ 192 w 192"/>
                <a:gd name="T29" fmla="*/ 212 h 231"/>
                <a:gd name="T30" fmla="*/ 192 w 192"/>
                <a:gd name="T31" fmla="*/ 211 h 231"/>
                <a:gd name="T32" fmla="*/ 192 w 192"/>
                <a:gd name="T33" fmla="*/ 21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1">
                  <a:moveTo>
                    <a:pt x="192" y="211"/>
                  </a:moveTo>
                  <a:lnTo>
                    <a:pt x="192" y="211"/>
                  </a:lnTo>
                  <a:lnTo>
                    <a:pt x="192" y="20"/>
                  </a:lnTo>
                  <a:lnTo>
                    <a:pt x="124" y="0"/>
                  </a:lnTo>
                  <a:lnTo>
                    <a:pt x="1" y="46"/>
                  </a:lnTo>
                  <a:lnTo>
                    <a:pt x="0" y="46"/>
                  </a:lnTo>
                  <a:lnTo>
                    <a:pt x="0" y="185"/>
                  </a:lnTo>
                  <a:lnTo>
                    <a:pt x="43" y="169"/>
                  </a:lnTo>
                  <a:lnTo>
                    <a:pt x="43" y="55"/>
                  </a:lnTo>
                  <a:lnTo>
                    <a:pt x="124" y="36"/>
                  </a:lnTo>
                  <a:lnTo>
                    <a:pt x="124" y="203"/>
                  </a:lnTo>
                  <a:lnTo>
                    <a:pt x="0" y="185"/>
                  </a:lnTo>
                  <a:lnTo>
                    <a:pt x="124" y="231"/>
                  </a:lnTo>
                  <a:lnTo>
                    <a:pt x="124" y="231"/>
                  </a:lnTo>
                  <a:lnTo>
                    <a:pt x="192" y="212"/>
                  </a:lnTo>
                  <a:lnTo>
                    <a:pt x="192" y="211"/>
                  </a:lnTo>
                  <a:lnTo>
                    <a:pt x="192" y="211"/>
                  </a:lnTo>
                  <a:close/>
                </a:path>
              </a:pathLst>
            </a:custGeom>
            <a:solidFill>
              <a:srgbClr val="DC3C0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5" name="Picture 4"/>
          <p:cNvPicPr>
            <a:picLocks noChangeAspect="1"/>
          </p:cNvPicPr>
          <p:nvPr userDrawn="1"/>
        </p:nvPicPr>
        <p:blipFill rotWithShape="1">
          <a:blip r:embed="rId3">
            <a:extLst>
              <a:ext uri="{28A0092B-C50C-407E-A947-70E740481C1C}">
                <a14:useLocalDpi xmlns:a14="http://schemas.microsoft.com/office/drawing/2010/main" val="0"/>
              </a:ext>
            </a:extLst>
          </a:blip>
          <a:srcRect l="27698" t="12819" b="16885"/>
          <a:stretch/>
        </p:blipFill>
        <p:spPr>
          <a:xfrm>
            <a:off x="457200" y="6385326"/>
            <a:ext cx="658547" cy="136675"/>
          </a:xfrm>
          <a:prstGeom prst="rect">
            <a:avLst/>
          </a:prstGeom>
        </p:spPr>
      </p:pic>
      <p:sp>
        <p:nvSpPr>
          <p:cNvPr id="6" name="TextBox 5"/>
          <p:cNvSpPr txBox="1"/>
          <p:nvPr userDrawn="1"/>
        </p:nvSpPr>
        <p:spPr>
          <a:xfrm>
            <a:off x="221363" y="239713"/>
            <a:ext cx="8354210" cy="1292662"/>
          </a:xfrm>
          <a:prstGeom prst="rect">
            <a:avLst/>
          </a:prstGeom>
          <a:noFill/>
        </p:spPr>
        <p:txBody>
          <a:bodyPr wrap="none" lIns="182880" tIns="146304" rIns="182880" bIns="146304" rtlCol="0">
            <a:spAutoFit/>
          </a:bodyPr>
          <a:lstStyle/>
          <a:p>
            <a:pPr>
              <a:lnSpc>
                <a:spcPct val="90000"/>
              </a:lnSpc>
              <a:spcAft>
                <a:spcPts val="600"/>
              </a:spcAft>
            </a:pPr>
            <a:r>
              <a:rPr lang="en-US" sz="7200" dirty="0" smtClean="0">
                <a:gradFill>
                  <a:gsLst>
                    <a:gs pos="7080">
                      <a:srgbClr val="505050"/>
                    </a:gs>
                    <a:gs pos="100000">
                      <a:srgbClr val="505050"/>
                    </a:gs>
                  </a:gsLst>
                  <a:lin ang="5400000" scaled="0"/>
                </a:gradFill>
                <a:latin typeface="Segoe UI Light"/>
              </a:rPr>
              <a:t>Work Like a Network</a:t>
            </a:r>
          </a:p>
        </p:txBody>
      </p:sp>
      <p:sp>
        <p:nvSpPr>
          <p:cNvPr id="7" name="TextBox 6"/>
          <p:cNvSpPr txBox="1"/>
          <p:nvPr userDrawn="1"/>
        </p:nvSpPr>
        <p:spPr>
          <a:xfrm>
            <a:off x="246127" y="1255599"/>
            <a:ext cx="11008335"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7080">
                      <a:srgbClr val="505050"/>
                    </a:gs>
                    <a:gs pos="100000">
                      <a:srgbClr val="505050"/>
                    </a:gs>
                  </a:gsLst>
                  <a:lin ang="5400000" scaled="0"/>
                </a:gradFill>
              </a:rPr>
              <a:t>Connecting People and Information to Move Your Business</a:t>
            </a:r>
          </a:p>
        </p:txBody>
      </p:sp>
    </p:spTree>
    <p:extLst>
      <p:ext uri="{BB962C8B-B14F-4D97-AF65-F5344CB8AC3E}">
        <p14:creationId xmlns:p14="http://schemas.microsoft.com/office/powerpoint/2010/main" val="4077982300"/>
      </p:ext>
    </p:extLst>
  </p:cSld>
  <p:clrMapOvr>
    <a:masterClrMapping/>
  </p:clrMapOvr>
  <p:transition spd="med">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pos="288">
          <p15:clr>
            <a:srgbClr val="C35EA4"/>
          </p15:clr>
        </p15:guide>
        <p15:guide id="3" pos="7546">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17" y="-318"/>
            <a:ext cx="12435840" cy="6995160"/>
          </a:xfrm>
          <a:prstGeom prst="rect">
            <a:avLst/>
          </a:prstGeom>
        </p:spPr>
      </p:pic>
      <p:sp>
        <p:nvSpPr>
          <p:cNvPr id="17" name="TextBox 16"/>
          <p:cNvSpPr txBox="1"/>
          <p:nvPr userDrawn="1"/>
        </p:nvSpPr>
        <p:spPr>
          <a:xfrm>
            <a:off x="2940578" y="1579724"/>
            <a:ext cx="6555321" cy="3065455"/>
          </a:xfrm>
          <a:prstGeom prst="rect">
            <a:avLst/>
          </a:prstGeom>
          <a:noFill/>
        </p:spPr>
        <p:txBody>
          <a:bodyPr wrap="none" lIns="182880" tIns="146304" rIns="182880" bIns="146304" rtlCol="0" anchor="ctr">
            <a:spAutoFit/>
          </a:bodyPr>
          <a:lstStyle/>
          <a:p>
            <a:pPr algn="ctr">
              <a:lnSpc>
                <a:spcPct val="90000"/>
              </a:lnSpc>
              <a:spcAft>
                <a:spcPts val="600"/>
              </a:spcAft>
            </a:pPr>
            <a:r>
              <a:rPr lang="en-US" sz="20000" dirty="0" smtClean="0">
                <a:gradFill>
                  <a:gsLst>
                    <a:gs pos="0">
                      <a:srgbClr val="FFFFFF"/>
                    </a:gs>
                    <a:gs pos="100000">
                      <a:srgbClr val="FFFFFF"/>
                    </a:gs>
                  </a:gsLst>
                  <a:lin ang="5400000" scaled="0"/>
                </a:gradFill>
                <a:latin typeface="Segoe UI Light"/>
              </a:rPr>
              <a:t>Unite.</a:t>
            </a:r>
          </a:p>
        </p:txBody>
      </p:sp>
      <p:grpSp>
        <p:nvGrpSpPr>
          <p:cNvPr id="11" name="Group 10"/>
          <p:cNvGrpSpPr/>
          <p:nvPr userDrawn="1"/>
        </p:nvGrpSpPr>
        <p:grpSpPr>
          <a:xfrm>
            <a:off x="0" y="0"/>
            <a:ext cx="12436157" cy="7000252"/>
            <a:chOff x="0" y="0"/>
            <a:chExt cx="12436157" cy="7000252"/>
          </a:xfrm>
        </p:grpSpPr>
        <p:sp>
          <p:nvSpPr>
            <p:cNvPr id="12" name="Rectangle 11"/>
            <p:cNvSpPr/>
            <p:nvPr userDrawn="1"/>
          </p:nvSpPr>
          <p:spPr bwMode="auto">
            <a:xfrm>
              <a:off x="317" y="0"/>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ight Triangle 15"/>
            <p:cNvSpPr/>
            <p:nvPr userDrawn="1"/>
          </p:nvSpPr>
          <p:spPr bwMode="auto">
            <a:xfrm flipV="1">
              <a:off x="0" y="0"/>
              <a:ext cx="7772400" cy="1188720"/>
            </a:xfrm>
            <a:prstGeom prst="rtTriangl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5" name="Rectangle 14"/>
          <p:cNvSpPr/>
          <p:nvPr userDrawn="1"/>
        </p:nvSpPr>
        <p:spPr bwMode="auto">
          <a:xfrm>
            <a:off x="0" y="-5728"/>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bwMode="auto">
          <a:xfrm>
            <a:off x="276540" y="3954457"/>
            <a:ext cx="8227698"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bwMode="auto">
          <a:xfrm>
            <a:off x="274702" y="2125677"/>
            <a:ext cx="10972735"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grpSp>
        <p:nvGrpSpPr>
          <p:cNvPr id="6" name="Group 5"/>
          <p:cNvGrpSpPr/>
          <p:nvPr userDrawn="1"/>
        </p:nvGrpSpPr>
        <p:grpSpPr bwMode="black">
          <a:xfrm>
            <a:off x="10823571" y="481013"/>
            <a:ext cx="1155699" cy="366713"/>
            <a:chOff x="10823571" y="481013"/>
            <a:chExt cx="1155699" cy="366713"/>
          </a:xfrm>
          <a:solidFill>
            <a:schemeClr val="tx1"/>
          </a:solidFill>
        </p:grpSpPr>
        <p:sp>
          <p:nvSpPr>
            <p:cNvPr id="8" name="Freeform 7"/>
            <p:cNvSpPr>
              <a:spLocks noEditPoints="1"/>
            </p:cNvSpPr>
            <p:nvPr/>
          </p:nvSpPr>
          <p:spPr bwMode="black">
            <a:xfrm>
              <a:off x="11237908" y="538163"/>
              <a:ext cx="741362" cy="239713"/>
            </a:xfrm>
            <a:custGeom>
              <a:avLst/>
              <a:gdLst>
                <a:gd name="T0" fmla="*/ 179 w 684"/>
                <a:gd name="T1" fmla="*/ 169 h 220"/>
                <a:gd name="T2" fmla="*/ 95 w 684"/>
                <a:gd name="T3" fmla="*/ 220 h 220"/>
                <a:gd name="T4" fmla="*/ 12 w 684"/>
                <a:gd name="T5" fmla="*/ 171 h 220"/>
                <a:gd name="T6" fmla="*/ 12 w 684"/>
                <a:gd name="T7" fmla="*/ 62 h 220"/>
                <a:gd name="T8" fmla="*/ 98 w 684"/>
                <a:gd name="T9" fmla="*/ 11 h 220"/>
                <a:gd name="T10" fmla="*/ 180 w 684"/>
                <a:gd name="T11" fmla="*/ 60 h 220"/>
                <a:gd name="T12" fmla="*/ 166 w 684"/>
                <a:gd name="T13" fmla="*/ 116 h 220"/>
                <a:gd name="T14" fmla="*/ 97 w 684"/>
                <a:gd name="T15" fmla="*/ 32 h 220"/>
                <a:gd name="T16" fmla="*/ 34 w 684"/>
                <a:gd name="T17" fmla="*/ 73 h 220"/>
                <a:gd name="T18" fmla="*/ 34 w 684"/>
                <a:gd name="T19" fmla="*/ 159 h 220"/>
                <a:gd name="T20" fmla="*/ 95 w 684"/>
                <a:gd name="T21" fmla="*/ 198 h 220"/>
                <a:gd name="T22" fmla="*/ 166 w 684"/>
                <a:gd name="T23" fmla="*/ 116 h 220"/>
                <a:gd name="T24" fmla="*/ 277 w 684"/>
                <a:gd name="T25" fmla="*/ 20 h 220"/>
                <a:gd name="T26" fmla="*/ 253 w 684"/>
                <a:gd name="T27" fmla="*/ 72 h 220"/>
                <a:gd name="T28" fmla="*/ 287 w 684"/>
                <a:gd name="T29" fmla="*/ 92 h 220"/>
                <a:gd name="T30" fmla="*/ 253 w 684"/>
                <a:gd name="T31" fmla="*/ 216 h 220"/>
                <a:gd name="T32" fmla="*/ 230 w 684"/>
                <a:gd name="T33" fmla="*/ 92 h 220"/>
                <a:gd name="T34" fmla="*/ 205 w 684"/>
                <a:gd name="T35" fmla="*/ 72 h 220"/>
                <a:gd name="T36" fmla="*/ 230 w 684"/>
                <a:gd name="T37" fmla="*/ 49 h 220"/>
                <a:gd name="T38" fmla="*/ 276 w 684"/>
                <a:gd name="T39" fmla="*/ 0 h 220"/>
                <a:gd name="T40" fmla="*/ 293 w 684"/>
                <a:gd name="T41" fmla="*/ 23 h 220"/>
                <a:gd name="T42" fmla="*/ 357 w 684"/>
                <a:gd name="T43" fmla="*/ 20 h 220"/>
                <a:gd name="T44" fmla="*/ 333 w 684"/>
                <a:gd name="T45" fmla="*/ 72 h 220"/>
                <a:gd name="T46" fmla="*/ 366 w 684"/>
                <a:gd name="T47" fmla="*/ 92 h 220"/>
                <a:gd name="T48" fmla="*/ 333 w 684"/>
                <a:gd name="T49" fmla="*/ 216 h 220"/>
                <a:gd name="T50" fmla="*/ 309 w 684"/>
                <a:gd name="T51" fmla="*/ 92 h 220"/>
                <a:gd name="T52" fmla="*/ 285 w 684"/>
                <a:gd name="T53" fmla="*/ 72 h 220"/>
                <a:gd name="T54" fmla="*/ 309 w 684"/>
                <a:gd name="T55" fmla="*/ 49 h 220"/>
                <a:gd name="T56" fmla="*/ 355 w 684"/>
                <a:gd name="T57" fmla="*/ 0 h 220"/>
                <a:gd name="T58" fmla="*/ 372 w 684"/>
                <a:gd name="T59" fmla="*/ 23 h 220"/>
                <a:gd name="T60" fmla="*/ 410 w 684"/>
                <a:gd name="T61" fmla="*/ 31 h 220"/>
                <a:gd name="T62" fmla="*/ 389 w 684"/>
                <a:gd name="T63" fmla="*/ 32 h 220"/>
                <a:gd name="T64" fmla="*/ 389 w 684"/>
                <a:gd name="T65" fmla="*/ 10 h 220"/>
                <a:gd name="T66" fmla="*/ 410 w 684"/>
                <a:gd name="T67" fmla="*/ 10 h 220"/>
                <a:gd name="T68" fmla="*/ 411 w 684"/>
                <a:gd name="T69" fmla="*/ 216 h 220"/>
                <a:gd name="T70" fmla="*/ 388 w 684"/>
                <a:gd name="T71" fmla="*/ 72 h 220"/>
                <a:gd name="T72" fmla="*/ 411 w 684"/>
                <a:gd name="T73" fmla="*/ 216 h 220"/>
                <a:gd name="T74" fmla="*/ 503 w 684"/>
                <a:gd name="T75" fmla="*/ 220 h 220"/>
                <a:gd name="T76" fmla="*/ 443 w 684"/>
                <a:gd name="T77" fmla="*/ 185 h 220"/>
                <a:gd name="T78" fmla="*/ 455 w 684"/>
                <a:gd name="T79" fmla="*/ 90 h 220"/>
                <a:gd name="T80" fmla="*/ 543 w 684"/>
                <a:gd name="T81" fmla="*/ 76 h 220"/>
                <a:gd name="T82" fmla="*/ 508 w 684"/>
                <a:gd name="T83" fmla="*/ 88 h 220"/>
                <a:gd name="T84" fmla="*/ 458 w 684"/>
                <a:gd name="T85" fmla="*/ 146 h 220"/>
                <a:gd name="T86" fmla="*/ 507 w 684"/>
                <a:gd name="T87" fmla="*/ 200 h 220"/>
                <a:gd name="T88" fmla="*/ 542 w 684"/>
                <a:gd name="T89" fmla="*/ 210 h 220"/>
                <a:gd name="T90" fmla="*/ 582 w 684"/>
                <a:gd name="T91" fmla="*/ 150 h 220"/>
                <a:gd name="T92" fmla="*/ 629 w 684"/>
                <a:gd name="T93" fmla="*/ 200 h 220"/>
                <a:gd name="T94" fmla="*/ 674 w 684"/>
                <a:gd name="T95" fmla="*/ 206 h 220"/>
                <a:gd name="T96" fmla="*/ 576 w 684"/>
                <a:gd name="T97" fmla="*/ 200 h 220"/>
                <a:gd name="T98" fmla="*/ 567 w 684"/>
                <a:gd name="T99" fmla="*/ 106 h 220"/>
                <a:gd name="T100" fmla="*/ 625 w 684"/>
                <a:gd name="T101" fmla="*/ 69 h 220"/>
                <a:gd name="T102" fmla="*/ 684 w 684"/>
                <a:gd name="T103" fmla="*/ 138 h 220"/>
                <a:gd name="T104" fmla="*/ 660 w 684"/>
                <a:gd name="T105" fmla="*/ 130 h 220"/>
                <a:gd name="T106" fmla="*/ 624 w 684"/>
                <a:gd name="T107" fmla="*/ 88 h 220"/>
                <a:gd name="T108" fmla="*/ 583 w 684"/>
                <a:gd name="T109" fmla="*/ 13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4" h="220">
                  <a:moveTo>
                    <a:pt x="191" y="113"/>
                  </a:moveTo>
                  <a:cubicBezTo>
                    <a:pt x="191" y="134"/>
                    <a:pt x="187" y="153"/>
                    <a:pt x="179" y="169"/>
                  </a:cubicBezTo>
                  <a:cubicBezTo>
                    <a:pt x="172" y="186"/>
                    <a:pt x="160" y="198"/>
                    <a:pt x="146" y="207"/>
                  </a:cubicBezTo>
                  <a:cubicBezTo>
                    <a:pt x="131" y="215"/>
                    <a:pt x="114" y="220"/>
                    <a:pt x="95" y="220"/>
                  </a:cubicBezTo>
                  <a:cubicBezTo>
                    <a:pt x="77" y="220"/>
                    <a:pt x="60" y="216"/>
                    <a:pt x="46" y="207"/>
                  </a:cubicBezTo>
                  <a:cubicBezTo>
                    <a:pt x="31" y="199"/>
                    <a:pt x="20" y="187"/>
                    <a:pt x="12" y="171"/>
                  </a:cubicBezTo>
                  <a:cubicBezTo>
                    <a:pt x="4" y="155"/>
                    <a:pt x="0" y="138"/>
                    <a:pt x="0" y="118"/>
                  </a:cubicBezTo>
                  <a:cubicBezTo>
                    <a:pt x="0" y="97"/>
                    <a:pt x="4" y="78"/>
                    <a:pt x="12" y="62"/>
                  </a:cubicBezTo>
                  <a:cubicBezTo>
                    <a:pt x="20" y="45"/>
                    <a:pt x="32" y="33"/>
                    <a:pt x="47" y="24"/>
                  </a:cubicBezTo>
                  <a:cubicBezTo>
                    <a:pt x="62" y="16"/>
                    <a:pt x="79" y="11"/>
                    <a:pt x="98" y="11"/>
                  </a:cubicBezTo>
                  <a:cubicBezTo>
                    <a:pt x="116" y="11"/>
                    <a:pt x="132" y="15"/>
                    <a:pt x="147" y="24"/>
                  </a:cubicBezTo>
                  <a:cubicBezTo>
                    <a:pt x="161" y="33"/>
                    <a:pt x="172" y="45"/>
                    <a:pt x="180" y="60"/>
                  </a:cubicBezTo>
                  <a:cubicBezTo>
                    <a:pt x="187" y="75"/>
                    <a:pt x="191" y="93"/>
                    <a:pt x="191" y="113"/>
                  </a:cubicBezTo>
                  <a:close/>
                  <a:moveTo>
                    <a:pt x="166" y="116"/>
                  </a:moveTo>
                  <a:cubicBezTo>
                    <a:pt x="166" y="90"/>
                    <a:pt x="160" y="69"/>
                    <a:pt x="148" y="55"/>
                  </a:cubicBezTo>
                  <a:cubicBezTo>
                    <a:pt x="136" y="40"/>
                    <a:pt x="119" y="32"/>
                    <a:pt x="97" y="32"/>
                  </a:cubicBezTo>
                  <a:cubicBezTo>
                    <a:pt x="83" y="32"/>
                    <a:pt x="71" y="36"/>
                    <a:pt x="60" y="43"/>
                  </a:cubicBezTo>
                  <a:cubicBezTo>
                    <a:pt x="49" y="50"/>
                    <a:pt x="40" y="60"/>
                    <a:pt x="34" y="73"/>
                  </a:cubicBezTo>
                  <a:cubicBezTo>
                    <a:pt x="28" y="86"/>
                    <a:pt x="25" y="100"/>
                    <a:pt x="25" y="116"/>
                  </a:cubicBezTo>
                  <a:cubicBezTo>
                    <a:pt x="25" y="132"/>
                    <a:pt x="28" y="146"/>
                    <a:pt x="34" y="159"/>
                  </a:cubicBezTo>
                  <a:cubicBezTo>
                    <a:pt x="40" y="171"/>
                    <a:pt x="48" y="181"/>
                    <a:pt x="59" y="188"/>
                  </a:cubicBezTo>
                  <a:cubicBezTo>
                    <a:pt x="69" y="195"/>
                    <a:pt x="81" y="198"/>
                    <a:pt x="95" y="198"/>
                  </a:cubicBezTo>
                  <a:cubicBezTo>
                    <a:pt x="117" y="198"/>
                    <a:pt x="135" y="191"/>
                    <a:pt x="147" y="176"/>
                  </a:cubicBezTo>
                  <a:cubicBezTo>
                    <a:pt x="160" y="162"/>
                    <a:pt x="166" y="142"/>
                    <a:pt x="166" y="116"/>
                  </a:cubicBezTo>
                  <a:close/>
                  <a:moveTo>
                    <a:pt x="293" y="23"/>
                  </a:moveTo>
                  <a:cubicBezTo>
                    <a:pt x="288" y="21"/>
                    <a:pt x="283" y="20"/>
                    <a:pt x="277" y="20"/>
                  </a:cubicBezTo>
                  <a:cubicBezTo>
                    <a:pt x="261" y="20"/>
                    <a:pt x="253" y="30"/>
                    <a:pt x="253" y="50"/>
                  </a:cubicBezTo>
                  <a:cubicBezTo>
                    <a:pt x="253" y="72"/>
                    <a:pt x="253" y="72"/>
                    <a:pt x="253" y="72"/>
                  </a:cubicBezTo>
                  <a:cubicBezTo>
                    <a:pt x="287" y="72"/>
                    <a:pt x="287" y="72"/>
                    <a:pt x="287" y="72"/>
                  </a:cubicBezTo>
                  <a:cubicBezTo>
                    <a:pt x="287" y="92"/>
                    <a:pt x="287" y="92"/>
                    <a:pt x="287" y="92"/>
                  </a:cubicBezTo>
                  <a:cubicBezTo>
                    <a:pt x="253" y="92"/>
                    <a:pt x="253" y="92"/>
                    <a:pt x="253" y="92"/>
                  </a:cubicBezTo>
                  <a:cubicBezTo>
                    <a:pt x="253" y="216"/>
                    <a:pt x="253" y="216"/>
                    <a:pt x="253" y="216"/>
                  </a:cubicBezTo>
                  <a:cubicBezTo>
                    <a:pt x="230" y="216"/>
                    <a:pt x="230" y="216"/>
                    <a:pt x="230" y="216"/>
                  </a:cubicBezTo>
                  <a:cubicBezTo>
                    <a:pt x="230" y="92"/>
                    <a:pt x="230" y="92"/>
                    <a:pt x="230" y="92"/>
                  </a:cubicBezTo>
                  <a:cubicBezTo>
                    <a:pt x="205" y="92"/>
                    <a:pt x="205" y="92"/>
                    <a:pt x="205" y="92"/>
                  </a:cubicBezTo>
                  <a:cubicBezTo>
                    <a:pt x="205" y="72"/>
                    <a:pt x="205" y="72"/>
                    <a:pt x="205" y="72"/>
                  </a:cubicBezTo>
                  <a:cubicBezTo>
                    <a:pt x="230" y="72"/>
                    <a:pt x="230" y="72"/>
                    <a:pt x="230" y="72"/>
                  </a:cubicBezTo>
                  <a:cubicBezTo>
                    <a:pt x="230" y="49"/>
                    <a:pt x="230" y="49"/>
                    <a:pt x="230" y="49"/>
                  </a:cubicBezTo>
                  <a:cubicBezTo>
                    <a:pt x="230" y="34"/>
                    <a:pt x="234" y="22"/>
                    <a:pt x="243" y="13"/>
                  </a:cubicBezTo>
                  <a:cubicBezTo>
                    <a:pt x="252" y="4"/>
                    <a:pt x="262" y="0"/>
                    <a:pt x="276" y="0"/>
                  </a:cubicBezTo>
                  <a:cubicBezTo>
                    <a:pt x="283" y="0"/>
                    <a:pt x="288" y="1"/>
                    <a:pt x="293" y="2"/>
                  </a:cubicBezTo>
                  <a:lnTo>
                    <a:pt x="293" y="23"/>
                  </a:lnTo>
                  <a:close/>
                  <a:moveTo>
                    <a:pt x="372" y="23"/>
                  </a:moveTo>
                  <a:cubicBezTo>
                    <a:pt x="368" y="21"/>
                    <a:pt x="362" y="20"/>
                    <a:pt x="357" y="20"/>
                  </a:cubicBezTo>
                  <a:cubicBezTo>
                    <a:pt x="341" y="20"/>
                    <a:pt x="333" y="30"/>
                    <a:pt x="333" y="50"/>
                  </a:cubicBezTo>
                  <a:cubicBezTo>
                    <a:pt x="333" y="72"/>
                    <a:pt x="333" y="72"/>
                    <a:pt x="333" y="72"/>
                  </a:cubicBezTo>
                  <a:cubicBezTo>
                    <a:pt x="366" y="72"/>
                    <a:pt x="366" y="72"/>
                    <a:pt x="366" y="72"/>
                  </a:cubicBezTo>
                  <a:cubicBezTo>
                    <a:pt x="366" y="92"/>
                    <a:pt x="366" y="92"/>
                    <a:pt x="366" y="92"/>
                  </a:cubicBezTo>
                  <a:cubicBezTo>
                    <a:pt x="333" y="92"/>
                    <a:pt x="333" y="92"/>
                    <a:pt x="333" y="92"/>
                  </a:cubicBezTo>
                  <a:cubicBezTo>
                    <a:pt x="333" y="216"/>
                    <a:pt x="333" y="216"/>
                    <a:pt x="333" y="216"/>
                  </a:cubicBezTo>
                  <a:cubicBezTo>
                    <a:pt x="309" y="216"/>
                    <a:pt x="309" y="216"/>
                    <a:pt x="309" y="216"/>
                  </a:cubicBezTo>
                  <a:cubicBezTo>
                    <a:pt x="309" y="92"/>
                    <a:pt x="309" y="92"/>
                    <a:pt x="309" y="92"/>
                  </a:cubicBezTo>
                  <a:cubicBezTo>
                    <a:pt x="285" y="92"/>
                    <a:pt x="285" y="92"/>
                    <a:pt x="285" y="92"/>
                  </a:cubicBezTo>
                  <a:cubicBezTo>
                    <a:pt x="285" y="72"/>
                    <a:pt x="285" y="72"/>
                    <a:pt x="285" y="72"/>
                  </a:cubicBezTo>
                  <a:cubicBezTo>
                    <a:pt x="309" y="72"/>
                    <a:pt x="309" y="72"/>
                    <a:pt x="309" y="72"/>
                  </a:cubicBezTo>
                  <a:cubicBezTo>
                    <a:pt x="309" y="49"/>
                    <a:pt x="309" y="49"/>
                    <a:pt x="309" y="49"/>
                  </a:cubicBezTo>
                  <a:cubicBezTo>
                    <a:pt x="309" y="34"/>
                    <a:pt x="314" y="22"/>
                    <a:pt x="322" y="13"/>
                  </a:cubicBezTo>
                  <a:cubicBezTo>
                    <a:pt x="331" y="4"/>
                    <a:pt x="342" y="0"/>
                    <a:pt x="355" y="0"/>
                  </a:cubicBezTo>
                  <a:cubicBezTo>
                    <a:pt x="362" y="0"/>
                    <a:pt x="368" y="1"/>
                    <a:pt x="372" y="2"/>
                  </a:cubicBezTo>
                  <a:lnTo>
                    <a:pt x="372" y="23"/>
                  </a:lnTo>
                  <a:close/>
                  <a:moveTo>
                    <a:pt x="415" y="21"/>
                  </a:moveTo>
                  <a:cubicBezTo>
                    <a:pt x="415" y="25"/>
                    <a:pt x="413" y="29"/>
                    <a:pt x="410" y="31"/>
                  </a:cubicBezTo>
                  <a:cubicBezTo>
                    <a:pt x="407" y="34"/>
                    <a:pt x="403" y="36"/>
                    <a:pt x="399" y="36"/>
                  </a:cubicBezTo>
                  <a:cubicBezTo>
                    <a:pt x="395" y="36"/>
                    <a:pt x="392" y="34"/>
                    <a:pt x="389" y="32"/>
                  </a:cubicBezTo>
                  <a:cubicBezTo>
                    <a:pt x="386" y="29"/>
                    <a:pt x="384" y="25"/>
                    <a:pt x="384" y="21"/>
                  </a:cubicBezTo>
                  <a:cubicBezTo>
                    <a:pt x="384" y="17"/>
                    <a:pt x="386" y="13"/>
                    <a:pt x="389" y="10"/>
                  </a:cubicBezTo>
                  <a:cubicBezTo>
                    <a:pt x="391" y="7"/>
                    <a:pt x="395" y="6"/>
                    <a:pt x="399" y="6"/>
                  </a:cubicBezTo>
                  <a:cubicBezTo>
                    <a:pt x="404" y="6"/>
                    <a:pt x="407" y="7"/>
                    <a:pt x="410" y="10"/>
                  </a:cubicBezTo>
                  <a:cubicBezTo>
                    <a:pt x="413" y="13"/>
                    <a:pt x="415" y="17"/>
                    <a:pt x="415" y="21"/>
                  </a:cubicBezTo>
                  <a:close/>
                  <a:moveTo>
                    <a:pt x="411" y="216"/>
                  </a:moveTo>
                  <a:cubicBezTo>
                    <a:pt x="388" y="216"/>
                    <a:pt x="388" y="216"/>
                    <a:pt x="388" y="216"/>
                  </a:cubicBezTo>
                  <a:cubicBezTo>
                    <a:pt x="388" y="72"/>
                    <a:pt x="388" y="72"/>
                    <a:pt x="388" y="72"/>
                  </a:cubicBezTo>
                  <a:cubicBezTo>
                    <a:pt x="411" y="72"/>
                    <a:pt x="411" y="72"/>
                    <a:pt x="411" y="72"/>
                  </a:cubicBezTo>
                  <a:lnTo>
                    <a:pt x="411" y="216"/>
                  </a:lnTo>
                  <a:close/>
                  <a:moveTo>
                    <a:pt x="542" y="210"/>
                  </a:moveTo>
                  <a:cubicBezTo>
                    <a:pt x="531" y="216"/>
                    <a:pt x="518" y="220"/>
                    <a:pt x="503" y="220"/>
                  </a:cubicBezTo>
                  <a:cubicBezTo>
                    <a:pt x="490" y="220"/>
                    <a:pt x="478" y="217"/>
                    <a:pt x="467" y="211"/>
                  </a:cubicBezTo>
                  <a:cubicBezTo>
                    <a:pt x="457" y="205"/>
                    <a:pt x="449" y="196"/>
                    <a:pt x="443" y="185"/>
                  </a:cubicBezTo>
                  <a:cubicBezTo>
                    <a:pt x="437" y="174"/>
                    <a:pt x="434" y="162"/>
                    <a:pt x="434" y="148"/>
                  </a:cubicBezTo>
                  <a:cubicBezTo>
                    <a:pt x="434" y="124"/>
                    <a:pt x="441" y="105"/>
                    <a:pt x="455" y="90"/>
                  </a:cubicBezTo>
                  <a:cubicBezTo>
                    <a:pt x="468" y="76"/>
                    <a:pt x="487" y="69"/>
                    <a:pt x="509" y="69"/>
                  </a:cubicBezTo>
                  <a:cubicBezTo>
                    <a:pt x="522" y="69"/>
                    <a:pt x="533" y="71"/>
                    <a:pt x="543" y="76"/>
                  </a:cubicBezTo>
                  <a:cubicBezTo>
                    <a:pt x="543" y="100"/>
                    <a:pt x="543" y="100"/>
                    <a:pt x="543" y="100"/>
                  </a:cubicBezTo>
                  <a:cubicBezTo>
                    <a:pt x="532" y="92"/>
                    <a:pt x="520" y="88"/>
                    <a:pt x="508" y="88"/>
                  </a:cubicBezTo>
                  <a:cubicBezTo>
                    <a:pt x="493" y="88"/>
                    <a:pt x="481" y="94"/>
                    <a:pt x="472" y="104"/>
                  </a:cubicBezTo>
                  <a:cubicBezTo>
                    <a:pt x="463" y="115"/>
                    <a:pt x="458" y="129"/>
                    <a:pt x="458" y="146"/>
                  </a:cubicBezTo>
                  <a:cubicBezTo>
                    <a:pt x="458" y="162"/>
                    <a:pt x="462" y="176"/>
                    <a:pt x="471" y="185"/>
                  </a:cubicBezTo>
                  <a:cubicBezTo>
                    <a:pt x="480" y="195"/>
                    <a:pt x="492" y="200"/>
                    <a:pt x="507" y="200"/>
                  </a:cubicBezTo>
                  <a:cubicBezTo>
                    <a:pt x="519" y="200"/>
                    <a:pt x="531" y="196"/>
                    <a:pt x="542" y="188"/>
                  </a:cubicBezTo>
                  <a:lnTo>
                    <a:pt x="542" y="210"/>
                  </a:lnTo>
                  <a:close/>
                  <a:moveTo>
                    <a:pt x="684" y="150"/>
                  </a:moveTo>
                  <a:cubicBezTo>
                    <a:pt x="582" y="150"/>
                    <a:pt x="582" y="150"/>
                    <a:pt x="582" y="150"/>
                  </a:cubicBezTo>
                  <a:cubicBezTo>
                    <a:pt x="583" y="166"/>
                    <a:pt x="587" y="179"/>
                    <a:pt x="595" y="187"/>
                  </a:cubicBezTo>
                  <a:cubicBezTo>
                    <a:pt x="603" y="196"/>
                    <a:pt x="615" y="200"/>
                    <a:pt x="629" y="200"/>
                  </a:cubicBezTo>
                  <a:cubicBezTo>
                    <a:pt x="646" y="200"/>
                    <a:pt x="660" y="195"/>
                    <a:pt x="674" y="184"/>
                  </a:cubicBezTo>
                  <a:cubicBezTo>
                    <a:pt x="674" y="206"/>
                    <a:pt x="674" y="206"/>
                    <a:pt x="674" y="206"/>
                  </a:cubicBezTo>
                  <a:cubicBezTo>
                    <a:pt x="661" y="215"/>
                    <a:pt x="645" y="220"/>
                    <a:pt x="624" y="220"/>
                  </a:cubicBezTo>
                  <a:cubicBezTo>
                    <a:pt x="603" y="220"/>
                    <a:pt x="587" y="213"/>
                    <a:pt x="576" y="200"/>
                  </a:cubicBezTo>
                  <a:cubicBezTo>
                    <a:pt x="564" y="187"/>
                    <a:pt x="558" y="168"/>
                    <a:pt x="558" y="145"/>
                  </a:cubicBezTo>
                  <a:cubicBezTo>
                    <a:pt x="558" y="131"/>
                    <a:pt x="561" y="118"/>
                    <a:pt x="567" y="106"/>
                  </a:cubicBezTo>
                  <a:cubicBezTo>
                    <a:pt x="573" y="94"/>
                    <a:pt x="581" y="85"/>
                    <a:pt x="591" y="78"/>
                  </a:cubicBezTo>
                  <a:cubicBezTo>
                    <a:pt x="601" y="72"/>
                    <a:pt x="612" y="69"/>
                    <a:pt x="625" y="69"/>
                  </a:cubicBezTo>
                  <a:cubicBezTo>
                    <a:pt x="643" y="69"/>
                    <a:pt x="658" y="75"/>
                    <a:pt x="668" y="87"/>
                  </a:cubicBezTo>
                  <a:cubicBezTo>
                    <a:pt x="679" y="99"/>
                    <a:pt x="684" y="116"/>
                    <a:pt x="684" y="138"/>
                  </a:cubicBezTo>
                  <a:lnTo>
                    <a:pt x="684" y="150"/>
                  </a:lnTo>
                  <a:close/>
                  <a:moveTo>
                    <a:pt x="660" y="130"/>
                  </a:moveTo>
                  <a:cubicBezTo>
                    <a:pt x="660" y="117"/>
                    <a:pt x="657" y="107"/>
                    <a:pt x="651" y="99"/>
                  </a:cubicBezTo>
                  <a:cubicBezTo>
                    <a:pt x="644" y="92"/>
                    <a:pt x="636" y="88"/>
                    <a:pt x="624" y="88"/>
                  </a:cubicBezTo>
                  <a:cubicBezTo>
                    <a:pt x="614" y="88"/>
                    <a:pt x="604" y="92"/>
                    <a:pt x="597" y="100"/>
                  </a:cubicBezTo>
                  <a:cubicBezTo>
                    <a:pt x="589" y="108"/>
                    <a:pt x="585" y="118"/>
                    <a:pt x="583" y="130"/>
                  </a:cubicBezTo>
                  <a:lnTo>
                    <a:pt x="660" y="130"/>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Freeform 9"/>
            <p:cNvSpPr>
              <a:spLocks/>
            </p:cNvSpPr>
            <p:nvPr/>
          </p:nvSpPr>
          <p:spPr bwMode="black">
            <a:xfrm>
              <a:off x="10823571" y="481013"/>
              <a:ext cx="304800" cy="366713"/>
            </a:xfrm>
            <a:custGeom>
              <a:avLst/>
              <a:gdLst>
                <a:gd name="T0" fmla="*/ 192 w 192"/>
                <a:gd name="T1" fmla="*/ 211 h 231"/>
                <a:gd name="T2" fmla="*/ 192 w 192"/>
                <a:gd name="T3" fmla="*/ 211 h 231"/>
                <a:gd name="T4" fmla="*/ 192 w 192"/>
                <a:gd name="T5" fmla="*/ 20 h 231"/>
                <a:gd name="T6" fmla="*/ 124 w 192"/>
                <a:gd name="T7" fmla="*/ 0 h 231"/>
                <a:gd name="T8" fmla="*/ 1 w 192"/>
                <a:gd name="T9" fmla="*/ 46 h 231"/>
                <a:gd name="T10" fmla="*/ 0 w 192"/>
                <a:gd name="T11" fmla="*/ 46 h 231"/>
                <a:gd name="T12" fmla="*/ 0 w 192"/>
                <a:gd name="T13" fmla="*/ 185 h 231"/>
                <a:gd name="T14" fmla="*/ 43 w 192"/>
                <a:gd name="T15" fmla="*/ 169 h 231"/>
                <a:gd name="T16" fmla="*/ 43 w 192"/>
                <a:gd name="T17" fmla="*/ 55 h 231"/>
                <a:gd name="T18" fmla="*/ 124 w 192"/>
                <a:gd name="T19" fmla="*/ 36 h 231"/>
                <a:gd name="T20" fmla="*/ 124 w 192"/>
                <a:gd name="T21" fmla="*/ 203 h 231"/>
                <a:gd name="T22" fmla="*/ 0 w 192"/>
                <a:gd name="T23" fmla="*/ 185 h 231"/>
                <a:gd name="T24" fmla="*/ 124 w 192"/>
                <a:gd name="T25" fmla="*/ 231 h 231"/>
                <a:gd name="T26" fmla="*/ 124 w 192"/>
                <a:gd name="T27" fmla="*/ 231 h 231"/>
                <a:gd name="T28" fmla="*/ 192 w 192"/>
                <a:gd name="T29" fmla="*/ 212 h 231"/>
                <a:gd name="T30" fmla="*/ 192 w 192"/>
                <a:gd name="T31" fmla="*/ 211 h 231"/>
                <a:gd name="T32" fmla="*/ 192 w 192"/>
                <a:gd name="T33" fmla="*/ 21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1">
                  <a:moveTo>
                    <a:pt x="192" y="211"/>
                  </a:moveTo>
                  <a:lnTo>
                    <a:pt x="192" y="211"/>
                  </a:lnTo>
                  <a:lnTo>
                    <a:pt x="192" y="20"/>
                  </a:lnTo>
                  <a:lnTo>
                    <a:pt x="124" y="0"/>
                  </a:lnTo>
                  <a:lnTo>
                    <a:pt x="1" y="46"/>
                  </a:lnTo>
                  <a:lnTo>
                    <a:pt x="0" y="46"/>
                  </a:lnTo>
                  <a:lnTo>
                    <a:pt x="0" y="185"/>
                  </a:lnTo>
                  <a:lnTo>
                    <a:pt x="43" y="169"/>
                  </a:lnTo>
                  <a:lnTo>
                    <a:pt x="43" y="55"/>
                  </a:lnTo>
                  <a:lnTo>
                    <a:pt x="124" y="36"/>
                  </a:lnTo>
                  <a:lnTo>
                    <a:pt x="124" y="203"/>
                  </a:lnTo>
                  <a:lnTo>
                    <a:pt x="0" y="185"/>
                  </a:lnTo>
                  <a:lnTo>
                    <a:pt x="124" y="231"/>
                  </a:lnTo>
                  <a:lnTo>
                    <a:pt x="124" y="231"/>
                  </a:lnTo>
                  <a:lnTo>
                    <a:pt x="192" y="212"/>
                  </a:lnTo>
                  <a:lnTo>
                    <a:pt x="192" y="211"/>
                  </a:lnTo>
                  <a:lnTo>
                    <a:pt x="192" y="211"/>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9405188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17" y="-318"/>
            <a:ext cx="12435840" cy="6995160"/>
          </a:xfrm>
          <a:prstGeom prst="rect">
            <a:avLst/>
          </a:prstGeom>
        </p:spPr>
      </p:pic>
      <p:sp>
        <p:nvSpPr>
          <p:cNvPr id="4" name="TextBox 3"/>
          <p:cNvSpPr txBox="1"/>
          <p:nvPr userDrawn="1"/>
        </p:nvSpPr>
        <p:spPr>
          <a:xfrm>
            <a:off x="1749548" y="326829"/>
            <a:ext cx="8937383" cy="3619452"/>
          </a:xfrm>
          <a:prstGeom prst="rect">
            <a:avLst/>
          </a:prstGeom>
          <a:noFill/>
        </p:spPr>
        <p:txBody>
          <a:bodyPr wrap="none" lIns="182880" tIns="146304" rIns="182880" bIns="146304" rtlCol="0" anchor="ctr">
            <a:spAutoFit/>
          </a:bodyPr>
          <a:lstStyle/>
          <a:p>
            <a:pPr algn="ctr">
              <a:lnSpc>
                <a:spcPct val="90000"/>
              </a:lnSpc>
              <a:spcAft>
                <a:spcPts val="600"/>
              </a:spcAft>
            </a:pPr>
            <a:r>
              <a:rPr lang="en-US" sz="24000" dirty="0" smtClean="0">
                <a:gradFill>
                  <a:gsLst>
                    <a:gs pos="0">
                      <a:srgbClr val="FFFFFF"/>
                    </a:gs>
                    <a:gs pos="100000">
                      <a:srgbClr val="FFFFFF"/>
                    </a:gs>
                  </a:gsLst>
                  <a:lin ang="5400000" scaled="0"/>
                </a:gradFill>
                <a:latin typeface="Segoe UI Light"/>
              </a:rPr>
              <a:t>Demo.</a:t>
            </a:r>
          </a:p>
        </p:txBody>
      </p:sp>
      <p:sp>
        <p:nvSpPr>
          <p:cNvPr id="6" name="Rectangle 5"/>
          <p:cNvSpPr/>
          <p:nvPr userDrawn="1"/>
        </p:nvSpPr>
        <p:spPr bwMode="auto">
          <a:xfrm>
            <a:off x="317" y="0"/>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0" y="0"/>
            <a:ext cx="12435840" cy="700025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gray">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gray">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49835514"/>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92000" decel="8000" fill="hold" grpId="0" nodeType="withEffect">
                                  <p:stCondLst>
                                    <p:cond delay="0"/>
                                  </p:stCondLst>
                                  <p:childTnLst>
                                    <p:animMotion origin="layout" path="M 0 -3.92646E-6 L 1.03676 -3.92646E-6 " pathEditMode="relative" rAng="0" ptsTypes="AA">
                                      <p:cBhvr>
                                        <p:cTn id="6" dur="750" fill="hold"/>
                                        <p:tgtEl>
                                          <p:spTgt spid="6"/>
                                        </p:tgtEl>
                                        <p:attrNameLst>
                                          <p:attrName>ppt_x</p:attrName>
                                          <p:attrName>ppt_y</p:attrName>
                                        </p:attrNameLst>
                                      </p:cBhvr>
                                      <p:rCtr x="51838" y="0"/>
                                    </p:animMotion>
                                  </p:childTnLst>
                                </p:cTn>
                              </p:par>
                              <p:par>
                                <p:cTn id="7" presetID="1" presetClass="entr" presetSubtype="0" fill="hold" grpId="1" nodeType="withEffect">
                                  <p:stCondLst>
                                    <p:cond delay="1250"/>
                                  </p:stCondLst>
                                  <p:childTnLst>
                                    <p:set>
                                      <p:cBhvr>
                                        <p:cTn id="8" dur="1" fill="hold">
                                          <p:stCondLst>
                                            <p:cond delay="0"/>
                                          </p:stCondLst>
                                        </p:cTn>
                                        <p:tgtEl>
                                          <p:spTgt spid="7"/>
                                        </p:tgtEl>
                                        <p:attrNameLst>
                                          <p:attrName>style.visibility</p:attrName>
                                        </p:attrNameLst>
                                      </p:cBhvr>
                                      <p:to>
                                        <p:strVal val="visible"/>
                                      </p:to>
                                    </p:set>
                                  </p:childTnLst>
                                </p:cTn>
                              </p:par>
                              <p:par>
                                <p:cTn id="9" presetID="42" presetClass="path" presetSubtype="0" accel="92000" decel="8000" fill="hold" grpId="0" nodeType="withEffect">
                                  <p:stCondLst>
                                    <p:cond delay="1250"/>
                                  </p:stCondLst>
                                  <p:childTnLst>
                                    <p:animMotion origin="layout" path="M -1.02196 -3.92646E-6 L 0 -3.92646E-6 " pathEditMode="relative" rAng="0" ptsTypes="AA">
                                      <p:cBhvr>
                                        <p:cTn id="10" dur="750" fill="hold"/>
                                        <p:tgtEl>
                                          <p:spTgt spid="7"/>
                                        </p:tgtEl>
                                        <p:attrNameLst>
                                          <p:attrName>ppt_x</p:attrName>
                                          <p:attrName>ppt_y</p:attrName>
                                        </p:attrNameLst>
                                      </p:cBhvr>
                                      <p:rCtr x="51098" y="0"/>
                                    </p:animMotion>
                                  </p:childTnLst>
                                </p:cTn>
                              </p:par>
                              <p:par>
                                <p:cTn id="11" presetID="10" presetClass="entr" presetSubtype="0" fill="hold" grpId="0" nodeType="withEffect">
                                  <p:stCondLst>
                                    <p:cond delay="19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par>
                                <p:cTn id="14" presetID="63" presetClass="path" presetSubtype="0" decel="100000" fill="hold" grpId="1" nodeType="withEffect">
                                  <p:stCondLst>
                                    <p:cond delay="1800"/>
                                  </p:stCondLst>
                                  <p:childTnLst>
                                    <p:animMotion origin="layout" path="M -0.02936 -2.95052E-7 L 2.8287E-6 -2.95052E-7 " pathEditMode="relative" rAng="0" ptsTypes="AA">
                                      <p:cBhvr>
                                        <p:cTn id="15" dur="750" fill="hold"/>
                                        <p:tgtEl>
                                          <p:spTgt spid="2"/>
                                        </p:tgtEl>
                                        <p:attrNameLst>
                                          <p:attrName>ppt_x</p:attrName>
                                          <p:attrName>ppt_y</p:attrName>
                                        </p:attrNameLst>
                                      </p:cBhvr>
                                      <p:rCtr x="1468" y="0"/>
                                    </p:animMotion>
                                  </p:childTnLst>
                                </p:cTn>
                              </p:par>
                              <p:par>
                                <p:cTn id="16" presetID="10" presetClass="entr" presetSubtype="0" fill="hold" grpId="0" nodeType="withEffect">
                                  <p:stCondLst>
                                    <p:cond delay="21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childTnLst>
                                </p:cTn>
                              </p:par>
                              <p:par>
                                <p:cTn id="19" presetID="63" presetClass="path" presetSubtype="0" decel="100000" fill="hold" grpId="1" nodeType="withEffect">
                                  <p:stCondLst>
                                    <p:cond delay="2000"/>
                                  </p:stCondLst>
                                  <p:childTnLst>
                                    <p:animMotion origin="layout" path="M -0.02936 -1.93827E-6 L 1.31478E-6 -1.93827E-6 " pathEditMode="relative" rAng="0" ptsTypes="AA">
                                      <p:cBhvr>
                                        <p:cTn id="20" dur="750" fill="hold"/>
                                        <p:tgtEl>
                                          <p:spTgt spid="5"/>
                                        </p:tgtEl>
                                        <p:attrNameLst>
                                          <p:attrName>ppt_x</p:attrName>
                                          <p:attrName>ppt_y</p:attrName>
                                        </p:attrNameLst>
                                      </p:cBhvr>
                                      <p:rCtr x="14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2" grpId="0"/>
      <p:bldP spid="2" grpId="1"/>
      <p:bldP spid="5" grpId="0">
        <p:tmplLst>
          <p:tmpl>
            <p:tnLst>
              <p:par>
                <p:cTn presetID="10" presetClass="entr" presetSubtype="0" fill="hold" nodeType="withEffect">
                  <p:stCondLst>
                    <p:cond delay="210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18"/>
            <a:ext cx="12435840" cy="6995160"/>
          </a:xfrm>
          <a:prstGeom prst="rect">
            <a:avLst/>
          </a:prstGeom>
        </p:spPr>
      </p:pic>
      <p:sp>
        <p:nvSpPr>
          <p:cNvPr id="4" name="TextBox 3"/>
          <p:cNvSpPr txBox="1"/>
          <p:nvPr userDrawn="1"/>
        </p:nvSpPr>
        <p:spPr>
          <a:xfrm>
            <a:off x="1944314" y="326829"/>
            <a:ext cx="8547853" cy="3619452"/>
          </a:xfrm>
          <a:prstGeom prst="rect">
            <a:avLst/>
          </a:prstGeom>
          <a:noFill/>
        </p:spPr>
        <p:txBody>
          <a:bodyPr wrap="none" lIns="182880" tIns="146304" rIns="182880" bIns="146304" rtlCol="0" anchor="ctr">
            <a:spAutoFit/>
          </a:bodyPr>
          <a:lstStyle/>
          <a:p>
            <a:pPr algn="ctr">
              <a:lnSpc>
                <a:spcPct val="90000"/>
              </a:lnSpc>
              <a:spcAft>
                <a:spcPts val="600"/>
              </a:spcAft>
            </a:pPr>
            <a:r>
              <a:rPr lang="en-US" sz="24000" dirty="0" smtClean="0">
                <a:gradFill>
                  <a:gsLst>
                    <a:gs pos="0">
                      <a:srgbClr val="FFFFFF"/>
                    </a:gs>
                    <a:gs pos="100000">
                      <a:srgbClr val="FFFFFF"/>
                    </a:gs>
                  </a:gsLst>
                  <a:lin ang="5400000" scaled="0"/>
                </a:gradFill>
                <a:latin typeface="Segoe UI Light"/>
              </a:rPr>
              <a:t>Video.</a:t>
            </a:r>
          </a:p>
        </p:txBody>
      </p:sp>
      <p:sp>
        <p:nvSpPr>
          <p:cNvPr id="5" name="Rectangle 4"/>
          <p:cNvSpPr/>
          <p:nvPr userDrawn="1"/>
        </p:nvSpPr>
        <p:spPr bwMode="auto">
          <a:xfrm>
            <a:off x="0" y="0"/>
            <a:ext cx="12435840" cy="70002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0" y="0"/>
            <a:ext cx="12435840" cy="70002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gray">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56053170"/>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92000" decel="8000" fill="hold" grpId="0" nodeType="withEffect">
                                  <p:stCondLst>
                                    <p:cond delay="0"/>
                                  </p:stCondLst>
                                  <p:childTnLst>
                                    <p:animMotion origin="layout" path="M 0 -3.92646E-6 L 1.03676 -3.92646E-6 " pathEditMode="relative" rAng="0" ptsTypes="AA">
                                      <p:cBhvr>
                                        <p:cTn id="6" dur="750" fill="hold"/>
                                        <p:tgtEl>
                                          <p:spTgt spid="5"/>
                                        </p:tgtEl>
                                        <p:attrNameLst>
                                          <p:attrName>ppt_x</p:attrName>
                                          <p:attrName>ppt_y</p:attrName>
                                        </p:attrNameLst>
                                      </p:cBhvr>
                                      <p:rCtr x="51838" y="0"/>
                                    </p:animMotion>
                                  </p:childTnLst>
                                </p:cTn>
                              </p:par>
                              <p:par>
                                <p:cTn id="7" presetID="1" presetClass="entr" presetSubtype="0" fill="hold" grpId="1" nodeType="withEffect">
                                  <p:stCondLst>
                                    <p:cond delay="1250"/>
                                  </p:stCondLst>
                                  <p:childTnLst>
                                    <p:set>
                                      <p:cBhvr>
                                        <p:cTn id="8" dur="1" fill="hold">
                                          <p:stCondLst>
                                            <p:cond delay="0"/>
                                          </p:stCondLst>
                                        </p:cTn>
                                        <p:tgtEl>
                                          <p:spTgt spid="6"/>
                                        </p:tgtEl>
                                        <p:attrNameLst>
                                          <p:attrName>style.visibility</p:attrName>
                                        </p:attrNameLst>
                                      </p:cBhvr>
                                      <p:to>
                                        <p:strVal val="visible"/>
                                      </p:to>
                                    </p:set>
                                  </p:childTnLst>
                                </p:cTn>
                              </p:par>
                              <p:par>
                                <p:cTn id="9" presetID="42" presetClass="path" presetSubtype="0" accel="92000" decel="8000" fill="hold" grpId="0" nodeType="withEffect">
                                  <p:stCondLst>
                                    <p:cond delay="1250"/>
                                  </p:stCondLst>
                                  <p:childTnLst>
                                    <p:animMotion origin="layout" path="M -1.02196 -3.92646E-6 L 0 -3.92646E-6 " pathEditMode="relative" rAng="0" ptsTypes="AA">
                                      <p:cBhvr>
                                        <p:cTn id="10" dur="750" fill="hold"/>
                                        <p:tgtEl>
                                          <p:spTgt spid="6"/>
                                        </p:tgtEl>
                                        <p:attrNameLst>
                                          <p:attrName>ppt_x</p:attrName>
                                          <p:attrName>ppt_y</p:attrName>
                                        </p:attrNameLst>
                                      </p:cBhvr>
                                      <p:rCtr x="51098" y="0"/>
                                    </p:animMotion>
                                  </p:childTnLst>
                                </p:cTn>
                              </p:par>
                              <p:par>
                                <p:cTn id="11" presetID="10" presetClass="entr" presetSubtype="0" fill="hold" grpId="0" nodeType="withEffect">
                                  <p:stCondLst>
                                    <p:cond delay="19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par>
                                <p:cTn id="14" presetID="63" presetClass="path" presetSubtype="0" decel="100000" fill="hold" grpId="1" nodeType="withEffect">
                                  <p:stCondLst>
                                    <p:cond delay="1800"/>
                                  </p:stCondLst>
                                  <p:childTnLst>
                                    <p:animMotion origin="layout" path="M -0.02936 -2.95052E-7 L 2.8287E-6 -2.95052E-7 " pathEditMode="relative" rAng="0" ptsTypes="AA">
                                      <p:cBhvr>
                                        <p:cTn id="15" dur="750" fill="hold"/>
                                        <p:tgtEl>
                                          <p:spTgt spid="2"/>
                                        </p:tgtEl>
                                        <p:attrNameLst>
                                          <p:attrName>ppt_x</p:attrName>
                                          <p:attrName>ppt_y</p:attrName>
                                        </p:attrNameLst>
                                      </p:cBhvr>
                                      <p:rCtr x="146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6" grpId="1" animBg="1"/>
      <p:bldP spid="2" grpId="0"/>
      <p:bldP spid="2" grpId="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03038134"/>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7152338"/>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19222087"/>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0758342"/>
      </p:ext>
    </p:extLst>
  </p:cSld>
  <p:clrMapOvr>
    <a:masterClrMapping/>
  </p:clrMapOvr>
  <p:transition spd="med">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5788098"/>
      </p:ext>
    </p:extLst>
  </p:cSld>
  <p:clrMapOvr>
    <a:masterClrMapping/>
  </p:clrMapOvr>
  <p:transition spd="med">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1649661"/>
      </p:ext>
    </p:extLst>
  </p:cSld>
  <p:clrMapOvr>
    <a:masterClrMapping/>
  </p:clrMapOvr>
  <p:transition spd="med">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09285"/>
      </p:ext>
    </p:extLst>
  </p:cSld>
  <p:clrMapOvr>
    <a:masterClrMapping/>
  </p:clrMapOvr>
  <p:transition spd="med">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2726639"/>
      </p:ext>
    </p:extLst>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400418"/>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8498932"/>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6130686"/>
      </p:ext>
    </p:extLst>
  </p:cSld>
  <p:clrMapOvr>
    <a:masterClrMapping/>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500"/>
            </a:lvl1pPr>
          </a:lstStyle>
          <a:p>
            <a:r>
              <a:rPr lang="en-US" dirty="0" smtClean="0"/>
              <a:t>Click to edit Master title style</a:t>
            </a:r>
            <a:endParaRPr lang="en-US" dirty="0"/>
          </a:p>
        </p:txBody>
      </p:sp>
    </p:spTree>
    <p:extLst>
      <p:ext uri="{BB962C8B-B14F-4D97-AF65-F5344CB8AC3E}">
        <p14:creationId xmlns:p14="http://schemas.microsoft.com/office/powerpoint/2010/main" val="4214746676"/>
      </p:ext>
    </p:extLst>
  </p:cSld>
  <p:clrMapOvr>
    <a:masterClrMapping/>
  </p:clrMapOvr>
  <p:transition spd="med">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954263"/>
      </p:ext>
    </p:extLst>
  </p:cSld>
  <p:clrMapOvr>
    <a:masterClrMapping/>
  </p:clrMapOvr>
  <p:transition spd="med">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055583"/>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214241"/>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899085"/>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5933422"/>
      </p:ext>
    </p:extLst>
  </p:cSld>
  <p:clrMapOvr>
    <a:masterClrMapping/>
  </p:clrMapOvr>
  <p:transition spd="med">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16451654"/>
      </p:ext>
    </p:extLst>
  </p:cSld>
  <p:clrMapOvr>
    <a:overrideClrMapping bg1="dk1" tx1="lt1" bg2="dk2" tx2="lt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Embed Video">
    <p:spTree>
      <p:nvGrpSpPr>
        <p:cNvPr id="1" name=""/>
        <p:cNvGrpSpPr/>
        <p:nvPr/>
      </p:nvGrpSpPr>
      <p:grpSpPr>
        <a:xfrm>
          <a:off x="0" y="0"/>
          <a:ext cx="0" cy="0"/>
          <a:chOff x="0" y="0"/>
          <a:chExt cx="0" cy="0"/>
        </a:xfrm>
      </p:grpSpPr>
      <p:sp>
        <p:nvSpPr>
          <p:cNvPr id="4" name="Rectangle 3"/>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sp>
        <p:nvSpPr>
          <p:cNvPr id="5" name="Text Placeholder 2"/>
          <p:cNvSpPr>
            <a:spLocks noGrp="1"/>
          </p:cNvSpPr>
          <p:nvPr>
            <p:ph idx="10"/>
          </p:nvPr>
        </p:nvSpPr>
        <p:spPr bwMode="gray">
          <a:xfrm>
            <a:off x="1" y="0"/>
            <a:ext cx="12436475" cy="2821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marL="456540" indent="0">
              <a:buNone/>
              <a:defRPr baseline="0"/>
            </a:lvl5pPr>
          </a:lstStyle>
          <a:p>
            <a:pPr lvl="4"/>
            <a:endParaRPr lang="en-US" dirty="0" smtClean="0"/>
          </a:p>
        </p:txBody>
      </p:sp>
    </p:spTree>
    <p:extLst>
      <p:ext uri="{BB962C8B-B14F-4D97-AF65-F5344CB8AC3E}">
        <p14:creationId xmlns:p14="http://schemas.microsoft.com/office/powerpoint/2010/main" val="87703857"/>
      </p:ext>
    </p:extLst>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ue">
    <p:bg>
      <p:bgPr>
        <a:solidFill>
          <a:srgbClr val="0072C6"/>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49717" y="6625371"/>
            <a:ext cx="2901844" cy="372394"/>
          </a:xfrm>
          <a:prstGeom prst="rect">
            <a:avLst/>
          </a:prstGeom>
        </p:spPr>
        <p:txBody>
          <a:bodyPr anchor="ctr" anchorCtr="0"/>
          <a:lstStyle>
            <a:lvl1pPr algn="r">
              <a:defRPr lang="en-US" sz="714" kern="1200" smtClean="0">
                <a:solidFill>
                  <a:schemeClr val="bg1">
                    <a:lumMod val="75000"/>
                  </a:schemeClr>
                </a:solidFill>
                <a:latin typeface="+mn-lt"/>
                <a:ea typeface="+mn-ea"/>
                <a:cs typeface="+mn-cs"/>
              </a:defRPr>
            </a:lvl1pPr>
          </a:lstStyle>
          <a:p>
            <a:fld id="{8A8D2122-6992-4F83-844E-AD553EF0C5C2}" type="slidenum">
              <a:rPr>
                <a:solidFill>
                  <a:srgbClr val="FFFFFF">
                    <a:lumMod val="75000"/>
                  </a:srgbClr>
                </a:solidFill>
              </a:rPr>
              <a:pPr/>
              <a:t>‹#›</a:t>
            </a:fld>
            <a:endParaRPr dirty="0">
              <a:solidFill>
                <a:srgbClr val="FFFFFF">
                  <a:lumMod val="75000"/>
                </a:srgbClr>
              </a:solidFill>
            </a:endParaRPr>
          </a:p>
        </p:txBody>
      </p:sp>
      <p:sp>
        <p:nvSpPr>
          <p:cNvPr id="5" name="Footer Placeholder 4"/>
          <p:cNvSpPr>
            <a:spLocks noGrp="1"/>
          </p:cNvSpPr>
          <p:nvPr>
            <p:ph type="ftr" sz="quarter" idx="3"/>
          </p:nvPr>
        </p:nvSpPr>
        <p:spPr>
          <a:xfrm>
            <a:off x="246203" y="6612418"/>
            <a:ext cx="3938218" cy="372394"/>
          </a:xfrm>
          <a:prstGeom prst="rect">
            <a:avLst/>
          </a:prstGeom>
        </p:spPr>
        <p:txBody>
          <a:bodyPr vert="horz" lIns="91440" tIns="45720" rIns="91440" bIns="45720" rtlCol="0" anchor="ctr"/>
          <a:lstStyle>
            <a:lvl1pPr algn="l">
              <a:defRPr sz="714">
                <a:solidFill>
                  <a:schemeClr val="bg1">
                    <a:lumMod val="75000"/>
                  </a:schemeClr>
                </a:solidFill>
              </a:defRPr>
            </a:lvl1pPr>
          </a:lstStyle>
          <a:p>
            <a:r>
              <a:rPr lang="en-US" dirty="0" smtClean="0">
                <a:solidFill>
                  <a:srgbClr val="FFFFFF">
                    <a:lumMod val="75000"/>
                  </a:srgbClr>
                </a:solidFill>
              </a:rPr>
              <a:t>© 2014 Microsoft</a:t>
            </a:r>
          </a:p>
        </p:txBody>
      </p:sp>
    </p:spTree>
    <p:extLst>
      <p:ext uri="{BB962C8B-B14F-4D97-AF65-F5344CB8AC3E}">
        <p14:creationId xmlns:p14="http://schemas.microsoft.com/office/powerpoint/2010/main" val="697805762"/>
      </p:ext>
    </p:extLst>
  </p:cSld>
  <p:clrMapOvr>
    <a:masterClrMapping/>
  </p:clrMapOvr>
  <p:transition spd="med">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7442288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9791592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176337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415706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6518446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855636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565693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7247893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424855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605941"/>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76910251"/>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9256643"/>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1211769"/>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4923329"/>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5286703"/>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582144"/>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4919998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01550386"/>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55457389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theme" Target="../theme/theme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29" Type="http://schemas.openxmlformats.org/officeDocument/2006/relationships/slideLayout" Target="../slideLayouts/slideLayout109.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31" Type="http://schemas.openxmlformats.org/officeDocument/2006/relationships/image" Target="../media/image1.png"/><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7661621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5710799"/>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Lst>
  <p:transition spd="med">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663382643"/>
      </p:ext>
    </p:extLst>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 id="2147484283" r:id="rId12"/>
    <p:sldLayoutId id="2147484284" r:id="rId13"/>
    <p:sldLayoutId id="2147484285" r:id="rId14"/>
    <p:sldLayoutId id="2147484286" r:id="rId15"/>
    <p:sldLayoutId id="2147484287" r:id="rId16"/>
    <p:sldLayoutId id="2147484288" r:id="rId17"/>
    <p:sldLayoutId id="2147484289" r:id="rId18"/>
    <p:sldLayoutId id="2147484290" r:id="rId19"/>
    <p:sldLayoutId id="2147484291" r:id="rId20"/>
    <p:sldLayoutId id="2147484292" r:id="rId21"/>
    <p:sldLayoutId id="2147484293" r:id="rId22"/>
    <p:sldLayoutId id="2147484294" r:id="rId23"/>
    <p:sldLayoutId id="2147484295" r:id="rId24"/>
    <p:sldLayoutId id="2147484296" r:id="rId25"/>
    <p:sldLayoutId id="2147484297" r:id="rId26"/>
    <p:sldLayoutId id="2147484298" r:id="rId27"/>
    <p:sldLayoutId id="2147484299" r:id="rId28"/>
    <p:sldLayoutId id="2147484300"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jpe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73.xml"/><Relationship Id="rId6" Type="http://schemas.openxmlformats.org/officeDocument/2006/relationships/image" Target="../media/image28.png"/><Relationship Id="rId5" Type="http://schemas.microsoft.com/office/2007/relationships/hdphoto" Target="../media/hdphoto1.wdp"/><Relationship Id="rId10" Type="http://schemas.openxmlformats.org/officeDocument/2006/relationships/image" Target="../media/image31.png"/><Relationship Id="rId4" Type="http://schemas.openxmlformats.org/officeDocument/2006/relationships/image" Target="../media/image27.png"/><Relationship Id="rId9"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8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3.xml"/><Relationship Id="rId5" Type="http://schemas.openxmlformats.org/officeDocument/2006/relationships/image" Target="../media/image19.jpg"/><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5.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62364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Engagement Maturity Model </a:t>
            </a:r>
            <a:endParaRPr lang="en-US" dirty="0"/>
          </a:p>
        </p:txBody>
      </p:sp>
      <p:cxnSp>
        <p:nvCxnSpPr>
          <p:cNvPr id="4" name="Straight Arrow Connector 3"/>
          <p:cNvCxnSpPr/>
          <p:nvPr/>
        </p:nvCxnSpPr>
        <p:spPr>
          <a:xfrm flipV="1">
            <a:off x="1873200" y="6060037"/>
            <a:ext cx="9347385" cy="10037"/>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884394" y="1274660"/>
            <a:ext cx="0" cy="4785375"/>
          </a:xfrm>
          <a:prstGeom prst="straightConnector1">
            <a:avLst/>
          </a:prstGeom>
          <a:ln w="12700" cmpd="sng">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073561" y="6575989"/>
            <a:ext cx="1409165" cy="382308"/>
          </a:xfrm>
          <a:prstGeom prst="rect">
            <a:avLst/>
          </a:prstGeom>
          <a:noFill/>
        </p:spPr>
        <p:txBody>
          <a:bodyPr wrap="none" rtlCol="0">
            <a:spAutoFit/>
          </a:bodyPr>
          <a:lstStyle/>
          <a:p>
            <a:r>
              <a:rPr lang="en-US" sz="1836" b="1" dirty="0">
                <a:solidFill>
                  <a:srgbClr val="5F5F5F"/>
                </a:solidFill>
              </a:rPr>
              <a:t>MATURITY</a:t>
            </a:r>
          </a:p>
        </p:txBody>
      </p:sp>
      <p:sp>
        <p:nvSpPr>
          <p:cNvPr id="7" name="TextBox 6"/>
          <p:cNvSpPr txBox="1"/>
          <p:nvPr/>
        </p:nvSpPr>
        <p:spPr>
          <a:xfrm rot="5400000">
            <a:off x="10074086" y="3582300"/>
            <a:ext cx="3216924" cy="382308"/>
          </a:xfrm>
          <a:prstGeom prst="rect">
            <a:avLst/>
          </a:prstGeom>
          <a:noFill/>
        </p:spPr>
        <p:txBody>
          <a:bodyPr wrap="none" rtlCol="0">
            <a:spAutoFit/>
          </a:bodyPr>
          <a:lstStyle/>
          <a:p>
            <a:r>
              <a:rPr lang="en-US" sz="1836" b="1" dirty="0">
                <a:solidFill>
                  <a:srgbClr val="5F5F5F"/>
                </a:solidFill>
              </a:rPr>
              <a:t>BUSNESS VALUE / BENEFIT</a:t>
            </a:r>
          </a:p>
        </p:txBody>
      </p:sp>
      <p:sp>
        <p:nvSpPr>
          <p:cNvPr id="8" name="TextBox 7"/>
          <p:cNvSpPr txBox="1"/>
          <p:nvPr/>
        </p:nvSpPr>
        <p:spPr>
          <a:xfrm>
            <a:off x="11366136" y="1373169"/>
            <a:ext cx="582357" cy="318286"/>
          </a:xfrm>
          <a:prstGeom prst="rect">
            <a:avLst/>
          </a:prstGeom>
          <a:noFill/>
        </p:spPr>
        <p:txBody>
          <a:bodyPr wrap="none" rtlCol="0">
            <a:spAutoFit/>
          </a:bodyPr>
          <a:lstStyle/>
          <a:p>
            <a:r>
              <a:rPr lang="en-US" sz="1428" dirty="0">
                <a:solidFill>
                  <a:srgbClr val="5F5F5F"/>
                </a:solidFill>
              </a:rPr>
              <a:t>High</a:t>
            </a:r>
          </a:p>
        </p:txBody>
      </p:sp>
      <p:sp>
        <p:nvSpPr>
          <p:cNvPr id="9" name="TextBox 8"/>
          <p:cNvSpPr txBox="1"/>
          <p:nvPr/>
        </p:nvSpPr>
        <p:spPr>
          <a:xfrm>
            <a:off x="11407877" y="6077200"/>
            <a:ext cx="521865" cy="318286"/>
          </a:xfrm>
          <a:prstGeom prst="rect">
            <a:avLst/>
          </a:prstGeom>
          <a:noFill/>
        </p:spPr>
        <p:txBody>
          <a:bodyPr wrap="none" rtlCol="0">
            <a:spAutoFit/>
          </a:bodyPr>
          <a:lstStyle/>
          <a:p>
            <a:r>
              <a:rPr lang="en-US" sz="1428" dirty="0">
                <a:solidFill>
                  <a:srgbClr val="5F5F5F"/>
                </a:solidFill>
              </a:rPr>
              <a:t>Low</a:t>
            </a:r>
          </a:p>
        </p:txBody>
      </p:sp>
      <p:sp>
        <p:nvSpPr>
          <p:cNvPr id="59" name="Rectangle 58"/>
          <p:cNvSpPr/>
          <p:nvPr/>
        </p:nvSpPr>
        <p:spPr>
          <a:xfrm>
            <a:off x="1916683" y="5669935"/>
            <a:ext cx="2293970" cy="292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61" name="Straight Connector 60"/>
          <p:cNvCxnSpPr/>
          <p:nvPr/>
        </p:nvCxnSpPr>
        <p:spPr>
          <a:xfrm flipV="1">
            <a:off x="4245191" y="1274662"/>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V="1">
            <a:off x="6572302" y="1274661"/>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8905979" y="1279689"/>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1916683" y="5349726"/>
            <a:ext cx="2293970" cy="2929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7" name="Rectangle 66"/>
          <p:cNvSpPr/>
          <p:nvPr/>
        </p:nvSpPr>
        <p:spPr>
          <a:xfrm>
            <a:off x="1916683" y="5026466"/>
            <a:ext cx="2293970" cy="292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9" name="TextBox 68"/>
          <p:cNvSpPr txBox="1"/>
          <p:nvPr/>
        </p:nvSpPr>
        <p:spPr>
          <a:xfrm>
            <a:off x="2577448" y="6199305"/>
            <a:ext cx="821055" cy="382308"/>
          </a:xfrm>
          <a:prstGeom prst="rect">
            <a:avLst/>
          </a:prstGeom>
          <a:noFill/>
        </p:spPr>
        <p:txBody>
          <a:bodyPr wrap="none" rtlCol="0">
            <a:spAutoFit/>
          </a:bodyPr>
          <a:lstStyle/>
          <a:p>
            <a:r>
              <a:rPr lang="en-US" sz="1836" dirty="0">
                <a:solidFill>
                  <a:srgbClr val="5F5F5F"/>
                </a:solidFill>
              </a:rPr>
              <a:t>BASIC</a:t>
            </a:r>
          </a:p>
        </p:txBody>
      </p:sp>
      <p:sp>
        <p:nvSpPr>
          <p:cNvPr id="70" name="TextBox 69"/>
          <p:cNvSpPr txBox="1"/>
          <p:nvPr/>
        </p:nvSpPr>
        <p:spPr>
          <a:xfrm>
            <a:off x="4571765" y="6199305"/>
            <a:ext cx="1954180" cy="382308"/>
          </a:xfrm>
          <a:prstGeom prst="rect">
            <a:avLst/>
          </a:prstGeom>
          <a:noFill/>
        </p:spPr>
        <p:txBody>
          <a:bodyPr wrap="none" rtlCol="0">
            <a:spAutoFit/>
          </a:bodyPr>
          <a:lstStyle/>
          <a:p>
            <a:r>
              <a:rPr lang="en-US" sz="1836" dirty="0">
                <a:solidFill>
                  <a:srgbClr val="5F5F5F"/>
                </a:solidFill>
              </a:rPr>
              <a:t>FOUNDATIONAL</a:t>
            </a:r>
          </a:p>
        </p:txBody>
      </p:sp>
      <p:sp>
        <p:nvSpPr>
          <p:cNvPr id="71" name="TextBox 70"/>
          <p:cNvSpPr txBox="1"/>
          <p:nvPr/>
        </p:nvSpPr>
        <p:spPr>
          <a:xfrm>
            <a:off x="7220519" y="6202760"/>
            <a:ext cx="1231418" cy="382308"/>
          </a:xfrm>
          <a:prstGeom prst="rect">
            <a:avLst/>
          </a:prstGeom>
          <a:noFill/>
        </p:spPr>
        <p:txBody>
          <a:bodyPr wrap="none" rtlCol="0">
            <a:spAutoFit/>
          </a:bodyPr>
          <a:lstStyle/>
          <a:p>
            <a:r>
              <a:rPr lang="en-US" sz="1836" dirty="0">
                <a:solidFill>
                  <a:srgbClr val="5F5F5F"/>
                </a:solidFill>
              </a:rPr>
              <a:t>OPTIMIZE</a:t>
            </a:r>
          </a:p>
        </p:txBody>
      </p:sp>
      <p:sp>
        <p:nvSpPr>
          <p:cNvPr id="72" name="TextBox 71"/>
          <p:cNvSpPr txBox="1"/>
          <p:nvPr/>
        </p:nvSpPr>
        <p:spPr>
          <a:xfrm>
            <a:off x="9508142" y="6202760"/>
            <a:ext cx="1579655" cy="382308"/>
          </a:xfrm>
          <a:prstGeom prst="rect">
            <a:avLst/>
          </a:prstGeom>
          <a:noFill/>
        </p:spPr>
        <p:txBody>
          <a:bodyPr wrap="none" rtlCol="0">
            <a:spAutoFit/>
          </a:bodyPr>
          <a:lstStyle/>
          <a:p>
            <a:r>
              <a:rPr lang="en-US" sz="1836" dirty="0">
                <a:solidFill>
                  <a:srgbClr val="5F5F5F"/>
                </a:solidFill>
              </a:rPr>
              <a:t>TRANSFORM</a:t>
            </a:r>
          </a:p>
        </p:txBody>
      </p:sp>
      <p:sp>
        <p:nvSpPr>
          <p:cNvPr id="73" name="TextBox 72"/>
          <p:cNvSpPr txBox="1"/>
          <p:nvPr/>
        </p:nvSpPr>
        <p:spPr>
          <a:xfrm>
            <a:off x="569496" y="5626253"/>
            <a:ext cx="1128811" cy="318286"/>
          </a:xfrm>
          <a:prstGeom prst="rect">
            <a:avLst/>
          </a:prstGeom>
          <a:noFill/>
        </p:spPr>
        <p:txBody>
          <a:bodyPr wrap="none" rtlCol="0">
            <a:spAutoFit/>
          </a:bodyPr>
          <a:lstStyle/>
          <a:p>
            <a:pPr algn="r"/>
            <a:r>
              <a:rPr lang="en-US" sz="1428" dirty="0">
                <a:solidFill>
                  <a:srgbClr val="5F5F5F"/>
                </a:solidFill>
              </a:rPr>
              <a:t>Technology</a:t>
            </a:r>
          </a:p>
        </p:txBody>
      </p:sp>
      <p:sp>
        <p:nvSpPr>
          <p:cNvPr id="74" name="TextBox 73"/>
          <p:cNvSpPr txBox="1"/>
          <p:nvPr/>
        </p:nvSpPr>
        <p:spPr>
          <a:xfrm>
            <a:off x="750254" y="5343593"/>
            <a:ext cx="948054" cy="318286"/>
          </a:xfrm>
          <a:prstGeom prst="rect">
            <a:avLst/>
          </a:prstGeom>
          <a:noFill/>
        </p:spPr>
        <p:txBody>
          <a:bodyPr wrap="square" rtlCol="0">
            <a:spAutoFit/>
          </a:bodyPr>
          <a:lstStyle/>
          <a:p>
            <a:pPr algn="r"/>
            <a:r>
              <a:rPr lang="en-US" sz="1428" dirty="0">
                <a:solidFill>
                  <a:srgbClr val="5F5F5F"/>
                </a:solidFill>
              </a:rPr>
              <a:t>Process</a:t>
            </a:r>
          </a:p>
        </p:txBody>
      </p:sp>
      <p:sp>
        <p:nvSpPr>
          <p:cNvPr id="75" name="TextBox 74"/>
          <p:cNvSpPr txBox="1"/>
          <p:nvPr/>
        </p:nvSpPr>
        <p:spPr>
          <a:xfrm>
            <a:off x="750254" y="5025151"/>
            <a:ext cx="948054" cy="318286"/>
          </a:xfrm>
          <a:prstGeom prst="rect">
            <a:avLst/>
          </a:prstGeom>
          <a:noFill/>
        </p:spPr>
        <p:txBody>
          <a:bodyPr wrap="square" rtlCol="0">
            <a:spAutoFit/>
          </a:bodyPr>
          <a:lstStyle/>
          <a:p>
            <a:pPr algn="r"/>
            <a:r>
              <a:rPr lang="en-US" sz="1428" dirty="0">
                <a:solidFill>
                  <a:srgbClr val="5F5F5F"/>
                </a:solidFill>
              </a:rPr>
              <a:t>People</a:t>
            </a:r>
          </a:p>
        </p:txBody>
      </p:sp>
      <p:sp>
        <p:nvSpPr>
          <p:cNvPr id="140" name="TextBox 139"/>
          <p:cNvSpPr txBox="1"/>
          <p:nvPr/>
        </p:nvSpPr>
        <p:spPr>
          <a:xfrm>
            <a:off x="470292" y="4335820"/>
            <a:ext cx="1228016" cy="318286"/>
          </a:xfrm>
          <a:prstGeom prst="rect">
            <a:avLst/>
          </a:prstGeom>
          <a:noFill/>
        </p:spPr>
        <p:txBody>
          <a:bodyPr wrap="square" rtlCol="0">
            <a:spAutoFit/>
          </a:bodyPr>
          <a:lstStyle/>
          <a:p>
            <a:pPr algn="r"/>
            <a:r>
              <a:rPr lang="en-US" sz="1428" dirty="0">
                <a:solidFill>
                  <a:srgbClr val="5F5F5F"/>
                </a:solidFill>
              </a:rPr>
              <a:t>Employee</a:t>
            </a:r>
          </a:p>
        </p:txBody>
      </p:sp>
      <p:sp>
        <p:nvSpPr>
          <p:cNvPr id="142" name="TextBox 141"/>
          <p:cNvSpPr txBox="1"/>
          <p:nvPr/>
        </p:nvSpPr>
        <p:spPr>
          <a:xfrm>
            <a:off x="470292" y="3971153"/>
            <a:ext cx="1228016" cy="318286"/>
          </a:xfrm>
          <a:prstGeom prst="rect">
            <a:avLst/>
          </a:prstGeom>
          <a:noFill/>
        </p:spPr>
        <p:txBody>
          <a:bodyPr wrap="square" rtlCol="0">
            <a:spAutoFit/>
          </a:bodyPr>
          <a:lstStyle/>
          <a:p>
            <a:pPr algn="r"/>
            <a:r>
              <a:rPr lang="en-US" sz="1428" dirty="0">
                <a:solidFill>
                  <a:srgbClr val="5F5F5F"/>
                </a:solidFill>
              </a:rPr>
              <a:t>Customer</a:t>
            </a:r>
          </a:p>
        </p:txBody>
      </p:sp>
      <p:sp>
        <p:nvSpPr>
          <p:cNvPr id="143" name="TextBox 142"/>
          <p:cNvSpPr txBox="1"/>
          <p:nvPr/>
        </p:nvSpPr>
        <p:spPr>
          <a:xfrm rot="16200000">
            <a:off x="-76950" y="4219397"/>
            <a:ext cx="1228016" cy="318286"/>
          </a:xfrm>
          <a:prstGeom prst="rect">
            <a:avLst/>
          </a:prstGeom>
          <a:noFill/>
        </p:spPr>
        <p:txBody>
          <a:bodyPr wrap="square" rtlCol="0">
            <a:spAutoFit/>
          </a:bodyPr>
          <a:lstStyle/>
          <a:p>
            <a:pPr algn="r"/>
            <a:r>
              <a:rPr lang="en-US" sz="1428" dirty="0">
                <a:solidFill>
                  <a:srgbClr val="5F5F5F"/>
                </a:solidFill>
              </a:rPr>
              <a:t>Engagement</a:t>
            </a:r>
          </a:p>
        </p:txBody>
      </p:sp>
      <p:sp>
        <p:nvSpPr>
          <p:cNvPr id="144" name="TextBox 143"/>
          <p:cNvSpPr txBox="1"/>
          <p:nvPr/>
        </p:nvSpPr>
        <p:spPr>
          <a:xfrm rot="16200000">
            <a:off x="-6348" y="5318184"/>
            <a:ext cx="1085292" cy="318286"/>
          </a:xfrm>
          <a:prstGeom prst="rect">
            <a:avLst/>
          </a:prstGeom>
          <a:noFill/>
        </p:spPr>
        <p:txBody>
          <a:bodyPr wrap="square" rtlCol="0">
            <a:spAutoFit/>
          </a:bodyPr>
          <a:lstStyle/>
          <a:p>
            <a:pPr algn="ctr"/>
            <a:r>
              <a:rPr lang="en-US" sz="1428" dirty="0">
                <a:solidFill>
                  <a:srgbClr val="5F5F5F"/>
                </a:solidFill>
              </a:rPr>
              <a:t>Levers</a:t>
            </a:r>
          </a:p>
        </p:txBody>
      </p:sp>
      <p:cxnSp>
        <p:nvCxnSpPr>
          <p:cNvPr id="145" name="Straight Connector 144"/>
          <p:cNvCxnSpPr/>
          <p:nvPr/>
        </p:nvCxnSpPr>
        <p:spPr>
          <a:xfrm flipH="1">
            <a:off x="763310" y="4854552"/>
            <a:ext cx="1002290" cy="0"/>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graphicFrame>
        <p:nvGraphicFramePr>
          <p:cNvPr id="149" name="Table 148"/>
          <p:cNvGraphicFramePr>
            <a:graphicFrameLocks noGrp="1"/>
          </p:cNvGraphicFramePr>
          <p:nvPr>
            <p:extLst/>
          </p:nvPr>
        </p:nvGraphicFramePr>
        <p:xfrm>
          <a:off x="4352020" y="2279574"/>
          <a:ext cx="2061323" cy="3662394"/>
        </p:xfrm>
        <a:graphic>
          <a:graphicData uri="http://schemas.openxmlformats.org/drawingml/2006/table">
            <a:tbl>
              <a:tblPr firstRow="1" bandRow="1">
                <a:tableStyleId>{2D5ABB26-0587-4C30-8999-92F81FD0307C}</a:tableStyleId>
              </a:tblPr>
              <a:tblGrid>
                <a:gridCol w="2061323"/>
              </a:tblGrid>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People</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6DC2E9"/>
                    </a:solidFill>
                  </a:tcPr>
                </a:tc>
              </a:tr>
              <a:tr h="7144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Limited awareness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Process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DC3C00"/>
                    </a:solidFill>
                  </a:tcPr>
                </a:tc>
              </a:tr>
              <a:tr h="5284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Limited Objectives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Technology</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00188F"/>
                    </a:solidFill>
                  </a:tcPr>
                </a:tc>
              </a:tr>
              <a:tr h="9636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Comfortable with status quo – email, phone, etc.</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09202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dissolve">
                                      <p:cBhvr>
                                        <p:cTn id="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Engagement Maturity Model </a:t>
            </a:r>
            <a:endParaRPr lang="en-US" dirty="0"/>
          </a:p>
        </p:txBody>
      </p:sp>
      <p:cxnSp>
        <p:nvCxnSpPr>
          <p:cNvPr id="4" name="Straight Arrow Connector 3"/>
          <p:cNvCxnSpPr/>
          <p:nvPr/>
        </p:nvCxnSpPr>
        <p:spPr>
          <a:xfrm flipV="1">
            <a:off x="1873200" y="6060037"/>
            <a:ext cx="9347385" cy="10037"/>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884394" y="1274660"/>
            <a:ext cx="0" cy="4785375"/>
          </a:xfrm>
          <a:prstGeom prst="straightConnector1">
            <a:avLst/>
          </a:prstGeom>
          <a:ln w="12700" cmpd="sng">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073561" y="6575989"/>
            <a:ext cx="1409165" cy="382308"/>
          </a:xfrm>
          <a:prstGeom prst="rect">
            <a:avLst/>
          </a:prstGeom>
          <a:noFill/>
        </p:spPr>
        <p:txBody>
          <a:bodyPr wrap="none" rtlCol="0">
            <a:spAutoFit/>
          </a:bodyPr>
          <a:lstStyle/>
          <a:p>
            <a:r>
              <a:rPr lang="en-US" sz="1836" b="1" dirty="0">
                <a:solidFill>
                  <a:srgbClr val="5F5F5F"/>
                </a:solidFill>
              </a:rPr>
              <a:t>MATURITY</a:t>
            </a:r>
          </a:p>
        </p:txBody>
      </p:sp>
      <p:sp>
        <p:nvSpPr>
          <p:cNvPr id="7" name="TextBox 6"/>
          <p:cNvSpPr txBox="1"/>
          <p:nvPr/>
        </p:nvSpPr>
        <p:spPr>
          <a:xfrm rot="5400000">
            <a:off x="10074086" y="3582300"/>
            <a:ext cx="3216924" cy="382308"/>
          </a:xfrm>
          <a:prstGeom prst="rect">
            <a:avLst/>
          </a:prstGeom>
          <a:noFill/>
        </p:spPr>
        <p:txBody>
          <a:bodyPr wrap="none" rtlCol="0">
            <a:spAutoFit/>
          </a:bodyPr>
          <a:lstStyle/>
          <a:p>
            <a:r>
              <a:rPr lang="en-US" sz="1836" b="1" dirty="0">
                <a:solidFill>
                  <a:srgbClr val="5F5F5F"/>
                </a:solidFill>
              </a:rPr>
              <a:t>BUSNESS VALUE / BENEFIT</a:t>
            </a:r>
          </a:p>
        </p:txBody>
      </p:sp>
      <p:sp>
        <p:nvSpPr>
          <p:cNvPr id="8" name="TextBox 7"/>
          <p:cNvSpPr txBox="1"/>
          <p:nvPr/>
        </p:nvSpPr>
        <p:spPr>
          <a:xfrm>
            <a:off x="11366136" y="1373169"/>
            <a:ext cx="582357" cy="318286"/>
          </a:xfrm>
          <a:prstGeom prst="rect">
            <a:avLst/>
          </a:prstGeom>
          <a:noFill/>
        </p:spPr>
        <p:txBody>
          <a:bodyPr wrap="none" rtlCol="0">
            <a:spAutoFit/>
          </a:bodyPr>
          <a:lstStyle/>
          <a:p>
            <a:r>
              <a:rPr lang="en-US" sz="1428" dirty="0">
                <a:solidFill>
                  <a:srgbClr val="5F5F5F"/>
                </a:solidFill>
              </a:rPr>
              <a:t>High</a:t>
            </a:r>
          </a:p>
        </p:txBody>
      </p:sp>
      <p:sp>
        <p:nvSpPr>
          <p:cNvPr id="9" name="TextBox 8"/>
          <p:cNvSpPr txBox="1"/>
          <p:nvPr/>
        </p:nvSpPr>
        <p:spPr>
          <a:xfrm>
            <a:off x="11407877" y="6077200"/>
            <a:ext cx="521865" cy="318286"/>
          </a:xfrm>
          <a:prstGeom prst="rect">
            <a:avLst/>
          </a:prstGeom>
          <a:noFill/>
        </p:spPr>
        <p:txBody>
          <a:bodyPr wrap="none" rtlCol="0">
            <a:spAutoFit/>
          </a:bodyPr>
          <a:lstStyle/>
          <a:p>
            <a:r>
              <a:rPr lang="en-US" sz="1428" dirty="0">
                <a:solidFill>
                  <a:srgbClr val="5F5F5F"/>
                </a:solidFill>
              </a:rPr>
              <a:t>Low</a:t>
            </a:r>
          </a:p>
        </p:txBody>
      </p:sp>
      <p:cxnSp>
        <p:nvCxnSpPr>
          <p:cNvPr id="15" name="Straight Arrow Connector 14"/>
          <p:cNvCxnSpPr/>
          <p:nvPr/>
        </p:nvCxnSpPr>
        <p:spPr>
          <a:xfrm flipV="1">
            <a:off x="11355955" y="1274660"/>
            <a:ext cx="0" cy="4785375"/>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Right Triangle 56"/>
          <p:cNvSpPr/>
          <p:nvPr/>
        </p:nvSpPr>
        <p:spPr>
          <a:xfrm flipH="1">
            <a:off x="4292445" y="4635277"/>
            <a:ext cx="2236684" cy="383458"/>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8" name="Right Triangle 57"/>
          <p:cNvSpPr/>
          <p:nvPr/>
        </p:nvSpPr>
        <p:spPr>
          <a:xfrm rot="10800000" flipH="1">
            <a:off x="4292449" y="5014569"/>
            <a:ext cx="2236683" cy="32201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9" name="Rectangle 58"/>
          <p:cNvSpPr/>
          <p:nvPr/>
        </p:nvSpPr>
        <p:spPr>
          <a:xfrm>
            <a:off x="1916683" y="5669935"/>
            <a:ext cx="2293970" cy="292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61" name="Straight Connector 60"/>
          <p:cNvCxnSpPr/>
          <p:nvPr/>
        </p:nvCxnSpPr>
        <p:spPr>
          <a:xfrm flipV="1">
            <a:off x="4245191" y="1274662"/>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V="1">
            <a:off x="6572302" y="1274661"/>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8905979" y="1279689"/>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1916683" y="5349726"/>
            <a:ext cx="2293970" cy="2929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7" name="Rectangle 66"/>
          <p:cNvSpPr/>
          <p:nvPr/>
        </p:nvSpPr>
        <p:spPr>
          <a:xfrm>
            <a:off x="1916683" y="5026466"/>
            <a:ext cx="2293970" cy="292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9" name="TextBox 68"/>
          <p:cNvSpPr txBox="1"/>
          <p:nvPr/>
        </p:nvSpPr>
        <p:spPr>
          <a:xfrm>
            <a:off x="2577448" y="6199305"/>
            <a:ext cx="821055" cy="382308"/>
          </a:xfrm>
          <a:prstGeom prst="rect">
            <a:avLst/>
          </a:prstGeom>
          <a:noFill/>
        </p:spPr>
        <p:txBody>
          <a:bodyPr wrap="none" rtlCol="0">
            <a:spAutoFit/>
          </a:bodyPr>
          <a:lstStyle/>
          <a:p>
            <a:r>
              <a:rPr lang="en-US" sz="1836" dirty="0">
                <a:solidFill>
                  <a:srgbClr val="5F5F5F"/>
                </a:solidFill>
              </a:rPr>
              <a:t>BASIC</a:t>
            </a:r>
          </a:p>
        </p:txBody>
      </p:sp>
      <p:sp>
        <p:nvSpPr>
          <p:cNvPr id="70" name="TextBox 69"/>
          <p:cNvSpPr txBox="1"/>
          <p:nvPr/>
        </p:nvSpPr>
        <p:spPr>
          <a:xfrm>
            <a:off x="4571765" y="6199305"/>
            <a:ext cx="1954180" cy="382308"/>
          </a:xfrm>
          <a:prstGeom prst="rect">
            <a:avLst/>
          </a:prstGeom>
          <a:noFill/>
        </p:spPr>
        <p:txBody>
          <a:bodyPr wrap="none" rtlCol="0">
            <a:spAutoFit/>
          </a:bodyPr>
          <a:lstStyle/>
          <a:p>
            <a:r>
              <a:rPr lang="en-US" sz="1836" dirty="0">
                <a:solidFill>
                  <a:srgbClr val="5F5F5F"/>
                </a:solidFill>
              </a:rPr>
              <a:t>FOUNDATIONAL</a:t>
            </a:r>
          </a:p>
        </p:txBody>
      </p:sp>
      <p:sp>
        <p:nvSpPr>
          <p:cNvPr id="71" name="TextBox 70"/>
          <p:cNvSpPr txBox="1"/>
          <p:nvPr/>
        </p:nvSpPr>
        <p:spPr>
          <a:xfrm>
            <a:off x="7220519" y="6202760"/>
            <a:ext cx="1231418" cy="382308"/>
          </a:xfrm>
          <a:prstGeom prst="rect">
            <a:avLst/>
          </a:prstGeom>
          <a:noFill/>
        </p:spPr>
        <p:txBody>
          <a:bodyPr wrap="none" rtlCol="0">
            <a:spAutoFit/>
          </a:bodyPr>
          <a:lstStyle/>
          <a:p>
            <a:r>
              <a:rPr lang="en-US" sz="1836" dirty="0">
                <a:solidFill>
                  <a:srgbClr val="5F5F5F"/>
                </a:solidFill>
              </a:rPr>
              <a:t>OPTIMIZE</a:t>
            </a:r>
          </a:p>
        </p:txBody>
      </p:sp>
      <p:sp>
        <p:nvSpPr>
          <p:cNvPr id="72" name="TextBox 71"/>
          <p:cNvSpPr txBox="1"/>
          <p:nvPr/>
        </p:nvSpPr>
        <p:spPr>
          <a:xfrm>
            <a:off x="9508142" y="6202760"/>
            <a:ext cx="1579655" cy="382308"/>
          </a:xfrm>
          <a:prstGeom prst="rect">
            <a:avLst/>
          </a:prstGeom>
          <a:noFill/>
        </p:spPr>
        <p:txBody>
          <a:bodyPr wrap="none" rtlCol="0">
            <a:spAutoFit/>
          </a:bodyPr>
          <a:lstStyle/>
          <a:p>
            <a:r>
              <a:rPr lang="en-US" sz="1836" dirty="0">
                <a:solidFill>
                  <a:srgbClr val="5F5F5F"/>
                </a:solidFill>
              </a:rPr>
              <a:t>TRANSFORM</a:t>
            </a:r>
          </a:p>
        </p:txBody>
      </p:sp>
      <p:sp>
        <p:nvSpPr>
          <p:cNvPr id="73" name="TextBox 72"/>
          <p:cNvSpPr txBox="1"/>
          <p:nvPr/>
        </p:nvSpPr>
        <p:spPr>
          <a:xfrm>
            <a:off x="569496" y="5626253"/>
            <a:ext cx="1128811" cy="318286"/>
          </a:xfrm>
          <a:prstGeom prst="rect">
            <a:avLst/>
          </a:prstGeom>
          <a:noFill/>
        </p:spPr>
        <p:txBody>
          <a:bodyPr wrap="none" rtlCol="0">
            <a:spAutoFit/>
          </a:bodyPr>
          <a:lstStyle/>
          <a:p>
            <a:pPr algn="r"/>
            <a:r>
              <a:rPr lang="en-US" sz="1428" dirty="0">
                <a:solidFill>
                  <a:srgbClr val="5F5F5F"/>
                </a:solidFill>
              </a:rPr>
              <a:t>Technology</a:t>
            </a:r>
          </a:p>
        </p:txBody>
      </p:sp>
      <p:sp>
        <p:nvSpPr>
          <p:cNvPr id="74" name="TextBox 73"/>
          <p:cNvSpPr txBox="1"/>
          <p:nvPr/>
        </p:nvSpPr>
        <p:spPr>
          <a:xfrm>
            <a:off x="750254" y="5343593"/>
            <a:ext cx="948054" cy="318286"/>
          </a:xfrm>
          <a:prstGeom prst="rect">
            <a:avLst/>
          </a:prstGeom>
          <a:noFill/>
        </p:spPr>
        <p:txBody>
          <a:bodyPr wrap="square" rtlCol="0">
            <a:spAutoFit/>
          </a:bodyPr>
          <a:lstStyle/>
          <a:p>
            <a:pPr algn="r"/>
            <a:r>
              <a:rPr lang="en-US" sz="1428" dirty="0">
                <a:solidFill>
                  <a:srgbClr val="5F5F5F"/>
                </a:solidFill>
              </a:rPr>
              <a:t>Process</a:t>
            </a:r>
          </a:p>
        </p:txBody>
      </p:sp>
      <p:sp>
        <p:nvSpPr>
          <p:cNvPr id="75" name="TextBox 74"/>
          <p:cNvSpPr txBox="1"/>
          <p:nvPr/>
        </p:nvSpPr>
        <p:spPr>
          <a:xfrm>
            <a:off x="750254" y="5025151"/>
            <a:ext cx="948054" cy="318286"/>
          </a:xfrm>
          <a:prstGeom prst="rect">
            <a:avLst/>
          </a:prstGeom>
          <a:noFill/>
        </p:spPr>
        <p:txBody>
          <a:bodyPr wrap="square" rtlCol="0">
            <a:spAutoFit/>
          </a:bodyPr>
          <a:lstStyle/>
          <a:p>
            <a:pPr algn="r"/>
            <a:r>
              <a:rPr lang="en-US" sz="1428" dirty="0">
                <a:solidFill>
                  <a:srgbClr val="5F5F5F"/>
                </a:solidFill>
              </a:rPr>
              <a:t>People</a:t>
            </a:r>
          </a:p>
        </p:txBody>
      </p:sp>
      <p:sp>
        <p:nvSpPr>
          <p:cNvPr id="79" name="Right Triangle 78"/>
          <p:cNvSpPr/>
          <p:nvPr/>
        </p:nvSpPr>
        <p:spPr>
          <a:xfrm flipH="1">
            <a:off x="4292445" y="5058849"/>
            <a:ext cx="2236692" cy="31906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0" name="Right Triangle 79"/>
          <p:cNvSpPr/>
          <p:nvPr/>
        </p:nvSpPr>
        <p:spPr>
          <a:xfrm rot="10800000" flipH="1">
            <a:off x="4292444" y="5451494"/>
            <a:ext cx="2236695" cy="191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1" name="Rectangle 80"/>
          <p:cNvSpPr/>
          <p:nvPr/>
        </p:nvSpPr>
        <p:spPr>
          <a:xfrm>
            <a:off x="4292448" y="5375575"/>
            <a:ext cx="2236679" cy="759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ight Triangle 81"/>
          <p:cNvSpPr/>
          <p:nvPr/>
        </p:nvSpPr>
        <p:spPr>
          <a:xfrm flipH="1">
            <a:off x="4292453" y="5496352"/>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3" name="Right Triangle 82"/>
          <p:cNvSpPr/>
          <p:nvPr/>
        </p:nvSpPr>
        <p:spPr>
          <a:xfrm rot="10800000" flipH="1">
            <a:off x="4292449" y="5774071"/>
            <a:ext cx="2236695" cy="191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4" name="Rectangle 83"/>
          <p:cNvSpPr/>
          <p:nvPr/>
        </p:nvSpPr>
        <p:spPr>
          <a:xfrm>
            <a:off x="4292453" y="5687838"/>
            <a:ext cx="2236679" cy="8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5" name="Right Triangle 84"/>
          <p:cNvSpPr/>
          <p:nvPr/>
        </p:nvSpPr>
        <p:spPr>
          <a:xfrm flipH="1">
            <a:off x="4292470" y="5768187"/>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40" name="TextBox 139"/>
          <p:cNvSpPr txBox="1"/>
          <p:nvPr/>
        </p:nvSpPr>
        <p:spPr>
          <a:xfrm>
            <a:off x="470292" y="4335820"/>
            <a:ext cx="1228016" cy="318286"/>
          </a:xfrm>
          <a:prstGeom prst="rect">
            <a:avLst/>
          </a:prstGeom>
          <a:noFill/>
        </p:spPr>
        <p:txBody>
          <a:bodyPr wrap="square" rtlCol="0">
            <a:spAutoFit/>
          </a:bodyPr>
          <a:lstStyle/>
          <a:p>
            <a:pPr algn="r"/>
            <a:r>
              <a:rPr lang="en-US" sz="1428" dirty="0">
                <a:solidFill>
                  <a:srgbClr val="5F5F5F"/>
                </a:solidFill>
              </a:rPr>
              <a:t>Employee</a:t>
            </a:r>
          </a:p>
        </p:txBody>
      </p:sp>
      <p:sp>
        <p:nvSpPr>
          <p:cNvPr id="142" name="TextBox 141"/>
          <p:cNvSpPr txBox="1"/>
          <p:nvPr/>
        </p:nvSpPr>
        <p:spPr>
          <a:xfrm>
            <a:off x="470292" y="3971153"/>
            <a:ext cx="1228016" cy="318286"/>
          </a:xfrm>
          <a:prstGeom prst="rect">
            <a:avLst/>
          </a:prstGeom>
          <a:noFill/>
        </p:spPr>
        <p:txBody>
          <a:bodyPr wrap="square" rtlCol="0">
            <a:spAutoFit/>
          </a:bodyPr>
          <a:lstStyle/>
          <a:p>
            <a:pPr algn="r"/>
            <a:r>
              <a:rPr lang="en-US" sz="1428" dirty="0">
                <a:solidFill>
                  <a:srgbClr val="5F5F5F"/>
                </a:solidFill>
              </a:rPr>
              <a:t>Customer</a:t>
            </a:r>
          </a:p>
        </p:txBody>
      </p:sp>
      <p:sp>
        <p:nvSpPr>
          <p:cNvPr id="143" name="TextBox 142"/>
          <p:cNvSpPr txBox="1"/>
          <p:nvPr/>
        </p:nvSpPr>
        <p:spPr>
          <a:xfrm rot="16200000">
            <a:off x="-76950" y="4219397"/>
            <a:ext cx="1228016" cy="318286"/>
          </a:xfrm>
          <a:prstGeom prst="rect">
            <a:avLst/>
          </a:prstGeom>
          <a:noFill/>
        </p:spPr>
        <p:txBody>
          <a:bodyPr wrap="square" rtlCol="0">
            <a:spAutoFit/>
          </a:bodyPr>
          <a:lstStyle/>
          <a:p>
            <a:pPr algn="r"/>
            <a:r>
              <a:rPr lang="en-US" sz="1428" dirty="0">
                <a:solidFill>
                  <a:srgbClr val="5F5F5F"/>
                </a:solidFill>
              </a:rPr>
              <a:t>Engagement</a:t>
            </a:r>
          </a:p>
        </p:txBody>
      </p:sp>
      <p:sp>
        <p:nvSpPr>
          <p:cNvPr id="144" name="TextBox 143"/>
          <p:cNvSpPr txBox="1"/>
          <p:nvPr/>
        </p:nvSpPr>
        <p:spPr>
          <a:xfrm rot="16200000">
            <a:off x="-6348" y="5318184"/>
            <a:ext cx="1085292" cy="318286"/>
          </a:xfrm>
          <a:prstGeom prst="rect">
            <a:avLst/>
          </a:prstGeom>
          <a:noFill/>
        </p:spPr>
        <p:txBody>
          <a:bodyPr wrap="square" rtlCol="0">
            <a:spAutoFit/>
          </a:bodyPr>
          <a:lstStyle/>
          <a:p>
            <a:pPr algn="ctr"/>
            <a:r>
              <a:rPr lang="en-US" sz="1428" dirty="0">
                <a:solidFill>
                  <a:srgbClr val="5F5F5F"/>
                </a:solidFill>
              </a:rPr>
              <a:t>Levers</a:t>
            </a:r>
          </a:p>
        </p:txBody>
      </p:sp>
      <p:cxnSp>
        <p:nvCxnSpPr>
          <p:cNvPr id="145" name="Straight Connector 144"/>
          <p:cNvCxnSpPr/>
          <p:nvPr/>
        </p:nvCxnSpPr>
        <p:spPr>
          <a:xfrm flipH="1">
            <a:off x="763310" y="4854552"/>
            <a:ext cx="1002290" cy="0"/>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graphicFrame>
        <p:nvGraphicFramePr>
          <p:cNvPr id="62" name="Table 61"/>
          <p:cNvGraphicFramePr>
            <a:graphicFrameLocks noGrp="1"/>
          </p:cNvGraphicFramePr>
          <p:nvPr>
            <p:extLst/>
          </p:nvPr>
        </p:nvGraphicFramePr>
        <p:xfrm>
          <a:off x="6751731" y="2149289"/>
          <a:ext cx="2061323" cy="3795250"/>
        </p:xfrm>
        <a:graphic>
          <a:graphicData uri="http://schemas.openxmlformats.org/drawingml/2006/table">
            <a:tbl>
              <a:tblPr firstRow="1" bandRow="1">
                <a:tableStyleId>{2D5ABB26-0587-4C30-8999-92F81FD0307C}</a:tableStyleId>
              </a:tblPr>
              <a:tblGrid>
                <a:gridCol w="2061323"/>
              </a:tblGrid>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People</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6DC2E9"/>
                    </a:solidFill>
                  </a:tcPr>
                </a:tc>
              </a:tr>
              <a:tr h="9636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People are recognized</a:t>
                      </a:r>
                      <a:r>
                        <a:rPr lang="en-US" sz="1600" baseline="0" dirty="0" smtClean="0"/>
                        <a:t> </a:t>
                      </a:r>
                      <a:r>
                        <a:rPr lang="en-US" sz="1600" dirty="0" smtClean="0"/>
                        <a:t>as enablers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Process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DC3C00"/>
                    </a:solidFill>
                  </a:tcPr>
                </a:tc>
              </a:tr>
              <a:tr h="5284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Exploration of enabling</a:t>
                      </a:r>
                      <a:r>
                        <a:rPr lang="en-US" sz="1600" baseline="0" dirty="0" smtClean="0"/>
                        <a:t> business process via social channels</a:t>
                      </a:r>
                      <a:endParaRPr lang="en-US" sz="1600" dirty="0" smtClean="0"/>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Technology</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00188F"/>
                    </a:solidFill>
                  </a:tcPr>
                </a:tc>
              </a:tr>
              <a:tr h="8303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An understanding of existing</a:t>
                      </a:r>
                      <a:r>
                        <a:rPr lang="en-US" sz="1600" baseline="0" dirty="0" smtClean="0"/>
                        <a:t> tools and where they fit.</a:t>
                      </a:r>
                      <a:endParaRPr lang="en-US" sz="1600" dirty="0" smtClean="0"/>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3396677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Engagement Maturity Model </a:t>
            </a:r>
            <a:endParaRPr lang="en-US" dirty="0"/>
          </a:p>
        </p:txBody>
      </p:sp>
      <p:cxnSp>
        <p:nvCxnSpPr>
          <p:cNvPr id="4" name="Straight Arrow Connector 3"/>
          <p:cNvCxnSpPr/>
          <p:nvPr/>
        </p:nvCxnSpPr>
        <p:spPr>
          <a:xfrm flipV="1">
            <a:off x="1873200" y="6060037"/>
            <a:ext cx="9347385" cy="10037"/>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884394" y="1274660"/>
            <a:ext cx="0" cy="4785375"/>
          </a:xfrm>
          <a:prstGeom prst="straightConnector1">
            <a:avLst/>
          </a:prstGeom>
          <a:ln w="12700" cmpd="sng">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073561" y="6575989"/>
            <a:ext cx="1409165" cy="382308"/>
          </a:xfrm>
          <a:prstGeom prst="rect">
            <a:avLst/>
          </a:prstGeom>
          <a:noFill/>
        </p:spPr>
        <p:txBody>
          <a:bodyPr wrap="none" rtlCol="0">
            <a:spAutoFit/>
          </a:bodyPr>
          <a:lstStyle/>
          <a:p>
            <a:r>
              <a:rPr lang="en-US" sz="1836" b="1" dirty="0">
                <a:solidFill>
                  <a:srgbClr val="5F5F5F"/>
                </a:solidFill>
              </a:rPr>
              <a:t>MATURITY</a:t>
            </a:r>
          </a:p>
        </p:txBody>
      </p:sp>
      <p:sp>
        <p:nvSpPr>
          <p:cNvPr id="7" name="TextBox 6"/>
          <p:cNvSpPr txBox="1"/>
          <p:nvPr/>
        </p:nvSpPr>
        <p:spPr>
          <a:xfrm rot="5400000">
            <a:off x="10074086" y="3582300"/>
            <a:ext cx="3216924" cy="382308"/>
          </a:xfrm>
          <a:prstGeom prst="rect">
            <a:avLst/>
          </a:prstGeom>
          <a:noFill/>
        </p:spPr>
        <p:txBody>
          <a:bodyPr wrap="none" rtlCol="0">
            <a:spAutoFit/>
          </a:bodyPr>
          <a:lstStyle/>
          <a:p>
            <a:r>
              <a:rPr lang="en-US" sz="1836" b="1" dirty="0">
                <a:solidFill>
                  <a:srgbClr val="5F5F5F"/>
                </a:solidFill>
              </a:rPr>
              <a:t>BUSNESS VALUE / BENEFIT</a:t>
            </a:r>
          </a:p>
        </p:txBody>
      </p:sp>
      <p:sp>
        <p:nvSpPr>
          <p:cNvPr id="8" name="TextBox 7"/>
          <p:cNvSpPr txBox="1"/>
          <p:nvPr/>
        </p:nvSpPr>
        <p:spPr>
          <a:xfrm>
            <a:off x="11366136" y="1373169"/>
            <a:ext cx="582357" cy="318286"/>
          </a:xfrm>
          <a:prstGeom prst="rect">
            <a:avLst/>
          </a:prstGeom>
          <a:noFill/>
        </p:spPr>
        <p:txBody>
          <a:bodyPr wrap="none" rtlCol="0">
            <a:spAutoFit/>
          </a:bodyPr>
          <a:lstStyle/>
          <a:p>
            <a:r>
              <a:rPr lang="en-US" sz="1428" dirty="0">
                <a:solidFill>
                  <a:srgbClr val="5F5F5F"/>
                </a:solidFill>
              </a:rPr>
              <a:t>High</a:t>
            </a:r>
          </a:p>
        </p:txBody>
      </p:sp>
      <p:sp>
        <p:nvSpPr>
          <p:cNvPr id="9" name="TextBox 8"/>
          <p:cNvSpPr txBox="1"/>
          <p:nvPr/>
        </p:nvSpPr>
        <p:spPr>
          <a:xfrm>
            <a:off x="11407877" y="6077200"/>
            <a:ext cx="521865" cy="318286"/>
          </a:xfrm>
          <a:prstGeom prst="rect">
            <a:avLst/>
          </a:prstGeom>
          <a:noFill/>
        </p:spPr>
        <p:txBody>
          <a:bodyPr wrap="none" rtlCol="0">
            <a:spAutoFit/>
          </a:bodyPr>
          <a:lstStyle/>
          <a:p>
            <a:r>
              <a:rPr lang="en-US" sz="1428" dirty="0">
                <a:solidFill>
                  <a:srgbClr val="5F5F5F"/>
                </a:solidFill>
              </a:rPr>
              <a:t>Low</a:t>
            </a:r>
          </a:p>
        </p:txBody>
      </p:sp>
      <p:cxnSp>
        <p:nvCxnSpPr>
          <p:cNvPr id="15" name="Straight Arrow Connector 14"/>
          <p:cNvCxnSpPr/>
          <p:nvPr/>
        </p:nvCxnSpPr>
        <p:spPr>
          <a:xfrm flipV="1">
            <a:off x="11355955" y="1274660"/>
            <a:ext cx="0" cy="4785375"/>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Right Triangle 56"/>
          <p:cNvSpPr/>
          <p:nvPr/>
        </p:nvSpPr>
        <p:spPr>
          <a:xfrm flipH="1">
            <a:off x="4292445" y="4635277"/>
            <a:ext cx="2236684" cy="383458"/>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8" name="Right Triangle 57"/>
          <p:cNvSpPr/>
          <p:nvPr/>
        </p:nvSpPr>
        <p:spPr>
          <a:xfrm rot="10800000" flipH="1">
            <a:off x="4292449" y="5014569"/>
            <a:ext cx="2236683" cy="32201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9" name="Rectangle 58"/>
          <p:cNvSpPr/>
          <p:nvPr/>
        </p:nvSpPr>
        <p:spPr>
          <a:xfrm>
            <a:off x="1916683" y="5669935"/>
            <a:ext cx="2293970" cy="292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61" name="Straight Connector 60"/>
          <p:cNvCxnSpPr/>
          <p:nvPr/>
        </p:nvCxnSpPr>
        <p:spPr>
          <a:xfrm flipV="1">
            <a:off x="4245191" y="1274662"/>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V="1">
            <a:off x="6572302" y="1274661"/>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8905979" y="1279689"/>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1916683" y="5349726"/>
            <a:ext cx="2293970" cy="2929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7" name="Rectangle 66"/>
          <p:cNvSpPr/>
          <p:nvPr/>
        </p:nvSpPr>
        <p:spPr>
          <a:xfrm>
            <a:off x="1916683" y="5026466"/>
            <a:ext cx="2293970" cy="292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9" name="TextBox 68"/>
          <p:cNvSpPr txBox="1"/>
          <p:nvPr/>
        </p:nvSpPr>
        <p:spPr>
          <a:xfrm>
            <a:off x="2577448" y="6199305"/>
            <a:ext cx="821055" cy="382308"/>
          </a:xfrm>
          <a:prstGeom prst="rect">
            <a:avLst/>
          </a:prstGeom>
          <a:noFill/>
        </p:spPr>
        <p:txBody>
          <a:bodyPr wrap="none" rtlCol="0">
            <a:spAutoFit/>
          </a:bodyPr>
          <a:lstStyle/>
          <a:p>
            <a:r>
              <a:rPr lang="en-US" sz="1836" dirty="0">
                <a:solidFill>
                  <a:srgbClr val="5F5F5F"/>
                </a:solidFill>
              </a:rPr>
              <a:t>BASIC</a:t>
            </a:r>
          </a:p>
        </p:txBody>
      </p:sp>
      <p:sp>
        <p:nvSpPr>
          <p:cNvPr id="70" name="TextBox 69"/>
          <p:cNvSpPr txBox="1"/>
          <p:nvPr/>
        </p:nvSpPr>
        <p:spPr>
          <a:xfrm>
            <a:off x="4571765" y="6199305"/>
            <a:ext cx="1954180" cy="382308"/>
          </a:xfrm>
          <a:prstGeom prst="rect">
            <a:avLst/>
          </a:prstGeom>
          <a:noFill/>
        </p:spPr>
        <p:txBody>
          <a:bodyPr wrap="none" rtlCol="0">
            <a:spAutoFit/>
          </a:bodyPr>
          <a:lstStyle/>
          <a:p>
            <a:r>
              <a:rPr lang="en-US" sz="1836" dirty="0">
                <a:solidFill>
                  <a:srgbClr val="5F5F5F"/>
                </a:solidFill>
              </a:rPr>
              <a:t>FOUNDATIONAL</a:t>
            </a:r>
          </a:p>
        </p:txBody>
      </p:sp>
      <p:sp>
        <p:nvSpPr>
          <p:cNvPr id="71" name="TextBox 70"/>
          <p:cNvSpPr txBox="1"/>
          <p:nvPr/>
        </p:nvSpPr>
        <p:spPr>
          <a:xfrm>
            <a:off x="7220519" y="6202760"/>
            <a:ext cx="1231418" cy="382308"/>
          </a:xfrm>
          <a:prstGeom prst="rect">
            <a:avLst/>
          </a:prstGeom>
          <a:noFill/>
        </p:spPr>
        <p:txBody>
          <a:bodyPr wrap="none" rtlCol="0">
            <a:spAutoFit/>
          </a:bodyPr>
          <a:lstStyle/>
          <a:p>
            <a:r>
              <a:rPr lang="en-US" sz="1836" dirty="0">
                <a:solidFill>
                  <a:srgbClr val="5F5F5F"/>
                </a:solidFill>
              </a:rPr>
              <a:t>OPTIMIZE</a:t>
            </a:r>
          </a:p>
        </p:txBody>
      </p:sp>
      <p:sp>
        <p:nvSpPr>
          <p:cNvPr id="72" name="TextBox 71"/>
          <p:cNvSpPr txBox="1"/>
          <p:nvPr/>
        </p:nvSpPr>
        <p:spPr>
          <a:xfrm>
            <a:off x="9508142" y="6202760"/>
            <a:ext cx="1579655" cy="382308"/>
          </a:xfrm>
          <a:prstGeom prst="rect">
            <a:avLst/>
          </a:prstGeom>
          <a:noFill/>
        </p:spPr>
        <p:txBody>
          <a:bodyPr wrap="none" rtlCol="0">
            <a:spAutoFit/>
          </a:bodyPr>
          <a:lstStyle/>
          <a:p>
            <a:r>
              <a:rPr lang="en-US" sz="1836" dirty="0">
                <a:solidFill>
                  <a:srgbClr val="5F5F5F"/>
                </a:solidFill>
              </a:rPr>
              <a:t>TRANSFORM</a:t>
            </a:r>
          </a:p>
        </p:txBody>
      </p:sp>
      <p:sp>
        <p:nvSpPr>
          <p:cNvPr id="73" name="TextBox 72"/>
          <p:cNvSpPr txBox="1"/>
          <p:nvPr/>
        </p:nvSpPr>
        <p:spPr>
          <a:xfrm>
            <a:off x="569496" y="5626253"/>
            <a:ext cx="1128811" cy="318286"/>
          </a:xfrm>
          <a:prstGeom prst="rect">
            <a:avLst/>
          </a:prstGeom>
          <a:noFill/>
        </p:spPr>
        <p:txBody>
          <a:bodyPr wrap="none" rtlCol="0">
            <a:spAutoFit/>
          </a:bodyPr>
          <a:lstStyle/>
          <a:p>
            <a:pPr algn="r"/>
            <a:r>
              <a:rPr lang="en-US" sz="1428" dirty="0">
                <a:solidFill>
                  <a:srgbClr val="5F5F5F"/>
                </a:solidFill>
              </a:rPr>
              <a:t>Technology</a:t>
            </a:r>
          </a:p>
        </p:txBody>
      </p:sp>
      <p:sp>
        <p:nvSpPr>
          <p:cNvPr id="74" name="TextBox 73"/>
          <p:cNvSpPr txBox="1"/>
          <p:nvPr/>
        </p:nvSpPr>
        <p:spPr>
          <a:xfrm>
            <a:off x="750254" y="5343593"/>
            <a:ext cx="948054" cy="318286"/>
          </a:xfrm>
          <a:prstGeom prst="rect">
            <a:avLst/>
          </a:prstGeom>
          <a:noFill/>
        </p:spPr>
        <p:txBody>
          <a:bodyPr wrap="square" rtlCol="0">
            <a:spAutoFit/>
          </a:bodyPr>
          <a:lstStyle/>
          <a:p>
            <a:pPr algn="r"/>
            <a:r>
              <a:rPr lang="en-US" sz="1428" dirty="0">
                <a:solidFill>
                  <a:srgbClr val="5F5F5F"/>
                </a:solidFill>
              </a:rPr>
              <a:t>Process</a:t>
            </a:r>
          </a:p>
        </p:txBody>
      </p:sp>
      <p:sp>
        <p:nvSpPr>
          <p:cNvPr id="75" name="TextBox 74"/>
          <p:cNvSpPr txBox="1"/>
          <p:nvPr/>
        </p:nvSpPr>
        <p:spPr>
          <a:xfrm>
            <a:off x="750254" y="5025151"/>
            <a:ext cx="948054" cy="318286"/>
          </a:xfrm>
          <a:prstGeom prst="rect">
            <a:avLst/>
          </a:prstGeom>
          <a:noFill/>
        </p:spPr>
        <p:txBody>
          <a:bodyPr wrap="square" rtlCol="0">
            <a:spAutoFit/>
          </a:bodyPr>
          <a:lstStyle/>
          <a:p>
            <a:pPr algn="r"/>
            <a:r>
              <a:rPr lang="en-US" sz="1428" dirty="0">
                <a:solidFill>
                  <a:srgbClr val="5F5F5F"/>
                </a:solidFill>
              </a:rPr>
              <a:t>People</a:t>
            </a:r>
          </a:p>
        </p:txBody>
      </p:sp>
      <p:sp>
        <p:nvSpPr>
          <p:cNvPr id="79" name="Right Triangle 78"/>
          <p:cNvSpPr/>
          <p:nvPr/>
        </p:nvSpPr>
        <p:spPr>
          <a:xfrm flipH="1">
            <a:off x="4292445" y="5058849"/>
            <a:ext cx="2236692" cy="31906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0" name="Right Triangle 79"/>
          <p:cNvSpPr/>
          <p:nvPr/>
        </p:nvSpPr>
        <p:spPr>
          <a:xfrm rot="10800000" flipH="1">
            <a:off x="4292444" y="5451494"/>
            <a:ext cx="2236695" cy="191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1" name="Rectangle 80"/>
          <p:cNvSpPr/>
          <p:nvPr/>
        </p:nvSpPr>
        <p:spPr>
          <a:xfrm>
            <a:off x="4292448" y="5375575"/>
            <a:ext cx="2236679" cy="759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ight Triangle 81"/>
          <p:cNvSpPr/>
          <p:nvPr/>
        </p:nvSpPr>
        <p:spPr>
          <a:xfrm flipH="1">
            <a:off x="4292453" y="5496352"/>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3" name="Right Triangle 82"/>
          <p:cNvSpPr/>
          <p:nvPr/>
        </p:nvSpPr>
        <p:spPr>
          <a:xfrm rot="10800000" flipH="1">
            <a:off x="4292449" y="5774071"/>
            <a:ext cx="2236695" cy="191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4" name="Rectangle 83"/>
          <p:cNvSpPr/>
          <p:nvPr/>
        </p:nvSpPr>
        <p:spPr>
          <a:xfrm>
            <a:off x="4292453" y="5687838"/>
            <a:ext cx="2236679" cy="8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5" name="Right Triangle 84"/>
          <p:cNvSpPr/>
          <p:nvPr/>
        </p:nvSpPr>
        <p:spPr>
          <a:xfrm flipH="1">
            <a:off x="4292470" y="5768187"/>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0" name="Right Triangle 89"/>
          <p:cNvSpPr/>
          <p:nvPr/>
        </p:nvSpPr>
        <p:spPr>
          <a:xfrm rot="10800000" flipH="1">
            <a:off x="6628275" y="5578730"/>
            <a:ext cx="2236695" cy="38319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1" name="Rectangle 90"/>
          <p:cNvSpPr/>
          <p:nvPr/>
        </p:nvSpPr>
        <p:spPr>
          <a:xfrm>
            <a:off x="6628279" y="5489876"/>
            <a:ext cx="2236679" cy="93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2" name="Right Triangle 91"/>
          <p:cNvSpPr/>
          <p:nvPr/>
        </p:nvSpPr>
        <p:spPr>
          <a:xfrm flipH="1">
            <a:off x="6628294" y="5574413"/>
            <a:ext cx="2236674" cy="3841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9" name="Right Triangle 98"/>
          <p:cNvSpPr/>
          <p:nvPr/>
        </p:nvSpPr>
        <p:spPr>
          <a:xfrm flipH="1">
            <a:off x="6628327" y="5108991"/>
            <a:ext cx="2236674" cy="3841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0" name="Right Triangle 99"/>
          <p:cNvSpPr/>
          <p:nvPr/>
        </p:nvSpPr>
        <p:spPr>
          <a:xfrm rot="10800000" flipH="1">
            <a:off x="6628327" y="5067961"/>
            <a:ext cx="2236674" cy="38412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1" name="Right Triangle 100"/>
          <p:cNvSpPr/>
          <p:nvPr/>
        </p:nvSpPr>
        <p:spPr>
          <a:xfrm flipH="1">
            <a:off x="6628340" y="4128106"/>
            <a:ext cx="2236674" cy="94361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9" name="Right Triangle 118"/>
          <p:cNvSpPr/>
          <p:nvPr/>
        </p:nvSpPr>
        <p:spPr>
          <a:xfrm rot="10800000" flipH="1">
            <a:off x="6628341" y="4619207"/>
            <a:ext cx="965325" cy="40725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0" name="Right Triangle 119"/>
          <p:cNvSpPr/>
          <p:nvPr/>
        </p:nvSpPr>
        <p:spPr>
          <a:xfrm flipH="1">
            <a:off x="6628891" y="4056985"/>
            <a:ext cx="965325" cy="56404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1" name="Right Triangle 120"/>
          <p:cNvSpPr/>
          <p:nvPr/>
        </p:nvSpPr>
        <p:spPr>
          <a:xfrm rot="10800000" flipH="1">
            <a:off x="7590978" y="4058872"/>
            <a:ext cx="1270797" cy="56244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3" name="Right Triangle 122"/>
          <p:cNvSpPr/>
          <p:nvPr/>
        </p:nvSpPr>
        <p:spPr>
          <a:xfrm flipH="1">
            <a:off x="7590976" y="3168816"/>
            <a:ext cx="1270797" cy="8915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40" name="TextBox 139"/>
          <p:cNvSpPr txBox="1"/>
          <p:nvPr/>
        </p:nvSpPr>
        <p:spPr>
          <a:xfrm>
            <a:off x="470292" y="4335820"/>
            <a:ext cx="1228016" cy="318286"/>
          </a:xfrm>
          <a:prstGeom prst="rect">
            <a:avLst/>
          </a:prstGeom>
          <a:noFill/>
        </p:spPr>
        <p:txBody>
          <a:bodyPr wrap="square" rtlCol="0">
            <a:spAutoFit/>
          </a:bodyPr>
          <a:lstStyle/>
          <a:p>
            <a:pPr algn="r"/>
            <a:r>
              <a:rPr lang="en-US" sz="1428" dirty="0">
                <a:solidFill>
                  <a:srgbClr val="5F5F5F"/>
                </a:solidFill>
              </a:rPr>
              <a:t>Employee</a:t>
            </a:r>
          </a:p>
        </p:txBody>
      </p:sp>
      <p:sp>
        <p:nvSpPr>
          <p:cNvPr id="142" name="TextBox 141"/>
          <p:cNvSpPr txBox="1"/>
          <p:nvPr/>
        </p:nvSpPr>
        <p:spPr>
          <a:xfrm>
            <a:off x="470292" y="3971153"/>
            <a:ext cx="1228016" cy="318286"/>
          </a:xfrm>
          <a:prstGeom prst="rect">
            <a:avLst/>
          </a:prstGeom>
          <a:noFill/>
        </p:spPr>
        <p:txBody>
          <a:bodyPr wrap="square" rtlCol="0">
            <a:spAutoFit/>
          </a:bodyPr>
          <a:lstStyle/>
          <a:p>
            <a:pPr algn="r"/>
            <a:r>
              <a:rPr lang="en-US" sz="1428" dirty="0">
                <a:solidFill>
                  <a:srgbClr val="5F5F5F"/>
                </a:solidFill>
              </a:rPr>
              <a:t>Customer</a:t>
            </a:r>
          </a:p>
        </p:txBody>
      </p:sp>
      <p:sp>
        <p:nvSpPr>
          <p:cNvPr id="143" name="TextBox 142"/>
          <p:cNvSpPr txBox="1"/>
          <p:nvPr/>
        </p:nvSpPr>
        <p:spPr>
          <a:xfrm rot="16200000">
            <a:off x="-76950" y="4219397"/>
            <a:ext cx="1228016" cy="318286"/>
          </a:xfrm>
          <a:prstGeom prst="rect">
            <a:avLst/>
          </a:prstGeom>
          <a:noFill/>
        </p:spPr>
        <p:txBody>
          <a:bodyPr wrap="square" rtlCol="0">
            <a:spAutoFit/>
          </a:bodyPr>
          <a:lstStyle/>
          <a:p>
            <a:pPr algn="r"/>
            <a:r>
              <a:rPr lang="en-US" sz="1428" dirty="0">
                <a:solidFill>
                  <a:srgbClr val="5F5F5F"/>
                </a:solidFill>
              </a:rPr>
              <a:t>Engagement</a:t>
            </a:r>
          </a:p>
        </p:txBody>
      </p:sp>
      <p:sp>
        <p:nvSpPr>
          <p:cNvPr id="144" name="TextBox 143"/>
          <p:cNvSpPr txBox="1"/>
          <p:nvPr/>
        </p:nvSpPr>
        <p:spPr>
          <a:xfrm rot="16200000">
            <a:off x="-6348" y="5318184"/>
            <a:ext cx="1085292" cy="318286"/>
          </a:xfrm>
          <a:prstGeom prst="rect">
            <a:avLst/>
          </a:prstGeom>
          <a:noFill/>
        </p:spPr>
        <p:txBody>
          <a:bodyPr wrap="square" rtlCol="0">
            <a:spAutoFit/>
          </a:bodyPr>
          <a:lstStyle/>
          <a:p>
            <a:pPr algn="ctr"/>
            <a:r>
              <a:rPr lang="en-US" sz="1428" dirty="0">
                <a:solidFill>
                  <a:srgbClr val="5F5F5F"/>
                </a:solidFill>
              </a:rPr>
              <a:t>Levers</a:t>
            </a:r>
          </a:p>
        </p:txBody>
      </p:sp>
      <p:cxnSp>
        <p:nvCxnSpPr>
          <p:cNvPr id="145" name="Straight Connector 144"/>
          <p:cNvCxnSpPr/>
          <p:nvPr/>
        </p:nvCxnSpPr>
        <p:spPr>
          <a:xfrm flipH="1">
            <a:off x="763310" y="4854552"/>
            <a:ext cx="1002290" cy="0"/>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graphicFrame>
        <p:nvGraphicFramePr>
          <p:cNvPr id="62" name="Table 61"/>
          <p:cNvGraphicFramePr>
            <a:graphicFrameLocks noGrp="1"/>
          </p:cNvGraphicFramePr>
          <p:nvPr>
            <p:extLst/>
          </p:nvPr>
        </p:nvGraphicFramePr>
        <p:xfrm>
          <a:off x="9012472" y="932603"/>
          <a:ext cx="2061323" cy="5127801"/>
        </p:xfrm>
        <a:graphic>
          <a:graphicData uri="http://schemas.openxmlformats.org/drawingml/2006/table">
            <a:tbl>
              <a:tblPr firstRow="1" bandRow="1">
                <a:tableStyleId>{2D5ABB26-0587-4C30-8999-92F81FD0307C}</a:tableStyleId>
              </a:tblPr>
              <a:tblGrid>
                <a:gridCol w="2061323"/>
              </a:tblGrid>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People</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6DC2E9"/>
                    </a:solidFill>
                  </a:tcPr>
                </a:tc>
              </a:tr>
              <a:tr h="1415591">
                <a:tc>
                  <a:txBody>
                    <a:bodyPr/>
                    <a:lstStyle/>
                    <a:p>
                      <a:pPr>
                        <a:spcAft>
                          <a:spcPts val="1200"/>
                        </a:spcAft>
                      </a:pPr>
                      <a:r>
                        <a:rPr lang="en-US" sz="2000" dirty="0" err="1" smtClean="0"/>
                        <a:t>Siloed</a:t>
                      </a:r>
                      <a:r>
                        <a:rPr lang="en-US" sz="2000" dirty="0" smtClean="0"/>
                        <a:t> efforts transform</a:t>
                      </a:r>
                      <a:r>
                        <a:rPr lang="en-US" sz="2000" baseline="0" dirty="0" smtClean="0"/>
                        <a:t> to open exchanges.</a:t>
                      </a:r>
                      <a:endParaRPr lang="en-US" sz="2000" dirty="0" smtClean="0"/>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Process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DC3C00"/>
                    </a:solidFill>
                  </a:tcPr>
                </a:tc>
              </a:tr>
              <a:tr h="1771946">
                <a:tc>
                  <a:txBody>
                    <a:bodyPr/>
                    <a:lstStyle/>
                    <a:p>
                      <a:pPr>
                        <a:spcAft>
                          <a:spcPts val="1200"/>
                        </a:spcAft>
                      </a:pPr>
                      <a:r>
                        <a:rPr lang="en-US" sz="2000" dirty="0" smtClean="0"/>
                        <a:t>Collaboration partially integrated into business processes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Technology</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00188F"/>
                    </a:solidFill>
                  </a:tcPr>
                </a:tc>
              </a:tr>
              <a:tr h="8829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Integrated across</a:t>
                      </a:r>
                      <a:r>
                        <a:rPr lang="en-US" sz="2000" baseline="0" dirty="0" smtClean="0"/>
                        <a:t> LOB apps.</a:t>
                      </a:r>
                      <a:endParaRPr lang="en-US" sz="2000" dirty="0" smtClean="0"/>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0072608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Engagement Maturity Model </a:t>
            </a:r>
            <a:endParaRPr lang="en-US" dirty="0"/>
          </a:p>
        </p:txBody>
      </p:sp>
      <p:cxnSp>
        <p:nvCxnSpPr>
          <p:cNvPr id="4" name="Straight Arrow Connector 3"/>
          <p:cNvCxnSpPr/>
          <p:nvPr/>
        </p:nvCxnSpPr>
        <p:spPr>
          <a:xfrm flipV="1">
            <a:off x="1873200" y="6060037"/>
            <a:ext cx="9347385" cy="10037"/>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884394" y="1274660"/>
            <a:ext cx="0" cy="4785375"/>
          </a:xfrm>
          <a:prstGeom prst="straightConnector1">
            <a:avLst/>
          </a:prstGeom>
          <a:ln w="12700" cmpd="sng">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073561" y="6575989"/>
            <a:ext cx="1409165" cy="382308"/>
          </a:xfrm>
          <a:prstGeom prst="rect">
            <a:avLst/>
          </a:prstGeom>
          <a:noFill/>
        </p:spPr>
        <p:txBody>
          <a:bodyPr wrap="none" rtlCol="0">
            <a:spAutoFit/>
          </a:bodyPr>
          <a:lstStyle/>
          <a:p>
            <a:r>
              <a:rPr lang="en-US" sz="1836" b="1" dirty="0">
                <a:solidFill>
                  <a:srgbClr val="5F5F5F"/>
                </a:solidFill>
              </a:rPr>
              <a:t>MATURITY</a:t>
            </a:r>
          </a:p>
        </p:txBody>
      </p:sp>
      <p:sp>
        <p:nvSpPr>
          <p:cNvPr id="7" name="TextBox 6"/>
          <p:cNvSpPr txBox="1"/>
          <p:nvPr/>
        </p:nvSpPr>
        <p:spPr>
          <a:xfrm rot="5400000">
            <a:off x="10074086" y="3582300"/>
            <a:ext cx="3216924" cy="382308"/>
          </a:xfrm>
          <a:prstGeom prst="rect">
            <a:avLst/>
          </a:prstGeom>
          <a:noFill/>
        </p:spPr>
        <p:txBody>
          <a:bodyPr wrap="none" rtlCol="0">
            <a:spAutoFit/>
          </a:bodyPr>
          <a:lstStyle/>
          <a:p>
            <a:r>
              <a:rPr lang="en-US" sz="1836" b="1" dirty="0">
                <a:solidFill>
                  <a:srgbClr val="5F5F5F"/>
                </a:solidFill>
              </a:rPr>
              <a:t>BUSNESS VALUE / BENEFIT</a:t>
            </a:r>
          </a:p>
        </p:txBody>
      </p:sp>
      <p:sp>
        <p:nvSpPr>
          <p:cNvPr id="8" name="TextBox 7"/>
          <p:cNvSpPr txBox="1"/>
          <p:nvPr/>
        </p:nvSpPr>
        <p:spPr>
          <a:xfrm>
            <a:off x="11366136" y="1373169"/>
            <a:ext cx="582357" cy="318286"/>
          </a:xfrm>
          <a:prstGeom prst="rect">
            <a:avLst/>
          </a:prstGeom>
          <a:noFill/>
        </p:spPr>
        <p:txBody>
          <a:bodyPr wrap="none" rtlCol="0">
            <a:spAutoFit/>
          </a:bodyPr>
          <a:lstStyle/>
          <a:p>
            <a:r>
              <a:rPr lang="en-US" sz="1428" dirty="0">
                <a:solidFill>
                  <a:srgbClr val="5F5F5F"/>
                </a:solidFill>
              </a:rPr>
              <a:t>High</a:t>
            </a:r>
          </a:p>
        </p:txBody>
      </p:sp>
      <p:sp>
        <p:nvSpPr>
          <p:cNvPr id="9" name="TextBox 8"/>
          <p:cNvSpPr txBox="1"/>
          <p:nvPr/>
        </p:nvSpPr>
        <p:spPr>
          <a:xfrm>
            <a:off x="11407877" y="6077200"/>
            <a:ext cx="521865" cy="318286"/>
          </a:xfrm>
          <a:prstGeom prst="rect">
            <a:avLst/>
          </a:prstGeom>
          <a:noFill/>
        </p:spPr>
        <p:txBody>
          <a:bodyPr wrap="none" rtlCol="0">
            <a:spAutoFit/>
          </a:bodyPr>
          <a:lstStyle/>
          <a:p>
            <a:r>
              <a:rPr lang="en-US" sz="1428" dirty="0">
                <a:solidFill>
                  <a:srgbClr val="5F5F5F"/>
                </a:solidFill>
              </a:rPr>
              <a:t>Low</a:t>
            </a:r>
          </a:p>
        </p:txBody>
      </p:sp>
      <p:cxnSp>
        <p:nvCxnSpPr>
          <p:cNvPr id="15" name="Straight Arrow Connector 14"/>
          <p:cNvCxnSpPr/>
          <p:nvPr/>
        </p:nvCxnSpPr>
        <p:spPr>
          <a:xfrm flipV="1">
            <a:off x="11355955" y="1274660"/>
            <a:ext cx="0" cy="4785375"/>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Right Triangle 56"/>
          <p:cNvSpPr/>
          <p:nvPr/>
        </p:nvSpPr>
        <p:spPr>
          <a:xfrm flipH="1">
            <a:off x="4292445" y="4635277"/>
            <a:ext cx="2236684" cy="383458"/>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8" name="Right Triangle 57"/>
          <p:cNvSpPr/>
          <p:nvPr/>
        </p:nvSpPr>
        <p:spPr>
          <a:xfrm rot="10800000" flipH="1">
            <a:off x="4292449" y="5014569"/>
            <a:ext cx="2236683" cy="32201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9" name="Rectangle 58"/>
          <p:cNvSpPr/>
          <p:nvPr/>
        </p:nvSpPr>
        <p:spPr>
          <a:xfrm>
            <a:off x="1916683" y="5669935"/>
            <a:ext cx="2293970" cy="292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61" name="Straight Connector 60"/>
          <p:cNvCxnSpPr/>
          <p:nvPr/>
        </p:nvCxnSpPr>
        <p:spPr>
          <a:xfrm flipV="1">
            <a:off x="4245191" y="1274662"/>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V="1">
            <a:off x="6572302" y="1274661"/>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8905979" y="1279689"/>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1916683" y="5349726"/>
            <a:ext cx="2293970" cy="2929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7" name="Rectangle 66"/>
          <p:cNvSpPr/>
          <p:nvPr/>
        </p:nvSpPr>
        <p:spPr>
          <a:xfrm>
            <a:off x="1916683" y="5026466"/>
            <a:ext cx="2293970" cy="292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9" name="TextBox 68"/>
          <p:cNvSpPr txBox="1"/>
          <p:nvPr/>
        </p:nvSpPr>
        <p:spPr>
          <a:xfrm>
            <a:off x="2577448" y="6199305"/>
            <a:ext cx="821055" cy="382308"/>
          </a:xfrm>
          <a:prstGeom prst="rect">
            <a:avLst/>
          </a:prstGeom>
          <a:noFill/>
        </p:spPr>
        <p:txBody>
          <a:bodyPr wrap="none" rtlCol="0">
            <a:spAutoFit/>
          </a:bodyPr>
          <a:lstStyle/>
          <a:p>
            <a:r>
              <a:rPr lang="en-US" sz="1836" dirty="0">
                <a:solidFill>
                  <a:srgbClr val="5F5F5F"/>
                </a:solidFill>
              </a:rPr>
              <a:t>BASIC</a:t>
            </a:r>
          </a:p>
        </p:txBody>
      </p:sp>
      <p:sp>
        <p:nvSpPr>
          <p:cNvPr id="70" name="TextBox 69"/>
          <p:cNvSpPr txBox="1"/>
          <p:nvPr/>
        </p:nvSpPr>
        <p:spPr>
          <a:xfrm>
            <a:off x="4571765" y="6199305"/>
            <a:ext cx="1954180" cy="382308"/>
          </a:xfrm>
          <a:prstGeom prst="rect">
            <a:avLst/>
          </a:prstGeom>
          <a:noFill/>
        </p:spPr>
        <p:txBody>
          <a:bodyPr wrap="none" rtlCol="0">
            <a:spAutoFit/>
          </a:bodyPr>
          <a:lstStyle/>
          <a:p>
            <a:r>
              <a:rPr lang="en-US" sz="1836" dirty="0">
                <a:solidFill>
                  <a:srgbClr val="5F5F5F"/>
                </a:solidFill>
              </a:rPr>
              <a:t>FOUNDATIONAL</a:t>
            </a:r>
          </a:p>
        </p:txBody>
      </p:sp>
      <p:sp>
        <p:nvSpPr>
          <p:cNvPr id="71" name="TextBox 70"/>
          <p:cNvSpPr txBox="1"/>
          <p:nvPr/>
        </p:nvSpPr>
        <p:spPr>
          <a:xfrm>
            <a:off x="7220519" y="6202760"/>
            <a:ext cx="1231418" cy="382308"/>
          </a:xfrm>
          <a:prstGeom prst="rect">
            <a:avLst/>
          </a:prstGeom>
          <a:noFill/>
        </p:spPr>
        <p:txBody>
          <a:bodyPr wrap="none" rtlCol="0">
            <a:spAutoFit/>
          </a:bodyPr>
          <a:lstStyle/>
          <a:p>
            <a:r>
              <a:rPr lang="en-US" sz="1836" dirty="0">
                <a:solidFill>
                  <a:srgbClr val="5F5F5F"/>
                </a:solidFill>
              </a:rPr>
              <a:t>OPTIMIZE</a:t>
            </a:r>
          </a:p>
        </p:txBody>
      </p:sp>
      <p:sp>
        <p:nvSpPr>
          <p:cNvPr id="72" name="TextBox 71"/>
          <p:cNvSpPr txBox="1"/>
          <p:nvPr/>
        </p:nvSpPr>
        <p:spPr>
          <a:xfrm>
            <a:off x="9508142" y="6202760"/>
            <a:ext cx="1579655" cy="382308"/>
          </a:xfrm>
          <a:prstGeom prst="rect">
            <a:avLst/>
          </a:prstGeom>
          <a:noFill/>
        </p:spPr>
        <p:txBody>
          <a:bodyPr wrap="none" rtlCol="0">
            <a:spAutoFit/>
          </a:bodyPr>
          <a:lstStyle/>
          <a:p>
            <a:r>
              <a:rPr lang="en-US" sz="1836" dirty="0">
                <a:solidFill>
                  <a:srgbClr val="5F5F5F"/>
                </a:solidFill>
              </a:rPr>
              <a:t>TRANSFORM</a:t>
            </a:r>
          </a:p>
        </p:txBody>
      </p:sp>
      <p:sp>
        <p:nvSpPr>
          <p:cNvPr id="73" name="TextBox 72"/>
          <p:cNvSpPr txBox="1"/>
          <p:nvPr/>
        </p:nvSpPr>
        <p:spPr>
          <a:xfrm>
            <a:off x="569496" y="5626253"/>
            <a:ext cx="1128811" cy="318286"/>
          </a:xfrm>
          <a:prstGeom prst="rect">
            <a:avLst/>
          </a:prstGeom>
          <a:noFill/>
        </p:spPr>
        <p:txBody>
          <a:bodyPr wrap="none" rtlCol="0">
            <a:spAutoFit/>
          </a:bodyPr>
          <a:lstStyle/>
          <a:p>
            <a:pPr algn="r"/>
            <a:r>
              <a:rPr lang="en-US" sz="1428" dirty="0">
                <a:solidFill>
                  <a:srgbClr val="5F5F5F"/>
                </a:solidFill>
              </a:rPr>
              <a:t>Technology</a:t>
            </a:r>
          </a:p>
        </p:txBody>
      </p:sp>
      <p:sp>
        <p:nvSpPr>
          <p:cNvPr id="74" name="TextBox 73"/>
          <p:cNvSpPr txBox="1"/>
          <p:nvPr/>
        </p:nvSpPr>
        <p:spPr>
          <a:xfrm>
            <a:off x="750254" y="5343593"/>
            <a:ext cx="948054" cy="318286"/>
          </a:xfrm>
          <a:prstGeom prst="rect">
            <a:avLst/>
          </a:prstGeom>
          <a:noFill/>
        </p:spPr>
        <p:txBody>
          <a:bodyPr wrap="square" rtlCol="0">
            <a:spAutoFit/>
          </a:bodyPr>
          <a:lstStyle/>
          <a:p>
            <a:pPr algn="r"/>
            <a:r>
              <a:rPr lang="en-US" sz="1428" dirty="0">
                <a:solidFill>
                  <a:srgbClr val="5F5F5F"/>
                </a:solidFill>
              </a:rPr>
              <a:t>Process</a:t>
            </a:r>
          </a:p>
        </p:txBody>
      </p:sp>
      <p:sp>
        <p:nvSpPr>
          <p:cNvPr id="75" name="TextBox 74"/>
          <p:cNvSpPr txBox="1"/>
          <p:nvPr/>
        </p:nvSpPr>
        <p:spPr>
          <a:xfrm>
            <a:off x="750254" y="5025151"/>
            <a:ext cx="948054" cy="318286"/>
          </a:xfrm>
          <a:prstGeom prst="rect">
            <a:avLst/>
          </a:prstGeom>
          <a:noFill/>
        </p:spPr>
        <p:txBody>
          <a:bodyPr wrap="square" rtlCol="0">
            <a:spAutoFit/>
          </a:bodyPr>
          <a:lstStyle/>
          <a:p>
            <a:pPr algn="r"/>
            <a:r>
              <a:rPr lang="en-US" sz="1428" dirty="0">
                <a:solidFill>
                  <a:srgbClr val="5F5F5F"/>
                </a:solidFill>
              </a:rPr>
              <a:t>People</a:t>
            </a:r>
          </a:p>
        </p:txBody>
      </p:sp>
      <p:sp>
        <p:nvSpPr>
          <p:cNvPr id="79" name="Right Triangle 78"/>
          <p:cNvSpPr/>
          <p:nvPr/>
        </p:nvSpPr>
        <p:spPr>
          <a:xfrm flipH="1">
            <a:off x="4292445" y="5058849"/>
            <a:ext cx="2236692" cy="31906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0" name="Right Triangle 79"/>
          <p:cNvSpPr/>
          <p:nvPr/>
        </p:nvSpPr>
        <p:spPr>
          <a:xfrm rot="10800000" flipH="1">
            <a:off x="4292444" y="5451494"/>
            <a:ext cx="2236695" cy="191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1" name="Rectangle 80"/>
          <p:cNvSpPr/>
          <p:nvPr/>
        </p:nvSpPr>
        <p:spPr>
          <a:xfrm>
            <a:off x="4292448" y="5375575"/>
            <a:ext cx="2236679" cy="759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ight Triangle 81"/>
          <p:cNvSpPr/>
          <p:nvPr/>
        </p:nvSpPr>
        <p:spPr>
          <a:xfrm flipH="1">
            <a:off x="4292453" y="5496352"/>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3" name="Right Triangle 82"/>
          <p:cNvSpPr/>
          <p:nvPr/>
        </p:nvSpPr>
        <p:spPr>
          <a:xfrm rot="10800000" flipH="1">
            <a:off x="4292449" y="5774071"/>
            <a:ext cx="2236695" cy="191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4" name="Rectangle 83"/>
          <p:cNvSpPr/>
          <p:nvPr/>
        </p:nvSpPr>
        <p:spPr>
          <a:xfrm>
            <a:off x="4292453" y="5687838"/>
            <a:ext cx="2236679" cy="8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5" name="Right Triangle 84"/>
          <p:cNvSpPr/>
          <p:nvPr/>
        </p:nvSpPr>
        <p:spPr>
          <a:xfrm flipH="1">
            <a:off x="4292470" y="5768187"/>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0" name="Right Triangle 89"/>
          <p:cNvSpPr/>
          <p:nvPr/>
        </p:nvSpPr>
        <p:spPr>
          <a:xfrm rot="10800000" flipH="1">
            <a:off x="6628275" y="5578730"/>
            <a:ext cx="2236695" cy="38319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1" name="Rectangle 90"/>
          <p:cNvSpPr/>
          <p:nvPr/>
        </p:nvSpPr>
        <p:spPr>
          <a:xfrm>
            <a:off x="6628279" y="5489876"/>
            <a:ext cx="2236679" cy="93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2" name="Right Triangle 91"/>
          <p:cNvSpPr/>
          <p:nvPr/>
        </p:nvSpPr>
        <p:spPr>
          <a:xfrm flipH="1">
            <a:off x="6628294" y="5574413"/>
            <a:ext cx="2236674" cy="3841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9" name="Right Triangle 98"/>
          <p:cNvSpPr/>
          <p:nvPr/>
        </p:nvSpPr>
        <p:spPr>
          <a:xfrm flipH="1">
            <a:off x="6628327" y="5108991"/>
            <a:ext cx="2236674" cy="3841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0" name="Right Triangle 99"/>
          <p:cNvSpPr/>
          <p:nvPr/>
        </p:nvSpPr>
        <p:spPr>
          <a:xfrm rot="10800000" flipH="1">
            <a:off x="6628327" y="5067961"/>
            <a:ext cx="2236674" cy="38412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1" name="Right Triangle 100"/>
          <p:cNvSpPr/>
          <p:nvPr/>
        </p:nvSpPr>
        <p:spPr>
          <a:xfrm flipH="1">
            <a:off x="6628340" y="4128106"/>
            <a:ext cx="2236674" cy="94361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2" name="Right Triangle 111"/>
          <p:cNvSpPr/>
          <p:nvPr/>
        </p:nvSpPr>
        <p:spPr>
          <a:xfrm rot="10800000" flipH="1">
            <a:off x="8944890" y="5108991"/>
            <a:ext cx="2236695" cy="84846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4" name="Right Triangle 113"/>
          <p:cNvSpPr/>
          <p:nvPr/>
        </p:nvSpPr>
        <p:spPr>
          <a:xfrm flipH="1">
            <a:off x="8944909" y="5104630"/>
            <a:ext cx="2236674" cy="85051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6" name="Right Triangle 115"/>
          <p:cNvSpPr/>
          <p:nvPr/>
        </p:nvSpPr>
        <p:spPr>
          <a:xfrm flipH="1">
            <a:off x="8944890" y="4149992"/>
            <a:ext cx="2236674" cy="96111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7" name="Right Triangle 116"/>
          <p:cNvSpPr/>
          <p:nvPr/>
        </p:nvSpPr>
        <p:spPr>
          <a:xfrm rot="10800000" flipH="1">
            <a:off x="8944911" y="4104316"/>
            <a:ext cx="2236674" cy="96111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8" name="Right Triangle 117"/>
          <p:cNvSpPr/>
          <p:nvPr/>
        </p:nvSpPr>
        <p:spPr>
          <a:xfrm flipH="1">
            <a:off x="8944910" y="2925952"/>
            <a:ext cx="2236674" cy="117857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9" name="Right Triangle 118"/>
          <p:cNvSpPr/>
          <p:nvPr/>
        </p:nvSpPr>
        <p:spPr>
          <a:xfrm rot="10800000" flipH="1">
            <a:off x="6628341" y="4619207"/>
            <a:ext cx="965325" cy="40725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0" name="Right Triangle 119"/>
          <p:cNvSpPr/>
          <p:nvPr/>
        </p:nvSpPr>
        <p:spPr>
          <a:xfrm flipH="1">
            <a:off x="6628891" y="4056985"/>
            <a:ext cx="965325" cy="56404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1" name="Right Triangle 120"/>
          <p:cNvSpPr/>
          <p:nvPr/>
        </p:nvSpPr>
        <p:spPr>
          <a:xfrm rot="10800000" flipH="1">
            <a:off x="7590978" y="4058872"/>
            <a:ext cx="1270797" cy="56244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3" name="Right Triangle 122"/>
          <p:cNvSpPr/>
          <p:nvPr/>
        </p:nvSpPr>
        <p:spPr>
          <a:xfrm flipH="1">
            <a:off x="7590976" y="3168816"/>
            <a:ext cx="1270797" cy="8915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4" name="Right Triangle 123"/>
          <p:cNvSpPr/>
          <p:nvPr/>
        </p:nvSpPr>
        <p:spPr>
          <a:xfrm rot="10800000" flipH="1">
            <a:off x="8944910" y="3168815"/>
            <a:ext cx="1640858" cy="86561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5" name="Right Triangle 124"/>
          <p:cNvSpPr/>
          <p:nvPr/>
        </p:nvSpPr>
        <p:spPr>
          <a:xfrm flipH="1">
            <a:off x="8944888" y="1941063"/>
            <a:ext cx="1640880" cy="123207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6" name="Right Triangle 125"/>
          <p:cNvSpPr/>
          <p:nvPr/>
        </p:nvSpPr>
        <p:spPr>
          <a:xfrm rot="10800000" flipH="1">
            <a:off x="10585770" y="2827483"/>
            <a:ext cx="595794" cy="34133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8" name="Rectangle 127"/>
          <p:cNvSpPr/>
          <p:nvPr/>
        </p:nvSpPr>
        <p:spPr>
          <a:xfrm>
            <a:off x="10581452" y="1945380"/>
            <a:ext cx="595794" cy="8864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29" name="Right Triangle 128"/>
          <p:cNvSpPr/>
          <p:nvPr/>
        </p:nvSpPr>
        <p:spPr>
          <a:xfrm flipH="1">
            <a:off x="10579157" y="1539573"/>
            <a:ext cx="595794" cy="405869"/>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40" name="TextBox 139"/>
          <p:cNvSpPr txBox="1"/>
          <p:nvPr/>
        </p:nvSpPr>
        <p:spPr>
          <a:xfrm>
            <a:off x="470292" y="4335820"/>
            <a:ext cx="1228016" cy="318286"/>
          </a:xfrm>
          <a:prstGeom prst="rect">
            <a:avLst/>
          </a:prstGeom>
          <a:noFill/>
        </p:spPr>
        <p:txBody>
          <a:bodyPr wrap="square" rtlCol="0">
            <a:spAutoFit/>
          </a:bodyPr>
          <a:lstStyle/>
          <a:p>
            <a:pPr algn="r"/>
            <a:r>
              <a:rPr lang="en-US" sz="1428" dirty="0">
                <a:solidFill>
                  <a:srgbClr val="5F5F5F"/>
                </a:solidFill>
              </a:rPr>
              <a:t>Employee</a:t>
            </a:r>
          </a:p>
        </p:txBody>
      </p:sp>
      <p:sp>
        <p:nvSpPr>
          <p:cNvPr id="142" name="TextBox 141"/>
          <p:cNvSpPr txBox="1"/>
          <p:nvPr/>
        </p:nvSpPr>
        <p:spPr>
          <a:xfrm>
            <a:off x="470292" y="3971153"/>
            <a:ext cx="1228016" cy="318286"/>
          </a:xfrm>
          <a:prstGeom prst="rect">
            <a:avLst/>
          </a:prstGeom>
          <a:noFill/>
        </p:spPr>
        <p:txBody>
          <a:bodyPr wrap="square" rtlCol="0">
            <a:spAutoFit/>
          </a:bodyPr>
          <a:lstStyle/>
          <a:p>
            <a:pPr algn="r"/>
            <a:r>
              <a:rPr lang="en-US" sz="1428" dirty="0">
                <a:solidFill>
                  <a:srgbClr val="5F5F5F"/>
                </a:solidFill>
              </a:rPr>
              <a:t>Customer</a:t>
            </a:r>
          </a:p>
        </p:txBody>
      </p:sp>
      <p:sp>
        <p:nvSpPr>
          <p:cNvPr id="143" name="TextBox 142"/>
          <p:cNvSpPr txBox="1"/>
          <p:nvPr/>
        </p:nvSpPr>
        <p:spPr>
          <a:xfrm rot="16200000">
            <a:off x="-76950" y="4219397"/>
            <a:ext cx="1228016" cy="318286"/>
          </a:xfrm>
          <a:prstGeom prst="rect">
            <a:avLst/>
          </a:prstGeom>
          <a:noFill/>
        </p:spPr>
        <p:txBody>
          <a:bodyPr wrap="square" rtlCol="0">
            <a:spAutoFit/>
          </a:bodyPr>
          <a:lstStyle/>
          <a:p>
            <a:pPr algn="r"/>
            <a:r>
              <a:rPr lang="en-US" sz="1428" dirty="0">
                <a:solidFill>
                  <a:srgbClr val="5F5F5F"/>
                </a:solidFill>
              </a:rPr>
              <a:t>Engagement</a:t>
            </a:r>
          </a:p>
        </p:txBody>
      </p:sp>
      <p:sp>
        <p:nvSpPr>
          <p:cNvPr id="144" name="TextBox 143"/>
          <p:cNvSpPr txBox="1"/>
          <p:nvPr/>
        </p:nvSpPr>
        <p:spPr>
          <a:xfrm rot="16200000">
            <a:off x="-6348" y="5318184"/>
            <a:ext cx="1085292" cy="318286"/>
          </a:xfrm>
          <a:prstGeom prst="rect">
            <a:avLst/>
          </a:prstGeom>
          <a:noFill/>
        </p:spPr>
        <p:txBody>
          <a:bodyPr wrap="square" rtlCol="0">
            <a:spAutoFit/>
          </a:bodyPr>
          <a:lstStyle/>
          <a:p>
            <a:pPr algn="ctr"/>
            <a:r>
              <a:rPr lang="en-US" sz="1428" dirty="0">
                <a:solidFill>
                  <a:srgbClr val="5F5F5F"/>
                </a:solidFill>
              </a:rPr>
              <a:t>Levers</a:t>
            </a:r>
          </a:p>
        </p:txBody>
      </p:sp>
      <p:cxnSp>
        <p:nvCxnSpPr>
          <p:cNvPr id="145" name="Straight Connector 144"/>
          <p:cNvCxnSpPr/>
          <p:nvPr/>
        </p:nvCxnSpPr>
        <p:spPr>
          <a:xfrm flipH="1">
            <a:off x="763310" y="4854552"/>
            <a:ext cx="1002290" cy="0"/>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graphicFrame>
        <p:nvGraphicFramePr>
          <p:cNvPr id="62" name="Table 61"/>
          <p:cNvGraphicFramePr>
            <a:graphicFrameLocks noGrp="1"/>
          </p:cNvGraphicFramePr>
          <p:nvPr>
            <p:extLst/>
          </p:nvPr>
        </p:nvGraphicFramePr>
        <p:xfrm>
          <a:off x="6709984" y="2854514"/>
          <a:ext cx="2061323" cy="3121751"/>
        </p:xfrm>
        <a:graphic>
          <a:graphicData uri="http://schemas.openxmlformats.org/drawingml/2006/table">
            <a:tbl>
              <a:tblPr firstRow="1" bandRow="1">
                <a:tableStyleId>{2D5ABB26-0587-4C30-8999-92F81FD0307C}</a:tableStyleId>
              </a:tblPr>
              <a:tblGrid>
                <a:gridCol w="2061323"/>
              </a:tblGrid>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People</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6DC2E9"/>
                    </a:solidFill>
                  </a:tcPr>
                </a:tc>
              </a:tr>
              <a:tr h="8303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Customer obsessed culture</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chemeClr val="bg1"/>
                    </a:solidFill>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Process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DC3C00"/>
                    </a:solidFill>
                  </a:tcPr>
                </a:tc>
              </a:tr>
              <a:tr h="5284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Rapid responses to requests and inquiries </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FFFFFF"/>
                    </a:solidFill>
                  </a:tcPr>
                </a:tc>
              </a:tr>
              <a:tr h="3108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solidFill>
                            <a:srgbClr val="FFFFFF"/>
                          </a:solidFill>
                        </a:rPr>
                        <a:t>Technology</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solidFill>
                      <a:srgbClr val="00188F"/>
                    </a:solidFill>
                  </a:tcPr>
                </a:tc>
              </a:tr>
              <a:tr h="8303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Cohesive, engaging user experiences</a:t>
                      </a:r>
                    </a:p>
                  </a:txBody>
                  <a:tcPr marL="93260" marR="93260" marT="46630" marB="4663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43187886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Engagement Maturity Model </a:t>
            </a:r>
            <a:endParaRPr lang="en-US" dirty="0"/>
          </a:p>
        </p:txBody>
      </p:sp>
      <p:cxnSp>
        <p:nvCxnSpPr>
          <p:cNvPr id="4" name="Straight Arrow Connector 3"/>
          <p:cNvCxnSpPr/>
          <p:nvPr/>
        </p:nvCxnSpPr>
        <p:spPr>
          <a:xfrm flipV="1">
            <a:off x="1873200" y="6060037"/>
            <a:ext cx="9347385" cy="10037"/>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1884394" y="1274660"/>
            <a:ext cx="0" cy="4785375"/>
          </a:xfrm>
          <a:prstGeom prst="straightConnector1">
            <a:avLst/>
          </a:prstGeom>
          <a:ln w="12700" cmpd="sng">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073561" y="6575989"/>
            <a:ext cx="1409165" cy="382308"/>
          </a:xfrm>
          <a:prstGeom prst="rect">
            <a:avLst/>
          </a:prstGeom>
          <a:noFill/>
        </p:spPr>
        <p:txBody>
          <a:bodyPr wrap="none" rtlCol="0">
            <a:spAutoFit/>
          </a:bodyPr>
          <a:lstStyle/>
          <a:p>
            <a:r>
              <a:rPr lang="en-US" sz="1836" b="1" dirty="0">
                <a:solidFill>
                  <a:srgbClr val="5F5F5F"/>
                </a:solidFill>
              </a:rPr>
              <a:t>MATURITY</a:t>
            </a:r>
          </a:p>
        </p:txBody>
      </p:sp>
      <p:sp>
        <p:nvSpPr>
          <p:cNvPr id="7" name="TextBox 6"/>
          <p:cNvSpPr txBox="1"/>
          <p:nvPr/>
        </p:nvSpPr>
        <p:spPr>
          <a:xfrm rot="5400000">
            <a:off x="10074086" y="3582300"/>
            <a:ext cx="3216924" cy="382308"/>
          </a:xfrm>
          <a:prstGeom prst="rect">
            <a:avLst/>
          </a:prstGeom>
          <a:noFill/>
        </p:spPr>
        <p:txBody>
          <a:bodyPr wrap="none" rtlCol="0">
            <a:spAutoFit/>
          </a:bodyPr>
          <a:lstStyle/>
          <a:p>
            <a:r>
              <a:rPr lang="en-US" sz="1836" b="1" dirty="0">
                <a:solidFill>
                  <a:srgbClr val="5F5F5F"/>
                </a:solidFill>
              </a:rPr>
              <a:t>BUSNESS VALUE / BENEFIT</a:t>
            </a:r>
          </a:p>
        </p:txBody>
      </p:sp>
      <p:sp>
        <p:nvSpPr>
          <p:cNvPr id="8" name="TextBox 7"/>
          <p:cNvSpPr txBox="1"/>
          <p:nvPr/>
        </p:nvSpPr>
        <p:spPr>
          <a:xfrm>
            <a:off x="11366136" y="1373169"/>
            <a:ext cx="582357" cy="318286"/>
          </a:xfrm>
          <a:prstGeom prst="rect">
            <a:avLst/>
          </a:prstGeom>
          <a:noFill/>
        </p:spPr>
        <p:txBody>
          <a:bodyPr wrap="none" rtlCol="0">
            <a:spAutoFit/>
          </a:bodyPr>
          <a:lstStyle/>
          <a:p>
            <a:r>
              <a:rPr lang="en-US" sz="1428" dirty="0">
                <a:solidFill>
                  <a:srgbClr val="5F5F5F"/>
                </a:solidFill>
              </a:rPr>
              <a:t>High</a:t>
            </a:r>
          </a:p>
        </p:txBody>
      </p:sp>
      <p:sp>
        <p:nvSpPr>
          <p:cNvPr id="9" name="TextBox 8"/>
          <p:cNvSpPr txBox="1"/>
          <p:nvPr/>
        </p:nvSpPr>
        <p:spPr>
          <a:xfrm>
            <a:off x="11407877" y="6077200"/>
            <a:ext cx="521865" cy="318286"/>
          </a:xfrm>
          <a:prstGeom prst="rect">
            <a:avLst/>
          </a:prstGeom>
          <a:noFill/>
        </p:spPr>
        <p:txBody>
          <a:bodyPr wrap="none" rtlCol="0">
            <a:spAutoFit/>
          </a:bodyPr>
          <a:lstStyle/>
          <a:p>
            <a:r>
              <a:rPr lang="en-US" sz="1428" dirty="0">
                <a:solidFill>
                  <a:srgbClr val="5F5F5F"/>
                </a:solidFill>
              </a:rPr>
              <a:t>Low</a:t>
            </a:r>
          </a:p>
        </p:txBody>
      </p:sp>
      <p:cxnSp>
        <p:nvCxnSpPr>
          <p:cNvPr id="15" name="Straight Arrow Connector 14"/>
          <p:cNvCxnSpPr/>
          <p:nvPr/>
        </p:nvCxnSpPr>
        <p:spPr>
          <a:xfrm flipV="1">
            <a:off x="11355955" y="1274660"/>
            <a:ext cx="0" cy="4785375"/>
          </a:xfrm>
          <a:prstGeom prst="straightConnector1">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Right Triangle 56"/>
          <p:cNvSpPr/>
          <p:nvPr/>
        </p:nvSpPr>
        <p:spPr>
          <a:xfrm flipH="1">
            <a:off x="4292445" y="4635277"/>
            <a:ext cx="2236684" cy="383458"/>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8" name="Right Triangle 57"/>
          <p:cNvSpPr/>
          <p:nvPr/>
        </p:nvSpPr>
        <p:spPr>
          <a:xfrm rot="10800000" flipH="1">
            <a:off x="4292449" y="5014569"/>
            <a:ext cx="2236683" cy="32201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9" name="Rectangle 58"/>
          <p:cNvSpPr/>
          <p:nvPr/>
        </p:nvSpPr>
        <p:spPr>
          <a:xfrm>
            <a:off x="1916683" y="5669935"/>
            <a:ext cx="2293970" cy="292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61" name="Straight Connector 60"/>
          <p:cNvCxnSpPr/>
          <p:nvPr/>
        </p:nvCxnSpPr>
        <p:spPr>
          <a:xfrm flipV="1">
            <a:off x="4245191" y="1274662"/>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V="1">
            <a:off x="6572302" y="1274661"/>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8905979" y="1279689"/>
            <a:ext cx="0" cy="5171938"/>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sp>
        <p:nvSpPr>
          <p:cNvPr id="66" name="Rectangle 65"/>
          <p:cNvSpPr/>
          <p:nvPr/>
        </p:nvSpPr>
        <p:spPr>
          <a:xfrm>
            <a:off x="1916683" y="5349726"/>
            <a:ext cx="2293970" cy="2929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7" name="Rectangle 66"/>
          <p:cNvSpPr/>
          <p:nvPr/>
        </p:nvSpPr>
        <p:spPr>
          <a:xfrm>
            <a:off x="1916683" y="5026466"/>
            <a:ext cx="2293970" cy="2929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9" name="TextBox 68"/>
          <p:cNvSpPr txBox="1"/>
          <p:nvPr/>
        </p:nvSpPr>
        <p:spPr>
          <a:xfrm>
            <a:off x="2577448" y="6199305"/>
            <a:ext cx="821055" cy="382308"/>
          </a:xfrm>
          <a:prstGeom prst="rect">
            <a:avLst/>
          </a:prstGeom>
          <a:noFill/>
        </p:spPr>
        <p:txBody>
          <a:bodyPr wrap="none" rtlCol="0">
            <a:spAutoFit/>
          </a:bodyPr>
          <a:lstStyle/>
          <a:p>
            <a:r>
              <a:rPr lang="en-US" sz="1836" dirty="0">
                <a:solidFill>
                  <a:srgbClr val="5F5F5F"/>
                </a:solidFill>
              </a:rPr>
              <a:t>BASIC</a:t>
            </a:r>
          </a:p>
        </p:txBody>
      </p:sp>
      <p:sp>
        <p:nvSpPr>
          <p:cNvPr id="70" name="TextBox 69"/>
          <p:cNvSpPr txBox="1"/>
          <p:nvPr/>
        </p:nvSpPr>
        <p:spPr>
          <a:xfrm>
            <a:off x="4571765" y="6199305"/>
            <a:ext cx="1954180" cy="382308"/>
          </a:xfrm>
          <a:prstGeom prst="rect">
            <a:avLst/>
          </a:prstGeom>
          <a:noFill/>
        </p:spPr>
        <p:txBody>
          <a:bodyPr wrap="none" rtlCol="0">
            <a:spAutoFit/>
          </a:bodyPr>
          <a:lstStyle/>
          <a:p>
            <a:r>
              <a:rPr lang="en-US" sz="1836" dirty="0">
                <a:solidFill>
                  <a:srgbClr val="5F5F5F"/>
                </a:solidFill>
              </a:rPr>
              <a:t>FOUNDATIONAL</a:t>
            </a:r>
          </a:p>
        </p:txBody>
      </p:sp>
      <p:sp>
        <p:nvSpPr>
          <p:cNvPr id="71" name="TextBox 70"/>
          <p:cNvSpPr txBox="1"/>
          <p:nvPr/>
        </p:nvSpPr>
        <p:spPr>
          <a:xfrm>
            <a:off x="7220519" y="6202760"/>
            <a:ext cx="1231418" cy="382308"/>
          </a:xfrm>
          <a:prstGeom prst="rect">
            <a:avLst/>
          </a:prstGeom>
          <a:noFill/>
        </p:spPr>
        <p:txBody>
          <a:bodyPr wrap="none" rtlCol="0">
            <a:spAutoFit/>
          </a:bodyPr>
          <a:lstStyle/>
          <a:p>
            <a:r>
              <a:rPr lang="en-US" sz="1836" dirty="0">
                <a:solidFill>
                  <a:srgbClr val="5F5F5F"/>
                </a:solidFill>
              </a:rPr>
              <a:t>OPTIMIZE</a:t>
            </a:r>
          </a:p>
        </p:txBody>
      </p:sp>
      <p:sp>
        <p:nvSpPr>
          <p:cNvPr id="72" name="TextBox 71"/>
          <p:cNvSpPr txBox="1"/>
          <p:nvPr/>
        </p:nvSpPr>
        <p:spPr>
          <a:xfrm>
            <a:off x="9508142" y="6202760"/>
            <a:ext cx="1579655" cy="382308"/>
          </a:xfrm>
          <a:prstGeom prst="rect">
            <a:avLst/>
          </a:prstGeom>
          <a:noFill/>
        </p:spPr>
        <p:txBody>
          <a:bodyPr wrap="none" rtlCol="0">
            <a:spAutoFit/>
          </a:bodyPr>
          <a:lstStyle/>
          <a:p>
            <a:r>
              <a:rPr lang="en-US" sz="1836" dirty="0">
                <a:solidFill>
                  <a:srgbClr val="5F5F5F"/>
                </a:solidFill>
              </a:rPr>
              <a:t>TRANSFORM</a:t>
            </a:r>
          </a:p>
        </p:txBody>
      </p:sp>
      <p:sp>
        <p:nvSpPr>
          <p:cNvPr id="73" name="TextBox 72"/>
          <p:cNvSpPr txBox="1"/>
          <p:nvPr/>
        </p:nvSpPr>
        <p:spPr>
          <a:xfrm>
            <a:off x="569496" y="5626253"/>
            <a:ext cx="1128811" cy="318286"/>
          </a:xfrm>
          <a:prstGeom prst="rect">
            <a:avLst/>
          </a:prstGeom>
          <a:noFill/>
        </p:spPr>
        <p:txBody>
          <a:bodyPr wrap="none" rtlCol="0">
            <a:spAutoFit/>
          </a:bodyPr>
          <a:lstStyle/>
          <a:p>
            <a:pPr algn="r"/>
            <a:r>
              <a:rPr lang="en-US" sz="1428" dirty="0">
                <a:solidFill>
                  <a:srgbClr val="5F5F5F"/>
                </a:solidFill>
              </a:rPr>
              <a:t>Technology</a:t>
            </a:r>
          </a:p>
        </p:txBody>
      </p:sp>
      <p:sp>
        <p:nvSpPr>
          <p:cNvPr id="74" name="TextBox 73"/>
          <p:cNvSpPr txBox="1"/>
          <p:nvPr/>
        </p:nvSpPr>
        <p:spPr>
          <a:xfrm>
            <a:off x="750254" y="5343593"/>
            <a:ext cx="948054" cy="318286"/>
          </a:xfrm>
          <a:prstGeom prst="rect">
            <a:avLst/>
          </a:prstGeom>
          <a:noFill/>
        </p:spPr>
        <p:txBody>
          <a:bodyPr wrap="square" rtlCol="0">
            <a:spAutoFit/>
          </a:bodyPr>
          <a:lstStyle/>
          <a:p>
            <a:pPr algn="r"/>
            <a:r>
              <a:rPr lang="en-US" sz="1428" dirty="0">
                <a:solidFill>
                  <a:srgbClr val="5F5F5F"/>
                </a:solidFill>
              </a:rPr>
              <a:t>Process</a:t>
            </a:r>
          </a:p>
        </p:txBody>
      </p:sp>
      <p:sp>
        <p:nvSpPr>
          <p:cNvPr id="75" name="TextBox 74"/>
          <p:cNvSpPr txBox="1"/>
          <p:nvPr/>
        </p:nvSpPr>
        <p:spPr>
          <a:xfrm>
            <a:off x="750254" y="5025151"/>
            <a:ext cx="948054" cy="318286"/>
          </a:xfrm>
          <a:prstGeom prst="rect">
            <a:avLst/>
          </a:prstGeom>
          <a:noFill/>
        </p:spPr>
        <p:txBody>
          <a:bodyPr wrap="square" rtlCol="0">
            <a:spAutoFit/>
          </a:bodyPr>
          <a:lstStyle/>
          <a:p>
            <a:pPr algn="r"/>
            <a:r>
              <a:rPr lang="en-US" sz="1428" dirty="0">
                <a:solidFill>
                  <a:srgbClr val="5F5F5F"/>
                </a:solidFill>
              </a:rPr>
              <a:t>People</a:t>
            </a:r>
          </a:p>
        </p:txBody>
      </p:sp>
      <p:sp>
        <p:nvSpPr>
          <p:cNvPr id="79" name="Right Triangle 78"/>
          <p:cNvSpPr/>
          <p:nvPr/>
        </p:nvSpPr>
        <p:spPr>
          <a:xfrm flipH="1">
            <a:off x="4292445" y="5058849"/>
            <a:ext cx="2236692" cy="31906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0" name="Right Triangle 79"/>
          <p:cNvSpPr/>
          <p:nvPr/>
        </p:nvSpPr>
        <p:spPr>
          <a:xfrm rot="10800000" flipH="1">
            <a:off x="4292444" y="5451494"/>
            <a:ext cx="2236695" cy="191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1" name="Rectangle 80"/>
          <p:cNvSpPr/>
          <p:nvPr/>
        </p:nvSpPr>
        <p:spPr>
          <a:xfrm>
            <a:off x="4292448" y="5375575"/>
            <a:ext cx="2236679" cy="759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ight Triangle 81"/>
          <p:cNvSpPr/>
          <p:nvPr/>
        </p:nvSpPr>
        <p:spPr>
          <a:xfrm flipH="1">
            <a:off x="4292453" y="5496352"/>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3" name="Right Triangle 82"/>
          <p:cNvSpPr/>
          <p:nvPr/>
        </p:nvSpPr>
        <p:spPr>
          <a:xfrm rot="10800000" flipH="1">
            <a:off x="4292449" y="5774071"/>
            <a:ext cx="2236695" cy="191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4" name="Rectangle 83"/>
          <p:cNvSpPr/>
          <p:nvPr/>
        </p:nvSpPr>
        <p:spPr>
          <a:xfrm>
            <a:off x="4292453" y="5687838"/>
            <a:ext cx="2236679" cy="8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5" name="Right Triangle 84"/>
          <p:cNvSpPr/>
          <p:nvPr/>
        </p:nvSpPr>
        <p:spPr>
          <a:xfrm flipH="1">
            <a:off x="4292470" y="5768187"/>
            <a:ext cx="2236674" cy="19472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0" name="Right Triangle 89"/>
          <p:cNvSpPr/>
          <p:nvPr/>
        </p:nvSpPr>
        <p:spPr>
          <a:xfrm rot="10800000" flipH="1">
            <a:off x="6628275" y="5578730"/>
            <a:ext cx="2236695" cy="38319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1" name="Rectangle 90"/>
          <p:cNvSpPr/>
          <p:nvPr/>
        </p:nvSpPr>
        <p:spPr>
          <a:xfrm>
            <a:off x="6628279" y="5489876"/>
            <a:ext cx="2236679" cy="93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92" name="Right Triangle 91"/>
          <p:cNvSpPr/>
          <p:nvPr/>
        </p:nvSpPr>
        <p:spPr>
          <a:xfrm flipH="1">
            <a:off x="6628294" y="5574413"/>
            <a:ext cx="2236674" cy="3841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99" name="Right Triangle 98"/>
          <p:cNvSpPr/>
          <p:nvPr/>
        </p:nvSpPr>
        <p:spPr>
          <a:xfrm flipH="1">
            <a:off x="6628327" y="5108991"/>
            <a:ext cx="2236674" cy="3841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0" name="Right Triangle 99"/>
          <p:cNvSpPr/>
          <p:nvPr/>
        </p:nvSpPr>
        <p:spPr>
          <a:xfrm rot="10800000" flipH="1">
            <a:off x="6628327" y="5067961"/>
            <a:ext cx="2236674" cy="38412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1" name="Right Triangle 100"/>
          <p:cNvSpPr/>
          <p:nvPr/>
        </p:nvSpPr>
        <p:spPr>
          <a:xfrm flipH="1">
            <a:off x="6628340" y="4128106"/>
            <a:ext cx="2236674" cy="94361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2" name="Right Triangle 111"/>
          <p:cNvSpPr/>
          <p:nvPr/>
        </p:nvSpPr>
        <p:spPr>
          <a:xfrm rot="10800000" flipH="1">
            <a:off x="8944890" y="5108991"/>
            <a:ext cx="2236695" cy="84846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4" name="Right Triangle 113"/>
          <p:cNvSpPr/>
          <p:nvPr/>
        </p:nvSpPr>
        <p:spPr>
          <a:xfrm flipH="1">
            <a:off x="8944909" y="5104630"/>
            <a:ext cx="2236674" cy="85051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6" name="Right Triangle 115"/>
          <p:cNvSpPr/>
          <p:nvPr/>
        </p:nvSpPr>
        <p:spPr>
          <a:xfrm flipH="1">
            <a:off x="8944890" y="4149992"/>
            <a:ext cx="2236674" cy="96111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7" name="Right Triangle 116"/>
          <p:cNvSpPr/>
          <p:nvPr/>
        </p:nvSpPr>
        <p:spPr>
          <a:xfrm rot="10800000" flipH="1">
            <a:off x="8944911" y="4104316"/>
            <a:ext cx="2236674" cy="96111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8" name="Right Triangle 117"/>
          <p:cNvSpPr/>
          <p:nvPr/>
        </p:nvSpPr>
        <p:spPr>
          <a:xfrm flipH="1">
            <a:off x="8944910" y="2925952"/>
            <a:ext cx="2236674" cy="117857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19" name="Right Triangle 118"/>
          <p:cNvSpPr/>
          <p:nvPr/>
        </p:nvSpPr>
        <p:spPr>
          <a:xfrm rot="10800000" flipH="1">
            <a:off x="6628341" y="4619207"/>
            <a:ext cx="965325" cy="40725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0" name="Right Triangle 119"/>
          <p:cNvSpPr/>
          <p:nvPr/>
        </p:nvSpPr>
        <p:spPr>
          <a:xfrm flipH="1">
            <a:off x="6628891" y="4056985"/>
            <a:ext cx="965325" cy="56404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1" name="Right Triangle 120"/>
          <p:cNvSpPr/>
          <p:nvPr/>
        </p:nvSpPr>
        <p:spPr>
          <a:xfrm rot="10800000" flipH="1">
            <a:off x="7590978" y="4058872"/>
            <a:ext cx="1270797" cy="56244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3" name="Right Triangle 122"/>
          <p:cNvSpPr/>
          <p:nvPr/>
        </p:nvSpPr>
        <p:spPr>
          <a:xfrm flipH="1">
            <a:off x="7590976" y="3168816"/>
            <a:ext cx="1270797" cy="89150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4" name="Right Triangle 123"/>
          <p:cNvSpPr/>
          <p:nvPr/>
        </p:nvSpPr>
        <p:spPr>
          <a:xfrm rot="10800000" flipH="1">
            <a:off x="8944910" y="3168815"/>
            <a:ext cx="1640858" cy="86561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5" name="Right Triangle 124"/>
          <p:cNvSpPr/>
          <p:nvPr/>
        </p:nvSpPr>
        <p:spPr>
          <a:xfrm flipH="1">
            <a:off x="8944888" y="1941063"/>
            <a:ext cx="1640880" cy="123207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6" name="Right Triangle 125"/>
          <p:cNvSpPr/>
          <p:nvPr/>
        </p:nvSpPr>
        <p:spPr>
          <a:xfrm rot="10800000" flipH="1">
            <a:off x="10585770" y="2827483"/>
            <a:ext cx="595794" cy="34133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28" name="Rectangle 127"/>
          <p:cNvSpPr/>
          <p:nvPr/>
        </p:nvSpPr>
        <p:spPr>
          <a:xfrm>
            <a:off x="10581452" y="1945380"/>
            <a:ext cx="595794" cy="8864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29" name="Right Triangle 128"/>
          <p:cNvSpPr/>
          <p:nvPr/>
        </p:nvSpPr>
        <p:spPr>
          <a:xfrm flipH="1">
            <a:off x="10579157" y="1539573"/>
            <a:ext cx="595794" cy="405869"/>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37" name="Freeform 136"/>
          <p:cNvSpPr/>
          <p:nvPr/>
        </p:nvSpPr>
        <p:spPr>
          <a:xfrm>
            <a:off x="1873200" y="2080618"/>
            <a:ext cx="9318847" cy="2430647"/>
          </a:xfrm>
          <a:custGeom>
            <a:avLst/>
            <a:gdLst>
              <a:gd name="connsiteX0" fmla="*/ 0 w 9093089"/>
              <a:gd name="connsiteY0" fmla="*/ 2134576 h 2159276"/>
              <a:gd name="connsiteX1" fmla="*/ 2229361 w 9093089"/>
              <a:gd name="connsiteY1" fmla="*/ 2134576 h 2159276"/>
              <a:gd name="connsiteX2" fmla="*/ 4539789 w 9093089"/>
              <a:gd name="connsiteY2" fmla="*/ 1877886 h 2159276"/>
              <a:gd name="connsiteX3" fmla="*/ 6850217 w 9093089"/>
              <a:gd name="connsiteY3" fmla="*/ 1188877 h 2159276"/>
              <a:gd name="connsiteX4" fmla="*/ 9093089 w 9093089"/>
              <a:gd name="connsiteY4" fmla="*/ 0 h 2159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3089" h="2159276">
                <a:moveTo>
                  <a:pt x="0" y="2134576"/>
                </a:moveTo>
                <a:cubicBezTo>
                  <a:pt x="736365" y="2155967"/>
                  <a:pt x="1472730" y="2177358"/>
                  <a:pt x="2229361" y="2134576"/>
                </a:cubicBezTo>
                <a:cubicBezTo>
                  <a:pt x="2985992" y="2091794"/>
                  <a:pt x="3769646" y="2035502"/>
                  <a:pt x="4539789" y="1877886"/>
                </a:cubicBezTo>
                <a:cubicBezTo>
                  <a:pt x="5309932" y="1720270"/>
                  <a:pt x="6091334" y="1501858"/>
                  <a:pt x="6850217" y="1188877"/>
                </a:cubicBezTo>
                <a:cubicBezTo>
                  <a:pt x="7609100" y="875896"/>
                  <a:pt x="8759811" y="198146"/>
                  <a:pt x="9093089" y="0"/>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5F5F5F"/>
              </a:solidFill>
            </a:endParaRPr>
          </a:p>
        </p:txBody>
      </p:sp>
      <p:sp>
        <p:nvSpPr>
          <p:cNvPr id="139" name="Freeform 138"/>
          <p:cNvSpPr/>
          <p:nvPr/>
        </p:nvSpPr>
        <p:spPr>
          <a:xfrm>
            <a:off x="1890377" y="1047197"/>
            <a:ext cx="9274108" cy="3058921"/>
          </a:xfrm>
          <a:custGeom>
            <a:avLst/>
            <a:gdLst>
              <a:gd name="connsiteX0" fmla="*/ 0 w 9093088"/>
              <a:gd name="connsiteY0" fmla="*/ 2999214 h 2999214"/>
              <a:gd name="connsiteX1" fmla="*/ 2323939 w 9093088"/>
              <a:gd name="connsiteY1" fmla="*/ 2769544 h 2999214"/>
              <a:gd name="connsiteX2" fmla="*/ 4566811 w 9093088"/>
              <a:gd name="connsiteY2" fmla="*/ 2337225 h 2999214"/>
              <a:gd name="connsiteX3" fmla="*/ 6877239 w 9093088"/>
              <a:gd name="connsiteY3" fmla="*/ 1283447 h 2999214"/>
              <a:gd name="connsiteX4" fmla="*/ 9093088 w 9093088"/>
              <a:gd name="connsiteY4" fmla="*/ 0 h 2999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3088" h="2999214">
                <a:moveTo>
                  <a:pt x="0" y="2999214"/>
                </a:moveTo>
                <a:cubicBezTo>
                  <a:pt x="781402" y="2939544"/>
                  <a:pt x="1562804" y="2879875"/>
                  <a:pt x="2323939" y="2769544"/>
                </a:cubicBezTo>
                <a:cubicBezTo>
                  <a:pt x="3085074" y="2659212"/>
                  <a:pt x="3807928" y="2584908"/>
                  <a:pt x="4566811" y="2337225"/>
                </a:cubicBezTo>
                <a:cubicBezTo>
                  <a:pt x="5325694" y="2089542"/>
                  <a:pt x="6122860" y="1672984"/>
                  <a:pt x="6877239" y="1283447"/>
                </a:cubicBezTo>
                <a:cubicBezTo>
                  <a:pt x="7631618" y="893910"/>
                  <a:pt x="9093088" y="0"/>
                  <a:pt x="9093088" y="0"/>
                </a:cubicBezTo>
              </a:path>
            </a:pathLst>
          </a:custGeom>
          <a:ln>
            <a:solidFill>
              <a:schemeClr val="accent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5F5F5F"/>
              </a:solidFill>
            </a:endParaRPr>
          </a:p>
        </p:txBody>
      </p:sp>
      <p:sp>
        <p:nvSpPr>
          <p:cNvPr id="140" name="TextBox 139"/>
          <p:cNvSpPr txBox="1"/>
          <p:nvPr/>
        </p:nvSpPr>
        <p:spPr>
          <a:xfrm>
            <a:off x="470292" y="4335820"/>
            <a:ext cx="1228016" cy="318286"/>
          </a:xfrm>
          <a:prstGeom prst="rect">
            <a:avLst/>
          </a:prstGeom>
          <a:noFill/>
        </p:spPr>
        <p:txBody>
          <a:bodyPr wrap="square" rtlCol="0">
            <a:spAutoFit/>
          </a:bodyPr>
          <a:lstStyle/>
          <a:p>
            <a:pPr algn="r"/>
            <a:r>
              <a:rPr lang="en-US" sz="1428" dirty="0">
                <a:solidFill>
                  <a:srgbClr val="5F5F5F"/>
                </a:solidFill>
              </a:rPr>
              <a:t>Employee</a:t>
            </a:r>
          </a:p>
        </p:txBody>
      </p:sp>
      <p:sp>
        <p:nvSpPr>
          <p:cNvPr id="142" name="TextBox 141"/>
          <p:cNvSpPr txBox="1"/>
          <p:nvPr/>
        </p:nvSpPr>
        <p:spPr>
          <a:xfrm>
            <a:off x="470292" y="3971153"/>
            <a:ext cx="1228016" cy="318286"/>
          </a:xfrm>
          <a:prstGeom prst="rect">
            <a:avLst/>
          </a:prstGeom>
          <a:noFill/>
        </p:spPr>
        <p:txBody>
          <a:bodyPr wrap="square" rtlCol="0">
            <a:spAutoFit/>
          </a:bodyPr>
          <a:lstStyle/>
          <a:p>
            <a:pPr algn="r"/>
            <a:r>
              <a:rPr lang="en-US" sz="1428" dirty="0">
                <a:solidFill>
                  <a:srgbClr val="5F5F5F"/>
                </a:solidFill>
              </a:rPr>
              <a:t>Customer</a:t>
            </a:r>
          </a:p>
        </p:txBody>
      </p:sp>
      <p:sp>
        <p:nvSpPr>
          <p:cNvPr id="143" name="TextBox 142"/>
          <p:cNvSpPr txBox="1"/>
          <p:nvPr/>
        </p:nvSpPr>
        <p:spPr>
          <a:xfrm rot="16200000">
            <a:off x="-76950" y="4219397"/>
            <a:ext cx="1228016" cy="318286"/>
          </a:xfrm>
          <a:prstGeom prst="rect">
            <a:avLst/>
          </a:prstGeom>
          <a:noFill/>
        </p:spPr>
        <p:txBody>
          <a:bodyPr wrap="square" rtlCol="0">
            <a:spAutoFit/>
          </a:bodyPr>
          <a:lstStyle/>
          <a:p>
            <a:pPr algn="r"/>
            <a:r>
              <a:rPr lang="en-US" sz="1428" dirty="0">
                <a:solidFill>
                  <a:srgbClr val="5F5F5F"/>
                </a:solidFill>
              </a:rPr>
              <a:t>Engagement</a:t>
            </a:r>
          </a:p>
        </p:txBody>
      </p:sp>
      <p:sp>
        <p:nvSpPr>
          <p:cNvPr id="144" name="TextBox 143"/>
          <p:cNvSpPr txBox="1"/>
          <p:nvPr/>
        </p:nvSpPr>
        <p:spPr>
          <a:xfrm rot="16200000">
            <a:off x="-6348" y="5318184"/>
            <a:ext cx="1085292" cy="318286"/>
          </a:xfrm>
          <a:prstGeom prst="rect">
            <a:avLst/>
          </a:prstGeom>
          <a:noFill/>
        </p:spPr>
        <p:txBody>
          <a:bodyPr wrap="square" rtlCol="0">
            <a:spAutoFit/>
          </a:bodyPr>
          <a:lstStyle/>
          <a:p>
            <a:pPr algn="ctr"/>
            <a:r>
              <a:rPr lang="en-US" sz="1428" dirty="0">
                <a:solidFill>
                  <a:srgbClr val="5F5F5F"/>
                </a:solidFill>
              </a:rPr>
              <a:t>Levers</a:t>
            </a:r>
          </a:p>
        </p:txBody>
      </p:sp>
      <p:cxnSp>
        <p:nvCxnSpPr>
          <p:cNvPr id="145" name="Straight Connector 144"/>
          <p:cNvCxnSpPr/>
          <p:nvPr/>
        </p:nvCxnSpPr>
        <p:spPr>
          <a:xfrm flipH="1">
            <a:off x="763310" y="4854552"/>
            <a:ext cx="1002290" cy="0"/>
          </a:xfrm>
          <a:prstGeom prst="line">
            <a:avLst/>
          </a:prstGeom>
          <a:ln w="12700">
            <a:solidFill>
              <a:schemeClr val="tx2"/>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279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9"/>
                                        </p:tgtEl>
                                        <p:attrNameLst>
                                          <p:attrName>style.visibility</p:attrName>
                                        </p:attrNameLst>
                                      </p:cBhvr>
                                      <p:to>
                                        <p:strVal val="visible"/>
                                      </p:to>
                                    </p:set>
                                    <p:animEffect transition="in" filter="fade">
                                      <p:cBhvr>
                                        <p:cTn id="10"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100000">
                <a:schemeClr val="accent1">
                  <a:lumMod val="5000"/>
                  <a:lumOff val="95000"/>
                  <a:alpha val="0"/>
                </a:schemeClr>
              </a:gs>
              <a:gs pos="51600">
                <a:srgbClr val="92B6D9"/>
              </a:gs>
              <a:gs pos="0">
                <a:srgbClr val="3078B1"/>
              </a:gs>
            </a:gsLst>
            <a:lin ang="10800000" scaled="0"/>
          </a:gradFill>
        </p:spPr>
        <p:txBody>
          <a:bodyPr/>
          <a:lstStyle/>
          <a:p>
            <a:pPr algn="r"/>
            <a:r>
              <a:rPr lang="en-US" dirty="0" smtClean="0">
                <a:solidFill>
                  <a:schemeClr val="bg1"/>
                </a:solidFill>
              </a:rPr>
              <a:t>Step </a:t>
            </a:r>
            <a:r>
              <a:rPr lang="en-US" dirty="0">
                <a:solidFill>
                  <a:schemeClr val="bg1"/>
                </a:solidFill>
              </a:rPr>
              <a:t>3</a:t>
            </a:r>
            <a:r>
              <a:rPr lang="en-US" dirty="0" smtClean="0">
                <a:solidFill>
                  <a:schemeClr val="bg1"/>
                </a:solidFill>
              </a:rPr>
              <a:t>: Work Social</a:t>
            </a:r>
            <a:endParaRPr lang="en-US" dirty="0">
              <a:solidFill>
                <a:schemeClr val="bg1"/>
              </a:solidFill>
            </a:endParaRPr>
          </a:p>
        </p:txBody>
      </p:sp>
      <p:sp>
        <p:nvSpPr>
          <p:cNvPr id="14" name="Rectangle 13"/>
          <p:cNvSpPr/>
          <p:nvPr/>
        </p:nvSpPr>
        <p:spPr>
          <a:xfrm>
            <a:off x="6612144" y="3107230"/>
            <a:ext cx="4874652" cy="967941"/>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Communicate your use cases</a:t>
            </a:r>
            <a:endParaRPr lang="en-US" sz="2040" dirty="0">
              <a:solidFill>
                <a:srgbClr val="FFFFFF">
                  <a:alpha val="99000"/>
                </a:srgbClr>
              </a:solidFill>
              <a:latin typeface="Segoe UI Light"/>
            </a:endParaRPr>
          </a:p>
        </p:txBody>
      </p:sp>
      <p:sp>
        <p:nvSpPr>
          <p:cNvPr id="15" name="Rectangle 14"/>
          <p:cNvSpPr/>
          <p:nvPr/>
        </p:nvSpPr>
        <p:spPr>
          <a:xfrm>
            <a:off x="6605427" y="2002877"/>
            <a:ext cx="4874652" cy="1008658"/>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Build your internal network of champions</a:t>
            </a:r>
            <a:endParaRPr lang="en-US" sz="2040" dirty="0">
              <a:solidFill>
                <a:srgbClr val="FFFFFF">
                  <a:alpha val="99000"/>
                </a:srgbClr>
              </a:solidFill>
              <a:latin typeface="Segoe UI Light"/>
            </a:endParaRPr>
          </a:p>
        </p:txBody>
      </p:sp>
      <p:sp>
        <p:nvSpPr>
          <p:cNvPr id="16" name="Rectangle 15"/>
          <p:cNvSpPr/>
          <p:nvPr/>
        </p:nvSpPr>
        <p:spPr>
          <a:xfrm>
            <a:off x="6612144" y="4183062"/>
            <a:ext cx="4861746" cy="1003319"/>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Conduct a “No Email Week”</a:t>
            </a:r>
            <a:endParaRPr lang="en-US" sz="2040" dirty="0">
              <a:solidFill>
                <a:srgbClr val="FFFFFF">
                  <a:alpha val="99000"/>
                </a:srgbClr>
              </a:solidFill>
              <a:latin typeface="Segoe UI Light"/>
            </a:endParaRPr>
          </a:p>
        </p:txBody>
      </p:sp>
    </p:spTree>
    <p:extLst>
      <p:ext uri="{BB962C8B-B14F-4D97-AF65-F5344CB8AC3E}">
        <p14:creationId xmlns:p14="http://schemas.microsoft.com/office/powerpoint/2010/main" val="103391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4575767" y="1698855"/>
            <a:ext cx="7264980" cy="1416232"/>
          </a:xfrm>
          <a:prstGeom prst="rect">
            <a:avLst/>
          </a:prstGeom>
          <a:solidFill>
            <a:srgbClr val="EAEAEA">
              <a:alpha val="9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6283" rIns="182854" bIns="146283" numCol="1" spcCol="0" rtlCol="0" fromWordArt="0" anchor="ctr" anchorCtr="0" forceAA="0" compatLnSpc="1">
            <a:prstTxWarp prst="textNoShape">
              <a:avLst/>
            </a:prstTxWarp>
            <a:noAutofit/>
          </a:bodyPr>
          <a:lstStyle/>
          <a:p>
            <a:pPr>
              <a:spcAft>
                <a:spcPts val="600"/>
              </a:spcAft>
            </a:pPr>
            <a:r>
              <a:rPr lang="en-US" sz="1836" dirty="0">
                <a:solidFill>
                  <a:srgbClr val="454545">
                    <a:alpha val="99000"/>
                  </a:srgbClr>
                </a:solidFill>
                <a:latin typeface="Segoe UI Light"/>
              </a:rPr>
              <a:t>Define a Communications and Trainings plan focused on </a:t>
            </a:r>
            <a:br>
              <a:rPr lang="en-US" sz="1836" dirty="0">
                <a:solidFill>
                  <a:srgbClr val="454545">
                    <a:alpha val="99000"/>
                  </a:srgbClr>
                </a:solidFill>
                <a:latin typeface="Segoe UI Light"/>
              </a:rPr>
            </a:br>
            <a:r>
              <a:rPr lang="en-US" sz="1836" dirty="0">
                <a:solidFill>
                  <a:srgbClr val="454545">
                    <a:alpha val="99000"/>
                  </a:srgbClr>
                </a:solidFill>
                <a:latin typeface="Segoe UI Light"/>
              </a:rPr>
              <a:t>adoption and change management.  Users must understand </a:t>
            </a:r>
            <a:br>
              <a:rPr lang="en-US" sz="1836" dirty="0">
                <a:solidFill>
                  <a:srgbClr val="454545">
                    <a:alpha val="99000"/>
                  </a:srgbClr>
                </a:solidFill>
                <a:latin typeface="Segoe UI Light"/>
              </a:rPr>
            </a:br>
            <a:r>
              <a:rPr lang="en-US" sz="1836" dirty="0">
                <a:solidFill>
                  <a:srgbClr val="454545">
                    <a:alpha val="99000"/>
                  </a:srgbClr>
                </a:solidFill>
                <a:latin typeface="Segoe UI Light"/>
              </a:rPr>
              <a:t>the organization’s vision and what it means for them.</a:t>
            </a:r>
          </a:p>
        </p:txBody>
      </p:sp>
      <p:sp>
        <p:nvSpPr>
          <p:cNvPr id="14" name="white gradient"/>
          <p:cNvSpPr/>
          <p:nvPr/>
        </p:nvSpPr>
        <p:spPr>
          <a:xfrm>
            <a:off x="606997" y="1698855"/>
            <a:ext cx="3868316" cy="1416231"/>
          </a:xfrm>
          <a:prstGeom prst="rect">
            <a:avLst/>
          </a:prstGeom>
          <a:solidFill>
            <a:srgbClr val="0071BC"/>
          </a:solidFill>
        </p:spPr>
        <p:txBody>
          <a:bodyPr wrap="square" lIns="186521" tIns="74608" rIns="93260" bIns="74608" anchor="ctr">
            <a:noAutofit/>
          </a:bodyPr>
          <a:lstStyle/>
          <a:p>
            <a:pPr defTabSz="931906"/>
            <a:r>
              <a:rPr lang="en-US" sz="2856" dirty="0">
                <a:solidFill>
                  <a:srgbClr val="FFFFFF">
                    <a:alpha val="99000"/>
                  </a:srgbClr>
                </a:solidFill>
                <a:latin typeface="Segoe UI Light"/>
              </a:rPr>
              <a:t>Change </a:t>
            </a:r>
            <a:br>
              <a:rPr lang="en-US" sz="2856" dirty="0">
                <a:solidFill>
                  <a:srgbClr val="FFFFFF">
                    <a:alpha val="99000"/>
                  </a:srgbClr>
                </a:solidFill>
                <a:latin typeface="Segoe UI Light"/>
              </a:rPr>
            </a:br>
            <a:r>
              <a:rPr lang="en-US" sz="2856" dirty="0">
                <a:solidFill>
                  <a:srgbClr val="FFFFFF">
                    <a:alpha val="99000"/>
                  </a:srgbClr>
                </a:solidFill>
                <a:latin typeface="Segoe UI Light"/>
              </a:rPr>
              <a:t>Management</a:t>
            </a:r>
          </a:p>
        </p:txBody>
      </p:sp>
      <p:sp>
        <p:nvSpPr>
          <p:cNvPr id="4" name="Title 3"/>
          <p:cNvSpPr>
            <a:spLocks noGrp="1"/>
          </p:cNvSpPr>
          <p:nvPr>
            <p:ph type="title"/>
          </p:nvPr>
        </p:nvSpPr>
        <p:spPr/>
        <p:txBody>
          <a:bodyPr/>
          <a:lstStyle/>
          <a:p>
            <a:r>
              <a:rPr lang="en-US" smtClean="0"/>
              <a:t>Step 4: Drive Success</a:t>
            </a:r>
            <a:endParaRPr lang="en-US" dirty="0"/>
          </a:p>
        </p:txBody>
      </p:sp>
      <p:sp>
        <p:nvSpPr>
          <p:cNvPr id="17" name="Rectangle 16"/>
          <p:cNvSpPr/>
          <p:nvPr/>
        </p:nvSpPr>
        <p:spPr bwMode="auto">
          <a:xfrm>
            <a:off x="4575767" y="3217673"/>
            <a:ext cx="7264980" cy="1416232"/>
          </a:xfrm>
          <a:prstGeom prst="rect">
            <a:avLst/>
          </a:prstGeom>
          <a:solidFill>
            <a:srgbClr val="EAEAEA">
              <a:alpha val="9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6283" rIns="182854" bIns="146283" numCol="1" spcCol="0" rtlCol="0" fromWordArt="0" anchor="ctr" anchorCtr="0" forceAA="0" compatLnSpc="1">
            <a:prstTxWarp prst="textNoShape">
              <a:avLst/>
            </a:prstTxWarp>
            <a:noAutofit/>
          </a:bodyPr>
          <a:lstStyle/>
          <a:p>
            <a:pPr>
              <a:spcAft>
                <a:spcPts val="600"/>
              </a:spcAft>
            </a:pPr>
            <a:r>
              <a:rPr lang="en-US" sz="1836" dirty="0">
                <a:solidFill>
                  <a:srgbClr val="454545">
                    <a:alpha val="99000"/>
                  </a:srgbClr>
                </a:solidFill>
                <a:latin typeface="Segoe UI Light"/>
              </a:rPr>
              <a:t>Identify a Community Manager and Power Users to build a more engaged culture by promoting transparency and collaboration. </a:t>
            </a:r>
          </a:p>
        </p:txBody>
      </p:sp>
      <p:sp>
        <p:nvSpPr>
          <p:cNvPr id="18" name="white gradient"/>
          <p:cNvSpPr/>
          <p:nvPr/>
        </p:nvSpPr>
        <p:spPr>
          <a:xfrm>
            <a:off x="606997" y="3217674"/>
            <a:ext cx="3868316" cy="1416231"/>
          </a:xfrm>
          <a:prstGeom prst="rect">
            <a:avLst/>
          </a:prstGeom>
          <a:solidFill>
            <a:srgbClr val="0071BC"/>
          </a:solidFill>
        </p:spPr>
        <p:txBody>
          <a:bodyPr wrap="square" lIns="186521" tIns="74608" rIns="93260" bIns="74608" anchor="ctr">
            <a:noAutofit/>
          </a:bodyPr>
          <a:lstStyle/>
          <a:p>
            <a:pPr defTabSz="931906"/>
            <a:r>
              <a:rPr lang="en-US" sz="2856" dirty="0">
                <a:solidFill>
                  <a:srgbClr val="FFFFFF">
                    <a:alpha val="99000"/>
                  </a:srgbClr>
                </a:solidFill>
                <a:latin typeface="Segoe UI Light"/>
              </a:rPr>
              <a:t>Community Management</a:t>
            </a:r>
          </a:p>
        </p:txBody>
      </p:sp>
      <p:sp>
        <p:nvSpPr>
          <p:cNvPr id="19" name="Rectangle 18"/>
          <p:cNvSpPr/>
          <p:nvPr/>
        </p:nvSpPr>
        <p:spPr bwMode="auto">
          <a:xfrm>
            <a:off x="4575767" y="4736492"/>
            <a:ext cx="7264980" cy="1416232"/>
          </a:xfrm>
          <a:prstGeom prst="rect">
            <a:avLst/>
          </a:prstGeom>
          <a:solidFill>
            <a:srgbClr val="EAEAEA">
              <a:alpha val="9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6283" rIns="182854" bIns="146283" numCol="1" spcCol="0" rtlCol="0" fromWordArt="0" anchor="ctr" anchorCtr="0" forceAA="0" compatLnSpc="1">
            <a:prstTxWarp prst="textNoShape">
              <a:avLst/>
            </a:prstTxWarp>
            <a:noAutofit/>
          </a:bodyPr>
          <a:lstStyle/>
          <a:p>
            <a:pPr>
              <a:spcAft>
                <a:spcPts val="600"/>
              </a:spcAft>
            </a:pPr>
            <a:r>
              <a:rPr lang="en-US" sz="1836" dirty="0">
                <a:solidFill>
                  <a:srgbClr val="454545">
                    <a:alpha val="99000"/>
                  </a:srgbClr>
                </a:solidFill>
                <a:latin typeface="Segoe UI Light"/>
              </a:rPr>
              <a:t>Establish a Governance &amp; Usage Policy, integrate with current Business Applications, and encourage mobile app usage.</a:t>
            </a:r>
          </a:p>
        </p:txBody>
      </p:sp>
      <p:sp>
        <p:nvSpPr>
          <p:cNvPr id="20" name="white gradient"/>
          <p:cNvSpPr/>
          <p:nvPr/>
        </p:nvSpPr>
        <p:spPr>
          <a:xfrm>
            <a:off x="606997" y="4736492"/>
            <a:ext cx="3868316" cy="1416231"/>
          </a:xfrm>
          <a:prstGeom prst="rect">
            <a:avLst/>
          </a:prstGeom>
          <a:solidFill>
            <a:srgbClr val="0071BC"/>
          </a:solidFill>
        </p:spPr>
        <p:txBody>
          <a:bodyPr wrap="square" lIns="186521" tIns="74608" rIns="93260" bIns="74608" anchor="ctr">
            <a:noAutofit/>
          </a:bodyPr>
          <a:lstStyle/>
          <a:p>
            <a:pPr defTabSz="931906"/>
            <a:r>
              <a:rPr lang="en-US" sz="2856" dirty="0">
                <a:solidFill>
                  <a:srgbClr val="FFFFFF">
                    <a:alpha val="99000"/>
                  </a:srgbClr>
                </a:solidFill>
                <a:latin typeface="Segoe UI Light"/>
              </a:rPr>
              <a:t>Technical Implementation</a:t>
            </a:r>
          </a:p>
        </p:txBody>
      </p:sp>
    </p:spTree>
    <p:extLst>
      <p:ext uri="{BB962C8B-B14F-4D97-AF65-F5344CB8AC3E}">
        <p14:creationId xmlns:p14="http://schemas.microsoft.com/office/powerpoint/2010/main" val="1676995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9195" y="2085585"/>
            <a:ext cx="6644844" cy="37377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Rectangle 3"/>
          <p:cNvSpPr/>
          <p:nvPr/>
        </p:nvSpPr>
        <p:spPr>
          <a:xfrm>
            <a:off x="550352" y="2085585"/>
            <a:ext cx="4874652" cy="967941"/>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Identify #</a:t>
            </a:r>
            <a:r>
              <a:rPr lang="en-US" sz="2040" dirty="0" err="1" smtClean="0">
                <a:solidFill>
                  <a:srgbClr val="FFFFFF">
                    <a:alpha val="99000"/>
                  </a:srgbClr>
                </a:solidFill>
                <a:latin typeface="Segoe UI Light"/>
              </a:rPr>
              <a:t>YamWins</a:t>
            </a:r>
            <a:endParaRPr lang="en-US" sz="2040" dirty="0">
              <a:solidFill>
                <a:srgbClr val="FFFFFF">
                  <a:alpha val="99000"/>
                </a:srgbClr>
              </a:solidFill>
              <a:latin typeface="Segoe UI Light"/>
            </a:endParaRPr>
          </a:p>
        </p:txBody>
      </p:sp>
      <p:sp>
        <p:nvSpPr>
          <p:cNvPr id="6" name="Rectangle 5"/>
          <p:cNvSpPr/>
          <p:nvPr/>
        </p:nvSpPr>
        <p:spPr>
          <a:xfrm>
            <a:off x="550352" y="3190165"/>
            <a:ext cx="4874652" cy="100865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Dissect a Yammer thread</a:t>
            </a:r>
            <a:endParaRPr lang="en-US" sz="2040" dirty="0">
              <a:solidFill>
                <a:srgbClr val="FFFFFF">
                  <a:alpha val="99000"/>
                </a:srgbClr>
              </a:solidFill>
              <a:latin typeface="Segoe UI Light"/>
            </a:endParaRPr>
          </a:p>
        </p:txBody>
      </p:sp>
      <p:sp>
        <p:nvSpPr>
          <p:cNvPr id="7" name="Rectangle 6"/>
          <p:cNvSpPr/>
          <p:nvPr/>
        </p:nvSpPr>
        <p:spPr>
          <a:xfrm>
            <a:off x="563259" y="4335462"/>
            <a:ext cx="4861746" cy="100331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Share your successes with the company</a:t>
            </a:r>
            <a:endParaRPr lang="en-US" sz="2040" dirty="0">
              <a:solidFill>
                <a:srgbClr val="FFFFFF">
                  <a:alpha val="99000"/>
                </a:srgbClr>
              </a:solidFill>
              <a:latin typeface="Segoe UI Light"/>
            </a:endParaRPr>
          </a:p>
        </p:txBody>
      </p:sp>
      <p:sp>
        <p:nvSpPr>
          <p:cNvPr id="8" name="Title 3"/>
          <p:cNvSpPr>
            <a:spLocks noGrp="1"/>
          </p:cNvSpPr>
          <p:nvPr>
            <p:ph type="title"/>
          </p:nvPr>
        </p:nvSpPr>
        <p:spPr>
          <a:xfrm>
            <a:off x="274639" y="295274"/>
            <a:ext cx="11889564" cy="917575"/>
          </a:xfrm>
        </p:spPr>
        <p:txBody>
          <a:bodyPr/>
          <a:lstStyle/>
          <a:p>
            <a:r>
              <a:rPr lang="en-US" smtClean="0"/>
              <a:t>Step 4: Drive Success</a:t>
            </a:r>
            <a:endParaRPr lang="en-US" dirty="0"/>
          </a:p>
        </p:txBody>
      </p:sp>
    </p:spTree>
    <p:extLst>
      <p:ext uri="{BB962C8B-B14F-4D97-AF65-F5344CB8AC3E}">
        <p14:creationId xmlns:p14="http://schemas.microsoft.com/office/powerpoint/2010/main" val="3214085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Step 5: Evaluate, Adapt &amp; Iterate</a:t>
            </a:r>
            <a:endParaRPr lang="en-US" dirty="0"/>
          </a:p>
        </p:txBody>
      </p:sp>
      <p:sp>
        <p:nvSpPr>
          <p:cNvPr id="4" name="Rectangle 3"/>
          <p:cNvSpPr/>
          <p:nvPr/>
        </p:nvSpPr>
        <p:spPr bwMode="auto">
          <a:xfrm>
            <a:off x="1642117" y="5543414"/>
            <a:ext cx="2051698" cy="1092397"/>
          </a:xfrm>
          <a:prstGeom prst="rect">
            <a:avLst/>
          </a:prstGeom>
          <a:solidFill>
            <a:schemeClr val="accent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1</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Create Account</a:t>
            </a: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1626778" y="4502857"/>
            <a:ext cx="3591037" cy="1092397"/>
          </a:xfrm>
          <a:prstGeom prst="rect">
            <a:avLst/>
          </a:prstGeom>
          <a:solidFill>
            <a:schemeClr val="accent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2</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Engaged</a:t>
            </a: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1626778" y="3405555"/>
            <a:ext cx="4962637" cy="1092397"/>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3</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Posting/Replying</a:t>
            </a: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1632710" y="2335840"/>
            <a:ext cx="6404505" cy="1092397"/>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4</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Thread Starter</a:t>
            </a:r>
            <a:endParaRPr lang="en-US" sz="2000" dirty="0">
              <a:gradFill>
                <a:gsLst>
                  <a:gs pos="0">
                    <a:srgbClr val="FFFFFF"/>
                  </a:gs>
                  <a:gs pos="100000">
                    <a:srgbClr val="FFFFFF"/>
                  </a:gs>
                </a:gsLst>
                <a:lin ang="5400000" scaled="0"/>
              </a:gradFill>
            </a:endParaRPr>
          </a:p>
        </p:txBody>
      </p:sp>
      <p:sp>
        <p:nvSpPr>
          <p:cNvPr id="33" name="Rectangle 32"/>
          <p:cNvSpPr/>
          <p:nvPr/>
        </p:nvSpPr>
        <p:spPr bwMode="auto">
          <a:xfrm>
            <a:off x="1632710" y="1249027"/>
            <a:ext cx="7928505" cy="1092397"/>
          </a:xfrm>
          <a:prstGeom prst="rect">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5</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Value Creation</a:t>
            </a: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636415" y="1066037"/>
            <a:ext cx="0" cy="5566962"/>
          </a:xfrm>
          <a:prstGeom prst="line">
            <a:avLst/>
          </a:prstGeom>
          <a:noFill/>
          <a:ln w="38100" cap="flat" cmpd="sng" algn="ctr">
            <a:solidFill>
              <a:srgbClr val="454545"/>
            </a:solidFill>
            <a:prstDash val="solid"/>
            <a:headEnd type="triangle" w="lg" len="med"/>
          </a:ln>
          <a:effectLst/>
        </p:spPr>
      </p:cxnSp>
      <p:cxnSp>
        <p:nvCxnSpPr>
          <p:cNvPr id="31" name="Straight Connector 30"/>
          <p:cNvCxnSpPr/>
          <p:nvPr/>
        </p:nvCxnSpPr>
        <p:spPr>
          <a:xfrm flipH="1" flipV="1">
            <a:off x="1622888" y="6628637"/>
            <a:ext cx="8547927" cy="7174"/>
          </a:xfrm>
          <a:prstGeom prst="line">
            <a:avLst/>
          </a:prstGeom>
          <a:noFill/>
          <a:ln w="38100" cap="flat" cmpd="sng" algn="ctr">
            <a:solidFill>
              <a:srgbClr val="454545"/>
            </a:solidFill>
            <a:prstDash val="solid"/>
            <a:headEnd type="triangle" w="lg" len="med"/>
          </a:ln>
          <a:effectLst/>
        </p:spPr>
      </p:cxnSp>
      <p:sp>
        <p:nvSpPr>
          <p:cNvPr id="7" name="TextBox 6"/>
          <p:cNvSpPr txBox="1"/>
          <p:nvPr/>
        </p:nvSpPr>
        <p:spPr>
          <a:xfrm>
            <a:off x="92668" y="1227045"/>
            <a:ext cx="151708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Maturity</a:t>
            </a:r>
          </a:p>
        </p:txBody>
      </p:sp>
      <p:sp>
        <p:nvSpPr>
          <p:cNvPr id="8" name="TextBox 7"/>
          <p:cNvSpPr txBox="1"/>
          <p:nvPr/>
        </p:nvSpPr>
        <p:spPr>
          <a:xfrm>
            <a:off x="9266237" y="6000773"/>
            <a:ext cx="208294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Engagement</a:t>
            </a:r>
          </a:p>
        </p:txBody>
      </p:sp>
      <p:sp>
        <p:nvSpPr>
          <p:cNvPr id="9" name="TextBox 8"/>
          <p:cNvSpPr txBox="1"/>
          <p:nvPr/>
        </p:nvSpPr>
        <p:spPr>
          <a:xfrm>
            <a:off x="3673801" y="5794427"/>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60%</a:t>
            </a:r>
          </a:p>
        </p:txBody>
      </p:sp>
      <p:sp>
        <p:nvSpPr>
          <p:cNvPr id="35" name="TextBox 34"/>
          <p:cNvSpPr txBox="1"/>
          <p:nvPr/>
        </p:nvSpPr>
        <p:spPr>
          <a:xfrm>
            <a:off x="5152004" y="4700711"/>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25%</a:t>
            </a:r>
          </a:p>
        </p:txBody>
      </p:sp>
      <p:sp>
        <p:nvSpPr>
          <p:cNvPr id="36" name="TextBox 35"/>
          <p:cNvSpPr txBox="1"/>
          <p:nvPr/>
        </p:nvSpPr>
        <p:spPr>
          <a:xfrm>
            <a:off x="6544475" y="3616270"/>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a:t>
            </a:r>
          </a:p>
        </p:txBody>
      </p:sp>
      <p:sp>
        <p:nvSpPr>
          <p:cNvPr id="37" name="TextBox 36"/>
          <p:cNvSpPr txBox="1"/>
          <p:nvPr/>
        </p:nvSpPr>
        <p:spPr>
          <a:xfrm>
            <a:off x="8037215" y="2539821"/>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10%</a:t>
            </a:r>
          </a:p>
        </p:txBody>
      </p:sp>
      <p:sp>
        <p:nvSpPr>
          <p:cNvPr id="38" name="TextBox 37"/>
          <p:cNvSpPr txBox="1"/>
          <p:nvPr/>
        </p:nvSpPr>
        <p:spPr>
          <a:xfrm>
            <a:off x="9547133" y="1414616"/>
            <a:ext cx="78771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5%</a:t>
            </a:r>
          </a:p>
        </p:txBody>
      </p:sp>
    </p:spTree>
    <p:extLst>
      <p:ext uri="{BB962C8B-B14F-4D97-AF65-F5344CB8AC3E}">
        <p14:creationId xmlns:p14="http://schemas.microsoft.com/office/powerpoint/2010/main" val="2285248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P spid="36"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Step 5: Evaluate, Adapt &amp; Iterate</a:t>
            </a:r>
            <a:endParaRPr lang="en-US" dirty="0"/>
          </a:p>
        </p:txBody>
      </p:sp>
      <p:sp>
        <p:nvSpPr>
          <p:cNvPr id="4" name="Rectangle 3"/>
          <p:cNvSpPr/>
          <p:nvPr/>
        </p:nvSpPr>
        <p:spPr bwMode="auto">
          <a:xfrm>
            <a:off x="1642117" y="5543414"/>
            <a:ext cx="2051698" cy="1092397"/>
          </a:xfrm>
          <a:prstGeom prst="rect">
            <a:avLst/>
          </a:prstGeom>
          <a:solidFill>
            <a:schemeClr val="accent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1</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Create Account</a:t>
            </a: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1626778" y="4502857"/>
            <a:ext cx="3591037" cy="1092397"/>
          </a:xfrm>
          <a:prstGeom prst="rect">
            <a:avLst/>
          </a:prstGeom>
          <a:solidFill>
            <a:schemeClr val="accent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2</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Engaged</a:t>
            </a: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1626778" y="3405555"/>
            <a:ext cx="4962637" cy="1092397"/>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3</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Posting/Replying</a:t>
            </a: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1632710" y="2335840"/>
            <a:ext cx="6404505" cy="1092397"/>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4</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Thread Starter</a:t>
            </a:r>
            <a:endParaRPr lang="en-US" sz="2000" dirty="0">
              <a:gradFill>
                <a:gsLst>
                  <a:gs pos="0">
                    <a:srgbClr val="FFFFFF"/>
                  </a:gs>
                  <a:gs pos="100000">
                    <a:srgbClr val="FFFFFF"/>
                  </a:gs>
                </a:gsLst>
                <a:lin ang="5400000" scaled="0"/>
              </a:gradFill>
            </a:endParaRPr>
          </a:p>
        </p:txBody>
      </p:sp>
      <p:sp>
        <p:nvSpPr>
          <p:cNvPr id="33" name="Rectangle 32"/>
          <p:cNvSpPr/>
          <p:nvPr/>
        </p:nvSpPr>
        <p:spPr bwMode="auto">
          <a:xfrm>
            <a:off x="1632710" y="1249027"/>
            <a:ext cx="7928505" cy="1092397"/>
          </a:xfrm>
          <a:prstGeom prst="rect">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Level 5</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Value Creation</a:t>
            </a:r>
            <a:endParaRPr lang="en-US" sz="2000" dirty="0">
              <a:gradFill>
                <a:gsLst>
                  <a:gs pos="0">
                    <a:srgbClr val="FFFFFF"/>
                  </a:gs>
                  <a:gs pos="100000">
                    <a:srgbClr val="FFFFFF"/>
                  </a:gs>
                </a:gsLst>
                <a:lin ang="5400000" scaled="0"/>
              </a:gradFill>
            </a:endParaRPr>
          </a:p>
        </p:txBody>
      </p:sp>
      <p:cxnSp>
        <p:nvCxnSpPr>
          <p:cNvPr id="30" name="Straight Connector 29"/>
          <p:cNvCxnSpPr/>
          <p:nvPr/>
        </p:nvCxnSpPr>
        <p:spPr>
          <a:xfrm>
            <a:off x="1636415" y="1066037"/>
            <a:ext cx="0" cy="5566962"/>
          </a:xfrm>
          <a:prstGeom prst="line">
            <a:avLst/>
          </a:prstGeom>
          <a:noFill/>
          <a:ln w="38100" cap="flat" cmpd="sng" algn="ctr">
            <a:solidFill>
              <a:srgbClr val="454545"/>
            </a:solidFill>
            <a:prstDash val="solid"/>
            <a:headEnd type="triangle" w="lg" len="med"/>
          </a:ln>
          <a:effectLst/>
        </p:spPr>
      </p:cxnSp>
      <p:cxnSp>
        <p:nvCxnSpPr>
          <p:cNvPr id="31" name="Straight Connector 30"/>
          <p:cNvCxnSpPr/>
          <p:nvPr/>
        </p:nvCxnSpPr>
        <p:spPr>
          <a:xfrm flipH="1" flipV="1">
            <a:off x="1622888" y="6628637"/>
            <a:ext cx="8547927" cy="7174"/>
          </a:xfrm>
          <a:prstGeom prst="line">
            <a:avLst/>
          </a:prstGeom>
          <a:noFill/>
          <a:ln w="38100" cap="flat" cmpd="sng" algn="ctr">
            <a:solidFill>
              <a:srgbClr val="454545"/>
            </a:solidFill>
            <a:prstDash val="solid"/>
            <a:headEnd type="triangle" w="lg" len="med"/>
          </a:ln>
          <a:effectLst/>
        </p:spPr>
      </p:cxnSp>
      <p:sp>
        <p:nvSpPr>
          <p:cNvPr id="7" name="TextBox 6"/>
          <p:cNvSpPr txBox="1"/>
          <p:nvPr/>
        </p:nvSpPr>
        <p:spPr>
          <a:xfrm>
            <a:off x="92668" y="1227045"/>
            <a:ext cx="151708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Maturity</a:t>
            </a:r>
          </a:p>
        </p:txBody>
      </p:sp>
      <p:sp>
        <p:nvSpPr>
          <p:cNvPr id="8" name="TextBox 7"/>
          <p:cNvSpPr txBox="1"/>
          <p:nvPr/>
        </p:nvSpPr>
        <p:spPr>
          <a:xfrm>
            <a:off x="9266237" y="6000773"/>
            <a:ext cx="208294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Engagement</a:t>
            </a:r>
          </a:p>
        </p:txBody>
      </p:sp>
      <p:sp>
        <p:nvSpPr>
          <p:cNvPr id="34" name="Shape 33"/>
          <p:cNvSpPr/>
          <p:nvPr/>
        </p:nvSpPr>
        <p:spPr>
          <a:xfrm rot="16973307" flipV="1">
            <a:off x="3611630" y="2595118"/>
            <a:ext cx="4913573" cy="3560555"/>
          </a:xfrm>
          <a:prstGeom prst="swooshArrow">
            <a:avLst>
              <a:gd name="adj1" fmla="val 25000"/>
              <a:gd name="adj2" fmla="val 25000"/>
            </a:avLst>
          </a:prstGeom>
          <a:solidFill>
            <a:schemeClr val="bg1">
              <a:alpha val="83000"/>
            </a:schemeClr>
          </a:solidFill>
          <a:effectLst>
            <a:outerShdw blurRad="152400" sx="102000" sy="102000" algn="ctr" rotWithShape="0">
              <a:prstClr val="black">
                <a:alpha val="20000"/>
              </a:prstClr>
            </a:outerShdw>
          </a:effectLst>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9" name="TextBox 8"/>
          <p:cNvSpPr txBox="1"/>
          <p:nvPr/>
        </p:nvSpPr>
        <p:spPr>
          <a:xfrm>
            <a:off x="3673801" y="5794427"/>
            <a:ext cx="112114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100%</a:t>
            </a:r>
          </a:p>
        </p:txBody>
      </p:sp>
      <p:sp>
        <p:nvSpPr>
          <p:cNvPr id="35" name="TextBox 34"/>
          <p:cNvSpPr txBox="1"/>
          <p:nvPr/>
        </p:nvSpPr>
        <p:spPr>
          <a:xfrm>
            <a:off x="5152004" y="4700711"/>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50%</a:t>
            </a:r>
          </a:p>
        </p:txBody>
      </p:sp>
      <p:sp>
        <p:nvSpPr>
          <p:cNvPr id="36" name="TextBox 35"/>
          <p:cNvSpPr txBox="1"/>
          <p:nvPr/>
        </p:nvSpPr>
        <p:spPr>
          <a:xfrm>
            <a:off x="6544475" y="3616270"/>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30%</a:t>
            </a:r>
          </a:p>
        </p:txBody>
      </p:sp>
      <p:sp>
        <p:nvSpPr>
          <p:cNvPr id="37" name="TextBox 36"/>
          <p:cNvSpPr txBox="1"/>
          <p:nvPr/>
        </p:nvSpPr>
        <p:spPr>
          <a:xfrm>
            <a:off x="8037215" y="2539821"/>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20%</a:t>
            </a:r>
          </a:p>
        </p:txBody>
      </p:sp>
      <p:sp>
        <p:nvSpPr>
          <p:cNvPr id="38" name="TextBox 37"/>
          <p:cNvSpPr txBox="1"/>
          <p:nvPr/>
        </p:nvSpPr>
        <p:spPr>
          <a:xfrm>
            <a:off x="9547133" y="1414616"/>
            <a:ext cx="95442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15%</a:t>
            </a:r>
          </a:p>
        </p:txBody>
      </p:sp>
    </p:spTree>
    <p:extLst>
      <p:ext uri="{BB962C8B-B14F-4D97-AF65-F5344CB8AC3E}">
        <p14:creationId xmlns:p14="http://schemas.microsoft.com/office/powerpoint/2010/main" val="4281798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250"/>
                                        <p:tgtEl>
                                          <p:spTgt spid="34"/>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75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225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P spid="36" grpId="0"/>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659062"/>
            <a:ext cx="8214225" cy="1371600"/>
          </a:xfrm>
        </p:spPr>
        <p:txBody>
          <a:bodyPr/>
          <a:lstStyle/>
          <a:p>
            <a:r>
              <a:rPr lang="en-US" dirty="0" smtClean="0"/>
              <a:t>Real World Best Practices For Making Enterprise Social Successful</a:t>
            </a:r>
            <a:endParaRPr lang="en-US" dirty="0"/>
          </a:p>
        </p:txBody>
      </p:sp>
      <p:sp>
        <p:nvSpPr>
          <p:cNvPr id="5" name="Text Placeholder 4"/>
          <p:cNvSpPr>
            <a:spLocks noGrp="1"/>
          </p:cNvSpPr>
          <p:nvPr>
            <p:ph type="body" sz="quarter" idx="14"/>
          </p:nvPr>
        </p:nvSpPr>
        <p:spPr>
          <a:xfrm>
            <a:off x="1931886" y="4436693"/>
            <a:ext cx="4514951" cy="1371600"/>
          </a:xfrm>
        </p:spPr>
        <p:txBody>
          <a:bodyPr/>
          <a:lstStyle/>
          <a:p>
            <a:r>
              <a:rPr lang="en-US" sz="2800" dirty="0" smtClean="0"/>
              <a:t>Steve Nguyen</a:t>
            </a:r>
          </a:p>
          <a:p>
            <a:r>
              <a:rPr lang="en-US" sz="2400" dirty="0" smtClean="0"/>
              <a:t>Sr. Customer Success Manager</a:t>
            </a:r>
          </a:p>
          <a:p>
            <a:r>
              <a:rPr lang="en-US" sz="2400" dirty="0" smtClean="0"/>
              <a:t>Microsoft</a:t>
            </a:r>
          </a:p>
          <a:p>
            <a:r>
              <a:rPr lang="en-US" sz="2400" dirty="0" smtClean="0"/>
              <a:t>@</a:t>
            </a:r>
            <a:r>
              <a:rPr lang="en-US" sz="2400" dirty="0" err="1" smtClean="0"/>
              <a:t>espnguyen</a:t>
            </a:r>
            <a:endParaRPr lang="en-US" sz="2400" dirty="0"/>
          </a:p>
        </p:txBody>
      </p:sp>
      <p:sp>
        <p:nvSpPr>
          <p:cNvPr id="6" name="Text Placeholder 4"/>
          <p:cNvSpPr txBox="1">
            <a:spLocks/>
          </p:cNvSpPr>
          <p:nvPr/>
        </p:nvSpPr>
        <p:spPr bwMode="ltGray">
          <a:xfrm>
            <a:off x="6446837" y="4432501"/>
            <a:ext cx="3666180"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sz="2800" smtClean="0">
                <a:gradFill>
                  <a:gsLst>
                    <a:gs pos="0">
                      <a:srgbClr val="E6E6E6">
                        <a:lumMod val="10000"/>
                      </a:srgbClr>
                    </a:gs>
                    <a:gs pos="100000">
                      <a:srgbClr val="E6E6E6">
                        <a:lumMod val="10000"/>
                      </a:srgbClr>
                    </a:gs>
                  </a:gsLst>
                  <a:lin ang="5400000" scaled="0"/>
                </a:gradFill>
              </a:rPr>
              <a:t>Peter Walke</a:t>
            </a:r>
          </a:p>
          <a:p>
            <a:pPr>
              <a:buClr>
                <a:srgbClr val="505050"/>
              </a:buClr>
            </a:pPr>
            <a:r>
              <a:rPr sz="2400" smtClean="0">
                <a:gradFill>
                  <a:gsLst>
                    <a:gs pos="0">
                      <a:srgbClr val="E6E6E6">
                        <a:lumMod val="10000"/>
                      </a:srgbClr>
                    </a:gs>
                    <a:gs pos="100000">
                      <a:srgbClr val="E6E6E6">
                        <a:lumMod val="10000"/>
                      </a:srgbClr>
                    </a:gs>
                  </a:gsLst>
                  <a:lin ang="5400000" scaled="0"/>
                </a:gradFill>
              </a:rPr>
              <a:t>Enterprise Social Architect</a:t>
            </a:r>
          </a:p>
          <a:p>
            <a:pPr>
              <a:buClr>
                <a:srgbClr val="505050"/>
              </a:buClr>
            </a:pPr>
            <a:r>
              <a:rPr sz="2400" err="1" smtClean="0">
                <a:gradFill>
                  <a:gsLst>
                    <a:gs pos="0">
                      <a:srgbClr val="E6E6E6">
                        <a:lumMod val="10000"/>
                      </a:srgbClr>
                    </a:gs>
                    <a:gs pos="100000">
                      <a:srgbClr val="E6E6E6">
                        <a:lumMod val="10000"/>
                      </a:srgbClr>
                    </a:gs>
                  </a:gsLst>
                  <a:lin ang="5400000" scaled="0"/>
                </a:gradFill>
              </a:rPr>
              <a:t>RightPoint</a:t>
            </a:r>
            <a:endParaRPr sz="2400" smtClean="0">
              <a:gradFill>
                <a:gsLst>
                  <a:gs pos="0">
                    <a:srgbClr val="E6E6E6">
                      <a:lumMod val="10000"/>
                    </a:srgbClr>
                  </a:gs>
                  <a:gs pos="100000">
                    <a:srgbClr val="E6E6E6">
                      <a:lumMod val="10000"/>
                    </a:srgbClr>
                  </a:gs>
                </a:gsLst>
                <a:lin ang="5400000" scaled="0"/>
              </a:gradFill>
            </a:endParaRPr>
          </a:p>
          <a:p>
            <a:pPr>
              <a:buClr>
                <a:srgbClr val="505050"/>
              </a:buClr>
            </a:pPr>
            <a:r>
              <a:rPr sz="2400" smtClean="0">
                <a:gradFill>
                  <a:gsLst>
                    <a:gs pos="0">
                      <a:srgbClr val="E6E6E6">
                        <a:lumMod val="10000"/>
                      </a:srgbClr>
                    </a:gs>
                    <a:gs pos="100000">
                      <a:srgbClr val="E6E6E6">
                        <a:lumMod val="10000"/>
                      </a:srgbClr>
                    </a:gs>
                  </a:gsLst>
                  <a:lin ang="5400000" scaled="0"/>
                </a:gradFill>
              </a:rPr>
              <a:t>@</a:t>
            </a:r>
            <a:r>
              <a:rPr sz="2400" err="1" smtClean="0">
                <a:gradFill>
                  <a:gsLst>
                    <a:gs pos="0">
                      <a:srgbClr val="E6E6E6">
                        <a:lumMod val="10000"/>
                      </a:srgbClr>
                    </a:gs>
                    <a:gs pos="100000">
                      <a:srgbClr val="E6E6E6">
                        <a:lumMod val="10000"/>
                      </a:srgbClr>
                    </a:gs>
                  </a:gsLst>
                  <a:lin ang="5400000" scaled="0"/>
                </a:gradFill>
              </a:rPr>
              <a:t>pwalke</a:t>
            </a:r>
            <a:endParaRPr sz="2400">
              <a:gradFill>
                <a:gsLst>
                  <a:gs pos="0">
                    <a:srgbClr val="E6E6E6">
                      <a:lumMod val="10000"/>
                    </a:srgbClr>
                  </a:gs>
                  <a:gs pos="100000">
                    <a:srgbClr val="E6E6E6">
                      <a:lumMod val="10000"/>
                    </a:srgbClr>
                  </a:gs>
                </a:gsLst>
                <a:lin ang="5400000" scaled="0"/>
              </a:gradFill>
            </a:endParaRPr>
          </a:p>
        </p:txBody>
      </p:sp>
      <p:sp>
        <p:nvSpPr>
          <p:cNvPr id="2" name="TextBox 1"/>
          <p:cNvSpPr txBox="1"/>
          <p:nvPr/>
        </p:nvSpPr>
        <p:spPr>
          <a:xfrm>
            <a:off x="8732837" y="1439862"/>
            <a:ext cx="1828800"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gradFill>
                  <a:gsLst>
                    <a:gs pos="2917">
                      <a:schemeClr val="tx1"/>
                    </a:gs>
                    <a:gs pos="30000">
                      <a:schemeClr val="tx1"/>
                    </a:gs>
                  </a:gsLst>
                  <a:lin ang="5400000" scaled="0"/>
                </a:gradFill>
              </a:rPr>
              <a:t>SPC239</a:t>
            </a:r>
          </a:p>
        </p:txBody>
      </p:sp>
    </p:spTree>
    <p:extLst>
      <p:ext uri="{BB962C8B-B14F-4D97-AF65-F5344CB8AC3E}">
        <p14:creationId xmlns:p14="http://schemas.microsoft.com/office/powerpoint/2010/main" val="42680714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49800">
                <a:srgbClr val="78B581"/>
              </a:gs>
              <a:gs pos="0">
                <a:schemeClr val="accent1">
                  <a:lumMod val="5000"/>
                  <a:lumOff val="95000"/>
                  <a:alpha val="0"/>
                </a:schemeClr>
              </a:gs>
              <a:gs pos="100000">
                <a:srgbClr val="027A01"/>
              </a:gs>
            </a:gsLst>
            <a:lin ang="10800000" scaled="0"/>
          </a:gradFill>
        </p:spPr>
        <p:txBody>
          <a:bodyPr/>
          <a:lstStyle/>
          <a:p>
            <a:r>
              <a:rPr lang="en-US" dirty="0" smtClean="0">
                <a:solidFill>
                  <a:schemeClr val="bg1"/>
                </a:solidFill>
              </a:rPr>
              <a:t>Step 5: Evaluate, Adapt &amp; Iterate</a:t>
            </a:r>
            <a:endParaRPr lang="en-US" dirty="0">
              <a:solidFill>
                <a:schemeClr val="bg1"/>
              </a:solidFill>
            </a:endParaRPr>
          </a:p>
        </p:txBody>
      </p:sp>
      <p:sp>
        <p:nvSpPr>
          <p:cNvPr id="14" name="Rectangle 13"/>
          <p:cNvSpPr/>
          <p:nvPr/>
        </p:nvSpPr>
        <p:spPr>
          <a:xfrm>
            <a:off x="274639" y="1629275"/>
            <a:ext cx="4874652" cy="967941"/>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Revisit your success criteria</a:t>
            </a:r>
            <a:endParaRPr lang="en-US" sz="2040" dirty="0">
              <a:solidFill>
                <a:srgbClr val="FFFFFF">
                  <a:alpha val="99000"/>
                </a:srgbClr>
              </a:solidFill>
              <a:latin typeface="Segoe UI Light"/>
            </a:endParaRPr>
          </a:p>
        </p:txBody>
      </p:sp>
      <p:sp>
        <p:nvSpPr>
          <p:cNvPr id="15" name="Rectangle 14"/>
          <p:cNvSpPr/>
          <p:nvPr/>
        </p:nvSpPr>
        <p:spPr>
          <a:xfrm>
            <a:off x="274639" y="2735262"/>
            <a:ext cx="4874652" cy="1008658"/>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Tweak or discard use cases that didn’t work out</a:t>
            </a:r>
            <a:endParaRPr lang="en-US" sz="2040" dirty="0">
              <a:solidFill>
                <a:srgbClr val="FFFFFF">
                  <a:alpha val="99000"/>
                </a:srgbClr>
              </a:solidFill>
              <a:latin typeface="Segoe UI Light"/>
            </a:endParaRPr>
          </a:p>
        </p:txBody>
      </p:sp>
      <p:sp>
        <p:nvSpPr>
          <p:cNvPr id="16" name="Rectangle 15"/>
          <p:cNvSpPr/>
          <p:nvPr/>
        </p:nvSpPr>
        <p:spPr>
          <a:xfrm>
            <a:off x="287546" y="3880559"/>
            <a:ext cx="4861746" cy="1003319"/>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a:solidFill>
                  <a:srgbClr val="FFFFFF">
                    <a:alpha val="99000"/>
                  </a:srgbClr>
                </a:solidFill>
                <a:latin typeface="Segoe UI Light"/>
              </a:rPr>
              <a:t>Expand on existing use cases and/or explore new ones</a:t>
            </a:r>
          </a:p>
        </p:txBody>
      </p:sp>
    </p:spTree>
    <p:extLst>
      <p:ext uri="{BB962C8B-B14F-4D97-AF65-F5344CB8AC3E}">
        <p14:creationId xmlns:p14="http://schemas.microsoft.com/office/powerpoint/2010/main" val="17697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9108219" y="3461796"/>
            <a:ext cx="2732528" cy="3027890"/>
          </a:xfrm>
          <a:prstGeom prst="rect">
            <a:avLst/>
          </a:prstGeom>
          <a:solidFill>
            <a:srgbClr val="EAEAEA"/>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93260" bIns="149217" numCol="1" spcCol="0" rtlCol="0" fromWordArt="0" anchor="t" anchorCtr="0" forceAA="0" compatLnSpc="1">
            <a:prstTxWarp prst="textNoShape">
              <a:avLst/>
            </a:prstTxWarp>
            <a:noAutofit/>
          </a:bodyPr>
          <a:lstStyle/>
          <a:p>
            <a:pPr defTabSz="699294" fontAlgn="base">
              <a:spcBef>
                <a:spcPct val="0"/>
              </a:spcBef>
              <a:spcAft>
                <a:spcPct val="0"/>
              </a:spcAft>
            </a:pPr>
            <a:r>
              <a:rPr lang="en-US" sz="2448" dirty="0">
                <a:solidFill>
                  <a:srgbClr val="007233">
                    <a:lumMod val="75000"/>
                    <a:alpha val="99000"/>
                  </a:srgbClr>
                </a:solidFill>
              </a:rPr>
              <a:t>Community Management</a:t>
            </a:r>
          </a:p>
        </p:txBody>
      </p:sp>
      <p:sp>
        <p:nvSpPr>
          <p:cNvPr id="5" name="Title 4"/>
          <p:cNvSpPr>
            <a:spLocks noGrp="1"/>
          </p:cNvSpPr>
          <p:nvPr>
            <p:ph type="title"/>
          </p:nvPr>
        </p:nvSpPr>
        <p:spPr/>
        <p:txBody>
          <a:bodyPr/>
          <a:lstStyle/>
          <a:p>
            <a:r>
              <a:rPr lang="en-US" dirty="0" smtClean="0"/>
              <a:t>Four Factors for a Successful Journey</a:t>
            </a:r>
            <a:endParaRPr lang="en-US" dirty="0"/>
          </a:p>
        </p:txBody>
      </p:sp>
      <p:sp>
        <p:nvSpPr>
          <p:cNvPr id="14" name="Rectangle 13"/>
          <p:cNvSpPr>
            <a:spLocks/>
          </p:cNvSpPr>
          <p:nvPr/>
        </p:nvSpPr>
        <p:spPr bwMode="auto">
          <a:xfrm>
            <a:off x="606996" y="1698856"/>
            <a:ext cx="2732528" cy="1669360"/>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142675" tIns="142675" rIns="142675" bIns="190233" numCol="1" spcCol="0" rtlCol="0" fromWordArt="0" anchor="t" anchorCtr="0" forceAA="0" compatLnSpc="1">
            <a:prstTxWarp prst="textNoShape">
              <a:avLst/>
            </a:prstTxWarp>
            <a:noAutofit/>
          </a:bodyPr>
          <a:lstStyle/>
          <a:p>
            <a:pPr defTabSz="699294" fontAlgn="base">
              <a:spcBef>
                <a:spcPct val="0"/>
              </a:spcBef>
              <a:spcAft>
                <a:spcPct val="0"/>
              </a:spcAft>
            </a:pPr>
            <a:endParaRPr lang="en-US" sz="2040" b="1" dirty="0">
              <a:solidFill>
                <a:prstClr val="white">
                  <a:alpha val="99000"/>
                </a:prstClr>
              </a:solidFill>
              <a:cs typeface="Segoe UI" panose="020B0502040204020203" pitchFamily="34" charset="0"/>
            </a:endParaRPr>
          </a:p>
        </p:txBody>
      </p:sp>
      <p:sp>
        <p:nvSpPr>
          <p:cNvPr id="18" name="Freeform 16"/>
          <p:cNvSpPr>
            <a:spLocks noChangeAspect="1" noEditPoints="1"/>
          </p:cNvSpPr>
          <p:nvPr/>
        </p:nvSpPr>
        <p:spPr bwMode="auto">
          <a:xfrm>
            <a:off x="1537066" y="2098760"/>
            <a:ext cx="872388" cy="869553"/>
          </a:xfrm>
          <a:custGeom>
            <a:avLst/>
            <a:gdLst>
              <a:gd name="T0" fmla="*/ 360 w 400"/>
              <a:gd name="T1" fmla="*/ 185 h 400"/>
              <a:gd name="T2" fmla="*/ 215 w 400"/>
              <a:gd name="T3" fmla="*/ 40 h 400"/>
              <a:gd name="T4" fmla="*/ 215 w 400"/>
              <a:gd name="T5" fmla="*/ 0 h 400"/>
              <a:gd name="T6" fmla="*/ 185 w 400"/>
              <a:gd name="T7" fmla="*/ 0 h 400"/>
              <a:gd name="T8" fmla="*/ 185 w 400"/>
              <a:gd name="T9" fmla="*/ 40 h 400"/>
              <a:gd name="T10" fmla="*/ 40 w 400"/>
              <a:gd name="T11" fmla="*/ 185 h 400"/>
              <a:gd name="T12" fmla="*/ 0 w 400"/>
              <a:gd name="T13" fmla="*/ 185 h 400"/>
              <a:gd name="T14" fmla="*/ 0 w 400"/>
              <a:gd name="T15" fmla="*/ 215 h 400"/>
              <a:gd name="T16" fmla="*/ 40 w 400"/>
              <a:gd name="T17" fmla="*/ 215 h 400"/>
              <a:gd name="T18" fmla="*/ 185 w 400"/>
              <a:gd name="T19" fmla="*/ 360 h 400"/>
              <a:gd name="T20" fmla="*/ 185 w 400"/>
              <a:gd name="T21" fmla="*/ 400 h 400"/>
              <a:gd name="T22" fmla="*/ 215 w 400"/>
              <a:gd name="T23" fmla="*/ 400 h 400"/>
              <a:gd name="T24" fmla="*/ 215 w 400"/>
              <a:gd name="T25" fmla="*/ 360 h 400"/>
              <a:gd name="T26" fmla="*/ 360 w 400"/>
              <a:gd name="T27" fmla="*/ 215 h 400"/>
              <a:gd name="T28" fmla="*/ 400 w 400"/>
              <a:gd name="T29" fmla="*/ 215 h 400"/>
              <a:gd name="T30" fmla="*/ 400 w 400"/>
              <a:gd name="T31" fmla="*/ 185 h 400"/>
              <a:gd name="T32" fmla="*/ 360 w 400"/>
              <a:gd name="T33" fmla="*/ 185 h 400"/>
              <a:gd name="T34" fmla="*/ 331 w 400"/>
              <a:gd name="T35" fmla="*/ 215 h 400"/>
              <a:gd name="T36" fmla="*/ 215 w 400"/>
              <a:gd name="T37" fmla="*/ 331 h 400"/>
              <a:gd name="T38" fmla="*/ 215 w 400"/>
              <a:gd name="T39" fmla="*/ 278 h 400"/>
              <a:gd name="T40" fmla="*/ 185 w 400"/>
              <a:gd name="T41" fmla="*/ 278 h 400"/>
              <a:gd name="T42" fmla="*/ 185 w 400"/>
              <a:gd name="T43" fmla="*/ 331 h 400"/>
              <a:gd name="T44" fmla="*/ 69 w 400"/>
              <a:gd name="T45" fmla="*/ 215 h 400"/>
              <a:gd name="T46" fmla="*/ 122 w 400"/>
              <a:gd name="T47" fmla="*/ 215 h 400"/>
              <a:gd name="T48" fmla="*/ 122 w 400"/>
              <a:gd name="T49" fmla="*/ 185 h 400"/>
              <a:gd name="T50" fmla="*/ 69 w 400"/>
              <a:gd name="T51" fmla="*/ 185 h 400"/>
              <a:gd name="T52" fmla="*/ 185 w 400"/>
              <a:gd name="T53" fmla="*/ 69 h 400"/>
              <a:gd name="T54" fmla="*/ 185 w 400"/>
              <a:gd name="T55" fmla="*/ 122 h 400"/>
              <a:gd name="T56" fmla="*/ 215 w 400"/>
              <a:gd name="T57" fmla="*/ 122 h 400"/>
              <a:gd name="T58" fmla="*/ 215 w 400"/>
              <a:gd name="T59" fmla="*/ 69 h 400"/>
              <a:gd name="T60" fmla="*/ 331 w 400"/>
              <a:gd name="T61" fmla="*/ 185 h 400"/>
              <a:gd name="T62" fmla="*/ 278 w 400"/>
              <a:gd name="T63" fmla="*/ 185 h 400"/>
              <a:gd name="T64" fmla="*/ 278 w 400"/>
              <a:gd name="T65" fmla="*/ 215 h 400"/>
              <a:gd name="T66" fmla="*/ 331 w 400"/>
              <a:gd name="T67" fmla="*/ 21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400">
                <a:moveTo>
                  <a:pt x="360" y="185"/>
                </a:moveTo>
                <a:cubicBezTo>
                  <a:pt x="353" y="109"/>
                  <a:pt x="291" y="47"/>
                  <a:pt x="215" y="40"/>
                </a:cubicBezTo>
                <a:cubicBezTo>
                  <a:pt x="215" y="0"/>
                  <a:pt x="215" y="0"/>
                  <a:pt x="215" y="0"/>
                </a:cubicBezTo>
                <a:cubicBezTo>
                  <a:pt x="185" y="0"/>
                  <a:pt x="185" y="0"/>
                  <a:pt x="185" y="0"/>
                </a:cubicBezTo>
                <a:cubicBezTo>
                  <a:pt x="185" y="40"/>
                  <a:pt x="185" y="40"/>
                  <a:pt x="185" y="40"/>
                </a:cubicBezTo>
                <a:cubicBezTo>
                  <a:pt x="109" y="47"/>
                  <a:pt x="47" y="109"/>
                  <a:pt x="40" y="185"/>
                </a:cubicBezTo>
                <a:cubicBezTo>
                  <a:pt x="0" y="185"/>
                  <a:pt x="0" y="185"/>
                  <a:pt x="0" y="185"/>
                </a:cubicBezTo>
                <a:cubicBezTo>
                  <a:pt x="0" y="215"/>
                  <a:pt x="0" y="215"/>
                  <a:pt x="0" y="215"/>
                </a:cubicBezTo>
                <a:cubicBezTo>
                  <a:pt x="40" y="215"/>
                  <a:pt x="40" y="215"/>
                  <a:pt x="40" y="215"/>
                </a:cubicBezTo>
                <a:cubicBezTo>
                  <a:pt x="47" y="291"/>
                  <a:pt x="109" y="353"/>
                  <a:pt x="185" y="360"/>
                </a:cubicBezTo>
                <a:cubicBezTo>
                  <a:pt x="185" y="400"/>
                  <a:pt x="185" y="400"/>
                  <a:pt x="185" y="400"/>
                </a:cubicBezTo>
                <a:cubicBezTo>
                  <a:pt x="215" y="400"/>
                  <a:pt x="215" y="400"/>
                  <a:pt x="215" y="400"/>
                </a:cubicBezTo>
                <a:cubicBezTo>
                  <a:pt x="215" y="360"/>
                  <a:pt x="215" y="360"/>
                  <a:pt x="215" y="360"/>
                </a:cubicBezTo>
                <a:cubicBezTo>
                  <a:pt x="291" y="353"/>
                  <a:pt x="353" y="291"/>
                  <a:pt x="360" y="215"/>
                </a:cubicBezTo>
                <a:cubicBezTo>
                  <a:pt x="400" y="215"/>
                  <a:pt x="400" y="215"/>
                  <a:pt x="400" y="215"/>
                </a:cubicBezTo>
                <a:cubicBezTo>
                  <a:pt x="400" y="185"/>
                  <a:pt x="400" y="185"/>
                  <a:pt x="400" y="185"/>
                </a:cubicBezTo>
                <a:lnTo>
                  <a:pt x="360" y="185"/>
                </a:lnTo>
                <a:close/>
                <a:moveTo>
                  <a:pt x="331" y="215"/>
                </a:moveTo>
                <a:cubicBezTo>
                  <a:pt x="324" y="275"/>
                  <a:pt x="275" y="324"/>
                  <a:pt x="215" y="331"/>
                </a:cubicBezTo>
                <a:cubicBezTo>
                  <a:pt x="215" y="278"/>
                  <a:pt x="215" y="278"/>
                  <a:pt x="215" y="278"/>
                </a:cubicBezTo>
                <a:cubicBezTo>
                  <a:pt x="185" y="278"/>
                  <a:pt x="185" y="278"/>
                  <a:pt x="185" y="278"/>
                </a:cubicBezTo>
                <a:cubicBezTo>
                  <a:pt x="185" y="331"/>
                  <a:pt x="185" y="331"/>
                  <a:pt x="185" y="331"/>
                </a:cubicBezTo>
                <a:cubicBezTo>
                  <a:pt x="125" y="324"/>
                  <a:pt x="76" y="275"/>
                  <a:pt x="69" y="215"/>
                </a:cubicBezTo>
                <a:cubicBezTo>
                  <a:pt x="122" y="215"/>
                  <a:pt x="122" y="215"/>
                  <a:pt x="122" y="215"/>
                </a:cubicBezTo>
                <a:cubicBezTo>
                  <a:pt x="122" y="185"/>
                  <a:pt x="122" y="185"/>
                  <a:pt x="122" y="185"/>
                </a:cubicBezTo>
                <a:cubicBezTo>
                  <a:pt x="69" y="185"/>
                  <a:pt x="69" y="185"/>
                  <a:pt x="69" y="185"/>
                </a:cubicBezTo>
                <a:cubicBezTo>
                  <a:pt x="76" y="125"/>
                  <a:pt x="125" y="76"/>
                  <a:pt x="185" y="69"/>
                </a:cubicBezTo>
                <a:cubicBezTo>
                  <a:pt x="185" y="122"/>
                  <a:pt x="185" y="122"/>
                  <a:pt x="185" y="122"/>
                </a:cubicBezTo>
                <a:cubicBezTo>
                  <a:pt x="215" y="122"/>
                  <a:pt x="215" y="122"/>
                  <a:pt x="215" y="122"/>
                </a:cubicBezTo>
                <a:cubicBezTo>
                  <a:pt x="215" y="69"/>
                  <a:pt x="215" y="69"/>
                  <a:pt x="215" y="69"/>
                </a:cubicBezTo>
                <a:cubicBezTo>
                  <a:pt x="275" y="76"/>
                  <a:pt x="324" y="125"/>
                  <a:pt x="331" y="185"/>
                </a:cubicBezTo>
                <a:cubicBezTo>
                  <a:pt x="278" y="185"/>
                  <a:pt x="278" y="185"/>
                  <a:pt x="278" y="185"/>
                </a:cubicBezTo>
                <a:cubicBezTo>
                  <a:pt x="278" y="215"/>
                  <a:pt x="278" y="215"/>
                  <a:pt x="278" y="215"/>
                </a:cubicBezTo>
                <a:lnTo>
                  <a:pt x="331" y="21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6" name="Rectangle 15"/>
          <p:cNvSpPr>
            <a:spLocks/>
          </p:cNvSpPr>
          <p:nvPr/>
        </p:nvSpPr>
        <p:spPr bwMode="auto">
          <a:xfrm>
            <a:off x="6274479" y="1698856"/>
            <a:ext cx="2732528" cy="1669360"/>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142675" tIns="142675" rIns="142675" bIns="190233" numCol="1" spcCol="0" rtlCol="0" fromWordArt="0" anchor="t" anchorCtr="0" forceAA="0" compatLnSpc="1">
            <a:prstTxWarp prst="textNoShape">
              <a:avLst/>
            </a:prstTxWarp>
            <a:noAutofit/>
          </a:bodyPr>
          <a:lstStyle/>
          <a:p>
            <a:pPr defTabSz="699294" fontAlgn="base">
              <a:spcBef>
                <a:spcPct val="0"/>
              </a:spcBef>
              <a:spcAft>
                <a:spcPct val="0"/>
              </a:spcAft>
            </a:pPr>
            <a:endParaRPr lang="en-US" sz="2040" b="1" dirty="0">
              <a:solidFill>
                <a:prstClr val="white">
                  <a:alpha val="99000"/>
                </a:prstClr>
              </a:solidFill>
              <a:cs typeface="Segoe UI" panose="020B0502040204020203" pitchFamily="34" charset="0"/>
            </a:endParaRPr>
          </a:p>
        </p:txBody>
      </p:sp>
      <p:sp>
        <p:nvSpPr>
          <p:cNvPr id="19" name="Freeform 6"/>
          <p:cNvSpPr>
            <a:spLocks noChangeAspect="1"/>
          </p:cNvSpPr>
          <p:nvPr/>
        </p:nvSpPr>
        <p:spPr bwMode="auto">
          <a:xfrm>
            <a:off x="7208461" y="2098760"/>
            <a:ext cx="864563" cy="864910"/>
          </a:xfrm>
          <a:custGeom>
            <a:avLst/>
            <a:gdLst>
              <a:gd name="T0" fmla="*/ 1652 w 2261"/>
              <a:gd name="T1" fmla="*/ 822 h 2261"/>
              <a:gd name="T2" fmla="*/ 1652 w 2261"/>
              <a:gd name="T3" fmla="*/ 1075 h 2261"/>
              <a:gd name="T4" fmla="*/ 1432 w 2261"/>
              <a:gd name="T5" fmla="*/ 1075 h 2261"/>
              <a:gd name="T6" fmla="*/ 1432 w 2261"/>
              <a:gd name="T7" fmla="*/ 822 h 2261"/>
              <a:gd name="T8" fmla="*/ 1172 w 2261"/>
              <a:gd name="T9" fmla="*/ 822 h 2261"/>
              <a:gd name="T10" fmla="*/ 1172 w 2261"/>
              <a:gd name="T11" fmla="*/ 602 h 2261"/>
              <a:gd name="T12" fmla="*/ 1432 w 2261"/>
              <a:gd name="T13" fmla="*/ 602 h 2261"/>
              <a:gd name="T14" fmla="*/ 1432 w 2261"/>
              <a:gd name="T15" fmla="*/ 0 h 2261"/>
              <a:gd name="T16" fmla="*/ 830 w 2261"/>
              <a:gd name="T17" fmla="*/ 0 h 2261"/>
              <a:gd name="T18" fmla="*/ 830 w 2261"/>
              <a:gd name="T19" fmla="*/ 602 h 2261"/>
              <a:gd name="T20" fmla="*/ 1082 w 2261"/>
              <a:gd name="T21" fmla="*/ 602 h 2261"/>
              <a:gd name="T22" fmla="*/ 1082 w 2261"/>
              <a:gd name="T23" fmla="*/ 822 h 2261"/>
              <a:gd name="T24" fmla="*/ 830 w 2261"/>
              <a:gd name="T25" fmla="*/ 822 h 2261"/>
              <a:gd name="T26" fmla="*/ 830 w 2261"/>
              <a:gd name="T27" fmla="*/ 1075 h 2261"/>
              <a:gd name="T28" fmla="*/ 603 w 2261"/>
              <a:gd name="T29" fmla="*/ 1075 h 2261"/>
              <a:gd name="T30" fmla="*/ 603 w 2261"/>
              <a:gd name="T31" fmla="*/ 822 h 2261"/>
              <a:gd name="T32" fmla="*/ 0 w 2261"/>
              <a:gd name="T33" fmla="*/ 822 h 2261"/>
              <a:gd name="T34" fmla="*/ 0 w 2261"/>
              <a:gd name="T35" fmla="*/ 1424 h 2261"/>
              <a:gd name="T36" fmla="*/ 253 w 2261"/>
              <a:gd name="T37" fmla="*/ 1424 h 2261"/>
              <a:gd name="T38" fmla="*/ 253 w 2261"/>
              <a:gd name="T39" fmla="*/ 1658 h 2261"/>
              <a:gd name="T40" fmla="*/ 0 w 2261"/>
              <a:gd name="T41" fmla="*/ 1658 h 2261"/>
              <a:gd name="T42" fmla="*/ 0 w 2261"/>
              <a:gd name="T43" fmla="*/ 2261 h 2261"/>
              <a:gd name="T44" fmla="*/ 603 w 2261"/>
              <a:gd name="T45" fmla="*/ 2261 h 2261"/>
              <a:gd name="T46" fmla="*/ 603 w 2261"/>
              <a:gd name="T47" fmla="*/ 1658 h 2261"/>
              <a:gd name="T48" fmla="*/ 350 w 2261"/>
              <a:gd name="T49" fmla="*/ 1658 h 2261"/>
              <a:gd name="T50" fmla="*/ 350 w 2261"/>
              <a:gd name="T51" fmla="*/ 1424 h 2261"/>
              <a:gd name="T52" fmla="*/ 603 w 2261"/>
              <a:gd name="T53" fmla="*/ 1424 h 2261"/>
              <a:gd name="T54" fmla="*/ 603 w 2261"/>
              <a:gd name="T55" fmla="*/ 1172 h 2261"/>
              <a:gd name="T56" fmla="*/ 830 w 2261"/>
              <a:gd name="T57" fmla="*/ 1172 h 2261"/>
              <a:gd name="T58" fmla="*/ 830 w 2261"/>
              <a:gd name="T59" fmla="*/ 1424 h 2261"/>
              <a:gd name="T60" fmla="*/ 1082 w 2261"/>
              <a:gd name="T61" fmla="*/ 1424 h 2261"/>
              <a:gd name="T62" fmla="*/ 1082 w 2261"/>
              <a:gd name="T63" fmla="*/ 1658 h 2261"/>
              <a:gd name="T64" fmla="*/ 830 w 2261"/>
              <a:gd name="T65" fmla="*/ 1658 h 2261"/>
              <a:gd name="T66" fmla="*/ 830 w 2261"/>
              <a:gd name="T67" fmla="*/ 2261 h 2261"/>
              <a:gd name="T68" fmla="*/ 1432 w 2261"/>
              <a:gd name="T69" fmla="*/ 2261 h 2261"/>
              <a:gd name="T70" fmla="*/ 1432 w 2261"/>
              <a:gd name="T71" fmla="*/ 1658 h 2261"/>
              <a:gd name="T72" fmla="*/ 1172 w 2261"/>
              <a:gd name="T73" fmla="*/ 1658 h 2261"/>
              <a:gd name="T74" fmla="*/ 1172 w 2261"/>
              <a:gd name="T75" fmla="*/ 1424 h 2261"/>
              <a:gd name="T76" fmla="*/ 1432 w 2261"/>
              <a:gd name="T77" fmla="*/ 1424 h 2261"/>
              <a:gd name="T78" fmla="*/ 1432 w 2261"/>
              <a:gd name="T79" fmla="*/ 1172 h 2261"/>
              <a:gd name="T80" fmla="*/ 1652 w 2261"/>
              <a:gd name="T81" fmla="*/ 1172 h 2261"/>
              <a:gd name="T82" fmla="*/ 1652 w 2261"/>
              <a:gd name="T83" fmla="*/ 1424 h 2261"/>
              <a:gd name="T84" fmla="*/ 2261 w 2261"/>
              <a:gd name="T85" fmla="*/ 1424 h 2261"/>
              <a:gd name="T86" fmla="*/ 2261 w 2261"/>
              <a:gd name="T87" fmla="*/ 822 h 2261"/>
              <a:gd name="T88" fmla="*/ 1652 w 2261"/>
              <a:gd name="T89" fmla="*/ 822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1" h="2261">
                <a:moveTo>
                  <a:pt x="1652" y="822"/>
                </a:moveTo>
                <a:lnTo>
                  <a:pt x="1652" y="1075"/>
                </a:lnTo>
                <a:lnTo>
                  <a:pt x="1432" y="1075"/>
                </a:lnTo>
                <a:lnTo>
                  <a:pt x="1432" y="822"/>
                </a:lnTo>
                <a:lnTo>
                  <a:pt x="1172" y="822"/>
                </a:lnTo>
                <a:lnTo>
                  <a:pt x="1172" y="602"/>
                </a:lnTo>
                <a:lnTo>
                  <a:pt x="1432" y="602"/>
                </a:lnTo>
                <a:lnTo>
                  <a:pt x="1432" y="0"/>
                </a:lnTo>
                <a:lnTo>
                  <a:pt x="830" y="0"/>
                </a:lnTo>
                <a:lnTo>
                  <a:pt x="830" y="602"/>
                </a:lnTo>
                <a:lnTo>
                  <a:pt x="1082" y="602"/>
                </a:lnTo>
                <a:lnTo>
                  <a:pt x="1082" y="822"/>
                </a:lnTo>
                <a:lnTo>
                  <a:pt x="830" y="822"/>
                </a:lnTo>
                <a:lnTo>
                  <a:pt x="830" y="1075"/>
                </a:lnTo>
                <a:lnTo>
                  <a:pt x="603" y="1075"/>
                </a:lnTo>
                <a:lnTo>
                  <a:pt x="603" y="822"/>
                </a:lnTo>
                <a:lnTo>
                  <a:pt x="0" y="822"/>
                </a:lnTo>
                <a:lnTo>
                  <a:pt x="0" y="1424"/>
                </a:lnTo>
                <a:lnTo>
                  <a:pt x="253" y="1424"/>
                </a:lnTo>
                <a:lnTo>
                  <a:pt x="253" y="1658"/>
                </a:lnTo>
                <a:lnTo>
                  <a:pt x="0" y="1658"/>
                </a:lnTo>
                <a:lnTo>
                  <a:pt x="0" y="2261"/>
                </a:lnTo>
                <a:lnTo>
                  <a:pt x="603" y="2261"/>
                </a:lnTo>
                <a:lnTo>
                  <a:pt x="603" y="1658"/>
                </a:lnTo>
                <a:lnTo>
                  <a:pt x="350" y="1658"/>
                </a:lnTo>
                <a:lnTo>
                  <a:pt x="350" y="1424"/>
                </a:lnTo>
                <a:lnTo>
                  <a:pt x="603" y="1424"/>
                </a:lnTo>
                <a:lnTo>
                  <a:pt x="603" y="1172"/>
                </a:lnTo>
                <a:lnTo>
                  <a:pt x="830" y="1172"/>
                </a:lnTo>
                <a:lnTo>
                  <a:pt x="830" y="1424"/>
                </a:lnTo>
                <a:lnTo>
                  <a:pt x="1082" y="1424"/>
                </a:lnTo>
                <a:lnTo>
                  <a:pt x="1082" y="1658"/>
                </a:lnTo>
                <a:lnTo>
                  <a:pt x="830" y="1658"/>
                </a:lnTo>
                <a:lnTo>
                  <a:pt x="830" y="2261"/>
                </a:lnTo>
                <a:lnTo>
                  <a:pt x="1432" y="2261"/>
                </a:lnTo>
                <a:lnTo>
                  <a:pt x="1432" y="1658"/>
                </a:lnTo>
                <a:lnTo>
                  <a:pt x="1172" y="1658"/>
                </a:lnTo>
                <a:lnTo>
                  <a:pt x="1172" y="1424"/>
                </a:lnTo>
                <a:lnTo>
                  <a:pt x="1432" y="1424"/>
                </a:lnTo>
                <a:lnTo>
                  <a:pt x="1432" y="1172"/>
                </a:lnTo>
                <a:lnTo>
                  <a:pt x="1652" y="1172"/>
                </a:lnTo>
                <a:lnTo>
                  <a:pt x="1652" y="1424"/>
                </a:lnTo>
                <a:lnTo>
                  <a:pt x="2261" y="1424"/>
                </a:lnTo>
                <a:lnTo>
                  <a:pt x="2261" y="822"/>
                </a:lnTo>
                <a:lnTo>
                  <a:pt x="1652" y="822"/>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5" name="Rectangle 14"/>
          <p:cNvSpPr>
            <a:spLocks/>
          </p:cNvSpPr>
          <p:nvPr/>
        </p:nvSpPr>
        <p:spPr bwMode="auto">
          <a:xfrm>
            <a:off x="3440737" y="1698856"/>
            <a:ext cx="2732528" cy="1669360"/>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142675" tIns="142675" rIns="142675" bIns="190233" numCol="1" spcCol="0" rtlCol="0" fromWordArt="0" anchor="t" anchorCtr="0" forceAA="0" compatLnSpc="1">
            <a:prstTxWarp prst="textNoShape">
              <a:avLst/>
            </a:prstTxWarp>
            <a:noAutofit/>
          </a:bodyPr>
          <a:lstStyle/>
          <a:p>
            <a:pPr defTabSz="699294" fontAlgn="base">
              <a:spcBef>
                <a:spcPct val="0"/>
              </a:spcBef>
              <a:spcAft>
                <a:spcPct val="0"/>
              </a:spcAft>
            </a:pPr>
            <a:endParaRPr lang="en-US" sz="2040" dirty="0">
              <a:solidFill>
                <a:prstClr val="white">
                  <a:alpha val="99000"/>
                </a:prstClr>
              </a:solidFill>
              <a:cs typeface="Segoe UI" panose="020B0502040204020203" pitchFamily="34" charset="0"/>
            </a:endParaRPr>
          </a:p>
        </p:txBody>
      </p:sp>
      <p:sp>
        <p:nvSpPr>
          <p:cNvPr id="20" name="Freeform 173"/>
          <p:cNvSpPr>
            <a:spLocks noChangeAspect="1" noEditPoints="1"/>
          </p:cNvSpPr>
          <p:nvPr/>
        </p:nvSpPr>
        <p:spPr bwMode="auto">
          <a:xfrm>
            <a:off x="4285987" y="2196982"/>
            <a:ext cx="1042029" cy="673108"/>
          </a:xfrm>
          <a:custGeom>
            <a:avLst/>
            <a:gdLst>
              <a:gd name="T0" fmla="*/ 1123 w 1808"/>
              <a:gd name="T1" fmla="*/ 309 h 1164"/>
              <a:gd name="T2" fmla="*/ 1107 w 1808"/>
              <a:gd name="T3" fmla="*/ 294 h 1164"/>
              <a:gd name="T4" fmla="*/ 1090 w 1808"/>
              <a:gd name="T5" fmla="*/ 282 h 1164"/>
              <a:gd name="T6" fmla="*/ 1071 w 1808"/>
              <a:gd name="T7" fmla="*/ 275 h 1164"/>
              <a:gd name="T8" fmla="*/ 1055 w 1808"/>
              <a:gd name="T9" fmla="*/ 275 h 1164"/>
              <a:gd name="T10" fmla="*/ 1038 w 1808"/>
              <a:gd name="T11" fmla="*/ 278 h 1164"/>
              <a:gd name="T12" fmla="*/ 778 w 1808"/>
              <a:gd name="T13" fmla="*/ 406 h 1164"/>
              <a:gd name="T14" fmla="*/ 748 w 1808"/>
              <a:gd name="T15" fmla="*/ 415 h 1164"/>
              <a:gd name="T16" fmla="*/ 719 w 1808"/>
              <a:gd name="T17" fmla="*/ 417 h 1164"/>
              <a:gd name="T18" fmla="*/ 691 w 1808"/>
              <a:gd name="T19" fmla="*/ 410 h 1164"/>
              <a:gd name="T20" fmla="*/ 668 w 1808"/>
              <a:gd name="T21" fmla="*/ 396 h 1164"/>
              <a:gd name="T22" fmla="*/ 648 w 1808"/>
              <a:gd name="T23" fmla="*/ 372 h 1164"/>
              <a:gd name="T24" fmla="*/ 641 w 1808"/>
              <a:gd name="T25" fmla="*/ 348 h 1164"/>
              <a:gd name="T26" fmla="*/ 640 w 1808"/>
              <a:gd name="T27" fmla="*/ 324 h 1164"/>
              <a:gd name="T28" fmla="*/ 648 w 1808"/>
              <a:gd name="T29" fmla="*/ 299 h 1164"/>
              <a:gd name="T30" fmla="*/ 664 w 1808"/>
              <a:gd name="T31" fmla="*/ 278 h 1164"/>
              <a:gd name="T32" fmla="*/ 1007 w 1808"/>
              <a:gd name="T33" fmla="*/ 57 h 1164"/>
              <a:gd name="T34" fmla="*/ 1046 w 1808"/>
              <a:gd name="T35" fmla="*/ 37 h 1164"/>
              <a:gd name="T36" fmla="*/ 1086 w 1808"/>
              <a:gd name="T37" fmla="*/ 24 h 1164"/>
              <a:gd name="T38" fmla="*/ 1124 w 1808"/>
              <a:gd name="T39" fmla="*/ 18 h 1164"/>
              <a:gd name="T40" fmla="*/ 1159 w 1808"/>
              <a:gd name="T41" fmla="*/ 17 h 1164"/>
              <a:gd name="T42" fmla="*/ 1197 w 1808"/>
              <a:gd name="T43" fmla="*/ 21 h 1164"/>
              <a:gd name="T44" fmla="*/ 1233 w 1808"/>
              <a:gd name="T45" fmla="*/ 32 h 1164"/>
              <a:gd name="T46" fmla="*/ 1271 w 1808"/>
              <a:gd name="T47" fmla="*/ 49 h 1164"/>
              <a:gd name="T48" fmla="*/ 1305 w 1808"/>
              <a:gd name="T49" fmla="*/ 69 h 1164"/>
              <a:gd name="T50" fmla="*/ 1342 w 1808"/>
              <a:gd name="T51" fmla="*/ 97 h 1164"/>
              <a:gd name="T52" fmla="*/ 1364 w 1808"/>
              <a:gd name="T53" fmla="*/ 115 h 1164"/>
              <a:gd name="T54" fmla="*/ 1403 w 1808"/>
              <a:gd name="T55" fmla="*/ 145 h 1164"/>
              <a:gd name="T56" fmla="*/ 1433 w 1808"/>
              <a:gd name="T57" fmla="*/ 163 h 1164"/>
              <a:gd name="T58" fmla="*/ 1464 w 1808"/>
              <a:gd name="T59" fmla="*/ 174 h 1164"/>
              <a:gd name="T60" fmla="*/ 1489 w 1808"/>
              <a:gd name="T61" fmla="*/ 175 h 1164"/>
              <a:gd name="T62" fmla="*/ 1514 w 1808"/>
              <a:gd name="T63" fmla="*/ 171 h 1164"/>
              <a:gd name="T64" fmla="*/ 1055 w 1808"/>
              <a:gd name="T65" fmla="*/ 346 h 1164"/>
              <a:gd name="T66" fmla="*/ 528 w 1808"/>
              <a:gd name="T67" fmla="*/ 98 h 1164"/>
              <a:gd name="T68" fmla="*/ 503 w 1808"/>
              <a:gd name="T69" fmla="*/ 598 h 1164"/>
              <a:gd name="T70" fmla="*/ 882 w 1808"/>
              <a:gd name="T71" fmla="*/ 1011 h 1164"/>
              <a:gd name="T72" fmla="*/ 966 w 1808"/>
              <a:gd name="T73" fmla="*/ 954 h 1164"/>
              <a:gd name="T74" fmla="*/ 1088 w 1808"/>
              <a:gd name="T75" fmla="*/ 859 h 1164"/>
              <a:gd name="T76" fmla="*/ 1305 w 1808"/>
              <a:gd name="T77" fmla="*/ 834 h 1164"/>
              <a:gd name="T78" fmla="*/ 1454 w 1808"/>
              <a:gd name="T79" fmla="*/ 741 h 1164"/>
              <a:gd name="T80" fmla="*/ 770 w 1808"/>
              <a:gd name="T81" fmla="*/ 970 h 1164"/>
              <a:gd name="T82" fmla="*/ 739 w 1808"/>
              <a:gd name="T83" fmla="*/ 961 h 1164"/>
              <a:gd name="T84" fmla="*/ 707 w 1808"/>
              <a:gd name="T85" fmla="*/ 964 h 1164"/>
              <a:gd name="T86" fmla="*/ 671 w 1808"/>
              <a:gd name="T87" fmla="*/ 866 h 1164"/>
              <a:gd name="T88" fmla="*/ 644 w 1808"/>
              <a:gd name="T89" fmla="*/ 851 h 1164"/>
              <a:gd name="T90" fmla="*/ 614 w 1808"/>
              <a:gd name="T91" fmla="*/ 848 h 1164"/>
              <a:gd name="T92" fmla="*/ 596 w 1808"/>
              <a:gd name="T93" fmla="*/ 851 h 1164"/>
              <a:gd name="T94" fmla="*/ 558 w 1808"/>
              <a:gd name="T95" fmla="*/ 753 h 1164"/>
              <a:gd name="T96" fmla="*/ 529 w 1808"/>
              <a:gd name="T97" fmla="*/ 738 h 1164"/>
              <a:gd name="T98" fmla="*/ 495 w 1808"/>
              <a:gd name="T99" fmla="*/ 736 h 1164"/>
              <a:gd name="T100" fmla="*/ 454 w 1808"/>
              <a:gd name="T101" fmla="*/ 648 h 1164"/>
              <a:gd name="T102" fmla="*/ 311 w 1808"/>
              <a:gd name="T103" fmla="*/ 812 h 1164"/>
              <a:gd name="T104" fmla="*/ 342 w 1808"/>
              <a:gd name="T105" fmla="*/ 825 h 1164"/>
              <a:gd name="T106" fmla="*/ 377 w 1808"/>
              <a:gd name="T107" fmla="*/ 825 h 1164"/>
              <a:gd name="T108" fmla="*/ 419 w 1808"/>
              <a:gd name="T109" fmla="*/ 921 h 1164"/>
              <a:gd name="T110" fmla="*/ 449 w 1808"/>
              <a:gd name="T111" fmla="*/ 936 h 1164"/>
              <a:gd name="T112" fmla="*/ 482 w 1808"/>
              <a:gd name="T113" fmla="*/ 939 h 1164"/>
              <a:gd name="T114" fmla="*/ 507 w 1808"/>
              <a:gd name="T115" fmla="*/ 932 h 1164"/>
              <a:gd name="T116" fmla="*/ 552 w 1808"/>
              <a:gd name="T117" fmla="*/ 1046 h 1164"/>
              <a:gd name="T118" fmla="*/ 583 w 1808"/>
              <a:gd name="T119" fmla="*/ 1052 h 1164"/>
              <a:gd name="T120" fmla="*/ 608 w 1808"/>
              <a:gd name="T121" fmla="*/ 1048 h 1164"/>
              <a:gd name="T122" fmla="*/ 702 w 1808"/>
              <a:gd name="T123" fmla="*/ 1164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08" h="1164">
                <a:moveTo>
                  <a:pt x="1808" y="65"/>
                </a:moveTo>
                <a:cubicBezTo>
                  <a:pt x="1807" y="615"/>
                  <a:pt x="1807" y="615"/>
                  <a:pt x="1807" y="615"/>
                </a:cubicBezTo>
                <a:cubicBezTo>
                  <a:pt x="1505" y="692"/>
                  <a:pt x="1505" y="692"/>
                  <a:pt x="1505" y="692"/>
                </a:cubicBezTo>
                <a:cubicBezTo>
                  <a:pt x="1505" y="692"/>
                  <a:pt x="1430" y="617"/>
                  <a:pt x="1347" y="534"/>
                </a:cubicBezTo>
                <a:cubicBezTo>
                  <a:pt x="1254" y="441"/>
                  <a:pt x="1151" y="338"/>
                  <a:pt x="1131" y="317"/>
                </a:cubicBezTo>
                <a:cubicBezTo>
                  <a:pt x="1130" y="316"/>
                  <a:pt x="1129" y="315"/>
                  <a:pt x="1128" y="314"/>
                </a:cubicBezTo>
                <a:cubicBezTo>
                  <a:pt x="1127" y="313"/>
                  <a:pt x="1127" y="313"/>
                  <a:pt x="1127" y="313"/>
                </a:cubicBezTo>
                <a:cubicBezTo>
                  <a:pt x="1125" y="311"/>
                  <a:pt x="1124" y="310"/>
                  <a:pt x="1123" y="309"/>
                </a:cubicBezTo>
                <a:cubicBezTo>
                  <a:pt x="1123" y="309"/>
                  <a:pt x="1123" y="309"/>
                  <a:pt x="1123" y="309"/>
                </a:cubicBezTo>
                <a:cubicBezTo>
                  <a:pt x="1122" y="307"/>
                  <a:pt x="1120" y="306"/>
                  <a:pt x="1119" y="305"/>
                </a:cubicBezTo>
                <a:cubicBezTo>
                  <a:pt x="1119" y="305"/>
                  <a:pt x="1119" y="304"/>
                  <a:pt x="1118" y="304"/>
                </a:cubicBezTo>
                <a:cubicBezTo>
                  <a:pt x="1117" y="303"/>
                  <a:pt x="1116" y="302"/>
                  <a:pt x="1115" y="301"/>
                </a:cubicBezTo>
                <a:cubicBezTo>
                  <a:pt x="1115" y="301"/>
                  <a:pt x="1115" y="301"/>
                  <a:pt x="1114" y="301"/>
                </a:cubicBezTo>
                <a:cubicBezTo>
                  <a:pt x="1113" y="299"/>
                  <a:pt x="1112" y="298"/>
                  <a:pt x="1111" y="297"/>
                </a:cubicBezTo>
                <a:cubicBezTo>
                  <a:pt x="1111" y="297"/>
                  <a:pt x="1110" y="297"/>
                  <a:pt x="1110" y="296"/>
                </a:cubicBezTo>
                <a:cubicBezTo>
                  <a:pt x="1109" y="296"/>
                  <a:pt x="1108" y="295"/>
                  <a:pt x="1107" y="294"/>
                </a:cubicBezTo>
                <a:cubicBezTo>
                  <a:pt x="1107" y="294"/>
                  <a:pt x="1106" y="293"/>
                  <a:pt x="1106" y="293"/>
                </a:cubicBezTo>
                <a:cubicBezTo>
                  <a:pt x="1105" y="292"/>
                  <a:pt x="1104" y="291"/>
                  <a:pt x="1102" y="290"/>
                </a:cubicBezTo>
                <a:cubicBezTo>
                  <a:pt x="1102" y="290"/>
                  <a:pt x="1102" y="290"/>
                  <a:pt x="1102" y="290"/>
                </a:cubicBezTo>
                <a:cubicBezTo>
                  <a:pt x="1101" y="289"/>
                  <a:pt x="1100" y="288"/>
                  <a:pt x="1099" y="287"/>
                </a:cubicBezTo>
                <a:cubicBezTo>
                  <a:pt x="1098" y="287"/>
                  <a:pt x="1098" y="287"/>
                  <a:pt x="1097" y="287"/>
                </a:cubicBezTo>
                <a:cubicBezTo>
                  <a:pt x="1096" y="286"/>
                  <a:pt x="1095" y="285"/>
                  <a:pt x="1094" y="284"/>
                </a:cubicBezTo>
                <a:cubicBezTo>
                  <a:pt x="1094" y="284"/>
                  <a:pt x="1093" y="284"/>
                  <a:pt x="1093" y="284"/>
                </a:cubicBezTo>
                <a:cubicBezTo>
                  <a:pt x="1092" y="283"/>
                  <a:pt x="1091" y="283"/>
                  <a:pt x="1090" y="282"/>
                </a:cubicBezTo>
                <a:cubicBezTo>
                  <a:pt x="1089" y="282"/>
                  <a:pt x="1089" y="282"/>
                  <a:pt x="1089" y="281"/>
                </a:cubicBezTo>
                <a:cubicBezTo>
                  <a:pt x="1087" y="281"/>
                  <a:pt x="1086" y="280"/>
                  <a:pt x="1085" y="280"/>
                </a:cubicBezTo>
                <a:cubicBezTo>
                  <a:pt x="1085" y="280"/>
                  <a:pt x="1085" y="280"/>
                  <a:pt x="1085" y="280"/>
                </a:cubicBezTo>
                <a:cubicBezTo>
                  <a:pt x="1083" y="279"/>
                  <a:pt x="1082" y="278"/>
                  <a:pt x="1081" y="278"/>
                </a:cubicBezTo>
                <a:cubicBezTo>
                  <a:pt x="1080" y="278"/>
                  <a:pt x="1080" y="278"/>
                  <a:pt x="1079" y="277"/>
                </a:cubicBezTo>
                <a:cubicBezTo>
                  <a:pt x="1078" y="277"/>
                  <a:pt x="1077" y="277"/>
                  <a:pt x="1076" y="276"/>
                </a:cubicBezTo>
                <a:cubicBezTo>
                  <a:pt x="1076" y="276"/>
                  <a:pt x="1075" y="276"/>
                  <a:pt x="1075" y="276"/>
                </a:cubicBezTo>
                <a:cubicBezTo>
                  <a:pt x="1074" y="276"/>
                  <a:pt x="1072" y="276"/>
                  <a:pt x="1071" y="275"/>
                </a:cubicBezTo>
                <a:cubicBezTo>
                  <a:pt x="1070" y="275"/>
                  <a:pt x="1070" y="275"/>
                  <a:pt x="1070" y="275"/>
                </a:cubicBezTo>
                <a:cubicBezTo>
                  <a:pt x="1069" y="275"/>
                  <a:pt x="1067" y="275"/>
                  <a:pt x="1066" y="275"/>
                </a:cubicBezTo>
                <a:cubicBezTo>
                  <a:pt x="1066" y="275"/>
                  <a:pt x="1065" y="275"/>
                  <a:pt x="1065" y="274"/>
                </a:cubicBezTo>
                <a:cubicBezTo>
                  <a:pt x="1064" y="274"/>
                  <a:pt x="1062" y="274"/>
                  <a:pt x="1061" y="274"/>
                </a:cubicBezTo>
                <a:cubicBezTo>
                  <a:pt x="1060" y="274"/>
                  <a:pt x="1060" y="274"/>
                  <a:pt x="1060" y="274"/>
                </a:cubicBezTo>
                <a:cubicBezTo>
                  <a:pt x="1060" y="274"/>
                  <a:pt x="1059" y="274"/>
                  <a:pt x="1059" y="274"/>
                </a:cubicBezTo>
                <a:cubicBezTo>
                  <a:pt x="1058" y="274"/>
                  <a:pt x="1057" y="274"/>
                  <a:pt x="1057" y="274"/>
                </a:cubicBezTo>
                <a:cubicBezTo>
                  <a:pt x="1056" y="274"/>
                  <a:pt x="1056" y="274"/>
                  <a:pt x="1055" y="275"/>
                </a:cubicBezTo>
                <a:cubicBezTo>
                  <a:pt x="1054" y="275"/>
                  <a:pt x="1053" y="275"/>
                  <a:pt x="1053" y="275"/>
                </a:cubicBezTo>
                <a:cubicBezTo>
                  <a:pt x="1052" y="275"/>
                  <a:pt x="1052" y="275"/>
                  <a:pt x="1051" y="275"/>
                </a:cubicBezTo>
                <a:cubicBezTo>
                  <a:pt x="1050" y="275"/>
                  <a:pt x="1049" y="275"/>
                  <a:pt x="1049" y="275"/>
                </a:cubicBezTo>
                <a:cubicBezTo>
                  <a:pt x="1048" y="275"/>
                  <a:pt x="1047" y="276"/>
                  <a:pt x="1047" y="276"/>
                </a:cubicBezTo>
                <a:cubicBezTo>
                  <a:pt x="1046" y="276"/>
                  <a:pt x="1045" y="276"/>
                  <a:pt x="1045" y="276"/>
                </a:cubicBezTo>
                <a:cubicBezTo>
                  <a:pt x="1044" y="276"/>
                  <a:pt x="1043" y="277"/>
                  <a:pt x="1043" y="277"/>
                </a:cubicBezTo>
                <a:cubicBezTo>
                  <a:pt x="1042" y="277"/>
                  <a:pt x="1041" y="277"/>
                  <a:pt x="1040" y="277"/>
                </a:cubicBezTo>
                <a:cubicBezTo>
                  <a:pt x="1040" y="278"/>
                  <a:pt x="1039" y="278"/>
                  <a:pt x="1038" y="278"/>
                </a:cubicBezTo>
                <a:cubicBezTo>
                  <a:pt x="1037" y="278"/>
                  <a:pt x="1037" y="279"/>
                  <a:pt x="1036" y="279"/>
                </a:cubicBezTo>
                <a:cubicBezTo>
                  <a:pt x="1035" y="279"/>
                  <a:pt x="1034" y="279"/>
                  <a:pt x="1034" y="280"/>
                </a:cubicBezTo>
                <a:cubicBezTo>
                  <a:pt x="1033" y="280"/>
                  <a:pt x="1032" y="280"/>
                  <a:pt x="1031" y="281"/>
                </a:cubicBezTo>
                <a:cubicBezTo>
                  <a:pt x="1030" y="281"/>
                  <a:pt x="1030" y="281"/>
                  <a:pt x="1029" y="281"/>
                </a:cubicBezTo>
                <a:cubicBezTo>
                  <a:pt x="1028" y="282"/>
                  <a:pt x="1026" y="283"/>
                  <a:pt x="1025" y="284"/>
                </a:cubicBezTo>
                <a:cubicBezTo>
                  <a:pt x="977" y="307"/>
                  <a:pt x="931" y="334"/>
                  <a:pt x="788" y="402"/>
                </a:cubicBezTo>
                <a:cubicBezTo>
                  <a:pt x="785" y="403"/>
                  <a:pt x="783" y="404"/>
                  <a:pt x="780" y="405"/>
                </a:cubicBezTo>
                <a:cubicBezTo>
                  <a:pt x="780" y="405"/>
                  <a:pt x="779" y="406"/>
                  <a:pt x="778" y="406"/>
                </a:cubicBezTo>
                <a:cubicBezTo>
                  <a:pt x="776" y="407"/>
                  <a:pt x="774" y="407"/>
                  <a:pt x="773" y="408"/>
                </a:cubicBezTo>
                <a:cubicBezTo>
                  <a:pt x="772" y="408"/>
                  <a:pt x="771" y="409"/>
                  <a:pt x="771" y="409"/>
                </a:cubicBezTo>
                <a:cubicBezTo>
                  <a:pt x="769" y="410"/>
                  <a:pt x="766" y="410"/>
                  <a:pt x="764" y="411"/>
                </a:cubicBezTo>
                <a:cubicBezTo>
                  <a:pt x="763" y="411"/>
                  <a:pt x="763" y="411"/>
                  <a:pt x="762" y="412"/>
                </a:cubicBezTo>
                <a:cubicBezTo>
                  <a:pt x="760" y="412"/>
                  <a:pt x="759" y="413"/>
                  <a:pt x="757" y="413"/>
                </a:cubicBezTo>
                <a:cubicBezTo>
                  <a:pt x="756" y="413"/>
                  <a:pt x="755" y="413"/>
                  <a:pt x="755" y="414"/>
                </a:cubicBezTo>
                <a:cubicBezTo>
                  <a:pt x="753" y="414"/>
                  <a:pt x="750" y="415"/>
                  <a:pt x="748" y="415"/>
                </a:cubicBezTo>
                <a:cubicBezTo>
                  <a:pt x="748" y="415"/>
                  <a:pt x="748" y="415"/>
                  <a:pt x="748" y="415"/>
                </a:cubicBezTo>
                <a:cubicBezTo>
                  <a:pt x="746" y="415"/>
                  <a:pt x="744" y="416"/>
                  <a:pt x="741" y="416"/>
                </a:cubicBezTo>
                <a:cubicBezTo>
                  <a:pt x="741" y="416"/>
                  <a:pt x="740" y="416"/>
                  <a:pt x="739" y="416"/>
                </a:cubicBezTo>
                <a:cubicBezTo>
                  <a:pt x="738" y="416"/>
                  <a:pt x="736" y="417"/>
                  <a:pt x="734" y="417"/>
                </a:cubicBezTo>
                <a:cubicBezTo>
                  <a:pt x="734" y="417"/>
                  <a:pt x="733" y="417"/>
                  <a:pt x="733" y="417"/>
                </a:cubicBezTo>
                <a:cubicBezTo>
                  <a:pt x="731" y="417"/>
                  <a:pt x="729" y="417"/>
                  <a:pt x="727" y="417"/>
                </a:cubicBezTo>
                <a:cubicBezTo>
                  <a:pt x="727" y="417"/>
                  <a:pt x="727" y="417"/>
                  <a:pt x="726" y="417"/>
                </a:cubicBezTo>
                <a:cubicBezTo>
                  <a:pt x="726" y="417"/>
                  <a:pt x="726" y="417"/>
                  <a:pt x="726" y="417"/>
                </a:cubicBezTo>
                <a:cubicBezTo>
                  <a:pt x="723" y="417"/>
                  <a:pt x="721" y="417"/>
                  <a:pt x="719" y="417"/>
                </a:cubicBezTo>
                <a:cubicBezTo>
                  <a:pt x="719" y="417"/>
                  <a:pt x="719" y="417"/>
                  <a:pt x="718" y="417"/>
                </a:cubicBezTo>
                <a:cubicBezTo>
                  <a:pt x="716" y="416"/>
                  <a:pt x="714" y="416"/>
                  <a:pt x="712" y="416"/>
                </a:cubicBezTo>
                <a:cubicBezTo>
                  <a:pt x="711" y="416"/>
                  <a:pt x="711" y="416"/>
                  <a:pt x="710" y="416"/>
                </a:cubicBezTo>
                <a:cubicBezTo>
                  <a:pt x="708" y="415"/>
                  <a:pt x="706" y="415"/>
                  <a:pt x="704" y="414"/>
                </a:cubicBezTo>
                <a:cubicBezTo>
                  <a:pt x="704" y="414"/>
                  <a:pt x="703" y="414"/>
                  <a:pt x="703" y="414"/>
                </a:cubicBezTo>
                <a:cubicBezTo>
                  <a:pt x="701" y="414"/>
                  <a:pt x="699" y="413"/>
                  <a:pt x="697" y="413"/>
                </a:cubicBezTo>
                <a:cubicBezTo>
                  <a:pt x="697" y="413"/>
                  <a:pt x="697" y="413"/>
                  <a:pt x="697" y="412"/>
                </a:cubicBezTo>
                <a:cubicBezTo>
                  <a:pt x="695" y="412"/>
                  <a:pt x="693" y="411"/>
                  <a:pt x="691" y="410"/>
                </a:cubicBezTo>
                <a:cubicBezTo>
                  <a:pt x="690" y="410"/>
                  <a:pt x="690" y="410"/>
                  <a:pt x="690" y="410"/>
                </a:cubicBezTo>
                <a:cubicBezTo>
                  <a:pt x="688" y="409"/>
                  <a:pt x="686" y="408"/>
                  <a:pt x="684" y="407"/>
                </a:cubicBezTo>
                <a:cubicBezTo>
                  <a:pt x="684" y="407"/>
                  <a:pt x="684" y="407"/>
                  <a:pt x="684" y="407"/>
                </a:cubicBezTo>
                <a:cubicBezTo>
                  <a:pt x="682" y="406"/>
                  <a:pt x="680" y="405"/>
                  <a:pt x="679" y="404"/>
                </a:cubicBezTo>
                <a:cubicBezTo>
                  <a:pt x="678" y="404"/>
                  <a:pt x="678" y="404"/>
                  <a:pt x="678" y="404"/>
                </a:cubicBezTo>
                <a:cubicBezTo>
                  <a:pt x="676" y="403"/>
                  <a:pt x="675" y="402"/>
                  <a:pt x="673" y="401"/>
                </a:cubicBezTo>
                <a:cubicBezTo>
                  <a:pt x="673" y="400"/>
                  <a:pt x="673" y="400"/>
                  <a:pt x="672" y="400"/>
                </a:cubicBezTo>
                <a:cubicBezTo>
                  <a:pt x="671" y="399"/>
                  <a:pt x="669" y="398"/>
                  <a:pt x="668" y="396"/>
                </a:cubicBezTo>
                <a:cubicBezTo>
                  <a:pt x="668" y="396"/>
                  <a:pt x="668" y="396"/>
                  <a:pt x="668" y="396"/>
                </a:cubicBezTo>
                <a:cubicBezTo>
                  <a:pt x="666" y="395"/>
                  <a:pt x="665" y="394"/>
                  <a:pt x="663" y="392"/>
                </a:cubicBezTo>
                <a:cubicBezTo>
                  <a:pt x="663" y="392"/>
                  <a:pt x="663" y="392"/>
                  <a:pt x="663" y="392"/>
                </a:cubicBezTo>
                <a:cubicBezTo>
                  <a:pt x="661" y="390"/>
                  <a:pt x="660" y="389"/>
                  <a:pt x="659" y="388"/>
                </a:cubicBezTo>
                <a:cubicBezTo>
                  <a:pt x="659" y="387"/>
                  <a:pt x="659" y="387"/>
                  <a:pt x="658" y="387"/>
                </a:cubicBezTo>
                <a:cubicBezTo>
                  <a:pt x="656" y="384"/>
                  <a:pt x="654" y="381"/>
                  <a:pt x="652" y="377"/>
                </a:cubicBezTo>
                <a:cubicBezTo>
                  <a:pt x="652" y="377"/>
                  <a:pt x="651" y="377"/>
                  <a:pt x="651" y="377"/>
                </a:cubicBezTo>
                <a:cubicBezTo>
                  <a:pt x="650" y="375"/>
                  <a:pt x="649" y="373"/>
                  <a:pt x="648" y="372"/>
                </a:cubicBezTo>
                <a:cubicBezTo>
                  <a:pt x="648" y="372"/>
                  <a:pt x="648" y="371"/>
                  <a:pt x="648" y="371"/>
                </a:cubicBezTo>
                <a:cubicBezTo>
                  <a:pt x="647" y="369"/>
                  <a:pt x="646" y="368"/>
                  <a:pt x="646" y="366"/>
                </a:cubicBezTo>
                <a:cubicBezTo>
                  <a:pt x="646" y="366"/>
                  <a:pt x="646" y="366"/>
                  <a:pt x="646" y="366"/>
                </a:cubicBezTo>
                <a:cubicBezTo>
                  <a:pt x="645" y="364"/>
                  <a:pt x="644" y="362"/>
                  <a:pt x="644" y="361"/>
                </a:cubicBezTo>
                <a:cubicBezTo>
                  <a:pt x="644" y="360"/>
                  <a:pt x="644" y="360"/>
                  <a:pt x="643" y="360"/>
                </a:cubicBezTo>
                <a:cubicBezTo>
                  <a:pt x="643" y="358"/>
                  <a:pt x="642" y="356"/>
                  <a:pt x="642" y="354"/>
                </a:cubicBezTo>
                <a:cubicBezTo>
                  <a:pt x="642" y="354"/>
                  <a:pt x="642" y="354"/>
                  <a:pt x="642" y="354"/>
                </a:cubicBezTo>
                <a:cubicBezTo>
                  <a:pt x="641" y="352"/>
                  <a:pt x="641" y="350"/>
                  <a:pt x="641" y="348"/>
                </a:cubicBezTo>
                <a:cubicBezTo>
                  <a:pt x="641" y="348"/>
                  <a:pt x="641" y="348"/>
                  <a:pt x="641" y="348"/>
                </a:cubicBezTo>
                <a:cubicBezTo>
                  <a:pt x="640" y="346"/>
                  <a:pt x="640" y="344"/>
                  <a:pt x="640" y="343"/>
                </a:cubicBezTo>
                <a:cubicBezTo>
                  <a:pt x="640" y="342"/>
                  <a:pt x="640" y="342"/>
                  <a:pt x="640" y="342"/>
                </a:cubicBezTo>
                <a:cubicBezTo>
                  <a:pt x="640" y="340"/>
                  <a:pt x="640" y="338"/>
                  <a:pt x="640" y="336"/>
                </a:cubicBezTo>
                <a:cubicBezTo>
                  <a:pt x="640" y="336"/>
                  <a:pt x="640" y="336"/>
                  <a:pt x="640" y="335"/>
                </a:cubicBezTo>
                <a:cubicBezTo>
                  <a:pt x="640" y="334"/>
                  <a:pt x="640" y="332"/>
                  <a:pt x="640" y="330"/>
                </a:cubicBezTo>
                <a:cubicBezTo>
                  <a:pt x="640" y="330"/>
                  <a:pt x="640" y="330"/>
                  <a:pt x="640" y="329"/>
                </a:cubicBezTo>
                <a:cubicBezTo>
                  <a:pt x="640" y="328"/>
                  <a:pt x="640" y="326"/>
                  <a:pt x="640" y="324"/>
                </a:cubicBezTo>
                <a:cubicBezTo>
                  <a:pt x="640" y="324"/>
                  <a:pt x="641" y="323"/>
                  <a:pt x="641" y="323"/>
                </a:cubicBezTo>
                <a:cubicBezTo>
                  <a:pt x="641" y="321"/>
                  <a:pt x="641" y="319"/>
                  <a:pt x="642" y="317"/>
                </a:cubicBezTo>
                <a:cubicBezTo>
                  <a:pt x="642" y="317"/>
                  <a:pt x="642" y="317"/>
                  <a:pt x="642" y="317"/>
                </a:cubicBezTo>
                <a:cubicBezTo>
                  <a:pt x="642" y="315"/>
                  <a:pt x="643" y="313"/>
                  <a:pt x="643" y="312"/>
                </a:cubicBezTo>
                <a:cubicBezTo>
                  <a:pt x="643" y="311"/>
                  <a:pt x="643" y="311"/>
                  <a:pt x="643" y="311"/>
                </a:cubicBezTo>
                <a:cubicBezTo>
                  <a:pt x="644" y="309"/>
                  <a:pt x="645" y="307"/>
                  <a:pt x="645" y="306"/>
                </a:cubicBezTo>
                <a:cubicBezTo>
                  <a:pt x="646" y="305"/>
                  <a:pt x="646" y="305"/>
                  <a:pt x="646" y="305"/>
                </a:cubicBezTo>
                <a:cubicBezTo>
                  <a:pt x="647" y="303"/>
                  <a:pt x="647" y="301"/>
                  <a:pt x="648" y="299"/>
                </a:cubicBezTo>
                <a:cubicBezTo>
                  <a:pt x="648" y="299"/>
                  <a:pt x="649" y="299"/>
                  <a:pt x="649" y="299"/>
                </a:cubicBezTo>
                <a:cubicBezTo>
                  <a:pt x="649" y="297"/>
                  <a:pt x="650" y="296"/>
                  <a:pt x="651" y="294"/>
                </a:cubicBezTo>
                <a:cubicBezTo>
                  <a:pt x="652" y="294"/>
                  <a:pt x="652" y="294"/>
                  <a:pt x="652" y="293"/>
                </a:cubicBezTo>
                <a:cubicBezTo>
                  <a:pt x="653" y="292"/>
                  <a:pt x="654" y="290"/>
                  <a:pt x="655" y="289"/>
                </a:cubicBezTo>
                <a:cubicBezTo>
                  <a:pt x="656" y="288"/>
                  <a:pt x="656" y="288"/>
                  <a:pt x="656" y="288"/>
                </a:cubicBezTo>
                <a:cubicBezTo>
                  <a:pt x="657" y="286"/>
                  <a:pt x="659" y="284"/>
                  <a:pt x="660" y="283"/>
                </a:cubicBezTo>
                <a:cubicBezTo>
                  <a:pt x="660" y="283"/>
                  <a:pt x="660" y="283"/>
                  <a:pt x="660" y="283"/>
                </a:cubicBezTo>
                <a:cubicBezTo>
                  <a:pt x="662" y="281"/>
                  <a:pt x="663" y="280"/>
                  <a:pt x="664" y="278"/>
                </a:cubicBezTo>
                <a:cubicBezTo>
                  <a:pt x="665" y="278"/>
                  <a:pt x="665" y="278"/>
                  <a:pt x="665" y="277"/>
                </a:cubicBezTo>
                <a:cubicBezTo>
                  <a:pt x="667" y="276"/>
                  <a:pt x="668" y="275"/>
                  <a:pt x="670" y="273"/>
                </a:cubicBezTo>
                <a:cubicBezTo>
                  <a:pt x="670" y="273"/>
                  <a:pt x="671" y="273"/>
                  <a:pt x="671" y="272"/>
                </a:cubicBezTo>
                <a:cubicBezTo>
                  <a:pt x="673" y="271"/>
                  <a:pt x="675" y="270"/>
                  <a:pt x="677" y="268"/>
                </a:cubicBezTo>
                <a:cubicBezTo>
                  <a:pt x="738" y="227"/>
                  <a:pt x="811" y="177"/>
                  <a:pt x="949" y="92"/>
                </a:cubicBezTo>
                <a:cubicBezTo>
                  <a:pt x="963" y="83"/>
                  <a:pt x="978" y="74"/>
                  <a:pt x="994" y="64"/>
                </a:cubicBezTo>
                <a:cubicBezTo>
                  <a:pt x="997" y="62"/>
                  <a:pt x="1000" y="60"/>
                  <a:pt x="1004" y="58"/>
                </a:cubicBezTo>
                <a:cubicBezTo>
                  <a:pt x="1005" y="58"/>
                  <a:pt x="1006" y="57"/>
                  <a:pt x="1007" y="57"/>
                </a:cubicBezTo>
                <a:cubicBezTo>
                  <a:pt x="1009" y="55"/>
                  <a:pt x="1011" y="54"/>
                  <a:pt x="1013" y="53"/>
                </a:cubicBezTo>
                <a:cubicBezTo>
                  <a:pt x="1015" y="52"/>
                  <a:pt x="1016" y="52"/>
                  <a:pt x="1017" y="51"/>
                </a:cubicBezTo>
                <a:cubicBezTo>
                  <a:pt x="1019" y="50"/>
                  <a:pt x="1021" y="49"/>
                  <a:pt x="1023" y="48"/>
                </a:cubicBezTo>
                <a:cubicBezTo>
                  <a:pt x="1024" y="47"/>
                  <a:pt x="1026" y="47"/>
                  <a:pt x="1027" y="46"/>
                </a:cubicBezTo>
                <a:cubicBezTo>
                  <a:pt x="1029" y="45"/>
                  <a:pt x="1031" y="44"/>
                  <a:pt x="1033" y="43"/>
                </a:cubicBezTo>
                <a:cubicBezTo>
                  <a:pt x="1034" y="43"/>
                  <a:pt x="1035" y="42"/>
                  <a:pt x="1037" y="41"/>
                </a:cubicBezTo>
                <a:cubicBezTo>
                  <a:pt x="1039" y="41"/>
                  <a:pt x="1041" y="40"/>
                  <a:pt x="1043" y="39"/>
                </a:cubicBezTo>
                <a:cubicBezTo>
                  <a:pt x="1044" y="38"/>
                  <a:pt x="1045" y="38"/>
                  <a:pt x="1046" y="37"/>
                </a:cubicBezTo>
                <a:cubicBezTo>
                  <a:pt x="1049" y="36"/>
                  <a:pt x="1052" y="35"/>
                  <a:pt x="1055" y="34"/>
                </a:cubicBezTo>
                <a:cubicBezTo>
                  <a:pt x="1056" y="34"/>
                  <a:pt x="1057" y="33"/>
                  <a:pt x="1057" y="33"/>
                </a:cubicBezTo>
                <a:cubicBezTo>
                  <a:pt x="1060" y="32"/>
                  <a:pt x="1062" y="31"/>
                  <a:pt x="1064" y="31"/>
                </a:cubicBezTo>
                <a:cubicBezTo>
                  <a:pt x="1065" y="30"/>
                  <a:pt x="1067" y="30"/>
                  <a:pt x="1068" y="29"/>
                </a:cubicBezTo>
                <a:cubicBezTo>
                  <a:pt x="1070" y="29"/>
                  <a:pt x="1072" y="28"/>
                  <a:pt x="1073" y="28"/>
                </a:cubicBezTo>
                <a:cubicBezTo>
                  <a:pt x="1075" y="27"/>
                  <a:pt x="1076" y="27"/>
                  <a:pt x="1077" y="27"/>
                </a:cubicBezTo>
                <a:cubicBezTo>
                  <a:pt x="1079" y="26"/>
                  <a:pt x="1081" y="26"/>
                  <a:pt x="1082" y="25"/>
                </a:cubicBezTo>
                <a:cubicBezTo>
                  <a:pt x="1084" y="25"/>
                  <a:pt x="1085" y="24"/>
                  <a:pt x="1086" y="24"/>
                </a:cubicBezTo>
                <a:cubicBezTo>
                  <a:pt x="1088" y="24"/>
                  <a:pt x="1090" y="23"/>
                  <a:pt x="1092" y="23"/>
                </a:cubicBezTo>
                <a:cubicBezTo>
                  <a:pt x="1093" y="23"/>
                  <a:pt x="1094" y="22"/>
                  <a:pt x="1095" y="22"/>
                </a:cubicBezTo>
                <a:cubicBezTo>
                  <a:pt x="1097" y="22"/>
                  <a:pt x="1099" y="21"/>
                  <a:pt x="1101" y="21"/>
                </a:cubicBezTo>
                <a:cubicBezTo>
                  <a:pt x="1102" y="21"/>
                  <a:pt x="1103" y="21"/>
                  <a:pt x="1104" y="20"/>
                </a:cubicBezTo>
                <a:cubicBezTo>
                  <a:pt x="1106" y="20"/>
                  <a:pt x="1109" y="19"/>
                  <a:pt x="1112" y="19"/>
                </a:cubicBezTo>
                <a:cubicBezTo>
                  <a:pt x="1113" y="19"/>
                  <a:pt x="1114" y="19"/>
                  <a:pt x="1115" y="19"/>
                </a:cubicBezTo>
                <a:cubicBezTo>
                  <a:pt x="1117" y="18"/>
                  <a:pt x="1119" y="18"/>
                  <a:pt x="1120" y="18"/>
                </a:cubicBezTo>
                <a:cubicBezTo>
                  <a:pt x="1122" y="18"/>
                  <a:pt x="1123" y="18"/>
                  <a:pt x="1124" y="18"/>
                </a:cubicBezTo>
                <a:cubicBezTo>
                  <a:pt x="1125" y="17"/>
                  <a:pt x="1127" y="17"/>
                  <a:pt x="1129" y="17"/>
                </a:cubicBezTo>
                <a:cubicBezTo>
                  <a:pt x="1130" y="17"/>
                  <a:pt x="1131" y="17"/>
                  <a:pt x="1132" y="17"/>
                </a:cubicBezTo>
                <a:cubicBezTo>
                  <a:pt x="1134" y="17"/>
                  <a:pt x="1136" y="17"/>
                  <a:pt x="1137" y="17"/>
                </a:cubicBezTo>
                <a:cubicBezTo>
                  <a:pt x="1138" y="17"/>
                  <a:pt x="1139" y="17"/>
                  <a:pt x="1140" y="17"/>
                </a:cubicBezTo>
                <a:cubicBezTo>
                  <a:pt x="1142" y="16"/>
                  <a:pt x="1144" y="16"/>
                  <a:pt x="1146" y="16"/>
                </a:cubicBezTo>
                <a:cubicBezTo>
                  <a:pt x="1147" y="16"/>
                  <a:pt x="1147" y="16"/>
                  <a:pt x="1148" y="16"/>
                </a:cubicBezTo>
                <a:cubicBezTo>
                  <a:pt x="1151" y="16"/>
                  <a:pt x="1154" y="16"/>
                  <a:pt x="1157" y="17"/>
                </a:cubicBezTo>
                <a:cubicBezTo>
                  <a:pt x="1158" y="17"/>
                  <a:pt x="1159" y="17"/>
                  <a:pt x="1159" y="17"/>
                </a:cubicBezTo>
                <a:cubicBezTo>
                  <a:pt x="1162" y="17"/>
                  <a:pt x="1164" y="17"/>
                  <a:pt x="1167" y="17"/>
                </a:cubicBezTo>
                <a:cubicBezTo>
                  <a:pt x="1167" y="17"/>
                  <a:pt x="1168" y="17"/>
                  <a:pt x="1169" y="17"/>
                </a:cubicBezTo>
                <a:cubicBezTo>
                  <a:pt x="1172" y="18"/>
                  <a:pt x="1175" y="18"/>
                  <a:pt x="1178" y="18"/>
                </a:cubicBezTo>
                <a:cubicBezTo>
                  <a:pt x="1178" y="18"/>
                  <a:pt x="1178" y="18"/>
                  <a:pt x="1178" y="18"/>
                </a:cubicBezTo>
                <a:cubicBezTo>
                  <a:pt x="1181" y="19"/>
                  <a:pt x="1184" y="19"/>
                  <a:pt x="1186" y="19"/>
                </a:cubicBezTo>
                <a:cubicBezTo>
                  <a:pt x="1187" y="20"/>
                  <a:pt x="1188" y="20"/>
                  <a:pt x="1188" y="20"/>
                </a:cubicBezTo>
                <a:cubicBezTo>
                  <a:pt x="1191" y="20"/>
                  <a:pt x="1193" y="21"/>
                  <a:pt x="1196" y="21"/>
                </a:cubicBezTo>
                <a:cubicBezTo>
                  <a:pt x="1196" y="21"/>
                  <a:pt x="1197" y="21"/>
                  <a:pt x="1197" y="21"/>
                </a:cubicBezTo>
                <a:cubicBezTo>
                  <a:pt x="1200" y="22"/>
                  <a:pt x="1202" y="23"/>
                  <a:pt x="1205" y="23"/>
                </a:cubicBezTo>
                <a:cubicBezTo>
                  <a:pt x="1206" y="23"/>
                  <a:pt x="1206" y="24"/>
                  <a:pt x="1207" y="24"/>
                </a:cubicBezTo>
                <a:cubicBezTo>
                  <a:pt x="1209" y="24"/>
                  <a:pt x="1211" y="25"/>
                  <a:pt x="1214" y="26"/>
                </a:cubicBezTo>
                <a:cubicBezTo>
                  <a:pt x="1214" y="26"/>
                  <a:pt x="1215" y="26"/>
                  <a:pt x="1215" y="26"/>
                </a:cubicBezTo>
                <a:cubicBezTo>
                  <a:pt x="1218" y="27"/>
                  <a:pt x="1221" y="28"/>
                  <a:pt x="1223" y="28"/>
                </a:cubicBezTo>
                <a:cubicBezTo>
                  <a:pt x="1223" y="28"/>
                  <a:pt x="1224" y="28"/>
                  <a:pt x="1224" y="29"/>
                </a:cubicBezTo>
                <a:cubicBezTo>
                  <a:pt x="1226" y="29"/>
                  <a:pt x="1229" y="30"/>
                  <a:pt x="1231" y="31"/>
                </a:cubicBezTo>
                <a:cubicBezTo>
                  <a:pt x="1232" y="31"/>
                  <a:pt x="1232" y="31"/>
                  <a:pt x="1233" y="32"/>
                </a:cubicBezTo>
                <a:cubicBezTo>
                  <a:pt x="1238" y="33"/>
                  <a:pt x="1243" y="35"/>
                  <a:pt x="1248" y="38"/>
                </a:cubicBezTo>
                <a:cubicBezTo>
                  <a:pt x="1248" y="38"/>
                  <a:pt x="1249" y="38"/>
                  <a:pt x="1249" y="38"/>
                </a:cubicBezTo>
                <a:cubicBezTo>
                  <a:pt x="1251" y="39"/>
                  <a:pt x="1253" y="40"/>
                  <a:pt x="1256" y="41"/>
                </a:cubicBezTo>
                <a:cubicBezTo>
                  <a:pt x="1256" y="41"/>
                  <a:pt x="1256" y="41"/>
                  <a:pt x="1256" y="41"/>
                </a:cubicBezTo>
                <a:cubicBezTo>
                  <a:pt x="1259" y="43"/>
                  <a:pt x="1261" y="44"/>
                  <a:pt x="1264" y="45"/>
                </a:cubicBezTo>
                <a:cubicBezTo>
                  <a:pt x="1264" y="45"/>
                  <a:pt x="1264" y="45"/>
                  <a:pt x="1264" y="45"/>
                </a:cubicBezTo>
                <a:cubicBezTo>
                  <a:pt x="1266" y="46"/>
                  <a:pt x="1268" y="47"/>
                  <a:pt x="1271" y="48"/>
                </a:cubicBezTo>
                <a:cubicBezTo>
                  <a:pt x="1271" y="49"/>
                  <a:pt x="1271" y="49"/>
                  <a:pt x="1271" y="49"/>
                </a:cubicBezTo>
                <a:cubicBezTo>
                  <a:pt x="1276" y="51"/>
                  <a:pt x="1281" y="54"/>
                  <a:pt x="1285" y="56"/>
                </a:cubicBezTo>
                <a:cubicBezTo>
                  <a:pt x="1285" y="57"/>
                  <a:pt x="1285" y="57"/>
                  <a:pt x="1286" y="57"/>
                </a:cubicBezTo>
                <a:cubicBezTo>
                  <a:pt x="1288" y="58"/>
                  <a:pt x="1290" y="59"/>
                  <a:pt x="1292" y="61"/>
                </a:cubicBezTo>
                <a:cubicBezTo>
                  <a:pt x="1292" y="61"/>
                  <a:pt x="1292" y="61"/>
                  <a:pt x="1292" y="61"/>
                </a:cubicBezTo>
                <a:cubicBezTo>
                  <a:pt x="1294" y="62"/>
                  <a:pt x="1296" y="63"/>
                  <a:pt x="1298" y="65"/>
                </a:cubicBezTo>
                <a:cubicBezTo>
                  <a:pt x="1298" y="65"/>
                  <a:pt x="1298" y="65"/>
                  <a:pt x="1298" y="65"/>
                </a:cubicBezTo>
                <a:cubicBezTo>
                  <a:pt x="1300" y="66"/>
                  <a:pt x="1302" y="68"/>
                  <a:pt x="1304" y="69"/>
                </a:cubicBezTo>
                <a:cubicBezTo>
                  <a:pt x="1304" y="69"/>
                  <a:pt x="1305" y="69"/>
                  <a:pt x="1305" y="69"/>
                </a:cubicBezTo>
                <a:cubicBezTo>
                  <a:pt x="1309" y="72"/>
                  <a:pt x="1313" y="75"/>
                  <a:pt x="1316" y="77"/>
                </a:cubicBezTo>
                <a:cubicBezTo>
                  <a:pt x="1316" y="77"/>
                  <a:pt x="1316" y="77"/>
                  <a:pt x="1317" y="78"/>
                </a:cubicBezTo>
                <a:cubicBezTo>
                  <a:pt x="1320" y="80"/>
                  <a:pt x="1324" y="83"/>
                  <a:pt x="1327" y="85"/>
                </a:cubicBezTo>
                <a:cubicBezTo>
                  <a:pt x="1327" y="85"/>
                  <a:pt x="1327" y="85"/>
                  <a:pt x="1327" y="85"/>
                </a:cubicBezTo>
                <a:cubicBezTo>
                  <a:pt x="1329" y="87"/>
                  <a:pt x="1331" y="88"/>
                  <a:pt x="1332" y="89"/>
                </a:cubicBezTo>
                <a:cubicBezTo>
                  <a:pt x="1332" y="89"/>
                  <a:pt x="1332" y="89"/>
                  <a:pt x="1332" y="89"/>
                </a:cubicBezTo>
                <a:cubicBezTo>
                  <a:pt x="1336" y="92"/>
                  <a:pt x="1339" y="94"/>
                  <a:pt x="1342" y="97"/>
                </a:cubicBezTo>
                <a:cubicBezTo>
                  <a:pt x="1342" y="97"/>
                  <a:pt x="1342" y="97"/>
                  <a:pt x="1342" y="97"/>
                </a:cubicBezTo>
                <a:cubicBezTo>
                  <a:pt x="1345" y="100"/>
                  <a:pt x="1349" y="103"/>
                  <a:pt x="1352" y="105"/>
                </a:cubicBezTo>
                <a:cubicBezTo>
                  <a:pt x="1352" y="105"/>
                  <a:pt x="1352" y="105"/>
                  <a:pt x="1352" y="105"/>
                </a:cubicBezTo>
                <a:cubicBezTo>
                  <a:pt x="1353" y="106"/>
                  <a:pt x="1353" y="107"/>
                  <a:pt x="1354" y="107"/>
                </a:cubicBezTo>
                <a:cubicBezTo>
                  <a:pt x="1355" y="108"/>
                  <a:pt x="1356" y="109"/>
                  <a:pt x="1357" y="110"/>
                </a:cubicBezTo>
                <a:cubicBezTo>
                  <a:pt x="1357" y="110"/>
                  <a:pt x="1358" y="110"/>
                  <a:pt x="1358" y="110"/>
                </a:cubicBezTo>
                <a:cubicBezTo>
                  <a:pt x="1359" y="111"/>
                  <a:pt x="1359" y="111"/>
                  <a:pt x="1360" y="112"/>
                </a:cubicBezTo>
                <a:cubicBezTo>
                  <a:pt x="1360" y="112"/>
                  <a:pt x="1361" y="112"/>
                  <a:pt x="1361" y="113"/>
                </a:cubicBezTo>
                <a:cubicBezTo>
                  <a:pt x="1362" y="113"/>
                  <a:pt x="1363" y="114"/>
                  <a:pt x="1364" y="115"/>
                </a:cubicBezTo>
                <a:cubicBezTo>
                  <a:pt x="1366" y="116"/>
                  <a:pt x="1368" y="118"/>
                  <a:pt x="1370" y="119"/>
                </a:cubicBezTo>
                <a:cubicBezTo>
                  <a:pt x="1370" y="120"/>
                  <a:pt x="1371" y="120"/>
                  <a:pt x="1371" y="121"/>
                </a:cubicBezTo>
                <a:cubicBezTo>
                  <a:pt x="1373" y="122"/>
                  <a:pt x="1375" y="124"/>
                  <a:pt x="1377" y="125"/>
                </a:cubicBezTo>
                <a:cubicBezTo>
                  <a:pt x="1379" y="127"/>
                  <a:pt x="1381" y="129"/>
                  <a:pt x="1384" y="130"/>
                </a:cubicBezTo>
                <a:cubicBezTo>
                  <a:pt x="1384" y="130"/>
                  <a:pt x="1384" y="130"/>
                  <a:pt x="1384" y="131"/>
                </a:cubicBezTo>
                <a:cubicBezTo>
                  <a:pt x="1386" y="132"/>
                  <a:pt x="1388" y="134"/>
                  <a:pt x="1390" y="135"/>
                </a:cubicBezTo>
                <a:cubicBezTo>
                  <a:pt x="1390" y="136"/>
                  <a:pt x="1391" y="136"/>
                  <a:pt x="1391" y="136"/>
                </a:cubicBezTo>
                <a:cubicBezTo>
                  <a:pt x="1395" y="139"/>
                  <a:pt x="1399" y="142"/>
                  <a:pt x="1403" y="145"/>
                </a:cubicBezTo>
                <a:cubicBezTo>
                  <a:pt x="1404" y="146"/>
                  <a:pt x="1404" y="146"/>
                  <a:pt x="1405" y="146"/>
                </a:cubicBezTo>
                <a:cubicBezTo>
                  <a:pt x="1407" y="148"/>
                  <a:pt x="1409" y="149"/>
                  <a:pt x="1411" y="151"/>
                </a:cubicBezTo>
                <a:cubicBezTo>
                  <a:pt x="1411" y="151"/>
                  <a:pt x="1411" y="151"/>
                  <a:pt x="1412" y="151"/>
                </a:cubicBezTo>
                <a:cubicBezTo>
                  <a:pt x="1414" y="152"/>
                  <a:pt x="1416" y="154"/>
                  <a:pt x="1418" y="155"/>
                </a:cubicBezTo>
                <a:cubicBezTo>
                  <a:pt x="1418" y="155"/>
                  <a:pt x="1418" y="155"/>
                  <a:pt x="1418" y="155"/>
                </a:cubicBezTo>
                <a:cubicBezTo>
                  <a:pt x="1421" y="157"/>
                  <a:pt x="1423" y="158"/>
                  <a:pt x="1425" y="159"/>
                </a:cubicBezTo>
                <a:cubicBezTo>
                  <a:pt x="1425" y="159"/>
                  <a:pt x="1426" y="160"/>
                  <a:pt x="1426" y="160"/>
                </a:cubicBezTo>
                <a:cubicBezTo>
                  <a:pt x="1428" y="161"/>
                  <a:pt x="1431" y="162"/>
                  <a:pt x="1433" y="163"/>
                </a:cubicBezTo>
                <a:cubicBezTo>
                  <a:pt x="1433" y="164"/>
                  <a:pt x="1433" y="164"/>
                  <a:pt x="1433" y="164"/>
                </a:cubicBezTo>
                <a:cubicBezTo>
                  <a:pt x="1435" y="165"/>
                  <a:pt x="1438" y="166"/>
                  <a:pt x="1440" y="167"/>
                </a:cubicBezTo>
                <a:cubicBezTo>
                  <a:pt x="1440" y="167"/>
                  <a:pt x="1441" y="167"/>
                  <a:pt x="1441" y="167"/>
                </a:cubicBezTo>
                <a:cubicBezTo>
                  <a:pt x="1443" y="168"/>
                  <a:pt x="1446" y="169"/>
                  <a:pt x="1448" y="170"/>
                </a:cubicBezTo>
                <a:cubicBezTo>
                  <a:pt x="1449" y="170"/>
                  <a:pt x="1449" y="170"/>
                  <a:pt x="1449" y="170"/>
                </a:cubicBezTo>
                <a:cubicBezTo>
                  <a:pt x="1452" y="171"/>
                  <a:pt x="1454" y="172"/>
                  <a:pt x="1456" y="172"/>
                </a:cubicBezTo>
                <a:cubicBezTo>
                  <a:pt x="1456" y="172"/>
                  <a:pt x="1457" y="172"/>
                  <a:pt x="1457" y="172"/>
                </a:cubicBezTo>
                <a:cubicBezTo>
                  <a:pt x="1459" y="173"/>
                  <a:pt x="1462" y="173"/>
                  <a:pt x="1464" y="174"/>
                </a:cubicBezTo>
                <a:cubicBezTo>
                  <a:pt x="1465" y="174"/>
                  <a:pt x="1465" y="174"/>
                  <a:pt x="1466" y="174"/>
                </a:cubicBezTo>
                <a:cubicBezTo>
                  <a:pt x="1468" y="175"/>
                  <a:pt x="1471" y="175"/>
                  <a:pt x="1474" y="175"/>
                </a:cubicBezTo>
                <a:cubicBezTo>
                  <a:pt x="1474" y="175"/>
                  <a:pt x="1474" y="175"/>
                  <a:pt x="1474" y="175"/>
                </a:cubicBezTo>
                <a:cubicBezTo>
                  <a:pt x="1477" y="175"/>
                  <a:pt x="1479" y="176"/>
                  <a:pt x="1482" y="176"/>
                </a:cubicBezTo>
                <a:cubicBezTo>
                  <a:pt x="1482" y="176"/>
                  <a:pt x="1482" y="176"/>
                  <a:pt x="1483" y="176"/>
                </a:cubicBezTo>
                <a:cubicBezTo>
                  <a:pt x="1483" y="176"/>
                  <a:pt x="1483" y="176"/>
                  <a:pt x="1484" y="176"/>
                </a:cubicBezTo>
                <a:cubicBezTo>
                  <a:pt x="1484" y="176"/>
                  <a:pt x="1485" y="176"/>
                  <a:pt x="1486" y="176"/>
                </a:cubicBezTo>
                <a:cubicBezTo>
                  <a:pt x="1487" y="175"/>
                  <a:pt x="1488" y="175"/>
                  <a:pt x="1489" y="175"/>
                </a:cubicBezTo>
                <a:cubicBezTo>
                  <a:pt x="1490" y="175"/>
                  <a:pt x="1490" y="175"/>
                  <a:pt x="1491" y="175"/>
                </a:cubicBezTo>
                <a:cubicBezTo>
                  <a:pt x="1493" y="175"/>
                  <a:pt x="1494" y="175"/>
                  <a:pt x="1496" y="175"/>
                </a:cubicBezTo>
                <a:cubicBezTo>
                  <a:pt x="1496" y="175"/>
                  <a:pt x="1496" y="175"/>
                  <a:pt x="1497" y="175"/>
                </a:cubicBezTo>
                <a:cubicBezTo>
                  <a:pt x="1498" y="174"/>
                  <a:pt x="1500" y="174"/>
                  <a:pt x="1502" y="174"/>
                </a:cubicBezTo>
                <a:cubicBezTo>
                  <a:pt x="1503" y="174"/>
                  <a:pt x="1503" y="174"/>
                  <a:pt x="1504" y="174"/>
                </a:cubicBezTo>
                <a:cubicBezTo>
                  <a:pt x="1505" y="173"/>
                  <a:pt x="1506" y="173"/>
                  <a:pt x="1508" y="173"/>
                </a:cubicBezTo>
                <a:cubicBezTo>
                  <a:pt x="1508" y="173"/>
                  <a:pt x="1509" y="172"/>
                  <a:pt x="1510" y="172"/>
                </a:cubicBezTo>
                <a:cubicBezTo>
                  <a:pt x="1511" y="172"/>
                  <a:pt x="1512" y="172"/>
                  <a:pt x="1514" y="171"/>
                </a:cubicBezTo>
                <a:cubicBezTo>
                  <a:pt x="1514" y="171"/>
                  <a:pt x="1515" y="171"/>
                  <a:pt x="1516" y="171"/>
                </a:cubicBezTo>
                <a:cubicBezTo>
                  <a:pt x="1518" y="170"/>
                  <a:pt x="1520" y="170"/>
                  <a:pt x="1522" y="169"/>
                </a:cubicBezTo>
                <a:cubicBezTo>
                  <a:pt x="1597" y="143"/>
                  <a:pt x="1808" y="65"/>
                  <a:pt x="1808" y="65"/>
                </a:cubicBezTo>
                <a:close/>
                <a:moveTo>
                  <a:pt x="1454" y="740"/>
                </a:moveTo>
                <a:cubicBezTo>
                  <a:pt x="1455" y="740"/>
                  <a:pt x="1455" y="740"/>
                  <a:pt x="1455" y="740"/>
                </a:cubicBezTo>
                <a:cubicBezTo>
                  <a:pt x="1431" y="716"/>
                  <a:pt x="1117" y="404"/>
                  <a:pt x="1080" y="365"/>
                </a:cubicBezTo>
                <a:cubicBezTo>
                  <a:pt x="1070" y="354"/>
                  <a:pt x="1063" y="348"/>
                  <a:pt x="1059" y="345"/>
                </a:cubicBezTo>
                <a:cubicBezTo>
                  <a:pt x="1058" y="345"/>
                  <a:pt x="1057" y="345"/>
                  <a:pt x="1055" y="346"/>
                </a:cubicBezTo>
                <a:cubicBezTo>
                  <a:pt x="1041" y="353"/>
                  <a:pt x="1027" y="361"/>
                  <a:pt x="1010" y="369"/>
                </a:cubicBezTo>
                <a:cubicBezTo>
                  <a:pt x="971" y="390"/>
                  <a:pt x="918" y="418"/>
                  <a:pt x="818" y="465"/>
                </a:cubicBezTo>
                <a:cubicBezTo>
                  <a:pt x="787" y="479"/>
                  <a:pt x="756" y="487"/>
                  <a:pt x="726" y="487"/>
                </a:cubicBezTo>
                <a:cubicBezTo>
                  <a:pt x="691" y="487"/>
                  <a:pt x="658" y="476"/>
                  <a:pt x="630" y="456"/>
                </a:cubicBezTo>
                <a:cubicBezTo>
                  <a:pt x="605" y="436"/>
                  <a:pt x="586" y="410"/>
                  <a:pt x="577" y="379"/>
                </a:cubicBezTo>
                <a:cubicBezTo>
                  <a:pt x="557" y="315"/>
                  <a:pt x="581" y="249"/>
                  <a:pt x="637" y="211"/>
                </a:cubicBezTo>
                <a:cubicBezTo>
                  <a:pt x="690" y="175"/>
                  <a:pt x="758" y="129"/>
                  <a:pt x="881" y="52"/>
                </a:cubicBezTo>
                <a:cubicBezTo>
                  <a:pt x="767" y="0"/>
                  <a:pt x="650" y="8"/>
                  <a:pt x="528" y="98"/>
                </a:cubicBezTo>
                <a:cubicBezTo>
                  <a:pt x="458" y="149"/>
                  <a:pt x="388" y="199"/>
                  <a:pt x="292" y="171"/>
                </a:cubicBezTo>
                <a:cubicBezTo>
                  <a:pt x="133" y="124"/>
                  <a:pt x="3" y="70"/>
                  <a:pt x="3" y="70"/>
                </a:cubicBezTo>
                <a:cubicBezTo>
                  <a:pt x="0" y="615"/>
                  <a:pt x="0" y="615"/>
                  <a:pt x="0" y="615"/>
                </a:cubicBezTo>
                <a:cubicBezTo>
                  <a:pt x="217" y="680"/>
                  <a:pt x="217" y="680"/>
                  <a:pt x="217" y="680"/>
                </a:cubicBezTo>
                <a:cubicBezTo>
                  <a:pt x="225" y="663"/>
                  <a:pt x="236" y="646"/>
                  <a:pt x="250" y="633"/>
                </a:cubicBezTo>
                <a:cubicBezTo>
                  <a:pt x="284" y="598"/>
                  <a:pt x="284" y="598"/>
                  <a:pt x="284" y="598"/>
                </a:cubicBezTo>
                <a:cubicBezTo>
                  <a:pt x="313" y="569"/>
                  <a:pt x="352" y="553"/>
                  <a:pt x="394" y="553"/>
                </a:cubicBezTo>
                <a:cubicBezTo>
                  <a:pt x="435" y="553"/>
                  <a:pt x="474" y="569"/>
                  <a:pt x="503" y="598"/>
                </a:cubicBezTo>
                <a:cubicBezTo>
                  <a:pt x="523" y="618"/>
                  <a:pt x="537" y="643"/>
                  <a:pt x="543" y="670"/>
                </a:cubicBezTo>
                <a:cubicBezTo>
                  <a:pt x="571" y="677"/>
                  <a:pt x="595" y="691"/>
                  <a:pt x="615" y="711"/>
                </a:cubicBezTo>
                <a:cubicBezTo>
                  <a:pt x="631" y="726"/>
                  <a:pt x="642" y="744"/>
                  <a:pt x="650" y="763"/>
                </a:cubicBezTo>
                <a:cubicBezTo>
                  <a:pt x="652" y="769"/>
                  <a:pt x="654" y="776"/>
                  <a:pt x="656" y="782"/>
                </a:cubicBezTo>
                <a:cubicBezTo>
                  <a:pt x="683" y="789"/>
                  <a:pt x="708" y="803"/>
                  <a:pt x="728" y="823"/>
                </a:cubicBezTo>
                <a:cubicBezTo>
                  <a:pt x="748" y="843"/>
                  <a:pt x="762" y="868"/>
                  <a:pt x="768" y="895"/>
                </a:cubicBezTo>
                <a:cubicBezTo>
                  <a:pt x="795" y="902"/>
                  <a:pt x="820" y="915"/>
                  <a:pt x="840" y="936"/>
                </a:cubicBezTo>
                <a:cubicBezTo>
                  <a:pt x="861" y="957"/>
                  <a:pt x="876" y="983"/>
                  <a:pt x="882" y="1011"/>
                </a:cubicBezTo>
                <a:cubicBezTo>
                  <a:pt x="884" y="1022"/>
                  <a:pt x="886" y="1033"/>
                  <a:pt x="886" y="1045"/>
                </a:cubicBezTo>
                <a:cubicBezTo>
                  <a:pt x="886" y="1059"/>
                  <a:pt x="884" y="1072"/>
                  <a:pt x="881" y="1085"/>
                </a:cubicBezTo>
                <a:cubicBezTo>
                  <a:pt x="911" y="1116"/>
                  <a:pt x="911" y="1116"/>
                  <a:pt x="911" y="1116"/>
                </a:cubicBezTo>
                <a:cubicBezTo>
                  <a:pt x="938" y="1142"/>
                  <a:pt x="980" y="1142"/>
                  <a:pt x="1006" y="1116"/>
                </a:cubicBezTo>
                <a:cubicBezTo>
                  <a:pt x="1032" y="1090"/>
                  <a:pt x="1032" y="1048"/>
                  <a:pt x="1007" y="1022"/>
                </a:cubicBezTo>
                <a:cubicBezTo>
                  <a:pt x="1007" y="1021"/>
                  <a:pt x="1007" y="1021"/>
                  <a:pt x="1007" y="1021"/>
                </a:cubicBezTo>
                <a:cubicBezTo>
                  <a:pt x="966" y="981"/>
                  <a:pt x="966" y="981"/>
                  <a:pt x="966" y="981"/>
                </a:cubicBezTo>
                <a:cubicBezTo>
                  <a:pt x="959" y="973"/>
                  <a:pt x="959" y="962"/>
                  <a:pt x="966" y="954"/>
                </a:cubicBezTo>
                <a:cubicBezTo>
                  <a:pt x="974" y="947"/>
                  <a:pt x="985" y="947"/>
                  <a:pt x="993" y="954"/>
                </a:cubicBezTo>
                <a:cubicBezTo>
                  <a:pt x="1039" y="1001"/>
                  <a:pt x="1039" y="1001"/>
                  <a:pt x="1039" y="1001"/>
                </a:cubicBezTo>
                <a:cubicBezTo>
                  <a:pt x="1039" y="1001"/>
                  <a:pt x="1039" y="1001"/>
                  <a:pt x="1039" y="1001"/>
                </a:cubicBezTo>
                <a:cubicBezTo>
                  <a:pt x="1061" y="1022"/>
                  <a:pt x="1061" y="1022"/>
                  <a:pt x="1061" y="1022"/>
                </a:cubicBezTo>
                <a:cubicBezTo>
                  <a:pt x="1087" y="1049"/>
                  <a:pt x="1129" y="1049"/>
                  <a:pt x="1156" y="1022"/>
                </a:cubicBezTo>
                <a:cubicBezTo>
                  <a:pt x="1182" y="996"/>
                  <a:pt x="1182" y="954"/>
                  <a:pt x="1156" y="928"/>
                </a:cubicBezTo>
                <a:cubicBezTo>
                  <a:pt x="1156" y="928"/>
                  <a:pt x="1156" y="928"/>
                  <a:pt x="1156" y="928"/>
                </a:cubicBezTo>
                <a:cubicBezTo>
                  <a:pt x="1088" y="859"/>
                  <a:pt x="1088" y="859"/>
                  <a:pt x="1088" y="859"/>
                </a:cubicBezTo>
                <a:cubicBezTo>
                  <a:pt x="1081" y="852"/>
                  <a:pt x="1081" y="840"/>
                  <a:pt x="1088" y="833"/>
                </a:cubicBezTo>
                <a:cubicBezTo>
                  <a:pt x="1095" y="826"/>
                  <a:pt x="1107" y="826"/>
                  <a:pt x="1114" y="833"/>
                </a:cubicBezTo>
                <a:cubicBezTo>
                  <a:pt x="1189" y="907"/>
                  <a:pt x="1189" y="907"/>
                  <a:pt x="1189" y="907"/>
                </a:cubicBezTo>
                <a:cubicBezTo>
                  <a:pt x="1189" y="907"/>
                  <a:pt x="1189" y="907"/>
                  <a:pt x="1189" y="907"/>
                </a:cubicBezTo>
                <a:cubicBezTo>
                  <a:pt x="1210" y="929"/>
                  <a:pt x="1210" y="929"/>
                  <a:pt x="1210" y="929"/>
                </a:cubicBezTo>
                <a:cubicBezTo>
                  <a:pt x="1236" y="955"/>
                  <a:pt x="1279" y="955"/>
                  <a:pt x="1305" y="929"/>
                </a:cubicBezTo>
                <a:cubicBezTo>
                  <a:pt x="1331" y="903"/>
                  <a:pt x="1331" y="860"/>
                  <a:pt x="1305" y="834"/>
                </a:cubicBezTo>
                <a:cubicBezTo>
                  <a:pt x="1305" y="834"/>
                  <a:pt x="1305" y="834"/>
                  <a:pt x="1305" y="834"/>
                </a:cubicBezTo>
                <a:cubicBezTo>
                  <a:pt x="1209" y="738"/>
                  <a:pt x="1209" y="738"/>
                  <a:pt x="1209" y="738"/>
                </a:cubicBezTo>
                <a:cubicBezTo>
                  <a:pt x="1202" y="730"/>
                  <a:pt x="1202" y="719"/>
                  <a:pt x="1209" y="711"/>
                </a:cubicBezTo>
                <a:cubicBezTo>
                  <a:pt x="1217" y="704"/>
                  <a:pt x="1228" y="704"/>
                  <a:pt x="1236" y="711"/>
                </a:cubicBezTo>
                <a:cubicBezTo>
                  <a:pt x="1338" y="814"/>
                  <a:pt x="1338" y="814"/>
                  <a:pt x="1338" y="814"/>
                </a:cubicBezTo>
                <a:cubicBezTo>
                  <a:pt x="1338" y="814"/>
                  <a:pt x="1338" y="814"/>
                  <a:pt x="1338" y="814"/>
                </a:cubicBezTo>
                <a:cubicBezTo>
                  <a:pt x="1360" y="835"/>
                  <a:pt x="1360" y="835"/>
                  <a:pt x="1360" y="835"/>
                </a:cubicBezTo>
                <a:cubicBezTo>
                  <a:pt x="1386" y="862"/>
                  <a:pt x="1428" y="862"/>
                  <a:pt x="1454" y="835"/>
                </a:cubicBezTo>
                <a:cubicBezTo>
                  <a:pt x="1481" y="809"/>
                  <a:pt x="1481" y="767"/>
                  <a:pt x="1454" y="741"/>
                </a:cubicBezTo>
                <a:lnTo>
                  <a:pt x="1454" y="740"/>
                </a:lnTo>
                <a:close/>
                <a:moveTo>
                  <a:pt x="791" y="985"/>
                </a:moveTo>
                <a:cubicBezTo>
                  <a:pt x="789" y="983"/>
                  <a:pt x="787" y="981"/>
                  <a:pt x="785" y="980"/>
                </a:cubicBezTo>
                <a:cubicBezTo>
                  <a:pt x="785" y="979"/>
                  <a:pt x="784" y="979"/>
                  <a:pt x="783" y="978"/>
                </a:cubicBezTo>
                <a:cubicBezTo>
                  <a:pt x="782" y="977"/>
                  <a:pt x="781" y="976"/>
                  <a:pt x="779" y="975"/>
                </a:cubicBezTo>
                <a:cubicBezTo>
                  <a:pt x="778" y="974"/>
                  <a:pt x="778" y="974"/>
                  <a:pt x="777" y="974"/>
                </a:cubicBezTo>
                <a:cubicBezTo>
                  <a:pt x="775" y="972"/>
                  <a:pt x="774" y="971"/>
                  <a:pt x="772" y="970"/>
                </a:cubicBezTo>
                <a:cubicBezTo>
                  <a:pt x="771" y="970"/>
                  <a:pt x="771" y="970"/>
                  <a:pt x="770" y="970"/>
                </a:cubicBezTo>
                <a:cubicBezTo>
                  <a:pt x="768" y="969"/>
                  <a:pt x="766" y="967"/>
                  <a:pt x="763" y="966"/>
                </a:cubicBezTo>
                <a:cubicBezTo>
                  <a:pt x="763" y="966"/>
                  <a:pt x="762" y="966"/>
                  <a:pt x="762" y="966"/>
                </a:cubicBezTo>
                <a:cubicBezTo>
                  <a:pt x="762" y="966"/>
                  <a:pt x="761" y="966"/>
                  <a:pt x="761" y="966"/>
                </a:cubicBezTo>
                <a:cubicBezTo>
                  <a:pt x="759" y="965"/>
                  <a:pt x="758" y="964"/>
                  <a:pt x="756" y="964"/>
                </a:cubicBezTo>
                <a:cubicBezTo>
                  <a:pt x="756" y="964"/>
                  <a:pt x="755" y="964"/>
                  <a:pt x="754" y="963"/>
                </a:cubicBezTo>
                <a:cubicBezTo>
                  <a:pt x="752" y="963"/>
                  <a:pt x="751" y="962"/>
                  <a:pt x="749" y="962"/>
                </a:cubicBezTo>
                <a:cubicBezTo>
                  <a:pt x="748" y="962"/>
                  <a:pt x="747" y="962"/>
                  <a:pt x="747" y="962"/>
                </a:cubicBezTo>
                <a:cubicBezTo>
                  <a:pt x="744" y="961"/>
                  <a:pt x="742" y="961"/>
                  <a:pt x="739" y="961"/>
                </a:cubicBezTo>
                <a:cubicBezTo>
                  <a:pt x="739" y="961"/>
                  <a:pt x="739" y="961"/>
                  <a:pt x="739" y="961"/>
                </a:cubicBezTo>
                <a:cubicBezTo>
                  <a:pt x="737" y="960"/>
                  <a:pt x="734" y="960"/>
                  <a:pt x="732" y="960"/>
                </a:cubicBezTo>
                <a:cubicBezTo>
                  <a:pt x="728" y="960"/>
                  <a:pt x="725" y="960"/>
                  <a:pt x="721" y="961"/>
                </a:cubicBezTo>
                <a:cubicBezTo>
                  <a:pt x="721" y="961"/>
                  <a:pt x="720" y="961"/>
                  <a:pt x="720" y="961"/>
                </a:cubicBezTo>
                <a:cubicBezTo>
                  <a:pt x="718" y="961"/>
                  <a:pt x="717" y="961"/>
                  <a:pt x="715" y="962"/>
                </a:cubicBezTo>
                <a:cubicBezTo>
                  <a:pt x="715" y="962"/>
                  <a:pt x="714" y="962"/>
                  <a:pt x="714" y="962"/>
                </a:cubicBezTo>
                <a:cubicBezTo>
                  <a:pt x="712" y="962"/>
                  <a:pt x="710" y="963"/>
                  <a:pt x="708" y="963"/>
                </a:cubicBezTo>
                <a:cubicBezTo>
                  <a:pt x="708" y="963"/>
                  <a:pt x="708" y="964"/>
                  <a:pt x="707" y="964"/>
                </a:cubicBezTo>
                <a:cubicBezTo>
                  <a:pt x="706" y="964"/>
                  <a:pt x="704" y="965"/>
                  <a:pt x="703" y="965"/>
                </a:cubicBezTo>
                <a:cubicBezTo>
                  <a:pt x="702" y="965"/>
                  <a:pt x="702" y="965"/>
                  <a:pt x="701" y="966"/>
                </a:cubicBezTo>
                <a:cubicBezTo>
                  <a:pt x="699" y="966"/>
                  <a:pt x="698" y="967"/>
                  <a:pt x="696" y="968"/>
                </a:cubicBezTo>
                <a:cubicBezTo>
                  <a:pt x="705" y="947"/>
                  <a:pt x="706" y="924"/>
                  <a:pt x="698" y="903"/>
                </a:cubicBezTo>
                <a:cubicBezTo>
                  <a:pt x="698" y="903"/>
                  <a:pt x="698" y="903"/>
                  <a:pt x="698" y="903"/>
                </a:cubicBezTo>
                <a:cubicBezTo>
                  <a:pt x="694" y="892"/>
                  <a:pt x="688" y="881"/>
                  <a:pt x="679" y="872"/>
                </a:cubicBezTo>
                <a:cubicBezTo>
                  <a:pt x="677" y="871"/>
                  <a:pt x="675" y="869"/>
                  <a:pt x="673" y="867"/>
                </a:cubicBezTo>
                <a:cubicBezTo>
                  <a:pt x="672" y="867"/>
                  <a:pt x="672" y="866"/>
                  <a:pt x="671" y="866"/>
                </a:cubicBezTo>
                <a:cubicBezTo>
                  <a:pt x="670" y="865"/>
                  <a:pt x="668" y="863"/>
                  <a:pt x="667" y="862"/>
                </a:cubicBezTo>
                <a:cubicBezTo>
                  <a:pt x="666" y="862"/>
                  <a:pt x="665" y="861"/>
                  <a:pt x="664" y="861"/>
                </a:cubicBezTo>
                <a:cubicBezTo>
                  <a:pt x="663" y="860"/>
                  <a:pt x="661" y="859"/>
                  <a:pt x="659" y="858"/>
                </a:cubicBezTo>
                <a:cubicBezTo>
                  <a:pt x="659" y="858"/>
                  <a:pt x="658" y="857"/>
                  <a:pt x="658" y="857"/>
                </a:cubicBezTo>
                <a:cubicBezTo>
                  <a:pt x="656" y="856"/>
                  <a:pt x="653" y="855"/>
                  <a:pt x="651" y="854"/>
                </a:cubicBezTo>
                <a:cubicBezTo>
                  <a:pt x="650" y="854"/>
                  <a:pt x="650" y="854"/>
                  <a:pt x="649" y="853"/>
                </a:cubicBezTo>
                <a:cubicBezTo>
                  <a:pt x="649" y="853"/>
                  <a:pt x="649" y="853"/>
                  <a:pt x="649" y="853"/>
                </a:cubicBezTo>
                <a:cubicBezTo>
                  <a:pt x="647" y="853"/>
                  <a:pt x="646" y="852"/>
                  <a:pt x="644" y="851"/>
                </a:cubicBezTo>
                <a:cubicBezTo>
                  <a:pt x="643" y="851"/>
                  <a:pt x="642" y="851"/>
                  <a:pt x="642" y="851"/>
                </a:cubicBezTo>
                <a:cubicBezTo>
                  <a:pt x="640" y="850"/>
                  <a:pt x="638" y="850"/>
                  <a:pt x="636" y="850"/>
                </a:cubicBezTo>
                <a:cubicBezTo>
                  <a:pt x="636" y="849"/>
                  <a:pt x="635" y="849"/>
                  <a:pt x="634" y="849"/>
                </a:cubicBezTo>
                <a:cubicBezTo>
                  <a:pt x="632" y="849"/>
                  <a:pt x="629" y="848"/>
                  <a:pt x="627" y="848"/>
                </a:cubicBezTo>
                <a:cubicBezTo>
                  <a:pt x="627" y="848"/>
                  <a:pt x="627" y="848"/>
                  <a:pt x="627" y="848"/>
                </a:cubicBezTo>
                <a:cubicBezTo>
                  <a:pt x="624" y="848"/>
                  <a:pt x="622" y="848"/>
                  <a:pt x="619" y="848"/>
                </a:cubicBezTo>
                <a:cubicBezTo>
                  <a:pt x="619" y="848"/>
                  <a:pt x="619" y="848"/>
                  <a:pt x="619" y="848"/>
                </a:cubicBezTo>
                <a:cubicBezTo>
                  <a:pt x="617" y="848"/>
                  <a:pt x="616" y="848"/>
                  <a:pt x="614" y="848"/>
                </a:cubicBezTo>
                <a:cubicBezTo>
                  <a:pt x="614" y="848"/>
                  <a:pt x="614" y="848"/>
                  <a:pt x="614" y="848"/>
                </a:cubicBezTo>
                <a:cubicBezTo>
                  <a:pt x="612" y="848"/>
                  <a:pt x="610" y="848"/>
                  <a:pt x="609" y="848"/>
                </a:cubicBezTo>
                <a:cubicBezTo>
                  <a:pt x="608" y="848"/>
                  <a:pt x="608" y="848"/>
                  <a:pt x="607" y="848"/>
                </a:cubicBezTo>
                <a:cubicBezTo>
                  <a:pt x="606" y="849"/>
                  <a:pt x="606" y="849"/>
                  <a:pt x="605" y="849"/>
                </a:cubicBezTo>
                <a:cubicBezTo>
                  <a:pt x="605" y="849"/>
                  <a:pt x="605" y="849"/>
                  <a:pt x="605" y="849"/>
                </a:cubicBezTo>
                <a:cubicBezTo>
                  <a:pt x="604" y="849"/>
                  <a:pt x="603" y="849"/>
                  <a:pt x="603" y="849"/>
                </a:cubicBezTo>
                <a:cubicBezTo>
                  <a:pt x="602" y="849"/>
                  <a:pt x="602" y="849"/>
                  <a:pt x="601" y="849"/>
                </a:cubicBezTo>
                <a:cubicBezTo>
                  <a:pt x="599" y="850"/>
                  <a:pt x="598" y="850"/>
                  <a:pt x="596" y="851"/>
                </a:cubicBezTo>
                <a:cubicBezTo>
                  <a:pt x="595" y="851"/>
                  <a:pt x="595" y="851"/>
                  <a:pt x="595" y="851"/>
                </a:cubicBezTo>
                <a:cubicBezTo>
                  <a:pt x="593" y="852"/>
                  <a:pt x="592" y="852"/>
                  <a:pt x="590" y="853"/>
                </a:cubicBezTo>
                <a:cubicBezTo>
                  <a:pt x="590" y="853"/>
                  <a:pt x="589" y="853"/>
                  <a:pt x="589" y="853"/>
                </a:cubicBezTo>
                <a:cubicBezTo>
                  <a:pt x="587" y="854"/>
                  <a:pt x="585" y="854"/>
                  <a:pt x="583" y="855"/>
                </a:cubicBezTo>
                <a:cubicBezTo>
                  <a:pt x="586" y="850"/>
                  <a:pt x="588" y="845"/>
                  <a:pt x="589" y="839"/>
                </a:cubicBezTo>
                <a:cubicBezTo>
                  <a:pt x="595" y="812"/>
                  <a:pt x="588" y="782"/>
                  <a:pt x="566" y="760"/>
                </a:cubicBezTo>
                <a:cubicBezTo>
                  <a:pt x="564" y="758"/>
                  <a:pt x="562" y="756"/>
                  <a:pt x="560" y="755"/>
                </a:cubicBezTo>
                <a:cubicBezTo>
                  <a:pt x="560" y="754"/>
                  <a:pt x="559" y="754"/>
                  <a:pt x="558" y="753"/>
                </a:cubicBezTo>
                <a:cubicBezTo>
                  <a:pt x="557" y="752"/>
                  <a:pt x="556" y="751"/>
                  <a:pt x="554" y="750"/>
                </a:cubicBezTo>
                <a:cubicBezTo>
                  <a:pt x="553" y="749"/>
                  <a:pt x="553" y="749"/>
                  <a:pt x="552" y="749"/>
                </a:cubicBezTo>
                <a:cubicBezTo>
                  <a:pt x="550" y="747"/>
                  <a:pt x="549" y="746"/>
                  <a:pt x="547" y="746"/>
                </a:cubicBezTo>
                <a:cubicBezTo>
                  <a:pt x="546" y="745"/>
                  <a:pt x="546" y="745"/>
                  <a:pt x="545" y="745"/>
                </a:cubicBezTo>
                <a:cubicBezTo>
                  <a:pt x="543" y="744"/>
                  <a:pt x="541" y="742"/>
                  <a:pt x="539" y="742"/>
                </a:cubicBezTo>
                <a:cubicBezTo>
                  <a:pt x="538" y="741"/>
                  <a:pt x="537" y="741"/>
                  <a:pt x="537" y="741"/>
                </a:cubicBezTo>
                <a:cubicBezTo>
                  <a:pt x="535" y="740"/>
                  <a:pt x="533" y="740"/>
                  <a:pt x="531" y="739"/>
                </a:cubicBezTo>
                <a:cubicBezTo>
                  <a:pt x="531" y="739"/>
                  <a:pt x="530" y="739"/>
                  <a:pt x="529" y="738"/>
                </a:cubicBezTo>
                <a:cubicBezTo>
                  <a:pt x="527" y="738"/>
                  <a:pt x="526" y="737"/>
                  <a:pt x="524" y="737"/>
                </a:cubicBezTo>
                <a:cubicBezTo>
                  <a:pt x="523" y="737"/>
                  <a:pt x="522" y="737"/>
                  <a:pt x="522" y="737"/>
                </a:cubicBezTo>
                <a:cubicBezTo>
                  <a:pt x="517" y="736"/>
                  <a:pt x="512" y="735"/>
                  <a:pt x="507" y="735"/>
                </a:cubicBezTo>
                <a:cubicBezTo>
                  <a:pt x="507" y="735"/>
                  <a:pt x="506" y="735"/>
                  <a:pt x="506" y="735"/>
                </a:cubicBezTo>
                <a:cubicBezTo>
                  <a:pt x="505" y="735"/>
                  <a:pt x="503" y="735"/>
                  <a:pt x="502" y="735"/>
                </a:cubicBezTo>
                <a:cubicBezTo>
                  <a:pt x="502" y="735"/>
                  <a:pt x="502" y="735"/>
                  <a:pt x="502" y="735"/>
                </a:cubicBezTo>
                <a:cubicBezTo>
                  <a:pt x="500" y="735"/>
                  <a:pt x="498" y="736"/>
                  <a:pt x="496" y="736"/>
                </a:cubicBezTo>
                <a:cubicBezTo>
                  <a:pt x="496" y="736"/>
                  <a:pt x="495" y="736"/>
                  <a:pt x="495" y="736"/>
                </a:cubicBezTo>
                <a:cubicBezTo>
                  <a:pt x="493" y="736"/>
                  <a:pt x="492" y="736"/>
                  <a:pt x="490" y="737"/>
                </a:cubicBezTo>
                <a:cubicBezTo>
                  <a:pt x="490" y="737"/>
                  <a:pt x="489" y="737"/>
                  <a:pt x="489" y="737"/>
                </a:cubicBezTo>
                <a:cubicBezTo>
                  <a:pt x="487" y="737"/>
                  <a:pt x="485" y="738"/>
                  <a:pt x="483" y="738"/>
                </a:cubicBezTo>
                <a:cubicBezTo>
                  <a:pt x="483" y="738"/>
                  <a:pt x="483" y="739"/>
                  <a:pt x="482" y="739"/>
                </a:cubicBezTo>
                <a:cubicBezTo>
                  <a:pt x="481" y="739"/>
                  <a:pt x="479" y="740"/>
                  <a:pt x="478" y="740"/>
                </a:cubicBezTo>
                <a:cubicBezTo>
                  <a:pt x="477" y="740"/>
                  <a:pt x="477" y="740"/>
                  <a:pt x="476" y="741"/>
                </a:cubicBezTo>
                <a:cubicBezTo>
                  <a:pt x="474" y="741"/>
                  <a:pt x="473" y="742"/>
                  <a:pt x="471" y="743"/>
                </a:cubicBezTo>
                <a:cubicBezTo>
                  <a:pt x="485" y="711"/>
                  <a:pt x="480" y="673"/>
                  <a:pt x="454" y="648"/>
                </a:cubicBezTo>
                <a:cubicBezTo>
                  <a:pt x="437" y="631"/>
                  <a:pt x="415" y="623"/>
                  <a:pt x="394" y="623"/>
                </a:cubicBezTo>
                <a:cubicBezTo>
                  <a:pt x="372" y="623"/>
                  <a:pt x="350" y="631"/>
                  <a:pt x="334" y="648"/>
                </a:cubicBezTo>
                <a:cubicBezTo>
                  <a:pt x="299" y="682"/>
                  <a:pt x="299" y="682"/>
                  <a:pt x="299" y="682"/>
                </a:cubicBezTo>
                <a:cubicBezTo>
                  <a:pt x="293" y="688"/>
                  <a:pt x="289" y="694"/>
                  <a:pt x="285" y="701"/>
                </a:cubicBezTo>
                <a:cubicBezTo>
                  <a:pt x="267" y="733"/>
                  <a:pt x="272" y="775"/>
                  <a:pt x="299" y="802"/>
                </a:cubicBezTo>
                <a:cubicBezTo>
                  <a:pt x="301" y="804"/>
                  <a:pt x="303" y="806"/>
                  <a:pt x="305" y="807"/>
                </a:cubicBezTo>
                <a:cubicBezTo>
                  <a:pt x="306" y="808"/>
                  <a:pt x="306" y="808"/>
                  <a:pt x="307" y="809"/>
                </a:cubicBezTo>
                <a:cubicBezTo>
                  <a:pt x="308" y="810"/>
                  <a:pt x="310" y="811"/>
                  <a:pt x="311" y="812"/>
                </a:cubicBezTo>
                <a:cubicBezTo>
                  <a:pt x="312" y="813"/>
                  <a:pt x="313" y="813"/>
                  <a:pt x="313" y="814"/>
                </a:cubicBezTo>
                <a:cubicBezTo>
                  <a:pt x="315" y="815"/>
                  <a:pt x="317" y="816"/>
                  <a:pt x="319" y="817"/>
                </a:cubicBezTo>
                <a:cubicBezTo>
                  <a:pt x="319" y="817"/>
                  <a:pt x="320" y="817"/>
                  <a:pt x="320" y="817"/>
                </a:cubicBezTo>
                <a:cubicBezTo>
                  <a:pt x="322" y="819"/>
                  <a:pt x="325" y="820"/>
                  <a:pt x="327" y="821"/>
                </a:cubicBezTo>
                <a:cubicBezTo>
                  <a:pt x="327" y="821"/>
                  <a:pt x="328" y="821"/>
                  <a:pt x="329" y="821"/>
                </a:cubicBezTo>
                <a:cubicBezTo>
                  <a:pt x="330" y="822"/>
                  <a:pt x="332" y="823"/>
                  <a:pt x="334" y="823"/>
                </a:cubicBezTo>
                <a:cubicBezTo>
                  <a:pt x="335" y="823"/>
                  <a:pt x="336" y="824"/>
                  <a:pt x="336" y="824"/>
                </a:cubicBezTo>
                <a:cubicBezTo>
                  <a:pt x="338" y="824"/>
                  <a:pt x="340" y="825"/>
                  <a:pt x="342" y="825"/>
                </a:cubicBezTo>
                <a:cubicBezTo>
                  <a:pt x="342" y="825"/>
                  <a:pt x="343" y="825"/>
                  <a:pt x="344" y="825"/>
                </a:cubicBezTo>
                <a:cubicBezTo>
                  <a:pt x="349" y="826"/>
                  <a:pt x="353" y="827"/>
                  <a:pt x="358" y="827"/>
                </a:cubicBezTo>
                <a:cubicBezTo>
                  <a:pt x="360" y="827"/>
                  <a:pt x="362" y="827"/>
                  <a:pt x="363" y="827"/>
                </a:cubicBezTo>
                <a:cubicBezTo>
                  <a:pt x="364" y="827"/>
                  <a:pt x="364" y="827"/>
                  <a:pt x="364" y="827"/>
                </a:cubicBezTo>
                <a:cubicBezTo>
                  <a:pt x="366" y="827"/>
                  <a:pt x="367" y="827"/>
                  <a:pt x="369" y="826"/>
                </a:cubicBezTo>
                <a:cubicBezTo>
                  <a:pt x="370" y="826"/>
                  <a:pt x="370" y="826"/>
                  <a:pt x="371" y="826"/>
                </a:cubicBezTo>
                <a:cubicBezTo>
                  <a:pt x="372" y="826"/>
                  <a:pt x="374" y="826"/>
                  <a:pt x="375" y="825"/>
                </a:cubicBezTo>
                <a:cubicBezTo>
                  <a:pt x="376" y="825"/>
                  <a:pt x="376" y="825"/>
                  <a:pt x="377" y="825"/>
                </a:cubicBezTo>
                <a:cubicBezTo>
                  <a:pt x="378" y="825"/>
                  <a:pt x="380" y="824"/>
                  <a:pt x="382" y="824"/>
                </a:cubicBezTo>
                <a:cubicBezTo>
                  <a:pt x="382" y="824"/>
                  <a:pt x="383" y="824"/>
                  <a:pt x="383" y="823"/>
                </a:cubicBezTo>
                <a:cubicBezTo>
                  <a:pt x="385" y="823"/>
                  <a:pt x="386" y="823"/>
                  <a:pt x="388" y="822"/>
                </a:cubicBezTo>
                <a:cubicBezTo>
                  <a:pt x="388" y="822"/>
                  <a:pt x="389" y="822"/>
                  <a:pt x="389" y="822"/>
                </a:cubicBezTo>
                <a:cubicBezTo>
                  <a:pt x="391" y="821"/>
                  <a:pt x="393" y="820"/>
                  <a:pt x="394" y="819"/>
                </a:cubicBezTo>
                <a:cubicBezTo>
                  <a:pt x="380" y="851"/>
                  <a:pt x="386" y="889"/>
                  <a:pt x="412" y="915"/>
                </a:cubicBezTo>
                <a:cubicBezTo>
                  <a:pt x="414" y="916"/>
                  <a:pt x="415" y="918"/>
                  <a:pt x="417" y="920"/>
                </a:cubicBezTo>
                <a:cubicBezTo>
                  <a:pt x="418" y="920"/>
                  <a:pt x="419" y="921"/>
                  <a:pt x="419" y="921"/>
                </a:cubicBezTo>
                <a:cubicBezTo>
                  <a:pt x="421" y="923"/>
                  <a:pt x="422" y="924"/>
                  <a:pt x="424" y="925"/>
                </a:cubicBezTo>
                <a:cubicBezTo>
                  <a:pt x="425" y="925"/>
                  <a:pt x="425" y="926"/>
                  <a:pt x="426" y="926"/>
                </a:cubicBezTo>
                <a:cubicBezTo>
                  <a:pt x="428" y="927"/>
                  <a:pt x="429" y="928"/>
                  <a:pt x="431" y="929"/>
                </a:cubicBezTo>
                <a:cubicBezTo>
                  <a:pt x="431" y="929"/>
                  <a:pt x="432" y="930"/>
                  <a:pt x="433" y="930"/>
                </a:cubicBezTo>
                <a:cubicBezTo>
                  <a:pt x="435" y="931"/>
                  <a:pt x="437" y="932"/>
                  <a:pt x="439" y="933"/>
                </a:cubicBezTo>
                <a:cubicBezTo>
                  <a:pt x="440" y="933"/>
                  <a:pt x="440" y="933"/>
                  <a:pt x="441" y="934"/>
                </a:cubicBezTo>
                <a:cubicBezTo>
                  <a:pt x="443" y="934"/>
                  <a:pt x="445" y="935"/>
                  <a:pt x="446" y="936"/>
                </a:cubicBezTo>
                <a:cubicBezTo>
                  <a:pt x="447" y="936"/>
                  <a:pt x="448" y="936"/>
                  <a:pt x="449" y="936"/>
                </a:cubicBezTo>
                <a:cubicBezTo>
                  <a:pt x="450" y="937"/>
                  <a:pt x="452" y="937"/>
                  <a:pt x="454" y="938"/>
                </a:cubicBezTo>
                <a:cubicBezTo>
                  <a:pt x="455" y="938"/>
                  <a:pt x="455" y="938"/>
                  <a:pt x="456" y="938"/>
                </a:cubicBezTo>
                <a:cubicBezTo>
                  <a:pt x="459" y="938"/>
                  <a:pt x="461" y="939"/>
                  <a:pt x="463" y="939"/>
                </a:cubicBezTo>
                <a:cubicBezTo>
                  <a:pt x="463" y="939"/>
                  <a:pt x="464" y="939"/>
                  <a:pt x="464" y="939"/>
                </a:cubicBezTo>
                <a:cubicBezTo>
                  <a:pt x="466" y="939"/>
                  <a:pt x="468" y="939"/>
                  <a:pt x="471" y="939"/>
                </a:cubicBezTo>
                <a:cubicBezTo>
                  <a:pt x="473" y="939"/>
                  <a:pt x="474" y="939"/>
                  <a:pt x="476" y="939"/>
                </a:cubicBezTo>
                <a:cubicBezTo>
                  <a:pt x="476" y="939"/>
                  <a:pt x="476" y="939"/>
                  <a:pt x="476" y="939"/>
                </a:cubicBezTo>
                <a:cubicBezTo>
                  <a:pt x="478" y="939"/>
                  <a:pt x="480" y="939"/>
                  <a:pt x="482" y="939"/>
                </a:cubicBezTo>
                <a:cubicBezTo>
                  <a:pt x="482" y="939"/>
                  <a:pt x="483" y="939"/>
                  <a:pt x="483" y="939"/>
                </a:cubicBezTo>
                <a:cubicBezTo>
                  <a:pt x="485" y="938"/>
                  <a:pt x="486" y="938"/>
                  <a:pt x="488" y="938"/>
                </a:cubicBezTo>
                <a:cubicBezTo>
                  <a:pt x="488" y="938"/>
                  <a:pt x="489" y="938"/>
                  <a:pt x="489" y="938"/>
                </a:cubicBezTo>
                <a:cubicBezTo>
                  <a:pt x="491" y="937"/>
                  <a:pt x="493" y="937"/>
                  <a:pt x="495" y="936"/>
                </a:cubicBezTo>
                <a:cubicBezTo>
                  <a:pt x="495" y="936"/>
                  <a:pt x="495" y="936"/>
                  <a:pt x="496" y="936"/>
                </a:cubicBezTo>
                <a:cubicBezTo>
                  <a:pt x="497" y="936"/>
                  <a:pt x="499" y="935"/>
                  <a:pt x="500" y="935"/>
                </a:cubicBezTo>
                <a:cubicBezTo>
                  <a:pt x="501" y="934"/>
                  <a:pt x="501" y="934"/>
                  <a:pt x="502" y="934"/>
                </a:cubicBezTo>
                <a:cubicBezTo>
                  <a:pt x="503" y="933"/>
                  <a:pt x="505" y="933"/>
                  <a:pt x="507" y="932"/>
                </a:cubicBezTo>
                <a:cubicBezTo>
                  <a:pt x="493" y="963"/>
                  <a:pt x="498" y="1001"/>
                  <a:pt x="524" y="1027"/>
                </a:cubicBezTo>
                <a:cubicBezTo>
                  <a:pt x="526" y="1029"/>
                  <a:pt x="528" y="1031"/>
                  <a:pt x="530" y="1032"/>
                </a:cubicBezTo>
                <a:cubicBezTo>
                  <a:pt x="531" y="1033"/>
                  <a:pt x="531" y="1033"/>
                  <a:pt x="532" y="1034"/>
                </a:cubicBezTo>
                <a:cubicBezTo>
                  <a:pt x="533" y="1035"/>
                  <a:pt x="535" y="1036"/>
                  <a:pt x="536" y="1037"/>
                </a:cubicBezTo>
                <a:cubicBezTo>
                  <a:pt x="537" y="1038"/>
                  <a:pt x="538" y="1038"/>
                  <a:pt x="538" y="1039"/>
                </a:cubicBezTo>
                <a:cubicBezTo>
                  <a:pt x="540" y="1040"/>
                  <a:pt x="542" y="1041"/>
                  <a:pt x="544" y="1042"/>
                </a:cubicBezTo>
                <a:cubicBezTo>
                  <a:pt x="544" y="1042"/>
                  <a:pt x="544" y="1042"/>
                  <a:pt x="545" y="1042"/>
                </a:cubicBezTo>
                <a:cubicBezTo>
                  <a:pt x="547" y="1044"/>
                  <a:pt x="550" y="1045"/>
                  <a:pt x="552" y="1046"/>
                </a:cubicBezTo>
                <a:cubicBezTo>
                  <a:pt x="552" y="1046"/>
                  <a:pt x="553" y="1046"/>
                  <a:pt x="553" y="1046"/>
                </a:cubicBezTo>
                <a:cubicBezTo>
                  <a:pt x="555" y="1047"/>
                  <a:pt x="557" y="1047"/>
                  <a:pt x="559" y="1048"/>
                </a:cubicBezTo>
                <a:cubicBezTo>
                  <a:pt x="560" y="1048"/>
                  <a:pt x="560" y="1049"/>
                  <a:pt x="561" y="1049"/>
                </a:cubicBezTo>
                <a:cubicBezTo>
                  <a:pt x="563" y="1049"/>
                  <a:pt x="565" y="1050"/>
                  <a:pt x="566" y="1050"/>
                </a:cubicBezTo>
                <a:cubicBezTo>
                  <a:pt x="567" y="1050"/>
                  <a:pt x="568" y="1050"/>
                  <a:pt x="569" y="1050"/>
                </a:cubicBezTo>
                <a:cubicBezTo>
                  <a:pt x="571" y="1051"/>
                  <a:pt x="574" y="1051"/>
                  <a:pt x="576" y="1052"/>
                </a:cubicBezTo>
                <a:cubicBezTo>
                  <a:pt x="576" y="1052"/>
                  <a:pt x="576" y="1052"/>
                  <a:pt x="576" y="1052"/>
                </a:cubicBezTo>
                <a:cubicBezTo>
                  <a:pt x="578" y="1052"/>
                  <a:pt x="581" y="1052"/>
                  <a:pt x="583" y="1052"/>
                </a:cubicBezTo>
                <a:cubicBezTo>
                  <a:pt x="585" y="1052"/>
                  <a:pt x="587" y="1052"/>
                  <a:pt x="589" y="1052"/>
                </a:cubicBezTo>
                <a:cubicBezTo>
                  <a:pt x="589" y="1052"/>
                  <a:pt x="589" y="1052"/>
                  <a:pt x="589" y="1052"/>
                </a:cubicBezTo>
                <a:cubicBezTo>
                  <a:pt x="590" y="1052"/>
                  <a:pt x="592" y="1052"/>
                  <a:pt x="594" y="1051"/>
                </a:cubicBezTo>
                <a:cubicBezTo>
                  <a:pt x="595" y="1051"/>
                  <a:pt x="595" y="1051"/>
                  <a:pt x="596" y="1051"/>
                </a:cubicBezTo>
                <a:cubicBezTo>
                  <a:pt x="597" y="1051"/>
                  <a:pt x="599" y="1051"/>
                  <a:pt x="600" y="1050"/>
                </a:cubicBezTo>
                <a:cubicBezTo>
                  <a:pt x="601" y="1050"/>
                  <a:pt x="601" y="1050"/>
                  <a:pt x="602" y="1050"/>
                </a:cubicBezTo>
                <a:cubicBezTo>
                  <a:pt x="603" y="1050"/>
                  <a:pt x="605" y="1049"/>
                  <a:pt x="607" y="1049"/>
                </a:cubicBezTo>
                <a:cubicBezTo>
                  <a:pt x="607" y="1049"/>
                  <a:pt x="608" y="1049"/>
                  <a:pt x="608" y="1048"/>
                </a:cubicBezTo>
                <a:cubicBezTo>
                  <a:pt x="610" y="1048"/>
                  <a:pt x="611" y="1048"/>
                  <a:pt x="613" y="1047"/>
                </a:cubicBezTo>
                <a:cubicBezTo>
                  <a:pt x="613" y="1047"/>
                  <a:pt x="614" y="1047"/>
                  <a:pt x="614" y="1046"/>
                </a:cubicBezTo>
                <a:cubicBezTo>
                  <a:pt x="616" y="1046"/>
                  <a:pt x="618" y="1045"/>
                  <a:pt x="619" y="1044"/>
                </a:cubicBezTo>
                <a:cubicBezTo>
                  <a:pt x="605" y="1076"/>
                  <a:pt x="611" y="1114"/>
                  <a:pt x="637" y="1140"/>
                </a:cubicBezTo>
                <a:cubicBezTo>
                  <a:pt x="651" y="1154"/>
                  <a:pt x="670" y="1162"/>
                  <a:pt x="689" y="1164"/>
                </a:cubicBezTo>
                <a:cubicBezTo>
                  <a:pt x="690" y="1164"/>
                  <a:pt x="692" y="1164"/>
                  <a:pt x="694" y="1164"/>
                </a:cubicBezTo>
                <a:cubicBezTo>
                  <a:pt x="695" y="1164"/>
                  <a:pt x="696" y="1164"/>
                  <a:pt x="697" y="1164"/>
                </a:cubicBezTo>
                <a:cubicBezTo>
                  <a:pt x="698" y="1164"/>
                  <a:pt x="700" y="1164"/>
                  <a:pt x="702" y="1164"/>
                </a:cubicBezTo>
                <a:cubicBezTo>
                  <a:pt x="703" y="1164"/>
                  <a:pt x="704" y="1164"/>
                  <a:pt x="705" y="1164"/>
                </a:cubicBezTo>
                <a:cubicBezTo>
                  <a:pt x="707" y="1164"/>
                  <a:pt x="709" y="1163"/>
                  <a:pt x="712" y="1163"/>
                </a:cubicBezTo>
                <a:cubicBezTo>
                  <a:pt x="712" y="1163"/>
                  <a:pt x="713" y="1163"/>
                  <a:pt x="713" y="1163"/>
                </a:cubicBezTo>
                <a:cubicBezTo>
                  <a:pt x="729" y="1160"/>
                  <a:pt x="744" y="1152"/>
                  <a:pt x="757" y="1140"/>
                </a:cubicBezTo>
                <a:cubicBezTo>
                  <a:pt x="791" y="1105"/>
                  <a:pt x="791" y="1105"/>
                  <a:pt x="791" y="1105"/>
                </a:cubicBezTo>
                <a:cubicBezTo>
                  <a:pt x="816" y="1081"/>
                  <a:pt x="822" y="1045"/>
                  <a:pt x="811" y="1015"/>
                </a:cubicBezTo>
                <a:cubicBezTo>
                  <a:pt x="806" y="1004"/>
                  <a:pt x="800" y="994"/>
                  <a:pt x="791" y="985"/>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7" name="Rectangle 6"/>
          <p:cNvSpPr>
            <a:spLocks/>
          </p:cNvSpPr>
          <p:nvPr/>
        </p:nvSpPr>
        <p:spPr bwMode="auto">
          <a:xfrm>
            <a:off x="606996" y="3461796"/>
            <a:ext cx="2732528" cy="3027890"/>
          </a:xfrm>
          <a:prstGeom prst="rect">
            <a:avLst/>
          </a:prstGeom>
          <a:solidFill>
            <a:srgbClr val="EAEAEA"/>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93260" bIns="149217" numCol="1" spcCol="0" rtlCol="0" fromWordArt="0" anchor="t" anchorCtr="0" forceAA="0" compatLnSpc="1">
            <a:prstTxWarp prst="textNoShape">
              <a:avLst/>
            </a:prstTxWarp>
            <a:noAutofit/>
          </a:bodyPr>
          <a:lstStyle/>
          <a:p>
            <a:pPr defTabSz="699294" fontAlgn="base">
              <a:spcBef>
                <a:spcPct val="0"/>
              </a:spcBef>
              <a:spcAft>
                <a:spcPct val="0"/>
              </a:spcAft>
            </a:pPr>
            <a:r>
              <a:rPr lang="en-US" sz="2448" dirty="0">
                <a:solidFill>
                  <a:srgbClr val="007233">
                    <a:lumMod val="75000"/>
                    <a:alpha val="99000"/>
                  </a:srgbClr>
                </a:solidFill>
              </a:rPr>
              <a:t>Clarity of Vision</a:t>
            </a:r>
          </a:p>
          <a:p>
            <a:pPr defTabSz="699294" fontAlgn="base">
              <a:spcBef>
                <a:spcPct val="0"/>
              </a:spcBef>
              <a:spcAft>
                <a:spcPct val="0"/>
              </a:spcAft>
            </a:pPr>
            <a:endParaRPr lang="en-US" sz="2040" dirty="0">
              <a:solidFill>
                <a:srgbClr val="505050"/>
              </a:solidFill>
              <a:cs typeface="Segoe UI" panose="020B0502040204020203" pitchFamily="34" charset="0"/>
            </a:endParaRPr>
          </a:p>
          <a:p>
            <a:pPr defTabSz="699294" fontAlgn="base">
              <a:spcBef>
                <a:spcPct val="0"/>
              </a:spcBef>
              <a:spcAft>
                <a:spcPct val="0"/>
              </a:spcAft>
            </a:pPr>
            <a:endParaRPr lang="en-US" sz="2040" dirty="0">
              <a:solidFill>
                <a:srgbClr val="505050"/>
              </a:solidFill>
              <a:cs typeface="Segoe UI" panose="020B0502040204020203" pitchFamily="34" charset="0"/>
            </a:endParaRPr>
          </a:p>
        </p:txBody>
      </p:sp>
      <p:sp>
        <p:nvSpPr>
          <p:cNvPr id="11" name="Rectangle 10"/>
          <p:cNvSpPr>
            <a:spLocks/>
          </p:cNvSpPr>
          <p:nvPr/>
        </p:nvSpPr>
        <p:spPr bwMode="auto">
          <a:xfrm>
            <a:off x="6274479" y="3461796"/>
            <a:ext cx="2732528" cy="3027890"/>
          </a:xfrm>
          <a:prstGeom prst="rect">
            <a:avLst/>
          </a:prstGeom>
          <a:solidFill>
            <a:srgbClr val="EAEAEA"/>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93260" bIns="149217" numCol="1" spcCol="0" rtlCol="0" fromWordArt="0" anchor="t" anchorCtr="0" forceAA="0" compatLnSpc="1">
            <a:prstTxWarp prst="textNoShape">
              <a:avLst/>
            </a:prstTxWarp>
            <a:noAutofit/>
          </a:bodyPr>
          <a:lstStyle/>
          <a:p>
            <a:pPr defTabSz="699294" fontAlgn="base">
              <a:spcBef>
                <a:spcPct val="0"/>
              </a:spcBef>
              <a:spcAft>
                <a:spcPct val="0"/>
              </a:spcAft>
            </a:pPr>
            <a:r>
              <a:rPr lang="en-US" sz="2448" dirty="0">
                <a:solidFill>
                  <a:srgbClr val="007233">
                    <a:lumMod val="75000"/>
                    <a:alpha val="99000"/>
                  </a:srgbClr>
                </a:solidFill>
              </a:rPr>
              <a:t>Integration</a:t>
            </a:r>
          </a:p>
        </p:txBody>
      </p:sp>
      <p:sp>
        <p:nvSpPr>
          <p:cNvPr id="9" name="Rectangle 8"/>
          <p:cNvSpPr>
            <a:spLocks/>
          </p:cNvSpPr>
          <p:nvPr/>
        </p:nvSpPr>
        <p:spPr bwMode="auto">
          <a:xfrm>
            <a:off x="3440737" y="3461796"/>
            <a:ext cx="2732528" cy="3027890"/>
          </a:xfrm>
          <a:prstGeom prst="rect">
            <a:avLst/>
          </a:prstGeom>
          <a:solidFill>
            <a:srgbClr val="EAEAEA"/>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93260" bIns="149217" numCol="1" spcCol="0" rtlCol="0" fromWordArt="0" anchor="t" anchorCtr="0" forceAA="0" compatLnSpc="1">
            <a:prstTxWarp prst="textNoShape">
              <a:avLst/>
            </a:prstTxWarp>
            <a:noAutofit/>
          </a:bodyPr>
          <a:lstStyle/>
          <a:p>
            <a:pPr defTabSz="699294" fontAlgn="base">
              <a:spcBef>
                <a:spcPct val="0"/>
              </a:spcBef>
              <a:spcAft>
                <a:spcPct val="0"/>
              </a:spcAft>
            </a:pPr>
            <a:r>
              <a:rPr lang="en-US" sz="2448" dirty="0">
                <a:solidFill>
                  <a:srgbClr val="007233">
                    <a:lumMod val="75000"/>
                    <a:alpha val="99000"/>
                  </a:srgbClr>
                </a:solidFill>
              </a:rPr>
              <a:t>Sponsorship </a:t>
            </a:r>
            <a:br>
              <a:rPr lang="en-US" sz="2448" dirty="0">
                <a:solidFill>
                  <a:srgbClr val="007233">
                    <a:lumMod val="75000"/>
                    <a:alpha val="99000"/>
                  </a:srgbClr>
                </a:solidFill>
              </a:rPr>
            </a:br>
            <a:r>
              <a:rPr lang="en-US" sz="2448" dirty="0">
                <a:solidFill>
                  <a:srgbClr val="007233">
                    <a:lumMod val="75000"/>
                    <a:alpha val="99000"/>
                  </a:srgbClr>
                </a:solidFill>
              </a:rPr>
              <a:t>and Participation</a:t>
            </a:r>
          </a:p>
        </p:txBody>
      </p:sp>
      <p:sp>
        <p:nvSpPr>
          <p:cNvPr id="17" name="Rectangle 16"/>
          <p:cNvSpPr>
            <a:spLocks/>
          </p:cNvSpPr>
          <p:nvPr/>
        </p:nvSpPr>
        <p:spPr bwMode="auto">
          <a:xfrm>
            <a:off x="9108219" y="1698856"/>
            <a:ext cx="2732528" cy="1669360"/>
          </a:xfrm>
          <a:prstGeom prst="rect">
            <a:avLst/>
          </a:prstGeom>
          <a:solidFill>
            <a:srgbClr val="0071BC"/>
          </a:solidFill>
          <a:ln w="9525" cap="flat" cmpd="sng" algn="ctr">
            <a:noFill/>
            <a:prstDash val="solid"/>
            <a:headEnd type="none" w="med" len="med"/>
            <a:tailEnd type="none" w="med" len="med"/>
          </a:ln>
          <a:effectLst/>
        </p:spPr>
        <p:txBody>
          <a:bodyPr rot="0" spcFirstLastPara="0" vertOverflow="overflow" horzOverflow="overflow" vert="horz" wrap="square" lIns="142675" tIns="142675" rIns="142675" bIns="190233" numCol="1" spcCol="0" rtlCol="0" fromWordArt="0" anchor="t" anchorCtr="0" forceAA="0" compatLnSpc="1">
            <a:prstTxWarp prst="textNoShape">
              <a:avLst/>
            </a:prstTxWarp>
            <a:noAutofit/>
          </a:bodyPr>
          <a:lstStyle/>
          <a:p>
            <a:pPr defTabSz="699294" fontAlgn="base">
              <a:spcBef>
                <a:spcPct val="0"/>
              </a:spcBef>
              <a:spcAft>
                <a:spcPct val="0"/>
              </a:spcAft>
            </a:pPr>
            <a:endParaRPr lang="en-US" sz="2040" b="1" dirty="0">
              <a:solidFill>
                <a:prstClr val="white">
                  <a:alpha val="99000"/>
                </a:prstClr>
              </a:solidFill>
              <a:cs typeface="Segoe UI" panose="020B0502040204020203" pitchFamily="34" charset="0"/>
            </a:endParaRPr>
          </a:p>
        </p:txBody>
      </p:sp>
      <p:sp>
        <p:nvSpPr>
          <p:cNvPr id="21" name="Freeform 5"/>
          <p:cNvSpPr>
            <a:spLocks noChangeAspect="1" noEditPoints="1"/>
          </p:cNvSpPr>
          <p:nvPr/>
        </p:nvSpPr>
        <p:spPr bwMode="auto">
          <a:xfrm>
            <a:off x="10000549" y="2138696"/>
            <a:ext cx="947867" cy="806218"/>
          </a:xfrm>
          <a:custGeom>
            <a:avLst/>
            <a:gdLst>
              <a:gd name="T0" fmla="*/ 240 w 400"/>
              <a:gd name="T1" fmla="*/ 84 h 342"/>
              <a:gd name="T2" fmla="*/ 160 w 400"/>
              <a:gd name="T3" fmla="*/ 84 h 342"/>
              <a:gd name="T4" fmla="*/ 136 w 400"/>
              <a:gd name="T5" fmla="*/ 108 h 342"/>
              <a:gd name="T6" fmla="*/ 136 w 400"/>
              <a:gd name="T7" fmla="*/ 217 h 342"/>
              <a:gd name="T8" fmla="*/ 160 w 400"/>
              <a:gd name="T9" fmla="*/ 241 h 342"/>
              <a:gd name="T10" fmla="*/ 160 w 400"/>
              <a:gd name="T11" fmla="*/ 241 h 342"/>
              <a:gd name="T12" fmla="*/ 160 w 400"/>
              <a:gd name="T13" fmla="*/ 318 h 342"/>
              <a:gd name="T14" fmla="*/ 183 w 400"/>
              <a:gd name="T15" fmla="*/ 342 h 342"/>
              <a:gd name="T16" fmla="*/ 217 w 400"/>
              <a:gd name="T17" fmla="*/ 342 h 342"/>
              <a:gd name="T18" fmla="*/ 240 w 400"/>
              <a:gd name="T19" fmla="*/ 318 h 342"/>
              <a:gd name="T20" fmla="*/ 240 w 400"/>
              <a:gd name="T21" fmla="*/ 241 h 342"/>
              <a:gd name="T22" fmla="*/ 240 w 400"/>
              <a:gd name="T23" fmla="*/ 241 h 342"/>
              <a:gd name="T24" fmla="*/ 264 w 400"/>
              <a:gd name="T25" fmla="*/ 217 h 342"/>
              <a:gd name="T26" fmla="*/ 264 w 400"/>
              <a:gd name="T27" fmla="*/ 108 h 342"/>
              <a:gd name="T28" fmla="*/ 240 w 400"/>
              <a:gd name="T29" fmla="*/ 84 h 342"/>
              <a:gd name="T30" fmla="*/ 200 w 400"/>
              <a:gd name="T31" fmla="*/ 0 h 342"/>
              <a:gd name="T32" fmla="*/ 238 w 400"/>
              <a:gd name="T33" fmla="*/ 38 h 342"/>
              <a:gd name="T34" fmla="*/ 200 w 400"/>
              <a:gd name="T35" fmla="*/ 77 h 342"/>
              <a:gd name="T36" fmla="*/ 162 w 400"/>
              <a:gd name="T37" fmla="*/ 38 h 342"/>
              <a:gd name="T38" fmla="*/ 200 w 400"/>
              <a:gd name="T39" fmla="*/ 0 h 342"/>
              <a:gd name="T40" fmla="*/ 380 w 400"/>
              <a:gd name="T41" fmla="*/ 93 h 342"/>
              <a:gd name="T42" fmla="*/ 311 w 400"/>
              <a:gd name="T43" fmla="*/ 93 h 342"/>
              <a:gd name="T44" fmla="*/ 291 w 400"/>
              <a:gd name="T45" fmla="*/ 113 h 342"/>
              <a:gd name="T46" fmla="*/ 291 w 400"/>
              <a:gd name="T47" fmla="*/ 207 h 342"/>
              <a:gd name="T48" fmla="*/ 311 w 400"/>
              <a:gd name="T49" fmla="*/ 227 h 342"/>
              <a:gd name="T50" fmla="*/ 311 w 400"/>
              <a:gd name="T51" fmla="*/ 227 h 342"/>
              <a:gd name="T52" fmla="*/ 311 w 400"/>
              <a:gd name="T53" fmla="*/ 294 h 342"/>
              <a:gd name="T54" fmla="*/ 330 w 400"/>
              <a:gd name="T55" fmla="*/ 314 h 342"/>
              <a:gd name="T56" fmla="*/ 360 w 400"/>
              <a:gd name="T57" fmla="*/ 314 h 342"/>
              <a:gd name="T58" fmla="*/ 380 w 400"/>
              <a:gd name="T59" fmla="*/ 294 h 342"/>
              <a:gd name="T60" fmla="*/ 380 w 400"/>
              <a:gd name="T61" fmla="*/ 227 h 342"/>
              <a:gd name="T62" fmla="*/ 380 w 400"/>
              <a:gd name="T63" fmla="*/ 227 h 342"/>
              <a:gd name="T64" fmla="*/ 400 w 400"/>
              <a:gd name="T65" fmla="*/ 207 h 342"/>
              <a:gd name="T66" fmla="*/ 400 w 400"/>
              <a:gd name="T67" fmla="*/ 113 h 342"/>
              <a:gd name="T68" fmla="*/ 380 w 400"/>
              <a:gd name="T69" fmla="*/ 93 h 342"/>
              <a:gd name="T70" fmla="*/ 345 w 400"/>
              <a:gd name="T71" fmla="*/ 21 h 342"/>
              <a:gd name="T72" fmla="*/ 378 w 400"/>
              <a:gd name="T73" fmla="*/ 54 h 342"/>
              <a:gd name="T74" fmla="*/ 345 w 400"/>
              <a:gd name="T75" fmla="*/ 87 h 342"/>
              <a:gd name="T76" fmla="*/ 313 w 400"/>
              <a:gd name="T77" fmla="*/ 54 h 342"/>
              <a:gd name="T78" fmla="*/ 345 w 400"/>
              <a:gd name="T79" fmla="*/ 21 h 342"/>
              <a:gd name="T80" fmla="*/ 89 w 400"/>
              <a:gd name="T81" fmla="*/ 93 h 342"/>
              <a:gd name="T82" fmla="*/ 20 w 400"/>
              <a:gd name="T83" fmla="*/ 93 h 342"/>
              <a:gd name="T84" fmla="*/ 0 w 400"/>
              <a:gd name="T85" fmla="*/ 113 h 342"/>
              <a:gd name="T86" fmla="*/ 0 w 400"/>
              <a:gd name="T87" fmla="*/ 207 h 342"/>
              <a:gd name="T88" fmla="*/ 20 w 400"/>
              <a:gd name="T89" fmla="*/ 227 h 342"/>
              <a:gd name="T90" fmla="*/ 20 w 400"/>
              <a:gd name="T91" fmla="*/ 227 h 342"/>
              <a:gd name="T92" fmla="*/ 20 w 400"/>
              <a:gd name="T93" fmla="*/ 294 h 342"/>
              <a:gd name="T94" fmla="*/ 40 w 400"/>
              <a:gd name="T95" fmla="*/ 314 h 342"/>
              <a:gd name="T96" fmla="*/ 70 w 400"/>
              <a:gd name="T97" fmla="*/ 314 h 342"/>
              <a:gd name="T98" fmla="*/ 89 w 400"/>
              <a:gd name="T99" fmla="*/ 294 h 342"/>
              <a:gd name="T100" fmla="*/ 89 w 400"/>
              <a:gd name="T101" fmla="*/ 227 h 342"/>
              <a:gd name="T102" fmla="*/ 89 w 400"/>
              <a:gd name="T103" fmla="*/ 227 h 342"/>
              <a:gd name="T104" fmla="*/ 109 w 400"/>
              <a:gd name="T105" fmla="*/ 207 h 342"/>
              <a:gd name="T106" fmla="*/ 109 w 400"/>
              <a:gd name="T107" fmla="*/ 113 h 342"/>
              <a:gd name="T108" fmla="*/ 89 w 400"/>
              <a:gd name="T109" fmla="*/ 93 h 342"/>
              <a:gd name="T110" fmla="*/ 55 w 400"/>
              <a:gd name="T111" fmla="*/ 21 h 342"/>
              <a:gd name="T112" fmla="*/ 87 w 400"/>
              <a:gd name="T113" fmla="*/ 54 h 342"/>
              <a:gd name="T114" fmla="*/ 55 w 400"/>
              <a:gd name="T115" fmla="*/ 87 h 342"/>
              <a:gd name="T116" fmla="*/ 22 w 400"/>
              <a:gd name="T117" fmla="*/ 54 h 342"/>
              <a:gd name="T118" fmla="*/ 55 w 400"/>
              <a:gd name="T119" fmla="*/ 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0" h="342">
                <a:moveTo>
                  <a:pt x="240" y="84"/>
                </a:moveTo>
                <a:cubicBezTo>
                  <a:pt x="160" y="84"/>
                  <a:pt x="160" y="84"/>
                  <a:pt x="160" y="84"/>
                </a:cubicBezTo>
                <a:cubicBezTo>
                  <a:pt x="147" y="84"/>
                  <a:pt x="136" y="95"/>
                  <a:pt x="136" y="108"/>
                </a:cubicBezTo>
                <a:cubicBezTo>
                  <a:pt x="136" y="217"/>
                  <a:pt x="136" y="217"/>
                  <a:pt x="136" y="217"/>
                </a:cubicBezTo>
                <a:cubicBezTo>
                  <a:pt x="136" y="230"/>
                  <a:pt x="147" y="241"/>
                  <a:pt x="160" y="241"/>
                </a:cubicBezTo>
                <a:cubicBezTo>
                  <a:pt x="160" y="241"/>
                  <a:pt x="160" y="241"/>
                  <a:pt x="160" y="241"/>
                </a:cubicBezTo>
                <a:cubicBezTo>
                  <a:pt x="160" y="318"/>
                  <a:pt x="160" y="318"/>
                  <a:pt x="160" y="318"/>
                </a:cubicBezTo>
                <a:cubicBezTo>
                  <a:pt x="160" y="331"/>
                  <a:pt x="170" y="342"/>
                  <a:pt x="183" y="342"/>
                </a:cubicBezTo>
                <a:cubicBezTo>
                  <a:pt x="217" y="342"/>
                  <a:pt x="217" y="342"/>
                  <a:pt x="217" y="342"/>
                </a:cubicBezTo>
                <a:cubicBezTo>
                  <a:pt x="230" y="342"/>
                  <a:pt x="240" y="331"/>
                  <a:pt x="240" y="318"/>
                </a:cubicBezTo>
                <a:cubicBezTo>
                  <a:pt x="240" y="241"/>
                  <a:pt x="240" y="241"/>
                  <a:pt x="240" y="241"/>
                </a:cubicBezTo>
                <a:cubicBezTo>
                  <a:pt x="240" y="241"/>
                  <a:pt x="240" y="241"/>
                  <a:pt x="240" y="241"/>
                </a:cubicBezTo>
                <a:cubicBezTo>
                  <a:pt x="253" y="241"/>
                  <a:pt x="264" y="230"/>
                  <a:pt x="264" y="217"/>
                </a:cubicBezTo>
                <a:cubicBezTo>
                  <a:pt x="264" y="108"/>
                  <a:pt x="264" y="108"/>
                  <a:pt x="264" y="108"/>
                </a:cubicBezTo>
                <a:cubicBezTo>
                  <a:pt x="264" y="95"/>
                  <a:pt x="253" y="84"/>
                  <a:pt x="240" y="84"/>
                </a:cubicBezTo>
                <a:close/>
                <a:moveTo>
                  <a:pt x="200" y="0"/>
                </a:moveTo>
                <a:cubicBezTo>
                  <a:pt x="221" y="0"/>
                  <a:pt x="238" y="17"/>
                  <a:pt x="238" y="38"/>
                </a:cubicBezTo>
                <a:cubicBezTo>
                  <a:pt x="238" y="59"/>
                  <a:pt x="221" y="77"/>
                  <a:pt x="200" y="77"/>
                </a:cubicBezTo>
                <a:cubicBezTo>
                  <a:pt x="179" y="77"/>
                  <a:pt x="162" y="59"/>
                  <a:pt x="162" y="38"/>
                </a:cubicBezTo>
                <a:cubicBezTo>
                  <a:pt x="162" y="17"/>
                  <a:pt x="179" y="0"/>
                  <a:pt x="200" y="0"/>
                </a:cubicBezTo>
                <a:close/>
                <a:moveTo>
                  <a:pt x="380" y="93"/>
                </a:moveTo>
                <a:cubicBezTo>
                  <a:pt x="311" y="93"/>
                  <a:pt x="311" y="93"/>
                  <a:pt x="311" y="93"/>
                </a:cubicBezTo>
                <a:cubicBezTo>
                  <a:pt x="300" y="93"/>
                  <a:pt x="291" y="102"/>
                  <a:pt x="291" y="113"/>
                </a:cubicBezTo>
                <a:cubicBezTo>
                  <a:pt x="291" y="207"/>
                  <a:pt x="291" y="207"/>
                  <a:pt x="291" y="207"/>
                </a:cubicBezTo>
                <a:cubicBezTo>
                  <a:pt x="291" y="218"/>
                  <a:pt x="300" y="227"/>
                  <a:pt x="311" y="227"/>
                </a:cubicBezTo>
                <a:cubicBezTo>
                  <a:pt x="311" y="227"/>
                  <a:pt x="311" y="227"/>
                  <a:pt x="311" y="227"/>
                </a:cubicBezTo>
                <a:cubicBezTo>
                  <a:pt x="311" y="294"/>
                  <a:pt x="311" y="294"/>
                  <a:pt x="311" y="294"/>
                </a:cubicBezTo>
                <a:cubicBezTo>
                  <a:pt x="311" y="305"/>
                  <a:pt x="320" y="314"/>
                  <a:pt x="330" y="314"/>
                </a:cubicBezTo>
                <a:cubicBezTo>
                  <a:pt x="360" y="314"/>
                  <a:pt x="360" y="314"/>
                  <a:pt x="360" y="314"/>
                </a:cubicBezTo>
                <a:cubicBezTo>
                  <a:pt x="371" y="314"/>
                  <a:pt x="380" y="305"/>
                  <a:pt x="380" y="294"/>
                </a:cubicBezTo>
                <a:cubicBezTo>
                  <a:pt x="380" y="227"/>
                  <a:pt x="380" y="227"/>
                  <a:pt x="380" y="227"/>
                </a:cubicBezTo>
                <a:cubicBezTo>
                  <a:pt x="380" y="227"/>
                  <a:pt x="380" y="227"/>
                  <a:pt x="380" y="227"/>
                </a:cubicBezTo>
                <a:cubicBezTo>
                  <a:pt x="391" y="227"/>
                  <a:pt x="400" y="218"/>
                  <a:pt x="400" y="207"/>
                </a:cubicBezTo>
                <a:cubicBezTo>
                  <a:pt x="400" y="113"/>
                  <a:pt x="400" y="113"/>
                  <a:pt x="400" y="113"/>
                </a:cubicBezTo>
                <a:cubicBezTo>
                  <a:pt x="400" y="102"/>
                  <a:pt x="391" y="93"/>
                  <a:pt x="380" y="93"/>
                </a:cubicBezTo>
                <a:close/>
                <a:moveTo>
                  <a:pt x="345" y="21"/>
                </a:moveTo>
                <a:cubicBezTo>
                  <a:pt x="363" y="21"/>
                  <a:pt x="378" y="36"/>
                  <a:pt x="378" y="54"/>
                </a:cubicBezTo>
                <a:cubicBezTo>
                  <a:pt x="378" y="72"/>
                  <a:pt x="363" y="87"/>
                  <a:pt x="345" y="87"/>
                </a:cubicBezTo>
                <a:cubicBezTo>
                  <a:pt x="327" y="87"/>
                  <a:pt x="313" y="72"/>
                  <a:pt x="313" y="54"/>
                </a:cubicBezTo>
                <a:cubicBezTo>
                  <a:pt x="313" y="36"/>
                  <a:pt x="327" y="21"/>
                  <a:pt x="345" y="21"/>
                </a:cubicBezTo>
                <a:close/>
                <a:moveTo>
                  <a:pt x="89" y="93"/>
                </a:moveTo>
                <a:cubicBezTo>
                  <a:pt x="20" y="93"/>
                  <a:pt x="20" y="93"/>
                  <a:pt x="20" y="93"/>
                </a:cubicBezTo>
                <a:cubicBezTo>
                  <a:pt x="9" y="93"/>
                  <a:pt x="0" y="102"/>
                  <a:pt x="0" y="113"/>
                </a:cubicBezTo>
                <a:cubicBezTo>
                  <a:pt x="0" y="207"/>
                  <a:pt x="0" y="207"/>
                  <a:pt x="0" y="207"/>
                </a:cubicBezTo>
                <a:cubicBezTo>
                  <a:pt x="0" y="218"/>
                  <a:pt x="9" y="227"/>
                  <a:pt x="20" y="227"/>
                </a:cubicBezTo>
                <a:cubicBezTo>
                  <a:pt x="20" y="227"/>
                  <a:pt x="20" y="227"/>
                  <a:pt x="20" y="227"/>
                </a:cubicBezTo>
                <a:cubicBezTo>
                  <a:pt x="20" y="294"/>
                  <a:pt x="20" y="294"/>
                  <a:pt x="20" y="294"/>
                </a:cubicBezTo>
                <a:cubicBezTo>
                  <a:pt x="20" y="305"/>
                  <a:pt x="29" y="314"/>
                  <a:pt x="40" y="314"/>
                </a:cubicBezTo>
                <a:cubicBezTo>
                  <a:pt x="70" y="314"/>
                  <a:pt x="70" y="314"/>
                  <a:pt x="70" y="314"/>
                </a:cubicBezTo>
                <a:cubicBezTo>
                  <a:pt x="80" y="314"/>
                  <a:pt x="89" y="305"/>
                  <a:pt x="89" y="294"/>
                </a:cubicBezTo>
                <a:cubicBezTo>
                  <a:pt x="89" y="227"/>
                  <a:pt x="89" y="227"/>
                  <a:pt x="89" y="227"/>
                </a:cubicBezTo>
                <a:cubicBezTo>
                  <a:pt x="89" y="227"/>
                  <a:pt x="89" y="227"/>
                  <a:pt x="89" y="227"/>
                </a:cubicBezTo>
                <a:cubicBezTo>
                  <a:pt x="100" y="227"/>
                  <a:pt x="109" y="218"/>
                  <a:pt x="109" y="207"/>
                </a:cubicBezTo>
                <a:cubicBezTo>
                  <a:pt x="109" y="113"/>
                  <a:pt x="109" y="113"/>
                  <a:pt x="109" y="113"/>
                </a:cubicBezTo>
                <a:cubicBezTo>
                  <a:pt x="109" y="102"/>
                  <a:pt x="100" y="93"/>
                  <a:pt x="89" y="93"/>
                </a:cubicBezTo>
                <a:close/>
                <a:moveTo>
                  <a:pt x="55" y="21"/>
                </a:moveTo>
                <a:cubicBezTo>
                  <a:pt x="73" y="21"/>
                  <a:pt x="87" y="36"/>
                  <a:pt x="87" y="54"/>
                </a:cubicBezTo>
                <a:cubicBezTo>
                  <a:pt x="87" y="72"/>
                  <a:pt x="73" y="87"/>
                  <a:pt x="55" y="87"/>
                </a:cubicBezTo>
                <a:cubicBezTo>
                  <a:pt x="37" y="87"/>
                  <a:pt x="22" y="72"/>
                  <a:pt x="22" y="54"/>
                </a:cubicBezTo>
                <a:cubicBezTo>
                  <a:pt x="22" y="36"/>
                  <a:pt x="37" y="21"/>
                  <a:pt x="55" y="21"/>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6" name="Rectangle 5"/>
          <p:cNvSpPr/>
          <p:nvPr/>
        </p:nvSpPr>
        <p:spPr>
          <a:xfrm>
            <a:off x="606996" y="4585208"/>
            <a:ext cx="2732528" cy="862647"/>
          </a:xfrm>
          <a:prstGeom prst="rect">
            <a:avLst/>
          </a:prstGeom>
        </p:spPr>
        <p:txBody>
          <a:bodyPr wrap="square" lIns="186521">
            <a:spAutoFit/>
          </a:bodyPr>
          <a:lstStyle/>
          <a:p>
            <a:pPr defTabSz="699294" fontAlgn="base">
              <a:spcBef>
                <a:spcPct val="0"/>
              </a:spcBef>
              <a:spcAft>
                <a:spcPct val="0"/>
              </a:spcAft>
            </a:pPr>
            <a:r>
              <a:rPr lang="en-US" sz="1632" dirty="0">
                <a:solidFill>
                  <a:srgbClr val="454545">
                    <a:alpha val="99000"/>
                  </a:srgbClr>
                </a:solidFill>
              </a:rPr>
              <a:t>Your organization can explain how ESN helps them do their job better.</a:t>
            </a:r>
          </a:p>
        </p:txBody>
      </p:sp>
      <p:sp>
        <p:nvSpPr>
          <p:cNvPr id="28" name="Rectangle 27"/>
          <p:cNvSpPr/>
          <p:nvPr/>
        </p:nvSpPr>
        <p:spPr>
          <a:xfrm>
            <a:off x="3440737" y="4585208"/>
            <a:ext cx="2732528" cy="1118805"/>
          </a:xfrm>
          <a:prstGeom prst="rect">
            <a:avLst/>
          </a:prstGeom>
        </p:spPr>
        <p:txBody>
          <a:bodyPr wrap="square" lIns="186521">
            <a:spAutoFit/>
          </a:bodyPr>
          <a:lstStyle/>
          <a:p>
            <a:pPr defTabSz="699294" fontAlgn="base">
              <a:spcBef>
                <a:spcPct val="0"/>
              </a:spcBef>
              <a:spcAft>
                <a:spcPct val="0"/>
              </a:spcAft>
            </a:pPr>
            <a:r>
              <a:rPr lang="en-US" sz="1632" dirty="0">
                <a:solidFill>
                  <a:srgbClr val="454545">
                    <a:alpha val="99000"/>
                  </a:srgbClr>
                </a:solidFill>
              </a:rPr>
              <a:t>Executives and key contributors are committed to driving adoption.</a:t>
            </a:r>
          </a:p>
        </p:txBody>
      </p:sp>
      <p:sp>
        <p:nvSpPr>
          <p:cNvPr id="29" name="Rectangle 28"/>
          <p:cNvSpPr/>
          <p:nvPr/>
        </p:nvSpPr>
        <p:spPr>
          <a:xfrm>
            <a:off x="6274479" y="4585208"/>
            <a:ext cx="2732528" cy="1118805"/>
          </a:xfrm>
          <a:prstGeom prst="rect">
            <a:avLst/>
          </a:prstGeom>
        </p:spPr>
        <p:txBody>
          <a:bodyPr wrap="square" lIns="186521">
            <a:spAutoFit/>
          </a:bodyPr>
          <a:lstStyle/>
          <a:p>
            <a:pPr defTabSz="699294" fontAlgn="base">
              <a:spcBef>
                <a:spcPct val="0"/>
              </a:spcBef>
              <a:spcAft>
                <a:spcPct val="0"/>
              </a:spcAft>
            </a:pPr>
            <a:r>
              <a:rPr lang="en-US" sz="1632" dirty="0">
                <a:solidFill>
                  <a:srgbClr val="454545">
                    <a:alpha val="99000"/>
                  </a:srgbClr>
                </a:solidFill>
              </a:rPr>
              <a:t>The right sources of business data are connected to your Enterprise Social solution.</a:t>
            </a:r>
          </a:p>
        </p:txBody>
      </p:sp>
      <p:sp>
        <p:nvSpPr>
          <p:cNvPr id="30" name="Rectangle 29"/>
          <p:cNvSpPr/>
          <p:nvPr/>
        </p:nvSpPr>
        <p:spPr>
          <a:xfrm>
            <a:off x="9108219" y="4585208"/>
            <a:ext cx="2732528" cy="1348126"/>
          </a:xfrm>
          <a:prstGeom prst="rect">
            <a:avLst/>
          </a:prstGeom>
        </p:spPr>
        <p:txBody>
          <a:bodyPr wrap="square" lIns="186521">
            <a:spAutoFit/>
          </a:bodyPr>
          <a:lstStyle/>
          <a:p>
            <a:pPr defTabSz="699294" fontAlgn="base">
              <a:spcBef>
                <a:spcPct val="0"/>
              </a:spcBef>
              <a:spcAft>
                <a:spcPct val="0"/>
              </a:spcAft>
            </a:pPr>
            <a:r>
              <a:rPr lang="en-US" sz="1632" dirty="0">
                <a:solidFill>
                  <a:srgbClr val="454545">
                    <a:alpha val="99000"/>
                  </a:srgbClr>
                </a:solidFill>
              </a:rPr>
              <a:t>A </a:t>
            </a:r>
            <a:r>
              <a:rPr lang="en-US" sz="1632" dirty="0" smtClean="0">
                <a:solidFill>
                  <a:srgbClr val="454545">
                    <a:alpha val="99000"/>
                  </a:srgbClr>
                </a:solidFill>
              </a:rPr>
              <a:t>proactive community approach to helping employees understand what it means to work like a network.</a:t>
            </a:r>
            <a:endParaRPr lang="en-US" sz="1632" dirty="0">
              <a:solidFill>
                <a:srgbClr val="454545">
                  <a:alpha val="99000"/>
                </a:srgbClr>
              </a:solidFill>
            </a:endParaRPr>
          </a:p>
        </p:txBody>
      </p:sp>
    </p:spTree>
    <p:extLst>
      <p:ext uri="{BB962C8B-B14F-4D97-AF65-F5344CB8AC3E}">
        <p14:creationId xmlns:p14="http://schemas.microsoft.com/office/powerpoint/2010/main" val="2216129694"/>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nnette.DUARTE\Desktop\Yammer\169938237_A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 r="1705" b="19907"/>
          <a:stretch/>
        </p:blipFill>
        <p:spPr bwMode="auto">
          <a:xfrm>
            <a:off x="0" y="-1"/>
            <a:ext cx="12431473" cy="6994525"/>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ectangle 7" hidden="1"/>
          <p:cNvSpPr/>
          <p:nvPr/>
        </p:nvSpPr>
        <p:spPr>
          <a:xfrm>
            <a:off x="-3597185" y="-44917"/>
            <a:ext cx="3597184" cy="4279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Open office environment. </a:t>
            </a:r>
          </a:p>
          <a:p>
            <a:pPr marL="349724" indent="-349724" algn="ctr">
              <a:buFontTx/>
              <a:buAutoNum type="arabicPeriod"/>
            </a:pPr>
            <a:r>
              <a:rPr lang="en-US" sz="1836" dirty="0">
                <a:solidFill>
                  <a:srgbClr val="FFFFFF"/>
                </a:solidFill>
              </a:rPr>
              <a:t>Photo</a:t>
            </a:r>
          </a:p>
          <a:p>
            <a:pPr marL="349724" indent="-349724" algn="ctr">
              <a:buFontTx/>
              <a:buAutoNum type="arabicPeriod"/>
            </a:pPr>
            <a:r>
              <a:rPr lang="en-US" sz="1836" dirty="0">
                <a:solidFill>
                  <a:srgbClr val="FFFFFF"/>
                </a:solidFill>
              </a:rPr>
              <a:t>Photo with text</a:t>
            </a:r>
          </a:p>
          <a:p>
            <a:pPr marL="349724" indent="-349724" algn="ctr">
              <a:buFontTx/>
              <a:buAutoNum type="arabicPeriod"/>
            </a:pPr>
            <a:r>
              <a:rPr lang="en-US" sz="1836" dirty="0">
                <a:solidFill>
                  <a:srgbClr val="FFFFFF"/>
                </a:solidFill>
              </a:rPr>
              <a:t>Dots connecting all the people (like in the buildings on slide 2) and also change the text in the box  (conversation icon, email icon, yammer icon, </a:t>
            </a:r>
            <a:r>
              <a:rPr lang="en-US" sz="1836" dirty="0" err="1">
                <a:solidFill>
                  <a:srgbClr val="FFFFFF"/>
                </a:solidFill>
              </a:rPr>
              <a:t>facebook</a:t>
            </a:r>
            <a:r>
              <a:rPr lang="en-US" sz="1836" dirty="0">
                <a:solidFill>
                  <a:srgbClr val="FFFFFF"/>
                </a:solidFill>
              </a:rPr>
              <a:t> icon, office icons </a:t>
            </a:r>
            <a:r>
              <a:rPr lang="en-US" sz="1836" dirty="0" err="1">
                <a:solidFill>
                  <a:srgbClr val="FFFFFF"/>
                </a:solidFill>
              </a:rPr>
              <a:t>ie</a:t>
            </a:r>
            <a:r>
              <a:rPr lang="en-US" sz="1836" dirty="0">
                <a:solidFill>
                  <a:srgbClr val="FFFFFF"/>
                </a:solidFill>
              </a:rPr>
              <a:t> file, or “like” icons) check out icons in brand guidelines</a:t>
            </a:r>
          </a:p>
        </p:txBody>
      </p:sp>
      <p:sp>
        <p:nvSpPr>
          <p:cNvPr id="59" name="Arc 58"/>
          <p:cNvSpPr/>
          <p:nvPr/>
        </p:nvSpPr>
        <p:spPr>
          <a:xfrm flipH="1">
            <a:off x="9478343" y="677861"/>
            <a:ext cx="1976560" cy="3242584"/>
          </a:xfrm>
          <a:prstGeom prst="arc">
            <a:avLst>
              <a:gd name="adj1" fmla="val 14372381"/>
              <a:gd name="adj2" fmla="val 20853558"/>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0" name="Arc 59"/>
          <p:cNvSpPr/>
          <p:nvPr/>
        </p:nvSpPr>
        <p:spPr>
          <a:xfrm flipH="1">
            <a:off x="6661184" y="2241543"/>
            <a:ext cx="1758826" cy="3695006"/>
          </a:xfrm>
          <a:prstGeom prst="arc">
            <a:avLst>
              <a:gd name="adj1" fmla="val 15714255"/>
              <a:gd name="adj2" fmla="val 19363503"/>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2" name="Arc 61"/>
          <p:cNvSpPr/>
          <p:nvPr/>
        </p:nvSpPr>
        <p:spPr>
          <a:xfrm>
            <a:off x="8822311" y="2530516"/>
            <a:ext cx="2252424" cy="3835428"/>
          </a:xfrm>
          <a:prstGeom prst="arc">
            <a:avLst>
              <a:gd name="adj1" fmla="val 15637295"/>
              <a:gd name="adj2" fmla="val 20926068"/>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3" name="Arc 62"/>
          <p:cNvSpPr/>
          <p:nvPr/>
        </p:nvSpPr>
        <p:spPr>
          <a:xfrm flipH="1">
            <a:off x="1798108" y="977426"/>
            <a:ext cx="2232961" cy="3603055"/>
          </a:xfrm>
          <a:prstGeom prst="arc">
            <a:avLst>
              <a:gd name="adj1" fmla="val 13863629"/>
              <a:gd name="adj2" fmla="val 18446814"/>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4" name="Arc 63"/>
          <p:cNvSpPr/>
          <p:nvPr/>
        </p:nvSpPr>
        <p:spPr>
          <a:xfrm flipH="1">
            <a:off x="1798109" y="5077670"/>
            <a:ext cx="6104130" cy="4744192"/>
          </a:xfrm>
          <a:prstGeom prst="arc">
            <a:avLst>
              <a:gd name="adj1" fmla="val 12188929"/>
              <a:gd name="adj2" fmla="val 20256152"/>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5" name="Arc 64"/>
          <p:cNvSpPr/>
          <p:nvPr/>
        </p:nvSpPr>
        <p:spPr>
          <a:xfrm flipH="1">
            <a:off x="7927812" y="4996042"/>
            <a:ext cx="2816645" cy="3543195"/>
          </a:xfrm>
          <a:prstGeom prst="arc">
            <a:avLst>
              <a:gd name="adj1" fmla="val 14694988"/>
              <a:gd name="adj2" fmla="val 20370276"/>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6" name="Arc 65"/>
          <p:cNvSpPr/>
          <p:nvPr/>
        </p:nvSpPr>
        <p:spPr>
          <a:xfrm flipH="1">
            <a:off x="3798929" y="4855947"/>
            <a:ext cx="4024371" cy="3905011"/>
          </a:xfrm>
          <a:prstGeom prst="arc">
            <a:avLst>
              <a:gd name="adj1" fmla="val 12188929"/>
              <a:gd name="adj2" fmla="val 18818135"/>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7" name="Arc 66"/>
          <p:cNvSpPr/>
          <p:nvPr/>
        </p:nvSpPr>
        <p:spPr>
          <a:xfrm flipH="1">
            <a:off x="7716534" y="3912152"/>
            <a:ext cx="1406953" cy="4385711"/>
          </a:xfrm>
          <a:prstGeom prst="arc">
            <a:avLst>
              <a:gd name="adj1" fmla="val 15794525"/>
              <a:gd name="adj2" fmla="val 20914630"/>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8" name="Arc 67"/>
          <p:cNvSpPr/>
          <p:nvPr/>
        </p:nvSpPr>
        <p:spPr>
          <a:xfrm flipH="1">
            <a:off x="10402502" y="4740984"/>
            <a:ext cx="729141" cy="2253541"/>
          </a:xfrm>
          <a:prstGeom prst="arc">
            <a:avLst>
              <a:gd name="adj1" fmla="val 16213580"/>
              <a:gd name="adj2" fmla="val 17325839"/>
            </a:avLst>
          </a:prstGeom>
          <a:ln w="25400">
            <a:gradFill flip="none" rotWithShape="1">
              <a:gsLst>
                <a:gs pos="56000">
                  <a:schemeClr val="bg1"/>
                </a:gs>
                <a:gs pos="40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0" name="Arc 69"/>
          <p:cNvSpPr/>
          <p:nvPr/>
        </p:nvSpPr>
        <p:spPr>
          <a:xfrm flipH="1">
            <a:off x="8746120" y="3606113"/>
            <a:ext cx="2234122" cy="2778953"/>
          </a:xfrm>
          <a:prstGeom prst="arc">
            <a:avLst>
              <a:gd name="adj1" fmla="val 13181425"/>
              <a:gd name="adj2" fmla="val 19025097"/>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1" name="Arc 70"/>
          <p:cNvSpPr/>
          <p:nvPr/>
        </p:nvSpPr>
        <p:spPr>
          <a:xfrm flipH="1">
            <a:off x="6785178" y="3405542"/>
            <a:ext cx="2234122" cy="2778953"/>
          </a:xfrm>
          <a:prstGeom prst="arc">
            <a:avLst>
              <a:gd name="adj1" fmla="val 13181425"/>
              <a:gd name="adj2" fmla="val 19025097"/>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2" name="Arc 71"/>
          <p:cNvSpPr/>
          <p:nvPr/>
        </p:nvSpPr>
        <p:spPr>
          <a:xfrm flipH="1">
            <a:off x="5176485" y="2778954"/>
            <a:ext cx="1653900" cy="4491571"/>
          </a:xfrm>
          <a:prstGeom prst="arc">
            <a:avLst>
              <a:gd name="adj1" fmla="val 15011868"/>
              <a:gd name="adj2" fmla="val 18784376"/>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3" name="Arc 72"/>
          <p:cNvSpPr/>
          <p:nvPr/>
        </p:nvSpPr>
        <p:spPr>
          <a:xfrm flipH="1">
            <a:off x="4388518" y="3120441"/>
            <a:ext cx="833352" cy="2778953"/>
          </a:xfrm>
          <a:prstGeom prst="arc">
            <a:avLst>
              <a:gd name="adj1" fmla="val 13181425"/>
              <a:gd name="adj2" fmla="val 15942532"/>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4" name="Arc 73"/>
          <p:cNvSpPr/>
          <p:nvPr/>
        </p:nvSpPr>
        <p:spPr>
          <a:xfrm flipH="1">
            <a:off x="5025957" y="982661"/>
            <a:ext cx="2182879" cy="3262381"/>
          </a:xfrm>
          <a:prstGeom prst="arc">
            <a:avLst>
              <a:gd name="adj1" fmla="val 13339900"/>
              <a:gd name="adj2" fmla="val 17949918"/>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79" name="Arc 78"/>
          <p:cNvSpPr/>
          <p:nvPr/>
        </p:nvSpPr>
        <p:spPr>
          <a:xfrm flipH="1">
            <a:off x="3793471" y="677861"/>
            <a:ext cx="1738966" cy="3713703"/>
          </a:xfrm>
          <a:prstGeom prst="arc">
            <a:avLst>
              <a:gd name="adj1" fmla="val 14865768"/>
              <a:gd name="adj2" fmla="val 18004379"/>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0" name="Arc 79"/>
          <p:cNvSpPr/>
          <p:nvPr/>
        </p:nvSpPr>
        <p:spPr>
          <a:xfrm flipH="1">
            <a:off x="4922836" y="296862"/>
            <a:ext cx="4008631" cy="5130096"/>
          </a:xfrm>
          <a:prstGeom prst="arc">
            <a:avLst>
              <a:gd name="adj1" fmla="val 12745724"/>
              <a:gd name="adj2" fmla="val 18997874"/>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3" name="Arc 82"/>
          <p:cNvSpPr/>
          <p:nvPr/>
        </p:nvSpPr>
        <p:spPr>
          <a:xfrm rot="18037182" flipH="1">
            <a:off x="651634" y="1907728"/>
            <a:ext cx="3162634" cy="2839308"/>
          </a:xfrm>
          <a:prstGeom prst="arc">
            <a:avLst>
              <a:gd name="adj1" fmla="val 13781365"/>
              <a:gd name="adj2" fmla="val 21227808"/>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4" name="Arc 83"/>
          <p:cNvSpPr/>
          <p:nvPr/>
        </p:nvSpPr>
        <p:spPr>
          <a:xfrm flipH="1">
            <a:off x="1899787" y="1425437"/>
            <a:ext cx="1899142" cy="4959630"/>
          </a:xfrm>
          <a:prstGeom prst="arc">
            <a:avLst>
              <a:gd name="adj1" fmla="val 15212284"/>
              <a:gd name="adj2" fmla="val 21558767"/>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grpSp>
        <p:nvGrpSpPr>
          <p:cNvPr id="6169" name="Group 6168"/>
          <p:cNvGrpSpPr/>
          <p:nvPr/>
        </p:nvGrpSpPr>
        <p:grpSpPr>
          <a:xfrm>
            <a:off x="483364" y="2610801"/>
            <a:ext cx="4288101" cy="3931920"/>
            <a:chOff x="471477" y="2559841"/>
            <a:chExt cx="3854054" cy="3855174"/>
          </a:xfrm>
        </p:grpSpPr>
        <p:sp>
          <p:nvSpPr>
            <p:cNvPr id="26" name="Rectangle 25"/>
            <p:cNvSpPr/>
            <p:nvPr/>
          </p:nvSpPr>
          <p:spPr>
            <a:xfrm>
              <a:off x="471477" y="2559841"/>
              <a:ext cx="3854054" cy="385517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7" name="TextBox 26"/>
            <p:cNvSpPr txBox="1"/>
            <p:nvPr/>
          </p:nvSpPr>
          <p:spPr>
            <a:xfrm>
              <a:off x="694862" y="3252484"/>
              <a:ext cx="3499259" cy="1383109"/>
            </a:xfrm>
            <a:prstGeom prst="rect">
              <a:avLst/>
            </a:prstGeom>
            <a:noFill/>
          </p:spPr>
          <p:txBody>
            <a:bodyPr wrap="square" rtlCol="0">
              <a:spAutoFit/>
            </a:bodyPr>
            <a:lstStyle/>
            <a:p>
              <a:pPr>
                <a:lnSpc>
                  <a:spcPct val="70000"/>
                </a:lnSpc>
              </a:pPr>
              <a:r>
                <a:rPr lang="en-US" sz="6119" dirty="0">
                  <a:solidFill>
                    <a:srgbClr val="000000"/>
                  </a:solidFill>
                  <a:latin typeface="Segoe UI Light"/>
                </a:rPr>
                <a:t>Work like </a:t>
              </a:r>
              <a:br>
                <a:rPr lang="en-US" sz="6119" dirty="0">
                  <a:solidFill>
                    <a:srgbClr val="000000"/>
                  </a:solidFill>
                  <a:latin typeface="Segoe UI Light"/>
                </a:rPr>
              </a:br>
              <a:r>
                <a:rPr lang="en-US" sz="6119" dirty="0">
                  <a:solidFill>
                    <a:srgbClr val="000000"/>
                  </a:solidFill>
                  <a:latin typeface="Segoe UI Light"/>
                </a:rPr>
                <a:t>a </a:t>
              </a:r>
              <a:r>
                <a:rPr lang="en-US" sz="6119" dirty="0" smtClean="0">
                  <a:solidFill>
                    <a:srgbClr val="000000"/>
                  </a:solidFill>
                  <a:latin typeface="Segoe UI Light"/>
                </a:rPr>
                <a:t>network.</a:t>
              </a:r>
              <a:endParaRPr lang="en-US" sz="6119" dirty="0">
                <a:solidFill>
                  <a:srgbClr val="000000"/>
                </a:solidFill>
                <a:latin typeface="Segoe UI Light"/>
              </a:endParaRPr>
            </a:p>
          </p:txBody>
        </p:sp>
        <p:sp>
          <p:nvSpPr>
            <p:cNvPr id="28" name="TextBox 27"/>
            <p:cNvSpPr txBox="1"/>
            <p:nvPr/>
          </p:nvSpPr>
          <p:spPr>
            <a:xfrm>
              <a:off x="694862" y="4585334"/>
              <a:ext cx="3371164" cy="911343"/>
            </a:xfrm>
            <a:prstGeom prst="rect">
              <a:avLst/>
            </a:prstGeom>
            <a:noFill/>
          </p:spPr>
          <p:txBody>
            <a:bodyPr wrap="square" rtlCol="0">
              <a:spAutoFit/>
            </a:bodyPr>
            <a:lstStyle/>
            <a:p>
              <a:pPr>
                <a:lnSpc>
                  <a:spcPct val="85000"/>
                </a:lnSpc>
              </a:pPr>
              <a:r>
                <a:rPr lang="en-US" sz="3200" dirty="0" smtClean="0">
                  <a:solidFill>
                    <a:srgbClr val="000000"/>
                  </a:solidFill>
                  <a:latin typeface="Segoe UI Light"/>
                </a:rPr>
                <a:t>Get started today with Yammer.</a:t>
              </a:r>
              <a:endParaRPr lang="en-US" sz="3200" dirty="0">
                <a:solidFill>
                  <a:srgbClr val="000000"/>
                </a:solidFill>
                <a:latin typeface="Segoe UI Light"/>
              </a:endParaRPr>
            </a:p>
          </p:txBody>
        </p:sp>
      </p:grpSp>
      <p:sp>
        <p:nvSpPr>
          <p:cNvPr id="85" name="Arc 84"/>
          <p:cNvSpPr/>
          <p:nvPr/>
        </p:nvSpPr>
        <p:spPr>
          <a:xfrm flipH="1">
            <a:off x="9631310" y="1161365"/>
            <a:ext cx="2073327" cy="4340408"/>
          </a:xfrm>
          <a:prstGeom prst="arc">
            <a:avLst>
              <a:gd name="adj1" fmla="val 15713201"/>
              <a:gd name="adj2" fmla="val 20922706"/>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86" name="Arc 85"/>
          <p:cNvSpPr/>
          <p:nvPr/>
        </p:nvSpPr>
        <p:spPr>
          <a:xfrm>
            <a:off x="10578425" y="1020519"/>
            <a:ext cx="2252424" cy="3835428"/>
          </a:xfrm>
          <a:prstGeom prst="arc">
            <a:avLst>
              <a:gd name="adj1" fmla="val 15637295"/>
              <a:gd name="adj2" fmla="val 17511710"/>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000000"/>
              </a:solidFill>
            </a:endParaRPr>
          </a:p>
        </p:txBody>
      </p:sp>
      <p:sp>
        <p:nvSpPr>
          <p:cNvPr id="69" name="Rectangle 68"/>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9" name="Group 8"/>
          <p:cNvGrpSpPr/>
          <p:nvPr/>
        </p:nvGrpSpPr>
        <p:grpSpPr>
          <a:xfrm>
            <a:off x="1598975" y="1133825"/>
            <a:ext cx="9884474" cy="5523753"/>
            <a:chOff x="1598975" y="1133825"/>
            <a:chExt cx="9884474" cy="5523753"/>
          </a:xfrm>
        </p:grpSpPr>
        <p:grpSp>
          <p:nvGrpSpPr>
            <p:cNvPr id="6" name="Group 5"/>
            <p:cNvGrpSpPr/>
            <p:nvPr/>
          </p:nvGrpSpPr>
          <p:grpSpPr>
            <a:xfrm>
              <a:off x="1598975" y="1133825"/>
              <a:ext cx="9884474" cy="5523753"/>
              <a:chOff x="1598975" y="1133825"/>
              <a:chExt cx="9884474" cy="5523753"/>
            </a:xfrm>
          </p:grpSpPr>
          <p:grpSp>
            <p:nvGrpSpPr>
              <p:cNvPr id="5" name="Group 4"/>
              <p:cNvGrpSpPr/>
              <p:nvPr/>
            </p:nvGrpSpPr>
            <p:grpSpPr>
              <a:xfrm>
                <a:off x="1598975" y="1133825"/>
                <a:ext cx="9884474" cy="5523753"/>
                <a:chOff x="1598975" y="1133825"/>
                <a:chExt cx="9884474" cy="5523753"/>
              </a:xfrm>
            </p:grpSpPr>
            <p:grpSp>
              <p:nvGrpSpPr>
                <p:cNvPr id="150" name="Group 149"/>
                <p:cNvGrpSpPr/>
                <p:nvPr/>
              </p:nvGrpSpPr>
              <p:grpSpPr>
                <a:xfrm>
                  <a:off x="10744458" y="4264113"/>
                  <a:ext cx="483585" cy="483584"/>
                  <a:chOff x="2116625" y="4219881"/>
                  <a:chExt cx="518401" cy="518401"/>
                </a:xfrm>
              </p:grpSpPr>
              <p:grpSp>
                <p:nvGrpSpPr>
                  <p:cNvPr id="151" name="Group 150"/>
                  <p:cNvGrpSpPr/>
                  <p:nvPr/>
                </p:nvGrpSpPr>
                <p:grpSpPr>
                  <a:xfrm>
                    <a:off x="2192043" y="4351440"/>
                    <a:ext cx="374547" cy="265176"/>
                    <a:chOff x="13669912" y="1044501"/>
                    <a:chExt cx="13444390" cy="9518503"/>
                  </a:xfrm>
                  <a:solidFill>
                    <a:schemeClr val="bg1"/>
                  </a:solidFill>
                </p:grpSpPr>
                <p:sp>
                  <p:nvSpPr>
                    <p:cNvPr id="153" name="Freeform 59"/>
                    <p:cNvSpPr>
                      <a:spLocks noEditPoints="1"/>
                    </p:cNvSpPr>
                    <p:nvPr/>
                  </p:nvSpPr>
                  <p:spPr bwMode="auto">
                    <a:xfrm>
                      <a:off x="13669912" y="3281141"/>
                      <a:ext cx="8253413" cy="7281863"/>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4" name="Freeform 60"/>
                    <p:cNvSpPr>
                      <a:spLocks/>
                    </p:cNvSpPr>
                    <p:nvPr/>
                  </p:nvSpPr>
                  <p:spPr bwMode="auto">
                    <a:xfrm>
                      <a:off x="18872010" y="1044501"/>
                      <a:ext cx="8242292" cy="7534276"/>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152" name="Oval 151"/>
                  <p:cNvSpPr/>
                  <p:nvPr/>
                </p:nvSpPr>
                <p:spPr bwMode="auto">
                  <a:xfrm>
                    <a:off x="2116625" y="4219881"/>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61" name="Group 160"/>
                <p:cNvGrpSpPr/>
                <p:nvPr/>
              </p:nvGrpSpPr>
              <p:grpSpPr>
                <a:xfrm>
                  <a:off x="10913208" y="1133825"/>
                  <a:ext cx="570241" cy="570241"/>
                  <a:chOff x="6968811" y="1805756"/>
                  <a:chExt cx="518401" cy="518401"/>
                </a:xfrm>
              </p:grpSpPr>
              <p:sp>
                <p:nvSpPr>
                  <p:cNvPr id="163" name="Oval 162"/>
                  <p:cNvSpPr/>
                  <p:nvPr/>
                </p:nvSpPr>
                <p:spPr bwMode="auto">
                  <a:xfrm>
                    <a:off x="6968811" y="1805756"/>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64" name="Group 163"/>
                  <p:cNvGrpSpPr/>
                  <p:nvPr/>
                </p:nvGrpSpPr>
                <p:grpSpPr>
                  <a:xfrm>
                    <a:off x="7062823" y="1917486"/>
                    <a:ext cx="329776" cy="285456"/>
                    <a:chOff x="13028613" y="-644525"/>
                    <a:chExt cx="7477124" cy="6472238"/>
                  </a:xfrm>
                  <a:solidFill>
                    <a:schemeClr val="bg1"/>
                  </a:solidFill>
                </p:grpSpPr>
                <p:sp>
                  <p:nvSpPr>
                    <p:cNvPr id="165" name="Freeform 29"/>
                    <p:cNvSpPr>
                      <a:spLocks noEditPoints="1"/>
                    </p:cNvSpPr>
                    <p:nvPr/>
                  </p:nvSpPr>
                  <p:spPr bwMode="auto">
                    <a:xfrm>
                      <a:off x="13028613" y="-644525"/>
                      <a:ext cx="3730625" cy="6472238"/>
                    </a:xfrm>
                    <a:custGeom>
                      <a:avLst/>
                      <a:gdLst>
                        <a:gd name="T0" fmla="*/ 0 w 995"/>
                        <a:gd name="T1" fmla="*/ 167 h 1726"/>
                        <a:gd name="T2" fmla="*/ 0 w 995"/>
                        <a:gd name="T3" fmla="*/ 1559 h 1726"/>
                        <a:gd name="T4" fmla="*/ 995 w 995"/>
                        <a:gd name="T5" fmla="*/ 1726 h 1726"/>
                        <a:gd name="T6" fmla="*/ 995 w 995"/>
                        <a:gd name="T7" fmla="*/ 0 h 1726"/>
                        <a:gd name="T8" fmla="*/ 0 w 995"/>
                        <a:gd name="T9" fmla="*/ 167 h 1726"/>
                        <a:gd name="T10" fmla="*/ 731 w 995"/>
                        <a:gd name="T11" fmla="*/ 1067 h 1726"/>
                        <a:gd name="T12" fmla="*/ 610 w 995"/>
                        <a:gd name="T13" fmla="*/ 1200 h 1726"/>
                        <a:gd name="T14" fmla="*/ 441 w 995"/>
                        <a:gd name="T15" fmla="*/ 1234 h 1726"/>
                        <a:gd name="T16" fmla="*/ 288 w 995"/>
                        <a:gd name="T17" fmla="*/ 1178 h 1726"/>
                        <a:gd name="T18" fmla="*/ 190 w 995"/>
                        <a:gd name="T19" fmla="*/ 1050 h 1726"/>
                        <a:gd name="T20" fmla="*/ 156 w 995"/>
                        <a:gd name="T21" fmla="*/ 872 h 1726"/>
                        <a:gd name="T22" fmla="*/ 190 w 995"/>
                        <a:gd name="T23" fmla="*/ 683 h 1726"/>
                        <a:gd name="T24" fmla="*/ 290 w 995"/>
                        <a:gd name="T25" fmla="*/ 549 h 1726"/>
                        <a:gd name="T26" fmla="*/ 452 w 995"/>
                        <a:gd name="T27" fmla="*/ 491 h 1726"/>
                        <a:gd name="T28" fmla="*/ 614 w 995"/>
                        <a:gd name="T29" fmla="*/ 524 h 1726"/>
                        <a:gd name="T30" fmla="*/ 731 w 995"/>
                        <a:gd name="T31" fmla="*/ 652 h 1726"/>
                        <a:gd name="T32" fmla="*/ 775 w 995"/>
                        <a:gd name="T33" fmla="*/ 855 h 1726"/>
                        <a:gd name="T34" fmla="*/ 731 w 995"/>
                        <a:gd name="T35" fmla="*/ 1067 h 1726"/>
                        <a:gd name="T36" fmla="*/ 447 w 995"/>
                        <a:gd name="T37" fmla="*/ 597 h 1726"/>
                        <a:gd name="T38" fmla="*/ 307 w 995"/>
                        <a:gd name="T39" fmla="*/ 677 h 1726"/>
                        <a:gd name="T40" fmla="*/ 257 w 995"/>
                        <a:gd name="T41" fmla="*/ 863 h 1726"/>
                        <a:gd name="T42" fmla="*/ 280 w 995"/>
                        <a:gd name="T43" fmla="*/ 998 h 1726"/>
                        <a:gd name="T44" fmla="*/ 345 w 995"/>
                        <a:gd name="T45" fmla="*/ 1091 h 1726"/>
                        <a:gd name="T46" fmla="*/ 443 w 995"/>
                        <a:gd name="T47" fmla="*/ 1129 h 1726"/>
                        <a:gd name="T48" fmla="*/ 591 w 995"/>
                        <a:gd name="T49" fmla="*/ 1067 h 1726"/>
                        <a:gd name="T50" fmla="*/ 648 w 995"/>
                        <a:gd name="T51" fmla="*/ 867 h 1726"/>
                        <a:gd name="T52" fmla="*/ 593 w 995"/>
                        <a:gd name="T53" fmla="*/ 661 h 1726"/>
                        <a:gd name="T54" fmla="*/ 447 w 995"/>
                        <a:gd name="T55" fmla="*/ 597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95" h="1726">
                          <a:moveTo>
                            <a:pt x="0" y="167"/>
                          </a:moveTo>
                          <a:cubicBezTo>
                            <a:pt x="0" y="1559"/>
                            <a:pt x="0" y="1559"/>
                            <a:pt x="0" y="1559"/>
                          </a:cubicBezTo>
                          <a:cubicBezTo>
                            <a:pt x="995" y="1726"/>
                            <a:pt x="995" y="1726"/>
                            <a:pt x="995" y="1726"/>
                          </a:cubicBezTo>
                          <a:cubicBezTo>
                            <a:pt x="995" y="0"/>
                            <a:pt x="995" y="0"/>
                            <a:pt x="995" y="0"/>
                          </a:cubicBezTo>
                          <a:lnTo>
                            <a:pt x="0" y="167"/>
                          </a:lnTo>
                          <a:close/>
                          <a:moveTo>
                            <a:pt x="731" y="1067"/>
                          </a:moveTo>
                          <a:cubicBezTo>
                            <a:pt x="703" y="1126"/>
                            <a:pt x="662" y="1171"/>
                            <a:pt x="610" y="1200"/>
                          </a:cubicBezTo>
                          <a:cubicBezTo>
                            <a:pt x="560" y="1228"/>
                            <a:pt x="503" y="1240"/>
                            <a:pt x="441" y="1234"/>
                          </a:cubicBezTo>
                          <a:cubicBezTo>
                            <a:pt x="383" y="1230"/>
                            <a:pt x="332" y="1211"/>
                            <a:pt x="288" y="1178"/>
                          </a:cubicBezTo>
                          <a:cubicBezTo>
                            <a:pt x="245" y="1146"/>
                            <a:pt x="213" y="1104"/>
                            <a:pt x="190" y="1050"/>
                          </a:cubicBezTo>
                          <a:cubicBezTo>
                            <a:pt x="167" y="997"/>
                            <a:pt x="156" y="938"/>
                            <a:pt x="156" y="872"/>
                          </a:cubicBezTo>
                          <a:cubicBezTo>
                            <a:pt x="156" y="801"/>
                            <a:pt x="167" y="738"/>
                            <a:pt x="190" y="683"/>
                          </a:cubicBezTo>
                          <a:cubicBezTo>
                            <a:pt x="213" y="627"/>
                            <a:pt x="246" y="582"/>
                            <a:pt x="290" y="549"/>
                          </a:cubicBezTo>
                          <a:cubicBezTo>
                            <a:pt x="335" y="515"/>
                            <a:pt x="389" y="496"/>
                            <a:pt x="452" y="491"/>
                          </a:cubicBezTo>
                          <a:cubicBezTo>
                            <a:pt x="511" y="486"/>
                            <a:pt x="565" y="497"/>
                            <a:pt x="614" y="524"/>
                          </a:cubicBezTo>
                          <a:cubicBezTo>
                            <a:pt x="664" y="552"/>
                            <a:pt x="703" y="595"/>
                            <a:pt x="731" y="652"/>
                          </a:cubicBezTo>
                          <a:cubicBezTo>
                            <a:pt x="760" y="710"/>
                            <a:pt x="775" y="778"/>
                            <a:pt x="775" y="855"/>
                          </a:cubicBezTo>
                          <a:cubicBezTo>
                            <a:pt x="775" y="936"/>
                            <a:pt x="760" y="1007"/>
                            <a:pt x="731" y="1067"/>
                          </a:cubicBezTo>
                          <a:close/>
                          <a:moveTo>
                            <a:pt x="447" y="597"/>
                          </a:moveTo>
                          <a:cubicBezTo>
                            <a:pt x="388" y="600"/>
                            <a:pt x="341" y="627"/>
                            <a:pt x="307" y="677"/>
                          </a:cubicBezTo>
                          <a:cubicBezTo>
                            <a:pt x="274" y="726"/>
                            <a:pt x="257" y="787"/>
                            <a:pt x="257" y="863"/>
                          </a:cubicBezTo>
                          <a:cubicBezTo>
                            <a:pt x="257" y="913"/>
                            <a:pt x="265" y="958"/>
                            <a:pt x="280" y="998"/>
                          </a:cubicBezTo>
                          <a:cubicBezTo>
                            <a:pt x="295" y="1037"/>
                            <a:pt x="317" y="1068"/>
                            <a:pt x="345" y="1091"/>
                          </a:cubicBezTo>
                          <a:cubicBezTo>
                            <a:pt x="373" y="1114"/>
                            <a:pt x="406" y="1127"/>
                            <a:pt x="443" y="1129"/>
                          </a:cubicBezTo>
                          <a:cubicBezTo>
                            <a:pt x="504" y="1132"/>
                            <a:pt x="554" y="1112"/>
                            <a:pt x="591" y="1067"/>
                          </a:cubicBezTo>
                          <a:cubicBezTo>
                            <a:pt x="629" y="1021"/>
                            <a:pt x="648" y="954"/>
                            <a:pt x="648" y="867"/>
                          </a:cubicBezTo>
                          <a:cubicBezTo>
                            <a:pt x="648" y="777"/>
                            <a:pt x="630" y="708"/>
                            <a:pt x="593" y="661"/>
                          </a:cubicBezTo>
                          <a:cubicBezTo>
                            <a:pt x="557" y="615"/>
                            <a:pt x="508" y="593"/>
                            <a:pt x="447" y="59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6" name="Freeform 30"/>
                    <p:cNvSpPr>
                      <a:spLocks/>
                    </p:cNvSpPr>
                    <p:nvPr/>
                  </p:nvSpPr>
                  <p:spPr bwMode="auto">
                    <a:xfrm>
                      <a:off x="16979900" y="363538"/>
                      <a:ext cx="3525837" cy="2405063"/>
                    </a:xfrm>
                    <a:custGeom>
                      <a:avLst/>
                      <a:gdLst>
                        <a:gd name="T0" fmla="*/ 0 w 940"/>
                        <a:gd name="T1" fmla="*/ 0 h 641"/>
                        <a:gd name="T2" fmla="*/ 927 w 940"/>
                        <a:gd name="T3" fmla="*/ 0 h 641"/>
                        <a:gd name="T4" fmla="*/ 927 w 940"/>
                        <a:gd name="T5" fmla="*/ 103 h 641"/>
                        <a:gd name="T6" fmla="*/ 333 w 940"/>
                        <a:gd name="T7" fmla="*/ 640 h 641"/>
                        <a:gd name="T8" fmla="*/ 0 w 940"/>
                        <a:gd name="T9" fmla="*/ 349 h 641"/>
                        <a:gd name="T10" fmla="*/ 0 w 940"/>
                        <a:gd name="T11" fmla="*/ 0 h 641"/>
                      </a:gdLst>
                      <a:ahLst/>
                      <a:cxnLst>
                        <a:cxn ang="0">
                          <a:pos x="T0" y="T1"/>
                        </a:cxn>
                        <a:cxn ang="0">
                          <a:pos x="T2" y="T3"/>
                        </a:cxn>
                        <a:cxn ang="0">
                          <a:pos x="T4" y="T5"/>
                        </a:cxn>
                        <a:cxn ang="0">
                          <a:pos x="T6" y="T7"/>
                        </a:cxn>
                        <a:cxn ang="0">
                          <a:pos x="T8" y="T9"/>
                        </a:cxn>
                        <a:cxn ang="0">
                          <a:pos x="T10" y="T11"/>
                        </a:cxn>
                      </a:cxnLst>
                      <a:rect l="0" t="0" r="r" b="b"/>
                      <a:pathLst>
                        <a:path w="940" h="641">
                          <a:moveTo>
                            <a:pt x="0" y="0"/>
                          </a:moveTo>
                          <a:cubicBezTo>
                            <a:pt x="927" y="0"/>
                            <a:pt x="927" y="0"/>
                            <a:pt x="927" y="0"/>
                          </a:cubicBezTo>
                          <a:cubicBezTo>
                            <a:pt x="927" y="0"/>
                            <a:pt x="940" y="83"/>
                            <a:pt x="927" y="103"/>
                          </a:cubicBezTo>
                          <a:cubicBezTo>
                            <a:pt x="902" y="141"/>
                            <a:pt x="348" y="641"/>
                            <a:pt x="333" y="640"/>
                          </a:cubicBezTo>
                          <a:cubicBezTo>
                            <a:pt x="319" y="638"/>
                            <a:pt x="0" y="349"/>
                            <a:pt x="0" y="349"/>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7" name="Freeform 31"/>
                    <p:cNvSpPr>
                      <a:spLocks/>
                    </p:cNvSpPr>
                    <p:nvPr/>
                  </p:nvSpPr>
                  <p:spPr bwMode="auto">
                    <a:xfrm>
                      <a:off x="16979900" y="1136650"/>
                      <a:ext cx="3402012" cy="3678238"/>
                    </a:xfrm>
                    <a:custGeom>
                      <a:avLst/>
                      <a:gdLst>
                        <a:gd name="T0" fmla="*/ 787 w 2143"/>
                        <a:gd name="T1" fmla="*/ 1276 h 2317"/>
                        <a:gd name="T2" fmla="*/ 2143 w 2143"/>
                        <a:gd name="T3" fmla="*/ 0 h 2317"/>
                        <a:gd name="T4" fmla="*/ 2143 w 2143"/>
                        <a:gd name="T5" fmla="*/ 2317 h 2317"/>
                        <a:gd name="T6" fmla="*/ 0 w 2143"/>
                        <a:gd name="T7" fmla="*/ 2317 h 2317"/>
                        <a:gd name="T8" fmla="*/ 0 w 2143"/>
                        <a:gd name="T9" fmla="*/ 574 h 2317"/>
                        <a:gd name="T10" fmla="*/ 787 w 2143"/>
                        <a:gd name="T11" fmla="*/ 1276 h 2317"/>
                      </a:gdLst>
                      <a:ahLst/>
                      <a:cxnLst>
                        <a:cxn ang="0">
                          <a:pos x="T0" y="T1"/>
                        </a:cxn>
                        <a:cxn ang="0">
                          <a:pos x="T2" y="T3"/>
                        </a:cxn>
                        <a:cxn ang="0">
                          <a:pos x="T4" y="T5"/>
                        </a:cxn>
                        <a:cxn ang="0">
                          <a:pos x="T6" y="T7"/>
                        </a:cxn>
                        <a:cxn ang="0">
                          <a:pos x="T8" y="T9"/>
                        </a:cxn>
                        <a:cxn ang="0">
                          <a:pos x="T10" y="T11"/>
                        </a:cxn>
                      </a:cxnLst>
                      <a:rect l="0" t="0" r="r" b="b"/>
                      <a:pathLst>
                        <a:path w="2143" h="2317">
                          <a:moveTo>
                            <a:pt x="787" y="1276"/>
                          </a:moveTo>
                          <a:lnTo>
                            <a:pt x="2143" y="0"/>
                          </a:lnTo>
                          <a:lnTo>
                            <a:pt x="2143" y="2317"/>
                          </a:lnTo>
                          <a:lnTo>
                            <a:pt x="0" y="2317"/>
                          </a:lnTo>
                          <a:lnTo>
                            <a:pt x="0" y="574"/>
                          </a:lnTo>
                          <a:lnTo>
                            <a:pt x="787" y="12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168" name="Group 167"/>
                <p:cNvGrpSpPr/>
                <p:nvPr/>
              </p:nvGrpSpPr>
              <p:grpSpPr>
                <a:xfrm>
                  <a:off x="4977546" y="4177348"/>
                  <a:ext cx="428431" cy="428431"/>
                  <a:chOff x="4939198" y="1816065"/>
                  <a:chExt cx="518401" cy="518401"/>
                </a:xfrm>
              </p:grpSpPr>
              <p:sp>
                <p:nvSpPr>
                  <p:cNvPr id="169" name="Oval 168"/>
                  <p:cNvSpPr/>
                  <p:nvPr/>
                </p:nvSpPr>
                <p:spPr bwMode="auto">
                  <a:xfrm flipH="1">
                    <a:off x="4939198" y="1816065"/>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70" name="Group 169"/>
                  <p:cNvGrpSpPr/>
                  <p:nvPr/>
                </p:nvGrpSpPr>
                <p:grpSpPr>
                  <a:xfrm>
                    <a:off x="5020245" y="1910627"/>
                    <a:ext cx="299755" cy="329276"/>
                    <a:chOff x="-7359513" y="-1466850"/>
                    <a:chExt cx="5868850" cy="6446838"/>
                  </a:xfrm>
                  <a:solidFill>
                    <a:schemeClr val="bg1"/>
                  </a:solidFill>
                </p:grpSpPr>
                <p:sp>
                  <p:nvSpPr>
                    <p:cNvPr id="171" name="Freeform 16"/>
                    <p:cNvSpPr>
                      <a:spLocks/>
                    </p:cNvSpPr>
                    <p:nvPr/>
                  </p:nvSpPr>
                  <p:spPr bwMode="auto">
                    <a:xfrm>
                      <a:off x="-3467101" y="-893762"/>
                      <a:ext cx="1976438" cy="5362575"/>
                    </a:xfrm>
                    <a:custGeom>
                      <a:avLst/>
                      <a:gdLst>
                        <a:gd name="T0" fmla="*/ 1245 w 1245"/>
                        <a:gd name="T1" fmla="*/ 0 h 3378"/>
                        <a:gd name="T2" fmla="*/ 1245 w 1245"/>
                        <a:gd name="T3" fmla="*/ 3378 h 3378"/>
                        <a:gd name="T4" fmla="*/ 0 w 1245"/>
                        <a:gd name="T5" fmla="*/ 3378 h 3378"/>
                        <a:gd name="T6" fmla="*/ 0 w 1245"/>
                        <a:gd name="T7" fmla="*/ 3040 h 3378"/>
                        <a:gd name="T8" fmla="*/ 1027 w 1245"/>
                        <a:gd name="T9" fmla="*/ 3040 h 3378"/>
                        <a:gd name="T10" fmla="*/ 1027 w 1245"/>
                        <a:gd name="T11" fmla="*/ 2849 h 3378"/>
                        <a:gd name="T12" fmla="*/ 0 w 1245"/>
                        <a:gd name="T13" fmla="*/ 2849 h 3378"/>
                        <a:gd name="T14" fmla="*/ 0 w 1245"/>
                        <a:gd name="T15" fmla="*/ 2549 h 3378"/>
                        <a:gd name="T16" fmla="*/ 1027 w 1245"/>
                        <a:gd name="T17" fmla="*/ 2549 h 3378"/>
                        <a:gd name="T18" fmla="*/ 1027 w 1245"/>
                        <a:gd name="T19" fmla="*/ 2358 h 3378"/>
                        <a:gd name="T20" fmla="*/ 0 w 1245"/>
                        <a:gd name="T21" fmla="*/ 2358 h 3378"/>
                        <a:gd name="T22" fmla="*/ 0 w 1245"/>
                        <a:gd name="T23" fmla="*/ 2055 h 3378"/>
                        <a:gd name="T24" fmla="*/ 1027 w 1245"/>
                        <a:gd name="T25" fmla="*/ 2055 h 3378"/>
                        <a:gd name="T26" fmla="*/ 1027 w 1245"/>
                        <a:gd name="T27" fmla="*/ 1866 h 3378"/>
                        <a:gd name="T28" fmla="*/ 0 w 1245"/>
                        <a:gd name="T29" fmla="*/ 1866 h 3378"/>
                        <a:gd name="T30" fmla="*/ 0 w 1245"/>
                        <a:gd name="T31" fmla="*/ 1564 h 3378"/>
                        <a:gd name="T32" fmla="*/ 1027 w 1245"/>
                        <a:gd name="T33" fmla="*/ 1564 h 3378"/>
                        <a:gd name="T34" fmla="*/ 1027 w 1245"/>
                        <a:gd name="T35" fmla="*/ 1375 h 3378"/>
                        <a:gd name="T36" fmla="*/ 0 w 1245"/>
                        <a:gd name="T37" fmla="*/ 1375 h 3378"/>
                        <a:gd name="T38" fmla="*/ 0 w 1245"/>
                        <a:gd name="T39" fmla="*/ 1073 h 3378"/>
                        <a:gd name="T40" fmla="*/ 1027 w 1245"/>
                        <a:gd name="T41" fmla="*/ 1073 h 3378"/>
                        <a:gd name="T42" fmla="*/ 1027 w 1245"/>
                        <a:gd name="T43" fmla="*/ 881 h 3378"/>
                        <a:gd name="T44" fmla="*/ 0 w 1245"/>
                        <a:gd name="T45" fmla="*/ 881 h 3378"/>
                        <a:gd name="T46" fmla="*/ 0 w 1245"/>
                        <a:gd name="T47" fmla="*/ 581 h 3378"/>
                        <a:gd name="T48" fmla="*/ 1027 w 1245"/>
                        <a:gd name="T49" fmla="*/ 581 h 3378"/>
                        <a:gd name="T50" fmla="*/ 1027 w 1245"/>
                        <a:gd name="T51" fmla="*/ 390 h 3378"/>
                        <a:gd name="T52" fmla="*/ 0 w 1245"/>
                        <a:gd name="T53" fmla="*/ 390 h 3378"/>
                        <a:gd name="T54" fmla="*/ 0 w 1245"/>
                        <a:gd name="T55" fmla="*/ 0 h 3378"/>
                        <a:gd name="T56" fmla="*/ 1245 w 1245"/>
                        <a:gd name="T57" fmla="*/ 0 h 3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5" h="3378">
                          <a:moveTo>
                            <a:pt x="1245" y="0"/>
                          </a:moveTo>
                          <a:lnTo>
                            <a:pt x="1245" y="3378"/>
                          </a:lnTo>
                          <a:lnTo>
                            <a:pt x="0" y="3378"/>
                          </a:lnTo>
                          <a:lnTo>
                            <a:pt x="0" y="3040"/>
                          </a:lnTo>
                          <a:lnTo>
                            <a:pt x="1027" y="3040"/>
                          </a:lnTo>
                          <a:lnTo>
                            <a:pt x="1027" y="2849"/>
                          </a:lnTo>
                          <a:lnTo>
                            <a:pt x="0" y="2849"/>
                          </a:lnTo>
                          <a:lnTo>
                            <a:pt x="0" y="2549"/>
                          </a:lnTo>
                          <a:lnTo>
                            <a:pt x="1027" y="2549"/>
                          </a:lnTo>
                          <a:lnTo>
                            <a:pt x="1027" y="2358"/>
                          </a:lnTo>
                          <a:lnTo>
                            <a:pt x="0" y="2358"/>
                          </a:lnTo>
                          <a:lnTo>
                            <a:pt x="0" y="2055"/>
                          </a:lnTo>
                          <a:lnTo>
                            <a:pt x="1027" y="2055"/>
                          </a:lnTo>
                          <a:lnTo>
                            <a:pt x="1027" y="1866"/>
                          </a:lnTo>
                          <a:lnTo>
                            <a:pt x="0" y="1866"/>
                          </a:lnTo>
                          <a:lnTo>
                            <a:pt x="0" y="1564"/>
                          </a:lnTo>
                          <a:lnTo>
                            <a:pt x="1027" y="1564"/>
                          </a:lnTo>
                          <a:lnTo>
                            <a:pt x="1027" y="1375"/>
                          </a:lnTo>
                          <a:lnTo>
                            <a:pt x="0" y="1375"/>
                          </a:lnTo>
                          <a:lnTo>
                            <a:pt x="0" y="1073"/>
                          </a:lnTo>
                          <a:lnTo>
                            <a:pt x="1027" y="1073"/>
                          </a:lnTo>
                          <a:lnTo>
                            <a:pt x="1027" y="881"/>
                          </a:lnTo>
                          <a:lnTo>
                            <a:pt x="0" y="881"/>
                          </a:lnTo>
                          <a:lnTo>
                            <a:pt x="0" y="581"/>
                          </a:lnTo>
                          <a:lnTo>
                            <a:pt x="1027" y="581"/>
                          </a:lnTo>
                          <a:lnTo>
                            <a:pt x="1027" y="390"/>
                          </a:lnTo>
                          <a:lnTo>
                            <a:pt x="0" y="390"/>
                          </a:lnTo>
                          <a:lnTo>
                            <a:pt x="0" y="0"/>
                          </a:lnTo>
                          <a:lnTo>
                            <a:pt x="1245"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2" name="Freeform 17"/>
                    <p:cNvSpPr>
                      <a:spLocks noEditPoints="1"/>
                    </p:cNvSpPr>
                    <p:nvPr/>
                  </p:nvSpPr>
                  <p:spPr bwMode="auto">
                    <a:xfrm>
                      <a:off x="-7359513" y="-1466850"/>
                      <a:ext cx="3729044" cy="6446838"/>
                    </a:xfrm>
                    <a:custGeom>
                      <a:avLst/>
                      <a:gdLst>
                        <a:gd name="T0" fmla="*/ 0 w 994"/>
                        <a:gd name="T1" fmla="*/ 208 h 1719"/>
                        <a:gd name="T2" fmla="*/ 0 w 994"/>
                        <a:gd name="T3" fmla="*/ 1511 h 1719"/>
                        <a:gd name="T4" fmla="*/ 994 w 994"/>
                        <a:gd name="T5" fmla="*/ 1719 h 1719"/>
                        <a:gd name="T6" fmla="*/ 994 w 994"/>
                        <a:gd name="T7" fmla="*/ 0 h 1719"/>
                        <a:gd name="T8" fmla="*/ 0 w 994"/>
                        <a:gd name="T9" fmla="*/ 208 h 1719"/>
                        <a:gd name="T10" fmla="*/ 603 w 994"/>
                        <a:gd name="T11" fmla="*/ 1109 h 1719"/>
                        <a:gd name="T12" fmla="*/ 509 w 994"/>
                        <a:gd name="T13" fmla="*/ 1102 h 1719"/>
                        <a:gd name="T14" fmla="*/ 423 w 994"/>
                        <a:gd name="T15" fmla="*/ 737 h 1719"/>
                        <a:gd name="T16" fmla="*/ 415 w 994"/>
                        <a:gd name="T17" fmla="*/ 683 h 1719"/>
                        <a:gd name="T18" fmla="*/ 414 w 994"/>
                        <a:gd name="T19" fmla="*/ 683 h 1719"/>
                        <a:gd name="T20" fmla="*/ 411 w 994"/>
                        <a:gd name="T21" fmla="*/ 714 h 1719"/>
                        <a:gd name="T22" fmla="*/ 407 w 994"/>
                        <a:gd name="T23" fmla="*/ 738 h 1719"/>
                        <a:gd name="T24" fmla="*/ 326 w 994"/>
                        <a:gd name="T25" fmla="*/ 1090 h 1719"/>
                        <a:gd name="T26" fmla="*/ 244 w 994"/>
                        <a:gd name="T27" fmla="*/ 1085 h 1719"/>
                        <a:gd name="T28" fmla="*/ 134 w 994"/>
                        <a:gd name="T29" fmla="*/ 604 h 1719"/>
                        <a:gd name="T30" fmla="*/ 204 w 994"/>
                        <a:gd name="T31" fmla="*/ 598 h 1719"/>
                        <a:gd name="T32" fmla="*/ 279 w 994"/>
                        <a:gd name="T33" fmla="*/ 951 h 1719"/>
                        <a:gd name="T34" fmla="*/ 284 w 994"/>
                        <a:gd name="T35" fmla="*/ 1004 h 1719"/>
                        <a:gd name="T36" fmla="*/ 286 w 994"/>
                        <a:gd name="T37" fmla="*/ 1004 h 1719"/>
                        <a:gd name="T38" fmla="*/ 294 w 994"/>
                        <a:gd name="T39" fmla="*/ 950 h 1719"/>
                        <a:gd name="T40" fmla="*/ 380 w 994"/>
                        <a:gd name="T41" fmla="*/ 584 h 1719"/>
                        <a:gd name="T42" fmla="*/ 459 w 994"/>
                        <a:gd name="T43" fmla="*/ 578 h 1719"/>
                        <a:gd name="T44" fmla="*/ 548 w 994"/>
                        <a:gd name="T45" fmla="*/ 962 h 1719"/>
                        <a:gd name="T46" fmla="*/ 556 w 994"/>
                        <a:gd name="T47" fmla="*/ 1015 h 1719"/>
                        <a:gd name="T48" fmla="*/ 557 w 994"/>
                        <a:gd name="T49" fmla="*/ 1015 h 1719"/>
                        <a:gd name="T50" fmla="*/ 564 w 994"/>
                        <a:gd name="T51" fmla="*/ 960 h 1719"/>
                        <a:gd name="T52" fmla="*/ 653 w 994"/>
                        <a:gd name="T53" fmla="*/ 563 h 1719"/>
                        <a:gd name="T54" fmla="*/ 744 w 994"/>
                        <a:gd name="T55" fmla="*/ 556 h 1719"/>
                        <a:gd name="T56" fmla="*/ 603 w 994"/>
                        <a:gd name="T57" fmla="*/ 1109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4" h="1719">
                          <a:moveTo>
                            <a:pt x="0" y="208"/>
                          </a:moveTo>
                          <a:cubicBezTo>
                            <a:pt x="0" y="1511"/>
                            <a:pt x="0" y="1511"/>
                            <a:pt x="0" y="1511"/>
                          </a:cubicBezTo>
                          <a:cubicBezTo>
                            <a:pt x="994" y="1719"/>
                            <a:pt x="994" y="1719"/>
                            <a:pt x="994" y="1719"/>
                          </a:cubicBezTo>
                          <a:cubicBezTo>
                            <a:pt x="994" y="0"/>
                            <a:pt x="994" y="0"/>
                            <a:pt x="994" y="0"/>
                          </a:cubicBezTo>
                          <a:lnTo>
                            <a:pt x="0" y="208"/>
                          </a:lnTo>
                          <a:close/>
                          <a:moveTo>
                            <a:pt x="603" y="1109"/>
                          </a:moveTo>
                          <a:cubicBezTo>
                            <a:pt x="509" y="1102"/>
                            <a:pt x="509" y="1102"/>
                            <a:pt x="509" y="1102"/>
                          </a:cubicBezTo>
                          <a:cubicBezTo>
                            <a:pt x="423" y="737"/>
                            <a:pt x="423" y="737"/>
                            <a:pt x="423" y="737"/>
                          </a:cubicBezTo>
                          <a:cubicBezTo>
                            <a:pt x="419" y="721"/>
                            <a:pt x="416" y="703"/>
                            <a:pt x="415" y="683"/>
                          </a:cubicBezTo>
                          <a:cubicBezTo>
                            <a:pt x="414" y="683"/>
                            <a:pt x="414" y="683"/>
                            <a:pt x="414" y="683"/>
                          </a:cubicBezTo>
                          <a:cubicBezTo>
                            <a:pt x="414" y="692"/>
                            <a:pt x="413" y="702"/>
                            <a:pt x="411" y="714"/>
                          </a:cubicBezTo>
                          <a:cubicBezTo>
                            <a:pt x="409" y="726"/>
                            <a:pt x="408" y="734"/>
                            <a:pt x="407" y="738"/>
                          </a:cubicBezTo>
                          <a:cubicBezTo>
                            <a:pt x="326" y="1090"/>
                            <a:pt x="326" y="1090"/>
                            <a:pt x="326" y="1090"/>
                          </a:cubicBezTo>
                          <a:cubicBezTo>
                            <a:pt x="244" y="1085"/>
                            <a:pt x="244" y="1085"/>
                            <a:pt x="244" y="1085"/>
                          </a:cubicBezTo>
                          <a:cubicBezTo>
                            <a:pt x="134" y="604"/>
                            <a:pt x="134" y="604"/>
                            <a:pt x="134" y="604"/>
                          </a:cubicBezTo>
                          <a:cubicBezTo>
                            <a:pt x="204" y="598"/>
                            <a:pt x="204" y="598"/>
                            <a:pt x="204" y="598"/>
                          </a:cubicBezTo>
                          <a:cubicBezTo>
                            <a:pt x="279" y="951"/>
                            <a:pt x="279" y="951"/>
                            <a:pt x="279" y="951"/>
                          </a:cubicBezTo>
                          <a:cubicBezTo>
                            <a:pt x="281" y="961"/>
                            <a:pt x="283" y="979"/>
                            <a:pt x="284" y="1004"/>
                          </a:cubicBezTo>
                          <a:cubicBezTo>
                            <a:pt x="286" y="1004"/>
                            <a:pt x="286" y="1004"/>
                            <a:pt x="286" y="1004"/>
                          </a:cubicBezTo>
                          <a:cubicBezTo>
                            <a:pt x="287" y="991"/>
                            <a:pt x="289" y="973"/>
                            <a:pt x="294" y="950"/>
                          </a:cubicBezTo>
                          <a:cubicBezTo>
                            <a:pt x="380" y="584"/>
                            <a:pt x="380" y="584"/>
                            <a:pt x="380" y="584"/>
                          </a:cubicBezTo>
                          <a:cubicBezTo>
                            <a:pt x="459" y="578"/>
                            <a:pt x="459" y="578"/>
                            <a:pt x="459" y="578"/>
                          </a:cubicBezTo>
                          <a:cubicBezTo>
                            <a:pt x="548" y="962"/>
                            <a:pt x="548" y="962"/>
                            <a:pt x="548" y="962"/>
                          </a:cubicBezTo>
                          <a:cubicBezTo>
                            <a:pt x="552" y="975"/>
                            <a:pt x="554" y="993"/>
                            <a:pt x="556" y="1015"/>
                          </a:cubicBezTo>
                          <a:cubicBezTo>
                            <a:pt x="557" y="1015"/>
                            <a:pt x="557" y="1015"/>
                            <a:pt x="557" y="1015"/>
                          </a:cubicBezTo>
                          <a:cubicBezTo>
                            <a:pt x="558" y="998"/>
                            <a:pt x="560" y="979"/>
                            <a:pt x="564" y="960"/>
                          </a:cubicBezTo>
                          <a:cubicBezTo>
                            <a:pt x="653" y="563"/>
                            <a:pt x="653" y="563"/>
                            <a:pt x="653" y="563"/>
                          </a:cubicBezTo>
                          <a:cubicBezTo>
                            <a:pt x="744" y="556"/>
                            <a:pt x="744" y="556"/>
                            <a:pt x="744" y="556"/>
                          </a:cubicBezTo>
                          <a:lnTo>
                            <a:pt x="603" y="110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173" name="Group 172"/>
                <p:cNvGrpSpPr/>
                <p:nvPr/>
              </p:nvGrpSpPr>
              <p:grpSpPr>
                <a:xfrm>
                  <a:off x="8516225" y="4020488"/>
                  <a:ext cx="518401" cy="518401"/>
                  <a:chOff x="6288663" y="1660722"/>
                  <a:chExt cx="518401" cy="518401"/>
                </a:xfrm>
              </p:grpSpPr>
              <p:sp>
                <p:nvSpPr>
                  <p:cNvPr id="174" name="Oval 173"/>
                  <p:cNvSpPr/>
                  <p:nvPr/>
                </p:nvSpPr>
                <p:spPr bwMode="auto">
                  <a:xfrm>
                    <a:off x="6288663" y="1660722"/>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5" name="Picture 10" descr="C:\Users\contractor\Desktop\skydrive.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r="71627"/>
                  <a:stretch/>
                </p:blipFill>
                <p:spPr bwMode="auto">
                  <a:xfrm>
                    <a:off x="6382317" y="1743305"/>
                    <a:ext cx="408976" cy="36425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76" name="Group 175"/>
                <p:cNvGrpSpPr/>
                <p:nvPr/>
              </p:nvGrpSpPr>
              <p:grpSpPr>
                <a:xfrm>
                  <a:off x="1598975" y="1453539"/>
                  <a:ext cx="570241" cy="570241"/>
                  <a:chOff x="9177714" y="3870178"/>
                  <a:chExt cx="518401" cy="518401"/>
                </a:xfrm>
              </p:grpSpPr>
              <p:sp>
                <p:nvSpPr>
                  <p:cNvPr id="177" name="Oval 176"/>
                  <p:cNvSpPr/>
                  <p:nvPr/>
                </p:nvSpPr>
                <p:spPr bwMode="auto">
                  <a:xfrm>
                    <a:off x="9177714" y="3870178"/>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8" name="Picture 46" descr="C:\Users\Annette.DUARTE\Desktop\Yammer\PNG\skype.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9285935" y="3985538"/>
                    <a:ext cx="301837" cy="30183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 name="Group 1"/>
                <p:cNvGrpSpPr/>
                <p:nvPr/>
              </p:nvGrpSpPr>
              <p:grpSpPr>
                <a:xfrm>
                  <a:off x="7521181" y="5949563"/>
                  <a:ext cx="708017" cy="708015"/>
                  <a:chOff x="7521181" y="5949563"/>
                  <a:chExt cx="708017" cy="708015"/>
                </a:xfrm>
              </p:grpSpPr>
              <p:grpSp>
                <p:nvGrpSpPr>
                  <p:cNvPr id="81" name="Group 80"/>
                  <p:cNvGrpSpPr/>
                  <p:nvPr/>
                </p:nvGrpSpPr>
                <p:grpSpPr>
                  <a:xfrm>
                    <a:off x="7521181" y="5949563"/>
                    <a:ext cx="708017" cy="708015"/>
                    <a:chOff x="2799015" y="3847497"/>
                    <a:chExt cx="518401" cy="518401"/>
                  </a:xfrm>
                </p:grpSpPr>
                <p:sp>
                  <p:nvSpPr>
                    <p:cNvPr id="82" name="Oval 81"/>
                    <p:cNvSpPr/>
                    <p:nvPr/>
                  </p:nvSpPr>
                  <p:spPr bwMode="auto">
                    <a:xfrm>
                      <a:off x="2799015" y="3847497"/>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AutoShape 3"/>
                    <p:cNvSpPr>
                      <a:spLocks noChangeAspect="1" noChangeArrowheads="1" noTextEdit="1"/>
                    </p:cNvSpPr>
                    <p:nvPr/>
                  </p:nvSpPr>
                  <p:spPr bwMode="auto">
                    <a:xfrm>
                      <a:off x="2806700" y="3963988"/>
                      <a:ext cx="44291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75" name="Group 74"/>
                  <p:cNvGrpSpPr/>
                  <p:nvPr/>
                </p:nvGrpSpPr>
                <p:grpSpPr>
                  <a:xfrm>
                    <a:off x="7951792" y="6197397"/>
                    <a:ext cx="150183" cy="236492"/>
                    <a:chOff x="19182514" y="3158756"/>
                    <a:chExt cx="3124201" cy="4919664"/>
                  </a:xfrm>
                  <a:solidFill>
                    <a:schemeClr val="bg1"/>
                  </a:solidFill>
                </p:grpSpPr>
                <p:sp>
                  <p:nvSpPr>
                    <p:cNvPr id="77"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78"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89"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3" name="Group 2"/>
                <p:cNvGrpSpPr/>
                <p:nvPr/>
              </p:nvGrpSpPr>
              <p:grpSpPr>
                <a:xfrm>
                  <a:off x="7703767" y="2260201"/>
                  <a:ext cx="389483" cy="389483"/>
                  <a:chOff x="7703767" y="2260201"/>
                  <a:chExt cx="389483" cy="389483"/>
                </a:xfrm>
              </p:grpSpPr>
              <p:sp>
                <p:nvSpPr>
                  <p:cNvPr id="187" name="Oval 186"/>
                  <p:cNvSpPr/>
                  <p:nvPr/>
                </p:nvSpPr>
                <p:spPr bwMode="auto">
                  <a:xfrm flipH="1">
                    <a:off x="7703767" y="2260201"/>
                    <a:ext cx="389483" cy="389483"/>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6" name="Picture 2" descr="C:\Users\Jonathan.DUARTE\Desktop\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7641" y="2345280"/>
                    <a:ext cx="229196" cy="22507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4" name="Group 3"/>
                <p:cNvGrpSpPr/>
                <p:nvPr/>
              </p:nvGrpSpPr>
              <p:grpSpPr>
                <a:xfrm>
                  <a:off x="4967377" y="1198312"/>
                  <a:ext cx="483585" cy="483584"/>
                  <a:chOff x="4967377" y="1198312"/>
                  <a:chExt cx="483585" cy="483584"/>
                </a:xfrm>
              </p:grpSpPr>
              <p:sp>
                <p:nvSpPr>
                  <p:cNvPr id="148" name="Oval 147"/>
                  <p:cNvSpPr/>
                  <p:nvPr/>
                </p:nvSpPr>
                <p:spPr bwMode="auto">
                  <a:xfrm>
                    <a:off x="4967377" y="1198312"/>
                    <a:ext cx="483585" cy="483584"/>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harepoin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519" y="1290637"/>
                    <a:ext cx="386210" cy="308968"/>
                  </a:xfrm>
                  <a:prstGeom prst="rect">
                    <a:avLst/>
                  </a:prstGeom>
                  <a:noFill/>
                  <a:extLst>
                    <a:ext uri="{909E8E84-426E-40dd-AFC4-6F175D3DCCD1}">
                      <a14:hiddenFill xmlns="" xmlns:a14="http://schemas.microsoft.com/office/drawing/2010/main">
                        <a:solidFill>
                          <a:srgbClr val="FFFFFF"/>
                        </a:solidFill>
                      </a14:hiddenFill>
                    </a:ext>
                  </a:extLst>
                </p:spPr>
              </p:pic>
            </p:grpSp>
          </p:grpSp>
          <p:pic>
            <p:nvPicPr>
              <p:cNvPr id="88" name="Picture 87" descr="Yammer_Spittle_White.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23688" y="6143149"/>
                <a:ext cx="393695" cy="332181"/>
              </a:xfrm>
              <a:prstGeom prst="rect">
                <a:avLst/>
              </a:prstGeom>
            </p:spPr>
          </p:pic>
        </p:grpSp>
        <p:sp>
          <p:nvSpPr>
            <p:cNvPr id="7" name="Rectangle 6"/>
            <p:cNvSpPr/>
            <p:nvPr/>
          </p:nvSpPr>
          <p:spPr bwMode="auto">
            <a:xfrm>
              <a:off x="10836077" y="4499610"/>
              <a:ext cx="135192" cy="4571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74516730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750"/>
                                        <p:tgtEl>
                                          <p:spTgt spid="64"/>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65"/>
                                        </p:tgtEl>
                                        <p:attrNameLst>
                                          <p:attrName>style.visibility</p:attrName>
                                        </p:attrNameLst>
                                      </p:cBhvr>
                                      <p:to>
                                        <p:strVal val="visible"/>
                                      </p:to>
                                    </p:set>
                                    <p:animEffect transition="in" filter="wipe(left)">
                                      <p:cBhvr>
                                        <p:cTn id="10" dur="750"/>
                                        <p:tgtEl>
                                          <p:spTgt spid="6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750"/>
                                        <p:tgtEl>
                                          <p:spTgt spid="68"/>
                                        </p:tgtEl>
                                      </p:cBhvr>
                                    </p:animEffect>
                                  </p:childTnLst>
                                </p:cTn>
                              </p:par>
                              <p:par>
                                <p:cTn id="14" presetID="22" presetClass="entr" presetSubtype="2" fill="hold" grpId="0" nodeType="withEffect">
                                  <p:stCondLst>
                                    <p:cond delay="170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750"/>
                                        <p:tgtEl>
                                          <p:spTgt spid="70"/>
                                        </p:tgtEl>
                                      </p:cBhvr>
                                    </p:animEffect>
                                  </p:childTnLst>
                                </p:cTn>
                              </p:par>
                              <p:par>
                                <p:cTn id="17" presetID="22" presetClass="entr" presetSubtype="2" fill="hold" grpId="0" nodeType="withEffect">
                                  <p:stCondLst>
                                    <p:cond delay="2200"/>
                                  </p:stCondLst>
                                  <p:childTnLst>
                                    <p:set>
                                      <p:cBhvr>
                                        <p:cTn id="18" dur="1" fill="hold">
                                          <p:stCondLst>
                                            <p:cond delay="0"/>
                                          </p:stCondLst>
                                        </p:cTn>
                                        <p:tgtEl>
                                          <p:spTgt spid="71"/>
                                        </p:tgtEl>
                                        <p:attrNameLst>
                                          <p:attrName>style.visibility</p:attrName>
                                        </p:attrNameLst>
                                      </p:cBhvr>
                                      <p:to>
                                        <p:strVal val="visible"/>
                                      </p:to>
                                    </p:set>
                                    <p:animEffect transition="in" filter="wipe(right)">
                                      <p:cBhvr>
                                        <p:cTn id="19" dur="750"/>
                                        <p:tgtEl>
                                          <p:spTgt spid="71"/>
                                        </p:tgtEl>
                                      </p:cBhvr>
                                    </p:animEffect>
                                  </p:childTnLst>
                                </p:cTn>
                              </p:par>
                              <p:par>
                                <p:cTn id="20" presetID="22" presetClass="entr" presetSubtype="2" fill="hold" grpId="0" nodeType="withEffect">
                                  <p:stCondLst>
                                    <p:cond delay="250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750"/>
                                        <p:tgtEl>
                                          <p:spTgt spid="72"/>
                                        </p:tgtEl>
                                      </p:cBhvr>
                                    </p:animEffect>
                                  </p:childTnLst>
                                </p:cTn>
                              </p:par>
                              <p:par>
                                <p:cTn id="23" presetID="22" presetClass="entr" presetSubtype="2" fill="hold" grpId="0" nodeType="withEffect">
                                  <p:stCondLst>
                                    <p:cond delay="280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750"/>
                                        <p:tgtEl>
                                          <p:spTgt spid="7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left)">
                                      <p:cBhvr>
                                        <p:cTn id="28" dur="750"/>
                                        <p:tgtEl>
                                          <p:spTgt spid="83"/>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63"/>
                                        </p:tgtEl>
                                        <p:attrNameLst>
                                          <p:attrName>style.visibility</p:attrName>
                                        </p:attrNameLst>
                                      </p:cBhvr>
                                      <p:to>
                                        <p:strVal val="visible"/>
                                      </p:to>
                                    </p:set>
                                    <p:animEffect transition="in" filter="wipe(left)">
                                      <p:cBhvr>
                                        <p:cTn id="31" dur="750"/>
                                        <p:tgtEl>
                                          <p:spTgt spid="63"/>
                                        </p:tgtEl>
                                      </p:cBhvr>
                                    </p:animEffect>
                                  </p:childTnLst>
                                </p:cTn>
                              </p:par>
                              <p:par>
                                <p:cTn id="32" presetID="22" presetClass="entr" presetSubtype="8" fill="hold" grpId="0" nodeType="withEffect">
                                  <p:stCondLst>
                                    <p:cond delay="90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750"/>
                                        <p:tgtEl>
                                          <p:spTgt spid="79"/>
                                        </p:tgtEl>
                                      </p:cBhvr>
                                    </p:animEffect>
                                  </p:childTnLst>
                                </p:cTn>
                              </p:par>
                              <p:par>
                                <p:cTn id="35" presetID="22" presetClass="entr" presetSubtype="8" fill="hold" grpId="0" nodeType="withEffect">
                                  <p:stCondLst>
                                    <p:cond delay="1300"/>
                                  </p:stCondLst>
                                  <p:childTnLst>
                                    <p:set>
                                      <p:cBhvr>
                                        <p:cTn id="36" dur="1" fill="hold">
                                          <p:stCondLst>
                                            <p:cond delay="0"/>
                                          </p:stCondLst>
                                        </p:cTn>
                                        <p:tgtEl>
                                          <p:spTgt spid="80"/>
                                        </p:tgtEl>
                                        <p:attrNameLst>
                                          <p:attrName>style.visibility</p:attrName>
                                        </p:attrNameLst>
                                      </p:cBhvr>
                                      <p:to>
                                        <p:strVal val="visible"/>
                                      </p:to>
                                    </p:set>
                                    <p:animEffect transition="in" filter="wipe(left)">
                                      <p:cBhvr>
                                        <p:cTn id="37" dur="750"/>
                                        <p:tgtEl>
                                          <p:spTgt spid="80"/>
                                        </p:tgtEl>
                                      </p:cBhvr>
                                    </p:animEffect>
                                  </p:childTnLst>
                                </p:cTn>
                              </p:par>
                              <p:par>
                                <p:cTn id="38" presetID="22" presetClass="entr" presetSubtype="8" fill="hold" grpId="0" nodeType="withEffect">
                                  <p:stCondLst>
                                    <p:cond delay="800"/>
                                  </p:stCondLst>
                                  <p:childTnLst>
                                    <p:set>
                                      <p:cBhvr>
                                        <p:cTn id="39" dur="1" fill="hold">
                                          <p:stCondLst>
                                            <p:cond delay="0"/>
                                          </p:stCondLst>
                                        </p:cTn>
                                        <p:tgtEl>
                                          <p:spTgt spid="66"/>
                                        </p:tgtEl>
                                        <p:attrNameLst>
                                          <p:attrName>style.visibility</p:attrName>
                                        </p:attrNameLst>
                                      </p:cBhvr>
                                      <p:to>
                                        <p:strVal val="visible"/>
                                      </p:to>
                                    </p:set>
                                    <p:animEffect transition="in" filter="wipe(left)">
                                      <p:cBhvr>
                                        <p:cTn id="40" dur="750"/>
                                        <p:tgtEl>
                                          <p:spTgt spid="66"/>
                                        </p:tgtEl>
                                      </p:cBhvr>
                                    </p:animEffect>
                                  </p:childTnLst>
                                </p:cTn>
                              </p:par>
                              <p:par>
                                <p:cTn id="41" presetID="22" presetClass="entr" presetSubtype="4" fill="hold" grpId="0" nodeType="withEffect">
                                  <p:stCondLst>
                                    <p:cond delay="110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750"/>
                                        <p:tgtEl>
                                          <p:spTgt spid="67"/>
                                        </p:tgtEl>
                                      </p:cBhvr>
                                    </p:animEffect>
                                  </p:childTnLst>
                                </p:cTn>
                              </p:par>
                              <p:par>
                                <p:cTn id="44" presetID="22" presetClass="entr" presetSubtype="4" fill="hold" grpId="0" nodeType="withEffect">
                                  <p:stCondLst>
                                    <p:cond delay="1100"/>
                                  </p:stCondLst>
                                  <p:childTnLst>
                                    <p:set>
                                      <p:cBhvr>
                                        <p:cTn id="45" dur="1" fill="hold">
                                          <p:stCondLst>
                                            <p:cond delay="0"/>
                                          </p:stCondLst>
                                        </p:cTn>
                                        <p:tgtEl>
                                          <p:spTgt spid="84"/>
                                        </p:tgtEl>
                                        <p:attrNameLst>
                                          <p:attrName>style.visibility</p:attrName>
                                        </p:attrNameLst>
                                      </p:cBhvr>
                                      <p:to>
                                        <p:strVal val="visible"/>
                                      </p:to>
                                    </p:set>
                                    <p:animEffect transition="in" filter="wipe(down)">
                                      <p:cBhvr>
                                        <p:cTn id="46" dur="750"/>
                                        <p:tgtEl>
                                          <p:spTgt spid="84"/>
                                        </p:tgtEl>
                                      </p:cBhvr>
                                    </p:animEffect>
                                  </p:childTnLst>
                                </p:cTn>
                              </p:par>
                              <p:par>
                                <p:cTn id="47" presetID="22" presetClass="entr" presetSubtype="2" fill="hold" grpId="0" nodeType="withEffect">
                                  <p:stCondLst>
                                    <p:cond delay="1300"/>
                                  </p:stCondLst>
                                  <p:childTnLst>
                                    <p:set>
                                      <p:cBhvr>
                                        <p:cTn id="48" dur="1" fill="hold">
                                          <p:stCondLst>
                                            <p:cond delay="0"/>
                                          </p:stCondLst>
                                        </p:cTn>
                                        <p:tgtEl>
                                          <p:spTgt spid="59"/>
                                        </p:tgtEl>
                                        <p:attrNameLst>
                                          <p:attrName>style.visibility</p:attrName>
                                        </p:attrNameLst>
                                      </p:cBhvr>
                                      <p:to>
                                        <p:strVal val="visible"/>
                                      </p:to>
                                    </p:set>
                                    <p:animEffect transition="in" filter="wipe(right)">
                                      <p:cBhvr>
                                        <p:cTn id="49" dur="750"/>
                                        <p:tgtEl>
                                          <p:spTgt spid="59"/>
                                        </p:tgtEl>
                                      </p:cBhvr>
                                    </p:animEffect>
                                  </p:childTnLst>
                                </p:cTn>
                              </p:par>
                              <p:par>
                                <p:cTn id="50" presetID="22" presetClass="entr" presetSubtype="2" fill="hold" grpId="0" nodeType="withEffect">
                                  <p:stCondLst>
                                    <p:cond delay="500"/>
                                  </p:stCondLst>
                                  <p:childTnLst>
                                    <p:set>
                                      <p:cBhvr>
                                        <p:cTn id="51" dur="1" fill="hold">
                                          <p:stCondLst>
                                            <p:cond delay="0"/>
                                          </p:stCondLst>
                                        </p:cTn>
                                        <p:tgtEl>
                                          <p:spTgt spid="86"/>
                                        </p:tgtEl>
                                        <p:attrNameLst>
                                          <p:attrName>style.visibility</p:attrName>
                                        </p:attrNameLst>
                                      </p:cBhvr>
                                      <p:to>
                                        <p:strVal val="visible"/>
                                      </p:to>
                                    </p:set>
                                    <p:animEffect transition="in" filter="wipe(right)">
                                      <p:cBhvr>
                                        <p:cTn id="52" dur="750"/>
                                        <p:tgtEl>
                                          <p:spTgt spid="86"/>
                                        </p:tgtEl>
                                      </p:cBhvr>
                                    </p:animEffect>
                                  </p:childTnLst>
                                </p:cTn>
                              </p:par>
                              <p:par>
                                <p:cTn id="53" presetID="22" presetClass="entr" presetSubtype="1" fill="hold" grpId="0" nodeType="withEffect">
                                  <p:stCondLst>
                                    <p:cond delay="900"/>
                                  </p:stCondLst>
                                  <p:childTnLst>
                                    <p:set>
                                      <p:cBhvr>
                                        <p:cTn id="54" dur="1" fill="hold">
                                          <p:stCondLst>
                                            <p:cond delay="0"/>
                                          </p:stCondLst>
                                        </p:cTn>
                                        <p:tgtEl>
                                          <p:spTgt spid="85"/>
                                        </p:tgtEl>
                                        <p:attrNameLst>
                                          <p:attrName>style.visibility</p:attrName>
                                        </p:attrNameLst>
                                      </p:cBhvr>
                                      <p:to>
                                        <p:strVal val="visible"/>
                                      </p:to>
                                    </p:set>
                                    <p:animEffect transition="in" filter="wipe(up)">
                                      <p:cBhvr>
                                        <p:cTn id="55" dur="750"/>
                                        <p:tgtEl>
                                          <p:spTgt spid="85"/>
                                        </p:tgtEl>
                                      </p:cBhvr>
                                    </p:animEffect>
                                  </p:childTnLst>
                                </p:cTn>
                              </p:par>
                              <p:par>
                                <p:cTn id="56" presetID="22" presetClass="entr" presetSubtype="8" fill="hold" grpId="0" nodeType="withEffect">
                                  <p:stCondLst>
                                    <p:cond delay="120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750"/>
                                        <p:tgtEl>
                                          <p:spTgt spid="60"/>
                                        </p:tgtEl>
                                      </p:cBhvr>
                                    </p:animEffect>
                                  </p:childTnLst>
                                </p:cTn>
                              </p:par>
                              <p:par>
                                <p:cTn id="59" presetID="22" presetClass="entr" presetSubtype="4" fill="hold" grpId="0" nodeType="withEffect">
                                  <p:stCondLst>
                                    <p:cond delay="150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750"/>
                                        <p:tgtEl>
                                          <p:spTgt spid="62"/>
                                        </p:tgtEl>
                                      </p:cBhvr>
                                    </p:animEffect>
                                  </p:childTnLst>
                                </p:cTn>
                              </p:par>
                              <p:par>
                                <p:cTn id="62" presetID="22" presetClass="entr" presetSubtype="8" fill="hold" grpId="0" nodeType="withEffect">
                                  <p:stCondLst>
                                    <p:cond delay="1800"/>
                                  </p:stCondLst>
                                  <p:childTnLst>
                                    <p:set>
                                      <p:cBhvr>
                                        <p:cTn id="63" dur="1" fill="hold">
                                          <p:stCondLst>
                                            <p:cond delay="0"/>
                                          </p:stCondLst>
                                        </p:cTn>
                                        <p:tgtEl>
                                          <p:spTgt spid="74"/>
                                        </p:tgtEl>
                                        <p:attrNameLst>
                                          <p:attrName>style.visibility</p:attrName>
                                        </p:attrNameLst>
                                      </p:cBhvr>
                                      <p:to>
                                        <p:strVal val="visible"/>
                                      </p:to>
                                    </p:set>
                                    <p:animEffect transition="in" filter="wipe(left)">
                                      <p:cBhvr>
                                        <p:cTn id="64"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animBg="1"/>
      <p:bldP spid="74" grpId="0" animBg="1"/>
      <p:bldP spid="79" grpId="0" animBg="1"/>
      <p:bldP spid="80" grpId="0" animBg="1"/>
      <p:bldP spid="83" grpId="0" animBg="1"/>
      <p:bldP spid="84" grpId="0" animBg="1"/>
      <p:bldP spid="85" grpId="0" animBg="1"/>
      <p:bldP spid="8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053029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45522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198438" y="220663"/>
            <a:ext cx="6172200" cy="1981200"/>
          </a:xfrm>
          <a:prstGeom prst="rect">
            <a:avLst/>
          </a:prstGeom>
          <a:gradFill>
            <a:gsLst>
              <a:gs pos="0">
                <a:srgbClr val="00823B"/>
              </a:gs>
              <a:gs pos="100000">
                <a:srgbClr val="00823B">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4" name="Title 3"/>
          <p:cNvSpPr>
            <a:spLocks noGrp="1"/>
          </p:cNvSpPr>
          <p:nvPr>
            <p:ph type="title"/>
          </p:nvPr>
        </p:nvSpPr>
        <p:spPr>
          <a:xfrm>
            <a:off x="312737" y="373061"/>
            <a:ext cx="6286500" cy="917575"/>
          </a:xfrm>
        </p:spPr>
        <p:txBody>
          <a:bodyPr/>
          <a:lstStyle/>
          <a:p>
            <a:r>
              <a:rPr lang="en-US" dirty="0" smtClean="0">
                <a:solidFill>
                  <a:schemeClr val="bg1"/>
                </a:solidFill>
              </a:rPr>
              <a:t>History of Customer Success Managers</a:t>
            </a:r>
            <a:endParaRPr lang="en-US" dirty="0">
              <a:solidFill>
                <a:schemeClr val="bg1"/>
              </a:solidFill>
            </a:endParaRPr>
          </a:p>
        </p:txBody>
      </p:sp>
    </p:spTree>
    <p:extLst>
      <p:ext uri="{BB962C8B-B14F-4D97-AF65-F5344CB8AC3E}">
        <p14:creationId xmlns:p14="http://schemas.microsoft.com/office/powerpoint/2010/main" val="15308287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7-18 at 8.52.4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237" y="635482"/>
            <a:ext cx="7467798" cy="5724262"/>
          </a:xfrm>
          <a:prstGeom prst="rect">
            <a:avLst/>
          </a:prstGeom>
          <a:ln w="3175">
            <a:noFill/>
          </a:ln>
          <a:effectLst>
            <a:glow rad="139700">
              <a:schemeClr val="bg1">
                <a:alpha val="40000"/>
              </a:schemeClr>
            </a:glow>
          </a:effectLst>
        </p:spPr>
      </p:pic>
      <p:sp>
        <p:nvSpPr>
          <p:cNvPr id="2" name="Title 1"/>
          <p:cNvSpPr>
            <a:spLocks noGrp="1"/>
          </p:cNvSpPr>
          <p:nvPr>
            <p:ph type="title" idx="4294967295"/>
          </p:nvPr>
        </p:nvSpPr>
        <p:spPr>
          <a:xfrm>
            <a:off x="350837" y="2049462"/>
            <a:ext cx="3856038" cy="1831975"/>
          </a:xfrm>
        </p:spPr>
        <p:txBody>
          <a:bodyPr/>
          <a:lstStyle/>
          <a:p>
            <a:r>
              <a:rPr lang="en-US" dirty="0" smtClean="0">
                <a:solidFill>
                  <a:schemeClr val="bg1"/>
                </a:solidFill>
              </a:rPr>
              <a:t>The Social Journey</a:t>
            </a:r>
            <a:endParaRPr lang="en-US" dirty="0">
              <a:solidFill>
                <a:schemeClr val="bg1"/>
              </a:solidFill>
            </a:endParaRPr>
          </a:p>
        </p:txBody>
      </p:sp>
    </p:spTree>
    <p:extLst>
      <p:ext uri="{BB962C8B-B14F-4D97-AF65-F5344CB8AC3E}">
        <p14:creationId xmlns:p14="http://schemas.microsoft.com/office/powerpoint/2010/main" val="190856645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Define Your Vision</a:t>
            </a:r>
            <a:endParaRPr lang="en-US" dirty="0"/>
          </a:p>
        </p:txBody>
      </p:sp>
      <p:pic>
        <p:nvPicPr>
          <p:cNvPr id="18" name="Picture 17" descr="2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1580" y="3069562"/>
            <a:ext cx="5085190" cy="2966361"/>
          </a:xfrm>
          <a:prstGeom prst="rect">
            <a:avLst/>
          </a:prstGeom>
        </p:spPr>
      </p:pic>
      <p:grpSp>
        <p:nvGrpSpPr>
          <p:cNvPr id="4" name="Group 3"/>
          <p:cNvGrpSpPr/>
          <p:nvPr/>
        </p:nvGrpSpPr>
        <p:grpSpPr>
          <a:xfrm>
            <a:off x="6127095" y="2381151"/>
            <a:ext cx="4654163" cy="1554769"/>
            <a:chOff x="810695" y="2857506"/>
            <a:chExt cx="4563319" cy="1315486"/>
          </a:xfrm>
        </p:grpSpPr>
        <p:grpSp>
          <p:nvGrpSpPr>
            <p:cNvPr id="17" name="Group 16"/>
            <p:cNvGrpSpPr/>
            <p:nvPr/>
          </p:nvGrpSpPr>
          <p:grpSpPr>
            <a:xfrm>
              <a:off x="810695" y="2857506"/>
              <a:ext cx="4563318" cy="1315486"/>
              <a:chOff x="9787896" y="1861162"/>
              <a:chExt cx="340682" cy="1842830"/>
            </a:xfrm>
          </p:grpSpPr>
          <p:sp>
            <p:nvSpPr>
              <p:cNvPr id="19" name="Rectangle 18"/>
              <p:cNvSpPr/>
              <p:nvPr/>
            </p:nvSpPr>
            <p:spPr>
              <a:xfrm>
                <a:off x="9787896" y="1861162"/>
                <a:ext cx="340682" cy="1433802"/>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24" dirty="0">
                  <a:solidFill>
                    <a:srgbClr val="505050"/>
                  </a:solidFill>
                  <a:latin typeface="Segoe UI Light"/>
                  <a:cs typeface="Segoe Pro Light"/>
                </a:endParaRPr>
              </a:p>
            </p:txBody>
          </p:sp>
          <p:sp>
            <p:nvSpPr>
              <p:cNvPr id="20" name="Right Triangle 19"/>
              <p:cNvSpPr/>
              <p:nvPr/>
            </p:nvSpPr>
            <p:spPr>
              <a:xfrm rot="5400000">
                <a:off x="9790491" y="3369048"/>
                <a:ext cx="618180" cy="51708"/>
              </a:xfrm>
              <a:prstGeom prst="rtTriangle">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224" dirty="0">
                  <a:solidFill>
                    <a:srgbClr val="505050"/>
                  </a:solidFill>
                  <a:latin typeface="Segoe UI Light"/>
                  <a:cs typeface="Segoe Pro Light"/>
                </a:endParaRPr>
              </a:p>
            </p:txBody>
          </p:sp>
        </p:grpSp>
        <p:sp>
          <p:nvSpPr>
            <p:cNvPr id="25" name="Rectangle 24"/>
            <p:cNvSpPr/>
            <p:nvPr/>
          </p:nvSpPr>
          <p:spPr>
            <a:xfrm>
              <a:off x="1037684" y="2895483"/>
              <a:ext cx="4336330" cy="10561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smtClean="0">
                  <a:solidFill>
                    <a:srgbClr val="FFFFFF"/>
                  </a:solidFill>
                </a:rPr>
                <a:t>Enterprise social will </a:t>
              </a:r>
              <a:r>
                <a:rPr lang="en-US" sz="1600" dirty="0">
                  <a:solidFill>
                    <a:srgbClr val="FFFFFF"/>
                  </a:solidFill>
                </a:rPr>
                <a:t>be the catalyst for using our combined knowledge and expertise to efficiently and quickly solve problems and create </a:t>
              </a:r>
              <a:r>
                <a:rPr lang="en-US" sz="1600" dirty="0" smtClean="0">
                  <a:solidFill>
                    <a:srgbClr val="FFFFFF"/>
                  </a:solidFill>
                </a:rPr>
                <a:t>opportunities.</a:t>
              </a:r>
              <a:endParaRPr lang="en-GB" sz="1600" dirty="0">
                <a:solidFill>
                  <a:srgbClr val="FFFFFF"/>
                </a:solidFill>
                <a:latin typeface="Segoe UI Light"/>
                <a:cs typeface="Segoe UI Light" panose="020B0502040204020203" pitchFamily="34" charset="0"/>
              </a:endParaRPr>
            </a:p>
          </p:txBody>
        </p:sp>
      </p:grpSp>
      <p:sp>
        <p:nvSpPr>
          <p:cNvPr id="11" name="white gradient"/>
          <p:cNvSpPr/>
          <p:nvPr/>
        </p:nvSpPr>
        <p:spPr>
          <a:xfrm>
            <a:off x="812189" y="2381151"/>
            <a:ext cx="4773041" cy="2712806"/>
          </a:xfrm>
          <a:prstGeom prst="rect">
            <a:avLst/>
          </a:prstGeom>
          <a:solidFill>
            <a:srgbClr val="0071BC"/>
          </a:solidFill>
        </p:spPr>
        <p:txBody>
          <a:bodyPr wrap="square" lIns="93260" tIns="74608" rIns="93260" bIns="74608" anchor="ctr">
            <a:noAutofit/>
          </a:bodyPr>
          <a:lstStyle/>
          <a:p>
            <a:pPr marL="60325" defTabSz="931906"/>
            <a:r>
              <a:rPr lang="en-US" sz="2448" spc="-20" dirty="0">
                <a:solidFill>
                  <a:srgbClr val="FFFFFF">
                    <a:alpha val="99000"/>
                  </a:srgbClr>
                </a:solidFill>
                <a:latin typeface="Segoe UI Light"/>
              </a:rPr>
              <a:t>Brainstorm the possibilities of an Enterprise Social Network (ESN) within your </a:t>
            </a:r>
            <a:r>
              <a:rPr lang="en-US" sz="2448" spc="-20" dirty="0" smtClean="0">
                <a:solidFill>
                  <a:srgbClr val="FFFFFF">
                    <a:alpha val="99000"/>
                  </a:srgbClr>
                </a:solidFill>
                <a:latin typeface="Segoe UI Light"/>
              </a:rPr>
              <a:t>company</a:t>
            </a:r>
            <a:r>
              <a:rPr lang="en-US" sz="2448" spc="-20" dirty="0">
                <a:solidFill>
                  <a:srgbClr val="FFFFFF">
                    <a:alpha val="99000"/>
                  </a:srgbClr>
                </a:solidFill>
                <a:latin typeface="Segoe UI Light"/>
              </a:rPr>
              <a:t>, and outline your organization’s high-level goals and </a:t>
            </a:r>
            <a:r>
              <a:rPr lang="en-US" sz="2448" spc="-20" dirty="0" smtClean="0">
                <a:solidFill>
                  <a:srgbClr val="FFFFFF">
                    <a:alpha val="99000"/>
                  </a:srgbClr>
                </a:solidFill>
                <a:latin typeface="Segoe UI Light"/>
              </a:rPr>
              <a:t>objectives. </a:t>
            </a:r>
            <a:endParaRPr lang="en-US" sz="2448" spc="-20" dirty="0">
              <a:solidFill>
                <a:srgbClr val="FFFFFF">
                  <a:alpha val="99000"/>
                </a:srgbClr>
              </a:solidFill>
              <a:latin typeface="Segoe UI Light"/>
            </a:endParaRPr>
          </a:p>
        </p:txBody>
      </p:sp>
    </p:spTree>
    <p:extLst>
      <p:ext uri="{BB962C8B-B14F-4D97-AF65-F5344CB8AC3E}">
        <p14:creationId xmlns:p14="http://schemas.microsoft.com/office/powerpoint/2010/main" val="166147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50200">
                <a:srgbClr val="8F9399"/>
              </a:gs>
              <a:gs pos="100000">
                <a:schemeClr val="accent1">
                  <a:lumMod val="5000"/>
                  <a:lumOff val="95000"/>
                  <a:alpha val="0"/>
                </a:schemeClr>
              </a:gs>
              <a:gs pos="0">
                <a:srgbClr val="313532"/>
              </a:gs>
            </a:gsLst>
            <a:lin ang="10800000" scaled="0"/>
          </a:gradFill>
        </p:spPr>
        <p:txBody>
          <a:bodyPr/>
          <a:lstStyle/>
          <a:p>
            <a:pPr algn="r"/>
            <a:r>
              <a:rPr lang="en-US" dirty="0" smtClean="0">
                <a:solidFill>
                  <a:schemeClr val="bg1"/>
                </a:solidFill>
              </a:rPr>
              <a:t>Step 1: Define Your Vision</a:t>
            </a:r>
            <a:endParaRPr lang="en-US" dirty="0">
              <a:solidFill>
                <a:schemeClr val="bg1"/>
              </a:solidFill>
            </a:endParaRPr>
          </a:p>
        </p:txBody>
      </p:sp>
      <p:sp>
        <p:nvSpPr>
          <p:cNvPr id="14" name="Rectangle 13"/>
          <p:cNvSpPr/>
          <p:nvPr/>
        </p:nvSpPr>
        <p:spPr>
          <a:xfrm>
            <a:off x="5913437" y="2010815"/>
            <a:ext cx="4874652" cy="967941"/>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Find your Green dots</a:t>
            </a:r>
            <a:endParaRPr lang="en-US" sz="2040" dirty="0">
              <a:solidFill>
                <a:srgbClr val="FFFFFF">
                  <a:alpha val="99000"/>
                </a:srgbClr>
              </a:solidFill>
              <a:latin typeface="Segoe UI Light"/>
            </a:endParaRPr>
          </a:p>
        </p:txBody>
      </p:sp>
      <p:sp>
        <p:nvSpPr>
          <p:cNvPr id="15" name="Rectangle 14"/>
          <p:cNvSpPr/>
          <p:nvPr/>
        </p:nvSpPr>
        <p:spPr>
          <a:xfrm>
            <a:off x="5913437" y="3115395"/>
            <a:ext cx="4874652" cy="1008658"/>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Gain Executive buy-in</a:t>
            </a:r>
            <a:endParaRPr lang="en-US" sz="2040" dirty="0">
              <a:solidFill>
                <a:srgbClr val="FFFFFF">
                  <a:alpha val="99000"/>
                </a:srgbClr>
              </a:solidFill>
              <a:latin typeface="Segoe UI Light"/>
            </a:endParaRPr>
          </a:p>
        </p:txBody>
      </p:sp>
      <p:sp>
        <p:nvSpPr>
          <p:cNvPr id="16" name="Rectangle 15"/>
          <p:cNvSpPr/>
          <p:nvPr/>
        </p:nvSpPr>
        <p:spPr>
          <a:xfrm>
            <a:off x="5926344" y="4260692"/>
            <a:ext cx="4861746" cy="1003319"/>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Create a succinct vision that links to your business objectives for social</a:t>
            </a:r>
            <a:endParaRPr lang="en-US" sz="2040" dirty="0">
              <a:solidFill>
                <a:srgbClr val="FFFFFF">
                  <a:alpha val="99000"/>
                </a:srgbClr>
              </a:solidFill>
              <a:latin typeface="Segoe UI Light"/>
            </a:endParaRPr>
          </a:p>
        </p:txBody>
      </p:sp>
    </p:spTree>
    <p:extLst>
      <p:ext uri="{BB962C8B-B14F-4D97-AF65-F5344CB8AC3E}">
        <p14:creationId xmlns:p14="http://schemas.microsoft.com/office/powerpoint/2010/main" val="1461119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3" descr="C:\Users\Annette.DUARTE\Desktop\Yammer\From Client\OfficePhoto3 copy.png"/>
          <p:cNvPicPr>
            <a:picLocks noChangeAspect="1" noChangeArrowheads="1"/>
          </p:cNvPicPr>
          <p:nvPr/>
        </p:nvPicPr>
        <p:blipFill rotWithShape="1">
          <a:blip r:embed="rId3">
            <a:extLst>
              <a:ext uri="{28A0092B-C50C-407E-A947-70E740481C1C}">
                <a14:useLocalDpi xmlns:a14="http://schemas.microsoft.com/office/drawing/2010/main" val="0"/>
              </a:ext>
            </a:extLst>
          </a:blip>
          <a:srcRect l="54595" r="17413" b="29170"/>
          <a:stretch/>
        </p:blipFill>
        <p:spPr bwMode="auto">
          <a:xfrm>
            <a:off x="8314905" y="0"/>
            <a:ext cx="4148481" cy="7001302"/>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icture 24" descr="ada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9482" y="0"/>
            <a:ext cx="4164423" cy="6994525"/>
          </a:xfrm>
          <a:prstGeom prst="rect">
            <a:avLst/>
          </a:prstGeom>
        </p:spPr>
      </p:pic>
      <p:pic>
        <p:nvPicPr>
          <p:cNvPr id="26" name="Picture 25" descr="listen.jpg"/>
          <p:cNvPicPr>
            <a:picLocks noChangeAspect="1"/>
          </p:cNvPicPr>
          <p:nvPr/>
        </p:nvPicPr>
        <p:blipFill rotWithShape="1">
          <a:blip r:embed="rId5">
            <a:extLst>
              <a:ext uri="{28A0092B-C50C-407E-A947-70E740481C1C}">
                <a14:useLocalDpi xmlns:a14="http://schemas.microsoft.com/office/drawing/2010/main" val="0"/>
              </a:ext>
            </a:extLst>
          </a:blip>
          <a:srcRect r="6335" b="6335"/>
          <a:stretch/>
        </p:blipFill>
        <p:spPr>
          <a:xfrm>
            <a:off x="0" y="0"/>
            <a:ext cx="4164423" cy="6994525"/>
          </a:xfrm>
          <a:prstGeom prst="rect">
            <a:avLst/>
          </a:prstGeom>
        </p:spPr>
      </p:pic>
      <p:sp>
        <p:nvSpPr>
          <p:cNvPr id="3" name="TextBox 2"/>
          <p:cNvSpPr txBox="1"/>
          <p:nvPr/>
        </p:nvSpPr>
        <p:spPr>
          <a:xfrm>
            <a:off x="1646237" y="-10980738"/>
            <a:ext cx="4267200" cy="960263"/>
          </a:xfrm>
          <a:prstGeom prst="rect">
            <a:avLst/>
          </a:prstGeom>
          <a:solidFill>
            <a:schemeClr val="accent2"/>
          </a:solidFill>
        </p:spPr>
        <p:txBody>
          <a:bodyPr wrap="square" lIns="182880" tIns="146304" rIns="182880" bIns="146304" rtlCol="0">
            <a:spAutoFit/>
          </a:bodyPr>
          <a:lstStyle/>
          <a:p>
            <a:pPr>
              <a:lnSpc>
                <a:spcPct val="90000"/>
              </a:lnSpc>
              <a:spcAft>
                <a:spcPts val="600"/>
              </a:spcAft>
            </a:pPr>
            <a:r>
              <a:rPr lang="en-US" sz="2400" dirty="0" smtClean="0">
                <a:gradFill>
                  <a:gsLst>
                    <a:gs pos="2917">
                      <a:srgbClr val="000000"/>
                    </a:gs>
                    <a:gs pos="30000">
                      <a:srgbClr val="000000"/>
                    </a:gs>
                  </a:gsLst>
                  <a:lin ang="5400000" scaled="0"/>
                </a:gradFill>
              </a:rPr>
              <a:t>Use full images to crop – feel free to adjust layout</a:t>
            </a:r>
          </a:p>
        </p:txBody>
      </p:sp>
      <p:sp>
        <p:nvSpPr>
          <p:cNvPr id="44" name="Rectangle 43"/>
          <p:cNvSpPr/>
          <p:nvPr/>
        </p:nvSpPr>
        <p:spPr>
          <a:xfrm>
            <a:off x="10396061" y="6505956"/>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22" name="Group 21"/>
          <p:cNvGrpSpPr/>
          <p:nvPr/>
        </p:nvGrpSpPr>
        <p:grpSpPr>
          <a:xfrm>
            <a:off x="250904" y="212761"/>
            <a:ext cx="3822853" cy="2649602"/>
            <a:chOff x="128395" y="159130"/>
            <a:chExt cx="3822853" cy="2743200"/>
          </a:xfrm>
        </p:grpSpPr>
        <p:sp>
          <p:nvSpPr>
            <p:cNvPr id="27" name="Rectangle 26"/>
            <p:cNvSpPr/>
            <p:nvPr/>
          </p:nvSpPr>
          <p:spPr>
            <a:xfrm>
              <a:off x="128395" y="159130"/>
              <a:ext cx="3657600" cy="2743200"/>
            </a:xfrm>
            <a:prstGeom prst="rect">
              <a:avLst/>
            </a:prstGeom>
            <a:gradFill>
              <a:gsLst>
                <a:gs pos="0">
                  <a:srgbClr val="00188F">
                    <a:alpha val="80000"/>
                  </a:srgbClr>
                </a:gs>
                <a:gs pos="100000">
                  <a:srgbClr val="00188F">
                    <a:alpha val="67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8" name="TextBox 27"/>
            <p:cNvSpPr txBox="1"/>
            <p:nvPr/>
          </p:nvSpPr>
          <p:spPr>
            <a:xfrm>
              <a:off x="128395" y="185605"/>
              <a:ext cx="3822853" cy="719773"/>
            </a:xfrm>
            <a:prstGeom prst="rect">
              <a:avLst/>
            </a:prstGeom>
            <a:noFill/>
          </p:spPr>
          <p:txBody>
            <a:bodyPr wrap="square" lIns="0" tIns="0" rIns="0" bIns="0" rtlCol="0" anchor="b">
              <a:noAutofit/>
            </a:bodyPr>
            <a:lstStyle/>
            <a:p>
              <a:pPr indent="228600">
                <a:lnSpc>
                  <a:spcPct val="70000"/>
                </a:lnSpc>
              </a:pPr>
              <a:r>
                <a:rPr lang="en-US" sz="4400" dirty="0">
                  <a:solidFill>
                    <a:srgbClr val="FFFFFF"/>
                  </a:solidFill>
                  <a:latin typeface="Segoe UI Light"/>
                </a:rPr>
                <a:t>Listen</a:t>
              </a:r>
            </a:p>
          </p:txBody>
        </p:sp>
        <p:sp>
          <p:nvSpPr>
            <p:cNvPr id="29" name="TextBox 28"/>
            <p:cNvSpPr txBox="1"/>
            <p:nvPr/>
          </p:nvSpPr>
          <p:spPr>
            <a:xfrm>
              <a:off x="128396" y="2087221"/>
              <a:ext cx="3657599" cy="721511"/>
            </a:xfrm>
            <a:prstGeom prst="rect">
              <a:avLst/>
            </a:prstGeom>
            <a:noFill/>
          </p:spPr>
          <p:txBody>
            <a:bodyPr wrap="square" lIns="0" tIns="0" rIns="0" bIns="0" rtlCol="0">
              <a:noAutofit/>
            </a:bodyPr>
            <a:lstStyle/>
            <a:p>
              <a:pPr marL="228600">
                <a:lnSpc>
                  <a:spcPct val="85000"/>
                </a:lnSpc>
              </a:pPr>
              <a:r>
                <a:rPr lang="en-US" dirty="0">
                  <a:solidFill>
                    <a:srgbClr val="FFFFFF"/>
                  </a:solidFill>
                  <a:latin typeface="Segoe UI Light"/>
                </a:rPr>
                <a:t>m</a:t>
              </a:r>
              <a:r>
                <a:rPr lang="en-US" dirty="0" smtClean="0">
                  <a:solidFill>
                    <a:srgbClr val="FFFFFF"/>
                  </a:solidFill>
                  <a:latin typeface="Segoe UI Light"/>
                </a:rPr>
                <a:t>ore visibility into other departments and office locations</a:t>
              </a:r>
              <a:endParaRPr lang="en-US" dirty="0">
                <a:solidFill>
                  <a:srgbClr val="FFFFFF"/>
                </a:solidFill>
                <a:latin typeface="Segoe UI Light"/>
              </a:endParaRPr>
            </a:p>
          </p:txBody>
        </p:sp>
        <p:sp>
          <p:nvSpPr>
            <p:cNvPr id="30" name="TextBox 29"/>
            <p:cNvSpPr txBox="1"/>
            <p:nvPr/>
          </p:nvSpPr>
          <p:spPr>
            <a:xfrm>
              <a:off x="128395" y="994278"/>
              <a:ext cx="3822853" cy="1124923"/>
            </a:xfrm>
            <a:prstGeom prst="rect">
              <a:avLst/>
            </a:prstGeom>
            <a:noFill/>
          </p:spPr>
          <p:txBody>
            <a:bodyPr wrap="square" lIns="0" tIns="0" rIns="0" bIns="0" rtlCol="0">
              <a:spAutoFit/>
            </a:bodyPr>
            <a:lstStyle/>
            <a:p>
              <a:pPr indent="228600">
                <a:lnSpc>
                  <a:spcPct val="85000"/>
                </a:lnSpc>
              </a:pPr>
              <a:r>
                <a:rPr lang="en-US" sz="8600" b="1" spc="-816" dirty="0" smtClean="0">
                  <a:solidFill>
                    <a:srgbClr val="FFFFFF"/>
                  </a:solidFill>
                  <a:latin typeface="Segoe UI Semibold" panose="020B0702040204020203" pitchFamily="34" charset="0"/>
                  <a:cs typeface="Segoe UI Semibold" panose="020B0702040204020203" pitchFamily="34" charset="0"/>
                </a:rPr>
                <a:t>76</a:t>
              </a:r>
              <a:r>
                <a:rPr lang="en-US" sz="8600" b="1" spc="-1836" dirty="0" smtClean="0">
                  <a:solidFill>
                    <a:srgbClr val="FFFFFF"/>
                  </a:solidFill>
                  <a:latin typeface="Segoe UI Semibold" panose="020B0702040204020203" pitchFamily="34" charset="0"/>
                  <a:cs typeface="Segoe UI Semibold" panose="020B0702040204020203" pitchFamily="34" charset="0"/>
                </a:rPr>
                <a:t> </a:t>
              </a:r>
              <a:r>
                <a:rPr lang="en-US" sz="8600" b="1" spc="-1224" baseline="29000" dirty="0">
                  <a:solidFill>
                    <a:srgbClr val="FFFFFF"/>
                  </a:solidFill>
                  <a:latin typeface="Segoe UI Semibold" panose="020B0702040204020203" pitchFamily="34" charset="0"/>
                  <a:cs typeface="Segoe UI Semibold" panose="020B0702040204020203" pitchFamily="34" charset="0"/>
                </a:rPr>
                <a:t>%</a:t>
              </a:r>
            </a:p>
          </p:txBody>
        </p:sp>
      </p:grpSp>
      <p:grpSp>
        <p:nvGrpSpPr>
          <p:cNvPr id="31" name="Group 30"/>
          <p:cNvGrpSpPr/>
          <p:nvPr/>
        </p:nvGrpSpPr>
        <p:grpSpPr>
          <a:xfrm>
            <a:off x="4330446" y="236712"/>
            <a:ext cx="3834980" cy="2649602"/>
            <a:chOff x="116268" y="156159"/>
            <a:chExt cx="3834980" cy="2743200"/>
          </a:xfrm>
        </p:grpSpPr>
        <p:sp>
          <p:nvSpPr>
            <p:cNvPr id="32" name="Rectangle 31"/>
            <p:cNvSpPr/>
            <p:nvPr/>
          </p:nvSpPr>
          <p:spPr>
            <a:xfrm>
              <a:off x="128395" y="156159"/>
              <a:ext cx="3822853" cy="2743200"/>
            </a:xfrm>
            <a:prstGeom prst="rect">
              <a:avLst/>
            </a:prstGeom>
            <a:gradFill>
              <a:gsLst>
                <a:gs pos="0">
                  <a:srgbClr val="00823B"/>
                </a:gs>
                <a:gs pos="100000">
                  <a:srgbClr val="00823B">
                    <a:alpha val="6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3" name="TextBox 32"/>
            <p:cNvSpPr txBox="1"/>
            <p:nvPr/>
          </p:nvSpPr>
          <p:spPr>
            <a:xfrm>
              <a:off x="128395" y="185605"/>
              <a:ext cx="3822853" cy="719773"/>
            </a:xfrm>
            <a:prstGeom prst="rect">
              <a:avLst/>
            </a:prstGeom>
            <a:noFill/>
          </p:spPr>
          <p:txBody>
            <a:bodyPr wrap="square" lIns="0" tIns="0" rIns="0" bIns="0" rtlCol="0" anchor="b">
              <a:noAutofit/>
            </a:bodyPr>
            <a:lstStyle/>
            <a:p>
              <a:pPr indent="228600">
                <a:lnSpc>
                  <a:spcPct val="70000"/>
                </a:lnSpc>
              </a:pPr>
              <a:r>
                <a:rPr lang="en-US" sz="4400" dirty="0" smtClean="0">
                  <a:solidFill>
                    <a:srgbClr val="FFFFFF"/>
                  </a:solidFill>
                  <a:latin typeface="Segoe UI Light"/>
                </a:rPr>
                <a:t>Adapt</a:t>
              </a:r>
              <a:endParaRPr lang="en-US" sz="4400" dirty="0">
                <a:solidFill>
                  <a:srgbClr val="FFFFFF"/>
                </a:solidFill>
                <a:latin typeface="Segoe UI Light"/>
              </a:endParaRPr>
            </a:p>
          </p:txBody>
        </p:sp>
        <p:sp>
          <p:nvSpPr>
            <p:cNvPr id="45" name="TextBox 44"/>
            <p:cNvSpPr txBox="1"/>
            <p:nvPr/>
          </p:nvSpPr>
          <p:spPr>
            <a:xfrm>
              <a:off x="116268" y="2088929"/>
              <a:ext cx="3663822" cy="721511"/>
            </a:xfrm>
            <a:prstGeom prst="rect">
              <a:avLst/>
            </a:prstGeom>
            <a:noFill/>
          </p:spPr>
          <p:txBody>
            <a:bodyPr wrap="square" lIns="0" tIns="0" rIns="0" bIns="0" rtlCol="0">
              <a:noAutofit/>
            </a:bodyPr>
            <a:lstStyle/>
            <a:p>
              <a:pPr marL="228600">
                <a:lnSpc>
                  <a:spcPct val="85000"/>
                </a:lnSpc>
              </a:pPr>
              <a:r>
                <a:rPr lang="en-US" dirty="0">
                  <a:solidFill>
                    <a:srgbClr val="FFFFFF"/>
                  </a:solidFill>
                  <a:latin typeface="Segoe UI Light"/>
                </a:rPr>
                <a:t>i</a:t>
              </a:r>
              <a:r>
                <a:rPr lang="en-US" dirty="0" smtClean="0">
                  <a:solidFill>
                    <a:srgbClr val="FFFFFF"/>
                  </a:solidFill>
                  <a:latin typeface="Segoe UI Light"/>
                </a:rPr>
                <a:t>mprovement in project collaboration</a:t>
              </a:r>
              <a:endParaRPr lang="en-US" dirty="0">
                <a:solidFill>
                  <a:srgbClr val="FFFFFF"/>
                </a:solidFill>
                <a:latin typeface="Segoe UI Light"/>
              </a:endParaRPr>
            </a:p>
          </p:txBody>
        </p:sp>
        <p:sp>
          <p:nvSpPr>
            <p:cNvPr id="46" name="TextBox 45"/>
            <p:cNvSpPr txBox="1"/>
            <p:nvPr/>
          </p:nvSpPr>
          <p:spPr>
            <a:xfrm>
              <a:off x="128393" y="994383"/>
              <a:ext cx="3822853" cy="1164661"/>
            </a:xfrm>
            <a:prstGeom prst="rect">
              <a:avLst/>
            </a:prstGeom>
            <a:noFill/>
          </p:spPr>
          <p:txBody>
            <a:bodyPr wrap="square" lIns="0" tIns="0" rIns="0" bIns="0" rtlCol="0">
              <a:spAutoFit/>
            </a:bodyPr>
            <a:lstStyle/>
            <a:p>
              <a:pPr indent="228600">
                <a:lnSpc>
                  <a:spcPct val="85000"/>
                </a:lnSpc>
              </a:pPr>
              <a:r>
                <a:rPr lang="en-US" sz="8600" b="1" spc="-816" dirty="0" smtClean="0">
                  <a:solidFill>
                    <a:srgbClr val="FFFFFF"/>
                  </a:solidFill>
                  <a:latin typeface="Segoe UI Semibold" panose="020B0702040204020203" pitchFamily="34" charset="0"/>
                  <a:cs typeface="Segoe UI Semibold" panose="020B0702040204020203" pitchFamily="34" charset="0"/>
                </a:rPr>
                <a:t>37</a:t>
              </a:r>
              <a:r>
                <a:rPr lang="en-US" sz="6000" b="1" spc="-816" dirty="0" smtClean="0">
                  <a:solidFill>
                    <a:srgbClr val="FFFFFF"/>
                  </a:solidFill>
                  <a:latin typeface="Segoe UI Semibold" panose="020B0702040204020203" pitchFamily="34" charset="0"/>
                  <a:cs typeface="Segoe UI Semibold" panose="020B0702040204020203" pitchFamily="34" charset="0"/>
                </a:rPr>
                <a:t> </a:t>
              </a:r>
              <a:r>
                <a:rPr lang="en-US" sz="8600" b="1" spc="-1224" baseline="29000" dirty="0" smtClean="0">
                  <a:solidFill>
                    <a:srgbClr val="FFFFFF"/>
                  </a:solidFill>
                  <a:latin typeface="Segoe UI Semibold" panose="020B0702040204020203" pitchFamily="34" charset="0"/>
                  <a:cs typeface="Segoe UI Semibold" panose="020B0702040204020203" pitchFamily="34" charset="0"/>
                </a:rPr>
                <a:t>%</a:t>
              </a:r>
              <a:endParaRPr lang="en-US" sz="8600" b="1" spc="-1224" baseline="29000" dirty="0">
                <a:solidFill>
                  <a:srgbClr val="FFFFFF"/>
                </a:solidFill>
                <a:latin typeface="Segoe UI Semibold" panose="020B0702040204020203" pitchFamily="34" charset="0"/>
                <a:cs typeface="Segoe UI Semibold" panose="020B0702040204020203" pitchFamily="34" charset="0"/>
              </a:endParaRPr>
            </a:p>
          </p:txBody>
        </p:sp>
      </p:grpSp>
      <p:grpSp>
        <p:nvGrpSpPr>
          <p:cNvPr id="47" name="Group 46"/>
          <p:cNvGrpSpPr/>
          <p:nvPr/>
        </p:nvGrpSpPr>
        <p:grpSpPr>
          <a:xfrm>
            <a:off x="8503628" y="196010"/>
            <a:ext cx="3891305" cy="2649602"/>
            <a:chOff x="128395" y="141787"/>
            <a:chExt cx="3891305" cy="2743200"/>
          </a:xfrm>
        </p:grpSpPr>
        <p:sp>
          <p:nvSpPr>
            <p:cNvPr id="48" name="Rectangle 47"/>
            <p:cNvSpPr/>
            <p:nvPr/>
          </p:nvSpPr>
          <p:spPr>
            <a:xfrm>
              <a:off x="196847" y="141787"/>
              <a:ext cx="3822853" cy="2743200"/>
            </a:xfrm>
            <a:prstGeom prst="rect">
              <a:avLst/>
            </a:prstGeom>
            <a:gradFill>
              <a:gsLst>
                <a:gs pos="100000">
                  <a:srgbClr val="B4009E">
                    <a:alpha val="67000"/>
                  </a:srgbClr>
                </a:gs>
                <a:gs pos="0">
                  <a:srgbClr val="B4009E">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49" name="TextBox 48"/>
            <p:cNvSpPr txBox="1"/>
            <p:nvPr/>
          </p:nvSpPr>
          <p:spPr>
            <a:xfrm>
              <a:off x="128395" y="185605"/>
              <a:ext cx="3822853" cy="719773"/>
            </a:xfrm>
            <a:prstGeom prst="rect">
              <a:avLst/>
            </a:prstGeom>
            <a:noFill/>
          </p:spPr>
          <p:txBody>
            <a:bodyPr wrap="square" lIns="0" tIns="0" rIns="0" bIns="0" rtlCol="0" anchor="b">
              <a:noAutofit/>
            </a:bodyPr>
            <a:lstStyle/>
            <a:p>
              <a:pPr indent="228600">
                <a:lnSpc>
                  <a:spcPct val="70000"/>
                </a:lnSpc>
              </a:pPr>
              <a:r>
                <a:rPr lang="en-US" sz="4400" dirty="0" smtClean="0">
                  <a:solidFill>
                    <a:srgbClr val="FFFFFF"/>
                  </a:solidFill>
                  <a:latin typeface="Segoe UI Light"/>
                </a:rPr>
                <a:t>Grow</a:t>
              </a:r>
              <a:endParaRPr lang="en-US" sz="4400" dirty="0">
                <a:solidFill>
                  <a:srgbClr val="FFFFFF"/>
                </a:solidFill>
                <a:latin typeface="Segoe UI Light"/>
              </a:endParaRPr>
            </a:p>
          </p:txBody>
        </p:sp>
        <p:sp>
          <p:nvSpPr>
            <p:cNvPr id="50" name="TextBox 49"/>
            <p:cNvSpPr txBox="1"/>
            <p:nvPr/>
          </p:nvSpPr>
          <p:spPr>
            <a:xfrm>
              <a:off x="128396" y="2087221"/>
              <a:ext cx="3822852" cy="721511"/>
            </a:xfrm>
            <a:prstGeom prst="rect">
              <a:avLst/>
            </a:prstGeom>
            <a:noFill/>
          </p:spPr>
          <p:txBody>
            <a:bodyPr wrap="square" lIns="0" tIns="0" rIns="0" bIns="0" rtlCol="0">
              <a:noAutofit/>
            </a:bodyPr>
            <a:lstStyle/>
            <a:p>
              <a:pPr marL="228600">
                <a:lnSpc>
                  <a:spcPct val="85000"/>
                </a:lnSpc>
              </a:pPr>
              <a:r>
                <a:rPr lang="en-US" dirty="0">
                  <a:solidFill>
                    <a:srgbClr val="FFFFFF"/>
                  </a:solidFill>
                  <a:latin typeface="Segoe UI Light"/>
                </a:rPr>
                <a:t>o</a:t>
              </a:r>
              <a:r>
                <a:rPr lang="en-US" dirty="0" smtClean="0">
                  <a:solidFill>
                    <a:srgbClr val="FFFFFF"/>
                  </a:solidFill>
                  <a:latin typeface="Segoe UI Light"/>
                </a:rPr>
                <a:t>f business leaders agree that internal social tools stimulate innovation</a:t>
              </a:r>
              <a:endParaRPr lang="en-US" dirty="0">
                <a:solidFill>
                  <a:srgbClr val="FFFFFF"/>
                </a:solidFill>
                <a:latin typeface="Segoe UI Light"/>
              </a:endParaRPr>
            </a:p>
          </p:txBody>
        </p:sp>
        <p:sp>
          <p:nvSpPr>
            <p:cNvPr id="51" name="TextBox 50"/>
            <p:cNvSpPr txBox="1"/>
            <p:nvPr/>
          </p:nvSpPr>
          <p:spPr>
            <a:xfrm>
              <a:off x="128395" y="997138"/>
              <a:ext cx="3822853" cy="1124923"/>
            </a:xfrm>
            <a:prstGeom prst="rect">
              <a:avLst/>
            </a:prstGeom>
            <a:noFill/>
          </p:spPr>
          <p:txBody>
            <a:bodyPr wrap="square" lIns="0" tIns="0" rIns="0" bIns="0" rtlCol="0">
              <a:spAutoFit/>
            </a:bodyPr>
            <a:lstStyle/>
            <a:p>
              <a:pPr indent="228600">
                <a:lnSpc>
                  <a:spcPct val="85000"/>
                </a:lnSpc>
              </a:pPr>
              <a:r>
                <a:rPr lang="en-US" sz="8600" b="1" spc="-816" dirty="0" smtClean="0">
                  <a:solidFill>
                    <a:srgbClr val="FFFFFF"/>
                  </a:solidFill>
                  <a:latin typeface="Segoe UI Semibold" panose="020B0702040204020203" pitchFamily="34" charset="0"/>
                  <a:cs typeface="Segoe UI Semibold" panose="020B0702040204020203" pitchFamily="34" charset="0"/>
                </a:rPr>
                <a:t>93</a:t>
              </a:r>
              <a:r>
                <a:rPr lang="en-US" sz="8600" b="1" spc="-1836" dirty="0" smtClean="0">
                  <a:solidFill>
                    <a:srgbClr val="FFFFFF"/>
                  </a:solidFill>
                  <a:latin typeface="Segoe UI Semibold" panose="020B0702040204020203" pitchFamily="34" charset="0"/>
                  <a:cs typeface="Segoe UI Semibold" panose="020B0702040204020203" pitchFamily="34" charset="0"/>
                </a:rPr>
                <a:t> </a:t>
              </a:r>
              <a:r>
                <a:rPr lang="en-US" sz="8600" b="1" spc="-1224" baseline="29000" dirty="0">
                  <a:solidFill>
                    <a:srgbClr val="FFFFFF"/>
                  </a:solidFill>
                  <a:latin typeface="Segoe UI Semibold" panose="020B0702040204020203" pitchFamily="34" charset="0"/>
                  <a:cs typeface="Segoe UI Semibold" panose="020B0702040204020203" pitchFamily="34" charset="0"/>
                </a:rPr>
                <a:t>%</a:t>
              </a:r>
            </a:p>
          </p:txBody>
        </p:sp>
      </p:grpSp>
      <p:sp>
        <p:nvSpPr>
          <p:cNvPr id="2" name="TextBox 1"/>
          <p:cNvSpPr txBox="1"/>
          <p:nvPr/>
        </p:nvSpPr>
        <p:spPr>
          <a:xfrm>
            <a:off x="10577015" y="2515324"/>
            <a:ext cx="1684195" cy="447815"/>
          </a:xfrm>
          <a:prstGeom prst="rect">
            <a:avLst/>
          </a:prstGeom>
          <a:noFill/>
        </p:spPr>
        <p:txBody>
          <a:bodyPr wrap="square" lIns="182880" tIns="146304" rIns="182880" bIns="146304" rtlCol="0">
            <a:spAutoFit/>
          </a:bodyPr>
          <a:lstStyle/>
          <a:p>
            <a:pPr algn="r">
              <a:lnSpc>
                <a:spcPct val="90000"/>
              </a:lnSpc>
              <a:spcAft>
                <a:spcPts val="600"/>
              </a:spcAft>
            </a:pPr>
            <a:r>
              <a:rPr lang="en-US" sz="1100" dirty="0" smtClean="0">
                <a:solidFill>
                  <a:srgbClr val="FFFFFF"/>
                </a:solidFill>
                <a:latin typeface="Segoe UI Light"/>
              </a:rPr>
              <a:t>Red River, 2013</a:t>
            </a:r>
          </a:p>
        </p:txBody>
      </p:sp>
      <p:sp>
        <p:nvSpPr>
          <p:cNvPr id="52" name="TextBox 51"/>
          <p:cNvSpPr txBox="1"/>
          <p:nvPr/>
        </p:nvSpPr>
        <p:spPr>
          <a:xfrm>
            <a:off x="6032310" y="2549264"/>
            <a:ext cx="2101400" cy="447815"/>
          </a:xfrm>
          <a:prstGeom prst="rect">
            <a:avLst/>
          </a:prstGeom>
          <a:noFill/>
        </p:spPr>
        <p:txBody>
          <a:bodyPr wrap="square" lIns="182880" tIns="146304" rIns="182880" bIns="146304" rtlCol="0">
            <a:spAutoFit/>
          </a:bodyPr>
          <a:lstStyle/>
          <a:p>
            <a:pPr algn="r">
              <a:lnSpc>
                <a:spcPct val="90000"/>
              </a:lnSpc>
              <a:spcAft>
                <a:spcPts val="600"/>
              </a:spcAft>
            </a:pPr>
            <a:r>
              <a:rPr lang="en-US" sz="1100" dirty="0" smtClean="0">
                <a:solidFill>
                  <a:srgbClr val="FFFFFF"/>
                </a:solidFill>
                <a:latin typeface="Segoe UI Light"/>
              </a:rPr>
              <a:t>Inside Communication, 2012</a:t>
            </a:r>
          </a:p>
        </p:txBody>
      </p:sp>
      <p:sp>
        <p:nvSpPr>
          <p:cNvPr id="53" name="TextBox 52"/>
          <p:cNvSpPr txBox="1"/>
          <p:nvPr/>
        </p:nvSpPr>
        <p:spPr>
          <a:xfrm>
            <a:off x="1646237" y="2544279"/>
            <a:ext cx="2264507" cy="447815"/>
          </a:xfrm>
          <a:prstGeom prst="rect">
            <a:avLst/>
          </a:prstGeom>
          <a:noFill/>
        </p:spPr>
        <p:txBody>
          <a:bodyPr wrap="square" lIns="182880" tIns="146304" rIns="182880" bIns="146304" rtlCol="0">
            <a:spAutoFit/>
          </a:bodyPr>
          <a:lstStyle/>
          <a:p>
            <a:pPr algn="r">
              <a:lnSpc>
                <a:spcPct val="90000"/>
              </a:lnSpc>
              <a:spcAft>
                <a:spcPts val="600"/>
              </a:spcAft>
            </a:pPr>
            <a:r>
              <a:rPr lang="en-US" sz="1100" dirty="0" smtClean="0">
                <a:solidFill>
                  <a:srgbClr val="FFFFFF"/>
                </a:solidFill>
                <a:latin typeface="Segoe UI Light"/>
              </a:rPr>
              <a:t>Yammer, 2013</a:t>
            </a:r>
          </a:p>
        </p:txBody>
      </p:sp>
      <p:grpSp>
        <p:nvGrpSpPr>
          <p:cNvPr id="4" name="Group 3"/>
          <p:cNvGrpSpPr/>
          <p:nvPr/>
        </p:nvGrpSpPr>
        <p:grpSpPr>
          <a:xfrm>
            <a:off x="-1" y="5478462"/>
            <a:ext cx="12463387" cy="917576"/>
            <a:chOff x="-1" y="5556453"/>
            <a:chExt cx="12463387" cy="917576"/>
          </a:xfrm>
        </p:grpSpPr>
        <p:sp>
          <p:nvSpPr>
            <p:cNvPr id="36" name="Rectangle 35"/>
            <p:cNvSpPr/>
            <p:nvPr/>
          </p:nvSpPr>
          <p:spPr>
            <a:xfrm>
              <a:off x="-1" y="5556453"/>
              <a:ext cx="12463387" cy="917576"/>
            </a:xfrm>
            <a:prstGeom prst="rect">
              <a:avLst/>
            </a:prstGeom>
            <a:gradFill>
              <a:gsLst>
                <a:gs pos="100000">
                  <a:srgbClr val="B4009E">
                    <a:alpha val="67000"/>
                  </a:srgbClr>
                </a:gs>
                <a:gs pos="0">
                  <a:srgbClr val="B4009E">
                    <a:alpha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34" name="Title 1"/>
            <p:cNvSpPr txBox="1">
              <a:spLocks/>
            </p:cNvSpPr>
            <p:nvPr/>
          </p:nvSpPr>
          <p:spPr>
            <a:xfrm>
              <a:off x="274639" y="5556453"/>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FFFFFF"/>
                  </a:solidFill>
                </a:rPr>
                <a:t>Step 2: Map to Value</a:t>
              </a:r>
            </a:p>
          </p:txBody>
        </p:sp>
      </p:grpSp>
    </p:spTree>
    <p:extLst>
      <p:ext uri="{BB962C8B-B14F-4D97-AF65-F5344CB8AC3E}">
        <p14:creationId xmlns:p14="http://schemas.microsoft.com/office/powerpoint/2010/main" val="469435549"/>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chemeClr val="accent1">
                  <a:lumMod val="5000"/>
                  <a:lumOff val="95000"/>
                  <a:alpha val="0"/>
                </a:schemeClr>
              </a:gs>
              <a:gs pos="59000">
                <a:srgbClr val="B0D7E9"/>
              </a:gs>
              <a:gs pos="100000">
                <a:srgbClr val="6EBCD1"/>
              </a:gs>
            </a:gsLst>
            <a:lin ang="10800000" scaled="0"/>
          </a:gradFill>
        </p:spPr>
        <p:txBody>
          <a:bodyPr/>
          <a:lstStyle/>
          <a:p>
            <a:r>
              <a:rPr lang="en-US" dirty="0" smtClean="0">
                <a:solidFill>
                  <a:schemeClr val="bg1"/>
                </a:solidFill>
              </a:rPr>
              <a:t>Step 2: Map to Value</a:t>
            </a:r>
            <a:endParaRPr lang="en-US" dirty="0">
              <a:solidFill>
                <a:schemeClr val="bg1"/>
              </a:solidFill>
            </a:endParaRPr>
          </a:p>
        </p:txBody>
      </p:sp>
      <p:sp>
        <p:nvSpPr>
          <p:cNvPr id="14" name="Rectangle 13"/>
          <p:cNvSpPr/>
          <p:nvPr/>
        </p:nvSpPr>
        <p:spPr>
          <a:xfrm>
            <a:off x="884237" y="1874176"/>
            <a:ext cx="4874652" cy="967941"/>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Define ways people will use Yammer</a:t>
            </a:r>
            <a:endParaRPr lang="en-US" sz="2040" dirty="0">
              <a:solidFill>
                <a:srgbClr val="FFFFFF">
                  <a:alpha val="99000"/>
                </a:srgbClr>
              </a:solidFill>
              <a:latin typeface="Segoe UI Light"/>
            </a:endParaRPr>
          </a:p>
        </p:txBody>
      </p:sp>
      <p:sp>
        <p:nvSpPr>
          <p:cNvPr id="15" name="Rectangle 14"/>
          <p:cNvSpPr/>
          <p:nvPr/>
        </p:nvSpPr>
        <p:spPr>
          <a:xfrm>
            <a:off x="884237" y="2978756"/>
            <a:ext cx="4874652" cy="1008658"/>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Define your success criteria</a:t>
            </a:r>
            <a:endParaRPr lang="en-US" sz="2040" dirty="0">
              <a:solidFill>
                <a:srgbClr val="FFFFFF">
                  <a:alpha val="99000"/>
                </a:srgbClr>
              </a:solidFill>
              <a:latin typeface="Segoe UI Light"/>
            </a:endParaRPr>
          </a:p>
        </p:txBody>
      </p:sp>
      <p:sp>
        <p:nvSpPr>
          <p:cNvPr id="16" name="Rectangle 15"/>
          <p:cNvSpPr/>
          <p:nvPr/>
        </p:nvSpPr>
        <p:spPr>
          <a:xfrm>
            <a:off x="897144" y="4124053"/>
            <a:ext cx="4861746" cy="1293970"/>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Start with a small project team and help the move their </a:t>
            </a:r>
            <a:r>
              <a:rPr lang="en-US" sz="2040" dirty="0" err="1" smtClean="0">
                <a:solidFill>
                  <a:srgbClr val="FFFFFF">
                    <a:alpha val="99000"/>
                  </a:srgbClr>
                </a:solidFill>
                <a:latin typeface="Segoe UI Light"/>
              </a:rPr>
              <a:t>comms</a:t>
            </a:r>
            <a:r>
              <a:rPr lang="en-US" sz="2040" dirty="0" smtClean="0">
                <a:solidFill>
                  <a:srgbClr val="FFFFFF">
                    <a:alpha val="99000"/>
                  </a:srgbClr>
                </a:solidFill>
                <a:latin typeface="Segoe UI Light"/>
              </a:rPr>
              <a:t> to a Yammer group</a:t>
            </a:r>
            <a:endParaRPr lang="en-US" sz="2040" dirty="0">
              <a:solidFill>
                <a:srgbClr val="FFFFFF">
                  <a:alpha val="99000"/>
                </a:srgbClr>
              </a:solidFill>
              <a:latin typeface="Segoe UI Light"/>
            </a:endParaRPr>
          </a:p>
        </p:txBody>
      </p:sp>
      <p:grpSp>
        <p:nvGrpSpPr>
          <p:cNvPr id="5" name="Group 4"/>
          <p:cNvGrpSpPr/>
          <p:nvPr/>
        </p:nvGrpSpPr>
        <p:grpSpPr>
          <a:xfrm>
            <a:off x="6294437" y="2340085"/>
            <a:ext cx="4648200" cy="2286000"/>
            <a:chOff x="7056437" y="1973262"/>
            <a:chExt cx="4648200" cy="2286000"/>
          </a:xfrm>
        </p:grpSpPr>
        <p:sp>
          <p:nvSpPr>
            <p:cNvPr id="3" name="Rectangle 2"/>
            <p:cNvSpPr/>
            <p:nvPr/>
          </p:nvSpPr>
          <p:spPr bwMode="auto">
            <a:xfrm>
              <a:off x="7056437" y="1973262"/>
              <a:ext cx="4648200" cy="2286000"/>
            </a:xfrm>
            <a:prstGeom prst="rect">
              <a:avLst/>
            </a:prstGeom>
            <a:solidFill>
              <a:schemeClr val="bg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lumMod val="50000"/>
                  </a:srgbClr>
                </a:solidFill>
              </a:endParaRPr>
            </a:p>
          </p:txBody>
        </p:sp>
        <p:pic>
          <p:nvPicPr>
            <p:cNvPr id="1026" name="Picture 2" descr="http://www.sharepointconference.com/PublishingImages/Speakers/Clinton_Bill.jpg?RenditionID=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3598" y="3208223"/>
              <a:ext cx="822439" cy="8224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096537" y="2051378"/>
              <a:ext cx="4568000" cy="2111347"/>
            </a:xfrm>
            <a:prstGeom prst="rect">
              <a:avLst/>
            </a:prstGeom>
            <a:noFill/>
          </p:spPr>
          <p:txBody>
            <a:bodyPr wrap="square" lIns="182880" tIns="146304" rIns="182880" bIns="146304" rtlCol="0">
              <a:spAutoFit/>
            </a:bodyPr>
            <a:lstStyle/>
            <a:p>
              <a:pPr>
                <a:lnSpc>
                  <a:spcPct val="90000"/>
                </a:lnSpc>
                <a:spcAft>
                  <a:spcPts val="600"/>
                </a:spcAft>
              </a:pPr>
              <a:r>
                <a:rPr lang="en-US" sz="2400" i="1" dirty="0" smtClean="0">
                  <a:solidFill>
                    <a:srgbClr val="FFFFFF">
                      <a:lumMod val="50000"/>
                    </a:srgbClr>
                  </a:solidFill>
                </a:rPr>
                <a:t>“You </a:t>
              </a:r>
              <a:r>
                <a:rPr lang="en-US" sz="2400" i="1" dirty="0">
                  <a:solidFill>
                    <a:srgbClr val="FFFFFF">
                      <a:lumMod val="50000"/>
                    </a:srgbClr>
                  </a:solidFill>
                </a:rPr>
                <a:t>can't refuse to do anything just because you can't do everything</a:t>
              </a:r>
              <a:r>
                <a:rPr lang="en-US" sz="2400" i="1" dirty="0" smtClean="0">
                  <a:solidFill>
                    <a:srgbClr val="FFFFFF">
                      <a:lumMod val="50000"/>
                    </a:srgbClr>
                  </a:solidFill>
                </a:rPr>
                <a:t>.” </a:t>
              </a:r>
            </a:p>
            <a:p>
              <a:pPr>
                <a:lnSpc>
                  <a:spcPct val="90000"/>
                </a:lnSpc>
                <a:spcAft>
                  <a:spcPts val="600"/>
                </a:spcAft>
              </a:pPr>
              <a:endParaRPr lang="en-US" sz="2400" i="1" dirty="0">
                <a:solidFill>
                  <a:srgbClr val="FFFFFF">
                    <a:lumMod val="50000"/>
                  </a:srgbClr>
                </a:solidFill>
              </a:endParaRPr>
            </a:p>
            <a:p>
              <a:pPr>
                <a:lnSpc>
                  <a:spcPct val="90000"/>
                </a:lnSpc>
                <a:spcAft>
                  <a:spcPts val="600"/>
                </a:spcAft>
              </a:pPr>
              <a:r>
                <a:rPr lang="en-US" sz="2400" i="1" dirty="0" smtClean="0">
                  <a:solidFill>
                    <a:srgbClr val="FFFFFF">
                      <a:lumMod val="50000"/>
                    </a:srgbClr>
                  </a:solidFill>
                </a:rPr>
                <a:t>- President Bill Clinton</a:t>
              </a:r>
              <a:endParaRPr lang="en-US" sz="2400" i="1" dirty="0">
                <a:solidFill>
                  <a:srgbClr val="FFFFFF">
                    <a:lumMod val="50000"/>
                  </a:srgbClr>
                </a:solidFill>
              </a:endParaRPr>
            </a:p>
          </p:txBody>
        </p:sp>
      </p:grpSp>
    </p:spTree>
    <p:extLst>
      <p:ext uri="{BB962C8B-B14F-4D97-AF65-F5344CB8AC3E}">
        <p14:creationId xmlns:p14="http://schemas.microsoft.com/office/powerpoint/2010/main" val="2256629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Step 3: Work Social</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37" y="1897062"/>
            <a:ext cx="10058400" cy="4881127"/>
          </a:xfrm>
          <a:prstGeom prst="rect">
            <a:avLst/>
          </a:prstGeom>
        </p:spPr>
      </p:pic>
      <p:sp>
        <p:nvSpPr>
          <p:cNvPr id="43" name="Title 1"/>
          <p:cNvSpPr txBox="1">
            <a:spLocks/>
          </p:cNvSpPr>
          <p:nvPr/>
        </p:nvSpPr>
        <p:spPr>
          <a:xfrm>
            <a:off x="427039" y="1212849"/>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000">
                <a:gradFill>
                  <a:gsLst>
                    <a:gs pos="1250">
                      <a:srgbClr val="505050"/>
                    </a:gs>
                    <a:gs pos="100000">
                      <a:srgbClr val="505050"/>
                    </a:gs>
                  </a:gsLst>
                  <a:lin ang="5400000" scaled="0"/>
                </a:gradFill>
              </a:rPr>
              <a:t>Customer Engagement Maturity Model </a:t>
            </a:r>
          </a:p>
        </p:txBody>
      </p:sp>
    </p:spTree>
    <p:extLst>
      <p:ext uri="{BB962C8B-B14F-4D97-AF65-F5344CB8AC3E}">
        <p14:creationId xmlns:p14="http://schemas.microsoft.com/office/powerpoint/2010/main" val="41489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3-30342_16x9_Consumer_Session_Template-Office_Summit">
  <a:themeElements>
    <a:clrScheme name="Office Summit 2013 - Commercial">
      <a:dk1>
        <a:srgbClr val="000000"/>
      </a:dk1>
      <a:lt1>
        <a:srgbClr val="FFFFFF"/>
      </a:lt1>
      <a:dk2>
        <a:srgbClr val="0072C6"/>
      </a:dk2>
      <a:lt2>
        <a:srgbClr val="F2F2F2"/>
      </a:lt2>
      <a:accent1>
        <a:srgbClr val="0072C6"/>
      </a:accent1>
      <a:accent2>
        <a:srgbClr val="DC3C00"/>
      </a:accent2>
      <a:accent3>
        <a:srgbClr val="007233"/>
      </a:accent3>
      <a:accent4>
        <a:srgbClr val="DD5900"/>
      </a:accent4>
      <a:accent5>
        <a:srgbClr val="68217A"/>
      </a:accent5>
      <a:accent6>
        <a:srgbClr val="008272"/>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x9_Commercial_Session_Template_Office_Summit_2013.potx" id="{676B5FEC-202A-42DB-9D7D-44A9162A0C0C}" vid="{692FDDB6-FBA3-4F05-89B6-D6ABB3476DE8}"/>
    </a:ext>
  </a:extLst>
</a:theme>
</file>

<file path=ppt/theme/theme4.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F5970DB7-9AD6-47B9-8B0F-CC4685D475D0}"/>
</file>

<file path=docProps/app.xml><?xml version="1.0" encoding="utf-8"?>
<Properties xmlns="http://schemas.openxmlformats.org/officeDocument/2006/extended-properties" xmlns:vt="http://schemas.openxmlformats.org/officeDocument/2006/docPropsVTypes">
  <Template>PowerUser</Template>
  <TotalTime>4</TotalTime>
  <Words>1738</Words>
  <Application>Microsoft Office PowerPoint</Application>
  <PresentationFormat>Custom</PresentationFormat>
  <Paragraphs>258</Paragraphs>
  <Slides>24</Slides>
  <Notes>19</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24</vt:i4>
      </vt:variant>
    </vt:vector>
  </HeadingPairs>
  <TitlesOfParts>
    <vt:vector size="36" baseType="lpstr">
      <vt:lpstr>Arial</vt:lpstr>
      <vt:lpstr>Calibri</vt:lpstr>
      <vt:lpstr>Consolas</vt:lpstr>
      <vt:lpstr>Segoe Pro Light</vt:lpstr>
      <vt:lpstr>Segoe UI</vt:lpstr>
      <vt:lpstr>Segoe UI Light</vt:lpstr>
      <vt:lpstr>Segoe UI Semibold</vt:lpstr>
      <vt:lpstr>Wingdings</vt:lpstr>
      <vt:lpstr>5-30499_SPC_2014_PowerUser_Template_16x9</vt:lpstr>
      <vt:lpstr>1_5-30499_SPC_2014_PowerUser_Template_16x9</vt:lpstr>
      <vt:lpstr>3-30342_16x9_Consumer_Session_Template-Office_Summit</vt:lpstr>
      <vt:lpstr>5-30499_SPC_2014_Dev_Template_16x9</vt:lpstr>
      <vt:lpstr>PowerPoint Presentation</vt:lpstr>
      <vt:lpstr>Real World Best Practices For Making Enterprise Social Successful</vt:lpstr>
      <vt:lpstr>History of Customer Success Managers</vt:lpstr>
      <vt:lpstr>The Social Journey</vt:lpstr>
      <vt:lpstr>Step 1: Define Your Vision</vt:lpstr>
      <vt:lpstr>Step 1: Define Your Vision</vt:lpstr>
      <vt:lpstr>PowerPoint Presentation</vt:lpstr>
      <vt:lpstr>Step 2: Map to Value</vt:lpstr>
      <vt:lpstr>Step 3: Work Social</vt:lpstr>
      <vt:lpstr>Customer Engagement Maturity Model </vt:lpstr>
      <vt:lpstr>Customer Engagement Maturity Model </vt:lpstr>
      <vt:lpstr>Customer Engagement Maturity Model </vt:lpstr>
      <vt:lpstr>Customer Engagement Maturity Model </vt:lpstr>
      <vt:lpstr>Customer Engagement Maturity Model </vt:lpstr>
      <vt:lpstr>Step 3: Work Social</vt:lpstr>
      <vt:lpstr>Step 4: Drive Success</vt:lpstr>
      <vt:lpstr>Step 4: Drive Success</vt:lpstr>
      <vt:lpstr>Step 5: Evaluate, Adapt &amp; Iterate</vt:lpstr>
      <vt:lpstr>Step 5: Evaluate, Adapt &amp; Iterate</vt:lpstr>
      <vt:lpstr>Step 5: Evaluate, Adapt &amp; Iterate</vt:lpstr>
      <vt:lpstr>Four Factors for a Successful Journey</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Real-world, best practices for making enterprise social successful</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2014-03-03T20:35:05Z</dcterms:created>
  <dcterms:modified xsi:type="dcterms:W3CDTF">2014-03-04T18:55:02Z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