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37"/>
  </p:notesMasterIdLst>
  <p:handoutMasterIdLst>
    <p:handoutMasterId r:id="rId38"/>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6" r:id="rId35"/>
    <p:sldId id="285" r:id="rId3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629"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39107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75390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30</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3/6/2014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885034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968475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90847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10842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107130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13708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45196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335311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50842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565368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9090453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8997130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0098599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3416764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59698015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9439129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76476549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66615220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4572410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565264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118252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3216918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248979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7516678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77963013"/>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38475660"/>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7505877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34253824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05557977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616872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89635328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8853644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83700955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991532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405794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08463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631491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2969684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theme" Target="../theme/theme2.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4188359945"/>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8.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8.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2" Type="http://schemas.openxmlformats.org/officeDocument/2006/relationships/hyperlink" Target="http://support.microsoft.com/lifecycle/" TargetMode="Externa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3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37.xml"/><Relationship Id="rId6" Type="http://schemas.openxmlformats.org/officeDocument/2006/relationships/image" Target="../media/image38.png"/><Relationship Id="rId5" Type="http://schemas.microsoft.com/office/2007/relationships/hdphoto" Target="../media/hdphoto1.wdp"/><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3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399330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Office 365 Service Updates Principles</a:t>
            </a:r>
            <a:endParaRPr lang="en-US" dirty="0"/>
          </a:p>
        </p:txBody>
      </p:sp>
      <p:sp>
        <p:nvSpPr>
          <p:cNvPr id="4" name="Rectangle 3"/>
          <p:cNvSpPr/>
          <p:nvPr/>
        </p:nvSpPr>
        <p:spPr bwMode="auto">
          <a:xfrm>
            <a:off x="8088731" y="2125662"/>
            <a:ext cx="3474228" cy="221407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82854" rIns="45713" bIns="45713" numCol="1" spcCol="0" rtlCol="0" fromWordArt="0" anchor="t" anchorCtr="0" forceAA="0" compatLnSpc="1">
            <a:prstTxWarp prst="textNoShape">
              <a:avLst/>
            </a:prstTxWarp>
            <a:noAutofit/>
          </a:bodyPr>
          <a:lstStyle/>
          <a:p>
            <a:pPr defTabSz="913924" fontAlgn="base">
              <a:spcBef>
                <a:spcPct val="0"/>
              </a:spcBef>
              <a:spcAft>
                <a:spcPct val="0"/>
              </a:spcAft>
            </a:pPr>
            <a:r>
              <a:rPr lang="en-US" dirty="0">
                <a:solidFill>
                  <a:srgbClr val="FFFFFF"/>
                </a:solidFill>
                <a:ea typeface="Segoe UI" pitchFamily="34" charset="0"/>
                <a:cs typeface="Segoe UI" pitchFamily="34" charset="0"/>
              </a:rPr>
              <a:t>Respond to customer feedback through agile development</a:t>
            </a:r>
          </a:p>
        </p:txBody>
      </p:sp>
      <p:sp>
        <p:nvSpPr>
          <p:cNvPr id="5" name="Rectangle 4"/>
          <p:cNvSpPr/>
          <p:nvPr/>
        </p:nvSpPr>
        <p:spPr bwMode="auto">
          <a:xfrm>
            <a:off x="521622" y="2125662"/>
            <a:ext cx="3474228" cy="221407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82854" rIns="45713" bIns="45713" numCol="1" spcCol="0" rtlCol="0" fromWordArt="0" anchor="t" anchorCtr="0" forceAA="0" compatLnSpc="1">
            <a:prstTxWarp prst="textNoShape">
              <a:avLst/>
            </a:prstTxWarp>
            <a:noAutofit/>
          </a:bodyPr>
          <a:lstStyle/>
          <a:p>
            <a:pPr defTabSz="913924" fontAlgn="base">
              <a:spcBef>
                <a:spcPct val="0"/>
              </a:spcBef>
              <a:spcAft>
                <a:spcPct val="0"/>
              </a:spcAft>
            </a:pPr>
            <a:r>
              <a:rPr lang="en-US" dirty="0">
                <a:solidFill>
                  <a:srgbClr val="FFFFFF"/>
                </a:solidFill>
                <a:ea typeface="Segoe UI" pitchFamily="34" charset="0"/>
                <a:cs typeface="Segoe UI" pitchFamily="34" charset="0"/>
              </a:rPr>
              <a:t>Deliver new features and value</a:t>
            </a:r>
          </a:p>
        </p:txBody>
      </p:sp>
      <p:sp>
        <p:nvSpPr>
          <p:cNvPr id="6" name="Rectangle 36"/>
          <p:cNvSpPr/>
          <p:nvPr/>
        </p:nvSpPr>
        <p:spPr bwMode="auto">
          <a:xfrm>
            <a:off x="4305176" y="2125662"/>
            <a:ext cx="3474228" cy="221407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82854" rIns="45713" bIns="45713" numCol="1" spcCol="0" rtlCol="0" fromWordArt="0" anchor="t" anchorCtr="0" forceAA="0" compatLnSpc="1">
            <a:prstTxWarp prst="textNoShape">
              <a:avLst/>
            </a:prstTxWarp>
            <a:noAutofit/>
          </a:bodyPr>
          <a:lstStyle/>
          <a:p>
            <a:pPr defTabSz="913924" fontAlgn="base">
              <a:spcBef>
                <a:spcPct val="0"/>
              </a:spcBef>
              <a:spcAft>
                <a:spcPct val="0"/>
              </a:spcAft>
            </a:pPr>
            <a:r>
              <a:rPr lang="en-US" dirty="0">
                <a:solidFill>
                  <a:srgbClr val="FFFFFF"/>
                </a:solidFill>
                <a:ea typeface="Segoe UI" pitchFamily="34" charset="0"/>
                <a:cs typeface="Segoe UI" pitchFamily="34" charset="0"/>
              </a:rPr>
              <a:t>Build trust and compliance</a:t>
            </a:r>
          </a:p>
        </p:txBody>
      </p:sp>
      <p:sp>
        <p:nvSpPr>
          <p:cNvPr id="7" name="Rectangle 6"/>
          <p:cNvSpPr/>
          <p:nvPr/>
        </p:nvSpPr>
        <p:spPr>
          <a:xfrm>
            <a:off x="521622" y="4339730"/>
            <a:ext cx="3474228" cy="1185604"/>
          </a:xfrm>
          <a:prstGeom prst="rect">
            <a:avLst/>
          </a:prstGeom>
          <a:solidFill>
            <a:schemeClr val="bg1">
              <a:lumMod val="95000"/>
            </a:schemeClr>
          </a:solidFill>
        </p:spPr>
        <p:txBody>
          <a:bodyPr wrap="square" tIns="91427" anchor="t">
            <a:noAutofit/>
          </a:bodyPr>
          <a:lstStyle/>
          <a:p>
            <a:pPr defTabSz="914111">
              <a:lnSpc>
                <a:spcPts val="2000"/>
              </a:lnSpc>
              <a:spcAft>
                <a:spcPts val="600"/>
              </a:spcAft>
            </a:pPr>
            <a:r>
              <a:rPr lang="en-US" sz="1600" dirty="0">
                <a:solidFill>
                  <a:srgbClr val="FF0000"/>
                </a:solidFill>
                <a:ea typeface="Segoe UI" pitchFamily="34" charset="0"/>
                <a:cs typeface="Segoe UI" pitchFamily="34" charset="0"/>
              </a:rPr>
              <a:t>Continuous </a:t>
            </a:r>
            <a:r>
              <a:rPr lang="en-US" sz="1600" dirty="0">
                <a:solidFill>
                  <a:srgbClr val="797A7D"/>
                </a:solidFill>
                <a:ea typeface="Segoe UI" pitchFamily="34" charset="0"/>
                <a:cs typeface="Segoe UI" pitchFamily="34" charset="0"/>
              </a:rPr>
              <a:t>release cadence</a:t>
            </a:r>
          </a:p>
          <a:p>
            <a:pPr defTabSz="914111">
              <a:lnSpc>
                <a:spcPts val="2000"/>
              </a:lnSpc>
              <a:spcAft>
                <a:spcPts val="600"/>
              </a:spcAft>
            </a:pPr>
            <a:r>
              <a:rPr lang="en-US" sz="1600" dirty="0">
                <a:solidFill>
                  <a:srgbClr val="797A7D"/>
                </a:solidFill>
                <a:ea typeface="Segoe UI" pitchFamily="34" charset="0"/>
                <a:cs typeface="Segoe UI" pitchFamily="34" charset="0"/>
              </a:rPr>
              <a:t>Minor &amp; major updates</a:t>
            </a:r>
          </a:p>
          <a:p>
            <a:pPr defTabSz="914111">
              <a:lnSpc>
                <a:spcPts val="2000"/>
              </a:lnSpc>
              <a:spcAft>
                <a:spcPts val="600"/>
              </a:spcAft>
            </a:pPr>
            <a:r>
              <a:rPr lang="en-US" sz="1600" dirty="0">
                <a:solidFill>
                  <a:srgbClr val="797A7D"/>
                </a:solidFill>
                <a:ea typeface="Segoe UI" pitchFamily="34" charset="0"/>
                <a:cs typeface="Segoe UI" pitchFamily="34" charset="0"/>
              </a:rPr>
              <a:t>Up-to-date, no patching</a:t>
            </a:r>
          </a:p>
        </p:txBody>
      </p:sp>
      <p:sp>
        <p:nvSpPr>
          <p:cNvPr id="8" name="Left-Right Arrow 7"/>
          <p:cNvSpPr/>
          <p:nvPr/>
        </p:nvSpPr>
        <p:spPr>
          <a:xfrm>
            <a:off x="521493" y="5554662"/>
            <a:ext cx="11041467" cy="964736"/>
          </a:xfrm>
          <a:prstGeom prst="leftRightArrow">
            <a:avLst>
              <a:gd name="adj1" fmla="val 100000"/>
              <a:gd name="adj2" fmla="val 50000"/>
            </a:avLst>
          </a:prstGeom>
          <a:solidFill>
            <a:schemeClr val="bg1">
              <a:lumMod val="50000"/>
            </a:schemeClr>
          </a:solidFill>
        </p:spPr>
        <p:txBody>
          <a:bodyPr vert="horz" wrap="square" tIns="91427" bIns="91427" anchor="ctr">
            <a:noAutofit/>
          </a:bodyPr>
          <a:lstStyle/>
          <a:p>
            <a:pPr algn="ctr" defTabSz="914111">
              <a:lnSpc>
                <a:spcPts val="2000"/>
              </a:lnSpc>
              <a:spcAft>
                <a:spcPts val="600"/>
              </a:spcAft>
            </a:pPr>
            <a:r>
              <a:rPr lang="en-US" sz="2000" dirty="0">
                <a:solidFill>
                  <a:srgbClr val="FFFFFF"/>
                </a:solidFill>
                <a:ea typeface="Segoe UI" pitchFamily="34" charset="0"/>
                <a:cs typeface="Segoe UI" pitchFamily="34" charset="0"/>
              </a:rPr>
              <a:t>Insights to help manage change</a:t>
            </a:r>
          </a:p>
          <a:p>
            <a:pPr algn="ctr" defTabSz="914111">
              <a:lnSpc>
                <a:spcPts val="2000"/>
              </a:lnSpc>
              <a:spcAft>
                <a:spcPts val="600"/>
              </a:spcAft>
            </a:pPr>
            <a:r>
              <a:rPr lang="en-US" sz="1600" dirty="0">
                <a:solidFill>
                  <a:srgbClr val="FFFFFF"/>
                </a:solidFill>
                <a:ea typeface="Segoe UI" pitchFamily="34" charset="0"/>
                <a:cs typeface="Segoe UI" pitchFamily="34" charset="0"/>
              </a:rPr>
              <a:t>Direct to customer communications    </a:t>
            </a:r>
            <a:r>
              <a:rPr lang="en-US" sz="1600" dirty="0">
                <a:solidFill>
                  <a:srgbClr val="FFFFFF"/>
                </a:solidFill>
                <a:latin typeface="Arial Black" panose="020B0A04020102020204" pitchFamily="34" charset="0"/>
                <a:ea typeface="Segoe UI" pitchFamily="34" charset="0"/>
                <a:cs typeface="Segoe UI" pitchFamily="34" charset="0"/>
              </a:rPr>
              <a:t>|</a:t>
            </a:r>
            <a:r>
              <a:rPr lang="en-US" sz="1600" dirty="0">
                <a:solidFill>
                  <a:srgbClr val="FFFFFF"/>
                </a:solidFill>
                <a:ea typeface="Segoe UI" pitchFamily="34" charset="0"/>
                <a:cs typeface="Segoe UI" pitchFamily="34" charset="0"/>
              </a:rPr>
              <a:t>    Organizational readiness content</a:t>
            </a:r>
          </a:p>
        </p:txBody>
      </p:sp>
      <p:sp>
        <p:nvSpPr>
          <p:cNvPr id="9" name="Rectangle 8"/>
          <p:cNvSpPr/>
          <p:nvPr/>
        </p:nvSpPr>
        <p:spPr>
          <a:xfrm>
            <a:off x="4305176" y="4339734"/>
            <a:ext cx="3474228" cy="1185603"/>
          </a:xfrm>
          <a:prstGeom prst="rect">
            <a:avLst/>
          </a:prstGeom>
          <a:solidFill>
            <a:schemeClr val="bg1">
              <a:lumMod val="95000"/>
            </a:schemeClr>
          </a:solidFill>
        </p:spPr>
        <p:txBody>
          <a:bodyPr wrap="square" tIns="91427" anchor="t">
            <a:noAutofit/>
          </a:bodyPr>
          <a:lstStyle/>
          <a:p>
            <a:pPr defTabSz="914111">
              <a:lnSpc>
                <a:spcPts val="2000"/>
              </a:lnSpc>
              <a:spcAft>
                <a:spcPts val="600"/>
              </a:spcAft>
            </a:pPr>
            <a:r>
              <a:rPr lang="en-US" sz="1600" dirty="0">
                <a:solidFill>
                  <a:srgbClr val="797A7D"/>
                </a:solidFill>
                <a:ea typeface="Segoe UI" pitchFamily="34" charset="0"/>
                <a:cs typeface="Segoe UI" pitchFamily="34" charset="0"/>
              </a:rPr>
              <a:t>Security comes first</a:t>
            </a:r>
          </a:p>
          <a:p>
            <a:pPr defTabSz="914111">
              <a:lnSpc>
                <a:spcPts val="2000"/>
              </a:lnSpc>
              <a:spcAft>
                <a:spcPts val="600"/>
              </a:spcAft>
            </a:pPr>
            <a:r>
              <a:rPr lang="en-US" sz="1600" dirty="0">
                <a:solidFill>
                  <a:srgbClr val="797A7D"/>
                </a:solidFill>
                <a:ea typeface="Segoe UI" pitchFamily="34" charset="0"/>
                <a:cs typeface="Segoe UI" pitchFamily="34" charset="0"/>
              </a:rPr>
              <a:t>Evolving standards</a:t>
            </a:r>
          </a:p>
        </p:txBody>
      </p:sp>
      <p:sp>
        <p:nvSpPr>
          <p:cNvPr id="10" name="Rectangle 9"/>
          <p:cNvSpPr/>
          <p:nvPr/>
        </p:nvSpPr>
        <p:spPr>
          <a:xfrm>
            <a:off x="8088731" y="4339734"/>
            <a:ext cx="3474228" cy="1185603"/>
          </a:xfrm>
          <a:prstGeom prst="rect">
            <a:avLst/>
          </a:prstGeom>
          <a:solidFill>
            <a:schemeClr val="bg1">
              <a:lumMod val="95000"/>
            </a:schemeClr>
          </a:solidFill>
        </p:spPr>
        <p:txBody>
          <a:bodyPr wrap="square" tIns="91427" anchor="t">
            <a:noAutofit/>
          </a:bodyPr>
          <a:lstStyle/>
          <a:p>
            <a:pPr defTabSz="914111">
              <a:lnSpc>
                <a:spcPts val="2000"/>
              </a:lnSpc>
              <a:spcAft>
                <a:spcPts val="600"/>
              </a:spcAft>
            </a:pPr>
            <a:r>
              <a:rPr lang="en-US" sz="1600" dirty="0">
                <a:solidFill>
                  <a:srgbClr val="797A7D"/>
                </a:solidFill>
                <a:ea typeface="Segoe UI" pitchFamily="34" charset="0"/>
                <a:cs typeface="Segoe UI" pitchFamily="34" charset="0"/>
              </a:rPr>
              <a:t>Direct feedback</a:t>
            </a:r>
          </a:p>
          <a:p>
            <a:pPr defTabSz="914111">
              <a:lnSpc>
                <a:spcPts val="2000"/>
              </a:lnSpc>
              <a:spcAft>
                <a:spcPts val="600"/>
              </a:spcAft>
            </a:pPr>
            <a:r>
              <a:rPr lang="en-US" sz="1600" dirty="0">
                <a:solidFill>
                  <a:srgbClr val="797A7D"/>
                </a:solidFill>
                <a:ea typeface="Segoe UI" pitchFamily="34" charset="0"/>
                <a:cs typeface="Segoe UI" pitchFamily="34" charset="0"/>
              </a:rPr>
              <a:t>Real-time information</a:t>
            </a:r>
          </a:p>
          <a:p>
            <a:pPr defTabSz="914111">
              <a:lnSpc>
                <a:spcPts val="2000"/>
              </a:lnSpc>
              <a:spcAft>
                <a:spcPts val="600"/>
              </a:spcAft>
            </a:pPr>
            <a:r>
              <a:rPr lang="en-US" sz="1600" dirty="0">
                <a:solidFill>
                  <a:srgbClr val="797A7D"/>
                </a:solidFill>
                <a:ea typeface="Segoe UI" pitchFamily="34" charset="0"/>
                <a:cs typeface="Segoe UI" pitchFamily="34" charset="0"/>
              </a:rPr>
              <a:t>Common support issues</a:t>
            </a:r>
          </a:p>
        </p:txBody>
      </p:sp>
      <p:pic>
        <p:nvPicPr>
          <p:cNvPr id="11"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129569" y="2339269"/>
            <a:ext cx="2092540" cy="209254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2" name="Picture 3" descr="C:\Users\hannahr\Dropbox\MOD Servers Metro Icon Library\victor melniciuc\PNGs\Tech_Words\TechWords_06-13-12-Securit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21018" y="2372466"/>
            <a:ext cx="2059343" cy="205934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3" name="Picture 3" descr="W:\Open Engagements\Productivity\MS-Unified Communications\#1601 BizProd MOD Team Core Content Work\New Iconography\Words\Draft\061312_Word_Icons\Social_061312_white-0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93606" y="2670983"/>
            <a:ext cx="1664479" cy="1664479"/>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657161" y="1336140"/>
            <a:ext cx="11124520" cy="646331"/>
          </a:xfrm>
          <a:prstGeom prst="rect">
            <a:avLst/>
          </a:prstGeom>
        </p:spPr>
        <p:txBody>
          <a:bodyPr wrap="none">
            <a:spAutoFit/>
          </a:bodyPr>
          <a:lstStyle/>
          <a:p>
            <a:pPr>
              <a:lnSpc>
                <a:spcPct val="90000"/>
              </a:lnSpc>
              <a:spcBef>
                <a:spcPct val="20000"/>
              </a:spcBef>
              <a:buClr>
                <a:srgbClr val="505050"/>
              </a:buClr>
              <a:buSzPct val="90000"/>
            </a:pPr>
            <a:r>
              <a:rPr lang="en-US" sz="4000" dirty="0">
                <a:gradFill>
                  <a:gsLst>
                    <a:gs pos="2920">
                      <a:srgbClr val="0072C6"/>
                    </a:gs>
                    <a:gs pos="39000">
                      <a:srgbClr val="0072C6"/>
                    </a:gs>
                  </a:gsLst>
                  <a:lin ang="5400000" scaled="0"/>
                </a:gradFill>
                <a:latin typeface="Segoe UI Light"/>
              </a:rPr>
              <a:t>Continuous innovation with confidence and control</a:t>
            </a:r>
          </a:p>
        </p:txBody>
      </p:sp>
    </p:spTree>
    <p:extLst>
      <p:ext uri="{BB962C8B-B14F-4D97-AF65-F5344CB8AC3E}">
        <p14:creationId xmlns:p14="http://schemas.microsoft.com/office/powerpoint/2010/main" val="78713422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931" y="295274"/>
            <a:ext cx="11889564" cy="917575"/>
          </a:xfrm>
        </p:spPr>
        <p:txBody>
          <a:bodyPr/>
          <a:lstStyle/>
          <a:p>
            <a:r>
              <a:rPr lang="en-US" dirty="0" smtClean="0"/>
              <a:t>How To Think About Service Updates</a:t>
            </a:r>
            <a:endParaRPr lang="en-US" dirty="0"/>
          </a:p>
        </p:txBody>
      </p:sp>
      <p:grpSp>
        <p:nvGrpSpPr>
          <p:cNvPr id="28" name="Group 27"/>
          <p:cNvGrpSpPr/>
          <p:nvPr/>
        </p:nvGrpSpPr>
        <p:grpSpPr>
          <a:xfrm>
            <a:off x="1225613" y="4194272"/>
            <a:ext cx="9982200" cy="2655790"/>
            <a:chOff x="1225613" y="4194272"/>
            <a:chExt cx="9982200" cy="2655790"/>
          </a:xfrm>
        </p:grpSpPr>
        <p:grpSp>
          <p:nvGrpSpPr>
            <p:cNvPr id="21" name="Group 20"/>
            <p:cNvGrpSpPr/>
            <p:nvPr/>
          </p:nvGrpSpPr>
          <p:grpSpPr>
            <a:xfrm>
              <a:off x="1225613" y="4194272"/>
              <a:ext cx="9982200" cy="2655790"/>
              <a:chOff x="1225613" y="4194272"/>
              <a:chExt cx="9982200" cy="2655790"/>
            </a:xfrm>
          </p:grpSpPr>
          <p:sp>
            <p:nvSpPr>
              <p:cNvPr id="5" name="Rectangle 4"/>
              <p:cNvSpPr/>
              <p:nvPr/>
            </p:nvSpPr>
            <p:spPr bwMode="auto">
              <a:xfrm>
                <a:off x="1225613" y="4194272"/>
                <a:ext cx="9982200" cy="2655790"/>
              </a:xfrm>
              <a:prstGeom prst="rect">
                <a:avLst/>
              </a:prstGeom>
              <a:solidFill>
                <a:srgbClr val="4869C5"/>
              </a:solidFill>
              <a:ln>
                <a:noFill/>
              </a:ln>
              <a:effectLst/>
            </p:spPr>
            <p:style>
              <a:lnRef idx="1">
                <a:schemeClr val="accent5"/>
              </a:lnRef>
              <a:fillRef idx="3">
                <a:schemeClr val="accent5"/>
              </a:fillRef>
              <a:effectRef idx="2">
                <a:schemeClr val="accent5"/>
              </a:effectRef>
              <a:fontRef idx="minor">
                <a:schemeClr val="lt1"/>
              </a:fontRef>
            </p:style>
            <p:txBody>
              <a:bodyPr vert="horz" lIns="0" tIns="0" rIns="0" bIns="0" rtlCol="0" anchor="t"/>
              <a:lstStyle/>
              <a:p>
                <a:pPr algn="ctr" defTabSz="932351"/>
                <a:r>
                  <a:rPr lang="en-US" sz="2400" dirty="0">
                    <a:solidFill>
                      <a:srgbClr val="FFFFFF"/>
                    </a:solidFill>
                    <a:latin typeface="Segoe UI Semibold" pitchFamily="34" charset="0"/>
                  </a:rPr>
                  <a:t>Platform Updates</a:t>
                </a:r>
              </a:p>
            </p:txBody>
          </p:sp>
          <p:grpSp>
            <p:nvGrpSpPr>
              <p:cNvPr id="6" name="Group 5"/>
              <p:cNvGrpSpPr/>
              <p:nvPr/>
            </p:nvGrpSpPr>
            <p:grpSpPr>
              <a:xfrm>
                <a:off x="1396192" y="4620198"/>
                <a:ext cx="3154680" cy="2052561"/>
                <a:chOff x="519244" y="4513194"/>
                <a:chExt cx="3694615" cy="1656471"/>
              </a:xfrm>
            </p:grpSpPr>
            <p:sp>
              <p:nvSpPr>
                <p:cNvPr id="7" name="Rectangle 6"/>
                <p:cNvSpPr/>
                <p:nvPr/>
              </p:nvSpPr>
              <p:spPr>
                <a:xfrm>
                  <a:off x="519244" y="4836865"/>
                  <a:ext cx="3694615" cy="1332800"/>
                </a:xfrm>
                <a:prstGeom prst="rect">
                  <a:avLst/>
                </a:prstGeom>
                <a:solidFill>
                  <a:srgbClr val="00188F"/>
                </a:solidFill>
              </p:spPr>
              <p:txBody>
                <a:bodyPr wrap="square" lIns="279781" tIns="186521" rIns="93260" bIns="186521" numCol="1" anchor="t">
                  <a:noAutofit/>
                </a:bodyPr>
                <a:lstStyle/>
                <a:p>
                  <a:pPr marL="174862" lvl="1" indent="-174862" defTabSz="1109801">
                    <a:buFont typeface="Arial" panose="020B0604020202020204" pitchFamily="34" charset="0"/>
                    <a:buChar char="•"/>
                  </a:pPr>
                  <a:r>
                    <a:rPr lang="en-US" sz="1632" dirty="0">
                      <a:solidFill>
                        <a:srgbClr val="FFFFFF"/>
                      </a:solidFill>
                      <a:ea typeface="Segoe UI" pitchFamily="34" charset="0"/>
                      <a:cs typeface="Segoe UI" pitchFamily="34" charset="0"/>
                    </a:rPr>
                    <a:t>API change</a:t>
                  </a:r>
                </a:p>
                <a:p>
                  <a:pPr marL="174862" lvl="1" indent="-174862" defTabSz="1109801">
                    <a:buFont typeface="Arial" panose="020B0604020202020204" pitchFamily="34" charset="0"/>
                    <a:buChar char="•"/>
                  </a:pPr>
                  <a:r>
                    <a:rPr lang="en-US" sz="1632" dirty="0" smtClean="0">
                      <a:solidFill>
                        <a:srgbClr val="FFFFFF"/>
                      </a:solidFill>
                      <a:ea typeface="Segoe UI" pitchFamily="34" charset="0"/>
                      <a:cs typeface="Segoe UI" pitchFamily="34" charset="0"/>
                    </a:rPr>
                    <a:t>Deprecations</a:t>
                  </a:r>
                  <a:endParaRPr lang="en-US" sz="1632" dirty="0">
                    <a:solidFill>
                      <a:srgbClr val="FFFFFF"/>
                    </a:solidFill>
                    <a:ea typeface="Segoe UI" pitchFamily="34" charset="0"/>
                    <a:cs typeface="Segoe UI" pitchFamily="34" charset="0"/>
                  </a:endParaRPr>
                </a:p>
                <a:p>
                  <a:pPr marL="174862" lvl="1" indent="-174862" defTabSz="1109801">
                    <a:buFont typeface="Arial" panose="020B0604020202020204" pitchFamily="34" charset="0"/>
                    <a:buChar char="•"/>
                  </a:pPr>
                  <a:r>
                    <a:rPr lang="en-US" sz="1632" dirty="0">
                      <a:solidFill>
                        <a:srgbClr val="FFFFFF"/>
                      </a:solidFill>
                      <a:ea typeface="Segoe UI" pitchFamily="34" charset="0"/>
                      <a:cs typeface="Segoe UI" pitchFamily="34" charset="0"/>
                    </a:rPr>
                    <a:t>System requirement change</a:t>
                  </a:r>
                </a:p>
              </p:txBody>
            </p:sp>
            <p:sp>
              <p:nvSpPr>
                <p:cNvPr id="8" name="Rectangle 7"/>
                <p:cNvSpPr/>
                <p:nvPr/>
              </p:nvSpPr>
              <p:spPr bwMode="auto">
                <a:xfrm>
                  <a:off x="519244" y="4513194"/>
                  <a:ext cx="3694613" cy="33207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836" dirty="0" smtClean="0">
                      <a:gradFill>
                        <a:gsLst>
                          <a:gs pos="0">
                            <a:srgbClr val="FFFFFF"/>
                          </a:gs>
                          <a:gs pos="100000">
                            <a:srgbClr val="FFFFFF"/>
                          </a:gs>
                        </a:gsLst>
                        <a:lin ang="5400000" scaled="0"/>
                      </a:gradFill>
                      <a:ea typeface="Segoe UI" pitchFamily="34" charset="0"/>
                      <a:cs typeface="Segoe UI" pitchFamily="34" charset="0"/>
                    </a:rPr>
                    <a:t>Disruptive change</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9" name="Group 8"/>
              <p:cNvGrpSpPr/>
              <p:nvPr/>
            </p:nvGrpSpPr>
            <p:grpSpPr>
              <a:xfrm>
                <a:off x="4640965" y="4620199"/>
                <a:ext cx="3154680" cy="2052559"/>
                <a:chOff x="4274820" y="4513194"/>
                <a:chExt cx="3679741" cy="1656469"/>
              </a:xfrm>
            </p:grpSpPr>
            <p:sp>
              <p:nvSpPr>
                <p:cNvPr id="10" name="Rectangle 9"/>
                <p:cNvSpPr/>
                <p:nvPr/>
              </p:nvSpPr>
              <p:spPr>
                <a:xfrm>
                  <a:off x="4274820" y="4836864"/>
                  <a:ext cx="3679741" cy="1332799"/>
                </a:xfrm>
                <a:prstGeom prst="rect">
                  <a:avLst/>
                </a:prstGeom>
                <a:solidFill>
                  <a:srgbClr val="00188F"/>
                </a:solidFill>
              </p:spPr>
              <p:txBody>
                <a:bodyPr wrap="square" lIns="279781" tIns="186521" rIns="93260" bIns="186521" numCol="1" anchor="t">
                  <a:noAutofit/>
                </a:bodyPr>
                <a:lstStyle/>
                <a:p>
                  <a:pPr marL="174862" lvl="1" indent="-174862" defTabSz="1109801">
                    <a:buFont typeface="Arial" panose="020B0604020202020204" pitchFamily="34" charset="0"/>
                    <a:buChar char="•"/>
                  </a:pPr>
                  <a:r>
                    <a:rPr lang="en-US" sz="1632" dirty="0">
                      <a:solidFill>
                        <a:srgbClr val="FFFFFF"/>
                      </a:solidFill>
                      <a:ea typeface="Segoe UI" pitchFamily="34" charset="0"/>
                      <a:cs typeface="Segoe UI" pitchFamily="34" charset="0"/>
                    </a:rPr>
                    <a:t>Auto-discovery configuration</a:t>
                  </a:r>
                </a:p>
                <a:p>
                  <a:pPr marL="174862" lvl="1" indent="-174862" defTabSz="1109801">
                    <a:buFont typeface="Arial" panose="020B0604020202020204" pitchFamily="34" charset="0"/>
                    <a:buChar char="•"/>
                  </a:pPr>
                  <a:r>
                    <a:rPr lang="en-US" sz="1632" dirty="0">
                      <a:solidFill>
                        <a:srgbClr val="FFFFFF"/>
                      </a:solidFill>
                      <a:ea typeface="Segoe UI" pitchFamily="34" charset="0"/>
                      <a:cs typeface="Segoe UI" pitchFamily="34" charset="0"/>
                    </a:rPr>
                    <a:t>DNS record change</a:t>
                  </a:r>
                </a:p>
              </p:txBody>
            </p:sp>
            <p:sp>
              <p:nvSpPr>
                <p:cNvPr id="11" name="Rectangle 10"/>
                <p:cNvSpPr/>
                <p:nvPr/>
              </p:nvSpPr>
              <p:spPr bwMode="auto">
                <a:xfrm>
                  <a:off x="4274820" y="4513194"/>
                  <a:ext cx="3679741" cy="33207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Configuration changes</a:t>
                  </a:r>
                </a:p>
              </p:txBody>
            </p:sp>
          </p:grpSp>
          <p:grpSp>
            <p:nvGrpSpPr>
              <p:cNvPr id="12" name="Group 11"/>
              <p:cNvGrpSpPr/>
              <p:nvPr/>
            </p:nvGrpSpPr>
            <p:grpSpPr>
              <a:xfrm>
                <a:off x="7887085" y="4620193"/>
                <a:ext cx="3154680" cy="2052563"/>
                <a:chOff x="8015522" y="4518296"/>
                <a:chExt cx="3569970" cy="1656473"/>
              </a:xfrm>
            </p:grpSpPr>
            <p:sp>
              <p:nvSpPr>
                <p:cNvPr id="13" name="Rectangle 12"/>
                <p:cNvSpPr/>
                <p:nvPr/>
              </p:nvSpPr>
              <p:spPr>
                <a:xfrm>
                  <a:off x="8015523" y="4841969"/>
                  <a:ext cx="3562799" cy="1332800"/>
                </a:xfrm>
                <a:prstGeom prst="rect">
                  <a:avLst/>
                </a:prstGeom>
                <a:solidFill>
                  <a:srgbClr val="00188F"/>
                </a:solidFill>
              </p:spPr>
              <p:txBody>
                <a:bodyPr wrap="square" lIns="279781" tIns="186521" rIns="93260" bIns="186521" numCol="1" anchor="t">
                  <a:noAutofit/>
                </a:bodyPr>
                <a:lstStyle/>
                <a:p>
                  <a:pPr marL="174862" lvl="1" indent="-174862" defTabSz="1109801">
                    <a:buFont typeface="Arial" panose="020B0604020202020204" pitchFamily="34" charset="0"/>
                    <a:buChar char="•"/>
                  </a:pPr>
                  <a:r>
                    <a:rPr lang="en-US" sz="1632" dirty="0">
                      <a:solidFill>
                        <a:srgbClr val="FFFFFF"/>
                      </a:solidFill>
                      <a:ea typeface="Segoe UI" pitchFamily="34" charset="0"/>
                      <a:cs typeface="Segoe UI" pitchFamily="34" charset="0"/>
                    </a:rPr>
                    <a:t>Bug fix</a:t>
                  </a:r>
                </a:p>
                <a:p>
                  <a:pPr marL="174862" lvl="1" indent="-174862" defTabSz="1109801">
                    <a:buFont typeface="Arial" panose="020B0604020202020204" pitchFamily="34" charset="0"/>
                    <a:buChar char="•"/>
                  </a:pPr>
                  <a:r>
                    <a:rPr lang="en-US" sz="1632" dirty="0">
                      <a:solidFill>
                        <a:srgbClr val="FFFFFF"/>
                      </a:solidFill>
                      <a:ea typeface="Segoe UI" pitchFamily="34" charset="0"/>
                      <a:cs typeface="Segoe UI" pitchFamily="34" charset="0"/>
                    </a:rPr>
                    <a:t>Performance </a:t>
                  </a:r>
                  <a:r>
                    <a:rPr lang="en-US" sz="1632" dirty="0" smtClean="0">
                      <a:solidFill>
                        <a:srgbClr val="FFFFFF"/>
                      </a:solidFill>
                      <a:ea typeface="Segoe UI" pitchFamily="34" charset="0"/>
                      <a:cs typeface="Segoe UI" pitchFamily="34" charset="0"/>
                    </a:rPr>
                    <a:t>enhancement</a:t>
                  </a:r>
                </a:p>
                <a:p>
                  <a:pPr marL="174862" lvl="1" indent="-174862" defTabSz="1109801">
                    <a:buFont typeface="Arial" panose="020B0604020202020204" pitchFamily="34" charset="0"/>
                    <a:buChar char="•"/>
                  </a:pPr>
                  <a:r>
                    <a:rPr lang="en-US" sz="1632" dirty="0">
                      <a:solidFill>
                        <a:srgbClr val="FFFFFF"/>
                      </a:solidFill>
                      <a:ea typeface="Segoe UI" pitchFamily="34" charset="0"/>
                      <a:cs typeface="Segoe UI" pitchFamily="34" charset="0"/>
                    </a:rPr>
                    <a:t>Security </a:t>
                  </a:r>
                  <a:r>
                    <a:rPr lang="en-US" sz="1632" dirty="0" smtClean="0">
                      <a:solidFill>
                        <a:srgbClr val="FFFFFF"/>
                      </a:solidFill>
                      <a:ea typeface="Segoe UI" pitchFamily="34" charset="0"/>
                      <a:cs typeface="Segoe UI" pitchFamily="34" charset="0"/>
                    </a:rPr>
                    <a:t>updates</a:t>
                  </a:r>
                  <a:endParaRPr lang="en-US" sz="1632" dirty="0">
                    <a:solidFill>
                      <a:srgbClr val="FFFFFF"/>
                    </a:solidFill>
                    <a:ea typeface="Segoe UI" pitchFamily="34" charset="0"/>
                    <a:cs typeface="Segoe UI" pitchFamily="34" charset="0"/>
                  </a:endParaRPr>
                </a:p>
              </p:txBody>
            </p:sp>
            <p:sp>
              <p:nvSpPr>
                <p:cNvPr id="14" name="Rectangle 13"/>
                <p:cNvSpPr/>
                <p:nvPr/>
              </p:nvSpPr>
              <p:spPr bwMode="auto">
                <a:xfrm>
                  <a:off x="8015522" y="4518296"/>
                  <a:ext cx="3569970" cy="33207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Infrastructure </a:t>
                  </a:r>
                  <a:r>
                    <a:rPr lang="en-US" sz="1836" dirty="0" smtClean="0">
                      <a:gradFill>
                        <a:gsLst>
                          <a:gs pos="0">
                            <a:srgbClr val="FFFFFF"/>
                          </a:gs>
                          <a:gs pos="100000">
                            <a:srgbClr val="FFFFFF"/>
                          </a:gs>
                        </a:gsLst>
                        <a:lin ang="5400000" scaled="0"/>
                      </a:gradFill>
                      <a:ea typeface="Segoe UI" pitchFamily="34" charset="0"/>
                      <a:cs typeface="Segoe UI" pitchFamily="34" charset="0"/>
                    </a:rPr>
                    <a:t>improvements</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23" name="Rectangle 22"/>
            <p:cNvSpPr/>
            <p:nvPr/>
          </p:nvSpPr>
          <p:spPr bwMode="auto">
            <a:xfrm>
              <a:off x="1395093" y="6240462"/>
              <a:ext cx="3154680" cy="292608"/>
            </a:xfrm>
            <a:prstGeom prst="rect">
              <a:avLst/>
            </a:prstGeom>
            <a:solidFill>
              <a:srgbClr val="A3A3A3"/>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r>
                <a:rPr lang="en-US" sz="2000" kern="0" dirty="0" smtClean="0">
                  <a:solidFill>
                    <a:srgbClr val="FFFFFF"/>
                  </a:solidFill>
                </a:rPr>
                <a:t>One Year</a:t>
              </a:r>
            </a:p>
          </p:txBody>
        </p:sp>
        <p:sp>
          <p:nvSpPr>
            <p:cNvPr id="24" name="Rectangle 23"/>
            <p:cNvSpPr/>
            <p:nvPr/>
          </p:nvSpPr>
          <p:spPr bwMode="auto">
            <a:xfrm>
              <a:off x="4640966" y="6240462"/>
              <a:ext cx="3154680" cy="292608"/>
            </a:xfrm>
            <a:prstGeom prst="rect">
              <a:avLst/>
            </a:prstGeom>
            <a:solidFill>
              <a:srgbClr val="A3A3A3"/>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r>
                <a:rPr lang="en-US" sz="2000" kern="0" dirty="0" smtClean="0">
                  <a:solidFill>
                    <a:srgbClr val="FFFFFF"/>
                  </a:solidFill>
                </a:rPr>
                <a:t>Up to 12 Months</a:t>
              </a:r>
            </a:p>
          </p:txBody>
        </p:sp>
        <p:sp>
          <p:nvSpPr>
            <p:cNvPr id="25" name="Rectangle 24"/>
            <p:cNvSpPr/>
            <p:nvPr/>
          </p:nvSpPr>
          <p:spPr bwMode="auto">
            <a:xfrm>
              <a:off x="7887086" y="6240462"/>
              <a:ext cx="3154680" cy="292608"/>
            </a:xfrm>
            <a:prstGeom prst="rect">
              <a:avLst/>
            </a:prstGeom>
            <a:solidFill>
              <a:srgbClr val="A3A3A3"/>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r>
                <a:rPr lang="en-US" sz="2000" kern="0" dirty="0" smtClean="0">
                  <a:solidFill>
                    <a:srgbClr val="FFFFFF"/>
                  </a:solidFill>
                </a:rPr>
                <a:t>No Notice</a:t>
              </a:r>
            </a:p>
          </p:txBody>
        </p:sp>
      </p:grpSp>
      <p:grpSp>
        <p:nvGrpSpPr>
          <p:cNvPr id="3" name="Group 2"/>
          <p:cNvGrpSpPr/>
          <p:nvPr/>
        </p:nvGrpSpPr>
        <p:grpSpPr>
          <a:xfrm>
            <a:off x="1225613" y="1290864"/>
            <a:ext cx="9982200" cy="2853156"/>
            <a:chOff x="1225613" y="1290864"/>
            <a:chExt cx="9982200" cy="2853156"/>
          </a:xfrm>
        </p:grpSpPr>
        <p:grpSp>
          <p:nvGrpSpPr>
            <p:cNvPr id="22" name="Group 21"/>
            <p:cNvGrpSpPr/>
            <p:nvPr/>
          </p:nvGrpSpPr>
          <p:grpSpPr>
            <a:xfrm>
              <a:off x="1225613" y="1290864"/>
              <a:ext cx="9982200" cy="2853156"/>
              <a:chOff x="1225613" y="1290864"/>
              <a:chExt cx="9982200" cy="2853156"/>
            </a:xfrm>
          </p:grpSpPr>
          <p:sp>
            <p:nvSpPr>
              <p:cNvPr id="4" name="Rectangle 3"/>
              <p:cNvSpPr/>
              <p:nvPr/>
            </p:nvSpPr>
            <p:spPr bwMode="auto">
              <a:xfrm>
                <a:off x="1225613" y="1290864"/>
                <a:ext cx="9982200" cy="2853156"/>
              </a:xfrm>
              <a:prstGeom prst="rect">
                <a:avLst/>
              </a:prstGeom>
              <a:solidFill>
                <a:schemeClr val="accent1"/>
              </a:solidFill>
              <a:ln>
                <a:noFill/>
              </a:ln>
              <a:effectLst/>
            </p:spPr>
            <p:style>
              <a:lnRef idx="1">
                <a:schemeClr val="accent5"/>
              </a:lnRef>
              <a:fillRef idx="3">
                <a:schemeClr val="accent5"/>
              </a:fillRef>
              <a:effectRef idx="2">
                <a:schemeClr val="accent5"/>
              </a:effectRef>
              <a:fontRef idx="minor">
                <a:schemeClr val="lt1"/>
              </a:fontRef>
            </p:style>
            <p:txBody>
              <a:bodyPr vert="horz" lIns="0" tIns="0" rIns="0" bIns="0" rtlCol="0" anchor="t"/>
              <a:lstStyle/>
              <a:p>
                <a:pPr algn="ctr" defTabSz="932351"/>
                <a:r>
                  <a:rPr lang="en-US" sz="2400" dirty="0">
                    <a:solidFill>
                      <a:srgbClr val="FFFFFF"/>
                    </a:solidFill>
                    <a:latin typeface="Segoe UI Semibold" panose="020B0702040204020203" pitchFamily="34" charset="0"/>
                  </a:rPr>
                  <a:t>Functionality Updates</a:t>
                </a:r>
              </a:p>
            </p:txBody>
          </p:sp>
          <p:grpSp>
            <p:nvGrpSpPr>
              <p:cNvPr id="15" name="Group 14"/>
              <p:cNvGrpSpPr/>
              <p:nvPr/>
            </p:nvGrpSpPr>
            <p:grpSpPr>
              <a:xfrm>
                <a:off x="1395093" y="1651711"/>
                <a:ext cx="4766866" cy="2259163"/>
                <a:chOff x="6156960" y="1797817"/>
                <a:chExt cx="5421097" cy="1851801"/>
              </a:xfrm>
            </p:grpSpPr>
            <p:sp>
              <p:nvSpPr>
                <p:cNvPr id="16" name="Rectangle 15"/>
                <p:cNvSpPr/>
                <p:nvPr/>
              </p:nvSpPr>
              <p:spPr>
                <a:xfrm>
                  <a:off x="6156960" y="2147136"/>
                  <a:ext cx="5421097" cy="1502482"/>
                </a:xfrm>
                <a:prstGeom prst="rect">
                  <a:avLst/>
                </a:prstGeom>
                <a:solidFill>
                  <a:srgbClr val="7D94D5"/>
                </a:solidFill>
              </p:spPr>
              <p:txBody>
                <a:bodyPr wrap="square" lIns="279781" tIns="186521" rIns="93260" bIns="186521" numCol="1" anchor="t">
                  <a:noAutofit/>
                </a:bodyPr>
                <a:lstStyle/>
                <a:p>
                  <a:pPr marL="174862" lvl="1" indent="-174862" defTabSz="1109801">
                    <a:buFont typeface="Arial" panose="020B0604020202020204" pitchFamily="34" charset="0"/>
                    <a:buChar char="•"/>
                  </a:pPr>
                  <a:r>
                    <a:rPr lang="en-US" sz="1632" dirty="0" err="1" smtClean="0">
                      <a:solidFill>
                        <a:srgbClr val="FFFFFF"/>
                      </a:solidFill>
                      <a:ea typeface="Segoe UI" pitchFamily="34" charset="0"/>
                      <a:cs typeface="Segoe UI" pitchFamily="34" charset="0"/>
                    </a:rPr>
                    <a:t>OneDrive</a:t>
                  </a:r>
                  <a:r>
                    <a:rPr lang="en-US" sz="1632" dirty="0" smtClean="0">
                      <a:solidFill>
                        <a:srgbClr val="FFFFFF"/>
                      </a:solidFill>
                      <a:ea typeface="Segoe UI" pitchFamily="34" charset="0"/>
                      <a:cs typeface="Segoe UI" pitchFamily="34" charset="0"/>
                    </a:rPr>
                    <a:t> for Business storage increases</a:t>
                  </a:r>
                  <a:endParaRPr lang="en-US" sz="1632" dirty="0">
                    <a:solidFill>
                      <a:srgbClr val="FFFFFF"/>
                    </a:solidFill>
                    <a:ea typeface="Segoe UI" pitchFamily="34" charset="0"/>
                    <a:cs typeface="Segoe UI" pitchFamily="34" charset="0"/>
                  </a:endParaRPr>
                </a:p>
                <a:p>
                  <a:pPr marL="174862" lvl="1" indent="-174862" defTabSz="1109801">
                    <a:buFont typeface="Arial" panose="020B0604020202020204" pitchFamily="34" charset="0"/>
                    <a:buChar char="•"/>
                  </a:pPr>
                  <a:r>
                    <a:rPr lang="en-US" sz="1632" dirty="0" smtClean="0">
                      <a:solidFill>
                        <a:srgbClr val="FFFFFF"/>
                      </a:solidFill>
                      <a:ea typeface="Segoe UI" pitchFamily="34" charset="0"/>
                      <a:cs typeface="Segoe UI" pitchFamily="34" charset="0"/>
                    </a:rPr>
                    <a:t>Lync meeting improvements</a:t>
                  </a:r>
                  <a:endParaRPr lang="en-US" sz="1632" dirty="0">
                    <a:solidFill>
                      <a:srgbClr val="FFFFFF"/>
                    </a:solidFill>
                    <a:ea typeface="Segoe UI" pitchFamily="34" charset="0"/>
                    <a:cs typeface="Segoe UI" pitchFamily="34" charset="0"/>
                  </a:endParaRPr>
                </a:p>
                <a:p>
                  <a:pPr marL="174862" lvl="1" indent="-174862" defTabSz="1109801">
                    <a:buFont typeface="Arial" panose="020B0604020202020204" pitchFamily="34" charset="0"/>
                    <a:buChar char="•"/>
                  </a:pPr>
                  <a:endParaRPr lang="en-US" sz="1836" dirty="0">
                    <a:solidFill>
                      <a:srgbClr val="0072C6"/>
                    </a:solidFill>
                    <a:ea typeface="Segoe UI" pitchFamily="34" charset="0"/>
                    <a:cs typeface="Segoe UI" pitchFamily="34" charset="0"/>
                  </a:endParaRPr>
                </a:p>
              </p:txBody>
            </p:sp>
            <p:sp>
              <p:nvSpPr>
                <p:cNvPr id="17" name="Rectangle 16"/>
                <p:cNvSpPr/>
                <p:nvPr/>
              </p:nvSpPr>
              <p:spPr bwMode="auto">
                <a:xfrm>
                  <a:off x="6156960" y="1797817"/>
                  <a:ext cx="5421097" cy="33728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Feature </a:t>
                  </a:r>
                  <a:r>
                    <a:rPr lang="en-US" sz="1836" dirty="0" smtClean="0">
                      <a:gradFill>
                        <a:gsLst>
                          <a:gs pos="0">
                            <a:srgbClr val="FFFFFF"/>
                          </a:gs>
                          <a:gs pos="100000">
                            <a:srgbClr val="FFFFFF"/>
                          </a:gs>
                        </a:gsLst>
                        <a:lin ang="5400000" scaled="0"/>
                      </a:gradFill>
                      <a:ea typeface="Segoe UI" pitchFamily="34" charset="0"/>
                      <a:cs typeface="Segoe UI" pitchFamily="34" charset="0"/>
                    </a:rPr>
                    <a:t>updates</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8" name="Group 17"/>
              <p:cNvGrpSpPr/>
              <p:nvPr/>
            </p:nvGrpSpPr>
            <p:grpSpPr>
              <a:xfrm>
                <a:off x="6267316" y="1651710"/>
                <a:ext cx="4766866" cy="2259163"/>
                <a:chOff x="519244" y="1802164"/>
                <a:chExt cx="5561516" cy="1851802"/>
              </a:xfrm>
            </p:grpSpPr>
            <p:sp>
              <p:nvSpPr>
                <p:cNvPr id="19" name="Rectangle 18"/>
                <p:cNvSpPr/>
                <p:nvPr/>
              </p:nvSpPr>
              <p:spPr>
                <a:xfrm>
                  <a:off x="519244" y="2151484"/>
                  <a:ext cx="5561516" cy="1502482"/>
                </a:xfrm>
                <a:prstGeom prst="rect">
                  <a:avLst/>
                </a:prstGeom>
                <a:solidFill>
                  <a:srgbClr val="7D94D5"/>
                </a:solidFill>
              </p:spPr>
              <p:txBody>
                <a:bodyPr wrap="square" lIns="279781" tIns="186521" rIns="93260" bIns="186521" numCol="1" anchor="t">
                  <a:noAutofit/>
                </a:bodyPr>
                <a:lstStyle/>
                <a:p>
                  <a:pPr marL="174862" lvl="1" indent="-174862" defTabSz="1109801">
                    <a:buFont typeface="Arial" panose="020B0604020202020204" pitchFamily="34" charset="0"/>
                    <a:buChar char="•"/>
                  </a:pPr>
                  <a:r>
                    <a:rPr lang="en-US" sz="1632" dirty="0">
                      <a:solidFill>
                        <a:srgbClr val="FFFFFF"/>
                      </a:solidFill>
                      <a:ea typeface="Segoe UI" pitchFamily="34" charset="0"/>
                      <a:cs typeface="Segoe UI" pitchFamily="34" charset="0"/>
                    </a:rPr>
                    <a:t>Office Mobile for iPhone</a:t>
                  </a:r>
                </a:p>
                <a:p>
                  <a:pPr marL="174862" lvl="1" indent="-174862" defTabSz="1109801">
                    <a:buFont typeface="Arial" panose="020B0604020202020204" pitchFamily="34" charset="0"/>
                    <a:buChar char="•"/>
                  </a:pPr>
                  <a:r>
                    <a:rPr lang="en-US" sz="1632" dirty="0">
                      <a:solidFill>
                        <a:srgbClr val="FFFFFF"/>
                      </a:solidFill>
                      <a:ea typeface="Segoe UI" pitchFamily="34" charset="0"/>
                      <a:cs typeface="Segoe UI" pitchFamily="34" charset="0"/>
                    </a:rPr>
                    <a:t>OWA for iPhone and iPad</a:t>
                  </a:r>
                </a:p>
                <a:p>
                  <a:pPr marL="174862" lvl="1" indent="-174862" defTabSz="1109801">
                    <a:buFont typeface="Arial" panose="020B0604020202020204" pitchFamily="34" charset="0"/>
                    <a:buChar char="•"/>
                  </a:pPr>
                  <a:endParaRPr lang="en-US" sz="1836" dirty="0">
                    <a:solidFill>
                      <a:srgbClr val="0072C6"/>
                    </a:solidFill>
                    <a:ea typeface="Segoe UI" pitchFamily="34" charset="0"/>
                    <a:cs typeface="Segoe UI" pitchFamily="34" charset="0"/>
                  </a:endParaRPr>
                </a:p>
              </p:txBody>
            </p:sp>
            <p:sp>
              <p:nvSpPr>
                <p:cNvPr id="20" name="Rectangle 19"/>
                <p:cNvSpPr/>
                <p:nvPr/>
              </p:nvSpPr>
              <p:spPr bwMode="auto">
                <a:xfrm>
                  <a:off x="519244" y="1802164"/>
                  <a:ext cx="5561516" cy="33728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New </a:t>
                  </a:r>
                  <a:r>
                    <a:rPr lang="en-US" sz="1836" dirty="0" smtClean="0">
                      <a:gradFill>
                        <a:gsLst>
                          <a:gs pos="0">
                            <a:srgbClr val="FFFFFF"/>
                          </a:gs>
                          <a:gs pos="100000">
                            <a:srgbClr val="FFFFFF"/>
                          </a:gs>
                        </a:gsLst>
                        <a:lin ang="5400000" scaled="0"/>
                      </a:gradFill>
                      <a:ea typeface="Segoe UI" pitchFamily="34" charset="0"/>
                      <a:cs typeface="Segoe UI" pitchFamily="34" charset="0"/>
                    </a:rPr>
                    <a:t>Introductions</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26" name="Rectangle 25"/>
            <p:cNvSpPr/>
            <p:nvPr/>
          </p:nvSpPr>
          <p:spPr bwMode="auto">
            <a:xfrm>
              <a:off x="1396192" y="3440334"/>
              <a:ext cx="4766866" cy="292608"/>
            </a:xfrm>
            <a:prstGeom prst="rect">
              <a:avLst/>
            </a:prstGeom>
            <a:solidFill>
              <a:srgbClr val="A3A3A3"/>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r>
                <a:rPr lang="en-US" sz="2000" kern="0" dirty="0" smtClean="0">
                  <a:gradFill>
                    <a:gsLst>
                      <a:gs pos="0">
                        <a:srgbClr val="FFFFFF"/>
                      </a:gs>
                      <a:gs pos="100000">
                        <a:srgbClr val="FFFFFF"/>
                      </a:gs>
                    </a:gsLst>
                    <a:lin ang="5400000" scaled="0"/>
                  </a:gradFill>
                </a:rPr>
                <a:t>1-3 Month Roadmap*</a:t>
              </a:r>
            </a:p>
          </p:txBody>
        </p:sp>
        <p:sp>
          <p:nvSpPr>
            <p:cNvPr id="27" name="Rectangle 26"/>
            <p:cNvSpPr/>
            <p:nvPr/>
          </p:nvSpPr>
          <p:spPr bwMode="auto">
            <a:xfrm>
              <a:off x="6266216" y="3440334"/>
              <a:ext cx="4767965" cy="292608"/>
            </a:xfrm>
            <a:prstGeom prst="rect">
              <a:avLst/>
            </a:prstGeom>
            <a:solidFill>
              <a:srgbClr val="A3A3A3"/>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r>
                <a:rPr lang="en-US" sz="2000" kern="0" dirty="0" smtClean="0">
                  <a:gradFill>
                    <a:gsLst>
                      <a:gs pos="0">
                        <a:srgbClr val="FFFFFF"/>
                      </a:gs>
                      <a:gs pos="100000">
                        <a:srgbClr val="FFFFFF"/>
                      </a:gs>
                    </a:gsLst>
                    <a:lin ang="5400000" scaled="0"/>
                  </a:gradFill>
                </a:rPr>
                <a:t>Upon Release</a:t>
              </a:r>
            </a:p>
          </p:txBody>
        </p:sp>
      </p:grpSp>
    </p:spTree>
    <p:extLst>
      <p:ext uri="{BB962C8B-B14F-4D97-AF65-F5344CB8AC3E}">
        <p14:creationId xmlns:p14="http://schemas.microsoft.com/office/powerpoint/2010/main" val="2323962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6298563" y="1560534"/>
            <a:ext cx="5558473" cy="451713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New feature posts to the new Office Blogs upon release</a:t>
            </a:r>
            <a:b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b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Reflected in </a:t>
            </a: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TechNet Service </a:t>
            </a: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Description </a:t>
            </a: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after </a:t>
            </a: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release </a:t>
            </a:r>
          </a:p>
        </p:txBody>
      </p:sp>
      <p:sp>
        <p:nvSpPr>
          <p:cNvPr id="2" name="Title 1"/>
          <p:cNvSpPr>
            <a:spLocks noGrp="1"/>
          </p:cNvSpPr>
          <p:nvPr>
            <p:ph type="title"/>
          </p:nvPr>
        </p:nvSpPr>
        <p:spPr/>
        <p:txBody>
          <a:bodyPr/>
          <a:lstStyle/>
          <a:p>
            <a:r>
              <a:rPr lang="en-US" dirty="0" smtClean="0"/>
              <a:t>Learn About New Functionality Updates</a:t>
            </a:r>
            <a:endParaRPr lang="en-US" dirty="0"/>
          </a:p>
        </p:txBody>
      </p:sp>
      <p:pic>
        <p:nvPicPr>
          <p:cNvPr id="4" name="Picture 3"/>
          <p:cNvPicPr>
            <a:picLocks noChangeAspect="1"/>
          </p:cNvPicPr>
          <p:nvPr/>
        </p:nvPicPr>
        <p:blipFill>
          <a:blip r:embed="rId2"/>
          <a:stretch>
            <a:fillRect/>
          </a:stretch>
        </p:blipFill>
        <p:spPr>
          <a:xfrm>
            <a:off x="659322" y="1572202"/>
            <a:ext cx="5635115" cy="4495800"/>
          </a:xfrm>
          <a:prstGeom prst="rect">
            <a:avLst/>
          </a:prstGeom>
          <a:ln>
            <a:solidFill>
              <a:schemeClr val="bg1">
                <a:lumMod val="75000"/>
              </a:schemeClr>
            </a:solidFill>
          </a:ln>
          <a:effectLst/>
        </p:spPr>
      </p:pic>
      <p:sp>
        <p:nvSpPr>
          <p:cNvPr id="5" name="Rectangle 4"/>
          <p:cNvSpPr/>
          <p:nvPr/>
        </p:nvSpPr>
        <p:spPr>
          <a:xfrm>
            <a:off x="3160186" y="6272793"/>
            <a:ext cx="6118471" cy="461665"/>
          </a:xfrm>
          <a:prstGeom prst="rect">
            <a:avLst/>
          </a:prstGeom>
        </p:spPr>
        <p:txBody>
          <a:bodyPr wrap="none">
            <a:spAutoFit/>
          </a:bodyPr>
          <a:lstStyle/>
          <a:p>
            <a:pPr algn="ctr"/>
            <a:r>
              <a:rPr lang="en-US" sz="2400" dirty="0" smtClean="0">
                <a:solidFill>
                  <a:srgbClr val="505050"/>
                </a:solidFill>
                <a:latin typeface="Segoe UI Light"/>
              </a:rPr>
              <a:t>Visit http</a:t>
            </a:r>
            <a:r>
              <a:rPr lang="en-US" sz="2400" dirty="0">
                <a:solidFill>
                  <a:srgbClr val="505050"/>
                </a:solidFill>
                <a:latin typeface="Segoe UI Light"/>
              </a:rPr>
              <a:t>://blogs.office.com/office365updates/</a:t>
            </a:r>
          </a:p>
        </p:txBody>
      </p:sp>
      <p:pic>
        <p:nvPicPr>
          <p:cNvPr id="6" name="Picture 5"/>
          <p:cNvPicPr>
            <a:picLocks noChangeAspect="1"/>
          </p:cNvPicPr>
          <p:nvPr/>
        </p:nvPicPr>
        <p:blipFill>
          <a:blip r:embed="rId3"/>
          <a:stretch>
            <a:fillRect/>
          </a:stretch>
        </p:blipFill>
        <p:spPr>
          <a:xfrm>
            <a:off x="825119" y="2285072"/>
            <a:ext cx="5303520" cy="3250873"/>
          </a:xfrm>
          <a:prstGeom prst="rect">
            <a:avLst/>
          </a:prstGeom>
          <a:ln>
            <a:solidFill>
              <a:schemeClr val="bg1">
                <a:lumMod val="75000"/>
              </a:schemeClr>
            </a:solidFill>
          </a:ln>
        </p:spPr>
      </p:pic>
    </p:spTree>
    <p:extLst>
      <p:ext uri="{BB962C8B-B14F-4D97-AF65-F5344CB8AC3E}">
        <p14:creationId xmlns:p14="http://schemas.microsoft.com/office/powerpoint/2010/main" val="20053088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4"/>
                                        </p:tgtEl>
                                        <p:attrNameLst>
                                          <p:attrName>style.opacity</p:attrName>
                                        </p:attrNameLst>
                                      </p:cBhvr>
                                      <p:to>
                                        <p:strVal val="0.5"/>
                                      </p:to>
                                    </p:set>
                                    <p:animEffect filter="image" prLst="opacity: 0.5">
                                      <p:cBhvr rctx="IE">
                                        <p:cTn id="7" dur="indefinite"/>
                                        <p:tgtEl>
                                          <p:spTgt spid="4"/>
                                        </p:tgtEl>
                                      </p:cBhvr>
                                    </p:animEffect>
                                  </p:childTnLst>
                                </p:cTn>
                              </p:par>
                              <p:par>
                                <p:cTn id="8" presetID="53"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Message Center: In Product Notifications</a:t>
            </a:r>
            <a:endParaRPr lang="en-US" dirty="0"/>
          </a:p>
        </p:txBody>
      </p:sp>
      <p:pic>
        <p:nvPicPr>
          <p:cNvPr id="8" name="Picture 7"/>
          <p:cNvPicPr>
            <a:picLocks noChangeAspect="1"/>
          </p:cNvPicPr>
          <p:nvPr/>
        </p:nvPicPr>
        <p:blipFill>
          <a:blip r:embed="rId2"/>
          <a:stretch>
            <a:fillRect/>
          </a:stretch>
        </p:blipFill>
        <p:spPr>
          <a:xfrm>
            <a:off x="1989138" y="1229579"/>
            <a:ext cx="8458200" cy="5130273"/>
          </a:xfrm>
          <a:prstGeom prst="rect">
            <a:avLst/>
          </a:prstGeom>
          <a:ln>
            <a:solidFill>
              <a:schemeClr val="bg1">
                <a:lumMod val="75000"/>
              </a:schemeClr>
            </a:solidFill>
          </a:ln>
        </p:spPr>
      </p:pic>
      <p:pic>
        <p:nvPicPr>
          <p:cNvPr id="9" name="Picture 8"/>
          <p:cNvPicPr>
            <a:picLocks noChangeAspect="1"/>
          </p:cNvPicPr>
          <p:nvPr/>
        </p:nvPicPr>
        <p:blipFill>
          <a:blip r:embed="rId3"/>
          <a:stretch>
            <a:fillRect/>
          </a:stretch>
        </p:blipFill>
        <p:spPr>
          <a:xfrm>
            <a:off x="2606946" y="1458179"/>
            <a:ext cx="7269696" cy="4402366"/>
          </a:xfrm>
          <a:prstGeom prst="rect">
            <a:avLst/>
          </a:prstGeom>
        </p:spPr>
      </p:pic>
      <p:sp>
        <p:nvSpPr>
          <p:cNvPr id="10" name="Oval 9"/>
          <p:cNvSpPr/>
          <p:nvPr/>
        </p:nvSpPr>
        <p:spPr bwMode="auto">
          <a:xfrm>
            <a:off x="5326839" y="1140974"/>
            <a:ext cx="422910" cy="405810"/>
          </a:xfrm>
          <a:prstGeom prst="ellipse">
            <a:avLst/>
          </a:prstGeom>
          <a:noFill/>
          <a:ln w="12700">
            <a:solidFill>
              <a:srgbClr val="FF0000"/>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 name="Rectangle 12"/>
          <p:cNvSpPr/>
          <p:nvPr/>
        </p:nvSpPr>
        <p:spPr>
          <a:xfrm>
            <a:off x="274639" y="6359852"/>
            <a:ext cx="11889564" cy="461665"/>
          </a:xfrm>
          <a:prstGeom prst="rect">
            <a:avLst/>
          </a:prstGeom>
        </p:spPr>
        <p:txBody>
          <a:bodyPr wrap="square">
            <a:spAutoFit/>
          </a:bodyPr>
          <a:lstStyle/>
          <a:p>
            <a:pPr algn="ctr"/>
            <a:r>
              <a:rPr lang="en-US" sz="2400" dirty="0">
                <a:gradFill>
                  <a:gsLst>
                    <a:gs pos="2920">
                      <a:srgbClr val="0072C6"/>
                    </a:gs>
                    <a:gs pos="39000">
                      <a:srgbClr val="0072C6"/>
                    </a:gs>
                  </a:gsLst>
                  <a:lin ang="5400000" scaled="0"/>
                </a:gradFill>
                <a:latin typeface="Segoe UI Light"/>
              </a:rPr>
              <a:t>Compliments other communications, provides notification and actions required</a:t>
            </a:r>
          </a:p>
        </p:txBody>
      </p:sp>
    </p:spTree>
    <p:extLst>
      <p:ext uri="{BB962C8B-B14F-4D97-AF65-F5344CB8AC3E}">
        <p14:creationId xmlns:p14="http://schemas.microsoft.com/office/powerpoint/2010/main" val="20802983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8"/>
                                        </p:tgtEl>
                                        <p:attrNameLst>
                                          <p:attrName>style.opacity</p:attrName>
                                        </p:attrNameLst>
                                      </p:cBhvr>
                                      <p:to>
                                        <p:strVal val="0.5"/>
                                      </p:to>
                                    </p:set>
                                    <p:animEffect filter="image" prLst="opacity: 0.5">
                                      <p:cBhvr rctx="IE">
                                        <p:cTn id="7" dur="indefinite"/>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9" presetClass="emph" presetSubtype="0" nodeType="withEffect">
                                  <p:stCondLst>
                                    <p:cond delay="0"/>
                                  </p:stCondLst>
                                  <p:childTnLst>
                                    <p:set>
                                      <p:cBhvr rctx="PPT">
                                        <p:cTn id="17" dur="indefinite"/>
                                        <p:tgtEl>
                                          <p:spTgt spid="8"/>
                                        </p:tgtEl>
                                        <p:attrNameLst>
                                          <p:attrName>style.opacity</p:attrName>
                                        </p:attrNameLst>
                                      </p:cBhvr>
                                      <p:to>
                                        <p:strVal val="1"/>
                                      </p:to>
                                    </p:set>
                                    <p:animEffect filter="image" prLst="opacity: 1">
                                      <p:cBhvr rctx="IE">
                                        <p:cTn id="18" dur="indefinite"/>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heel(1)">
                                      <p:cBhvr>
                                        <p:cTn id="2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System Requirements</a:t>
            </a:r>
            <a:endParaRPr lang="en-US" dirty="0"/>
          </a:p>
        </p:txBody>
      </p:sp>
    </p:spTree>
    <p:extLst>
      <p:ext uri="{BB962C8B-B14F-4D97-AF65-F5344CB8AC3E}">
        <p14:creationId xmlns:p14="http://schemas.microsoft.com/office/powerpoint/2010/main" val="3239888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bwMode="auto">
          <a:xfrm>
            <a:off x="2150350" y="4897004"/>
            <a:ext cx="9828925" cy="1572058"/>
          </a:xfrm>
          <a:prstGeom prst="rect">
            <a:avLst/>
          </a:prstGeom>
          <a:solidFill>
            <a:srgbClr val="4668C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91440"/>
            <a:r>
              <a:rPr lang="en-US" sz="2400" spc="-71" dirty="0">
                <a:solidFill>
                  <a:srgbClr val="FFFFFF"/>
                </a:solidFill>
                <a:latin typeface="Segoe UI Light"/>
              </a:rPr>
              <a:t>Office 365 won’t deliberately block connections</a:t>
            </a:r>
          </a:p>
          <a:p>
            <a:pPr marL="91440"/>
            <a:r>
              <a:rPr lang="en-US" sz="2400" spc="-71" dirty="0">
                <a:solidFill>
                  <a:srgbClr val="FFFFFF"/>
                </a:solidFill>
                <a:latin typeface="Segoe UI Light"/>
              </a:rPr>
              <a:t>Existing features may operate differently and not work over time</a:t>
            </a:r>
            <a:br>
              <a:rPr lang="en-US" sz="2400" spc="-71" dirty="0">
                <a:solidFill>
                  <a:srgbClr val="FFFFFF"/>
                </a:solidFill>
                <a:latin typeface="Segoe UI Light"/>
              </a:rPr>
            </a:br>
            <a:r>
              <a:rPr lang="en-US" sz="2400" spc="-71" dirty="0">
                <a:solidFill>
                  <a:srgbClr val="FFFFFF"/>
                </a:solidFill>
                <a:latin typeface="Segoe UI Light"/>
              </a:rPr>
              <a:t>New features may not be available</a:t>
            </a:r>
          </a:p>
          <a:p>
            <a:pPr marL="91440"/>
            <a:r>
              <a:rPr lang="en-US" sz="2400" spc="-71" dirty="0">
                <a:solidFill>
                  <a:srgbClr val="FFFFFF"/>
                </a:solidFill>
                <a:latin typeface="Segoe UI Light"/>
              </a:rPr>
              <a:t>Office 365 will only offer security fixes. No code fixes</a:t>
            </a:r>
            <a:r>
              <a:rPr lang="en-US" sz="2400" spc="-71" dirty="0" smtClean="0">
                <a:solidFill>
                  <a:srgbClr val="FFFFFF"/>
                </a:solidFill>
                <a:latin typeface="Segoe UI Light"/>
              </a:rPr>
              <a:t>.</a:t>
            </a:r>
            <a:endParaRPr lang="en-US" sz="2400" spc="-71" dirty="0">
              <a:solidFill>
                <a:srgbClr val="FFFFFF"/>
              </a:solidFill>
              <a:latin typeface="Segoe UI Light"/>
            </a:endParaRPr>
          </a:p>
        </p:txBody>
      </p:sp>
      <p:sp>
        <p:nvSpPr>
          <p:cNvPr id="35" name="Rectangle 34"/>
          <p:cNvSpPr/>
          <p:nvPr/>
        </p:nvSpPr>
        <p:spPr bwMode="auto">
          <a:xfrm>
            <a:off x="2150350" y="3197800"/>
            <a:ext cx="9828925" cy="1572058"/>
          </a:xfrm>
          <a:prstGeom prst="rect">
            <a:avLst/>
          </a:prstGeom>
          <a:solidFill>
            <a:srgbClr val="4668C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91440"/>
            <a:r>
              <a:rPr lang="en-US" sz="3000" spc="-71" dirty="0">
                <a:solidFill>
                  <a:srgbClr val="FFFFFF"/>
                </a:solidFill>
                <a:latin typeface="Segoe UI Light"/>
              </a:rPr>
              <a:t>Any Office client in mainstream support</a:t>
            </a:r>
          </a:p>
        </p:txBody>
      </p:sp>
      <p:sp>
        <p:nvSpPr>
          <p:cNvPr id="3" name="Rectangle 2"/>
          <p:cNvSpPr/>
          <p:nvPr/>
        </p:nvSpPr>
        <p:spPr bwMode="auto">
          <a:xfrm>
            <a:off x="2150350" y="1498597"/>
            <a:ext cx="9828925" cy="1572058"/>
          </a:xfrm>
          <a:prstGeom prst="rect">
            <a:avLst/>
          </a:prstGeom>
          <a:solidFill>
            <a:srgbClr val="4668C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91440"/>
            <a:r>
              <a:rPr lang="en-US" sz="3000" spc="-71" dirty="0">
                <a:solidFill>
                  <a:srgbClr val="FFFFFF"/>
                </a:solidFill>
                <a:latin typeface="Segoe UI Light"/>
              </a:rPr>
              <a:t>Current and previous version of Internet Explorer and Firefox</a:t>
            </a:r>
          </a:p>
          <a:p>
            <a:pPr marL="91440"/>
            <a:r>
              <a:rPr lang="en-US" sz="3000" spc="-71" dirty="0">
                <a:solidFill>
                  <a:srgbClr val="FFFFFF"/>
                </a:solidFill>
                <a:latin typeface="Segoe UI Light"/>
              </a:rPr>
              <a:t>Current versions of Chrome and Safari</a:t>
            </a:r>
          </a:p>
        </p:txBody>
      </p:sp>
      <p:sp>
        <p:nvSpPr>
          <p:cNvPr id="2" name="Title 1"/>
          <p:cNvSpPr>
            <a:spLocks noGrp="1"/>
          </p:cNvSpPr>
          <p:nvPr>
            <p:ph type="title"/>
          </p:nvPr>
        </p:nvSpPr>
        <p:spPr/>
        <p:txBody>
          <a:bodyPr/>
          <a:lstStyle/>
          <a:p>
            <a:r>
              <a:rPr lang="en-US" dirty="0" smtClean="0"/>
              <a:t>Office 365 Client Support Policy</a:t>
            </a:r>
            <a:endParaRPr lang="en-US" dirty="0"/>
          </a:p>
        </p:txBody>
      </p:sp>
      <p:sp>
        <p:nvSpPr>
          <p:cNvPr id="23" name="Rectangle 22"/>
          <p:cNvSpPr/>
          <p:nvPr/>
        </p:nvSpPr>
        <p:spPr bwMode="auto">
          <a:xfrm>
            <a:off x="578292" y="4897004"/>
            <a:ext cx="1572058" cy="15720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578292" y="1498597"/>
            <a:ext cx="1572058" cy="15720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578292" y="3197801"/>
            <a:ext cx="1572058" cy="157205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pic>
        <p:nvPicPr>
          <p:cNvPr id="26" name="Picture 5" descr="C:\Users\v-junyo\Dropbox\ZumTeam\Team_Resources\Design inspirations\Metro_Style_Icons\app_64.pn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flipH="1">
            <a:off x="769604" y="1630726"/>
            <a:ext cx="1189433" cy="118974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p:cNvPicPr>
            <a:picLocks noChangeAspect="1"/>
          </p:cNvPicPr>
          <p:nvPr/>
        </p:nvPicPr>
        <p:blipFill rotWithShape="1">
          <a:blip r:embed="rId3" cstate="print">
            <a:extLst>
              <a:ext uri="{28A0092B-C50C-407E-A947-70E740481C1C}">
                <a14:useLocalDpi xmlns:a14="http://schemas.microsoft.com/office/drawing/2010/main" val="0"/>
              </a:ext>
            </a:extLst>
          </a:blip>
          <a:srcRect l="6708" t="21021" r="74541" b="18698"/>
          <a:stretch/>
        </p:blipFill>
        <p:spPr>
          <a:xfrm>
            <a:off x="911936" y="3450723"/>
            <a:ext cx="904764" cy="1007578"/>
          </a:xfrm>
          <a:prstGeom prst="rect">
            <a:avLst/>
          </a:prstGeom>
        </p:spPr>
      </p:pic>
      <p:sp>
        <p:nvSpPr>
          <p:cNvPr id="28" name="TextBox 27"/>
          <p:cNvSpPr txBox="1"/>
          <p:nvPr/>
        </p:nvSpPr>
        <p:spPr>
          <a:xfrm>
            <a:off x="578292" y="2778386"/>
            <a:ext cx="1572055" cy="224114"/>
          </a:xfrm>
          <a:prstGeom prst="rect">
            <a:avLst/>
          </a:prstGeom>
          <a:noFill/>
        </p:spPr>
        <p:txBody>
          <a:bodyPr wrap="square" lIns="0" tIns="0" rIns="0" bIns="0" rtlCol="0">
            <a:spAutoFit/>
          </a:bodyPr>
          <a:lstStyle/>
          <a:p>
            <a:pPr algn="ctr"/>
            <a:r>
              <a:rPr lang="en-US" sz="1428" spc="-71" dirty="0">
                <a:solidFill>
                  <a:srgbClr val="FFFFFF"/>
                </a:solidFill>
              </a:rPr>
              <a:t>Web browser</a:t>
            </a:r>
          </a:p>
        </p:txBody>
      </p:sp>
      <p:sp>
        <p:nvSpPr>
          <p:cNvPr id="29" name="TextBox 28"/>
          <p:cNvSpPr txBox="1"/>
          <p:nvPr/>
        </p:nvSpPr>
        <p:spPr>
          <a:xfrm>
            <a:off x="578292" y="4485064"/>
            <a:ext cx="1572057" cy="224114"/>
          </a:xfrm>
          <a:prstGeom prst="rect">
            <a:avLst/>
          </a:prstGeom>
          <a:noFill/>
        </p:spPr>
        <p:txBody>
          <a:bodyPr wrap="square" lIns="0" tIns="0" rIns="0" bIns="0" rtlCol="0">
            <a:spAutoFit/>
          </a:bodyPr>
          <a:lstStyle/>
          <a:p>
            <a:pPr algn="ctr"/>
            <a:r>
              <a:rPr lang="en-US" sz="1428" spc="-71" dirty="0">
                <a:solidFill>
                  <a:srgbClr val="FFFFFF"/>
                </a:solidFill>
              </a:rPr>
              <a:t>Office client</a:t>
            </a:r>
          </a:p>
        </p:txBody>
      </p:sp>
      <p:sp>
        <p:nvSpPr>
          <p:cNvPr id="30" name="TextBox 29"/>
          <p:cNvSpPr txBox="1"/>
          <p:nvPr/>
        </p:nvSpPr>
        <p:spPr>
          <a:xfrm>
            <a:off x="578292" y="6204916"/>
            <a:ext cx="1572058" cy="224114"/>
          </a:xfrm>
          <a:prstGeom prst="rect">
            <a:avLst/>
          </a:prstGeom>
          <a:noFill/>
        </p:spPr>
        <p:txBody>
          <a:bodyPr wrap="square" lIns="0" tIns="0" rIns="0" bIns="0" rtlCol="0">
            <a:spAutoFit/>
          </a:bodyPr>
          <a:lstStyle/>
          <a:p>
            <a:pPr algn="ctr"/>
            <a:r>
              <a:rPr lang="en-US" sz="1428" spc="-71" dirty="0">
                <a:solidFill>
                  <a:srgbClr val="FFFFFF"/>
                </a:solidFill>
              </a:rPr>
              <a:t>Older clients</a:t>
            </a:r>
          </a:p>
        </p:txBody>
      </p:sp>
      <p:pic>
        <p:nvPicPr>
          <p:cNvPr id="32" name="Picture 39" descr="C:\Users\sakuu\Documents\Ballmer WPC\PNGS\Tim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black">
          <a:xfrm>
            <a:off x="1035390" y="5116216"/>
            <a:ext cx="657857" cy="990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540191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6565370" y="1439862"/>
            <a:ext cx="5558473"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New Systems Requirements section added to Service Descriptions in TechNet</a:t>
            </a:r>
          </a:p>
          <a:p>
            <a:pPr defTabSz="932472" fontAlgn="base">
              <a:spcBef>
                <a:spcPct val="0"/>
              </a:spcBef>
              <a:spcAft>
                <a:spcPct val="0"/>
              </a:spcAft>
            </a:pP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spcBef>
                <a:spcPct val="0"/>
              </a:spcBef>
              <a:spcAft>
                <a:spcPct val="0"/>
              </a:spcAft>
            </a:pP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We provide a minimum of one year notice on changes</a:t>
            </a:r>
          </a:p>
        </p:txBody>
      </p:sp>
      <p:sp>
        <p:nvSpPr>
          <p:cNvPr id="2" name="Title 1"/>
          <p:cNvSpPr>
            <a:spLocks noGrp="1"/>
          </p:cNvSpPr>
          <p:nvPr>
            <p:ph type="title"/>
          </p:nvPr>
        </p:nvSpPr>
        <p:spPr/>
        <p:txBody>
          <a:bodyPr/>
          <a:lstStyle/>
          <a:p>
            <a:r>
              <a:rPr lang="en-US" dirty="0" smtClean="0"/>
              <a:t>How To Stay Current</a:t>
            </a:r>
            <a:endParaRPr lang="en-US" dirty="0"/>
          </a:p>
        </p:txBody>
      </p:sp>
      <p:pic>
        <p:nvPicPr>
          <p:cNvPr id="4" name="Picture 3"/>
          <p:cNvPicPr>
            <a:picLocks noChangeAspect="1"/>
          </p:cNvPicPr>
          <p:nvPr/>
        </p:nvPicPr>
        <p:blipFill>
          <a:blip r:embed="rId2"/>
          <a:stretch>
            <a:fillRect/>
          </a:stretch>
        </p:blipFill>
        <p:spPr>
          <a:xfrm>
            <a:off x="288831" y="1439862"/>
            <a:ext cx="6272330" cy="4572000"/>
          </a:xfrm>
          <a:prstGeom prst="rect">
            <a:avLst/>
          </a:prstGeom>
          <a:ln>
            <a:solidFill>
              <a:schemeClr val="bg1">
                <a:lumMod val="65000"/>
              </a:schemeClr>
            </a:solidFill>
          </a:ln>
          <a:effectLst/>
        </p:spPr>
      </p:pic>
      <p:sp>
        <p:nvSpPr>
          <p:cNvPr id="5" name="Rectangle 4"/>
          <p:cNvSpPr/>
          <p:nvPr/>
        </p:nvSpPr>
        <p:spPr>
          <a:xfrm>
            <a:off x="367102" y="6272793"/>
            <a:ext cx="11704638" cy="369332"/>
          </a:xfrm>
          <a:prstGeom prst="rect">
            <a:avLst/>
          </a:prstGeom>
        </p:spPr>
        <p:txBody>
          <a:bodyPr wrap="square">
            <a:spAutoFit/>
          </a:bodyPr>
          <a:lstStyle/>
          <a:p>
            <a:pPr algn="ctr"/>
            <a:r>
              <a:rPr lang="en-US" dirty="0" smtClean="0">
                <a:solidFill>
                  <a:srgbClr val="505050"/>
                </a:solidFill>
                <a:latin typeface="Segoe UI Light"/>
              </a:rPr>
              <a:t>US English Location: http</a:t>
            </a:r>
            <a:r>
              <a:rPr lang="en-US" dirty="0">
                <a:solidFill>
                  <a:srgbClr val="505050"/>
                </a:solidFill>
                <a:latin typeface="Segoe UI Light"/>
              </a:rPr>
              <a:t>://technet.microsoft.com/en-us/library/office-365-system-requirements.aspx</a:t>
            </a:r>
          </a:p>
        </p:txBody>
      </p:sp>
    </p:spTree>
    <p:extLst>
      <p:ext uri="{BB962C8B-B14F-4D97-AF65-F5344CB8AC3E}">
        <p14:creationId xmlns:p14="http://schemas.microsoft.com/office/powerpoint/2010/main" val="412163353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Disruptive Change Policy</a:t>
            </a:r>
            <a:endParaRPr lang="en-US" dirty="0"/>
          </a:p>
        </p:txBody>
      </p:sp>
      <p:sp>
        <p:nvSpPr>
          <p:cNvPr id="3" name="Text Placeholder 2"/>
          <p:cNvSpPr>
            <a:spLocks noGrp="1"/>
          </p:cNvSpPr>
          <p:nvPr>
            <p:ph type="body" sz="quarter" idx="4294967295"/>
          </p:nvPr>
        </p:nvSpPr>
        <p:spPr>
          <a:xfrm>
            <a:off x="274638" y="1212850"/>
            <a:ext cx="11887200" cy="4967514"/>
          </a:xfrm>
          <a:prstGeom prst="rect">
            <a:avLst/>
          </a:prstGeom>
        </p:spPr>
        <p:txBody>
          <a:bodyPr/>
          <a:lstStyle/>
          <a:p>
            <a:pPr marL="0" indent="0">
              <a:buNone/>
            </a:pPr>
            <a:r>
              <a:rPr lang="en-US" sz="2800" dirty="0"/>
              <a:t>Unless otherwise noted, for all Microsoft Online Services, </a:t>
            </a:r>
            <a:r>
              <a:rPr lang="en-US" sz="2800" b="1" dirty="0"/>
              <a:t>Microsoft will provide a minimum of 12 months prior notification </a:t>
            </a:r>
            <a:r>
              <a:rPr lang="en-US" sz="2800" dirty="0"/>
              <a:t>before customers must accept any change that is deemed a "disruptive change</a:t>
            </a:r>
            <a:r>
              <a:rPr lang="en-US" sz="2800" dirty="0" smtClean="0"/>
              <a:t>".</a:t>
            </a:r>
          </a:p>
          <a:p>
            <a:endParaRPr lang="en-US" sz="2800" dirty="0"/>
          </a:p>
          <a:p>
            <a:pPr marL="0" indent="0">
              <a:buNone/>
            </a:pPr>
            <a:r>
              <a:rPr lang="en-US" sz="2800" dirty="0"/>
              <a:t>"Disruptive change" means change where a customer or administrator is required to take action in order to avoid significant degradation to the normal operation of the Online Service. </a:t>
            </a:r>
          </a:p>
          <a:p>
            <a:pPr marL="0" indent="0">
              <a:buNone/>
            </a:pPr>
            <a:endParaRPr lang="en-US" sz="2800" dirty="0" smtClean="0"/>
          </a:p>
          <a:p>
            <a:pPr marL="0" indent="0">
              <a:buNone/>
            </a:pPr>
            <a:r>
              <a:rPr lang="en-US" sz="2800" dirty="0" smtClean="0"/>
              <a:t>The </a:t>
            </a:r>
            <a:r>
              <a:rPr lang="en-US" sz="2800" dirty="0"/>
              <a:t>notice period will not apply to security related changes or updates.</a:t>
            </a:r>
          </a:p>
          <a:p>
            <a:endParaRPr lang="en-US" sz="2800" dirty="0" smtClean="0"/>
          </a:p>
          <a:p>
            <a:pPr marL="0" indent="0">
              <a:buNone/>
            </a:pPr>
            <a:r>
              <a:rPr lang="en-US" sz="2800" dirty="0" smtClean="0">
                <a:hlinkClick r:id="rId2"/>
              </a:rPr>
              <a:t>http</a:t>
            </a:r>
            <a:r>
              <a:rPr lang="en-US" sz="2800" dirty="0">
                <a:hlinkClick r:id="rId2"/>
              </a:rPr>
              <a:t>://support.microsoft.com/lifecycle</a:t>
            </a:r>
            <a:r>
              <a:rPr lang="en-US" sz="2800" dirty="0" smtClean="0">
                <a:hlinkClick r:id="rId2"/>
              </a:rPr>
              <a:t>/</a:t>
            </a:r>
            <a:r>
              <a:rPr lang="en-US" sz="2800" dirty="0" smtClean="0"/>
              <a:t> </a:t>
            </a:r>
            <a:endParaRPr lang="en-US" sz="2800" dirty="0"/>
          </a:p>
        </p:txBody>
      </p:sp>
    </p:spTree>
    <p:extLst>
      <p:ext uri="{BB962C8B-B14F-4D97-AF65-F5344CB8AC3E}">
        <p14:creationId xmlns:p14="http://schemas.microsoft.com/office/powerpoint/2010/main" val="409021144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Service Incidents</a:t>
            </a:r>
            <a:endParaRPr lang="en-US" dirty="0"/>
          </a:p>
        </p:txBody>
      </p:sp>
    </p:spTree>
    <p:extLst>
      <p:ext uri="{BB962C8B-B14F-4D97-AF65-F5344CB8AC3E}">
        <p14:creationId xmlns:p14="http://schemas.microsoft.com/office/powerpoint/2010/main" val="401832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tx1"/>
                </a:solidFill>
              </a:rPr>
              <a:t>Service </a:t>
            </a:r>
            <a:r>
              <a:rPr lang="en-US" dirty="0" smtClean="0">
                <a:solidFill>
                  <a:schemeClr val="tx1"/>
                </a:solidFill>
              </a:rPr>
              <a:t>Continuity </a:t>
            </a:r>
            <a:r>
              <a:rPr lang="en-US" dirty="0">
                <a:solidFill>
                  <a:schemeClr val="tx1"/>
                </a:solidFill>
              </a:rPr>
              <a:t>by </a:t>
            </a:r>
            <a:r>
              <a:rPr lang="en-US" dirty="0" smtClean="0">
                <a:solidFill>
                  <a:schemeClr val="tx1"/>
                </a:solidFill>
              </a:rPr>
              <a:t>Design</a:t>
            </a:r>
            <a:endParaRPr lang="en-US" dirty="0"/>
          </a:p>
        </p:txBody>
      </p:sp>
      <p:sp>
        <p:nvSpPr>
          <p:cNvPr id="5" name="Rectangle 4"/>
          <p:cNvSpPr/>
          <p:nvPr/>
        </p:nvSpPr>
        <p:spPr bwMode="auto">
          <a:xfrm>
            <a:off x="1165148" y="1414479"/>
            <a:ext cx="3184139" cy="243349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6" name="TextBox 5"/>
          <p:cNvSpPr txBox="1"/>
          <p:nvPr/>
        </p:nvSpPr>
        <p:spPr>
          <a:xfrm>
            <a:off x="1292303" y="1581043"/>
            <a:ext cx="2957291" cy="1197828"/>
          </a:xfrm>
          <a:prstGeom prst="rect">
            <a:avLst/>
          </a:prstGeom>
          <a:noFill/>
        </p:spPr>
        <p:txBody>
          <a:bodyPr wrap="square" lIns="0" tIns="0" rIns="0" bIns="0" rtlCol="0">
            <a:spAutoFit/>
          </a:bodyPr>
          <a:lstStyle/>
          <a:p>
            <a:pPr defTabSz="932498">
              <a:lnSpc>
                <a:spcPts val="2142"/>
              </a:lnSpc>
              <a:spcBef>
                <a:spcPts val="612"/>
              </a:spcBef>
              <a:spcAft>
                <a:spcPts val="612"/>
              </a:spcAft>
            </a:pPr>
            <a:r>
              <a:rPr lang="en-US" sz="1836" b="1" dirty="0">
                <a:solidFill>
                  <a:srgbClr val="FFFFFF"/>
                </a:solidFill>
                <a:latin typeface="Segoe UI Light"/>
              </a:rPr>
              <a:t>Redundancy</a:t>
            </a:r>
          </a:p>
          <a:p>
            <a:pPr marL="0" lvl="1" defTabSz="652775" fontAlgn="base">
              <a:spcBef>
                <a:spcPts val="306"/>
              </a:spcBef>
              <a:spcAft>
                <a:spcPts val="306"/>
              </a:spcAft>
              <a:buClr>
                <a:srgbClr val="000000">
                  <a:lumMod val="65000"/>
                  <a:lumOff val="35000"/>
                </a:srgbClr>
              </a:buClr>
            </a:pPr>
            <a:r>
              <a:rPr lang="en-US" sz="1428" kern="1600" dirty="0">
                <a:solidFill>
                  <a:srgbClr val="FFFFFF"/>
                </a:solidFill>
                <a:latin typeface="Segoe UI Light"/>
                <a:cs typeface="Segoe UI" pitchFamily="34" charset="0"/>
              </a:rPr>
              <a:t>Physical redundancy</a:t>
            </a:r>
          </a:p>
          <a:p>
            <a:pPr marL="0" lvl="1" defTabSz="652775" fontAlgn="base">
              <a:spcBef>
                <a:spcPts val="306"/>
              </a:spcBef>
              <a:spcAft>
                <a:spcPts val="306"/>
              </a:spcAft>
              <a:buClr>
                <a:srgbClr val="000000">
                  <a:lumMod val="65000"/>
                  <a:lumOff val="35000"/>
                </a:srgbClr>
              </a:buClr>
            </a:pPr>
            <a:r>
              <a:rPr lang="en-US" sz="1428" kern="1600" dirty="0">
                <a:solidFill>
                  <a:srgbClr val="FFFFFF"/>
                </a:solidFill>
                <a:latin typeface="Segoe UI Light"/>
                <a:cs typeface="Segoe UI" pitchFamily="34" charset="0"/>
              </a:rPr>
              <a:t>Data redundancy</a:t>
            </a:r>
          </a:p>
          <a:p>
            <a:pPr marL="0" lvl="1" defTabSz="652775" fontAlgn="base">
              <a:spcBef>
                <a:spcPts val="306"/>
              </a:spcBef>
              <a:spcAft>
                <a:spcPts val="306"/>
              </a:spcAft>
              <a:buClr>
                <a:srgbClr val="000000">
                  <a:lumMod val="65000"/>
                  <a:lumOff val="35000"/>
                </a:srgbClr>
              </a:buClr>
            </a:pPr>
            <a:r>
              <a:rPr lang="en-US" sz="1428" kern="1600" dirty="0">
                <a:solidFill>
                  <a:srgbClr val="FFFFFF"/>
                </a:solidFill>
                <a:latin typeface="Segoe UI Light"/>
                <a:cs typeface="Segoe UI" pitchFamily="34" charset="0"/>
              </a:rPr>
              <a:t>Functional redundancy</a:t>
            </a:r>
          </a:p>
        </p:txBody>
      </p:sp>
      <p:grpSp>
        <p:nvGrpSpPr>
          <p:cNvPr id="7" name="Group 6"/>
          <p:cNvGrpSpPr/>
          <p:nvPr/>
        </p:nvGrpSpPr>
        <p:grpSpPr>
          <a:xfrm>
            <a:off x="3195951" y="2436980"/>
            <a:ext cx="948046" cy="1250789"/>
            <a:chOff x="8208579" y="1354867"/>
            <a:chExt cx="630275" cy="831543"/>
          </a:xfrm>
        </p:grpSpPr>
        <p:pic>
          <p:nvPicPr>
            <p:cNvPr id="8" name="Picture 9" descr="C:\Users\shawnm\Desktop\Gee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05497" y="1354867"/>
              <a:ext cx="333357" cy="82751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Users\shawnm\Desktop\Gee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8208579" y="1358900"/>
              <a:ext cx="333357" cy="82751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Rectangle 9"/>
          <p:cNvSpPr/>
          <p:nvPr/>
        </p:nvSpPr>
        <p:spPr bwMode="auto">
          <a:xfrm>
            <a:off x="4464939" y="1403991"/>
            <a:ext cx="3189510" cy="2450921"/>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1" name="TextBox 10"/>
          <p:cNvSpPr txBox="1"/>
          <p:nvPr/>
        </p:nvSpPr>
        <p:spPr>
          <a:xfrm>
            <a:off x="4592098" y="1581043"/>
            <a:ext cx="3032889" cy="1120884"/>
          </a:xfrm>
          <a:prstGeom prst="rect">
            <a:avLst/>
          </a:prstGeom>
          <a:noFill/>
        </p:spPr>
        <p:txBody>
          <a:bodyPr wrap="square" lIns="0" tIns="0" rIns="0" bIns="0" rtlCol="0">
            <a:spAutoFit/>
          </a:bodyPr>
          <a:lstStyle/>
          <a:p>
            <a:pPr defTabSz="932498">
              <a:lnSpc>
                <a:spcPts val="2142"/>
              </a:lnSpc>
              <a:spcBef>
                <a:spcPts val="612"/>
              </a:spcBef>
              <a:spcAft>
                <a:spcPts val="612"/>
              </a:spcAft>
            </a:pPr>
            <a:r>
              <a:rPr lang="en-US" sz="1836" b="1" dirty="0">
                <a:solidFill>
                  <a:srgbClr val="FFFFFF"/>
                </a:solidFill>
                <a:latin typeface="Segoe UI Light"/>
              </a:rPr>
              <a:t>Resiliency</a:t>
            </a:r>
          </a:p>
          <a:p>
            <a:pPr marL="0" lvl="1" defTabSz="652775" fontAlgn="base">
              <a:spcBef>
                <a:spcPts val="306"/>
              </a:spcBef>
              <a:spcAft>
                <a:spcPts val="306"/>
              </a:spcAft>
              <a:buClr>
                <a:srgbClr val="000000">
                  <a:lumMod val="65000"/>
                  <a:lumOff val="35000"/>
                </a:srgbClr>
              </a:buClr>
            </a:pPr>
            <a:r>
              <a:rPr lang="en-US" sz="1428" kern="1600" dirty="0">
                <a:solidFill>
                  <a:srgbClr val="FFFFFF"/>
                </a:solidFill>
                <a:latin typeface="Segoe UI Light"/>
                <a:cs typeface="Segoe UI" pitchFamily="34" charset="0"/>
              </a:rPr>
              <a:t>Active load balancing</a:t>
            </a:r>
          </a:p>
          <a:p>
            <a:pPr marL="0" lvl="1" defTabSz="652775" fontAlgn="base">
              <a:spcBef>
                <a:spcPts val="306"/>
              </a:spcBef>
              <a:spcAft>
                <a:spcPts val="306"/>
              </a:spcAft>
              <a:buClr>
                <a:srgbClr val="000000">
                  <a:lumMod val="65000"/>
                  <a:lumOff val="35000"/>
                </a:srgbClr>
              </a:buClr>
            </a:pPr>
            <a:r>
              <a:rPr lang="en-US" sz="1428" kern="1600" dirty="0">
                <a:solidFill>
                  <a:srgbClr val="FFFFFF"/>
                </a:solidFill>
                <a:latin typeface="Segoe UI Light"/>
                <a:cs typeface="Segoe UI" pitchFamily="34" charset="0"/>
              </a:rPr>
              <a:t>Recovery across “failure </a:t>
            </a:r>
            <a:br>
              <a:rPr lang="en-US" sz="1428" kern="1600" dirty="0">
                <a:solidFill>
                  <a:srgbClr val="FFFFFF"/>
                </a:solidFill>
                <a:latin typeface="Segoe UI Light"/>
                <a:cs typeface="Segoe UI" pitchFamily="34" charset="0"/>
              </a:rPr>
            </a:br>
            <a:r>
              <a:rPr lang="en-US" sz="1428" kern="1600" dirty="0">
                <a:solidFill>
                  <a:srgbClr val="FFFFFF"/>
                </a:solidFill>
                <a:latin typeface="Segoe UI Light"/>
                <a:cs typeface="Segoe UI" pitchFamily="34" charset="0"/>
              </a:rPr>
              <a:t>domains” regularly tested</a:t>
            </a:r>
          </a:p>
        </p:txBody>
      </p:sp>
      <p:pic>
        <p:nvPicPr>
          <p:cNvPr id="12" name="Picture 12" descr="C:\Users\shawnm\Desktop\Lawy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16738" y="2449891"/>
            <a:ext cx="498671" cy="1237878"/>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bwMode="auto">
          <a:xfrm>
            <a:off x="1165146" y="3952426"/>
            <a:ext cx="3189510" cy="243349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14" name="Picture 13" descr="C:\Users\shawnm\Desktop\Phone Operato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23884" y="4987187"/>
            <a:ext cx="498513" cy="1237271"/>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1292305" y="4149915"/>
            <a:ext cx="2984726" cy="1609928"/>
          </a:xfrm>
          <a:prstGeom prst="rect">
            <a:avLst/>
          </a:prstGeom>
          <a:noFill/>
        </p:spPr>
        <p:txBody>
          <a:bodyPr wrap="square" lIns="0" tIns="0" rIns="0" bIns="0" rtlCol="0">
            <a:spAutoFit/>
          </a:bodyPr>
          <a:lstStyle/>
          <a:p>
            <a:pPr defTabSz="932498">
              <a:lnSpc>
                <a:spcPts val="2142"/>
              </a:lnSpc>
              <a:spcBef>
                <a:spcPts val="612"/>
              </a:spcBef>
              <a:spcAft>
                <a:spcPts val="612"/>
              </a:spcAft>
            </a:pPr>
            <a:r>
              <a:rPr lang="en-US" sz="1836" b="1" dirty="0">
                <a:solidFill>
                  <a:srgbClr val="FFFFFF"/>
                </a:solidFill>
                <a:latin typeface="Segoe UI Light"/>
              </a:rPr>
              <a:t>Human intervention by exception</a:t>
            </a:r>
          </a:p>
          <a:p>
            <a:pPr marL="0" lvl="1" defTabSz="652775" fontAlgn="base">
              <a:spcBef>
                <a:spcPts val="306"/>
              </a:spcBef>
              <a:spcAft>
                <a:spcPts val="306"/>
              </a:spcAft>
              <a:buClr>
                <a:srgbClr val="000000">
                  <a:lumMod val="65000"/>
                  <a:lumOff val="35000"/>
                </a:srgbClr>
              </a:buClr>
            </a:pPr>
            <a:r>
              <a:rPr lang="en-US" sz="1428" kern="1600" dirty="0">
                <a:solidFill>
                  <a:srgbClr val="FFFFFF"/>
                </a:solidFill>
                <a:latin typeface="Segoe UI Light"/>
                <a:cs typeface="Segoe UI" pitchFamily="34" charset="0"/>
              </a:rPr>
              <a:t>Automated recovery alerts </a:t>
            </a:r>
            <a:br>
              <a:rPr lang="en-US" sz="1428" kern="1600" dirty="0">
                <a:solidFill>
                  <a:srgbClr val="FFFFFF"/>
                </a:solidFill>
                <a:latin typeface="Segoe UI Light"/>
                <a:cs typeface="Segoe UI" pitchFamily="34" charset="0"/>
              </a:rPr>
            </a:br>
            <a:r>
              <a:rPr lang="en-US" sz="1428" kern="1600" dirty="0">
                <a:solidFill>
                  <a:srgbClr val="FFFFFF"/>
                </a:solidFill>
                <a:latin typeface="Segoe UI Light"/>
                <a:cs typeface="Segoe UI" pitchFamily="34" charset="0"/>
              </a:rPr>
              <a:t>24x7 on-call engineer</a:t>
            </a:r>
          </a:p>
          <a:p>
            <a:pPr marL="0" lvl="1" defTabSz="652775" fontAlgn="base">
              <a:spcBef>
                <a:spcPts val="306"/>
              </a:spcBef>
              <a:spcAft>
                <a:spcPts val="306"/>
              </a:spcAft>
              <a:buClr>
                <a:srgbClr val="000000">
                  <a:lumMod val="65000"/>
                  <a:lumOff val="35000"/>
                </a:srgbClr>
              </a:buClr>
            </a:pPr>
            <a:r>
              <a:rPr lang="en-US" sz="1428" kern="1600" dirty="0">
                <a:solidFill>
                  <a:srgbClr val="FFFFFF"/>
                </a:solidFill>
                <a:latin typeface="Segoe UI Light"/>
                <a:cs typeface="Segoe UI" pitchFamily="34" charset="0"/>
              </a:rPr>
              <a:t>On-call engineers are core </a:t>
            </a:r>
            <a:br>
              <a:rPr lang="en-US" sz="1428" kern="1600" dirty="0">
                <a:solidFill>
                  <a:srgbClr val="FFFFFF"/>
                </a:solidFill>
                <a:latin typeface="Segoe UI Light"/>
                <a:cs typeface="Segoe UI" pitchFamily="34" charset="0"/>
              </a:rPr>
            </a:br>
            <a:r>
              <a:rPr lang="en-US" sz="1428" kern="1600" dirty="0">
                <a:solidFill>
                  <a:srgbClr val="FFFFFF"/>
                </a:solidFill>
                <a:latin typeface="Segoe UI Light"/>
                <a:cs typeface="Segoe UI" pitchFamily="34" charset="0"/>
              </a:rPr>
              <a:t>product group members</a:t>
            </a:r>
          </a:p>
        </p:txBody>
      </p:sp>
      <p:sp>
        <p:nvSpPr>
          <p:cNvPr id="16" name="Rectangle 15"/>
          <p:cNvSpPr/>
          <p:nvPr/>
        </p:nvSpPr>
        <p:spPr bwMode="auto">
          <a:xfrm>
            <a:off x="7770107" y="1403992"/>
            <a:ext cx="3184139" cy="2450921"/>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7" name="TextBox 16"/>
          <p:cNvSpPr txBox="1"/>
          <p:nvPr/>
        </p:nvSpPr>
        <p:spPr>
          <a:xfrm>
            <a:off x="7897262" y="1581043"/>
            <a:ext cx="2956695" cy="1637308"/>
          </a:xfrm>
          <a:prstGeom prst="rect">
            <a:avLst/>
          </a:prstGeom>
          <a:noFill/>
        </p:spPr>
        <p:txBody>
          <a:bodyPr wrap="square" lIns="0" tIns="0" rIns="0" bIns="0" rtlCol="0">
            <a:spAutoFit/>
          </a:bodyPr>
          <a:lstStyle/>
          <a:p>
            <a:pPr defTabSz="932498">
              <a:lnSpc>
                <a:spcPts val="2142"/>
              </a:lnSpc>
              <a:spcBef>
                <a:spcPts val="612"/>
              </a:spcBef>
              <a:spcAft>
                <a:spcPts val="612"/>
              </a:spcAft>
            </a:pPr>
            <a:r>
              <a:rPr lang="en-US" sz="1836" b="1" dirty="0">
                <a:solidFill>
                  <a:srgbClr val="FFFFFF"/>
                </a:solidFill>
                <a:latin typeface="Segoe UI Light"/>
              </a:rPr>
              <a:t>Distributed Workloads</a:t>
            </a:r>
          </a:p>
          <a:p>
            <a:pPr marL="0" lvl="1" defTabSz="652775" fontAlgn="base">
              <a:spcBef>
                <a:spcPts val="306"/>
              </a:spcBef>
              <a:spcAft>
                <a:spcPts val="306"/>
              </a:spcAft>
              <a:buClr>
                <a:srgbClr val="000000">
                  <a:lumMod val="65000"/>
                  <a:lumOff val="35000"/>
                </a:srgbClr>
              </a:buClr>
            </a:pPr>
            <a:r>
              <a:rPr lang="en-US" sz="1428" kern="1600" spc="-10" dirty="0">
                <a:solidFill>
                  <a:srgbClr val="FFFFFF"/>
                </a:solidFill>
                <a:latin typeface="Segoe UI Light"/>
                <a:cs typeface="Segoe UI" pitchFamily="34" charset="0"/>
              </a:rPr>
              <a:t>Distributed components </a:t>
            </a:r>
            <a:br>
              <a:rPr lang="en-US" sz="1428" kern="1600" spc="-10" dirty="0">
                <a:solidFill>
                  <a:srgbClr val="FFFFFF"/>
                </a:solidFill>
                <a:latin typeface="Segoe UI Light"/>
                <a:cs typeface="Segoe UI" pitchFamily="34" charset="0"/>
              </a:rPr>
            </a:br>
            <a:r>
              <a:rPr lang="en-US" sz="1428" kern="1600" spc="-10" dirty="0">
                <a:solidFill>
                  <a:srgbClr val="FFFFFF"/>
                </a:solidFill>
                <a:latin typeface="Segoe UI Light"/>
                <a:cs typeface="Segoe UI" pitchFamily="34" charset="0"/>
              </a:rPr>
              <a:t>are more resilient</a:t>
            </a:r>
          </a:p>
          <a:p>
            <a:pPr marL="0" lvl="1" defTabSz="652775" fontAlgn="base">
              <a:spcBef>
                <a:spcPts val="306"/>
              </a:spcBef>
              <a:spcAft>
                <a:spcPts val="306"/>
              </a:spcAft>
              <a:buClr>
                <a:srgbClr val="000000">
                  <a:lumMod val="65000"/>
                  <a:lumOff val="35000"/>
                </a:srgbClr>
              </a:buClr>
            </a:pPr>
            <a:r>
              <a:rPr lang="en-US" sz="1428" kern="1600" spc="-10" dirty="0">
                <a:solidFill>
                  <a:srgbClr val="FFFFFF"/>
                </a:solidFill>
                <a:latin typeface="Segoe UI Light"/>
                <a:cs typeface="Segoe UI" pitchFamily="34" charset="0"/>
              </a:rPr>
              <a:t>Most failures are contained </a:t>
            </a:r>
            <a:br>
              <a:rPr lang="en-US" sz="1428" kern="1600" spc="-10" dirty="0">
                <a:solidFill>
                  <a:srgbClr val="FFFFFF"/>
                </a:solidFill>
                <a:latin typeface="Segoe UI Light"/>
                <a:cs typeface="Segoe UI" pitchFamily="34" charset="0"/>
              </a:rPr>
            </a:br>
            <a:r>
              <a:rPr lang="en-US" sz="1428" kern="1600" spc="-10" dirty="0">
                <a:solidFill>
                  <a:srgbClr val="FFFFFF"/>
                </a:solidFill>
                <a:latin typeface="Segoe UI Light"/>
                <a:cs typeface="Segoe UI" pitchFamily="34" charset="0"/>
              </a:rPr>
              <a:t>to a single service.</a:t>
            </a:r>
          </a:p>
          <a:p>
            <a:pPr marL="0" lvl="1" defTabSz="652775" fontAlgn="base">
              <a:spcBef>
                <a:spcPts val="306"/>
              </a:spcBef>
              <a:spcAft>
                <a:spcPts val="306"/>
              </a:spcAft>
              <a:buClr>
                <a:srgbClr val="000000">
                  <a:lumMod val="65000"/>
                  <a:lumOff val="35000"/>
                </a:srgbClr>
              </a:buClr>
            </a:pPr>
            <a:r>
              <a:rPr lang="en-US" sz="1428" kern="1600" spc="-10" dirty="0">
                <a:solidFill>
                  <a:srgbClr val="FFFFFF"/>
                </a:solidFill>
                <a:latin typeface="Segoe UI Light"/>
                <a:cs typeface="Segoe UI" pitchFamily="34" charset="0"/>
              </a:rPr>
              <a:t>Service component isolation</a:t>
            </a:r>
          </a:p>
        </p:txBody>
      </p:sp>
      <p:pic>
        <p:nvPicPr>
          <p:cNvPr id="18" name="Picture 8" descr="C:\Users\shawnm\Desktop\Factory Worke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237448" y="2449891"/>
            <a:ext cx="498671" cy="123787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bwMode="auto">
          <a:xfrm>
            <a:off x="7770104" y="3952426"/>
            <a:ext cx="3189510" cy="243349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20" name="Picture 4" descr="C:\Users\shawnm\Desktop\Business Perso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234589" y="5006558"/>
            <a:ext cx="490706" cy="121790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7897266" y="4149915"/>
            <a:ext cx="2987517" cy="1906612"/>
          </a:xfrm>
          <a:prstGeom prst="rect">
            <a:avLst/>
          </a:prstGeom>
          <a:noFill/>
        </p:spPr>
        <p:txBody>
          <a:bodyPr wrap="square" lIns="0" tIns="0" rIns="0" bIns="0" rtlCol="0">
            <a:spAutoFit/>
          </a:bodyPr>
          <a:lstStyle/>
          <a:p>
            <a:pPr defTabSz="932498">
              <a:lnSpc>
                <a:spcPts val="2142"/>
              </a:lnSpc>
              <a:spcBef>
                <a:spcPts val="612"/>
              </a:spcBef>
              <a:spcAft>
                <a:spcPts val="612"/>
              </a:spcAft>
            </a:pPr>
            <a:r>
              <a:rPr lang="en-US" sz="1836" b="1" dirty="0">
                <a:solidFill>
                  <a:srgbClr val="FFFFFF"/>
                </a:solidFill>
                <a:latin typeface="Segoe UI Light"/>
              </a:rPr>
              <a:t>Complexity avoidance </a:t>
            </a:r>
            <a:br>
              <a:rPr lang="en-US" sz="1836" b="1" dirty="0">
                <a:solidFill>
                  <a:srgbClr val="FFFFFF"/>
                </a:solidFill>
                <a:latin typeface="Segoe UI Light"/>
              </a:rPr>
            </a:br>
            <a:r>
              <a:rPr lang="en-US" sz="1836" b="1" dirty="0">
                <a:solidFill>
                  <a:srgbClr val="FFFFFF"/>
                </a:solidFill>
                <a:latin typeface="Segoe UI Light"/>
              </a:rPr>
              <a:t>and graceful degradation</a:t>
            </a:r>
          </a:p>
          <a:p>
            <a:pPr marL="0" lvl="1" defTabSz="652775" fontAlgn="base">
              <a:spcBef>
                <a:spcPts val="306"/>
              </a:spcBef>
              <a:spcAft>
                <a:spcPts val="306"/>
              </a:spcAft>
              <a:buClr>
                <a:srgbClr val="000000">
                  <a:lumMod val="65000"/>
                  <a:lumOff val="35000"/>
                </a:srgbClr>
              </a:buClr>
            </a:pPr>
            <a:r>
              <a:rPr lang="en-US" sz="1428" kern="1600" dirty="0">
                <a:solidFill>
                  <a:srgbClr val="FFFFFF"/>
                </a:solidFill>
                <a:latin typeface="Segoe UI Light"/>
                <a:cs typeface="Segoe UI" pitchFamily="34" charset="0"/>
              </a:rPr>
              <a:t>Standardized hardware </a:t>
            </a:r>
          </a:p>
          <a:p>
            <a:pPr marL="0" lvl="1" defTabSz="652775" fontAlgn="base">
              <a:spcBef>
                <a:spcPts val="306"/>
              </a:spcBef>
              <a:spcAft>
                <a:spcPts val="306"/>
              </a:spcAft>
              <a:buClr>
                <a:srgbClr val="000000">
                  <a:lumMod val="65000"/>
                  <a:lumOff val="35000"/>
                </a:srgbClr>
              </a:buClr>
            </a:pPr>
            <a:r>
              <a:rPr lang="en-US" sz="1428" kern="1600" dirty="0">
                <a:solidFill>
                  <a:srgbClr val="FFFFFF"/>
                </a:solidFill>
                <a:latin typeface="Segoe UI Light"/>
                <a:cs typeface="Segoe UI" pitchFamily="34" charset="0"/>
              </a:rPr>
              <a:t>Fully automated </a:t>
            </a:r>
            <a:br>
              <a:rPr lang="en-US" sz="1428" kern="1600" dirty="0">
                <a:solidFill>
                  <a:srgbClr val="FFFFFF"/>
                </a:solidFill>
                <a:latin typeface="Segoe UI Light"/>
                <a:cs typeface="Segoe UI" pitchFamily="34" charset="0"/>
              </a:rPr>
            </a:br>
            <a:r>
              <a:rPr lang="en-US" sz="1428" kern="1600" dirty="0">
                <a:solidFill>
                  <a:srgbClr val="FFFFFF"/>
                </a:solidFill>
                <a:latin typeface="Segoe UI Light"/>
                <a:cs typeface="Segoe UI" pitchFamily="34" charset="0"/>
              </a:rPr>
              <a:t>deployment</a:t>
            </a:r>
          </a:p>
          <a:p>
            <a:pPr marL="0" lvl="1" defTabSz="652775" fontAlgn="base">
              <a:spcBef>
                <a:spcPts val="306"/>
              </a:spcBef>
              <a:spcAft>
                <a:spcPts val="306"/>
              </a:spcAft>
              <a:buClr>
                <a:srgbClr val="000000">
                  <a:lumMod val="65000"/>
                  <a:lumOff val="35000"/>
                </a:srgbClr>
              </a:buClr>
            </a:pPr>
            <a:r>
              <a:rPr lang="en-US" sz="1428" kern="1600" dirty="0">
                <a:solidFill>
                  <a:srgbClr val="FFFFFF"/>
                </a:solidFill>
                <a:latin typeface="Segoe UI Light"/>
                <a:cs typeface="Segoe UI" pitchFamily="34" charset="0"/>
              </a:rPr>
              <a:t>Built-in workload </a:t>
            </a:r>
            <a:br>
              <a:rPr lang="en-US" sz="1428" kern="1600" dirty="0">
                <a:solidFill>
                  <a:srgbClr val="FFFFFF"/>
                </a:solidFill>
                <a:latin typeface="Segoe UI Light"/>
                <a:cs typeface="Segoe UI" pitchFamily="34" charset="0"/>
              </a:rPr>
            </a:br>
            <a:r>
              <a:rPr lang="en-US" sz="1428" kern="1600" dirty="0">
                <a:solidFill>
                  <a:srgbClr val="FFFFFF"/>
                </a:solidFill>
                <a:latin typeface="Segoe UI Light"/>
                <a:cs typeface="Segoe UI" pitchFamily="34" charset="0"/>
              </a:rPr>
              <a:t>management mechanisms</a:t>
            </a:r>
            <a:endParaRPr lang="en-US" sz="1428" b="1" dirty="0">
              <a:solidFill>
                <a:srgbClr val="FFFFFF"/>
              </a:solidFill>
              <a:latin typeface="Segoe UI Light"/>
            </a:endParaRPr>
          </a:p>
        </p:txBody>
      </p:sp>
      <p:sp>
        <p:nvSpPr>
          <p:cNvPr id="22" name="Rectangle 21"/>
          <p:cNvSpPr/>
          <p:nvPr/>
        </p:nvSpPr>
        <p:spPr bwMode="auto">
          <a:xfrm>
            <a:off x="4470312" y="3959370"/>
            <a:ext cx="3184139" cy="2433492"/>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3" name="TextBox 22"/>
          <p:cNvSpPr txBox="1"/>
          <p:nvPr/>
        </p:nvSpPr>
        <p:spPr>
          <a:xfrm>
            <a:off x="4526238" y="4149915"/>
            <a:ext cx="2758799" cy="1628138"/>
          </a:xfrm>
          <a:prstGeom prst="rect">
            <a:avLst/>
          </a:prstGeom>
          <a:noFill/>
        </p:spPr>
        <p:txBody>
          <a:bodyPr wrap="square" lIns="0" tIns="0" rIns="0" bIns="0" rtlCol="0">
            <a:spAutoFit/>
          </a:bodyPr>
          <a:lstStyle/>
          <a:p>
            <a:pPr defTabSz="932498">
              <a:lnSpc>
                <a:spcPts val="2142"/>
              </a:lnSpc>
              <a:spcBef>
                <a:spcPts val="612"/>
              </a:spcBef>
              <a:spcAft>
                <a:spcPts val="612"/>
              </a:spcAft>
            </a:pPr>
            <a:r>
              <a:rPr lang="en-US" sz="1836" b="1" dirty="0">
                <a:solidFill>
                  <a:srgbClr val="FFFFFF"/>
                </a:solidFill>
                <a:latin typeface="Segoe UI Light"/>
              </a:rPr>
              <a:t>Predictability and Inspectability</a:t>
            </a:r>
          </a:p>
          <a:p>
            <a:pPr defTabSz="932498">
              <a:spcBef>
                <a:spcPts val="612"/>
              </a:spcBef>
              <a:spcAft>
                <a:spcPts val="612"/>
              </a:spcAft>
            </a:pPr>
            <a:r>
              <a:rPr lang="en-US" sz="1360" kern="1600" dirty="0">
                <a:solidFill>
                  <a:srgbClr val="FFFFFF"/>
                </a:solidFill>
                <a:latin typeface="Segoe UI Light"/>
                <a:cs typeface="Segoe UI" pitchFamily="34" charset="0"/>
              </a:rPr>
              <a:t>Incident avoidance </a:t>
            </a:r>
            <a:r>
              <a:rPr lang="en-US" sz="1360" kern="1600" dirty="0" smtClean="0">
                <a:solidFill>
                  <a:srgbClr val="FFFFFF"/>
                </a:solidFill>
                <a:latin typeface="Segoe UI Light"/>
                <a:cs typeface="Segoe UI" pitchFamily="34" charset="0"/>
              </a:rPr>
              <a:t>detailed </a:t>
            </a:r>
            <a:endParaRPr lang="en-US" sz="1360" kern="1600" dirty="0">
              <a:solidFill>
                <a:srgbClr val="FFFFFF"/>
              </a:solidFill>
              <a:latin typeface="Segoe UI Light"/>
              <a:cs typeface="Segoe UI" pitchFamily="34" charset="0"/>
            </a:endParaRPr>
          </a:p>
          <a:p>
            <a:pPr defTabSz="932498">
              <a:spcBef>
                <a:spcPts val="612"/>
              </a:spcBef>
              <a:spcAft>
                <a:spcPts val="612"/>
              </a:spcAft>
            </a:pPr>
            <a:r>
              <a:rPr lang="en-US" sz="1360" kern="1600" dirty="0">
                <a:solidFill>
                  <a:srgbClr val="FFFFFF"/>
                </a:solidFill>
                <a:latin typeface="Segoe UI Light"/>
                <a:cs typeface="Segoe UI" pitchFamily="34" charset="0"/>
              </a:rPr>
              <a:t>L</a:t>
            </a:r>
            <a:r>
              <a:rPr lang="en-US" sz="1360" kern="1600" dirty="0" smtClean="0">
                <a:solidFill>
                  <a:srgbClr val="FFFFFF"/>
                </a:solidFill>
                <a:latin typeface="Segoe UI Light"/>
                <a:cs typeface="Segoe UI" pitchFamily="34" charset="0"/>
              </a:rPr>
              <a:t>og </a:t>
            </a:r>
            <a:r>
              <a:rPr lang="en-US" sz="1360" kern="1600" dirty="0">
                <a:solidFill>
                  <a:srgbClr val="FFFFFF"/>
                </a:solidFill>
                <a:latin typeface="Segoe UI Light"/>
                <a:cs typeface="Segoe UI" pitchFamily="34" charset="0"/>
              </a:rPr>
              <a:t>and tracing to avoid SI </a:t>
            </a:r>
          </a:p>
          <a:p>
            <a:pPr defTabSz="932498">
              <a:spcBef>
                <a:spcPts val="612"/>
              </a:spcBef>
              <a:spcAft>
                <a:spcPts val="612"/>
              </a:spcAft>
            </a:pPr>
            <a:r>
              <a:rPr lang="en-US" sz="1360" kern="1600" dirty="0">
                <a:solidFill>
                  <a:srgbClr val="FFFFFF"/>
                </a:solidFill>
                <a:latin typeface="Segoe UI Light"/>
                <a:cs typeface="Segoe UI" pitchFamily="34" charset="0"/>
              </a:rPr>
              <a:t>Rich forensics </a:t>
            </a:r>
            <a:r>
              <a:rPr lang="en-US" sz="1360" kern="1600" dirty="0" smtClean="0">
                <a:solidFill>
                  <a:srgbClr val="FFFFFF"/>
                </a:solidFill>
                <a:latin typeface="Segoe UI Light"/>
                <a:cs typeface="Segoe UI" pitchFamily="34" charset="0"/>
              </a:rPr>
              <a:t>and monitoring</a:t>
            </a:r>
            <a:endParaRPr lang="en-US" sz="1360" kern="1600" dirty="0">
              <a:solidFill>
                <a:srgbClr val="FFFFFF"/>
              </a:solidFill>
              <a:latin typeface="Segoe UI Light"/>
              <a:cs typeface="Segoe UI" pitchFamily="34" charset="0"/>
            </a:endParaRPr>
          </a:p>
        </p:txBody>
      </p:sp>
      <p:pic>
        <p:nvPicPr>
          <p:cNvPr id="24" name="Picture 11" descr="C:\Users\shawnm\Desktop\HR.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71073" y="4986580"/>
            <a:ext cx="498671" cy="1237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198109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Office 365 Service Communications</a:t>
            </a:r>
            <a:endParaRPr lang="en-US" dirty="0"/>
          </a:p>
        </p:txBody>
      </p:sp>
      <p:sp>
        <p:nvSpPr>
          <p:cNvPr id="5" name="Text Placeholder 4"/>
          <p:cNvSpPr>
            <a:spLocks noGrp="1"/>
          </p:cNvSpPr>
          <p:nvPr>
            <p:ph type="body" sz="quarter" idx="14"/>
          </p:nvPr>
        </p:nvSpPr>
        <p:spPr/>
        <p:txBody>
          <a:bodyPr/>
          <a:lstStyle/>
          <a:p>
            <a:r>
              <a:rPr lang="en-US" dirty="0" smtClean="0"/>
              <a:t>Ian.Hameroff@microsoft.com</a:t>
            </a:r>
          </a:p>
          <a:p>
            <a:r>
              <a:rPr lang="en-US" dirty="0" smtClean="0"/>
              <a:t>Group Product Manager</a:t>
            </a:r>
          </a:p>
          <a:p>
            <a:r>
              <a:rPr lang="en-US" dirty="0" smtClean="0"/>
              <a:t>Office 365 Service Experience</a:t>
            </a:r>
            <a:endParaRPr lang="en-US" dirty="0"/>
          </a:p>
        </p:txBody>
      </p:sp>
      <p:sp>
        <p:nvSpPr>
          <p:cNvPr id="2" name="Text Placeholder 1"/>
          <p:cNvSpPr>
            <a:spLocks noGrp="1"/>
          </p:cNvSpPr>
          <p:nvPr>
            <p:ph type="body" sz="quarter" idx="15"/>
          </p:nvPr>
        </p:nvSpPr>
        <p:spPr/>
        <p:txBody>
          <a:bodyPr/>
          <a:lstStyle/>
          <a:p>
            <a:r>
              <a:rPr lang="en-US" dirty="0" smtClean="0"/>
              <a:t>SPC238</a:t>
            </a:r>
            <a:endParaRPr lang="en-US" dirty="0"/>
          </a:p>
        </p:txBody>
      </p:sp>
    </p:spTree>
    <p:extLst>
      <p:ext uri="{BB962C8B-B14F-4D97-AF65-F5344CB8AC3E}">
        <p14:creationId xmlns:p14="http://schemas.microsoft.com/office/powerpoint/2010/main" val="2498048525"/>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Incident Notification Process</a:t>
            </a:r>
            <a:endParaRPr lang="en-US" dirty="0"/>
          </a:p>
        </p:txBody>
      </p:sp>
      <p:sp>
        <p:nvSpPr>
          <p:cNvPr id="4" name="Right Arrow 3"/>
          <p:cNvSpPr/>
          <p:nvPr/>
        </p:nvSpPr>
        <p:spPr bwMode="auto">
          <a:xfrm>
            <a:off x="450864" y="2039697"/>
            <a:ext cx="11710973" cy="3089621"/>
          </a:xfrm>
          <a:prstGeom prst="rightArrow">
            <a:avLst>
              <a:gd name="adj1" fmla="val 66063"/>
              <a:gd name="adj2" fmla="val 40002"/>
            </a:avLst>
          </a:prstGeom>
          <a:solidFill>
            <a:srgbClr val="6A85D0"/>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65270" tIns="32635" rIns="65270" bIns="32635" numCol="1" rtlCol="0" anchor="ctr" anchorCtr="0" compatLnSpc="1">
            <a:prstTxWarp prst="textNoShape">
              <a:avLst/>
            </a:prstTxWarp>
          </a:bodyPr>
          <a:lstStyle/>
          <a:p>
            <a:pPr algn="ctr" defTabSz="652504"/>
            <a:endParaRPr lang="en-US" sz="1530" dirty="0">
              <a:gradFill>
                <a:gsLst>
                  <a:gs pos="0">
                    <a:srgbClr val="FFFFFF"/>
                  </a:gs>
                  <a:gs pos="100000">
                    <a:srgbClr val="FFFFFF"/>
                  </a:gs>
                </a:gsLst>
                <a:lin ang="5400000" scaled="0"/>
              </a:gradFill>
            </a:endParaRPr>
          </a:p>
        </p:txBody>
      </p:sp>
      <p:sp>
        <p:nvSpPr>
          <p:cNvPr id="5" name="Rectangle 4"/>
          <p:cNvSpPr/>
          <p:nvPr/>
        </p:nvSpPr>
        <p:spPr bwMode="auto">
          <a:xfrm>
            <a:off x="564848" y="2743186"/>
            <a:ext cx="1678686" cy="1678686"/>
          </a:xfrm>
          <a:prstGeom prst="rect">
            <a:avLst/>
          </a:prstGeom>
          <a:solidFill>
            <a:srgbClr val="00188F"/>
          </a:solidFill>
          <a:ln w="12700" cap="sq" cmpd="sng">
            <a:noFill/>
            <a:prstDash val="solid"/>
            <a:miter lim="800000"/>
            <a:headEnd type="oval"/>
          </a:ln>
          <a:effectLst/>
        </p:spPr>
        <p:style>
          <a:lnRef idx="1">
            <a:schemeClr val="accent1"/>
          </a:lnRef>
          <a:fillRef idx="0">
            <a:schemeClr val="accent1"/>
          </a:fillRef>
          <a:effectRef idx="0">
            <a:schemeClr val="accent1"/>
          </a:effectRef>
          <a:fontRef idx="minor">
            <a:schemeClr val="tx1"/>
          </a:fontRef>
        </p:style>
        <p:txBody>
          <a:bodyPr lIns="182880" tIns="146304" rIns="182880" bIns="146304" rtlCol="0" anchor="t" anchorCtr="0"/>
          <a:lstStyle/>
          <a:p>
            <a:pPr fontAlgn="base">
              <a:lnSpc>
                <a:spcPct val="90000"/>
              </a:lnSpc>
              <a:spcBef>
                <a:spcPct val="0"/>
              </a:spcBef>
              <a:spcAft>
                <a:spcPct val="0"/>
              </a:spcAft>
            </a:pPr>
            <a:r>
              <a:rPr lang="en-US" sz="1600">
                <a:ln>
                  <a:solidFill>
                    <a:srgbClr val="FFFFFF">
                      <a:alpha val="0"/>
                    </a:srgbClr>
                  </a:solidFill>
                </a:ln>
                <a:solidFill>
                  <a:srgbClr val="FFFFFF"/>
                </a:solidFill>
              </a:rPr>
              <a:t>Incident occurs</a:t>
            </a:r>
            <a:endParaRPr lang="en-US" sz="1600" dirty="0">
              <a:ln>
                <a:solidFill>
                  <a:srgbClr val="FFFFFF">
                    <a:alpha val="0"/>
                  </a:srgbClr>
                </a:solidFill>
              </a:ln>
              <a:solidFill>
                <a:srgbClr val="FFFFFF"/>
              </a:solidFill>
            </a:endParaRPr>
          </a:p>
        </p:txBody>
      </p:sp>
      <p:sp>
        <p:nvSpPr>
          <p:cNvPr id="6" name="Rectangle 5"/>
          <p:cNvSpPr/>
          <p:nvPr/>
        </p:nvSpPr>
        <p:spPr bwMode="auto">
          <a:xfrm>
            <a:off x="5782183" y="2743186"/>
            <a:ext cx="1678686" cy="1678686"/>
          </a:xfrm>
          <a:prstGeom prst="rect">
            <a:avLst/>
          </a:prstGeom>
          <a:solidFill>
            <a:srgbClr val="00188F"/>
          </a:solidFill>
          <a:ln w="12700" cap="sq" cmpd="sng">
            <a:noFill/>
            <a:prstDash val="solid"/>
            <a:miter lim="800000"/>
            <a:headEnd type="oval"/>
          </a:ln>
          <a:effectLst/>
        </p:spPr>
        <p:style>
          <a:lnRef idx="1">
            <a:schemeClr val="accent1"/>
          </a:lnRef>
          <a:fillRef idx="0">
            <a:schemeClr val="accent1"/>
          </a:fillRef>
          <a:effectRef idx="0">
            <a:schemeClr val="accent1"/>
          </a:effectRef>
          <a:fontRef idx="minor">
            <a:schemeClr val="tx1"/>
          </a:fontRef>
        </p:style>
        <p:txBody>
          <a:bodyPr lIns="182880" tIns="146304" rIns="182880" bIns="146304" rtlCol="0" anchor="t" anchorCtr="0"/>
          <a:lstStyle/>
          <a:p>
            <a:pPr fontAlgn="base">
              <a:lnSpc>
                <a:spcPct val="90000"/>
              </a:lnSpc>
              <a:spcBef>
                <a:spcPct val="0"/>
              </a:spcBef>
              <a:spcAft>
                <a:spcPct val="0"/>
              </a:spcAft>
            </a:pPr>
            <a:r>
              <a:rPr lang="en-US" sz="1600" dirty="0" smtClean="0">
                <a:ln>
                  <a:solidFill>
                    <a:srgbClr val="FFFFFF">
                      <a:alpha val="0"/>
                    </a:srgbClr>
                  </a:solidFill>
                </a:ln>
                <a:solidFill>
                  <a:srgbClr val="FFFFFF"/>
                </a:solidFill>
              </a:rPr>
              <a:t>Service Health Dashboard updated </a:t>
            </a:r>
            <a:r>
              <a:rPr lang="en-US" sz="1600" dirty="0">
                <a:ln>
                  <a:solidFill>
                    <a:srgbClr val="FFFFFF">
                      <a:alpha val="0"/>
                    </a:srgbClr>
                  </a:solidFill>
                </a:ln>
                <a:solidFill>
                  <a:srgbClr val="FFFFFF"/>
                </a:solidFill>
              </a:rPr>
              <a:t/>
            </a:r>
            <a:br>
              <a:rPr lang="en-US" sz="1600" dirty="0">
                <a:ln>
                  <a:solidFill>
                    <a:srgbClr val="FFFFFF">
                      <a:alpha val="0"/>
                    </a:srgbClr>
                  </a:solidFill>
                </a:ln>
                <a:solidFill>
                  <a:srgbClr val="FFFFFF"/>
                </a:solidFill>
              </a:rPr>
            </a:br>
            <a:r>
              <a:rPr lang="en-US" sz="1600" dirty="0">
                <a:ln>
                  <a:solidFill>
                    <a:srgbClr val="FFFFFF">
                      <a:alpha val="0"/>
                    </a:srgbClr>
                  </a:solidFill>
                </a:ln>
                <a:solidFill>
                  <a:srgbClr val="FFFFFF"/>
                </a:solidFill>
              </a:rPr>
              <a:t>until service restoration </a:t>
            </a:r>
          </a:p>
        </p:txBody>
      </p:sp>
      <p:sp>
        <p:nvSpPr>
          <p:cNvPr id="7" name="Rectangle 6"/>
          <p:cNvSpPr/>
          <p:nvPr/>
        </p:nvSpPr>
        <p:spPr bwMode="auto">
          <a:xfrm>
            <a:off x="2303960" y="2743186"/>
            <a:ext cx="1678686" cy="1678686"/>
          </a:xfrm>
          <a:prstGeom prst="rect">
            <a:avLst/>
          </a:prstGeom>
          <a:solidFill>
            <a:srgbClr val="00188F"/>
          </a:solidFill>
          <a:ln w="12700" cap="sq" cmpd="sng">
            <a:noFill/>
            <a:prstDash val="solid"/>
            <a:miter lim="800000"/>
            <a:headEnd type="oval"/>
          </a:ln>
          <a:effectLst/>
        </p:spPr>
        <p:style>
          <a:lnRef idx="1">
            <a:schemeClr val="accent1"/>
          </a:lnRef>
          <a:fillRef idx="0">
            <a:schemeClr val="accent1"/>
          </a:fillRef>
          <a:effectRef idx="0">
            <a:schemeClr val="accent1"/>
          </a:effectRef>
          <a:fontRef idx="minor">
            <a:schemeClr val="tx1"/>
          </a:fontRef>
        </p:style>
        <p:txBody>
          <a:bodyPr lIns="182880" tIns="146304" rIns="182880" bIns="146304" rtlCol="0" anchor="t" anchorCtr="0"/>
          <a:lstStyle/>
          <a:p>
            <a:pPr fontAlgn="base">
              <a:lnSpc>
                <a:spcPct val="90000"/>
              </a:lnSpc>
              <a:spcBef>
                <a:spcPct val="0"/>
              </a:spcBef>
              <a:spcAft>
                <a:spcPct val="0"/>
              </a:spcAft>
            </a:pPr>
            <a:r>
              <a:rPr lang="en-US" sz="1600" dirty="0">
                <a:ln>
                  <a:solidFill>
                    <a:srgbClr val="FFFFFF">
                      <a:alpha val="0"/>
                    </a:srgbClr>
                  </a:solidFill>
                </a:ln>
                <a:solidFill>
                  <a:srgbClr val="FFFFFF"/>
                </a:solidFill>
              </a:rPr>
              <a:t>Service </a:t>
            </a:r>
            <a:r>
              <a:rPr lang="en-US" sz="1600" dirty="0" smtClean="0">
                <a:ln>
                  <a:solidFill>
                    <a:srgbClr val="FFFFFF">
                      <a:alpha val="0"/>
                    </a:srgbClr>
                  </a:solidFill>
                </a:ln>
                <a:solidFill>
                  <a:srgbClr val="FFFFFF"/>
                </a:solidFill>
              </a:rPr>
              <a:t>Health </a:t>
            </a:r>
            <a:r>
              <a:rPr lang="en-US" sz="1600" dirty="0">
                <a:ln>
                  <a:solidFill>
                    <a:srgbClr val="FFFFFF">
                      <a:alpha val="0"/>
                    </a:srgbClr>
                  </a:solidFill>
                </a:ln>
                <a:solidFill>
                  <a:srgbClr val="FFFFFF"/>
                </a:solidFill>
              </a:rPr>
              <a:t>D</a:t>
            </a:r>
            <a:r>
              <a:rPr lang="en-US" sz="1600" dirty="0" smtClean="0">
                <a:ln>
                  <a:solidFill>
                    <a:srgbClr val="FFFFFF">
                      <a:alpha val="0"/>
                    </a:srgbClr>
                  </a:solidFill>
                </a:ln>
                <a:solidFill>
                  <a:srgbClr val="FFFFFF"/>
                </a:solidFill>
              </a:rPr>
              <a:t>ashboard </a:t>
            </a:r>
            <a:r>
              <a:rPr lang="en-US" sz="1600" dirty="0">
                <a:ln>
                  <a:solidFill>
                    <a:srgbClr val="FFFFFF">
                      <a:alpha val="0"/>
                    </a:srgbClr>
                  </a:solidFill>
                </a:ln>
                <a:solidFill>
                  <a:srgbClr val="FFFFFF"/>
                </a:solidFill>
              </a:rPr>
              <a:t/>
            </a:r>
            <a:br>
              <a:rPr lang="en-US" sz="1600" dirty="0">
                <a:ln>
                  <a:solidFill>
                    <a:srgbClr val="FFFFFF">
                      <a:alpha val="0"/>
                    </a:srgbClr>
                  </a:solidFill>
                </a:ln>
                <a:solidFill>
                  <a:srgbClr val="FFFFFF"/>
                </a:solidFill>
              </a:rPr>
            </a:br>
            <a:r>
              <a:rPr lang="en-US" sz="1600" dirty="0" smtClean="0">
                <a:ln>
                  <a:solidFill>
                    <a:srgbClr val="FFFFFF">
                      <a:alpha val="0"/>
                    </a:srgbClr>
                  </a:solidFill>
                </a:ln>
                <a:solidFill>
                  <a:srgbClr val="FFFFFF"/>
                </a:solidFill>
              </a:rPr>
              <a:t>updated </a:t>
            </a:r>
            <a:r>
              <a:rPr lang="en-US" sz="1600" dirty="0">
                <a:ln>
                  <a:solidFill>
                    <a:srgbClr val="FFFFFF">
                      <a:alpha val="0"/>
                    </a:srgbClr>
                  </a:solidFill>
                </a:ln>
                <a:solidFill>
                  <a:srgbClr val="FFFFFF"/>
                </a:solidFill>
              </a:rPr>
              <a:t>“investigating”</a:t>
            </a:r>
          </a:p>
        </p:txBody>
      </p:sp>
      <p:sp>
        <p:nvSpPr>
          <p:cNvPr id="8" name="Rectangle 7"/>
          <p:cNvSpPr/>
          <p:nvPr/>
        </p:nvSpPr>
        <p:spPr bwMode="auto">
          <a:xfrm>
            <a:off x="7521294" y="2743186"/>
            <a:ext cx="1678686" cy="1678686"/>
          </a:xfrm>
          <a:prstGeom prst="rect">
            <a:avLst/>
          </a:prstGeom>
          <a:solidFill>
            <a:srgbClr val="00188F"/>
          </a:solidFill>
          <a:ln w="12700" cap="sq" cmpd="sng">
            <a:noFill/>
            <a:prstDash val="solid"/>
            <a:miter lim="800000"/>
            <a:headEnd type="oval"/>
          </a:ln>
          <a:effectLst/>
        </p:spPr>
        <p:style>
          <a:lnRef idx="1">
            <a:schemeClr val="accent1"/>
          </a:lnRef>
          <a:fillRef idx="0">
            <a:schemeClr val="accent1"/>
          </a:fillRef>
          <a:effectRef idx="0">
            <a:schemeClr val="accent1"/>
          </a:effectRef>
          <a:fontRef idx="minor">
            <a:schemeClr val="tx1"/>
          </a:fontRef>
        </p:style>
        <p:txBody>
          <a:bodyPr lIns="182880" tIns="146304" rIns="182880" bIns="146304" rtlCol="0" anchor="t" anchorCtr="0"/>
          <a:lstStyle/>
          <a:p>
            <a:pPr fontAlgn="base">
              <a:lnSpc>
                <a:spcPct val="90000"/>
              </a:lnSpc>
              <a:spcBef>
                <a:spcPct val="0"/>
              </a:spcBef>
              <a:spcAft>
                <a:spcPct val="0"/>
              </a:spcAft>
            </a:pPr>
            <a:r>
              <a:rPr lang="en-US" sz="1600" dirty="0">
                <a:ln>
                  <a:solidFill>
                    <a:srgbClr val="FFFFFF">
                      <a:alpha val="0"/>
                    </a:srgbClr>
                  </a:solidFill>
                </a:ln>
                <a:solidFill>
                  <a:srgbClr val="FFFFFF"/>
                </a:solidFill>
              </a:rPr>
              <a:t>Closure summary </a:t>
            </a:r>
            <a:br>
              <a:rPr lang="en-US" sz="1600" dirty="0">
                <a:ln>
                  <a:solidFill>
                    <a:srgbClr val="FFFFFF">
                      <a:alpha val="0"/>
                    </a:srgbClr>
                  </a:solidFill>
                </a:ln>
                <a:solidFill>
                  <a:srgbClr val="FFFFFF"/>
                </a:solidFill>
              </a:rPr>
            </a:br>
            <a:r>
              <a:rPr lang="en-US" sz="1600" dirty="0">
                <a:ln>
                  <a:solidFill>
                    <a:srgbClr val="FFFFFF">
                      <a:alpha val="0"/>
                    </a:srgbClr>
                  </a:solidFill>
                </a:ln>
                <a:solidFill>
                  <a:srgbClr val="FFFFFF"/>
                </a:solidFill>
              </a:rPr>
              <a:t>posted to </a:t>
            </a:r>
            <a:r>
              <a:rPr lang="en-US" sz="1600" dirty="0" smtClean="0">
                <a:ln>
                  <a:solidFill>
                    <a:srgbClr val="FFFFFF">
                      <a:alpha val="0"/>
                    </a:srgbClr>
                  </a:solidFill>
                </a:ln>
                <a:solidFill>
                  <a:srgbClr val="FFFFFF"/>
                </a:solidFill>
              </a:rPr>
              <a:t>Service Health Dashboard</a:t>
            </a:r>
            <a:endParaRPr lang="en-US" sz="1600" dirty="0">
              <a:ln>
                <a:solidFill>
                  <a:srgbClr val="FFFFFF">
                    <a:alpha val="0"/>
                  </a:srgbClr>
                </a:solidFill>
              </a:ln>
              <a:solidFill>
                <a:srgbClr val="FFFFFF"/>
              </a:solidFill>
            </a:endParaRPr>
          </a:p>
        </p:txBody>
      </p:sp>
      <p:sp>
        <p:nvSpPr>
          <p:cNvPr id="9" name="Rectangle 8"/>
          <p:cNvSpPr/>
          <p:nvPr/>
        </p:nvSpPr>
        <p:spPr bwMode="auto">
          <a:xfrm>
            <a:off x="4043071" y="2743186"/>
            <a:ext cx="1678686" cy="1678686"/>
          </a:xfrm>
          <a:prstGeom prst="rect">
            <a:avLst/>
          </a:prstGeom>
          <a:solidFill>
            <a:srgbClr val="00188F"/>
          </a:solidFill>
          <a:ln w="12700" cap="sq" cmpd="sng">
            <a:noFill/>
            <a:prstDash val="solid"/>
            <a:miter lim="800000"/>
            <a:headEnd type="oval"/>
          </a:ln>
          <a:effectLst/>
        </p:spPr>
        <p:style>
          <a:lnRef idx="1">
            <a:schemeClr val="accent1"/>
          </a:lnRef>
          <a:fillRef idx="0">
            <a:schemeClr val="accent1"/>
          </a:fillRef>
          <a:effectRef idx="0">
            <a:schemeClr val="accent1"/>
          </a:effectRef>
          <a:fontRef idx="minor">
            <a:schemeClr val="tx1"/>
          </a:fontRef>
        </p:style>
        <p:txBody>
          <a:bodyPr lIns="182880" tIns="146304" rIns="182880" bIns="146304" rtlCol="0" anchor="t" anchorCtr="0"/>
          <a:lstStyle/>
          <a:p>
            <a:pPr fontAlgn="base">
              <a:lnSpc>
                <a:spcPct val="90000"/>
              </a:lnSpc>
              <a:spcBef>
                <a:spcPct val="0"/>
              </a:spcBef>
              <a:spcAft>
                <a:spcPct val="0"/>
              </a:spcAft>
            </a:pPr>
            <a:r>
              <a:rPr lang="en-US" sz="1600" dirty="0">
                <a:ln>
                  <a:solidFill>
                    <a:srgbClr val="FFFFFF">
                      <a:alpha val="0"/>
                    </a:srgbClr>
                  </a:solidFill>
                </a:ln>
                <a:solidFill>
                  <a:srgbClr val="FFFFFF"/>
                </a:solidFill>
              </a:rPr>
              <a:t>Incident status posted to </a:t>
            </a:r>
            <a:r>
              <a:rPr lang="en-US" sz="1600" dirty="0" smtClean="0">
                <a:ln>
                  <a:solidFill>
                    <a:srgbClr val="FFFFFF">
                      <a:alpha val="0"/>
                    </a:srgbClr>
                  </a:solidFill>
                </a:ln>
                <a:solidFill>
                  <a:srgbClr val="FFFFFF"/>
                </a:solidFill>
              </a:rPr>
              <a:t>Service Health Dashboard</a:t>
            </a:r>
            <a:endParaRPr lang="en-US" sz="1600" dirty="0">
              <a:ln>
                <a:solidFill>
                  <a:srgbClr val="FFFFFF">
                    <a:alpha val="0"/>
                  </a:srgbClr>
                </a:solidFill>
              </a:ln>
              <a:solidFill>
                <a:srgbClr val="FFFFFF"/>
              </a:solidFill>
            </a:endParaRPr>
          </a:p>
          <a:p>
            <a:pPr fontAlgn="base">
              <a:lnSpc>
                <a:spcPct val="90000"/>
              </a:lnSpc>
              <a:spcBef>
                <a:spcPct val="0"/>
              </a:spcBef>
              <a:spcAft>
                <a:spcPct val="0"/>
              </a:spcAft>
            </a:pPr>
            <a:endParaRPr lang="en-US" sz="1600" dirty="0">
              <a:ln>
                <a:solidFill>
                  <a:srgbClr val="FFFFFF">
                    <a:alpha val="0"/>
                  </a:srgbClr>
                </a:solidFill>
              </a:ln>
              <a:solidFill>
                <a:srgbClr val="FFFFFF"/>
              </a:solidFill>
            </a:endParaRPr>
          </a:p>
        </p:txBody>
      </p:sp>
      <p:sp>
        <p:nvSpPr>
          <p:cNvPr id="10" name="Rectangle 9"/>
          <p:cNvSpPr/>
          <p:nvPr/>
        </p:nvSpPr>
        <p:spPr bwMode="auto">
          <a:xfrm>
            <a:off x="9260404" y="2743186"/>
            <a:ext cx="1678686" cy="1678686"/>
          </a:xfrm>
          <a:prstGeom prst="rect">
            <a:avLst/>
          </a:prstGeom>
          <a:solidFill>
            <a:srgbClr val="00188F"/>
          </a:solidFill>
          <a:ln w="12700" cap="sq" cmpd="sng">
            <a:noFill/>
            <a:prstDash val="solid"/>
            <a:miter lim="800000"/>
            <a:headEnd type="oval"/>
          </a:ln>
          <a:effectLst/>
        </p:spPr>
        <p:style>
          <a:lnRef idx="1">
            <a:schemeClr val="accent1"/>
          </a:lnRef>
          <a:fillRef idx="0">
            <a:schemeClr val="accent1"/>
          </a:fillRef>
          <a:effectRef idx="0">
            <a:schemeClr val="accent1"/>
          </a:effectRef>
          <a:fontRef idx="minor">
            <a:schemeClr val="tx1"/>
          </a:fontRef>
        </p:style>
        <p:txBody>
          <a:bodyPr lIns="182880" tIns="146304" rIns="182880" bIns="146304" rtlCol="0" anchor="t" anchorCtr="0"/>
          <a:lstStyle/>
          <a:p>
            <a:pPr fontAlgn="base">
              <a:lnSpc>
                <a:spcPct val="90000"/>
              </a:lnSpc>
              <a:spcBef>
                <a:spcPct val="0"/>
              </a:spcBef>
              <a:spcAft>
                <a:spcPct val="0"/>
              </a:spcAft>
            </a:pPr>
            <a:r>
              <a:rPr lang="en-US" sz="1600" dirty="0">
                <a:ln>
                  <a:solidFill>
                    <a:srgbClr val="FFFFFF">
                      <a:alpha val="0"/>
                    </a:srgbClr>
                  </a:solidFill>
                </a:ln>
                <a:solidFill>
                  <a:srgbClr val="FFFFFF"/>
                </a:solidFill>
              </a:rPr>
              <a:t>Post incident review posted </a:t>
            </a:r>
            <a:br>
              <a:rPr lang="en-US" sz="1600" dirty="0">
                <a:ln>
                  <a:solidFill>
                    <a:srgbClr val="FFFFFF">
                      <a:alpha val="0"/>
                    </a:srgbClr>
                  </a:solidFill>
                </a:ln>
                <a:solidFill>
                  <a:srgbClr val="FFFFFF"/>
                </a:solidFill>
              </a:rPr>
            </a:br>
            <a:r>
              <a:rPr lang="en-US" sz="1600" dirty="0">
                <a:ln>
                  <a:solidFill>
                    <a:srgbClr val="FFFFFF">
                      <a:alpha val="0"/>
                    </a:srgbClr>
                  </a:solidFill>
                </a:ln>
                <a:solidFill>
                  <a:srgbClr val="FFFFFF"/>
                </a:solidFill>
              </a:rPr>
              <a:t>to </a:t>
            </a:r>
            <a:r>
              <a:rPr lang="en-US" sz="1600" dirty="0" smtClean="0">
                <a:ln>
                  <a:solidFill>
                    <a:srgbClr val="FFFFFF">
                      <a:alpha val="0"/>
                    </a:srgbClr>
                  </a:solidFill>
                </a:ln>
                <a:solidFill>
                  <a:srgbClr val="FFFFFF"/>
                </a:solidFill>
              </a:rPr>
              <a:t>Service Health Dashboard (as appropriate)</a:t>
            </a:r>
            <a:endParaRPr lang="en-US" sz="1600" dirty="0">
              <a:ln>
                <a:solidFill>
                  <a:srgbClr val="FFFFFF">
                    <a:alpha val="0"/>
                  </a:srgbClr>
                </a:solidFill>
              </a:ln>
              <a:solidFill>
                <a:srgbClr val="FFFFFF"/>
              </a:solidFill>
            </a:endParaRPr>
          </a:p>
        </p:txBody>
      </p:sp>
    </p:spTree>
    <p:extLst>
      <p:ext uri="{BB962C8B-B14F-4D97-AF65-F5344CB8AC3E}">
        <p14:creationId xmlns:p14="http://schemas.microsoft.com/office/powerpoint/2010/main" val="39455574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childTnLst>
                                </p:cTn>
                              </p:par>
                              <p:par>
                                <p:cTn id="12" presetID="63" presetClass="path" presetSubtype="0" decel="100000" fill="hold" grpId="1" nodeType="withEffect">
                                  <p:stCondLst>
                                    <p:cond delay="500"/>
                                  </p:stCondLst>
                                  <p:childTnLst>
                                    <p:animMotion origin="layout" path="M -0.02412 9.48706E-7 L -1.4603E-6 9.48706E-7 " pathEditMode="relative" rAng="0" ptsTypes="AA">
                                      <p:cBhvr>
                                        <p:cTn id="13" dur="500" fill="hold"/>
                                        <p:tgtEl>
                                          <p:spTgt spid="5"/>
                                        </p:tgtEl>
                                        <p:attrNameLst>
                                          <p:attrName>ppt_x</p:attrName>
                                          <p:attrName>ppt_y</p:attrName>
                                        </p:attrNameLst>
                                      </p:cBhvr>
                                      <p:rCtr x="1200" y="0"/>
                                    </p:animMotion>
                                  </p:childTnLst>
                                </p:cTn>
                              </p:par>
                              <p:par>
                                <p:cTn id="14" presetID="6" presetClass="emph" presetSubtype="0" accel="100000" autoRev="1" fill="hold" grpId="2" nodeType="withEffect">
                                  <p:stCondLst>
                                    <p:cond delay="0"/>
                                  </p:stCondLst>
                                  <p:childTnLst>
                                    <p:animScale>
                                      <p:cBhvr>
                                        <p:cTn id="15" dur="500" fill="hold"/>
                                        <p:tgtEl>
                                          <p:spTgt spid="5"/>
                                        </p:tgtEl>
                                      </p:cBhvr>
                                      <p:by x="92000" y="92000"/>
                                    </p:animScale>
                                  </p:childTnLst>
                                </p:cTn>
                              </p:par>
                              <p:par>
                                <p:cTn id="16" presetID="10" presetClass="entr" presetSubtype="0" fill="hold" grpId="0" nodeType="withEffect">
                                  <p:stCondLst>
                                    <p:cond delay="55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childTnLst>
                                </p:cTn>
                              </p:par>
                              <p:par>
                                <p:cTn id="19" presetID="63" presetClass="path" presetSubtype="0" decel="100000" fill="hold" grpId="1" nodeType="withEffect">
                                  <p:stCondLst>
                                    <p:cond delay="550"/>
                                  </p:stCondLst>
                                  <p:childTnLst>
                                    <p:animMotion origin="layout" path="M -0.02412 9.48706E-7 L -4.44728E-6 9.48706E-7 " pathEditMode="relative" rAng="0" ptsTypes="AA">
                                      <p:cBhvr>
                                        <p:cTn id="20" dur="500" fill="hold"/>
                                        <p:tgtEl>
                                          <p:spTgt spid="7"/>
                                        </p:tgtEl>
                                        <p:attrNameLst>
                                          <p:attrName>ppt_x</p:attrName>
                                          <p:attrName>ppt_y</p:attrName>
                                        </p:attrNameLst>
                                      </p:cBhvr>
                                      <p:rCtr x="1200" y="0"/>
                                    </p:animMotion>
                                  </p:childTnLst>
                                </p:cTn>
                              </p:par>
                              <p:par>
                                <p:cTn id="21" presetID="6" presetClass="emph" presetSubtype="0" accel="100000" autoRev="1" fill="hold" grpId="2" nodeType="withEffect">
                                  <p:stCondLst>
                                    <p:cond delay="50"/>
                                  </p:stCondLst>
                                  <p:childTnLst>
                                    <p:animScale>
                                      <p:cBhvr>
                                        <p:cTn id="22" dur="500" fill="hold"/>
                                        <p:tgtEl>
                                          <p:spTgt spid="7"/>
                                        </p:tgtEl>
                                      </p:cBhvr>
                                      <p:by x="92000" y="92000"/>
                                    </p:animScale>
                                  </p:childTnLst>
                                </p:cTn>
                              </p:par>
                              <p:par>
                                <p:cTn id="23" presetID="10" presetClass="entr" presetSubtype="0" fill="hold" grpId="0" nodeType="withEffect">
                                  <p:stCondLst>
                                    <p:cond delay="65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750"/>
                                        <p:tgtEl>
                                          <p:spTgt spid="9"/>
                                        </p:tgtEl>
                                      </p:cBhvr>
                                    </p:animEffect>
                                  </p:childTnLst>
                                </p:cTn>
                              </p:par>
                              <p:par>
                                <p:cTn id="26" presetID="63" presetClass="path" presetSubtype="0" decel="100000" fill="hold" grpId="1" nodeType="withEffect">
                                  <p:stCondLst>
                                    <p:cond delay="650"/>
                                  </p:stCondLst>
                                  <p:childTnLst>
                                    <p:animMotion origin="layout" path="M -0.02413 9.48706E-7 L 2.1445E-7 9.48706E-7 " pathEditMode="relative" rAng="0" ptsTypes="AA">
                                      <p:cBhvr>
                                        <p:cTn id="27" dur="500" fill="hold"/>
                                        <p:tgtEl>
                                          <p:spTgt spid="9"/>
                                        </p:tgtEl>
                                        <p:attrNameLst>
                                          <p:attrName>ppt_x</p:attrName>
                                          <p:attrName>ppt_y</p:attrName>
                                        </p:attrNameLst>
                                      </p:cBhvr>
                                      <p:rCtr x="1200" y="0"/>
                                    </p:animMotion>
                                  </p:childTnLst>
                                </p:cTn>
                              </p:par>
                              <p:par>
                                <p:cTn id="28" presetID="6" presetClass="emph" presetSubtype="0" accel="100000" autoRev="1" fill="hold" grpId="2" nodeType="withEffect">
                                  <p:stCondLst>
                                    <p:cond delay="150"/>
                                  </p:stCondLst>
                                  <p:childTnLst>
                                    <p:animScale>
                                      <p:cBhvr>
                                        <p:cTn id="29" dur="500" fill="hold"/>
                                        <p:tgtEl>
                                          <p:spTgt spid="9"/>
                                        </p:tgtEl>
                                      </p:cBhvr>
                                      <p:by x="92000" y="92000"/>
                                    </p:animScale>
                                  </p:childTnLst>
                                </p:cTn>
                              </p:par>
                              <p:par>
                                <p:cTn id="30" presetID="10" presetClass="entr" presetSubtype="0" fill="hold" grpId="0" nodeType="withEffect">
                                  <p:stCondLst>
                                    <p:cond delay="75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750"/>
                                        <p:tgtEl>
                                          <p:spTgt spid="6"/>
                                        </p:tgtEl>
                                      </p:cBhvr>
                                    </p:animEffect>
                                  </p:childTnLst>
                                </p:cTn>
                              </p:par>
                              <p:par>
                                <p:cTn id="33" presetID="63" presetClass="path" presetSubtype="0" decel="100000" fill="hold" grpId="1" nodeType="withEffect">
                                  <p:stCondLst>
                                    <p:cond delay="750"/>
                                  </p:stCondLst>
                                  <p:childTnLst>
                                    <p:animMotion origin="layout" path="M -0.02412 9.48706E-7 L -2.77253E-6 9.48706E-7 " pathEditMode="relative" rAng="0" ptsTypes="AA">
                                      <p:cBhvr>
                                        <p:cTn id="34" dur="500" fill="hold"/>
                                        <p:tgtEl>
                                          <p:spTgt spid="6"/>
                                        </p:tgtEl>
                                        <p:attrNameLst>
                                          <p:attrName>ppt_x</p:attrName>
                                          <p:attrName>ppt_y</p:attrName>
                                        </p:attrNameLst>
                                      </p:cBhvr>
                                      <p:rCtr x="1200" y="0"/>
                                    </p:animMotion>
                                  </p:childTnLst>
                                </p:cTn>
                              </p:par>
                              <p:par>
                                <p:cTn id="35" presetID="6" presetClass="emph" presetSubtype="0" accel="100000" autoRev="1" fill="hold" grpId="2" nodeType="withEffect">
                                  <p:stCondLst>
                                    <p:cond delay="250"/>
                                  </p:stCondLst>
                                  <p:childTnLst>
                                    <p:animScale>
                                      <p:cBhvr>
                                        <p:cTn id="36" dur="500" fill="hold"/>
                                        <p:tgtEl>
                                          <p:spTgt spid="6"/>
                                        </p:tgtEl>
                                      </p:cBhvr>
                                      <p:by x="92000" y="92000"/>
                                    </p:animScale>
                                  </p:childTnLst>
                                </p:cTn>
                              </p:par>
                              <p:par>
                                <p:cTn id="37" presetID="10" presetClass="entr" presetSubtype="0" fill="hold" grpId="0" nodeType="withEffect">
                                  <p:stCondLst>
                                    <p:cond delay="85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750"/>
                                        <p:tgtEl>
                                          <p:spTgt spid="8"/>
                                        </p:tgtEl>
                                      </p:cBhvr>
                                    </p:animEffect>
                                  </p:childTnLst>
                                </p:cTn>
                              </p:par>
                              <p:par>
                                <p:cTn id="40" presetID="63" presetClass="path" presetSubtype="0" decel="100000" fill="hold" grpId="1" nodeType="withEffect">
                                  <p:stCondLst>
                                    <p:cond delay="850"/>
                                  </p:stCondLst>
                                  <p:childTnLst>
                                    <p:animMotion origin="layout" path="M -0.02413 9.48706E-7 L 1.8892E-6 9.48706E-7 " pathEditMode="relative" rAng="0" ptsTypes="AA">
                                      <p:cBhvr>
                                        <p:cTn id="41" dur="500" fill="hold"/>
                                        <p:tgtEl>
                                          <p:spTgt spid="8"/>
                                        </p:tgtEl>
                                        <p:attrNameLst>
                                          <p:attrName>ppt_x</p:attrName>
                                          <p:attrName>ppt_y</p:attrName>
                                        </p:attrNameLst>
                                      </p:cBhvr>
                                      <p:rCtr x="1200" y="0"/>
                                    </p:animMotion>
                                  </p:childTnLst>
                                </p:cTn>
                              </p:par>
                              <p:par>
                                <p:cTn id="42" presetID="6" presetClass="emph" presetSubtype="0" accel="100000" autoRev="1" fill="hold" grpId="2" nodeType="withEffect">
                                  <p:stCondLst>
                                    <p:cond delay="350"/>
                                  </p:stCondLst>
                                  <p:childTnLst>
                                    <p:animScale>
                                      <p:cBhvr>
                                        <p:cTn id="43" dur="500" fill="hold"/>
                                        <p:tgtEl>
                                          <p:spTgt spid="8"/>
                                        </p:tgtEl>
                                      </p:cBhvr>
                                      <p:by x="92000" y="92000"/>
                                    </p:animScale>
                                  </p:childTnLst>
                                </p:cTn>
                              </p:par>
                              <p:par>
                                <p:cTn id="44" presetID="10" presetClass="entr" presetSubtype="0" fill="hold" grpId="0" nodeType="withEffect">
                                  <p:stCondLst>
                                    <p:cond delay="95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750"/>
                                        <p:tgtEl>
                                          <p:spTgt spid="10"/>
                                        </p:tgtEl>
                                      </p:cBhvr>
                                    </p:animEffect>
                                  </p:childTnLst>
                                </p:cTn>
                              </p:par>
                              <p:par>
                                <p:cTn id="47" presetID="63" presetClass="path" presetSubtype="0" decel="100000" fill="hold" grpId="1" nodeType="withEffect">
                                  <p:stCondLst>
                                    <p:cond delay="950"/>
                                  </p:stCondLst>
                                  <p:childTnLst>
                                    <p:animMotion origin="layout" path="M -0.02412 9.48706E-7 L -1.09778E-6 9.48706E-7 " pathEditMode="relative" rAng="0" ptsTypes="AA">
                                      <p:cBhvr>
                                        <p:cTn id="48" dur="500" fill="hold"/>
                                        <p:tgtEl>
                                          <p:spTgt spid="10"/>
                                        </p:tgtEl>
                                        <p:attrNameLst>
                                          <p:attrName>ppt_x</p:attrName>
                                          <p:attrName>ppt_y</p:attrName>
                                        </p:attrNameLst>
                                      </p:cBhvr>
                                      <p:rCtr x="1200" y="0"/>
                                    </p:animMotion>
                                  </p:childTnLst>
                                </p:cTn>
                              </p:par>
                              <p:par>
                                <p:cTn id="49" presetID="6" presetClass="emph" presetSubtype="0" accel="100000" autoRev="1" fill="hold" grpId="2" nodeType="withEffect">
                                  <p:stCondLst>
                                    <p:cond delay="450"/>
                                  </p:stCondLst>
                                  <p:childTnLst>
                                    <p:animScale>
                                      <p:cBhvr>
                                        <p:cTn id="50" dur="500" fill="hold"/>
                                        <p:tgtEl>
                                          <p:spTgt spid="10"/>
                                        </p:tgtEl>
                                      </p:cBhvr>
                                      <p:by x="92000" y="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0" grpId="1" animBg="1"/>
      <p:bldP spid="10" grpId="2"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What’s this Service Health Dashboard?</a:t>
            </a:r>
            <a:endParaRPr lang="en-US" dirty="0"/>
          </a:p>
        </p:txBody>
      </p:sp>
      <p:pic>
        <p:nvPicPr>
          <p:cNvPr id="4" name="Picture 3"/>
          <p:cNvPicPr>
            <a:picLocks noChangeAspect="1"/>
          </p:cNvPicPr>
          <p:nvPr/>
        </p:nvPicPr>
        <p:blipFill>
          <a:blip r:embed="rId2"/>
          <a:stretch>
            <a:fillRect/>
          </a:stretch>
        </p:blipFill>
        <p:spPr>
          <a:xfrm>
            <a:off x="579437" y="1212849"/>
            <a:ext cx="8297863" cy="5334341"/>
          </a:xfrm>
          <a:prstGeom prst="rect">
            <a:avLst/>
          </a:prstGeom>
          <a:ln>
            <a:solidFill>
              <a:schemeClr val="bg1">
                <a:lumMod val="65000"/>
              </a:schemeClr>
            </a:solidFill>
          </a:ln>
          <a:effectLst/>
        </p:spPr>
      </p:pic>
      <p:pic>
        <p:nvPicPr>
          <p:cNvPr id="5" name="Picture 4"/>
          <p:cNvPicPr>
            <a:picLocks noChangeAspect="1"/>
          </p:cNvPicPr>
          <p:nvPr/>
        </p:nvPicPr>
        <p:blipFill>
          <a:blip r:embed="rId3"/>
          <a:stretch>
            <a:fillRect/>
          </a:stretch>
        </p:blipFill>
        <p:spPr>
          <a:xfrm>
            <a:off x="3398837" y="1439862"/>
            <a:ext cx="8310474" cy="5334341"/>
          </a:xfrm>
          <a:prstGeom prst="rect">
            <a:avLst/>
          </a:prstGeom>
          <a:ln>
            <a:solidFill>
              <a:schemeClr val="bg1">
                <a:lumMod val="65000"/>
              </a:schemeClr>
            </a:solidFill>
          </a:ln>
          <a:effectLst/>
        </p:spPr>
      </p:pic>
      <p:sp>
        <p:nvSpPr>
          <p:cNvPr id="7" name="Text Placeholder 2"/>
          <p:cNvSpPr>
            <a:spLocks noGrp="1"/>
          </p:cNvSpPr>
          <p:nvPr>
            <p:ph type="body" sz="quarter" idx="11"/>
          </p:nvPr>
        </p:nvSpPr>
        <p:spPr>
          <a:xfrm>
            <a:off x="0" y="3344862"/>
            <a:ext cx="5867398" cy="2474524"/>
          </a:xfrm>
          <a:solidFill>
            <a:srgbClr val="00188F"/>
          </a:solidFill>
        </p:spPr>
        <p:txBody>
          <a:bodyPr/>
          <a:lstStyle/>
          <a:p>
            <a:r>
              <a:rPr lang="en-US" sz="4800" dirty="0">
                <a:solidFill>
                  <a:schemeClr val="bg1"/>
                </a:solidFill>
              </a:rPr>
              <a:t>First and best content</a:t>
            </a:r>
          </a:p>
          <a:p>
            <a:r>
              <a:rPr lang="en-US" sz="4800" dirty="0">
                <a:solidFill>
                  <a:schemeClr val="bg1"/>
                </a:solidFill>
              </a:rPr>
              <a:t>Regional</a:t>
            </a:r>
          </a:p>
          <a:p>
            <a:r>
              <a:rPr lang="en-US" sz="4800" dirty="0">
                <a:solidFill>
                  <a:schemeClr val="bg1"/>
                </a:solidFill>
              </a:rPr>
              <a:t>Updated </a:t>
            </a:r>
            <a:r>
              <a:rPr lang="en-US" sz="4800" dirty="0" smtClean="0">
                <a:solidFill>
                  <a:schemeClr val="bg1"/>
                </a:solidFill>
              </a:rPr>
              <a:t>hourly</a:t>
            </a:r>
            <a:endParaRPr lang="en-US" sz="4800" dirty="0">
              <a:solidFill>
                <a:schemeClr val="bg1"/>
              </a:solidFill>
            </a:endParaRPr>
          </a:p>
        </p:txBody>
      </p:sp>
    </p:spTree>
    <p:extLst>
      <p:ext uri="{BB962C8B-B14F-4D97-AF65-F5344CB8AC3E}">
        <p14:creationId xmlns:p14="http://schemas.microsoft.com/office/powerpoint/2010/main" val="26691048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bg/>
                                          </p:spTgt>
                                        </p:tgtEl>
                                        <p:attrNameLst>
                                          <p:attrName>style.visibility</p:attrName>
                                        </p:attrNameLst>
                                      </p:cBhvr>
                                      <p:to>
                                        <p:strVal val="visible"/>
                                      </p:to>
                                    </p:set>
                                    <p:animEffect transition="in" filter="fade">
                                      <p:cBhvr>
                                        <p:cTn id="17" dur="500"/>
                                        <p:tgtEl>
                                          <p:spTgt spid="7">
                                            <p:bg/>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fade">
                                      <p:cBhvr>
                                        <p:cTn id="20" dur="500"/>
                                        <p:tgtEl>
                                          <p:spTgt spid="7">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animEffect transition="in" filter="fade">
                                      <p:cBhvr>
                                        <p:cTn id="23" dur="500"/>
                                        <p:tgtEl>
                                          <p:spTgt spid="7">
                                            <p:txEl>
                                              <p:pRg st="1" end="1"/>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xEl>
                                              <p:pRg st="2" end="2"/>
                                            </p:txEl>
                                          </p:spTgt>
                                        </p:tgtEl>
                                        <p:attrNameLst>
                                          <p:attrName>style.visibility</p:attrName>
                                        </p:attrNameLst>
                                      </p:cBhvr>
                                      <p:to>
                                        <p:strVal val="visible"/>
                                      </p:to>
                                    </p:set>
                                    <p:animEffect transition="in" filter="fade">
                                      <p:cBhvr>
                                        <p:cTn id="26"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Health Dashboard Continued</a:t>
            </a:r>
            <a:endParaRPr lang="en-US" dirty="0"/>
          </a:p>
        </p:txBody>
      </p:sp>
      <p:graphicFrame>
        <p:nvGraphicFramePr>
          <p:cNvPr id="4" name="Content Placeholder 4"/>
          <p:cNvGraphicFramePr>
            <a:graphicFrameLocks/>
          </p:cNvGraphicFramePr>
          <p:nvPr>
            <p:extLst/>
          </p:nvPr>
        </p:nvGraphicFramePr>
        <p:xfrm>
          <a:off x="808037" y="1439862"/>
          <a:ext cx="11026608" cy="4791946"/>
        </p:xfrm>
        <a:graphic>
          <a:graphicData uri="http://schemas.openxmlformats.org/drawingml/2006/table">
            <a:tbl>
              <a:tblPr firstRow="1" bandRow="1">
                <a:tableStyleId>{073A0DAA-6AF3-43AB-8588-CEC1D06C72B9}</a:tableStyleId>
              </a:tblPr>
              <a:tblGrid>
                <a:gridCol w="2326957"/>
                <a:gridCol w="7769816"/>
                <a:gridCol w="929835"/>
              </a:tblGrid>
              <a:tr h="566103">
                <a:tc>
                  <a:txBody>
                    <a:bodyPr/>
                    <a:lstStyle/>
                    <a:p>
                      <a:r>
                        <a:rPr lang="en-US" sz="1400" dirty="0" smtClean="0">
                          <a:solidFill>
                            <a:schemeClr val="bg2"/>
                          </a:solidFill>
                          <a:latin typeface="+mj-lt"/>
                          <a:ea typeface="Segoe UI" pitchFamily="34" charset="0"/>
                          <a:cs typeface="Segoe UI" pitchFamily="34" charset="0"/>
                        </a:rPr>
                        <a:t>Status </a:t>
                      </a:r>
                      <a:endParaRPr lang="en-US" sz="1400" dirty="0">
                        <a:solidFill>
                          <a:schemeClr val="bg2"/>
                        </a:solidFill>
                        <a:latin typeface="+mj-lt"/>
                        <a:ea typeface="Segoe UI" pitchFamily="34" charset="0"/>
                        <a:cs typeface="Segoe UI" pitchFamily="34" charset="0"/>
                      </a:endParaRPr>
                    </a:p>
                  </a:txBody>
                  <a:tcPr marL="93247" marR="93247" marT="46623" marB="46623" anchor="ctr">
                    <a:solidFill>
                      <a:schemeClr val="accent1"/>
                    </a:solidFill>
                  </a:tcPr>
                </a:tc>
                <a:tc>
                  <a:txBody>
                    <a:bodyPr/>
                    <a:lstStyle/>
                    <a:p>
                      <a:r>
                        <a:rPr lang="en-US" sz="1400" dirty="0" smtClean="0">
                          <a:solidFill>
                            <a:schemeClr val="bg2"/>
                          </a:solidFill>
                          <a:latin typeface="+mj-lt"/>
                          <a:ea typeface="Segoe UI" pitchFamily="34" charset="0"/>
                          <a:cs typeface="Segoe UI" pitchFamily="34" charset="0"/>
                        </a:rPr>
                        <a:t>Description </a:t>
                      </a:r>
                      <a:endParaRPr lang="en-US" sz="1400" dirty="0">
                        <a:solidFill>
                          <a:schemeClr val="bg2"/>
                        </a:solidFill>
                        <a:latin typeface="+mj-lt"/>
                        <a:ea typeface="Segoe UI" pitchFamily="34" charset="0"/>
                        <a:cs typeface="Segoe UI" pitchFamily="34" charset="0"/>
                      </a:endParaRPr>
                    </a:p>
                  </a:txBody>
                  <a:tcPr marL="93247" marR="93247" marT="46623" marB="46623" anchor="ctr">
                    <a:solidFill>
                      <a:schemeClr val="accent1"/>
                    </a:solidFill>
                  </a:tcPr>
                </a:tc>
                <a:tc>
                  <a:txBody>
                    <a:bodyPr/>
                    <a:lstStyle/>
                    <a:p>
                      <a:r>
                        <a:rPr lang="en-US" sz="1400" dirty="0" smtClean="0">
                          <a:solidFill>
                            <a:schemeClr val="bg2"/>
                          </a:solidFill>
                          <a:latin typeface="+mj-lt"/>
                          <a:ea typeface="Segoe UI" pitchFamily="34" charset="0"/>
                          <a:cs typeface="Segoe UI" pitchFamily="34" charset="0"/>
                        </a:rPr>
                        <a:t>SHD icon</a:t>
                      </a:r>
                      <a:endParaRPr lang="en-US" sz="1400" dirty="0">
                        <a:solidFill>
                          <a:schemeClr val="bg2"/>
                        </a:solidFill>
                        <a:latin typeface="+mj-lt"/>
                        <a:ea typeface="Segoe UI" pitchFamily="34" charset="0"/>
                        <a:cs typeface="Segoe UI" pitchFamily="34" charset="0"/>
                      </a:endParaRPr>
                    </a:p>
                  </a:txBody>
                  <a:tcPr marL="93247" marR="93247" marT="46623" marB="46623" anchor="ctr">
                    <a:solidFill>
                      <a:schemeClr val="accent1"/>
                    </a:solidFill>
                  </a:tcPr>
                </a:tc>
              </a:tr>
              <a:tr h="519907">
                <a:tc>
                  <a:txBody>
                    <a:bodyPr/>
                    <a:lstStyle/>
                    <a:p>
                      <a:pPr marL="0" marR="0" indent="0" algn="l" defTabSz="914227" rtl="0" eaLnBrk="1" fontAlgn="auto" latinLnBrk="0" hangingPunct="1">
                        <a:lnSpc>
                          <a:spcPct val="100000"/>
                        </a:lnSpc>
                        <a:spcBef>
                          <a:spcPts val="0"/>
                        </a:spcBef>
                        <a:spcAft>
                          <a:spcPts val="0"/>
                        </a:spcAft>
                        <a:buClrTx/>
                        <a:buSzTx/>
                        <a:buFontTx/>
                        <a:buNone/>
                        <a:tabLst/>
                        <a:defRPr/>
                      </a:pPr>
                      <a:r>
                        <a:rPr lang="en-US" sz="1400" b="1" dirty="0" smtClean="0">
                          <a:solidFill>
                            <a:schemeClr val="bg2">
                              <a:lumMod val="10000"/>
                            </a:schemeClr>
                          </a:solidFill>
                          <a:effectLst/>
                          <a:latin typeface="+mj-lt"/>
                          <a:ea typeface="Segoe UI" pitchFamily="34" charset="0"/>
                          <a:cs typeface="Segoe UI" pitchFamily="34" charset="0"/>
                        </a:rPr>
                        <a:t>Investigating </a:t>
                      </a:r>
                    </a:p>
                  </a:txBody>
                  <a:tcPr marL="93247" marR="93247" marT="46623" marB="46623" anchor="ctr">
                    <a:noFill/>
                  </a:tcPr>
                </a:tc>
                <a:tc>
                  <a:txBody>
                    <a:bodyPr/>
                    <a:lstStyle/>
                    <a:p>
                      <a:pPr marL="0" marR="0" lvl="1" indent="0" algn="l" defTabSz="914227" rtl="0" eaLnBrk="1" fontAlgn="auto" latinLnBrk="0" hangingPunct="1">
                        <a:lnSpc>
                          <a:spcPct val="100000"/>
                        </a:lnSpc>
                        <a:spcBef>
                          <a:spcPts val="0"/>
                        </a:spcBef>
                        <a:spcAft>
                          <a:spcPts val="0"/>
                        </a:spcAft>
                        <a:buClrTx/>
                        <a:buSzTx/>
                        <a:buFontTx/>
                        <a:buNone/>
                        <a:tabLst/>
                        <a:defRPr/>
                      </a:pPr>
                      <a:r>
                        <a:rPr lang="en-US" sz="1400" dirty="0" smtClean="0">
                          <a:solidFill>
                            <a:schemeClr val="bg2">
                              <a:lumMod val="10000"/>
                            </a:schemeClr>
                          </a:solidFill>
                          <a:latin typeface="+mj-lt"/>
                          <a:ea typeface="Segoe UI" pitchFamily="34" charset="0"/>
                          <a:cs typeface="Segoe UI" pitchFamily="34" charset="0"/>
                        </a:rPr>
                        <a:t>Monitors have indicated a service anomaly</a:t>
                      </a:r>
                      <a:r>
                        <a:rPr lang="en-US" sz="1400" baseline="0" dirty="0" smtClean="0">
                          <a:solidFill>
                            <a:schemeClr val="bg2">
                              <a:lumMod val="10000"/>
                            </a:schemeClr>
                          </a:solidFill>
                          <a:latin typeface="+mj-lt"/>
                          <a:ea typeface="Segoe UI" pitchFamily="34" charset="0"/>
                          <a:cs typeface="Segoe UI" pitchFamily="34" charset="0"/>
                        </a:rPr>
                        <a:t> </a:t>
                      </a:r>
                      <a:r>
                        <a:rPr lang="en-US" sz="1400" dirty="0" smtClean="0">
                          <a:solidFill>
                            <a:schemeClr val="bg2">
                              <a:lumMod val="10000"/>
                            </a:schemeClr>
                          </a:solidFill>
                          <a:latin typeface="+mj-lt"/>
                          <a:ea typeface="Segoe UI" pitchFamily="34" charset="0"/>
                          <a:cs typeface="Segoe UI" pitchFamily="34" charset="0"/>
                        </a:rPr>
                        <a:t>and/or Microsoft</a:t>
                      </a:r>
                      <a:r>
                        <a:rPr lang="en-US" sz="1400" baseline="0" dirty="0" smtClean="0">
                          <a:solidFill>
                            <a:schemeClr val="bg2">
                              <a:lumMod val="10000"/>
                            </a:schemeClr>
                          </a:solidFill>
                          <a:latin typeface="+mj-lt"/>
                          <a:ea typeface="Segoe UI" pitchFamily="34" charset="0"/>
                          <a:cs typeface="Segoe UI" pitchFamily="34" charset="0"/>
                        </a:rPr>
                        <a:t> has </a:t>
                      </a:r>
                      <a:r>
                        <a:rPr lang="en-US" sz="1400" dirty="0" smtClean="0">
                          <a:solidFill>
                            <a:schemeClr val="bg2">
                              <a:lumMod val="10000"/>
                            </a:schemeClr>
                          </a:solidFill>
                          <a:latin typeface="+mj-lt"/>
                          <a:ea typeface="Segoe UI" pitchFamily="34" charset="0"/>
                          <a:cs typeface="Segoe UI" pitchFamily="34" charset="0"/>
                        </a:rPr>
                        <a:t> received reports of a potential service incident.</a:t>
                      </a:r>
                      <a:r>
                        <a:rPr lang="en-US" sz="1400" baseline="0" dirty="0" smtClean="0">
                          <a:solidFill>
                            <a:schemeClr val="bg2">
                              <a:lumMod val="10000"/>
                            </a:schemeClr>
                          </a:solidFill>
                          <a:latin typeface="+mj-lt"/>
                          <a:ea typeface="Segoe UI" pitchFamily="34" charset="0"/>
                          <a:cs typeface="Segoe UI" pitchFamily="34" charset="0"/>
                        </a:rPr>
                        <a:t>  </a:t>
                      </a:r>
                      <a:r>
                        <a:rPr lang="en-US" sz="1400" dirty="0" smtClean="0">
                          <a:solidFill>
                            <a:schemeClr val="bg2">
                              <a:lumMod val="10000"/>
                            </a:schemeClr>
                          </a:solidFill>
                          <a:latin typeface="+mj-lt"/>
                          <a:ea typeface="Segoe UI" pitchFamily="34" charset="0"/>
                          <a:cs typeface="Segoe UI" pitchFamily="34" charset="0"/>
                        </a:rPr>
                        <a:t>Microsoft</a:t>
                      </a:r>
                      <a:r>
                        <a:rPr lang="en-US" sz="1400" baseline="0" dirty="0" smtClean="0">
                          <a:solidFill>
                            <a:schemeClr val="bg2">
                              <a:lumMod val="10000"/>
                            </a:schemeClr>
                          </a:solidFill>
                          <a:latin typeface="+mj-lt"/>
                          <a:ea typeface="Segoe UI" pitchFamily="34" charset="0"/>
                          <a:cs typeface="Segoe UI" pitchFamily="34" charset="0"/>
                        </a:rPr>
                        <a:t> is </a:t>
                      </a:r>
                      <a:r>
                        <a:rPr lang="en-US" sz="1400" dirty="0" smtClean="0">
                          <a:solidFill>
                            <a:schemeClr val="bg2">
                              <a:lumMod val="10000"/>
                            </a:schemeClr>
                          </a:solidFill>
                          <a:latin typeface="+mj-lt"/>
                          <a:ea typeface="Segoe UI" pitchFamily="34" charset="0"/>
                          <a:cs typeface="Segoe UI" pitchFamily="34" charset="0"/>
                        </a:rPr>
                        <a:t>currently investigating.</a:t>
                      </a:r>
                    </a:p>
                  </a:txBody>
                  <a:tcPr marL="93247" marR="93247" marT="46623" marB="46623" anchor="ctr">
                    <a:noFill/>
                  </a:tcPr>
                </a:tc>
                <a:tc>
                  <a:txBody>
                    <a:bodyPr/>
                    <a:lstStyle/>
                    <a:p>
                      <a:endParaRPr lang="en-US" sz="1000" dirty="0">
                        <a:solidFill>
                          <a:schemeClr val="tx1"/>
                        </a:solidFill>
                        <a:latin typeface="+mn-lt"/>
                        <a:ea typeface="Segoe UI" pitchFamily="34" charset="0"/>
                        <a:cs typeface="Segoe UI" pitchFamily="34" charset="0"/>
                      </a:endParaRPr>
                    </a:p>
                  </a:txBody>
                  <a:tcPr marL="93247" marR="93247" marT="46623" marB="46623" anchor="ctr">
                    <a:noFill/>
                  </a:tcPr>
                </a:tc>
              </a:tr>
              <a:tr h="733236">
                <a:tc>
                  <a:txBody>
                    <a:bodyPr/>
                    <a:lstStyle/>
                    <a:p>
                      <a:pPr marL="288925" indent="-288925">
                        <a:buNone/>
                      </a:pPr>
                      <a:r>
                        <a:rPr lang="en-US" sz="1400" b="1" dirty="0" smtClean="0">
                          <a:solidFill>
                            <a:schemeClr val="bg2">
                              <a:lumMod val="10000"/>
                            </a:schemeClr>
                          </a:solidFill>
                          <a:effectLst/>
                          <a:latin typeface="+mj-lt"/>
                          <a:ea typeface="Segoe UI" pitchFamily="34" charset="0"/>
                          <a:cs typeface="Segoe UI" pitchFamily="34" charset="0"/>
                        </a:rPr>
                        <a:t>Service</a:t>
                      </a:r>
                      <a:r>
                        <a:rPr lang="en-US" sz="1400" b="1" baseline="0" dirty="0" smtClean="0">
                          <a:solidFill>
                            <a:schemeClr val="bg2">
                              <a:lumMod val="10000"/>
                            </a:schemeClr>
                          </a:solidFill>
                          <a:effectLst/>
                          <a:latin typeface="+mj-lt"/>
                          <a:ea typeface="Segoe UI" pitchFamily="34" charset="0"/>
                          <a:cs typeface="Segoe UI" pitchFamily="34" charset="0"/>
                        </a:rPr>
                        <a:t> </a:t>
                      </a:r>
                      <a:r>
                        <a:rPr lang="en-US" sz="1400" b="1" dirty="0" smtClean="0">
                          <a:solidFill>
                            <a:schemeClr val="bg2">
                              <a:lumMod val="10000"/>
                            </a:schemeClr>
                          </a:solidFill>
                          <a:effectLst/>
                          <a:latin typeface="+mj-lt"/>
                          <a:ea typeface="Segoe UI" pitchFamily="34" charset="0"/>
                          <a:cs typeface="Segoe UI" pitchFamily="34" charset="0"/>
                        </a:rPr>
                        <a:t>Interruption</a:t>
                      </a:r>
                    </a:p>
                  </a:txBody>
                  <a:tcPr marL="93247" marR="93247" marT="46623" marB="46623" anchor="ctr">
                    <a:noFill/>
                  </a:tcPr>
                </a:tc>
                <a:tc>
                  <a:txBody>
                    <a:bodyPr/>
                    <a:lstStyle/>
                    <a:p>
                      <a:pPr marL="0" lvl="1" indent="0">
                        <a:buClr>
                          <a:schemeClr val="accent3"/>
                        </a:buClr>
                        <a:buFont typeface="Wingdings" pitchFamily="2" charset="2"/>
                        <a:buNone/>
                      </a:pPr>
                      <a:r>
                        <a:rPr lang="en-US" sz="1400" dirty="0" smtClean="0">
                          <a:solidFill>
                            <a:schemeClr val="bg2">
                              <a:lumMod val="10000"/>
                            </a:schemeClr>
                          </a:solidFill>
                          <a:latin typeface="+mj-lt"/>
                          <a:ea typeface="Segoe UI" pitchFamily="34" charset="0"/>
                          <a:cs typeface="Segoe UI" pitchFamily="34" charset="0"/>
                        </a:rPr>
                        <a:t>Microsoft</a:t>
                      </a:r>
                      <a:r>
                        <a:rPr lang="en-US" sz="1400" baseline="0" dirty="0" smtClean="0">
                          <a:solidFill>
                            <a:schemeClr val="bg2">
                              <a:lumMod val="10000"/>
                            </a:schemeClr>
                          </a:solidFill>
                          <a:latin typeface="+mj-lt"/>
                          <a:ea typeface="Segoe UI" pitchFamily="34" charset="0"/>
                          <a:cs typeface="Segoe UI" pitchFamily="34" charset="0"/>
                        </a:rPr>
                        <a:t> has </a:t>
                      </a:r>
                      <a:r>
                        <a:rPr lang="en-US" sz="1400" dirty="0" smtClean="0">
                          <a:solidFill>
                            <a:schemeClr val="bg2">
                              <a:lumMod val="10000"/>
                            </a:schemeClr>
                          </a:solidFill>
                          <a:latin typeface="+mj-lt"/>
                          <a:ea typeface="Segoe UI" pitchFamily="34" charset="0"/>
                          <a:cs typeface="Segoe UI" pitchFamily="34" charset="0"/>
                        </a:rPr>
                        <a:t>confirmed that normal services are being impacted.</a:t>
                      </a:r>
                      <a:r>
                        <a:rPr lang="en-US" sz="1400" baseline="0" dirty="0" smtClean="0">
                          <a:solidFill>
                            <a:schemeClr val="bg2">
                              <a:lumMod val="10000"/>
                            </a:schemeClr>
                          </a:solidFill>
                          <a:latin typeface="+mj-lt"/>
                          <a:ea typeface="Segoe UI" pitchFamily="34" charset="0"/>
                          <a:cs typeface="Segoe UI" pitchFamily="34" charset="0"/>
                        </a:rPr>
                        <a:t>  Microsoft is</a:t>
                      </a:r>
                      <a:r>
                        <a:rPr lang="en-US" sz="1400" dirty="0" smtClean="0">
                          <a:solidFill>
                            <a:schemeClr val="bg2">
                              <a:lumMod val="10000"/>
                            </a:schemeClr>
                          </a:solidFill>
                          <a:latin typeface="+mj-lt"/>
                          <a:ea typeface="Segoe UI" pitchFamily="34" charset="0"/>
                          <a:cs typeface="Segoe UI" pitchFamily="34" charset="0"/>
                        </a:rPr>
                        <a:t> taking immediate action to</a:t>
                      </a:r>
                      <a:r>
                        <a:rPr lang="en-US" sz="1400" baseline="0" dirty="0" smtClean="0">
                          <a:solidFill>
                            <a:schemeClr val="bg2">
                              <a:lumMod val="10000"/>
                            </a:schemeClr>
                          </a:solidFill>
                          <a:latin typeface="+mj-lt"/>
                          <a:ea typeface="Segoe UI" pitchFamily="34" charset="0"/>
                          <a:cs typeface="Segoe UI" pitchFamily="34" charset="0"/>
                        </a:rPr>
                        <a:t> u</a:t>
                      </a:r>
                      <a:r>
                        <a:rPr lang="en-US" sz="1400" dirty="0" smtClean="0">
                          <a:solidFill>
                            <a:schemeClr val="bg2">
                              <a:lumMod val="10000"/>
                            </a:schemeClr>
                          </a:solidFill>
                          <a:latin typeface="+mj-lt"/>
                          <a:ea typeface="Segoe UI" pitchFamily="34" charset="0"/>
                          <a:cs typeface="Segoe UI" pitchFamily="34" charset="0"/>
                        </a:rPr>
                        <a:t>nderstand the cause of the failure</a:t>
                      </a:r>
                      <a:r>
                        <a:rPr lang="en-US" sz="1400" baseline="0" dirty="0" smtClean="0">
                          <a:solidFill>
                            <a:schemeClr val="bg2">
                              <a:lumMod val="10000"/>
                            </a:schemeClr>
                          </a:solidFill>
                          <a:latin typeface="+mj-lt"/>
                          <a:ea typeface="Segoe UI" pitchFamily="34" charset="0"/>
                          <a:cs typeface="Segoe UI" pitchFamily="34" charset="0"/>
                        </a:rPr>
                        <a:t> and d</a:t>
                      </a:r>
                      <a:r>
                        <a:rPr lang="en-US" sz="1400" dirty="0" smtClean="0">
                          <a:solidFill>
                            <a:schemeClr val="bg2">
                              <a:lumMod val="10000"/>
                            </a:schemeClr>
                          </a:solidFill>
                          <a:latin typeface="+mj-lt"/>
                          <a:ea typeface="Segoe UI" pitchFamily="34" charset="0"/>
                          <a:cs typeface="Segoe UI" pitchFamily="34" charset="0"/>
                        </a:rPr>
                        <a:t>etermine best course of action to restore service.</a:t>
                      </a:r>
                    </a:p>
                  </a:txBody>
                  <a:tcPr marL="93247" marR="93247" marT="46623" marB="46623" anchor="ctr">
                    <a:noFill/>
                  </a:tcPr>
                </a:tc>
                <a:tc>
                  <a:txBody>
                    <a:bodyPr/>
                    <a:lstStyle/>
                    <a:p>
                      <a:endParaRPr lang="en-US" sz="1100" dirty="0">
                        <a:solidFill>
                          <a:schemeClr val="tx1"/>
                        </a:solidFill>
                        <a:latin typeface="+mn-lt"/>
                        <a:ea typeface="Segoe UI" pitchFamily="34" charset="0"/>
                        <a:cs typeface="Segoe UI" pitchFamily="34" charset="0"/>
                      </a:endParaRPr>
                    </a:p>
                  </a:txBody>
                  <a:tcPr marL="93247" marR="93247" marT="46623" marB="46623" anchor="ctr">
                    <a:noFill/>
                  </a:tcPr>
                </a:tc>
              </a:tr>
              <a:tr h="519907">
                <a:tc>
                  <a:txBody>
                    <a:bodyPr/>
                    <a:lstStyle/>
                    <a:p>
                      <a:pPr marL="0" marR="0" indent="0" algn="l" defTabSz="914227" rtl="0" eaLnBrk="1" fontAlgn="auto" latinLnBrk="0" hangingPunct="1">
                        <a:lnSpc>
                          <a:spcPct val="100000"/>
                        </a:lnSpc>
                        <a:spcBef>
                          <a:spcPts val="0"/>
                        </a:spcBef>
                        <a:spcAft>
                          <a:spcPts val="0"/>
                        </a:spcAft>
                        <a:buClrTx/>
                        <a:buSzTx/>
                        <a:buFontTx/>
                        <a:buNone/>
                        <a:tabLst/>
                        <a:defRPr/>
                      </a:pPr>
                      <a:r>
                        <a:rPr lang="en-US" sz="1400" b="1" dirty="0" smtClean="0">
                          <a:solidFill>
                            <a:schemeClr val="bg2">
                              <a:lumMod val="10000"/>
                            </a:schemeClr>
                          </a:solidFill>
                          <a:effectLst/>
                          <a:latin typeface="+mj-lt"/>
                          <a:cs typeface="Calibri" pitchFamily="34" charset="0"/>
                        </a:rPr>
                        <a:t>Service Degradation</a:t>
                      </a:r>
                      <a:endParaRPr lang="en-US" sz="1400" b="1" dirty="0" smtClean="0">
                        <a:solidFill>
                          <a:schemeClr val="bg2">
                            <a:lumMod val="10000"/>
                          </a:schemeClr>
                        </a:solidFill>
                        <a:effectLst/>
                        <a:latin typeface="+mj-lt"/>
                        <a:ea typeface="Segoe UI" pitchFamily="34" charset="0"/>
                        <a:cs typeface="Segoe UI" pitchFamily="34" charset="0"/>
                      </a:endParaRPr>
                    </a:p>
                  </a:txBody>
                  <a:tcPr marL="93247" marR="93247" marT="46623" marB="46623" anchor="ctr">
                    <a:noFill/>
                  </a:tcPr>
                </a:tc>
                <a:tc>
                  <a:txBody>
                    <a:bodyPr/>
                    <a:lstStyle/>
                    <a:p>
                      <a:pPr marL="0" marR="0" lvl="1" indent="0" algn="l" defTabSz="914227" rtl="0" eaLnBrk="1" fontAlgn="auto" latinLnBrk="0" hangingPunct="1">
                        <a:lnSpc>
                          <a:spcPct val="100000"/>
                        </a:lnSpc>
                        <a:spcBef>
                          <a:spcPts val="0"/>
                        </a:spcBef>
                        <a:spcAft>
                          <a:spcPts val="0"/>
                        </a:spcAft>
                        <a:buClrTx/>
                        <a:buSzTx/>
                        <a:buFontTx/>
                        <a:buNone/>
                        <a:tabLst/>
                        <a:defRPr/>
                      </a:pPr>
                      <a:r>
                        <a:rPr lang="en-US" sz="1400" kern="1200" dirty="0" smtClean="0">
                          <a:solidFill>
                            <a:schemeClr val="bg2">
                              <a:lumMod val="10000"/>
                            </a:schemeClr>
                          </a:solidFill>
                          <a:latin typeface="+mj-lt"/>
                          <a:ea typeface="Segoe UI" pitchFamily="34" charset="0"/>
                          <a:cs typeface="Segoe UI" pitchFamily="34" charset="0"/>
                        </a:rPr>
                        <a:t>Services are still active, but service responsiveness</a:t>
                      </a:r>
                      <a:r>
                        <a:rPr lang="en-US" sz="1400" kern="1200" baseline="0" dirty="0" smtClean="0">
                          <a:solidFill>
                            <a:schemeClr val="bg2">
                              <a:lumMod val="10000"/>
                            </a:schemeClr>
                          </a:solidFill>
                          <a:latin typeface="+mj-lt"/>
                          <a:ea typeface="Segoe UI" pitchFamily="34" charset="0"/>
                          <a:cs typeface="Segoe UI" pitchFamily="34" charset="0"/>
                        </a:rPr>
                        <a:t> </a:t>
                      </a:r>
                      <a:r>
                        <a:rPr lang="en-US" sz="1400" kern="1200" dirty="0" smtClean="0">
                          <a:solidFill>
                            <a:schemeClr val="bg2">
                              <a:lumMod val="10000"/>
                            </a:schemeClr>
                          </a:solidFill>
                          <a:latin typeface="+mj-lt"/>
                          <a:ea typeface="Segoe UI" pitchFamily="34" charset="0"/>
                          <a:cs typeface="Segoe UI" pitchFamily="34" charset="0"/>
                        </a:rPr>
                        <a:t>and/or delivery times may be slower than usual.  Microsoft</a:t>
                      </a:r>
                      <a:r>
                        <a:rPr lang="en-US" sz="1400" kern="1200" baseline="0" dirty="0" smtClean="0">
                          <a:solidFill>
                            <a:schemeClr val="bg2">
                              <a:lumMod val="10000"/>
                            </a:schemeClr>
                          </a:solidFill>
                          <a:latin typeface="+mj-lt"/>
                          <a:ea typeface="Segoe UI" pitchFamily="34" charset="0"/>
                          <a:cs typeface="Segoe UI" pitchFamily="34" charset="0"/>
                        </a:rPr>
                        <a:t> is </a:t>
                      </a:r>
                      <a:r>
                        <a:rPr lang="en-US" sz="1400" kern="1200" dirty="0" smtClean="0">
                          <a:solidFill>
                            <a:schemeClr val="bg2">
                              <a:lumMod val="10000"/>
                            </a:schemeClr>
                          </a:solidFill>
                          <a:latin typeface="+mj-lt"/>
                          <a:ea typeface="Segoe UI" pitchFamily="34" charset="0"/>
                          <a:cs typeface="Segoe UI" pitchFamily="34" charset="0"/>
                        </a:rPr>
                        <a:t>working to restore normal service responsiveness.</a:t>
                      </a:r>
                    </a:p>
                  </a:txBody>
                  <a:tcPr marL="93247" marR="93247" marT="46623" marB="46623" anchor="ctr">
                    <a:noFill/>
                  </a:tcPr>
                </a:tc>
                <a:tc>
                  <a:txBody>
                    <a:bodyPr/>
                    <a:lstStyle/>
                    <a:p>
                      <a:endParaRPr lang="en-US" sz="1100" dirty="0">
                        <a:solidFill>
                          <a:schemeClr val="tx1"/>
                        </a:solidFill>
                        <a:latin typeface="+mn-lt"/>
                        <a:ea typeface="Segoe UI" pitchFamily="34" charset="0"/>
                        <a:cs typeface="Segoe UI" pitchFamily="34" charset="0"/>
                      </a:endParaRPr>
                    </a:p>
                  </a:txBody>
                  <a:tcPr marL="93247" marR="93247" marT="46623" marB="46623" anchor="ctr">
                    <a:noFill/>
                  </a:tcPr>
                </a:tc>
              </a:tr>
              <a:tr h="490535">
                <a:tc>
                  <a:txBody>
                    <a:bodyPr/>
                    <a:lstStyle/>
                    <a:p>
                      <a:pPr marL="0" marR="0" indent="0" algn="l" defTabSz="914227" rtl="0" eaLnBrk="1" fontAlgn="auto" latinLnBrk="0" hangingPunct="1">
                        <a:lnSpc>
                          <a:spcPct val="100000"/>
                        </a:lnSpc>
                        <a:spcBef>
                          <a:spcPts val="0"/>
                        </a:spcBef>
                        <a:spcAft>
                          <a:spcPts val="0"/>
                        </a:spcAft>
                        <a:buClrTx/>
                        <a:buSzTx/>
                        <a:buFontTx/>
                        <a:buNone/>
                        <a:tabLst/>
                        <a:defRPr/>
                      </a:pPr>
                      <a:r>
                        <a:rPr lang="en-US" sz="1400" b="1" dirty="0" smtClean="0">
                          <a:solidFill>
                            <a:schemeClr val="bg2">
                              <a:lumMod val="10000"/>
                            </a:schemeClr>
                          </a:solidFill>
                          <a:effectLst/>
                          <a:latin typeface="+mj-lt"/>
                          <a:ea typeface="Segoe UI" pitchFamily="34" charset="0"/>
                          <a:cs typeface="Segoe UI" pitchFamily="34" charset="0"/>
                        </a:rPr>
                        <a:t>Restoring Service</a:t>
                      </a:r>
                    </a:p>
                  </a:txBody>
                  <a:tcPr marL="93247" marR="93247" marT="46623" marB="46623" anchor="ctr">
                    <a:noFill/>
                  </a:tcPr>
                </a:tc>
                <a:tc>
                  <a:txBody>
                    <a:bodyPr/>
                    <a:lstStyle/>
                    <a:p>
                      <a:pPr marL="0" marR="0" lvl="1" indent="0" algn="l" defTabSz="914227" rtl="0" eaLnBrk="1" fontAlgn="auto" latinLnBrk="0" hangingPunct="1">
                        <a:lnSpc>
                          <a:spcPct val="100000"/>
                        </a:lnSpc>
                        <a:spcBef>
                          <a:spcPts val="0"/>
                        </a:spcBef>
                        <a:spcAft>
                          <a:spcPts val="0"/>
                        </a:spcAft>
                        <a:buClrTx/>
                        <a:buSzTx/>
                        <a:buFontTx/>
                        <a:buNone/>
                        <a:tabLst/>
                        <a:defRPr/>
                      </a:pPr>
                      <a:r>
                        <a:rPr lang="en-US" sz="1400" kern="1200" dirty="0" smtClean="0">
                          <a:solidFill>
                            <a:schemeClr val="bg2">
                              <a:lumMod val="10000"/>
                            </a:schemeClr>
                          </a:solidFill>
                          <a:latin typeface="+mj-lt"/>
                          <a:ea typeface="Segoe UI" pitchFamily="34" charset="0"/>
                          <a:cs typeface="Segoe UI" pitchFamily="34" charset="0"/>
                        </a:rPr>
                        <a:t>Microsoft</a:t>
                      </a:r>
                      <a:r>
                        <a:rPr lang="en-US" sz="1400" kern="1200" baseline="0" dirty="0" smtClean="0">
                          <a:solidFill>
                            <a:schemeClr val="bg2">
                              <a:lumMod val="10000"/>
                            </a:schemeClr>
                          </a:solidFill>
                          <a:latin typeface="+mj-lt"/>
                          <a:ea typeface="Segoe UI" pitchFamily="34" charset="0"/>
                          <a:cs typeface="Segoe UI" pitchFamily="34" charset="0"/>
                        </a:rPr>
                        <a:t> has </a:t>
                      </a:r>
                      <a:r>
                        <a:rPr lang="en-US" sz="1400" kern="1200" dirty="0" smtClean="0">
                          <a:solidFill>
                            <a:schemeClr val="bg2">
                              <a:lumMod val="10000"/>
                            </a:schemeClr>
                          </a:solidFill>
                          <a:latin typeface="+mj-lt"/>
                          <a:ea typeface="Segoe UI" pitchFamily="34" charset="0"/>
                          <a:cs typeface="Segoe UI" pitchFamily="34" charset="0"/>
                        </a:rPr>
                        <a:t>isolated the likely cause of the incident and is</a:t>
                      </a:r>
                      <a:r>
                        <a:rPr lang="en-US" sz="1400" kern="1200" baseline="0" dirty="0" smtClean="0">
                          <a:solidFill>
                            <a:schemeClr val="bg2">
                              <a:lumMod val="10000"/>
                            </a:schemeClr>
                          </a:solidFill>
                          <a:latin typeface="+mj-lt"/>
                          <a:ea typeface="Segoe UI" pitchFamily="34" charset="0"/>
                          <a:cs typeface="Segoe UI" pitchFamily="34" charset="0"/>
                        </a:rPr>
                        <a:t> </a:t>
                      </a:r>
                      <a:r>
                        <a:rPr lang="en-US" sz="1400" kern="1200" dirty="0" smtClean="0">
                          <a:solidFill>
                            <a:schemeClr val="bg2">
                              <a:lumMod val="10000"/>
                            </a:schemeClr>
                          </a:solidFill>
                          <a:latin typeface="+mj-lt"/>
                          <a:ea typeface="Segoe UI" pitchFamily="34" charset="0"/>
                          <a:cs typeface="Segoe UI" pitchFamily="34" charset="0"/>
                        </a:rPr>
                        <a:t>in the process of restoring</a:t>
                      </a:r>
                      <a:r>
                        <a:rPr lang="en-US" sz="1400" kern="1200" baseline="0" dirty="0" smtClean="0">
                          <a:solidFill>
                            <a:schemeClr val="bg2">
                              <a:lumMod val="10000"/>
                            </a:schemeClr>
                          </a:solidFill>
                          <a:latin typeface="+mj-lt"/>
                          <a:ea typeface="Segoe UI" pitchFamily="34" charset="0"/>
                          <a:cs typeface="Segoe UI" pitchFamily="34" charset="0"/>
                        </a:rPr>
                        <a:t> </a:t>
                      </a:r>
                      <a:r>
                        <a:rPr lang="en-US" sz="1400" kern="1200" dirty="0" smtClean="0">
                          <a:solidFill>
                            <a:schemeClr val="bg2">
                              <a:lumMod val="10000"/>
                            </a:schemeClr>
                          </a:solidFill>
                          <a:latin typeface="+mj-lt"/>
                          <a:ea typeface="Segoe UI" pitchFamily="34" charset="0"/>
                          <a:cs typeface="Segoe UI" pitchFamily="34" charset="0"/>
                        </a:rPr>
                        <a:t>service</a:t>
                      </a:r>
                    </a:p>
                  </a:txBody>
                  <a:tcPr marL="93247" marR="93247" marT="46623" marB="46623" anchor="ctr">
                    <a:noFill/>
                  </a:tcPr>
                </a:tc>
                <a:tc>
                  <a:txBody>
                    <a:bodyPr/>
                    <a:lstStyle/>
                    <a:p>
                      <a:endParaRPr lang="en-US" sz="1100" dirty="0">
                        <a:solidFill>
                          <a:schemeClr val="tx1"/>
                        </a:solidFill>
                        <a:latin typeface="+mn-lt"/>
                        <a:ea typeface="Segoe UI" pitchFamily="34" charset="0"/>
                        <a:cs typeface="Segoe UI" pitchFamily="34" charset="0"/>
                      </a:endParaRPr>
                    </a:p>
                  </a:txBody>
                  <a:tcPr marL="93247" marR="93247" marT="46623" marB="46623" anchor="ctr">
                    <a:noFill/>
                  </a:tcPr>
                </a:tc>
              </a:tr>
              <a:tr h="490535">
                <a:tc>
                  <a:txBody>
                    <a:bodyPr/>
                    <a:lstStyle/>
                    <a:p>
                      <a:pPr marL="0" marR="0" indent="0" algn="l" defTabSz="914227" rtl="0" eaLnBrk="1" fontAlgn="auto" latinLnBrk="0" hangingPunct="1">
                        <a:lnSpc>
                          <a:spcPct val="100000"/>
                        </a:lnSpc>
                        <a:spcBef>
                          <a:spcPts val="0"/>
                        </a:spcBef>
                        <a:spcAft>
                          <a:spcPts val="0"/>
                        </a:spcAft>
                        <a:buClrTx/>
                        <a:buSzTx/>
                        <a:buFontTx/>
                        <a:buNone/>
                        <a:tabLst/>
                        <a:defRPr/>
                      </a:pPr>
                      <a:r>
                        <a:rPr lang="en-US" sz="1400" b="1" dirty="0" smtClean="0">
                          <a:solidFill>
                            <a:schemeClr val="bg2">
                              <a:lumMod val="10000"/>
                            </a:schemeClr>
                          </a:solidFill>
                          <a:effectLst/>
                          <a:latin typeface="+mj-lt"/>
                          <a:ea typeface="Segoe UI" pitchFamily="34" charset="0"/>
                          <a:cs typeface="Segoe UI" pitchFamily="34" charset="0"/>
                        </a:rPr>
                        <a:t>Extended Recovery</a:t>
                      </a:r>
                    </a:p>
                  </a:txBody>
                  <a:tcPr marL="93247" marR="93247" marT="46623" marB="46623" anchor="ctr">
                    <a:noFill/>
                  </a:tcPr>
                </a:tc>
                <a:tc>
                  <a:txBody>
                    <a:bodyPr/>
                    <a:lstStyle/>
                    <a:p>
                      <a:pPr marL="0" marR="0" lvl="1" indent="0" algn="l" defTabSz="914227" rtl="0" eaLnBrk="1" fontAlgn="auto" latinLnBrk="0" hangingPunct="1">
                        <a:lnSpc>
                          <a:spcPct val="100000"/>
                        </a:lnSpc>
                        <a:spcBef>
                          <a:spcPts val="0"/>
                        </a:spcBef>
                        <a:spcAft>
                          <a:spcPts val="0"/>
                        </a:spcAft>
                        <a:buClrTx/>
                        <a:buSzTx/>
                        <a:buFontTx/>
                        <a:buNone/>
                        <a:tabLst/>
                        <a:defRPr/>
                      </a:pPr>
                      <a:r>
                        <a:rPr lang="en-US" sz="1400" kern="1200" dirty="0" smtClean="0">
                          <a:solidFill>
                            <a:schemeClr val="bg2">
                              <a:lumMod val="10000"/>
                            </a:schemeClr>
                          </a:solidFill>
                          <a:latin typeface="+mj-lt"/>
                          <a:ea typeface="Segoe UI" pitchFamily="34" charset="0"/>
                          <a:cs typeface="Segoe UI" pitchFamily="34" charset="0"/>
                        </a:rPr>
                        <a:t>Services are restored</a:t>
                      </a:r>
                      <a:r>
                        <a:rPr lang="en-US" sz="1400" kern="1200" baseline="0" dirty="0" smtClean="0">
                          <a:solidFill>
                            <a:schemeClr val="bg2">
                              <a:lumMod val="10000"/>
                            </a:schemeClr>
                          </a:solidFill>
                          <a:latin typeface="+mj-lt"/>
                          <a:ea typeface="Segoe UI" pitchFamily="34" charset="0"/>
                          <a:cs typeface="Segoe UI" pitchFamily="34" charset="0"/>
                        </a:rPr>
                        <a:t> and </a:t>
                      </a:r>
                      <a:r>
                        <a:rPr lang="en-US" sz="1400" kern="1200" dirty="0" smtClean="0">
                          <a:solidFill>
                            <a:schemeClr val="bg2">
                              <a:lumMod val="10000"/>
                            </a:schemeClr>
                          </a:solidFill>
                          <a:latin typeface="+mj-lt"/>
                          <a:ea typeface="Segoe UI" pitchFamily="34" charset="0"/>
                          <a:cs typeface="Segoe UI" pitchFamily="34" charset="0"/>
                        </a:rPr>
                        <a:t>may be slower than usual</a:t>
                      </a:r>
                      <a:r>
                        <a:rPr lang="en-US" sz="1400" kern="1200" baseline="0" dirty="0" smtClean="0">
                          <a:solidFill>
                            <a:schemeClr val="bg2">
                              <a:lumMod val="10000"/>
                            </a:schemeClr>
                          </a:solidFill>
                          <a:latin typeface="+mj-lt"/>
                          <a:ea typeface="Segoe UI" pitchFamily="34" charset="0"/>
                          <a:cs typeface="Segoe UI" pitchFamily="34" charset="0"/>
                        </a:rPr>
                        <a:t>    </a:t>
                      </a:r>
                      <a:r>
                        <a:rPr lang="en-US" sz="1400" kern="1200" dirty="0" smtClean="0">
                          <a:solidFill>
                            <a:schemeClr val="bg2">
                              <a:lumMod val="10000"/>
                            </a:schemeClr>
                          </a:solidFill>
                          <a:latin typeface="+mj-lt"/>
                          <a:ea typeface="Segoe UI" pitchFamily="34" charset="0"/>
                          <a:cs typeface="Segoe UI" pitchFamily="34" charset="0"/>
                        </a:rPr>
                        <a:t> </a:t>
                      </a:r>
                    </a:p>
                  </a:txBody>
                  <a:tcPr marL="93247" marR="93247" marT="46623" marB="46623" anchor="ctr">
                    <a:noFill/>
                  </a:tcPr>
                </a:tc>
                <a:tc>
                  <a:txBody>
                    <a:bodyPr/>
                    <a:lstStyle/>
                    <a:p>
                      <a:endParaRPr lang="en-US" sz="1100" dirty="0">
                        <a:solidFill>
                          <a:schemeClr val="tx1"/>
                        </a:solidFill>
                        <a:latin typeface="+mn-lt"/>
                        <a:ea typeface="Segoe UI" pitchFamily="34" charset="0"/>
                        <a:cs typeface="Segoe UI" pitchFamily="34" charset="0"/>
                      </a:endParaRPr>
                    </a:p>
                  </a:txBody>
                  <a:tcPr marL="93247" marR="93247" marT="46623" marB="46623" anchor="ctr">
                    <a:noFill/>
                  </a:tcPr>
                </a:tc>
              </a:tr>
              <a:tr h="490535">
                <a:tc>
                  <a:txBody>
                    <a:bodyPr/>
                    <a:lstStyle/>
                    <a:p>
                      <a:pPr marL="0" marR="0" indent="0" algn="l" defTabSz="914227" rtl="0" eaLnBrk="1" fontAlgn="auto" latinLnBrk="0" hangingPunct="1">
                        <a:lnSpc>
                          <a:spcPct val="100000"/>
                        </a:lnSpc>
                        <a:spcBef>
                          <a:spcPts val="0"/>
                        </a:spcBef>
                        <a:spcAft>
                          <a:spcPts val="0"/>
                        </a:spcAft>
                        <a:buClrTx/>
                        <a:buSzTx/>
                        <a:buFontTx/>
                        <a:buNone/>
                        <a:tabLst/>
                        <a:defRPr/>
                      </a:pPr>
                      <a:r>
                        <a:rPr lang="en-US" sz="1400" b="1" dirty="0" smtClean="0">
                          <a:solidFill>
                            <a:schemeClr val="bg2">
                              <a:lumMod val="10000"/>
                            </a:schemeClr>
                          </a:solidFill>
                          <a:effectLst/>
                          <a:latin typeface="+mj-lt"/>
                          <a:ea typeface="Segoe UI" pitchFamily="34" charset="0"/>
                          <a:cs typeface="Segoe UI" pitchFamily="34" charset="0"/>
                        </a:rPr>
                        <a:t>Service Restored</a:t>
                      </a:r>
                    </a:p>
                  </a:txBody>
                  <a:tcPr marL="93247" marR="93247" marT="46623" marB="46623" anchor="ctr">
                    <a:noFill/>
                  </a:tcPr>
                </a:tc>
                <a:tc>
                  <a:txBody>
                    <a:bodyPr/>
                    <a:lstStyle/>
                    <a:p>
                      <a:pPr marL="0" marR="0" lvl="1" indent="0" algn="l" defTabSz="914227" rtl="0" eaLnBrk="1" fontAlgn="auto" latinLnBrk="0" hangingPunct="1">
                        <a:lnSpc>
                          <a:spcPct val="100000"/>
                        </a:lnSpc>
                        <a:spcBef>
                          <a:spcPts val="0"/>
                        </a:spcBef>
                        <a:spcAft>
                          <a:spcPts val="0"/>
                        </a:spcAft>
                        <a:buClrTx/>
                        <a:buSzTx/>
                        <a:buFontTx/>
                        <a:buNone/>
                        <a:tabLst/>
                        <a:defRPr/>
                      </a:pPr>
                      <a:r>
                        <a:rPr lang="en-US" sz="1400" kern="1200" dirty="0" smtClean="0">
                          <a:solidFill>
                            <a:schemeClr val="bg2">
                              <a:lumMod val="10000"/>
                            </a:schemeClr>
                          </a:solidFill>
                          <a:latin typeface="+mj-lt"/>
                          <a:ea typeface="Segoe UI" pitchFamily="34" charset="0"/>
                          <a:cs typeface="Segoe UI" pitchFamily="34" charset="0"/>
                        </a:rPr>
                        <a:t>Normal system services have been restored</a:t>
                      </a:r>
                    </a:p>
                  </a:txBody>
                  <a:tcPr marL="93247" marR="93247" marT="46623" marB="46623" anchor="ctr">
                    <a:noFill/>
                  </a:tcPr>
                </a:tc>
                <a:tc>
                  <a:txBody>
                    <a:bodyPr/>
                    <a:lstStyle/>
                    <a:p>
                      <a:endParaRPr lang="en-US" sz="1100" dirty="0">
                        <a:solidFill>
                          <a:schemeClr val="tx1"/>
                        </a:solidFill>
                        <a:latin typeface="+mn-lt"/>
                        <a:ea typeface="Segoe UI" pitchFamily="34" charset="0"/>
                        <a:cs typeface="Segoe UI" pitchFamily="34" charset="0"/>
                      </a:endParaRPr>
                    </a:p>
                  </a:txBody>
                  <a:tcPr marL="93247" marR="93247" marT="46623" marB="46623" anchor="ctr">
                    <a:noFill/>
                  </a:tcPr>
                </a:tc>
              </a:tr>
              <a:tr h="490535">
                <a:tc>
                  <a:txBody>
                    <a:bodyPr/>
                    <a:lstStyle/>
                    <a:p>
                      <a:pPr marL="0" marR="0" indent="0" algn="l" defTabSz="914227" rtl="0" eaLnBrk="1" fontAlgn="auto" latinLnBrk="0" hangingPunct="1">
                        <a:lnSpc>
                          <a:spcPct val="100000"/>
                        </a:lnSpc>
                        <a:spcBef>
                          <a:spcPts val="0"/>
                        </a:spcBef>
                        <a:spcAft>
                          <a:spcPts val="0"/>
                        </a:spcAft>
                        <a:buClrTx/>
                        <a:buSzTx/>
                        <a:buFontTx/>
                        <a:buNone/>
                        <a:tabLst/>
                        <a:defRPr/>
                      </a:pPr>
                      <a:r>
                        <a:rPr lang="en-US" sz="1400" b="1" dirty="0" smtClean="0">
                          <a:solidFill>
                            <a:schemeClr val="bg2">
                              <a:lumMod val="10000"/>
                            </a:schemeClr>
                          </a:solidFill>
                          <a:effectLst/>
                          <a:latin typeface="+mj-lt"/>
                          <a:ea typeface="Segoe UI" pitchFamily="34" charset="0"/>
                          <a:cs typeface="Segoe UI" pitchFamily="34" charset="0"/>
                        </a:rPr>
                        <a:t>Additional Information</a:t>
                      </a:r>
                      <a:r>
                        <a:rPr lang="en-US" sz="1400" b="1" baseline="0" dirty="0" smtClean="0">
                          <a:solidFill>
                            <a:schemeClr val="bg2">
                              <a:lumMod val="10000"/>
                            </a:schemeClr>
                          </a:solidFill>
                          <a:effectLst/>
                          <a:latin typeface="+mj-lt"/>
                          <a:ea typeface="Segoe UI" pitchFamily="34" charset="0"/>
                          <a:cs typeface="Segoe UI" pitchFamily="34" charset="0"/>
                        </a:rPr>
                        <a:t> </a:t>
                      </a:r>
                      <a:endParaRPr lang="en-US" sz="1400" b="1" dirty="0" smtClean="0">
                        <a:solidFill>
                          <a:schemeClr val="bg2">
                            <a:lumMod val="10000"/>
                          </a:schemeClr>
                        </a:solidFill>
                        <a:effectLst/>
                        <a:latin typeface="+mj-lt"/>
                        <a:ea typeface="Segoe UI" pitchFamily="34" charset="0"/>
                        <a:cs typeface="Segoe UI" pitchFamily="34" charset="0"/>
                      </a:endParaRPr>
                    </a:p>
                  </a:txBody>
                  <a:tcPr marL="93247" marR="93247" marT="46623" marB="46623" anchor="ctr">
                    <a:noFill/>
                  </a:tcPr>
                </a:tc>
                <a:tc>
                  <a:txBody>
                    <a:bodyPr/>
                    <a:lstStyle/>
                    <a:p>
                      <a:pPr marL="0" marR="0" lvl="1" indent="0" algn="l" defTabSz="914227" rtl="0" eaLnBrk="1" fontAlgn="auto" latinLnBrk="0" hangingPunct="1">
                        <a:lnSpc>
                          <a:spcPct val="100000"/>
                        </a:lnSpc>
                        <a:spcBef>
                          <a:spcPts val="0"/>
                        </a:spcBef>
                        <a:spcAft>
                          <a:spcPts val="0"/>
                        </a:spcAft>
                        <a:buClrTx/>
                        <a:buSzTx/>
                        <a:buFontTx/>
                        <a:buNone/>
                        <a:tabLst/>
                        <a:defRPr/>
                      </a:pPr>
                      <a:r>
                        <a:rPr lang="en-US" sz="1400" kern="1200" dirty="0" smtClean="0">
                          <a:solidFill>
                            <a:schemeClr val="bg2">
                              <a:lumMod val="10000"/>
                            </a:schemeClr>
                          </a:solidFill>
                          <a:latin typeface="+mj-lt"/>
                          <a:ea typeface="Segoe UI" pitchFamily="34" charset="0"/>
                          <a:cs typeface="Segoe UI" pitchFamily="34" charset="0"/>
                        </a:rPr>
                        <a:t>There</a:t>
                      </a:r>
                      <a:r>
                        <a:rPr lang="en-US" sz="1400" kern="1200" baseline="0" dirty="0" smtClean="0">
                          <a:solidFill>
                            <a:schemeClr val="bg2">
                              <a:lumMod val="10000"/>
                            </a:schemeClr>
                          </a:solidFill>
                          <a:latin typeface="+mj-lt"/>
                          <a:ea typeface="Segoe UI" pitchFamily="34" charset="0"/>
                          <a:cs typeface="Segoe UI" pitchFamily="34" charset="0"/>
                        </a:rPr>
                        <a:t> is a</a:t>
                      </a:r>
                      <a:r>
                        <a:rPr lang="en-US" sz="1400" kern="1200" dirty="0" smtClean="0">
                          <a:solidFill>
                            <a:schemeClr val="bg2">
                              <a:lumMod val="10000"/>
                            </a:schemeClr>
                          </a:solidFill>
                          <a:latin typeface="+mj-lt"/>
                          <a:ea typeface="Segoe UI" pitchFamily="34" charset="0"/>
                          <a:cs typeface="Segoe UI" pitchFamily="34" charset="0"/>
                        </a:rPr>
                        <a:t>dditional information</a:t>
                      </a:r>
                      <a:r>
                        <a:rPr lang="en-US" sz="1400" kern="1200" baseline="0" dirty="0" smtClean="0">
                          <a:solidFill>
                            <a:schemeClr val="bg2">
                              <a:lumMod val="10000"/>
                            </a:schemeClr>
                          </a:solidFill>
                          <a:latin typeface="+mj-lt"/>
                          <a:ea typeface="Segoe UI" pitchFamily="34" charset="0"/>
                          <a:cs typeface="Segoe UI" pitchFamily="34" charset="0"/>
                        </a:rPr>
                        <a:t> provided </a:t>
                      </a:r>
                      <a:endParaRPr lang="en-US" sz="1400" kern="1200" dirty="0" smtClean="0">
                        <a:solidFill>
                          <a:schemeClr val="bg2">
                            <a:lumMod val="10000"/>
                          </a:schemeClr>
                        </a:solidFill>
                        <a:latin typeface="+mj-lt"/>
                        <a:ea typeface="Segoe UI" pitchFamily="34" charset="0"/>
                        <a:cs typeface="Segoe UI" pitchFamily="34" charset="0"/>
                      </a:endParaRPr>
                    </a:p>
                  </a:txBody>
                  <a:tcPr marL="93247" marR="93247" marT="46623" marB="46623" anchor="ctr">
                    <a:noFill/>
                  </a:tcPr>
                </a:tc>
                <a:tc>
                  <a:txBody>
                    <a:bodyPr/>
                    <a:lstStyle/>
                    <a:p>
                      <a:endParaRPr lang="en-US" sz="1100" dirty="0">
                        <a:solidFill>
                          <a:schemeClr val="tx1"/>
                        </a:solidFill>
                        <a:latin typeface="+mn-lt"/>
                        <a:ea typeface="Segoe UI" pitchFamily="34" charset="0"/>
                        <a:cs typeface="Segoe UI" pitchFamily="34" charset="0"/>
                      </a:endParaRPr>
                    </a:p>
                  </a:txBody>
                  <a:tcPr marL="93247" marR="93247" marT="46623" marB="46623" anchor="ctr">
                    <a:noFill/>
                  </a:tcPr>
                </a:tc>
              </a:tr>
              <a:tr h="490535">
                <a:tc>
                  <a:txBody>
                    <a:bodyPr/>
                    <a:lstStyle/>
                    <a:p>
                      <a:pPr marL="0" marR="0" indent="0" algn="l" defTabSz="914227" rtl="0" eaLnBrk="1" fontAlgn="auto" latinLnBrk="0" hangingPunct="1">
                        <a:lnSpc>
                          <a:spcPct val="100000"/>
                        </a:lnSpc>
                        <a:spcBef>
                          <a:spcPts val="0"/>
                        </a:spcBef>
                        <a:spcAft>
                          <a:spcPts val="0"/>
                        </a:spcAft>
                        <a:buClrTx/>
                        <a:buSzTx/>
                        <a:buFontTx/>
                        <a:buNone/>
                        <a:tabLst/>
                        <a:defRPr/>
                      </a:pPr>
                      <a:r>
                        <a:rPr lang="en-US" sz="1400" b="1" dirty="0" smtClean="0">
                          <a:solidFill>
                            <a:schemeClr val="bg2">
                              <a:lumMod val="10000"/>
                            </a:schemeClr>
                          </a:solidFill>
                          <a:effectLst/>
                          <a:latin typeface="+mj-lt"/>
                          <a:ea typeface="Segoe UI" pitchFamily="34" charset="0"/>
                          <a:cs typeface="Segoe UI" pitchFamily="34" charset="0"/>
                        </a:rPr>
                        <a:t>Normal</a:t>
                      </a:r>
                      <a:r>
                        <a:rPr lang="en-US" sz="1400" b="1" baseline="0" dirty="0" smtClean="0">
                          <a:solidFill>
                            <a:schemeClr val="bg2">
                              <a:lumMod val="10000"/>
                            </a:schemeClr>
                          </a:solidFill>
                          <a:effectLst/>
                          <a:latin typeface="+mj-lt"/>
                          <a:ea typeface="Segoe UI" pitchFamily="34" charset="0"/>
                          <a:cs typeface="Segoe UI" pitchFamily="34" charset="0"/>
                        </a:rPr>
                        <a:t> Service </a:t>
                      </a:r>
                      <a:endParaRPr lang="en-US" sz="1400" b="1" dirty="0" smtClean="0">
                        <a:solidFill>
                          <a:schemeClr val="bg2">
                            <a:lumMod val="10000"/>
                          </a:schemeClr>
                        </a:solidFill>
                        <a:effectLst/>
                        <a:latin typeface="+mj-lt"/>
                        <a:ea typeface="Segoe UI" pitchFamily="34" charset="0"/>
                        <a:cs typeface="Segoe UI" pitchFamily="34" charset="0"/>
                      </a:endParaRPr>
                    </a:p>
                  </a:txBody>
                  <a:tcPr marL="93247" marR="93247" marT="46623" marB="46623" anchor="ctr">
                    <a:noFill/>
                  </a:tcPr>
                </a:tc>
                <a:tc>
                  <a:txBody>
                    <a:bodyPr/>
                    <a:lstStyle/>
                    <a:p>
                      <a:pPr marL="0" marR="0" lvl="1" indent="0" algn="l" defTabSz="914227" rtl="0" eaLnBrk="1" fontAlgn="auto" latinLnBrk="0" hangingPunct="1">
                        <a:lnSpc>
                          <a:spcPct val="100000"/>
                        </a:lnSpc>
                        <a:spcBef>
                          <a:spcPts val="0"/>
                        </a:spcBef>
                        <a:spcAft>
                          <a:spcPts val="0"/>
                        </a:spcAft>
                        <a:buClrTx/>
                        <a:buSzTx/>
                        <a:buFontTx/>
                        <a:buNone/>
                        <a:tabLst/>
                        <a:defRPr/>
                      </a:pPr>
                      <a:r>
                        <a:rPr lang="en-US" sz="1400" kern="1200" dirty="0" smtClean="0">
                          <a:solidFill>
                            <a:schemeClr val="bg2">
                              <a:lumMod val="10000"/>
                            </a:schemeClr>
                          </a:solidFill>
                          <a:latin typeface="+mj-lt"/>
                          <a:ea typeface="Segoe UI" pitchFamily="34" charset="0"/>
                          <a:cs typeface="Segoe UI" pitchFamily="34" charset="0"/>
                        </a:rPr>
                        <a:t>The service is healthy</a:t>
                      </a:r>
                    </a:p>
                  </a:txBody>
                  <a:tcPr marL="93247" marR="93247" marT="46623" marB="46623" anchor="ctr">
                    <a:noFill/>
                  </a:tcPr>
                </a:tc>
                <a:tc>
                  <a:txBody>
                    <a:bodyPr/>
                    <a:lstStyle/>
                    <a:p>
                      <a:endParaRPr lang="en-US" sz="1100" dirty="0">
                        <a:solidFill>
                          <a:schemeClr val="tx1"/>
                        </a:solidFill>
                        <a:latin typeface="+mn-lt"/>
                        <a:ea typeface="Segoe UI" pitchFamily="34" charset="0"/>
                        <a:cs typeface="Segoe UI" pitchFamily="34" charset="0"/>
                      </a:endParaRPr>
                    </a:p>
                  </a:txBody>
                  <a:tcPr marL="93247" marR="93247" marT="46623" marB="46623" anchor="ctr">
                    <a:noFill/>
                  </a:tcPr>
                </a:tc>
              </a:tr>
            </a:tbl>
          </a:graphicData>
        </a:graphic>
      </p:graphicFrame>
      <p:grpSp>
        <p:nvGrpSpPr>
          <p:cNvPr id="5" name="Group 4"/>
          <p:cNvGrpSpPr/>
          <p:nvPr/>
        </p:nvGrpSpPr>
        <p:grpSpPr>
          <a:xfrm>
            <a:off x="11164260" y="2718196"/>
            <a:ext cx="326365" cy="326365"/>
            <a:chOff x="11077575" y="2707481"/>
            <a:chExt cx="320040" cy="320040"/>
          </a:xfrm>
          <a:solidFill>
            <a:srgbClr val="FF0000"/>
          </a:solidFill>
        </p:grpSpPr>
        <p:sp>
          <p:nvSpPr>
            <p:cNvPr id="6" name="Rounded Rectangle 5"/>
            <p:cNvSpPr/>
            <p:nvPr/>
          </p:nvSpPr>
          <p:spPr bwMode="auto">
            <a:xfrm>
              <a:off x="11077575" y="2707481"/>
              <a:ext cx="320040" cy="320040"/>
            </a:xfrm>
            <a:prstGeom prst="roundRect">
              <a:avLst/>
            </a:prstGeom>
            <a:grpFill/>
            <a:ln>
              <a:noFill/>
              <a:headEnd type="none" w="med" len="med"/>
              <a:tailEnd type="none" w="med" len="med"/>
            </a:ln>
            <a:effectLst/>
          </p:spPr>
          <p:style>
            <a:lnRef idx="1">
              <a:schemeClr val="accent2"/>
            </a:lnRef>
            <a:fillRef idx="1003">
              <a:schemeClr val="dk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solidFill>
                  <a:srgbClr val="FFFFFF"/>
                </a:solidFill>
                <a:ea typeface="Segoe UI" pitchFamily="34" charset="0"/>
                <a:cs typeface="Segoe UI" pitchFamily="34" charset="0"/>
              </a:endParaRPr>
            </a:p>
          </p:txBody>
        </p:sp>
        <p:sp>
          <p:nvSpPr>
            <p:cNvPr id="7" name="Down Arrow 6"/>
            <p:cNvSpPr/>
            <p:nvPr/>
          </p:nvSpPr>
          <p:spPr bwMode="auto">
            <a:xfrm>
              <a:off x="11133408" y="2737938"/>
              <a:ext cx="208375" cy="259126"/>
            </a:xfrm>
            <a:prstGeom prst="downArrow">
              <a:avLst>
                <a:gd name="adj1" fmla="val 31256"/>
                <a:gd name="adj2" fmla="val 51367"/>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solidFill>
                  <a:srgbClr val="FFFFFF"/>
                </a:solidFill>
                <a:ea typeface="Segoe UI" pitchFamily="34" charset="0"/>
                <a:cs typeface="Segoe UI" pitchFamily="34" charset="0"/>
              </a:endParaRPr>
            </a:p>
          </p:txBody>
        </p:sp>
      </p:grpSp>
      <p:grpSp>
        <p:nvGrpSpPr>
          <p:cNvPr id="8" name="Group 7"/>
          <p:cNvGrpSpPr/>
          <p:nvPr/>
        </p:nvGrpSpPr>
        <p:grpSpPr>
          <a:xfrm>
            <a:off x="11164260" y="3380544"/>
            <a:ext cx="326365" cy="326365"/>
            <a:chOff x="11077575" y="2707481"/>
            <a:chExt cx="320040" cy="320040"/>
          </a:xfrm>
          <a:solidFill>
            <a:srgbClr val="FFC000"/>
          </a:solidFill>
        </p:grpSpPr>
        <p:sp>
          <p:nvSpPr>
            <p:cNvPr id="9" name="Rounded Rectangle 8"/>
            <p:cNvSpPr/>
            <p:nvPr/>
          </p:nvSpPr>
          <p:spPr bwMode="auto">
            <a:xfrm>
              <a:off x="11077575" y="2707481"/>
              <a:ext cx="320040" cy="320040"/>
            </a:xfrm>
            <a:prstGeom prst="roundRect">
              <a:avLst/>
            </a:prstGeom>
            <a:grpFill/>
            <a:ln>
              <a:noFill/>
              <a:headEnd type="none" w="med" len="med"/>
              <a:tailEnd type="none" w="med" len="med"/>
            </a:ln>
            <a:effectLst/>
          </p:spPr>
          <p:style>
            <a:lnRef idx="1">
              <a:schemeClr val="accent2"/>
            </a:lnRef>
            <a:fillRef idx="1003">
              <a:schemeClr val="dk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 name="Down Arrow 9"/>
            <p:cNvSpPr/>
            <p:nvPr/>
          </p:nvSpPr>
          <p:spPr bwMode="auto">
            <a:xfrm rot="16200000">
              <a:off x="11133408" y="2737938"/>
              <a:ext cx="208375" cy="259126"/>
            </a:xfrm>
            <a:prstGeom prst="downArrow">
              <a:avLst>
                <a:gd name="adj1" fmla="val 31256"/>
                <a:gd name="adj2" fmla="val 51367"/>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solidFill>
                  <a:srgbClr val="FFFFFF"/>
                </a:solidFill>
                <a:ea typeface="Segoe UI" pitchFamily="34" charset="0"/>
                <a:cs typeface="Segoe UI" pitchFamily="34" charset="0"/>
              </a:endParaRPr>
            </a:p>
          </p:txBody>
        </p:sp>
      </p:grpSp>
      <p:grpSp>
        <p:nvGrpSpPr>
          <p:cNvPr id="11" name="Group 10"/>
          <p:cNvGrpSpPr/>
          <p:nvPr/>
        </p:nvGrpSpPr>
        <p:grpSpPr>
          <a:xfrm>
            <a:off x="11164260" y="3922629"/>
            <a:ext cx="326365" cy="326365"/>
            <a:chOff x="11077575" y="2707481"/>
            <a:chExt cx="320040" cy="320040"/>
          </a:xfrm>
          <a:solidFill>
            <a:srgbClr val="FFC000"/>
          </a:solidFill>
        </p:grpSpPr>
        <p:sp>
          <p:nvSpPr>
            <p:cNvPr id="12" name="Rounded Rectangle 11"/>
            <p:cNvSpPr/>
            <p:nvPr/>
          </p:nvSpPr>
          <p:spPr bwMode="auto">
            <a:xfrm>
              <a:off x="11077575" y="2707481"/>
              <a:ext cx="320040" cy="320040"/>
            </a:xfrm>
            <a:prstGeom prst="roundRect">
              <a:avLst/>
            </a:prstGeom>
            <a:grpFill/>
            <a:ln>
              <a:noFill/>
              <a:headEnd type="none" w="med" len="med"/>
              <a:tailEnd type="none" w="med" len="med"/>
            </a:ln>
            <a:effectLst/>
          </p:spPr>
          <p:style>
            <a:lnRef idx="1">
              <a:schemeClr val="accent2"/>
            </a:lnRef>
            <a:fillRef idx="1003">
              <a:schemeClr val="dk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 name="Down Arrow 12"/>
            <p:cNvSpPr/>
            <p:nvPr/>
          </p:nvSpPr>
          <p:spPr bwMode="auto">
            <a:xfrm flipV="1">
              <a:off x="11133408" y="2737938"/>
              <a:ext cx="208375" cy="259126"/>
            </a:xfrm>
            <a:prstGeom prst="downArrow">
              <a:avLst>
                <a:gd name="adj1" fmla="val 31256"/>
                <a:gd name="adj2" fmla="val 51367"/>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solidFill>
                  <a:srgbClr val="FFFFFF"/>
                </a:solidFill>
                <a:ea typeface="Segoe UI" pitchFamily="34" charset="0"/>
                <a:cs typeface="Segoe UI" pitchFamily="34" charset="0"/>
              </a:endParaRPr>
            </a:p>
          </p:txBody>
        </p:sp>
      </p:grpSp>
      <p:grpSp>
        <p:nvGrpSpPr>
          <p:cNvPr id="14" name="Group 13"/>
          <p:cNvGrpSpPr/>
          <p:nvPr/>
        </p:nvGrpSpPr>
        <p:grpSpPr>
          <a:xfrm>
            <a:off x="11152097" y="4401095"/>
            <a:ext cx="326365" cy="326365"/>
            <a:chOff x="11077575" y="2707481"/>
            <a:chExt cx="320040" cy="320040"/>
          </a:xfrm>
          <a:solidFill>
            <a:srgbClr val="FFC000"/>
          </a:solidFill>
        </p:grpSpPr>
        <p:sp>
          <p:nvSpPr>
            <p:cNvPr id="15" name="Rounded Rectangle 14"/>
            <p:cNvSpPr/>
            <p:nvPr/>
          </p:nvSpPr>
          <p:spPr bwMode="auto">
            <a:xfrm>
              <a:off x="11077575" y="2707481"/>
              <a:ext cx="320040" cy="320040"/>
            </a:xfrm>
            <a:prstGeom prst="roundRect">
              <a:avLst/>
            </a:prstGeom>
            <a:grpFill/>
            <a:ln>
              <a:noFill/>
              <a:headEnd type="none" w="med" len="med"/>
              <a:tailEnd type="none" w="med" len="med"/>
            </a:ln>
            <a:effectLst/>
          </p:spPr>
          <p:style>
            <a:lnRef idx="1">
              <a:schemeClr val="accent2"/>
            </a:lnRef>
            <a:fillRef idx="1003">
              <a:schemeClr val="dk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 name="Down Arrow 15"/>
            <p:cNvSpPr/>
            <p:nvPr/>
          </p:nvSpPr>
          <p:spPr bwMode="auto">
            <a:xfrm rot="2700000" flipV="1">
              <a:off x="11133408" y="2737938"/>
              <a:ext cx="208375" cy="259126"/>
            </a:xfrm>
            <a:prstGeom prst="downArrow">
              <a:avLst>
                <a:gd name="adj1" fmla="val 31256"/>
                <a:gd name="adj2" fmla="val 51367"/>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7" name="Group 16"/>
          <p:cNvGrpSpPr/>
          <p:nvPr/>
        </p:nvGrpSpPr>
        <p:grpSpPr>
          <a:xfrm>
            <a:off x="11156950" y="5905322"/>
            <a:ext cx="326365" cy="326365"/>
            <a:chOff x="11077575" y="5715000"/>
            <a:chExt cx="320040" cy="320040"/>
          </a:xfrm>
        </p:grpSpPr>
        <p:sp>
          <p:nvSpPr>
            <p:cNvPr id="18" name="Rounded Rectangle 17"/>
            <p:cNvSpPr/>
            <p:nvPr/>
          </p:nvSpPr>
          <p:spPr bwMode="auto">
            <a:xfrm>
              <a:off x="11077575" y="5715000"/>
              <a:ext cx="320040" cy="320040"/>
            </a:xfrm>
            <a:prstGeom prst="roundRect">
              <a:avLst/>
            </a:prstGeom>
            <a:gradFill>
              <a:gsLst>
                <a:gs pos="0">
                  <a:srgbClr val="92D050"/>
                </a:gs>
                <a:gs pos="100000">
                  <a:srgbClr val="70AB2F"/>
                </a:gs>
              </a:gsLst>
            </a:gradFill>
            <a:ln>
              <a:noFill/>
              <a:headEnd type="none" w="med" len="med"/>
              <a:tailEnd type="none" w="med" len="med"/>
            </a:ln>
            <a:effectLst/>
          </p:spPr>
          <p:style>
            <a:lnRef idx="1">
              <a:schemeClr val="accent2"/>
            </a:lnRef>
            <a:fillRef idx="1003">
              <a:schemeClr val="dk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31"/>
            <p:cNvSpPr/>
            <p:nvPr/>
          </p:nvSpPr>
          <p:spPr bwMode="auto">
            <a:xfrm rot="-3060000">
              <a:off x="11114136" y="5775903"/>
              <a:ext cx="264386" cy="162990"/>
            </a:xfrm>
            <a:custGeom>
              <a:avLst/>
              <a:gdLst/>
              <a:ahLst/>
              <a:cxnLst/>
              <a:rect l="l" t="t" r="r" b="b"/>
              <a:pathLst>
                <a:path w="953492" h="587815">
                  <a:moveTo>
                    <a:pt x="906621" y="164914"/>
                  </a:moveTo>
                  <a:lnTo>
                    <a:pt x="953492" y="367936"/>
                  </a:lnTo>
                  <a:lnTo>
                    <a:pt x="1090" y="587815"/>
                  </a:lnTo>
                  <a:lnTo>
                    <a:pt x="780" y="586471"/>
                  </a:lnTo>
                  <a:lnTo>
                    <a:pt x="0" y="586472"/>
                  </a:lnTo>
                  <a:lnTo>
                    <a:pt x="0" y="0"/>
                  </a:lnTo>
                  <a:lnTo>
                    <a:pt x="208361" y="0"/>
                  </a:lnTo>
                  <a:lnTo>
                    <a:pt x="208361" y="326121"/>
                  </a:lnTo>
                  <a:close/>
                </a:path>
              </a:pathLst>
            </a:cu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sp>
        <p:nvSpPr>
          <p:cNvPr id="20" name="Rounded Rectangle 19"/>
          <p:cNvSpPr/>
          <p:nvPr/>
        </p:nvSpPr>
        <p:spPr bwMode="auto">
          <a:xfrm>
            <a:off x="11168922" y="2141360"/>
            <a:ext cx="317040" cy="317040"/>
          </a:xfrm>
          <a:prstGeom prst="roundRect">
            <a:avLst/>
          </a:prstGeom>
          <a:solidFill>
            <a:schemeClr val="tx1"/>
          </a:solidFill>
          <a:ln w="12700">
            <a:solidFill>
              <a:schemeClr val="tx1">
                <a:lumMod val="65000"/>
                <a:lumOff val="35000"/>
              </a:schemeClr>
            </a:solidFill>
            <a:headEnd type="none" w="med" len="med"/>
            <a:tailEnd type="none" w="med" len="med"/>
          </a:ln>
          <a:effectLst/>
        </p:spPr>
        <p:style>
          <a:lnRef idx="1">
            <a:schemeClr val="accent2"/>
          </a:lnRef>
          <a:fillRef idx="1003">
            <a:schemeClr val="dk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229" fontAlgn="base">
              <a:spcBef>
                <a:spcPct val="0"/>
              </a:spcBef>
              <a:spcAft>
                <a:spcPct val="0"/>
              </a:spcAft>
            </a:pPr>
            <a:r>
              <a:rPr lang="en-US" sz="2448" b="1" dirty="0">
                <a:solidFill>
                  <a:srgbClr val="000000">
                    <a:lumMod val="65000"/>
                    <a:lumOff val="35000"/>
                  </a:srgbClr>
                </a:solidFill>
                <a:latin typeface="Arial" pitchFamily="34" charset="0"/>
                <a:ea typeface="Segoe UI" pitchFamily="34" charset="0"/>
                <a:cs typeface="Arial" pitchFamily="34" charset="0"/>
              </a:rPr>
              <a:t>?</a:t>
            </a:r>
          </a:p>
        </p:txBody>
      </p:sp>
      <p:grpSp>
        <p:nvGrpSpPr>
          <p:cNvPr id="21" name="Group 20"/>
          <p:cNvGrpSpPr/>
          <p:nvPr/>
        </p:nvGrpSpPr>
        <p:grpSpPr>
          <a:xfrm>
            <a:off x="11164260" y="4891410"/>
            <a:ext cx="326365" cy="326365"/>
            <a:chOff x="11077575" y="5715000"/>
            <a:chExt cx="320040" cy="320040"/>
          </a:xfrm>
          <a:solidFill>
            <a:srgbClr val="7FBA00"/>
          </a:solidFill>
        </p:grpSpPr>
        <p:sp>
          <p:nvSpPr>
            <p:cNvPr id="22" name="Rounded Rectangle 21"/>
            <p:cNvSpPr/>
            <p:nvPr/>
          </p:nvSpPr>
          <p:spPr bwMode="auto">
            <a:xfrm>
              <a:off x="11077575" y="5715000"/>
              <a:ext cx="320040" cy="320040"/>
            </a:xfrm>
            <a:prstGeom prst="roundRect">
              <a:avLst/>
            </a:prstGeom>
            <a:grpFill/>
            <a:ln>
              <a:noFill/>
              <a:headEnd type="none" w="med" len="med"/>
              <a:tailEnd type="none" w="med" len="med"/>
            </a:ln>
            <a:effectLst/>
          </p:spPr>
          <p:style>
            <a:lnRef idx="1">
              <a:schemeClr val="accent2"/>
            </a:lnRef>
            <a:fillRef idx="1003">
              <a:schemeClr val="dk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31"/>
            <p:cNvSpPr/>
            <p:nvPr/>
          </p:nvSpPr>
          <p:spPr bwMode="auto">
            <a:xfrm rot="-3060000">
              <a:off x="11114136" y="5775903"/>
              <a:ext cx="264386" cy="162990"/>
            </a:xfrm>
            <a:custGeom>
              <a:avLst/>
              <a:gdLst/>
              <a:ahLst/>
              <a:cxnLst/>
              <a:rect l="l" t="t" r="r" b="b"/>
              <a:pathLst>
                <a:path w="953492" h="587815">
                  <a:moveTo>
                    <a:pt x="906621" y="164914"/>
                  </a:moveTo>
                  <a:lnTo>
                    <a:pt x="953492" y="367936"/>
                  </a:lnTo>
                  <a:lnTo>
                    <a:pt x="1090" y="587815"/>
                  </a:lnTo>
                  <a:lnTo>
                    <a:pt x="780" y="586471"/>
                  </a:lnTo>
                  <a:lnTo>
                    <a:pt x="0" y="586472"/>
                  </a:lnTo>
                  <a:lnTo>
                    <a:pt x="0" y="0"/>
                  </a:lnTo>
                  <a:lnTo>
                    <a:pt x="208361" y="0"/>
                  </a:lnTo>
                  <a:lnTo>
                    <a:pt x="208361" y="326121"/>
                  </a:lnTo>
                  <a:close/>
                </a:path>
              </a:pathLst>
            </a:cu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229"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sp>
        <p:nvSpPr>
          <p:cNvPr id="24" name="Oval 23"/>
          <p:cNvSpPr/>
          <p:nvPr/>
        </p:nvSpPr>
        <p:spPr bwMode="auto">
          <a:xfrm>
            <a:off x="11158888" y="5405897"/>
            <a:ext cx="326365" cy="326365"/>
          </a:xfrm>
          <a:prstGeom prst="ellipse">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229" fontAlgn="base">
              <a:spcBef>
                <a:spcPct val="0"/>
              </a:spcBef>
              <a:spcAft>
                <a:spcPct val="0"/>
              </a:spcAft>
            </a:pPr>
            <a:r>
              <a:rPr lang="en-US" sz="2448" b="1" dirty="0">
                <a:gradFill>
                  <a:gsLst>
                    <a:gs pos="0">
                      <a:srgbClr val="FFFFFF"/>
                    </a:gs>
                    <a:gs pos="100000">
                      <a:srgbClr val="FFFFFF"/>
                    </a:gs>
                  </a:gsLst>
                  <a:lin ang="5400000" scaled="0"/>
                </a:gradFill>
                <a:latin typeface="Arial" pitchFamily="34" charset="0"/>
                <a:ea typeface="Segoe UI" pitchFamily="34" charset="0"/>
                <a:cs typeface="Arial" pitchFamily="34" charset="0"/>
              </a:rPr>
              <a:t>i</a:t>
            </a:r>
          </a:p>
        </p:txBody>
      </p:sp>
    </p:spTree>
    <p:extLst>
      <p:ext uri="{BB962C8B-B14F-4D97-AF65-F5344CB8AC3E}">
        <p14:creationId xmlns:p14="http://schemas.microsoft.com/office/powerpoint/2010/main" val="364727440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2"/>
          <p:cNvSpPr txBox="1">
            <a:spLocks/>
          </p:cNvSpPr>
          <p:nvPr/>
        </p:nvSpPr>
        <p:spPr>
          <a:xfrm>
            <a:off x="10232" y="2733692"/>
            <a:ext cx="12426243" cy="3340363"/>
          </a:xfrm>
          <a:prstGeom prst="rect">
            <a:avLst/>
          </a:prstGeom>
          <a:solidFill>
            <a:srgbClr val="00188F"/>
          </a:solidFill>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1250">
                      <a:schemeClr val="tx1"/>
                    </a:gs>
                    <a:gs pos="100000">
                      <a:schemeClr val="tx1"/>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endParaRPr lang="en-US" sz="4800" dirty="0">
              <a:solidFill>
                <a:srgbClr val="FFFFFF"/>
              </a:solidFill>
            </a:endParaRPr>
          </a:p>
        </p:txBody>
      </p:sp>
      <p:sp>
        <p:nvSpPr>
          <p:cNvPr id="2" name="Title 1"/>
          <p:cNvSpPr>
            <a:spLocks noGrp="1"/>
          </p:cNvSpPr>
          <p:nvPr>
            <p:ph type="title"/>
          </p:nvPr>
        </p:nvSpPr>
        <p:spPr/>
        <p:txBody>
          <a:bodyPr/>
          <a:lstStyle/>
          <a:p>
            <a:r>
              <a:rPr lang="en-US" dirty="0" smtClean="0"/>
              <a:t>Stay Updated, Anywhere</a:t>
            </a:r>
            <a:endParaRPr lang="en-US" dirty="0"/>
          </a:p>
        </p:txBody>
      </p:sp>
      <p:sp>
        <p:nvSpPr>
          <p:cNvPr id="3" name="Text Placeholder 2"/>
          <p:cNvSpPr>
            <a:spLocks noGrp="1"/>
          </p:cNvSpPr>
          <p:nvPr>
            <p:ph type="body" sz="quarter" idx="11"/>
          </p:nvPr>
        </p:nvSpPr>
        <p:spPr>
          <a:xfrm>
            <a:off x="5989637" y="2932701"/>
            <a:ext cx="6129992" cy="2942344"/>
          </a:xfrm>
        </p:spPr>
        <p:txBody>
          <a:bodyPr/>
          <a:lstStyle/>
          <a:p>
            <a:r>
              <a:rPr lang="en-US" sz="3200" dirty="0" smtClean="0">
                <a:solidFill>
                  <a:schemeClr val="bg1"/>
                </a:solidFill>
              </a:rPr>
              <a:t>Provides </a:t>
            </a:r>
            <a:r>
              <a:rPr lang="en-US" sz="3200" dirty="0">
                <a:solidFill>
                  <a:schemeClr val="bg1"/>
                </a:solidFill>
              </a:rPr>
              <a:t>tenant specific </a:t>
            </a:r>
            <a:r>
              <a:rPr lang="en-US" sz="3200" dirty="0" smtClean="0">
                <a:solidFill>
                  <a:schemeClr val="bg1"/>
                </a:solidFill>
              </a:rPr>
              <a:t>Office 365 </a:t>
            </a:r>
            <a:r>
              <a:rPr lang="en-US" sz="3200" dirty="0">
                <a:solidFill>
                  <a:schemeClr val="bg1"/>
                </a:solidFill>
              </a:rPr>
              <a:t>service health </a:t>
            </a:r>
            <a:r>
              <a:rPr lang="en-US" sz="3200" dirty="0" smtClean="0">
                <a:solidFill>
                  <a:schemeClr val="bg1"/>
                </a:solidFill>
              </a:rPr>
              <a:t>and maintenance </a:t>
            </a:r>
            <a:r>
              <a:rPr lang="en-US" sz="3200" dirty="0">
                <a:solidFill>
                  <a:schemeClr val="bg1"/>
                </a:solidFill>
              </a:rPr>
              <a:t>information on the </a:t>
            </a:r>
            <a:r>
              <a:rPr lang="en-US" sz="3200" dirty="0" smtClean="0">
                <a:solidFill>
                  <a:schemeClr val="bg1"/>
                </a:solidFill>
              </a:rPr>
              <a:t>go</a:t>
            </a:r>
            <a:br>
              <a:rPr lang="en-US" sz="3200" dirty="0" smtClean="0">
                <a:solidFill>
                  <a:schemeClr val="bg1"/>
                </a:solidFill>
              </a:rPr>
            </a:br>
            <a:endParaRPr lang="en-US" sz="3200" dirty="0">
              <a:solidFill>
                <a:schemeClr val="bg1"/>
              </a:solidFill>
            </a:endParaRPr>
          </a:p>
          <a:p>
            <a:r>
              <a:rPr lang="en-US" sz="3200" dirty="0" smtClean="0">
                <a:solidFill>
                  <a:schemeClr val="bg1"/>
                </a:solidFill>
              </a:rPr>
              <a:t>Available for Windows Phone, </a:t>
            </a:r>
            <a:r>
              <a:rPr lang="en-US" sz="3200" dirty="0" err="1" smtClean="0">
                <a:solidFill>
                  <a:schemeClr val="bg1"/>
                </a:solidFill>
              </a:rPr>
              <a:t>iOS</a:t>
            </a:r>
            <a:r>
              <a:rPr lang="en-US" sz="3200" dirty="0" smtClean="0">
                <a:solidFill>
                  <a:schemeClr val="bg1"/>
                </a:solidFill>
              </a:rPr>
              <a:t> </a:t>
            </a:r>
            <a:r>
              <a:rPr lang="en-US" sz="3200" dirty="0">
                <a:solidFill>
                  <a:schemeClr val="bg1"/>
                </a:solidFill>
              </a:rPr>
              <a:t>and Android </a:t>
            </a:r>
            <a:r>
              <a:rPr lang="en-US" sz="3200" dirty="0" smtClean="0">
                <a:solidFill>
                  <a:schemeClr val="bg1"/>
                </a:solidFill>
              </a:rPr>
              <a:t>devices</a:t>
            </a:r>
            <a:endParaRPr lang="en-US" sz="3200" dirty="0">
              <a:solidFill>
                <a:schemeClr val="bg1"/>
              </a:solidFill>
            </a:endParaRPr>
          </a:p>
        </p:txBody>
      </p:sp>
      <p:grpSp>
        <p:nvGrpSpPr>
          <p:cNvPr id="17" name="Group 16"/>
          <p:cNvGrpSpPr/>
          <p:nvPr/>
        </p:nvGrpSpPr>
        <p:grpSpPr>
          <a:xfrm>
            <a:off x="3338649" y="1973262"/>
            <a:ext cx="2673516" cy="4710393"/>
            <a:chOff x="3435266" y="1918628"/>
            <a:chExt cx="2673516" cy="4710393"/>
          </a:xfrm>
        </p:grpSpPr>
        <p:pic>
          <p:nvPicPr>
            <p:cNvPr id="6" name="Picture 5"/>
            <p:cNvPicPr>
              <a:picLocks noChangeAspect="1" noChangeArrowheads="1"/>
            </p:cNvPicPr>
            <p:nvPr/>
          </p:nvPicPr>
          <p:blipFill>
            <a:blip r:embed="rId2" cstate="screen">
              <a:extLst>
                <a:ext uri="{28A0092B-C50C-407E-A947-70E740481C1C}">
                  <a14:useLocalDpi xmlns:a14="http://schemas.microsoft.com/office/drawing/2010/main" val="0"/>
                </a:ext>
              </a:extLst>
            </a:blip>
            <a:stretch>
              <a:fillRect/>
            </a:stretch>
          </p:blipFill>
          <p:spPr bwMode="auto">
            <a:xfrm>
              <a:off x="3435266" y="1918628"/>
              <a:ext cx="2673516" cy="4710393"/>
            </a:xfrm>
            <a:prstGeom prst="rect">
              <a:avLst/>
            </a:prstGeom>
            <a:ln>
              <a:noFill/>
            </a:ln>
            <a:effectLst>
              <a:outerShdw blurRad="63500" sx="101000" sy="101000" algn="ctr"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1139" y="2765969"/>
              <a:ext cx="2103816" cy="3155723"/>
            </a:xfrm>
            <a:prstGeom prst="rect">
              <a:avLst/>
            </a:prstGeom>
          </p:spPr>
        </p:pic>
      </p:grpSp>
      <p:grpSp>
        <p:nvGrpSpPr>
          <p:cNvPr id="16" name="Group 15"/>
          <p:cNvGrpSpPr/>
          <p:nvPr/>
        </p:nvGrpSpPr>
        <p:grpSpPr>
          <a:xfrm>
            <a:off x="446581" y="2035455"/>
            <a:ext cx="2685996" cy="4648200"/>
            <a:chOff x="503237" y="1744662"/>
            <a:chExt cx="2685996" cy="4648200"/>
          </a:xfrm>
        </p:grpSpPr>
        <p:pic>
          <p:nvPicPr>
            <p:cNvPr id="8" name="Picture 7" descr="C:\Users\elainesh\Desktop\temp\WP8\Phone_front_300.jpg"/>
            <p:cNvPicPr/>
            <p:nvPr/>
          </p:nvPicPr>
          <p:blipFill rotWithShape="1">
            <a:blip r:embed="rId4" cstate="screen">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l="17352" t="11846" r="19211" b="13190"/>
            <a:stretch/>
          </p:blipFill>
          <p:spPr bwMode="auto">
            <a:xfrm>
              <a:off x="503237" y="1744662"/>
              <a:ext cx="2685996" cy="4648200"/>
            </a:xfrm>
            <a:prstGeom prst="rect">
              <a:avLst/>
            </a:prstGeom>
            <a:noFill/>
            <a:ln>
              <a:noFill/>
            </a:ln>
            <a:extLst>
              <a:ext uri="{53640926-AAD7-44D8-BBD7-CCE9431645EC}">
                <a14:shadowObscured xmlns:a14="http://schemas.microsoft.com/office/drawing/2010/main"/>
              </a:ext>
            </a:extLst>
          </p:spPr>
        </p:pic>
        <p:pic>
          <p:nvPicPr>
            <p:cNvPr id="15" name="Picture 14"/>
            <p:cNvPicPr>
              <a:picLocks noChangeAspect="1"/>
            </p:cNvPicPr>
            <p:nvPr/>
          </p:nvPicPr>
          <p:blipFill>
            <a:blip r:embed="rId6"/>
            <a:stretch>
              <a:fillRect/>
            </a:stretch>
          </p:blipFill>
          <p:spPr>
            <a:xfrm>
              <a:off x="776463" y="2267598"/>
              <a:ext cx="2135294" cy="3558820"/>
            </a:xfrm>
            <a:prstGeom prst="rect">
              <a:avLst/>
            </a:prstGeom>
          </p:spPr>
        </p:pic>
      </p:grpSp>
      <p:sp>
        <p:nvSpPr>
          <p:cNvPr id="20" name="Text Placeholder 2"/>
          <p:cNvSpPr txBox="1">
            <a:spLocks/>
          </p:cNvSpPr>
          <p:nvPr/>
        </p:nvSpPr>
        <p:spPr>
          <a:xfrm>
            <a:off x="3510656" y="1153432"/>
            <a:ext cx="5415161" cy="7386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1250">
                      <a:schemeClr val="tx1"/>
                    </a:gs>
                    <a:gs pos="100000">
                      <a:schemeClr val="tx1"/>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Clr>
                <a:srgbClr val="505050"/>
              </a:buClr>
            </a:pPr>
            <a:r>
              <a:rPr lang="en-US" dirty="0">
                <a:gradFill>
                  <a:gsLst>
                    <a:gs pos="2920">
                      <a:srgbClr val="0072C6"/>
                    </a:gs>
                    <a:gs pos="39000">
                      <a:srgbClr val="0072C6"/>
                    </a:gs>
                  </a:gsLst>
                  <a:lin ang="5400000" scaled="0"/>
                </a:gradFill>
              </a:rPr>
              <a:t>Office 365 Admin App</a:t>
            </a:r>
          </a:p>
        </p:txBody>
      </p:sp>
    </p:spTree>
    <p:extLst>
      <p:ext uri="{BB962C8B-B14F-4D97-AF65-F5344CB8AC3E}">
        <p14:creationId xmlns:p14="http://schemas.microsoft.com/office/powerpoint/2010/main" val="303090296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a:xfrm>
            <a:off x="0" y="2092341"/>
            <a:ext cx="12426243" cy="3340363"/>
          </a:xfrm>
          <a:prstGeom prst="rect">
            <a:avLst/>
          </a:prstGeom>
          <a:solidFill>
            <a:srgbClr val="00188F"/>
          </a:solidFill>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1250">
                      <a:schemeClr val="tx1"/>
                    </a:gs>
                    <a:gs pos="100000">
                      <a:schemeClr val="tx1"/>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endParaRPr lang="en-US" sz="4800" dirty="0">
              <a:solidFill>
                <a:srgbClr val="FFFFFF"/>
              </a:solidFill>
            </a:endParaRPr>
          </a:p>
        </p:txBody>
      </p:sp>
      <p:sp>
        <p:nvSpPr>
          <p:cNvPr id="2" name="Title 1"/>
          <p:cNvSpPr>
            <a:spLocks noGrp="1"/>
          </p:cNvSpPr>
          <p:nvPr>
            <p:ph type="title"/>
          </p:nvPr>
        </p:nvSpPr>
        <p:spPr/>
        <p:txBody>
          <a:bodyPr/>
          <a:lstStyle/>
          <a:p>
            <a:r>
              <a:rPr lang="en-US" dirty="0" smtClean="0"/>
              <a:t>Coming Soon: Service Health API</a:t>
            </a:r>
            <a:endParaRPr lang="en-US" dirty="0"/>
          </a:p>
        </p:txBody>
      </p:sp>
      <p:sp>
        <p:nvSpPr>
          <p:cNvPr id="3" name="Text Placeholder 2"/>
          <p:cNvSpPr>
            <a:spLocks noGrp="1"/>
          </p:cNvSpPr>
          <p:nvPr>
            <p:ph type="body" sz="quarter" idx="11"/>
          </p:nvPr>
        </p:nvSpPr>
        <p:spPr>
          <a:xfrm>
            <a:off x="6608060" y="2314722"/>
            <a:ext cx="5334000" cy="3077766"/>
          </a:xfrm>
        </p:spPr>
        <p:txBody>
          <a:bodyPr/>
          <a:lstStyle/>
          <a:p>
            <a:r>
              <a:rPr lang="en-US" dirty="0">
                <a:solidFill>
                  <a:schemeClr val="bg1"/>
                </a:solidFill>
              </a:rPr>
              <a:t>Ability to query a tenant or permissioned account and see service health results</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437" y="1744662"/>
            <a:ext cx="5888813" cy="4035723"/>
          </a:xfrm>
          <a:prstGeom prst="rect">
            <a:avLst/>
          </a:prstGeom>
        </p:spPr>
      </p:pic>
    </p:spTree>
    <p:extLst>
      <p:ext uri="{BB962C8B-B14F-4D97-AF65-F5344CB8AC3E}">
        <p14:creationId xmlns:p14="http://schemas.microsoft.com/office/powerpoint/2010/main" val="219743838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Office 365 Partner Admin Center</a:t>
            </a:r>
            <a:endParaRPr lang="en-US" dirty="0"/>
          </a:p>
        </p:txBody>
      </p:sp>
      <p:pic>
        <p:nvPicPr>
          <p:cNvPr id="4" name="Picture 3"/>
          <p:cNvPicPr>
            <a:picLocks noChangeAspect="1"/>
          </p:cNvPicPr>
          <p:nvPr/>
        </p:nvPicPr>
        <p:blipFill>
          <a:blip r:embed="rId2"/>
          <a:stretch>
            <a:fillRect/>
          </a:stretch>
        </p:blipFill>
        <p:spPr>
          <a:xfrm>
            <a:off x="469804" y="1287462"/>
            <a:ext cx="11499233" cy="4875213"/>
          </a:xfrm>
          <a:prstGeom prst="rect">
            <a:avLst/>
          </a:prstGeom>
        </p:spPr>
      </p:pic>
      <p:sp>
        <p:nvSpPr>
          <p:cNvPr id="5" name="Rectangle 4"/>
          <p:cNvSpPr/>
          <p:nvPr/>
        </p:nvSpPr>
        <p:spPr>
          <a:xfrm>
            <a:off x="1305964" y="2735262"/>
            <a:ext cx="9826912" cy="2554545"/>
          </a:xfrm>
          <a:prstGeom prst="rect">
            <a:avLst/>
          </a:prstGeom>
          <a:solidFill>
            <a:schemeClr val="accent1"/>
          </a:solidFill>
        </p:spPr>
        <p:txBody>
          <a:bodyPr wrap="square">
            <a:spAutoFit/>
          </a:bodyPr>
          <a:lstStyle/>
          <a:p>
            <a:pPr>
              <a:spcAft>
                <a:spcPts val="1200"/>
              </a:spcAft>
            </a:pPr>
            <a:r>
              <a:rPr lang="en-US" sz="2400" dirty="0">
                <a:solidFill>
                  <a:srgbClr val="FFFFFF"/>
                </a:solidFill>
                <a:latin typeface="Segoe UI Light"/>
              </a:rPr>
              <a:t>View the customers in which they have delegated admin </a:t>
            </a:r>
            <a:r>
              <a:rPr lang="en-US" sz="2400" dirty="0" smtClean="0">
                <a:solidFill>
                  <a:srgbClr val="FFFFFF"/>
                </a:solidFill>
                <a:latin typeface="Segoe UI Light"/>
              </a:rPr>
              <a:t>privileges</a:t>
            </a:r>
          </a:p>
          <a:p>
            <a:pPr>
              <a:spcAft>
                <a:spcPts val="1200"/>
              </a:spcAft>
            </a:pPr>
            <a:r>
              <a:rPr lang="en-US" sz="2400" dirty="0" smtClean="0">
                <a:solidFill>
                  <a:srgbClr val="FFFFFF"/>
                </a:solidFill>
                <a:latin typeface="Segoe UI Light"/>
              </a:rPr>
              <a:t>Find, </a:t>
            </a:r>
            <a:r>
              <a:rPr lang="en-US" sz="2400" dirty="0">
                <a:solidFill>
                  <a:srgbClr val="FFFFFF"/>
                </a:solidFill>
                <a:latin typeface="Segoe UI Light"/>
              </a:rPr>
              <a:t>select and perform administrative tasks on behalf of their customers</a:t>
            </a:r>
          </a:p>
          <a:p>
            <a:pPr>
              <a:spcAft>
                <a:spcPts val="1200"/>
              </a:spcAft>
            </a:pPr>
            <a:r>
              <a:rPr lang="en-US" sz="2400" dirty="0">
                <a:solidFill>
                  <a:srgbClr val="FFFFFF"/>
                </a:solidFill>
                <a:latin typeface="Segoe UI Light"/>
              </a:rPr>
              <a:t>View their customers’ Office 365 service health status and details </a:t>
            </a:r>
          </a:p>
          <a:p>
            <a:pPr>
              <a:spcAft>
                <a:spcPts val="1200"/>
              </a:spcAft>
            </a:pPr>
            <a:r>
              <a:rPr lang="en-US" sz="2400" dirty="0">
                <a:solidFill>
                  <a:srgbClr val="FFFFFF"/>
                </a:solidFill>
                <a:latin typeface="Segoe UI Light"/>
              </a:rPr>
              <a:t>Create, edit and view service requests on behalf of their customers</a:t>
            </a:r>
          </a:p>
          <a:p>
            <a:pPr>
              <a:spcAft>
                <a:spcPts val="1200"/>
              </a:spcAft>
            </a:pPr>
            <a:r>
              <a:rPr lang="en-US" sz="2400" dirty="0">
                <a:solidFill>
                  <a:srgbClr val="FFFFFF"/>
                </a:solidFill>
                <a:latin typeface="Segoe UI Light"/>
              </a:rPr>
              <a:t>Create </a:t>
            </a:r>
            <a:r>
              <a:rPr lang="en-US" sz="2400" dirty="0" smtClean="0">
                <a:solidFill>
                  <a:srgbClr val="FFFFFF"/>
                </a:solidFill>
                <a:latin typeface="Segoe UI Light"/>
              </a:rPr>
              <a:t>trial, </a:t>
            </a:r>
            <a:r>
              <a:rPr lang="en-US" sz="2400" dirty="0">
                <a:solidFill>
                  <a:srgbClr val="FFFFFF"/>
                </a:solidFill>
                <a:latin typeface="Segoe UI Light"/>
              </a:rPr>
              <a:t>purchase offers and delegated administration </a:t>
            </a:r>
            <a:r>
              <a:rPr lang="en-US" sz="2400" dirty="0" smtClean="0">
                <a:solidFill>
                  <a:srgbClr val="FFFFFF"/>
                </a:solidFill>
                <a:latin typeface="Segoe UI Light"/>
              </a:rPr>
              <a:t>requests</a:t>
            </a:r>
            <a:endParaRPr lang="en-US" sz="2400" dirty="0">
              <a:solidFill>
                <a:srgbClr val="FFFFFF"/>
              </a:solidFill>
              <a:latin typeface="Segoe UI Light"/>
            </a:endParaRPr>
          </a:p>
        </p:txBody>
      </p:sp>
    </p:spTree>
    <p:extLst>
      <p:ext uri="{BB962C8B-B14F-4D97-AF65-F5344CB8AC3E}">
        <p14:creationId xmlns:p14="http://schemas.microsoft.com/office/powerpoint/2010/main" val="26079660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Next Steps</a:t>
            </a:r>
            <a:endParaRPr lang="en-US" dirty="0"/>
          </a:p>
        </p:txBody>
      </p:sp>
    </p:spTree>
    <p:extLst>
      <p:ext uri="{BB962C8B-B14F-4D97-AF65-F5344CB8AC3E}">
        <p14:creationId xmlns:p14="http://schemas.microsoft.com/office/powerpoint/2010/main" val="2847652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To-Do List</a:t>
            </a:r>
            <a:endParaRPr lang="en-US" dirty="0"/>
          </a:p>
        </p:txBody>
      </p:sp>
      <p:sp>
        <p:nvSpPr>
          <p:cNvPr id="3" name="Text Placeholder 2"/>
          <p:cNvSpPr>
            <a:spLocks noGrp="1"/>
          </p:cNvSpPr>
          <p:nvPr>
            <p:ph type="body" sz="quarter" idx="11"/>
          </p:nvPr>
        </p:nvSpPr>
        <p:spPr>
          <a:xfrm>
            <a:off x="274639" y="1212849"/>
            <a:ext cx="11889564" cy="4893647"/>
          </a:xfrm>
        </p:spPr>
        <p:txBody>
          <a:bodyPr/>
          <a:lstStyle/>
          <a:p>
            <a:pPr>
              <a:spcAft>
                <a:spcPts val="1200"/>
              </a:spcAft>
            </a:pPr>
            <a:r>
              <a:rPr lang="en-US" dirty="0" smtClean="0"/>
              <a:t>Embrace what change means when “in the cloud”</a:t>
            </a:r>
          </a:p>
          <a:p>
            <a:pPr>
              <a:spcAft>
                <a:spcPts val="1200"/>
              </a:spcAft>
            </a:pPr>
            <a:r>
              <a:rPr lang="en-US" dirty="0" smtClean="0"/>
              <a:t>Visit and bookmark communications channels</a:t>
            </a:r>
          </a:p>
          <a:p>
            <a:pPr>
              <a:spcAft>
                <a:spcPts val="1200"/>
              </a:spcAft>
            </a:pPr>
            <a:r>
              <a:rPr lang="en-US" dirty="0" smtClean="0"/>
              <a:t>Stay current on functionality and platform changes</a:t>
            </a:r>
          </a:p>
          <a:p>
            <a:pPr>
              <a:spcAft>
                <a:spcPts val="1200"/>
              </a:spcAft>
            </a:pPr>
            <a:r>
              <a:rPr lang="en-US" dirty="0" smtClean="0"/>
              <a:t>Download the Office 365 Admin app</a:t>
            </a:r>
          </a:p>
          <a:p>
            <a:pPr>
              <a:spcAft>
                <a:spcPts val="1200"/>
              </a:spcAft>
            </a:pPr>
            <a:r>
              <a:rPr lang="en-US" dirty="0" smtClean="0"/>
              <a:t>Leverage the Service Health Dashboard</a:t>
            </a:r>
          </a:p>
          <a:p>
            <a:pPr>
              <a:spcAft>
                <a:spcPts val="1200"/>
              </a:spcAft>
            </a:pPr>
            <a:r>
              <a:rPr lang="en-US" dirty="0" smtClean="0"/>
              <a:t>Provide us your feedback on how we can improve</a:t>
            </a:r>
          </a:p>
        </p:txBody>
      </p:sp>
    </p:spTree>
    <p:extLst>
      <p:ext uri="{BB962C8B-B14F-4D97-AF65-F5344CB8AC3E}">
        <p14:creationId xmlns:p14="http://schemas.microsoft.com/office/powerpoint/2010/main" val="21238685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Summary</a:t>
            </a:r>
            <a:endParaRPr lang="en-US" dirty="0"/>
          </a:p>
        </p:txBody>
      </p:sp>
      <p:sp>
        <p:nvSpPr>
          <p:cNvPr id="30" name="Rectangle 29"/>
          <p:cNvSpPr/>
          <p:nvPr/>
        </p:nvSpPr>
        <p:spPr bwMode="auto">
          <a:xfrm>
            <a:off x="1286330" y="4664052"/>
            <a:ext cx="10553118" cy="652822"/>
          </a:xfrm>
          <a:prstGeom prst="rect">
            <a:avLst/>
          </a:prstGeom>
          <a:solidFill>
            <a:srgbClr val="00188F"/>
          </a:solidFill>
          <a:ln w="25400" cap="flat" cmpd="sng" algn="ctr">
            <a:noFill/>
            <a:prstDash val="solid"/>
          </a:ln>
          <a:effectLst/>
        </p:spPr>
        <p:txBody>
          <a:bodyPr lIns="0" tIns="0" rIns="0" bIns="0" rtlCol="0" anchor="ctr"/>
          <a:lstStyle/>
          <a:p>
            <a:pPr marL="121432" defTabSz="914400">
              <a:defRPr/>
            </a:pPr>
            <a:r>
              <a:rPr lang="en-US" sz="2800" kern="0" dirty="0" smtClean="0">
                <a:solidFill>
                  <a:srgbClr val="FFFFFF"/>
                </a:solidFill>
                <a:latin typeface="Segoe UI Light"/>
                <a:cs typeface="Segoe UI" pitchFamily="34" charset="0"/>
              </a:rPr>
              <a:t>Answered your questions and heard your feedback</a:t>
            </a:r>
          </a:p>
        </p:txBody>
      </p:sp>
      <p:sp>
        <p:nvSpPr>
          <p:cNvPr id="31" name="Rectangle 30"/>
          <p:cNvSpPr/>
          <p:nvPr/>
        </p:nvSpPr>
        <p:spPr bwMode="auto">
          <a:xfrm>
            <a:off x="1286330" y="3253852"/>
            <a:ext cx="10553118" cy="652822"/>
          </a:xfrm>
          <a:prstGeom prst="rect">
            <a:avLst/>
          </a:prstGeom>
          <a:solidFill>
            <a:srgbClr val="00188F"/>
          </a:solidFill>
          <a:ln w="25400" cap="flat" cmpd="sng" algn="ctr">
            <a:noFill/>
            <a:prstDash val="solid"/>
          </a:ln>
          <a:effectLst/>
        </p:spPr>
        <p:txBody>
          <a:bodyPr lIns="0" tIns="0" rIns="0" bIns="0" rtlCol="0" anchor="ctr"/>
          <a:lstStyle/>
          <a:p>
            <a:pPr marL="121432" defTabSz="914400">
              <a:defRPr/>
            </a:pPr>
            <a:r>
              <a:rPr lang="en-US" sz="2800" kern="0" dirty="0" smtClean="0">
                <a:solidFill>
                  <a:srgbClr val="FFFFFF"/>
                </a:solidFill>
                <a:latin typeface="Segoe UI Light"/>
                <a:cs typeface="Segoe UI" pitchFamily="34" charset="0"/>
              </a:rPr>
              <a:t>What happens when there is change or a service incident</a:t>
            </a:r>
          </a:p>
        </p:txBody>
      </p:sp>
      <p:sp>
        <p:nvSpPr>
          <p:cNvPr id="32" name="Rectangle 31"/>
          <p:cNvSpPr/>
          <p:nvPr/>
        </p:nvSpPr>
        <p:spPr bwMode="auto">
          <a:xfrm>
            <a:off x="1286330" y="3957820"/>
            <a:ext cx="10553118" cy="652822"/>
          </a:xfrm>
          <a:prstGeom prst="rect">
            <a:avLst/>
          </a:prstGeom>
          <a:solidFill>
            <a:srgbClr val="00188F"/>
          </a:solidFill>
          <a:ln w="25400" cap="flat" cmpd="sng" algn="ctr">
            <a:noFill/>
            <a:prstDash val="solid"/>
          </a:ln>
          <a:effectLst/>
        </p:spPr>
        <p:txBody>
          <a:bodyPr lIns="0" tIns="0" rIns="0" bIns="0" rtlCol="0" anchor="ctr"/>
          <a:lstStyle/>
          <a:p>
            <a:pPr marL="116575" defTabSz="914400">
              <a:defRPr/>
            </a:pPr>
            <a:r>
              <a:rPr lang="en-US" sz="2800" kern="0" dirty="0" smtClean="0">
                <a:solidFill>
                  <a:srgbClr val="FFFFFF"/>
                </a:solidFill>
                <a:latin typeface="Segoe UI Light"/>
                <a:cs typeface="Segoe UI" pitchFamily="34" charset="0"/>
              </a:rPr>
              <a:t>Service Health Dashboard  </a:t>
            </a:r>
          </a:p>
        </p:txBody>
      </p:sp>
      <p:sp>
        <p:nvSpPr>
          <p:cNvPr id="34" name="Rectangle 33"/>
          <p:cNvSpPr/>
          <p:nvPr/>
        </p:nvSpPr>
        <p:spPr bwMode="auto">
          <a:xfrm>
            <a:off x="1286330" y="1820862"/>
            <a:ext cx="10549333" cy="652822"/>
          </a:xfrm>
          <a:prstGeom prst="rect">
            <a:avLst/>
          </a:prstGeom>
          <a:solidFill>
            <a:srgbClr val="00188F"/>
          </a:solidFill>
          <a:ln w="25400" cap="flat" cmpd="sng" algn="ctr">
            <a:noFill/>
            <a:prstDash val="solid"/>
          </a:ln>
          <a:effectLst/>
        </p:spPr>
        <p:txBody>
          <a:bodyPr lIns="0" tIns="0" rIns="0" bIns="0" rtlCol="0" anchor="ctr"/>
          <a:lstStyle/>
          <a:p>
            <a:pPr marL="121432" defTabSz="914400">
              <a:defRPr/>
            </a:pPr>
            <a:r>
              <a:rPr lang="en-US" sz="2800" kern="0" dirty="0" smtClean="0">
                <a:solidFill>
                  <a:srgbClr val="FFFFFF"/>
                </a:solidFill>
                <a:latin typeface="Segoe UI Light"/>
                <a:cs typeface="Segoe UI" pitchFamily="34" charset="0"/>
              </a:rPr>
              <a:t>Our communications philosophy</a:t>
            </a:r>
          </a:p>
        </p:txBody>
      </p:sp>
      <p:sp>
        <p:nvSpPr>
          <p:cNvPr id="35" name="Rectangle 34"/>
          <p:cNvSpPr/>
          <p:nvPr/>
        </p:nvSpPr>
        <p:spPr bwMode="auto">
          <a:xfrm>
            <a:off x="532115" y="1820862"/>
            <a:ext cx="708497" cy="652822"/>
          </a:xfrm>
          <a:prstGeom prst="rect">
            <a:avLst/>
          </a:prstGeom>
          <a:solidFill>
            <a:srgbClr val="00188F"/>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532115" y="3253852"/>
            <a:ext cx="708497" cy="652822"/>
          </a:xfrm>
          <a:prstGeom prst="rect">
            <a:avLst/>
          </a:prstGeom>
          <a:solidFill>
            <a:srgbClr val="00188F"/>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40" name="Picture 8" descr="W:\Open Engagements\Microsoft\Closed\#1601 BizProd MOD Team Core Content Work\New Iconography\FINAL ICONS\QuestionMark061312_white-1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973" y="1932001"/>
            <a:ext cx="238782" cy="430544"/>
          </a:xfrm>
          <a:prstGeom prst="rect">
            <a:avLst/>
          </a:prstGeom>
          <a:noFill/>
          <a:extLst>
            <a:ext uri="{909E8E84-426E-40DD-AFC4-6F175D3DCCD1}">
              <a14:hiddenFill xmlns:a14="http://schemas.microsoft.com/office/drawing/2010/main">
                <a:solidFill>
                  <a:srgbClr val="FFFFFF"/>
                </a:solidFill>
              </a14:hiddenFill>
            </a:ext>
          </a:extLst>
        </p:spPr>
      </p:pic>
      <p:sp>
        <p:nvSpPr>
          <p:cNvPr id="43" name="Rectangle 42"/>
          <p:cNvSpPr/>
          <p:nvPr/>
        </p:nvSpPr>
        <p:spPr bwMode="auto">
          <a:xfrm>
            <a:off x="1286330" y="2541198"/>
            <a:ext cx="10549455" cy="652822"/>
          </a:xfrm>
          <a:prstGeom prst="rect">
            <a:avLst/>
          </a:prstGeom>
          <a:solidFill>
            <a:srgbClr val="00188F"/>
          </a:solidFill>
          <a:ln w="25400" cap="flat" cmpd="sng" algn="ctr">
            <a:noFill/>
            <a:prstDash val="solid"/>
          </a:ln>
          <a:effectLst/>
        </p:spPr>
        <p:txBody>
          <a:bodyPr lIns="0" tIns="0" rIns="0" bIns="0" rtlCol="0" anchor="ctr"/>
          <a:lstStyle/>
          <a:p>
            <a:pPr marL="121432" defTabSz="914400">
              <a:defRPr/>
            </a:pPr>
            <a:r>
              <a:rPr lang="en-US" sz="2800" kern="0" dirty="0" smtClean="0">
                <a:solidFill>
                  <a:srgbClr val="FFFFFF"/>
                </a:solidFill>
                <a:latin typeface="Segoe UI Light"/>
                <a:cs typeface="Segoe UI" pitchFamily="34" charset="0"/>
              </a:rPr>
              <a:t>The various communication types and channels</a:t>
            </a:r>
          </a:p>
        </p:txBody>
      </p:sp>
      <p:sp>
        <p:nvSpPr>
          <p:cNvPr id="44" name="Rectangle 43"/>
          <p:cNvSpPr/>
          <p:nvPr/>
        </p:nvSpPr>
        <p:spPr bwMode="auto">
          <a:xfrm>
            <a:off x="535682" y="2541198"/>
            <a:ext cx="704930" cy="652822"/>
          </a:xfrm>
          <a:prstGeom prst="rect">
            <a:avLst/>
          </a:prstGeom>
          <a:solidFill>
            <a:srgbClr val="00188F"/>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000" kern="0" dirty="0" smtClean="0">
              <a:solidFill>
                <a:srgbClr val="FFFFFF"/>
              </a:solidFill>
              <a:ea typeface="Segoe UI" pitchFamily="34" charset="0"/>
              <a:cs typeface="Segoe UI" pitchFamily="34" charset="0"/>
            </a:endParaRPr>
          </a:p>
        </p:txBody>
      </p:sp>
      <p:pic>
        <p:nvPicPr>
          <p:cNvPr id="46" name="Picture 3" descr="W:\Open Engagements\Microsoft\Closed\#1601 BizProd MOD Team Core Content Work\New Iconography\FINAL ICONS\Caution_0605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9354" y="3380961"/>
            <a:ext cx="453679" cy="379586"/>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532115" y="3957820"/>
            <a:ext cx="708497" cy="652822"/>
            <a:chOff x="532115" y="3544503"/>
            <a:chExt cx="708497" cy="652822"/>
          </a:xfrm>
        </p:grpSpPr>
        <p:sp>
          <p:nvSpPr>
            <p:cNvPr id="38" name="Rectangle 37"/>
            <p:cNvSpPr/>
            <p:nvPr/>
          </p:nvSpPr>
          <p:spPr bwMode="auto">
            <a:xfrm>
              <a:off x="532115" y="3544503"/>
              <a:ext cx="708497" cy="652822"/>
            </a:xfrm>
            <a:prstGeom prst="rect">
              <a:avLst/>
            </a:prstGeom>
            <a:solidFill>
              <a:srgbClr val="00188F"/>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48"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8286" t="21605" r="21738" b="19490"/>
            <a:stretch/>
          </p:blipFill>
          <p:spPr bwMode="auto">
            <a:xfrm>
              <a:off x="634561" y="3623776"/>
              <a:ext cx="503263" cy="494276"/>
            </a:xfrm>
            <a:prstGeom prst="rect">
              <a:avLst/>
            </a:prstGeom>
            <a:noFill/>
            <a:extLst>
              <a:ext uri="{909E8E84-426E-40DD-AFC4-6F175D3DCCD1}">
                <a14:hiddenFill xmlns:a14="http://schemas.microsoft.com/office/drawing/2010/main">
                  <a:solidFill>
                    <a:srgbClr val="FFFFFF"/>
                  </a:solidFill>
                </a14:hiddenFill>
              </a:ext>
            </a:extLst>
          </p:spPr>
        </p:pic>
      </p:grpSp>
      <p:pic>
        <p:nvPicPr>
          <p:cNvPr id="53"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6011" t="17700" r="19744" b="21379"/>
          <a:stretch/>
        </p:blipFill>
        <p:spPr bwMode="auto">
          <a:xfrm rot="10800000">
            <a:off x="615008" y="2571873"/>
            <a:ext cx="510547" cy="576083"/>
          </a:xfrm>
          <a:prstGeom prst="rect">
            <a:avLst/>
          </a:prstGeom>
          <a:solidFill>
            <a:srgbClr val="00188F"/>
          </a:solidFill>
          <a:ln>
            <a:noFill/>
          </a:ln>
          <a:extLst/>
        </p:spPr>
      </p:pic>
      <p:grpSp>
        <p:nvGrpSpPr>
          <p:cNvPr id="4" name="Group 3"/>
          <p:cNvGrpSpPr/>
          <p:nvPr/>
        </p:nvGrpSpPr>
        <p:grpSpPr>
          <a:xfrm>
            <a:off x="532115" y="4664052"/>
            <a:ext cx="708497" cy="665436"/>
            <a:chOff x="532115" y="4950794"/>
            <a:chExt cx="708497" cy="665436"/>
          </a:xfrm>
        </p:grpSpPr>
        <p:sp>
          <p:nvSpPr>
            <p:cNvPr id="39" name="Rectangle 38"/>
            <p:cNvSpPr/>
            <p:nvPr/>
          </p:nvSpPr>
          <p:spPr bwMode="auto">
            <a:xfrm>
              <a:off x="532115" y="4950794"/>
              <a:ext cx="708497" cy="665436"/>
            </a:xfrm>
            <a:prstGeom prst="rect">
              <a:avLst/>
            </a:prstGeom>
            <a:solidFill>
              <a:srgbClr val="00188F"/>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54" name="Picture 3" descr="W:\Open Engagements\Productivity\MS-Unified Communications\#1601 BizProd MOD Team Core Content Work\New Iconography\Words\Draft\061312_Word_Icons\Social_061312_white-07.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7008" y="5004328"/>
              <a:ext cx="558368" cy="55836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21139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Questions and Feedback</a:t>
            </a:r>
            <a:endParaRPr lang="en-US" dirty="0"/>
          </a:p>
        </p:txBody>
      </p:sp>
    </p:spTree>
    <p:extLst>
      <p:ext uri="{BB962C8B-B14F-4D97-AF65-F5344CB8AC3E}">
        <p14:creationId xmlns:p14="http://schemas.microsoft.com/office/powerpoint/2010/main" val="3007070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This Morning, I’ll Answer These Questions</a:t>
            </a:r>
            <a:endParaRPr lang="en-US" dirty="0"/>
          </a:p>
        </p:txBody>
      </p:sp>
      <p:sp>
        <p:nvSpPr>
          <p:cNvPr id="30" name="Rectangle 29"/>
          <p:cNvSpPr/>
          <p:nvPr/>
        </p:nvSpPr>
        <p:spPr bwMode="auto">
          <a:xfrm>
            <a:off x="1286330" y="4664052"/>
            <a:ext cx="10553118" cy="652822"/>
          </a:xfrm>
          <a:prstGeom prst="rect">
            <a:avLst/>
          </a:prstGeom>
          <a:solidFill>
            <a:srgbClr val="00188F"/>
          </a:solidFill>
          <a:ln w="25400" cap="flat" cmpd="sng" algn="ctr">
            <a:noFill/>
            <a:prstDash val="solid"/>
          </a:ln>
          <a:effectLst/>
        </p:spPr>
        <p:txBody>
          <a:bodyPr lIns="0" tIns="0" rIns="0" bIns="0" rtlCol="0" anchor="ctr"/>
          <a:lstStyle/>
          <a:p>
            <a:pPr marL="121432" defTabSz="914400">
              <a:defRPr/>
            </a:pPr>
            <a:r>
              <a:rPr lang="en-US" sz="2800" kern="0" dirty="0" smtClean="0">
                <a:solidFill>
                  <a:srgbClr val="FFFFFF"/>
                </a:solidFill>
                <a:latin typeface="Segoe UI Light"/>
                <a:cs typeface="Segoe UI" pitchFamily="34" charset="0"/>
              </a:rPr>
              <a:t>What are your questions and feedback?</a:t>
            </a:r>
          </a:p>
        </p:txBody>
      </p:sp>
      <p:sp>
        <p:nvSpPr>
          <p:cNvPr id="31" name="Rectangle 30"/>
          <p:cNvSpPr/>
          <p:nvPr/>
        </p:nvSpPr>
        <p:spPr bwMode="auto">
          <a:xfrm>
            <a:off x="1286330" y="3253852"/>
            <a:ext cx="10553118" cy="652822"/>
          </a:xfrm>
          <a:prstGeom prst="rect">
            <a:avLst/>
          </a:prstGeom>
          <a:solidFill>
            <a:srgbClr val="00188F"/>
          </a:solidFill>
          <a:ln w="25400" cap="flat" cmpd="sng" algn="ctr">
            <a:noFill/>
            <a:prstDash val="solid"/>
          </a:ln>
          <a:effectLst/>
        </p:spPr>
        <p:txBody>
          <a:bodyPr lIns="0" tIns="0" rIns="0" bIns="0" rtlCol="0" anchor="ctr"/>
          <a:lstStyle/>
          <a:p>
            <a:pPr marL="121432" defTabSz="914400">
              <a:defRPr/>
            </a:pPr>
            <a:r>
              <a:rPr lang="en-US" sz="2800" kern="0" dirty="0" smtClean="0">
                <a:solidFill>
                  <a:srgbClr val="FFFFFF"/>
                </a:solidFill>
                <a:latin typeface="Segoe UI Light"/>
                <a:cs typeface="Segoe UI" pitchFamily="34" charset="0"/>
              </a:rPr>
              <a:t>What happens when there is change or a service incident?</a:t>
            </a:r>
          </a:p>
        </p:txBody>
      </p:sp>
      <p:sp>
        <p:nvSpPr>
          <p:cNvPr id="32" name="Rectangle 31"/>
          <p:cNvSpPr/>
          <p:nvPr/>
        </p:nvSpPr>
        <p:spPr bwMode="auto">
          <a:xfrm>
            <a:off x="1286330" y="3957820"/>
            <a:ext cx="10553118" cy="652822"/>
          </a:xfrm>
          <a:prstGeom prst="rect">
            <a:avLst/>
          </a:prstGeom>
          <a:solidFill>
            <a:srgbClr val="00188F"/>
          </a:solidFill>
          <a:ln w="25400" cap="flat" cmpd="sng" algn="ctr">
            <a:noFill/>
            <a:prstDash val="solid"/>
          </a:ln>
          <a:effectLst/>
        </p:spPr>
        <p:txBody>
          <a:bodyPr lIns="0" tIns="0" rIns="0" bIns="0" rtlCol="0" anchor="ctr"/>
          <a:lstStyle/>
          <a:p>
            <a:pPr marL="116575" defTabSz="914400">
              <a:defRPr/>
            </a:pPr>
            <a:r>
              <a:rPr lang="en-US" sz="2800" kern="0" dirty="0" smtClean="0">
                <a:solidFill>
                  <a:srgbClr val="FFFFFF"/>
                </a:solidFill>
                <a:latin typeface="Segoe UI Light"/>
                <a:cs typeface="Segoe UI" pitchFamily="34" charset="0"/>
              </a:rPr>
              <a:t>What is the Service Health Dashboard?  </a:t>
            </a:r>
          </a:p>
        </p:txBody>
      </p:sp>
      <p:sp>
        <p:nvSpPr>
          <p:cNvPr id="34" name="Rectangle 33"/>
          <p:cNvSpPr/>
          <p:nvPr/>
        </p:nvSpPr>
        <p:spPr bwMode="auto">
          <a:xfrm>
            <a:off x="1286330" y="1820862"/>
            <a:ext cx="10549333" cy="652822"/>
          </a:xfrm>
          <a:prstGeom prst="rect">
            <a:avLst/>
          </a:prstGeom>
          <a:solidFill>
            <a:srgbClr val="00188F"/>
          </a:solidFill>
          <a:ln w="25400" cap="flat" cmpd="sng" algn="ctr">
            <a:noFill/>
            <a:prstDash val="solid"/>
          </a:ln>
          <a:effectLst/>
        </p:spPr>
        <p:txBody>
          <a:bodyPr lIns="0" tIns="0" rIns="0" bIns="0" rtlCol="0" anchor="ctr"/>
          <a:lstStyle/>
          <a:p>
            <a:pPr marL="121432" defTabSz="914400">
              <a:defRPr/>
            </a:pPr>
            <a:r>
              <a:rPr lang="en-US" sz="2800" kern="0" dirty="0" smtClean="0">
                <a:solidFill>
                  <a:srgbClr val="FFFFFF"/>
                </a:solidFill>
                <a:latin typeface="Segoe UI Light"/>
                <a:cs typeface="Segoe UI" pitchFamily="34" charset="0"/>
              </a:rPr>
              <a:t>What is our communications philosophy?</a:t>
            </a:r>
          </a:p>
        </p:txBody>
      </p:sp>
      <p:sp>
        <p:nvSpPr>
          <p:cNvPr id="35" name="Rectangle 34"/>
          <p:cNvSpPr/>
          <p:nvPr/>
        </p:nvSpPr>
        <p:spPr bwMode="auto">
          <a:xfrm>
            <a:off x="532115" y="1820862"/>
            <a:ext cx="708497" cy="652822"/>
          </a:xfrm>
          <a:prstGeom prst="rect">
            <a:avLst/>
          </a:prstGeom>
          <a:solidFill>
            <a:srgbClr val="00188F"/>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532115" y="3253852"/>
            <a:ext cx="708497" cy="652822"/>
          </a:xfrm>
          <a:prstGeom prst="rect">
            <a:avLst/>
          </a:prstGeom>
          <a:solidFill>
            <a:srgbClr val="00188F"/>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40" name="Picture 8" descr="W:\Open Engagements\Microsoft\Closed\#1601 BizProd MOD Team Core Content Work\New Iconography\FINAL ICONS\QuestionMark061312_white-1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973" y="1932001"/>
            <a:ext cx="238782" cy="430544"/>
          </a:xfrm>
          <a:prstGeom prst="rect">
            <a:avLst/>
          </a:prstGeom>
          <a:noFill/>
          <a:extLst>
            <a:ext uri="{909E8E84-426E-40DD-AFC4-6F175D3DCCD1}">
              <a14:hiddenFill xmlns:a14="http://schemas.microsoft.com/office/drawing/2010/main">
                <a:solidFill>
                  <a:srgbClr val="FFFFFF"/>
                </a:solidFill>
              </a14:hiddenFill>
            </a:ext>
          </a:extLst>
        </p:spPr>
      </p:pic>
      <p:sp>
        <p:nvSpPr>
          <p:cNvPr id="43" name="Rectangle 42"/>
          <p:cNvSpPr/>
          <p:nvPr/>
        </p:nvSpPr>
        <p:spPr bwMode="auto">
          <a:xfrm>
            <a:off x="1286330" y="2541198"/>
            <a:ext cx="10549455" cy="652822"/>
          </a:xfrm>
          <a:prstGeom prst="rect">
            <a:avLst/>
          </a:prstGeom>
          <a:solidFill>
            <a:srgbClr val="00188F"/>
          </a:solidFill>
          <a:ln w="25400" cap="flat" cmpd="sng" algn="ctr">
            <a:noFill/>
            <a:prstDash val="solid"/>
          </a:ln>
          <a:effectLst/>
        </p:spPr>
        <p:txBody>
          <a:bodyPr lIns="0" tIns="0" rIns="0" bIns="0" rtlCol="0" anchor="ctr"/>
          <a:lstStyle/>
          <a:p>
            <a:pPr marL="121432" defTabSz="914400">
              <a:defRPr/>
            </a:pPr>
            <a:r>
              <a:rPr lang="en-US" sz="2800" kern="0" dirty="0" smtClean="0">
                <a:solidFill>
                  <a:srgbClr val="FFFFFF"/>
                </a:solidFill>
                <a:latin typeface="Segoe UI Light"/>
                <a:cs typeface="Segoe UI" pitchFamily="34" charset="0"/>
              </a:rPr>
              <a:t>What are the various communication types and channels?</a:t>
            </a:r>
          </a:p>
        </p:txBody>
      </p:sp>
      <p:sp>
        <p:nvSpPr>
          <p:cNvPr id="44" name="Rectangle 43"/>
          <p:cNvSpPr/>
          <p:nvPr/>
        </p:nvSpPr>
        <p:spPr bwMode="auto">
          <a:xfrm>
            <a:off x="535682" y="2541198"/>
            <a:ext cx="704930" cy="652822"/>
          </a:xfrm>
          <a:prstGeom prst="rect">
            <a:avLst/>
          </a:prstGeom>
          <a:solidFill>
            <a:srgbClr val="00188F"/>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000" kern="0" dirty="0" smtClean="0">
              <a:solidFill>
                <a:srgbClr val="FFFFFF"/>
              </a:solidFill>
              <a:ea typeface="Segoe UI" pitchFamily="34" charset="0"/>
              <a:cs typeface="Segoe UI" pitchFamily="34" charset="0"/>
            </a:endParaRPr>
          </a:p>
        </p:txBody>
      </p:sp>
      <p:pic>
        <p:nvPicPr>
          <p:cNvPr id="46" name="Picture 3" descr="W:\Open Engagements\Microsoft\Closed\#1601 BizProd MOD Team Core Content Work\New Iconography\FINAL ICONS\Caution_0605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9354" y="3380961"/>
            <a:ext cx="453679" cy="379586"/>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532115" y="3957820"/>
            <a:ext cx="708497" cy="652822"/>
            <a:chOff x="532115" y="3544503"/>
            <a:chExt cx="708497" cy="652822"/>
          </a:xfrm>
        </p:grpSpPr>
        <p:sp>
          <p:nvSpPr>
            <p:cNvPr id="38" name="Rectangle 37"/>
            <p:cNvSpPr/>
            <p:nvPr/>
          </p:nvSpPr>
          <p:spPr bwMode="auto">
            <a:xfrm>
              <a:off x="532115" y="3544503"/>
              <a:ext cx="708497" cy="652822"/>
            </a:xfrm>
            <a:prstGeom prst="rect">
              <a:avLst/>
            </a:prstGeom>
            <a:solidFill>
              <a:srgbClr val="00188F"/>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48"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8286" t="21605" r="21738" b="19490"/>
            <a:stretch/>
          </p:blipFill>
          <p:spPr bwMode="auto">
            <a:xfrm>
              <a:off x="634561" y="3623776"/>
              <a:ext cx="503263" cy="494276"/>
            </a:xfrm>
            <a:prstGeom prst="rect">
              <a:avLst/>
            </a:prstGeom>
            <a:noFill/>
            <a:extLst>
              <a:ext uri="{909E8E84-426E-40DD-AFC4-6F175D3DCCD1}">
                <a14:hiddenFill xmlns:a14="http://schemas.microsoft.com/office/drawing/2010/main">
                  <a:solidFill>
                    <a:srgbClr val="FFFFFF"/>
                  </a:solidFill>
                </a14:hiddenFill>
              </a:ext>
            </a:extLst>
          </p:spPr>
        </p:pic>
      </p:grpSp>
      <p:pic>
        <p:nvPicPr>
          <p:cNvPr id="53"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6011" t="17700" r="19744" b="21379"/>
          <a:stretch/>
        </p:blipFill>
        <p:spPr bwMode="auto">
          <a:xfrm rot="10800000">
            <a:off x="615008" y="2571873"/>
            <a:ext cx="510547" cy="576083"/>
          </a:xfrm>
          <a:prstGeom prst="rect">
            <a:avLst/>
          </a:prstGeom>
          <a:solidFill>
            <a:srgbClr val="00188F"/>
          </a:solidFill>
          <a:ln>
            <a:noFill/>
          </a:ln>
          <a:extLst/>
        </p:spPr>
      </p:pic>
      <p:grpSp>
        <p:nvGrpSpPr>
          <p:cNvPr id="4" name="Group 3"/>
          <p:cNvGrpSpPr/>
          <p:nvPr/>
        </p:nvGrpSpPr>
        <p:grpSpPr>
          <a:xfrm>
            <a:off x="532115" y="4664052"/>
            <a:ext cx="708497" cy="665436"/>
            <a:chOff x="532115" y="4950794"/>
            <a:chExt cx="708497" cy="665436"/>
          </a:xfrm>
        </p:grpSpPr>
        <p:sp>
          <p:nvSpPr>
            <p:cNvPr id="39" name="Rectangle 38"/>
            <p:cNvSpPr/>
            <p:nvPr/>
          </p:nvSpPr>
          <p:spPr bwMode="auto">
            <a:xfrm>
              <a:off x="532115" y="4950794"/>
              <a:ext cx="708497" cy="665436"/>
            </a:xfrm>
            <a:prstGeom prst="rect">
              <a:avLst/>
            </a:prstGeom>
            <a:solidFill>
              <a:srgbClr val="00188F"/>
            </a:solidFill>
            <a:ln w="9525" cap="flat" cmpd="sng" algn="ctr">
              <a:no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54" name="Picture 3" descr="W:\Open Engagements\Productivity\MS-Unified Communications\#1601 BizProd MOD Team Core Content Work\New Iconography\Words\Draft\061312_Word_Icons\Social_061312_white-07.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7008" y="5004328"/>
              <a:ext cx="558368" cy="55836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45949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194596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53549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 y="-7938"/>
            <a:ext cx="12436475" cy="7010400"/>
            <a:chOff x="-1" y="-7938"/>
            <a:chExt cx="12436475" cy="701040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2457" b="22187"/>
            <a:stretch/>
          </p:blipFill>
          <p:spPr>
            <a:xfrm>
              <a:off x="-1" y="-7938"/>
              <a:ext cx="12436475" cy="7010400"/>
            </a:xfrm>
            <a:prstGeom prst="rect">
              <a:avLst/>
            </a:prstGeom>
          </p:spPr>
        </p:pic>
        <p:sp>
          <p:nvSpPr>
            <p:cNvPr id="7" name="Rectangle 6"/>
            <p:cNvSpPr/>
            <p:nvPr/>
          </p:nvSpPr>
          <p:spPr bwMode="auto">
            <a:xfrm>
              <a:off x="3475037" y="3562350"/>
              <a:ext cx="5410200" cy="754062"/>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4846637" y="4030662"/>
              <a:ext cx="2438400" cy="754062"/>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836" y="3271271"/>
            <a:ext cx="4876800" cy="1689315"/>
          </a:xfrm>
          <a:prstGeom prst="rect">
            <a:avLst/>
          </a:prstGeom>
        </p:spPr>
      </p:pic>
    </p:spTree>
    <p:extLst>
      <p:ext uri="{BB962C8B-B14F-4D97-AF65-F5344CB8AC3E}">
        <p14:creationId xmlns:p14="http://schemas.microsoft.com/office/powerpoint/2010/main" val="1870082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35" presetClass="emph" presetSubtype="0" repeatCount="2000" fill="hold" nodeType="afterEffect">
                                  <p:stCondLst>
                                    <p:cond delay="200"/>
                                  </p:stCondLst>
                                  <p:childTnLst>
                                    <p:anim calcmode="discrete" valueType="str">
                                      <p:cBhvr>
                                        <p:cTn id="9" dur="2000" fill="hold"/>
                                        <p:tgtEl>
                                          <p:spTgt spid="1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15449"/>
          <a:stretch/>
        </p:blipFill>
        <p:spPr>
          <a:xfrm>
            <a:off x="1183" y="0"/>
            <a:ext cx="12436475" cy="7002462"/>
          </a:xfrm>
          <a:prstGeom prst="rect">
            <a:avLst/>
          </a:prstGeom>
        </p:spPr>
      </p:pic>
      <p:sp>
        <p:nvSpPr>
          <p:cNvPr id="7" name="Title 6"/>
          <p:cNvSpPr txBox="1">
            <a:spLocks/>
          </p:cNvSpPr>
          <p:nvPr/>
        </p:nvSpPr>
        <p:spPr>
          <a:xfrm>
            <a:off x="577072" y="1909307"/>
            <a:ext cx="5488765"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800">
                <a:solidFill>
                  <a:srgbClr val="122892"/>
                </a:solidFill>
              </a:rPr>
              <a:t>Waves </a:t>
            </a:r>
            <a:br>
              <a:rPr sz="8800">
                <a:solidFill>
                  <a:srgbClr val="122892"/>
                </a:solidFill>
              </a:rPr>
            </a:br>
            <a:r>
              <a:rPr sz="8800">
                <a:solidFill>
                  <a:srgbClr val="122892"/>
                </a:solidFill>
              </a:rPr>
              <a:t>to Ripples</a:t>
            </a:r>
          </a:p>
        </p:txBody>
      </p:sp>
      <p:sp>
        <p:nvSpPr>
          <p:cNvPr id="8" name="Text Placeholder 7"/>
          <p:cNvSpPr>
            <a:spLocks noGrp="1"/>
          </p:cNvSpPr>
          <p:nvPr>
            <p:ph type="body" sz="quarter" idx="4294967295"/>
          </p:nvPr>
        </p:nvSpPr>
        <p:spPr>
          <a:xfrm>
            <a:off x="579437" y="4636202"/>
            <a:ext cx="5486400" cy="1680460"/>
          </a:xfrm>
          <a:noFill/>
        </p:spPr>
        <p:txBody>
          <a:bodyPr/>
          <a:lstStyle/>
          <a:p>
            <a:pPr marL="0" indent="0">
              <a:buNone/>
            </a:pPr>
            <a:r>
              <a:rPr lang="en-US" sz="3600" dirty="0" smtClean="0">
                <a:solidFill>
                  <a:srgbClr val="122892"/>
                </a:solidFill>
              </a:rPr>
              <a:t>Continuous innovation delivered on monthly basis vs. 18-24 month upgrades</a:t>
            </a:r>
            <a:endParaRPr lang="en-US" sz="3600" dirty="0">
              <a:solidFill>
                <a:srgbClr val="122892"/>
              </a:solidFill>
            </a:endParaRPr>
          </a:p>
        </p:txBody>
      </p:sp>
    </p:spTree>
    <p:extLst>
      <p:ext uri="{BB962C8B-B14F-4D97-AF65-F5344CB8AC3E}">
        <p14:creationId xmlns:p14="http://schemas.microsoft.com/office/powerpoint/2010/main" val="3025573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5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450"/>
                                        <p:tgtEl>
                                          <p:spTgt spid="7"/>
                                        </p:tgtEl>
                                      </p:cBhvr>
                                    </p:animEffect>
                                    <p:anim calcmode="lin" valueType="num">
                                      <p:cBhvr>
                                        <p:cTn id="8" dur="450" fill="hold"/>
                                        <p:tgtEl>
                                          <p:spTgt spid="7"/>
                                        </p:tgtEl>
                                        <p:attrNameLst>
                                          <p:attrName>ppt_x</p:attrName>
                                        </p:attrNameLst>
                                      </p:cBhvr>
                                      <p:tavLst>
                                        <p:tav tm="0">
                                          <p:val>
                                            <p:strVal val="#ppt_x"/>
                                          </p:val>
                                        </p:tav>
                                        <p:tav tm="100000">
                                          <p:val>
                                            <p:strVal val="#ppt_x"/>
                                          </p:val>
                                        </p:tav>
                                      </p:tavLst>
                                    </p:anim>
                                    <p:anim calcmode="lin" valueType="num">
                                      <p:cBhvr>
                                        <p:cTn id="9" dur="45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350"/>
                                        <p:tgtEl>
                                          <p:spTgt spid="8">
                                            <p:txEl>
                                              <p:pRg st="0" end="0"/>
                                            </p:txEl>
                                          </p:spTgt>
                                        </p:tgtEl>
                                      </p:cBhvr>
                                    </p:animEffect>
                                    <p:anim calcmode="lin" valueType="num">
                                      <p:cBhvr>
                                        <p:cTn id="13" dur="35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35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9329" b="6138"/>
          <a:stretch/>
        </p:blipFill>
        <p:spPr>
          <a:xfrm>
            <a:off x="0" y="-7938"/>
            <a:ext cx="12437793" cy="7014410"/>
          </a:xfrm>
          <a:prstGeom prst="rect">
            <a:avLst/>
          </a:prstGeom>
        </p:spPr>
      </p:pic>
      <p:sp>
        <p:nvSpPr>
          <p:cNvPr id="10" name="Text Placeholder 7"/>
          <p:cNvSpPr>
            <a:spLocks noGrp="1"/>
          </p:cNvSpPr>
          <p:nvPr>
            <p:ph type="body" sz="quarter" idx="4294967295"/>
          </p:nvPr>
        </p:nvSpPr>
        <p:spPr>
          <a:xfrm>
            <a:off x="6599237" y="601662"/>
            <a:ext cx="5486400" cy="1680460"/>
          </a:xfrm>
          <a:noFill/>
        </p:spPr>
        <p:txBody>
          <a:bodyPr/>
          <a:lstStyle/>
          <a:p>
            <a:pPr marL="0" indent="0">
              <a:buNone/>
            </a:pPr>
            <a:r>
              <a:rPr lang="en-US" sz="3600" dirty="0" smtClean="0">
                <a:solidFill>
                  <a:schemeClr val="bg1"/>
                </a:solidFill>
              </a:rPr>
              <a:t>It is critical that you understand what change means, types of change</a:t>
            </a:r>
            <a:endParaRPr lang="en-US" sz="3600" dirty="0">
              <a:solidFill>
                <a:schemeClr val="bg1"/>
              </a:solidFill>
            </a:endParaRPr>
          </a:p>
        </p:txBody>
      </p:sp>
      <p:sp>
        <p:nvSpPr>
          <p:cNvPr id="11" name="Text Placeholder 7"/>
          <p:cNvSpPr>
            <a:spLocks noGrp="1"/>
          </p:cNvSpPr>
          <p:nvPr>
            <p:ph type="body" sz="quarter" idx="4294967295"/>
          </p:nvPr>
        </p:nvSpPr>
        <p:spPr>
          <a:xfrm>
            <a:off x="6599237" y="2613604"/>
            <a:ext cx="5486400" cy="1680460"/>
          </a:xfrm>
          <a:noFill/>
        </p:spPr>
        <p:txBody>
          <a:bodyPr/>
          <a:lstStyle/>
          <a:p>
            <a:pPr marL="0" indent="0">
              <a:buNone/>
            </a:pPr>
            <a:r>
              <a:rPr lang="en-US" sz="3600" dirty="0" smtClean="0">
                <a:solidFill>
                  <a:schemeClr val="bg1"/>
                </a:solidFill>
              </a:rPr>
              <a:t>Clear, predictable and reliable service change communications is critical</a:t>
            </a:r>
            <a:endParaRPr lang="en-US" sz="3600" dirty="0">
              <a:solidFill>
                <a:schemeClr val="bg1"/>
              </a:solidFill>
            </a:endParaRPr>
          </a:p>
        </p:txBody>
      </p:sp>
    </p:spTree>
    <p:extLst>
      <p:ext uri="{BB962C8B-B14F-4D97-AF65-F5344CB8AC3E}">
        <p14:creationId xmlns:p14="http://schemas.microsoft.com/office/powerpoint/2010/main" val="10019827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5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450"/>
                                        <p:tgtEl>
                                          <p:spTgt spid="10">
                                            <p:txEl>
                                              <p:pRg st="0" end="0"/>
                                            </p:txEl>
                                          </p:spTgt>
                                        </p:tgtEl>
                                      </p:cBhvr>
                                    </p:animEffect>
                                    <p:anim calcmode="lin" valueType="num">
                                      <p:cBhvr>
                                        <p:cTn id="8" dur="45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45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Effect transition="in" filter="fade">
                                      <p:cBhvr>
                                        <p:cTn id="14" dur="450"/>
                                        <p:tgtEl>
                                          <p:spTgt spid="11">
                                            <p:txEl>
                                              <p:pRg st="0" end="0"/>
                                            </p:txEl>
                                          </p:spTgt>
                                        </p:tgtEl>
                                      </p:cBhvr>
                                    </p:animEffect>
                                    <p:anim calcmode="lin" valueType="num">
                                      <p:cBhvr>
                                        <p:cTn id="15" dur="45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6" dur="45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Change Communicated</a:t>
            </a:r>
            <a:endParaRPr lang="en-US" dirty="0"/>
          </a:p>
        </p:txBody>
      </p:sp>
      <p:sp>
        <p:nvSpPr>
          <p:cNvPr id="4" name="Rectangle 3"/>
          <p:cNvSpPr/>
          <p:nvPr/>
        </p:nvSpPr>
        <p:spPr bwMode="auto">
          <a:xfrm>
            <a:off x="5603133" y="2813041"/>
            <a:ext cx="584260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ctr" anchorCtr="0" forceAA="0" compatLnSpc="1">
            <a:prstTxWarp prst="textNoShape">
              <a:avLst/>
            </a:prstTxWarp>
            <a:noAutofit/>
          </a:bodyPr>
          <a:lstStyle/>
          <a:p>
            <a:pPr defTabSz="932290"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latin typeface="Segoe UI Light"/>
                <a:ea typeface="Segoe UI" pitchFamily="34" charset="0"/>
                <a:cs typeface="Segoe UI" pitchFamily="34" charset="0"/>
              </a:rPr>
              <a:t> Planned Platform Updates</a:t>
            </a: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5" name="Rectangle 4"/>
          <p:cNvSpPr/>
          <p:nvPr/>
        </p:nvSpPr>
        <p:spPr bwMode="auto">
          <a:xfrm>
            <a:off x="5603131" y="1897062"/>
            <a:ext cx="655319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ctr" anchorCtr="0" forceAA="0" compatLnSpc="1">
            <a:prstTxWarp prst="textNoShape">
              <a:avLst/>
            </a:prstTxWarp>
            <a:noAutofit/>
          </a:bodyPr>
          <a:lstStyle/>
          <a:p>
            <a:pPr defTabSz="932290"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latin typeface="Segoe UI Light"/>
                <a:ea typeface="Segoe UI" pitchFamily="34" charset="0"/>
                <a:cs typeface="Segoe UI" pitchFamily="34" charset="0"/>
              </a:rPr>
              <a:t> Ongoing Functionality Updates</a:t>
            </a: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6" name="Rectangle 5"/>
          <p:cNvSpPr/>
          <p:nvPr/>
        </p:nvSpPr>
        <p:spPr bwMode="auto">
          <a:xfrm>
            <a:off x="5603132" y="3729019"/>
            <a:ext cx="6711105"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ctr" anchorCtr="0" forceAA="0" compatLnSpc="1">
            <a:prstTxWarp prst="textNoShape">
              <a:avLst/>
            </a:prstTxWarp>
            <a:noAutofit/>
          </a:bodyPr>
          <a:lstStyle/>
          <a:p>
            <a:pPr defTabSz="932290"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latin typeface="Segoe UI Light"/>
                <a:ea typeface="Segoe UI" pitchFamily="34" charset="0"/>
                <a:cs typeface="Segoe UI" pitchFamily="34" charset="0"/>
              </a:rPr>
              <a:t> Evolving System Requirements</a:t>
            </a: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7" name="Rectangle 6"/>
          <p:cNvSpPr/>
          <p:nvPr/>
        </p:nvSpPr>
        <p:spPr bwMode="auto">
          <a:xfrm>
            <a:off x="5603130" y="4644998"/>
            <a:ext cx="6395291" cy="914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ctr" anchorCtr="0" forceAA="0" compatLnSpc="1">
            <a:prstTxWarp prst="textNoShape">
              <a:avLst/>
            </a:prstTxWarp>
            <a:noAutofit/>
          </a:bodyPr>
          <a:lstStyle/>
          <a:p>
            <a:pPr defTabSz="932290"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latin typeface="Segoe UI Light"/>
                <a:ea typeface="Segoe UI" pitchFamily="34" charset="0"/>
                <a:cs typeface="Segoe UI" pitchFamily="34" charset="0"/>
              </a:rPr>
              <a:t> Unexpected Service Incidents</a:t>
            </a:r>
            <a:endParaRPr lang="en-US" sz="36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754"/>
          <a:stretch/>
        </p:blipFill>
        <p:spPr>
          <a:xfrm>
            <a:off x="122237" y="1897062"/>
            <a:ext cx="5401320" cy="3662336"/>
          </a:xfrm>
          <a:prstGeom prst="rect">
            <a:avLst/>
          </a:prstGeom>
        </p:spPr>
      </p:pic>
    </p:spTree>
    <p:extLst>
      <p:ext uri="{BB962C8B-B14F-4D97-AF65-F5344CB8AC3E}">
        <p14:creationId xmlns:p14="http://schemas.microsoft.com/office/powerpoint/2010/main" val="41988826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Communications Philosophy</a:t>
            </a:r>
            <a:endParaRPr lang="en-US" dirty="0"/>
          </a:p>
        </p:txBody>
      </p:sp>
      <p:sp>
        <p:nvSpPr>
          <p:cNvPr id="4" name="Rectangle 3"/>
          <p:cNvSpPr/>
          <p:nvPr/>
        </p:nvSpPr>
        <p:spPr bwMode="auto">
          <a:xfrm>
            <a:off x="269009" y="2125663"/>
            <a:ext cx="2697480" cy="2744787"/>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800" dirty="0" smtClean="0">
                <a:gradFill>
                  <a:gsLst>
                    <a:gs pos="0">
                      <a:srgbClr val="FFFFFF"/>
                    </a:gs>
                    <a:gs pos="100000">
                      <a:srgbClr val="FFFFFF"/>
                    </a:gs>
                  </a:gsLst>
                  <a:lin ang="5400000" scaled="0"/>
                </a:gradFill>
                <a:latin typeface="Segoe UI Light"/>
                <a:ea typeface="Segoe UI" pitchFamily="34" charset="0"/>
                <a:cs typeface="Segoe UI" pitchFamily="34" charset="0"/>
              </a:rPr>
              <a:t>Timely</a:t>
            </a:r>
            <a:endParaRPr lang="en-US" sz="48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lnSpc>
                <a:spcPct val="90000"/>
              </a:lnSpc>
              <a:spcBef>
                <a:spcPct val="0"/>
              </a:spcBef>
              <a:spcAft>
                <a:spcPct val="0"/>
              </a:spcAft>
            </a:pPr>
            <a:endParaRPr lang="en-US" sz="4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5" name="Rectangle 4"/>
          <p:cNvSpPr/>
          <p:nvPr/>
        </p:nvSpPr>
        <p:spPr bwMode="auto">
          <a:xfrm>
            <a:off x="3011966" y="2125663"/>
            <a:ext cx="2697480" cy="2744787"/>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800" dirty="0" smtClean="0">
                <a:gradFill>
                  <a:gsLst>
                    <a:gs pos="0">
                      <a:srgbClr val="FFFFFF"/>
                    </a:gs>
                    <a:gs pos="100000">
                      <a:srgbClr val="FFFFFF"/>
                    </a:gs>
                  </a:gsLst>
                  <a:lin ang="5400000" scaled="0"/>
                </a:gradFill>
                <a:latin typeface="Segoe UI Light"/>
                <a:ea typeface="Segoe UI" pitchFamily="34" charset="0"/>
                <a:cs typeface="Segoe UI" pitchFamily="34" charset="0"/>
              </a:rPr>
              <a:t>Targeted</a:t>
            </a:r>
          </a:p>
          <a:p>
            <a:pPr defTabSz="932472" fontAlgn="base">
              <a:spcBef>
                <a:spcPct val="0"/>
              </a:spcBef>
              <a:spcAft>
                <a:spcPct val="0"/>
              </a:spcAft>
            </a:pPr>
            <a:endParaRPr lang="en-US" sz="4800" dirty="0"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6" name="Rectangle 5"/>
          <p:cNvSpPr/>
          <p:nvPr/>
        </p:nvSpPr>
        <p:spPr bwMode="auto">
          <a:xfrm>
            <a:off x="8497880" y="2125663"/>
            <a:ext cx="2743200" cy="2744787"/>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800" dirty="0" smtClean="0">
                <a:gradFill>
                  <a:gsLst>
                    <a:gs pos="0">
                      <a:srgbClr val="FFFFFF"/>
                    </a:gs>
                    <a:gs pos="100000">
                      <a:srgbClr val="FFFFFF"/>
                    </a:gs>
                  </a:gsLst>
                  <a:lin ang="5400000" scaled="0"/>
                </a:gradFill>
                <a:latin typeface="Segoe UI Light"/>
                <a:ea typeface="Segoe UI" pitchFamily="34" charset="0"/>
                <a:cs typeface="Segoe UI" pitchFamily="34" charset="0"/>
              </a:rPr>
              <a:t>Flexible</a:t>
            </a:r>
            <a:endParaRPr lang="en-US" sz="4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7" name="Rectangle 6"/>
          <p:cNvSpPr/>
          <p:nvPr/>
        </p:nvSpPr>
        <p:spPr bwMode="auto">
          <a:xfrm>
            <a:off x="5754923" y="2125663"/>
            <a:ext cx="2697480" cy="2744787"/>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800" dirty="0" smtClean="0">
                <a:gradFill>
                  <a:gsLst>
                    <a:gs pos="0">
                      <a:srgbClr val="FFFFFF"/>
                    </a:gs>
                    <a:gs pos="100000">
                      <a:srgbClr val="FFFFFF"/>
                    </a:gs>
                  </a:gsLst>
                  <a:lin ang="5400000" scaled="0"/>
                </a:gradFill>
                <a:latin typeface="Segoe UI Light"/>
                <a:ea typeface="Segoe UI" pitchFamily="34" charset="0"/>
                <a:cs typeface="Segoe UI" pitchFamily="34" charset="0"/>
              </a:rPr>
              <a:t>Accurate</a:t>
            </a:r>
            <a:endParaRPr lang="en-US" sz="4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486185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Functionality and Platform Updates</a:t>
            </a:r>
            <a:endParaRPr lang="en-US" dirty="0"/>
          </a:p>
        </p:txBody>
      </p:sp>
    </p:spTree>
    <p:extLst>
      <p:ext uri="{BB962C8B-B14F-4D97-AF65-F5344CB8AC3E}">
        <p14:creationId xmlns:p14="http://schemas.microsoft.com/office/powerpoint/2010/main" val="2514401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BD0A7012-F8ED-41FC-8134-DED10F5C70EA}" vid="{F576E035-F84A-42E4-82A5-37BE7D9FA051}"/>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3013DCD5-DA64-42F5-B531-3D7EA167AE54}"/>
</file>

<file path=docProps/app.xml><?xml version="1.0" encoding="utf-8"?>
<Properties xmlns="http://schemas.openxmlformats.org/officeDocument/2006/extended-properties" xmlns:vt="http://schemas.openxmlformats.org/officeDocument/2006/docPropsVTypes">
  <Template>ITPro</Template>
  <TotalTime>5</TotalTime>
  <Words>2430</Words>
  <Application>Microsoft Office PowerPoint</Application>
  <PresentationFormat>Custom</PresentationFormat>
  <Paragraphs>223</Paragraphs>
  <Slides>31</Slides>
  <Notes>12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31</vt:i4>
      </vt:variant>
    </vt:vector>
  </HeadingPairs>
  <TitlesOfParts>
    <vt:vector size="40" baseType="lpstr">
      <vt:lpstr>Arial</vt:lpstr>
      <vt:lpstr>Arial Black</vt:lpstr>
      <vt:lpstr>Calibri</vt:lpstr>
      <vt:lpstr>Segoe UI</vt:lpstr>
      <vt:lpstr>Segoe UI Light</vt:lpstr>
      <vt:lpstr>Segoe UI Semibold</vt:lpstr>
      <vt:lpstr>Wingdings</vt:lpstr>
      <vt:lpstr>5-30499_SPC_2014_ITPro_Template_16x9</vt:lpstr>
      <vt:lpstr>1_5-30499_SPC_2014_ITPro_Template_16x9</vt:lpstr>
      <vt:lpstr>PowerPoint Presentation</vt:lpstr>
      <vt:lpstr>Office 365 Service Communications</vt:lpstr>
      <vt:lpstr>This Morning, I’ll Answer These Questions</vt:lpstr>
      <vt:lpstr>PowerPoint Presentation</vt:lpstr>
      <vt:lpstr>PowerPoint Presentation</vt:lpstr>
      <vt:lpstr>PowerPoint Presentation</vt:lpstr>
      <vt:lpstr>Types of Change Communicated</vt:lpstr>
      <vt:lpstr>Our Communications Philosophy</vt:lpstr>
      <vt:lpstr>Functionality and Platform Updates</vt:lpstr>
      <vt:lpstr>Office 365 Service Updates Principles</vt:lpstr>
      <vt:lpstr>How To Think About Service Updates</vt:lpstr>
      <vt:lpstr>Learn About New Functionality Updates</vt:lpstr>
      <vt:lpstr>Message Center: In Product Notifications</vt:lpstr>
      <vt:lpstr>System Requirements</vt:lpstr>
      <vt:lpstr>Office 365 Client Support Policy</vt:lpstr>
      <vt:lpstr>How To Stay Current</vt:lpstr>
      <vt:lpstr>Disruptive Change Policy</vt:lpstr>
      <vt:lpstr>Service Incidents</vt:lpstr>
      <vt:lpstr>Service Continuity by Design</vt:lpstr>
      <vt:lpstr>Service Incident Notification Process</vt:lpstr>
      <vt:lpstr>So, What’s this Service Health Dashboard?</vt:lpstr>
      <vt:lpstr>Service Health Dashboard Continued</vt:lpstr>
      <vt:lpstr>Stay Updated, Anywhere</vt:lpstr>
      <vt:lpstr>Coming Soon: Service Health API</vt:lpstr>
      <vt:lpstr>Office 365 Partner Admin Center</vt:lpstr>
      <vt:lpstr>Next Steps</vt:lpstr>
      <vt:lpstr>Your To-Do List</vt:lpstr>
      <vt:lpstr>Summary</vt:lpstr>
      <vt:lpstr>Questions and Feedback</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 365 service communications to customers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1</cp:revision>
  <dcterms:created xsi:type="dcterms:W3CDTF">2014-03-06T18:37:07Z</dcterms:created>
  <dcterms:modified xsi:type="dcterms:W3CDTF">2014-03-06T20:23:13Z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