
<file path=[Content_Types].xml><?xml version="1.0" encoding="utf-8"?>
<Types xmlns="http://schemas.openxmlformats.org/package/2006/content-types">
  <Default Extension="png" ContentType="image/png"/>
  <Default Extension="WMF" ContentType="image/x-wmf"/>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082" r:id="rId4"/>
    <p:sldMasterId id="2147484217" r:id="rId5"/>
  </p:sldMasterIdLst>
  <p:notesMasterIdLst>
    <p:notesMasterId r:id="rId105"/>
  </p:notesMasterIdLst>
  <p:handoutMasterIdLst>
    <p:handoutMasterId r:id="rId106"/>
  </p:handout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 id="284" r:id="rId34"/>
    <p:sldId id="285" r:id="rId35"/>
    <p:sldId id="286" r:id="rId36"/>
    <p:sldId id="287" r:id="rId37"/>
    <p:sldId id="288" r:id="rId38"/>
    <p:sldId id="289" r:id="rId39"/>
    <p:sldId id="290" r:id="rId40"/>
    <p:sldId id="291" r:id="rId41"/>
    <p:sldId id="292" r:id="rId42"/>
    <p:sldId id="293" r:id="rId43"/>
    <p:sldId id="294" r:id="rId44"/>
    <p:sldId id="295" r:id="rId45"/>
    <p:sldId id="296" r:id="rId46"/>
    <p:sldId id="297" r:id="rId47"/>
    <p:sldId id="298" r:id="rId48"/>
    <p:sldId id="299" r:id="rId49"/>
    <p:sldId id="300" r:id="rId50"/>
    <p:sldId id="301" r:id="rId51"/>
    <p:sldId id="302" r:id="rId52"/>
    <p:sldId id="303" r:id="rId53"/>
    <p:sldId id="304" r:id="rId54"/>
    <p:sldId id="305" r:id="rId55"/>
    <p:sldId id="306" r:id="rId56"/>
    <p:sldId id="307" r:id="rId57"/>
    <p:sldId id="308" r:id="rId58"/>
    <p:sldId id="309" r:id="rId59"/>
    <p:sldId id="310" r:id="rId60"/>
    <p:sldId id="311" r:id="rId61"/>
    <p:sldId id="312" r:id="rId62"/>
    <p:sldId id="313" r:id="rId63"/>
    <p:sldId id="314" r:id="rId64"/>
    <p:sldId id="315" r:id="rId65"/>
    <p:sldId id="316" r:id="rId66"/>
    <p:sldId id="317" r:id="rId67"/>
    <p:sldId id="318" r:id="rId68"/>
    <p:sldId id="319" r:id="rId69"/>
    <p:sldId id="320" r:id="rId70"/>
    <p:sldId id="321" r:id="rId71"/>
    <p:sldId id="322" r:id="rId72"/>
    <p:sldId id="323" r:id="rId73"/>
    <p:sldId id="324" r:id="rId74"/>
    <p:sldId id="325" r:id="rId75"/>
    <p:sldId id="326" r:id="rId76"/>
    <p:sldId id="327" r:id="rId77"/>
    <p:sldId id="328" r:id="rId78"/>
    <p:sldId id="329" r:id="rId79"/>
    <p:sldId id="330" r:id="rId80"/>
    <p:sldId id="331" r:id="rId81"/>
    <p:sldId id="332" r:id="rId82"/>
    <p:sldId id="333" r:id="rId83"/>
    <p:sldId id="334" r:id="rId84"/>
    <p:sldId id="335" r:id="rId85"/>
    <p:sldId id="336" r:id="rId86"/>
    <p:sldId id="337" r:id="rId87"/>
    <p:sldId id="338" r:id="rId88"/>
    <p:sldId id="339" r:id="rId89"/>
    <p:sldId id="340" r:id="rId90"/>
    <p:sldId id="341" r:id="rId91"/>
    <p:sldId id="342" r:id="rId92"/>
    <p:sldId id="343" r:id="rId93"/>
    <p:sldId id="344" r:id="rId94"/>
    <p:sldId id="345" r:id="rId95"/>
    <p:sldId id="346" r:id="rId96"/>
    <p:sldId id="347" r:id="rId97"/>
    <p:sldId id="348" r:id="rId98"/>
    <p:sldId id="349" r:id="rId99"/>
    <p:sldId id="350" r:id="rId100"/>
    <p:sldId id="351" r:id="rId101"/>
    <p:sldId id="352" r:id="rId102"/>
    <p:sldId id="354" r:id="rId103"/>
    <p:sldId id="353" r:id="rId104"/>
  </p:sldIdLst>
  <p:sldSz cx="12436475" cy="6994525"/>
  <p:notesSz cx="6858000" cy="9144000"/>
  <p:defaultTex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aku Uchikawa" initials="SU" lastIdx="11" clrIdx="0"/>
  <p:cmAuthor id="1" name="Mary Feil-Jacobs" initials="MFJ" lastIdx="43"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05050"/>
    <a:srgbClr val="785393"/>
    <a:srgbClr val="80599D"/>
    <a:srgbClr val="000000"/>
    <a:srgbClr val="8E6AAA"/>
    <a:srgbClr val="8E6A78"/>
    <a:srgbClr val="9B4F96"/>
    <a:srgbClr val="D2D2D2"/>
    <a:srgbClr val="BAD80A"/>
    <a:srgbClr val="7FBA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8182" autoAdjust="0"/>
    <p:restoredTop sz="95232" autoAdjust="0"/>
  </p:normalViewPr>
  <p:slideViewPr>
    <p:cSldViewPr snapToObjects="1">
      <p:cViewPr varScale="1">
        <p:scale>
          <a:sx n="130" d="100"/>
          <a:sy n="130" d="100"/>
        </p:scale>
        <p:origin x="516" y="120"/>
      </p:cViewPr>
      <p:guideLst/>
    </p:cSldViewPr>
  </p:slideViewPr>
  <p:outlineViewPr>
    <p:cViewPr>
      <p:scale>
        <a:sx n="33" d="100"/>
        <a:sy n="33" d="100"/>
      </p:scale>
      <p:origin x="0" y="-21634"/>
    </p:cViewPr>
  </p:outlineViewPr>
  <p:notesTextViewPr>
    <p:cViewPr>
      <p:scale>
        <a:sx n="100" d="100"/>
        <a:sy n="100" d="100"/>
      </p:scale>
      <p:origin x="0" y="0"/>
    </p:cViewPr>
  </p:notesTextViewPr>
  <p:sorterViewPr>
    <p:cViewPr varScale="1">
      <p:scale>
        <a:sx n="1" d="1"/>
        <a:sy n="1" d="1"/>
      </p:scale>
      <p:origin x="0" y="0"/>
    </p:cViewPr>
  </p:sorterViewPr>
  <p:notesViewPr>
    <p:cSldViewPr snapToObjects="1" showGuides="1">
      <p:cViewPr varScale="1">
        <p:scale>
          <a:sx n="63" d="100"/>
          <a:sy n="63" d="100"/>
        </p:scale>
        <p:origin x="3134" y="53"/>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1.xml"/><Relationship Id="rId21" Type="http://schemas.openxmlformats.org/officeDocument/2006/relationships/slide" Target="slides/slide16.xml"/><Relationship Id="rId42" Type="http://schemas.openxmlformats.org/officeDocument/2006/relationships/slide" Target="slides/slide37.xml"/><Relationship Id="rId47" Type="http://schemas.openxmlformats.org/officeDocument/2006/relationships/slide" Target="slides/slide42.xml"/><Relationship Id="rId63" Type="http://schemas.openxmlformats.org/officeDocument/2006/relationships/slide" Target="slides/slide58.xml"/><Relationship Id="rId68" Type="http://schemas.openxmlformats.org/officeDocument/2006/relationships/slide" Target="slides/slide63.xml"/><Relationship Id="rId84" Type="http://schemas.openxmlformats.org/officeDocument/2006/relationships/slide" Target="slides/slide79.xml"/><Relationship Id="rId89" Type="http://schemas.openxmlformats.org/officeDocument/2006/relationships/slide" Target="slides/slide84.xml"/><Relationship Id="rId16" Type="http://schemas.openxmlformats.org/officeDocument/2006/relationships/slide" Target="slides/slide11.xml"/><Relationship Id="rId107" Type="http://schemas.openxmlformats.org/officeDocument/2006/relationships/commentAuthors" Target="commentAuthors.xml"/><Relationship Id="rId11" Type="http://schemas.openxmlformats.org/officeDocument/2006/relationships/slide" Target="slides/slide6.xml"/><Relationship Id="rId32" Type="http://schemas.openxmlformats.org/officeDocument/2006/relationships/slide" Target="slides/slide27.xml"/><Relationship Id="rId37" Type="http://schemas.openxmlformats.org/officeDocument/2006/relationships/slide" Target="slides/slide32.xml"/><Relationship Id="rId53" Type="http://schemas.openxmlformats.org/officeDocument/2006/relationships/slide" Target="slides/slide48.xml"/><Relationship Id="rId58" Type="http://schemas.openxmlformats.org/officeDocument/2006/relationships/slide" Target="slides/slide53.xml"/><Relationship Id="rId74" Type="http://schemas.openxmlformats.org/officeDocument/2006/relationships/slide" Target="slides/slide69.xml"/><Relationship Id="rId79" Type="http://schemas.openxmlformats.org/officeDocument/2006/relationships/slide" Target="slides/slide74.xml"/><Relationship Id="rId102" Type="http://schemas.openxmlformats.org/officeDocument/2006/relationships/slide" Target="slides/slide97.xml"/><Relationship Id="rId5" Type="http://schemas.openxmlformats.org/officeDocument/2006/relationships/slideMaster" Target="slideMasters/slideMaster2.xml"/><Relationship Id="rId90" Type="http://schemas.openxmlformats.org/officeDocument/2006/relationships/slide" Target="slides/slide85.xml"/><Relationship Id="rId95" Type="http://schemas.openxmlformats.org/officeDocument/2006/relationships/slide" Target="slides/slide90.xml"/><Relationship Id="rId22" Type="http://schemas.openxmlformats.org/officeDocument/2006/relationships/slide" Target="slides/slide17.xml"/><Relationship Id="rId27" Type="http://schemas.openxmlformats.org/officeDocument/2006/relationships/slide" Target="slides/slide22.xml"/><Relationship Id="rId43" Type="http://schemas.openxmlformats.org/officeDocument/2006/relationships/slide" Target="slides/slide38.xml"/><Relationship Id="rId48" Type="http://schemas.openxmlformats.org/officeDocument/2006/relationships/slide" Target="slides/slide43.xml"/><Relationship Id="rId64" Type="http://schemas.openxmlformats.org/officeDocument/2006/relationships/slide" Target="slides/slide59.xml"/><Relationship Id="rId69" Type="http://schemas.openxmlformats.org/officeDocument/2006/relationships/slide" Target="slides/slide64.xml"/><Relationship Id="rId80" Type="http://schemas.openxmlformats.org/officeDocument/2006/relationships/slide" Target="slides/slide75.xml"/><Relationship Id="rId85" Type="http://schemas.openxmlformats.org/officeDocument/2006/relationships/slide" Target="slides/slide80.xml"/><Relationship Id="rId12" Type="http://schemas.openxmlformats.org/officeDocument/2006/relationships/slide" Target="slides/slide7.xml"/><Relationship Id="rId17" Type="http://schemas.openxmlformats.org/officeDocument/2006/relationships/slide" Target="slides/slide12.xml"/><Relationship Id="rId33" Type="http://schemas.openxmlformats.org/officeDocument/2006/relationships/slide" Target="slides/slide28.xml"/><Relationship Id="rId38" Type="http://schemas.openxmlformats.org/officeDocument/2006/relationships/slide" Target="slides/slide33.xml"/><Relationship Id="rId59" Type="http://schemas.openxmlformats.org/officeDocument/2006/relationships/slide" Target="slides/slide54.xml"/><Relationship Id="rId103" Type="http://schemas.openxmlformats.org/officeDocument/2006/relationships/slide" Target="slides/slide98.xml"/><Relationship Id="rId108" Type="http://schemas.openxmlformats.org/officeDocument/2006/relationships/presProps" Target="presProps.xml"/><Relationship Id="rId54" Type="http://schemas.openxmlformats.org/officeDocument/2006/relationships/slide" Target="slides/slide49.xml"/><Relationship Id="rId70" Type="http://schemas.openxmlformats.org/officeDocument/2006/relationships/slide" Target="slides/slide65.xml"/><Relationship Id="rId75" Type="http://schemas.openxmlformats.org/officeDocument/2006/relationships/slide" Target="slides/slide70.xml"/><Relationship Id="rId91" Type="http://schemas.openxmlformats.org/officeDocument/2006/relationships/slide" Target="slides/slide86.xml"/><Relationship Id="rId96" Type="http://schemas.openxmlformats.org/officeDocument/2006/relationships/slide" Target="slides/slide91.xml"/><Relationship Id="rId1" Type="http://schemas.openxmlformats.org/officeDocument/2006/relationships/customXml" Target="../customXml/item1.xml"/><Relationship Id="rId6" Type="http://schemas.openxmlformats.org/officeDocument/2006/relationships/slide" Target="slides/slide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 Id="rId57" Type="http://schemas.openxmlformats.org/officeDocument/2006/relationships/slide" Target="slides/slide52.xml"/><Relationship Id="rId106" Type="http://schemas.openxmlformats.org/officeDocument/2006/relationships/handoutMaster" Target="handoutMasters/handoutMaster1.xml"/><Relationship Id="rId10" Type="http://schemas.openxmlformats.org/officeDocument/2006/relationships/slide" Target="slides/slide5.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slide" Target="slides/slide47.xml"/><Relationship Id="rId60" Type="http://schemas.openxmlformats.org/officeDocument/2006/relationships/slide" Target="slides/slide55.xml"/><Relationship Id="rId65" Type="http://schemas.openxmlformats.org/officeDocument/2006/relationships/slide" Target="slides/slide60.xml"/><Relationship Id="rId73" Type="http://schemas.openxmlformats.org/officeDocument/2006/relationships/slide" Target="slides/slide68.xml"/><Relationship Id="rId78" Type="http://schemas.openxmlformats.org/officeDocument/2006/relationships/slide" Target="slides/slide73.xml"/><Relationship Id="rId81" Type="http://schemas.openxmlformats.org/officeDocument/2006/relationships/slide" Target="slides/slide76.xml"/><Relationship Id="rId86" Type="http://schemas.openxmlformats.org/officeDocument/2006/relationships/slide" Target="slides/slide81.xml"/><Relationship Id="rId94" Type="http://schemas.openxmlformats.org/officeDocument/2006/relationships/slide" Target="slides/slide89.xml"/><Relationship Id="rId99" Type="http://schemas.openxmlformats.org/officeDocument/2006/relationships/slide" Target="slides/slide94.xml"/><Relationship Id="rId101" Type="http://schemas.openxmlformats.org/officeDocument/2006/relationships/slide" Target="slides/slide96.xml"/><Relationship Id="rId4" Type="http://schemas.openxmlformats.org/officeDocument/2006/relationships/slideMaster" Target="slideMasters/slideMaster1.xml"/><Relationship Id="rId9" Type="http://schemas.openxmlformats.org/officeDocument/2006/relationships/slide" Target="slides/slide4.xml"/><Relationship Id="rId13" Type="http://schemas.openxmlformats.org/officeDocument/2006/relationships/slide" Target="slides/slide8.xml"/><Relationship Id="rId18" Type="http://schemas.openxmlformats.org/officeDocument/2006/relationships/slide" Target="slides/slide13.xml"/><Relationship Id="rId39" Type="http://schemas.openxmlformats.org/officeDocument/2006/relationships/slide" Target="slides/slide34.xml"/><Relationship Id="rId109" Type="http://schemas.openxmlformats.org/officeDocument/2006/relationships/viewProps" Target="viewProps.xml"/><Relationship Id="rId34" Type="http://schemas.openxmlformats.org/officeDocument/2006/relationships/slide" Target="slides/slide29.xml"/><Relationship Id="rId50" Type="http://schemas.openxmlformats.org/officeDocument/2006/relationships/slide" Target="slides/slide45.xml"/><Relationship Id="rId55" Type="http://schemas.openxmlformats.org/officeDocument/2006/relationships/slide" Target="slides/slide50.xml"/><Relationship Id="rId76" Type="http://schemas.openxmlformats.org/officeDocument/2006/relationships/slide" Target="slides/slide71.xml"/><Relationship Id="rId97" Type="http://schemas.openxmlformats.org/officeDocument/2006/relationships/slide" Target="slides/slide92.xml"/><Relationship Id="rId104" Type="http://schemas.openxmlformats.org/officeDocument/2006/relationships/slide" Target="slides/slide99.xml"/><Relationship Id="rId7" Type="http://schemas.openxmlformats.org/officeDocument/2006/relationships/slide" Target="slides/slide2.xml"/><Relationship Id="rId71" Type="http://schemas.openxmlformats.org/officeDocument/2006/relationships/slide" Target="slides/slide66.xml"/><Relationship Id="rId92" Type="http://schemas.openxmlformats.org/officeDocument/2006/relationships/slide" Target="slides/slide87.xml"/><Relationship Id="rId2" Type="http://schemas.openxmlformats.org/officeDocument/2006/relationships/customXml" Target="../customXml/item2.xml"/><Relationship Id="rId29" Type="http://schemas.openxmlformats.org/officeDocument/2006/relationships/slide" Target="slides/slide24.xml"/><Relationship Id="rId24" Type="http://schemas.openxmlformats.org/officeDocument/2006/relationships/slide" Target="slides/slide19.xml"/><Relationship Id="rId40" Type="http://schemas.openxmlformats.org/officeDocument/2006/relationships/slide" Target="slides/slide35.xml"/><Relationship Id="rId45" Type="http://schemas.openxmlformats.org/officeDocument/2006/relationships/slide" Target="slides/slide40.xml"/><Relationship Id="rId66" Type="http://schemas.openxmlformats.org/officeDocument/2006/relationships/slide" Target="slides/slide61.xml"/><Relationship Id="rId87" Type="http://schemas.openxmlformats.org/officeDocument/2006/relationships/slide" Target="slides/slide82.xml"/><Relationship Id="rId110" Type="http://schemas.openxmlformats.org/officeDocument/2006/relationships/theme" Target="theme/theme1.xml"/><Relationship Id="rId61" Type="http://schemas.openxmlformats.org/officeDocument/2006/relationships/slide" Target="slides/slide56.xml"/><Relationship Id="rId82" Type="http://schemas.openxmlformats.org/officeDocument/2006/relationships/slide" Target="slides/slide77.xml"/><Relationship Id="rId19" Type="http://schemas.openxmlformats.org/officeDocument/2006/relationships/slide" Target="slides/slide14.xml"/><Relationship Id="rId14" Type="http://schemas.openxmlformats.org/officeDocument/2006/relationships/slide" Target="slides/slide9.xml"/><Relationship Id="rId30" Type="http://schemas.openxmlformats.org/officeDocument/2006/relationships/slide" Target="slides/slide25.xml"/><Relationship Id="rId35" Type="http://schemas.openxmlformats.org/officeDocument/2006/relationships/slide" Target="slides/slide30.xml"/><Relationship Id="rId56" Type="http://schemas.openxmlformats.org/officeDocument/2006/relationships/slide" Target="slides/slide51.xml"/><Relationship Id="rId77" Type="http://schemas.openxmlformats.org/officeDocument/2006/relationships/slide" Target="slides/slide72.xml"/><Relationship Id="rId100" Type="http://schemas.openxmlformats.org/officeDocument/2006/relationships/slide" Target="slides/slide95.xml"/><Relationship Id="rId105" Type="http://schemas.openxmlformats.org/officeDocument/2006/relationships/notesMaster" Target="notesMasters/notesMaster1.xml"/><Relationship Id="rId8" Type="http://schemas.openxmlformats.org/officeDocument/2006/relationships/slide" Target="slides/slide3.xml"/><Relationship Id="rId51" Type="http://schemas.openxmlformats.org/officeDocument/2006/relationships/slide" Target="slides/slide46.xml"/><Relationship Id="rId72" Type="http://schemas.openxmlformats.org/officeDocument/2006/relationships/slide" Target="slides/slide67.xml"/><Relationship Id="rId93" Type="http://schemas.openxmlformats.org/officeDocument/2006/relationships/slide" Target="slides/slide88.xml"/><Relationship Id="rId98" Type="http://schemas.openxmlformats.org/officeDocument/2006/relationships/slide" Target="slides/slide93.xml"/><Relationship Id="rId3" Type="http://schemas.openxmlformats.org/officeDocument/2006/relationships/customXml" Target="../customXml/item3.xml"/><Relationship Id="rId25" Type="http://schemas.openxmlformats.org/officeDocument/2006/relationships/slide" Target="slides/slide20.xml"/><Relationship Id="rId46" Type="http://schemas.openxmlformats.org/officeDocument/2006/relationships/slide" Target="slides/slide41.xml"/><Relationship Id="rId67" Type="http://schemas.openxmlformats.org/officeDocument/2006/relationships/slide" Target="slides/slide62.xml"/><Relationship Id="rId20" Type="http://schemas.openxmlformats.org/officeDocument/2006/relationships/slide" Target="slides/slide15.xml"/><Relationship Id="rId41" Type="http://schemas.openxmlformats.org/officeDocument/2006/relationships/slide" Target="slides/slide36.xml"/><Relationship Id="rId62" Type="http://schemas.openxmlformats.org/officeDocument/2006/relationships/slide" Target="slides/slide57.xml"/><Relationship Id="rId83" Type="http://schemas.openxmlformats.org/officeDocument/2006/relationships/slide" Target="slides/slide78.xml"/><Relationship Id="rId88" Type="http://schemas.openxmlformats.org/officeDocument/2006/relationships/slide" Target="slides/slide83.xml"/><Relationship Id="rId111" Type="http://schemas.openxmlformats.org/officeDocument/2006/relationships/tableStyles" Target="tableStyles.xml"/></Relationships>
</file>

<file path=ppt/diagrams/_rels/data1.xml.rels><?xml version="1.0" encoding="UTF-8" standalone="yes"?>
<Relationships xmlns="http://schemas.openxmlformats.org/package/2006/relationships"><Relationship Id="rId3" Type="http://schemas.openxmlformats.org/officeDocument/2006/relationships/image" Target="../media/image41.WMF"/><Relationship Id="rId2" Type="http://schemas.openxmlformats.org/officeDocument/2006/relationships/image" Target="../media/image40.jpeg"/><Relationship Id="rId1" Type="http://schemas.openxmlformats.org/officeDocument/2006/relationships/image" Target="../media/image39.jpe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4A30333-B4CF-4842-BF02-1CDABF41FFDA}" type="doc">
      <dgm:prSet loTypeId="urn:microsoft.com/office/officeart/2005/8/layout/hList7" loCatId="list" qsTypeId="urn:microsoft.com/office/officeart/2005/8/quickstyle/simple1" qsCatId="simple" csTypeId="urn:microsoft.com/office/officeart/2005/8/colors/accent1_2" csCatId="accent1" phldr="1"/>
      <dgm:spPr/>
    </dgm:pt>
    <dgm:pt modelId="{FC4C8D71-1666-4117-A684-BAC23FB360D1}">
      <dgm:prSet phldrT="[Text]"/>
      <dgm:spPr/>
      <dgm:t>
        <a:bodyPr/>
        <a:lstStyle/>
        <a:p>
          <a:r>
            <a:rPr lang="en-US" dirty="0" smtClean="0"/>
            <a:t>Draconian IT Control</a:t>
          </a:r>
          <a:endParaRPr lang="en-US" dirty="0"/>
        </a:p>
      </dgm:t>
    </dgm:pt>
    <dgm:pt modelId="{20E328C9-93AF-4E0A-9F83-5D1A659F82EB}" type="parTrans" cxnId="{F8FA9CE2-6369-4EAE-A3EA-B45663680F20}">
      <dgm:prSet/>
      <dgm:spPr/>
      <dgm:t>
        <a:bodyPr/>
        <a:lstStyle/>
        <a:p>
          <a:endParaRPr lang="en-US"/>
        </a:p>
      </dgm:t>
    </dgm:pt>
    <dgm:pt modelId="{E573D549-370E-4A84-B4FE-AB2735F81016}" type="sibTrans" cxnId="{F8FA9CE2-6369-4EAE-A3EA-B45663680F20}">
      <dgm:prSet/>
      <dgm:spPr/>
      <dgm:t>
        <a:bodyPr/>
        <a:lstStyle/>
        <a:p>
          <a:endParaRPr lang="en-US"/>
        </a:p>
      </dgm:t>
    </dgm:pt>
    <dgm:pt modelId="{D8D42251-4C93-42F7-A84B-7598EDAFA0F4}">
      <dgm:prSet phldrT="[Text]"/>
      <dgm:spPr/>
      <dgm:t>
        <a:bodyPr/>
        <a:lstStyle/>
        <a:p>
          <a:r>
            <a:rPr lang="en-US" dirty="0" smtClean="0"/>
            <a:t>Empowerment</a:t>
          </a:r>
          <a:endParaRPr lang="en-US" dirty="0"/>
        </a:p>
      </dgm:t>
    </dgm:pt>
    <dgm:pt modelId="{FDE187CC-C881-4FE6-B178-5CBEEDA38C6C}" type="parTrans" cxnId="{014FDD70-81E8-465C-89D3-065A79E6156C}">
      <dgm:prSet/>
      <dgm:spPr/>
      <dgm:t>
        <a:bodyPr/>
        <a:lstStyle/>
        <a:p>
          <a:endParaRPr lang="en-US"/>
        </a:p>
      </dgm:t>
    </dgm:pt>
    <dgm:pt modelId="{ECBB4D84-00EA-4DA8-80FC-6142CC8FC839}" type="sibTrans" cxnId="{014FDD70-81E8-465C-89D3-065A79E6156C}">
      <dgm:prSet/>
      <dgm:spPr/>
      <dgm:t>
        <a:bodyPr/>
        <a:lstStyle/>
        <a:p>
          <a:endParaRPr lang="en-US"/>
        </a:p>
      </dgm:t>
    </dgm:pt>
    <dgm:pt modelId="{F56EE4D2-A5D2-4088-80C7-E437785EB5D0}">
      <dgm:prSet phldrT="[Text]"/>
      <dgm:spPr/>
      <dgm:t>
        <a:bodyPr/>
        <a:lstStyle/>
        <a:p>
          <a:r>
            <a:rPr lang="en-US" dirty="0" smtClean="0"/>
            <a:t>Wild </a:t>
          </a:r>
          <a:r>
            <a:rPr lang="en-US" dirty="0" err="1" smtClean="0"/>
            <a:t>Wild</a:t>
          </a:r>
          <a:r>
            <a:rPr lang="en-US" dirty="0" smtClean="0"/>
            <a:t> West (Chaos)</a:t>
          </a:r>
          <a:endParaRPr lang="en-US" dirty="0"/>
        </a:p>
      </dgm:t>
    </dgm:pt>
    <dgm:pt modelId="{8494405C-4B86-44AA-8258-4C64CC3E2A32}" type="parTrans" cxnId="{6E5A5BB3-7CD6-4C56-9692-09DBF137502A}">
      <dgm:prSet/>
      <dgm:spPr/>
      <dgm:t>
        <a:bodyPr/>
        <a:lstStyle/>
        <a:p>
          <a:endParaRPr lang="en-US"/>
        </a:p>
      </dgm:t>
    </dgm:pt>
    <dgm:pt modelId="{99F10AC9-7971-4A7B-B3C1-F5E2A64D69F0}" type="sibTrans" cxnId="{6E5A5BB3-7CD6-4C56-9692-09DBF137502A}">
      <dgm:prSet/>
      <dgm:spPr/>
      <dgm:t>
        <a:bodyPr/>
        <a:lstStyle/>
        <a:p>
          <a:endParaRPr lang="en-US"/>
        </a:p>
      </dgm:t>
    </dgm:pt>
    <dgm:pt modelId="{3742BA67-7978-4CBF-AA9A-5CAB1E54CFF4}" type="pres">
      <dgm:prSet presAssocID="{24A30333-B4CF-4842-BF02-1CDABF41FFDA}" presName="Name0" presStyleCnt="0">
        <dgm:presLayoutVars>
          <dgm:dir/>
          <dgm:resizeHandles val="exact"/>
        </dgm:presLayoutVars>
      </dgm:prSet>
      <dgm:spPr/>
    </dgm:pt>
    <dgm:pt modelId="{EC3FB3AB-7AB4-4F88-A95D-E7D2AE9F8F3A}" type="pres">
      <dgm:prSet presAssocID="{24A30333-B4CF-4842-BF02-1CDABF41FFDA}" presName="fgShape" presStyleLbl="fgShp" presStyleIdx="0" presStyleCnt="1"/>
      <dgm:spPr/>
    </dgm:pt>
    <dgm:pt modelId="{2A54F5EA-00AE-4CD0-8474-5181BC3C51EA}" type="pres">
      <dgm:prSet presAssocID="{24A30333-B4CF-4842-BF02-1CDABF41FFDA}" presName="linComp" presStyleCnt="0"/>
      <dgm:spPr/>
    </dgm:pt>
    <dgm:pt modelId="{91692A2F-13BA-4F82-A114-597EDBFAC774}" type="pres">
      <dgm:prSet presAssocID="{FC4C8D71-1666-4117-A684-BAC23FB360D1}" presName="compNode" presStyleCnt="0"/>
      <dgm:spPr/>
    </dgm:pt>
    <dgm:pt modelId="{82ABD12C-7EB1-4AE8-AAF8-B5362164DEB0}" type="pres">
      <dgm:prSet presAssocID="{FC4C8D71-1666-4117-A684-BAC23FB360D1}" presName="bkgdShape" presStyleLbl="node1" presStyleIdx="0" presStyleCnt="3"/>
      <dgm:spPr/>
      <dgm:t>
        <a:bodyPr/>
        <a:lstStyle/>
        <a:p>
          <a:endParaRPr lang="en-US"/>
        </a:p>
      </dgm:t>
    </dgm:pt>
    <dgm:pt modelId="{F7E9CC44-6F2F-4D17-BEA4-E9211867AEC8}" type="pres">
      <dgm:prSet presAssocID="{FC4C8D71-1666-4117-A684-BAC23FB360D1}" presName="nodeTx" presStyleLbl="node1" presStyleIdx="0" presStyleCnt="3">
        <dgm:presLayoutVars>
          <dgm:bulletEnabled val="1"/>
        </dgm:presLayoutVars>
      </dgm:prSet>
      <dgm:spPr/>
      <dgm:t>
        <a:bodyPr/>
        <a:lstStyle/>
        <a:p>
          <a:endParaRPr lang="en-US"/>
        </a:p>
      </dgm:t>
    </dgm:pt>
    <dgm:pt modelId="{85294034-B586-4938-974F-882E2C45DD76}" type="pres">
      <dgm:prSet presAssocID="{FC4C8D71-1666-4117-A684-BAC23FB360D1}" presName="invisiNode" presStyleLbl="node1" presStyleIdx="0" presStyleCnt="3"/>
      <dgm:spPr/>
    </dgm:pt>
    <dgm:pt modelId="{BCE952EF-B825-4497-BB29-5B14BB54C8EB}" type="pres">
      <dgm:prSet presAssocID="{FC4C8D71-1666-4117-A684-BAC23FB360D1}" presName="imagNode" presStyleLbl="fgImgPlace1" presStyleIdx="0" presStyleCnt="3"/>
      <dgm:spPr>
        <a:blipFill>
          <a:blip xmlns:r="http://schemas.openxmlformats.org/officeDocument/2006/relationships" r:embed="rId1">
            <a:extLst>
              <a:ext uri="{28A0092B-C50C-407E-A947-70E740481C1C}">
                <a14:useLocalDpi xmlns:a14="http://schemas.microsoft.com/office/drawing/2010/main" val="0"/>
              </a:ext>
            </a:extLst>
          </a:blip>
          <a:srcRect/>
          <a:stretch>
            <a:fillRect/>
          </a:stretch>
        </a:blipFill>
      </dgm:spPr>
    </dgm:pt>
    <dgm:pt modelId="{434B5860-6403-479C-B1C7-FB64D2BD98DC}" type="pres">
      <dgm:prSet presAssocID="{E573D549-370E-4A84-B4FE-AB2735F81016}" presName="sibTrans" presStyleLbl="sibTrans2D1" presStyleIdx="0" presStyleCnt="0"/>
      <dgm:spPr/>
      <dgm:t>
        <a:bodyPr/>
        <a:lstStyle/>
        <a:p>
          <a:endParaRPr lang="en-US"/>
        </a:p>
      </dgm:t>
    </dgm:pt>
    <dgm:pt modelId="{21D38120-B6EF-4005-8C75-34A8CFBF4B34}" type="pres">
      <dgm:prSet presAssocID="{D8D42251-4C93-42F7-A84B-7598EDAFA0F4}" presName="compNode" presStyleCnt="0"/>
      <dgm:spPr/>
    </dgm:pt>
    <dgm:pt modelId="{BC240233-B446-4C13-AB20-51786961CBD1}" type="pres">
      <dgm:prSet presAssocID="{D8D42251-4C93-42F7-A84B-7598EDAFA0F4}" presName="bkgdShape" presStyleLbl="node1" presStyleIdx="1" presStyleCnt="3"/>
      <dgm:spPr/>
      <dgm:t>
        <a:bodyPr/>
        <a:lstStyle/>
        <a:p>
          <a:endParaRPr lang="en-US"/>
        </a:p>
      </dgm:t>
    </dgm:pt>
    <dgm:pt modelId="{EEF81969-D6FB-4193-9FE8-0E2FA1AAFBD9}" type="pres">
      <dgm:prSet presAssocID="{D8D42251-4C93-42F7-A84B-7598EDAFA0F4}" presName="nodeTx" presStyleLbl="node1" presStyleIdx="1" presStyleCnt="3">
        <dgm:presLayoutVars>
          <dgm:bulletEnabled val="1"/>
        </dgm:presLayoutVars>
      </dgm:prSet>
      <dgm:spPr/>
      <dgm:t>
        <a:bodyPr/>
        <a:lstStyle/>
        <a:p>
          <a:endParaRPr lang="en-US"/>
        </a:p>
      </dgm:t>
    </dgm:pt>
    <dgm:pt modelId="{165014BE-6684-42F7-9C6B-85FA80D80015}" type="pres">
      <dgm:prSet presAssocID="{D8D42251-4C93-42F7-A84B-7598EDAFA0F4}" presName="invisiNode" presStyleLbl="node1" presStyleIdx="1" presStyleCnt="3"/>
      <dgm:spPr/>
    </dgm:pt>
    <dgm:pt modelId="{B7A9A051-73A9-4A87-B1DB-CE8745CA42DD}" type="pres">
      <dgm:prSet presAssocID="{D8D42251-4C93-42F7-A84B-7598EDAFA0F4}" presName="imagNode" presStyleLbl="fgImgPlace1" presStyleIdx="1" presStyleCnt="3"/>
      <dgm:spPr>
        <a:blipFill>
          <a:blip xmlns:r="http://schemas.openxmlformats.org/officeDocument/2006/relationships" r:embed="rId2">
            <a:extLst>
              <a:ext uri="{28A0092B-C50C-407E-A947-70E740481C1C}">
                <a14:useLocalDpi xmlns:a14="http://schemas.microsoft.com/office/drawing/2010/main" val="0"/>
              </a:ext>
            </a:extLst>
          </a:blip>
          <a:srcRect/>
          <a:stretch>
            <a:fillRect/>
          </a:stretch>
        </a:blipFill>
      </dgm:spPr>
    </dgm:pt>
    <dgm:pt modelId="{A0351E29-F86A-4025-BFCF-3566D72126F1}" type="pres">
      <dgm:prSet presAssocID="{ECBB4D84-00EA-4DA8-80FC-6142CC8FC839}" presName="sibTrans" presStyleLbl="sibTrans2D1" presStyleIdx="0" presStyleCnt="0"/>
      <dgm:spPr/>
      <dgm:t>
        <a:bodyPr/>
        <a:lstStyle/>
        <a:p>
          <a:endParaRPr lang="en-US"/>
        </a:p>
      </dgm:t>
    </dgm:pt>
    <dgm:pt modelId="{40A2595C-44AD-48FF-921E-828A7EDBE776}" type="pres">
      <dgm:prSet presAssocID="{F56EE4D2-A5D2-4088-80C7-E437785EB5D0}" presName="compNode" presStyleCnt="0"/>
      <dgm:spPr/>
    </dgm:pt>
    <dgm:pt modelId="{AB1B6A7C-8F11-4695-AE26-B0901C933A5E}" type="pres">
      <dgm:prSet presAssocID="{F56EE4D2-A5D2-4088-80C7-E437785EB5D0}" presName="bkgdShape" presStyleLbl="node1" presStyleIdx="2" presStyleCnt="3"/>
      <dgm:spPr/>
      <dgm:t>
        <a:bodyPr/>
        <a:lstStyle/>
        <a:p>
          <a:endParaRPr lang="en-US"/>
        </a:p>
      </dgm:t>
    </dgm:pt>
    <dgm:pt modelId="{AB32AF40-D3C6-4B58-B120-87E564E0BC10}" type="pres">
      <dgm:prSet presAssocID="{F56EE4D2-A5D2-4088-80C7-E437785EB5D0}" presName="nodeTx" presStyleLbl="node1" presStyleIdx="2" presStyleCnt="3">
        <dgm:presLayoutVars>
          <dgm:bulletEnabled val="1"/>
        </dgm:presLayoutVars>
      </dgm:prSet>
      <dgm:spPr/>
      <dgm:t>
        <a:bodyPr/>
        <a:lstStyle/>
        <a:p>
          <a:endParaRPr lang="en-US"/>
        </a:p>
      </dgm:t>
    </dgm:pt>
    <dgm:pt modelId="{2553B39B-3691-41C1-B110-EFC8B949F5BF}" type="pres">
      <dgm:prSet presAssocID="{F56EE4D2-A5D2-4088-80C7-E437785EB5D0}" presName="invisiNode" presStyleLbl="node1" presStyleIdx="2" presStyleCnt="3"/>
      <dgm:spPr/>
    </dgm:pt>
    <dgm:pt modelId="{88A9DF6D-C569-4674-9A78-4BFD93178A51}" type="pres">
      <dgm:prSet presAssocID="{F56EE4D2-A5D2-4088-80C7-E437785EB5D0}" presName="imagNode" presStyleLbl="fgImgPlace1" presStyleIdx="2" presStyleCnt="3"/>
      <dgm:spPr>
        <a:blipFill>
          <a:blip xmlns:r="http://schemas.openxmlformats.org/officeDocument/2006/relationships" r:embed="rId3">
            <a:extLst>
              <a:ext uri="{28A0092B-C50C-407E-A947-70E740481C1C}">
                <a14:useLocalDpi xmlns:a14="http://schemas.microsoft.com/office/drawing/2010/main" val="0"/>
              </a:ext>
            </a:extLst>
          </a:blip>
          <a:srcRect/>
          <a:stretch>
            <a:fillRect l="-8000" r="-8000"/>
          </a:stretch>
        </a:blipFill>
      </dgm:spPr>
    </dgm:pt>
  </dgm:ptLst>
  <dgm:cxnLst>
    <dgm:cxn modelId="{2DF5CC31-48BA-4A23-8D56-8D9104A13480}" type="presOf" srcId="{D8D42251-4C93-42F7-A84B-7598EDAFA0F4}" destId="{BC240233-B446-4C13-AB20-51786961CBD1}" srcOrd="0" destOrd="0" presId="urn:microsoft.com/office/officeart/2005/8/layout/hList7"/>
    <dgm:cxn modelId="{1F0B0E96-9066-48E0-8A38-894BA8DA7590}" type="presOf" srcId="{E573D549-370E-4A84-B4FE-AB2735F81016}" destId="{434B5860-6403-479C-B1C7-FB64D2BD98DC}" srcOrd="0" destOrd="0" presId="urn:microsoft.com/office/officeart/2005/8/layout/hList7"/>
    <dgm:cxn modelId="{0EE550B2-F6BF-4F54-8D6B-2022C713CE72}" type="presOf" srcId="{ECBB4D84-00EA-4DA8-80FC-6142CC8FC839}" destId="{A0351E29-F86A-4025-BFCF-3566D72126F1}" srcOrd="0" destOrd="0" presId="urn:microsoft.com/office/officeart/2005/8/layout/hList7"/>
    <dgm:cxn modelId="{F8FA9CE2-6369-4EAE-A3EA-B45663680F20}" srcId="{24A30333-B4CF-4842-BF02-1CDABF41FFDA}" destId="{FC4C8D71-1666-4117-A684-BAC23FB360D1}" srcOrd="0" destOrd="0" parTransId="{20E328C9-93AF-4E0A-9F83-5D1A659F82EB}" sibTransId="{E573D549-370E-4A84-B4FE-AB2735F81016}"/>
    <dgm:cxn modelId="{44C4AB1F-89CF-4CAC-9C78-601D009AE350}" type="presOf" srcId="{FC4C8D71-1666-4117-A684-BAC23FB360D1}" destId="{F7E9CC44-6F2F-4D17-BEA4-E9211867AEC8}" srcOrd="1" destOrd="0" presId="urn:microsoft.com/office/officeart/2005/8/layout/hList7"/>
    <dgm:cxn modelId="{9BAB3097-1137-4009-AEAB-510825E1A193}" type="presOf" srcId="{F56EE4D2-A5D2-4088-80C7-E437785EB5D0}" destId="{AB1B6A7C-8F11-4695-AE26-B0901C933A5E}" srcOrd="0" destOrd="0" presId="urn:microsoft.com/office/officeart/2005/8/layout/hList7"/>
    <dgm:cxn modelId="{F71DBBE6-4D00-42E1-868B-6FB984829025}" type="presOf" srcId="{24A30333-B4CF-4842-BF02-1CDABF41FFDA}" destId="{3742BA67-7978-4CBF-AA9A-5CAB1E54CFF4}" srcOrd="0" destOrd="0" presId="urn:microsoft.com/office/officeart/2005/8/layout/hList7"/>
    <dgm:cxn modelId="{014FDD70-81E8-465C-89D3-065A79E6156C}" srcId="{24A30333-B4CF-4842-BF02-1CDABF41FFDA}" destId="{D8D42251-4C93-42F7-A84B-7598EDAFA0F4}" srcOrd="1" destOrd="0" parTransId="{FDE187CC-C881-4FE6-B178-5CBEEDA38C6C}" sibTransId="{ECBB4D84-00EA-4DA8-80FC-6142CC8FC839}"/>
    <dgm:cxn modelId="{E41DD5DF-DC11-49CE-8592-C9C24F077BCD}" type="presOf" srcId="{D8D42251-4C93-42F7-A84B-7598EDAFA0F4}" destId="{EEF81969-D6FB-4193-9FE8-0E2FA1AAFBD9}" srcOrd="1" destOrd="0" presId="urn:microsoft.com/office/officeart/2005/8/layout/hList7"/>
    <dgm:cxn modelId="{059F8B63-AE4E-4BA0-818F-B6ABCBF6EE0B}" type="presOf" srcId="{FC4C8D71-1666-4117-A684-BAC23FB360D1}" destId="{82ABD12C-7EB1-4AE8-AAF8-B5362164DEB0}" srcOrd="0" destOrd="0" presId="urn:microsoft.com/office/officeart/2005/8/layout/hList7"/>
    <dgm:cxn modelId="{6E5A5BB3-7CD6-4C56-9692-09DBF137502A}" srcId="{24A30333-B4CF-4842-BF02-1CDABF41FFDA}" destId="{F56EE4D2-A5D2-4088-80C7-E437785EB5D0}" srcOrd="2" destOrd="0" parTransId="{8494405C-4B86-44AA-8258-4C64CC3E2A32}" sibTransId="{99F10AC9-7971-4A7B-B3C1-F5E2A64D69F0}"/>
    <dgm:cxn modelId="{CD405D3E-9821-4540-A90B-266D12AB3E75}" type="presOf" srcId="{F56EE4D2-A5D2-4088-80C7-E437785EB5D0}" destId="{AB32AF40-D3C6-4B58-B120-87E564E0BC10}" srcOrd="1" destOrd="0" presId="urn:microsoft.com/office/officeart/2005/8/layout/hList7"/>
    <dgm:cxn modelId="{618391D5-1E99-4851-A4B8-DE3ECB7785C5}" type="presParOf" srcId="{3742BA67-7978-4CBF-AA9A-5CAB1E54CFF4}" destId="{EC3FB3AB-7AB4-4F88-A95D-E7D2AE9F8F3A}" srcOrd="0" destOrd="0" presId="urn:microsoft.com/office/officeart/2005/8/layout/hList7"/>
    <dgm:cxn modelId="{442D6469-09C1-4186-BD10-6EEC5CACF698}" type="presParOf" srcId="{3742BA67-7978-4CBF-AA9A-5CAB1E54CFF4}" destId="{2A54F5EA-00AE-4CD0-8474-5181BC3C51EA}" srcOrd="1" destOrd="0" presId="urn:microsoft.com/office/officeart/2005/8/layout/hList7"/>
    <dgm:cxn modelId="{8D74C29E-D810-4C48-A18E-A17651079AD8}" type="presParOf" srcId="{2A54F5EA-00AE-4CD0-8474-5181BC3C51EA}" destId="{91692A2F-13BA-4F82-A114-597EDBFAC774}" srcOrd="0" destOrd="0" presId="urn:microsoft.com/office/officeart/2005/8/layout/hList7"/>
    <dgm:cxn modelId="{6F136891-A526-46C6-8935-F34428AA0BBD}" type="presParOf" srcId="{91692A2F-13BA-4F82-A114-597EDBFAC774}" destId="{82ABD12C-7EB1-4AE8-AAF8-B5362164DEB0}" srcOrd="0" destOrd="0" presId="urn:microsoft.com/office/officeart/2005/8/layout/hList7"/>
    <dgm:cxn modelId="{A1AA5F8A-F0EA-4524-9EA9-F6DDE4FFA51E}" type="presParOf" srcId="{91692A2F-13BA-4F82-A114-597EDBFAC774}" destId="{F7E9CC44-6F2F-4D17-BEA4-E9211867AEC8}" srcOrd="1" destOrd="0" presId="urn:microsoft.com/office/officeart/2005/8/layout/hList7"/>
    <dgm:cxn modelId="{A829CFD9-CCA9-4A70-BDF3-F46429F3B57C}" type="presParOf" srcId="{91692A2F-13BA-4F82-A114-597EDBFAC774}" destId="{85294034-B586-4938-974F-882E2C45DD76}" srcOrd="2" destOrd="0" presId="urn:microsoft.com/office/officeart/2005/8/layout/hList7"/>
    <dgm:cxn modelId="{227B55E1-2E33-4E68-B3C0-5E368422B924}" type="presParOf" srcId="{91692A2F-13BA-4F82-A114-597EDBFAC774}" destId="{BCE952EF-B825-4497-BB29-5B14BB54C8EB}" srcOrd="3" destOrd="0" presId="urn:microsoft.com/office/officeart/2005/8/layout/hList7"/>
    <dgm:cxn modelId="{AA90F76E-5A8E-4C4D-BE06-5BCF2C82382B}" type="presParOf" srcId="{2A54F5EA-00AE-4CD0-8474-5181BC3C51EA}" destId="{434B5860-6403-479C-B1C7-FB64D2BD98DC}" srcOrd="1" destOrd="0" presId="urn:microsoft.com/office/officeart/2005/8/layout/hList7"/>
    <dgm:cxn modelId="{F4C9A0BA-4BB9-4C7B-89B1-CB1635227641}" type="presParOf" srcId="{2A54F5EA-00AE-4CD0-8474-5181BC3C51EA}" destId="{21D38120-B6EF-4005-8C75-34A8CFBF4B34}" srcOrd="2" destOrd="0" presId="urn:microsoft.com/office/officeart/2005/8/layout/hList7"/>
    <dgm:cxn modelId="{C578400C-0122-4ECA-9336-F00CAAA1097C}" type="presParOf" srcId="{21D38120-B6EF-4005-8C75-34A8CFBF4B34}" destId="{BC240233-B446-4C13-AB20-51786961CBD1}" srcOrd="0" destOrd="0" presId="urn:microsoft.com/office/officeart/2005/8/layout/hList7"/>
    <dgm:cxn modelId="{85845087-1BE9-463D-A013-5232AF7E6E79}" type="presParOf" srcId="{21D38120-B6EF-4005-8C75-34A8CFBF4B34}" destId="{EEF81969-D6FB-4193-9FE8-0E2FA1AAFBD9}" srcOrd="1" destOrd="0" presId="urn:microsoft.com/office/officeart/2005/8/layout/hList7"/>
    <dgm:cxn modelId="{46D19196-874E-4EB4-9376-640B8885E33F}" type="presParOf" srcId="{21D38120-B6EF-4005-8C75-34A8CFBF4B34}" destId="{165014BE-6684-42F7-9C6B-85FA80D80015}" srcOrd="2" destOrd="0" presId="urn:microsoft.com/office/officeart/2005/8/layout/hList7"/>
    <dgm:cxn modelId="{B757F058-4DA9-4D22-A5B3-9BA0236840F4}" type="presParOf" srcId="{21D38120-B6EF-4005-8C75-34A8CFBF4B34}" destId="{B7A9A051-73A9-4A87-B1DB-CE8745CA42DD}" srcOrd="3" destOrd="0" presId="urn:microsoft.com/office/officeart/2005/8/layout/hList7"/>
    <dgm:cxn modelId="{EC8395AD-BA13-4E49-BB23-250F6716E9E5}" type="presParOf" srcId="{2A54F5EA-00AE-4CD0-8474-5181BC3C51EA}" destId="{A0351E29-F86A-4025-BFCF-3566D72126F1}" srcOrd="3" destOrd="0" presId="urn:microsoft.com/office/officeart/2005/8/layout/hList7"/>
    <dgm:cxn modelId="{A1B4C357-7CFA-43C2-BB90-9202FE5B96A2}" type="presParOf" srcId="{2A54F5EA-00AE-4CD0-8474-5181BC3C51EA}" destId="{40A2595C-44AD-48FF-921E-828A7EDBE776}" srcOrd="4" destOrd="0" presId="urn:microsoft.com/office/officeart/2005/8/layout/hList7"/>
    <dgm:cxn modelId="{2188D1D0-F1AC-49F0-8AD6-24033475D491}" type="presParOf" srcId="{40A2595C-44AD-48FF-921E-828A7EDBE776}" destId="{AB1B6A7C-8F11-4695-AE26-B0901C933A5E}" srcOrd="0" destOrd="0" presId="urn:microsoft.com/office/officeart/2005/8/layout/hList7"/>
    <dgm:cxn modelId="{CC966BCD-D5C9-48BD-981B-409934CB30BF}" type="presParOf" srcId="{40A2595C-44AD-48FF-921E-828A7EDBE776}" destId="{AB32AF40-D3C6-4B58-B120-87E564E0BC10}" srcOrd="1" destOrd="0" presId="urn:microsoft.com/office/officeart/2005/8/layout/hList7"/>
    <dgm:cxn modelId="{D0D048C6-ED48-48F0-A7E0-F736C818603A}" type="presParOf" srcId="{40A2595C-44AD-48FF-921E-828A7EDBE776}" destId="{2553B39B-3691-41C1-B110-EFC8B949F5BF}" srcOrd="2" destOrd="0" presId="urn:microsoft.com/office/officeart/2005/8/layout/hList7"/>
    <dgm:cxn modelId="{3B2444E6-53F4-4248-AFE8-02815539C34F}" type="presParOf" srcId="{40A2595C-44AD-48FF-921E-828A7EDBE776}" destId="{88A9DF6D-C569-4674-9A78-4BFD93178A51}" srcOrd="3" destOrd="0" presId="urn:microsoft.com/office/officeart/2005/8/layout/hList7"/>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hList7">
  <dgm:title val=""/>
  <dgm:desc val=""/>
  <dgm:catLst>
    <dgm:cat type="list" pri="12000"/>
    <dgm:cat type="process" pri="20000"/>
    <dgm:cat type="relationship" pri="14000"/>
    <dgm:cat type="convert" pri="8000"/>
    <dgm:cat type="picture" pri="25000"/>
    <dgm:cat type="pictureconvert" pri="2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fgShape" refType="w" fact="0.92"/>
      <dgm:constr type="h" for="ch" forName="fgShape" refType="h" fact="0.15"/>
      <dgm:constr type="b" for="ch" forName="fgShape" refType="h" fact="0.95"/>
      <dgm:constr type="ctrX" for="ch" forName="fgShape" refType="w" fact="0.5"/>
      <dgm:constr type="w" for="ch" forName="linComp" refType="w"/>
      <dgm:constr type="h" for="ch" forName="linComp" refType="h"/>
      <dgm:constr type="ctrX" for="ch" forName="linComp" refType="w" fact="0.5"/>
    </dgm:constrLst>
    <dgm:ruleLst/>
    <dgm:layoutNode name="fgShape" styleLbl="fgShp">
      <dgm:alg type="sp"/>
      <dgm:shape xmlns:r="http://schemas.openxmlformats.org/officeDocument/2006/relationships" type="leftRightArrow" r:blip="" zOrderOff="99999">
        <dgm:adjLst/>
      </dgm:shape>
      <dgm:presOf/>
      <dgm:constrLst/>
      <dgm:ruleLst/>
    </dgm:layoutNode>
    <dgm:layoutNode name="linComp">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03"/>
        <dgm:constr type="primFontSz" for="des" ptType="node" op="equ" val="65"/>
      </dgm:constrLst>
      <dgm:ruleLst/>
      <dgm:forEach name="nodesForEach" axis="ch" ptType="node">
        <dgm:layoutNode name="compNode">
          <dgm:alg type="composite"/>
          <dgm:shape xmlns:r="http://schemas.openxmlformats.org/officeDocument/2006/relationships" r:blip="">
            <dgm:adjLst/>
          </dgm:shape>
          <dgm:presOf/>
          <dgm:constrLst>
            <dgm:constr type="w" for="ch" forName="bkgdShape" refType="w"/>
            <dgm:constr type="h" for="ch" forName="bkgdShape" refType="h"/>
            <dgm:constr type="w" for="ch" forName="nodeTx" refType="w"/>
            <dgm:constr type="h" for="ch" forName="nodeTx" refType="h" fact="0.4"/>
            <dgm:constr type="b" for="ch" forName="nodeTx" refType="h" fact="0.8"/>
            <dgm:constr type="w" for="ch" forName="invisiNode" refType="w" fact="0.01"/>
            <dgm:constr type="h" for="ch" forName="invisiNode" refType="h" fact="0.06"/>
            <dgm:constr type="t" for="ch" forName="invisiNode"/>
            <dgm:constr type="ctrX" for="ch" forName="invisiNode" refType="w" fact="0.5"/>
            <dgm:constr type="h" for="ch" forName="imagNode" refType="h" fact="0.333"/>
            <dgm:constr type="w" for="ch" forName="imagNode" refType="h" refFor="ch" refForName="imagNode"/>
            <dgm:constr type="ctrX" for="ch" forName="imagNode" refType="w" fact="0.5"/>
            <dgm:constr type="t" for="ch" forName="imagNode" refType="h" fact="0.06"/>
            <dgm:constr type="w" for="ch" forName="imagNode" refType="w" op="lte" fact="0.94"/>
          </dgm:constrLst>
          <dgm:ruleLst/>
          <dgm:layoutNode name="bkgdShape">
            <dgm:alg type="sp"/>
            <dgm:shape xmlns:r="http://schemas.openxmlformats.org/officeDocument/2006/relationships" type="roundRect" r:blip="">
              <dgm:adjLst>
                <dgm:adj idx="1" val="0.1"/>
              </dgm:adjLst>
            </dgm:shape>
            <dgm:presOf axis="desOrSelf" ptType="node"/>
            <dgm:constrLst/>
            <dgm:ruleLst/>
          </dgm:layoutNode>
          <dgm:layoutNode name="nodeTx">
            <dgm:varLst>
              <dgm:bulletEnabled val="1"/>
            </dgm:varLst>
            <dgm:alg type="tx">
              <dgm:param type="txAnchorVert" val="mid"/>
              <dgm:param type="txAnchorHorzCh" val="ctr"/>
              <dgm:param type="stBulletLvl" val="2"/>
            </dgm:alg>
            <dgm:shape xmlns:r="http://schemas.openxmlformats.org/officeDocument/2006/relationships" type="rect" r:blip="" hideGeom="1">
              <dgm:adjLst/>
            </dgm:shape>
            <dgm:presOf axis="desOrSelf" ptType="node"/>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Date Placeholder 6"/>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827AAADD-8F94-4863-AB67-1D448E3F1BC3}" type="datetime1">
              <a:rPr lang="en-US" smtClean="0">
                <a:latin typeface="Segoe UI" pitchFamily="34" charset="0"/>
              </a:rPr>
              <a:t>3/6/2014</a:t>
            </a:fld>
            <a:endParaRPr lang="en-US" dirty="0">
              <a:latin typeface="Segoe UI" pitchFamily="34" charset="0"/>
            </a:endParaRPr>
          </a:p>
        </p:txBody>
      </p:sp>
      <p:sp>
        <p:nvSpPr>
          <p:cNvPr id="9" name="Slide Number Placeholder 8"/>
          <p:cNvSpPr>
            <a:spLocks noGrp="1"/>
          </p:cNvSpPr>
          <p:nvPr>
            <p:ph type="sldNum" sz="quarter" idx="3"/>
          </p:nvPr>
        </p:nvSpPr>
        <p:spPr>
          <a:xfrm>
            <a:off x="5783579" y="8685213"/>
            <a:ext cx="1072833" cy="457200"/>
          </a:xfrm>
          <a:prstGeom prst="rect">
            <a:avLst/>
          </a:prstGeom>
        </p:spPr>
        <p:txBody>
          <a:bodyPr vert="horz" lIns="91440" tIns="45720" rIns="91440" bIns="45720" rtlCol="0" anchor="b"/>
          <a:lstStyle>
            <a:lvl1pPr algn="r">
              <a:defRPr sz="1200"/>
            </a:lvl1pPr>
          </a:lstStyle>
          <a:p>
            <a:fld id="{0EC9E9D6-92A0-482B-A603-C9BA7FFB8190}" type="slidenum">
              <a:rPr lang="en-US" smtClean="0">
                <a:latin typeface="Segoe UI" pitchFamily="34" charset="0"/>
              </a:rPr>
              <a:t>‹#›</a:t>
            </a:fld>
            <a:endParaRPr lang="en-US" dirty="0">
              <a:latin typeface="Segoe UI" pitchFamily="34" charset="0"/>
            </a:endParaRPr>
          </a:p>
        </p:txBody>
      </p:sp>
      <p:sp>
        <p:nvSpPr>
          <p:cNvPr id="3" name="Footer Placeholder 2"/>
          <p:cNvSpPr>
            <a:spLocks noGrp="1"/>
          </p:cNvSpPr>
          <p:nvPr>
            <p:ph type="ftr" sz="quarter" idx="2"/>
          </p:nvPr>
        </p:nvSpPr>
        <p:spPr>
          <a:xfrm>
            <a:off x="320074" y="8685213"/>
            <a:ext cx="5463504" cy="458787"/>
          </a:xfrm>
          <a:prstGeom prst="rect">
            <a:avLst/>
          </a:prstGeom>
        </p:spPr>
        <p:txBody>
          <a:bodyPr vert="horz" lIns="91440" tIns="45720" rIns="91440" bIns="45720" rtlCol="0" anchor="b"/>
          <a:lstStyle>
            <a:lvl1pPr algn="l">
              <a:defRPr sz="1200"/>
            </a:lvl1pPr>
          </a:lstStyle>
          <a:p>
            <a:r>
              <a:rPr lang="en-US" sz="500" dirty="0" smtClean="0"/>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500" dirty="0"/>
          </a:p>
        </p:txBody>
      </p:sp>
    </p:spTree>
    <p:extLst>
      <p:ext uri="{BB962C8B-B14F-4D97-AF65-F5344CB8AC3E}">
        <p14:creationId xmlns:p14="http://schemas.microsoft.com/office/powerpoint/2010/main" val="3904595630"/>
      </p:ext>
    </p:extLst>
  </p:cSld>
  <p:clrMap bg1="lt1" tx1="dk1" bg2="lt2" tx2="dk2" accent1="accent1" accent2="accent2" accent3="accent3" accent4="accent4" accent5="accent5" accent6="accent6" hlink="hlink" folHlink="folHlink"/>
  <p:hf hd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Header Placeholder 7"/>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Segoe UI" pitchFamily="34" charset="0"/>
              </a:defRPr>
            </a:lvl1pPr>
          </a:lstStyle>
          <a:p>
            <a:r>
              <a:rPr lang="en-US" dirty="0" smtClean="0"/>
              <a:t>SharePoint Conference 2014</a:t>
            </a:r>
            <a:endParaRPr lang="en-US" dirty="0"/>
          </a:p>
        </p:txBody>
      </p:sp>
      <p:sp>
        <p:nvSpPr>
          <p:cNvPr id="9" name="Slide Image Placeholder 8"/>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10" name="Footer Placeholder 9"/>
          <p:cNvSpPr>
            <a:spLocks noGrp="1"/>
          </p:cNvSpPr>
          <p:nvPr>
            <p:ph type="ftr" sz="quarter" idx="4"/>
          </p:nvPr>
        </p:nvSpPr>
        <p:spPr>
          <a:xfrm>
            <a:off x="0" y="8686800"/>
            <a:ext cx="5920740" cy="355964"/>
          </a:xfrm>
          <a:prstGeom prst="rect">
            <a:avLst/>
          </a:prstGeom>
        </p:spPr>
        <p:txBody>
          <a:bodyPr vert="horz" lIns="91440" tIns="45720" rIns="91440" bIns="45720" rtlCol="0" anchor="b"/>
          <a:lstStyle>
            <a:lvl1pPr marL="571500" indent="0" algn="l">
              <a:defRPr sz="1200"/>
            </a:lvl1p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11" name="Date Placeholder 10"/>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Segoe UI" pitchFamily="34" charset="0"/>
              </a:defRPr>
            </a:lvl1pPr>
          </a:lstStyle>
          <a:p>
            <a:fld id="{E74353ED-ACB2-44BF-A903-985B0AF962B7}" type="datetime1">
              <a:rPr lang="en-US" smtClean="0"/>
              <a:t>3/6/2014</a:t>
            </a:fld>
            <a:endParaRPr lang="en-US" dirty="0"/>
          </a:p>
        </p:txBody>
      </p:sp>
      <p:sp>
        <p:nvSpPr>
          <p:cNvPr id="12" name="Notes Placeholder 11"/>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Slide Number Placeholder 12"/>
          <p:cNvSpPr>
            <a:spLocks noGrp="1"/>
          </p:cNvSpPr>
          <p:nvPr>
            <p:ph type="sldNum" sz="quarter" idx="5"/>
          </p:nvPr>
        </p:nvSpPr>
        <p:spPr>
          <a:xfrm>
            <a:off x="5909309" y="8685213"/>
            <a:ext cx="947103" cy="457200"/>
          </a:xfrm>
          <a:prstGeom prst="rect">
            <a:avLst/>
          </a:prstGeom>
        </p:spPr>
        <p:txBody>
          <a:bodyPr vert="horz" lIns="91440" tIns="45720" rIns="91440" bIns="45720" rtlCol="0" anchor="b"/>
          <a:lstStyle>
            <a:lvl1pPr algn="r">
              <a:defRPr sz="1200">
                <a:latin typeface="Segoe UI" pitchFamily="34" charset="0"/>
              </a:defRPr>
            </a:lvl1pPr>
          </a:lstStyle>
          <a:p>
            <a:fld id="{B4008EB6-D09E-4580-8CD6-DDB14511944F}" type="slidenum">
              <a:rPr lang="en-US" smtClean="0"/>
              <a:pPr/>
              <a:t>‹#›</a:t>
            </a:fld>
            <a:endParaRPr lang="en-US" dirty="0"/>
          </a:p>
        </p:txBody>
      </p:sp>
    </p:spTree>
    <p:extLst>
      <p:ext uri="{BB962C8B-B14F-4D97-AF65-F5344CB8AC3E}">
        <p14:creationId xmlns:p14="http://schemas.microsoft.com/office/powerpoint/2010/main" val="2624648265"/>
      </p:ext>
    </p:extLst>
  </p:cSld>
  <p:clrMap bg1="lt1" tx1="dk1" bg2="lt2" tx2="dk2" accent1="accent1" accent2="accent2" accent3="accent3" accent4="accent4" accent5="accent5" accent6="accent6" hlink="hlink" folHlink="folHlink"/>
  <p:hf hdr="0"/>
  <p:notesStyle>
    <a:lvl1pPr marL="0" algn="l" defTabSz="932742" rtl="0" eaLnBrk="1" latinLnBrk="0" hangingPunct="1">
      <a:lnSpc>
        <a:spcPct val="90000"/>
      </a:lnSpc>
      <a:spcAft>
        <a:spcPts val="340"/>
      </a:spcAft>
      <a:defRPr sz="900" kern="1200">
        <a:solidFill>
          <a:schemeClr val="tx1"/>
        </a:solidFill>
        <a:latin typeface="Segoe UI Light" pitchFamily="34" charset="0"/>
        <a:ea typeface="+mn-ea"/>
        <a:cs typeface="+mn-cs"/>
      </a:defRPr>
    </a:lvl1pPr>
    <a:lvl2pPr marL="217262" indent="-107956"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2pPr>
    <a:lvl3pPr marL="334664"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3pPr>
    <a:lvl4pPr marL="492551" indent="-149789"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4pPr>
    <a:lvl5pPr marL="627496"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5pPr>
    <a:lvl6pPr marL="2331856" algn="l" defTabSz="932742" rtl="0" eaLnBrk="1" latinLnBrk="0" hangingPunct="1">
      <a:defRPr sz="1200" kern="1200">
        <a:solidFill>
          <a:schemeClr val="tx1"/>
        </a:solidFill>
        <a:latin typeface="+mn-lt"/>
        <a:ea typeface="+mn-ea"/>
        <a:cs typeface="+mn-cs"/>
      </a:defRPr>
    </a:lvl6pPr>
    <a:lvl7pPr marL="2798226" algn="l" defTabSz="932742" rtl="0" eaLnBrk="1" latinLnBrk="0" hangingPunct="1">
      <a:defRPr sz="1200" kern="1200">
        <a:solidFill>
          <a:schemeClr val="tx1"/>
        </a:solidFill>
        <a:latin typeface="+mn-lt"/>
        <a:ea typeface="+mn-ea"/>
        <a:cs typeface="+mn-cs"/>
      </a:defRPr>
    </a:lvl7pPr>
    <a:lvl8pPr marL="3264597" algn="l" defTabSz="932742" rtl="0" eaLnBrk="1" latinLnBrk="0" hangingPunct="1">
      <a:defRPr sz="1200" kern="1200">
        <a:solidFill>
          <a:schemeClr val="tx1"/>
        </a:solidFill>
        <a:latin typeface="+mn-lt"/>
        <a:ea typeface="+mn-ea"/>
        <a:cs typeface="+mn-cs"/>
      </a:defRPr>
    </a:lvl8pPr>
    <a:lvl9pPr marL="3730969" algn="l" defTabSz="932742"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9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lvl="0" indent="-171450">
              <a:buFont typeface="Arial" panose="020B0604020202020204" pitchFamily="34" charset="0"/>
              <a:buChar char="•"/>
            </a:pPr>
            <a:endParaRPr lang="en-US" dirty="0"/>
          </a:p>
        </p:txBody>
      </p:sp>
      <p:sp>
        <p:nvSpPr>
          <p:cNvPr id="6" name="Date Placeholder 5"/>
          <p:cNvSpPr>
            <a:spLocks noGrp="1"/>
          </p:cNvSpPr>
          <p:nvPr>
            <p:ph type="dt" idx="12"/>
          </p:nvPr>
        </p:nvSpPr>
        <p:spPr/>
        <p:txBody>
          <a:bodyPr/>
          <a:lstStyle/>
          <a:p>
            <a:fld id="{54988308-DA46-4504-956E-21F7DECBE5F6}" type="datetime1">
              <a:rPr lang="en-US" smtClean="0">
                <a:solidFill>
                  <a:prstClr val="black"/>
                </a:solidFill>
              </a:rPr>
              <a:pPr/>
              <a:t>3/6/2014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1</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68598935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SPC2012 – IT Pro</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E3B24F28-0857-4E20-8A00-88CF59AF9F52}" type="datetime1">
              <a:rPr lang="en-US" smtClean="0">
                <a:solidFill>
                  <a:prstClr val="black"/>
                </a:solidFill>
              </a:rPr>
              <a:pPr/>
              <a:t>3/6/2014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10</a:t>
            </a:fld>
            <a:endParaRPr lang="en-US" dirty="0">
              <a:solidFill>
                <a:prstClr val="black"/>
              </a:solidFill>
            </a:endParaRPr>
          </a:p>
        </p:txBody>
      </p:sp>
    </p:spTree>
    <p:extLst>
      <p:ext uri="{BB962C8B-B14F-4D97-AF65-F5344CB8AC3E}">
        <p14:creationId xmlns:p14="http://schemas.microsoft.com/office/powerpoint/2010/main" val="254990602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SPC2012 – IT Pro</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E3B24F28-0857-4E20-8A00-88CF59AF9F52}" type="datetime1">
              <a:rPr lang="en-US" smtClean="0">
                <a:solidFill>
                  <a:prstClr val="black"/>
                </a:solidFill>
              </a:rPr>
              <a:pPr/>
              <a:t>3/6/2014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11</a:t>
            </a:fld>
            <a:endParaRPr lang="en-US" dirty="0">
              <a:solidFill>
                <a:prstClr val="black"/>
              </a:solidFill>
            </a:endParaRPr>
          </a:p>
        </p:txBody>
      </p:sp>
    </p:spTree>
    <p:extLst>
      <p:ext uri="{BB962C8B-B14F-4D97-AF65-F5344CB8AC3E}">
        <p14:creationId xmlns:p14="http://schemas.microsoft.com/office/powerpoint/2010/main" val="428494450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SPC2012 – IT Pro</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E3B24F28-0857-4E20-8A00-88CF59AF9F52}" type="datetime1">
              <a:rPr lang="en-US" smtClean="0">
                <a:solidFill>
                  <a:prstClr val="black"/>
                </a:solidFill>
              </a:rPr>
              <a:pPr/>
              <a:t>3/6/2014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12</a:t>
            </a:fld>
            <a:endParaRPr lang="en-US" dirty="0">
              <a:solidFill>
                <a:prstClr val="black"/>
              </a:solidFill>
            </a:endParaRPr>
          </a:p>
        </p:txBody>
      </p:sp>
    </p:spTree>
    <p:extLst>
      <p:ext uri="{BB962C8B-B14F-4D97-AF65-F5344CB8AC3E}">
        <p14:creationId xmlns:p14="http://schemas.microsoft.com/office/powerpoint/2010/main" val="100951156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SPC2012 – IT Pro</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E3B24F28-0857-4E20-8A00-88CF59AF9F52}" type="datetime1">
              <a:rPr lang="en-US" smtClean="0">
                <a:solidFill>
                  <a:prstClr val="black"/>
                </a:solidFill>
              </a:rPr>
              <a:pPr/>
              <a:t>3/6/2014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13</a:t>
            </a:fld>
            <a:endParaRPr lang="en-US" dirty="0">
              <a:solidFill>
                <a:prstClr val="black"/>
              </a:solidFill>
            </a:endParaRPr>
          </a:p>
        </p:txBody>
      </p:sp>
    </p:spTree>
    <p:extLst>
      <p:ext uri="{BB962C8B-B14F-4D97-AF65-F5344CB8AC3E}">
        <p14:creationId xmlns:p14="http://schemas.microsoft.com/office/powerpoint/2010/main" val="53337305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SPC2012 – IT Pro</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E3B24F28-0857-4E20-8A00-88CF59AF9F52}" type="datetime1">
              <a:rPr lang="en-US" smtClean="0">
                <a:solidFill>
                  <a:prstClr val="black"/>
                </a:solidFill>
              </a:rPr>
              <a:pPr/>
              <a:t>3/6/2014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14</a:t>
            </a:fld>
            <a:endParaRPr lang="en-US" dirty="0">
              <a:solidFill>
                <a:prstClr val="black"/>
              </a:solidFill>
            </a:endParaRPr>
          </a:p>
        </p:txBody>
      </p:sp>
    </p:spTree>
    <p:extLst>
      <p:ext uri="{BB962C8B-B14F-4D97-AF65-F5344CB8AC3E}">
        <p14:creationId xmlns:p14="http://schemas.microsoft.com/office/powerpoint/2010/main" val="402289732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SPC2012 – IT Pro</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E3B24F28-0857-4E20-8A00-88CF59AF9F52}" type="datetime1">
              <a:rPr lang="en-US" smtClean="0">
                <a:solidFill>
                  <a:prstClr val="black"/>
                </a:solidFill>
              </a:rPr>
              <a:pPr/>
              <a:t>3/6/2014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16</a:t>
            </a:fld>
            <a:endParaRPr lang="en-US" dirty="0">
              <a:solidFill>
                <a:prstClr val="black"/>
              </a:solidFill>
            </a:endParaRPr>
          </a:p>
        </p:txBody>
      </p:sp>
    </p:spTree>
    <p:extLst>
      <p:ext uri="{BB962C8B-B14F-4D97-AF65-F5344CB8AC3E}">
        <p14:creationId xmlns:p14="http://schemas.microsoft.com/office/powerpoint/2010/main" val="291226746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SPC2012 – IT Pro</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E3B24F28-0857-4E20-8A00-88CF59AF9F52}" type="datetime1">
              <a:rPr lang="en-US" smtClean="0">
                <a:solidFill>
                  <a:prstClr val="black"/>
                </a:solidFill>
              </a:rPr>
              <a:pPr/>
              <a:t>3/6/2014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17</a:t>
            </a:fld>
            <a:endParaRPr lang="en-US" dirty="0">
              <a:solidFill>
                <a:prstClr val="black"/>
              </a:solidFill>
            </a:endParaRPr>
          </a:p>
        </p:txBody>
      </p:sp>
    </p:spTree>
    <p:extLst>
      <p:ext uri="{BB962C8B-B14F-4D97-AF65-F5344CB8AC3E}">
        <p14:creationId xmlns:p14="http://schemas.microsoft.com/office/powerpoint/2010/main" val="232414521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SPC2012 – IT Pro</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E3B24F28-0857-4E20-8A00-88CF59AF9F52}" type="datetime1">
              <a:rPr lang="en-US" smtClean="0">
                <a:solidFill>
                  <a:prstClr val="black"/>
                </a:solidFill>
              </a:rPr>
              <a:pPr/>
              <a:t>3/6/2014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18</a:t>
            </a:fld>
            <a:endParaRPr lang="en-US" dirty="0">
              <a:solidFill>
                <a:prstClr val="black"/>
              </a:solidFill>
            </a:endParaRPr>
          </a:p>
        </p:txBody>
      </p:sp>
    </p:spTree>
    <p:extLst>
      <p:ext uri="{BB962C8B-B14F-4D97-AF65-F5344CB8AC3E}">
        <p14:creationId xmlns:p14="http://schemas.microsoft.com/office/powerpoint/2010/main" val="169393900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US" b="0" baseline="0" dirty="0" smtClean="0"/>
          </a:p>
        </p:txBody>
      </p:sp>
      <p:sp>
        <p:nvSpPr>
          <p:cNvPr id="4" name="Slide Number Placeholder 3"/>
          <p:cNvSpPr>
            <a:spLocks noGrp="1"/>
          </p:cNvSpPr>
          <p:nvPr>
            <p:ph type="sldNum" sz="quarter" idx="10"/>
          </p:nvPr>
        </p:nvSpPr>
        <p:spPr/>
        <p:txBody>
          <a:bodyPr/>
          <a:lstStyle/>
          <a:p>
            <a:fld id="{E2560271-D2EF-4F05-8156-BD32B902ADCA}" type="slidenum">
              <a:rPr lang="en-US" smtClean="0">
                <a:solidFill>
                  <a:prstClr val="black"/>
                </a:solidFill>
              </a:rPr>
              <a:pPr/>
              <a:t>21</a:t>
            </a:fld>
            <a:endParaRPr lang="en-US">
              <a:solidFill>
                <a:prstClr val="black"/>
              </a:solidFill>
            </a:endParaRPr>
          </a:p>
        </p:txBody>
      </p:sp>
    </p:spTree>
    <p:extLst>
      <p:ext uri="{BB962C8B-B14F-4D97-AF65-F5344CB8AC3E}">
        <p14:creationId xmlns:p14="http://schemas.microsoft.com/office/powerpoint/2010/main" val="16903584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84574886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Date Placeholder 5"/>
          <p:cNvSpPr>
            <a:spLocks noGrp="1"/>
          </p:cNvSpPr>
          <p:nvPr>
            <p:ph type="dt" idx="12"/>
          </p:nvPr>
        </p:nvSpPr>
        <p:spPr/>
        <p:txBody>
          <a:bodyPr/>
          <a:lstStyle/>
          <a:p>
            <a:fld id="{06A1D164-B33D-4403-8B09-EB3C0309BC7D}" type="datetime1">
              <a:rPr lang="en-US" smtClean="0">
                <a:solidFill>
                  <a:prstClr val="black"/>
                </a:solidFill>
              </a:rPr>
              <a:pPr/>
              <a:t>3/6/2014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2</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343304072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US" b="0" baseline="0" dirty="0" smtClean="0"/>
          </a:p>
        </p:txBody>
      </p:sp>
      <p:sp>
        <p:nvSpPr>
          <p:cNvPr id="4" name="Slide Number Placeholder 3"/>
          <p:cNvSpPr>
            <a:spLocks noGrp="1"/>
          </p:cNvSpPr>
          <p:nvPr>
            <p:ph type="sldNum" sz="quarter" idx="10"/>
          </p:nvPr>
        </p:nvSpPr>
        <p:spPr/>
        <p:txBody>
          <a:bodyPr/>
          <a:lstStyle/>
          <a:p>
            <a:fld id="{E2560271-D2EF-4F05-8156-BD32B902ADCA}" type="slidenum">
              <a:rPr lang="en-US" smtClean="0">
                <a:solidFill>
                  <a:prstClr val="black"/>
                </a:solidFill>
              </a:rPr>
              <a:pPr/>
              <a:t>24</a:t>
            </a:fld>
            <a:endParaRPr lang="en-US">
              <a:solidFill>
                <a:prstClr val="black"/>
              </a:solidFill>
            </a:endParaRPr>
          </a:p>
        </p:txBody>
      </p:sp>
    </p:spTree>
    <p:extLst>
      <p:ext uri="{BB962C8B-B14F-4D97-AF65-F5344CB8AC3E}">
        <p14:creationId xmlns:p14="http://schemas.microsoft.com/office/powerpoint/2010/main" val="253346771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30084453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US" dirty="0"/>
          </a:p>
        </p:txBody>
      </p:sp>
      <p:sp>
        <p:nvSpPr>
          <p:cNvPr id="4" name="Slide Number Placeholder 3"/>
          <p:cNvSpPr>
            <a:spLocks noGrp="1"/>
          </p:cNvSpPr>
          <p:nvPr>
            <p:ph type="sldNum" sz="quarter" idx="10"/>
          </p:nvPr>
        </p:nvSpPr>
        <p:spPr/>
        <p:txBody>
          <a:bodyPr/>
          <a:lstStyle/>
          <a:p>
            <a:fld id="{E2560271-D2EF-4F05-8156-BD32B902ADCA}" type="slidenum">
              <a:rPr lang="en-US" smtClean="0">
                <a:solidFill>
                  <a:prstClr val="black"/>
                </a:solidFill>
              </a:rPr>
              <a:pPr/>
              <a:t>26</a:t>
            </a:fld>
            <a:endParaRPr lang="en-US">
              <a:solidFill>
                <a:prstClr val="black"/>
              </a:solidFill>
            </a:endParaRPr>
          </a:p>
        </p:txBody>
      </p:sp>
    </p:spTree>
    <p:extLst>
      <p:ext uri="{BB962C8B-B14F-4D97-AF65-F5344CB8AC3E}">
        <p14:creationId xmlns:p14="http://schemas.microsoft.com/office/powerpoint/2010/main" val="282444993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45740957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US" dirty="0"/>
          </a:p>
        </p:txBody>
      </p:sp>
      <p:sp>
        <p:nvSpPr>
          <p:cNvPr id="4" name="Slide Number Placeholder 3"/>
          <p:cNvSpPr>
            <a:spLocks noGrp="1"/>
          </p:cNvSpPr>
          <p:nvPr>
            <p:ph type="sldNum" sz="quarter" idx="10"/>
          </p:nvPr>
        </p:nvSpPr>
        <p:spPr/>
        <p:txBody>
          <a:bodyPr/>
          <a:lstStyle/>
          <a:p>
            <a:fld id="{E2560271-D2EF-4F05-8156-BD32B902ADCA}" type="slidenum">
              <a:rPr lang="en-US" smtClean="0">
                <a:solidFill>
                  <a:prstClr val="black"/>
                </a:solidFill>
              </a:rPr>
              <a:pPr/>
              <a:t>28</a:t>
            </a:fld>
            <a:endParaRPr lang="en-US">
              <a:solidFill>
                <a:prstClr val="black"/>
              </a:solidFill>
            </a:endParaRPr>
          </a:p>
        </p:txBody>
      </p:sp>
    </p:spTree>
    <p:extLst>
      <p:ext uri="{BB962C8B-B14F-4D97-AF65-F5344CB8AC3E}">
        <p14:creationId xmlns:p14="http://schemas.microsoft.com/office/powerpoint/2010/main" val="427212966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US" dirty="0"/>
          </a:p>
        </p:txBody>
      </p:sp>
      <p:sp>
        <p:nvSpPr>
          <p:cNvPr id="4" name="Slide Number Placeholder 3"/>
          <p:cNvSpPr>
            <a:spLocks noGrp="1"/>
          </p:cNvSpPr>
          <p:nvPr>
            <p:ph type="sldNum" sz="quarter" idx="10"/>
          </p:nvPr>
        </p:nvSpPr>
        <p:spPr/>
        <p:txBody>
          <a:bodyPr/>
          <a:lstStyle/>
          <a:p>
            <a:fld id="{E2560271-D2EF-4F05-8156-BD32B902ADCA}" type="slidenum">
              <a:rPr lang="en-US" smtClean="0">
                <a:solidFill>
                  <a:prstClr val="black"/>
                </a:solidFill>
              </a:rPr>
              <a:pPr/>
              <a:t>29</a:t>
            </a:fld>
            <a:endParaRPr lang="en-US">
              <a:solidFill>
                <a:prstClr val="black"/>
              </a:solidFill>
            </a:endParaRPr>
          </a:p>
        </p:txBody>
      </p:sp>
    </p:spTree>
    <p:extLst>
      <p:ext uri="{BB962C8B-B14F-4D97-AF65-F5344CB8AC3E}">
        <p14:creationId xmlns:p14="http://schemas.microsoft.com/office/powerpoint/2010/main" val="276902403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SPC2012 – IT Pro</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E3B24F28-0857-4E20-8A00-88CF59AF9F52}" type="datetime1">
              <a:rPr lang="en-US" smtClean="0">
                <a:solidFill>
                  <a:prstClr val="black"/>
                </a:solidFill>
              </a:rPr>
              <a:pPr/>
              <a:t>3/6/2014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30</a:t>
            </a:fld>
            <a:endParaRPr lang="en-US" dirty="0">
              <a:solidFill>
                <a:prstClr val="black"/>
              </a:solidFill>
            </a:endParaRPr>
          </a:p>
        </p:txBody>
      </p:sp>
    </p:spTree>
    <p:extLst>
      <p:ext uri="{BB962C8B-B14F-4D97-AF65-F5344CB8AC3E}">
        <p14:creationId xmlns:p14="http://schemas.microsoft.com/office/powerpoint/2010/main" val="227459637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US" b="0" baseline="0" dirty="0" smtClean="0"/>
          </a:p>
        </p:txBody>
      </p:sp>
      <p:sp>
        <p:nvSpPr>
          <p:cNvPr id="4" name="Slide Number Placeholder 3"/>
          <p:cNvSpPr>
            <a:spLocks noGrp="1"/>
          </p:cNvSpPr>
          <p:nvPr>
            <p:ph type="sldNum" sz="quarter" idx="10"/>
          </p:nvPr>
        </p:nvSpPr>
        <p:spPr/>
        <p:txBody>
          <a:bodyPr/>
          <a:lstStyle/>
          <a:p>
            <a:fld id="{E2560271-D2EF-4F05-8156-BD32B902ADCA}" type="slidenum">
              <a:rPr lang="en-US" smtClean="0">
                <a:solidFill>
                  <a:prstClr val="black"/>
                </a:solidFill>
              </a:rPr>
              <a:pPr/>
              <a:t>33</a:t>
            </a:fld>
            <a:endParaRPr lang="en-US">
              <a:solidFill>
                <a:prstClr val="black"/>
              </a:solidFill>
            </a:endParaRPr>
          </a:p>
        </p:txBody>
      </p:sp>
    </p:spTree>
    <p:extLst>
      <p:ext uri="{BB962C8B-B14F-4D97-AF65-F5344CB8AC3E}">
        <p14:creationId xmlns:p14="http://schemas.microsoft.com/office/powerpoint/2010/main" val="352522681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US" b="0" baseline="0" dirty="0" smtClean="0"/>
          </a:p>
        </p:txBody>
      </p:sp>
      <p:sp>
        <p:nvSpPr>
          <p:cNvPr id="4" name="Slide Number Placeholder 3"/>
          <p:cNvSpPr>
            <a:spLocks noGrp="1"/>
          </p:cNvSpPr>
          <p:nvPr>
            <p:ph type="sldNum" sz="quarter" idx="10"/>
          </p:nvPr>
        </p:nvSpPr>
        <p:spPr/>
        <p:txBody>
          <a:bodyPr/>
          <a:lstStyle/>
          <a:p>
            <a:fld id="{E2560271-D2EF-4F05-8156-BD32B902ADCA}" type="slidenum">
              <a:rPr lang="en-US" smtClean="0">
                <a:solidFill>
                  <a:prstClr val="black"/>
                </a:solidFill>
              </a:rPr>
              <a:pPr/>
              <a:t>34</a:t>
            </a:fld>
            <a:endParaRPr lang="en-US">
              <a:solidFill>
                <a:prstClr val="black"/>
              </a:solidFill>
            </a:endParaRPr>
          </a:p>
        </p:txBody>
      </p:sp>
    </p:spTree>
    <p:extLst>
      <p:ext uri="{BB962C8B-B14F-4D97-AF65-F5344CB8AC3E}">
        <p14:creationId xmlns:p14="http://schemas.microsoft.com/office/powerpoint/2010/main" val="53963464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US" b="0" baseline="0" dirty="0" smtClean="0"/>
          </a:p>
        </p:txBody>
      </p:sp>
      <p:sp>
        <p:nvSpPr>
          <p:cNvPr id="4" name="Slide Number Placeholder 3"/>
          <p:cNvSpPr>
            <a:spLocks noGrp="1"/>
          </p:cNvSpPr>
          <p:nvPr>
            <p:ph type="sldNum" sz="quarter" idx="10"/>
          </p:nvPr>
        </p:nvSpPr>
        <p:spPr/>
        <p:txBody>
          <a:bodyPr/>
          <a:lstStyle/>
          <a:p>
            <a:fld id="{E2560271-D2EF-4F05-8156-BD32B902ADCA}" type="slidenum">
              <a:rPr lang="en-US" smtClean="0">
                <a:solidFill>
                  <a:prstClr val="black"/>
                </a:solidFill>
              </a:rPr>
              <a:pPr/>
              <a:t>35</a:t>
            </a:fld>
            <a:endParaRPr lang="en-US">
              <a:solidFill>
                <a:prstClr val="black"/>
              </a:solidFill>
            </a:endParaRPr>
          </a:p>
        </p:txBody>
      </p:sp>
    </p:spTree>
    <p:extLst>
      <p:ext uri="{BB962C8B-B14F-4D97-AF65-F5344CB8AC3E}">
        <p14:creationId xmlns:p14="http://schemas.microsoft.com/office/powerpoint/2010/main" val="82000524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SPC2012 – IT Pro</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E3B24F28-0857-4E20-8A00-88CF59AF9F52}" type="datetime1">
              <a:rPr lang="en-US" smtClean="0">
                <a:solidFill>
                  <a:prstClr val="black"/>
                </a:solidFill>
              </a:rPr>
              <a:pPr/>
              <a:t>3/6/2014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3</a:t>
            </a:fld>
            <a:endParaRPr lang="en-US" dirty="0">
              <a:solidFill>
                <a:prstClr val="black"/>
              </a:solidFill>
            </a:endParaRPr>
          </a:p>
        </p:txBody>
      </p:sp>
    </p:spTree>
    <p:extLst>
      <p:ext uri="{BB962C8B-B14F-4D97-AF65-F5344CB8AC3E}">
        <p14:creationId xmlns:p14="http://schemas.microsoft.com/office/powerpoint/2010/main" val="291829388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US" b="0" baseline="0" dirty="0" smtClean="0"/>
          </a:p>
        </p:txBody>
      </p:sp>
      <p:sp>
        <p:nvSpPr>
          <p:cNvPr id="4" name="Slide Number Placeholder 3"/>
          <p:cNvSpPr>
            <a:spLocks noGrp="1"/>
          </p:cNvSpPr>
          <p:nvPr>
            <p:ph type="sldNum" sz="quarter" idx="10"/>
          </p:nvPr>
        </p:nvSpPr>
        <p:spPr/>
        <p:txBody>
          <a:bodyPr/>
          <a:lstStyle/>
          <a:p>
            <a:fld id="{E2560271-D2EF-4F05-8156-BD32B902ADCA}" type="slidenum">
              <a:rPr lang="en-US" smtClean="0">
                <a:solidFill>
                  <a:prstClr val="black"/>
                </a:solidFill>
              </a:rPr>
              <a:pPr/>
              <a:t>36</a:t>
            </a:fld>
            <a:endParaRPr lang="en-US">
              <a:solidFill>
                <a:prstClr val="black"/>
              </a:solidFill>
            </a:endParaRPr>
          </a:p>
        </p:txBody>
      </p:sp>
    </p:spTree>
    <p:extLst>
      <p:ext uri="{BB962C8B-B14F-4D97-AF65-F5344CB8AC3E}">
        <p14:creationId xmlns:p14="http://schemas.microsoft.com/office/powerpoint/2010/main" val="10708324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US" b="0" baseline="0" dirty="0" smtClean="0"/>
          </a:p>
        </p:txBody>
      </p:sp>
      <p:sp>
        <p:nvSpPr>
          <p:cNvPr id="4" name="Slide Number Placeholder 3"/>
          <p:cNvSpPr>
            <a:spLocks noGrp="1"/>
          </p:cNvSpPr>
          <p:nvPr>
            <p:ph type="sldNum" sz="quarter" idx="10"/>
          </p:nvPr>
        </p:nvSpPr>
        <p:spPr/>
        <p:txBody>
          <a:bodyPr/>
          <a:lstStyle/>
          <a:p>
            <a:fld id="{E2560271-D2EF-4F05-8156-BD32B902ADCA}" type="slidenum">
              <a:rPr lang="en-US" smtClean="0">
                <a:solidFill>
                  <a:prstClr val="black"/>
                </a:solidFill>
              </a:rPr>
              <a:pPr/>
              <a:t>37</a:t>
            </a:fld>
            <a:endParaRPr lang="en-US">
              <a:solidFill>
                <a:prstClr val="black"/>
              </a:solidFill>
            </a:endParaRPr>
          </a:p>
        </p:txBody>
      </p:sp>
    </p:spTree>
    <p:extLst>
      <p:ext uri="{BB962C8B-B14F-4D97-AF65-F5344CB8AC3E}">
        <p14:creationId xmlns:p14="http://schemas.microsoft.com/office/powerpoint/2010/main" val="269712067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US" b="0" baseline="0" dirty="0" smtClean="0"/>
          </a:p>
        </p:txBody>
      </p:sp>
      <p:sp>
        <p:nvSpPr>
          <p:cNvPr id="4" name="Slide Number Placeholder 3"/>
          <p:cNvSpPr>
            <a:spLocks noGrp="1"/>
          </p:cNvSpPr>
          <p:nvPr>
            <p:ph type="sldNum" sz="quarter" idx="10"/>
          </p:nvPr>
        </p:nvSpPr>
        <p:spPr/>
        <p:txBody>
          <a:bodyPr/>
          <a:lstStyle/>
          <a:p>
            <a:fld id="{E2560271-D2EF-4F05-8156-BD32B902ADCA}" type="slidenum">
              <a:rPr lang="en-US" smtClean="0">
                <a:solidFill>
                  <a:prstClr val="black"/>
                </a:solidFill>
              </a:rPr>
              <a:pPr/>
              <a:t>38</a:t>
            </a:fld>
            <a:endParaRPr lang="en-US">
              <a:solidFill>
                <a:prstClr val="black"/>
              </a:solidFill>
            </a:endParaRPr>
          </a:p>
        </p:txBody>
      </p:sp>
    </p:spTree>
    <p:extLst>
      <p:ext uri="{BB962C8B-B14F-4D97-AF65-F5344CB8AC3E}">
        <p14:creationId xmlns:p14="http://schemas.microsoft.com/office/powerpoint/2010/main" val="369501306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US" b="0" baseline="0" dirty="0" smtClean="0"/>
          </a:p>
        </p:txBody>
      </p:sp>
      <p:sp>
        <p:nvSpPr>
          <p:cNvPr id="4" name="Slide Number Placeholder 3"/>
          <p:cNvSpPr>
            <a:spLocks noGrp="1"/>
          </p:cNvSpPr>
          <p:nvPr>
            <p:ph type="sldNum" sz="quarter" idx="10"/>
          </p:nvPr>
        </p:nvSpPr>
        <p:spPr/>
        <p:txBody>
          <a:bodyPr/>
          <a:lstStyle/>
          <a:p>
            <a:fld id="{E2560271-D2EF-4F05-8156-BD32B902ADCA}" type="slidenum">
              <a:rPr lang="en-US" smtClean="0">
                <a:solidFill>
                  <a:prstClr val="black"/>
                </a:solidFill>
              </a:rPr>
              <a:pPr/>
              <a:t>39</a:t>
            </a:fld>
            <a:endParaRPr lang="en-US">
              <a:solidFill>
                <a:prstClr val="black"/>
              </a:solidFill>
            </a:endParaRPr>
          </a:p>
        </p:txBody>
      </p:sp>
    </p:spTree>
    <p:extLst>
      <p:ext uri="{BB962C8B-B14F-4D97-AF65-F5344CB8AC3E}">
        <p14:creationId xmlns:p14="http://schemas.microsoft.com/office/powerpoint/2010/main" val="1299681838"/>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US" b="0" baseline="0" dirty="0" smtClean="0"/>
          </a:p>
        </p:txBody>
      </p:sp>
      <p:sp>
        <p:nvSpPr>
          <p:cNvPr id="4" name="Slide Number Placeholder 3"/>
          <p:cNvSpPr>
            <a:spLocks noGrp="1"/>
          </p:cNvSpPr>
          <p:nvPr>
            <p:ph type="sldNum" sz="quarter" idx="10"/>
          </p:nvPr>
        </p:nvSpPr>
        <p:spPr/>
        <p:txBody>
          <a:bodyPr/>
          <a:lstStyle/>
          <a:p>
            <a:fld id="{E2560271-D2EF-4F05-8156-BD32B902ADCA}" type="slidenum">
              <a:rPr lang="en-US" smtClean="0">
                <a:solidFill>
                  <a:prstClr val="black"/>
                </a:solidFill>
              </a:rPr>
              <a:pPr/>
              <a:t>40</a:t>
            </a:fld>
            <a:endParaRPr lang="en-US">
              <a:solidFill>
                <a:prstClr val="black"/>
              </a:solidFill>
            </a:endParaRPr>
          </a:p>
        </p:txBody>
      </p:sp>
    </p:spTree>
    <p:extLst>
      <p:ext uri="{BB962C8B-B14F-4D97-AF65-F5344CB8AC3E}">
        <p14:creationId xmlns:p14="http://schemas.microsoft.com/office/powerpoint/2010/main" val="627925579"/>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US" b="0" baseline="0" dirty="0" smtClean="0"/>
          </a:p>
        </p:txBody>
      </p:sp>
      <p:sp>
        <p:nvSpPr>
          <p:cNvPr id="4" name="Slide Number Placeholder 3"/>
          <p:cNvSpPr>
            <a:spLocks noGrp="1"/>
          </p:cNvSpPr>
          <p:nvPr>
            <p:ph type="sldNum" sz="quarter" idx="10"/>
          </p:nvPr>
        </p:nvSpPr>
        <p:spPr/>
        <p:txBody>
          <a:bodyPr/>
          <a:lstStyle/>
          <a:p>
            <a:fld id="{E2560271-D2EF-4F05-8156-BD32B902ADCA}" type="slidenum">
              <a:rPr lang="en-US" smtClean="0">
                <a:solidFill>
                  <a:prstClr val="black"/>
                </a:solidFill>
              </a:rPr>
              <a:pPr/>
              <a:t>41</a:t>
            </a:fld>
            <a:endParaRPr lang="en-US">
              <a:solidFill>
                <a:prstClr val="black"/>
              </a:solidFill>
            </a:endParaRPr>
          </a:p>
        </p:txBody>
      </p:sp>
    </p:spTree>
    <p:extLst>
      <p:ext uri="{BB962C8B-B14F-4D97-AF65-F5344CB8AC3E}">
        <p14:creationId xmlns:p14="http://schemas.microsoft.com/office/powerpoint/2010/main" val="447265749"/>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US" b="0" baseline="0" dirty="0" smtClean="0"/>
          </a:p>
        </p:txBody>
      </p:sp>
      <p:sp>
        <p:nvSpPr>
          <p:cNvPr id="4" name="Slide Number Placeholder 3"/>
          <p:cNvSpPr>
            <a:spLocks noGrp="1"/>
          </p:cNvSpPr>
          <p:nvPr>
            <p:ph type="sldNum" sz="quarter" idx="10"/>
          </p:nvPr>
        </p:nvSpPr>
        <p:spPr/>
        <p:txBody>
          <a:bodyPr/>
          <a:lstStyle/>
          <a:p>
            <a:fld id="{E2560271-D2EF-4F05-8156-BD32B902ADCA}" type="slidenum">
              <a:rPr lang="en-US" smtClean="0">
                <a:solidFill>
                  <a:prstClr val="black"/>
                </a:solidFill>
              </a:rPr>
              <a:pPr/>
              <a:t>42</a:t>
            </a:fld>
            <a:endParaRPr lang="en-US">
              <a:solidFill>
                <a:prstClr val="black"/>
              </a:solidFill>
            </a:endParaRPr>
          </a:p>
        </p:txBody>
      </p:sp>
    </p:spTree>
    <p:extLst>
      <p:ext uri="{BB962C8B-B14F-4D97-AF65-F5344CB8AC3E}">
        <p14:creationId xmlns:p14="http://schemas.microsoft.com/office/powerpoint/2010/main" val="2245206727"/>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US" b="0" baseline="0" dirty="0" smtClean="0"/>
          </a:p>
        </p:txBody>
      </p:sp>
      <p:sp>
        <p:nvSpPr>
          <p:cNvPr id="4" name="Slide Number Placeholder 3"/>
          <p:cNvSpPr>
            <a:spLocks noGrp="1"/>
          </p:cNvSpPr>
          <p:nvPr>
            <p:ph type="sldNum" sz="quarter" idx="10"/>
          </p:nvPr>
        </p:nvSpPr>
        <p:spPr/>
        <p:txBody>
          <a:bodyPr/>
          <a:lstStyle/>
          <a:p>
            <a:fld id="{E2560271-D2EF-4F05-8156-BD32B902ADCA}" type="slidenum">
              <a:rPr lang="en-US" smtClean="0">
                <a:solidFill>
                  <a:prstClr val="black"/>
                </a:solidFill>
              </a:rPr>
              <a:pPr/>
              <a:t>43</a:t>
            </a:fld>
            <a:endParaRPr lang="en-US">
              <a:solidFill>
                <a:prstClr val="black"/>
              </a:solidFill>
            </a:endParaRPr>
          </a:p>
        </p:txBody>
      </p:sp>
    </p:spTree>
    <p:extLst>
      <p:ext uri="{BB962C8B-B14F-4D97-AF65-F5344CB8AC3E}">
        <p14:creationId xmlns:p14="http://schemas.microsoft.com/office/powerpoint/2010/main" val="2794900572"/>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US" b="0" baseline="0" dirty="0" smtClean="0"/>
          </a:p>
        </p:txBody>
      </p:sp>
      <p:sp>
        <p:nvSpPr>
          <p:cNvPr id="4" name="Slide Number Placeholder 3"/>
          <p:cNvSpPr>
            <a:spLocks noGrp="1"/>
          </p:cNvSpPr>
          <p:nvPr>
            <p:ph type="sldNum" sz="quarter" idx="10"/>
          </p:nvPr>
        </p:nvSpPr>
        <p:spPr/>
        <p:txBody>
          <a:bodyPr/>
          <a:lstStyle/>
          <a:p>
            <a:fld id="{E2560271-D2EF-4F05-8156-BD32B902ADCA}" type="slidenum">
              <a:rPr lang="en-US" smtClean="0">
                <a:solidFill>
                  <a:prstClr val="black"/>
                </a:solidFill>
              </a:rPr>
              <a:pPr/>
              <a:t>44</a:t>
            </a:fld>
            <a:endParaRPr lang="en-US">
              <a:solidFill>
                <a:prstClr val="black"/>
              </a:solidFill>
            </a:endParaRPr>
          </a:p>
        </p:txBody>
      </p:sp>
    </p:spTree>
    <p:extLst>
      <p:ext uri="{BB962C8B-B14F-4D97-AF65-F5344CB8AC3E}">
        <p14:creationId xmlns:p14="http://schemas.microsoft.com/office/powerpoint/2010/main" val="3155451630"/>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US" b="0" baseline="0" dirty="0" smtClean="0"/>
          </a:p>
        </p:txBody>
      </p:sp>
      <p:sp>
        <p:nvSpPr>
          <p:cNvPr id="4" name="Slide Number Placeholder 3"/>
          <p:cNvSpPr>
            <a:spLocks noGrp="1"/>
          </p:cNvSpPr>
          <p:nvPr>
            <p:ph type="sldNum" sz="quarter" idx="10"/>
          </p:nvPr>
        </p:nvSpPr>
        <p:spPr/>
        <p:txBody>
          <a:bodyPr/>
          <a:lstStyle/>
          <a:p>
            <a:fld id="{E2560271-D2EF-4F05-8156-BD32B902ADCA}" type="slidenum">
              <a:rPr lang="en-US" smtClean="0">
                <a:solidFill>
                  <a:prstClr val="black"/>
                </a:solidFill>
              </a:rPr>
              <a:pPr/>
              <a:t>45</a:t>
            </a:fld>
            <a:endParaRPr lang="en-US">
              <a:solidFill>
                <a:prstClr val="black"/>
              </a:solidFill>
            </a:endParaRPr>
          </a:p>
        </p:txBody>
      </p:sp>
    </p:spTree>
    <p:extLst>
      <p:ext uri="{BB962C8B-B14F-4D97-AF65-F5344CB8AC3E}">
        <p14:creationId xmlns:p14="http://schemas.microsoft.com/office/powerpoint/2010/main" val="132014131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SPC2012 – IT Pro</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E3B24F28-0857-4E20-8A00-88CF59AF9F52}" type="datetime1">
              <a:rPr lang="en-US" smtClean="0">
                <a:solidFill>
                  <a:prstClr val="black"/>
                </a:solidFill>
              </a:rPr>
              <a:pPr/>
              <a:t>3/6/2014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4</a:t>
            </a:fld>
            <a:endParaRPr lang="en-US" dirty="0">
              <a:solidFill>
                <a:prstClr val="black"/>
              </a:solidFill>
            </a:endParaRPr>
          </a:p>
        </p:txBody>
      </p:sp>
    </p:spTree>
    <p:extLst>
      <p:ext uri="{BB962C8B-B14F-4D97-AF65-F5344CB8AC3E}">
        <p14:creationId xmlns:p14="http://schemas.microsoft.com/office/powerpoint/2010/main" val="3499716129"/>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US" b="0" baseline="0" dirty="0" smtClean="0"/>
          </a:p>
        </p:txBody>
      </p:sp>
      <p:sp>
        <p:nvSpPr>
          <p:cNvPr id="4" name="Slide Number Placeholder 3"/>
          <p:cNvSpPr>
            <a:spLocks noGrp="1"/>
          </p:cNvSpPr>
          <p:nvPr>
            <p:ph type="sldNum" sz="quarter" idx="10"/>
          </p:nvPr>
        </p:nvSpPr>
        <p:spPr/>
        <p:txBody>
          <a:bodyPr/>
          <a:lstStyle/>
          <a:p>
            <a:fld id="{E2560271-D2EF-4F05-8156-BD32B902ADCA}" type="slidenum">
              <a:rPr lang="en-US" smtClean="0">
                <a:solidFill>
                  <a:prstClr val="black"/>
                </a:solidFill>
              </a:rPr>
              <a:pPr/>
              <a:t>46</a:t>
            </a:fld>
            <a:endParaRPr lang="en-US">
              <a:solidFill>
                <a:prstClr val="black"/>
              </a:solidFill>
            </a:endParaRPr>
          </a:p>
        </p:txBody>
      </p:sp>
    </p:spTree>
    <p:extLst>
      <p:ext uri="{BB962C8B-B14F-4D97-AF65-F5344CB8AC3E}">
        <p14:creationId xmlns:p14="http://schemas.microsoft.com/office/powerpoint/2010/main" val="3878654"/>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US" b="0" baseline="0" dirty="0" smtClean="0"/>
          </a:p>
        </p:txBody>
      </p:sp>
      <p:sp>
        <p:nvSpPr>
          <p:cNvPr id="4" name="Slide Number Placeholder 3"/>
          <p:cNvSpPr>
            <a:spLocks noGrp="1"/>
          </p:cNvSpPr>
          <p:nvPr>
            <p:ph type="sldNum" sz="quarter" idx="10"/>
          </p:nvPr>
        </p:nvSpPr>
        <p:spPr/>
        <p:txBody>
          <a:bodyPr/>
          <a:lstStyle/>
          <a:p>
            <a:fld id="{E2560271-D2EF-4F05-8156-BD32B902ADCA}" type="slidenum">
              <a:rPr lang="en-US" smtClean="0">
                <a:solidFill>
                  <a:prstClr val="black"/>
                </a:solidFill>
              </a:rPr>
              <a:pPr/>
              <a:t>47</a:t>
            </a:fld>
            <a:endParaRPr lang="en-US">
              <a:solidFill>
                <a:prstClr val="black"/>
              </a:solidFill>
            </a:endParaRPr>
          </a:p>
        </p:txBody>
      </p:sp>
    </p:spTree>
    <p:extLst>
      <p:ext uri="{BB962C8B-B14F-4D97-AF65-F5344CB8AC3E}">
        <p14:creationId xmlns:p14="http://schemas.microsoft.com/office/powerpoint/2010/main" val="2870612071"/>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US" b="0" baseline="0" dirty="0" smtClean="0"/>
          </a:p>
        </p:txBody>
      </p:sp>
      <p:sp>
        <p:nvSpPr>
          <p:cNvPr id="4" name="Slide Number Placeholder 3"/>
          <p:cNvSpPr>
            <a:spLocks noGrp="1"/>
          </p:cNvSpPr>
          <p:nvPr>
            <p:ph type="sldNum" sz="quarter" idx="10"/>
          </p:nvPr>
        </p:nvSpPr>
        <p:spPr/>
        <p:txBody>
          <a:bodyPr/>
          <a:lstStyle/>
          <a:p>
            <a:fld id="{E2560271-D2EF-4F05-8156-BD32B902ADCA}" type="slidenum">
              <a:rPr lang="en-US" smtClean="0">
                <a:solidFill>
                  <a:prstClr val="black"/>
                </a:solidFill>
              </a:rPr>
              <a:pPr/>
              <a:t>48</a:t>
            </a:fld>
            <a:endParaRPr lang="en-US">
              <a:solidFill>
                <a:prstClr val="black"/>
              </a:solidFill>
            </a:endParaRPr>
          </a:p>
        </p:txBody>
      </p:sp>
    </p:spTree>
    <p:extLst>
      <p:ext uri="{BB962C8B-B14F-4D97-AF65-F5344CB8AC3E}">
        <p14:creationId xmlns:p14="http://schemas.microsoft.com/office/powerpoint/2010/main" val="2150440972"/>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US" b="0" baseline="0" dirty="0" smtClean="0"/>
          </a:p>
        </p:txBody>
      </p:sp>
      <p:sp>
        <p:nvSpPr>
          <p:cNvPr id="4" name="Slide Number Placeholder 3"/>
          <p:cNvSpPr>
            <a:spLocks noGrp="1"/>
          </p:cNvSpPr>
          <p:nvPr>
            <p:ph type="sldNum" sz="quarter" idx="10"/>
          </p:nvPr>
        </p:nvSpPr>
        <p:spPr/>
        <p:txBody>
          <a:bodyPr/>
          <a:lstStyle/>
          <a:p>
            <a:fld id="{E2560271-D2EF-4F05-8156-BD32B902ADCA}" type="slidenum">
              <a:rPr lang="en-US" smtClean="0">
                <a:solidFill>
                  <a:prstClr val="black"/>
                </a:solidFill>
              </a:rPr>
              <a:pPr/>
              <a:t>49</a:t>
            </a:fld>
            <a:endParaRPr lang="en-US">
              <a:solidFill>
                <a:prstClr val="black"/>
              </a:solidFill>
            </a:endParaRPr>
          </a:p>
        </p:txBody>
      </p:sp>
    </p:spTree>
    <p:extLst>
      <p:ext uri="{BB962C8B-B14F-4D97-AF65-F5344CB8AC3E}">
        <p14:creationId xmlns:p14="http://schemas.microsoft.com/office/powerpoint/2010/main" val="1308516497"/>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US" b="0" baseline="0" dirty="0" smtClean="0"/>
          </a:p>
        </p:txBody>
      </p:sp>
      <p:sp>
        <p:nvSpPr>
          <p:cNvPr id="4" name="Slide Number Placeholder 3"/>
          <p:cNvSpPr>
            <a:spLocks noGrp="1"/>
          </p:cNvSpPr>
          <p:nvPr>
            <p:ph type="sldNum" sz="quarter" idx="10"/>
          </p:nvPr>
        </p:nvSpPr>
        <p:spPr/>
        <p:txBody>
          <a:bodyPr/>
          <a:lstStyle/>
          <a:p>
            <a:fld id="{E2560271-D2EF-4F05-8156-BD32B902ADCA}" type="slidenum">
              <a:rPr lang="en-US" smtClean="0">
                <a:solidFill>
                  <a:prstClr val="black"/>
                </a:solidFill>
              </a:rPr>
              <a:pPr/>
              <a:t>50</a:t>
            </a:fld>
            <a:endParaRPr lang="en-US">
              <a:solidFill>
                <a:prstClr val="black"/>
              </a:solidFill>
            </a:endParaRPr>
          </a:p>
        </p:txBody>
      </p:sp>
    </p:spTree>
    <p:extLst>
      <p:ext uri="{BB962C8B-B14F-4D97-AF65-F5344CB8AC3E}">
        <p14:creationId xmlns:p14="http://schemas.microsoft.com/office/powerpoint/2010/main" val="3402853674"/>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US" b="0" baseline="0" dirty="0" smtClean="0"/>
          </a:p>
        </p:txBody>
      </p:sp>
      <p:sp>
        <p:nvSpPr>
          <p:cNvPr id="4" name="Slide Number Placeholder 3"/>
          <p:cNvSpPr>
            <a:spLocks noGrp="1"/>
          </p:cNvSpPr>
          <p:nvPr>
            <p:ph type="sldNum" sz="quarter" idx="10"/>
          </p:nvPr>
        </p:nvSpPr>
        <p:spPr/>
        <p:txBody>
          <a:bodyPr/>
          <a:lstStyle/>
          <a:p>
            <a:fld id="{E2560271-D2EF-4F05-8156-BD32B902ADCA}" type="slidenum">
              <a:rPr lang="en-US" smtClean="0">
                <a:solidFill>
                  <a:prstClr val="black"/>
                </a:solidFill>
              </a:rPr>
              <a:pPr/>
              <a:t>51</a:t>
            </a:fld>
            <a:endParaRPr lang="en-US">
              <a:solidFill>
                <a:prstClr val="black"/>
              </a:solidFill>
            </a:endParaRPr>
          </a:p>
        </p:txBody>
      </p:sp>
    </p:spTree>
    <p:extLst>
      <p:ext uri="{BB962C8B-B14F-4D97-AF65-F5344CB8AC3E}">
        <p14:creationId xmlns:p14="http://schemas.microsoft.com/office/powerpoint/2010/main" val="2111118461"/>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US" b="0" baseline="0" dirty="0" smtClean="0"/>
          </a:p>
        </p:txBody>
      </p:sp>
      <p:sp>
        <p:nvSpPr>
          <p:cNvPr id="4" name="Slide Number Placeholder 3"/>
          <p:cNvSpPr>
            <a:spLocks noGrp="1"/>
          </p:cNvSpPr>
          <p:nvPr>
            <p:ph type="sldNum" sz="quarter" idx="10"/>
          </p:nvPr>
        </p:nvSpPr>
        <p:spPr/>
        <p:txBody>
          <a:bodyPr/>
          <a:lstStyle/>
          <a:p>
            <a:fld id="{E2560271-D2EF-4F05-8156-BD32B902ADCA}" type="slidenum">
              <a:rPr lang="en-US" smtClean="0">
                <a:solidFill>
                  <a:prstClr val="black"/>
                </a:solidFill>
              </a:rPr>
              <a:pPr/>
              <a:t>52</a:t>
            </a:fld>
            <a:endParaRPr lang="en-US">
              <a:solidFill>
                <a:prstClr val="black"/>
              </a:solidFill>
            </a:endParaRPr>
          </a:p>
        </p:txBody>
      </p:sp>
    </p:spTree>
    <p:extLst>
      <p:ext uri="{BB962C8B-B14F-4D97-AF65-F5344CB8AC3E}">
        <p14:creationId xmlns:p14="http://schemas.microsoft.com/office/powerpoint/2010/main" val="1861928029"/>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US" b="0" baseline="0" dirty="0" smtClean="0"/>
          </a:p>
        </p:txBody>
      </p:sp>
      <p:sp>
        <p:nvSpPr>
          <p:cNvPr id="4" name="Slide Number Placeholder 3"/>
          <p:cNvSpPr>
            <a:spLocks noGrp="1"/>
          </p:cNvSpPr>
          <p:nvPr>
            <p:ph type="sldNum" sz="quarter" idx="10"/>
          </p:nvPr>
        </p:nvSpPr>
        <p:spPr/>
        <p:txBody>
          <a:bodyPr/>
          <a:lstStyle/>
          <a:p>
            <a:fld id="{E2560271-D2EF-4F05-8156-BD32B902ADCA}" type="slidenum">
              <a:rPr lang="en-US" smtClean="0">
                <a:solidFill>
                  <a:prstClr val="black"/>
                </a:solidFill>
              </a:rPr>
              <a:pPr/>
              <a:t>53</a:t>
            </a:fld>
            <a:endParaRPr lang="en-US">
              <a:solidFill>
                <a:prstClr val="black"/>
              </a:solidFill>
            </a:endParaRPr>
          </a:p>
        </p:txBody>
      </p:sp>
    </p:spTree>
    <p:extLst>
      <p:ext uri="{BB962C8B-B14F-4D97-AF65-F5344CB8AC3E}">
        <p14:creationId xmlns:p14="http://schemas.microsoft.com/office/powerpoint/2010/main" val="1740960619"/>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US" b="0" baseline="0" dirty="0" smtClean="0"/>
          </a:p>
        </p:txBody>
      </p:sp>
      <p:sp>
        <p:nvSpPr>
          <p:cNvPr id="4" name="Slide Number Placeholder 3"/>
          <p:cNvSpPr>
            <a:spLocks noGrp="1"/>
          </p:cNvSpPr>
          <p:nvPr>
            <p:ph type="sldNum" sz="quarter" idx="10"/>
          </p:nvPr>
        </p:nvSpPr>
        <p:spPr/>
        <p:txBody>
          <a:bodyPr/>
          <a:lstStyle/>
          <a:p>
            <a:fld id="{E2560271-D2EF-4F05-8156-BD32B902ADCA}" type="slidenum">
              <a:rPr lang="en-US" smtClean="0">
                <a:solidFill>
                  <a:prstClr val="black"/>
                </a:solidFill>
              </a:rPr>
              <a:pPr/>
              <a:t>54</a:t>
            </a:fld>
            <a:endParaRPr lang="en-US">
              <a:solidFill>
                <a:prstClr val="black"/>
              </a:solidFill>
            </a:endParaRPr>
          </a:p>
        </p:txBody>
      </p:sp>
    </p:spTree>
    <p:extLst>
      <p:ext uri="{BB962C8B-B14F-4D97-AF65-F5344CB8AC3E}">
        <p14:creationId xmlns:p14="http://schemas.microsoft.com/office/powerpoint/2010/main" val="3510485887"/>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SPC2012 – IT Pro</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E3B24F28-0857-4E20-8A00-88CF59AF9F52}" type="datetime1">
              <a:rPr lang="en-US" smtClean="0">
                <a:solidFill>
                  <a:prstClr val="black"/>
                </a:solidFill>
              </a:rPr>
              <a:pPr/>
              <a:t>3/6/2014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55</a:t>
            </a:fld>
            <a:endParaRPr lang="en-US" dirty="0">
              <a:solidFill>
                <a:prstClr val="black"/>
              </a:solidFill>
            </a:endParaRPr>
          </a:p>
        </p:txBody>
      </p:sp>
    </p:spTree>
    <p:extLst>
      <p:ext uri="{BB962C8B-B14F-4D97-AF65-F5344CB8AC3E}">
        <p14:creationId xmlns:p14="http://schemas.microsoft.com/office/powerpoint/2010/main" val="132385244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SPC2012 – IT Pro</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E3B24F28-0857-4E20-8A00-88CF59AF9F52}" type="datetime1">
              <a:rPr lang="en-US" smtClean="0">
                <a:solidFill>
                  <a:prstClr val="black"/>
                </a:solidFill>
              </a:rPr>
              <a:pPr/>
              <a:t>3/6/2014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5</a:t>
            </a:fld>
            <a:endParaRPr lang="en-US" dirty="0">
              <a:solidFill>
                <a:prstClr val="black"/>
              </a:solidFill>
            </a:endParaRPr>
          </a:p>
        </p:txBody>
      </p:sp>
    </p:spTree>
    <p:extLst>
      <p:ext uri="{BB962C8B-B14F-4D97-AF65-F5344CB8AC3E}">
        <p14:creationId xmlns:p14="http://schemas.microsoft.com/office/powerpoint/2010/main" val="1722154261"/>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69" name="Slide Image Placeholder 1"/>
          <p:cNvSpPr>
            <a:spLocks noGrp="1" noRot="1" noChangeAspec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83970"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wrap="square" numCol="1" anchor="t" anchorCtr="0" compatLnSpc="1">
            <a:prstTxWarp prst="textNoShape">
              <a:avLst/>
            </a:prstTxWarp>
          </a:bodyPr>
          <a:lstStyle/>
          <a:p>
            <a:endParaRPr lang="en-US" dirty="0"/>
          </a:p>
        </p:txBody>
      </p:sp>
      <p:sp>
        <p:nvSpPr>
          <p:cNvPr id="4" name="Slide Number Placeholder 3"/>
          <p:cNvSpPr>
            <a:spLocks noGrp="1"/>
          </p:cNvSpPr>
          <p:nvPr>
            <p:ph type="sldNum" sz="quarter" idx="5"/>
          </p:nvPr>
        </p:nvSpPr>
        <p:spPr/>
        <p:txBody>
          <a:bodyPr/>
          <a:lstStyle/>
          <a:p>
            <a:pPr>
              <a:defRPr/>
            </a:pPr>
            <a:fld id="{CB52693D-1A91-E04D-8013-FD8B22020F21}" type="slidenum">
              <a:rPr lang="en-US">
                <a:solidFill>
                  <a:prstClr val="black"/>
                </a:solidFill>
              </a:rPr>
              <a:pPr>
                <a:defRPr/>
              </a:pPr>
              <a:t>57</a:t>
            </a:fld>
            <a:endParaRPr lang="en-US" dirty="0">
              <a:solidFill>
                <a:prstClr val="black"/>
              </a:solidFill>
            </a:endParaRPr>
          </a:p>
        </p:txBody>
      </p:sp>
    </p:spTree>
    <p:extLst>
      <p:ext uri="{BB962C8B-B14F-4D97-AF65-F5344CB8AC3E}">
        <p14:creationId xmlns:p14="http://schemas.microsoft.com/office/powerpoint/2010/main" val="3288790539"/>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US" b="0" baseline="0" dirty="0" smtClean="0"/>
          </a:p>
        </p:txBody>
      </p:sp>
      <p:sp>
        <p:nvSpPr>
          <p:cNvPr id="4" name="Slide Number Placeholder 3"/>
          <p:cNvSpPr>
            <a:spLocks noGrp="1"/>
          </p:cNvSpPr>
          <p:nvPr>
            <p:ph type="sldNum" sz="quarter" idx="10"/>
          </p:nvPr>
        </p:nvSpPr>
        <p:spPr/>
        <p:txBody>
          <a:bodyPr/>
          <a:lstStyle/>
          <a:p>
            <a:fld id="{E2560271-D2EF-4F05-8156-BD32B902ADCA}" type="slidenum">
              <a:rPr lang="en-US" smtClean="0">
                <a:solidFill>
                  <a:prstClr val="black"/>
                </a:solidFill>
              </a:rPr>
              <a:pPr/>
              <a:t>58</a:t>
            </a:fld>
            <a:endParaRPr lang="en-US">
              <a:solidFill>
                <a:prstClr val="black"/>
              </a:solidFill>
            </a:endParaRPr>
          </a:p>
        </p:txBody>
      </p:sp>
    </p:spTree>
    <p:extLst>
      <p:ext uri="{BB962C8B-B14F-4D97-AF65-F5344CB8AC3E}">
        <p14:creationId xmlns:p14="http://schemas.microsoft.com/office/powerpoint/2010/main" val="2763393872"/>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2077904-0EFA-4F0F-AF6B-5451285D9E06}" type="slidenum">
              <a:rPr lang="en-US" smtClean="0">
                <a:solidFill>
                  <a:prstClr val="black"/>
                </a:solidFill>
              </a:rPr>
              <a:pPr/>
              <a:t>60</a:t>
            </a:fld>
            <a:endParaRPr lang="en-US">
              <a:solidFill>
                <a:prstClr val="black"/>
              </a:solidFill>
            </a:endParaRPr>
          </a:p>
        </p:txBody>
      </p:sp>
    </p:spTree>
    <p:extLst>
      <p:ext uri="{BB962C8B-B14F-4D97-AF65-F5344CB8AC3E}">
        <p14:creationId xmlns:p14="http://schemas.microsoft.com/office/powerpoint/2010/main" val="3195423134"/>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Date Placeholder 3"/>
          <p:cNvSpPr>
            <a:spLocks noGrp="1"/>
          </p:cNvSpPr>
          <p:nvPr>
            <p:ph type="dt" idx="10"/>
          </p:nvPr>
        </p:nvSpPr>
        <p:spPr/>
        <p:txBody>
          <a:bodyPr/>
          <a:lstStyle/>
          <a:p>
            <a:fld id="{A15900F4-243E-4200-BDA3-9AB1E3466CB4}" type="datetime1">
              <a:rPr lang="en-US" smtClean="0">
                <a:solidFill>
                  <a:prstClr val="black"/>
                </a:solidFill>
              </a:rPr>
              <a:pPr/>
              <a:t>3/6/2014</a:t>
            </a:fld>
            <a:endParaRPr lang="en-US" dirty="0">
              <a:solidFill>
                <a:prstClr val="black"/>
              </a:solidFill>
            </a:endParaRPr>
          </a:p>
        </p:txBody>
      </p:sp>
      <p:sp>
        <p:nvSpPr>
          <p:cNvPr id="5" name="Slide Number Placeholder 4"/>
          <p:cNvSpPr>
            <a:spLocks noGrp="1"/>
          </p:cNvSpPr>
          <p:nvPr>
            <p:ph type="sldNum" sz="quarter" idx="11"/>
          </p:nvPr>
        </p:nvSpPr>
        <p:spPr/>
        <p:txBody>
          <a:bodyPr/>
          <a:lstStyle/>
          <a:p>
            <a:fld id="{B4008EB6-D09E-4580-8CD6-DDB14511944F}" type="slidenum">
              <a:rPr lang="en-US" smtClean="0">
                <a:solidFill>
                  <a:prstClr val="black"/>
                </a:solidFill>
              </a:rPr>
              <a:pPr/>
              <a:t>64</a:t>
            </a:fld>
            <a:endParaRPr lang="en-US" dirty="0">
              <a:solidFill>
                <a:prstClr val="black"/>
              </a:solidFill>
            </a:endParaRPr>
          </a:p>
        </p:txBody>
      </p:sp>
      <p:sp>
        <p:nvSpPr>
          <p:cNvPr id="7" name="Footer Placeholder 6"/>
          <p:cNvSpPr>
            <a:spLocks noGrp="1"/>
          </p:cNvSpPr>
          <p:nvPr>
            <p:ph type="ftr" sz="quarter" idx="12"/>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3826646401"/>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US" b="0" baseline="0" dirty="0" smtClean="0"/>
          </a:p>
        </p:txBody>
      </p:sp>
      <p:sp>
        <p:nvSpPr>
          <p:cNvPr id="4" name="Slide Number Placeholder 3"/>
          <p:cNvSpPr>
            <a:spLocks noGrp="1"/>
          </p:cNvSpPr>
          <p:nvPr>
            <p:ph type="sldNum" sz="quarter" idx="10"/>
          </p:nvPr>
        </p:nvSpPr>
        <p:spPr/>
        <p:txBody>
          <a:bodyPr/>
          <a:lstStyle/>
          <a:p>
            <a:fld id="{E2560271-D2EF-4F05-8156-BD32B902ADCA}" type="slidenum">
              <a:rPr lang="en-US" smtClean="0">
                <a:solidFill>
                  <a:prstClr val="black"/>
                </a:solidFill>
              </a:rPr>
              <a:pPr/>
              <a:t>66</a:t>
            </a:fld>
            <a:endParaRPr lang="en-US">
              <a:solidFill>
                <a:prstClr val="black"/>
              </a:solidFill>
            </a:endParaRPr>
          </a:p>
        </p:txBody>
      </p:sp>
    </p:spTree>
    <p:extLst>
      <p:ext uri="{BB962C8B-B14F-4D97-AF65-F5344CB8AC3E}">
        <p14:creationId xmlns:p14="http://schemas.microsoft.com/office/powerpoint/2010/main" val="90504046"/>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2560271-D2EF-4F05-8156-BD32B902ADCA}" type="slidenum">
              <a:rPr lang="en-US" smtClean="0">
                <a:solidFill>
                  <a:prstClr val="black"/>
                </a:solidFill>
              </a:rPr>
              <a:pPr/>
              <a:t>67</a:t>
            </a:fld>
            <a:endParaRPr lang="en-US">
              <a:solidFill>
                <a:prstClr val="black"/>
              </a:solidFill>
            </a:endParaRPr>
          </a:p>
        </p:txBody>
      </p:sp>
    </p:spTree>
    <p:extLst>
      <p:ext uri="{BB962C8B-B14F-4D97-AF65-F5344CB8AC3E}">
        <p14:creationId xmlns:p14="http://schemas.microsoft.com/office/powerpoint/2010/main" val="1811728430"/>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US" b="0" baseline="0" dirty="0" smtClean="0"/>
          </a:p>
        </p:txBody>
      </p:sp>
      <p:sp>
        <p:nvSpPr>
          <p:cNvPr id="4" name="Slide Number Placeholder 3"/>
          <p:cNvSpPr>
            <a:spLocks noGrp="1"/>
          </p:cNvSpPr>
          <p:nvPr>
            <p:ph type="sldNum" sz="quarter" idx="10"/>
          </p:nvPr>
        </p:nvSpPr>
        <p:spPr/>
        <p:txBody>
          <a:bodyPr/>
          <a:lstStyle/>
          <a:p>
            <a:fld id="{E2560271-D2EF-4F05-8156-BD32B902ADCA}" type="slidenum">
              <a:rPr lang="en-US" smtClean="0">
                <a:solidFill>
                  <a:prstClr val="black"/>
                </a:solidFill>
              </a:rPr>
              <a:pPr/>
              <a:t>68</a:t>
            </a:fld>
            <a:endParaRPr lang="en-US">
              <a:solidFill>
                <a:prstClr val="black"/>
              </a:solidFill>
            </a:endParaRPr>
          </a:p>
        </p:txBody>
      </p:sp>
    </p:spTree>
    <p:extLst>
      <p:ext uri="{BB962C8B-B14F-4D97-AF65-F5344CB8AC3E}">
        <p14:creationId xmlns:p14="http://schemas.microsoft.com/office/powerpoint/2010/main" val="4127883978"/>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US" b="0" baseline="0" dirty="0" smtClean="0"/>
          </a:p>
        </p:txBody>
      </p:sp>
      <p:sp>
        <p:nvSpPr>
          <p:cNvPr id="4" name="Slide Number Placeholder 3"/>
          <p:cNvSpPr>
            <a:spLocks noGrp="1"/>
          </p:cNvSpPr>
          <p:nvPr>
            <p:ph type="sldNum" sz="quarter" idx="10"/>
          </p:nvPr>
        </p:nvSpPr>
        <p:spPr/>
        <p:txBody>
          <a:bodyPr/>
          <a:lstStyle/>
          <a:p>
            <a:fld id="{E2560271-D2EF-4F05-8156-BD32B902ADCA}" type="slidenum">
              <a:rPr lang="en-US" smtClean="0">
                <a:solidFill>
                  <a:prstClr val="black"/>
                </a:solidFill>
              </a:rPr>
              <a:pPr/>
              <a:t>69</a:t>
            </a:fld>
            <a:endParaRPr lang="en-US">
              <a:solidFill>
                <a:prstClr val="black"/>
              </a:solidFill>
            </a:endParaRPr>
          </a:p>
        </p:txBody>
      </p:sp>
    </p:spTree>
    <p:extLst>
      <p:ext uri="{BB962C8B-B14F-4D97-AF65-F5344CB8AC3E}">
        <p14:creationId xmlns:p14="http://schemas.microsoft.com/office/powerpoint/2010/main" val="3904415609"/>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US" b="0" baseline="0" dirty="0" smtClean="0"/>
          </a:p>
        </p:txBody>
      </p:sp>
      <p:sp>
        <p:nvSpPr>
          <p:cNvPr id="4" name="Slide Number Placeholder 3"/>
          <p:cNvSpPr>
            <a:spLocks noGrp="1"/>
          </p:cNvSpPr>
          <p:nvPr>
            <p:ph type="sldNum" sz="quarter" idx="10"/>
          </p:nvPr>
        </p:nvSpPr>
        <p:spPr/>
        <p:txBody>
          <a:bodyPr/>
          <a:lstStyle/>
          <a:p>
            <a:fld id="{E2560271-D2EF-4F05-8156-BD32B902ADCA}" type="slidenum">
              <a:rPr lang="en-US" smtClean="0">
                <a:solidFill>
                  <a:prstClr val="black"/>
                </a:solidFill>
              </a:rPr>
              <a:pPr/>
              <a:t>70</a:t>
            </a:fld>
            <a:endParaRPr lang="en-US">
              <a:solidFill>
                <a:prstClr val="black"/>
              </a:solidFill>
            </a:endParaRPr>
          </a:p>
        </p:txBody>
      </p:sp>
    </p:spTree>
    <p:extLst>
      <p:ext uri="{BB962C8B-B14F-4D97-AF65-F5344CB8AC3E}">
        <p14:creationId xmlns:p14="http://schemas.microsoft.com/office/powerpoint/2010/main" val="1526995467"/>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US" dirty="0"/>
          </a:p>
        </p:txBody>
      </p:sp>
      <p:sp>
        <p:nvSpPr>
          <p:cNvPr id="4" name="Slide Number Placeholder 3"/>
          <p:cNvSpPr>
            <a:spLocks noGrp="1"/>
          </p:cNvSpPr>
          <p:nvPr>
            <p:ph type="sldNum" sz="quarter" idx="10"/>
          </p:nvPr>
        </p:nvSpPr>
        <p:spPr/>
        <p:txBody>
          <a:bodyPr/>
          <a:lstStyle/>
          <a:p>
            <a:fld id="{E2560271-D2EF-4F05-8156-BD32B902ADCA}" type="slidenum">
              <a:rPr lang="en-US" smtClean="0">
                <a:solidFill>
                  <a:prstClr val="black"/>
                </a:solidFill>
              </a:rPr>
              <a:pPr/>
              <a:t>71</a:t>
            </a:fld>
            <a:endParaRPr lang="en-US">
              <a:solidFill>
                <a:prstClr val="black"/>
              </a:solidFill>
            </a:endParaRPr>
          </a:p>
        </p:txBody>
      </p:sp>
    </p:spTree>
    <p:extLst>
      <p:ext uri="{BB962C8B-B14F-4D97-AF65-F5344CB8AC3E}">
        <p14:creationId xmlns:p14="http://schemas.microsoft.com/office/powerpoint/2010/main" val="68115023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SPC2012 – IT Pro</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E3B24F28-0857-4E20-8A00-88CF59AF9F52}" type="datetime1">
              <a:rPr lang="en-US" smtClean="0">
                <a:solidFill>
                  <a:prstClr val="black"/>
                </a:solidFill>
              </a:rPr>
              <a:pPr/>
              <a:t>3/6/2014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6</a:t>
            </a:fld>
            <a:endParaRPr lang="en-US" dirty="0">
              <a:solidFill>
                <a:prstClr val="black"/>
              </a:solidFill>
            </a:endParaRPr>
          </a:p>
        </p:txBody>
      </p:sp>
    </p:spTree>
    <p:extLst>
      <p:ext uri="{BB962C8B-B14F-4D97-AF65-F5344CB8AC3E}">
        <p14:creationId xmlns:p14="http://schemas.microsoft.com/office/powerpoint/2010/main" val="4282642022"/>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US" dirty="0"/>
          </a:p>
        </p:txBody>
      </p:sp>
      <p:sp>
        <p:nvSpPr>
          <p:cNvPr id="4" name="Slide Number Placeholder 3"/>
          <p:cNvSpPr>
            <a:spLocks noGrp="1"/>
          </p:cNvSpPr>
          <p:nvPr>
            <p:ph type="sldNum" sz="quarter" idx="10"/>
          </p:nvPr>
        </p:nvSpPr>
        <p:spPr/>
        <p:txBody>
          <a:bodyPr/>
          <a:lstStyle/>
          <a:p>
            <a:fld id="{E2560271-D2EF-4F05-8156-BD32B902ADCA}" type="slidenum">
              <a:rPr lang="en-US" smtClean="0">
                <a:solidFill>
                  <a:prstClr val="black"/>
                </a:solidFill>
              </a:rPr>
              <a:pPr/>
              <a:t>72</a:t>
            </a:fld>
            <a:endParaRPr lang="en-US">
              <a:solidFill>
                <a:prstClr val="black"/>
              </a:solidFill>
            </a:endParaRPr>
          </a:p>
        </p:txBody>
      </p:sp>
    </p:spTree>
    <p:extLst>
      <p:ext uri="{BB962C8B-B14F-4D97-AF65-F5344CB8AC3E}">
        <p14:creationId xmlns:p14="http://schemas.microsoft.com/office/powerpoint/2010/main" val="3393074852"/>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2560271-D2EF-4F05-8156-BD32B902ADCA}" type="slidenum">
              <a:rPr lang="en-US" smtClean="0">
                <a:solidFill>
                  <a:prstClr val="black"/>
                </a:solidFill>
              </a:rPr>
              <a:pPr/>
              <a:t>73</a:t>
            </a:fld>
            <a:endParaRPr lang="en-US">
              <a:solidFill>
                <a:prstClr val="black"/>
              </a:solidFill>
            </a:endParaRPr>
          </a:p>
        </p:txBody>
      </p:sp>
    </p:spTree>
    <p:extLst>
      <p:ext uri="{BB962C8B-B14F-4D97-AF65-F5344CB8AC3E}">
        <p14:creationId xmlns:p14="http://schemas.microsoft.com/office/powerpoint/2010/main" val="1945359304"/>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2560271-D2EF-4F05-8156-BD32B902ADCA}" type="slidenum">
              <a:rPr lang="en-US" smtClean="0">
                <a:solidFill>
                  <a:prstClr val="black"/>
                </a:solidFill>
              </a:rPr>
              <a:pPr/>
              <a:t>74</a:t>
            </a:fld>
            <a:endParaRPr lang="en-US">
              <a:solidFill>
                <a:prstClr val="black"/>
              </a:solidFill>
            </a:endParaRPr>
          </a:p>
        </p:txBody>
      </p:sp>
    </p:spTree>
    <p:extLst>
      <p:ext uri="{BB962C8B-B14F-4D97-AF65-F5344CB8AC3E}">
        <p14:creationId xmlns:p14="http://schemas.microsoft.com/office/powerpoint/2010/main" val="4015925900"/>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2560271-D2EF-4F05-8156-BD32B902ADCA}" type="slidenum">
              <a:rPr lang="en-US" smtClean="0">
                <a:solidFill>
                  <a:prstClr val="black"/>
                </a:solidFill>
              </a:rPr>
              <a:pPr/>
              <a:t>75</a:t>
            </a:fld>
            <a:endParaRPr lang="en-US">
              <a:solidFill>
                <a:prstClr val="black"/>
              </a:solidFill>
            </a:endParaRPr>
          </a:p>
        </p:txBody>
      </p:sp>
    </p:spTree>
    <p:extLst>
      <p:ext uri="{BB962C8B-B14F-4D97-AF65-F5344CB8AC3E}">
        <p14:creationId xmlns:p14="http://schemas.microsoft.com/office/powerpoint/2010/main" val="2534617600"/>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69" name="Slide Image Placeholder 1"/>
          <p:cNvSpPr>
            <a:spLocks noGrp="1" noRot="1" noChangeAspec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83970"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wrap="square" numCol="1" anchor="t" anchorCtr="0" compatLnSpc="1">
            <a:prstTxWarp prst="textNoShape">
              <a:avLst/>
            </a:prstTxWarp>
          </a:bodyPr>
          <a:lstStyle/>
          <a:p>
            <a:endParaRPr lang="en-US" dirty="0"/>
          </a:p>
        </p:txBody>
      </p:sp>
      <p:sp>
        <p:nvSpPr>
          <p:cNvPr id="4" name="Slide Number Placeholder 3"/>
          <p:cNvSpPr>
            <a:spLocks noGrp="1"/>
          </p:cNvSpPr>
          <p:nvPr>
            <p:ph type="sldNum" sz="quarter" idx="5"/>
          </p:nvPr>
        </p:nvSpPr>
        <p:spPr/>
        <p:txBody>
          <a:bodyPr/>
          <a:lstStyle/>
          <a:p>
            <a:pPr>
              <a:defRPr/>
            </a:pPr>
            <a:fld id="{CB52693D-1A91-E04D-8013-FD8B22020F21}" type="slidenum">
              <a:rPr lang="en-US">
                <a:solidFill>
                  <a:prstClr val="black"/>
                </a:solidFill>
              </a:rPr>
              <a:pPr>
                <a:defRPr/>
              </a:pPr>
              <a:t>76</a:t>
            </a:fld>
            <a:endParaRPr lang="en-US" dirty="0">
              <a:solidFill>
                <a:prstClr val="black"/>
              </a:solidFill>
            </a:endParaRPr>
          </a:p>
        </p:txBody>
      </p:sp>
    </p:spTree>
    <p:extLst>
      <p:ext uri="{BB962C8B-B14F-4D97-AF65-F5344CB8AC3E}">
        <p14:creationId xmlns:p14="http://schemas.microsoft.com/office/powerpoint/2010/main" val="1911610923"/>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SPC2012 – IT Pro</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E3B24F28-0857-4E20-8A00-88CF59AF9F52}" type="datetime1">
              <a:rPr lang="en-US" smtClean="0">
                <a:solidFill>
                  <a:prstClr val="black"/>
                </a:solidFill>
              </a:rPr>
              <a:pPr/>
              <a:t>3/6/2014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77</a:t>
            </a:fld>
            <a:endParaRPr lang="en-US" dirty="0">
              <a:solidFill>
                <a:prstClr val="black"/>
              </a:solidFill>
            </a:endParaRPr>
          </a:p>
        </p:txBody>
      </p:sp>
    </p:spTree>
    <p:extLst>
      <p:ext uri="{BB962C8B-B14F-4D97-AF65-F5344CB8AC3E}">
        <p14:creationId xmlns:p14="http://schemas.microsoft.com/office/powerpoint/2010/main" val="1953754828"/>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SPC2012 – IT Pro</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E3B24F28-0857-4E20-8A00-88CF59AF9F52}" type="datetime1">
              <a:rPr lang="en-US" smtClean="0">
                <a:solidFill>
                  <a:prstClr val="black"/>
                </a:solidFill>
              </a:rPr>
              <a:pPr/>
              <a:t>3/6/2014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78</a:t>
            </a:fld>
            <a:endParaRPr lang="en-US" dirty="0">
              <a:solidFill>
                <a:prstClr val="black"/>
              </a:solidFill>
            </a:endParaRPr>
          </a:p>
        </p:txBody>
      </p:sp>
    </p:spTree>
    <p:extLst>
      <p:ext uri="{BB962C8B-B14F-4D97-AF65-F5344CB8AC3E}">
        <p14:creationId xmlns:p14="http://schemas.microsoft.com/office/powerpoint/2010/main" val="3820442394"/>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SPC2012 – IT Pro</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E3B24F28-0857-4E20-8A00-88CF59AF9F52}" type="datetime1">
              <a:rPr lang="en-US" smtClean="0">
                <a:solidFill>
                  <a:prstClr val="black"/>
                </a:solidFill>
              </a:rPr>
              <a:pPr/>
              <a:t>3/6/2014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79</a:t>
            </a:fld>
            <a:endParaRPr lang="en-US" dirty="0">
              <a:solidFill>
                <a:prstClr val="black"/>
              </a:solidFill>
            </a:endParaRPr>
          </a:p>
        </p:txBody>
      </p:sp>
    </p:spTree>
    <p:extLst>
      <p:ext uri="{BB962C8B-B14F-4D97-AF65-F5344CB8AC3E}">
        <p14:creationId xmlns:p14="http://schemas.microsoft.com/office/powerpoint/2010/main" val="493347764"/>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69" name="Slide Image Placeholder 1"/>
          <p:cNvSpPr>
            <a:spLocks noGrp="1" noRot="1" noChangeAspec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83970"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wrap="square" numCol="1" anchor="t" anchorCtr="0" compatLnSpc="1">
            <a:prstTxWarp prst="textNoShape">
              <a:avLst/>
            </a:prstTxWarp>
          </a:bodyPr>
          <a:lstStyle/>
          <a:p>
            <a:endParaRPr lang="en-US" dirty="0"/>
          </a:p>
        </p:txBody>
      </p:sp>
      <p:sp>
        <p:nvSpPr>
          <p:cNvPr id="4" name="Slide Number Placeholder 3"/>
          <p:cNvSpPr>
            <a:spLocks noGrp="1"/>
          </p:cNvSpPr>
          <p:nvPr>
            <p:ph type="sldNum" sz="quarter" idx="5"/>
          </p:nvPr>
        </p:nvSpPr>
        <p:spPr/>
        <p:txBody>
          <a:bodyPr/>
          <a:lstStyle/>
          <a:p>
            <a:pPr>
              <a:defRPr/>
            </a:pPr>
            <a:fld id="{CB52693D-1A91-E04D-8013-FD8B22020F21}" type="slidenum">
              <a:rPr lang="en-US">
                <a:solidFill>
                  <a:prstClr val="black"/>
                </a:solidFill>
              </a:rPr>
              <a:pPr>
                <a:defRPr/>
              </a:pPr>
              <a:t>81</a:t>
            </a:fld>
            <a:endParaRPr lang="en-US" dirty="0">
              <a:solidFill>
                <a:prstClr val="black"/>
              </a:solidFill>
            </a:endParaRPr>
          </a:p>
        </p:txBody>
      </p:sp>
    </p:spTree>
    <p:extLst>
      <p:ext uri="{BB962C8B-B14F-4D97-AF65-F5344CB8AC3E}">
        <p14:creationId xmlns:p14="http://schemas.microsoft.com/office/powerpoint/2010/main" val="2739993898"/>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US" b="0" baseline="0" dirty="0" smtClean="0"/>
          </a:p>
        </p:txBody>
      </p:sp>
      <p:sp>
        <p:nvSpPr>
          <p:cNvPr id="4" name="Slide Number Placeholder 3"/>
          <p:cNvSpPr>
            <a:spLocks noGrp="1"/>
          </p:cNvSpPr>
          <p:nvPr>
            <p:ph type="sldNum" sz="quarter" idx="10"/>
          </p:nvPr>
        </p:nvSpPr>
        <p:spPr/>
        <p:txBody>
          <a:bodyPr/>
          <a:lstStyle/>
          <a:p>
            <a:fld id="{E2560271-D2EF-4F05-8156-BD32B902ADCA}" type="slidenum">
              <a:rPr lang="en-US" smtClean="0">
                <a:solidFill>
                  <a:prstClr val="black"/>
                </a:solidFill>
              </a:rPr>
              <a:pPr/>
              <a:t>82</a:t>
            </a:fld>
            <a:endParaRPr lang="en-US">
              <a:solidFill>
                <a:prstClr val="black"/>
              </a:solidFill>
            </a:endParaRPr>
          </a:p>
        </p:txBody>
      </p:sp>
    </p:spTree>
    <p:extLst>
      <p:ext uri="{BB962C8B-B14F-4D97-AF65-F5344CB8AC3E}">
        <p14:creationId xmlns:p14="http://schemas.microsoft.com/office/powerpoint/2010/main" val="354998214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SPC2012 – IT Pro</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E3B24F28-0857-4E20-8A00-88CF59AF9F52}" type="datetime1">
              <a:rPr lang="en-US" smtClean="0">
                <a:solidFill>
                  <a:prstClr val="black"/>
                </a:solidFill>
              </a:rPr>
              <a:pPr/>
              <a:t>3/6/2014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7</a:t>
            </a:fld>
            <a:endParaRPr lang="en-US" dirty="0">
              <a:solidFill>
                <a:prstClr val="black"/>
              </a:solidFill>
            </a:endParaRPr>
          </a:p>
        </p:txBody>
      </p:sp>
    </p:spTree>
    <p:extLst>
      <p:ext uri="{BB962C8B-B14F-4D97-AF65-F5344CB8AC3E}">
        <p14:creationId xmlns:p14="http://schemas.microsoft.com/office/powerpoint/2010/main" val="974299944"/>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US" dirty="0"/>
          </a:p>
        </p:txBody>
      </p:sp>
      <p:sp>
        <p:nvSpPr>
          <p:cNvPr id="4" name="Slide Number Placeholder 3"/>
          <p:cNvSpPr>
            <a:spLocks noGrp="1"/>
          </p:cNvSpPr>
          <p:nvPr>
            <p:ph type="sldNum" sz="quarter" idx="10"/>
          </p:nvPr>
        </p:nvSpPr>
        <p:spPr/>
        <p:txBody>
          <a:bodyPr/>
          <a:lstStyle/>
          <a:p>
            <a:fld id="{E2560271-D2EF-4F05-8156-BD32B902ADCA}" type="slidenum">
              <a:rPr lang="en-US" smtClean="0">
                <a:solidFill>
                  <a:prstClr val="black"/>
                </a:solidFill>
              </a:rPr>
              <a:pPr/>
              <a:t>83</a:t>
            </a:fld>
            <a:endParaRPr lang="en-US">
              <a:solidFill>
                <a:prstClr val="black"/>
              </a:solidFill>
            </a:endParaRPr>
          </a:p>
        </p:txBody>
      </p:sp>
    </p:spTree>
    <p:extLst>
      <p:ext uri="{BB962C8B-B14F-4D97-AF65-F5344CB8AC3E}">
        <p14:creationId xmlns:p14="http://schemas.microsoft.com/office/powerpoint/2010/main" val="464425130"/>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US" b="0" baseline="0" dirty="0" smtClean="0"/>
          </a:p>
        </p:txBody>
      </p:sp>
      <p:sp>
        <p:nvSpPr>
          <p:cNvPr id="4" name="Slide Number Placeholder 3"/>
          <p:cNvSpPr>
            <a:spLocks noGrp="1"/>
          </p:cNvSpPr>
          <p:nvPr>
            <p:ph type="sldNum" sz="quarter" idx="10"/>
          </p:nvPr>
        </p:nvSpPr>
        <p:spPr/>
        <p:txBody>
          <a:bodyPr/>
          <a:lstStyle/>
          <a:p>
            <a:fld id="{E2560271-D2EF-4F05-8156-BD32B902ADCA}" type="slidenum">
              <a:rPr lang="en-US" smtClean="0">
                <a:solidFill>
                  <a:prstClr val="black"/>
                </a:solidFill>
              </a:rPr>
              <a:pPr/>
              <a:t>84</a:t>
            </a:fld>
            <a:endParaRPr lang="en-US">
              <a:solidFill>
                <a:prstClr val="black"/>
              </a:solidFill>
            </a:endParaRPr>
          </a:p>
        </p:txBody>
      </p:sp>
    </p:spTree>
    <p:extLst>
      <p:ext uri="{BB962C8B-B14F-4D97-AF65-F5344CB8AC3E}">
        <p14:creationId xmlns:p14="http://schemas.microsoft.com/office/powerpoint/2010/main" val="3536342536"/>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US" b="0" baseline="0" dirty="0" smtClean="0"/>
          </a:p>
        </p:txBody>
      </p:sp>
      <p:sp>
        <p:nvSpPr>
          <p:cNvPr id="4" name="Slide Number Placeholder 3"/>
          <p:cNvSpPr>
            <a:spLocks noGrp="1"/>
          </p:cNvSpPr>
          <p:nvPr>
            <p:ph type="sldNum" sz="quarter" idx="10"/>
          </p:nvPr>
        </p:nvSpPr>
        <p:spPr/>
        <p:txBody>
          <a:bodyPr/>
          <a:lstStyle/>
          <a:p>
            <a:fld id="{E2560271-D2EF-4F05-8156-BD32B902ADCA}" type="slidenum">
              <a:rPr lang="en-US" smtClean="0">
                <a:solidFill>
                  <a:prstClr val="black"/>
                </a:solidFill>
              </a:rPr>
              <a:pPr/>
              <a:t>85</a:t>
            </a:fld>
            <a:endParaRPr lang="en-US">
              <a:solidFill>
                <a:prstClr val="black"/>
              </a:solidFill>
            </a:endParaRPr>
          </a:p>
        </p:txBody>
      </p:sp>
    </p:spTree>
    <p:extLst>
      <p:ext uri="{BB962C8B-B14F-4D97-AF65-F5344CB8AC3E}">
        <p14:creationId xmlns:p14="http://schemas.microsoft.com/office/powerpoint/2010/main" val="3666188092"/>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US" b="0" baseline="0" dirty="0" smtClean="0"/>
          </a:p>
        </p:txBody>
      </p:sp>
      <p:sp>
        <p:nvSpPr>
          <p:cNvPr id="4" name="Slide Number Placeholder 3"/>
          <p:cNvSpPr>
            <a:spLocks noGrp="1"/>
          </p:cNvSpPr>
          <p:nvPr>
            <p:ph type="sldNum" sz="quarter" idx="10"/>
          </p:nvPr>
        </p:nvSpPr>
        <p:spPr/>
        <p:txBody>
          <a:bodyPr/>
          <a:lstStyle/>
          <a:p>
            <a:fld id="{E2560271-D2EF-4F05-8156-BD32B902ADCA}" type="slidenum">
              <a:rPr lang="en-US" smtClean="0">
                <a:solidFill>
                  <a:prstClr val="black"/>
                </a:solidFill>
              </a:rPr>
              <a:pPr/>
              <a:t>86</a:t>
            </a:fld>
            <a:endParaRPr lang="en-US">
              <a:solidFill>
                <a:prstClr val="black"/>
              </a:solidFill>
            </a:endParaRPr>
          </a:p>
        </p:txBody>
      </p:sp>
    </p:spTree>
    <p:extLst>
      <p:ext uri="{BB962C8B-B14F-4D97-AF65-F5344CB8AC3E}">
        <p14:creationId xmlns:p14="http://schemas.microsoft.com/office/powerpoint/2010/main" val="1537216192"/>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69" name="Slide Image Placeholder 1"/>
          <p:cNvSpPr>
            <a:spLocks noGrp="1" noRot="1" noChangeAspec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83970"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wrap="square" numCol="1" anchor="t" anchorCtr="0" compatLnSpc="1">
            <a:prstTxWarp prst="textNoShape">
              <a:avLst/>
            </a:prstTxWarp>
          </a:bodyPr>
          <a:lstStyle/>
          <a:p>
            <a:endParaRPr lang="en-US" dirty="0"/>
          </a:p>
        </p:txBody>
      </p:sp>
      <p:sp>
        <p:nvSpPr>
          <p:cNvPr id="4" name="Slide Number Placeholder 3"/>
          <p:cNvSpPr>
            <a:spLocks noGrp="1"/>
          </p:cNvSpPr>
          <p:nvPr>
            <p:ph type="sldNum" sz="quarter" idx="5"/>
          </p:nvPr>
        </p:nvSpPr>
        <p:spPr/>
        <p:txBody>
          <a:bodyPr/>
          <a:lstStyle/>
          <a:p>
            <a:pPr>
              <a:defRPr/>
            </a:pPr>
            <a:fld id="{CB52693D-1A91-E04D-8013-FD8B22020F21}" type="slidenum">
              <a:rPr lang="en-US">
                <a:solidFill>
                  <a:prstClr val="black"/>
                </a:solidFill>
              </a:rPr>
              <a:pPr>
                <a:defRPr/>
              </a:pPr>
              <a:t>88</a:t>
            </a:fld>
            <a:endParaRPr lang="en-US" dirty="0">
              <a:solidFill>
                <a:prstClr val="black"/>
              </a:solidFill>
            </a:endParaRPr>
          </a:p>
        </p:txBody>
      </p:sp>
    </p:spTree>
    <p:extLst>
      <p:ext uri="{BB962C8B-B14F-4D97-AF65-F5344CB8AC3E}">
        <p14:creationId xmlns:p14="http://schemas.microsoft.com/office/powerpoint/2010/main" val="2969902283"/>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69" name="Slide Image Placeholder 1"/>
          <p:cNvSpPr>
            <a:spLocks noGrp="1" noRot="1" noChangeAspec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83970"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wrap="square" numCol="1" anchor="t" anchorCtr="0" compatLnSpc="1">
            <a:prstTxWarp prst="textNoShape">
              <a:avLst/>
            </a:prstTxWarp>
          </a:bodyPr>
          <a:lstStyle/>
          <a:p>
            <a:endParaRPr lang="en-US" dirty="0"/>
          </a:p>
        </p:txBody>
      </p:sp>
      <p:sp>
        <p:nvSpPr>
          <p:cNvPr id="4" name="Slide Number Placeholder 3"/>
          <p:cNvSpPr>
            <a:spLocks noGrp="1"/>
          </p:cNvSpPr>
          <p:nvPr>
            <p:ph type="sldNum" sz="quarter" idx="5"/>
          </p:nvPr>
        </p:nvSpPr>
        <p:spPr/>
        <p:txBody>
          <a:bodyPr/>
          <a:lstStyle/>
          <a:p>
            <a:pPr>
              <a:defRPr/>
            </a:pPr>
            <a:fld id="{CB52693D-1A91-E04D-8013-FD8B22020F21}" type="slidenum">
              <a:rPr lang="en-US">
                <a:solidFill>
                  <a:prstClr val="black"/>
                </a:solidFill>
              </a:rPr>
              <a:pPr>
                <a:defRPr/>
              </a:pPr>
              <a:t>89</a:t>
            </a:fld>
            <a:endParaRPr lang="en-US" dirty="0">
              <a:solidFill>
                <a:prstClr val="black"/>
              </a:solidFill>
            </a:endParaRPr>
          </a:p>
        </p:txBody>
      </p:sp>
    </p:spTree>
    <p:extLst>
      <p:ext uri="{BB962C8B-B14F-4D97-AF65-F5344CB8AC3E}">
        <p14:creationId xmlns:p14="http://schemas.microsoft.com/office/powerpoint/2010/main" val="3264130933"/>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69" name="Slide Image Placeholder 1"/>
          <p:cNvSpPr>
            <a:spLocks noGrp="1" noRot="1" noChangeAspec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83970"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wrap="square" numCol="1" anchor="t" anchorCtr="0" compatLnSpc="1">
            <a:prstTxWarp prst="textNoShape">
              <a:avLst/>
            </a:prstTxWarp>
          </a:bodyPr>
          <a:lstStyle/>
          <a:p>
            <a:endParaRPr lang="en-US" dirty="0"/>
          </a:p>
        </p:txBody>
      </p:sp>
      <p:sp>
        <p:nvSpPr>
          <p:cNvPr id="4" name="Slide Number Placeholder 3"/>
          <p:cNvSpPr>
            <a:spLocks noGrp="1"/>
          </p:cNvSpPr>
          <p:nvPr>
            <p:ph type="sldNum" sz="quarter" idx="5"/>
          </p:nvPr>
        </p:nvSpPr>
        <p:spPr/>
        <p:txBody>
          <a:bodyPr/>
          <a:lstStyle/>
          <a:p>
            <a:pPr>
              <a:defRPr/>
            </a:pPr>
            <a:fld id="{CB52693D-1A91-E04D-8013-FD8B22020F21}" type="slidenum">
              <a:rPr lang="en-US">
                <a:solidFill>
                  <a:prstClr val="black"/>
                </a:solidFill>
              </a:rPr>
              <a:pPr>
                <a:defRPr/>
              </a:pPr>
              <a:t>90</a:t>
            </a:fld>
            <a:endParaRPr lang="en-US" dirty="0">
              <a:solidFill>
                <a:prstClr val="black"/>
              </a:solidFill>
            </a:endParaRPr>
          </a:p>
        </p:txBody>
      </p:sp>
    </p:spTree>
    <p:extLst>
      <p:ext uri="{BB962C8B-B14F-4D97-AF65-F5344CB8AC3E}">
        <p14:creationId xmlns:p14="http://schemas.microsoft.com/office/powerpoint/2010/main" val="3098631783"/>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SPC2012 – IT Pro</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E3B24F28-0857-4E20-8A00-88CF59AF9F52}" type="datetime1">
              <a:rPr lang="en-US" smtClean="0">
                <a:solidFill>
                  <a:prstClr val="black"/>
                </a:solidFill>
              </a:rPr>
              <a:pPr/>
              <a:t>3/6/2014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92</a:t>
            </a:fld>
            <a:endParaRPr lang="en-US" dirty="0">
              <a:solidFill>
                <a:prstClr val="black"/>
              </a:solidFill>
            </a:endParaRPr>
          </a:p>
        </p:txBody>
      </p:sp>
    </p:spTree>
    <p:extLst>
      <p:ext uri="{BB962C8B-B14F-4D97-AF65-F5344CB8AC3E}">
        <p14:creationId xmlns:p14="http://schemas.microsoft.com/office/powerpoint/2010/main" val="2380173761"/>
      </p:ext>
    </p:extLst>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SPC2012 – IT Pro</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E3B24F28-0857-4E20-8A00-88CF59AF9F52}" type="datetime1">
              <a:rPr lang="en-US" smtClean="0">
                <a:solidFill>
                  <a:prstClr val="black"/>
                </a:solidFill>
              </a:rPr>
              <a:pPr/>
              <a:t>3/6/2014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93</a:t>
            </a:fld>
            <a:endParaRPr lang="en-US" dirty="0">
              <a:solidFill>
                <a:prstClr val="black"/>
              </a:solidFill>
            </a:endParaRPr>
          </a:p>
        </p:txBody>
      </p:sp>
    </p:spTree>
    <p:extLst>
      <p:ext uri="{BB962C8B-B14F-4D97-AF65-F5344CB8AC3E}">
        <p14:creationId xmlns:p14="http://schemas.microsoft.com/office/powerpoint/2010/main" val="1510294944"/>
      </p:ext>
    </p:extLst>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SPC2012 – IT Pro</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E3B24F28-0857-4E20-8A00-88CF59AF9F52}" type="datetime1">
              <a:rPr lang="en-US" smtClean="0">
                <a:solidFill>
                  <a:prstClr val="black"/>
                </a:solidFill>
              </a:rPr>
              <a:pPr/>
              <a:t>3/6/2014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94</a:t>
            </a:fld>
            <a:endParaRPr lang="en-US" dirty="0">
              <a:solidFill>
                <a:prstClr val="black"/>
              </a:solidFill>
            </a:endParaRPr>
          </a:p>
        </p:txBody>
      </p:sp>
    </p:spTree>
    <p:extLst>
      <p:ext uri="{BB962C8B-B14F-4D97-AF65-F5344CB8AC3E}">
        <p14:creationId xmlns:p14="http://schemas.microsoft.com/office/powerpoint/2010/main" val="70016910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SPC2012 – IT Pro</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E3B24F28-0857-4E20-8A00-88CF59AF9F52}" type="datetime1">
              <a:rPr lang="en-US" smtClean="0">
                <a:solidFill>
                  <a:prstClr val="black"/>
                </a:solidFill>
              </a:rPr>
              <a:pPr/>
              <a:t>3/6/2014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8</a:t>
            </a:fld>
            <a:endParaRPr lang="en-US" dirty="0">
              <a:solidFill>
                <a:prstClr val="black"/>
              </a:solidFill>
            </a:endParaRPr>
          </a:p>
        </p:txBody>
      </p:sp>
    </p:spTree>
    <p:extLst>
      <p:ext uri="{BB962C8B-B14F-4D97-AF65-F5344CB8AC3E}">
        <p14:creationId xmlns:p14="http://schemas.microsoft.com/office/powerpoint/2010/main" val="3841928719"/>
      </p:ext>
    </p:extLst>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SPC2012 – IT Pro</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E3B24F28-0857-4E20-8A00-88CF59AF9F52}" type="datetime1">
              <a:rPr lang="en-US" smtClean="0">
                <a:solidFill>
                  <a:prstClr val="black"/>
                </a:solidFill>
              </a:rPr>
              <a:pPr/>
              <a:t>3/6/2014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95</a:t>
            </a:fld>
            <a:endParaRPr lang="en-US" dirty="0">
              <a:solidFill>
                <a:prstClr val="black"/>
              </a:solidFill>
            </a:endParaRPr>
          </a:p>
        </p:txBody>
      </p:sp>
    </p:spTree>
    <p:extLst>
      <p:ext uri="{BB962C8B-B14F-4D97-AF65-F5344CB8AC3E}">
        <p14:creationId xmlns:p14="http://schemas.microsoft.com/office/powerpoint/2010/main" val="665460148"/>
      </p:ext>
    </p:extLst>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SPC2012 – IT Pro</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E3B24F28-0857-4E20-8A00-88CF59AF9F52}" type="datetime1">
              <a:rPr lang="en-US" smtClean="0">
                <a:solidFill>
                  <a:prstClr val="black"/>
                </a:solidFill>
              </a:rPr>
              <a:pPr/>
              <a:t>3/6/2014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96</a:t>
            </a:fld>
            <a:endParaRPr lang="en-US" dirty="0">
              <a:solidFill>
                <a:prstClr val="black"/>
              </a:solidFill>
            </a:endParaRPr>
          </a:p>
        </p:txBody>
      </p:sp>
    </p:spTree>
    <p:extLst>
      <p:ext uri="{BB962C8B-B14F-4D97-AF65-F5344CB8AC3E}">
        <p14:creationId xmlns:p14="http://schemas.microsoft.com/office/powerpoint/2010/main" val="3710311389"/>
      </p:ext>
    </p:extLst>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SPC2012 – IT Pro</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3DBE23D7-5C91-4D07-BFA6-BED3E3782D66}" type="datetime1">
              <a:rPr lang="en-US" smtClean="0">
                <a:solidFill>
                  <a:prstClr val="black"/>
                </a:solidFill>
              </a:rPr>
              <a:pPr/>
              <a:t>3/6/2014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97</a:t>
            </a:fld>
            <a:endParaRPr lang="en-US" dirty="0">
              <a:solidFill>
                <a:prstClr val="black"/>
              </a:solidFill>
            </a:endParaRPr>
          </a:p>
        </p:txBody>
      </p:sp>
    </p:spTree>
    <p:extLst>
      <p:ext uri="{BB962C8B-B14F-4D97-AF65-F5344CB8AC3E}">
        <p14:creationId xmlns:p14="http://schemas.microsoft.com/office/powerpoint/2010/main" val="868223555"/>
      </p:ext>
    </p:extLst>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Slide Number Placeholder 5"/>
          <p:cNvSpPr>
            <a:spLocks noGrp="1"/>
          </p:cNvSpPr>
          <p:nvPr>
            <p:ph type="sldNum" sz="quarter" idx="12"/>
          </p:nvPr>
        </p:nvSpPr>
        <p:spPr/>
        <p:txBody>
          <a:bodyPr/>
          <a:lstStyle/>
          <a:p>
            <a:fld id="{B4008EB6-D09E-4580-8CD6-DDB14511944F}" type="slidenum">
              <a:rPr lang="en-US" smtClean="0"/>
              <a:pPr/>
              <a:t>98</a:t>
            </a:fld>
            <a:endParaRPr lang="en-US" dirty="0"/>
          </a:p>
        </p:txBody>
      </p:sp>
      <p:sp>
        <p:nvSpPr>
          <p:cNvPr id="10" name="Date Placeholder 9"/>
          <p:cNvSpPr>
            <a:spLocks noGrp="1"/>
          </p:cNvSpPr>
          <p:nvPr>
            <p:ph type="dt" idx="13"/>
          </p:nvPr>
        </p:nvSpPr>
        <p:spPr/>
        <p:txBody>
          <a:bodyPr/>
          <a:lstStyle/>
          <a:p>
            <a:fld id="{F6D0C1E9-C76A-461C-8E91-17FFC972AC04}" type="datetime1">
              <a:rPr lang="en-US" smtClean="0"/>
              <a:t>3/6/2014</a:t>
            </a:fld>
            <a:endParaRPr lang="en-US" dirty="0"/>
          </a:p>
        </p:txBody>
      </p:sp>
      <p:sp>
        <p:nvSpPr>
          <p:cNvPr id="7" name="Footer Placeholder 6"/>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1394715283"/>
      </p:ext>
    </p:extLst>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dirty="0"/>
          </a:p>
        </p:txBody>
      </p:sp>
      <p:sp>
        <p:nvSpPr>
          <p:cNvPr id="5" name="Date Placeholder 4"/>
          <p:cNvSpPr>
            <a:spLocks noGrp="1"/>
          </p:cNvSpPr>
          <p:nvPr>
            <p:ph type="dt" idx="11"/>
          </p:nvPr>
        </p:nvSpPr>
        <p:spPr/>
        <p:txBody>
          <a:bodyPr/>
          <a:lstStyle/>
          <a:p>
            <a:fld id="{0E82BC82-8750-4FBE-93D3-93C35779230C}" type="datetime1">
              <a:rPr lang="en-US" smtClean="0">
                <a:solidFill>
                  <a:prstClr val="black"/>
                </a:solidFill>
              </a:rPr>
              <a:pPr/>
              <a:t>3/6/2014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prstClr val="black"/>
                </a:solidFill>
              </a:rPr>
              <a:pPr/>
              <a:t>99</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Tree>
    <p:extLst>
      <p:ext uri="{BB962C8B-B14F-4D97-AF65-F5344CB8AC3E}">
        <p14:creationId xmlns:p14="http://schemas.microsoft.com/office/powerpoint/2010/main" val="120827867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SPC2012 – IT Pro</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E3B24F28-0857-4E20-8A00-88CF59AF9F52}" type="datetime1">
              <a:rPr lang="en-US" smtClean="0">
                <a:solidFill>
                  <a:prstClr val="black"/>
                </a:solidFill>
              </a:rPr>
              <a:pPr/>
              <a:t>3/6/2014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9</a:t>
            </a:fld>
            <a:endParaRPr lang="en-US" dirty="0">
              <a:solidFill>
                <a:prstClr val="black"/>
              </a:solidFill>
            </a:endParaRPr>
          </a:p>
        </p:txBody>
      </p:sp>
    </p:spTree>
    <p:extLst>
      <p:ext uri="{BB962C8B-B14F-4D97-AF65-F5344CB8AC3E}">
        <p14:creationId xmlns:p14="http://schemas.microsoft.com/office/powerpoint/2010/main" val="171532051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2.xml"/><Relationship Id="rId4" Type="http://schemas.openxmlformats.org/officeDocument/2006/relationships/image" Target="../media/image4.png"/></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Master" Target="../slideMasters/slideMaster2.xml"/><Relationship Id="rId4" Type="http://schemas.openxmlformats.org/officeDocument/2006/relationships/image" Target="../media/image3.png"/></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Walkin">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bwMode="gray">
          <a:xfrm>
            <a:off x="458332" y="6184086"/>
            <a:ext cx="1552931" cy="331014"/>
          </a:xfrm>
          <a:prstGeom prst="rect">
            <a:avLst/>
          </a:prstGeom>
        </p:spPr>
      </p:pic>
      <p:sp>
        <p:nvSpPr>
          <p:cNvPr id="3" name="Rectangle 2"/>
          <p:cNvSpPr/>
          <p:nvPr userDrawn="1"/>
        </p:nvSpPr>
        <p:spPr bwMode="gray">
          <a:xfrm>
            <a:off x="1082040" y="2626736"/>
            <a:ext cx="8220456" cy="680847"/>
          </a:xfrm>
          <a:prstGeom prst="rect">
            <a:avLst/>
          </a:prstGeom>
          <a:solidFill>
            <a:srgbClr val="785393">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4" name="Rectangle 3"/>
          <p:cNvSpPr/>
          <p:nvPr userDrawn="1"/>
        </p:nvSpPr>
        <p:spPr bwMode="gray">
          <a:xfrm>
            <a:off x="0" y="2895599"/>
            <a:ext cx="8071104" cy="674815"/>
          </a:xfrm>
          <a:prstGeom prst="rect">
            <a:avLst/>
          </a:prstGeom>
          <a:solidFill>
            <a:srgbClr val="785393">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5" name="Rectangle 4"/>
          <p:cNvSpPr/>
          <p:nvPr userDrawn="1"/>
        </p:nvSpPr>
        <p:spPr bwMode="gray">
          <a:xfrm>
            <a:off x="274638" y="3497263"/>
            <a:ext cx="8191182" cy="674815"/>
          </a:xfrm>
          <a:prstGeom prst="rect">
            <a:avLst/>
          </a:prstGeom>
          <a:solidFill>
            <a:srgbClr val="785393">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pic>
        <p:nvPicPr>
          <p:cNvPr id="6" name="Picture 5"/>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2537638" y="2945270"/>
            <a:ext cx="4434849" cy="737618"/>
          </a:xfrm>
          <a:prstGeom prst="rect">
            <a:avLst/>
          </a:prstGeom>
        </p:spPr>
      </p:pic>
    </p:spTree>
    <p:extLst>
      <p:ext uri="{BB962C8B-B14F-4D97-AF65-F5344CB8AC3E}">
        <p14:creationId xmlns:p14="http://schemas.microsoft.com/office/powerpoint/2010/main" val="122759578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850" fill="hold"/>
                                        <p:tgtEl>
                                          <p:spTgt spid="3"/>
                                        </p:tgtEl>
                                        <p:attrNameLst>
                                          <p:attrName>ppt_x</p:attrName>
                                        </p:attrNameLst>
                                      </p:cBhvr>
                                      <p:tavLst>
                                        <p:tav tm="0">
                                          <p:val>
                                            <p:strVal val="0-#ppt_w/2"/>
                                          </p:val>
                                        </p:tav>
                                        <p:tav tm="100000">
                                          <p:val>
                                            <p:strVal val="#ppt_x"/>
                                          </p:val>
                                        </p:tav>
                                      </p:tavLst>
                                    </p:anim>
                                    <p:anim calcmode="lin" valueType="num">
                                      <p:cBhvr additive="base">
                                        <p:cTn id="8" dur="850" fill="hold"/>
                                        <p:tgtEl>
                                          <p:spTgt spid="3"/>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850" fill="hold"/>
                                        <p:tgtEl>
                                          <p:spTgt spid="4"/>
                                        </p:tgtEl>
                                        <p:attrNameLst>
                                          <p:attrName>ppt_x</p:attrName>
                                        </p:attrNameLst>
                                      </p:cBhvr>
                                      <p:tavLst>
                                        <p:tav tm="0">
                                          <p:val>
                                            <p:strVal val="1+#ppt_w/2"/>
                                          </p:val>
                                        </p:tav>
                                        <p:tav tm="100000">
                                          <p:val>
                                            <p:strVal val="#ppt_x"/>
                                          </p:val>
                                        </p:tav>
                                      </p:tavLst>
                                    </p:anim>
                                    <p:anim calcmode="lin" valueType="num">
                                      <p:cBhvr additive="base">
                                        <p:cTn id="12" dur="85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850" fill="hold"/>
                                        <p:tgtEl>
                                          <p:spTgt spid="5"/>
                                        </p:tgtEl>
                                        <p:attrNameLst>
                                          <p:attrName>ppt_x</p:attrName>
                                        </p:attrNameLst>
                                      </p:cBhvr>
                                      <p:tavLst>
                                        <p:tav tm="0">
                                          <p:val>
                                            <p:strVal val="0-#ppt_w/2"/>
                                          </p:val>
                                        </p:tav>
                                        <p:tav tm="100000">
                                          <p:val>
                                            <p:strVal val="#ppt_x"/>
                                          </p:val>
                                        </p:tav>
                                      </p:tavLst>
                                    </p:anim>
                                    <p:anim calcmode="lin" valueType="num">
                                      <p:cBhvr additive="base">
                                        <p:cTn id="16" dur="850" fill="hold"/>
                                        <p:tgtEl>
                                          <p:spTgt spid="5"/>
                                        </p:tgtEl>
                                        <p:attrNameLst>
                                          <p:attrName>ppt_y</p:attrName>
                                        </p:attrNameLst>
                                      </p:cBhvr>
                                      <p:tavLst>
                                        <p:tav tm="0">
                                          <p:val>
                                            <p:strVal val="#ppt_y"/>
                                          </p:val>
                                        </p:tav>
                                        <p:tav tm="100000">
                                          <p:val>
                                            <p:strVal val="#ppt_y"/>
                                          </p:val>
                                        </p:tav>
                                      </p:tavLst>
                                    </p:anim>
                                  </p:childTnLst>
                                </p:cTn>
                              </p:par>
                              <p:par>
                                <p:cTn id="17" presetID="10" presetClass="entr" presetSubtype="0" fill="hold" nodeType="withEffect">
                                  <p:stCondLst>
                                    <p:cond delay="58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750"/>
                                        <p:tgtEl>
                                          <p:spTgt spid="6"/>
                                        </p:tgtEl>
                                      </p:cBhvr>
                                    </p:animEffect>
                                  </p:childTnLst>
                                </p:cTn>
                              </p:par>
                              <p:par>
                                <p:cTn id="20" presetID="63" presetClass="path" presetSubtype="0" decel="100000" fill="hold" nodeType="withEffect">
                                  <p:stCondLst>
                                    <p:cond delay="580"/>
                                  </p:stCondLst>
                                  <p:childTnLst>
                                    <p:animMotion origin="layout" path="M -0.02409 1.50289E-6 L -4.16667E-7 1.50289E-6 " pathEditMode="relative" rAng="0" ptsTypes="AA">
                                      <p:cBhvr>
                                        <p:cTn id="21" dur="500" fill="hold"/>
                                        <p:tgtEl>
                                          <p:spTgt spid="6"/>
                                        </p:tgtEl>
                                        <p:attrNameLst>
                                          <p:attrName>ppt_x</p:attrName>
                                          <p:attrName>ppt_y</p:attrName>
                                        </p:attrNameLst>
                                      </p:cBhvr>
                                      <p:rCtr x="1198"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Lst>
  </p:timing>
  <p:extLst mod="1">
    <p:ext uri="{DCECCB84-F9BA-43D5-87BE-67443E8EF086}">
      <p15:sldGuideLst xmlns:p15="http://schemas.microsoft.com/office/powerpoint/2012/main">
        <p15:guide id="1" pos="288">
          <p15:clr>
            <a:srgbClr val="C35EA4"/>
          </p15:clr>
        </p15:guide>
        <p15:guide id="2" pos="7546">
          <p15:clr>
            <a:srgbClr val="C35EA4"/>
          </p15:clr>
        </p15:guide>
        <p15:guide id="3" orient="horz" pos="302">
          <p15:clr>
            <a:srgbClr val="C35EA4"/>
          </p15:clr>
        </p15:guide>
        <p15:guide id="4" orient="horz" pos="4104">
          <p15:clr>
            <a:srgbClr val="C35EA4"/>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49"/>
            <a:ext cx="11889564" cy="2059025"/>
          </a:xfrm>
        </p:spPr>
        <p:txBody>
          <a:bodyPr/>
          <a:lstStyle>
            <a:lvl1pPr marL="0" indent="0">
              <a:buNone/>
              <a:defRPr>
                <a:gradFill>
                  <a:gsLst>
                    <a:gs pos="2920">
                      <a:schemeClr val="tx2"/>
                    </a:gs>
                    <a:gs pos="39000">
                      <a:schemeClr val="tx2"/>
                    </a:gs>
                  </a:gsLst>
                  <a:lin ang="5400000" scaled="0"/>
                </a:gradFill>
              </a:defRPr>
            </a:lvl1pPr>
            <a:lvl2pPr marL="28575" indent="0">
              <a:buNone/>
              <a:defRPr sz="2000"/>
            </a:lvl2pPr>
            <a:lvl3pPr marL="223838" indent="0">
              <a:buNone/>
              <a:defRPr sz="2000"/>
            </a:lvl3pPr>
            <a:lvl4pPr marL="476250" indent="0">
              <a:buNone/>
              <a:defRPr sz="1800"/>
            </a:lvl4pPr>
            <a:lvl5pPr marL="739775"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642648731"/>
      </p:ext>
    </p:extLst>
  </p:cSld>
  <p:clrMapOvr>
    <a:masterClrMapping/>
  </p:clrMapOvr>
  <p:transition>
    <p:fade/>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553196831"/>
      </p:ext>
    </p:extLst>
  </p:cSld>
  <p:clrMapOvr>
    <a:masterClrMapping/>
  </p:clrMapOvr>
  <p:transition>
    <p:fade/>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and 2-color bullete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1pPr>
              <a:buClr>
                <a:schemeClr val="tx2"/>
              </a:buClr>
              <a:defRPr>
                <a:gradFill>
                  <a:gsLst>
                    <a:gs pos="13869">
                      <a:schemeClr val="tx2"/>
                    </a:gs>
                    <a:gs pos="42000">
                      <a:schemeClr val="tx2"/>
                    </a:gs>
                  </a:gsLst>
                  <a:lin ang="5400000" scaled="0"/>
                </a:gradFill>
              </a:defRPr>
            </a:lvl1pPr>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525470771"/>
      </p:ext>
    </p:extLst>
  </p:cSld>
  <p:clrMapOvr>
    <a:masterClrMapping/>
  </p:clrMapOvr>
  <p:transition>
    <p:fade/>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918839873"/>
      </p:ext>
    </p:extLst>
  </p:cSld>
  <p:clrMapOvr>
    <a:masterClrMapping/>
  </p:clrMapOvr>
  <p:transition>
    <p:fade/>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wo Column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5109">
                      <a:schemeClr val="tx2"/>
                    </a:gs>
                    <a:gs pos="2500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100000">
                      <a:schemeClr val="tx2"/>
                    </a:gs>
                    <a:gs pos="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683850819"/>
      </p:ext>
    </p:extLst>
  </p:cSld>
  <p:clrMapOvr>
    <a:masterClrMapping/>
  </p:clrMapOvr>
  <p:transition>
    <p:fade/>
  </p:transition>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1"/>
              </a:buClr>
              <a:buFont typeface="Wingdings" panose="05000000000000000000" pitchFamily="2" charset="2"/>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1"/>
              </a:buClr>
              <a:buFont typeface="Wingdings" panose="05000000000000000000" pitchFamily="2" charset="2"/>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429362577"/>
      </p:ext>
    </p:extLst>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wo Column 2-color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603790"/>
          </a:xfrm>
        </p:spPr>
        <p:txBody>
          <a:bodyPr wrap="square">
            <a:spAutoFit/>
          </a:bodyPr>
          <a:lstStyle>
            <a:lvl1pPr marL="287338" indent="-287338">
              <a:spcBef>
                <a:spcPts val="1224"/>
              </a:spcBef>
              <a:buClr>
                <a:schemeClr val="tx2"/>
              </a:buClr>
              <a:buFont typeface="Wingdings" panose="05000000000000000000" pitchFamily="2" charset="2"/>
              <a:buChar char="§"/>
              <a:defRPr sz="3600">
                <a:gradFill>
                  <a:gsLst>
                    <a:gs pos="5109">
                      <a:schemeClr val="tx2"/>
                    </a:gs>
                    <a:gs pos="100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603790"/>
          </a:xfrm>
        </p:spPr>
        <p:txBody>
          <a:bodyPr wrap="square">
            <a:spAutoFit/>
          </a:bodyPr>
          <a:lstStyle>
            <a:lvl1pPr marL="287338" indent="-287338">
              <a:spcBef>
                <a:spcPts val="1224"/>
              </a:spcBef>
              <a:buClr>
                <a:schemeClr val="tx2"/>
              </a:buClr>
              <a:buFont typeface="Wingdings" panose="05000000000000000000" pitchFamily="2" charset="2"/>
              <a:buChar char="§"/>
              <a:defRPr sz="3600">
                <a:gradFill>
                  <a:gsLst>
                    <a:gs pos="5109">
                      <a:schemeClr val="tx2"/>
                    </a:gs>
                    <a:gs pos="100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847242816"/>
      </p:ext>
    </p:extLst>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311135705"/>
      </p:ext>
    </p:extLst>
  </p:cSld>
  <p:clrMapOvr>
    <a:masterClrMapping/>
  </p:clrMapOvr>
  <p:transition>
    <p:fade/>
  </p:transition>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Big Idea Layout">
    <p:spTree>
      <p:nvGrpSpPr>
        <p:cNvPr id="1" name=""/>
        <p:cNvGrpSpPr/>
        <p:nvPr/>
      </p:nvGrpSpPr>
      <p:grpSpPr>
        <a:xfrm>
          <a:off x="0" y="0"/>
          <a:ext cx="0" cy="0"/>
          <a:chOff x="0" y="0"/>
          <a:chExt cx="0" cy="0"/>
        </a:xfrm>
      </p:grpSpPr>
      <p:sp>
        <p:nvSpPr>
          <p:cNvPr id="2" name="Title 1"/>
          <p:cNvSpPr>
            <a:spLocks noGrp="1"/>
          </p:cNvSpPr>
          <p:nvPr>
            <p:ph type="title"/>
          </p:nvPr>
        </p:nvSpPr>
        <p:spPr>
          <a:xfrm>
            <a:off x="282576" y="1211263"/>
            <a:ext cx="11889564" cy="917575"/>
          </a:xfrm>
        </p:spPr>
        <p:txBody>
          <a:bodyPr/>
          <a:lstStyle>
            <a:lvl1pPr>
              <a:defRPr sz="7200" baseline="0"/>
            </a:lvl1pPr>
          </a:lstStyle>
          <a:p>
            <a:r>
              <a:rPr lang="en-US" smtClean="0"/>
              <a:t>Click to edit Master title style</a:t>
            </a:r>
            <a:endParaRPr lang="en-US" dirty="0"/>
          </a:p>
        </p:txBody>
      </p:sp>
    </p:spTree>
    <p:extLst>
      <p:ext uri="{BB962C8B-B14F-4D97-AF65-F5344CB8AC3E}">
        <p14:creationId xmlns:p14="http://schemas.microsoft.com/office/powerpoint/2010/main" val="2915293295"/>
      </p:ext>
    </p:extLst>
  </p:cSld>
  <p:clrMapOvr>
    <a:masterClrMapping/>
  </p:clrMapOvr>
  <p:transition>
    <p:fade/>
  </p:transition>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Fact Layout">
    <p:spTree>
      <p:nvGrpSpPr>
        <p:cNvPr id="1" name=""/>
        <p:cNvGrpSpPr/>
        <p:nvPr/>
      </p:nvGrpSpPr>
      <p:grpSpPr>
        <a:xfrm>
          <a:off x="0" y="0"/>
          <a:ext cx="0" cy="0"/>
          <a:chOff x="0" y="0"/>
          <a:chExt cx="0" cy="0"/>
        </a:xfrm>
      </p:grpSpPr>
      <p:sp>
        <p:nvSpPr>
          <p:cNvPr id="2" name="Title 1"/>
          <p:cNvSpPr>
            <a:spLocks noGrp="1"/>
          </p:cNvSpPr>
          <p:nvPr>
            <p:ph type="title"/>
          </p:nvPr>
        </p:nvSpPr>
        <p:spPr>
          <a:xfrm>
            <a:off x="2113225" y="2125663"/>
            <a:ext cx="8219813" cy="1828800"/>
          </a:xfrm>
        </p:spPr>
        <p:txBody>
          <a:bodyPr/>
          <a:lstStyle>
            <a:lvl1pPr>
              <a:defRPr sz="6000" baseline="0"/>
            </a:lvl1pPr>
          </a:lstStyle>
          <a:p>
            <a:r>
              <a:rPr lang="en-US" smtClean="0"/>
              <a:t>Click to edit Master title style</a:t>
            </a:r>
            <a:endParaRPr lang="en-US" dirty="0"/>
          </a:p>
        </p:txBody>
      </p:sp>
    </p:spTree>
    <p:extLst>
      <p:ext uri="{BB962C8B-B14F-4D97-AF65-F5344CB8AC3E}">
        <p14:creationId xmlns:p14="http://schemas.microsoft.com/office/powerpoint/2010/main" val="2390161380"/>
      </p:ext>
    </p:extLst>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Phot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Rectangle 7"/>
          <p:cNvSpPr/>
          <p:nvPr userDrawn="1"/>
        </p:nvSpPr>
        <p:spPr bwMode="gray">
          <a:xfrm>
            <a:off x="1554848" y="479425"/>
            <a:ext cx="4960252" cy="930275"/>
          </a:xfrm>
          <a:prstGeom prst="rect">
            <a:avLst/>
          </a:prstGeom>
          <a:solidFill>
            <a:srgbClr val="785393">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1" name="Rectangle 10"/>
          <p:cNvSpPr/>
          <p:nvPr userDrawn="1"/>
        </p:nvSpPr>
        <p:spPr bwMode="gray">
          <a:xfrm>
            <a:off x="452526" y="665740"/>
            <a:ext cx="4943439" cy="930275"/>
          </a:xfrm>
          <a:prstGeom prst="rect">
            <a:avLst/>
          </a:prstGeom>
          <a:solidFill>
            <a:srgbClr val="785393">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2" name="Rectangle 11"/>
          <p:cNvSpPr/>
          <p:nvPr userDrawn="1"/>
        </p:nvSpPr>
        <p:spPr bwMode="gray">
          <a:xfrm>
            <a:off x="7035836" y="3771579"/>
            <a:ext cx="4943439" cy="640073"/>
          </a:xfrm>
          <a:prstGeom prst="rect">
            <a:avLst/>
          </a:prstGeom>
          <a:solidFill>
            <a:srgbClr val="785393">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3" name="Rectangle 12"/>
          <p:cNvSpPr/>
          <p:nvPr userDrawn="1"/>
        </p:nvSpPr>
        <p:spPr bwMode="gray">
          <a:xfrm>
            <a:off x="7198360" y="3937000"/>
            <a:ext cx="4963478" cy="954397"/>
          </a:xfrm>
          <a:prstGeom prst="rect">
            <a:avLst/>
          </a:prstGeom>
          <a:solidFill>
            <a:srgbClr val="785393">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4" name="Rectangle 13"/>
          <p:cNvSpPr/>
          <p:nvPr userDrawn="1"/>
        </p:nvSpPr>
        <p:spPr bwMode="gray">
          <a:xfrm>
            <a:off x="7035836" y="4791456"/>
            <a:ext cx="4943439" cy="1639824"/>
          </a:xfrm>
          <a:prstGeom prst="rect">
            <a:avLst/>
          </a:prstGeom>
          <a:solidFill>
            <a:srgbClr val="785393">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49757" y="600046"/>
            <a:ext cx="10285899" cy="6532600"/>
          </a:xfrm>
          <a:prstGeom prst="rect">
            <a:avLst/>
          </a:prstGeom>
          <a:effectLst>
            <a:outerShdw blurRad="127000" sx="101000" sy="101000" algn="ctr" rotWithShape="0">
              <a:prstClr val="black">
                <a:alpha val="20000"/>
              </a:prstClr>
            </a:outerShdw>
          </a:effectLst>
        </p:spPr>
      </p:pic>
      <p:sp>
        <p:nvSpPr>
          <p:cNvPr id="9" name="Title 1"/>
          <p:cNvSpPr>
            <a:spLocks noGrp="1"/>
          </p:cNvSpPr>
          <p:nvPr>
            <p:ph type="title" hasCustomPrompt="1"/>
          </p:nvPr>
        </p:nvSpPr>
        <p:spPr bwMode="ltGray">
          <a:xfrm>
            <a:off x="1931886" y="3060901"/>
            <a:ext cx="8214225" cy="1371600"/>
          </a:xfrm>
          <a:noFill/>
        </p:spPr>
        <p:txBody>
          <a:bodyPr vert="horz" wrap="square" lIns="146304" tIns="91440" rIns="146304" bIns="91440" rtlCol="0" anchor="t" anchorCtr="0">
            <a:noAutofit/>
          </a:bodyPr>
          <a:lstStyle>
            <a:lvl1pPr>
              <a:defRPr lang="en-US" sz="4400" spc="-100" baseline="0" dirty="0">
                <a:gradFill>
                  <a:gsLst>
                    <a:gs pos="0">
                      <a:schemeClr val="bg2">
                        <a:lumMod val="10000"/>
                      </a:schemeClr>
                    </a:gs>
                    <a:gs pos="100000">
                      <a:schemeClr val="bg2">
                        <a:lumMod val="10000"/>
                      </a:schemeClr>
                    </a:gs>
                  </a:gsLst>
                  <a:lin ang="5400000" scaled="0"/>
                </a:gradFill>
              </a:defRPr>
            </a:lvl1pPr>
          </a:lstStyle>
          <a:p>
            <a:pPr lvl="0"/>
            <a:r>
              <a:rPr lang="en-US" dirty="0" smtClean="0"/>
              <a:t>Presentation title</a:t>
            </a:r>
            <a:endParaRPr lang="en-US" dirty="0"/>
          </a:p>
        </p:txBody>
      </p:sp>
      <p:sp>
        <p:nvSpPr>
          <p:cNvPr id="3" name="Text Placeholder 2"/>
          <p:cNvSpPr>
            <a:spLocks noGrp="1"/>
          </p:cNvSpPr>
          <p:nvPr>
            <p:ph type="body" sz="quarter" idx="14" hasCustomPrompt="1"/>
          </p:nvPr>
        </p:nvSpPr>
        <p:spPr bwMode="ltGray">
          <a:xfrm>
            <a:off x="1931886" y="4451262"/>
            <a:ext cx="8214226" cy="1371611"/>
          </a:xfrm>
        </p:spPr>
        <p:txBody>
          <a:bodyPr tIns="109728" bIns="109728">
            <a:noAutofit/>
          </a:bodyPr>
          <a:lstStyle>
            <a:lvl1pPr marL="0" indent="0">
              <a:spcBef>
                <a:spcPts val="0"/>
              </a:spcBef>
              <a:buNone/>
              <a:defRPr lang="en-US" sz="3200" b="0" kern="1200" cap="none" spc="-100" baseline="0" dirty="0">
                <a:ln w="3175">
                  <a:noFill/>
                </a:ln>
                <a:gradFill>
                  <a:gsLst>
                    <a:gs pos="0">
                      <a:schemeClr val="bg2">
                        <a:lumMod val="10000"/>
                      </a:schemeClr>
                    </a:gs>
                    <a:gs pos="100000">
                      <a:schemeClr val="bg2">
                        <a:lumMod val="10000"/>
                      </a:schemeClr>
                    </a:gs>
                  </a:gsLst>
                  <a:lin ang="5400000" scaled="0"/>
                </a:gradFill>
                <a:effectLst/>
                <a:latin typeface="+mj-lt"/>
                <a:ea typeface="+mn-ea"/>
                <a:cs typeface="Segoe UI" pitchFamily="34" charset="0"/>
              </a:defRPr>
            </a:lvl1pPr>
          </a:lstStyle>
          <a:p>
            <a:pPr lvl="0" algn="l" defTabSz="932742" rtl="0" eaLnBrk="1" latinLnBrk="0" hangingPunct="1">
              <a:lnSpc>
                <a:spcPct val="90000"/>
              </a:lnSpc>
              <a:spcBef>
                <a:spcPct val="0"/>
              </a:spcBef>
              <a:buNone/>
            </a:pPr>
            <a:r>
              <a:rPr lang="en-US" dirty="0" smtClean="0"/>
              <a:t>Speaker Name</a:t>
            </a:r>
            <a:endParaRPr lang="en-US" dirty="0"/>
          </a:p>
        </p:txBody>
      </p:sp>
      <p:pic>
        <p:nvPicPr>
          <p:cNvPr id="17" name="Picture 16"/>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bwMode="gray">
          <a:xfrm>
            <a:off x="11247438" y="479426"/>
            <a:ext cx="731837" cy="155994"/>
          </a:xfrm>
          <a:prstGeom prst="rect">
            <a:avLst/>
          </a:prstGeom>
        </p:spPr>
      </p:pic>
      <p:sp>
        <p:nvSpPr>
          <p:cNvPr id="15" name="Text Placeholder 4"/>
          <p:cNvSpPr>
            <a:spLocks noGrp="1"/>
          </p:cNvSpPr>
          <p:nvPr>
            <p:ph type="body" sz="quarter" idx="15" hasCustomPrompt="1"/>
          </p:nvPr>
        </p:nvSpPr>
        <p:spPr>
          <a:xfrm>
            <a:off x="8800211" y="1590086"/>
            <a:ext cx="1600200" cy="433965"/>
          </a:xfrm>
        </p:spPr>
        <p:txBody>
          <a:bodyPr/>
          <a:lstStyle>
            <a:lvl1pPr marL="0" indent="0" algn="r">
              <a:buNone/>
              <a:defRPr sz="1800" baseline="0"/>
            </a:lvl1pPr>
          </a:lstStyle>
          <a:p>
            <a:pPr lvl="0"/>
            <a:r>
              <a:rPr lang="en-US" dirty="0" smtClean="0"/>
              <a:t>Session Code</a:t>
            </a:r>
            <a:endParaRPr lang="en-US" dirty="0"/>
          </a:p>
        </p:txBody>
      </p:sp>
    </p:spTree>
    <p:extLst>
      <p:ext uri="{BB962C8B-B14F-4D97-AF65-F5344CB8AC3E}">
        <p14:creationId xmlns:p14="http://schemas.microsoft.com/office/powerpoint/2010/main" val="1093828628"/>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750" fill="hold"/>
                                        <p:tgtEl>
                                          <p:spTgt spid="8"/>
                                        </p:tgtEl>
                                        <p:attrNameLst>
                                          <p:attrName>ppt_x</p:attrName>
                                        </p:attrNameLst>
                                      </p:cBhvr>
                                      <p:tavLst>
                                        <p:tav tm="0">
                                          <p:val>
                                            <p:strVal val="0-#ppt_w/2"/>
                                          </p:val>
                                        </p:tav>
                                        <p:tav tm="100000">
                                          <p:val>
                                            <p:strVal val="#ppt_x"/>
                                          </p:val>
                                        </p:tav>
                                      </p:tavLst>
                                    </p:anim>
                                    <p:anim calcmode="lin" valueType="num">
                                      <p:cBhvr additive="base">
                                        <p:cTn id="8" dur="750" fill="hold"/>
                                        <p:tgtEl>
                                          <p:spTgt spid="8"/>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750" fill="hold"/>
                                        <p:tgtEl>
                                          <p:spTgt spid="11"/>
                                        </p:tgtEl>
                                        <p:attrNameLst>
                                          <p:attrName>ppt_x</p:attrName>
                                        </p:attrNameLst>
                                      </p:cBhvr>
                                      <p:tavLst>
                                        <p:tav tm="0">
                                          <p:val>
                                            <p:strVal val="0-#ppt_w/2"/>
                                          </p:val>
                                        </p:tav>
                                        <p:tav tm="100000">
                                          <p:val>
                                            <p:strVal val="#ppt_x"/>
                                          </p:val>
                                        </p:tav>
                                      </p:tavLst>
                                    </p:anim>
                                    <p:anim calcmode="lin" valueType="num">
                                      <p:cBhvr additive="base">
                                        <p:cTn id="12" dur="750" fill="hold"/>
                                        <p:tgtEl>
                                          <p:spTgt spid="11"/>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25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750" fill="hold"/>
                                        <p:tgtEl>
                                          <p:spTgt spid="12"/>
                                        </p:tgtEl>
                                        <p:attrNameLst>
                                          <p:attrName>ppt_x</p:attrName>
                                        </p:attrNameLst>
                                      </p:cBhvr>
                                      <p:tavLst>
                                        <p:tav tm="0">
                                          <p:val>
                                            <p:strVal val="1+#ppt_w/2"/>
                                          </p:val>
                                        </p:tav>
                                        <p:tav tm="100000">
                                          <p:val>
                                            <p:strVal val="#ppt_x"/>
                                          </p:val>
                                        </p:tav>
                                      </p:tavLst>
                                    </p:anim>
                                    <p:anim calcmode="lin" valueType="num">
                                      <p:cBhvr additive="base">
                                        <p:cTn id="16" dur="750" fill="hold"/>
                                        <p:tgtEl>
                                          <p:spTgt spid="12"/>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75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750" fill="hold"/>
                                        <p:tgtEl>
                                          <p:spTgt spid="14"/>
                                        </p:tgtEl>
                                        <p:attrNameLst>
                                          <p:attrName>ppt_x</p:attrName>
                                        </p:attrNameLst>
                                      </p:cBhvr>
                                      <p:tavLst>
                                        <p:tav tm="0">
                                          <p:val>
                                            <p:strVal val="1+#ppt_w/2"/>
                                          </p:val>
                                        </p:tav>
                                        <p:tav tm="100000">
                                          <p:val>
                                            <p:strVal val="#ppt_x"/>
                                          </p:val>
                                        </p:tav>
                                      </p:tavLst>
                                    </p:anim>
                                    <p:anim calcmode="lin" valueType="num">
                                      <p:cBhvr additive="base">
                                        <p:cTn id="20" dur="750" fill="hold"/>
                                        <p:tgtEl>
                                          <p:spTgt spid="14"/>
                                        </p:tgtEl>
                                        <p:attrNameLst>
                                          <p:attrName>ppt_y</p:attrName>
                                        </p:attrNameLst>
                                      </p:cBhvr>
                                      <p:tavLst>
                                        <p:tav tm="0">
                                          <p:val>
                                            <p:strVal val="#ppt_y"/>
                                          </p:val>
                                        </p:tav>
                                        <p:tav tm="100000">
                                          <p:val>
                                            <p:strVal val="#ppt_y"/>
                                          </p:val>
                                        </p:tav>
                                      </p:tavLst>
                                    </p:anim>
                                  </p:childTnLst>
                                </p:cTn>
                              </p:par>
                              <p:par>
                                <p:cTn id="21" presetID="2" presetClass="entr" presetSubtype="2" decel="100000" fill="hold" grpId="0" nodeType="withEffect">
                                  <p:stCondLst>
                                    <p:cond delay="110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750" fill="hold"/>
                                        <p:tgtEl>
                                          <p:spTgt spid="13"/>
                                        </p:tgtEl>
                                        <p:attrNameLst>
                                          <p:attrName>ppt_x</p:attrName>
                                        </p:attrNameLst>
                                      </p:cBhvr>
                                      <p:tavLst>
                                        <p:tav tm="0">
                                          <p:val>
                                            <p:strVal val="1+#ppt_w/2"/>
                                          </p:val>
                                        </p:tav>
                                        <p:tav tm="100000">
                                          <p:val>
                                            <p:strVal val="#ppt_x"/>
                                          </p:val>
                                        </p:tav>
                                      </p:tavLst>
                                    </p:anim>
                                    <p:anim calcmode="lin" valueType="num">
                                      <p:cBhvr additive="base">
                                        <p:cTn id="24" dur="750" fill="hold"/>
                                        <p:tgtEl>
                                          <p:spTgt spid="13"/>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58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750"/>
                                        <p:tgtEl>
                                          <p:spTgt spid="9"/>
                                        </p:tgtEl>
                                      </p:cBhvr>
                                    </p:animEffect>
                                  </p:childTnLst>
                                </p:cTn>
                              </p:par>
                              <p:par>
                                <p:cTn id="28" presetID="63" presetClass="path" presetSubtype="0" decel="100000" fill="hold" grpId="1" nodeType="withEffect">
                                  <p:stCondLst>
                                    <p:cond delay="580"/>
                                  </p:stCondLst>
                                  <p:childTnLst>
                                    <p:animMotion origin="layout" path="M -0.02413 -3.22742E-6 L 4.30431E-6 -3.22742E-6 " pathEditMode="relative" rAng="0" ptsTypes="AA">
                                      <p:cBhvr>
                                        <p:cTn id="29" dur="500" fill="hold"/>
                                        <p:tgtEl>
                                          <p:spTgt spid="9"/>
                                        </p:tgtEl>
                                        <p:attrNameLst>
                                          <p:attrName>ppt_x</p:attrName>
                                          <p:attrName>ppt_y</p:attrName>
                                        </p:attrNameLst>
                                      </p:cBhvr>
                                      <p:rCtr x="1200" y="0"/>
                                    </p:animMotion>
                                  </p:childTnLst>
                                </p:cTn>
                              </p:par>
                              <p:par>
                                <p:cTn id="30" presetID="10" presetClass="entr" presetSubtype="0" fill="hold" grpId="0" nodeType="withEffect">
                                  <p:stCondLst>
                                    <p:cond delay="680"/>
                                  </p:stCondLst>
                                  <p:childTnLst>
                                    <p:set>
                                      <p:cBhvr>
                                        <p:cTn id="31" dur="1" fill="hold">
                                          <p:stCondLst>
                                            <p:cond delay="0"/>
                                          </p:stCondLst>
                                        </p:cTn>
                                        <p:tgtEl>
                                          <p:spTgt spid="3"/>
                                        </p:tgtEl>
                                        <p:attrNameLst>
                                          <p:attrName>style.visibility</p:attrName>
                                        </p:attrNameLst>
                                      </p:cBhvr>
                                      <p:to>
                                        <p:strVal val="visible"/>
                                      </p:to>
                                    </p:set>
                                    <p:animEffect transition="in" filter="fade">
                                      <p:cBhvr>
                                        <p:cTn id="32" dur="750"/>
                                        <p:tgtEl>
                                          <p:spTgt spid="3"/>
                                        </p:tgtEl>
                                      </p:cBhvr>
                                    </p:animEffect>
                                  </p:childTnLst>
                                </p:cTn>
                              </p:par>
                              <p:par>
                                <p:cTn id="33" presetID="63" presetClass="path" presetSubtype="0" decel="100000" fill="hold" grpId="1" nodeType="withEffect">
                                  <p:stCondLst>
                                    <p:cond delay="680"/>
                                  </p:stCondLst>
                                  <p:childTnLst>
                                    <p:animMotion origin="layout" path="M -0.02413 -3.01861E-6 L 4.30431E-6 -3.01861E-6 " pathEditMode="relative" rAng="0" ptsTypes="AA">
                                      <p:cBhvr>
                                        <p:cTn id="34" dur="500" fill="hold"/>
                                        <p:tgtEl>
                                          <p:spTgt spid="3"/>
                                        </p:tgtEl>
                                        <p:attrNameLst>
                                          <p:attrName>ppt_x</p:attrName>
                                          <p:attrName>ppt_y</p:attrName>
                                        </p:attrNameLst>
                                      </p:cBhvr>
                                      <p:rCtr x="120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1" grpId="0" animBg="1"/>
      <p:bldP spid="12" grpId="0" animBg="1"/>
      <p:bldP spid="13" grpId="0" animBg="1"/>
      <p:bldP spid="14" grpId="0" animBg="1"/>
      <p:bldP spid="9" grpId="0"/>
      <p:bldP spid="9" grpId="1"/>
      <p:bldP spid="3" grpId="0">
        <p:tmplLst>
          <p:tmpl>
            <p:tnLst>
              <p:par>
                <p:cTn presetID="10" presetClass="entr" presetSubtype="0" fill="hold" nodeType="withEffect">
                  <p:stCondLst>
                    <p:cond delay="680"/>
                  </p:stCondLst>
                  <p:childTnLst>
                    <p:set>
                      <p:cBhvr>
                        <p:cTn dur="1" fill="hold">
                          <p:stCondLst>
                            <p:cond delay="0"/>
                          </p:stCondLst>
                        </p:cTn>
                        <p:tgtEl>
                          <p:spTgt spid="3"/>
                        </p:tgtEl>
                        <p:attrNameLst>
                          <p:attrName>style.visibility</p:attrName>
                        </p:attrNameLst>
                      </p:cBhvr>
                      <p:to>
                        <p:strVal val="visible"/>
                      </p:to>
                    </p:set>
                    <p:animEffect transition="in" filter="fade">
                      <p:cBhvr>
                        <p:cTn dur="750"/>
                        <p:tgtEl>
                          <p:spTgt spid="3"/>
                        </p:tgtEl>
                      </p:cBhvr>
                    </p:animEffect>
                  </p:childTnLst>
                </p:cTn>
              </p:par>
            </p:tnLst>
          </p:tmpl>
        </p:tmplLst>
      </p:bldP>
      <p:bldP spid="3" grpId="1">
        <p:tmplLst>
          <p:tmpl>
            <p:tnLst>
              <p:par>
                <p:cTn presetID="63" presetClass="path" presetSubtype="0" decel="100000" fill="hold" nodeType="withEffect">
                  <p:stCondLst>
                    <p:cond delay="680"/>
                  </p:stCondLst>
                  <p:childTnLst>
                    <p:animMotion origin="layout" path="M -0.02413 -3.01861E-6 L 4.30431E-6 -3.01861E-6 " pathEditMode="relative" rAng="0" ptsTypes="AA">
                      <p:cBhvr>
                        <p:cTn dur="500" fill="hold"/>
                        <p:tgtEl>
                          <p:spTgt spid="3"/>
                        </p:tgtEl>
                        <p:attrNameLst>
                          <p:attrName>ppt_x</p:attrName>
                          <p:attrName>ppt_y</p:attrName>
                        </p:attrNameLst>
                      </p:cBhvr>
                      <p:rCtr x="1200" y="0"/>
                    </p:animMotion>
                  </p:childTnLst>
                </p:cTn>
              </p:par>
            </p:tnLst>
          </p:tmpl>
        </p:tmplLst>
      </p:bldP>
    </p:bld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Fact Layout_Accent Color 2">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113225" y="2125663"/>
            <a:ext cx="8219813" cy="1828800"/>
          </a:xfrm>
        </p:spPr>
        <p:txBody>
          <a:bodyPr/>
          <a:lstStyle>
            <a:lvl1pPr>
              <a:defRPr sz="6000" baseline="0"/>
            </a:lvl1pPr>
          </a:lstStyle>
          <a:p>
            <a:r>
              <a:rPr lang="en-US" smtClean="0"/>
              <a:t>Click to edit Master title style</a:t>
            </a:r>
            <a:endParaRPr lang="en-US" dirty="0"/>
          </a:p>
        </p:txBody>
      </p:sp>
    </p:spTree>
    <p:extLst>
      <p:ext uri="{BB962C8B-B14F-4D97-AF65-F5344CB8AC3E}">
        <p14:creationId xmlns:p14="http://schemas.microsoft.com/office/powerpoint/2010/main" val="2538603404"/>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Quote Layout">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1201806"/>
            <a:ext cx="10058399" cy="917575"/>
          </a:xfrm>
        </p:spPr>
        <p:txBody>
          <a:bodyPr/>
          <a:lstStyle>
            <a:lvl1pPr marL="233363" indent="-233363">
              <a:defRPr sz="6000" baseline="0"/>
            </a:lvl1pPr>
          </a:lstStyle>
          <a:p>
            <a:r>
              <a:rPr lang="en-US" dirty="0" smtClean="0"/>
              <a:t>“Sample quote goes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5126038"/>
            <a:ext cx="5486400" cy="1071062"/>
          </a:xfrm>
        </p:spPr>
        <p:txBody>
          <a:bodyPr/>
          <a:lstStyle>
            <a:lvl1pPr marL="0" indent="0">
              <a:spcBef>
                <a:spcPts val="0"/>
              </a:spcBef>
              <a:buNone/>
              <a:defRPr sz="3200" baseline="0">
                <a:latin typeface="+mj-lt"/>
              </a:defRPr>
            </a:lvl1pPr>
          </a:lstStyle>
          <a:p>
            <a:pPr lvl="0"/>
            <a:r>
              <a:rPr lang="en-US" dirty="0" smtClean="0"/>
              <a:t>Author Name</a:t>
            </a:r>
          </a:p>
          <a:p>
            <a:pPr lvl="0"/>
            <a:r>
              <a:rPr lang="en-US" dirty="0" smtClean="0"/>
              <a:t>Title</a:t>
            </a:r>
          </a:p>
        </p:txBody>
      </p:sp>
    </p:spTree>
    <p:extLst>
      <p:ext uri="{BB962C8B-B14F-4D97-AF65-F5344CB8AC3E}">
        <p14:creationId xmlns:p14="http://schemas.microsoft.com/office/powerpoint/2010/main" val="3183363366"/>
      </p:ext>
    </p:extLst>
  </p:cSld>
  <p:clrMapOvr>
    <a:masterClrMapping/>
  </p:clrMapOvr>
  <p:transition>
    <p:fade/>
  </p:transition>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Quote Layout_Accent Color 1">
    <p:bg>
      <p:bgPr>
        <a:solidFill>
          <a:schemeClr val="accent1"/>
        </a:solidFill>
        <a:effectLst/>
      </p:bgPr>
    </p:bg>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2125663"/>
            <a:ext cx="10058399" cy="917575"/>
          </a:xfrm>
        </p:spPr>
        <p:txBody>
          <a:bodyPr/>
          <a:lstStyle>
            <a:lvl1pPr marL="282575" indent="-282575">
              <a:tabLst>
                <a:tab pos="282575" algn="l"/>
              </a:tabLst>
              <a:defRPr sz="6000" baseline="0"/>
            </a:lvl1pPr>
          </a:lstStyle>
          <a:p>
            <a:r>
              <a:rPr lang="en-US" dirty="0" smtClean="0"/>
              <a:t>“	Add a quote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4868847"/>
            <a:ext cx="5486400" cy="1071062"/>
          </a:xfrm>
        </p:spPr>
        <p:txBody>
          <a:bodyPr/>
          <a:lstStyle>
            <a:lvl1pPr marL="0" indent="0">
              <a:spcBef>
                <a:spcPts val="0"/>
              </a:spcBef>
              <a:buNone/>
              <a:defRPr sz="3200" baseline="0">
                <a:latin typeface="+mj-lt"/>
              </a:defRPr>
            </a:lvl1pPr>
          </a:lstStyle>
          <a:p>
            <a:pPr lvl="0"/>
            <a:r>
              <a:rPr lang="en-US" dirty="0" smtClean="0"/>
              <a:t>Author’s Name</a:t>
            </a:r>
          </a:p>
          <a:p>
            <a:pPr lvl="0"/>
            <a:r>
              <a:rPr lang="en-US" dirty="0" smtClean="0"/>
              <a:t>Title</a:t>
            </a:r>
          </a:p>
        </p:txBody>
      </p:sp>
    </p:spTree>
    <p:extLst>
      <p:ext uri="{BB962C8B-B14F-4D97-AF65-F5344CB8AC3E}">
        <p14:creationId xmlns:p14="http://schemas.microsoft.com/office/powerpoint/2010/main" val="1243333861"/>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Big Idea &amp; 3 Points">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282576" y="2430462"/>
            <a:ext cx="11887200" cy="932563"/>
          </a:xfrm>
        </p:spPr>
        <p:txBody>
          <a:bodyPr/>
          <a:lstStyle>
            <a:lvl1pPr marL="0" indent="0">
              <a:buNone/>
              <a:defRPr sz="5400">
                <a:gradFill>
                  <a:gsLst>
                    <a:gs pos="3333">
                      <a:schemeClr val="tx1"/>
                    </a:gs>
                    <a:gs pos="39000">
                      <a:schemeClr val="tx1"/>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smtClean="0"/>
              <a:t>Click to edit Master text styles</a:t>
            </a:r>
          </a:p>
        </p:txBody>
      </p:sp>
      <p:sp>
        <p:nvSpPr>
          <p:cNvPr id="4" name="Title 1"/>
          <p:cNvSpPr>
            <a:spLocks noGrp="1"/>
          </p:cNvSpPr>
          <p:nvPr>
            <p:ph type="title"/>
          </p:nvPr>
        </p:nvSpPr>
        <p:spPr>
          <a:xfrm>
            <a:off x="282576" y="1211263"/>
            <a:ext cx="11889564" cy="917575"/>
          </a:xfrm>
        </p:spPr>
        <p:txBody>
          <a:bodyPr/>
          <a:lstStyle>
            <a:lvl1pPr>
              <a:defRPr sz="7200" baseline="0">
                <a:gradFill>
                  <a:gsLst>
                    <a:gs pos="1250">
                      <a:schemeClr val="tx1"/>
                    </a:gs>
                    <a:gs pos="100000">
                      <a:schemeClr val="tx1"/>
                    </a:gs>
                  </a:gsLst>
                  <a:lin ang="5400000" scaled="0"/>
                </a:gradFill>
              </a:defRPr>
            </a:lvl1pPr>
          </a:lstStyle>
          <a:p>
            <a:r>
              <a:rPr lang="en-US" smtClean="0"/>
              <a:t>Click to edit Master title style</a:t>
            </a:r>
            <a:endParaRPr lang="en-US" dirty="0"/>
          </a:p>
        </p:txBody>
      </p:sp>
    </p:spTree>
    <p:extLst>
      <p:ext uri="{BB962C8B-B14F-4D97-AF65-F5344CB8AC3E}">
        <p14:creationId xmlns:p14="http://schemas.microsoft.com/office/powerpoint/2010/main" val="480330917"/>
      </p:ext>
    </p:extLst>
  </p:cSld>
  <p:clrMapOvr>
    <a:masterClrMapping/>
  </p:clrMapOvr>
  <p:transition>
    <p:fade/>
  </p:transition>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Blank">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189526804"/>
      </p:ext>
    </p:extLst>
  </p:cSld>
  <p:clrMapOvr>
    <a:masterClrMapping/>
  </p:clrMapOvr>
  <p:transition>
    <p:fade/>
  </p:transition>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Blank Accent Color 1">
    <p:bg>
      <p:bgPr>
        <a:solidFill>
          <a:schemeClr val="bg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78450787"/>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Blank Accent Color 2">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59344578"/>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Blank Accent Color 3">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96928305"/>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50"/>
            <a:ext cx="11887200" cy="2443746"/>
          </a:xfrm>
          <a:prstGeom prst="rect">
            <a:avLst/>
          </a:prstGeom>
        </p:spPr>
        <p:txBody>
          <a:bodyPr/>
          <a:lstStyle>
            <a:lvl1pPr marL="290513" indent="-290513">
              <a:buClr>
                <a:schemeClr val="tx1"/>
              </a:buClr>
              <a:buSzPct val="90000"/>
              <a:buFont typeface="Wingdings" panose="05000000000000000000" pitchFamily="2" charset="2"/>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Wingdings" panose="05000000000000000000" pitchFamily="2" charset="2"/>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Wingdings" panose="05000000000000000000" pitchFamily="2" charset="2"/>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Wingdings" panose="05000000000000000000" pitchFamily="2" charset="2"/>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Wingdings" panose="05000000000000000000" pitchFamily="2" charset="2"/>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C9E"/>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478965689"/>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Walkin">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bwMode="gray">
          <a:xfrm>
            <a:off x="458332" y="6184086"/>
            <a:ext cx="1552931" cy="331014"/>
          </a:xfrm>
          <a:prstGeom prst="rect">
            <a:avLst/>
          </a:prstGeom>
        </p:spPr>
      </p:pic>
      <p:sp>
        <p:nvSpPr>
          <p:cNvPr id="3" name="Rectangle 2"/>
          <p:cNvSpPr/>
          <p:nvPr userDrawn="1"/>
        </p:nvSpPr>
        <p:spPr bwMode="gray">
          <a:xfrm>
            <a:off x="1082040" y="2626736"/>
            <a:ext cx="8220456" cy="680847"/>
          </a:xfrm>
          <a:prstGeom prst="rect">
            <a:avLst/>
          </a:prstGeom>
          <a:solidFill>
            <a:srgbClr val="785393">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4" name="Rectangle 3"/>
          <p:cNvSpPr/>
          <p:nvPr userDrawn="1"/>
        </p:nvSpPr>
        <p:spPr bwMode="gray">
          <a:xfrm>
            <a:off x="0" y="2895599"/>
            <a:ext cx="8071104" cy="674815"/>
          </a:xfrm>
          <a:prstGeom prst="rect">
            <a:avLst/>
          </a:prstGeom>
          <a:solidFill>
            <a:srgbClr val="785393">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5" name="Rectangle 4"/>
          <p:cNvSpPr/>
          <p:nvPr userDrawn="1"/>
        </p:nvSpPr>
        <p:spPr bwMode="gray">
          <a:xfrm>
            <a:off x="274638" y="3497263"/>
            <a:ext cx="8191182" cy="674815"/>
          </a:xfrm>
          <a:prstGeom prst="rect">
            <a:avLst/>
          </a:prstGeom>
          <a:solidFill>
            <a:srgbClr val="785393">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pic>
        <p:nvPicPr>
          <p:cNvPr id="6" name="Picture 5"/>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2537638" y="2945270"/>
            <a:ext cx="4434849" cy="737618"/>
          </a:xfrm>
          <a:prstGeom prst="rect">
            <a:avLst/>
          </a:prstGeom>
        </p:spPr>
      </p:pic>
    </p:spTree>
    <p:extLst>
      <p:ext uri="{BB962C8B-B14F-4D97-AF65-F5344CB8AC3E}">
        <p14:creationId xmlns:p14="http://schemas.microsoft.com/office/powerpoint/2010/main" val="1583268924"/>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850" fill="hold"/>
                                        <p:tgtEl>
                                          <p:spTgt spid="3"/>
                                        </p:tgtEl>
                                        <p:attrNameLst>
                                          <p:attrName>ppt_x</p:attrName>
                                        </p:attrNameLst>
                                      </p:cBhvr>
                                      <p:tavLst>
                                        <p:tav tm="0">
                                          <p:val>
                                            <p:strVal val="0-#ppt_w/2"/>
                                          </p:val>
                                        </p:tav>
                                        <p:tav tm="100000">
                                          <p:val>
                                            <p:strVal val="#ppt_x"/>
                                          </p:val>
                                        </p:tav>
                                      </p:tavLst>
                                    </p:anim>
                                    <p:anim calcmode="lin" valueType="num">
                                      <p:cBhvr additive="base">
                                        <p:cTn id="8" dur="850" fill="hold"/>
                                        <p:tgtEl>
                                          <p:spTgt spid="3"/>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850" fill="hold"/>
                                        <p:tgtEl>
                                          <p:spTgt spid="4"/>
                                        </p:tgtEl>
                                        <p:attrNameLst>
                                          <p:attrName>ppt_x</p:attrName>
                                        </p:attrNameLst>
                                      </p:cBhvr>
                                      <p:tavLst>
                                        <p:tav tm="0">
                                          <p:val>
                                            <p:strVal val="1+#ppt_w/2"/>
                                          </p:val>
                                        </p:tav>
                                        <p:tav tm="100000">
                                          <p:val>
                                            <p:strVal val="#ppt_x"/>
                                          </p:val>
                                        </p:tav>
                                      </p:tavLst>
                                    </p:anim>
                                    <p:anim calcmode="lin" valueType="num">
                                      <p:cBhvr additive="base">
                                        <p:cTn id="12" dur="85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850" fill="hold"/>
                                        <p:tgtEl>
                                          <p:spTgt spid="5"/>
                                        </p:tgtEl>
                                        <p:attrNameLst>
                                          <p:attrName>ppt_x</p:attrName>
                                        </p:attrNameLst>
                                      </p:cBhvr>
                                      <p:tavLst>
                                        <p:tav tm="0">
                                          <p:val>
                                            <p:strVal val="0-#ppt_w/2"/>
                                          </p:val>
                                        </p:tav>
                                        <p:tav tm="100000">
                                          <p:val>
                                            <p:strVal val="#ppt_x"/>
                                          </p:val>
                                        </p:tav>
                                      </p:tavLst>
                                    </p:anim>
                                    <p:anim calcmode="lin" valueType="num">
                                      <p:cBhvr additive="base">
                                        <p:cTn id="16" dur="850" fill="hold"/>
                                        <p:tgtEl>
                                          <p:spTgt spid="5"/>
                                        </p:tgtEl>
                                        <p:attrNameLst>
                                          <p:attrName>ppt_y</p:attrName>
                                        </p:attrNameLst>
                                      </p:cBhvr>
                                      <p:tavLst>
                                        <p:tav tm="0">
                                          <p:val>
                                            <p:strVal val="#ppt_y"/>
                                          </p:val>
                                        </p:tav>
                                        <p:tav tm="100000">
                                          <p:val>
                                            <p:strVal val="#ppt_y"/>
                                          </p:val>
                                        </p:tav>
                                      </p:tavLst>
                                    </p:anim>
                                  </p:childTnLst>
                                </p:cTn>
                              </p:par>
                              <p:par>
                                <p:cTn id="17" presetID="10" presetClass="entr" presetSubtype="0" fill="hold" nodeType="withEffect">
                                  <p:stCondLst>
                                    <p:cond delay="58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750"/>
                                        <p:tgtEl>
                                          <p:spTgt spid="6"/>
                                        </p:tgtEl>
                                      </p:cBhvr>
                                    </p:animEffect>
                                  </p:childTnLst>
                                </p:cTn>
                              </p:par>
                              <p:par>
                                <p:cTn id="20" presetID="63" presetClass="path" presetSubtype="0" decel="100000" fill="hold" nodeType="withEffect">
                                  <p:stCondLst>
                                    <p:cond delay="580"/>
                                  </p:stCondLst>
                                  <p:childTnLst>
                                    <p:animMotion origin="layout" path="M -0.02409 1.50289E-6 L -4.16667E-7 1.50289E-6 " pathEditMode="relative" rAng="0" ptsTypes="AA">
                                      <p:cBhvr>
                                        <p:cTn id="21" dur="500" fill="hold"/>
                                        <p:tgtEl>
                                          <p:spTgt spid="6"/>
                                        </p:tgtEl>
                                        <p:attrNameLst>
                                          <p:attrName>ppt_x</p:attrName>
                                          <p:attrName>ppt_y</p:attrName>
                                        </p:attrNameLst>
                                      </p:cBhvr>
                                      <p:rCtr x="1198"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Lst>
  </p:timing>
  <p:extLst mod="1">
    <p:ext uri="{DCECCB84-F9BA-43D5-87BE-67443E8EF086}">
      <p15:sldGuideLst xmlns:p15="http://schemas.microsoft.com/office/powerpoint/2012/main">
        <p15:guide id="1" pos="288">
          <p15:clr>
            <a:srgbClr val="C35EA4"/>
          </p15:clr>
        </p15:guide>
        <p15:guide id="2" pos="7546">
          <p15:clr>
            <a:srgbClr val="C35EA4"/>
          </p15:clr>
        </p15:guide>
        <p15:guide id="3" orient="horz" pos="302">
          <p15:clr>
            <a:srgbClr val="C35EA4"/>
          </p15:clr>
        </p15:guide>
        <p15:guide id="4" orient="horz" pos="4104">
          <p15:clr>
            <a:srgbClr val="C35EA4"/>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em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bwMode="auto">
          <a:xfrm>
            <a:off x="274702" y="1211287"/>
            <a:ext cx="100583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91241">
                      <a:schemeClr val="tx1"/>
                    </a:gs>
                    <a:gs pos="57000">
                      <a:schemeClr val="tx1"/>
                    </a:gs>
                    <a:gs pos="18000">
                      <a:schemeClr val="tx1"/>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74638" y="3954463"/>
            <a:ext cx="10058401" cy="1829593"/>
          </a:xfrm>
          <a:noFill/>
        </p:spPr>
        <p:txBody>
          <a:bodyPr lIns="182880" tIns="146304" rIns="182880" bIns="146304">
            <a:noAutofit/>
          </a:bodyPr>
          <a:lstStyle>
            <a:lvl1pPr marL="0" indent="0">
              <a:spcBef>
                <a:spcPts val="0"/>
              </a:spcBef>
              <a:buNone/>
              <a:defRPr sz="3600" spc="0" baseline="0">
                <a:gradFill>
                  <a:gsLst>
                    <a:gs pos="91241">
                      <a:schemeClr val="tx1"/>
                    </a:gs>
                    <a:gs pos="57000">
                      <a:schemeClr val="tx1"/>
                    </a:gs>
                    <a:gs pos="18000">
                      <a:schemeClr val="tx1"/>
                    </a:gs>
                  </a:gsLst>
                  <a:lin ang="5400000" scaled="0"/>
                </a:gradFill>
                <a:latin typeface="+mj-lt"/>
              </a:defRPr>
            </a:lvl1pPr>
          </a:lstStyle>
          <a:p>
            <a:pPr lvl="0"/>
            <a:r>
              <a:rPr lang="en-US" dirty="0" smtClean="0"/>
              <a:t>Speaker Name</a:t>
            </a:r>
          </a:p>
        </p:txBody>
      </p:sp>
      <p:sp>
        <p:nvSpPr>
          <p:cNvPr id="12" name="Rectangle 11"/>
          <p:cNvSpPr/>
          <p:nvPr userDrawn="1"/>
        </p:nvSpPr>
        <p:spPr bwMode="gray">
          <a:xfrm flipH="1">
            <a:off x="6675437" y="5741676"/>
            <a:ext cx="5090930" cy="421649"/>
          </a:xfrm>
          <a:prstGeom prst="rect">
            <a:avLst/>
          </a:prstGeom>
          <a:solidFill>
            <a:srgbClr val="785393">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3" name="Rectangle 12"/>
          <p:cNvSpPr/>
          <p:nvPr userDrawn="1"/>
        </p:nvSpPr>
        <p:spPr bwMode="gray">
          <a:xfrm flipH="1">
            <a:off x="7438038" y="5910383"/>
            <a:ext cx="4998437" cy="417913"/>
          </a:xfrm>
          <a:prstGeom prst="rect">
            <a:avLst/>
          </a:prstGeom>
          <a:solidFill>
            <a:srgbClr val="785393">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4" name="Rectangle 13"/>
          <p:cNvSpPr/>
          <p:nvPr userDrawn="1"/>
        </p:nvSpPr>
        <p:spPr bwMode="gray">
          <a:xfrm flipH="1">
            <a:off x="7193591" y="6282993"/>
            <a:ext cx="5072801" cy="417913"/>
          </a:xfrm>
          <a:prstGeom prst="rect">
            <a:avLst/>
          </a:prstGeom>
          <a:solidFill>
            <a:srgbClr val="785393">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Tree>
    <p:extLst>
      <p:ext uri="{BB962C8B-B14F-4D97-AF65-F5344CB8AC3E}">
        <p14:creationId xmlns:p14="http://schemas.microsoft.com/office/powerpoint/2010/main" val="2923861903"/>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850" fill="hold"/>
                                        <p:tgtEl>
                                          <p:spTgt spid="12"/>
                                        </p:tgtEl>
                                        <p:attrNameLst>
                                          <p:attrName>ppt_x</p:attrName>
                                        </p:attrNameLst>
                                      </p:cBhvr>
                                      <p:tavLst>
                                        <p:tav tm="0">
                                          <p:val>
                                            <p:strVal val="1+#ppt_w/2"/>
                                          </p:val>
                                        </p:tav>
                                        <p:tav tm="100000">
                                          <p:val>
                                            <p:strVal val="#ppt_x"/>
                                          </p:val>
                                        </p:tav>
                                      </p:tavLst>
                                    </p:anim>
                                    <p:anim calcmode="lin" valueType="num">
                                      <p:cBhvr additive="base">
                                        <p:cTn id="8" dur="85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850" fill="hold"/>
                                        <p:tgtEl>
                                          <p:spTgt spid="14"/>
                                        </p:tgtEl>
                                        <p:attrNameLst>
                                          <p:attrName>ppt_x</p:attrName>
                                        </p:attrNameLst>
                                      </p:cBhvr>
                                      <p:tavLst>
                                        <p:tav tm="0">
                                          <p:val>
                                            <p:strVal val="1+#ppt_w/2"/>
                                          </p:val>
                                        </p:tav>
                                        <p:tav tm="100000">
                                          <p:val>
                                            <p:strVal val="#ppt_x"/>
                                          </p:val>
                                        </p:tav>
                                      </p:tavLst>
                                    </p:anim>
                                    <p:anim calcmode="lin" valueType="num">
                                      <p:cBhvr additive="base">
                                        <p:cTn id="12" dur="850" fill="hold"/>
                                        <p:tgtEl>
                                          <p:spTgt spid="1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850" fill="hold"/>
                                        <p:tgtEl>
                                          <p:spTgt spid="13"/>
                                        </p:tgtEl>
                                        <p:attrNameLst>
                                          <p:attrName>ppt_x</p:attrName>
                                        </p:attrNameLst>
                                      </p:cBhvr>
                                      <p:tavLst>
                                        <p:tav tm="0">
                                          <p:val>
                                            <p:strVal val="0-#ppt_w/2"/>
                                          </p:val>
                                        </p:tav>
                                        <p:tav tm="100000">
                                          <p:val>
                                            <p:strVal val="#ppt_x"/>
                                          </p:val>
                                        </p:tav>
                                      </p:tavLst>
                                    </p:anim>
                                    <p:anim calcmode="lin" valueType="num">
                                      <p:cBhvr additive="base">
                                        <p:cTn id="16" dur="850" fill="hold"/>
                                        <p:tgtEl>
                                          <p:spTgt spid="13"/>
                                        </p:tgtEl>
                                        <p:attrNameLst>
                                          <p:attrName>ppt_y</p:attrName>
                                        </p:attrNameLst>
                                      </p:cBhvr>
                                      <p:tavLst>
                                        <p:tav tm="0">
                                          <p:val>
                                            <p:strVal val="#ppt_y"/>
                                          </p:val>
                                        </p:tav>
                                        <p:tav tm="100000">
                                          <p:val>
                                            <p:strVal val="#ppt_y"/>
                                          </p:val>
                                        </p:tav>
                                      </p:tavLst>
                                    </p:anim>
                                  </p:childTnLst>
                                </p:cTn>
                              </p:par>
                              <p:par>
                                <p:cTn id="17" presetID="10" presetClass="entr" presetSubtype="0" fill="hold" grpId="0" nodeType="withEffect">
                                  <p:stCondLst>
                                    <p:cond delay="58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750"/>
                                        <p:tgtEl>
                                          <p:spTgt spid="2"/>
                                        </p:tgtEl>
                                      </p:cBhvr>
                                    </p:animEffect>
                                  </p:childTnLst>
                                </p:cTn>
                              </p:par>
                              <p:par>
                                <p:cTn id="20" presetID="63" presetClass="path" presetSubtype="0" decel="100000" fill="hold" grpId="1" nodeType="withEffect">
                                  <p:stCondLst>
                                    <p:cond delay="580"/>
                                  </p:stCondLst>
                                  <p:childTnLst>
                                    <p:animMotion origin="layout" path="M -0.02409 1.50289E-6 L -4.16667E-7 1.50289E-6 " pathEditMode="relative" rAng="0" ptsTypes="AA">
                                      <p:cBhvr>
                                        <p:cTn id="21" dur="500" fill="hold"/>
                                        <p:tgtEl>
                                          <p:spTgt spid="2"/>
                                        </p:tgtEl>
                                        <p:attrNameLst>
                                          <p:attrName>ppt_x</p:attrName>
                                          <p:attrName>ppt_y</p:attrName>
                                        </p:attrNameLst>
                                      </p:cBhvr>
                                      <p:rCtr x="1198" y="0"/>
                                    </p:animMotion>
                                  </p:childTnLst>
                                </p:cTn>
                              </p:par>
                              <p:par>
                                <p:cTn id="22" presetID="10" presetClass="entr" presetSubtype="0" fill="hold" grpId="0" nodeType="withEffect">
                                  <p:stCondLst>
                                    <p:cond delay="680"/>
                                  </p:stCondLst>
                                  <p:childTnLst>
                                    <p:set>
                                      <p:cBhvr>
                                        <p:cTn id="23" dur="1" fill="hold">
                                          <p:stCondLst>
                                            <p:cond delay="0"/>
                                          </p:stCondLst>
                                        </p:cTn>
                                        <p:tgtEl>
                                          <p:spTgt spid="5"/>
                                        </p:tgtEl>
                                        <p:attrNameLst>
                                          <p:attrName>style.visibility</p:attrName>
                                        </p:attrNameLst>
                                      </p:cBhvr>
                                      <p:to>
                                        <p:strVal val="visible"/>
                                      </p:to>
                                    </p:set>
                                    <p:animEffect transition="in" filter="fade">
                                      <p:cBhvr>
                                        <p:cTn id="24" dur="750"/>
                                        <p:tgtEl>
                                          <p:spTgt spid="5"/>
                                        </p:tgtEl>
                                      </p:cBhvr>
                                    </p:animEffect>
                                  </p:childTnLst>
                                </p:cTn>
                              </p:par>
                              <p:par>
                                <p:cTn id="25" presetID="63" presetClass="path" presetSubtype="0" decel="100000" fill="hold" grpId="1" nodeType="withEffect">
                                  <p:stCondLst>
                                    <p:cond delay="680"/>
                                  </p:stCondLst>
                                  <p:childTnLst>
                                    <p:animMotion origin="layout" path="M -0.02409 1.50289E-6 L -4.16667E-7 1.50289E-6 " pathEditMode="relative" rAng="0" ptsTypes="AA">
                                      <p:cBhvr>
                                        <p:cTn id="26" dur="500" fill="hold"/>
                                        <p:tgtEl>
                                          <p:spTgt spid="5"/>
                                        </p:tgtEl>
                                        <p:attrNameLst>
                                          <p:attrName>ppt_x</p:attrName>
                                          <p:attrName>ppt_y</p:attrName>
                                        </p:attrNameLst>
                                      </p:cBhvr>
                                      <p:rCtr x="1198"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p:tmplLst>
          <p:tmpl>
            <p:tnLst>
              <p:par>
                <p:cTn presetID="10" presetClass="entr" presetSubtype="0" fill="hold" nodeType="withEffect">
                  <p:stCondLst>
                    <p:cond delay="680"/>
                  </p:stCondLst>
                  <p:childTnLst>
                    <p:set>
                      <p:cBhvr>
                        <p:cTn dur="1" fill="hold">
                          <p:stCondLst>
                            <p:cond delay="0"/>
                          </p:stCondLst>
                        </p:cTn>
                        <p:tgtEl>
                          <p:spTgt spid="5"/>
                        </p:tgtEl>
                        <p:attrNameLst>
                          <p:attrName>style.visibility</p:attrName>
                        </p:attrNameLst>
                      </p:cBhvr>
                      <p:to>
                        <p:strVal val="visible"/>
                      </p:to>
                    </p:set>
                    <p:animEffect transition="in" filter="fade">
                      <p:cBhvr>
                        <p:cTn dur="750"/>
                        <p:tgtEl>
                          <p:spTgt spid="5"/>
                        </p:tgtEl>
                      </p:cBhvr>
                    </p:animEffect>
                  </p:childTnLst>
                </p:cTn>
              </p:par>
            </p:tnLst>
          </p:tmpl>
        </p:tmplLst>
      </p:bldP>
      <p:bldP spid="5" grpId="1">
        <p:tmplLst>
          <p:tmpl>
            <p:tnLst>
              <p:par>
                <p:cTn presetID="63" presetClass="path" presetSubtype="0" decel="100000" fill="hold" nodeType="withEffect">
                  <p:stCondLst>
                    <p:cond delay="680"/>
                  </p:stCondLst>
                  <p:childTnLst>
                    <p:animMotion origin="layout" path="M -0.02409 1.50289E-6 L -4.16667E-7 1.50289E-6 " pathEditMode="relative" rAng="0" ptsTypes="AA">
                      <p:cBhvr>
                        <p:cTn dur="500" fill="hold"/>
                        <p:tgtEl>
                          <p:spTgt spid="5"/>
                        </p:tgtEl>
                        <p:attrNameLst>
                          <p:attrName>ppt_x</p:attrName>
                          <p:attrName>ppt_y</p:attrName>
                        </p:attrNameLst>
                      </p:cBhvr>
                      <p:rCtr x="1198" y="0"/>
                    </p:animMotion>
                  </p:childTnLst>
                </p:cTn>
              </p:par>
            </p:tnLst>
          </p:tmpl>
        </p:tmplLst>
      </p:bldP>
      <p:bldP spid="12" grpId="0" animBg="1"/>
      <p:bldP spid="13" grpId="0" animBg="1"/>
      <p:bldP spid="14" grpId="0" animBg="1"/>
    </p:bld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itle Slide Phot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Rectangle 7"/>
          <p:cNvSpPr/>
          <p:nvPr userDrawn="1"/>
        </p:nvSpPr>
        <p:spPr bwMode="gray">
          <a:xfrm>
            <a:off x="1554848" y="479425"/>
            <a:ext cx="4960252" cy="930275"/>
          </a:xfrm>
          <a:prstGeom prst="rect">
            <a:avLst/>
          </a:prstGeom>
          <a:solidFill>
            <a:srgbClr val="785393">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1" name="Rectangle 10"/>
          <p:cNvSpPr/>
          <p:nvPr userDrawn="1"/>
        </p:nvSpPr>
        <p:spPr bwMode="gray">
          <a:xfrm>
            <a:off x="452526" y="665740"/>
            <a:ext cx="4943439" cy="930275"/>
          </a:xfrm>
          <a:prstGeom prst="rect">
            <a:avLst/>
          </a:prstGeom>
          <a:solidFill>
            <a:srgbClr val="785393">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2" name="Rectangle 11"/>
          <p:cNvSpPr/>
          <p:nvPr userDrawn="1"/>
        </p:nvSpPr>
        <p:spPr bwMode="gray">
          <a:xfrm>
            <a:off x="7035836" y="3771579"/>
            <a:ext cx="4943439" cy="640073"/>
          </a:xfrm>
          <a:prstGeom prst="rect">
            <a:avLst/>
          </a:prstGeom>
          <a:solidFill>
            <a:srgbClr val="785393">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3" name="Rectangle 12"/>
          <p:cNvSpPr/>
          <p:nvPr userDrawn="1"/>
        </p:nvSpPr>
        <p:spPr bwMode="gray">
          <a:xfrm>
            <a:off x="7198360" y="3937000"/>
            <a:ext cx="4963478" cy="954397"/>
          </a:xfrm>
          <a:prstGeom prst="rect">
            <a:avLst/>
          </a:prstGeom>
          <a:solidFill>
            <a:srgbClr val="785393">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4" name="Rectangle 13"/>
          <p:cNvSpPr/>
          <p:nvPr userDrawn="1"/>
        </p:nvSpPr>
        <p:spPr bwMode="gray">
          <a:xfrm>
            <a:off x="7035836" y="4791456"/>
            <a:ext cx="4943439" cy="1639824"/>
          </a:xfrm>
          <a:prstGeom prst="rect">
            <a:avLst/>
          </a:prstGeom>
          <a:solidFill>
            <a:srgbClr val="785393">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49757" y="600046"/>
            <a:ext cx="10285899" cy="6532600"/>
          </a:xfrm>
          <a:prstGeom prst="rect">
            <a:avLst/>
          </a:prstGeom>
          <a:effectLst>
            <a:outerShdw blurRad="127000" sx="101000" sy="101000" algn="ctr" rotWithShape="0">
              <a:prstClr val="black">
                <a:alpha val="20000"/>
              </a:prstClr>
            </a:outerShdw>
          </a:effectLst>
        </p:spPr>
      </p:pic>
      <p:sp>
        <p:nvSpPr>
          <p:cNvPr id="9" name="Title 1"/>
          <p:cNvSpPr>
            <a:spLocks noGrp="1"/>
          </p:cNvSpPr>
          <p:nvPr>
            <p:ph type="title" hasCustomPrompt="1"/>
          </p:nvPr>
        </p:nvSpPr>
        <p:spPr bwMode="ltGray">
          <a:xfrm>
            <a:off x="1931886" y="3060901"/>
            <a:ext cx="8214225" cy="1371600"/>
          </a:xfrm>
          <a:noFill/>
        </p:spPr>
        <p:txBody>
          <a:bodyPr vert="horz" wrap="square" lIns="146304" tIns="91440" rIns="146304" bIns="91440" rtlCol="0" anchor="t" anchorCtr="0">
            <a:noAutofit/>
          </a:bodyPr>
          <a:lstStyle>
            <a:lvl1pPr>
              <a:defRPr lang="en-US" sz="4400" spc="-100" baseline="0" dirty="0">
                <a:gradFill>
                  <a:gsLst>
                    <a:gs pos="0">
                      <a:schemeClr val="bg2">
                        <a:lumMod val="10000"/>
                      </a:schemeClr>
                    </a:gs>
                    <a:gs pos="100000">
                      <a:schemeClr val="bg2">
                        <a:lumMod val="10000"/>
                      </a:schemeClr>
                    </a:gs>
                  </a:gsLst>
                  <a:lin ang="5400000" scaled="0"/>
                </a:gradFill>
              </a:defRPr>
            </a:lvl1pPr>
          </a:lstStyle>
          <a:p>
            <a:pPr lvl="0"/>
            <a:r>
              <a:rPr lang="en-US" dirty="0" smtClean="0"/>
              <a:t>Presentation title</a:t>
            </a:r>
            <a:endParaRPr lang="en-US" dirty="0"/>
          </a:p>
        </p:txBody>
      </p:sp>
      <p:sp>
        <p:nvSpPr>
          <p:cNvPr id="3" name="Text Placeholder 2"/>
          <p:cNvSpPr>
            <a:spLocks noGrp="1"/>
          </p:cNvSpPr>
          <p:nvPr>
            <p:ph type="body" sz="quarter" idx="14" hasCustomPrompt="1"/>
          </p:nvPr>
        </p:nvSpPr>
        <p:spPr bwMode="ltGray">
          <a:xfrm>
            <a:off x="1931886" y="4451262"/>
            <a:ext cx="8214226" cy="1371611"/>
          </a:xfrm>
        </p:spPr>
        <p:txBody>
          <a:bodyPr tIns="109728" bIns="109728">
            <a:noAutofit/>
          </a:bodyPr>
          <a:lstStyle>
            <a:lvl1pPr marL="0" indent="0">
              <a:spcBef>
                <a:spcPts val="0"/>
              </a:spcBef>
              <a:buNone/>
              <a:defRPr lang="en-US" sz="3200" b="0" kern="1200" cap="none" spc="-100" baseline="0" dirty="0">
                <a:ln w="3175">
                  <a:noFill/>
                </a:ln>
                <a:gradFill>
                  <a:gsLst>
                    <a:gs pos="0">
                      <a:schemeClr val="bg2">
                        <a:lumMod val="10000"/>
                      </a:schemeClr>
                    </a:gs>
                    <a:gs pos="100000">
                      <a:schemeClr val="bg2">
                        <a:lumMod val="10000"/>
                      </a:schemeClr>
                    </a:gs>
                  </a:gsLst>
                  <a:lin ang="5400000" scaled="0"/>
                </a:gradFill>
                <a:effectLst/>
                <a:latin typeface="+mj-lt"/>
                <a:ea typeface="+mn-ea"/>
                <a:cs typeface="Segoe UI" pitchFamily="34" charset="0"/>
              </a:defRPr>
            </a:lvl1pPr>
          </a:lstStyle>
          <a:p>
            <a:pPr lvl="0" algn="l" defTabSz="932742" rtl="0" eaLnBrk="1" latinLnBrk="0" hangingPunct="1">
              <a:lnSpc>
                <a:spcPct val="90000"/>
              </a:lnSpc>
              <a:spcBef>
                <a:spcPct val="0"/>
              </a:spcBef>
              <a:buNone/>
            </a:pPr>
            <a:r>
              <a:rPr lang="en-US" dirty="0" smtClean="0"/>
              <a:t>Speaker Name</a:t>
            </a:r>
            <a:endParaRPr lang="en-US" dirty="0"/>
          </a:p>
        </p:txBody>
      </p:sp>
      <p:pic>
        <p:nvPicPr>
          <p:cNvPr id="17" name="Picture 16"/>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bwMode="gray">
          <a:xfrm>
            <a:off x="11247438" y="479426"/>
            <a:ext cx="731837" cy="155994"/>
          </a:xfrm>
          <a:prstGeom prst="rect">
            <a:avLst/>
          </a:prstGeom>
        </p:spPr>
      </p:pic>
    </p:spTree>
    <p:extLst>
      <p:ext uri="{BB962C8B-B14F-4D97-AF65-F5344CB8AC3E}">
        <p14:creationId xmlns:p14="http://schemas.microsoft.com/office/powerpoint/2010/main" val="3690874089"/>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750" fill="hold"/>
                                        <p:tgtEl>
                                          <p:spTgt spid="8"/>
                                        </p:tgtEl>
                                        <p:attrNameLst>
                                          <p:attrName>ppt_x</p:attrName>
                                        </p:attrNameLst>
                                      </p:cBhvr>
                                      <p:tavLst>
                                        <p:tav tm="0">
                                          <p:val>
                                            <p:strVal val="0-#ppt_w/2"/>
                                          </p:val>
                                        </p:tav>
                                        <p:tav tm="100000">
                                          <p:val>
                                            <p:strVal val="#ppt_x"/>
                                          </p:val>
                                        </p:tav>
                                      </p:tavLst>
                                    </p:anim>
                                    <p:anim calcmode="lin" valueType="num">
                                      <p:cBhvr additive="base">
                                        <p:cTn id="8" dur="750" fill="hold"/>
                                        <p:tgtEl>
                                          <p:spTgt spid="8"/>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750" fill="hold"/>
                                        <p:tgtEl>
                                          <p:spTgt spid="11"/>
                                        </p:tgtEl>
                                        <p:attrNameLst>
                                          <p:attrName>ppt_x</p:attrName>
                                        </p:attrNameLst>
                                      </p:cBhvr>
                                      <p:tavLst>
                                        <p:tav tm="0">
                                          <p:val>
                                            <p:strVal val="0-#ppt_w/2"/>
                                          </p:val>
                                        </p:tav>
                                        <p:tav tm="100000">
                                          <p:val>
                                            <p:strVal val="#ppt_x"/>
                                          </p:val>
                                        </p:tav>
                                      </p:tavLst>
                                    </p:anim>
                                    <p:anim calcmode="lin" valueType="num">
                                      <p:cBhvr additive="base">
                                        <p:cTn id="12" dur="750" fill="hold"/>
                                        <p:tgtEl>
                                          <p:spTgt spid="11"/>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25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750" fill="hold"/>
                                        <p:tgtEl>
                                          <p:spTgt spid="12"/>
                                        </p:tgtEl>
                                        <p:attrNameLst>
                                          <p:attrName>ppt_x</p:attrName>
                                        </p:attrNameLst>
                                      </p:cBhvr>
                                      <p:tavLst>
                                        <p:tav tm="0">
                                          <p:val>
                                            <p:strVal val="1+#ppt_w/2"/>
                                          </p:val>
                                        </p:tav>
                                        <p:tav tm="100000">
                                          <p:val>
                                            <p:strVal val="#ppt_x"/>
                                          </p:val>
                                        </p:tav>
                                      </p:tavLst>
                                    </p:anim>
                                    <p:anim calcmode="lin" valueType="num">
                                      <p:cBhvr additive="base">
                                        <p:cTn id="16" dur="750" fill="hold"/>
                                        <p:tgtEl>
                                          <p:spTgt spid="12"/>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75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750" fill="hold"/>
                                        <p:tgtEl>
                                          <p:spTgt spid="14"/>
                                        </p:tgtEl>
                                        <p:attrNameLst>
                                          <p:attrName>ppt_x</p:attrName>
                                        </p:attrNameLst>
                                      </p:cBhvr>
                                      <p:tavLst>
                                        <p:tav tm="0">
                                          <p:val>
                                            <p:strVal val="1+#ppt_w/2"/>
                                          </p:val>
                                        </p:tav>
                                        <p:tav tm="100000">
                                          <p:val>
                                            <p:strVal val="#ppt_x"/>
                                          </p:val>
                                        </p:tav>
                                      </p:tavLst>
                                    </p:anim>
                                    <p:anim calcmode="lin" valueType="num">
                                      <p:cBhvr additive="base">
                                        <p:cTn id="20" dur="750" fill="hold"/>
                                        <p:tgtEl>
                                          <p:spTgt spid="14"/>
                                        </p:tgtEl>
                                        <p:attrNameLst>
                                          <p:attrName>ppt_y</p:attrName>
                                        </p:attrNameLst>
                                      </p:cBhvr>
                                      <p:tavLst>
                                        <p:tav tm="0">
                                          <p:val>
                                            <p:strVal val="#ppt_y"/>
                                          </p:val>
                                        </p:tav>
                                        <p:tav tm="100000">
                                          <p:val>
                                            <p:strVal val="#ppt_y"/>
                                          </p:val>
                                        </p:tav>
                                      </p:tavLst>
                                    </p:anim>
                                  </p:childTnLst>
                                </p:cTn>
                              </p:par>
                              <p:par>
                                <p:cTn id="21" presetID="2" presetClass="entr" presetSubtype="2" decel="100000" fill="hold" grpId="0" nodeType="withEffect">
                                  <p:stCondLst>
                                    <p:cond delay="110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750" fill="hold"/>
                                        <p:tgtEl>
                                          <p:spTgt spid="13"/>
                                        </p:tgtEl>
                                        <p:attrNameLst>
                                          <p:attrName>ppt_x</p:attrName>
                                        </p:attrNameLst>
                                      </p:cBhvr>
                                      <p:tavLst>
                                        <p:tav tm="0">
                                          <p:val>
                                            <p:strVal val="1+#ppt_w/2"/>
                                          </p:val>
                                        </p:tav>
                                        <p:tav tm="100000">
                                          <p:val>
                                            <p:strVal val="#ppt_x"/>
                                          </p:val>
                                        </p:tav>
                                      </p:tavLst>
                                    </p:anim>
                                    <p:anim calcmode="lin" valueType="num">
                                      <p:cBhvr additive="base">
                                        <p:cTn id="24" dur="750" fill="hold"/>
                                        <p:tgtEl>
                                          <p:spTgt spid="13"/>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58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750"/>
                                        <p:tgtEl>
                                          <p:spTgt spid="9"/>
                                        </p:tgtEl>
                                      </p:cBhvr>
                                    </p:animEffect>
                                  </p:childTnLst>
                                </p:cTn>
                              </p:par>
                              <p:par>
                                <p:cTn id="28" presetID="63" presetClass="path" presetSubtype="0" decel="100000" fill="hold" grpId="1" nodeType="withEffect">
                                  <p:stCondLst>
                                    <p:cond delay="580"/>
                                  </p:stCondLst>
                                  <p:childTnLst>
                                    <p:animMotion origin="layout" path="M -0.02413 -3.22742E-6 L 4.30431E-6 -3.22742E-6 " pathEditMode="relative" rAng="0" ptsTypes="AA">
                                      <p:cBhvr>
                                        <p:cTn id="29" dur="500" fill="hold"/>
                                        <p:tgtEl>
                                          <p:spTgt spid="9"/>
                                        </p:tgtEl>
                                        <p:attrNameLst>
                                          <p:attrName>ppt_x</p:attrName>
                                          <p:attrName>ppt_y</p:attrName>
                                        </p:attrNameLst>
                                      </p:cBhvr>
                                      <p:rCtr x="1200" y="0"/>
                                    </p:animMotion>
                                  </p:childTnLst>
                                </p:cTn>
                              </p:par>
                              <p:par>
                                <p:cTn id="30" presetID="10" presetClass="entr" presetSubtype="0" fill="hold" grpId="0" nodeType="withEffect">
                                  <p:stCondLst>
                                    <p:cond delay="680"/>
                                  </p:stCondLst>
                                  <p:childTnLst>
                                    <p:set>
                                      <p:cBhvr>
                                        <p:cTn id="31" dur="1" fill="hold">
                                          <p:stCondLst>
                                            <p:cond delay="0"/>
                                          </p:stCondLst>
                                        </p:cTn>
                                        <p:tgtEl>
                                          <p:spTgt spid="3"/>
                                        </p:tgtEl>
                                        <p:attrNameLst>
                                          <p:attrName>style.visibility</p:attrName>
                                        </p:attrNameLst>
                                      </p:cBhvr>
                                      <p:to>
                                        <p:strVal val="visible"/>
                                      </p:to>
                                    </p:set>
                                    <p:animEffect transition="in" filter="fade">
                                      <p:cBhvr>
                                        <p:cTn id="32" dur="750"/>
                                        <p:tgtEl>
                                          <p:spTgt spid="3"/>
                                        </p:tgtEl>
                                      </p:cBhvr>
                                    </p:animEffect>
                                  </p:childTnLst>
                                </p:cTn>
                              </p:par>
                              <p:par>
                                <p:cTn id="33" presetID="63" presetClass="path" presetSubtype="0" decel="100000" fill="hold" grpId="1" nodeType="withEffect">
                                  <p:stCondLst>
                                    <p:cond delay="680"/>
                                  </p:stCondLst>
                                  <p:childTnLst>
                                    <p:animMotion origin="layout" path="M -0.02413 -3.01861E-6 L 4.30431E-6 -3.01861E-6 " pathEditMode="relative" rAng="0" ptsTypes="AA">
                                      <p:cBhvr>
                                        <p:cTn id="34" dur="500" fill="hold"/>
                                        <p:tgtEl>
                                          <p:spTgt spid="3"/>
                                        </p:tgtEl>
                                        <p:attrNameLst>
                                          <p:attrName>ppt_x</p:attrName>
                                          <p:attrName>ppt_y</p:attrName>
                                        </p:attrNameLst>
                                      </p:cBhvr>
                                      <p:rCtr x="120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1" grpId="0" animBg="1"/>
      <p:bldP spid="12" grpId="0" animBg="1"/>
      <p:bldP spid="13" grpId="0" animBg="1"/>
      <p:bldP spid="14" grpId="0" animBg="1"/>
      <p:bldP spid="9" grpId="0"/>
      <p:bldP spid="9" grpId="1"/>
      <p:bldP spid="3" grpId="0">
        <p:tmplLst>
          <p:tmpl>
            <p:tnLst>
              <p:par>
                <p:cTn presetID="10" presetClass="entr" presetSubtype="0" fill="hold" nodeType="withEffect">
                  <p:stCondLst>
                    <p:cond delay="680"/>
                  </p:stCondLst>
                  <p:childTnLst>
                    <p:set>
                      <p:cBhvr>
                        <p:cTn dur="1" fill="hold">
                          <p:stCondLst>
                            <p:cond delay="0"/>
                          </p:stCondLst>
                        </p:cTn>
                        <p:tgtEl>
                          <p:spTgt spid="3"/>
                        </p:tgtEl>
                        <p:attrNameLst>
                          <p:attrName>style.visibility</p:attrName>
                        </p:attrNameLst>
                      </p:cBhvr>
                      <p:to>
                        <p:strVal val="visible"/>
                      </p:to>
                    </p:set>
                    <p:animEffect transition="in" filter="fade">
                      <p:cBhvr>
                        <p:cTn dur="750"/>
                        <p:tgtEl>
                          <p:spTgt spid="3"/>
                        </p:tgtEl>
                      </p:cBhvr>
                    </p:animEffect>
                  </p:childTnLst>
                </p:cTn>
              </p:par>
            </p:tnLst>
          </p:tmpl>
        </p:tmplLst>
      </p:bldP>
      <p:bldP spid="3" grpId="1">
        <p:tmplLst>
          <p:tmpl>
            <p:tnLst>
              <p:par>
                <p:cTn presetID="63" presetClass="path" presetSubtype="0" decel="100000" fill="hold" nodeType="withEffect">
                  <p:stCondLst>
                    <p:cond delay="680"/>
                  </p:stCondLst>
                  <p:childTnLst>
                    <p:animMotion origin="layout" path="M -0.02413 -3.01861E-6 L 4.30431E-6 -3.01861E-6 " pathEditMode="relative" rAng="0" ptsTypes="AA">
                      <p:cBhvr>
                        <p:cTn dur="500" fill="hold"/>
                        <p:tgtEl>
                          <p:spTgt spid="3"/>
                        </p:tgtEl>
                        <p:attrNameLst>
                          <p:attrName>ppt_x</p:attrName>
                          <p:attrName>ppt_y</p:attrName>
                        </p:attrNameLst>
                      </p:cBhvr>
                      <p:rCtr x="1200" y="0"/>
                    </p:animMotion>
                  </p:childTnLst>
                </p:cTn>
              </p:par>
            </p:tnLst>
          </p:tmpl>
        </p:tmplLst>
      </p:bldP>
    </p:bld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Dem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bwMode="auto">
          <a:xfrm>
            <a:off x="274702" y="1211287"/>
            <a:ext cx="100583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91241">
                      <a:schemeClr val="tx1"/>
                    </a:gs>
                    <a:gs pos="57000">
                      <a:schemeClr val="tx1"/>
                    </a:gs>
                    <a:gs pos="18000">
                      <a:schemeClr val="tx1"/>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74638" y="3954463"/>
            <a:ext cx="10058401" cy="1829593"/>
          </a:xfrm>
          <a:noFill/>
        </p:spPr>
        <p:txBody>
          <a:bodyPr lIns="182880" tIns="146304" rIns="182880" bIns="146304">
            <a:noAutofit/>
          </a:bodyPr>
          <a:lstStyle>
            <a:lvl1pPr marL="0" indent="0">
              <a:spcBef>
                <a:spcPts val="0"/>
              </a:spcBef>
              <a:buNone/>
              <a:defRPr sz="3600" spc="0" baseline="0">
                <a:gradFill>
                  <a:gsLst>
                    <a:gs pos="91241">
                      <a:schemeClr val="tx1"/>
                    </a:gs>
                    <a:gs pos="57000">
                      <a:schemeClr val="tx1"/>
                    </a:gs>
                    <a:gs pos="18000">
                      <a:schemeClr val="tx1"/>
                    </a:gs>
                  </a:gsLst>
                  <a:lin ang="5400000" scaled="0"/>
                </a:gradFill>
                <a:latin typeface="+mj-lt"/>
              </a:defRPr>
            </a:lvl1pPr>
          </a:lstStyle>
          <a:p>
            <a:pPr lvl="0"/>
            <a:r>
              <a:rPr lang="en-US" dirty="0" smtClean="0"/>
              <a:t>Speaker Name</a:t>
            </a:r>
          </a:p>
        </p:txBody>
      </p:sp>
      <p:sp>
        <p:nvSpPr>
          <p:cNvPr id="12" name="Rectangle 11"/>
          <p:cNvSpPr/>
          <p:nvPr userDrawn="1"/>
        </p:nvSpPr>
        <p:spPr bwMode="gray">
          <a:xfrm flipH="1">
            <a:off x="6675437" y="5741676"/>
            <a:ext cx="5090930" cy="421649"/>
          </a:xfrm>
          <a:prstGeom prst="rect">
            <a:avLst/>
          </a:prstGeom>
          <a:solidFill>
            <a:srgbClr val="785393">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3" name="Rectangle 12"/>
          <p:cNvSpPr/>
          <p:nvPr userDrawn="1"/>
        </p:nvSpPr>
        <p:spPr bwMode="gray">
          <a:xfrm flipH="1">
            <a:off x="7438038" y="5910383"/>
            <a:ext cx="4998437" cy="417913"/>
          </a:xfrm>
          <a:prstGeom prst="rect">
            <a:avLst/>
          </a:prstGeom>
          <a:solidFill>
            <a:srgbClr val="785393">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4" name="Rectangle 13"/>
          <p:cNvSpPr/>
          <p:nvPr userDrawn="1"/>
        </p:nvSpPr>
        <p:spPr bwMode="gray">
          <a:xfrm flipH="1">
            <a:off x="7193591" y="6282993"/>
            <a:ext cx="5072801" cy="417913"/>
          </a:xfrm>
          <a:prstGeom prst="rect">
            <a:avLst/>
          </a:prstGeom>
          <a:solidFill>
            <a:srgbClr val="785393">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Tree>
    <p:extLst>
      <p:ext uri="{BB962C8B-B14F-4D97-AF65-F5344CB8AC3E}">
        <p14:creationId xmlns:p14="http://schemas.microsoft.com/office/powerpoint/2010/main" val="523342573"/>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850" fill="hold"/>
                                        <p:tgtEl>
                                          <p:spTgt spid="12"/>
                                        </p:tgtEl>
                                        <p:attrNameLst>
                                          <p:attrName>ppt_x</p:attrName>
                                        </p:attrNameLst>
                                      </p:cBhvr>
                                      <p:tavLst>
                                        <p:tav tm="0">
                                          <p:val>
                                            <p:strVal val="1+#ppt_w/2"/>
                                          </p:val>
                                        </p:tav>
                                        <p:tav tm="100000">
                                          <p:val>
                                            <p:strVal val="#ppt_x"/>
                                          </p:val>
                                        </p:tav>
                                      </p:tavLst>
                                    </p:anim>
                                    <p:anim calcmode="lin" valueType="num">
                                      <p:cBhvr additive="base">
                                        <p:cTn id="8" dur="85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850" fill="hold"/>
                                        <p:tgtEl>
                                          <p:spTgt spid="14"/>
                                        </p:tgtEl>
                                        <p:attrNameLst>
                                          <p:attrName>ppt_x</p:attrName>
                                        </p:attrNameLst>
                                      </p:cBhvr>
                                      <p:tavLst>
                                        <p:tav tm="0">
                                          <p:val>
                                            <p:strVal val="1+#ppt_w/2"/>
                                          </p:val>
                                        </p:tav>
                                        <p:tav tm="100000">
                                          <p:val>
                                            <p:strVal val="#ppt_x"/>
                                          </p:val>
                                        </p:tav>
                                      </p:tavLst>
                                    </p:anim>
                                    <p:anim calcmode="lin" valueType="num">
                                      <p:cBhvr additive="base">
                                        <p:cTn id="12" dur="850" fill="hold"/>
                                        <p:tgtEl>
                                          <p:spTgt spid="1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850" fill="hold"/>
                                        <p:tgtEl>
                                          <p:spTgt spid="13"/>
                                        </p:tgtEl>
                                        <p:attrNameLst>
                                          <p:attrName>ppt_x</p:attrName>
                                        </p:attrNameLst>
                                      </p:cBhvr>
                                      <p:tavLst>
                                        <p:tav tm="0">
                                          <p:val>
                                            <p:strVal val="0-#ppt_w/2"/>
                                          </p:val>
                                        </p:tav>
                                        <p:tav tm="100000">
                                          <p:val>
                                            <p:strVal val="#ppt_x"/>
                                          </p:val>
                                        </p:tav>
                                      </p:tavLst>
                                    </p:anim>
                                    <p:anim calcmode="lin" valueType="num">
                                      <p:cBhvr additive="base">
                                        <p:cTn id="16" dur="850" fill="hold"/>
                                        <p:tgtEl>
                                          <p:spTgt spid="13"/>
                                        </p:tgtEl>
                                        <p:attrNameLst>
                                          <p:attrName>ppt_y</p:attrName>
                                        </p:attrNameLst>
                                      </p:cBhvr>
                                      <p:tavLst>
                                        <p:tav tm="0">
                                          <p:val>
                                            <p:strVal val="#ppt_y"/>
                                          </p:val>
                                        </p:tav>
                                        <p:tav tm="100000">
                                          <p:val>
                                            <p:strVal val="#ppt_y"/>
                                          </p:val>
                                        </p:tav>
                                      </p:tavLst>
                                    </p:anim>
                                  </p:childTnLst>
                                </p:cTn>
                              </p:par>
                              <p:par>
                                <p:cTn id="17" presetID="10" presetClass="entr" presetSubtype="0" fill="hold" grpId="0" nodeType="withEffect">
                                  <p:stCondLst>
                                    <p:cond delay="58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750"/>
                                        <p:tgtEl>
                                          <p:spTgt spid="2"/>
                                        </p:tgtEl>
                                      </p:cBhvr>
                                    </p:animEffect>
                                  </p:childTnLst>
                                </p:cTn>
                              </p:par>
                              <p:par>
                                <p:cTn id="20" presetID="63" presetClass="path" presetSubtype="0" decel="100000" fill="hold" grpId="1" nodeType="withEffect">
                                  <p:stCondLst>
                                    <p:cond delay="580"/>
                                  </p:stCondLst>
                                  <p:childTnLst>
                                    <p:animMotion origin="layout" path="M -0.02409 1.50289E-6 L -4.16667E-7 1.50289E-6 " pathEditMode="relative" rAng="0" ptsTypes="AA">
                                      <p:cBhvr>
                                        <p:cTn id="21" dur="500" fill="hold"/>
                                        <p:tgtEl>
                                          <p:spTgt spid="2"/>
                                        </p:tgtEl>
                                        <p:attrNameLst>
                                          <p:attrName>ppt_x</p:attrName>
                                          <p:attrName>ppt_y</p:attrName>
                                        </p:attrNameLst>
                                      </p:cBhvr>
                                      <p:rCtr x="1198" y="0"/>
                                    </p:animMotion>
                                  </p:childTnLst>
                                </p:cTn>
                              </p:par>
                              <p:par>
                                <p:cTn id="22" presetID="10" presetClass="entr" presetSubtype="0" fill="hold" grpId="0" nodeType="withEffect">
                                  <p:stCondLst>
                                    <p:cond delay="680"/>
                                  </p:stCondLst>
                                  <p:childTnLst>
                                    <p:set>
                                      <p:cBhvr>
                                        <p:cTn id="23" dur="1" fill="hold">
                                          <p:stCondLst>
                                            <p:cond delay="0"/>
                                          </p:stCondLst>
                                        </p:cTn>
                                        <p:tgtEl>
                                          <p:spTgt spid="5"/>
                                        </p:tgtEl>
                                        <p:attrNameLst>
                                          <p:attrName>style.visibility</p:attrName>
                                        </p:attrNameLst>
                                      </p:cBhvr>
                                      <p:to>
                                        <p:strVal val="visible"/>
                                      </p:to>
                                    </p:set>
                                    <p:animEffect transition="in" filter="fade">
                                      <p:cBhvr>
                                        <p:cTn id="24" dur="750"/>
                                        <p:tgtEl>
                                          <p:spTgt spid="5"/>
                                        </p:tgtEl>
                                      </p:cBhvr>
                                    </p:animEffect>
                                  </p:childTnLst>
                                </p:cTn>
                              </p:par>
                              <p:par>
                                <p:cTn id="25" presetID="63" presetClass="path" presetSubtype="0" decel="100000" fill="hold" grpId="1" nodeType="withEffect">
                                  <p:stCondLst>
                                    <p:cond delay="680"/>
                                  </p:stCondLst>
                                  <p:childTnLst>
                                    <p:animMotion origin="layout" path="M -0.02409 1.50289E-6 L -4.16667E-7 1.50289E-6 " pathEditMode="relative" rAng="0" ptsTypes="AA">
                                      <p:cBhvr>
                                        <p:cTn id="26" dur="500" fill="hold"/>
                                        <p:tgtEl>
                                          <p:spTgt spid="5"/>
                                        </p:tgtEl>
                                        <p:attrNameLst>
                                          <p:attrName>ppt_x</p:attrName>
                                          <p:attrName>ppt_y</p:attrName>
                                        </p:attrNameLst>
                                      </p:cBhvr>
                                      <p:rCtr x="1198"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p:tmplLst>
          <p:tmpl>
            <p:tnLst>
              <p:par>
                <p:cTn presetID="10" presetClass="entr" presetSubtype="0" fill="hold" nodeType="withEffect">
                  <p:stCondLst>
                    <p:cond delay="680"/>
                  </p:stCondLst>
                  <p:childTnLst>
                    <p:set>
                      <p:cBhvr>
                        <p:cTn dur="1" fill="hold">
                          <p:stCondLst>
                            <p:cond delay="0"/>
                          </p:stCondLst>
                        </p:cTn>
                        <p:tgtEl>
                          <p:spTgt spid="5"/>
                        </p:tgtEl>
                        <p:attrNameLst>
                          <p:attrName>style.visibility</p:attrName>
                        </p:attrNameLst>
                      </p:cBhvr>
                      <p:to>
                        <p:strVal val="visible"/>
                      </p:to>
                    </p:set>
                    <p:animEffect transition="in" filter="fade">
                      <p:cBhvr>
                        <p:cTn dur="750"/>
                        <p:tgtEl>
                          <p:spTgt spid="5"/>
                        </p:tgtEl>
                      </p:cBhvr>
                    </p:animEffect>
                  </p:childTnLst>
                </p:cTn>
              </p:par>
            </p:tnLst>
          </p:tmpl>
        </p:tmplLst>
      </p:bldP>
      <p:bldP spid="5" grpId="1">
        <p:tmplLst>
          <p:tmpl>
            <p:tnLst>
              <p:par>
                <p:cTn presetID="63" presetClass="path" presetSubtype="0" decel="100000" fill="hold" nodeType="withEffect">
                  <p:stCondLst>
                    <p:cond delay="680"/>
                  </p:stCondLst>
                  <p:childTnLst>
                    <p:animMotion origin="layout" path="M -0.02409 1.50289E-6 L -4.16667E-7 1.50289E-6 " pathEditMode="relative" rAng="0" ptsTypes="AA">
                      <p:cBhvr>
                        <p:cTn dur="500" fill="hold"/>
                        <p:tgtEl>
                          <p:spTgt spid="5"/>
                        </p:tgtEl>
                        <p:attrNameLst>
                          <p:attrName>ppt_x</p:attrName>
                          <p:attrName>ppt_y</p:attrName>
                        </p:attrNameLst>
                      </p:cBhvr>
                      <p:rCtr x="1198" y="0"/>
                    </p:animMotion>
                  </p:childTnLst>
                </p:cTn>
              </p:par>
            </p:tnLst>
          </p:tmpl>
        </p:tmplLst>
      </p:bldP>
      <p:bldP spid="12" grpId="0" animBg="1"/>
      <p:bldP spid="13" grpId="0" animBg="1"/>
      <p:bldP spid="14" grpId="0" animBg="1"/>
    </p:bld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Vide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bwMode="auto">
          <a:xfrm>
            <a:off x="274702" y="1211287"/>
            <a:ext cx="100583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91241">
                      <a:schemeClr val="tx1"/>
                    </a:gs>
                    <a:gs pos="57000">
                      <a:schemeClr val="tx1"/>
                    </a:gs>
                    <a:gs pos="18000">
                      <a:schemeClr val="tx1"/>
                    </a:gs>
                  </a:gsLst>
                  <a:lin ang="5400000" scaled="0"/>
                </a:gradFill>
              </a:defRPr>
            </a:lvl1pPr>
          </a:lstStyle>
          <a:p>
            <a:r>
              <a:rPr lang="en-US" dirty="0" smtClean="0"/>
              <a:t>Video title</a:t>
            </a:r>
            <a:endParaRPr lang="en-US" dirty="0"/>
          </a:p>
        </p:txBody>
      </p:sp>
      <p:sp>
        <p:nvSpPr>
          <p:cNvPr id="8" name="Rectangle 7"/>
          <p:cNvSpPr/>
          <p:nvPr userDrawn="1"/>
        </p:nvSpPr>
        <p:spPr bwMode="gray">
          <a:xfrm flipH="1">
            <a:off x="6675437" y="5741676"/>
            <a:ext cx="5090930" cy="421649"/>
          </a:xfrm>
          <a:prstGeom prst="rect">
            <a:avLst/>
          </a:prstGeom>
          <a:solidFill>
            <a:srgbClr val="785393">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9" name="Rectangle 8"/>
          <p:cNvSpPr/>
          <p:nvPr userDrawn="1"/>
        </p:nvSpPr>
        <p:spPr bwMode="gray">
          <a:xfrm flipH="1">
            <a:off x="7438038" y="5910383"/>
            <a:ext cx="4998437" cy="417913"/>
          </a:xfrm>
          <a:prstGeom prst="rect">
            <a:avLst/>
          </a:prstGeom>
          <a:solidFill>
            <a:srgbClr val="785393">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0" name="Rectangle 9"/>
          <p:cNvSpPr/>
          <p:nvPr userDrawn="1"/>
        </p:nvSpPr>
        <p:spPr bwMode="gray">
          <a:xfrm flipH="1">
            <a:off x="7193591" y="6282993"/>
            <a:ext cx="5072801" cy="417913"/>
          </a:xfrm>
          <a:prstGeom prst="rect">
            <a:avLst/>
          </a:prstGeom>
          <a:solidFill>
            <a:srgbClr val="785393">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Tree>
    <p:extLst>
      <p:ext uri="{BB962C8B-B14F-4D97-AF65-F5344CB8AC3E}">
        <p14:creationId xmlns:p14="http://schemas.microsoft.com/office/powerpoint/2010/main" val="4076799976"/>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8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750"/>
                                        <p:tgtEl>
                                          <p:spTgt spid="2"/>
                                        </p:tgtEl>
                                      </p:cBhvr>
                                    </p:animEffect>
                                  </p:childTnLst>
                                </p:cTn>
                              </p:par>
                              <p:par>
                                <p:cTn id="8" presetID="63" presetClass="path" presetSubtype="0" decel="100000" fill="hold" grpId="1" nodeType="withEffect">
                                  <p:stCondLst>
                                    <p:cond delay="580"/>
                                  </p:stCondLst>
                                  <p:childTnLst>
                                    <p:animMotion origin="layout" path="M -0.02409 1.50289E-6 L -4.16667E-7 1.50289E-6 " pathEditMode="relative" rAng="0" ptsTypes="AA">
                                      <p:cBhvr>
                                        <p:cTn id="9" dur="500" fill="hold"/>
                                        <p:tgtEl>
                                          <p:spTgt spid="2"/>
                                        </p:tgtEl>
                                        <p:attrNameLst>
                                          <p:attrName>ppt_x</p:attrName>
                                          <p:attrName>ppt_y</p:attrName>
                                        </p:attrNameLst>
                                      </p:cBhvr>
                                      <p:rCtr x="1198" y="0"/>
                                    </p:animMotion>
                                  </p:childTnLst>
                                </p:cTn>
                              </p:par>
                              <p:par>
                                <p:cTn id="10" presetID="2" presetClass="entr" presetSubtype="2" decel="100000"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850" fill="hold"/>
                                        <p:tgtEl>
                                          <p:spTgt spid="8"/>
                                        </p:tgtEl>
                                        <p:attrNameLst>
                                          <p:attrName>ppt_x</p:attrName>
                                        </p:attrNameLst>
                                      </p:cBhvr>
                                      <p:tavLst>
                                        <p:tav tm="0">
                                          <p:val>
                                            <p:strVal val="1+#ppt_w/2"/>
                                          </p:val>
                                        </p:tav>
                                        <p:tav tm="100000">
                                          <p:val>
                                            <p:strVal val="#ppt_x"/>
                                          </p:val>
                                        </p:tav>
                                      </p:tavLst>
                                    </p:anim>
                                    <p:anim calcmode="lin" valueType="num">
                                      <p:cBhvr additive="base">
                                        <p:cTn id="13" dur="850" fill="hold"/>
                                        <p:tgtEl>
                                          <p:spTgt spid="8"/>
                                        </p:tgtEl>
                                        <p:attrNameLst>
                                          <p:attrName>ppt_y</p:attrName>
                                        </p:attrNameLst>
                                      </p:cBhvr>
                                      <p:tavLst>
                                        <p:tav tm="0">
                                          <p:val>
                                            <p:strVal val="#ppt_y"/>
                                          </p:val>
                                        </p:tav>
                                        <p:tav tm="100000">
                                          <p:val>
                                            <p:strVal val="#ppt_y"/>
                                          </p:val>
                                        </p:tav>
                                      </p:tavLst>
                                    </p:anim>
                                  </p:childTnLst>
                                </p:cTn>
                              </p:par>
                              <p:par>
                                <p:cTn id="14" presetID="2" presetClass="entr" presetSubtype="2" decel="100000" fill="hold" grpId="0" nodeType="withEffect">
                                  <p:stCondLst>
                                    <p:cond delay="250"/>
                                  </p:stCondLst>
                                  <p:childTnLst>
                                    <p:set>
                                      <p:cBhvr>
                                        <p:cTn id="15" dur="1" fill="hold">
                                          <p:stCondLst>
                                            <p:cond delay="0"/>
                                          </p:stCondLst>
                                        </p:cTn>
                                        <p:tgtEl>
                                          <p:spTgt spid="10"/>
                                        </p:tgtEl>
                                        <p:attrNameLst>
                                          <p:attrName>style.visibility</p:attrName>
                                        </p:attrNameLst>
                                      </p:cBhvr>
                                      <p:to>
                                        <p:strVal val="visible"/>
                                      </p:to>
                                    </p:set>
                                    <p:anim calcmode="lin" valueType="num">
                                      <p:cBhvr additive="base">
                                        <p:cTn id="16" dur="850" fill="hold"/>
                                        <p:tgtEl>
                                          <p:spTgt spid="10"/>
                                        </p:tgtEl>
                                        <p:attrNameLst>
                                          <p:attrName>ppt_x</p:attrName>
                                        </p:attrNameLst>
                                      </p:cBhvr>
                                      <p:tavLst>
                                        <p:tav tm="0">
                                          <p:val>
                                            <p:strVal val="1+#ppt_w/2"/>
                                          </p:val>
                                        </p:tav>
                                        <p:tav tm="100000">
                                          <p:val>
                                            <p:strVal val="#ppt_x"/>
                                          </p:val>
                                        </p:tav>
                                      </p:tavLst>
                                    </p:anim>
                                    <p:anim calcmode="lin" valueType="num">
                                      <p:cBhvr additive="base">
                                        <p:cTn id="17" dur="850" fill="hold"/>
                                        <p:tgtEl>
                                          <p:spTgt spid="10"/>
                                        </p:tgtEl>
                                        <p:attrNameLst>
                                          <p:attrName>ppt_y</p:attrName>
                                        </p:attrNameLst>
                                      </p:cBhvr>
                                      <p:tavLst>
                                        <p:tav tm="0">
                                          <p:val>
                                            <p:strVal val="#ppt_y"/>
                                          </p:val>
                                        </p:tav>
                                        <p:tav tm="100000">
                                          <p:val>
                                            <p:strVal val="#ppt_y"/>
                                          </p:val>
                                        </p:tav>
                                      </p:tavLst>
                                    </p:anim>
                                  </p:childTnLst>
                                </p:cTn>
                              </p:par>
                              <p:par>
                                <p:cTn id="18" presetID="2" presetClass="entr" presetSubtype="8" decel="100000" fill="hold" grpId="0" nodeType="withEffect">
                                  <p:stCondLst>
                                    <p:cond delay="250"/>
                                  </p:stCondLst>
                                  <p:childTnLst>
                                    <p:set>
                                      <p:cBhvr>
                                        <p:cTn id="19" dur="1" fill="hold">
                                          <p:stCondLst>
                                            <p:cond delay="0"/>
                                          </p:stCondLst>
                                        </p:cTn>
                                        <p:tgtEl>
                                          <p:spTgt spid="9"/>
                                        </p:tgtEl>
                                        <p:attrNameLst>
                                          <p:attrName>style.visibility</p:attrName>
                                        </p:attrNameLst>
                                      </p:cBhvr>
                                      <p:to>
                                        <p:strVal val="visible"/>
                                      </p:to>
                                    </p:set>
                                    <p:anim calcmode="lin" valueType="num">
                                      <p:cBhvr additive="base">
                                        <p:cTn id="20" dur="850" fill="hold"/>
                                        <p:tgtEl>
                                          <p:spTgt spid="9"/>
                                        </p:tgtEl>
                                        <p:attrNameLst>
                                          <p:attrName>ppt_x</p:attrName>
                                        </p:attrNameLst>
                                      </p:cBhvr>
                                      <p:tavLst>
                                        <p:tav tm="0">
                                          <p:val>
                                            <p:strVal val="0-#ppt_w/2"/>
                                          </p:val>
                                        </p:tav>
                                        <p:tav tm="100000">
                                          <p:val>
                                            <p:strVal val="#ppt_x"/>
                                          </p:val>
                                        </p:tav>
                                      </p:tavLst>
                                    </p:anim>
                                    <p:anim calcmode="lin" valueType="num">
                                      <p:cBhvr additive="base">
                                        <p:cTn id="21" dur="8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8" grpId="0" animBg="1"/>
      <p:bldP spid="9" grpId="0" animBg="1"/>
      <p:bldP spid="10" grpId="0" animBg="1"/>
    </p:bld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Section Title Texture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91241">
                      <a:schemeClr val="tx1"/>
                    </a:gs>
                    <a:gs pos="57000">
                      <a:schemeClr val="tx1"/>
                    </a:gs>
                    <a:gs pos="18000">
                      <a:schemeClr val="tx1"/>
                    </a:gs>
                  </a:gsLst>
                  <a:lin ang="5400000" scaled="0"/>
                </a:gradFill>
              </a:defRPr>
            </a:lvl1pPr>
          </a:lstStyle>
          <a:p>
            <a:r>
              <a:rPr lang="en-US" dirty="0" smtClean="0"/>
              <a:t>Section title</a:t>
            </a:r>
            <a:endParaRPr lang="en-US" dirty="0"/>
          </a:p>
        </p:txBody>
      </p:sp>
      <p:sp>
        <p:nvSpPr>
          <p:cNvPr id="5" name="Rectangle 4"/>
          <p:cNvSpPr/>
          <p:nvPr userDrawn="1"/>
        </p:nvSpPr>
        <p:spPr bwMode="gray">
          <a:xfrm>
            <a:off x="693869" y="479425"/>
            <a:ext cx="3251060" cy="609723"/>
          </a:xfrm>
          <a:prstGeom prst="rect">
            <a:avLst/>
          </a:prstGeom>
          <a:solidFill>
            <a:srgbClr val="785393">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6" name="Rectangle 5"/>
          <p:cNvSpPr/>
          <p:nvPr userDrawn="1"/>
        </p:nvSpPr>
        <p:spPr bwMode="gray">
          <a:xfrm>
            <a:off x="-28617" y="601540"/>
            <a:ext cx="3240040" cy="609723"/>
          </a:xfrm>
          <a:prstGeom prst="rect">
            <a:avLst/>
          </a:prstGeom>
          <a:solidFill>
            <a:srgbClr val="785393">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8" name="Rectangle 7"/>
          <p:cNvSpPr/>
          <p:nvPr userDrawn="1"/>
        </p:nvSpPr>
        <p:spPr bwMode="gray">
          <a:xfrm flipH="1">
            <a:off x="6675437" y="5741676"/>
            <a:ext cx="5090930" cy="421649"/>
          </a:xfrm>
          <a:prstGeom prst="rect">
            <a:avLst/>
          </a:prstGeom>
          <a:solidFill>
            <a:srgbClr val="785393">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9" name="Rectangle 8"/>
          <p:cNvSpPr/>
          <p:nvPr userDrawn="1"/>
        </p:nvSpPr>
        <p:spPr bwMode="gray">
          <a:xfrm flipH="1">
            <a:off x="7438038" y="5910383"/>
            <a:ext cx="4998437" cy="417913"/>
          </a:xfrm>
          <a:prstGeom prst="rect">
            <a:avLst/>
          </a:prstGeom>
          <a:solidFill>
            <a:srgbClr val="785393">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0" name="Rectangle 9"/>
          <p:cNvSpPr/>
          <p:nvPr userDrawn="1"/>
        </p:nvSpPr>
        <p:spPr bwMode="gray">
          <a:xfrm flipH="1">
            <a:off x="7193591" y="6282993"/>
            <a:ext cx="5072801" cy="417913"/>
          </a:xfrm>
          <a:prstGeom prst="rect">
            <a:avLst/>
          </a:prstGeom>
          <a:solidFill>
            <a:srgbClr val="785393">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Tree>
    <p:extLst>
      <p:ext uri="{BB962C8B-B14F-4D97-AF65-F5344CB8AC3E}">
        <p14:creationId xmlns:p14="http://schemas.microsoft.com/office/powerpoint/2010/main" val="4182815842"/>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850" fill="hold"/>
                                        <p:tgtEl>
                                          <p:spTgt spid="6"/>
                                        </p:tgtEl>
                                        <p:attrNameLst>
                                          <p:attrName>ppt_x</p:attrName>
                                        </p:attrNameLst>
                                      </p:cBhvr>
                                      <p:tavLst>
                                        <p:tav tm="0">
                                          <p:val>
                                            <p:strVal val="0-#ppt_w/2"/>
                                          </p:val>
                                        </p:tav>
                                        <p:tav tm="100000">
                                          <p:val>
                                            <p:strVal val="#ppt_x"/>
                                          </p:val>
                                        </p:tav>
                                      </p:tavLst>
                                    </p:anim>
                                    <p:anim calcmode="lin" valueType="num">
                                      <p:cBhvr additive="base">
                                        <p:cTn id="8" dur="85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850" fill="hold"/>
                                        <p:tgtEl>
                                          <p:spTgt spid="5"/>
                                        </p:tgtEl>
                                        <p:attrNameLst>
                                          <p:attrName>ppt_x</p:attrName>
                                        </p:attrNameLst>
                                      </p:cBhvr>
                                      <p:tavLst>
                                        <p:tav tm="0">
                                          <p:val>
                                            <p:strVal val="1+#ppt_w/2"/>
                                          </p:val>
                                        </p:tav>
                                        <p:tav tm="100000">
                                          <p:val>
                                            <p:strVal val="#ppt_x"/>
                                          </p:val>
                                        </p:tav>
                                      </p:tavLst>
                                    </p:anim>
                                    <p:anim calcmode="lin" valueType="num">
                                      <p:cBhvr additive="base">
                                        <p:cTn id="12" dur="850" fill="hold"/>
                                        <p:tgtEl>
                                          <p:spTgt spid="5"/>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8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750"/>
                                        <p:tgtEl>
                                          <p:spTgt spid="2"/>
                                        </p:tgtEl>
                                      </p:cBhvr>
                                    </p:animEffect>
                                  </p:childTnLst>
                                </p:cTn>
                              </p:par>
                              <p:par>
                                <p:cTn id="16" presetID="63" presetClass="path" presetSubtype="0" decel="100000" fill="hold" grpId="1" nodeType="withEffect">
                                  <p:stCondLst>
                                    <p:cond delay="580"/>
                                  </p:stCondLst>
                                  <p:childTnLst>
                                    <p:animMotion origin="layout" path="M -0.02409 1.50289E-6 L -4.16667E-7 1.50289E-6 " pathEditMode="relative" rAng="0" ptsTypes="AA">
                                      <p:cBhvr>
                                        <p:cTn id="17" dur="500" fill="hold"/>
                                        <p:tgtEl>
                                          <p:spTgt spid="2"/>
                                        </p:tgtEl>
                                        <p:attrNameLst>
                                          <p:attrName>ppt_x</p:attrName>
                                          <p:attrName>ppt_y</p:attrName>
                                        </p:attrNameLst>
                                      </p:cBhvr>
                                      <p:rCtr x="1198" y="0"/>
                                    </p:animMotion>
                                  </p:childTnLst>
                                </p:cTn>
                              </p:par>
                              <p:par>
                                <p:cTn id="18" presetID="2" presetClass="entr" presetSubtype="2" decel="100000" fill="hold" grpId="0" nodeType="withEffect">
                                  <p:stCondLst>
                                    <p:cond delay="0"/>
                                  </p:stCondLst>
                                  <p:childTnLst>
                                    <p:set>
                                      <p:cBhvr>
                                        <p:cTn id="19" dur="1" fill="hold">
                                          <p:stCondLst>
                                            <p:cond delay="0"/>
                                          </p:stCondLst>
                                        </p:cTn>
                                        <p:tgtEl>
                                          <p:spTgt spid="8"/>
                                        </p:tgtEl>
                                        <p:attrNameLst>
                                          <p:attrName>style.visibility</p:attrName>
                                        </p:attrNameLst>
                                      </p:cBhvr>
                                      <p:to>
                                        <p:strVal val="visible"/>
                                      </p:to>
                                    </p:set>
                                    <p:anim calcmode="lin" valueType="num">
                                      <p:cBhvr additive="base">
                                        <p:cTn id="20" dur="850" fill="hold"/>
                                        <p:tgtEl>
                                          <p:spTgt spid="8"/>
                                        </p:tgtEl>
                                        <p:attrNameLst>
                                          <p:attrName>ppt_x</p:attrName>
                                        </p:attrNameLst>
                                      </p:cBhvr>
                                      <p:tavLst>
                                        <p:tav tm="0">
                                          <p:val>
                                            <p:strVal val="1+#ppt_w/2"/>
                                          </p:val>
                                        </p:tav>
                                        <p:tav tm="100000">
                                          <p:val>
                                            <p:strVal val="#ppt_x"/>
                                          </p:val>
                                        </p:tav>
                                      </p:tavLst>
                                    </p:anim>
                                    <p:anim calcmode="lin" valueType="num">
                                      <p:cBhvr additive="base">
                                        <p:cTn id="21" dur="850" fill="hold"/>
                                        <p:tgtEl>
                                          <p:spTgt spid="8"/>
                                        </p:tgtEl>
                                        <p:attrNameLst>
                                          <p:attrName>ppt_y</p:attrName>
                                        </p:attrNameLst>
                                      </p:cBhvr>
                                      <p:tavLst>
                                        <p:tav tm="0">
                                          <p:val>
                                            <p:strVal val="#ppt_y"/>
                                          </p:val>
                                        </p:tav>
                                        <p:tav tm="100000">
                                          <p:val>
                                            <p:strVal val="#ppt_y"/>
                                          </p:val>
                                        </p:tav>
                                      </p:tavLst>
                                    </p:anim>
                                  </p:childTnLst>
                                </p:cTn>
                              </p:par>
                              <p:par>
                                <p:cTn id="22" presetID="2" presetClass="entr" presetSubtype="2" decel="100000" fill="hold" grpId="0" nodeType="withEffect">
                                  <p:stCondLst>
                                    <p:cond delay="250"/>
                                  </p:stCondLst>
                                  <p:childTnLst>
                                    <p:set>
                                      <p:cBhvr>
                                        <p:cTn id="23" dur="1" fill="hold">
                                          <p:stCondLst>
                                            <p:cond delay="0"/>
                                          </p:stCondLst>
                                        </p:cTn>
                                        <p:tgtEl>
                                          <p:spTgt spid="10"/>
                                        </p:tgtEl>
                                        <p:attrNameLst>
                                          <p:attrName>style.visibility</p:attrName>
                                        </p:attrNameLst>
                                      </p:cBhvr>
                                      <p:to>
                                        <p:strVal val="visible"/>
                                      </p:to>
                                    </p:set>
                                    <p:anim calcmode="lin" valueType="num">
                                      <p:cBhvr additive="base">
                                        <p:cTn id="24" dur="850" fill="hold"/>
                                        <p:tgtEl>
                                          <p:spTgt spid="10"/>
                                        </p:tgtEl>
                                        <p:attrNameLst>
                                          <p:attrName>ppt_x</p:attrName>
                                        </p:attrNameLst>
                                      </p:cBhvr>
                                      <p:tavLst>
                                        <p:tav tm="0">
                                          <p:val>
                                            <p:strVal val="1+#ppt_w/2"/>
                                          </p:val>
                                        </p:tav>
                                        <p:tav tm="100000">
                                          <p:val>
                                            <p:strVal val="#ppt_x"/>
                                          </p:val>
                                        </p:tav>
                                      </p:tavLst>
                                    </p:anim>
                                    <p:anim calcmode="lin" valueType="num">
                                      <p:cBhvr additive="base">
                                        <p:cTn id="25" dur="850" fill="hold"/>
                                        <p:tgtEl>
                                          <p:spTgt spid="10"/>
                                        </p:tgtEl>
                                        <p:attrNameLst>
                                          <p:attrName>ppt_y</p:attrName>
                                        </p:attrNameLst>
                                      </p:cBhvr>
                                      <p:tavLst>
                                        <p:tav tm="0">
                                          <p:val>
                                            <p:strVal val="#ppt_y"/>
                                          </p:val>
                                        </p:tav>
                                        <p:tav tm="100000">
                                          <p:val>
                                            <p:strVal val="#ppt_y"/>
                                          </p:val>
                                        </p:tav>
                                      </p:tavLst>
                                    </p:anim>
                                  </p:childTnLst>
                                </p:cTn>
                              </p:par>
                              <p:par>
                                <p:cTn id="26" presetID="2" presetClass="entr" presetSubtype="8" decel="100000" fill="hold" grpId="0" nodeType="withEffect">
                                  <p:stCondLst>
                                    <p:cond delay="250"/>
                                  </p:stCondLst>
                                  <p:childTnLst>
                                    <p:set>
                                      <p:cBhvr>
                                        <p:cTn id="27" dur="1" fill="hold">
                                          <p:stCondLst>
                                            <p:cond delay="0"/>
                                          </p:stCondLst>
                                        </p:cTn>
                                        <p:tgtEl>
                                          <p:spTgt spid="9"/>
                                        </p:tgtEl>
                                        <p:attrNameLst>
                                          <p:attrName>style.visibility</p:attrName>
                                        </p:attrNameLst>
                                      </p:cBhvr>
                                      <p:to>
                                        <p:strVal val="visible"/>
                                      </p:to>
                                    </p:set>
                                    <p:anim calcmode="lin" valueType="num">
                                      <p:cBhvr additive="base">
                                        <p:cTn id="28" dur="850" fill="hold"/>
                                        <p:tgtEl>
                                          <p:spTgt spid="9"/>
                                        </p:tgtEl>
                                        <p:attrNameLst>
                                          <p:attrName>ppt_x</p:attrName>
                                        </p:attrNameLst>
                                      </p:cBhvr>
                                      <p:tavLst>
                                        <p:tav tm="0">
                                          <p:val>
                                            <p:strVal val="0-#ppt_w/2"/>
                                          </p:val>
                                        </p:tav>
                                        <p:tav tm="100000">
                                          <p:val>
                                            <p:strVal val="#ppt_x"/>
                                          </p:val>
                                        </p:tav>
                                      </p:tavLst>
                                    </p:anim>
                                    <p:anim calcmode="lin" valueType="num">
                                      <p:cBhvr additive="base">
                                        <p:cTn id="29" dur="8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animBg="1"/>
      <p:bldP spid="6" grpId="0" animBg="1"/>
      <p:bldP spid="8" grpId="0" animBg="1"/>
      <p:bldP spid="9" grpId="0" animBg="1"/>
      <p:bldP spid="10" grpId="0" animBg="1"/>
    </p:bld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Section Title Accent Color 1">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91241">
                      <a:schemeClr val="tx1"/>
                    </a:gs>
                    <a:gs pos="57000">
                      <a:schemeClr val="tx1"/>
                    </a:gs>
                    <a:gs pos="1800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3410078617"/>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Section Title Accent Color 2">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436079769"/>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Section Title Accent Color 3">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1223918620"/>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49"/>
            <a:ext cx="11889564" cy="2059025"/>
          </a:xfrm>
        </p:spPr>
        <p:txBody>
          <a:bodyPr/>
          <a:lstStyle>
            <a:lvl1pPr marL="0" indent="0">
              <a:buNone/>
              <a:defRPr/>
            </a:lvl1pPr>
            <a:lvl2pPr marL="28575" indent="0">
              <a:buNone/>
              <a:defRPr sz="2000"/>
            </a:lvl2pPr>
            <a:lvl3pPr marL="223838" indent="0">
              <a:buNone/>
              <a:defRPr sz="2000"/>
            </a:lvl3pPr>
            <a:lvl4pPr marL="476250" indent="0">
              <a:buNone/>
              <a:defRPr sz="1800"/>
            </a:lvl4pPr>
            <a:lvl5pPr marL="739775"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007331826"/>
      </p:ext>
    </p:extLst>
  </p:cSld>
  <p:clrMapOvr>
    <a:masterClrMapping/>
  </p:clrMapOvr>
  <p:transition>
    <p:fade/>
  </p:transition>
  <p:timing>
    <p:tnLst>
      <p:par>
        <p:cTn id="1" dur="indefinite" restart="never" nodeType="tmRoot"/>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49"/>
            <a:ext cx="11889564" cy="2059025"/>
          </a:xfrm>
        </p:spPr>
        <p:txBody>
          <a:bodyPr/>
          <a:lstStyle>
            <a:lvl1pPr marL="0" indent="0">
              <a:buNone/>
              <a:defRPr>
                <a:gradFill>
                  <a:gsLst>
                    <a:gs pos="2920">
                      <a:schemeClr val="tx2"/>
                    </a:gs>
                    <a:gs pos="39000">
                      <a:schemeClr val="tx2"/>
                    </a:gs>
                  </a:gsLst>
                  <a:lin ang="5400000" scaled="0"/>
                </a:gradFill>
              </a:defRPr>
            </a:lvl1pPr>
            <a:lvl2pPr marL="28575" indent="0">
              <a:buNone/>
              <a:defRPr sz="2000"/>
            </a:lvl2pPr>
            <a:lvl3pPr marL="223838" indent="0">
              <a:buNone/>
              <a:defRPr sz="2000"/>
            </a:lvl3pPr>
            <a:lvl4pPr marL="476250" indent="0">
              <a:buNone/>
              <a:defRPr sz="1800"/>
            </a:lvl4pPr>
            <a:lvl5pPr marL="739775"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76205855"/>
      </p:ext>
    </p:extLst>
  </p:cSld>
  <p:clrMapOvr>
    <a:masterClrMapping/>
  </p:clrMapOvr>
  <p:transition>
    <p:fade/>
  </p:transition>
  <p:timing>
    <p:tnLst>
      <p:par>
        <p:cT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802158115"/>
      </p:ext>
    </p:extLst>
  </p:cSld>
  <p:clrMapOvr>
    <a:masterClrMapping/>
  </p:clrMapOvr>
  <p:transition>
    <p:fad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Vide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bwMode="auto">
          <a:xfrm>
            <a:off x="274702" y="1211287"/>
            <a:ext cx="100583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91241">
                      <a:schemeClr val="tx1"/>
                    </a:gs>
                    <a:gs pos="57000">
                      <a:schemeClr val="tx1"/>
                    </a:gs>
                    <a:gs pos="18000">
                      <a:schemeClr val="tx1"/>
                    </a:gs>
                  </a:gsLst>
                  <a:lin ang="5400000" scaled="0"/>
                </a:gradFill>
              </a:defRPr>
            </a:lvl1pPr>
          </a:lstStyle>
          <a:p>
            <a:r>
              <a:rPr lang="en-US" dirty="0" smtClean="0"/>
              <a:t>Video title</a:t>
            </a:r>
            <a:endParaRPr lang="en-US" dirty="0"/>
          </a:p>
        </p:txBody>
      </p:sp>
      <p:sp>
        <p:nvSpPr>
          <p:cNvPr id="8" name="Rectangle 7"/>
          <p:cNvSpPr/>
          <p:nvPr userDrawn="1"/>
        </p:nvSpPr>
        <p:spPr bwMode="gray">
          <a:xfrm flipH="1">
            <a:off x="6675437" y="5741676"/>
            <a:ext cx="5090930" cy="421649"/>
          </a:xfrm>
          <a:prstGeom prst="rect">
            <a:avLst/>
          </a:prstGeom>
          <a:solidFill>
            <a:srgbClr val="785393">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9" name="Rectangle 8"/>
          <p:cNvSpPr/>
          <p:nvPr userDrawn="1"/>
        </p:nvSpPr>
        <p:spPr bwMode="gray">
          <a:xfrm flipH="1">
            <a:off x="7438038" y="5910383"/>
            <a:ext cx="4998437" cy="417913"/>
          </a:xfrm>
          <a:prstGeom prst="rect">
            <a:avLst/>
          </a:prstGeom>
          <a:solidFill>
            <a:srgbClr val="785393">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0" name="Rectangle 9"/>
          <p:cNvSpPr/>
          <p:nvPr userDrawn="1"/>
        </p:nvSpPr>
        <p:spPr bwMode="gray">
          <a:xfrm flipH="1">
            <a:off x="7193591" y="6282993"/>
            <a:ext cx="5072801" cy="417913"/>
          </a:xfrm>
          <a:prstGeom prst="rect">
            <a:avLst/>
          </a:prstGeom>
          <a:solidFill>
            <a:srgbClr val="785393">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Tree>
    <p:extLst>
      <p:ext uri="{BB962C8B-B14F-4D97-AF65-F5344CB8AC3E}">
        <p14:creationId xmlns:p14="http://schemas.microsoft.com/office/powerpoint/2010/main" val="2159412218"/>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8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750"/>
                                        <p:tgtEl>
                                          <p:spTgt spid="2"/>
                                        </p:tgtEl>
                                      </p:cBhvr>
                                    </p:animEffect>
                                  </p:childTnLst>
                                </p:cTn>
                              </p:par>
                              <p:par>
                                <p:cTn id="8" presetID="63" presetClass="path" presetSubtype="0" decel="100000" fill="hold" grpId="1" nodeType="withEffect">
                                  <p:stCondLst>
                                    <p:cond delay="580"/>
                                  </p:stCondLst>
                                  <p:childTnLst>
                                    <p:animMotion origin="layout" path="M -0.02409 1.50289E-6 L -4.16667E-7 1.50289E-6 " pathEditMode="relative" rAng="0" ptsTypes="AA">
                                      <p:cBhvr>
                                        <p:cTn id="9" dur="500" fill="hold"/>
                                        <p:tgtEl>
                                          <p:spTgt spid="2"/>
                                        </p:tgtEl>
                                        <p:attrNameLst>
                                          <p:attrName>ppt_x</p:attrName>
                                          <p:attrName>ppt_y</p:attrName>
                                        </p:attrNameLst>
                                      </p:cBhvr>
                                      <p:rCtr x="1198" y="0"/>
                                    </p:animMotion>
                                  </p:childTnLst>
                                </p:cTn>
                              </p:par>
                              <p:par>
                                <p:cTn id="10" presetID="2" presetClass="entr" presetSubtype="2" decel="100000"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850" fill="hold"/>
                                        <p:tgtEl>
                                          <p:spTgt spid="8"/>
                                        </p:tgtEl>
                                        <p:attrNameLst>
                                          <p:attrName>ppt_x</p:attrName>
                                        </p:attrNameLst>
                                      </p:cBhvr>
                                      <p:tavLst>
                                        <p:tav tm="0">
                                          <p:val>
                                            <p:strVal val="1+#ppt_w/2"/>
                                          </p:val>
                                        </p:tav>
                                        <p:tav tm="100000">
                                          <p:val>
                                            <p:strVal val="#ppt_x"/>
                                          </p:val>
                                        </p:tav>
                                      </p:tavLst>
                                    </p:anim>
                                    <p:anim calcmode="lin" valueType="num">
                                      <p:cBhvr additive="base">
                                        <p:cTn id="13" dur="850" fill="hold"/>
                                        <p:tgtEl>
                                          <p:spTgt spid="8"/>
                                        </p:tgtEl>
                                        <p:attrNameLst>
                                          <p:attrName>ppt_y</p:attrName>
                                        </p:attrNameLst>
                                      </p:cBhvr>
                                      <p:tavLst>
                                        <p:tav tm="0">
                                          <p:val>
                                            <p:strVal val="#ppt_y"/>
                                          </p:val>
                                        </p:tav>
                                        <p:tav tm="100000">
                                          <p:val>
                                            <p:strVal val="#ppt_y"/>
                                          </p:val>
                                        </p:tav>
                                      </p:tavLst>
                                    </p:anim>
                                  </p:childTnLst>
                                </p:cTn>
                              </p:par>
                              <p:par>
                                <p:cTn id="14" presetID="2" presetClass="entr" presetSubtype="2" decel="100000" fill="hold" grpId="0" nodeType="withEffect">
                                  <p:stCondLst>
                                    <p:cond delay="250"/>
                                  </p:stCondLst>
                                  <p:childTnLst>
                                    <p:set>
                                      <p:cBhvr>
                                        <p:cTn id="15" dur="1" fill="hold">
                                          <p:stCondLst>
                                            <p:cond delay="0"/>
                                          </p:stCondLst>
                                        </p:cTn>
                                        <p:tgtEl>
                                          <p:spTgt spid="10"/>
                                        </p:tgtEl>
                                        <p:attrNameLst>
                                          <p:attrName>style.visibility</p:attrName>
                                        </p:attrNameLst>
                                      </p:cBhvr>
                                      <p:to>
                                        <p:strVal val="visible"/>
                                      </p:to>
                                    </p:set>
                                    <p:anim calcmode="lin" valueType="num">
                                      <p:cBhvr additive="base">
                                        <p:cTn id="16" dur="850" fill="hold"/>
                                        <p:tgtEl>
                                          <p:spTgt spid="10"/>
                                        </p:tgtEl>
                                        <p:attrNameLst>
                                          <p:attrName>ppt_x</p:attrName>
                                        </p:attrNameLst>
                                      </p:cBhvr>
                                      <p:tavLst>
                                        <p:tav tm="0">
                                          <p:val>
                                            <p:strVal val="1+#ppt_w/2"/>
                                          </p:val>
                                        </p:tav>
                                        <p:tav tm="100000">
                                          <p:val>
                                            <p:strVal val="#ppt_x"/>
                                          </p:val>
                                        </p:tav>
                                      </p:tavLst>
                                    </p:anim>
                                    <p:anim calcmode="lin" valueType="num">
                                      <p:cBhvr additive="base">
                                        <p:cTn id="17" dur="850" fill="hold"/>
                                        <p:tgtEl>
                                          <p:spTgt spid="10"/>
                                        </p:tgtEl>
                                        <p:attrNameLst>
                                          <p:attrName>ppt_y</p:attrName>
                                        </p:attrNameLst>
                                      </p:cBhvr>
                                      <p:tavLst>
                                        <p:tav tm="0">
                                          <p:val>
                                            <p:strVal val="#ppt_y"/>
                                          </p:val>
                                        </p:tav>
                                        <p:tav tm="100000">
                                          <p:val>
                                            <p:strVal val="#ppt_y"/>
                                          </p:val>
                                        </p:tav>
                                      </p:tavLst>
                                    </p:anim>
                                  </p:childTnLst>
                                </p:cTn>
                              </p:par>
                              <p:par>
                                <p:cTn id="18" presetID="2" presetClass="entr" presetSubtype="8" decel="100000" fill="hold" grpId="0" nodeType="withEffect">
                                  <p:stCondLst>
                                    <p:cond delay="250"/>
                                  </p:stCondLst>
                                  <p:childTnLst>
                                    <p:set>
                                      <p:cBhvr>
                                        <p:cTn id="19" dur="1" fill="hold">
                                          <p:stCondLst>
                                            <p:cond delay="0"/>
                                          </p:stCondLst>
                                        </p:cTn>
                                        <p:tgtEl>
                                          <p:spTgt spid="9"/>
                                        </p:tgtEl>
                                        <p:attrNameLst>
                                          <p:attrName>style.visibility</p:attrName>
                                        </p:attrNameLst>
                                      </p:cBhvr>
                                      <p:to>
                                        <p:strVal val="visible"/>
                                      </p:to>
                                    </p:set>
                                    <p:anim calcmode="lin" valueType="num">
                                      <p:cBhvr additive="base">
                                        <p:cTn id="20" dur="850" fill="hold"/>
                                        <p:tgtEl>
                                          <p:spTgt spid="9"/>
                                        </p:tgtEl>
                                        <p:attrNameLst>
                                          <p:attrName>ppt_x</p:attrName>
                                        </p:attrNameLst>
                                      </p:cBhvr>
                                      <p:tavLst>
                                        <p:tav tm="0">
                                          <p:val>
                                            <p:strVal val="0-#ppt_w/2"/>
                                          </p:val>
                                        </p:tav>
                                        <p:tav tm="100000">
                                          <p:val>
                                            <p:strVal val="#ppt_x"/>
                                          </p:val>
                                        </p:tav>
                                      </p:tavLst>
                                    </p:anim>
                                    <p:anim calcmode="lin" valueType="num">
                                      <p:cBhvr additive="base">
                                        <p:cTn id="21" dur="8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8" grpId="0" animBg="1"/>
      <p:bldP spid="9" grpId="0" animBg="1"/>
      <p:bldP spid="10" grpId="0" animBg="1"/>
    </p:bld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itle and 2-color bullete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1pPr>
              <a:buClr>
                <a:schemeClr val="tx2"/>
              </a:buClr>
              <a:defRPr>
                <a:gradFill>
                  <a:gsLst>
                    <a:gs pos="13869">
                      <a:schemeClr val="tx2"/>
                    </a:gs>
                    <a:gs pos="42000">
                      <a:schemeClr val="tx2"/>
                    </a:gs>
                  </a:gsLst>
                  <a:lin ang="5400000" scaled="0"/>
                </a:gradFill>
              </a:defRPr>
            </a:lvl1pPr>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882851025"/>
      </p:ext>
    </p:extLst>
  </p:cSld>
  <p:clrMapOvr>
    <a:masterClrMapping/>
  </p:clrMapOvr>
  <p:transition>
    <p:fade/>
  </p:transition>
  <p:timing>
    <p:tnLst>
      <p:par>
        <p:cTn id="1" dur="indefinite" restart="never" nodeType="tmRoot"/>
      </p:par>
    </p:tn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144645190"/>
      </p:ext>
    </p:extLst>
  </p:cSld>
  <p:clrMapOvr>
    <a:masterClrMapping/>
  </p:clrMapOvr>
  <p:transition>
    <p:fade/>
  </p:transition>
  <p:timing>
    <p:tnLst>
      <p:par>
        <p:cTn id="1" dur="indefinite" restart="never" nodeType="tmRoot"/>
      </p:par>
    </p:tn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Two Column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5109">
                      <a:schemeClr val="tx2"/>
                    </a:gs>
                    <a:gs pos="2500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100000">
                      <a:schemeClr val="tx2"/>
                    </a:gs>
                    <a:gs pos="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221428868"/>
      </p:ext>
    </p:extLst>
  </p:cSld>
  <p:clrMapOvr>
    <a:masterClrMapping/>
  </p:clrMapOvr>
  <p:transition>
    <p:fade/>
  </p:transition>
  <p:timing>
    <p:tnLst>
      <p:par>
        <p:cTn id="1" dur="indefinite" restart="never" nodeType="tmRoot"/>
      </p:par>
    </p:tn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1"/>
              </a:buClr>
              <a:buFont typeface="Wingdings" panose="05000000000000000000" pitchFamily="2" charset="2"/>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1"/>
              </a:buClr>
              <a:buFont typeface="Wingdings" panose="05000000000000000000" pitchFamily="2" charset="2"/>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772287639"/>
      </p:ext>
    </p:extLst>
  </p:cSld>
  <p:clrMapOvr>
    <a:masterClrMapping/>
  </p:clrMapOvr>
  <p:transition>
    <p:fade/>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Two Column 2-color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603790"/>
          </a:xfrm>
        </p:spPr>
        <p:txBody>
          <a:bodyPr wrap="square">
            <a:spAutoFit/>
          </a:bodyPr>
          <a:lstStyle>
            <a:lvl1pPr marL="287338" indent="-287338">
              <a:spcBef>
                <a:spcPts val="1224"/>
              </a:spcBef>
              <a:buClr>
                <a:schemeClr val="tx2"/>
              </a:buClr>
              <a:buFont typeface="Wingdings" panose="05000000000000000000" pitchFamily="2" charset="2"/>
              <a:buChar char="§"/>
              <a:defRPr sz="3600">
                <a:gradFill>
                  <a:gsLst>
                    <a:gs pos="5109">
                      <a:schemeClr val="tx2"/>
                    </a:gs>
                    <a:gs pos="100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603790"/>
          </a:xfrm>
        </p:spPr>
        <p:txBody>
          <a:bodyPr wrap="square">
            <a:spAutoFit/>
          </a:bodyPr>
          <a:lstStyle>
            <a:lvl1pPr marL="287338" indent="-287338">
              <a:spcBef>
                <a:spcPts val="1224"/>
              </a:spcBef>
              <a:buClr>
                <a:schemeClr val="tx2"/>
              </a:buClr>
              <a:buFont typeface="Wingdings" panose="05000000000000000000" pitchFamily="2" charset="2"/>
              <a:buChar char="§"/>
              <a:defRPr sz="3600">
                <a:gradFill>
                  <a:gsLst>
                    <a:gs pos="5109">
                      <a:schemeClr val="tx2"/>
                    </a:gs>
                    <a:gs pos="100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286360152"/>
      </p:ext>
    </p:extLst>
  </p:cSld>
  <p:clrMapOvr>
    <a:masterClrMapping/>
  </p:clrMapOvr>
  <p:transition>
    <p:fade/>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771173837"/>
      </p:ext>
    </p:extLst>
  </p:cSld>
  <p:clrMapOvr>
    <a:masterClrMapping/>
  </p:clrMapOvr>
  <p:transition>
    <p:fade/>
  </p:transition>
  <p:timing>
    <p:tnLst>
      <p:par>
        <p:cTn id="1" dur="indefinite" restart="never" nodeType="tmRoot"/>
      </p:par>
    </p:tnLst>
  </p:timing>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Big Idea Layout">
    <p:spTree>
      <p:nvGrpSpPr>
        <p:cNvPr id="1" name=""/>
        <p:cNvGrpSpPr/>
        <p:nvPr/>
      </p:nvGrpSpPr>
      <p:grpSpPr>
        <a:xfrm>
          <a:off x="0" y="0"/>
          <a:ext cx="0" cy="0"/>
          <a:chOff x="0" y="0"/>
          <a:chExt cx="0" cy="0"/>
        </a:xfrm>
      </p:grpSpPr>
      <p:sp>
        <p:nvSpPr>
          <p:cNvPr id="2" name="Title 1"/>
          <p:cNvSpPr>
            <a:spLocks noGrp="1"/>
          </p:cNvSpPr>
          <p:nvPr>
            <p:ph type="title"/>
          </p:nvPr>
        </p:nvSpPr>
        <p:spPr>
          <a:xfrm>
            <a:off x="282576" y="1211263"/>
            <a:ext cx="11889564" cy="917575"/>
          </a:xfrm>
        </p:spPr>
        <p:txBody>
          <a:bodyPr/>
          <a:lstStyle>
            <a:lvl1pPr>
              <a:defRPr sz="7200" baseline="0"/>
            </a:lvl1pPr>
          </a:lstStyle>
          <a:p>
            <a:r>
              <a:rPr lang="en-US" smtClean="0"/>
              <a:t>Click to edit Master title style</a:t>
            </a:r>
            <a:endParaRPr lang="en-US" dirty="0"/>
          </a:p>
        </p:txBody>
      </p:sp>
    </p:spTree>
    <p:extLst>
      <p:ext uri="{BB962C8B-B14F-4D97-AF65-F5344CB8AC3E}">
        <p14:creationId xmlns:p14="http://schemas.microsoft.com/office/powerpoint/2010/main" val="2052122931"/>
      </p:ext>
    </p:extLst>
  </p:cSld>
  <p:clrMapOvr>
    <a:masterClrMapping/>
  </p:clrMapOvr>
  <p:transition>
    <p:fade/>
  </p:transition>
  <p:timing>
    <p:tnLst>
      <p:par>
        <p:cTn id="1" dur="indefinite" restart="never" nodeType="tmRoot"/>
      </p:par>
    </p:tnLst>
  </p:timing>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Fact Layout">
    <p:spTree>
      <p:nvGrpSpPr>
        <p:cNvPr id="1" name=""/>
        <p:cNvGrpSpPr/>
        <p:nvPr/>
      </p:nvGrpSpPr>
      <p:grpSpPr>
        <a:xfrm>
          <a:off x="0" y="0"/>
          <a:ext cx="0" cy="0"/>
          <a:chOff x="0" y="0"/>
          <a:chExt cx="0" cy="0"/>
        </a:xfrm>
      </p:grpSpPr>
      <p:sp>
        <p:nvSpPr>
          <p:cNvPr id="2" name="Title 1"/>
          <p:cNvSpPr>
            <a:spLocks noGrp="1"/>
          </p:cNvSpPr>
          <p:nvPr>
            <p:ph type="title"/>
          </p:nvPr>
        </p:nvSpPr>
        <p:spPr>
          <a:xfrm>
            <a:off x="2113225" y="2125663"/>
            <a:ext cx="8219813" cy="1828800"/>
          </a:xfrm>
        </p:spPr>
        <p:txBody>
          <a:bodyPr/>
          <a:lstStyle>
            <a:lvl1pPr>
              <a:defRPr sz="6000" baseline="0"/>
            </a:lvl1pPr>
          </a:lstStyle>
          <a:p>
            <a:r>
              <a:rPr lang="en-US" smtClean="0"/>
              <a:t>Click to edit Master title style</a:t>
            </a:r>
            <a:endParaRPr lang="en-US" dirty="0"/>
          </a:p>
        </p:txBody>
      </p:sp>
    </p:spTree>
    <p:extLst>
      <p:ext uri="{BB962C8B-B14F-4D97-AF65-F5344CB8AC3E}">
        <p14:creationId xmlns:p14="http://schemas.microsoft.com/office/powerpoint/2010/main" val="1314773772"/>
      </p:ext>
    </p:extLst>
  </p:cSld>
  <p:clrMapOvr>
    <a:masterClrMapping/>
  </p:clrMapOvr>
  <p:transition>
    <p:fade/>
  </p:transition>
  <p:timing>
    <p:tnLst>
      <p:par>
        <p:cTn id="1" dur="indefinite" restart="never" nodeType="tmRoot"/>
      </p:par>
    </p:tnLst>
  </p:timing>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preserve="1" userDrawn="1">
  <p:cSld name="Fact Layout_Accent Color 2">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113225" y="2125663"/>
            <a:ext cx="8219813" cy="1828800"/>
          </a:xfrm>
        </p:spPr>
        <p:txBody>
          <a:bodyPr/>
          <a:lstStyle>
            <a:lvl1pPr>
              <a:defRPr sz="6000" baseline="0"/>
            </a:lvl1pPr>
          </a:lstStyle>
          <a:p>
            <a:r>
              <a:rPr lang="en-US" smtClean="0"/>
              <a:t>Click to edit Master title style</a:t>
            </a:r>
            <a:endParaRPr lang="en-US" dirty="0"/>
          </a:p>
        </p:txBody>
      </p:sp>
    </p:spTree>
    <p:extLst>
      <p:ext uri="{BB962C8B-B14F-4D97-AF65-F5344CB8AC3E}">
        <p14:creationId xmlns:p14="http://schemas.microsoft.com/office/powerpoint/2010/main" val="475728905"/>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Quote Layout">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1201806"/>
            <a:ext cx="10058399" cy="917575"/>
          </a:xfrm>
        </p:spPr>
        <p:txBody>
          <a:bodyPr/>
          <a:lstStyle>
            <a:lvl1pPr marL="233363" indent="-233363">
              <a:defRPr sz="6000" baseline="0"/>
            </a:lvl1pPr>
          </a:lstStyle>
          <a:p>
            <a:r>
              <a:rPr lang="en-US" dirty="0" smtClean="0"/>
              <a:t>“Sample quote goes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5126038"/>
            <a:ext cx="5486400" cy="1071062"/>
          </a:xfrm>
        </p:spPr>
        <p:txBody>
          <a:bodyPr/>
          <a:lstStyle>
            <a:lvl1pPr marL="0" indent="0">
              <a:spcBef>
                <a:spcPts val="0"/>
              </a:spcBef>
              <a:buNone/>
              <a:defRPr sz="3200" baseline="0">
                <a:latin typeface="+mj-lt"/>
              </a:defRPr>
            </a:lvl1pPr>
          </a:lstStyle>
          <a:p>
            <a:pPr lvl="0"/>
            <a:r>
              <a:rPr lang="en-US" dirty="0" smtClean="0"/>
              <a:t>Author Name</a:t>
            </a:r>
          </a:p>
          <a:p>
            <a:pPr lvl="0"/>
            <a:r>
              <a:rPr lang="en-US" dirty="0" smtClean="0"/>
              <a:t>Title</a:t>
            </a:r>
          </a:p>
        </p:txBody>
      </p:sp>
    </p:spTree>
    <p:extLst>
      <p:ext uri="{BB962C8B-B14F-4D97-AF65-F5344CB8AC3E}">
        <p14:creationId xmlns:p14="http://schemas.microsoft.com/office/powerpoint/2010/main" val="2943416930"/>
      </p:ext>
    </p:extLst>
  </p:cSld>
  <p:clrMapOvr>
    <a:masterClrMapping/>
  </p:clrMapOvr>
  <p:transition>
    <p:fade/>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ection Title Texture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91241">
                      <a:schemeClr val="tx1"/>
                    </a:gs>
                    <a:gs pos="57000">
                      <a:schemeClr val="tx1"/>
                    </a:gs>
                    <a:gs pos="18000">
                      <a:schemeClr val="tx1"/>
                    </a:gs>
                  </a:gsLst>
                  <a:lin ang="5400000" scaled="0"/>
                </a:gradFill>
              </a:defRPr>
            </a:lvl1pPr>
          </a:lstStyle>
          <a:p>
            <a:r>
              <a:rPr lang="en-US" dirty="0" smtClean="0"/>
              <a:t>Section title</a:t>
            </a:r>
            <a:endParaRPr lang="en-US" dirty="0"/>
          </a:p>
        </p:txBody>
      </p:sp>
      <p:sp>
        <p:nvSpPr>
          <p:cNvPr id="5" name="Rectangle 4"/>
          <p:cNvSpPr/>
          <p:nvPr userDrawn="1"/>
        </p:nvSpPr>
        <p:spPr bwMode="gray">
          <a:xfrm>
            <a:off x="693869" y="479425"/>
            <a:ext cx="3251060" cy="609723"/>
          </a:xfrm>
          <a:prstGeom prst="rect">
            <a:avLst/>
          </a:prstGeom>
          <a:solidFill>
            <a:srgbClr val="785393">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6" name="Rectangle 5"/>
          <p:cNvSpPr/>
          <p:nvPr userDrawn="1"/>
        </p:nvSpPr>
        <p:spPr bwMode="gray">
          <a:xfrm>
            <a:off x="-28617" y="601540"/>
            <a:ext cx="3240040" cy="609723"/>
          </a:xfrm>
          <a:prstGeom prst="rect">
            <a:avLst/>
          </a:prstGeom>
          <a:solidFill>
            <a:srgbClr val="785393">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8" name="Rectangle 7"/>
          <p:cNvSpPr/>
          <p:nvPr userDrawn="1"/>
        </p:nvSpPr>
        <p:spPr bwMode="gray">
          <a:xfrm flipH="1">
            <a:off x="6675437" y="5741676"/>
            <a:ext cx="5090930" cy="421649"/>
          </a:xfrm>
          <a:prstGeom prst="rect">
            <a:avLst/>
          </a:prstGeom>
          <a:solidFill>
            <a:srgbClr val="785393">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9" name="Rectangle 8"/>
          <p:cNvSpPr/>
          <p:nvPr userDrawn="1"/>
        </p:nvSpPr>
        <p:spPr bwMode="gray">
          <a:xfrm flipH="1">
            <a:off x="7438038" y="5910383"/>
            <a:ext cx="4998437" cy="417913"/>
          </a:xfrm>
          <a:prstGeom prst="rect">
            <a:avLst/>
          </a:prstGeom>
          <a:solidFill>
            <a:srgbClr val="785393">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0" name="Rectangle 9"/>
          <p:cNvSpPr/>
          <p:nvPr userDrawn="1"/>
        </p:nvSpPr>
        <p:spPr bwMode="gray">
          <a:xfrm flipH="1">
            <a:off x="7193591" y="6282993"/>
            <a:ext cx="5072801" cy="417913"/>
          </a:xfrm>
          <a:prstGeom prst="rect">
            <a:avLst/>
          </a:prstGeom>
          <a:solidFill>
            <a:srgbClr val="785393">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Tree>
    <p:extLst>
      <p:ext uri="{BB962C8B-B14F-4D97-AF65-F5344CB8AC3E}">
        <p14:creationId xmlns:p14="http://schemas.microsoft.com/office/powerpoint/2010/main" val="2777322599"/>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850" fill="hold"/>
                                        <p:tgtEl>
                                          <p:spTgt spid="6"/>
                                        </p:tgtEl>
                                        <p:attrNameLst>
                                          <p:attrName>ppt_x</p:attrName>
                                        </p:attrNameLst>
                                      </p:cBhvr>
                                      <p:tavLst>
                                        <p:tav tm="0">
                                          <p:val>
                                            <p:strVal val="0-#ppt_w/2"/>
                                          </p:val>
                                        </p:tav>
                                        <p:tav tm="100000">
                                          <p:val>
                                            <p:strVal val="#ppt_x"/>
                                          </p:val>
                                        </p:tav>
                                      </p:tavLst>
                                    </p:anim>
                                    <p:anim calcmode="lin" valueType="num">
                                      <p:cBhvr additive="base">
                                        <p:cTn id="8" dur="85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850" fill="hold"/>
                                        <p:tgtEl>
                                          <p:spTgt spid="5"/>
                                        </p:tgtEl>
                                        <p:attrNameLst>
                                          <p:attrName>ppt_x</p:attrName>
                                        </p:attrNameLst>
                                      </p:cBhvr>
                                      <p:tavLst>
                                        <p:tav tm="0">
                                          <p:val>
                                            <p:strVal val="1+#ppt_w/2"/>
                                          </p:val>
                                        </p:tav>
                                        <p:tav tm="100000">
                                          <p:val>
                                            <p:strVal val="#ppt_x"/>
                                          </p:val>
                                        </p:tav>
                                      </p:tavLst>
                                    </p:anim>
                                    <p:anim calcmode="lin" valueType="num">
                                      <p:cBhvr additive="base">
                                        <p:cTn id="12" dur="850" fill="hold"/>
                                        <p:tgtEl>
                                          <p:spTgt spid="5"/>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8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750"/>
                                        <p:tgtEl>
                                          <p:spTgt spid="2"/>
                                        </p:tgtEl>
                                      </p:cBhvr>
                                    </p:animEffect>
                                  </p:childTnLst>
                                </p:cTn>
                              </p:par>
                              <p:par>
                                <p:cTn id="16" presetID="63" presetClass="path" presetSubtype="0" decel="100000" fill="hold" grpId="1" nodeType="withEffect">
                                  <p:stCondLst>
                                    <p:cond delay="580"/>
                                  </p:stCondLst>
                                  <p:childTnLst>
                                    <p:animMotion origin="layout" path="M -0.02409 1.50289E-6 L -4.16667E-7 1.50289E-6 " pathEditMode="relative" rAng="0" ptsTypes="AA">
                                      <p:cBhvr>
                                        <p:cTn id="17" dur="500" fill="hold"/>
                                        <p:tgtEl>
                                          <p:spTgt spid="2"/>
                                        </p:tgtEl>
                                        <p:attrNameLst>
                                          <p:attrName>ppt_x</p:attrName>
                                          <p:attrName>ppt_y</p:attrName>
                                        </p:attrNameLst>
                                      </p:cBhvr>
                                      <p:rCtr x="1198" y="0"/>
                                    </p:animMotion>
                                  </p:childTnLst>
                                </p:cTn>
                              </p:par>
                              <p:par>
                                <p:cTn id="18" presetID="2" presetClass="entr" presetSubtype="2" decel="100000" fill="hold" grpId="0" nodeType="withEffect">
                                  <p:stCondLst>
                                    <p:cond delay="0"/>
                                  </p:stCondLst>
                                  <p:childTnLst>
                                    <p:set>
                                      <p:cBhvr>
                                        <p:cTn id="19" dur="1" fill="hold">
                                          <p:stCondLst>
                                            <p:cond delay="0"/>
                                          </p:stCondLst>
                                        </p:cTn>
                                        <p:tgtEl>
                                          <p:spTgt spid="8"/>
                                        </p:tgtEl>
                                        <p:attrNameLst>
                                          <p:attrName>style.visibility</p:attrName>
                                        </p:attrNameLst>
                                      </p:cBhvr>
                                      <p:to>
                                        <p:strVal val="visible"/>
                                      </p:to>
                                    </p:set>
                                    <p:anim calcmode="lin" valueType="num">
                                      <p:cBhvr additive="base">
                                        <p:cTn id="20" dur="850" fill="hold"/>
                                        <p:tgtEl>
                                          <p:spTgt spid="8"/>
                                        </p:tgtEl>
                                        <p:attrNameLst>
                                          <p:attrName>ppt_x</p:attrName>
                                        </p:attrNameLst>
                                      </p:cBhvr>
                                      <p:tavLst>
                                        <p:tav tm="0">
                                          <p:val>
                                            <p:strVal val="1+#ppt_w/2"/>
                                          </p:val>
                                        </p:tav>
                                        <p:tav tm="100000">
                                          <p:val>
                                            <p:strVal val="#ppt_x"/>
                                          </p:val>
                                        </p:tav>
                                      </p:tavLst>
                                    </p:anim>
                                    <p:anim calcmode="lin" valueType="num">
                                      <p:cBhvr additive="base">
                                        <p:cTn id="21" dur="850" fill="hold"/>
                                        <p:tgtEl>
                                          <p:spTgt spid="8"/>
                                        </p:tgtEl>
                                        <p:attrNameLst>
                                          <p:attrName>ppt_y</p:attrName>
                                        </p:attrNameLst>
                                      </p:cBhvr>
                                      <p:tavLst>
                                        <p:tav tm="0">
                                          <p:val>
                                            <p:strVal val="#ppt_y"/>
                                          </p:val>
                                        </p:tav>
                                        <p:tav tm="100000">
                                          <p:val>
                                            <p:strVal val="#ppt_y"/>
                                          </p:val>
                                        </p:tav>
                                      </p:tavLst>
                                    </p:anim>
                                  </p:childTnLst>
                                </p:cTn>
                              </p:par>
                              <p:par>
                                <p:cTn id="22" presetID="2" presetClass="entr" presetSubtype="2" decel="100000" fill="hold" grpId="0" nodeType="withEffect">
                                  <p:stCondLst>
                                    <p:cond delay="250"/>
                                  </p:stCondLst>
                                  <p:childTnLst>
                                    <p:set>
                                      <p:cBhvr>
                                        <p:cTn id="23" dur="1" fill="hold">
                                          <p:stCondLst>
                                            <p:cond delay="0"/>
                                          </p:stCondLst>
                                        </p:cTn>
                                        <p:tgtEl>
                                          <p:spTgt spid="10"/>
                                        </p:tgtEl>
                                        <p:attrNameLst>
                                          <p:attrName>style.visibility</p:attrName>
                                        </p:attrNameLst>
                                      </p:cBhvr>
                                      <p:to>
                                        <p:strVal val="visible"/>
                                      </p:to>
                                    </p:set>
                                    <p:anim calcmode="lin" valueType="num">
                                      <p:cBhvr additive="base">
                                        <p:cTn id="24" dur="850" fill="hold"/>
                                        <p:tgtEl>
                                          <p:spTgt spid="10"/>
                                        </p:tgtEl>
                                        <p:attrNameLst>
                                          <p:attrName>ppt_x</p:attrName>
                                        </p:attrNameLst>
                                      </p:cBhvr>
                                      <p:tavLst>
                                        <p:tav tm="0">
                                          <p:val>
                                            <p:strVal val="1+#ppt_w/2"/>
                                          </p:val>
                                        </p:tav>
                                        <p:tav tm="100000">
                                          <p:val>
                                            <p:strVal val="#ppt_x"/>
                                          </p:val>
                                        </p:tav>
                                      </p:tavLst>
                                    </p:anim>
                                    <p:anim calcmode="lin" valueType="num">
                                      <p:cBhvr additive="base">
                                        <p:cTn id="25" dur="850" fill="hold"/>
                                        <p:tgtEl>
                                          <p:spTgt spid="10"/>
                                        </p:tgtEl>
                                        <p:attrNameLst>
                                          <p:attrName>ppt_y</p:attrName>
                                        </p:attrNameLst>
                                      </p:cBhvr>
                                      <p:tavLst>
                                        <p:tav tm="0">
                                          <p:val>
                                            <p:strVal val="#ppt_y"/>
                                          </p:val>
                                        </p:tav>
                                        <p:tav tm="100000">
                                          <p:val>
                                            <p:strVal val="#ppt_y"/>
                                          </p:val>
                                        </p:tav>
                                      </p:tavLst>
                                    </p:anim>
                                  </p:childTnLst>
                                </p:cTn>
                              </p:par>
                              <p:par>
                                <p:cTn id="26" presetID="2" presetClass="entr" presetSubtype="8" decel="100000" fill="hold" grpId="0" nodeType="withEffect">
                                  <p:stCondLst>
                                    <p:cond delay="250"/>
                                  </p:stCondLst>
                                  <p:childTnLst>
                                    <p:set>
                                      <p:cBhvr>
                                        <p:cTn id="27" dur="1" fill="hold">
                                          <p:stCondLst>
                                            <p:cond delay="0"/>
                                          </p:stCondLst>
                                        </p:cTn>
                                        <p:tgtEl>
                                          <p:spTgt spid="9"/>
                                        </p:tgtEl>
                                        <p:attrNameLst>
                                          <p:attrName>style.visibility</p:attrName>
                                        </p:attrNameLst>
                                      </p:cBhvr>
                                      <p:to>
                                        <p:strVal val="visible"/>
                                      </p:to>
                                    </p:set>
                                    <p:anim calcmode="lin" valueType="num">
                                      <p:cBhvr additive="base">
                                        <p:cTn id="28" dur="850" fill="hold"/>
                                        <p:tgtEl>
                                          <p:spTgt spid="9"/>
                                        </p:tgtEl>
                                        <p:attrNameLst>
                                          <p:attrName>ppt_x</p:attrName>
                                        </p:attrNameLst>
                                      </p:cBhvr>
                                      <p:tavLst>
                                        <p:tav tm="0">
                                          <p:val>
                                            <p:strVal val="0-#ppt_w/2"/>
                                          </p:val>
                                        </p:tav>
                                        <p:tav tm="100000">
                                          <p:val>
                                            <p:strVal val="#ppt_x"/>
                                          </p:val>
                                        </p:tav>
                                      </p:tavLst>
                                    </p:anim>
                                    <p:anim calcmode="lin" valueType="num">
                                      <p:cBhvr additive="base">
                                        <p:cTn id="29" dur="8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animBg="1"/>
      <p:bldP spid="6" grpId="0" animBg="1"/>
      <p:bldP spid="8" grpId="0" animBg="1"/>
      <p:bldP spid="9" grpId="0" animBg="1"/>
      <p:bldP spid="10" grpId="0" animBg="1"/>
    </p:bldLst>
  </p:timing>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Quote Layout_Accent Color 1">
    <p:bg>
      <p:bgPr>
        <a:solidFill>
          <a:schemeClr val="accent1"/>
        </a:solidFill>
        <a:effectLst/>
      </p:bgPr>
    </p:bg>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2125663"/>
            <a:ext cx="10058399" cy="917575"/>
          </a:xfrm>
        </p:spPr>
        <p:txBody>
          <a:bodyPr/>
          <a:lstStyle>
            <a:lvl1pPr marL="282575" indent="-282575">
              <a:tabLst>
                <a:tab pos="282575" algn="l"/>
              </a:tabLst>
              <a:defRPr sz="6000" baseline="0"/>
            </a:lvl1pPr>
          </a:lstStyle>
          <a:p>
            <a:r>
              <a:rPr lang="en-US" dirty="0" smtClean="0"/>
              <a:t>“	Add a quote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4868847"/>
            <a:ext cx="5486400" cy="1071062"/>
          </a:xfrm>
        </p:spPr>
        <p:txBody>
          <a:bodyPr/>
          <a:lstStyle>
            <a:lvl1pPr marL="0" indent="0">
              <a:spcBef>
                <a:spcPts val="0"/>
              </a:spcBef>
              <a:buNone/>
              <a:defRPr sz="3200" baseline="0">
                <a:latin typeface="+mj-lt"/>
              </a:defRPr>
            </a:lvl1pPr>
          </a:lstStyle>
          <a:p>
            <a:pPr lvl="0"/>
            <a:r>
              <a:rPr lang="en-US" dirty="0" smtClean="0"/>
              <a:t>Author’s Name</a:t>
            </a:r>
          </a:p>
          <a:p>
            <a:pPr lvl="0"/>
            <a:r>
              <a:rPr lang="en-US" dirty="0" smtClean="0"/>
              <a:t>Title</a:t>
            </a:r>
          </a:p>
        </p:txBody>
      </p:sp>
    </p:spTree>
    <p:extLst>
      <p:ext uri="{BB962C8B-B14F-4D97-AF65-F5344CB8AC3E}">
        <p14:creationId xmlns:p14="http://schemas.microsoft.com/office/powerpoint/2010/main" val="2100118568"/>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Big Idea &amp; 3 Points">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282576" y="2430462"/>
            <a:ext cx="11887200" cy="932563"/>
          </a:xfrm>
        </p:spPr>
        <p:txBody>
          <a:bodyPr/>
          <a:lstStyle>
            <a:lvl1pPr marL="0" indent="0">
              <a:buNone/>
              <a:defRPr sz="5400">
                <a:gradFill>
                  <a:gsLst>
                    <a:gs pos="3333">
                      <a:schemeClr val="tx1"/>
                    </a:gs>
                    <a:gs pos="39000">
                      <a:schemeClr val="tx1"/>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smtClean="0"/>
              <a:t>Click to edit Master text styles</a:t>
            </a:r>
          </a:p>
        </p:txBody>
      </p:sp>
      <p:sp>
        <p:nvSpPr>
          <p:cNvPr id="4" name="Title 1"/>
          <p:cNvSpPr>
            <a:spLocks noGrp="1"/>
          </p:cNvSpPr>
          <p:nvPr>
            <p:ph type="title"/>
          </p:nvPr>
        </p:nvSpPr>
        <p:spPr>
          <a:xfrm>
            <a:off x="282576" y="1211263"/>
            <a:ext cx="11889564" cy="917575"/>
          </a:xfrm>
        </p:spPr>
        <p:txBody>
          <a:bodyPr/>
          <a:lstStyle>
            <a:lvl1pPr>
              <a:defRPr sz="7200" baseline="0">
                <a:gradFill>
                  <a:gsLst>
                    <a:gs pos="1250">
                      <a:schemeClr val="tx1"/>
                    </a:gs>
                    <a:gs pos="100000">
                      <a:schemeClr val="tx1"/>
                    </a:gs>
                  </a:gsLst>
                  <a:lin ang="5400000" scaled="0"/>
                </a:gradFill>
              </a:defRPr>
            </a:lvl1pPr>
          </a:lstStyle>
          <a:p>
            <a:r>
              <a:rPr lang="en-US" smtClean="0"/>
              <a:t>Click to edit Master title style</a:t>
            </a:r>
            <a:endParaRPr lang="en-US" dirty="0"/>
          </a:p>
        </p:txBody>
      </p:sp>
    </p:spTree>
    <p:extLst>
      <p:ext uri="{BB962C8B-B14F-4D97-AF65-F5344CB8AC3E}">
        <p14:creationId xmlns:p14="http://schemas.microsoft.com/office/powerpoint/2010/main" val="2717470740"/>
      </p:ext>
    </p:extLst>
  </p:cSld>
  <p:clrMapOvr>
    <a:masterClrMapping/>
  </p:clrMapOvr>
  <p:transition>
    <p:fade/>
  </p:transition>
  <p:timing>
    <p:tnLst>
      <p:par>
        <p:cTn id="1" dur="indefinite" restart="never" nodeType="tmRoot"/>
      </p:par>
    </p:tnLst>
  </p:timing>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Blank">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149047566"/>
      </p:ext>
    </p:extLst>
  </p:cSld>
  <p:clrMapOvr>
    <a:masterClrMapping/>
  </p:clrMapOvr>
  <p:transition>
    <p:fade/>
  </p:transition>
  <p:timing>
    <p:tnLst>
      <p:par>
        <p:cTn id="1" dur="indefinite" restart="never" nodeType="tmRoot"/>
      </p:par>
    </p:tnLst>
  </p:timing>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Blank Accent Color 1">
    <p:bg>
      <p:bgPr>
        <a:solidFill>
          <a:schemeClr val="bg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101202453"/>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Blank Accent Color 2">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217399355"/>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Blank Accent Color 3">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458462069"/>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50"/>
            <a:ext cx="11887200" cy="2443746"/>
          </a:xfrm>
          <a:prstGeom prst="rect">
            <a:avLst/>
          </a:prstGeom>
        </p:spPr>
        <p:txBody>
          <a:bodyPr/>
          <a:lstStyle>
            <a:lvl1pPr marL="290513" indent="-290513">
              <a:buClr>
                <a:schemeClr val="tx1"/>
              </a:buClr>
              <a:buSzPct val="90000"/>
              <a:buFont typeface="Wingdings" panose="05000000000000000000" pitchFamily="2" charset="2"/>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Wingdings" panose="05000000000000000000" pitchFamily="2" charset="2"/>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Wingdings" panose="05000000000000000000" pitchFamily="2" charset="2"/>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Wingdings" panose="05000000000000000000" pitchFamily="2" charset="2"/>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Wingdings" panose="05000000000000000000" pitchFamily="2" charset="2"/>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C9E"/>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1581413681"/>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57.xml><?xml version="1.0" encoding="utf-8"?>
<p:sldLayout xmlns:a="http://schemas.openxmlformats.org/drawingml/2006/main" xmlns:r="http://schemas.openxmlformats.org/officeDocument/2006/relationships" xmlns:p="http://schemas.openxmlformats.org/presentationml/2006/main" userDrawn="1">
  <p:cSld name="Title and Content 1st level color tex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025170"/>
          </a:xfrm>
        </p:spPr>
        <p:txBody>
          <a:bodyPr>
            <a:spAutoFit/>
          </a:bodyPr>
          <a:lstStyle>
            <a:lvl1pPr>
              <a:defRPr>
                <a:gradFill>
                  <a:gsLst>
                    <a:gs pos="1250">
                      <a:schemeClr val="tx2"/>
                    </a:gs>
                    <a:gs pos="99000">
                      <a:schemeClr val="tx2"/>
                    </a:gs>
                  </a:gsLst>
                  <a:lin ang="5400000" scaled="0"/>
                </a:gradFill>
              </a:defRPr>
            </a:lvl1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4125231526"/>
      </p:ext>
    </p:extLst>
  </p:cSld>
  <p:clrMapOvr>
    <a:masterClrMapping/>
  </p:clrMapOvr>
  <p:transition>
    <p:fade/>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ection Title Accent Color 1">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91241">
                      <a:schemeClr val="tx1"/>
                    </a:gs>
                    <a:gs pos="57000">
                      <a:schemeClr val="tx1"/>
                    </a:gs>
                    <a:gs pos="1800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4075357253"/>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Section Title Accent Color 2">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762536910"/>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Section Title Accent Color 3">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2472271686"/>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49"/>
            <a:ext cx="11889564" cy="2059025"/>
          </a:xfrm>
        </p:spPr>
        <p:txBody>
          <a:bodyPr/>
          <a:lstStyle>
            <a:lvl1pPr marL="0" indent="0">
              <a:buNone/>
              <a:defRPr/>
            </a:lvl1pPr>
            <a:lvl2pPr marL="28575" indent="0">
              <a:buNone/>
              <a:defRPr sz="2000"/>
            </a:lvl2pPr>
            <a:lvl3pPr marL="223838" indent="0">
              <a:buNone/>
              <a:defRPr sz="2000"/>
            </a:lvl3pPr>
            <a:lvl4pPr marL="476250" indent="0">
              <a:buNone/>
              <a:defRPr sz="1800"/>
            </a:lvl4pPr>
            <a:lvl5pPr marL="739775"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843985228"/>
      </p:ext>
    </p:extLst>
  </p:cSld>
  <p:clrMapOvr>
    <a:masterClrMapping/>
  </p:clrMapOvr>
  <p:transition>
    <p:fad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6.xml"/><Relationship Id="rId13" Type="http://schemas.openxmlformats.org/officeDocument/2006/relationships/slideLayout" Target="../slideLayouts/slideLayout41.xml"/><Relationship Id="rId18" Type="http://schemas.openxmlformats.org/officeDocument/2006/relationships/slideLayout" Target="../slideLayouts/slideLayout46.xml"/><Relationship Id="rId26" Type="http://schemas.openxmlformats.org/officeDocument/2006/relationships/slideLayout" Target="../slideLayouts/slideLayout54.xml"/><Relationship Id="rId3" Type="http://schemas.openxmlformats.org/officeDocument/2006/relationships/slideLayout" Target="../slideLayouts/slideLayout31.xml"/><Relationship Id="rId21" Type="http://schemas.openxmlformats.org/officeDocument/2006/relationships/slideLayout" Target="../slideLayouts/slideLayout49.xml"/><Relationship Id="rId7" Type="http://schemas.openxmlformats.org/officeDocument/2006/relationships/slideLayout" Target="../slideLayouts/slideLayout35.xml"/><Relationship Id="rId12" Type="http://schemas.openxmlformats.org/officeDocument/2006/relationships/slideLayout" Target="../slideLayouts/slideLayout40.xml"/><Relationship Id="rId17" Type="http://schemas.openxmlformats.org/officeDocument/2006/relationships/slideLayout" Target="../slideLayouts/slideLayout45.xml"/><Relationship Id="rId25" Type="http://schemas.openxmlformats.org/officeDocument/2006/relationships/slideLayout" Target="../slideLayouts/slideLayout53.xml"/><Relationship Id="rId2" Type="http://schemas.openxmlformats.org/officeDocument/2006/relationships/slideLayout" Target="../slideLayouts/slideLayout30.xml"/><Relationship Id="rId16" Type="http://schemas.openxmlformats.org/officeDocument/2006/relationships/slideLayout" Target="../slideLayouts/slideLayout44.xml"/><Relationship Id="rId20" Type="http://schemas.openxmlformats.org/officeDocument/2006/relationships/slideLayout" Target="../slideLayouts/slideLayout48.xml"/><Relationship Id="rId29" Type="http://schemas.openxmlformats.org/officeDocument/2006/relationships/slideLayout" Target="../slideLayouts/slideLayout57.xml"/><Relationship Id="rId1" Type="http://schemas.openxmlformats.org/officeDocument/2006/relationships/slideLayout" Target="../slideLayouts/slideLayout29.xml"/><Relationship Id="rId6" Type="http://schemas.openxmlformats.org/officeDocument/2006/relationships/slideLayout" Target="../slideLayouts/slideLayout34.xml"/><Relationship Id="rId11" Type="http://schemas.openxmlformats.org/officeDocument/2006/relationships/slideLayout" Target="../slideLayouts/slideLayout39.xml"/><Relationship Id="rId24" Type="http://schemas.openxmlformats.org/officeDocument/2006/relationships/slideLayout" Target="../slideLayouts/slideLayout52.xml"/><Relationship Id="rId5" Type="http://schemas.openxmlformats.org/officeDocument/2006/relationships/slideLayout" Target="../slideLayouts/slideLayout33.xml"/><Relationship Id="rId15" Type="http://schemas.openxmlformats.org/officeDocument/2006/relationships/slideLayout" Target="../slideLayouts/slideLayout43.xml"/><Relationship Id="rId23" Type="http://schemas.openxmlformats.org/officeDocument/2006/relationships/slideLayout" Target="../slideLayouts/slideLayout51.xml"/><Relationship Id="rId28" Type="http://schemas.openxmlformats.org/officeDocument/2006/relationships/slideLayout" Target="../slideLayouts/slideLayout56.xml"/><Relationship Id="rId10" Type="http://schemas.openxmlformats.org/officeDocument/2006/relationships/slideLayout" Target="../slideLayouts/slideLayout38.xml"/><Relationship Id="rId19" Type="http://schemas.openxmlformats.org/officeDocument/2006/relationships/slideLayout" Target="../slideLayouts/slideLayout47.xml"/><Relationship Id="rId31" Type="http://schemas.openxmlformats.org/officeDocument/2006/relationships/image" Target="../media/image1.png"/><Relationship Id="rId4" Type="http://schemas.openxmlformats.org/officeDocument/2006/relationships/slideLayout" Target="../slideLayouts/slideLayout32.xml"/><Relationship Id="rId9" Type="http://schemas.openxmlformats.org/officeDocument/2006/relationships/slideLayout" Target="../slideLayouts/slideLayout37.xml"/><Relationship Id="rId14" Type="http://schemas.openxmlformats.org/officeDocument/2006/relationships/slideLayout" Target="../slideLayouts/slideLayout42.xml"/><Relationship Id="rId22" Type="http://schemas.openxmlformats.org/officeDocument/2006/relationships/slideLayout" Target="../slideLayouts/slideLayout50.xml"/><Relationship Id="rId27" Type="http://schemas.openxmlformats.org/officeDocument/2006/relationships/slideLayout" Target="../slideLayouts/slideLayout55.xml"/><Relationship Id="rId30"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639" y="295274"/>
            <a:ext cx="11889564" cy="91757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74640" y="1212851"/>
            <a:ext cx="11887198" cy="2228302"/>
          </a:xfrm>
          <a:prstGeom prst="rect">
            <a:avLst/>
          </a:prstGeom>
        </p:spPr>
        <p:txBody>
          <a:bodyPr vert="horz" wrap="square" lIns="146304" tIns="91440" rIns="146304" bIns="9144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5" name="Picture 4"/>
          <p:cNvPicPr>
            <a:picLocks noChangeAspect="1"/>
          </p:cNvPicPr>
          <p:nvPr userDrawn="1"/>
        </p:nvPicPr>
        <p:blipFill>
          <a:blip r:embed="rId30" cstate="screen">
            <a:extLst>
              <a:ext uri="{28A0092B-C50C-407E-A947-70E740481C1C}">
                <a14:useLocalDpi xmlns:a14="http://schemas.microsoft.com/office/drawing/2010/main"/>
              </a:ext>
            </a:extLst>
          </a:blip>
          <a:stretch>
            <a:fillRect/>
          </a:stretch>
        </p:blipFill>
        <p:spPr>
          <a:xfrm rot="5400000">
            <a:off x="10532394" y="1944335"/>
            <a:ext cx="4298019" cy="409351"/>
          </a:xfrm>
          <a:prstGeom prst="rect">
            <a:avLst/>
          </a:prstGeom>
        </p:spPr>
      </p:pic>
    </p:spTree>
    <p:extLst>
      <p:ext uri="{BB962C8B-B14F-4D97-AF65-F5344CB8AC3E}">
        <p14:creationId xmlns:p14="http://schemas.microsoft.com/office/powerpoint/2010/main" val="1790270825"/>
      </p:ext>
    </p:extLst>
  </p:cSld>
  <p:clrMap bg1="lt1" tx1="dk1" bg2="lt2" tx2="dk2" accent1="accent1" accent2="accent2" accent3="accent3" accent4="accent4" accent5="accent5" accent6="accent6" hlink="hlink" folHlink="folHlink"/>
  <p:sldLayoutIdLst>
    <p:sldLayoutId id="2147484205" r:id="rId1"/>
    <p:sldLayoutId id="2147484187" r:id="rId2"/>
    <p:sldLayoutId id="2147484105" r:id="rId3"/>
    <p:sldLayoutId id="2147484182" r:id="rId4"/>
    <p:sldLayoutId id="2147484216" r:id="rId5"/>
    <p:sldLayoutId id="2147484130" r:id="rId6"/>
    <p:sldLayoutId id="2147484101" r:id="rId7"/>
    <p:sldLayoutId id="2147484102" r:id="rId8"/>
    <p:sldLayoutId id="2147484098" r:id="rId9"/>
    <p:sldLayoutId id="2147484212" r:id="rId10"/>
    <p:sldLayoutId id="2147484086" r:id="rId11"/>
    <p:sldLayoutId id="2147484211" r:id="rId12"/>
    <p:sldLayoutId id="2147484100" r:id="rId13"/>
    <p:sldLayoutId id="2147484213" r:id="rId14"/>
    <p:sldLayoutId id="2147484089" r:id="rId15"/>
    <p:sldLayoutId id="2147484215" r:id="rId16"/>
    <p:sldLayoutId id="2147484092" r:id="rId17"/>
    <p:sldLayoutId id="2147484190" r:id="rId18"/>
    <p:sldLayoutId id="2147484195" r:id="rId19"/>
    <p:sldLayoutId id="2147484209" r:id="rId20"/>
    <p:sldLayoutId id="2147484196" r:id="rId21"/>
    <p:sldLayoutId id="2147484208" r:id="rId22"/>
    <p:sldLayoutId id="2147484192" r:id="rId23"/>
    <p:sldLayoutId id="2147484093" r:id="rId24"/>
    <p:sldLayoutId id="2147484127" r:id="rId25"/>
    <p:sldLayoutId id="2147484128" r:id="rId26"/>
    <p:sldLayoutId id="2147484129" r:id="rId27"/>
    <p:sldLayoutId id="2147484203" r:id="rId28"/>
  </p:sldLayoutIdLst>
  <p:transition>
    <p:fade/>
  </p:transition>
  <p:timing>
    <p:tnLst>
      <p:par>
        <p:cTn id="1" dur="indefinite" restart="never" nodeType="tmRoot"/>
      </p:par>
    </p:tnLst>
  </p:timing>
  <p:txStyles>
    <p:title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userDrawn="1">
          <p15:clr>
            <a:srgbClr val="5ACBF0"/>
          </p15:clr>
        </p15:guide>
        <p15:guide id="2" pos="173" userDrawn="1">
          <p15:clr>
            <a:srgbClr val="5ACBF0"/>
          </p15:clr>
        </p15:guide>
        <p15:guide id="3" pos="7661" userDrawn="1">
          <p15:clr>
            <a:srgbClr val="5ACBF0"/>
          </p15:clr>
        </p15:guide>
        <p15:guide id="4" orient="horz" pos="4219" userDrawn="1">
          <p15:clr>
            <a:srgbClr val="5ACBF0"/>
          </p15:clr>
        </p15:guide>
        <p15:guide id="5" pos="749" userDrawn="1">
          <p15:clr>
            <a:srgbClr val="5ACBF0"/>
          </p15:clr>
        </p15:guide>
        <p15:guide id="6" pos="1325" userDrawn="1">
          <p15:clr>
            <a:srgbClr val="5ACBF0"/>
          </p15:clr>
        </p15:guide>
        <p15:guide id="7" pos="1901" userDrawn="1">
          <p15:clr>
            <a:srgbClr val="5ACBF0"/>
          </p15:clr>
        </p15:guide>
        <p15:guide id="8" pos="2477" userDrawn="1">
          <p15:clr>
            <a:srgbClr val="5ACBF0"/>
          </p15:clr>
        </p15:guide>
        <p15:guide id="9" pos="3053" userDrawn="1">
          <p15:clr>
            <a:srgbClr val="5ACBF0"/>
          </p15:clr>
        </p15:guide>
        <p15:guide id="10" pos="3629" userDrawn="1">
          <p15:clr>
            <a:srgbClr val="5ACBF0"/>
          </p15:clr>
        </p15:guide>
        <p15:guide id="11" pos="4205" userDrawn="1">
          <p15:clr>
            <a:srgbClr val="5ACBF0"/>
          </p15:clr>
        </p15:guide>
        <p15:guide id="12" pos="4781" userDrawn="1">
          <p15:clr>
            <a:srgbClr val="5ACBF0"/>
          </p15:clr>
        </p15:guide>
        <p15:guide id="13" pos="5357" userDrawn="1">
          <p15:clr>
            <a:srgbClr val="5ACBF0"/>
          </p15:clr>
        </p15:guide>
        <p15:guide id="14" pos="5933" userDrawn="1">
          <p15:clr>
            <a:srgbClr val="5ACBF0"/>
          </p15:clr>
        </p15:guide>
        <p15:guide id="15" pos="6509" userDrawn="1">
          <p15:clr>
            <a:srgbClr val="5ACBF0"/>
          </p15:clr>
        </p15:guide>
        <p15:guide id="16" pos="7085" userDrawn="1">
          <p15:clr>
            <a:srgbClr val="5ACBF0"/>
          </p15:clr>
        </p15:guide>
        <p15:guide id="17" orient="horz" pos="763" userDrawn="1">
          <p15:clr>
            <a:srgbClr val="5ACBF0"/>
          </p15:clr>
        </p15:guide>
        <p15:guide id="18" orient="horz" pos="1339" userDrawn="1">
          <p15:clr>
            <a:srgbClr val="5ACBF0"/>
          </p15:clr>
        </p15:guide>
        <p15:guide id="19" orient="horz" pos="1915" userDrawn="1">
          <p15:clr>
            <a:srgbClr val="5ACBF0"/>
          </p15:clr>
        </p15:guide>
        <p15:guide id="20" orient="horz" pos="2491" userDrawn="1">
          <p15:clr>
            <a:srgbClr val="5ACBF0"/>
          </p15:clr>
        </p15:guide>
        <p15:guide id="21" orient="horz" pos="3067" userDrawn="1">
          <p15:clr>
            <a:srgbClr val="5ACBF0"/>
          </p15:clr>
        </p15:guide>
        <p15:guide id="22" orient="horz" pos="3643" userDrawn="1">
          <p15:clr>
            <a:srgbClr val="5ACBF0"/>
          </p15:clr>
        </p15:guide>
        <p15:guide id="23" pos="288" userDrawn="1">
          <p15:clr>
            <a:srgbClr val="C35EA4"/>
          </p15:clr>
        </p15:guide>
        <p15:guide id="24" pos="7546" userDrawn="1">
          <p15:clr>
            <a:srgbClr val="C35EA4"/>
          </p15:clr>
        </p15:guide>
        <p15:guide id="25" orient="horz" pos="302" userDrawn="1">
          <p15:clr>
            <a:srgbClr val="C35EA4"/>
          </p15:clr>
        </p15:guide>
        <p15:guide id="26" orient="horz" pos="4104" userDrawn="1">
          <p15:clr>
            <a:srgbClr val="C35EA4"/>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639" y="295274"/>
            <a:ext cx="11889564" cy="91757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74640" y="1212851"/>
            <a:ext cx="11887198" cy="2228302"/>
          </a:xfrm>
          <a:prstGeom prst="rect">
            <a:avLst/>
          </a:prstGeom>
        </p:spPr>
        <p:txBody>
          <a:bodyPr vert="horz" wrap="square" lIns="146304" tIns="91440" rIns="146304" bIns="9144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5" name="Picture 4"/>
          <p:cNvPicPr>
            <a:picLocks noChangeAspect="1"/>
          </p:cNvPicPr>
          <p:nvPr userDrawn="1"/>
        </p:nvPicPr>
        <p:blipFill>
          <a:blip r:embed="rId31" cstate="screen">
            <a:extLst>
              <a:ext uri="{28A0092B-C50C-407E-A947-70E740481C1C}">
                <a14:useLocalDpi xmlns:a14="http://schemas.microsoft.com/office/drawing/2010/main"/>
              </a:ext>
            </a:extLst>
          </a:blip>
          <a:stretch>
            <a:fillRect/>
          </a:stretch>
        </p:blipFill>
        <p:spPr>
          <a:xfrm rot="5400000">
            <a:off x="10532394" y="1944335"/>
            <a:ext cx="4298019" cy="409351"/>
          </a:xfrm>
          <a:prstGeom prst="rect">
            <a:avLst/>
          </a:prstGeom>
        </p:spPr>
      </p:pic>
    </p:spTree>
    <p:extLst>
      <p:ext uri="{BB962C8B-B14F-4D97-AF65-F5344CB8AC3E}">
        <p14:creationId xmlns:p14="http://schemas.microsoft.com/office/powerpoint/2010/main" val="2608447941"/>
      </p:ext>
    </p:extLst>
  </p:cSld>
  <p:clrMap bg1="lt1" tx1="dk1" bg2="lt2" tx2="dk2" accent1="accent1" accent2="accent2" accent3="accent3" accent4="accent4" accent5="accent5" accent6="accent6" hlink="hlink" folHlink="folHlink"/>
  <p:sldLayoutIdLst>
    <p:sldLayoutId id="2147484218" r:id="rId1"/>
    <p:sldLayoutId id="2147484219" r:id="rId2"/>
    <p:sldLayoutId id="2147484220" r:id="rId3"/>
    <p:sldLayoutId id="2147484221" r:id="rId4"/>
    <p:sldLayoutId id="2147484222" r:id="rId5"/>
    <p:sldLayoutId id="2147484223" r:id="rId6"/>
    <p:sldLayoutId id="2147484224" r:id="rId7"/>
    <p:sldLayoutId id="2147484225" r:id="rId8"/>
    <p:sldLayoutId id="2147484226" r:id="rId9"/>
    <p:sldLayoutId id="2147484227" r:id="rId10"/>
    <p:sldLayoutId id="2147484228" r:id="rId11"/>
    <p:sldLayoutId id="2147484229" r:id="rId12"/>
    <p:sldLayoutId id="2147484230" r:id="rId13"/>
    <p:sldLayoutId id="2147484231" r:id="rId14"/>
    <p:sldLayoutId id="2147484232" r:id="rId15"/>
    <p:sldLayoutId id="2147484233" r:id="rId16"/>
    <p:sldLayoutId id="2147484234" r:id="rId17"/>
    <p:sldLayoutId id="2147484235" r:id="rId18"/>
    <p:sldLayoutId id="2147484236" r:id="rId19"/>
    <p:sldLayoutId id="2147484237" r:id="rId20"/>
    <p:sldLayoutId id="2147484238" r:id="rId21"/>
    <p:sldLayoutId id="2147484239" r:id="rId22"/>
    <p:sldLayoutId id="2147484240" r:id="rId23"/>
    <p:sldLayoutId id="2147484241" r:id="rId24"/>
    <p:sldLayoutId id="2147484242" r:id="rId25"/>
    <p:sldLayoutId id="2147484243" r:id="rId26"/>
    <p:sldLayoutId id="2147484244" r:id="rId27"/>
    <p:sldLayoutId id="2147484245" r:id="rId28"/>
    <p:sldLayoutId id="2147484246" r:id="rId29"/>
  </p:sldLayoutIdLst>
  <p:transition>
    <p:fade/>
  </p:transition>
  <p:timing>
    <p:tnLst>
      <p:par>
        <p:cTn id="1" dur="indefinite" restart="never" nodeType="tmRoot"/>
      </p:par>
    </p:tnLst>
  </p:timing>
  <p:txStyles>
    <p:title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p15:clr>
            <a:srgbClr val="5ACBF0"/>
          </p15:clr>
        </p15:guide>
        <p15:guide id="2" pos="173">
          <p15:clr>
            <a:srgbClr val="5ACBF0"/>
          </p15:clr>
        </p15:guide>
        <p15:guide id="3" pos="7661">
          <p15:clr>
            <a:srgbClr val="5ACBF0"/>
          </p15:clr>
        </p15:guide>
        <p15:guide id="4" orient="horz" pos="4219">
          <p15:clr>
            <a:srgbClr val="5ACBF0"/>
          </p15:clr>
        </p15:guide>
        <p15:guide id="5" pos="749">
          <p15:clr>
            <a:srgbClr val="5ACBF0"/>
          </p15:clr>
        </p15:guide>
        <p15:guide id="6" pos="1325">
          <p15:clr>
            <a:srgbClr val="5ACBF0"/>
          </p15:clr>
        </p15:guide>
        <p15:guide id="7" pos="1901">
          <p15:clr>
            <a:srgbClr val="5ACBF0"/>
          </p15:clr>
        </p15:guide>
        <p15:guide id="8" pos="2477">
          <p15:clr>
            <a:srgbClr val="5ACBF0"/>
          </p15:clr>
        </p15:guide>
        <p15:guide id="9" pos="3053">
          <p15:clr>
            <a:srgbClr val="5ACBF0"/>
          </p15:clr>
        </p15:guide>
        <p15:guide id="10" pos="3629">
          <p15:clr>
            <a:srgbClr val="5ACBF0"/>
          </p15:clr>
        </p15:guide>
        <p15:guide id="11" pos="4205">
          <p15:clr>
            <a:srgbClr val="5ACBF0"/>
          </p15:clr>
        </p15:guide>
        <p15:guide id="12" pos="4781">
          <p15:clr>
            <a:srgbClr val="5ACBF0"/>
          </p15:clr>
        </p15:guide>
        <p15:guide id="13" pos="5357">
          <p15:clr>
            <a:srgbClr val="5ACBF0"/>
          </p15:clr>
        </p15:guide>
        <p15:guide id="14" pos="5933">
          <p15:clr>
            <a:srgbClr val="5ACBF0"/>
          </p15:clr>
        </p15:guide>
        <p15:guide id="15" pos="6509">
          <p15:clr>
            <a:srgbClr val="5ACBF0"/>
          </p15:clr>
        </p15:guide>
        <p15:guide id="16" pos="7085">
          <p15:clr>
            <a:srgbClr val="5ACBF0"/>
          </p15:clr>
        </p15:guide>
        <p15:guide id="17" orient="horz" pos="763">
          <p15:clr>
            <a:srgbClr val="5ACBF0"/>
          </p15:clr>
        </p15:guide>
        <p15:guide id="18" orient="horz" pos="1339">
          <p15:clr>
            <a:srgbClr val="5ACBF0"/>
          </p15:clr>
        </p15:guide>
        <p15:guide id="19" orient="horz" pos="1915">
          <p15:clr>
            <a:srgbClr val="5ACBF0"/>
          </p15:clr>
        </p15:guide>
        <p15:guide id="20" orient="horz" pos="2491">
          <p15:clr>
            <a:srgbClr val="5ACBF0"/>
          </p15:clr>
        </p15:guide>
        <p15:guide id="21" orient="horz" pos="3067">
          <p15:clr>
            <a:srgbClr val="5ACBF0"/>
          </p15:clr>
        </p15:guide>
        <p15:guide id="22" orient="horz" pos="3643">
          <p15:clr>
            <a:srgbClr val="5ACBF0"/>
          </p15:clr>
        </p15:guide>
        <p15:guide id="23" pos="288">
          <p15:clr>
            <a:srgbClr val="C35EA4"/>
          </p15:clr>
        </p15:guide>
        <p15:guide id="24" pos="7546">
          <p15:clr>
            <a:srgbClr val="C35EA4"/>
          </p15:clr>
        </p15:guide>
        <p15:guide id="25" orient="horz" pos="302">
          <p15:clr>
            <a:srgbClr val="C35EA4"/>
          </p15:clr>
        </p15:guide>
        <p15:guide id="26" orient="horz" pos="4104">
          <p15:clr>
            <a:srgbClr val="C35EA4"/>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9.xml"/></Relationships>
</file>

<file path=ppt/slides/_rels/slide10.xml.rels><?xml version="1.0" encoding="UTF-8" standalone="yes"?>
<Relationships xmlns="http://schemas.openxmlformats.org/package/2006/relationships"><Relationship Id="rId3" Type="http://schemas.openxmlformats.org/officeDocument/2006/relationships/image" Target="../media/image12.WMF"/><Relationship Id="rId2" Type="http://schemas.openxmlformats.org/officeDocument/2006/relationships/notesSlide" Target="../notesSlides/notesSlide10.xml"/><Relationship Id="rId1" Type="http://schemas.openxmlformats.org/officeDocument/2006/relationships/slideLayout" Target="../slideLayouts/slideLayout57.xml"/></Relationships>
</file>

<file path=ppt/slides/_rels/slide11.xml.rels><?xml version="1.0" encoding="UTF-8" standalone="yes"?>
<Relationships xmlns="http://schemas.openxmlformats.org/package/2006/relationships"><Relationship Id="rId3" Type="http://schemas.openxmlformats.org/officeDocument/2006/relationships/image" Target="../media/image13.WMF"/><Relationship Id="rId2" Type="http://schemas.openxmlformats.org/officeDocument/2006/relationships/notesSlide" Target="../notesSlides/notesSlide11.xml"/><Relationship Id="rId1" Type="http://schemas.openxmlformats.org/officeDocument/2006/relationships/slideLayout" Target="../slideLayouts/slideLayout57.xml"/></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2.xml"/><Relationship Id="rId1" Type="http://schemas.openxmlformats.org/officeDocument/2006/relationships/slideLayout" Target="../slideLayouts/slideLayout57.xml"/></Relationships>
</file>

<file path=ppt/slides/_rels/slide1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3.xml"/><Relationship Id="rId1" Type="http://schemas.openxmlformats.org/officeDocument/2006/relationships/slideLayout" Target="../slideLayouts/slideLayout57.xml"/></Relationships>
</file>

<file path=ppt/slides/_rels/slide14.xml.rels><?xml version="1.0" encoding="UTF-8" standalone="yes"?>
<Relationships xmlns="http://schemas.openxmlformats.org/package/2006/relationships"><Relationship Id="rId3" Type="http://schemas.openxmlformats.org/officeDocument/2006/relationships/image" Target="../media/image15.WMF"/><Relationship Id="rId2" Type="http://schemas.openxmlformats.org/officeDocument/2006/relationships/notesSlide" Target="../notesSlides/notesSlide14.xml"/><Relationship Id="rId1" Type="http://schemas.openxmlformats.org/officeDocument/2006/relationships/slideLayout" Target="../slideLayouts/slideLayout57.xml"/></Relationships>
</file>

<file path=ppt/slides/_rels/slide15.xml.rels><?xml version="1.0" encoding="UTF-8" standalone="yes"?>
<Relationships xmlns="http://schemas.openxmlformats.org/package/2006/relationships"><Relationship Id="rId8" Type="http://schemas.openxmlformats.org/officeDocument/2006/relationships/image" Target="../media/image21.jpg"/><Relationship Id="rId3" Type="http://schemas.openxmlformats.org/officeDocument/2006/relationships/image" Target="../media/image17.png"/><Relationship Id="rId7" Type="http://schemas.openxmlformats.org/officeDocument/2006/relationships/image" Target="../media/image20.WMF"/><Relationship Id="rId2" Type="http://schemas.openxmlformats.org/officeDocument/2006/relationships/image" Target="../media/image16.jpg"/><Relationship Id="rId1" Type="http://schemas.openxmlformats.org/officeDocument/2006/relationships/slideLayout" Target="../slideLayouts/slideLayout52.xml"/><Relationship Id="rId6" Type="http://schemas.openxmlformats.org/officeDocument/2006/relationships/image" Target="../media/image19.jpeg"/><Relationship Id="rId5" Type="http://schemas.openxmlformats.org/officeDocument/2006/relationships/hyperlink" Target="http://www.amazon.com/Essential-SharePoint-2010-Overview-Governance/dp/0321700759/ref=sr_1_2?ie=UTF8&amp;s=books&amp;qid=1255306488&amp;sr=8-2" TargetMode="External"/><Relationship Id="rId4" Type="http://schemas.openxmlformats.org/officeDocument/2006/relationships/image" Target="../media/image18.png"/></Relationships>
</file>

<file path=ppt/slides/_rels/slide16.xml.rels><?xml version="1.0" encoding="UTF-8" standalone="yes"?>
<Relationships xmlns="http://schemas.openxmlformats.org/package/2006/relationships"><Relationship Id="rId3" Type="http://schemas.openxmlformats.org/officeDocument/2006/relationships/image" Target="../media/image20.WMF"/><Relationship Id="rId2" Type="http://schemas.openxmlformats.org/officeDocument/2006/relationships/notesSlide" Target="../notesSlides/notesSlide15.xml"/><Relationship Id="rId1" Type="http://schemas.openxmlformats.org/officeDocument/2006/relationships/slideLayout" Target="../slideLayouts/slideLayout5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5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5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2.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8.xml"/></Relationships>
</file>

<file path=ppt/slides/_rels/slide22.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notesSlide" Target="../notesSlides/notesSlide19.xml"/><Relationship Id="rId1" Type="http://schemas.openxmlformats.org/officeDocument/2006/relationships/slideLayout" Target="../slideLayouts/slideLayout39.xml"/><Relationship Id="rId4" Type="http://schemas.openxmlformats.org/officeDocument/2006/relationships/image" Target="../media/image23.jpg"/></Relationships>
</file>

<file path=ppt/slides/_rels/slide23.xml.rels><?xml version="1.0" encoding="UTF-8" standalone="yes"?>
<Relationships xmlns="http://schemas.openxmlformats.org/package/2006/relationships"><Relationship Id="rId2" Type="http://schemas.openxmlformats.org/officeDocument/2006/relationships/image" Target="../media/image23.jpg"/><Relationship Id="rId1" Type="http://schemas.openxmlformats.org/officeDocument/2006/relationships/slideLayout" Target="../slideLayouts/slideLayout47.xml"/></Relationships>
</file>

<file path=ppt/slides/_rels/slide24.xml.rels><?xml version="1.0" encoding="UTF-8" standalone="yes"?>
<Relationships xmlns="http://schemas.openxmlformats.org/package/2006/relationships"><Relationship Id="rId3" Type="http://schemas.openxmlformats.org/officeDocument/2006/relationships/image" Target="../media/image24.WMF"/><Relationship Id="rId2" Type="http://schemas.openxmlformats.org/officeDocument/2006/relationships/notesSlide" Target="../notesSlides/notesSlide20.xml"/><Relationship Id="rId1" Type="http://schemas.openxmlformats.org/officeDocument/2006/relationships/slideLayout" Target="../slideLayouts/slideLayout38.xml"/></Relationships>
</file>

<file path=ppt/slides/_rels/slide25.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1.xml"/><Relationship Id="rId1" Type="http://schemas.openxmlformats.org/officeDocument/2006/relationships/slideLayout" Target="../slideLayouts/slideLayout39.xml"/><Relationship Id="rId6" Type="http://schemas.openxmlformats.org/officeDocument/2006/relationships/image" Target="../media/image28.png"/><Relationship Id="rId5" Type="http://schemas.openxmlformats.org/officeDocument/2006/relationships/image" Target="../media/image27.png"/><Relationship Id="rId4" Type="http://schemas.openxmlformats.org/officeDocument/2006/relationships/image" Target="../media/image26.png"/></Relationships>
</file>

<file path=ppt/slides/_rels/slide26.xml.rels><?xml version="1.0" encoding="UTF-8" standalone="yes"?>
<Relationships xmlns="http://schemas.openxmlformats.org/package/2006/relationships"><Relationship Id="rId3" Type="http://schemas.openxmlformats.org/officeDocument/2006/relationships/image" Target="../media/image24.WMF"/><Relationship Id="rId2" Type="http://schemas.openxmlformats.org/officeDocument/2006/relationships/notesSlide" Target="../notesSlides/notesSlide22.xml"/><Relationship Id="rId1" Type="http://schemas.openxmlformats.org/officeDocument/2006/relationships/slideLayout" Target="../slideLayouts/slideLayout38.xml"/></Relationships>
</file>

<file path=ppt/slides/_rels/slide27.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3.xml"/><Relationship Id="rId1" Type="http://schemas.openxmlformats.org/officeDocument/2006/relationships/slideLayout" Target="../slideLayouts/slideLayout39.xml"/><Relationship Id="rId4" Type="http://schemas.openxmlformats.org/officeDocument/2006/relationships/image" Target="../media/image30.png"/></Relationships>
</file>

<file path=ppt/slides/_rels/slide28.xml.rels><?xml version="1.0" encoding="UTF-8" standalone="yes"?>
<Relationships xmlns="http://schemas.openxmlformats.org/package/2006/relationships"><Relationship Id="rId3" Type="http://schemas.openxmlformats.org/officeDocument/2006/relationships/image" Target="../media/image24.WMF"/><Relationship Id="rId2" Type="http://schemas.openxmlformats.org/officeDocument/2006/relationships/notesSlide" Target="../notesSlides/notesSlide24.xml"/><Relationship Id="rId1" Type="http://schemas.openxmlformats.org/officeDocument/2006/relationships/slideLayout" Target="../slideLayouts/slideLayout38.xml"/></Relationships>
</file>

<file path=ppt/slides/_rels/slide29.xml.rels><?xml version="1.0" encoding="UTF-8" standalone="yes"?>
<Relationships xmlns="http://schemas.openxmlformats.org/package/2006/relationships"><Relationship Id="rId3" Type="http://schemas.openxmlformats.org/officeDocument/2006/relationships/image" Target="../media/image24.WMF"/><Relationship Id="rId2" Type="http://schemas.openxmlformats.org/officeDocument/2006/relationships/notesSlide" Target="../notesSlides/notesSlide25.xml"/><Relationship Id="rId1" Type="http://schemas.openxmlformats.org/officeDocument/2006/relationships/slideLayout" Target="../slideLayouts/slideLayout38.xml"/><Relationship Id="rId4" Type="http://schemas.openxmlformats.org/officeDocument/2006/relationships/image" Target="../media/image31.PNG"/></Relationships>
</file>

<file path=ppt/slides/_rels/slide3.xml.rels><?xml version="1.0" encoding="UTF-8" standalone="yes"?>
<Relationships xmlns="http://schemas.openxmlformats.org/package/2006/relationships"><Relationship Id="rId3" Type="http://schemas.openxmlformats.org/officeDocument/2006/relationships/image" Target="../media/image8.WMF"/><Relationship Id="rId2" Type="http://schemas.openxmlformats.org/officeDocument/2006/relationships/notesSlide" Target="../notesSlides/notesSlide3.xml"/><Relationship Id="rId1" Type="http://schemas.openxmlformats.org/officeDocument/2006/relationships/slideLayout" Target="../slideLayouts/slideLayout57.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5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32.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34.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38.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38.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38.xml"/></Relationships>
</file>

<file path=ppt/slides/_rels/slide36.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30.xml"/><Relationship Id="rId1" Type="http://schemas.openxmlformats.org/officeDocument/2006/relationships/slideLayout" Target="../slideLayouts/slideLayout38.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38.xml"/></Relationships>
</file>

<file path=ppt/slides/_rels/slide38.xml.rels><?xml version="1.0" encoding="UTF-8" standalone="yes"?>
<Relationships xmlns="http://schemas.openxmlformats.org/package/2006/relationships"><Relationship Id="rId3" Type="http://schemas.openxmlformats.org/officeDocument/2006/relationships/image" Target="../media/image35.emf"/><Relationship Id="rId2" Type="http://schemas.openxmlformats.org/officeDocument/2006/relationships/notesSlide" Target="../notesSlides/notesSlide32.xml"/><Relationship Id="rId1" Type="http://schemas.openxmlformats.org/officeDocument/2006/relationships/slideLayout" Target="../slideLayouts/slideLayout38.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38.xml"/></Relationships>
</file>

<file path=ppt/slides/_rels/slide4.xml.rels><?xml version="1.0" encoding="UTF-8" standalone="yes"?>
<Relationships xmlns="http://schemas.openxmlformats.org/package/2006/relationships"><Relationship Id="rId3" Type="http://schemas.openxmlformats.org/officeDocument/2006/relationships/image" Target="../media/image8.WMF"/><Relationship Id="rId2" Type="http://schemas.openxmlformats.org/officeDocument/2006/relationships/notesSlide" Target="../notesSlides/notesSlide4.xml"/><Relationship Id="rId1" Type="http://schemas.openxmlformats.org/officeDocument/2006/relationships/slideLayout" Target="../slideLayouts/slideLayout57.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38.xml"/></Relationships>
</file>

<file path=ppt/slides/_rels/slide41.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35.xml"/><Relationship Id="rId1" Type="http://schemas.openxmlformats.org/officeDocument/2006/relationships/slideLayout" Target="../slideLayouts/slideLayout38.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38.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38.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38.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38.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38.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38.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38.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38.xml"/></Relationships>
</file>

<file path=ppt/slides/_rels/slide5.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notesSlide" Target="../notesSlides/notesSlide5.xml"/><Relationship Id="rId1" Type="http://schemas.openxmlformats.org/officeDocument/2006/relationships/slideLayout" Target="../slideLayouts/slideLayout57.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38.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38.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38.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38.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38.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57.xml"/></Relationships>
</file>

<file path=ppt/slides/_rels/slide56.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52.xml"/></Relationships>
</file>

<file path=ppt/slides/_rels/slide57.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50.xml"/><Relationship Id="rId1" Type="http://schemas.openxmlformats.org/officeDocument/2006/relationships/slideLayout" Target="../slideLayouts/slideLayout38.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38.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6.x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notesSlide" Target="../notesSlides/notesSlide6.xml"/><Relationship Id="rId1" Type="http://schemas.openxmlformats.org/officeDocument/2006/relationships/slideLayout" Target="../slideLayouts/slideLayout57.xml"/></Relationships>
</file>

<file path=ppt/slides/_rels/slide60.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notesSlide" Target="../notesSlides/notesSlide52.xml"/><Relationship Id="rId1" Type="http://schemas.openxmlformats.org/officeDocument/2006/relationships/slideLayout" Target="../slideLayouts/slideLayout45.xml"/></Relationships>
</file>

<file path=ppt/slides/_rels/slide61.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35.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62.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39.xml"/></Relationships>
</file>

<file path=ppt/slides/_rels/slide63.xml.rels><?xml version="1.0" encoding="UTF-8" standalone="yes"?>
<Relationships xmlns="http://schemas.openxmlformats.org/package/2006/relationships"><Relationship Id="rId2" Type="http://schemas.openxmlformats.org/officeDocument/2006/relationships/image" Target="../media/image43.WMF"/><Relationship Id="rId1" Type="http://schemas.openxmlformats.org/officeDocument/2006/relationships/slideLayout" Target="../slideLayouts/slideLayout39.xml"/></Relationships>
</file>

<file path=ppt/slides/_rels/slide64.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notesSlide" Target="../notesSlides/notesSlide53.xml"/><Relationship Id="rId1" Type="http://schemas.openxmlformats.org/officeDocument/2006/relationships/slideLayout" Target="../slideLayouts/slideLayout45.xml"/><Relationship Id="rId5" Type="http://schemas.openxmlformats.org/officeDocument/2006/relationships/image" Target="../media/image46.png"/><Relationship Id="rId4" Type="http://schemas.openxmlformats.org/officeDocument/2006/relationships/image" Target="../media/image45.jpg"/></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38.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38.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38.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38.xml"/></Relationships>
</file>

<file path=ppt/slides/_rels/slide7.xml.rels><?xml version="1.0" encoding="UTF-8" standalone="yes"?>
<Relationships xmlns="http://schemas.openxmlformats.org/package/2006/relationships"><Relationship Id="rId3" Type="http://schemas.openxmlformats.org/officeDocument/2006/relationships/image" Target="../media/image11.WMF"/><Relationship Id="rId2" Type="http://schemas.openxmlformats.org/officeDocument/2006/relationships/notesSlide" Target="../notesSlides/notesSlide7.xml"/><Relationship Id="rId1" Type="http://schemas.openxmlformats.org/officeDocument/2006/relationships/slideLayout" Target="../slideLayouts/slideLayout57.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38.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38.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38.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38.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38.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38.xml"/></Relationships>
</file>

<file path=ppt/slides/_rels/slide76.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64.xml"/><Relationship Id="rId1" Type="http://schemas.openxmlformats.org/officeDocument/2006/relationships/slideLayout" Target="../slideLayouts/slideLayout38.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57.xml"/></Relationships>
</file>

<file path=ppt/slides/_rels/slide7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66.xml"/><Relationship Id="rId1" Type="http://schemas.openxmlformats.org/officeDocument/2006/relationships/slideLayout" Target="../slideLayouts/slideLayout57.xml"/></Relationships>
</file>

<file path=ppt/slides/_rels/slide79.xml.rels><?xml version="1.0" encoding="UTF-8" standalone="yes"?>
<Relationships xmlns="http://schemas.openxmlformats.org/package/2006/relationships"><Relationship Id="rId3" Type="http://schemas.openxmlformats.org/officeDocument/2006/relationships/image" Target="../media/image47.WMF"/><Relationship Id="rId2" Type="http://schemas.openxmlformats.org/officeDocument/2006/relationships/notesSlide" Target="../notesSlides/notesSlide67.xml"/><Relationship Id="rId1" Type="http://schemas.openxmlformats.org/officeDocument/2006/relationships/slideLayout" Target="../slideLayouts/slideLayout57.xml"/><Relationship Id="rId4" Type="http://schemas.openxmlformats.org/officeDocument/2006/relationships/image" Target="../media/image48.WMF"/></Relationships>
</file>

<file path=ppt/slides/_rels/slide8.xml.rels><?xml version="1.0" encoding="UTF-8" standalone="yes"?>
<Relationships xmlns="http://schemas.openxmlformats.org/package/2006/relationships"><Relationship Id="rId3" Type="http://schemas.openxmlformats.org/officeDocument/2006/relationships/image" Target="../media/image11.WMF"/><Relationship Id="rId2" Type="http://schemas.openxmlformats.org/officeDocument/2006/relationships/notesSlide" Target="../notesSlides/notesSlide8.xml"/><Relationship Id="rId1" Type="http://schemas.openxmlformats.org/officeDocument/2006/relationships/slideLayout" Target="../slideLayouts/slideLayout57.xml"/></Relationships>
</file>

<file path=ppt/slides/_rels/slide80.xml.rels><?xml version="1.0" encoding="UTF-8" standalone="yes"?>
<Relationships xmlns="http://schemas.openxmlformats.org/package/2006/relationships"><Relationship Id="rId2" Type="http://schemas.openxmlformats.org/officeDocument/2006/relationships/image" Target="../media/image48.WMF"/><Relationship Id="rId1" Type="http://schemas.openxmlformats.org/officeDocument/2006/relationships/slideLayout" Target="../slideLayouts/slideLayout52.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38.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38.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38.xml"/></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38.xml"/></Relationships>
</file>

<file path=ppt/slides/_rels/slide85.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38.xml"/></Relationships>
</file>

<file path=ppt/slides/_rels/slide86.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73.xml"/><Relationship Id="rId1" Type="http://schemas.openxmlformats.org/officeDocument/2006/relationships/slideLayout" Target="../slideLayouts/slideLayout38.xml"/></Relationships>
</file>

<file path=ppt/slides/_rels/slide87.xml.rels><?xml version="1.0" encoding="UTF-8" standalone="yes"?>
<Relationships xmlns="http://schemas.openxmlformats.org/package/2006/relationships"><Relationship Id="rId2" Type="http://schemas.openxmlformats.org/officeDocument/2006/relationships/image" Target="../media/image10.WMF"/><Relationship Id="rId1" Type="http://schemas.openxmlformats.org/officeDocument/2006/relationships/slideLayout" Target="../slideLayouts/slideLayout39.xml"/></Relationships>
</file>

<file path=ppt/slides/_rels/slide88.xml.rels><?xml version="1.0" encoding="UTF-8" standalone="yes"?>
<Relationships xmlns="http://schemas.openxmlformats.org/package/2006/relationships"><Relationship Id="rId3" Type="http://schemas.openxmlformats.org/officeDocument/2006/relationships/image" Target="../media/image48.WMF"/><Relationship Id="rId2" Type="http://schemas.openxmlformats.org/officeDocument/2006/relationships/notesSlide" Target="../notesSlides/notesSlide74.xml"/><Relationship Id="rId1" Type="http://schemas.openxmlformats.org/officeDocument/2006/relationships/slideLayout" Target="../slideLayouts/slideLayout38.xml"/></Relationships>
</file>

<file path=ppt/slides/_rels/slide89.xml.rels><?xml version="1.0" encoding="UTF-8" standalone="yes"?>
<Relationships xmlns="http://schemas.openxmlformats.org/package/2006/relationships"><Relationship Id="rId3" Type="http://schemas.openxmlformats.org/officeDocument/2006/relationships/image" Target="../media/image48.WMF"/><Relationship Id="rId2" Type="http://schemas.openxmlformats.org/officeDocument/2006/relationships/notesSlide" Target="../notesSlides/notesSlide75.xml"/><Relationship Id="rId1" Type="http://schemas.openxmlformats.org/officeDocument/2006/relationships/slideLayout" Target="../slideLayouts/slideLayout38.xml"/></Relationships>
</file>

<file path=ppt/slides/_rels/slide9.xml.rels><?xml version="1.0" encoding="UTF-8" standalone="yes"?>
<Relationships xmlns="http://schemas.openxmlformats.org/package/2006/relationships"><Relationship Id="rId3" Type="http://schemas.openxmlformats.org/officeDocument/2006/relationships/image" Target="../media/image12.WMF"/><Relationship Id="rId2" Type="http://schemas.openxmlformats.org/officeDocument/2006/relationships/notesSlide" Target="../notesSlides/notesSlide9.xml"/><Relationship Id="rId1" Type="http://schemas.openxmlformats.org/officeDocument/2006/relationships/slideLayout" Target="../slideLayouts/slideLayout57.xml"/></Relationships>
</file>

<file path=ppt/slides/_rels/slide90.xml.rels><?xml version="1.0" encoding="UTF-8" standalone="yes"?>
<Relationships xmlns="http://schemas.openxmlformats.org/package/2006/relationships"><Relationship Id="rId3" Type="http://schemas.openxmlformats.org/officeDocument/2006/relationships/image" Target="../media/image48.WMF"/><Relationship Id="rId2" Type="http://schemas.openxmlformats.org/officeDocument/2006/relationships/notesSlide" Target="../notesSlides/notesSlide76.xml"/><Relationship Id="rId1" Type="http://schemas.openxmlformats.org/officeDocument/2006/relationships/slideLayout" Target="../slideLayouts/slideLayout38.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39.xml"/></Relationships>
</file>

<file path=ppt/slides/_rels/slide92.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57.xml"/></Relationships>
</file>

<file path=ppt/slides/_rels/slide93.xml.rels><?xml version="1.0" encoding="UTF-8" standalone="yes"?>
<Relationships xmlns="http://schemas.openxmlformats.org/package/2006/relationships"><Relationship Id="rId3" Type="http://schemas.openxmlformats.org/officeDocument/2006/relationships/image" Target="../media/image49.WMF"/><Relationship Id="rId2" Type="http://schemas.openxmlformats.org/officeDocument/2006/relationships/notesSlide" Target="../notesSlides/notesSlide78.xml"/><Relationship Id="rId1" Type="http://schemas.openxmlformats.org/officeDocument/2006/relationships/slideLayout" Target="../slideLayouts/slideLayout57.xml"/></Relationships>
</file>

<file path=ppt/slides/_rels/slide94.xml.rels><?xml version="1.0" encoding="UTF-8" standalone="yes"?>
<Relationships xmlns="http://schemas.openxmlformats.org/package/2006/relationships"><Relationship Id="rId3" Type="http://schemas.openxmlformats.org/officeDocument/2006/relationships/image" Target="../media/image49.WMF"/><Relationship Id="rId2" Type="http://schemas.openxmlformats.org/officeDocument/2006/relationships/notesSlide" Target="../notesSlides/notesSlide79.xml"/><Relationship Id="rId1" Type="http://schemas.openxmlformats.org/officeDocument/2006/relationships/slideLayout" Target="../slideLayouts/slideLayout57.xml"/></Relationships>
</file>

<file path=ppt/slides/_rels/slide95.xml.rels><?xml version="1.0" encoding="UTF-8" standalone="yes"?>
<Relationships xmlns="http://schemas.openxmlformats.org/package/2006/relationships"><Relationship Id="rId3" Type="http://schemas.openxmlformats.org/officeDocument/2006/relationships/image" Target="../media/image49.WMF"/><Relationship Id="rId2" Type="http://schemas.openxmlformats.org/officeDocument/2006/relationships/notesSlide" Target="../notesSlides/notesSlide80.xml"/><Relationship Id="rId1" Type="http://schemas.openxmlformats.org/officeDocument/2006/relationships/slideLayout" Target="../slideLayouts/slideLayout57.xml"/></Relationships>
</file>

<file path=ppt/slides/_rels/slide96.x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notesSlide" Target="../notesSlides/notesSlide81.xml"/><Relationship Id="rId1" Type="http://schemas.openxmlformats.org/officeDocument/2006/relationships/slideLayout" Target="../slideLayouts/slideLayout57.xml"/><Relationship Id="rId4" Type="http://schemas.openxmlformats.org/officeDocument/2006/relationships/image" Target="../media/image50.PNG"/></Relationships>
</file>

<file path=ppt/slides/_rels/slide97.xml.rels><?xml version="1.0" encoding="UTF-8" standalone="yes"?>
<Relationships xmlns="http://schemas.openxmlformats.org/package/2006/relationships"><Relationship Id="rId8" Type="http://schemas.openxmlformats.org/officeDocument/2006/relationships/image" Target="../media/image21.jpg"/><Relationship Id="rId3" Type="http://schemas.openxmlformats.org/officeDocument/2006/relationships/hyperlink" Target="mailto:scott.Jamison@Jornata.com" TargetMode="External"/><Relationship Id="rId7" Type="http://schemas.openxmlformats.org/officeDocument/2006/relationships/image" Target="../media/image17.png"/><Relationship Id="rId2" Type="http://schemas.openxmlformats.org/officeDocument/2006/relationships/notesSlide" Target="../notesSlides/notesSlide82.xml"/><Relationship Id="rId1" Type="http://schemas.openxmlformats.org/officeDocument/2006/relationships/slideLayout" Target="../slideLayouts/slideLayout37.xml"/><Relationship Id="rId6" Type="http://schemas.openxmlformats.org/officeDocument/2006/relationships/image" Target="../media/image19.jpeg"/><Relationship Id="rId5" Type="http://schemas.openxmlformats.org/officeDocument/2006/relationships/hyperlink" Target="http://www.amazon.com/Essential-SharePoint-2010-Overview-Governance/dp/0321700759/ref=sr_1_2?ie=UTF8&amp;s=books&amp;qid=1255306488&amp;sr=8-2" TargetMode="External"/><Relationship Id="rId4" Type="http://schemas.openxmlformats.org/officeDocument/2006/relationships/hyperlink" Target="http://www.scottjamison.com/" TargetMode="External"/></Relationships>
</file>

<file path=ppt/slides/_rels/slide98.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83.xml"/><Relationship Id="rId1" Type="http://schemas.openxmlformats.org/officeDocument/2006/relationships/slideLayout" Target="../slideLayouts/slideLayout37.xml"/><Relationship Id="rId6" Type="http://schemas.openxmlformats.org/officeDocument/2006/relationships/image" Target="../media/image54.png"/><Relationship Id="rId5" Type="http://schemas.openxmlformats.org/officeDocument/2006/relationships/image" Target="../media/image53.png"/><Relationship Id="rId4" Type="http://schemas.openxmlformats.org/officeDocument/2006/relationships/image" Target="../media/image52.png"/></Relationships>
</file>

<file path=ppt/slides/_rels/slide99.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84.xml"/><Relationship Id="rId1" Type="http://schemas.openxmlformats.org/officeDocument/2006/relationships/slideLayout" Target="../slideLayouts/slideLayout5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420157474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6751637" y="2963862"/>
            <a:ext cx="3788538" cy="3373231"/>
          </a:xfrm>
          <a:prstGeom prst="rect">
            <a:avLst/>
          </a:prstGeom>
          <a:noFill/>
        </p:spPr>
        <p:txBody>
          <a:bodyPr wrap="none" lIns="182880" tIns="146304" rIns="182880" bIns="146304" rtlCol="0">
            <a:spAutoFit/>
          </a:bodyPr>
          <a:lstStyle/>
          <a:p>
            <a:pPr>
              <a:lnSpc>
                <a:spcPct val="90000"/>
              </a:lnSpc>
              <a:spcAft>
                <a:spcPts val="600"/>
              </a:spcAft>
            </a:pPr>
            <a:r>
              <a:rPr lang="en-US" sz="4000" dirty="0" smtClean="0">
                <a:gradFill>
                  <a:gsLst>
                    <a:gs pos="2917">
                      <a:srgbClr val="505050"/>
                    </a:gs>
                    <a:gs pos="30000">
                      <a:srgbClr val="505050"/>
                    </a:gs>
                  </a:gsLst>
                  <a:lin ang="5400000" scaled="0"/>
                </a:gradFill>
              </a:rPr>
              <a:t>And they want </a:t>
            </a:r>
          </a:p>
          <a:p>
            <a:pPr>
              <a:lnSpc>
                <a:spcPct val="90000"/>
              </a:lnSpc>
              <a:spcAft>
                <a:spcPts val="600"/>
              </a:spcAft>
            </a:pPr>
            <a:r>
              <a:rPr lang="en-US" sz="4000" dirty="0" smtClean="0">
                <a:gradFill>
                  <a:gsLst>
                    <a:gs pos="2917">
                      <a:srgbClr val="505050"/>
                    </a:gs>
                    <a:gs pos="30000">
                      <a:srgbClr val="505050"/>
                    </a:gs>
                  </a:gsLst>
                  <a:lin ang="5400000" scaled="0"/>
                </a:gradFill>
              </a:rPr>
              <a:t>SharePoint</a:t>
            </a:r>
          </a:p>
          <a:p>
            <a:pPr>
              <a:lnSpc>
                <a:spcPct val="90000"/>
              </a:lnSpc>
              <a:spcAft>
                <a:spcPts val="600"/>
              </a:spcAft>
            </a:pPr>
            <a:r>
              <a:rPr lang="en-US" sz="4000" dirty="0" smtClean="0">
                <a:gradFill>
                  <a:gsLst>
                    <a:gs pos="2917">
                      <a:srgbClr val="505050"/>
                    </a:gs>
                    <a:gs pos="30000">
                      <a:srgbClr val="505050"/>
                    </a:gs>
                  </a:gsLst>
                  <a:lin ang="5400000" scaled="0"/>
                </a:gradFill>
              </a:rPr>
              <a:t>to be </a:t>
            </a:r>
            <a:r>
              <a:rPr lang="en-US" sz="4000" b="1" dirty="0" smtClean="0">
                <a:gradFill>
                  <a:gsLst>
                    <a:gs pos="2917">
                      <a:srgbClr val="505050"/>
                    </a:gs>
                    <a:gs pos="30000">
                      <a:srgbClr val="505050"/>
                    </a:gs>
                  </a:gsLst>
                  <a:lin ang="5400000" scaled="0"/>
                </a:gradFill>
              </a:rPr>
              <a:t>better</a:t>
            </a:r>
            <a:r>
              <a:rPr lang="en-US" sz="4000" dirty="0" smtClean="0">
                <a:gradFill>
                  <a:gsLst>
                    <a:gs pos="2917">
                      <a:srgbClr val="505050"/>
                    </a:gs>
                    <a:gs pos="30000">
                      <a:srgbClr val="505050"/>
                    </a:gs>
                  </a:gsLst>
                  <a:lin ang="5400000" scaled="0"/>
                </a:gradFill>
              </a:rPr>
              <a:t>.</a:t>
            </a:r>
            <a:endParaRPr lang="en-US" sz="4000" dirty="0">
              <a:gradFill>
                <a:gsLst>
                  <a:gs pos="2917">
                    <a:srgbClr val="505050"/>
                  </a:gs>
                  <a:gs pos="30000">
                    <a:srgbClr val="505050"/>
                  </a:gs>
                </a:gsLst>
                <a:lin ang="5400000" scaled="0"/>
              </a:gradFill>
            </a:endParaRPr>
          </a:p>
          <a:p>
            <a:pPr>
              <a:lnSpc>
                <a:spcPct val="90000"/>
              </a:lnSpc>
              <a:spcAft>
                <a:spcPts val="600"/>
              </a:spcAft>
            </a:pPr>
            <a:endParaRPr lang="en-US" sz="4000" dirty="0" smtClean="0">
              <a:gradFill>
                <a:gsLst>
                  <a:gs pos="2917">
                    <a:srgbClr val="505050"/>
                  </a:gs>
                  <a:gs pos="30000">
                    <a:srgbClr val="505050"/>
                  </a:gs>
                </a:gsLst>
                <a:lin ang="5400000" scaled="0"/>
              </a:gradFill>
            </a:endParaRPr>
          </a:p>
          <a:p>
            <a:pPr>
              <a:lnSpc>
                <a:spcPct val="90000"/>
              </a:lnSpc>
              <a:spcAft>
                <a:spcPts val="600"/>
              </a:spcAft>
            </a:pPr>
            <a:endParaRPr lang="en-US" sz="4000" dirty="0">
              <a:gradFill>
                <a:gsLst>
                  <a:gs pos="2917">
                    <a:srgbClr val="505050"/>
                  </a:gs>
                  <a:gs pos="30000">
                    <a:srgbClr val="505050"/>
                  </a:gs>
                </a:gsLst>
                <a:lin ang="5400000" scaled="0"/>
              </a:gradFill>
            </a:endParaRP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84237" y="1008062"/>
            <a:ext cx="1866900" cy="1651000"/>
          </a:xfrm>
          <a:prstGeom prst="rect">
            <a:avLst/>
          </a:prstGeom>
        </p:spPr>
      </p:pic>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60687" y="1516062"/>
            <a:ext cx="1866900" cy="1651000"/>
          </a:xfrm>
          <a:prstGeom prst="rect">
            <a:avLst/>
          </a:prstGeom>
        </p:spPr>
      </p:pic>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09871" y="3344862"/>
            <a:ext cx="1866900" cy="1651000"/>
          </a:xfrm>
          <a:prstGeom prst="rect">
            <a:avLst/>
          </a:prstGeom>
        </p:spPr>
      </p:pic>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4103" y="4621352"/>
            <a:ext cx="1866900" cy="1651000"/>
          </a:xfrm>
          <a:prstGeom prst="rect">
            <a:avLst/>
          </a:prstGeom>
        </p:spPr>
      </p:pic>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18151" y="3795852"/>
            <a:ext cx="1866900" cy="1651000"/>
          </a:xfrm>
          <a:prstGeom prst="rect">
            <a:avLst/>
          </a:prstGeom>
        </p:spPr>
      </p:pic>
    </p:spTree>
    <p:extLst>
      <p:ext uri="{BB962C8B-B14F-4D97-AF65-F5344CB8AC3E}">
        <p14:creationId xmlns:p14="http://schemas.microsoft.com/office/powerpoint/2010/main" val="412284647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6230587" y="2657294"/>
            <a:ext cx="5093050" cy="1957459"/>
          </a:xfrm>
          <a:prstGeom prst="rect">
            <a:avLst/>
          </a:prstGeom>
          <a:noFill/>
        </p:spPr>
        <p:txBody>
          <a:bodyPr wrap="square" lIns="182880" tIns="146304" rIns="182880" bIns="146304" rtlCol="0">
            <a:spAutoFit/>
          </a:bodyPr>
          <a:lstStyle/>
          <a:p>
            <a:pPr>
              <a:lnSpc>
                <a:spcPct val="90000"/>
              </a:lnSpc>
              <a:spcAft>
                <a:spcPts val="600"/>
              </a:spcAft>
            </a:pPr>
            <a:r>
              <a:rPr lang="en-US" sz="4000" dirty="0" smtClean="0">
                <a:gradFill>
                  <a:gsLst>
                    <a:gs pos="2917">
                      <a:srgbClr val="505050"/>
                    </a:gs>
                    <a:gs pos="30000">
                      <a:srgbClr val="505050"/>
                    </a:gs>
                  </a:gsLst>
                  <a:lin ang="5400000" scaled="0"/>
                </a:gradFill>
              </a:rPr>
              <a:t>SharePoint 2013 seems to provide the right capabilities!</a:t>
            </a: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55837" y="1534554"/>
            <a:ext cx="3124200" cy="4356826"/>
          </a:xfrm>
          <a:prstGeom prst="rect">
            <a:avLst/>
          </a:prstGeom>
        </p:spPr>
      </p:pic>
    </p:spTree>
    <p:extLst>
      <p:ext uri="{BB962C8B-B14F-4D97-AF65-F5344CB8AC3E}">
        <p14:creationId xmlns:p14="http://schemas.microsoft.com/office/powerpoint/2010/main" val="72513279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6230587" y="2657294"/>
            <a:ext cx="1502655" cy="849463"/>
          </a:xfrm>
          <a:prstGeom prst="rect">
            <a:avLst/>
          </a:prstGeom>
          <a:noFill/>
        </p:spPr>
        <p:txBody>
          <a:bodyPr wrap="none" lIns="182880" tIns="146304" rIns="182880" bIns="146304" rtlCol="0">
            <a:spAutoFit/>
          </a:bodyPr>
          <a:lstStyle/>
          <a:p>
            <a:pPr>
              <a:lnSpc>
                <a:spcPct val="90000"/>
              </a:lnSpc>
              <a:spcAft>
                <a:spcPts val="600"/>
              </a:spcAft>
            </a:pPr>
            <a:r>
              <a:rPr lang="en-US" sz="4000" dirty="0" smtClean="0">
                <a:gradFill>
                  <a:gsLst>
                    <a:gs pos="2917">
                      <a:srgbClr val="505050"/>
                    </a:gs>
                    <a:gs pos="30000">
                      <a:srgbClr val="505050"/>
                    </a:gs>
                  </a:gsLst>
                  <a:lin ang="5400000" scaled="0"/>
                </a:gradFill>
              </a:rPr>
              <a:t>But…</a:t>
            </a:r>
          </a:p>
        </p:txBody>
      </p:sp>
      <p:pic>
        <p:nvPicPr>
          <p:cNvPr id="4" name="Picture 3"/>
          <p:cNvPicPr>
            <a:picLocks noChangeAspect="1"/>
          </p:cNvPicPr>
          <p:nvPr/>
        </p:nvPicPr>
        <p:blipFill>
          <a:blip r:embed="rId3"/>
          <a:stretch>
            <a:fillRect/>
          </a:stretch>
        </p:blipFill>
        <p:spPr>
          <a:xfrm>
            <a:off x="1646237" y="1416296"/>
            <a:ext cx="3524250" cy="3962400"/>
          </a:xfrm>
          <a:prstGeom prst="rect">
            <a:avLst/>
          </a:prstGeom>
        </p:spPr>
      </p:pic>
    </p:spTree>
    <p:extLst>
      <p:ext uri="{BB962C8B-B14F-4D97-AF65-F5344CB8AC3E}">
        <p14:creationId xmlns:p14="http://schemas.microsoft.com/office/powerpoint/2010/main" val="316051428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6230587" y="2657294"/>
            <a:ext cx="5132302" cy="1480405"/>
          </a:xfrm>
          <a:prstGeom prst="rect">
            <a:avLst/>
          </a:prstGeom>
          <a:noFill/>
        </p:spPr>
        <p:txBody>
          <a:bodyPr wrap="none" lIns="182880" tIns="146304" rIns="182880" bIns="146304" rtlCol="0">
            <a:spAutoFit/>
          </a:bodyPr>
          <a:lstStyle/>
          <a:p>
            <a:pPr>
              <a:lnSpc>
                <a:spcPct val="90000"/>
              </a:lnSpc>
              <a:spcAft>
                <a:spcPts val="600"/>
              </a:spcAft>
            </a:pPr>
            <a:r>
              <a:rPr lang="en-US" sz="4000" dirty="0" smtClean="0">
                <a:gradFill>
                  <a:gsLst>
                    <a:gs pos="2917">
                      <a:srgbClr val="505050"/>
                    </a:gs>
                    <a:gs pos="30000">
                      <a:srgbClr val="505050"/>
                    </a:gs>
                  </a:gsLst>
                  <a:lin ang="5400000" scaled="0"/>
                </a:gradFill>
              </a:rPr>
              <a:t>Bob isn’t sure how to</a:t>
            </a:r>
          </a:p>
          <a:p>
            <a:pPr>
              <a:lnSpc>
                <a:spcPct val="90000"/>
              </a:lnSpc>
              <a:spcAft>
                <a:spcPts val="600"/>
              </a:spcAft>
            </a:pPr>
            <a:r>
              <a:rPr lang="en-US" sz="4000" dirty="0" smtClean="0">
                <a:gradFill>
                  <a:gsLst>
                    <a:gs pos="2917">
                      <a:srgbClr val="505050"/>
                    </a:gs>
                    <a:gs pos="30000">
                      <a:srgbClr val="505050"/>
                    </a:gs>
                  </a:gsLst>
                  <a:lin ang="5400000" scaled="0"/>
                </a:gradFill>
              </a:rPr>
              <a:t>proceed.</a:t>
            </a:r>
          </a:p>
        </p:txBody>
      </p:sp>
      <p:pic>
        <p:nvPicPr>
          <p:cNvPr id="4" name="Picture 3"/>
          <p:cNvPicPr>
            <a:picLocks noChangeAspect="1"/>
          </p:cNvPicPr>
          <p:nvPr/>
        </p:nvPicPr>
        <p:blipFill>
          <a:blip r:embed="rId3"/>
          <a:stretch>
            <a:fillRect/>
          </a:stretch>
        </p:blipFill>
        <p:spPr>
          <a:xfrm>
            <a:off x="1646237" y="1416296"/>
            <a:ext cx="3524250" cy="3962400"/>
          </a:xfrm>
          <a:prstGeom prst="rect">
            <a:avLst/>
          </a:prstGeom>
        </p:spPr>
      </p:pic>
    </p:spTree>
    <p:extLst>
      <p:ext uri="{BB962C8B-B14F-4D97-AF65-F5344CB8AC3E}">
        <p14:creationId xmlns:p14="http://schemas.microsoft.com/office/powerpoint/2010/main" val="329306875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6230587" y="2657294"/>
            <a:ext cx="3630994" cy="849463"/>
          </a:xfrm>
          <a:prstGeom prst="rect">
            <a:avLst/>
          </a:prstGeom>
          <a:noFill/>
        </p:spPr>
        <p:txBody>
          <a:bodyPr wrap="none" lIns="182880" tIns="146304" rIns="182880" bIns="146304" rtlCol="0">
            <a:spAutoFit/>
          </a:bodyPr>
          <a:lstStyle/>
          <a:p>
            <a:pPr>
              <a:lnSpc>
                <a:spcPct val="90000"/>
              </a:lnSpc>
              <a:spcAft>
                <a:spcPts val="600"/>
              </a:spcAft>
            </a:pPr>
            <a:r>
              <a:rPr lang="en-US" sz="4000" dirty="0" smtClean="0">
                <a:gradFill>
                  <a:gsLst>
                    <a:gs pos="2917">
                      <a:srgbClr val="505050"/>
                    </a:gs>
                    <a:gs pos="30000">
                      <a:srgbClr val="505050"/>
                    </a:gs>
                  </a:gsLst>
                  <a:lin ang="5400000" scaled="0"/>
                </a:gradFill>
              </a:rPr>
              <a:t>Let’s help Bob.</a:t>
            </a: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5637" y="2629983"/>
            <a:ext cx="5330615" cy="2224218"/>
          </a:xfrm>
          <a:prstGeom prst="rect">
            <a:avLst/>
          </a:prstGeom>
        </p:spPr>
      </p:pic>
    </p:spTree>
    <p:extLst>
      <p:ext uri="{BB962C8B-B14F-4D97-AF65-F5344CB8AC3E}">
        <p14:creationId xmlns:p14="http://schemas.microsoft.com/office/powerpoint/2010/main" val="411766430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bwMode="auto">
          <a:xfrm>
            <a:off x="5380760" y="1668482"/>
            <a:ext cx="6010510" cy="2383683"/>
          </a:xfrm>
          <a:prstGeom prst="rect">
            <a:avLst/>
          </a:prstGeom>
          <a:solidFill>
            <a:schemeClr val="accent2">
              <a:lumMod val="7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endParaRPr lang="en-US" sz="2800" dirty="0">
              <a:gradFill>
                <a:gsLst>
                  <a:gs pos="0">
                    <a:srgbClr val="FFFFFF"/>
                  </a:gs>
                  <a:gs pos="100000">
                    <a:srgbClr val="FFFFFF"/>
                  </a:gs>
                </a:gsLst>
                <a:lin ang="5400000" scaled="0"/>
              </a:gradFill>
              <a:ea typeface="Segoe UI" pitchFamily="34" charset="0"/>
              <a:cs typeface="Segoe UI" pitchFamily="34" charset="0"/>
            </a:endParaRPr>
          </a:p>
        </p:txBody>
      </p:sp>
      <p:sp>
        <p:nvSpPr>
          <p:cNvPr id="2" name="Rectangle 1"/>
          <p:cNvSpPr>
            <a:spLocks/>
          </p:cNvSpPr>
          <p:nvPr/>
        </p:nvSpPr>
        <p:spPr bwMode="auto">
          <a:xfrm>
            <a:off x="2888281" y="1668482"/>
            <a:ext cx="2256314" cy="2377414"/>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556" tIns="146304" rIns="186556"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r>
              <a:rPr lang="en-US" sz="2800" dirty="0" smtClean="0">
                <a:solidFill>
                  <a:srgbClr val="FFFFFF"/>
                </a:solidFill>
              </a:rPr>
              <a:t>Chief Architect &amp;</a:t>
            </a:r>
          </a:p>
          <a:p>
            <a:pPr defTabSz="932472" fontAlgn="base">
              <a:lnSpc>
                <a:spcPct val="90000"/>
              </a:lnSpc>
              <a:spcBef>
                <a:spcPct val="0"/>
              </a:spcBef>
              <a:spcAft>
                <a:spcPct val="0"/>
              </a:spcAft>
            </a:pPr>
            <a:r>
              <a:rPr lang="en-US" sz="2800" dirty="0" smtClean="0">
                <a:solidFill>
                  <a:srgbClr val="FFFFFF"/>
                </a:solidFill>
              </a:rPr>
              <a:t>CEO</a:t>
            </a:r>
          </a:p>
          <a:p>
            <a:pPr defTabSz="932472" fontAlgn="base">
              <a:lnSpc>
                <a:spcPct val="90000"/>
              </a:lnSpc>
              <a:spcBef>
                <a:spcPct val="0"/>
              </a:spcBef>
              <a:spcAft>
                <a:spcPct val="0"/>
              </a:spcAft>
            </a:pPr>
            <a:endParaRPr lang="en-US" sz="2800" dirty="0">
              <a:solidFill>
                <a:srgbClr val="FFFFFF"/>
              </a:solidFill>
            </a:endParaRPr>
          </a:p>
          <a:p>
            <a:pPr defTabSz="932472" fontAlgn="base">
              <a:lnSpc>
                <a:spcPct val="90000"/>
              </a:lnSpc>
              <a:spcBef>
                <a:spcPct val="0"/>
              </a:spcBef>
              <a:spcAft>
                <a:spcPct val="0"/>
              </a:spcAft>
            </a:pPr>
            <a:endParaRPr lang="en-US" sz="2800" dirty="0" smtClean="0">
              <a:gradFill>
                <a:gsLst>
                  <a:gs pos="0">
                    <a:srgbClr val="FFFFFF"/>
                  </a:gs>
                  <a:gs pos="100000">
                    <a:srgbClr val="FFFFFF"/>
                  </a:gs>
                </a:gsLst>
                <a:lin ang="5400000" scaled="0"/>
              </a:gradFill>
              <a:ea typeface="Segoe UI" pitchFamily="34" charset="0"/>
              <a:cs typeface="Segoe UI" pitchFamily="34" charset="0"/>
            </a:endParaRPr>
          </a:p>
          <a:p>
            <a:pPr defTabSz="932472" fontAlgn="base">
              <a:lnSpc>
                <a:spcPct val="90000"/>
              </a:lnSpc>
              <a:spcBef>
                <a:spcPct val="0"/>
              </a:spcBef>
              <a:spcAft>
                <a:spcPct val="0"/>
              </a:spcAft>
            </a:pPr>
            <a:endParaRPr lang="en-US" sz="2800" dirty="0">
              <a:gradFill>
                <a:gsLst>
                  <a:gs pos="0">
                    <a:srgbClr val="FFFFFF"/>
                  </a:gs>
                  <a:gs pos="100000">
                    <a:srgbClr val="FFFFFF"/>
                  </a:gs>
                </a:gsLst>
                <a:lin ang="5400000" scaled="0"/>
              </a:gradFill>
              <a:ea typeface="Segoe UI" pitchFamily="34" charset="0"/>
              <a:cs typeface="Segoe UI" pitchFamily="34" charset="0"/>
            </a:endParaRP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1837" y="1668481"/>
            <a:ext cx="1918530" cy="2377414"/>
          </a:xfrm>
          <a:prstGeom prst="rect">
            <a:avLst/>
          </a:prstGeom>
        </p:spPr>
      </p:pic>
      <p:pic>
        <p:nvPicPr>
          <p:cNvPr id="4" name="Picture 3"/>
          <p:cNvPicPr>
            <a:picLocks noChangeAspect="1"/>
          </p:cNvPicPr>
          <p:nvPr/>
        </p:nvPicPr>
        <p:blipFill>
          <a:blip r:embed="rId3"/>
          <a:stretch>
            <a:fillRect/>
          </a:stretch>
        </p:blipFill>
        <p:spPr>
          <a:xfrm>
            <a:off x="6219421" y="2143245"/>
            <a:ext cx="4063079" cy="1427887"/>
          </a:xfrm>
          <a:prstGeom prst="rect">
            <a:avLst/>
          </a:prstGeo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412462" y="4225877"/>
            <a:ext cx="1777575" cy="2326657"/>
          </a:xfrm>
          <a:prstGeom prst="rect">
            <a:avLst/>
          </a:prstGeom>
        </p:spPr>
      </p:pic>
      <p:pic>
        <p:nvPicPr>
          <p:cNvPr id="6" name="Picture 5" descr="SharePoint 2010 Cover.jpg">
            <a:hlinkClick r:id="rId5"/>
          </p:cNvPr>
          <p:cNvPicPr/>
          <p:nvPr/>
        </p:nvPicPr>
        <p:blipFill>
          <a:blip r:embed="rId6" cstate="print"/>
          <a:stretch>
            <a:fillRect/>
          </a:stretch>
        </p:blipFill>
        <p:spPr>
          <a:xfrm>
            <a:off x="9454720" y="4259261"/>
            <a:ext cx="1920218" cy="2293272"/>
          </a:xfrm>
          <a:prstGeom prst="rect">
            <a:avLst/>
          </a:prstGeom>
        </p:spPr>
      </p:pic>
      <p:sp>
        <p:nvSpPr>
          <p:cNvPr id="7" name="Rectangle 6"/>
          <p:cNvSpPr/>
          <p:nvPr/>
        </p:nvSpPr>
        <p:spPr bwMode="auto">
          <a:xfrm>
            <a:off x="2888279" y="4225876"/>
            <a:ext cx="2256315" cy="2326657"/>
          </a:xfrm>
          <a:prstGeom prst="rect">
            <a:avLst/>
          </a:prstGeom>
          <a:solidFill>
            <a:schemeClr val="accent3"/>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spcBef>
                <a:spcPct val="0"/>
              </a:spcBef>
              <a:spcAft>
                <a:spcPct val="0"/>
              </a:spcAft>
            </a:pPr>
            <a:r>
              <a:rPr lang="en-US" sz="2800" dirty="0" smtClean="0">
                <a:gradFill>
                  <a:gsLst>
                    <a:gs pos="0">
                      <a:srgbClr val="FFFFFF"/>
                    </a:gs>
                    <a:gs pos="100000">
                      <a:srgbClr val="FFFFFF"/>
                    </a:gs>
                  </a:gsLst>
                  <a:lin ang="5400000" scaled="0"/>
                </a:gradFill>
                <a:ea typeface="Segoe UI" pitchFamily="34" charset="0"/>
                <a:cs typeface="Segoe UI" pitchFamily="34" charset="0"/>
              </a:rPr>
              <a:t>MCA</a:t>
            </a:r>
          </a:p>
          <a:p>
            <a:pPr defTabSz="932472" fontAlgn="base">
              <a:spcBef>
                <a:spcPct val="0"/>
              </a:spcBef>
              <a:spcAft>
                <a:spcPct val="0"/>
              </a:spcAft>
            </a:pPr>
            <a:r>
              <a:rPr lang="en-US" sz="2800" dirty="0" smtClean="0">
                <a:gradFill>
                  <a:gsLst>
                    <a:gs pos="0">
                      <a:srgbClr val="FFFFFF"/>
                    </a:gs>
                    <a:gs pos="100000">
                      <a:srgbClr val="FFFFFF"/>
                    </a:gs>
                  </a:gsLst>
                  <a:lin ang="5400000" scaled="0"/>
                </a:gradFill>
                <a:ea typeface="Segoe UI" pitchFamily="34" charset="0"/>
                <a:cs typeface="Segoe UI" pitchFamily="34" charset="0"/>
              </a:rPr>
              <a:t>MCM</a:t>
            </a:r>
          </a:p>
          <a:p>
            <a:pPr defTabSz="932472" fontAlgn="base">
              <a:spcBef>
                <a:spcPct val="0"/>
              </a:spcBef>
              <a:spcAft>
                <a:spcPct val="0"/>
              </a:spcAft>
            </a:pPr>
            <a:r>
              <a:rPr lang="en-US" sz="2800" dirty="0" smtClean="0">
                <a:gradFill>
                  <a:gsLst>
                    <a:gs pos="0">
                      <a:srgbClr val="FFFFFF"/>
                    </a:gs>
                    <a:gs pos="100000">
                      <a:srgbClr val="FFFFFF"/>
                    </a:gs>
                  </a:gsLst>
                  <a:lin ang="5400000" scaled="0"/>
                </a:gradFill>
                <a:ea typeface="Segoe UI" pitchFamily="34" charset="0"/>
                <a:cs typeface="Segoe UI" pitchFamily="34" charset="0"/>
              </a:rPr>
              <a:t>MCSM</a:t>
            </a:r>
          </a:p>
          <a:p>
            <a:pPr defTabSz="932472" fontAlgn="base">
              <a:spcBef>
                <a:spcPct val="0"/>
              </a:spcBef>
              <a:spcAft>
                <a:spcPct val="0"/>
              </a:spcAft>
            </a:pPr>
            <a:r>
              <a:rPr lang="en-US" sz="2800" dirty="0" smtClean="0">
                <a:gradFill>
                  <a:gsLst>
                    <a:gs pos="0">
                      <a:srgbClr val="FFFFFF"/>
                    </a:gs>
                    <a:gs pos="100000">
                      <a:srgbClr val="FFFFFF"/>
                    </a:gs>
                  </a:gsLst>
                  <a:lin ang="5400000" scaled="0"/>
                </a:gradFill>
                <a:ea typeface="Segoe UI" pitchFamily="34" charset="0"/>
                <a:cs typeface="Segoe UI" pitchFamily="34" charset="0"/>
              </a:rPr>
              <a:t>Top 50 Influencer</a:t>
            </a:r>
          </a:p>
          <a:p>
            <a:pPr defTabSz="932472" fontAlgn="base">
              <a:spcBef>
                <a:spcPct val="0"/>
              </a:spcBef>
              <a:spcAft>
                <a:spcPct val="0"/>
              </a:spcAft>
            </a:pPr>
            <a:endParaRPr lang="en-US" sz="2800"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9" name="Title 33"/>
          <p:cNvSpPr txBox="1">
            <a:spLocks/>
          </p:cNvSpPr>
          <p:nvPr/>
        </p:nvSpPr>
        <p:spPr>
          <a:xfrm>
            <a:off x="274639" y="295274"/>
            <a:ext cx="11889564" cy="917575"/>
          </a:xfrm>
          <a:prstGeom prst="rect">
            <a:avLst/>
          </a:prstGeom>
        </p:spPr>
        <p:txBody>
          <a:bodyPr/>
          <a:lst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a:lstStyle>
          <a:p>
            <a:r>
              <a:rPr>
                <a:gradFill>
                  <a:gsLst>
                    <a:gs pos="1250">
                      <a:srgbClr val="505050"/>
                    </a:gs>
                    <a:gs pos="100000">
                      <a:srgbClr val="505050"/>
                    </a:gs>
                  </a:gsLst>
                  <a:lin ang="5400000" scaled="0"/>
                </a:gradFill>
              </a:rPr>
              <a:t>Meet Scott Jamison</a:t>
            </a:r>
            <a:endParaRPr sz="3200">
              <a:gradFill>
                <a:gsLst>
                  <a:gs pos="1250">
                    <a:srgbClr val="505050"/>
                  </a:gs>
                  <a:gs pos="100000">
                    <a:srgbClr val="505050"/>
                  </a:gs>
                </a:gsLst>
                <a:lin ang="5400000" scaled="0"/>
              </a:gradFill>
            </a:endParaRPr>
          </a:p>
        </p:txBody>
      </p:sp>
      <p:pic>
        <p:nvPicPr>
          <p:cNvPr id="12" name="Picture 11"/>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29413" y="4225877"/>
            <a:ext cx="1920954" cy="2326656"/>
          </a:xfrm>
          <a:prstGeom prst="rect">
            <a:avLst/>
          </a:prstGeom>
        </p:spPr>
      </p:pic>
      <p:pic>
        <p:nvPicPr>
          <p:cNvPr id="8" name="Picture 7"/>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389658" y="4225877"/>
            <a:ext cx="1777740" cy="2326657"/>
          </a:xfrm>
          <a:prstGeom prst="rect">
            <a:avLst/>
          </a:prstGeom>
        </p:spPr>
      </p:pic>
    </p:spTree>
    <p:extLst>
      <p:ext uri="{BB962C8B-B14F-4D97-AF65-F5344CB8AC3E}">
        <p14:creationId xmlns:p14="http://schemas.microsoft.com/office/powerpoint/2010/main" val="241057476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Planning Your </a:t>
            </a:r>
            <a:r>
              <a:rPr lang="en-US" dirty="0"/>
              <a:t>SharePoint 2013 Journey</a:t>
            </a: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17837" y="1439862"/>
            <a:ext cx="5943600" cy="5330704"/>
          </a:xfrm>
          <a:prstGeom prst="rect">
            <a:avLst/>
          </a:prstGeom>
        </p:spPr>
      </p:pic>
    </p:spTree>
    <p:extLst>
      <p:ext uri="{BB962C8B-B14F-4D97-AF65-F5344CB8AC3E}">
        <p14:creationId xmlns:p14="http://schemas.microsoft.com/office/powerpoint/2010/main" val="204576626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Planning Your </a:t>
            </a:r>
            <a:r>
              <a:rPr lang="en-US" dirty="0"/>
              <a:t>SharePoint 2013 Journey</a:t>
            </a:r>
          </a:p>
        </p:txBody>
      </p:sp>
      <p:sp>
        <p:nvSpPr>
          <p:cNvPr id="4" name="Rectangle 3"/>
          <p:cNvSpPr/>
          <p:nvPr/>
        </p:nvSpPr>
        <p:spPr bwMode="auto">
          <a:xfrm>
            <a:off x="808037" y="2509595"/>
            <a:ext cx="183369" cy="186521"/>
          </a:xfrm>
          <a:prstGeom prst="rect">
            <a:avLst/>
          </a:prstGeom>
          <a:noFill/>
          <a:ln w="3175">
            <a:solidFill>
              <a:srgbClr val="505050"/>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9" tIns="46639" rIns="46639" bIns="46639" numCol="1" spcCol="0" rtlCol="0" fromWordArt="0" anchor="ctr" anchorCtr="0" forceAA="0" compatLnSpc="1">
            <a:prstTxWarp prst="textNoShape">
              <a:avLst/>
            </a:prstTxWarp>
            <a:noAutofit/>
          </a:bodyPr>
          <a:lstStyle/>
          <a:p>
            <a:pPr algn="ctr" defTabSz="932472" fontAlgn="base">
              <a:spcBef>
                <a:spcPct val="0"/>
              </a:spcBef>
              <a:spcAft>
                <a:spcPct val="0"/>
              </a:spcAft>
            </a:pPr>
            <a:endParaRPr lang="en-US" sz="2800" dirty="0">
              <a:gradFill>
                <a:gsLst>
                  <a:gs pos="0">
                    <a:srgbClr val="FFFFFF"/>
                  </a:gs>
                  <a:gs pos="100000">
                    <a:srgbClr val="FFFFFF"/>
                  </a:gs>
                </a:gsLst>
                <a:lin ang="5400000" scaled="0"/>
              </a:gradFill>
              <a:ea typeface="Segoe UI" pitchFamily="34" charset="0"/>
              <a:cs typeface="Segoe UI" pitchFamily="34" charset="0"/>
            </a:endParaRPr>
          </a:p>
        </p:txBody>
      </p:sp>
      <p:sp>
        <p:nvSpPr>
          <p:cNvPr id="5" name="Rectangle 4"/>
          <p:cNvSpPr/>
          <p:nvPr/>
        </p:nvSpPr>
        <p:spPr bwMode="auto">
          <a:xfrm>
            <a:off x="3521941" y="2506662"/>
            <a:ext cx="2697480" cy="2744787"/>
          </a:xfrm>
          <a:prstGeom prst="rect">
            <a:avLst/>
          </a:prstGeom>
          <a:solidFill>
            <a:srgbClr val="FFB90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spcBef>
                <a:spcPct val="0"/>
              </a:spcBef>
              <a:spcAft>
                <a:spcPct val="0"/>
              </a:spcAft>
            </a:pPr>
            <a:r>
              <a:rPr lang="en-US" sz="2800">
                <a:gradFill>
                  <a:gsLst>
                    <a:gs pos="0">
                      <a:srgbClr val="FFFFFF"/>
                    </a:gs>
                    <a:gs pos="100000">
                      <a:srgbClr val="FFFFFF"/>
                    </a:gs>
                  </a:gsLst>
                  <a:lin ang="5400000" scaled="0"/>
                </a:gradFill>
                <a:ea typeface="Segoe UI" pitchFamily="34" charset="0"/>
                <a:cs typeface="Segoe UI" pitchFamily="34" charset="0"/>
              </a:rPr>
              <a:t>Making the Most of Today’s Investment</a:t>
            </a:r>
            <a:endParaRPr lang="en-US" sz="2800" dirty="0">
              <a:gradFill>
                <a:gsLst>
                  <a:gs pos="0">
                    <a:srgbClr val="FFFFFF"/>
                  </a:gs>
                  <a:gs pos="100000">
                    <a:srgbClr val="FFFFFF"/>
                  </a:gs>
                </a:gsLst>
                <a:lin ang="5400000" scaled="0"/>
              </a:gradFill>
              <a:ea typeface="Segoe UI" pitchFamily="34" charset="0"/>
              <a:cs typeface="Segoe UI" pitchFamily="34" charset="0"/>
            </a:endParaRPr>
          </a:p>
        </p:txBody>
      </p:sp>
      <p:sp>
        <p:nvSpPr>
          <p:cNvPr id="6" name="Rectangle 5"/>
          <p:cNvSpPr/>
          <p:nvPr/>
        </p:nvSpPr>
        <p:spPr bwMode="auto">
          <a:xfrm>
            <a:off x="749931" y="2509595"/>
            <a:ext cx="2697480" cy="2744787"/>
          </a:xfrm>
          <a:prstGeom prst="rect">
            <a:avLst/>
          </a:prstGeom>
          <a:solidFill>
            <a:srgbClr val="FF8C0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spcBef>
                <a:spcPct val="0"/>
              </a:spcBef>
              <a:spcAft>
                <a:spcPct val="0"/>
              </a:spcAft>
            </a:pPr>
            <a:r>
              <a:rPr lang="en-US" sz="2800" dirty="0" smtClean="0">
                <a:gradFill>
                  <a:gsLst>
                    <a:gs pos="0">
                      <a:srgbClr val="FFFFFF"/>
                    </a:gs>
                    <a:gs pos="100000">
                      <a:srgbClr val="FFFFFF"/>
                    </a:gs>
                  </a:gsLst>
                  <a:lin ang="5400000" scaled="0"/>
                </a:gradFill>
                <a:ea typeface="Segoe UI" pitchFamily="34" charset="0"/>
                <a:cs typeface="Segoe UI" pitchFamily="34" charset="0"/>
              </a:rPr>
              <a:t>Should I Upgrade?</a:t>
            </a:r>
            <a:endParaRPr lang="en-US" sz="2800" dirty="0">
              <a:gradFill>
                <a:gsLst>
                  <a:gs pos="0">
                    <a:srgbClr val="FFFFFF"/>
                  </a:gs>
                  <a:gs pos="100000">
                    <a:srgbClr val="FFFFFF"/>
                  </a:gs>
                </a:gsLst>
                <a:lin ang="5400000" scaled="0"/>
              </a:gradFill>
              <a:ea typeface="Segoe UI" pitchFamily="34" charset="0"/>
              <a:cs typeface="Segoe UI" pitchFamily="34" charset="0"/>
            </a:endParaRPr>
          </a:p>
          <a:p>
            <a:pPr defTabSz="932472" fontAlgn="base">
              <a:spcBef>
                <a:spcPct val="0"/>
              </a:spcBef>
              <a:spcAft>
                <a:spcPct val="0"/>
              </a:spcAft>
            </a:pPr>
            <a:endParaRPr lang="en-US" sz="2800"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7" name="Rectangle 6"/>
          <p:cNvSpPr/>
          <p:nvPr/>
        </p:nvSpPr>
        <p:spPr bwMode="auto">
          <a:xfrm>
            <a:off x="6293951" y="2506662"/>
            <a:ext cx="2697480" cy="2744787"/>
          </a:xfrm>
          <a:prstGeom prst="rect">
            <a:avLst/>
          </a:prstGeom>
          <a:solidFill>
            <a:srgbClr val="EB3C0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spcBef>
                <a:spcPct val="0"/>
              </a:spcBef>
              <a:spcAft>
                <a:spcPct val="0"/>
              </a:spcAft>
            </a:pPr>
            <a:r>
              <a:rPr lang="en-US" sz="2800" dirty="0" smtClean="0">
                <a:gradFill>
                  <a:gsLst>
                    <a:gs pos="0">
                      <a:srgbClr val="FFFFFF"/>
                    </a:gs>
                    <a:gs pos="100000">
                      <a:srgbClr val="FFFFFF"/>
                    </a:gs>
                  </a:gsLst>
                  <a:lin ang="5400000" scaled="0"/>
                </a:gradFill>
                <a:ea typeface="Segoe UI" pitchFamily="34" charset="0"/>
                <a:cs typeface="Segoe UI" pitchFamily="34" charset="0"/>
              </a:rPr>
              <a:t>Things to Prepare for Now</a:t>
            </a:r>
            <a:endParaRPr lang="en-US" sz="2800" dirty="0">
              <a:gradFill>
                <a:gsLst>
                  <a:gs pos="0">
                    <a:srgbClr val="FFFFFF"/>
                  </a:gs>
                  <a:gs pos="100000">
                    <a:srgbClr val="FFFFFF"/>
                  </a:gs>
                </a:gsLst>
                <a:lin ang="5400000" scaled="0"/>
              </a:gradFill>
              <a:ea typeface="Segoe UI" pitchFamily="34" charset="0"/>
              <a:cs typeface="Segoe UI" pitchFamily="34" charset="0"/>
            </a:endParaRPr>
          </a:p>
        </p:txBody>
      </p:sp>
      <p:sp>
        <p:nvSpPr>
          <p:cNvPr id="8" name="Rectangle 7"/>
          <p:cNvSpPr/>
          <p:nvPr/>
        </p:nvSpPr>
        <p:spPr bwMode="auto">
          <a:xfrm>
            <a:off x="9083357" y="2506661"/>
            <a:ext cx="2697480" cy="2744787"/>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r>
              <a:rPr lang="en-US" sz="2800" dirty="0">
                <a:gradFill>
                  <a:gsLst>
                    <a:gs pos="0">
                      <a:srgbClr val="FFFFFF"/>
                    </a:gs>
                    <a:gs pos="100000">
                      <a:srgbClr val="FFFFFF"/>
                    </a:gs>
                  </a:gsLst>
                  <a:lin ang="5400000" scaled="0"/>
                </a:gradFill>
                <a:ea typeface="Segoe UI" pitchFamily="34" charset="0"/>
                <a:cs typeface="Segoe UI" pitchFamily="34" charset="0"/>
              </a:rPr>
              <a:t>Your SharePoint Journey</a:t>
            </a:r>
          </a:p>
        </p:txBody>
      </p:sp>
    </p:spTree>
    <p:extLst>
      <p:ext uri="{BB962C8B-B14F-4D97-AF65-F5344CB8AC3E}">
        <p14:creationId xmlns:p14="http://schemas.microsoft.com/office/powerpoint/2010/main" val="173458113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Planning Your </a:t>
            </a:r>
            <a:r>
              <a:rPr lang="en-US" dirty="0"/>
              <a:t>SharePoint 2013 Journey</a:t>
            </a:r>
          </a:p>
        </p:txBody>
      </p:sp>
      <p:sp>
        <p:nvSpPr>
          <p:cNvPr id="4" name="Rectangle 3"/>
          <p:cNvSpPr/>
          <p:nvPr/>
        </p:nvSpPr>
        <p:spPr bwMode="auto">
          <a:xfrm>
            <a:off x="808037" y="2509595"/>
            <a:ext cx="183369" cy="186521"/>
          </a:xfrm>
          <a:prstGeom prst="rect">
            <a:avLst/>
          </a:prstGeom>
          <a:noFill/>
          <a:ln w="3175">
            <a:solidFill>
              <a:srgbClr val="505050"/>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9" tIns="46639" rIns="46639" bIns="46639" numCol="1" spcCol="0" rtlCol="0" fromWordArt="0" anchor="ctr" anchorCtr="0" forceAA="0" compatLnSpc="1">
            <a:prstTxWarp prst="textNoShape">
              <a:avLst/>
            </a:prstTxWarp>
            <a:noAutofit/>
          </a:bodyPr>
          <a:lstStyle/>
          <a:p>
            <a:pPr algn="ctr" defTabSz="932472" fontAlgn="base">
              <a:spcBef>
                <a:spcPct val="0"/>
              </a:spcBef>
              <a:spcAft>
                <a:spcPct val="0"/>
              </a:spcAft>
            </a:pPr>
            <a:endParaRPr lang="en-US" sz="2800" dirty="0">
              <a:gradFill>
                <a:gsLst>
                  <a:gs pos="0">
                    <a:srgbClr val="FFFFFF"/>
                  </a:gs>
                  <a:gs pos="100000">
                    <a:srgbClr val="FFFFFF"/>
                  </a:gs>
                </a:gsLst>
                <a:lin ang="5400000" scaled="0"/>
              </a:gradFill>
              <a:ea typeface="Segoe UI" pitchFamily="34" charset="0"/>
              <a:cs typeface="Segoe UI" pitchFamily="34" charset="0"/>
            </a:endParaRPr>
          </a:p>
        </p:txBody>
      </p:sp>
      <p:sp>
        <p:nvSpPr>
          <p:cNvPr id="5" name="Rectangle 4"/>
          <p:cNvSpPr/>
          <p:nvPr/>
        </p:nvSpPr>
        <p:spPr bwMode="auto">
          <a:xfrm>
            <a:off x="3521941" y="2506662"/>
            <a:ext cx="2697480" cy="2744787"/>
          </a:xfrm>
          <a:prstGeom prst="rect">
            <a:avLst/>
          </a:prstGeom>
          <a:solidFill>
            <a:srgbClr val="FFB90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spcBef>
                <a:spcPct val="0"/>
              </a:spcBef>
              <a:spcAft>
                <a:spcPct val="0"/>
              </a:spcAft>
            </a:pPr>
            <a:r>
              <a:rPr lang="en-US" sz="2800">
                <a:gradFill>
                  <a:gsLst>
                    <a:gs pos="0">
                      <a:srgbClr val="FFFFFF"/>
                    </a:gs>
                    <a:gs pos="100000">
                      <a:srgbClr val="FFFFFF"/>
                    </a:gs>
                  </a:gsLst>
                  <a:lin ang="5400000" scaled="0"/>
                </a:gradFill>
                <a:ea typeface="Segoe UI" pitchFamily="34" charset="0"/>
                <a:cs typeface="Segoe UI" pitchFamily="34" charset="0"/>
              </a:rPr>
              <a:t>Making the Most of Today’s Investment</a:t>
            </a:r>
            <a:endParaRPr lang="en-US" sz="2800" dirty="0">
              <a:gradFill>
                <a:gsLst>
                  <a:gs pos="0">
                    <a:srgbClr val="FFFFFF"/>
                  </a:gs>
                  <a:gs pos="100000">
                    <a:srgbClr val="FFFFFF"/>
                  </a:gs>
                </a:gsLst>
                <a:lin ang="5400000" scaled="0"/>
              </a:gradFill>
              <a:ea typeface="Segoe UI" pitchFamily="34" charset="0"/>
              <a:cs typeface="Segoe UI" pitchFamily="34" charset="0"/>
            </a:endParaRPr>
          </a:p>
        </p:txBody>
      </p:sp>
      <p:sp>
        <p:nvSpPr>
          <p:cNvPr id="6" name="Rectangle 5"/>
          <p:cNvSpPr/>
          <p:nvPr/>
        </p:nvSpPr>
        <p:spPr bwMode="auto">
          <a:xfrm>
            <a:off x="749931" y="2509595"/>
            <a:ext cx="2697480" cy="2744787"/>
          </a:xfrm>
          <a:prstGeom prst="rect">
            <a:avLst/>
          </a:prstGeom>
          <a:solidFill>
            <a:srgbClr val="FF8C00"/>
          </a:solidFill>
          <a:ln w="38100">
            <a:solidFill>
              <a:schemeClr val="accent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spcBef>
                <a:spcPct val="0"/>
              </a:spcBef>
              <a:spcAft>
                <a:spcPct val="0"/>
              </a:spcAft>
            </a:pPr>
            <a:r>
              <a:rPr lang="en-US" sz="2800" dirty="0" smtClean="0">
                <a:gradFill>
                  <a:gsLst>
                    <a:gs pos="0">
                      <a:srgbClr val="FFFFFF"/>
                    </a:gs>
                    <a:gs pos="100000">
                      <a:srgbClr val="FFFFFF"/>
                    </a:gs>
                  </a:gsLst>
                  <a:lin ang="5400000" scaled="0"/>
                </a:gradFill>
                <a:ea typeface="Segoe UI" pitchFamily="34" charset="0"/>
                <a:cs typeface="Segoe UI" pitchFamily="34" charset="0"/>
              </a:rPr>
              <a:t>Should I Upgrade?</a:t>
            </a:r>
            <a:endParaRPr lang="en-US" sz="2800" dirty="0">
              <a:gradFill>
                <a:gsLst>
                  <a:gs pos="0">
                    <a:srgbClr val="FFFFFF"/>
                  </a:gs>
                  <a:gs pos="100000">
                    <a:srgbClr val="FFFFFF"/>
                  </a:gs>
                </a:gsLst>
                <a:lin ang="5400000" scaled="0"/>
              </a:gradFill>
              <a:ea typeface="Segoe UI" pitchFamily="34" charset="0"/>
              <a:cs typeface="Segoe UI" pitchFamily="34" charset="0"/>
            </a:endParaRPr>
          </a:p>
          <a:p>
            <a:pPr defTabSz="932472" fontAlgn="base">
              <a:spcBef>
                <a:spcPct val="0"/>
              </a:spcBef>
              <a:spcAft>
                <a:spcPct val="0"/>
              </a:spcAft>
            </a:pPr>
            <a:endParaRPr lang="en-US" sz="2800"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7" name="Rectangle 6"/>
          <p:cNvSpPr/>
          <p:nvPr/>
        </p:nvSpPr>
        <p:spPr bwMode="auto">
          <a:xfrm>
            <a:off x="6293951" y="2506662"/>
            <a:ext cx="2697480" cy="2744787"/>
          </a:xfrm>
          <a:prstGeom prst="rect">
            <a:avLst/>
          </a:prstGeom>
          <a:solidFill>
            <a:srgbClr val="EB3C0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spcBef>
                <a:spcPct val="0"/>
              </a:spcBef>
              <a:spcAft>
                <a:spcPct val="0"/>
              </a:spcAft>
            </a:pPr>
            <a:r>
              <a:rPr lang="en-US" sz="2800" dirty="0" smtClean="0">
                <a:gradFill>
                  <a:gsLst>
                    <a:gs pos="0">
                      <a:srgbClr val="FFFFFF"/>
                    </a:gs>
                    <a:gs pos="100000">
                      <a:srgbClr val="FFFFFF"/>
                    </a:gs>
                  </a:gsLst>
                  <a:lin ang="5400000" scaled="0"/>
                </a:gradFill>
                <a:ea typeface="Segoe UI" pitchFamily="34" charset="0"/>
                <a:cs typeface="Segoe UI" pitchFamily="34" charset="0"/>
              </a:rPr>
              <a:t>Things to Prepare for Now</a:t>
            </a:r>
            <a:endParaRPr lang="en-US" sz="2800" dirty="0">
              <a:gradFill>
                <a:gsLst>
                  <a:gs pos="0">
                    <a:srgbClr val="FFFFFF"/>
                  </a:gs>
                  <a:gs pos="100000">
                    <a:srgbClr val="FFFFFF"/>
                  </a:gs>
                </a:gsLst>
                <a:lin ang="5400000" scaled="0"/>
              </a:gradFill>
              <a:ea typeface="Segoe UI" pitchFamily="34" charset="0"/>
              <a:cs typeface="Segoe UI" pitchFamily="34" charset="0"/>
            </a:endParaRPr>
          </a:p>
        </p:txBody>
      </p:sp>
      <p:sp>
        <p:nvSpPr>
          <p:cNvPr id="8" name="Rectangle 7"/>
          <p:cNvSpPr/>
          <p:nvPr/>
        </p:nvSpPr>
        <p:spPr bwMode="auto">
          <a:xfrm>
            <a:off x="9083357" y="2506661"/>
            <a:ext cx="2697480" cy="2744787"/>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r>
              <a:rPr lang="en-US" sz="2800" dirty="0">
                <a:gradFill>
                  <a:gsLst>
                    <a:gs pos="0">
                      <a:srgbClr val="FFFFFF"/>
                    </a:gs>
                    <a:gs pos="100000">
                      <a:srgbClr val="FFFFFF"/>
                    </a:gs>
                  </a:gsLst>
                  <a:lin ang="5400000" scaled="0"/>
                </a:gradFill>
                <a:ea typeface="Segoe UI" pitchFamily="34" charset="0"/>
                <a:cs typeface="Segoe UI" pitchFamily="34" charset="0"/>
              </a:rPr>
              <a:t>Your SharePoint Journey</a:t>
            </a:r>
          </a:p>
        </p:txBody>
      </p:sp>
    </p:spTree>
    <p:extLst>
      <p:ext uri="{BB962C8B-B14F-4D97-AF65-F5344CB8AC3E}">
        <p14:creationId xmlns:p14="http://schemas.microsoft.com/office/powerpoint/2010/main" val="316166538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08237" y="2098153"/>
            <a:ext cx="7086600" cy="1831975"/>
          </a:xfrm>
        </p:spPr>
        <p:txBody>
          <a:bodyPr/>
          <a:lstStyle/>
          <a:p>
            <a:r>
              <a:rPr lang="en-US" sz="6600" dirty="0" smtClean="0"/>
              <a:t>Should I move to </a:t>
            </a:r>
            <a:br>
              <a:rPr lang="en-US" sz="6600" dirty="0" smtClean="0"/>
            </a:br>
            <a:r>
              <a:rPr lang="en-US" sz="6600" dirty="0" smtClean="0"/>
              <a:t>SharePoint 2013?</a:t>
            </a:r>
            <a:endParaRPr lang="en-US" sz="6600" dirty="0"/>
          </a:p>
        </p:txBody>
      </p:sp>
    </p:spTree>
    <p:extLst>
      <p:ext uri="{BB962C8B-B14F-4D97-AF65-F5344CB8AC3E}">
        <p14:creationId xmlns:p14="http://schemas.microsoft.com/office/powerpoint/2010/main" val="145738974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Leverage what you already know as you move into SharePoint 2013</a:t>
            </a:r>
            <a:endParaRPr lang="en-US" dirty="0"/>
          </a:p>
        </p:txBody>
      </p:sp>
      <p:sp>
        <p:nvSpPr>
          <p:cNvPr id="5" name="Text Placeholder 4"/>
          <p:cNvSpPr>
            <a:spLocks noGrp="1"/>
          </p:cNvSpPr>
          <p:nvPr>
            <p:ph type="body" sz="quarter" idx="14"/>
          </p:nvPr>
        </p:nvSpPr>
        <p:spPr/>
        <p:txBody>
          <a:bodyPr/>
          <a:lstStyle/>
          <a:p>
            <a:r>
              <a:rPr lang="en-US" dirty="0" smtClean="0"/>
              <a:t>Scott Jamison</a:t>
            </a:r>
          </a:p>
          <a:p>
            <a:r>
              <a:rPr lang="en-US" dirty="0" smtClean="0"/>
              <a:t>Chief Architect &amp; CEO</a:t>
            </a:r>
          </a:p>
          <a:p>
            <a:r>
              <a:rPr lang="en-US" dirty="0" smtClean="0"/>
              <a:t>Jornata</a:t>
            </a:r>
            <a:endParaRPr lang="en-US" dirty="0"/>
          </a:p>
        </p:txBody>
      </p:sp>
      <p:sp>
        <p:nvSpPr>
          <p:cNvPr id="6" name="Text Placeholder 5"/>
          <p:cNvSpPr>
            <a:spLocks noGrp="1"/>
          </p:cNvSpPr>
          <p:nvPr>
            <p:ph type="body" sz="quarter" idx="15"/>
          </p:nvPr>
        </p:nvSpPr>
        <p:spPr>
          <a:xfrm>
            <a:off x="8800211" y="1590086"/>
            <a:ext cx="1600200" cy="738664"/>
          </a:xfrm>
        </p:spPr>
        <p:txBody>
          <a:bodyPr/>
          <a:lstStyle/>
          <a:p>
            <a:r>
              <a:rPr lang="en-US" dirty="0">
                <a:gradFill>
                  <a:gsLst>
                    <a:gs pos="2917">
                      <a:srgbClr val="505050"/>
                    </a:gs>
                    <a:gs pos="30000">
                      <a:srgbClr val="505050"/>
                    </a:gs>
                  </a:gsLst>
                  <a:lin ang="5400000" scaled="0"/>
                </a:gradFill>
              </a:rPr>
              <a:t>SPC236</a:t>
            </a:r>
          </a:p>
          <a:p>
            <a:endParaRPr lang="en-US" dirty="0"/>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80237" y="5021262"/>
            <a:ext cx="3048000" cy="1060704"/>
          </a:xfrm>
          <a:prstGeom prst="rect">
            <a:avLst/>
          </a:prstGeom>
        </p:spPr>
      </p:pic>
    </p:spTree>
    <p:extLst>
      <p:ext uri="{BB962C8B-B14F-4D97-AF65-F5344CB8AC3E}">
        <p14:creationId xmlns:p14="http://schemas.microsoft.com/office/powerpoint/2010/main" val="166053991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4294967295"/>
          </p:nvPr>
        </p:nvSpPr>
        <p:spPr>
          <a:xfrm>
            <a:off x="427037" y="1287462"/>
            <a:ext cx="11811000" cy="7362015"/>
          </a:xfrm>
        </p:spPr>
        <p:txBody>
          <a:bodyPr/>
          <a:lstStyle/>
          <a:p>
            <a:r>
              <a:rPr lang="en-US" dirty="0"/>
              <a:t>Better productivity and adoption</a:t>
            </a:r>
          </a:p>
          <a:p>
            <a:pPr lvl="1"/>
            <a:r>
              <a:rPr lang="en-US" dirty="0"/>
              <a:t>End-user improvements such as easier sharing, Office Online, mobile support</a:t>
            </a:r>
          </a:p>
          <a:p>
            <a:r>
              <a:rPr lang="en-US" dirty="0"/>
              <a:t>Social </a:t>
            </a:r>
          </a:p>
          <a:p>
            <a:pPr lvl="1"/>
            <a:r>
              <a:rPr lang="en-US" dirty="0"/>
              <a:t>Yammer can provide ways to enhance collaboration</a:t>
            </a:r>
          </a:p>
          <a:p>
            <a:r>
              <a:rPr lang="en-US" dirty="0"/>
              <a:t>Better search</a:t>
            </a:r>
          </a:p>
          <a:p>
            <a:pPr lvl="1"/>
            <a:r>
              <a:rPr lang="en-US" dirty="0"/>
              <a:t>Not a silver bullet, but very powerful and much improved</a:t>
            </a:r>
          </a:p>
          <a:p>
            <a:r>
              <a:rPr lang="en-US" dirty="0"/>
              <a:t>Reduced storage costs</a:t>
            </a:r>
          </a:p>
          <a:p>
            <a:pPr lvl="1"/>
            <a:r>
              <a:rPr lang="en-US" dirty="0"/>
              <a:t>Shredded storage and other improvements</a:t>
            </a:r>
          </a:p>
          <a:p>
            <a:r>
              <a:rPr lang="en-US" dirty="0"/>
              <a:t>Prepare for the cloud</a:t>
            </a:r>
          </a:p>
          <a:p>
            <a:pPr lvl="1"/>
            <a:r>
              <a:rPr lang="en-US" dirty="0"/>
              <a:t>Moving to Office 365 is easier from SharePoint 2013</a:t>
            </a:r>
          </a:p>
        </p:txBody>
      </p:sp>
      <p:sp>
        <p:nvSpPr>
          <p:cNvPr id="5" name="Title 2"/>
          <p:cNvSpPr>
            <a:spLocks noGrp="1"/>
          </p:cNvSpPr>
          <p:nvPr>
            <p:ph type="title"/>
          </p:nvPr>
        </p:nvSpPr>
        <p:spPr>
          <a:xfrm>
            <a:off x="274639" y="25494"/>
            <a:ext cx="11889564" cy="917575"/>
          </a:xfrm>
        </p:spPr>
        <p:txBody>
          <a:bodyPr/>
          <a:lstStyle/>
          <a:p>
            <a:r>
              <a:rPr lang="en-US" sz="5400" dirty="0" smtClean="0"/>
              <a:t>Why upgrade?</a:t>
            </a:r>
            <a:endParaRPr lang="en-US" sz="5400" dirty="0"/>
          </a:p>
        </p:txBody>
      </p:sp>
    </p:spTree>
    <p:extLst>
      <p:ext uri="{BB962C8B-B14F-4D97-AF65-F5344CB8AC3E}">
        <p14:creationId xmlns:p14="http://schemas.microsoft.com/office/powerpoint/2010/main" val="2522006534"/>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2">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2">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2">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bwMode="auto">
          <a:xfrm>
            <a:off x="2501" y="-1"/>
            <a:ext cx="5438566" cy="6994525"/>
          </a:xfrm>
          <a:prstGeom prst="rect">
            <a:avLst/>
          </a:prstGeom>
          <a:solidFill>
            <a:srgbClr val="FF8C0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dirty="0">
              <a:solidFill>
                <a:srgbClr val="505050"/>
              </a:solidFill>
              <a:ea typeface="Segoe UI" pitchFamily="34" charset="0"/>
              <a:cs typeface="Segoe UI" pitchFamily="34" charset="0"/>
            </a:endParaRPr>
          </a:p>
        </p:txBody>
      </p:sp>
      <p:sp>
        <p:nvSpPr>
          <p:cNvPr id="2" name="Title 1"/>
          <p:cNvSpPr>
            <a:spLocks noGrp="1"/>
          </p:cNvSpPr>
          <p:nvPr>
            <p:ph type="title"/>
          </p:nvPr>
        </p:nvSpPr>
        <p:spPr/>
        <p:txBody>
          <a:bodyPr/>
          <a:lstStyle/>
          <a:p>
            <a:r>
              <a:rPr lang="en-US" sz="4896" dirty="0" smtClean="0">
                <a:solidFill>
                  <a:schemeClr val="bg1"/>
                </a:solidFill>
              </a:rPr>
              <a:t>SharePoint 2013:</a:t>
            </a:r>
            <a:br>
              <a:rPr lang="en-US" sz="4896" dirty="0" smtClean="0">
                <a:solidFill>
                  <a:schemeClr val="bg1"/>
                </a:solidFill>
              </a:rPr>
            </a:br>
            <a:r>
              <a:rPr lang="en-US" sz="4896" dirty="0" smtClean="0">
                <a:solidFill>
                  <a:schemeClr val="bg1"/>
                </a:solidFill>
              </a:rPr>
              <a:t>What’s New?</a:t>
            </a:r>
            <a:endParaRPr lang="en-US" sz="4896" dirty="0">
              <a:solidFill>
                <a:schemeClr val="bg1"/>
              </a:solidFill>
            </a:endParaRPr>
          </a:p>
        </p:txBody>
      </p:sp>
      <p:sp>
        <p:nvSpPr>
          <p:cNvPr id="6" name="TextBox 5"/>
          <p:cNvSpPr txBox="1"/>
          <p:nvPr/>
        </p:nvSpPr>
        <p:spPr>
          <a:xfrm>
            <a:off x="6219421" y="1363662"/>
            <a:ext cx="5835982" cy="3693319"/>
          </a:xfrm>
          <a:prstGeom prst="rect">
            <a:avLst/>
          </a:prstGeom>
          <a:noFill/>
        </p:spPr>
        <p:txBody>
          <a:bodyPr wrap="square" lIns="0" tIns="0" rIns="0" bIns="0" rtlCol="0">
            <a:spAutoFit/>
          </a:bodyPr>
          <a:lstStyle/>
          <a:p>
            <a:r>
              <a:rPr lang="en-US" sz="4000" dirty="0" smtClean="0">
                <a:solidFill>
                  <a:srgbClr val="505050"/>
                </a:solidFill>
                <a:latin typeface="Segoe UI Light"/>
              </a:rPr>
              <a:t>Social</a:t>
            </a:r>
          </a:p>
          <a:p>
            <a:endParaRPr lang="en-US" sz="4000" dirty="0">
              <a:solidFill>
                <a:srgbClr val="505050"/>
              </a:solidFill>
              <a:latin typeface="Segoe UI Light"/>
            </a:endParaRPr>
          </a:p>
          <a:p>
            <a:r>
              <a:rPr lang="en-US" sz="4000" dirty="0" smtClean="0">
                <a:solidFill>
                  <a:srgbClr val="505050"/>
                </a:solidFill>
                <a:latin typeface="Segoe UI Light"/>
              </a:rPr>
              <a:t>Mobile</a:t>
            </a:r>
          </a:p>
          <a:p>
            <a:endParaRPr lang="en-US" sz="4000" dirty="0">
              <a:solidFill>
                <a:srgbClr val="505050"/>
              </a:solidFill>
              <a:latin typeface="Segoe UI Light"/>
            </a:endParaRPr>
          </a:p>
          <a:p>
            <a:r>
              <a:rPr lang="en-US" sz="4000" dirty="0" smtClean="0">
                <a:solidFill>
                  <a:srgbClr val="505050"/>
                </a:solidFill>
                <a:latin typeface="Segoe UI Light"/>
              </a:rPr>
              <a:t>Search</a:t>
            </a:r>
          </a:p>
          <a:p>
            <a:endParaRPr lang="en-US" sz="4000" dirty="0">
              <a:solidFill>
                <a:srgbClr val="505050"/>
              </a:solidFill>
              <a:latin typeface="Segoe UI Light"/>
            </a:endParaRPr>
          </a:p>
        </p:txBody>
      </p:sp>
      <p:sp>
        <p:nvSpPr>
          <p:cNvPr id="8" name="Freeform 104"/>
          <p:cNvSpPr>
            <a:spLocks noEditPoints="1"/>
          </p:cNvSpPr>
          <p:nvPr/>
        </p:nvSpPr>
        <p:spPr bwMode="black">
          <a:xfrm>
            <a:off x="1951037" y="3116262"/>
            <a:ext cx="1147182" cy="1034852"/>
          </a:xfrm>
          <a:custGeom>
            <a:avLst/>
            <a:gdLst>
              <a:gd name="T0" fmla="*/ 37 w 61"/>
              <a:gd name="T1" fmla="*/ 43 h 61"/>
              <a:gd name="T2" fmla="*/ 18 w 61"/>
              <a:gd name="T3" fmla="*/ 37 h 61"/>
              <a:gd name="T4" fmla="*/ 24 w 61"/>
              <a:gd name="T5" fmla="*/ 18 h 61"/>
              <a:gd name="T6" fmla="*/ 43 w 61"/>
              <a:gd name="T7" fmla="*/ 24 h 61"/>
              <a:gd name="T8" fmla="*/ 37 w 61"/>
              <a:gd name="T9" fmla="*/ 43 h 61"/>
              <a:gd name="T10" fmla="*/ 61 w 61"/>
              <a:gd name="T11" fmla="*/ 28 h 61"/>
              <a:gd name="T12" fmla="*/ 58 w 61"/>
              <a:gd name="T13" fmla="*/ 18 h 61"/>
              <a:gd name="T14" fmla="*/ 50 w 61"/>
              <a:gd name="T15" fmla="*/ 19 h 61"/>
              <a:gd name="T16" fmla="*/ 47 w 61"/>
              <a:gd name="T17" fmla="*/ 15 h 61"/>
              <a:gd name="T18" fmla="*/ 50 w 61"/>
              <a:gd name="T19" fmla="*/ 7 h 61"/>
              <a:gd name="T20" fmla="*/ 41 w 61"/>
              <a:gd name="T21" fmla="*/ 2 h 61"/>
              <a:gd name="T22" fmla="*/ 36 w 61"/>
              <a:gd name="T23" fmla="*/ 9 h 61"/>
              <a:gd name="T24" fmla="*/ 30 w 61"/>
              <a:gd name="T25" fmla="*/ 8 h 61"/>
              <a:gd name="T26" fmla="*/ 27 w 61"/>
              <a:gd name="T27" fmla="*/ 0 h 61"/>
              <a:gd name="T28" fmla="*/ 17 w 61"/>
              <a:gd name="T29" fmla="*/ 3 h 61"/>
              <a:gd name="T30" fmla="*/ 18 w 61"/>
              <a:gd name="T31" fmla="*/ 11 h 61"/>
              <a:gd name="T32" fmla="*/ 15 w 61"/>
              <a:gd name="T33" fmla="*/ 14 h 61"/>
              <a:gd name="T34" fmla="*/ 7 w 61"/>
              <a:gd name="T35" fmla="*/ 11 h 61"/>
              <a:gd name="T36" fmla="*/ 2 w 61"/>
              <a:gd name="T37" fmla="*/ 20 h 61"/>
              <a:gd name="T38" fmla="*/ 8 w 61"/>
              <a:gd name="T39" fmla="*/ 25 h 61"/>
              <a:gd name="T40" fmla="*/ 7 w 61"/>
              <a:gd name="T41" fmla="*/ 30 h 61"/>
              <a:gd name="T42" fmla="*/ 0 w 61"/>
              <a:gd name="T43" fmla="*/ 33 h 61"/>
              <a:gd name="T44" fmla="*/ 2 w 61"/>
              <a:gd name="T45" fmla="*/ 43 h 61"/>
              <a:gd name="T46" fmla="*/ 11 w 61"/>
              <a:gd name="T47" fmla="*/ 42 h 61"/>
              <a:gd name="T48" fmla="*/ 14 w 61"/>
              <a:gd name="T49" fmla="*/ 47 h 61"/>
              <a:gd name="T50" fmla="*/ 11 w 61"/>
              <a:gd name="T51" fmla="*/ 54 h 61"/>
              <a:gd name="T52" fmla="*/ 20 w 61"/>
              <a:gd name="T53" fmla="*/ 59 h 61"/>
              <a:gd name="T54" fmla="*/ 25 w 61"/>
              <a:gd name="T55" fmla="*/ 53 h 61"/>
              <a:gd name="T56" fmla="*/ 30 w 61"/>
              <a:gd name="T57" fmla="*/ 53 h 61"/>
              <a:gd name="T58" fmla="*/ 33 w 61"/>
              <a:gd name="T59" fmla="*/ 61 h 61"/>
              <a:gd name="T60" fmla="*/ 43 w 61"/>
              <a:gd name="T61" fmla="*/ 58 h 61"/>
              <a:gd name="T62" fmla="*/ 42 w 61"/>
              <a:gd name="T63" fmla="*/ 50 h 61"/>
              <a:gd name="T64" fmla="*/ 46 w 61"/>
              <a:gd name="T65" fmla="*/ 47 h 61"/>
              <a:gd name="T66" fmla="*/ 54 w 61"/>
              <a:gd name="T67" fmla="*/ 50 h 61"/>
              <a:gd name="T68" fmla="*/ 59 w 61"/>
              <a:gd name="T69" fmla="*/ 41 h 61"/>
              <a:gd name="T70" fmla="*/ 52 w 61"/>
              <a:gd name="T71" fmla="*/ 36 h 61"/>
              <a:gd name="T72" fmla="*/ 53 w 61"/>
              <a:gd name="T73" fmla="*/ 31 h 61"/>
              <a:gd name="T74" fmla="*/ 61 w 61"/>
              <a:gd name="T75" fmla="*/ 28 h 61"/>
              <a:gd name="T76" fmla="*/ 28 w 61"/>
              <a:gd name="T77" fmla="*/ 26 h 61"/>
              <a:gd name="T78" fmla="*/ 26 w 61"/>
              <a:gd name="T79" fmla="*/ 33 h 61"/>
              <a:gd name="T80" fmla="*/ 33 w 61"/>
              <a:gd name="T81" fmla="*/ 35 h 61"/>
              <a:gd name="T82" fmla="*/ 35 w 61"/>
              <a:gd name="T83" fmla="*/ 28 h 61"/>
              <a:gd name="T84" fmla="*/ 28 w 61"/>
              <a:gd name="T85" fmla="*/ 26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1" h="61">
                <a:moveTo>
                  <a:pt x="37" y="43"/>
                </a:moveTo>
                <a:cubicBezTo>
                  <a:pt x="30" y="47"/>
                  <a:pt x="21" y="44"/>
                  <a:pt x="18" y="37"/>
                </a:cubicBezTo>
                <a:cubicBezTo>
                  <a:pt x="14" y="30"/>
                  <a:pt x="17" y="21"/>
                  <a:pt x="24" y="18"/>
                </a:cubicBezTo>
                <a:cubicBezTo>
                  <a:pt x="31" y="14"/>
                  <a:pt x="39" y="17"/>
                  <a:pt x="43" y="24"/>
                </a:cubicBezTo>
                <a:cubicBezTo>
                  <a:pt x="47" y="31"/>
                  <a:pt x="44" y="40"/>
                  <a:pt x="37" y="43"/>
                </a:cubicBezTo>
                <a:moveTo>
                  <a:pt x="61" y="28"/>
                </a:moveTo>
                <a:cubicBezTo>
                  <a:pt x="58" y="18"/>
                  <a:pt x="58" y="18"/>
                  <a:pt x="58" y="18"/>
                </a:cubicBezTo>
                <a:cubicBezTo>
                  <a:pt x="50" y="19"/>
                  <a:pt x="50" y="19"/>
                  <a:pt x="50" y="19"/>
                </a:cubicBezTo>
                <a:cubicBezTo>
                  <a:pt x="49" y="17"/>
                  <a:pt x="48" y="16"/>
                  <a:pt x="47" y="15"/>
                </a:cubicBezTo>
                <a:cubicBezTo>
                  <a:pt x="50" y="7"/>
                  <a:pt x="50" y="7"/>
                  <a:pt x="50" y="7"/>
                </a:cubicBezTo>
                <a:cubicBezTo>
                  <a:pt x="41" y="2"/>
                  <a:pt x="41" y="2"/>
                  <a:pt x="41" y="2"/>
                </a:cubicBezTo>
                <a:cubicBezTo>
                  <a:pt x="36" y="9"/>
                  <a:pt x="36" y="9"/>
                  <a:pt x="36" y="9"/>
                </a:cubicBezTo>
                <a:cubicBezTo>
                  <a:pt x="34" y="8"/>
                  <a:pt x="32" y="8"/>
                  <a:pt x="30" y="8"/>
                </a:cubicBezTo>
                <a:cubicBezTo>
                  <a:pt x="27" y="0"/>
                  <a:pt x="27" y="0"/>
                  <a:pt x="27" y="0"/>
                </a:cubicBezTo>
                <a:cubicBezTo>
                  <a:pt x="17" y="3"/>
                  <a:pt x="17" y="3"/>
                  <a:pt x="17" y="3"/>
                </a:cubicBezTo>
                <a:cubicBezTo>
                  <a:pt x="18" y="11"/>
                  <a:pt x="18" y="11"/>
                  <a:pt x="18" y="11"/>
                </a:cubicBezTo>
                <a:cubicBezTo>
                  <a:pt x="17" y="12"/>
                  <a:pt x="16" y="13"/>
                  <a:pt x="15" y="14"/>
                </a:cubicBezTo>
                <a:cubicBezTo>
                  <a:pt x="7" y="11"/>
                  <a:pt x="7" y="11"/>
                  <a:pt x="7" y="11"/>
                </a:cubicBezTo>
                <a:cubicBezTo>
                  <a:pt x="2" y="20"/>
                  <a:pt x="2" y="20"/>
                  <a:pt x="2" y="20"/>
                </a:cubicBezTo>
                <a:cubicBezTo>
                  <a:pt x="8" y="25"/>
                  <a:pt x="8" y="25"/>
                  <a:pt x="8" y="25"/>
                </a:cubicBezTo>
                <a:cubicBezTo>
                  <a:pt x="8" y="27"/>
                  <a:pt x="7" y="28"/>
                  <a:pt x="7" y="30"/>
                </a:cubicBezTo>
                <a:cubicBezTo>
                  <a:pt x="0" y="33"/>
                  <a:pt x="0" y="33"/>
                  <a:pt x="0" y="33"/>
                </a:cubicBezTo>
                <a:cubicBezTo>
                  <a:pt x="2" y="43"/>
                  <a:pt x="2" y="43"/>
                  <a:pt x="2" y="43"/>
                </a:cubicBezTo>
                <a:cubicBezTo>
                  <a:pt x="11" y="42"/>
                  <a:pt x="11" y="42"/>
                  <a:pt x="11" y="42"/>
                </a:cubicBezTo>
                <a:cubicBezTo>
                  <a:pt x="12" y="44"/>
                  <a:pt x="13" y="45"/>
                  <a:pt x="14" y="47"/>
                </a:cubicBezTo>
                <a:cubicBezTo>
                  <a:pt x="11" y="54"/>
                  <a:pt x="11" y="54"/>
                  <a:pt x="11" y="54"/>
                </a:cubicBezTo>
                <a:cubicBezTo>
                  <a:pt x="20" y="59"/>
                  <a:pt x="20" y="59"/>
                  <a:pt x="20" y="59"/>
                </a:cubicBezTo>
                <a:cubicBezTo>
                  <a:pt x="25" y="53"/>
                  <a:pt x="25" y="53"/>
                  <a:pt x="25" y="53"/>
                </a:cubicBezTo>
                <a:cubicBezTo>
                  <a:pt x="26" y="53"/>
                  <a:pt x="28" y="53"/>
                  <a:pt x="30" y="53"/>
                </a:cubicBezTo>
                <a:cubicBezTo>
                  <a:pt x="33" y="61"/>
                  <a:pt x="33" y="61"/>
                  <a:pt x="33" y="61"/>
                </a:cubicBezTo>
                <a:cubicBezTo>
                  <a:pt x="43" y="58"/>
                  <a:pt x="43" y="58"/>
                  <a:pt x="43" y="58"/>
                </a:cubicBezTo>
                <a:cubicBezTo>
                  <a:pt x="42" y="50"/>
                  <a:pt x="42" y="50"/>
                  <a:pt x="42" y="50"/>
                </a:cubicBezTo>
                <a:cubicBezTo>
                  <a:pt x="44" y="49"/>
                  <a:pt x="45" y="48"/>
                  <a:pt x="46" y="47"/>
                </a:cubicBezTo>
                <a:cubicBezTo>
                  <a:pt x="54" y="50"/>
                  <a:pt x="54" y="50"/>
                  <a:pt x="54" y="50"/>
                </a:cubicBezTo>
                <a:cubicBezTo>
                  <a:pt x="59" y="41"/>
                  <a:pt x="59" y="41"/>
                  <a:pt x="59" y="41"/>
                </a:cubicBezTo>
                <a:cubicBezTo>
                  <a:pt x="52" y="36"/>
                  <a:pt x="52" y="36"/>
                  <a:pt x="52" y="36"/>
                </a:cubicBezTo>
                <a:cubicBezTo>
                  <a:pt x="53" y="34"/>
                  <a:pt x="53" y="33"/>
                  <a:pt x="53" y="31"/>
                </a:cubicBezTo>
                <a:lnTo>
                  <a:pt x="61" y="28"/>
                </a:lnTo>
                <a:close/>
                <a:moveTo>
                  <a:pt x="28" y="26"/>
                </a:moveTo>
                <a:cubicBezTo>
                  <a:pt x="25" y="27"/>
                  <a:pt x="24" y="30"/>
                  <a:pt x="26" y="33"/>
                </a:cubicBezTo>
                <a:cubicBezTo>
                  <a:pt x="27" y="35"/>
                  <a:pt x="30" y="36"/>
                  <a:pt x="33" y="35"/>
                </a:cubicBezTo>
                <a:cubicBezTo>
                  <a:pt x="35" y="34"/>
                  <a:pt x="36" y="31"/>
                  <a:pt x="35" y="28"/>
                </a:cubicBezTo>
                <a:cubicBezTo>
                  <a:pt x="34" y="26"/>
                  <a:pt x="31" y="25"/>
                  <a:pt x="28" y="26"/>
                </a:cubicBezTo>
                <a:close/>
              </a:path>
            </a:pathLst>
          </a:custGeom>
          <a:solidFill>
            <a:srgbClr val="FFFFFF"/>
          </a:solidFill>
          <a:ln>
            <a:noFill/>
          </a:ln>
          <a:extLst/>
        </p:spPr>
        <p:txBody>
          <a:bodyPr vert="horz" wrap="square" lIns="93278" tIns="46639" rIns="93278" bIns="46639" numCol="1" anchor="t" anchorCtr="0" compatLnSpc="1">
            <a:prstTxWarp prst="textNoShape">
              <a:avLst/>
            </a:prstTxWarp>
          </a:bodyPr>
          <a:lstStyle/>
          <a:p>
            <a:endParaRPr lang="en-US" dirty="0">
              <a:solidFill>
                <a:srgbClr val="000000"/>
              </a:solidFill>
            </a:endParaRPr>
          </a:p>
        </p:txBody>
      </p:sp>
    </p:spTree>
    <p:extLst>
      <p:ext uri="{BB962C8B-B14F-4D97-AF65-F5344CB8AC3E}">
        <p14:creationId xmlns:p14="http://schemas.microsoft.com/office/powerpoint/2010/main" val="149014611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Social</a:t>
            </a:r>
            <a:endParaRPr lang="en-US" dirty="0"/>
          </a:p>
        </p:txBody>
      </p:sp>
      <p:sp>
        <p:nvSpPr>
          <p:cNvPr id="3" name="Text Placeholder 2"/>
          <p:cNvSpPr>
            <a:spLocks noGrp="1"/>
          </p:cNvSpPr>
          <p:nvPr>
            <p:ph idx="4294967295"/>
          </p:nvPr>
        </p:nvSpPr>
        <p:spPr>
          <a:xfrm>
            <a:off x="776562" y="1554338"/>
            <a:ext cx="5075906" cy="3219856"/>
          </a:xfrm>
          <a:prstGeom prst="rect">
            <a:avLst/>
          </a:prstGeom>
        </p:spPr>
        <p:txBody>
          <a:bodyPr/>
          <a:lstStyle/>
          <a:p>
            <a:r>
              <a:rPr lang="en-US" sz="3200" dirty="0" smtClean="0"/>
              <a:t>Conversations</a:t>
            </a:r>
            <a:endParaRPr lang="en-US" sz="3200" dirty="0"/>
          </a:p>
          <a:p>
            <a:r>
              <a:rPr lang="en-US" sz="3200" dirty="0" smtClean="0"/>
              <a:t>Communities</a:t>
            </a:r>
            <a:endParaRPr lang="en-US" sz="3200" dirty="0"/>
          </a:p>
          <a:p>
            <a:r>
              <a:rPr lang="en-US" sz="3200" dirty="0" smtClean="0"/>
              <a:t>Discussions</a:t>
            </a:r>
            <a:endParaRPr lang="en-US" sz="3200" dirty="0"/>
          </a:p>
          <a:p>
            <a:r>
              <a:rPr lang="en-US" sz="3200" dirty="0" smtClean="0"/>
              <a:t>Groups</a:t>
            </a:r>
            <a:endParaRPr lang="en-US" sz="3200" dirty="0"/>
          </a:p>
          <a:p>
            <a:pPr lvl="1"/>
            <a:endParaRPr lang="en-US" sz="2856" dirty="0" smtClean="0"/>
          </a:p>
          <a:p>
            <a:pPr lvl="1"/>
            <a:endParaRPr lang="en-US" sz="2856" dirty="0"/>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00623" y="1360488"/>
            <a:ext cx="3747436" cy="1219200"/>
          </a:xfrm>
          <a:prstGeom prst="rect">
            <a:avLst/>
          </a:prstGeom>
        </p:spPr>
      </p:pic>
      <p:sp>
        <p:nvSpPr>
          <p:cNvPr id="8" name="TextBox 7"/>
          <p:cNvSpPr txBox="1"/>
          <p:nvPr/>
        </p:nvSpPr>
        <p:spPr>
          <a:xfrm>
            <a:off x="6933820" y="2426091"/>
            <a:ext cx="657872" cy="627864"/>
          </a:xfrm>
          <a:prstGeom prst="rect">
            <a:avLst/>
          </a:prstGeom>
          <a:noFill/>
        </p:spPr>
        <p:txBody>
          <a:bodyPr wrap="none" lIns="182880" tIns="146304" rIns="182880" bIns="146304" rtlCol="0">
            <a:spAutoFit/>
          </a:bodyPr>
          <a:lstStyle/>
          <a:p>
            <a:pPr>
              <a:lnSpc>
                <a:spcPct val="90000"/>
              </a:lnSpc>
              <a:spcAft>
                <a:spcPts val="600"/>
              </a:spcAft>
            </a:pPr>
            <a:r>
              <a:rPr lang="en-US" sz="2400" dirty="0" smtClean="0">
                <a:solidFill>
                  <a:srgbClr val="00BCF2"/>
                </a:solidFill>
              </a:rPr>
              <a:t>or</a:t>
            </a:r>
          </a:p>
        </p:txBody>
      </p:sp>
      <p:pic>
        <p:nvPicPr>
          <p:cNvPr id="9" name="Picture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932965" y="3179775"/>
            <a:ext cx="3857272" cy="1249022"/>
          </a:xfrm>
          <a:prstGeom prst="rect">
            <a:avLst/>
          </a:prstGeom>
        </p:spPr>
      </p:pic>
    </p:spTree>
    <p:extLst>
      <p:ext uri="{BB962C8B-B14F-4D97-AF65-F5344CB8AC3E}">
        <p14:creationId xmlns:p14="http://schemas.microsoft.com/office/powerpoint/2010/main" val="7514041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13225" y="1668462"/>
            <a:ext cx="8219813" cy="1828800"/>
          </a:xfrm>
        </p:spPr>
        <p:txBody>
          <a:bodyPr/>
          <a:lstStyle/>
          <a:p>
            <a:r>
              <a:rPr lang="en-US" dirty="0" smtClean="0"/>
              <a:t>My recommendation:</a:t>
            </a:r>
            <a:br>
              <a:rPr lang="en-US" dirty="0" smtClean="0"/>
            </a:br>
            <a:r>
              <a:rPr lang="en-US" dirty="0"/>
              <a:t/>
            </a:r>
            <a:br>
              <a:rPr lang="en-US" dirty="0"/>
            </a:br>
            <a:r>
              <a:rPr lang="en-US" dirty="0" smtClean="0"/>
              <a:t>Deploy</a:t>
            </a:r>
            <a:endParaRPr lang="en-US" dirty="0"/>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41837" y="3179775"/>
            <a:ext cx="3857272" cy="1249022"/>
          </a:xfrm>
          <a:prstGeom prst="rect">
            <a:avLst/>
          </a:prstGeom>
        </p:spPr>
      </p:pic>
    </p:spTree>
    <p:extLst>
      <p:ext uri="{BB962C8B-B14F-4D97-AF65-F5344CB8AC3E}">
        <p14:creationId xmlns:p14="http://schemas.microsoft.com/office/powerpoint/2010/main" val="365511938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bwMode="auto">
          <a:xfrm>
            <a:off x="2501" y="-1"/>
            <a:ext cx="5438566" cy="6994525"/>
          </a:xfrm>
          <a:prstGeom prst="rect">
            <a:avLst/>
          </a:prstGeom>
          <a:solidFill>
            <a:srgbClr val="FF8C0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dirty="0">
              <a:solidFill>
                <a:srgbClr val="505050"/>
              </a:solidFill>
              <a:ea typeface="Segoe UI" pitchFamily="34" charset="0"/>
              <a:cs typeface="Segoe UI" pitchFamily="34" charset="0"/>
            </a:endParaRPr>
          </a:p>
        </p:txBody>
      </p:sp>
      <p:sp>
        <p:nvSpPr>
          <p:cNvPr id="2" name="Title 1"/>
          <p:cNvSpPr>
            <a:spLocks noGrp="1"/>
          </p:cNvSpPr>
          <p:nvPr>
            <p:ph type="title"/>
          </p:nvPr>
        </p:nvSpPr>
        <p:spPr/>
        <p:txBody>
          <a:bodyPr/>
          <a:lstStyle/>
          <a:p>
            <a:r>
              <a:rPr lang="en-US" sz="4896" dirty="0" smtClean="0">
                <a:solidFill>
                  <a:schemeClr val="bg1"/>
                </a:solidFill>
              </a:rPr>
              <a:t>Social</a:t>
            </a:r>
            <a:endParaRPr lang="en-US" sz="4896" dirty="0">
              <a:solidFill>
                <a:schemeClr val="bg1"/>
              </a:solidFill>
            </a:endParaRPr>
          </a:p>
        </p:txBody>
      </p:sp>
      <p:sp>
        <p:nvSpPr>
          <p:cNvPr id="6" name="TextBox 5"/>
          <p:cNvSpPr txBox="1"/>
          <p:nvPr/>
        </p:nvSpPr>
        <p:spPr>
          <a:xfrm>
            <a:off x="6065837" y="754061"/>
            <a:ext cx="5835982" cy="2954655"/>
          </a:xfrm>
          <a:prstGeom prst="rect">
            <a:avLst/>
          </a:prstGeom>
          <a:noFill/>
        </p:spPr>
        <p:txBody>
          <a:bodyPr wrap="square" lIns="0" tIns="0" rIns="0" bIns="0" rtlCol="0">
            <a:spAutoFit/>
          </a:bodyPr>
          <a:lstStyle/>
          <a:p>
            <a:r>
              <a:rPr lang="en-US" sz="3200" dirty="0" smtClean="0">
                <a:solidFill>
                  <a:srgbClr val="505050"/>
                </a:solidFill>
              </a:rPr>
              <a:t>How does it impact me?</a:t>
            </a:r>
          </a:p>
          <a:p>
            <a:pPr marL="457200" indent="-457200">
              <a:buFont typeface="Arial" panose="020B0604020202020204" pitchFamily="34" charset="0"/>
              <a:buChar char="•"/>
            </a:pPr>
            <a:r>
              <a:rPr lang="en-US" sz="3200" dirty="0" smtClean="0">
                <a:solidFill>
                  <a:srgbClr val="505050"/>
                </a:solidFill>
              </a:rPr>
              <a:t>Retention and compliance considerations</a:t>
            </a:r>
          </a:p>
          <a:p>
            <a:pPr marL="457200" indent="-457200">
              <a:buFont typeface="Arial" panose="020B0604020202020204" pitchFamily="34" charset="0"/>
              <a:buChar char="•"/>
            </a:pPr>
            <a:r>
              <a:rPr lang="en-US" sz="3200" dirty="0" smtClean="0">
                <a:solidFill>
                  <a:srgbClr val="505050"/>
                </a:solidFill>
              </a:rPr>
              <a:t>Identity management</a:t>
            </a:r>
          </a:p>
          <a:p>
            <a:pPr marL="457200" indent="-457200">
              <a:buFont typeface="Arial" panose="020B0604020202020204" pitchFamily="34" charset="0"/>
              <a:buChar char="•"/>
            </a:pPr>
            <a:r>
              <a:rPr lang="en-US" sz="3200" dirty="0" smtClean="0">
                <a:solidFill>
                  <a:srgbClr val="505050"/>
                </a:solidFill>
              </a:rPr>
              <a:t>Governance: what </a:t>
            </a:r>
            <a:r>
              <a:rPr lang="en-US" sz="3200" i="1" dirty="0" smtClean="0">
                <a:solidFill>
                  <a:srgbClr val="505050"/>
                </a:solidFill>
              </a:rPr>
              <a:t>should</a:t>
            </a:r>
            <a:r>
              <a:rPr lang="en-US" sz="3200" dirty="0" smtClean="0">
                <a:solidFill>
                  <a:srgbClr val="505050"/>
                </a:solidFill>
              </a:rPr>
              <a:t> users be using it for?</a:t>
            </a:r>
            <a:endParaRPr lang="en-US" sz="3200" dirty="0">
              <a:solidFill>
                <a:srgbClr val="505050"/>
              </a:solidFill>
            </a:endParaRPr>
          </a:p>
        </p:txBody>
      </p:sp>
      <p:sp>
        <p:nvSpPr>
          <p:cNvPr id="8" name="Freeform 104"/>
          <p:cNvSpPr>
            <a:spLocks noEditPoints="1"/>
          </p:cNvSpPr>
          <p:nvPr/>
        </p:nvSpPr>
        <p:spPr bwMode="black">
          <a:xfrm>
            <a:off x="1951037" y="3116262"/>
            <a:ext cx="1147182" cy="1034852"/>
          </a:xfrm>
          <a:custGeom>
            <a:avLst/>
            <a:gdLst>
              <a:gd name="T0" fmla="*/ 37 w 61"/>
              <a:gd name="T1" fmla="*/ 43 h 61"/>
              <a:gd name="T2" fmla="*/ 18 w 61"/>
              <a:gd name="T3" fmla="*/ 37 h 61"/>
              <a:gd name="T4" fmla="*/ 24 w 61"/>
              <a:gd name="T5" fmla="*/ 18 h 61"/>
              <a:gd name="T6" fmla="*/ 43 w 61"/>
              <a:gd name="T7" fmla="*/ 24 h 61"/>
              <a:gd name="T8" fmla="*/ 37 w 61"/>
              <a:gd name="T9" fmla="*/ 43 h 61"/>
              <a:gd name="T10" fmla="*/ 61 w 61"/>
              <a:gd name="T11" fmla="*/ 28 h 61"/>
              <a:gd name="T12" fmla="*/ 58 w 61"/>
              <a:gd name="T13" fmla="*/ 18 h 61"/>
              <a:gd name="T14" fmla="*/ 50 w 61"/>
              <a:gd name="T15" fmla="*/ 19 h 61"/>
              <a:gd name="T16" fmla="*/ 47 w 61"/>
              <a:gd name="T17" fmla="*/ 15 h 61"/>
              <a:gd name="T18" fmla="*/ 50 w 61"/>
              <a:gd name="T19" fmla="*/ 7 h 61"/>
              <a:gd name="T20" fmla="*/ 41 w 61"/>
              <a:gd name="T21" fmla="*/ 2 h 61"/>
              <a:gd name="T22" fmla="*/ 36 w 61"/>
              <a:gd name="T23" fmla="*/ 9 h 61"/>
              <a:gd name="T24" fmla="*/ 30 w 61"/>
              <a:gd name="T25" fmla="*/ 8 h 61"/>
              <a:gd name="T26" fmla="*/ 27 w 61"/>
              <a:gd name="T27" fmla="*/ 0 h 61"/>
              <a:gd name="T28" fmla="*/ 17 w 61"/>
              <a:gd name="T29" fmla="*/ 3 h 61"/>
              <a:gd name="T30" fmla="*/ 18 w 61"/>
              <a:gd name="T31" fmla="*/ 11 h 61"/>
              <a:gd name="T32" fmla="*/ 15 w 61"/>
              <a:gd name="T33" fmla="*/ 14 h 61"/>
              <a:gd name="T34" fmla="*/ 7 w 61"/>
              <a:gd name="T35" fmla="*/ 11 h 61"/>
              <a:gd name="T36" fmla="*/ 2 w 61"/>
              <a:gd name="T37" fmla="*/ 20 h 61"/>
              <a:gd name="T38" fmla="*/ 8 w 61"/>
              <a:gd name="T39" fmla="*/ 25 h 61"/>
              <a:gd name="T40" fmla="*/ 7 w 61"/>
              <a:gd name="T41" fmla="*/ 30 h 61"/>
              <a:gd name="T42" fmla="*/ 0 w 61"/>
              <a:gd name="T43" fmla="*/ 33 h 61"/>
              <a:gd name="T44" fmla="*/ 2 w 61"/>
              <a:gd name="T45" fmla="*/ 43 h 61"/>
              <a:gd name="T46" fmla="*/ 11 w 61"/>
              <a:gd name="T47" fmla="*/ 42 h 61"/>
              <a:gd name="T48" fmla="*/ 14 w 61"/>
              <a:gd name="T49" fmla="*/ 47 h 61"/>
              <a:gd name="T50" fmla="*/ 11 w 61"/>
              <a:gd name="T51" fmla="*/ 54 h 61"/>
              <a:gd name="T52" fmla="*/ 20 w 61"/>
              <a:gd name="T53" fmla="*/ 59 h 61"/>
              <a:gd name="T54" fmla="*/ 25 w 61"/>
              <a:gd name="T55" fmla="*/ 53 h 61"/>
              <a:gd name="T56" fmla="*/ 30 w 61"/>
              <a:gd name="T57" fmla="*/ 53 h 61"/>
              <a:gd name="T58" fmla="*/ 33 w 61"/>
              <a:gd name="T59" fmla="*/ 61 h 61"/>
              <a:gd name="T60" fmla="*/ 43 w 61"/>
              <a:gd name="T61" fmla="*/ 58 h 61"/>
              <a:gd name="T62" fmla="*/ 42 w 61"/>
              <a:gd name="T63" fmla="*/ 50 h 61"/>
              <a:gd name="T64" fmla="*/ 46 w 61"/>
              <a:gd name="T65" fmla="*/ 47 h 61"/>
              <a:gd name="T66" fmla="*/ 54 w 61"/>
              <a:gd name="T67" fmla="*/ 50 h 61"/>
              <a:gd name="T68" fmla="*/ 59 w 61"/>
              <a:gd name="T69" fmla="*/ 41 h 61"/>
              <a:gd name="T70" fmla="*/ 52 w 61"/>
              <a:gd name="T71" fmla="*/ 36 h 61"/>
              <a:gd name="T72" fmla="*/ 53 w 61"/>
              <a:gd name="T73" fmla="*/ 31 h 61"/>
              <a:gd name="T74" fmla="*/ 61 w 61"/>
              <a:gd name="T75" fmla="*/ 28 h 61"/>
              <a:gd name="T76" fmla="*/ 28 w 61"/>
              <a:gd name="T77" fmla="*/ 26 h 61"/>
              <a:gd name="T78" fmla="*/ 26 w 61"/>
              <a:gd name="T79" fmla="*/ 33 h 61"/>
              <a:gd name="T80" fmla="*/ 33 w 61"/>
              <a:gd name="T81" fmla="*/ 35 h 61"/>
              <a:gd name="T82" fmla="*/ 35 w 61"/>
              <a:gd name="T83" fmla="*/ 28 h 61"/>
              <a:gd name="T84" fmla="*/ 28 w 61"/>
              <a:gd name="T85" fmla="*/ 26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1" h="61">
                <a:moveTo>
                  <a:pt x="37" y="43"/>
                </a:moveTo>
                <a:cubicBezTo>
                  <a:pt x="30" y="47"/>
                  <a:pt x="21" y="44"/>
                  <a:pt x="18" y="37"/>
                </a:cubicBezTo>
                <a:cubicBezTo>
                  <a:pt x="14" y="30"/>
                  <a:pt x="17" y="21"/>
                  <a:pt x="24" y="18"/>
                </a:cubicBezTo>
                <a:cubicBezTo>
                  <a:pt x="31" y="14"/>
                  <a:pt x="39" y="17"/>
                  <a:pt x="43" y="24"/>
                </a:cubicBezTo>
                <a:cubicBezTo>
                  <a:pt x="47" y="31"/>
                  <a:pt x="44" y="40"/>
                  <a:pt x="37" y="43"/>
                </a:cubicBezTo>
                <a:moveTo>
                  <a:pt x="61" y="28"/>
                </a:moveTo>
                <a:cubicBezTo>
                  <a:pt x="58" y="18"/>
                  <a:pt x="58" y="18"/>
                  <a:pt x="58" y="18"/>
                </a:cubicBezTo>
                <a:cubicBezTo>
                  <a:pt x="50" y="19"/>
                  <a:pt x="50" y="19"/>
                  <a:pt x="50" y="19"/>
                </a:cubicBezTo>
                <a:cubicBezTo>
                  <a:pt x="49" y="17"/>
                  <a:pt x="48" y="16"/>
                  <a:pt x="47" y="15"/>
                </a:cubicBezTo>
                <a:cubicBezTo>
                  <a:pt x="50" y="7"/>
                  <a:pt x="50" y="7"/>
                  <a:pt x="50" y="7"/>
                </a:cubicBezTo>
                <a:cubicBezTo>
                  <a:pt x="41" y="2"/>
                  <a:pt x="41" y="2"/>
                  <a:pt x="41" y="2"/>
                </a:cubicBezTo>
                <a:cubicBezTo>
                  <a:pt x="36" y="9"/>
                  <a:pt x="36" y="9"/>
                  <a:pt x="36" y="9"/>
                </a:cubicBezTo>
                <a:cubicBezTo>
                  <a:pt x="34" y="8"/>
                  <a:pt x="32" y="8"/>
                  <a:pt x="30" y="8"/>
                </a:cubicBezTo>
                <a:cubicBezTo>
                  <a:pt x="27" y="0"/>
                  <a:pt x="27" y="0"/>
                  <a:pt x="27" y="0"/>
                </a:cubicBezTo>
                <a:cubicBezTo>
                  <a:pt x="17" y="3"/>
                  <a:pt x="17" y="3"/>
                  <a:pt x="17" y="3"/>
                </a:cubicBezTo>
                <a:cubicBezTo>
                  <a:pt x="18" y="11"/>
                  <a:pt x="18" y="11"/>
                  <a:pt x="18" y="11"/>
                </a:cubicBezTo>
                <a:cubicBezTo>
                  <a:pt x="17" y="12"/>
                  <a:pt x="16" y="13"/>
                  <a:pt x="15" y="14"/>
                </a:cubicBezTo>
                <a:cubicBezTo>
                  <a:pt x="7" y="11"/>
                  <a:pt x="7" y="11"/>
                  <a:pt x="7" y="11"/>
                </a:cubicBezTo>
                <a:cubicBezTo>
                  <a:pt x="2" y="20"/>
                  <a:pt x="2" y="20"/>
                  <a:pt x="2" y="20"/>
                </a:cubicBezTo>
                <a:cubicBezTo>
                  <a:pt x="8" y="25"/>
                  <a:pt x="8" y="25"/>
                  <a:pt x="8" y="25"/>
                </a:cubicBezTo>
                <a:cubicBezTo>
                  <a:pt x="8" y="27"/>
                  <a:pt x="7" y="28"/>
                  <a:pt x="7" y="30"/>
                </a:cubicBezTo>
                <a:cubicBezTo>
                  <a:pt x="0" y="33"/>
                  <a:pt x="0" y="33"/>
                  <a:pt x="0" y="33"/>
                </a:cubicBezTo>
                <a:cubicBezTo>
                  <a:pt x="2" y="43"/>
                  <a:pt x="2" y="43"/>
                  <a:pt x="2" y="43"/>
                </a:cubicBezTo>
                <a:cubicBezTo>
                  <a:pt x="11" y="42"/>
                  <a:pt x="11" y="42"/>
                  <a:pt x="11" y="42"/>
                </a:cubicBezTo>
                <a:cubicBezTo>
                  <a:pt x="12" y="44"/>
                  <a:pt x="13" y="45"/>
                  <a:pt x="14" y="47"/>
                </a:cubicBezTo>
                <a:cubicBezTo>
                  <a:pt x="11" y="54"/>
                  <a:pt x="11" y="54"/>
                  <a:pt x="11" y="54"/>
                </a:cubicBezTo>
                <a:cubicBezTo>
                  <a:pt x="20" y="59"/>
                  <a:pt x="20" y="59"/>
                  <a:pt x="20" y="59"/>
                </a:cubicBezTo>
                <a:cubicBezTo>
                  <a:pt x="25" y="53"/>
                  <a:pt x="25" y="53"/>
                  <a:pt x="25" y="53"/>
                </a:cubicBezTo>
                <a:cubicBezTo>
                  <a:pt x="26" y="53"/>
                  <a:pt x="28" y="53"/>
                  <a:pt x="30" y="53"/>
                </a:cubicBezTo>
                <a:cubicBezTo>
                  <a:pt x="33" y="61"/>
                  <a:pt x="33" y="61"/>
                  <a:pt x="33" y="61"/>
                </a:cubicBezTo>
                <a:cubicBezTo>
                  <a:pt x="43" y="58"/>
                  <a:pt x="43" y="58"/>
                  <a:pt x="43" y="58"/>
                </a:cubicBezTo>
                <a:cubicBezTo>
                  <a:pt x="42" y="50"/>
                  <a:pt x="42" y="50"/>
                  <a:pt x="42" y="50"/>
                </a:cubicBezTo>
                <a:cubicBezTo>
                  <a:pt x="44" y="49"/>
                  <a:pt x="45" y="48"/>
                  <a:pt x="46" y="47"/>
                </a:cubicBezTo>
                <a:cubicBezTo>
                  <a:pt x="54" y="50"/>
                  <a:pt x="54" y="50"/>
                  <a:pt x="54" y="50"/>
                </a:cubicBezTo>
                <a:cubicBezTo>
                  <a:pt x="59" y="41"/>
                  <a:pt x="59" y="41"/>
                  <a:pt x="59" y="41"/>
                </a:cubicBezTo>
                <a:cubicBezTo>
                  <a:pt x="52" y="36"/>
                  <a:pt x="52" y="36"/>
                  <a:pt x="52" y="36"/>
                </a:cubicBezTo>
                <a:cubicBezTo>
                  <a:pt x="53" y="34"/>
                  <a:pt x="53" y="33"/>
                  <a:pt x="53" y="31"/>
                </a:cubicBezTo>
                <a:lnTo>
                  <a:pt x="61" y="28"/>
                </a:lnTo>
                <a:close/>
                <a:moveTo>
                  <a:pt x="28" y="26"/>
                </a:moveTo>
                <a:cubicBezTo>
                  <a:pt x="25" y="27"/>
                  <a:pt x="24" y="30"/>
                  <a:pt x="26" y="33"/>
                </a:cubicBezTo>
                <a:cubicBezTo>
                  <a:pt x="27" y="35"/>
                  <a:pt x="30" y="36"/>
                  <a:pt x="33" y="35"/>
                </a:cubicBezTo>
                <a:cubicBezTo>
                  <a:pt x="35" y="34"/>
                  <a:pt x="36" y="31"/>
                  <a:pt x="35" y="28"/>
                </a:cubicBezTo>
                <a:cubicBezTo>
                  <a:pt x="34" y="26"/>
                  <a:pt x="31" y="25"/>
                  <a:pt x="28" y="26"/>
                </a:cubicBezTo>
                <a:close/>
              </a:path>
            </a:pathLst>
          </a:custGeom>
          <a:solidFill>
            <a:srgbClr val="FFFFFF"/>
          </a:solidFill>
          <a:ln>
            <a:noFill/>
          </a:ln>
          <a:extLst/>
        </p:spPr>
        <p:txBody>
          <a:bodyPr vert="horz" wrap="square" lIns="93278" tIns="46639" rIns="93278" bIns="46639" numCol="1" anchor="t" anchorCtr="0" compatLnSpc="1">
            <a:prstTxWarp prst="textNoShape">
              <a:avLst/>
            </a:prstTxWarp>
          </a:bodyPr>
          <a:lstStyle/>
          <a:p>
            <a:endParaRPr lang="en-US" dirty="0">
              <a:solidFill>
                <a:srgbClr val="000000"/>
              </a:solidFill>
            </a:endParaRP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84837" y="4941887"/>
            <a:ext cx="1978025" cy="1908175"/>
          </a:xfrm>
          <a:prstGeom prst="rect">
            <a:avLst/>
          </a:prstGeom>
        </p:spPr>
      </p:pic>
    </p:spTree>
    <p:extLst>
      <p:ext uri="{BB962C8B-B14F-4D97-AF65-F5344CB8AC3E}">
        <p14:creationId xmlns:p14="http://schemas.microsoft.com/office/powerpoint/2010/main" val="373090990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Mobile</a:t>
            </a:r>
            <a:endParaRPr lang="en-US" dirty="0"/>
          </a:p>
        </p:txBody>
      </p:sp>
      <p:sp>
        <p:nvSpPr>
          <p:cNvPr id="3" name="Content Placeholder 2"/>
          <p:cNvSpPr>
            <a:spLocks noGrp="1"/>
          </p:cNvSpPr>
          <p:nvPr>
            <p:ph idx="4294967295"/>
          </p:nvPr>
        </p:nvSpPr>
        <p:spPr>
          <a:xfrm>
            <a:off x="776562" y="1554338"/>
            <a:ext cx="5480813" cy="5416868"/>
          </a:xfrm>
          <a:prstGeom prst="rect">
            <a:avLst/>
          </a:prstGeom>
        </p:spPr>
        <p:txBody>
          <a:bodyPr/>
          <a:lstStyle/>
          <a:p>
            <a:r>
              <a:rPr lang="en-US" sz="3200" dirty="0" smtClean="0"/>
              <a:t>Multi-browser and device support</a:t>
            </a:r>
          </a:p>
          <a:p>
            <a:r>
              <a:rPr lang="en-US" sz="3200" dirty="0" smtClean="0"/>
              <a:t>Classic and </a:t>
            </a:r>
            <a:r>
              <a:rPr lang="en-US" sz="3200" dirty="0"/>
              <a:t>C</a:t>
            </a:r>
            <a:r>
              <a:rPr lang="en-US" sz="3200" dirty="0" smtClean="0"/>
              <a:t>ontemporary views for mobile browsers</a:t>
            </a:r>
          </a:p>
          <a:p>
            <a:r>
              <a:rPr lang="en-US" sz="3200" dirty="0" smtClean="0"/>
              <a:t>Automatic Mobile </a:t>
            </a:r>
            <a:r>
              <a:rPr lang="en-US" sz="3200" dirty="0"/>
              <a:t>B</a:t>
            </a:r>
            <a:r>
              <a:rPr lang="en-US" sz="3200" dirty="0" smtClean="0"/>
              <a:t>rowser Redirection</a:t>
            </a:r>
          </a:p>
          <a:p>
            <a:pPr lvl="1"/>
            <a:r>
              <a:rPr lang="en-US" sz="2000" dirty="0"/>
              <a:t>Target different designs based on user agent </a:t>
            </a:r>
            <a:r>
              <a:rPr lang="en-US" sz="2000" dirty="0" smtClean="0"/>
              <a:t>string?</a:t>
            </a:r>
            <a:endParaRPr lang="en-US" sz="2000" dirty="0"/>
          </a:p>
          <a:p>
            <a:r>
              <a:rPr lang="en-US" sz="3200" dirty="0" smtClean="0"/>
              <a:t>Office Mobile Apps</a:t>
            </a:r>
          </a:p>
          <a:p>
            <a:pPr lvl="1"/>
            <a:r>
              <a:rPr lang="en-US" sz="1800" dirty="0" smtClean="0"/>
              <a:t>Excel</a:t>
            </a:r>
          </a:p>
          <a:p>
            <a:pPr lvl="1"/>
            <a:r>
              <a:rPr lang="en-US" sz="1800" dirty="0" smtClean="0"/>
              <a:t>PowerPoint</a:t>
            </a:r>
          </a:p>
          <a:p>
            <a:pPr lvl="1"/>
            <a:r>
              <a:rPr lang="en-US" sz="1800" dirty="0" smtClean="0"/>
              <a:t>Word</a:t>
            </a:r>
          </a:p>
          <a:p>
            <a:pPr lvl="1"/>
            <a:r>
              <a:rPr lang="en-US" sz="1800" dirty="0" smtClean="0"/>
              <a:t>OneDrive for Business</a:t>
            </a:r>
          </a:p>
        </p:txBody>
      </p:sp>
      <p:pic>
        <p:nvPicPr>
          <p:cNvPr id="11" name="Picture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70637" y="3075410"/>
            <a:ext cx="5943376" cy="3774652"/>
          </a:xfrm>
          <a:prstGeom prst="rect">
            <a:avLst/>
          </a:prstGeom>
          <a:effectLst>
            <a:outerShdw blurRad="127000" sx="101000" sy="101000" algn="ctr" rotWithShape="0">
              <a:prstClr val="black">
                <a:alpha val="20000"/>
              </a:prstClr>
            </a:outerShdw>
          </a:effectLst>
        </p:spPr>
      </p:pic>
      <p:pic>
        <p:nvPicPr>
          <p:cNvPr id="12" name="Picture 11"/>
          <p:cNvPicPr>
            <a:picLocks noChangeAspect="1"/>
          </p:cNvPicPr>
          <p:nvPr/>
        </p:nvPicPr>
        <p:blipFill>
          <a:blip r:embed="rId4"/>
          <a:stretch>
            <a:fillRect/>
          </a:stretch>
        </p:blipFill>
        <p:spPr>
          <a:xfrm>
            <a:off x="6782457" y="3494125"/>
            <a:ext cx="5181403" cy="2920063"/>
          </a:xfrm>
          <a:prstGeom prst="rect">
            <a:avLst/>
          </a:prstGeom>
        </p:spPr>
      </p:pic>
      <p:grpSp>
        <p:nvGrpSpPr>
          <p:cNvPr id="13" name="Group 12"/>
          <p:cNvGrpSpPr/>
          <p:nvPr/>
        </p:nvGrpSpPr>
        <p:grpSpPr>
          <a:xfrm>
            <a:off x="8351837" y="125207"/>
            <a:ext cx="1678577" cy="2950203"/>
            <a:chOff x="9952037" y="2963862"/>
            <a:chExt cx="2270003" cy="3907600"/>
          </a:xfrm>
        </p:grpSpPr>
        <p:pic>
          <p:nvPicPr>
            <p:cNvPr id="14" name="Picture 4" descr="http://www.langoor.mobi/static/images/android_frame.pn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9952037" y="2963862"/>
              <a:ext cx="2270003" cy="3907600"/>
            </a:xfrm>
            <a:prstGeom prst="rect">
              <a:avLst/>
            </a:prstGeom>
            <a:noFill/>
            <a:extLst>
              <a:ext uri="{909E8E84-426E-40dd-AFC4-6F175D3DCCD1}">
                <a14:hiddenFill xmlns="" xmlns:a14="http://schemas.microsoft.com/office/drawing/2010/main">
                  <a:solidFill>
                    <a:srgbClr val="FFFFFF"/>
                  </a:solidFill>
                </a14:hiddenFill>
              </a:ext>
            </a:extLst>
          </p:spPr>
        </p:pic>
        <p:pic>
          <p:nvPicPr>
            <p:cNvPr id="15" name="Picture 1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0277398" y="3547271"/>
              <a:ext cx="1618488" cy="2877311"/>
            </a:xfrm>
            <a:prstGeom prst="rect">
              <a:avLst/>
            </a:prstGeom>
            <a:effectLst>
              <a:softEdge rad="12700"/>
            </a:effectLst>
          </p:spPr>
        </p:pic>
      </p:grpSp>
    </p:spTree>
    <p:extLst>
      <p:ext uri="{BB962C8B-B14F-4D97-AF65-F5344CB8AC3E}">
        <p14:creationId xmlns:p14="http://schemas.microsoft.com/office/powerpoint/2010/main" val="3670942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bwMode="auto">
          <a:xfrm>
            <a:off x="2501" y="-1"/>
            <a:ext cx="5438566" cy="6994525"/>
          </a:xfrm>
          <a:prstGeom prst="rect">
            <a:avLst/>
          </a:prstGeom>
          <a:solidFill>
            <a:srgbClr val="FF8C0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dirty="0">
              <a:solidFill>
                <a:srgbClr val="505050"/>
              </a:solidFill>
              <a:ea typeface="Segoe UI" pitchFamily="34" charset="0"/>
              <a:cs typeface="Segoe UI" pitchFamily="34" charset="0"/>
            </a:endParaRPr>
          </a:p>
        </p:txBody>
      </p:sp>
      <p:sp>
        <p:nvSpPr>
          <p:cNvPr id="2" name="Title 1"/>
          <p:cNvSpPr>
            <a:spLocks noGrp="1"/>
          </p:cNvSpPr>
          <p:nvPr>
            <p:ph type="title"/>
          </p:nvPr>
        </p:nvSpPr>
        <p:spPr/>
        <p:txBody>
          <a:bodyPr/>
          <a:lstStyle/>
          <a:p>
            <a:r>
              <a:rPr lang="en-US" sz="4896" dirty="0" smtClean="0">
                <a:solidFill>
                  <a:schemeClr val="bg1"/>
                </a:solidFill>
              </a:rPr>
              <a:t>Mobile</a:t>
            </a:r>
            <a:endParaRPr lang="en-US" sz="4896" dirty="0">
              <a:solidFill>
                <a:schemeClr val="bg1"/>
              </a:solidFill>
            </a:endParaRPr>
          </a:p>
        </p:txBody>
      </p:sp>
      <p:sp>
        <p:nvSpPr>
          <p:cNvPr id="6" name="TextBox 5"/>
          <p:cNvSpPr txBox="1"/>
          <p:nvPr/>
        </p:nvSpPr>
        <p:spPr>
          <a:xfrm>
            <a:off x="6065837" y="754061"/>
            <a:ext cx="5835982" cy="3939540"/>
          </a:xfrm>
          <a:prstGeom prst="rect">
            <a:avLst/>
          </a:prstGeom>
          <a:noFill/>
        </p:spPr>
        <p:txBody>
          <a:bodyPr wrap="square" lIns="0" tIns="0" rIns="0" bIns="0" rtlCol="0">
            <a:spAutoFit/>
          </a:bodyPr>
          <a:lstStyle/>
          <a:p>
            <a:r>
              <a:rPr lang="en-US" sz="3200" dirty="0" smtClean="0">
                <a:solidFill>
                  <a:srgbClr val="505050"/>
                </a:solidFill>
              </a:rPr>
              <a:t>How does it impact me?</a:t>
            </a:r>
          </a:p>
          <a:p>
            <a:pPr marL="457200" indent="-457200">
              <a:buFont typeface="Arial" panose="020B0604020202020204" pitchFamily="34" charset="0"/>
              <a:buChar char="•"/>
            </a:pPr>
            <a:r>
              <a:rPr lang="en-US" sz="3200" dirty="0" smtClean="0">
                <a:solidFill>
                  <a:srgbClr val="505050"/>
                </a:solidFill>
              </a:rPr>
              <a:t>BYOD gaining popularity</a:t>
            </a:r>
          </a:p>
          <a:p>
            <a:pPr marL="923571" lvl="1" indent="-457200">
              <a:buFont typeface="Arial" panose="020B0604020202020204" pitchFamily="34" charset="0"/>
              <a:buChar char="•"/>
            </a:pPr>
            <a:r>
              <a:rPr lang="en-US" sz="3200" dirty="0" smtClean="0">
                <a:solidFill>
                  <a:srgbClr val="505050"/>
                </a:solidFill>
              </a:rPr>
              <a:t>Device management</a:t>
            </a:r>
          </a:p>
          <a:p>
            <a:pPr marL="457200" indent="-457200">
              <a:buFont typeface="Arial" panose="020B0604020202020204" pitchFamily="34" charset="0"/>
              <a:buChar char="•"/>
            </a:pPr>
            <a:r>
              <a:rPr lang="en-US" sz="3200" dirty="0" smtClean="0">
                <a:solidFill>
                  <a:srgbClr val="505050"/>
                </a:solidFill>
              </a:rPr>
              <a:t>Internal/external connectivity</a:t>
            </a:r>
          </a:p>
          <a:p>
            <a:pPr marL="923571" lvl="1" indent="-457200">
              <a:buFont typeface="Arial" panose="020B0604020202020204" pitchFamily="34" charset="0"/>
              <a:buChar char="•"/>
            </a:pPr>
            <a:r>
              <a:rPr lang="en-US" sz="3200" dirty="0" smtClean="0">
                <a:solidFill>
                  <a:srgbClr val="505050"/>
                </a:solidFill>
              </a:rPr>
              <a:t>No VPN</a:t>
            </a:r>
          </a:p>
          <a:p>
            <a:pPr marL="923571" lvl="1" indent="-457200">
              <a:buFont typeface="Arial" panose="020B0604020202020204" pitchFamily="34" charset="0"/>
              <a:buChar char="•"/>
            </a:pPr>
            <a:r>
              <a:rPr lang="en-US" sz="3200" dirty="0" smtClean="0">
                <a:solidFill>
                  <a:srgbClr val="505050"/>
                </a:solidFill>
              </a:rPr>
              <a:t>Office 365 model?</a:t>
            </a:r>
          </a:p>
          <a:p>
            <a:pPr marL="923571" lvl="1" indent="-457200">
              <a:buFont typeface="Arial" panose="020B0604020202020204" pitchFamily="34" charset="0"/>
              <a:buChar char="•"/>
            </a:pPr>
            <a:r>
              <a:rPr lang="en-US" sz="3200" dirty="0" smtClean="0">
                <a:solidFill>
                  <a:srgbClr val="505050"/>
                </a:solidFill>
              </a:rPr>
              <a:t>FQDN (no short names)</a:t>
            </a:r>
          </a:p>
          <a:p>
            <a:pPr marL="457200" indent="-457200">
              <a:buFont typeface="Arial" panose="020B0604020202020204" pitchFamily="34" charset="0"/>
              <a:buChar char="•"/>
            </a:pPr>
            <a:r>
              <a:rPr lang="en-US" sz="3200" dirty="0" smtClean="0">
                <a:solidFill>
                  <a:srgbClr val="505050"/>
                </a:solidFill>
              </a:rPr>
              <a:t>Users </a:t>
            </a:r>
            <a:r>
              <a:rPr lang="en-US" sz="3200" i="1" dirty="0" smtClean="0">
                <a:solidFill>
                  <a:srgbClr val="505050"/>
                </a:solidFill>
              </a:rPr>
              <a:t>expecting</a:t>
            </a:r>
            <a:r>
              <a:rPr lang="en-US" sz="3200" dirty="0" smtClean="0">
                <a:solidFill>
                  <a:srgbClr val="505050"/>
                </a:solidFill>
              </a:rPr>
              <a:t> it to work</a:t>
            </a:r>
          </a:p>
        </p:txBody>
      </p:sp>
      <p:sp>
        <p:nvSpPr>
          <p:cNvPr id="8" name="Freeform 104"/>
          <p:cNvSpPr>
            <a:spLocks noEditPoints="1"/>
          </p:cNvSpPr>
          <p:nvPr/>
        </p:nvSpPr>
        <p:spPr bwMode="black">
          <a:xfrm>
            <a:off x="1951037" y="3116262"/>
            <a:ext cx="1147182" cy="1034852"/>
          </a:xfrm>
          <a:custGeom>
            <a:avLst/>
            <a:gdLst>
              <a:gd name="T0" fmla="*/ 37 w 61"/>
              <a:gd name="T1" fmla="*/ 43 h 61"/>
              <a:gd name="T2" fmla="*/ 18 w 61"/>
              <a:gd name="T3" fmla="*/ 37 h 61"/>
              <a:gd name="T4" fmla="*/ 24 w 61"/>
              <a:gd name="T5" fmla="*/ 18 h 61"/>
              <a:gd name="T6" fmla="*/ 43 w 61"/>
              <a:gd name="T7" fmla="*/ 24 h 61"/>
              <a:gd name="T8" fmla="*/ 37 w 61"/>
              <a:gd name="T9" fmla="*/ 43 h 61"/>
              <a:gd name="T10" fmla="*/ 61 w 61"/>
              <a:gd name="T11" fmla="*/ 28 h 61"/>
              <a:gd name="T12" fmla="*/ 58 w 61"/>
              <a:gd name="T13" fmla="*/ 18 h 61"/>
              <a:gd name="T14" fmla="*/ 50 w 61"/>
              <a:gd name="T15" fmla="*/ 19 h 61"/>
              <a:gd name="T16" fmla="*/ 47 w 61"/>
              <a:gd name="T17" fmla="*/ 15 h 61"/>
              <a:gd name="T18" fmla="*/ 50 w 61"/>
              <a:gd name="T19" fmla="*/ 7 h 61"/>
              <a:gd name="T20" fmla="*/ 41 w 61"/>
              <a:gd name="T21" fmla="*/ 2 h 61"/>
              <a:gd name="T22" fmla="*/ 36 w 61"/>
              <a:gd name="T23" fmla="*/ 9 h 61"/>
              <a:gd name="T24" fmla="*/ 30 w 61"/>
              <a:gd name="T25" fmla="*/ 8 h 61"/>
              <a:gd name="T26" fmla="*/ 27 w 61"/>
              <a:gd name="T27" fmla="*/ 0 h 61"/>
              <a:gd name="T28" fmla="*/ 17 w 61"/>
              <a:gd name="T29" fmla="*/ 3 h 61"/>
              <a:gd name="T30" fmla="*/ 18 w 61"/>
              <a:gd name="T31" fmla="*/ 11 h 61"/>
              <a:gd name="T32" fmla="*/ 15 w 61"/>
              <a:gd name="T33" fmla="*/ 14 h 61"/>
              <a:gd name="T34" fmla="*/ 7 w 61"/>
              <a:gd name="T35" fmla="*/ 11 h 61"/>
              <a:gd name="T36" fmla="*/ 2 w 61"/>
              <a:gd name="T37" fmla="*/ 20 h 61"/>
              <a:gd name="T38" fmla="*/ 8 w 61"/>
              <a:gd name="T39" fmla="*/ 25 h 61"/>
              <a:gd name="T40" fmla="*/ 7 w 61"/>
              <a:gd name="T41" fmla="*/ 30 h 61"/>
              <a:gd name="T42" fmla="*/ 0 w 61"/>
              <a:gd name="T43" fmla="*/ 33 h 61"/>
              <a:gd name="T44" fmla="*/ 2 w 61"/>
              <a:gd name="T45" fmla="*/ 43 h 61"/>
              <a:gd name="T46" fmla="*/ 11 w 61"/>
              <a:gd name="T47" fmla="*/ 42 h 61"/>
              <a:gd name="T48" fmla="*/ 14 w 61"/>
              <a:gd name="T49" fmla="*/ 47 h 61"/>
              <a:gd name="T50" fmla="*/ 11 w 61"/>
              <a:gd name="T51" fmla="*/ 54 h 61"/>
              <a:gd name="T52" fmla="*/ 20 w 61"/>
              <a:gd name="T53" fmla="*/ 59 h 61"/>
              <a:gd name="T54" fmla="*/ 25 w 61"/>
              <a:gd name="T55" fmla="*/ 53 h 61"/>
              <a:gd name="T56" fmla="*/ 30 w 61"/>
              <a:gd name="T57" fmla="*/ 53 h 61"/>
              <a:gd name="T58" fmla="*/ 33 w 61"/>
              <a:gd name="T59" fmla="*/ 61 h 61"/>
              <a:gd name="T60" fmla="*/ 43 w 61"/>
              <a:gd name="T61" fmla="*/ 58 h 61"/>
              <a:gd name="T62" fmla="*/ 42 w 61"/>
              <a:gd name="T63" fmla="*/ 50 h 61"/>
              <a:gd name="T64" fmla="*/ 46 w 61"/>
              <a:gd name="T65" fmla="*/ 47 h 61"/>
              <a:gd name="T66" fmla="*/ 54 w 61"/>
              <a:gd name="T67" fmla="*/ 50 h 61"/>
              <a:gd name="T68" fmla="*/ 59 w 61"/>
              <a:gd name="T69" fmla="*/ 41 h 61"/>
              <a:gd name="T70" fmla="*/ 52 w 61"/>
              <a:gd name="T71" fmla="*/ 36 h 61"/>
              <a:gd name="T72" fmla="*/ 53 w 61"/>
              <a:gd name="T73" fmla="*/ 31 h 61"/>
              <a:gd name="T74" fmla="*/ 61 w 61"/>
              <a:gd name="T75" fmla="*/ 28 h 61"/>
              <a:gd name="T76" fmla="*/ 28 w 61"/>
              <a:gd name="T77" fmla="*/ 26 h 61"/>
              <a:gd name="T78" fmla="*/ 26 w 61"/>
              <a:gd name="T79" fmla="*/ 33 h 61"/>
              <a:gd name="T80" fmla="*/ 33 w 61"/>
              <a:gd name="T81" fmla="*/ 35 h 61"/>
              <a:gd name="T82" fmla="*/ 35 w 61"/>
              <a:gd name="T83" fmla="*/ 28 h 61"/>
              <a:gd name="T84" fmla="*/ 28 w 61"/>
              <a:gd name="T85" fmla="*/ 26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1" h="61">
                <a:moveTo>
                  <a:pt x="37" y="43"/>
                </a:moveTo>
                <a:cubicBezTo>
                  <a:pt x="30" y="47"/>
                  <a:pt x="21" y="44"/>
                  <a:pt x="18" y="37"/>
                </a:cubicBezTo>
                <a:cubicBezTo>
                  <a:pt x="14" y="30"/>
                  <a:pt x="17" y="21"/>
                  <a:pt x="24" y="18"/>
                </a:cubicBezTo>
                <a:cubicBezTo>
                  <a:pt x="31" y="14"/>
                  <a:pt x="39" y="17"/>
                  <a:pt x="43" y="24"/>
                </a:cubicBezTo>
                <a:cubicBezTo>
                  <a:pt x="47" y="31"/>
                  <a:pt x="44" y="40"/>
                  <a:pt x="37" y="43"/>
                </a:cubicBezTo>
                <a:moveTo>
                  <a:pt x="61" y="28"/>
                </a:moveTo>
                <a:cubicBezTo>
                  <a:pt x="58" y="18"/>
                  <a:pt x="58" y="18"/>
                  <a:pt x="58" y="18"/>
                </a:cubicBezTo>
                <a:cubicBezTo>
                  <a:pt x="50" y="19"/>
                  <a:pt x="50" y="19"/>
                  <a:pt x="50" y="19"/>
                </a:cubicBezTo>
                <a:cubicBezTo>
                  <a:pt x="49" y="17"/>
                  <a:pt x="48" y="16"/>
                  <a:pt x="47" y="15"/>
                </a:cubicBezTo>
                <a:cubicBezTo>
                  <a:pt x="50" y="7"/>
                  <a:pt x="50" y="7"/>
                  <a:pt x="50" y="7"/>
                </a:cubicBezTo>
                <a:cubicBezTo>
                  <a:pt x="41" y="2"/>
                  <a:pt x="41" y="2"/>
                  <a:pt x="41" y="2"/>
                </a:cubicBezTo>
                <a:cubicBezTo>
                  <a:pt x="36" y="9"/>
                  <a:pt x="36" y="9"/>
                  <a:pt x="36" y="9"/>
                </a:cubicBezTo>
                <a:cubicBezTo>
                  <a:pt x="34" y="8"/>
                  <a:pt x="32" y="8"/>
                  <a:pt x="30" y="8"/>
                </a:cubicBezTo>
                <a:cubicBezTo>
                  <a:pt x="27" y="0"/>
                  <a:pt x="27" y="0"/>
                  <a:pt x="27" y="0"/>
                </a:cubicBezTo>
                <a:cubicBezTo>
                  <a:pt x="17" y="3"/>
                  <a:pt x="17" y="3"/>
                  <a:pt x="17" y="3"/>
                </a:cubicBezTo>
                <a:cubicBezTo>
                  <a:pt x="18" y="11"/>
                  <a:pt x="18" y="11"/>
                  <a:pt x="18" y="11"/>
                </a:cubicBezTo>
                <a:cubicBezTo>
                  <a:pt x="17" y="12"/>
                  <a:pt x="16" y="13"/>
                  <a:pt x="15" y="14"/>
                </a:cubicBezTo>
                <a:cubicBezTo>
                  <a:pt x="7" y="11"/>
                  <a:pt x="7" y="11"/>
                  <a:pt x="7" y="11"/>
                </a:cubicBezTo>
                <a:cubicBezTo>
                  <a:pt x="2" y="20"/>
                  <a:pt x="2" y="20"/>
                  <a:pt x="2" y="20"/>
                </a:cubicBezTo>
                <a:cubicBezTo>
                  <a:pt x="8" y="25"/>
                  <a:pt x="8" y="25"/>
                  <a:pt x="8" y="25"/>
                </a:cubicBezTo>
                <a:cubicBezTo>
                  <a:pt x="8" y="27"/>
                  <a:pt x="7" y="28"/>
                  <a:pt x="7" y="30"/>
                </a:cubicBezTo>
                <a:cubicBezTo>
                  <a:pt x="0" y="33"/>
                  <a:pt x="0" y="33"/>
                  <a:pt x="0" y="33"/>
                </a:cubicBezTo>
                <a:cubicBezTo>
                  <a:pt x="2" y="43"/>
                  <a:pt x="2" y="43"/>
                  <a:pt x="2" y="43"/>
                </a:cubicBezTo>
                <a:cubicBezTo>
                  <a:pt x="11" y="42"/>
                  <a:pt x="11" y="42"/>
                  <a:pt x="11" y="42"/>
                </a:cubicBezTo>
                <a:cubicBezTo>
                  <a:pt x="12" y="44"/>
                  <a:pt x="13" y="45"/>
                  <a:pt x="14" y="47"/>
                </a:cubicBezTo>
                <a:cubicBezTo>
                  <a:pt x="11" y="54"/>
                  <a:pt x="11" y="54"/>
                  <a:pt x="11" y="54"/>
                </a:cubicBezTo>
                <a:cubicBezTo>
                  <a:pt x="20" y="59"/>
                  <a:pt x="20" y="59"/>
                  <a:pt x="20" y="59"/>
                </a:cubicBezTo>
                <a:cubicBezTo>
                  <a:pt x="25" y="53"/>
                  <a:pt x="25" y="53"/>
                  <a:pt x="25" y="53"/>
                </a:cubicBezTo>
                <a:cubicBezTo>
                  <a:pt x="26" y="53"/>
                  <a:pt x="28" y="53"/>
                  <a:pt x="30" y="53"/>
                </a:cubicBezTo>
                <a:cubicBezTo>
                  <a:pt x="33" y="61"/>
                  <a:pt x="33" y="61"/>
                  <a:pt x="33" y="61"/>
                </a:cubicBezTo>
                <a:cubicBezTo>
                  <a:pt x="43" y="58"/>
                  <a:pt x="43" y="58"/>
                  <a:pt x="43" y="58"/>
                </a:cubicBezTo>
                <a:cubicBezTo>
                  <a:pt x="42" y="50"/>
                  <a:pt x="42" y="50"/>
                  <a:pt x="42" y="50"/>
                </a:cubicBezTo>
                <a:cubicBezTo>
                  <a:pt x="44" y="49"/>
                  <a:pt x="45" y="48"/>
                  <a:pt x="46" y="47"/>
                </a:cubicBezTo>
                <a:cubicBezTo>
                  <a:pt x="54" y="50"/>
                  <a:pt x="54" y="50"/>
                  <a:pt x="54" y="50"/>
                </a:cubicBezTo>
                <a:cubicBezTo>
                  <a:pt x="59" y="41"/>
                  <a:pt x="59" y="41"/>
                  <a:pt x="59" y="41"/>
                </a:cubicBezTo>
                <a:cubicBezTo>
                  <a:pt x="52" y="36"/>
                  <a:pt x="52" y="36"/>
                  <a:pt x="52" y="36"/>
                </a:cubicBezTo>
                <a:cubicBezTo>
                  <a:pt x="53" y="34"/>
                  <a:pt x="53" y="33"/>
                  <a:pt x="53" y="31"/>
                </a:cubicBezTo>
                <a:lnTo>
                  <a:pt x="61" y="28"/>
                </a:lnTo>
                <a:close/>
                <a:moveTo>
                  <a:pt x="28" y="26"/>
                </a:moveTo>
                <a:cubicBezTo>
                  <a:pt x="25" y="27"/>
                  <a:pt x="24" y="30"/>
                  <a:pt x="26" y="33"/>
                </a:cubicBezTo>
                <a:cubicBezTo>
                  <a:pt x="27" y="35"/>
                  <a:pt x="30" y="36"/>
                  <a:pt x="33" y="35"/>
                </a:cubicBezTo>
                <a:cubicBezTo>
                  <a:pt x="35" y="34"/>
                  <a:pt x="36" y="31"/>
                  <a:pt x="35" y="28"/>
                </a:cubicBezTo>
                <a:cubicBezTo>
                  <a:pt x="34" y="26"/>
                  <a:pt x="31" y="25"/>
                  <a:pt x="28" y="26"/>
                </a:cubicBezTo>
                <a:close/>
              </a:path>
            </a:pathLst>
          </a:custGeom>
          <a:solidFill>
            <a:srgbClr val="FFFFFF"/>
          </a:solidFill>
          <a:ln>
            <a:noFill/>
          </a:ln>
          <a:extLst/>
        </p:spPr>
        <p:txBody>
          <a:bodyPr vert="horz" wrap="square" lIns="93278" tIns="46639" rIns="93278" bIns="46639" numCol="1" anchor="t" anchorCtr="0" compatLnSpc="1">
            <a:prstTxWarp prst="textNoShape">
              <a:avLst/>
            </a:prstTxWarp>
          </a:bodyPr>
          <a:lstStyle/>
          <a:p>
            <a:endParaRPr lang="en-US" dirty="0">
              <a:solidFill>
                <a:srgbClr val="000000"/>
              </a:solidFill>
            </a:endParaRP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84837" y="4792662"/>
            <a:ext cx="1978025" cy="1908175"/>
          </a:xfrm>
          <a:prstGeom prst="rect">
            <a:avLst/>
          </a:prstGeom>
        </p:spPr>
      </p:pic>
    </p:spTree>
    <p:extLst>
      <p:ext uri="{BB962C8B-B14F-4D97-AF65-F5344CB8AC3E}">
        <p14:creationId xmlns:p14="http://schemas.microsoft.com/office/powerpoint/2010/main" val="429331959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6">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6">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6">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Search</a:t>
            </a:r>
            <a:endParaRPr lang="en-US" dirty="0"/>
          </a:p>
        </p:txBody>
      </p:sp>
      <p:sp>
        <p:nvSpPr>
          <p:cNvPr id="4" name="Content Placeholder 3"/>
          <p:cNvSpPr>
            <a:spLocks noGrp="1"/>
          </p:cNvSpPr>
          <p:nvPr>
            <p:ph idx="4294967295"/>
          </p:nvPr>
        </p:nvSpPr>
        <p:spPr>
          <a:xfrm>
            <a:off x="776563" y="1565183"/>
            <a:ext cx="4730127" cy="3603613"/>
          </a:xfrm>
          <a:prstGeom prst="rect">
            <a:avLst/>
          </a:prstGeom>
        </p:spPr>
        <p:txBody>
          <a:bodyPr/>
          <a:lstStyle/>
          <a:p>
            <a:r>
              <a:rPr lang="fi-FI" sz="3600" dirty="0" smtClean="0"/>
              <a:t>New Search architecture with one unified search</a:t>
            </a:r>
            <a:endParaRPr lang="en-US" sz="3600" dirty="0" smtClean="0"/>
          </a:p>
          <a:p>
            <a:r>
              <a:rPr lang="en-US" sz="3600" dirty="0" smtClean="0"/>
              <a:t>Personalized </a:t>
            </a:r>
            <a:r>
              <a:rPr lang="en-US" sz="3600" dirty="0"/>
              <a:t>s</a:t>
            </a:r>
            <a:r>
              <a:rPr lang="en-US" sz="3600" dirty="0" smtClean="0"/>
              <a:t>earch results based on search history</a:t>
            </a:r>
          </a:p>
          <a:p>
            <a:r>
              <a:rPr lang="en-US" sz="3600" dirty="0" smtClean="0"/>
              <a:t>Rich contextual previews</a:t>
            </a:r>
            <a:endParaRPr lang="en-US" sz="3600" dirty="0"/>
          </a:p>
          <a:p>
            <a:pPr marL="0" indent="0">
              <a:buNone/>
            </a:pPr>
            <a:endParaRPr lang="en-US" sz="3600" dirty="0"/>
          </a:p>
        </p:txBody>
      </p:sp>
      <p:pic>
        <p:nvPicPr>
          <p:cNvPr id="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97939" y="1431436"/>
            <a:ext cx="5514290" cy="4760615"/>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469509" y="1819074"/>
            <a:ext cx="2842090" cy="1992669"/>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9900051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bwMode="auto">
          <a:xfrm>
            <a:off x="2501" y="-1"/>
            <a:ext cx="5438566" cy="6994525"/>
          </a:xfrm>
          <a:prstGeom prst="rect">
            <a:avLst/>
          </a:prstGeom>
          <a:solidFill>
            <a:srgbClr val="FF8C0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dirty="0">
              <a:solidFill>
                <a:srgbClr val="505050"/>
              </a:solidFill>
              <a:ea typeface="Segoe UI" pitchFamily="34" charset="0"/>
              <a:cs typeface="Segoe UI" pitchFamily="34" charset="0"/>
            </a:endParaRPr>
          </a:p>
        </p:txBody>
      </p:sp>
      <p:sp>
        <p:nvSpPr>
          <p:cNvPr id="2" name="Title 1"/>
          <p:cNvSpPr>
            <a:spLocks noGrp="1"/>
          </p:cNvSpPr>
          <p:nvPr>
            <p:ph type="title"/>
          </p:nvPr>
        </p:nvSpPr>
        <p:spPr/>
        <p:txBody>
          <a:bodyPr/>
          <a:lstStyle/>
          <a:p>
            <a:r>
              <a:rPr lang="en-US" sz="4896" dirty="0" smtClean="0">
                <a:solidFill>
                  <a:schemeClr val="bg1"/>
                </a:solidFill>
              </a:rPr>
              <a:t>Search</a:t>
            </a:r>
            <a:endParaRPr lang="en-US" sz="4896" dirty="0">
              <a:solidFill>
                <a:schemeClr val="bg1"/>
              </a:solidFill>
            </a:endParaRPr>
          </a:p>
        </p:txBody>
      </p:sp>
      <p:sp>
        <p:nvSpPr>
          <p:cNvPr id="6" name="TextBox 5"/>
          <p:cNvSpPr txBox="1"/>
          <p:nvPr/>
        </p:nvSpPr>
        <p:spPr>
          <a:xfrm>
            <a:off x="6065837" y="754061"/>
            <a:ext cx="5835982" cy="3447098"/>
          </a:xfrm>
          <a:prstGeom prst="rect">
            <a:avLst/>
          </a:prstGeom>
          <a:noFill/>
        </p:spPr>
        <p:txBody>
          <a:bodyPr wrap="square" lIns="0" tIns="0" rIns="0" bIns="0" rtlCol="0">
            <a:spAutoFit/>
          </a:bodyPr>
          <a:lstStyle/>
          <a:p>
            <a:r>
              <a:rPr lang="en-US" sz="3200" dirty="0" smtClean="0">
                <a:solidFill>
                  <a:srgbClr val="505050"/>
                </a:solidFill>
              </a:rPr>
              <a:t>How does it impact me?</a:t>
            </a:r>
          </a:p>
          <a:p>
            <a:pPr marL="457200" indent="-457200">
              <a:buFont typeface="Arial" panose="020B0604020202020204" pitchFamily="34" charset="0"/>
              <a:buChar char="•"/>
            </a:pPr>
            <a:r>
              <a:rPr lang="en-US" sz="3200" dirty="0" smtClean="0">
                <a:solidFill>
                  <a:srgbClr val="505050"/>
                </a:solidFill>
              </a:rPr>
              <a:t>Topology (on-premises)</a:t>
            </a:r>
          </a:p>
          <a:p>
            <a:pPr marL="457200" indent="-457200">
              <a:buFont typeface="Arial" panose="020B0604020202020204" pitchFamily="34" charset="0"/>
              <a:buChar char="•"/>
            </a:pPr>
            <a:r>
              <a:rPr lang="en-US" sz="3200" dirty="0" smtClean="0">
                <a:solidFill>
                  <a:srgbClr val="505050"/>
                </a:solidFill>
              </a:rPr>
              <a:t>Content Search Web Part</a:t>
            </a:r>
          </a:p>
          <a:p>
            <a:pPr marL="457200" indent="-457200">
              <a:buFont typeface="Arial" panose="020B0604020202020204" pitchFamily="34" charset="0"/>
              <a:buChar char="•"/>
            </a:pPr>
            <a:r>
              <a:rPr lang="en-US" sz="3200" dirty="0" smtClean="0">
                <a:solidFill>
                  <a:srgbClr val="505050"/>
                </a:solidFill>
              </a:rPr>
              <a:t>Central to user experience</a:t>
            </a:r>
          </a:p>
          <a:p>
            <a:pPr marL="457200" indent="-457200">
              <a:buFont typeface="Arial" panose="020B0604020202020204" pitchFamily="34" charset="0"/>
              <a:buChar char="•"/>
            </a:pPr>
            <a:r>
              <a:rPr lang="en-US" sz="3200" dirty="0" smtClean="0">
                <a:solidFill>
                  <a:srgbClr val="505050"/>
                </a:solidFill>
              </a:rPr>
              <a:t>Users expect it to be perfect</a:t>
            </a:r>
          </a:p>
          <a:p>
            <a:pPr marL="923571" lvl="1" indent="-457200">
              <a:buFont typeface="Arial" panose="020B0604020202020204" pitchFamily="34" charset="0"/>
              <a:buChar char="•"/>
            </a:pPr>
            <a:r>
              <a:rPr lang="en-US" sz="3200" dirty="0" smtClean="0">
                <a:solidFill>
                  <a:srgbClr val="505050"/>
                </a:solidFill>
              </a:rPr>
              <a:t>It won’t be (‘Title’) property, etc.</a:t>
            </a:r>
          </a:p>
        </p:txBody>
      </p:sp>
      <p:sp>
        <p:nvSpPr>
          <p:cNvPr id="8" name="Freeform 104"/>
          <p:cNvSpPr>
            <a:spLocks noEditPoints="1"/>
          </p:cNvSpPr>
          <p:nvPr/>
        </p:nvSpPr>
        <p:spPr bwMode="black">
          <a:xfrm>
            <a:off x="1951037" y="3116262"/>
            <a:ext cx="1147182" cy="1034852"/>
          </a:xfrm>
          <a:custGeom>
            <a:avLst/>
            <a:gdLst>
              <a:gd name="T0" fmla="*/ 37 w 61"/>
              <a:gd name="T1" fmla="*/ 43 h 61"/>
              <a:gd name="T2" fmla="*/ 18 w 61"/>
              <a:gd name="T3" fmla="*/ 37 h 61"/>
              <a:gd name="T4" fmla="*/ 24 w 61"/>
              <a:gd name="T5" fmla="*/ 18 h 61"/>
              <a:gd name="T6" fmla="*/ 43 w 61"/>
              <a:gd name="T7" fmla="*/ 24 h 61"/>
              <a:gd name="T8" fmla="*/ 37 w 61"/>
              <a:gd name="T9" fmla="*/ 43 h 61"/>
              <a:gd name="T10" fmla="*/ 61 w 61"/>
              <a:gd name="T11" fmla="*/ 28 h 61"/>
              <a:gd name="T12" fmla="*/ 58 w 61"/>
              <a:gd name="T13" fmla="*/ 18 h 61"/>
              <a:gd name="T14" fmla="*/ 50 w 61"/>
              <a:gd name="T15" fmla="*/ 19 h 61"/>
              <a:gd name="T16" fmla="*/ 47 w 61"/>
              <a:gd name="T17" fmla="*/ 15 h 61"/>
              <a:gd name="T18" fmla="*/ 50 w 61"/>
              <a:gd name="T19" fmla="*/ 7 h 61"/>
              <a:gd name="T20" fmla="*/ 41 w 61"/>
              <a:gd name="T21" fmla="*/ 2 h 61"/>
              <a:gd name="T22" fmla="*/ 36 w 61"/>
              <a:gd name="T23" fmla="*/ 9 h 61"/>
              <a:gd name="T24" fmla="*/ 30 w 61"/>
              <a:gd name="T25" fmla="*/ 8 h 61"/>
              <a:gd name="T26" fmla="*/ 27 w 61"/>
              <a:gd name="T27" fmla="*/ 0 h 61"/>
              <a:gd name="T28" fmla="*/ 17 w 61"/>
              <a:gd name="T29" fmla="*/ 3 h 61"/>
              <a:gd name="T30" fmla="*/ 18 w 61"/>
              <a:gd name="T31" fmla="*/ 11 h 61"/>
              <a:gd name="T32" fmla="*/ 15 w 61"/>
              <a:gd name="T33" fmla="*/ 14 h 61"/>
              <a:gd name="T34" fmla="*/ 7 w 61"/>
              <a:gd name="T35" fmla="*/ 11 h 61"/>
              <a:gd name="T36" fmla="*/ 2 w 61"/>
              <a:gd name="T37" fmla="*/ 20 h 61"/>
              <a:gd name="T38" fmla="*/ 8 w 61"/>
              <a:gd name="T39" fmla="*/ 25 h 61"/>
              <a:gd name="T40" fmla="*/ 7 w 61"/>
              <a:gd name="T41" fmla="*/ 30 h 61"/>
              <a:gd name="T42" fmla="*/ 0 w 61"/>
              <a:gd name="T43" fmla="*/ 33 h 61"/>
              <a:gd name="T44" fmla="*/ 2 w 61"/>
              <a:gd name="T45" fmla="*/ 43 h 61"/>
              <a:gd name="T46" fmla="*/ 11 w 61"/>
              <a:gd name="T47" fmla="*/ 42 h 61"/>
              <a:gd name="T48" fmla="*/ 14 w 61"/>
              <a:gd name="T49" fmla="*/ 47 h 61"/>
              <a:gd name="T50" fmla="*/ 11 w 61"/>
              <a:gd name="T51" fmla="*/ 54 h 61"/>
              <a:gd name="T52" fmla="*/ 20 w 61"/>
              <a:gd name="T53" fmla="*/ 59 h 61"/>
              <a:gd name="T54" fmla="*/ 25 w 61"/>
              <a:gd name="T55" fmla="*/ 53 h 61"/>
              <a:gd name="T56" fmla="*/ 30 w 61"/>
              <a:gd name="T57" fmla="*/ 53 h 61"/>
              <a:gd name="T58" fmla="*/ 33 w 61"/>
              <a:gd name="T59" fmla="*/ 61 h 61"/>
              <a:gd name="T60" fmla="*/ 43 w 61"/>
              <a:gd name="T61" fmla="*/ 58 h 61"/>
              <a:gd name="T62" fmla="*/ 42 w 61"/>
              <a:gd name="T63" fmla="*/ 50 h 61"/>
              <a:gd name="T64" fmla="*/ 46 w 61"/>
              <a:gd name="T65" fmla="*/ 47 h 61"/>
              <a:gd name="T66" fmla="*/ 54 w 61"/>
              <a:gd name="T67" fmla="*/ 50 h 61"/>
              <a:gd name="T68" fmla="*/ 59 w 61"/>
              <a:gd name="T69" fmla="*/ 41 h 61"/>
              <a:gd name="T70" fmla="*/ 52 w 61"/>
              <a:gd name="T71" fmla="*/ 36 h 61"/>
              <a:gd name="T72" fmla="*/ 53 w 61"/>
              <a:gd name="T73" fmla="*/ 31 h 61"/>
              <a:gd name="T74" fmla="*/ 61 w 61"/>
              <a:gd name="T75" fmla="*/ 28 h 61"/>
              <a:gd name="T76" fmla="*/ 28 w 61"/>
              <a:gd name="T77" fmla="*/ 26 h 61"/>
              <a:gd name="T78" fmla="*/ 26 w 61"/>
              <a:gd name="T79" fmla="*/ 33 h 61"/>
              <a:gd name="T80" fmla="*/ 33 w 61"/>
              <a:gd name="T81" fmla="*/ 35 h 61"/>
              <a:gd name="T82" fmla="*/ 35 w 61"/>
              <a:gd name="T83" fmla="*/ 28 h 61"/>
              <a:gd name="T84" fmla="*/ 28 w 61"/>
              <a:gd name="T85" fmla="*/ 26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1" h="61">
                <a:moveTo>
                  <a:pt x="37" y="43"/>
                </a:moveTo>
                <a:cubicBezTo>
                  <a:pt x="30" y="47"/>
                  <a:pt x="21" y="44"/>
                  <a:pt x="18" y="37"/>
                </a:cubicBezTo>
                <a:cubicBezTo>
                  <a:pt x="14" y="30"/>
                  <a:pt x="17" y="21"/>
                  <a:pt x="24" y="18"/>
                </a:cubicBezTo>
                <a:cubicBezTo>
                  <a:pt x="31" y="14"/>
                  <a:pt x="39" y="17"/>
                  <a:pt x="43" y="24"/>
                </a:cubicBezTo>
                <a:cubicBezTo>
                  <a:pt x="47" y="31"/>
                  <a:pt x="44" y="40"/>
                  <a:pt x="37" y="43"/>
                </a:cubicBezTo>
                <a:moveTo>
                  <a:pt x="61" y="28"/>
                </a:moveTo>
                <a:cubicBezTo>
                  <a:pt x="58" y="18"/>
                  <a:pt x="58" y="18"/>
                  <a:pt x="58" y="18"/>
                </a:cubicBezTo>
                <a:cubicBezTo>
                  <a:pt x="50" y="19"/>
                  <a:pt x="50" y="19"/>
                  <a:pt x="50" y="19"/>
                </a:cubicBezTo>
                <a:cubicBezTo>
                  <a:pt x="49" y="17"/>
                  <a:pt x="48" y="16"/>
                  <a:pt x="47" y="15"/>
                </a:cubicBezTo>
                <a:cubicBezTo>
                  <a:pt x="50" y="7"/>
                  <a:pt x="50" y="7"/>
                  <a:pt x="50" y="7"/>
                </a:cubicBezTo>
                <a:cubicBezTo>
                  <a:pt x="41" y="2"/>
                  <a:pt x="41" y="2"/>
                  <a:pt x="41" y="2"/>
                </a:cubicBezTo>
                <a:cubicBezTo>
                  <a:pt x="36" y="9"/>
                  <a:pt x="36" y="9"/>
                  <a:pt x="36" y="9"/>
                </a:cubicBezTo>
                <a:cubicBezTo>
                  <a:pt x="34" y="8"/>
                  <a:pt x="32" y="8"/>
                  <a:pt x="30" y="8"/>
                </a:cubicBezTo>
                <a:cubicBezTo>
                  <a:pt x="27" y="0"/>
                  <a:pt x="27" y="0"/>
                  <a:pt x="27" y="0"/>
                </a:cubicBezTo>
                <a:cubicBezTo>
                  <a:pt x="17" y="3"/>
                  <a:pt x="17" y="3"/>
                  <a:pt x="17" y="3"/>
                </a:cubicBezTo>
                <a:cubicBezTo>
                  <a:pt x="18" y="11"/>
                  <a:pt x="18" y="11"/>
                  <a:pt x="18" y="11"/>
                </a:cubicBezTo>
                <a:cubicBezTo>
                  <a:pt x="17" y="12"/>
                  <a:pt x="16" y="13"/>
                  <a:pt x="15" y="14"/>
                </a:cubicBezTo>
                <a:cubicBezTo>
                  <a:pt x="7" y="11"/>
                  <a:pt x="7" y="11"/>
                  <a:pt x="7" y="11"/>
                </a:cubicBezTo>
                <a:cubicBezTo>
                  <a:pt x="2" y="20"/>
                  <a:pt x="2" y="20"/>
                  <a:pt x="2" y="20"/>
                </a:cubicBezTo>
                <a:cubicBezTo>
                  <a:pt x="8" y="25"/>
                  <a:pt x="8" y="25"/>
                  <a:pt x="8" y="25"/>
                </a:cubicBezTo>
                <a:cubicBezTo>
                  <a:pt x="8" y="27"/>
                  <a:pt x="7" y="28"/>
                  <a:pt x="7" y="30"/>
                </a:cubicBezTo>
                <a:cubicBezTo>
                  <a:pt x="0" y="33"/>
                  <a:pt x="0" y="33"/>
                  <a:pt x="0" y="33"/>
                </a:cubicBezTo>
                <a:cubicBezTo>
                  <a:pt x="2" y="43"/>
                  <a:pt x="2" y="43"/>
                  <a:pt x="2" y="43"/>
                </a:cubicBezTo>
                <a:cubicBezTo>
                  <a:pt x="11" y="42"/>
                  <a:pt x="11" y="42"/>
                  <a:pt x="11" y="42"/>
                </a:cubicBezTo>
                <a:cubicBezTo>
                  <a:pt x="12" y="44"/>
                  <a:pt x="13" y="45"/>
                  <a:pt x="14" y="47"/>
                </a:cubicBezTo>
                <a:cubicBezTo>
                  <a:pt x="11" y="54"/>
                  <a:pt x="11" y="54"/>
                  <a:pt x="11" y="54"/>
                </a:cubicBezTo>
                <a:cubicBezTo>
                  <a:pt x="20" y="59"/>
                  <a:pt x="20" y="59"/>
                  <a:pt x="20" y="59"/>
                </a:cubicBezTo>
                <a:cubicBezTo>
                  <a:pt x="25" y="53"/>
                  <a:pt x="25" y="53"/>
                  <a:pt x="25" y="53"/>
                </a:cubicBezTo>
                <a:cubicBezTo>
                  <a:pt x="26" y="53"/>
                  <a:pt x="28" y="53"/>
                  <a:pt x="30" y="53"/>
                </a:cubicBezTo>
                <a:cubicBezTo>
                  <a:pt x="33" y="61"/>
                  <a:pt x="33" y="61"/>
                  <a:pt x="33" y="61"/>
                </a:cubicBezTo>
                <a:cubicBezTo>
                  <a:pt x="43" y="58"/>
                  <a:pt x="43" y="58"/>
                  <a:pt x="43" y="58"/>
                </a:cubicBezTo>
                <a:cubicBezTo>
                  <a:pt x="42" y="50"/>
                  <a:pt x="42" y="50"/>
                  <a:pt x="42" y="50"/>
                </a:cubicBezTo>
                <a:cubicBezTo>
                  <a:pt x="44" y="49"/>
                  <a:pt x="45" y="48"/>
                  <a:pt x="46" y="47"/>
                </a:cubicBezTo>
                <a:cubicBezTo>
                  <a:pt x="54" y="50"/>
                  <a:pt x="54" y="50"/>
                  <a:pt x="54" y="50"/>
                </a:cubicBezTo>
                <a:cubicBezTo>
                  <a:pt x="59" y="41"/>
                  <a:pt x="59" y="41"/>
                  <a:pt x="59" y="41"/>
                </a:cubicBezTo>
                <a:cubicBezTo>
                  <a:pt x="52" y="36"/>
                  <a:pt x="52" y="36"/>
                  <a:pt x="52" y="36"/>
                </a:cubicBezTo>
                <a:cubicBezTo>
                  <a:pt x="53" y="34"/>
                  <a:pt x="53" y="33"/>
                  <a:pt x="53" y="31"/>
                </a:cubicBezTo>
                <a:lnTo>
                  <a:pt x="61" y="28"/>
                </a:lnTo>
                <a:close/>
                <a:moveTo>
                  <a:pt x="28" y="26"/>
                </a:moveTo>
                <a:cubicBezTo>
                  <a:pt x="25" y="27"/>
                  <a:pt x="24" y="30"/>
                  <a:pt x="26" y="33"/>
                </a:cubicBezTo>
                <a:cubicBezTo>
                  <a:pt x="27" y="35"/>
                  <a:pt x="30" y="36"/>
                  <a:pt x="33" y="35"/>
                </a:cubicBezTo>
                <a:cubicBezTo>
                  <a:pt x="35" y="34"/>
                  <a:pt x="36" y="31"/>
                  <a:pt x="35" y="28"/>
                </a:cubicBezTo>
                <a:cubicBezTo>
                  <a:pt x="34" y="26"/>
                  <a:pt x="31" y="25"/>
                  <a:pt x="28" y="26"/>
                </a:cubicBezTo>
                <a:close/>
              </a:path>
            </a:pathLst>
          </a:custGeom>
          <a:solidFill>
            <a:srgbClr val="FFFFFF"/>
          </a:solidFill>
          <a:ln>
            <a:noFill/>
          </a:ln>
          <a:extLst/>
        </p:spPr>
        <p:txBody>
          <a:bodyPr vert="horz" wrap="square" lIns="93278" tIns="46639" rIns="93278" bIns="46639" numCol="1" anchor="t" anchorCtr="0" compatLnSpc="1">
            <a:prstTxWarp prst="textNoShape">
              <a:avLst/>
            </a:prstTxWarp>
          </a:bodyPr>
          <a:lstStyle/>
          <a:p>
            <a:endParaRPr lang="en-US" dirty="0">
              <a:solidFill>
                <a:srgbClr val="000000"/>
              </a:solidFill>
            </a:endParaRP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84837" y="4792662"/>
            <a:ext cx="1978025" cy="1908175"/>
          </a:xfrm>
          <a:prstGeom prst="rect">
            <a:avLst/>
          </a:prstGeom>
        </p:spPr>
      </p:pic>
    </p:spTree>
    <p:extLst>
      <p:ext uri="{BB962C8B-B14F-4D97-AF65-F5344CB8AC3E}">
        <p14:creationId xmlns:p14="http://schemas.microsoft.com/office/powerpoint/2010/main" val="417298718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6">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bwMode="auto">
          <a:xfrm>
            <a:off x="2501" y="-1"/>
            <a:ext cx="5438566" cy="6994525"/>
          </a:xfrm>
          <a:prstGeom prst="rect">
            <a:avLst/>
          </a:prstGeom>
          <a:solidFill>
            <a:srgbClr val="FF8C0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dirty="0">
              <a:solidFill>
                <a:srgbClr val="505050"/>
              </a:solidFill>
              <a:ea typeface="Segoe UI" pitchFamily="34" charset="0"/>
              <a:cs typeface="Segoe UI" pitchFamily="34" charset="0"/>
            </a:endParaRPr>
          </a:p>
        </p:txBody>
      </p:sp>
      <p:sp>
        <p:nvSpPr>
          <p:cNvPr id="2" name="Title 1"/>
          <p:cNvSpPr>
            <a:spLocks noGrp="1"/>
          </p:cNvSpPr>
          <p:nvPr>
            <p:ph type="title"/>
          </p:nvPr>
        </p:nvSpPr>
        <p:spPr/>
        <p:txBody>
          <a:bodyPr/>
          <a:lstStyle/>
          <a:p>
            <a:r>
              <a:rPr lang="en-US" sz="4896" dirty="0" smtClean="0">
                <a:solidFill>
                  <a:schemeClr val="bg1"/>
                </a:solidFill>
              </a:rPr>
              <a:t>What’s New in </a:t>
            </a:r>
            <a:br>
              <a:rPr lang="en-US" sz="4896" dirty="0" smtClean="0">
                <a:solidFill>
                  <a:schemeClr val="bg1"/>
                </a:solidFill>
              </a:rPr>
            </a:br>
            <a:r>
              <a:rPr lang="en-US" sz="4896" dirty="0" smtClean="0">
                <a:solidFill>
                  <a:schemeClr val="bg1"/>
                </a:solidFill>
              </a:rPr>
              <a:t>SharePoint 2013?</a:t>
            </a:r>
            <a:endParaRPr lang="en-US" sz="4896" dirty="0">
              <a:solidFill>
                <a:schemeClr val="bg1"/>
              </a:solidFill>
            </a:endParaRPr>
          </a:p>
        </p:txBody>
      </p:sp>
      <p:sp>
        <p:nvSpPr>
          <p:cNvPr id="8" name="Freeform 104"/>
          <p:cNvSpPr>
            <a:spLocks noEditPoints="1"/>
          </p:cNvSpPr>
          <p:nvPr/>
        </p:nvSpPr>
        <p:spPr bwMode="black">
          <a:xfrm>
            <a:off x="1951037" y="3116262"/>
            <a:ext cx="1147182" cy="1034852"/>
          </a:xfrm>
          <a:custGeom>
            <a:avLst/>
            <a:gdLst>
              <a:gd name="T0" fmla="*/ 37 w 61"/>
              <a:gd name="T1" fmla="*/ 43 h 61"/>
              <a:gd name="T2" fmla="*/ 18 w 61"/>
              <a:gd name="T3" fmla="*/ 37 h 61"/>
              <a:gd name="T4" fmla="*/ 24 w 61"/>
              <a:gd name="T5" fmla="*/ 18 h 61"/>
              <a:gd name="T6" fmla="*/ 43 w 61"/>
              <a:gd name="T7" fmla="*/ 24 h 61"/>
              <a:gd name="T8" fmla="*/ 37 w 61"/>
              <a:gd name="T9" fmla="*/ 43 h 61"/>
              <a:gd name="T10" fmla="*/ 61 w 61"/>
              <a:gd name="T11" fmla="*/ 28 h 61"/>
              <a:gd name="T12" fmla="*/ 58 w 61"/>
              <a:gd name="T13" fmla="*/ 18 h 61"/>
              <a:gd name="T14" fmla="*/ 50 w 61"/>
              <a:gd name="T15" fmla="*/ 19 h 61"/>
              <a:gd name="T16" fmla="*/ 47 w 61"/>
              <a:gd name="T17" fmla="*/ 15 h 61"/>
              <a:gd name="T18" fmla="*/ 50 w 61"/>
              <a:gd name="T19" fmla="*/ 7 h 61"/>
              <a:gd name="T20" fmla="*/ 41 w 61"/>
              <a:gd name="T21" fmla="*/ 2 h 61"/>
              <a:gd name="T22" fmla="*/ 36 w 61"/>
              <a:gd name="T23" fmla="*/ 9 h 61"/>
              <a:gd name="T24" fmla="*/ 30 w 61"/>
              <a:gd name="T25" fmla="*/ 8 h 61"/>
              <a:gd name="T26" fmla="*/ 27 w 61"/>
              <a:gd name="T27" fmla="*/ 0 h 61"/>
              <a:gd name="T28" fmla="*/ 17 w 61"/>
              <a:gd name="T29" fmla="*/ 3 h 61"/>
              <a:gd name="T30" fmla="*/ 18 w 61"/>
              <a:gd name="T31" fmla="*/ 11 h 61"/>
              <a:gd name="T32" fmla="*/ 15 w 61"/>
              <a:gd name="T33" fmla="*/ 14 h 61"/>
              <a:gd name="T34" fmla="*/ 7 w 61"/>
              <a:gd name="T35" fmla="*/ 11 h 61"/>
              <a:gd name="T36" fmla="*/ 2 w 61"/>
              <a:gd name="T37" fmla="*/ 20 h 61"/>
              <a:gd name="T38" fmla="*/ 8 w 61"/>
              <a:gd name="T39" fmla="*/ 25 h 61"/>
              <a:gd name="T40" fmla="*/ 7 w 61"/>
              <a:gd name="T41" fmla="*/ 30 h 61"/>
              <a:gd name="T42" fmla="*/ 0 w 61"/>
              <a:gd name="T43" fmla="*/ 33 h 61"/>
              <a:gd name="T44" fmla="*/ 2 w 61"/>
              <a:gd name="T45" fmla="*/ 43 h 61"/>
              <a:gd name="T46" fmla="*/ 11 w 61"/>
              <a:gd name="T47" fmla="*/ 42 h 61"/>
              <a:gd name="T48" fmla="*/ 14 w 61"/>
              <a:gd name="T49" fmla="*/ 47 h 61"/>
              <a:gd name="T50" fmla="*/ 11 w 61"/>
              <a:gd name="T51" fmla="*/ 54 h 61"/>
              <a:gd name="T52" fmla="*/ 20 w 61"/>
              <a:gd name="T53" fmla="*/ 59 h 61"/>
              <a:gd name="T54" fmla="*/ 25 w 61"/>
              <a:gd name="T55" fmla="*/ 53 h 61"/>
              <a:gd name="T56" fmla="*/ 30 w 61"/>
              <a:gd name="T57" fmla="*/ 53 h 61"/>
              <a:gd name="T58" fmla="*/ 33 w 61"/>
              <a:gd name="T59" fmla="*/ 61 h 61"/>
              <a:gd name="T60" fmla="*/ 43 w 61"/>
              <a:gd name="T61" fmla="*/ 58 h 61"/>
              <a:gd name="T62" fmla="*/ 42 w 61"/>
              <a:gd name="T63" fmla="*/ 50 h 61"/>
              <a:gd name="T64" fmla="*/ 46 w 61"/>
              <a:gd name="T65" fmla="*/ 47 h 61"/>
              <a:gd name="T66" fmla="*/ 54 w 61"/>
              <a:gd name="T67" fmla="*/ 50 h 61"/>
              <a:gd name="T68" fmla="*/ 59 w 61"/>
              <a:gd name="T69" fmla="*/ 41 h 61"/>
              <a:gd name="T70" fmla="*/ 52 w 61"/>
              <a:gd name="T71" fmla="*/ 36 h 61"/>
              <a:gd name="T72" fmla="*/ 53 w 61"/>
              <a:gd name="T73" fmla="*/ 31 h 61"/>
              <a:gd name="T74" fmla="*/ 61 w 61"/>
              <a:gd name="T75" fmla="*/ 28 h 61"/>
              <a:gd name="T76" fmla="*/ 28 w 61"/>
              <a:gd name="T77" fmla="*/ 26 h 61"/>
              <a:gd name="T78" fmla="*/ 26 w 61"/>
              <a:gd name="T79" fmla="*/ 33 h 61"/>
              <a:gd name="T80" fmla="*/ 33 w 61"/>
              <a:gd name="T81" fmla="*/ 35 h 61"/>
              <a:gd name="T82" fmla="*/ 35 w 61"/>
              <a:gd name="T83" fmla="*/ 28 h 61"/>
              <a:gd name="T84" fmla="*/ 28 w 61"/>
              <a:gd name="T85" fmla="*/ 26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1" h="61">
                <a:moveTo>
                  <a:pt x="37" y="43"/>
                </a:moveTo>
                <a:cubicBezTo>
                  <a:pt x="30" y="47"/>
                  <a:pt x="21" y="44"/>
                  <a:pt x="18" y="37"/>
                </a:cubicBezTo>
                <a:cubicBezTo>
                  <a:pt x="14" y="30"/>
                  <a:pt x="17" y="21"/>
                  <a:pt x="24" y="18"/>
                </a:cubicBezTo>
                <a:cubicBezTo>
                  <a:pt x="31" y="14"/>
                  <a:pt x="39" y="17"/>
                  <a:pt x="43" y="24"/>
                </a:cubicBezTo>
                <a:cubicBezTo>
                  <a:pt x="47" y="31"/>
                  <a:pt x="44" y="40"/>
                  <a:pt x="37" y="43"/>
                </a:cubicBezTo>
                <a:moveTo>
                  <a:pt x="61" y="28"/>
                </a:moveTo>
                <a:cubicBezTo>
                  <a:pt x="58" y="18"/>
                  <a:pt x="58" y="18"/>
                  <a:pt x="58" y="18"/>
                </a:cubicBezTo>
                <a:cubicBezTo>
                  <a:pt x="50" y="19"/>
                  <a:pt x="50" y="19"/>
                  <a:pt x="50" y="19"/>
                </a:cubicBezTo>
                <a:cubicBezTo>
                  <a:pt x="49" y="17"/>
                  <a:pt x="48" y="16"/>
                  <a:pt x="47" y="15"/>
                </a:cubicBezTo>
                <a:cubicBezTo>
                  <a:pt x="50" y="7"/>
                  <a:pt x="50" y="7"/>
                  <a:pt x="50" y="7"/>
                </a:cubicBezTo>
                <a:cubicBezTo>
                  <a:pt x="41" y="2"/>
                  <a:pt x="41" y="2"/>
                  <a:pt x="41" y="2"/>
                </a:cubicBezTo>
                <a:cubicBezTo>
                  <a:pt x="36" y="9"/>
                  <a:pt x="36" y="9"/>
                  <a:pt x="36" y="9"/>
                </a:cubicBezTo>
                <a:cubicBezTo>
                  <a:pt x="34" y="8"/>
                  <a:pt x="32" y="8"/>
                  <a:pt x="30" y="8"/>
                </a:cubicBezTo>
                <a:cubicBezTo>
                  <a:pt x="27" y="0"/>
                  <a:pt x="27" y="0"/>
                  <a:pt x="27" y="0"/>
                </a:cubicBezTo>
                <a:cubicBezTo>
                  <a:pt x="17" y="3"/>
                  <a:pt x="17" y="3"/>
                  <a:pt x="17" y="3"/>
                </a:cubicBezTo>
                <a:cubicBezTo>
                  <a:pt x="18" y="11"/>
                  <a:pt x="18" y="11"/>
                  <a:pt x="18" y="11"/>
                </a:cubicBezTo>
                <a:cubicBezTo>
                  <a:pt x="17" y="12"/>
                  <a:pt x="16" y="13"/>
                  <a:pt x="15" y="14"/>
                </a:cubicBezTo>
                <a:cubicBezTo>
                  <a:pt x="7" y="11"/>
                  <a:pt x="7" y="11"/>
                  <a:pt x="7" y="11"/>
                </a:cubicBezTo>
                <a:cubicBezTo>
                  <a:pt x="2" y="20"/>
                  <a:pt x="2" y="20"/>
                  <a:pt x="2" y="20"/>
                </a:cubicBezTo>
                <a:cubicBezTo>
                  <a:pt x="8" y="25"/>
                  <a:pt x="8" y="25"/>
                  <a:pt x="8" y="25"/>
                </a:cubicBezTo>
                <a:cubicBezTo>
                  <a:pt x="8" y="27"/>
                  <a:pt x="7" y="28"/>
                  <a:pt x="7" y="30"/>
                </a:cubicBezTo>
                <a:cubicBezTo>
                  <a:pt x="0" y="33"/>
                  <a:pt x="0" y="33"/>
                  <a:pt x="0" y="33"/>
                </a:cubicBezTo>
                <a:cubicBezTo>
                  <a:pt x="2" y="43"/>
                  <a:pt x="2" y="43"/>
                  <a:pt x="2" y="43"/>
                </a:cubicBezTo>
                <a:cubicBezTo>
                  <a:pt x="11" y="42"/>
                  <a:pt x="11" y="42"/>
                  <a:pt x="11" y="42"/>
                </a:cubicBezTo>
                <a:cubicBezTo>
                  <a:pt x="12" y="44"/>
                  <a:pt x="13" y="45"/>
                  <a:pt x="14" y="47"/>
                </a:cubicBezTo>
                <a:cubicBezTo>
                  <a:pt x="11" y="54"/>
                  <a:pt x="11" y="54"/>
                  <a:pt x="11" y="54"/>
                </a:cubicBezTo>
                <a:cubicBezTo>
                  <a:pt x="20" y="59"/>
                  <a:pt x="20" y="59"/>
                  <a:pt x="20" y="59"/>
                </a:cubicBezTo>
                <a:cubicBezTo>
                  <a:pt x="25" y="53"/>
                  <a:pt x="25" y="53"/>
                  <a:pt x="25" y="53"/>
                </a:cubicBezTo>
                <a:cubicBezTo>
                  <a:pt x="26" y="53"/>
                  <a:pt x="28" y="53"/>
                  <a:pt x="30" y="53"/>
                </a:cubicBezTo>
                <a:cubicBezTo>
                  <a:pt x="33" y="61"/>
                  <a:pt x="33" y="61"/>
                  <a:pt x="33" y="61"/>
                </a:cubicBezTo>
                <a:cubicBezTo>
                  <a:pt x="43" y="58"/>
                  <a:pt x="43" y="58"/>
                  <a:pt x="43" y="58"/>
                </a:cubicBezTo>
                <a:cubicBezTo>
                  <a:pt x="42" y="50"/>
                  <a:pt x="42" y="50"/>
                  <a:pt x="42" y="50"/>
                </a:cubicBezTo>
                <a:cubicBezTo>
                  <a:pt x="44" y="49"/>
                  <a:pt x="45" y="48"/>
                  <a:pt x="46" y="47"/>
                </a:cubicBezTo>
                <a:cubicBezTo>
                  <a:pt x="54" y="50"/>
                  <a:pt x="54" y="50"/>
                  <a:pt x="54" y="50"/>
                </a:cubicBezTo>
                <a:cubicBezTo>
                  <a:pt x="59" y="41"/>
                  <a:pt x="59" y="41"/>
                  <a:pt x="59" y="41"/>
                </a:cubicBezTo>
                <a:cubicBezTo>
                  <a:pt x="52" y="36"/>
                  <a:pt x="52" y="36"/>
                  <a:pt x="52" y="36"/>
                </a:cubicBezTo>
                <a:cubicBezTo>
                  <a:pt x="53" y="34"/>
                  <a:pt x="53" y="33"/>
                  <a:pt x="53" y="31"/>
                </a:cubicBezTo>
                <a:lnTo>
                  <a:pt x="61" y="28"/>
                </a:lnTo>
                <a:close/>
                <a:moveTo>
                  <a:pt x="28" y="26"/>
                </a:moveTo>
                <a:cubicBezTo>
                  <a:pt x="25" y="27"/>
                  <a:pt x="24" y="30"/>
                  <a:pt x="26" y="33"/>
                </a:cubicBezTo>
                <a:cubicBezTo>
                  <a:pt x="27" y="35"/>
                  <a:pt x="30" y="36"/>
                  <a:pt x="33" y="35"/>
                </a:cubicBezTo>
                <a:cubicBezTo>
                  <a:pt x="35" y="34"/>
                  <a:pt x="36" y="31"/>
                  <a:pt x="35" y="28"/>
                </a:cubicBezTo>
                <a:cubicBezTo>
                  <a:pt x="34" y="26"/>
                  <a:pt x="31" y="25"/>
                  <a:pt x="28" y="26"/>
                </a:cubicBezTo>
                <a:close/>
              </a:path>
            </a:pathLst>
          </a:custGeom>
          <a:solidFill>
            <a:srgbClr val="FFFFFF"/>
          </a:solidFill>
          <a:ln>
            <a:noFill/>
          </a:ln>
          <a:extLst/>
        </p:spPr>
        <p:txBody>
          <a:bodyPr vert="horz" wrap="square" lIns="93278" tIns="46639" rIns="93278" bIns="46639" numCol="1" anchor="t" anchorCtr="0" compatLnSpc="1">
            <a:prstTxWarp prst="textNoShape">
              <a:avLst/>
            </a:prstTxWarp>
          </a:bodyPr>
          <a:lstStyle/>
          <a:p>
            <a:endParaRPr lang="en-US" dirty="0">
              <a:solidFill>
                <a:srgbClr val="000000"/>
              </a:solidFill>
            </a:endParaRP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84837" y="4792662"/>
            <a:ext cx="1978025" cy="1908175"/>
          </a:xfrm>
          <a:prstGeom prst="rect">
            <a:avLst/>
          </a:prstGeom>
        </p:spPr>
      </p:pic>
      <p:sp>
        <p:nvSpPr>
          <p:cNvPr id="9" name="TextBox 8"/>
          <p:cNvSpPr txBox="1"/>
          <p:nvPr/>
        </p:nvSpPr>
        <p:spPr>
          <a:xfrm>
            <a:off x="7657549" y="906462"/>
            <a:ext cx="4670323" cy="3447098"/>
          </a:xfrm>
          <a:prstGeom prst="rect">
            <a:avLst/>
          </a:prstGeom>
          <a:noFill/>
        </p:spPr>
        <p:txBody>
          <a:bodyPr wrap="square" lIns="0" tIns="0" rIns="0" bIns="0" rtlCol="0">
            <a:spAutoFit/>
          </a:bodyPr>
          <a:lstStyle/>
          <a:p>
            <a:r>
              <a:rPr lang="en-US" sz="3200" dirty="0" smtClean="0">
                <a:solidFill>
                  <a:srgbClr val="505050"/>
                </a:solidFill>
              </a:rPr>
              <a:t>Net Result?</a:t>
            </a:r>
          </a:p>
          <a:p>
            <a:endParaRPr lang="en-US" sz="3200" dirty="0">
              <a:solidFill>
                <a:srgbClr val="505050"/>
              </a:solidFill>
            </a:endParaRPr>
          </a:p>
          <a:p>
            <a:r>
              <a:rPr lang="en-US" sz="3200" dirty="0" smtClean="0">
                <a:solidFill>
                  <a:srgbClr val="505050"/>
                </a:solidFill>
              </a:rPr>
              <a:t>Identify where SharePoint 2013 can make the best impact to your business.</a:t>
            </a:r>
            <a:endParaRPr lang="en-US" sz="3200" dirty="0">
              <a:solidFill>
                <a:srgbClr val="505050"/>
              </a:solidFill>
            </a:endParaRPr>
          </a:p>
          <a:p>
            <a:endParaRPr lang="en-US" sz="3200" dirty="0" smtClean="0">
              <a:solidFill>
                <a:srgbClr val="505050"/>
              </a:solidFill>
            </a:endParaRPr>
          </a:p>
          <a:p>
            <a:endParaRPr lang="en-US" sz="3200" dirty="0">
              <a:solidFill>
                <a:srgbClr val="505050"/>
              </a:solidFill>
            </a:endParaRPr>
          </a:p>
        </p:txBody>
      </p:sp>
      <p:pic>
        <p:nvPicPr>
          <p:cNvPr id="12" name="Picture 1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587584" y="1508124"/>
            <a:ext cx="2049813" cy="2049813"/>
          </a:xfrm>
          <a:prstGeom prst="rect">
            <a:avLst/>
          </a:prstGeom>
        </p:spPr>
      </p:pic>
    </p:spTree>
    <p:extLst>
      <p:ext uri="{BB962C8B-B14F-4D97-AF65-F5344CB8AC3E}">
        <p14:creationId xmlns:p14="http://schemas.microsoft.com/office/powerpoint/2010/main" val="94615619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60437" y="1592262"/>
            <a:ext cx="4860925" cy="3873281"/>
          </a:xfrm>
          <a:prstGeom prst="rect">
            <a:avLst/>
          </a:prstGeom>
        </p:spPr>
      </p:pic>
      <p:sp>
        <p:nvSpPr>
          <p:cNvPr id="9" name="TextBox 8"/>
          <p:cNvSpPr txBox="1"/>
          <p:nvPr/>
        </p:nvSpPr>
        <p:spPr>
          <a:xfrm>
            <a:off x="6294437" y="2963862"/>
            <a:ext cx="5645584" cy="1557349"/>
          </a:xfrm>
          <a:prstGeom prst="rect">
            <a:avLst/>
          </a:prstGeom>
          <a:noFill/>
        </p:spPr>
        <p:txBody>
          <a:bodyPr wrap="none" lIns="182880" tIns="146304" rIns="182880" bIns="146304" rtlCol="0">
            <a:spAutoFit/>
          </a:bodyPr>
          <a:lstStyle/>
          <a:p>
            <a:pPr>
              <a:lnSpc>
                <a:spcPct val="90000"/>
              </a:lnSpc>
              <a:spcAft>
                <a:spcPts val="600"/>
              </a:spcAft>
            </a:pPr>
            <a:r>
              <a:rPr lang="en-US" sz="4000" dirty="0" smtClean="0">
                <a:gradFill>
                  <a:gsLst>
                    <a:gs pos="2917">
                      <a:srgbClr val="505050"/>
                    </a:gs>
                    <a:gs pos="30000">
                      <a:srgbClr val="505050"/>
                    </a:gs>
                  </a:gsLst>
                  <a:lin ang="5400000" scaled="0"/>
                </a:gradFill>
              </a:rPr>
              <a:t>This is the story of Bob.</a:t>
            </a:r>
          </a:p>
          <a:p>
            <a:pPr>
              <a:lnSpc>
                <a:spcPct val="90000"/>
              </a:lnSpc>
              <a:spcAft>
                <a:spcPts val="600"/>
              </a:spcAft>
            </a:pPr>
            <a:endParaRPr lang="en-US" sz="4000" dirty="0">
              <a:gradFill>
                <a:gsLst>
                  <a:gs pos="2917">
                    <a:srgbClr val="505050"/>
                  </a:gs>
                  <a:gs pos="30000">
                    <a:srgbClr val="505050"/>
                  </a:gs>
                </a:gsLst>
                <a:lin ang="5400000" scaled="0"/>
              </a:gradFill>
            </a:endParaRPr>
          </a:p>
        </p:txBody>
      </p:sp>
    </p:spTree>
    <p:extLst>
      <p:ext uri="{BB962C8B-B14F-4D97-AF65-F5344CB8AC3E}">
        <p14:creationId xmlns:p14="http://schemas.microsoft.com/office/powerpoint/2010/main" val="308722989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Planning Your </a:t>
            </a:r>
            <a:r>
              <a:rPr lang="en-US" dirty="0"/>
              <a:t>SharePoint 2013 Journey</a:t>
            </a:r>
          </a:p>
        </p:txBody>
      </p:sp>
      <p:sp>
        <p:nvSpPr>
          <p:cNvPr id="4" name="Rectangle 3"/>
          <p:cNvSpPr/>
          <p:nvPr/>
        </p:nvSpPr>
        <p:spPr bwMode="auto">
          <a:xfrm>
            <a:off x="808037" y="2509595"/>
            <a:ext cx="183369" cy="186521"/>
          </a:xfrm>
          <a:prstGeom prst="rect">
            <a:avLst/>
          </a:prstGeom>
          <a:noFill/>
          <a:ln w="3175">
            <a:solidFill>
              <a:srgbClr val="505050"/>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9" tIns="46639" rIns="46639" bIns="46639" numCol="1" spcCol="0" rtlCol="0" fromWordArt="0" anchor="ctr" anchorCtr="0" forceAA="0" compatLnSpc="1">
            <a:prstTxWarp prst="textNoShape">
              <a:avLst/>
            </a:prstTxWarp>
            <a:noAutofit/>
          </a:bodyPr>
          <a:lstStyle/>
          <a:p>
            <a:pPr algn="ctr" defTabSz="932472" fontAlgn="base">
              <a:spcBef>
                <a:spcPct val="0"/>
              </a:spcBef>
              <a:spcAft>
                <a:spcPct val="0"/>
              </a:spcAft>
            </a:pPr>
            <a:endParaRPr lang="en-US" sz="2800" dirty="0">
              <a:gradFill>
                <a:gsLst>
                  <a:gs pos="0">
                    <a:srgbClr val="FFFFFF"/>
                  </a:gs>
                  <a:gs pos="100000">
                    <a:srgbClr val="FFFFFF"/>
                  </a:gs>
                </a:gsLst>
                <a:lin ang="5400000" scaled="0"/>
              </a:gradFill>
              <a:ea typeface="Segoe UI" pitchFamily="34" charset="0"/>
              <a:cs typeface="Segoe UI" pitchFamily="34" charset="0"/>
            </a:endParaRPr>
          </a:p>
        </p:txBody>
      </p:sp>
      <p:sp>
        <p:nvSpPr>
          <p:cNvPr id="5" name="Rectangle 4"/>
          <p:cNvSpPr/>
          <p:nvPr/>
        </p:nvSpPr>
        <p:spPr bwMode="auto">
          <a:xfrm>
            <a:off x="3521941" y="2506662"/>
            <a:ext cx="2697480" cy="2744787"/>
          </a:xfrm>
          <a:prstGeom prst="rect">
            <a:avLst/>
          </a:prstGeom>
          <a:solidFill>
            <a:srgbClr val="FFB900"/>
          </a:solidFill>
          <a:ln w="38100">
            <a:solidFill>
              <a:schemeClr val="accent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spcBef>
                <a:spcPct val="0"/>
              </a:spcBef>
              <a:spcAft>
                <a:spcPct val="0"/>
              </a:spcAft>
            </a:pPr>
            <a:r>
              <a:rPr lang="en-US" sz="2800">
                <a:gradFill>
                  <a:gsLst>
                    <a:gs pos="0">
                      <a:srgbClr val="FFFFFF"/>
                    </a:gs>
                    <a:gs pos="100000">
                      <a:srgbClr val="FFFFFF"/>
                    </a:gs>
                  </a:gsLst>
                  <a:lin ang="5400000" scaled="0"/>
                </a:gradFill>
                <a:ea typeface="Segoe UI" pitchFamily="34" charset="0"/>
                <a:cs typeface="Segoe UI" pitchFamily="34" charset="0"/>
              </a:rPr>
              <a:t>Making the Most of Today’s Investment</a:t>
            </a:r>
            <a:endParaRPr lang="en-US" sz="2800" dirty="0">
              <a:gradFill>
                <a:gsLst>
                  <a:gs pos="0">
                    <a:srgbClr val="FFFFFF"/>
                  </a:gs>
                  <a:gs pos="100000">
                    <a:srgbClr val="FFFFFF"/>
                  </a:gs>
                </a:gsLst>
                <a:lin ang="5400000" scaled="0"/>
              </a:gradFill>
              <a:ea typeface="Segoe UI" pitchFamily="34" charset="0"/>
              <a:cs typeface="Segoe UI" pitchFamily="34" charset="0"/>
            </a:endParaRPr>
          </a:p>
        </p:txBody>
      </p:sp>
      <p:sp>
        <p:nvSpPr>
          <p:cNvPr id="6" name="Rectangle 5"/>
          <p:cNvSpPr/>
          <p:nvPr/>
        </p:nvSpPr>
        <p:spPr bwMode="auto">
          <a:xfrm>
            <a:off x="749931" y="2509595"/>
            <a:ext cx="2697480" cy="2744787"/>
          </a:xfrm>
          <a:prstGeom prst="rect">
            <a:avLst/>
          </a:prstGeom>
          <a:solidFill>
            <a:srgbClr val="FF8C00"/>
          </a:solidFill>
          <a:ln w="38100">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spcBef>
                <a:spcPct val="0"/>
              </a:spcBef>
              <a:spcAft>
                <a:spcPct val="0"/>
              </a:spcAft>
            </a:pPr>
            <a:r>
              <a:rPr lang="en-US" sz="2800" dirty="0" smtClean="0">
                <a:gradFill>
                  <a:gsLst>
                    <a:gs pos="0">
                      <a:srgbClr val="FFFFFF"/>
                    </a:gs>
                    <a:gs pos="100000">
                      <a:srgbClr val="FFFFFF"/>
                    </a:gs>
                  </a:gsLst>
                  <a:lin ang="5400000" scaled="0"/>
                </a:gradFill>
                <a:ea typeface="Segoe UI" pitchFamily="34" charset="0"/>
                <a:cs typeface="Segoe UI" pitchFamily="34" charset="0"/>
              </a:rPr>
              <a:t>Should I Upgrade?</a:t>
            </a:r>
            <a:endParaRPr lang="en-US" sz="2800" dirty="0">
              <a:gradFill>
                <a:gsLst>
                  <a:gs pos="0">
                    <a:srgbClr val="FFFFFF"/>
                  </a:gs>
                  <a:gs pos="100000">
                    <a:srgbClr val="FFFFFF"/>
                  </a:gs>
                </a:gsLst>
                <a:lin ang="5400000" scaled="0"/>
              </a:gradFill>
              <a:ea typeface="Segoe UI" pitchFamily="34" charset="0"/>
              <a:cs typeface="Segoe UI" pitchFamily="34" charset="0"/>
            </a:endParaRPr>
          </a:p>
          <a:p>
            <a:pPr defTabSz="932472" fontAlgn="base">
              <a:spcBef>
                <a:spcPct val="0"/>
              </a:spcBef>
              <a:spcAft>
                <a:spcPct val="0"/>
              </a:spcAft>
            </a:pPr>
            <a:endParaRPr lang="en-US" sz="2800"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7" name="Rectangle 6"/>
          <p:cNvSpPr/>
          <p:nvPr/>
        </p:nvSpPr>
        <p:spPr bwMode="auto">
          <a:xfrm>
            <a:off x="6293951" y="2506662"/>
            <a:ext cx="2697480" cy="2744787"/>
          </a:xfrm>
          <a:prstGeom prst="rect">
            <a:avLst/>
          </a:prstGeom>
          <a:solidFill>
            <a:srgbClr val="EB3C0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spcBef>
                <a:spcPct val="0"/>
              </a:spcBef>
              <a:spcAft>
                <a:spcPct val="0"/>
              </a:spcAft>
            </a:pPr>
            <a:r>
              <a:rPr lang="en-US" sz="2800" dirty="0" smtClean="0">
                <a:gradFill>
                  <a:gsLst>
                    <a:gs pos="0">
                      <a:srgbClr val="FFFFFF"/>
                    </a:gs>
                    <a:gs pos="100000">
                      <a:srgbClr val="FFFFFF"/>
                    </a:gs>
                  </a:gsLst>
                  <a:lin ang="5400000" scaled="0"/>
                </a:gradFill>
                <a:ea typeface="Segoe UI" pitchFamily="34" charset="0"/>
                <a:cs typeface="Segoe UI" pitchFamily="34" charset="0"/>
              </a:rPr>
              <a:t>Things to Prepare for Now</a:t>
            </a:r>
            <a:endParaRPr lang="en-US" sz="2800" dirty="0">
              <a:gradFill>
                <a:gsLst>
                  <a:gs pos="0">
                    <a:srgbClr val="FFFFFF"/>
                  </a:gs>
                  <a:gs pos="100000">
                    <a:srgbClr val="FFFFFF"/>
                  </a:gs>
                </a:gsLst>
                <a:lin ang="5400000" scaled="0"/>
              </a:gradFill>
              <a:ea typeface="Segoe UI" pitchFamily="34" charset="0"/>
              <a:cs typeface="Segoe UI" pitchFamily="34" charset="0"/>
            </a:endParaRPr>
          </a:p>
        </p:txBody>
      </p:sp>
      <p:sp>
        <p:nvSpPr>
          <p:cNvPr id="8" name="Rectangle 7"/>
          <p:cNvSpPr/>
          <p:nvPr/>
        </p:nvSpPr>
        <p:spPr bwMode="auto">
          <a:xfrm>
            <a:off x="9083357" y="2506661"/>
            <a:ext cx="2697480" cy="2744787"/>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r>
              <a:rPr lang="en-US" sz="2800" dirty="0">
                <a:gradFill>
                  <a:gsLst>
                    <a:gs pos="0">
                      <a:srgbClr val="FFFFFF"/>
                    </a:gs>
                    <a:gs pos="100000">
                      <a:srgbClr val="FFFFFF"/>
                    </a:gs>
                  </a:gsLst>
                  <a:lin ang="5400000" scaled="0"/>
                </a:gradFill>
                <a:ea typeface="Segoe UI" pitchFamily="34" charset="0"/>
                <a:cs typeface="Segoe UI" pitchFamily="34" charset="0"/>
              </a:rPr>
              <a:t>Your SharePoint Journey</a:t>
            </a:r>
          </a:p>
        </p:txBody>
      </p:sp>
    </p:spTree>
    <p:extLst>
      <p:ext uri="{BB962C8B-B14F-4D97-AF65-F5344CB8AC3E}">
        <p14:creationId xmlns:p14="http://schemas.microsoft.com/office/powerpoint/2010/main" val="289700141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6600" dirty="0" smtClean="0"/>
              <a:t>First Question:</a:t>
            </a:r>
            <a:br>
              <a:rPr lang="en-US" sz="6600" dirty="0" smtClean="0"/>
            </a:br>
            <a:r>
              <a:rPr lang="en-US" sz="6600" dirty="0" smtClean="0"/>
              <a:t>Cloud or On-Premises?</a:t>
            </a:r>
            <a:endParaRPr lang="en-US" sz="6600" dirty="0"/>
          </a:p>
        </p:txBody>
      </p:sp>
    </p:spTree>
    <p:extLst>
      <p:ext uri="{BB962C8B-B14F-4D97-AF65-F5344CB8AC3E}">
        <p14:creationId xmlns:p14="http://schemas.microsoft.com/office/powerpoint/2010/main" val="160842362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4294967295"/>
          </p:nvPr>
        </p:nvSpPr>
        <p:spPr>
          <a:xfrm>
            <a:off x="427037" y="1668462"/>
            <a:ext cx="7315200" cy="4179606"/>
          </a:xfrm>
        </p:spPr>
        <p:txBody>
          <a:bodyPr/>
          <a:lstStyle/>
          <a:p>
            <a:pPr marL="0" indent="0">
              <a:buNone/>
            </a:pPr>
            <a:r>
              <a:rPr lang="en-US" sz="4400" dirty="0" smtClean="0"/>
              <a:t>Four primary options:</a:t>
            </a:r>
          </a:p>
          <a:p>
            <a:pPr marL="0" indent="0">
              <a:buNone/>
            </a:pPr>
            <a:endParaRPr lang="en-US" dirty="0"/>
          </a:p>
          <a:p>
            <a:r>
              <a:rPr lang="en-US" dirty="0"/>
              <a:t>On-premises</a:t>
            </a:r>
          </a:p>
          <a:p>
            <a:r>
              <a:rPr lang="en-US" dirty="0"/>
              <a:t>Move to Office </a:t>
            </a:r>
            <a:r>
              <a:rPr lang="en-US" dirty="0" smtClean="0"/>
              <a:t>365</a:t>
            </a:r>
          </a:p>
          <a:p>
            <a:r>
              <a:rPr lang="en-US" dirty="0" smtClean="0"/>
              <a:t>Move </a:t>
            </a:r>
            <a:r>
              <a:rPr lang="en-US" dirty="0"/>
              <a:t>to Cloud (Hosted </a:t>
            </a:r>
            <a:r>
              <a:rPr lang="en-US" dirty="0" smtClean="0"/>
              <a:t>Farm)</a:t>
            </a:r>
          </a:p>
          <a:p>
            <a:r>
              <a:rPr lang="en-US" dirty="0" smtClean="0"/>
              <a:t>Hybrid</a:t>
            </a: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275637" y="2065432"/>
            <a:ext cx="1762059" cy="1034860"/>
          </a:xfrm>
          <a:prstGeom prst="rect">
            <a:avLst/>
          </a:prstGeom>
        </p:spPr>
      </p:pic>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428037" y="3878262"/>
            <a:ext cx="1714500" cy="1714500"/>
          </a:xfrm>
          <a:prstGeom prst="rect">
            <a:avLst/>
          </a:prstGeom>
        </p:spPr>
      </p:pic>
    </p:spTree>
    <p:extLst>
      <p:ext uri="{BB962C8B-B14F-4D97-AF65-F5344CB8AC3E}">
        <p14:creationId xmlns:p14="http://schemas.microsoft.com/office/powerpoint/2010/main" val="1022322673"/>
      </p:ext>
    </p:extLst>
  </p:cSld>
  <p:clrMapOvr>
    <a:masterClrMapping/>
  </p:clrMapOvr>
  <p:transition>
    <p:fad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bwMode="auto">
          <a:xfrm>
            <a:off x="2501" y="-1"/>
            <a:ext cx="5438566" cy="6994525"/>
          </a:xfrm>
          <a:prstGeom prst="rect">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endParaRPr lang="en-US" sz="2800" dirty="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p:nvPr>
        </p:nvSpPr>
        <p:spPr>
          <a:xfrm>
            <a:off x="274639" y="295274"/>
            <a:ext cx="4571998" cy="4725988"/>
          </a:xfrm>
        </p:spPr>
        <p:txBody>
          <a:bodyPr/>
          <a:lstStyle/>
          <a:p>
            <a:r>
              <a:rPr lang="en-US" sz="4896" dirty="0" smtClean="0">
                <a:solidFill>
                  <a:schemeClr val="bg1"/>
                </a:solidFill>
              </a:rPr>
              <a:t>Making the Most of Today’s Investment </a:t>
            </a:r>
            <a:endParaRPr lang="en-US" sz="4896" dirty="0">
              <a:solidFill>
                <a:schemeClr val="bg1"/>
              </a:solidFill>
            </a:endParaRPr>
          </a:p>
        </p:txBody>
      </p:sp>
      <p:sp>
        <p:nvSpPr>
          <p:cNvPr id="6" name="TextBox 5"/>
          <p:cNvSpPr txBox="1"/>
          <p:nvPr/>
        </p:nvSpPr>
        <p:spPr>
          <a:xfrm>
            <a:off x="6059616" y="1808479"/>
            <a:ext cx="5835982" cy="492443"/>
          </a:xfrm>
          <a:prstGeom prst="rect">
            <a:avLst/>
          </a:prstGeom>
          <a:noFill/>
        </p:spPr>
        <p:txBody>
          <a:bodyPr wrap="square" lIns="0" tIns="0" rIns="0" bIns="0" rtlCol="0">
            <a:spAutoFit/>
          </a:bodyPr>
          <a:lstStyle/>
          <a:p>
            <a:r>
              <a:rPr lang="en-US" sz="3200" dirty="0" smtClean="0">
                <a:solidFill>
                  <a:srgbClr val="505050"/>
                </a:solidFill>
              </a:rPr>
              <a:t>Option 1: Stay on-premises</a:t>
            </a:r>
            <a:endParaRPr lang="en-US" sz="3200" dirty="0">
              <a:solidFill>
                <a:srgbClr val="505050"/>
              </a:solidFill>
            </a:endParaRPr>
          </a:p>
        </p:txBody>
      </p:sp>
      <p:sp>
        <p:nvSpPr>
          <p:cNvPr id="8" name="Freeform 104"/>
          <p:cNvSpPr>
            <a:spLocks noEditPoints="1"/>
          </p:cNvSpPr>
          <p:nvPr/>
        </p:nvSpPr>
        <p:spPr bwMode="black">
          <a:xfrm>
            <a:off x="2027237" y="3344862"/>
            <a:ext cx="1147182" cy="1034852"/>
          </a:xfrm>
          <a:custGeom>
            <a:avLst/>
            <a:gdLst>
              <a:gd name="T0" fmla="*/ 37 w 61"/>
              <a:gd name="T1" fmla="*/ 43 h 61"/>
              <a:gd name="T2" fmla="*/ 18 w 61"/>
              <a:gd name="T3" fmla="*/ 37 h 61"/>
              <a:gd name="T4" fmla="*/ 24 w 61"/>
              <a:gd name="T5" fmla="*/ 18 h 61"/>
              <a:gd name="T6" fmla="*/ 43 w 61"/>
              <a:gd name="T7" fmla="*/ 24 h 61"/>
              <a:gd name="T8" fmla="*/ 37 w 61"/>
              <a:gd name="T9" fmla="*/ 43 h 61"/>
              <a:gd name="T10" fmla="*/ 61 w 61"/>
              <a:gd name="T11" fmla="*/ 28 h 61"/>
              <a:gd name="T12" fmla="*/ 58 w 61"/>
              <a:gd name="T13" fmla="*/ 18 h 61"/>
              <a:gd name="T14" fmla="*/ 50 w 61"/>
              <a:gd name="T15" fmla="*/ 19 h 61"/>
              <a:gd name="T16" fmla="*/ 47 w 61"/>
              <a:gd name="T17" fmla="*/ 15 h 61"/>
              <a:gd name="T18" fmla="*/ 50 w 61"/>
              <a:gd name="T19" fmla="*/ 7 h 61"/>
              <a:gd name="T20" fmla="*/ 41 w 61"/>
              <a:gd name="T21" fmla="*/ 2 h 61"/>
              <a:gd name="T22" fmla="*/ 36 w 61"/>
              <a:gd name="T23" fmla="*/ 9 h 61"/>
              <a:gd name="T24" fmla="*/ 30 w 61"/>
              <a:gd name="T25" fmla="*/ 8 h 61"/>
              <a:gd name="T26" fmla="*/ 27 w 61"/>
              <a:gd name="T27" fmla="*/ 0 h 61"/>
              <a:gd name="T28" fmla="*/ 17 w 61"/>
              <a:gd name="T29" fmla="*/ 3 h 61"/>
              <a:gd name="T30" fmla="*/ 18 w 61"/>
              <a:gd name="T31" fmla="*/ 11 h 61"/>
              <a:gd name="T32" fmla="*/ 15 w 61"/>
              <a:gd name="T33" fmla="*/ 14 h 61"/>
              <a:gd name="T34" fmla="*/ 7 w 61"/>
              <a:gd name="T35" fmla="*/ 11 h 61"/>
              <a:gd name="T36" fmla="*/ 2 w 61"/>
              <a:gd name="T37" fmla="*/ 20 h 61"/>
              <a:gd name="T38" fmla="*/ 8 w 61"/>
              <a:gd name="T39" fmla="*/ 25 h 61"/>
              <a:gd name="T40" fmla="*/ 7 w 61"/>
              <a:gd name="T41" fmla="*/ 30 h 61"/>
              <a:gd name="T42" fmla="*/ 0 w 61"/>
              <a:gd name="T43" fmla="*/ 33 h 61"/>
              <a:gd name="T44" fmla="*/ 2 w 61"/>
              <a:gd name="T45" fmla="*/ 43 h 61"/>
              <a:gd name="T46" fmla="*/ 11 w 61"/>
              <a:gd name="T47" fmla="*/ 42 h 61"/>
              <a:gd name="T48" fmla="*/ 14 w 61"/>
              <a:gd name="T49" fmla="*/ 47 h 61"/>
              <a:gd name="T50" fmla="*/ 11 w 61"/>
              <a:gd name="T51" fmla="*/ 54 h 61"/>
              <a:gd name="T52" fmla="*/ 20 w 61"/>
              <a:gd name="T53" fmla="*/ 59 h 61"/>
              <a:gd name="T54" fmla="*/ 25 w 61"/>
              <a:gd name="T55" fmla="*/ 53 h 61"/>
              <a:gd name="T56" fmla="*/ 30 w 61"/>
              <a:gd name="T57" fmla="*/ 53 h 61"/>
              <a:gd name="T58" fmla="*/ 33 w 61"/>
              <a:gd name="T59" fmla="*/ 61 h 61"/>
              <a:gd name="T60" fmla="*/ 43 w 61"/>
              <a:gd name="T61" fmla="*/ 58 h 61"/>
              <a:gd name="T62" fmla="*/ 42 w 61"/>
              <a:gd name="T63" fmla="*/ 50 h 61"/>
              <a:gd name="T64" fmla="*/ 46 w 61"/>
              <a:gd name="T65" fmla="*/ 47 h 61"/>
              <a:gd name="T66" fmla="*/ 54 w 61"/>
              <a:gd name="T67" fmla="*/ 50 h 61"/>
              <a:gd name="T68" fmla="*/ 59 w 61"/>
              <a:gd name="T69" fmla="*/ 41 h 61"/>
              <a:gd name="T70" fmla="*/ 52 w 61"/>
              <a:gd name="T71" fmla="*/ 36 h 61"/>
              <a:gd name="T72" fmla="*/ 53 w 61"/>
              <a:gd name="T73" fmla="*/ 31 h 61"/>
              <a:gd name="T74" fmla="*/ 61 w 61"/>
              <a:gd name="T75" fmla="*/ 28 h 61"/>
              <a:gd name="T76" fmla="*/ 28 w 61"/>
              <a:gd name="T77" fmla="*/ 26 h 61"/>
              <a:gd name="T78" fmla="*/ 26 w 61"/>
              <a:gd name="T79" fmla="*/ 33 h 61"/>
              <a:gd name="T80" fmla="*/ 33 w 61"/>
              <a:gd name="T81" fmla="*/ 35 h 61"/>
              <a:gd name="T82" fmla="*/ 35 w 61"/>
              <a:gd name="T83" fmla="*/ 28 h 61"/>
              <a:gd name="T84" fmla="*/ 28 w 61"/>
              <a:gd name="T85" fmla="*/ 26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1" h="61">
                <a:moveTo>
                  <a:pt x="37" y="43"/>
                </a:moveTo>
                <a:cubicBezTo>
                  <a:pt x="30" y="47"/>
                  <a:pt x="21" y="44"/>
                  <a:pt x="18" y="37"/>
                </a:cubicBezTo>
                <a:cubicBezTo>
                  <a:pt x="14" y="30"/>
                  <a:pt x="17" y="21"/>
                  <a:pt x="24" y="18"/>
                </a:cubicBezTo>
                <a:cubicBezTo>
                  <a:pt x="31" y="14"/>
                  <a:pt x="39" y="17"/>
                  <a:pt x="43" y="24"/>
                </a:cubicBezTo>
                <a:cubicBezTo>
                  <a:pt x="47" y="31"/>
                  <a:pt x="44" y="40"/>
                  <a:pt x="37" y="43"/>
                </a:cubicBezTo>
                <a:moveTo>
                  <a:pt x="61" y="28"/>
                </a:moveTo>
                <a:cubicBezTo>
                  <a:pt x="58" y="18"/>
                  <a:pt x="58" y="18"/>
                  <a:pt x="58" y="18"/>
                </a:cubicBezTo>
                <a:cubicBezTo>
                  <a:pt x="50" y="19"/>
                  <a:pt x="50" y="19"/>
                  <a:pt x="50" y="19"/>
                </a:cubicBezTo>
                <a:cubicBezTo>
                  <a:pt x="49" y="17"/>
                  <a:pt x="48" y="16"/>
                  <a:pt x="47" y="15"/>
                </a:cubicBezTo>
                <a:cubicBezTo>
                  <a:pt x="50" y="7"/>
                  <a:pt x="50" y="7"/>
                  <a:pt x="50" y="7"/>
                </a:cubicBezTo>
                <a:cubicBezTo>
                  <a:pt x="41" y="2"/>
                  <a:pt x="41" y="2"/>
                  <a:pt x="41" y="2"/>
                </a:cubicBezTo>
                <a:cubicBezTo>
                  <a:pt x="36" y="9"/>
                  <a:pt x="36" y="9"/>
                  <a:pt x="36" y="9"/>
                </a:cubicBezTo>
                <a:cubicBezTo>
                  <a:pt x="34" y="8"/>
                  <a:pt x="32" y="8"/>
                  <a:pt x="30" y="8"/>
                </a:cubicBezTo>
                <a:cubicBezTo>
                  <a:pt x="27" y="0"/>
                  <a:pt x="27" y="0"/>
                  <a:pt x="27" y="0"/>
                </a:cubicBezTo>
                <a:cubicBezTo>
                  <a:pt x="17" y="3"/>
                  <a:pt x="17" y="3"/>
                  <a:pt x="17" y="3"/>
                </a:cubicBezTo>
                <a:cubicBezTo>
                  <a:pt x="18" y="11"/>
                  <a:pt x="18" y="11"/>
                  <a:pt x="18" y="11"/>
                </a:cubicBezTo>
                <a:cubicBezTo>
                  <a:pt x="17" y="12"/>
                  <a:pt x="16" y="13"/>
                  <a:pt x="15" y="14"/>
                </a:cubicBezTo>
                <a:cubicBezTo>
                  <a:pt x="7" y="11"/>
                  <a:pt x="7" y="11"/>
                  <a:pt x="7" y="11"/>
                </a:cubicBezTo>
                <a:cubicBezTo>
                  <a:pt x="2" y="20"/>
                  <a:pt x="2" y="20"/>
                  <a:pt x="2" y="20"/>
                </a:cubicBezTo>
                <a:cubicBezTo>
                  <a:pt x="8" y="25"/>
                  <a:pt x="8" y="25"/>
                  <a:pt x="8" y="25"/>
                </a:cubicBezTo>
                <a:cubicBezTo>
                  <a:pt x="8" y="27"/>
                  <a:pt x="7" y="28"/>
                  <a:pt x="7" y="30"/>
                </a:cubicBezTo>
                <a:cubicBezTo>
                  <a:pt x="0" y="33"/>
                  <a:pt x="0" y="33"/>
                  <a:pt x="0" y="33"/>
                </a:cubicBezTo>
                <a:cubicBezTo>
                  <a:pt x="2" y="43"/>
                  <a:pt x="2" y="43"/>
                  <a:pt x="2" y="43"/>
                </a:cubicBezTo>
                <a:cubicBezTo>
                  <a:pt x="11" y="42"/>
                  <a:pt x="11" y="42"/>
                  <a:pt x="11" y="42"/>
                </a:cubicBezTo>
                <a:cubicBezTo>
                  <a:pt x="12" y="44"/>
                  <a:pt x="13" y="45"/>
                  <a:pt x="14" y="47"/>
                </a:cubicBezTo>
                <a:cubicBezTo>
                  <a:pt x="11" y="54"/>
                  <a:pt x="11" y="54"/>
                  <a:pt x="11" y="54"/>
                </a:cubicBezTo>
                <a:cubicBezTo>
                  <a:pt x="20" y="59"/>
                  <a:pt x="20" y="59"/>
                  <a:pt x="20" y="59"/>
                </a:cubicBezTo>
                <a:cubicBezTo>
                  <a:pt x="25" y="53"/>
                  <a:pt x="25" y="53"/>
                  <a:pt x="25" y="53"/>
                </a:cubicBezTo>
                <a:cubicBezTo>
                  <a:pt x="26" y="53"/>
                  <a:pt x="28" y="53"/>
                  <a:pt x="30" y="53"/>
                </a:cubicBezTo>
                <a:cubicBezTo>
                  <a:pt x="33" y="61"/>
                  <a:pt x="33" y="61"/>
                  <a:pt x="33" y="61"/>
                </a:cubicBezTo>
                <a:cubicBezTo>
                  <a:pt x="43" y="58"/>
                  <a:pt x="43" y="58"/>
                  <a:pt x="43" y="58"/>
                </a:cubicBezTo>
                <a:cubicBezTo>
                  <a:pt x="42" y="50"/>
                  <a:pt x="42" y="50"/>
                  <a:pt x="42" y="50"/>
                </a:cubicBezTo>
                <a:cubicBezTo>
                  <a:pt x="44" y="49"/>
                  <a:pt x="45" y="48"/>
                  <a:pt x="46" y="47"/>
                </a:cubicBezTo>
                <a:cubicBezTo>
                  <a:pt x="54" y="50"/>
                  <a:pt x="54" y="50"/>
                  <a:pt x="54" y="50"/>
                </a:cubicBezTo>
                <a:cubicBezTo>
                  <a:pt x="59" y="41"/>
                  <a:pt x="59" y="41"/>
                  <a:pt x="59" y="41"/>
                </a:cubicBezTo>
                <a:cubicBezTo>
                  <a:pt x="52" y="36"/>
                  <a:pt x="52" y="36"/>
                  <a:pt x="52" y="36"/>
                </a:cubicBezTo>
                <a:cubicBezTo>
                  <a:pt x="53" y="34"/>
                  <a:pt x="53" y="33"/>
                  <a:pt x="53" y="31"/>
                </a:cubicBezTo>
                <a:lnTo>
                  <a:pt x="61" y="28"/>
                </a:lnTo>
                <a:close/>
                <a:moveTo>
                  <a:pt x="28" y="26"/>
                </a:moveTo>
                <a:cubicBezTo>
                  <a:pt x="25" y="27"/>
                  <a:pt x="24" y="30"/>
                  <a:pt x="26" y="33"/>
                </a:cubicBezTo>
                <a:cubicBezTo>
                  <a:pt x="27" y="35"/>
                  <a:pt x="30" y="36"/>
                  <a:pt x="33" y="35"/>
                </a:cubicBezTo>
                <a:cubicBezTo>
                  <a:pt x="35" y="34"/>
                  <a:pt x="36" y="31"/>
                  <a:pt x="35" y="28"/>
                </a:cubicBezTo>
                <a:cubicBezTo>
                  <a:pt x="34" y="26"/>
                  <a:pt x="31" y="25"/>
                  <a:pt x="28" y="26"/>
                </a:cubicBezTo>
                <a:close/>
              </a:path>
            </a:pathLst>
          </a:custGeom>
          <a:solidFill>
            <a:srgbClr val="FFFFFF"/>
          </a:solidFill>
          <a:ln>
            <a:noFill/>
          </a:ln>
          <a:extLst/>
        </p:spPr>
        <p:txBody>
          <a:bodyPr vert="horz" wrap="square" lIns="93278" tIns="46639" rIns="93278" bIns="46639" numCol="1" anchor="t" anchorCtr="0" compatLnSpc="1">
            <a:prstTxWarp prst="textNoShape">
              <a:avLst/>
            </a:prstTxWarp>
          </a:bodyPr>
          <a:lstStyle/>
          <a:p>
            <a:endParaRPr lang="en-US" dirty="0">
              <a:solidFill>
                <a:srgbClr val="000000"/>
              </a:solidFill>
            </a:endParaRPr>
          </a:p>
        </p:txBody>
      </p:sp>
    </p:spTree>
    <p:extLst>
      <p:ext uri="{BB962C8B-B14F-4D97-AF65-F5344CB8AC3E}">
        <p14:creationId xmlns:p14="http://schemas.microsoft.com/office/powerpoint/2010/main" val="8520385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bwMode="auto">
          <a:xfrm>
            <a:off x="2501" y="-1"/>
            <a:ext cx="5438566" cy="6994525"/>
          </a:xfrm>
          <a:prstGeom prst="rect">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endParaRPr lang="en-US" sz="2800" dirty="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p:nvPr>
        </p:nvSpPr>
        <p:spPr>
          <a:xfrm>
            <a:off x="274639" y="295274"/>
            <a:ext cx="4571998" cy="4725988"/>
          </a:xfrm>
        </p:spPr>
        <p:txBody>
          <a:bodyPr/>
          <a:lstStyle/>
          <a:p>
            <a:r>
              <a:rPr lang="en-US" sz="4896" dirty="0" smtClean="0">
                <a:solidFill>
                  <a:schemeClr val="bg1"/>
                </a:solidFill>
              </a:rPr>
              <a:t>Making the Most of Today’s Investment </a:t>
            </a:r>
            <a:endParaRPr lang="en-US" sz="4896" dirty="0">
              <a:solidFill>
                <a:schemeClr val="bg1"/>
              </a:solidFill>
            </a:endParaRPr>
          </a:p>
        </p:txBody>
      </p:sp>
      <p:sp>
        <p:nvSpPr>
          <p:cNvPr id="6" name="TextBox 5"/>
          <p:cNvSpPr txBox="1"/>
          <p:nvPr/>
        </p:nvSpPr>
        <p:spPr>
          <a:xfrm>
            <a:off x="6059616" y="1808479"/>
            <a:ext cx="5835982" cy="3447098"/>
          </a:xfrm>
          <a:prstGeom prst="rect">
            <a:avLst/>
          </a:prstGeom>
          <a:noFill/>
        </p:spPr>
        <p:txBody>
          <a:bodyPr wrap="square" lIns="0" tIns="0" rIns="0" bIns="0" rtlCol="0">
            <a:spAutoFit/>
          </a:bodyPr>
          <a:lstStyle/>
          <a:p>
            <a:r>
              <a:rPr lang="en-US" sz="3200" dirty="0" smtClean="0">
                <a:solidFill>
                  <a:srgbClr val="505050"/>
                </a:solidFill>
              </a:rPr>
              <a:t>Topology</a:t>
            </a:r>
          </a:p>
          <a:p>
            <a:endParaRPr lang="en-US" sz="3200" dirty="0" smtClean="0">
              <a:solidFill>
                <a:srgbClr val="505050"/>
              </a:solidFill>
            </a:endParaRPr>
          </a:p>
          <a:p>
            <a:r>
              <a:rPr lang="en-US" sz="3200" dirty="0">
                <a:solidFill>
                  <a:srgbClr val="505050"/>
                </a:solidFill>
              </a:rPr>
              <a:t>L</a:t>
            </a:r>
            <a:r>
              <a:rPr lang="en-US" sz="3200" dirty="0" smtClean="0">
                <a:solidFill>
                  <a:srgbClr val="505050"/>
                </a:solidFill>
              </a:rPr>
              <a:t>ogical architecture</a:t>
            </a:r>
            <a:endParaRPr lang="en-US" sz="3200" dirty="0">
              <a:solidFill>
                <a:srgbClr val="505050"/>
              </a:solidFill>
            </a:endParaRPr>
          </a:p>
          <a:p>
            <a:endParaRPr lang="en-US" sz="3200" dirty="0">
              <a:solidFill>
                <a:srgbClr val="505050"/>
              </a:solidFill>
            </a:endParaRPr>
          </a:p>
          <a:p>
            <a:r>
              <a:rPr lang="en-US" sz="3200" dirty="0" smtClean="0">
                <a:solidFill>
                  <a:srgbClr val="505050"/>
                </a:solidFill>
              </a:rPr>
              <a:t>UX metaphors &amp; user training</a:t>
            </a:r>
          </a:p>
          <a:p>
            <a:endParaRPr lang="en-US" sz="3200" dirty="0">
              <a:solidFill>
                <a:srgbClr val="505050"/>
              </a:solidFill>
            </a:endParaRPr>
          </a:p>
          <a:p>
            <a:r>
              <a:rPr lang="en-US" sz="3200" dirty="0" smtClean="0">
                <a:solidFill>
                  <a:srgbClr val="505050"/>
                </a:solidFill>
              </a:rPr>
              <a:t>Developer tools</a:t>
            </a:r>
            <a:endParaRPr lang="en-US" sz="3200" dirty="0">
              <a:solidFill>
                <a:srgbClr val="505050"/>
              </a:solidFill>
            </a:endParaRPr>
          </a:p>
        </p:txBody>
      </p:sp>
      <p:sp>
        <p:nvSpPr>
          <p:cNvPr id="8" name="Freeform 104"/>
          <p:cNvSpPr>
            <a:spLocks noEditPoints="1"/>
          </p:cNvSpPr>
          <p:nvPr/>
        </p:nvSpPr>
        <p:spPr bwMode="black">
          <a:xfrm>
            <a:off x="2027237" y="3344862"/>
            <a:ext cx="1147182" cy="1034852"/>
          </a:xfrm>
          <a:custGeom>
            <a:avLst/>
            <a:gdLst>
              <a:gd name="T0" fmla="*/ 37 w 61"/>
              <a:gd name="T1" fmla="*/ 43 h 61"/>
              <a:gd name="T2" fmla="*/ 18 w 61"/>
              <a:gd name="T3" fmla="*/ 37 h 61"/>
              <a:gd name="T4" fmla="*/ 24 w 61"/>
              <a:gd name="T5" fmla="*/ 18 h 61"/>
              <a:gd name="T6" fmla="*/ 43 w 61"/>
              <a:gd name="T7" fmla="*/ 24 h 61"/>
              <a:gd name="T8" fmla="*/ 37 w 61"/>
              <a:gd name="T9" fmla="*/ 43 h 61"/>
              <a:gd name="T10" fmla="*/ 61 w 61"/>
              <a:gd name="T11" fmla="*/ 28 h 61"/>
              <a:gd name="T12" fmla="*/ 58 w 61"/>
              <a:gd name="T13" fmla="*/ 18 h 61"/>
              <a:gd name="T14" fmla="*/ 50 w 61"/>
              <a:gd name="T15" fmla="*/ 19 h 61"/>
              <a:gd name="T16" fmla="*/ 47 w 61"/>
              <a:gd name="T17" fmla="*/ 15 h 61"/>
              <a:gd name="T18" fmla="*/ 50 w 61"/>
              <a:gd name="T19" fmla="*/ 7 h 61"/>
              <a:gd name="T20" fmla="*/ 41 w 61"/>
              <a:gd name="T21" fmla="*/ 2 h 61"/>
              <a:gd name="T22" fmla="*/ 36 w 61"/>
              <a:gd name="T23" fmla="*/ 9 h 61"/>
              <a:gd name="T24" fmla="*/ 30 w 61"/>
              <a:gd name="T25" fmla="*/ 8 h 61"/>
              <a:gd name="T26" fmla="*/ 27 w 61"/>
              <a:gd name="T27" fmla="*/ 0 h 61"/>
              <a:gd name="T28" fmla="*/ 17 w 61"/>
              <a:gd name="T29" fmla="*/ 3 h 61"/>
              <a:gd name="T30" fmla="*/ 18 w 61"/>
              <a:gd name="T31" fmla="*/ 11 h 61"/>
              <a:gd name="T32" fmla="*/ 15 w 61"/>
              <a:gd name="T33" fmla="*/ 14 h 61"/>
              <a:gd name="T34" fmla="*/ 7 w 61"/>
              <a:gd name="T35" fmla="*/ 11 h 61"/>
              <a:gd name="T36" fmla="*/ 2 w 61"/>
              <a:gd name="T37" fmla="*/ 20 h 61"/>
              <a:gd name="T38" fmla="*/ 8 w 61"/>
              <a:gd name="T39" fmla="*/ 25 h 61"/>
              <a:gd name="T40" fmla="*/ 7 w 61"/>
              <a:gd name="T41" fmla="*/ 30 h 61"/>
              <a:gd name="T42" fmla="*/ 0 w 61"/>
              <a:gd name="T43" fmla="*/ 33 h 61"/>
              <a:gd name="T44" fmla="*/ 2 w 61"/>
              <a:gd name="T45" fmla="*/ 43 h 61"/>
              <a:gd name="T46" fmla="*/ 11 w 61"/>
              <a:gd name="T47" fmla="*/ 42 h 61"/>
              <a:gd name="T48" fmla="*/ 14 w 61"/>
              <a:gd name="T49" fmla="*/ 47 h 61"/>
              <a:gd name="T50" fmla="*/ 11 w 61"/>
              <a:gd name="T51" fmla="*/ 54 h 61"/>
              <a:gd name="T52" fmla="*/ 20 w 61"/>
              <a:gd name="T53" fmla="*/ 59 h 61"/>
              <a:gd name="T54" fmla="*/ 25 w 61"/>
              <a:gd name="T55" fmla="*/ 53 h 61"/>
              <a:gd name="T56" fmla="*/ 30 w 61"/>
              <a:gd name="T57" fmla="*/ 53 h 61"/>
              <a:gd name="T58" fmla="*/ 33 w 61"/>
              <a:gd name="T59" fmla="*/ 61 h 61"/>
              <a:gd name="T60" fmla="*/ 43 w 61"/>
              <a:gd name="T61" fmla="*/ 58 h 61"/>
              <a:gd name="T62" fmla="*/ 42 w 61"/>
              <a:gd name="T63" fmla="*/ 50 h 61"/>
              <a:gd name="T64" fmla="*/ 46 w 61"/>
              <a:gd name="T65" fmla="*/ 47 h 61"/>
              <a:gd name="T66" fmla="*/ 54 w 61"/>
              <a:gd name="T67" fmla="*/ 50 h 61"/>
              <a:gd name="T68" fmla="*/ 59 w 61"/>
              <a:gd name="T69" fmla="*/ 41 h 61"/>
              <a:gd name="T70" fmla="*/ 52 w 61"/>
              <a:gd name="T71" fmla="*/ 36 h 61"/>
              <a:gd name="T72" fmla="*/ 53 w 61"/>
              <a:gd name="T73" fmla="*/ 31 h 61"/>
              <a:gd name="T74" fmla="*/ 61 w 61"/>
              <a:gd name="T75" fmla="*/ 28 h 61"/>
              <a:gd name="T76" fmla="*/ 28 w 61"/>
              <a:gd name="T77" fmla="*/ 26 h 61"/>
              <a:gd name="T78" fmla="*/ 26 w 61"/>
              <a:gd name="T79" fmla="*/ 33 h 61"/>
              <a:gd name="T80" fmla="*/ 33 w 61"/>
              <a:gd name="T81" fmla="*/ 35 h 61"/>
              <a:gd name="T82" fmla="*/ 35 w 61"/>
              <a:gd name="T83" fmla="*/ 28 h 61"/>
              <a:gd name="T84" fmla="*/ 28 w 61"/>
              <a:gd name="T85" fmla="*/ 26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1" h="61">
                <a:moveTo>
                  <a:pt x="37" y="43"/>
                </a:moveTo>
                <a:cubicBezTo>
                  <a:pt x="30" y="47"/>
                  <a:pt x="21" y="44"/>
                  <a:pt x="18" y="37"/>
                </a:cubicBezTo>
                <a:cubicBezTo>
                  <a:pt x="14" y="30"/>
                  <a:pt x="17" y="21"/>
                  <a:pt x="24" y="18"/>
                </a:cubicBezTo>
                <a:cubicBezTo>
                  <a:pt x="31" y="14"/>
                  <a:pt x="39" y="17"/>
                  <a:pt x="43" y="24"/>
                </a:cubicBezTo>
                <a:cubicBezTo>
                  <a:pt x="47" y="31"/>
                  <a:pt x="44" y="40"/>
                  <a:pt x="37" y="43"/>
                </a:cubicBezTo>
                <a:moveTo>
                  <a:pt x="61" y="28"/>
                </a:moveTo>
                <a:cubicBezTo>
                  <a:pt x="58" y="18"/>
                  <a:pt x="58" y="18"/>
                  <a:pt x="58" y="18"/>
                </a:cubicBezTo>
                <a:cubicBezTo>
                  <a:pt x="50" y="19"/>
                  <a:pt x="50" y="19"/>
                  <a:pt x="50" y="19"/>
                </a:cubicBezTo>
                <a:cubicBezTo>
                  <a:pt x="49" y="17"/>
                  <a:pt x="48" y="16"/>
                  <a:pt x="47" y="15"/>
                </a:cubicBezTo>
                <a:cubicBezTo>
                  <a:pt x="50" y="7"/>
                  <a:pt x="50" y="7"/>
                  <a:pt x="50" y="7"/>
                </a:cubicBezTo>
                <a:cubicBezTo>
                  <a:pt x="41" y="2"/>
                  <a:pt x="41" y="2"/>
                  <a:pt x="41" y="2"/>
                </a:cubicBezTo>
                <a:cubicBezTo>
                  <a:pt x="36" y="9"/>
                  <a:pt x="36" y="9"/>
                  <a:pt x="36" y="9"/>
                </a:cubicBezTo>
                <a:cubicBezTo>
                  <a:pt x="34" y="8"/>
                  <a:pt x="32" y="8"/>
                  <a:pt x="30" y="8"/>
                </a:cubicBezTo>
                <a:cubicBezTo>
                  <a:pt x="27" y="0"/>
                  <a:pt x="27" y="0"/>
                  <a:pt x="27" y="0"/>
                </a:cubicBezTo>
                <a:cubicBezTo>
                  <a:pt x="17" y="3"/>
                  <a:pt x="17" y="3"/>
                  <a:pt x="17" y="3"/>
                </a:cubicBezTo>
                <a:cubicBezTo>
                  <a:pt x="18" y="11"/>
                  <a:pt x="18" y="11"/>
                  <a:pt x="18" y="11"/>
                </a:cubicBezTo>
                <a:cubicBezTo>
                  <a:pt x="17" y="12"/>
                  <a:pt x="16" y="13"/>
                  <a:pt x="15" y="14"/>
                </a:cubicBezTo>
                <a:cubicBezTo>
                  <a:pt x="7" y="11"/>
                  <a:pt x="7" y="11"/>
                  <a:pt x="7" y="11"/>
                </a:cubicBezTo>
                <a:cubicBezTo>
                  <a:pt x="2" y="20"/>
                  <a:pt x="2" y="20"/>
                  <a:pt x="2" y="20"/>
                </a:cubicBezTo>
                <a:cubicBezTo>
                  <a:pt x="8" y="25"/>
                  <a:pt x="8" y="25"/>
                  <a:pt x="8" y="25"/>
                </a:cubicBezTo>
                <a:cubicBezTo>
                  <a:pt x="8" y="27"/>
                  <a:pt x="7" y="28"/>
                  <a:pt x="7" y="30"/>
                </a:cubicBezTo>
                <a:cubicBezTo>
                  <a:pt x="0" y="33"/>
                  <a:pt x="0" y="33"/>
                  <a:pt x="0" y="33"/>
                </a:cubicBezTo>
                <a:cubicBezTo>
                  <a:pt x="2" y="43"/>
                  <a:pt x="2" y="43"/>
                  <a:pt x="2" y="43"/>
                </a:cubicBezTo>
                <a:cubicBezTo>
                  <a:pt x="11" y="42"/>
                  <a:pt x="11" y="42"/>
                  <a:pt x="11" y="42"/>
                </a:cubicBezTo>
                <a:cubicBezTo>
                  <a:pt x="12" y="44"/>
                  <a:pt x="13" y="45"/>
                  <a:pt x="14" y="47"/>
                </a:cubicBezTo>
                <a:cubicBezTo>
                  <a:pt x="11" y="54"/>
                  <a:pt x="11" y="54"/>
                  <a:pt x="11" y="54"/>
                </a:cubicBezTo>
                <a:cubicBezTo>
                  <a:pt x="20" y="59"/>
                  <a:pt x="20" y="59"/>
                  <a:pt x="20" y="59"/>
                </a:cubicBezTo>
                <a:cubicBezTo>
                  <a:pt x="25" y="53"/>
                  <a:pt x="25" y="53"/>
                  <a:pt x="25" y="53"/>
                </a:cubicBezTo>
                <a:cubicBezTo>
                  <a:pt x="26" y="53"/>
                  <a:pt x="28" y="53"/>
                  <a:pt x="30" y="53"/>
                </a:cubicBezTo>
                <a:cubicBezTo>
                  <a:pt x="33" y="61"/>
                  <a:pt x="33" y="61"/>
                  <a:pt x="33" y="61"/>
                </a:cubicBezTo>
                <a:cubicBezTo>
                  <a:pt x="43" y="58"/>
                  <a:pt x="43" y="58"/>
                  <a:pt x="43" y="58"/>
                </a:cubicBezTo>
                <a:cubicBezTo>
                  <a:pt x="42" y="50"/>
                  <a:pt x="42" y="50"/>
                  <a:pt x="42" y="50"/>
                </a:cubicBezTo>
                <a:cubicBezTo>
                  <a:pt x="44" y="49"/>
                  <a:pt x="45" y="48"/>
                  <a:pt x="46" y="47"/>
                </a:cubicBezTo>
                <a:cubicBezTo>
                  <a:pt x="54" y="50"/>
                  <a:pt x="54" y="50"/>
                  <a:pt x="54" y="50"/>
                </a:cubicBezTo>
                <a:cubicBezTo>
                  <a:pt x="59" y="41"/>
                  <a:pt x="59" y="41"/>
                  <a:pt x="59" y="41"/>
                </a:cubicBezTo>
                <a:cubicBezTo>
                  <a:pt x="52" y="36"/>
                  <a:pt x="52" y="36"/>
                  <a:pt x="52" y="36"/>
                </a:cubicBezTo>
                <a:cubicBezTo>
                  <a:pt x="53" y="34"/>
                  <a:pt x="53" y="33"/>
                  <a:pt x="53" y="31"/>
                </a:cubicBezTo>
                <a:lnTo>
                  <a:pt x="61" y="28"/>
                </a:lnTo>
                <a:close/>
                <a:moveTo>
                  <a:pt x="28" y="26"/>
                </a:moveTo>
                <a:cubicBezTo>
                  <a:pt x="25" y="27"/>
                  <a:pt x="24" y="30"/>
                  <a:pt x="26" y="33"/>
                </a:cubicBezTo>
                <a:cubicBezTo>
                  <a:pt x="27" y="35"/>
                  <a:pt x="30" y="36"/>
                  <a:pt x="33" y="35"/>
                </a:cubicBezTo>
                <a:cubicBezTo>
                  <a:pt x="35" y="34"/>
                  <a:pt x="36" y="31"/>
                  <a:pt x="35" y="28"/>
                </a:cubicBezTo>
                <a:cubicBezTo>
                  <a:pt x="34" y="26"/>
                  <a:pt x="31" y="25"/>
                  <a:pt x="28" y="26"/>
                </a:cubicBezTo>
                <a:close/>
              </a:path>
            </a:pathLst>
          </a:custGeom>
          <a:solidFill>
            <a:srgbClr val="FFFFFF"/>
          </a:solidFill>
          <a:ln>
            <a:noFill/>
          </a:ln>
          <a:extLst/>
        </p:spPr>
        <p:txBody>
          <a:bodyPr vert="horz" wrap="square" lIns="93278" tIns="46639" rIns="93278" bIns="46639" numCol="1" anchor="t" anchorCtr="0" compatLnSpc="1">
            <a:prstTxWarp prst="textNoShape">
              <a:avLst/>
            </a:prstTxWarp>
          </a:bodyPr>
          <a:lstStyle/>
          <a:p>
            <a:endParaRPr lang="en-US" dirty="0">
              <a:solidFill>
                <a:srgbClr val="000000"/>
              </a:solidFill>
            </a:endParaRPr>
          </a:p>
        </p:txBody>
      </p:sp>
    </p:spTree>
    <p:extLst>
      <p:ext uri="{BB962C8B-B14F-4D97-AF65-F5344CB8AC3E}">
        <p14:creationId xmlns:p14="http://schemas.microsoft.com/office/powerpoint/2010/main" val="345883501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bwMode="auto">
          <a:xfrm>
            <a:off x="2501" y="-1"/>
            <a:ext cx="5438566" cy="6994525"/>
          </a:xfrm>
          <a:prstGeom prst="rect">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endParaRPr lang="en-US" sz="2800" dirty="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p:nvPr>
        </p:nvSpPr>
        <p:spPr>
          <a:xfrm>
            <a:off x="274639" y="295274"/>
            <a:ext cx="4571998" cy="4725988"/>
          </a:xfrm>
        </p:spPr>
        <p:txBody>
          <a:bodyPr/>
          <a:lstStyle/>
          <a:p>
            <a:r>
              <a:rPr lang="en-US" sz="4896" dirty="0" smtClean="0">
                <a:solidFill>
                  <a:schemeClr val="bg1"/>
                </a:solidFill>
              </a:rPr>
              <a:t>Making the Most of Today’s Investment </a:t>
            </a:r>
            <a:endParaRPr lang="en-US" sz="4896" dirty="0">
              <a:solidFill>
                <a:schemeClr val="bg1"/>
              </a:solidFill>
            </a:endParaRPr>
          </a:p>
        </p:txBody>
      </p:sp>
      <p:sp>
        <p:nvSpPr>
          <p:cNvPr id="6" name="TextBox 5"/>
          <p:cNvSpPr txBox="1"/>
          <p:nvPr/>
        </p:nvSpPr>
        <p:spPr>
          <a:xfrm>
            <a:off x="5989637" y="1439862"/>
            <a:ext cx="6026021" cy="4924425"/>
          </a:xfrm>
          <a:prstGeom prst="rect">
            <a:avLst/>
          </a:prstGeom>
          <a:noFill/>
        </p:spPr>
        <p:txBody>
          <a:bodyPr wrap="square" lIns="0" tIns="0" rIns="0" bIns="0" rtlCol="0">
            <a:spAutoFit/>
          </a:bodyPr>
          <a:lstStyle/>
          <a:p>
            <a:r>
              <a:rPr lang="en-US" sz="3200" dirty="0" smtClean="0">
                <a:solidFill>
                  <a:srgbClr val="505050"/>
                </a:solidFill>
              </a:rPr>
              <a:t>Same basic topology:</a:t>
            </a:r>
          </a:p>
          <a:p>
            <a:pPr marL="457200" indent="-457200">
              <a:buFont typeface="Arial" panose="020B0604020202020204" pitchFamily="34" charset="0"/>
              <a:buChar char="•"/>
            </a:pPr>
            <a:r>
              <a:rPr lang="en-US" sz="3200" dirty="0" smtClean="0">
                <a:solidFill>
                  <a:srgbClr val="505050"/>
                </a:solidFill>
              </a:rPr>
              <a:t>WFE</a:t>
            </a:r>
          </a:p>
          <a:p>
            <a:pPr marL="457200" indent="-457200">
              <a:buFont typeface="Arial" panose="020B0604020202020204" pitchFamily="34" charset="0"/>
              <a:buChar char="•"/>
            </a:pPr>
            <a:r>
              <a:rPr lang="en-US" sz="3200" dirty="0" smtClean="0">
                <a:solidFill>
                  <a:srgbClr val="505050"/>
                </a:solidFill>
              </a:rPr>
              <a:t>APP</a:t>
            </a:r>
          </a:p>
          <a:p>
            <a:pPr marL="457200" indent="-457200">
              <a:buFont typeface="Arial" panose="020B0604020202020204" pitchFamily="34" charset="0"/>
              <a:buChar char="•"/>
            </a:pPr>
            <a:r>
              <a:rPr lang="en-US" sz="3200" dirty="0" smtClean="0">
                <a:solidFill>
                  <a:srgbClr val="505050"/>
                </a:solidFill>
              </a:rPr>
              <a:t>SQL</a:t>
            </a:r>
          </a:p>
          <a:p>
            <a:endParaRPr lang="en-US" sz="3200" dirty="0">
              <a:solidFill>
                <a:srgbClr val="505050"/>
              </a:solidFill>
            </a:endParaRPr>
          </a:p>
          <a:p>
            <a:r>
              <a:rPr lang="en-US" sz="3200" dirty="0" smtClean="0">
                <a:solidFill>
                  <a:srgbClr val="505050"/>
                </a:solidFill>
              </a:rPr>
              <a:t>But:</a:t>
            </a:r>
          </a:p>
          <a:p>
            <a:pPr marL="457200" indent="-457200">
              <a:buFont typeface="Arial" panose="020B0604020202020204" pitchFamily="34" charset="0"/>
              <a:buChar char="•"/>
            </a:pPr>
            <a:r>
              <a:rPr lang="en-US" sz="3200" dirty="0" smtClean="0">
                <a:solidFill>
                  <a:srgbClr val="505050"/>
                </a:solidFill>
              </a:rPr>
              <a:t>Office Web App Servers</a:t>
            </a:r>
          </a:p>
          <a:p>
            <a:pPr marL="457200" indent="-457200">
              <a:buFont typeface="Arial" panose="020B0604020202020204" pitchFamily="34" charset="0"/>
              <a:buChar char="•"/>
            </a:pPr>
            <a:r>
              <a:rPr lang="en-US" sz="3200" dirty="0" smtClean="0">
                <a:solidFill>
                  <a:srgbClr val="505050"/>
                </a:solidFill>
              </a:rPr>
              <a:t>Workflow Manager Servers</a:t>
            </a:r>
          </a:p>
          <a:p>
            <a:endParaRPr lang="en-US" sz="3200" dirty="0">
              <a:solidFill>
                <a:srgbClr val="505050"/>
              </a:solidFill>
            </a:endParaRPr>
          </a:p>
          <a:p>
            <a:r>
              <a:rPr lang="en-US" sz="3200" dirty="0" smtClean="0">
                <a:solidFill>
                  <a:srgbClr val="505050"/>
                </a:solidFill>
              </a:rPr>
              <a:t>And…No separate FAST servers</a:t>
            </a:r>
          </a:p>
        </p:txBody>
      </p:sp>
      <p:sp>
        <p:nvSpPr>
          <p:cNvPr id="8" name="Freeform 104"/>
          <p:cNvSpPr>
            <a:spLocks noEditPoints="1"/>
          </p:cNvSpPr>
          <p:nvPr/>
        </p:nvSpPr>
        <p:spPr bwMode="black">
          <a:xfrm>
            <a:off x="2027237" y="3344862"/>
            <a:ext cx="1147182" cy="1034852"/>
          </a:xfrm>
          <a:custGeom>
            <a:avLst/>
            <a:gdLst>
              <a:gd name="T0" fmla="*/ 37 w 61"/>
              <a:gd name="T1" fmla="*/ 43 h 61"/>
              <a:gd name="T2" fmla="*/ 18 w 61"/>
              <a:gd name="T3" fmla="*/ 37 h 61"/>
              <a:gd name="T4" fmla="*/ 24 w 61"/>
              <a:gd name="T5" fmla="*/ 18 h 61"/>
              <a:gd name="T6" fmla="*/ 43 w 61"/>
              <a:gd name="T7" fmla="*/ 24 h 61"/>
              <a:gd name="T8" fmla="*/ 37 w 61"/>
              <a:gd name="T9" fmla="*/ 43 h 61"/>
              <a:gd name="T10" fmla="*/ 61 w 61"/>
              <a:gd name="T11" fmla="*/ 28 h 61"/>
              <a:gd name="T12" fmla="*/ 58 w 61"/>
              <a:gd name="T13" fmla="*/ 18 h 61"/>
              <a:gd name="T14" fmla="*/ 50 w 61"/>
              <a:gd name="T15" fmla="*/ 19 h 61"/>
              <a:gd name="T16" fmla="*/ 47 w 61"/>
              <a:gd name="T17" fmla="*/ 15 h 61"/>
              <a:gd name="T18" fmla="*/ 50 w 61"/>
              <a:gd name="T19" fmla="*/ 7 h 61"/>
              <a:gd name="T20" fmla="*/ 41 w 61"/>
              <a:gd name="T21" fmla="*/ 2 h 61"/>
              <a:gd name="T22" fmla="*/ 36 w 61"/>
              <a:gd name="T23" fmla="*/ 9 h 61"/>
              <a:gd name="T24" fmla="*/ 30 w 61"/>
              <a:gd name="T25" fmla="*/ 8 h 61"/>
              <a:gd name="T26" fmla="*/ 27 w 61"/>
              <a:gd name="T27" fmla="*/ 0 h 61"/>
              <a:gd name="T28" fmla="*/ 17 w 61"/>
              <a:gd name="T29" fmla="*/ 3 h 61"/>
              <a:gd name="T30" fmla="*/ 18 w 61"/>
              <a:gd name="T31" fmla="*/ 11 h 61"/>
              <a:gd name="T32" fmla="*/ 15 w 61"/>
              <a:gd name="T33" fmla="*/ 14 h 61"/>
              <a:gd name="T34" fmla="*/ 7 w 61"/>
              <a:gd name="T35" fmla="*/ 11 h 61"/>
              <a:gd name="T36" fmla="*/ 2 w 61"/>
              <a:gd name="T37" fmla="*/ 20 h 61"/>
              <a:gd name="T38" fmla="*/ 8 w 61"/>
              <a:gd name="T39" fmla="*/ 25 h 61"/>
              <a:gd name="T40" fmla="*/ 7 w 61"/>
              <a:gd name="T41" fmla="*/ 30 h 61"/>
              <a:gd name="T42" fmla="*/ 0 w 61"/>
              <a:gd name="T43" fmla="*/ 33 h 61"/>
              <a:gd name="T44" fmla="*/ 2 w 61"/>
              <a:gd name="T45" fmla="*/ 43 h 61"/>
              <a:gd name="T46" fmla="*/ 11 w 61"/>
              <a:gd name="T47" fmla="*/ 42 h 61"/>
              <a:gd name="T48" fmla="*/ 14 w 61"/>
              <a:gd name="T49" fmla="*/ 47 h 61"/>
              <a:gd name="T50" fmla="*/ 11 w 61"/>
              <a:gd name="T51" fmla="*/ 54 h 61"/>
              <a:gd name="T52" fmla="*/ 20 w 61"/>
              <a:gd name="T53" fmla="*/ 59 h 61"/>
              <a:gd name="T54" fmla="*/ 25 w 61"/>
              <a:gd name="T55" fmla="*/ 53 h 61"/>
              <a:gd name="T56" fmla="*/ 30 w 61"/>
              <a:gd name="T57" fmla="*/ 53 h 61"/>
              <a:gd name="T58" fmla="*/ 33 w 61"/>
              <a:gd name="T59" fmla="*/ 61 h 61"/>
              <a:gd name="T60" fmla="*/ 43 w 61"/>
              <a:gd name="T61" fmla="*/ 58 h 61"/>
              <a:gd name="T62" fmla="*/ 42 w 61"/>
              <a:gd name="T63" fmla="*/ 50 h 61"/>
              <a:gd name="T64" fmla="*/ 46 w 61"/>
              <a:gd name="T65" fmla="*/ 47 h 61"/>
              <a:gd name="T66" fmla="*/ 54 w 61"/>
              <a:gd name="T67" fmla="*/ 50 h 61"/>
              <a:gd name="T68" fmla="*/ 59 w 61"/>
              <a:gd name="T69" fmla="*/ 41 h 61"/>
              <a:gd name="T70" fmla="*/ 52 w 61"/>
              <a:gd name="T71" fmla="*/ 36 h 61"/>
              <a:gd name="T72" fmla="*/ 53 w 61"/>
              <a:gd name="T73" fmla="*/ 31 h 61"/>
              <a:gd name="T74" fmla="*/ 61 w 61"/>
              <a:gd name="T75" fmla="*/ 28 h 61"/>
              <a:gd name="T76" fmla="*/ 28 w 61"/>
              <a:gd name="T77" fmla="*/ 26 h 61"/>
              <a:gd name="T78" fmla="*/ 26 w 61"/>
              <a:gd name="T79" fmla="*/ 33 h 61"/>
              <a:gd name="T80" fmla="*/ 33 w 61"/>
              <a:gd name="T81" fmla="*/ 35 h 61"/>
              <a:gd name="T82" fmla="*/ 35 w 61"/>
              <a:gd name="T83" fmla="*/ 28 h 61"/>
              <a:gd name="T84" fmla="*/ 28 w 61"/>
              <a:gd name="T85" fmla="*/ 26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1" h="61">
                <a:moveTo>
                  <a:pt x="37" y="43"/>
                </a:moveTo>
                <a:cubicBezTo>
                  <a:pt x="30" y="47"/>
                  <a:pt x="21" y="44"/>
                  <a:pt x="18" y="37"/>
                </a:cubicBezTo>
                <a:cubicBezTo>
                  <a:pt x="14" y="30"/>
                  <a:pt x="17" y="21"/>
                  <a:pt x="24" y="18"/>
                </a:cubicBezTo>
                <a:cubicBezTo>
                  <a:pt x="31" y="14"/>
                  <a:pt x="39" y="17"/>
                  <a:pt x="43" y="24"/>
                </a:cubicBezTo>
                <a:cubicBezTo>
                  <a:pt x="47" y="31"/>
                  <a:pt x="44" y="40"/>
                  <a:pt x="37" y="43"/>
                </a:cubicBezTo>
                <a:moveTo>
                  <a:pt x="61" y="28"/>
                </a:moveTo>
                <a:cubicBezTo>
                  <a:pt x="58" y="18"/>
                  <a:pt x="58" y="18"/>
                  <a:pt x="58" y="18"/>
                </a:cubicBezTo>
                <a:cubicBezTo>
                  <a:pt x="50" y="19"/>
                  <a:pt x="50" y="19"/>
                  <a:pt x="50" y="19"/>
                </a:cubicBezTo>
                <a:cubicBezTo>
                  <a:pt x="49" y="17"/>
                  <a:pt x="48" y="16"/>
                  <a:pt x="47" y="15"/>
                </a:cubicBezTo>
                <a:cubicBezTo>
                  <a:pt x="50" y="7"/>
                  <a:pt x="50" y="7"/>
                  <a:pt x="50" y="7"/>
                </a:cubicBezTo>
                <a:cubicBezTo>
                  <a:pt x="41" y="2"/>
                  <a:pt x="41" y="2"/>
                  <a:pt x="41" y="2"/>
                </a:cubicBezTo>
                <a:cubicBezTo>
                  <a:pt x="36" y="9"/>
                  <a:pt x="36" y="9"/>
                  <a:pt x="36" y="9"/>
                </a:cubicBezTo>
                <a:cubicBezTo>
                  <a:pt x="34" y="8"/>
                  <a:pt x="32" y="8"/>
                  <a:pt x="30" y="8"/>
                </a:cubicBezTo>
                <a:cubicBezTo>
                  <a:pt x="27" y="0"/>
                  <a:pt x="27" y="0"/>
                  <a:pt x="27" y="0"/>
                </a:cubicBezTo>
                <a:cubicBezTo>
                  <a:pt x="17" y="3"/>
                  <a:pt x="17" y="3"/>
                  <a:pt x="17" y="3"/>
                </a:cubicBezTo>
                <a:cubicBezTo>
                  <a:pt x="18" y="11"/>
                  <a:pt x="18" y="11"/>
                  <a:pt x="18" y="11"/>
                </a:cubicBezTo>
                <a:cubicBezTo>
                  <a:pt x="17" y="12"/>
                  <a:pt x="16" y="13"/>
                  <a:pt x="15" y="14"/>
                </a:cubicBezTo>
                <a:cubicBezTo>
                  <a:pt x="7" y="11"/>
                  <a:pt x="7" y="11"/>
                  <a:pt x="7" y="11"/>
                </a:cubicBezTo>
                <a:cubicBezTo>
                  <a:pt x="2" y="20"/>
                  <a:pt x="2" y="20"/>
                  <a:pt x="2" y="20"/>
                </a:cubicBezTo>
                <a:cubicBezTo>
                  <a:pt x="8" y="25"/>
                  <a:pt x="8" y="25"/>
                  <a:pt x="8" y="25"/>
                </a:cubicBezTo>
                <a:cubicBezTo>
                  <a:pt x="8" y="27"/>
                  <a:pt x="7" y="28"/>
                  <a:pt x="7" y="30"/>
                </a:cubicBezTo>
                <a:cubicBezTo>
                  <a:pt x="0" y="33"/>
                  <a:pt x="0" y="33"/>
                  <a:pt x="0" y="33"/>
                </a:cubicBezTo>
                <a:cubicBezTo>
                  <a:pt x="2" y="43"/>
                  <a:pt x="2" y="43"/>
                  <a:pt x="2" y="43"/>
                </a:cubicBezTo>
                <a:cubicBezTo>
                  <a:pt x="11" y="42"/>
                  <a:pt x="11" y="42"/>
                  <a:pt x="11" y="42"/>
                </a:cubicBezTo>
                <a:cubicBezTo>
                  <a:pt x="12" y="44"/>
                  <a:pt x="13" y="45"/>
                  <a:pt x="14" y="47"/>
                </a:cubicBezTo>
                <a:cubicBezTo>
                  <a:pt x="11" y="54"/>
                  <a:pt x="11" y="54"/>
                  <a:pt x="11" y="54"/>
                </a:cubicBezTo>
                <a:cubicBezTo>
                  <a:pt x="20" y="59"/>
                  <a:pt x="20" y="59"/>
                  <a:pt x="20" y="59"/>
                </a:cubicBezTo>
                <a:cubicBezTo>
                  <a:pt x="25" y="53"/>
                  <a:pt x="25" y="53"/>
                  <a:pt x="25" y="53"/>
                </a:cubicBezTo>
                <a:cubicBezTo>
                  <a:pt x="26" y="53"/>
                  <a:pt x="28" y="53"/>
                  <a:pt x="30" y="53"/>
                </a:cubicBezTo>
                <a:cubicBezTo>
                  <a:pt x="33" y="61"/>
                  <a:pt x="33" y="61"/>
                  <a:pt x="33" y="61"/>
                </a:cubicBezTo>
                <a:cubicBezTo>
                  <a:pt x="43" y="58"/>
                  <a:pt x="43" y="58"/>
                  <a:pt x="43" y="58"/>
                </a:cubicBezTo>
                <a:cubicBezTo>
                  <a:pt x="42" y="50"/>
                  <a:pt x="42" y="50"/>
                  <a:pt x="42" y="50"/>
                </a:cubicBezTo>
                <a:cubicBezTo>
                  <a:pt x="44" y="49"/>
                  <a:pt x="45" y="48"/>
                  <a:pt x="46" y="47"/>
                </a:cubicBezTo>
                <a:cubicBezTo>
                  <a:pt x="54" y="50"/>
                  <a:pt x="54" y="50"/>
                  <a:pt x="54" y="50"/>
                </a:cubicBezTo>
                <a:cubicBezTo>
                  <a:pt x="59" y="41"/>
                  <a:pt x="59" y="41"/>
                  <a:pt x="59" y="41"/>
                </a:cubicBezTo>
                <a:cubicBezTo>
                  <a:pt x="52" y="36"/>
                  <a:pt x="52" y="36"/>
                  <a:pt x="52" y="36"/>
                </a:cubicBezTo>
                <a:cubicBezTo>
                  <a:pt x="53" y="34"/>
                  <a:pt x="53" y="33"/>
                  <a:pt x="53" y="31"/>
                </a:cubicBezTo>
                <a:lnTo>
                  <a:pt x="61" y="28"/>
                </a:lnTo>
                <a:close/>
                <a:moveTo>
                  <a:pt x="28" y="26"/>
                </a:moveTo>
                <a:cubicBezTo>
                  <a:pt x="25" y="27"/>
                  <a:pt x="24" y="30"/>
                  <a:pt x="26" y="33"/>
                </a:cubicBezTo>
                <a:cubicBezTo>
                  <a:pt x="27" y="35"/>
                  <a:pt x="30" y="36"/>
                  <a:pt x="33" y="35"/>
                </a:cubicBezTo>
                <a:cubicBezTo>
                  <a:pt x="35" y="34"/>
                  <a:pt x="36" y="31"/>
                  <a:pt x="35" y="28"/>
                </a:cubicBezTo>
                <a:cubicBezTo>
                  <a:pt x="34" y="26"/>
                  <a:pt x="31" y="25"/>
                  <a:pt x="28" y="26"/>
                </a:cubicBezTo>
                <a:close/>
              </a:path>
            </a:pathLst>
          </a:custGeom>
          <a:solidFill>
            <a:srgbClr val="FFFFFF"/>
          </a:solidFill>
          <a:ln>
            <a:noFill/>
          </a:ln>
          <a:extLst/>
        </p:spPr>
        <p:txBody>
          <a:bodyPr vert="horz" wrap="square" lIns="93278" tIns="46639" rIns="93278" bIns="46639" numCol="1" anchor="t" anchorCtr="0" compatLnSpc="1">
            <a:prstTxWarp prst="textNoShape">
              <a:avLst/>
            </a:prstTxWarp>
          </a:bodyPr>
          <a:lstStyle/>
          <a:p>
            <a:endParaRPr lang="en-US" dirty="0">
              <a:solidFill>
                <a:srgbClr val="000000"/>
              </a:solidFill>
            </a:endParaRPr>
          </a:p>
        </p:txBody>
      </p:sp>
    </p:spTree>
    <p:extLst>
      <p:ext uri="{BB962C8B-B14F-4D97-AF65-F5344CB8AC3E}">
        <p14:creationId xmlns:p14="http://schemas.microsoft.com/office/powerpoint/2010/main" val="425494905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bwMode="auto">
          <a:xfrm>
            <a:off x="2501" y="-1"/>
            <a:ext cx="5438566" cy="6994525"/>
          </a:xfrm>
          <a:prstGeom prst="rect">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endParaRPr lang="en-US" sz="2800" dirty="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p:nvPr>
        </p:nvSpPr>
        <p:spPr>
          <a:xfrm>
            <a:off x="274639" y="295274"/>
            <a:ext cx="4571998" cy="4725988"/>
          </a:xfrm>
        </p:spPr>
        <p:txBody>
          <a:bodyPr/>
          <a:lstStyle/>
          <a:p>
            <a:r>
              <a:rPr lang="en-US" sz="4896" dirty="0" smtClean="0">
                <a:solidFill>
                  <a:schemeClr val="bg1"/>
                </a:solidFill>
              </a:rPr>
              <a:t>Making the Most of Today’s Investment </a:t>
            </a:r>
            <a:endParaRPr lang="en-US" sz="4896" dirty="0">
              <a:solidFill>
                <a:schemeClr val="bg1"/>
              </a:solidFill>
            </a:endParaRPr>
          </a:p>
        </p:txBody>
      </p:sp>
      <p:sp>
        <p:nvSpPr>
          <p:cNvPr id="6" name="TextBox 5"/>
          <p:cNvSpPr txBox="1"/>
          <p:nvPr/>
        </p:nvSpPr>
        <p:spPr>
          <a:xfrm>
            <a:off x="5989637" y="1439862"/>
            <a:ext cx="6026021" cy="984885"/>
          </a:xfrm>
          <a:prstGeom prst="rect">
            <a:avLst/>
          </a:prstGeom>
          <a:noFill/>
        </p:spPr>
        <p:txBody>
          <a:bodyPr wrap="square" lIns="0" tIns="0" rIns="0" bIns="0" rtlCol="0">
            <a:spAutoFit/>
          </a:bodyPr>
          <a:lstStyle/>
          <a:p>
            <a:r>
              <a:rPr lang="en-US" sz="3200" dirty="0" smtClean="0">
                <a:solidFill>
                  <a:srgbClr val="505050"/>
                </a:solidFill>
              </a:rPr>
              <a:t>Same basic topology:</a:t>
            </a:r>
          </a:p>
          <a:p>
            <a:endParaRPr lang="en-US" sz="3200" dirty="0" smtClean="0">
              <a:solidFill>
                <a:srgbClr val="505050"/>
              </a:solidFill>
            </a:endParaRPr>
          </a:p>
        </p:txBody>
      </p:sp>
      <p:sp>
        <p:nvSpPr>
          <p:cNvPr id="8" name="Freeform 104"/>
          <p:cNvSpPr>
            <a:spLocks noEditPoints="1"/>
          </p:cNvSpPr>
          <p:nvPr/>
        </p:nvSpPr>
        <p:spPr bwMode="black">
          <a:xfrm>
            <a:off x="2027237" y="3344862"/>
            <a:ext cx="1147182" cy="1034852"/>
          </a:xfrm>
          <a:custGeom>
            <a:avLst/>
            <a:gdLst>
              <a:gd name="T0" fmla="*/ 37 w 61"/>
              <a:gd name="T1" fmla="*/ 43 h 61"/>
              <a:gd name="T2" fmla="*/ 18 w 61"/>
              <a:gd name="T3" fmla="*/ 37 h 61"/>
              <a:gd name="T4" fmla="*/ 24 w 61"/>
              <a:gd name="T5" fmla="*/ 18 h 61"/>
              <a:gd name="T6" fmla="*/ 43 w 61"/>
              <a:gd name="T7" fmla="*/ 24 h 61"/>
              <a:gd name="T8" fmla="*/ 37 w 61"/>
              <a:gd name="T9" fmla="*/ 43 h 61"/>
              <a:gd name="T10" fmla="*/ 61 w 61"/>
              <a:gd name="T11" fmla="*/ 28 h 61"/>
              <a:gd name="T12" fmla="*/ 58 w 61"/>
              <a:gd name="T13" fmla="*/ 18 h 61"/>
              <a:gd name="T14" fmla="*/ 50 w 61"/>
              <a:gd name="T15" fmla="*/ 19 h 61"/>
              <a:gd name="T16" fmla="*/ 47 w 61"/>
              <a:gd name="T17" fmla="*/ 15 h 61"/>
              <a:gd name="T18" fmla="*/ 50 w 61"/>
              <a:gd name="T19" fmla="*/ 7 h 61"/>
              <a:gd name="T20" fmla="*/ 41 w 61"/>
              <a:gd name="T21" fmla="*/ 2 h 61"/>
              <a:gd name="T22" fmla="*/ 36 w 61"/>
              <a:gd name="T23" fmla="*/ 9 h 61"/>
              <a:gd name="T24" fmla="*/ 30 w 61"/>
              <a:gd name="T25" fmla="*/ 8 h 61"/>
              <a:gd name="T26" fmla="*/ 27 w 61"/>
              <a:gd name="T27" fmla="*/ 0 h 61"/>
              <a:gd name="T28" fmla="*/ 17 w 61"/>
              <a:gd name="T29" fmla="*/ 3 h 61"/>
              <a:gd name="T30" fmla="*/ 18 w 61"/>
              <a:gd name="T31" fmla="*/ 11 h 61"/>
              <a:gd name="T32" fmla="*/ 15 w 61"/>
              <a:gd name="T33" fmla="*/ 14 h 61"/>
              <a:gd name="T34" fmla="*/ 7 w 61"/>
              <a:gd name="T35" fmla="*/ 11 h 61"/>
              <a:gd name="T36" fmla="*/ 2 w 61"/>
              <a:gd name="T37" fmla="*/ 20 h 61"/>
              <a:gd name="T38" fmla="*/ 8 w 61"/>
              <a:gd name="T39" fmla="*/ 25 h 61"/>
              <a:gd name="T40" fmla="*/ 7 w 61"/>
              <a:gd name="T41" fmla="*/ 30 h 61"/>
              <a:gd name="T42" fmla="*/ 0 w 61"/>
              <a:gd name="T43" fmla="*/ 33 h 61"/>
              <a:gd name="T44" fmla="*/ 2 w 61"/>
              <a:gd name="T45" fmla="*/ 43 h 61"/>
              <a:gd name="T46" fmla="*/ 11 w 61"/>
              <a:gd name="T47" fmla="*/ 42 h 61"/>
              <a:gd name="T48" fmla="*/ 14 w 61"/>
              <a:gd name="T49" fmla="*/ 47 h 61"/>
              <a:gd name="T50" fmla="*/ 11 w 61"/>
              <a:gd name="T51" fmla="*/ 54 h 61"/>
              <a:gd name="T52" fmla="*/ 20 w 61"/>
              <a:gd name="T53" fmla="*/ 59 h 61"/>
              <a:gd name="T54" fmla="*/ 25 w 61"/>
              <a:gd name="T55" fmla="*/ 53 h 61"/>
              <a:gd name="T56" fmla="*/ 30 w 61"/>
              <a:gd name="T57" fmla="*/ 53 h 61"/>
              <a:gd name="T58" fmla="*/ 33 w 61"/>
              <a:gd name="T59" fmla="*/ 61 h 61"/>
              <a:gd name="T60" fmla="*/ 43 w 61"/>
              <a:gd name="T61" fmla="*/ 58 h 61"/>
              <a:gd name="T62" fmla="*/ 42 w 61"/>
              <a:gd name="T63" fmla="*/ 50 h 61"/>
              <a:gd name="T64" fmla="*/ 46 w 61"/>
              <a:gd name="T65" fmla="*/ 47 h 61"/>
              <a:gd name="T66" fmla="*/ 54 w 61"/>
              <a:gd name="T67" fmla="*/ 50 h 61"/>
              <a:gd name="T68" fmla="*/ 59 w 61"/>
              <a:gd name="T69" fmla="*/ 41 h 61"/>
              <a:gd name="T70" fmla="*/ 52 w 61"/>
              <a:gd name="T71" fmla="*/ 36 h 61"/>
              <a:gd name="T72" fmla="*/ 53 w 61"/>
              <a:gd name="T73" fmla="*/ 31 h 61"/>
              <a:gd name="T74" fmla="*/ 61 w 61"/>
              <a:gd name="T75" fmla="*/ 28 h 61"/>
              <a:gd name="T76" fmla="*/ 28 w 61"/>
              <a:gd name="T77" fmla="*/ 26 h 61"/>
              <a:gd name="T78" fmla="*/ 26 w 61"/>
              <a:gd name="T79" fmla="*/ 33 h 61"/>
              <a:gd name="T80" fmla="*/ 33 w 61"/>
              <a:gd name="T81" fmla="*/ 35 h 61"/>
              <a:gd name="T82" fmla="*/ 35 w 61"/>
              <a:gd name="T83" fmla="*/ 28 h 61"/>
              <a:gd name="T84" fmla="*/ 28 w 61"/>
              <a:gd name="T85" fmla="*/ 26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1" h="61">
                <a:moveTo>
                  <a:pt x="37" y="43"/>
                </a:moveTo>
                <a:cubicBezTo>
                  <a:pt x="30" y="47"/>
                  <a:pt x="21" y="44"/>
                  <a:pt x="18" y="37"/>
                </a:cubicBezTo>
                <a:cubicBezTo>
                  <a:pt x="14" y="30"/>
                  <a:pt x="17" y="21"/>
                  <a:pt x="24" y="18"/>
                </a:cubicBezTo>
                <a:cubicBezTo>
                  <a:pt x="31" y="14"/>
                  <a:pt x="39" y="17"/>
                  <a:pt x="43" y="24"/>
                </a:cubicBezTo>
                <a:cubicBezTo>
                  <a:pt x="47" y="31"/>
                  <a:pt x="44" y="40"/>
                  <a:pt x="37" y="43"/>
                </a:cubicBezTo>
                <a:moveTo>
                  <a:pt x="61" y="28"/>
                </a:moveTo>
                <a:cubicBezTo>
                  <a:pt x="58" y="18"/>
                  <a:pt x="58" y="18"/>
                  <a:pt x="58" y="18"/>
                </a:cubicBezTo>
                <a:cubicBezTo>
                  <a:pt x="50" y="19"/>
                  <a:pt x="50" y="19"/>
                  <a:pt x="50" y="19"/>
                </a:cubicBezTo>
                <a:cubicBezTo>
                  <a:pt x="49" y="17"/>
                  <a:pt x="48" y="16"/>
                  <a:pt x="47" y="15"/>
                </a:cubicBezTo>
                <a:cubicBezTo>
                  <a:pt x="50" y="7"/>
                  <a:pt x="50" y="7"/>
                  <a:pt x="50" y="7"/>
                </a:cubicBezTo>
                <a:cubicBezTo>
                  <a:pt x="41" y="2"/>
                  <a:pt x="41" y="2"/>
                  <a:pt x="41" y="2"/>
                </a:cubicBezTo>
                <a:cubicBezTo>
                  <a:pt x="36" y="9"/>
                  <a:pt x="36" y="9"/>
                  <a:pt x="36" y="9"/>
                </a:cubicBezTo>
                <a:cubicBezTo>
                  <a:pt x="34" y="8"/>
                  <a:pt x="32" y="8"/>
                  <a:pt x="30" y="8"/>
                </a:cubicBezTo>
                <a:cubicBezTo>
                  <a:pt x="27" y="0"/>
                  <a:pt x="27" y="0"/>
                  <a:pt x="27" y="0"/>
                </a:cubicBezTo>
                <a:cubicBezTo>
                  <a:pt x="17" y="3"/>
                  <a:pt x="17" y="3"/>
                  <a:pt x="17" y="3"/>
                </a:cubicBezTo>
                <a:cubicBezTo>
                  <a:pt x="18" y="11"/>
                  <a:pt x="18" y="11"/>
                  <a:pt x="18" y="11"/>
                </a:cubicBezTo>
                <a:cubicBezTo>
                  <a:pt x="17" y="12"/>
                  <a:pt x="16" y="13"/>
                  <a:pt x="15" y="14"/>
                </a:cubicBezTo>
                <a:cubicBezTo>
                  <a:pt x="7" y="11"/>
                  <a:pt x="7" y="11"/>
                  <a:pt x="7" y="11"/>
                </a:cubicBezTo>
                <a:cubicBezTo>
                  <a:pt x="2" y="20"/>
                  <a:pt x="2" y="20"/>
                  <a:pt x="2" y="20"/>
                </a:cubicBezTo>
                <a:cubicBezTo>
                  <a:pt x="8" y="25"/>
                  <a:pt x="8" y="25"/>
                  <a:pt x="8" y="25"/>
                </a:cubicBezTo>
                <a:cubicBezTo>
                  <a:pt x="8" y="27"/>
                  <a:pt x="7" y="28"/>
                  <a:pt x="7" y="30"/>
                </a:cubicBezTo>
                <a:cubicBezTo>
                  <a:pt x="0" y="33"/>
                  <a:pt x="0" y="33"/>
                  <a:pt x="0" y="33"/>
                </a:cubicBezTo>
                <a:cubicBezTo>
                  <a:pt x="2" y="43"/>
                  <a:pt x="2" y="43"/>
                  <a:pt x="2" y="43"/>
                </a:cubicBezTo>
                <a:cubicBezTo>
                  <a:pt x="11" y="42"/>
                  <a:pt x="11" y="42"/>
                  <a:pt x="11" y="42"/>
                </a:cubicBezTo>
                <a:cubicBezTo>
                  <a:pt x="12" y="44"/>
                  <a:pt x="13" y="45"/>
                  <a:pt x="14" y="47"/>
                </a:cubicBezTo>
                <a:cubicBezTo>
                  <a:pt x="11" y="54"/>
                  <a:pt x="11" y="54"/>
                  <a:pt x="11" y="54"/>
                </a:cubicBezTo>
                <a:cubicBezTo>
                  <a:pt x="20" y="59"/>
                  <a:pt x="20" y="59"/>
                  <a:pt x="20" y="59"/>
                </a:cubicBezTo>
                <a:cubicBezTo>
                  <a:pt x="25" y="53"/>
                  <a:pt x="25" y="53"/>
                  <a:pt x="25" y="53"/>
                </a:cubicBezTo>
                <a:cubicBezTo>
                  <a:pt x="26" y="53"/>
                  <a:pt x="28" y="53"/>
                  <a:pt x="30" y="53"/>
                </a:cubicBezTo>
                <a:cubicBezTo>
                  <a:pt x="33" y="61"/>
                  <a:pt x="33" y="61"/>
                  <a:pt x="33" y="61"/>
                </a:cubicBezTo>
                <a:cubicBezTo>
                  <a:pt x="43" y="58"/>
                  <a:pt x="43" y="58"/>
                  <a:pt x="43" y="58"/>
                </a:cubicBezTo>
                <a:cubicBezTo>
                  <a:pt x="42" y="50"/>
                  <a:pt x="42" y="50"/>
                  <a:pt x="42" y="50"/>
                </a:cubicBezTo>
                <a:cubicBezTo>
                  <a:pt x="44" y="49"/>
                  <a:pt x="45" y="48"/>
                  <a:pt x="46" y="47"/>
                </a:cubicBezTo>
                <a:cubicBezTo>
                  <a:pt x="54" y="50"/>
                  <a:pt x="54" y="50"/>
                  <a:pt x="54" y="50"/>
                </a:cubicBezTo>
                <a:cubicBezTo>
                  <a:pt x="59" y="41"/>
                  <a:pt x="59" y="41"/>
                  <a:pt x="59" y="41"/>
                </a:cubicBezTo>
                <a:cubicBezTo>
                  <a:pt x="52" y="36"/>
                  <a:pt x="52" y="36"/>
                  <a:pt x="52" y="36"/>
                </a:cubicBezTo>
                <a:cubicBezTo>
                  <a:pt x="53" y="34"/>
                  <a:pt x="53" y="33"/>
                  <a:pt x="53" y="31"/>
                </a:cubicBezTo>
                <a:lnTo>
                  <a:pt x="61" y="28"/>
                </a:lnTo>
                <a:close/>
                <a:moveTo>
                  <a:pt x="28" y="26"/>
                </a:moveTo>
                <a:cubicBezTo>
                  <a:pt x="25" y="27"/>
                  <a:pt x="24" y="30"/>
                  <a:pt x="26" y="33"/>
                </a:cubicBezTo>
                <a:cubicBezTo>
                  <a:pt x="27" y="35"/>
                  <a:pt x="30" y="36"/>
                  <a:pt x="33" y="35"/>
                </a:cubicBezTo>
                <a:cubicBezTo>
                  <a:pt x="35" y="34"/>
                  <a:pt x="36" y="31"/>
                  <a:pt x="35" y="28"/>
                </a:cubicBezTo>
                <a:cubicBezTo>
                  <a:pt x="34" y="26"/>
                  <a:pt x="31" y="25"/>
                  <a:pt x="28" y="26"/>
                </a:cubicBezTo>
                <a:close/>
              </a:path>
            </a:pathLst>
          </a:custGeom>
          <a:solidFill>
            <a:srgbClr val="FFFFFF"/>
          </a:solidFill>
          <a:ln>
            <a:noFill/>
          </a:ln>
          <a:extLst/>
        </p:spPr>
        <p:txBody>
          <a:bodyPr vert="horz" wrap="square" lIns="93278" tIns="46639" rIns="93278" bIns="46639" numCol="1" anchor="t" anchorCtr="0" compatLnSpc="1">
            <a:prstTxWarp prst="textNoShape">
              <a:avLst/>
            </a:prstTxWarp>
          </a:bodyPr>
          <a:lstStyle/>
          <a:p>
            <a:endParaRPr lang="en-US" dirty="0">
              <a:solidFill>
                <a:srgbClr val="000000"/>
              </a:solidFill>
            </a:endParaRPr>
          </a:p>
        </p:txBody>
      </p:sp>
      <p:pic>
        <p:nvPicPr>
          <p:cNvPr id="3" name="Picture 2"/>
          <p:cNvPicPr>
            <a:picLocks noChangeAspect="1"/>
          </p:cNvPicPr>
          <p:nvPr/>
        </p:nvPicPr>
        <p:blipFill>
          <a:blip r:embed="rId3"/>
          <a:stretch>
            <a:fillRect/>
          </a:stretch>
        </p:blipFill>
        <p:spPr>
          <a:xfrm>
            <a:off x="5441067" y="2393218"/>
            <a:ext cx="7210425" cy="3895725"/>
          </a:xfrm>
          <a:prstGeom prst="rect">
            <a:avLst/>
          </a:prstGeom>
        </p:spPr>
      </p:pic>
    </p:spTree>
    <p:extLst>
      <p:ext uri="{BB962C8B-B14F-4D97-AF65-F5344CB8AC3E}">
        <p14:creationId xmlns:p14="http://schemas.microsoft.com/office/powerpoint/2010/main" val="248665329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bwMode="auto">
          <a:xfrm>
            <a:off x="2501" y="-1"/>
            <a:ext cx="5438566" cy="6994525"/>
          </a:xfrm>
          <a:prstGeom prst="rect">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endParaRPr lang="en-US" sz="2800" dirty="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p:nvPr>
        </p:nvSpPr>
        <p:spPr>
          <a:xfrm>
            <a:off x="274639" y="295274"/>
            <a:ext cx="4571998" cy="4725988"/>
          </a:xfrm>
        </p:spPr>
        <p:txBody>
          <a:bodyPr/>
          <a:lstStyle/>
          <a:p>
            <a:r>
              <a:rPr lang="en-US" sz="4896" dirty="0" smtClean="0">
                <a:solidFill>
                  <a:schemeClr val="bg1"/>
                </a:solidFill>
              </a:rPr>
              <a:t>Making the Most of Today’s Investment </a:t>
            </a:r>
            <a:endParaRPr lang="en-US" sz="4896" dirty="0">
              <a:solidFill>
                <a:schemeClr val="bg1"/>
              </a:solidFill>
            </a:endParaRPr>
          </a:p>
        </p:txBody>
      </p:sp>
      <p:sp>
        <p:nvSpPr>
          <p:cNvPr id="6" name="TextBox 5"/>
          <p:cNvSpPr txBox="1"/>
          <p:nvPr/>
        </p:nvSpPr>
        <p:spPr>
          <a:xfrm>
            <a:off x="6059616" y="1808479"/>
            <a:ext cx="5835982" cy="3939540"/>
          </a:xfrm>
          <a:prstGeom prst="rect">
            <a:avLst/>
          </a:prstGeom>
          <a:noFill/>
        </p:spPr>
        <p:txBody>
          <a:bodyPr wrap="square" lIns="0" tIns="0" rIns="0" bIns="0" rtlCol="0">
            <a:spAutoFit/>
          </a:bodyPr>
          <a:lstStyle/>
          <a:p>
            <a:r>
              <a:rPr lang="en-US" sz="3200" dirty="0" smtClean="0">
                <a:solidFill>
                  <a:srgbClr val="505050"/>
                </a:solidFill>
              </a:rPr>
              <a:t>Same logical architecture</a:t>
            </a:r>
            <a:endParaRPr lang="en-US" sz="3200" dirty="0">
              <a:solidFill>
                <a:srgbClr val="505050"/>
              </a:solidFill>
            </a:endParaRPr>
          </a:p>
          <a:p>
            <a:endParaRPr lang="en-US" sz="3200" dirty="0" smtClean="0">
              <a:solidFill>
                <a:srgbClr val="505050"/>
              </a:solidFill>
            </a:endParaRPr>
          </a:p>
          <a:p>
            <a:pPr marL="457200" indent="-457200">
              <a:buFont typeface="Arial" panose="020B0604020202020204" pitchFamily="34" charset="0"/>
              <a:buChar char="•"/>
            </a:pPr>
            <a:r>
              <a:rPr lang="en-US" sz="3200" dirty="0" smtClean="0">
                <a:solidFill>
                  <a:srgbClr val="505050"/>
                </a:solidFill>
              </a:rPr>
              <a:t>Farm</a:t>
            </a:r>
          </a:p>
          <a:p>
            <a:pPr marL="457200" indent="-457200">
              <a:buFont typeface="Arial" panose="020B0604020202020204" pitchFamily="34" charset="0"/>
              <a:buChar char="•"/>
            </a:pPr>
            <a:r>
              <a:rPr lang="en-US" sz="3200" dirty="0" smtClean="0">
                <a:solidFill>
                  <a:srgbClr val="505050"/>
                </a:solidFill>
              </a:rPr>
              <a:t>Web Application</a:t>
            </a:r>
          </a:p>
          <a:p>
            <a:pPr marL="457200" indent="-457200">
              <a:buFont typeface="Arial" panose="020B0604020202020204" pitchFamily="34" charset="0"/>
              <a:buChar char="•"/>
            </a:pPr>
            <a:r>
              <a:rPr lang="en-US" sz="3200" dirty="0" smtClean="0">
                <a:solidFill>
                  <a:srgbClr val="505050"/>
                </a:solidFill>
              </a:rPr>
              <a:t>Site Collection</a:t>
            </a:r>
          </a:p>
          <a:p>
            <a:pPr marL="457200" indent="-457200">
              <a:buFont typeface="Arial" panose="020B0604020202020204" pitchFamily="34" charset="0"/>
              <a:buChar char="•"/>
            </a:pPr>
            <a:r>
              <a:rPr lang="en-US" sz="3200" dirty="0" smtClean="0">
                <a:solidFill>
                  <a:srgbClr val="505050"/>
                </a:solidFill>
              </a:rPr>
              <a:t>Site (</a:t>
            </a:r>
            <a:r>
              <a:rPr lang="en-US" sz="3200" dirty="0" err="1" smtClean="0">
                <a:solidFill>
                  <a:srgbClr val="505050"/>
                </a:solidFill>
              </a:rPr>
              <a:t>Subweb</a:t>
            </a:r>
            <a:r>
              <a:rPr lang="en-US" sz="3200" dirty="0" smtClean="0">
                <a:solidFill>
                  <a:srgbClr val="505050"/>
                </a:solidFill>
              </a:rPr>
              <a:t>)</a:t>
            </a:r>
          </a:p>
          <a:p>
            <a:pPr marL="457200" indent="-457200">
              <a:buFont typeface="Arial" panose="020B0604020202020204" pitchFamily="34" charset="0"/>
              <a:buChar char="•"/>
            </a:pPr>
            <a:r>
              <a:rPr lang="en-US" sz="3200" dirty="0" smtClean="0">
                <a:solidFill>
                  <a:srgbClr val="505050"/>
                </a:solidFill>
              </a:rPr>
              <a:t>List/Library</a:t>
            </a:r>
          </a:p>
          <a:p>
            <a:pPr marL="457200" indent="-457200">
              <a:buFont typeface="Arial" panose="020B0604020202020204" pitchFamily="34" charset="0"/>
              <a:buChar char="•"/>
            </a:pPr>
            <a:r>
              <a:rPr lang="en-US" sz="3200" dirty="0" smtClean="0">
                <a:solidFill>
                  <a:srgbClr val="505050"/>
                </a:solidFill>
              </a:rPr>
              <a:t>Item</a:t>
            </a:r>
            <a:endParaRPr lang="en-US" sz="3200" dirty="0">
              <a:solidFill>
                <a:srgbClr val="505050"/>
              </a:solidFill>
            </a:endParaRPr>
          </a:p>
        </p:txBody>
      </p:sp>
      <p:sp>
        <p:nvSpPr>
          <p:cNvPr id="8" name="Freeform 104"/>
          <p:cNvSpPr>
            <a:spLocks noEditPoints="1"/>
          </p:cNvSpPr>
          <p:nvPr/>
        </p:nvSpPr>
        <p:spPr bwMode="black">
          <a:xfrm>
            <a:off x="2027237" y="3344862"/>
            <a:ext cx="1147182" cy="1034852"/>
          </a:xfrm>
          <a:custGeom>
            <a:avLst/>
            <a:gdLst>
              <a:gd name="T0" fmla="*/ 37 w 61"/>
              <a:gd name="T1" fmla="*/ 43 h 61"/>
              <a:gd name="T2" fmla="*/ 18 w 61"/>
              <a:gd name="T3" fmla="*/ 37 h 61"/>
              <a:gd name="T4" fmla="*/ 24 w 61"/>
              <a:gd name="T5" fmla="*/ 18 h 61"/>
              <a:gd name="T6" fmla="*/ 43 w 61"/>
              <a:gd name="T7" fmla="*/ 24 h 61"/>
              <a:gd name="T8" fmla="*/ 37 w 61"/>
              <a:gd name="T9" fmla="*/ 43 h 61"/>
              <a:gd name="T10" fmla="*/ 61 w 61"/>
              <a:gd name="T11" fmla="*/ 28 h 61"/>
              <a:gd name="T12" fmla="*/ 58 w 61"/>
              <a:gd name="T13" fmla="*/ 18 h 61"/>
              <a:gd name="T14" fmla="*/ 50 w 61"/>
              <a:gd name="T15" fmla="*/ 19 h 61"/>
              <a:gd name="T16" fmla="*/ 47 w 61"/>
              <a:gd name="T17" fmla="*/ 15 h 61"/>
              <a:gd name="T18" fmla="*/ 50 w 61"/>
              <a:gd name="T19" fmla="*/ 7 h 61"/>
              <a:gd name="T20" fmla="*/ 41 w 61"/>
              <a:gd name="T21" fmla="*/ 2 h 61"/>
              <a:gd name="T22" fmla="*/ 36 w 61"/>
              <a:gd name="T23" fmla="*/ 9 h 61"/>
              <a:gd name="T24" fmla="*/ 30 w 61"/>
              <a:gd name="T25" fmla="*/ 8 h 61"/>
              <a:gd name="T26" fmla="*/ 27 w 61"/>
              <a:gd name="T27" fmla="*/ 0 h 61"/>
              <a:gd name="T28" fmla="*/ 17 w 61"/>
              <a:gd name="T29" fmla="*/ 3 h 61"/>
              <a:gd name="T30" fmla="*/ 18 w 61"/>
              <a:gd name="T31" fmla="*/ 11 h 61"/>
              <a:gd name="T32" fmla="*/ 15 w 61"/>
              <a:gd name="T33" fmla="*/ 14 h 61"/>
              <a:gd name="T34" fmla="*/ 7 w 61"/>
              <a:gd name="T35" fmla="*/ 11 h 61"/>
              <a:gd name="T36" fmla="*/ 2 w 61"/>
              <a:gd name="T37" fmla="*/ 20 h 61"/>
              <a:gd name="T38" fmla="*/ 8 w 61"/>
              <a:gd name="T39" fmla="*/ 25 h 61"/>
              <a:gd name="T40" fmla="*/ 7 w 61"/>
              <a:gd name="T41" fmla="*/ 30 h 61"/>
              <a:gd name="T42" fmla="*/ 0 w 61"/>
              <a:gd name="T43" fmla="*/ 33 h 61"/>
              <a:gd name="T44" fmla="*/ 2 w 61"/>
              <a:gd name="T45" fmla="*/ 43 h 61"/>
              <a:gd name="T46" fmla="*/ 11 w 61"/>
              <a:gd name="T47" fmla="*/ 42 h 61"/>
              <a:gd name="T48" fmla="*/ 14 w 61"/>
              <a:gd name="T49" fmla="*/ 47 h 61"/>
              <a:gd name="T50" fmla="*/ 11 w 61"/>
              <a:gd name="T51" fmla="*/ 54 h 61"/>
              <a:gd name="T52" fmla="*/ 20 w 61"/>
              <a:gd name="T53" fmla="*/ 59 h 61"/>
              <a:gd name="T54" fmla="*/ 25 w 61"/>
              <a:gd name="T55" fmla="*/ 53 h 61"/>
              <a:gd name="T56" fmla="*/ 30 w 61"/>
              <a:gd name="T57" fmla="*/ 53 h 61"/>
              <a:gd name="T58" fmla="*/ 33 w 61"/>
              <a:gd name="T59" fmla="*/ 61 h 61"/>
              <a:gd name="T60" fmla="*/ 43 w 61"/>
              <a:gd name="T61" fmla="*/ 58 h 61"/>
              <a:gd name="T62" fmla="*/ 42 w 61"/>
              <a:gd name="T63" fmla="*/ 50 h 61"/>
              <a:gd name="T64" fmla="*/ 46 w 61"/>
              <a:gd name="T65" fmla="*/ 47 h 61"/>
              <a:gd name="T66" fmla="*/ 54 w 61"/>
              <a:gd name="T67" fmla="*/ 50 h 61"/>
              <a:gd name="T68" fmla="*/ 59 w 61"/>
              <a:gd name="T69" fmla="*/ 41 h 61"/>
              <a:gd name="T70" fmla="*/ 52 w 61"/>
              <a:gd name="T71" fmla="*/ 36 h 61"/>
              <a:gd name="T72" fmla="*/ 53 w 61"/>
              <a:gd name="T73" fmla="*/ 31 h 61"/>
              <a:gd name="T74" fmla="*/ 61 w 61"/>
              <a:gd name="T75" fmla="*/ 28 h 61"/>
              <a:gd name="T76" fmla="*/ 28 w 61"/>
              <a:gd name="T77" fmla="*/ 26 h 61"/>
              <a:gd name="T78" fmla="*/ 26 w 61"/>
              <a:gd name="T79" fmla="*/ 33 h 61"/>
              <a:gd name="T80" fmla="*/ 33 w 61"/>
              <a:gd name="T81" fmla="*/ 35 h 61"/>
              <a:gd name="T82" fmla="*/ 35 w 61"/>
              <a:gd name="T83" fmla="*/ 28 h 61"/>
              <a:gd name="T84" fmla="*/ 28 w 61"/>
              <a:gd name="T85" fmla="*/ 26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1" h="61">
                <a:moveTo>
                  <a:pt x="37" y="43"/>
                </a:moveTo>
                <a:cubicBezTo>
                  <a:pt x="30" y="47"/>
                  <a:pt x="21" y="44"/>
                  <a:pt x="18" y="37"/>
                </a:cubicBezTo>
                <a:cubicBezTo>
                  <a:pt x="14" y="30"/>
                  <a:pt x="17" y="21"/>
                  <a:pt x="24" y="18"/>
                </a:cubicBezTo>
                <a:cubicBezTo>
                  <a:pt x="31" y="14"/>
                  <a:pt x="39" y="17"/>
                  <a:pt x="43" y="24"/>
                </a:cubicBezTo>
                <a:cubicBezTo>
                  <a:pt x="47" y="31"/>
                  <a:pt x="44" y="40"/>
                  <a:pt x="37" y="43"/>
                </a:cubicBezTo>
                <a:moveTo>
                  <a:pt x="61" y="28"/>
                </a:moveTo>
                <a:cubicBezTo>
                  <a:pt x="58" y="18"/>
                  <a:pt x="58" y="18"/>
                  <a:pt x="58" y="18"/>
                </a:cubicBezTo>
                <a:cubicBezTo>
                  <a:pt x="50" y="19"/>
                  <a:pt x="50" y="19"/>
                  <a:pt x="50" y="19"/>
                </a:cubicBezTo>
                <a:cubicBezTo>
                  <a:pt x="49" y="17"/>
                  <a:pt x="48" y="16"/>
                  <a:pt x="47" y="15"/>
                </a:cubicBezTo>
                <a:cubicBezTo>
                  <a:pt x="50" y="7"/>
                  <a:pt x="50" y="7"/>
                  <a:pt x="50" y="7"/>
                </a:cubicBezTo>
                <a:cubicBezTo>
                  <a:pt x="41" y="2"/>
                  <a:pt x="41" y="2"/>
                  <a:pt x="41" y="2"/>
                </a:cubicBezTo>
                <a:cubicBezTo>
                  <a:pt x="36" y="9"/>
                  <a:pt x="36" y="9"/>
                  <a:pt x="36" y="9"/>
                </a:cubicBezTo>
                <a:cubicBezTo>
                  <a:pt x="34" y="8"/>
                  <a:pt x="32" y="8"/>
                  <a:pt x="30" y="8"/>
                </a:cubicBezTo>
                <a:cubicBezTo>
                  <a:pt x="27" y="0"/>
                  <a:pt x="27" y="0"/>
                  <a:pt x="27" y="0"/>
                </a:cubicBezTo>
                <a:cubicBezTo>
                  <a:pt x="17" y="3"/>
                  <a:pt x="17" y="3"/>
                  <a:pt x="17" y="3"/>
                </a:cubicBezTo>
                <a:cubicBezTo>
                  <a:pt x="18" y="11"/>
                  <a:pt x="18" y="11"/>
                  <a:pt x="18" y="11"/>
                </a:cubicBezTo>
                <a:cubicBezTo>
                  <a:pt x="17" y="12"/>
                  <a:pt x="16" y="13"/>
                  <a:pt x="15" y="14"/>
                </a:cubicBezTo>
                <a:cubicBezTo>
                  <a:pt x="7" y="11"/>
                  <a:pt x="7" y="11"/>
                  <a:pt x="7" y="11"/>
                </a:cubicBezTo>
                <a:cubicBezTo>
                  <a:pt x="2" y="20"/>
                  <a:pt x="2" y="20"/>
                  <a:pt x="2" y="20"/>
                </a:cubicBezTo>
                <a:cubicBezTo>
                  <a:pt x="8" y="25"/>
                  <a:pt x="8" y="25"/>
                  <a:pt x="8" y="25"/>
                </a:cubicBezTo>
                <a:cubicBezTo>
                  <a:pt x="8" y="27"/>
                  <a:pt x="7" y="28"/>
                  <a:pt x="7" y="30"/>
                </a:cubicBezTo>
                <a:cubicBezTo>
                  <a:pt x="0" y="33"/>
                  <a:pt x="0" y="33"/>
                  <a:pt x="0" y="33"/>
                </a:cubicBezTo>
                <a:cubicBezTo>
                  <a:pt x="2" y="43"/>
                  <a:pt x="2" y="43"/>
                  <a:pt x="2" y="43"/>
                </a:cubicBezTo>
                <a:cubicBezTo>
                  <a:pt x="11" y="42"/>
                  <a:pt x="11" y="42"/>
                  <a:pt x="11" y="42"/>
                </a:cubicBezTo>
                <a:cubicBezTo>
                  <a:pt x="12" y="44"/>
                  <a:pt x="13" y="45"/>
                  <a:pt x="14" y="47"/>
                </a:cubicBezTo>
                <a:cubicBezTo>
                  <a:pt x="11" y="54"/>
                  <a:pt x="11" y="54"/>
                  <a:pt x="11" y="54"/>
                </a:cubicBezTo>
                <a:cubicBezTo>
                  <a:pt x="20" y="59"/>
                  <a:pt x="20" y="59"/>
                  <a:pt x="20" y="59"/>
                </a:cubicBezTo>
                <a:cubicBezTo>
                  <a:pt x="25" y="53"/>
                  <a:pt x="25" y="53"/>
                  <a:pt x="25" y="53"/>
                </a:cubicBezTo>
                <a:cubicBezTo>
                  <a:pt x="26" y="53"/>
                  <a:pt x="28" y="53"/>
                  <a:pt x="30" y="53"/>
                </a:cubicBezTo>
                <a:cubicBezTo>
                  <a:pt x="33" y="61"/>
                  <a:pt x="33" y="61"/>
                  <a:pt x="33" y="61"/>
                </a:cubicBezTo>
                <a:cubicBezTo>
                  <a:pt x="43" y="58"/>
                  <a:pt x="43" y="58"/>
                  <a:pt x="43" y="58"/>
                </a:cubicBezTo>
                <a:cubicBezTo>
                  <a:pt x="42" y="50"/>
                  <a:pt x="42" y="50"/>
                  <a:pt x="42" y="50"/>
                </a:cubicBezTo>
                <a:cubicBezTo>
                  <a:pt x="44" y="49"/>
                  <a:pt x="45" y="48"/>
                  <a:pt x="46" y="47"/>
                </a:cubicBezTo>
                <a:cubicBezTo>
                  <a:pt x="54" y="50"/>
                  <a:pt x="54" y="50"/>
                  <a:pt x="54" y="50"/>
                </a:cubicBezTo>
                <a:cubicBezTo>
                  <a:pt x="59" y="41"/>
                  <a:pt x="59" y="41"/>
                  <a:pt x="59" y="41"/>
                </a:cubicBezTo>
                <a:cubicBezTo>
                  <a:pt x="52" y="36"/>
                  <a:pt x="52" y="36"/>
                  <a:pt x="52" y="36"/>
                </a:cubicBezTo>
                <a:cubicBezTo>
                  <a:pt x="53" y="34"/>
                  <a:pt x="53" y="33"/>
                  <a:pt x="53" y="31"/>
                </a:cubicBezTo>
                <a:lnTo>
                  <a:pt x="61" y="28"/>
                </a:lnTo>
                <a:close/>
                <a:moveTo>
                  <a:pt x="28" y="26"/>
                </a:moveTo>
                <a:cubicBezTo>
                  <a:pt x="25" y="27"/>
                  <a:pt x="24" y="30"/>
                  <a:pt x="26" y="33"/>
                </a:cubicBezTo>
                <a:cubicBezTo>
                  <a:pt x="27" y="35"/>
                  <a:pt x="30" y="36"/>
                  <a:pt x="33" y="35"/>
                </a:cubicBezTo>
                <a:cubicBezTo>
                  <a:pt x="35" y="34"/>
                  <a:pt x="36" y="31"/>
                  <a:pt x="35" y="28"/>
                </a:cubicBezTo>
                <a:cubicBezTo>
                  <a:pt x="34" y="26"/>
                  <a:pt x="31" y="25"/>
                  <a:pt x="28" y="26"/>
                </a:cubicBezTo>
                <a:close/>
              </a:path>
            </a:pathLst>
          </a:custGeom>
          <a:solidFill>
            <a:srgbClr val="FFFFFF"/>
          </a:solidFill>
          <a:ln>
            <a:noFill/>
          </a:ln>
          <a:extLst/>
        </p:spPr>
        <p:txBody>
          <a:bodyPr vert="horz" wrap="square" lIns="93278" tIns="46639" rIns="93278" bIns="46639" numCol="1" anchor="t" anchorCtr="0" compatLnSpc="1">
            <a:prstTxWarp prst="textNoShape">
              <a:avLst/>
            </a:prstTxWarp>
          </a:bodyPr>
          <a:lstStyle/>
          <a:p>
            <a:endParaRPr lang="en-US" dirty="0">
              <a:solidFill>
                <a:srgbClr val="000000"/>
              </a:solidFill>
            </a:endParaRPr>
          </a:p>
        </p:txBody>
      </p:sp>
    </p:spTree>
    <p:extLst>
      <p:ext uri="{BB962C8B-B14F-4D97-AF65-F5344CB8AC3E}">
        <p14:creationId xmlns:p14="http://schemas.microsoft.com/office/powerpoint/2010/main" val="391228664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reeform 104"/>
          <p:cNvSpPr>
            <a:spLocks noEditPoints="1"/>
          </p:cNvSpPr>
          <p:nvPr/>
        </p:nvSpPr>
        <p:spPr bwMode="black">
          <a:xfrm>
            <a:off x="575255" y="525462"/>
            <a:ext cx="1147182" cy="1034852"/>
          </a:xfrm>
          <a:custGeom>
            <a:avLst/>
            <a:gdLst>
              <a:gd name="T0" fmla="*/ 37 w 61"/>
              <a:gd name="T1" fmla="*/ 43 h 61"/>
              <a:gd name="T2" fmla="*/ 18 w 61"/>
              <a:gd name="T3" fmla="*/ 37 h 61"/>
              <a:gd name="T4" fmla="*/ 24 w 61"/>
              <a:gd name="T5" fmla="*/ 18 h 61"/>
              <a:gd name="T6" fmla="*/ 43 w 61"/>
              <a:gd name="T7" fmla="*/ 24 h 61"/>
              <a:gd name="T8" fmla="*/ 37 w 61"/>
              <a:gd name="T9" fmla="*/ 43 h 61"/>
              <a:gd name="T10" fmla="*/ 61 w 61"/>
              <a:gd name="T11" fmla="*/ 28 h 61"/>
              <a:gd name="T12" fmla="*/ 58 w 61"/>
              <a:gd name="T13" fmla="*/ 18 h 61"/>
              <a:gd name="T14" fmla="*/ 50 w 61"/>
              <a:gd name="T15" fmla="*/ 19 h 61"/>
              <a:gd name="T16" fmla="*/ 47 w 61"/>
              <a:gd name="T17" fmla="*/ 15 h 61"/>
              <a:gd name="T18" fmla="*/ 50 w 61"/>
              <a:gd name="T19" fmla="*/ 7 h 61"/>
              <a:gd name="T20" fmla="*/ 41 w 61"/>
              <a:gd name="T21" fmla="*/ 2 h 61"/>
              <a:gd name="T22" fmla="*/ 36 w 61"/>
              <a:gd name="T23" fmla="*/ 9 h 61"/>
              <a:gd name="T24" fmla="*/ 30 w 61"/>
              <a:gd name="T25" fmla="*/ 8 h 61"/>
              <a:gd name="T26" fmla="*/ 27 w 61"/>
              <a:gd name="T27" fmla="*/ 0 h 61"/>
              <a:gd name="T28" fmla="*/ 17 w 61"/>
              <a:gd name="T29" fmla="*/ 3 h 61"/>
              <a:gd name="T30" fmla="*/ 18 w 61"/>
              <a:gd name="T31" fmla="*/ 11 h 61"/>
              <a:gd name="T32" fmla="*/ 15 w 61"/>
              <a:gd name="T33" fmla="*/ 14 h 61"/>
              <a:gd name="T34" fmla="*/ 7 w 61"/>
              <a:gd name="T35" fmla="*/ 11 h 61"/>
              <a:gd name="T36" fmla="*/ 2 w 61"/>
              <a:gd name="T37" fmla="*/ 20 h 61"/>
              <a:gd name="T38" fmla="*/ 8 w 61"/>
              <a:gd name="T39" fmla="*/ 25 h 61"/>
              <a:gd name="T40" fmla="*/ 7 w 61"/>
              <a:gd name="T41" fmla="*/ 30 h 61"/>
              <a:gd name="T42" fmla="*/ 0 w 61"/>
              <a:gd name="T43" fmla="*/ 33 h 61"/>
              <a:gd name="T44" fmla="*/ 2 w 61"/>
              <a:gd name="T45" fmla="*/ 43 h 61"/>
              <a:gd name="T46" fmla="*/ 11 w 61"/>
              <a:gd name="T47" fmla="*/ 42 h 61"/>
              <a:gd name="T48" fmla="*/ 14 w 61"/>
              <a:gd name="T49" fmla="*/ 47 h 61"/>
              <a:gd name="T50" fmla="*/ 11 w 61"/>
              <a:gd name="T51" fmla="*/ 54 h 61"/>
              <a:gd name="T52" fmla="*/ 20 w 61"/>
              <a:gd name="T53" fmla="*/ 59 h 61"/>
              <a:gd name="T54" fmla="*/ 25 w 61"/>
              <a:gd name="T55" fmla="*/ 53 h 61"/>
              <a:gd name="T56" fmla="*/ 30 w 61"/>
              <a:gd name="T57" fmla="*/ 53 h 61"/>
              <a:gd name="T58" fmla="*/ 33 w 61"/>
              <a:gd name="T59" fmla="*/ 61 h 61"/>
              <a:gd name="T60" fmla="*/ 43 w 61"/>
              <a:gd name="T61" fmla="*/ 58 h 61"/>
              <a:gd name="T62" fmla="*/ 42 w 61"/>
              <a:gd name="T63" fmla="*/ 50 h 61"/>
              <a:gd name="T64" fmla="*/ 46 w 61"/>
              <a:gd name="T65" fmla="*/ 47 h 61"/>
              <a:gd name="T66" fmla="*/ 54 w 61"/>
              <a:gd name="T67" fmla="*/ 50 h 61"/>
              <a:gd name="T68" fmla="*/ 59 w 61"/>
              <a:gd name="T69" fmla="*/ 41 h 61"/>
              <a:gd name="T70" fmla="*/ 52 w 61"/>
              <a:gd name="T71" fmla="*/ 36 h 61"/>
              <a:gd name="T72" fmla="*/ 53 w 61"/>
              <a:gd name="T73" fmla="*/ 31 h 61"/>
              <a:gd name="T74" fmla="*/ 61 w 61"/>
              <a:gd name="T75" fmla="*/ 28 h 61"/>
              <a:gd name="T76" fmla="*/ 28 w 61"/>
              <a:gd name="T77" fmla="*/ 26 h 61"/>
              <a:gd name="T78" fmla="*/ 26 w 61"/>
              <a:gd name="T79" fmla="*/ 33 h 61"/>
              <a:gd name="T80" fmla="*/ 33 w 61"/>
              <a:gd name="T81" fmla="*/ 35 h 61"/>
              <a:gd name="T82" fmla="*/ 35 w 61"/>
              <a:gd name="T83" fmla="*/ 28 h 61"/>
              <a:gd name="T84" fmla="*/ 28 w 61"/>
              <a:gd name="T85" fmla="*/ 26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1" h="61">
                <a:moveTo>
                  <a:pt x="37" y="43"/>
                </a:moveTo>
                <a:cubicBezTo>
                  <a:pt x="30" y="47"/>
                  <a:pt x="21" y="44"/>
                  <a:pt x="18" y="37"/>
                </a:cubicBezTo>
                <a:cubicBezTo>
                  <a:pt x="14" y="30"/>
                  <a:pt x="17" y="21"/>
                  <a:pt x="24" y="18"/>
                </a:cubicBezTo>
                <a:cubicBezTo>
                  <a:pt x="31" y="14"/>
                  <a:pt x="39" y="17"/>
                  <a:pt x="43" y="24"/>
                </a:cubicBezTo>
                <a:cubicBezTo>
                  <a:pt x="47" y="31"/>
                  <a:pt x="44" y="40"/>
                  <a:pt x="37" y="43"/>
                </a:cubicBezTo>
                <a:moveTo>
                  <a:pt x="61" y="28"/>
                </a:moveTo>
                <a:cubicBezTo>
                  <a:pt x="58" y="18"/>
                  <a:pt x="58" y="18"/>
                  <a:pt x="58" y="18"/>
                </a:cubicBezTo>
                <a:cubicBezTo>
                  <a:pt x="50" y="19"/>
                  <a:pt x="50" y="19"/>
                  <a:pt x="50" y="19"/>
                </a:cubicBezTo>
                <a:cubicBezTo>
                  <a:pt x="49" y="17"/>
                  <a:pt x="48" y="16"/>
                  <a:pt x="47" y="15"/>
                </a:cubicBezTo>
                <a:cubicBezTo>
                  <a:pt x="50" y="7"/>
                  <a:pt x="50" y="7"/>
                  <a:pt x="50" y="7"/>
                </a:cubicBezTo>
                <a:cubicBezTo>
                  <a:pt x="41" y="2"/>
                  <a:pt x="41" y="2"/>
                  <a:pt x="41" y="2"/>
                </a:cubicBezTo>
                <a:cubicBezTo>
                  <a:pt x="36" y="9"/>
                  <a:pt x="36" y="9"/>
                  <a:pt x="36" y="9"/>
                </a:cubicBezTo>
                <a:cubicBezTo>
                  <a:pt x="34" y="8"/>
                  <a:pt x="32" y="8"/>
                  <a:pt x="30" y="8"/>
                </a:cubicBezTo>
                <a:cubicBezTo>
                  <a:pt x="27" y="0"/>
                  <a:pt x="27" y="0"/>
                  <a:pt x="27" y="0"/>
                </a:cubicBezTo>
                <a:cubicBezTo>
                  <a:pt x="17" y="3"/>
                  <a:pt x="17" y="3"/>
                  <a:pt x="17" y="3"/>
                </a:cubicBezTo>
                <a:cubicBezTo>
                  <a:pt x="18" y="11"/>
                  <a:pt x="18" y="11"/>
                  <a:pt x="18" y="11"/>
                </a:cubicBezTo>
                <a:cubicBezTo>
                  <a:pt x="17" y="12"/>
                  <a:pt x="16" y="13"/>
                  <a:pt x="15" y="14"/>
                </a:cubicBezTo>
                <a:cubicBezTo>
                  <a:pt x="7" y="11"/>
                  <a:pt x="7" y="11"/>
                  <a:pt x="7" y="11"/>
                </a:cubicBezTo>
                <a:cubicBezTo>
                  <a:pt x="2" y="20"/>
                  <a:pt x="2" y="20"/>
                  <a:pt x="2" y="20"/>
                </a:cubicBezTo>
                <a:cubicBezTo>
                  <a:pt x="8" y="25"/>
                  <a:pt x="8" y="25"/>
                  <a:pt x="8" y="25"/>
                </a:cubicBezTo>
                <a:cubicBezTo>
                  <a:pt x="8" y="27"/>
                  <a:pt x="7" y="28"/>
                  <a:pt x="7" y="30"/>
                </a:cubicBezTo>
                <a:cubicBezTo>
                  <a:pt x="0" y="33"/>
                  <a:pt x="0" y="33"/>
                  <a:pt x="0" y="33"/>
                </a:cubicBezTo>
                <a:cubicBezTo>
                  <a:pt x="2" y="43"/>
                  <a:pt x="2" y="43"/>
                  <a:pt x="2" y="43"/>
                </a:cubicBezTo>
                <a:cubicBezTo>
                  <a:pt x="11" y="42"/>
                  <a:pt x="11" y="42"/>
                  <a:pt x="11" y="42"/>
                </a:cubicBezTo>
                <a:cubicBezTo>
                  <a:pt x="12" y="44"/>
                  <a:pt x="13" y="45"/>
                  <a:pt x="14" y="47"/>
                </a:cubicBezTo>
                <a:cubicBezTo>
                  <a:pt x="11" y="54"/>
                  <a:pt x="11" y="54"/>
                  <a:pt x="11" y="54"/>
                </a:cubicBezTo>
                <a:cubicBezTo>
                  <a:pt x="20" y="59"/>
                  <a:pt x="20" y="59"/>
                  <a:pt x="20" y="59"/>
                </a:cubicBezTo>
                <a:cubicBezTo>
                  <a:pt x="25" y="53"/>
                  <a:pt x="25" y="53"/>
                  <a:pt x="25" y="53"/>
                </a:cubicBezTo>
                <a:cubicBezTo>
                  <a:pt x="26" y="53"/>
                  <a:pt x="28" y="53"/>
                  <a:pt x="30" y="53"/>
                </a:cubicBezTo>
                <a:cubicBezTo>
                  <a:pt x="33" y="61"/>
                  <a:pt x="33" y="61"/>
                  <a:pt x="33" y="61"/>
                </a:cubicBezTo>
                <a:cubicBezTo>
                  <a:pt x="43" y="58"/>
                  <a:pt x="43" y="58"/>
                  <a:pt x="43" y="58"/>
                </a:cubicBezTo>
                <a:cubicBezTo>
                  <a:pt x="42" y="50"/>
                  <a:pt x="42" y="50"/>
                  <a:pt x="42" y="50"/>
                </a:cubicBezTo>
                <a:cubicBezTo>
                  <a:pt x="44" y="49"/>
                  <a:pt x="45" y="48"/>
                  <a:pt x="46" y="47"/>
                </a:cubicBezTo>
                <a:cubicBezTo>
                  <a:pt x="54" y="50"/>
                  <a:pt x="54" y="50"/>
                  <a:pt x="54" y="50"/>
                </a:cubicBezTo>
                <a:cubicBezTo>
                  <a:pt x="59" y="41"/>
                  <a:pt x="59" y="41"/>
                  <a:pt x="59" y="41"/>
                </a:cubicBezTo>
                <a:cubicBezTo>
                  <a:pt x="52" y="36"/>
                  <a:pt x="52" y="36"/>
                  <a:pt x="52" y="36"/>
                </a:cubicBezTo>
                <a:cubicBezTo>
                  <a:pt x="53" y="34"/>
                  <a:pt x="53" y="33"/>
                  <a:pt x="53" y="31"/>
                </a:cubicBezTo>
                <a:lnTo>
                  <a:pt x="61" y="28"/>
                </a:lnTo>
                <a:close/>
                <a:moveTo>
                  <a:pt x="28" y="26"/>
                </a:moveTo>
                <a:cubicBezTo>
                  <a:pt x="25" y="27"/>
                  <a:pt x="24" y="30"/>
                  <a:pt x="26" y="33"/>
                </a:cubicBezTo>
                <a:cubicBezTo>
                  <a:pt x="27" y="35"/>
                  <a:pt x="30" y="36"/>
                  <a:pt x="33" y="35"/>
                </a:cubicBezTo>
                <a:cubicBezTo>
                  <a:pt x="35" y="34"/>
                  <a:pt x="36" y="31"/>
                  <a:pt x="35" y="28"/>
                </a:cubicBezTo>
                <a:cubicBezTo>
                  <a:pt x="34" y="26"/>
                  <a:pt x="31" y="25"/>
                  <a:pt x="28" y="26"/>
                </a:cubicBezTo>
                <a:close/>
              </a:path>
            </a:pathLst>
          </a:custGeom>
          <a:solidFill>
            <a:srgbClr val="FFFFFF"/>
          </a:solidFill>
          <a:ln>
            <a:noFill/>
          </a:ln>
          <a:extLst/>
        </p:spPr>
        <p:txBody>
          <a:bodyPr vert="horz" wrap="square" lIns="93278" tIns="46639" rIns="93278" bIns="46639" numCol="1" anchor="t" anchorCtr="0" compatLnSpc="1">
            <a:prstTxWarp prst="textNoShape">
              <a:avLst/>
            </a:prstTxWarp>
          </a:bodyPr>
          <a:lstStyle/>
          <a:p>
            <a:endParaRPr lang="en-US" dirty="0">
              <a:solidFill>
                <a:srgbClr val="000000"/>
              </a:solidFill>
            </a:endParaRPr>
          </a:p>
        </p:txBody>
      </p:sp>
      <p:pic>
        <p:nvPicPr>
          <p:cNvPr id="14"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027459" y="926298"/>
            <a:ext cx="8431061" cy="5562599"/>
          </a:xfrm>
          <a:prstGeom prst="rect">
            <a:avLst/>
          </a:prstGeom>
          <a:noFill/>
          <a:ln>
            <a:noFill/>
          </a:ln>
          <a:effectLst/>
          <a:extLst/>
        </p:spPr>
      </p:pic>
      <p:sp>
        <p:nvSpPr>
          <p:cNvPr id="2" name="TextBox 1"/>
          <p:cNvSpPr txBox="1"/>
          <p:nvPr/>
        </p:nvSpPr>
        <p:spPr>
          <a:xfrm>
            <a:off x="777874" y="3232134"/>
            <a:ext cx="3260316" cy="627864"/>
          </a:xfrm>
          <a:prstGeom prst="rect">
            <a:avLst/>
          </a:prstGeom>
          <a:noFill/>
        </p:spPr>
        <p:txBody>
          <a:bodyPr wrap="none" lIns="182880" tIns="146304" rIns="182880" bIns="146304" rtlCol="0">
            <a:spAutoFit/>
          </a:bodyPr>
          <a:lstStyle/>
          <a:p>
            <a:pPr>
              <a:lnSpc>
                <a:spcPct val="90000"/>
              </a:lnSpc>
              <a:spcAft>
                <a:spcPts val="600"/>
              </a:spcAft>
            </a:pPr>
            <a:r>
              <a:rPr lang="en-US" sz="2400" dirty="0" smtClean="0">
                <a:gradFill>
                  <a:gsLst>
                    <a:gs pos="2917">
                      <a:srgbClr val="505050"/>
                    </a:gs>
                    <a:gs pos="30000">
                      <a:srgbClr val="505050"/>
                    </a:gs>
                  </a:gsLst>
                  <a:lin ang="5400000" scaled="0"/>
                </a:gradFill>
              </a:rPr>
              <a:t>Cloud? On-Premises?</a:t>
            </a:r>
          </a:p>
        </p:txBody>
      </p:sp>
      <p:sp>
        <p:nvSpPr>
          <p:cNvPr id="15" name="TextBox 14"/>
          <p:cNvSpPr txBox="1"/>
          <p:nvPr/>
        </p:nvSpPr>
        <p:spPr>
          <a:xfrm>
            <a:off x="10458520" y="5097462"/>
            <a:ext cx="1310295" cy="627864"/>
          </a:xfrm>
          <a:prstGeom prst="rect">
            <a:avLst/>
          </a:prstGeom>
          <a:noFill/>
        </p:spPr>
        <p:txBody>
          <a:bodyPr wrap="none" lIns="182880" tIns="146304" rIns="182880" bIns="146304" rtlCol="0">
            <a:spAutoFit/>
          </a:bodyPr>
          <a:lstStyle/>
          <a:p>
            <a:pPr>
              <a:lnSpc>
                <a:spcPct val="90000"/>
              </a:lnSpc>
              <a:spcAft>
                <a:spcPts val="600"/>
              </a:spcAft>
            </a:pPr>
            <a:r>
              <a:rPr lang="en-US" sz="2400" dirty="0" smtClean="0">
                <a:gradFill>
                  <a:gsLst>
                    <a:gs pos="2917">
                      <a:srgbClr val="505050"/>
                    </a:gs>
                    <a:gs pos="30000">
                      <a:srgbClr val="505050"/>
                    </a:gs>
                  </a:gsLst>
                  <a:lin ang="5400000" scaled="0"/>
                </a:gradFill>
              </a:rPr>
              <a:t>Cloud?</a:t>
            </a:r>
          </a:p>
        </p:txBody>
      </p:sp>
      <p:sp>
        <p:nvSpPr>
          <p:cNvPr id="16" name="TextBox 15"/>
          <p:cNvSpPr txBox="1"/>
          <p:nvPr/>
        </p:nvSpPr>
        <p:spPr>
          <a:xfrm>
            <a:off x="5418445" y="3533365"/>
            <a:ext cx="3485378" cy="627864"/>
          </a:xfrm>
          <a:prstGeom prst="rect">
            <a:avLst/>
          </a:prstGeom>
          <a:noFill/>
        </p:spPr>
        <p:txBody>
          <a:bodyPr wrap="none" lIns="182880" tIns="146304" rIns="182880" bIns="146304" rtlCol="0">
            <a:spAutoFit/>
          </a:bodyPr>
          <a:lstStyle/>
          <a:p>
            <a:pPr>
              <a:lnSpc>
                <a:spcPct val="90000"/>
              </a:lnSpc>
              <a:spcAft>
                <a:spcPts val="600"/>
              </a:spcAft>
            </a:pPr>
            <a:r>
              <a:rPr lang="en-US" sz="2400" dirty="0" smtClean="0">
                <a:gradFill>
                  <a:gsLst>
                    <a:gs pos="2917">
                      <a:srgbClr val="505050"/>
                    </a:gs>
                    <a:gs pos="30000">
                      <a:srgbClr val="505050"/>
                    </a:gs>
                  </a:gsLst>
                  <a:lin ang="5400000" scaled="0"/>
                </a:gradFill>
              </a:rPr>
              <a:t>OneDrive for Business?</a:t>
            </a:r>
          </a:p>
        </p:txBody>
      </p:sp>
    </p:spTree>
    <p:extLst>
      <p:ext uri="{BB962C8B-B14F-4D97-AF65-F5344CB8AC3E}">
        <p14:creationId xmlns:p14="http://schemas.microsoft.com/office/powerpoint/2010/main" val="371215006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5" grpId="0"/>
      <p:bldP spid="16"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bwMode="auto">
          <a:xfrm>
            <a:off x="2501" y="-1"/>
            <a:ext cx="5438566" cy="6994525"/>
          </a:xfrm>
          <a:prstGeom prst="rect">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endParaRPr lang="en-US" sz="2800" dirty="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p:nvPr>
        </p:nvSpPr>
        <p:spPr>
          <a:xfrm>
            <a:off x="274639" y="295274"/>
            <a:ext cx="4571998" cy="4725988"/>
          </a:xfrm>
        </p:spPr>
        <p:txBody>
          <a:bodyPr/>
          <a:lstStyle/>
          <a:p>
            <a:r>
              <a:rPr lang="en-US" sz="4896" dirty="0" smtClean="0">
                <a:solidFill>
                  <a:schemeClr val="bg1"/>
                </a:solidFill>
              </a:rPr>
              <a:t>Making the Most of Today’s Investment </a:t>
            </a:r>
            <a:endParaRPr lang="en-US" sz="4896" dirty="0">
              <a:solidFill>
                <a:schemeClr val="bg1"/>
              </a:solidFill>
            </a:endParaRPr>
          </a:p>
        </p:txBody>
      </p:sp>
      <p:sp>
        <p:nvSpPr>
          <p:cNvPr id="6" name="TextBox 5"/>
          <p:cNvSpPr txBox="1"/>
          <p:nvPr/>
        </p:nvSpPr>
        <p:spPr>
          <a:xfrm>
            <a:off x="6034215" y="1211262"/>
            <a:ext cx="5835982" cy="5416868"/>
          </a:xfrm>
          <a:prstGeom prst="rect">
            <a:avLst/>
          </a:prstGeom>
          <a:noFill/>
        </p:spPr>
        <p:txBody>
          <a:bodyPr wrap="square" lIns="0" tIns="0" rIns="0" bIns="0" rtlCol="0">
            <a:spAutoFit/>
          </a:bodyPr>
          <a:lstStyle/>
          <a:p>
            <a:r>
              <a:rPr lang="en-US" sz="3200" dirty="0" smtClean="0">
                <a:solidFill>
                  <a:srgbClr val="505050"/>
                </a:solidFill>
              </a:rPr>
              <a:t>Same UX metaphors</a:t>
            </a:r>
          </a:p>
          <a:p>
            <a:pPr marL="457200" indent="-457200">
              <a:buFont typeface="Arial" panose="020B0604020202020204" pitchFamily="34" charset="0"/>
              <a:buChar char="•"/>
            </a:pPr>
            <a:r>
              <a:rPr lang="en-US" sz="3200" dirty="0" smtClean="0">
                <a:solidFill>
                  <a:srgbClr val="505050"/>
                </a:solidFill>
              </a:rPr>
              <a:t>Site Pages</a:t>
            </a:r>
          </a:p>
          <a:p>
            <a:pPr marL="457200" indent="-457200">
              <a:buFont typeface="Arial" panose="020B0604020202020204" pitchFamily="34" charset="0"/>
              <a:buChar char="•"/>
            </a:pPr>
            <a:r>
              <a:rPr lang="en-US" sz="3200" dirty="0" smtClean="0">
                <a:solidFill>
                  <a:srgbClr val="505050"/>
                </a:solidFill>
              </a:rPr>
              <a:t>Web Parts</a:t>
            </a:r>
          </a:p>
          <a:p>
            <a:pPr marL="457200" indent="-457200">
              <a:buFont typeface="Arial" panose="020B0604020202020204" pitchFamily="34" charset="0"/>
              <a:buChar char="•"/>
            </a:pPr>
            <a:r>
              <a:rPr lang="en-US" sz="3200" dirty="0" smtClean="0">
                <a:solidFill>
                  <a:srgbClr val="505050"/>
                </a:solidFill>
              </a:rPr>
              <a:t>Ribbon</a:t>
            </a:r>
          </a:p>
          <a:p>
            <a:pPr marL="457200" indent="-457200">
              <a:buFont typeface="Arial" panose="020B0604020202020204" pitchFamily="34" charset="0"/>
              <a:buChar char="•"/>
            </a:pPr>
            <a:r>
              <a:rPr lang="en-US" sz="3200" dirty="0" smtClean="0">
                <a:solidFill>
                  <a:srgbClr val="505050"/>
                </a:solidFill>
              </a:rPr>
              <a:t>Folders/Metadata</a:t>
            </a:r>
          </a:p>
          <a:p>
            <a:endParaRPr lang="en-US" sz="3200" dirty="0">
              <a:solidFill>
                <a:srgbClr val="505050"/>
              </a:solidFill>
            </a:endParaRPr>
          </a:p>
          <a:p>
            <a:r>
              <a:rPr lang="en-US" sz="3200" dirty="0" smtClean="0">
                <a:solidFill>
                  <a:srgbClr val="505050"/>
                </a:solidFill>
              </a:rPr>
              <a:t>Except:</a:t>
            </a:r>
          </a:p>
          <a:p>
            <a:pPr marL="457200" indent="-457200">
              <a:buFont typeface="Arial" panose="020B0604020202020204" pitchFamily="34" charset="0"/>
              <a:buChar char="•"/>
            </a:pPr>
            <a:r>
              <a:rPr lang="en-US" sz="3200" dirty="0" smtClean="0">
                <a:solidFill>
                  <a:srgbClr val="505050"/>
                </a:solidFill>
              </a:rPr>
              <a:t>Everything’s an App</a:t>
            </a:r>
          </a:p>
          <a:p>
            <a:pPr marL="457200" indent="-457200">
              <a:buFont typeface="Arial" panose="020B0604020202020204" pitchFamily="34" charset="0"/>
              <a:buChar char="•"/>
            </a:pPr>
            <a:r>
              <a:rPr lang="en-US" sz="3200" dirty="0" smtClean="0">
                <a:solidFill>
                  <a:srgbClr val="505050"/>
                </a:solidFill>
              </a:rPr>
              <a:t>Updated (and better) web UX</a:t>
            </a:r>
            <a:br>
              <a:rPr lang="en-US" sz="3200" dirty="0" smtClean="0">
                <a:solidFill>
                  <a:srgbClr val="505050"/>
                </a:solidFill>
              </a:rPr>
            </a:br>
            <a:endParaRPr lang="en-US" sz="3200" dirty="0" smtClean="0">
              <a:solidFill>
                <a:srgbClr val="505050"/>
              </a:solidFill>
            </a:endParaRPr>
          </a:p>
          <a:p>
            <a:r>
              <a:rPr lang="en-US" sz="3200" dirty="0" smtClean="0">
                <a:solidFill>
                  <a:srgbClr val="505050"/>
                </a:solidFill>
              </a:rPr>
              <a:t>Additional training required</a:t>
            </a:r>
            <a:endParaRPr lang="en-US" sz="3200" dirty="0">
              <a:solidFill>
                <a:srgbClr val="505050"/>
              </a:solidFill>
            </a:endParaRPr>
          </a:p>
        </p:txBody>
      </p:sp>
      <p:sp>
        <p:nvSpPr>
          <p:cNvPr id="8" name="Freeform 104"/>
          <p:cNvSpPr>
            <a:spLocks noEditPoints="1"/>
          </p:cNvSpPr>
          <p:nvPr/>
        </p:nvSpPr>
        <p:spPr bwMode="black">
          <a:xfrm>
            <a:off x="2027237" y="3344862"/>
            <a:ext cx="1147182" cy="1034852"/>
          </a:xfrm>
          <a:custGeom>
            <a:avLst/>
            <a:gdLst>
              <a:gd name="T0" fmla="*/ 37 w 61"/>
              <a:gd name="T1" fmla="*/ 43 h 61"/>
              <a:gd name="T2" fmla="*/ 18 w 61"/>
              <a:gd name="T3" fmla="*/ 37 h 61"/>
              <a:gd name="T4" fmla="*/ 24 w 61"/>
              <a:gd name="T5" fmla="*/ 18 h 61"/>
              <a:gd name="T6" fmla="*/ 43 w 61"/>
              <a:gd name="T7" fmla="*/ 24 h 61"/>
              <a:gd name="T8" fmla="*/ 37 w 61"/>
              <a:gd name="T9" fmla="*/ 43 h 61"/>
              <a:gd name="T10" fmla="*/ 61 w 61"/>
              <a:gd name="T11" fmla="*/ 28 h 61"/>
              <a:gd name="T12" fmla="*/ 58 w 61"/>
              <a:gd name="T13" fmla="*/ 18 h 61"/>
              <a:gd name="T14" fmla="*/ 50 w 61"/>
              <a:gd name="T15" fmla="*/ 19 h 61"/>
              <a:gd name="T16" fmla="*/ 47 w 61"/>
              <a:gd name="T17" fmla="*/ 15 h 61"/>
              <a:gd name="T18" fmla="*/ 50 w 61"/>
              <a:gd name="T19" fmla="*/ 7 h 61"/>
              <a:gd name="T20" fmla="*/ 41 w 61"/>
              <a:gd name="T21" fmla="*/ 2 h 61"/>
              <a:gd name="T22" fmla="*/ 36 w 61"/>
              <a:gd name="T23" fmla="*/ 9 h 61"/>
              <a:gd name="T24" fmla="*/ 30 w 61"/>
              <a:gd name="T25" fmla="*/ 8 h 61"/>
              <a:gd name="T26" fmla="*/ 27 w 61"/>
              <a:gd name="T27" fmla="*/ 0 h 61"/>
              <a:gd name="T28" fmla="*/ 17 w 61"/>
              <a:gd name="T29" fmla="*/ 3 h 61"/>
              <a:gd name="T30" fmla="*/ 18 w 61"/>
              <a:gd name="T31" fmla="*/ 11 h 61"/>
              <a:gd name="T32" fmla="*/ 15 w 61"/>
              <a:gd name="T33" fmla="*/ 14 h 61"/>
              <a:gd name="T34" fmla="*/ 7 w 61"/>
              <a:gd name="T35" fmla="*/ 11 h 61"/>
              <a:gd name="T36" fmla="*/ 2 w 61"/>
              <a:gd name="T37" fmla="*/ 20 h 61"/>
              <a:gd name="T38" fmla="*/ 8 w 61"/>
              <a:gd name="T39" fmla="*/ 25 h 61"/>
              <a:gd name="T40" fmla="*/ 7 w 61"/>
              <a:gd name="T41" fmla="*/ 30 h 61"/>
              <a:gd name="T42" fmla="*/ 0 w 61"/>
              <a:gd name="T43" fmla="*/ 33 h 61"/>
              <a:gd name="T44" fmla="*/ 2 w 61"/>
              <a:gd name="T45" fmla="*/ 43 h 61"/>
              <a:gd name="T46" fmla="*/ 11 w 61"/>
              <a:gd name="T47" fmla="*/ 42 h 61"/>
              <a:gd name="T48" fmla="*/ 14 w 61"/>
              <a:gd name="T49" fmla="*/ 47 h 61"/>
              <a:gd name="T50" fmla="*/ 11 w 61"/>
              <a:gd name="T51" fmla="*/ 54 h 61"/>
              <a:gd name="T52" fmla="*/ 20 w 61"/>
              <a:gd name="T53" fmla="*/ 59 h 61"/>
              <a:gd name="T54" fmla="*/ 25 w 61"/>
              <a:gd name="T55" fmla="*/ 53 h 61"/>
              <a:gd name="T56" fmla="*/ 30 w 61"/>
              <a:gd name="T57" fmla="*/ 53 h 61"/>
              <a:gd name="T58" fmla="*/ 33 w 61"/>
              <a:gd name="T59" fmla="*/ 61 h 61"/>
              <a:gd name="T60" fmla="*/ 43 w 61"/>
              <a:gd name="T61" fmla="*/ 58 h 61"/>
              <a:gd name="T62" fmla="*/ 42 w 61"/>
              <a:gd name="T63" fmla="*/ 50 h 61"/>
              <a:gd name="T64" fmla="*/ 46 w 61"/>
              <a:gd name="T65" fmla="*/ 47 h 61"/>
              <a:gd name="T66" fmla="*/ 54 w 61"/>
              <a:gd name="T67" fmla="*/ 50 h 61"/>
              <a:gd name="T68" fmla="*/ 59 w 61"/>
              <a:gd name="T69" fmla="*/ 41 h 61"/>
              <a:gd name="T70" fmla="*/ 52 w 61"/>
              <a:gd name="T71" fmla="*/ 36 h 61"/>
              <a:gd name="T72" fmla="*/ 53 w 61"/>
              <a:gd name="T73" fmla="*/ 31 h 61"/>
              <a:gd name="T74" fmla="*/ 61 w 61"/>
              <a:gd name="T75" fmla="*/ 28 h 61"/>
              <a:gd name="T76" fmla="*/ 28 w 61"/>
              <a:gd name="T77" fmla="*/ 26 h 61"/>
              <a:gd name="T78" fmla="*/ 26 w 61"/>
              <a:gd name="T79" fmla="*/ 33 h 61"/>
              <a:gd name="T80" fmla="*/ 33 w 61"/>
              <a:gd name="T81" fmla="*/ 35 h 61"/>
              <a:gd name="T82" fmla="*/ 35 w 61"/>
              <a:gd name="T83" fmla="*/ 28 h 61"/>
              <a:gd name="T84" fmla="*/ 28 w 61"/>
              <a:gd name="T85" fmla="*/ 26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1" h="61">
                <a:moveTo>
                  <a:pt x="37" y="43"/>
                </a:moveTo>
                <a:cubicBezTo>
                  <a:pt x="30" y="47"/>
                  <a:pt x="21" y="44"/>
                  <a:pt x="18" y="37"/>
                </a:cubicBezTo>
                <a:cubicBezTo>
                  <a:pt x="14" y="30"/>
                  <a:pt x="17" y="21"/>
                  <a:pt x="24" y="18"/>
                </a:cubicBezTo>
                <a:cubicBezTo>
                  <a:pt x="31" y="14"/>
                  <a:pt x="39" y="17"/>
                  <a:pt x="43" y="24"/>
                </a:cubicBezTo>
                <a:cubicBezTo>
                  <a:pt x="47" y="31"/>
                  <a:pt x="44" y="40"/>
                  <a:pt x="37" y="43"/>
                </a:cubicBezTo>
                <a:moveTo>
                  <a:pt x="61" y="28"/>
                </a:moveTo>
                <a:cubicBezTo>
                  <a:pt x="58" y="18"/>
                  <a:pt x="58" y="18"/>
                  <a:pt x="58" y="18"/>
                </a:cubicBezTo>
                <a:cubicBezTo>
                  <a:pt x="50" y="19"/>
                  <a:pt x="50" y="19"/>
                  <a:pt x="50" y="19"/>
                </a:cubicBezTo>
                <a:cubicBezTo>
                  <a:pt x="49" y="17"/>
                  <a:pt x="48" y="16"/>
                  <a:pt x="47" y="15"/>
                </a:cubicBezTo>
                <a:cubicBezTo>
                  <a:pt x="50" y="7"/>
                  <a:pt x="50" y="7"/>
                  <a:pt x="50" y="7"/>
                </a:cubicBezTo>
                <a:cubicBezTo>
                  <a:pt x="41" y="2"/>
                  <a:pt x="41" y="2"/>
                  <a:pt x="41" y="2"/>
                </a:cubicBezTo>
                <a:cubicBezTo>
                  <a:pt x="36" y="9"/>
                  <a:pt x="36" y="9"/>
                  <a:pt x="36" y="9"/>
                </a:cubicBezTo>
                <a:cubicBezTo>
                  <a:pt x="34" y="8"/>
                  <a:pt x="32" y="8"/>
                  <a:pt x="30" y="8"/>
                </a:cubicBezTo>
                <a:cubicBezTo>
                  <a:pt x="27" y="0"/>
                  <a:pt x="27" y="0"/>
                  <a:pt x="27" y="0"/>
                </a:cubicBezTo>
                <a:cubicBezTo>
                  <a:pt x="17" y="3"/>
                  <a:pt x="17" y="3"/>
                  <a:pt x="17" y="3"/>
                </a:cubicBezTo>
                <a:cubicBezTo>
                  <a:pt x="18" y="11"/>
                  <a:pt x="18" y="11"/>
                  <a:pt x="18" y="11"/>
                </a:cubicBezTo>
                <a:cubicBezTo>
                  <a:pt x="17" y="12"/>
                  <a:pt x="16" y="13"/>
                  <a:pt x="15" y="14"/>
                </a:cubicBezTo>
                <a:cubicBezTo>
                  <a:pt x="7" y="11"/>
                  <a:pt x="7" y="11"/>
                  <a:pt x="7" y="11"/>
                </a:cubicBezTo>
                <a:cubicBezTo>
                  <a:pt x="2" y="20"/>
                  <a:pt x="2" y="20"/>
                  <a:pt x="2" y="20"/>
                </a:cubicBezTo>
                <a:cubicBezTo>
                  <a:pt x="8" y="25"/>
                  <a:pt x="8" y="25"/>
                  <a:pt x="8" y="25"/>
                </a:cubicBezTo>
                <a:cubicBezTo>
                  <a:pt x="8" y="27"/>
                  <a:pt x="7" y="28"/>
                  <a:pt x="7" y="30"/>
                </a:cubicBezTo>
                <a:cubicBezTo>
                  <a:pt x="0" y="33"/>
                  <a:pt x="0" y="33"/>
                  <a:pt x="0" y="33"/>
                </a:cubicBezTo>
                <a:cubicBezTo>
                  <a:pt x="2" y="43"/>
                  <a:pt x="2" y="43"/>
                  <a:pt x="2" y="43"/>
                </a:cubicBezTo>
                <a:cubicBezTo>
                  <a:pt x="11" y="42"/>
                  <a:pt x="11" y="42"/>
                  <a:pt x="11" y="42"/>
                </a:cubicBezTo>
                <a:cubicBezTo>
                  <a:pt x="12" y="44"/>
                  <a:pt x="13" y="45"/>
                  <a:pt x="14" y="47"/>
                </a:cubicBezTo>
                <a:cubicBezTo>
                  <a:pt x="11" y="54"/>
                  <a:pt x="11" y="54"/>
                  <a:pt x="11" y="54"/>
                </a:cubicBezTo>
                <a:cubicBezTo>
                  <a:pt x="20" y="59"/>
                  <a:pt x="20" y="59"/>
                  <a:pt x="20" y="59"/>
                </a:cubicBezTo>
                <a:cubicBezTo>
                  <a:pt x="25" y="53"/>
                  <a:pt x="25" y="53"/>
                  <a:pt x="25" y="53"/>
                </a:cubicBezTo>
                <a:cubicBezTo>
                  <a:pt x="26" y="53"/>
                  <a:pt x="28" y="53"/>
                  <a:pt x="30" y="53"/>
                </a:cubicBezTo>
                <a:cubicBezTo>
                  <a:pt x="33" y="61"/>
                  <a:pt x="33" y="61"/>
                  <a:pt x="33" y="61"/>
                </a:cubicBezTo>
                <a:cubicBezTo>
                  <a:pt x="43" y="58"/>
                  <a:pt x="43" y="58"/>
                  <a:pt x="43" y="58"/>
                </a:cubicBezTo>
                <a:cubicBezTo>
                  <a:pt x="42" y="50"/>
                  <a:pt x="42" y="50"/>
                  <a:pt x="42" y="50"/>
                </a:cubicBezTo>
                <a:cubicBezTo>
                  <a:pt x="44" y="49"/>
                  <a:pt x="45" y="48"/>
                  <a:pt x="46" y="47"/>
                </a:cubicBezTo>
                <a:cubicBezTo>
                  <a:pt x="54" y="50"/>
                  <a:pt x="54" y="50"/>
                  <a:pt x="54" y="50"/>
                </a:cubicBezTo>
                <a:cubicBezTo>
                  <a:pt x="59" y="41"/>
                  <a:pt x="59" y="41"/>
                  <a:pt x="59" y="41"/>
                </a:cubicBezTo>
                <a:cubicBezTo>
                  <a:pt x="52" y="36"/>
                  <a:pt x="52" y="36"/>
                  <a:pt x="52" y="36"/>
                </a:cubicBezTo>
                <a:cubicBezTo>
                  <a:pt x="53" y="34"/>
                  <a:pt x="53" y="33"/>
                  <a:pt x="53" y="31"/>
                </a:cubicBezTo>
                <a:lnTo>
                  <a:pt x="61" y="28"/>
                </a:lnTo>
                <a:close/>
                <a:moveTo>
                  <a:pt x="28" y="26"/>
                </a:moveTo>
                <a:cubicBezTo>
                  <a:pt x="25" y="27"/>
                  <a:pt x="24" y="30"/>
                  <a:pt x="26" y="33"/>
                </a:cubicBezTo>
                <a:cubicBezTo>
                  <a:pt x="27" y="35"/>
                  <a:pt x="30" y="36"/>
                  <a:pt x="33" y="35"/>
                </a:cubicBezTo>
                <a:cubicBezTo>
                  <a:pt x="35" y="34"/>
                  <a:pt x="36" y="31"/>
                  <a:pt x="35" y="28"/>
                </a:cubicBezTo>
                <a:cubicBezTo>
                  <a:pt x="34" y="26"/>
                  <a:pt x="31" y="25"/>
                  <a:pt x="28" y="26"/>
                </a:cubicBezTo>
                <a:close/>
              </a:path>
            </a:pathLst>
          </a:custGeom>
          <a:solidFill>
            <a:srgbClr val="FFFFFF"/>
          </a:solidFill>
          <a:ln>
            <a:noFill/>
          </a:ln>
          <a:extLst/>
        </p:spPr>
        <p:txBody>
          <a:bodyPr vert="horz" wrap="square" lIns="93278" tIns="46639" rIns="93278" bIns="46639" numCol="1" anchor="t" anchorCtr="0" compatLnSpc="1">
            <a:prstTxWarp prst="textNoShape">
              <a:avLst/>
            </a:prstTxWarp>
          </a:bodyPr>
          <a:lstStyle/>
          <a:p>
            <a:endParaRPr lang="en-US" dirty="0">
              <a:solidFill>
                <a:srgbClr val="000000"/>
              </a:solidFill>
            </a:endParaRPr>
          </a:p>
        </p:txBody>
      </p:sp>
    </p:spTree>
    <p:extLst>
      <p:ext uri="{BB962C8B-B14F-4D97-AF65-F5344CB8AC3E}">
        <p14:creationId xmlns:p14="http://schemas.microsoft.com/office/powerpoint/2010/main" val="147769361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60437" y="1592262"/>
            <a:ext cx="4860925" cy="3873281"/>
          </a:xfrm>
          <a:prstGeom prst="rect">
            <a:avLst/>
          </a:prstGeom>
        </p:spPr>
      </p:pic>
      <p:sp>
        <p:nvSpPr>
          <p:cNvPr id="9" name="TextBox 8"/>
          <p:cNvSpPr txBox="1"/>
          <p:nvPr/>
        </p:nvSpPr>
        <p:spPr>
          <a:xfrm>
            <a:off x="6446837" y="2963862"/>
            <a:ext cx="4059445" cy="849463"/>
          </a:xfrm>
          <a:prstGeom prst="rect">
            <a:avLst/>
          </a:prstGeom>
          <a:noFill/>
        </p:spPr>
        <p:txBody>
          <a:bodyPr wrap="none" lIns="182880" tIns="146304" rIns="182880" bIns="146304" rtlCol="0">
            <a:spAutoFit/>
          </a:bodyPr>
          <a:lstStyle/>
          <a:p>
            <a:pPr>
              <a:lnSpc>
                <a:spcPct val="90000"/>
              </a:lnSpc>
              <a:spcAft>
                <a:spcPts val="600"/>
              </a:spcAft>
            </a:pPr>
            <a:r>
              <a:rPr lang="en-US" sz="4000" dirty="0" smtClean="0">
                <a:gradFill>
                  <a:gsLst>
                    <a:gs pos="2917">
                      <a:srgbClr val="505050"/>
                    </a:gs>
                    <a:gs pos="30000">
                      <a:srgbClr val="505050"/>
                    </a:gs>
                  </a:gsLst>
                  <a:lin ang="5400000" scaled="0"/>
                </a:gradFill>
              </a:rPr>
              <a:t>Why is Bob sad?</a:t>
            </a:r>
          </a:p>
        </p:txBody>
      </p:sp>
    </p:spTree>
    <p:extLst>
      <p:ext uri="{BB962C8B-B14F-4D97-AF65-F5344CB8AC3E}">
        <p14:creationId xmlns:p14="http://schemas.microsoft.com/office/powerpoint/2010/main" val="24261980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bwMode="auto">
          <a:xfrm>
            <a:off x="2501" y="-1"/>
            <a:ext cx="5438566" cy="6994525"/>
          </a:xfrm>
          <a:prstGeom prst="rect">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endParaRPr lang="en-US" sz="2800" dirty="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p:nvPr>
        </p:nvSpPr>
        <p:spPr>
          <a:xfrm>
            <a:off x="274639" y="295274"/>
            <a:ext cx="4571998" cy="4725988"/>
          </a:xfrm>
        </p:spPr>
        <p:txBody>
          <a:bodyPr/>
          <a:lstStyle/>
          <a:p>
            <a:r>
              <a:rPr lang="en-US" sz="4896" dirty="0" smtClean="0">
                <a:solidFill>
                  <a:schemeClr val="bg1"/>
                </a:solidFill>
              </a:rPr>
              <a:t>Making the Most of Today’s Investment </a:t>
            </a:r>
            <a:endParaRPr lang="en-US" sz="4896" dirty="0">
              <a:solidFill>
                <a:schemeClr val="bg1"/>
              </a:solidFill>
            </a:endParaRPr>
          </a:p>
        </p:txBody>
      </p:sp>
      <p:sp>
        <p:nvSpPr>
          <p:cNvPr id="6" name="TextBox 5"/>
          <p:cNvSpPr txBox="1"/>
          <p:nvPr/>
        </p:nvSpPr>
        <p:spPr>
          <a:xfrm>
            <a:off x="6034215" y="907633"/>
            <a:ext cx="5835982" cy="5909310"/>
          </a:xfrm>
          <a:prstGeom prst="rect">
            <a:avLst/>
          </a:prstGeom>
          <a:noFill/>
        </p:spPr>
        <p:txBody>
          <a:bodyPr wrap="square" lIns="0" tIns="0" rIns="0" bIns="0" rtlCol="0">
            <a:spAutoFit/>
          </a:bodyPr>
          <a:lstStyle/>
          <a:p>
            <a:r>
              <a:rPr lang="en-US" sz="3200" dirty="0" smtClean="0">
                <a:solidFill>
                  <a:srgbClr val="505050"/>
                </a:solidFill>
              </a:rPr>
              <a:t>Developer tools are the same</a:t>
            </a:r>
          </a:p>
          <a:p>
            <a:endParaRPr lang="en-US" sz="3200" dirty="0">
              <a:solidFill>
                <a:srgbClr val="505050"/>
              </a:solidFill>
            </a:endParaRPr>
          </a:p>
          <a:p>
            <a:r>
              <a:rPr lang="en-US" sz="3200" dirty="0" smtClean="0">
                <a:solidFill>
                  <a:srgbClr val="505050"/>
                </a:solidFill>
              </a:rPr>
              <a:t>Visual Studio</a:t>
            </a:r>
          </a:p>
          <a:p>
            <a:r>
              <a:rPr lang="en-US" sz="3200" dirty="0" smtClean="0">
                <a:solidFill>
                  <a:srgbClr val="505050"/>
                </a:solidFill>
              </a:rPr>
              <a:t>SharePoint Designer</a:t>
            </a:r>
          </a:p>
          <a:p>
            <a:endParaRPr lang="en-US" sz="3200" dirty="0">
              <a:solidFill>
                <a:srgbClr val="505050"/>
              </a:solidFill>
            </a:endParaRPr>
          </a:p>
          <a:p>
            <a:r>
              <a:rPr lang="en-US" sz="3200" dirty="0" smtClean="0">
                <a:solidFill>
                  <a:srgbClr val="505050"/>
                </a:solidFill>
              </a:rPr>
              <a:t>Except:</a:t>
            </a:r>
          </a:p>
          <a:p>
            <a:pPr marL="457200" indent="-457200">
              <a:buFont typeface="Arial" panose="020B0604020202020204" pitchFamily="34" charset="0"/>
              <a:buChar char="•"/>
            </a:pPr>
            <a:r>
              <a:rPr lang="en-US" sz="3200" dirty="0" smtClean="0">
                <a:solidFill>
                  <a:srgbClr val="505050"/>
                </a:solidFill>
              </a:rPr>
              <a:t>Everything’s an App</a:t>
            </a:r>
          </a:p>
          <a:p>
            <a:pPr marL="457200" indent="-457200">
              <a:buFont typeface="Arial" panose="020B0604020202020204" pitchFamily="34" charset="0"/>
              <a:buChar char="•"/>
            </a:pPr>
            <a:r>
              <a:rPr lang="en-US" sz="3200" dirty="0" smtClean="0">
                <a:solidFill>
                  <a:srgbClr val="505050"/>
                </a:solidFill>
              </a:rPr>
              <a:t>Sandbox deprecation</a:t>
            </a:r>
          </a:p>
          <a:p>
            <a:pPr marL="457200" indent="-457200">
              <a:buFont typeface="Arial" panose="020B0604020202020204" pitchFamily="34" charset="0"/>
              <a:buChar char="•"/>
            </a:pPr>
            <a:r>
              <a:rPr lang="en-US" sz="3200" dirty="0" smtClean="0">
                <a:solidFill>
                  <a:srgbClr val="505050"/>
                </a:solidFill>
              </a:rPr>
              <a:t>Cloud focus (REST/CSOM/JavaScript)</a:t>
            </a:r>
            <a:br>
              <a:rPr lang="en-US" sz="3200" dirty="0" smtClean="0">
                <a:solidFill>
                  <a:srgbClr val="505050"/>
                </a:solidFill>
              </a:rPr>
            </a:br>
            <a:endParaRPr lang="en-US" sz="3200" dirty="0" smtClean="0">
              <a:solidFill>
                <a:srgbClr val="505050"/>
              </a:solidFill>
            </a:endParaRPr>
          </a:p>
          <a:p>
            <a:r>
              <a:rPr lang="en-US" sz="3200" dirty="0" smtClean="0">
                <a:solidFill>
                  <a:srgbClr val="505050"/>
                </a:solidFill>
              </a:rPr>
              <a:t>Additional training required</a:t>
            </a:r>
            <a:endParaRPr lang="en-US" sz="3200" dirty="0">
              <a:solidFill>
                <a:srgbClr val="505050"/>
              </a:solidFill>
            </a:endParaRPr>
          </a:p>
        </p:txBody>
      </p:sp>
      <p:sp>
        <p:nvSpPr>
          <p:cNvPr id="8" name="Freeform 104"/>
          <p:cNvSpPr>
            <a:spLocks noEditPoints="1"/>
          </p:cNvSpPr>
          <p:nvPr/>
        </p:nvSpPr>
        <p:spPr bwMode="black">
          <a:xfrm>
            <a:off x="2027237" y="3344862"/>
            <a:ext cx="1147182" cy="1034852"/>
          </a:xfrm>
          <a:custGeom>
            <a:avLst/>
            <a:gdLst>
              <a:gd name="T0" fmla="*/ 37 w 61"/>
              <a:gd name="T1" fmla="*/ 43 h 61"/>
              <a:gd name="T2" fmla="*/ 18 w 61"/>
              <a:gd name="T3" fmla="*/ 37 h 61"/>
              <a:gd name="T4" fmla="*/ 24 w 61"/>
              <a:gd name="T5" fmla="*/ 18 h 61"/>
              <a:gd name="T6" fmla="*/ 43 w 61"/>
              <a:gd name="T7" fmla="*/ 24 h 61"/>
              <a:gd name="T8" fmla="*/ 37 w 61"/>
              <a:gd name="T9" fmla="*/ 43 h 61"/>
              <a:gd name="T10" fmla="*/ 61 w 61"/>
              <a:gd name="T11" fmla="*/ 28 h 61"/>
              <a:gd name="T12" fmla="*/ 58 w 61"/>
              <a:gd name="T13" fmla="*/ 18 h 61"/>
              <a:gd name="T14" fmla="*/ 50 w 61"/>
              <a:gd name="T15" fmla="*/ 19 h 61"/>
              <a:gd name="T16" fmla="*/ 47 w 61"/>
              <a:gd name="T17" fmla="*/ 15 h 61"/>
              <a:gd name="T18" fmla="*/ 50 w 61"/>
              <a:gd name="T19" fmla="*/ 7 h 61"/>
              <a:gd name="T20" fmla="*/ 41 w 61"/>
              <a:gd name="T21" fmla="*/ 2 h 61"/>
              <a:gd name="T22" fmla="*/ 36 w 61"/>
              <a:gd name="T23" fmla="*/ 9 h 61"/>
              <a:gd name="T24" fmla="*/ 30 w 61"/>
              <a:gd name="T25" fmla="*/ 8 h 61"/>
              <a:gd name="T26" fmla="*/ 27 w 61"/>
              <a:gd name="T27" fmla="*/ 0 h 61"/>
              <a:gd name="T28" fmla="*/ 17 w 61"/>
              <a:gd name="T29" fmla="*/ 3 h 61"/>
              <a:gd name="T30" fmla="*/ 18 w 61"/>
              <a:gd name="T31" fmla="*/ 11 h 61"/>
              <a:gd name="T32" fmla="*/ 15 w 61"/>
              <a:gd name="T33" fmla="*/ 14 h 61"/>
              <a:gd name="T34" fmla="*/ 7 w 61"/>
              <a:gd name="T35" fmla="*/ 11 h 61"/>
              <a:gd name="T36" fmla="*/ 2 w 61"/>
              <a:gd name="T37" fmla="*/ 20 h 61"/>
              <a:gd name="T38" fmla="*/ 8 w 61"/>
              <a:gd name="T39" fmla="*/ 25 h 61"/>
              <a:gd name="T40" fmla="*/ 7 w 61"/>
              <a:gd name="T41" fmla="*/ 30 h 61"/>
              <a:gd name="T42" fmla="*/ 0 w 61"/>
              <a:gd name="T43" fmla="*/ 33 h 61"/>
              <a:gd name="T44" fmla="*/ 2 w 61"/>
              <a:gd name="T45" fmla="*/ 43 h 61"/>
              <a:gd name="T46" fmla="*/ 11 w 61"/>
              <a:gd name="T47" fmla="*/ 42 h 61"/>
              <a:gd name="T48" fmla="*/ 14 w 61"/>
              <a:gd name="T49" fmla="*/ 47 h 61"/>
              <a:gd name="T50" fmla="*/ 11 w 61"/>
              <a:gd name="T51" fmla="*/ 54 h 61"/>
              <a:gd name="T52" fmla="*/ 20 w 61"/>
              <a:gd name="T53" fmla="*/ 59 h 61"/>
              <a:gd name="T54" fmla="*/ 25 w 61"/>
              <a:gd name="T55" fmla="*/ 53 h 61"/>
              <a:gd name="T56" fmla="*/ 30 w 61"/>
              <a:gd name="T57" fmla="*/ 53 h 61"/>
              <a:gd name="T58" fmla="*/ 33 w 61"/>
              <a:gd name="T59" fmla="*/ 61 h 61"/>
              <a:gd name="T60" fmla="*/ 43 w 61"/>
              <a:gd name="T61" fmla="*/ 58 h 61"/>
              <a:gd name="T62" fmla="*/ 42 w 61"/>
              <a:gd name="T63" fmla="*/ 50 h 61"/>
              <a:gd name="T64" fmla="*/ 46 w 61"/>
              <a:gd name="T65" fmla="*/ 47 h 61"/>
              <a:gd name="T66" fmla="*/ 54 w 61"/>
              <a:gd name="T67" fmla="*/ 50 h 61"/>
              <a:gd name="T68" fmla="*/ 59 w 61"/>
              <a:gd name="T69" fmla="*/ 41 h 61"/>
              <a:gd name="T70" fmla="*/ 52 w 61"/>
              <a:gd name="T71" fmla="*/ 36 h 61"/>
              <a:gd name="T72" fmla="*/ 53 w 61"/>
              <a:gd name="T73" fmla="*/ 31 h 61"/>
              <a:gd name="T74" fmla="*/ 61 w 61"/>
              <a:gd name="T75" fmla="*/ 28 h 61"/>
              <a:gd name="T76" fmla="*/ 28 w 61"/>
              <a:gd name="T77" fmla="*/ 26 h 61"/>
              <a:gd name="T78" fmla="*/ 26 w 61"/>
              <a:gd name="T79" fmla="*/ 33 h 61"/>
              <a:gd name="T80" fmla="*/ 33 w 61"/>
              <a:gd name="T81" fmla="*/ 35 h 61"/>
              <a:gd name="T82" fmla="*/ 35 w 61"/>
              <a:gd name="T83" fmla="*/ 28 h 61"/>
              <a:gd name="T84" fmla="*/ 28 w 61"/>
              <a:gd name="T85" fmla="*/ 26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1" h="61">
                <a:moveTo>
                  <a:pt x="37" y="43"/>
                </a:moveTo>
                <a:cubicBezTo>
                  <a:pt x="30" y="47"/>
                  <a:pt x="21" y="44"/>
                  <a:pt x="18" y="37"/>
                </a:cubicBezTo>
                <a:cubicBezTo>
                  <a:pt x="14" y="30"/>
                  <a:pt x="17" y="21"/>
                  <a:pt x="24" y="18"/>
                </a:cubicBezTo>
                <a:cubicBezTo>
                  <a:pt x="31" y="14"/>
                  <a:pt x="39" y="17"/>
                  <a:pt x="43" y="24"/>
                </a:cubicBezTo>
                <a:cubicBezTo>
                  <a:pt x="47" y="31"/>
                  <a:pt x="44" y="40"/>
                  <a:pt x="37" y="43"/>
                </a:cubicBezTo>
                <a:moveTo>
                  <a:pt x="61" y="28"/>
                </a:moveTo>
                <a:cubicBezTo>
                  <a:pt x="58" y="18"/>
                  <a:pt x="58" y="18"/>
                  <a:pt x="58" y="18"/>
                </a:cubicBezTo>
                <a:cubicBezTo>
                  <a:pt x="50" y="19"/>
                  <a:pt x="50" y="19"/>
                  <a:pt x="50" y="19"/>
                </a:cubicBezTo>
                <a:cubicBezTo>
                  <a:pt x="49" y="17"/>
                  <a:pt x="48" y="16"/>
                  <a:pt x="47" y="15"/>
                </a:cubicBezTo>
                <a:cubicBezTo>
                  <a:pt x="50" y="7"/>
                  <a:pt x="50" y="7"/>
                  <a:pt x="50" y="7"/>
                </a:cubicBezTo>
                <a:cubicBezTo>
                  <a:pt x="41" y="2"/>
                  <a:pt x="41" y="2"/>
                  <a:pt x="41" y="2"/>
                </a:cubicBezTo>
                <a:cubicBezTo>
                  <a:pt x="36" y="9"/>
                  <a:pt x="36" y="9"/>
                  <a:pt x="36" y="9"/>
                </a:cubicBezTo>
                <a:cubicBezTo>
                  <a:pt x="34" y="8"/>
                  <a:pt x="32" y="8"/>
                  <a:pt x="30" y="8"/>
                </a:cubicBezTo>
                <a:cubicBezTo>
                  <a:pt x="27" y="0"/>
                  <a:pt x="27" y="0"/>
                  <a:pt x="27" y="0"/>
                </a:cubicBezTo>
                <a:cubicBezTo>
                  <a:pt x="17" y="3"/>
                  <a:pt x="17" y="3"/>
                  <a:pt x="17" y="3"/>
                </a:cubicBezTo>
                <a:cubicBezTo>
                  <a:pt x="18" y="11"/>
                  <a:pt x="18" y="11"/>
                  <a:pt x="18" y="11"/>
                </a:cubicBezTo>
                <a:cubicBezTo>
                  <a:pt x="17" y="12"/>
                  <a:pt x="16" y="13"/>
                  <a:pt x="15" y="14"/>
                </a:cubicBezTo>
                <a:cubicBezTo>
                  <a:pt x="7" y="11"/>
                  <a:pt x="7" y="11"/>
                  <a:pt x="7" y="11"/>
                </a:cubicBezTo>
                <a:cubicBezTo>
                  <a:pt x="2" y="20"/>
                  <a:pt x="2" y="20"/>
                  <a:pt x="2" y="20"/>
                </a:cubicBezTo>
                <a:cubicBezTo>
                  <a:pt x="8" y="25"/>
                  <a:pt x="8" y="25"/>
                  <a:pt x="8" y="25"/>
                </a:cubicBezTo>
                <a:cubicBezTo>
                  <a:pt x="8" y="27"/>
                  <a:pt x="7" y="28"/>
                  <a:pt x="7" y="30"/>
                </a:cubicBezTo>
                <a:cubicBezTo>
                  <a:pt x="0" y="33"/>
                  <a:pt x="0" y="33"/>
                  <a:pt x="0" y="33"/>
                </a:cubicBezTo>
                <a:cubicBezTo>
                  <a:pt x="2" y="43"/>
                  <a:pt x="2" y="43"/>
                  <a:pt x="2" y="43"/>
                </a:cubicBezTo>
                <a:cubicBezTo>
                  <a:pt x="11" y="42"/>
                  <a:pt x="11" y="42"/>
                  <a:pt x="11" y="42"/>
                </a:cubicBezTo>
                <a:cubicBezTo>
                  <a:pt x="12" y="44"/>
                  <a:pt x="13" y="45"/>
                  <a:pt x="14" y="47"/>
                </a:cubicBezTo>
                <a:cubicBezTo>
                  <a:pt x="11" y="54"/>
                  <a:pt x="11" y="54"/>
                  <a:pt x="11" y="54"/>
                </a:cubicBezTo>
                <a:cubicBezTo>
                  <a:pt x="20" y="59"/>
                  <a:pt x="20" y="59"/>
                  <a:pt x="20" y="59"/>
                </a:cubicBezTo>
                <a:cubicBezTo>
                  <a:pt x="25" y="53"/>
                  <a:pt x="25" y="53"/>
                  <a:pt x="25" y="53"/>
                </a:cubicBezTo>
                <a:cubicBezTo>
                  <a:pt x="26" y="53"/>
                  <a:pt x="28" y="53"/>
                  <a:pt x="30" y="53"/>
                </a:cubicBezTo>
                <a:cubicBezTo>
                  <a:pt x="33" y="61"/>
                  <a:pt x="33" y="61"/>
                  <a:pt x="33" y="61"/>
                </a:cubicBezTo>
                <a:cubicBezTo>
                  <a:pt x="43" y="58"/>
                  <a:pt x="43" y="58"/>
                  <a:pt x="43" y="58"/>
                </a:cubicBezTo>
                <a:cubicBezTo>
                  <a:pt x="42" y="50"/>
                  <a:pt x="42" y="50"/>
                  <a:pt x="42" y="50"/>
                </a:cubicBezTo>
                <a:cubicBezTo>
                  <a:pt x="44" y="49"/>
                  <a:pt x="45" y="48"/>
                  <a:pt x="46" y="47"/>
                </a:cubicBezTo>
                <a:cubicBezTo>
                  <a:pt x="54" y="50"/>
                  <a:pt x="54" y="50"/>
                  <a:pt x="54" y="50"/>
                </a:cubicBezTo>
                <a:cubicBezTo>
                  <a:pt x="59" y="41"/>
                  <a:pt x="59" y="41"/>
                  <a:pt x="59" y="41"/>
                </a:cubicBezTo>
                <a:cubicBezTo>
                  <a:pt x="52" y="36"/>
                  <a:pt x="52" y="36"/>
                  <a:pt x="52" y="36"/>
                </a:cubicBezTo>
                <a:cubicBezTo>
                  <a:pt x="53" y="34"/>
                  <a:pt x="53" y="33"/>
                  <a:pt x="53" y="31"/>
                </a:cubicBezTo>
                <a:lnTo>
                  <a:pt x="61" y="28"/>
                </a:lnTo>
                <a:close/>
                <a:moveTo>
                  <a:pt x="28" y="26"/>
                </a:moveTo>
                <a:cubicBezTo>
                  <a:pt x="25" y="27"/>
                  <a:pt x="24" y="30"/>
                  <a:pt x="26" y="33"/>
                </a:cubicBezTo>
                <a:cubicBezTo>
                  <a:pt x="27" y="35"/>
                  <a:pt x="30" y="36"/>
                  <a:pt x="33" y="35"/>
                </a:cubicBezTo>
                <a:cubicBezTo>
                  <a:pt x="35" y="34"/>
                  <a:pt x="36" y="31"/>
                  <a:pt x="35" y="28"/>
                </a:cubicBezTo>
                <a:cubicBezTo>
                  <a:pt x="34" y="26"/>
                  <a:pt x="31" y="25"/>
                  <a:pt x="28" y="26"/>
                </a:cubicBezTo>
                <a:close/>
              </a:path>
            </a:pathLst>
          </a:custGeom>
          <a:solidFill>
            <a:srgbClr val="FFFFFF"/>
          </a:solidFill>
          <a:ln>
            <a:noFill/>
          </a:ln>
          <a:extLst/>
        </p:spPr>
        <p:txBody>
          <a:bodyPr vert="horz" wrap="square" lIns="93278" tIns="46639" rIns="93278" bIns="46639" numCol="1" anchor="t" anchorCtr="0" compatLnSpc="1">
            <a:prstTxWarp prst="textNoShape">
              <a:avLst/>
            </a:prstTxWarp>
          </a:bodyPr>
          <a:lstStyle/>
          <a:p>
            <a:endParaRPr lang="en-US" dirty="0">
              <a:solidFill>
                <a:srgbClr val="000000"/>
              </a:solidFill>
            </a:endParaRPr>
          </a:p>
        </p:txBody>
      </p:sp>
    </p:spTree>
    <p:extLst>
      <p:ext uri="{BB962C8B-B14F-4D97-AF65-F5344CB8AC3E}">
        <p14:creationId xmlns:p14="http://schemas.microsoft.com/office/powerpoint/2010/main" val="374795034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bwMode="auto">
          <a:xfrm>
            <a:off x="2501" y="-1"/>
            <a:ext cx="5438566" cy="6994525"/>
          </a:xfrm>
          <a:prstGeom prst="rect">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endParaRPr lang="en-US" sz="2800" dirty="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p:nvPr>
        </p:nvSpPr>
        <p:spPr>
          <a:xfrm>
            <a:off x="274639" y="295274"/>
            <a:ext cx="4571998" cy="4725988"/>
          </a:xfrm>
        </p:spPr>
        <p:txBody>
          <a:bodyPr/>
          <a:lstStyle/>
          <a:p>
            <a:r>
              <a:rPr lang="en-US" sz="4896" dirty="0" smtClean="0">
                <a:solidFill>
                  <a:schemeClr val="bg1"/>
                </a:solidFill>
              </a:rPr>
              <a:t>Making the Most of Today’s Investment </a:t>
            </a:r>
            <a:endParaRPr lang="en-US" sz="4896" dirty="0">
              <a:solidFill>
                <a:schemeClr val="bg1"/>
              </a:solidFill>
            </a:endParaRPr>
          </a:p>
        </p:txBody>
      </p:sp>
      <p:sp>
        <p:nvSpPr>
          <p:cNvPr id="6" name="TextBox 5"/>
          <p:cNvSpPr txBox="1"/>
          <p:nvPr/>
        </p:nvSpPr>
        <p:spPr>
          <a:xfrm>
            <a:off x="7589837" y="1808479"/>
            <a:ext cx="4670323" cy="2954655"/>
          </a:xfrm>
          <a:prstGeom prst="rect">
            <a:avLst/>
          </a:prstGeom>
          <a:noFill/>
        </p:spPr>
        <p:txBody>
          <a:bodyPr wrap="square" lIns="0" tIns="0" rIns="0" bIns="0" rtlCol="0">
            <a:spAutoFit/>
          </a:bodyPr>
          <a:lstStyle/>
          <a:p>
            <a:r>
              <a:rPr lang="en-US" sz="3200" dirty="0" smtClean="0">
                <a:solidFill>
                  <a:srgbClr val="505050"/>
                </a:solidFill>
              </a:rPr>
              <a:t>Net Result?</a:t>
            </a:r>
          </a:p>
          <a:p>
            <a:endParaRPr lang="en-US" sz="3200" dirty="0">
              <a:solidFill>
                <a:srgbClr val="505050"/>
              </a:solidFill>
            </a:endParaRPr>
          </a:p>
          <a:p>
            <a:r>
              <a:rPr lang="en-US" sz="3200" dirty="0" smtClean="0">
                <a:solidFill>
                  <a:srgbClr val="505050"/>
                </a:solidFill>
              </a:rPr>
              <a:t>Able to leverage much of</a:t>
            </a:r>
          </a:p>
          <a:p>
            <a:r>
              <a:rPr lang="en-US" sz="3200" dirty="0">
                <a:solidFill>
                  <a:srgbClr val="505050"/>
                </a:solidFill>
              </a:rPr>
              <a:t>e</a:t>
            </a:r>
            <a:r>
              <a:rPr lang="en-US" sz="3200" dirty="0" smtClean="0">
                <a:solidFill>
                  <a:srgbClr val="505050"/>
                </a:solidFill>
              </a:rPr>
              <a:t>xisting investment</a:t>
            </a:r>
            <a:endParaRPr lang="en-US" sz="3200" dirty="0">
              <a:solidFill>
                <a:srgbClr val="505050"/>
              </a:solidFill>
            </a:endParaRPr>
          </a:p>
          <a:p>
            <a:endParaRPr lang="en-US" sz="3200" dirty="0" smtClean="0">
              <a:solidFill>
                <a:srgbClr val="505050"/>
              </a:solidFill>
            </a:endParaRPr>
          </a:p>
          <a:p>
            <a:endParaRPr lang="en-US" sz="3200" dirty="0">
              <a:solidFill>
                <a:srgbClr val="505050"/>
              </a:solidFill>
            </a:endParaRPr>
          </a:p>
        </p:txBody>
      </p:sp>
      <p:sp>
        <p:nvSpPr>
          <p:cNvPr id="8" name="Freeform 104"/>
          <p:cNvSpPr>
            <a:spLocks noEditPoints="1"/>
          </p:cNvSpPr>
          <p:nvPr/>
        </p:nvSpPr>
        <p:spPr bwMode="black">
          <a:xfrm>
            <a:off x="2027237" y="3344862"/>
            <a:ext cx="1147182" cy="1034852"/>
          </a:xfrm>
          <a:custGeom>
            <a:avLst/>
            <a:gdLst>
              <a:gd name="T0" fmla="*/ 37 w 61"/>
              <a:gd name="T1" fmla="*/ 43 h 61"/>
              <a:gd name="T2" fmla="*/ 18 w 61"/>
              <a:gd name="T3" fmla="*/ 37 h 61"/>
              <a:gd name="T4" fmla="*/ 24 w 61"/>
              <a:gd name="T5" fmla="*/ 18 h 61"/>
              <a:gd name="T6" fmla="*/ 43 w 61"/>
              <a:gd name="T7" fmla="*/ 24 h 61"/>
              <a:gd name="T8" fmla="*/ 37 w 61"/>
              <a:gd name="T9" fmla="*/ 43 h 61"/>
              <a:gd name="T10" fmla="*/ 61 w 61"/>
              <a:gd name="T11" fmla="*/ 28 h 61"/>
              <a:gd name="T12" fmla="*/ 58 w 61"/>
              <a:gd name="T13" fmla="*/ 18 h 61"/>
              <a:gd name="T14" fmla="*/ 50 w 61"/>
              <a:gd name="T15" fmla="*/ 19 h 61"/>
              <a:gd name="T16" fmla="*/ 47 w 61"/>
              <a:gd name="T17" fmla="*/ 15 h 61"/>
              <a:gd name="T18" fmla="*/ 50 w 61"/>
              <a:gd name="T19" fmla="*/ 7 h 61"/>
              <a:gd name="T20" fmla="*/ 41 w 61"/>
              <a:gd name="T21" fmla="*/ 2 h 61"/>
              <a:gd name="T22" fmla="*/ 36 w 61"/>
              <a:gd name="T23" fmla="*/ 9 h 61"/>
              <a:gd name="T24" fmla="*/ 30 w 61"/>
              <a:gd name="T25" fmla="*/ 8 h 61"/>
              <a:gd name="T26" fmla="*/ 27 w 61"/>
              <a:gd name="T27" fmla="*/ 0 h 61"/>
              <a:gd name="T28" fmla="*/ 17 w 61"/>
              <a:gd name="T29" fmla="*/ 3 h 61"/>
              <a:gd name="T30" fmla="*/ 18 w 61"/>
              <a:gd name="T31" fmla="*/ 11 h 61"/>
              <a:gd name="T32" fmla="*/ 15 w 61"/>
              <a:gd name="T33" fmla="*/ 14 h 61"/>
              <a:gd name="T34" fmla="*/ 7 w 61"/>
              <a:gd name="T35" fmla="*/ 11 h 61"/>
              <a:gd name="T36" fmla="*/ 2 w 61"/>
              <a:gd name="T37" fmla="*/ 20 h 61"/>
              <a:gd name="T38" fmla="*/ 8 w 61"/>
              <a:gd name="T39" fmla="*/ 25 h 61"/>
              <a:gd name="T40" fmla="*/ 7 w 61"/>
              <a:gd name="T41" fmla="*/ 30 h 61"/>
              <a:gd name="T42" fmla="*/ 0 w 61"/>
              <a:gd name="T43" fmla="*/ 33 h 61"/>
              <a:gd name="T44" fmla="*/ 2 w 61"/>
              <a:gd name="T45" fmla="*/ 43 h 61"/>
              <a:gd name="T46" fmla="*/ 11 w 61"/>
              <a:gd name="T47" fmla="*/ 42 h 61"/>
              <a:gd name="T48" fmla="*/ 14 w 61"/>
              <a:gd name="T49" fmla="*/ 47 h 61"/>
              <a:gd name="T50" fmla="*/ 11 w 61"/>
              <a:gd name="T51" fmla="*/ 54 h 61"/>
              <a:gd name="T52" fmla="*/ 20 w 61"/>
              <a:gd name="T53" fmla="*/ 59 h 61"/>
              <a:gd name="T54" fmla="*/ 25 w 61"/>
              <a:gd name="T55" fmla="*/ 53 h 61"/>
              <a:gd name="T56" fmla="*/ 30 w 61"/>
              <a:gd name="T57" fmla="*/ 53 h 61"/>
              <a:gd name="T58" fmla="*/ 33 w 61"/>
              <a:gd name="T59" fmla="*/ 61 h 61"/>
              <a:gd name="T60" fmla="*/ 43 w 61"/>
              <a:gd name="T61" fmla="*/ 58 h 61"/>
              <a:gd name="T62" fmla="*/ 42 w 61"/>
              <a:gd name="T63" fmla="*/ 50 h 61"/>
              <a:gd name="T64" fmla="*/ 46 w 61"/>
              <a:gd name="T65" fmla="*/ 47 h 61"/>
              <a:gd name="T66" fmla="*/ 54 w 61"/>
              <a:gd name="T67" fmla="*/ 50 h 61"/>
              <a:gd name="T68" fmla="*/ 59 w 61"/>
              <a:gd name="T69" fmla="*/ 41 h 61"/>
              <a:gd name="T70" fmla="*/ 52 w 61"/>
              <a:gd name="T71" fmla="*/ 36 h 61"/>
              <a:gd name="T72" fmla="*/ 53 w 61"/>
              <a:gd name="T73" fmla="*/ 31 h 61"/>
              <a:gd name="T74" fmla="*/ 61 w 61"/>
              <a:gd name="T75" fmla="*/ 28 h 61"/>
              <a:gd name="T76" fmla="*/ 28 w 61"/>
              <a:gd name="T77" fmla="*/ 26 h 61"/>
              <a:gd name="T78" fmla="*/ 26 w 61"/>
              <a:gd name="T79" fmla="*/ 33 h 61"/>
              <a:gd name="T80" fmla="*/ 33 w 61"/>
              <a:gd name="T81" fmla="*/ 35 h 61"/>
              <a:gd name="T82" fmla="*/ 35 w 61"/>
              <a:gd name="T83" fmla="*/ 28 h 61"/>
              <a:gd name="T84" fmla="*/ 28 w 61"/>
              <a:gd name="T85" fmla="*/ 26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1" h="61">
                <a:moveTo>
                  <a:pt x="37" y="43"/>
                </a:moveTo>
                <a:cubicBezTo>
                  <a:pt x="30" y="47"/>
                  <a:pt x="21" y="44"/>
                  <a:pt x="18" y="37"/>
                </a:cubicBezTo>
                <a:cubicBezTo>
                  <a:pt x="14" y="30"/>
                  <a:pt x="17" y="21"/>
                  <a:pt x="24" y="18"/>
                </a:cubicBezTo>
                <a:cubicBezTo>
                  <a:pt x="31" y="14"/>
                  <a:pt x="39" y="17"/>
                  <a:pt x="43" y="24"/>
                </a:cubicBezTo>
                <a:cubicBezTo>
                  <a:pt x="47" y="31"/>
                  <a:pt x="44" y="40"/>
                  <a:pt x="37" y="43"/>
                </a:cubicBezTo>
                <a:moveTo>
                  <a:pt x="61" y="28"/>
                </a:moveTo>
                <a:cubicBezTo>
                  <a:pt x="58" y="18"/>
                  <a:pt x="58" y="18"/>
                  <a:pt x="58" y="18"/>
                </a:cubicBezTo>
                <a:cubicBezTo>
                  <a:pt x="50" y="19"/>
                  <a:pt x="50" y="19"/>
                  <a:pt x="50" y="19"/>
                </a:cubicBezTo>
                <a:cubicBezTo>
                  <a:pt x="49" y="17"/>
                  <a:pt x="48" y="16"/>
                  <a:pt x="47" y="15"/>
                </a:cubicBezTo>
                <a:cubicBezTo>
                  <a:pt x="50" y="7"/>
                  <a:pt x="50" y="7"/>
                  <a:pt x="50" y="7"/>
                </a:cubicBezTo>
                <a:cubicBezTo>
                  <a:pt x="41" y="2"/>
                  <a:pt x="41" y="2"/>
                  <a:pt x="41" y="2"/>
                </a:cubicBezTo>
                <a:cubicBezTo>
                  <a:pt x="36" y="9"/>
                  <a:pt x="36" y="9"/>
                  <a:pt x="36" y="9"/>
                </a:cubicBezTo>
                <a:cubicBezTo>
                  <a:pt x="34" y="8"/>
                  <a:pt x="32" y="8"/>
                  <a:pt x="30" y="8"/>
                </a:cubicBezTo>
                <a:cubicBezTo>
                  <a:pt x="27" y="0"/>
                  <a:pt x="27" y="0"/>
                  <a:pt x="27" y="0"/>
                </a:cubicBezTo>
                <a:cubicBezTo>
                  <a:pt x="17" y="3"/>
                  <a:pt x="17" y="3"/>
                  <a:pt x="17" y="3"/>
                </a:cubicBezTo>
                <a:cubicBezTo>
                  <a:pt x="18" y="11"/>
                  <a:pt x="18" y="11"/>
                  <a:pt x="18" y="11"/>
                </a:cubicBezTo>
                <a:cubicBezTo>
                  <a:pt x="17" y="12"/>
                  <a:pt x="16" y="13"/>
                  <a:pt x="15" y="14"/>
                </a:cubicBezTo>
                <a:cubicBezTo>
                  <a:pt x="7" y="11"/>
                  <a:pt x="7" y="11"/>
                  <a:pt x="7" y="11"/>
                </a:cubicBezTo>
                <a:cubicBezTo>
                  <a:pt x="2" y="20"/>
                  <a:pt x="2" y="20"/>
                  <a:pt x="2" y="20"/>
                </a:cubicBezTo>
                <a:cubicBezTo>
                  <a:pt x="8" y="25"/>
                  <a:pt x="8" y="25"/>
                  <a:pt x="8" y="25"/>
                </a:cubicBezTo>
                <a:cubicBezTo>
                  <a:pt x="8" y="27"/>
                  <a:pt x="7" y="28"/>
                  <a:pt x="7" y="30"/>
                </a:cubicBezTo>
                <a:cubicBezTo>
                  <a:pt x="0" y="33"/>
                  <a:pt x="0" y="33"/>
                  <a:pt x="0" y="33"/>
                </a:cubicBezTo>
                <a:cubicBezTo>
                  <a:pt x="2" y="43"/>
                  <a:pt x="2" y="43"/>
                  <a:pt x="2" y="43"/>
                </a:cubicBezTo>
                <a:cubicBezTo>
                  <a:pt x="11" y="42"/>
                  <a:pt x="11" y="42"/>
                  <a:pt x="11" y="42"/>
                </a:cubicBezTo>
                <a:cubicBezTo>
                  <a:pt x="12" y="44"/>
                  <a:pt x="13" y="45"/>
                  <a:pt x="14" y="47"/>
                </a:cubicBezTo>
                <a:cubicBezTo>
                  <a:pt x="11" y="54"/>
                  <a:pt x="11" y="54"/>
                  <a:pt x="11" y="54"/>
                </a:cubicBezTo>
                <a:cubicBezTo>
                  <a:pt x="20" y="59"/>
                  <a:pt x="20" y="59"/>
                  <a:pt x="20" y="59"/>
                </a:cubicBezTo>
                <a:cubicBezTo>
                  <a:pt x="25" y="53"/>
                  <a:pt x="25" y="53"/>
                  <a:pt x="25" y="53"/>
                </a:cubicBezTo>
                <a:cubicBezTo>
                  <a:pt x="26" y="53"/>
                  <a:pt x="28" y="53"/>
                  <a:pt x="30" y="53"/>
                </a:cubicBezTo>
                <a:cubicBezTo>
                  <a:pt x="33" y="61"/>
                  <a:pt x="33" y="61"/>
                  <a:pt x="33" y="61"/>
                </a:cubicBezTo>
                <a:cubicBezTo>
                  <a:pt x="43" y="58"/>
                  <a:pt x="43" y="58"/>
                  <a:pt x="43" y="58"/>
                </a:cubicBezTo>
                <a:cubicBezTo>
                  <a:pt x="42" y="50"/>
                  <a:pt x="42" y="50"/>
                  <a:pt x="42" y="50"/>
                </a:cubicBezTo>
                <a:cubicBezTo>
                  <a:pt x="44" y="49"/>
                  <a:pt x="45" y="48"/>
                  <a:pt x="46" y="47"/>
                </a:cubicBezTo>
                <a:cubicBezTo>
                  <a:pt x="54" y="50"/>
                  <a:pt x="54" y="50"/>
                  <a:pt x="54" y="50"/>
                </a:cubicBezTo>
                <a:cubicBezTo>
                  <a:pt x="59" y="41"/>
                  <a:pt x="59" y="41"/>
                  <a:pt x="59" y="41"/>
                </a:cubicBezTo>
                <a:cubicBezTo>
                  <a:pt x="52" y="36"/>
                  <a:pt x="52" y="36"/>
                  <a:pt x="52" y="36"/>
                </a:cubicBezTo>
                <a:cubicBezTo>
                  <a:pt x="53" y="34"/>
                  <a:pt x="53" y="33"/>
                  <a:pt x="53" y="31"/>
                </a:cubicBezTo>
                <a:lnTo>
                  <a:pt x="61" y="28"/>
                </a:lnTo>
                <a:close/>
                <a:moveTo>
                  <a:pt x="28" y="26"/>
                </a:moveTo>
                <a:cubicBezTo>
                  <a:pt x="25" y="27"/>
                  <a:pt x="24" y="30"/>
                  <a:pt x="26" y="33"/>
                </a:cubicBezTo>
                <a:cubicBezTo>
                  <a:pt x="27" y="35"/>
                  <a:pt x="30" y="36"/>
                  <a:pt x="33" y="35"/>
                </a:cubicBezTo>
                <a:cubicBezTo>
                  <a:pt x="35" y="34"/>
                  <a:pt x="36" y="31"/>
                  <a:pt x="35" y="28"/>
                </a:cubicBezTo>
                <a:cubicBezTo>
                  <a:pt x="34" y="26"/>
                  <a:pt x="31" y="25"/>
                  <a:pt x="28" y="26"/>
                </a:cubicBezTo>
                <a:close/>
              </a:path>
            </a:pathLst>
          </a:custGeom>
          <a:solidFill>
            <a:srgbClr val="FFFFFF"/>
          </a:solidFill>
          <a:ln>
            <a:noFill/>
          </a:ln>
          <a:extLst/>
        </p:spPr>
        <p:txBody>
          <a:bodyPr vert="horz" wrap="square" lIns="93278" tIns="46639" rIns="93278" bIns="46639" numCol="1" anchor="t" anchorCtr="0" compatLnSpc="1">
            <a:prstTxWarp prst="textNoShape">
              <a:avLst/>
            </a:prstTxWarp>
          </a:bodyPr>
          <a:lstStyle/>
          <a:p>
            <a:endParaRPr lang="en-US" dirty="0">
              <a:solidFill>
                <a:srgbClr val="000000"/>
              </a:solidFill>
            </a:endParaRP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574328" y="2260899"/>
            <a:ext cx="2049813" cy="2049813"/>
          </a:xfrm>
          <a:prstGeom prst="rect">
            <a:avLst/>
          </a:prstGeom>
        </p:spPr>
      </p:pic>
    </p:spTree>
    <p:extLst>
      <p:ext uri="{BB962C8B-B14F-4D97-AF65-F5344CB8AC3E}">
        <p14:creationId xmlns:p14="http://schemas.microsoft.com/office/powerpoint/2010/main" val="400926508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bwMode="auto">
          <a:xfrm>
            <a:off x="2501" y="-1"/>
            <a:ext cx="5438566" cy="6994525"/>
          </a:xfrm>
          <a:prstGeom prst="rect">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endParaRPr lang="en-US" sz="2800" dirty="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p:nvPr>
        </p:nvSpPr>
        <p:spPr>
          <a:xfrm>
            <a:off x="274639" y="295274"/>
            <a:ext cx="4571998" cy="4725988"/>
          </a:xfrm>
        </p:spPr>
        <p:txBody>
          <a:bodyPr/>
          <a:lstStyle/>
          <a:p>
            <a:r>
              <a:rPr lang="en-US" sz="4896" dirty="0" smtClean="0">
                <a:solidFill>
                  <a:schemeClr val="bg1"/>
                </a:solidFill>
              </a:rPr>
              <a:t>Making the Most of Today’s Investment </a:t>
            </a:r>
            <a:endParaRPr lang="en-US" sz="4896" dirty="0">
              <a:solidFill>
                <a:schemeClr val="bg1"/>
              </a:solidFill>
            </a:endParaRPr>
          </a:p>
        </p:txBody>
      </p:sp>
      <p:sp>
        <p:nvSpPr>
          <p:cNvPr id="6" name="TextBox 5"/>
          <p:cNvSpPr txBox="1"/>
          <p:nvPr/>
        </p:nvSpPr>
        <p:spPr>
          <a:xfrm>
            <a:off x="6059616" y="1808479"/>
            <a:ext cx="5835982" cy="1477328"/>
          </a:xfrm>
          <a:prstGeom prst="rect">
            <a:avLst/>
          </a:prstGeom>
          <a:noFill/>
        </p:spPr>
        <p:txBody>
          <a:bodyPr wrap="square" lIns="0" tIns="0" rIns="0" bIns="0" rtlCol="0">
            <a:spAutoFit/>
          </a:bodyPr>
          <a:lstStyle/>
          <a:p>
            <a:r>
              <a:rPr lang="en-US" sz="3200" dirty="0" smtClean="0">
                <a:solidFill>
                  <a:srgbClr val="505050"/>
                </a:solidFill>
              </a:rPr>
              <a:t>Key question:</a:t>
            </a:r>
          </a:p>
          <a:p>
            <a:pPr marL="457200" indent="-457200">
              <a:buFont typeface="Arial" panose="020B0604020202020204" pitchFamily="34" charset="0"/>
              <a:buChar char="•"/>
            </a:pPr>
            <a:r>
              <a:rPr lang="en-US" sz="3200" dirty="0" smtClean="0">
                <a:solidFill>
                  <a:srgbClr val="505050"/>
                </a:solidFill>
              </a:rPr>
              <a:t>Do I want to prepare for a move to the cloud?</a:t>
            </a:r>
          </a:p>
        </p:txBody>
      </p:sp>
      <p:sp>
        <p:nvSpPr>
          <p:cNvPr id="8" name="Freeform 104"/>
          <p:cNvSpPr>
            <a:spLocks noEditPoints="1"/>
          </p:cNvSpPr>
          <p:nvPr/>
        </p:nvSpPr>
        <p:spPr bwMode="black">
          <a:xfrm>
            <a:off x="2027237" y="3344862"/>
            <a:ext cx="1147182" cy="1034852"/>
          </a:xfrm>
          <a:custGeom>
            <a:avLst/>
            <a:gdLst>
              <a:gd name="T0" fmla="*/ 37 w 61"/>
              <a:gd name="T1" fmla="*/ 43 h 61"/>
              <a:gd name="T2" fmla="*/ 18 w 61"/>
              <a:gd name="T3" fmla="*/ 37 h 61"/>
              <a:gd name="T4" fmla="*/ 24 w 61"/>
              <a:gd name="T5" fmla="*/ 18 h 61"/>
              <a:gd name="T6" fmla="*/ 43 w 61"/>
              <a:gd name="T7" fmla="*/ 24 h 61"/>
              <a:gd name="T8" fmla="*/ 37 w 61"/>
              <a:gd name="T9" fmla="*/ 43 h 61"/>
              <a:gd name="T10" fmla="*/ 61 w 61"/>
              <a:gd name="T11" fmla="*/ 28 h 61"/>
              <a:gd name="T12" fmla="*/ 58 w 61"/>
              <a:gd name="T13" fmla="*/ 18 h 61"/>
              <a:gd name="T14" fmla="*/ 50 w 61"/>
              <a:gd name="T15" fmla="*/ 19 h 61"/>
              <a:gd name="T16" fmla="*/ 47 w 61"/>
              <a:gd name="T17" fmla="*/ 15 h 61"/>
              <a:gd name="T18" fmla="*/ 50 w 61"/>
              <a:gd name="T19" fmla="*/ 7 h 61"/>
              <a:gd name="T20" fmla="*/ 41 w 61"/>
              <a:gd name="T21" fmla="*/ 2 h 61"/>
              <a:gd name="T22" fmla="*/ 36 w 61"/>
              <a:gd name="T23" fmla="*/ 9 h 61"/>
              <a:gd name="T24" fmla="*/ 30 w 61"/>
              <a:gd name="T25" fmla="*/ 8 h 61"/>
              <a:gd name="T26" fmla="*/ 27 w 61"/>
              <a:gd name="T27" fmla="*/ 0 h 61"/>
              <a:gd name="T28" fmla="*/ 17 w 61"/>
              <a:gd name="T29" fmla="*/ 3 h 61"/>
              <a:gd name="T30" fmla="*/ 18 w 61"/>
              <a:gd name="T31" fmla="*/ 11 h 61"/>
              <a:gd name="T32" fmla="*/ 15 w 61"/>
              <a:gd name="T33" fmla="*/ 14 h 61"/>
              <a:gd name="T34" fmla="*/ 7 w 61"/>
              <a:gd name="T35" fmla="*/ 11 h 61"/>
              <a:gd name="T36" fmla="*/ 2 w 61"/>
              <a:gd name="T37" fmla="*/ 20 h 61"/>
              <a:gd name="T38" fmla="*/ 8 w 61"/>
              <a:gd name="T39" fmla="*/ 25 h 61"/>
              <a:gd name="T40" fmla="*/ 7 w 61"/>
              <a:gd name="T41" fmla="*/ 30 h 61"/>
              <a:gd name="T42" fmla="*/ 0 w 61"/>
              <a:gd name="T43" fmla="*/ 33 h 61"/>
              <a:gd name="T44" fmla="*/ 2 w 61"/>
              <a:gd name="T45" fmla="*/ 43 h 61"/>
              <a:gd name="T46" fmla="*/ 11 w 61"/>
              <a:gd name="T47" fmla="*/ 42 h 61"/>
              <a:gd name="T48" fmla="*/ 14 w 61"/>
              <a:gd name="T49" fmla="*/ 47 h 61"/>
              <a:gd name="T50" fmla="*/ 11 w 61"/>
              <a:gd name="T51" fmla="*/ 54 h 61"/>
              <a:gd name="T52" fmla="*/ 20 w 61"/>
              <a:gd name="T53" fmla="*/ 59 h 61"/>
              <a:gd name="T54" fmla="*/ 25 w 61"/>
              <a:gd name="T55" fmla="*/ 53 h 61"/>
              <a:gd name="T56" fmla="*/ 30 w 61"/>
              <a:gd name="T57" fmla="*/ 53 h 61"/>
              <a:gd name="T58" fmla="*/ 33 w 61"/>
              <a:gd name="T59" fmla="*/ 61 h 61"/>
              <a:gd name="T60" fmla="*/ 43 w 61"/>
              <a:gd name="T61" fmla="*/ 58 h 61"/>
              <a:gd name="T62" fmla="*/ 42 w 61"/>
              <a:gd name="T63" fmla="*/ 50 h 61"/>
              <a:gd name="T64" fmla="*/ 46 w 61"/>
              <a:gd name="T65" fmla="*/ 47 h 61"/>
              <a:gd name="T66" fmla="*/ 54 w 61"/>
              <a:gd name="T67" fmla="*/ 50 h 61"/>
              <a:gd name="T68" fmla="*/ 59 w 61"/>
              <a:gd name="T69" fmla="*/ 41 h 61"/>
              <a:gd name="T70" fmla="*/ 52 w 61"/>
              <a:gd name="T71" fmla="*/ 36 h 61"/>
              <a:gd name="T72" fmla="*/ 53 w 61"/>
              <a:gd name="T73" fmla="*/ 31 h 61"/>
              <a:gd name="T74" fmla="*/ 61 w 61"/>
              <a:gd name="T75" fmla="*/ 28 h 61"/>
              <a:gd name="T76" fmla="*/ 28 w 61"/>
              <a:gd name="T77" fmla="*/ 26 h 61"/>
              <a:gd name="T78" fmla="*/ 26 w 61"/>
              <a:gd name="T79" fmla="*/ 33 h 61"/>
              <a:gd name="T80" fmla="*/ 33 w 61"/>
              <a:gd name="T81" fmla="*/ 35 h 61"/>
              <a:gd name="T82" fmla="*/ 35 w 61"/>
              <a:gd name="T83" fmla="*/ 28 h 61"/>
              <a:gd name="T84" fmla="*/ 28 w 61"/>
              <a:gd name="T85" fmla="*/ 26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1" h="61">
                <a:moveTo>
                  <a:pt x="37" y="43"/>
                </a:moveTo>
                <a:cubicBezTo>
                  <a:pt x="30" y="47"/>
                  <a:pt x="21" y="44"/>
                  <a:pt x="18" y="37"/>
                </a:cubicBezTo>
                <a:cubicBezTo>
                  <a:pt x="14" y="30"/>
                  <a:pt x="17" y="21"/>
                  <a:pt x="24" y="18"/>
                </a:cubicBezTo>
                <a:cubicBezTo>
                  <a:pt x="31" y="14"/>
                  <a:pt x="39" y="17"/>
                  <a:pt x="43" y="24"/>
                </a:cubicBezTo>
                <a:cubicBezTo>
                  <a:pt x="47" y="31"/>
                  <a:pt x="44" y="40"/>
                  <a:pt x="37" y="43"/>
                </a:cubicBezTo>
                <a:moveTo>
                  <a:pt x="61" y="28"/>
                </a:moveTo>
                <a:cubicBezTo>
                  <a:pt x="58" y="18"/>
                  <a:pt x="58" y="18"/>
                  <a:pt x="58" y="18"/>
                </a:cubicBezTo>
                <a:cubicBezTo>
                  <a:pt x="50" y="19"/>
                  <a:pt x="50" y="19"/>
                  <a:pt x="50" y="19"/>
                </a:cubicBezTo>
                <a:cubicBezTo>
                  <a:pt x="49" y="17"/>
                  <a:pt x="48" y="16"/>
                  <a:pt x="47" y="15"/>
                </a:cubicBezTo>
                <a:cubicBezTo>
                  <a:pt x="50" y="7"/>
                  <a:pt x="50" y="7"/>
                  <a:pt x="50" y="7"/>
                </a:cubicBezTo>
                <a:cubicBezTo>
                  <a:pt x="41" y="2"/>
                  <a:pt x="41" y="2"/>
                  <a:pt x="41" y="2"/>
                </a:cubicBezTo>
                <a:cubicBezTo>
                  <a:pt x="36" y="9"/>
                  <a:pt x="36" y="9"/>
                  <a:pt x="36" y="9"/>
                </a:cubicBezTo>
                <a:cubicBezTo>
                  <a:pt x="34" y="8"/>
                  <a:pt x="32" y="8"/>
                  <a:pt x="30" y="8"/>
                </a:cubicBezTo>
                <a:cubicBezTo>
                  <a:pt x="27" y="0"/>
                  <a:pt x="27" y="0"/>
                  <a:pt x="27" y="0"/>
                </a:cubicBezTo>
                <a:cubicBezTo>
                  <a:pt x="17" y="3"/>
                  <a:pt x="17" y="3"/>
                  <a:pt x="17" y="3"/>
                </a:cubicBezTo>
                <a:cubicBezTo>
                  <a:pt x="18" y="11"/>
                  <a:pt x="18" y="11"/>
                  <a:pt x="18" y="11"/>
                </a:cubicBezTo>
                <a:cubicBezTo>
                  <a:pt x="17" y="12"/>
                  <a:pt x="16" y="13"/>
                  <a:pt x="15" y="14"/>
                </a:cubicBezTo>
                <a:cubicBezTo>
                  <a:pt x="7" y="11"/>
                  <a:pt x="7" y="11"/>
                  <a:pt x="7" y="11"/>
                </a:cubicBezTo>
                <a:cubicBezTo>
                  <a:pt x="2" y="20"/>
                  <a:pt x="2" y="20"/>
                  <a:pt x="2" y="20"/>
                </a:cubicBezTo>
                <a:cubicBezTo>
                  <a:pt x="8" y="25"/>
                  <a:pt x="8" y="25"/>
                  <a:pt x="8" y="25"/>
                </a:cubicBezTo>
                <a:cubicBezTo>
                  <a:pt x="8" y="27"/>
                  <a:pt x="7" y="28"/>
                  <a:pt x="7" y="30"/>
                </a:cubicBezTo>
                <a:cubicBezTo>
                  <a:pt x="0" y="33"/>
                  <a:pt x="0" y="33"/>
                  <a:pt x="0" y="33"/>
                </a:cubicBezTo>
                <a:cubicBezTo>
                  <a:pt x="2" y="43"/>
                  <a:pt x="2" y="43"/>
                  <a:pt x="2" y="43"/>
                </a:cubicBezTo>
                <a:cubicBezTo>
                  <a:pt x="11" y="42"/>
                  <a:pt x="11" y="42"/>
                  <a:pt x="11" y="42"/>
                </a:cubicBezTo>
                <a:cubicBezTo>
                  <a:pt x="12" y="44"/>
                  <a:pt x="13" y="45"/>
                  <a:pt x="14" y="47"/>
                </a:cubicBezTo>
                <a:cubicBezTo>
                  <a:pt x="11" y="54"/>
                  <a:pt x="11" y="54"/>
                  <a:pt x="11" y="54"/>
                </a:cubicBezTo>
                <a:cubicBezTo>
                  <a:pt x="20" y="59"/>
                  <a:pt x="20" y="59"/>
                  <a:pt x="20" y="59"/>
                </a:cubicBezTo>
                <a:cubicBezTo>
                  <a:pt x="25" y="53"/>
                  <a:pt x="25" y="53"/>
                  <a:pt x="25" y="53"/>
                </a:cubicBezTo>
                <a:cubicBezTo>
                  <a:pt x="26" y="53"/>
                  <a:pt x="28" y="53"/>
                  <a:pt x="30" y="53"/>
                </a:cubicBezTo>
                <a:cubicBezTo>
                  <a:pt x="33" y="61"/>
                  <a:pt x="33" y="61"/>
                  <a:pt x="33" y="61"/>
                </a:cubicBezTo>
                <a:cubicBezTo>
                  <a:pt x="43" y="58"/>
                  <a:pt x="43" y="58"/>
                  <a:pt x="43" y="58"/>
                </a:cubicBezTo>
                <a:cubicBezTo>
                  <a:pt x="42" y="50"/>
                  <a:pt x="42" y="50"/>
                  <a:pt x="42" y="50"/>
                </a:cubicBezTo>
                <a:cubicBezTo>
                  <a:pt x="44" y="49"/>
                  <a:pt x="45" y="48"/>
                  <a:pt x="46" y="47"/>
                </a:cubicBezTo>
                <a:cubicBezTo>
                  <a:pt x="54" y="50"/>
                  <a:pt x="54" y="50"/>
                  <a:pt x="54" y="50"/>
                </a:cubicBezTo>
                <a:cubicBezTo>
                  <a:pt x="59" y="41"/>
                  <a:pt x="59" y="41"/>
                  <a:pt x="59" y="41"/>
                </a:cubicBezTo>
                <a:cubicBezTo>
                  <a:pt x="52" y="36"/>
                  <a:pt x="52" y="36"/>
                  <a:pt x="52" y="36"/>
                </a:cubicBezTo>
                <a:cubicBezTo>
                  <a:pt x="53" y="34"/>
                  <a:pt x="53" y="33"/>
                  <a:pt x="53" y="31"/>
                </a:cubicBezTo>
                <a:lnTo>
                  <a:pt x="61" y="28"/>
                </a:lnTo>
                <a:close/>
                <a:moveTo>
                  <a:pt x="28" y="26"/>
                </a:moveTo>
                <a:cubicBezTo>
                  <a:pt x="25" y="27"/>
                  <a:pt x="24" y="30"/>
                  <a:pt x="26" y="33"/>
                </a:cubicBezTo>
                <a:cubicBezTo>
                  <a:pt x="27" y="35"/>
                  <a:pt x="30" y="36"/>
                  <a:pt x="33" y="35"/>
                </a:cubicBezTo>
                <a:cubicBezTo>
                  <a:pt x="35" y="34"/>
                  <a:pt x="36" y="31"/>
                  <a:pt x="35" y="28"/>
                </a:cubicBezTo>
                <a:cubicBezTo>
                  <a:pt x="34" y="26"/>
                  <a:pt x="31" y="25"/>
                  <a:pt x="28" y="26"/>
                </a:cubicBezTo>
                <a:close/>
              </a:path>
            </a:pathLst>
          </a:custGeom>
          <a:solidFill>
            <a:srgbClr val="FFFFFF"/>
          </a:solidFill>
          <a:ln>
            <a:noFill/>
          </a:ln>
          <a:extLst/>
        </p:spPr>
        <p:txBody>
          <a:bodyPr vert="horz" wrap="square" lIns="93278" tIns="46639" rIns="93278" bIns="46639" numCol="1" anchor="t" anchorCtr="0" compatLnSpc="1">
            <a:prstTxWarp prst="textNoShape">
              <a:avLst/>
            </a:prstTxWarp>
          </a:bodyPr>
          <a:lstStyle/>
          <a:p>
            <a:endParaRPr lang="en-US" dirty="0">
              <a:solidFill>
                <a:srgbClr val="000000"/>
              </a:solidFill>
            </a:endParaRPr>
          </a:p>
        </p:txBody>
      </p:sp>
    </p:spTree>
    <p:extLst>
      <p:ext uri="{BB962C8B-B14F-4D97-AF65-F5344CB8AC3E}">
        <p14:creationId xmlns:p14="http://schemas.microsoft.com/office/powerpoint/2010/main" val="386989495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bwMode="auto">
          <a:xfrm>
            <a:off x="2501" y="-1"/>
            <a:ext cx="5438566" cy="6994525"/>
          </a:xfrm>
          <a:prstGeom prst="rect">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endParaRPr lang="en-US" sz="2800" dirty="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p:nvPr>
        </p:nvSpPr>
        <p:spPr>
          <a:xfrm>
            <a:off x="274639" y="295274"/>
            <a:ext cx="4571998" cy="4725988"/>
          </a:xfrm>
        </p:spPr>
        <p:txBody>
          <a:bodyPr/>
          <a:lstStyle/>
          <a:p>
            <a:r>
              <a:rPr lang="en-US" sz="4896" dirty="0" smtClean="0">
                <a:solidFill>
                  <a:schemeClr val="bg1"/>
                </a:solidFill>
              </a:rPr>
              <a:t>Making the Most of Today’s Investment </a:t>
            </a:r>
            <a:endParaRPr lang="en-US" sz="4896" dirty="0">
              <a:solidFill>
                <a:schemeClr val="bg1"/>
              </a:solidFill>
            </a:endParaRPr>
          </a:p>
        </p:txBody>
      </p:sp>
      <p:sp>
        <p:nvSpPr>
          <p:cNvPr id="6" name="TextBox 5"/>
          <p:cNvSpPr txBox="1"/>
          <p:nvPr/>
        </p:nvSpPr>
        <p:spPr>
          <a:xfrm>
            <a:off x="6059616" y="1808479"/>
            <a:ext cx="5835982" cy="984885"/>
          </a:xfrm>
          <a:prstGeom prst="rect">
            <a:avLst/>
          </a:prstGeom>
          <a:noFill/>
        </p:spPr>
        <p:txBody>
          <a:bodyPr wrap="square" lIns="0" tIns="0" rIns="0" bIns="0" rtlCol="0">
            <a:spAutoFit/>
          </a:bodyPr>
          <a:lstStyle/>
          <a:p>
            <a:r>
              <a:rPr lang="en-US" sz="3200" dirty="0" smtClean="0">
                <a:solidFill>
                  <a:srgbClr val="505050"/>
                </a:solidFill>
              </a:rPr>
              <a:t>Option 2: Move to Office 365</a:t>
            </a:r>
          </a:p>
          <a:p>
            <a:endParaRPr lang="en-US" sz="3200" dirty="0">
              <a:solidFill>
                <a:srgbClr val="505050"/>
              </a:solidFill>
            </a:endParaRPr>
          </a:p>
        </p:txBody>
      </p:sp>
      <p:sp>
        <p:nvSpPr>
          <p:cNvPr id="8" name="Freeform 104"/>
          <p:cNvSpPr>
            <a:spLocks noEditPoints="1"/>
          </p:cNvSpPr>
          <p:nvPr/>
        </p:nvSpPr>
        <p:spPr bwMode="black">
          <a:xfrm>
            <a:off x="2027237" y="3344862"/>
            <a:ext cx="1147182" cy="1034852"/>
          </a:xfrm>
          <a:custGeom>
            <a:avLst/>
            <a:gdLst>
              <a:gd name="T0" fmla="*/ 37 w 61"/>
              <a:gd name="T1" fmla="*/ 43 h 61"/>
              <a:gd name="T2" fmla="*/ 18 w 61"/>
              <a:gd name="T3" fmla="*/ 37 h 61"/>
              <a:gd name="T4" fmla="*/ 24 w 61"/>
              <a:gd name="T5" fmla="*/ 18 h 61"/>
              <a:gd name="T6" fmla="*/ 43 w 61"/>
              <a:gd name="T7" fmla="*/ 24 h 61"/>
              <a:gd name="T8" fmla="*/ 37 w 61"/>
              <a:gd name="T9" fmla="*/ 43 h 61"/>
              <a:gd name="T10" fmla="*/ 61 w 61"/>
              <a:gd name="T11" fmla="*/ 28 h 61"/>
              <a:gd name="T12" fmla="*/ 58 w 61"/>
              <a:gd name="T13" fmla="*/ 18 h 61"/>
              <a:gd name="T14" fmla="*/ 50 w 61"/>
              <a:gd name="T15" fmla="*/ 19 h 61"/>
              <a:gd name="T16" fmla="*/ 47 w 61"/>
              <a:gd name="T17" fmla="*/ 15 h 61"/>
              <a:gd name="T18" fmla="*/ 50 w 61"/>
              <a:gd name="T19" fmla="*/ 7 h 61"/>
              <a:gd name="T20" fmla="*/ 41 w 61"/>
              <a:gd name="T21" fmla="*/ 2 h 61"/>
              <a:gd name="T22" fmla="*/ 36 w 61"/>
              <a:gd name="T23" fmla="*/ 9 h 61"/>
              <a:gd name="T24" fmla="*/ 30 w 61"/>
              <a:gd name="T25" fmla="*/ 8 h 61"/>
              <a:gd name="T26" fmla="*/ 27 w 61"/>
              <a:gd name="T27" fmla="*/ 0 h 61"/>
              <a:gd name="T28" fmla="*/ 17 w 61"/>
              <a:gd name="T29" fmla="*/ 3 h 61"/>
              <a:gd name="T30" fmla="*/ 18 w 61"/>
              <a:gd name="T31" fmla="*/ 11 h 61"/>
              <a:gd name="T32" fmla="*/ 15 w 61"/>
              <a:gd name="T33" fmla="*/ 14 h 61"/>
              <a:gd name="T34" fmla="*/ 7 w 61"/>
              <a:gd name="T35" fmla="*/ 11 h 61"/>
              <a:gd name="T36" fmla="*/ 2 w 61"/>
              <a:gd name="T37" fmla="*/ 20 h 61"/>
              <a:gd name="T38" fmla="*/ 8 w 61"/>
              <a:gd name="T39" fmla="*/ 25 h 61"/>
              <a:gd name="T40" fmla="*/ 7 w 61"/>
              <a:gd name="T41" fmla="*/ 30 h 61"/>
              <a:gd name="T42" fmla="*/ 0 w 61"/>
              <a:gd name="T43" fmla="*/ 33 h 61"/>
              <a:gd name="T44" fmla="*/ 2 w 61"/>
              <a:gd name="T45" fmla="*/ 43 h 61"/>
              <a:gd name="T46" fmla="*/ 11 w 61"/>
              <a:gd name="T47" fmla="*/ 42 h 61"/>
              <a:gd name="T48" fmla="*/ 14 w 61"/>
              <a:gd name="T49" fmla="*/ 47 h 61"/>
              <a:gd name="T50" fmla="*/ 11 w 61"/>
              <a:gd name="T51" fmla="*/ 54 h 61"/>
              <a:gd name="T52" fmla="*/ 20 w 61"/>
              <a:gd name="T53" fmla="*/ 59 h 61"/>
              <a:gd name="T54" fmla="*/ 25 w 61"/>
              <a:gd name="T55" fmla="*/ 53 h 61"/>
              <a:gd name="T56" fmla="*/ 30 w 61"/>
              <a:gd name="T57" fmla="*/ 53 h 61"/>
              <a:gd name="T58" fmla="*/ 33 w 61"/>
              <a:gd name="T59" fmla="*/ 61 h 61"/>
              <a:gd name="T60" fmla="*/ 43 w 61"/>
              <a:gd name="T61" fmla="*/ 58 h 61"/>
              <a:gd name="T62" fmla="*/ 42 w 61"/>
              <a:gd name="T63" fmla="*/ 50 h 61"/>
              <a:gd name="T64" fmla="*/ 46 w 61"/>
              <a:gd name="T65" fmla="*/ 47 h 61"/>
              <a:gd name="T66" fmla="*/ 54 w 61"/>
              <a:gd name="T67" fmla="*/ 50 h 61"/>
              <a:gd name="T68" fmla="*/ 59 w 61"/>
              <a:gd name="T69" fmla="*/ 41 h 61"/>
              <a:gd name="T70" fmla="*/ 52 w 61"/>
              <a:gd name="T71" fmla="*/ 36 h 61"/>
              <a:gd name="T72" fmla="*/ 53 w 61"/>
              <a:gd name="T73" fmla="*/ 31 h 61"/>
              <a:gd name="T74" fmla="*/ 61 w 61"/>
              <a:gd name="T75" fmla="*/ 28 h 61"/>
              <a:gd name="T76" fmla="*/ 28 w 61"/>
              <a:gd name="T77" fmla="*/ 26 h 61"/>
              <a:gd name="T78" fmla="*/ 26 w 61"/>
              <a:gd name="T79" fmla="*/ 33 h 61"/>
              <a:gd name="T80" fmla="*/ 33 w 61"/>
              <a:gd name="T81" fmla="*/ 35 h 61"/>
              <a:gd name="T82" fmla="*/ 35 w 61"/>
              <a:gd name="T83" fmla="*/ 28 h 61"/>
              <a:gd name="T84" fmla="*/ 28 w 61"/>
              <a:gd name="T85" fmla="*/ 26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1" h="61">
                <a:moveTo>
                  <a:pt x="37" y="43"/>
                </a:moveTo>
                <a:cubicBezTo>
                  <a:pt x="30" y="47"/>
                  <a:pt x="21" y="44"/>
                  <a:pt x="18" y="37"/>
                </a:cubicBezTo>
                <a:cubicBezTo>
                  <a:pt x="14" y="30"/>
                  <a:pt x="17" y="21"/>
                  <a:pt x="24" y="18"/>
                </a:cubicBezTo>
                <a:cubicBezTo>
                  <a:pt x="31" y="14"/>
                  <a:pt x="39" y="17"/>
                  <a:pt x="43" y="24"/>
                </a:cubicBezTo>
                <a:cubicBezTo>
                  <a:pt x="47" y="31"/>
                  <a:pt x="44" y="40"/>
                  <a:pt x="37" y="43"/>
                </a:cubicBezTo>
                <a:moveTo>
                  <a:pt x="61" y="28"/>
                </a:moveTo>
                <a:cubicBezTo>
                  <a:pt x="58" y="18"/>
                  <a:pt x="58" y="18"/>
                  <a:pt x="58" y="18"/>
                </a:cubicBezTo>
                <a:cubicBezTo>
                  <a:pt x="50" y="19"/>
                  <a:pt x="50" y="19"/>
                  <a:pt x="50" y="19"/>
                </a:cubicBezTo>
                <a:cubicBezTo>
                  <a:pt x="49" y="17"/>
                  <a:pt x="48" y="16"/>
                  <a:pt x="47" y="15"/>
                </a:cubicBezTo>
                <a:cubicBezTo>
                  <a:pt x="50" y="7"/>
                  <a:pt x="50" y="7"/>
                  <a:pt x="50" y="7"/>
                </a:cubicBezTo>
                <a:cubicBezTo>
                  <a:pt x="41" y="2"/>
                  <a:pt x="41" y="2"/>
                  <a:pt x="41" y="2"/>
                </a:cubicBezTo>
                <a:cubicBezTo>
                  <a:pt x="36" y="9"/>
                  <a:pt x="36" y="9"/>
                  <a:pt x="36" y="9"/>
                </a:cubicBezTo>
                <a:cubicBezTo>
                  <a:pt x="34" y="8"/>
                  <a:pt x="32" y="8"/>
                  <a:pt x="30" y="8"/>
                </a:cubicBezTo>
                <a:cubicBezTo>
                  <a:pt x="27" y="0"/>
                  <a:pt x="27" y="0"/>
                  <a:pt x="27" y="0"/>
                </a:cubicBezTo>
                <a:cubicBezTo>
                  <a:pt x="17" y="3"/>
                  <a:pt x="17" y="3"/>
                  <a:pt x="17" y="3"/>
                </a:cubicBezTo>
                <a:cubicBezTo>
                  <a:pt x="18" y="11"/>
                  <a:pt x="18" y="11"/>
                  <a:pt x="18" y="11"/>
                </a:cubicBezTo>
                <a:cubicBezTo>
                  <a:pt x="17" y="12"/>
                  <a:pt x="16" y="13"/>
                  <a:pt x="15" y="14"/>
                </a:cubicBezTo>
                <a:cubicBezTo>
                  <a:pt x="7" y="11"/>
                  <a:pt x="7" y="11"/>
                  <a:pt x="7" y="11"/>
                </a:cubicBezTo>
                <a:cubicBezTo>
                  <a:pt x="2" y="20"/>
                  <a:pt x="2" y="20"/>
                  <a:pt x="2" y="20"/>
                </a:cubicBezTo>
                <a:cubicBezTo>
                  <a:pt x="8" y="25"/>
                  <a:pt x="8" y="25"/>
                  <a:pt x="8" y="25"/>
                </a:cubicBezTo>
                <a:cubicBezTo>
                  <a:pt x="8" y="27"/>
                  <a:pt x="7" y="28"/>
                  <a:pt x="7" y="30"/>
                </a:cubicBezTo>
                <a:cubicBezTo>
                  <a:pt x="0" y="33"/>
                  <a:pt x="0" y="33"/>
                  <a:pt x="0" y="33"/>
                </a:cubicBezTo>
                <a:cubicBezTo>
                  <a:pt x="2" y="43"/>
                  <a:pt x="2" y="43"/>
                  <a:pt x="2" y="43"/>
                </a:cubicBezTo>
                <a:cubicBezTo>
                  <a:pt x="11" y="42"/>
                  <a:pt x="11" y="42"/>
                  <a:pt x="11" y="42"/>
                </a:cubicBezTo>
                <a:cubicBezTo>
                  <a:pt x="12" y="44"/>
                  <a:pt x="13" y="45"/>
                  <a:pt x="14" y="47"/>
                </a:cubicBezTo>
                <a:cubicBezTo>
                  <a:pt x="11" y="54"/>
                  <a:pt x="11" y="54"/>
                  <a:pt x="11" y="54"/>
                </a:cubicBezTo>
                <a:cubicBezTo>
                  <a:pt x="20" y="59"/>
                  <a:pt x="20" y="59"/>
                  <a:pt x="20" y="59"/>
                </a:cubicBezTo>
                <a:cubicBezTo>
                  <a:pt x="25" y="53"/>
                  <a:pt x="25" y="53"/>
                  <a:pt x="25" y="53"/>
                </a:cubicBezTo>
                <a:cubicBezTo>
                  <a:pt x="26" y="53"/>
                  <a:pt x="28" y="53"/>
                  <a:pt x="30" y="53"/>
                </a:cubicBezTo>
                <a:cubicBezTo>
                  <a:pt x="33" y="61"/>
                  <a:pt x="33" y="61"/>
                  <a:pt x="33" y="61"/>
                </a:cubicBezTo>
                <a:cubicBezTo>
                  <a:pt x="43" y="58"/>
                  <a:pt x="43" y="58"/>
                  <a:pt x="43" y="58"/>
                </a:cubicBezTo>
                <a:cubicBezTo>
                  <a:pt x="42" y="50"/>
                  <a:pt x="42" y="50"/>
                  <a:pt x="42" y="50"/>
                </a:cubicBezTo>
                <a:cubicBezTo>
                  <a:pt x="44" y="49"/>
                  <a:pt x="45" y="48"/>
                  <a:pt x="46" y="47"/>
                </a:cubicBezTo>
                <a:cubicBezTo>
                  <a:pt x="54" y="50"/>
                  <a:pt x="54" y="50"/>
                  <a:pt x="54" y="50"/>
                </a:cubicBezTo>
                <a:cubicBezTo>
                  <a:pt x="59" y="41"/>
                  <a:pt x="59" y="41"/>
                  <a:pt x="59" y="41"/>
                </a:cubicBezTo>
                <a:cubicBezTo>
                  <a:pt x="52" y="36"/>
                  <a:pt x="52" y="36"/>
                  <a:pt x="52" y="36"/>
                </a:cubicBezTo>
                <a:cubicBezTo>
                  <a:pt x="53" y="34"/>
                  <a:pt x="53" y="33"/>
                  <a:pt x="53" y="31"/>
                </a:cubicBezTo>
                <a:lnTo>
                  <a:pt x="61" y="28"/>
                </a:lnTo>
                <a:close/>
                <a:moveTo>
                  <a:pt x="28" y="26"/>
                </a:moveTo>
                <a:cubicBezTo>
                  <a:pt x="25" y="27"/>
                  <a:pt x="24" y="30"/>
                  <a:pt x="26" y="33"/>
                </a:cubicBezTo>
                <a:cubicBezTo>
                  <a:pt x="27" y="35"/>
                  <a:pt x="30" y="36"/>
                  <a:pt x="33" y="35"/>
                </a:cubicBezTo>
                <a:cubicBezTo>
                  <a:pt x="35" y="34"/>
                  <a:pt x="36" y="31"/>
                  <a:pt x="35" y="28"/>
                </a:cubicBezTo>
                <a:cubicBezTo>
                  <a:pt x="34" y="26"/>
                  <a:pt x="31" y="25"/>
                  <a:pt x="28" y="26"/>
                </a:cubicBezTo>
                <a:close/>
              </a:path>
            </a:pathLst>
          </a:custGeom>
          <a:solidFill>
            <a:srgbClr val="FFFFFF"/>
          </a:solidFill>
          <a:ln>
            <a:noFill/>
          </a:ln>
          <a:extLst/>
        </p:spPr>
        <p:txBody>
          <a:bodyPr vert="horz" wrap="square" lIns="93278" tIns="46639" rIns="93278" bIns="46639" numCol="1" anchor="t" anchorCtr="0" compatLnSpc="1">
            <a:prstTxWarp prst="textNoShape">
              <a:avLst/>
            </a:prstTxWarp>
          </a:bodyPr>
          <a:lstStyle/>
          <a:p>
            <a:endParaRPr lang="en-US" dirty="0">
              <a:solidFill>
                <a:srgbClr val="000000"/>
              </a:solidFill>
            </a:endParaRPr>
          </a:p>
        </p:txBody>
      </p:sp>
    </p:spTree>
    <p:extLst>
      <p:ext uri="{BB962C8B-B14F-4D97-AF65-F5344CB8AC3E}">
        <p14:creationId xmlns:p14="http://schemas.microsoft.com/office/powerpoint/2010/main" val="175704425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bwMode="auto">
          <a:xfrm>
            <a:off x="2501" y="-1"/>
            <a:ext cx="5438566" cy="6994525"/>
          </a:xfrm>
          <a:prstGeom prst="rect">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endParaRPr lang="en-US" sz="2800" dirty="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p:nvPr>
        </p:nvSpPr>
        <p:spPr>
          <a:xfrm>
            <a:off x="274639" y="295274"/>
            <a:ext cx="4571998" cy="4725988"/>
          </a:xfrm>
        </p:spPr>
        <p:txBody>
          <a:bodyPr/>
          <a:lstStyle/>
          <a:p>
            <a:r>
              <a:rPr lang="en-US" sz="4896" dirty="0" smtClean="0">
                <a:solidFill>
                  <a:schemeClr val="bg1"/>
                </a:solidFill>
              </a:rPr>
              <a:t>Making the Most of Today’s Investment </a:t>
            </a:r>
            <a:endParaRPr lang="en-US" sz="4896" dirty="0">
              <a:solidFill>
                <a:schemeClr val="bg1"/>
              </a:solidFill>
            </a:endParaRPr>
          </a:p>
        </p:txBody>
      </p:sp>
      <p:sp>
        <p:nvSpPr>
          <p:cNvPr id="6" name="TextBox 5"/>
          <p:cNvSpPr txBox="1"/>
          <p:nvPr/>
        </p:nvSpPr>
        <p:spPr>
          <a:xfrm>
            <a:off x="6059616" y="1808479"/>
            <a:ext cx="5835982" cy="1969770"/>
          </a:xfrm>
          <a:prstGeom prst="rect">
            <a:avLst/>
          </a:prstGeom>
          <a:noFill/>
        </p:spPr>
        <p:txBody>
          <a:bodyPr wrap="square" lIns="0" tIns="0" rIns="0" bIns="0" rtlCol="0">
            <a:spAutoFit/>
          </a:bodyPr>
          <a:lstStyle/>
          <a:p>
            <a:r>
              <a:rPr lang="en-US" sz="3200" dirty="0" smtClean="0">
                <a:solidFill>
                  <a:srgbClr val="505050"/>
                </a:solidFill>
              </a:rPr>
              <a:t>Key benefits:</a:t>
            </a:r>
          </a:p>
          <a:p>
            <a:pPr marL="457200" indent="-457200">
              <a:buFont typeface="Arial" panose="020B0604020202020204" pitchFamily="34" charset="0"/>
              <a:buChar char="•"/>
            </a:pPr>
            <a:r>
              <a:rPr lang="en-US" sz="3200" dirty="0" smtClean="0">
                <a:solidFill>
                  <a:srgbClr val="505050"/>
                </a:solidFill>
              </a:rPr>
              <a:t>No need to manage servers</a:t>
            </a:r>
          </a:p>
          <a:p>
            <a:pPr marL="457200" indent="-457200">
              <a:buFont typeface="Arial" panose="020B0604020202020204" pitchFamily="34" charset="0"/>
              <a:buChar char="•"/>
            </a:pPr>
            <a:r>
              <a:rPr lang="en-US" sz="3200" dirty="0" err="1" smtClean="0">
                <a:solidFill>
                  <a:srgbClr val="505050"/>
                </a:solidFill>
              </a:rPr>
              <a:t>CapEx</a:t>
            </a:r>
            <a:r>
              <a:rPr lang="en-US" sz="3200" dirty="0" smtClean="0">
                <a:solidFill>
                  <a:srgbClr val="505050"/>
                </a:solidFill>
              </a:rPr>
              <a:t>-&gt;</a:t>
            </a:r>
            <a:r>
              <a:rPr lang="en-US" sz="3200" dirty="0" err="1" smtClean="0">
                <a:solidFill>
                  <a:srgbClr val="505050"/>
                </a:solidFill>
              </a:rPr>
              <a:t>OpEx</a:t>
            </a:r>
            <a:endParaRPr lang="en-US" sz="3200" dirty="0" smtClean="0">
              <a:solidFill>
                <a:srgbClr val="505050"/>
              </a:solidFill>
            </a:endParaRPr>
          </a:p>
          <a:p>
            <a:pPr marL="457200" indent="-457200">
              <a:buFont typeface="Arial" panose="020B0604020202020204" pitchFamily="34" charset="0"/>
              <a:buChar char="•"/>
            </a:pPr>
            <a:r>
              <a:rPr lang="en-US" sz="3200" dirty="0" smtClean="0">
                <a:solidFill>
                  <a:srgbClr val="505050"/>
                </a:solidFill>
              </a:rPr>
              <a:t>Frequent incremental updates</a:t>
            </a:r>
          </a:p>
        </p:txBody>
      </p:sp>
      <p:sp>
        <p:nvSpPr>
          <p:cNvPr id="8" name="Freeform 104"/>
          <p:cNvSpPr>
            <a:spLocks noEditPoints="1"/>
          </p:cNvSpPr>
          <p:nvPr/>
        </p:nvSpPr>
        <p:spPr bwMode="black">
          <a:xfrm>
            <a:off x="2027237" y="3344862"/>
            <a:ext cx="1147182" cy="1034852"/>
          </a:xfrm>
          <a:custGeom>
            <a:avLst/>
            <a:gdLst>
              <a:gd name="T0" fmla="*/ 37 w 61"/>
              <a:gd name="T1" fmla="*/ 43 h 61"/>
              <a:gd name="T2" fmla="*/ 18 w 61"/>
              <a:gd name="T3" fmla="*/ 37 h 61"/>
              <a:gd name="T4" fmla="*/ 24 w 61"/>
              <a:gd name="T5" fmla="*/ 18 h 61"/>
              <a:gd name="T6" fmla="*/ 43 w 61"/>
              <a:gd name="T7" fmla="*/ 24 h 61"/>
              <a:gd name="T8" fmla="*/ 37 w 61"/>
              <a:gd name="T9" fmla="*/ 43 h 61"/>
              <a:gd name="T10" fmla="*/ 61 w 61"/>
              <a:gd name="T11" fmla="*/ 28 h 61"/>
              <a:gd name="T12" fmla="*/ 58 w 61"/>
              <a:gd name="T13" fmla="*/ 18 h 61"/>
              <a:gd name="T14" fmla="*/ 50 w 61"/>
              <a:gd name="T15" fmla="*/ 19 h 61"/>
              <a:gd name="T16" fmla="*/ 47 w 61"/>
              <a:gd name="T17" fmla="*/ 15 h 61"/>
              <a:gd name="T18" fmla="*/ 50 w 61"/>
              <a:gd name="T19" fmla="*/ 7 h 61"/>
              <a:gd name="T20" fmla="*/ 41 w 61"/>
              <a:gd name="T21" fmla="*/ 2 h 61"/>
              <a:gd name="T22" fmla="*/ 36 w 61"/>
              <a:gd name="T23" fmla="*/ 9 h 61"/>
              <a:gd name="T24" fmla="*/ 30 w 61"/>
              <a:gd name="T25" fmla="*/ 8 h 61"/>
              <a:gd name="T26" fmla="*/ 27 w 61"/>
              <a:gd name="T27" fmla="*/ 0 h 61"/>
              <a:gd name="T28" fmla="*/ 17 w 61"/>
              <a:gd name="T29" fmla="*/ 3 h 61"/>
              <a:gd name="T30" fmla="*/ 18 w 61"/>
              <a:gd name="T31" fmla="*/ 11 h 61"/>
              <a:gd name="T32" fmla="*/ 15 w 61"/>
              <a:gd name="T33" fmla="*/ 14 h 61"/>
              <a:gd name="T34" fmla="*/ 7 w 61"/>
              <a:gd name="T35" fmla="*/ 11 h 61"/>
              <a:gd name="T36" fmla="*/ 2 w 61"/>
              <a:gd name="T37" fmla="*/ 20 h 61"/>
              <a:gd name="T38" fmla="*/ 8 w 61"/>
              <a:gd name="T39" fmla="*/ 25 h 61"/>
              <a:gd name="T40" fmla="*/ 7 w 61"/>
              <a:gd name="T41" fmla="*/ 30 h 61"/>
              <a:gd name="T42" fmla="*/ 0 w 61"/>
              <a:gd name="T43" fmla="*/ 33 h 61"/>
              <a:gd name="T44" fmla="*/ 2 w 61"/>
              <a:gd name="T45" fmla="*/ 43 h 61"/>
              <a:gd name="T46" fmla="*/ 11 w 61"/>
              <a:gd name="T47" fmla="*/ 42 h 61"/>
              <a:gd name="T48" fmla="*/ 14 w 61"/>
              <a:gd name="T49" fmla="*/ 47 h 61"/>
              <a:gd name="T50" fmla="*/ 11 w 61"/>
              <a:gd name="T51" fmla="*/ 54 h 61"/>
              <a:gd name="T52" fmla="*/ 20 w 61"/>
              <a:gd name="T53" fmla="*/ 59 h 61"/>
              <a:gd name="T54" fmla="*/ 25 w 61"/>
              <a:gd name="T55" fmla="*/ 53 h 61"/>
              <a:gd name="T56" fmla="*/ 30 w 61"/>
              <a:gd name="T57" fmla="*/ 53 h 61"/>
              <a:gd name="T58" fmla="*/ 33 w 61"/>
              <a:gd name="T59" fmla="*/ 61 h 61"/>
              <a:gd name="T60" fmla="*/ 43 w 61"/>
              <a:gd name="T61" fmla="*/ 58 h 61"/>
              <a:gd name="T62" fmla="*/ 42 w 61"/>
              <a:gd name="T63" fmla="*/ 50 h 61"/>
              <a:gd name="T64" fmla="*/ 46 w 61"/>
              <a:gd name="T65" fmla="*/ 47 h 61"/>
              <a:gd name="T66" fmla="*/ 54 w 61"/>
              <a:gd name="T67" fmla="*/ 50 h 61"/>
              <a:gd name="T68" fmla="*/ 59 w 61"/>
              <a:gd name="T69" fmla="*/ 41 h 61"/>
              <a:gd name="T70" fmla="*/ 52 w 61"/>
              <a:gd name="T71" fmla="*/ 36 h 61"/>
              <a:gd name="T72" fmla="*/ 53 w 61"/>
              <a:gd name="T73" fmla="*/ 31 h 61"/>
              <a:gd name="T74" fmla="*/ 61 w 61"/>
              <a:gd name="T75" fmla="*/ 28 h 61"/>
              <a:gd name="T76" fmla="*/ 28 w 61"/>
              <a:gd name="T77" fmla="*/ 26 h 61"/>
              <a:gd name="T78" fmla="*/ 26 w 61"/>
              <a:gd name="T79" fmla="*/ 33 h 61"/>
              <a:gd name="T80" fmla="*/ 33 w 61"/>
              <a:gd name="T81" fmla="*/ 35 h 61"/>
              <a:gd name="T82" fmla="*/ 35 w 61"/>
              <a:gd name="T83" fmla="*/ 28 h 61"/>
              <a:gd name="T84" fmla="*/ 28 w 61"/>
              <a:gd name="T85" fmla="*/ 26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1" h="61">
                <a:moveTo>
                  <a:pt x="37" y="43"/>
                </a:moveTo>
                <a:cubicBezTo>
                  <a:pt x="30" y="47"/>
                  <a:pt x="21" y="44"/>
                  <a:pt x="18" y="37"/>
                </a:cubicBezTo>
                <a:cubicBezTo>
                  <a:pt x="14" y="30"/>
                  <a:pt x="17" y="21"/>
                  <a:pt x="24" y="18"/>
                </a:cubicBezTo>
                <a:cubicBezTo>
                  <a:pt x="31" y="14"/>
                  <a:pt x="39" y="17"/>
                  <a:pt x="43" y="24"/>
                </a:cubicBezTo>
                <a:cubicBezTo>
                  <a:pt x="47" y="31"/>
                  <a:pt x="44" y="40"/>
                  <a:pt x="37" y="43"/>
                </a:cubicBezTo>
                <a:moveTo>
                  <a:pt x="61" y="28"/>
                </a:moveTo>
                <a:cubicBezTo>
                  <a:pt x="58" y="18"/>
                  <a:pt x="58" y="18"/>
                  <a:pt x="58" y="18"/>
                </a:cubicBezTo>
                <a:cubicBezTo>
                  <a:pt x="50" y="19"/>
                  <a:pt x="50" y="19"/>
                  <a:pt x="50" y="19"/>
                </a:cubicBezTo>
                <a:cubicBezTo>
                  <a:pt x="49" y="17"/>
                  <a:pt x="48" y="16"/>
                  <a:pt x="47" y="15"/>
                </a:cubicBezTo>
                <a:cubicBezTo>
                  <a:pt x="50" y="7"/>
                  <a:pt x="50" y="7"/>
                  <a:pt x="50" y="7"/>
                </a:cubicBezTo>
                <a:cubicBezTo>
                  <a:pt x="41" y="2"/>
                  <a:pt x="41" y="2"/>
                  <a:pt x="41" y="2"/>
                </a:cubicBezTo>
                <a:cubicBezTo>
                  <a:pt x="36" y="9"/>
                  <a:pt x="36" y="9"/>
                  <a:pt x="36" y="9"/>
                </a:cubicBezTo>
                <a:cubicBezTo>
                  <a:pt x="34" y="8"/>
                  <a:pt x="32" y="8"/>
                  <a:pt x="30" y="8"/>
                </a:cubicBezTo>
                <a:cubicBezTo>
                  <a:pt x="27" y="0"/>
                  <a:pt x="27" y="0"/>
                  <a:pt x="27" y="0"/>
                </a:cubicBezTo>
                <a:cubicBezTo>
                  <a:pt x="17" y="3"/>
                  <a:pt x="17" y="3"/>
                  <a:pt x="17" y="3"/>
                </a:cubicBezTo>
                <a:cubicBezTo>
                  <a:pt x="18" y="11"/>
                  <a:pt x="18" y="11"/>
                  <a:pt x="18" y="11"/>
                </a:cubicBezTo>
                <a:cubicBezTo>
                  <a:pt x="17" y="12"/>
                  <a:pt x="16" y="13"/>
                  <a:pt x="15" y="14"/>
                </a:cubicBezTo>
                <a:cubicBezTo>
                  <a:pt x="7" y="11"/>
                  <a:pt x="7" y="11"/>
                  <a:pt x="7" y="11"/>
                </a:cubicBezTo>
                <a:cubicBezTo>
                  <a:pt x="2" y="20"/>
                  <a:pt x="2" y="20"/>
                  <a:pt x="2" y="20"/>
                </a:cubicBezTo>
                <a:cubicBezTo>
                  <a:pt x="8" y="25"/>
                  <a:pt x="8" y="25"/>
                  <a:pt x="8" y="25"/>
                </a:cubicBezTo>
                <a:cubicBezTo>
                  <a:pt x="8" y="27"/>
                  <a:pt x="7" y="28"/>
                  <a:pt x="7" y="30"/>
                </a:cubicBezTo>
                <a:cubicBezTo>
                  <a:pt x="0" y="33"/>
                  <a:pt x="0" y="33"/>
                  <a:pt x="0" y="33"/>
                </a:cubicBezTo>
                <a:cubicBezTo>
                  <a:pt x="2" y="43"/>
                  <a:pt x="2" y="43"/>
                  <a:pt x="2" y="43"/>
                </a:cubicBezTo>
                <a:cubicBezTo>
                  <a:pt x="11" y="42"/>
                  <a:pt x="11" y="42"/>
                  <a:pt x="11" y="42"/>
                </a:cubicBezTo>
                <a:cubicBezTo>
                  <a:pt x="12" y="44"/>
                  <a:pt x="13" y="45"/>
                  <a:pt x="14" y="47"/>
                </a:cubicBezTo>
                <a:cubicBezTo>
                  <a:pt x="11" y="54"/>
                  <a:pt x="11" y="54"/>
                  <a:pt x="11" y="54"/>
                </a:cubicBezTo>
                <a:cubicBezTo>
                  <a:pt x="20" y="59"/>
                  <a:pt x="20" y="59"/>
                  <a:pt x="20" y="59"/>
                </a:cubicBezTo>
                <a:cubicBezTo>
                  <a:pt x="25" y="53"/>
                  <a:pt x="25" y="53"/>
                  <a:pt x="25" y="53"/>
                </a:cubicBezTo>
                <a:cubicBezTo>
                  <a:pt x="26" y="53"/>
                  <a:pt x="28" y="53"/>
                  <a:pt x="30" y="53"/>
                </a:cubicBezTo>
                <a:cubicBezTo>
                  <a:pt x="33" y="61"/>
                  <a:pt x="33" y="61"/>
                  <a:pt x="33" y="61"/>
                </a:cubicBezTo>
                <a:cubicBezTo>
                  <a:pt x="43" y="58"/>
                  <a:pt x="43" y="58"/>
                  <a:pt x="43" y="58"/>
                </a:cubicBezTo>
                <a:cubicBezTo>
                  <a:pt x="42" y="50"/>
                  <a:pt x="42" y="50"/>
                  <a:pt x="42" y="50"/>
                </a:cubicBezTo>
                <a:cubicBezTo>
                  <a:pt x="44" y="49"/>
                  <a:pt x="45" y="48"/>
                  <a:pt x="46" y="47"/>
                </a:cubicBezTo>
                <a:cubicBezTo>
                  <a:pt x="54" y="50"/>
                  <a:pt x="54" y="50"/>
                  <a:pt x="54" y="50"/>
                </a:cubicBezTo>
                <a:cubicBezTo>
                  <a:pt x="59" y="41"/>
                  <a:pt x="59" y="41"/>
                  <a:pt x="59" y="41"/>
                </a:cubicBezTo>
                <a:cubicBezTo>
                  <a:pt x="52" y="36"/>
                  <a:pt x="52" y="36"/>
                  <a:pt x="52" y="36"/>
                </a:cubicBezTo>
                <a:cubicBezTo>
                  <a:pt x="53" y="34"/>
                  <a:pt x="53" y="33"/>
                  <a:pt x="53" y="31"/>
                </a:cubicBezTo>
                <a:lnTo>
                  <a:pt x="61" y="28"/>
                </a:lnTo>
                <a:close/>
                <a:moveTo>
                  <a:pt x="28" y="26"/>
                </a:moveTo>
                <a:cubicBezTo>
                  <a:pt x="25" y="27"/>
                  <a:pt x="24" y="30"/>
                  <a:pt x="26" y="33"/>
                </a:cubicBezTo>
                <a:cubicBezTo>
                  <a:pt x="27" y="35"/>
                  <a:pt x="30" y="36"/>
                  <a:pt x="33" y="35"/>
                </a:cubicBezTo>
                <a:cubicBezTo>
                  <a:pt x="35" y="34"/>
                  <a:pt x="36" y="31"/>
                  <a:pt x="35" y="28"/>
                </a:cubicBezTo>
                <a:cubicBezTo>
                  <a:pt x="34" y="26"/>
                  <a:pt x="31" y="25"/>
                  <a:pt x="28" y="26"/>
                </a:cubicBezTo>
                <a:close/>
              </a:path>
            </a:pathLst>
          </a:custGeom>
          <a:solidFill>
            <a:srgbClr val="FFFFFF"/>
          </a:solidFill>
          <a:ln>
            <a:noFill/>
          </a:ln>
          <a:extLst/>
        </p:spPr>
        <p:txBody>
          <a:bodyPr vert="horz" wrap="square" lIns="93278" tIns="46639" rIns="93278" bIns="46639" numCol="1" anchor="t" anchorCtr="0" compatLnSpc="1">
            <a:prstTxWarp prst="textNoShape">
              <a:avLst/>
            </a:prstTxWarp>
          </a:bodyPr>
          <a:lstStyle/>
          <a:p>
            <a:endParaRPr lang="en-US" dirty="0">
              <a:solidFill>
                <a:srgbClr val="000000"/>
              </a:solidFill>
            </a:endParaRPr>
          </a:p>
        </p:txBody>
      </p:sp>
    </p:spTree>
    <p:extLst>
      <p:ext uri="{BB962C8B-B14F-4D97-AF65-F5344CB8AC3E}">
        <p14:creationId xmlns:p14="http://schemas.microsoft.com/office/powerpoint/2010/main" val="136230773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bwMode="auto">
          <a:xfrm>
            <a:off x="2501" y="-1"/>
            <a:ext cx="5438566" cy="6994525"/>
          </a:xfrm>
          <a:prstGeom prst="rect">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endParaRPr lang="en-US" sz="2800" dirty="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p:nvPr>
        </p:nvSpPr>
        <p:spPr>
          <a:xfrm>
            <a:off x="274639" y="295274"/>
            <a:ext cx="4571998" cy="4725988"/>
          </a:xfrm>
        </p:spPr>
        <p:txBody>
          <a:bodyPr/>
          <a:lstStyle/>
          <a:p>
            <a:r>
              <a:rPr lang="en-US" sz="4896" dirty="0" smtClean="0">
                <a:solidFill>
                  <a:schemeClr val="bg1"/>
                </a:solidFill>
              </a:rPr>
              <a:t>Making the Most of Today’s Investment </a:t>
            </a:r>
            <a:endParaRPr lang="en-US" sz="4896" dirty="0">
              <a:solidFill>
                <a:schemeClr val="bg1"/>
              </a:solidFill>
            </a:endParaRPr>
          </a:p>
        </p:txBody>
      </p:sp>
      <p:sp>
        <p:nvSpPr>
          <p:cNvPr id="6" name="TextBox 5"/>
          <p:cNvSpPr txBox="1"/>
          <p:nvPr/>
        </p:nvSpPr>
        <p:spPr>
          <a:xfrm>
            <a:off x="6059616" y="1808479"/>
            <a:ext cx="5835982" cy="1969770"/>
          </a:xfrm>
          <a:prstGeom prst="rect">
            <a:avLst/>
          </a:prstGeom>
          <a:noFill/>
        </p:spPr>
        <p:txBody>
          <a:bodyPr wrap="square" lIns="0" tIns="0" rIns="0" bIns="0" rtlCol="0">
            <a:spAutoFit/>
          </a:bodyPr>
          <a:lstStyle/>
          <a:p>
            <a:r>
              <a:rPr lang="en-US" sz="3200" dirty="0" smtClean="0">
                <a:solidFill>
                  <a:srgbClr val="505050"/>
                </a:solidFill>
              </a:rPr>
              <a:t>Key challenges:</a:t>
            </a:r>
          </a:p>
          <a:p>
            <a:pPr marL="457200" indent="-457200">
              <a:buFont typeface="Arial" panose="020B0604020202020204" pitchFamily="34" charset="0"/>
              <a:buChar char="•"/>
            </a:pPr>
            <a:r>
              <a:rPr lang="en-US" sz="3200" dirty="0" smtClean="0">
                <a:solidFill>
                  <a:srgbClr val="505050"/>
                </a:solidFill>
              </a:rPr>
              <a:t>Reduced/limited farm control</a:t>
            </a:r>
          </a:p>
          <a:p>
            <a:pPr marL="457200" indent="-457200">
              <a:buFont typeface="Arial" panose="020B0604020202020204" pitchFamily="34" charset="0"/>
              <a:buChar char="•"/>
            </a:pPr>
            <a:r>
              <a:rPr lang="en-US" sz="3200" dirty="0" smtClean="0">
                <a:solidFill>
                  <a:srgbClr val="505050"/>
                </a:solidFill>
              </a:rPr>
              <a:t>No full-trust solutions</a:t>
            </a:r>
          </a:p>
          <a:p>
            <a:pPr marL="457200" indent="-457200">
              <a:buFont typeface="Arial" panose="020B0604020202020204" pitchFamily="34" charset="0"/>
              <a:buChar char="•"/>
            </a:pPr>
            <a:r>
              <a:rPr lang="en-US" sz="3200" dirty="0" smtClean="0">
                <a:solidFill>
                  <a:srgbClr val="505050"/>
                </a:solidFill>
              </a:rPr>
              <a:t>Need to trust cloud storage</a:t>
            </a:r>
          </a:p>
        </p:txBody>
      </p:sp>
      <p:sp>
        <p:nvSpPr>
          <p:cNvPr id="8" name="Freeform 104"/>
          <p:cNvSpPr>
            <a:spLocks noEditPoints="1"/>
          </p:cNvSpPr>
          <p:nvPr/>
        </p:nvSpPr>
        <p:spPr bwMode="black">
          <a:xfrm>
            <a:off x="2027237" y="3344862"/>
            <a:ext cx="1147182" cy="1034852"/>
          </a:xfrm>
          <a:custGeom>
            <a:avLst/>
            <a:gdLst>
              <a:gd name="T0" fmla="*/ 37 w 61"/>
              <a:gd name="T1" fmla="*/ 43 h 61"/>
              <a:gd name="T2" fmla="*/ 18 w 61"/>
              <a:gd name="T3" fmla="*/ 37 h 61"/>
              <a:gd name="T4" fmla="*/ 24 w 61"/>
              <a:gd name="T5" fmla="*/ 18 h 61"/>
              <a:gd name="T6" fmla="*/ 43 w 61"/>
              <a:gd name="T7" fmla="*/ 24 h 61"/>
              <a:gd name="T8" fmla="*/ 37 w 61"/>
              <a:gd name="T9" fmla="*/ 43 h 61"/>
              <a:gd name="T10" fmla="*/ 61 w 61"/>
              <a:gd name="T11" fmla="*/ 28 h 61"/>
              <a:gd name="T12" fmla="*/ 58 w 61"/>
              <a:gd name="T13" fmla="*/ 18 h 61"/>
              <a:gd name="T14" fmla="*/ 50 w 61"/>
              <a:gd name="T15" fmla="*/ 19 h 61"/>
              <a:gd name="T16" fmla="*/ 47 w 61"/>
              <a:gd name="T17" fmla="*/ 15 h 61"/>
              <a:gd name="T18" fmla="*/ 50 w 61"/>
              <a:gd name="T19" fmla="*/ 7 h 61"/>
              <a:gd name="T20" fmla="*/ 41 w 61"/>
              <a:gd name="T21" fmla="*/ 2 h 61"/>
              <a:gd name="T22" fmla="*/ 36 w 61"/>
              <a:gd name="T23" fmla="*/ 9 h 61"/>
              <a:gd name="T24" fmla="*/ 30 w 61"/>
              <a:gd name="T25" fmla="*/ 8 h 61"/>
              <a:gd name="T26" fmla="*/ 27 w 61"/>
              <a:gd name="T27" fmla="*/ 0 h 61"/>
              <a:gd name="T28" fmla="*/ 17 w 61"/>
              <a:gd name="T29" fmla="*/ 3 h 61"/>
              <a:gd name="T30" fmla="*/ 18 w 61"/>
              <a:gd name="T31" fmla="*/ 11 h 61"/>
              <a:gd name="T32" fmla="*/ 15 w 61"/>
              <a:gd name="T33" fmla="*/ 14 h 61"/>
              <a:gd name="T34" fmla="*/ 7 w 61"/>
              <a:gd name="T35" fmla="*/ 11 h 61"/>
              <a:gd name="T36" fmla="*/ 2 w 61"/>
              <a:gd name="T37" fmla="*/ 20 h 61"/>
              <a:gd name="T38" fmla="*/ 8 w 61"/>
              <a:gd name="T39" fmla="*/ 25 h 61"/>
              <a:gd name="T40" fmla="*/ 7 w 61"/>
              <a:gd name="T41" fmla="*/ 30 h 61"/>
              <a:gd name="T42" fmla="*/ 0 w 61"/>
              <a:gd name="T43" fmla="*/ 33 h 61"/>
              <a:gd name="T44" fmla="*/ 2 w 61"/>
              <a:gd name="T45" fmla="*/ 43 h 61"/>
              <a:gd name="T46" fmla="*/ 11 w 61"/>
              <a:gd name="T47" fmla="*/ 42 h 61"/>
              <a:gd name="T48" fmla="*/ 14 w 61"/>
              <a:gd name="T49" fmla="*/ 47 h 61"/>
              <a:gd name="T50" fmla="*/ 11 w 61"/>
              <a:gd name="T51" fmla="*/ 54 h 61"/>
              <a:gd name="T52" fmla="*/ 20 w 61"/>
              <a:gd name="T53" fmla="*/ 59 h 61"/>
              <a:gd name="T54" fmla="*/ 25 w 61"/>
              <a:gd name="T55" fmla="*/ 53 h 61"/>
              <a:gd name="T56" fmla="*/ 30 w 61"/>
              <a:gd name="T57" fmla="*/ 53 h 61"/>
              <a:gd name="T58" fmla="*/ 33 w 61"/>
              <a:gd name="T59" fmla="*/ 61 h 61"/>
              <a:gd name="T60" fmla="*/ 43 w 61"/>
              <a:gd name="T61" fmla="*/ 58 h 61"/>
              <a:gd name="T62" fmla="*/ 42 w 61"/>
              <a:gd name="T63" fmla="*/ 50 h 61"/>
              <a:gd name="T64" fmla="*/ 46 w 61"/>
              <a:gd name="T65" fmla="*/ 47 h 61"/>
              <a:gd name="T66" fmla="*/ 54 w 61"/>
              <a:gd name="T67" fmla="*/ 50 h 61"/>
              <a:gd name="T68" fmla="*/ 59 w 61"/>
              <a:gd name="T69" fmla="*/ 41 h 61"/>
              <a:gd name="T70" fmla="*/ 52 w 61"/>
              <a:gd name="T71" fmla="*/ 36 h 61"/>
              <a:gd name="T72" fmla="*/ 53 w 61"/>
              <a:gd name="T73" fmla="*/ 31 h 61"/>
              <a:gd name="T74" fmla="*/ 61 w 61"/>
              <a:gd name="T75" fmla="*/ 28 h 61"/>
              <a:gd name="T76" fmla="*/ 28 w 61"/>
              <a:gd name="T77" fmla="*/ 26 h 61"/>
              <a:gd name="T78" fmla="*/ 26 w 61"/>
              <a:gd name="T79" fmla="*/ 33 h 61"/>
              <a:gd name="T80" fmla="*/ 33 w 61"/>
              <a:gd name="T81" fmla="*/ 35 h 61"/>
              <a:gd name="T82" fmla="*/ 35 w 61"/>
              <a:gd name="T83" fmla="*/ 28 h 61"/>
              <a:gd name="T84" fmla="*/ 28 w 61"/>
              <a:gd name="T85" fmla="*/ 26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1" h="61">
                <a:moveTo>
                  <a:pt x="37" y="43"/>
                </a:moveTo>
                <a:cubicBezTo>
                  <a:pt x="30" y="47"/>
                  <a:pt x="21" y="44"/>
                  <a:pt x="18" y="37"/>
                </a:cubicBezTo>
                <a:cubicBezTo>
                  <a:pt x="14" y="30"/>
                  <a:pt x="17" y="21"/>
                  <a:pt x="24" y="18"/>
                </a:cubicBezTo>
                <a:cubicBezTo>
                  <a:pt x="31" y="14"/>
                  <a:pt x="39" y="17"/>
                  <a:pt x="43" y="24"/>
                </a:cubicBezTo>
                <a:cubicBezTo>
                  <a:pt x="47" y="31"/>
                  <a:pt x="44" y="40"/>
                  <a:pt x="37" y="43"/>
                </a:cubicBezTo>
                <a:moveTo>
                  <a:pt x="61" y="28"/>
                </a:moveTo>
                <a:cubicBezTo>
                  <a:pt x="58" y="18"/>
                  <a:pt x="58" y="18"/>
                  <a:pt x="58" y="18"/>
                </a:cubicBezTo>
                <a:cubicBezTo>
                  <a:pt x="50" y="19"/>
                  <a:pt x="50" y="19"/>
                  <a:pt x="50" y="19"/>
                </a:cubicBezTo>
                <a:cubicBezTo>
                  <a:pt x="49" y="17"/>
                  <a:pt x="48" y="16"/>
                  <a:pt x="47" y="15"/>
                </a:cubicBezTo>
                <a:cubicBezTo>
                  <a:pt x="50" y="7"/>
                  <a:pt x="50" y="7"/>
                  <a:pt x="50" y="7"/>
                </a:cubicBezTo>
                <a:cubicBezTo>
                  <a:pt x="41" y="2"/>
                  <a:pt x="41" y="2"/>
                  <a:pt x="41" y="2"/>
                </a:cubicBezTo>
                <a:cubicBezTo>
                  <a:pt x="36" y="9"/>
                  <a:pt x="36" y="9"/>
                  <a:pt x="36" y="9"/>
                </a:cubicBezTo>
                <a:cubicBezTo>
                  <a:pt x="34" y="8"/>
                  <a:pt x="32" y="8"/>
                  <a:pt x="30" y="8"/>
                </a:cubicBezTo>
                <a:cubicBezTo>
                  <a:pt x="27" y="0"/>
                  <a:pt x="27" y="0"/>
                  <a:pt x="27" y="0"/>
                </a:cubicBezTo>
                <a:cubicBezTo>
                  <a:pt x="17" y="3"/>
                  <a:pt x="17" y="3"/>
                  <a:pt x="17" y="3"/>
                </a:cubicBezTo>
                <a:cubicBezTo>
                  <a:pt x="18" y="11"/>
                  <a:pt x="18" y="11"/>
                  <a:pt x="18" y="11"/>
                </a:cubicBezTo>
                <a:cubicBezTo>
                  <a:pt x="17" y="12"/>
                  <a:pt x="16" y="13"/>
                  <a:pt x="15" y="14"/>
                </a:cubicBezTo>
                <a:cubicBezTo>
                  <a:pt x="7" y="11"/>
                  <a:pt x="7" y="11"/>
                  <a:pt x="7" y="11"/>
                </a:cubicBezTo>
                <a:cubicBezTo>
                  <a:pt x="2" y="20"/>
                  <a:pt x="2" y="20"/>
                  <a:pt x="2" y="20"/>
                </a:cubicBezTo>
                <a:cubicBezTo>
                  <a:pt x="8" y="25"/>
                  <a:pt x="8" y="25"/>
                  <a:pt x="8" y="25"/>
                </a:cubicBezTo>
                <a:cubicBezTo>
                  <a:pt x="8" y="27"/>
                  <a:pt x="7" y="28"/>
                  <a:pt x="7" y="30"/>
                </a:cubicBezTo>
                <a:cubicBezTo>
                  <a:pt x="0" y="33"/>
                  <a:pt x="0" y="33"/>
                  <a:pt x="0" y="33"/>
                </a:cubicBezTo>
                <a:cubicBezTo>
                  <a:pt x="2" y="43"/>
                  <a:pt x="2" y="43"/>
                  <a:pt x="2" y="43"/>
                </a:cubicBezTo>
                <a:cubicBezTo>
                  <a:pt x="11" y="42"/>
                  <a:pt x="11" y="42"/>
                  <a:pt x="11" y="42"/>
                </a:cubicBezTo>
                <a:cubicBezTo>
                  <a:pt x="12" y="44"/>
                  <a:pt x="13" y="45"/>
                  <a:pt x="14" y="47"/>
                </a:cubicBezTo>
                <a:cubicBezTo>
                  <a:pt x="11" y="54"/>
                  <a:pt x="11" y="54"/>
                  <a:pt x="11" y="54"/>
                </a:cubicBezTo>
                <a:cubicBezTo>
                  <a:pt x="20" y="59"/>
                  <a:pt x="20" y="59"/>
                  <a:pt x="20" y="59"/>
                </a:cubicBezTo>
                <a:cubicBezTo>
                  <a:pt x="25" y="53"/>
                  <a:pt x="25" y="53"/>
                  <a:pt x="25" y="53"/>
                </a:cubicBezTo>
                <a:cubicBezTo>
                  <a:pt x="26" y="53"/>
                  <a:pt x="28" y="53"/>
                  <a:pt x="30" y="53"/>
                </a:cubicBezTo>
                <a:cubicBezTo>
                  <a:pt x="33" y="61"/>
                  <a:pt x="33" y="61"/>
                  <a:pt x="33" y="61"/>
                </a:cubicBezTo>
                <a:cubicBezTo>
                  <a:pt x="43" y="58"/>
                  <a:pt x="43" y="58"/>
                  <a:pt x="43" y="58"/>
                </a:cubicBezTo>
                <a:cubicBezTo>
                  <a:pt x="42" y="50"/>
                  <a:pt x="42" y="50"/>
                  <a:pt x="42" y="50"/>
                </a:cubicBezTo>
                <a:cubicBezTo>
                  <a:pt x="44" y="49"/>
                  <a:pt x="45" y="48"/>
                  <a:pt x="46" y="47"/>
                </a:cubicBezTo>
                <a:cubicBezTo>
                  <a:pt x="54" y="50"/>
                  <a:pt x="54" y="50"/>
                  <a:pt x="54" y="50"/>
                </a:cubicBezTo>
                <a:cubicBezTo>
                  <a:pt x="59" y="41"/>
                  <a:pt x="59" y="41"/>
                  <a:pt x="59" y="41"/>
                </a:cubicBezTo>
                <a:cubicBezTo>
                  <a:pt x="52" y="36"/>
                  <a:pt x="52" y="36"/>
                  <a:pt x="52" y="36"/>
                </a:cubicBezTo>
                <a:cubicBezTo>
                  <a:pt x="53" y="34"/>
                  <a:pt x="53" y="33"/>
                  <a:pt x="53" y="31"/>
                </a:cubicBezTo>
                <a:lnTo>
                  <a:pt x="61" y="28"/>
                </a:lnTo>
                <a:close/>
                <a:moveTo>
                  <a:pt x="28" y="26"/>
                </a:moveTo>
                <a:cubicBezTo>
                  <a:pt x="25" y="27"/>
                  <a:pt x="24" y="30"/>
                  <a:pt x="26" y="33"/>
                </a:cubicBezTo>
                <a:cubicBezTo>
                  <a:pt x="27" y="35"/>
                  <a:pt x="30" y="36"/>
                  <a:pt x="33" y="35"/>
                </a:cubicBezTo>
                <a:cubicBezTo>
                  <a:pt x="35" y="34"/>
                  <a:pt x="36" y="31"/>
                  <a:pt x="35" y="28"/>
                </a:cubicBezTo>
                <a:cubicBezTo>
                  <a:pt x="34" y="26"/>
                  <a:pt x="31" y="25"/>
                  <a:pt x="28" y="26"/>
                </a:cubicBezTo>
                <a:close/>
              </a:path>
            </a:pathLst>
          </a:custGeom>
          <a:solidFill>
            <a:srgbClr val="FFFFFF"/>
          </a:solidFill>
          <a:ln>
            <a:noFill/>
          </a:ln>
          <a:extLst/>
        </p:spPr>
        <p:txBody>
          <a:bodyPr vert="horz" wrap="square" lIns="93278" tIns="46639" rIns="93278" bIns="46639" numCol="1" anchor="t" anchorCtr="0" compatLnSpc="1">
            <a:prstTxWarp prst="textNoShape">
              <a:avLst/>
            </a:prstTxWarp>
          </a:bodyPr>
          <a:lstStyle/>
          <a:p>
            <a:endParaRPr lang="en-US" dirty="0">
              <a:solidFill>
                <a:srgbClr val="000000"/>
              </a:solidFill>
            </a:endParaRPr>
          </a:p>
        </p:txBody>
      </p:sp>
    </p:spTree>
    <p:extLst>
      <p:ext uri="{BB962C8B-B14F-4D97-AF65-F5344CB8AC3E}">
        <p14:creationId xmlns:p14="http://schemas.microsoft.com/office/powerpoint/2010/main" val="367031650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bwMode="auto">
          <a:xfrm>
            <a:off x="2501" y="-1"/>
            <a:ext cx="5438566" cy="6994525"/>
          </a:xfrm>
          <a:prstGeom prst="rect">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endParaRPr lang="en-US" sz="2800" dirty="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p:nvPr>
        </p:nvSpPr>
        <p:spPr>
          <a:xfrm>
            <a:off x="274639" y="295274"/>
            <a:ext cx="4571998" cy="4725988"/>
          </a:xfrm>
        </p:spPr>
        <p:txBody>
          <a:bodyPr/>
          <a:lstStyle/>
          <a:p>
            <a:r>
              <a:rPr lang="en-US" sz="4896" dirty="0" smtClean="0">
                <a:solidFill>
                  <a:schemeClr val="bg1"/>
                </a:solidFill>
              </a:rPr>
              <a:t>Making the Most of Today’s Investment </a:t>
            </a:r>
            <a:endParaRPr lang="en-US" sz="4896" dirty="0">
              <a:solidFill>
                <a:schemeClr val="bg1"/>
              </a:solidFill>
            </a:endParaRPr>
          </a:p>
        </p:txBody>
      </p:sp>
      <p:sp>
        <p:nvSpPr>
          <p:cNvPr id="6" name="TextBox 5"/>
          <p:cNvSpPr txBox="1"/>
          <p:nvPr/>
        </p:nvSpPr>
        <p:spPr>
          <a:xfrm>
            <a:off x="6059616" y="1808479"/>
            <a:ext cx="5835982" cy="3447098"/>
          </a:xfrm>
          <a:prstGeom prst="rect">
            <a:avLst/>
          </a:prstGeom>
          <a:noFill/>
        </p:spPr>
        <p:txBody>
          <a:bodyPr wrap="square" lIns="0" tIns="0" rIns="0" bIns="0" rtlCol="0">
            <a:spAutoFit/>
          </a:bodyPr>
          <a:lstStyle/>
          <a:p>
            <a:r>
              <a:rPr lang="en-US" sz="3200" dirty="0" smtClean="0">
                <a:solidFill>
                  <a:srgbClr val="505050"/>
                </a:solidFill>
              </a:rPr>
              <a:t>Key questions:</a:t>
            </a:r>
          </a:p>
          <a:p>
            <a:pPr marL="457200" indent="-457200">
              <a:buFont typeface="Arial" panose="020B0604020202020204" pitchFamily="34" charset="0"/>
              <a:buChar char="•"/>
            </a:pPr>
            <a:r>
              <a:rPr lang="en-US" sz="3200" dirty="0" smtClean="0">
                <a:solidFill>
                  <a:srgbClr val="505050"/>
                </a:solidFill>
              </a:rPr>
              <a:t>Identity management</a:t>
            </a:r>
          </a:p>
          <a:p>
            <a:pPr marL="923571" lvl="1" indent="-457200">
              <a:buFont typeface="Arial" panose="020B0604020202020204" pitchFamily="34" charset="0"/>
              <a:buChar char="•"/>
            </a:pPr>
            <a:r>
              <a:rPr lang="en-US" sz="3200" dirty="0" smtClean="0">
                <a:solidFill>
                  <a:srgbClr val="505050"/>
                </a:solidFill>
              </a:rPr>
              <a:t>ADFS/</a:t>
            </a:r>
            <a:r>
              <a:rPr lang="en-US" sz="3200" dirty="0" err="1" smtClean="0">
                <a:solidFill>
                  <a:srgbClr val="505050"/>
                </a:solidFill>
              </a:rPr>
              <a:t>DirSync</a:t>
            </a:r>
            <a:endParaRPr lang="en-US" sz="3200" dirty="0" smtClean="0">
              <a:solidFill>
                <a:srgbClr val="505050"/>
              </a:solidFill>
            </a:endParaRPr>
          </a:p>
          <a:p>
            <a:pPr marL="457200" indent="-457200">
              <a:buFont typeface="Arial" panose="020B0604020202020204" pitchFamily="34" charset="0"/>
              <a:buChar char="•"/>
            </a:pPr>
            <a:r>
              <a:rPr lang="en-US" sz="3200" dirty="0" smtClean="0">
                <a:solidFill>
                  <a:srgbClr val="505050"/>
                </a:solidFill>
              </a:rPr>
              <a:t>Can all of my workloads move?</a:t>
            </a:r>
          </a:p>
          <a:p>
            <a:pPr marL="457200" indent="-457200">
              <a:buFont typeface="Arial" panose="020B0604020202020204" pitchFamily="34" charset="0"/>
              <a:buChar char="•"/>
            </a:pPr>
            <a:r>
              <a:rPr lang="en-US" sz="3200" dirty="0" smtClean="0">
                <a:solidFill>
                  <a:srgbClr val="505050"/>
                </a:solidFill>
              </a:rPr>
              <a:t>Do I lose/gain integration?</a:t>
            </a:r>
          </a:p>
          <a:p>
            <a:pPr marL="923571" lvl="1" indent="-457200">
              <a:buFont typeface="Arial" panose="020B0604020202020204" pitchFamily="34" charset="0"/>
              <a:buChar char="•"/>
            </a:pPr>
            <a:r>
              <a:rPr lang="en-US" sz="3200" dirty="0" smtClean="0">
                <a:solidFill>
                  <a:srgbClr val="505050"/>
                </a:solidFill>
              </a:rPr>
              <a:t>Exchange &amp; SharePoint</a:t>
            </a:r>
          </a:p>
        </p:txBody>
      </p:sp>
      <p:sp>
        <p:nvSpPr>
          <p:cNvPr id="8" name="Freeform 104"/>
          <p:cNvSpPr>
            <a:spLocks noEditPoints="1"/>
          </p:cNvSpPr>
          <p:nvPr/>
        </p:nvSpPr>
        <p:spPr bwMode="black">
          <a:xfrm>
            <a:off x="2027237" y="3344862"/>
            <a:ext cx="1147182" cy="1034852"/>
          </a:xfrm>
          <a:custGeom>
            <a:avLst/>
            <a:gdLst>
              <a:gd name="T0" fmla="*/ 37 w 61"/>
              <a:gd name="T1" fmla="*/ 43 h 61"/>
              <a:gd name="T2" fmla="*/ 18 w 61"/>
              <a:gd name="T3" fmla="*/ 37 h 61"/>
              <a:gd name="T4" fmla="*/ 24 w 61"/>
              <a:gd name="T5" fmla="*/ 18 h 61"/>
              <a:gd name="T6" fmla="*/ 43 w 61"/>
              <a:gd name="T7" fmla="*/ 24 h 61"/>
              <a:gd name="T8" fmla="*/ 37 w 61"/>
              <a:gd name="T9" fmla="*/ 43 h 61"/>
              <a:gd name="T10" fmla="*/ 61 w 61"/>
              <a:gd name="T11" fmla="*/ 28 h 61"/>
              <a:gd name="T12" fmla="*/ 58 w 61"/>
              <a:gd name="T13" fmla="*/ 18 h 61"/>
              <a:gd name="T14" fmla="*/ 50 w 61"/>
              <a:gd name="T15" fmla="*/ 19 h 61"/>
              <a:gd name="T16" fmla="*/ 47 w 61"/>
              <a:gd name="T17" fmla="*/ 15 h 61"/>
              <a:gd name="T18" fmla="*/ 50 w 61"/>
              <a:gd name="T19" fmla="*/ 7 h 61"/>
              <a:gd name="T20" fmla="*/ 41 w 61"/>
              <a:gd name="T21" fmla="*/ 2 h 61"/>
              <a:gd name="T22" fmla="*/ 36 w 61"/>
              <a:gd name="T23" fmla="*/ 9 h 61"/>
              <a:gd name="T24" fmla="*/ 30 w 61"/>
              <a:gd name="T25" fmla="*/ 8 h 61"/>
              <a:gd name="T26" fmla="*/ 27 w 61"/>
              <a:gd name="T27" fmla="*/ 0 h 61"/>
              <a:gd name="T28" fmla="*/ 17 w 61"/>
              <a:gd name="T29" fmla="*/ 3 h 61"/>
              <a:gd name="T30" fmla="*/ 18 w 61"/>
              <a:gd name="T31" fmla="*/ 11 h 61"/>
              <a:gd name="T32" fmla="*/ 15 w 61"/>
              <a:gd name="T33" fmla="*/ 14 h 61"/>
              <a:gd name="T34" fmla="*/ 7 w 61"/>
              <a:gd name="T35" fmla="*/ 11 h 61"/>
              <a:gd name="T36" fmla="*/ 2 w 61"/>
              <a:gd name="T37" fmla="*/ 20 h 61"/>
              <a:gd name="T38" fmla="*/ 8 w 61"/>
              <a:gd name="T39" fmla="*/ 25 h 61"/>
              <a:gd name="T40" fmla="*/ 7 w 61"/>
              <a:gd name="T41" fmla="*/ 30 h 61"/>
              <a:gd name="T42" fmla="*/ 0 w 61"/>
              <a:gd name="T43" fmla="*/ 33 h 61"/>
              <a:gd name="T44" fmla="*/ 2 w 61"/>
              <a:gd name="T45" fmla="*/ 43 h 61"/>
              <a:gd name="T46" fmla="*/ 11 w 61"/>
              <a:gd name="T47" fmla="*/ 42 h 61"/>
              <a:gd name="T48" fmla="*/ 14 w 61"/>
              <a:gd name="T49" fmla="*/ 47 h 61"/>
              <a:gd name="T50" fmla="*/ 11 w 61"/>
              <a:gd name="T51" fmla="*/ 54 h 61"/>
              <a:gd name="T52" fmla="*/ 20 w 61"/>
              <a:gd name="T53" fmla="*/ 59 h 61"/>
              <a:gd name="T54" fmla="*/ 25 w 61"/>
              <a:gd name="T55" fmla="*/ 53 h 61"/>
              <a:gd name="T56" fmla="*/ 30 w 61"/>
              <a:gd name="T57" fmla="*/ 53 h 61"/>
              <a:gd name="T58" fmla="*/ 33 w 61"/>
              <a:gd name="T59" fmla="*/ 61 h 61"/>
              <a:gd name="T60" fmla="*/ 43 w 61"/>
              <a:gd name="T61" fmla="*/ 58 h 61"/>
              <a:gd name="T62" fmla="*/ 42 w 61"/>
              <a:gd name="T63" fmla="*/ 50 h 61"/>
              <a:gd name="T64" fmla="*/ 46 w 61"/>
              <a:gd name="T65" fmla="*/ 47 h 61"/>
              <a:gd name="T66" fmla="*/ 54 w 61"/>
              <a:gd name="T67" fmla="*/ 50 h 61"/>
              <a:gd name="T68" fmla="*/ 59 w 61"/>
              <a:gd name="T69" fmla="*/ 41 h 61"/>
              <a:gd name="T70" fmla="*/ 52 w 61"/>
              <a:gd name="T71" fmla="*/ 36 h 61"/>
              <a:gd name="T72" fmla="*/ 53 w 61"/>
              <a:gd name="T73" fmla="*/ 31 h 61"/>
              <a:gd name="T74" fmla="*/ 61 w 61"/>
              <a:gd name="T75" fmla="*/ 28 h 61"/>
              <a:gd name="T76" fmla="*/ 28 w 61"/>
              <a:gd name="T77" fmla="*/ 26 h 61"/>
              <a:gd name="T78" fmla="*/ 26 w 61"/>
              <a:gd name="T79" fmla="*/ 33 h 61"/>
              <a:gd name="T80" fmla="*/ 33 w 61"/>
              <a:gd name="T81" fmla="*/ 35 h 61"/>
              <a:gd name="T82" fmla="*/ 35 w 61"/>
              <a:gd name="T83" fmla="*/ 28 h 61"/>
              <a:gd name="T84" fmla="*/ 28 w 61"/>
              <a:gd name="T85" fmla="*/ 26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1" h="61">
                <a:moveTo>
                  <a:pt x="37" y="43"/>
                </a:moveTo>
                <a:cubicBezTo>
                  <a:pt x="30" y="47"/>
                  <a:pt x="21" y="44"/>
                  <a:pt x="18" y="37"/>
                </a:cubicBezTo>
                <a:cubicBezTo>
                  <a:pt x="14" y="30"/>
                  <a:pt x="17" y="21"/>
                  <a:pt x="24" y="18"/>
                </a:cubicBezTo>
                <a:cubicBezTo>
                  <a:pt x="31" y="14"/>
                  <a:pt x="39" y="17"/>
                  <a:pt x="43" y="24"/>
                </a:cubicBezTo>
                <a:cubicBezTo>
                  <a:pt x="47" y="31"/>
                  <a:pt x="44" y="40"/>
                  <a:pt x="37" y="43"/>
                </a:cubicBezTo>
                <a:moveTo>
                  <a:pt x="61" y="28"/>
                </a:moveTo>
                <a:cubicBezTo>
                  <a:pt x="58" y="18"/>
                  <a:pt x="58" y="18"/>
                  <a:pt x="58" y="18"/>
                </a:cubicBezTo>
                <a:cubicBezTo>
                  <a:pt x="50" y="19"/>
                  <a:pt x="50" y="19"/>
                  <a:pt x="50" y="19"/>
                </a:cubicBezTo>
                <a:cubicBezTo>
                  <a:pt x="49" y="17"/>
                  <a:pt x="48" y="16"/>
                  <a:pt x="47" y="15"/>
                </a:cubicBezTo>
                <a:cubicBezTo>
                  <a:pt x="50" y="7"/>
                  <a:pt x="50" y="7"/>
                  <a:pt x="50" y="7"/>
                </a:cubicBezTo>
                <a:cubicBezTo>
                  <a:pt x="41" y="2"/>
                  <a:pt x="41" y="2"/>
                  <a:pt x="41" y="2"/>
                </a:cubicBezTo>
                <a:cubicBezTo>
                  <a:pt x="36" y="9"/>
                  <a:pt x="36" y="9"/>
                  <a:pt x="36" y="9"/>
                </a:cubicBezTo>
                <a:cubicBezTo>
                  <a:pt x="34" y="8"/>
                  <a:pt x="32" y="8"/>
                  <a:pt x="30" y="8"/>
                </a:cubicBezTo>
                <a:cubicBezTo>
                  <a:pt x="27" y="0"/>
                  <a:pt x="27" y="0"/>
                  <a:pt x="27" y="0"/>
                </a:cubicBezTo>
                <a:cubicBezTo>
                  <a:pt x="17" y="3"/>
                  <a:pt x="17" y="3"/>
                  <a:pt x="17" y="3"/>
                </a:cubicBezTo>
                <a:cubicBezTo>
                  <a:pt x="18" y="11"/>
                  <a:pt x="18" y="11"/>
                  <a:pt x="18" y="11"/>
                </a:cubicBezTo>
                <a:cubicBezTo>
                  <a:pt x="17" y="12"/>
                  <a:pt x="16" y="13"/>
                  <a:pt x="15" y="14"/>
                </a:cubicBezTo>
                <a:cubicBezTo>
                  <a:pt x="7" y="11"/>
                  <a:pt x="7" y="11"/>
                  <a:pt x="7" y="11"/>
                </a:cubicBezTo>
                <a:cubicBezTo>
                  <a:pt x="2" y="20"/>
                  <a:pt x="2" y="20"/>
                  <a:pt x="2" y="20"/>
                </a:cubicBezTo>
                <a:cubicBezTo>
                  <a:pt x="8" y="25"/>
                  <a:pt x="8" y="25"/>
                  <a:pt x="8" y="25"/>
                </a:cubicBezTo>
                <a:cubicBezTo>
                  <a:pt x="8" y="27"/>
                  <a:pt x="7" y="28"/>
                  <a:pt x="7" y="30"/>
                </a:cubicBezTo>
                <a:cubicBezTo>
                  <a:pt x="0" y="33"/>
                  <a:pt x="0" y="33"/>
                  <a:pt x="0" y="33"/>
                </a:cubicBezTo>
                <a:cubicBezTo>
                  <a:pt x="2" y="43"/>
                  <a:pt x="2" y="43"/>
                  <a:pt x="2" y="43"/>
                </a:cubicBezTo>
                <a:cubicBezTo>
                  <a:pt x="11" y="42"/>
                  <a:pt x="11" y="42"/>
                  <a:pt x="11" y="42"/>
                </a:cubicBezTo>
                <a:cubicBezTo>
                  <a:pt x="12" y="44"/>
                  <a:pt x="13" y="45"/>
                  <a:pt x="14" y="47"/>
                </a:cubicBezTo>
                <a:cubicBezTo>
                  <a:pt x="11" y="54"/>
                  <a:pt x="11" y="54"/>
                  <a:pt x="11" y="54"/>
                </a:cubicBezTo>
                <a:cubicBezTo>
                  <a:pt x="20" y="59"/>
                  <a:pt x="20" y="59"/>
                  <a:pt x="20" y="59"/>
                </a:cubicBezTo>
                <a:cubicBezTo>
                  <a:pt x="25" y="53"/>
                  <a:pt x="25" y="53"/>
                  <a:pt x="25" y="53"/>
                </a:cubicBezTo>
                <a:cubicBezTo>
                  <a:pt x="26" y="53"/>
                  <a:pt x="28" y="53"/>
                  <a:pt x="30" y="53"/>
                </a:cubicBezTo>
                <a:cubicBezTo>
                  <a:pt x="33" y="61"/>
                  <a:pt x="33" y="61"/>
                  <a:pt x="33" y="61"/>
                </a:cubicBezTo>
                <a:cubicBezTo>
                  <a:pt x="43" y="58"/>
                  <a:pt x="43" y="58"/>
                  <a:pt x="43" y="58"/>
                </a:cubicBezTo>
                <a:cubicBezTo>
                  <a:pt x="42" y="50"/>
                  <a:pt x="42" y="50"/>
                  <a:pt x="42" y="50"/>
                </a:cubicBezTo>
                <a:cubicBezTo>
                  <a:pt x="44" y="49"/>
                  <a:pt x="45" y="48"/>
                  <a:pt x="46" y="47"/>
                </a:cubicBezTo>
                <a:cubicBezTo>
                  <a:pt x="54" y="50"/>
                  <a:pt x="54" y="50"/>
                  <a:pt x="54" y="50"/>
                </a:cubicBezTo>
                <a:cubicBezTo>
                  <a:pt x="59" y="41"/>
                  <a:pt x="59" y="41"/>
                  <a:pt x="59" y="41"/>
                </a:cubicBezTo>
                <a:cubicBezTo>
                  <a:pt x="52" y="36"/>
                  <a:pt x="52" y="36"/>
                  <a:pt x="52" y="36"/>
                </a:cubicBezTo>
                <a:cubicBezTo>
                  <a:pt x="53" y="34"/>
                  <a:pt x="53" y="33"/>
                  <a:pt x="53" y="31"/>
                </a:cubicBezTo>
                <a:lnTo>
                  <a:pt x="61" y="28"/>
                </a:lnTo>
                <a:close/>
                <a:moveTo>
                  <a:pt x="28" y="26"/>
                </a:moveTo>
                <a:cubicBezTo>
                  <a:pt x="25" y="27"/>
                  <a:pt x="24" y="30"/>
                  <a:pt x="26" y="33"/>
                </a:cubicBezTo>
                <a:cubicBezTo>
                  <a:pt x="27" y="35"/>
                  <a:pt x="30" y="36"/>
                  <a:pt x="33" y="35"/>
                </a:cubicBezTo>
                <a:cubicBezTo>
                  <a:pt x="35" y="34"/>
                  <a:pt x="36" y="31"/>
                  <a:pt x="35" y="28"/>
                </a:cubicBezTo>
                <a:cubicBezTo>
                  <a:pt x="34" y="26"/>
                  <a:pt x="31" y="25"/>
                  <a:pt x="28" y="26"/>
                </a:cubicBezTo>
                <a:close/>
              </a:path>
            </a:pathLst>
          </a:custGeom>
          <a:solidFill>
            <a:srgbClr val="FFFFFF"/>
          </a:solidFill>
          <a:ln>
            <a:noFill/>
          </a:ln>
          <a:extLst/>
        </p:spPr>
        <p:txBody>
          <a:bodyPr vert="horz" wrap="square" lIns="93278" tIns="46639" rIns="93278" bIns="46639" numCol="1" anchor="t" anchorCtr="0" compatLnSpc="1">
            <a:prstTxWarp prst="textNoShape">
              <a:avLst/>
            </a:prstTxWarp>
          </a:bodyPr>
          <a:lstStyle/>
          <a:p>
            <a:endParaRPr lang="en-US" dirty="0">
              <a:solidFill>
                <a:srgbClr val="000000"/>
              </a:solidFill>
            </a:endParaRPr>
          </a:p>
        </p:txBody>
      </p:sp>
    </p:spTree>
    <p:extLst>
      <p:ext uri="{BB962C8B-B14F-4D97-AF65-F5344CB8AC3E}">
        <p14:creationId xmlns:p14="http://schemas.microsoft.com/office/powerpoint/2010/main" val="209044970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bwMode="auto">
          <a:xfrm>
            <a:off x="2501" y="-1"/>
            <a:ext cx="5438566" cy="6994525"/>
          </a:xfrm>
          <a:prstGeom prst="rect">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endParaRPr lang="en-US" sz="2800" dirty="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p:nvPr>
        </p:nvSpPr>
        <p:spPr>
          <a:xfrm>
            <a:off x="274639" y="295274"/>
            <a:ext cx="4571998" cy="4725988"/>
          </a:xfrm>
        </p:spPr>
        <p:txBody>
          <a:bodyPr/>
          <a:lstStyle/>
          <a:p>
            <a:r>
              <a:rPr lang="en-US" sz="4896" dirty="0" smtClean="0">
                <a:solidFill>
                  <a:schemeClr val="bg1"/>
                </a:solidFill>
              </a:rPr>
              <a:t>Making the Most of Today’s Investment </a:t>
            </a:r>
            <a:endParaRPr lang="en-US" sz="4896" dirty="0">
              <a:solidFill>
                <a:schemeClr val="bg1"/>
              </a:solidFill>
            </a:endParaRPr>
          </a:p>
        </p:txBody>
      </p:sp>
      <p:sp>
        <p:nvSpPr>
          <p:cNvPr id="6" name="TextBox 5"/>
          <p:cNvSpPr txBox="1"/>
          <p:nvPr/>
        </p:nvSpPr>
        <p:spPr>
          <a:xfrm>
            <a:off x="6059616" y="1808479"/>
            <a:ext cx="5835982" cy="984885"/>
          </a:xfrm>
          <a:prstGeom prst="rect">
            <a:avLst/>
          </a:prstGeom>
          <a:noFill/>
        </p:spPr>
        <p:txBody>
          <a:bodyPr wrap="square" lIns="0" tIns="0" rIns="0" bIns="0" rtlCol="0">
            <a:spAutoFit/>
          </a:bodyPr>
          <a:lstStyle/>
          <a:p>
            <a:r>
              <a:rPr lang="en-US" sz="3200" dirty="0" smtClean="0">
                <a:solidFill>
                  <a:srgbClr val="505050"/>
                </a:solidFill>
              </a:rPr>
              <a:t>Option 3: Move to the cloud (hosted server model)</a:t>
            </a:r>
            <a:endParaRPr lang="en-US" sz="3200" dirty="0">
              <a:solidFill>
                <a:srgbClr val="505050"/>
              </a:solidFill>
            </a:endParaRPr>
          </a:p>
        </p:txBody>
      </p:sp>
      <p:sp>
        <p:nvSpPr>
          <p:cNvPr id="8" name="Freeform 104"/>
          <p:cNvSpPr>
            <a:spLocks noEditPoints="1"/>
          </p:cNvSpPr>
          <p:nvPr/>
        </p:nvSpPr>
        <p:spPr bwMode="black">
          <a:xfrm>
            <a:off x="2027237" y="3344862"/>
            <a:ext cx="1147182" cy="1034852"/>
          </a:xfrm>
          <a:custGeom>
            <a:avLst/>
            <a:gdLst>
              <a:gd name="T0" fmla="*/ 37 w 61"/>
              <a:gd name="T1" fmla="*/ 43 h 61"/>
              <a:gd name="T2" fmla="*/ 18 w 61"/>
              <a:gd name="T3" fmla="*/ 37 h 61"/>
              <a:gd name="T4" fmla="*/ 24 w 61"/>
              <a:gd name="T5" fmla="*/ 18 h 61"/>
              <a:gd name="T6" fmla="*/ 43 w 61"/>
              <a:gd name="T7" fmla="*/ 24 h 61"/>
              <a:gd name="T8" fmla="*/ 37 w 61"/>
              <a:gd name="T9" fmla="*/ 43 h 61"/>
              <a:gd name="T10" fmla="*/ 61 w 61"/>
              <a:gd name="T11" fmla="*/ 28 h 61"/>
              <a:gd name="T12" fmla="*/ 58 w 61"/>
              <a:gd name="T13" fmla="*/ 18 h 61"/>
              <a:gd name="T14" fmla="*/ 50 w 61"/>
              <a:gd name="T15" fmla="*/ 19 h 61"/>
              <a:gd name="T16" fmla="*/ 47 w 61"/>
              <a:gd name="T17" fmla="*/ 15 h 61"/>
              <a:gd name="T18" fmla="*/ 50 w 61"/>
              <a:gd name="T19" fmla="*/ 7 h 61"/>
              <a:gd name="T20" fmla="*/ 41 w 61"/>
              <a:gd name="T21" fmla="*/ 2 h 61"/>
              <a:gd name="T22" fmla="*/ 36 w 61"/>
              <a:gd name="T23" fmla="*/ 9 h 61"/>
              <a:gd name="T24" fmla="*/ 30 w 61"/>
              <a:gd name="T25" fmla="*/ 8 h 61"/>
              <a:gd name="T26" fmla="*/ 27 w 61"/>
              <a:gd name="T27" fmla="*/ 0 h 61"/>
              <a:gd name="T28" fmla="*/ 17 w 61"/>
              <a:gd name="T29" fmla="*/ 3 h 61"/>
              <a:gd name="T30" fmla="*/ 18 w 61"/>
              <a:gd name="T31" fmla="*/ 11 h 61"/>
              <a:gd name="T32" fmla="*/ 15 w 61"/>
              <a:gd name="T33" fmla="*/ 14 h 61"/>
              <a:gd name="T34" fmla="*/ 7 w 61"/>
              <a:gd name="T35" fmla="*/ 11 h 61"/>
              <a:gd name="T36" fmla="*/ 2 w 61"/>
              <a:gd name="T37" fmla="*/ 20 h 61"/>
              <a:gd name="T38" fmla="*/ 8 w 61"/>
              <a:gd name="T39" fmla="*/ 25 h 61"/>
              <a:gd name="T40" fmla="*/ 7 w 61"/>
              <a:gd name="T41" fmla="*/ 30 h 61"/>
              <a:gd name="T42" fmla="*/ 0 w 61"/>
              <a:gd name="T43" fmla="*/ 33 h 61"/>
              <a:gd name="T44" fmla="*/ 2 w 61"/>
              <a:gd name="T45" fmla="*/ 43 h 61"/>
              <a:gd name="T46" fmla="*/ 11 w 61"/>
              <a:gd name="T47" fmla="*/ 42 h 61"/>
              <a:gd name="T48" fmla="*/ 14 w 61"/>
              <a:gd name="T49" fmla="*/ 47 h 61"/>
              <a:gd name="T50" fmla="*/ 11 w 61"/>
              <a:gd name="T51" fmla="*/ 54 h 61"/>
              <a:gd name="T52" fmla="*/ 20 w 61"/>
              <a:gd name="T53" fmla="*/ 59 h 61"/>
              <a:gd name="T54" fmla="*/ 25 w 61"/>
              <a:gd name="T55" fmla="*/ 53 h 61"/>
              <a:gd name="T56" fmla="*/ 30 w 61"/>
              <a:gd name="T57" fmla="*/ 53 h 61"/>
              <a:gd name="T58" fmla="*/ 33 w 61"/>
              <a:gd name="T59" fmla="*/ 61 h 61"/>
              <a:gd name="T60" fmla="*/ 43 w 61"/>
              <a:gd name="T61" fmla="*/ 58 h 61"/>
              <a:gd name="T62" fmla="*/ 42 w 61"/>
              <a:gd name="T63" fmla="*/ 50 h 61"/>
              <a:gd name="T64" fmla="*/ 46 w 61"/>
              <a:gd name="T65" fmla="*/ 47 h 61"/>
              <a:gd name="T66" fmla="*/ 54 w 61"/>
              <a:gd name="T67" fmla="*/ 50 h 61"/>
              <a:gd name="T68" fmla="*/ 59 w 61"/>
              <a:gd name="T69" fmla="*/ 41 h 61"/>
              <a:gd name="T70" fmla="*/ 52 w 61"/>
              <a:gd name="T71" fmla="*/ 36 h 61"/>
              <a:gd name="T72" fmla="*/ 53 w 61"/>
              <a:gd name="T73" fmla="*/ 31 h 61"/>
              <a:gd name="T74" fmla="*/ 61 w 61"/>
              <a:gd name="T75" fmla="*/ 28 h 61"/>
              <a:gd name="T76" fmla="*/ 28 w 61"/>
              <a:gd name="T77" fmla="*/ 26 h 61"/>
              <a:gd name="T78" fmla="*/ 26 w 61"/>
              <a:gd name="T79" fmla="*/ 33 h 61"/>
              <a:gd name="T80" fmla="*/ 33 w 61"/>
              <a:gd name="T81" fmla="*/ 35 h 61"/>
              <a:gd name="T82" fmla="*/ 35 w 61"/>
              <a:gd name="T83" fmla="*/ 28 h 61"/>
              <a:gd name="T84" fmla="*/ 28 w 61"/>
              <a:gd name="T85" fmla="*/ 26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1" h="61">
                <a:moveTo>
                  <a:pt x="37" y="43"/>
                </a:moveTo>
                <a:cubicBezTo>
                  <a:pt x="30" y="47"/>
                  <a:pt x="21" y="44"/>
                  <a:pt x="18" y="37"/>
                </a:cubicBezTo>
                <a:cubicBezTo>
                  <a:pt x="14" y="30"/>
                  <a:pt x="17" y="21"/>
                  <a:pt x="24" y="18"/>
                </a:cubicBezTo>
                <a:cubicBezTo>
                  <a:pt x="31" y="14"/>
                  <a:pt x="39" y="17"/>
                  <a:pt x="43" y="24"/>
                </a:cubicBezTo>
                <a:cubicBezTo>
                  <a:pt x="47" y="31"/>
                  <a:pt x="44" y="40"/>
                  <a:pt x="37" y="43"/>
                </a:cubicBezTo>
                <a:moveTo>
                  <a:pt x="61" y="28"/>
                </a:moveTo>
                <a:cubicBezTo>
                  <a:pt x="58" y="18"/>
                  <a:pt x="58" y="18"/>
                  <a:pt x="58" y="18"/>
                </a:cubicBezTo>
                <a:cubicBezTo>
                  <a:pt x="50" y="19"/>
                  <a:pt x="50" y="19"/>
                  <a:pt x="50" y="19"/>
                </a:cubicBezTo>
                <a:cubicBezTo>
                  <a:pt x="49" y="17"/>
                  <a:pt x="48" y="16"/>
                  <a:pt x="47" y="15"/>
                </a:cubicBezTo>
                <a:cubicBezTo>
                  <a:pt x="50" y="7"/>
                  <a:pt x="50" y="7"/>
                  <a:pt x="50" y="7"/>
                </a:cubicBezTo>
                <a:cubicBezTo>
                  <a:pt x="41" y="2"/>
                  <a:pt x="41" y="2"/>
                  <a:pt x="41" y="2"/>
                </a:cubicBezTo>
                <a:cubicBezTo>
                  <a:pt x="36" y="9"/>
                  <a:pt x="36" y="9"/>
                  <a:pt x="36" y="9"/>
                </a:cubicBezTo>
                <a:cubicBezTo>
                  <a:pt x="34" y="8"/>
                  <a:pt x="32" y="8"/>
                  <a:pt x="30" y="8"/>
                </a:cubicBezTo>
                <a:cubicBezTo>
                  <a:pt x="27" y="0"/>
                  <a:pt x="27" y="0"/>
                  <a:pt x="27" y="0"/>
                </a:cubicBezTo>
                <a:cubicBezTo>
                  <a:pt x="17" y="3"/>
                  <a:pt x="17" y="3"/>
                  <a:pt x="17" y="3"/>
                </a:cubicBezTo>
                <a:cubicBezTo>
                  <a:pt x="18" y="11"/>
                  <a:pt x="18" y="11"/>
                  <a:pt x="18" y="11"/>
                </a:cubicBezTo>
                <a:cubicBezTo>
                  <a:pt x="17" y="12"/>
                  <a:pt x="16" y="13"/>
                  <a:pt x="15" y="14"/>
                </a:cubicBezTo>
                <a:cubicBezTo>
                  <a:pt x="7" y="11"/>
                  <a:pt x="7" y="11"/>
                  <a:pt x="7" y="11"/>
                </a:cubicBezTo>
                <a:cubicBezTo>
                  <a:pt x="2" y="20"/>
                  <a:pt x="2" y="20"/>
                  <a:pt x="2" y="20"/>
                </a:cubicBezTo>
                <a:cubicBezTo>
                  <a:pt x="8" y="25"/>
                  <a:pt x="8" y="25"/>
                  <a:pt x="8" y="25"/>
                </a:cubicBezTo>
                <a:cubicBezTo>
                  <a:pt x="8" y="27"/>
                  <a:pt x="7" y="28"/>
                  <a:pt x="7" y="30"/>
                </a:cubicBezTo>
                <a:cubicBezTo>
                  <a:pt x="0" y="33"/>
                  <a:pt x="0" y="33"/>
                  <a:pt x="0" y="33"/>
                </a:cubicBezTo>
                <a:cubicBezTo>
                  <a:pt x="2" y="43"/>
                  <a:pt x="2" y="43"/>
                  <a:pt x="2" y="43"/>
                </a:cubicBezTo>
                <a:cubicBezTo>
                  <a:pt x="11" y="42"/>
                  <a:pt x="11" y="42"/>
                  <a:pt x="11" y="42"/>
                </a:cubicBezTo>
                <a:cubicBezTo>
                  <a:pt x="12" y="44"/>
                  <a:pt x="13" y="45"/>
                  <a:pt x="14" y="47"/>
                </a:cubicBezTo>
                <a:cubicBezTo>
                  <a:pt x="11" y="54"/>
                  <a:pt x="11" y="54"/>
                  <a:pt x="11" y="54"/>
                </a:cubicBezTo>
                <a:cubicBezTo>
                  <a:pt x="20" y="59"/>
                  <a:pt x="20" y="59"/>
                  <a:pt x="20" y="59"/>
                </a:cubicBezTo>
                <a:cubicBezTo>
                  <a:pt x="25" y="53"/>
                  <a:pt x="25" y="53"/>
                  <a:pt x="25" y="53"/>
                </a:cubicBezTo>
                <a:cubicBezTo>
                  <a:pt x="26" y="53"/>
                  <a:pt x="28" y="53"/>
                  <a:pt x="30" y="53"/>
                </a:cubicBezTo>
                <a:cubicBezTo>
                  <a:pt x="33" y="61"/>
                  <a:pt x="33" y="61"/>
                  <a:pt x="33" y="61"/>
                </a:cubicBezTo>
                <a:cubicBezTo>
                  <a:pt x="43" y="58"/>
                  <a:pt x="43" y="58"/>
                  <a:pt x="43" y="58"/>
                </a:cubicBezTo>
                <a:cubicBezTo>
                  <a:pt x="42" y="50"/>
                  <a:pt x="42" y="50"/>
                  <a:pt x="42" y="50"/>
                </a:cubicBezTo>
                <a:cubicBezTo>
                  <a:pt x="44" y="49"/>
                  <a:pt x="45" y="48"/>
                  <a:pt x="46" y="47"/>
                </a:cubicBezTo>
                <a:cubicBezTo>
                  <a:pt x="54" y="50"/>
                  <a:pt x="54" y="50"/>
                  <a:pt x="54" y="50"/>
                </a:cubicBezTo>
                <a:cubicBezTo>
                  <a:pt x="59" y="41"/>
                  <a:pt x="59" y="41"/>
                  <a:pt x="59" y="41"/>
                </a:cubicBezTo>
                <a:cubicBezTo>
                  <a:pt x="52" y="36"/>
                  <a:pt x="52" y="36"/>
                  <a:pt x="52" y="36"/>
                </a:cubicBezTo>
                <a:cubicBezTo>
                  <a:pt x="53" y="34"/>
                  <a:pt x="53" y="33"/>
                  <a:pt x="53" y="31"/>
                </a:cubicBezTo>
                <a:lnTo>
                  <a:pt x="61" y="28"/>
                </a:lnTo>
                <a:close/>
                <a:moveTo>
                  <a:pt x="28" y="26"/>
                </a:moveTo>
                <a:cubicBezTo>
                  <a:pt x="25" y="27"/>
                  <a:pt x="24" y="30"/>
                  <a:pt x="26" y="33"/>
                </a:cubicBezTo>
                <a:cubicBezTo>
                  <a:pt x="27" y="35"/>
                  <a:pt x="30" y="36"/>
                  <a:pt x="33" y="35"/>
                </a:cubicBezTo>
                <a:cubicBezTo>
                  <a:pt x="35" y="34"/>
                  <a:pt x="36" y="31"/>
                  <a:pt x="35" y="28"/>
                </a:cubicBezTo>
                <a:cubicBezTo>
                  <a:pt x="34" y="26"/>
                  <a:pt x="31" y="25"/>
                  <a:pt x="28" y="26"/>
                </a:cubicBezTo>
                <a:close/>
              </a:path>
            </a:pathLst>
          </a:custGeom>
          <a:solidFill>
            <a:srgbClr val="FFFFFF"/>
          </a:solidFill>
          <a:ln>
            <a:noFill/>
          </a:ln>
          <a:extLst/>
        </p:spPr>
        <p:txBody>
          <a:bodyPr vert="horz" wrap="square" lIns="93278" tIns="46639" rIns="93278" bIns="46639" numCol="1" anchor="t" anchorCtr="0" compatLnSpc="1">
            <a:prstTxWarp prst="textNoShape">
              <a:avLst/>
            </a:prstTxWarp>
          </a:bodyPr>
          <a:lstStyle/>
          <a:p>
            <a:endParaRPr lang="en-US" dirty="0">
              <a:solidFill>
                <a:srgbClr val="000000"/>
              </a:solidFill>
            </a:endParaRPr>
          </a:p>
        </p:txBody>
      </p:sp>
    </p:spTree>
    <p:extLst>
      <p:ext uri="{BB962C8B-B14F-4D97-AF65-F5344CB8AC3E}">
        <p14:creationId xmlns:p14="http://schemas.microsoft.com/office/powerpoint/2010/main" val="97104483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bwMode="auto">
          <a:xfrm>
            <a:off x="2501" y="-1"/>
            <a:ext cx="5438566" cy="6994525"/>
          </a:xfrm>
          <a:prstGeom prst="rect">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endParaRPr lang="en-US" sz="2800" dirty="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p:nvPr>
        </p:nvSpPr>
        <p:spPr>
          <a:xfrm>
            <a:off x="274639" y="295274"/>
            <a:ext cx="4571998" cy="4725988"/>
          </a:xfrm>
        </p:spPr>
        <p:txBody>
          <a:bodyPr/>
          <a:lstStyle/>
          <a:p>
            <a:r>
              <a:rPr lang="en-US" sz="4896" dirty="0" smtClean="0">
                <a:solidFill>
                  <a:schemeClr val="bg1"/>
                </a:solidFill>
              </a:rPr>
              <a:t>Making the Most of Today’s Investment </a:t>
            </a:r>
            <a:endParaRPr lang="en-US" sz="4896" dirty="0">
              <a:solidFill>
                <a:schemeClr val="bg1"/>
              </a:solidFill>
            </a:endParaRPr>
          </a:p>
        </p:txBody>
      </p:sp>
      <p:sp>
        <p:nvSpPr>
          <p:cNvPr id="6" name="TextBox 5"/>
          <p:cNvSpPr txBox="1"/>
          <p:nvPr/>
        </p:nvSpPr>
        <p:spPr>
          <a:xfrm>
            <a:off x="6059616" y="1808479"/>
            <a:ext cx="5835982" cy="2954655"/>
          </a:xfrm>
          <a:prstGeom prst="rect">
            <a:avLst/>
          </a:prstGeom>
          <a:noFill/>
        </p:spPr>
        <p:txBody>
          <a:bodyPr wrap="square" lIns="0" tIns="0" rIns="0" bIns="0" rtlCol="0">
            <a:spAutoFit/>
          </a:bodyPr>
          <a:lstStyle/>
          <a:p>
            <a:r>
              <a:rPr lang="en-US" sz="3200" dirty="0" smtClean="0">
                <a:solidFill>
                  <a:srgbClr val="505050"/>
                </a:solidFill>
              </a:rPr>
              <a:t>Key benefits:</a:t>
            </a:r>
          </a:p>
          <a:p>
            <a:pPr marL="457200" indent="-457200">
              <a:buFont typeface="Arial" panose="020B0604020202020204" pitchFamily="34" charset="0"/>
              <a:buChar char="•"/>
            </a:pPr>
            <a:r>
              <a:rPr lang="en-US" sz="3200" dirty="0" smtClean="0">
                <a:solidFill>
                  <a:srgbClr val="505050"/>
                </a:solidFill>
              </a:rPr>
              <a:t>Elastic cloud</a:t>
            </a:r>
          </a:p>
          <a:p>
            <a:pPr marL="457200" indent="-457200">
              <a:buFont typeface="Arial" panose="020B0604020202020204" pitchFamily="34" charset="0"/>
              <a:buChar char="•"/>
            </a:pPr>
            <a:r>
              <a:rPr lang="en-US" sz="3200" dirty="0" smtClean="0">
                <a:solidFill>
                  <a:srgbClr val="505050"/>
                </a:solidFill>
              </a:rPr>
              <a:t>No need to manage server infrastructure</a:t>
            </a:r>
          </a:p>
          <a:p>
            <a:pPr marL="457200" indent="-457200">
              <a:buFont typeface="Arial" panose="020B0604020202020204" pitchFamily="34" charset="0"/>
              <a:buChar char="•"/>
            </a:pPr>
            <a:r>
              <a:rPr lang="en-US" sz="3200" dirty="0" err="1" smtClean="0">
                <a:solidFill>
                  <a:srgbClr val="505050"/>
                </a:solidFill>
              </a:rPr>
              <a:t>CapEx</a:t>
            </a:r>
            <a:r>
              <a:rPr lang="en-US" sz="3200" dirty="0" smtClean="0">
                <a:solidFill>
                  <a:srgbClr val="505050"/>
                </a:solidFill>
              </a:rPr>
              <a:t>-&gt;</a:t>
            </a:r>
            <a:r>
              <a:rPr lang="en-US" sz="3200" dirty="0" err="1" smtClean="0">
                <a:solidFill>
                  <a:srgbClr val="505050"/>
                </a:solidFill>
              </a:rPr>
              <a:t>OpEx</a:t>
            </a:r>
            <a:endParaRPr lang="en-US" sz="3200" dirty="0" smtClean="0">
              <a:solidFill>
                <a:srgbClr val="505050"/>
              </a:solidFill>
            </a:endParaRPr>
          </a:p>
          <a:p>
            <a:pPr marL="457200" indent="-457200">
              <a:buFont typeface="Arial" panose="020B0604020202020204" pitchFamily="34" charset="0"/>
              <a:buChar char="•"/>
            </a:pPr>
            <a:r>
              <a:rPr lang="en-US" sz="3200" dirty="0" smtClean="0">
                <a:solidFill>
                  <a:srgbClr val="505050"/>
                </a:solidFill>
              </a:rPr>
              <a:t>Full-trust solutions</a:t>
            </a:r>
          </a:p>
        </p:txBody>
      </p:sp>
      <p:sp>
        <p:nvSpPr>
          <p:cNvPr id="8" name="Freeform 104"/>
          <p:cNvSpPr>
            <a:spLocks noEditPoints="1"/>
          </p:cNvSpPr>
          <p:nvPr/>
        </p:nvSpPr>
        <p:spPr bwMode="black">
          <a:xfrm>
            <a:off x="2027237" y="3344862"/>
            <a:ext cx="1147182" cy="1034852"/>
          </a:xfrm>
          <a:custGeom>
            <a:avLst/>
            <a:gdLst>
              <a:gd name="T0" fmla="*/ 37 w 61"/>
              <a:gd name="T1" fmla="*/ 43 h 61"/>
              <a:gd name="T2" fmla="*/ 18 w 61"/>
              <a:gd name="T3" fmla="*/ 37 h 61"/>
              <a:gd name="T4" fmla="*/ 24 w 61"/>
              <a:gd name="T5" fmla="*/ 18 h 61"/>
              <a:gd name="T6" fmla="*/ 43 w 61"/>
              <a:gd name="T7" fmla="*/ 24 h 61"/>
              <a:gd name="T8" fmla="*/ 37 w 61"/>
              <a:gd name="T9" fmla="*/ 43 h 61"/>
              <a:gd name="T10" fmla="*/ 61 w 61"/>
              <a:gd name="T11" fmla="*/ 28 h 61"/>
              <a:gd name="T12" fmla="*/ 58 w 61"/>
              <a:gd name="T13" fmla="*/ 18 h 61"/>
              <a:gd name="T14" fmla="*/ 50 w 61"/>
              <a:gd name="T15" fmla="*/ 19 h 61"/>
              <a:gd name="T16" fmla="*/ 47 w 61"/>
              <a:gd name="T17" fmla="*/ 15 h 61"/>
              <a:gd name="T18" fmla="*/ 50 w 61"/>
              <a:gd name="T19" fmla="*/ 7 h 61"/>
              <a:gd name="T20" fmla="*/ 41 w 61"/>
              <a:gd name="T21" fmla="*/ 2 h 61"/>
              <a:gd name="T22" fmla="*/ 36 w 61"/>
              <a:gd name="T23" fmla="*/ 9 h 61"/>
              <a:gd name="T24" fmla="*/ 30 w 61"/>
              <a:gd name="T25" fmla="*/ 8 h 61"/>
              <a:gd name="T26" fmla="*/ 27 w 61"/>
              <a:gd name="T27" fmla="*/ 0 h 61"/>
              <a:gd name="T28" fmla="*/ 17 w 61"/>
              <a:gd name="T29" fmla="*/ 3 h 61"/>
              <a:gd name="T30" fmla="*/ 18 w 61"/>
              <a:gd name="T31" fmla="*/ 11 h 61"/>
              <a:gd name="T32" fmla="*/ 15 w 61"/>
              <a:gd name="T33" fmla="*/ 14 h 61"/>
              <a:gd name="T34" fmla="*/ 7 w 61"/>
              <a:gd name="T35" fmla="*/ 11 h 61"/>
              <a:gd name="T36" fmla="*/ 2 w 61"/>
              <a:gd name="T37" fmla="*/ 20 h 61"/>
              <a:gd name="T38" fmla="*/ 8 w 61"/>
              <a:gd name="T39" fmla="*/ 25 h 61"/>
              <a:gd name="T40" fmla="*/ 7 w 61"/>
              <a:gd name="T41" fmla="*/ 30 h 61"/>
              <a:gd name="T42" fmla="*/ 0 w 61"/>
              <a:gd name="T43" fmla="*/ 33 h 61"/>
              <a:gd name="T44" fmla="*/ 2 w 61"/>
              <a:gd name="T45" fmla="*/ 43 h 61"/>
              <a:gd name="T46" fmla="*/ 11 w 61"/>
              <a:gd name="T47" fmla="*/ 42 h 61"/>
              <a:gd name="T48" fmla="*/ 14 w 61"/>
              <a:gd name="T49" fmla="*/ 47 h 61"/>
              <a:gd name="T50" fmla="*/ 11 w 61"/>
              <a:gd name="T51" fmla="*/ 54 h 61"/>
              <a:gd name="T52" fmla="*/ 20 w 61"/>
              <a:gd name="T53" fmla="*/ 59 h 61"/>
              <a:gd name="T54" fmla="*/ 25 w 61"/>
              <a:gd name="T55" fmla="*/ 53 h 61"/>
              <a:gd name="T56" fmla="*/ 30 w 61"/>
              <a:gd name="T57" fmla="*/ 53 h 61"/>
              <a:gd name="T58" fmla="*/ 33 w 61"/>
              <a:gd name="T59" fmla="*/ 61 h 61"/>
              <a:gd name="T60" fmla="*/ 43 w 61"/>
              <a:gd name="T61" fmla="*/ 58 h 61"/>
              <a:gd name="T62" fmla="*/ 42 w 61"/>
              <a:gd name="T63" fmla="*/ 50 h 61"/>
              <a:gd name="T64" fmla="*/ 46 w 61"/>
              <a:gd name="T65" fmla="*/ 47 h 61"/>
              <a:gd name="T66" fmla="*/ 54 w 61"/>
              <a:gd name="T67" fmla="*/ 50 h 61"/>
              <a:gd name="T68" fmla="*/ 59 w 61"/>
              <a:gd name="T69" fmla="*/ 41 h 61"/>
              <a:gd name="T70" fmla="*/ 52 w 61"/>
              <a:gd name="T71" fmla="*/ 36 h 61"/>
              <a:gd name="T72" fmla="*/ 53 w 61"/>
              <a:gd name="T73" fmla="*/ 31 h 61"/>
              <a:gd name="T74" fmla="*/ 61 w 61"/>
              <a:gd name="T75" fmla="*/ 28 h 61"/>
              <a:gd name="T76" fmla="*/ 28 w 61"/>
              <a:gd name="T77" fmla="*/ 26 h 61"/>
              <a:gd name="T78" fmla="*/ 26 w 61"/>
              <a:gd name="T79" fmla="*/ 33 h 61"/>
              <a:gd name="T80" fmla="*/ 33 w 61"/>
              <a:gd name="T81" fmla="*/ 35 h 61"/>
              <a:gd name="T82" fmla="*/ 35 w 61"/>
              <a:gd name="T83" fmla="*/ 28 h 61"/>
              <a:gd name="T84" fmla="*/ 28 w 61"/>
              <a:gd name="T85" fmla="*/ 26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1" h="61">
                <a:moveTo>
                  <a:pt x="37" y="43"/>
                </a:moveTo>
                <a:cubicBezTo>
                  <a:pt x="30" y="47"/>
                  <a:pt x="21" y="44"/>
                  <a:pt x="18" y="37"/>
                </a:cubicBezTo>
                <a:cubicBezTo>
                  <a:pt x="14" y="30"/>
                  <a:pt x="17" y="21"/>
                  <a:pt x="24" y="18"/>
                </a:cubicBezTo>
                <a:cubicBezTo>
                  <a:pt x="31" y="14"/>
                  <a:pt x="39" y="17"/>
                  <a:pt x="43" y="24"/>
                </a:cubicBezTo>
                <a:cubicBezTo>
                  <a:pt x="47" y="31"/>
                  <a:pt x="44" y="40"/>
                  <a:pt x="37" y="43"/>
                </a:cubicBezTo>
                <a:moveTo>
                  <a:pt x="61" y="28"/>
                </a:moveTo>
                <a:cubicBezTo>
                  <a:pt x="58" y="18"/>
                  <a:pt x="58" y="18"/>
                  <a:pt x="58" y="18"/>
                </a:cubicBezTo>
                <a:cubicBezTo>
                  <a:pt x="50" y="19"/>
                  <a:pt x="50" y="19"/>
                  <a:pt x="50" y="19"/>
                </a:cubicBezTo>
                <a:cubicBezTo>
                  <a:pt x="49" y="17"/>
                  <a:pt x="48" y="16"/>
                  <a:pt x="47" y="15"/>
                </a:cubicBezTo>
                <a:cubicBezTo>
                  <a:pt x="50" y="7"/>
                  <a:pt x="50" y="7"/>
                  <a:pt x="50" y="7"/>
                </a:cubicBezTo>
                <a:cubicBezTo>
                  <a:pt x="41" y="2"/>
                  <a:pt x="41" y="2"/>
                  <a:pt x="41" y="2"/>
                </a:cubicBezTo>
                <a:cubicBezTo>
                  <a:pt x="36" y="9"/>
                  <a:pt x="36" y="9"/>
                  <a:pt x="36" y="9"/>
                </a:cubicBezTo>
                <a:cubicBezTo>
                  <a:pt x="34" y="8"/>
                  <a:pt x="32" y="8"/>
                  <a:pt x="30" y="8"/>
                </a:cubicBezTo>
                <a:cubicBezTo>
                  <a:pt x="27" y="0"/>
                  <a:pt x="27" y="0"/>
                  <a:pt x="27" y="0"/>
                </a:cubicBezTo>
                <a:cubicBezTo>
                  <a:pt x="17" y="3"/>
                  <a:pt x="17" y="3"/>
                  <a:pt x="17" y="3"/>
                </a:cubicBezTo>
                <a:cubicBezTo>
                  <a:pt x="18" y="11"/>
                  <a:pt x="18" y="11"/>
                  <a:pt x="18" y="11"/>
                </a:cubicBezTo>
                <a:cubicBezTo>
                  <a:pt x="17" y="12"/>
                  <a:pt x="16" y="13"/>
                  <a:pt x="15" y="14"/>
                </a:cubicBezTo>
                <a:cubicBezTo>
                  <a:pt x="7" y="11"/>
                  <a:pt x="7" y="11"/>
                  <a:pt x="7" y="11"/>
                </a:cubicBezTo>
                <a:cubicBezTo>
                  <a:pt x="2" y="20"/>
                  <a:pt x="2" y="20"/>
                  <a:pt x="2" y="20"/>
                </a:cubicBezTo>
                <a:cubicBezTo>
                  <a:pt x="8" y="25"/>
                  <a:pt x="8" y="25"/>
                  <a:pt x="8" y="25"/>
                </a:cubicBezTo>
                <a:cubicBezTo>
                  <a:pt x="8" y="27"/>
                  <a:pt x="7" y="28"/>
                  <a:pt x="7" y="30"/>
                </a:cubicBezTo>
                <a:cubicBezTo>
                  <a:pt x="0" y="33"/>
                  <a:pt x="0" y="33"/>
                  <a:pt x="0" y="33"/>
                </a:cubicBezTo>
                <a:cubicBezTo>
                  <a:pt x="2" y="43"/>
                  <a:pt x="2" y="43"/>
                  <a:pt x="2" y="43"/>
                </a:cubicBezTo>
                <a:cubicBezTo>
                  <a:pt x="11" y="42"/>
                  <a:pt x="11" y="42"/>
                  <a:pt x="11" y="42"/>
                </a:cubicBezTo>
                <a:cubicBezTo>
                  <a:pt x="12" y="44"/>
                  <a:pt x="13" y="45"/>
                  <a:pt x="14" y="47"/>
                </a:cubicBezTo>
                <a:cubicBezTo>
                  <a:pt x="11" y="54"/>
                  <a:pt x="11" y="54"/>
                  <a:pt x="11" y="54"/>
                </a:cubicBezTo>
                <a:cubicBezTo>
                  <a:pt x="20" y="59"/>
                  <a:pt x="20" y="59"/>
                  <a:pt x="20" y="59"/>
                </a:cubicBezTo>
                <a:cubicBezTo>
                  <a:pt x="25" y="53"/>
                  <a:pt x="25" y="53"/>
                  <a:pt x="25" y="53"/>
                </a:cubicBezTo>
                <a:cubicBezTo>
                  <a:pt x="26" y="53"/>
                  <a:pt x="28" y="53"/>
                  <a:pt x="30" y="53"/>
                </a:cubicBezTo>
                <a:cubicBezTo>
                  <a:pt x="33" y="61"/>
                  <a:pt x="33" y="61"/>
                  <a:pt x="33" y="61"/>
                </a:cubicBezTo>
                <a:cubicBezTo>
                  <a:pt x="43" y="58"/>
                  <a:pt x="43" y="58"/>
                  <a:pt x="43" y="58"/>
                </a:cubicBezTo>
                <a:cubicBezTo>
                  <a:pt x="42" y="50"/>
                  <a:pt x="42" y="50"/>
                  <a:pt x="42" y="50"/>
                </a:cubicBezTo>
                <a:cubicBezTo>
                  <a:pt x="44" y="49"/>
                  <a:pt x="45" y="48"/>
                  <a:pt x="46" y="47"/>
                </a:cubicBezTo>
                <a:cubicBezTo>
                  <a:pt x="54" y="50"/>
                  <a:pt x="54" y="50"/>
                  <a:pt x="54" y="50"/>
                </a:cubicBezTo>
                <a:cubicBezTo>
                  <a:pt x="59" y="41"/>
                  <a:pt x="59" y="41"/>
                  <a:pt x="59" y="41"/>
                </a:cubicBezTo>
                <a:cubicBezTo>
                  <a:pt x="52" y="36"/>
                  <a:pt x="52" y="36"/>
                  <a:pt x="52" y="36"/>
                </a:cubicBezTo>
                <a:cubicBezTo>
                  <a:pt x="53" y="34"/>
                  <a:pt x="53" y="33"/>
                  <a:pt x="53" y="31"/>
                </a:cubicBezTo>
                <a:lnTo>
                  <a:pt x="61" y="28"/>
                </a:lnTo>
                <a:close/>
                <a:moveTo>
                  <a:pt x="28" y="26"/>
                </a:moveTo>
                <a:cubicBezTo>
                  <a:pt x="25" y="27"/>
                  <a:pt x="24" y="30"/>
                  <a:pt x="26" y="33"/>
                </a:cubicBezTo>
                <a:cubicBezTo>
                  <a:pt x="27" y="35"/>
                  <a:pt x="30" y="36"/>
                  <a:pt x="33" y="35"/>
                </a:cubicBezTo>
                <a:cubicBezTo>
                  <a:pt x="35" y="34"/>
                  <a:pt x="36" y="31"/>
                  <a:pt x="35" y="28"/>
                </a:cubicBezTo>
                <a:cubicBezTo>
                  <a:pt x="34" y="26"/>
                  <a:pt x="31" y="25"/>
                  <a:pt x="28" y="26"/>
                </a:cubicBezTo>
                <a:close/>
              </a:path>
            </a:pathLst>
          </a:custGeom>
          <a:solidFill>
            <a:srgbClr val="FFFFFF"/>
          </a:solidFill>
          <a:ln>
            <a:noFill/>
          </a:ln>
          <a:extLst/>
        </p:spPr>
        <p:txBody>
          <a:bodyPr vert="horz" wrap="square" lIns="93278" tIns="46639" rIns="93278" bIns="46639" numCol="1" anchor="t" anchorCtr="0" compatLnSpc="1">
            <a:prstTxWarp prst="textNoShape">
              <a:avLst/>
            </a:prstTxWarp>
          </a:bodyPr>
          <a:lstStyle/>
          <a:p>
            <a:endParaRPr lang="en-US" dirty="0">
              <a:solidFill>
                <a:srgbClr val="000000"/>
              </a:solidFill>
            </a:endParaRPr>
          </a:p>
        </p:txBody>
      </p:sp>
    </p:spTree>
    <p:extLst>
      <p:ext uri="{BB962C8B-B14F-4D97-AF65-F5344CB8AC3E}">
        <p14:creationId xmlns:p14="http://schemas.microsoft.com/office/powerpoint/2010/main" val="398172982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bwMode="auto">
          <a:xfrm>
            <a:off x="2501" y="-1"/>
            <a:ext cx="5438566" cy="6994525"/>
          </a:xfrm>
          <a:prstGeom prst="rect">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endParaRPr lang="en-US" sz="2800" dirty="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p:nvPr>
        </p:nvSpPr>
        <p:spPr>
          <a:xfrm>
            <a:off x="274639" y="295274"/>
            <a:ext cx="4571998" cy="4725988"/>
          </a:xfrm>
        </p:spPr>
        <p:txBody>
          <a:bodyPr/>
          <a:lstStyle/>
          <a:p>
            <a:r>
              <a:rPr lang="en-US" sz="4896" dirty="0" smtClean="0">
                <a:solidFill>
                  <a:schemeClr val="bg1"/>
                </a:solidFill>
              </a:rPr>
              <a:t>Making the Most of Today’s Investment </a:t>
            </a:r>
            <a:endParaRPr lang="en-US" sz="4896" dirty="0">
              <a:solidFill>
                <a:schemeClr val="bg1"/>
              </a:solidFill>
            </a:endParaRPr>
          </a:p>
        </p:txBody>
      </p:sp>
      <p:sp>
        <p:nvSpPr>
          <p:cNvPr id="6" name="TextBox 5"/>
          <p:cNvSpPr txBox="1"/>
          <p:nvPr/>
        </p:nvSpPr>
        <p:spPr>
          <a:xfrm>
            <a:off x="6059616" y="1808479"/>
            <a:ext cx="5835982" cy="1477328"/>
          </a:xfrm>
          <a:prstGeom prst="rect">
            <a:avLst/>
          </a:prstGeom>
          <a:noFill/>
        </p:spPr>
        <p:txBody>
          <a:bodyPr wrap="square" lIns="0" tIns="0" rIns="0" bIns="0" rtlCol="0">
            <a:spAutoFit/>
          </a:bodyPr>
          <a:lstStyle/>
          <a:p>
            <a:r>
              <a:rPr lang="en-US" sz="3200" dirty="0" smtClean="0">
                <a:solidFill>
                  <a:srgbClr val="505050"/>
                </a:solidFill>
              </a:rPr>
              <a:t>Key challenges:</a:t>
            </a:r>
          </a:p>
          <a:p>
            <a:pPr marL="457200" indent="-457200">
              <a:buFont typeface="Arial" panose="020B0604020202020204" pitchFamily="34" charset="0"/>
              <a:buChar char="•"/>
            </a:pPr>
            <a:r>
              <a:rPr lang="en-US" sz="3200" dirty="0" smtClean="0">
                <a:solidFill>
                  <a:srgbClr val="505050"/>
                </a:solidFill>
              </a:rPr>
              <a:t>Still </a:t>
            </a:r>
            <a:r>
              <a:rPr lang="en-US" sz="3200" dirty="0">
                <a:solidFill>
                  <a:srgbClr val="505050"/>
                </a:solidFill>
              </a:rPr>
              <a:t>need to manage </a:t>
            </a:r>
            <a:r>
              <a:rPr lang="en-US" sz="3200" dirty="0" smtClean="0">
                <a:solidFill>
                  <a:srgbClr val="505050"/>
                </a:solidFill>
              </a:rPr>
              <a:t>servers</a:t>
            </a:r>
          </a:p>
          <a:p>
            <a:pPr marL="457200" indent="-457200">
              <a:buFont typeface="Arial" panose="020B0604020202020204" pitchFamily="34" charset="0"/>
              <a:buChar char="•"/>
            </a:pPr>
            <a:r>
              <a:rPr lang="en-US" sz="3200" dirty="0" smtClean="0">
                <a:solidFill>
                  <a:srgbClr val="505050"/>
                </a:solidFill>
              </a:rPr>
              <a:t>No good path to Office 365</a:t>
            </a:r>
          </a:p>
        </p:txBody>
      </p:sp>
      <p:sp>
        <p:nvSpPr>
          <p:cNvPr id="8" name="Freeform 104"/>
          <p:cNvSpPr>
            <a:spLocks noEditPoints="1"/>
          </p:cNvSpPr>
          <p:nvPr/>
        </p:nvSpPr>
        <p:spPr bwMode="black">
          <a:xfrm>
            <a:off x="2027237" y="3344862"/>
            <a:ext cx="1147182" cy="1034852"/>
          </a:xfrm>
          <a:custGeom>
            <a:avLst/>
            <a:gdLst>
              <a:gd name="T0" fmla="*/ 37 w 61"/>
              <a:gd name="T1" fmla="*/ 43 h 61"/>
              <a:gd name="T2" fmla="*/ 18 w 61"/>
              <a:gd name="T3" fmla="*/ 37 h 61"/>
              <a:gd name="T4" fmla="*/ 24 w 61"/>
              <a:gd name="T5" fmla="*/ 18 h 61"/>
              <a:gd name="T6" fmla="*/ 43 w 61"/>
              <a:gd name="T7" fmla="*/ 24 h 61"/>
              <a:gd name="T8" fmla="*/ 37 w 61"/>
              <a:gd name="T9" fmla="*/ 43 h 61"/>
              <a:gd name="T10" fmla="*/ 61 w 61"/>
              <a:gd name="T11" fmla="*/ 28 h 61"/>
              <a:gd name="T12" fmla="*/ 58 w 61"/>
              <a:gd name="T13" fmla="*/ 18 h 61"/>
              <a:gd name="T14" fmla="*/ 50 w 61"/>
              <a:gd name="T15" fmla="*/ 19 h 61"/>
              <a:gd name="T16" fmla="*/ 47 w 61"/>
              <a:gd name="T17" fmla="*/ 15 h 61"/>
              <a:gd name="T18" fmla="*/ 50 w 61"/>
              <a:gd name="T19" fmla="*/ 7 h 61"/>
              <a:gd name="T20" fmla="*/ 41 w 61"/>
              <a:gd name="T21" fmla="*/ 2 h 61"/>
              <a:gd name="T22" fmla="*/ 36 w 61"/>
              <a:gd name="T23" fmla="*/ 9 h 61"/>
              <a:gd name="T24" fmla="*/ 30 w 61"/>
              <a:gd name="T25" fmla="*/ 8 h 61"/>
              <a:gd name="T26" fmla="*/ 27 w 61"/>
              <a:gd name="T27" fmla="*/ 0 h 61"/>
              <a:gd name="T28" fmla="*/ 17 w 61"/>
              <a:gd name="T29" fmla="*/ 3 h 61"/>
              <a:gd name="T30" fmla="*/ 18 w 61"/>
              <a:gd name="T31" fmla="*/ 11 h 61"/>
              <a:gd name="T32" fmla="*/ 15 w 61"/>
              <a:gd name="T33" fmla="*/ 14 h 61"/>
              <a:gd name="T34" fmla="*/ 7 w 61"/>
              <a:gd name="T35" fmla="*/ 11 h 61"/>
              <a:gd name="T36" fmla="*/ 2 w 61"/>
              <a:gd name="T37" fmla="*/ 20 h 61"/>
              <a:gd name="T38" fmla="*/ 8 w 61"/>
              <a:gd name="T39" fmla="*/ 25 h 61"/>
              <a:gd name="T40" fmla="*/ 7 w 61"/>
              <a:gd name="T41" fmla="*/ 30 h 61"/>
              <a:gd name="T42" fmla="*/ 0 w 61"/>
              <a:gd name="T43" fmla="*/ 33 h 61"/>
              <a:gd name="T44" fmla="*/ 2 w 61"/>
              <a:gd name="T45" fmla="*/ 43 h 61"/>
              <a:gd name="T46" fmla="*/ 11 w 61"/>
              <a:gd name="T47" fmla="*/ 42 h 61"/>
              <a:gd name="T48" fmla="*/ 14 w 61"/>
              <a:gd name="T49" fmla="*/ 47 h 61"/>
              <a:gd name="T50" fmla="*/ 11 w 61"/>
              <a:gd name="T51" fmla="*/ 54 h 61"/>
              <a:gd name="T52" fmla="*/ 20 w 61"/>
              <a:gd name="T53" fmla="*/ 59 h 61"/>
              <a:gd name="T54" fmla="*/ 25 w 61"/>
              <a:gd name="T55" fmla="*/ 53 h 61"/>
              <a:gd name="T56" fmla="*/ 30 w 61"/>
              <a:gd name="T57" fmla="*/ 53 h 61"/>
              <a:gd name="T58" fmla="*/ 33 w 61"/>
              <a:gd name="T59" fmla="*/ 61 h 61"/>
              <a:gd name="T60" fmla="*/ 43 w 61"/>
              <a:gd name="T61" fmla="*/ 58 h 61"/>
              <a:gd name="T62" fmla="*/ 42 w 61"/>
              <a:gd name="T63" fmla="*/ 50 h 61"/>
              <a:gd name="T64" fmla="*/ 46 w 61"/>
              <a:gd name="T65" fmla="*/ 47 h 61"/>
              <a:gd name="T66" fmla="*/ 54 w 61"/>
              <a:gd name="T67" fmla="*/ 50 h 61"/>
              <a:gd name="T68" fmla="*/ 59 w 61"/>
              <a:gd name="T69" fmla="*/ 41 h 61"/>
              <a:gd name="T70" fmla="*/ 52 w 61"/>
              <a:gd name="T71" fmla="*/ 36 h 61"/>
              <a:gd name="T72" fmla="*/ 53 w 61"/>
              <a:gd name="T73" fmla="*/ 31 h 61"/>
              <a:gd name="T74" fmla="*/ 61 w 61"/>
              <a:gd name="T75" fmla="*/ 28 h 61"/>
              <a:gd name="T76" fmla="*/ 28 w 61"/>
              <a:gd name="T77" fmla="*/ 26 h 61"/>
              <a:gd name="T78" fmla="*/ 26 w 61"/>
              <a:gd name="T79" fmla="*/ 33 h 61"/>
              <a:gd name="T80" fmla="*/ 33 w 61"/>
              <a:gd name="T81" fmla="*/ 35 h 61"/>
              <a:gd name="T82" fmla="*/ 35 w 61"/>
              <a:gd name="T83" fmla="*/ 28 h 61"/>
              <a:gd name="T84" fmla="*/ 28 w 61"/>
              <a:gd name="T85" fmla="*/ 26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1" h="61">
                <a:moveTo>
                  <a:pt x="37" y="43"/>
                </a:moveTo>
                <a:cubicBezTo>
                  <a:pt x="30" y="47"/>
                  <a:pt x="21" y="44"/>
                  <a:pt x="18" y="37"/>
                </a:cubicBezTo>
                <a:cubicBezTo>
                  <a:pt x="14" y="30"/>
                  <a:pt x="17" y="21"/>
                  <a:pt x="24" y="18"/>
                </a:cubicBezTo>
                <a:cubicBezTo>
                  <a:pt x="31" y="14"/>
                  <a:pt x="39" y="17"/>
                  <a:pt x="43" y="24"/>
                </a:cubicBezTo>
                <a:cubicBezTo>
                  <a:pt x="47" y="31"/>
                  <a:pt x="44" y="40"/>
                  <a:pt x="37" y="43"/>
                </a:cubicBezTo>
                <a:moveTo>
                  <a:pt x="61" y="28"/>
                </a:moveTo>
                <a:cubicBezTo>
                  <a:pt x="58" y="18"/>
                  <a:pt x="58" y="18"/>
                  <a:pt x="58" y="18"/>
                </a:cubicBezTo>
                <a:cubicBezTo>
                  <a:pt x="50" y="19"/>
                  <a:pt x="50" y="19"/>
                  <a:pt x="50" y="19"/>
                </a:cubicBezTo>
                <a:cubicBezTo>
                  <a:pt x="49" y="17"/>
                  <a:pt x="48" y="16"/>
                  <a:pt x="47" y="15"/>
                </a:cubicBezTo>
                <a:cubicBezTo>
                  <a:pt x="50" y="7"/>
                  <a:pt x="50" y="7"/>
                  <a:pt x="50" y="7"/>
                </a:cubicBezTo>
                <a:cubicBezTo>
                  <a:pt x="41" y="2"/>
                  <a:pt x="41" y="2"/>
                  <a:pt x="41" y="2"/>
                </a:cubicBezTo>
                <a:cubicBezTo>
                  <a:pt x="36" y="9"/>
                  <a:pt x="36" y="9"/>
                  <a:pt x="36" y="9"/>
                </a:cubicBezTo>
                <a:cubicBezTo>
                  <a:pt x="34" y="8"/>
                  <a:pt x="32" y="8"/>
                  <a:pt x="30" y="8"/>
                </a:cubicBezTo>
                <a:cubicBezTo>
                  <a:pt x="27" y="0"/>
                  <a:pt x="27" y="0"/>
                  <a:pt x="27" y="0"/>
                </a:cubicBezTo>
                <a:cubicBezTo>
                  <a:pt x="17" y="3"/>
                  <a:pt x="17" y="3"/>
                  <a:pt x="17" y="3"/>
                </a:cubicBezTo>
                <a:cubicBezTo>
                  <a:pt x="18" y="11"/>
                  <a:pt x="18" y="11"/>
                  <a:pt x="18" y="11"/>
                </a:cubicBezTo>
                <a:cubicBezTo>
                  <a:pt x="17" y="12"/>
                  <a:pt x="16" y="13"/>
                  <a:pt x="15" y="14"/>
                </a:cubicBezTo>
                <a:cubicBezTo>
                  <a:pt x="7" y="11"/>
                  <a:pt x="7" y="11"/>
                  <a:pt x="7" y="11"/>
                </a:cubicBezTo>
                <a:cubicBezTo>
                  <a:pt x="2" y="20"/>
                  <a:pt x="2" y="20"/>
                  <a:pt x="2" y="20"/>
                </a:cubicBezTo>
                <a:cubicBezTo>
                  <a:pt x="8" y="25"/>
                  <a:pt x="8" y="25"/>
                  <a:pt x="8" y="25"/>
                </a:cubicBezTo>
                <a:cubicBezTo>
                  <a:pt x="8" y="27"/>
                  <a:pt x="7" y="28"/>
                  <a:pt x="7" y="30"/>
                </a:cubicBezTo>
                <a:cubicBezTo>
                  <a:pt x="0" y="33"/>
                  <a:pt x="0" y="33"/>
                  <a:pt x="0" y="33"/>
                </a:cubicBezTo>
                <a:cubicBezTo>
                  <a:pt x="2" y="43"/>
                  <a:pt x="2" y="43"/>
                  <a:pt x="2" y="43"/>
                </a:cubicBezTo>
                <a:cubicBezTo>
                  <a:pt x="11" y="42"/>
                  <a:pt x="11" y="42"/>
                  <a:pt x="11" y="42"/>
                </a:cubicBezTo>
                <a:cubicBezTo>
                  <a:pt x="12" y="44"/>
                  <a:pt x="13" y="45"/>
                  <a:pt x="14" y="47"/>
                </a:cubicBezTo>
                <a:cubicBezTo>
                  <a:pt x="11" y="54"/>
                  <a:pt x="11" y="54"/>
                  <a:pt x="11" y="54"/>
                </a:cubicBezTo>
                <a:cubicBezTo>
                  <a:pt x="20" y="59"/>
                  <a:pt x="20" y="59"/>
                  <a:pt x="20" y="59"/>
                </a:cubicBezTo>
                <a:cubicBezTo>
                  <a:pt x="25" y="53"/>
                  <a:pt x="25" y="53"/>
                  <a:pt x="25" y="53"/>
                </a:cubicBezTo>
                <a:cubicBezTo>
                  <a:pt x="26" y="53"/>
                  <a:pt x="28" y="53"/>
                  <a:pt x="30" y="53"/>
                </a:cubicBezTo>
                <a:cubicBezTo>
                  <a:pt x="33" y="61"/>
                  <a:pt x="33" y="61"/>
                  <a:pt x="33" y="61"/>
                </a:cubicBezTo>
                <a:cubicBezTo>
                  <a:pt x="43" y="58"/>
                  <a:pt x="43" y="58"/>
                  <a:pt x="43" y="58"/>
                </a:cubicBezTo>
                <a:cubicBezTo>
                  <a:pt x="42" y="50"/>
                  <a:pt x="42" y="50"/>
                  <a:pt x="42" y="50"/>
                </a:cubicBezTo>
                <a:cubicBezTo>
                  <a:pt x="44" y="49"/>
                  <a:pt x="45" y="48"/>
                  <a:pt x="46" y="47"/>
                </a:cubicBezTo>
                <a:cubicBezTo>
                  <a:pt x="54" y="50"/>
                  <a:pt x="54" y="50"/>
                  <a:pt x="54" y="50"/>
                </a:cubicBezTo>
                <a:cubicBezTo>
                  <a:pt x="59" y="41"/>
                  <a:pt x="59" y="41"/>
                  <a:pt x="59" y="41"/>
                </a:cubicBezTo>
                <a:cubicBezTo>
                  <a:pt x="52" y="36"/>
                  <a:pt x="52" y="36"/>
                  <a:pt x="52" y="36"/>
                </a:cubicBezTo>
                <a:cubicBezTo>
                  <a:pt x="53" y="34"/>
                  <a:pt x="53" y="33"/>
                  <a:pt x="53" y="31"/>
                </a:cubicBezTo>
                <a:lnTo>
                  <a:pt x="61" y="28"/>
                </a:lnTo>
                <a:close/>
                <a:moveTo>
                  <a:pt x="28" y="26"/>
                </a:moveTo>
                <a:cubicBezTo>
                  <a:pt x="25" y="27"/>
                  <a:pt x="24" y="30"/>
                  <a:pt x="26" y="33"/>
                </a:cubicBezTo>
                <a:cubicBezTo>
                  <a:pt x="27" y="35"/>
                  <a:pt x="30" y="36"/>
                  <a:pt x="33" y="35"/>
                </a:cubicBezTo>
                <a:cubicBezTo>
                  <a:pt x="35" y="34"/>
                  <a:pt x="36" y="31"/>
                  <a:pt x="35" y="28"/>
                </a:cubicBezTo>
                <a:cubicBezTo>
                  <a:pt x="34" y="26"/>
                  <a:pt x="31" y="25"/>
                  <a:pt x="28" y="26"/>
                </a:cubicBezTo>
                <a:close/>
              </a:path>
            </a:pathLst>
          </a:custGeom>
          <a:solidFill>
            <a:srgbClr val="FFFFFF"/>
          </a:solidFill>
          <a:ln>
            <a:noFill/>
          </a:ln>
          <a:extLst/>
        </p:spPr>
        <p:txBody>
          <a:bodyPr vert="horz" wrap="square" lIns="93278" tIns="46639" rIns="93278" bIns="46639" numCol="1" anchor="t" anchorCtr="0" compatLnSpc="1">
            <a:prstTxWarp prst="textNoShape">
              <a:avLst/>
            </a:prstTxWarp>
          </a:bodyPr>
          <a:lstStyle/>
          <a:p>
            <a:endParaRPr lang="en-US" dirty="0">
              <a:solidFill>
                <a:srgbClr val="000000"/>
              </a:solidFill>
            </a:endParaRPr>
          </a:p>
        </p:txBody>
      </p:sp>
    </p:spTree>
    <p:extLst>
      <p:ext uri="{BB962C8B-B14F-4D97-AF65-F5344CB8AC3E}">
        <p14:creationId xmlns:p14="http://schemas.microsoft.com/office/powerpoint/2010/main" val="411444771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6230587" y="2657294"/>
            <a:ext cx="4150688" cy="1480405"/>
          </a:xfrm>
          <a:prstGeom prst="rect">
            <a:avLst/>
          </a:prstGeom>
          <a:noFill/>
        </p:spPr>
        <p:txBody>
          <a:bodyPr wrap="none" lIns="182880" tIns="146304" rIns="182880" bIns="146304" rtlCol="0">
            <a:spAutoFit/>
          </a:bodyPr>
          <a:lstStyle/>
          <a:p>
            <a:pPr>
              <a:lnSpc>
                <a:spcPct val="90000"/>
              </a:lnSpc>
              <a:spcAft>
                <a:spcPts val="600"/>
              </a:spcAft>
            </a:pPr>
            <a:r>
              <a:rPr lang="en-US" sz="4000" dirty="0" smtClean="0">
                <a:gradFill>
                  <a:gsLst>
                    <a:gs pos="2917">
                      <a:srgbClr val="505050"/>
                    </a:gs>
                    <a:gs pos="30000">
                      <a:srgbClr val="505050"/>
                    </a:gs>
                  </a:gsLst>
                  <a:lin ang="5400000" scaled="0"/>
                </a:gradFill>
              </a:rPr>
              <a:t>Bob deployed </a:t>
            </a:r>
          </a:p>
          <a:p>
            <a:pPr>
              <a:lnSpc>
                <a:spcPct val="90000"/>
              </a:lnSpc>
              <a:spcAft>
                <a:spcPts val="600"/>
              </a:spcAft>
            </a:pPr>
            <a:r>
              <a:rPr lang="en-US" sz="4000" dirty="0" smtClean="0">
                <a:gradFill>
                  <a:gsLst>
                    <a:gs pos="2917">
                      <a:srgbClr val="505050"/>
                    </a:gs>
                    <a:gs pos="30000">
                      <a:srgbClr val="505050"/>
                    </a:gs>
                  </a:gsLst>
                  <a:lin ang="5400000" scaled="0"/>
                </a:gradFill>
              </a:rPr>
              <a:t>SharePoint 2010.</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41437" y="2653231"/>
            <a:ext cx="4715872" cy="2777933"/>
          </a:xfrm>
          <a:prstGeom prst="rect">
            <a:avLst/>
          </a:prstGeom>
        </p:spPr>
      </p:pic>
    </p:spTree>
    <p:extLst>
      <p:ext uri="{BB962C8B-B14F-4D97-AF65-F5344CB8AC3E}">
        <p14:creationId xmlns:p14="http://schemas.microsoft.com/office/powerpoint/2010/main" val="335708308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bwMode="auto">
          <a:xfrm>
            <a:off x="2501" y="-1"/>
            <a:ext cx="5438566" cy="6994525"/>
          </a:xfrm>
          <a:prstGeom prst="rect">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endParaRPr lang="en-US" sz="2800" dirty="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p:nvPr>
        </p:nvSpPr>
        <p:spPr>
          <a:xfrm>
            <a:off x="274639" y="295274"/>
            <a:ext cx="4571998" cy="4725988"/>
          </a:xfrm>
        </p:spPr>
        <p:txBody>
          <a:bodyPr/>
          <a:lstStyle/>
          <a:p>
            <a:r>
              <a:rPr lang="en-US" sz="4896" dirty="0" smtClean="0">
                <a:solidFill>
                  <a:schemeClr val="bg1"/>
                </a:solidFill>
              </a:rPr>
              <a:t>Making the Most of Today’s Investment </a:t>
            </a:r>
            <a:endParaRPr lang="en-US" sz="4896" dirty="0">
              <a:solidFill>
                <a:schemeClr val="bg1"/>
              </a:solidFill>
            </a:endParaRPr>
          </a:p>
        </p:txBody>
      </p:sp>
      <p:sp>
        <p:nvSpPr>
          <p:cNvPr id="6" name="TextBox 5"/>
          <p:cNvSpPr txBox="1"/>
          <p:nvPr/>
        </p:nvSpPr>
        <p:spPr>
          <a:xfrm>
            <a:off x="6059616" y="1808479"/>
            <a:ext cx="5835982" cy="3447098"/>
          </a:xfrm>
          <a:prstGeom prst="rect">
            <a:avLst/>
          </a:prstGeom>
          <a:noFill/>
        </p:spPr>
        <p:txBody>
          <a:bodyPr wrap="square" lIns="0" tIns="0" rIns="0" bIns="0" rtlCol="0">
            <a:spAutoFit/>
          </a:bodyPr>
          <a:lstStyle/>
          <a:p>
            <a:r>
              <a:rPr lang="en-US" sz="3200" dirty="0" smtClean="0">
                <a:solidFill>
                  <a:srgbClr val="505050"/>
                </a:solidFill>
              </a:rPr>
              <a:t>Key questions:</a:t>
            </a:r>
          </a:p>
          <a:p>
            <a:pPr marL="457200" indent="-457200">
              <a:buFont typeface="Arial" panose="020B0604020202020204" pitchFamily="34" charset="0"/>
              <a:buChar char="•"/>
            </a:pPr>
            <a:r>
              <a:rPr lang="en-US" sz="3200" dirty="0" smtClean="0">
                <a:solidFill>
                  <a:srgbClr val="505050"/>
                </a:solidFill>
              </a:rPr>
              <a:t>Identity management</a:t>
            </a:r>
          </a:p>
          <a:p>
            <a:pPr marL="923571" lvl="1" indent="-457200">
              <a:buFont typeface="Arial" panose="020B0604020202020204" pitchFamily="34" charset="0"/>
              <a:buChar char="•"/>
            </a:pPr>
            <a:r>
              <a:rPr lang="en-US" sz="3200" dirty="0" smtClean="0">
                <a:solidFill>
                  <a:srgbClr val="505050"/>
                </a:solidFill>
              </a:rPr>
              <a:t>ADFS/</a:t>
            </a:r>
            <a:r>
              <a:rPr lang="en-US" sz="3200" dirty="0" err="1" smtClean="0">
                <a:solidFill>
                  <a:srgbClr val="505050"/>
                </a:solidFill>
              </a:rPr>
              <a:t>DirSync</a:t>
            </a:r>
            <a:endParaRPr lang="en-US" sz="3200" dirty="0" smtClean="0">
              <a:solidFill>
                <a:srgbClr val="505050"/>
              </a:solidFill>
            </a:endParaRPr>
          </a:p>
          <a:p>
            <a:pPr marL="457200" indent="-457200">
              <a:buFont typeface="Arial" panose="020B0604020202020204" pitchFamily="34" charset="0"/>
              <a:buChar char="•"/>
            </a:pPr>
            <a:r>
              <a:rPr lang="en-US" sz="3200" dirty="0" smtClean="0">
                <a:solidFill>
                  <a:srgbClr val="505050"/>
                </a:solidFill>
              </a:rPr>
              <a:t>Should all of my workloads move?</a:t>
            </a:r>
          </a:p>
          <a:p>
            <a:pPr marL="457200" indent="-457200">
              <a:buFont typeface="Arial" panose="020B0604020202020204" pitchFamily="34" charset="0"/>
              <a:buChar char="•"/>
            </a:pPr>
            <a:r>
              <a:rPr lang="en-US" sz="3200" dirty="0" smtClean="0">
                <a:solidFill>
                  <a:srgbClr val="505050"/>
                </a:solidFill>
              </a:rPr>
              <a:t>Do I lose/gain integration?</a:t>
            </a:r>
          </a:p>
          <a:p>
            <a:pPr marL="923571" lvl="1" indent="-457200">
              <a:buFont typeface="Arial" panose="020B0604020202020204" pitchFamily="34" charset="0"/>
              <a:buChar char="•"/>
            </a:pPr>
            <a:r>
              <a:rPr lang="en-US" sz="3200" dirty="0" smtClean="0">
                <a:solidFill>
                  <a:srgbClr val="505050"/>
                </a:solidFill>
              </a:rPr>
              <a:t>Exchange &amp; SharePoint</a:t>
            </a:r>
          </a:p>
        </p:txBody>
      </p:sp>
      <p:sp>
        <p:nvSpPr>
          <p:cNvPr id="8" name="Freeform 104"/>
          <p:cNvSpPr>
            <a:spLocks noEditPoints="1"/>
          </p:cNvSpPr>
          <p:nvPr/>
        </p:nvSpPr>
        <p:spPr bwMode="black">
          <a:xfrm>
            <a:off x="2027237" y="3344862"/>
            <a:ext cx="1147182" cy="1034852"/>
          </a:xfrm>
          <a:custGeom>
            <a:avLst/>
            <a:gdLst>
              <a:gd name="T0" fmla="*/ 37 w 61"/>
              <a:gd name="T1" fmla="*/ 43 h 61"/>
              <a:gd name="T2" fmla="*/ 18 w 61"/>
              <a:gd name="T3" fmla="*/ 37 h 61"/>
              <a:gd name="T4" fmla="*/ 24 w 61"/>
              <a:gd name="T5" fmla="*/ 18 h 61"/>
              <a:gd name="T6" fmla="*/ 43 w 61"/>
              <a:gd name="T7" fmla="*/ 24 h 61"/>
              <a:gd name="T8" fmla="*/ 37 w 61"/>
              <a:gd name="T9" fmla="*/ 43 h 61"/>
              <a:gd name="T10" fmla="*/ 61 w 61"/>
              <a:gd name="T11" fmla="*/ 28 h 61"/>
              <a:gd name="T12" fmla="*/ 58 w 61"/>
              <a:gd name="T13" fmla="*/ 18 h 61"/>
              <a:gd name="T14" fmla="*/ 50 w 61"/>
              <a:gd name="T15" fmla="*/ 19 h 61"/>
              <a:gd name="T16" fmla="*/ 47 w 61"/>
              <a:gd name="T17" fmla="*/ 15 h 61"/>
              <a:gd name="T18" fmla="*/ 50 w 61"/>
              <a:gd name="T19" fmla="*/ 7 h 61"/>
              <a:gd name="T20" fmla="*/ 41 w 61"/>
              <a:gd name="T21" fmla="*/ 2 h 61"/>
              <a:gd name="T22" fmla="*/ 36 w 61"/>
              <a:gd name="T23" fmla="*/ 9 h 61"/>
              <a:gd name="T24" fmla="*/ 30 w 61"/>
              <a:gd name="T25" fmla="*/ 8 h 61"/>
              <a:gd name="T26" fmla="*/ 27 w 61"/>
              <a:gd name="T27" fmla="*/ 0 h 61"/>
              <a:gd name="T28" fmla="*/ 17 w 61"/>
              <a:gd name="T29" fmla="*/ 3 h 61"/>
              <a:gd name="T30" fmla="*/ 18 w 61"/>
              <a:gd name="T31" fmla="*/ 11 h 61"/>
              <a:gd name="T32" fmla="*/ 15 w 61"/>
              <a:gd name="T33" fmla="*/ 14 h 61"/>
              <a:gd name="T34" fmla="*/ 7 w 61"/>
              <a:gd name="T35" fmla="*/ 11 h 61"/>
              <a:gd name="T36" fmla="*/ 2 w 61"/>
              <a:gd name="T37" fmla="*/ 20 h 61"/>
              <a:gd name="T38" fmla="*/ 8 w 61"/>
              <a:gd name="T39" fmla="*/ 25 h 61"/>
              <a:gd name="T40" fmla="*/ 7 w 61"/>
              <a:gd name="T41" fmla="*/ 30 h 61"/>
              <a:gd name="T42" fmla="*/ 0 w 61"/>
              <a:gd name="T43" fmla="*/ 33 h 61"/>
              <a:gd name="T44" fmla="*/ 2 w 61"/>
              <a:gd name="T45" fmla="*/ 43 h 61"/>
              <a:gd name="T46" fmla="*/ 11 w 61"/>
              <a:gd name="T47" fmla="*/ 42 h 61"/>
              <a:gd name="T48" fmla="*/ 14 w 61"/>
              <a:gd name="T49" fmla="*/ 47 h 61"/>
              <a:gd name="T50" fmla="*/ 11 w 61"/>
              <a:gd name="T51" fmla="*/ 54 h 61"/>
              <a:gd name="T52" fmla="*/ 20 w 61"/>
              <a:gd name="T53" fmla="*/ 59 h 61"/>
              <a:gd name="T54" fmla="*/ 25 w 61"/>
              <a:gd name="T55" fmla="*/ 53 h 61"/>
              <a:gd name="T56" fmla="*/ 30 w 61"/>
              <a:gd name="T57" fmla="*/ 53 h 61"/>
              <a:gd name="T58" fmla="*/ 33 w 61"/>
              <a:gd name="T59" fmla="*/ 61 h 61"/>
              <a:gd name="T60" fmla="*/ 43 w 61"/>
              <a:gd name="T61" fmla="*/ 58 h 61"/>
              <a:gd name="T62" fmla="*/ 42 w 61"/>
              <a:gd name="T63" fmla="*/ 50 h 61"/>
              <a:gd name="T64" fmla="*/ 46 w 61"/>
              <a:gd name="T65" fmla="*/ 47 h 61"/>
              <a:gd name="T66" fmla="*/ 54 w 61"/>
              <a:gd name="T67" fmla="*/ 50 h 61"/>
              <a:gd name="T68" fmla="*/ 59 w 61"/>
              <a:gd name="T69" fmla="*/ 41 h 61"/>
              <a:gd name="T70" fmla="*/ 52 w 61"/>
              <a:gd name="T71" fmla="*/ 36 h 61"/>
              <a:gd name="T72" fmla="*/ 53 w 61"/>
              <a:gd name="T73" fmla="*/ 31 h 61"/>
              <a:gd name="T74" fmla="*/ 61 w 61"/>
              <a:gd name="T75" fmla="*/ 28 h 61"/>
              <a:gd name="T76" fmla="*/ 28 w 61"/>
              <a:gd name="T77" fmla="*/ 26 h 61"/>
              <a:gd name="T78" fmla="*/ 26 w 61"/>
              <a:gd name="T79" fmla="*/ 33 h 61"/>
              <a:gd name="T80" fmla="*/ 33 w 61"/>
              <a:gd name="T81" fmla="*/ 35 h 61"/>
              <a:gd name="T82" fmla="*/ 35 w 61"/>
              <a:gd name="T83" fmla="*/ 28 h 61"/>
              <a:gd name="T84" fmla="*/ 28 w 61"/>
              <a:gd name="T85" fmla="*/ 26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1" h="61">
                <a:moveTo>
                  <a:pt x="37" y="43"/>
                </a:moveTo>
                <a:cubicBezTo>
                  <a:pt x="30" y="47"/>
                  <a:pt x="21" y="44"/>
                  <a:pt x="18" y="37"/>
                </a:cubicBezTo>
                <a:cubicBezTo>
                  <a:pt x="14" y="30"/>
                  <a:pt x="17" y="21"/>
                  <a:pt x="24" y="18"/>
                </a:cubicBezTo>
                <a:cubicBezTo>
                  <a:pt x="31" y="14"/>
                  <a:pt x="39" y="17"/>
                  <a:pt x="43" y="24"/>
                </a:cubicBezTo>
                <a:cubicBezTo>
                  <a:pt x="47" y="31"/>
                  <a:pt x="44" y="40"/>
                  <a:pt x="37" y="43"/>
                </a:cubicBezTo>
                <a:moveTo>
                  <a:pt x="61" y="28"/>
                </a:moveTo>
                <a:cubicBezTo>
                  <a:pt x="58" y="18"/>
                  <a:pt x="58" y="18"/>
                  <a:pt x="58" y="18"/>
                </a:cubicBezTo>
                <a:cubicBezTo>
                  <a:pt x="50" y="19"/>
                  <a:pt x="50" y="19"/>
                  <a:pt x="50" y="19"/>
                </a:cubicBezTo>
                <a:cubicBezTo>
                  <a:pt x="49" y="17"/>
                  <a:pt x="48" y="16"/>
                  <a:pt x="47" y="15"/>
                </a:cubicBezTo>
                <a:cubicBezTo>
                  <a:pt x="50" y="7"/>
                  <a:pt x="50" y="7"/>
                  <a:pt x="50" y="7"/>
                </a:cubicBezTo>
                <a:cubicBezTo>
                  <a:pt x="41" y="2"/>
                  <a:pt x="41" y="2"/>
                  <a:pt x="41" y="2"/>
                </a:cubicBezTo>
                <a:cubicBezTo>
                  <a:pt x="36" y="9"/>
                  <a:pt x="36" y="9"/>
                  <a:pt x="36" y="9"/>
                </a:cubicBezTo>
                <a:cubicBezTo>
                  <a:pt x="34" y="8"/>
                  <a:pt x="32" y="8"/>
                  <a:pt x="30" y="8"/>
                </a:cubicBezTo>
                <a:cubicBezTo>
                  <a:pt x="27" y="0"/>
                  <a:pt x="27" y="0"/>
                  <a:pt x="27" y="0"/>
                </a:cubicBezTo>
                <a:cubicBezTo>
                  <a:pt x="17" y="3"/>
                  <a:pt x="17" y="3"/>
                  <a:pt x="17" y="3"/>
                </a:cubicBezTo>
                <a:cubicBezTo>
                  <a:pt x="18" y="11"/>
                  <a:pt x="18" y="11"/>
                  <a:pt x="18" y="11"/>
                </a:cubicBezTo>
                <a:cubicBezTo>
                  <a:pt x="17" y="12"/>
                  <a:pt x="16" y="13"/>
                  <a:pt x="15" y="14"/>
                </a:cubicBezTo>
                <a:cubicBezTo>
                  <a:pt x="7" y="11"/>
                  <a:pt x="7" y="11"/>
                  <a:pt x="7" y="11"/>
                </a:cubicBezTo>
                <a:cubicBezTo>
                  <a:pt x="2" y="20"/>
                  <a:pt x="2" y="20"/>
                  <a:pt x="2" y="20"/>
                </a:cubicBezTo>
                <a:cubicBezTo>
                  <a:pt x="8" y="25"/>
                  <a:pt x="8" y="25"/>
                  <a:pt x="8" y="25"/>
                </a:cubicBezTo>
                <a:cubicBezTo>
                  <a:pt x="8" y="27"/>
                  <a:pt x="7" y="28"/>
                  <a:pt x="7" y="30"/>
                </a:cubicBezTo>
                <a:cubicBezTo>
                  <a:pt x="0" y="33"/>
                  <a:pt x="0" y="33"/>
                  <a:pt x="0" y="33"/>
                </a:cubicBezTo>
                <a:cubicBezTo>
                  <a:pt x="2" y="43"/>
                  <a:pt x="2" y="43"/>
                  <a:pt x="2" y="43"/>
                </a:cubicBezTo>
                <a:cubicBezTo>
                  <a:pt x="11" y="42"/>
                  <a:pt x="11" y="42"/>
                  <a:pt x="11" y="42"/>
                </a:cubicBezTo>
                <a:cubicBezTo>
                  <a:pt x="12" y="44"/>
                  <a:pt x="13" y="45"/>
                  <a:pt x="14" y="47"/>
                </a:cubicBezTo>
                <a:cubicBezTo>
                  <a:pt x="11" y="54"/>
                  <a:pt x="11" y="54"/>
                  <a:pt x="11" y="54"/>
                </a:cubicBezTo>
                <a:cubicBezTo>
                  <a:pt x="20" y="59"/>
                  <a:pt x="20" y="59"/>
                  <a:pt x="20" y="59"/>
                </a:cubicBezTo>
                <a:cubicBezTo>
                  <a:pt x="25" y="53"/>
                  <a:pt x="25" y="53"/>
                  <a:pt x="25" y="53"/>
                </a:cubicBezTo>
                <a:cubicBezTo>
                  <a:pt x="26" y="53"/>
                  <a:pt x="28" y="53"/>
                  <a:pt x="30" y="53"/>
                </a:cubicBezTo>
                <a:cubicBezTo>
                  <a:pt x="33" y="61"/>
                  <a:pt x="33" y="61"/>
                  <a:pt x="33" y="61"/>
                </a:cubicBezTo>
                <a:cubicBezTo>
                  <a:pt x="43" y="58"/>
                  <a:pt x="43" y="58"/>
                  <a:pt x="43" y="58"/>
                </a:cubicBezTo>
                <a:cubicBezTo>
                  <a:pt x="42" y="50"/>
                  <a:pt x="42" y="50"/>
                  <a:pt x="42" y="50"/>
                </a:cubicBezTo>
                <a:cubicBezTo>
                  <a:pt x="44" y="49"/>
                  <a:pt x="45" y="48"/>
                  <a:pt x="46" y="47"/>
                </a:cubicBezTo>
                <a:cubicBezTo>
                  <a:pt x="54" y="50"/>
                  <a:pt x="54" y="50"/>
                  <a:pt x="54" y="50"/>
                </a:cubicBezTo>
                <a:cubicBezTo>
                  <a:pt x="59" y="41"/>
                  <a:pt x="59" y="41"/>
                  <a:pt x="59" y="41"/>
                </a:cubicBezTo>
                <a:cubicBezTo>
                  <a:pt x="52" y="36"/>
                  <a:pt x="52" y="36"/>
                  <a:pt x="52" y="36"/>
                </a:cubicBezTo>
                <a:cubicBezTo>
                  <a:pt x="53" y="34"/>
                  <a:pt x="53" y="33"/>
                  <a:pt x="53" y="31"/>
                </a:cubicBezTo>
                <a:lnTo>
                  <a:pt x="61" y="28"/>
                </a:lnTo>
                <a:close/>
                <a:moveTo>
                  <a:pt x="28" y="26"/>
                </a:moveTo>
                <a:cubicBezTo>
                  <a:pt x="25" y="27"/>
                  <a:pt x="24" y="30"/>
                  <a:pt x="26" y="33"/>
                </a:cubicBezTo>
                <a:cubicBezTo>
                  <a:pt x="27" y="35"/>
                  <a:pt x="30" y="36"/>
                  <a:pt x="33" y="35"/>
                </a:cubicBezTo>
                <a:cubicBezTo>
                  <a:pt x="35" y="34"/>
                  <a:pt x="36" y="31"/>
                  <a:pt x="35" y="28"/>
                </a:cubicBezTo>
                <a:cubicBezTo>
                  <a:pt x="34" y="26"/>
                  <a:pt x="31" y="25"/>
                  <a:pt x="28" y="26"/>
                </a:cubicBezTo>
                <a:close/>
              </a:path>
            </a:pathLst>
          </a:custGeom>
          <a:solidFill>
            <a:srgbClr val="FFFFFF"/>
          </a:solidFill>
          <a:ln>
            <a:noFill/>
          </a:ln>
          <a:extLst/>
        </p:spPr>
        <p:txBody>
          <a:bodyPr vert="horz" wrap="square" lIns="93278" tIns="46639" rIns="93278" bIns="46639" numCol="1" anchor="t" anchorCtr="0" compatLnSpc="1">
            <a:prstTxWarp prst="textNoShape">
              <a:avLst/>
            </a:prstTxWarp>
          </a:bodyPr>
          <a:lstStyle/>
          <a:p>
            <a:endParaRPr lang="en-US" dirty="0">
              <a:solidFill>
                <a:srgbClr val="000000"/>
              </a:solidFill>
            </a:endParaRPr>
          </a:p>
        </p:txBody>
      </p:sp>
    </p:spTree>
    <p:extLst>
      <p:ext uri="{BB962C8B-B14F-4D97-AF65-F5344CB8AC3E}">
        <p14:creationId xmlns:p14="http://schemas.microsoft.com/office/powerpoint/2010/main" val="370361440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bwMode="auto">
          <a:xfrm>
            <a:off x="2501" y="-1"/>
            <a:ext cx="5438566" cy="6994525"/>
          </a:xfrm>
          <a:prstGeom prst="rect">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endParaRPr lang="en-US" sz="2800" dirty="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p:nvPr>
        </p:nvSpPr>
        <p:spPr>
          <a:xfrm>
            <a:off x="274639" y="295274"/>
            <a:ext cx="4571998" cy="4725988"/>
          </a:xfrm>
        </p:spPr>
        <p:txBody>
          <a:bodyPr/>
          <a:lstStyle/>
          <a:p>
            <a:r>
              <a:rPr lang="en-US" sz="4896" dirty="0" smtClean="0">
                <a:solidFill>
                  <a:schemeClr val="bg1"/>
                </a:solidFill>
              </a:rPr>
              <a:t>Making the Most of Today’s Investment </a:t>
            </a:r>
            <a:endParaRPr lang="en-US" sz="4896" dirty="0">
              <a:solidFill>
                <a:schemeClr val="bg1"/>
              </a:solidFill>
            </a:endParaRPr>
          </a:p>
        </p:txBody>
      </p:sp>
      <p:sp>
        <p:nvSpPr>
          <p:cNvPr id="6" name="TextBox 5"/>
          <p:cNvSpPr txBox="1"/>
          <p:nvPr/>
        </p:nvSpPr>
        <p:spPr>
          <a:xfrm>
            <a:off x="6059616" y="1808479"/>
            <a:ext cx="5835982" cy="492443"/>
          </a:xfrm>
          <a:prstGeom prst="rect">
            <a:avLst/>
          </a:prstGeom>
          <a:noFill/>
        </p:spPr>
        <p:txBody>
          <a:bodyPr wrap="square" lIns="0" tIns="0" rIns="0" bIns="0" rtlCol="0">
            <a:spAutoFit/>
          </a:bodyPr>
          <a:lstStyle/>
          <a:p>
            <a:r>
              <a:rPr lang="en-US" sz="3200" dirty="0" smtClean="0">
                <a:solidFill>
                  <a:srgbClr val="505050"/>
                </a:solidFill>
              </a:rPr>
              <a:t>Option 4: Hybrid</a:t>
            </a:r>
            <a:endParaRPr lang="en-US" sz="3200" dirty="0">
              <a:solidFill>
                <a:srgbClr val="505050"/>
              </a:solidFill>
            </a:endParaRPr>
          </a:p>
        </p:txBody>
      </p:sp>
      <p:sp>
        <p:nvSpPr>
          <p:cNvPr id="8" name="Freeform 104"/>
          <p:cNvSpPr>
            <a:spLocks noEditPoints="1"/>
          </p:cNvSpPr>
          <p:nvPr/>
        </p:nvSpPr>
        <p:spPr bwMode="black">
          <a:xfrm>
            <a:off x="2027237" y="3344862"/>
            <a:ext cx="1147182" cy="1034852"/>
          </a:xfrm>
          <a:custGeom>
            <a:avLst/>
            <a:gdLst>
              <a:gd name="T0" fmla="*/ 37 w 61"/>
              <a:gd name="T1" fmla="*/ 43 h 61"/>
              <a:gd name="T2" fmla="*/ 18 w 61"/>
              <a:gd name="T3" fmla="*/ 37 h 61"/>
              <a:gd name="T4" fmla="*/ 24 w 61"/>
              <a:gd name="T5" fmla="*/ 18 h 61"/>
              <a:gd name="T6" fmla="*/ 43 w 61"/>
              <a:gd name="T7" fmla="*/ 24 h 61"/>
              <a:gd name="T8" fmla="*/ 37 w 61"/>
              <a:gd name="T9" fmla="*/ 43 h 61"/>
              <a:gd name="T10" fmla="*/ 61 w 61"/>
              <a:gd name="T11" fmla="*/ 28 h 61"/>
              <a:gd name="T12" fmla="*/ 58 w 61"/>
              <a:gd name="T13" fmla="*/ 18 h 61"/>
              <a:gd name="T14" fmla="*/ 50 w 61"/>
              <a:gd name="T15" fmla="*/ 19 h 61"/>
              <a:gd name="T16" fmla="*/ 47 w 61"/>
              <a:gd name="T17" fmla="*/ 15 h 61"/>
              <a:gd name="T18" fmla="*/ 50 w 61"/>
              <a:gd name="T19" fmla="*/ 7 h 61"/>
              <a:gd name="T20" fmla="*/ 41 w 61"/>
              <a:gd name="T21" fmla="*/ 2 h 61"/>
              <a:gd name="T22" fmla="*/ 36 w 61"/>
              <a:gd name="T23" fmla="*/ 9 h 61"/>
              <a:gd name="T24" fmla="*/ 30 w 61"/>
              <a:gd name="T25" fmla="*/ 8 h 61"/>
              <a:gd name="T26" fmla="*/ 27 w 61"/>
              <a:gd name="T27" fmla="*/ 0 h 61"/>
              <a:gd name="T28" fmla="*/ 17 w 61"/>
              <a:gd name="T29" fmla="*/ 3 h 61"/>
              <a:gd name="T30" fmla="*/ 18 w 61"/>
              <a:gd name="T31" fmla="*/ 11 h 61"/>
              <a:gd name="T32" fmla="*/ 15 w 61"/>
              <a:gd name="T33" fmla="*/ 14 h 61"/>
              <a:gd name="T34" fmla="*/ 7 w 61"/>
              <a:gd name="T35" fmla="*/ 11 h 61"/>
              <a:gd name="T36" fmla="*/ 2 w 61"/>
              <a:gd name="T37" fmla="*/ 20 h 61"/>
              <a:gd name="T38" fmla="*/ 8 w 61"/>
              <a:gd name="T39" fmla="*/ 25 h 61"/>
              <a:gd name="T40" fmla="*/ 7 w 61"/>
              <a:gd name="T41" fmla="*/ 30 h 61"/>
              <a:gd name="T42" fmla="*/ 0 w 61"/>
              <a:gd name="T43" fmla="*/ 33 h 61"/>
              <a:gd name="T44" fmla="*/ 2 w 61"/>
              <a:gd name="T45" fmla="*/ 43 h 61"/>
              <a:gd name="T46" fmla="*/ 11 w 61"/>
              <a:gd name="T47" fmla="*/ 42 h 61"/>
              <a:gd name="T48" fmla="*/ 14 w 61"/>
              <a:gd name="T49" fmla="*/ 47 h 61"/>
              <a:gd name="T50" fmla="*/ 11 w 61"/>
              <a:gd name="T51" fmla="*/ 54 h 61"/>
              <a:gd name="T52" fmla="*/ 20 w 61"/>
              <a:gd name="T53" fmla="*/ 59 h 61"/>
              <a:gd name="T54" fmla="*/ 25 w 61"/>
              <a:gd name="T55" fmla="*/ 53 h 61"/>
              <a:gd name="T56" fmla="*/ 30 w 61"/>
              <a:gd name="T57" fmla="*/ 53 h 61"/>
              <a:gd name="T58" fmla="*/ 33 w 61"/>
              <a:gd name="T59" fmla="*/ 61 h 61"/>
              <a:gd name="T60" fmla="*/ 43 w 61"/>
              <a:gd name="T61" fmla="*/ 58 h 61"/>
              <a:gd name="T62" fmla="*/ 42 w 61"/>
              <a:gd name="T63" fmla="*/ 50 h 61"/>
              <a:gd name="T64" fmla="*/ 46 w 61"/>
              <a:gd name="T65" fmla="*/ 47 h 61"/>
              <a:gd name="T66" fmla="*/ 54 w 61"/>
              <a:gd name="T67" fmla="*/ 50 h 61"/>
              <a:gd name="T68" fmla="*/ 59 w 61"/>
              <a:gd name="T69" fmla="*/ 41 h 61"/>
              <a:gd name="T70" fmla="*/ 52 w 61"/>
              <a:gd name="T71" fmla="*/ 36 h 61"/>
              <a:gd name="T72" fmla="*/ 53 w 61"/>
              <a:gd name="T73" fmla="*/ 31 h 61"/>
              <a:gd name="T74" fmla="*/ 61 w 61"/>
              <a:gd name="T75" fmla="*/ 28 h 61"/>
              <a:gd name="T76" fmla="*/ 28 w 61"/>
              <a:gd name="T77" fmla="*/ 26 h 61"/>
              <a:gd name="T78" fmla="*/ 26 w 61"/>
              <a:gd name="T79" fmla="*/ 33 h 61"/>
              <a:gd name="T80" fmla="*/ 33 w 61"/>
              <a:gd name="T81" fmla="*/ 35 h 61"/>
              <a:gd name="T82" fmla="*/ 35 w 61"/>
              <a:gd name="T83" fmla="*/ 28 h 61"/>
              <a:gd name="T84" fmla="*/ 28 w 61"/>
              <a:gd name="T85" fmla="*/ 26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1" h="61">
                <a:moveTo>
                  <a:pt x="37" y="43"/>
                </a:moveTo>
                <a:cubicBezTo>
                  <a:pt x="30" y="47"/>
                  <a:pt x="21" y="44"/>
                  <a:pt x="18" y="37"/>
                </a:cubicBezTo>
                <a:cubicBezTo>
                  <a:pt x="14" y="30"/>
                  <a:pt x="17" y="21"/>
                  <a:pt x="24" y="18"/>
                </a:cubicBezTo>
                <a:cubicBezTo>
                  <a:pt x="31" y="14"/>
                  <a:pt x="39" y="17"/>
                  <a:pt x="43" y="24"/>
                </a:cubicBezTo>
                <a:cubicBezTo>
                  <a:pt x="47" y="31"/>
                  <a:pt x="44" y="40"/>
                  <a:pt x="37" y="43"/>
                </a:cubicBezTo>
                <a:moveTo>
                  <a:pt x="61" y="28"/>
                </a:moveTo>
                <a:cubicBezTo>
                  <a:pt x="58" y="18"/>
                  <a:pt x="58" y="18"/>
                  <a:pt x="58" y="18"/>
                </a:cubicBezTo>
                <a:cubicBezTo>
                  <a:pt x="50" y="19"/>
                  <a:pt x="50" y="19"/>
                  <a:pt x="50" y="19"/>
                </a:cubicBezTo>
                <a:cubicBezTo>
                  <a:pt x="49" y="17"/>
                  <a:pt x="48" y="16"/>
                  <a:pt x="47" y="15"/>
                </a:cubicBezTo>
                <a:cubicBezTo>
                  <a:pt x="50" y="7"/>
                  <a:pt x="50" y="7"/>
                  <a:pt x="50" y="7"/>
                </a:cubicBezTo>
                <a:cubicBezTo>
                  <a:pt x="41" y="2"/>
                  <a:pt x="41" y="2"/>
                  <a:pt x="41" y="2"/>
                </a:cubicBezTo>
                <a:cubicBezTo>
                  <a:pt x="36" y="9"/>
                  <a:pt x="36" y="9"/>
                  <a:pt x="36" y="9"/>
                </a:cubicBezTo>
                <a:cubicBezTo>
                  <a:pt x="34" y="8"/>
                  <a:pt x="32" y="8"/>
                  <a:pt x="30" y="8"/>
                </a:cubicBezTo>
                <a:cubicBezTo>
                  <a:pt x="27" y="0"/>
                  <a:pt x="27" y="0"/>
                  <a:pt x="27" y="0"/>
                </a:cubicBezTo>
                <a:cubicBezTo>
                  <a:pt x="17" y="3"/>
                  <a:pt x="17" y="3"/>
                  <a:pt x="17" y="3"/>
                </a:cubicBezTo>
                <a:cubicBezTo>
                  <a:pt x="18" y="11"/>
                  <a:pt x="18" y="11"/>
                  <a:pt x="18" y="11"/>
                </a:cubicBezTo>
                <a:cubicBezTo>
                  <a:pt x="17" y="12"/>
                  <a:pt x="16" y="13"/>
                  <a:pt x="15" y="14"/>
                </a:cubicBezTo>
                <a:cubicBezTo>
                  <a:pt x="7" y="11"/>
                  <a:pt x="7" y="11"/>
                  <a:pt x="7" y="11"/>
                </a:cubicBezTo>
                <a:cubicBezTo>
                  <a:pt x="2" y="20"/>
                  <a:pt x="2" y="20"/>
                  <a:pt x="2" y="20"/>
                </a:cubicBezTo>
                <a:cubicBezTo>
                  <a:pt x="8" y="25"/>
                  <a:pt x="8" y="25"/>
                  <a:pt x="8" y="25"/>
                </a:cubicBezTo>
                <a:cubicBezTo>
                  <a:pt x="8" y="27"/>
                  <a:pt x="7" y="28"/>
                  <a:pt x="7" y="30"/>
                </a:cubicBezTo>
                <a:cubicBezTo>
                  <a:pt x="0" y="33"/>
                  <a:pt x="0" y="33"/>
                  <a:pt x="0" y="33"/>
                </a:cubicBezTo>
                <a:cubicBezTo>
                  <a:pt x="2" y="43"/>
                  <a:pt x="2" y="43"/>
                  <a:pt x="2" y="43"/>
                </a:cubicBezTo>
                <a:cubicBezTo>
                  <a:pt x="11" y="42"/>
                  <a:pt x="11" y="42"/>
                  <a:pt x="11" y="42"/>
                </a:cubicBezTo>
                <a:cubicBezTo>
                  <a:pt x="12" y="44"/>
                  <a:pt x="13" y="45"/>
                  <a:pt x="14" y="47"/>
                </a:cubicBezTo>
                <a:cubicBezTo>
                  <a:pt x="11" y="54"/>
                  <a:pt x="11" y="54"/>
                  <a:pt x="11" y="54"/>
                </a:cubicBezTo>
                <a:cubicBezTo>
                  <a:pt x="20" y="59"/>
                  <a:pt x="20" y="59"/>
                  <a:pt x="20" y="59"/>
                </a:cubicBezTo>
                <a:cubicBezTo>
                  <a:pt x="25" y="53"/>
                  <a:pt x="25" y="53"/>
                  <a:pt x="25" y="53"/>
                </a:cubicBezTo>
                <a:cubicBezTo>
                  <a:pt x="26" y="53"/>
                  <a:pt x="28" y="53"/>
                  <a:pt x="30" y="53"/>
                </a:cubicBezTo>
                <a:cubicBezTo>
                  <a:pt x="33" y="61"/>
                  <a:pt x="33" y="61"/>
                  <a:pt x="33" y="61"/>
                </a:cubicBezTo>
                <a:cubicBezTo>
                  <a:pt x="43" y="58"/>
                  <a:pt x="43" y="58"/>
                  <a:pt x="43" y="58"/>
                </a:cubicBezTo>
                <a:cubicBezTo>
                  <a:pt x="42" y="50"/>
                  <a:pt x="42" y="50"/>
                  <a:pt x="42" y="50"/>
                </a:cubicBezTo>
                <a:cubicBezTo>
                  <a:pt x="44" y="49"/>
                  <a:pt x="45" y="48"/>
                  <a:pt x="46" y="47"/>
                </a:cubicBezTo>
                <a:cubicBezTo>
                  <a:pt x="54" y="50"/>
                  <a:pt x="54" y="50"/>
                  <a:pt x="54" y="50"/>
                </a:cubicBezTo>
                <a:cubicBezTo>
                  <a:pt x="59" y="41"/>
                  <a:pt x="59" y="41"/>
                  <a:pt x="59" y="41"/>
                </a:cubicBezTo>
                <a:cubicBezTo>
                  <a:pt x="52" y="36"/>
                  <a:pt x="52" y="36"/>
                  <a:pt x="52" y="36"/>
                </a:cubicBezTo>
                <a:cubicBezTo>
                  <a:pt x="53" y="34"/>
                  <a:pt x="53" y="33"/>
                  <a:pt x="53" y="31"/>
                </a:cubicBezTo>
                <a:lnTo>
                  <a:pt x="61" y="28"/>
                </a:lnTo>
                <a:close/>
                <a:moveTo>
                  <a:pt x="28" y="26"/>
                </a:moveTo>
                <a:cubicBezTo>
                  <a:pt x="25" y="27"/>
                  <a:pt x="24" y="30"/>
                  <a:pt x="26" y="33"/>
                </a:cubicBezTo>
                <a:cubicBezTo>
                  <a:pt x="27" y="35"/>
                  <a:pt x="30" y="36"/>
                  <a:pt x="33" y="35"/>
                </a:cubicBezTo>
                <a:cubicBezTo>
                  <a:pt x="35" y="34"/>
                  <a:pt x="36" y="31"/>
                  <a:pt x="35" y="28"/>
                </a:cubicBezTo>
                <a:cubicBezTo>
                  <a:pt x="34" y="26"/>
                  <a:pt x="31" y="25"/>
                  <a:pt x="28" y="26"/>
                </a:cubicBezTo>
                <a:close/>
              </a:path>
            </a:pathLst>
          </a:custGeom>
          <a:solidFill>
            <a:srgbClr val="FFFFFF"/>
          </a:solidFill>
          <a:ln>
            <a:noFill/>
          </a:ln>
          <a:extLst/>
        </p:spPr>
        <p:txBody>
          <a:bodyPr vert="horz" wrap="square" lIns="93278" tIns="46639" rIns="93278" bIns="46639" numCol="1" anchor="t" anchorCtr="0" compatLnSpc="1">
            <a:prstTxWarp prst="textNoShape">
              <a:avLst/>
            </a:prstTxWarp>
          </a:bodyPr>
          <a:lstStyle/>
          <a:p>
            <a:endParaRPr lang="en-US" dirty="0">
              <a:solidFill>
                <a:srgbClr val="000000"/>
              </a:solidFill>
            </a:endParaRPr>
          </a:p>
        </p:txBody>
      </p:sp>
    </p:spTree>
    <p:extLst>
      <p:ext uri="{BB962C8B-B14F-4D97-AF65-F5344CB8AC3E}">
        <p14:creationId xmlns:p14="http://schemas.microsoft.com/office/powerpoint/2010/main" val="394889646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bwMode="auto">
          <a:xfrm>
            <a:off x="2501" y="-1"/>
            <a:ext cx="5438566" cy="6994525"/>
          </a:xfrm>
          <a:prstGeom prst="rect">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endParaRPr lang="en-US" sz="2800" dirty="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p:nvPr>
        </p:nvSpPr>
        <p:spPr>
          <a:xfrm>
            <a:off x="274639" y="295274"/>
            <a:ext cx="4571998" cy="4725988"/>
          </a:xfrm>
        </p:spPr>
        <p:txBody>
          <a:bodyPr/>
          <a:lstStyle/>
          <a:p>
            <a:r>
              <a:rPr lang="en-US" sz="4896" dirty="0" smtClean="0">
                <a:solidFill>
                  <a:schemeClr val="bg1"/>
                </a:solidFill>
              </a:rPr>
              <a:t>Making the Most of Today’s Investment </a:t>
            </a:r>
            <a:endParaRPr lang="en-US" sz="4896" dirty="0">
              <a:solidFill>
                <a:schemeClr val="bg1"/>
              </a:solidFill>
            </a:endParaRPr>
          </a:p>
        </p:txBody>
      </p:sp>
      <p:sp>
        <p:nvSpPr>
          <p:cNvPr id="6" name="TextBox 5"/>
          <p:cNvSpPr txBox="1"/>
          <p:nvPr/>
        </p:nvSpPr>
        <p:spPr>
          <a:xfrm>
            <a:off x="6059616" y="1808479"/>
            <a:ext cx="5835982" cy="4924425"/>
          </a:xfrm>
          <a:prstGeom prst="rect">
            <a:avLst/>
          </a:prstGeom>
          <a:noFill/>
        </p:spPr>
        <p:txBody>
          <a:bodyPr wrap="square" lIns="0" tIns="0" rIns="0" bIns="0" rtlCol="0">
            <a:spAutoFit/>
          </a:bodyPr>
          <a:lstStyle/>
          <a:p>
            <a:r>
              <a:rPr lang="en-US" sz="3200" dirty="0" smtClean="0">
                <a:solidFill>
                  <a:srgbClr val="505050"/>
                </a:solidFill>
              </a:rPr>
              <a:t>Key benefits:</a:t>
            </a:r>
          </a:p>
          <a:p>
            <a:pPr marL="457200" indent="-457200">
              <a:buFont typeface="Arial" panose="020B0604020202020204" pitchFamily="34" charset="0"/>
              <a:buChar char="•"/>
            </a:pPr>
            <a:r>
              <a:rPr lang="en-US" sz="3200" dirty="0" smtClean="0">
                <a:solidFill>
                  <a:srgbClr val="505050"/>
                </a:solidFill>
              </a:rPr>
              <a:t>Cloud benefits for key workloads</a:t>
            </a:r>
          </a:p>
          <a:p>
            <a:pPr marL="923571" lvl="1" indent="-457200">
              <a:buFont typeface="Arial" panose="020B0604020202020204" pitchFamily="34" charset="0"/>
              <a:buChar char="•"/>
            </a:pPr>
            <a:r>
              <a:rPr lang="en-US" sz="3200" dirty="0" smtClean="0">
                <a:solidFill>
                  <a:srgbClr val="505050"/>
                </a:solidFill>
              </a:rPr>
              <a:t>OneDrive for Business</a:t>
            </a:r>
          </a:p>
          <a:p>
            <a:pPr marL="923571" lvl="1" indent="-457200">
              <a:buFont typeface="Arial" panose="020B0604020202020204" pitchFamily="34" charset="0"/>
              <a:buChar char="•"/>
            </a:pPr>
            <a:r>
              <a:rPr lang="en-US" sz="3200" dirty="0" smtClean="0">
                <a:solidFill>
                  <a:srgbClr val="505050"/>
                </a:solidFill>
              </a:rPr>
              <a:t>Commodity Team Sites</a:t>
            </a:r>
          </a:p>
          <a:p>
            <a:pPr marL="923571" lvl="1" indent="-457200">
              <a:buFont typeface="Arial" panose="020B0604020202020204" pitchFamily="34" charset="0"/>
              <a:buChar char="•"/>
            </a:pPr>
            <a:r>
              <a:rPr lang="en-US" sz="3200" dirty="0" smtClean="0">
                <a:solidFill>
                  <a:srgbClr val="505050"/>
                </a:solidFill>
              </a:rPr>
              <a:t>Social (Yammer)</a:t>
            </a:r>
          </a:p>
          <a:p>
            <a:pPr marL="457200" indent="-457200">
              <a:buFont typeface="Arial" panose="020B0604020202020204" pitchFamily="34" charset="0"/>
              <a:buChar char="•"/>
            </a:pPr>
            <a:r>
              <a:rPr lang="en-US" sz="3200" dirty="0" smtClean="0">
                <a:solidFill>
                  <a:srgbClr val="505050"/>
                </a:solidFill>
              </a:rPr>
              <a:t>No need to manage servers</a:t>
            </a:r>
          </a:p>
          <a:p>
            <a:pPr marL="457200" indent="-457200">
              <a:buFont typeface="Arial" panose="020B0604020202020204" pitchFamily="34" charset="0"/>
              <a:buChar char="•"/>
            </a:pPr>
            <a:r>
              <a:rPr lang="en-US" sz="3200" dirty="0" smtClean="0">
                <a:solidFill>
                  <a:srgbClr val="505050"/>
                </a:solidFill>
              </a:rPr>
              <a:t>Can keep full-trust solutions and sensitive info by using on-premises environment</a:t>
            </a:r>
          </a:p>
        </p:txBody>
      </p:sp>
      <p:sp>
        <p:nvSpPr>
          <p:cNvPr id="8" name="Freeform 104"/>
          <p:cNvSpPr>
            <a:spLocks noEditPoints="1"/>
          </p:cNvSpPr>
          <p:nvPr/>
        </p:nvSpPr>
        <p:spPr bwMode="black">
          <a:xfrm>
            <a:off x="2027237" y="3344862"/>
            <a:ext cx="1147182" cy="1034852"/>
          </a:xfrm>
          <a:custGeom>
            <a:avLst/>
            <a:gdLst>
              <a:gd name="T0" fmla="*/ 37 w 61"/>
              <a:gd name="T1" fmla="*/ 43 h 61"/>
              <a:gd name="T2" fmla="*/ 18 w 61"/>
              <a:gd name="T3" fmla="*/ 37 h 61"/>
              <a:gd name="T4" fmla="*/ 24 w 61"/>
              <a:gd name="T5" fmla="*/ 18 h 61"/>
              <a:gd name="T6" fmla="*/ 43 w 61"/>
              <a:gd name="T7" fmla="*/ 24 h 61"/>
              <a:gd name="T8" fmla="*/ 37 w 61"/>
              <a:gd name="T9" fmla="*/ 43 h 61"/>
              <a:gd name="T10" fmla="*/ 61 w 61"/>
              <a:gd name="T11" fmla="*/ 28 h 61"/>
              <a:gd name="T12" fmla="*/ 58 w 61"/>
              <a:gd name="T13" fmla="*/ 18 h 61"/>
              <a:gd name="T14" fmla="*/ 50 w 61"/>
              <a:gd name="T15" fmla="*/ 19 h 61"/>
              <a:gd name="T16" fmla="*/ 47 w 61"/>
              <a:gd name="T17" fmla="*/ 15 h 61"/>
              <a:gd name="T18" fmla="*/ 50 w 61"/>
              <a:gd name="T19" fmla="*/ 7 h 61"/>
              <a:gd name="T20" fmla="*/ 41 w 61"/>
              <a:gd name="T21" fmla="*/ 2 h 61"/>
              <a:gd name="T22" fmla="*/ 36 w 61"/>
              <a:gd name="T23" fmla="*/ 9 h 61"/>
              <a:gd name="T24" fmla="*/ 30 w 61"/>
              <a:gd name="T25" fmla="*/ 8 h 61"/>
              <a:gd name="T26" fmla="*/ 27 w 61"/>
              <a:gd name="T27" fmla="*/ 0 h 61"/>
              <a:gd name="T28" fmla="*/ 17 w 61"/>
              <a:gd name="T29" fmla="*/ 3 h 61"/>
              <a:gd name="T30" fmla="*/ 18 w 61"/>
              <a:gd name="T31" fmla="*/ 11 h 61"/>
              <a:gd name="T32" fmla="*/ 15 w 61"/>
              <a:gd name="T33" fmla="*/ 14 h 61"/>
              <a:gd name="T34" fmla="*/ 7 w 61"/>
              <a:gd name="T35" fmla="*/ 11 h 61"/>
              <a:gd name="T36" fmla="*/ 2 w 61"/>
              <a:gd name="T37" fmla="*/ 20 h 61"/>
              <a:gd name="T38" fmla="*/ 8 w 61"/>
              <a:gd name="T39" fmla="*/ 25 h 61"/>
              <a:gd name="T40" fmla="*/ 7 w 61"/>
              <a:gd name="T41" fmla="*/ 30 h 61"/>
              <a:gd name="T42" fmla="*/ 0 w 61"/>
              <a:gd name="T43" fmla="*/ 33 h 61"/>
              <a:gd name="T44" fmla="*/ 2 w 61"/>
              <a:gd name="T45" fmla="*/ 43 h 61"/>
              <a:gd name="T46" fmla="*/ 11 w 61"/>
              <a:gd name="T47" fmla="*/ 42 h 61"/>
              <a:gd name="T48" fmla="*/ 14 w 61"/>
              <a:gd name="T49" fmla="*/ 47 h 61"/>
              <a:gd name="T50" fmla="*/ 11 w 61"/>
              <a:gd name="T51" fmla="*/ 54 h 61"/>
              <a:gd name="T52" fmla="*/ 20 w 61"/>
              <a:gd name="T53" fmla="*/ 59 h 61"/>
              <a:gd name="T54" fmla="*/ 25 w 61"/>
              <a:gd name="T55" fmla="*/ 53 h 61"/>
              <a:gd name="T56" fmla="*/ 30 w 61"/>
              <a:gd name="T57" fmla="*/ 53 h 61"/>
              <a:gd name="T58" fmla="*/ 33 w 61"/>
              <a:gd name="T59" fmla="*/ 61 h 61"/>
              <a:gd name="T60" fmla="*/ 43 w 61"/>
              <a:gd name="T61" fmla="*/ 58 h 61"/>
              <a:gd name="T62" fmla="*/ 42 w 61"/>
              <a:gd name="T63" fmla="*/ 50 h 61"/>
              <a:gd name="T64" fmla="*/ 46 w 61"/>
              <a:gd name="T65" fmla="*/ 47 h 61"/>
              <a:gd name="T66" fmla="*/ 54 w 61"/>
              <a:gd name="T67" fmla="*/ 50 h 61"/>
              <a:gd name="T68" fmla="*/ 59 w 61"/>
              <a:gd name="T69" fmla="*/ 41 h 61"/>
              <a:gd name="T70" fmla="*/ 52 w 61"/>
              <a:gd name="T71" fmla="*/ 36 h 61"/>
              <a:gd name="T72" fmla="*/ 53 w 61"/>
              <a:gd name="T73" fmla="*/ 31 h 61"/>
              <a:gd name="T74" fmla="*/ 61 w 61"/>
              <a:gd name="T75" fmla="*/ 28 h 61"/>
              <a:gd name="T76" fmla="*/ 28 w 61"/>
              <a:gd name="T77" fmla="*/ 26 h 61"/>
              <a:gd name="T78" fmla="*/ 26 w 61"/>
              <a:gd name="T79" fmla="*/ 33 h 61"/>
              <a:gd name="T80" fmla="*/ 33 w 61"/>
              <a:gd name="T81" fmla="*/ 35 h 61"/>
              <a:gd name="T82" fmla="*/ 35 w 61"/>
              <a:gd name="T83" fmla="*/ 28 h 61"/>
              <a:gd name="T84" fmla="*/ 28 w 61"/>
              <a:gd name="T85" fmla="*/ 26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1" h="61">
                <a:moveTo>
                  <a:pt x="37" y="43"/>
                </a:moveTo>
                <a:cubicBezTo>
                  <a:pt x="30" y="47"/>
                  <a:pt x="21" y="44"/>
                  <a:pt x="18" y="37"/>
                </a:cubicBezTo>
                <a:cubicBezTo>
                  <a:pt x="14" y="30"/>
                  <a:pt x="17" y="21"/>
                  <a:pt x="24" y="18"/>
                </a:cubicBezTo>
                <a:cubicBezTo>
                  <a:pt x="31" y="14"/>
                  <a:pt x="39" y="17"/>
                  <a:pt x="43" y="24"/>
                </a:cubicBezTo>
                <a:cubicBezTo>
                  <a:pt x="47" y="31"/>
                  <a:pt x="44" y="40"/>
                  <a:pt x="37" y="43"/>
                </a:cubicBezTo>
                <a:moveTo>
                  <a:pt x="61" y="28"/>
                </a:moveTo>
                <a:cubicBezTo>
                  <a:pt x="58" y="18"/>
                  <a:pt x="58" y="18"/>
                  <a:pt x="58" y="18"/>
                </a:cubicBezTo>
                <a:cubicBezTo>
                  <a:pt x="50" y="19"/>
                  <a:pt x="50" y="19"/>
                  <a:pt x="50" y="19"/>
                </a:cubicBezTo>
                <a:cubicBezTo>
                  <a:pt x="49" y="17"/>
                  <a:pt x="48" y="16"/>
                  <a:pt x="47" y="15"/>
                </a:cubicBezTo>
                <a:cubicBezTo>
                  <a:pt x="50" y="7"/>
                  <a:pt x="50" y="7"/>
                  <a:pt x="50" y="7"/>
                </a:cubicBezTo>
                <a:cubicBezTo>
                  <a:pt x="41" y="2"/>
                  <a:pt x="41" y="2"/>
                  <a:pt x="41" y="2"/>
                </a:cubicBezTo>
                <a:cubicBezTo>
                  <a:pt x="36" y="9"/>
                  <a:pt x="36" y="9"/>
                  <a:pt x="36" y="9"/>
                </a:cubicBezTo>
                <a:cubicBezTo>
                  <a:pt x="34" y="8"/>
                  <a:pt x="32" y="8"/>
                  <a:pt x="30" y="8"/>
                </a:cubicBezTo>
                <a:cubicBezTo>
                  <a:pt x="27" y="0"/>
                  <a:pt x="27" y="0"/>
                  <a:pt x="27" y="0"/>
                </a:cubicBezTo>
                <a:cubicBezTo>
                  <a:pt x="17" y="3"/>
                  <a:pt x="17" y="3"/>
                  <a:pt x="17" y="3"/>
                </a:cubicBezTo>
                <a:cubicBezTo>
                  <a:pt x="18" y="11"/>
                  <a:pt x="18" y="11"/>
                  <a:pt x="18" y="11"/>
                </a:cubicBezTo>
                <a:cubicBezTo>
                  <a:pt x="17" y="12"/>
                  <a:pt x="16" y="13"/>
                  <a:pt x="15" y="14"/>
                </a:cubicBezTo>
                <a:cubicBezTo>
                  <a:pt x="7" y="11"/>
                  <a:pt x="7" y="11"/>
                  <a:pt x="7" y="11"/>
                </a:cubicBezTo>
                <a:cubicBezTo>
                  <a:pt x="2" y="20"/>
                  <a:pt x="2" y="20"/>
                  <a:pt x="2" y="20"/>
                </a:cubicBezTo>
                <a:cubicBezTo>
                  <a:pt x="8" y="25"/>
                  <a:pt x="8" y="25"/>
                  <a:pt x="8" y="25"/>
                </a:cubicBezTo>
                <a:cubicBezTo>
                  <a:pt x="8" y="27"/>
                  <a:pt x="7" y="28"/>
                  <a:pt x="7" y="30"/>
                </a:cubicBezTo>
                <a:cubicBezTo>
                  <a:pt x="0" y="33"/>
                  <a:pt x="0" y="33"/>
                  <a:pt x="0" y="33"/>
                </a:cubicBezTo>
                <a:cubicBezTo>
                  <a:pt x="2" y="43"/>
                  <a:pt x="2" y="43"/>
                  <a:pt x="2" y="43"/>
                </a:cubicBezTo>
                <a:cubicBezTo>
                  <a:pt x="11" y="42"/>
                  <a:pt x="11" y="42"/>
                  <a:pt x="11" y="42"/>
                </a:cubicBezTo>
                <a:cubicBezTo>
                  <a:pt x="12" y="44"/>
                  <a:pt x="13" y="45"/>
                  <a:pt x="14" y="47"/>
                </a:cubicBezTo>
                <a:cubicBezTo>
                  <a:pt x="11" y="54"/>
                  <a:pt x="11" y="54"/>
                  <a:pt x="11" y="54"/>
                </a:cubicBezTo>
                <a:cubicBezTo>
                  <a:pt x="20" y="59"/>
                  <a:pt x="20" y="59"/>
                  <a:pt x="20" y="59"/>
                </a:cubicBezTo>
                <a:cubicBezTo>
                  <a:pt x="25" y="53"/>
                  <a:pt x="25" y="53"/>
                  <a:pt x="25" y="53"/>
                </a:cubicBezTo>
                <a:cubicBezTo>
                  <a:pt x="26" y="53"/>
                  <a:pt x="28" y="53"/>
                  <a:pt x="30" y="53"/>
                </a:cubicBezTo>
                <a:cubicBezTo>
                  <a:pt x="33" y="61"/>
                  <a:pt x="33" y="61"/>
                  <a:pt x="33" y="61"/>
                </a:cubicBezTo>
                <a:cubicBezTo>
                  <a:pt x="43" y="58"/>
                  <a:pt x="43" y="58"/>
                  <a:pt x="43" y="58"/>
                </a:cubicBezTo>
                <a:cubicBezTo>
                  <a:pt x="42" y="50"/>
                  <a:pt x="42" y="50"/>
                  <a:pt x="42" y="50"/>
                </a:cubicBezTo>
                <a:cubicBezTo>
                  <a:pt x="44" y="49"/>
                  <a:pt x="45" y="48"/>
                  <a:pt x="46" y="47"/>
                </a:cubicBezTo>
                <a:cubicBezTo>
                  <a:pt x="54" y="50"/>
                  <a:pt x="54" y="50"/>
                  <a:pt x="54" y="50"/>
                </a:cubicBezTo>
                <a:cubicBezTo>
                  <a:pt x="59" y="41"/>
                  <a:pt x="59" y="41"/>
                  <a:pt x="59" y="41"/>
                </a:cubicBezTo>
                <a:cubicBezTo>
                  <a:pt x="52" y="36"/>
                  <a:pt x="52" y="36"/>
                  <a:pt x="52" y="36"/>
                </a:cubicBezTo>
                <a:cubicBezTo>
                  <a:pt x="53" y="34"/>
                  <a:pt x="53" y="33"/>
                  <a:pt x="53" y="31"/>
                </a:cubicBezTo>
                <a:lnTo>
                  <a:pt x="61" y="28"/>
                </a:lnTo>
                <a:close/>
                <a:moveTo>
                  <a:pt x="28" y="26"/>
                </a:moveTo>
                <a:cubicBezTo>
                  <a:pt x="25" y="27"/>
                  <a:pt x="24" y="30"/>
                  <a:pt x="26" y="33"/>
                </a:cubicBezTo>
                <a:cubicBezTo>
                  <a:pt x="27" y="35"/>
                  <a:pt x="30" y="36"/>
                  <a:pt x="33" y="35"/>
                </a:cubicBezTo>
                <a:cubicBezTo>
                  <a:pt x="35" y="34"/>
                  <a:pt x="36" y="31"/>
                  <a:pt x="35" y="28"/>
                </a:cubicBezTo>
                <a:cubicBezTo>
                  <a:pt x="34" y="26"/>
                  <a:pt x="31" y="25"/>
                  <a:pt x="28" y="26"/>
                </a:cubicBezTo>
                <a:close/>
              </a:path>
            </a:pathLst>
          </a:custGeom>
          <a:solidFill>
            <a:srgbClr val="FFFFFF"/>
          </a:solidFill>
          <a:ln>
            <a:noFill/>
          </a:ln>
          <a:extLst/>
        </p:spPr>
        <p:txBody>
          <a:bodyPr vert="horz" wrap="square" lIns="93278" tIns="46639" rIns="93278" bIns="46639" numCol="1" anchor="t" anchorCtr="0" compatLnSpc="1">
            <a:prstTxWarp prst="textNoShape">
              <a:avLst/>
            </a:prstTxWarp>
          </a:bodyPr>
          <a:lstStyle/>
          <a:p>
            <a:endParaRPr lang="en-US" dirty="0">
              <a:solidFill>
                <a:srgbClr val="000000"/>
              </a:solidFill>
            </a:endParaRPr>
          </a:p>
        </p:txBody>
      </p:sp>
    </p:spTree>
    <p:extLst>
      <p:ext uri="{BB962C8B-B14F-4D97-AF65-F5344CB8AC3E}">
        <p14:creationId xmlns:p14="http://schemas.microsoft.com/office/powerpoint/2010/main" val="361376827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bwMode="auto">
          <a:xfrm>
            <a:off x="2501" y="-1"/>
            <a:ext cx="5438566" cy="6994525"/>
          </a:xfrm>
          <a:prstGeom prst="rect">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endParaRPr lang="en-US" sz="2800" dirty="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p:nvPr>
        </p:nvSpPr>
        <p:spPr>
          <a:xfrm>
            <a:off x="274639" y="295274"/>
            <a:ext cx="4571998" cy="4725988"/>
          </a:xfrm>
        </p:spPr>
        <p:txBody>
          <a:bodyPr/>
          <a:lstStyle/>
          <a:p>
            <a:r>
              <a:rPr lang="en-US" sz="4896" dirty="0" smtClean="0">
                <a:solidFill>
                  <a:schemeClr val="bg1"/>
                </a:solidFill>
              </a:rPr>
              <a:t>Making the Most of Today’s Investment </a:t>
            </a:r>
            <a:endParaRPr lang="en-US" sz="4896" dirty="0">
              <a:solidFill>
                <a:schemeClr val="bg1"/>
              </a:solidFill>
            </a:endParaRPr>
          </a:p>
        </p:txBody>
      </p:sp>
      <p:sp>
        <p:nvSpPr>
          <p:cNvPr id="6" name="TextBox 5"/>
          <p:cNvSpPr txBox="1"/>
          <p:nvPr/>
        </p:nvSpPr>
        <p:spPr>
          <a:xfrm>
            <a:off x="6059616" y="1808479"/>
            <a:ext cx="5835982" cy="1969770"/>
          </a:xfrm>
          <a:prstGeom prst="rect">
            <a:avLst/>
          </a:prstGeom>
          <a:noFill/>
        </p:spPr>
        <p:txBody>
          <a:bodyPr wrap="square" lIns="0" tIns="0" rIns="0" bIns="0" rtlCol="0">
            <a:spAutoFit/>
          </a:bodyPr>
          <a:lstStyle/>
          <a:p>
            <a:r>
              <a:rPr lang="en-US" sz="3200" dirty="0" smtClean="0">
                <a:solidFill>
                  <a:srgbClr val="505050"/>
                </a:solidFill>
              </a:rPr>
              <a:t>Key challenges:</a:t>
            </a:r>
          </a:p>
          <a:p>
            <a:pPr marL="457200" indent="-457200">
              <a:buFont typeface="Arial" panose="020B0604020202020204" pitchFamily="34" charset="0"/>
              <a:buChar char="•"/>
            </a:pPr>
            <a:r>
              <a:rPr lang="en-US" sz="3200" dirty="0" smtClean="0">
                <a:solidFill>
                  <a:srgbClr val="505050"/>
                </a:solidFill>
              </a:rPr>
              <a:t>Managing two environments</a:t>
            </a:r>
          </a:p>
          <a:p>
            <a:pPr marL="457200" indent="-457200">
              <a:buFont typeface="Arial" panose="020B0604020202020204" pitchFamily="34" charset="0"/>
              <a:buChar char="•"/>
            </a:pPr>
            <a:r>
              <a:rPr lang="en-US" sz="3200" dirty="0" smtClean="0">
                <a:solidFill>
                  <a:srgbClr val="505050"/>
                </a:solidFill>
              </a:rPr>
              <a:t>Identity management</a:t>
            </a:r>
          </a:p>
          <a:p>
            <a:pPr marL="457200" indent="-457200">
              <a:buFont typeface="Arial" panose="020B0604020202020204" pitchFamily="34" charset="0"/>
              <a:buChar char="•"/>
            </a:pPr>
            <a:r>
              <a:rPr lang="en-US" sz="3200" dirty="0" smtClean="0">
                <a:solidFill>
                  <a:srgbClr val="505050"/>
                </a:solidFill>
              </a:rPr>
              <a:t>Hybrid search</a:t>
            </a:r>
          </a:p>
        </p:txBody>
      </p:sp>
      <p:sp>
        <p:nvSpPr>
          <p:cNvPr id="8" name="Freeform 104"/>
          <p:cNvSpPr>
            <a:spLocks noEditPoints="1"/>
          </p:cNvSpPr>
          <p:nvPr/>
        </p:nvSpPr>
        <p:spPr bwMode="black">
          <a:xfrm>
            <a:off x="2027237" y="3344862"/>
            <a:ext cx="1147182" cy="1034852"/>
          </a:xfrm>
          <a:custGeom>
            <a:avLst/>
            <a:gdLst>
              <a:gd name="T0" fmla="*/ 37 w 61"/>
              <a:gd name="T1" fmla="*/ 43 h 61"/>
              <a:gd name="T2" fmla="*/ 18 w 61"/>
              <a:gd name="T3" fmla="*/ 37 h 61"/>
              <a:gd name="T4" fmla="*/ 24 w 61"/>
              <a:gd name="T5" fmla="*/ 18 h 61"/>
              <a:gd name="T6" fmla="*/ 43 w 61"/>
              <a:gd name="T7" fmla="*/ 24 h 61"/>
              <a:gd name="T8" fmla="*/ 37 w 61"/>
              <a:gd name="T9" fmla="*/ 43 h 61"/>
              <a:gd name="T10" fmla="*/ 61 w 61"/>
              <a:gd name="T11" fmla="*/ 28 h 61"/>
              <a:gd name="T12" fmla="*/ 58 w 61"/>
              <a:gd name="T13" fmla="*/ 18 h 61"/>
              <a:gd name="T14" fmla="*/ 50 w 61"/>
              <a:gd name="T15" fmla="*/ 19 h 61"/>
              <a:gd name="T16" fmla="*/ 47 w 61"/>
              <a:gd name="T17" fmla="*/ 15 h 61"/>
              <a:gd name="T18" fmla="*/ 50 w 61"/>
              <a:gd name="T19" fmla="*/ 7 h 61"/>
              <a:gd name="T20" fmla="*/ 41 w 61"/>
              <a:gd name="T21" fmla="*/ 2 h 61"/>
              <a:gd name="T22" fmla="*/ 36 w 61"/>
              <a:gd name="T23" fmla="*/ 9 h 61"/>
              <a:gd name="T24" fmla="*/ 30 w 61"/>
              <a:gd name="T25" fmla="*/ 8 h 61"/>
              <a:gd name="T26" fmla="*/ 27 w 61"/>
              <a:gd name="T27" fmla="*/ 0 h 61"/>
              <a:gd name="T28" fmla="*/ 17 w 61"/>
              <a:gd name="T29" fmla="*/ 3 h 61"/>
              <a:gd name="T30" fmla="*/ 18 w 61"/>
              <a:gd name="T31" fmla="*/ 11 h 61"/>
              <a:gd name="T32" fmla="*/ 15 w 61"/>
              <a:gd name="T33" fmla="*/ 14 h 61"/>
              <a:gd name="T34" fmla="*/ 7 w 61"/>
              <a:gd name="T35" fmla="*/ 11 h 61"/>
              <a:gd name="T36" fmla="*/ 2 w 61"/>
              <a:gd name="T37" fmla="*/ 20 h 61"/>
              <a:gd name="T38" fmla="*/ 8 w 61"/>
              <a:gd name="T39" fmla="*/ 25 h 61"/>
              <a:gd name="T40" fmla="*/ 7 w 61"/>
              <a:gd name="T41" fmla="*/ 30 h 61"/>
              <a:gd name="T42" fmla="*/ 0 w 61"/>
              <a:gd name="T43" fmla="*/ 33 h 61"/>
              <a:gd name="T44" fmla="*/ 2 w 61"/>
              <a:gd name="T45" fmla="*/ 43 h 61"/>
              <a:gd name="T46" fmla="*/ 11 w 61"/>
              <a:gd name="T47" fmla="*/ 42 h 61"/>
              <a:gd name="T48" fmla="*/ 14 w 61"/>
              <a:gd name="T49" fmla="*/ 47 h 61"/>
              <a:gd name="T50" fmla="*/ 11 w 61"/>
              <a:gd name="T51" fmla="*/ 54 h 61"/>
              <a:gd name="T52" fmla="*/ 20 w 61"/>
              <a:gd name="T53" fmla="*/ 59 h 61"/>
              <a:gd name="T54" fmla="*/ 25 w 61"/>
              <a:gd name="T55" fmla="*/ 53 h 61"/>
              <a:gd name="T56" fmla="*/ 30 w 61"/>
              <a:gd name="T57" fmla="*/ 53 h 61"/>
              <a:gd name="T58" fmla="*/ 33 w 61"/>
              <a:gd name="T59" fmla="*/ 61 h 61"/>
              <a:gd name="T60" fmla="*/ 43 w 61"/>
              <a:gd name="T61" fmla="*/ 58 h 61"/>
              <a:gd name="T62" fmla="*/ 42 w 61"/>
              <a:gd name="T63" fmla="*/ 50 h 61"/>
              <a:gd name="T64" fmla="*/ 46 w 61"/>
              <a:gd name="T65" fmla="*/ 47 h 61"/>
              <a:gd name="T66" fmla="*/ 54 w 61"/>
              <a:gd name="T67" fmla="*/ 50 h 61"/>
              <a:gd name="T68" fmla="*/ 59 w 61"/>
              <a:gd name="T69" fmla="*/ 41 h 61"/>
              <a:gd name="T70" fmla="*/ 52 w 61"/>
              <a:gd name="T71" fmla="*/ 36 h 61"/>
              <a:gd name="T72" fmla="*/ 53 w 61"/>
              <a:gd name="T73" fmla="*/ 31 h 61"/>
              <a:gd name="T74" fmla="*/ 61 w 61"/>
              <a:gd name="T75" fmla="*/ 28 h 61"/>
              <a:gd name="T76" fmla="*/ 28 w 61"/>
              <a:gd name="T77" fmla="*/ 26 h 61"/>
              <a:gd name="T78" fmla="*/ 26 w 61"/>
              <a:gd name="T79" fmla="*/ 33 h 61"/>
              <a:gd name="T80" fmla="*/ 33 w 61"/>
              <a:gd name="T81" fmla="*/ 35 h 61"/>
              <a:gd name="T82" fmla="*/ 35 w 61"/>
              <a:gd name="T83" fmla="*/ 28 h 61"/>
              <a:gd name="T84" fmla="*/ 28 w 61"/>
              <a:gd name="T85" fmla="*/ 26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1" h="61">
                <a:moveTo>
                  <a:pt x="37" y="43"/>
                </a:moveTo>
                <a:cubicBezTo>
                  <a:pt x="30" y="47"/>
                  <a:pt x="21" y="44"/>
                  <a:pt x="18" y="37"/>
                </a:cubicBezTo>
                <a:cubicBezTo>
                  <a:pt x="14" y="30"/>
                  <a:pt x="17" y="21"/>
                  <a:pt x="24" y="18"/>
                </a:cubicBezTo>
                <a:cubicBezTo>
                  <a:pt x="31" y="14"/>
                  <a:pt x="39" y="17"/>
                  <a:pt x="43" y="24"/>
                </a:cubicBezTo>
                <a:cubicBezTo>
                  <a:pt x="47" y="31"/>
                  <a:pt x="44" y="40"/>
                  <a:pt x="37" y="43"/>
                </a:cubicBezTo>
                <a:moveTo>
                  <a:pt x="61" y="28"/>
                </a:moveTo>
                <a:cubicBezTo>
                  <a:pt x="58" y="18"/>
                  <a:pt x="58" y="18"/>
                  <a:pt x="58" y="18"/>
                </a:cubicBezTo>
                <a:cubicBezTo>
                  <a:pt x="50" y="19"/>
                  <a:pt x="50" y="19"/>
                  <a:pt x="50" y="19"/>
                </a:cubicBezTo>
                <a:cubicBezTo>
                  <a:pt x="49" y="17"/>
                  <a:pt x="48" y="16"/>
                  <a:pt x="47" y="15"/>
                </a:cubicBezTo>
                <a:cubicBezTo>
                  <a:pt x="50" y="7"/>
                  <a:pt x="50" y="7"/>
                  <a:pt x="50" y="7"/>
                </a:cubicBezTo>
                <a:cubicBezTo>
                  <a:pt x="41" y="2"/>
                  <a:pt x="41" y="2"/>
                  <a:pt x="41" y="2"/>
                </a:cubicBezTo>
                <a:cubicBezTo>
                  <a:pt x="36" y="9"/>
                  <a:pt x="36" y="9"/>
                  <a:pt x="36" y="9"/>
                </a:cubicBezTo>
                <a:cubicBezTo>
                  <a:pt x="34" y="8"/>
                  <a:pt x="32" y="8"/>
                  <a:pt x="30" y="8"/>
                </a:cubicBezTo>
                <a:cubicBezTo>
                  <a:pt x="27" y="0"/>
                  <a:pt x="27" y="0"/>
                  <a:pt x="27" y="0"/>
                </a:cubicBezTo>
                <a:cubicBezTo>
                  <a:pt x="17" y="3"/>
                  <a:pt x="17" y="3"/>
                  <a:pt x="17" y="3"/>
                </a:cubicBezTo>
                <a:cubicBezTo>
                  <a:pt x="18" y="11"/>
                  <a:pt x="18" y="11"/>
                  <a:pt x="18" y="11"/>
                </a:cubicBezTo>
                <a:cubicBezTo>
                  <a:pt x="17" y="12"/>
                  <a:pt x="16" y="13"/>
                  <a:pt x="15" y="14"/>
                </a:cubicBezTo>
                <a:cubicBezTo>
                  <a:pt x="7" y="11"/>
                  <a:pt x="7" y="11"/>
                  <a:pt x="7" y="11"/>
                </a:cubicBezTo>
                <a:cubicBezTo>
                  <a:pt x="2" y="20"/>
                  <a:pt x="2" y="20"/>
                  <a:pt x="2" y="20"/>
                </a:cubicBezTo>
                <a:cubicBezTo>
                  <a:pt x="8" y="25"/>
                  <a:pt x="8" y="25"/>
                  <a:pt x="8" y="25"/>
                </a:cubicBezTo>
                <a:cubicBezTo>
                  <a:pt x="8" y="27"/>
                  <a:pt x="7" y="28"/>
                  <a:pt x="7" y="30"/>
                </a:cubicBezTo>
                <a:cubicBezTo>
                  <a:pt x="0" y="33"/>
                  <a:pt x="0" y="33"/>
                  <a:pt x="0" y="33"/>
                </a:cubicBezTo>
                <a:cubicBezTo>
                  <a:pt x="2" y="43"/>
                  <a:pt x="2" y="43"/>
                  <a:pt x="2" y="43"/>
                </a:cubicBezTo>
                <a:cubicBezTo>
                  <a:pt x="11" y="42"/>
                  <a:pt x="11" y="42"/>
                  <a:pt x="11" y="42"/>
                </a:cubicBezTo>
                <a:cubicBezTo>
                  <a:pt x="12" y="44"/>
                  <a:pt x="13" y="45"/>
                  <a:pt x="14" y="47"/>
                </a:cubicBezTo>
                <a:cubicBezTo>
                  <a:pt x="11" y="54"/>
                  <a:pt x="11" y="54"/>
                  <a:pt x="11" y="54"/>
                </a:cubicBezTo>
                <a:cubicBezTo>
                  <a:pt x="20" y="59"/>
                  <a:pt x="20" y="59"/>
                  <a:pt x="20" y="59"/>
                </a:cubicBezTo>
                <a:cubicBezTo>
                  <a:pt x="25" y="53"/>
                  <a:pt x="25" y="53"/>
                  <a:pt x="25" y="53"/>
                </a:cubicBezTo>
                <a:cubicBezTo>
                  <a:pt x="26" y="53"/>
                  <a:pt x="28" y="53"/>
                  <a:pt x="30" y="53"/>
                </a:cubicBezTo>
                <a:cubicBezTo>
                  <a:pt x="33" y="61"/>
                  <a:pt x="33" y="61"/>
                  <a:pt x="33" y="61"/>
                </a:cubicBezTo>
                <a:cubicBezTo>
                  <a:pt x="43" y="58"/>
                  <a:pt x="43" y="58"/>
                  <a:pt x="43" y="58"/>
                </a:cubicBezTo>
                <a:cubicBezTo>
                  <a:pt x="42" y="50"/>
                  <a:pt x="42" y="50"/>
                  <a:pt x="42" y="50"/>
                </a:cubicBezTo>
                <a:cubicBezTo>
                  <a:pt x="44" y="49"/>
                  <a:pt x="45" y="48"/>
                  <a:pt x="46" y="47"/>
                </a:cubicBezTo>
                <a:cubicBezTo>
                  <a:pt x="54" y="50"/>
                  <a:pt x="54" y="50"/>
                  <a:pt x="54" y="50"/>
                </a:cubicBezTo>
                <a:cubicBezTo>
                  <a:pt x="59" y="41"/>
                  <a:pt x="59" y="41"/>
                  <a:pt x="59" y="41"/>
                </a:cubicBezTo>
                <a:cubicBezTo>
                  <a:pt x="52" y="36"/>
                  <a:pt x="52" y="36"/>
                  <a:pt x="52" y="36"/>
                </a:cubicBezTo>
                <a:cubicBezTo>
                  <a:pt x="53" y="34"/>
                  <a:pt x="53" y="33"/>
                  <a:pt x="53" y="31"/>
                </a:cubicBezTo>
                <a:lnTo>
                  <a:pt x="61" y="28"/>
                </a:lnTo>
                <a:close/>
                <a:moveTo>
                  <a:pt x="28" y="26"/>
                </a:moveTo>
                <a:cubicBezTo>
                  <a:pt x="25" y="27"/>
                  <a:pt x="24" y="30"/>
                  <a:pt x="26" y="33"/>
                </a:cubicBezTo>
                <a:cubicBezTo>
                  <a:pt x="27" y="35"/>
                  <a:pt x="30" y="36"/>
                  <a:pt x="33" y="35"/>
                </a:cubicBezTo>
                <a:cubicBezTo>
                  <a:pt x="35" y="34"/>
                  <a:pt x="36" y="31"/>
                  <a:pt x="35" y="28"/>
                </a:cubicBezTo>
                <a:cubicBezTo>
                  <a:pt x="34" y="26"/>
                  <a:pt x="31" y="25"/>
                  <a:pt x="28" y="26"/>
                </a:cubicBezTo>
                <a:close/>
              </a:path>
            </a:pathLst>
          </a:custGeom>
          <a:solidFill>
            <a:srgbClr val="FFFFFF"/>
          </a:solidFill>
          <a:ln>
            <a:noFill/>
          </a:ln>
          <a:extLst/>
        </p:spPr>
        <p:txBody>
          <a:bodyPr vert="horz" wrap="square" lIns="93278" tIns="46639" rIns="93278" bIns="46639" numCol="1" anchor="t" anchorCtr="0" compatLnSpc="1">
            <a:prstTxWarp prst="textNoShape">
              <a:avLst/>
            </a:prstTxWarp>
          </a:bodyPr>
          <a:lstStyle/>
          <a:p>
            <a:endParaRPr lang="en-US" dirty="0">
              <a:solidFill>
                <a:srgbClr val="000000"/>
              </a:solidFill>
            </a:endParaRPr>
          </a:p>
        </p:txBody>
      </p:sp>
    </p:spTree>
    <p:extLst>
      <p:ext uri="{BB962C8B-B14F-4D97-AF65-F5344CB8AC3E}">
        <p14:creationId xmlns:p14="http://schemas.microsoft.com/office/powerpoint/2010/main" val="353935153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bwMode="auto">
          <a:xfrm>
            <a:off x="2501" y="-1"/>
            <a:ext cx="5438566" cy="6994525"/>
          </a:xfrm>
          <a:prstGeom prst="rect">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endParaRPr lang="en-US" sz="2800" dirty="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p:nvPr>
        </p:nvSpPr>
        <p:spPr>
          <a:xfrm>
            <a:off x="274639" y="295274"/>
            <a:ext cx="4571998" cy="4725988"/>
          </a:xfrm>
        </p:spPr>
        <p:txBody>
          <a:bodyPr/>
          <a:lstStyle/>
          <a:p>
            <a:r>
              <a:rPr lang="en-US" sz="4896" dirty="0" smtClean="0">
                <a:solidFill>
                  <a:schemeClr val="bg1"/>
                </a:solidFill>
              </a:rPr>
              <a:t>Making the Most of Today’s Investment </a:t>
            </a:r>
            <a:endParaRPr lang="en-US" sz="4896" dirty="0">
              <a:solidFill>
                <a:schemeClr val="bg1"/>
              </a:solidFill>
            </a:endParaRPr>
          </a:p>
        </p:txBody>
      </p:sp>
      <p:sp>
        <p:nvSpPr>
          <p:cNvPr id="6" name="TextBox 5"/>
          <p:cNvSpPr txBox="1"/>
          <p:nvPr/>
        </p:nvSpPr>
        <p:spPr>
          <a:xfrm>
            <a:off x="6059616" y="1808479"/>
            <a:ext cx="5835982" cy="3447098"/>
          </a:xfrm>
          <a:prstGeom prst="rect">
            <a:avLst/>
          </a:prstGeom>
          <a:noFill/>
        </p:spPr>
        <p:txBody>
          <a:bodyPr wrap="square" lIns="0" tIns="0" rIns="0" bIns="0" rtlCol="0">
            <a:spAutoFit/>
          </a:bodyPr>
          <a:lstStyle/>
          <a:p>
            <a:r>
              <a:rPr lang="en-US" sz="3200" dirty="0" smtClean="0">
                <a:solidFill>
                  <a:srgbClr val="505050"/>
                </a:solidFill>
              </a:rPr>
              <a:t>Key questions:</a:t>
            </a:r>
          </a:p>
          <a:p>
            <a:pPr marL="457200" indent="-457200">
              <a:buFont typeface="Arial" panose="020B0604020202020204" pitchFamily="34" charset="0"/>
              <a:buChar char="•"/>
            </a:pPr>
            <a:r>
              <a:rPr lang="en-US" sz="3200" dirty="0" smtClean="0">
                <a:solidFill>
                  <a:srgbClr val="505050"/>
                </a:solidFill>
              </a:rPr>
              <a:t>Identity management</a:t>
            </a:r>
          </a:p>
          <a:p>
            <a:pPr marL="923571" lvl="1" indent="-457200">
              <a:buFont typeface="Arial" panose="020B0604020202020204" pitchFamily="34" charset="0"/>
              <a:buChar char="•"/>
            </a:pPr>
            <a:r>
              <a:rPr lang="en-US" sz="3200" dirty="0" smtClean="0">
                <a:solidFill>
                  <a:srgbClr val="505050"/>
                </a:solidFill>
              </a:rPr>
              <a:t>ADFS/</a:t>
            </a:r>
            <a:r>
              <a:rPr lang="en-US" sz="3200" dirty="0" err="1" smtClean="0">
                <a:solidFill>
                  <a:srgbClr val="505050"/>
                </a:solidFill>
              </a:rPr>
              <a:t>DirSync</a:t>
            </a:r>
            <a:endParaRPr lang="en-US" sz="3200" dirty="0" smtClean="0">
              <a:solidFill>
                <a:srgbClr val="505050"/>
              </a:solidFill>
            </a:endParaRPr>
          </a:p>
          <a:p>
            <a:pPr marL="457200" indent="-457200">
              <a:buFont typeface="Arial" panose="020B0604020202020204" pitchFamily="34" charset="0"/>
              <a:buChar char="•"/>
            </a:pPr>
            <a:r>
              <a:rPr lang="en-US" sz="3200" dirty="0" smtClean="0">
                <a:solidFill>
                  <a:srgbClr val="505050"/>
                </a:solidFill>
              </a:rPr>
              <a:t>Which of my workloads do I put where?</a:t>
            </a:r>
          </a:p>
          <a:p>
            <a:pPr marL="457200" indent="-457200">
              <a:buFont typeface="Arial" panose="020B0604020202020204" pitchFamily="34" charset="0"/>
              <a:buChar char="•"/>
            </a:pPr>
            <a:r>
              <a:rPr lang="en-US" sz="3200" dirty="0" smtClean="0">
                <a:solidFill>
                  <a:srgbClr val="505050"/>
                </a:solidFill>
              </a:rPr>
              <a:t>Do I lose/gain integration?</a:t>
            </a:r>
          </a:p>
          <a:p>
            <a:pPr marL="923571" lvl="1" indent="-457200">
              <a:buFont typeface="Arial" panose="020B0604020202020204" pitchFamily="34" charset="0"/>
              <a:buChar char="•"/>
            </a:pPr>
            <a:r>
              <a:rPr lang="en-US" sz="3200" dirty="0" smtClean="0">
                <a:solidFill>
                  <a:srgbClr val="505050"/>
                </a:solidFill>
              </a:rPr>
              <a:t>Exchange &amp; SharePoint</a:t>
            </a:r>
          </a:p>
        </p:txBody>
      </p:sp>
      <p:sp>
        <p:nvSpPr>
          <p:cNvPr id="8" name="Freeform 104"/>
          <p:cNvSpPr>
            <a:spLocks noEditPoints="1"/>
          </p:cNvSpPr>
          <p:nvPr/>
        </p:nvSpPr>
        <p:spPr bwMode="black">
          <a:xfrm>
            <a:off x="2027237" y="3344862"/>
            <a:ext cx="1147182" cy="1034852"/>
          </a:xfrm>
          <a:custGeom>
            <a:avLst/>
            <a:gdLst>
              <a:gd name="T0" fmla="*/ 37 w 61"/>
              <a:gd name="T1" fmla="*/ 43 h 61"/>
              <a:gd name="T2" fmla="*/ 18 w 61"/>
              <a:gd name="T3" fmla="*/ 37 h 61"/>
              <a:gd name="T4" fmla="*/ 24 w 61"/>
              <a:gd name="T5" fmla="*/ 18 h 61"/>
              <a:gd name="T6" fmla="*/ 43 w 61"/>
              <a:gd name="T7" fmla="*/ 24 h 61"/>
              <a:gd name="T8" fmla="*/ 37 w 61"/>
              <a:gd name="T9" fmla="*/ 43 h 61"/>
              <a:gd name="T10" fmla="*/ 61 w 61"/>
              <a:gd name="T11" fmla="*/ 28 h 61"/>
              <a:gd name="T12" fmla="*/ 58 w 61"/>
              <a:gd name="T13" fmla="*/ 18 h 61"/>
              <a:gd name="T14" fmla="*/ 50 w 61"/>
              <a:gd name="T15" fmla="*/ 19 h 61"/>
              <a:gd name="T16" fmla="*/ 47 w 61"/>
              <a:gd name="T17" fmla="*/ 15 h 61"/>
              <a:gd name="T18" fmla="*/ 50 w 61"/>
              <a:gd name="T19" fmla="*/ 7 h 61"/>
              <a:gd name="T20" fmla="*/ 41 w 61"/>
              <a:gd name="T21" fmla="*/ 2 h 61"/>
              <a:gd name="T22" fmla="*/ 36 w 61"/>
              <a:gd name="T23" fmla="*/ 9 h 61"/>
              <a:gd name="T24" fmla="*/ 30 w 61"/>
              <a:gd name="T25" fmla="*/ 8 h 61"/>
              <a:gd name="T26" fmla="*/ 27 w 61"/>
              <a:gd name="T27" fmla="*/ 0 h 61"/>
              <a:gd name="T28" fmla="*/ 17 w 61"/>
              <a:gd name="T29" fmla="*/ 3 h 61"/>
              <a:gd name="T30" fmla="*/ 18 w 61"/>
              <a:gd name="T31" fmla="*/ 11 h 61"/>
              <a:gd name="T32" fmla="*/ 15 w 61"/>
              <a:gd name="T33" fmla="*/ 14 h 61"/>
              <a:gd name="T34" fmla="*/ 7 w 61"/>
              <a:gd name="T35" fmla="*/ 11 h 61"/>
              <a:gd name="T36" fmla="*/ 2 w 61"/>
              <a:gd name="T37" fmla="*/ 20 h 61"/>
              <a:gd name="T38" fmla="*/ 8 w 61"/>
              <a:gd name="T39" fmla="*/ 25 h 61"/>
              <a:gd name="T40" fmla="*/ 7 w 61"/>
              <a:gd name="T41" fmla="*/ 30 h 61"/>
              <a:gd name="T42" fmla="*/ 0 w 61"/>
              <a:gd name="T43" fmla="*/ 33 h 61"/>
              <a:gd name="T44" fmla="*/ 2 w 61"/>
              <a:gd name="T45" fmla="*/ 43 h 61"/>
              <a:gd name="T46" fmla="*/ 11 w 61"/>
              <a:gd name="T47" fmla="*/ 42 h 61"/>
              <a:gd name="T48" fmla="*/ 14 w 61"/>
              <a:gd name="T49" fmla="*/ 47 h 61"/>
              <a:gd name="T50" fmla="*/ 11 w 61"/>
              <a:gd name="T51" fmla="*/ 54 h 61"/>
              <a:gd name="T52" fmla="*/ 20 w 61"/>
              <a:gd name="T53" fmla="*/ 59 h 61"/>
              <a:gd name="T54" fmla="*/ 25 w 61"/>
              <a:gd name="T55" fmla="*/ 53 h 61"/>
              <a:gd name="T56" fmla="*/ 30 w 61"/>
              <a:gd name="T57" fmla="*/ 53 h 61"/>
              <a:gd name="T58" fmla="*/ 33 w 61"/>
              <a:gd name="T59" fmla="*/ 61 h 61"/>
              <a:gd name="T60" fmla="*/ 43 w 61"/>
              <a:gd name="T61" fmla="*/ 58 h 61"/>
              <a:gd name="T62" fmla="*/ 42 w 61"/>
              <a:gd name="T63" fmla="*/ 50 h 61"/>
              <a:gd name="T64" fmla="*/ 46 w 61"/>
              <a:gd name="T65" fmla="*/ 47 h 61"/>
              <a:gd name="T66" fmla="*/ 54 w 61"/>
              <a:gd name="T67" fmla="*/ 50 h 61"/>
              <a:gd name="T68" fmla="*/ 59 w 61"/>
              <a:gd name="T69" fmla="*/ 41 h 61"/>
              <a:gd name="T70" fmla="*/ 52 w 61"/>
              <a:gd name="T71" fmla="*/ 36 h 61"/>
              <a:gd name="T72" fmla="*/ 53 w 61"/>
              <a:gd name="T73" fmla="*/ 31 h 61"/>
              <a:gd name="T74" fmla="*/ 61 w 61"/>
              <a:gd name="T75" fmla="*/ 28 h 61"/>
              <a:gd name="T76" fmla="*/ 28 w 61"/>
              <a:gd name="T77" fmla="*/ 26 h 61"/>
              <a:gd name="T78" fmla="*/ 26 w 61"/>
              <a:gd name="T79" fmla="*/ 33 h 61"/>
              <a:gd name="T80" fmla="*/ 33 w 61"/>
              <a:gd name="T81" fmla="*/ 35 h 61"/>
              <a:gd name="T82" fmla="*/ 35 w 61"/>
              <a:gd name="T83" fmla="*/ 28 h 61"/>
              <a:gd name="T84" fmla="*/ 28 w 61"/>
              <a:gd name="T85" fmla="*/ 26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1" h="61">
                <a:moveTo>
                  <a:pt x="37" y="43"/>
                </a:moveTo>
                <a:cubicBezTo>
                  <a:pt x="30" y="47"/>
                  <a:pt x="21" y="44"/>
                  <a:pt x="18" y="37"/>
                </a:cubicBezTo>
                <a:cubicBezTo>
                  <a:pt x="14" y="30"/>
                  <a:pt x="17" y="21"/>
                  <a:pt x="24" y="18"/>
                </a:cubicBezTo>
                <a:cubicBezTo>
                  <a:pt x="31" y="14"/>
                  <a:pt x="39" y="17"/>
                  <a:pt x="43" y="24"/>
                </a:cubicBezTo>
                <a:cubicBezTo>
                  <a:pt x="47" y="31"/>
                  <a:pt x="44" y="40"/>
                  <a:pt x="37" y="43"/>
                </a:cubicBezTo>
                <a:moveTo>
                  <a:pt x="61" y="28"/>
                </a:moveTo>
                <a:cubicBezTo>
                  <a:pt x="58" y="18"/>
                  <a:pt x="58" y="18"/>
                  <a:pt x="58" y="18"/>
                </a:cubicBezTo>
                <a:cubicBezTo>
                  <a:pt x="50" y="19"/>
                  <a:pt x="50" y="19"/>
                  <a:pt x="50" y="19"/>
                </a:cubicBezTo>
                <a:cubicBezTo>
                  <a:pt x="49" y="17"/>
                  <a:pt x="48" y="16"/>
                  <a:pt x="47" y="15"/>
                </a:cubicBezTo>
                <a:cubicBezTo>
                  <a:pt x="50" y="7"/>
                  <a:pt x="50" y="7"/>
                  <a:pt x="50" y="7"/>
                </a:cubicBezTo>
                <a:cubicBezTo>
                  <a:pt x="41" y="2"/>
                  <a:pt x="41" y="2"/>
                  <a:pt x="41" y="2"/>
                </a:cubicBezTo>
                <a:cubicBezTo>
                  <a:pt x="36" y="9"/>
                  <a:pt x="36" y="9"/>
                  <a:pt x="36" y="9"/>
                </a:cubicBezTo>
                <a:cubicBezTo>
                  <a:pt x="34" y="8"/>
                  <a:pt x="32" y="8"/>
                  <a:pt x="30" y="8"/>
                </a:cubicBezTo>
                <a:cubicBezTo>
                  <a:pt x="27" y="0"/>
                  <a:pt x="27" y="0"/>
                  <a:pt x="27" y="0"/>
                </a:cubicBezTo>
                <a:cubicBezTo>
                  <a:pt x="17" y="3"/>
                  <a:pt x="17" y="3"/>
                  <a:pt x="17" y="3"/>
                </a:cubicBezTo>
                <a:cubicBezTo>
                  <a:pt x="18" y="11"/>
                  <a:pt x="18" y="11"/>
                  <a:pt x="18" y="11"/>
                </a:cubicBezTo>
                <a:cubicBezTo>
                  <a:pt x="17" y="12"/>
                  <a:pt x="16" y="13"/>
                  <a:pt x="15" y="14"/>
                </a:cubicBezTo>
                <a:cubicBezTo>
                  <a:pt x="7" y="11"/>
                  <a:pt x="7" y="11"/>
                  <a:pt x="7" y="11"/>
                </a:cubicBezTo>
                <a:cubicBezTo>
                  <a:pt x="2" y="20"/>
                  <a:pt x="2" y="20"/>
                  <a:pt x="2" y="20"/>
                </a:cubicBezTo>
                <a:cubicBezTo>
                  <a:pt x="8" y="25"/>
                  <a:pt x="8" y="25"/>
                  <a:pt x="8" y="25"/>
                </a:cubicBezTo>
                <a:cubicBezTo>
                  <a:pt x="8" y="27"/>
                  <a:pt x="7" y="28"/>
                  <a:pt x="7" y="30"/>
                </a:cubicBezTo>
                <a:cubicBezTo>
                  <a:pt x="0" y="33"/>
                  <a:pt x="0" y="33"/>
                  <a:pt x="0" y="33"/>
                </a:cubicBezTo>
                <a:cubicBezTo>
                  <a:pt x="2" y="43"/>
                  <a:pt x="2" y="43"/>
                  <a:pt x="2" y="43"/>
                </a:cubicBezTo>
                <a:cubicBezTo>
                  <a:pt x="11" y="42"/>
                  <a:pt x="11" y="42"/>
                  <a:pt x="11" y="42"/>
                </a:cubicBezTo>
                <a:cubicBezTo>
                  <a:pt x="12" y="44"/>
                  <a:pt x="13" y="45"/>
                  <a:pt x="14" y="47"/>
                </a:cubicBezTo>
                <a:cubicBezTo>
                  <a:pt x="11" y="54"/>
                  <a:pt x="11" y="54"/>
                  <a:pt x="11" y="54"/>
                </a:cubicBezTo>
                <a:cubicBezTo>
                  <a:pt x="20" y="59"/>
                  <a:pt x="20" y="59"/>
                  <a:pt x="20" y="59"/>
                </a:cubicBezTo>
                <a:cubicBezTo>
                  <a:pt x="25" y="53"/>
                  <a:pt x="25" y="53"/>
                  <a:pt x="25" y="53"/>
                </a:cubicBezTo>
                <a:cubicBezTo>
                  <a:pt x="26" y="53"/>
                  <a:pt x="28" y="53"/>
                  <a:pt x="30" y="53"/>
                </a:cubicBezTo>
                <a:cubicBezTo>
                  <a:pt x="33" y="61"/>
                  <a:pt x="33" y="61"/>
                  <a:pt x="33" y="61"/>
                </a:cubicBezTo>
                <a:cubicBezTo>
                  <a:pt x="43" y="58"/>
                  <a:pt x="43" y="58"/>
                  <a:pt x="43" y="58"/>
                </a:cubicBezTo>
                <a:cubicBezTo>
                  <a:pt x="42" y="50"/>
                  <a:pt x="42" y="50"/>
                  <a:pt x="42" y="50"/>
                </a:cubicBezTo>
                <a:cubicBezTo>
                  <a:pt x="44" y="49"/>
                  <a:pt x="45" y="48"/>
                  <a:pt x="46" y="47"/>
                </a:cubicBezTo>
                <a:cubicBezTo>
                  <a:pt x="54" y="50"/>
                  <a:pt x="54" y="50"/>
                  <a:pt x="54" y="50"/>
                </a:cubicBezTo>
                <a:cubicBezTo>
                  <a:pt x="59" y="41"/>
                  <a:pt x="59" y="41"/>
                  <a:pt x="59" y="41"/>
                </a:cubicBezTo>
                <a:cubicBezTo>
                  <a:pt x="52" y="36"/>
                  <a:pt x="52" y="36"/>
                  <a:pt x="52" y="36"/>
                </a:cubicBezTo>
                <a:cubicBezTo>
                  <a:pt x="53" y="34"/>
                  <a:pt x="53" y="33"/>
                  <a:pt x="53" y="31"/>
                </a:cubicBezTo>
                <a:lnTo>
                  <a:pt x="61" y="28"/>
                </a:lnTo>
                <a:close/>
                <a:moveTo>
                  <a:pt x="28" y="26"/>
                </a:moveTo>
                <a:cubicBezTo>
                  <a:pt x="25" y="27"/>
                  <a:pt x="24" y="30"/>
                  <a:pt x="26" y="33"/>
                </a:cubicBezTo>
                <a:cubicBezTo>
                  <a:pt x="27" y="35"/>
                  <a:pt x="30" y="36"/>
                  <a:pt x="33" y="35"/>
                </a:cubicBezTo>
                <a:cubicBezTo>
                  <a:pt x="35" y="34"/>
                  <a:pt x="36" y="31"/>
                  <a:pt x="35" y="28"/>
                </a:cubicBezTo>
                <a:cubicBezTo>
                  <a:pt x="34" y="26"/>
                  <a:pt x="31" y="25"/>
                  <a:pt x="28" y="26"/>
                </a:cubicBezTo>
                <a:close/>
              </a:path>
            </a:pathLst>
          </a:custGeom>
          <a:solidFill>
            <a:srgbClr val="FFFFFF"/>
          </a:solidFill>
          <a:ln>
            <a:noFill/>
          </a:ln>
          <a:extLst/>
        </p:spPr>
        <p:txBody>
          <a:bodyPr vert="horz" wrap="square" lIns="93278" tIns="46639" rIns="93278" bIns="46639" numCol="1" anchor="t" anchorCtr="0" compatLnSpc="1">
            <a:prstTxWarp prst="textNoShape">
              <a:avLst/>
            </a:prstTxWarp>
          </a:bodyPr>
          <a:lstStyle/>
          <a:p>
            <a:endParaRPr lang="en-US" dirty="0">
              <a:solidFill>
                <a:srgbClr val="000000"/>
              </a:solidFill>
            </a:endParaRPr>
          </a:p>
        </p:txBody>
      </p:sp>
    </p:spTree>
    <p:extLst>
      <p:ext uri="{BB962C8B-B14F-4D97-AF65-F5344CB8AC3E}">
        <p14:creationId xmlns:p14="http://schemas.microsoft.com/office/powerpoint/2010/main" val="350880538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Planning Your </a:t>
            </a:r>
            <a:r>
              <a:rPr lang="en-US" dirty="0"/>
              <a:t>SharePoint 2013 Journey</a:t>
            </a:r>
          </a:p>
        </p:txBody>
      </p:sp>
      <p:sp>
        <p:nvSpPr>
          <p:cNvPr id="4" name="Rectangle 3"/>
          <p:cNvSpPr/>
          <p:nvPr/>
        </p:nvSpPr>
        <p:spPr bwMode="auto">
          <a:xfrm>
            <a:off x="808037" y="2509595"/>
            <a:ext cx="183369" cy="186521"/>
          </a:xfrm>
          <a:prstGeom prst="rect">
            <a:avLst/>
          </a:prstGeom>
          <a:noFill/>
          <a:ln w="3175">
            <a:solidFill>
              <a:srgbClr val="505050"/>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9" tIns="46639" rIns="46639" bIns="46639" numCol="1" spcCol="0" rtlCol="0" fromWordArt="0" anchor="ctr" anchorCtr="0" forceAA="0" compatLnSpc="1">
            <a:prstTxWarp prst="textNoShape">
              <a:avLst/>
            </a:prstTxWarp>
            <a:noAutofit/>
          </a:bodyPr>
          <a:lstStyle/>
          <a:p>
            <a:pPr algn="ctr" defTabSz="932472" fontAlgn="base">
              <a:spcBef>
                <a:spcPct val="0"/>
              </a:spcBef>
              <a:spcAft>
                <a:spcPct val="0"/>
              </a:spcAft>
            </a:pPr>
            <a:endParaRPr lang="en-US" sz="2800" dirty="0">
              <a:gradFill>
                <a:gsLst>
                  <a:gs pos="0">
                    <a:srgbClr val="FFFFFF"/>
                  </a:gs>
                  <a:gs pos="100000">
                    <a:srgbClr val="FFFFFF"/>
                  </a:gs>
                </a:gsLst>
                <a:lin ang="5400000" scaled="0"/>
              </a:gradFill>
              <a:ea typeface="Segoe UI" pitchFamily="34" charset="0"/>
              <a:cs typeface="Segoe UI" pitchFamily="34" charset="0"/>
            </a:endParaRPr>
          </a:p>
        </p:txBody>
      </p:sp>
      <p:sp>
        <p:nvSpPr>
          <p:cNvPr id="5" name="Rectangle 4"/>
          <p:cNvSpPr/>
          <p:nvPr/>
        </p:nvSpPr>
        <p:spPr bwMode="auto">
          <a:xfrm>
            <a:off x="3521941" y="2506662"/>
            <a:ext cx="2697480" cy="2744787"/>
          </a:xfrm>
          <a:prstGeom prst="rect">
            <a:avLst/>
          </a:prstGeom>
          <a:solidFill>
            <a:srgbClr val="FFB90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spcBef>
                <a:spcPct val="0"/>
              </a:spcBef>
              <a:spcAft>
                <a:spcPct val="0"/>
              </a:spcAft>
            </a:pPr>
            <a:r>
              <a:rPr lang="en-US" sz="2800">
                <a:gradFill>
                  <a:gsLst>
                    <a:gs pos="0">
                      <a:srgbClr val="FFFFFF"/>
                    </a:gs>
                    <a:gs pos="100000">
                      <a:srgbClr val="FFFFFF"/>
                    </a:gs>
                  </a:gsLst>
                  <a:lin ang="5400000" scaled="0"/>
                </a:gradFill>
                <a:ea typeface="Segoe UI" pitchFamily="34" charset="0"/>
                <a:cs typeface="Segoe UI" pitchFamily="34" charset="0"/>
              </a:rPr>
              <a:t>Making the Most of Today’s Investment</a:t>
            </a:r>
            <a:endParaRPr lang="en-US" sz="2800" dirty="0">
              <a:gradFill>
                <a:gsLst>
                  <a:gs pos="0">
                    <a:srgbClr val="FFFFFF"/>
                  </a:gs>
                  <a:gs pos="100000">
                    <a:srgbClr val="FFFFFF"/>
                  </a:gs>
                </a:gsLst>
                <a:lin ang="5400000" scaled="0"/>
              </a:gradFill>
              <a:ea typeface="Segoe UI" pitchFamily="34" charset="0"/>
              <a:cs typeface="Segoe UI" pitchFamily="34" charset="0"/>
            </a:endParaRPr>
          </a:p>
        </p:txBody>
      </p:sp>
      <p:sp>
        <p:nvSpPr>
          <p:cNvPr id="6" name="Rectangle 5"/>
          <p:cNvSpPr/>
          <p:nvPr/>
        </p:nvSpPr>
        <p:spPr bwMode="auto">
          <a:xfrm>
            <a:off x="749931" y="2509595"/>
            <a:ext cx="2697480" cy="2744787"/>
          </a:xfrm>
          <a:prstGeom prst="rect">
            <a:avLst/>
          </a:prstGeom>
          <a:solidFill>
            <a:srgbClr val="FF8C0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spcBef>
                <a:spcPct val="0"/>
              </a:spcBef>
              <a:spcAft>
                <a:spcPct val="0"/>
              </a:spcAft>
            </a:pPr>
            <a:r>
              <a:rPr lang="en-US" sz="2800" dirty="0" smtClean="0">
                <a:gradFill>
                  <a:gsLst>
                    <a:gs pos="0">
                      <a:srgbClr val="FFFFFF"/>
                    </a:gs>
                    <a:gs pos="100000">
                      <a:srgbClr val="FFFFFF"/>
                    </a:gs>
                  </a:gsLst>
                  <a:lin ang="5400000" scaled="0"/>
                </a:gradFill>
                <a:ea typeface="Segoe UI" pitchFamily="34" charset="0"/>
                <a:cs typeface="Segoe UI" pitchFamily="34" charset="0"/>
              </a:rPr>
              <a:t>Should I Upgrade?</a:t>
            </a:r>
            <a:endParaRPr lang="en-US" sz="2800" dirty="0">
              <a:gradFill>
                <a:gsLst>
                  <a:gs pos="0">
                    <a:srgbClr val="FFFFFF"/>
                  </a:gs>
                  <a:gs pos="100000">
                    <a:srgbClr val="FFFFFF"/>
                  </a:gs>
                </a:gsLst>
                <a:lin ang="5400000" scaled="0"/>
              </a:gradFill>
              <a:ea typeface="Segoe UI" pitchFamily="34" charset="0"/>
              <a:cs typeface="Segoe UI" pitchFamily="34" charset="0"/>
            </a:endParaRPr>
          </a:p>
          <a:p>
            <a:pPr defTabSz="932472" fontAlgn="base">
              <a:spcBef>
                <a:spcPct val="0"/>
              </a:spcBef>
              <a:spcAft>
                <a:spcPct val="0"/>
              </a:spcAft>
            </a:pPr>
            <a:endParaRPr lang="en-US" sz="2800"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7" name="Rectangle 6"/>
          <p:cNvSpPr/>
          <p:nvPr/>
        </p:nvSpPr>
        <p:spPr bwMode="auto">
          <a:xfrm>
            <a:off x="6293951" y="2506662"/>
            <a:ext cx="2697480" cy="2744787"/>
          </a:xfrm>
          <a:prstGeom prst="rect">
            <a:avLst/>
          </a:prstGeom>
          <a:solidFill>
            <a:srgbClr val="EB3C00"/>
          </a:solidFill>
          <a:ln w="38100">
            <a:solidFill>
              <a:srgbClr val="505050"/>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spcBef>
                <a:spcPct val="0"/>
              </a:spcBef>
              <a:spcAft>
                <a:spcPct val="0"/>
              </a:spcAft>
            </a:pPr>
            <a:r>
              <a:rPr lang="en-US" sz="2800" dirty="0" smtClean="0">
                <a:gradFill>
                  <a:gsLst>
                    <a:gs pos="0">
                      <a:srgbClr val="FFFFFF"/>
                    </a:gs>
                    <a:gs pos="100000">
                      <a:srgbClr val="FFFFFF"/>
                    </a:gs>
                  </a:gsLst>
                  <a:lin ang="5400000" scaled="0"/>
                </a:gradFill>
                <a:ea typeface="Segoe UI" pitchFamily="34" charset="0"/>
                <a:cs typeface="Segoe UI" pitchFamily="34" charset="0"/>
              </a:rPr>
              <a:t>Things to Prepare for Now</a:t>
            </a:r>
            <a:endParaRPr lang="en-US" sz="2800" dirty="0">
              <a:gradFill>
                <a:gsLst>
                  <a:gs pos="0">
                    <a:srgbClr val="FFFFFF"/>
                  </a:gs>
                  <a:gs pos="100000">
                    <a:srgbClr val="FFFFFF"/>
                  </a:gs>
                </a:gsLst>
                <a:lin ang="5400000" scaled="0"/>
              </a:gradFill>
              <a:ea typeface="Segoe UI" pitchFamily="34" charset="0"/>
              <a:cs typeface="Segoe UI" pitchFamily="34" charset="0"/>
            </a:endParaRPr>
          </a:p>
        </p:txBody>
      </p:sp>
      <p:sp>
        <p:nvSpPr>
          <p:cNvPr id="8" name="Rectangle 7"/>
          <p:cNvSpPr/>
          <p:nvPr/>
        </p:nvSpPr>
        <p:spPr bwMode="auto">
          <a:xfrm>
            <a:off x="9083357" y="2506661"/>
            <a:ext cx="2697480" cy="2744787"/>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r>
              <a:rPr lang="en-US" sz="2800" dirty="0">
                <a:gradFill>
                  <a:gsLst>
                    <a:gs pos="0">
                      <a:srgbClr val="FFFFFF"/>
                    </a:gs>
                    <a:gs pos="100000">
                      <a:srgbClr val="FFFFFF"/>
                    </a:gs>
                  </a:gsLst>
                  <a:lin ang="5400000" scaled="0"/>
                </a:gradFill>
                <a:ea typeface="Segoe UI" pitchFamily="34" charset="0"/>
                <a:cs typeface="Segoe UI" pitchFamily="34" charset="0"/>
              </a:rPr>
              <a:t>Your SharePoint Journey</a:t>
            </a:r>
          </a:p>
        </p:txBody>
      </p:sp>
    </p:spTree>
    <p:extLst>
      <p:ext uri="{BB962C8B-B14F-4D97-AF65-F5344CB8AC3E}">
        <p14:creationId xmlns:p14="http://schemas.microsoft.com/office/powerpoint/2010/main" val="167545251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2"/>
          <p:cNvSpPr txBox="1">
            <a:spLocks/>
          </p:cNvSpPr>
          <p:nvPr/>
        </p:nvSpPr>
        <p:spPr>
          <a:xfrm>
            <a:off x="277030" y="296562"/>
            <a:ext cx="11884782" cy="917206"/>
          </a:xfrm>
          <a:prstGeom prst="rect">
            <a:avLst/>
          </a:prstGeom>
        </p:spPr>
        <p:txBody>
          <a:bodyPr/>
          <a:lst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a:lstStyle>
          <a:p>
            <a:pPr algn="ctr"/>
            <a:r>
              <a:rPr sz="5398">
                <a:gradFill>
                  <a:gsLst>
                    <a:gs pos="1250">
                      <a:srgbClr val="505050"/>
                    </a:gs>
                    <a:gs pos="100000">
                      <a:srgbClr val="505050"/>
                    </a:gs>
                  </a:gsLst>
                  <a:lin ang="5400000" scaled="0"/>
                </a:gradFill>
              </a:rPr>
              <a:t>eBook Giveaway!</a:t>
            </a: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63670" y="1668462"/>
            <a:ext cx="3711502" cy="4848271"/>
          </a:xfrm>
          <a:prstGeom prst="rect">
            <a:avLst/>
          </a:prstGeom>
        </p:spPr>
      </p:pic>
    </p:spTree>
    <p:extLst>
      <p:ext uri="{BB962C8B-B14F-4D97-AF65-F5344CB8AC3E}">
        <p14:creationId xmlns:p14="http://schemas.microsoft.com/office/powerpoint/2010/main" val="4034366745"/>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274639" y="295274"/>
            <a:ext cx="9829798" cy="1741321"/>
          </a:xfrm>
        </p:spPr>
        <p:txBody>
          <a:bodyPr/>
          <a:lstStyle/>
          <a:p>
            <a:r>
              <a:rPr lang="en-US" dirty="0" smtClean="0">
                <a:ea typeface="Segoe UI" pitchFamily="34" charset="0"/>
                <a:cs typeface="Segoe UI" pitchFamily="34" charset="0"/>
              </a:rPr>
              <a:t>Five Things to Prepare For Now</a:t>
            </a:r>
            <a:endParaRPr lang="en-US" dirty="0"/>
          </a:p>
        </p:txBody>
      </p:sp>
      <p:sp>
        <p:nvSpPr>
          <p:cNvPr id="21" name="Rectangle 20"/>
          <p:cNvSpPr/>
          <p:nvPr/>
        </p:nvSpPr>
        <p:spPr bwMode="auto">
          <a:xfrm>
            <a:off x="9575807" y="3802062"/>
            <a:ext cx="2144468" cy="1475013"/>
          </a:xfrm>
          <a:prstGeom prst="rect">
            <a:avLst/>
          </a:prstGeom>
          <a:solidFill>
            <a:srgbClr val="EB3C00"/>
          </a:solidFill>
          <a:ln>
            <a:solidFill>
              <a:srgbClr val="E03900"/>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69954" tIns="34978" rIns="34978" bIns="69954" numCol="1" spcCol="0" rtlCol="0" fromWordArt="0" anchor="b" anchorCtr="0" forceAA="0" compatLnSpc="1">
            <a:prstTxWarp prst="textNoShape">
              <a:avLst/>
            </a:prstTxWarp>
            <a:noAutofit/>
          </a:bodyPr>
          <a:lstStyle/>
          <a:p>
            <a:pPr defTabSz="699286" fontAlgn="base">
              <a:spcBef>
                <a:spcPct val="0"/>
              </a:spcBef>
              <a:spcAft>
                <a:spcPct val="0"/>
              </a:spcAft>
            </a:pPr>
            <a:r>
              <a:rPr lang="en-US" sz="2400" spc="-39" dirty="0" smtClean="0">
                <a:gradFill>
                  <a:gsLst>
                    <a:gs pos="0">
                      <a:srgbClr val="FFFFFF"/>
                    </a:gs>
                    <a:gs pos="100000">
                      <a:srgbClr val="FFFFFF"/>
                    </a:gs>
                  </a:gsLst>
                  <a:lin ang="5400000" scaled="0"/>
                </a:gradFill>
                <a:latin typeface="Segoe UI Light"/>
                <a:ea typeface="Segoe UI" pitchFamily="34" charset="0"/>
                <a:cs typeface="Segoe UI" pitchFamily="34" charset="0"/>
              </a:rPr>
              <a:t>4. Plan for </a:t>
            </a:r>
          </a:p>
          <a:p>
            <a:pPr defTabSz="699286" fontAlgn="base">
              <a:spcBef>
                <a:spcPct val="0"/>
              </a:spcBef>
              <a:spcAft>
                <a:spcPct val="0"/>
              </a:spcAft>
            </a:pPr>
            <a:r>
              <a:rPr lang="en-US" sz="2400" spc="-39" dirty="0" smtClean="0">
                <a:gradFill>
                  <a:gsLst>
                    <a:gs pos="0">
                      <a:srgbClr val="FFFFFF"/>
                    </a:gs>
                    <a:gs pos="100000">
                      <a:srgbClr val="FFFFFF"/>
                    </a:gs>
                  </a:gsLst>
                  <a:lin ang="5400000" scaled="0"/>
                </a:gradFill>
                <a:latin typeface="Segoe UI Light"/>
                <a:ea typeface="Segoe UI" pitchFamily="34" charset="0"/>
                <a:cs typeface="Segoe UI" pitchFamily="34" charset="0"/>
              </a:rPr>
              <a:t>Apps</a:t>
            </a:r>
            <a:endParaRPr lang="en-US" sz="2400" spc="-39" dirty="0">
              <a:gradFill>
                <a:gsLst>
                  <a:gs pos="0">
                    <a:srgbClr val="FFFFFF"/>
                  </a:gs>
                  <a:gs pos="100000">
                    <a:srgbClr val="FFFFFF"/>
                  </a:gs>
                </a:gsLst>
                <a:lin ang="5400000" scaled="0"/>
              </a:gradFill>
              <a:latin typeface="Segoe UI Light"/>
              <a:ea typeface="Segoe UI" pitchFamily="34" charset="0"/>
              <a:cs typeface="Segoe UI" pitchFamily="34" charset="0"/>
            </a:endParaRPr>
          </a:p>
        </p:txBody>
      </p:sp>
      <p:sp>
        <p:nvSpPr>
          <p:cNvPr id="22" name="Rectangle 21"/>
          <p:cNvSpPr/>
          <p:nvPr/>
        </p:nvSpPr>
        <p:spPr bwMode="auto">
          <a:xfrm>
            <a:off x="7313995" y="3802062"/>
            <a:ext cx="2144468" cy="1475012"/>
          </a:xfrm>
          <a:prstGeom prst="rect">
            <a:avLst/>
          </a:prstGeom>
          <a:solidFill>
            <a:srgbClr val="EB3C00"/>
          </a:solidFill>
          <a:ln>
            <a:solidFill>
              <a:srgbClr val="E03900"/>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69954" tIns="34978" rIns="34978" bIns="69954" numCol="1" spcCol="0" rtlCol="0" fromWordArt="0" anchor="b" anchorCtr="0" forceAA="0" compatLnSpc="1">
            <a:prstTxWarp prst="textNoShape">
              <a:avLst/>
            </a:prstTxWarp>
            <a:noAutofit/>
          </a:bodyPr>
          <a:lstStyle/>
          <a:p>
            <a:pPr defTabSz="699286" fontAlgn="base">
              <a:spcBef>
                <a:spcPct val="0"/>
              </a:spcBef>
              <a:spcAft>
                <a:spcPct val="0"/>
              </a:spcAft>
            </a:pPr>
            <a:r>
              <a:rPr lang="en-US" sz="2400" spc="-39" dirty="0" smtClean="0">
                <a:gradFill>
                  <a:gsLst>
                    <a:gs pos="0">
                      <a:srgbClr val="FFFFFF"/>
                    </a:gs>
                    <a:gs pos="100000">
                      <a:srgbClr val="FFFFFF"/>
                    </a:gs>
                  </a:gsLst>
                  <a:lin ang="5400000" scaled="0"/>
                </a:gradFill>
                <a:latin typeface="Segoe UI Light"/>
                <a:ea typeface="Segoe UI" pitchFamily="34" charset="0"/>
                <a:cs typeface="Segoe UI" pitchFamily="34" charset="0"/>
              </a:rPr>
              <a:t>3. Plan for</a:t>
            </a:r>
          </a:p>
          <a:p>
            <a:pPr defTabSz="699286" fontAlgn="base">
              <a:spcBef>
                <a:spcPct val="0"/>
              </a:spcBef>
              <a:spcAft>
                <a:spcPct val="0"/>
              </a:spcAft>
            </a:pPr>
            <a:r>
              <a:rPr lang="en-US" sz="2400" spc="-39" dirty="0" smtClean="0">
                <a:gradFill>
                  <a:gsLst>
                    <a:gs pos="0">
                      <a:srgbClr val="FFFFFF"/>
                    </a:gs>
                    <a:gs pos="100000">
                      <a:srgbClr val="FFFFFF"/>
                    </a:gs>
                  </a:gsLst>
                  <a:lin ang="5400000" scaled="0"/>
                </a:gradFill>
                <a:latin typeface="Segoe UI Light"/>
                <a:ea typeface="Segoe UI" pitchFamily="34" charset="0"/>
                <a:cs typeface="Segoe UI" pitchFamily="34" charset="0"/>
              </a:rPr>
              <a:t>Social</a:t>
            </a:r>
            <a:endParaRPr lang="en-US" sz="2400" spc="-39" dirty="0">
              <a:gradFill>
                <a:gsLst>
                  <a:gs pos="0">
                    <a:srgbClr val="FFFFFF"/>
                  </a:gs>
                  <a:gs pos="100000">
                    <a:srgbClr val="FFFFFF"/>
                  </a:gs>
                </a:gsLst>
                <a:lin ang="5400000" scaled="0"/>
              </a:gradFill>
              <a:latin typeface="Segoe UI Light"/>
              <a:ea typeface="Segoe UI" pitchFamily="34" charset="0"/>
              <a:cs typeface="Segoe UI" pitchFamily="34" charset="0"/>
            </a:endParaRPr>
          </a:p>
        </p:txBody>
      </p:sp>
      <p:sp>
        <p:nvSpPr>
          <p:cNvPr id="23" name="Rectangle 22"/>
          <p:cNvSpPr/>
          <p:nvPr/>
        </p:nvSpPr>
        <p:spPr bwMode="auto">
          <a:xfrm>
            <a:off x="9575807" y="2139857"/>
            <a:ext cx="2144468" cy="1586005"/>
          </a:xfrm>
          <a:prstGeom prst="rect">
            <a:avLst/>
          </a:prstGeom>
          <a:solidFill>
            <a:srgbClr val="EB3C00"/>
          </a:solidFill>
          <a:ln>
            <a:solidFill>
              <a:srgbClr val="E03900"/>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69954" tIns="34978" rIns="34978" bIns="69954" numCol="1" spcCol="0" rtlCol="0" fromWordArt="0" anchor="b" anchorCtr="0" forceAA="0" compatLnSpc="1">
            <a:prstTxWarp prst="textNoShape">
              <a:avLst/>
            </a:prstTxWarp>
            <a:noAutofit/>
          </a:bodyPr>
          <a:lstStyle/>
          <a:p>
            <a:pPr defTabSz="699286" fontAlgn="base">
              <a:spcBef>
                <a:spcPct val="0"/>
              </a:spcBef>
              <a:spcAft>
                <a:spcPct val="0"/>
              </a:spcAft>
            </a:pPr>
            <a:r>
              <a:rPr lang="en-US" sz="2400" spc="-39" dirty="0" smtClean="0">
                <a:gradFill>
                  <a:gsLst>
                    <a:gs pos="0">
                      <a:srgbClr val="FFFFFF"/>
                    </a:gs>
                    <a:gs pos="100000">
                      <a:srgbClr val="FFFFFF"/>
                    </a:gs>
                  </a:gsLst>
                  <a:lin ang="5400000" scaled="0"/>
                </a:gradFill>
                <a:latin typeface="Segoe UI Light"/>
                <a:ea typeface="Segoe UI" pitchFamily="34" charset="0"/>
                <a:cs typeface="Segoe UI" pitchFamily="34" charset="0"/>
              </a:rPr>
              <a:t>2. Plan for</a:t>
            </a:r>
          </a:p>
          <a:p>
            <a:pPr defTabSz="699286" fontAlgn="base">
              <a:spcBef>
                <a:spcPct val="0"/>
              </a:spcBef>
              <a:spcAft>
                <a:spcPct val="0"/>
              </a:spcAft>
            </a:pPr>
            <a:r>
              <a:rPr lang="en-US" sz="2400" spc="-39" dirty="0" smtClean="0">
                <a:gradFill>
                  <a:gsLst>
                    <a:gs pos="0">
                      <a:srgbClr val="FFFFFF"/>
                    </a:gs>
                    <a:gs pos="100000">
                      <a:srgbClr val="FFFFFF"/>
                    </a:gs>
                  </a:gsLst>
                  <a:lin ang="5400000" scaled="0"/>
                </a:gradFill>
                <a:latin typeface="Segoe UI Light"/>
                <a:ea typeface="Segoe UI" pitchFamily="34" charset="0"/>
                <a:cs typeface="Segoe UI" pitchFamily="34" charset="0"/>
              </a:rPr>
              <a:t>Search</a:t>
            </a:r>
            <a:endParaRPr lang="en-US" sz="2400" spc="-39" dirty="0">
              <a:gradFill>
                <a:gsLst>
                  <a:gs pos="0">
                    <a:srgbClr val="FFFFFF"/>
                  </a:gs>
                  <a:gs pos="100000">
                    <a:srgbClr val="FFFFFF"/>
                  </a:gs>
                </a:gsLst>
                <a:lin ang="5400000" scaled="0"/>
              </a:gradFill>
              <a:latin typeface="Segoe UI Light"/>
              <a:ea typeface="Segoe UI" pitchFamily="34" charset="0"/>
              <a:cs typeface="Segoe UI" pitchFamily="34" charset="0"/>
            </a:endParaRPr>
          </a:p>
        </p:txBody>
      </p:sp>
      <p:sp>
        <p:nvSpPr>
          <p:cNvPr id="24" name="Rectangle 23"/>
          <p:cNvSpPr/>
          <p:nvPr/>
        </p:nvSpPr>
        <p:spPr bwMode="auto">
          <a:xfrm>
            <a:off x="7313995" y="2139857"/>
            <a:ext cx="2144468" cy="1586005"/>
          </a:xfrm>
          <a:prstGeom prst="rect">
            <a:avLst/>
          </a:prstGeom>
          <a:solidFill>
            <a:srgbClr val="EB3C00"/>
          </a:solidFill>
          <a:ln>
            <a:solidFill>
              <a:srgbClr val="E03900"/>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69954" tIns="34978" rIns="34978" bIns="69954" numCol="1" spcCol="0" rtlCol="0" fromWordArt="0" anchor="b" anchorCtr="0" forceAA="0" compatLnSpc="1">
            <a:prstTxWarp prst="textNoShape">
              <a:avLst/>
            </a:prstTxWarp>
            <a:noAutofit/>
          </a:bodyPr>
          <a:lstStyle/>
          <a:p>
            <a:pPr defTabSz="699286" fontAlgn="base">
              <a:spcBef>
                <a:spcPct val="0"/>
              </a:spcBef>
              <a:spcAft>
                <a:spcPct val="0"/>
              </a:spcAft>
            </a:pPr>
            <a:r>
              <a:rPr lang="en-US" sz="2400" spc="-39" dirty="0" smtClean="0">
                <a:gradFill>
                  <a:gsLst>
                    <a:gs pos="0">
                      <a:srgbClr val="FFFFFF"/>
                    </a:gs>
                    <a:gs pos="100000">
                      <a:srgbClr val="FFFFFF"/>
                    </a:gs>
                  </a:gsLst>
                  <a:lin ang="5400000" scaled="0"/>
                </a:gradFill>
                <a:latin typeface="Segoe UI Light"/>
                <a:ea typeface="Segoe UI" pitchFamily="34" charset="0"/>
                <a:cs typeface="Segoe UI" pitchFamily="34" charset="0"/>
              </a:rPr>
              <a:t>1. Organize Content</a:t>
            </a:r>
            <a:endParaRPr lang="en-US" sz="2400" spc="-39" dirty="0">
              <a:gradFill>
                <a:gsLst>
                  <a:gs pos="0">
                    <a:srgbClr val="FFFFFF"/>
                  </a:gs>
                  <a:gs pos="100000">
                    <a:srgbClr val="FFFFFF"/>
                  </a:gs>
                </a:gsLst>
                <a:lin ang="5400000" scaled="0"/>
              </a:gradFill>
              <a:latin typeface="Segoe UI Light"/>
              <a:ea typeface="Segoe UI" pitchFamily="34" charset="0"/>
              <a:cs typeface="Segoe UI" pitchFamily="34" charset="0"/>
            </a:endParaRPr>
          </a:p>
        </p:txBody>
      </p:sp>
      <p:sp>
        <p:nvSpPr>
          <p:cNvPr id="25" name="Rectangle 24"/>
          <p:cNvSpPr/>
          <p:nvPr/>
        </p:nvSpPr>
        <p:spPr bwMode="auto">
          <a:xfrm>
            <a:off x="531948" y="2140946"/>
            <a:ext cx="6664703" cy="2686064"/>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69954" tIns="34978" rIns="34978" bIns="69954" numCol="1" spcCol="0" rtlCol="0" fromWordArt="0" anchor="b" anchorCtr="0" forceAA="0" compatLnSpc="1">
            <a:prstTxWarp prst="textNoShape">
              <a:avLst/>
            </a:prstTxWarp>
            <a:noAutofit/>
          </a:bodyPr>
          <a:lstStyle/>
          <a:p>
            <a:pPr algn="ctr" defTabSz="699286" fontAlgn="base">
              <a:spcBef>
                <a:spcPct val="0"/>
              </a:spcBef>
              <a:spcAft>
                <a:spcPct val="0"/>
              </a:spcAft>
            </a:pPr>
            <a:r>
              <a:rPr lang="en-US" sz="6729" spc="-39" dirty="0">
                <a:gradFill>
                  <a:gsLst>
                    <a:gs pos="0">
                      <a:srgbClr val="FFFFFF"/>
                    </a:gs>
                    <a:gs pos="100000">
                      <a:srgbClr val="FFFFFF"/>
                    </a:gs>
                  </a:gsLst>
                  <a:lin ang="5400000" scaled="0"/>
                </a:gradFill>
                <a:latin typeface="Segoe UI Light"/>
                <a:ea typeface="Segoe UI" pitchFamily="34" charset="0"/>
                <a:cs typeface="Segoe UI" pitchFamily="34" charset="0"/>
              </a:rPr>
              <a:t>SHARE</a:t>
            </a: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1948" y="2140398"/>
            <a:ext cx="6664703" cy="4481064"/>
          </a:xfrm>
          <a:prstGeom prst="rect">
            <a:avLst/>
          </a:prstGeom>
        </p:spPr>
      </p:pic>
      <p:sp>
        <p:nvSpPr>
          <p:cNvPr id="16" name="Rectangle 15"/>
          <p:cNvSpPr/>
          <p:nvPr/>
        </p:nvSpPr>
        <p:spPr bwMode="auto">
          <a:xfrm>
            <a:off x="7313995" y="5368583"/>
            <a:ext cx="4406280" cy="1252879"/>
          </a:xfrm>
          <a:prstGeom prst="rect">
            <a:avLst/>
          </a:prstGeom>
          <a:solidFill>
            <a:srgbClr val="EB3C00"/>
          </a:solidFill>
          <a:ln>
            <a:solidFill>
              <a:srgbClr val="E03900"/>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69954" tIns="34978" rIns="34978" bIns="69954" numCol="1" spcCol="0" rtlCol="0" fromWordArt="0" anchor="b" anchorCtr="0" forceAA="0" compatLnSpc="1">
            <a:prstTxWarp prst="textNoShape">
              <a:avLst/>
            </a:prstTxWarp>
            <a:noAutofit/>
          </a:bodyPr>
          <a:lstStyle/>
          <a:p>
            <a:pPr defTabSz="699286" fontAlgn="base">
              <a:spcBef>
                <a:spcPct val="0"/>
              </a:spcBef>
              <a:spcAft>
                <a:spcPct val="0"/>
              </a:spcAft>
            </a:pPr>
            <a:r>
              <a:rPr lang="en-US" sz="2400" spc="-39" dirty="0" smtClean="0">
                <a:gradFill>
                  <a:gsLst>
                    <a:gs pos="0">
                      <a:srgbClr val="FFFFFF"/>
                    </a:gs>
                    <a:gs pos="100000">
                      <a:srgbClr val="FFFFFF"/>
                    </a:gs>
                  </a:gsLst>
                  <a:lin ang="5400000" scaled="0"/>
                </a:gradFill>
                <a:latin typeface="Segoe UI Light"/>
                <a:ea typeface="Segoe UI" pitchFamily="34" charset="0"/>
                <a:cs typeface="Segoe UI" pitchFamily="34" charset="0"/>
              </a:rPr>
              <a:t>5. General Hygiene (aka Clean Up)</a:t>
            </a:r>
            <a:endParaRPr lang="en-US" sz="2400" spc="-39" dirty="0">
              <a:gradFill>
                <a:gsLst>
                  <a:gs pos="0">
                    <a:srgbClr val="FFFFFF"/>
                  </a:gs>
                  <a:gs pos="100000">
                    <a:srgbClr val="FFFFFF"/>
                  </a:gs>
                </a:gsLst>
                <a:lin ang="5400000" scaled="0"/>
              </a:gradFill>
              <a:latin typeface="Segoe UI Light"/>
              <a:ea typeface="Segoe UI" pitchFamily="34" charset="0"/>
              <a:cs typeface="Segoe UI" pitchFamily="34" charset="0"/>
            </a:endParaRPr>
          </a:p>
        </p:txBody>
      </p:sp>
    </p:spTree>
    <p:extLst>
      <p:ext uri="{BB962C8B-B14F-4D97-AF65-F5344CB8AC3E}">
        <p14:creationId xmlns:p14="http://schemas.microsoft.com/office/powerpoint/2010/main" val="271038256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bwMode="auto">
          <a:xfrm>
            <a:off x="2501" y="-1"/>
            <a:ext cx="5438566" cy="6994525"/>
          </a:xfrm>
          <a:prstGeom prst="rect">
            <a:avLst/>
          </a:prstGeom>
          <a:solidFill>
            <a:srgbClr val="EB3C0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dirty="0">
              <a:solidFill>
                <a:srgbClr val="505050"/>
              </a:solidFill>
              <a:ea typeface="Segoe UI" pitchFamily="34" charset="0"/>
              <a:cs typeface="Segoe UI" pitchFamily="34" charset="0"/>
            </a:endParaRPr>
          </a:p>
        </p:txBody>
      </p:sp>
      <p:sp>
        <p:nvSpPr>
          <p:cNvPr id="2" name="Title 1"/>
          <p:cNvSpPr>
            <a:spLocks noGrp="1"/>
          </p:cNvSpPr>
          <p:nvPr>
            <p:ph type="title"/>
          </p:nvPr>
        </p:nvSpPr>
        <p:spPr/>
        <p:txBody>
          <a:bodyPr/>
          <a:lstStyle/>
          <a:p>
            <a:r>
              <a:rPr lang="en-US" sz="4896" dirty="0" smtClean="0">
                <a:solidFill>
                  <a:schemeClr val="bg1"/>
                </a:solidFill>
              </a:rPr>
              <a:t>1. Organize </a:t>
            </a:r>
            <a:br>
              <a:rPr lang="en-US" sz="4896" dirty="0" smtClean="0">
                <a:solidFill>
                  <a:schemeClr val="bg1"/>
                </a:solidFill>
              </a:rPr>
            </a:br>
            <a:r>
              <a:rPr lang="en-US" sz="4896" dirty="0" smtClean="0">
                <a:solidFill>
                  <a:schemeClr val="bg1"/>
                </a:solidFill>
              </a:rPr>
              <a:t>Content</a:t>
            </a:r>
            <a:endParaRPr lang="en-US" sz="4896" dirty="0">
              <a:solidFill>
                <a:schemeClr val="bg1"/>
              </a:solidFill>
            </a:endParaRPr>
          </a:p>
        </p:txBody>
      </p:sp>
      <p:sp>
        <p:nvSpPr>
          <p:cNvPr id="6" name="TextBox 5"/>
          <p:cNvSpPr txBox="1"/>
          <p:nvPr/>
        </p:nvSpPr>
        <p:spPr>
          <a:xfrm>
            <a:off x="5884644" y="1281269"/>
            <a:ext cx="5835982" cy="4431983"/>
          </a:xfrm>
          <a:prstGeom prst="rect">
            <a:avLst/>
          </a:prstGeom>
          <a:noFill/>
        </p:spPr>
        <p:txBody>
          <a:bodyPr wrap="square" lIns="0" tIns="0" rIns="0" bIns="0" rtlCol="0">
            <a:spAutoFit/>
          </a:bodyPr>
          <a:lstStyle/>
          <a:p>
            <a:r>
              <a:rPr lang="en-US" sz="3200" dirty="0" smtClean="0">
                <a:solidFill>
                  <a:srgbClr val="505050"/>
                </a:solidFill>
              </a:rPr>
              <a:t>IA/Logical Design</a:t>
            </a:r>
          </a:p>
          <a:p>
            <a:endParaRPr lang="en-US" sz="3200" dirty="0" smtClean="0">
              <a:solidFill>
                <a:srgbClr val="505050"/>
              </a:solidFill>
            </a:endParaRPr>
          </a:p>
          <a:p>
            <a:r>
              <a:rPr lang="en-US" sz="3200" dirty="0" smtClean="0">
                <a:solidFill>
                  <a:srgbClr val="505050"/>
                </a:solidFill>
              </a:rPr>
              <a:t>Metadata vs. Folders</a:t>
            </a:r>
          </a:p>
          <a:p>
            <a:endParaRPr lang="en-US" sz="3200" dirty="0" smtClean="0">
              <a:solidFill>
                <a:srgbClr val="505050"/>
              </a:solidFill>
            </a:endParaRPr>
          </a:p>
          <a:p>
            <a:r>
              <a:rPr lang="en-US" sz="3200" dirty="0" smtClean="0">
                <a:solidFill>
                  <a:srgbClr val="505050"/>
                </a:solidFill>
              </a:rPr>
              <a:t>Default vs. Requested Values</a:t>
            </a:r>
            <a:endParaRPr lang="en-US" sz="3200" dirty="0">
              <a:solidFill>
                <a:srgbClr val="505050"/>
              </a:solidFill>
            </a:endParaRPr>
          </a:p>
          <a:p>
            <a:endParaRPr lang="en-US" sz="3200" dirty="0" smtClean="0">
              <a:solidFill>
                <a:srgbClr val="505050"/>
              </a:solidFill>
            </a:endParaRPr>
          </a:p>
          <a:p>
            <a:r>
              <a:rPr lang="en-US" sz="3200" dirty="0" smtClean="0">
                <a:solidFill>
                  <a:srgbClr val="505050"/>
                </a:solidFill>
              </a:rPr>
              <a:t>Contributor vs. Consumer</a:t>
            </a:r>
          </a:p>
          <a:p>
            <a:endParaRPr lang="en-US" sz="3200" dirty="0">
              <a:solidFill>
                <a:srgbClr val="505050"/>
              </a:solidFill>
            </a:endParaRPr>
          </a:p>
          <a:p>
            <a:r>
              <a:rPr lang="en-US" sz="3200" dirty="0" smtClean="0">
                <a:solidFill>
                  <a:srgbClr val="505050"/>
                </a:solidFill>
              </a:rPr>
              <a:t>Governed Empowerment</a:t>
            </a:r>
            <a:endParaRPr lang="en-US" sz="3200" dirty="0">
              <a:solidFill>
                <a:srgbClr val="505050"/>
              </a:solidFill>
            </a:endParaRPr>
          </a:p>
        </p:txBody>
      </p:sp>
      <p:sp>
        <p:nvSpPr>
          <p:cNvPr id="8" name="Freeform 128"/>
          <p:cNvSpPr>
            <a:spLocks noEditPoints="1"/>
          </p:cNvSpPr>
          <p:nvPr/>
        </p:nvSpPr>
        <p:spPr bwMode="black">
          <a:xfrm>
            <a:off x="1951037" y="3135154"/>
            <a:ext cx="1143000" cy="1047908"/>
          </a:xfrm>
          <a:custGeom>
            <a:avLst/>
            <a:gdLst>
              <a:gd name="T0" fmla="*/ 49 w 71"/>
              <a:gd name="T1" fmla="*/ 21 h 62"/>
              <a:gd name="T2" fmla="*/ 49 w 71"/>
              <a:gd name="T3" fmla="*/ 19 h 62"/>
              <a:gd name="T4" fmla="*/ 49 w 71"/>
              <a:gd name="T5" fmla="*/ 19 h 62"/>
              <a:gd name="T6" fmla="*/ 48 w 71"/>
              <a:gd name="T7" fmla="*/ 17 h 62"/>
              <a:gd name="T8" fmla="*/ 32 w 71"/>
              <a:gd name="T9" fmla="*/ 2 h 62"/>
              <a:gd name="T10" fmla="*/ 28 w 71"/>
              <a:gd name="T11" fmla="*/ 0 h 62"/>
              <a:gd name="T12" fmla="*/ 28 w 71"/>
              <a:gd name="T13" fmla="*/ 0 h 62"/>
              <a:gd name="T14" fmla="*/ 28 w 71"/>
              <a:gd name="T15" fmla="*/ 0 h 62"/>
              <a:gd name="T16" fmla="*/ 6 w 71"/>
              <a:gd name="T17" fmla="*/ 0 h 62"/>
              <a:gd name="T18" fmla="*/ 0 w 71"/>
              <a:gd name="T19" fmla="*/ 5 h 62"/>
              <a:gd name="T20" fmla="*/ 0 w 71"/>
              <a:gd name="T21" fmla="*/ 56 h 62"/>
              <a:gd name="T22" fmla="*/ 6 w 71"/>
              <a:gd name="T23" fmla="*/ 62 h 62"/>
              <a:gd name="T24" fmla="*/ 44 w 71"/>
              <a:gd name="T25" fmla="*/ 62 h 62"/>
              <a:gd name="T26" fmla="*/ 50 w 71"/>
              <a:gd name="T27" fmla="*/ 56 h 62"/>
              <a:gd name="T28" fmla="*/ 50 w 71"/>
              <a:gd name="T29" fmla="*/ 21 h 62"/>
              <a:gd name="T30" fmla="*/ 49 w 71"/>
              <a:gd name="T31" fmla="*/ 21 h 62"/>
              <a:gd name="T32" fmla="*/ 28 w 71"/>
              <a:gd name="T33" fmla="*/ 5 h 62"/>
              <a:gd name="T34" fmla="*/ 44 w 71"/>
              <a:gd name="T35" fmla="*/ 21 h 62"/>
              <a:gd name="T36" fmla="*/ 28 w 71"/>
              <a:gd name="T37" fmla="*/ 21 h 62"/>
              <a:gd name="T38" fmla="*/ 28 w 71"/>
              <a:gd name="T39" fmla="*/ 5 h 62"/>
              <a:gd name="T40" fmla="*/ 44 w 71"/>
              <a:gd name="T41" fmla="*/ 56 h 62"/>
              <a:gd name="T42" fmla="*/ 6 w 71"/>
              <a:gd name="T43" fmla="*/ 56 h 62"/>
              <a:gd name="T44" fmla="*/ 6 w 71"/>
              <a:gd name="T45" fmla="*/ 5 h 62"/>
              <a:gd name="T46" fmla="*/ 23 w 71"/>
              <a:gd name="T47" fmla="*/ 5 h 62"/>
              <a:gd name="T48" fmla="*/ 23 w 71"/>
              <a:gd name="T49" fmla="*/ 21 h 62"/>
              <a:gd name="T50" fmla="*/ 28 w 71"/>
              <a:gd name="T51" fmla="*/ 27 h 62"/>
              <a:gd name="T52" fmla="*/ 44 w 71"/>
              <a:gd name="T53" fmla="*/ 27 h 62"/>
              <a:gd name="T54" fmla="*/ 44 w 71"/>
              <a:gd name="T55" fmla="*/ 56 h 62"/>
              <a:gd name="T56" fmla="*/ 58 w 71"/>
              <a:gd name="T57" fmla="*/ 14 h 62"/>
              <a:gd name="T58" fmla="*/ 60 w 71"/>
              <a:gd name="T59" fmla="*/ 19 h 62"/>
              <a:gd name="T60" fmla="*/ 60 w 71"/>
              <a:gd name="T61" fmla="*/ 56 h 62"/>
              <a:gd name="T62" fmla="*/ 55 w 71"/>
              <a:gd name="T63" fmla="*/ 62 h 62"/>
              <a:gd name="T64" fmla="*/ 53 w 71"/>
              <a:gd name="T65" fmla="*/ 62 h 62"/>
              <a:gd name="T66" fmla="*/ 55 w 71"/>
              <a:gd name="T67" fmla="*/ 57 h 62"/>
              <a:gd name="T68" fmla="*/ 55 w 71"/>
              <a:gd name="T69" fmla="*/ 21 h 62"/>
              <a:gd name="T70" fmla="*/ 53 w 71"/>
              <a:gd name="T71" fmla="*/ 15 h 62"/>
              <a:gd name="T72" fmla="*/ 37 w 71"/>
              <a:gd name="T73" fmla="*/ 0 h 62"/>
              <a:gd name="T74" fmla="*/ 37 w 71"/>
              <a:gd name="T75" fmla="*/ 0 h 62"/>
              <a:gd name="T76" fmla="*/ 39 w 71"/>
              <a:gd name="T77" fmla="*/ 0 h 62"/>
              <a:gd name="T78" fmla="*/ 40 w 71"/>
              <a:gd name="T79" fmla="*/ 0 h 62"/>
              <a:gd name="T80" fmla="*/ 47 w 71"/>
              <a:gd name="T81" fmla="*/ 3 h 62"/>
              <a:gd name="T82" fmla="*/ 58 w 71"/>
              <a:gd name="T83" fmla="*/ 14 h 62"/>
              <a:gd name="T84" fmla="*/ 69 w 71"/>
              <a:gd name="T85" fmla="*/ 13 h 62"/>
              <a:gd name="T86" fmla="*/ 71 w 71"/>
              <a:gd name="T87" fmla="*/ 17 h 62"/>
              <a:gd name="T88" fmla="*/ 71 w 71"/>
              <a:gd name="T89" fmla="*/ 56 h 62"/>
              <a:gd name="T90" fmla="*/ 65 w 71"/>
              <a:gd name="T91" fmla="*/ 62 h 62"/>
              <a:gd name="T92" fmla="*/ 64 w 71"/>
              <a:gd name="T93" fmla="*/ 62 h 62"/>
              <a:gd name="T94" fmla="*/ 65 w 71"/>
              <a:gd name="T95" fmla="*/ 57 h 62"/>
              <a:gd name="T96" fmla="*/ 65 w 71"/>
              <a:gd name="T97" fmla="*/ 18 h 62"/>
              <a:gd name="T98" fmla="*/ 64 w 71"/>
              <a:gd name="T99" fmla="*/ 14 h 62"/>
              <a:gd name="T100" fmla="*/ 50 w 71"/>
              <a:gd name="T101" fmla="*/ 0 h 62"/>
              <a:gd name="T102" fmla="*/ 50 w 71"/>
              <a:gd name="T103" fmla="*/ 0 h 62"/>
              <a:gd name="T104" fmla="*/ 51 w 71"/>
              <a:gd name="T105" fmla="*/ 0 h 62"/>
              <a:gd name="T106" fmla="*/ 52 w 71"/>
              <a:gd name="T107" fmla="*/ 0 h 62"/>
              <a:gd name="T108" fmla="*/ 59 w 71"/>
              <a:gd name="T109" fmla="*/ 3 h 62"/>
              <a:gd name="T110" fmla="*/ 69 w 71"/>
              <a:gd name="T111" fmla="*/ 13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1" h="62">
                <a:moveTo>
                  <a:pt x="49" y="21"/>
                </a:moveTo>
                <a:cubicBezTo>
                  <a:pt x="49" y="20"/>
                  <a:pt x="49" y="20"/>
                  <a:pt x="49" y="19"/>
                </a:cubicBezTo>
                <a:cubicBezTo>
                  <a:pt x="49" y="19"/>
                  <a:pt x="49" y="19"/>
                  <a:pt x="49" y="19"/>
                </a:cubicBezTo>
                <a:cubicBezTo>
                  <a:pt x="49" y="18"/>
                  <a:pt x="48" y="18"/>
                  <a:pt x="48" y="17"/>
                </a:cubicBezTo>
                <a:cubicBezTo>
                  <a:pt x="32" y="2"/>
                  <a:pt x="32" y="2"/>
                  <a:pt x="32" y="2"/>
                </a:cubicBezTo>
                <a:cubicBezTo>
                  <a:pt x="31" y="0"/>
                  <a:pt x="30" y="0"/>
                  <a:pt x="28" y="0"/>
                </a:cubicBezTo>
                <a:cubicBezTo>
                  <a:pt x="28" y="0"/>
                  <a:pt x="28" y="0"/>
                  <a:pt x="28" y="0"/>
                </a:cubicBezTo>
                <a:cubicBezTo>
                  <a:pt x="28" y="0"/>
                  <a:pt x="28" y="0"/>
                  <a:pt x="28" y="0"/>
                </a:cubicBezTo>
                <a:cubicBezTo>
                  <a:pt x="6" y="0"/>
                  <a:pt x="6" y="0"/>
                  <a:pt x="6" y="0"/>
                </a:cubicBezTo>
                <a:cubicBezTo>
                  <a:pt x="3" y="0"/>
                  <a:pt x="0" y="2"/>
                  <a:pt x="0" y="5"/>
                </a:cubicBezTo>
                <a:cubicBezTo>
                  <a:pt x="0" y="56"/>
                  <a:pt x="0" y="56"/>
                  <a:pt x="0" y="56"/>
                </a:cubicBezTo>
                <a:cubicBezTo>
                  <a:pt x="0" y="59"/>
                  <a:pt x="3" y="62"/>
                  <a:pt x="6" y="62"/>
                </a:cubicBezTo>
                <a:cubicBezTo>
                  <a:pt x="44" y="62"/>
                  <a:pt x="44" y="62"/>
                  <a:pt x="44" y="62"/>
                </a:cubicBezTo>
                <a:cubicBezTo>
                  <a:pt x="47" y="62"/>
                  <a:pt x="50" y="59"/>
                  <a:pt x="50" y="56"/>
                </a:cubicBezTo>
                <a:cubicBezTo>
                  <a:pt x="50" y="21"/>
                  <a:pt x="50" y="21"/>
                  <a:pt x="50" y="21"/>
                </a:cubicBezTo>
                <a:cubicBezTo>
                  <a:pt x="50" y="21"/>
                  <a:pt x="49" y="21"/>
                  <a:pt x="49" y="21"/>
                </a:cubicBezTo>
                <a:close/>
                <a:moveTo>
                  <a:pt x="28" y="5"/>
                </a:moveTo>
                <a:cubicBezTo>
                  <a:pt x="44" y="21"/>
                  <a:pt x="44" y="21"/>
                  <a:pt x="44" y="21"/>
                </a:cubicBezTo>
                <a:cubicBezTo>
                  <a:pt x="28" y="21"/>
                  <a:pt x="28" y="21"/>
                  <a:pt x="28" y="21"/>
                </a:cubicBezTo>
                <a:lnTo>
                  <a:pt x="28" y="5"/>
                </a:lnTo>
                <a:close/>
                <a:moveTo>
                  <a:pt x="44" y="56"/>
                </a:moveTo>
                <a:cubicBezTo>
                  <a:pt x="6" y="56"/>
                  <a:pt x="6" y="56"/>
                  <a:pt x="6" y="56"/>
                </a:cubicBezTo>
                <a:cubicBezTo>
                  <a:pt x="6" y="5"/>
                  <a:pt x="6" y="5"/>
                  <a:pt x="6" y="5"/>
                </a:cubicBezTo>
                <a:cubicBezTo>
                  <a:pt x="23" y="5"/>
                  <a:pt x="23" y="5"/>
                  <a:pt x="23" y="5"/>
                </a:cubicBezTo>
                <a:cubicBezTo>
                  <a:pt x="23" y="21"/>
                  <a:pt x="23" y="21"/>
                  <a:pt x="23" y="21"/>
                </a:cubicBezTo>
                <a:cubicBezTo>
                  <a:pt x="23" y="24"/>
                  <a:pt x="25" y="27"/>
                  <a:pt x="28" y="27"/>
                </a:cubicBezTo>
                <a:cubicBezTo>
                  <a:pt x="44" y="27"/>
                  <a:pt x="44" y="27"/>
                  <a:pt x="44" y="27"/>
                </a:cubicBezTo>
                <a:lnTo>
                  <a:pt x="44" y="56"/>
                </a:lnTo>
                <a:close/>
                <a:moveTo>
                  <a:pt x="58" y="14"/>
                </a:moveTo>
                <a:cubicBezTo>
                  <a:pt x="59" y="15"/>
                  <a:pt x="60" y="17"/>
                  <a:pt x="60" y="19"/>
                </a:cubicBezTo>
                <a:cubicBezTo>
                  <a:pt x="60" y="56"/>
                  <a:pt x="60" y="56"/>
                  <a:pt x="60" y="56"/>
                </a:cubicBezTo>
                <a:cubicBezTo>
                  <a:pt x="60" y="59"/>
                  <a:pt x="58" y="62"/>
                  <a:pt x="55" y="62"/>
                </a:cubicBezTo>
                <a:cubicBezTo>
                  <a:pt x="53" y="62"/>
                  <a:pt x="53" y="62"/>
                  <a:pt x="53" y="62"/>
                </a:cubicBezTo>
                <a:cubicBezTo>
                  <a:pt x="54" y="60"/>
                  <a:pt x="55" y="59"/>
                  <a:pt x="55" y="57"/>
                </a:cubicBezTo>
                <a:cubicBezTo>
                  <a:pt x="55" y="21"/>
                  <a:pt x="55" y="21"/>
                  <a:pt x="55" y="21"/>
                </a:cubicBezTo>
                <a:cubicBezTo>
                  <a:pt x="55" y="19"/>
                  <a:pt x="54" y="17"/>
                  <a:pt x="53" y="15"/>
                </a:cubicBezTo>
                <a:cubicBezTo>
                  <a:pt x="37" y="0"/>
                  <a:pt x="37" y="0"/>
                  <a:pt x="37" y="0"/>
                </a:cubicBezTo>
                <a:cubicBezTo>
                  <a:pt x="37" y="0"/>
                  <a:pt x="37" y="0"/>
                  <a:pt x="37" y="0"/>
                </a:cubicBezTo>
                <a:cubicBezTo>
                  <a:pt x="39" y="0"/>
                  <a:pt x="39" y="0"/>
                  <a:pt x="39" y="0"/>
                </a:cubicBezTo>
                <a:cubicBezTo>
                  <a:pt x="40" y="0"/>
                  <a:pt x="40" y="0"/>
                  <a:pt x="40" y="0"/>
                </a:cubicBezTo>
                <a:cubicBezTo>
                  <a:pt x="41" y="0"/>
                  <a:pt x="44" y="0"/>
                  <a:pt x="47" y="3"/>
                </a:cubicBezTo>
                <a:cubicBezTo>
                  <a:pt x="58" y="14"/>
                  <a:pt x="58" y="14"/>
                  <a:pt x="58" y="14"/>
                </a:cubicBezTo>
                <a:moveTo>
                  <a:pt x="69" y="13"/>
                </a:moveTo>
                <a:cubicBezTo>
                  <a:pt x="70" y="14"/>
                  <a:pt x="71" y="16"/>
                  <a:pt x="71" y="17"/>
                </a:cubicBezTo>
                <a:cubicBezTo>
                  <a:pt x="71" y="56"/>
                  <a:pt x="71" y="56"/>
                  <a:pt x="71" y="56"/>
                </a:cubicBezTo>
                <a:cubicBezTo>
                  <a:pt x="71" y="59"/>
                  <a:pt x="68" y="62"/>
                  <a:pt x="65" y="62"/>
                </a:cubicBezTo>
                <a:cubicBezTo>
                  <a:pt x="64" y="62"/>
                  <a:pt x="64" y="62"/>
                  <a:pt x="64" y="62"/>
                </a:cubicBezTo>
                <a:cubicBezTo>
                  <a:pt x="65" y="60"/>
                  <a:pt x="65" y="59"/>
                  <a:pt x="65" y="57"/>
                </a:cubicBezTo>
                <a:cubicBezTo>
                  <a:pt x="65" y="18"/>
                  <a:pt x="65" y="18"/>
                  <a:pt x="65" y="18"/>
                </a:cubicBezTo>
                <a:cubicBezTo>
                  <a:pt x="65" y="17"/>
                  <a:pt x="65" y="15"/>
                  <a:pt x="64" y="14"/>
                </a:cubicBezTo>
                <a:cubicBezTo>
                  <a:pt x="50" y="0"/>
                  <a:pt x="50" y="0"/>
                  <a:pt x="50" y="0"/>
                </a:cubicBezTo>
                <a:cubicBezTo>
                  <a:pt x="50" y="0"/>
                  <a:pt x="50" y="0"/>
                  <a:pt x="50" y="0"/>
                </a:cubicBezTo>
                <a:cubicBezTo>
                  <a:pt x="51" y="0"/>
                  <a:pt x="51" y="0"/>
                  <a:pt x="51" y="0"/>
                </a:cubicBezTo>
                <a:cubicBezTo>
                  <a:pt x="52" y="0"/>
                  <a:pt x="52" y="0"/>
                  <a:pt x="52" y="0"/>
                </a:cubicBezTo>
                <a:cubicBezTo>
                  <a:pt x="54" y="0"/>
                  <a:pt x="56" y="0"/>
                  <a:pt x="59" y="3"/>
                </a:cubicBezTo>
                <a:cubicBezTo>
                  <a:pt x="69" y="13"/>
                  <a:pt x="69" y="13"/>
                  <a:pt x="69" y="13"/>
                </a:cubicBezTo>
              </a:path>
            </a:pathLst>
          </a:custGeom>
          <a:solidFill>
            <a:srgbClr val="FFFFFF"/>
          </a:solidFill>
          <a:ln>
            <a:noFill/>
          </a:ln>
          <a:extLst/>
        </p:spPr>
        <p:txBody>
          <a:bodyPr vert="horz" wrap="square" lIns="93278" tIns="46639" rIns="93278" bIns="46639" numCol="1" anchor="t" anchorCtr="0" compatLnSpc="1">
            <a:prstTxWarp prst="textNoShape">
              <a:avLst/>
            </a:prstTxWarp>
          </a:bodyPr>
          <a:lstStyle/>
          <a:p>
            <a:endParaRPr lang="en-US" dirty="0">
              <a:solidFill>
                <a:srgbClr val="000000"/>
              </a:solidFill>
            </a:endParaRPr>
          </a:p>
        </p:txBody>
      </p:sp>
    </p:spTree>
    <p:extLst>
      <p:ext uri="{BB962C8B-B14F-4D97-AF65-F5344CB8AC3E}">
        <p14:creationId xmlns:p14="http://schemas.microsoft.com/office/powerpoint/2010/main" val="401263847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6">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4294967295"/>
          </p:nvPr>
        </p:nvSpPr>
        <p:spPr>
          <a:xfrm>
            <a:off x="427037" y="1287462"/>
            <a:ext cx="11430000" cy="4930581"/>
          </a:xfrm>
        </p:spPr>
        <p:txBody>
          <a:bodyPr/>
          <a:lstStyle/>
          <a:p>
            <a:r>
              <a:rPr lang="en-US" sz="3600" dirty="0"/>
              <a:t>Back at the turn of the last century, a new technology was unleashed: horseless carriages</a:t>
            </a:r>
          </a:p>
          <a:p>
            <a:r>
              <a:rPr lang="en-US" sz="3600" dirty="0"/>
              <a:t>There were very few (if any) “rules of the road”</a:t>
            </a:r>
          </a:p>
          <a:p>
            <a:pPr lvl="1"/>
            <a:r>
              <a:rPr lang="en-US" sz="2800" dirty="0"/>
              <a:t>It didn’t matter</a:t>
            </a:r>
          </a:p>
          <a:p>
            <a:r>
              <a:rPr lang="en-US" sz="3600" dirty="0"/>
              <a:t>When more and more cars take the road…you need rules</a:t>
            </a:r>
          </a:p>
          <a:p>
            <a:pPr lvl="1"/>
            <a:r>
              <a:rPr lang="en-US" sz="2800" dirty="0"/>
              <a:t>Drive on the right (or left)</a:t>
            </a:r>
          </a:p>
          <a:p>
            <a:pPr lvl="1"/>
            <a:r>
              <a:rPr lang="en-US" sz="2800" dirty="0"/>
              <a:t>Stop at intersections</a:t>
            </a:r>
          </a:p>
          <a:p>
            <a:r>
              <a:rPr lang="en-US" sz="3600" dirty="0"/>
              <a:t>Without them, there’s chaos!</a:t>
            </a:r>
          </a:p>
        </p:txBody>
      </p:sp>
      <p:sp>
        <p:nvSpPr>
          <p:cNvPr id="5" name="Title 2"/>
          <p:cNvSpPr>
            <a:spLocks noGrp="1"/>
          </p:cNvSpPr>
          <p:nvPr>
            <p:ph type="title"/>
          </p:nvPr>
        </p:nvSpPr>
        <p:spPr>
          <a:xfrm>
            <a:off x="274639" y="25494"/>
            <a:ext cx="11889564" cy="917575"/>
          </a:xfrm>
        </p:spPr>
        <p:txBody>
          <a:bodyPr/>
          <a:lstStyle/>
          <a:p>
            <a:r>
              <a:rPr lang="en-US" sz="5400" dirty="0" smtClean="0"/>
              <a:t>An Analogy…</a:t>
            </a:r>
            <a:endParaRPr lang="en-US" sz="5400" dirty="0"/>
          </a:p>
        </p:txBody>
      </p:sp>
    </p:spTree>
    <p:extLst>
      <p:ext uri="{BB962C8B-B14F-4D97-AF65-F5344CB8AC3E}">
        <p14:creationId xmlns:p14="http://schemas.microsoft.com/office/powerpoint/2010/main" val="523686366"/>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6230587" y="2657294"/>
            <a:ext cx="6011967" cy="849463"/>
          </a:xfrm>
          <a:prstGeom prst="rect">
            <a:avLst/>
          </a:prstGeom>
          <a:noFill/>
        </p:spPr>
        <p:txBody>
          <a:bodyPr wrap="none" lIns="182880" tIns="146304" rIns="182880" bIns="146304" rtlCol="0">
            <a:spAutoFit/>
          </a:bodyPr>
          <a:lstStyle/>
          <a:p>
            <a:pPr>
              <a:lnSpc>
                <a:spcPct val="90000"/>
              </a:lnSpc>
              <a:spcAft>
                <a:spcPts val="600"/>
              </a:spcAft>
            </a:pPr>
            <a:r>
              <a:rPr lang="en-US" sz="4000" dirty="0" smtClean="0">
                <a:gradFill>
                  <a:gsLst>
                    <a:gs pos="2917">
                      <a:srgbClr val="505050"/>
                    </a:gs>
                    <a:gs pos="30000">
                      <a:srgbClr val="505050"/>
                    </a:gs>
                  </a:gsLst>
                  <a:lin ang="5400000" scaled="0"/>
                </a:gradFill>
              </a:rPr>
              <a:t>Things were pretty good.</a:t>
            </a: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65237" y="1935132"/>
            <a:ext cx="4419600" cy="3899647"/>
          </a:xfrm>
          <a:prstGeom prst="rect">
            <a:avLst/>
          </a:prstGeom>
        </p:spPr>
      </p:pic>
    </p:spTree>
    <p:extLst>
      <p:ext uri="{BB962C8B-B14F-4D97-AF65-F5344CB8AC3E}">
        <p14:creationId xmlns:p14="http://schemas.microsoft.com/office/powerpoint/2010/main" val="105413820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C:\Users\ruveng\AppData\Local\Microsoft\Windows\Temporary Internet Files\Content.IE5\K74X19JY\MP900289315[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8437" y="-1"/>
            <a:ext cx="14273475" cy="6994525"/>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1225549" y="2637958"/>
            <a:ext cx="10744200" cy="1938992"/>
          </a:xfrm>
          <a:prstGeom prst="rect">
            <a:avLst/>
          </a:prstGeom>
          <a:noFill/>
        </p:spPr>
        <p:txBody>
          <a:bodyPr wrap="square" rtlCol="0">
            <a:spAutoFit/>
          </a:bodyPr>
          <a:lstStyle/>
          <a:p>
            <a:r>
              <a:rPr lang="en-US" sz="6000" dirty="0">
                <a:solidFill>
                  <a:srgbClr val="FFFFFF"/>
                </a:solidFill>
                <a:latin typeface="Segoe UI Light"/>
              </a:rPr>
              <a:t>SharePoint Governance: </a:t>
            </a:r>
          </a:p>
          <a:p>
            <a:r>
              <a:rPr lang="en-US" sz="6000" dirty="0">
                <a:solidFill>
                  <a:srgbClr val="FFFFFF"/>
                </a:solidFill>
                <a:latin typeface="Segoe UI Light"/>
              </a:rPr>
              <a:t>Simply the “Rules of the Road”</a:t>
            </a:r>
          </a:p>
        </p:txBody>
      </p:sp>
    </p:spTree>
    <p:extLst>
      <p:ext uri="{BB962C8B-B14F-4D97-AF65-F5344CB8AC3E}">
        <p14:creationId xmlns:p14="http://schemas.microsoft.com/office/powerpoint/2010/main" val="870106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 2"/>
          <p:cNvGraphicFramePr/>
          <p:nvPr>
            <p:extLst/>
          </p:nvPr>
        </p:nvGraphicFramePr>
        <p:xfrm>
          <a:off x="2072746" y="733601"/>
          <a:ext cx="8290983" cy="552732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293179139"/>
      </p:ext>
    </p:extLst>
  </p:cSld>
  <p:clrMapOvr>
    <a:masterClrMapping/>
  </p:clrMapOvr>
  <p:transition>
    <p:fade/>
  </p:transition>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Mapping to our analogy…</a:t>
            </a:r>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18361" y="1880939"/>
            <a:ext cx="4313290" cy="40121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5456237" y="2049462"/>
            <a:ext cx="6400800" cy="3939540"/>
          </a:xfrm>
          <a:prstGeom prst="rect">
            <a:avLst/>
          </a:prstGeom>
          <a:noFill/>
        </p:spPr>
        <p:txBody>
          <a:bodyPr wrap="square" lIns="0" tIns="0" rIns="0" bIns="0" rtlCol="0">
            <a:spAutoFit/>
          </a:bodyPr>
          <a:lstStyle/>
          <a:p>
            <a:r>
              <a:rPr lang="en-US" sz="3200" dirty="0">
                <a:solidFill>
                  <a:srgbClr val="505050"/>
                </a:solidFill>
                <a:latin typeface="Segoe UI Light"/>
              </a:rPr>
              <a:t>Information Management</a:t>
            </a:r>
          </a:p>
          <a:p>
            <a:pPr marL="466298" indent="-466298">
              <a:buFont typeface="Arial" pitchFamily="34" charset="0"/>
              <a:buChar char="•"/>
            </a:pPr>
            <a:r>
              <a:rPr lang="en-US" sz="3200" dirty="0">
                <a:solidFill>
                  <a:srgbClr val="505050"/>
                </a:solidFill>
                <a:latin typeface="Segoe UI Light"/>
              </a:rPr>
              <a:t>Rules of the road</a:t>
            </a:r>
          </a:p>
          <a:p>
            <a:pPr marL="466298" indent="-466298">
              <a:buFont typeface="Arial" pitchFamily="34" charset="0"/>
              <a:buChar char="•"/>
            </a:pPr>
            <a:r>
              <a:rPr lang="en-US" sz="3200" dirty="0">
                <a:solidFill>
                  <a:srgbClr val="505050"/>
                </a:solidFill>
                <a:latin typeface="Segoe UI Light"/>
              </a:rPr>
              <a:t>Drive on the left or right?</a:t>
            </a:r>
          </a:p>
          <a:p>
            <a:r>
              <a:rPr lang="en-US" sz="3200" dirty="0">
                <a:solidFill>
                  <a:srgbClr val="505050"/>
                </a:solidFill>
                <a:latin typeface="Segoe UI Light"/>
              </a:rPr>
              <a:t>Application Management</a:t>
            </a:r>
          </a:p>
          <a:p>
            <a:pPr marL="466298" indent="-466298">
              <a:buFont typeface="Arial" pitchFamily="34" charset="0"/>
              <a:buChar char="•"/>
            </a:pPr>
            <a:r>
              <a:rPr lang="en-US" sz="3200" dirty="0">
                <a:solidFill>
                  <a:srgbClr val="505050"/>
                </a:solidFill>
                <a:latin typeface="Segoe UI Light"/>
              </a:rPr>
              <a:t>How do we add a new lane?</a:t>
            </a:r>
          </a:p>
          <a:p>
            <a:r>
              <a:rPr lang="en-US" sz="3200" dirty="0">
                <a:solidFill>
                  <a:srgbClr val="505050"/>
                </a:solidFill>
                <a:latin typeface="Segoe UI Light"/>
              </a:rPr>
              <a:t>IT Governance</a:t>
            </a:r>
          </a:p>
          <a:p>
            <a:pPr marL="466298" indent="-466298">
              <a:buFont typeface="Arial" pitchFamily="34" charset="0"/>
              <a:buChar char="•"/>
            </a:pPr>
            <a:r>
              <a:rPr lang="en-US" sz="3200" dirty="0">
                <a:solidFill>
                  <a:srgbClr val="505050"/>
                </a:solidFill>
                <a:latin typeface="Segoe UI Light"/>
              </a:rPr>
              <a:t>Maintenance on your car</a:t>
            </a:r>
          </a:p>
          <a:p>
            <a:pPr marL="466298" indent="-466298">
              <a:buFont typeface="Arial" pitchFamily="34" charset="0"/>
              <a:buChar char="•"/>
            </a:pPr>
            <a:r>
              <a:rPr lang="en-US" sz="3200" dirty="0">
                <a:solidFill>
                  <a:srgbClr val="505050"/>
                </a:solidFill>
                <a:latin typeface="Segoe UI Light"/>
              </a:rPr>
              <a:t>Maintenance on bridges</a:t>
            </a:r>
          </a:p>
        </p:txBody>
      </p:sp>
    </p:spTree>
    <p:extLst>
      <p:ext uri="{BB962C8B-B14F-4D97-AF65-F5344CB8AC3E}">
        <p14:creationId xmlns:p14="http://schemas.microsoft.com/office/powerpoint/2010/main" val="42216887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do all of these do?</a:t>
            </a:r>
            <a:endParaRPr lang="en-US" dirty="0"/>
          </a:p>
        </p:txBody>
      </p:sp>
      <p:sp>
        <p:nvSpPr>
          <p:cNvPr id="3" name="TextBox 2"/>
          <p:cNvSpPr txBox="1"/>
          <p:nvPr/>
        </p:nvSpPr>
        <p:spPr>
          <a:xfrm>
            <a:off x="655637" y="1841592"/>
            <a:ext cx="5105400" cy="3447098"/>
          </a:xfrm>
          <a:prstGeom prst="rect">
            <a:avLst/>
          </a:prstGeom>
          <a:noFill/>
        </p:spPr>
        <p:txBody>
          <a:bodyPr wrap="square" lIns="0" tIns="0" rIns="0" bIns="0" rtlCol="0">
            <a:spAutoFit/>
          </a:bodyPr>
          <a:lstStyle/>
          <a:p>
            <a:r>
              <a:rPr lang="en-US" sz="2800" dirty="0">
                <a:solidFill>
                  <a:srgbClr val="505050"/>
                </a:solidFill>
                <a:latin typeface="Segoe UI Light"/>
              </a:rPr>
              <a:t>Information Management</a:t>
            </a:r>
          </a:p>
          <a:p>
            <a:pPr marL="466298" indent="-466298">
              <a:buFont typeface="Arial" pitchFamily="34" charset="0"/>
              <a:buChar char="•"/>
            </a:pPr>
            <a:r>
              <a:rPr lang="en-US" sz="2800" dirty="0">
                <a:solidFill>
                  <a:srgbClr val="505050"/>
                </a:solidFill>
                <a:latin typeface="Segoe UI Light"/>
              </a:rPr>
              <a:t>Rules of the road</a:t>
            </a:r>
          </a:p>
          <a:p>
            <a:pPr marL="466298" indent="-466298">
              <a:buFont typeface="Arial" pitchFamily="34" charset="0"/>
              <a:buChar char="•"/>
            </a:pPr>
            <a:r>
              <a:rPr lang="en-US" sz="2800" dirty="0">
                <a:solidFill>
                  <a:srgbClr val="505050"/>
                </a:solidFill>
                <a:latin typeface="Segoe UI Light"/>
              </a:rPr>
              <a:t>Drive on the left or right?</a:t>
            </a:r>
          </a:p>
          <a:p>
            <a:r>
              <a:rPr lang="en-US" sz="2800" dirty="0">
                <a:solidFill>
                  <a:srgbClr val="505050"/>
                </a:solidFill>
                <a:latin typeface="Segoe UI Light"/>
              </a:rPr>
              <a:t>Application Management</a:t>
            </a:r>
          </a:p>
          <a:p>
            <a:pPr marL="466298" indent="-466298">
              <a:buFont typeface="Arial" pitchFamily="34" charset="0"/>
              <a:buChar char="•"/>
            </a:pPr>
            <a:r>
              <a:rPr lang="en-US" sz="2800" dirty="0">
                <a:solidFill>
                  <a:srgbClr val="505050"/>
                </a:solidFill>
                <a:latin typeface="Segoe UI Light"/>
              </a:rPr>
              <a:t>How do we add a new lane?</a:t>
            </a:r>
          </a:p>
          <a:p>
            <a:r>
              <a:rPr lang="en-US" sz="2800" dirty="0">
                <a:solidFill>
                  <a:srgbClr val="505050"/>
                </a:solidFill>
                <a:latin typeface="Segoe UI Light"/>
              </a:rPr>
              <a:t>IT Governance</a:t>
            </a:r>
          </a:p>
          <a:p>
            <a:pPr marL="466298" indent="-466298">
              <a:buFont typeface="Arial" pitchFamily="34" charset="0"/>
              <a:buChar char="•"/>
            </a:pPr>
            <a:r>
              <a:rPr lang="en-US" sz="2800" dirty="0">
                <a:solidFill>
                  <a:srgbClr val="505050"/>
                </a:solidFill>
                <a:latin typeface="Segoe UI Light"/>
              </a:rPr>
              <a:t>Maintenance on your car</a:t>
            </a:r>
          </a:p>
          <a:p>
            <a:pPr marL="466298" indent="-466298">
              <a:buFont typeface="Arial" pitchFamily="34" charset="0"/>
              <a:buChar char="•"/>
            </a:pPr>
            <a:r>
              <a:rPr lang="en-US" sz="2800" dirty="0">
                <a:solidFill>
                  <a:srgbClr val="505050"/>
                </a:solidFill>
                <a:latin typeface="Segoe UI Light"/>
              </a:rPr>
              <a:t>Maintenance on bridges</a:t>
            </a:r>
          </a:p>
        </p:txBody>
      </p:sp>
      <p:sp>
        <p:nvSpPr>
          <p:cNvPr id="4" name="TextBox 3"/>
          <p:cNvSpPr txBox="1"/>
          <p:nvPr/>
        </p:nvSpPr>
        <p:spPr>
          <a:xfrm>
            <a:off x="6827837" y="1841593"/>
            <a:ext cx="3141886" cy="677108"/>
          </a:xfrm>
          <a:prstGeom prst="rect">
            <a:avLst/>
          </a:prstGeom>
          <a:noFill/>
        </p:spPr>
        <p:txBody>
          <a:bodyPr wrap="none" lIns="0" tIns="0" rIns="0" bIns="0" rtlCol="0">
            <a:spAutoFit/>
          </a:bodyPr>
          <a:lstStyle/>
          <a:p>
            <a:r>
              <a:rPr lang="en-US" sz="4400" dirty="0">
                <a:gradFill>
                  <a:gsLst>
                    <a:gs pos="0">
                      <a:srgbClr val="505050">
                        <a:lumMod val="65000"/>
                        <a:lumOff val="35000"/>
                      </a:srgbClr>
                    </a:gs>
                    <a:gs pos="80000">
                      <a:srgbClr val="505050">
                        <a:lumMod val="65000"/>
                        <a:lumOff val="35000"/>
                      </a:srgbClr>
                    </a:gs>
                  </a:gsLst>
                  <a:lin ang="16200000" scaled="0"/>
                </a:gradFill>
                <a:latin typeface="Segoe UI Light"/>
              </a:rPr>
              <a:t>Manage Risk!</a:t>
            </a: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132637" y="2887662"/>
            <a:ext cx="2399332" cy="2611296"/>
          </a:xfrm>
          <a:prstGeom prst="rect">
            <a:avLst/>
          </a:prstGeom>
        </p:spPr>
      </p:pic>
    </p:spTree>
    <p:extLst>
      <p:ext uri="{BB962C8B-B14F-4D97-AF65-F5344CB8AC3E}">
        <p14:creationId xmlns:p14="http://schemas.microsoft.com/office/powerpoint/2010/main" val="76078795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bwMode="ltGray">
          <a:xfrm>
            <a:off x="274637" y="2125662"/>
            <a:ext cx="3657600" cy="3657600"/>
          </a:xfrm>
          <a:prstGeom prst="rect">
            <a:avLst/>
          </a:prstGeom>
        </p:spPr>
      </p:pic>
      <p:sp>
        <p:nvSpPr>
          <p:cNvPr id="34" name="Title 33"/>
          <p:cNvSpPr>
            <a:spLocks noGrp="1"/>
          </p:cNvSpPr>
          <p:nvPr>
            <p:ph type="title"/>
          </p:nvPr>
        </p:nvSpPr>
        <p:spPr/>
        <p:txBody>
          <a:bodyPr/>
          <a:lstStyle/>
          <a:p>
            <a:r>
              <a:rPr lang="en-US" dirty="0" smtClean="0"/>
              <a:t>Governance</a:t>
            </a:r>
            <a:br>
              <a:rPr lang="en-US" dirty="0" smtClean="0"/>
            </a:br>
            <a:endParaRPr lang="en-US" sz="3200" dirty="0">
              <a:gradFill>
                <a:gsLst>
                  <a:gs pos="1250">
                    <a:schemeClr val="tx1"/>
                  </a:gs>
                  <a:gs pos="100000">
                    <a:schemeClr val="tx1"/>
                  </a:gs>
                </a:gsLst>
                <a:lin ang="5400000" scaled="0"/>
              </a:gradFill>
            </a:endParaRPr>
          </a:p>
        </p:txBody>
      </p:sp>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577137" y="2134418"/>
            <a:ext cx="3875532" cy="3648844"/>
          </a:xfrm>
          <a:prstGeom prst="rect">
            <a:avLst/>
          </a:prstGeom>
        </p:spPr>
      </p:pic>
      <p:sp>
        <p:nvSpPr>
          <p:cNvPr id="3" name="TextBox 2"/>
          <p:cNvSpPr txBox="1"/>
          <p:nvPr/>
        </p:nvSpPr>
        <p:spPr>
          <a:xfrm>
            <a:off x="7573080" y="1585336"/>
            <a:ext cx="1660583" cy="572464"/>
          </a:xfrm>
          <a:prstGeom prst="rect">
            <a:avLst/>
          </a:prstGeom>
          <a:noFill/>
        </p:spPr>
        <p:txBody>
          <a:bodyPr wrap="none" lIns="182880" tIns="146304" rIns="182880" bIns="146304" rtlCol="0">
            <a:spAutoFit/>
          </a:bodyPr>
          <a:lstStyle/>
          <a:p>
            <a:pPr>
              <a:lnSpc>
                <a:spcPct val="90000"/>
              </a:lnSpc>
              <a:spcAft>
                <a:spcPts val="600"/>
              </a:spcAft>
            </a:pPr>
            <a:r>
              <a:rPr lang="en-US" sz="2000" dirty="0" smtClean="0">
                <a:solidFill>
                  <a:srgbClr val="505050">
                    <a:lumMod val="50000"/>
                  </a:srgbClr>
                </a:solidFill>
              </a:rPr>
              <a:t>Technology</a:t>
            </a:r>
          </a:p>
        </p:txBody>
      </p:sp>
      <p:pic>
        <p:nvPicPr>
          <p:cNvPr id="5" name="Picture 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932236" y="2134418"/>
            <a:ext cx="3644901" cy="3648844"/>
          </a:xfrm>
          <a:prstGeom prst="rect">
            <a:avLst/>
          </a:prstGeom>
          <a:ln w="25400">
            <a:solidFill>
              <a:schemeClr val="tx1"/>
            </a:solidFill>
          </a:ln>
        </p:spPr>
      </p:pic>
      <p:sp>
        <p:nvSpPr>
          <p:cNvPr id="13" name="TextBox 12"/>
          <p:cNvSpPr txBox="1"/>
          <p:nvPr/>
        </p:nvSpPr>
        <p:spPr>
          <a:xfrm>
            <a:off x="3701605" y="1578792"/>
            <a:ext cx="1221938" cy="572464"/>
          </a:xfrm>
          <a:prstGeom prst="rect">
            <a:avLst/>
          </a:prstGeom>
          <a:noFill/>
        </p:spPr>
        <p:txBody>
          <a:bodyPr wrap="none" lIns="182880" tIns="146304" rIns="182880" bIns="146304" rtlCol="0">
            <a:spAutoFit/>
          </a:bodyPr>
          <a:lstStyle/>
          <a:p>
            <a:pPr>
              <a:lnSpc>
                <a:spcPct val="90000"/>
              </a:lnSpc>
              <a:spcAft>
                <a:spcPts val="600"/>
              </a:spcAft>
            </a:pPr>
            <a:r>
              <a:rPr lang="en-US" sz="2000" dirty="0" smtClean="0">
                <a:solidFill>
                  <a:srgbClr val="505050">
                    <a:lumMod val="50000"/>
                  </a:srgbClr>
                </a:solidFill>
              </a:rPr>
              <a:t>Process</a:t>
            </a:r>
          </a:p>
        </p:txBody>
      </p:sp>
      <p:sp>
        <p:nvSpPr>
          <p:cNvPr id="14" name="TextBox 13"/>
          <p:cNvSpPr txBox="1"/>
          <p:nvPr/>
        </p:nvSpPr>
        <p:spPr>
          <a:xfrm>
            <a:off x="125051" y="1574417"/>
            <a:ext cx="1137299" cy="572464"/>
          </a:xfrm>
          <a:prstGeom prst="rect">
            <a:avLst/>
          </a:prstGeom>
          <a:noFill/>
        </p:spPr>
        <p:txBody>
          <a:bodyPr wrap="none" lIns="182880" tIns="146304" rIns="182880" bIns="146304" rtlCol="0">
            <a:spAutoFit/>
          </a:bodyPr>
          <a:lstStyle/>
          <a:p>
            <a:pPr>
              <a:lnSpc>
                <a:spcPct val="90000"/>
              </a:lnSpc>
              <a:spcAft>
                <a:spcPts val="600"/>
              </a:spcAft>
            </a:pPr>
            <a:r>
              <a:rPr lang="en-US" sz="2000" dirty="0" smtClean="0">
                <a:solidFill>
                  <a:srgbClr val="505050">
                    <a:lumMod val="50000"/>
                  </a:srgbClr>
                </a:solidFill>
              </a:rPr>
              <a:t>People</a:t>
            </a:r>
          </a:p>
        </p:txBody>
      </p:sp>
    </p:spTree>
    <p:extLst>
      <p:ext uri="{BB962C8B-B14F-4D97-AF65-F5344CB8AC3E}">
        <p14:creationId xmlns:p14="http://schemas.microsoft.com/office/powerpoint/2010/main" val="130177081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4638" y="1363662"/>
            <a:ext cx="11887200" cy="1831975"/>
          </a:xfrm>
        </p:spPr>
        <p:txBody>
          <a:bodyPr/>
          <a:lstStyle/>
          <a:p>
            <a:r>
              <a:rPr lang="en-US" sz="6600" dirty="0" smtClean="0"/>
              <a:t>Stop and assess your org.</a:t>
            </a:r>
            <a:br>
              <a:rPr lang="en-US" sz="6600" dirty="0" smtClean="0"/>
            </a:br>
            <a:r>
              <a:rPr lang="en-US" sz="6600" dirty="0" smtClean="0"/>
              <a:t/>
            </a:r>
            <a:br>
              <a:rPr lang="en-US" sz="6600" dirty="0" smtClean="0"/>
            </a:br>
            <a:r>
              <a:rPr lang="en-US" sz="6600" dirty="0" smtClean="0"/>
              <a:t>Are you doing this stuff well today?</a:t>
            </a:r>
            <a:endParaRPr lang="en-US" sz="6600" dirty="0"/>
          </a:p>
        </p:txBody>
      </p:sp>
    </p:spTree>
    <p:extLst>
      <p:ext uri="{BB962C8B-B14F-4D97-AF65-F5344CB8AC3E}">
        <p14:creationId xmlns:p14="http://schemas.microsoft.com/office/powerpoint/2010/main" val="95790798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bwMode="auto">
          <a:xfrm>
            <a:off x="2501" y="-1"/>
            <a:ext cx="5438566" cy="6994525"/>
          </a:xfrm>
          <a:prstGeom prst="rect">
            <a:avLst/>
          </a:prstGeom>
          <a:solidFill>
            <a:srgbClr val="EB3C0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dirty="0">
              <a:solidFill>
                <a:srgbClr val="505050"/>
              </a:solidFill>
              <a:ea typeface="Segoe UI" pitchFamily="34" charset="0"/>
              <a:cs typeface="Segoe UI" pitchFamily="34" charset="0"/>
            </a:endParaRPr>
          </a:p>
        </p:txBody>
      </p:sp>
      <p:sp>
        <p:nvSpPr>
          <p:cNvPr id="2" name="Title 1"/>
          <p:cNvSpPr>
            <a:spLocks noGrp="1"/>
          </p:cNvSpPr>
          <p:nvPr>
            <p:ph type="title"/>
          </p:nvPr>
        </p:nvSpPr>
        <p:spPr/>
        <p:txBody>
          <a:bodyPr/>
          <a:lstStyle/>
          <a:p>
            <a:r>
              <a:rPr lang="en-US" sz="4896" dirty="0" smtClean="0">
                <a:solidFill>
                  <a:schemeClr val="bg1"/>
                </a:solidFill>
              </a:rPr>
              <a:t>1. Organize </a:t>
            </a:r>
            <a:br>
              <a:rPr lang="en-US" sz="4896" dirty="0" smtClean="0">
                <a:solidFill>
                  <a:schemeClr val="bg1"/>
                </a:solidFill>
              </a:rPr>
            </a:br>
            <a:r>
              <a:rPr lang="en-US" sz="4896" dirty="0" smtClean="0">
                <a:solidFill>
                  <a:schemeClr val="bg1"/>
                </a:solidFill>
              </a:rPr>
              <a:t>Content</a:t>
            </a:r>
            <a:endParaRPr lang="en-US" sz="4896" dirty="0">
              <a:solidFill>
                <a:schemeClr val="bg1"/>
              </a:solidFill>
            </a:endParaRPr>
          </a:p>
        </p:txBody>
      </p:sp>
      <p:sp>
        <p:nvSpPr>
          <p:cNvPr id="6" name="TextBox 5"/>
          <p:cNvSpPr txBox="1"/>
          <p:nvPr/>
        </p:nvSpPr>
        <p:spPr>
          <a:xfrm>
            <a:off x="6059616" y="1955164"/>
            <a:ext cx="5835982" cy="3447098"/>
          </a:xfrm>
          <a:prstGeom prst="rect">
            <a:avLst/>
          </a:prstGeom>
          <a:noFill/>
        </p:spPr>
        <p:txBody>
          <a:bodyPr wrap="square" lIns="0" tIns="0" rIns="0" bIns="0" rtlCol="0">
            <a:spAutoFit/>
          </a:bodyPr>
          <a:lstStyle/>
          <a:p>
            <a:r>
              <a:rPr lang="en-US" sz="3200" dirty="0" smtClean="0">
                <a:solidFill>
                  <a:srgbClr val="505050"/>
                </a:solidFill>
              </a:rPr>
              <a:t>Net result:</a:t>
            </a:r>
          </a:p>
          <a:p>
            <a:endParaRPr lang="en-US" sz="3200" dirty="0">
              <a:solidFill>
                <a:srgbClr val="505050"/>
              </a:solidFill>
            </a:endParaRPr>
          </a:p>
          <a:p>
            <a:r>
              <a:rPr lang="en-US" sz="3200" dirty="0" smtClean="0">
                <a:solidFill>
                  <a:srgbClr val="505050"/>
                </a:solidFill>
              </a:rPr>
              <a:t>Use governance to manage risk…will start to lead to better organization of content</a:t>
            </a:r>
          </a:p>
          <a:p>
            <a:endParaRPr lang="en-US" sz="3200" dirty="0">
              <a:solidFill>
                <a:srgbClr val="505050"/>
              </a:solidFill>
            </a:endParaRPr>
          </a:p>
          <a:p>
            <a:r>
              <a:rPr lang="en-US" sz="3200" dirty="0" smtClean="0">
                <a:solidFill>
                  <a:srgbClr val="505050"/>
                </a:solidFill>
              </a:rPr>
              <a:t>And better search results</a:t>
            </a:r>
            <a:endParaRPr lang="en-US" sz="3200" dirty="0">
              <a:solidFill>
                <a:srgbClr val="505050"/>
              </a:solidFill>
            </a:endParaRPr>
          </a:p>
        </p:txBody>
      </p:sp>
      <p:sp>
        <p:nvSpPr>
          <p:cNvPr id="8" name="Freeform 128"/>
          <p:cNvSpPr>
            <a:spLocks noEditPoints="1"/>
          </p:cNvSpPr>
          <p:nvPr/>
        </p:nvSpPr>
        <p:spPr bwMode="black">
          <a:xfrm>
            <a:off x="1951037" y="3135154"/>
            <a:ext cx="1143000" cy="1047908"/>
          </a:xfrm>
          <a:custGeom>
            <a:avLst/>
            <a:gdLst>
              <a:gd name="T0" fmla="*/ 49 w 71"/>
              <a:gd name="T1" fmla="*/ 21 h 62"/>
              <a:gd name="T2" fmla="*/ 49 w 71"/>
              <a:gd name="T3" fmla="*/ 19 h 62"/>
              <a:gd name="T4" fmla="*/ 49 w 71"/>
              <a:gd name="T5" fmla="*/ 19 h 62"/>
              <a:gd name="T6" fmla="*/ 48 w 71"/>
              <a:gd name="T7" fmla="*/ 17 h 62"/>
              <a:gd name="T8" fmla="*/ 32 w 71"/>
              <a:gd name="T9" fmla="*/ 2 h 62"/>
              <a:gd name="T10" fmla="*/ 28 w 71"/>
              <a:gd name="T11" fmla="*/ 0 h 62"/>
              <a:gd name="T12" fmla="*/ 28 w 71"/>
              <a:gd name="T13" fmla="*/ 0 h 62"/>
              <a:gd name="T14" fmla="*/ 28 w 71"/>
              <a:gd name="T15" fmla="*/ 0 h 62"/>
              <a:gd name="T16" fmla="*/ 6 w 71"/>
              <a:gd name="T17" fmla="*/ 0 h 62"/>
              <a:gd name="T18" fmla="*/ 0 w 71"/>
              <a:gd name="T19" fmla="*/ 5 h 62"/>
              <a:gd name="T20" fmla="*/ 0 w 71"/>
              <a:gd name="T21" fmla="*/ 56 h 62"/>
              <a:gd name="T22" fmla="*/ 6 w 71"/>
              <a:gd name="T23" fmla="*/ 62 h 62"/>
              <a:gd name="T24" fmla="*/ 44 w 71"/>
              <a:gd name="T25" fmla="*/ 62 h 62"/>
              <a:gd name="T26" fmla="*/ 50 w 71"/>
              <a:gd name="T27" fmla="*/ 56 h 62"/>
              <a:gd name="T28" fmla="*/ 50 w 71"/>
              <a:gd name="T29" fmla="*/ 21 h 62"/>
              <a:gd name="T30" fmla="*/ 49 w 71"/>
              <a:gd name="T31" fmla="*/ 21 h 62"/>
              <a:gd name="T32" fmla="*/ 28 w 71"/>
              <a:gd name="T33" fmla="*/ 5 h 62"/>
              <a:gd name="T34" fmla="*/ 44 w 71"/>
              <a:gd name="T35" fmla="*/ 21 h 62"/>
              <a:gd name="T36" fmla="*/ 28 w 71"/>
              <a:gd name="T37" fmla="*/ 21 h 62"/>
              <a:gd name="T38" fmla="*/ 28 w 71"/>
              <a:gd name="T39" fmla="*/ 5 h 62"/>
              <a:gd name="T40" fmla="*/ 44 w 71"/>
              <a:gd name="T41" fmla="*/ 56 h 62"/>
              <a:gd name="T42" fmla="*/ 6 w 71"/>
              <a:gd name="T43" fmla="*/ 56 h 62"/>
              <a:gd name="T44" fmla="*/ 6 w 71"/>
              <a:gd name="T45" fmla="*/ 5 h 62"/>
              <a:gd name="T46" fmla="*/ 23 w 71"/>
              <a:gd name="T47" fmla="*/ 5 h 62"/>
              <a:gd name="T48" fmla="*/ 23 w 71"/>
              <a:gd name="T49" fmla="*/ 21 h 62"/>
              <a:gd name="T50" fmla="*/ 28 w 71"/>
              <a:gd name="T51" fmla="*/ 27 h 62"/>
              <a:gd name="T52" fmla="*/ 44 w 71"/>
              <a:gd name="T53" fmla="*/ 27 h 62"/>
              <a:gd name="T54" fmla="*/ 44 w 71"/>
              <a:gd name="T55" fmla="*/ 56 h 62"/>
              <a:gd name="T56" fmla="*/ 58 w 71"/>
              <a:gd name="T57" fmla="*/ 14 h 62"/>
              <a:gd name="T58" fmla="*/ 60 w 71"/>
              <a:gd name="T59" fmla="*/ 19 h 62"/>
              <a:gd name="T60" fmla="*/ 60 w 71"/>
              <a:gd name="T61" fmla="*/ 56 h 62"/>
              <a:gd name="T62" fmla="*/ 55 w 71"/>
              <a:gd name="T63" fmla="*/ 62 h 62"/>
              <a:gd name="T64" fmla="*/ 53 w 71"/>
              <a:gd name="T65" fmla="*/ 62 h 62"/>
              <a:gd name="T66" fmla="*/ 55 w 71"/>
              <a:gd name="T67" fmla="*/ 57 h 62"/>
              <a:gd name="T68" fmla="*/ 55 w 71"/>
              <a:gd name="T69" fmla="*/ 21 h 62"/>
              <a:gd name="T70" fmla="*/ 53 w 71"/>
              <a:gd name="T71" fmla="*/ 15 h 62"/>
              <a:gd name="T72" fmla="*/ 37 w 71"/>
              <a:gd name="T73" fmla="*/ 0 h 62"/>
              <a:gd name="T74" fmla="*/ 37 w 71"/>
              <a:gd name="T75" fmla="*/ 0 h 62"/>
              <a:gd name="T76" fmla="*/ 39 w 71"/>
              <a:gd name="T77" fmla="*/ 0 h 62"/>
              <a:gd name="T78" fmla="*/ 40 w 71"/>
              <a:gd name="T79" fmla="*/ 0 h 62"/>
              <a:gd name="T80" fmla="*/ 47 w 71"/>
              <a:gd name="T81" fmla="*/ 3 h 62"/>
              <a:gd name="T82" fmla="*/ 58 w 71"/>
              <a:gd name="T83" fmla="*/ 14 h 62"/>
              <a:gd name="T84" fmla="*/ 69 w 71"/>
              <a:gd name="T85" fmla="*/ 13 h 62"/>
              <a:gd name="T86" fmla="*/ 71 w 71"/>
              <a:gd name="T87" fmla="*/ 17 h 62"/>
              <a:gd name="T88" fmla="*/ 71 w 71"/>
              <a:gd name="T89" fmla="*/ 56 h 62"/>
              <a:gd name="T90" fmla="*/ 65 w 71"/>
              <a:gd name="T91" fmla="*/ 62 h 62"/>
              <a:gd name="T92" fmla="*/ 64 w 71"/>
              <a:gd name="T93" fmla="*/ 62 h 62"/>
              <a:gd name="T94" fmla="*/ 65 w 71"/>
              <a:gd name="T95" fmla="*/ 57 h 62"/>
              <a:gd name="T96" fmla="*/ 65 w 71"/>
              <a:gd name="T97" fmla="*/ 18 h 62"/>
              <a:gd name="T98" fmla="*/ 64 w 71"/>
              <a:gd name="T99" fmla="*/ 14 h 62"/>
              <a:gd name="T100" fmla="*/ 50 w 71"/>
              <a:gd name="T101" fmla="*/ 0 h 62"/>
              <a:gd name="T102" fmla="*/ 50 w 71"/>
              <a:gd name="T103" fmla="*/ 0 h 62"/>
              <a:gd name="T104" fmla="*/ 51 w 71"/>
              <a:gd name="T105" fmla="*/ 0 h 62"/>
              <a:gd name="T106" fmla="*/ 52 w 71"/>
              <a:gd name="T107" fmla="*/ 0 h 62"/>
              <a:gd name="T108" fmla="*/ 59 w 71"/>
              <a:gd name="T109" fmla="*/ 3 h 62"/>
              <a:gd name="T110" fmla="*/ 69 w 71"/>
              <a:gd name="T111" fmla="*/ 13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1" h="62">
                <a:moveTo>
                  <a:pt x="49" y="21"/>
                </a:moveTo>
                <a:cubicBezTo>
                  <a:pt x="49" y="20"/>
                  <a:pt x="49" y="20"/>
                  <a:pt x="49" y="19"/>
                </a:cubicBezTo>
                <a:cubicBezTo>
                  <a:pt x="49" y="19"/>
                  <a:pt x="49" y="19"/>
                  <a:pt x="49" y="19"/>
                </a:cubicBezTo>
                <a:cubicBezTo>
                  <a:pt x="49" y="18"/>
                  <a:pt x="48" y="18"/>
                  <a:pt x="48" y="17"/>
                </a:cubicBezTo>
                <a:cubicBezTo>
                  <a:pt x="32" y="2"/>
                  <a:pt x="32" y="2"/>
                  <a:pt x="32" y="2"/>
                </a:cubicBezTo>
                <a:cubicBezTo>
                  <a:pt x="31" y="0"/>
                  <a:pt x="30" y="0"/>
                  <a:pt x="28" y="0"/>
                </a:cubicBezTo>
                <a:cubicBezTo>
                  <a:pt x="28" y="0"/>
                  <a:pt x="28" y="0"/>
                  <a:pt x="28" y="0"/>
                </a:cubicBezTo>
                <a:cubicBezTo>
                  <a:pt x="28" y="0"/>
                  <a:pt x="28" y="0"/>
                  <a:pt x="28" y="0"/>
                </a:cubicBezTo>
                <a:cubicBezTo>
                  <a:pt x="6" y="0"/>
                  <a:pt x="6" y="0"/>
                  <a:pt x="6" y="0"/>
                </a:cubicBezTo>
                <a:cubicBezTo>
                  <a:pt x="3" y="0"/>
                  <a:pt x="0" y="2"/>
                  <a:pt x="0" y="5"/>
                </a:cubicBezTo>
                <a:cubicBezTo>
                  <a:pt x="0" y="56"/>
                  <a:pt x="0" y="56"/>
                  <a:pt x="0" y="56"/>
                </a:cubicBezTo>
                <a:cubicBezTo>
                  <a:pt x="0" y="59"/>
                  <a:pt x="3" y="62"/>
                  <a:pt x="6" y="62"/>
                </a:cubicBezTo>
                <a:cubicBezTo>
                  <a:pt x="44" y="62"/>
                  <a:pt x="44" y="62"/>
                  <a:pt x="44" y="62"/>
                </a:cubicBezTo>
                <a:cubicBezTo>
                  <a:pt x="47" y="62"/>
                  <a:pt x="50" y="59"/>
                  <a:pt x="50" y="56"/>
                </a:cubicBezTo>
                <a:cubicBezTo>
                  <a:pt x="50" y="21"/>
                  <a:pt x="50" y="21"/>
                  <a:pt x="50" y="21"/>
                </a:cubicBezTo>
                <a:cubicBezTo>
                  <a:pt x="50" y="21"/>
                  <a:pt x="49" y="21"/>
                  <a:pt x="49" y="21"/>
                </a:cubicBezTo>
                <a:close/>
                <a:moveTo>
                  <a:pt x="28" y="5"/>
                </a:moveTo>
                <a:cubicBezTo>
                  <a:pt x="44" y="21"/>
                  <a:pt x="44" y="21"/>
                  <a:pt x="44" y="21"/>
                </a:cubicBezTo>
                <a:cubicBezTo>
                  <a:pt x="28" y="21"/>
                  <a:pt x="28" y="21"/>
                  <a:pt x="28" y="21"/>
                </a:cubicBezTo>
                <a:lnTo>
                  <a:pt x="28" y="5"/>
                </a:lnTo>
                <a:close/>
                <a:moveTo>
                  <a:pt x="44" y="56"/>
                </a:moveTo>
                <a:cubicBezTo>
                  <a:pt x="6" y="56"/>
                  <a:pt x="6" y="56"/>
                  <a:pt x="6" y="56"/>
                </a:cubicBezTo>
                <a:cubicBezTo>
                  <a:pt x="6" y="5"/>
                  <a:pt x="6" y="5"/>
                  <a:pt x="6" y="5"/>
                </a:cubicBezTo>
                <a:cubicBezTo>
                  <a:pt x="23" y="5"/>
                  <a:pt x="23" y="5"/>
                  <a:pt x="23" y="5"/>
                </a:cubicBezTo>
                <a:cubicBezTo>
                  <a:pt x="23" y="21"/>
                  <a:pt x="23" y="21"/>
                  <a:pt x="23" y="21"/>
                </a:cubicBezTo>
                <a:cubicBezTo>
                  <a:pt x="23" y="24"/>
                  <a:pt x="25" y="27"/>
                  <a:pt x="28" y="27"/>
                </a:cubicBezTo>
                <a:cubicBezTo>
                  <a:pt x="44" y="27"/>
                  <a:pt x="44" y="27"/>
                  <a:pt x="44" y="27"/>
                </a:cubicBezTo>
                <a:lnTo>
                  <a:pt x="44" y="56"/>
                </a:lnTo>
                <a:close/>
                <a:moveTo>
                  <a:pt x="58" y="14"/>
                </a:moveTo>
                <a:cubicBezTo>
                  <a:pt x="59" y="15"/>
                  <a:pt x="60" y="17"/>
                  <a:pt x="60" y="19"/>
                </a:cubicBezTo>
                <a:cubicBezTo>
                  <a:pt x="60" y="56"/>
                  <a:pt x="60" y="56"/>
                  <a:pt x="60" y="56"/>
                </a:cubicBezTo>
                <a:cubicBezTo>
                  <a:pt x="60" y="59"/>
                  <a:pt x="58" y="62"/>
                  <a:pt x="55" y="62"/>
                </a:cubicBezTo>
                <a:cubicBezTo>
                  <a:pt x="53" y="62"/>
                  <a:pt x="53" y="62"/>
                  <a:pt x="53" y="62"/>
                </a:cubicBezTo>
                <a:cubicBezTo>
                  <a:pt x="54" y="60"/>
                  <a:pt x="55" y="59"/>
                  <a:pt x="55" y="57"/>
                </a:cubicBezTo>
                <a:cubicBezTo>
                  <a:pt x="55" y="21"/>
                  <a:pt x="55" y="21"/>
                  <a:pt x="55" y="21"/>
                </a:cubicBezTo>
                <a:cubicBezTo>
                  <a:pt x="55" y="19"/>
                  <a:pt x="54" y="17"/>
                  <a:pt x="53" y="15"/>
                </a:cubicBezTo>
                <a:cubicBezTo>
                  <a:pt x="37" y="0"/>
                  <a:pt x="37" y="0"/>
                  <a:pt x="37" y="0"/>
                </a:cubicBezTo>
                <a:cubicBezTo>
                  <a:pt x="37" y="0"/>
                  <a:pt x="37" y="0"/>
                  <a:pt x="37" y="0"/>
                </a:cubicBezTo>
                <a:cubicBezTo>
                  <a:pt x="39" y="0"/>
                  <a:pt x="39" y="0"/>
                  <a:pt x="39" y="0"/>
                </a:cubicBezTo>
                <a:cubicBezTo>
                  <a:pt x="40" y="0"/>
                  <a:pt x="40" y="0"/>
                  <a:pt x="40" y="0"/>
                </a:cubicBezTo>
                <a:cubicBezTo>
                  <a:pt x="41" y="0"/>
                  <a:pt x="44" y="0"/>
                  <a:pt x="47" y="3"/>
                </a:cubicBezTo>
                <a:cubicBezTo>
                  <a:pt x="58" y="14"/>
                  <a:pt x="58" y="14"/>
                  <a:pt x="58" y="14"/>
                </a:cubicBezTo>
                <a:moveTo>
                  <a:pt x="69" y="13"/>
                </a:moveTo>
                <a:cubicBezTo>
                  <a:pt x="70" y="14"/>
                  <a:pt x="71" y="16"/>
                  <a:pt x="71" y="17"/>
                </a:cubicBezTo>
                <a:cubicBezTo>
                  <a:pt x="71" y="56"/>
                  <a:pt x="71" y="56"/>
                  <a:pt x="71" y="56"/>
                </a:cubicBezTo>
                <a:cubicBezTo>
                  <a:pt x="71" y="59"/>
                  <a:pt x="68" y="62"/>
                  <a:pt x="65" y="62"/>
                </a:cubicBezTo>
                <a:cubicBezTo>
                  <a:pt x="64" y="62"/>
                  <a:pt x="64" y="62"/>
                  <a:pt x="64" y="62"/>
                </a:cubicBezTo>
                <a:cubicBezTo>
                  <a:pt x="65" y="60"/>
                  <a:pt x="65" y="59"/>
                  <a:pt x="65" y="57"/>
                </a:cubicBezTo>
                <a:cubicBezTo>
                  <a:pt x="65" y="18"/>
                  <a:pt x="65" y="18"/>
                  <a:pt x="65" y="18"/>
                </a:cubicBezTo>
                <a:cubicBezTo>
                  <a:pt x="65" y="17"/>
                  <a:pt x="65" y="15"/>
                  <a:pt x="64" y="14"/>
                </a:cubicBezTo>
                <a:cubicBezTo>
                  <a:pt x="50" y="0"/>
                  <a:pt x="50" y="0"/>
                  <a:pt x="50" y="0"/>
                </a:cubicBezTo>
                <a:cubicBezTo>
                  <a:pt x="50" y="0"/>
                  <a:pt x="50" y="0"/>
                  <a:pt x="50" y="0"/>
                </a:cubicBezTo>
                <a:cubicBezTo>
                  <a:pt x="51" y="0"/>
                  <a:pt x="51" y="0"/>
                  <a:pt x="51" y="0"/>
                </a:cubicBezTo>
                <a:cubicBezTo>
                  <a:pt x="52" y="0"/>
                  <a:pt x="52" y="0"/>
                  <a:pt x="52" y="0"/>
                </a:cubicBezTo>
                <a:cubicBezTo>
                  <a:pt x="54" y="0"/>
                  <a:pt x="56" y="0"/>
                  <a:pt x="59" y="3"/>
                </a:cubicBezTo>
                <a:cubicBezTo>
                  <a:pt x="69" y="13"/>
                  <a:pt x="69" y="13"/>
                  <a:pt x="69" y="13"/>
                </a:cubicBezTo>
              </a:path>
            </a:pathLst>
          </a:custGeom>
          <a:solidFill>
            <a:srgbClr val="FFFFFF"/>
          </a:solidFill>
          <a:ln>
            <a:noFill/>
          </a:ln>
          <a:extLst/>
        </p:spPr>
        <p:txBody>
          <a:bodyPr vert="horz" wrap="square" lIns="93278" tIns="46639" rIns="93278" bIns="46639" numCol="1" anchor="t" anchorCtr="0" compatLnSpc="1">
            <a:prstTxWarp prst="textNoShape">
              <a:avLst/>
            </a:prstTxWarp>
          </a:bodyPr>
          <a:lstStyle/>
          <a:p>
            <a:endParaRPr lang="en-US" dirty="0">
              <a:solidFill>
                <a:srgbClr val="000000"/>
              </a:solidFill>
            </a:endParaRPr>
          </a:p>
        </p:txBody>
      </p:sp>
    </p:spTree>
    <p:extLst>
      <p:ext uri="{BB962C8B-B14F-4D97-AF65-F5344CB8AC3E}">
        <p14:creationId xmlns:p14="http://schemas.microsoft.com/office/powerpoint/2010/main" val="226224838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bwMode="auto">
          <a:xfrm>
            <a:off x="2501" y="-1"/>
            <a:ext cx="5438566" cy="6994525"/>
          </a:xfrm>
          <a:prstGeom prst="rect">
            <a:avLst/>
          </a:prstGeom>
          <a:solidFill>
            <a:srgbClr val="EB3C0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dirty="0">
              <a:solidFill>
                <a:srgbClr val="505050"/>
              </a:solidFill>
              <a:ea typeface="Segoe UI" pitchFamily="34" charset="0"/>
              <a:cs typeface="Segoe UI" pitchFamily="34" charset="0"/>
            </a:endParaRPr>
          </a:p>
        </p:txBody>
      </p:sp>
      <p:sp>
        <p:nvSpPr>
          <p:cNvPr id="2" name="Title 1"/>
          <p:cNvSpPr>
            <a:spLocks noGrp="1"/>
          </p:cNvSpPr>
          <p:nvPr>
            <p:ph type="title"/>
          </p:nvPr>
        </p:nvSpPr>
        <p:spPr/>
        <p:txBody>
          <a:bodyPr/>
          <a:lstStyle/>
          <a:p>
            <a:r>
              <a:rPr lang="en-US" sz="4896" dirty="0" smtClean="0">
                <a:solidFill>
                  <a:schemeClr val="bg1"/>
                </a:solidFill>
              </a:rPr>
              <a:t>2. Plan for </a:t>
            </a:r>
            <a:br>
              <a:rPr lang="en-US" sz="4896" dirty="0" smtClean="0">
                <a:solidFill>
                  <a:schemeClr val="bg1"/>
                </a:solidFill>
              </a:rPr>
            </a:br>
            <a:r>
              <a:rPr lang="en-US" sz="4896" dirty="0" smtClean="0">
                <a:solidFill>
                  <a:schemeClr val="bg1"/>
                </a:solidFill>
              </a:rPr>
              <a:t>Search</a:t>
            </a:r>
            <a:endParaRPr lang="en-US" sz="4896" dirty="0">
              <a:solidFill>
                <a:schemeClr val="bg1"/>
              </a:solidFill>
            </a:endParaRPr>
          </a:p>
        </p:txBody>
      </p:sp>
      <p:sp>
        <p:nvSpPr>
          <p:cNvPr id="6" name="TextBox 5"/>
          <p:cNvSpPr txBox="1"/>
          <p:nvPr/>
        </p:nvSpPr>
        <p:spPr>
          <a:xfrm>
            <a:off x="6059615" y="1744662"/>
            <a:ext cx="6200545" cy="5416868"/>
          </a:xfrm>
          <a:prstGeom prst="rect">
            <a:avLst/>
          </a:prstGeom>
          <a:noFill/>
        </p:spPr>
        <p:txBody>
          <a:bodyPr wrap="square" lIns="0" tIns="0" rIns="0" bIns="0" rtlCol="0">
            <a:spAutoFit/>
          </a:bodyPr>
          <a:lstStyle/>
          <a:p>
            <a:r>
              <a:rPr lang="en-US" sz="3200" dirty="0" smtClean="0">
                <a:solidFill>
                  <a:srgbClr val="505050"/>
                </a:solidFill>
              </a:rPr>
              <a:t>Reconcile Content Sources</a:t>
            </a:r>
          </a:p>
          <a:p>
            <a:endParaRPr lang="en-US" sz="3200" dirty="0">
              <a:solidFill>
                <a:srgbClr val="505050"/>
              </a:solidFill>
            </a:endParaRPr>
          </a:p>
          <a:p>
            <a:r>
              <a:rPr lang="en-US" sz="3200" dirty="0" smtClean="0">
                <a:solidFill>
                  <a:srgbClr val="505050"/>
                </a:solidFill>
              </a:rPr>
              <a:t>Organize Content in Hierarchies</a:t>
            </a:r>
          </a:p>
          <a:p>
            <a:endParaRPr lang="en-US" sz="3200" dirty="0">
              <a:solidFill>
                <a:srgbClr val="505050"/>
              </a:solidFill>
            </a:endParaRPr>
          </a:p>
          <a:p>
            <a:r>
              <a:rPr lang="en-US" sz="3200" dirty="0" smtClean="0">
                <a:solidFill>
                  <a:srgbClr val="505050"/>
                </a:solidFill>
              </a:rPr>
              <a:t>Use Natural Language</a:t>
            </a:r>
          </a:p>
          <a:p>
            <a:endParaRPr lang="en-US" sz="3200" dirty="0">
              <a:solidFill>
                <a:srgbClr val="505050"/>
              </a:solidFill>
            </a:endParaRPr>
          </a:p>
          <a:p>
            <a:r>
              <a:rPr lang="en-US" sz="3200" dirty="0">
                <a:solidFill>
                  <a:srgbClr val="505050"/>
                </a:solidFill>
              </a:rPr>
              <a:t>Encourage rich and consistent </a:t>
            </a:r>
            <a:r>
              <a:rPr lang="en-US" sz="3200" dirty="0" smtClean="0">
                <a:solidFill>
                  <a:srgbClr val="505050"/>
                </a:solidFill>
              </a:rPr>
              <a:t>metadata</a:t>
            </a:r>
          </a:p>
          <a:p>
            <a:endParaRPr lang="en-US" sz="3200" dirty="0">
              <a:solidFill>
                <a:srgbClr val="505050"/>
              </a:solidFill>
            </a:endParaRPr>
          </a:p>
          <a:p>
            <a:r>
              <a:rPr lang="en-US" sz="3200" dirty="0" smtClean="0">
                <a:solidFill>
                  <a:srgbClr val="505050"/>
                </a:solidFill>
              </a:rPr>
              <a:t>Review Search Reports Regularly</a:t>
            </a:r>
            <a:endParaRPr lang="en-US" sz="3200" dirty="0">
              <a:solidFill>
                <a:srgbClr val="505050"/>
              </a:solidFill>
            </a:endParaRPr>
          </a:p>
          <a:p>
            <a:endParaRPr lang="en-US" sz="3200" dirty="0">
              <a:solidFill>
                <a:srgbClr val="505050"/>
              </a:solidFill>
            </a:endParaRPr>
          </a:p>
        </p:txBody>
      </p:sp>
      <p:sp>
        <p:nvSpPr>
          <p:cNvPr id="14" name="Freeform 115"/>
          <p:cNvSpPr>
            <a:spLocks noEditPoints="1"/>
          </p:cNvSpPr>
          <p:nvPr/>
        </p:nvSpPr>
        <p:spPr bwMode="black">
          <a:xfrm>
            <a:off x="1798637" y="2887662"/>
            <a:ext cx="1117137" cy="1143000"/>
          </a:xfrm>
          <a:custGeom>
            <a:avLst/>
            <a:gdLst>
              <a:gd name="T0" fmla="*/ 63 w 68"/>
              <a:gd name="T1" fmla="*/ 12 h 66"/>
              <a:gd name="T2" fmla="*/ 48 w 68"/>
              <a:gd name="T3" fmla="*/ 1 h 66"/>
              <a:gd name="T4" fmla="*/ 42 w 68"/>
              <a:gd name="T5" fmla="*/ 0 h 66"/>
              <a:gd name="T6" fmla="*/ 18 w 68"/>
              <a:gd name="T7" fmla="*/ 19 h 66"/>
              <a:gd name="T8" fmla="*/ 21 w 68"/>
              <a:gd name="T9" fmla="*/ 37 h 66"/>
              <a:gd name="T10" fmla="*/ 2 w 68"/>
              <a:gd name="T11" fmla="*/ 56 h 66"/>
              <a:gd name="T12" fmla="*/ 2 w 68"/>
              <a:gd name="T13" fmla="*/ 65 h 66"/>
              <a:gd name="T14" fmla="*/ 7 w 68"/>
              <a:gd name="T15" fmla="*/ 66 h 66"/>
              <a:gd name="T16" fmla="*/ 11 w 68"/>
              <a:gd name="T17" fmla="*/ 65 h 66"/>
              <a:gd name="T18" fmla="*/ 30 w 68"/>
              <a:gd name="T19" fmla="*/ 46 h 66"/>
              <a:gd name="T20" fmla="*/ 36 w 68"/>
              <a:gd name="T21" fmla="*/ 49 h 66"/>
              <a:gd name="T22" fmla="*/ 42 w 68"/>
              <a:gd name="T23" fmla="*/ 50 h 66"/>
              <a:gd name="T24" fmla="*/ 66 w 68"/>
              <a:gd name="T25" fmla="*/ 31 h 66"/>
              <a:gd name="T26" fmla="*/ 63 w 68"/>
              <a:gd name="T27" fmla="*/ 12 h 66"/>
              <a:gd name="T28" fmla="*/ 59 w 68"/>
              <a:gd name="T29" fmla="*/ 29 h 66"/>
              <a:gd name="T30" fmla="*/ 42 w 68"/>
              <a:gd name="T31" fmla="*/ 42 h 66"/>
              <a:gd name="T32" fmla="*/ 38 w 68"/>
              <a:gd name="T33" fmla="*/ 42 h 66"/>
              <a:gd name="T34" fmla="*/ 26 w 68"/>
              <a:gd name="T35" fmla="*/ 21 h 66"/>
              <a:gd name="T36" fmla="*/ 42 w 68"/>
              <a:gd name="T37" fmla="*/ 8 h 66"/>
              <a:gd name="T38" fmla="*/ 46 w 68"/>
              <a:gd name="T39" fmla="*/ 8 h 66"/>
              <a:gd name="T40" fmla="*/ 57 w 68"/>
              <a:gd name="T41" fmla="*/ 16 h 66"/>
              <a:gd name="T42" fmla="*/ 59 w 68"/>
              <a:gd name="T43" fmla="*/ 29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68" h="66">
                <a:moveTo>
                  <a:pt x="63" y="12"/>
                </a:moveTo>
                <a:cubicBezTo>
                  <a:pt x="60" y="6"/>
                  <a:pt x="55" y="2"/>
                  <a:pt x="48" y="1"/>
                </a:cubicBezTo>
                <a:cubicBezTo>
                  <a:pt x="46" y="0"/>
                  <a:pt x="44" y="0"/>
                  <a:pt x="42" y="0"/>
                </a:cubicBezTo>
                <a:cubicBezTo>
                  <a:pt x="31" y="0"/>
                  <a:pt x="21" y="8"/>
                  <a:pt x="18" y="19"/>
                </a:cubicBezTo>
                <a:cubicBezTo>
                  <a:pt x="17" y="25"/>
                  <a:pt x="18" y="32"/>
                  <a:pt x="21" y="37"/>
                </a:cubicBezTo>
                <a:cubicBezTo>
                  <a:pt x="2" y="56"/>
                  <a:pt x="2" y="56"/>
                  <a:pt x="2" y="56"/>
                </a:cubicBezTo>
                <a:cubicBezTo>
                  <a:pt x="0" y="58"/>
                  <a:pt x="0" y="62"/>
                  <a:pt x="2" y="65"/>
                </a:cubicBezTo>
                <a:cubicBezTo>
                  <a:pt x="4" y="66"/>
                  <a:pt x="5" y="66"/>
                  <a:pt x="7" y="66"/>
                </a:cubicBezTo>
                <a:cubicBezTo>
                  <a:pt x="8" y="66"/>
                  <a:pt x="10" y="66"/>
                  <a:pt x="11" y="65"/>
                </a:cubicBezTo>
                <a:cubicBezTo>
                  <a:pt x="30" y="46"/>
                  <a:pt x="30" y="46"/>
                  <a:pt x="30" y="46"/>
                </a:cubicBezTo>
                <a:cubicBezTo>
                  <a:pt x="32" y="47"/>
                  <a:pt x="34" y="48"/>
                  <a:pt x="36" y="49"/>
                </a:cubicBezTo>
                <a:cubicBezTo>
                  <a:pt x="38" y="49"/>
                  <a:pt x="40" y="50"/>
                  <a:pt x="42" y="50"/>
                </a:cubicBezTo>
                <a:cubicBezTo>
                  <a:pt x="54" y="50"/>
                  <a:pt x="64" y="42"/>
                  <a:pt x="66" y="31"/>
                </a:cubicBezTo>
                <a:cubicBezTo>
                  <a:pt x="68" y="24"/>
                  <a:pt x="67" y="18"/>
                  <a:pt x="63" y="12"/>
                </a:cubicBezTo>
                <a:close/>
                <a:moveTo>
                  <a:pt x="59" y="29"/>
                </a:moveTo>
                <a:cubicBezTo>
                  <a:pt x="57" y="37"/>
                  <a:pt x="50" y="42"/>
                  <a:pt x="42" y="42"/>
                </a:cubicBezTo>
                <a:cubicBezTo>
                  <a:pt x="41" y="42"/>
                  <a:pt x="40" y="42"/>
                  <a:pt x="38" y="42"/>
                </a:cubicBezTo>
                <a:cubicBezTo>
                  <a:pt x="29" y="39"/>
                  <a:pt x="23" y="30"/>
                  <a:pt x="26" y="21"/>
                </a:cubicBezTo>
                <a:cubicBezTo>
                  <a:pt x="28" y="13"/>
                  <a:pt x="34" y="8"/>
                  <a:pt x="42" y="8"/>
                </a:cubicBezTo>
                <a:cubicBezTo>
                  <a:pt x="44" y="8"/>
                  <a:pt x="45" y="8"/>
                  <a:pt x="46" y="8"/>
                </a:cubicBezTo>
                <a:cubicBezTo>
                  <a:pt x="51" y="9"/>
                  <a:pt x="55" y="12"/>
                  <a:pt x="57" y="16"/>
                </a:cubicBezTo>
                <a:cubicBezTo>
                  <a:pt x="59" y="20"/>
                  <a:pt x="60" y="25"/>
                  <a:pt x="59" y="29"/>
                </a:cubicBezTo>
                <a:close/>
              </a:path>
            </a:pathLst>
          </a:custGeom>
          <a:solidFill>
            <a:srgbClr val="FFFFFF"/>
          </a:solidFill>
          <a:ln>
            <a:noFill/>
          </a:ln>
          <a:extLst/>
        </p:spPr>
        <p:txBody>
          <a:bodyPr vert="horz" wrap="square" lIns="93278" tIns="46639" rIns="93278" bIns="46639" numCol="1" anchor="t" anchorCtr="0" compatLnSpc="1">
            <a:prstTxWarp prst="textNoShape">
              <a:avLst/>
            </a:prstTxWarp>
          </a:bodyPr>
          <a:lstStyle/>
          <a:p>
            <a:endParaRPr lang="en-US" dirty="0">
              <a:solidFill>
                <a:srgbClr val="000000"/>
              </a:solidFill>
            </a:endParaRPr>
          </a:p>
        </p:txBody>
      </p:sp>
    </p:spTree>
    <p:extLst>
      <p:ext uri="{BB962C8B-B14F-4D97-AF65-F5344CB8AC3E}">
        <p14:creationId xmlns:p14="http://schemas.microsoft.com/office/powerpoint/2010/main" val="294074736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bwMode="auto">
          <a:xfrm>
            <a:off x="2501" y="-1"/>
            <a:ext cx="5438566" cy="6994525"/>
          </a:xfrm>
          <a:prstGeom prst="rect">
            <a:avLst/>
          </a:prstGeom>
          <a:solidFill>
            <a:srgbClr val="EB3C0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dirty="0">
              <a:solidFill>
                <a:srgbClr val="FFFFFF"/>
              </a:solidFill>
              <a:ea typeface="Segoe UI" pitchFamily="34" charset="0"/>
              <a:cs typeface="Segoe UI" pitchFamily="34" charset="0"/>
            </a:endParaRPr>
          </a:p>
        </p:txBody>
      </p:sp>
      <p:sp>
        <p:nvSpPr>
          <p:cNvPr id="2" name="Title 1"/>
          <p:cNvSpPr>
            <a:spLocks noGrp="1"/>
          </p:cNvSpPr>
          <p:nvPr>
            <p:ph type="title"/>
          </p:nvPr>
        </p:nvSpPr>
        <p:spPr/>
        <p:txBody>
          <a:bodyPr/>
          <a:lstStyle/>
          <a:p>
            <a:r>
              <a:rPr lang="en-US" sz="4896" dirty="0" smtClean="0">
                <a:solidFill>
                  <a:schemeClr val="bg1"/>
                </a:solidFill>
              </a:rPr>
              <a:t>3. Plan for </a:t>
            </a:r>
            <a:br>
              <a:rPr lang="en-US" sz="4896" dirty="0" smtClean="0">
                <a:solidFill>
                  <a:schemeClr val="bg1"/>
                </a:solidFill>
              </a:rPr>
            </a:br>
            <a:r>
              <a:rPr lang="en-US" sz="4896" dirty="0" smtClean="0">
                <a:solidFill>
                  <a:schemeClr val="bg1"/>
                </a:solidFill>
              </a:rPr>
              <a:t>Social</a:t>
            </a:r>
            <a:endParaRPr lang="en-US" sz="4896" dirty="0">
              <a:solidFill>
                <a:schemeClr val="bg1"/>
              </a:solidFill>
            </a:endParaRPr>
          </a:p>
        </p:txBody>
      </p:sp>
      <p:sp>
        <p:nvSpPr>
          <p:cNvPr id="6" name="TextBox 5"/>
          <p:cNvSpPr txBox="1"/>
          <p:nvPr/>
        </p:nvSpPr>
        <p:spPr>
          <a:xfrm>
            <a:off x="6065837" y="1849913"/>
            <a:ext cx="5835982" cy="1969770"/>
          </a:xfrm>
          <a:prstGeom prst="rect">
            <a:avLst/>
          </a:prstGeom>
          <a:noFill/>
        </p:spPr>
        <p:txBody>
          <a:bodyPr wrap="square" lIns="0" tIns="0" rIns="0" bIns="0" rtlCol="0">
            <a:spAutoFit/>
          </a:bodyPr>
          <a:lstStyle/>
          <a:p>
            <a:r>
              <a:rPr lang="en-US" sz="3200" dirty="0" smtClean="0">
                <a:solidFill>
                  <a:srgbClr val="505050"/>
                </a:solidFill>
              </a:rPr>
              <a:t>Social relies on culture</a:t>
            </a:r>
          </a:p>
          <a:p>
            <a:endParaRPr lang="en-US" sz="3200" dirty="0">
              <a:solidFill>
                <a:srgbClr val="505050"/>
              </a:solidFill>
            </a:endParaRPr>
          </a:p>
          <a:p>
            <a:r>
              <a:rPr lang="en-US" sz="3200" dirty="0" smtClean="0">
                <a:solidFill>
                  <a:srgbClr val="505050"/>
                </a:solidFill>
              </a:rPr>
              <a:t>Invest in planning and governance in this area</a:t>
            </a:r>
            <a:endParaRPr lang="en-US" sz="3200" dirty="0">
              <a:solidFill>
                <a:srgbClr val="505050"/>
              </a:solidFill>
            </a:endParaRPr>
          </a:p>
        </p:txBody>
      </p:sp>
      <p:sp>
        <p:nvSpPr>
          <p:cNvPr id="14" name="Freeform 144"/>
          <p:cNvSpPr>
            <a:spLocks noEditPoints="1"/>
          </p:cNvSpPr>
          <p:nvPr/>
        </p:nvSpPr>
        <p:spPr bwMode="black">
          <a:xfrm>
            <a:off x="2103437" y="3040062"/>
            <a:ext cx="838200" cy="1066800"/>
          </a:xfrm>
          <a:custGeom>
            <a:avLst/>
            <a:gdLst>
              <a:gd name="T0" fmla="*/ 35 w 46"/>
              <a:gd name="T1" fmla="*/ 7 h 84"/>
              <a:gd name="T2" fmla="*/ 29 w 46"/>
              <a:gd name="T3" fmla="*/ 14 h 84"/>
              <a:gd name="T4" fmla="*/ 22 w 46"/>
              <a:gd name="T5" fmla="*/ 7 h 84"/>
              <a:gd name="T6" fmla="*/ 29 w 46"/>
              <a:gd name="T7" fmla="*/ 0 h 84"/>
              <a:gd name="T8" fmla="*/ 35 w 46"/>
              <a:gd name="T9" fmla="*/ 7 h 84"/>
              <a:gd name="T10" fmla="*/ 20 w 46"/>
              <a:gd name="T11" fmla="*/ 12 h 84"/>
              <a:gd name="T12" fmla="*/ 2 w 46"/>
              <a:gd name="T13" fmla="*/ 22 h 84"/>
              <a:gd name="T14" fmla="*/ 0 w 46"/>
              <a:gd name="T15" fmla="*/ 41 h 84"/>
              <a:gd name="T16" fmla="*/ 6 w 46"/>
              <a:gd name="T17" fmla="*/ 41 h 84"/>
              <a:gd name="T18" fmla="*/ 7 w 46"/>
              <a:gd name="T19" fmla="*/ 26 h 84"/>
              <a:gd name="T20" fmla="*/ 15 w 46"/>
              <a:gd name="T21" fmla="*/ 22 h 84"/>
              <a:gd name="T22" fmla="*/ 10 w 46"/>
              <a:gd name="T23" fmla="*/ 37 h 84"/>
              <a:gd name="T24" fmla="*/ 12 w 46"/>
              <a:gd name="T25" fmla="*/ 45 h 84"/>
              <a:gd name="T26" fmla="*/ 0 w 46"/>
              <a:gd name="T27" fmla="*/ 82 h 84"/>
              <a:gd name="T28" fmla="*/ 8 w 46"/>
              <a:gd name="T29" fmla="*/ 84 h 84"/>
              <a:gd name="T30" fmla="*/ 18 w 46"/>
              <a:gd name="T31" fmla="*/ 57 h 84"/>
              <a:gd name="T32" fmla="*/ 21 w 46"/>
              <a:gd name="T33" fmla="*/ 62 h 84"/>
              <a:gd name="T34" fmla="*/ 27 w 46"/>
              <a:gd name="T35" fmla="*/ 84 h 84"/>
              <a:gd name="T36" fmla="*/ 36 w 46"/>
              <a:gd name="T37" fmla="*/ 81 h 84"/>
              <a:gd name="T38" fmla="*/ 29 w 46"/>
              <a:gd name="T39" fmla="*/ 56 h 84"/>
              <a:gd name="T40" fmla="*/ 22 w 46"/>
              <a:gd name="T41" fmla="*/ 45 h 84"/>
              <a:gd name="T42" fmla="*/ 27 w 46"/>
              <a:gd name="T43" fmla="*/ 29 h 84"/>
              <a:gd name="T44" fmla="*/ 29 w 46"/>
              <a:gd name="T45" fmla="*/ 35 h 84"/>
              <a:gd name="T46" fmla="*/ 44 w 46"/>
              <a:gd name="T47" fmla="*/ 41 h 84"/>
              <a:gd name="T48" fmla="*/ 46 w 46"/>
              <a:gd name="T49" fmla="*/ 35 h 84"/>
              <a:gd name="T50" fmla="*/ 35 w 46"/>
              <a:gd name="T51" fmla="*/ 30 h 84"/>
              <a:gd name="T52" fmla="*/ 31 w 46"/>
              <a:gd name="T53" fmla="*/ 17 h 84"/>
              <a:gd name="T54" fmla="*/ 20 w 46"/>
              <a:gd name="T55" fmla="*/ 12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6" h="84">
                <a:moveTo>
                  <a:pt x="35" y="7"/>
                </a:moveTo>
                <a:cubicBezTo>
                  <a:pt x="35" y="11"/>
                  <a:pt x="33" y="14"/>
                  <a:pt x="29" y="14"/>
                </a:cubicBezTo>
                <a:cubicBezTo>
                  <a:pt x="25" y="14"/>
                  <a:pt x="22" y="11"/>
                  <a:pt x="22" y="7"/>
                </a:cubicBezTo>
                <a:cubicBezTo>
                  <a:pt x="22" y="3"/>
                  <a:pt x="25" y="0"/>
                  <a:pt x="29" y="0"/>
                </a:cubicBezTo>
                <a:cubicBezTo>
                  <a:pt x="33" y="0"/>
                  <a:pt x="35" y="3"/>
                  <a:pt x="35" y="7"/>
                </a:cubicBezTo>
                <a:moveTo>
                  <a:pt x="20" y="12"/>
                </a:moveTo>
                <a:cubicBezTo>
                  <a:pt x="2" y="22"/>
                  <a:pt x="2" y="22"/>
                  <a:pt x="2" y="22"/>
                </a:cubicBezTo>
                <a:cubicBezTo>
                  <a:pt x="0" y="41"/>
                  <a:pt x="0" y="41"/>
                  <a:pt x="0" y="41"/>
                </a:cubicBezTo>
                <a:cubicBezTo>
                  <a:pt x="6" y="41"/>
                  <a:pt x="6" y="41"/>
                  <a:pt x="6" y="41"/>
                </a:cubicBezTo>
                <a:cubicBezTo>
                  <a:pt x="7" y="26"/>
                  <a:pt x="7" y="26"/>
                  <a:pt x="7" y="26"/>
                </a:cubicBezTo>
                <a:cubicBezTo>
                  <a:pt x="15" y="22"/>
                  <a:pt x="15" y="22"/>
                  <a:pt x="15" y="22"/>
                </a:cubicBezTo>
                <a:cubicBezTo>
                  <a:pt x="15" y="22"/>
                  <a:pt x="11" y="34"/>
                  <a:pt x="10" y="37"/>
                </a:cubicBezTo>
                <a:cubicBezTo>
                  <a:pt x="9" y="39"/>
                  <a:pt x="11" y="43"/>
                  <a:pt x="12" y="45"/>
                </a:cubicBezTo>
                <a:cubicBezTo>
                  <a:pt x="0" y="82"/>
                  <a:pt x="0" y="82"/>
                  <a:pt x="0" y="82"/>
                </a:cubicBezTo>
                <a:cubicBezTo>
                  <a:pt x="8" y="84"/>
                  <a:pt x="8" y="84"/>
                  <a:pt x="8" y="84"/>
                </a:cubicBezTo>
                <a:cubicBezTo>
                  <a:pt x="18" y="57"/>
                  <a:pt x="18" y="57"/>
                  <a:pt x="18" y="57"/>
                </a:cubicBezTo>
                <a:cubicBezTo>
                  <a:pt x="21" y="62"/>
                  <a:pt x="21" y="62"/>
                  <a:pt x="21" y="62"/>
                </a:cubicBezTo>
                <a:cubicBezTo>
                  <a:pt x="27" y="84"/>
                  <a:pt x="27" y="84"/>
                  <a:pt x="27" y="84"/>
                </a:cubicBezTo>
                <a:cubicBezTo>
                  <a:pt x="36" y="81"/>
                  <a:pt x="36" y="81"/>
                  <a:pt x="36" y="81"/>
                </a:cubicBezTo>
                <a:cubicBezTo>
                  <a:pt x="29" y="56"/>
                  <a:pt x="29" y="56"/>
                  <a:pt x="29" y="56"/>
                </a:cubicBezTo>
                <a:cubicBezTo>
                  <a:pt x="22" y="45"/>
                  <a:pt x="22" y="45"/>
                  <a:pt x="22" y="45"/>
                </a:cubicBezTo>
                <a:cubicBezTo>
                  <a:pt x="27" y="29"/>
                  <a:pt x="27" y="29"/>
                  <a:pt x="27" y="29"/>
                </a:cubicBezTo>
                <a:cubicBezTo>
                  <a:pt x="29" y="35"/>
                  <a:pt x="29" y="35"/>
                  <a:pt x="29" y="35"/>
                </a:cubicBezTo>
                <a:cubicBezTo>
                  <a:pt x="44" y="41"/>
                  <a:pt x="44" y="41"/>
                  <a:pt x="44" y="41"/>
                </a:cubicBezTo>
                <a:cubicBezTo>
                  <a:pt x="46" y="35"/>
                  <a:pt x="46" y="35"/>
                  <a:pt x="46" y="35"/>
                </a:cubicBezTo>
                <a:cubicBezTo>
                  <a:pt x="35" y="30"/>
                  <a:pt x="35" y="30"/>
                  <a:pt x="35" y="30"/>
                </a:cubicBezTo>
                <a:cubicBezTo>
                  <a:pt x="31" y="17"/>
                  <a:pt x="31" y="17"/>
                  <a:pt x="31" y="17"/>
                </a:cubicBezTo>
                <a:lnTo>
                  <a:pt x="20" y="12"/>
                </a:lnTo>
                <a:close/>
              </a:path>
            </a:pathLst>
          </a:custGeom>
          <a:solidFill>
            <a:srgbClr val="FFFFFF"/>
          </a:solidFill>
          <a:ln>
            <a:noFill/>
          </a:ln>
          <a:extLst/>
        </p:spPr>
        <p:txBody>
          <a:bodyPr vert="horz" wrap="square" lIns="93278" tIns="46639" rIns="93278" bIns="46639" numCol="1" anchor="t" anchorCtr="0" compatLnSpc="1">
            <a:prstTxWarp prst="textNoShape">
              <a:avLst/>
            </a:prstTxWarp>
          </a:bodyPr>
          <a:lstStyle/>
          <a:p>
            <a:endParaRPr lang="en-US" dirty="0">
              <a:solidFill>
                <a:srgbClr val="000000"/>
              </a:solidFill>
            </a:endParaRPr>
          </a:p>
        </p:txBody>
      </p:sp>
    </p:spTree>
    <p:extLst>
      <p:ext uri="{BB962C8B-B14F-4D97-AF65-F5344CB8AC3E}">
        <p14:creationId xmlns:p14="http://schemas.microsoft.com/office/powerpoint/2010/main" val="211205976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bwMode="auto">
          <a:xfrm>
            <a:off x="2501" y="-1"/>
            <a:ext cx="5438566" cy="6994525"/>
          </a:xfrm>
          <a:prstGeom prst="rect">
            <a:avLst/>
          </a:prstGeom>
          <a:solidFill>
            <a:srgbClr val="EB3C0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dirty="0">
              <a:solidFill>
                <a:srgbClr val="505050"/>
              </a:solidFill>
              <a:ea typeface="Segoe UI" pitchFamily="34" charset="0"/>
              <a:cs typeface="Segoe UI" pitchFamily="34" charset="0"/>
            </a:endParaRPr>
          </a:p>
        </p:txBody>
      </p:sp>
      <p:sp>
        <p:nvSpPr>
          <p:cNvPr id="2" name="Title 1"/>
          <p:cNvSpPr>
            <a:spLocks noGrp="1"/>
          </p:cNvSpPr>
          <p:nvPr>
            <p:ph type="title"/>
          </p:nvPr>
        </p:nvSpPr>
        <p:spPr/>
        <p:txBody>
          <a:bodyPr/>
          <a:lstStyle/>
          <a:p>
            <a:r>
              <a:rPr lang="en-US" sz="4896" dirty="0" smtClean="0">
                <a:solidFill>
                  <a:schemeClr val="bg1"/>
                </a:solidFill>
              </a:rPr>
              <a:t>4. Plan for </a:t>
            </a:r>
            <a:br>
              <a:rPr lang="en-US" sz="4896" dirty="0" smtClean="0">
                <a:solidFill>
                  <a:schemeClr val="bg1"/>
                </a:solidFill>
              </a:rPr>
            </a:br>
            <a:r>
              <a:rPr lang="en-US" sz="4896" dirty="0" smtClean="0">
                <a:solidFill>
                  <a:schemeClr val="bg1"/>
                </a:solidFill>
              </a:rPr>
              <a:t>Apps</a:t>
            </a:r>
            <a:endParaRPr lang="en-US" sz="4896" dirty="0">
              <a:solidFill>
                <a:schemeClr val="bg1"/>
              </a:solidFill>
            </a:endParaRPr>
          </a:p>
        </p:txBody>
      </p:sp>
      <p:sp>
        <p:nvSpPr>
          <p:cNvPr id="6" name="TextBox 5"/>
          <p:cNvSpPr txBox="1"/>
          <p:nvPr/>
        </p:nvSpPr>
        <p:spPr>
          <a:xfrm>
            <a:off x="6065837" y="2071283"/>
            <a:ext cx="5835982" cy="4431983"/>
          </a:xfrm>
          <a:prstGeom prst="rect">
            <a:avLst/>
          </a:prstGeom>
          <a:noFill/>
        </p:spPr>
        <p:txBody>
          <a:bodyPr wrap="square" lIns="0" tIns="0" rIns="0" bIns="0" rtlCol="0">
            <a:spAutoFit/>
          </a:bodyPr>
          <a:lstStyle/>
          <a:p>
            <a:r>
              <a:rPr lang="en-US" sz="3200" dirty="0">
                <a:solidFill>
                  <a:srgbClr val="505050"/>
                </a:solidFill>
              </a:rPr>
              <a:t>Define </a:t>
            </a:r>
            <a:r>
              <a:rPr lang="en-US" sz="3200" dirty="0" smtClean="0">
                <a:solidFill>
                  <a:srgbClr val="505050"/>
                </a:solidFill>
              </a:rPr>
              <a:t>Your App </a:t>
            </a:r>
            <a:r>
              <a:rPr lang="en-US" sz="3200" dirty="0">
                <a:solidFill>
                  <a:srgbClr val="505050"/>
                </a:solidFill>
              </a:rPr>
              <a:t>Strategy</a:t>
            </a:r>
          </a:p>
          <a:p>
            <a:endParaRPr lang="en-US" sz="3200" dirty="0" smtClean="0">
              <a:solidFill>
                <a:srgbClr val="505050"/>
              </a:solidFill>
            </a:endParaRPr>
          </a:p>
          <a:p>
            <a:r>
              <a:rPr lang="en-US" sz="3200" dirty="0" smtClean="0">
                <a:solidFill>
                  <a:srgbClr val="505050"/>
                </a:solidFill>
              </a:rPr>
              <a:t>Do you have custom code?</a:t>
            </a:r>
          </a:p>
          <a:p>
            <a:endParaRPr lang="en-US" sz="3200" dirty="0" smtClean="0">
              <a:solidFill>
                <a:srgbClr val="505050"/>
              </a:solidFill>
            </a:endParaRPr>
          </a:p>
          <a:p>
            <a:r>
              <a:rPr lang="en-US" sz="3200" dirty="0" smtClean="0">
                <a:solidFill>
                  <a:srgbClr val="505050"/>
                </a:solidFill>
              </a:rPr>
              <a:t>Plan for Farm and Sandbox Solutions</a:t>
            </a:r>
          </a:p>
          <a:p>
            <a:endParaRPr lang="en-US" sz="3200" dirty="0" smtClean="0">
              <a:solidFill>
                <a:srgbClr val="505050"/>
              </a:solidFill>
            </a:endParaRPr>
          </a:p>
          <a:p>
            <a:r>
              <a:rPr lang="en-US" sz="3200" dirty="0" smtClean="0">
                <a:solidFill>
                  <a:srgbClr val="505050"/>
                </a:solidFill>
              </a:rPr>
              <a:t>Design for the cloud moving forward (this means </a:t>
            </a:r>
            <a:r>
              <a:rPr lang="en-US" sz="3200" i="1" dirty="0" smtClean="0">
                <a:solidFill>
                  <a:srgbClr val="505050"/>
                </a:solidFill>
              </a:rPr>
              <a:t>now</a:t>
            </a:r>
            <a:r>
              <a:rPr lang="en-US" sz="3200" dirty="0" smtClean="0">
                <a:solidFill>
                  <a:srgbClr val="505050"/>
                </a:solidFill>
              </a:rPr>
              <a:t>)</a:t>
            </a:r>
            <a:endParaRPr lang="en-US" sz="3200" dirty="0">
              <a:solidFill>
                <a:srgbClr val="505050"/>
              </a:solidFill>
            </a:endParaRPr>
          </a:p>
        </p:txBody>
      </p:sp>
      <p:sp>
        <p:nvSpPr>
          <p:cNvPr id="15" name="Freeform 138"/>
          <p:cNvSpPr>
            <a:spLocks noEditPoints="1"/>
          </p:cNvSpPr>
          <p:nvPr/>
        </p:nvSpPr>
        <p:spPr bwMode="black">
          <a:xfrm>
            <a:off x="2103437" y="3268662"/>
            <a:ext cx="838200" cy="1052340"/>
          </a:xfrm>
          <a:custGeom>
            <a:avLst/>
            <a:gdLst>
              <a:gd name="T0" fmla="*/ 64 w 64"/>
              <a:gd name="T1" fmla="*/ 9 h 80"/>
              <a:gd name="T2" fmla="*/ 64 w 64"/>
              <a:gd name="T3" fmla="*/ 32 h 80"/>
              <a:gd name="T4" fmla="*/ 40 w 64"/>
              <a:gd name="T5" fmla="*/ 33 h 80"/>
              <a:gd name="T6" fmla="*/ 32 w 64"/>
              <a:gd name="T7" fmla="*/ 25 h 80"/>
              <a:gd name="T8" fmla="*/ 47 w 64"/>
              <a:gd name="T9" fmla="*/ 24 h 80"/>
              <a:gd name="T10" fmla="*/ 37 w 64"/>
              <a:gd name="T11" fmla="*/ 18 h 80"/>
              <a:gd name="T12" fmla="*/ 12 w 64"/>
              <a:gd name="T13" fmla="*/ 35 h 80"/>
              <a:gd name="T14" fmla="*/ 0 w 64"/>
              <a:gd name="T15" fmla="*/ 35 h 80"/>
              <a:gd name="T16" fmla="*/ 39 w 64"/>
              <a:gd name="T17" fmla="*/ 7 h 80"/>
              <a:gd name="T18" fmla="*/ 55 w 64"/>
              <a:gd name="T19" fmla="*/ 15 h 80"/>
              <a:gd name="T20" fmla="*/ 56 w 64"/>
              <a:gd name="T21" fmla="*/ 0 h 80"/>
              <a:gd name="T22" fmla="*/ 64 w 64"/>
              <a:gd name="T23" fmla="*/ 9 h 80"/>
              <a:gd name="T24" fmla="*/ 26 w 64"/>
              <a:gd name="T25" fmla="*/ 62 h 80"/>
              <a:gd name="T26" fmla="*/ 15 w 64"/>
              <a:gd name="T27" fmla="*/ 56 h 80"/>
              <a:gd name="T28" fmla="*/ 32 w 64"/>
              <a:gd name="T29" fmla="*/ 56 h 80"/>
              <a:gd name="T30" fmla="*/ 24 w 64"/>
              <a:gd name="T31" fmla="*/ 47 h 80"/>
              <a:gd name="T32" fmla="*/ 0 w 64"/>
              <a:gd name="T33" fmla="*/ 48 h 80"/>
              <a:gd name="T34" fmla="*/ 0 w 64"/>
              <a:gd name="T35" fmla="*/ 72 h 80"/>
              <a:gd name="T36" fmla="*/ 8 w 64"/>
              <a:gd name="T37" fmla="*/ 80 h 80"/>
              <a:gd name="T38" fmla="*/ 9 w 64"/>
              <a:gd name="T39" fmla="*/ 66 h 80"/>
              <a:gd name="T40" fmla="*/ 24 w 64"/>
              <a:gd name="T41" fmla="*/ 73 h 80"/>
              <a:gd name="T42" fmla="*/ 64 w 64"/>
              <a:gd name="T43" fmla="*/ 45 h 80"/>
              <a:gd name="T44" fmla="*/ 51 w 64"/>
              <a:gd name="T45" fmla="*/ 45 h 80"/>
              <a:gd name="T46" fmla="*/ 26 w 64"/>
              <a:gd name="T47" fmla="*/ 62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64" h="80">
                <a:moveTo>
                  <a:pt x="64" y="9"/>
                </a:moveTo>
                <a:cubicBezTo>
                  <a:pt x="64" y="32"/>
                  <a:pt x="64" y="32"/>
                  <a:pt x="64" y="32"/>
                </a:cubicBezTo>
                <a:cubicBezTo>
                  <a:pt x="40" y="33"/>
                  <a:pt x="40" y="33"/>
                  <a:pt x="40" y="33"/>
                </a:cubicBezTo>
                <a:cubicBezTo>
                  <a:pt x="32" y="25"/>
                  <a:pt x="32" y="25"/>
                  <a:pt x="32" y="25"/>
                </a:cubicBezTo>
                <a:cubicBezTo>
                  <a:pt x="47" y="24"/>
                  <a:pt x="47" y="24"/>
                  <a:pt x="47" y="24"/>
                </a:cubicBezTo>
                <a:cubicBezTo>
                  <a:pt x="45" y="21"/>
                  <a:pt x="41" y="19"/>
                  <a:pt x="37" y="18"/>
                </a:cubicBezTo>
                <a:cubicBezTo>
                  <a:pt x="26" y="16"/>
                  <a:pt x="14" y="24"/>
                  <a:pt x="12" y="35"/>
                </a:cubicBezTo>
                <a:cubicBezTo>
                  <a:pt x="0" y="35"/>
                  <a:pt x="0" y="35"/>
                  <a:pt x="0" y="35"/>
                </a:cubicBezTo>
                <a:cubicBezTo>
                  <a:pt x="4" y="14"/>
                  <a:pt x="22" y="4"/>
                  <a:pt x="39" y="7"/>
                </a:cubicBezTo>
                <a:cubicBezTo>
                  <a:pt x="45" y="8"/>
                  <a:pt x="51" y="11"/>
                  <a:pt x="55" y="15"/>
                </a:cubicBezTo>
                <a:cubicBezTo>
                  <a:pt x="56" y="0"/>
                  <a:pt x="56" y="0"/>
                  <a:pt x="56" y="0"/>
                </a:cubicBezTo>
                <a:lnTo>
                  <a:pt x="64" y="9"/>
                </a:lnTo>
                <a:close/>
                <a:moveTo>
                  <a:pt x="26" y="62"/>
                </a:moveTo>
                <a:cubicBezTo>
                  <a:pt x="22" y="61"/>
                  <a:pt x="18" y="59"/>
                  <a:pt x="15" y="56"/>
                </a:cubicBezTo>
                <a:cubicBezTo>
                  <a:pt x="32" y="56"/>
                  <a:pt x="32" y="56"/>
                  <a:pt x="32" y="56"/>
                </a:cubicBezTo>
                <a:cubicBezTo>
                  <a:pt x="24" y="47"/>
                  <a:pt x="24" y="47"/>
                  <a:pt x="24" y="47"/>
                </a:cubicBezTo>
                <a:cubicBezTo>
                  <a:pt x="0" y="48"/>
                  <a:pt x="0" y="48"/>
                  <a:pt x="0" y="48"/>
                </a:cubicBezTo>
                <a:cubicBezTo>
                  <a:pt x="0" y="72"/>
                  <a:pt x="0" y="72"/>
                  <a:pt x="0" y="72"/>
                </a:cubicBezTo>
                <a:cubicBezTo>
                  <a:pt x="8" y="80"/>
                  <a:pt x="8" y="80"/>
                  <a:pt x="8" y="80"/>
                </a:cubicBezTo>
                <a:cubicBezTo>
                  <a:pt x="9" y="66"/>
                  <a:pt x="9" y="66"/>
                  <a:pt x="9" y="66"/>
                </a:cubicBezTo>
                <a:cubicBezTo>
                  <a:pt x="13" y="70"/>
                  <a:pt x="18" y="72"/>
                  <a:pt x="24" y="73"/>
                </a:cubicBezTo>
                <a:cubicBezTo>
                  <a:pt x="42" y="77"/>
                  <a:pt x="60" y="66"/>
                  <a:pt x="64" y="45"/>
                </a:cubicBezTo>
                <a:cubicBezTo>
                  <a:pt x="51" y="45"/>
                  <a:pt x="51" y="45"/>
                  <a:pt x="51" y="45"/>
                </a:cubicBezTo>
                <a:cubicBezTo>
                  <a:pt x="49" y="57"/>
                  <a:pt x="38" y="64"/>
                  <a:pt x="26" y="62"/>
                </a:cubicBezTo>
                <a:close/>
              </a:path>
            </a:pathLst>
          </a:custGeom>
          <a:solidFill>
            <a:srgbClr val="FFFFFF"/>
          </a:solidFill>
          <a:ln>
            <a:noFill/>
          </a:ln>
          <a:extLst/>
        </p:spPr>
        <p:txBody>
          <a:bodyPr vert="horz" wrap="square" lIns="93278" tIns="46639" rIns="93278" bIns="46639" numCol="1" anchor="t" anchorCtr="0" compatLnSpc="1">
            <a:prstTxWarp prst="textNoShape">
              <a:avLst/>
            </a:prstTxWarp>
          </a:bodyPr>
          <a:lstStyle/>
          <a:p>
            <a:endParaRPr lang="en-US" dirty="0">
              <a:solidFill>
                <a:srgbClr val="000000"/>
              </a:solidFill>
            </a:endParaRPr>
          </a:p>
        </p:txBody>
      </p:sp>
    </p:spTree>
    <p:extLst>
      <p:ext uri="{BB962C8B-B14F-4D97-AF65-F5344CB8AC3E}">
        <p14:creationId xmlns:p14="http://schemas.microsoft.com/office/powerpoint/2010/main" val="391949313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6230587" y="2657294"/>
            <a:ext cx="4630114" cy="1480405"/>
          </a:xfrm>
          <a:prstGeom prst="rect">
            <a:avLst/>
          </a:prstGeom>
          <a:noFill/>
        </p:spPr>
        <p:txBody>
          <a:bodyPr wrap="none" lIns="182880" tIns="146304" rIns="182880" bIns="146304" rtlCol="0">
            <a:spAutoFit/>
          </a:bodyPr>
          <a:lstStyle/>
          <a:p>
            <a:pPr>
              <a:lnSpc>
                <a:spcPct val="90000"/>
              </a:lnSpc>
              <a:spcAft>
                <a:spcPts val="600"/>
              </a:spcAft>
            </a:pPr>
            <a:r>
              <a:rPr lang="en-US" sz="4000" dirty="0" smtClean="0">
                <a:gradFill>
                  <a:gsLst>
                    <a:gs pos="2917">
                      <a:srgbClr val="505050"/>
                    </a:gs>
                    <a:gs pos="30000">
                      <a:srgbClr val="505050"/>
                    </a:gs>
                  </a:gsLst>
                  <a:lin ang="5400000" scaled="0"/>
                </a:gradFill>
              </a:rPr>
              <a:t>Or so he thought…</a:t>
            </a:r>
          </a:p>
          <a:p>
            <a:pPr>
              <a:lnSpc>
                <a:spcPct val="90000"/>
              </a:lnSpc>
              <a:spcAft>
                <a:spcPts val="600"/>
              </a:spcAft>
            </a:pPr>
            <a:endParaRPr lang="en-US" sz="4000" dirty="0">
              <a:gradFill>
                <a:gsLst>
                  <a:gs pos="2917">
                    <a:srgbClr val="505050"/>
                  </a:gs>
                  <a:gs pos="30000">
                    <a:srgbClr val="505050"/>
                  </a:gs>
                </a:gsLst>
                <a:lin ang="5400000" scaled="0"/>
              </a:gradFill>
            </a:endParaRP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08237" y="1416614"/>
            <a:ext cx="3352800" cy="3961764"/>
          </a:xfrm>
          <a:prstGeom prst="rect">
            <a:avLst/>
          </a:prstGeom>
        </p:spPr>
      </p:pic>
    </p:spTree>
    <p:extLst>
      <p:ext uri="{BB962C8B-B14F-4D97-AF65-F5344CB8AC3E}">
        <p14:creationId xmlns:p14="http://schemas.microsoft.com/office/powerpoint/2010/main" val="139675745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bwMode="auto">
          <a:xfrm>
            <a:off x="2501" y="-1"/>
            <a:ext cx="5438566" cy="6994525"/>
          </a:xfrm>
          <a:prstGeom prst="rect">
            <a:avLst/>
          </a:prstGeom>
          <a:solidFill>
            <a:srgbClr val="EB3C0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dirty="0">
              <a:solidFill>
                <a:srgbClr val="505050"/>
              </a:solidFill>
              <a:ea typeface="Segoe UI" pitchFamily="34" charset="0"/>
              <a:cs typeface="Segoe UI" pitchFamily="34" charset="0"/>
            </a:endParaRPr>
          </a:p>
        </p:txBody>
      </p:sp>
      <p:sp>
        <p:nvSpPr>
          <p:cNvPr id="2" name="Title 1"/>
          <p:cNvSpPr>
            <a:spLocks noGrp="1"/>
          </p:cNvSpPr>
          <p:nvPr>
            <p:ph type="title"/>
          </p:nvPr>
        </p:nvSpPr>
        <p:spPr/>
        <p:txBody>
          <a:bodyPr/>
          <a:lstStyle/>
          <a:p>
            <a:r>
              <a:rPr lang="en-US" sz="4896" dirty="0" smtClean="0">
                <a:solidFill>
                  <a:schemeClr val="bg1"/>
                </a:solidFill>
              </a:rPr>
              <a:t>5. Clean Up</a:t>
            </a:r>
            <a:endParaRPr lang="en-US" sz="4896" dirty="0">
              <a:solidFill>
                <a:schemeClr val="bg1"/>
              </a:solidFill>
            </a:endParaRPr>
          </a:p>
        </p:txBody>
      </p:sp>
      <p:sp>
        <p:nvSpPr>
          <p:cNvPr id="6" name="TextBox 5"/>
          <p:cNvSpPr txBox="1"/>
          <p:nvPr/>
        </p:nvSpPr>
        <p:spPr>
          <a:xfrm>
            <a:off x="5864708" y="2609202"/>
            <a:ext cx="6575324" cy="1846659"/>
          </a:xfrm>
          <a:prstGeom prst="rect">
            <a:avLst/>
          </a:prstGeom>
          <a:noFill/>
        </p:spPr>
        <p:txBody>
          <a:bodyPr wrap="square" lIns="0" tIns="0" rIns="0" bIns="0" rtlCol="0">
            <a:spAutoFit/>
          </a:bodyPr>
          <a:lstStyle/>
          <a:p>
            <a:r>
              <a:rPr lang="en-US" sz="4000" dirty="0" smtClean="0">
                <a:solidFill>
                  <a:srgbClr val="505050"/>
                </a:solidFill>
                <a:latin typeface="Segoe UI Light"/>
              </a:rPr>
              <a:t>Top List of Ways to  </a:t>
            </a:r>
          </a:p>
          <a:p>
            <a:r>
              <a:rPr lang="en-US" sz="4000" dirty="0" smtClean="0">
                <a:solidFill>
                  <a:srgbClr val="505050"/>
                </a:solidFill>
                <a:latin typeface="Segoe UI Light"/>
              </a:rPr>
              <a:t>Prepare Your Environment for SharePoint 2013</a:t>
            </a:r>
            <a:endParaRPr lang="en-US" sz="4000" dirty="0">
              <a:solidFill>
                <a:srgbClr val="505050"/>
              </a:solidFill>
              <a:latin typeface="Segoe UI Light"/>
            </a:endParaRPr>
          </a:p>
        </p:txBody>
      </p:sp>
      <p:sp>
        <p:nvSpPr>
          <p:cNvPr id="16" name="Freeform 126"/>
          <p:cNvSpPr>
            <a:spLocks noEditPoints="1"/>
          </p:cNvSpPr>
          <p:nvPr/>
        </p:nvSpPr>
        <p:spPr bwMode="black">
          <a:xfrm>
            <a:off x="2142723" y="3107648"/>
            <a:ext cx="609600" cy="996038"/>
          </a:xfrm>
          <a:custGeom>
            <a:avLst/>
            <a:gdLst>
              <a:gd name="T0" fmla="*/ 38 w 38"/>
              <a:gd name="T1" fmla="*/ 89 h 89"/>
              <a:gd name="T2" fmla="*/ 34 w 38"/>
              <a:gd name="T3" fmla="*/ 86 h 89"/>
              <a:gd name="T4" fmla="*/ 30 w 38"/>
              <a:gd name="T5" fmla="*/ 89 h 89"/>
              <a:gd name="T6" fmla="*/ 26 w 38"/>
              <a:gd name="T7" fmla="*/ 86 h 89"/>
              <a:gd name="T8" fmla="*/ 23 w 38"/>
              <a:gd name="T9" fmla="*/ 89 h 89"/>
              <a:gd name="T10" fmla="*/ 19 w 38"/>
              <a:gd name="T11" fmla="*/ 86 h 89"/>
              <a:gd name="T12" fmla="*/ 15 w 38"/>
              <a:gd name="T13" fmla="*/ 89 h 89"/>
              <a:gd name="T14" fmla="*/ 11 w 38"/>
              <a:gd name="T15" fmla="*/ 86 h 89"/>
              <a:gd name="T16" fmla="*/ 7 w 38"/>
              <a:gd name="T17" fmla="*/ 89 h 89"/>
              <a:gd name="T18" fmla="*/ 4 w 38"/>
              <a:gd name="T19" fmla="*/ 86 h 89"/>
              <a:gd name="T20" fmla="*/ 0 w 38"/>
              <a:gd name="T21" fmla="*/ 89 h 89"/>
              <a:gd name="T22" fmla="*/ 0 w 38"/>
              <a:gd name="T23" fmla="*/ 64 h 89"/>
              <a:gd name="T24" fmla="*/ 38 w 38"/>
              <a:gd name="T25" fmla="*/ 64 h 89"/>
              <a:gd name="T26" fmla="*/ 38 w 38"/>
              <a:gd name="T27" fmla="*/ 89 h 89"/>
              <a:gd name="T28" fmla="*/ 38 w 38"/>
              <a:gd name="T29" fmla="*/ 55 h 89"/>
              <a:gd name="T30" fmla="*/ 38 w 38"/>
              <a:gd name="T31" fmla="*/ 59 h 89"/>
              <a:gd name="T32" fmla="*/ 0 w 38"/>
              <a:gd name="T33" fmla="*/ 59 h 89"/>
              <a:gd name="T34" fmla="*/ 0 w 38"/>
              <a:gd name="T35" fmla="*/ 55 h 89"/>
              <a:gd name="T36" fmla="*/ 6 w 38"/>
              <a:gd name="T37" fmla="*/ 47 h 89"/>
              <a:gd name="T38" fmla="*/ 15 w 38"/>
              <a:gd name="T39" fmla="*/ 35 h 89"/>
              <a:gd name="T40" fmla="*/ 12 w 38"/>
              <a:gd name="T41" fmla="*/ 12 h 89"/>
              <a:gd name="T42" fmla="*/ 19 w 38"/>
              <a:gd name="T43" fmla="*/ 0 h 89"/>
              <a:gd name="T44" fmla="*/ 26 w 38"/>
              <a:gd name="T45" fmla="*/ 12 h 89"/>
              <a:gd name="T46" fmla="*/ 23 w 38"/>
              <a:gd name="T47" fmla="*/ 35 h 89"/>
              <a:gd name="T48" fmla="*/ 32 w 38"/>
              <a:gd name="T49" fmla="*/ 47 h 89"/>
              <a:gd name="T50" fmla="*/ 38 w 38"/>
              <a:gd name="T51" fmla="*/ 55 h 89"/>
              <a:gd name="T52" fmla="*/ 21 w 38"/>
              <a:gd name="T53" fmla="*/ 6 h 89"/>
              <a:gd name="T54" fmla="*/ 19 w 38"/>
              <a:gd name="T55" fmla="*/ 4 h 89"/>
              <a:gd name="T56" fmla="*/ 16 w 38"/>
              <a:gd name="T57" fmla="*/ 6 h 89"/>
              <a:gd name="T58" fmla="*/ 19 w 38"/>
              <a:gd name="T59" fmla="*/ 9 h 89"/>
              <a:gd name="T60" fmla="*/ 21 w 38"/>
              <a:gd name="T61" fmla="*/ 6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38" h="89">
                <a:moveTo>
                  <a:pt x="38" y="89"/>
                </a:moveTo>
                <a:cubicBezTo>
                  <a:pt x="34" y="86"/>
                  <a:pt x="34" y="86"/>
                  <a:pt x="34" y="86"/>
                </a:cubicBezTo>
                <a:cubicBezTo>
                  <a:pt x="30" y="89"/>
                  <a:pt x="30" y="89"/>
                  <a:pt x="30" y="89"/>
                </a:cubicBezTo>
                <a:cubicBezTo>
                  <a:pt x="26" y="86"/>
                  <a:pt x="26" y="86"/>
                  <a:pt x="26" y="86"/>
                </a:cubicBezTo>
                <a:cubicBezTo>
                  <a:pt x="23" y="89"/>
                  <a:pt x="23" y="89"/>
                  <a:pt x="23" y="89"/>
                </a:cubicBezTo>
                <a:cubicBezTo>
                  <a:pt x="19" y="86"/>
                  <a:pt x="19" y="86"/>
                  <a:pt x="19" y="86"/>
                </a:cubicBezTo>
                <a:cubicBezTo>
                  <a:pt x="15" y="89"/>
                  <a:pt x="15" y="89"/>
                  <a:pt x="15" y="89"/>
                </a:cubicBezTo>
                <a:cubicBezTo>
                  <a:pt x="11" y="86"/>
                  <a:pt x="11" y="86"/>
                  <a:pt x="11" y="86"/>
                </a:cubicBezTo>
                <a:cubicBezTo>
                  <a:pt x="7" y="89"/>
                  <a:pt x="7" y="89"/>
                  <a:pt x="7" y="89"/>
                </a:cubicBezTo>
                <a:cubicBezTo>
                  <a:pt x="4" y="86"/>
                  <a:pt x="4" y="86"/>
                  <a:pt x="4" y="86"/>
                </a:cubicBezTo>
                <a:cubicBezTo>
                  <a:pt x="0" y="89"/>
                  <a:pt x="0" y="89"/>
                  <a:pt x="0" y="89"/>
                </a:cubicBezTo>
                <a:cubicBezTo>
                  <a:pt x="0" y="64"/>
                  <a:pt x="0" y="64"/>
                  <a:pt x="0" y="64"/>
                </a:cubicBezTo>
                <a:cubicBezTo>
                  <a:pt x="38" y="64"/>
                  <a:pt x="38" y="64"/>
                  <a:pt x="38" y="64"/>
                </a:cubicBezTo>
                <a:lnTo>
                  <a:pt x="38" y="89"/>
                </a:lnTo>
                <a:close/>
                <a:moveTo>
                  <a:pt x="38" y="55"/>
                </a:moveTo>
                <a:cubicBezTo>
                  <a:pt x="38" y="59"/>
                  <a:pt x="38" y="59"/>
                  <a:pt x="38" y="59"/>
                </a:cubicBezTo>
                <a:cubicBezTo>
                  <a:pt x="0" y="59"/>
                  <a:pt x="0" y="59"/>
                  <a:pt x="0" y="59"/>
                </a:cubicBezTo>
                <a:cubicBezTo>
                  <a:pt x="0" y="55"/>
                  <a:pt x="0" y="55"/>
                  <a:pt x="0" y="55"/>
                </a:cubicBezTo>
                <a:cubicBezTo>
                  <a:pt x="0" y="50"/>
                  <a:pt x="2" y="48"/>
                  <a:pt x="6" y="47"/>
                </a:cubicBezTo>
                <a:cubicBezTo>
                  <a:pt x="9" y="46"/>
                  <a:pt x="15" y="44"/>
                  <a:pt x="15" y="35"/>
                </a:cubicBezTo>
                <a:cubicBezTo>
                  <a:pt x="15" y="26"/>
                  <a:pt x="12" y="23"/>
                  <a:pt x="12" y="12"/>
                </a:cubicBezTo>
                <a:cubicBezTo>
                  <a:pt x="12" y="2"/>
                  <a:pt x="17" y="0"/>
                  <a:pt x="19" y="0"/>
                </a:cubicBezTo>
                <a:cubicBezTo>
                  <a:pt x="20" y="0"/>
                  <a:pt x="26" y="2"/>
                  <a:pt x="26" y="12"/>
                </a:cubicBezTo>
                <a:cubicBezTo>
                  <a:pt x="26" y="23"/>
                  <a:pt x="23" y="26"/>
                  <a:pt x="23" y="35"/>
                </a:cubicBezTo>
                <a:cubicBezTo>
                  <a:pt x="23" y="44"/>
                  <a:pt x="29" y="46"/>
                  <a:pt x="32" y="47"/>
                </a:cubicBezTo>
                <a:cubicBezTo>
                  <a:pt x="36" y="48"/>
                  <a:pt x="38" y="50"/>
                  <a:pt x="38" y="55"/>
                </a:cubicBezTo>
                <a:close/>
                <a:moveTo>
                  <a:pt x="21" y="6"/>
                </a:moveTo>
                <a:cubicBezTo>
                  <a:pt x="21" y="5"/>
                  <a:pt x="20" y="4"/>
                  <a:pt x="19" y="4"/>
                </a:cubicBezTo>
                <a:cubicBezTo>
                  <a:pt x="17" y="4"/>
                  <a:pt x="16" y="5"/>
                  <a:pt x="16" y="6"/>
                </a:cubicBezTo>
                <a:cubicBezTo>
                  <a:pt x="16" y="7"/>
                  <a:pt x="17" y="9"/>
                  <a:pt x="19" y="9"/>
                </a:cubicBezTo>
                <a:cubicBezTo>
                  <a:pt x="20" y="9"/>
                  <a:pt x="21" y="7"/>
                  <a:pt x="21" y="6"/>
                </a:cubicBezTo>
                <a:close/>
              </a:path>
            </a:pathLst>
          </a:custGeom>
          <a:solidFill>
            <a:srgbClr val="FFFFFF"/>
          </a:solidFill>
          <a:ln>
            <a:noFill/>
          </a:ln>
          <a:extLst/>
        </p:spPr>
        <p:txBody>
          <a:bodyPr vert="horz" wrap="square" lIns="93278" tIns="46639" rIns="93278" bIns="46639" numCol="1" anchor="t" anchorCtr="0" compatLnSpc="1">
            <a:prstTxWarp prst="textNoShape">
              <a:avLst/>
            </a:prstTxWarp>
          </a:bodyPr>
          <a:lstStyle/>
          <a:p>
            <a:endParaRPr lang="en-US" dirty="0">
              <a:solidFill>
                <a:srgbClr val="000000"/>
              </a:solidFill>
            </a:endParaRPr>
          </a:p>
        </p:txBody>
      </p:sp>
    </p:spTree>
    <p:extLst>
      <p:ext uri="{BB962C8B-B14F-4D97-AF65-F5344CB8AC3E}">
        <p14:creationId xmlns:p14="http://schemas.microsoft.com/office/powerpoint/2010/main" val="280616904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bwMode="auto">
          <a:xfrm>
            <a:off x="2501" y="-1"/>
            <a:ext cx="5438566" cy="6994525"/>
          </a:xfrm>
          <a:prstGeom prst="rect">
            <a:avLst/>
          </a:prstGeom>
          <a:solidFill>
            <a:srgbClr val="EB3C0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dirty="0">
              <a:solidFill>
                <a:srgbClr val="505050"/>
              </a:solidFill>
              <a:ea typeface="Segoe UI" pitchFamily="34" charset="0"/>
              <a:cs typeface="Segoe UI" pitchFamily="34" charset="0"/>
            </a:endParaRPr>
          </a:p>
        </p:txBody>
      </p:sp>
      <p:sp>
        <p:nvSpPr>
          <p:cNvPr id="2" name="Title 1"/>
          <p:cNvSpPr>
            <a:spLocks noGrp="1"/>
          </p:cNvSpPr>
          <p:nvPr>
            <p:ph type="title"/>
          </p:nvPr>
        </p:nvSpPr>
        <p:spPr/>
        <p:txBody>
          <a:bodyPr/>
          <a:lstStyle/>
          <a:p>
            <a:r>
              <a:rPr lang="en-US" sz="4896" dirty="0" smtClean="0">
                <a:solidFill>
                  <a:schemeClr val="bg1"/>
                </a:solidFill>
              </a:rPr>
              <a:t>Clean Up</a:t>
            </a:r>
            <a:endParaRPr lang="en-US" sz="4896" dirty="0">
              <a:solidFill>
                <a:schemeClr val="bg1"/>
              </a:solidFill>
            </a:endParaRPr>
          </a:p>
        </p:txBody>
      </p:sp>
      <p:sp>
        <p:nvSpPr>
          <p:cNvPr id="6" name="TextBox 5"/>
          <p:cNvSpPr txBox="1"/>
          <p:nvPr/>
        </p:nvSpPr>
        <p:spPr>
          <a:xfrm>
            <a:off x="5864708" y="2609202"/>
            <a:ext cx="5916129" cy="2769989"/>
          </a:xfrm>
          <a:prstGeom prst="rect">
            <a:avLst/>
          </a:prstGeom>
          <a:noFill/>
        </p:spPr>
        <p:txBody>
          <a:bodyPr wrap="square" lIns="0" tIns="0" rIns="0" bIns="0" rtlCol="0">
            <a:spAutoFit/>
          </a:bodyPr>
          <a:lstStyle/>
          <a:p>
            <a:r>
              <a:rPr lang="en-US" sz="3600" dirty="0" smtClean="0">
                <a:solidFill>
                  <a:srgbClr val="505050"/>
                </a:solidFill>
                <a:latin typeface="Segoe UI Light" pitchFamily="34" charset="0"/>
              </a:rPr>
              <a:t>Delete </a:t>
            </a:r>
            <a:r>
              <a:rPr lang="en-US" sz="3600" dirty="0">
                <a:solidFill>
                  <a:srgbClr val="505050"/>
                </a:solidFill>
                <a:latin typeface="Segoe UI Light" pitchFamily="34" charset="0"/>
              </a:rPr>
              <a:t>unused </a:t>
            </a:r>
            <a:r>
              <a:rPr lang="en-US" sz="3600" dirty="0" smtClean="0">
                <a:solidFill>
                  <a:srgbClr val="505050"/>
                </a:solidFill>
                <a:latin typeface="Segoe UI Light" pitchFamily="34" charset="0"/>
              </a:rPr>
              <a:t>or </a:t>
            </a:r>
            <a:r>
              <a:rPr lang="en-US" sz="3600" dirty="0">
                <a:solidFill>
                  <a:srgbClr val="505050"/>
                </a:solidFill>
                <a:latin typeface="Segoe UI Light" pitchFamily="34" charset="0"/>
              </a:rPr>
              <a:t>underused site collections and </a:t>
            </a:r>
            <a:r>
              <a:rPr lang="en-US" sz="3600" dirty="0" err="1" smtClean="0">
                <a:solidFill>
                  <a:srgbClr val="505050"/>
                </a:solidFill>
                <a:latin typeface="Segoe UI Light" pitchFamily="34" charset="0"/>
              </a:rPr>
              <a:t>subwebs</a:t>
            </a:r>
            <a:endParaRPr lang="en-US" sz="3600" dirty="0" smtClean="0">
              <a:solidFill>
                <a:srgbClr val="505050"/>
              </a:solidFill>
              <a:latin typeface="Segoe UI Light" pitchFamily="34" charset="0"/>
            </a:endParaRPr>
          </a:p>
          <a:p>
            <a:endParaRPr lang="en-US" sz="3600" dirty="0">
              <a:solidFill>
                <a:srgbClr val="505050"/>
              </a:solidFill>
              <a:latin typeface="Segoe UI Light" pitchFamily="34" charset="0"/>
            </a:endParaRPr>
          </a:p>
          <a:p>
            <a:r>
              <a:rPr lang="en-US" sz="3600" dirty="0" smtClean="0">
                <a:solidFill>
                  <a:srgbClr val="505050"/>
                </a:solidFill>
                <a:latin typeface="Segoe UI Light" pitchFamily="34" charset="0"/>
              </a:rPr>
              <a:t>Why? Reduce risk and improve performance</a:t>
            </a:r>
            <a:endParaRPr lang="en-US" sz="3600" dirty="0">
              <a:solidFill>
                <a:srgbClr val="505050"/>
              </a:solidFill>
              <a:latin typeface="Segoe UI Light" pitchFamily="34" charset="0"/>
            </a:endParaRPr>
          </a:p>
        </p:txBody>
      </p:sp>
      <p:sp>
        <p:nvSpPr>
          <p:cNvPr id="16" name="Freeform 126"/>
          <p:cNvSpPr>
            <a:spLocks noEditPoints="1"/>
          </p:cNvSpPr>
          <p:nvPr/>
        </p:nvSpPr>
        <p:spPr bwMode="black">
          <a:xfrm>
            <a:off x="2142723" y="3107648"/>
            <a:ext cx="609600" cy="996038"/>
          </a:xfrm>
          <a:custGeom>
            <a:avLst/>
            <a:gdLst>
              <a:gd name="T0" fmla="*/ 38 w 38"/>
              <a:gd name="T1" fmla="*/ 89 h 89"/>
              <a:gd name="T2" fmla="*/ 34 w 38"/>
              <a:gd name="T3" fmla="*/ 86 h 89"/>
              <a:gd name="T4" fmla="*/ 30 w 38"/>
              <a:gd name="T5" fmla="*/ 89 h 89"/>
              <a:gd name="T6" fmla="*/ 26 w 38"/>
              <a:gd name="T7" fmla="*/ 86 h 89"/>
              <a:gd name="T8" fmla="*/ 23 w 38"/>
              <a:gd name="T9" fmla="*/ 89 h 89"/>
              <a:gd name="T10" fmla="*/ 19 w 38"/>
              <a:gd name="T11" fmla="*/ 86 h 89"/>
              <a:gd name="T12" fmla="*/ 15 w 38"/>
              <a:gd name="T13" fmla="*/ 89 h 89"/>
              <a:gd name="T14" fmla="*/ 11 w 38"/>
              <a:gd name="T15" fmla="*/ 86 h 89"/>
              <a:gd name="T16" fmla="*/ 7 w 38"/>
              <a:gd name="T17" fmla="*/ 89 h 89"/>
              <a:gd name="T18" fmla="*/ 4 w 38"/>
              <a:gd name="T19" fmla="*/ 86 h 89"/>
              <a:gd name="T20" fmla="*/ 0 w 38"/>
              <a:gd name="T21" fmla="*/ 89 h 89"/>
              <a:gd name="T22" fmla="*/ 0 w 38"/>
              <a:gd name="T23" fmla="*/ 64 h 89"/>
              <a:gd name="T24" fmla="*/ 38 w 38"/>
              <a:gd name="T25" fmla="*/ 64 h 89"/>
              <a:gd name="T26" fmla="*/ 38 w 38"/>
              <a:gd name="T27" fmla="*/ 89 h 89"/>
              <a:gd name="T28" fmla="*/ 38 w 38"/>
              <a:gd name="T29" fmla="*/ 55 h 89"/>
              <a:gd name="T30" fmla="*/ 38 w 38"/>
              <a:gd name="T31" fmla="*/ 59 h 89"/>
              <a:gd name="T32" fmla="*/ 0 w 38"/>
              <a:gd name="T33" fmla="*/ 59 h 89"/>
              <a:gd name="T34" fmla="*/ 0 w 38"/>
              <a:gd name="T35" fmla="*/ 55 h 89"/>
              <a:gd name="T36" fmla="*/ 6 w 38"/>
              <a:gd name="T37" fmla="*/ 47 h 89"/>
              <a:gd name="T38" fmla="*/ 15 w 38"/>
              <a:gd name="T39" fmla="*/ 35 h 89"/>
              <a:gd name="T40" fmla="*/ 12 w 38"/>
              <a:gd name="T41" fmla="*/ 12 h 89"/>
              <a:gd name="T42" fmla="*/ 19 w 38"/>
              <a:gd name="T43" fmla="*/ 0 h 89"/>
              <a:gd name="T44" fmla="*/ 26 w 38"/>
              <a:gd name="T45" fmla="*/ 12 h 89"/>
              <a:gd name="T46" fmla="*/ 23 w 38"/>
              <a:gd name="T47" fmla="*/ 35 h 89"/>
              <a:gd name="T48" fmla="*/ 32 w 38"/>
              <a:gd name="T49" fmla="*/ 47 h 89"/>
              <a:gd name="T50" fmla="*/ 38 w 38"/>
              <a:gd name="T51" fmla="*/ 55 h 89"/>
              <a:gd name="T52" fmla="*/ 21 w 38"/>
              <a:gd name="T53" fmla="*/ 6 h 89"/>
              <a:gd name="T54" fmla="*/ 19 w 38"/>
              <a:gd name="T55" fmla="*/ 4 h 89"/>
              <a:gd name="T56" fmla="*/ 16 w 38"/>
              <a:gd name="T57" fmla="*/ 6 h 89"/>
              <a:gd name="T58" fmla="*/ 19 w 38"/>
              <a:gd name="T59" fmla="*/ 9 h 89"/>
              <a:gd name="T60" fmla="*/ 21 w 38"/>
              <a:gd name="T61" fmla="*/ 6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38" h="89">
                <a:moveTo>
                  <a:pt x="38" y="89"/>
                </a:moveTo>
                <a:cubicBezTo>
                  <a:pt x="34" y="86"/>
                  <a:pt x="34" y="86"/>
                  <a:pt x="34" y="86"/>
                </a:cubicBezTo>
                <a:cubicBezTo>
                  <a:pt x="30" y="89"/>
                  <a:pt x="30" y="89"/>
                  <a:pt x="30" y="89"/>
                </a:cubicBezTo>
                <a:cubicBezTo>
                  <a:pt x="26" y="86"/>
                  <a:pt x="26" y="86"/>
                  <a:pt x="26" y="86"/>
                </a:cubicBezTo>
                <a:cubicBezTo>
                  <a:pt x="23" y="89"/>
                  <a:pt x="23" y="89"/>
                  <a:pt x="23" y="89"/>
                </a:cubicBezTo>
                <a:cubicBezTo>
                  <a:pt x="19" y="86"/>
                  <a:pt x="19" y="86"/>
                  <a:pt x="19" y="86"/>
                </a:cubicBezTo>
                <a:cubicBezTo>
                  <a:pt x="15" y="89"/>
                  <a:pt x="15" y="89"/>
                  <a:pt x="15" y="89"/>
                </a:cubicBezTo>
                <a:cubicBezTo>
                  <a:pt x="11" y="86"/>
                  <a:pt x="11" y="86"/>
                  <a:pt x="11" y="86"/>
                </a:cubicBezTo>
                <a:cubicBezTo>
                  <a:pt x="7" y="89"/>
                  <a:pt x="7" y="89"/>
                  <a:pt x="7" y="89"/>
                </a:cubicBezTo>
                <a:cubicBezTo>
                  <a:pt x="4" y="86"/>
                  <a:pt x="4" y="86"/>
                  <a:pt x="4" y="86"/>
                </a:cubicBezTo>
                <a:cubicBezTo>
                  <a:pt x="0" y="89"/>
                  <a:pt x="0" y="89"/>
                  <a:pt x="0" y="89"/>
                </a:cubicBezTo>
                <a:cubicBezTo>
                  <a:pt x="0" y="64"/>
                  <a:pt x="0" y="64"/>
                  <a:pt x="0" y="64"/>
                </a:cubicBezTo>
                <a:cubicBezTo>
                  <a:pt x="38" y="64"/>
                  <a:pt x="38" y="64"/>
                  <a:pt x="38" y="64"/>
                </a:cubicBezTo>
                <a:lnTo>
                  <a:pt x="38" y="89"/>
                </a:lnTo>
                <a:close/>
                <a:moveTo>
                  <a:pt x="38" y="55"/>
                </a:moveTo>
                <a:cubicBezTo>
                  <a:pt x="38" y="59"/>
                  <a:pt x="38" y="59"/>
                  <a:pt x="38" y="59"/>
                </a:cubicBezTo>
                <a:cubicBezTo>
                  <a:pt x="0" y="59"/>
                  <a:pt x="0" y="59"/>
                  <a:pt x="0" y="59"/>
                </a:cubicBezTo>
                <a:cubicBezTo>
                  <a:pt x="0" y="55"/>
                  <a:pt x="0" y="55"/>
                  <a:pt x="0" y="55"/>
                </a:cubicBezTo>
                <a:cubicBezTo>
                  <a:pt x="0" y="50"/>
                  <a:pt x="2" y="48"/>
                  <a:pt x="6" y="47"/>
                </a:cubicBezTo>
                <a:cubicBezTo>
                  <a:pt x="9" y="46"/>
                  <a:pt x="15" y="44"/>
                  <a:pt x="15" y="35"/>
                </a:cubicBezTo>
                <a:cubicBezTo>
                  <a:pt x="15" y="26"/>
                  <a:pt x="12" y="23"/>
                  <a:pt x="12" y="12"/>
                </a:cubicBezTo>
                <a:cubicBezTo>
                  <a:pt x="12" y="2"/>
                  <a:pt x="17" y="0"/>
                  <a:pt x="19" y="0"/>
                </a:cubicBezTo>
                <a:cubicBezTo>
                  <a:pt x="20" y="0"/>
                  <a:pt x="26" y="2"/>
                  <a:pt x="26" y="12"/>
                </a:cubicBezTo>
                <a:cubicBezTo>
                  <a:pt x="26" y="23"/>
                  <a:pt x="23" y="26"/>
                  <a:pt x="23" y="35"/>
                </a:cubicBezTo>
                <a:cubicBezTo>
                  <a:pt x="23" y="44"/>
                  <a:pt x="29" y="46"/>
                  <a:pt x="32" y="47"/>
                </a:cubicBezTo>
                <a:cubicBezTo>
                  <a:pt x="36" y="48"/>
                  <a:pt x="38" y="50"/>
                  <a:pt x="38" y="55"/>
                </a:cubicBezTo>
                <a:close/>
                <a:moveTo>
                  <a:pt x="21" y="6"/>
                </a:moveTo>
                <a:cubicBezTo>
                  <a:pt x="21" y="5"/>
                  <a:pt x="20" y="4"/>
                  <a:pt x="19" y="4"/>
                </a:cubicBezTo>
                <a:cubicBezTo>
                  <a:pt x="17" y="4"/>
                  <a:pt x="16" y="5"/>
                  <a:pt x="16" y="6"/>
                </a:cubicBezTo>
                <a:cubicBezTo>
                  <a:pt x="16" y="7"/>
                  <a:pt x="17" y="9"/>
                  <a:pt x="19" y="9"/>
                </a:cubicBezTo>
                <a:cubicBezTo>
                  <a:pt x="20" y="9"/>
                  <a:pt x="21" y="7"/>
                  <a:pt x="21" y="6"/>
                </a:cubicBezTo>
                <a:close/>
              </a:path>
            </a:pathLst>
          </a:custGeom>
          <a:solidFill>
            <a:srgbClr val="FFFFFF"/>
          </a:solidFill>
          <a:ln>
            <a:noFill/>
          </a:ln>
          <a:extLst/>
        </p:spPr>
        <p:txBody>
          <a:bodyPr vert="horz" wrap="square" lIns="93278" tIns="46639" rIns="93278" bIns="46639" numCol="1" anchor="t" anchorCtr="0" compatLnSpc="1">
            <a:prstTxWarp prst="textNoShape">
              <a:avLst/>
            </a:prstTxWarp>
          </a:bodyPr>
          <a:lstStyle/>
          <a:p>
            <a:endParaRPr lang="en-US" dirty="0">
              <a:solidFill>
                <a:srgbClr val="000000"/>
              </a:solidFill>
            </a:endParaRPr>
          </a:p>
        </p:txBody>
      </p:sp>
    </p:spTree>
    <p:extLst>
      <p:ext uri="{BB962C8B-B14F-4D97-AF65-F5344CB8AC3E}">
        <p14:creationId xmlns:p14="http://schemas.microsoft.com/office/powerpoint/2010/main" val="305744561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bwMode="auto">
          <a:xfrm>
            <a:off x="2501" y="-1"/>
            <a:ext cx="5438566" cy="6994525"/>
          </a:xfrm>
          <a:prstGeom prst="rect">
            <a:avLst/>
          </a:prstGeom>
          <a:solidFill>
            <a:srgbClr val="EB3C0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dirty="0">
              <a:solidFill>
                <a:srgbClr val="505050"/>
              </a:solidFill>
              <a:ea typeface="Segoe UI" pitchFamily="34" charset="0"/>
              <a:cs typeface="Segoe UI" pitchFamily="34" charset="0"/>
            </a:endParaRPr>
          </a:p>
        </p:txBody>
      </p:sp>
      <p:sp>
        <p:nvSpPr>
          <p:cNvPr id="2" name="Title 1"/>
          <p:cNvSpPr>
            <a:spLocks noGrp="1"/>
          </p:cNvSpPr>
          <p:nvPr>
            <p:ph type="title"/>
          </p:nvPr>
        </p:nvSpPr>
        <p:spPr/>
        <p:txBody>
          <a:bodyPr/>
          <a:lstStyle/>
          <a:p>
            <a:r>
              <a:rPr lang="en-US" sz="4896" dirty="0" smtClean="0">
                <a:solidFill>
                  <a:schemeClr val="bg1"/>
                </a:solidFill>
              </a:rPr>
              <a:t>Clean Up</a:t>
            </a:r>
            <a:endParaRPr lang="en-US" sz="4896" dirty="0">
              <a:solidFill>
                <a:schemeClr val="bg1"/>
              </a:solidFill>
            </a:endParaRPr>
          </a:p>
        </p:txBody>
      </p:sp>
      <p:sp>
        <p:nvSpPr>
          <p:cNvPr id="6" name="TextBox 5"/>
          <p:cNvSpPr txBox="1"/>
          <p:nvPr/>
        </p:nvSpPr>
        <p:spPr>
          <a:xfrm>
            <a:off x="5864708" y="2609202"/>
            <a:ext cx="6575324" cy="2769989"/>
          </a:xfrm>
          <a:prstGeom prst="rect">
            <a:avLst/>
          </a:prstGeom>
          <a:noFill/>
        </p:spPr>
        <p:txBody>
          <a:bodyPr wrap="square" lIns="0" tIns="0" rIns="0" bIns="0" rtlCol="0">
            <a:spAutoFit/>
          </a:bodyPr>
          <a:lstStyle/>
          <a:p>
            <a:r>
              <a:rPr lang="en-US" sz="3600" dirty="0" smtClean="0">
                <a:solidFill>
                  <a:srgbClr val="505050"/>
                </a:solidFill>
                <a:latin typeface="Segoe UI Light"/>
              </a:rPr>
              <a:t>Check </a:t>
            </a:r>
            <a:r>
              <a:rPr lang="en-US" sz="3600" dirty="0">
                <a:solidFill>
                  <a:srgbClr val="505050"/>
                </a:solidFill>
                <a:latin typeface="Segoe UI Light"/>
              </a:rPr>
              <a:t>large lists </a:t>
            </a:r>
            <a:endParaRPr lang="en-US" sz="3600" dirty="0" smtClean="0">
              <a:solidFill>
                <a:srgbClr val="505050"/>
              </a:solidFill>
              <a:latin typeface="Segoe UI Light"/>
            </a:endParaRPr>
          </a:p>
          <a:p>
            <a:r>
              <a:rPr lang="en-US" sz="3600" dirty="0" smtClean="0">
                <a:solidFill>
                  <a:srgbClr val="505050"/>
                </a:solidFill>
                <a:latin typeface="Segoe UI Light"/>
              </a:rPr>
              <a:t>(</a:t>
            </a:r>
            <a:r>
              <a:rPr lang="en-US" sz="3600" dirty="0">
                <a:solidFill>
                  <a:srgbClr val="505050"/>
                </a:solidFill>
                <a:latin typeface="Segoe UI Light"/>
              </a:rPr>
              <a:t>lists with lots of data</a:t>
            </a:r>
            <a:r>
              <a:rPr lang="en-US" sz="3600" dirty="0" smtClean="0">
                <a:solidFill>
                  <a:srgbClr val="505050"/>
                </a:solidFill>
                <a:latin typeface="Segoe UI Light"/>
              </a:rPr>
              <a:t>)</a:t>
            </a:r>
          </a:p>
          <a:p>
            <a:endParaRPr lang="en-US" sz="3600" dirty="0">
              <a:solidFill>
                <a:srgbClr val="505050"/>
              </a:solidFill>
              <a:latin typeface="Segoe UI Light"/>
            </a:endParaRPr>
          </a:p>
          <a:p>
            <a:r>
              <a:rPr lang="en-US" sz="3600" dirty="0" smtClean="0">
                <a:solidFill>
                  <a:srgbClr val="505050"/>
                </a:solidFill>
                <a:latin typeface="Segoe UI Light"/>
              </a:rPr>
              <a:t>Why? Performance and User Experience</a:t>
            </a:r>
            <a:endParaRPr lang="en-US" sz="3600" dirty="0">
              <a:solidFill>
                <a:srgbClr val="505050"/>
              </a:solidFill>
              <a:latin typeface="Segoe UI Light"/>
            </a:endParaRPr>
          </a:p>
        </p:txBody>
      </p:sp>
      <p:sp>
        <p:nvSpPr>
          <p:cNvPr id="16" name="Freeform 126"/>
          <p:cNvSpPr>
            <a:spLocks noEditPoints="1"/>
          </p:cNvSpPr>
          <p:nvPr/>
        </p:nvSpPr>
        <p:spPr bwMode="black">
          <a:xfrm>
            <a:off x="2142723" y="3107648"/>
            <a:ext cx="609600" cy="996038"/>
          </a:xfrm>
          <a:custGeom>
            <a:avLst/>
            <a:gdLst>
              <a:gd name="T0" fmla="*/ 38 w 38"/>
              <a:gd name="T1" fmla="*/ 89 h 89"/>
              <a:gd name="T2" fmla="*/ 34 w 38"/>
              <a:gd name="T3" fmla="*/ 86 h 89"/>
              <a:gd name="T4" fmla="*/ 30 w 38"/>
              <a:gd name="T5" fmla="*/ 89 h 89"/>
              <a:gd name="T6" fmla="*/ 26 w 38"/>
              <a:gd name="T7" fmla="*/ 86 h 89"/>
              <a:gd name="T8" fmla="*/ 23 w 38"/>
              <a:gd name="T9" fmla="*/ 89 h 89"/>
              <a:gd name="T10" fmla="*/ 19 w 38"/>
              <a:gd name="T11" fmla="*/ 86 h 89"/>
              <a:gd name="T12" fmla="*/ 15 w 38"/>
              <a:gd name="T13" fmla="*/ 89 h 89"/>
              <a:gd name="T14" fmla="*/ 11 w 38"/>
              <a:gd name="T15" fmla="*/ 86 h 89"/>
              <a:gd name="T16" fmla="*/ 7 w 38"/>
              <a:gd name="T17" fmla="*/ 89 h 89"/>
              <a:gd name="T18" fmla="*/ 4 w 38"/>
              <a:gd name="T19" fmla="*/ 86 h 89"/>
              <a:gd name="T20" fmla="*/ 0 w 38"/>
              <a:gd name="T21" fmla="*/ 89 h 89"/>
              <a:gd name="T22" fmla="*/ 0 w 38"/>
              <a:gd name="T23" fmla="*/ 64 h 89"/>
              <a:gd name="T24" fmla="*/ 38 w 38"/>
              <a:gd name="T25" fmla="*/ 64 h 89"/>
              <a:gd name="T26" fmla="*/ 38 w 38"/>
              <a:gd name="T27" fmla="*/ 89 h 89"/>
              <a:gd name="T28" fmla="*/ 38 w 38"/>
              <a:gd name="T29" fmla="*/ 55 h 89"/>
              <a:gd name="T30" fmla="*/ 38 w 38"/>
              <a:gd name="T31" fmla="*/ 59 h 89"/>
              <a:gd name="T32" fmla="*/ 0 w 38"/>
              <a:gd name="T33" fmla="*/ 59 h 89"/>
              <a:gd name="T34" fmla="*/ 0 w 38"/>
              <a:gd name="T35" fmla="*/ 55 h 89"/>
              <a:gd name="T36" fmla="*/ 6 w 38"/>
              <a:gd name="T37" fmla="*/ 47 h 89"/>
              <a:gd name="T38" fmla="*/ 15 w 38"/>
              <a:gd name="T39" fmla="*/ 35 h 89"/>
              <a:gd name="T40" fmla="*/ 12 w 38"/>
              <a:gd name="T41" fmla="*/ 12 h 89"/>
              <a:gd name="T42" fmla="*/ 19 w 38"/>
              <a:gd name="T43" fmla="*/ 0 h 89"/>
              <a:gd name="T44" fmla="*/ 26 w 38"/>
              <a:gd name="T45" fmla="*/ 12 h 89"/>
              <a:gd name="T46" fmla="*/ 23 w 38"/>
              <a:gd name="T47" fmla="*/ 35 h 89"/>
              <a:gd name="T48" fmla="*/ 32 w 38"/>
              <a:gd name="T49" fmla="*/ 47 h 89"/>
              <a:gd name="T50" fmla="*/ 38 w 38"/>
              <a:gd name="T51" fmla="*/ 55 h 89"/>
              <a:gd name="T52" fmla="*/ 21 w 38"/>
              <a:gd name="T53" fmla="*/ 6 h 89"/>
              <a:gd name="T54" fmla="*/ 19 w 38"/>
              <a:gd name="T55" fmla="*/ 4 h 89"/>
              <a:gd name="T56" fmla="*/ 16 w 38"/>
              <a:gd name="T57" fmla="*/ 6 h 89"/>
              <a:gd name="T58" fmla="*/ 19 w 38"/>
              <a:gd name="T59" fmla="*/ 9 h 89"/>
              <a:gd name="T60" fmla="*/ 21 w 38"/>
              <a:gd name="T61" fmla="*/ 6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38" h="89">
                <a:moveTo>
                  <a:pt x="38" y="89"/>
                </a:moveTo>
                <a:cubicBezTo>
                  <a:pt x="34" y="86"/>
                  <a:pt x="34" y="86"/>
                  <a:pt x="34" y="86"/>
                </a:cubicBezTo>
                <a:cubicBezTo>
                  <a:pt x="30" y="89"/>
                  <a:pt x="30" y="89"/>
                  <a:pt x="30" y="89"/>
                </a:cubicBezTo>
                <a:cubicBezTo>
                  <a:pt x="26" y="86"/>
                  <a:pt x="26" y="86"/>
                  <a:pt x="26" y="86"/>
                </a:cubicBezTo>
                <a:cubicBezTo>
                  <a:pt x="23" y="89"/>
                  <a:pt x="23" y="89"/>
                  <a:pt x="23" y="89"/>
                </a:cubicBezTo>
                <a:cubicBezTo>
                  <a:pt x="19" y="86"/>
                  <a:pt x="19" y="86"/>
                  <a:pt x="19" y="86"/>
                </a:cubicBezTo>
                <a:cubicBezTo>
                  <a:pt x="15" y="89"/>
                  <a:pt x="15" y="89"/>
                  <a:pt x="15" y="89"/>
                </a:cubicBezTo>
                <a:cubicBezTo>
                  <a:pt x="11" y="86"/>
                  <a:pt x="11" y="86"/>
                  <a:pt x="11" y="86"/>
                </a:cubicBezTo>
                <a:cubicBezTo>
                  <a:pt x="7" y="89"/>
                  <a:pt x="7" y="89"/>
                  <a:pt x="7" y="89"/>
                </a:cubicBezTo>
                <a:cubicBezTo>
                  <a:pt x="4" y="86"/>
                  <a:pt x="4" y="86"/>
                  <a:pt x="4" y="86"/>
                </a:cubicBezTo>
                <a:cubicBezTo>
                  <a:pt x="0" y="89"/>
                  <a:pt x="0" y="89"/>
                  <a:pt x="0" y="89"/>
                </a:cubicBezTo>
                <a:cubicBezTo>
                  <a:pt x="0" y="64"/>
                  <a:pt x="0" y="64"/>
                  <a:pt x="0" y="64"/>
                </a:cubicBezTo>
                <a:cubicBezTo>
                  <a:pt x="38" y="64"/>
                  <a:pt x="38" y="64"/>
                  <a:pt x="38" y="64"/>
                </a:cubicBezTo>
                <a:lnTo>
                  <a:pt x="38" y="89"/>
                </a:lnTo>
                <a:close/>
                <a:moveTo>
                  <a:pt x="38" y="55"/>
                </a:moveTo>
                <a:cubicBezTo>
                  <a:pt x="38" y="59"/>
                  <a:pt x="38" y="59"/>
                  <a:pt x="38" y="59"/>
                </a:cubicBezTo>
                <a:cubicBezTo>
                  <a:pt x="0" y="59"/>
                  <a:pt x="0" y="59"/>
                  <a:pt x="0" y="59"/>
                </a:cubicBezTo>
                <a:cubicBezTo>
                  <a:pt x="0" y="55"/>
                  <a:pt x="0" y="55"/>
                  <a:pt x="0" y="55"/>
                </a:cubicBezTo>
                <a:cubicBezTo>
                  <a:pt x="0" y="50"/>
                  <a:pt x="2" y="48"/>
                  <a:pt x="6" y="47"/>
                </a:cubicBezTo>
                <a:cubicBezTo>
                  <a:pt x="9" y="46"/>
                  <a:pt x="15" y="44"/>
                  <a:pt x="15" y="35"/>
                </a:cubicBezTo>
                <a:cubicBezTo>
                  <a:pt x="15" y="26"/>
                  <a:pt x="12" y="23"/>
                  <a:pt x="12" y="12"/>
                </a:cubicBezTo>
                <a:cubicBezTo>
                  <a:pt x="12" y="2"/>
                  <a:pt x="17" y="0"/>
                  <a:pt x="19" y="0"/>
                </a:cubicBezTo>
                <a:cubicBezTo>
                  <a:pt x="20" y="0"/>
                  <a:pt x="26" y="2"/>
                  <a:pt x="26" y="12"/>
                </a:cubicBezTo>
                <a:cubicBezTo>
                  <a:pt x="26" y="23"/>
                  <a:pt x="23" y="26"/>
                  <a:pt x="23" y="35"/>
                </a:cubicBezTo>
                <a:cubicBezTo>
                  <a:pt x="23" y="44"/>
                  <a:pt x="29" y="46"/>
                  <a:pt x="32" y="47"/>
                </a:cubicBezTo>
                <a:cubicBezTo>
                  <a:pt x="36" y="48"/>
                  <a:pt x="38" y="50"/>
                  <a:pt x="38" y="55"/>
                </a:cubicBezTo>
                <a:close/>
                <a:moveTo>
                  <a:pt x="21" y="6"/>
                </a:moveTo>
                <a:cubicBezTo>
                  <a:pt x="21" y="5"/>
                  <a:pt x="20" y="4"/>
                  <a:pt x="19" y="4"/>
                </a:cubicBezTo>
                <a:cubicBezTo>
                  <a:pt x="17" y="4"/>
                  <a:pt x="16" y="5"/>
                  <a:pt x="16" y="6"/>
                </a:cubicBezTo>
                <a:cubicBezTo>
                  <a:pt x="16" y="7"/>
                  <a:pt x="17" y="9"/>
                  <a:pt x="19" y="9"/>
                </a:cubicBezTo>
                <a:cubicBezTo>
                  <a:pt x="20" y="9"/>
                  <a:pt x="21" y="7"/>
                  <a:pt x="21" y="6"/>
                </a:cubicBezTo>
                <a:close/>
              </a:path>
            </a:pathLst>
          </a:custGeom>
          <a:solidFill>
            <a:srgbClr val="FFFFFF"/>
          </a:solidFill>
          <a:ln>
            <a:noFill/>
          </a:ln>
          <a:extLst/>
        </p:spPr>
        <p:txBody>
          <a:bodyPr vert="horz" wrap="square" lIns="93278" tIns="46639" rIns="93278" bIns="46639" numCol="1" anchor="t" anchorCtr="0" compatLnSpc="1">
            <a:prstTxWarp prst="textNoShape">
              <a:avLst/>
            </a:prstTxWarp>
          </a:bodyPr>
          <a:lstStyle/>
          <a:p>
            <a:endParaRPr lang="en-US" dirty="0">
              <a:solidFill>
                <a:srgbClr val="000000"/>
              </a:solidFill>
            </a:endParaRPr>
          </a:p>
        </p:txBody>
      </p:sp>
    </p:spTree>
    <p:extLst>
      <p:ext uri="{BB962C8B-B14F-4D97-AF65-F5344CB8AC3E}">
        <p14:creationId xmlns:p14="http://schemas.microsoft.com/office/powerpoint/2010/main" val="33332146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bwMode="auto">
          <a:xfrm>
            <a:off x="2501" y="-1"/>
            <a:ext cx="5438566" cy="6994525"/>
          </a:xfrm>
          <a:prstGeom prst="rect">
            <a:avLst/>
          </a:prstGeom>
          <a:solidFill>
            <a:srgbClr val="EB3C0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dirty="0">
              <a:solidFill>
                <a:srgbClr val="505050"/>
              </a:solidFill>
              <a:ea typeface="Segoe UI" pitchFamily="34" charset="0"/>
              <a:cs typeface="Segoe UI" pitchFamily="34" charset="0"/>
            </a:endParaRPr>
          </a:p>
        </p:txBody>
      </p:sp>
      <p:sp>
        <p:nvSpPr>
          <p:cNvPr id="2" name="Title 1"/>
          <p:cNvSpPr>
            <a:spLocks noGrp="1"/>
          </p:cNvSpPr>
          <p:nvPr>
            <p:ph type="title"/>
          </p:nvPr>
        </p:nvSpPr>
        <p:spPr/>
        <p:txBody>
          <a:bodyPr/>
          <a:lstStyle/>
          <a:p>
            <a:r>
              <a:rPr lang="en-US" sz="4896" dirty="0" smtClean="0">
                <a:solidFill>
                  <a:schemeClr val="bg1"/>
                </a:solidFill>
              </a:rPr>
              <a:t>Clean Up</a:t>
            </a:r>
            <a:endParaRPr lang="en-US" sz="4896" dirty="0">
              <a:solidFill>
                <a:schemeClr val="bg1"/>
              </a:solidFill>
            </a:endParaRPr>
          </a:p>
        </p:txBody>
      </p:sp>
      <p:sp>
        <p:nvSpPr>
          <p:cNvPr id="6" name="TextBox 5"/>
          <p:cNvSpPr txBox="1"/>
          <p:nvPr/>
        </p:nvSpPr>
        <p:spPr>
          <a:xfrm>
            <a:off x="5864708" y="2609202"/>
            <a:ext cx="6575324" cy="3323987"/>
          </a:xfrm>
          <a:prstGeom prst="rect">
            <a:avLst/>
          </a:prstGeom>
          <a:noFill/>
        </p:spPr>
        <p:txBody>
          <a:bodyPr wrap="square" lIns="0" tIns="0" rIns="0" bIns="0" rtlCol="0">
            <a:spAutoFit/>
          </a:bodyPr>
          <a:lstStyle/>
          <a:p>
            <a:r>
              <a:rPr lang="en-US" sz="3600" dirty="0" smtClean="0">
                <a:solidFill>
                  <a:srgbClr val="505050"/>
                </a:solidFill>
                <a:latin typeface="Segoe UI Light" pitchFamily="34" charset="0"/>
              </a:rPr>
              <a:t>Remove </a:t>
            </a:r>
            <a:r>
              <a:rPr lang="en-US" sz="3600" dirty="0">
                <a:solidFill>
                  <a:srgbClr val="505050"/>
                </a:solidFill>
                <a:latin typeface="Segoe UI Light" pitchFamily="34" charset="0"/>
              </a:rPr>
              <a:t>extraneous document </a:t>
            </a:r>
            <a:r>
              <a:rPr lang="en-US" sz="3600" dirty="0" smtClean="0">
                <a:solidFill>
                  <a:srgbClr val="505050"/>
                </a:solidFill>
                <a:latin typeface="Segoe UI Light" pitchFamily="34" charset="0"/>
              </a:rPr>
              <a:t>versions</a:t>
            </a:r>
          </a:p>
          <a:p>
            <a:endParaRPr lang="en-US" sz="3600" dirty="0">
              <a:solidFill>
                <a:srgbClr val="505050"/>
              </a:solidFill>
              <a:latin typeface="Segoe UI Light" pitchFamily="34" charset="0"/>
            </a:endParaRPr>
          </a:p>
          <a:p>
            <a:r>
              <a:rPr lang="en-US" sz="3600" dirty="0" smtClean="0">
                <a:solidFill>
                  <a:srgbClr val="505050"/>
                </a:solidFill>
                <a:latin typeface="Segoe UI Light" pitchFamily="34" charset="0"/>
              </a:rPr>
              <a:t>Why? Large numbers of versions can slow down an upgrade significantly</a:t>
            </a:r>
            <a:endParaRPr lang="en-US" sz="3600" dirty="0">
              <a:solidFill>
                <a:srgbClr val="505050"/>
              </a:solidFill>
              <a:latin typeface="Segoe UI Light" pitchFamily="34" charset="0"/>
            </a:endParaRPr>
          </a:p>
        </p:txBody>
      </p:sp>
      <p:sp>
        <p:nvSpPr>
          <p:cNvPr id="16" name="Freeform 126"/>
          <p:cNvSpPr>
            <a:spLocks noEditPoints="1"/>
          </p:cNvSpPr>
          <p:nvPr/>
        </p:nvSpPr>
        <p:spPr bwMode="black">
          <a:xfrm>
            <a:off x="2142723" y="3107648"/>
            <a:ext cx="609600" cy="996038"/>
          </a:xfrm>
          <a:custGeom>
            <a:avLst/>
            <a:gdLst>
              <a:gd name="T0" fmla="*/ 38 w 38"/>
              <a:gd name="T1" fmla="*/ 89 h 89"/>
              <a:gd name="T2" fmla="*/ 34 w 38"/>
              <a:gd name="T3" fmla="*/ 86 h 89"/>
              <a:gd name="T4" fmla="*/ 30 w 38"/>
              <a:gd name="T5" fmla="*/ 89 h 89"/>
              <a:gd name="T6" fmla="*/ 26 w 38"/>
              <a:gd name="T7" fmla="*/ 86 h 89"/>
              <a:gd name="T8" fmla="*/ 23 w 38"/>
              <a:gd name="T9" fmla="*/ 89 h 89"/>
              <a:gd name="T10" fmla="*/ 19 w 38"/>
              <a:gd name="T11" fmla="*/ 86 h 89"/>
              <a:gd name="T12" fmla="*/ 15 w 38"/>
              <a:gd name="T13" fmla="*/ 89 h 89"/>
              <a:gd name="T14" fmla="*/ 11 w 38"/>
              <a:gd name="T15" fmla="*/ 86 h 89"/>
              <a:gd name="T16" fmla="*/ 7 w 38"/>
              <a:gd name="T17" fmla="*/ 89 h 89"/>
              <a:gd name="T18" fmla="*/ 4 w 38"/>
              <a:gd name="T19" fmla="*/ 86 h 89"/>
              <a:gd name="T20" fmla="*/ 0 w 38"/>
              <a:gd name="T21" fmla="*/ 89 h 89"/>
              <a:gd name="T22" fmla="*/ 0 w 38"/>
              <a:gd name="T23" fmla="*/ 64 h 89"/>
              <a:gd name="T24" fmla="*/ 38 w 38"/>
              <a:gd name="T25" fmla="*/ 64 h 89"/>
              <a:gd name="T26" fmla="*/ 38 w 38"/>
              <a:gd name="T27" fmla="*/ 89 h 89"/>
              <a:gd name="T28" fmla="*/ 38 w 38"/>
              <a:gd name="T29" fmla="*/ 55 h 89"/>
              <a:gd name="T30" fmla="*/ 38 w 38"/>
              <a:gd name="T31" fmla="*/ 59 h 89"/>
              <a:gd name="T32" fmla="*/ 0 w 38"/>
              <a:gd name="T33" fmla="*/ 59 h 89"/>
              <a:gd name="T34" fmla="*/ 0 w 38"/>
              <a:gd name="T35" fmla="*/ 55 h 89"/>
              <a:gd name="T36" fmla="*/ 6 w 38"/>
              <a:gd name="T37" fmla="*/ 47 h 89"/>
              <a:gd name="T38" fmla="*/ 15 w 38"/>
              <a:gd name="T39" fmla="*/ 35 h 89"/>
              <a:gd name="T40" fmla="*/ 12 w 38"/>
              <a:gd name="T41" fmla="*/ 12 h 89"/>
              <a:gd name="T42" fmla="*/ 19 w 38"/>
              <a:gd name="T43" fmla="*/ 0 h 89"/>
              <a:gd name="T44" fmla="*/ 26 w 38"/>
              <a:gd name="T45" fmla="*/ 12 h 89"/>
              <a:gd name="T46" fmla="*/ 23 w 38"/>
              <a:gd name="T47" fmla="*/ 35 h 89"/>
              <a:gd name="T48" fmla="*/ 32 w 38"/>
              <a:gd name="T49" fmla="*/ 47 h 89"/>
              <a:gd name="T50" fmla="*/ 38 w 38"/>
              <a:gd name="T51" fmla="*/ 55 h 89"/>
              <a:gd name="T52" fmla="*/ 21 w 38"/>
              <a:gd name="T53" fmla="*/ 6 h 89"/>
              <a:gd name="T54" fmla="*/ 19 w 38"/>
              <a:gd name="T55" fmla="*/ 4 h 89"/>
              <a:gd name="T56" fmla="*/ 16 w 38"/>
              <a:gd name="T57" fmla="*/ 6 h 89"/>
              <a:gd name="T58" fmla="*/ 19 w 38"/>
              <a:gd name="T59" fmla="*/ 9 h 89"/>
              <a:gd name="T60" fmla="*/ 21 w 38"/>
              <a:gd name="T61" fmla="*/ 6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38" h="89">
                <a:moveTo>
                  <a:pt x="38" y="89"/>
                </a:moveTo>
                <a:cubicBezTo>
                  <a:pt x="34" y="86"/>
                  <a:pt x="34" y="86"/>
                  <a:pt x="34" y="86"/>
                </a:cubicBezTo>
                <a:cubicBezTo>
                  <a:pt x="30" y="89"/>
                  <a:pt x="30" y="89"/>
                  <a:pt x="30" y="89"/>
                </a:cubicBezTo>
                <a:cubicBezTo>
                  <a:pt x="26" y="86"/>
                  <a:pt x="26" y="86"/>
                  <a:pt x="26" y="86"/>
                </a:cubicBezTo>
                <a:cubicBezTo>
                  <a:pt x="23" y="89"/>
                  <a:pt x="23" y="89"/>
                  <a:pt x="23" y="89"/>
                </a:cubicBezTo>
                <a:cubicBezTo>
                  <a:pt x="19" y="86"/>
                  <a:pt x="19" y="86"/>
                  <a:pt x="19" y="86"/>
                </a:cubicBezTo>
                <a:cubicBezTo>
                  <a:pt x="15" y="89"/>
                  <a:pt x="15" y="89"/>
                  <a:pt x="15" y="89"/>
                </a:cubicBezTo>
                <a:cubicBezTo>
                  <a:pt x="11" y="86"/>
                  <a:pt x="11" y="86"/>
                  <a:pt x="11" y="86"/>
                </a:cubicBezTo>
                <a:cubicBezTo>
                  <a:pt x="7" y="89"/>
                  <a:pt x="7" y="89"/>
                  <a:pt x="7" y="89"/>
                </a:cubicBezTo>
                <a:cubicBezTo>
                  <a:pt x="4" y="86"/>
                  <a:pt x="4" y="86"/>
                  <a:pt x="4" y="86"/>
                </a:cubicBezTo>
                <a:cubicBezTo>
                  <a:pt x="0" y="89"/>
                  <a:pt x="0" y="89"/>
                  <a:pt x="0" y="89"/>
                </a:cubicBezTo>
                <a:cubicBezTo>
                  <a:pt x="0" y="64"/>
                  <a:pt x="0" y="64"/>
                  <a:pt x="0" y="64"/>
                </a:cubicBezTo>
                <a:cubicBezTo>
                  <a:pt x="38" y="64"/>
                  <a:pt x="38" y="64"/>
                  <a:pt x="38" y="64"/>
                </a:cubicBezTo>
                <a:lnTo>
                  <a:pt x="38" y="89"/>
                </a:lnTo>
                <a:close/>
                <a:moveTo>
                  <a:pt x="38" y="55"/>
                </a:moveTo>
                <a:cubicBezTo>
                  <a:pt x="38" y="59"/>
                  <a:pt x="38" y="59"/>
                  <a:pt x="38" y="59"/>
                </a:cubicBezTo>
                <a:cubicBezTo>
                  <a:pt x="0" y="59"/>
                  <a:pt x="0" y="59"/>
                  <a:pt x="0" y="59"/>
                </a:cubicBezTo>
                <a:cubicBezTo>
                  <a:pt x="0" y="55"/>
                  <a:pt x="0" y="55"/>
                  <a:pt x="0" y="55"/>
                </a:cubicBezTo>
                <a:cubicBezTo>
                  <a:pt x="0" y="50"/>
                  <a:pt x="2" y="48"/>
                  <a:pt x="6" y="47"/>
                </a:cubicBezTo>
                <a:cubicBezTo>
                  <a:pt x="9" y="46"/>
                  <a:pt x="15" y="44"/>
                  <a:pt x="15" y="35"/>
                </a:cubicBezTo>
                <a:cubicBezTo>
                  <a:pt x="15" y="26"/>
                  <a:pt x="12" y="23"/>
                  <a:pt x="12" y="12"/>
                </a:cubicBezTo>
                <a:cubicBezTo>
                  <a:pt x="12" y="2"/>
                  <a:pt x="17" y="0"/>
                  <a:pt x="19" y="0"/>
                </a:cubicBezTo>
                <a:cubicBezTo>
                  <a:pt x="20" y="0"/>
                  <a:pt x="26" y="2"/>
                  <a:pt x="26" y="12"/>
                </a:cubicBezTo>
                <a:cubicBezTo>
                  <a:pt x="26" y="23"/>
                  <a:pt x="23" y="26"/>
                  <a:pt x="23" y="35"/>
                </a:cubicBezTo>
                <a:cubicBezTo>
                  <a:pt x="23" y="44"/>
                  <a:pt x="29" y="46"/>
                  <a:pt x="32" y="47"/>
                </a:cubicBezTo>
                <a:cubicBezTo>
                  <a:pt x="36" y="48"/>
                  <a:pt x="38" y="50"/>
                  <a:pt x="38" y="55"/>
                </a:cubicBezTo>
                <a:close/>
                <a:moveTo>
                  <a:pt x="21" y="6"/>
                </a:moveTo>
                <a:cubicBezTo>
                  <a:pt x="21" y="5"/>
                  <a:pt x="20" y="4"/>
                  <a:pt x="19" y="4"/>
                </a:cubicBezTo>
                <a:cubicBezTo>
                  <a:pt x="17" y="4"/>
                  <a:pt x="16" y="5"/>
                  <a:pt x="16" y="6"/>
                </a:cubicBezTo>
                <a:cubicBezTo>
                  <a:pt x="16" y="7"/>
                  <a:pt x="17" y="9"/>
                  <a:pt x="19" y="9"/>
                </a:cubicBezTo>
                <a:cubicBezTo>
                  <a:pt x="20" y="9"/>
                  <a:pt x="21" y="7"/>
                  <a:pt x="21" y="6"/>
                </a:cubicBezTo>
                <a:close/>
              </a:path>
            </a:pathLst>
          </a:custGeom>
          <a:solidFill>
            <a:srgbClr val="FFFFFF"/>
          </a:solidFill>
          <a:ln>
            <a:noFill/>
          </a:ln>
          <a:extLst/>
        </p:spPr>
        <p:txBody>
          <a:bodyPr vert="horz" wrap="square" lIns="93278" tIns="46639" rIns="93278" bIns="46639" numCol="1" anchor="t" anchorCtr="0" compatLnSpc="1">
            <a:prstTxWarp prst="textNoShape">
              <a:avLst/>
            </a:prstTxWarp>
          </a:bodyPr>
          <a:lstStyle/>
          <a:p>
            <a:endParaRPr lang="en-US" dirty="0">
              <a:solidFill>
                <a:srgbClr val="000000"/>
              </a:solidFill>
            </a:endParaRPr>
          </a:p>
        </p:txBody>
      </p:sp>
    </p:spTree>
    <p:extLst>
      <p:ext uri="{BB962C8B-B14F-4D97-AF65-F5344CB8AC3E}">
        <p14:creationId xmlns:p14="http://schemas.microsoft.com/office/powerpoint/2010/main" val="37316204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bwMode="auto">
          <a:xfrm>
            <a:off x="2501" y="-1"/>
            <a:ext cx="5438566" cy="6994525"/>
          </a:xfrm>
          <a:prstGeom prst="rect">
            <a:avLst/>
          </a:prstGeom>
          <a:solidFill>
            <a:srgbClr val="EB3C0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dirty="0">
              <a:solidFill>
                <a:srgbClr val="505050"/>
              </a:solidFill>
              <a:ea typeface="Segoe UI" pitchFamily="34" charset="0"/>
              <a:cs typeface="Segoe UI" pitchFamily="34" charset="0"/>
            </a:endParaRPr>
          </a:p>
        </p:txBody>
      </p:sp>
      <p:sp>
        <p:nvSpPr>
          <p:cNvPr id="2" name="Title 1"/>
          <p:cNvSpPr>
            <a:spLocks noGrp="1"/>
          </p:cNvSpPr>
          <p:nvPr>
            <p:ph type="title"/>
          </p:nvPr>
        </p:nvSpPr>
        <p:spPr/>
        <p:txBody>
          <a:bodyPr/>
          <a:lstStyle/>
          <a:p>
            <a:r>
              <a:rPr lang="en-US" sz="4896" dirty="0" smtClean="0">
                <a:solidFill>
                  <a:schemeClr val="bg1"/>
                </a:solidFill>
              </a:rPr>
              <a:t>Clean Up</a:t>
            </a:r>
            <a:endParaRPr lang="en-US" sz="4896" dirty="0">
              <a:solidFill>
                <a:schemeClr val="bg1"/>
              </a:solidFill>
            </a:endParaRPr>
          </a:p>
        </p:txBody>
      </p:sp>
      <p:sp>
        <p:nvSpPr>
          <p:cNvPr id="6" name="TextBox 5"/>
          <p:cNvSpPr txBox="1"/>
          <p:nvPr/>
        </p:nvSpPr>
        <p:spPr>
          <a:xfrm>
            <a:off x="5864708" y="2609202"/>
            <a:ext cx="6575324" cy="2215991"/>
          </a:xfrm>
          <a:prstGeom prst="rect">
            <a:avLst/>
          </a:prstGeom>
          <a:noFill/>
        </p:spPr>
        <p:txBody>
          <a:bodyPr wrap="square" lIns="0" tIns="0" rIns="0" bIns="0" rtlCol="0">
            <a:spAutoFit/>
          </a:bodyPr>
          <a:lstStyle/>
          <a:p>
            <a:r>
              <a:rPr lang="en-US" sz="3600" dirty="0" smtClean="0">
                <a:solidFill>
                  <a:srgbClr val="505050"/>
                </a:solidFill>
                <a:latin typeface="Segoe UI Light" pitchFamily="34" charset="0"/>
              </a:rPr>
              <a:t>Remove </a:t>
            </a:r>
            <a:r>
              <a:rPr lang="en-US" sz="3600" dirty="0">
                <a:solidFill>
                  <a:srgbClr val="505050"/>
                </a:solidFill>
                <a:latin typeface="Segoe UI Light" pitchFamily="34" charset="0"/>
              </a:rPr>
              <a:t>unused templates, features, and Web </a:t>
            </a:r>
            <a:r>
              <a:rPr lang="en-US" sz="3600" dirty="0" smtClean="0">
                <a:solidFill>
                  <a:srgbClr val="505050"/>
                </a:solidFill>
                <a:latin typeface="Segoe UI Light" pitchFamily="34" charset="0"/>
              </a:rPr>
              <a:t>Parts</a:t>
            </a:r>
          </a:p>
          <a:p>
            <a:endParaRPr lang="en-US" sz="3600" dirty="0">
              <a:solidFill>
                <a:srgbClr val="505050"/>
              </a:solidFill>
              <a:latin typeface="Segoe UI Light" pitchFamily="34" charset="0"/>
            </a:endParaRPr>
          </a:p>
          <a:p>
            <a:r>
              <a:rPr lang="en-US" sz="3600" dirty="0" smtClean="0">
                <a:solidFill>
                  <a:srgbClr val="505050"/>
                </a:solidFill>
                <a:latin typeface="Segoe UI Light" pitchFamily="34" charset="0"/>
              </a:rPr>
              <a:t>Why? Platform hygiene</a:t>
            </a:r>
            <a:endParaRPr lang="en-US" sz="3600" dirty="0">
              <a:solidFill>
                <a:srgbClr val="505050"/>
              </a:solidFill>
              <a:latin typeface="Segoe UI Light" pitchFamily="34" charset="0"/>
            </a:endParaRPr>
          </a:p>
        </p:txBody>
      </p:sp>
      <p:sp>
        <p:nvSpPr>
          <p:cNvPr id="16" name="Freeform 126"/>
          <p:cNvSpPr>
            <a:spLocks noEditPoints="1"/>
          </p:cNvSpPr>
          <p:nvPr/>
        </p:nvSpPr>
        <p:spPr bwMode="black">
          <a:xfrm>
            <a:off x="2142723" y="3107648"/>
            <a:ext cx="609600" cy="996038"/>
          </a:xfrm>
          <a:custGeom>
            <a:avLst/>
            <a:gdLst>
              <a:gd name="T0" fmla="*/ 38 w 38"/>
              <a:gd name="T1" fmla="*/ 89 h 89"/>
              <a:gd name="T2" fmla="*/ 34 w 38"/>
              <a:gd name="T3" fmla="*/ 86 h 89"/>
              <a:gd name="T4" fmla="*/ 30 w 38"/>
              <a:gd name="T5" fmla="*/ 89 h 89"/>
              <a:gd name="T6" fmla="*/ 26 w 38"/>
              <a:gd name="T7" fmla="*/ 86 h 89"/>
              <a:gd name="T8" fmla="*/ 23 w 38"/>
              <a:gd name="T9" fmla="*/ 89 h 89"/>
              <a:gd name="T10" fmla="*/ 19 w 38"/>
              <a:gd name="T11" fmla="*/ 86 h 89"/>
              <a:gd name="T12" fmla="*/ 15 w 38"/>
              <a:gd name="T13" fmla="*/ 89 h 89"/>
              <a:gd name="T14" fmla="*/ 11 w 38"/>
              <a:gd name="T15" fmla="*/ 86 h 89"/>
              <a:gd name="T16" fmla="*/ 7 w 38"/>
              <a:gd name="T17" fmla="*/ 89 h 89"/>
              <a:gd name="T18" fmla="*/ 4 w 38"/>
              <a:gd name="T19" fmla="*/ 86 h 89"/>
              <a:gd name="T20" fmla="*/ 0 w 38"/>
              <a:gd name="T21" fmla="*/ 89 h 89"/>
              <a:gd name="T22" fmla="*/ 0 w 38"/>
              <a:gd name="T23" fmla="*/ 64 h 89"/>
              <a:gd name="T24" fmla="*/ 38 w 38"/>
              <a:gd name="T25" fmla="*/ 64 h 89"/>
              <a:gd name="T26" fmla="*/ 38 w 38"/>
              <a:gd name="T27" fmla="*/ 89 h 89"/>
              <a:gd name="T28" fmla="*/ 38 w 38"/>
              <a:gd name="T29" fmla="*/ 55 h 89"/>
              <a:gd name="T30" fmla="*/ 38 w 38"/>
              <a:gd name="T31" fmla="*/ 59 h 89"/>
              <a:gd name="T32" fmla="*/ 0 w 38"/>
              <a:gd name="T33" fmla="*/ 59 h 89"/>
              <a:gd name="T34" fmla="*/ 0 w 38"/>
              <a:gd name="T35" fmla="*/ 55 h 89"/>
              <a:gd name="T36" fmla="*/ 6 w 38"/>
              <a:gd name="T37" fmla="*/ 47 h 89"/>
              <a:gd name="T38" fmla="*/ 15 w 38"/>
              <a:gd name="T39" fmla="*/ 35 h 89"/>
              <a:gd name="T40" fmla="*/ 12 w 38"/>
              <a:gd name="T41" fmla="*/ 12 h 89"/>
              <a:gd name="T42" fmla="*/ 19 w 38"/>
              <a:gd name="T43" fmla="*/ 0 h 89"/>
              <a:gd name="T44" fmla="*/ 26 w 38"/>
              <a:gd name="T45" fmla="*/ 12 h 89"/>
              <a:gd name="T46" fmla="*/ 23 w 38"/>
              <a:gd name="T47" fmla="*/ 35 h 89"/>
              <a:gd name="T48" fmla="*/ 32 w 38"/>
              <a:gd name="T49" fmla="*/ 47 h 89"/>
              <a:gd name="T50" fmla="*/ 38 w 38"/>
              <a:gd name="T51" fmla="*/ 55 h 89"/>
              <a:gd name="T52" fmla="*/ 21 w 38"/>
              <a:gd name="T53" fmla="*/ 6 h 89"/>
              <a:gd name="T54" fmla="*/ 19 w 38"/>
              <a:gd name="T55" fmla="*/ 4 h 89"/>
              <a:gd name="T56" fmla="*/ 16 w 38"/>
              <a:gd name="T57" fmla="*/ 6 h 89"/>
              <a:gd name="T58" fmla="*/ 19 w 38"/>
              <a:gd name="T59" fmla="*/ 9 h 89"/>
              <a:gd name="T60" fmla="*/ 21 w 38"/>
              <a:gd name="T61" fmla="*/ 6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38" h="89">
                <a:moveTo>
                  <a:pt x="38" y="89"/>
                </a:moveTo>
                <a:cubicBezTo>
                  <a:pt x="34" y="86"/>
                  <a:pt x="34" y="86"/>
                  <a:pt x="34" y="86"/>
                </a:cubicBezTo>
                <a:cubicBezTo>
                  <a:pt x="30" y="89"/>
                  <a:pt x="30" y="89"/>
                  <a:pt x="30" y="89"/>
                </a:cubicBezTo>
                <a:cubicBezTo>
                  <a:pt x="26" y="86"/>
                  <a:pt x="26" y="86"/>
                  <a:pt x="26" y="86"/>
                </a:cubicBezTo>
                <a:cubicBezTo>
                  <a:pt x="23" y="89"/>
                  <a:pt x="23" y="89"/>
                  <a:pt x="23" y="89"/>
                </a:cubicBezTo>
                <a:cubicBezTo>
                  <a:pt x="19" y="86"/>
                  <a:pt x="19" y="86"/>
                  <a:pt x="19" y="86"/>
                </a:cubicBezTo>
                <a:cubicBezTo>
                  <a:pt x="15" y="89"/>
                  <a:pt x="15" y="89"/>
                  <a:pt x="15" y="89"/>
                </a:cubicBezTo>
                <a:cubicBezTo>
                  <a:pt x="11" y="86"/>
                  <a:pt x="11" y="86"/>
                  <a:pt x="11" y="86"/>
                </a:cubicBezTo>
                <a:cubicBezTo>
                  <a:pt x="7" y="89"/>
                  <a:pt x="7" y="89"/>
                  <a:pt x="7" y="89"/>
                </a:cubicBezTo>
                <a:cubicBezTo>
                  <a:pt x="4" y="86"/>
                  <a:pt x="4" y="86"/>
                  <a:pt x="4" y="86"/>
                </a:cubicBezTo>
                <a:cubicBezTo>
                  <a:pt x="0" y="89"/>
                  <a:pt x="0" y="89"/>
                  <a:pt x="0" y="89"/>
                </a:cubicBezTo>
                <a:cubicBezTo>
                  <a:pt x="0" y="64"/>
                  <a:pt x="0" y="64"/>
                  <a:pt x="0" y="64"/>
                </a:cubicBezTo>
                <a:cubicBezTo>
                  <a:pt x="38" y="64"/>
                  <a:pt x="38" y="64"/>
                  <a:pt x="38" y="64"/>
                </a:cubicBezTo>
                <a:lnTo>
                  <a:pt x="38" y="89"/>
                </a:lnTo>
                <a:close/>
                <a:moveTo>
                  <a:pt x="38" y="55"/>
                </a:moveTo>
                <a:cubicBezTo>
                  <a:pt x="38" y="59"/>
                  <a:pt x="38" y="59"/>
                  <a:pt x="38" y="59"/>
                </a:cubicBezTo>
                <a:cubicBezTo>
                  <a:pt x="0" y="59"/>
                  <a:pt x="0" y="59"/>
                  <a:pt x="0" y="59"/>
                </a:cubicBezTo>
                <a:cubicBezTo>
                  <a:pt x="0" y="55"/>
                  <a:pt x="0" y="55"/>
                  <a:pt x="0" y="55"/>
                </a:cubicBezTo>
                <a:cubicBezTo>
                  <a:pt x="0" y="50"/>
                  <a:pt x="2" y="48"/>
                  <a:pt x="6" y="47"/>
                </a:cubicBezTo>
                <a:cubicBezTo>
                  <a:pt x="9" y="46"/>
                  <a:pt x="15" y="44"/>
                  <a:pt x="15" y="35"/>
                </a:cubicBezTo>
                <a:cubicBezTo>
                  <a:pt x="15" y="26"/>
                  <a:pt x="12" y="23"/>
                  <a:pt x="12" y="12"/>
                </a:cubicBezTo>
                <a:cubicBezTo>
                  <a:pt x="12" y="2"/>
                  <a:pt x="17" y="0"/>
                  <a:pt x="19" y="0"/>
                </a:cubicBezTo>
                <a:cubicBezTo>
                  <a:pt x="20" y="0"/>
                  <a:pt x="26" y="2"/>
                  <a:pt x="26" y="12"/>
                </a:cubicBezTo>
                <a:cubicBezTo>
                  <a:pt x="26" y="23"/>
                  <a:pt x="23" y="26"/>
                  <a:pt x="23" y="35"/>
                </a:cubicBezTo>
                <a:cubicBezTo>
                  <a:pt x="23" y="44"/>
                  <a:pt x="29" y="46"/>
                  <a:pt x="32" y="47"/>
                </a:cubicBezTo>
                <a:cubicBezTo>
                  <a:pt x="36" y="48"/>
                  <a:pt x="38" y="50"/>
                  <a:pt x="38" y="55"/>
                </a:cubicBezTo>
                <a:close/>
                <a:moveTo>
                  <a:pt x="21" y="6"/>
                </a:moveTo>
                <a:cubicBezTo>
                  <a:pt x="21" y="5"/>
                  <a:pt x="20" y="4"/>
                  <a:pt x="19" y="4"/>
                </a:cubicBezTo>
                <a:cubicBezTo>
                  <a:pt x="17" y="4"/>
                  <a:pt x="16" y="5"/>
                  <a:pt x="16" y="6"/>
                </a:cubicBezTo>
                <a:cubicBezTo>
                  <a:pt x="16" y="7"/>
                  <a:pt x="17" y="9"/>
                  <a:pt x="19" y="9"/>
                </a:cubicBezTo>
                <a:cubicBezTo>
                  <a:pt x="20" y="9"/>
                  <a:pt x="21" y="7"/>
                  <a:pt x="21" y="6"/>
                </a:cubicBezTo>
                <a:close/>
              </a:path>
            </a:pathLst>
          </a:custGeom>
          <a:solidFill>
            <a:srgbClr val="FFFFFF"/>
          </a:solidFill>
          <a:ln>
            <a:noFill/>
          </a:ln>
          <a:extLst/>
        </p:spPr>
        <p:txBody>
          <a:bodyPr vert="horz" wrap="square" lIns="93278" tIns="46639" rIns="93278" bIns="46639" numCol="1" anchor="t" anchorCtr="0" compatLnSpc="1">
            <a:prstTxWarp prst="textNoShape">
              <a:avLst/>
            </a:prstTxWarp>
          </a:bodyPr>
          <a:lstStyle/>
          <a:p>
            <a:endParaRPr lang="en-US" dirty="0">
              <a:solidFill>
                <a:srgbClr val="000000"/>
              </a:solidFill>
            </a:endParaRPr>
          </a:p>
        </p:txBody>
      </p:sp>
    </p:spTree>
    <p:extLst>
      <p:ext uri="{BB962C8B-B14F-4D97-AF65-F5344CB8AC3E}">
        <p14:creationId xmlns:p14="http://schemas.microsoft.com/office/powerpoint/2010/main" val="267404194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bwMode="auto">
          <a:xfrm>
            <a:off x="2501" y="-1"/>
            <a:ext cx="5438566" cy="6994525"/>
          </a:xfrm>
          <a:prstGeom prst="rect">
            <a:avLst/>
          </a:prstGeom>
          <a:solidFill>
            <a:srgbClr val="EB3C0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dirty="0">
              <a:solidFill>
                <a:srgbClr val="505050"/>
              </a:solidFill>
              <a:ea typeface="Segoe UI" pitchFamily="34" charset="0"/>
              <a:cs typeface="Segoe UI" pitchFamily="34" charset="0"/>
            </a:endParaRPr>
          </a:p>
        </p:txBody>
      </p:sp>
      <p:sp>
        <p:nvSpPr>
          <p:cNvPr id="2" name="Title 1"/>
          <p:cNvSpPr>
            <a:spLocks noGrp="1"/>
          </p:cNvSpPr>
          <p:nvPr>
            <p:ph type="title"/>
          </p:nvPr>
        </p:nvSpPr>
        <p:spPr/>
        <p:txBody>
          <a:bodyPr/>
          <a:lstStyle/>
          <a:p>
            <a:r>
              <a:rPr lang="en-US" sz="4896" dirty="0" smtClean="0">
                <a:solidFill>
                  <a:schemeClr val="bg1"/>
                </a:solidFill>
              </a:rPr>
              <a:t>Clean Up</a:t>
            </a:r>
            <a:endParaRPr lang="en-US" sz="4896" dirty="0">
              <a:solidFill>
                <a:schemeClr val="bg1"/>
              </a:solidFill>
            </a:endParaRPr>
          </a:p>
        </p:txBody>
      </p:sp>
      <p:sp>
        <p:nvSpPr>
          <p:cNvPr id="6" name="TextBox 5"/>
          <p:cNvSpPr txBox="1"/>
          <p:nvPr/>
        </p:nvSpPr>
        <p:spPr>
          <a:xfrm>
            <a:off x="5864708" y="2609202"/>
            <a:ext cx="6575324" cy="553998"/>
          </a:xfrm>
          <a:prstGeom prst="rect">
            <a:avLst/>
          </a:prstGeom>
          <a:noFill/>
        </p:spPr>
        <p:txBody>
          <a:bodyPr wrap="square" lIns="0" tIns="0" rIns="0" bIns="0" rtlCol="0">
            <a:spAutoFit/>
          </a:bodyPr>
          <a:lstStyle/>
          <a:p>
            <a:r>
              <a:rPr lang="en-US" sz="3600" dirty="0" smtClean="0">
                <a:solidFill>
                  <a:srgbClr val="505050"/>
                </a:solidFill>
                <a:latin typeface="Segoe UI Light" pitchFamily="34" charset="0"/>
              </a:rPr>
              <a:t>Establish content ownership</a:t>
            </a:r>
            <a:endParaRPr lang="en-US" sz="3600" dirty="0">
              <a:solidFill>
                <a:srgbClr val="505050"/>
              </a:solidFill>
              <a:latin typeface="Segoe UI Light" pitchFamily="34" charset="0"/>
            </a:endParaRPr>
          </a:p>
        </p:txBody>
      </p:sp>
      <p:sp>
        <p:nvSpPr>
          <p:cNvPr id="16" name="Freeform 126"/>
          <p:cNvSpPr>
            <a:spLocks noEditPoints="1"/>
          </p:cNvSpPr>
          <p:nvPr/>
        </p:nvSpPr>
        <p:spPr bwMode="black">
          <a:xfrm>
            <a:off x="2142723" y="3107648"/>
            <a:ext cx="609600" cy="996038"/>
          </a:xfrm>
          <a:custGeom>
            <a:avLst/>
            <a:gdLst>
              <a:gd name="T0" fmla="*/ 38 w 38"/>
              <a:gd name="T1" fmla="*/ 89 h 89"/>
              <a:gd name="T2" fmla="*/ 34 w 38"/>
              <a:gd name="T3" fmla="*/ 86 h 89"/>
              <a:gd name="T4" fmla="*/ 30 w 38"/>
              <a:gd name="T5" fmla="*/ 89 h 89"/>
              <a:gd name="T6" fmla="*/ 26 w 38"/>
              <a:gd name="T7" fmla="*/ 86 h 89"/>
              <a:gd name="T8" fmla="*/ 23 w 38"/>
              <a:gd name="T9" fmla="*/ 89 h 89"/>
              <a:gd name="T10" fmla="*/ 19 w 38"/>
              <a:gd name="T11" fmla="*/ 86 h 89"/>
              <a:gd name="T12" fmla="*/ 15 w 38"/>
              <a:gd name="T13" fmla="*/ 89 h 89"/>
              <a:gd name="T14" fmla="*/ 11 w 38"/>
              <a:gd name="T15" fmla="*/ 86 h 89"/>
              <a:gd name="T16" fmla="*/ 7 w 38"/>
              <a:gd name="T17" fmla="*/ 89 h 89"/>
              <a:gd name="T18" fmla="*/ 4 w 38"/>
              <a:gd name="T19" fmla="*/ 86 h 89"/>
              <a:gd name="T20" fmla="*/ 0 w 38"/>
              <a:gd name="T21" fmla="*/ 89 h 89"/>
              <a:gd name="T22" fmla="*/ 0 w 38"/>
              <a:gd name="T23" fmla="*/ 64 h 89"/>
              <a:gd name="T24" fmla="*/ 38 w 38"/>
              <a:gd name="T25" fmla="*/ 64 h 89"/>
              <a:gd name="T26" fmla="*/ 38 w 38"/>
              <a:gd name="T27" fmla="*/ 89 h 89"/>
              <a:gd name="T28" fmla="*/ 38 w 38"/>
              <a:gd name="T29" fmla="*/ 55 h 89"/>
              <a:gd name="T30" fmla="*/ 38 w 38"/>
              <a:gd name="T31" fmla="*/ 59 h 89"/>
              <a:gd name="T32" fmla="*/ 0 w 38"/>
              <a:gd name="T33" fmla="*/ 59 h 89"/>
              <a:gd name="T34" fmla="*/ 0 w 38"/>
              <a:gd name="T35" fmla="*/ 55 h 89"/>
              <a:gd name="T36" fmla="*/ 6 w 38"/>
              <a:gd name="T37" fmla="*/ 47 h 89"/>
              <a:gd name="T38" fmla="*/ 15 w 38"/>
              <a:gd name="T39" fmla="*/ 35 h 89"/>
              <a:gd name="T40" fmla="*/ 12 w 38"/>
              <a:gd name="T41" fmla="*/ 12 h 89"/>
              <a:gd name="T42" fmla="*/ 19 w 38"/>
              <a:gd name="T43" fmla="*/ 0 h 89"/>
              <a:gd name="T44" fmla="*/ 26 w 38"/>
              <a:gd name="T45" fmla="*/ 12 h 89"/>
              <a:gd name="T46" fmla="*/ 23 w 38"/>
              <a:gd name="T47" fmla="*/ 35 h 89"/>
              <a:gd name="T48" fmla="*/ 32 w 38"/>
              <a:gd name="T49" fmla="*/ 47 h 89"/>
              <a:gd name="T50" fmla="*/ 38 w 38"/>
              <a:gd name="T51" fmla="*/ 55 h 89"/>
              <a:gd name="T52" fmla="*/ 21 w 38"/>
              <a:gd name="T53" fmla="*/ 6 h 89"/>
              <a:gd name="T54" fmla="*/ 19 w 38"/>
              <a:gd name="T55" fmla="*/ 4 h 89"/>
              <a:gd name="T56" fmla="*/ 16 w 38"/>
              <a:gd name="T57" fmla="*/ 6 h 89"/>
              <a:gd name="T58" fmla="*/ 19 w 38"/>
              <a:gd name="T59" fmla="*/ 9 h 89"/>
              <a:gd name="T60" fmla="*/ 21 w 38"/>
              <a:gd name="T61" fmla="*/ 6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38" h="89">
                <a:moveTo>
                  <a:pt x="38" y="89"/>
                </a:moveTo>
                <a:cubicBezTo>
                  <a:pt x="34" y="86"/>
                  <a:pt x="34" y="86"/>
                  <a:pt x="34" y="86"/>
                </a:cubicBezTo>
                <a:cubicBezTo>
                  <a:pt x="30" y="89"/>
                  <a:pt x="30" y="89"/>
                  <a:pt x="30" y="89"/>
                </a:cubicBezTo>
                <a:cubicBezTo>
                  <a:pt x="26" y="86"/>
                  <a:pt x="26" y="86"/>
                  <a:pt x="26" y="86"/>
                </a:cubicBezTo>
                <a:cubicBezTo>
                  <a:pt x="23" y="89"/>
                  <a:pt x="23" y="89"/>
                  <a:pt x="23" y="89"/>
                </a:cubicBezTo>
                <a:cubicBezTo>
                  <a:pt x="19" y="86"/>
                  <a:pt x="19" y="86"/>
                  <a:pt x="19" y="86"/>
                </a:cubicBezTo>
                <a:cubicBezTo>
                  <a:pt x="15" y="89"/>
                  <a:pt x="15" y="89"/>
                  <a:pt x="15" y="89"/>
                </a:cubicBezTo>
                <a:cubicBezTo>
                  <a:pt x="11" y="86"/>
                  <a:pt x="11" y="86"/>
                  <a:pt x="11" y="86"/>
                </a:cubicBezTo>
                <a:cubicBezTo>
                  <a:pt x="7" y="89"/>
                  <a:pt x="7" y="89"/>
                  <a:pt x="7" y="89"/>
                </a:cubicBezTo>
                <a:cubicBezTo>
                  <a:pt x="4" y="86"/>
                  <a:pt x="4" y="86"/>
                  <a:pt x="4" y="86"/>
                </a:cubicBezTo>
                <a:cubicBezTo>
                  <a:pt x="0" y="89"/>
                  <a:pt x="0" y="89"/>
                  <a:pt x="0" y="89"/>
                </a:cubicBezTo>
                <a:cubicBezTo>
                  <a:pt x="0" y="64"/>
                  <a:pt x="0" y="64"/>
                  <a:pt x="0" y="64"/>
                </a:cubicBezTo>
                <a:cubicBezTo>
                  <a:pt x="38" y="64"/>
                  <a:pt x="38" y="64"/>
                  <a:pt x="38" y="64"/>
                </a:cubicBezTo>
                <a:lnTo>
                  <a:pt x="38" y="89"/>
                </a:lnTo>
                <a:close/>
                <a:moveTo>
                  <a:pt x="38" y="55"/>
                </a:moveTo>
                <a:cubicBezTo>
                  <a:pt x="38" y="59"/>
                  <a:pt x="38" y="59"/>
                  <a:pt x="38" y="59"/>
                </a:cubicBezTo>
                <a:cubicBezTo>
                  <a:pt x="0" y="59"/>
                  <a:pt x="0" y="59"/>
                  <a:pt x="0" y="59"/>
                </a:cubicBezTo>
                <a:cubicBezTo>
                  <a:pt x="0" y="55"/>
                  <a:pt x="0" y="55"/>
                  <a:pt x="0" y="55"/>
                </a:cubicBezTo>
                <a:cubicBezTo>
                  <a:pt x="0" y="50"/>
                  <a:pt x="2" y="48"/>
                  <a:pt x="6" y="47"/>
                </a:cubicBezTo>
                <a:cubicBezTo>
                  <a:pt x="9" y="46"/>
                  <a:pt x="15" y="44"/>
                  <a:pt x="15" y="35"/>
                </a:cubicBezTo>
                <a:cubicBezTo>
                  <a:pt x="15" y="26"/>
                  <a:pt x="12" y="23"/>
                  <a:pt x="12" y="12"/>
                </a:cubicBezTo>
                <a:cubicBezTo>
                  <a:pt x="12" y="2"/>
                  <a:pt x="17" y="0"/>
                  <a:pt x="19" y="0"/>
                </a:cubicBezTo>
                <a:cubicBezTo>
                  <a:pt x="20" y="0"/>
                  <a:pt x="26" y="2"/>
                  <a:pt x="26" y="12"/>
                </a:cubicBezTo>
                <a:cubicBezTo>
                  <a:pt x="26" y="23"/>
                  <a:pt x="23" y="26"/>
                  <a:pt x="23" y="35"/>
                </a:cubicBezTo>
                <a:cubicBezTo>
                  <a:pt x="23" y="44"/>
                  <a:pt x="29" y="46"/>
                  <a:pt x="32" y="47"/>
                </a:cubicBezTo>
                <a:cubicBezTo>
                  <a:pt x="36" y="48"/>
                  <a:pt x="38" y="50"/>
                  <a:pt x="38" y="55"/>
                </a:cubicBezTo>
                <a:close/>
                <a:moveTo>
                  <a:pt x="21" y="6"/>
                </a:moveTo>
                <a:cubicBezTo>
                  <a:pt x="21" y="5"/>
                  <a:pt x="20" y="4"/>
                  <a:pt x="19" y="4"/>
                </a:cubicBezTo>
                <a:cubicBezTo>
                  <a:pt x="17" y="4"/>
                  <a:pt x="16" y="5"/>
                  <a:pt x="16" y="6"/>
                </a:cubicBezTo>
                <a:cubicBezTo>
                  <a:pt x="16" y="7"/>
                  <a:pt x="17" y="9"/>
                  <a:pt x="19" y="9"/>
                </a:cubicBezTo>
                <a:cubicBezTo>
                  <a:pt x="20" y="9"/>
                  <a:pt x="21" y="7"/>
                  <a:pt x="21" y="6"/>
                </a:cubicBezTo>
                <a:close/>
              </a:path>
            </a:pathLst>
          </a:custGeom>
          <a:solidFill>
            <a:srgbClr val="FFFFFF"/>
          </a:solidFill>
          <a:ln>
            <a:noFill/>
          </a:ln>
          <a:extLst/>
        </p:spPr>
        <p:txBody>
          <a:bodyPr vert="horz" wrap="square" lIns="93278" tIns="46639" rIns="93278" bIns="46639" numCol="1" anchor="t" anchorCtr="0" compatLnSpc="1">
            <a:prstTxWarp prst="textNoShape">
              <a:avLst/>
            </a:prstTxWarp>
          </a:bodyPr>
          <a:lstStyle/>
          <a:p>
            <a:endParaRPr lang="en-US" dirty="0">
              <a:solidFill>
                <a:srgbClr val="000000"/>
              </a:solidFill>
            </a:endParaRPr>
          </a:p>
        </p:txBody>
      </p:sp>
    </p:spTree>
    <p:extLst>
      <p:ext uri="{BB962C8B-B14F-4D97-AF65-F5344CB8AC3E}">
        <p14:creationId xmlns:p14="http://schemas.microsoft.com/office/powerpoint/2010/main" val="23820828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274639" y="295274"/>
            <a:ext cx="6553198" cy="1741321"/>
          </a:xfrm>
        </p:spPr>
        <p:txBody>
          <a:bodyPr/>
          <a:lstStyle/>
          <a:p>
            <a:r>
              <a:rPr lang="en-US" dirty="0" smtClean="0">
                <a:ea typeface="Segoe UI" pitchFamily="34" charset="0"/>
                <a:cs typeface="Segoe UI" pitchFamily="34" charset="0"/>
              </a:rPr>
              <a:t>Five Things to Prepare For Now</a:t>
            </a:r>
            <a:endParaRPr lang="en-US" dirty="0"/>
          </a:p>
        </p:txBody>
      </p:sp>
      <p:sp>
        <p:nvSpPr>
          <p:cNvPr id="21" name="Rectangle 20"/>
          <p:cNvSpPr/>
          <p:nvPr/>
        </p:nvSpPr>
        <p:spPr bwMode="auto">
          <a:xfrm>
            <a:off x="9575807" y="3802062"/>
            <a:ext cx="2144468" cy="1475013"/>
          </a:xfrm>
          <a:prstGeom prst="rect">
            <a:avLst/>
          </a:prstGeom>
          <a:solidFill>
            <a:srgbClr val="EB3C00"/>
          </a:solidFill>
          <a:ln>
            <a:solidFill>
              <a:srgbClr val="E03900"/>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69954" tIns="34978" rIns="34978" bIns="69954" numCol="1" spcCol="0" rtlCol="0" fromWordArt="0" anchor="b" anchorCtr="0" forceAA="0" compatLnSpc="1">
            <a:prstTxWarp prst="textNoShape">
              <a:avLst/>
            </a:prstTxWarp>
            <a:noAutofit/>
          </a:bodyPr>
          <a:lstStyle/>
          <a:p>
            <a:pPr defTabSz="699286" fontAlgn="base">
              <a:spcBef>
                <a:spcPct val="0"/>
              </a:spcBef>
              <a:spcAft>
                <a:spcPct val="0"/>
              </a:spcAft>
            </a:pPr>
            <a:r>
              <a:rPr lang="en-US" sz="2400" spc="-39" dirty="0" smtClean="0">
                <a:gradFill>
                  <a:gsLst>
                    <a:gs pos="0">
                      <a:srgbClr val="FFFFFF"/>
                    </a:gs>
                    <a:gs pos="100000">
                      <a:srgbClr val="FFFFFF"/>
                    </a:gs>
                  </a:gsLst>
                  <a:lin ang="5400000" scaled="0"/>
                </a:gradFill>
                <a:latin typeface="Segoe UI Light"/>
                <a:ea typeface="Segoe UI" pitchFamily="34" charset="0"/>
                <a:cs typeface="Segoe UI" pitchFamily="34" charset="0"/>
              </a:rPr>
              <a:t>4. Plan for </a:t>
            </a:r>
          </a:p>
          <a:p>
            <a:pPr defTabSz="699286" fontAlgn="base">
              <a:spcBef>
                <a:spcPct val="0"/>
              </a:spcBef>
              <a:spcAft>
                <a:spcPct val="0"/>
              </a:spcAft>
            </a:pPr>
            <a:r>
              <a:rPr lang="en-US" sz="2400" spc="-39" dirty="0" smtClean="0">
                <a:gradFill>
                  <a:gsLst>
                    <a:gs pos="0">
                      <a:srgbClr val="FFFFFF"/>
                    </a:gs>
                    <a:gs pos="100000">
                      <a:srgbClr val="FFFFFF"/>
                    </a:gs>
                  </a:gsLst>
                  <a:lin ang="5400000" scaled="0"/>
                </a:gradFill>
                <a:latin typeface="Segoe UI Light"/>
                <a:ea typeface="Segoe UI" pitchFamily="34" charset="0"/>
                <a:cs typeface="Segoe UI" pitchFamily="34" charset="0"/>
              </a:rPr>
              <a:t>Apps</a:t>
            </a:r>
            <a:endParaRPr lang="en-US" sz="2400" spc="-39" dirty="0">
              <a:gradFill>
                <a:gsLst>
                  <a:gs pos="0">
                    <a:srgbClr val="FFFFFF"/>
                  </a:gs>
                  <a:gs pos="100000">
                    <a:srgbClr val="FFFFFF"/>
                  </a:gs>
                </a:gsLst>
                <a:lin ang="5400000" scaled="0"/>
              </a:gradFill>
              <a:latin typeface="Segoe UI Light"/>
              <a:ea typeface="Segoe UI" pitchFamily="34" charset="0"/>
              <a:cs typeface="Segoe UI" pitchFamily="34" charset="0"/>
            </a:endParaRPr>
          </a:p>
        </p:txBody>
      </p:sp>
      <p:sp>
        <p:nvSpPr>
          <p:cNvPr id="22" name="Rectangle 21"/>
          <p:cNvSpPr/>
          <p:nvPr/>
        </p:nvSpPr>
        <p:spPr bwMode="auto">
          <a:xfrm>
            <a:off x="7313995" y="3802062"/>
            <a:ext cx="2144468" cy="1475012"/>
          </a:xfrm>
          <a:prstGeom prst="rect">
            <a:avLst/>
          </a:prstGeom>
          <a:solidFill>
            <a:srgbClr val="EB3C00"/>
          </a:solidFill>
          <a:ln>
            <a:solidFill>
              <a:srgbClr val="E03900"/>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69954" tIns="34978" rIns="34978" bIns="69954" numCol="1" spcCol="0" rtlCol="0" fromWordArt="0" anchor="b" anchorCtr="0" forceAA="0" compatLnSpc="1">
            <a:prstTxWarp prst="textNoShape">
              <a:avLst/>
            </a:prstTxWarp>
            <a:noAutofit/>
          </a:bodyPr>
          <a:lstStyle/>
          <a:p>
            <a:pPr defTabSz="699286" fontAlgn="base">
              <a:spcBef>
                <a:spcPct val="0"/>
              </a:spcBef>
              <a:spcAft>
                <a:spcPct val="0"/>
              </a:spcAft>
            </a:pPr>
            <a:r>
              <a:rPr lang="en-US" sz="2400" spc="-39" dirty="0" smtClean="0">
                <a:gradFill>
                  <a:gsLst>
                    <a:gs pos="0">
                      <a:srgbClr val="FFFFFF"/>
                    </a:gs>
                    <a:gs pos="100000">
                      <a:srgbClr val="FFFFFF"/>
                    </a:gs>
                  </a:gsLst>
                  <a:lin ang="5400000" scaled="0"/>
                </a:gradFill>
                <a:latin typeface="Segoe UI Light"/>
                <a:ea typeface="Segoe UI" pitchFamily="34" charset="0"/>
                <a:cs typeface="Segoe UI" pitchFamily="34" charset="0"/>
              </a:rPr>
              <a:t>3. Plan for</a:t>
            </a:r>
          </a:p>
          <a:p>
            <a:pPr defTabSz="699286" fontAlgn="base">
              <a:spcBef>
                <a:spcPct val="0"/>
              </a:spcBef>
              <a:spcAft>
                <a:spcPct val="0"/>
              </a:spcAft>
            </a:pPr>
            <a:r>
              <a:rPr lang="en-US" sz="2400" spc="-39" dirty="0" smtClean="0">
                <a:gradFill>
                  <a:gsLst>
                    <a:gs pos="0">
                      <a:srgbClr val="FFFFFF"/>
                    </a:gs>
                    <a:gs pos="100000">
                      <a:srgbClr val="FFFFFF"/>
                    </a:gs>
                  </a:gsLst>
                  <a:lin ang="5400000" scaled="0"/>
                </a:gradFill>
                <a:latin typeface="Segoe UI Light"/>
                <a:ea typeface="Segoe UI" pitchFamily="34" charset="0"/>
                <a:cs typeface="Segoe UI" pitchFamily="34" charset="0"/>
              </a:rPr>
              <a:t>Social</a:t>
            </a:r>
            <a:endParaRPr lang="en-US" sz="2400" spc="-39" dirty="0">
              <a:gradFill>
                <a:gsLst>
                  <a:gs pos="0">
                    <a:srgbClr val="FFFFFF"/>
                  </a:gs>
                  <a:gs pos="100000">
                    <a:srgbClr val="FFFFFF"/>
                  </a:gs>
                </a:gsLst>
                <a:lin ang="5400000" scaled="0"/>
              </a:gradFill>
              <a:latin typeface="Segoe UI Light"/>
              <a:ea typeface="Segoe UI" pitchFamily="34" charset="0"/>
              <a:cs typeface="Segoe UI" pitchFamily="34" charset="0"/>
            </a:endParaRPr>
          </a:p>
        </p:txBody>
      </p:sp>
      <p:sp>
        <p:nvSpPr>
          <p:cNvPr id="23" name="Rectangle 22"/>
          <p:cNvSpPr/>
          <p:nvPr/>
        </p:nvSpPr>
        <p:spPr bwMode="auto">
          <a:xfrm>
            <a:off x="9575807" y="2139857"/>
            <a:ext cx="2144468" cy="1586005"/>
          </a:xfrm>
          <a:prstGeom prst="rect">
            <a:avLst/>
          </a:prstGeom>
          <a:solidFill>
            <a:srgbClr val="EB3C00"/>
          </a:solidFill>
          <a:ln>
            <a:solidFill>
              <a:srgbClr val="E03900"/>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69954" tIns="34978" rIns="34978" bIns="69954" numCol="1" spcCol="0" rtlCol="0" fromWordArt="0" anchor="b" anchorCtr="0" forceAA="0" compatLnSpc="1">
            <a:prstTxWarp prst="textNoShape">
              <a:avLst/>
            </a:prstTxWarp>
            <a:noAutofit/>
          </a:bodyPr>
          <a:lstStyle/>
          <a:p>
            <a:pPr defTabSz="699286" fontAlgn="base">
              <a:spcBef>
                <a:spcPct val="0"/>
              </a:spcBef>
              <a:spcAft>
                <a:spcPct val="0"/>
              </a:spcAft>
            </a:pPr>
            <a:r>
              <a:rPr lang="en-US" sz="2400" spc="-39" dirty="0" smtClean="0">
                <a:gradFill>
                  <a:gsLst>
                    <a:gs pos="0">
                      <a:srgbClr val="FFFFFF"/>
                    </a:gs>
                    <a:gs pos="100000">
                      <a:srgbClr val="FFFFFF"/>
                    </a:gs>
                  </a:gsLst>
                  <a:lin ang="5400000" scaled="0"/>
                </a:gradFill>
                <a:latin typeface="Segoe UI Light"/>
                <a:ea typeface="Segoe UI" pitchFamily="34" charset="0"/>
                <a:cs typeface="Segoe UI" pitchFamily="34" charset="0"/>
              </a:rPr>
              <a:t>2. Plan for</a:t>
            </a:r>
          </a:p>
          <a:p>
            <a:pPr defTabSz="699286" fontAlgn="base">
              <a:spcBef>
                <a:spcPct val="0"/>
              </a:spcBef>
              <a:spcAft>
                <a:spcPct val="0"/>
              </a:spcAft>
            </a:pPr>
            <a:r>
              <a:rPr lang="en-US" sz="2400" spc="-39" dirty="0" smtClean="0">
                <a:gradFill>
                  <a:gsLst>
                    <a:gs pos="0">
                      <a:srgbClr val="FFFFFF"/>
                    </a:gs>
                    <a:gs pos="100000">
                      <a:srgbClr val="FFFFFF"/>
                    </a:gs>
                  </a:gsLst>
                  <a:lin ang="5400000" scaled="0"/>
                </a:gradFill>
                <a:latin typeface="Segoe UI Light"/>
                <a:ea typeface="Segoe UI" pitchFamily="34" charset="0"/>
                <a:cs typeface="Segoe UI" pitchFamily="34" charset="0"/>
              </a:rPr>
              <a:t>Search</a:t>
            </a:r>
            <a:endParaRPr lang="en-US" sz="2400" spc="-39" dirty="0">
              <a:gradFill>
                <a:gsLst>
                  <a:gs pos="0">
                    <a:srgbClr val="FFFFFF"/>
                  </a:gs>
                  <a:gs pos="100000">
                    <a:srgbClr val="FFFFFF"/>
                  </a:gs>
                </a:gsLst>
                <a:lin ang="5400000" scaled="0"/>
              </a:gradFill>
              <a:latin typeface="Segoe UI Light"/>
              <a:ea typeface="Segoe UI" pitchFamily="34" charset="0"/>
              <a:cs typeface="Segoe UI" pitchFamily="34" charset="0"/>
            </a:endParaRPr>
          </a:p>
        </p:txBody>
      </p:sp>
      <p:sp>
        <p:nvSpPr>
          <p:cNvPr id="24" name="Rectangle 23"/>
          <p:cNvSpPr/>
          <p:nvPr/>
        </p:nvSpPr>
        <p:spPr bwMode="auto">
          <a:xfrm>
            <a:off x="7313995" y="2139857"/>
            <a:ext cx="2144468" cy="1586005"/>
          </a:xfrm>
          <a:prstGeom prst="rect">
            <a:avLst/>
          </a:prstGeom>
          <a:solidFill>
            <a:srgbClr val="EB3C00"/>
          </a:solidFill>
          <a:ln>
            <a:solidFill>
              <a:srgbClr val="E03900"/>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69954" tIns="34978" rIns="34978" bIns="69954" numCol="1" spcCol="0" rtlCol="0" fromWordArt="0" anchor="b" anchorCtr="0" forceAA="0" compatLnSpc="1">
            <a:prstTxWarp prst="textNoShape">
              <a:avLst/>
            </a:prstTxWarp>
            <a:noAutofit/>
          </a:bodyPr>
          <a:lstStyle/>
          <a:p>
            <a:pPr defTabSz="699286" fontAlgn="base">
              <a:spcBef>
                <a:spcPct val="0"/>
              </a:spcBef>
              <a:spcAft>
                <a:spcPct val="0"/>
              </a:spcAft>
            </a:pPr>
            <a:r>
              <a:rPr lang="en-US" sz="2400" spc="-39" dirty="0" smtClean="0">
                <a:gradFill>
                  <a:gsLst>
                    <a:gs pos="0">
                      <a:srgbClr val="FFFFFF"/>
                    </a:gs>
                    <a:gs pos="100000">
                      <a:srgbClr val="FFFFFF"/>
                    </a:gs>
                  </a:gsLst>
                  <a:lin ang="5400000" scaled="0"/>
                </a:gradFill>
                <a:latin typeface="Segoe UI Light"/>
                <a:ea typeface="Segoe UI" pitchFamily="34" charset="0"/>
                <a:cs typeface="Segoe UI" pitchFamily="34" charset="0"/>
              </a:rPr>
              <a:t>1. Organize Content</a:t>
            </a:r>
            <a:endParaRPr lang="en-US" sz="2400" spc="-39" dirty="0">
              <a:gradFill>
                <a:gsLst>
                  <a:gs pos="0">
                    <a:srgbClr val="FFFFFF"/>
                  </a:gs>
                  <a:gs pos="100000">
                    <a:srgbClr val="FFFFFF"/>
                  </a:gs>
                </a:gsLst>
                <a:lin ang="5400000" scaled="0"/>
              </a:gradFill>
              <a:latin typeface="Segoe UI Light"/>
              <a:ea typeface="Segoe UI" pitchFamily="34" charset="0"/>
              <a:cs typeface="Segoe UI" pitchFamily="34" charset="0"/>
            </a:endParaRPr>
          </a:p>
        </p:txBody>
      </p:sp>
      <p:sp>
        <p:nvSpPr>
          <p:cNvPr id="25" name="Rectangle 24"/>
          <p:cNvSpPr/>
          <p:nvPr/>
        </p:nvSpPr>
        <p:spPr bwMode="auto">
          <a:xfrm>
            <a:off x="531948" y="2140946"/>
            <a:ext cx="6664703" cy="2686064"/>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69954" tIns="34978" rIns="34978" bIns="69954" numCol="1" spcCol="0" rtlCol="0" fromWordArt="0" anchor="b" anchorCtr="0" forceAA="0" compatLnSpc="1">
            <a:prstTxWarp prst="textNoShape">
              <a:avLst/>
            </a:prstTxWarp>
            <a:noAutofit/>
          </a:bodyPr>
          <a:lstStyle/>
          <a:p>
            <a:pPr algn="ctr" defTabSz="699286" fontAlgn="base">
              <a:spcBef>
                <a:spcPct val="0"/>
              </a:spcBef>
              <a:spcAft>
                <a:spcPct val="0"/>
              </a:spcAft>
            </a:pPr>
            <a:r>
              <a:rPr lang="en-US" sz="6729" spc="-39" dirty="0">
                <a:gradFill>
                  <a:gsLst>
                    <a:gs pos="0">
                      <a:srgbClr val="FFFFFF"/>
                    </a:gs>
                    <a:gs pos="100000">
                      <a:srgbClr val="FFFFFF"/>
                    </a:gs>
                  </a:gsLst>
                  <a:lin ang="5400000" scaled="0"/>
                </a:gradFill>
                <a:latin typeface="Segoe UI Light"/>
                <a:ea typeface="Segoe UI" pitchFamily="34" charset="0"/>
                <a:cs typeface="Segoe UI" pitchFamily="34" charset="0"/>
              </a:rPr>
              <a:t>SHARE</a:t>
            </a: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1948" y="2140398"/>
            <a:ext cx="6664703" cy="4481064"/>
          </a:xfrm>
          <a:prstGeom prst="rect">
            <a:avLst/>
          </a:prstGeom>
        </p:spPr>
      </p:pic>
      <p:sp>
        <p:nvSpPr>
          <p:cNvPr id="16" name="Rectangle 15"/>
          <p:cNvSpPr/>
          <p:nvPr/>
        </p:nvSpPr>
        <p:spPr bwMode="auto">
          <a:xfrm>
            <a:off x="7313995" y="5368583"/>
            <a:ext cx="4406280" cy="1252879"/>
          </a:xfrm>
          <a:prstGeom prst="rect">
            <a:avLst/>
          </a:prstGeom>
          <a:solidFill>
            <a:srgbClr val="EB3C00"/>
          </a:solidFill>
          <a:ln>
            <a:solidFill>
              <a:srgbClr val="E03900"/>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69954" tIns="34978" rIns="34978" bIns="69954" numCol="1" spcCol="0" rtlCol="0" fromWordArt="0" anchor="b" anchorCtr="0" forceAA="0" compatLnSpc="1">
            <a:prstTxWarp prst="textNoShape">
              <a:avLst/>
            </a:prstTxWarp>
            <a:noAutofit/>
          </a:bodyPr>
          <a:lstStyle/>
          <a:p>
            <a:pPr defTabSz="699286" fontAlgn="base">
              <a:spcBef>
                <a:spcPct val="0"/>
              </a:spcBef>
              <a:spcAft>
                <a:spcPct val="0"/>
              </a:spcAft>
            </a:pPr>
            <a:r>
              <a:rPr lang="en-US" sz="2400" spc="-39" dirty="0" smtClean="0">
                <a:gradFill>
                  <a:gsLst>
                    <a:gs pos="0">
                      <a:srgbClr val="FFFFFF"/>
                    </a:gs>
                    <a:gs pos="100000">
                      <a:srgbClr val="FFFFFF"/>
                    </a:gs>
                  </a:gsLst>
                  <a:lin ang="5400000" scaled="0"/>
                </a:gradFill>
                <a:latin typeface="Segoe UI Light"/>
                <a:ea typeface="Segoe UI" pitchFamily="34" charset="0"/>
                <a:cs typeface="Segoe UI" pitchFamily="34" charset="0"/>
              </a:rPr>
              <a:t>5. General Hygiene</a:t>
            </a:r>
            <a:endParaRPr lang="en-US" sz="2400" spc="-39" dirty="0">
              <a:gradFill>
                <a:gsLst>
                  <a:gs pos="0">
                    <a:srgbClr val="FFFFFF"/>
                  </a:gs>
                  <a:gs pos="100000">
                    <a:srgbClr val="FFFFFF"/>
                  </a:gs>
                </a:gsLst>
                <a:lin ang="5400000" scaled="0"/>
              </a:gradFill>
              <a:latin typeface="Segoe UI Light"/>
              <a:ea typeface="Segoe UI" pitchFamily="34" charset="0"/>
              <a:cs typeface="Segoe UI" pitchFamily="34" charset="0"/>
            </a:endParaRPr>
          </a:p>
        </p:txBody>
      </p:sp>
    </p:spTree>
    <p:extLst>
      <p:ext uri="{BB962C8B-B14F-4D97-AF65-F5344CB8AC3E}">
        <p14:creationId xmlns:p14="http://schemas.microsoft.com/office/powerpoint/2010/main" val="46690185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Planning Your </a:t>
            </a:r>
            <a:r>
              <a:rPr lang="en-US" dirty="0"/>
              <a:t>SharePoint 2013 Journey</a:t>
            </a:r>
          </a:p>
        </p:txBody>
      </p:sp>
      <p:sp>
        <p:nvSpPr>
          <p:cNvPr id="4" name="Rectangle 3"/>
          <p:cNvSpPr/>
          <p:nvPr/>
        </p:nvSpPr>
        <p:spPr bwMode="auto">
          <a:xfrm>
            <a:off x="808037" y="2509595"/>
            <a:ext cx="183369" cy="186521"/>
          </a:xfrm>
          <a:prstGeom prst="rect">
            <a:avLst/>
          </a:prstGeom>
          <a:noFill/>
          <a:ln w="3175">
            <a:solidFill>
              <a:srgbClr val="505050"/>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9" tIns="46639" rIns="46639" bIns="46639" numCol="1" spcCol="0" rtlCol="0" fromWordArt="0" anchor="ctr" anchorCtr="0" forceAA="0" compatLnSpc="1">
            <a:prstTxWarp prst="textNoShape">
              <a:avLst/>
            </a:prstTxWarp>
            <a:noAutofit/>
          </a:bodyPr>
          <a:lstStyle/>
          <a:p>
            <a:pPr algn="ctr" defTabSz="932472" fontAlgn="base">
              <a:spcBef>
                <a:spcPct val="0"/>
              </a:spcBef>
              <a:spcAft>
                <a:spcPct val="0"/>
              </a:spcAft>
            </a:pPr>
            <a:endParaRPr lang="en-US" sz="2800" dirty="0">
              <a:gradFill>
                <a:gsLst>
                  <a:gs pos="0">
                    <a:srgbClr val="FFFFFF"/>
                  </a:gs>
                  <a:gs pos="100000">
                    <a:srgbClr val="FFFFFF"/>
                  </a:gs>
                </a:gsLst>
                <a:lin ang="5400000" scaled="0"/>
              </a:gradFill>
              <a:ea typeface="Segoe UI" pitchFamily="34" charset="0"/>
              <a:cs typeface="Segoe UI" pitchFamily="34" charset="0"/>
            </a:endParaRPr>
          </a:p>
        </p:txBody>
      </p:sp>
      <p:sp>
        <p:nvSpPr>
          <p:cNvPr id="5" name="Rectangle 4"/>
          <p:cNvSpPr/>
          <p:nvPr/>
        </p:nvSpPr>
        <p:spPr bwMode="auto">
          <a:xfrm>
            <a:off x="3521941" y="2506662"/>
            <a:ext cx="2697480" cy="2744787"/>
          </a:xfrm>
          <a:prstGeom prst="rect">
            <a:avLst/>
          </a:prstGeom>
          <a:solidFill>
            <a:srgbClr val="FFB900"/>
          </a:solidFill>
          <a:ln w="38100">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spcBef>
                <a:spcPct val="0"/>
              </a:spcBef>
              <a:spcAft>
                <a:spcPct val="0"/>
              </a:spcAft>
            </a:pPr>
            <a:r>
              <a:rPr lang="en-US" sz="2800">
                <a:gradFill>
                  <a:gsLst>
                    <a:gs pos="0">
                      <a:srgbClr val="FFFFFF"/>
                    </a:gs>
                    <a:gs pos="100000">
                      <a:srgbClr val="FFFFFF"/>
                    </a:gs>
                  </a:gsLst>
                  <a:lin ang="5400000" scaled="0"/>
                </a:gradFill>
                <a:ea typeface="Segoe UI" pitchFamily="34" charset="0"/>
                <a:cs typeface="Segoe UI" pitchFamily="34" charset="0"/>
              </a:rPr>
              <a:t>Making the Most of Today’s Investment</a:t>
            </a:r>
            <a:endParaRPr lang="en-US" sz="2800" dirty="0">
              <a:gradFill>
                <a:gsLst>
                  <a:gs pos="0">
                    <a:srgbClr val="FFFFFF"/>
                  </a:gs>
                  <a:gs pos="100000">
                    <a:srgbClr val="FFFFFF"/>
                  </a:gs>
                </a:gsLst>
                <a:lin ang="5400000" scaled="0"/>
              </a:gradFill>
              <a:ea typeface="Segoe UI" pitchFamily="34" charset="0"/>
              <a:cs typeface="Segoe UI" pitchFamily="34" charset="0"/>
            </a:endParaRPr>
          </a:p>
        </p:txBody>
      </p:sp>
      <p:sp>
        <p:nvSpPr>
          <p:cNvPr id="6" name="Rectangle 5"/>
          <p:cNvSpPr/>
          <p:nvPr/>
        </p:nvSpPr>
        <p:spPr bwMode="auto">
          <a:xfrm>
            <a:off x="749931" y="2509595"/>
            <a:ext cx="2697480" cy="2744787"/>
          </a:xfrm>
          <a:prstGeom prst="rect">
            <a:avLst/>
          </a:prstGeom>
          <a:solidFill>
            <a:srgbClr val="FF8C00"/>
          </a:solidFill>
          <a:ln w="38100">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spcBef>
                <a:spcPct val="0"/>
              </a:spcBef>
              <a:spcAft>
                <a:spcPct val="0"/>
              </a:spcAft>
            </a:pPr>
            <a:r>
              <a:rPr lang="en-US" sz="2800" dirty="0" smtClean="0">
                <a:gradFill>
                  <a:gsLst>
                    <a:gs pos="0">
                      <a:srgbClr val="FFFFFF"/>
                    </a:gs>
                    <a:gs pos="100000">
                      <a:srgbClr val="FFFFFF"/>
                    </a:gs>
                  </a:gsLst>
                  <a:lin ang="5400000" scaled="0"/>
                </a:gradFill>
                <a:ea typeface="Segoe UI" pitchFamily="34" charset="0"/>
                <a:cs typeface="Segoe UI" pitchFamily="34" charset="0"/>
              </a:rPr>
              <a:t>Should I Upgrade?</a:t>
            </a:r>
            <a:endParaRPr lang="en-US" sz="2800" dirty="0">
              <a:gradFill>
                <a:gsLst>
                  <a:gs pos="0">
                    <a:srgbClr val="FFFFFF"/>
                  </a:gs>
                  <a:gs pos="100000">
                    <a:srgbClr val="FFFFFF"/>
                  </a:gs>
                </a:gsLst>
                <a:lin ang="5400000" scaled="0"/>
              </a:gradFill>
              <a:ea typeface="Segoe UI" pitchFamily="34" charset="0"/>
              <a:cs typeface="Segoe UI" pitchFamily="34" charset="0"/>
            </a:endParaRPr>
          </a:p>
          <a:p>
            <a:pPr defTabSz="932472" fontAlgn="base">
              <a:spcBef>
                <a:spcPct val="0"/>
              </a:spcBef>
              <a:spcAft>
                <a:spcPct val="0"/>
              </a:spcAft>
            </a:pPr>
            <a:endParaRPr lang="en-US" sz="2800"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7" name="Rectangle 6"/>
          <p:cNvSpPr/>
          <p:nvPr/>
        </p:nvSpPr>
        <p:spPr bwMode="auto">
          <a:xfrm>
            <a:off x="6293951" y="2506662"/>
            <a:ext cx="2697480" cy="2744787"/>
          </a:xfrm>
          <a:prstGeom prst="rect">
            <a:avLst/>
          </a:prstGeom>
          <a:solidFill>
            <a:srgbClr val="EB3C0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spcBef>
                <a:spcPct val="0"/>
              </a:spcBef>
              <a:spcAft>
                <a:spcPct val="0"/>
              </a:spcAft>
            </a:pPr>
            <a:r>
              <a:rPr lang="en-US" sz="2800" dirty="0" smtClean="0">
                <a:gradFill>
                  <a:gsLst>
                    <a:gs pos="0">
                      <a:srgbClr val="FFFFFF"/>
                    </a:gs>
                    <a:gs pos="100000">
                      <a:srgbClr val="FFFFFF"/>
                    </a:gs>
                  </a:gsLst>
                  <a:lin ang="5400000" scaled="0"/>
                </a:gradFill>
                <a:ea typeface="Segoe UI" pitchFamily="34" charset="0"/>
                <a:cs typeface="Segoe UI" pitchFamily="34" charset="0"/>
              </a:rPr>
              <a:t>Things to Prepare for Now</a:t>
            </a:r>
            <a:endParaRPr lang="en-US" sz="2800" dirty="0">
              <a:gradFill>
                <a:gsLst>
                  <a:gs pos="0">
                    <a:srgbClr val="FFFFFF"/>
                  </a:gs>
                  <a:gs pos="100000">
                    <a:srgbClr val="FFFFFF"/>
                  </a:gs>
                </a:gsLst>
                <a:lin ang="5400000" scaled="0"/>
              </a:gradFill>
              <a:ea typeface="Segoe UI" pitchFamily="34" charset="0"/>
              <a:cs typeface="Segoe UI" pitchFamily="34" charset="0"/>
            </a:endParaRPr>
          </a:p>
        </p:txBody>
      </p:sp>
      <p:sp>
        <p:nvSpPr>
          <p:cNvPr id="8" name="Rectangle 7"/>
          <p:cNvSpPr/>
          <p:nvPr/>
        </p:nvSpPr>
        <p:spPr bwMode="auto">
          <a:xfrm>
            <a:off x="9083357" y="2506661"/>
            <a:ext cx="2697480" cy="2744787"/>
          </a:xfrm>
          <a:prstGeom prst="rect">
            <a:avLst/>
          </a:prstGeom>
          <a:solidFill>
            <a:schemeClr val="accent2"/>
          </a:solidFill>
          <a:ln w="38100">
            <a:solidFill>
              <a:schemeClr val="accent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r>
              <a:rPr lang="en-US" sz="2800" dirty="0">
                <a:gradFill>
                  <a:gsLst>
                    <a:gs pos="0">
                      <a:srgbClr val="FFFFFF"/>
                    </a:gs>
                    <a:gs pos="100000">
                      <a:srgbClr val="FFFFFF"/>
                    </a:gs>
                  </a:gsLst>
                  <a:lin ang="5400000" scaled="0"/>
                </a:gradFill>
                <a:ea typeface="Segoe UI" pitchFamily="34" charset="0"/>
                <a:cs typeface="Segoe UI" pitchFamily="34" charset="0"/>
              </a:rPr>
              <a:t>Your SharePoint Journey</a:t>
            </a:r>
          </a:p>
        </p:txBody>
      </p:sp>
    </p:spTree>
    <p:extLst>
      <p:ext uri="{BB962C8B-B14F-4D97-AF65-F5344CB8AC3E}">
        <p14:creationId xmlns:p14="http://schemas.microsoft.com/office/powerpoint/2010/main" val="291997137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6268157" y="2657294"/>
            <a:ext cx="3972113" cy="849463"/>
          </a:xfrm>
          <a:prstGeom prst="rect">
            <a:avLst/>
          </a:prstGeom>
          <a:noFill/>
        </p:spPr>
        <p:txBody>
          <a:bodyPr wrap="none" lIns="182880" tIns="146304" rIns="182880" bIns="146304" rtlCol="0">
            <a:spAutoFit/>
          </a:bodyPr>
          <a:lstStyle/>
          <a:p>
            <a:pPr>
              <a:lnSpc>
                <a:spcPct val="90000"/>
              </a:lnSpc>
              <a:spcAft>
                <a:spcPts val="600"/>
              </a:spcAft>
            </a:pPr>
            <a:r>
              <a:rPr lang="en-US" sz="4000" dirty="0" smtClean="0">
                <a:gradFill>
                  <a:gsLst>
                    <a:gs pos="2917">
                      <a:srgbClr val="505050"/>
                    </a:gs>
                    <a:gs pos="30000">
                      <a:srgbClr val="505050"/>
                    </a:gs>
                  </a:gsLst>
                  <a:lin ang="5400000" scaled="0"/>
                </a:gradFill>
              </a:rPr>
              <a:t>Let’s revisit Bob.</a:t>
            </a:r>
          </a:p>
        </p:txBody>
      </p:sp>
      <p:pic>
        <p:nvPicPr>
          <p:cNvPr id="4" name="Picture 3"/>
          <p:cNvPicPr>
            <a:picLocks noChangeAspect="1"/>
          </p:cNvPicPr>
          <p:nvPr/>
        </p:nvPicPr>
        <p:blipFill>
          <a:blip r:embed="rId3"/>
          <a:stretch>
            <a:fillRect/>
          </a:stretch>
        </p:blipFill>
        <p:spPr>
          <a:xfrm>
            <a:off x="1646237" y="1416296"/>
            <a:ext cx="3524250" cy="3962400"/>
          </a:xfrm>
          <a:prstGeom prst="rect">
            <a:avLst/>
          </a:prstGeom>
        </p:spPr>
      </p:pic>
    </p:spTree>
    <p:extLst>
      <p:ext uri="{BB962C8B-B14F-4D97-AF65-F5344CB8AC3E}">
        <p14:creationId xmlns:p14="http://schemas.microsoft.com/office/powerpoint/2010/main" val="33376494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94037" y="1439862"/>
            <a:ext cx="7391400" cy="5318960"/>
          </a:xfrm>
          <a:prstGeom prst="rect">
            <a:avLst/>
          </a:prstGeom>
        </p:spPr>
      </p:pic>
      <p:sp>
        <p:nvSpPr>
          <p:cNvPr id="3" name="Title 2"/>
          <p:cNvSpPr>
            <a:spLocks noGrp="1"/>
          </p:cNvSpPr>
          <p:nvPr>
            <p:ph type="title"/>
          </p:nvPr>
        </p:nvSpPr>
        <p:spPr/>
        <p:txBody>
          <a:bodyPr/>
          <a:lstStyle/>
          <a:p>
            <a:r>
              <a:rPr lang="en-US" dirty="0" smtClean="0"/>
              <a:t>Bob’s SharePoint Journey</a:t>
            </a:r>
            <a:endParaRPr lang="en-US" dirty="0"/>
          </a:p>
        </p:txBody>
      </p:sp>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494989" y="4868862"/>
            <a:ext cx="1599048" cy="1485900"/>
          </a:xfrm>
          <a:prstGeom prst="rect">
            <a:avLst/>
          </a:prstGeom>
        </p:spPr>
      </p:pic>
    </p:spTree>
    <p:extLst>
      <p:ext uri="{BB962C8B-B14F-4D97-AF65-F5344CB8AC3E}">
        <p14:creationId xmlns:p14="http://schemas.microsoft.com/office/powerpoint/2010/main" val="198194595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6230587" y="2657294"/>
            <a:ext cx="3497945" cy="2111347"/>
          </a:xfrm>
          <a:prstGeom prst="rect">
            <a:avLst/>
          </a:prstGeom>
          <a:noFill/>
        </p:spPr>
        <p:txBody>
          <a:bodyPr wrap="none" lIns="182880" tIns="146304" rIns="182880" bIns="146304" rtlCol="0">
            <a:spAutoFit/>
          </a:bodyPr>
          <a:lstStyle/>
          <a:p>
            <a:pPr>
              <a:lnSpc>
                <a:spcPct val="90000"/>
              </a:lnSpc>
              <a:spcAft>
                <a:spcPts val="600"/>
              </a:spcAft>
            </a:pPr>
            <a:r>
              <a:rPr lang="en-US" sz="4000" dirty="0" smtClean="0">
                <a:gradFill>
                  <a:gsLst>
                    <a:gs pos="2917">
                      <a:srgbClr val="505050"/>
                    </a:gs>
                    <a:gs pos="30000">
                      <a:srgbClr val="505050"/>
                    </a:gs>
                  </a:gsLst>
                  <a:lin ang="5400000" scaled="0"/>
                </a:gradFill>
              </a:rPr>
              <a:t>So what’s the </a:t>
            </a:r>
          </a:p>
          <a:p>
            <a:pPr>
              <a:lnSpc>
                <a:spcPct val="90000"/>
              </a:lnSpc>
              <a:spcAft>
                <a:spcPts val="600"/>
              </a:spcAft>
            </a:pPr>
            <a:r>
              <a:rPr lang="en-US" sz="4000" dirty="0" smtClean="0">
                <a:gradFill>
                  <a:gsLst>
                    <a:gs pos="2917">
                      <a:srgbClr val="505050"/>
                    </a:gs>
                    <a:gs pos="30000">
                      <a:srgbClr val="505050"/>
                    </a:gs>
                  </a:gsLst>
                  <a:lin ang="5400000" scaled="0"/>
                </a:gradFill>
              </a:rPr>
              <a:t>problem?</a:t>
            </a:r>
          </a:p>
          <a:p>
            <a:pPr>
              <a:lnSpc>
                <a:spcPct val="90000"/>
              </a:lnSpc>
              <a:spcAft>
                <a:spcPts val="600"/>
              </a:spcAft>
            </a:pPr>
            <a:endParaRPr lang="en-US" sz="4000" dirty="0">
              <a:gradFill>
                <a:gsLst>
                  <a:gs pos="2917">
                    <a:srgbClr val="505050"/>
                  </a:gs>
                  <a:gs pos="30000">
                    <a:srgbClr val="505050"/>
                  </a:gs>
                </a:gsLst>
                <a:lin ang="5400000" scaled="0"/>
              </a:gradFill>
            </a:endParaRP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08237" y="1416614"/>
            <a:ext cx="3352800" cy="3961764"/>
          </a:xfrm>
          <a:prstGeom prst="rect">
            <a:avLst/>
          </a:prstGeom>
        </p:spPr>
      </p:pic>
    </p:spTree>
    <p:extLst>
      <p:ext uri="{BB962C8B-B14F-4D97-AF65-F5344CB8AC3E}">
        <p14:creationId xmlns:p14="http://schemas.microsoft.com/office/powerpoint/2010/main" val="26038286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103437" y="601662"/>
            <a:ext cx="10058400" cy="5693866"/>
          </a:xfrm>
          <a:prstGeom prst="rect">
            <a:avLst/>
          </a:prstGeom>
        </p:spPr>
        <p:txBody>
          <a:bodyPr wrap="square">
            <a:spAutoFit/>
          </a:bodyPr>
          <a:lstStyle/>
          <a:p>
            <a:r>
              <a:rPr lang="en-US" sz="2800" dirty="0" smtClean="0">
                <a:solidFill>
                  <a:srgbClr val="505050"/>
                </a:solidFill>
                <a:latin typeface="Segoe UI Light"/>
              </a:rPr>
              <a:t>Bob’s Journey:</a:t>
            </a:r>
            <a:endParaRPr lang="en-US" sz="2800" dirty="0">
              <a:solidFill>
                <a:srgbClr val="505050"/>
              </a:solidFill>
              <a:latin typeface="Segoe UI Light"/>
            </a:endParaRPr>
          </a:p>
          <a:p>
            <a:endParaRPr lang="en-US" sz="2800" dirty="0">
              <a:solidFill>
                <a:srgbClr val="505050"/>
              </a:solidFill>
              <a:latin typeface="Segoe UI Light"/>
            </a:endParaRPr>
          </a:p>
          <a:p>
            <a:r>
              <a:rPr lang="en-US" sz="2800" dirty="0">
                <a:solidFill>
                  <a:srgbClr val="505050"/>
                </a:solidFill>
                <a:latin typeface="Segoe UI Light"/>
              </a:rPr>
              <a:t>1. He </a:t>
            </a:r>
            <a:r>
              <a:rPr lang="en-US" sz="2800" dirty="0" smtClean="0">
                <a:solidFill>
                  <a:srgbClr val="505050"/>
                </a:solidFill>
                <a:latin typeface="Segoe UI Light"/>
              </a:rPr>
              <a:t>deployed SharePoint 2007</a:t>
            </a:r>
            <a:r>
              <a:rPr lang="en-US" sz="2800" dirty="0" smtClean="0">
                <a:solidFill>
                  <a:srgbClr val="505050"/>
                </a:solidFill>
                <a:latin typeface="Segoe UI Light"/>
                <a:sym typeface="Wingdings" panose="05000000000000000000" pitchFamily="2" charset="2"/>
              </a:rPr>
              <a:t></a:t>
            </a:r>
            <a:r>
              <a:rPr lang="en-US" sz="2800" dirty="0" smtClean="0">
                <a:solidFill>
                  <a:srgbClr val="505050"/>
                </a:solidFill>
                <a:latin typeface="Segoe UI Light"/>
              </a:rPr>
              <a:t>2010</a:t>
            </a:r>
            <a:endParaRPr lang="en-US" sz="2800" dirty="0">
              <a:solidFill>
                <a:srgbClr val="505050"/>
              </a:solidFill>
              <a:latin typeface="Segoe UI Light"/>
            </a:endParaRPr>
          </a:p>
          <a:p>
            <a:r>
              <a:rPr lang="en-US" sz="2800" dirty="0">
                <a:solidFill>
                  <a:srgbClr val="505050"/>
                </a:solidFill>
                <a:latin typeface="Segoe UI Light"/>
              </a:rPr>
              <a:t>2. Thinking about </a:t>
            </a:r>
            <a:r>
              <a:rPr lang="en-US" sz="2800" dirty="0" smtClean="0">
                <a:solidFill>
                  <a:srgbClr val="505050"/>
                </a:solidFill>
                <a:latin typeface="Segoe UI Light"/>
              </a:rPr>
              <a:t>2013 or SharePoint Online</a:t>
            </a:r>
            <a:endParaRPr lang="en-US" sz="2800" dirty="0">
              <a:solidFill>
                <a:srgbClr val="505050"/>
              </a:solidFill>
              <a:latin typeface="Segoe UI Light"/>
            </a:endParaRPr>
          </a:p>
          <a:p>
            <a:r>
              <a:rPr lang="en-US" sz="2800" dirty="0">
                <a:solidFill>
                  <a:srgbClr val="505050"/>
                </a:solidFill>
                <a:latin typeface="Segoe UI Light"/>
              </a:rPr>
              <a:t>3. Wants to prepare better than he did </a:t>
            </a:r>
            <a:r>
              <a:rPr lang="en-US" sz="2800" dirty="0" smtClean="0">
                <a:solidFill>
                  <a:srgbClr val="505050"/>
                </a:solidFill>
                <a:latin typeface="Segoe UI Light"/>
              </a:rPr>
              <a:t>for 2007</a:t>
            </a:r>
            <a:r>
              <a:rPr lang="en-US" sz="2800" dirty="0" smtClean="0">
                <a:solidFill>
                  <a:srgbClr val="505050"/>
                </a:solidFill>
                <a:latin typeface="Segoe UI Light"/>
                <a:sym typeface="Wingdings" panose="05000000000000000000" pitchFamily="2" charset="2"/>
              </a:rPr>
              <a:t></a:t>
            </a:r>
            <a:r>
              <a:rPr lang="en-US" sz="2800" dirty="0" smtClean="0">
                <a:solidFill>
                  <a:srgbClr val="505050"/>
                </a:solidFill>
                <a:latin typeface="Segoe UI Light"/>
              </a:rPr>
              <a:t>2010</a:t>
            </a:r>
            <a:endParaRPr lang="en-US" sz="2800" dirty="0">
              <a:solidFill>
                <a:srgbClr val="505050"/>
              </a:solidFill>
              <a:latin typeface="Segoe UI Light"/>
            </a:endParaRPr>
          </a:p>
          <a:p>
            <a:pPr marL="809271" lvl="1" indent="-342900">
              <a:buFont typeface="Arial" panose="020B0604020202020204" pitchFamily="34" charset="0"/>
              <a:buChar char="•"/>
            </a:pPr>
            <a:r>
              <a:rPr lang="en-US" sz="2800" dirty="0" smtClean="0">
                <a:solidFill>
                  <a:srgbClr val="505050"/>
                </a:solidFill>
                <a:latin typeface="Segoe UI Light"/>
              </a:rPr>
              <a:t>He </a:t>
            </a:r>
            <a:r>
              <a:rPr lang="en-US" sz="2800" dirty="0">
                <a:solidFill>
                  <a:srgbClr val="505050"/>
                </a:solidFill>
                <a:latin typeface="Segoe UI Light"/>
              </a:rPr>
              <a:t>switched on </a:t>
            </a:r>
            <a:r>
              <a:rPr lang="en-US" sz="2800" dirty="0" smtClean="0">
                <a:solidFill>
                  <a:srgbClr val="505050"/>
                </a:solidFill>
                <a:latin typeface="Segoe UI Light"/>
              </a:rPr>
              <a:t>social, but didn’t get quality participation</a:t>
            </a:r>
            <a:endParaRPr lang="en-US" sz="2800" dirty="0">
              <a:solidFill>
                <a:srgbClr val="505050"/>
              </a:solidFill>
              <a:latin typeface="Segoe UI Light"/>
            </a:endParaRPr>
          </a:p>
          <a:p>
            <a:pPr marL="809271" lvl="1" indent="-342900">
              <a:buFont typeface="Arial" panose="020B0604020202020204" pitchFamily="34" charset="0"/>
              <a:buChar char="•"/>
            </a:pPr>
            <a:r>
              <a:rPr lang="en-US" sz="2800" dirty="0" smtClean="0">
                <a:solidFill>
                  <a:srgbClr val="505050"/>
                </a:solidFill>
                <a:latin typeface="Segoe UI Light"/>
              </a:rPr>
              <a:t>He </a:t>
            </a:r>
            <a:r>
              <a:rPr lang="en-US" sz="2800" dirty="0">
                <a:solidFill>
                  <a:srgbClr val="505050"/>
                </a:solidFill>
                <a:latin typeface="Segoe UI Light"/>
              </a:rPr>
              <a:t>switched on </a:t>
            </a:r>
            <a:r>
              <a:rPr lang="en-US" sz="2800" dirty="0" smtClean="0">
                <a:solidFill>
                  <a:srgbClr val="505050"/>
                </a:solidFill>
                <a:latin typeface="Segoe UI Light"/>
              </a:rPr>
              <a:t>search, but didn’t get good results</a:t>
            </a:r>
            <a:endParaRPr lang="en-US" sz="2800" dirty="0">
              <a:solidFill>
                <a:srgbClr val="505050"/>
              </a:solidFill>
              <a:latin typeface="Segoe UI Light"/>
            </a:endParaRPr>
          </a:p>
          <a:p>
            <a:pPr marL="809271" lvl="1" indent="-342900">
              <a:buFont typeface="Arial" panose="020B0604020202020204" pitchFamily="34" charset="0"/>
              <a:buChar char="•"/>
            </a:pPr>
            <a:r>
              <a:rPr lang="en-US" sz="2800" dirty="0" smtClean="0">
                <a:solidFill>
                  <a:srgbClr val="505050"/>
                </a:solidFill>
                <a:latin typeface="Segoe UI Light"/>
              </a:rPr>
              <a:t>Users have more devices and are on the go more</a:t>
            </a:r>
          </a:p>
          <a:p>
            <a:pPr marL="809271" lvl="1" indent="-342900">
              <a:buFont typeface="Arial" panose="020B0604020202020204" pitchFamily="34" charset="0"/>
              <a:buChar char="•"/>
            </a:pPr>
            <a:r>
              <a:rPr lang="en-US" sz="2800" dirty="0" smtClean="0">
                <a:solidFill>
                  <a:srgbClr val="505050"/>
                </a:solidFill>
                <a:latin typeface="Segoe UI Light"/>
              </a:rPr>
              <a:t>Site content could be organized better</a:t>
            </a:r>
          </a:p>
          <a:p>
            <a:pPr marL="809271" lvl="1" indent="-342900">
              <a:buFont typeface="Arial" panose="020B0604020202020204" pitchFamily="34" charset="0"/>
              <a:buChar char="•"/>
            </a:pPr>
            <a:r>
              <a:rPr lang="en-US" sz="2800" dirty="0" smtClean="0">
                <a:solidFill>
                  <a:srgbClr val="505050"/>
                </a:solidFill>
                <a:latin typeface="Segoe UI Light"/>
              </a:rPr>
              <a:t>Little </a:t>
            </a:r>
            <a:r>
              <a:rPr lang="en-US" sz="2800" dirty="0">
                <a:solidFill>
                  <a:srgbClr val="505050"/>
                </a:solidFill>
                <a:latin typeface="Segoe UI Light"/>
              </a:rPr>
              <a:t>to no site governance</a:t>
            </a:r>
          </a:p>
          <a:p>
            <a:pPr marL="809271" lvl="1" indent="-342900">
              <a:buFont typeface="Arial" panose="020B0604020202020204" pitchFamily="34" charset="0"/>
              <a:buChar char="•"/>
            </a:pPr>
            <a:r>
              <a:rPr lang="en-US" sz="2800" dirty="0" smtClean="0">
                <a:solidFill>
                  <a:srgbClr val="505050"/>
                </a:solidFill>
                <a:latin typeface="Segoe UI Light"/>
              </a:rPr>
              <a:t>No </a:t>
            </a:r>
            <a:r>
              <a:rPr lang="en-US" sz="2800" dirty="0">
                <a:solidFill>
                  <a:srgbClr val="505050"/>
                </a:solidFill>
                <a:latin typeface="Segoe UI Light"/>
              </a:rPr>
              <a:t>ongoing 'love'</a:t>
            </a:r>
          </a:p>
          <a:p>
            <a:r>
              <a:rPr lang="en-US" sz="2800" dirty="0" smtClean="0">
                <a:solidFill>
                  <a:srgbClr val="505050"/>
                </a:solidFill>
                <a:latin typeface="Segoe UI Light"/>
              </a:rPr>
              <a:t>4. Wanted </a:t>
            </a:r>
            <a:r>
              <a:rPr lang="en-US" sz="2800" dirty="0">
                <a:solidFill>
                  <a:srgbClr val="505050"/>
                </a:solidFill>
                <a:latin typeface="Segoe UI Light"/>
              </a:rPr>
              <a:t>to understand his potential journey (before he embarks)</a:t>
            </a: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0837" y="144462"/>
            <a:ext cx="1599048" cy="1485900"/>
          </a:xfrm>
          <a:prstGeom prst="rect">
            <a:avLst/>
          </a:prstGeom>
        </p:spPr>
      </p:pic>
    </p:spTree>
    <p:extLst>
      <p:ext uri="{BB962C8B-B14F-4D97-AF65-F5344CB8AC3E}">
        <p14:creationId xmlns:p14="http://schemas.microsoft.com/office/powerpoint/2010/main" val="369701090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
                                            <p:txEl>
                                              <p:pRg st="7" end="7"/>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2">
                                            <p:txEl>
                                              <p:pRg st="8" end="8"/>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2">
                                            <p:txEl>
                                              <p:pRg st="9" end="9"/>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2">
                                            <p:txEl>
                                              <p:pRg st="10" end="10"/>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2">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274639" y="295274"/>
            <a:ext cx="6553198" cy="1741321"/>
          </a:xfrm>
        </p:spPr>
        <p:txBody>
          <a:bodyPr/>
          <a:lstStyle/>
          <a:p>
            <a:r>
              <a:rPr lang="en-US" dirty="0" smtClean="0">
                <a:ea typeface="Segoe UI" pitchFamily="34" charset="0"/>
                <a:cs typeface="Segoe UI" pitchFamily="34" charset="0"/>
              </a:rPr>
              <a:t>Your SharePoint Journey</a:t>
            </a:r>
            <a:endParaRPr lang="en-US" dirty="0"/>
          </a:p>
        </p:txBody>
      </p:sp>
      <p:sp>
        <p:nvSpPr>
          <p:cNvPr id="21" name="Rectangle 20"/>
          <p:cNvSpPr/>
          <p:nvPr/>
        </p:nvSpPr>
        <p:spPr bwMode="auto">
          <a:xfrm>
            <a:off x="8972984" y="652942"/>
            <a:ext cx="2281230" cy="1812509"/>
          </a:xfrm>
          <a:prstGeom prst="rect">
            <a:avLst/>
          </a:prstGeom>
          <a:solidFill>
            <a:schemeClr val="accent2"/>
          </a:solidFill>
          <a:ln w="38100">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endParaRPr lang="en-US" sz="2800" dirty="0">
              <a:gradFill>
                <a:gsLst>
                  <a:gs pos="0">
                    <a:srgbClr val="FFFFFF"/>
                  </a:gs>
                  <a:gs pos="100000">
                    <a:srgbClr val="FFFFFF"/>
                  </a:gs>
                </a:gsLst>
                <a:lin ang="5400000" scaled="0"/>
              </a:gradFill>
              <a:ea typeface="Segoe UI" pitchFamily="34" charset="0"/>
              <a:cs typeface="Segoe UI" pitchFamily="34" charset="0"/>
            </a:endParaRPr>
          </a:p>
          <a:p>
            <a:pPr defTabSz="932472" fontAlgn="base">
              <a:lnSpc>
                <a:spcPct val="90000"/>
              </a:lnSpc>
              <a:spcBef>
                <a:spcPct val="0"/>
              </a:spcBef>
              <a:spcAft>
                <a:spcPct val="0"/>
              </a:spcAft>
            </a:pPr>
            <a:r>
              <a:rPr lang="en-US" sz="2000" dirty="0" smtClean="0">
                <a:gradFill>
                  <a:gsLst>
                    <a:gs pos="0">
                      <a:srgbClr val="FFFFFF"/>
                    </a:gs>
                    <a:gs pos="100000">
                      <a:srgbClr val="FFFFFF"/>
                    </a:gs>
                  </a:gsLst>
                  <a:lin ang="5400000" scaled="0"/>
                </a:gradFill>
                <a:ea typeface="Segoe UI" pitchFamily="34" charset="0"/>
                <a:cs typeface="Segoe UI" pitchFamily="34" charset="0"/>
              </a:rPr>
              <a:t>4</a:t>
            </a:r>
            <a:r>
              <a:rPr lang="en-US" sz="2000" dirty="0">
                <a:gradFill>
                  <a:gsLst>
                    <a:gs pos="0">
                      <a:srgbClr val="FFFFFF"/>
                    </a:gs>
                    <a:gs pos="100000">
                      <a:srgbClr val="FFFFFF"/>
                    </a:gs>
                  </a:gsLst>
                  <a:lin ang="5400000" scaled="0"/>
                </a:gradFill>
                <a:ea typeface="Segoe UI" pitchFamily="34" charset="0"/>
                <a:cs typeface="Segoe UI" pitchFamily="34" charset="0"/>
              </a:rPr>
              <a:t>. Business    Critical Solutions</a:t>
            </a:r>
          </a:p>
        </p:txBody>
      </p:sp>
      <p:sp>
        <p:nvSpPr>
          <p:cNvPr id="22" name="Rectangle 21"/>
          <p:cNvSpPr/>
          <p:nvPr/>
        </p:nvSpPr>
        <p:spPr bwMode="auto">
          <a:xfrm>
            <a:off x="6294696" y="1641799"/>
            <a:ext cx="2144468" cy="1812509"/>
          </a:xfrm>
          <a:prstGeom prst="rect">
            <a:avLst/>
          </a:prstGeom>
          <a:solidFill>
            <a:schemeClr val="accent2"/>
          </a:solidFill>
          <a:ln w="38100">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endParaRPr lang="en-US" sz="2800" dirty="0">
              <a:gradFill>
                <a:gsLst>
                  <a:gs pos="0">
                    <a:srgbClr val="FFFFFF"/>
                  </a:gs>
                  <a:gs pos="100000">
                    <a:srgbClr val="FFFFFF"/>
                  </a:gs>
                </a:gsLst>
                <a:lin ang="5400000" scaled="0"/>
              </a:gradFill>
              <a:ea typeface="Segoe UI" pitchFamily="34" charset="0"/>
              <a:cs typeface="Segoe UI" pitchFamily="34" charset="0"/>
            </a:endParaRPr>
          </a:p>
          <a:p>
            <a:pPr defTabSz="932472" fontAlgn="base">
              <a:lnSpc>
                <a:spcPct val="90000"/>
              </a:lnSpc>
              <a:spcBef>
                <a:spcPct val="0"/>
              </a:spcBef>
              <a:spcAft>
                <a:spcPct val="0"/>
              </a:spcAft>
            </a:pPr>
            <a:r>
              <a:rPr lang="en-US" sz="2000" dirty="0" smtClean="0">
                <a:gradFill>
                  <a:gsLst>
                    <a:gs pos="0">
                      <a:srgbClr val="FFFFFF"/>
                    </a:gs>
                    <a:gs pos="100000">
                      <a:srgbClr val="FFFFFF"/>
                    </a:gs>
                  </a:gsLst>
                  <a:lin ang="5400000" scaled="0"/>
                </a:gradFill>
                <a:ea typeface="Segoe UI" pitchFamily="34" charset="0"/>
                <a:cs typeface="Segoe UI" pitchFamily="34" charset="0"/>
              </a:rPr>
              <a:t>3</a:t>
            </a:r>
            <a:r>
              <a:rPr lang="en-US" sz="2000" dirty="0">
                <a:gradFill>
                  <a:gsLst>
                    <a:gs pos="0">
                      <a:srgbClr val="FFFFFF"/>
                    </a:gs>
                    <a:gs pos="100000">
                      <a:srgbClr val="FFFFFF"/>
                    </a:gs>
                  </a:gsLst>
                  <a:lin ang="5400000" scaled="0"/>
                </a:gradFill>
                <a:ea typeface="Segoe UI" pitchFamily="34" charset="0"/>
                <a:cs typeface="Segoe UI" pitchFamily="34" charset="0"/>
              </a:rPr>
              <a:t>. Broad</a:t>
            </a:r>
          </a:p>
          <a:p>
            <a:pPr defTabSz="932472" fontAlgn="base">
              <a:lnSpc>
                <a:spcPct val="90000"/>
              </a:lnSpc>
              <a:spcBef>
                <a:spcPct val="0"/>
              </a:spcBef>
              <a:spcAft>
                <a:spcPct val="0"/>
              </a:spcAft>
            </a:pPr>
            <a:r>
              <a:rPr lang="en-US" sz="2000" dirty="0">
                <a:gradFill>
                  <a:gsLst>
                    <a:gs pos="0">
                      <a:srgbClr val="FFFFFF"/>
                    </a:gs>
                    <a:gs pos="100000">
                      <a:srgbClr val="FFFFFF"/>
                    </a:gs>
                  </a:gsLst>
                  <a:lin ang="5400000" scaled="0"/>
                </a:gradFill>
                <a:ea typeface="Segoe UI" pitchFamily="34" charset="0"/>
                <a:cs typeface="Segoe UI" pitchFamily="34" charset="0"/>
              </a:rPr>
              <a:t>Adoption</a:t>
            </a:r>
          </a:p>
        </p:txBody>
      </p:sp>
      <p:sp>
        <p:nvSpPr>
          <p:cNvPr id="23" name="Rectangle 22"/>
          <p:cNvSpPr/>
          <p:nvPr/>
        </p:nvSpPr>
        <p:spPr bwMode="auto">
          <a:xfrm>
            <a:off x="3479646" y="2648660"/>
            <a:ext cx="2281230" cy="1812509"/>
          </a:xfrm>
          <a:prstGeom prst="rect">
            <a:avLst/>
          </a:prstGeom>
          <a:solidFill>
            <a:schemeClr val="accent2"/>
          </a:solidFill>
          <a:ln w="38100">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endParaRPr lang="en-US" sz="2800" dirty="0">
              <a:gradFill>
                <a:gsLst>
                  <a:gs pos="0">
                    <a:srgbClr val="FFFFFF"/>
                  </a:gs>
                  <a:gs pos="100000">
                    <a:srgbClr val="FFFFFF"/>
                  </a:gs>
                </a:gsLst>
                <a:lin ang="5400000" scaled="0"/>
              </a:gradFill>
              <a:ea typeface="Segoe UI" pitchFamily="34" charset="0"/>
              <a:cs typeface="Segoe UI" pitchFamily="34" charset="0"/>
            </a:endParaRPr>
          </a:p>
          <a:p>
            <a:pPr defTabSz="932472" fontAlgn="base">
              <a:lnSpc>
                <a:spcPct val="90000"/>
              </a:lnSpc>
              <a:spcBef>
                <a:spcPct val="0"/>
              </a:spcBef>
              <a:spcAft>
                <a:spcPct val="0"/>
              </a:spcAft>
            </a:pPr>
            <a:r>
              <a:rPr lang="en-US" sz="2000" dirty="0" smtClean="0">
                <a:gradFill>
                  <a:gsLst>
                    <a:gs pos="0">
                      <a:srgbClr val="FFFFFF"/>
                    </a:gs>
                    <a:gs pos="100000">
                      <a:srgbClr val="FFFFFF"/>
                    </a:gs>
                  </a:gsLst>
                  <a:lin ang="5400000" scaled="0"/>
                </a:gradFill>
                <a:ea typeface="Segoe UI" pitchFamily="34" charset="0"/>
                <a:cs typeface="Segoe UI" pitchFamily="34" charset="0"/>
              </a:rPr>
              <a:t>2</a:t>
            </a:r>
            <a:r>
              <a:rPr lang="en-US" sz="2000" dirty="0">
                <a:gradFill>
                  <a:gsLst>
                    <a:gs pos="0">
                      <a:srgbClr val="FFFFFF"/>
                    </a:gs>
                    <a:gs pos="100000">
                      <a:srgbClr val="FFFFFF"/>
                    </a:gs>
                  </a:gsLst>
                  <a:lin ang="5400000" scaled="0"/>
                </a:gradFill>
                <a:ea typeface="Segoe UI" pitchFamily="34" charset="0"/>
                <a:cs typeface="Segoe UI" pitchFamily="34" charset="0"/>
              </a:rPr>
              <a:t>. Controlled Empowerment</a:t>
            </a:r>
          </a:p>
        </p:txBody>
      </p:sp>
      <p:sp>
        <p:nvSpPr>
          <p:cNvPr id="24" name="Rectangle 23"/>
          <p:cNvSpPr/>
          <p:nvPr/>
        </p:nvSpPr>
        <p:spPr bwMode="auto">
          <a:xfrm>
            <a:off x="728621" y="3573462"/>
            <a:ext cx="2144468" cy="1812509"/>
          </a:xfrm>
          <a:prstGeom prst="rect">
            <a:avLst/>
          </a:prstGeom>
          <a:solidFill>
            <a:schemeClr val="accent2"/>
          </a:solidFill>
          <a:ln w="38100">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endParaRPr lang="en-US" sz="2400" dirty="0" smtClean="0">
              <a:gradFill>
                <a:gsLst>
                  <a:gs pos="0">
                    <a:srgbClr val="FFFFFF"/>
                  </a:gs>
                  <a:gs pos="100000">
                    <a:srgbClr val="FFFFFF"/>
                  </a:gs>
                </a:gsLst>
                <a:lin ang="5400000" scaled="0"/>
              </a:gradFill>
              <a:ea typeface="Segoe UI" pitchFamily="34" charset="0"/>
              <a:cs typeface="Segoe UI" pitchFamily="34" charset="0"/>
            </a:endParaRPr>
          </a:p>
          <a:p>
            <a:pPr defTabSz="932472" fontAlgn="base">
              <a:lnSpc>
                <a:spcPct val="90000"/>
              </a:lnSpc>
              <a:spcBef>
                <a:spcPct val="0"/>
              </a:spcBef>
              <a:spcAft>
                <a:spcPct val="0"/>
              </a:spcAft>
            </a:pPr>
            <a:r>
              <a:rPr lang="en-US" sz="2000" dirty="0" smtClean="0">
                <a:gradFill>
                  <a:gsLst>
                    <a:gs pos="0">
                      <a:srgbClr val="FFFFFF"/>
                    </a:gs>
                    <a:gs pos="100000">
                      <a:srgbClr val="FFFFFF"/>
                    </a:gs>
                  </a:gsLst>
                  <a:lin ang="5400000" scaled="0"/>
                </a:gradFill>
                <a:ea typeface="Segoe UI" pitchFamily="34" charset="0"/>
                <a:cs typeface="Segoe UI" pitchFamily="34" charset="0"/>
              </a:rPr>
              <a:t>1</a:t>
            </a:r>
            <a:r>
              <a:rPr lang="en-US" sz="2000" dirty="0">
                <a:gradFill>
                  <a:gsLst>
                    <a:gs pos="0">
                      <a:srgbClr val="FFFFFF"/>
                    </a:gs>
                    <a:gs pos="100000">
                      <a:srgbClr val="FFFFFF"/>
                    </a:gs>
                  </a:gsLst>
                  <a:lin ang="5400000" scaled="0"/>
                </a:gradFill>
                <a:ea typeface="Segoe UI" pitchFamily="34" charset="0"/>
                <a:cs typeface="Segoe UI" pitchFamily="34" charset="0"/>
              </a:rPr>
              <a:t>. Initial Deployment</a:t>
            </a:r>
          </a:p>
        </p:txBody>
      </p:sp>
    </p:spTree>
    <p:extLst>
      <p:ext uri="{BB962C8B-B14F-4D97-AF65-F5344CB8AC3E}">
        <p14:creationId xmlns:p14="http://schemas.microsoft.com/office/powerpoint/2010/main" val="150589611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bwMode="auto">
          <a:xfrm>
            <a:off x="2501" y="-1"/>
            <a:ext cx="5438566" cy="6994525"/>
          </a:xfrm>
          <a:prstGeom prst="rect">
            <a:avLst/>
          </a:prstGeom>
          <a:solidFill>
            <a:schemeClr val="accent2"/>
          </a:solidFill>
          <a:ln w="38100">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endParaRPr lang="en-US" sz="2400" dirty="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p:nvPr>
        </p:nvSpPr>
        <p:spPr/>
        <p:txBody>
          <a:bodyPr/>
          <a:lstStyle/>
          <a:p>
            <a:r>
              <a:rPr lang="en-US" sz="4896" dirty="0" smtClean="0">
                <a:solidFill>
                  <a:schemeClr val="bg1"/>
                </a:solidFill>
              </a:rPr>
              <a:t>Initial </a:t>
            </a:r>
            <a:br>
              <a:rPr lang="en-US" sz="4896" dirty="0" smtClean="0">
                <a:solidFill>
                  <a:schemeClr val="bg1"/>
                </a:solidFill>
              </a:rPr>
            </a:br>
            <a:r>
              <a:rPr lang="en-US" sz="4896" dirty="0" smtClean="0">
                <a:solidFill>
                  <a:schemeClr val="bg1"/>
                </a:solidFill>
              </a:rPr>
              <a:t>Deployment</a:t>
            </a:r>
            <a:endParaRPr lang="en-US" sz="4896" dirty="0">
              <a:solidFill>
                <a:schemeClr val="bg1"/>
              </a:solidFill>
            </a:endParaRPr>
          </a:p>
        </p:txBody>
      </p:sp>
      <p:sp>
        <p:nvSpPr>
          <p:cNvPr id="6" name="TextBox 5"/>
          <p:cNvSpPr txBox="1"/>
          <p:nvPr/>
        </p:nvSpPr>
        <p:spPr>
          <a:xfrm>
            <a:off x="6059616" y="1955164"/>
            <a:ext cx="5835982" cy="1969770"/>
          </a:xfrm>
          <a:prstGeom prst="rect">
            <a:avLst/>
          </a:prstGeom>
          <a:noFill/>
        </p:spPr>
        <p:txBody>
          <a:bodyPr wrap="square" lIns="0" tIns="0" rIns="0" bIns="0" rtlCol="0">
            <a:spAutoFit/>
          </a:bodyPr>
          <a:lstStyle/>
          <a:p>
            <a:pPr defTabSz="1463040"/>
            <a:r>
              <a:rPr lang="en-US" sz="3200">
                <a:solidFill>
                  <a:srgbClr val="616265"/>
                </a:solidFill>
                <a:latin typeface="Segoe UI Semibold" pitchFamily="34" charset="0"/>
                <a:cs typeface="Segoe UI" pitchFamily="34" charset="0"/>
              </a:rPr>
              <a:t>Deploy collaboration sites </a:t>
            </a:r>
          </a:p>
          <a:p>
            <a:pPr defTabSz="1463040"/>
            <a:r>
              <a:rPr lang="en-US" sz="3200">
                <a:solidFill>
                  <a:srgbClr val="616265"/>
                </a:solidFill>
                <a:latin typeface="Segoe UI Light" pitchFamily="34" charset="0"/>
                <a:cs typeface="Segoe UI" pitchFamily="34" charset="0"/>
              </a:rPr>
              <a:t>that connect teams, improve </a:t>
            </a:r>
          </a:p>
          <a:p>
            <a:pPr defTabSz="1463040"/>
            <a:r>
              <a:rPr lang="en-US" sz="3200">
                <a:solidFill>
                  <a:srgbClr val="616265"/>
                </a:solidFill>
                <a:latin typeface="Segoe UI Light" pitchFamily="34" charset="0"/>
                <a:cs typeface="Segoe UI" pitchFamily="34" charset="0"/>
              </a:rPr>
              <a:t>access to information and </a:t>
            </a:r>
          </a:p>
          <a:p>
            <a:pPr defTabSz="1463040"/>
            <a:r>
              <a:rPr lang="en-US" sz="3200">
                <a:solidFill>
                  <a:srgbClr val="616265"/>
                </a:solidFill>
                <a:latin typeface="Segoe UI Light" pitchFamily="34" charset="0"/>
                <a:cs typeface="Segoe UI" pitchFamily="34" charset="0"/>
              </a:rPr>
              <a:t>increase productivity</a:t>
            </a:r>
            <a:endParaRPr lang="en-US" sz="3200" dirty="0">
              <a:solidFill>
                <a:srgbClr val="616265"/>
              </a:solidFill>
              <a:latin typeface="Segoe UI Light" pitchFamily="34" charset="0"/>
              <a:cs typeface="Segoe UI" pitchFamily="34" charset="0"/>
            </a:endParaRPr>
          </a:p>
        </p:txBody>
      </p:sp>
      <p:sp>
        <p:nvSpPr>
          <p:cNvPr id="8" name="Freeform 128"/>
          <p:cNvSpPr>
            <a:spLocks noEditPoints="1"/>
          </p:cNvSpPr>
          <p:nvPr/>
        </p:nvSpPr>
        <p:spPr bwMode="black">
          <a:xfrm>
            <a:off x="1951037" y="3135154"/>
            <a:ext cx="1143000" cy="1047908"/>
          </a:xfrm>
          <a:custGeom>
            <a:avLst/>
            <a:gdLst>
              <a:gd name="T0" fmla="*/ 49 w 71"/>
              <a:gd name="T1" fmla="*/ 21 h 62"/>
              <a:gd name="T2" fmla="*/ 49 w 71"/>
              <a:gd name="T3" fmla="*/ 19 h 62"/>
              <a:gd name="T4" fmla="*/ 49 w 71"/>
              <a:gd name="T5" fmla="*/ 19 h 62"/>
              <a:gd name="T6" fmla="*/ 48 w 71"/>
              <a:gd name="T7" fmla="*/ 17 h 62"/>
              <a:gd name="T8" fmla="*/ 32 w 71"/>
              <a:gd name="T9" fmla="*/ 2 h 62"/>
              <a:gd name="T10" fmla="*/ 28 w 71"/>
              <a:gd name="T11" fmla="*/ 0 h 62"/>
              <a:gd name="T12" fmla="*/ 28 w 71"/>
              <a:gd name="T13" fmla="*/ 0 h 62"/>
              <a:gd name="T14" fmla="*/ 28 w 71"/>
              <a:gd name="T15" fmla="*/ 0 h 62"/>
              <a:gd name="T16" fmla="*/ 6 w 71"/>
              <a:gd name="T17" fmla="*/ 0 h 62"/>
              <a:gd name="T18" fmla="*/ 0 w 71"/>
              <a:gd name="T19" fmla="*/ 5 h 62"/>
              <a:gd name="T20" fmla="*/ 0 w 71"/>
              <a:gd name="T21" fmla="*/ 56 h 62"/>
              <a:gd name="T22" fmla="*/ 6 w 71"/>
              <a:gd name="T23" fmla="*/ 62 h 62"/>
              <a:gd name="T24" fmla="*/ 44 w 71"/>
              <a:gd name="T25" fmla="*/ 62 h 62"/>
              <a:gd name="T26" fmla="*/ 50 w 71"/>
              <a:gd name="T27" fmla="*/ 56 h 62"/>
              <a:gd name="T28" fmla="*/ 50 w 71"/>
              <a:gd name="T29" fmla="*/ 21 h 62"/>
              <a:gd name="T30" fmla="*/ 49 w 71"/>
              <a:gd name="T31" fmla="*/ 21 h 62"/>
              <a:gd name="T32" fmla="*/ 28 w 71"/>
              <a:gd name="T33" fmla="*/ 5 h 62"/>
              <a:gd name="T34" fmla="*/ 44 w 71"/>
              <a:gd name="T35" fmla="*/ 21 h 62"/>
              <a:gd name="T36" fmla="*/ 28 w 71"/>
              <a:gd name="T37" fmla="*/ 21 h 62"/>
              <a:gd name="T38" fmla="*/ 28 w 71"/>
              <a:gd name="T39" fmla="*/ 5 h 62"/>
              <a:gd name="T40" fmla="*/ 44 w 71"/>
              <a:gd name="T41" fmla="*/ 56 h 62"/>
              <a:gd name="T42" fmla="*/ 6 w 71"/>
              <a:gd name="T43" fmla="*/ 56 h 62"/>
              <a:gd name="T44" fmla="*/ 6 w 71"/>
              <a:gd name="T45" fmla="*/ 5 h 62"/>
              <a:gd name="T46" fmla="*/ 23 w 71"/>
              <a:gd name="T47" fmla="*/ 5 h 62"/>
              <a:gd name="T48" fmla="*/ 23 w 71"/>
              <a:gd name="T49" fmla="*/ 21 h 62"/>
              <a:gd name="T50" fmla="*/ 28 w 71"/>
              <a:gd name="T51" fmla="*/ 27 h 62"/>
              <a:gd name="T52" fmla="*/ 44 w 71"/>
              <a:gd name="T53" fmla="*/ 27 h 62"/>
              <a:gd name="T54" fmla="*/ 44 w 71"/>
              <a:gd name="T55" fmla="*/ 56 h 62"/>
              <a:gd name="T56" fmla="*/ 58 w 71"/>
              <a:gd name="T57" fmla="*/ 14 h 62"/>
              <a:gd name="T58" fmla="*/ 60 w 71"/>
              <a:gd name="T59" fmla="*/ 19 h 62"/>
              <a:gd name="T60" fmla="*/ 60 w 71"/>
              <a:gd name="T61" fmla="*/ 56 h 62"/>
              <a:gd name="T62" fmla="*/ 55 w 71"/>
              <a:gd name="T63" fmla="*/ 62 h 62"/>
              <a:gd name="T64" fmla="*/ 53 w 71"/>
              <a:gd name="T65" fmla="*/ 62 h 62"/>
              <a:gd name="T66" fmla="*/ 55 w 71"/>
              <a:gd name="T67" fmla="*/ 57 h 62"/>
              <a:gd name="T68" fmla="*/ 55 w 71"/>
              <a:gd name="T69" fmla="*/ 21 h 62"/>
              <a:gd name="T70" fmla="*/ 53 w 71"/>
              <a:gd name="T71" fmla="*/ 15 h 62"/>
              <a:gd name="T72" fmla="*/ 37 w 71"/>
              <a:gd name="T73" fmla="*/ 0 h 62"/>
              <a:gd name="T74" fmla="*/ 37 w 71"/>
              <a:gd name="T75" fmla="*/ 0 h 62"/>
              <a:gd name="T76" fmla="*/ 39 w 71"/>
              <a:gd name="T77" fmla="*/ 0 h 62"/>
              <a:gd name="T78" fmla="*/ 40 w 71"/>
              <a:gd name="T79" fmla="*/ 0 h 62"/>
              <a:gd name="T80" fmla="*/ 47 w 71"/>
              <a:gd name="T81" fmla="*/ 3 h 62"/>
              <a:gd name="T82" fmla="*/ 58 w 71"/>
              <a:gd name="T83" fmla="*/ 14 h 62"/>
              <a:gd name="T84" fmla="*/ 69 w 71"/>
              <a:gd name="T85" fmla="*/ 13 h 62"/>
              <a:gd name="T86" fmla="*/ 71 w 71"/>
              <a:gd name="T87" fmla="*/ 17 h 62"/>
              <a:gd name="T88" fmla="*/ 71 w 71"/>
              <a:gd name="T89" fmla="*/ 56 h 62"/>
              <a:gd name="T90" fmla="*/ 65 w 71"/>
              <a:gd name="T91" fmla="*/ 62 h 62"/>
              <a:gd name="T92" fmla="*/ 64 w 71"/>
              <a:gd name="T93" fmla="*/ 62 h 62"/>
              <a:gd name="T94" fmla="*/ 65 w 71"/>
              <a:gd name="T95" fmla="*/ 57 h 62"/>
              <a:gd name="T96" fmla="*/ 65 w 71"/>
              <a:gd name="T97" fmla="*/ 18 h 62"/>
              <a:gd name="T98" fmla="*/ 64 w 71"/>
              <a:gd name="T99" fmla="*/ 14 h 62"/>
              <a:gd name="T100" fmla="*/ 50 w 71"/>
              <a:gd name="T101" fmla="*/ 0 h 62"/>
              <a:gd name="T102" fmla="*/ 50 w 71"/>
              <a:gd name="T103" fmla="*/ 0 h 62"/>
              <a:gd name="T104" fmla="*/ 51 w 71"/>
              <a:gd name="T105" fmla="*/ 0 h 62"/>
              <a:gd name="T106" fmla="*/ 52 w 71"/>
              <a:gd name="T107" fmla="*/ 0 h 62"/>
              <a:gd name="T108" fmla="*/ 59 w 71"/>
              <a:gd name="T109" fmla="*/ 3 h 62"/>
              <a:gd name="T110" fmla="*/ 69 w 71"/>
              <a:gd name="T111" fmla="*/ 13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1" h="62">
                <a:moveTo>
                  <a:pt x="49" y="21"/>
                </a:moveTo>
                <a:cubicBezTo>
                  <a:pt x="49" y="20"/>
                  <a:pt x="49" y="20"/>
                  <a:pt x="49" y="19"/>
                </a:cubicBezTo>
                <a:cubicBezTo>
                  <a:pt x="49" y="19"/>
                  <a:pt x="49" y="19"/>
                  <a:pt x="49" y="19"/>
                </a:cubicBezTo>
                <a:cubicBezTo>
                  <a:pt x="49" y="18"/>
                  <a:pt x="48" y="18"/>
                  <a:pt x="48" y="17"/>
                </a:cubicBezTo>
                <a:cubicBezTo>
                  <a:pt x="32" y="2"/>
                  <a:pt x="32" y="2"/>
                  <a:pt x="32" y="2"/>
                </a:cubicBezTo>
                <a:cubicBezTo>
                  <a:pt x="31" y="0"/>
                  <a:pt x="30" y="0"/>
                  <a:pt x="28" y="0"/>
                </a:cubicBezTo>
                <a:cubicBezTo>
                  <a:pt x="28" y="0"/>
                  <a:pt x="28" y="0"/>
                  <a:pt x="28" y="0"/>
                </a:cubicBezTo>
                <a:cubicBezTo>
                  <a:pt x="28" y="0"/>
                  <a:pt x="28" y="0"/>
                  <a:pt x="28" y="0"/>
                </a:cubicBezTo>
                <a:cubicBezTo>
                  <a:pt x="6" y="0"/>
                  <a:pt x="6" y="0"/>
                  <a:pt x="6" y="0"/>
                </a:cubicBezTo>
                <a:cubicBezTo>
                  <a:pt x="3" y="0"/>
                  <a:pt x="0" y="2"/>
                  <a:pt x="0" y="5"/>
                </a:cubicBezTo>
                <a:cubicBezTo>
                  <a:pt x="0" y="56"/>
                  <a:pt x="0" y="56"/>
                  <a:pt x="0" y="56"/>
                </a:cubicBezTo>
                <a:cubicBezTo>
                  <a:pt x="0" y="59"/>
                  <a:pt x="3" y="62"/>
                  <a:pt x="6" y="62"/>
                </a:cubicBezTo>
                <a:cubicBezTo>
                  <a:pt x="44" y="62"/>
                  <a:pt x="44" y="62"/>
                  <a:pt x="44" y="62"/>
                </a:cubicBezTo>
                <a:cubicBezTo>
                  <a:pt x="47" y="62"/>
                  <a:pt x="50" y="59"/>
                  <a:pt x="50" y="56"/>
                </a:cubicBezTo>
                <a:cubicBezTo>
                  <a:pt x="50" y="21"/>
                  <a:pt x="50" y="21"/>
                  <a:pt x="50" y="21"/>
                </a:cubicBezTo>
                <a:cubicBezTo>
                  <a:pt x="50" y="21"/>
                  <a:pt x="49" y="21"/>
                  <a:pt x="49" y="21"/>
                </a:cubicBezTo>
                <a:close/>
                <a:moveTo>
                  <a:pt x="28" y="5"/>
                </a:moveTo>
                <a:cubicBezTo>
                  <a:pt x="44" y="21"/>
                  <a:pt x="44" y="21"/>
                  <a:pt x="44" y="21"/>
                </a:cubicBezTo>
                <a:cubicBezTo>
                  <a:pt x="28" y="21"/>
                  <a:pt x="28" y="21"/>
                  <a:pt x="28" y="21"/>
                </a:cubicBezTo>
                <a:lnTo>
                  <a:pt x="28" y="5"/>
                </a:lnTo>
                <a:close/>
                <a:moveTo>
                  <a:pt x="44" y="56"/>
                </a:moveTo>
                <a:cubicBezTo>
                  <a:pt x="6" y="56"/>
                  <a:pt x="6" y="56"/>
                  <a:pt x="6" y="56"/>
                </a:cubicBezTo>
                <a:cubicBezTo>
                  <a:pt x="6" y="5"/>
                  <a:pt x="6" y="5"/>
                  <a:pt x="6" y="5"/>
                </a:cubicBezTo>
                <a:cubicBezTo>
                  <a:pt x="23" y="5"/>
                  <a:pt x="23" y="5"/>
                  <a:pt x="23" y="5"/>
                </a:cubicBezTo>
                <a:cubicBezTo>
                  <a:pt x="23" y="21"/>
                  <a:pt x="23" y="21"/>
                  <a:pt x="23" y="21"/>
                </a:cubicBezTo>
                <a:cubicBezTo>
                  <a:pt x="23" y="24"/>
                  <a:pt x="25" y="27"/>
                  <a:pt x="28" y="27"/>
                </a:cubicBezTo>
                <a:cubicBezTo>
                  <a:pt x="44" y="27"/>
                  <a:pt x="44" y="27"/>
                  <a:pt x="44" y="27"/>
                </a:cubicBezTo>
                <a:lnTo>
                  <a:pt x="44" y="56"/>
                </a:lnTo>
                <a:close/>
                <a:moveTo>
                  <a:pt x="58" y="14"/>
                </a:moveTo>
                <a:cubicBezTo>
                  <a:pt x="59" y="15"/>
                  <a:pt x="60" y="17"/>
                  <a:pt x="60" y="19"/>
                </a:cubicBezTo>
                <a:cubicBezTo>
                  <a:pt x="60" y="56"/>
                  <a:pt x="60" y="56"/>
                  <a:pt x="60" y="56"/>
                </a:cubicBezTo>
                <a:cubicBezTo>
                  <a:pt x="60" y="59"/>
                  <a:pt x="58" y="62"/>
                  <a:pt x="55" y="62"/>
                </a:cubicBezTo>
                <a:cubicBezTo>
                  <a:pt x="53" y="62"/>
                  <a:pt x="53" y="62"/>
                  <a:pt x="53" y="62"/>
                </a:cubicBezTo>
                <a:cubicBezTo>
                  <a:pt x="54" y="60"/>
                  <a:pt x="55" y="59"/>
                  <a:pt x="55" y="57"/>
                </a:cubicBezTo>
                <a:cubicBezTo>
                  <a:pt x="55" y="21"/>
                  <a:pt x="55" y="21"/>
                  <a:pt x="55" y="21"/>
                </a:cubicBezTo>
                <a:cubicBezTo>
                  <a:pt x="55" y="19"/>
                  <a:pt x="54" y="17"/>
                  <a:pt x="53" y="15"/>
                </a:cubicBezTo>
                <a:cubicBezTo>
                  <a:pt x="37" y="0"/>
                  <a:pt x="37" y="0"/>
                  <a:pt x="37" y="0"/>
                </a:cubicBezTo>
                <a:cubicBezTo>
                  <a:pt x="37" y="0"/>
                  <a:pt x="37" y="0"/>
                  <a:pt x="37" y="0"/>
                </a:cubicBezTo>
                <a:cubicBezTo>
                  <a:pt x="39" y="0"/>
                  <a:pt x="39" y="0"/>
                  <a:pt x="39" y="0"/>
                </a:cubicBezTo>
                <a:cubicBezTo>
                  <a:pt x="40" y="0"/>
                  <a:pt x="40" y="0"/>
                  <a:pt x="40" y="0"/>
                </a:cubicBezTo>
                <a:cubicBezTo>
                  <a:pt x="41" y="0"/>
                  <a:pt x="44" y="0"/>
                  <a:pt x="47" y="3"/>
                </a:cubicBezTo>
                <a:cubicBezTo>
                  <a:pt x="58" y="14"/>
                  <a:pt x="58" y="14"/>
                  <a:pt x="58" y="14"/>
                </a:cubicBezTo>
                <a:moveTo>
                  <a:pt x="69" y="13"/>
                </a:moveTo>
                <a:cubicBezTo>
                  <a:pt x="70" y="14"/>
                  <a:pt x="71" y="16"/>
                  <a:pt x="71" y="17"/>
                </a:cubicBezTo>
                <a:cubicBezTo>
                  <a:pt x="71" y="56"/>
                  <a:pt x="71" y="56"/>
                  <a:pt x="71" y="56"/>
                </a:cubicBezTo>
                <a:cubicBezTo>
                  <a:pt x="71" y="59"/>
                  <a:pt x="68" y="62"/>
                  <a:pt x="65" y="62"/>
                </a:cubicBezTo>
                <a:cubicBezTo>
                  <a:pt x="64" y="62"/>
                  <a:pt x="64" y="62"/>
                  <a:pt x="64" y="62"/>
                </a:cubicBezTo>
                <a:cubicBezTo>
                  <a:pt x="65" y="60"/>
                  <a:pt x="65" y="59"/>
                  <a:pt x="65" y="57"/>
                </a:cubicBezTo>
                <a:cubicBezTo>
                  <a:pt x="65" y="18"/>
                  <a:pt x="65" y="18"/>
                  <a:pt x="65" y="18"/>
                </a:cubicBezTo>
                <a:cubicBezTo>
                  <a:pt x="65" y="17"/>
                  <a:pt x="65" y="15"/>
                  <a:pt x="64" y="14"/>
                </a:cubicBezTo>
                <a:cubicBezTo>
                  <a:pt x="50" y="0"/>
                  <a:pt x="50" y="0"/>
                  <a:pt x="50" y="0"/>
                </a:cubicBezTo>
                <a:cubicBezTo>
                  <a:pt x="50" y="0"/>
                  <a:pt x="50" y="0"/>
                  <a:pt x="50" y="0"/>
                </a:cubicBezTo>
                <a:cubicBezTo>
                  <a:pt x="51" y="0"/>
                  <a:pt x="51" y="0"/>
                  <a:pt x="51" y="0"/>
                </a:cubicBezTo>
                <a:cubicBezTo>
                  <a:pt x="52" y="0"/>
                  <a:pt x="52" y="0"/>
                  <a:pt x="52" y="0"/>
                </a:cubicBezTo>
                <a:cubicBezTo>
                  <a:pt x="54" y="0"/>
                  <a:pt x="56" y="0"/>
                  <a:pt x="59" y="3"/>
                </a:cubicBezTo>
                <a:cubicBezTo>
                  <a:pt x="69" y="13"/>
                  <a:pt x="69" y="13"/>
                  <a:pt x="69" y="13"/>
                </a:cubicBezTo>
              </a:path>
            </a:pathLst>
          </a:custGeom>
          <a:solidFill>
            <a:srgbClr val="FFFFFF"/>
          </a:solidFill>
          <a:ln>
            <a:noFill/>
          </a:ln>
          <a:extLst/>
        </p:spPr>
        <p:txBody>
          <a:bodyPr vert="horz" wrap="square" lIns="93278" tIns="46639" rIns="93278" bIns="46639" numCol="1" anchor="t" anchorCtr="0" compatLnSpc="1">
            <a:prstTxWarp prst="textNoShape">
              <a:avLst/>
            </a:prstTxWarp>
          </a:bodyPr>
          <a:lstStyle/>
          <a:p>
            <a:endParaRPr lang="en-US" dirty="0">
              <a:solidFill>
                <a:srgbClr val="000000"/>
              </a:solidFill>
            </a:endParaRPr>
          </a:p>
        </p:txBody>
      </p:sp>
    </p:spTree>
    <p:extLst>
      <p:ext uri="{BB962C8B-B14F-4D97-AF65-F5344CB8AC3E}">
        <p14:creationId xmlns:p14="http://schemas.microsoft.com/office/powerpoint/2010/main" val="162204252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bwMode="auto">
          <a:xfrm>
            <a:off x="2501" y="-1"/>
            <a:ext cx="5438566" cy="6994525"/>
          </a:xfrm>
          <a:prstGeom prst="rect">
            <a:avLst/>
          </a:prstGeom>
          <a:solidFill>
            <a:schemeClr val="accent2"/>
          </a:solidFill>
          <a:ln w="38100">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endParaRPr lang="en-US" sz="2400" dirty="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p:nvPr>
        </p:nvSpPr>
        <p:spPr/>
        <p:txBody>
          <a:bodyPr/>
          <a:lstStyle/>
          <a:p>
            <a:r>
              <a:rPr lang="en-US" sz="4896" dirty="0" smtClean="0">
                <a:solidFill>
                  <a:schemeClr val="bg1"/>
                </a:solidFill>
              </a:rPr>
              <a:t>Controlled</a:t>
            </a:r>
            <a:br>
              <a:rPr lang="en-US" sz="4896" dirty="0" smtClean="0">
                <a:solidFill>
                  <a:schemeClr val="bg1"/>
                </a:solidFill>
              </a:rPr>
            </a:br>
            <a:r>
              <a:rPr lang="en-US" sz="4896" dirty="0" smtClean="0">
                <a:solidFill>
                  <a:schemeClr val="bg1"/>
                </a:solidFill>
              </a:rPr>
              <a:t>Empowerment</a:t>
            </a:r>
            <a:endParaRPr lang="en-US" sz="4896" dirty="0">
              <a:solidFill>
                <a:schemeClr val="bg1"/>
              </a:solidFill>
            </a:endParaRPr>
          </a:p>
        </p:txBody>
      </p:sp>
      <p:sp>
        <p:nvSpPr>
          <p:cNvPr id="6" name="TextBox 5"/>
          <p:cNvSpPr txBox="1"/>
          <p:nvPr/>
        </p:nvSpPr>
        <p:spPr>
          <a:xfrm>
            <a:off x="6059616" y="1955164"/>
            <a:ext cx="5835982" cy="1969770"/>
          </a:xfrm>
          <a:prstGeom prst="rect">
            <a:avLst/>
          </a:prstGeom>
          <a:noFill/>
        </p:spPr>
        <p:txBody>
          <a:bodyPr wrap="square" lIns="0" tIns="0" rIns="0" bIns="0" rtlCol="0">
            <a:spAutoFit/>
          </a:bodyPr>
          <a:lstStyle/>
          <a:p>
            <a:pPr defTabSz="1463040"/>
            <a:r>
              <a:rPr lang="en-US" sz="3200" dirty="0" smtClean="0">
                <a:solidFill>
                  <a:srgbClr val="616265"/>
                </a:solidFill>
                <a:latin typeface="Segoe UI Semibold" pitchFamily="34" charset="0"/>
                <a:cs typeface="Segoe UI" pitchFamily="34" charset="0"/>
              </a:rPr>
              <a:t>Establish governance and training </a:t>
            </a:r>
            <a:r>
              <a:rPr lang="en-US" sz="3200" dirty="0" smtClean="0">
                <a:solidFill>
                  <a:srgbClr val="616265"/>
                </a:solidFill>
                <a:latin typeface="Segoe UI Light" pitchFamily="34" charset="0"/>
                <a:cs typeface="Segoe UI" pitchFamily="34" charset="0"/>
              </a:rPr>
              <a:t>that provides a well-organized model for content management and delivery</a:t>
            </a:r>
            <a:endParaRPr lang="en-US" sz="3200" dirty="0">
              <a:solidFill>
                <a:srgbClr val="616265"/>
              </a:solidFill>
              <a:latin typeface="Segoe UI Light" pitchFamily="34" charset="0"/>
              <a:cs typeface="Segoe UI" pitchFamily="34" charset="0"/>
            </a:endParaRPr>
          </a:p>
        </p:txBody>
      </p:sp>
      <p:sp>
        <p:nvSpPr>
          <p:cNvPr id="8" name="Freeform 128"/>
          <p:cNvSpPr>
            <a:spLocks noEditPoints="1"/>
          </p:cNvSpPr>
          <p:nvPr/>
        </p:nvSpPr>
        <p:spPr bwMode="black">
          <a:xfrm>
            <a:off x="1951037" y="3135154"/>
            <a:ext cx="1143000" cy="1047908"/>
          </a:xfrm>
          <a:custGeom>
            <a:avLst/>
            <a:gdLst>
              <a:gd name="T0" fmla="*/ 49 w 71"/>
              <a:gd name="T1" fmla="*/ 21 h 62"/>
              <a:gd name="T2" fmla="*/ 49 w 71"/>
              <a:gd name="T3" fmla="*/ 19 h 62"/>
              <a:gd name="T4" fmla="*/ 49 w 71"/>
              <a:gd name="T5" fmla="*/ 19 h 62"/>
              <a:gd name="T6" fmla="*/ 48 w 71"/>
              <a:gd name="T7" fmla="*/ 17 h 62"/>
              <a:gd name="T8" fmla="*/ 32 w 71"/>
              <a:gd name="T9" fmla="*/ 2 h 62"/>
              <a:gd name="T10" fmla="*/ 28 w 71"/>
              <a:gd name="T11" fmla="*/ 0 h 62"/>
              <a:gd name="T12" fmla="*/ 28 w 71"/>
              <a:gd name="T13" fmla="*/ 0 h 62"/>
              <a:gd name="T14" fmla="*/ 28 w 71"/>
              <a:gd name="T15" fmla="*/ 0 h 62"/>
              <a:gd name="T16" fmla="*/ 6 w 71"/>
              <a:gd name="T17" fmla="*/ 0 h 62"/>
              <a:gd name="T18" fmla="*/ 0 w 71"/>
              <a:gd name="T19" fmla="*/ 5 h 62"/>
              <a:gd name="T20" fmla="*/ 0 w 71"/>
              <a:gd name="T21" fmla="*/ 56 h 62"/>
              <a:gd name="T22" fmla="*/ 6 w 71"/>
              <a:gd name="T23" fmla="*/ 62 h 62"/>
              <a:gd name="T24" fmla="*/ 44 w 71"/>
              <a:gd name="T25" fmla="*/ 62 h 62"/>
              <a:gd name="T26" fmla="*/ 50 w 71"/>
              <a:gd name="T27" fmla="*/ 56 h 62"/>
              <a:gd name="T28" fmla="*/ 50 w 71"/>
              <a:gd name="T29" fmla="*/ 21 h 62"/>
              <a:gd name="T30" fmla="*/ 49 w 71"/>
              <a:gd name="T31" fmla="*/ 21 h 62"/>
              <a:gd name="T32" fmla="*/ 28 w 71"/>
              <a:gd name="T33" fmla="*/ 5 h 62"/>
              <a:gd name="T34" fmla="*/ 44 w 71"/>
              <a:gd name="T35" fmla="*/ 21 h 62"/>
              <a:gd name="T36" fmla="*/ 28 w 71"/>
              <a:gd name="T37" fmla="*/ 21 h 62"/>
              <a:gd name="T38" fmla="*/ 28 w 71"/>
              <a:gd name="T39" fmla="*/ 5 h 62"/>
              <a:gd name="T40" fmla="*/ 44 w 71"/>
              <a:gd name="T41" fmla="*/ 56 h 62"/>
              <a:gd name="T42" fmla="*/ 6 w 71"/>
              <a:gd name="T43" fmla="*/ 56 h 62"/>
              <a:gd name="T44" fmla="*/ 6 w 71"/>
              <a:gd name="T45" fmla="*/ 5 h 62"/>
              <a:gd name="T46" fmla="*/ 23 w 71"/>
              <a:gd name="T47" fmla="*/ 5 h 62"/>
              <a:gd name="T48" fmla="*/ 23 w 71"/>
              <a:gd name="T49" fmla="*/ 21 h 62"/>
              <a:gd name="T50" fmla="*/ 28 w 71"/>
              <a:gd name="T51" fmla="*/ 27 h 62"/>
              <a:gd name="T52" fmla="*/ 44 w 71"/>
              <a:gd name="T53" fmla="*/ 27 h 62"/>
              <a:gd name="T54" fmla="*/ 44 w 71"/>
              <a:gd name="T55" fmla="*/ 56 h 62"/>
              <a:gd name="T56" fmla="*/ 58 w 71"/>
              <a:gd name="T57" fmla="*/ 14 h 62"/>
              <a:gd name="T58" fmla="*/ 60 w 71"/>
              <a:gd name="T59" fmla="*/ 19 h 62"/>
              <a:gd name="T60" fmla="*/ 60 w 71"/>
              <a:gd name="T61" fmla="*/ 56 h 62"/>
              <a:gd name="T62" fmla="*/ 55 w 71"/>
              <a:gd name="T63" fmla="*/ 62 h 62"/>
              <a:gd name="T64" fmla="*/ 53 w 71"/>
              <a:gd name="T65" fmla="*/ 62 h 62"/>
              <a:gd name="T66" fmla="*/ 55 w 71"/>
              <a:gd name="T67" fmla="*/ 57 h 62"/>
              <a:gd name="T68" fmla="*/ 55 w 71"/>
              <a:gd name="T69" fmla="*/ 21 h 62"/>
              <a:gd name="T70" fmla="*/ 53 w 71"/>
              <a:gd name="T71" fmla="*/ 15 h 62"/>
              <a:gd name="T72" fmla="*/ 37 w 71"/>
              <a:gd name="T73" fmla="*/ 0 h 62"/>
              <a:gd name="T74" fmla="*/ 37 w 71"/>
              <a:gd name="T75" fmla="*/ 0 h 62"/>
              <a:gd name="T76" fmla="*/ 39 w 71"/>
              <a:gd name="T77" fmla="*/ 0 h 62"/>
              <a:gd name="T78" fmla="*/ 40 w 71"/>
              <a:gd name="T79" fmla="*/ 0 h 62"/>
              <a:gd name="T80" fmla="*/ 47 w 71"/>
              <a:gd name="T81" fmla="*/ 3 h 62"/>
              <a:gd name="T82" fmla="*/ 58 w 71"/>
              <a:gd name="T83" fmla="*/ 14 h 62"/>
              <a:gd name="T84" fmla="*/ 69 w 71"/>
              <a:gd name="T85" fmla="*/ 13 h 62"/>
              <a:gd name="T86" fmla="*/ 71 w 71"/>
              <a:gd name="T87" fmla="*/ 17 h 62"/>
              <a:gd name="T88" fmla="*/ 71 w 71"/>
              <a:gd name="T89" fmla="*/ 56 h 62"/>
              <a:gd name="T90" fmla="*/ 65 w 71"/>
              <a:gd name="T91" fmla="*/ 62 h 62"/>
              <a:gd name="T92" fmla="*/ 64 w 71"/>
              <a:gd name="T93" fmla="*/ 62 h 62"/>
              <a:gd name="T94" fmla="*/ 65 w 71"/>
              <a:gd name="T95" fmla="*/ 57 h 62"/>
              <a:gd name="T96" fmla="*/ 65 w 71"/>
              <a:gd name="T97" fmla="*/ 18 h 62"/>
              <a:gd name="T98" fmla="*/ 64 w 71"/>
              <a:gd name="T99" fmla="*/ 14 h 62"/>
              <a:gd name="T100" fmla="*/ 50 w 71"/>
              <a:gd name="T101" fmla="*/ 0 h 62"/>
              <a:gd name="T102" fmla="*/ 50 w 71"/>
              <a:gd name="T103" fmla="*/ 0 h 62"/>
              <a:gd name="T104" fmla="*/ 51 w 71"/>
              <a:gd name="T105" fmla="*/ 0 h 62"/>
              <a:gd name="T106" fmla="*/ 52 w 71"/>
              <a:gd name="T107" fmla="*/ 0 h 62"/>
              <a:gd name="T108" fmla="*/ 59 w 71"/>
              <a:gd name="T109" fmla="*/ 3 h 62"/>
              <a:gd name="T110" fmla="*/ 69 w 71"/>
              <a:gd name="T111" fmla="*/ 13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1" h="62">
                <a:moveTo>
                  <a:pt x="49" y="21"/>
                </a:moveTo>
                <a:cubicBezTo>
                  <a:pt x="49" y="20"/>
                  <a:pt x="49" y="20"/>
                  <a:pt x="49" y="19"/>
                </a:cubicBezTo>
                <a:cubicBezTo>
                  <a:pt x="49" y="19"/>
                  <a:pt x="49" y="19"/>
                  <a:pt x="49" y="19"/>
                </a:cubicBezTo>
                <a:cubicBezTo>
                  <a:pt x="49" y="18"/>
                  <a:pt x="48" y="18"/>
                  <a:pt x="48" y="17"/>
                </a:cubicBezTo>
                <a:cubicBezTo>
                  <a:pt x="32" y="2"/>
                  <a:pt x="32" y="2"/>
                  <a:pt x="32" y="2"/>
                </a:cubicBezTo>
                <a:cubicBezTo>
                  <a:pt x="31" y="0"/>
                  <a:pt x="30" y="0"/>
                  <a:pt x="28" y="0"/>
                </a:cubicBezTo>
                <a:cubicBezTo>
                  <a:pt x="28" y="0"/>
                  <a:pt x="28" y="0"/>
                  <a:pt x="28" y="0"/>
                </a:cubicBezTo>
                <a:cubicBezTo>
                  <a:pt x="28" y="0"/>
                  <a:pt x="28" y="0"/>
                  <a:pt x="28" y="0"/>
                </a:cubicBezTo>
                <a:cubicBezTo>
                  <a:pt x="6" y="0"/>
                  <a:pt x="6" y="0"/>
                  <a:pt x="6" y="0"/>
                </a:cubicBezTo>
                <a:cubicBezTo>
                  <a:pt x="3" y="0"/>
                  <a:pt x="0" y="2"/>
                  <a:pt x="0" y="5"/>
                </a:cubicBezTo>
                <a:cubicBezTo>
                  <a:pt x="0" y="56"/>
                  <a:pt x="0" y="56"/>
                  <a:pt x="0" y="56"/>
                </a:cubicBezTo>
                <a:cubicBezTo>
                  <a:pt x="0" y="59"/>
                  <a:pt x="3" y="62"/>
                  <a:pt x="6" y="62"/>
                </a:cubicBezTo>
                <a:cubicBezTo>
                  <a:pt x="44" y="62"/>
                  <a:pt x="44" y="62"/>
                  <a:pt x="44" y="62"/>
                </a:cubicBezTo>
                <a:cubicBezTo>
                  <a:pt x="47" y="62"/>
                  <a:pt x="50" y="59"/>
                  <a:pt x="50" y="56"/>
                </a:cubicBezTo>
                <a:cubicBezTo>
                  <a:pt x="50" y="21"/>
                  <a:pt x="50" y="21"/>
                  <a:pt x="50" y="21"/>
                </a:cubicBezTo>
                <a:cubicBezTo>
                  <a:pt x="50" y="21"/>
                  <a:pt x="49" y="21"/>
                  <a:pt x="49" y="21"/>
                </a:cubicBezTo>
                <a:close/>
                <a:moveTo>
                  <a:pt x="28" y="5"/>
                </a:moveTo>
                <a:cubicBezTo>
                  <a:pt x="44" y="21"/>
                  <a:pt x="44" y="21"/>
                  <a:pt x="44" y="21"/>
                </a:cubicBezTo>
                <a:cubicBezTo>
                  <a:pt x="28" y="21"/>
                  <a:pt x="28" y="21"/>
                  <a:pt x="28" y="21"/>
                </a:cubicBezTo>
                <a:lnTo>
                  <a:pt x="28" y="5"/>
                </a:lnTo>
                <a:close/>
                <a:moveTo>
                  <a:pt x="44" y="56"/>
                </a:moveTo>
                <a:cubicBezTo>
                  <a:pt x="6" y="56"/>
                  <a:pt x="6" y="56"/>
                  <a:pt x="6" y="56"/>
                </a:cubicBezTo>
                <a:cubicBezTo>
                  <a:pt x="6" y="5"/>
                  <a:pt x="6" y="5"/>
                  <a:pt x="6" y="5"/>
                </a:cubicBezTo>
                <a:cubicBezTo>
                  <a:pt x="23" y="5"/>
                  <a:pt x="23" y="5"/>
                  <a:pt x="23" y="5"/>
                </a:cubicBezTo>
                <a:cubicBezTo>
                  <a:pt x="23" y="21"/>
                  <a:pt x="23" y="21"/>
                  <a:pt x="23" y="21"/>
                </a:cubicBezTo>
                <a:cubicBezTo>
                  <a:pt x="23" y="24"/>
                  <a:pt x="25" y="27"/>
                  <a:pt x="28" y="27"/>
                </a:cubicBezTo>
                <a:cubicBezTo>
                  <a:pt x="44" y="27"/>
                  <a:pt x="44" y="27"/>
                  <a:pt x="44" y="27"/>
                </a:cubicBezTo>
                <a:lnTo>
                  <a:pt x="44" y="56"/>
                </a:lnTo>
                <a:close/>
                <a:moveTo>
                  <a:pt x="58" y="14"/>
                </a:moveTo>
                <a:cubicBezTo>
                  <a:pt x="59" y="15"/>
                  <a:pt x="60" y="17"/>
                  <a:pt x="60" y="19"/>
                </a:cubicBezTo>
                <a:cubicBezTo>
                  <a:pt x="60" y="56"/>
                  <a:pt x="60" y="56"/>
                  <a:pt x="60" y="56"/>
                </a:cubicBezTo>
                <a:cubicBezTo>
                  <a:pt x="60" y="59"/>
                  <a:pt x="58" y="62"/>
                  <a:pt x="55" y="62"/>
                </a:cubicBezTo>
                <a:cubicBezTo>
                  <a:pt x="53" y="62"/>
                  <a:pt x="53" y="62"/>
                  <a:pt x="53" y="62"/>
                </a:cubicBezTo>
                <a:cubicBezTo>
                  <a:pt x="54" y="60"/>
                  <a:pt x="55" y="59"/>
                  <a:pt x="55" y="57"/>
                </a:cubicBezTo>
                <a:cubicBezTo>
                  <a:pt x="55" y="21"/>
                  <a:pt x="55" y="21"/>
                  <a:pt x="55" y="21"/>
                </a:cubicBezTo>
                <a:cubicBezTo>
                  <a:pt x="55" y="19"/>
                  <a:pt x="54" y="17"/>
                  <a:pt x="53" y="15"/>
                </a:cubicBezTo>
                <a:cubicBezTo>
                  <a:pt x="37" y="0"/>
                  <a:pt x="37" y="0"/>
                  <a:pt x="37" y="0"/>
                </a:cubicBezTo>
                <a:cubicBezTo>
                  <a:pt x="37" y="0"/>
                  <a:pt x="37" y="0"/>
                  <a:pt x="37" y="0"/>
                </a:cubicBezTo>
                <a:cubicBezTo>
                  <a:pt x="39" y="0"/>
                  <a:pt x="39" y="0"/>
                  <a:pt x="39" y="0"/>
                </a:cubicBezTo>
                <a:cubicBezTo>
                  <a:pt x="40" y="0"/>
                  <a:pt x="40" y="0"/>
                  <a:pt x="40" y="0"/>
                </a:cubicBezTo>
                <a:cubicBezTo>
                  <a:pt x="41" y="0"/>
                  <a:pt x="44" y="0"/>
                  <a:pt x="47" y="3"/>
                </a:cubicBezTo>
                <a:cubicBezTo>
                  <a:pt x="58" y="14"/>
                  <a:pt x="58" y="14"/>
                  <a:pt x="58" y="14"/>
                </a:cubicBezTo>
                <a:moveTo>
                  <a:pt x="69" y="13"/>
                </a:moveTo>
                <a:cubicBezTo>
                  <a:pt x="70" y="14"/>
                  <a:pt x="71" y="16"/>
                  <a:pt x="71" y="17"/>
                </a:cubicBezTo>
                <a:cubicBezTo>
                  <a:pt x="71" y="56"/>
                  <a:pt x="71" y="56"/>
                  <a:pt x="71" y="56"/>
                </a:cubicBezTo>
                <a:cubicBezTo>
                  <a:pt x="71" y="59"/>
                  <a:pt x="68" y="62"/>
                  <a:pt x="65" y="62"/>
                </a:cubicBezTo>
                <a:cubicBezTo>
                  <a:pt x="64" y="62"/>
                  <a:pt x="64" y="62"/>
                  <a:pt x="64" y="62"/>
                </a:cubicBezTo>
                <a:cubicBezTo>
                  <a:pt x="65" y="60"/>
                  <a:pt x="65" y="59"/>
                  <a:pt x="65" y="57"/>
                </a:cubicBezTo>
                <a:cubicBezTo>
                  <a:pt x="65" y="18"/>
                  <a:pt x="65" y="18"/>
                  <a:pt x="65" y="18"/>
                </a:cubicBezTo>
                <a:cubicBezTo>
                  <a:pt x="65" y="17"/>
                  <a:pt x="65" y="15"/>
                  <a:pt x="64" y="14"/>
                </a:cubicBezTo>
                <a:cubicBezTo>
                  <a:pt x="50" y="0"/>
                  <a:pt x="50" y="0"/>
                  <a:pt x="50" y="0"/>
                </a:cubicBezTo>
                <a:cubicBezTo>
                  <a:pt x="50" y="0"/>
                  <a:pt x="50" y="0"/>
                  <a:pt x="50" y="0"/>
                </a:cubicBezTo>
                <a:cubicBezTo>
                  <a:pt x="51" y="0"/>
                  <a:pt x="51" y="0"/>
                  <a:pt x="51" y="0"/>
                </a:cubicBezTo>
                <a:cubicBezTo>
                  <a:pt x="52" y="0"/>
                  <a:pt x="52" y="0"/>
                  <a:pt x="52" y="0"/>
                </a:cubicBezTo>
                <a:cubicBezTo>
                  <a:pt x="54" y="0"/>
                  <a:pt x="56" y="0"/>
                  <a:pt x="59" y="3"/>
                </a:cubicBezTo>
                <a:cubicBezTo>
                  <a:pt x="69" y="13"/>
                  <a:pt x="69" y="13"/>
                  <a:pt x="69" y="13"/>
                </a:cubicBezTo>
              </a:path>
            </a:pathLst>
          </a:custGeom>
          <a:solidFill>
            <a:srgbClr val="FFFFFF"/>
          </a:solidFill>
          <a:ln>
            <a:noFill/>
          </a:ln>
          <a:extLst/>
        </p:spPr>
        <p:txBody>
          <a:bodyPr vert="horz" wrap="square" lIns="93278" tIns="46639" rIns="93278" bIns="46639" numCol="1" anchor="t" anchorCtr="0" compatLnSpc="1">
            <a:prstTxWarp prst="textNoShape">
              <a:avLst/>
            </a:prstTxWarp>
          </a:bodyPr>
          <a:lstStyle/>
          <a:p>
            <a:endParaRPr lang="en-US" dirty="0">
              <a:solidFill>
                <a:srgbClr val="000000"/>
              </a:solidFill>
            </a:endParaRPr>
          </a:p>
        </p:txBody>
      </p:sp>
    </p:spTree>
    <p:extLst>
      <p:ext uri="{BB962C8B-B14F-4D97-AF65-F5344CB8AC3E}">
        <p14:creationId xmlns:p14="http://schemas.microsoft.com/office/powerpoint/2010/main" val="33502779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bwMode="auto">
          <a:xfrm>
            <a:off x="2501" y="-1"/>
            <a:ext cx="5438566" cy="6994525"/>
          </a:xfrm>
          <a:prstGeom prst="rect">
            <a:avLst/>
          </a:prstGeom>
          <a:solidFill>
            <a:schemeClr val="accent2"/>
          </a:solidFill>
          <a:ln w="38100">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endParaRPr lang="en-US" sz="2400" dirty="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p:nvPr>
        </p:nvSpPr>
        <p:spPr/>
        <p:txBody>
          <a:bodyPr/>
          <a:lstStyle/>
          <a:p>
            <a:r>
              <a:rPr lang="en-US" sz="4896" dirty="0" smtClean="0">
                <a:solidFill>
                  <a:schemeClr val="bg1"/>
                </a:solidFill>
              </a:rPr>
              <a:t>Broad</a:t>
            </a:r>
            <a:br>
              <a:rPr lang="en-US" sz="4896" dirty="0" smtClean="0">
                <a:solidFill>
                  <a:schemeClr val="bg1"/>
                </a:solidFill>
              </a:rPr>
            </a:br>
            <a:r>
              <a:rPr lang="en-US" sz="4896" dirty="0" smtClean="0">
                <a:solidFill>
                  <a:schemeClr val="bg1"/>
                </a:solidFill>
              </a:rPr>
              <a:t>Adoption</a:t>
            </a:r>
            <a:endParaRPr lang="en-US" sz="4896" dirty="0">
              <a:solidFill>
                <a:schemeClr val="bg1"/>
              </a:solidFill>
            </a:endParaRPr>
          </a:p>
        </p:txBody>
      </p:sp>
      <p:sp>
        <p:nvSpPr>
          <p:cNvPr id="6" name="TextBox 5"/>
          <p:cNvSpPr txBox="1"/>
          <p:nvPr/>
        </p:nvSpPr>
        <p:spPr>
          <a:xfrm>
            <a:off x="6059616" y="1955164"/>
            <a:ext cx="5835982" cy="1969770"/>
          </a:xfrm>
          <a:prstGeom prst="rect">
            <a:avLst/>
          </a:prstGeom>
          <a:noFill/>
        </p:spPr>
        <p:txBody>
          <a:bodyPr wrap="square" lIns="0" tIns="0" rIns="0" bIns="0" rtlCol="0">
            <a:spAutoFit/>
          </a:bodyPr>
          <a:lstStyle/>
          <a:p>
            <a:pPr defTabSz="1463040"/>
            <a:r>
              <a:rPr lang="en-US" sz="3200" dirty="0">
                <a:solidFill>
                  <a:srgbClr val="616265"/>
                </a:solidFill>
                <a:latin typeface="Segoe UI Semibold" pitchFamily="34" charset="0"/>
                <a:cs typeface="Segoe UI" pitchFamily="34" charset="0"/>
              </a:rPr>
              <a:t>Deliver advanced workloads </a:t>
            </a:r>
          </a:p>
          <a:p>
            <a:pPr defTabSz="1463040"/>
            <a:r>
              <a:rPr lang="en-US" sz="3200" dirty="0">
                <a:solidFill>
                  <a:srgbClr val="616265"/>
                </a:solidFill>
                <a:latin typeface="Segoe UI Light" pitchFamily="34" charset="0"/>
                <a:cs typeface="Segoe UI" pitchFamily="34" charset="0"/>
              </a:rPr>
              <a:t>that broaden adoption, drive </a:t>
            </a:r>
          </a:p>
          <a:p>
            <a:pPr defTabSz="1463040"/>
            <a:r>
              <a:rPr lang="en-US" sz="3200" dirty="0">
                <a:solidFill>
                  <a:srgbClr val="616265"/>
                </a:solidFill>
                <a:latin typeface="Segoe UI Light" pitchFamily="34" charset="0"/>
                <a:cs typeface="Segoe UI" pitchFamily="34" charset="0"/>
              </a:rPr>
              <a:t>compliance and reduce the </a:t>
            </a:r>
          </a:p>
          <a:p>
            <a:pPr defTabSz="1463040"/>
            <a:r>
              <a:rPr lang="en-US" sz="3200" dirty="0">
                <a:solidFill>
                  <a:srgbClr val="616265"/>
                </a:solidFill>
                <a:latin typeface="Segoe UI Light" pitchFamily="34" charset="0"/>
                <a:cs typeface="Segoe UI" pitchFamily="34" charset="0"/>
              </a:rPr>
              <a:t>cost of maintain multiple systems</a:t>
            </a:r>
          </a:p>
        </p:txBody>
      </p:sp>
      <p:sp>
        <p:nvSpPr>
          <p:cNvPr id="8" name="Freeform 128"/>
          <p:cNvSpPr>
            <a:spLocks noEditPoints="1"/>
          </p:cNvSpPr>
          <p:nvPr/>
        </p:nvSpPr>
        <p:spPr bwMode="black">
          <a:xfrm>
            <a:off x="1951037" y="3135154"/>
            <a:ext cx="1143000" cy="1047908"/>
          </a:xfrm>
          <a:custGeom>
            <a:avLst/>
            <a:gdLst>
              <a:gd name="T0" fmla="*/ 49 w 71"/>
              <a:gd name="T1" fmla="*/ 21 h 62"/>
              <a:gd name="T2" fmla="*/ 49 w 71"/>
              <a:gd name="T3" fmla="*/ 19 h 62"/>
              <a:gd name="T4" fmla="*/ 49 w 71"/>
              <a:gd name="T5" fmla="*/ 19 h 62"/>
              <a:gd name="T6" fmla="*/ 48 w 71"/>
              <a:gd name="T7" fmla="*/ 17 h 62"/>
              <a:gd name="T8" fmla="*/ 32 w 71"/>
              <a:gd name="T9" fmla="*/ 2 h 62"/>
              <a:gd name="T10" fmla="*/ 28 w 71"/>
              <a:gd name="T11" fmla="*/ 0 h 62"/>
              <a:gd name="T12" fmla="*/ 28 w 71"/>
              <a:gd name="T13" fmla="*/ 0 h 62"/>
              <a:gd name="T14" fmla="*/ 28 w 71"/>
              <a:gd name="T15" fmla="*/ 0 h 62"/>
              <a:gd name="T16" fmla="*/ 6 w 71"/>
              <a:gd name="T17" fmla="*/ 0 h 62"/>
              <a:gd name="T18" fmla="*/ 0 w 71"/>
              <a:gd name="T19" fmla="*/ 5 h 62"/>
              <a:gd name="T20" fmla="*/ 0 w 71"/>
              <a:gd name="T21" fmla="*/ 56 h 62"/>
              <a:gd name="T22" fmla="*/ 6 w 71"/>
              <a:gd name="T23" fmla="*/ 62 h 62"/>
              <a:gd name="T24" fmla="*/ 44 w 71"/>
              <a:gd name="T25" fmla="*/ 62 h 62"/>
              <a:gd name="T26" fmla="*/ 50 w 71"/>
              <a:gd name="T27" fmla="*/ 56 h 62"/>
              <a:gd name="T28" fmla="*/ 50 w 71"/>
              <a:gd name="T29" fmla="*/ 21 h 62"/>
              <a:gd name="T30" fmla="*/ 49 w 71"/>
              <a:gd name="T31" fmla="*/ 21 h 62"/>
              <a:gd name="T32" fmla="*/ 28 w 71"/>
              <a:gd name="T33" fmla="*/ 5 h 62"/>
              <a:gd name="T34" fmla="*/ 44 w 71"/>
              <a:gd name="T35" fmla="*/ 21 h 62"/>
              <a:gd name="T36" fmla="*/ 28 w 71"/>
              <a:gd name="T37" fmla="*/ 21 h 62"/>
              <a:gd name="T38" fmla="*/ 28 w 71"/>
              <a:gd name="T39" fmla="*/ 5 h 62"/>
              <a:gd name="T40" fmla="*/ 44 w 71"/>
              <a:gd name="T41" fmla="*/ 56 h 62"/>
              <a:gd name="T42" fmla="*/ 6 w 71"/>
              <a:gd name="T43" fmla="*/ 56 h 62"/>
              <a:gd name="T44" fmla="*/ 6 w 71"/>
              <a:gd name="T45" fmla="*/ 5 h 62"/>
              <a:gd name="T46" fmla="*/ 23 w 71"/>
              <a:gd name="T47" fmla="*/ 5 h 62"/>
              <a:gd name="T48" fmla="*/ 23 w 71"/>
              <a:gd name="T49" fmla="*/ 21 h 62"/>
              <a:gd name="T50" fmla="*/ 28 w 71"/>
              <a:gd name="T51" fmla="*/ 27 h 62"/>
              <a:gd name="T52" fmla="*/ 44 w 71"/>
              <a:gd name="T53" fmla="*/ 27 h 62"/>
              <a:gd name="T54" fmla="*/ 44 w 71"/>
              <a:gd name="T55" fmla="*/ 56 h 62"/>
              <a:gd name="T56" fmla="*/ 58 w 71"/>
              <a:gd name="T57" fmla="*/ 14 h 62"/>
              <a:gd name="T58" fmla="*/ 60 w 71"/>
              <a:gd name="T59" fmla="*/ 19 h 62"/>
              <a:gd name="T60" fmla="*/ 60 w 71"/>
              <a:gd name="T61" fmla="*/ 56 h 62"/>
              <a:gd name="T62" fmla="*/ 55 w 71"/>
              <a:gd name="T63" fmla="*/ 62 h 62"/>
              <a:gd name="T64" fmla="*/ 53 w 71"/>
              <a:gd name="T65" fmla="*/ 62 h 62"/>
              <a:gd name="T66" fmla="*/ 55 w 71"/>
              <a:gd name="T67" fmla="*/ 57 h 62"/>
              <a:gd name="T68" fmla="*/ 55 w 71"/>
              <a:gd name="T69" fmla="*/ 21 h 62"/>
              <a:gd name="T70" fmla="*/ 53 w 71"/>
              <a:gd name="T71" fmla="*/ 15 h 62"/>
              <a:gd name="T72" fmla="*/ 37 w 71"/>
              <a:gd name="T73" fmla="*/ 0 h 62"/>
              <a:gd name="T74" fmla="*/ 37 w 71"/>
              <a:gd name="T75" fmla="*/ 0 h 62"/>
              <a:gd name="T76" fmla="*/ 39 w 71"/>
              <a:gd name="T77" fmla="*/ 0 h 62"/>
              <a:gd name="T78" fmla="*/ 40 w 71"/>
              <a:gd name="T79" fmla="*/ 0 h 62"/>
              <a:gd name="T80" fmla="*/ 47 w 71"/>
              <a:gd name="T81" fmla="*/ 3 h 62"/>
              <a:gd name="T82" fmla="*/ 58 w 71"/>
              <a:gd name="T83" fmla="*/ 14 h 62"/>
              <a:gd name="T84" fmla="*/ 69 w 71"/>
              <a:gd name="T85" fmla="*/ 13 h 62"/>
              <a:gd name="T86" fmla="*/ 71 w 71"/>
              <a:gd name="T87" fmla="*/ 17 h 62"/>
              <a:gd name="T88" fmla="*/ 71 w 71"/>
              <a:gd name="T89" fmla="*/ 56 h 62"/>
              <a:gd name="T90" fmla="*/ 65 w 71"/>
              <a:gd name="T91" fmla="*/ 62 h 62"/>
              <a:gd name="T92" fmla="*/ 64 w 71"/>
              <a:gd name="T93" fmla="*/ 62 h 62"/>
              <a:gd name="T94" fmla="*/ 65 w 71"/>
              <a:gd name="T95" fmla="*/ 57 h 62"/>
              <a:gd name="T96" fmla="*/ 65 w 71"/>
              <a:gd name="T97" fmla="*/ 18 h 62"/>
              <a:gd name="T98" fmla="*/ 64 w 71"/>
              <a:gd name="T99" fmla="*/ 14 h 62"/>
              <a:gd name="T100" fmla="*/ 50 w 71"/>
              <a:gd name="T101" fmla="*/ 0 h 62"/>
              <a:gd name="T102" fmla="*/ 50 w 71"/>
              <a:gd name="T103" fmla="*/ 0 h 62"/>
              <a:gd name="T104" fmla="*/ 51 w 71"/>
              <a:gd name="T105" fmla="*/ 0 h 62"/>
              <a:gd name="T106" fmla="*/ 52 w 71"/>
              <a:gd name="T107" fmla="*/ 0 h 62"/>
              <a:gd name="T108" fmla="*/ 59 w 71"/>
              <a:gd name="T109" fmla="*/ 3 h 62"/>
              <a:gd name="T110" fmla="*/ 69 w 71"/>
              <a:gd name="T111" fmla="*/ 13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1" h="62">
                <a:moveTo>
                  <a:pt x="49" y="21"/>
                </a:moveTo>
                <a:cubicBezTo>
                  <a:pt x="49" y="20"/>
                  <a:pt x="49" y="20"/>
                  <a:pt x="49" y="19"/>
                </a:cubicBezTo>
                <a:cubicBezTo>
                  <a:pt x="49" y="19"/>
                  <a:pt x="49" y="19"/>
                  <a:pt x="49" y="19"/>
                </a:cubicBezTo>
                <a:cubicBezTo>
                  <a:pt x="49" y="18"/>
                  <a:pt x="48" y="18"/>
                  <a:pt x="48" y="17"/>
                </a:cubicBezTo>
                <a:cubicBezTo>
                  <a:pt x="32" y="2"/>
                  <a:pt x="32" y="2"/>
                  <a:pt x="32" y="2"/>
                </a:cubicBezTo>
                <a:cubicBezTo>
                  <a:pt x="31" y="0"/>
                  <a:pt x="30" y="0"/>
                  <a:pt x="28" y="0"/>
                </a:cubicBezTo>
                <a:cubicBezTo>
                  <a:pt x="28" y="0"/>
                  <a:pt x="28" y="0"/>
                  <a:pt x="28" y="0"/>
                </a:cubicBezTo>
                <a:cubicBezTo>
                  <a:pt x="28" y="0"/>
                  <a:pt x="28" y="0"/>
                  <a:pt x="28" y="0"/>
                </a:cubicBezTo>
                <a:cubicBezTo>
                  <a:pt x="6" y="0"/>
                  <a:pt x="6" y="0"/>
                  <a:pt x="6" y="0"/>
                </a:cubicBezTo>
                <a:cubicBezTo>
                  <a:pt x="3" y="0"/>
                  <a:pt x="0" y="2"/>
                  <a:pt x="0" y="5"/>
                </a:cubicBezTo>
                <a:cubicBezTo>
                  <a:pt x="0" y="56"/>
                  <a:pt x="0" y="56"/>
                  <a:pt x="0" y="56"/>
                </a:cubicBezTo>
                <a:cubicBezTo>
                  <a:pt x="0" y="59"/>
                  <a:pt x="3" y="62"/>
                  <a:pt x="6" y="62"/>
                </a:cubicBezTo>
                <a:cubicBezTo>
                  <a:pt x="44" y="62"/>
                  <a:pt x="44" y="62"/>
                  <a:pt x="44" y="62"/>
                </a:cubicBezTo>
                <a:cubicBezTo>
                  <a:pt x="47" y="62"/>
                  <a:pt x="50" y="59"/>
                  <a:pt x="50" y="56"/>
                </a:cubicBezTo>
                <a:cubicBezTo>
                  <a:pt x="50" y="21"/>
                  <a:pt x="50" y="21"/>
                  <a:pt x="50" y="21"/>
                </a:cubicBezTo>
                <a:cubicBezTo>
                  <a:pt x="50" y="21"/>
                  <a:pt x="49" y="21"/>
                  <a:pt x="49" y="21"/>
                </a:cubicBezTo>
                <a:close/>
                <a:moveTo>
                  <a:pt x="28" y="5"/>
                </a:moveTo>
                <a:cubicBezTo>
                  <a:pt x="44" y="21"/>
                  <a:pt x="44" y="21"/>
                  <a:pt x="44" y="21"/>
                </a:cubicBezTo>
                <a:cubicBezTo>
                  <a:pt x="28" y="21"/>
                  <a:pt x="28" y="21"/>
                  <a:pt x="28" y="21"/>
                </a:cubicBezTo>
                <a:lnTo>
                  <a:pt x="28" y="5"/>
                </a:lnTo>
                <a:close/>
                <a:moveTo>
                  <a:pt x="44" y="56"/>
                </a:moveTo>
                <a:cubicBezTo>
                  <a:pt x="6" y="56"/>
                  <a:pt x="6" y="56"/>
                  <a:pt x="6" y="56"/>
                </a:cubicBezTo>
                <a:cubicBezTo>
                  <a:pt x="6" y="5"/>
                  <a:pt x="6" y="5"/>
                  <a:pt x="6" y="5"/>
                </a:cubicBezTo>
                <a:cubicBezTo>
                  <a:pt x="23" y="5"/>
                  <a:pt x="23" y="5"/>
                  <a:pt x="23" y="5"/>
                </a:cubicBezTo>
                <a:cubicBezTo>
                  <a:pt x="23" y="21"/>
                  <a:pt x="23" y="21"/>
                  <a:pt x="23" y="21"/>
                </a:cubicBezTo>
                <a:cubicBezTo>
                  <a:pt x="23" y="24"/>
                  <a:pt x="25" y="27"/>
                  <a:pt x="28" y="27"/>
                </a:cubicBezTo>
                <a:cubicBezTo>
                  <a:pt x="44" y="27"/>
                  <a:pt x="44" y="27"/>
                  <a:pt x="44" y="27"/>
                </a:cubicBezTo>
                <a:lnTo>
                  <a:pt x="44" y="56"/>
                </a:lnTo>
                <a:close/>
                <a:moveTo>
                  <a:pt x="58" y="14"/>
                </a:moveTo>
                <a:cubicBezTo>
                  <a:pt x="59" y="15"/>
                  <a:pt x="60" y="17"/>
                  <a:pt x="60" y="19"/>
                </a:cubicBezTo>
                <a:cubicBezTo>
                  <a:pt x="60" y="56"/>
                  <a:pt x="60" y="56"/>
                  <a:pt x="60" y="56"/>
                </a:cubicBezTo>
                <a:cubicBezTo>
                  <a:pt x="60" y="59"/>
                  <a:pt x="58" y="62"/>
                  <a:pt x="55" y="62"/>
                </a:cubicBezTo>
                <a:cubicBezTo>
                  <a:pt x="53" y="62"/>
                  <a:pt x="53" y="62"/>
                  <a:pt x="53" y="62"/>
                </a:cubicBezTo>
                <a:cubicBezTo>
                  <a:pt x="54" y="60"/>
                  <a:pt x="55" y="59"/>
                  <a:pt x="55" y="57"/>
                </a:cubicBezTo>
                <a:cubicBezTo>
                  <a:pt x="55" y="21"/>
                  <a:pt x="55" y="21"/>
                  <a:pt x="55" y="21"/>
                </a:cubicBezTo>
                <a:cubicBezTo>
                  <a:pt x="55" y="19"/>
                  <a:pt x="54" y="17"/>
                  <a:pt x="53" y="15"/>
                </a:cubicBezTo>
                <a:cubicBezTo>
                  <a:pt x="37" y="0"/>
                  <a:pt x="37" y="0"/>
                  <a:pt x="37" y="0"/>
                </a:cubicBezTo>
                <a:cubicBezTo>
                  <a:pt x="37" y="0"/>
                  <a:pt x="37" y="0"/>
                  <a:pt x="37" y="0"/>
                </a:cubicBezTo>
                <a:cubicBezTo>
                  <a:pt x="39" y="0"/>
                  <a:pt x="39" y="0"/>
                  <a:pt x="39" y="0"/>
                </a:cubicBezTo>
                <a:cubicBezTo>
                  <a:pt x="40" y="0"/>
                  <a:pt x="40" y="0"/>
                  <a:pt x="40" y="0"/>
                </a:cubicBezTo>
                <a:cubicBezTo>
                  <a:pt x="41" y="0"/>
                  <a:pt x="44" y="0"/>
                  <a:pt x="47" y="3"/>
                </a:cubicBezTo>
                <a:cubicBezTo>
                  <a:pt x="58" y="14"/>
                  <a:pt x="58" y="14"/>
                  <a:pt x="58" y="14"/>
                </a:cubicBezTo>
                <a:moveTo>
                  <a:pt x="69" y="13"/>
                </a:moveTo>
                <a:cubicBezTo>
                  <a:pt x="70" y="14"/>
                  <a:pt x="71" y="16"/>
                  <a:pt x="71" y="17"/>
                </a:cubicBezTo>
                <a:cubicBezTo>
                  <a:pt x="71" y="56"/>
                  <a:pt x="71" y="56"/>
                  <a:pt x="71" y="56"/>
                </a:cubicBezTo>
                <a:cubicBezTo>
                  <a:pt x="71" y="59"/>
                  <a:pt x="68" y="62"/>
                  <a:pt x="65" y="62"/>
                </a:cubicBezTo>
                <a:cubicBezTo>
                  <a:pt x="64" y="62"/>
                  <a:pt x="64" y="62"/>
                  <a:pt x="64" y="62"/>
                </a:cubicBezTo>
                <a:cubicBezTo>
                  <a:pt x="65" y="60"/>
                  <a:pt x="65" y="59"/>
                  <a:pt x="65" y="57"/>
                </a:cubicBezTo>
                <a:cubicBezTo>
                  <a:pt x="65" y="18"/>
                  <a:pt x="65" y="18"/>
                  <a:pt x="65" y="18"/>
                </a:cubicBezTo>
                <a:cubicBezTo>
                  <a:pt x="65" y="17"/>
                  <a:pt x="65" y="15"/>
                  <a:pt x="64" y="14"/>
                </a:cubicBezTo>
                <a:cubicBezTo>
                  <a:pt x="50" y="0"/>
                  <a:pt x="50" y="0"/>
                  <a:pt x="50" y="0"/>
                </a:cubicBezTo>
                <a:cubicBezTo>
                  <a:pt x="50" y="0"/>
                  <a:pt x="50" y="0"/>
                  <a:pt x="50" y="0"/>
                </a:cubicBezTo>
                <a:cubicBezTo>
                  <a:pt x="51" y="0"/>
                  <a:pt x="51" y="0"/>
                  <a:pt x="51" y="0"/>
                </a:cubicBezTo>
                <a:cubicBezTo>
                  <a:pt x="52" y="0"/>
                  <a:pt x="52" y="0"/>
                  <a:pt x="52" y="0"/>
                </a:cubicBezTo>
                <a:cubicBezTo>
                  <a:pt x="54" y="0"/>
                  <a:pt x="56" y="0"/>
                  <a:pt x="59" y="3"/>
                </a:cubicBezTo>
                <a:cubicBezTo>
                  <a:pt x="69" y="13"/>
                  <a:pt x="69" y="13"/>
                  <a:pt x="69" y="13"/>
                </a:cubicBezTo>
              </a:path>
            </a:pathLst>
          </a:custGeom>
          <a:solidFill>
            <a:srgbClr val="FFFFFF"/>
          </a:solidFill>
          <a:ln>
            <a:noFill/>
          </a:ln>
          <a:extLst/>
        </p:spPr>
        <p:txBody>
          <a:bodyPr vert="horz" wrap="square" lIns="93278" tIns="46639" rIns="93278" bIns="46639" numCol="1" anchor="t" anchorCtr="0" compatLnSpc="1">
            <a:prstTxWarp prst="textNoShape">
              <a:avLst/>
            </a:prstTxWarp>
          </a:bodyPr>
          <a:lstStyle/>
          <a:p>
            <a:endParaRPr lang="en-US" dirty="0">
              <a:solidFill>
                <a:srgbClr val="000000"/>
              </a:solidFill>
            </a:endParaRPr>
          </a:p>
        </p:txBody>
      </p:sp>
    </p:spTree>
    <p:extLst>
      <p:ext uri="{BB962C8B-B14F-4D97-AF65-F5344CB8AC3E}">
        <p14:creationId xmlns:p14="http://schemas.microsoft.com/office/powerpoint/2010/main" val="59223123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bwMode="auto">
          <a:xfrm>
            <a:off x="2501" y="-1"/>
            <a:ext cx="5438566" cy="6994525"/>
          </a:xfrm>
          <a:prstGeom prst="rect">
            <a:avLst/>
          </a:prstGeom>
          <a:solidFill>
            <a:schemeClr val="accent2"/>
          </a:solidFill>
          <a:ln w="38100">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endParaRPr lang="en-US" sz="2400" dirty="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p:nvPr>
        </p:nvSpPr>
        <p:spPr/>
        <p:txBody>
          <a:bodyPr/>
          <a:lstStyle/>
          <a:p>
            <a:r>
              <a:rPr lang="en-US" sz="4896" dirty="0" smtClean="0">
                <a:solidFill>
                  <a:schemeClr val="bg1"/>
                </a:solidFill>
              </a:rPr>
              <a:t>Business Critical</a:t>
            </a:r>
            <a:br>
              <a:rPr lang="en-US" sz="4896" dirty="0" smtClean="0">
                <a:solidFill>
                  <a:schemeClr val="bg1"/>
                </a:solidFill>
              </a:rPr>
            </a:br>
            <a:r>
              <a:rPr lang="en-US" sz="4896" dirty="0" smtClean="0">
                <a:solidFill>
                  <a:schemeClr val="bg1"/>
                </a:solidFill>
              </a:rPr>
              <a:t>Solutions</a:t>
            </a:r>
            <a:endParaRPr lang="en-US" sz="4896" dirty="0">
              <a:solidFill>
                <a:schemeClr val="bg1"/>
              </a:solidFill>
            </a:endParaRPr>
          </a:p>
        </p:txBody>
      </p:sp>
      <p:sp>
        <p:nvSpPr>
          <p:cNvPr id="6" name="TextBox 5"/>
          <p:cNvSpPr txBox="1"/>
          <p:nvPr/>
        </p:nvSpPr>
        <p:spPr>
          <a:xfrm>
            <a:off x="6059616" y="1955164"/>
            <a:ext cx="5835982" cy="1969770"/>
          </a:xfrm>
          <a:prstGeom prst="rect">
            <a:avLst/>
          </a:prstGeom>
          <a:noFill/>
        </p:spPr>
        <p:txBody>
          <a:bodyPr wrap="square" lIns="0" tIns="0" rIns="0" bIns="0" rtlCol="0">
            <a:spAutoFit/>
          </a:bodyPr>
          <a:lstStyle/>
          <a:p>
            <a:pPr defTabSz="1463040"/>
            <a:r>
              <a:rPr lang="en-US" sz="3200" dirty="0">
                <a:solidFill>
                  <a:srgbClr val="616265"/>
                </a:solidFill>
                <a:latin typeface="Segoe UI Semibold" pitchFamily="34" charset="0"/>
                <a:cs typeface="Segoe UI" pitchFamily="34" charset="0"/>
              </a:rPr>
              <a:t>Build tailored business solutions </a:t>
            </a:r>
            <a:r>
              <a:rPr lang="en-US" sz="3200" dirty="0">
                <a:solidFill>
                  <a:srgbClr val="616265"/>
                </a:solidFill>
                <a:latin typeface="Segoe UI Light" pitchFamily="34" charset="0"/>
                <a:cs typeface="Segoe UI" pitchFamily="34" charset="0"/>
              </a:rPr>
              <a:t>that provide insights, improve decisions and increase </a:t>
            </a:r>
          </a:p>
          <a:p>
            <a:pPr defTabSz="1463040"/>
            <a:r>
              <a:rPr lang="en-US" sz="3200" dirty="0">
                <a:solidFill>
                  <a:srgbClr val="616265"/>
                </a:solidFill>
                <a:latin typeface="Segoe UI Light" pitchFamily="34" charset="0"/>
                <a:cs typeface="Segoe UI" pitchFamily="34" charset="0"/>
              </a:rPr>
              <a:t>organizational agility</a:t>
            </a:r>
          </a:p>
        </p:txBody>
      </p:sp>
      <p:sp>
        <p:nvSpPr>
          <p:cNvPr id="8" name="Freeform 128"/>
          <p:cNvSpPr>
            <a:spLocks noEditPoints="1"/>
          </p:cNvSpPr>
          <p:nvPr/>
        </p:nvSpPr>
        <p:spPr bwMode="black">
          <a:xfrm>
            <a:off x="1951037" y="3135154"/>
            <a:ext cx="1143000" cy="1047908"/>
          </a:xfrm>
          <a:custGeom>
            <a:avLst/>
            <a:gdLst>
              <a:gd name="T0" fmla="*/ 49 w 71"/>
              <a:gd name="T1" fmla="*/ 21 h 62"/>
              <a:gd name="T2" fmla="*/ 49 w 71"/>
              <a:gd name="T3" fmla="*/ 19 h 62"/>
              <a:gd name="T4" fmla="*/ 49 w 71"/>
              <a:gd name="T5" fmla="*/ 19 h 62"/>
              <a:gd name="T6" fmla="*/ 48 w 71"/>
              <a:gd name="T7" fmla="*/ 17 h 62"/>
              <a:gd name="T8" fmla="*/ 32 w 71"/>
              <a:gd name="T9" fmla="*/ 2 h 62"/>
              <a:gd name="T10" fmla="*/ 28 w 71"/>
              <a:gd name="T11" fmla="*/ 0 h 62"/>
              <a:gd name="T12" fmla="*/ 28 w 71"/>
              <a:gd name="T13" fmla="*/ 0 h 62"/>
              <a:gd name="T14" fmla="*/ 28 w 71"/>
              <a:gd name="T15" fmla="*/ 0 h 62"/>
              <a:gd name="T16" fmla="*/ 6 w 71"/>
              <a:gd name="T17" fmla="*/ 0 h 62"/>
              <a:gd name="T18" fmla="*/ 0 w 71"/>
              <a:gd name="T19" fmla="*/ 5 h 62"/>
              <a:gd name="T20" fmla="*/ 0 w 71"/>
              <a:gd name="T21" fmla="*/ 56 h 62"/>
              <a:gd name="T22" fmla="*/ 6 w 71"/>
              <a:gd name="T23" fmla="*/ 62 h 62"/>
              <a:gd name="T24" fmla="*/ 44 w 71"/>
              <a:gd name="T25" fmla="*/ 62 h 62"/>
              <a:gd name="T26" fmla="*/ 50 w 71"/>
              <a:gd name="T27" fmla="*/ 56 h 62"/>
              <a:gd name="T28" fmla="*/ 50 w 71"/>
              <a:gd name="T29" fmla="*/ 21 h 62"/>
              <a:gd name="T30" fmla="*/ 49 w 71"/>
              <a:gd name="T31" fmla="*/ 21 h 62"/>
              <a:gd name="T32" fmla="*/ 28 w 71"/>
              <a:gd name="T33" fmla="*/ 5 h 62"/>
              <a:gd name="T34" fmla="*/ 44 w 71"/>
              <a:gd name="T35" fmla="*/ 21 h 62"/>
              <a:gd name="T36" fmla="*/ 28 w 71"/>
              <a:gd name="T37" fmla="*/ 21 h 62"/>
              <a:gd name="T38" fmla="*/ 28 w 71"/>
              <a:gd name="T39" fmla="*/ 5 h 62"/>
              <a:gd name="T40" fmla="*/ 44 w 71"/>
              <a:gd name="T41" fmla="*/ 56 h 62"/>
              <a:gd name="T42" fmla="*/ 6 w 71"/>
              <a:gd name="T43" fmla="*/ 56 h 62"/>
              <a:gd name="T44" fmla="*/ 6 w 71"/>
              <a:gd name="T45" fmla="*/ 5 h 62"/>
              <a:gd name="T46" fmla="*/ 23 w 71"/>
              <a:gd name="T47" fmla="*/ 5 h 62"/>
              <a:gd name="T48" fmla="*/ 23 w 71"/>
              <a:gd name="T49" fmla="*/ 21 h 62"/>
              <a:gd name="T50" fmla="*/ 28 w 71"/>
              <a:gd name="T51" fmla="*/ 27 h 62"/>
              <a:gd name="T52" fmla="*/ 44 w 71"/>
              <a:gd name="T53" fmla="*/ 27 h 62"/>
              <a:gd name="T54" fmla="*/ 44 w 71"/>
              <a:gd name="T55" fmla="*/ 56 h 62"/>
              <a:gd name="T56" fmla="*/ 58 w 71"/>
              <a:gd name="T57" fmla="*/ 14 h 62"/>
              <a:gd name="T58" fmla="*/ 60 w 71"/>
              <a:gd name="T59" fmla="*/ 19 h 62"/>
              <a:gd name="T60" fmla="*/ 60 w 71"/>
              <a:gd name="T61" fmla="*/ 56 h 62"/>
              <a:gd name="T62" fmla="*/ 55 w 71"/>
              <a:gd name="T63" fmla="*/ 62 h 62"/>
              <a:gd name="T64" fmla="*/ 53 w 71"/>
              <a:gd name="T65" fmla="*/ 62 h 62"/>
              <a:gd name="T66" fmla="*/ 55 w 71"/>
              <a:gd name="T67" fmla="*/ 57 h 62"/>
              <a:gd name="T68" fmla="*/ 55 w 71"/>
              <a:gd name="T69" fmla="*/ 21 h 62"/>
              <a:gd name="T70" fmla="*/ 53 w 71"/>
              <a:gd name="T71" fmla="*/ 15 h 62"/>
              <a:gd name="T72" fmla="*/ 37 w 71"/>
              <a:gd name="T73" fmla="*/ 0 h 62"/>
              <a:gd name="T74" fmla="*/ 37 w 71"/>
              <a:gd name="T75" fmla="*/ 0 h 62"/>
              <a:gd name="T76" fmla="*/ 39 w 71"/>
              <a:gd name="T77" fmla="*/ 0 h 62"/>
              <a:gd name="T78" fmla="*/ 40 w 71"/>
              <a:gd name="T79" fmla="*/ 0 h 62"/>
              <a:gd name="T80" fmla="*/ 47 w 71"/>
              <a:gd name="T81" fmla="*/ 3 h 62"/>
              <a:gd name="T82" fmla="*/ 58 w 71"/>
              <a:gd name="T83" fmla="*/ 14 h 62"/>
              <a:gd name="T84" fmla="*/ 69 w 71"/>
              <a:gd name="T85" fmla="*/ 13 h 62"/>
              <a:gd name="T86" fmla="*/ 71 w 71"/>
              <a:gd name="T87" fmla="*/ 17 h 62"/>
              <a:gd name="T88" fmla="*/ 71 w 71"/>
              <a:gd name="T89" fmla="*/ 56 h 62"/>
              <a:gd name="T90" fmla="*/ 65 w 71"/>
              <a:gd name="T91" fmla="*/ 62 h 62"/>
              <a:gd name="T92" fmla="*/ 64 w 71"/>
              <a:gd name="T93" fmla="*/ 62 h 62"/>
              <a:gd name="T94" fmla="*/ 65 w 71"/>
              <a:gd name="T95" fmla="*/ 57 h 62"/>
              <a:gd name="T96" fmla="*/ 65 w 71"/>
              <a:gd name="T97" fmla="*/ 18 h 62"/>
              <a:gd name="T98" fmla="*/ 64 w 71"/>
              <a:gd name="T99" fmla="*/ 14 h 62"/>
              <a:gd name="T100" fmla="*/ 50 w 71"/>
              <a:gd name="T101" fmla="*/ 0 h 62"/>
              <a:gd name="T102" fmla="*/ 50 w 71"/>
              <a:gd name="T103" fmla="*/ 0 h 62"/>
              <a:gd name="T104" fmla="*/ 51 w 71"/>
              <a:gd name="T105" fmla="*/ 0 h 62"/>
              <a:gd name="T106" fmla="*/ 52 w 71"/>
              <a:gd name="T107" fmla="*/ 0 h 62"/>
              <a:gd name="T108" fmla="*/ 59 w 71"/>
              <a:gd name="T109" fmla="*/ 3 h 62"/>
              <a:gd name="T110" fmla="*/ 69 w 71"/>
              <a:gd name="T111" fmla="*/ 13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1" h="62">
                <a:moveTo>
                  <a:pt x="49" y="21"/>
                </a:moveTo>
                <a:cubicBezTo>
                  <a:pt x="49" y="20"/>
                  <a:pt x="49" y="20"/>
                  <a:pt x="49" y="19"/>
                </a:cubicBezTo>
                <a:cubicBezTo>
                  <a:pt x="49" y="19"/>
                  <a:pt x="49" y="19"/>
                  <a:pt x="49" y="19"/>
                </a:cubicBezTo>
                <a:cubicBezTo>
                  <a:pt x="49" y="18"/>
                  <a:pt x="48" y="18"/>
                  <a:pt x="48" y="17"/>
                </a:cubicBezTo>
                <a:cubicBezTo>
                  <a:pt x="32" y="2"/>
                  <a:pt x="32" y="2"/>
                  <a:pt x="32" y="2"/>
                </a:cubicBezTo>
                <a:cubicBezTo>
                  <a:pt x="31" y="0"/>
                  <a:pt x="30" y="0"/>
                  <a:pt x="28" y="0"/>
                </a:cubicBezTo>
                <a:cubicBezTo>
                  <a:pt x="28" y="0"/>
                  <a:pt x="28" y="0"/>
                  <a:pt x="28" y="0"/>
                </a:cubicBezTo>
                <a:cubicBezTo>
                  <a:pt x="28" y="0"/>
                  <a:pt x="28" y="0"/>
                  <a:pt x="28" y="0"/>
                </a:cubicBezTo>
                <a:cubicBezTo>
                  <a:pt x="6" y="0"/>
                  <a:pt x="6" y="0"/>
                  <a:pt x="6" y="0"/>
                </a:cubicBezTo>
                <a:cubicBezTo>
                  <a:pt x="3" y="0"/>
                  <a:pt x="0" y="2"/>
                  <a:pt x="0" y="5"/>
                </a:cubicBezTo>
                <a:cubicBezTo>
                  <a:pt x="0" y="56"/>
                  <a:pt x="0" y="56"/>
                  <a:pt x="0" y="56"/>
                </a:cubicBezTo>
                <a:cubicBezTo>
                  <a:pt x="0" y="59"/>
                  <a:pt x="3" y="62"/>
                  <a:pt x="6" y="62"/>
                </a:cubicBezTo>
                <a:cubicBezTo>
                  <a:pt x="44" y="62"/>
                  <a:pt x="44" y="62"/>
                  <a:pt x="44" y="62"/>
                </a:cubicBezTo>
                <a:cubicBezTo>
                  <a:pt x="47" y="62"/>
                  <a:pt x="50" y="59"/>
                  <a:pt x="50" y="56"/>
                </a:cubicBezTo>
                <a:cubicBezTo>
                  <a:pt x="50" y="21"/>
                  <a:pt x="50" y="21"/>
                  <a:pt x="50" y="21"/>
                </a:cubicBezTo>
                <a:cubicBezTo>
                  <a:pt x="50" y="21"/>
                  <a:pt x="49" y="21"/>
                  <a:pt x="49" y="21"/>
                </a:cubicBezTo>
                <a:close/>
                <a:moveTo>
                  <a:pt x="28" y="5"/>
                </a:moveTo>
                <a:cubicBezTo>
                  <a:pt x="44" y="21"/>
                  <a:pt x="44" y="21"/>
                  <a:pt x="44" y="21"/>
                </a:cubicBezTo>
                <a:cubicBezTo>
                  <a:pt x="28" y="21"/>
                  <a:pt x="28" y="21"/>
                  <a:pt x="28" y="21"/>
                </a:cubicBezTo>
                <a:lnTo>
                  <a:pt x="28" y="5"/>
                </a:lnTo>
                <a:close/>
                <a:moveTo>
                  <a:pt x="44" y="56"/>
                </a:moveTo>
                <a:cubicBezTo>
                  <a:pt x="6" y="56"/>
                  <a:pt x="6" y="56"/>
                  <a:pt x="6" y="56"/>
                </a:cubicBezTo>
                <a:cubicBezTo>
                  <a:pt x="6" y="5"/>
                  <a:pt x="6" y="5"/>
                  <a:pt x="6" y="5"/>
                </a:cubicBezTo>
                <a:cubicBezTo>
                  <a:pt x="23" y="5"/>
                  <a:pt x="23" y="5"/>
                  <a:pt x="23" y="5"/>
                </a:cubicBezTo>
                <a:cubicBezTo>
                  <a:pt x="23" y="21"/>
                  <a:pt x="23" y="21"/>
                  <a:pt x="23" y="21"/>
                </a:cubicBezTo>
                <a:cubicBezTo>
                  <a:pt x="23" y="24"/>
                  <a:pt x="25" y="27"/>
                  <a:pt x="28" y="27"/>
                </a:cubicBezTo>
                <a:cubicBezTo>
                  <a:pt x="44" y="27"/>
                  <a:pt x="44" y="27"/>
                  <a:pt x="44" y="27"/>
                </a:cubicBezTo>
                <a:lnTo>
                  <a:pt x="44" y="56"/>
                </a:lnTo>
                <a:close/>
                <a:moveTo>
                  <a:pt x="58" y="14"/>
                </a:moveTo>
                <a:cubicBezTo>
                  <a:pt x="59" y="15"/>
                  <a:pt x="60" y="17"/>
                  <a:pt x="60" y="19"/>
                </a:cubicBezTo>
                <a:cubicBezTo>
                  <a:pt x="60" y="56"/>
                  <a:pt x="60" y="56"/>
                  <a:pt x="60" y="56"/>
                </a:cubicBezTo>
                <a:cubicBezTo>
                  <a:pt x="60" y="59"/>
                  <a:pt x="58" y="62"/>
                  <a:pt x="55" y="62"/>
                </a:cubicBezTo>
                <a:cubicBezTo>
                  <a:pt x="53" y="62"/>
                  <a:pt x="53" y="62"/>
                  <a:pt x="53" y="62"/>
                </a:cubicBezTo>
                <a:cubicBezTo>
                  <a:pt x="54" y="60"/>
                  <a:pt x="55" y="59"/>
                  <a:pt x="55" y="57"/>
                </a:cubicBezTo>
                <a:cubicBezTo>
                  <a:pt x="55" y="21"/>
                  <a:pt x="55" y="21"/>
                  <a:pt x="55" y="21"/>
                </a:cubicBezTo>
                <a:cubicBezTo>
                  <a:pt x="55" y="19"/>
                  <a:pt x="54" y="17"/>
                  <a:pt x="53" y="15"/>
                </a:cubicBezTo>
                <a:cubicBezTo>
                  <a:pt x="37" y="0"/>
                  <a:pt x="37" y="0"/>
                  <a:pt x="37" y="0"/>
                </a:cubicBezTo>
                <a:cubicBezTo>
                  <a:pt x="37" y="0"/>
                  <a:pt x="37" y="0"/>
                  <a:pt x="37" y="0"/>
                </a:cubicBezTo>
                <a:cubicBezTo>
                  <a:pt x="39" y="0"/>
                  <a:pt x="39" y="0"/>
                  <a:pt x="39" y="0"/>
                </a:cubicBezTo>
                <a:cubicBezTo>
                  <a:pt x="40" y="0"/>
                  <a:pt x="40" y="0"/>
                  <a:pt x="40" y="0"/>
                </a:cubicBezTo>
                <a:cubicBezTo>
                  <a:pt x="41" y="0"/>
                  <a:pt x="44" y="0"/>
                  <a:pt x="47" y="3"/>
                </a:cubicBezTo>
                <a:cubicBezTo>
                  <a:pt x="58" y="14"/>
                  <a:pt x="58" y="14"/>
                  <a:pt x="58" y="14"/>
                </a:cubicBezTo>
                <a:moveTo>
                  <a:pt x="69" y="13"/>
                </a:moveTo>
                <a:cubicBezTo>
                  <a:pt x="70" y="14"/>
                  <a:pt x="71" y="16"/>
                  <a:pt x="71" y="17"/>
                </a:cubicBezTo>
                <a:cubicBezTo>
                  <a:pt x="71" y="56"/>
                  <a:pt x="71" y="56"/>
                  <a:pt x="71" y="56"/>
                </a:cubicBezTo>
                <a:cubicBezTo>
                  <a:pt x="71" y="59"/>
                  <a:pt x="68" y="62"/>
                  <a:pt x="65" y="62"/>
                </a:cubicBezTo>
                <a:cubicBezTo>
                  <a:pt x="64" y="62"/>
                  <a:pt x="64" y="62"/>
                  <a:pt x="64" y="62"/>
                </a:cubicBezTo>
                <a:cubicBezTo>
                  <a:pt x="65" y="60"/>
                  <a:pt x="65" y="59"/>
                  <a:pt x="65" y="57"/>
                </a:cubicBezTo>
                <a:cubicBezTo>
                  <a:pt x="65" y="18"/>
                  <a:pt x="65" y="18"/>
                  <a:pt x="65" y="18"/>
                </a:cubicBezTo>
                <a:cubicBezTo>
                  <a:pt x="65" y="17"/>
                  <a:pt x="65" y="15"/>
                  <a:pt x="64" y="14"/>
                </a:cubicBezTo>
                <a:cubicBezTo>
                  <a:pt x="50" y="0"/>
                  <a:pt x="50" y="0"/>
                  <a:pt x="50" y="0"/>
                </a:cubicBezTo>
                <a:cubicBezTo>
                  <a:pt x="50" y="0"/>
                  <a:pt x="50" y="0"/>
                  <a:pt x="50" y="0"/>
                </a:cubicBezTo>
                <a:cubicBezTo>
                  <a:pt x="51" y="0"/>
                  <a:pt x="51" y="0"/>
                  <a:pt x="51" y="0"/>
                </a:cubicBezTo>
                <a:cubicBezTo>
                  <a:pt x="52" y="0"/>
                  <a:pt x="52" y="0"/>
                  <a:pt x="52" y="0"/>
                </a:cubicBezTo>
                <a:cubicBezTo>
                  <a:pt x="54" y="0"/>
                  <a:pt x="56" y="0"/>
                  <a:pt x="59" y="3"/>
                </a:cubicBezTo>
                <a:cubicBezTo>
                  <a:pt x="69" y="13"/>
                  <a:pt x="69" y="13"/>
                  <a:pt x="69" y="13"/>
                </a:cubicBezTo>
              </a:path>
            </a:pathLst>
          </a:custGeom>
          <a:solidFill>
            <a:srgbClr val="FFFFFF"/>
          </a:solidFill>
          <a:ln>
            <a:noFill/>
          </a:ln>
          <a:extLst/>
        </p:spPr>
        <p:txBody>
          <a:bodyPr vert="horz" wrap="square" lIns="93278" tIns="46639" rIns="93278" bIns="46639" numCol="1" anchor="t" anchorCtr="0" compatLnSpc="1">
            <a:prstTxWarp prst="textNoShape">
              <a:avLst/>
            </a:prstTxWarp>
          </a:bodyPr>
          <a:lstStyle/>
          <a:p>
            <a:endParaRPr lang="en-US" dirty="0">
              <a:solidFill>
                <a:srgbClr val="000000"/>
              </a:solidFill>
            </a:endParaRPr>
          </a:p>
        </p:txBody>
      </p:sp>
    </p:spTree>
    <p:extLst>
      <p:ext uri="{BB962C8B-B14F-4D97-AF65-F5344CB8AC3E}">
        <p14:creationId xmlns:p14="http://schemas.microsoft.com/office/powerpoint/2010/main" val="360618802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bwMode="auto">
          <a:xfrm>
            <a:off x="2501" y="-1"/>
            <a:ext cx="5438566" cy="6994525"/>
          </a:xfrm>
          <a:prstGeom prst="rect">
            <a:avLst/>
          </a:prstGeom>
          <a:solidFill>
            <a:schemeClr val="accent2"/>
          </a:solidFill>
          <a:ln w="38100">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endParaRPr lang="en-US" sz="2400" dirty="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p:nvPr>
        </p:nvSpPr>
        <p:spPr/>
        <p:txBody>
          <a:bodyPr/>
          <a:lstStyle/>
          <a:p>
            <a:r>
              <a:rPr lang="en-US" sz="4896" dirty="0" smtClean="0">
                <a:solidFill>
                  <a:schemeClr val="bg1"/>
                </a:solidFill>
              </a:rPr>
              <a:t>Where are you</a:t>
            </a:r>
            <a:br>
              <a:rPr lang="en-US" sz="4896" dirty="0" smtClean="0">
                <a:solidFill>
                  <a:schemeClr val="bg1"/>
                </a:solidFill>
              </a:rPr>
            </a:br>
            <a:r>
              <a:rPr lang="en-US" sz="4896" dirty="0" smtClean="0">
                <a:solidFill>
                  <a:schemeClr val="bg1"/>
                </a:solidFill>
              </a:rPr>
              <a:t>in your SharePoint</a:t>
            </a:r>
            <a:br>
              <a:rPr lang="en-US" sz="4896" dirty="0" smtClean="0">
                <a:solidFill>
                  <a:schemeClr val="bg1"/>
                </a:solidFill>
              </a:rPr>
            </a:br>
            <a:r>
              <a:rPr lang="en-US" sz="4896" dirty="0" smtClean="0">
                <a:solidFill>
                  <a:schemeClr val="bg1"/>
                </a:solidFill>
              </a:rPr>
              <a:t>journey?</a:t>
            </a:r>
            <a:endParaRPr lang="en-US" sz="4896" dirty="0">
              <a:solidFill>
                <a:schemeClr val="bg1"/>
              </a:solidFill>
            </a:endParaRPr>
          </a:p>
        </p:txBody>
      </p:sp>
      <p:sp>
        <p:nvSpPr>
          <p:cNvPr id="6" name="TextBox 5"/>
          <p:cNvSpPr txBox="1"/>
          <p:nvPr/>
        </p:nvSpPr>
        <p:spPr>
          <a:xfrm>
            <a:off x="6059616" y="1955164"/>
            <a:ext cx="5187821" cy="3447098"/>
          </a:xfrm>
          <a:prstGeom prst="rect">
            <a:avLst/>
          </a:prstGeom>
          <a:noFill/>
        </p:spPr>
        <p:txBody>
          <a:bodyPr wrap="square" lIns="0" tIns="0" rIns="0" bIns="0" rtlCol="0">
            <a:spAutoFit/>
          </a:bodyPr>
          <a:lstStyle/>
          <a:p>
            <a:pPr defTabSz="1463040"/>
            <a:r>
              <a:rPr lang="en-US" sz="3200" dirty="0" smtClean="0">
                <a:solidFill>
                  <a:srgbClr val="616265"/>
                </a:solidFill>
                <a:latin typeface="Segoe UI Light"/>
                <a:cs typeface="Segoe UI" pitchFamily="34" charset="0"/>
              </a:rPr>
              <a:t>Stop by Jornata booth to share your story…we can help you on your SharePoint journey.</a:t>
            </a:r>
          </a:p>
          <a:p>
            <a:pPr defTabSz="1463040"/>
            <a:endParaRPr lang="en-US" sz="3200" dirty="0">
              <a:solidFill>
                <a:srgbClr val="616265"/>
              </a:solidFill>
              <a:latin typeface="Segoe UI Light"/>
              <a:cs typeface="Segoe UI" pitchFamily="34" charset="0"/>
            </a:endParaRPr>
          </a:p>
          <a:p>
            <a:pPr defTabSz="1463040"/>
            <a:r>
              <a:rPr lang="en-US" sz="3200" dirty="0" smtClean="0">
                <a:solidFill>
                  <a:srgbClr val="616265"/>
                </a:solidFill>
                <a:latin typeface="Segoe UI Light"/>
                <a:cs typeface="Segoe UI" pitchFamily="34" charset="0"/>
              </a:rPr>
              <a:t>Enter for a chance to win a XBOX ONE!</a:t>
            </a:r>
            <a:endParaRPr lang="en-US" sz="3200" dirty="0">
              <a:solidFill>
                <a:srgbClr val="616265"/>
              </a:solidFill>
              <a:latin typeface="Segoe UI Light"/>
              <a:cs typeface="Segoe UI" pitchFamily="34" charset="0"/>
            </a:endParaRPr>
          </a:p>
        </p:txBody>
      </p:sp>
      <p:sp>
        <p:nvSpPr>
          <p:cNvPr id="8" name="Freeform 128"/>
          <p:cNvSpPr>
            <a:spLocks noEditPoints="1"/>
          </p:cNvSpPr>
          <p:nvPr/>
        </p:nvSpPr>
        <p:spPr bwMode="black">
          <a:xfrm>
            <a:off x="1951037" y="3135154"/>
            <a:ext cx="1143000" cy="1047908"/>
          </a:xfrm>
          <a:custGeom>
            <a:avLst/>
            <a:gdLst>
              <a:gd name="T0" fmla="*/ 49 w 71"/>
              <a:gd name="T1" fmla="*/ 21 h 62"/>
              <a:gd name="T2" fmla="*/ 49 w 71"/>
              <a:gd name="T3" fmla="*/ 19 h 62"/>
              <a:gd name="T4" fmla="*/ 49 w 71"/>
              <a:gd name="T5" fmla="*/ 19 h 62"/>
              <a:gd name="T6" fmla="*/ 48 w 71"/>
              <a:gd name="T7" fmla="*/ 17 h 62"/>
              <a:gd name="T8" fmla="*/ 32 w 71"/>
              <a:gd name="T9" fmla="*/ 2 h 62"/>
              <a:gd name="T10" fmla="*/ 28 w 71"/>
              <a:gd name="T11" fmla="*/ 0 h 62"/>
              <a:gd name="T12" fmla="*/ 28 w 71"/>
              <a:gd name="T13" fmla="*/ 0 h 62"/>
              <a:gd name="T14" fmla="*/ 28 w 71"/>
              <a:gd name="T15" fmla="*/ 0 h 62"/>
              <a:gd name="T16" fmla="*/ 6 w 71"/>
              <a:gd name="T17" fmla="*/ 0 h 62"/>
              <a:gd name="T18" fmla="*/ 0 w 71"/>
              <a:gd name="T19" fmla="*/ 5 h 62"/>
              <a:gd name="T20" fmla="*/ 0 w 71"/>
              <a:gd name="T21" fmla="*/ 56 h 62"/>
              <a:gd name="T22" fmla="*/ 6 w 71"/>
              <a:gd name="T23" fmla="*/ 62 h 62"/>
              <a:gd name="T24" fmla="*/ 44 w 71"/>
              <a:gd name="T25" fmla="*/ 62 h 62"/>
              <a:gd name="T26" fmla="*/ 50 w 71"/>
              <a:gd name="T27" fmla="*/ 56 h 62"/>
              <a:gd name="T28" fmla="*/ 50 w 71"/>
              <a:gd name="T29" fmla="*/ 21 h 62"/>
              <a:gd name="T30" fmla="*/ 49 w 71"/>
              <a:gd name="T31" fmla="*/ 21 h 62"/>
              <a:gd name="T32" fmla="*/ 28 w 71"/>
              <a:gd name="T33" fmla="*/ 5 h 62"/>
              <a:gd name="T34" fmla="*/ 44 w 71"/>
              <a:gd name="T35" fmla="*/ 21 h 62"/>
              <a:gd name="T36" fmla="*/ 28 w 71"/>
              <a:gd name="T37" fmla="*/ 21 h 62"/>
              <a:gd name="T38" fmla="*/ 28 w 71"/>
              <a:gd name="T39" fmla="*/ 5 h 62"/>
              <a:gd name="T40" fmla="*/ 44 w 71"/>
              <a:gd name="T41" fmla="*/ 56 h 62"/>
              <a:gd name="T42" fmla="*/ 6 w 71"/>
              <a:gd name="T43" fmla="*/ 56 h 62"/>
              <a:gd name="T44" fmla="*/ 6 w 71"/>
              <a:gd name="T45" fmla="*/ 5 h 62"/>
              <a:gd name="T46" fmla="*/ 23 w 71"/>
              <a:gd name="T47" fmla="*/ 5 h 62"/>
              <a:gd name="T48" fmla="*/ 23 w 71"/>
              <a:gd name="T49" fmla="*/ 21 h 62"/>
              <a:gd name="T50" fmla="*/ 28 w 71"/>
              <a:gd name="T51" fmla="*/ 27 h 62"/>
              <a:gd name="T52" fmla="*/ 44 w 71"/>
              <a:gd name="T53" fmla="*/ 27 h 62"/>
              <a:gd name="T54" fmla="*/ 44 w 71"/>
              <a:gd name="T55" fmla="*/ 56 h 62"/>
              <a:gd name="T56" fmla="*/ 58 w 71"/>
              <a:gd name="T57" fmla="*/ 14 h 62"/>
              <a:gd name="T58" fmla="*/ 60 w 71"/>
              <a:gd name="T59" fmla="*/ 19 h 62"/>
              <a:gd name="T60" fmla="*/ 60 w 71"/>
              <a:gd name="T61" fmla="*/ 56 h 62"/>
              <a:gd name="T62" fmla="*/ 55 w 71"/>
              <a:gd name="T63" fmla="*/ 62 h 62"/>
              <a:gd name="T64" fmla="*/ 53 w 71"/>
              <a:gd name="T65" fmla="*/ 62 h 62"/>
              <a:gd name="T66" fmla="*/ 55 w 71"/>
              <a:gd name="T67" fmla="*/ 57 h 62"/>
              <a:gd name="T68" fmla="*/ 55 w 71"/>
              <a:gd name="T69" fmla="*/ 21 h 62"/>
              <a:gd name="T70" fmla="*/ 53 w 71"/>
              <a:gd name="T71" fmla="*/ 15 h 62"/>
              <a:gd name="T72" fmla="*/ 37 w 71"/>
              <a:gd name="T73" fmla="*/ 0 h 62"/>
              <a:gd name="T74" fmla="*/ 37 w 71"/>
              <a:gd name="T75" fmla="*/ 0 h 62"/>
              <a:gd name="T76" fmla="*/ 39 w 71"/>
              <a:gd name="T77" fmla="*/ 0 h 62"/>
              <a:gd name="T78" fmla="*/ 40 w 71"/>
              <a:gd name="T79" fmla="*/ 0 h 62"/>
              <a:gd name="T80" fmla="*/ 47 w 71"/>
              <a:gd name="T81" fmla="*/ 3 h 62"/>
              <a:gd name="T82" fmla="*/ 58 w 71"/>
              <a:gd name="T83" fmla="*/ 14 h 62"/>
              <a:gd name="T84" fmla="*/ 69 w 71"/>
              <a:gd name="T85" fmla="*/ 13 h 62"/>
              <a:gd name="T86" fmla="*/ 71 w 71"/>
              <a:gd name="T87" fmla="*/ 17 h 62"/>
              <a:gd name="T88" fmla="*/ 71 w 71"/>
              <a:gd name="T89" fmla="*/ 56 h 62"/>
              <a:gd name="T90" fmla="*/ 65 w 71"/>
              <a:gd name="T91" fmla="*/ 62 h 62"/>
              <a:gd name="T92" fmla="*/ 64 w 71"/>
              <a:gd name="T93" fmla="*/ 62 h 62"/>
              <a:gd name="T94" fmla="*/ 65 w 71"/>
              <a:gd name="T95" fmla="*/ 57 h 62"/>
              <a:gd name="T96" fmla="*/ 65 w 71"/>
              <a:gd name="T97" fmla="*/ 18 h 62"/>
              <a:gd name="T98" fmla="*/ 64 w 71"/>
              <a:gd name="T99" fmla="*/ 14 h 62"/>
              <a:gd name="T100" fmla="*/ 50 w 71"/>
              <a:gd name="T101" fmla="*/ 0 h 62"/>
              <a:gd name="T102" fmla="*/ 50 w 71"/>
              <a:gd name="T103" fmla="*/ 0 h 62"/>
              <a:gd name="T104" fmla="*/ 51 w 71"/>
              <a:gd name="T105" fmla="*/ 0 h 62"/>
              <a:gd name="T106" fmla="*/ 52 w 71"/>
              <a:gd name="T107" fmla="*/ 0 h 62"/>
              <a:gd name="T108" fmla="*/ 59 w 71"/>
              <a:gd name="T109" fmla="*/ 3 h 62"/>
              <a:gd name="T110" fmla="*/ 69 w 71"/>
              <a:gd name="T111" fmla="*/ 13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1" h="62">
                <a:moveTo>
                  <a:pt x="49" y="21"/>
                </a:moveTo>
                <a:cubicBezTo>
                  <a:pt x="49" y="20"/>
                  <a:pt x="49" y="20"/>
                  <a:pt x="49" y="19"/>
                </a:cubicBezTo>
                <a:cubicBezTo>
                  <a:pt x="49" y="19"/>
                  <a:pt x="49" y="19"/>
                  <a:pt x="49" y="19"/>
                </a:cubicBezTo>
                <a:cubicBezTo>
                  <a:pt x="49" y="18"/>
                  <a:pt x="48" y="18"/>
                  <a:pt x="48" y="17"/>
                </a:cubicBezTo>
                <a:cubicBezTo>
                  <a:pt x="32" y="2"/>
                  <a:pt x="32" y="2"/>
                  <a:pt x="32" y="2"/>
                </a:cubicBezTo>
                <a:cubicBezTo>
                  <a:pt x="31" y="0"/>
                  <a:pt x="30" y="0"/>
                  <a:pt x="28" y="0"/>
                </a:cubicBezTo>
                <a:cubicBezTo>
                  <a:pt x="28" y="0"/>
                  <a:pt x="28" y="0"/>
                  <a:pt x="28" y="0"/>
                </a:cubicBezTo>
                <a:cubicBezTo>
                  <a:pt x="28" y="0"/>
                  <a:pt x="28" y="0"/>
                  <a:pt x="28" y="0"/>
                </a:cubicBezTo>
                <a:cubicBezTo>
                  <a:pt x="6" y="0"/>
                  <a:pt x="6" y="0"/>
                  <a:pt x="6" y="0"/>
                </a:cubicBezTo>
                <a:cubicBezTo>
                  <a:pt x="3" y="0"/>
                  <a:pt x="0" y="2"/>
                  <a:pt x="0" y="5"/>
                </a:cubicBezTo>
                <a:cubicBezTo>
                  <a:pt x="0" y="56"/>
                  <a:pt x="0" y="56"/>
                  <a:pt x="0" y="56"/>
                </a:cubicBezTo>
                <a:cubicBezTo>
                  <a:pt x="0" y="59"/>
                  <a:pt x="3" y="62"/>
                  <a:pt x="6" y="62"/>
                </a:cubicBezTo>
                <a:cubicBezTo>
                  <a:pt x="44" y="62"/>
                  <a:pt x="44" y="62"/>
                  <a:pt x="44" y="62"/>
                </a:cubicBezTo>
                <a:cubicBezTo>
                  <a:pt x="47" y="62"/>
                  <a:pt x="50" y="59"/>
                  <a:pt x="50" y="56"/>
                </a:cubicBezTo>
                <a:cubicBezTo>
                  <a:pt x="50" y="21"/>
                  <a:pt x="50" y="21"/>
                  <a:pt x="50" y="21"/>
                </a:cubicBezTo>
                <a:cubicBezTo>
                  <a:pt x="50" y="21"/>
                  <a:pt x="49" y="21"/>
                  <a:pt x="49" y="21"/>
                </a:cubicBezTo>
                <a:close/>
                <a:moveTo>
                  <a:pt x="28" y="5"/>
                </a:moveTo>
                <a:cubicBezTo>
                  <a:pt x="44" y="21"/>
                  <a:pt x="44" y="21"/>
                  <a:pt x="44" y="21"/>
                </a:cubicBezTo>
                <a:cubicBezTo>
                  <a:pt x="28" y="21"/>
                  <a:pt x="28" y="21"/>
                  <a:pt x="28" y="21"/>
                </a:cubicBezTo>
                <a:lnTo>
                  <a:pt x="28" y="5"/>
                </a:lnTo>
                <a:close/>
                <a:moveTo>
                  <a:pt x="44" y="56"/>
                </a:moveTo>
                <a:cubicBezTo>
                  <a:pt x="6" y="56"/>
                  <a:pt x="6" y="56"/>
                  <a:pt x="6" y="56"/>
                </a:cubicBezTo>
                <a:cubicBezTo>
                  <a:pt x="6" y="5"/>
                  <a:pt x="6" y="5"/>
                  <a:pt x="6" y="5"/>
                </a:cubicBezTo>
                <a:cubicBezTo>
                  <a:pt x="23" y="5"/>
                  <a:pt x="23" y="5"/>
                  <a:pt x="23" y="5"/>
                </a:cubicBezTo>
                <a:cubicBezTo>
                  <a:pt x="23" y="21"/>
                  <a:pt x="23" y="21"/>
                  <a:pt x="23" y="21"/>
                </a:cubicBezTo>
                <a:cubicBezTo>
                  <a:pt x="23" y="24"/>
                  <a:pt x="25" y="27"/>
                  <a:pt x="28" y="27"/>
                </a:cubicBezTo>
                <a:cubicBezTo>
                  <a:pt x="44" y="27"/>
                  <a:pt x="44" y="27"/>
                  <a:pt x="44" y="27"/>
                </a:cubicBezTo>
                <a:lnTo>
                  <a:pt x="44" y="56"/>
                </a:lnTo>
                <a:close/>
                <a:moveTo>
                  <a:pt x="58" y="14"/>
                </a:moveTo>
                <a:cubicBezTo>
                  <a:pt x="59" y="15"/>
                  <a:pt x="60" y="17"/>
                  <a:pt x="60" y="19"/>
                </a:cubicBezTo>
                <a:cubicBezTo>
                  <a:pt x="60" y="56"/>
                  <a:pt x="60" y="56"/>
                  <a:pt x="60" y="56"/>
                </a:cubicBezTo>
                <a:cubicBezTo>
                  <a:pt x="60" y="59"/>
                  <a:pt x="58" y="62"/>
                  <a:pt x="55" y="62"/>
                </a:cubicBezTo>
                <a:cubicBezTo>
                  <a:pt x="53" y="62"/>
                  <a:pt x="53" y="62"/>
                  <a:pt x="53" y="62"/>
                </a:cubicBezTo>
                <a:cubicBezTo>
                  <a:pt x="54" y="60"/>
                  <a:pt x="55" y="59"/>
                  <a:pt x="55" y="57"/>
                </a:cubicBezTo>
                <a:cubicBezTo>
                  <a:pt x="55" y="21"/>
                  <a:pt x="55" y="21"/>
                  <a:pt x="55" y="21"/>
                </a:cubicBezTo>
                <a:cubicBezTo>
                  <a:pt x="55" y="19"/>
                  <a:pt x="54" y="17"/>
                  <a:pt x="53" y="15"/>
                </a:cubicBezTo>
                <a:cubicBezTo>
                  <a:pt x="37" y="0"/>
                  <a:pt x="37" y="0"/>
                  <a:pt x="37" y="0"/>
                </a:cubicBezTo>
                <a:cubicBezTo>
                  <a:pt x="37" y="0"/>
                  <a:pt x="37" y="0"/>
                  <a:pt x="37" y="0"/>
                </a:cubicBezTo>
                <a:cubicBezTo>
                  <a:pt x="39" y="0"/>
                  <a:pt x="39" y="0"/>
                  <a:pt x="39" y="0"/>
                </a:cubicBezTo>
                <a:cubicBezTo>
                  <a:pt x="40" y="0"/>
                  <a:pt x="40" y="0"/>
                  <a:pt x="40" y="0"/>
                </a:cubicBezTo>
                <a:cubicBezTo>
                  <a:pt x="41" y="0"/>
                  <a:pt x="44" y="0"/>
                  <a:pt x="47" y="3"/>
                </a:cubicBezTo>
                <a:cubicBezTo>
                  <a:pt x="58" y="14"/>
                  <a:pt x="58" y="14"/>
                  <a:pt x="58" y="14"/>
                </a:cubicBezTo>
                <a:moveTo>
                  <a:pt x="69" y="13"/>
                </a:moveTo>
                <a:cubicBezTo>
                  <a:pt x="70" y="14"/>
                  <a:pt x="71" y="16"/>
                  <a:pt x="71" y="17"/>
                </a:cubicBezTo>
                <a:cubicBezTo>
                  <a:pt x="71" y="56"/>
                  <a:pt x="71" y="56"/>
                  <a:pt x="71" y="56"/>
                </a:cubicBezTo>
                <a:cubicBezTo>
                  <a:pt x="71" y="59"/>
                  <a:pt x="68" y="62"/>
                  <a:pt x="65" y="62"/>
                </a:cubicBezTo>
                <a:cubicBezTo>
                  <a:pt x="64" y="62"/>
                  <a:pt x="64" y="62"/>
                  <a:pt x="64" y="62"/>
                </a:cubicBezTo>
                <a:cubicBezTo>
                  <a:pt x="65" y="60"/>
                  <a:pt x="65" y="59"/>
                  <a:pt x="65" y="57"/>
                </a:cubicBezTo>
                <a:cubicBezTo>
                  <a:pt x="65" y="18"/>
                  <a:pt x="65" y="18"/>
                  <a:pt x="65" y="18"/>
                </a:cubicBezTo>
                <a:cubicBezTo>
                  <a:pt x="65" y="17"/>
                  <a:pt x="65" y="15"/>
                  <a:pt x="64" y="14"/>
                </a:cubicBezTo>
                <a:cubicBezTo>
                  <a:pt x="50" y="0"/>
                  <a:pt x="50" y="0"/>
                  <a:pt x="50" y="0"/>
                </a:cubicBezTo>
                <a:cubicBezTo>
                  <a:pt x="50" y="0"/>
                  <a:pt x="50" y="0"/>
                  <a:pt x="50" y="0"/>
                </a:cubicBezTo>
                <a:cubicBezTo>
                  <a:pt x="51" y="0"/>
                  <a:pt x="51" y="0"/>
                  <a:pt x="51" y="0"/>
                </a:cubicBezTo>
                <a:cubicBezTo>
                  <a:pt x="52" y="0"/>
                  <a:pt x="52" y="0"/>
                  <a:pt x="52" y="0"/>
                </a:cubicBezTo>
                <a:cubicBezTo>
                  <a:pt x="54" y="0"/>
                  <a:pt x="56" y="0"/>
                  <a:pt x="59" y="3"/>
                </a:cubicBezTo>
                <a:cubicBezTo>
                  <a:pt x="69" y="13"/>
                  <a:pt x="69" y="13"/>
                  <a:pt x="69" y="13"/>
                </a:cubicBezTo>
              </a:path>
            </a:pathLst>
          </a:custGeom>
          <a:solidFill>
            <a:srgbClr val="FFFFFF"/>
          </a:solidFill>
          <a:ln>
            <a:noFill/>
          </a:ln>
          <a:extLst/>
        </p:spPr>
        <p:txBody>
          <a:bodyPr vert="horz" wrap="square" lIns="93278" tIns="46639" rIns="93278" bIns="46639" numCol="1" anchor="t" anchorCtr="0" compatLnSpc="1">
            <a:prstTxWarp prst="textNoShape">
              <a:avLst/>
            </a:prstTxWarp>
          </a:bodyPr>
          <a:lstStyle/>
          <a:p>
            <a:endParaRPr lang="en-US" dirty="0">
              <a:solidFill>
                <a:srgbClr val="000000"/>
              </a:solidFill>
            </a:endParaRP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99237" y="523303"/>
            <a:ext cx="3048000" cy="1060704"/>
          </a:xfrm>
          <a:prstGeom prst="rect">
            <a:avLst/>
          </a:prstGeom>
        </p:spPr>
      </p:pic>
    </p:spTree>
    <p:extLst>
      <p:ext uri="{BB962C8B-B14F-4D97-AF65-F5344CB8AC3E}">
        <p14:creationId xmlns:p14="http://schemas.microsoft.com/office/powerpoint/2010/main" val="336007134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84237" y="525462"/>
            <a:ext cx="10668000" cy="777169"/>
          </a:xfrm>
        </p:spPr>
        <p:txBody>
          <a:bodyPr/>
          <a:lstStyle/>
          <a:p>
            <a:pPr algn="l"/>
            <a:r>
              <a:rPr lang="en-US" dirty="0" smtClean="0">
                <a:solidFill>
                  <a:schemeClr val="tx1"/>
                </a:solidFill>
              </a:rPr>
              <a:t>Bob Gives SharePoint Ongoing Love </a:t>
            </a:r>
            <a:endParaRPr lang="en-US" dirty="0">
              <a:solidFill>
                <a:schemeClr val="tx1"/>
              </a:solidFill>
            </a:endParaRPr>
          </a:p>
        </p:txBody>
      </p:sp>
      <p:sp>
        <p:nvSpPr>
          <p:cNvPr id="3" name="Content Placeholder 2"/>
          <p:cNvSpPr>
            <a:spLocks noGrp="1"/>
          </p:cNvSpPr>
          <p:nvPr>
            <p:ph idx="4294967295"/>
          </p:nvPr>
        </p:nvSpPr>
        <p:spPr>
          <a:xfrm>
            <a:off x="1036637" y="1516062"/>
            <a:ext cx="10439400" cy="5626156"/>
          </a:xfrm>
          <a:prstGeom prst="rect">
            <a:avLst/>
          </a:prstGeom>
        </p:spPr>
        <p:txBody>
          <a:bodyPr/>
          <a:lstStyle/>
          <a:p>
            <a:r>
              <a:rPr lang="en-US" sz="3200" dirty="0" smtClean="0"/>
              <a:t>Common mistake:</a:t>
            </a:r>
          </a:p>
          <a:p>
            <a:pPr lvl="1"/>
            <a:r>
              <a:rPr lang="en-US" dirty="0" smtClean="0">
                <a:latin typeface="+mj-lt"/>
              </a:rPr>
              <a:t>Invest a lot in the infrastructure</a:t>
            </a:r>
          </a:p>
          <a:p>
            <a:pPr lvl="1"/>
            <a:r>
              <a:rPr lang="en-US" dirty="0" smtClean="0">
                <a:latin typeface="+mj-lt"/>
              </a:rPr>
              <a:t>Invest a lot in customization</a:t>
            </a:r>
          </a:p>
          <a:p>
            <a:pPr lvl="1"/>
            <a:r>
              <a:rPr lang="en-US" dirty="0" smtClean="0">
                <a:latin typeface="+mj-lt"/>
              </a:rPr>
              <a:t>Maybe even invest in governance &amp; training</a:t>
            </a:r>
          </a:p>
          <a:p>
            <a:pPr lvl="1"/>
            <a:r>
              <a:rPr lang="en-US" dirty="0" smtClean="0">
                <a:latin typeface="+mj-lt"/>
              </a:rPr>
              <a:t>BUT…</a:t>
            </a:r>
          </a:p>
          <a:p>
            <a:pPr lvl="2"/>
            <a:r>
              <a:rPr lang="en-US" dirty="0" smtClean="0">
                <a:latin typeface="+mj-lt"/>
              </a:rPr>
              <a:t>Fail to invest in </a:t>
            </a:r>
            <a:r>
              <a:rPr lang="en-US" u="sng" dirty="0" smtClean="0">
                <a:latin typeface="+mj-lt"/>
              </a:rPr>
              <a:t>ongoing</a:t>
            </a:r>
            <a:r>
              <a:rPr lang="en-US" dirty="0" smtClean="0">
                <a:latin typeface="+mj-lt"/>
              </a:rPr>
              <a:t> “love” to keep things happy</a:t>
            </a:r>
          </a:p>
          <a:p>
            <a:pPr lvl="2"/>
            <a:r>
              <a:rPr lang="en-US" dirty="0" smtClean="0">
                <a:latin typeface="+mj-lt"/>
              </a:rPr>
              <a:t>YOU MUST give SharePoint care and feeding over time</a:t>
            </a:r>
          </a:p>
          <a:p>
            <a:pPr lvl="2"/>
            <a:r>
              <a:rPr lang="en-US" dirty="0" smtClean="0">
                <a:latin typeface="+mj-lt"/>
              </a:rPr>
              <a:t>Are things working? Are users happy? Are you meeting business objectives?</a:t>
            </a:r>
          </a:p>
          <a:p>
            <a:pPr lvl="2"/>
            <a:r>
              <a:rPr lang="en-US" dirty="0" smtClean="0">
                <a:latin typeface="+mj-lt"/>
              </a:rPr>
              <a:t>Plan to have an expert assess SharePoint and give it a tune-up every six months or so</a:t>
            </a:r>
          </a:p>
          <a:p>
            <a:r>
              <a:rPr lang="en-US" dirty="0" smtClean="0"/>
              <a:t>Bob knows better!</a:t>
            </a:r>
            <a:endParaRPr lang="en-US" dirty="0" smtClean="0">
              <a:latin typeface="+mj-lt"/>
            </a:endParaRPr>
          </a:p>
          <a:p>
            <a:pPr marL="342900" lvl="1" indent="0">
              <a:buNone/>
            </a:pP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607549" y="1897062"/>
            <a:ext cx="1981200" cy="1748117"/>
          </a:xfrm>
          <a:prstGeom prst="rect">
            <a:avLst/>
          </a:prstGeom>
        </p:spPr>
      </p:pic>
    </p:spTree>
    <p:extLst>
      <p:ext uri="{BB962C8B-B14F-4D97-AF65-F5344CB8AC3E}">
        <p14:creationId xmlns:p14="http://schemas.microsoft.com/office/powerpoint/2010/main" val="214432111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274639" y="295274"/>
            <a:ext cx="6553198" cy="1741321"/>
          </a:xfrm>
        </p:spPr>
        <p:txBody>
          <a:bodyPr/>
          <a:lstStyle/>
          <a:p>
            <a:r>
              <a:rPr lang="en-US" dirty="0" smtClean="0">
                <a:ea typeface="Segoe UI" pitchFamily="34" charset="0"/>
                <a:cs typeface="Segoe UI" pitchFamily="34" charset="0"/>
              </a:rPr>
              <a:t>Your SharePoint Journey</a:t>
            </a:r>
            <a:endParaRPr lang="en-US" dirty="0"/>
          </a:p>
        </p:txBody>
      </p:sp>
      <p:sp>
        <p:nvSpPr>
          <p:cNvPr id="21" name="Rectangle 20"/>
          <p:cNvSpPr/>
          <p:nvPr/>
        </p:nvSpPr>
        <p:spPr bwMode="auto">
          <a:xfrm>
            <a:off x="8972984" y="652942"/>
            <a:ext cx="2281230" cy="1812509"/>
          </a:xfrm>
          <a:prstGeom prst="rect">
            <a:avLst/>
          </a:prstGeom>
          <a:solidFill>
            <a:schemeClr val="accent2"/>
          </a:solidFill>
          <a:ln w="38100">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endParaRPr lang="en-US" sz="2400" dirty="0">
              <a:gradFill>
                <a:gsLst>
                  <a:gs pos="0">
                    <a:srgbClr val="FFFFFF"/>
                  </a:gs>
                  <a:gs pos="100000">
                    <a:srgbClr val="FFFFFF"/>
                  </a:gs>
                </a:gsLst>
                <a:lin ang="5400000" scaled="0"/>
              </a:gradFill>
              <a:ea typeface="Segoe UI" pitchFamily="34" charset="0"/>
              <a:cs typeface="Segoe UI" pitchFamily="34" charset="0"/>
            </a:endParaRPr>
          </a:p>
          <a:p>
            <a:pPr defTabSz="932472" fontAlgn="base">
              <a:lnSpc>
                <a:spcPct val="90000"/>
              </a:lnSpc>
              <a:spcBef>
                <a:spcPct val="0"/>
              </a:spcBef>
              <a:spcAft>
                <a:spcPct val="0"/>
              </a:spcAft>
            </a:pPr>
            <a:endParaRPr lang="en-US" sz="2400" dirty="0">
              <a:gradFill>
                <a:gsLst>
                  <a:gs pos="0">
                    <a:srgbClr val="FFFFFF"/>
                  </a:gs>
                  <a:gs pos="100000">
                    <a:srgbClr val="FFFFFF"/>
                  </a:gs>
                </a:gsLst>
                <a:lin ang="5400000" scaled="0"/>
              </a:gradFill>
              <a:ea typeface="Segoe UI" pitchFamily="34" charset="0"/>
              <a:cs typeface="Segoe UI" pitchFamily="34" charset="0"/>
            </a:endParaRPr>
          </a:p>
          <a:p>
            <a:pPr defTabSz="932472" fontAlgn="base">
              <a:lnSpc>
                <a:spcPct val="90000"/>
              </a:lnSpc>
              <a:spcBef>
                <a:spcPct val="0"/>
              </a:spcBef>
              <a:spcAft>
                <a:spcPct val="0"/>
              </a:spcAft>
            </a:pPr>
            <a:r>
              <a:rPr lang="en-US" sz="2000" dirty="0">
                <a:gradFill>
                  <a:gsLst>
                    <a:gs pos="0">
                      <a:srgbClr val="FFFFFF"/>
                    </a:gs>
                    <a:gs pos="100000">
                      <a:srgbClr val="FFFFFF"/>
                    </a:gs>
                  </a:gsLst>
                  <a:lin ang="5400000" scaled="0"/>
                </a:gradFill>
                <a:ea typeface="Segoe UI" pitchFamily="34" charset="0"/>
                <a:cs typeface="Segoe UI" pitchFamily="34" charset="0"/>
              </a:rPr>
              <a:t>4. Business    Critical Solutions</a:t>
            </a:r>
          </a:p>
        </p:txBody>
      </p:sp>
      <p:sp>
        <p:nvSpPr>
          <p:cNvPr id="22" name="Rectangle 21"/>
          <p:cNvSpPr/>
          <p:nvPr/>
        </p:nvSpPr>
        <p:spPr bwMode="auto">
          <a:xfrm>
            <a:off x="6294696" y="1641799"/>
            <a:ext cx="2144468" cy="1812509"/>
          </a:xfrm>
          <a:prstGeom prst="rect">
            <a:avLst/>
          </a:prstGeom>
          <a:solidFill>
            <a:schemeClr val="accent2"/>
          </a:solidFill>
          <a:ln w="38100">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endParaRPr lang="en-US" sz="2400" dirty="0">
              <a:gradFill>
                <a:gsLst>
                  <a:gs pos="0">
                    <a:srgbClr val="FFFFFF"/>
                  </a:gs>
                  <a:gs pos="100000">
                    <a:srgbClr val="FFFFFF"/>
                  </a:gs>
                </a:gsLst>
                <a:lin ang="5400000" scaled="0"/>
              </a:gradFill>
              <a:ea typeface="Segoe UI" pitchFamily="34" charset="0"/>
              <a:cs typeface="Segoe UI" pitchFamily="34" charset="0"/>
            </a:endParaRPr>
          </a:p>
          <a:p>
            <a:pPr defTabSz="932472" fontAlgn="base">
              <a:lnSpc>
                <a:spcPct val="90000"/>
              </a:lnSpc>
              <a:spcBef>
                <a:spcPct val="0"/>
              </a:spcBef>
              <a:spcAft>
                <a:spcPct val="0"/>
              </a:spcAft>
            </a:pPr>
            <a:endParaRPr lang="en-US" sz="2400" dirty="0">
              <a:gradFill>
                <a:gsLst>
                  <a:gs pos="0">
                    <a:srgbClr val="FFFFFF"/>
                  </a:gs>
                  <a:gs pos="100000">
                    <a:srgbClr val="FFFFFF"/>
                  </a:gs>
                </a:gsLst>
                <a:lin ang="5400000" scaled="0"/>
              </a:gradFill>
              <a:ea typeface="Segoe UI" pitchFamily="34" charset="0"/>
              <a:cs typeface="Segoe UI" pitchFamily="34" charset="0"/>
            </a:endParaRPr>
          </a:p>
          <a:p>
            <a:pPr defTabSz="932472" fontAlgn="base">
              <a:lnSpc>
                <a:spcPct val="90000"/>
              </a:lnSpc>
              <a:spcBef>
                <a:spcPct val="0"/>
              </a:spcBef>
              <a:spcAft>
                <a:spcPct val="0"/>
              </a:spcAft>
            </a:pPr>
            <a:r>
              <a:rPr lang="en-US" sz="2000" dirty="0">
                <a:gradFill>
                  <a:gsLst>
                    <a:gs pos="0">
                      <a:srgbClr val="FFFFFF"/>
                    </a:gs>
                    <a:gs pos="100000">
                      <a:srgbClr val="FFFFFF"/>
                    </a:gs>
                  </a:gsLst>
                  <a:lin ang="5400000" scaled="0"/>
                </a:gradFill>
                <a:ea typeface="Segoe UI" pitchFamily="34" charset="0"/>
                <a:cs typeface="Segoe UI" pitchFamily="34" charset="0"/>
              </a:rPr>
              <a:t>3. Broad</a:t>
            </a:r>
          </a:p>
          <a:p>
            <a:pPr defTabSz="932472" fontAlgn="base">
              <a:lnSpc>
                <a:spcPct val="90000"/>
              </a:lnSpc>
              <a:spcBef>
                <a:spcPct val="0"/>
              </a:spcBef>
              <a:spcAft>
                <a:spcPct val="0"/>
              </a:spcAft>
            </a:pPr>
            <a:r>
              <a:rPr lang="en-US" sz="2000" dirty="0">
                <a:gradFill>
                  <a:gsLst>
                    <a:gs pos="0">
                      <a:srgbClr val="FFFFFF"/>
                    </a:gs>
                    <a:gs pos="100000">
                      <a:srgbClr val="FFFFFF"/>
                    </a:gs>
                  </a:gsLst>
                  <a:lin ang="5400000" scaled="0"/>
                </a:gradFill>
                <a:ea typeface="Segoe UI" pitchFamily="34" charset="0"/>
                <a:cs typeface="Segoe UI" pitchFamily="34" charset="0"/>
              </a:rPr>
              <a:t>Adoption</a:t>
            </a:r>
          </a:p>
        </p:txBody>
      </p:sp>
      <p:sp>
        <p:nvSpPr>
          <p:cNvPr id="23" name="Rectangle 22"/>
          <p:cNvSpPr/>
          <p:nvPr/>
        </p:nvSpPr>
        <p:spPr bwMode="auto">
          <a:xfrm>
            <a:off x="3479646" y="2648660"/>
            <a:ext cx="2281230" cy="1812509"/>
          </a:xfrm>
          <a:prstGeom prst="rect">
            <a:avLst/>
          </a:prstGeom>
          <a:solidFill>
            <a:schemeClr val="accent2"/>
          </a:solidFill>
          <a:ln w="38100">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endParaRPr lang="en-US" sz="2400" dirty="0">
              <a:gradFill>
                <a:gsLst>
                  <a:gs pos="0">
                    <a:srgbClr val="FFFFFF"/>
                  </a:gs>
                  <a:gs pos="100000">
                    <a:srgbClr val="FFFFFF"/>
                  </a:gs>
                </a:gsLst>
                <a:lin ang="5400000" scaled="0"/>
              </a:gradFill>
              <a:ea typeface="Segoe UI" pitchFamily="34" charset="0"/>
              <a:cs typeface="Segoe UI" pitchFamily="34" charset="0"/>
            </a:endParaRPr>
          </a:p>
          <a:p>
            <a:pPr defTabSz="932472" fontAlgn="base">
              <a:lnSpc>
                <a:spcPct val="90000"/>
              </a:lnSpc>
              <a:spcBef>
                <a:spcPct val="0"/>
              </a:spcBef>
              <a:spcAft>
                <a:spcPct val="0"/>
              </a:spcAft>
            </a:pPr>
            <a:endParaRPr lang="en-US" sz="2400" dirty="0">
              <a:gradFill>
                <a:gsLst>
                  <a:gs pos="0">
                    <a:srgbClr val="FFFFFF"/>
                  </a:gs>
                  <a:gs pos="100000">
                    <a:srgbClr val="FFFFFF"/>
                  </a:gs>
                </a:gsLst>
                <a:lin ang="5400000" scaled="0"/>
              </a:gradFill>
              <a:ea typeface="Segoe UI" pitchFamily="34" charset="0"/>
              <a:cs typeface="Segoe UI" pitchFamily="34" charset="0"/>
            </a:endParaRPr>
          </a:p>
          <a:p>
            <a:pPr defTabSz="932472" fontAlgn="base">
              <a:lnSpc>
                <a:spcPct val="90000"/>
              </a:lnSpc>
              <a:spcBef>
                <a:spcPct val="0"/>
              </a:spcBef>
              <a:spcAft>
                <a:spcPct val="0"/>
              </a:spcAft>
            </a:pPr>
            <a:r>
              <a:rPr lang="en-US" sz="2000" dirty="0">
                <a:gradFill>
                  <a:gsLst>
                    <a:gs pos="0">
                      <a:srgbClr val="FFFFFF"/>
                    </a:gs>
                    <a:gs pos="100000">
                      <a:srgbClr val="FFFFFF"/>
                    </a:gs>
                  </a:gsLst>
                  <a:lin ang="5400000" scaled="0"/>
                </a:gradFill>
                <a:ea typeface="Segoe UI" pitchFamily="34" charset="0"/>
                <a:cs typeface="Segoe UI" pitchFamily="34" charset="0"/>
              </a:rPr>
              <a:t>2. Controlled Empowerment</a:t>
            </a:r>
          </a:p>
        </p:txBody>
      </p:sp>
      <p:sp>
        <p:nvSpPr>
          <p:cNvPr id="24" name="Rectangle 23"/>
          <p:cNvSpPr/>
          <p:nvPr/>
        </p:nvSpPr>
        <p:spPr bwMode="auto">
          <a:xfrm>
            <a:off x="728621" y="3573462"/>
            <a:ext cx="2144468" cy="1812509"/>
          </a:xfrm>
          <a:prstGeom prst="rect">
            <a:avLst/>
          </a:prstGeom>
          <a:solidFill>
            <a:schemeClr val="accent2"/>
          </a:solidFill>
          <a:ln w="38100">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endParaRPr lang="en-US" sz="2400" dirty="0">
              <a:gradFill>
                <a:gsLst>
                  <a:gs pos="0">
                    <a:srgbClr val="FFFFFF"/>
                  </a:gs>
                  <a:gs pos="100000">
                    <a:srgbClr val="FFFFFF"/>
                  </a:gs>
                </a:gsLst>
                <a:lin ang="5400000" scaled="0"/>
              </a:gradFill>
              <a:ea typeface="Segoe UI" pitchFamily="34" charset="0"/>
              <a:cs typeface="Segoe UI" pitchFamily="34" charset="0"/>
            </a:endParaRPr>
          </a:p>
          <a:p>
            <a:pPr defTabSz="932472" fontAlgn="base">
              <a:lnSpc>
                <a:spcPct val="90000"/>
              </a:lnSpc>
              <a:spcBef>
                <a:spcPct val="0"/>
              </a:spcBef>
              <a:spcAft>
                <a:spcPct val="0"/>
              </a:spcAft>
            </a:pPr>
            <a:endParaRPr lang="en-US" sz="2400" dirty="0">
              <a:gradFill>
                <a:gsLst>
                  <a:gs pos="0">
                    <a:srgbClr val="FFFFFF"/>
                  </a:gs>
                  <a:gs pos="100000">
                    <a:srgbClr val="FFFFFF"/>
                  </a:gs>
                </a:gsLst>
                <a:lin ang="5400000" scaled="0"/>
              </a:gradFill>
              <a:ea typeface="Segoe UI" pitchFamily="34" charset="0"/>
              <a:cs typeface="Segoe UI" pitchFamily="34" charset="0"/>
            </a:endParaRPr>
          </a:p>
          <a:p>
            <a:pPr defTabSz="932472" fontAlgn="base">
              <a:lnSpc>
                <a:spcPct val="90000"/>
              </a:lnSpc>
              <a:spcBef>
                <a:spcPct val="0"/>
              </a:spcBef>
              <a:spcAft>
                <a:spcPct val="0"/>
              </a:spcAft>
            </a:pPr>
            <a:r>
              <a:rPr lang="en-US" sz="2000" dirty="0">
                <a:gradFill>
                  <a:gsLst>
                    <a:gs pos="0">
                      <a:srgbClr val="FFFFFF"/>
                    </a:gs>
                    <a:gs pos="100000">
                      <a:srgbClr val="FFFFFF"/>
                    </a:gs>
                  </a:gsLst>
                  <a:lin ang="5400000" scaled="0"/>
                </a:gradFill>
                <a:ea typeface="Segoe UI" pitchFamily="34" charset="0"/>
                <a:cs typeface="Segoe UI" pitchFamily="34" charset="0"/>
              </a:rPr>
              <a:t>1. Initial Deployment</a:t>
            </a:r>
          </a:p>
        </p:txBody>
      </p:sp>
      <p:cxnSp>
        <p:nvCxnSpPr>
          <p:cNvPr id="5" name="Straight Arrow Connector 4"/>
          <p:cNvCxnSpPr/>
          <p:nvPr/>
        </p:nvCxnSpPr>
        <p:spPr>
          <a:xfrm flipV="1">
            <a:off x="4237037" y="3160119"/>
            <a:ext cx="7162800" cy="3733800"/>
          </a:xfrm>
          <a:prstGeom prst="straightConnector1">
            <a:avLst/>
          </a:prstGeom>
          <a:ln w="38100">
            <a:solidFill>
              <a:schemeClr val="tx1"/>
            </a:solidFill>
            <a:headEnd type="none"/>
            <a:tailEnd type="triangle" w="lg" len="lg"/>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9911350">
            <a:off x="3945991" y="5074876"/>
            <a:ext cx="1599048" cy="1485900"/>
          </a:xfrm>
          <a:prstGeom prst="rect">
            <a:avLst/>
          </a:prstGeom>
        </p:spPr>
      </p:pic>
    </p:spTree>
    <p:extLst>
      <p:ext uri="{BB962C8B-B14F-4D97-AF65-F5344CB8AC3E}">
        <p14:creationId xmlns:p14="http://schemas.microsoft.com/office/powerpoint/2010/main" val="369189467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274639" y="295274"/>
            <a:ext cx="6553198" cy="1741321"/>
          </a:xfrm>
        </p:spPr>
        <p:txBody>
          <a:bodyPr/>
          <a:lstStyle/>
          <a:p>
            <a:r>
              <a:rPr lang="en-US" dirty="0" smtClean="0">
                <a:ea typeface="Segoe UI" pitchFamily="34" charset="0"/>
                <a:cs typeface="Segoe UI" pitchFamily="34" charset="0"/>
              </a:rPr>
              <a:t>Your SharePoint Journey</a:t>
            </a:r>
            <a:endParaRPr lang="en-US" dirty="0"/>
          </a:p>
        </p:txBody>
      </p:sp>
      <p:sp>
        <p:nvSpPr>
          <p:cNvPr id="21" name="Rectangle 20"/>
          <p:cNvSpPr/>
          <p:nvPr/>
        </p:nvSpPr>
        <p:spPr bwMode="auto">
          <a:xfrm>
            <a:off x="8972984" y="652942"/>
            <a:ext cx="2281230" cy="1812509"/>
          </a:xfrm>
          <a:prstGeom prst="rect">
            <a:avLst/>
          </a:prstGeom>
          <a:solidFill>
            <a:schemeClr val="accent2"/>
          </a:solidFill>
          <a:ln w="38100">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endParaRPr lang="en-US" sz="2400" dirty="0">
              <a:gradFill>
                <a:gsLst>
                  <a:gs pos="0">
                    <a:srgbClr val="FFFFFF"/>
                  </a:gs>
                  <a:gs pos="100000">
                    <a:srgbClr val="FFFFFF"/>
                  </a:gs>
                </a:gsLst>
                <a:lin ang="5400000" scaled="0"/>
              </a:gradFill>
              <a:ea typeface="Segoe UI" pitchFamily="34" charset="0"/>
              <a:cs typeface="Segoe UI" pitchFamily="34" charset="0"/>
            </a:endParaRPr>
          </a:p>
          <a:p>
            <a:pPr defTabSz="932472" fontAlgn="base">
              <a:lnSpc>
                <a:spcPct val="90000"/>
              </a:lnSpc>
              <a:spcBef>
                <a:spcPct val="0"/>
              </a:spcBef>
              <a:spcAft>
                <a:spcPct val="0"/>
              </a:spcAft>
            </a:pPr>
            <a:endParaRPr lang="en-US" sz="2400" dirty="0">
              <a:gradFill>
                <a:gsLst>
                  <a:gs pos="0">
                    <a:srgbClr val="FFFFFF"/>
                  </a:gs>
                  <a:gs pos="100000">
                    <a:srgbClr val="FFFFFF"/>
                  </a:gs>
                </a:gsLst>
                <a:lin ang="5400000" scaled="0"/>
              </a:gradFill>
              <a:ea typeface="Segoe UI" pitchFamily="34" charset="0"/>
              <a:cs typeface="Segoe UI" pitchFamily="34" charset="0"/>
            </a:endParaRPr>
          </a:p>
          <a:p>
            <a:pPr defTabSz="932472" fontAlgn="base">
              <a:lnSpc>
                <a:spcPct val="90000"/>
              </a:lnSpc>
              <a:spcBef>
                <a:spcPct val="0"/>
              </a:spcBef>
              <a:spcAft>
                <a:spcPct val="0"/>
              </a:spcAft>
            </a:pPr>
            <a:r>
              <a:rPr lang="en-US" sz="2000" dirty="0">
                <a:gradFill>
                  <a:gsLst>
                    <a:gs pos="0">
                      <a:srgbClr val="FFFFFF"/>
                    </a:gs>
                    <a:gs pos="100000">
                      <a:srgbClr val="FFFFFF"/>
                    </a:gs>
                  </a:gsLst>
                  <a:lin ang="5400000" scaled="0"/>
                </a:gradFill>
                <a:ea typeface="Segoe UI" pitchFamily="34" charset="0"/>
                <a:cs typeface="Segoe UI" pitchFamily="34" charset="0"/>
              </a:rPr>
              <a:t>4. Business    Critical Solutions</a:t>
            </a:r>
          </a:p>
        </p:txBody>
      </p:sp>
      <p:sp>
        <p:nvSpPr>
          <p:cNvPr id="22" name="Rectangle 21"/>
          <p:cNvSpPr/>
          <p:nvPr/>
        </p:nvSpPr>
        <p:spPr bwMode="auto">
          <a:xfrm>
            <a:off x="6294696" y="1641799"/>
            <a:ext cx="2144468" cy="1812509"/>
          </a:xfrm>
          <a:prstGeom prst="rect">
            <a:avLst/>
          </a:prstGeom>
          <a:solidFill>
            <a:schemeClr val="accent2"/>
          </a:solidFill>
          <a:ln w="38100">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endParaRPr lang="en-US" sz="2400" dirty="0">
              <a:gradFill>
                <a:gsLst>
                  <a:gs pos="0">
                    <a:srgbClr val="FFFFFF"/>
                  </a:gs>
                  <a:gs pos="100000">
                    <a:srgbClr val="FFFFFF"/>
                  </a:gs>
                </a:gsLst>
                <a:lin ang="5400000" scaled="0"/>
              </a:gradFill>
              <a:ea typeface="Segoe UI" pitchFamily="34" charset="0"/>
              <a:cs typeface="Segoe UI" pitchFamily="34" charset="0"/>
            </a:endParaRPr>
          </a:p>
          <a:p>
            <a:pPr defTabSz="932472" fontAlgn="base">
              <a:lnSpc>
                <a:spcPct val="90000"/>
              </a:lnSpc>
              <a:spcBef>
                <a:spcPct val="0"/>
              </a:spcBef>
              <a:spcAft>
                <a:spcPct val="0"/>
              </a:spcAft>
            </a:pPr>
            <a:endParaRPr lang="en-US" sz="2400" dirty="0">
              <a:gradFill>
                <a:gsLst>
                  <a:gs pos="0">
                    <a:srgbClr val="FFFFFF"/>
                  </a:gs>
                  <a:gs pos="100000">
                    <a:srgbClr val="FFFFFF"/>
                  </a:gs>
                </a:gsLst>
                <a:lin ang="5400000" scaled="0"/>
              </a:gradFill>
              <a:ea typeface="Segoe UI" pitchFamily="34" charset="0"/>
              <a:cs typeface="Segoe UI" pitchFamily="34" charset="0"/>
            </a:endParaRPr>
          </a:p>
          <a:p>
            <a:pPr defTabSz="932472" fontAlgn="base">
              <a:lnSpc>
                <a:spcPct val="90000"/>
              </a:lnSpc>
              <a:spcBef>
                <a:spcPct val="0"/>
              </a:spcBef>
              <a:spcAft>
                <a:spcPct val="0"/>
              </a:spcAft>
            </a:pPr>
            <a:r>
              <a:rPr lang="en-US" sz="2000" dirty="0">
                <a:gradFill>
                  <a:gsLst>
                    <a:gs pos="0">
                      <a:srgbClr val="FFFFFF"/>
                    </a:gs>
                    <a:gs pos="100000">
                      <a:srgbClr val="FFFFFF"/>
                    </a:gs>
                  </a:gsLst>
                  <a:lin ang="5400000" scaled="0"/>
                </a:gradFill>
                <a:ea typeface="Segoe UI" pitchFamily="34" charset="0"/>
                <a:cs typeface="Segoe UI" pitchFamily="34" charset="0"/>
              </a:rPr>
              <a:t>3. Broad</a:t>
            </a:r>
          </a:p>
          <a:p>
            <a:pPr defTabSz="932472" fontAlgn="base">
              <a:lnSpc>
                <a:spcPct val="90000"/>
              </a:lnSpc>
              <a:spcBef>
                <a:spcPct val="0"/>
              </a:spcBef>
              <a:spcAft>
                <a:spcPct val="0"/>
              </a:spcAft>
            </a:pPr>
            <a:r>
              <a:rPr lang="en-US" sz="2000" dirty="0">
                <a:gradFill>
                  <a:gsLst>
                    <a:gs pos="0">
                      <a:srgbClr val="FFFFFF"/>
                    </a:gs>
                    <a:gs pos="100000">
                      <a:srgbClr val="FFFFFF"/>
                    </a:gs>
                  </a:gsLst>
                  <a:lin ang="5400000" scaled="0"/>
                </a:gradFill>
                <a:ea typeface="Segoe UI" pitchFamily="34" charset="0"/>
                <a:cs typeface="Segoe UI" pitchFamily="34" charset="0"/>
              </a:rPr>
              <a:t>Adoption</a:t>
            </a:r>
          </a:p>
        </p:txBody>
      </p:sp>
      <p:sp>
        <p:nvSpPr>
          <p:cNvPr id="23" name="Rectangle 22"/>
          <p:cNvSpPr/>
          <p:nvPr/>
        </p:nvSpPr>
        <p:spPr bwMode="auto">
          <a:xfrm>
            <a:off x="3479646" y="2648660"/>
            <a:ext cx="2281230" cy="1812509"/>
          </a:xfrm>
          <a:prstGeom prst="rect">
            <a:avLst/>
          </a:prstGeom>
          <a:solidFill>
            <a:schemeClr val="accent2"/>
          </a:solidFill>
          <a:ln w="38100">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endParaRPr lang="en-US" sz="2400" dirty="0">
              <a:gradFill>
                <a:gsLst>
                  <a:gs pos="0">
                    <a:srgbClr val="FFFFFF"/>
                  </a:gs>
                  <a:gs pos="100000">
                    <a:srgbClr val="FFFFFF"/>
                  </a:gs>
                </a:gsLst>
                <a:lin ang="5400000" scaled="0"/>
              </a:gradFill>
              <a:ea typeface="Segoe UI" pitchFamily="34" charset="0"/>
              <a:cs typeface="Segoe UI" pitchFamily="34" charset="0"/>
            </a:endParaRPr>
          </a:p>
          <a:p>
            <a:pPr defTabSz="932472" fontAlgn="base">
              <a:lnSpc>
                <a:spcPct val="90000"/>
              </a:lnSpc>
              <a:spcBef>
                <a:spcPct val="0"/>
              </a:spcBef>
              <a:spcAft>
                <a:spcPct val="0"/>
              </a:spcAft>
            </a:pPr>
            <a:endParaRPr lang="en-US" sz="2400" dirty="0">
              <a:gradFill>
                <a:gsLst>
                  <a:gs pos="0">
                    <a:srgbClr val="FFFFFF"/>
                  </a:gs>
                  <a:gs pos="100000">
                    <a:srgbClr val="FFFFFF"/>
                  </a:gs>
                </a:gsLst>
                <a:lin ang="5400000" scaled="0"/>
              </a:gradFill>
              <a:ea typeface="Segoe UI" pitchFamily="34" charset="0"/>
              <a:cs typeface="Segoe UI" pitchFamily="34" charset="0"/>
            </a:endParaRPr>
          </a:p>
          <a:p>
            <a:pPr defTabSz="932472" fontAlgn="base">
              <a:lnSpc>
                <a:spcPct val="90000"/>
              </a:lnSpc>
              <a:spcBef>
                <a:spcPct val="0"/>
              </a:spcBef>
              <a:spcAft>
                <a:spcPct val="0"/>
              </a:spcAft>
            </a:pPr>
            <a:r>
              <a:rPr lang="en-US" sz="2000" dirty="0">
                <a:gradFill>
                  <a:gsLst>
                    <a:gs pos="0">
                      <a:srgbClr val="FFFFFF"/>
                    </a:gs>
                    <a:gs pos="100000">
                      <a:srgbClr val="FFFFFF"/>
                    </a:gs>
                  </a:gsLst>
                  <a:lin ang="5400000" scaled="0"/>
                </a:gradFill>
                <a:ea typeface="Segoe UI" pitchFamily="34" charset="0"/>
                <a:cs typeface="Segoe UI" pitchFamily="34" charset="0"/>
              </a:rPr>
              <a:t>2. Controlled Empowerment</a:t>
            </a:r>
          </a:p>
        </p:txBody>
      </p:sp>
      <p:sp>
        <p:nvSpPr>
          <p:cNvPr id="24" name="Rectangle 23"/>
          <p:cNvSpPr/>
          <p:nvPr/>
        </p:nvSpPr>
        <p:spPr bwMode="auto">
          <a:xfrm>
            <a:off x="728621" y="3573462"/>
            <a:ext cx="2144468" cy="1812509"/>
          </a:xfrm>
          <a:prstGeom prst="rect">
            <a:avLst/>
          </a:prstGeom>
          <a:solidFill>
            <a:schemeClr val="accent2"/>
          </a:solidFill>
          <a:ln w="38100">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endParaRPr lang="en-US" sz="2400" dirty="0">
              <a:gradFill>
                <a:gsLst>
                  <a:gs pos="0">
                    <a:srgbClr val="FFFFFF"/>
                  </a:gs>
                  <a:gs pos="100000">
                    <a:srgbClr val="FFFFFF"/>
                  </a:gs>
                </a:gsLst>
                <a:lin ang="5400000" scaled="0"/>
              </a:gradFill>
              <a:ea typeface="Segoe UI" pitchFamily="34" charset="0"/>
              <a:cs typeface="Segoe UI" pitchFamily="34" charset="0"/>
            </a:endParaRPr>
          </a:p>
          <a:p>
            <a:pPr defTabSz="932472" fontAlgn="base">
              <a:lnSpc>
                <a:spcPct val="90000"/>
              </a:lnSpc>
              <a:spcBef>
                <a:spcPct val="0"/>
              </a:spcBef>
              <a:spcAft>
                <a:spcPct val="0"/>
              </a:spcAft>
            </a:pPr>
            <a:endParaRPr lang="en-US" sz="2400" dirty="0">
              <a:gradFill>
                <a:gsLst>
                  <a:gs pos="0">
                    <a:srgbClr val="FFFFFF"/>
                  </a:gs>
                  <a:gs pos="100000">
                    <a:srgbClr val="FFFFFF"/>
                  </a:gs>
                </a:gsLst>
                <a:lin ang="5400000" scaled="0"/>
              </a:gradFill>
              <a:ea typeface="Segoe UI" pitchFamily="34" charset="0"/>
              <a:cs typeface="Segoe UI" pitchFamily="34" charset="0"/>
            </a:endParaRPr>
          </a:p>
          <a:p>
            <a:pPr defTabSz="932472" fontAlgn="base">
              <a:lnSpc>
                <a:spcPct val="90000"/>
              </a:lnSpc>
              <a:spcBef>
                <a:spcPct val="0"/>
              </a:spcBef>
              <a:spcAft>
                <a:spcPct val="0"/>
              </a:spcAft>
            </a:pPr>
            <a:r>
              <a:rPr lang="en-US" sz="2000" dirty="0">
                <a:gradFill>
                  <a:gsLst>
                    <a:gs pos="0">
                      <a:srgbClr val="FFFFFF"/>
                    </a:gs>
                    <a:gs pos="100000">
                      <a:srgbClr val="FFFFFF"/>
                    </a:gs>
                  </a:gsLst>
                  <a:lin ang="5400000" scaled="0"/>
                </a:gradFill>
                <a:ea typeface="Segoe UI" pitchFamily="34" charset="0"/>
                <a:cs typeface="Segoe UI" pitchFamily="34" charset="0"/>
              </a:rPr>
              <a:t>1. Initial Deployment</a:t>
            </a:r>
          </a:p>
        </p:txBody>
      </p:sp>
      <p:cxnSp>
        <p:nvCxnSpPr>
          <p:cNvPr id="5" name="Straight Arrow Connector 4"/>
          <p:cNvCxnSpPr/>
          <p:nvPr/>
        </p:nvCxnSpPr>
        <p:spPr>
          <a:xfrm flipV="1">
            <a:off x="4237037" y="3160119"/>
            <a:ext cx="7162800" cy="3733800"/>
          </a:xfrm>
          <a:prstGeom prst="straightConnector1">
            <a:avLst/>
          </a:prstGeom>
          <a:ln w="38100">
            <a:solidFill>
              <a:schemeClr val="tx1"/>
            </a:solidFill>
            <a:headEnd type="none"/>
            <a:tailEnd type="triangle" w="lg" len="lg"/>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9911350">
            <a:off x="5567909" y="4229678"/>
            <a:ext cx="1599048" cy="1485900"/>
          </a:xfrm>
          <a:prstGeom prst="rect">
            <a:avLst/>
          </a:prstGeom>
        </p:spPr>
      </p:pic>
      <p:sp>
        <p:nvSpPr>
          <p:cNvPr id="12" name="TextBox 11"/>
          <p:cNvSpPr txBox="1"/>
          <p:nvPr/>
        </p:nvSpPr>
        <p:spPr>
          <a:xfrm>
            <a:off x="8786816" y="4305547"/>
            <a:ext cx="2401940" cy="738664"/>
          </a:xfrm>
          <a:prstGeom prst="rect">
            <a:avLst/>
          </a:prstGeom>
          <a:noFill/>
        </p:spPr>
        <p:txBody>
          <a:bodyPr wrap="none" lIns="182880" tIns="146304" rIns="182880" bIns="146304" rtlCol="0">
            <a:spAutoFit/>
          </a:bodyPr>
          <a:lstStyle/>
          <a:p>
            <a:pPr>
              <a:lnSpc>
                <a:spcPct val="90000"/>
              </a:lnSpc>
              <a:spcAft>
                <a:spcPts val="600"/>
              </a:spcAft>
            </a:pPr>
            <a:r>
              <a:rPr lang="en-US" sz="3200" dirty="0" smtClean="0">
                <a:gradFill>
                  <a:gsLst>
                    <a:gs pos="2917">
                      <a:srgbClr val="505050"/>
                    </a:gs>
                    <a:gs pos="30000">
                      <a:srgbClr val="505050"/>
                    </a:gs>
                  </a:gsLst>
                  <a:lin ang="5400000" scaled="0"/>
                </a:gradFill>
              </a:rPr>
              <a:t>ADOPTION</a:t>
            </a:r>
          </a:p>
        </p:txBody>
      </p:sp>
    </p:spTree>
    <p:extLst>
      <p:ext uri="{BB962C8B-B14F-4D97-AF65-F5344CB8AC3E}">
        <p14:creationId xmlns:p14="http://schemas.microsoft.com/office/powerpoint/2010/main" val="400794183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6751637" y="2963862"/>
            <a:ext cx="4304192" cy="2742289"/>
          </a:xfrm>
          <a:prstGeom prst="rect">
            <a:avLst/>
          </a:prstGeom>
          <a:noFill/>
        </p:spPr>
        <p:txBody>
          <a:bodyPr wrap="none" lIns="182880" tIns="146304" rIns="182880" bIns="146304" rtlCol="0">
            <a:spAutoFit/>
          </a:bodyPr>
          <a:lstStyle/>
          <a:p>
            <a:pPr>
              <a:lnSpc>
                <a:spcPct val="90000"/>
              </a:lnSpc>
              <a:spcAft>
                <a:spcPts val="600"/>
              </a:spcAft>
            </a:pPr>
            <a:r>
              <a:rPr lang="en-US" sz="4000" dirty="0" smtClean="0">
                <a:gradFill>
                  <a:gsLst>
                    <a:gs pos="2917">
                      <a:srgbClr val="505050"/>
                    </a:gs>
                    <a:gs pos="30000">
                      <a:srgbClr val="505050"/>
                    </a:gs>
                  </a:gsLst>
                  <a:lin ang="5400000" scaled="0"/>
                </a:gradFill>
              </a:rPr>
              <a:t>His </a:t>
            </a:r>
            <a:r>
              <a:rPr lang="en-US" sz="4000" dirty="0">
                <a:gradFill>
                  <a:gsLst>
                    <a:gs pos="2917">
                      <a:srgbClr val="505050"/>
                    </a:gs>
                    <a:gs pos="30000">
                      <a:srgbClr val="505050"/>
                    </a:gs>
                  </a:gsLst>
                  <a:lin ang="5400000" scaled="0"/>
                </a:gradFill>
              </a:rPr>
              <a:t>users </a:t>
            </a:r>
            <a:r>
              <a:rPr lang="en-US" sz="4000" dirty="0" smtClean="0">
                <a:gradFill>
                  <a:gsLst>
                    <a:gs pos="2917">
                      <a:srgbClr val="505050"/>
                    </a:gs>
                    <a:gs pos="30000">
                      <a:srgbClr val="505050"/>
                    </a:gs>
                  </a:gsLst>
                  <a:lin ang="5400000" scaled="0"/>
                </a:gradFill>
              </a:rPr>
              <a:t>want</a:t>
            </a:r>
          </a:p>
          <a:p>
            <a:pPr>
              <a:lnSpc>
                <a:spcPct val="90000"/>
              </a:lnSpc>
              <a:spcAft>
                <a:spcPts val="600"/>
              </a:spcAft>
            </a:pPr>
            <a:r>
              <a:rPr lang="en-US" sz="4000" b="1" dirty="0">
                <a:gradFill>
                  <a:gsLst>
                    <a:gs pos="2917">
                      <a:srgbClr val="505050"/>
                    </a:gs>
                    <a:gs pos="30000">
                      <a:srgbClr val="505050"/>
                    </a:gs>
                  </a:gsLst>
                  <a:lin ang="5400000" scaled="0"/>
                </a:gradFill>
              </a:rPr>
              <a:t>m</a:t>
            </a:r>
            <a:r>
              <a:rPr lang="en-US" sz="4000" b="1" dirty="0" smtClean="0">
                <a:gradFill>
                  <a:gsLst>
                    <a:gs pos="2917">
                      <a:srgbClr val="505050"/>
                    </a:gs>
                    <a:gs pos="30000">
                      <a:srgbClr val="505050"/>
                    </a:gs>
                  </a:gsLst>
                  <a:lin ang="5400000" scaled="0"/>
                </a:gradFill>
              </a:rPr>
              <a:t>ore </a:t>
            </a:r>
            <a:r>
              <a:rPr lang="en-US" sz="4000" dirty="0" smtClean="0">
                <a:gradFill>
                  <a:gsLst>
                    <a:gs pos="2917">
                      <a:srgbClr val="505050"/>
                    </a:gs>
                    <a:gs pos="30000">
                      <a:srgbClr val="505050"/>
                    </a:gs>
                  </a:gsLst>
                  <a:lin ang="5400000" scaled="0"/>
                </a:gradFill>
              </a:rPr>
              <a:t>SharePoint.</a:t>
            </a:r>
          </a:p>
          <a:p>
            <a:pPr>
              <a:lnSpc>
                <a:spcPct val="90000"/>
              </a:lnSpc>
              <a:spcAft>
                <a:spcPts val="600"/>
              </a:spcAft>
            </a:pPr>
            <a:endParaRPr lang="en-US" sz="4000" dirty="0" smtClean="0">
              <a:gradFill>
                <a:gsLst>
                  <a:gs pos="2917">
                    <a:srgbClr val="505050"/>
                  </a:gs>
                  <a:gs pos="30000">
                    <a:srgbClr val="505050"/>
                  </a:gs>
                </a:gsLst>
                <a:lin ang="5400000" scaled="0"/>
              </a:gradFill>
            </a:endParaRPr>
          </a:p>
          <a:p>
            <a:pPr>
              <a:lnSpc>
                <a:spcPct val="90000"/>
              </a:lnSpc>
              <a:spcAft>
                <a:spcPts val="600"/>
              </a:spcAft>
            </a:pPr>
            <a:endParaRPr lang="en-US" sz="4000" dirty="0">
              <a:gradFill>
                <a:gsLst>
                  <a:gs pos="2917">
                    <a:srgbClr val="505050"/>
                  </a:gs>
                  <a:gs pos="30000">
                    <a:srgbClr val="505050"/>
                  </a:gs>
                </a:gsLst>
                <a:lin ang="5400000" scaled="0"/>
              </a:gradFill>
            </a:endParaRP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84237" y="1008062"/>
            <a:ext cx="1866900" cy="1651000"/>
          </a:xfrm>
          <a:prstGeom prst="rect">
            <a:avLst/>
          </a:prstGeom>
        </p:spPr>
      </p:pic>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60687" y="1516062"/>
            <a:ext cx="1866900" cy="1651000"/>
          </a:xfrm>
          <a:prstGeom prst="rect">
            <a:avLst/>
          </a:prstGeom>
        </p:spPr>
      </p:pic>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09871" y="3344862"/>
            <a:ext cx="1866900" cy="1651000"/>
          </a:xfrm>
          <a:prstGeom prst="rect">
            <a:avLst/>
          </a:prstGeom>
        </p:spPr>
      </p:pic>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4103" y="4621352"/>
            <a:ext cx="1866900" cy="1651000"/>
          </a:xfrm>
          <a:prstGeom prst="rect">
            <a:avLst/>
          </a:prstGeom>
        </p:spPr>
      </p:pic>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18151" y="3795852"/>
            <a:ext cx="1866900" cy="1651000"/>
          </a:xfrm>
          <a:prstGeom prst="rect">
            <a:avLst/>
          </a:prstGeom>
        </p:spPr>
      </p:pic>
    </p:spTree>
    <p:extLst>
      <p:ext uri="{BB962C8B-B14F-4D97-AF65-F5344CB8AC3E}">
        <p14:creationId xmlns:p14="http://schemas.microsoft.com/office/powerpoint/2010/main" val="237510564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274639" y="295274"/>
            <a:ext cx="11734798" cy="1741321"/>
          </a:xfrm>
        </p:spPr>
        <p:txBody>
          <a:bodyPr/>
          <a:lstStyle/>
          <a:p>
            <a:r>
              <a:rPr lang="en-US" dirty="0" smtClean="0">
                <a:ea typeface="Segoe UI" pitchFamily="34" charset="0"/>
                <a:cs typeface="Segoe UI" pitchFamily="34" charset="0"/>
              </a:rPr>
              <a:t>SharePoint is a Journey…not a destination</a:t>
            </a:r>
            <a:endParaRPr lang="en-US" dirty="0"/>
          </a:p>
        </p:txBody>
      </p:sp>
      <p:cxnSp>
        <p:nvCxnSpPr>
          <p:cNvPr id="5" name="Straight Arrow Connector 4"/>
          <p:cNvCxnSpPr/>
          <p:nvPr/>
        </p:nvCxnSpPr>
        <p:spPr>
          <a:xfrm flipV="1">
            <a:off x="686741" y="4415355"/>
            <a:ext cx="11322696" cy="24951"/>
          </a:xfrm>
          <a:prstGeom prst="straightConnector1">
            <a:avLst/>
          </a:prstGeom>
          <a:ln w="38100">
            <a:solidFill>
              <a:schemeClr val="tx1"/>
            </a:solidFill>
            <a:headEnd type="none"/>
            <a:tailEnd type="triangle" w="lg" len="lg"/>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41437" y="2929455"/>
            <a:ext cx="1599048" cy="1485900"/>
          </a:xfrm>
          <a:prstGeom prst="rect">
            <a:avLst/>
          </a:prstGeom>
        </p:spPr>
      </p:pic>
      <p:sp>
        <p:nvSpPr>
          <p:cNvPr id="11" name="Rectangle 10"/>
          <p:cNvSpPr/>
          <p:nvPr/>
        </p:nvSpPr>
        <p:spPr>
          <a:xfrm>
            <a:off x="5380037" y="1860810"/>
            <a:ext cx="6781800" cy="2554545"/>
          </a:xfrm>
          <a:prstGeom prst="rect">
            <a:avLst/>
          </a:prstGeom>
        </p:spPr>
        <p:txBody>
          <a:bodyPr wrap="square">
            <a:spAutoFit/>
          </a:bodyPr>
          <a:lstStyle/>
          <a:p>
            <a:pPr marL="285750" indent="-285750">
              <a:buFont typeface="Wingdings" panose="05000000000000000000" pitchFamily="2" charset="2"/>
              <a:buChar char="ü"/>
            </a:pPr>
            <a:r>
              <a:rPr lang="en-US" sz="3200" dirty="0" smtClean="0">
                <a:solidFill>
                  <a:srgbClr val="505050"/>
                </a:solidFill>
                <a:latin typeface="Segoe UI Light"/>
              </a:rPr>
              <a:t>Ongoing technical monitoring</a:t>
            </a:r>
            <a:endParaRPr lang="en-US" sz="3200" dirty="0">
              <a:solidFill>
                <a:srgbClr val="505050"/>
              </a:solidFill>
              <a:latin typeface="Segoe UI Light"/>
            </a:endParaRPr>
          </a:p>
          <a:p>
            <a:pPr marL="285750" indent="-285750">
              <a:buFont typeface="Wingdings" panose="05000000000000000000" pitchFamily="2" charset="2"/>
              <a:buChar char="ü"/>
            </a:pPr>
            <a:r>
              <a:rPr lang="en-US" sz="3200" dirty="0" smtClean="0">
                <a:solidFill>
                  <a:srgbClr val="505050"/>
                </a:solidFill>
                <a:latin typeface="Segoe UI Light"/>
              </a:rPr>
              <a:t>Ongoing content monitoring</a:t>
            </a:r>
          </a:p>
          <a:p>
            <a:pPr marL="285750" indent="-285750">
              <a:buFont typeface="Wingdings" panose="05000000000000000000" pitchFamily="2" charset="2"/>
              <a:buChar char="ü"/>
            </a:pPr>
            <a:r>
              <a:rPr lang="en-US" sz="3200" dirty="0" smtClean="0">
                <a:solidFill>
                  <a:srgbClr val="505050"/>
                </a:solidFill>
                <a:latin typeface="Segoe UI Light"/>
              </a:rPr>
              <a:t>Great User </a:t>
            </a:r>
            <a:r>
              <a:rPr lang="en-US" sz="3200" dirty="0">
                <a:solidFill>
                  <a:srgbClr val="505050"/>
                </a:solidFill>
                <a:latin typeface="Segoe UI Light"/>
              </a:rPr>
              <a:t>S</a:t>
            </a:r>
            <a:r>
              <a:rPr lang="en-US" sz="3200" dirty="0" smtClean="0">
                <a:solidFill>
                  <a:srgbClr val="505050"/>
                </a:solidFill>
                <a:latin typeface="Segoe UI Light"/>
              </a:rPr>
              <a:t>upport</a:t>
            </a:r>
            <a:endParaRPr lang="en-US" sz="3200" dirty="0">
              <a:solidFill>
                <a:srgbClr val="505050"/>
              </a:solidFill>
              <a:latin typeface="Segoe UI Light"/>
            </a:endParaRPr>
          </a:p>
          <a:p>
            <a:pPr marL="285750" indent="-285750">
              <a:buFont typeface="Wingdings" panose="05000000000000000000" pitchFamily="2" charset="2"/>
              <a:buChar char="ü"/>
            </a:pPr>
            <a:r>
              <a:rPr lang="en-US" sz="3200" dirty="0" smtClean="0">
                <a:solidFill>
                  <a:srgbClr val="505050"/>
                </a:solidFill>
                <a:latin typeface="Segoe UI Light"/>
              </a:rPr>
              <a:t>Great Experience</a:t>
            </a:r>
          </a:p>
          <a:p>
            <a:pPr marL="285750" indent="-285750">
              <a:buFont typeface="Wingdings" panose="05000000000000000000" pitchFamily="2" charset="2"/>
              <a:buChar char="ü"/>
            </a:pPr>
            <a:r>
              <a:rPr lang="en-US" sz="3200" dirty="0" smtClean="0">
                <a:solidFill>
                  <a:srgbClr val="505050"/>
                </a:solidFill>
                <a:latin typeface="Segoe UI Light"/>
              </a:rPr>
              <a:t>Clear Business need</a:t>
            </a:r>
            <a:endParaRPr lang="en-US" sz="3200" dirty="0">
              <a:solidFill>
                <a:srgbClr val="505050"/>
              </a:solidFill>
              <a:latin typeface="Segoe UI Light"/>
            </a:endParaRPr>
          </a:p>
        </p:txBody>
      </p:sp>
      <p:sp>
        <p:nvSpPr>
          <p:cNvPr id="12" name="TextBox 11"/>
          <p:cNvSpPr txBox="1"/>
          <p:nvPr/>
        </p:nvSpPr>
        <p:spPr>
          <a:xfrm>
            <a:off x="2161598" y="4440306"/>
            <a:ext cx="2012602" cy="738664"/>
          </a:xfrm>
          <a:prstGeom prst="rect">
            <a:avLst/>
          </a:prstGeom>
          <a:noFill/>
        </p:spPr>
        <p:txBody>
          <a:bodyPr wrap="none" lIns="182880" tIns="146304" rIns="182880" bIns="146304" rtlCol="0">
            <a:spAutoFit/>
          </a:bodyPr>
          <a:lstStyle/>
          <a:p>
            <a:pPr>
              <a:lnSpc>
                <a:spcPct val="90000"/>
              </a:lnSpc>
              <a:spcAft>
                <a:spcPts val="600"/>
              </a:spcAft>
            </a:pPr>
            <a:r>
              <a:rPr lang="en-US" sz="3200" dirty="0" smtClean="0">
                <a:gradFill>
                  <a:gsLst>
                    <a:gs pos="2917">
                      <a:srgbClr val="505050"/>
                    </a:gs>
                    <a:gs pos="30000">
                      <a:srgbClr val="505050"/>
                    </a:gs>
                  </a:gsLst>
                  <a:lin ang="5400000" scaled="0"/>
                </a:gradFill>
              </a:rPr>
              <a:t>SUCCESS</a:t>
            </a:r>
          </a:p>
        </p:txBody>
      </p:sp>
    </p:spTree>
    <p:extLst>
      <p:ext uri="{BB962C8B-B14F-4D97-AF65-F5344CB8AC3E}">
        <p14:creationId xmlns:p14="http://schemas.microsoft.com/office/powerpoint/2010/main" val="303267549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3237" y="144462"/>
            <a:ext cx="7538544" cy="544019"/>
          </a:xfrm>
        </p:spPr>
        <p:txBody>
          <a:bodyPr/>
          <a:lstStyle/>
          <a:p>
            <a:pPr algn="l"/>
            <a:r>
              <a:rPr lang="en-US" sz="4400" dirty="0">
                <a:solidFill>
                  <a:schemeClr val="tx1"/>
                </a:solidFill>
              </a:rPr>
              <a:t>It’s like your car manual…</a:t>
            </a:r>
          </a:p>
        </p:txBody>
      </p:sp>
      <p:graphicFrame>
        <p:nvGraphicFramePr>
          <p:cNvPr id="3" name="Table 2"/>
          <p:cNvGraphicFramePr>
            <a:graphicFrameLocks noGrp="1"/>
          </p:cNvGraphicFramePr>
          <p:nvPr>
            <p:extLst/>
          </p:nvPr>
        </p:nvGraphicFramePr>
        <p:xfrm>
          <a:off x="2332390" y="1275573"/>
          <a:ext cx="7849411" cy="5112221"/>
        </p:xfrm>
        <a:graphic>
          <a:graphicData uri="http://schemas.openxmlformats.org/drawingml/2006/table">
            <a:tbl>
              <a:tblPr firstRow="1" firstCol="1" bandRow="1">
                <a:tableStyleId>{5C22544A-7EE6-4342-B048-85BDC9FD1C3A}</a:tableStyleId>
              </a:tblPr>
              <a:tblGrid>
                <a:gridCol w="1195117"/>
                <a:gridCol w="6654294"/>
              </a:tblGrid>
              <a:tr h="196624">
                <a:tc>
                  <a:txBody>
                    <a:bodyPr/>
                    <a:lstStyle/>
                    <a:p>
                      <a:pPr marL="0" marR="0">
                        <a:lnSpc>
                          <a:spcPct val="115000"/>
                        </a:lnSpc>
                        <a:spcBef>
                          <a:spcPts val="0"/>
                        </a:spcBef>
                        <a:spcAft>
                          <a:spcPts val="0"/>
                        </a:spcAft>
                      </a:pPr>
                      <a:r>
                        <a:rPr lang="en-US" sz="1100" dirty="0">
                          <a:effectLst/>
                        </a:rPr>
                        <a:t>Frequency</a:t>
                      </a:r>
                      <a:endParaRPr lang="en-US" sz="1600" dirty="0">
                        <a:solidFill>
                          <a:srgbClr val="365F91"/>
                        </a:solidFill>
                        <a:effectLst/>
                        <a:latin typeface="Calibri"/>
                        <a:ea typeface="Calibri"/>
                        <a:cs typeface="Times New Roman"/>
                      </a:endParaRPr>
                    </a:p>
                  </a:txBody>
                  <a:tcPr marL="69945" marR="69945" marT="0" marB="0"/>
                </a:tc>
                <a:tc>
                  <a:txBody>
                    <a:bodyPr/>
                    <a:lstStyle/>
                    <a:p>
                      <a:pPr marL="0" marR="0">
                        <a:lnSpc>
                          <a:spcPct val="115000"/>
                        </a:lnSpc>
                        <a:spcBef>
                          <a:spcPts val="0"/>
                        </a:spcBef>
                        <a:spcAft>
                          <a:spcPts val="0"/>
                        </a:spcAft>
                      </a:pPr>
                      <a:r>
                        <a:rPr lang="en-US" sz="1100">
                          <a:effectLst/>
                        </a:rPr>
                        <a:t>Recommended Actions</a:t>
                      </a:r>
                      <a:endParaRPr lang="en-US" sz="1600">
                        <a:solidFill>
                          <a:srgbClr val="365F91"/>
                        </a:solidFill>
                        <a:effectLst/>
                        <a:latin typeface="Calibri"/>
                        <a:ea typeface="Calibri"/>
                        <a:cs typeface="Times New Roman"/>
                      </a:endParaRPr>
                    </a:p>
                  </a:txBody>
                  <a:tcPr marL="69945" marR="69945" marT="0" marB="0"/>
                </a:tc>
              </a:tr>
              <a:tr h="589872">
                <a:tc>
                  <a:txBody>
                    <a:bodyPr/>
                    <a:lstStyle/>
                    <a:p>
                      <a:pPr marL="0" marR="0">
                        <a:lnSpc>
                          <a:spcPct val="115000"/>
                        </a:lnSpc>
                        <a:spcBef>
                          <a:spcPts val="0"/>
                        </a:spcBef>
                        <a:spcAft>
                          <a:spcPts val="0"/>
                        </a:spcAft>
                      </a:pPr>
                      <a:r>
                        <a:rPr lang="en-US" sz="1100">
                          <a:effectLst/>
                        </a:rPr>
                        <a:t>Daily</a:t>
                      </a:r>
                      <a:endParaRPr lang="en-US" sz="1600">
                        <a:solidFill>
                          <a:srgbClr val="365F91"/>
                        </a:solidFill>
                        <a:effectLst/>
                        <a:latin typeface="Calibri"/>
                        <a:ea typeface="Calibri"/>
                        <a:cs typeface="Times New Roman"/>
                      </a:endParaRPr>
                    </a:p>
                  </a:txBody>
                  <a:tcPr marL="69945" marR="69945" marT="0" marB="0"/>
                </a:tc>
                <a:tc>
                  <a:txBody>
                    <a:bodyPr/>
                    <a:lstStyle/>
                    <a:p>
                      <a:pPr marL="342900" marR="0" lvl="0" indent="-342900">
                        <a:lnSpc>
                          <a:spcPct val="115000"/>
                        </a:lnSpc>
                        <a:spcBef>
                          <a:spcPts val="0"/>
                        </a:spcBef>
                        <a:spcAft>
                          <a:spcPts val="0"/>
                        </a:spcAft>
                        <a:buFont typeface="Symbol"/>
                        <a:buChar char=""/>
                      </a:pPr>
                      <a:r>
                        <a:rPr lang="en-US" sz="1100" dirty="0">
                          <a:effectLst/>
                        </a:rPr>
                        <a:t>Review and update homepage content, checking to see any ‘daily’ reminders or announcements are up to date and content remains fresh.</a:t>
                      </a:r>
                      <a:endParaRPr lang="en-US" sz="1600" dirty="0">
                        <a:effectLst/>
                      </a:endParaRPr>
                    </a:p>
                    <a:p>
                      <a:pPr marL="342900" marR="0" lvl="0" indent="-342900">
                        <a:lnSpc>
                          <a:spcPct val="115000"/>
                        </a:lnSpc>
                        <a:spcBef>
                          <a:spcPts val="0"/>
                        </a:spcBef>
                        <a:spcAft>
                          <a:spcPts val="0"/>
                        </a:spcAft>
                        <a:buFont typeface="Symbol"/>
                        <a:buChar char=""/>
                      </a:pPr>
                      <a:r>
                        <a:rPr lang="en-US" sz="1100" dirty="0">
                          <a:effectLst/>
                        </a:rPr>
                        <a:t>Update purchasing guidelines with any changes for the day.</a:t>
                      </a:r>
                      <a:endParaRPr lang="en-US" sz="1600" dirty="0">
                        <a:solidFill>
                          <a:srgbClr val="365F91"/>
                        </a:solidFill>
                        <a:effectLst/>
                        <a:latin typeface="Calibri"/>
                        <a:ea typeface="Calibri"/>
                        <a:cs typeface="Times New Roman"/>
                      </a:endParaRPr>
                    </a:p>
                  </a:txBody>
                  <a:tcPr marL="69945" marR="69945" marT="0" marB="0"/>
                </a:tc>
              </a:tr>
              <a:tr h="589872">
                <a:tc>
                  <a:txBody>
                    <a:bodyPr/>
                    <a:lstStyle/>
                    <a:p>
                      <a:pPr marL="0" marR="0">
                        <a:lnSpc>
                          <a:spcPct val="115000"/>
                        </a:lnSpc>
                        <a:spcBef>
                          <a:spcPts val="0"/>
                        </a:spcBef>
                        <a:spcAft>
                          <a:spcPts val="0"/>
                        </a:spcAft>
                      </a:pPr>
                      <a:r>
                        <a:rPr lang="en-US" sz="1100">
                          <a:effectLst/>
                        </a:rPr>
                        <a:t>Weekly</a:t>
                      </a:r>
                      <a:endParaRPr lang="en-US" sz="1600">
                        <a:solidFill>
                          <a:srgbClr val="365F91"/>
                        </a:solidFill>
                        <a:effectLst/>
                        <a:latin typeface="Calibri"/>
                        <a:ea typeface="Calibri"/>
                        <a:cs typeface="Times New Roman"/>
                      </a:endParaRPr>
                    </a:p>
                  </a:txBody>
                  <a:tcPr marL="69945" marR="69945" marT="0" marB="0"/>
                </a:tc>
                <a:tc>
                  <a:txBody>
                    <a:bodyPr/>
                    <a:lstStyle/>
                    <a:p>
                      <a:pPr marL="342900" marR="0" lvl="0" indent="-342900">
                        <a:lnSpc>
                          <a:spcPct val="115000"/>
                        </a:lnSpc>
                        <a:spcBef>
                          <a:spcPts val="0"/>
                        </a:spcBef>
                        <a:spcAft>
                          <a:spcPts val="0"/>
                        </a:spcAft>
                        <a:buFont typeface="Symbol"/>
                        <a:buChar char=""/>
                      </a:pPr>
                      <a:r>
                        <a:rPr lang="en-US" sz="1100">
                          <a:effectLst/>
                        </a:rPr>
                        <a:t>Remind an executive team member (or each executive team member) to post a new blog post about the company, community, industry, or other pertinent topic.</a:t>
                      </a:r>
                      <a:endParaRPr lang="en-US" sz="1600">
                        <a:effectLst/>
                      </a:endParaRPr>
                    </a:p>
                    <a:p>
                      <a:pPr marL="342900" marR="0" lvl="0" indent="-342900">
                        <a:lnSpc>
                          <a:spcPct val="115000"/>
                        </a:lnSpc>
                        <a:spcBef>
                          <a:spcPts val="0"/>
                        </a:spcBef>
                        <a:spcAft>
                          <a:spcPts val="0"/>
                        </a:spcAft>
                        <a:buFont typeface="Symbol"/>
                        <a:buChar char=""/>
                      </a:pPr>
                      <a:r>
                        <a:rPr lang="en-US" sz="1100">
                          <a:effectLst/>
                        </a:rPr>
                        <a:t>Update processes docs (or as changes occur).</a:t>
                      </a:r>
                      <a:endParaRPr lang="en-US" sz="1600">
                        <a:solidFill>
                          <a:srgbClr val="365F91"/>
                        </a:solidFill>
                        <a:effectLst/>
                        <a:latin typeface="Calibri"/>
                        <a:ea typeface="Calibri"/>
                        <a:cs typeface="Times New Roman"/>
                      </a:endParaRPr>
                    </a:p>
                  </a:txBody>
                  <a:tcPr marL="69945" marR="69945" marT="0" marB="0"/>
                </a:tc>
              </a:tr>
              <a:tr h="983119">
                <a:tc>
                  <a:txBody>
                    <a:bodyPr/>
                    <a:lstStyle/>
                    <a:p>
                      <a:pPr marL="0" marR="0">
                        <a:lnSpc>
                          <a:spcPct val="115000"/>
                        </a:lnSpc>
                        <a:spcBef>
                          <a:spcPts val="0"/>
                        </a:spcBef>
                        <a:spcAft>
                          <a:spcPts val="0"/>
                        </a:spcAft>
                      </a:pPr>
                      <a:r>
                        <a:rPr lang="en-US" sz="1100">
                          <a:effectLst/>
                        </a:rPr>
                        <a:t>Monthly</a:t>
                      </a:r>
                      <a:endParaRPr lang="en-US" sz="1600">
                        <a:solidFill>
                          <a:srgbClr val="365F91"/>
                        </a:solidFill>
                        <a:effectLst/>
                        <a:latin typeface="Calibri"/>
                        <a:ea typeface="Calibri"/>
                        <a:cs typeface="Times New Roman"/>
                      </a:endParaRPr>
                    </a:p>
                  </a:txBody>
                  <a:tcPr marL="69945" marR="69945" marT="0" marB="0"/>
                </a:tc>
                <a:tc>
                  <a:txBody>
                    <a:bodyPr/>
                    <a:lstStyle/>
                    <a:p>
                      <a:pPr marL="342900" marR="0" lvl="0" indent="-342900">
                        <a:lnSpc>
                          <a:spcPct val="115000"/>
                        </a:lnSpc>
                        <a:spcBef>
                          <a:spcPts val="0"/>
                        </a:spcBef>
                        <a:spcAft>
                          <a:spcPts val="0"/>
                        </a:spcAft>
                        <a:buFont typeface="Symbol"/>
                        <a:buChar char=""/>
                      </a:pPr>
                      <a:r>
                        <a:rPr lang="en-US" sz="1100">
                          <a:effectLst/>
                        </a:rPr>
                        <a:t>Review and update events and calendar entries for the month (these should also be added or removed as new events and calendar dates are scheduled/cancelled).</a:t>
                      </a:r>
                      <a:endParaRPr lang="en-US" sz="1600">
                        <a:effectLst/>
                      </a:endParaRPr>
                    </a:p>
                    <a:p>
                      <a:pPr marL="342900" marR="0" lvl="0" indent="-342900">
                        <a:lnSpc>
                          <a:spcPct val="115000"/>
                        </a:lnSpc>
                        <a:spcBef>
                          <a:spcPts val="0"/>
                        </a:spcBef>
                        <a:spcAft>
                          <a:spcPts val="0"/>
                        </a:spcAft>
                        <a:buFont typeface="Symbol"/>
                        <a:buChar char=""/>
                      </a:pPr>
                      <a:r>
                        <a:rPr lang="en-US" sz="1100">
                          <a:effectLst/>
                        </a:rPr>
                        <a:t>Review and update any marketing materials to ensure team members are always using the current branding and other formats for any template materials.</a:t>
                      </a:r>
                      <a:endParaRPr lang="en-US" sz="1600">
                        <a:effectLst/>
                      </a:endParaRPr>
                    </a:p>
                    <a:p>
                      <a:pPr marL="342900" marR="0" lvl="0" indent="-342900">
                        <a:lnSpc>
                          <a:spcPct val="115000"/>
                        </a:lnSpc>
                        <a:spcBef>
                          <a:spcPts val="0"/>
                        </a:spcBef>
                        <a:spcAft>
                          <a:spcPts val="0"/>
                        </a:spcAft>
                        <a:buFont typeface="Symbol"/>
                        <a:buChar char=""/>
                      </a:pPr>
                      <a:r>
                        <a:rPr lang="en-US" sz="1100">
                          <a:effectLst/>
                        </a:rPr>
                        <a:t>Review and update versions of all forms to ensure proper documents are being used by the team.</a:t>
                      </a:r>
                      <a:endParaRPr lang="en-US" sz="1600">
                        <a:solidFill>
                          <a:srgbClr val="365F91"/>
                        </a:solidFill>
                        <a:effectLst/>
                        <a:latin typeface="Calibri"/>
                        <a:ea typeface="Calibri"/>
                        <a:cs typeface="Times New Roman"/>
                      </a:endParaRPr>
                    </a:p>
                  </a:txBody>
                  <a:tcPr marL="69945" marR="69945" marT="0" marB="0"/>
                </a:tc>
              </a:tr>
              <a:tr h="983119">
                <a:tc>
                  <a:txBody>
                    <a:bodyPr/>
                    <a:lstStyle/>
                    <a:p>
                      <a:pPr marL="0" marR="0">
                        <a:lnSpc>
                          <a:spcPct val="115000"/>
                        </a:lnSpc>
                        <a:spcBef>
                          <a:spcPts val="0"/>
                        </a:spcBef>
                        <a:spcAft>
                          <a:spcPts val="0"/>
                        </a:spcAft>
                      </a:pPr>
                      <a:r>
                        <a:rPr lang="en-US" sz="1100">
                          <a:effectLst/>
                        </a:rPr>
                        <a:t>Quarterly</a:t>
                      </a:r>
                      <a:endParaRPr lang="en-US" sz="1600">
                        <a:solidFill>
                          <a:srgbClr val="365F91"/>
                        </a:solidFill>
                        <a:effectLst/>
                        <a:latin typeface="Calibri"/>
                        <a:ea typeface="Calibri"/>
                        <a:cs typeface="Times New Roman"/>
                      </a:endParaRPr>
                    </a:p>
                  </a:txBody>
                  <a:tcPr marL="69945" marR="69945" marT="0" marB="0"/>
                </a:tc>
                <a:tc>
                  <a:txBody>
                    <a:bodyPr/>
                    <a:lstStyle/>
                    <a:p>
                      <a:pPr marL="342900" marR="0" lvl="0" indent="-342900">
                        <a:lnSpc>
                          <a:spcPct val="115000"/>
                        </a:lnSpc>
                        <a:spcBef>
                          <a:spcPts val="0"/>
                        </a:spcBef>
                        <a:spcAft>
                          <a:spcPts val="0"/>
                        </a:spcAft>
                        <a:buFont typeface="Symbol"/>
                        <a:buChar char=""/>
                      </a:pPr>
                      <a:r>
                        <a:rPr lang="en-US" sz="1100">
                          <a:effectLst/>
                        </a:rPr>
                        <a:t>Update any seasonal promotions</a:t>
                      </a:r>
                      <a:endParaRPr lang="en-US" sz="1600">
                        <a:effectLst/>
                      </a:endParaRPr>
                    </a:p>
                    <a:p>
                      <a:pPr marL="342900" marR="0" lvl="0" indent="-342900">
                        <a:lnSpc>
                          <a:spcPct val="115000"/>
                        </a:lnSpc>
                        <a:spcBef>
                          <a:spcPts val="0"/>
                        </a:spcBef>
                        <a:spcAft>
                          <a:spcPts val="0"/>
                        </a:spcAft>
                        <a:buFont typeface="Symbol"/>
                        <a:buChar char=""/>
                      </a:pPr>
                      <a:r>
                        <a:rPr lang="en-US" sz="1100">
                          <a:effectLst/>
                        </a:rPr>
                        <a:t>Review user audience groups, ensure users are in the right audiences, and modify outdated audiences</a:t>
                      </a:r>
                      <a:endParaRPr lang="en-US" sz="1600">
                        <a:effectLst/>
                      </a:endParaRPr>
                    </a:p>
                    <a:p>
                      <a:pPr marL="342900" marR="0" lvl="0" indent="-342900">
                        <a:lnSpc>
                          <a:spcPct val="115000"/>
                        </a:lnSpc>
                        <a:spcBef>
                          <a:spcPts val="0"/>
                        </a:spcBef>
                        <a:spcAft>
                          <a:spcPts val="0"/>
                        </a:spcAft>
                        <a:buFont typeface="Symbol"/>
                        <a:buChar char=""/>
                      </a:pPr>
                      <a:r>
                        <a:rPr lang="en-US" sz="1100">
                          <a:effectLst/>
                        </a:rPr>
                        <a:t>Evaluate cumulative Windows/SharePoint updates; reboot server machine regardless, each quarter</a:t>
                      </a:r>
                      <a:endParaRPr lang="en-US" sz="1600">
                        <a:solidFill>
                          <a:srgbClr val="365F91"/>
                        </a:solidFill>
                        <a:effectLst/>
                        <a:latin typeface="Calibri"/>
                        <a:ea typeface="Calibri"/>
                        <a:cs typeface="Times New Roman"/>
                      </a:endParaRPr>
                    </a:p>
                  </a:txBody>
                  <a:tcPr marL="69945" marR="69945" marT="0" marB="0"/>
                </a:tc>
              </a:tr>
              <a:tr h="1376367">
                <a:tc>
                  <a:txBody>
                    <a:bodyPr/>
                    <a:lstStyle/>
                    <a:p>
                      <a:pPr marL="0" marR="0">
                        <a:lnSpc>
                          <a:spcPct val="115000"/>
                        </a:lnSpc>
                        <a:spcBef>
                          <a:spcPts val="0"/>
                        </a:spcBef>
                        <a:spcAft>
                          <a:spcPts val="0"/>
                        </a:spcAft>
                      </a:pPr>
                      <a:r>
                        <a:rPr lang="en-US" sz="1100">
                          <a:effectLst/>
                        </a:rPr>
                        <a:t>Semi-Annually</a:t>
                      </a:r>
                      <a:endParaRPr lang="en-US" sz="1600">
                        <a:solidFill>
                          <a:srgbClr val="365F91"/>
                        </a:solidFill>
                        <a:effectLst/>
                        <a:latin typeface="Calibri"/>
                        <a:ea typeface="Calibri"/>
                        <a:cs typeface="Times New Roman"/>
                      </a:endParaRPr>
                    </a:p>
                  </a:txBody>
                  <a:tcPr marL="69945" marR="69945" marT="0" marB="0"/>
                </a:tc>
                <a:tc>
                  <a:txBody>
                    <a:bodyPr/>
                    <a:lstStyle/>
                    <a:p>
                      <a:pPr marL="342900" marR="0" lvl="0" indent="-342900">
                        <a:lnSpc>
                          <a:spcPct val="115000"/>
                        </a:lnSpc>
                        <a:spcBef>
                          <a:spcPts val="0"/>
                        </a:spcBef>
                        <a:spcAft>
                          <a:spcPts val="0"/>
                        </a:spcAft>
                        <a:buFont typeface="Symbol"/>
                        <a:buChar char=""/>
                      </a:pPr>
                      <a:r>
                        <a:rPr lang="en-US" sz="1100">
                          <a:effectLst/>
                        </a:rPr>
                        <a:t>Twice per year the content owner of the Team Sites should review what sites haven’t been used in the last 6 months and have little or no page views. They should then contact the site creator or owner of these sites and recommend removing them, keeping team sites relevant and useful.</a:t>
                      </a:r>
                      <a:endParaRPr lang="en-US" sz="1600">
                        <a:effectLst/>
                      </a:endParaRPr>
                    </a:p>
                    <a:p>
                      <a:pPr marL="342900" marR="0" lvl="0" indent="-342900">
                        <a:lnSpc>
                          <a:spcPct val="115000"/>
                        </a:lnSpc>
                        <a:spcBef>
                          <a:spcPts val="0"/>
                        </a:spcBef>
                        <a:spcAft>
                          <a:spcPts val="0"/>
                        </a:spcAft>
                        <a:buFont typeface="Symbol"/>
                        <a:buChar char=""/>
                      </a:pPr>
                      <a:r>
                        <a:rPr lang="en-US" sz="1100">
                          <a:effectLst/>
                        </a:rPr>
                        <a:t>The employee handbook and other HR resources (forms, reference docs, vacation policies, etc.) should be reviewed and updated as needed by the HR content owner.</a:t>
                      </a:r>
                      <a:endParaRPr lang="en-US" sz="1600">
                        <a:effectLst/>
                      </a:endParaRPr>
                    </a:p>
                    <a:p>
                      <a:pPr marL="342900" marR="0" lvl="0" indent="-342900">
                        <a:lnSpc>
                          <a:spcPct val="115000"/>
                        </a:lnSpc>
                        <a:spcBef>
                          <a:spcPts val="0"/>
                        </a:spcBef>
                        <a:spcAft>
                          <a:spcPts val="0"/>
                        </a:spcAft>
                        <a:buFont typeface="Symbol"/>
                        <a:buChar char=""/>
                      </a:pPr>
                      <a:r>
                        <a:rPr lang="en-US" sz="1100">
                          <a:effectLst/>
                        </a:rPr>
                        <a:t>Review search keywords, term store, and acronyms, removing any duplicated content, adding new keywords and terms, and updating any new acronyms as needed. </a:t>
                      </a:r>
                      <a:endParaRPr lang="en-US" sz="1600">
                        <a:solidFill>
                          <a:srgbClr val="365F91"/>
                        </a:solidFill>
                        <a:effectLst/>
                        <a:latin typeface="Calibri"/>
                        <a:ea typeface="Calibri"/>
                        <a:cs typeface="Times New Roman"/>
                      </a:endParaRPr>
                    </a:p>
                  </a:txBody>
                  <a:tcPr marL="69945" marR="69945" marT="0" marB="0"/>
                </a:tc>
              </a:tr>
              <a:tr h="393248">
                <a:tc>
                  <a:txBody>
                    <a:bodyPr/>
                    <a:lstStyle/>
                    <a:p>
                      <a:pPr marL="0" marR="0">
                        <a:lnSpc>
                          <a:spcPct val="115000"/>
                        </a:lnSpc>
                        <a:spcBef>
                          <a:spcPts val="0"/>
                        </a:spcBef>
                        <a:spcAft>
                          <a:spcPts val="0"/>
                        </a:spcAft>
                      </a:pPr>
                      <a:r>
                        <a:rPr lang="en-US" sz="1100">
                          <a:effectLst/>
                        </a:rPr>
                        <a:t>Annually</a:t>
                      </a:r>
                      <a:endParaRPr lang="en-US" sz="1600">
                        <a:solidFill>
                          <a:srgbClr val="365F91"/>
                        </a:solidFill>
                        <a:effectLst/>
                        <a:latin typeface="Calibri"/>
                        <a:ea typeface="Calibri"/>
                        <a:cs typeface="Times New Roman"/>
                      </a:endParaRPr>
                    </a:p>
                  </a:txBody>
                  <a:tcPr marL="69945" marR="69945" marT="0" marB="0"/>
                </a:tc>
                <a:tc>
                  <a:txBody>
                    <a:bodyPr/>
                    <a:lstStyle/>
                    <a:p>
                      <a:pPr marL="342900" marR="0" lvl="0" indent="-342900">
                        <a:lnSpc>
                          <a:spcPct val="115000"/>
                        </a:lnSpc>
                        <a:spcBef>
                          <a:spcPts val="0"/>
                        </a:spcBef>
                        <a:spcAft>
                          <a:spcPts val="0"/>
                        </a:spcAft>
                        <a:buFont typeface="Symbol"/>
                        <a:buChar char=""/>
                      </a:pPr>
                      <a:r>
                        <a:rPr lang="en-US" sz="1100" dirty="0">
                          <a:effectLst/>
                        </a:rPr>
                        <a:t>The governance board should review the governance document, updating with any changes that may have taken place in SharePoint policies and processes.</a:t>
                      </a:r>
                      <a:endParaRPr lang="en-US" sz="1600" dirty="0">
                        <a:solidFill>
                          <a:srgbClr val="365F91"/>
                        </a:solidFill>
                        <a:effectLst/>
                        <a:latin typeface="Calibri"/>
                        <a:ea typeface="Calibri"/>
                        <a:cs typeface="Times New Roman"/>
                      </a:endParaRPr>
                    </a:p>
                  </a:txBody>
                  <a:tcPr marL="69945" marR="69945" marT="0" marB="0"/>
                </a:tc>
              </a:tr>
            </a:tbl>
          </a:graphicData>
        </a:graphic>
      </p:graphicFrame>
    </p:spTree>
    <p:extLst>
      <p:ext uri="{BB962C8B-B14F-4D97-AF65-F5344CB8AC3E}">
        <p14:creationId xmlns:p14="http://schemas.microsoft.com/office/powerpoint/2010/main" val="56359200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Recap: Your </a:t>
            </a:r>
            <a:r>
              <a:rPr lang="en-US" dirty="0"/>
              <a:t>SharePoint 2013 Journey</a:t>
            </a:r>
          </a:p>
        </p:txBody>
      </p:sp>
      <p:sp>
        <p:nvSpPr>
          <p:cNvPr id="4" name="Rectangle 3"/>
          <p:cNvSpPr/>
          <p:nvPr/>
        </p:nvSpPr>
        <p:spPr bwMode="auto">
          <a:xfrm>
            <a:off x="808037" y="2509595"/>
            <a:ext cx="183369" cy="186521"/>
          </a:xfrm>
          <a:prstGeom prst="rect">
            <a:avLst/>
          </a:prstGeom>
          <a:noFill/>
          <a:ln w="3175">
            <a:solidFill>
              <a:srgbClr val="505050"/>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9" tIns="46639" rIns="46639" bIns="46639" numCol="1" spcCol="0" rtlCol="0" fromWordArt="0" anchor="ctr" anchorCtr="0" forceAA="0" compatLnSpc="1">
            <a:prstTxWarp prst="textNoShape">
              <a:avLst/>
            </a:prstTxWarp>
            <a:noAutofit/>
          </a:bodyPr>
          <a:lstStyle/>
          <a:p>
            <a:pPr algn="ctr" defTabSz="932472" fontAlgn="base">
              <a:spcBef>
                <a:spcPct val="0"/>
              </a:spcBef>
              <a:spcAft>
                <a:spcPct val="0"/>
              </a:spcAft>
            </a:pPr>
            <a:endParaRPr lang="en-US" sz="2800" dirty="0">
              <a:gradFill>
                <a:gsLst>
                  <a:gs pos="0">
                    <a:srgbClr val="FFFFFF"/>
                  </a:gs>
                  <a:gs pos="100000">
                    <a:srgbClr val="FFFFFF"/>
                  </a:gs>
                </a:gsLst>
                <a:lin ang="5400000" scaled="0"/>
              </a:gradFill>
              <a:ea typeface="Segoe UI" pitchFamily="34" charset="0"/>
              <a:cs typeface="Segoe UI" pitchFamily="34" charset="0"/>
            </a:endParaRPr>
          </a:p>
        </p:txBody>
      </p:sp>
      <p:sp>
        <p:nvSpPr>
          <p:cNvPr id="5" name="Rectangle 4"/>
          <p:cNvSpPr/>
          <p:nvPr/>
        </p:nvSpPr>
        <p:spPr bwMode="auto">
          <a:xfrm>
            <a:off x="3521941" y="2506662"/>
            <a:ext cx="2697480" cy="2744787"/>
          </a:xfrm>
          <a:prstGeom prst="rect">
            <a:avLst/>
          </a:prstGeom>
          <a:solidFill>
            <a:srgbClr val="FFB900"/>
          </a:solidFill>
          <a:ln w="38100">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spcBef>
                <a:spcPct val="0"/>
              </a:spcBef>
              <a:spcAft>
                <a:spcPct val="0"/>
              </a:spcAft>
            </a:pPr>
            <a:r>
              <a:rPr lang="en-US" sz="2800">
                <a:gradFill>
                  <a:gsLst>
                    <a:gs pos="0">
                      <a:srgbClr val="FFFFFF"/>
                    </a:gs>
                    <a:gs pos="100000">
                      <a:srgbClr val="FFFFFF"/>
                    </a:gs>
                  </a:gsLst>
                  <a:lin ang="5400000" scaled="0"/>
                </a:gradFill>
                <a:ea typeface="Segoe UI" pitchFamily="34" charset="0"/>
                <a:cs typeface="Segoe UI" pitchFamily="34" charset="0"/>
              </a:rPr>
              <a:t>Making the Most of Today’s Investment</a:t>
            </a:r>
            <a:endParaRPr lang="en-US" sz="2800" dirty="0">
              <a:gradFill>
                <a:gsLst>
                  <a:gs pos="0">
                    <a:srgbClr val="FFFFFF"/>
                  </a:gs>
                  <a:gs pos="100000">
                    <a:srgbClr val="FFFFFF"/>
                  </a:gs>
                </a:gsLst>
                <a:lin ang="5400000" scaled="0"/>
              </a:gradFill>
              <a:ea typeface="Segoe UI" pitchFamily="34" charset="0"/>
              <a:cs typeface="Segoe UI" pitchFamily="34" charset="0"/>
            </a:endParaRPr>
          </a:p>
        </p:txBody>
      </p:sp>
      <p:sp>
        <p:nvSpPr>
          <p:cNvPr id="6" name="Rectangle 5"/>
          <p:cNvSpPr/>
          <p:nvPr/>
        </p:nvSpPr>
        <p:spPr bwMode="auto">
          <a:xfrm>
            <a:off x="749931" y="2509595"/>
            <a:ext cx="2697480" cy="2744787"/>
          </a:xfrm>
          <a:prstGeom prst="rect">
            <a:avLst/>
          </a:prstGeom>
          <a:solidFill>
            <a:srgbClr val="FF8C00"/>
          </a:solidFill>
          <a:ln w="38100">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spcBef>
                <a:spcPct val="0"/>
              </a:spcBef>
              <a:spcAft>
                <a:spcPct val="0"/>
              </a:spcAft>
            </a:pPr>
            <a:r>
              <a:rPr lang="en-US" sz="2800" dirty="0" smtClean="0">
                <a:gradFill>
                  <a:gsLst>
                    <a:gs pos="0">
                      <a:srgbClr val="FFFFFF"/>
                    </a:gs>
                    <a:gs pos="100000">
                      <a:srgbClr val="FFFFFF"/>
                    </a:gs>
                  </a:gsLst>
                  <a:lin ang="5400000" scaled="0"/>
                </a:gradFill>
                <a:ea typeface="Segoe UI" pitchFamily="34" charset="0"/>
                <a:cs typeface="Segoe UI" pitchFamily="34" charset="0"/>
              </a:rPr>
              <a:t>Should I Upgrade?</a:t>
            </a:r>
            <a:endParaRPr lang="en-US" sz="2800" dirty="0">
              <a:gradFill>
                <a:gsLst>
                  <a:gs pos="0">
                    <a:srgbClr val="FFFFFF"/>
                  </a:gs>
                  <a:gs pos="100000">
                    <a:srgbClr val="FFFFFF"/>
                  </a:gs>
                </a:gsLst>
                <a:lin ang="5400000" scaled="0"/>
              </a:gradFill>
              <a:ea typeface="Segoe UI" pitchFamily="34" charset="0"/>
              <a:cs typeface="Segoe UI" pitchFamily="34" charset="0"/>
            </a:endParaRPr>
          </a:p>
          <a:p>
            <a:pPr defTabSz="932472" fontAlgn="base">
              <a:spcBef>
                <a:spcPct val="0"/>
              </a:spcBef>
              <a:spcAft>
                <a:spcPct val="0"/>
              </a:spcAft>
            </a:pPr>
            <a:endParaRPr lang="en-US" sz="2800"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7" name="Rectangle 6"/>
          <p:cNvSpPr/>
          <p:nvPr/>
        </p:nvSpPr>
        <p:spPr bwMode="auto">
          <a:xfrm>
            <a:off x="6293951" y="2506662"/>
            <a:ext cx="2697480" cy="2744787"/>
          </a:xfrm>
          <a:prstGeom prst="rect">
            <a:avLst/>
          </a:prstGeom>
          <a:solidFill>
            <a:srgbClr val="EB3C0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spcBef>
                <a:spcPct val="0"/>
              </a:spcBef>
              <a:spcAft>
                <a:spcPct val="0"/>
              </a:spcAft>
            </a:pPr>
            <a:r>
              <a:rPr lang="en-US" sz="2800" dirty="0" smtClean="0">
                <a:gradFill>
                  <a:gsLst>
                    <a:gs pos="0">
                      <a:srgbClr val="FFFFFF"/>
                    </a:gs>
                    <a:gs pos="100000">
                      <a:srgbClr val="FFFFFF"/>
                    </a:gs>
                  </a:gsLst>
                  <a:lin ang="5400000" scaled="0"/>
                </a:gradFill>
                <a:ea typeface="Segoe UI" pitchFamily="34" charset="0"/>
                <a:cs typeface="Segoe UI" pitchFamily="34" charset="0"/>
              </a:rPr>
              <a:t>Things to Prepare for Now</a:t>
            </a:r>
            <a:endParaRPr lang="en-US" sz="2800" dirty="0">
              <a:gradFill>
                <a:gsLst>
                  <a:gs pos="0">
                    <a:srgbClr val="FFFFFF"/>
                  </a:gs>
                  <a:gs pos="100000">
                    <a:srgbClr val="FFFFFF"/>
                  </a:gs>
                </a:gsLst>
                <a:lin ang="5400000" scaled="0"/>
              </a:gradFill>
              <a:ea typeface="Segoe UI" pitchFamily="34" charset="0"/>
              <a:cs typeface="Segoe UI" pitchFamily="34" charset="0"/>
            </a:endParaRPr>
          </a:p>
        </p:txBody>
      </p:sp>
      <p:sp>
        <p:nvSpPr>
          <p:cNvPr id="8" name="Rectangle 7"/>
          <p:cNvSpPr/>
          <p:nvPr/>
        </p:nvSpPr>
        <p:spPr bwMode="auto">
          <a:xfrm>
            <a:off x="9083357" y="2506661"/>
            <a:ext cx="2697480" cy="2744787"/>
          </a:xfrm>
          <a:prstGeom prst="rect">
            <a:avLst/>
          </a:prstGeom>
          <a:solidFill>
            <a:schemeClr val="accent2"/>
          </a:solidFill>
          <a:ln w="38100">
            <a:solidFill>
              <a:schemeClr val="accent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r>
              <a:rPr lang="en-US" sz="2800" dirty="0">
                <a:gradFill>
                  <a:gsLst>
                    <a:gs pos="0">
                      <a:srgbClr val="FFFFFF"/>
                    </a:gs>
                    <a:gs pos="100000">
                      <a:srgbClr val="FFFFFF"/>
                    </a:gs>
                  </a:gsLst>
                  <a:lin ang="5400000" scaled="0"/>
                </a:gradFill>
                <a:ea typeface="Segoe UI" pitchFamily="34" charset="0"/>
                <a:cs typeface="Segoe UI" pitchFamily="34" charset="0"/>
              </a:rPr>
              <a:t>Your SharePoint Journey</a:t>
            </a:r>
          </a:p>
        </p:txBody>
      </p:sp>
    </p:spTree>
    <p:extLst>
      <p:ext uri="{BB962C8B-B14F-4D97-AF65-F5344CB8AC3E}">
        <p14:creationId xmlns:p14="http://schemas.microsoft.com/office/powerpoint/2010/main" val="111126971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89037" y="1592262"/>
            <a:ext cx="5541962" cy="4488694"/>
          </a:xfrm>
          <a:prstGeom prst="rect">
            <a:avLst/>
          </a:prstGeom>
        </p:spPr>
      </p:pic>
      <p:sp>
        <p:nvSpPr>
          <p:cNvPr id="4" name="TextBox 3"/>
          <p:cNvSpPr txBox="1"/>
          <p:nvPr/>
        </p:nvSpPr>
        <p:spPr>
          <a:xfrm>
            <a:off x="7053875" y="2582862"/>
            <a:ext cx="3372013" cy="849463"/>
          </a:xfrm>
          <a:prstGeom prst="rect">
            <a:avLst/>
          </a:prstGeom>
          <a:noFill/>
        </p:spPr>
        <p:txBody>
          <a:bodyPr wrap="none" lIns="182880" tIns="146304" rIns="182880" bIns="146304" rtlCol="0">
            <a:spAutoFit/>
          </a:bodyPr>
          <a:lstStyle/>
          <a:p>
            <a:pPr>
              <a:lnSpc>
                <a:spcPct val="90000"/>
              </a:lnSpc>
              <a:spcAft>
                <a:spcPts val="600"/>
              </a:spcAft>
            </a:pPr>
            <a:r>
              <a:rPr lang="en-US" sz="4000" dirty="0" smtClean="0">
                <a:gradFill>
                  <a:gsLst>
                    <a:gs pos="2917">
                      <a:srgbClr val="505050"/>
                    </a:gs>
                    <a:gs pos="30000">
                      <a:srgbClr val="505050"/>
                    </a:gs>
                  </a:gsLst>
                  <a:lin ang="5400000" scaled="0"/>
                </a:gradFill>
              </a:rPr>
              <a:t>Bob is happy.</a:t>
            </a:r>
          </a:p>
        </p:txBody>
      </p:sp>
      <p:sp>
        <p:nvSpPr>
          <p:cNvPr id="5" name="Title 4"/>
          <p:cNvSpPr>
            <a:spLocks noGrp="1"/>
          </p:cNvSpPr>
          <p:nvPr>
            <p:ph type="title"/>
          </p:nvPr>
        </p:nvSpPr>
        <p:spPr/>
        <p:txBody>
          <a:bodyPr/>
          <a:lstStyle/>
          <a:p>
            <a:endParaRPr lang="en-US"/>
          </a:p>
        </p:txBody>
      </p:sp>
    </p:spTree>
    <p:extLst>
      <p:ext uri="{BB962C8B-B14F-4D97-AF65-F5344CB8AC3E}">
        <p14:creationId xmlns:p14="http://schemas.microsoft.com/office/powerpoint/2010/main" val="287893581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89037" y="1592262"/>
            <a:ext cx="5541962" cy="4488694"/>
          </a:xfrm>
          <a:prstGeom prst="rect">
            <a:avLst/>
          </a:prstGeom>
        </p:spPr>
      </p:pic>
      <p:sp>
        <p:nvSpPr>
          <p:cNvPr id="4" name="TextBox 3"/>
          <p:cNvSpPr txBox="1"/>
          <p:nvPr/>
        </p:nvSpPr>
        <p:spPr>
          <a:xfrm>
            <a:off x="7053875" y="2582862"/>
            <a:ext cx="1597425" cy="849463"/>
          </a:xfrm>
          <a:prstGeom prst="rect">
            <a:avLst/>
          </a:prstGeom>
          <a:noFill/>
        </p:spPr>
        <p:txBody>
          <a:bodyPr wrap="none" lIns="182880" tIns="146304" rIns="182880" bIns="146304" rtlCol="0">
            <a:spAutoFit/>
          </a:bodyPr>
          <a:lstStyle/>
          <a:p>
            <a:pPr>
              <a:lnSpc>
                <a:spcPct val="90000"/>
              </a:lnSpc>
              <a:spcAft>
                <a:spcPts val="600"/>
              </a:spcAft>
            </a:pPr>
            <a:r>
              <a:rPr lang="en-US" sz="4000" dirty="0" smtClean="0">
                <a:gradFill>
                  <a:gsLst>
                    <a:gs pos="2917">
                      <a:srgbClr val="505050"/>
                    </a:gs>
                    <a:gs pos="30000">
                      <a:srgbClr val="505050"/>
                    </a:gs>
                  </a:gsLst>
                  <a:lin ang="5400000" scaled="0"/>
                </a:gradFill>
              </a:rPr>
              <a:t>Why?</a:t>
            </a:r>
          </a:p>
        </p:txBody>
      </p:sp>
      <p:sp>
        <p:nvSpPr>
          <p:cNvPr id="5" name="Title 4"/>
          <p:cNvSpPr>
            <a:spLocks noGrp="1"/>
          </p:cNvSpPr>
          <p:nvPr>
            <p:ph type="title"/>
          </p:nvPr>
        </p:nvSpPr>
        <p:spPr/>
        <p:txBody>
          <a:bodyPr/>
          <a:lstStyle/>
          <a:p>
            <a:endParaRPr lang="en-US"/>
          </a:p>
        </p:txBody>
      </p:sp>
    </p:spTree>
    <p:extLst>
      <p:ext uri="{BB962C8B-B14F-4D97-AF65-F5344CB8AC3E}">
        <p14:creationId xmlns:p14="http://schemas.microsoft.com/office/powerpoint/2010/main" val="245122414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89037" y="1592262"/>
            <a:ext cx="5541962" cy="4488694"/>
          </a:xfrm>
          <a:prstGeom prst="rect">
            <a:avLst/>
          </a:prstGeom>
        </p:spPr>
      </p:pic>
      <p:sp>
        <p:nvSpPr>
          <p:cNvPr id="4" name="TextBox 3"/>
          <p:cNvSpPr txBox="1"/>
          <p:nvPr/>
        </p:nvSpPr>
        <p:spPr>
          <a:xfrm>
            <a:off x="7053875" y="2582862"/>
            <a:ext cx="4295407" cy="1480405"/>
          </a:xfrm>
          <a:prstGeom prst="rect">
            <a:avLst/>
          </a:prstGeom>
          <a:noFill/>
        </p:spPr>
        <p:txBody>
          <a:bodyPr wrap="none" lIns="182880" tIns="146304" rIns="182880" bIns="146304" rtlCol="0">
            <a:spAutoFit/>
          </a:bodyPr>
          <a:lstStyle/>
          <a:p>
            <a:pPr>
              <a:lnSpc>
                <a:spcPct val="90000"/>
              </a:lnSpc>
              <a:spcAft>
                <a:spcPts val="600"/>
              </a:spcAft>
            </a:pPr>
            <a:r>
              <a:rPr lang="en-US" sz="4000" dirty="0" smtClean="0">
                <a:gradFill>
                  <a:gsLst>
                    <a:gs pos="2917">
                      <a:srgbClr val="505050"/>
                    </a:gs>
                    <a:gs pos="30000">
                      <a:srgbClr val="505050"/>
                    </a:gs>
                  </a:gsLst>
                  <a:lin ang="5400000" scaled="0"/>
                </a:gradFill>
              </a:rPr>
              <a:t>Because his users</a:t>
            </a:r>
          </a:p>
          <a:p>
            <a:pPr>
              <a:lnSpc>
                <a:spcPct val="90000"/>
              </a:lnSpc>
              <a:spcAft>
                <a:spcPts val="600"/>
              </a:spcAft>
            </a:pPr>
            <a:r>
              <a:rPr lang="en-US" sz="4000" dirty="0" smtClean="0">
                <a:gradFill>
                  <a:gsLst>
                    <a:gs pos="2917">
                      <a:srgbClr val="505050"/>
                    </a:gs>
                    <a:gs pos="30000">
                      <a:srgbClr val="505050"/>
                    </a:gs>
                  </a:gsLst>
                  <a:lin ang="5400000" scaled="0"/>
                </a:gradFill>
              </a:rPr>
              <a:t>are happy.</a:t>
            </a:r>
          </a:p>
        </p:txBody>
      </p:sp>
      <p:sp>
        <p:nvSpPr>
          <p:cNvPr id="5" name="Title 4"/>
          <p:cNvSpPr>
            <a:spLocks noGrp="1"/>
          </p:cNvSpPr>
          <p:nvPr>
            <p:ph type="title"/>
          </p:nvPr>
        </p:nvSpPr>
        <p:spPr/>
        <p:txBody>
          <a:bodyPr/>
          <a:lstStyle/>
          <a:p>
            <a:endParaRPr lang="en-US"/>
          </a:p>
        </p:txBody>
      </p:sp>
    </p:spTree>
    <p:extLst>
      <p:ext uri="{BB962C8B-B14F-4D97-AF65-F5344CB8AC3E}">
        <p14:creationId xmlns:p14="http://schemas.microsoft.com/office/powerpoint/2010/main" val="46013980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7053875" y="2582862"/>
            <a:ext cx="3386183" cy="1480405"/>
          </a:xfrm>
          <a:prstGeom prst="rect">
            <a:avLst/>
          </a:prstGeom>
          <a:noFill/>
        </p:spPr>
        <p:txBody>
          <a:bodyPr wrap="none" lIns="182880" tIns="146304" rIns="182880" bIns="146304" rtlCol="0">
            <a:spAutoFit/>
          </a:bodyPr>
          <a:lstStyle/>
          <a:p>
            <a:pPr>
              <a:lnSpc>
                <a:spcPct val="90000"/>
              </a:lnSpc>
              <a:spcAft>
                <a:spcPts val="600"/>
              </a:spcAft>
            </a:pPr>
            <a:r>
              <a:rPr lang="en-US" sz="4000" dirty="0" smtClean="0">
                <a:gradFill>
                  <a:gsLst>
                    <a:gs pos="2917">
                      <a:srgbClr val="505050"/>
                    </a:gs>
                    <a:gs pos="30000">
                      <a:srgbClr val="505050"/>
                    </a:gs>
                  </a:gsLst>
                  <a:lin ang="5400000" scaled="0"/>
                </a:gradFill>
              </a:rPr>
              <a:t>And Bob got </a:t>
            </a:r>
          </a:p>
          <a:p>
            <a:pPr>
              <a:lnSpc>
                <a:spcPct val="90000"/>
              </a:lnSpc>
              <a:spcAft>
                <a:spcPts val="600"/>
              </a:spcAft>
            </a:pPr>
            <a:r>
              <a:rPr lang="en-US" sz="4000" dirty="0" smtClean="0">
                <a:gradFill>
                  <a:gsLst>
                    <a:gs pos="2917">
                      <a:srgbClr val="505050"/>
                    </a:gs>
                    <a:gs pos="30000">
                      <a:srgbClr val="505050"/>
                    </a:gs>
                  </a:gsLst>
                  <a:lin ang="5400000" scaled="0"/>
                </a:gradFill>
              </a:rPr>
              <a:t>a raise, too.</a:t>
            </a: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08037" y="2201862"/>
            <a:ext cx="2971996" cy="2622349"/>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958300" y="2932706"/>
            <a:ext cx="2261121" cy="2261121"/>
          </a:xfrm>
          <a:prstGeom prst="rect">
            <a:avLst/>
          </a:prstGeom>
        </p:spPr>
      </p:pic>
      <p:sp>
        <p:nvSpPr>
          <p:cNvPr id="7" name="Title 6"/>
          <p:cNvSpPr>
            <a:spLocks noGrp="1"/>
          </p:cNvSpPr>
          <p:nvPr>
            <p:ph type="title"/>
          </p:nvPr>
        </p:nvSpPr>
        <p:spPr/>
        <p:txBody>
          <a:bodyPr/>
          <a:lstStyle/>
          <a:p>
            <a:endParaRPr lang="en-US"/>
          </a:p>
        </p:txBody>
      </p:sp>
    </p:spTree>
    <p:extLst>
      <p:ext uri="{BB962C8B-B14F-4D97-AF65-F5344CB8AC3E}">
        <p14:creationId xmlns:p14="http://schemas.microsoft.com/office/powerpoint/2010/main" val="324654294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Questions?</a:t>
            </a:r>
            <a:endParaRPr lang="en-US" dirty="0"/>
          </a:p>
        </p:txBody>
      </p:sp>
      <p:sp>
        <p:nvSpPr>
          <p:cNvPr id="3" name="Text Placeholder 2"/>
          <p:cNvSpPr>
            <a:spLocks noGrp="1"/>
          </p:cNvSpPr>
          <p:nvPr>
            <p:ph type="body" sz="quarter" idx="4294967295"/>
          </p:nvPr>
        </p:nvSpPr>
        <p:spPr>
          <a:xfrm>
            <a:off x="274638" y="1464651"/>
            <a:ext cx="11887200" cy="2794611"/>
          </a:xfrm>
          <a:prstGeom prst="rect">
            <a:avLst/>
          </a:prstGeom>
        </p:spPr>
        <p:txBody>
          <a:bodyPr/>
          <a:lstStyle/>
          <a:p>
            <a:pPr>
              <a:buClr>
                <a:srgbClr val="777777"/>
              </a:buClr>
              <a:buSzPct val="130000"/>
            </a:pPr>
            <a:r>
              <a:rPr lang="en-US" sz="3200" dirty="0" smtClean="0">
                <a:solidFill>
                  <a:schemeClr val="tx1"/>
                </a:solidFill>
              </a:rPr>
              <a:t>Scott Jamison</a:t>
            </a:r>
          </a:p>
          <a:p>
            <a:pPr>
              <a:buClr>
                <a:srgbClr val="777777"/>
              </a:buClr>
              <a:buSzPct val="130000"/>
            </a:pPr>
            <a:r>
              <a:rPr lang="en-US" sz="3200" dirty="0" smtClean="0">
                <a:solidFill>
                  <a:schemeClr val="tx1"/>
                </a:solidFill>
              </a:rPr>
              <a:t>Email: </a:t>
            </a:r>
            <a:r>
              <a:rPr lang="en-US" sz="3200" dirty="0" smtClean="0">
                <a:solidFill>
                  <a:schemeClr val="tx1"/>
                </a:solidFill>
                <a:hlinkClick r:id="rId3"/>
              </a:rPr>
              <a:t>scott.jamison@jornata.com</a:t>
            </a:r>
            <a:r>
              <a:rPr lang="en-US" sz="3200" dirty="0" smtClean="0">
                <a:solidFill>
                  <a:schemeClr val="tx1"/>
                </a:solidFill>
              </a:rPr>
              <a:t> </a:t>
            </a:r>
          </a:p>
          <a:p>
            <a:pPr>
              <a:buClr>
                <a:srgbClr val="777777"/>
              </a:buClr>
              <a:buSzPct val="130000"/>
            </a:pPr>
            <a:r>
              <a:rPr lang="en-US" sz="3200" dirty="0" smtClean="0">
                <a:solidFill>
                  <a:schemeClr val="tx1"/>
                </a:solidFill>
              </a:rPr>
              <a:t>Blog: </a:t>
            </a:r>
            <a:r>
              <a:rPr lang="en-US" sz="3200" dirty="0" smtClean="0">
                <a:solidFill>
                  <a:schemeClr val="tx1"/>
                </a:solidFill>
                <a:hlinkClick r:id="rId4"/>
              </a:rPr>
              <a:t>www.scottjamison.com</a:t>
            </a:r>
            <a:r>
              <a:rPr lang="en-US" sz="3200" dirty="0" smtClean="0">
                <a:solidFill>
                  <a:schemeClr val="tx1"/>
                </a:solidFill>
              </a:rPr>
              <a:t> </a:t>
            </a:r>
          </a:p>
          <a:p>
            <a:pPr>
              <a:buClr>
                <a:srgbClr val="777777"/>
              </a:buClr>
              <a:buSzPct val="130000"/>
            </a:pPr>
            <a:r>
              <a:rPr lang="en-US" sz="3200" dirty="0" smtClean="0">
                <a:solidFill>
                  <a:schemeClr val="tx1"/>
                </a:solidFill>
              </a:rPr>
              <a:t>Twitter: @sjam</a:t>
            </a:r>
            <a:endParaRPr lang="en-US" sz="3200" dirty="0">
              <a:solidFill>
                <a:schemeClr val="tx1"/>
              </a:solidFill>
            </a:endParaRPr>
          </a:p>
          <a:p>
            <a:endParaRPr lang="en-US" sz="3200" dirty="0"/>
          </a:p>
        </p:txBody>
      </p:sp>
      <p:pic>
        <p:nvPicPr>
          <p:cNvPr id="4" name="Picture 3" descr="SharePoint 2010 Cover.jpg">
            <a:hlinkClick r:id="rId5"/>
          </p:cNvPr>
          <p:cNvPicPr/>
          <p:nvPr/>
        </p:nvPicPr>
        <p:blipFill>
          <a:blip r:embed="rId6" cstate="print"/>
          <a:stretch>
            <a:fillRect/>
          </a:stretch>
        </p:blipFill>
        <p:spPr>
          <a:xfrm>
            <a:off x="6065837" y="3421062"/>
            <a:ext cx="2514600" cy="3124200"/>
          </a:xfrm>
          <a:prstGeom prst="rect">
            <a:avLst/>
          </a:prstGeom>
        </p:spPr>
      </p:pic>
      <p:pic>
        <p:nvPicPr>
          <p:cNvPr id="6" name="Picture 5"/>
          <p:cNvPicPr>
            <a:picLocks noChangeAspect="1"/>
          </p:cNvPicPr>
          <p:nvPr/>
        </p:nvPicPr>
        <p:blipFill>
          <a:blip r:embed="rId7"/>
          <a:stretch>
            <a:fillRect/>
          </a:stretch>
        </p:blipFill>
        <p:spPr>
          <a:xfrm>
            <a:off x="6548897" y="1864502"/>
            <a:ext cx="4063079" cy="1427887"/>
          </a:xfrm>
          <a:prstGeom prst="rect">
            <a:avLst/>
          </a:prstGeom>
        </p:spPr>
      </p:pic>
      <p:pic>
        <p:nvPicPr>
          <p:cNvPr id="5" name="Picture 4"/>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8809037" y="3421063"/>
            <a:ext cx="2387123" cy="3124200"/>
          </a:xfrm>
          <a:prstGeom prst="rect">
            <a:avLst/>
          </a:prstGeom>
        </p:spPr>
      </p:pic>
    </p:spTree>
    <p:extLst>
      <p:ext uri="{BB962C8B-B14F-4D97-AF65-F5344CB8AC3E}">
        <p14:creationId xmlns:p14="http://schemas.microsoft.com/office/powerpoint/2010/main" val="234626060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bwMode="auto">
          <a:xfrm>
            <a:off x="1" y="-1772"/>
            <a:ext cx="12441902" cy="1304498"/>
          </a:xfrm>
          <a:prstGeom prst="rect">
            <a:avLst/>
          </a:prstGeom>
          <a:solidFill>
            <a:srgbClr val="785393"/>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4" name="Title 3"/>
          <p:cNvSpPr>
            <a:spLocks noGrp="1"/>
          </p:cNvSpPr>
          <p:nvPr>
            <p:ph type="title"/>
          </p:nvPr>
        </p:nvSpPr>
        <p:spPr/>
        <p:txBody>
          <a:bodyPr/>
          <a:lstStyle/>
          <a:p>
            <a:r>
              <a:rPr lang="en-US" smtClean="0">
                <a:gradFill>
                  <a:gsLst>
                    <a:gs pos="1250">
                      <a:schemeClr val="bg1"/>
                    </a:gs>
                    <a:gs pos="100000">
                      <a:schemeClr val="bg1"/>
                    </a:gs>
                  </a:gsLst>
                  <a:lin ang="5400000" scaled="0"/>
                </a:gradFill>
              </a:rPr>
              <a:t>MySPC</a:t>
            </a:r>
            <a:endParaRPr lang="en-US" dirty="0">
              <a:gradFill>
                <a:gsLst>
                  <a:gs pos="1250">
                    <a:schemeClr val="bg1"/>
                  </a:gs>
                  <a:gs pos="100000">
                    <a:schemeClr val="bg1"/>
                  </a:gs>
                </a:gsLst>
                <a:lin ang="5400000" scaled="0"/>
              </a:gradFill>
            </a:endParaRPr>
          </a:p>
        </p:txBody>
      </p:sp>
      <p:grpSp>
        <p:nvGrpSpPr>
          <p:cNvPr id="6" name="Group 5"/>
          <p:cNvGrpSpPr/>
          <p:nvPr/>
        </p:nvGrpSpPr>
        <p:grpSpPr>
          <a:xfrm>
            <a:off x="9887683" y="72345"/>
            <a:ext cx="3252155" cy="1098069"/>
            <a:chOff x="9493983" y="21545"/>
            <a:chExt cx="3252155" cy="1098069"/>
          </a:xfrm>
        </p:grpSpPr>
        <p:sp>
          <p:nvSpPr>
            <p:cNvPr id="7" name="Title 3"/>
            <p:cNvSpPr txBox="1">
              <a:spLocks/>
            </p:cNvSpPr>
            <p:nvPr/>
          </p:nvSpPr>
          <p:spPr>
            <a:xfrm>
              <a:off x="9519383" y="21545"/>
              <a:ext cx="3226755" cy="385754"/>
            </a:xfrm>
            <a:prstGeom prst="rect">
              <a:avLst/>
            </a:prstGeom>
          </p:spPr>
          <p:txBody>
            <a:bodyPr vert="horz" wrap="square" lIns="0" tIns="0" rIns="0" bIns="0" rtlCol="0" anchor="b">
              <a:noAutofit/>
            </a:bodyPr>
            <a:lstStyle>
              <a:lvl1pPr algn="l" defTabSz="914180" rtl="0" eaLnBrk="1" latinLnBrk="0" hangingPunct="1">
                <a:lnSpc>
                  <a:spcPct val="90000"/>
                </a:lnSpc>
                <a:spcBef>
                  <a:spcPct val="0"/>
                </a:spcBef>
                <a:buNone/>
                <a:defRPr lang="en-US" sz="5293" b="0" kern="1200" cap="none" spc="-100"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a:lstStyle>
            <a:p>
              <a:r>
                <a:rPr lang="en-US" sz="1600" dirty="0">
                  <a:solidFill>
                    <a:schemeClr val="bg1"/>
                  </a:solidFill>
                </a:rPr>
                <a:t>Sponsored by</a:t>
              </a:r>
            </a:p>
          </p:txBody>
        </p:sp>
        <p:grpSp>
          <p:nvGrpSpPr>
            <p:cNvPr id="8" name="Group 4"/>
            <p:cNvGrpSpPr>
              <a:grpSpLocks noChangeAspect="1"/>
            </p:cNvGrpSpPr>
            <p:nvPr/>
          </p:nvGrpSpPr>
          <p:grpSpPr bwMode="auto">
            <a:xfrm>
              <a:off x="9493983" y="373065"/>
              <a:ext cx="1800711" cy="746549"/>
              <a:chOff x="1052" y="1007"/>
              <a:chExt cx="5567" cy="2308"/>
            </a:xfrm>
            <a:solidFill>
              <a:schemeClr val="bg1"/>
            </a:solidFill>
          </p:grpSpPr>
          <p:sp>
            <p:nvSpPr>
              <p:cNvPr id="9" name="Freeform 6"/>
              <p:cNvSpPr>
                <a:spLocks/>
              </p:cNvSpPr>
              <p:nvPr/>
            </p:nvSpPr>
            <p:spPr bwMode="auto">
              <a:xfrm>
                <a:off x="3211" y="2494"/>
                <a:ext cx="1250" cy="821"/>
              </a:xfrm>
              <a:custGeom>
                <a:avLst/>
                <a:gdLst>
                  <a:gd name="T0" fmla="*/ 1241 w 1250"/>
                  <a:gd name="T1" fmla="*/ 0 h 821"/>
                  <a:gd name="T2" fmla="*/ 1250 w 1250"/>
                  <a:gd name="T3" fmla="*/ 2 h 821"/>
                  <a:gd name="T4" fmla="*/ 1108 w 1250"/>
                  <a:gd name="T5" fmla="*/ 151 h 821"/>
                  <a:gd name="T6" fmla="*/ 917 w 1250"/>
                  <a:gd name="T7" fmla="*/ 335 h 821"/>
                  <a:gd name="T8" fmla="*/ 718 w 1250"/>
                  <a:gd name="T9" fmla="*/ 507 h 821"/>
                  <a:gd name="T10" fmla="*/ 505 w 1250"/>
                  <a:gd name="T11" fmla="*/ 664 h 821"/>
                  <a:gd name="T12" fmla="*/ 349 w 1250"/>
                  <a:gd name="T13" fmla="*/ 755 h 821"/>
                  <a:gd name="T14" fmla="*/ 214 w 1250"/>
                  <a:gd name="T15" fmla="*/ 809 h 821"/>
                  <a:gd name="T16" fmla="*/ 158 w 1250"/>
                  <a:gd name="T17" fmla="*/ 821 h 821"/>
                  <a:gd name="T18" fmla="*/ 106 w 1250"/>
                  <a:gd name="T19" fmla="*/ 821 h 821"/>
                  <a:gd name="T20" fmla="*/ 60 w 1250"/>
                  <a:gd name="T21" fmla="*/ 806 h 821"/>
                  <a:gd name="T22" fmla="*/ 23 w 1250"/>
                  <a:gd name="T23" fmla="*/ 772 h 821"/>
                  <a:gd name="T24" fmla="*/ 5 w 1250"/>
                  <a:gd name="T25" fmla="*/ 721 h 821"/>
                  <a:gd name="T26" fmla="*/ 1 w 1250"/>
                  <a:gd name="T27" fmla="*/ 637 h 821"/>
                  <a:gd name="T28" fmla="*/ 25 w 1250"/>
                  <a:gd name="T29" fmla="*/ 525 h 821"/>
                  <a:gd name="T30" fmla="*/ 74 w 1250"/>
                  <a:gd name="T31" fmla="*/ 394 h 821"/>
                  <a:gd name="T32" fmla="*/ 158 w 1250"/>
                  <a:gd name="T33" fmla="*/ 218 h 821"/>
                  <a:gd name="T34" fmla="*/ 283 w 1250"/>
                  <a:gd name="T35" fmla="*/ 7 h 821"/>
                  <a:gd name="T36" fmla="*/ 288 w 1250"/>
                  <a:gd name="T37" fmla="*/ 2 h 821"/>
                  <a:gd name="T38" fmla="*/ 398 w 1250"/>
                  <a:gd name="T39" fmla="*/ 0 h 821"/>
                  <a:gd name="T40" fmla="*/ 393 w 1250"/>
                  <a:gd name="T41" fmla="*/ 14 h 821"/>
                  <a:gd name="T42" fmla="*/ 336 w 1250"/>
                  <a:gd name="T43" fmla="*/ 159 h 821"/>
                  <a:gd name="T44" fmla="*/ 309 w 1250"/>
                  <a:gd name="T45" fmla="*/ 281 h 821"/>
                  <a:gd name="T46" fmla="*/ 309 w 1250"/>
                  <a:gd name="T47" fmla="*/ 374 h 821"/>
                  <a:gd name="T48" fmla="*/ 331 w 1250"/>
                  <a:gd name="T49" fmla="*/ 426 h 821"/>
                  <a:gd name="T50" fmla="*/ 371 w 1250"/>
                  <a:gd name="T51" fmla="*/ 460 h 821"/>
                  <a:gd name="T52" fmla="*/ 427 w 1250"/>
                  <a:gd name="T53" fmla="*/ 473 h 821"/>
                  <a:gd name="T54" fmla="*/ 528 w 1250"/>
                  <a:gd name="T55" fmla="*/ 458 h 821"/>
                  <a:gd name="T56" fmla="*/ 655 w 1250"/>
                  <a:gd name="T57" fmla="*/ 406 h 821"/>
                  <a:gd name="T58" fmla="*/ 805 w 1250"/>
                  <a:gd name="T59" fmla="*/ 318 h 821"/>
                  <a:gd name="T60" fmla="*/ 996 w 1250"/>
                  <a:gd name="T61" fmla="*/ 178 h 821"/>
                  <a:gd name="T62" fmla="*/ 1179 w 1250"/>
                  <a:gd name="T63" fmla="*/ 24 h 821"/>
                  <a:gd name="T64" fmla="*/ 1202 w 1250"/>
                  <a:gd name="T65" fmla="*/ 5 h 821"/>
                  <a:gd name="T66" fmla="*/ 1224 w 1250"/>
                  <a:gd name="T67" fmla="*/ 0 h 8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250" h="821">
                    <a:moveTo>
                      <a:pt x="1224" y="0"/>
                    </a:moveTo>
                    <a:lnTo>
                      <a:pt x="1241" y="0"/>
                    </a:lnTo>
                    <a:lnTo>
                      <a:pt x="1245" y="2"/>
                    </a:lnTo>
                    <a:lnTo>
                      <a:pt x="1250" y="2"/>
                    </a:lnTo>
                    <a:lnTo>
                      <a:pt x="1201" y="54"/>
                    </a:lnTo>
                    <a:lnTo>
                      <a:pt x="1108" y="151"/>
                    </a:lnTo>
                    <a:lnTo>
                      <a:pt x="1013" y="244"/>
                    </a:lnTo>
                    <a:lnTo>
                      <a:pt x="917" y="335"/>
                    </a:lnTo>
                    <a:lnTo>
                      <a:pt x="819" y="422"/>
                    </a:lnTo>
                    <a:lnTo>
                      <a:pt x="718" y="507"/>
                    </a:lnTo>
                    <a:lnTo>
                      <a:pt x="613" y="588"/>
                    </a:lnTo>
                    <a:lnTo>
                      <a:pt x="505" y="664"/>
                    </a:lnTo>
                    <a:lnTo>
                      <a:pt x="429" y="711"/>
                    </a:lnTo>
                    <a:lnTo>
                      <a:pt x="349" y="755"/>
                    </a:lnTo>
                    <a:lnTo>
                      <a:pt x="267" y="792"/>
                    </a:lnTo>
                    <a:lnTo>
                      <a:pt x="214" y="809"/>
                    </a:lnTo>
                    <a:lnTo>
                      <a:pt x="160" y="819"/>
                    </a:lnTo>
                    <a:lnTo>
                      <a:pt x="158" y="821"/>
                    </a:lnTo>
                    <a:lnTo>
                      <a:pt x="158" y="821"/>
                    </a:lnTo>
                    <a:lnTo>
                      <a:pt x="106" y="821"/>
                    </a:lnTo>
                    <a:lnTo>
                      <a:pt x="86" y="816"/>
                    </a:lnTo>
                    <a:lnTo>
                      <a:pt x="60" y="806"/>
                    </a:lnTo>
                    <a:lnTo>
                      <a:pt x="39" y="791"/>
                    </a:lnTo>
                    <a:lnTo>
                      <a:pt x="23" y="772"/>
                    </a:lnTo>
                    <a:lnTo>
                      <a:pt x="11" y="748"/>
                    </a:lnTo>
                    <a:lnTo>
                      <a:pt x="5" y="721"/>
                    </a:lnTo>
                    <a:lnTo>
                      <a:pt x="0" y="679"/>
                    </a:lnTo>
                    <a:lnTo>
                      <a:pt x="1" y="637"/>
                    </a:lnTo>
                    <a:lnTo>
                      <a:pt x="8" y="595"/>
                    </a:lnTo>
                    <a:lnTo>
                      <a:pt x="25" y="525"/>
                    </a:lnTo>
                    <a:lnTo>
                      <a:pt x="49" y="458"/>
                    </a:lnTo>
                    <a:lnTo>
                      <a:pt x="74" y="394"/>
                    </a:lnTo>
                    <a:lnTo>
                      <a:pt x="103" y="330"/>
                    </a:lnTo>
                    <a:lnTo>
                      <a:pt x="158" y="218"/>
                    </a:lnTo>
                    <a:lnTo>
                      <a:pt x="219" y="112"/>
                    </a:lnTo>
                    <a:lnTo>
                      <a:pt x="283" y="7"/>
                    </a:lnTo>
                    <a:lnTo>
                      <a:pt x="287" y="5"/>
                    </a:lnTo>
                    <a:lnTo>
                      <a:pt x="288" y="2"/>
                    </a:lnTo>
                    <a:lnTo>
                      <a:pt x="292" y="2"/>
                    </a:lnTo>
                    <a:lnTo>
                      <a:pt x="398" y="0"/>
                    </a:lnTo>
                    <a:lnTo>
                      <a:pt x="395" y="7"/>
                    </a:lnTo>
                    <a:lnTo>
                      <a:pt x="393" y="14"/>
                    </a:lnTo>
                    <a:lnTo>
                      <a:pt x="363" y="85"/>
                    </a:lnTo>
                    <a:lnTo>
                      <a:pt x="336" y="159"/>
                    </a:lnTo>
                    <a:lnTo>
                      <a:pt x="316" y="235"/>
                    </a:lnTo>
                    <a:lnTo>
                      <a:pt x="309" y="281"/>
                    </a:lnTo>
                    <a:lnTo>
                      <a:pt x="305" y="326"/>
                    </a:lnTo>
                    <a:lnTo>
                      <a:pt x="309" y="374"/>
                    </a:lnTo>
                    <a:lnTo>
                      <a:pt x="317" y="402"/>
                    </a:lnTo>
                    <a:lnTo>
                      <a:pt x="331" y="426"/>
                    </a:lnTo>
                    <a:lnTo>
                      <a:pt x="349" y="446"/>
                    </a:lnTo>
                    <a:lnTo>
                      <a:pt x="371" y="460"/>
                    </a:lnTo>
                    <a:lnTo>
                      <a:pt x="398" y="470"/>
                    </a:lnTo>
                    <a:lnTo>
                      <a:pt x="427" y="473"/>
                    </a:lnTo>
                    <a:lnTo>
                      <a:pt x="478" y="468"/>
                    </a:lnTo>
                    <a:lnTo>
                      <a:pt x="528" y="458"/>
                    </a:lnTo>
                    <a:lnTo>
                      <a:pt x="576" y="441"/>
                    </a:lnTo>
                    <a:lnTo>
                      <a:pt x="655" y="406"/>
                    </a:lnTo>
                    <a:lnTo>
                      <a:pt x="731" y="363"/>
                    </a:lnTo>
                    <a:lnTo>
                      <a:pt x="805" y="318"/>
                    </a:lnTo>
                    <a:lnTo>
                      <a:pt x="902" y="250"/>
                    </a:lnTo>
                    <a:lnTo>
                      <a:pt x="996" y="178"/>
                    </a:lnTo>
                    <a:lnTo>
                      <a:pt x="1089" y="102"/>
                    </a:lnTo>
                    <a:lnTo>
                      <a:pt x="1179" y="24"/>
                    </a:lnTo>
                    <a:lnTo>
                      <a:pt x="1192" y="12"/>
                    </a:lnTo>
                    <a:lnTo>
                      <a:pt x="1202" y="5"/>
                    </a:lnTo>
                    <a:lnTo>
                      <a:pt x="1212" y="2"/>
                    </a:lnTo>
                    <a:lnTo>
                      <a:pt x="122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0" name="Freeform 7"/>
              <p:cNvSpPr>
                <a:spLocks/>
              </p:cNvSpPr>
              <p:nvPr/>
            </p:nvSpPr>
            <p:spPr bwMode="auto">
              <a:xfrm>
                <a:off x="5030" y="1007"/>
                <a:ext cx="1209" cy="778"/>
              </a:xfrm>
              <a:custGeom>
                <a:avLst/>
                <a:gdLst>
                  <a:gd name="T0" fmla="*/ 1103 w 1209"/>
                  <a:gd name="T1" fmla="*/ 0 h 778"/>
                  <a:gd name="T2" fmla="*/ 1133 w 1209"/>
                  <a:gd name="T3" fmla="*/ 8 h 778"/>
                  <a:gd name="T4" fmla="*/ 1175 w 1209"/>
                  <a:gd name="T5" fmla="*/ 37 h 778"/>
                  <a:gd name="T6" fmla="*/ 1199 w 1209"/>
                  <a:gd name="T7" fmla="*/ 77 h 778"/>
                  <a:gd name="T8" fmla="*/ 1209 w 1209"/>
                  <a:gd name="T9" fmla="*/ 150 h 778"/>
                  <a:gd name="T10" fmla="*/ 1197 w 1209"/>
                  <a:gd name="T11" fmla="*/ 243 h 778"/>
                  <a:gd name="T12" fmla="*/ 1157 w 1209"/>
                  <a:gd name="T13" fmla="*/ 373 h 778"/>
                  <a:gd name="T14" fmla="*/ 1103 w 1209"/>
                  <a:gd name="T15" fmla="*/ 498 h 778"/>
                  <a:gd name="T16" fmla="*/ 1007 w 1209"/>
                  <a:gd name="T17" fmla="*/ 682 h 778"/>
                  <a:gd name="T18" fmla="*/ 951 w 1209"/>
                  <a:gd name="T19" fmla="*/ 775 h 778"/>
                  <a:gd name="T20" fmla="*/ 944 w 1209"/>
                  <a:gd name="T21" fmla="*/ 778 h 778"/>
                  <a:gd name="T22" fmla="*/ 833 w 1209"/>
                  <a:gd name="T23" fmla="*/ 778 h 778"/>
                  <a:gd name="T24" fmla="*/ 838 w 1209"/>
                  <a:gd name="T25" fmla="*/ 756 h 778"/>
                  <a:gd name="T26" fmla="*/ 883 w 1209"/>
                  <a:gd name="T27" fmla="*/ 630 h 778"/>
                  <a:gd name="T28" fmla="*/ 903 w 1209"/>
                  <a:gd name="T29" fmla="*/ 520 h 778"/>
                  <a:gd name="T30" fmla="*/ 897 w 1209"/>
                  <a:gd name="T31" fmla="*/ 435 h 778"/>
                  <a:gd name="T32" fmla="*/ 868 w 1209"/>
                  <a:gd name="T33" fmla="*/ 383 h 778"/>
                  <a:gd name="T34" fmla="*/ 819 w 1209"/>
                  <a:gd name="T35" fmla="*/ 354 h 778"/>
                  <a:gd name="T36" fmla="*/ 743 w 1209"/>
                  <a:gd name="T37" fmla="*/ 351 h 778"/>
                  <a:gd name="T38" fmla="*/ 655 w 1209"/>
                  <a:gd name="T39" fmla="*/ 373 h 778"/>
                  <a:gd name="T40" fmla="*/ 532 w 1209"/>
                  <a:gd name="T41" fmla="*/ 429 h 778"/>
                  <a:gd name="T42" fmla="*/ 415 w 1209"/>
                  <a:gd name="T43" fmla="*/ 498 h 778"/>
                  <a:gd name="T44" fmla="*/ 231 w 1209"/>
                  <a:gd name="T45" fmla="*/ 628 h 778"/>
                  <a:gd name="T46" fmla="*/ 59 w 1209"/>
                  <a:gd name="T47" fmla="*/ 771 h 778"/>
                  <a:gd name="T48" fmla="*/ 49 w 1209"/>
                  <a:gd name="T49" fmla="*/ 776 h 778"/>
                  <a:gd name="T50" fmla="*/ 3 w 1209"/>
                  <a:gd name="T51" fmla="*/ 778 h 778"/>
                  <a:gd name="T52" fmla="*/ 0 w 1209"/>
                  <a:gd name="T53" fmla="*/ 776 h 778"/>
                  <a:gd name="T54" fmla="*/ 118 w 1209"/>
                  <a:gd name="T55" fmla="*/ 657 h 778"/>
                  <a:gd name="T56" fmla="*/ 304 w 1209"/>
                  <a:gd name="T57" fmla="*/ 476 h 778"/>
                  <a:gd name="T58" fmla="*/ 498 w 1209"/>
                  <a:gd name="T59" fmla="*/ 310 h 778"/>
                  <a:gd name="T60" fmla="*/ 704 w 1209"/>
                  <a:gd name="T61" fmla="*/ 158 h 778"/>
                  <a:gd name="T62" fmla="*/ 822 w 1209"/>
                  <a:gd name="T63" fmla="*/ 86 h 778"/>
                  <a:gd name="T64" fmla="*/ 949 w 1209"/>
                  <a:gd name="T65" fmla="*/ 28 h 778"/>
                  <a:gd name="T66" fmla="*/ 1050 w 1209"/>
                  <a:gd name="T67" fmla="*/ 1 h 778"/>
                  <a:gd name="T68" fmla="*/ 1054 w 1209"/>
                  <a:gd name="T69" fmla="*/ 0 h 7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09" h="778">
                    <a:moveTo>
                      <a:pt x="1054" y="0"/>
                    </a:moveTo>
                    <a:lnTo>
                      <a:pt x="1103" y="0"/>
                    </a:lnTo>
                    <a:lnTo>
                      <a:pt x="1118" y="3"/>
                    </a:lnTo>
                    <a:lnTo>
                      <a:pt x="1133" y="8"/>
                    </a:lnTo>
                    <a:lnTo>
                      <a:pt x="1157" y="20"/>
                    </a:lnTo>
                    <a:lnTo>
                      <a:pt x="1175" y="37"/>
                    </a:lnTo>
                    <a:lnTo>
                      <a:pt x="1191" y="55"/>
                    </a:lnTo>
                    <a:lnTo>
                      <a:pt x="1199" y="77"/>
                    </a:lnTo>
                    <a:lnTo>
                      <a:pt x="1206" y="103"/>
                    </a:lnTo>
                    <a:lnTo>
                      <a:pt x="1209" y="150"/>
                    </a:lnTo>
                    <a:lnTo>
                      <a:pt x="1206" y="197"/>
                    </a:lnTo>
                    <a:lnTo>
                      <a:pt x="1197" y="243"/>
                    </a:lnTo>
                    <a:lnTo>
                      <a:pt x="1180" y="309"/>
                    </a:lnTo>
                    <a:lnTo>
                      <a:pt x="1157" y="373"/>
                    </a:lnTo>
                    <a:lnTo>
                      <a:pt x="1132" y="437"/>
                    </a:lnTo>
                    <a:lnTo>
                      <a:pt x="1103" y="498"/>
                    </a:lnTo>
                    <a:lnTo>
                      <a:pt x="1057" y="591"/>
                    </a:lnTo>
                    <a:lnTo>
                      <a:pt x="1007" y="682"/>
                    </a:lnTo>
                    <a:lnTo>
                      <a:pt x="952" y="771"/>
                    </a:lnTo>
                    <a:lnTo>
                      <a:pt x="951" y="775"/>
                    </a:lnTo>
                    <a:lnTo>
                      <a:pt x="947" y="776"/>
                    </a:lnTo>
                    <a:lnTo>
                      <a:pt x="944" y="778"/>
                    </a:lnTo>
                    <a:lnTo>
                      <a:pt x="834" y="778"/>
                    </a:lnTo>
                    <a:lnTo>
                      <a:pt x="833" y="778"/>
                    </a:lnTo>
                    <a:lnTo>
                      <a:pt x="831" y="776"/>
                    </a:lnTo>
                    <a:lnTo>
                      <a:pt x="838" y="756"/>
                    </a:lnTo>
                    <a:lnTo>
                      <a:pt x="863" y="694"/>
                    </a:lnTo>
                    <a:lnTo>
                      <a:pt x="883" y="630"/>
                    </a:lnTo>
                    <a:lnTo>
                      <a:pt x="898" y="564"/>
                    </a:lnTo>
                    <a:lnTo>
                      <a:pt x="903" y="520"/>
                    </a:lnTo>
                    <a:lnTo>
                      <a:pt x="903" y="478"/>
                    </a:lnTo>
                    <a:lnTo>
                      <a:pt x="897" y="435"/>
                    </a:lnTo>
                    <a:lnTo>
                      <a:pt x="885" y="407"/>
                    </a:lnTo>
                    <a:lnTo>
                      <a:pt x="868" y="383"/>
                    </a:lnTo>
                    <a:lnTo>
                      <a:pt x="846" y="366"/>
                    </a:lnTo>
                    <a:lnTo>
                      <a:pt x="819" y="354"/>
                    </a:lnTo>
                    <a:lnTo>
                      <a:pt x="789" y="349"/>
                    </a:lnTo>
                    <a:lnTo>
                      <a:pt x="743" y="351"/>
                    </a:lnTo>
                    <a:lnTo>
                      <a:pt x="699" y="359"/>
                    </a:lnTo>
                    <a:lnTo>
                      <a:pt x="655" y="373"/>
                    </a:lnTo>
                    <a:lnTo>
                      <a:pt x="593" y="398"/>
                    </a:lnTo>
                    <a:lnTo>
                      <a:pt x="532" y="429"/>
                    </a:lnTo>
                    <a:lnTo>
                      <a:pt x="473" y="462"/>
                    </a:lnTo>
                    <a:lnTo>
                      <a:pt x="415" y="498"/>
                    </a:lnTo>
                    <a:lnTo>
                      <a:pt x="322" y="562"/>
                    </a:lnTo>
                    <a:lnTo>
                      <a:pt x="231" y="628"/>
                    </a:lnTo>
                    <a:lnTo>
                      <a:pt x="145" y="699"/>
                    </a:lnTo>
                    <a:lnTo>
                      <a:pt x="59" y="771"/>
                    </a:lnTo>
                    <a:lnTo>
                      <a:pt x="54" y="775"/>
                    </a:lnTo>
                    <a:lnTo>
                      <a:pt x="49" y="776"/>
                    </a:lnTo>
                    <a:lnTo>
                      <a:pt x="42" y="778"/>
                    </a:lnTo>
                    <a:lnTo>
                      <a:pt x="3" y="778"/>
                    </a:lnTo>
                    <a:lnTo>
                      <a:pt x="3" y="778"/>
                    </a:lnTo>
                    <a:lnTo>
                      <a:pt x="0" y="776"/>
                    </a:lnTo>
                    <a:lnTo>
                      <a:pt x="25" y="749"/>
                    </a:lnTo>
                    <a:lnTo>
                      <a:pt x="118" y="657"/>
                    </a:lnTo>
                    <a:lnTo>
                      <a:pt x="211" y="564"/>
                    </a:lnTo>
                    <a:lnTo>
                      <a:pt x="304" y="476"/>
                    </a:lnTo>
                    <a:lnTo>
                      <a:pt x="398" y="391"/>
                    </a:lnTo>
                    <a:lnTo>
                      <a:pt x="498" y="310"/>
                    </a:lnTo>
                    <a:lnTo>
                      <a:pt x="599" y="233"/>
                    </a:lnTo>
                    <a:lnTo>
                      <a:pt x="704" y="158"/>
                    </a:lnTo>
                    <a:lnTo>
                      <a:pt x="763" y="121"/>
                    </a:lnTo>
                    <a:lnTo>
                      <a:pt x="822" y="86"/>
                    </a:lnTo>
                    <a:lnTo>
                      <a:pt x="885" y="55"/>
                    </a:lnTo>
                    <a:lnTo>
                      <a:pt x="949" y="28"/>
                    </a:lnTo>
                    <a:lnTo>
                      <a:pt x="1000" y="12"/>
                    </a:lnTo>
                    <a:lnTo>
                      <a:pt x="1050" y="1"/>
                    </a:lnTo>
                    <a:lnTo>
                      <a:pt x="1052" y="1"/>
                    </a:lnTo>
                    <a:lnTo>
                      <a:pt x="105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1" name="Freeform 8"/>
              <p:cNvSpPr>
                <a:spLocks/>
              </p:cNvSpPr>
              <p:nvPr/>
            </p:nvSpPr>
            <p:spPr bwMode="auto">
              <a:xfrm>
                <a:off x="1052" y="1559"/>
                <a:ext cx="492" cy="863"/>
              </a:xfrm>
              <a:custGeom>
                <a:avLst/>
                <a:gdLst>
                  <a:gd name="T0" fmla="*/ 377 w 492"/>
                  <a:gd name="T1" fmla="*/ 0 h 863"/>
                  <a:gd name="T2" fmla="*/ 431 w 492"/>
                  <a:gd name="T3" fmla="*/ 0 h 863"/>
                  <a:gd name="T4" fmla="*/ 458 w 492"/>
                  <a:gd name="T5" fmla="*/ 5 h 863"/>
                  <a:gd name="T6" fmla="*/ 485 w 492"/>
                  <a:gd name="T7" fmla="*/ 13 h 863"/>
                  <a:gd name="T8" fmla="*/ 488 w 492"/>
                  <a:gd name="T9" fmla="*/ 13 h 863"/>
                  <a:gd name="T10" fmla="*/ 490 w 492"/>
                  <a:gd name="T11" fmla="*/ 15 h 863"/>
                  <a:gd name="T12" fmla="*/ 492 w 492"/>
                  <a:gd name="T13" fmla="*/ 18 h 863"/>
                  <a:gd name="T14" fmla="*/ 492 w 492"/>
                  <a:gd name="T15" fmla="*/ 22 h 863"/>
                  <a:gd name="T16" fmla="*/ 465 w 492"/>
                  <a:gd name="T17" fmla="*/ 172 h 863"/>
                  <a:gd name="T18" fmla="*/ 465 w 492"/>
                  <a:gd name="T19" fmla="*/ 175 h 863"/>
                  <a:gd name="T20" fmla="*/ 465 w 492"/>
                  <a:gd name="T21" fmla="*/ 177 h 863"/>
                  <a:gd name="T22" fmla="*/ 449 w 492"/>
                  <a:gd name="T23" fmla="*/ 172 h 863"/>
                  <a:gd name="T24" fmla="*/ 417 w 492"/>
                  <a:gd name="T25" fmla="*/ 162 h 863"/>
                  <a:gd name="T26" fmla="*/ 383 w 492"/>
                  <a:gd name="T27" fmla="*/ 162 h 863"/>
                  <a:gd name="T28" fmla="*/ 365 w 492"/>
                  <a:gd name="T29" fmla="*/ 165 h 863"/>
                  <a:gd name="T30" fmla="*/ 350 w 492"/>
                  <a:gd name="T31" fmla="*/ 174 h 863"/>
                  <a:gd name="T32" fmla="*/ 336 w 492"/>
                  <a:gd name="T33" fmla="*/ 186 h 863"/>
                  <a:gd name="T34" fmla="*/ 326 w 492"/>
                  <a:gd name="T35" fmla="*/ 201 h 863"/>
                  <a:gd name="T36" fmla="*/ 318 w 492"/>
                  <a:gd name="T37" fmla="*/ 226 h 863"/>
                  <a:gd name="T38" fmla="*/ 312 w 492"/>
                  <a:gd name="T39" fmla="*/ 250 h 863"/>
                  <a:gd name="T40" fmla="*/ 297 w 492"/>
                  <a:gd name="T41" fmla="*/ 334 h 863"/>
                  <a:gd name="T42" fmla="*/ 437 w 492"/>
                  <a:gd name="T43" fmla="*/ 334 h 863"/>
                  <a:gd name="T44" fmla="*/ 426 w 492"/>
                  <a:gd name="T45" fmla="*/ 407 h 863"/>
                  <a:gd name="T46" fmla="*/ 414 w 492"/>
                  <a:gd name="T47" fmla="*/ 481 h 863"/>
                  <a:gd name="T48" fmla="*/ 412 w 492"/>
                  <a:gd name="T49" fmla="*/ 484 h 863"/>
                  <a:gd name="T50" fmla="*/ 410 w 492"/>
                  <a:gd name="T51" fmla="*/ 488 h 863"/>
                  <a:gd name="T52" fmla="*/ 407 w 492"/>
                  <a:gd name="T53" fmla="*/ 490 h 863"/>
                  <a:gd name="T54" fmla="*/ 402 w 492"/>
                  <a:gd name="T55" fmla="*/ 490 h 863"/>
                  <a:gd name="T56" fmla="*/ 280 w 492"/>
                  <a:gd name="T57" fmla="*/ 490 h 863"/>
                  <a:gd name="T58" fmla="*/ 277 w 492"/>
                  <a:gd name="T59" fmla="*/ 490 h 863"/>
                  <a:gd name="T60" fmla="*/ 274 w 492"/>
                  <a:gd name="T61" fmla="*/ 491 h 863"/>
                  <a:gd name="T62" fmla="*/ 272 w 492"/>
                  <a:gd name="T63" fmla="*/ 493 h 863"/>
                  <a:gd name="T64" fmla="*/ 270 w 492"/>
                  <a:gd name="T65" fmla="*/ 498 h 863"/>
                  <a:gd name="T66" fmla="*/ 215 w 492"/>
                  <a:gd name="T67" fmla="*/ 822 h 863"/>
                  <a:gd name="T68" fmla="*/ 209 w 492"/>
                  <a:gd name="T69" fmla="*/ 856 h 863"/>
                  <a:gd name="T70" fmla="*/ 208 w 492"/>
                  <a:gd name="T71" fmla="*/ 859 h 863"/>
                  <a:gd name="T72" fmla="*/ 206 w 492"/>
                  <a:gd name="T73" fmla="*/ 861 h 863"/>
                  <a:gd name="T74" fmla="*/ 203 w 492"/>
                  <a:gd name="T75" fmla="*/ 863 h 863"/>
                  <a:gd name="T76" fmla="*/ 7 w 492"/>
                  <a:gd name="T77" fmla="*/ 863 h 863"/>
                  <a:gd name="T78" fmla="*/ 69 w 492"/>
                  <a:gd name="T79" fmla="*/ 490 h 863"/>
                  <a:gd name="T80" fmla="*/ 0 w 492"/>
                  <a:gd name="T81" fmla="*/ 490 h 863"/>
                  <a:gd name="T82" fmla="*/ 0 w 492"/>
                  <a:gd name="T83" fmla="*/ 481 h 863"/>
                  <a:gd name="T84" fmla="*/ 12 w 492"/>
                  <a:gd name="T85" fmla="*/ 419 h 863"/>
                  <a:gd name="T86" fmla="*/ 25 w 492"/>
                  <a:gd name="T87" fmla="*/ 334 h 863"/>
                  <a:gd name="T88" fmla="*/ 96 w 492"/>
                  <a:gd name="T89" fmla="*/ 334 h 863"/>
                  <a:gd name="T90" fmla="*/ 106 w 492"/>
                  <a:gd name="T91" fmla="*/ 280 h 863"/>
                  <a:gd name="T92" fmla="*/ 117 w 492"/>
                  <a:gd name="T93" fmla="*/ 228 h 863"/>
                  <a:gd name="T94" fmla="*/ 130 w 492"/>
                  <a:gd name="T95" fmla="*/ 177 h 863"/>
                  <a:gd name="T96" fmla="*/ 147 w 492"/>
                  <a:gd name="T97" fmla="*/ 140 h 863"/>
                  <a:gd name="T98" fmla="*/ 169 w 492"/>
                  <a:gd name="T99" fmla="*/ 108 h 863"/>
                  <a:gd name="T100" fmla="*/ 198 w 492"/>
                  <a:gd name="T101" fmla="*/ 81 h 863"/>
                  <a:gd name="T102" fmla="*/ 230 w 492"/>
                  <a:gd name="T103" fmla="*/ 56 h 863"/>
                  <a:gd name="T104" fmla="*/ 275 w 492"/>
                  <a:gd name="T105" fmla="*/ 29 h 863"/>
                  <a:gd name="T106" fmla="*/ 326 w 492"/>
                  <a:gd name="T107" fmla="*/ 8 h 863"/>
                  <a:gd name="T108" fmla="*/ 377 w 492"/>
                  <a:gd name="T109" fmla="*/ 0 h 8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92" h="863">
                    <a:moveTo>
                      <a:pt x="377" y="0"/>
                    </a:moveTo>
                    <a:lnTo>
                      <a:pt x="431" y="0"/>
                    </a:lnTo>
                    <a:lnTo>
                      <a:pt x="458" y="5"/>
                    </a:lnTo>
                    <a:lnTo>
                      <a:pt x="485" y="13"/>
                    </a:lnTo>
                    <a:lnTo>
                      <a:pt x="488" y="13"/>
                    </a:lnTo>
                    <a:lnTo>
                      <a:pt x="490" y="15"/>
                    </a:lnTo>
                    <a:lnTo>
                      <a:pt x="492" y="18"/>
                    </a:lnTo>
                    <a:lnTo>
                      <a:pt x="492" y="22"/>
                    </a:lnTo>
                    <a:lnTo>
                      <a:pt x="465" y="172"/>
                    </a:lnTo>
                    <a:lnTo>
                      <a:pt x="465" y="175"/>
                    </a:lnTo>
                    <a:lnTo>
                      <a:pt x="465" y="177"/>
                    </a:lnTo>
                    <a:lnTo>
                      <a:pt x="449" y="172"/>
                    </a:lnTo>
                    <a:lnTo>
                      <a:pt x="417" y="162"/>
                    </a:lnTo>
                    <a:lnTo>
                      <a:pt x="383" y="162"/>
                    </a:lnTo>
                    <a:lnTo>
                      <a:pt x="365" y="165"/>
                    </a:lnTo>
                    <a:lnTo>
                      <a:pt x="350" y="174"/>
                    </a:lnTo>
                    <a:lnTo>
                      <a:pt x="336" y="186"/>
                    </a:lnTo>
                    <a:lnTo>
                      <a:pt x="326" y="201"/>
                    </a:lnTo>
                    <a:lnTo>
                      <a:pt x="318" y="226"/>
                    </a:lnTo>
                    <a:lnTo>
                      <a:pt x="312" y="250"/>
                    </a:lnTo>
                    <a:lnTo>
                      <a:pt x="297" y="334"/>
                    </a:lnTo>
                    <a:lnTo>
                      <a:pt x="437" y="334"/>
                    </a:lnTo>
                    <a:lnTo>
                      <a:pt x="426" y="407"/>
                    </a:lnTo>
                    <a:lnTo>
                      <a:pt x="414" y="481"/>
                    </a:lnTo>
                    <a:lnTo>
                      <a:pt x="412" y="484"/>
                    </a:lnTo>
                    <a:lnTo>
                      <a:pt x="410" y="488"/>
                    </a:lnTo>
                    <a:lnTo>
                      <a:pt x="407" y="490"/>
                    </a:lnTo>
                    <a:lnTo>
                      <a:pt x="402" y="490"/>
                    </a:lnTo>
                    <a:lnTo>
                      <a:pt x="280" y="490"/>
                    </a:lnTo>
                    <a:lnTo>
                      <a:pt x="277" y="490"/>
                    </a:lnTo>
                    <a:lnTo>
                      <a:pt x="274" y="491"/>
                    </a:lnTo>
                    <a:lnTo>
                      <a:pt x="272" y="493"/>
                    </a:lnTo>
                    <a:lnTo>
                      <a:pt x="270" y="498"/>
                    </a:lnTo>
                    <a:lnTo>
                      <a:pt x="215" y="822"/>
                    </a:lnTo>
                    <a:lnTo>
                      <a:pt x="209" y="856"/>
                    </a:lnTo>
                    <a:lnTo>
                      <a:pt x="208" y="859"/>
                    </a:lnTo>
                    <a:lnTo>
                      <a:pt x="206" y="861"/>
                    </a:lnTo>
                    <a:lnTo>
                      <a:pt x="203" y="863"/>
                    </a:lnTo>
                    <a:lnTo>
                      <a:pt x="7" y="863"/>
                    </a:lnTo>
                    <a:lnTo>
                      <a:pt x="69" y="490"/>
                    </a:lnTo>
                    <a:lnTo>
                      <a:pt x="0" y="490"/>
                    </a:lnTo>
                    <a:lnTo>
                      <a:pt x="0" y="481"/>
                    </a:lnTo>
                    <a:lnTo>
                      <a:pt x="12" y="419"/>
                    </a:lnTo>
                    <a:lnTo>
                      <a:pt x="25" y="334"/>
                    </a:lnTo>
                    <a:lnTo>
                      <a:pt x="96" y="334"/>
                    </a:lnTo>
                    <a:lnTo>
                      <a:pt x="106" y="280"/>
                    </a:lnTo>
                    <a:lnTo>
                      <a:pt x="117" y="228"/>
                    </a:lnTo>
                    <a:lnTo>
                      <a:pt x="130" y="177"/>
                    </a:lnTo>
                    <a:lnTo>
                      <a:pt x="147" y="140"/>
                    </a:lnTo>
                    <a:lnTo>
                      <a:pt x="169" y="108"/>
                    </a:lnTo>
                    <a:lnTo>
                      <a:pt x="198" y="81"/>
                    </a:lnTo>
                    <a:lnTo>
                      <a:pt x="230" y="56"/>
                    </a:lnTo>
                    <a:lnTo>
                      <a:pt x="275" y="29"/>
                    </a:lnTo>
                    <a:lnTo>
                      <a:pt x="326" y="8"/>
                    </a:lnTo>
                    <a:lnTo>
                      <a:pt x="37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2" name="Freeform 9"/>
              <p:cNvSpPr>
                <a:spLocks/>
              </p:cNvSpPr>
              <p:nvPr/>
            </p:nvSpPr>
            <p:spPr bwMode="auto">
              <a:xfrm>
                <a:off x="6214" y="1724"/>
                <a:ext cx="405" cy="686"/>
              </a:xfrm>
              <a:custGeom>
                <a:avLst/>
                <a:gdLst>
                  <a:gd name="T0" fmla="*/ 118 w 405"/>
                  <a:gd name="T1" fmla="*/ 0 h 686"/>
                  <a:gd name="T2" fmla="*/ 319 w 405"/>
                  <a:gd name="T3" fmla="*/ 0 h 686"/>
                  <a:gd name="T4" fmla="*/ 294 w 405"/>
                  <a:gd name="T5" fmla="*/ 157 h 686"/>
                  <a:gd name="T6" fmla="*/ 405 w 405"/>
                  <a:gd name="T7" fmla="*/ 157 h 686"/>
                  <a:gd name="T8" fmla="*/ 405 w 405"/>
                  <a:gd name="T9" fmla="*/ 168 h 686"/>
                  <a:gd name="T10" fmla="*/ 395 w 405"/>
                  <a:gd name="T11" fmla="*/ 230 h 686"/>
                  <a:gd name="T12" fmla="*/ 380 w 405"/>
                  <a:gd name="T13" fmla="*/ 313 h 686"/>
                  <a:gd name="T14" fmla="*/ 370 w 405"/>
                  <a:gd name="T15" fmla="*/ 313 h 686"/>
                  <a:gd name="T16" fmla="*/ 275 w 405"/>
                  <a:gd name="T17" fmla="*/ 313 h 686"/>
                  <a:gd name="T18" fmla="*/ 272 w 405"/>
                  <a:gd name="T19" fmla="*/ 313 h 686"/>
                  <a:gd name="T20" fmla="*/ 268 w 405"/>
                  <a:gd name="T21" fmla="*/ 314 h 686"/>
                  <a:gd name="T22" fmla="*/ 267 w 405"/>
                  <a:gd name="T23" fmla="*/ 316 h 686"/>
                  <a:gd name="T24" fmla="*/ 265 w 405"/>
                  <a:gd name="T25" fmla="*/ 321 h 686"/>
                  <a:gd name="T26" fmla="*/ 208 w 405"/>
                  <a:gd name="T27" fmla="*/ 661 h 686"/>
                  <a:gd name="T28" fmla="*/ 204 w 405"/>
                  <a:gd name="T29" fmla="*/ 686 h 686"/>
                  <a:gd name="T30" fmla="*/ 2 w 405"/>
                  <a:gd name="T31" fmla="*/ 686 h 686"/>
                  <a:gd name="T32" fmla="*/ 66 w 405"/>
                  <a:gd name="T33" fmla="*/ 313 h 686"/>
                  <a:gd name="T34" fmla="*/ 0 w 405"/>
                  <a:gd name="T35" fmla="*/ 313 h 686"/>
                  <a:gd name="T36" fmla="*/ 27 w 405"/>
                  <a:gd name="T37" fmla="*/ 157 h 686"/>
                  <a:gd name="T38" fmla="*/ 91 w 405"/>
                  <a:gd name="T39" fmla="*/ 157 h 686"/>
                  <a:gd name="T40" fmla="*/ 118 w 405"/>
                  <a:gd name="T41" fmla="*/ 0 h 6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05" h="686">
                    <a:moveTo>
                      <a:pt x="118" y="0"/>
                    </a:moveTo>
                    <a:lnTo>
                      <a:pt x="319" y="0"/>
                    </a:lnTo>
                    <a:lnTo>
                      <a:pt x="294" y="157"/>
                    </a:lnTo>
                    <a:lnTo>
                      <a:pt x="405" y="157"/>
                    </a:lnTo>
                    <a:lnTo>
                      <a:pt x="405" y="168"/>
                    </a:lnTo>
                    <a:lnTo>
                      <a:pt x="395" y="230"/>
                    </a:lnTo>
                    <a:lnTo>
                      <a:pt x="380" y="313"/>
                    </a:lnTo>
                    <a:lnTo>
                      <a:pt x="370" y="313"/>
                    </a:lnTo>
                    <a:lnTo>
                      <a:pt x="275" y="313"/>
                    </a:lnTo>
                    <a:lnTo>
                      <a:pt x="272" y="313"/>
                    </a:lnTo>
                    <a:lnTo>
                      <a:pt x="268" y="314"/>
                    </a:lnTo>
                    <a:lnTo>
                      <a:pt x="267" y="316"/>
                    </a:lnTo>
                    <a:lnTo>
                      <a:pt x="265" y="321"/>
                    </a:lnTo>
                    <a:lnTo>
                      <a:pt x="208" y="661"/>
                    </a:lnTo>
                    <a:lnTo>
                      <a:pt x="204" y="686"/>
                    </a:lnTo>
                    <a:lnTo>
                      <a:pt x="2" y="686"/>
                    </a:lnTo>
                    <a:lnTo>
                      <a:pt x="66" y="313"/>
                    </a:lnTo>
                    <a:lnTo>
                      <a:pt x="0" y="313"/>
                    </a:lnTo>
                    <a:lnTo>
                      <a:pt x="27" y="157"/>
                    </a:lnTo>
                    <a:lnTo>
                      <a:pt x="91" y="157"/>
                    </a:lnTo>
                    <a:lnTo>
                      <a:pt x="11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3" name="Freeform 10"/>
              <p:cNvSpPr>
                <a:spLocks noEditPoints="1"/>
              </p:cNvSpPr>
              <p:nvPr/>
            </p:nvSpPr>
            <p:spPr bwMode="auto">
              <a:xfrm>
                <a:off x="3802" y="1555"/>
                <a:ext cx="709" cy="873"/>
              </a:xfrm>
              <a:custGeom>
                <a:avLst/>
                <a:gdLst>
                  <a:gd name="T0" fmla="*/ 361 w 709"/>
                  <a:gd name="T1" fmla="*/ 475 h 873"/>
                  <a:gd name="T2" fmla="*/ 302 w 709"/>
                  <a:gd name="T3" fmla="*/ 497 h 873"/>
                  <a:gd name="T4" fmla="*/ 257 w 709"/>
                  <a:gd name="T5" fmla="*/ 543 h 873"/>
                  <a:gd name="T6" fmla="*/ 236 w 709"/>
                  <a:gd name="T7" fmla="*/ 608 h 873"/>
                  <a:gd name="T8" fmla="*/ 248 w 709"/>
                  <a:gd name="T9" fmla="*/ 661 h 873"/>
                  <a:gd name="T10" fmla="*/ 289 w 709"/>
                  <a:gd name="T11" fmla="*/ 698 h 873"/>
                  <a:gd name="T12" fmla="*/ 348 w 709"/>
                  <a:gd name="T13" fmla="*/ 710 h 873"/>
                  <a:gd name="T14" fmla="*/ 417 w 709"/>
                  <a:gd name="T15" fmla="*/ 694 h 873"/>
                  <a:gd name="T16" fmla="*/ 469 w 709"/>
                  <a:gd name="T17" fmla="*/ 654 h 873"/>
                  <a:gd name="T18" fmla="*/ 496 w 709"/>
                  <a:gd name="T19" fmla="*/ 593 h 873"/>
                  <a:gd name="T20" fmla="*/ 495 w 709"/>
                  <a:gd name="T21" fmla="*/ 543 h 873"/>
                  <a:gd name="T22" fmla="*/ 471 w 709"/>
                  <a:gd name="T23" fmla="*/ 502 h 873"/>
                  <a:gd name="T24" fmla="*/ 429 w 709"/>
                  <a:gd name="T25" fmla="*/ 478 h 873"/>
                  <a:gd name="T26" fmla="*/ 145 w 709"/>
                  <a:gd name="T27" fmla="*/ 0 h 873"/>
                  <a:gd name="T28" fmla="*/ 282 w 709"/>
                  <a:gd name="T29" fmla="*/ 377 h 873"/>
                  <a:gd name="T30" fmla="*/ 289 w 709"/>
                  <a:gd name="T31" fmla="*/ 372 h 873"/>
                  <a:gd name="T32" fmla="*/ 366 w 709"/>
                  <a:gd name="T33" fmla="*/ 326 h 873"/>
                  <a:gd name="T34" fmla="*/ 453 w 709"/>
                  <a:gd name="T35" fmla="*/ 309 h 873"/>
                  <a:gd name="T36" fmla="*/ 544 w 709"/>
                  <a:gd name="T37" fmla="*/ 318 h 873"/>
                  <a:gd name="T38" fmla="*/ 623 w 709"/>
                  <a:gd name="T39" fmla="*/ 358 h 873"/>
                  <a:gd name="T40" fmla="*/ 677 w 709"/>
                  <a:gd name="T41" fmla="*/ 418 h 873"/>
                  <a:gd name="T42" fmla="*/ 704 w 709"/>
                  <a:gd name="T43" fmla="*/ 490 h 873"/>
                  <a:gd name="T44" fmla="*/ 706 w 709"/>
                  <a:gd name="T45" fmla="*/ 585 h 873"/>
                  <a:gd name="T46" fmla="*/ 672 w 709"/>
                  <a:gd name="T47" fmla="*/ 686 h 873"/>
                  <a:gd name="T48" fmla="*/ 608 w 709"/>
                  <a:gd name="T49" fmla="*/ 774 h 873"/>
                  <a:gd name="T50" fmla="*/ 518 w 709"/>
                  <a:gd name="T51" fmla="*/ 838 h 873"/>
                  <a:gd name="T52" fmla="*/ 410 w 709"/>
                  <a:gd name="T53" fmla="*/ 870 h 873"/>
                  <a:gd name="T54" fmla="*/ 339 w 709"/>
                  <a:gd name="T55" fmla="*/ 872 h 873"/>
                  <a:gd name="T56" fmla="*/ 268 w 709"/>
                  <a:gd name="T57" fmla="*/ 850 h 873"/>
                  <a:gd name="T58" fmla="*/ 246 w 709"/>
                  <a:gd name="T59" fmla="*/ 836 h 873"/>
                  <a:gd name="T60" fmla="*/ 226 w 709"/>
                  <a:gd name="T61" fmla="*/ 814 h 873"/>
                  <a:gd name="T62" fmla="*/ 201 w 709"/>
                  <a:gd name="T63" fmla="*/ 855 h 873"/>
                  <a:gd name="T64" fmla="*/ 145 w 709"/>
                  <a:gd name="T65" fmla="*/ 0 h 8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709" h="873">
                    <a:moveTo>
                      <a:pt x="395" y="473"/>
                    </a:moveTo>
                    <a:lnTo>
                      <a:pt x="361" y="475"/>
                    </a:lnTo>
                    <a:lnTo>
                      <a:pt x="331" y="482"/>
                    </a:lnTo>
                    <a:lnTo>
                      <a:pt x="302" y="497"/>
                    </a:lnTo>
                    <a:lnTo>
                      <a:pt x="277" y="517"/>
                    </a:lnTo>
                    <a:lnTo>
                      <a:pt x="257" y="543"/>
                    </a:lnTo>
                    <a:lnTo>
                      <a:pt x="243" y="575"/>
                    </a:lnTo>
                    <a:lnTo>
                      <a:pt x="236" y="608"/>
                    </a:lnTo>
                    <a:lnTo>
                      <a:pt x="240" y="637"/>
                    </a:lnTo>
                    <a:lnTo>
                      <a:pt x="248" y="661"/>
                    </a:lnTo>
                    <a:lnTo>
                      <a:pt x="265" y="683"/>
                    </a:lnTo>
                    <a:lnTo>
                      <a:pt x="289" y="698"/>
                    </a:lnTo>
                    <a:lnTo>
                      <a:pt x="317" y="706"/>
                    </a:lnTo>
                    <a:lnTo>
                      <a:pt x="348" y="710"/>
                    </a:lnTo>
                    <a:lnTo>
                      <a:pt x="385" y="706"/>
                    </a:lnTo>
                    <a:lnTo>
                      <a:pt x="417" y="694"/>
                    </a:lnTo>
                    <a:lnTo>
                      <a:pt x="446" y="678"/>
                    </a:lnTo>
                    <a:lnTo>
                      <a:pt x="469" y="654"/>
                    </a:lnTo>
                    <a:lnTo>
                      <a:pt x="486" y="625"/>
                    </a:lnTo>
                    <a:lnTo>
                      <a:pt x="496" y="593"/>
                    </a:lnTo>
                    <a:lnTo>
                      <a:pt x="498" y="566"/>
                    </a:lnTo>
                    <a:lnTo>
                      <a:pt x="495" y="543"/>
                    </a:lnTo>
                    <a:lnTo>
                      <a:pt x="486" y="521"/>
                    </a:lnTo>
                    <a:lnTo>
                      <a:pt x="471" y="502"/>
                    </a:lnTo>
                    <a:lnTo>
                      <a:pt x="453" y="487"/>
                    </a:lnTo>
                    <a:lnTo>
                      <a:pt x="429" y="478"/>
                    </a:lnTo>
                    <a:lnTo>
                      <a:pt x="395" y="473"/>
                    </a:lnTo>
                    <a:close/>
                    <a:moveTo>
                      <a:pt x="145" y="0"/>
                    </a:moveTo>
                    <a:lnTo>
                      <a:pt x="346" y="0"/>
                    </a:lnTo>
                    <a:lnTo>
                      <a:pt x="282" y="377"/>
                    </a:lnTo>
                    <a:lnTo>
                      <a:pt x="285" y="374"/>
                    </a:lnTo>
                    <a:lnTo>
                      <a:pt x="289" y="372"/>
                    </a:lnTo>
                    <a:lnTo>
                      <a:pt x="326" y="347"/>
                    </a:lnTo>
                    <a:lnTo>
                      <a:pt x="366" y="326"/>
                    </a:lnTo>
                    <a:lnTo>
                      <a:pt x="409" y="315"/>
                    </a:lnTo>
                    <a:lnTo>
                      <a:pt x="453" y="309"/>
                    </a:lnTo>
                    <a:lnTo>
                      <a:pt x="500" y="311"/>
                    </a:lnTo>
                    <a:lnTo>
                      <a:pt x="544" y="318"/>
                    </a:lnTo>
                    <a:lnTo>
                      <a:pt x="586" y="335"/>
                    </a:lnTo>
                    <a:lnTo>
                      <a:pt x="623" y="358"/>
                    </a:lnTo>
                    <a:lnTo>
                      <a:pt x="654" y="385"/>
                    </a:lnTo>
                    <a:lnTo>
                      <a:pt x="677" y="418"/>
                    </a:lnTo>
                    <a:lnTo>
                      <a:pt x="694" y="453"/>
                    </a:lnTo>
                    <a:lnTo>
                      <a:pt x="704" y="490"/>
                    </a:lnTo>
                    <a:lnTo>
                      <a:pt x="709" y="531"/>
                    </a:lnTo>
                    <a:lnTo>
                      <a:pt x="706" y="585"/>
                    </a:lnTo>
                    <a:lnTo>
                      <a:pt x="694" y="637"/>
                    </a:lnTo>
                    <a:lnTo>
                      <a:pt x="672" y="686"/>
                    </a:lnTo>
                    <a:lnTo>
                      <a:pt x="643" y="733"/>
                    </a:lnTo>
                    <a:lnTo>
                      <a:pt x="608" y="774"/>
                    </a:lnTo>
                    <a:lnTo>
                      <a:pt x="566" y="809"/>
                    </a:lnTo>
                    <a:lnTo>
                      <a:pt x="518" y="838"/>
                    </a:lnTo>
                    <a:lnTo>
                      <a:pt x="466" y="858"/>
                    </a:lnTo>
                    <a:lnTo>
                      <a:pt x="410" y="870"/>
                    </a:lnTo>
                    <a:lnTo>
                      <a:pt x="375" y="873"/>
                    </a:lnTo>
                    <a:lnTo>
                      <a:pt x="339" y="872"/>
                    </a:lnTo>
                    <a:lnTo>
                      <a:pt x="304" y="863"/>
                    </a:lnTo>
                    <a:lnTo>
                      <a:pt x="268" y="850"/>
                    </a:lnTo>
                    <a:lnTo>
                      <a:pt x="257" y="845"/>
                    </a:lnTo>
                    <a:lnTo>
                      <a:pt x="246" y="836"/>
                    </a:lnTo>
                    <a:lnTo>
                      <a:pt x="238" y="828"/>
                    </a:lnTo>
                    <a:lnTo>
                      <a:pt x="226" y="814"/>
                    </a:lnTo>
                    <a:lnTo>
                      <a:pt x="211" y="796"/>
                    </a:lnTo>
                    <a:lnTo>
                      <a:pt x="201" y="855"/>
                    </a:lnTo>
                    <a:lnTo>
                      <a:pt x="0" y="855"/>
                    </a:lnTo>
                    <a:lnTo>
                      <a:pt x="14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4" name="Freeform 11"/>
              <p:cNvSpPr>
                <a:spLocks noEditPoints="1"/>
              </p:cNvSpPr>
              <p:nvPr/>
            </p:nvSpPr>
            <p:spPr bwMode="auto">
              <a:xfrm>
                <a:off x="1407" y="1873"/>
                <a:ext cx="753" cy="809"/>
              </a:xfrm>
              <a:custGeom>
                <a:avLst/>
                <a:gdLst>
                  <a:gd name="T0" fmla="*/ 414 w 753"/>
                  <a:gd name="T1" fmla="*/ 164 h 809"/>
                  <a:gd name="T2" fmla="*/ 353 w 753"/>
                  <a:gd name="T3" fmla="*/ 184 h 809"/>
                  <a:gd name="T4" fmla="*/ 307 w 753"/>
                  <a:gd name="T5" fmla="*/ 225 h 809"/>
                  <a:gd name="T6" fmla="*/ 283 w 753"/>
                  <a:gd name="T7" fmla="*/ 284 h 809"/>
                  <a:gd name="T8" fmla="*/ 285 w 753"/>
                  <a:gd name="T9" fmla="*/ 334 h 809"/>
                  <a:gd name="T10" fmla="*/ 311 w 753"/>
                  <a:gd name="T11" fmla="*/ 373 h 809"/>
                  <a:gd name="T12" fmla="*/ 354 w 753"/>
                  <a:gd name="T13" fmla="*/ 395 h 809"/>
                  <a:gd name="T14" fmla="*/ 392 w 753"/>
                  <a:gd name="T15" fmla="*/ 402 h 809"/>
                  <a:gd name="T16" fmla="*/ 466 w 753"/>
                  <a:gd name="T17" fmla="*/ 383 h 809"/>
                  <a:gd name="T18" fmla="*/ 518 w 753"/>
                  <a:gd name="T19" fmla="*/ 336 h 809"/>
                  <a:gd name="T20" fmla="*/ 542 w 753"/>
                  <a:gd name="T21" fmla="*/ 265 h 809"/>
                  <a:gd name="T22" fmla="*/ 532 w 753"/>
                  <a:gd name="T23" fmla="*/ 213 h 809"/>
                  <a:gd name="T24" fmla="*/ 493 w 753"/>
                  <a:gd name="T25" fmla="*/ 176 h 809"/>
                  <a:gd name="T26" fmla="*/ 441 w 753"/>
                  <a:gd name="T27" fmla="*/ 164 h 809"/>
                  <a:gd name="T28" fmla="*/ 560 w 753"/>
                  <a:gd name="T29" fmla="*/ 3 h 809"/>
                  <a:gd name="T30" fmla="*/ 642 w 753"/>
                  <a:gd name="T31" fmla="*/ 32 h 809"/>
                  <a:gd name="T32" fmla="*/ 706 w 753"/>
                  <a:gd name="T33" fmla="*/ 86 h 809"/>
                  <a:gd name="T34" fmla="*/ 741 w 753"/>
                  <a:gd name="T35" fmla="*/ 159 h 809"/>
                  <a:gd name="T36" fmla="*/ 753 w 753"/>
                  <a:gd name="T37" fmla="*/ 248 h 809"/>
                  <a:gd name="T38" fmla="*/ 733 w 753"/>
                  <a:gd name="T39" fmla="*/ 341 h 809"/>
                  <a:gd name="T40" fmla="*/ 687 w 753"/>
                  <a:gd name="T41" fmla="*/ 427 h 809"/>
                  <a:gd name="T42" fmla="*/ 618 w 753"/>
                  <a:gd name="T43" fmla="*/ 496 h 809"/>
                  <a:gd name="T44" fmla="*/ 528 w 753"/>
                  <a:gd name="T45" fmla="*/ 544 h 809"/>
                  <a:gd name="T46" fmla="*/ 427 w 753"/>
                  <a:gd name="T47" fmla="*/ 564 h 809"/>
                  <a:gd name="T48" fmla="*/ 324 w 753"/>
                  <a:gd name="T49" fmla="*/ 547 h 809"/>
                  <a:gd name="T50" fmla="*/ 275 w 753"/>
                  <a:gd name="T51" fmla="*/ 518 h 809"/>
                  <a:gd name="T52" fmla="*/ 245 w 753"/>
                  <a:gd name="T53" fmla="*/ 555 h 809"/>
                  <a:gd name="T54" fmla="*/ 202 w 753"/>
                  <a:gd name="T55" fmla="*/ 802 h 809"/>
                  <a:gd name="T56" fmla="*/ 199 w 753"/>
                  <a:gd name="T57" fmla="*/ 807 h 809"/>
                  <a:gd name="T58" fmla="*/ 194 w 753"/>
                  <a:gd name="T59" fmla="*/ 809 h 809"/>
                  <a:gd name="T60" fmla="*/ 3 w 753"/>
                  <a:gd name="T61" fmla="*/ 809 h 809"/>
                  <a:gd name="T62" fmla="*/ 8 w 753"/>
                  <a:gd name="T63" fmla="*/ 755 h 809"/>
                  <a:gd name="T64" fmla="*/ 104 w 753"/>
                  <a:gd name="T65" fmla="*/ 186 h 809"/>
                  <a:gd name="T66" fmla="*/ 133 w 753"/>
                  <a:gd name="T67" fmla="*/ 20 h 809"/>
                  <a:gd name="T68" fmla="*/ 137 w 753"/>
                  <a:gd name="T69" fmla="*/ 17 h 809"/>
                  <a:gd name="T70" fmla="*/ 329 w 753"/>
                  <a:gd name="T71" fmla="*/ 17 h 809"/>
                  <a:gd name="T72" fmla="*/ 334 w 753"/>
                  <a:gd name="T73" fmla="*/ 19 h 809"/>
                  <a:gd name="T74" fmla="*/ 327 w 753"/>
                  <a:gd name="T75" fmla="*/ 74 h 809"/>
                  <a:gd name="T76" fmla="*/ 359 w 753"/>
                  <a:gd name="T77" fmla="*/ 46 h 809"/>
                  <a:gd name="T78" fmla="*/ 434 w 753"/>
                  <a:gd name="T79" fmla="*/ 10 h 809"/>
                  <a:gd name="T80" fmla="*/ 518 w 753"/>
                  <a:gd name="T81" fmla="*/ 0 h 8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753" h="809">
                    <a:moveTo>
                      <a:pt x="441" y="164"/>
                    </a:moveTo>
                    <a:lnTo>
                      <a:pt x="414" y="164"/>
                    </a:lnTo>
                    <a:lnTo>
                      <a:pt x="381" y="170"/>
                    </a:lnTo>
                    <a:lnTo>
                      <a:pt x="353" y="184"/>
                    </a:lnTo>
                    <a:lnTo>
                      <a:pt x="327" y="201"/>
                    </a:lnTo>
                    <a:lnTo>
                      <a:pt x="307" y="225"/>
                    </a:lnTo>
                    <a:lnTo>
                      <a:pt x="292" y="252"/>
                    </a:lnTo>
                    <a:lnTo>
                      <a:pt x="283" y="284"/>
                    </a:lnTo>
                    <a:lnTo>
                      <a:pt x="282" y="309"/>
                    </a:lnTo>
                    <a:lnTo>
                      <a:pt x="285" y="334"/>
                    </a:lnTo>
                    <a:lnTo>
                      <a:pt x="295" y="355"/>
                    </a:lnTo>
                    <a:lnTo>
                      <a:pt x="311" y="373"/>
                    </a:lnTo>
                    <a:lnTo>
                      <a:pt x="329" y="387"/>
                    </a:lnTo>
                    <a:lnTo>
                      <a:pt x="354" y="395"/>
                    </a:lnTo>
                    <a:lnTo>
                      <a:pt x="373" y="398"/>
                    </a:lnTo>
                    <a:lnTo>
                      <a:pt x="392" y="402"/>
                    </a:lnTo>
                    <a:lnTo>
                      <a:pt x="432" y="397"/>
                    </a:lnTo>
                    <a:lnTo>
                      <a:pt x="466" y="383"/>
                    </a:lnTo>
                    <a:lnTo>
                      <a:pt x="496" y="363"/>
                    </a:lnTo>
                    <a:lnTo>
                      <a:pt x="518" y="336"/>
                    </a:lnTo>
                    <a:lnTo>
                      <a:pt x="535" y="304"/>
                    </a:lnTo>
                    <a:lnTo>
                      <a:pt x="542" y="265"/>
                    </a:lnTo>
                    <a:lnTo>
                      <a:pt x="540" y="238"/>
                    </a:lnTo>
                    <a:lnTo>
                      <a:pt x="532" y="213"/>
                    </a:lnTo>
                    <a:lnTo>
                      <a:pt x="515" y="192"/>
                    </a:lnTo>
                    <a:lnTo>
                      <a:pt x="493" y="176"/>
                    </a:lnTo>
                    <a:lnTo>
                      <a:pt x="468" y="167"/>
                    </a:lnTo>
                    <a:lnTo>
                      <a:pt x="441" y="164"/>
                    </a:lnTo>
                    <a:close/>
                    <a:moveTo>
                      <a:pt x="518" y="0"/>
                    </a:moveTo>
                    <a:lnTo>
                      <a:pt x="560" y="3"/>
                    </a:lnTo>
                    <a:lnTo>
                      <a:pt x="601" y="13"/>
                    </a:lnTo>
                    <a:lnTo>
                      <a:pt x="642" y="32"/>
                    </a:lnTo>
                    <a:lnTo>
                      <a:pt x="677" y="57"/>
                    </a:lnTo>
                    <a:lnTo>
                      <a:pt x="706" y="86"/>
                    </a:lnTo>
                    <a:lnTo>
                      <a:pt x="726" y="122"/>
                    </a:lnTo>
                    <a:lnTo>
                      <a:pt x="741" y="159"/>
                    </a:lnTo>
                    <a:lnTo>
                      <a:pt x="750" y="201"/>
                    </a:lnTo>
                    <a:lnTo>
                      <a:pt x="753" y="248"/>
                    </a:lnTo>
                    <a:lnTo>
                      <a:pt x="746" y="295"/>
                    </a:lnTo>
                    <a:lnTo>
                      <a:pt x="733" y="341"/>
                    </a:lnTo>
                    <a:lnTo>
                      <a:pt x="713" y="385"/>
                    </a:lnTo>
                    <a:lnTo>
                      <a:pt x="687" y="427"/>
                    </a:lnTo>
                    <a:lnTo>
                      <a:pt x="655" y="464"/>
                    </a:lnTo>
                    <a:lnTo>
                      <a:pt x="618" y="496"/>
                    </a:lnTo>
                    <a:lnTo>
                      <a:pt x="576" y="523"/>
                    </a:lnTo>
                    <a:lnTo>
                      <a:pt x="528" y="544"/>
                    </a:lnTo>
                    <a:lnTo>
                      <a:pt x="478" y="559"/>
                    </a:lnTo>
                    <a:lnTo>
                      <a:pt x="427" y="564"/>
                    </a:lnTo>
                    <a:lnTo>
                      <a:pt x="375" y="561"/>
                    </a:lnTo>
                    <a:lnTo>
                      <a:pt x="324" y="547"/>
                    </a:lnTo>
                    <a:lnTo>
                      <a:pt x="299" y="534"/>
                    </a:lnTo>
                    <a:lnTo>
                      <a:pt x="275" y="518"/>
                    </a:lnTo>
                    <a:lnTo>
                      <a:pt x="253" y="496"/>
                    </a:lnTo>
                    <a:lnTo>
                      <a:pt x="245" y="555"/>
                    </a:lnTo>
                    <a:lnTo>
                      <a:pt x="234" y="611"/>
                    </a:lnTo>
                    <a:lnTo>
                      <a:pt x="202" y="802"/>
                    </a:lnTo>
                    <a:lnTo>
                      <a:pt x="201" y="805"/>
                    </a:lnTo>
                    <a:lnTo>
                      <a:pt x="199" y="807"/>
                    </a:lnTo>
                    <a:lnTo>
                      <a:pt x="197" y="809"/>
                    </a:lnTo>
                    <a:lnTo>
                      <a:pt x="194" y="809"/>
                    </a:lnTo>
                    <a:lnTo>
                      <a:pt x="5" y="809"/>
                    </a:lnTo>
                    <a:lnTo>
                      <a:pt x="3" y="809"/>
                    </a:lnTo>
                    <a:lnTo>
                      <a:pt x="0" y="809"/>
                    </a:lnTo>
                    <a:lnTo>
                      <a:pt x="8" y="755"/>
                    </a:lnTo>
                    <a:lnTo>
                      <a:pt x="54" y="486"/>
                    </a:lnTo>
                    <a:lnTo>
                      <a:pt x="104" y="186"/>
                    </a:lnTo>
                    <a:lnTo>
                      <a:pt x="131" y="25"/>
                    </a:lnTo>
                    <a:lnTo>
                      <a:pt x="133" y="20"/>
                    </a:lnTo>
                    <a:lnTo>
                      <a:pt x="135" y="19"/>
                    </a:lnTo>
                    <a:lnTo>
                      <a:pt x="137" y="17"/>
                    </a:lnTo>
                    <a:lnTo>
                      <a:pt x="140" y="17"/>
                    </a:lnTo>
                    <a:lnTo>
                      <a:pt x="329" y="17"/>
                    </a:lnTo>
                    <a:lnTo>
                      <a:pt x="331" y="17"/>
                    </a:lnTo>
                    <a:lnTo>
                      <a:pt x="334" y="19"/>
                    </a:lnTo>
                    <a:lnTo>
                      <a:pt x="326" y="76"/>
                    </a:lnTo>
                    <a:lnTo>
                      <a:pt x="327" y="74"/>
                    </a:lnTo>
                    <a:lnTo>
                      <a:pt x="329" y="74"/>
                    </a:lnTo>
                    <a:lnTo>
                      <a:pt x="359" y="46"/>
                    </a:lnTo>
                    <a:lnTo>
                      <a:pt x="395" y="25"/>
                    </a:lnTo>
                    <a:lnTo>
                      <a:pt x="434" y="10"/>
                    </a:lnTo>
                    <a:lnTo>
                      <a:pt x="474" y="2"/>
                    </a:lnTo>
                    <a:lnTo>
                      <a:pt x="51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5" name="Freeform 12"/>
              <p:cNvSpPr>
                <a:spLocks/>
              </p:cNvSpPr>
              <p:nvPr/>
            </p:nvSpPr>
            <p:spPr bwMode="auto">
              <a:xfrm>
                <a:off x="2131" y="1881"/>
                <a:ext cx="1132" cy="531"/>
              </a:xfrm>
              <a:custGeom>
                <a:avLst/>
                <a:gdLst>
                  <a:gd name="T0" fmla="*/ 921 w 1132"/>
                  <a:gd name="T1" fmla="*/ 0 h 531"/>
                  <a:gd name="T2" fmla="*/ 1122 w 1132"/>
                  <a:gd name="T3" fmla="*/ 0 h 531"/>
                  <a:gd name="T4" fmla="*/ 1132 w 1132"/>
                  <a:gd name="T5" fmla="*/ 0 h 531"/>
                  <a:gd name="T6" fmla="*/ 1127 w 1132"/>
                  <a:gd name="T7" fmla="*/ 7 h 531"/>
                  <a:gd name="T8" fmla="*/ 1124 w 1132"/>
                  <a:gd name="T9" fmla="*/ 14 h 531"/>
                  <a:gd name="T10" fmla="*/ 1119 w 1132"/>
                  <a:gd name="T11" fmla="*/ 21 h 531"/>
                  <a:gd name="T12" fmla="*/ 754 w 1132"/>
                  <a:gd name="T13" fmla="*/ 522 h 531"/>
                  <a:gd name="T14" fmla="*/ 750 w 1132"/>
                  <a:gd name="T15" fmla="*/ 526 h 531"/>
                  <a:gd name="T16" fmla="*/ 747 w 1132"/>
                  <a:gd name="T17" fmla="*/ 527 h 531"/>
                  <a:gd name="T18" fmla="*/ 742 w 1132"/>
                  <a:gd name="T19" fmla="*/ 529 h 531"/>
                  <a:gd name="T20" fmla="*/ 737 w 1132"/>
                  <a:gd name="T21" fmla="*/ 529 h 531"/>
                  <a:gd name="T22" fmla="*/ 629 w 1132"/>
                  <a:gd name="T23" fmla="*/ 531 h 531"/>
                  <a:gd name="T24" fmla="*/ 622 w 1132"/>
                  <a:gd name="T25" fmla="*/ 529 h 531"/>
                  <a:gd name="T26" fmla="*/ 619 w 1132"/>
                  <a:gd name="T27" fmla="*/ 527 h 531"/>
                  <a:gd name="T28" fmla="*/ 615 w 1132"/>
                  <a:gd name="T29" fmla="*/ 524 h 531"/>
                  <a:gd name="T30" fmla="*/ 613 w 1132"/>
                  <a:gd name="T31" fmla="*/ 519 h 531"/>
                  <a:gd name="T32" fmla="*/ 527 w 1132"/>
                  <a:gd name="T33" fmla="*/ 245 h 531"/>
                  <a:gd name="T34" fmla="*/ 527 w 1132"/>
                  <a:gd name="T35" fmla="*/ 245 h 531"/>
                  <a:gd name="T36" fmla="*/ 526 w 1132"/>
                  <a:gd name="T37" fmla="*/ 242 h 531"/>
                  <a:gd name="T38" fmla="*/ 524 w 1132"/>
                  <a:gd name="T39" fmla="*/ 245 h 531"/>
                  <a:gd name="T40" fmla="*/ 521 w 1132"/>
                  <a:gd name="T41" fmla="*/ 249 h 531"/>
                  <a:gd name="T42" fmla="*/ 345 w 1132"/>
                  <a:gd name="T43" fmla="*/ 517 h 531"/>
                  <a:gd name="T44" fmla="*/ 342 w 1132"/>
                  <a:gd name="T45" fmla="*/ 522 h 531"/>
                  <a:gd name="T46" fmla="*/ 338 w 1132"/>
                  <a:gd name="T47" fmla="*/ 526 h 531"/>
                  <a:gd name="T48" fmla="*/ 335 w 1132"/>
                  <a:gd name="T49" fmla="*/ 529 h 531"/>
                  <a:gd name="T50" fmla="*/ 330 w 1132"/>
                  <a:gd name="T51" fmla="*/ 529 h 531"/>
                  <a:gd name="T52" fmla="*/ 323 w 1132"/>
                  <a:gd name="T53" fmla="*/ 531 h 531"/>
                  <a:gd name="T54" fmla="*/ 215 w 1132"/>
                  <a:gd name="T55" fmla="*/ 529 h 531"/>
                  <a:gd name="T56" fmla="*/ 211 w 1132"/>
                  <a:gd name="T57" fmla="*/ 529 h 531"/>
                  <a:gd name="T58" fmla="*/ 208 w 1132"/>
                  <a:gd name="T59" fmla="*/ 527 h 531"/>
                  <a:gd name="T60" fmla="*/ 205 w 1132"/>
                  <a:gd name="T61" fmla="*/ 526 h 531"/>
                  <a:gd name="T62" fmla="*/ 203 w 1132"/>
                  <a:gd name="T63" fmla="*/ 522 h 531"/>
                  <a:gd name="T64" fmla="*/ 4 w 1132"/>
                  <a:gd name="T65" fmla="*/ 9 h 531"/>
                  <a:gd name="T66" fmla="*/ 2 w 1132"/>
                  <a:gd name="T67" fmla="*/ 5 h 531"/>
                  <a:gd name="T68" fmla="*/ 0 w 1132"/>
                  <a:gd name="T69" fmla="*/ 2 h 531"/>
                  <a:gd name="T70" fmla="*/ 223 w 1132"/>
                  <a:gd name="T71" fmla="*/ 2 h 531"/>
                  <a:gd name="T72" fmla="*/ 316 w 1132"/>
                  <a:gd name="T73" fmla="*/ 286 h 531"/>
                  <a:gd name="T74" fmla="*/ 320 w 1132"/>
                  <a:gd name="T75" fmla="*/ 282 h 531"/>
                  <a:gd name="T76" fmla="*/ 321 w 1132"/>
                  <a:gd name="T77" fmla="*/ 279 h 531"/>
                  <a:gd name="T78" fmla="*/ 323 w 1132"/>
                  <a:gd name="T79" fmla="*/ 276 h 531"/>
                  <a:gd name="T80" fmla="*/ 502 w 1132"/>
                  <a:gd name="T81" fmla="*/ 9 h 531"/>
                  <a:gd name="T82" fmla="*/ 505 w 1132"/>
                  <a:gd name="T83" fmla="*/ 4 h 531"/>
                  <a:gd name="T84" fmla="*/ 510 w 1132"/>
                  <a:gd name="T85" fmla="*/ 2 h 531"/>
                  <a:gd name="T86" fmla="*/ 516 w 1132"/>
                  <a:gd name="T87" fmla="*/ 0 h 531"/>
                  <a:gd name="T88" fmla="*/ 617 w 1132"/>
                  <a:gd name="T89" fmla="*/ 0 h 531"/>
                  <a:gd name="T90" fmla="*/ 622 w 1132"/>
                  <a:gd name="T91" fmla="*/ 0 h 531"/>
                  <a:gd name="T92" fmla="*/ 625 w 1132"/>
                  <a:gd name="T93" fmla="*/ 2 h 531"/>
                  <a:gd name="T94" fmla="*/ 627 w 1132"/>
                  <a:gd name="T95" fmla="*/ 5 h 531"/>
                  <a:gd name="T96" fmla="*/ 629 w 1132"/>
                  <a:gd name="T97" fmla="*/ 9 h 531"/>
                  <a:gd name="T98" fmla="*/ 715 w 1132"/>
                  <a:gd name="T99" fmla="*/ 272 h 531"/>
                  <a:gd name="T100" fmla="*/ 718 w 1132"/>
                  <a:gd name="T101" fmla="*/ 277 h 531"/>
                  <a:gd name="T102" fmla="*/ 720 w 1132"/>
                  <a:gd name="T103" fmla="*/ 286 h 531"/>
                  <a:gd name="T104" fmla="*/ 725 w 1132"/>
                  <a:gd name="T105" fmla="*/ 281 h 531"/>
                  <a:gd name="T106" fmla="*/ 727 w 1132"/>
                  <a:gd name="T107" fmla="*/ 276 h 531"/>
                  <a:gd name="T108" fmla="*/ 906 w 1132"/>
                  <a:gd name="T109" fmla="*/ 9 h 531"/>
                  <a:gd name="T110" fmla="*/ 907 w 1132"/>
                  <a:gd name="T111" fmla="*/ 5 h 531"/>
                  <a:gd name="T112" fmla="*/ 911 w 1132"/>
                  <a:gd name="T113" fmla="*/ 2 h 531"/>
                  <a:gd name="T114" fmla="*/ 916 w 1132"/>
                  <a:gd name="T115" fmla="*/ 0 h 531"/>
                  <a:gd name="T116" fmla="*/ 921 w 1132"/>
                  <a:gd name="T117" fmla="*/ 0 h 5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132" h="531">
                    <a:moveTo>
                      <a:pt x="921" y="0"/>
                    </a:moveTo>
                    <a:lnTo>
                      <a:pt x="1122" y="0"/>
                    </a:lnTo>
                    <a:lnTo>
                      <a:pt x="1132" y="0"/>
                    </a:lnTo>
                    <a:lnTo>
                      <a:pt x="1127" y="7"/>
                    </a:lnTo>
                    <a:lnTo>
                      <a:pt x="1124" y="14"/>
                    </a:lnTo>
                    <a:lnTo>
                      <a:pt x="1119" y="21"/>
                    </a:lnTo>
                    <a:lnTo>
                      <a:pt x="754" y="522"/>
                    </a:lnTo>
                    <a:lnTo>
                      <a:pt x="750" y="526"/>
                    </a:lnTo>
                    <a:lnTo>
                      <a:pt x="747" y="527"/>
                    </a:lnTo>
                    <a:lnTo>
                      <a:pt x="742" y="529"/>
                    </a:lnTo>
                    <a:lnTo>
                      <a:pt x="737" y="529"/>
                    </a:lnTo>
                    <a:lnTo>
                      <a:pt x="629" y="531"/>
                    </a:lnTo>
                    <a:lnTo>
                      <a:pt x="622" y="529"/>
                    </a:lnTo>
                    <a:lnTo>
                      <a:pt x="619" y="527"/>
                    </a:lnTo>
                    <a:lnTo>
                      <a:pt x="615" y="524"/>
                    </a:lnTo>
                    <a:lnTo>
                      <a:pt x="613" y="519"/>
                    </a:lnTo>
                    <a:lnTo>
                      <a:pt x="527" y="245"/>
                    </a:lnTo>
                    <a:lnTo>
                      <a:pt x="527" y="245"/>
                    </a:lnTo>
                    <a:lnTo>
                      <a:pt x="526" y="242"/>
                    </a:lnTo>
                    <a:lnTo>
                      <a:pt x="524" y="245"/>
                    </a:lnTo>
                    <a:lnTo>
                      <a:pt x="521" y="249"/>
                    </a:lnTo>
                    <a:lnTo>
                      <a:pt x="345" y="517"/>
                    </a:lnTo>
                    <a:lnTo>
                      <a:pt x="342" y="522"/>
                    </a:lnTo>
                    <a:lnTo>
                      <a:pt x="338" y="526"/>
                    </a:lnTo>
                    <a:lnTo>
                      <a:pt x="335" y="529"/>
                    </a:lnTo>
                    <a:lnTo>
                      <a:pt x="330" y="529"/>
                    </a:lnTo>
                    <a:lnTo>
                      <a:pt x="323" y="531"/>
                    </a:lnTo>
                    <a:lnTo>
                      <a:pt x="215" y="529"/>
                    </a:lnTo>
                    <a:lnTo>
                      <a:pt x="211" y="529"/>
                    </a:lnTo>
                    <a:lnTo>
                      <a:pt x="208" y="527"/>
                    </a:lnTo>
                    <a:lnTo>
                      <a:pt x="205" y="526"/>
                    </a:lnTo>
                    <a:lnTo>
                      <a:pt x="203" y="522"/>
                    </a:lnTo>
                    <a:lnTo>
                      <a:pt x="4" y="9"/>
                    </a:lnTo>
                    <a:lnTo>
                      <a:pt x="2" y="5"/>
                    </a:lnTo>
                    <a:lnTo>
                      <a:pt x="0" y="2"/>
                    </a:lnTo>
                    <a:lnTo>
                      <a:pt x="223" y="2"/>
                    </a:lnTo>
                    <a:lnTo>
                      <a:pt x="316" y="286"/>
                    </a:lnTo>
                    <a:lnTo>
                      <a:pt x="320" y="282"/>
                    </a:lnTo>
                    <a:lnTo>
                      <a:pt x="321" y="279"/>
                    </a:lnTo>
                    <a:lnTo>
                      <a:pt x="323" y="276"/>
                    </a:lnTo>
                    <a:lnTo>
                      <a:pt x="502" y="9"/>
                    </a:lnTo>
                    <a:lnTo>
                      <a:pt x="505" y="4"/>
                    </a:lnTo>
                    <a:lnTo>
                      <a:pt x="510" y="2"/>
                    </a:lnTo>
                    <a:lnTo>
                      <a:pt x="516" y="0"/>
                    </a:lnTo>
                    <a:lnTo>
                      <a:pt x="617" y="0"/>
                    </a:lnTo>
                    <a:lnTo>
                      <a:pt x="622" y="0"/>
                    </a:lnTo>
                    <a:lnTo>
                      <a:pt x="625" y="2"/>
                    </a:lnTo>
                    <a:lnTo>
                      <a:pt x="627" y="5"/>
                    </a:lnTo>
                    <a:lnTo>
                      <a:pt x="629" y="9"/>
                    </a:lnTo>
                    <a:lnTo>
                      <a:pt x="715" y="272"/>
                    </a:lnTo>
                    <a:lnTo>
                      <a:pt x="718" y="277"/>
                    </a:lnTo>
                    <a:lnTo>
                      <a:pt x="720" y="286"/>
                    </a:lnTo>
                    <a:lnTo>
                      <a:pt x="725" y="281"/>
                    </a:lnTo>
                    <a:lnTo>
                      <a:pt x="727" y="276"/>
                    </a:lnTo>
                    <a:lnTo>
                      <a:pt x="906" y="9"/>
                    </a:lnTo>
                    <a:lnTo>
                      <a:pt x="907" y="5"/>
                    </a:lnTo>
                    <a:lnTo>
                      <a:pt x="911" y="2"/>
                    </a:lnTo>
                    <a:lnTo>
                      <a:pt x="916" y="0"/>
                    </a:lnTo>
                    <a:lnTo>
                      <a:pt x="92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6" name="Freeform 13"/>
              <p:cNvSpPr>
                <a:spLocks/>
              </p:cNvSpPr>
              <p:nvPr/>
            </p:nvSpPr>
            <p:spPr bwMode="auto">
              <a:xfrm>
                <a:off x="4878" y="1864"/>
                <a:ext cx="659" cy="546"/>
              </a:xfrm>
              <a:custGeom>
                <a:avLst/>
                <a:gdLst>
                  <a:gd name="T0" fmla="*/ 485 w 659"/>
                  <a:gd name="T1" fmla="*/ 0 h 546"/>
                  <a:gd name="T2" fmla="*/ 522 w 659"/>
                  <a:gd name="T3" fmla="*/ 4 h 546"/>
                  <a:gd name="T4" fmla="*/ 561 w 659"/>
                  <a:gd name="T5" fmla="*/ 12 h 546"/>
                  <a:gd name="T6" fmla="*/ 591 w 659"/>
                  <a:gd name="T7" fmla="*/ 26 h 546"/>
                  <a:gd name="T8" fmla="*/ 616 w 659"/>
                  <a:gd name="T9" fmla="*/ 44 h 546"/>
                  <a:gd name="T10" fmla="*/ 635 w 659"/>
                  <a:gd name="T11" fmla="*/ 68 h 546"/>
                  <a:gd name="T12" fmla="*/ 648 w 659"/>
                  <a:gd name="T13" fmla="*/ 95 h 546"/>
                  <a:gd name="T14" fmla="*/ 655 w 659"/>
                  <a:gd name="T15" fmla="*/ 129 h 546"/>
                  <a:gd name="T16" fmla="*/ 659 w 659"/>
                  <a:gd name="T17" fmla="*/ 166 h 546"/>
                  <a:gd name="T18" fmla="*/ 655 w 659"/>
                  <a:gd name="T19" fmla="*/ 205 h 546"/>
                  <a:gd name="T20" fmla="*/ 648 w 659"/>
                  <a:gd name="T21" fmla="*/ 242 h 546"/>
                  <a:gd name="T22" fmla="*/ 611 w 659"/>
                  <a:gd name="T23" fmla="*/ 465 h 546"/>
                  <a:gd name="T24" fmla="*/ 598 w 659"/>
                  <a:gd name="T25" fmla="*/ 546 h 546"/>
                  <a:gd name="T26" fmla="*/ 397 w 659"/>
                  <a:gd name="T27" fmla="*/ 546 h 546"/>
                  <a:gd name="T28" fmla="*/ 409 w 659"/>
                  <a:gd name="T29" fmla="*/ 472 h 546"/>
                  <a:gd name="T30" fmla="*/ 447 w 659"/>
                  <a:gd name="T31" fmla="*/ 242 h 546"/>
                  <a:gd name="T32" fmla="*/ 449 w 659"/>
                  <a:gd name="T33" fmla="*/ 225 h 546"/>
                  <a:gd name="T34" fmla="*/ 447 w 659"/>
                  <a:gd name="T35" fmla="*/ 207 h 546"/>
                  <a:gd name="T36" fmla="*/ 442 w 659"/>
                  <a:gd name="T37" fmla="*/ 186 h 546"/>
                  <a:gd name="T38" fmla="*/ 432 w 659"/>
                  <a:gd name="T39" fmla="*/ 169 h 546"/>
                  <a:gd name="T40" fmla="*/ 417 w 659"/>
                  <a:gd name="T41" fmla="*/ 159 h 546"/>
                  <a:gd name="T42" fmla="*/ 395 w 659"/>
                  <a:gd name="T43" fmla="*/ 152 h 546"/>
                  <a:gd name="T44" fmla="*/ 365 w 659"/>
                  <a:gd name="T45" fmla="*/ 149 h 546"/>
                  <a:gd name="T46" fmla="*/ 338 w 659"/>
                  <a:gd name="T47" fmla="*/ 154 h 546"/>
                  <a:gd name="T48" fmla="*/ 312 w 659"/>
                  <a:gd name="T49" fmla="*/ 164 h 546"/>
                  <a:gd name="T50" fmla="*/ 290 w 659"/>
                  <a:gd name="T51" fmla="*/ 181 h 546"/>
                  <a:gd name="T52" fmla="*/ 272 w 659"/>
                  <a:gd name="T53" fmla="*/ 203 h 546"/>
                  <a:gd name="T54" fmla="*/ 258 w 659"/>
                  <a:gd name="T55" fmla="*/ 230 h 546"/>
                  <a:gd name="T56" fmla="*/ 248 w 659"/>
                  <a:gd name="T57" fmla="*/ 269 h 546"/>
                  <a:gd name="T58" fmla="*/ 202 w 659"/>
                  <a:gd name="T59" fmla="*/ 539 h 546"/>
                  <a:gd name="T60" fmla="*/ 202 w 659"/>
                  <a:gd name="T61" fmla="*/ 541 h 546"/>
                  <a:gd name="T62" fmla="*/ 202 w 659"/>
                  <a:gd name="T63" fmla="*/ 543 h 546"/>
                  <a:gd name="T64" fmla="*/ 201 w 659"/>
                  <a:gd name="T65" fmla="*/ 546 h 546"/>
                  <a:gd name="T66" fmla="*/ 199 w 659"/>
                  <a:gd name="T67" fmla="*/ 546 h 546"/>
                  <a:gd name="T68" fmla="*/ 196 w 659"/>
                  <a:gd name="T69" fmla="*/ 546 h 546"/>
                  <a:gd name="T70" fmla="*/ 5 w 659"/>
                  <a:gd name="T71" fmla="*/ 546 h 546"/>
                  <a:gd name="T72" fmla="*/ 3 w 659"/>
                  <a:gd name="T73" fmla="*/ 546 h 546"/>
                  <a:gd name="T74" fmla="*/ 0 w 659"/>
                  <a:gd name="T75" fmla="*/ 546 h 546"/>
                  <a:gd name="T76" fmla="*/ 89 w 659"/>
                  <a:gd name="T77" fmla="*/ 19 h 546"/>
                  <a:gd name="T78" fmla="*/ 290 w 659"/>
                  <a:gd name="T79" fmla="*/ 19 h 546"/>
                  <a:gd name="T80" fmla="*/ 285 w 659"/>
                  <a:gd name="T81" fmla="*/ 51 h 546"/>
                  <a:gd name="T82" fmla="*/ 280 w 659"/>
                  <a:gd name="T83" fmla="*/ 87 h 546"/>
                  <a:gd name="T84" fmla="*/ 287 w 659"/>
                  <a:gd name="T85" fmla="*/ 80 h 546"/>
                  <a:gd name="T86" fmla="*/ 294 w 659"/>
                  <a:gd name="T87" fmla="*/ 73 h 546"/>
                  <a:gd name="T88" fmla="*/ 300 w 659"/>
                  <a:gd name="T89" fmla="*/ 66 h 546"/>
                  <a:gd name="T90" fmla="*/ 333 w 659"/>
                  <a:gd name="T91" fmla="*/ 41 h 546"/>
                  <a:gd name="T92" fmla="*/ 366 w 659"/>
                  <a:gd name="T93" fmla="*/ 21 h 546"/>
                  <a:gd name="T94" fmla="*/ 403 w 659"/>
                  <a:gd name="T95" fmla="*/ 9 h 546"/>
                  <a:gd name="T96" fmla="*/ 442 w 659"/>
                  <a:gd name="T97" fmla="*/ 2 h 546"/>
                  <a:gd name="T98" fmla="*/ 485 w 659"/>
                  <a:gd name="T99" fmla="*/ 0 h 5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659" h="546">
                    <a:moveTo>
                      <a:pt x="485" y="0"/>
                    </a:moveTo>
                    <a:lnTo>
                      <a:pt x="522" y="4"/>
                    </a:lnTo>
                    <a:lnTo>
                      <a:pt x="561" y="12"/>
                    </a:lnTo>
                    <a:lnTo>
                      <a:pt x="591" y="26"/>
                    </a:lnTo>
                    <a:lnTo>
                      <a:pt x="616" y="44"/>
                    </a:lnTo>
                    <a:lnTo>
                      <a:pt x="635" y="68"/>
                    </a:lnTo>
                    <a:lnTo>
                      <a:pt x="648" y="95"/>
                    </a:lnTo>
                    <a:lnTo>
                      <a:pt x="655" y="129"/>
                    </a:lnTo>
                    <a:lnTo>
                      <a:pt x="659" y="166"/>
                    </a:lnTo>
                    <a:lnTo>
                      <a:pt x="655" y="205"/>
                    </a:lnTo>
                    <a:lnTo>
                      <a:pt x="648" y="242"/>
                    </a:lnTo>
                    <a:lnTo>
                      <a:pt x="611" y="465"/>
                    </a:lnTo>
                    <a:lnTo>
                      <a:pt x="598" y="546"/>
                    </a:lnTo>
                    <a:lnTo>
                      <a:pt x="397" y="546"/>
                    </a:lnTo>
                    <a:lnTo>
                      <a:pt x="409" y="472"/>
                    </a:lnTo>
                    <a:lnTo>
                      <a:pt x="447" y="242"/>
                    </a:lnTo>
                    <a:lnTo>
                      <a:pt x="449" y="225"/>
                    </a:lnTo>
                    <a:lnTo>
                      <a:pt x="447" y="207"/>
                    </a:lnTo>
                    <a:lnTo>
                      <a:pt x="442" y="186"/>
                    </a:lnTo>
                    <a:lnTo>
                      <a:pt x="432" y="169"/>
                    </a:lnTo>
                    <a:lnTo>
                      <a:pt x="417" y="159"/>
                    </a:lnTo>
                    <a:lnTo>
                      <a:pt x="395" y="152"/>
                    </a:lnTo>
                    <a:lnTo>
                      <a:pt x="365" y="149"/>
                    </a:lnTo>
                    <a:lnTo>
                      <a:pt x="338" y="154"/>
                    </a:lnTo>
                    <a:lnTo>
                      <a:pt x="312" y="164"/>
                    </a:lnTo>
                    <a:lnTo>
                      <a:pt x="290" y="181"/>
                    </a:lnTo>
                    <a:lnTo>
                      <a:pt x="272" y="203"/>
                    </a:lnTo>
                    <a:lnTo>
                      <a:pt x="258" y="230"/>
                    </a:lnTo>
                    <a:lnTo>
                      <a:pt x="248" y="269"/>
                    </a:lnTo>
                    <a:lnTo>
                      <a:pt x="202" y="539"/>
                    </a:lnTo>
                    <a:lnTo>
                      <a:pt x="202" y="541"/>
                    </a:lnTo>
                    <a:lnTo>
                      <a:pt x="202" y="543"/>
                    </a:lnTo>
                    <a:lnTo>
                      <a:pt x="201" y="546"/>
                    </a:lnTo>
                    <a:lnTo>
                      <a:pt x="199" y="546"/>
                    </a:lnTo>
                    <a:lnTo>
                      <a:pt x="196" y="546"/>
                    </a:lnTo>
                    <a:lnTo>
                      <a:pt x="5" y="546"/>
                    </a:lnTo>
                    <a:lnTo>
                      <a:pt x="3" y="546"/>
                    </a:lnTo>
                    <a:lnTo>
                      <a:pt x="0" y="546"/>
                    </a:lnTo>
                    <a:lnTo>
                      <a:pt x="89" y="19"/>
                    </a:lnTo>
                    <a:lnTo>
                      <a:pt x="290" y="19"/>
                    </a:lnTo>
                    <a:lnTo>
                      <a:pt x="285" y="51"/>
                    </a:lnTo>
                    <a:lnTo>
                      <a:pt x="280" y="87"/>
                    </a:lnTo>
                    <a:lnTo>
                      <a:pt x="287" y="80"/>
                    </a:lnTo>
                    <a:lnTo>
                      <a:pt x="294" y="73"/>
                    </a:lnTo>
                    <a:lnTo>
                      <a:pt x="300" y="66"/>
                    </a:lnTo>
                    <a:lnTo>
                      <a:pt x="333" y="41"/>
                    </a:lnTo>
                    <a:lnTo>
                      <a:pt x="366" y="21"/>
                    </a:lnTo>
                    <a:lnTo>
                      <a:pt x="403" y="9"/>
                    </a:lnTo>
                    <a:lnTo>
                      <a:pt x="442" y="2"/>
                    </a:lnTo>
                    <a:lnTo>
                      <a:pt x="48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7" name="Freeform 14"/>
              <p:cNvSpPr>
                <a:spLocks noEditPoints="1"/>
              </p:cNvSpPr>
              <p:nvPr/>
            </p:nvSpPr>
            <p:spPr bwMode="auto">
              <a:xfrm>
                <a:off x="5555" y="1863"/>
                <a:ext cx="632" cy="565"/>
              </a:xfrm>
              <a:custGeom>
                <a:avLst/>
                <a:gdLst>
                  <a:gd name="T0" fmla="*/ 326 w 632"/>
                  <a:gd name="T1" fmla="*/ 126 h 565"/>
                  <a:gd name="T2" fmla="*/ 270 w 632"/>
                  <a:gd name="T3" fmla="*/ 148 h 565"/>
                  <a:gd name="T4" fmla="*/ 235 w 632"/>
                  <a:gd name="T5" fmla="*/ 184 h 565"/>
                  <a:gd name="T6" fmla="*/ 454 w 632"/>
                  <a:gd name="T7" fmla="*/ 206 h 565"/>
                  <a:gd name="T8" fmla="*/ 454 w 632"/>
                  <a:gd name="T9" fmla="*/ 192 h 565"/>
                  <a:gd name="T10" fmla="*/ 431 w 632"/>
                  <a:gd name="T11" fmla="*/ 150 h 565"/>
                  <a:gd name="T12" fmla="*/ 384 w 632"/>
                  <a:gd name="T13" fmla="*/ 126 h 565"/>
                  <a:gd name="T14" fmla="*/ 375 w 632"/>
                  <a:gd name="T15" fmla="*/ 0 h 565"/>
                  <a:gd name="T16" fmla="*/ 487 w 632"/>
                  <a:gd name="T17" fmla="*/ 20 h 565"/>
                  <a:gd name="T18" fmla="*/ 561 w 632"/>
                  <a:gd name="T19" fmla="*/ 59 h 565"/>
                  <a:gd name="T20" fmla="*/ 610 w 632"/>
                  <a:gd name="T21" fmla="*/ 121 h 565"/>
                  <a:gd name="T22" fmla="*/ 632 w 632"/>
                  <a:gd name="T23" fmla="*/ 202 h 565"/>
                  <a:gd name="T24" fmla="*/ 625 w 632"/>
                  <a:gd name="T25" fmla="*/ 309 h 565"/>
                  <a:gd name="T26" fmla="*/ 623 w 632"/>
                  <a:gd name="T27" fmla="*/ 316 h 565"/>
                  <a:gd name="T28" fmla="*/ 199 w 632"/>
                  <a:gd name="T29" fmla="*/ 339 h 565"/>
                  <a:gd name="T30" fmla="*/ 206 w 632"/>
                  <a:gd name="T31" fmla="*/ 383 h 565"/>
                  <a:gd name="T32" fmla="*/ 233 w 632"/>
                  <a:gd name="T33" fmla="*/ 415 h 565"/>
                  <a:gd name="T34" fmla="*/ 289 w 632"/>
                  <a:gd name="T35" fmla="*/ 430 h 565"/>
                  <a:gd name="T36" fmla="*/ 341 w 632"/>
                  <a:gd name="T37" fmla="*/ 429 h 565"/>
                  <a:gd name="T38" fmla="*/ 387 w 632"/>
                  <a:gd name="T39" fmla="*/ 407 h 565"/>
                  <a:gd name="T40" fmla="*/ 411 w 632"/>
                  <a:gd name="T41" fmla="*/ 385 h 565"/>
                  <a:gd name="T42" fmla="*/ 416 w 632"/>
                  <a:gd name="T43" fmla="*/ 383 h 565"/>
                  <a:gd name="T44" fmla="*/ 603 w 632"/>
                  <a:gd name="T45" fmla="*/ 383 h 565"/>
                  <a:gd name="T46" fmla="*/ 586 w 632"/>
                  <a:gd name="T47" fmla="*/ 419 h 565"/>
                  <a:gd name="T48" fmla="*/ 534 w 632"/>
                  <a:gd name="T49" fmla="*/ 481 h 565"/>
                  <a:gd name="T50" fmla="*/ 466 w 632"/>
                  <a:gd name="T51" fmla="*/ 525 h 565"/>
                  <a:gd name="T52" fmla="*/ 387 w 632"/>
                  <a:gd name="T53" fmla="*/ 554 h 565"/>
                  <a:gd name="T54" fmla="*/ 264 w 632"/>
                  <a:gd name="T55" fmla="*/ 565 h 565"/>
                  <a:gd name="T56" fmla="*/ 142 w 632"/>
                  <a:gd name="T57" fmla="*/ 540 h 565"/>
                  <a:gd name="T58" fmla="*/ 80 w 632"/>
                  <a:gd name="T59" fmla="*/ 506 h 565"/>
                  <a:gd name="T60" fmla="*/ 34 w 632"/>
                  <a:gd name="T61" fmla="*/ 457 h 565"/>
                  <a:gd name="T62" fmla="*/ 7 w 632"/>
                  <a:gd name="T63" fmla="*/ 390 h 565"/>
                  <a:gd name="T64" fmla="*/ 5 w 632"/>
                  <a:gd name="T65" fmla="*/ 285 h 565"/>
                  <a:gd name="T66" fmla="*/ 37 w 632"/>
                  <a:gd name="T67" fmla="*/ 186 h 565"/>
                  <a:gd name="T68" fmla="*/ 93 w 632"/>
                  <a:gd name="T69" fmla="*/ 106 h 565"/>
                  <a:gd name="T70" fmla="*/ 169 w 632"/>
                  <a:gd name="T71" fmla="*/ 49 h 565"/>
                  <a:gd name="T72" fmla="*/ 264 w 632"/>
                  <a:gd name="T73" fmla="*/ 13 h 565"/>
                  <a:gd name="T74" fmla="*/ 375 w 632"/>
                  <a:gd name="T75" fmla="*/ 0 h 5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32" h="565">
                    <a:moveTo>
                      <a:pt x="355" y="123"/>
                    </a:moveTo>
                    <a:lnTo>
                      <a:pt x="326" y="126"/>
                    </a:lnTo>
                    <a:lnTo>
                      <a:pt x="297" y="135"/>
                    </a:lnTo>
                    <a:lnTo>
                      <a:pt x="270" y="148"/>
                    </a:lnTo>
                    <a:lnTo>
                      <a:pt x="248" y="167"/>
                    </a:lnTo>
                    <a:lnTo>
                      <a:pt x="235" y="184"/>
                    </a:lnTo>
                    <a:lnTo>
                      <a:pt x="225" y="206"/>
                    </a:lnTo>
                    <a:lnTo>
                      <a:pt x="454" y="206"/>
                    </a:lnTo>
                    <a:lnTo>
                      <a:pt x="454" y="199"/>
                    </a:lnTo>
                    <a:lnTo>
                      <a:pt x="454" y="192"/>
                    </a:lnTo>
                    <a:lnTo>
                      <a:pt x="444" y="169"/>
                    </a:lnTo>
                    <a:lnTo>
                      <a:pt x="431" y="150"/>
                    </a:lnTo>
                    <a:lnTo>
                      <a:pt x="411" y="137"/>
                    </a:lnTo>
                    <a:lnTo>
                      <a:pt x="384" y="126"/>
                    </a:lnTo>
                    <a:lnTo>
                      <a:pt x="355" y="123"/>
                    </a:lnTo>
                    <a:close/>
                    <a:moveTo>
                      <a:pt x="375" y="0"/>
                    </a:moveTo>
                    <a:lnTo>
                      <a:pt x="431" y="5"/>
                    </a:lnTo>
                    <a:lnTo>
                      <a:pt x="487" y="20"/>
                    </a:lnTo>
                    <a:lnTo>
                      <a:pt x="527" y="37"/>
                    </a:lnTo>
                    <a:lnTo>
                      <a:pt x="561" y="59"/>
                    </a:lnTo>
                    <a:lnTo>
                      <a:pt x="588" y="88"/>
                    </a:lnTo>
                    <a:lnTo>
                      <a:pt x="610" y="121"/>
                    </a:lnTo>
                    <a:lnTo>
                      <a:pt x="623" y="159"/>
                    </a:lnTo>
                    <a:lnTo>
                      <a:pt x="632" y="202"/>
                    </a:lnTo>
                    <a:lnTo>
                      <a:pt x="632" y="256"/>
                    </a:lnTo>
                    <a:lnTo>
                      <a:pt x="625" y="309"/>
                    </a:lnTo>
                    <a:lnTo>
                      <a:pt x="623" y="312"/>
                    </a:lnTo>
                    <a:lnTo>
                      <a:pt x="623" y="316"/>
                    </a:lnTo>
                    <a:lnTo>
                      <a:pt x="203" y="316"/>
                    </a:lnTo>
                    <a:lnTo>
                      <a:pt x="199" y="339"/>
                    </a:lnTo>
                    <a:lnTo>
                      <a:pt x="199" y="361"/>
                    </a:lnTo>
                    <a:lnTo>
                      <a:pt x="206" y="383"/>
                    </a:lnTo>
                    <a:lnTo>
                      <a:pt x="218" y="400"/>
                    </a:lnTo>
                    <a:lnTo>
                      <a:pt x="233" y="415"/>
                    </a:lnTo>
                    <a:lnTo>
                      <a:pt x="260" y="425"/>
                    </a:lnTo>
                    <a:lnTo>
                      <a:pt x="289" y="430"/>
                    </a:lnTo>
                    <a:lnTo>
                      <a:pt x="316" y="432"/>
                    </a:lnTo>
                    <a:lnTo>
                      <a:pt x="341" y="429"/>
                    </a:lnTo>
                    <a:lnTo>
                      <a:pt x="365" y="420"/>
                    </a:lnTo>
                    <a:lnTo>
                      <a:pt x="387" y="407"/>
                    </a:lnTo>
                    <a:lnTo>
                      <a:pt x="407" y="388"/>
                    </a:lnTo>
                    <a:lnTo>
                      <a:pt x="411" y="385"/>
                    </a:lnTo>
                    <a:lnTo>
                      <a:pt x="412" y="385"/>
                    </a:lnTo>
                    <a:lnTo>
                      <a:pt x="416" y="383"/>
                    </a:lnTo>
                    <a:lnTo>
                      <a:pt x="601" y="383"/>
                    </a:lnTo>
                    <a:lnTo>
                      <a:pt x="603" y="383"/>
                    </a:lnTo>
                    <a:lnTo>
                      <a:pt x="605" y="385"/>
                    </a:lnTo>
                    <a:lnTo>
                      <a:pt x="586" y="419"/>
                    </a:lnTo>
                    <a:lnTo>
                      <a:pt x="564" y="451"/>
                    </a:lnTo>
                    <a:lnTo>
                      <a:pt x="534" y="481"/>
                    </a:lnTo>
                    <a:lnTo>
                      <a:pt x="502" y="505"/>
                    </a:lnTo>
                    <a:lnTo>
                      <a:pt x="466" y="525"/>
                    </a:lnTo>
                    <a:lnTo>
                      <a:pt x="427" y="542"/>
                    </a:lnTo>
                    <a:lnTo>
                      <a:pt x="387" y="554"/>
                    </a:lnTo>
                    <a:lnTo>
                      <a:pt x="324" y="564"/>
                    </a:lnTo>
                    <a:lnTo>
                      <a:pt x="264" y="565"/>
                    </a:lnTo>
                    <a:lnTo>
                      <a:pt x="203" y="557"/>
                    </a:lnTo>
                    <a:lnTo>
                      <a:pt x="142" y="540"/>
                    </a:lnTo>
                    <a:lnTo>
                      <a:pt x="108" y="525"/>
                    </a:lnTo>
                    <a:lnTo>
                      <a:pt x="80" y="506"/>
                    </a:lnTo>
                    <a:lnTo>
                      <a:pt x="54" y="483"/>
                    </a:lnTo>
                    <a:lnTo>
                      <a:pt x="34" y="457"/>
                    </a:lnTo>
                    <a:lnTo>
                      <a:pt x="17" y="425"/>
                    </a:lnTo>
                    <a:lnTo>
                      <a:pt x="7" y="390"/>
                    </a:lnTo>
                    <a:lnTo>
                      <a:pt x="0" y="338"/>
                    </a:lnTo>
                    <a:lnTo>
                      <a:pt x="5" y="285"/>
                    </a:lnTo>
                    <a:lnTo>
                      <a:pt x="19" y="233"/>
                    </a:lnTo>
                    <a:lnTo>
                      <a:pt x="37" y="186"/>
                    </a:lnTo>
                    <a:lnTo>
                      <a:pt x="63" y="143"/>
                    </a:lnTo>
                    <a:lnTo>
                      <a:pt x="93" y="106"/>
                    </a:lnTo>
                    <a:lnTo>
                      <a:pt x="128" y="74"/>
                    </a:lnTo>
                    <a:lnTo>
                      <a:pt x="169" y="49"/>
                    </a:lnTo>
                    <a:lnTo>
                      <a:pt x="215" y="29"/>
                    </a:lnTo>
                    <a:lnTo>
                      <a:pt x="264" y="13"/>
                    </a:lnTo>
                    <a:lnTo>
                      <a:pt x="319" y="3"/>
                    </a:lnTo>
                    <a:lnTo>
                      <a:pt x="37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8" name="Freeform 15"/>
              <p:cNvSpPr>
                <a:spLocks noEditPoints="1"/>
              </p:cNvSpPr>
              <p:nvPr/>
            </p:nvSpPr>
            <p:spPr bwMode="auto">
              <a:xfrm>
                <a:off x="3167" y="1863"/>
                <a:ext cx="631" cy="565"/>
              </a:xfrm>
              <a:custGeom>
                <a:avLst/>
                <a:gdLst>
                  <a:gd name="T0" fmla="*/ 319 w 631"/>
                  <a:gd name="T1" fmla="*/ 126 h 565"/>
                  <a:gd name="T2" fmla="*/ 262 w 631"/>
                  <a:gd name="T3" fmla="*/ 153 h 565"/>
                  <a:gd name="T4" fmla="*/ 233 w 631"/>
                  <a:gd name="T5" fmla="*/ 186 h 565"/>
                  <a:gd name="T6" fmla="*/ 454 w 631"/>
                  <a:gd name="T7" fmla="*/ 206 h 565"/>
                  <a:gd name="T8" fmla="*/ 441 w 631"/>
                  <a:gd name="T9" fmla="*/ 164 h 565"/>
                  <a:gd name="T10" fmla="*/ 410 w 631"/>
                  <a:gd name="T11" fmla="*/ 137 h 565"/>
                  <a:gd name="T12" fmla="*/ 348 w 631"/>
                  <a:gd name="T13" fmla="*/ 123 h 565"/>
                  <a:gd name="T14" fmla="*/ 430 w 631"/>
                  <a:gd name="T15" fmla="*/ 5 h 565"/>
                  <a:gd name="T16" fmla="*/ 530 w 631"/>
                  <a:gd name="T17" fmla="*/ 39 h 565"/>
                  <a:gd name="T18" fmla="*/ 588 w 631"/>
                  <a:gd name="T19" fmla="*/ 89 h 565"/>
                  <a:gd name="T20" fmla="*/ 621 w 631"/>
                  <a:gd name="T21" fmla="*/ 159 h 565"/>
                  <a:gd name="T22" fmla="*/ 631 w 631"/>
                  <a:gd name="T23" fmla="*/ 238 h 565"/>
                  <a:gd name="T24" fmla="*/ 623 w 631"/>
                  <a:gd name="T25" fmla="*/ 316 h 565"/>
                  <a:gd name="T26" fmla="*/ 197 w 631"/>
                  <a:gd name="T27" fmla="*/ 346 h 565"/>
                  <a:gd name="T28" fmla="*/ 211 w 631"/>
                  <a:gd name="T29" fmla="*/ 395 h 565"/>
                  <a:gd name="T30" fmla="*/ 240 w 631"/>
                  <a:gd name="T31" fmla="*/ 419 h 565"/>
                  <a:gd name="T32" fmla="*/ 299 w 631"/>
                  <a:gd name="T33" fmla="*/ 432 h 565"/>
                  <a:gd name="T34" fmla="*/ 363 w 631"/>
                  <a:gd name="T35" fmla="*/ 420 h 565"/>
                  <a:gd name="T36" fmla="*/ 403 w 631"/>
                  <a:gd name="T37" fmla="*/ 390 h 565"/>
                  <a:gd name="T38" fmla="*/ 412 w 631"/>
                  <a:gd name="T39" fmla="*/ 385 h 565"/>
                  <a:gd name="T40" fmla="*/ 603 w 631"/>
                  <a:gd name="T41" fmla="*/ 383 h 565"/>
                  <a:gd name="T42" fmla="*/ 596 w 631"/>
                  <a:gd name="T43" fmla="*/ 400 h 565"/>
                  <a:gd name="T44" fmla="*/ 547 w 631"/>
                  <a:gd name="T45" fmla="*/ 466 h 565"/>
                  <a:gd name="T46" fmla="*/ 483 w 631"/>
                  <a:gd name="T47" fmla="*/ 515 h 565"/>
                  <a:gd name="T48" fmla="*/ 381 w 631"/>
                  <a:gd name="T49" fmla="*/ 554 h 565"/>
                  <a:gd name="T50" fmla="*/ 255 w 631"/>
                  <a:gd name="T51" fmla="*/ 565 h 565"/>
                  <a:gd name="T52" fmla="*/ 126 w 631"/>
                  <a:gd name="T53" fmla="*/ 535 h 565"/>
                  <a:gd name="T54" fmla="*/ 59 w 631"/>
                  <a:gd name="T55" fmla="*/ 491 h 565"/>
                  <a:gd name="T56" fmla="*/ 17 w 631"/>
                  <a:gd name="T57" fmla="*/ 429 h 565"/>
                  <a:gd name="T58" fmla="*/ 0 w 631"/>
                  <a:gd name="T59" fmla="*/ 348 h 565"/>
                  <a:gd name="T60" fmla="*/ 15 w 631"/>
                  <a:gd name="T61" fmla="*/ 235 h 565"/>
                  <a:gd name="T62" fmla="*/ 64 w 631"/>
                  <a:gd name="T63" fmla="*/ 138 h 565"/>
                  <a:gd name="T64" fmla="*/ 143 w 631"/>
                  <a:gd name="T65" fmla="*/ 64 h 565"/>
                  <a:gd name="T66" fmla="*/ 246 w 631"/>
                  <a:gd name="T67" fmla="*/ 17 h 565"/>
                  <a:gd name="T68" fmla="*/ 370 w 631"/>
                  <a:gd name="T69" fmla="*/ 0 h 5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31" h="565">
                    <a:moveTo>
                      <a:pt x="348" y="123"/>
                    </a:moveTo>
                    <a:lnTo>
                      <a:pt x="319" y="126"/>
                    </a:lnTo>
                    <a:lnTo>
                      <a:pt x="290" y="137"/>
                    </a:lnTo>
                    <a:lnTo>
                      <a:pt x="262" y="153"/>
                    </a:lnTo>
                    <a:lnTo>
                      <a:pt x="245" y="169"/>
                    </a:lnTo>
                    <a:lnTo>
                      <a:pt x="233" y="186"/>
                    </a:lnTo>
                    <a:lnTo>
                      <a:pt x="223" y="206"/>
                    </a:lnTo>
                    <a:lnTo>
                      <a:pt x="454" y="206"/>
                    </a:lnTo>
                    <a:lnTo>
                      <a:pt x="449" y="184"/>
                    </a:lnTo>
                    <a:lnTo>
                      <a:pt x="441" y="164"/>
                    </a:lnTo>
                    <a:lnTo>
                      <a:pt x="427" y="148"/>
                    </a:lnTo>
                    <a:lnTo>
                      <a:pt x="410" y="137"/>
                    </a:lnTo>
                    <a:lnTo>
                      <a:pt x="378" y="126"/>
                    </a:lnTo>
                    <a:lnTo>
                      <a:pt x="348" y="123"/>
                    </a:lnTo>
                    <a:close/>
                    <a:moveTo>
                      <a:pt x="370" y="0"/>
                    </a:moveTo>
                    <a:lnTo>
                      <a:pt x="430" y="5"/>
                    </a:lnTo>
                    <a:lnTo>
                      <a:pt x="491" y="22"/>
                    </a:lnTo>
                    <a:lnTo>
                      <a:pt x="530" y="39"/>
                    </a:lnTo>
                    <a:lnTo>
                      <a:pt x="562" y="61"/>
                    </a:lnTo>
                    <a:lnTo>
                      <a:pt x="588" y="89"/>
                    </a:lnTo>
                    <a:lnTo>
                      <a:pt x="608" y="121"/>
                    </a:lnTo>
                    <a:lnTo>
                      <a:pt x="621" y="159"/>
                    </a:lnTo>
                    <a:lnTo>
                      <a:pt x="630" y="201"/>
                    </a:lnTo>
                    <a:lnTo>
                      <a:pt x="631" y="238"/>
                    </a:lnTo>
                    <a:lnTo>
                      <a:pt x="628" y="277"/>
                    </a:lnTo>
                    <a:lnTo>
                      <a:pt x="623" y="316"/>
                    </a:lnTo>
                    <a:lnTo>
                      <a:pt x="201" y="316"/>
                    </a:lnTo>
                    <a:lnTo>
                      <a:pt x="197" y="346"/>
                    </a:lnTo>
                    <a:lnTo>
                      <a:pt x="202" y="376"/>
                    </a:lnTo>
                    <a:lnTo>
                      <a:pt x="211" y="395"/>
                    </a:lnTo>
                    <a:lnTo>
                      <a:pt x="224" y="408"/>
                    </a:lnTo>
                    <a:lnTo>
                      <a:pt x="240" y="419"/>
                    </a:lnTo>
                    <a:lnTo>
                      <a:pt x="258" y="425"/>
                    </a:lnTo>
                    <a:lnTo>
                      <a:pt x="299" y="432"/>
                    </a:lnTo>
                    <a:lnTo>
                      <a:pt x="338" y="429"/>
                    </a:lnTo>
                    <a:lnTo>
                      <a:pt x="363" y="420"/>
                    </a:lnTo>
                    <a:lnTo>
                      <a:pt x="385" y="408"/>
                    </a:lnTo>
                    <a:lnTo>
                      <a:pt x="403" y="390"/>
                    </a:lnTo>
                    <a:lnTo>
                      <a:pt x="409" y="386"/>
                    </a:lnTo>
                    <a:lnTo>
                      <a:pt x="412" y="385"/>
                    </a:lnTo>
                    <a:lnTo>
                      <a:pt x="419" y="383"/>
                    </a:lnTo>
                    <a:lnTo>
                      <a:pt x="603" y="383"/>
                    </a:lnTo>
                    <a:lnTo>
                      <a:pt x="599" y="392"/>
                    </a:lnTo>
                    <a:lnTo>
                      <a:pt x="596" y="400"/>
                    </a:lnTo>
                    <a:lnTo>
                      <a:pt x="574" y="435"/>
                    </a:lnTo>
                    <a:lnTo>
                      <a:pt x="547" y="466"/>
                    </a:lnTo>
                    <a:lnTo>
                      <a:pt x="517" y="493"/>
                    </a:lnTo>
                    <a:lnTo>
                      <a:pt x="483" y="515"/>
                    </a:lnTo>
                    <a:lnTo>
                      <a:pt x="446" y="533"/>
                    </a:lnTo>
                    <a:lnTo>
                      <a:pt x="381" y="554"/>
                    </a:lnTo>
                    <a:lnTo>
                      <a:pt x="317" y="565"/>
                    </a:lnTo>
                    <a:lnTo>
                      <a:pt x="255" y="565"/>
                    </a:lnTo>
                    <a:lnTo>
                      <a:pt x="191" y="555"/>
                    </a:lnTo>
                    <a:lnTo>
                      <a:pt x="126" y="535"/>
                    </a:lnTo>
                    <a:lnTo>
                      <a:pt x="89" y="515"/>
                    </a:lnTo>
                    <a:lnTo>
                      <a:pt x="59" y="491"/>
                    </a:lnTo>
                    <a:lnTo>
                      <a:pt x="34" y="461"/>
                    </a:lnTo>
                    <a:lnTo>
                      <a:pt x="17" y="429"/>
                    </a:lnTo>
                    <a:lnTo>
                      <a:pt x="5" y="390"/>
                    </a:lnTo>
                    <a:lnTo>
                      <a:pt x="0" y="348"/>
                    </a:lnTo>
                    <a:lnTo>
                      <a:pt x="3" y="290"/>
                    </a:lnTo>
                    <a:lnTo>
                      <a:pt x="15" y="235"/>
                    </a:lnTo>
                    <a:lnTo>
                      <a:pt x="35" y="184"/>
                    </a:lnTo>
                    <a:lnTo>
                      <a:pt x="64" y="138"/>
                    </a:lnTo>
                    <a:lnTo>
                      <a:pt x="99" y="99"/>
                    </a:lnTo>
                    <a:lnTo>
                      <a:pt x="143" y="64"/>
                    </a:lnTo>
                    <a:lnTo>
                      <a:pt x="192" y="37"/>
                    </a:lnTo>
                    <a:lnTo>
                      <a:pt x="246" y="17"/>
                    </a:lnTo>
                    <a:lnTo>
                      <a:pt x="307" y="5"/>
                    </a:lnTo>
                    <a:lnTo>
                      <a:pt x="37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9" name="Freeform 16"/>
              <p:cNvSpPr>
                <a:spLocks/>
              </p:cNvSpPr>
              <p:nvPr/>
            </p:nvSpPr>
            <p:spPr bwMode="auto">
              <a:xfrm>
                <a:off x="4515" y="2094"/>
                <a:ext cx="334" cy="331"/>
              </a:xfrm>
              <a:custGeom>
                <a:avLst/>
                <a:gdLst>
                  <a:gd name="T0" fmla="*/ 167 w 334"/>
                  <a:gd name="T1" fmla="*/ 0 h 331"/>
                  <a:gd name="T2" fmla="*/ 206 w 334"/>
                  <a:gd name="T3" fmla="*/ 4 h 331"/>
                  <a:gd name="T4" fmla="*/ 239 w 334"/>
                  <a:gd name="T5" fmla="*/ 17 h 331"/>
                  <a:gd name="T6" fmla="*/ 272 w 334"/>
                  <a:gd name="T7" fmla="*/ 36 h 331"/>
                  <a:gd name="T8" fmla="*/ 297 w 334"/>
                  <a:gd name="T9" fmla="*/ 63 h 331"/>
                  <a:gd name="T10" fmla="*/ 317 w 334"/>
                  <a:gd name="T11" fmla="*/ 93 h 331"/>
                  <a:gd name="T12" fmla="*/ 329 w 334"/>
                  <a:gd name="T13" fmla="*/ 128 h 331"/>
                  <a:gd name="T14" fmla="*/ 334 w 334"/>
                  <a:gd name="T15" fmla="*/ 166 h 331"/>
                  <a:gd name="T16" fmla="*/ 329 w 334"/>
                  <a:gd name="T17" fmla="*/ 204 h 331"/>
                  <a:gd name="T18" fmla="*/ 315 w 334"/>
                  <a:gd name="T19" fmla="*/ 240 h 331"/>
                  <a:gd name="T20" fmla="*/ 297 w 334"/>
                  <a:gd name="T21" fmla="*/ 270 h 331"/>
                  <a:gd name="T22" fmla="*/ 270 w 334"/>
                  <a:gd name="T23" fmla="*/ 296 h 331"/>
                  <a:gd name="T24" fmla="*/ 239 w 334"/>
                  <a:gd name="T25" fmla="*/ 316 h 331"/>
                  <a:gd name="T26" fmla="*/ 204 w 334"/>
                  <a:gd name="T27" fmla="*/ 328 h 331"/>
                  <a:gd name="T28" fmla="*/ 167 w 334"/>
                  <a:gd name="T29" fmla="*/ 331 h 331"/>
                  <a:gd name="T30" fmla="*/ 128 w 334"/>
                  <a:gd name="T31" fmla="*/ 328 h 331"/>
                  <a:gd name="T32" fmla="*/ 93 w 334"/>
                  <a:gd name="T33" fmla="*/ 314 h 331"/>
                  <a:gd name="T34" fmla="*/ 62 w 334"/>
                  <a:gd name="T35" fmla="*/ 296 h 331"/>
                  <a:gd name="T36" fmla="*/ 37 w 334"/>
                  <a:gd name="T37" fmla="*/ 269 h 331"/>
                  <a:gd name="T38" fmla="*/ 17 w 334"/>
                  <a:gd name="T39" fmla="*/ 238 h 331"/>
                  <a:gd name="T40" fmla="*/ 5 w 334"/>
                  <a:gd name="T41" fmla="*/ 204 h 331"/>
                  <a:gd name="T42" fmla="*/ 0 w 334"/>
                  <a:gd name="T43" fmla="*/ 166 h 331"/>
                  <a:gd name="T44" fmla="*/ 5 w 334"/>
                  <a:gd name="T45" fmla="*/ 127 h 331"/>
                  <a:gd name="T46" fmla="*/ 18 w 334"/>
                  <a:gd name="T47" fmla="*/ 93 h 331"/>
                  <a:gd name="T48" fmla="*/ 37 w 334"/>
                  <a:gd name="T49" fmla="*/ 61 h 331"/>
                  <a:gd name="T50" fmla="*/ 64 w 334"/>
                  <a:gd name="T51" fmla="*/ 36 h 331"/>
                  <a:gd name="T52" fmla="*/ 94 w 334"/>
                  <a:gd name="T53" fmla="*/ 15 h 331"/>
                  <a:gd name="T54" fmla="*/ 130 w 334"/>
                  <a:gd name="T55" fmla="*/ 4 h 331"/>
                  <a:gd name="T56" fmla="*/ 167 w 334"/>
                  <a:gd name="T57" fmla="*/ 0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34" h="331">
                    <a:moveTo>
                      <a:pt x="167" y="0"/>
                    </a:moveTo>
                    <a:lnTo>
                      <a:pt x="206" y="4"/>
                    </a:lnTo>
                    <a:lnTo>
                      <a:pt x="239" y="17"/>
                    </a:lnTo>
                    <a:lnTo>
                      <a:pt x="272" y="36"/>
                    </a:lnTo>
                    <a:lnTo>
                      <a:pt x="297" y="63"/>
                    </a:lnTo>
                    <a:lnTo>
                      <a:pt x="317" y="93"/>
                    </a:lnTo>
                    <a:lnTo>
                      <a:pt x="329" y="128"/>
                    </a:lnTo>
                    <a:lnTo>
                      <a:pt x="334" y="166"/>
                    </a:lnTo>
                    <a:lnTo>
                      <a:pt x="329" y="204"/>
                    </a:lnTo>
                    <a:lnTo>
                      <a:pt x="315" y="240"/>
                    </a:lnTo>
                    <a:lnTo>
                      <a:pt x="297" y="270"/>
                    </a:lnTo>
                    <a:lnTo>
                      <a:pt x="270" y="296"/>
                    </a:lnTo>
                    <a:lnTo>
                      <a:pt x="239" y="316"/>
                    </a:lnTo>
                    <a:lnTo>
                      <a:pt x="204" y="328"/>
                    </a:lnTo>
                    <a:lnTo>
                      <a:pt x="167" y="331"/>
                    </a:lnTo>
                    <a:lnTo>
                      <a:pt x="128" y="328"/>
                    </a:lnTo>
                    <a:lnTo>
                      <a:pt x="93" y="314"/>
                    </a:lnTo>
                    <a:lnTo>
                      <a:pt x="62" y="296"/>
                    </a:lnTo>
                    <a:lnTo>
                      <a:pt x="37" y="269"/>
                    </a:lnTo>
                    <a:lnTo>
                      <a:pt x="17" y="238"/>
                    </a:lnTo>
                    <a:lnTo>
                      <a:pt x="5" y="204"/>
                    </a:lnTo>
                    <a:lnTo>
                      <a:pt x="0" y="166"/>
                    </a:lnTo>
                    <a:lnTo>
                      <a:pt x="5" y="127"/>
                    </a:lnTo>
                    <a:lnTo>
                      <a:pt x="18" y="93"/>
                    </a:lnTo>
                    <a:lnTo>
                      <a:pt x="37" y="61"/>
                    </a:lnTo>
                    <a:lnTo>
                      <a:pt x="64" y="36"/>
                    </a:lnTo>
                    <a:lnTo>
                      <a:pt x="94" y="15"/>
                    </a:lnTo>
                    <a:lnTo>
                      <a:pt x="130" y="4"/>
                    </a:lnTo>
                    <a:lnTo>
                      <a:pt x="16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grpSp>
      </p:grpSp>
      <p:grpSp>
        <p:nvGrpSpPr>
          <p:cNvPr id="20" name="Group 19"/>
          <p:cNvGrpSpPr/>
          <p:nvPr/>
        </p:nvGrpSpPr>
        <p:grpSpPr>
          <a:xfrm>
            <a:off x="7502722" y="1530218"/>
            <a:ext cx="4374253" cy="3675868"/>
            <a:chOff x="7531335" y="2371100"/>
            <a:chExt cx="3676259" cy="3089314"/>
          </a:xfrm>
        </p:grpSpPr>
        <p:pic>
          <p:nvPicPr>
            <p:cNvPr id="21" name="Picture 2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31335" y="2371100"/>
              <a:ext cx="3171058" cy="2032930"/>
            </a:xfrm>
            <a:prstGeom prst="rect">
              <a:avLst/>
            </a:prstGeom>
          </p:spPr>
        </p:pic>
        <p:pic>
          <p:nvPicPr>
            <p:cNvPr id="22" name="Picture 2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748066">
              <a:off x="10022939" y="3357944"/>
              <a:ext cx="1184655" cy="2102470"/>
            </a:xfrm>
            <a:prstGeom prst="rect">
              <a:avLst/>
            </a:prstGeom>
          </p:spPr>
        </p:pic>
      </p:grpSp>
      <p:grpSp>
        <p:nvGrpSpPr>
          <p:cNvPr id="29" name="Group 28"/>
          <p:cNvGrpSpPr/>
          <p:nvPr/>
        </p:nvGrpSpPr>
        <p:grpSpPr>
          <a:xfrm>
            <a:off x="7954142" y="4301799"/>
            <a:ext cx="2138856" cy="1481293"/>
            <a:chOff x="3880379" y="4405853"/>
            <a:chExt cx="2278619" cy="1578088"/>
          </a:xfrm>
        </p:grpSpPr>
        <p:pic>
          <p:nvPicPr>
            <p:cNvPr id="26" name="Picture 25"/>
            <p:cNvPicPr>
              <a:picLocks noChangeAspect="1"/>
            </p:cNvPicPr>
            <p:nvPr/>
          </p:nvPicPr>
          <p:blipFill rotWithShape="1">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b="28498"/>
            <a:stretch/>
          </p:blipFill>
          <p:spPr>
            <a:xfrm>
              <a:off x="3880379" y="4502648"/>
              <a:ext cx="2195354" cy="1468552"/>
            </a:xfrm>
            <a:prstGeom prst="rect">
              <a:avLst/>
            </a:prstGeom>
          </p:spPr>
        </p:pic>
        <p:pic>
          <p:nvPicPr>
            <p:cNvPr id="27" name="Picture 26"/>
            <p:cNvPicPr>
              <a:picLocks noChangeAspect="1"/>
            </p:cNvPicPr>
            <p:nvPr/>
          </p:nvPicPr>
          <p:blipFill rotWithShape="1">
            <a:blip r:embed="rId6">
              <a:extLst>
                <a:ext uri="{28A0092B-C50C-407E-A947-70E740481C1C}">
                  <a14:useLocalDpi xmlns:a14="http://schemas.microsoft.com/office/drawing/2010/main" val="0"/>
                </a:ext>
              </a:extLst>
            </a:blip>
            <a:srcRect l="4689" t="4086" r="7059" b="7664"/>
            <a:stretch/>
          </p:blipFill>
          <p:spPr>
            <a:xfrm>
              <a:off x="4609897" y="4405853"/>
              <a:ext cx="1549101" cy="1578088"/>
            </a:xfrm>
            <a:prstGeom prst="rect">
              <a:avLst/>
            </a:prstGeom>
          </p:spPr>
        </p:pic>
        <p:pic>
          <p:nvPicPr>
            <p:cNvPr id="28" name="Picture 27"/>
            <p:cNvPicPr>
              <a:picLocks noChangeAspect="1"/>
            </p:cNvPicPr>
            <p:nvPr/>
          </p:nvPicPr>
          <p:blipFill rotWithShape="1">
            <a:blip r:embed="rId6">
              <a:extLst>
                <a:ext uri="{28A0092B-C50C-407E-A947-70E740481C1C}">
                  <a14:useLocalDpi xmlns:a14="http://schemas.microsoft.com/office/drawing/2010/main" val="0"/>
                </a:ext>
              </a:extLst>
            </a:blip>
            <a:srcRect l="4689" t="4086" r="7059" b="7664"/>
            <a:stretch/>
          </p:blipFill>
          <p:spPr>
            <a:xfrm>
              <a:off x="3939347" y="4988053"/>
              <a:ext cx="350539" cy="357098"/>
            </a:xfrm>
            <a:prstGeom prst="rect">
              <a:avLst/>
            </a:prstGeom>
          </p:spPr>
        </p:pic>
      </p:grpSp>
      <p:sp>
        <p:nvSpPr>
          <p:cNvPr id="33" name="TextBox 32"/>
          <p:cNvSpPr txBox="1"/>
          <p:nvPr/>
        </p:nvSpPr>
        <p:spPr>
          <a:xfrm>
            <a:off x="0" y="6422061"/>
            <a:ext cx="12436475" cy="572464"/>
          </a:xfrm>
          <a:prstGeom prst="rect">
            <a:avLst/>
          </a:prstGeom>
          <a:solidFill>
            <a:srgbClr val="3E3E3E"/>
          </a:solidFill>
        </p:spPr>
        <p:txBody>
          <a:bodyPr wrap="square" lIns="182880" tIns="146304" rIns="182880" bIns="146304" rtlCol="0">
            <a:spAutoFit/>
          </a:bodyPr>
          <a:lstStyle/>
          <a:p>
            <a:pPr marL="0" marR="0" lvl="0" indent="0" algn="ctr" defTabSz="932742" eaLnBrk="1" fontAlgn="auto" latinLnBrk="0" hangingPunct="1">
              <a:lnSpc>
                <a:spcPct val="90000"/>
              </a:lnSpc>
              <a:spcBef>
                <a:spcPts val="0"/>
              </a:spcBef>
              <a:spcAft>
                <a:spcPts val="600"/>
              </a:spcAft>
              <a:buClrTx/>
              <a:buSzTx/>
              <a:buFontTx/>
              <a:buNone/>
              <a:tabLst/>
              <a:defRPr/>
            </a:pPr>
            <a:r>
              <a:rPr kumimoji="0" lang="en-US" sz="2000" b="0" i="0" u="none" strike="noStrike" kern="0" cap="none" spc="0" normalizeH="0" baseline="0" noProof="0" dirty="0" smtClean="0">
                <a:ln>
                  <a:noFill/>
                </a:ln>
                <a:gradFill>
                  <a:gsLst>
                    <a:gs pos="2917">
                      <a:srgbClr val="00BCF2">
                        <a:lumMod val="20000"/>
                        <a:lumOff val="80000"/>
                      </a:srgbClr>
                    </a:gs>
                    <a:gs pos="96000">
                      <a:srgbClr val="00BCF2">
                        <a:lumMod val="20000"/>
                        <a:lumOff val="80000"/>
                      </a:srgbClr>
                    </a:gs>
                  </a:gsLst>
                  <a:lin ang="5400000" scaled="0"/>
                </a:gradFill>
                <a:effectLst/>
                <a:uLnTx/>
                <a:uFillTx/>
                <a:latin typeface="+mj-lt"/>
              </a:rPr>
              <a:t>connect. </a:t>
            </a:r>
            <a:r>
              <a:rPr kumimoji="0" lang="en-US" sz="2000" b="0" i="0" u="none" strike="noStrike" kern="0" cap="none" spc="0" normalizeH="0" baseline="0" noProof="0" dirty="0" smtClean="0">
                <a:ln>
                  <a:noFill/>
                </a:ln>
                <a:gradFill>
                  <a:gsLst>
                    <a:gs pos="2917">
                      <a:srgbClr val="00BCF2"/>
                    </a:gs>
                    <a:gs pos="30000">
                      <a:srgbClr val="00BCF2"/>
                    </a:gs>
                  </a:gsLst>
                  <a:lin ang="5400000" scaled="0"/>
                </a:gradFill>
                <a:effectLst/>
                <a:uLnTx/>
                <a:uFillTx/>
                <a:latin typeface="+mj-lt"/>
              </a:rPr>
              <a:t>reimagine. </a:t>
            </a:r>
            <a:r>
              <a:rPr kumimoji="0" lang="en-US" sz="2000" b="0" i="0" u="none" strike="noStrike" kern="0" cap="none" spc="0" normalizeH="0" baseline="0" noProof="0" dirty="0" smtClean="0">
                <a:ln>
                  <a:noFill/>
                </a:ln>
                <a:gradFill>
                  <a:gsLst>
                    <a:gs pos="2917">
                      <a:srgbClr val="0072C6"/>
                    </a:gs>
                    <a:gs pos="30000">
                      <a:srgbClr val="0072C6"/>
                    </a:gs>
                  </a:gsLst>
                  <a:lin ang="5400000" scaled="0"/>
                </a:gradFill>
                <a:effectLst/>
                <a:uLnTx/>
                <a:uFillTx/>
                <a:latin typeface="+mj-lt"/>
              </a:rPr>
              <a:t>transform.</a:t>
            </a:r>
          </a:p>
        </p:txBody>
      </p:sp>
      <p:sp>
        <p:nvSpPr>
          <p:cNvPr id="5" name="Text Placeholder 4"/>
          <p:cNvSpPr>
            <a:spLocks noGrp="1"/>
          </p:cNvSpPr>
          <p:nvPr>
            <p:ph type="body" sz="quarter" idx="11"/>
          </p:nvPr>
        </p:nvSpPr>
        <p:spPr>
          <a:xfrm>
            <a:off x="274639" y="2125677"/>
            <a:ext cx="11889564" cy="2523768"/>
          </a:xfrm>
        </p:spPr>
        <p:txBody>
          <a:bodyPr/>
          <a:lstStyle/>
          <a:p>
            <a:r>
              <a:rPr lang="en-US" dirty="0" smtClean="0"/>
              <a:t>Evaluate sessions</a:t>
            </a:r>
            <a:br>
              <a:rPr lang="en-US" dirty="0" smtClean="0"/>
            </a:br>
            <a:r>
              <a:rPr lang="en-US" dirty="0" smtClean="0"/>
              <a:t>on </a:t>
            </a:r>
            <a:r>
              <a:rPr lang="en-US" dirty="0" err="1" smtClean="0"/>
              <a:t>MySPC</a:t>
            </a:r>
            <a:r>
              <a:rPr lang="en-US" dirty="0" smtClean="0"/>
              <a:t> using  your</a:t>
            </a:r>
            <a:br>
              <a:rPr lang="en-US" dirty="0" smtClean="0"/>
            </a:br>
            <a:r>
              <a:rPr lang="en-US" dirty="0" smtClean="0"/>
              <a:t>laptop or mobile device:</a:t>
            </a:r>
          </a:p>
          <a:p>
            <a:r>
              <a:rPr lang="en-US" dirty="0">
                <a:gradFill>
                  <a:gsLst>
                    <a:gs pos="1250">
                      <a:schemeClr val="tx2"/>
                    </a:gs>
                    <a:gs pos="100000">
                      <a:schemeClr val="tx2"/>
                    </a:gs>
                  </a:gsLst>
                  <a:lin ang="5400000" scaled="0"/>
                </a:gradFill>
              </a:rPr>
              <a:t>m</a:t>
            </a:r>
            <a:r>
              <a:rPr lang="en-US" dirty="0" smtClean="0">
                <a:gradFill>
                  <a:gsLst>
                    <a:gs pos="1250">
                      <a:schemeClr val="tx2"/>
                    </a:gs>
                    <a:gs pos="100000">
                      <a:schemeClr val="tx2"/>
                    </a:gs>
                  </a:gsLst>
                  <a:lin ang="5400000" scaled="0"/>
                </a:gradFill>
              </a:rPr>
              <a:t>yspc.sharepointconference.com</a:t>
            </a:r>
            <a:endParaRPr lang="en-US" dirty="0">
              <a:gradFill>
                <a:gsLst>
                  <a:gs pos="1250">
                    <a:schemeClr val="tx2"/>
                  </a:gs>
                  <a:gs pos="100000">
                    <a:schemeClr val="tx2"/>
                  </a:gs>
                </a:gsLst>
                <a:lin ang="5400000" scaled="0"/>
              </a:gradFill>
            </a:endParaRPr>
          </a:p>
        </p:txBody>
      </p:sp>
    </p:spTree>
    <p:extLst>
      <p:ext uri="{BB962C8B-B14F-4D97-AF65-F5344CB8AC3E}">
        <p14:creationId xmlns:p14="http://schemas.microsoft.com/office/powerpoint/2010/main" val="40240557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1000" fill="hold"/>
                                        <p:tgtEl>
                                          <p:spTgt spid="20"/>
                                        </p:tgtEl>
                                        <p:attrNameLst>
                                          <p:attrName>ppt_x</p:attrName>
                                        </p:attrNameLst>
                                      </p:cBhvr>
                                      <p:tavLst>
                                        <p:tav tm="0">
                                          <p:val>
                                            <p:strVal val="1+#ppt_w/2"/>
                                          </p:val>
                                        </p:tav>
                                        <p:tav tm="100000">
                                          <p:val>
                                            <p:strVal val="#ppt_x"/>
                                          </p:val>
                                        </p:tav>
                                      </p:tavLst>
                                    </p:anim>
                                    <p:anim calcmode="lin" valueType="num">
                                      <p:cBhvr additive="base">
                                        <p:cTn id="8" dur="1000" fill="hold"/>
                                        <p:tgtEl>
                                          <p:spTgt spid="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bwMode="invGray">
          <a:xfrm>
            <a:off x="459233" y="3146782"/>
            <a:ext cx="3288507" cy="700960"/>
          </a:xfrm>
          <a:prstGeom prst="rect">
            <a:avLst/>
          </a:prstGeom>
        </p:spPr>
      </p:pic>
      <p:sp>
        <p:nvSpPr>
          <p:cNvPr id="5" name="Text Box 3"/>
          <p:cNvSpPr txBox="1">
            <a:spLocks noChangeArrowheads="1"/>
          </p:cNvSpPr>
          <p:nvPr/>
        </p:nvSpPr>
        <p:spPr bwMode="blackWhite">
          <a:xfrm>
            <a:off x="273051" y="6079032"/>
            <a:ext cx="10974388" cy="618631"/>
          </a:xfrm>
          <a:prstGeom prst="rect">
            <a:avLst/>
          </a:prstGeom>
        </p:spPr>
        <p:txBody>
          <a:bodyPr vert="horz" wrap="square" lIns="182880" tIns="146304" rIns="182880" bIns="146304" numCol="1" anchor="t" anchorCtr="0" compatLnSpc="1">
            <a:prstTxWarp prst="textNoShape">
              <a:avLst/>
            </a:prstTxWarp>
            <a:spAutoFit/>
          </a:bodyPr>
          <a:lstStyle/>
          <a:p>
            <a:pPr defTabSz="932290" eaLnBrk="0" hangingPunct="0"/>
            <a:r>
              <a:rPr lang="en-US" sz="700" dirty="0">
                <a:gradFill>
                  <a:gsLst>
                    <a:gs pos="0">
                      <a:srgbClr val="FFFFFF"/>
                    </a:gs>
                    <a:gs pos="100000">
                      <a:srgbClr val="FFFFFF"/>
                    </a:gs>
                  </a:gsLst>
                  <a:lin ang="5400000" scaled="0"/>
                </a:gradFill>
                <a:cs typeface="Segoe UI" pitchFamily="34" charset="0"/>
              </a:rPr>
              <a:t>© </a:t>
            </a:r>
            <a:r>
              <a:rPr lang="en-US" sz="700" dirty="0" smtClean="0">
                <a:gradFill>
                  <a:gsLst>
                    <a:gs pos="0">
                      <a:srgbClr val="FFFFFF"/>
                    </a:gs>
                    <a:gs pos="100000">
                      <a:srgbClr val="FFFFFF"/>
                    </a:gs>
                  </a:gsLst>
                  <a:lin ang="5400000" scaled="0"/>
                </a:gradFill>
                <a:cs typeface="Segoe UI" pitchFamily="34" charset="0"/>
              </a:rPr>
              <a:t>2014 </a:t>
            </a:r>
            <a:r>
              <a:rPr lang="en-US" sz="700" dirty="0">
                <a:gradFill>
                  <a:gsLst>
                    <a:gs pos="0">
                      <a:srgbClr val="FFFFFF"/>
                    </a:gs>
                    <a:gs pos="100000">
                      <a:srgbClr val="FFFFFF"/>
                    </a:gs>
                  </a:gsLst>
                  <a:lin ang="5400000" scaled="0"/>
                </a:gradFill>
                <a:cs typeface="Segoe UI" pitchFamily="34" charset="0"/>
              </a:rPr>
              <a:t>Microsoft Corporation. All rights reserved. Microsoft, Windows, </a:t>
            </a:r>
            <a:r>
              <a:rPr lang="en-US" sz="700" dirty="0" smtClean="0">
                <a:gradFill>
                  <a:gsLst>
                    <a:gs pos="0">
                      <a:srgbClr val="FFFFFF"/>
                    </a:gs>
                    <a:gs pos="100000">
                      <a:srgbClr val="FFFFFF"/>
                    </a:gs>
                  </a:gsLst>
                  <a:lin ang="5400000" scaled="0"/>
                </a:gradFill>
                <a:cs typeface="Segoe UI" pitchFamily="34" charset="0"/>
              </a:rPr>
              <a:t>and </a:t>
            </a:r>
            <a:r>
              <a:rPr lang="en-US" sz="700" dirty="0">
                <a:gradFill>
                  <a:gsLst>
                    <a:gs pos="0">
                      <a:srgbClr val="FFFFFF"/>
                    </a:gs>
                    <a:gs pos="100000">
                      <a:srgbClr val="FFFFFF"/>
                    </a:gs>
                  </a:gsLst>
                  <a:lin ang="5400000" scaled="0"/>
                </a:gradFill>
                <a:cs typeface="Segoe UI" pitchFamily="34" charset="0"/>
              </a:rPr>
              <a:t>other product names are or may be registered trademarks and/or trademarks in the U.S. and/or other countries.</a:t>
            </a:r>
          </a:p>
          <a:p>
            <a:pPr defTabSz="932290" eaLnBrk="0" hangingPunct="0"/>
            <a:r>
              <a:rPr lang="en-US" sz="700" dirty="0">
                <a:gradFill>
                  <a:gsLst>
                    <a:gs pos="0">
                      <a:srgbClr val="FFFFFF"/>
                    </a:gs>
                    <a:gs pos="100000">
                      <a:srgbClr val="FFFFFF"/>
                    </a:gs>
                  </a:gsLst>
                  <a:lin ang="5400000" scaled="0"/>
                </a:gradFill>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Tree>
    <p:extLst>
      <p:ext uri="{BB962C8B-B14F-4D97-AF65-F5344CB8AC3E}">
        <p14:creationId xmlns:p14="http://schemas.microsoft.com/office/powerpoint/2010/main" val="296079905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theme/theme1.xml><?xml version="1.0" encoding="utf-8"?>
<a:theme xmlns:a="http://schemas.openxmlformats.org/drawingml/2006/main" name="5-30499_SPC_2014_Exec_Template_16x9">
  <a:themeElements>
    <a:clrScheme name="SPC 2014">
      <a:dk1>
        <a:srgbClr val="505050"/>
      </a:dk1>
      <a:lt1>
        <a:srgbClr val="FFFFFF"/>
      </a:lt1>
      <a:dk2>
        <a:srgbClr val="0072C6"/>
      </a:dk2>
      <a:lt2>
        <a:srgbClr val="E6E6E6"/>
      </a:lt2>
      <a:accent1>
        <a:srgbClr val="00188F"/>
      </a:accent1>
      <a:accent2>
        <a:srgbClr val="00BCF2"/>
      </a:accent2>
      <a:accent3>
        <a:srgbClr val="6DC2E9"/>
      </a:accent3>
      <a:accent4>
        <a:srgbClr val="DC3C00"/>
      </a:accent4>
      <a:accent5>
        <a:srgbClr val="007233"/>
      </a:accent5>
      <a:accent6>
        <a:srgbClr val="442359"/>
      </a:accent6>
      <a:hlink>
        <a:srgbClr val="00BCF2"/>
      </a:hlink>
      <a:folHlink>
        <a:srgbClr val="00BCF2"/>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noFill/>
          <a:headEnd type="none" w="med" len="med"/>
          <a:tailEnd type="none" w="med" len="med"/>
        </a:ln>
      </a:spPr>
      <a:bodyPr vert="horz" wrap="square" lIns="0" tIns="46637" rIns="0" bIns="46637" numCol="1" rtlCol="0" anchor="ctr" anchorCtr="0" compatLnSpc="1">
        <a:prstTxWarp prst="textNoShape">
          <a:avLst/>
        </a:prstTxWarp>
      </a:bodyPr>
      <a:lstStyle>
        <a:defPPr algn="ctr" defTabSz="932472" fontAlgn="base">
          <a:spcBef>
            <a:spcPct val="0"/>
          </a:spcBef>
          <a:spcAft>
            <a:spcPct val="0"/>
          </a:spcAft>
          <a:defRPr sz="2000" dirty="0">
            <a:gradFill>
              <a:gsLst>
                <a:gs pos="0">
                  <a:srgbClr val="FFFFFF"/>
                </a:gs>
                <a:gs pos="100000">
                  <a:srgbClr val="FFFFFF"/>
                </a:gs>
              </a:gsLst>
              <a:lin ang="5400000" scaled="0"/>
            </a:gra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Presentation5" id="{ED9CC74F-BC90-4AE3-B588-8F47DED84D85}" vid="{9EF39B8B-F790-467F-91F7-25249078E0A0}"/>
    </a:ext>
  </a:extLst>
</a:theme>
</file>

<file path=ppt/theme/theme2.xml><?xml version="1.0" encoding="utf-8"?>
<a:theme xmlns:a="http://schemas.openxmlformats.org/drawingml/2006/main" name="1_5-30499_SPC_2014_Exec_Template_16x9">
  <a:themeElements>
    <a:clrScheme name="SPC 2014">
      <a:dk1>
        <a:srgbClr val="505050"/>
      </a:dk1>
      <a:lt1>
        <a:srgbClr val="FFFFFF"/>
      </a:lt1>
      <a:dk2>
        <a:srgbClr val="0072C6"/>
      </a:dk2>
      <a:lt2>
        <a:srgbClr val="E6E6E6"/>
      </a:lt2>
      <a:accent1>
        <a:srgbClr val="00188F"/>
      </a:accent1>
      <a:accent2>
        <a:srgbClr val="00BCF2"/>
      </a:accent2>
      <a:accent3>
        <a:srgbClr val="6DC2E9"/>
      </a:accent3>
      <a:accent4>
        <a:srgbClr val="DC3C00"/>
      </a:accent4>
      <a:accent5>
        <a:srgbClr val="007233"/>
      </a:accent5>
      <a:accent6>
        <a:srgbClr val="442359"/>
      </a:accent6>
      <a:hlink>
        <a:srgbClr val="00BCF2"/>
      </a:hlink>
      <a:folHlink>
        <a:srgbClr val="00BCF2"/>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noFill/>
          <a:headEnd type="none" w="med" len="med"/>
          <a:tailEnd type="none" w="med" len="med"/>
        </a:ln>
      </a:spPr>
      <a:bodyPr vert="horz" wrap="square" lIns="0" tIns="46637" rIns="0" bIns="46637" numCol="1" rtlCol="0" anchor="ctr" anchorCtr="0" compatLnSpc="1">
        <a:prstTxWarp prst="textNoShape">
          <a:avLst/>
        </a:prstTxWarp>
      </a:bodyPr>
      <a:lstStyle>
        <a:defPPr algn="ctr" defTabSz="932472" fontAlgn="base">
          <a:spcBef>
            <a:spcPct val="0"/>
          </a:spcBef>
          <a:spcAft>
            <a:spcPct val="0"/>
          </a:spcAft>
          <a:defRPr sz="2000" dirty="0">
            <a:gradFill>
              <a:gsLst>
                <a:gs pos="0">
                  <a:srgbClr val="FFFFFF"/>
                </a:gs>
                <a:gs pos="100000">
                  <a:srgbClr val="FFFFFF"/>
                </a:gs>
              </a:gsLst>
              <a:lin ang="5400000" scaled="0"/>
            </a:gra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SharePoint_Conference_2014_Exec_Template" id="{F96B0763-F710-416C-8427-3D71E10E9EFE}" vid="{CF1F79E0-1728-4D1E-8884-199306FDD0CE}"/>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BCDFC83731B9B64AB89427B9ED8A5498" ma:contentTypeVersion="0" ma:contentTypeDescription="Create a new document." ma:contentTypeScope="" ma:versionID="8920282ba02a072efcb463e387fd5302">
  <xsd:schema xmlns:xsd="http://www.w3.org/2001/XMLSchema" xmlns:xs="http://www.w3.org/2001/XMLSchema" xmlns:p="http://schemas.microsoft.com/office/2006/metadata/properties" targetNamespace="http://schemas.microsoft.com/office/2006/metadata/properties" ma:root="true" ma:fieldsID="301cfc47b12141e7059c540c173fd441">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758FDAC0-319D-4A54-8D8E-1D42CB1F8004}"/>
</file>

<file path=customXml/itemProps2.xml><?xml version="1.0" encoding="utf-8"?>
<ds:datastoreItem xmlns:ds="http://schemas.openxmlformats.org/officeDocument/2006/customXml" ds:itemID="{F990F116-B58F-4255-B05B-DA3808E0E5C6}"/>
</file>

<file path=customXml/itemProps3.xml><?xml version="1.0" encoding="utf-8"?>
<ds:datastoreItem xmlns:ds="http://schemas.openxmlformats.org/officeDocument/2006/customXml" ds:itemID="{9D93AAF4-EDF8-4933-8855-8F435447FDD6}"/>
</file>

<file path=docProps/app.xml><?xml version="1.0" encoding="utf-8"?>
<Properties xmlns="http://schemas.openxmlformats.org/officeDocument/2006/extended-properties" xmlns:vt="http://schemas.openxmlformats.org/officeDocument/2006/docPropsVTypes">
  <Template>SharePoint_Conference_2014_Exec_Template</Template>
  <TotalTime>4</TotalTime>
  <Words>6084</Words>
  <Application>Microsoft Office PowerPoint</Application>
  <PresentationFormat>Custom</PresentationFormat>
  <Paragraphs>702</Paragraphs>
  <Slides>99</Slides>
  <Notes>84</Notes>
  <HiddenSlides>0</HiddenSlides>
  <MMClips>0</MMClips>
  <ScaleCrop>false</ScaleCrop>
  <HeadingPairs>
    <vt:vector size="6" baseType="variant">
      <vt:variant>
        <vt:lpstr>Fonts Used</vt:lpstr>
      </vt:variant>
      <vt:variant>
        <vt:i4>8</vt:i4>
      </vt:variant>
      <vt:variant>
        <vt:lpstr>Theme</vt:lpstr>
      </vt:variant>
      <vt:variant>
        <vt:i4>2</vt:i4>
      </vt:variant>
      <vt:variant>
        <vt:lpstr>Slide Titles</vt:lpstr>
      </vt:variant>
      <vt:variant>
        <vt:i4>99</vt:i4>
      </vt:variant>
    </vt:vector>
  </HeadingPairs>
  <TitlesOfParts>
    <vt:vector size="109" baseType="lpstr">
      <vt:lpstr>Arial</vt:lpstr>
      <vt:lpstr>Calibri</vt:lpstr>
      <vt:lpstr>Segoe UI</vt:lpstr>
      <vt:lpstr>Segoe UI Light</vt:lpstr>
      <vt:lpstr>Segoe UI Semibold</vt:lpstr>
      <vt:lpstr>Symbol</vt:lpstr>
      <vt:lpstr>Times New Roman</vt:lpstr>
      <vt:lpstr>Wingdings</vt:lpstr>
      <vt:lpstr>5-30499_SPC_2014_Exec_Template_16x9</vt:lpstr>
      <vt:lpstr>1_5-30499_SPC_2014_Exec_Template_16x9</vt:lpstr>
      <vt:lpstr>PowerPoint Presentation</vt:lpstr>
      <vt:lpstr>Leverage what you already know as you move into SharePoint 2013</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Planning Your SharePoint 2013 Journey</vt:lpstr>
      <vt:lpstr>Planning Your SharePoint 2013 Journey</vt:lpstr>
      <vt:lpstr>Planning Your SharePoint 2013 Journey</vt:lpstr>
      <vt:lpstr>Should I move to  SharePoint 2013?</vt:lpstr>
      <vt:lpstr>Why upgrade?</vt:lpstr>
      <vt:lpstr>SharePoint 2013: What’s New?</vt:lpstr>
      <vt:lpstr>Social</vt:lpstr>
      <vt:lpstr>My recommendation:  Deploy</vt:lpstr>
      <vt:lpstr>Social</vt:lpstr>
      <vt:lpstr>Mobile</vt:lpstr>
      <vt:lpstr>Mobile</vt:lpstr>
      <vt:lpstr>Search</vt:lpstr>
      <vt:lpstr>Search</vt:lpstr>
      <vt:lpstr>What’s New in  SharePoint 2013?</vt:lpstr>
      <vt:lpstr>Planning Your SharePoint 2013 Journey</vt:lpstr>
      <vt:lpstr>First Question: Cloud or On-Premises?</vt:lpstr>
      <vt:lpstr>PowerPoint Presentation</vt:lpstr>
      <vt:lpstr>Making the Most of Today’s Investment </vt:lpstr>
      <vt:lpstr>Making the Most of Today’s Investment </vt:lpstr>
      <vt:lpstr>Making the Most of Today’s Investment </vt:lpstr>
      <vt:lpstr>Making the Most of Today’s Investment </vt:lpstr>
      <vt:lpstr>Making the Most of Today’s Investment </vt:lpstr>
      <vt:lpstr>PowerPoint Presentation</vt:lpstr>
      <vt:lpstr>Making the Most of Today’s Investment </vt:lpstr>
      <vt:lpstr>Making the Most of Today’s Investment </vt:lpstr>
      <vt:lpstr>Making the Most of Today’s Investment </vt:lpstr>
      <vt:lpstr>Making the Most of Today’s Investment </vt:lpstr>
      <vt:lpstr>Making the Most of Today’s Investment </vt:lpstr>
      <vt:lpstr>Making the Most of Today’s Investment </vt:lpstr>
      <vt:lpstr>Making the Most of Today’s Investment </vt:lpstr>
      <vt:lpstr>Making the Most of Today’s Investment </vt:lpstr>
      <vt:lpstr>Making the Most of Today’s Investment </vt:lpstr>
      <vt:lpstr>Making the Most of Today’s Investment </vt:lpstr>
      <vt:lpstr>Making the Most of Today’s Investment </vt:lpstr>
      <vt:lpstr>Making the Most of Today’s Investment </vt:lpstr>
      <vt:lpstr>Making the Most of Today’s Investment </vt:lpstr>
      <vt:lpstr>Making the Most of Today’s Investment </vt:lpstr>
      <vt:lpstr>Making the Most of Today’s Investment </vt:lpstr>
      <vt:lpstr>Making the Most of Today’s Investment </vt:lpstr>
      <vt:lpstr>Planning Your SharePoint 2013 Journey</vt:lpstr>
      <vt:lpstr>PowerPoint Presentation</vt:lpstr>
      <vt:lpstr>Five Things to Prepare For Now</vt:lpstr>
      <vt:lpstr>1. Organize  Content</vt:lpstr>
      <vt:lpstr>An Analogy…</vt:lpstr>
      <vt:lpstr>PowerPoint Presentation</vt:lpstr>
      <vt:lpstr>PowerPoint Presentation</vt:lpstr>
      <vt:lpstr>Mapping to our analogy…</vt:lpstr>
      <vt:lpstr>What do all of these do?</vt:lpstr>
      <vt:lpstr>Governance </vt:lpstr>
      <vt:lpstr>Stop and assess your org.  Are you doing this stuff well today?</vt:lpstr>
      <vt:lpstr>1. Organize  Content</vt:lpstr>
      <vt:lpstr>2. Plan for  Search</vt:lpstr>
      <vt:lpstr>3. Plan for  Social</vt:lpstr>
      <vt:lpstr>4. Plan for  Apps</vt:lpstr>
      <vt:lpstr>5. Clean Up</vt:lpstr>
      <vt:lpstr>Clean Up</vt:lpstr>
      <vt:lpstr>Clean Up</vt:lpstr>
      <vt:lpstr>Clean Up</vt:lpstr>
      <vt:lpstr>Clean Up</vt:lpstr>
      <vt:lpstr>Clean Up</vt:lpstr>
      <vt:lpstr>Five Things to Prepare For Now</vt:lpstr>
      <vt:lpstr>Planning Your SharePoint 2013 Journey</vt:lpstr>
      <vt:lpstr>PowerPoint Presentation</vt:lpstr>
      <vt:lpstr>Bob’s SharePoint Journey</vt:lpstr>
      <vt:lpstr>PowerPoint Presentation</vt:lpstr>
      <vt:lpstr>Your SharePoint Journey</vt:lpstr>
      <vt:lpstr>Initial  Deployment</vt:lpstr>
      <vt:lpstr>Controlled Empowerment</vt:lpstr>
      <vt:lpstr>Broad Adoption</vt:lpstr>
      <vt:lpstr>Business Critical Solutions</vt:lpstr>
      <vt:lpstr>Where are you in your SharePoint journey?</vt:lpstr>
      <vt:lpstr>Bob Gives SharePoint Ongoing Love </vt:lpstr>
      <vt:lpstr>Your SharePoint Journey</vt:lpstr>
      <vt:lpstr>Your SharePoint Journey</vt:lpstr>
      <vt:lpstr>SharePoint is a Journey…not a destination</vt:lpstr>
      <vt:lpstr>It’s like your car manual…</vt:lpstr>
      <vt:lpstr>Recap: Your SharePoint 2013 Journey</vt:lpstr>
      <vt:lpstr>PowerPoint Presentation</vt:lpstr>
      <vt:lpstr>PowerPoint Presentation</vt:lpstr>
      <vt:lpstr>PowerPoint Presentation</vt:lpstr>
      <vt:lpstr>PowerPoint Presentation</vt:lpstr>
      <vt:lpstr>Questions?</vt:lpstr>
      <vt:lpstr>MySPC</vt:lpstr>
      <vt:lpstr>PowerPoint Presentation</vt:lpstr>
    </vt:vector>
  </TitlesOfParts>
  <Manager>&lt;Speech writer name goes here&gt;</Manager>
  <Company>MS Events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Leverage what you already know as you move into SharePoint 2013</dc:title>
  <dc:subject>SharePoint Conference 2014 Executive</dc:subject>
  <dc:creator>Taylor Denning</dc:creator>
  <cp:keywords>SharePoint Conference 2014 Executive</cp:keywords>
  <dc:description>Template by: Mitchell Derrey, Silver Fox Productions, Inc.
Formatting by: 
Event Dates: March 2-6, 2014
Event Location: Las Vegas, NV
Audience Type: Internal/External</dc:description>
  <cp:lastModifiedBy>Erin Baranick (Silver Fox)</cp:lastModifiedBy>
  <cp:revision>1</cp:revision>
  <dcterms:created xsi:type="dcterms:W3CDTF">2014-03-06T16:25:42Z</dcterms:created>
  <dcterms:modified xsi:type="dcterms:W3CDTF">2014-03-06T19:13:25Z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0x010100BCDFC83731B9B64AB89427B9ED8A5498</vt:lpwstr>
  </property>
  <property fmtid="{D5CDD505-2E9C-101B-9397-08002B2CF9AE}" pid="3" name="Product">
    <vt:lpwstr/>
  </property>
  <property fmtid="{D5CDD505-2E9C-101B-9397-08002B2CF9AE}" pid="4" name="Event1">
    <vt:lpwstr>622;#Unassigned|2c8af875-f38a-40b8-a0a9-056aed3fc8c0</vt:lpwstr>
  </property>
  <property fmtid="{D5CDD505-2E9C-101B-9397-08002B2CF9AE}" pid="5" name="Audience">
    <vt:lpwstr/>
  </property>
  <property fmtid="{D5CDD505-2E9C-101B-9397-08002B2CF9AE}" pid="6" name="Event Venue">
    <vt:lpwstr>92;#Venetian|bd55f5f3-c228-4542-b738-d5b5edd79abd</vt:lpwstr>
  </property>
  <property fmtid="{D5CDD505-2E9C-101B-9397-08002B2CF9AE}" pid="7" name="Track">
    <vt:lpwstr/>
  </property>
  <property fmtid="{D5CDD505-2E9C-101B-9397-08002B2CF9AE}" pid="8" name="Event Location">
    <vt:lpwstr>25;#Las Vegas|e731b1e0-234c-4781-a780-e65aa36c0b98</vt:lpwstr>
  </property>
  <property fmtid="{D5CDD505-2E9C-101B-9397-08002B2CF9AE}" pid="9" name="Campaign">
    <vt:lpwstr/>
  </property>
  <property fmtid="{D5CDD505-2E9C-101B-9397-08002B2CF9AE}" pid="10" name="IsMyDocuments">
    <vt:bool>true</vt:bool>
  </property>
  <property fmtid="{D5CDD505-2E9C-101B-9397-08002B2CF9AE}" pid="11" name="TaxKeyword">
    <vt:lpwstr>10;#SharePoint Conference 2014 Executive|c7618099-af1d-412d-92b3-b97338d93c70</vt:lpwstr>
  </property>
  <property fmtid="{D5CDD505-2E9C-101B-9397-08002B2CF9AE}" pid="12" name="Audience1">
    <vt:lpwstr>104;#executives|6d110970-2b36-4b0a-8093-dcd59b769fa9</vt:lpwstr>
  </property>
  <property fmtid="{D5CDD505-2E9C-101B-9397-08002B2CF9AE}" pid="13" name="Event Name">
    <vt:lpwstr>91;#Microsoft SharePoint Conference|a629e079-6b4e-41d1-9641-98de5e4410b7</vt:lpwstr>
  </property>
  <property fmtid="{D5CDD505-2E9C-101B-9397-08002B2CF9AE}" pid="14" name="TaxCatchAll">
    <vt:lpwstr>10;#SharePoint Conference 2014 Executive;#90;#SharePoint Conference 2014 Executive|c7618099-af1d-412d-92b3-b97338d93c70</vt:lpwstr>
  </property>
  <property fmtid="{D5CDD505-2E9C-101B-9397-08002B2CF9AE}" pid="15" name="TaxKeywordTaxHTField">
    <vt:lpwstr>SharePoint Conference 2014 Executive|c7618099-af1d-412d-92b3-b97338d93c70</vt:lpwstr>
  </property>
</Properties>
</file>