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Lst>
  <p:notesMasterIdLst>
    <p:notesMasterId r:id="rId15"/>
  </p:notesMasterIdLst>
  <p:handoutMasterIdLst>
    <p:handoutMasterId r:id="rId16"/>
  </p:handoutMasterIdLst>
  <p:sldIdLst>
    <p:sldId id="256" r:id="rId5"/>
    <p:sldId id="257" r:id="rId6"/>
    <p:sldId id="258" r:id="rId7"/>
    <p:sldId id="259" r:id="rId8"/>
    <p:sldId id="260" r:id="rId9"/>
    <p:sldId id="261" r:id="rId10"/>
    <p:sldId id="262" r:id="rId11"/>
    <p:sldId id="263" r:id="rId12"/>
    <p:sldId id="287" r:id="rId13"/>
    <p:sldId id="286" r:id="rId14"/>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8608"/>
    <a:srgbClr val="F9A03E"/>
    <a:srgbClr val="E39E48"/>
    <a:srgbClr val="6E8B2D"/>
    <a:srgbClr val="87AB37"/>
    <a:srgbClr val="9FC54D"/>
    <a:srgbClr val="505050"/>
    <a:srgbClr val="785393"/>
    <a:srgbClr val="80599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396" autoAdjust="0"/>
    <p:restoredTop sz="9523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807B07A-4FF2-46C7-A798-34B4250B8898}" type="doc">
      <dgm:prSet loTypeId="urn:microsoft.com/office/officeart/2005/8/layout/chevron1" loCatId="process" qsTypeId="urn:microsoft.com/office/officeart/2005/8/quickstyle/simple1" qsCatId="simple" csTypeId="urn:microsoft.com/office/officeart/2005/8/colors/accent1_2" csCatId="accent1" phldr="1"/>
      <dgm:spPr/>
    </dgm:pt>
    <dgm:pt modelId="{D7C8D16E-5913-41A5-91EB-AF7689FB0DD0}">
      <dgm:prSet phldrT="[Text]" custT="1"/>
      <dgm:spPr>
        <a:solidFill>
          <a:schemeClr val="tx2"/>
        </a:solidFill>
        <a:ln>
          <a:noFill/>
        </a:ln>
      </dgm:spPr>
      <dgm:t>
        <a:bodyPr/>
        <a:lstStyle/>
        <a:p>
          <a:r>
            <a:rPr lang="en-US" sz="2000" dirty="0" smtClean="0"/>
            <a:t>Identify and Preserve</a:t>
          </a:r>
          <a:endParaRPr lang="en-US" sz="2000" dirty="0"/>
        </a:p>
      </dgm:t>
    </dgm:pt>
    <dgm:pt modelId="{7EF6B54F-BA47-4EFD-9BE7-82280126B445}" type="parTrans" cxnId="{14FA6EC1-1A0E-43FE-ACB2-6208AC2102F8}">
      <dgm:prSet/>
      <dgm:spPr/>
      <dgm:t>
        <a:bodyPr/>
        <a:lstStyle/>
        <a:p>
          <a:endParaRPr lang="en-US"/>
        </a:p>
      </dgm:t>
    </dgm:pt>
    <dgm:pt modelId="{D90D6C85-9D14-4E89-A37F-B2322B2267BE}" type="sibTrans" cxnId="{14FA6EC1-1A0E-43FE-ACB2-6208AC2102F8}">
      <dgm:prSet/>
      <dgm:spPr/>
      <dgm:t>
        <a:bodyPr/>
        <a:lstStyle/>
        <a:p>
          <a:endParaRPr lang="en-US"/>
        </a:p>
      </dgm:t>
    </dgm:pt>
    <dgm:pt modelId="{B48B5DE4-A478-4ABF-AA1E-FE69E1DBC43A}">
      <dgm:prSet phldrT="[Text]" custT="1"/>
      <dgm:spPr>
        <a:solidFill>
          <a:schemeClr val="tx2"/>
        </a:solidFill>
        <a:ln>
          <a:noFill/>
        </a:ln>
      </dgm:spPr>
      <dgm:t>
        <a:bodyPr/>
        <a:lstStyle/>
        <a:p>
          <a:r>
            <a:rPr lang="en-US" sz="2000" dirty="0" smtClean="0"/>
            <a:t>Process and Search</a:t>
          </a:r>
          <a:endParaRPr lang="en-US" sz="2000" dirty="0"/>
        </a:p>
      </dgm:t>
    </dgm:pt>
    <dgm:pt modelId="{F7475519-37EC-4EEF-9C00-6B2C5C76FBF0}" type="parTrans" cxnId="{915966B0-BAE1-4E70-9681-6CE64E28845F}">
      <dgm:prSet/>
      <dgm:spPr/>
      <dgm:t>
        <a:bodyPr/>
        <a:lstStyle/>
        <a:p>
          <a:endParaRPr lang="en-US"/>
        </a:p>
      </dgm:t>
    </dgm:pt>
    <dgm:pt modelId="{25C3F21C-E847-4BBC-9CCF-FF4057CB479F}" type="sibTrans" cxnId="{915966B0-BAE1-4E70-9681-6CE64E28845F}">
      <dgm:prSet/>
      <dgm:spPr/>
      <dgm:t>
        <a:bodyPr/>
        <a:lstStyle/>
        <a:p>
          <a:endParaRPr lang="en-US"/>
        </a:p>
      </dgm:t>
    </dgm:pt>
    <dgm:pt modelId="{F4F3AAED-3ED3-42DB-AF7A-3CDF48218117}">
      <dgm:prSet phldrT="[Text]" custT="1"/>
      <dgm:spPr>
        <a:solidFill>
          <a:schemeClr val="accent1"/>
        </a:solidFill>
        <a:ln>
          <a:noFill/>
        </a:ln>
      </dgm:spPr>
      <dgm:t>
        <a:bodyPr/>
        <a:lstStyle/>
        <a:p>
          <a:r>
            <a:rPr lang="en-US" sz="2000" dirty="0" smtClean="0"/>
            <a:t>Review</a:t>
          </a:r>
          <a:endParaRPr lang="en-US" sz="2000" dirty="0"/>
        </a:p>
      </dgm:t>
    </dgm:pt>
    <dgm:pt modelId="{87A43334-8EE1-4B70-89D1-599BBB3C2AF9}" type="parTrans" cxnId="{F3267BC7-33BF-47DE-B7F7-B7793ACAD084}">
      <dgm:prSet/>
      <dgm:spPr/>
      <dgm:t>
        <a:bodyPr/>
        <a:lstStyle/>
        <a:p>
          <a:endParaRPr lang="en-US"/>
        </a:p>
      </dgm:t>
    </dgm:pt>
    <dgm:pt modelId="{9C34F6EE-AA48-4D9D-BF39-6F6F8CA05E13}" type="sibTrans" cxnId="{F3267BC7-33BF-47DE-B7F7-B7793ACAD084}">
      <dgm:prSet/>
      <dgm:spPr/>
      <dgm:t>
        <a:bodyPr/>
        <a:lstStyle/>
        <a:p>
          <a:endParaRPr lang="en-US"/>
        </a:p>
      </dgm:t>
    </dgm:pt>
    <dgm:pt modelId="{8791E083-CC8C-436A-925C-E5C760B02B31}">
      <dgm:prSet phldrT="[Text]" custT="1"/>
      <dgm:spPr>
        <a:solidFill>
          <a:schemeClr val="accent1"/>
        </a:solidFill>
        <a:ln>
          <a:noFill/>
        </a:ln>
      </dgm:spPr>
      <dgm:t>
        <a:bodyPr/>
        <a:lstStyle/>
        <a:p>
          <a:r>
            <a:rPr lang="en-US" sz="2000" dirty="0" smtClean="0"/>
            <a:t>Produce</a:t>
          </a:r>
          <a:endParaRPr lang="en-US" sz="2000" dirty="0"/>
        </a:p>
      </dgm:t>
    </dgm:pt>
    <dgm:pt modelId="{C68DE990-95C8-445B-90CC-F09265BDA96F}" type="parTrans" cxnId="{4DFC2533-8735-41DC-8B3D-DA61D8A603E4}">
      <dgm:prSet/>
      <dgm:spPr/>
      <dgm:t>
        <a:bodyPr/>
        <a:lstStyle/>
        <a:p>
          <a:endParaRPr lang="en-US"/>
        </a:p>
      </dgm:t>
    </dgm:pt>
    <dgm:pt modelId="{3F78794B-FC5B-4109-A4BE-F52945C4B150}" type="sibTrans" cxnId="{4DFC2533-8735-41DC-8B3D-DA61D8A603E4}">
      <dgm:prSet/>
      <dgm:spPr/>
      <dgm:t>
        <a:bodyPr/>
        <a:lstStyle/>
        <a:p>
          <a:endParaRPr lang="en-US"/>
        </a:p>
      </dgm:t>
    </dgm:pt>
    <dgm:pt modelId="{4B69D68F-865F-4E89-BB60-65CBFC181A0D}" type="pres">
      <dgm:prSet presAssocID="{B807B07A-4FF2-46C7-A798-34B4250B8898}" presName="Name0" presStyleCnt="0">
        <dgm:presLayoutVars>
          <dgm:dir/>
          <dgm:animLvl val="lvl"/>
          <dgm:resizeHandles val="exact"/>
        </dgm:presLayoutVars>
      </dgm:prSet>
      <dgm:spPr/>
    </dgm:pt>
    <dgm:pt modelId="{53757529-B28F-420D-9E12-9F4FCB3CE541}" type="pres">
      <dgm:prSet presAssocID="{D7C8D16E-5913-41A5-91EB-AF7689FB0DD0}" presName="parTxOnly" presStyleLbl="node1" presStyleIdx="0" presStyleCnt="4" custLinFactNeighborX="-1718" custLinFactNeighborY="-1555">
        <dgm:presLayoutVars>
          <dgm:chMax val="0"/>
          <dgm:chPref val="0"/>
          <dgm:bulletEnabled val="1"/>
        </dgm:presLayoutVars>
      </dgm:prSet>
      <dgm:spPr/>
      <dgm:t>
        <a:bodyPr/>
        <a:lstStyle/>
        <a:p>
          <a:endParaRPr lang="en-US"/>
        </a:p>
      </dgm:t>
    </dgm:pt>
    <dgm:pt modelId="{61448FEB-B49E-481D-BC35-24690A2398B4}" type="pres">
      <dgm:prSet presAssocID="{D90D6C85-9D14-4E89-A37F-B2322B2267BE}" presName="parTxOnlySpace" presStyleCnt="0"/>
      <dgm:spPr/>
    </dgm:pt>
    <dgm:pt modelId="{614D617E-3159-4E4B-83E8-2B56ABD1E592}" type="pres">
      <dgm:prSet presAssocID="{B48B5DE4-A478-4ABF-AA1E-FE69E1DBC43A}" presName="parTxOnly" presStyleLbl="node1" presStyleIdx="1" presStyleCnt="4" custLinFactNeighborX="-1718" custLinFactNeighborY="-1555">
        <dgm:presLayoutVars>
          <dgm:chMax val="0"/>
          <dgm:chPref val="0"/>
          <dgm:bulletEnabled val="1"/>
        </dgm:presLayoutVars>
      </dgm:prSet>
      <dgm:spPr/>
      <dgm:t>
        <a:bodyPr/>
        <a:lstStyle/>
        <a:p>
          <a:endParaRPr lang="en-US"/>
        </a:p>
      </dgm:t>
    </dgm:pt>
    <dgm:pt modelId="{2BC57D9E-01AB-4C47-A550-ED5369D91170}" type="pres">
      <dgm:prSet presAssocID="{25C3F21C-E847-4BBC-9CCF-FF4057CB479F}" presName="parTxOnlySpace" presStyleCnt="0"/>
      <dgm:spPr/>
    </dgm:pt>
    <dgm:pt modelId="{EED3F34C-FDFD-4246-A600-7C3955CB26AB}" type="pres">
      <dgm:prSet presAssocID="{F4F3AAED-3ED3-42DB-AF7A-3CDF48218117}" presName="parTxOnly" presStyleLbl="node1" presStyleIdx="2" presStyleCnt="4" custLinFactNeighborX="-1718" custLinFactNeighborY="-1555">
        <dgm:presLayoutVars>
          <dgm:chMax val="0"/>
          <dgm:chPref val="0"/>
          <dgm:bulletEnabled val="1"/>
        </dgm:presLayoutVars>
      </dgm:prSet>
      <dgm:spPr/>
      <dgm:t>
        <a:bodyPr/>
        <a:lstStyle/>
        <a:p>
          <a:endParaRPr lang="en-US"/>
        </a:p>
      </dgm:t>
    </dgm:pt>
    <dgm:pt modelId="{AD76E271-8E7B-4452-8F4A-17127F2A31BE}" type="pres">
      <dgm:prSet presAssocID="{9C34F6EE-AA48-4D9D-BF39-6F6F8CA05E13}" presName="parTxOnlySpace" presStyleCnt="0"/>
      <dgm:spPr/>
    </dgm:pt>
    <dgm:pt modelId="{82014076-B937-4509-8683-180B704D00A3}" type="pres">
      <dgm:prSet presAssocID="{8791E083-CC8C-436A-925C-E5C760B02B31}" presName="parTxOnly" presStyleLbl="node1" presStyleIdx="3" presStyleCnt="4" custLinFactNeighborX="-1718" custLinFactNeighborY="-1555">
        <dgm:presLayoutVars>
          <dgm:chMax val="0"/>
          <dgm:chPref val="0"/>
          <dgm:bulletEnabled val="1"/>
        </dgm:presLayoutVars>
      </dgm:prSet>
      <dgm:spPr/>
      <dgm:t>
        <a:bodyPr/>
        <a:lstStyle/>
        <a:p>
          <a:endParaRPr lang="en-US"/>
        </a:p>
      </dgm:t>
    </dgm:pt>
  </dgm:ptLst>
  <dgm:cxnLst>
    <dgm:cxn modelId="{1984943A-680E-4D6D-829D-5B12D88536C1}" type="presOf" srcId="{F4F3AAED-3ED3-42DB-AF7A-3CDF48218117}" destId="{EED3F34C-FDFD-4246-A600-7C3955CB26AB}" srcOrd="0" destOrd="0" presId="urn:microsoft.com/office/officeart/2005/8/layout/chevron1"/>
    <dgm:cxn modelId="{F3267BC7-33BF-47DE-B7F7-B7793ACAD084}" srcId="{B807B07A-4FF2-46C7-A798-34B4250B8898}" destId="{F4F3AAED-3ED3-42DB-AF7A-3CDF48218117}" srcOrd="2" destOrd="0" parTransId="{87A43334-8EE1-4B70-89D1-599BBB3C2AF9}" sibTransId="{9C34F6EE-AA48-4D9D-BF39-6F6F8CA05E13}"/>
    <dgm:cxn modelId="{5E2B7A3C-5908-43E8-8B9F-C7C1249B6E4C}" type="presOf" srcId="{8791E083-CC8C-436A-925C-E5C760B02B31}" destId="{82014076-B937-4509-8683-180B704D00A3}" srcOrd="0" destOrd="0" presId="urn:microsoft.com/office/officeart/2005/8/layout/chevron1"/>
    <dgm:cxn modelId="{B5E5A2E4-BD41-492C-8483-B10054CC7BAB}" type="presOf" srcId="{B807B07A-4FF2-46C7-A798-34B4250B8898}" destId="{4B69D68F-865F-4E89-BB60-65CBFC181A0D}" srcOrd="0" destOrd="0" presId="urn:microsoft.com/office/officeart/2005/8/layout/chevron1"/>
    <dgm:cxn modelId="{CD8E568F-04F7-4AC9-9FDC-E824C4FC4203}" type="presOf" srcId="{B48B5DE4-A478-4ABF-AA1E-FE69E1DBC43A}" destId="{614D617E-3159-4E4B-83E8-2B56ABD1E592}" srcOrd="0" destOrd="0" presId="urn:microsoft.com/office/officeart/2005/8/layout/chevron1"/>
    <dgm:cxn modelId="{4DFC2533-8735-41DC-8B3D-DA61D8A603E4}" srcId="{B807B07A-4FF2-46C7-A798-34B4250B8898}" destId="{8791E083-CC8C-436A-925C-E5C760B02B31}" srcOrd="3" destOrd="0" parTransId="{C68DE990-95C8-445B-90CC-F09265BDA96F}" sibTransId="{3F78794B-FC5B-4109-A4BE-F52945C4B150}"/>
    <dgm:cxn modelId="{915966B0-BAE1-4E70-9681-6CE64E28845F}" srcId="{B807B07A-4FF2-46C7-A798-34B4250B8898}" destId="{B48B5DE4-A478-4ABF-AA1E-FE69E1DBC43A}" srcOrd="1" destOrd="0" parTransId="{F7475519-37EC-4EEF-9C00-6B2C5C76FBF0}" sibTransId="{25C3F21C-E847-4BBC-9CCF-FF4057CB479F}"/>
    <dgm:cxn modelId="{82C1E748-4313-4876-8AD6-CE7F94F76964}" type="presOf" srcId="{D7C8D16E-5913-41A5-91EB-AF7689FB0DD0}" destId="{53757529-B28F-420D-9E12-9F4FCB3CE541}" srcOrd="0" destOrd="0" presId="urn:microsoft.com/office/officeart/2005/8/layout/chevron1"/>
    <dgm:cxn modelId="{14FA6EC1-1A0E-43FE-ACB2-6208AC2102F8}" srcId="{B807B07A-4FF2-46C7-A798-34B4250B8898}" destId="{D7C8D16E-5913-41A5-91EB-AF7689FB0DD0}" srcOrd="0" destOrd="0" parTransId="{7EF6B54F-BA47-4EFD-9BE7-82280126B445}" sibTransId="{D90D6C85-9D14-4E89-A37F-B2322B2267BE}"/>
    <dgm:cxn modelId="{C94CB0A8-7DD3-4E2F-B153-2B6CCF852EAB}" type="presParOf" srcId="{4B69D68F-865F-4E89-BB60-65CBFC181A0D}" destId="{53757529-B28F-420D-9E12-9F4FCB3CE541}" srcOrd="0" destOrd="0" presId="urn:microsoft.com/office/officeart/2005/8/layout/chevron1"/>
    <dgm:cxn modelId="{85C05571-E655-4D38-864C-777B3C0D48F0}" type="presParOf" srcId="{4B69D68F-865F-4E89-BB60-65CBFC181A0D}" destId="{61448FEB-B49E-481D-BC35-24690A2398B4}" srcOrd="1" destOrd="0" presId="urn:microsoft.com/office/officeart/2005/8/layout/chevron1"/>
    <dgm:cxn modelId="{9F8546C1-3DDB-4523-8F50-385B7B9E84D0}" type="presParOf" srcId="{4B69D68F-865F-4E89-BB60-65CBFC181A0D}" destId="{614D617E-3159-4E4B-83E8-2B56ABD1E592}" srcOrd="2" destOrd="0" presId="urn:microsoft.com/office/officeart/2005/8/layout/chevron1"/>
    <dgm:cxn modelId="{99D9925C-9868-4082-BA11-7E0193718F85}" type="presParOf" srcId="{4B69D68F-865F-4E89-BB60-65CBFC181A0D}" destId="{2BC57D9E-01AB-4C47-A550-ED5369D91170}" srcOrd="3" destOrd="0" presId="urn:microsoft.com/office/officeart/2005/8/layout/chevron1"/>
    <dgm:cxn modelId="{4411571C-1546-48F1-9711-3BEE574C5D25}" type="presParOf" srcId="{4B69D68F-865F-4E89-BB60-65CBFC181A0D}" destId="{EED3F34C-FDFD-4246-A600-7C3955CB26AB}" srcOrd="4" destOrd="0" presId="urn:microsoft.com/office/officeart/2005/8/layout/chevron1"/>
    <dgm:cxn modelId="{4E1B6252-A0A1-43CE-AE75-40BCA52F9D85}" type="presParOf" srcId="{4B69D68F-865F-4E89-BB60-65CBFC181A0D}" destId="{AD76E271-8E7B-4452-8F4A-17127F2A31BE}" srcOrd="5" destOrd="0" presId="urn:microsoft.com/office/officeart/2005/8/layout/chevron1"/>
    <dgm:cxn modelId="{D5BF8137-7ED1-4D04-99E5-53F3D6FE7065}" type="presParOf" srcId="{4B69D68F-865F-4E89-BB60-65CBFC181A0D}" destId="{82014076-B937-4509-8683-180B704D00A3}" srcOrd="6" destOrd="0" presId="urn:microsoft.com/office/officeart/2005/8/layout/chevron1"/>
  </dgm:cxnLst>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3F5DDA9-6777-457B-9486-3AECF5452FA0}" type="doc">
      <dgm:prSet loTypeId="urn:microsoft.com/office/officeart/2005/8/layout/pyramid3" loCatId="pyramid" qsTypeId="urn:microsoft.com/office/officeart/2005/8/quickstyle/simple1" qsCatId="simple" csTypeId="urn:microsoft.com/office/officeart/2005/8/colors/accent1_2" csCatId="accent1" phldr="1"/>
      <dgm:spPr/>
    </dgm:pt>
    <dgm:pt modelId="{BFDAF381-D6D0-4763-A38B-51EAD76DF40B}">
      <dgm:prSet phldrT="[Text]" custT="1"/>
      <dgm:spPr/>
      <dgm:t>
        <a:bodyPr/>
        <a:lstStyle/>
        <a:p>
          <a:pPr algn="ctr"/>
          <a:r>
            <a:rPr lang="en-US" sz="2000" b="1" dirty="0" smtClean="0">
              <a:solidFill>
                <a:schemeClr val="bg1"/>
              </a:solidFill>
              <a:latin typeface="+mj-lt"/>
            </a:rPr>
            <a:t>45 people under legal hold</a:t>
          </a:r>
          <a:br>
            <a:rPr lang="en-US" sz="2000" b="1" dirty="0" smtClean="0">
              <a:solidFill>
                <a:schemeClr val="bg1"/>
              </a:solidFill>
              <a:latin typeface="+mj-lt"/>
            </a:rPr>
          </a:br>
          <a:r>
            <a:rPr lang="en-US" sz="2000" b="1" dirty="0" smtClean="0">
              <a:solidFill>
                <a:schemeClr val="bg1"/>
              </a:solidFill>
              <a:latin typeface="+mj-lt"/>
            </a:rPr>
            <a:t>1.3TB</a:t>
          </a:r>
          <a:endParaRPr lang="en-US" sz="2000" b="1" dirty="0">
            <a:solidFill>
              <a:schemeClr val="bg1"/>
            </a:solidFill>
            <a:latin typeface="+mj-lt"/>
          </a:endParaRPr>
        </a:p>
      </dgm:t>
    </dgm:pt>
    <dgm:pt modelId="{3C179909-9D3D-4BA5-979B-2D03DBDCA8AB}" type="parTrans" cxnId="{3378D0B2-EB96-47B9-95C8-98B5A23BA519}">
      <dgm:prSet/>
      <dgm:spPr/>
      <dgm:t>
        <a:bodyPr/>
        <a:lstStyle/>
        <a:p>
          <a:pPr algn="ctr"/>
          <a:endParaRPr lang="en-US" b="1">
            <a:solidFill>
              <a:schemeClr val="bg1"/>
            </a:solidFill>
          </a:endParaRPr>
        </a:p>
      </dgm:t>
    </dgm:pt>
    <dgm:pt modelId="{43AA71A6-AF48-4A5E-B2AF-FB69409BBF89}" type="sibTrans" cxnId="{3378D0B2-EB96-47B9-95C8-98B5A23BA519}">
      <dgm:prSet/>
      <dgm:spPr/>
      <dgm:t>
        <a:bodyPr/>
        <a:lstStyle/>
        <a:p>
          <a:pPr algn="ctr"/>
          <a:endParaRPr lang="en-US" b="1">
            <a:solidFill>
              <a:schemeClr val="bg1"/>
            </a:solidFill>
          </a:endParaRPr>
        </a:p>
      </dgm:t>
    </dgm:pt>
    <dgm:pt modelId="{60FBDC49-BFCC-4A20-9297-752CA41E598A}">
      <dgm:prSet phldrT="[Text]" custT="1"/>
      <dgm:spPr/>
      <dgm:t>
        <a:bodyPr/>
        <a:lstStyle/>
        <a:p>
          <a:pPr algn="ctr"/>
          <a:r>
            <a:rPr lang="en-US" sz="2000" b="1" dirty="0" smtClean="0">
              <a:solidFill>
                <a:schemeClr val="bg1"/>
              </a:solidFill>
              <a:latin typeface="+mj-lt"/>
            </a:rPr>
            <a:t>13 people’s data searched</a:t>
          </a:r>
          <a:br>
            <a:rPr lang="en-US" sz="2000" b="1" dirty="0" smtClean="0">
              <a:solidFill>
                <a:schemeClr val="bg1"/>
              </a:solidFill>
              <a:latin typeface="+mj-lt"/>
            </a:rPr>
          </a:br>
          <a:r>
            <a:rPr lang="en-US" sz="2000" b="1" dirty="0" smtClean="0">
              <a:solidFill>
                <a:schemeClr val="bg1"/>
              </a:solidFill>
              <a:latin typeface="+mj-lt"/>
            </a:rPr>
            <a:t>288.8GB</a:t>
          </a:r>
          <a:endParaRPr lang="en-US" sz="2000" b="1" dirty="0">
            <a:solidFill>
              <a:schemeClr val="bg1"/>
            </a:solidFill>
            <a:latin typeface="+mj-lt"/>
          </a:endParaRPr>
        </a:p>
      </dgm:t>
    </dgm:pt>
    <dgm:pt modelId="{D92E0F95-6449-458B-873C-21E9F29BD1C7}" type="parTrans" cxnId="{D91EEBE1-7A2D-420E-AA14-75BDE830C151}">
      <dgm:prSet/>
      <dgm:spPr/>
      <dgm:t>
        <a:bodyPr/>
        <a:lstStyle/>
        <a:p>
          <a:pPr algn="ctr"/>
          <a:endParaRPr lang="en-US" b="1">
            <a:solidFill>
              <a:schemeClr val="bg1"/>
            </a:solidFill>
          </a:endParaRPr>
        </a:p>
      </dgm:t>
    </dgm:pt>
    <dgm:pt modelId="{691CA521-31C1-4FC2-8FA6-5A92E029B7A5}" type="sibTrans" cxnId="{D91EEBE1-7A2D-420E-AA14-75BDE830C151}">
      <dgm:prSet/>
      <dgm:spPr/>
      <dgm:t>
        <a:bodyPr/>
        <a:lstStyle/>
        <a:p>
          <a:pPr algn="ctr"/>
          <a:endParaRPr lang="en-US" b="1">
            <a:solidFill>
              <a:schemeClr val="bg1"/>
            </a:solidFill>
          </a:endParaRPr>
        </a:p>
      </dgm:t>
    </dgm:pt>
    <dgm:pt modelId="{3D93ABB2-E401-4197-B06B-3F927C07ED1F}">
      <dgm:prSet phldrT="[Text]" custT="1"/>
      <dgm:spPr/>
      <dgm:t>
        <a:bodyPr/>
        <a:lstStyle/>
        <a:p>
          <a:pPr algn="ctr"/>
          <a:r>
            <a:rPr lang="en-US" sz="2000" b="1" dirty="0" smtClean="0">
              <a:solidFill>
                <a:schemeClr val="bg1"/>
              </a:solidFill>
              <a:latin typeface="+mj-lt"/>
            </a:rPr>
            <a:t>Reviewed</a:t>
          </a:r>
          <a:br>
            <a:rPr lang="en-US" sz="2000" b="1" dirty="0" smtClean="0">
              <a:solidFill>
                <a:schemeClr val="bg1"/>
              </a:solidFill>
              <a:latin typeface="+mj-lt"/>
            </a:rPr>
          </a:br>
          <a:r>
            <a:rPr lang="en-US" sz="2000" b="1" dirty="0" smtClean="0">
              <a:solidFill>
                <a:schemeClr val="bg1"/>
              </a:solidFill>
              <a:latin typeface="+mj-lt"/>
            </a:rPr>
            <a:t>16.8GB</a:t>
          </a:r>
          <a:endParaRPr lang="en-US" sz="2000" b="1" dirty="0">
            <a:solidFill>
              <a:schemeClr val="bg1"/>
            </a:solidFill>
            <a:latin typeface="+mj-lt"/>
          </a:endParaRPr>
        </a:p>
      </dgm:t>
    </dgm:pt>
    <dgm:pt modelId="{904B3360-25F2-40EA-AE35-629363AEFA66}" type="parTrans" cxnId="{5464CE69-6268-4862-8740-1403CCD51CFE}">
      <dgm:prSet/>
      <dgm:spPr/>
      <dgm:t>
        <a:bodyPr/>
        <a:lstStyle/>
        <a:p>
          <a:pPr algn="ctr"/>
          <a:endParaRPr lang="en-US" b="1">
            <a:solidFill>
              <a:schemeClr val="bg1"/>
            </a:solidFill>
          </a:endParaRPr>
        </a:p>
      </dgm:t>
    </dgm:pt>
    <dgm:pt modelId="{36B3ED57-C980-4D95-B9D4-869A7D44858E}" type="sibTrans" cxnId="{5464CE69-6268-4862-8740-1403CCD51CFE}">
      <dgm:prSet/>
      <dgm:spPr/>
      <dgm:t>
        <a:bodyPr/>
        <a:lstStyle/>
        <a:p>
          <a:pPr algn="ctr"/>
          <a:endParaRPr lang="en-US" b="1">
            <a:solidFill>
              <a:schemeClr val="bg1"/>
            </a:solidFill>
          </a:endParaRPr>
        </a:p>
      </dgm:t>
    </dgm:pt>
    <dgm:pt modelId="{C438BC4B-30A4-4D81-92C1-C93873552E19}">
      <dgm:prSet phldrT="[Text]" custT="1"/>
      <dgm:spPr/>
      <dgm:t>
        <a:bodyPr/>
        <a:lstStyle/>
        <a:p>
          <a:pPr algn="ctr"/>
          <a:r>
            <a:rPr lang="en-US" sz="2000" b="1" dirty="0" smtClean="0">
              <a:solidFill>
                <a:schemeClr val="bg1"/>
              </a:solidFill>
              <a:latin typeface="+mj-lt"/>
            </a:rPr>
            <a:t>Produced</a:t>
          </a:r>
          <a:br>
            <a:rPr lang="en-US" sz="2000" b="1" dirty="0" smtClean="0">
              <a:solidFill>
                <a:schemeClr val="bg1"/>
              </a:solidFill>
              <a:latin typeface="+mj-lt"/>
            </a:rPr>
          </a:br>
          <a:r>
            <a:rPr lang="en-US" sz="2000" b="1" dirty="0" smtClean="0">
              <a:solidFill>
                <a:schemeClr val="bg1"/>
              </a:solidFill>
              <a:latin typeface="+mj-lt"/>
            </a:rPr>
            <a:t>4GB</a:t>
          </a:r>
          <a:endParaRPr lang="en-US" sz="2000" b="1" dirty="0">
            <a:solidFill>
              <a:schemeClr val="bg1"/>
            </a:solidFill>
            <a:latin typeface="+mj-lt"/>
          </a:endParaRPr>
        </a:p>
      </dgm:t>
    </dgm:pt>
    <dgm:pt modelId="{8A09055E-5C30-411A-81B4-CD6F82703CD9}" type="parTrans" cxnId="{66010350-C8DF-4D98-810E-2AD628263243}">
      <dgm:prSet/>
      <dgm:spPr/>
      <dgm:t>
        <a:bodyPr/>
        <a:lstStyle/>
        <a:p>
          <a:pPr algn="ctr"/>
          <a:endParaRPr lang="en-US" b="1">
            <a:solidFill>
              <a:schemeClr val="bg1"/>
            </a:solidFill>
          </a:endParaRPr>
        </a:p>
      </dgm:t>
    </dgm:pt>
    <dgm:pt modelId="{440EC92F-B80E-4982-B03D-9FBB51BE7F40}" type="sibTrans" cxnId="{66010350-C8DF-4D98-810E-2AD628263243}">
      <dgm:prSet/>
      <dgm:spPr/>
      <dgm:t>
        <a:bodyPr/>
        <a:lstStyle/>
        <a:p>
          <a:pPr algn="ctr"/>
          <a:endParaRPr lang="en-US" b="1">
            <a:solidFill>
              <a:schemeClr val="bg1"/>
            </a:solidFill>
          </a:endParaRPr>
        </a:p>
      </dgm:t>
    </dgm:pt>
    <dgm:pt modelId="{DAEB0511-FC01-401B-9187-F063A682F094}">
      <dgm:prSet phldrT="[Text]" custT="1"/>
      <dgm:spPr/>
      <dgm:t>
        <a:bodyPr/>
        <a:lstStyle/>
        <a:p>
          <a:pPr algn="ctr"/>
          <a:r>
            <a:rPr lang="en-US" sz="1500" b="1" dirty="0" smtClean="0">
              <a:solidFill>
                <a:schemeClr val="bg1"/>
              </a:solidFill>
              <a:latin typeface="+mj-lt"/>
            </a:rPr>
            <a:t>Used</a:t>
          </a:r>
          <a:br>
            <a:rPr lang="en-US" sz="1500" b="1" dirty="0" smtClean="0">
              <a:solidFill>
                <a:schemeClr val="bg1"/>
              </a:solidFill>
              <a:latin typeface="+mj-lt"/>
            </a:rPr>
          </a:br>
          <a:r>
            <a:rPr lang="en-US" sz="1500" b="1" dirty="0" smtClean="0">
              <a:solidFill>
                <a:schemeClr val="bg1"/>
              </a:solidFill>
              <a:latin typeface="+mj-lt"/>
            </a:rPr>
            <a:t>249 pp.</a:t>
          </a:r>
        </a:p>
        <a:p>
          <a:pPr algn="ctr"/>
          <a:endParaRPr lang="en-US" sz="1500" b="1" dirty="0">
            <a:solidFill>
              <a:schemeClr val="bg1"/>
            </a:solidFill>
          </a:endParaRPr>
        </a:p>
      </dgm:t>
    </dgm:pt>
    <dgm:pt modelId="{D65B8FFA-1981-42C9-9AC6-4A90A818BF73}" type="parTrans" cxnId="{EBD04001-BADA-4155-9F49-21BD46A3A1D5}">
      <dgm:prSet/>
      <dgm:spPr/>
      <dgm:t>
        <a:bodyPr/>
        <a:lstStyle/>
        <a:p>
          <a:pPr algn="ctr"/>
          <a:endParaRPr lang="en-US" b="1">
            <a:solidFill>
              <a:schemeClr val="bg1"/>
            </a:solidFill>
          </a:endParaRPr>
        </a:p>
      </dgm:t>
    </dgm:pt>
    <dgm:pt modelId="{5E7D648B-5EC2-4B6C-ADD4-9F88D3ECE02E}" type="sibTrans" cxnId="{EBD04001-BADA-4155-9F49-21BD46A3A1D5}">
      <dgm:prSet/>
      <dgm:spPr/>
      <dgm:t>
        <a:bodyPr/>
        <a:lstStyle/>
        <a:p>
          <a:pPr algn="ctr"/>
          <a:endParaRPr lang="en-US" b="1">
            <a:solidFill>
              <a:schemeClr val="bg1"/>
            </a:solidFill>
          </a:endParaRPr>
        </a:p>
      </dgm:t>
    </dgm:pt>
    <dgm:pt modelId="{0BB54DF6-9A11-4DD4-8150-FB7A9BFCF27E}" type="pres">
      <dgm:prSet presAssocID="{93F5DDA9-6777-457B-9486-3AECF5452FA0}" presName="Name0" presStyleCnt="0">
        <dgm:presLayoutVars>
          <dgm:dir/>
          <dgm:animLvl val="lvl"/>
          <dgm:resizeHandles val="exact"/>
        </dgm:presLayoutVars>
      </dgm:prSet>
      <dgm:spPr/>
    </dgm:pt>
    <dgm:pt modelId="{D62CD515-7DFC-4C59-A94F-E37548FBB194}" type="pres">
      <dgm:prSet presAssocID="{BFDAF381-D6D0-4763-A38B-51EAD76DF40B}" presName="Name8" presStyleCnt="0"/>
      <dgm:spPr/>
    </dgm:pt>
    <dgm:pt modelId="{E5AC1440-0E85-4921-879C-9DB01F39920C}" type="pres">
      <dgm:prSet presAssocID="{BFDAF381-D6D0-4763-A38B-51EAD76DF40B}" presName="level" presStyleLbl="node1" presStyleIdx="0" presStyleCnt="5" custLinFactNeighborX="2041">
        <dgm:presLayoutVars>
          <dgm:chMax val="1"/>
          <dgm:bulletEnabled val="1"/>
        </dgm:presLayoutVars>
      </dgm:prSet>
      <dgm:spPr/>
      <dgm:t>
        <a:bodyPr/>
        <a:lstStyle/>
        <a:p>
          <a:endParaRPr lang="en-US"/>
        </a:p>
      </dgm:t>
    </dgm:pt>
    <dgm:pt modelId="{1767E40C-7929-4063-95E2-69822B6C4075}" type="pres">
      <dgm:prSet presAssocID="{BFDAF381-D6D0-4763-A38B-51EAD76DF40B}" presName="levelTx" presStyleLbl="revTx" presStyleIdx="0" presStyleCnt="0">
        <dgm:presLayoutVars>
          <dgm:chMax val="1"/>
          <dgm:bulletEnabled val="1"/>
        </dgm:presLayoutVars>
      </dgm:prSet>
      <dgm:spPr/>
      <dgm:t>
        <a:bodyPr/>
        <a:lstStyle/>
        <a:p>
          <a:endParaRPr lang="en-US"/>
        </a:p>
      </dgm:t>
    </dgm:pt>
    <dgm:pt modelId="{BEE07B02-5F1E-4C70-9D5A-22ED8BE08523}" type="pres">
      <dgm:prSet presAssocID="{60FBDC49-BFCC-4A20-9297-752CA41E598A}" presName="Name8" presStyleCnt="0"/>
      <dgm:spPr/>
    </dgm:pt>
    <dgm:pt modelId="{680D4BFC-15F6-46ED-BD48-DFBA18DF1200}" type="pres">
      <dgm:prSet presAssocID="{60FBDC49-BFCC-4A20-9297-752CA41E598A}" presName="level" presStyleLbl="node1" presStyleIdx="1" presStyleCnt="5">
        <dgm:presLayoutVars>
          <dgm:chMax val="1"/>
          <dgm:bulletEnabled val="1"/>
        </dgm:presLayoutVars>
      </dgm:prSet>
      <dgm:spPr/>
      <dgm:t>
        <a:bodyPr/>
        <a:lstStyle/>
        <a:p>
          <a:endParaRPr lang="en-US"/>
        </a:p>
      </dgm:t>
    </dgm:pt>
    <dgm:pt modelId="{711BD486-609B-4DBD-A24B-3976E644FF08}" type="pres">
      <dgm:prSet presAssocID="{60FBDC49-BFCC-4A20-9297-752CA41E598A}" presName="levelTx" presStyleLbl="revTx" presStyleIdx="0" presStyleCnt="0">
        <dgm:presLayoutVars>
          <dgm:chMax val="1"/>
          <dgm:bulletEnabled val="1"/>
        </dgm:presLayoutVars>
      </dgm:prSet>
      <dgm:spPr/>
      <dgm:t>
        <a:bodyPr/>
        <a:lstStyle/>
        <a:p>
          <a:endParaRPr lang="en-US"/>
        </a:p>
      </dgm:t>
    </dgm:pt>
    <dgm:pt modelId="{87FB3DB7-6D0E-4DFB-AA0D-5AF5B4EA755D}" type="pres">
      <dgm:prSet presAssocID="{3D93ABB2-E401-4197-B06B-3F927C07ED1F}" presName="Name8" presStyleCnt="0"/>
      <dgm:spPr/>
    </dgm:pt>
    <dgm:pt modelId="{6361992E-FBFB-4A27-BC1B-3EDB0E99BB45}" type="pres">
      <dgm:prSet presAssocID="{3D93ABB2-E401-4197-B06B-3F927C07ED1F}" presName="level" presStyleLbl="node1" presStyleIdx="2" presStyleCnt="5">
        <dgm:presLayoutVars>
          <dgm:chMax val="1"/>
          <dgm:bulletEnabled val="1"/>
        </dgm:presLayoutVars>
      </dgm:prSet>
      <dgm:spPr/>
      <dgm:t>
        <a:bodyPr/>
        <a:lstStyle/>
        <a:p>
          <a:endParaRPr lang="en-US"/>
        </a:p>
      </dgm:t>
    </dgm:pt>
    <dgm:pt modelId="{30DE5DD4-ACA5-4411-B788-19EEB734D9D6}" type="pres">
      <dgm:prSet presAssocID="{3D93ABB2-E401-4197-B06B-3F927C07ED1F}" presName="levelTx" presStyleLbl="revTx" presStyleIdx="0" presStyleCnt="0">
        <dgm:presLayoutVars>
          <dgm:chMax val="1"/>
          <dgm:bulletEnabled val="1"/>
        </dgm:presLayoutVars>
      </dgm:prSet>
      <dgm:spPr/>
      <dgm:t>
        <a:bodyPr/>
        <a:lstStyle/>
        <a:p>
          <a:endParaRPr lang="en-US"/>
        </a:p>
      </dgm:t>
    </dgm:pt>
    <dgm:pt modelId="{C147368F-9C68-4092-8F05-1D877ABEA980}" type="pres">
      <dgm:prSet presAssocID="{C438BC4B-30A4-4D81-92C1-C93873552E19}" presName="Name8" presStyleCnt="0"/>
      <dgm:spPr/>
    </dgm:pt>
    <dgm:pt modelId="{26C32759-1690-4E7F-9C4D-850FD8B37A7E}" type="pres">
      <dgm:prSet presAssocID="{C438BC4B-30A4-4D81-92C1-C93873552E19}" presName="level" presStyleLbl="node1" presStyleIdx="3" presStyleCnt="5">
        <dgm:presLayoutVars>
          <dgm:chMax val="1"/>
          <dgm:bulletEnabled val="1"/>
        </dgm:presLayoutVars>
      </dgm:prSet>
      <dgm:spPr/>
      <dgm:t>
        <a:bodyPr/>
        <a:lstStyle/>
        <a:p>
          <a:endParaRPr lang="en-US"/>
        </a:p>
      </dgm:t>
    </dgm:pt>
    <dgm:pt modelId="{46048C52-D140-49B5-B840-A0B264067C51}" type="pres">
      <dgm:prSet presAssocID="{C438BC4B-30A4-4D81-92C1-C93873552E19}" presName="levelTx" presStyleLbl="revTx" presStyleIdx="0" presStyleCnt="0">
        <dgm:presLayoutVars>
          <dgm:chMax val="1"/>
          <dgm:bulletEnabled val="1"/>
        </dgm:presLayoutVars>
      </dgm:prSet>
      <dgm:spPr/>
      <dgm:t>
        <a:bodyPr/>
        <a:lstStyle/>
        <a:p>
          <a:endParaRPr lang="en-US"/>
        </a:p>
      </dgm:t>
    </dgm:pt>
    <dgm:pt modelId="{0F161B98-505F-40BE-902F-55983121AAC5}" type="pres">
      <dgm:prSet presAssocID="{DAEB0511-FC01-401B-9187-F063A682F094}" presName="Name8" presStyleCnt="0"/>
      <dgm:spPr/>
    </dgm:pt>
    <dgm:pt modelId="{1CAC48F4-08A1-43AC-A90D-F1EDAF003515}" type="pres">
      <dgm:prSet presAssocID="{DAEB0511-FC01-401B-9187-F063A682F094}" presName="level" presStyleLbl="node1" presStyleIdx="4" presStyleCnt="5">
        <dgm:presLayoutVars>
          <dgm:chMax val="1"/>
          <dgm:bulletEnabled val="1"/>
        </dgm:presLayoutVars>
      </dgm:prSet>
      <dgm:spPr/>
      <dgm:t>
        <a:bodyPr/>
        <a:lstStyle/>
        <a:p>
          <a:endParaRPr lang="en-US"/>
        </a:p>
      </dgm:t>
    </dgm:pt>
    <dgm:pt modelId="{EA040355-D3B0-4811-84A0-EE7067E40856}" type="pres">
      <dgm:prSet presAssocID="{DAEB0511-FC01-401B-9187-F063A682F094}" presName="levelTx" presStyleLbl="revTx" presStyleIdx="0" presStyleCnt="0">
        <dgm:presLayoutVars>
          <dgm:chMax val="1"/>
          <dgm:bulletEnabled val="1"/>
        </dgm:presLayoutVars>
      </dgm:prSet>
      <dgm:spPr/>
      <dgm:t>
        <a:bodyPr/>
        <a:lstStyle/>
        <a:p>
          <a:endParaRPr lang="en-US"/>
        </a:p>
      </dgm:t>
    </dgm:pt>
  </dgm:ptLst>
  <dgm:cxnLst>
    <dgm:cxn modelId="{10197F17-B49D-4856-BF07-356275846E5D}" type="presOf" srcId="{C438BC4B-30A4-4D81-92C1-C93873552E19}" destId="{46048C52-D140-49B5-B840-A0B264067C51}" srcOrd="1" destOrd="0" presId="urn:microsoft.com/office/officeart/2005/8/layout/pyramid3"/>
    <dgm:cxn modelId="{F14EFE68-9E8B-471B-B841-B4E6616A36D1}" type="presOf" srcId="{BFDAF381-D6D0-4763-A38B-51EAD76DF40B}" destId="{1767E40C-7929-4063-95E2-69822B6C4075}" srcOrd="1" destOrd="0" presId="urn:microsoft.com/office/officeart/2005/8/layout/pyramid3"/>
    <dgm:cxn modelId="{37AEFC55-5B8A-4B49-AF72-EE84DD61CD72}" type="presOf" srcId="{3D93ABB2-E401-4197-B06B-3F927C07ED1F}" destId="{30DE5DD4-ACA5-4411-B788-19EEB734D9D6}" srcOrd="1" destOrd="0" presId="urn:microsoft.com/office/officeart/2005/8/layout/pyramid3"/>
    <dgm:cxn modelId="{7DC5EF3C-484B-41D1-9BD1-9E03271C6D7A}" type="presOf" srcId="{C438BC4B-30A4-4D81-92C1-C93873552E19}" destId="{26C32759-1690-4E7F-9C4D-850FD8B37A7E}" srcOrd="0" destOrd="0" presId="urn:microsoft.com/office/officeart/2005/8/layout/pyramid3"/>
    <dgm:cxn modelId="{349D6984-249B-4F78-B0FB-2BF2C6815B0D}" type="presOf" srcId="{DAEB0511-FC01-401B-9187-F063A682F094}" destId="{EA040355-D3B0-4811-84A0-EE7067E40856}" srcOrd="1" destOrd="0" presId="urn:microsoft.com/office/officeart/2005/8/layout/pyramid3"/>
    <dgm:cxn modelId="{D91EEBE1-7A2D-420E-AA14-75BDE830C151}" srcId="{93F5DDA9-6777-457B-9486-3AECF5452FA0}" destId="{60FBDC49-BFCC-4A20-9297-752CA41E598A}" srcOrd="1" destOrd="0" parTransId="{D92E0F95-6449-458B-873C-21E9F29BD1C7}" sibTransId="{691CA521-31C1-4FC2-8FA6-5A92E029B7A5}"/>
    <dgm:cxn modelId="{5464CE69-6268-4862-8740-1403CCD51CFE}" srcId="{93F5DDA9-6777-457B-9486-3AECF5452FA0}" destId="{3D93ABB2-E401-4197-B06B-3F927C07ED1F}" srcOrd="2" destOrd="0" parTransId="{904B3360-25F2-40EA-AE35-629363AEFA66}" sibTransId="{36B3ED57-C980-4D95-B9D4-869A7D44858E}"/>
    <dgm:cxn modelId="{74F71CB1-62B6-4041-B7AF-D1B21420DCB1}" type="presOf" srcId="{93F5DDA9-6777-457B-9486-3AECF5452FA0}" destId="{0BB54DF6-9A11-4DD4-8150-FB7A9BFCF27E}" srcOrd="0" destOrd="0" presId="urn:microsoft.com/office/officeart/2005/8/layout/pyramid3"/>
    <dgm:cxn modelId="{66010350-C8DF-4D98-810E-2AD628263243}" srcId="{93F5DDA9-6777-457B-9486-3AECF5452FA0}" destId="{C438BC4B-30A4-4D81-92C1-C93873552E19}" srcOrd="3" destOrd="0" parTransId="{8A09055E-5C30-411A-81B4-CD6F82703CD9}" sibTransId="{440EC92F-B80E-4982-B03D-9FBB51BE7F40}"/>
    <dgm:cxn modelId="{C94D2E49-DFC4-4A67-BF10-95CF895C079A}" type="presOf" srcId="{60FBDC49-BFCC-4A20-9297-752CA41E598A}" destId="{711BD486-609B-4DBD-A24B-3976E644FF08}" srcOrd="1" destOrd="0" presId="urn:microsoft.com/office/officeart/2005/8/layout/pyramid3"/>
    <dgm:cxn modelId="{7F5C8D62-6546-4960-A084-6A4AF17E3984}" type="presOf" srcId="{60FBDC49-BFCC-4A20-9297-752CA41E598A}" destId="{680D4BFC-15F6-46ED-BD48-DFBA18DF1200}" srcOrd="0" destOrd="0" presId="urn:microsoft.com/office/officeart/2005/8/layout/pyramid3"/>
    <dgm:cxn modelId="{EBD04001-BADA-4155-9F49-21BD46A3A1D5}" srcId="{93F5DDA9-6777-457B-9486-3AECF5452FA0}" destId="{DAEB0511-FC01-401B-9187-F063A682F094}" srcOrd="4" destOrd="0" parTransId="{D65B8FFA-1981-42C9-9AC6-4A90A818BF73}" sibTransId="{5E7D648B-5EC2-4B6C-ADD4-9F88D3ECE02E}"/>
    <dgm:cxn modelId="{93908617-18AE-4944-A4B9-F1D297FE9868}" type="presOf" srcId="{3D93ABB2-E401-4197-B06B-3F927C07ED1F}" destId="{6361992E-FBFB-4A27-BC1B-3EDB0E99BB45}" srcOrd="0" destOrd="0" presId="urn:microsoft.com/office/officeart/2005/8/layout/pyramid3"/>
    <dgm:cxn modelId="{53C1AC26-F152-4086-A019-C119F58B07AA}" type="presOf" srcId="{BFDAF381-D6D0-4763-A38B-51EAD76DF40B}" destId="{E5AC1440-0E85-4921-879C-9DB01F39920C}" srcOrd="0" destOrd="0" presId="urn:microsoft.com/office/officeart/2005/8/layout/pyramid3"/>
    <dgm:cxn modelId="{B11E4DFB-3C38-4518-9A3D-BF4FBF7C09EC}" type="presOf" srcId="{DAEB0511-FC01-401B-9187-F063A682F094}" destId="{1CAC48F4-08A1-43AC-A90D-F1EDAF003515}" srcOrd="0" destOrd="0" presId="urn:microsoft.com/office/officeart/2005/8/layout/pyramid3"/>
    <dgm:cxn modelId="{3378D0B2-EB96-47B9-95C8-98B5A23BA519}" srcId="{93F5DDA9-6777-457B-9486-3AECF5452FA0}" destId="{BFDAF381-D6D0-4763-A38B-51EAD76DF40B}" srcOrd="0" destOrd="0" parTransId="{3C179909-9D3D-4BA5-979B-2D03DBDCA8AB}" sibTransId="{43AA71A6-AF48-4A5E-B2AF-FB69409BBF89}"/>
    <dgm:cxn modelId="{4610CA1B-8FF6-4F39-BCA9-0191B0A6E443}" type="presParOf" srcId="{0BB54DF6-9A11-4DD4-8150-FB7A9BFCF27E}" destId="{D62CD515-7DFC-4C59-A94F-E37548FBB194}" srcOrd="0" destOrd="0" presId="urn:microsoft.com/office/officeart/2005/8/layout/pyramid3"/>
    <dgm:cxn modelId="{C05F4A1A-B737-4873-99A3-C54CB153B03D}" type="presParOf" srcId="{D62CD515-7DFC-4C59-A94F-E37548FBB194}" destId="{E5AC1440-0E85-4921-879C-9DB01F39920C}" srcOrd="0" destOrd="0" presId="urn:microsoft.com/office/officeart/2005/8/layout/pyramid3"/>
    <dgm:cxn modelId="{1ECE1E68-5C65-4C0D-A254-FEA8AF6FE2B0}" type="presParOf" srcId="{D62CD515-7DFC-4C59-A94F-E37548FBB194}" destId="{1767E40C-7929-4063-95E2-69822B6C4075}" srcOrd="1" destOrd="0" presId="urn:microsoft.com/office/officeart/2005/8/layout/pyramid3"/>
    <dgm:cxn modelId="{BFCBE06B-7925-4DAD-B8BC-2D996500A05F}" type="presParOf" srcId="{0BB54DF6-9A11-4DD4-8150-FB7A9BFCF27E}" destId="{BEE07B02-5F1E-4C70-9D5A-22ED8BE08523}" srcOrd="1" destOrd="0" presId="urn:microsoft.com/office/officeart/2005/8/layout/pyramid3"/>
    <dgm:cxn modelId="{CE170B03-F9EF-447C-B2CB-C9B90DBABA52}" type="presParOf" srcId="{BEE07B02-5F1E-4C70-9D5A-22ED8BE08523}" destId="{680D4BFC-15F6-46ED-BD48-DFBA18DF1200}" srcOrd="0" destOrd="0" presId="urn:microsoft.com/office/officeart/2005/8/layout/pyramid3"/>
    <dgm:cxn modelId="{BAF5DBFC-63BE-43AD-8DF4-96DE220B808E}" type="presParOf" srcId="{BEE07B02-5F1E-4C70-9D5A-22ED8BE08523}" destId="{711BD486-609B-4DBD-A24B-3976E644FF08}" srcOrd="1" destOrd="0" presId="urn:microsoft.com/office/officeart/2005/8/layout/pyramid3"/>
    <dgm:cxn modelId="{01F4BA05-CFE7-40DE-BFF9-F8CD6490143D}" type="presParOf" srcId="{0BB54DF6-9A11-4DD4-8150-FB7A9BFCF27E}" destId="{87FB3DB7-6D0E-4DFB-AA0D-5AF5B4EA755D}" srcOrd="2" destOrd="0" presId="urn:microsoft.com/office/officeart/2005/8/layout/pyramid3"/>
    <dgm:cxn modelId="{913CEE55-7DD3-4BFA-A7AF-131209E0DE4F}" type="presParOf" srcId="{87FB3DB7-6D0E-4DFB-AA0D-5AF5B4EA755D}" destId="{6361992E-FBFB-4A27-BC1B-3EDB0E99BB45}" srcOrd="0" destOrd="0" presId="urn:microsoft.com/office/officeart/2005/8/layout/pyramid3"/>
    <dgm:cxn modelId="{E76C44C9-2741-467C-A57C-D01113EDE062}" type="presParOf" srcId="{87FB3DB7-6D0E-4DFB-AA0D-5AF5B4EA755D}" destId="{30DE5DD4-ACA5-4411-B788-19EEB734D9D6}" srcOrd="1" destOrd="0" presId="urn:microsoft.com/office/officeart/2005/8/layout/pyramid3"/>
    <dgm:cxn modelId="{911800C4-B3A2-434E-A3E0-364F369A76C8}" type="presParOf" srcId="{0BB54DF6-9A11-4DD4-8150-FB7A9BFCF27E}" destId="{C147368F-9C68-4092-8F05-1D877ABEA980}" srcOrd="3" destOrd="0" presId="urn:microsoft.com/office/officeart/2005/8/layout/pyramid3"/>
    <dgm:cxn modelId="{61E8945B-BDEC-4378-96D9-566769A55897}" type="presParOf" srcId="{C147368F-9C68-4092-8F05-1D877ABEA980}" destId="{26C32759-1690-4E7F-9C4D-850FD8B37A7E}" srcOrd="0" destOrd="0" presId="urn:microsoft.com/office/officeart/2005/8/layout/pyramid3"/>
    <dgm:cxn modelId="{5D5E2002-3AE9-4313-948F-43EB01ABFA55}" type="presParOf" srcId="{C147368F-9C68-4092-8F05-1D877ABEA980}" destId="{46048C52-D140-49B5-B840-A0B264067C51}" srcOrd="1" destOrd="0" presId="urn:microsoft.com/office/officeart/2005/8/layout/pyramid3"/>
    <dgm:cxn modelId="{808854EA-9DDD-4397-A7AF-792A404216C2}" type="presParOf" srcId="{0BB54DF6-9A11-4DD4-8150-FB7A9BFCF27E}" destId="{0F161B98-505F-40BE-902F-55983121AAC5}" srcOrd="4" destOrd="0" presId="urn:microsoft.com/office/officeart/2005/8/layout/pyramid3"/>
    <dgm:cxn modelId="{B3EABFD8-ED77-4DBC-9C40-CA133146B467}" type="presParOf" srcId="{0F161B98-505F-40BE-902F-55983121AAC5}" destId="{1CAC48F4-08A1-43AC-A90D-F1EDAF003515}" srcOrd="0" destOrd="0" presId="urn:microsoft.com/office/officeart/2005/8/layout/pyramid3"/>
    <dgm:cxn modelId="{728DA11E-290A-42F8-B3BC-0A3512C6A38F}" type="presParOf" srcId="{0F161B98-505F-40BE-902F-55983121AAC5}" destId="{EA040355-D3B0-4811-84A0-EE7067E40856}" srcOrd="1" destOrd="0" presId="urn:microsoft.com/office/officeart/2005/8/layout/pyramid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3/4/2014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3/4/2014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1116451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8741732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 18</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8222405-B26C-450B-B955-68F66856C58D}"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a:t>
            </a:fld>
            <a:endParaRPr lang="en-US" dirty="0"/>
          </a:p>
        </p:txBody>
      </p:sp>
    </p:spTree>
    <p:extLst>
      <p:ext uri="{BB962C8B-B14F-4D97-AF65-F5344CB8AC3E}">
        <p14:creationId xmlns:p14="http://schemas.microsoft.com/office/powerpoint/2010/main" val="21696660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 18</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1108B8AD-BE4F-45E8-93E8-4DC4AC4D117E}"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5</a:t>
            </a:fld>
            <a:endParaRPr lang="en-US" dirty="0"/>
          </a:p>
        </p:txBody>
      </p:sp>
    </p:spTree>
    <p:extLst>
      <p:ext uri="{BB962C8B-B14F-4D97-AF65-F5344CB8AC3E}">
        <p14:creationId xmlns:p14="http://schemas.microsoft.com/office/powerpoint/2010/main" val="36716034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6</a:t>
            </a:fld>
            <a:endParaRPr lang="en-US" dirty="0"/>
          </a:p>
        </p:txBody>
      </p:sp>
    </p:spTree>
    <p:extLst>
      <p:ext uri="{BB962C8B-B14F-4D97-AF65-F5344CB8AC3E}">
        <p14:creationId xmlns:p14="http://schemas.microsoft.com/office/powerpoint/2010/main" val="24178126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097E157-E0D5-46B4-9986-DBFE9E7E9A3F}"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8</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8041307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9</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3/4/2014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0066068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10</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43694512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1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378555417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1"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 id="2147484217" r:id="rId29"/>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1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0.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8" Type="http://schemas.openxmlformats.org/officeDocument/2006/relationships/image" Target="../media/image12.emf"/><Relationship Id="rId13" Type="http://schemas.openxmlformats.org/officeDocument/2006/relationships/image" Target="../media/image17.png"/><Relationship Id="rId3" Type="http://schemas.openxmlformats.org/officeDocument/2006/relationships/image" Target="../media/image7.emf"/><Relationship Id="rId7" Type="http://schemas.openxmlformats.org/officeDocument/2006/relationships/image" Target="../media/image11.emf"/><Relationship Id="rId12" Type="http://schemas.openxmlformats.org/officeDocument/2006/relationships/image" Target="../media/image16.emf"/><Relationship Id="rId2" Type="http://schemas.openxmlformats.org/officeDocument/2006/relationships/notesSlide" Target="../notesSlides/notesSlide4.xml"/><Relationship Id="rId1" Type="http://schemas.openxmlformats.org/officeDocument/2006/relationships/slideLayout" Target="../slideLayouts/slideLayout11.xml"/><Relationship Id="rId6" Type="http://schemas.openxmlformats.org/officeDocument/2006/relationships/image" Target="../media/image10.emf"/><Relationship Id="rId11" Type="http://schemas.openxmlformats.org/officeDocument/2006/relationships/image" Target="../media/image15.emf"/><Relationship Id="rId5" Type="http://schemas.openxmlformats.org/officeDocument/2006/relationships/image" Target="../media/image9.emf"/><Relationship Id="rId15" Type="http://schemas.openxmlformats.org/officeDocument/2006/relationships/image" Target="../media/image19.emf"/><Relationship Id="rId10" Type="http://schemas.openxmlformats.org/officeDocument/2006/relationships/image" Target="../media/image14.emf"/><Relationship Id="rId4" Type="http://schemas.openxmlformats.org/officeDocument/2006/relationships/image" Target="../media/image8.emf"/><Relationship Id="rId9" Type="http://schemas.openxmlformats.org/officeDocument/2006/relationships/image" Target="../media/image13.emf"/><Relationship Id="rId14" Type="http://schemas.openxmlformats.org/officeDocument/2006/relationships/image" Target="../media/image18.emf"/></Relationships>
</file>

<file path=ppt/slides/_rels/slide6.xml.rels><?xml version="1.0" encoding="UTF-8" standalone="yes"?>
<Relationships xmlns="http://schemas.openxmlformats.org/package/2006/relationships"><Relationship Id="rId8" Type="http://schemas.openxmlformats.org/officeDocument/2006/relationships/image" Target="../media/image15.emf"/><Relationship Id="rId3" Type="http://schemas.openxmlformats.org/officeDocument/2006/relationships/image" Target="../media/image7.emf"/><Relationship Id="rId7" Type="http://schemas.openxmlformats.org/officeDocument/2006/relationships/image" Target="../media/image14.emf"/><Relationship Id="rId2" Type="http://schemas.openxmlformats.org/officeDocument/2006/relationships/notesSlide" Target="../notesSlides/notesSlide5.xml"/><Relationship Id="rId1" Type="http://schemas.openxmlformats.org/officeDocument/2006/relationships/slideLayout" Target="../slideLayouts/slideLayout11.xml"/><Relationship Id="rId6" Type="http://schemas.openxmlformats.org/officeDocument/2006/relationships/image" Target="../media/image10.emf"/><Relationship Id="rId11" Type="http://schemas.openxmlformats.org/officeDocument/2006/relationships/image" Target="../media/image19.emf"/><Relationship Id="rId5" Type="http://schemas.openxmlformats.org/officeDocument/2006/relationships/image" Target="../media/image9.emf"/><Relationship Id="rId10" Type="http://schemas.openxmlformats.org/officeDocument/2006/relationships/image" Target="../media/image18.emf"/><Relationship Id="rId4" Type="http://schemas.openxmlformats.org/officeDocument/2006/relationships/image" Target="../media/image8.emf"/><Relationship Id="rId9" Type="http://schemas.openxmlformats.org/officeDocument/2006/relationships/image" Target="../media/image16.emf"/></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9.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87088040"/>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a:t>
            </a:r>
            <a:r>
              <a:rPr lang="en-US" sz="700" dirty="0" smtClean="0">
                <a:gradFill>
                  <a:gsLst>
                    <a:gs pos="0">
                      <a:schemeClr val="tx1"/>
                    </a:gs>
                    <a:gs pos="100000">
                      <a:schemeClr val="tx1"/>
                    </a:gs>
                  </a:gsLst>
                  <a:lin ang="5400000" scaled="0"/>
                </a:gradFill>
                <a:cs typeface="Segoe UI" pitchFamily="34" charset="0"/>
              </a:rPr>
              <a:t>2014 </a:t>
            </a:r>
            <a:r>
              <a:rPr lang="en-US" sz="700" dirty="0">
                <a:gradFill>
                  <a:gsLst>
                    <a:gs pos="0">
                      <a:schemeClr val="tx1"/>
                    </a:gs>
                    <a:gs pos="100000">
                      <a:schemeClr val="tx1"/>
                    </a:gs>
                  </a:gsLst>
                  <a:lin ang="5400000" scaled="0"/>
                </a:gradFill>
                <a:cs typeface="Segoe UI" pitchFamily="34" charset="0"/>
              </a:rPr>
              <a:t>Microsoft Corporation. All rights reserved. Microsoft, Windows, </a:t>
            </a:r>
            <a:r>
              <a:rPr lang="en-US" sz="700" dirty="0" smtClean="0">
                <a:gradFill>
                  <a:gsLst>
                    <a:gs pos="0">
                      <a:schemeClr val="tx1"/>
                    </a:gs>
                    <a:gs pos="100000">
                      <a:schemeClr val="tx1"/>
                    </a:gs>
                  </a:gsLst>
                  <a:lin ang="5400000" scaled="0"/>
                </a:gradFill>
                <a:cs typeface="Segoe UI" pitchFamily="34" charset="0"/>
              </a:rPr>
              <a:t>and </a:t>
            </a:r>
            <a:r>
              <a:rPr lang="en-US" sz="700" dirty="0">
                <a:gradFill>
                  <a:gsLst>
                    <a:gs pos="0">
                      <a:schemeClr val="tx1"/>
                    </a:gs>
                    <a:gs pos="100000">
                      <a:schemeClr val="tx1"/>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chemeClr val="tx1"/>
                    </a:gs>
                    <a:gs pos="100000">
                      <a:schemeClr val="tx1"/>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3114755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How Microsoft Legal does eDiscovery </a:t>
            </a:r>
            <a:endParaRPr lang="en-US" dirty="0"/>
          </a:p>
        </p:txBody>
      </p:sp>
      <p:sp>
        <p:nvSpPr>
          <p:cNvPr id="5" name="Text Placeholder 4"/>
          <p:cNvSpPr>
            <a:spLocks noGrp="1"/>
          </p:cNvSpPr>
          <p:nvPr>
            <p:ph type="body" sz="quarter" idx="14"/>
          </p:nvPr>
        </p:nvSpPr>
        <p:spPr/>
        <p:txBody>
          <a:bodyPr/>
          <a:lstStyle/>
          <a:p>
            <a:r>
              <a:rPr lang="en-US" dirty="0" smtClean="0"/>
              <a:t>E.J. Bastien</a:t>
            </a:r>
          </a:p>
          <a:p>
            <a:r>
              <a:rPr lang="en-US" dirty="0" smtClean="0"/>
              <a:t>Lead eDiscovery Program Manager</a:t>
            </a:r>
          </a:p>
          <a:p>
            <a:r>
              <a:rPr lang="en-US" dirty="0" smtClean="0"/>
              <a:t>Microsoft, LCA Litigation</a:t>
            </a:r>
            <a:endParaRPr lang="en-US" dirty="0"/>
          </a:p>
        </p:txBody>
      </p:sp>
      <p:sp>
        <p:nvSpPr>
          <p:cNvPr id="2" name="Text Placeholder 1"/>
          <p:cNvSpPr>
            <a:spLocks noGrp="1"/>
          </p:cNvSpPr>
          <p:nvPr>
            <p:ph type="body" sz="quarter" idx="15"/>
          </p:nvPr>
        </p:nvSpPr>
        <p:spPr/>
        <p:txBody>
          <a:bodyPr/>
          <a:lstStyle/>
          <a:p>
            <a:r>
              <a:rPr lang="en-US" dirty="0" smtClean="0"/>
              <a:t>SPC235</a:t>
            </a:r>
            <a:endParaRPr lang="en-US" dirty="0"/>
          </a:p>
        </p:txBody>
      </p:sp>
    </p:spTree>
    <p:extLst>
      <p:ext uri="{BB962C8B-B14F-4D97-AF65-F5344CB8AC3E}">
        <p14:creationId xmlns:p14="http://schemas.microsoft.com/office/powerpoint/2010/main" val="2629904896"/>
      </p:ext>
    </p:extLst>
  </p:cSld>
  <p:clrMapOvr>
    <a:masterClrMapping/>
  </p:clrMapOvr>
  <p:transition spd="slow">
    <p:pu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Principle eDiscovery concerns</a:t>
            </a:r>
            <a:endParaRPr lang="en-US" dirty="0"/>
          </a:p>
        </p:txBody>
      </p:sp>
      <p:sp>
        <p:nvSpPr>
          <p:cNvPr id="3" name="Text Placeholder 2"/>
          <p:cNvSpPr>
            <a:spLocks noGrp="1"/>
          </p:cNvSpPr>
          <p:nvPr>
            <p:ph type="body" sz="quarter" idx="4294967295"/>
          </p:nvPr>
        </p:nvSpPr>
        <p:spPr>
          <a:xfrm>
            <a:off x="274638" y="1212850"/>
            <a:ext cx="11887200" cy="2769989"/>
          </a:xfrm>
          <a:prstGeom prst="rect">
            <a:avLst/>
          </a:prstGeom>
        </p:spPr>
        <p:txBody>
          <a:bodyPr/>
          <a:lstStyle/>
          <a:p>
            <a:pPr marL="0" indent="0">
              <a:buNone/>
            </a:pPr>
            <a:r>
              <a:rPr lang="en-US" dirty="0" smtClean="0">
                <a:solidFill>
                  <a:schemeClr val="tx2"/>
                </a:solidFill>
              </a:rPr>
              <a:t>Preservation of potentially relevant data</a:t>
            </a:r>
          </a:p>
          <a:p>
            <a:pPr marL="342900" lvl="1" indent="0">
              <a:buNone/>
            </a:pPr>
            <a:r>
              <a:rPr lang="en-US" sz="2000" dirty="0"/>
              <a:t>Prevent deletion of responsive </a:t>
            </a:r>
            <a:r>
              <a:rPr lang="en-US" sz="2000" dirty="0" smtClean="0"/>
              <a:t>data.</a:t>
            </a:r>
            <a:endParaRPr lang="en-US" sz="2000" dirty="0"/>
          </a:p>
          <a:p>
            <a:pPr marL="342900" lvl="1" indent="0">
              <a:buNone/>
            </a:pPr>
            <a:r>
              <a:rPr lang="en-US" sz="2000" dirty="0" smtClean="0"/>
              <a:t>Minimize disruption to the business.</a:t>
            </a:r>
          </a:p>
          <a:p>
            <a:pPr marL="0" indent="0">
              <a:buNone/>
            </a:pPr>
            <a:r>
              <a:rPr lang="en-US" dirty="0" smtClean="0">
                <a:solidFill>
                  <a:schemeClr val="tx2"/>
                </a:solidFill>
              </a:rPr>
              <a:t>Find relevant data to produce to opposing parties</a:t>
            </a:r>
          </a:p>
          <a:p>
            <a:pPr marL="342900" lvl="1" indent="0">
              <a:buNone/>
            </a:pPr>
            <a:r>
              <a:rPr lang="en-US" sz="2000" dirty="0" smtClean="0"/>
              <a:t>Dire consequences associated with failing to produce data within aggressive deadlines.</a:t>
            </a:r>
          </a:p>
          <a:p>
            <a:pPr marL="342900" lvl="1" indent="0">
              <a:buNone/>
            </a:pPr>
            <a:r>
              <a:rPr lang="en-US" sz="2000" dirty="0" smtClean="0"/>
              <a:t>Multi-phased approach that typically involves iterative stages of filtering across different tools.</a:t>
            </a:r>
          </a:p>
        </p:txBody>
      </p:sp>
      <p:graphicFrame>
        <p:nvGraphicFramePr>
          <p:cNvPr id="4" name="Diagram 3"/>
          <p:cNvGraphicFramePr/>
          <p:nvPr>
            <p:extLst/>
          </p:nvPr>
        </p:nvGraphicFramePr>
        <p:xfrm>
          <a:off x="308669" y="4335462"/>
          <a:ext cx="11826816" cy="16197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6" name="Group 5"/>
          <p:cNvGrpSpPr/>
          <p:nvPr/>
        </p:nvGrpSpPr>
        <p:grpSpPr>
          <a:xfrm>
            <a:off x="274638" y="5877474"/>
            <a:ext cx="6019799" cy="591588"/>
            <a:chOff x="2874123" y="151334"/>
            <a:chExt cx="3193471" cy="1277388"/>
          </a:xfrm>
        </p:grpSpPr>
        <p:sp>
          <p:nvSpPr>
            <p:cNvPr id="10" name="Chevron 9"/>
            <p:cNvSpPr/>
            <p:nvPr/>
          </p:nvSpPr>
          <p:spPr>
            <a:xfrm>
              <a:off x="2874123" y="151334"/>
              <a:ext cx="3193471" cy="1277388"/>
            </a:xfrm>
            <a:prstGeom prst="chevron">
              <a:avLst/>
            </a:prstGeom>
            <a:solidFill>
              <a:schemeClr val="tx2"/>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1" name="Chevron 4"/>
            <p:cNvSpPr/>
            <p:nvPr/>
          </p:nvSpPr>
          <p:spPr>
            <a:xfrm>
              <a:off x="3512817" y="151334"/>
              <a:ext cx="1916083" cy="127738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4013" tIns="34671" rIns="34671" bIns="34671" numCol="1" spcCol="1270" anchor="ctr" anchorCtr="0">
              <a:noAutofit/>
            </a:bodyPr>
            <a:lstStyle/>
            <a:p>
              <a:pPr lvl="0" algn="ctr" defTabSz="1155700">
                <a:lnSpc>
                  <a:spcPct val="90000"/>
                </a:lnSpc>
                <a:spcBef>
                  <a:spcPct val="0"/>
                </a:spcBef>
                <a:spcAft>
                  <a:spcPct val="35000"/>
                </a:spcAft>
              </a:pPr>
              <a:r>
                <a:rPr lang="en-US" sz="2000" kern="1200" dirty="0" smtClean="0"/>
                <a:t>In-Source</a:t>
              </a:r>
              <a:endParaRPr lang="en-US" sz="2000" kern="1200" dirty="0"/>
            </a:p>
          </p:txBody>
        </p:sp>
      </p:grpSp>
      <p:grpSp>
        <p:nvGrpSpPr>
          <p:cNvPr id="7" name="Group 6"/>
          <p:cNvGrpSpPr/>
          <p:nvPr/>
        </p:nvGrpSpPr>
        <p:grpSpPr>
          <a:xfrm>
            <a:off x="6065836" y="5877474"/>
            <a:ext cx="6096001" cy="591588"/>
            <a:chOff x="5748248" y="151334"/>
            <a:chExt cx="3193471" cy="1277388"/>
          </a:xfrm>
        </p:grpSpPr>
        <p:sp>
          <p:nvSpPr>
            <p:cNvPr id="8" name="Chevron 7"/>
            <p:cNvSpPr/>
            <p:nvPr/>
          </p:nvSpPr>
          <p:spPr>
            <a:xfrm>
              <a:off x="5748248" y="151334"/>
              <a:ext cx="3193471" cy="1277388"/>
            </a:xfrm>
            <a:prstGeom prst="chevron">
              <a:avLst/>
            </a:prstGeom>
            <a:solidFill>
              <a:schemeClr val="accent1"/>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9" name="Chevron 6"/>
            <p:cNvSpPr/>
            <p:nvPr/>
          </p:nvSpPr>
          <p:spPr>
            <a:xfrm>
              <a:off x="6386942" y="151334"/>
              <a:ext cx="1916083" cy="127738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4013" tIns="34671" rIns="34671" bIns="34671" numCol="1" spcCol="1270" anchor="ctr" anchorCtr="0">
              <a:noAutofit/>
            </a:bodyPr>
            <a:lstStyle/>
            <a:p>
              <a:pPr lvl="0" algn="ctr" defTabSz="1155700">
                <a:lnSpc>
                  <a:spcPct val="90000"/>
                </a:lnSpc>
                <a:spcBef>
                  <a:spcPct val="0"/>
                </a:spcBef>
                <a:spcAft>
                  <a:spcPct val="35000"/>
                </a:spcAft>
              </a:pPr>
              <a:r>
                <a:rPr lang="en-US" sz="2000" kern="1200" dirty="0" smtClean="0"/>
                <a:t>Out-Source</a:t>
              </a:r>
              <a:endParaRPr lang="en-US" sz="2000" kern="1200" dirty="0"/>
            </a:p>
          </p:txBody>
        </p:sp>
      </p:grpSp>
    </p:spTree>
    <p:extLst>
      <p:ext uri="{BB962C8B-B14F-4D97-AF65-F5344CB8AC3E}">
        <p14:creationId xmlns:p14="http://schemas.microsoft.com/office/powerpoint/2010/main" val="2533575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Average Microsoft case from FY11-13</a:t>
            </a:r>
            <a:br>
              <a:rPr lang="en-US" dirty="0" smtClean="0"/>
            </a:br>
            <a:r>
              <a:rPr lang="en-US" sz="4000" spc="0" dirty="0">
                <a:ln>
                  <a:noFill/>
                </a:ln>
                <a:gradFill>
                  <a:gsLst>
                    <a:gs pos="1250">
                      <a:srgbClr val="6DC2E9"/>
                    </a:gs>
                    <a:gs pos="99000">
                      <a:srgbClr val="6DC2E9"/>
                    </a:gs>
                  </a:gsLst>
                  <a:lin ang="5400000" scaled="0"/>
                </a:gradFill>
              </a:rPr>
              <a:t>68 cases with active eDiscovery efforts per year</a:t>
            </a:r>
            <a:endParaRPr lang="en-US" dirty="0"/>
          </a:p>
        </p:txBody>
      </p:sp>
      <p:graphicFrame>
        <p:nvGraphicFramePr>
          <p:cNvPr id="3" name="Diagram 2"/>
          <p:cNvGraphicFramePr/>
          <p:nvPr>
            <p:extLst/>
          </p:nvPr>
        </p:nvGraphicFramePr>
        <p:xfrm>
          <a:off x="2484437" y="1897062"/>
          <a:ext cx="7467601"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274639" y="2887662"/>
            <a:ext cx="3428998" cy="2511457"/>
          </a:xfrm>
          <a:prstGeom prst="rect">
            <a:avLst/>
          </a:prstGeom>
          <a:noFill/>
        </p:spPr>
        <p:txBody>
          <a:bodyPr wrap="square" lIns="182880" tIns="146304" rIns="182880" bIns="146304" rtlCol="0">
            <a:spAutoFit/>
          </a:bodyPr>
          <a:lstStyle/>
          <a:p>
            <a:pPr>
              <a:lnSpc>
                <a:spcPct val="90000"/>
              </a:lnSpc>
              <a:spcAft>
                <a:spcPts val="600"/>
              </a:spcAft>
            </a:pPr>
            <a:r>
              <a:rPr lang="en-US" sz="2000" dirty="0" smtClean="0">
                <a:gradFill>
                  <a:gsLst>
                    <a:gs pos="2917">
                      <a:schemeClr val="tx1"/>
                    </a:gs>
                    <a:gs pos="30000">
                      <a:schemeClr val="tx1"/>
                    </a:gs>
                  </a:gsLst>
                  <a:lin ang="5400000" scaled="0"/>
                </a:gradFill>
                <a:latin typeface="+mj-lt"/>
              </a:rPr>
              <a:t>If we were to outsource the unfiltered entirety of the data to be processed and searched by a vendor, the rough standard charge would be ~$200/GB, totaling $57,760 per case, or $3.9 million/year.</a:t>
            </a:r>
          </a:p>
        </p:txBody>
      </p:sp>
      <p:sp>
        <p:nvSpPr>
          <p:cNvPr id="16" name="TextBox 15"/>
          <p:cNvSpPr txBox="1"/>
          <p:nvPr/>
        </p:nvSpPr>
        <p:spPr>
          <a:xfrm>
            <a:off x="8580437" y="3802062"/>
            <a:ext cx="3810000" cy="1680460"/>
          </a:xfrm>
          <a:prstGeom prst="rect">
            <a:avLst/>
          </a:prstGeom>
          <a:noFill/>
        </p:spPr>
        <p:txBody>
          <a:bodyPr wrap="square" lIns="182880" tIns="146304" rIns="182880" bIns="146304" rtlCol="0">
            <a:spAutoFit/>
          </a:bodyPr>
          <a:lstStyle/>
          <a:p>
            <a:pPr>
              <a:lnSpc>
                <a:spcPct val="90000"/>
              </a:lnSpc>
              <a:spcAft>
                <a:spcPts val="600"/>
              </a:spcAft>
            </a:pPr>
            <a:r>
              <a:rPr lang="en-US" sz="2000" dirty="0" smtClean="0">
                <a:gradFill>
                  <a:gsLst>
                    <a:gs pos="2917">
                      <a:schemeClr val="tx1"/>
                    </a:gs>
                    <a:gs pos="30000">
                      <a:schemeClr val="tx1"/>
                    </a:gs>
                  </a:gsLst>
                  <a:lin ang="5400000" scaled="0"/>
                </a:gradFill>
                <a:latin typeface="+mj-lt"/>
              </a:rPr>
              <a:t>If we outsource only the culled data, our data processing charges are reduced to $3,360 per case, saving us an average of $3.7 million/year.</a:t>
            </a:r>
          </a:p>
        </p:txBody>
      </p:sp>
    </p:spTree>
    <p:extLst>
      <p:ext uri="{BB962C8B-B14F-4D97-AF65-F5344CB8AC3E}">
        <p14:creationId xmlns:p14="http://schemas.microsoft.com/office/powerpoint/2010/main" val="27037145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grpId="0" nodeType="clickEffect">
                                  <p:stCondLst>
                                    <p:cond delay="0"/>
                                  </p:stCondLst>
                                  <p:childTnLst>
                                    <p:animClr clrSpc="rgb" dir="cw">
                                      <p:cBhvr>
                                        <p:cTn id="6" dur="1000" fill="hold"/>
                                        <p:tgtEl>
                                          <p:spTgt spid="3">
                                            <p:graphicEl>
                                              <a:dgm id="{680D4BFC-15F6-46ED-BD48-DFBA18DF1200}"/>
                                            </p:graphicEl>
                                          </p:spTgt>
                                        </p:tgtEl>
                                        <p:attrNameLst>
                                          <p:attrName>fillcolor</p:attrName>
                                        </p:attrNameLst>
                                      </p:cBhvr>
                                      <p:to>
                                        <a:schemeClr val="accent2"/>
                                      </p:to>
                                    </p:animClr>
                                    <p:set>
                                      <p:cBhvr>
                                        <p:cTn id="7" dur="1000" fill="hold"/>
                                        <p:tgtEl>
                                          <p:spTgt spid="3">
                                            <p:graphicEl>
                                              <a:dgm id="{680D4BFC-15F6-46ED-BD48-DFBA18DF1200}"/>
                                            </p:graphicEl>
                                          </p:spTgt>
                                        </p:tgtEl>
                                        <p:attrNameLst>
                                          <p:attrName>fill.type</p:attrName>
                                        </p:attrNameLst>
                                      </p:cBhvr>
                                      <p:to>
                                        <p:strVal val="solid"/>
                                      </p:to>
                                    </p:set>
                                    <p:set>
                                      <p:cBhvr>
                                        <p:cTn id="8" dur="1000" fill="hold"/>
                                        <p:tgtEl>
                                          <p:spTgt spid="3">
                                            <p:graphicEl>
                                              <a:dgm id="{680D4BFC-15F6-46ED-BD48-DFBA18DF1200}"/>
                                            </p:graphicEl>
                                          </p:spTgt>
                                        </p:tgtEl>
                                        <p:attrNameLst>
                                          <p:attrName>fill.on</p:attrName>
                                        </p:attrNameLst>
                                      </p:cBhvr>
                                      <p:to>
                                        <p:strVal val="true"/>
                                      </p:to>
                                    </p:set>
                                  </p:childTnLst>
                                </p:cTn>
                              </p:par>
                              <p:par>
                                <p:cTn id="9" presetID="1" presetClass="entr" presetSubtype="0" fill="hold" grpId="0" nodeType="withEffect">
                                  <p:stCondLst>
                                    <p:cond delay="0"/>
                                  </p:stCondLst>
                                  <p:iterate type="lt">
                                    <p:tmAbs val="10"/>
                                  </p:iterate>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4" presetClass="emph" presetSubtype="0" fill="hold" grpId="2" nodeType="clickEffect">
                                  <p:stCondLst>
                                    <p:cond delay="0"/>
                                  </p:stCondLst>
                                  <p:childTnLst>
                                    <p:animClr clrSpc="hsl" dir="cw">
                                      <p:cBhvr override="childStyle">
                                        <p:cTn id="14" dur="500" fill="hold"/>
                                        <p:tgtEl>
                                          <p:spTgt spid="3">
                                            <p:graphicEl>
                                              <a:dgm id="{680D4BFC-15F6-46ED-BD48-DFBA18DF1200}"/>
                                            </p:graphicEl>
                                          </p:spTgt>
                                        </p:tgtEl>
                                        <p:attrNameLst>
                                          <p:attrName>style.color</p:attrName>
                                        </p:attrNameLst>
                                      </p:cBhvr>
                                      <p:by>
                                        <p:hsl h="0" s="-12549" l="-25098"/>
                                      </p:by>
                                    </p:animClr>
                                    <p:animClr clrSpc="hsl" dir="cw">
                                      <p:cBhvr>
                                        <p:cTn id="15" dur="500" fill="hold"/>
                                        <p:tgtEl>
                                          <p:spTgt spid="3">
                                            <p:graphicEl>
                                              <a:dgm id="{680D4BFC-15F6-46ED-BD48-DFBA18DF1200}"/>
                                            </p:graphicEl>
                                          </p:spTgt>
                                        </p:tgtEl>
                                        <p:attrNameLst>
                                          <p:attrName>fillcolor</p:attrName>
                                        </p:attrNameLst>
                                      </p:cBhvr>
                                      <p:by>
                                        <p:hsl h="0" s="-12549" l="-25098"/>
                                      </p:by>
                                    </p:animClr>
                                    <p:animClr clrSpc="hsl" dir="cw">
                                      <p:cBhvr>
                                        <p:cTn id="16" dur="500" fill="hold"/>
                                        <p:tgtEl>
                                          <p:spTgt spid="3">
                                            <p:graphicEl>
                                              <a:dgm id="{680D4BFC-15F6-46ED-BD48-DFBA18DF1200}"/>
                                            </p:graphicEl>
                                          </p:spTgt>
                                        </p:tgtEl>
                                        <p:attrNameLst>
                                          <p:attrName>stroke.color</p:attrName>
                                        </p:attrNameLst>
                                      </p:cBhvr>
                                      <p:by>
                                        <p:hsl h="0" s="-12549" l="-25098"/>
                                      </p:by>
                                    </p:animClr>
                                    <p:set>
                                      <p:cBhvr>
                                        <p:cTn id="17" dur="500" fill="hold"/>
                                        <p:tgtEl>
                                          <p:spTgt spid="3">
                                            <p:graphicEl>
                                              <a:dgm id="{680D4BFC-15F6-46ED-BD48-DFBA18DF1200}"/>
                                            </p:graphicEl>
                                          </p:spTgt>
                                        </p:tgtEl>
                                        <p:attrNameLst>
                                          <p:attrName>fill.type</p:attrName>
                                        </p:attrNameLst>
                                      </p:cBhvr>
                                      <p:to>
                                        <p:strVal val="solid"/>
                                      </p:to>
                                    </p:set>
                                  </p:childTnLst>
                                </p:cTn>
                              </p:par>
                              <p:par>
                                <p:cTn id="18" presetID="1" presetClass="emph" presetSubtype="2" fill="hold" grpId="1" nodeType="withEffect">
                                  <p:stCondLst>
                                    <p:cond delay="0"/>
                                  </p:stCondLst>
                                  <p:childTnLst>
                                    <p:animClr clrSpc="rgb" dir="cw">
                                      <p:cBhvr>
                                        <p:cTn id="19" dur="1000" fill="hold"/>
                                        <p:tgtEl>
                                          <p:spTgt spid="3">
                                            <p:graphicEl>
                                              <a:dgm id="{6361992E-FBFB-4A27-BC1B-3EDB0E99BB45}"/>
                                            </p:graphicEl>
                                          </p:spTgt>
                                        </p:tgtEl>
                                        <p:attrNameLst>
                                          <p:attrName>fillcolor</p:attrName>
                                        </p:attrNameLst>
                                      </p:cBhvr>
                                      <p:to>
                                        <a:schemeClr val="accent2"/>
                                      </p:to>
                                    </p:animClr>
                                    <p:set>
                                      <p:cBhvr>
                                        <p:cTn id="20" dur="1000" fill="hold"/>
                                        <p:tgtEl>
                                          <p:spTgt spid="3">
                                            <p:graphicEl>
                                              <a:dgm id="{6361992E-FBFB-4A27-BC1B-3EDB0E99BB45}"/>
                                            </p:graphicEl>
                                          </p:spTgt>
                                        </p:tgtEl>
                                        <p:attrNameLst>
                                          <p:attrName>fill.type</p:attrName>
                                        </p:attrNameLst>
                                      </p:cBhvr>
                                      <p:to>
                                        <p:strVal val="solid"/>
                                      </p:to>
                                    </p:set>
                                    <p:set>
                                      <p:cBhvr>
                                        <p:cTn id="21" dur="1000" fill="hold"/>
                                        <p:tgtEl>
                                          <p:spTgt spid="3">
                                            <p:graphicEl>
                                              <a:dgm id="{6361992E-FBFB-4A27-BC1B-3EDB0E99BB45}"/>
                                            </p:graphicEl>
                                          </p:spTgt>
                                        </p:tgtEl>
                                        <p:attrNameLst>
                                          <p:attrName>fill.on</p:attrName>
                                        </p:attrNameLst>
                                      </p:cBhvr>
                                      <p:to>
                                        <p:strVal val="true"/>
                                      </p:to>
                                    </p:set>
                                  </p:childTnLst>
                                </p:cTn>
                              </p:par>
                              <p:par>
                                <p:cTn id="22" presetID="1" presetClass="entr" presetSubtype="0" fill="hold" grpId="0" nodeType="withEffect">
                                  <p:stCondLst>
                                    <p:cond delay="0"/>
                                  </p:stCondLst>
                                  <p:iterate type="lt">
                                    <p:tmAbs val="10"/>
                                  </p:iterate>
                                  <p:childTnLst>
                                    <p:set>
                                      <p:cBhvr>
                                        <p:cTn id="23"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lvlAtOnce"/>
        </p:bldSub>
      </p:bldGraphic>
      <p:bldGraphic spid="3" grpId="1">
        <p:bldSub>
          <a:bldDgm/>
        </p:bldSub>
      </p:bldGraphic>
      <p:bldGraphic spid="3" grpId="2">
        <p:bldSub>
          <a:bldDgm/>
        </p:bldSub>
      </p:bldGraphic>
      <p:bldP spid="5" grpId="0" build="p"/>
      <p:bldP spid="16"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70"/>
          <p:cNvSpPr/>
          <p:nvPr/>
        </p:nvSpPr>
        <p:spPr>
          <a:xfrm>
            <a:off x="4444313" y="3885773"/>
            <a:ext cx="6420257" cy="2953832"/>
          </a:xfrm>
          <a:prstGeom prst="rect">
            <a:avLst/>
          </a:prstGeom>
          <a:solidFill>
            <a:schemeClr val="bg2"/>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835"/>
          </a:p>
        </p:txBody>
      </p:sp>
      <p:sp>
        <p:nvSpPr>
          <p:cNvPr id="70" name="Rectangle 69"/>
          <p:cNvSpPr/>
          <p:nvPr/>
        </p:nvSpPr>
        <p:spPr>
          <a:xfrm>
            <a:off x="4444312" y="582465"/>
            <a:ext cx="6420256" cy="108280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5"/>
          </a:p>
        </p:txBody>
      </p:sp>
      <p:sp>
        <p:nvSpPr>
          <p:cNvPr id="30" name="Rectangle 29"/>
          <p:cNvSpPr/>
          <p:nvPr/>
        </p:nvSpPr>
        <p:spPr>
          <a:xfrm>
            <a:off x="4444312" y="1715765"/>
            <a:ext cx="6420256" cy="2128158"/>
          </a:xfrm>
          <a:prstGeom prst="rect">
            <a:avLst/>
          </a:prstGeom>
          <a:solidFill>
            <a:schemeClr val="accent5"/>
          </a:solidFill>
          <a:ln>
            <a:noFill/>
          </a:ln>
        </p:spPr>
        <p:style>
          <a:lnRef idx="2">
            <a:schemeClr val="accent1">
              <a:shade val="50000"/>
            </a:schemeClr>
          </a:lnRef>
          <a:fillRef idx="1003">
            <a:schemeClr val="lt2"/>
          </a:fillRef>
          <a:effectRef idx="0">
            <a:schemeClr val="accent1"/>
          </a:effectRef>
          <a:fontRef idx="minor">
            <a:schemeClr val="lt1"/>
          </a:fontRef>
        </p:style>
        <p:txBody>
          <a:bodyPr rtlCol="0" anchor="ctr"/>
          <a:lstStyle/>
          <a:p>
            <a:pPr algn="ctr"/>
            <a:endParaRPr lang="en-US" sz="1835">
              <a:solidFill>
                <a:schemeClr val="bg1"/>
              </a:solidFill>
            </a:endParaRPr>
          </a:p>
        </p:txBody>
      </p:sp>
      <p:sp>
        <p:nvSpPr>
          <p:cNvPr id="26" name="Curved Left Arrow 25"/>
          <p:cNvSpPr/>
          <p:nvPr/>
        </p:nvSpPr>
        <p:spPr>
          <a:xfrm>
            <a:off x="7915679" y="2329624"/>
            <a:ext cx="1162354" cy="1506971"/>
          </a:xfrm>
          <a:prstGeom prst="curvedLeftArrow">
            <a:avLst>
              <a:gd name="adj1" fmla="val 50000"/>
              <a:gd name="adj2" fmla="val 63977"/>
              <a:gd name="adj3" fmla="val 25000"/>
            </a:avLst>
          </a:prstGeom>
          <a:solidFill>
            <a:srgbClr val="ACC66A"/>
          </a:solidFill>
          <a:ln>
            <a:solidFill>
              <a:srgbClr val="ACC6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5">
              <a:solidFill>
                <a:schemeClr val="tx1"/>
              </a:solidFill>
            </a:endParaRPr>
          </a:p>
        </p:txBody>
      </p:sp>
      <p:pic>
        <p:nvPicPr>
          <p:cNvPr id="3147" name="Picture 106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13699" y="848626"/>
            <a:ext cx="749750" cy="7557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48" name="Picture 106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61369" y="865994"/>
            <a:ext cx="795263" cy="79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50" name="Picture 106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36487" y="865995"/>
            <a:ext cx="513806" cy="7210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51" name="Picture 106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371691" y="837673"/>
            <a:ext cx="940181" cy="7629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52" name="Picture 107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32436" y="2004557"/>
            <a:ext cx="2905583" cy="9910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53" name="Picture 107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32166" y="2112649"/>
            <a:ext cx="526981" cy="774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55" name="Picture 107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398798" y="3184282"/>
            <a:ext cx="407213" cy="616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56" name="Picture 107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433808" y="3907426"/>
            <a:ext cx="407213" cy="7018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57" name="Picture 107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038383" y="4232070"/>
            <a:ext cx="571296" cy="726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58" name="Picture 107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893701" y="4569672"/>
            <a:ext cx="1142590" cy="4036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61" name="Picture 107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161540" y="2158760"/>
            <a:ext cx="388050" cy="682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62" name="Picture 1080"/>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257132" y="5371882"/>
            <a:ext cx="407213" cy="7018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63" name="Picture 108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272400" y="6491440"/>
            <a:ext cx="385193" cy="385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84" name="Oval 1083"/>
          <p:cNvSpPr/>
          <p:nvPr/>
        </p:nvSpPr>
        <p:spPr bwMode="auto">
          <a:xfrm>
            <a:off x="6361370" y="6173134"/>
            <a:ext cx="2576647" cy="148158"/>
          </a:xfrm>
          <a:prstGeom prst="ellipse">
            <a:avLst/>
          </a:prstGeom>
          <a:noFill/>
          <a:ln w="15875" cap="flat" cmpd="sng" algn="ctr">
            <a:solidFill>
              <a:schemeClr val="bg2">
                <a:lumMod val="25000"/>
              </a:schemeClr>
            </a:solidFill>
            <a:prstDash val="sysDot"/>
            <a:headEnd type="none" w="med" len="med"/>
            <a:tailEnd type="none" w="med" len="med"/>
          </a:ln>
          <a:effectLst/>
        </p:spPr>
        <p:txBody>
          <a:bodyPr wrap="none" lIns="0" tIns="0" rIns="0" bIns="0"/>
          <a:lstStyle/>
          <a:p>
            <a:pPr algn="ctr">
              <a:defRPr/>
            </a:pPr>
            <a:endParaRPr lang="en-US" sz="1835" b="1" kern="0">
              <a:solidFill>
                <a:srgbClr val="000000">
                  <a:alpha val="100000"/>
                </a:srgbClr>
              </a:solidFill>
              <a:latin typeface="Segoe Semibold"/>
            </a:endParaRPr>
          </a:p>
        </p:txBody>
      </p:sp>
      <p:sp>
        <p:nvSpPr>
          <p:cNvPr id="1085" name="Oval 1084"/>
          <p:cNvSpPr/>
          <p:nvPr/>
        </p:nvSpPr>
        <p:spPr bwMode="auto">
          <a:xfrm>
            <a:off x="4679167" y="1661255"/>
            <a:ext cx="5934301" cy="282627"/>
          </a:xfrm>
          <a:prstGeom prst="ellipse">
            <a:avLst/>
          </a:prstGeom>
          <a:noFill/>
          <a:ln w="15875" cap="flat" cmpd="sng" algn="ctr">
            <a:solidFill>
              <a:schemeClr val="bg2">
                <a:lumMod val="25000"/>
              </a:schemeClr>
            </a:solidFill>
            <a:prstDash val="sysDot"/>
            <a:headEnd type="none" w="med" len="med"/>
            <a:tailEnd type="none" w="med" len="med"/>
          </a:ln>
          <a:effectLst/>
        </p:spPr>
        <p:txBody>
          <a:bodyPr wrap="none" lIns="0" tIns="0" rIns="0" bIns="0"/>
          <a:lstStyle/>
          <a:p>
            <a:pPr algn="ctr">
              <a:defRPr/>
            </a:pPr>
            <a:endParaRPr lang="en-US" sz="1835" b="1" kern="0">
              <a:solidFill>
                <a:srgbClr val="000000">
                  <a:alpha val="100000"/>
                </a:srgbClr>
              </a:solidFill>
              <a:latin typeface="Segoe Semibold"/>
            </a:endParaRPr>
          </a:p>
        </p:txBody>
      </p:sp>
      <p:cxnSp>
        <p:nvCxnSpPr>
          <p:cNvPr id="1086" name="Straight Connector 1085"/>
          <p:cNvCxnSpPr>
            <a:stCxn id="1085" idx="2"/>
            <a:endCxn id="1084" idx="2"/>
          </p:cNvCxnSpPr>
          <p:nvPr/>
        </p:nvCxnSpPr>
        <p:spPr bwMode="auto">
          <a:xfrm>
            <a:off x="4679170" y="1802570"/>
            <a:ext cx="1682202" cy="4444643"/>
          </a:xfrm>
          <a:prstGeom prst="line">
            <a:avLst/>
          </a:prstGeom>
          <a:noFill/>
          <a:ln w="15875" cap="flat" cmpd="sng" algn="ctr">
            <a:solidFill>
              <a:schemeClr val="bg2">
                <a:lumMod val="25000"/>
              </a:schemeClr>
            </a:solidFill>
            <a:prstDash val="sysDot"/>
            <a:headEnd type="none" w="med" len="med"/>
            <a:tailEnd type="none" w="med" len="med"/>
          </a:ln>
          <a:effectLst>
            <a:outerShdw blurRad="40000" dist="20000" dir="5400000" rotWithShape="0">
              <a:srgbClr val="000000">
                <a:alpha val="38000"/>
              </a:srgbClr>
            </a:outerShdw>
          </a:effectLst>
        </p:spPr>
      </p:cxnSp>
      <p:cxnSp>
        <p:nvCxnSpPr>
          <p:cNvPr id="1087" name="Straight Connector 1086"/>
          <p:cNvCxnSpPr/>
          <p:nvPr/>
        </p:nvCxnSpPr>
        <p:spPr bwMode="auto">
          <a:xfrm flipV="1">
            <a:off x="8947788" y="1793634"/>
            <a:ext cx="1657805" cy="4453579"/>
          </a:xfrm>
          <a:prstGeom prst="line">
            <a:avLst/>
          </a:prstGeom>
          <a:noFill/>
          <a:ln w="15875" cap="flat" cmpd="sng" algn="ctr">
            <a:solidFill>
              <a:schemeClr val="bg2">
                <a:lumMod val="25000"/>
              </a:schemeClr>
            </a:solidFill>
            <a:prstDash val="sysDot"/>
            <a:headEnd type="none" w="med" len="med"/>
            <a:tailEnd type="none" w="med" len="med"/>
          </a:ln>
          <a:effectLst>
            <a:outerShdw blurRad="40000" dist="20000" dir="5400000" rotWithShape="0">
              <a:srgbClr val="000000">
                <a:alpha val="38000"/>
              </a:srgbClr>
            </a:outerShdw>
          </a:effectLst>
        </p:spPr>
      </p:cxnSp>
      <p:sp>
        <p:nvSpPr>
          <p:cNvPr id="1091" name="Title 1"/>
          <p:cNvSpPr txBox="1">
            <a:spLocks/>
          </p:cNvSpPr>
          <p:nvPr/>
        </p:nvSpPr>
        <p:spPr>
          <a:xfrm>
            <a:off x="3384" y="79094"/>
            <a:ext cx="12429709" cy="530228"/>
          </a:xfrm>
          <a:prstGeom prst="rect">
            <a:avLst/>
          </a:prstGeom>
        </p:spPr>
        <p:txBody>
          <a:bodyPr vert="horz" lIns="93223" tIns="46611" rIns="93223" bIns="46611" rtlCol="0" anchor="b">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263" dirty="0">
                <a:solidFill>
                  <a:schemeClr val="tx1"/>
                </a:solidFill>
                <a:latin typeface="Segoe UI Light" panose="020B0502040204020203" pitchFamily="34" charset="0"/>
                <a:cs typeface="Segoe UI Light" panose="020B0502040204020203" pitchFamily="34" charset="0"/>
              </a:rPr>
              <a:t>Pre-Office 2013 eDiscovery </a:t>
            </a:r>
            <a:r>
              <a:rPr lang="en-US" sz="3263" dirty="0" smtClean="0">
                <a:solidFill>
                  <a:schemeClr val="tx1"/>
                </a:solidFill>
                <a:latin typeface="Segoe UI Light" panose="020B0502040204020203" pitchFamily="34" charset="0"/>
                <a:cs typeface="Segoe UI Light" panose="020B0502040204020203" pitchFamily="34" charset="0"/>
              </a:rPr>
              <a:t>workflow </a:t>
            </a:r>
            <a:r>
              <a:rPr lang="en-US" sz="3263" dirty="0">
                <a:solidFill>
                  <a:schemeClr val="tx1"/>
                </a:solidFill>
                <a:latin typeface="Segoe UI Light" panose="020B0502040204020203" pitchFamily="34" charset="0"/>
                <a:cs typeface="Segoe UI Light" panose="020B0502040204020203" pitchFamily="34" charset="0"/>
              </a:rPr>
              <a:t>at </a:t>
            </a:r>
            <a:r>
              <a:rPr lang="en-US" sz="3263" dirty="0" smtClean="0">
                <a:solidFill>
                  <a:schemeClr val="tx1"/>
                </a:solidFill>
                <a:latin typeface="Segoe UI Light" panose="020B0502040204020203" pitchFamily="34" charset="0"/>
                <a:cs typeface="Segoe UI Light" panose="020B0502040204020203" pitchFamily="34" charset="0"/>
              </a:rPr>
              <a:t>Microsoft</a:t>
            </a:r>
            <a:endParaRPr lang="en-US" sz="3263" dirty="0">
              <a:solidFill>
                <a:schemeClr val="tx1"/>
              </a:solidFill>
              <a:latin typeface="Segoe UI Light" panose="020B0502040204020203" pitchFamily="34" charset="0"/>
              <a:cs typeface="Segoe UI Light" panose="020B0502040204020203" pitchFamily="34" charset="0"/>
            </a:endParaRPr>
          </a:p>
        </p:txBody>
      </p:sp>
      <p:sp>
        <p:nvSpPr>
          <p:cNvPr id="3137" name="TextBox 3136"/>
          <p:cNvSpPr txBox="1"/>
          <p:nvPr/>
        </p:nvSpPr>
        <p:spPr>
          <a:xfrm>
            <a:off x="4412869" y="582832"/>
            <a:ext cx="2338555" cy="313772"/>
          </a:xfrm>
          <a:prstGeom prst="rect">
            <a:avLst/>
          </a:prstGeom>
          <a:noFill/>
        </p:spPr>
        <p:txBody>
          <a:bodyPr wrap="square" rtlCol="0">
            <a:spAutoFit/>
          </a:bodyPr>
          <a:lstStyle/>
          <a:p>
            <a:r>
              <a:rPr lang="en-US" sz="1399" dirty="0">
                <a:solidFill>
                  <a:schemeClr val="bg1"/>
                </a:solidFill>
              </a:rPr>
              <a:t>Exchange </a:t>
            </a:r>
            <a:r>
              <a:rPr lang="en-US" sz="1399" dirty="0" smtClean="0">
                <a:solidFill>
                  <a:schemeClr val="bg1"/>
                </a:solidFill>
              </a:rPr>
              <a:t>Mailboxes</a:t>
            </a:r>
            <a:endParaRPr lang="en-US" sz="1399" dirty="0">
              <a:solidFill>
                <a:schemeClr val="bg1"/>
              </a:solidFill>
            </a:endParaRPr>
          </a:p>
        </p:txBody>
      </p:sp>
      <p:sp>
        <p:nvSpPr>
          <p:cNvPr id="53" name="TextBox 52"/>
          <p:cNvSpPr txBox="1"/>
          <p:nvPr/>
        </p:nvSpPr>
        <p:spPr>
          <a:xfrm>
            <a:off x="6370637" y="582830"/>
            <a:ext cx="1476815" cy="313772"/>
          </a:xfrm>
          <a:prstGeom prst="rect">
            <a:avLst/>
          </a:prstGeom>
          <a:noFill/>
        </p:spPr>
        <p:txBody>
          <a:bodyPr wrap="square" rtlCol="0">
            <a:spAutoFit/>
          </a:bodyPr>
          <a:lstStyle/>
          <a:p>
            <a:r>
              <a:rPr lang="en-US" sz="1399" dirty="0">
                <a:solidFill>
                  <a:schemeClr val="bg1"/>
                </a:solidFill>
              </a:rPr>
              <a:t>Local Data</a:t>
            </a:r>
          </a:p>
        </p:txBody>
      </p:sp>
      <p:sp>
        <p:nvSpPr>
          <p:cNvPr id="54" name="TextBox 53"/>
          <p:cNvSpPr txBox="1"/>
          <p:nvPr/>
        </p:nvSpPr>
        <p:spPr>
          <a:xfrm>
            <a:off x="7755591" y="582830"/>
            <a:ext cx="1282046" cy="313772"/>
          </a:xfrm>
          <a:prstGeom prst="rect">
            <a:avLst/>
          </a:prstGeom>
          <a:noFill/>
        </p:spPr>
        <p:txBody>
          <a:bodyPr wrap="square" rtlCol="0">
            <a:spAutoFit/>
          </a:bodyPr>
          <a:lstStyle/>
          <a:p>
            <a:r>
              <a:rPr lang="en-US" sz="1399" dirty="0">
                <a:solidFill>
                  <a:schemeClr val="bg1"/>
                </a:solidFill>
              </a:rPr>
              <a:t>SharePoint</a:t>
            </a:r>
          </a:p>
        </p:txBody>
      </p:sp>
      <p:sp>
        <p:nvSpPr>
          <p:cNvPr id="55" name="TextBox 54"/>
          <p:cNvSpPr txBox="1"/>
          <p:nvPr/>
        </p:nvSpPr>
        <p:spPr>
          <a:xfrm>
            <a:off x="9113837" y="586649"/>
            <a:ext cx="1370919" cy="313772"/>
          </a:xfrm>
          <a:prstGeom prst="rect">
            <a:avLst/>
          </a:prstGeom>
          <a:noFill/>
        </p:spPr>
        <p:txBody>
          <a:bodyPr wrap="square" rtlCol="0">
            <a:spAutoFit/>
          </a:bodyPr>
          <a:lstStyle/>
          <a:p>
            <a:r>
              <a:rPr lang="en-US" sz="1399" dirty="0">
                <a:solidFill>
                  <a:schemeClr val="bg1"/>
                </a:solidFill>
              </a:rPr>
              <a:t>File Shares</a:t>
            </a:r>
          </a:p>
        </p:txBody>
      </p:sp>
      <p:sp>
        <p:nvSpPr>
          <p:cNvPr id="56" name="TextBox 55"/>
          <p:cNvSpPr txBox="1"/>
          <p:nvPr/>
        </p:nvSpPr>
        <p:spPr>
          <a:xfrm>
            <a:off x="6963112" y="2156483"/>
            <a:ext cx="1042118" cy="658805"/>
          </a:xfrm>
          <a:prstGeom prst="rect">
            <a:avLst/>
          </a:prstGeom>
          <a:noFill/>
        </p:spPr>
        <p:txBody>
          <a:bodyPr wrap="square" rtlCol="0">
            <a:spAutoFit/>
          </a:bodyPr>
          <a:lstStyle/>
          <a:p>
            <a:pPr algn="ctr"/>
            <a:r>
              <a:rPr lang="en-US" sz="1199" dirty="0"/>
              <a:t>Litigation </a:t>
            </a:r>
          </a:p>
          <a:p>
            <a:pPr algn="ctr"/>
            <a:r>
              <a:rPr lang="en-US" sz="1199" dirty="0"/>
              <a:t>Data Repository</a:t>
            </a:r>
          </a:p>
        </p:txBody>
      </p:sp>
      <p:sp>
        <p:nvSpPr>
          <p:cNvPr id="57" name="TextBox 56"/>
          <p:cNvSpPr txBox="1"/>
          <p:nvPr/>
        </p:nvSpPr>
        <p:spPr>
          <a:xfrm>
            <a:off x="5004991" y="3243652"/>
            <a:ext cx="2412592" cy="313772"/>
          </a:xfrm>
          <a:prstGeom prst="rect">
            <a:avLst/>
          </a:prstGeom>
          <a:noFill/>
        </p:spPr>
        <p:txBody>
          <a:bodyPr wrap="square" rtlCol="0">
            <a:spAutoFit/>
          </a:bodyPr>
          <a:lstStyle/>
          <a:p>
            <a:pPr algn="r"/>
            <a:r>
              <a:rPr lang="en-US" sz="1399" dirty="0">
                <a:solidFill>
                  <a:schemeClr val="bg1"/>
                </a:solidFill>
              </a:rPr>
              <a:t>Data Minimization Tool</a:t>
            </a:r>
          </a:p>
        </p:txBody>
      </p:sp>
      <p:sp>
        <p:nvSpPr>
          <p:cNvPr id="58" name="TextBox 57"/>
          <p:cNvSpPr txBox="1"/>
          <p:nvPr/>
        </p:nvSpPr>
        <p:spPr>
          <a:xfrm>
            <a:off x="7780229" y="3898200"/>
            <a:ext cx="2249714" cy="313772"/>
          </a:xfrm>
          <a:prstGeom prst="rect">
            <a:avLst/>
          </a:prstGeom>
          <a:noFill/>
        </p:spPr>
        <p:txBody>
          <a:bodyPr wrap="square" rtlCol="0">
            <a:spAutoFit/>
          </a:bodyPr>
          <a:lstStyle/>
          <a:p>
            <a:r>
              <a:rPr lang="en-US" sz="1399" dirty="0"/>
              <a:t>Linear Review Tool</a:t>
            </a:r>
          </a:p>
        </p:txBody>
      </p:sp>
      <p:sp>
        <p:nvSpPr>
          <p:cNvPr id="59" name="TextBox 58"/>
          <p:cNvSpPr txBox="1"/>
          <p:nvPr/>
        </p:nvSpPr>
        <p:spPr>
          <a:xfrm>
            <a:off x="6840812" y="4955328"/>
            <a:ext cx="1855901" cy="313772"/>
          </a:xfrm>
          <a:prstGeom prst="rect">
            <a:avLst/>
          </a:prstGeom>
          <a:noFill/>
        </p:spPr>
        <p:txBody>
          <a:bodyPr wrap="square" rtlCol="0">
            <a:spAutoFit/>
          </a:bodyPr>
          <a:lstStyle/>
          <a:p>
            <a:r>
              <a:rPr lang="en-US" sz="1399" dirty="0"/>
              <a:t>Review Attorneys</a:t>
            </a:r>
          </a:p>
        </p:txBody>
      </p:sp>
      <p:sp>
        <p:nvSpPr>
          <p:cNvPr id="60" name="TextBox 59"/>
          <p:cNvSpPr txBox="1"/>
          <p:nvPr/>
        </p:nvSpPr>
        <p:spPr>
          <a:xfrm>
            <a:off x="7665455" y="5419923"/>
            <a:ext cx="2437071" cy="533375"/>
          </a:xfrm>
          <a:prstGeom prst="rect">
            <a:avLst/>
          </a:prstGeom>
          <a:noFill/>
        </p:spPr>
        <p:txBody>
          <a:bodyPr wrap="square" rtlCol="0">
            <a:spAutoFit/>
          </a:bodyPr>
          <a:lstStyle/>
          <a:p>
            <a:r>
              <a:rPr lang="en-US" sz="1399" dirty="0" err="1"/>
              <a:t>Tiffing</a:t>
            </a:r>
            <a:r>
              <a:rPr lang="en-US" sz="1399" dirty="0"/>
              <a:t> and </a:t>
            </a:r>
          </a:p>
          <a:p>
            <a:r>
              <a:rPr lang="en-US" sz="1399" dirty="0"/>
              <a:t>Production Tool</a:t>
            </a:r>
          </a:p>
        </p:txBody>
      </p:sp>
      <p:sp>
        <p:nvSpPr>
          <p:cNvPr id="61" name="TextBox 60"/>
          <p:cNvSpPr txBox="1"/>
          <p:nvPr/>
        </p:nvSpPr>
        <p:spPr>
          <a:xfrm>
            <a:off x="7592871" y="6566369"/>
            <a:ext cx="2042016" cy="313772"/>
          </a:xfrm>
          <a:prstGeom prst="rect">
            <a:avLst/>
          </a:prstGeom>
          <a:noFill/>
        </p:spPr>
        <p:txBody>
          <a:bodyPr wrap="square" rtlCol="0">
            <a:spAutoFit/>
          </a:bodyPr>
          <a:lstStyle/>
          <a:p>
            <a:r>
              <a:rPr lang="en-US" sz="1399" dirty="0"/>
              <a:t>Production Set</a:t>
            </a:r>
          </a:p>
        </p:txBody>
      </p:sp>
      <p:cxnSp>
        <p:nvCxnSpPr>
          <p:cNvPr id="3166" name="Straight Arrow Connector 3165"/>
          <p:cNvCxnSpPr>
            <a:stCxn id="3162" idx="2"/>
          </p:cNvCxnSpPr>
          <p:nvPr/>
        </p:nvCxnSpPr>
        <p:spPr>
          <a:xfrm>
            <a:off x="7460740" y="6073726"/>
            <a:ext cx="4258" cy="417713"/>
          </a:xfrm>
          <a:prstGeom prst="straightConnector1">
            <a:avLst/>
          </a:prstGeom>
          <a:ln w="31750">
            <a:solidFill>
              <a:srgbClr val="5B6D21"/>
            </a:solidFill>
            <a:tailEnd type="triangle"/>
          </a:ln>
        </p:spPr>
        <p:style>
          <a:lnRef idx="1">
            <a:schemeClr val="accent1"/>
          </a:lnRef>
          <a:fillRef idx="0">
            <a:schemeClr val="accent1"/>
          </a:fillRef>
          <a:effectRef idx="0">
            <a:schemeClr val="accent1"/>
          </a:effectRef>
          <a:fontRef idx="minor">
            <a:schemeClr val="tx1"/>
          </a:fontRef>
        </p:style>
      </p:cxnSp>
      <p:sp>
        <p:nvSpPr>
          <p:cNvPr id="24" name="Curved Up Arrow 23"/>
          <p:cNvSpPr/>
          <p:nvPr/>
        </p:nvSpPr>
        <p:spPr>
          <a:xfrm rot="4423259">
            <a:off x="6398486" y="3795720"/>
            <a:ext cx="900711" cy="553550"/>
          </a:xfrm>
          <a:prstGeom prst="curvedUpArrow">
            <a:avLst>
              <a:gd name="adj1" fmla="val 18499"/>
              <a:gd name="adj2" fmla="val 31788"/>
              <a:gd name="adj3" fmla="val 25000"/>
            </a:avLst>
          </a:prstGeom>
          <a:solidFill>
            <a:srgbClr val="ACC66A"/>
          </a:solidFill>
          <a:ln>
            <a:solidFill>
              <a:srgbClr val="ACC6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5">
              <a:solidFill>
                <a:schemeClr val="tx1"/>
              </a:solidFill>
            </a:endParaRPr>
          </a:p>
        </p:txBody>
      </p:sp>
      <p:sp>
        <p:nvSpPr>
          <p:cNvPr id="27" name="Down Arrow 26"/>
          <p:cNvSpPr/>
          <p:nvPr/>
        </p:nvSpPr>
        <p:spPr>
          <a:xfrm rot="18662215">
            <a:off x="5318742" y="1594290"/>
            <a:ext cx="823940" cy="836343"/>
          </a:xfrm>
          <a:prstGeom prst="downArrow">
            <a:avLst/>
          </a:prstGeom>
          <a:solidFill>
            <a:srgbClr val="ACC66A"/>
          </a:solidFill>
          <a:ln>
            <a:solidFill>
              <a:srgbClr val="ACC6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5"/>
          </a:p>
        </p:txBody>
      </p:sp>
      <p:sp>
        <p:nvSpPr>
          <p:cNvPr id="28" name="Down Arrow 27"/>
          <p:cNvSpPr/>
          <p:nvPr/>
        </p:nvSpPr>
        <p:spPr>
          <a:xfrm>
            <a:off x="6456923" y="1668177"/>
            <a:ext cx="673858" cy="312037"/>
          </a:xfrm>
          <a:prstGeom prst="downArrow">
            <a:avLst>
              <a:gd name="adj1" fmla="val 65222"/>
              <a:gd name="adj2" fmla="val 58151"/>
            </a:avLst>
          </a:prstGeom>
          <a:solidFill>
            <a:srgbClr val="ACC66A"/>
          </a:solidFill>
          <a:ln>
            <a:solidFill>
              <a:srgbClr val="ACC6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5"/>
          </a:p>
        </p:txBody>
      </p:sp>
      <p:sp>
        <p:nvSpPr>
          <p:cNvPr id="66" name="Down Arrow 65"/>
          <p:cNvSpPr/>
          <p:nvPr/>
        </p:nvSpPr>
        <p:spPr>
          <a:xfrm>
            <a:off x="7935821" y="1600597"/>
            <a:ext cx="673858" cy="378562"/>
          </a:xfrm>
          <a:prstGeom prst="downArrow">
            <a:avLst>
              <a:gd name="adj1" fmla="val 65222"/>
              <a:gd name="adj2" fmla="val 58151"/>
            </a:avLst>
          </a:prstGeom>
          <a:solidFill>
            <a:srgbClr val="ACC66A"/>
          </a:solidFill>
          <a:ln>
            <a:solidFill>
              <a:srgbClr val="ACC6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5"/>
          </a:p>
        </p:txBody>
      </p:sp>
      <p:sp>
        <p:nvSpPr>
          <p:cNvPr id="29" name="Down Arrow 28"/>
          <p:cNvSpPr/>
          <p:nvPr/>
        </p:nvSpPr>
        <p:spPr>
          <a:xfrm rot="2568466">
            <a:off x="8887640" y="1482513"/>
            <a:ext cx="556321" cy="779989"/>
          </a:xfrm>
          <a:prstGeom prst="downArrow">
            <a:avLst/>
          </a:prstGeom>
          <a:solidFill>
            <a:srgbClr val="ACC66A"/>
          </a:solidFill>
          <a:ln>
            <a:solidFill>
              <a:srgbClr val="ACC6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5"/>
          </a:p>
        </p:txBody>
      </p:sp>
      <p:sp>
        <p:nvSpPr>
          <p:cNvPr id="72" name="Rectangle 71"/>
          <p:cNvSpPr/>
          <p:nvPr/>
        </p:nvSpPr>
        <p:spPr>
          <a:xfrm>
            <a:off x="1648078" y="3889819"/>
            <a:ext cx="2735997" cy="2953832"/>
          </a:xfrm>
          <a:prstGeom prst="rect">
            <a:avLst/>
          </a:prstGeom>
          <a:solidFill>
            <a:schemeClr val="bg2"/>
          </a:solidFill>
          <a:ln>
            <a:noFill/>
          </a:ln>
        </p:spPr>
        <p:style>
          <a:lnRef idx="2">
            <a:schemeClr val="dk1"/>
          </a:lnRef>
          <a:fillRef idx="1">
            <a:schemeClr val="lt1"/>
          </a:fillRef>
          <a:effectRef idx="0">
            <a:schemeClr val="dk1"/>
          </a:effectRef>
          <a:fontRef idx="minor">
            <a:schemeClr val="dk1"/>
          </a:fontRef>
        </p:style>
        <p:txBody>
          <a:bodyPr rtlCol="0" anchor="ctr"/>
          <a:lstStyle/>
          <a:p>
            <a:pPr marL="349724" indent="-349724">
              <a:buFont typeface="Arial" panose="020B0604020202020204" pitchFamily="34" charset="0"/>
              <a:buChar char="•"/>
            </a:pPr>
            <a:r>
              <a:rPr lang="en-US" sz="1632" dirty="0">
                <a:solidFill>
                  <a:schemeClr val="tx1"/>
                </a:solidFill>
              </a:rPr>
              <a:t>Completely Outsourced</a:t>
            </a:r>
          </a:p>
        </p:txBody>
      </p:sp>
      <p:sp>
        <p:nvSpPr>
          <p:cNvPr id="73" name="Rectangle 72"/>
          <p:cNvSpPr/>
          <p:nvPr/>
        </p:nvSpPr>
        <p:spPr>
          <a:xfrm>
            <a:off x="1648078" y="572183"/>
            <a:ext cx="2732199" cy="108280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9724" indent="-349724">
              <a:buFont typeface="Arial" panose="020B0604020202020204" pitchFamily="34" charset="0"/>
              <a:buChar char="•"/>
            </a:pPr>
            <a:r>
              <a:rPr lang="en-US" sz="1632" dirty="0"/>
              <a:t>Inside Corp Firewall</a:t>
            </a:r>
          </a:p>
          <a:p>
            <a:pPr marL="349724" indent="-349724">
              <a:buFont typeface="Arial" panose="020B0604020202020204" pitchFamily="34" charset="0"/>
              <a:buChar char="•"/>
            </a:pPr>
            <a:r>
              <a:rPr lang="en-US" sz="1632" dirty="0"/>
              <a:t>Managed by MSIT</a:t>
            </a:r>
          </a:p>
          <a:p>
            <a:pPr marL="349724" indent="-349724">
              <a:buFont typeface="Arial" panose="020B0604020202020204" pitchFamily="34" charset="0"/>
              <a:buChar char="•"/>
            </a:pPr>
            <a:r>
              <a:rPr lang="en-US" sz="1632" dirty="0"/>
              <a:t>Entirely MS technology</a:t>
            </a:r>
          </a:p>
        </p:txBody>
      </p:sp>
      <p:sp>
        <p:nvSpPr>
          <p:cNvPr id="74" name="Rectangle 73"/>
          <p:cNvSpPr/>
          <p:nvPr/>
        </p:nvSpPr>
        <p:spPr>
          <a:xfrm>
            <a:off x="1648078" y="1705483"/>
            <a:ext cx="2732199" cy="2128158"/>
          </a:xfrm>
          <a:prstGeom prst="rect">
            <a:avLst/>
          </a:prstGeom>
          <a:solidFill>
            <a:schemeClr val="accent5"/>
          </a:solidFill>
          <a:ln>
            <a:noFill/>
          </a:ln>
        </p:spPr>
        <p:style>
          <a:lnRef idx="2">
            <a:schemeClr val="accent1">
              <a:shade val="50000"/>
            </a:schemeClr>
          </a:lnRef>
          <a:fillRef idx="1003">
            <a:schemeClr val="lt2"/>
          </a:fillRef>
          <a:effectRef idx="0">
            <a:schemeClr val="accent1"/>
          </a:effectRef>
          <a:fontRef idx="minor">
            <a:schemeClr val="lt1"/>
          </a:fontRef>
        </p:style>
        <p:txBody>
          <a:bodyPr rtlCol="0" anchor="ctr"/>
          <a:lstStyle/>
          <a:p>
            <a:pPr marL="349724" indent="-349724">
              <a:buFont typeface="Arial" panose="020B0604020202020204" pitchFamily="34" charset="0"/>
              <a:buChar char="•"/>
            </a:pPr>
            <a:r>
              <a:rPr lang="en-US" sz="1632" dirty="0"/>
              <a:t>Outside Corp Firewall</a:t>
            </a:r>
          </a:p>
          <a:p>
            <a:pPr marL="349724" indent="-349724">
              <a:buFont typeface="Arial" panose="020B0604020202020204" pitchFamily="34" charset="0"/>
              <a:buChar char="•"/>
            </a:pPr>
            <a:r>
              <a:rPr lang="en-US" sz="1632" dirty="0"/>
              <a:t>Co-managed by MS FTEs and Data Center Vendor</a:t>
            </a:r>
          </a:p>
          <a:p>
            <a:pPr marL="349724" indent="-349724">
              <a:buFont typeface="Arial" panose="020B0604020202020204" pitchFamily="34" charset="0"/>
              <a:buChar char="•"/>
            </a:pPr>
            <a:r>
              <a:rPr lang="en-US" sz="1632" dirty="0"/>
              <a:t>Third party technology</a:t>
            </a:r>
          </a:p>
        </p:txBody>
      </p:sp>
      <p:sp>
        <p:nvSpPr>
          <p:cNvPr id="3140" name="Curved Up Arrow 3139"/>
          <p:cNvSpPr/>
          <p:nvPr/>
        </p:nvSpPr>
        <p:spPr>
          <a:xfrm rot="3950008">
            <a:off x="6306278" y="5188658"/>
            <a:ext cx="1040328" cy="455797"/>
          </a:xfrm>
          <a:prstGeom prst="curvedUpArrow">
            <a:avLst>
              <a:gd name="adj1" fmla="val 5750"/>
              <a:gd name="adj2" fmla="val 17223"/>
              <a:gd name="adj3" fmla="val 23374"/>
            </a:avLst>
          </a:prstGeom>
          <a:solidFill>
            <a:srgbClr val="ACC66A"/>
          </a:solidFill>
          <a:ln>
            <a:solidFill>
              <a:srgbClr val="7588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5">
              <a:solidFill>
                <a:schemeClr val="tx1"/>
              </a:solidFill>
            </a:endParaRPr>
          </a:p>
        </p:txBody>
      </p:sp>
    </p:spTree>
    <p:extLst>
      <p:ext uri="{BB962C8B-B14F-4D97-AF65-F5344CB8AC3E}">
        <p14:creationId xmlns:p14="http://schemas.microsoft.com/office/powerpoint/2010/main" val="2609594386"/>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70"/>
          <p:cNvSpPr/>
          <p:nvPr/>
        </p:nvSpPr>
        <p:spPr>
          <a:xfrm>
            <a:off x="4444313" y="3885773"/>
            <a:ext cx="6420257" cy="2953832"/>
          </a:xfrm>
          <a:prstGeom prst="rect">
            <a:avLst/>
          </a:prstGeom>
          <a:solidFill>
            <a:schemeClr val="bg2"/>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835"/>
          </a:p>
        </p:txBody>
      </p:sp>
      <p:sp>
        <p:nvSpPr>
          <p:cNvPr id="70" name="Rectangle 69"/>
          <p:cNvSpPr/>
          <p:nvPr/>
        </p:nvSpPr>
        <p:spPr>
          <a:xfrm>
            <a:off x="4444312" y="582466"/>
            <a:ext cx="6420256" cy="323415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5"/>
          </a:p>
        </p:txBody>
      </p:sp>
      <p:sp>
        <p:nvSpPr>
          <p:cNvPr id="1091" name="Title 1"/>
          <p:cNvSpPr txBox="1">
            <a:spLocks/>
          </p:cNvSpPr>
          <p:nvPr/>
        </p:nvSpPr>
        <p:spPr>
          <a:xfrm>
            <a:off x="3384" y="79094"/>
            <a:ext cx="12429709" cy="530228"/>
          </a:xfrm>
          <a:prstGeom prst="rect">
            <a:avLst/>
          </a:prstGeom>
        </p:spPr>
        <p:txBody>
          <a:bodyPr vert="horz" lIns="93223" tIns="46611" rIns="93223" bIns="46611" rtlCol="0" anchor="b">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3263" dirty="0">
                <a:solidFill>
                  <a:schemeClr val="tx1"/>
                </a:solidFill>
                <a:latin typeface="Segoe UI Light" panose="020B0502040204020203" pitchFamily="34" charset="0"/>
                <a:cs typeface="Segoe UI Light" panose="020B0502040204020203" pitchFamily="34" charset="0"/>
              </a:rPr>
              <a:t>Office 2013 eDiscovery </a:t>
            </a:r>
            <a:r>
              <a:rPr lang="en-US" sz="3263" dirty="0" smtClean="0">
                <a:solidFill>
                  <a:schemeClr val="tx1"/>
                </a:solidFill>
                <a:latin typeface="Segoe UI Light" panose="020B0502040204020203" pitchFamily="34" charset="0"/>
                <a:cs typeface="Segoe UI Light" panose="020B0502040204020203" pitchFamily="34" charset="0"/>
              </a:rPr>
              <a:t>workflow </a:t>
            </a:r>
            <a:r>
              <a:rPr lang="en-US" sz="3263" dirty="0">
                <a:solidFill>
                  <a:schemeClr val="tx1"/>
                </a:solidFill>
                <a:latin typeface="Segoe UI Light" panose="020B0502040204020203" pitchFamily="34" charset="0"/>
                <a:cs typeface="Segoe UI Light" panose="020B0502040204020203" pitchFamily="34" charset="0"/>
              </a:rPr>
              <a:t>at Microsoft</a:t>
            </a:r>
          </a:p>
        </p:txBody>
      </p:sp>
      <p:sp>
        <p:nvSpPr>
          <p:cNvPr id="72" name="Rectangle 71"/>
          <p:cNvSpPr/>
          <p:nvPr/>
        </p:nvSpPr>
        <p:spPr>
          <a:xfrm>
            <a:off x="1648079" y="3889819"/>
            <a:ext cx="2728865" cy="2953832"/>
          </a:xfrm>
          <a:prstGeom prst="rect">
            <a:avLst/>
          </a:prstGeom>
          <a:solidFill>
            <a:schemeClr val="bg2"/>
          </a:solidFill>
          <a:ln>
            <a:noFill/>
          </a:ln>
        </p:spPr>
        <p:style>
          <a:lnRef idx="2">
            <a:schemeClr val="dk1"/>
          </a:lnRef>
          <a:fillRef idx="1">
            <a:schemeClr val="lt1"/>
          </a:fillRef>
          <a:effectRef idx="0">
            <a:schemeClr val="dk1"/>
          </a:effectRef>
          <a:fontRef idx="minor">
            <a:schemeClr val="dk1"/>
          </a:fontRef>
        </p:style>
        <p:txBody>
          <a:bodyPr rtlCol="0" anchor="ctr"/>
          <a:lstStyle/>
          <a:p>
            <a:pPr marL="291436" indent="-291436">
              <a:buFont typeface="Arial" panose="020B0604020202020204" pitchFamily="34" charset="0"/>
              <a:buChar char="•"/>
            </a:pPr>
            <a:r>
              <a:rPr lang="en-US" sz="1632" dirty="0">
                <a:solidFill>
                  <a:schemeClr val="tx1"/>
                </a:solidFill>
              </a:rPr>
              <a:t>Completely Outsourced</a:t>
            </a:r>
          </a:p>
        </p:txBody>
      </p:sp>
      <p:sp>
        <p:nvSpPr>
          <p:cNvPr id="73" name="Rectangle 72"/>
          <p:cNvSpPr/>
          <p:nvPr/>
        </p:nvSpPr>
        <p:spPr>
          <a:xfrm>
            <a:off x="1648078" y="572183"/>
            <a:ext cx="2726111" cy="324443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91436" indent="-291436">
              <a:buFont typeface="Arial" panose="020B0604020202020204" pitchFamily="34" charset="0"/>
              <a:buChar char="•"/>
            </a:pPr>
            <a:r>
              <a:rPr lang="en-US" sz="1632" dirty="0"/>
              <a:t>Inside Corp Firewall</a:t>
            </a:r>
          </a:p>
          <a:p>
            <a:pPr marL="291436" indent="-291436">
              <a:buFont typeface="Arial" panose="020B0604020202020204" pitchFamily="34" charset="0"/>
              <a:buChar char="•"/>
            </a:pPr>
            <a:r>
              <a:rPr lang="en-US" sz="1632" dirty="0"/>
              <a:t>Managed by MSIT</a:t>
            </a:r>
          </a:p>
          <a:p>
            <a:pPr marL="291436" indent="-291436">
              <a:buFont typeface="Arial" panose="020B0604020202020204" pitchFamily="34" charset="0"/>
              <a:buChar char="•"/>
            </a:pPr>
            <a:r>
              <a:rPr lang="en-US" sz="1632" dirty="0"/>
              <a:t>Entirely MS technology</a:t>
            </a:r>
          </a:p>
        </p:txBody>
      </p:sp>
      <p:pic>
        <p:nvPicPr>
          <p:cNvPr id="46" name="Picture 106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29573" y="2408550"/>
            <a:ext cx="1042018" cy="10503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 name="Picture 106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28720" y="1107780"/>
            <a:ext cx="642030" cy="6420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8" name="Picture 106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96576" y="2236374"/>
            <a:ext cx="836241" cy="11734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 name="Picture 106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015244" y="2323756"/>
            <a:ext cx="1376509" cy="1116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0" name="Picture 107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267289" y="3920738"/>
            <a:ext cx="407213" cy="7018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 name="Picture 107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rot="20961614">
            <a:off x="7833859" y="4254569"/>
            <a:ext cx="571296" cy="726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2" name="Picture 107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780969" y="4725198"/>
            <a:ext cx="1142590" cy="4036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2" name="Picture 108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267289" y="5514420"/>
            <a:ext cx="407213" cy="7018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3" name="Picture 108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289308" y="6491440"/>
            <a:ext cx="385193" cy="385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4" name="Oval 63"/>
          <p:cNvSpPr/>
          <p:nvPr/>
        </p:nvSpPr>
        <p:spPr bwMode="auto">
          <a:xfrm>
            <a:off x="6361188" y="6251452"/>
            <a:ext cx="2261542" cy="101589"/>
          </a:xfrm>
          <a:prstGeom prst="ellipse">
            <a:avLst/>
          </a:prstGeom>
          <a:noFill/>
          <a:ln w="15875" cap="flat" cmpd="sng" algn="ctr">
            <a:solidFill>
              <a:schemeClr val="tx1">
                <a:lumMod val="75000"/>
              </a:schemeClr>
            </a:solidFill>
            <a:prstDash val="sysDot"/>
            <a:headEnd type="none" w="med" len="med"/>
            <a:tailEnd type="none" w="med" len="med"/>
          </a:ln>
          <a:effectLst/>
        </p:spPr>
        <p:txBody>
          <a:bodyPr wrap="none" lIns="0" tIns="0" rIns="0" bIns="0"/>
          <a:lstStyle/>
          <a:p>
            <a:pPr algn="ctr">
              <a:defRPr/>
            </a:pPr>
            <a:endParaRPr lang="en-US" sz="3598" b="1" kern="0">
              <a:solidFill>
                <a:srgbClr val="000000">
                  <a:alpha val="100000"/>
                </a:srgbClr>
              </a:solidFill>
              <a:latin typeface="Segoe Semibold"/>
            </a:endParaRPr>
          </a:p>
        </p:txBody>
      </p:sp>
      <p:sp>
        <p:nvSpPr>
          <p:cNvPr id="65" name="Oval 64"/>
          <p:cNvSpPr/>
          <p:nvPr/>
        </p:nvSpPr>
        <p:spPr bwMode="auto">
          <a:xfrm>
            <a:off x="4612208" y="2021048"/>
            <a:ext cx="5816715" cy="1485926"/>
          </a:xfrm>
          <a:prstGeom prst="ellipse">
            <a:avLst/>
          </a:prstGeom>
          <a:noFill/>
          <a:ln w="15875" cap="flat" cmpd="sng" algn="ctr">
            <a:solidFill>
              <a:schemeClr val="tx1">
                <a:lumMod val="75000"/>
              </a:schemeClr>
            </a:solidFill>
            <a:prstDash val="sysDot"/>
            <a:headEnd type="none" w="med" len="med"/>
            <a:tailEnd type="none" w="med" len="med"/>
          </a:ln>
          <a:effectLst/>
        </p:spPr>
        <p:txBody>
          <a:bodyPr wrap="none" lIns="0" tIns="0" rIns="0" bIns="0"/>
          <a:lstStyle/>
          <a:p>
            <a:pPr algn="ctr">
              <a:defRPr/>
            </a:pPr>
            <a:endParaRPr lang="en-US" sz="3598" b="1" kern="0">
              <a:solidFill>
                <a:srgbClr val="000000">
                  <a:alpha val="100000"/>
                </a:srgbClr>
              </a:solidFill>
              <a:latin typeface="Segoe Semibold"/>
            </a:endParaRPr>
          </a:p>
        </p:txBody>
      </p:sp>
      <p:cxnSp>
        <p:nvCxnSpPr>
          <p:cNvPr id="67" name="Straight Connector 66"/>
          <p:cNvCxnSpPr>
            <a:stCxn id="65" idx="2"/>
            <a:endCxn id="64" idx="2"/>
          </p:cNvCxnSpPr>
          <p:nvPr/>
        </p:nvCxnSpPr>
        <p:spPr bwMode="auto">
          <a:xfrm>
            <a:off x="4612205" y="2764010"/>
            <a:ext cx="1748980" cy="3538236"/>
          </a:xfrm>
          <a:prstGeom prst="line">
            <a:avLst/>
          </a:prstGeom>
          <a:noFill/>
          <a:ln w="12700" cap="flat" cmpd="sng" algn="ctr">
            <a:solidFill>
              <a:schemeClr val="tx1">
                <a:lumMod val="75000"/>
              </a:schemeClr>
            </a:solidFill>
            <a:prstDash val="sysDot"/>
            <a:headEnd type="none" w="med" len="med"/>
            <a:tailEnd type="none" w="med" len="med"/>
          </a:ln>
          <a:effectLst>
            <a:outerShdw blurRad="40000" dist="20000" dir="5400000" rotWithShape="0">
              <a:srgbClr val="000000">
                <a:alpha val="38000"/>
              </a:srgbClr>
            </a:outerShdw>
          </a:effectLst>
        </p:spPr>
      </p:cxnSp>
      <p:cxnSp>
        <p:nvCxnSpPr>
          <p:cNvPr id="68" name="Straight Connector 67"/>
          <p:cNvCxnSpPr>
            <a:stCxn id="64" idx="6"/>
            <a:endCxn id="65" idx="6"/>
          </p:cNvCxnSpPr>
          <p:nvPr/>
        </p:nvCxnSpPr>
        <p:spPr bwMode="auto">
          <a:xfrm flipV="1">
            <a:off x="8622730" y="2764010"/>
            <a:ext cx="1806192" cy="3538236"/>
          </a:xfrm>
          <a:prstGeom prst="line">
            <a:avLst/>
          </a:prstGeom>
          <a:noFill/>
          <a:ln w="12700" cap="flat" cmpd="sng" algn="ctr">
            <a:solidFill>
              <a:schemeClr val="tx1">
                <a:lumMod val="75000"/>
              </a:schemeClr>
            </a:solidFill>
            <a:prstDash val="sysDot"/>
            <a:headEnd type="none" w="med" len="med"/>
            <a:tailEnd type="none" w="med" len="med"/>
          </a:ln>
          <a:effectLst>
            <a:outerShdw blurRad="40000" dist="20000" dir="5400000" rotWithShape="0">
              <a:srgbClr val="000000">
                <a:alpha val="38000"/>
              </a:srgbClr>
            </a:outerShdw>
          </a:effectLst>
        </p:spPr>
      </p:cxnSp>
      <p:sp>
        <p:nvSpPr>
          <p:cNvPr id="69" name="TextBox 68"/>
          <p:cNvSpPr txBox="1"/>
          <p:nvPr/>
        </p:nvSpPr>
        <p:spPr>
          <a:xfrm>
            <a:off x="4801569" y="2041114"/>
            <a:ext cx="1807049" cy="338554"/>
          </a:xfrm>
          <a:prstGeom prst="rect">
            <a:avLst/>
          </a:prstGeom>
          <a:noFill/>
        </p:spPr>
        <p:txBody>
          <a:bodyPr wrap="square" rtlCol="0">
            <a:spAutoFit/>
          </a:bodyPr>
          <a:lstStyle/>
          <a:p>
            <a:r>
              <a:rPr lang="en-US" sz="1600" dirty="0">
                <a:solidFill>
                  <a:schemeClr val="bg1"/>
                </a:solidFill>
              </a:rPr>
              <a:t>Exchange Servers</a:t>
            </a:r>
          </a:p>
        </p:txBody>
      </p:sp>
      <p:sp>
        <p:nvSpPr>
          <p:cNvPr id="75" name="TextBox 74"/>
          <p:cNvSpPr txBox="1"/>
          <p:nvPr/>
        </p:nvSpPr>
        <p:spPr>
          <a:xfrm>
            <a:off x="7028771" y="835920"/>
            <a:ext cx="1843952" cy="292388"/>
          </a:xfrm>
          <a:prstGeom prst="rect">
            <a:avLst/>
          </a:prstGeom>
          <a:noFill/>
        </p:spPr>
        <p:txBody>
          <a:bodyPr wrap="square" rtlCol="0">
            <a:spAutoFit/>
          </a:bodyPr>
          <a:lstStyle/>
          <a:p>
            <a:r>
              <a:rPr lang="en-US" sz="1300" dirty="0">
                <a:solidFill>
                  <a:schemeClr val="bg1"/>
                </a:solidFill>
              </a:rPr>
              <a:t>Local Data</a:t>
            </a:r>
          </a:p>
        </p:txBody>
      </p:sp>
      <p:sp>
        <p:nvSpPr>
          <p:cNvPr id="76" name="TextBox 75"/>
          <p:cNvSpPr txBox="1"/>
          <p:nvPr/>
        </p:nvSpPr>
        <p:spPr>
          <a:xfrm>
            <a:off x="6894178" y="1996103"/>
            <a:ext cx="1602897" cy="338554"/>
          </a:xfrm>
          <a:prstGeom prst="rect">
            <a:avLst/>
          </a:prstGeom>
          <a:noFill/>
        </p:spPr>
        <p:txBody>
          <a:bodyPr wrap="square" rtlCol="0">
            <a:spAutoFit/>
          </a:bodyPr>
          <a:lstStyle/>
          <a:p>
            <a:r>
              <a:rPr lang="en-US" sz="1600" b="1" dirty="0">
                <a:solidFill>
                  <a:schemeClr val="bg1"/>
                </a:solidFill>
              </a:rPr>
              <a:t>SharePoint</a:t>
            </a:r>
          </a:p>
        </p:txBody>
      </p:sp>
      <p:sp>
        <p:nvSpPr>
          <p:cNvPr id="77" name="TextBox 76"/>
          <p:cNvSpPr txBox="1"/>
          <p:nvPr/>
        </p:nvSpPr>
        <p:spPr>
          <a:xfrm>
            <a:off x="7619104" y="3955017"/>
            <a:ext cx="2316941" cy="313772"/>
          </a:xfrm>
          <a:prstGeom prst="rect">
            <a:avLst/>
          </a:prstGeom>
          <a:noFill/>
        </p:spPr>
        <p:txBody>
          <a:bodyPr wrap="square" rtlCol="0">
            <a:spAutoFit/>
          </a:bodyPr>
          <a:lstStyle/>
          <a:p>
            <a:r>
              <a:rPr lang="en-US" sz="1399" dirty="0"/>
              <a:t>Linear Review Tool</a:t>
            </a:r>
          </a:p>
        </p:txBody>
      </p:sp>
      <p:sp>
        <p:nvSpPr>
          <p:cNvPr id="78" name="TextBox 77"/>
          <p:cNvSpPr txBox="1"/>
          <p:nvPr/>
        </p:nvSpPr>
        <p:spPr>
          <a:xfrm>
            <a:off x="6783070" y="5126618"/>
            <a:ext cx="2088717" cy="345163"/>
          </a:xfrm>
          <a:prstGeom prst="rect">
            <a:avLst/>
          </a:prstGeom>
          <a:noFill/>
        </p:spPr>
        <p:txBody>
          <a:bodyPr wrap="square" rtlCol="0">
            <a:spAutoFit/>
          </a:bodyPr>
          <a:lstStyle/>
          <a:p>
            <a:r>
              <a:rPr lang="en-US" sz="1599" dirty="0"/>
              <a:t>Review Attorneys</a:t>
            </a:r>
          </a:p>
        </p:txBody>
      </p:sp>
      <p:sp>
        <p:nvSpPr>
          <p:cNvPr id="79" name="TextBox 78"/>
          <p:cNvSpPr txBox="1"/>
          <p:nvPr/>
        </p:nvSpPr>
        <p:spPr>
          <a:xfrm>
            <a:off x="7781312" y="5496260"/>
            <a:ext cx="2564711" cy="752976"/>
          </a:xfrm>
          <a:prstGeom prst="rect">
            <a:avLst/>
          </a:prstGeom>
          <a:noFill/>
        </p:spPr>
        <p:txBody>
          <a:bodyPr wrap="square" rtlCol="0">
            <a:spAutoFit/>
          </a:bodyPr>
          <a:lstStyle/>
          <a:p>
            <a:r>
              <a:rPr lang="en-US" sz="1399" dirty="0" err="1"/>
              <a:t>Tiffing</a:t>
            </a:r>
            <a:r>
              <a:rPr lang="en-US" sz="1399" dirty="0"/>
              <a:t> and </a:t>
            </a:r>
          </a:p>
          <a:p>
            <a:r>
              <a:rPr lang="en-US" sz="1399" dirty="0"/>
              <a:t>Production </a:t>
            </a:r>
          </a:p>
          <a:p>
            <a:r>
              <a:rPr lang="en-US" sz="1399" dirty="0"/>
              <a:t>Tool</a:t>
            </a:r>
          </a:p>
        </p:txBody>
      </p:sp>
      <p:sp>
        <p:nvSpPr>
          <p:cNvPr id="80" name="TextBox 79"/>
          <p:cNvSpPr txBox="1"/>
          <p:nvPr/>
        </p:nvSpPr>
        <p:spPr>
          <a:xfrm>
            <a:off x="7619104" y="6550143"/>
            <a:ext cx="2316941" cy="313772"/>
          </a:xfrm>
          <a:prstGeom prst="rect">
            <a:avLst/>
          </a:prstGeom>
          <a:noFill/>
        </p:spPr>
        <p:txBody>
          <a:bodyPr wrap="square" rtlCol="0">
            <a:spAutoFit/>
          </a:bodyPr>
          <a:lstStyle/>
          <a:p>
            <a:r>
              <a:rPr lang="en-US" sz="1399" dirty="0"/>
              <a:t>Production Set</a:t>
            </a:r>
          </a:p>
        </p:txBody>
      </p:sp>
      <p:sp>
        <p:nvSpPr>
          <p:cNvPr id="81" name="Bent Arrow 80"/>
          <p:cNvSpPr/>
          <p:nvPr/>
        </p:nvSpPr>
        <p:spPr>
          <a:xfrm rot="5400000">
            <a:off x="8278954" y="986191"/>
            <a:ext cx="952826" cy="1663618"/>
          </a:xfrm>
          <a:prstGeom prst="bentArrow">
            <a:avLst>
              <a:gd name="adj1" fmla="val 10372"/>
              <a:gd name="adj2" fmla="val 10817"/>
              <a:gd name="adj3" fmla="val 23955"/>
              <a:gd name="adj4" fmla="val 40615"/>
            </a:avLst>
          </a:prstGeom>
          <a:solidFill>
            <a:srgbClr val="ACC66A"/>
          </a:solidFill>
          <a:ln>
            <a:solidFill>
              <a:srgbClr val="7588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8">
              <a:solidFill>
                <a:schemeClr val="tx1"/>
              </a:solidFill>
            </a:endParaRPr>
          </a:p>
        </p:txBody>
      </p:sp>
      <p:sp>
        <p:nvSpPr>
          <p:cNvPr id="82" name="Curved Up Arrow 81"/>
          <p:cNvSpPr/>
          <p:nvPr/>
        </p:nvSpPr>
        <p:spPr>
          <a:xfrm rot="3950008">
            <a:off x="6292523" y="5324608"/>
            <a:ext cx="1040328" cy="455797"/>
          </a:xfrm>
          <a:prstGeom prst="curvedUpArrow">
            <a:avLst>
              <a:gd name="adj1" fmla="val 5750"/>
              <a:gd name="adj2" fmla="val 17223"/>
              <a:gd name="adj3" fmla="val 23374"/>
            </a:avLst>
          </a:prstGeom>
          <a:solidFill>
            <a:srgbClr val="ACC66A"/>
          </a:solidFill>
          <a:ln>
            <a:solidFill>
              <a:srgbClr val="7588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8">
              <a:solidFill>
                <a:schemeClr val="tx1"/>
              </a:solidFill>
            </a:endParaRPr>
          </a:p>
        </p:txBody>
      </p:sp>
      <p:cxnSp>
        <p:nvCxnSpPr>
          <p:cNvPr id="83" name="Straight Arrow Connector 82"/>
          <p:cNvCxnSpPr>
            <a:stCxn id="62" idx="2"/>
          </p:cNvCxnSpPr>
          <p:nvPr/>
        </p:nvCxnSpPr>
        <p:spPr>
          <a:xfrm flipH="1">
            <a:off x="7460951" y="6216263"/>
            <a:ext cx="9942" cy="275175"/>
          </a:xfrm>
          <a:prstGeom prst="straightConnector1">
            <a:avLst/>
          </a:prstGeom>
          <a:ln w="31750">
            <a:solidFill>
              <a:srgbClr val="5B6D21"/>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8379421" y="2105956"/>
            <a:ext cx="1602897" cy="338554"/>
          </a:xfrm>
          <a:prstGeom prst="rect">
            <a:avLst/>
          </a:prstGeom>
          <a:noFill/>
        </p:spPr>
        <p:txBody>
          <a:bodyPr wrap="square" rtlCol="0">
            <a:spAutoFit/>
          </a:bodyPr>
          <a:lstStyle/>
          <a:p>
            <a:r>
              <a:rPr lang="en-US" sz="1600" dirty="0">
                <a:solidFill>
                  <a:schemeClr val="bg1"/>
                </a:solidFill>
              </a:rPr>
              <a:t>File Shares</a:t>
            </a:r>
          </a:p>
        </p:txBody>
      </p:sp>
      <p:sp>
        <p:nvSpPr>
          <p:cNvPr id="37" name="Down Arrow 36"/>
          <p:cNvSpPr/>
          <p:nvPr/>
        </p:nvSpPr>
        <p:spPr>
          <a:xfrm>
            <a:off x="7115807" y="3422287"/>
            <a:ext cx="673858" cy="344120"/>
          </a:xfrm>
          <a:prstGeom prst="downArrow">
            <a:avLst>
              <a:gd name="adj1" fmla="val 65222"/>
              <a:gd name="adj2" fmla="val 58151"/>
            </a:avLst>
          </a:prstGeom>
          <a:solidFill>
            <a:srgbClr val="ACC66A"/>
          </a:solidFill>
          <a:ln>
            <a:solidFill>
              <a:srgbClr val="667C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5"/>
          </a:p>
        </p:txBody>
      </p:sp>
      <p:sp>
        <p:nvSpPr>
          <p:cNvPr id="6" name="Left-Right Arrow 5"/>
          <p:cNvSpPr/>
          <p:nvPr/>
        </p:nvSpPr>
        <p:spPr bwMode="auto">
          <a:xfrm>
            <a:off x="6089910" y="2746543"/>
            <a:ext cx="878336" cy="381863"/>
          </a:xfrm>
          <a:prstGeom prst="leftRightArrow">
            <a:avLst/>
          </a:prstGeom>
          <a:solidFill>
            <a:schemeClr val="accent2">
              <a:alpha val="42000"/>
            </a:schemeClr>
          </a:solidFill>
          <a:ln w="19050">
            <a:solidFill>
              <a:schemeClr val="accent2"/>
            </a:solidFill>
            <a:prstDash val="sys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5131" tIns="47565" rIns="95131" bIns="47565" numCol="1" rtlCol="0" anchor="ctr" anchorCtr="0" compatLnSpc="1">
            <a:prstTxWarp prst="textNoShape">
              <a:avLst/>
            </a:prstTxWarp>
          </a:bodyPr>
          <a:lstStyle/>
          <a:p>
            <a:pPr algn="ctr" defTabSz="951028" fontAlgn="base">
              <a:spcBef>
                <a:spcPct val="0"/>
              </a:spcBef>
              <a:spcAft>
                <a:spcPct val="0"/>
              </a:spcAft>
            </a:pPr>
            <a:endParaRPr lang="en-US" sz="2040" dirty="0">
              <a:gradFill>
                <a:gsLst>
                  <a:gs pos="0">
                    <a:srgbClr val="FFFFFF"/>
                  </a:gs>
                  <a:gs pos="100000">
                    <a:srgbClr val="FFFFFF"/>
                  </a:gs>
                </a:gsLst>
                <a:lin ang="5400000" scaled="0"/>
              </a:gradFill>
            </a:endParaRPr>
          </a:p>
        </p:txBody>
      </p:sp>
      <p:sp>
        <p:nvSpPr>
          <p:cNvPr id="42" name="Left-Right Arrow 41"/>
          <p:cNvSpPr/>
          <p:nvPr/>
        </p:nvSpPr>
        <p:spPr bwMode="auto">
          <a:xfrm>
            <a:off x="8005727" y="2746543"/>
            <a:ext cx="878336" cy="381863"/>
          </a:xfrm>
          <a:prstGeom prst="leftRightArrow">
            <a:avLst/>
          </a:prstGeom>
          <a:solidFill>
            <a:schemeClr val="accent2">
              <a:alpha val="42000"/>
            </a:schemeClr>
          </a:solidFill>
          <a:ln w="19050">
            <a:solidFill>
              <a:schemeClr val="accent2"/>
            </a:solidFill>
            <a:prstDash val="sysDash"/>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5131" tIns="47565" rIns="95131" bIns="47565" numCol="1" rtlCol="0" anchor="ctr" anchorCtr="0" compatLnSpc="1">
            <a:prstTxWarp prst="textNoShape">
              <a:avLst/>
            </a:prstTxWarp>
          </a:bodyPr>
          <a:lstStyle/>
          <a:p>
            <a:pPr algn="ctr" defTabSz="951028" fontAlgn="base">
              <a:spcBef>
                <a:spcPct val="0"/>
              </a:spcBef>
              <a:spcAft>
                <a:spcPct val="0"/>
              </a:spcAft>
            </a:pPr>
            <a:endParaRPr lang="en-US" sz="2040" dirty="0">
              <a:gradFill>
                <a:gsLst>
                  <a:gs pos="0">
                    <a:srgbClr val="FFFFFF"/>
                  </a:gs>
                  <a:gs pos="100000">
                    <a:srgbClr val="FFFFFF"/>
                  </a:gs>
                </a:gsLst>
                <a:lin ang="5400000" scaled="0"/>
              </a:gradFill>
            </a:endParaRPr>
          </a:p>
        </p:txBody>
      </p:sp>
      <p:sp>
        <p:nvSpPr>
          <p:cNvPr id="38" name="Bent Arrow 37"/>
          <p:cNvSpPr/>
          <p:nvPr/>
        </p:nvSpPr>
        <p:spPr>
          <a:xfrm rot="16200000" flipH="1">
            <a:off x="5860460" y="855832"/>
            <a:ext cx="706950" cy="1663618"/>
          </a:xfrm>
          <a:prstGeom prst="bentArrow">
            <a:avLst>
              <a:gd name="adj1" fmla="val 14674"/>
              <a:gd name="adj2" fmla="val 14544"/>
              <a:gd name="adj3" fmla="val 31125"/>
              <a:gd name="adj4" fmla="val 36313"/>
            </a:avLst>
          </a:prstGeom>
          <a:solidFill>
            <a:srgbClr val="ACC66A"/>
          </a:solidFill>
          <a:ln>
            <a:solidFill>
              <a:srgbClr val="7588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98">
              <a:solidFill>
                <a:schemeClr val="tx1"/>
              </a:solidFill>
            </a:endParaRPr>
          </a:p>
        </p:txBody>
      </p:sp>
      <p:sp>
        <p:nvSpPr>
          <p:cNvPr id="4" name="TextBox 3"/>
          <p:cNvSpPr txBox="1"/>
          <p:nvPr/>
        </p:nvSpPr>
        <p:spPr>
          <a:xfrm>
            <a:off x="5715932" y="1079835"/>
            <a:ext cx="1172377" cy="286306"/>
          </a:xfrm>
          <a:prstGeom prst="rect">
            <a:avLst/>
          </a:prstGeom>
          <a:noFill/>
        </p:spPr>
        <p:txBody>
          <a:bodyPr wrap="square" rtlCol="0">
            <a:spAutoFit/>
          </a:bodyPr>
          <a:lstStyle/>
          <a:p>
            <a:r>
              <a:rPr lang="en-US" sz="1224" dirty="0">
                <a:solidFill>
                  <a:schemeClr val="bg1"/>
                </a:solidFill>
              </a:rPr>
              <a:t>.</a:t>
            </a:r>
            <a:r>
              <a:rPr lang="en-US" sz="1224" dirty="0" err="1">
                <a:solidFill>
                  <a:schemeClr val="bg1"/>
                </a:solidFill>
              </a:rPr>
              <a:t>pst</a:t>
            </a:r>
            <a:r>
              <a:rPr lang="en-US" sz="1224" dirty="0">
                <a:solidFill>
                  <a:schemeClr val="bg1"/>
                </a:solidFill>
              </a:rPr>
              <a:t> content</a:t>
            </a:r>
          </a:p>
        </p:txBody>
      </p:sp>
      <p:sp>
        <p:nvSpPr>
          <p:cNvPr id="39" name="TextBox 38"/>
          <p:cNvSpPr txBox="1"/>
          <p:nvPr/>
        </p:nvSpPr>
        <p:spPr>
          <a:xfrm>
            <a:off x="8034393" y="1082699"/>
            <a:ext cx="1517589" cy="286306"/>
          </a:xfrm>
          <a:prstGeom prst="rect">
            <a:avLst/>
          </a:prstGeom>
          <a:noFill/>
        </p:spPr>
        <p:txBody>
          <a:bodyPr wrap="square" rtlCol="0">
            <a:spAutoFit/>
          </a:bodyPr>
          <a:lstStyle/>
          <a:p>
            <a:r>
              <a:rPr lang="en-US" sz="1224" dirty="0">
                <a:solidFill>
                  <a:schemeClr val="bg1"/>
                </a:solidFill>
              </a:rPr>
              <a:t>Non-.pst content</a:t>
            </a:r>
          </a:p>
        </p:txBody>
      </p:sp>
    </p:spTree>
    <p:extLst>
      <p:ext uri="{BB962C8B-B14F-4D97-AF65-F5344CB8AC3E}">
        <p14:creationId xmlns:p14="http://schemas.microsoft.com/office/powerpoint/2010/main" val="1325942355"/>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3625608"/>
          </a:xfrm>
        </p:spPr>
        <p:txBody>
          <a:bodyPr/>
          <a:lstStyle/>
          <a:p>
            <a:pPr marL="0" indent="0">
              <a:buNone/>
            </a:pPr>
            <a:r>
              <a:rPr lang="en-US" sz="2400" b="1" dirty="0" smtClean="0">
                <a:solidFill>
                  <a:schemeClr val="tx1"/>
                </a:solidFill>
              </a:rPr>
              <a:t>Problem</a:t>
            </a:r>
            <a:r>
              <a:rPr lang="en-US" sz="2400" dirty="0" smtClean="0">
                <a:solidFill>
                  <a:schemeClr val="tx1"/>
                </a:solidFill>
              </a:rPr>
              <a:t>: </a:t>
            </a:r>
            <a:r>
              <a:rPr lang="en-US" sz="2400" dirty="0" smtClean="0">
                <a:solidFill>
                  <a:schemeClr val="tx2"/>
                </a:solidFill>
              </a:rPr>
              <a:t>Offline data still must be collected and processed before it can be searched.</a:t>
            </a:r>
          </a:p>
          <a:p>
            <a:pPr marL="0" indent="0">
              <a:buNone/>
            </a:pPr>
            <a:endParaRPr lang="en-US" sz="1000" dirty="0"/>
          </a:p>
          <a:p>
            <a:pPr marL="0" indent="0">
              <a:buNone/>
            </a:pPr>
            <a:r>
              <a:rPr lang="en-US" sz="2400" b="1" dirty="0" smtClean="0">
                <a:solidFill>
                  <a:schemeClr val="tx1"/>
                </a:solidFill>
              </a:rPr>
              <a:t>Solution</a:t>
            </a:r>
            <a:r>
              <a:rPr lang="en-US" sz="2400" dirty="0" smtClean="0">
                <a:solidFill>
                  <a:schemeClr val="tx1"/>
                </a:solidFill>
              </a:rPr>
              <a:t>: </a:t>
            </a:r>
            <a:r>
              <a:rPr lang="en-US" sz="2400" dirty="0" smtClean="0">
                <a:solidFill>
                  <a:schemeClr val="tx2"/>
                </a:solidFill>
              </a:rPr>
              <a:t>Windows Server file shares, a SQL database, and a custom web UI to catalog and organize the content.</a:t>
            </a:r>
          </a:p>
          <a:p>
            <a:r>
              <a:rPr lang="en-US" sz="1800" dirty="0" smtClean="0">
                <a:latin typeface="+mn-lt"/>
              </a:rPr>
              <a:t>Newly collected data is copied to the file share with metadata and folder structure intact.</a:t>
            </a:r>
          </a:p>
          <a:p>
            <a:r>
              <a:rPr lang="en-US" sz="1800" dirty="0" smtClean="0">
                <a:latin typeface="+mn-lt"/>
              </a:rPr>
              <a:t>The collection is checked in and attributed to the appropriate custodian in the web UI.</a:t>
            </a:r>
          </a:p>
          <a:p>
            <a:r>
              <a:rPr lang="en-US" sz="1800" dirty="0" smtClean="0">
                <a:latin typeface="+mn-lt"/>
              </a:rPr>
              <a:t>Collected data is organized by custodian, by collection.</a:t>
            </a:r>
          </a:p>
          <a:p>
            <a:r>
              <a:rPr lang="en-US" sz="1800" dirty="0" smtClean="0">
                <a:latin typeface="+mn-lt"/>
              </a:rPr>
              <a:t>Custom scripts are generated to facilitate the import of any .</a:t>
            </a:r>
            <a:r>
              <a:rPr lang="en-US" sz="1800" dirty="0" err="1" smtClean="0">
                <a:latin typeface="+mn-lt"/>
              </a:rPr>
              <a:t>pst</a:t>
            </a:r>
            <a:r>
              <a:rPr lang="en-US" sz="1800" dirty="0" smtClean="0">
                <a:latin typeface="+mn-lt"/>
              </a:rPr>
              <a:t> data.</a:t>
            </a:r>
          </a:p>
          <a:p>
            <a:r>
              <a:rPr lang="en-US" sz="1800" dirty="0" smtClean="0">
                <a:latin typeface="+mn-lt"/>
              </a:rPr>
              <a:t>UI catalogs all known locations for each custodian’s data: Active mailbox(</a:t>
            </a:r>
            <a:r>
              <a:rPr lang="en-US" sz="1800" dirty="0" err="1" smtClean="0">
                <a:latin typeface="+mn-lt"/>
              </a:rPr>
              <a:t>es</a:t>
            </a:r>
            <a:r>
              <a:rPr lang="en-US" sz="1800" dirty="0" smtClean="0">
                <a:latin typeface="+mn-lt"/>
              </a:rPr>
              <a:t>), file share location.</a:t>
            </a:r>
          </a:p>
          <a:p>
            <a:pPr marL="0" indent="0">
              <a:buNone/>
            </a:pPr>
            <a:endParaRPr lang="en-US" dirty="0"/>
          </a:p>
        </p:txBody>
      </p:sp>
      <p:sp>
        <p:nvSpPr>
          <p:cNvPr id="3" name="Title 2"/>
          <p:cNvSpPr>
            <a:spLocks noGrp="1"/>
          </p:cNvSpPr>
          <p:nvPr>
            <p:ph type="title"/>
          </p:nvPr>
        </p:nvSpPr>
        <p:spPr/>
        <p:txBody>
          <a:bodyPr/>
          <a:lstStyle/>
          <a:p>
            <a:r>
              <a:rPr lang="en-US" dirty="0" smtClean="0"/>
              <a:t>Managing offline content</a:t>
            </a:r>
            <a:endParaRPr lang="en-US" dirty="0"/>
          </a:p>
        </p:txBody>
      </p:sp>
      <p:pic>
        <p:nvPicPr>
          <p:cNvPr id="9" name="Picture 8"/>
          <p:cNvPicPr/>
          <p:nvPr/>
        </p:nvPicPr>
        <p:blipFill rotWithShape="1">
          <a:blip r:embed="rId2"/>
          <a:srcRect l="22208" t="28791" r="2612" b="17373"/>
          <a:stretch/>
        </p:blipFill>
        <p:spPr bwMode="auto">
          <a:xfrm>
            <a:off x="1417637" y="4259262"/>
            <a:ext cx="4467860" cy="2483485"/>
          </a:xfrm>
          <a:prstGeom prst="rect">
            <a:avLst/>
          </a:prstGeom>
          <a:ln>
            <a:solidFill>
              <a:schemeClr val="bg1">
                <a:lumMod val="75000"/>
              </a:schemeClr>
            </a:solidFill>
          </a:ln>
          <a:extLst>
            <a:ext uri="{53640926-AAD7-44D8-BBD7-CCE9431645EC}">
              <a14:shadowObscured xmlns:a14="http://schemas.microsoft.com/office/drawing/2010/main"/>
            </a:ext>
          </a:extLst>
        </p:spPr>
      </p:pic>
      <p:pic>
        <p:nvPicPr>
          <p:cNvPr id="11" name="Picture 10"/>
          <p:cNvPicPr/>
          <p:nvPr/>
        </p:nvPicPr>
        <p:blipFill rotWithShape="1">
          <a:blip r:embed="rId3"/>
          <a:srcRect l="16266" r="4483" b="31781"/>
          <a:stretch/>
        </p:blipFill>
        <p:spPr bwMode="auto">
          <a:xfrm>
            <a:off x="6523037" y="4259261"/>
            <a:ext cx="4467860" cy="2483486"/>
          </a:xfrm>
          <a:prstGeom prst="rect">
            <a:avLst/>
          </a:prstGeom>
          <a:ln>
            <a:solidFill>
              <a:schemeClr val="bg1">
                <a:lumMod val="75000"/>
              </a:schemeClr>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467535327"/>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SharePoint eDiscovery Center</a:t>
            </a:r>
            <a:endParaRPr lang="en-US" dirty="0"/>
          </a:p>
        </p:txBody>
      </p:sp>
    </p:spTree>
    <p:extLst>
      <p:ext uri="{BB962C8B-B14F-4D97-AF65-F5344CB8AC3E}">
        <p14:creationId xmlns:p14="http://schemas.microsoft.com/office/powerpoint/2010/main" val="750937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FF8C00">
              <a:alpha val="68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2460071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6" id="{73F19C53-BB2B-4C4D-816D-1195BB6E726B}" vid="{5A4F13AD-32CC-4115-B021-B1ABF67D561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CBD3793-5173-4DAB-A0EC-14A070816C0A}"/>
</file>

<file path=customXml/itemProps2.xml><?xml version="1.0" encoding="utf-8"?>
<ds:datastoreItem xmlns:ds="http://schemas.openxmlformats.org/officeDocument/2006/customXml" ds:itemID="{F990F116-B58F-4255-B05B-DA3808E0E5C6}"/>
</file>

<file path=customXml/itemProps3.xml><?xml version="1.0" encoding="utf-8"?>
<ds:datastoreItem xmlns:ds="http://schemas.openxmlformats.org/officeDocument/2006/customXml" ds:itemID="{758FDAC0-319D-4A54-8D8E-1D42CB1F8004}"/>
</file>

<file path=docProps/app.xml><?xml version="1.0" encoding="utf-8"?>
<Properties xmlns="http://schemas.openxmlformats.org/officeDocument/2006/extended-properties" xmlns:vt="http://schemas.openxmlformats.org/officeDocument/2006/docPropsVTypes">
  <Template>SharePoint_Conference_2014_ITPro_Template</Template>
  <TotalTime>8</TotalTime>
  <Words>1348</Words>
  <Application>Microsoft Office PowerPoint</Application>
  <PresentationFormat>Custom</PresentationFormat>
  <Paragraphs>107</Paragraphs>
  <Slides>10</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Calibri</vt:lpstr>
      <vt:lpstr>Segoe Semibold</vt:lpstr>
      <vt:lpstr>Segoe UI</vt:lpstr>
      <vt:lpstr>Segoe UI Light</vt:lpstr>
      <vt:lpstr>Wingdings</vt:lpstr>
      <vt:lpstr>5-30499_SPC_2014_ITPro_Template_16x9</vt:lpstr>
      <vt:lpstr>PowerPoint Presentation</vt:lpstr>
      <vt:lpstr>How Microsoft Legal does eDiscovery </vt:lpstr>
      <vt:lpstr>Principle eDiscovery concerns</vt:lpstr>
      <vt:lpstr>Average Microsoft case from FY11-13 68 cases with active eDiscovery efforts per year</vt:lpstr>
      <vt:lpstr>PowerPoint Presentation</vt:lpstr>
      <vt:lpstr>PowerPoint Presentation</vt:lpstr>
      <vt:lpstr>Managing offline content</vt:lpstr>
      <vt:lpstr>Demo</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Microsoft Legal does eDiscovery </dc:title>
  <dc:subject>SharePoint Conference 2014 Executive</dc:subject>
  <dc:creator>Taylor Denning</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4</cp:revision>
  <dcterms:created xsi:type="dcterms:W3CDTF">2014-03-02T20:49:54Z</dcterms:created>
  <dcterms:modified xsi:type="dcterms:W3CDTF">2014-03-05T02:59:26Z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21;#IT professionals|f9d20670-fa9a-45b8-a017-ba71db81a534</vt:lpwstr>
  </property>
  <property fmtid="{D5CDD505-2E9C-101B-9397-08002B2CF9AE}" pid="13" name="Event Name">
    <vt:lpwstr>91;#Microsoft SharePoint Conference|a629e079-6b4e-41d1-9641-98de5e4410b7</vt:lpwstr>
  </property>
  <property fmtid="{D5CDD505-2E9C-101B-9397-08002B2CF9AE}" pid="14" name="TaxCatchAll">
    <vt:lpwstr>10;#SharePoint Conference 2014 Executive;#90;#SharePoint Conference 2014 Executive|c7618099-af1d-412d-92b3-b97338d93c70</vt:lpwstr>
  </property>
  <property fmtid="{D5CDD505-2E9C-101B-9397-08002B2CF9AE}" pid="15" name="TaxKeywordTaxHTField">
    <vt:lpwstr>SharePoint Conference 2014 Executive|c7618099-af1d-412d-92b3-b97338d93c70</vt:lpwstr>
  </property>
</Properties>
</file>