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49" r:id="rId6"/>
  </p:sldMasterIdLst>
  <p:notesMasterIdLst>
    <p:notesMasterId r:id="rId31"/>
  </p:notesMasterIdLst>
  <p:handoutMasterIdLst>
    <p:handoutMasterId r:id="rId32"/>
  </p:handoutMasterIdLst>
  <p:sldIdLst>
    <p:sldId id="1236" r:id="rId7"/>
    <p:sldId id="1124" r:id="rId8"/>
    <p:sldId id="1275" r:id="rId9"/>
    <p:sldId id="1276" r:id="rId10"/>
    <p:sldId id="1277" r:id="rId11"/>
    <p:sldId id="1278" r:id="rId12"/>
    <p:sldId id="1279" r:id="rId13"/>
    <p:sldId id="1280" r:id="rId14"/>
    <p:sldId id="1281" r:id="rId15"/>
    <p:sldId id="1282" r:id="rId16"/>
    <p:sldId id="1283" r:id="rId17"/>
    <p:sldId id="1284" r:id="rId18"/>
    <p:sldId id="1285" r:id="rId19"/>
    <p:sldId id="1286" r:id="rId20"/>
    <p:sldId id="1287" r:id="rId21"/>
    <p:sldId id="1288" r:id="rId22"/>
    <p:sldId id="1289" r:id="rId23"/>
    <p:sldId id="1290" r:id="rId24"/>
    <p:sldId id="1291" r:id="rId25"/>
    <p:sldId id="1292" r:id="rId26"/>
    <p:sldId id="1293" r:id="rId27"/>
    <p:sldId id="1294" r:id="rId28"/>
    <p:sldId id="1295" r:id="rId29"/>
    <p:sldId id="1296" r:id="rId30"/>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509"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A382AE-6B9C-44E1-9A76-F2129E125146}" type="doc">
      <dgm:prSet loTypeId="urn:microsoft.com/office/officeart/2005/8/layout/hList6" loCatId="list" qsTypeId="urn:microsoft.com/office/officeart/2005/8/quickstyle/simple5" qsCatId="simple" csTypeId="urn:microsoft.com/office/officeart/2005/8/colors/accent0_1" csCatId="mainScheme" phldr="1"/>
      <dgm:spPr/>
      <dgm:t>
        <a:bodyPr/>
        <a:lstStyle/>
        <a:p>
          <a:endParaRPr lang="en-US"/>
        </a:p>
      </dgm:t>
    </dgm:pt>
    <dgm:pt modelId="{A5C47A46-163C-47A2-BE20-B6EAE941ECB2}">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en-US" sz="2000" b="1" dirty="0" smtClean="0"/>
            <a:t>Why Compliance</a:t>
          </a:r>
          <a:endParaRPr lang="en-US" sz="2000" b="1" dirty="0"/>
        </a:p>
      </dgm:t>
    </dgm:pt>
    <dgm:pt modelId="{AF96291B-73E6-457D-BA1E-055B338BA593}" type="parTrans" cxnId="{7CECB933-8ECB-43B9-A779-96DD0AAB83EF}">
      <dgm:prSet/>
      <dgm:spPr/>
      <dgm:t>
        <a:bodyPr/>
        <a:lstStyle/>
        <a:p>
          <a:endParaRPr lang="en-US"/>
        </a:p>
      </dgm:t>
    </dgm:pt>
    <dgm:pt modelId="{226631D0-0DCF-4471-9443-0F9B15E734AD}" type="sibTrans" cxnId="{7CECB933-8ECB-43B9-A779-96DD0AAB83EF}">
      <dgm:prSet/>
      <dgm:spPr/>
      <dgm:t>
        <a:bodyPr/>
        <a:lstStyle/>
        <a:p>
          <a:endParaRPr lang="en-US"/>
        </a:p>
      </dgm:t>
    </dgm:pt>
    <dgm:pt modelId="{67A994B7-85D4-4CAB-A1E1-184BF3026EF7}">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en-US" sz="1800" dirty="0" smtClean="0"/>
            <a:t>Legal and  Regulatory requirements</a:t>
          </a:r>
          <a:br>
            <a:rPr lang="en-US" sz="1800" dirty="0" smtClean="0"/>
          </a:br>
          <a:endParaRPr lang="en-US" sz="1800" dirty="0"/>
        </a:p>
      </dgm:t>
    </dgm:pt>
    <dgm:pt modelId="{216105FB-73EF-4ADC-9FE4-EAB13459284E}" type="parTrans" cxnId="{C61976E8-62E9-4939-886F-997D9120AE10}">
      <dgm:prSet/>
      <dgm:spPr/>
      <dgm:t>
        <a:bodyPr/>
        <a:lstStyle/>
        <a:p>
          <a:endParaRPr lang="en-US"/>
        </a:p>
      </dgm:t>
    </dgm:pt>
    <dgm:pt modelId="{8959B011-6E5B-4F96-B56A-686817F300DA}" type="sibTrans" cxnId="{C61976E8-62E9-4939-886F-997D9120AE10}">
      <dgm:prSet/>
      <dgm:spPr/>
      <dgm:t>
        <a:bodyPr/>
        <a:lstStyle/>
        <a:p>
          <a:endParaRPr lang="en-US"/>
        </a:p>
      </dgm:t>
    </dgm:pt>
    <dgm:pt modelId="{B7BCED0C-8E4E-4FFA-B6D8-8F33EF2D98D1}">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en-US" sz="2000" b="1" dirty="0" smtClean="0"/>
            <a:t>Today’s Challenges</a:t>
          </a:r>
          <a:endParaRPr lang="en-US" sz="2000" b="1" dirty="0"/>
        </a:p>
      </dgm:t>
    </dgm:pt>
    <dgm:pt modelId="{590142F0-3D56-4528-B9BB-7B338E9C232E}" type="parTrans" cxnId="{F735F0A5-A524-4C22-846C-35A3A348FC63}">
      <dgm:prSet/>
      <dgm:spPr/>
      <dgm:t>
        <a:bodyPr/>
        <a:lstStyle/>
        <a:p>
          <a:endParaRPr lang="en-US"/>
        </a:p>
      </dgm:t>
    </dgm:pt>
    <dgm:pt modelId="{76BDD958-2009-4581-8D53-2F7933DFB65A}" type="sibTrans" cxnId="{F735F0A5-A524-4C22-846C-35A3A348FC63}">
      <dgm:prSet/>
      <dgm:spPr/>
      <dgm:t>
        <a:bodyPr/>
        <a:lstStyle/>
        <a:p>
          <a:endParaRPr lang="en-US"/>
        </a:p>
      </dgm:t>
    </dgm:pt>
    <dgm:pt modelId="{74B85674-2CE1-40AC-9189-D319B63DAAEF}">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en-US" sz="1800" dirty="0" smtClean="0"/>
            <a:t>Duplicate storage</a:t>
          </a:r>
          <a:br>
            <a:rPr lang="en-US" sz="1800" dirty="0" smtClean="0"/>
          </a:br>
          <a:endParaRPr lang="en-US" sz="1800" dirty="0"/>
        </a:p>
      </dgm:t>
    </dgm:pt>
    <dgm:pt modelId="{C1EACFEE-8A9D-4148-A3D2-5801ECA9D2DD}" type="parTrans" cxnId="{6213DD4D-3D13-4061-8E31-40DA8E59821E}">
      <dgm:prSet/>
      <dgm:spPr/>
      <dgm:t>
        <a:bodyPr/>
        <a:lstStyle/>
        <a:p>
          <a:endParaRPr lang="en-US"/>
        </a:p>
      </dgm:t>
    </dgm:pt>
    <dgm:pt modelId="{3D5B489C-8C6B-4B55-8EA6-4E6348AD73E1}" type="sibTrans" cxnId="{6213DD4D-3D13-4061-8E31-40DA8E59821E}">
      <dgm:prSet/>
      <dgm:spPr/>
      <dgm:t>
        <a:bodyPr/>
        <a:lstStyle/>
        <a:p>
          <a:endParaRPr lang="en-US"/>
        </a:p>
      </dgm:t>
    </dgm:pt>
    <dgm:pt modelId="{810564B5-88ED-4CB3-B2B2-FEB7AC0B32F1}">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en-US" sz="1800" dirty="0" smtClean="0"/>
            <a:t>Add-ons for users</a:t>
          </a:r>
          <a:br>
            <a:rPr lang="en-US" sz="1800" dirty="0" smtClean="0"/>
          </a:br>
          <a:endParaRPr lang="en-US" sz="1800" dirty="0"/>
        </a:p>
      </dgm:t>
    </dgm:pt>
    <dgm:pt modelId="{7B8EC0EE-D70D-44A8-95CE-52E00864C5A7}" type="parTrans" cxnId="{08D5C1BB-19EE-4379-9945-DDEB9526AE0F}">
      <dgm:prSet/>
      <dgm:spPr/>
      <dgm:t>
        <a:bodyPr/>
        <a:lstStyle/>
        <a:p>
          <a:endParaRPr lang="en-US"/>
        </a:p>
      </dgm:t>
    </dgm:pt>
    <dgm:pt modelId="{7074D783-D23F-4274-B32F-205C54AC1A2A}" type="sibTrans" cxnId="{08D5C1BB-19EE-4379-9945-DDEB9526AE0F}">
      <dgm:prSet/>
      <dgm:spPr/>
      <dgm:t>
        <a:bodyPr/>
        <a:lstStyle/>
        <a:p>
          <a:endParaRPr lang="en-US"/>
        </a:p>
      </dgm:t>
    </dgm:pt>
    <dgm:pt modelId="{722CF66B-5AC3-4FB0-AE5F-1783648959D8}">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en-US" sz="2000" b="1" dirty="0" smtClean="0"/>
            <a:t>The Asks</a:t>
          </a:r>
          <a:endParaRPr lang="en-US" sz="2000" b="1" dirty="0"/>
        </a:p>
      </dgm:t>
    </dgm:pt>
    <dgm:pt modelId="{BE1686A3-39AD-43BD-8EBC-CC6C196B5FAB}" type="parTrans" cxnId="{8D40AF2A-0F15-4F0E-9E23-819B04F2079B}">
      <dgm:prSet/>
      <dgm:spPr/>
      <dgm:t>
        <a:bodyPr/>
        <a:lstStyle/>
        <a:p>
          <a:endParaRPr lang="en-US"/>
        </a:p>
      </dgm:t>
    </dgm:pt>
    <dgm:pt modelId="{316C436B-40EB-4938-88AF-C874D9636EF2}" type="sibTrans" cxnId="{8D40AF2A-0F15-4F0E-9E23-819B04F2079B}">
      <dgm:prSet/>
      <dgm:spPr/>
      <dgm:t>
        <a:bodyPr/>
        <a:lstStyle/>
        <a:p>
          <a:endParaRPr lang="en-US"/>
        </a:p>
      </dgm:t>
    </dgm:pt>
    <dgm:pt modelId="{7BDB03B1-E46E-43D9-86D5-F793C3E75E6C}">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en-US" sz="1800" dirty="0" smtClean="0"/>
            <a:t>Lower the cost</a:t>
          </a:r>
          <a:br>
            <a:rPr lang="en-US" sz="1800" dirty="0" smtClean="0"/>
          </a:br>
          <a:endParaRPr lang="en-US" sz="1800" dirty="0"/>
        </a:p>
      </dgm:t>
    </dgm:pt>
    <dgm:pt modelId="{AC94528A-382C-4C94-9D23-148FC46EB18A}" type="parTrans" cxnId="{8F52AF20-A87A-408D-B446-9D69DDF37B9A}">
      <dgm:prSet/>
      <dgm:spPr/>
      <dgm:t>
        <a:bodyPr/>
        <a:lstStyle/>
        <a:p>
          <a:endParaRPr lang="en-US"/>
        </a:p>
      </dgm:t>
    </dgm:pt>
    <dgm:pt modelId="{CFDFCBBA-EBDA-4190-A2BC-765B3F454242}" type="sibTrans" cxnId="{8F52AF20-A87A-408D-B446-9D69DDF37B9A}">
      <dgm:prSet/>
      <dgm:spPr/>
      <dgm:t>
        <a:bodyPr/>
        <a:lstStyle/>
        <a:p>
          <a:endParaRPr lang="en-US"/>
        </a:p>
      </dgm:t>
    </dgm:pt>
    <dgm:pt modelId="{058F8F61-9303-44E4-B37E-60899BBA22BD}">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en-US" sz="1800" dirty="0" smtClean="0"/>
            <a:t>Organizational governance</a:t>
          </a:r>
          <a:br>
            <a:rPr lang="en-US" sz="1800" dirty="0" smtClean="0"/>
          </a:br>
          <a:endParaRPr lang="en-US" sz="1800" dirty="0"/>
        </a:p>
      </dgm:t>
    </dgm:pt>
    <dgm:pt modelId="{F548FB2A-90DC-4EAA-933D-28EEBE1E891A}" type="parTrans" cxnId="{56421E44-559D-4717-B6ED-BEAA37AA5636}">
      <dgm:prSet/>
      <dgm:spPr/>
      <dgm:t>
        <a:bodyPr/>
        <a:lstStyle/>
        <a:p>
          <a:endParaRPr lang="en-US"/>
        </a:p>
      </dgm:t>
    </dgm:pt>
    <dgm:pt modelId="{30A2EDC1-500A-49E6-9C44-3281E756C04A}" type="sibTrans" cxnId="{56421E44-559D-4717-B6ED-BEAA37AA5636}">
      <dgm:prSet/>
      <dgm:spPr/>
      <dgm:t>
        <a:bodyPr/>
        <a:lstStyle/>
        <a:p>
          <a:endParaRPr lang="en-US"/>
        </a:p>
      </dgm:t>
    </dgm:pt>
    <dgm:pt modelId="{CD4E0068-8150-4D0C-A5D2-C16981C2C70B}">
      <dgm:prSet phldrT="[Text]">
        <dgm:style>
          <a:lnRef idx="1">
            <a:schemeClr val="accent3"/>
          </a:lnRef>
          <a:fillRef idx="2">
            <a:schemeClr val="accent3"/>
          </a:fillRef>
          <a:effectRef idx="1">
            <a:schemeClr val="accent3"/>
          </a:effectRef>
          <a:fontRef idx="minor">
            <a:schemeClr val="dk1"/>
          </a:fontRef>
        </dgm:style>
      </dgm:prSet>
      <dgm:spPr/>
      <dgm:t>
        <a:bodyPr/>
        <a:lstStyle/>
        <a:p>
          <a:endParaRPr lang="en-US" sz="1300" dirty="0"/>
        </a:p>
      </dgm:t>
    </dgm:pt>
    <dgm:pt modelId="{21F3B8E7-D7D4-4697-AD92-35EDBC85E9C6}" type="parTrans" cxnId="{F2519185-3CCC-44E1-BA27-4943FFFC86E3}">
      <dgm:prSet/>
      <dgm:spPr/>
      <dgm:t>
        <a:bodyPr/>
        <a:lstStyle/>
        <a:p>
          <a:endParaRPr lang="en-US"/>
        </a:p>
      </dgm:t>
    </dgm:pt>
    <dgm:pt modelId="{6C84C590-D192-42AF-8454-427C837C1047}" type="sibTrans" cxnId="{F2519185-3CCC-44E1-BA27-4943FFFC86E3}">
      <dgm:prSet/>
      <dgm:spPr/>
      <dgm:t>
        <a:bodyPr/>
        <a:lstStyle/>
        <a:p>
          <a:endParaRPr lang="en-US"/>
        </a:p>
      </dgm:t>
    </dgm:pt>
    <dgm:pt modelId="{1D22B7C0-F42B-4F14-96F6-4A28710CE9F8}">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en-US" sz="1800" dirty="0" smtClean="0"/>
            <a:t>Complex experience</a:t>
          </a:r>
          <a:endParaRPr lang="en-US" sz="1800" dirty="0"/>
        </a:p>
      </dgm:t>
    </dgm:pt>
    <dgm:pt modelId="{32432107-AFCC-49E5-9DE6-234C21B3B7FD}" type="parTrans" cxnId="{D7F805B1-F48C-4481-943D-B58FDFA5A156}">
      <dgm:prSet/>
      <dgm:spPr/>
      <dgm:t>
        <a:bodyPr/>
        <a:lstStyle/>
        <a:p>
          <a:endParaRPr lang="en-US"/>
        </a:p>
      </dgm:t>
    </dgm:pt>
    <dgm:pt modelId="{A29676EE-6B83-4921-9715-9DE16B6DF661}" type="sibTrans" cxnId="{D7F805B1-F48C-4481-943D-B58FDFA5A156}">
      <dgm:prSet/>
      <dgm:spPr/>
      <dgm:t>
        <a:bodyPr/>
        <a:lstStyle/>
        <a:p>
          <a:endParaRPr lang="en-US"/>
        </a:p>
      </dgm:t>
    </dgm:pt>
    <dgm:pt modelId="{F8F0069C-A6EC-4796-BD71-2DB0EE378394}">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en-US" sz="1800" dirty="0" smtClean="0"/>
            <a:t>One experience</a:t>
          </a:r>
          <a:br>
            <a:rPr lang="en-US" sz="1800" dirty="0" smtClean="0"/>
          </a:br>
          <a:endParaRPr lang="en-US" sz="1800" dirty="0"/>
        </a:p>
      </dgm:t>
    </dgm:pt>
    <dgm:pt modelId="{23C0036F-75D9-41A6-A071-73E4D84D068B}" type="parTrans" cxnId="{61E15F66-8897-406A-8D11-3690D6EF0400}">
      <dgm:prSet/>
      <dgm:spPr/>
      <dgm:t>
        <a:bodyPr/>
        <a:lstStyle/>
        <a:p>
          <a:endParaRPr lang="en-US"/>
        </a:p>
      </dgm:t>
    </dgm:pt>
    <dgm:pt modelId="{9C293D9C-F306-4E6B-BDA3-FB40380546C7}" type="sibTrans" cxnId="{61E15F66-8897-406A-8D11-3690D6EF0400}">
      <dgm:prSet/>
      <dgm:spPr/>
      <dgm:t>
        <a:bodyPr/>
        <a:lstStyle/>
        <a:p>
          <a:endParaRPr lang="en-US"/>
        </a:p>
      </dgm:t>
    </dgm:pt>
    <dgm:pt modelId="{1CDCFD1F-AD11-49FC-B1E4-93748159C8AC}">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en-US" sz="1800" dirty="0" smtClean="0"/>
            <a:t>Leave the end user alone</a:t>
          </a:r>
          <a:endParaRPr lang="en-US" sz="1800" dirty="0"/>
        </a:p>
      </dgm:t>
    </dgm:pt>
    <dgm:pt modelId="{F65728EA-94CB-45E4-BF0D-7AC436AF1E8E}" type="parTrans" cxnId="{67D2C4A7-CC69-4E0F-9D9E-5D8797149DBD}">
      <dgm:prSet/>
      <dgm:spPr/>
      <dgm:t>
        <a:bodyPr/>
        <a:lstStyle/>
        <a:p>
          <a:endParaRPr lang="en-US"/>
        </a:p>
      </dgm:t>
    </dgm:pt>
    <dgm:pt modelId="{1FE0FAE0-961A-4935-8F9B-432D948D8CCB}" type="sibTrans" cxnId="{67D2C4A7-CC69-4E0F-9D9E-5D8797149DBD}">
      <dgm:prSet/>
      <dgm:spPr/>
      <dgm:t>
        <a:bodyPr/>
        <a:lstStyle/>
        <a:p>
          <a:endParaRPr lang="en-US"/>
        </a:p>
      </dgm:t>
    </dgm:pt>
    <dgm:pt modelId="{2DE8DDBD-8EF5-472E-B93C-C7F7408A2E92}">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en-US" sz="1800" dirty="0" smtClean="0"/>
            <a:t>Easier to manage</a:t>
          </a:r>
          <a:br>
            <a:rPr lang="en-US" sz="1800" dirty="0" smtClean="0"/>
          </a:br>
          <a:endParaRPr lang="en-US" sz="1800" dirty="0"/>
        </a:p>
      </dgm:t>
    </dgm:pt>
    <dgm:pt modelId="{0662A27E-7B8E-4E48-B6A3-5C63B6D7D99B}" type="parTrans" cxnId="{551087B2-141F-4DCF-8E52-26925865B6FA}">
      <dgm:prSet/>
      <dgm:spPr/>
      <dgm:t>
        <a:bodyPr/>
        <a:lstStyle/>
        <a:p>
          <a:endParaRPr lang="en-US"/>
        </a:p>
      </dgm:t>
    </dgm:pt>
    <dgm:pt modelId="{F199CB5C-319C-4A35-B9C4-7051087B4522}" type="sibTrans" cxnId="{551087B2-141F-4DCF-8E52-26925865B6FA}">
      <dgm:prSet/>
      <dgm:spPr/>
      <dgm:t>
        <a:bodyPr/>
        <a:lstStyle/>
        <a:p>
          <a:endParaRPr lang="en-US"/>
        </a:p>
      </dgm:t>
    </dgm:pt>
    <dgm:pt modelId="{C5BB2F68-57C1-4295-AF19-29CB1F82D73B}">
      <dgm:prSet phldrT="[Text]" custT="1">
        <dgm:style>
          <a:lnRef idx="1">
            <a:schemeClr val="accent3"/>
          </a:lnRef>
          <a:fillRef idx="2">
            <a:schemeClr val="accent3"/>
          </a:fillRef>
          <a:effectRef idx="1">
            <a:schemeClr val="accent3"/>
          </a:effectRef>
          <a:fontRef idx="minor">
            <a:schemeClr val="dk1"/>
          </a:fontRef>
        </dgm:style>
      </dgm:prSet>
      <dgm:spPr/>
      <dgm:t>
        <a:bodyPr/>
        <a:lstStyle/>
        <a:p>
          <a:r>
            <a:rPr lang="en-US" sz="1800" dirty="0" smtClean="0"/>
            <a:t>Internal and external threats</a:t>
          </a:r>
          <a:endParaRPr lang="en-US" sz="1800" dirty="0"/>
        </a:p>
      </dgm:t>
    </dgm:pt>
    <dgm:pt modelId="{30A3E05C-1ECA-4E39-9C42-57015B64CF13}" type="sibTrans" cxnId="{C8F4E540-F01E-4B15-824B-A080D9F850FC}">
      <dgm:prSet/>
      <dgm:spPr/>
      <dgm:t>
        <a:bodyPr/>
        <a:lstStyle/>
        <a:p>
          <a:endParaRPr lang="en-US"/>
        </a:p>
      </dgm:t>
    </dgm:pt>
    <dgm:pt modelId="{304FAAF1-345F-478F-9D5D-61E94F64E631}" type="parTrans" cxnId="{C8F4E540-F01E-4B15-824B-A080D9F850FC}">
      <dgm:prSet/>
      <dgm:spPr/>
      <dgm:t>
        <a:bodyPr/>
        <a:lstStyle/>
        <a:p>
          <a:endParaRPr lang="en-US"/>
        </a:p>
      </dgm:t>
    </dgm:pt>
    <dgm:pt modelId="{6B7EDD99-64B1-42FD-8633-C1BA822497B0}" type="pres">
      <dgm:prSet presAssocID="{13A382AE-6B9C-44E1-9A76-F2129E125146}" presName="Name0" presStyleCnt="0">
        <dgm:presLayoutVars>
          <dgm:dir/>
          <dgm:resizeHandles val="exact"/>
        </dgm:presLayoutVars>
      </dgm:prSet>
      <dgm:spPr/>
      <dgm:t>
        <a:bodyPr/>
        <a:lstStyle/>
        <a:p>
          <a:endParaRPr lang="en-US"/>
        </a:p>
      </dgm:t>
    </dgm:pt>
    <dgm:pt modelId="{4CB8781E-02E6-40EE-8DD0-EFCDD445864F}" type="pres">
      <dgm:prSet presAssocID="{A5C47A46-163C-47A2-BE20-B6EAE941ECB2}" presName="node" presStyleLbl="node1" presStyleIdx="0" presStyleCnt="3">
        <dgm:presLayoutVars>
          <dgm:bulletEnabled val="1"/>
        </dgm:presLayoutVars>
      </dgm:prSet>
      <dgm:spPr/>
      <dgm:t>
        <a:bodyPr/>
        <a:lstStyle/>
        <a:p>
          <a:endParaRPr lang="en-US"/>
        </a:p>
      </dgm:t>
    </dgm:pt>
    <dgm:pt modelId="{150E6BEC-4D3E-4B33-86C9-0E89E1F39537}" type="pres">
      <dgm:prSet presAssocID="{226631D0-0DCF-4471-9443-0F9B15E734AD}" presName="sibTrans" presStyleCnt="0"/>
      <dgm:spPr/>
    </dgm:pt>
    <dgm:pt modelId="{EEC8EB2C-F307-4278-991E-677ED980E005}" type="pres">
      <dgm:prSet presAssocID="{B7BCED0C-8E4E-4FFA-B6D8-8F33EF2D98D1}" presName="node" presStyleLbl="node1" presStyleIdx="1" presStyleCnt="3">
        <dgm:presLayoutVars>
          <dgm:bulletEnabled val="1"/>
        </dgm:presLayoutVars>
      </dgm:prSet>
      <dgm:spPr/>
      <dgm:t>
        <a:bodyPr/>
        <a:lstStyle/>
        <a:p>
          <a:endParaRPr lang="en-US"/>
        </a:p>
      </dgm:t>
    </dgm:pt>
    <dgm:pt modelId="{D3499569-8FF0-4E96-AC51-EBDE558651B2}" type="pres">
      <dgm:prSet presAssocID="{76BDD958-2009-4581-8D53-2F7933DFB65A}" presName="sibTrans" presStyleCnt="0"/>
      <dgm:spPr/>
    </dgm:pt>
    <dgm:pt modelId="{28041D85-88A2-40E2-A58F-47D8A5755FBC}" type="pres">
      <dgm:prSet presAssocID="{722CF66B-5AC3-4FB0-AE5F-1783648959D8}" presName="node" presStyleLbl="node1" presStyleIdx="2" presStyleCnt="3" custLinFactNeighborX="28025" custLinFactNeighborY="2005">
        <dgm:presLayoutVars>
          <dgm:bulletEnabled val="1"/>
        </dgm:presLayoutVars>
      </dgm:prSet>
      <dgm:spPr/>
      <dgm:t>
        <a:bodyPr/>
        <a:lstStyle/>
        <a:p>
          <a:endParaRPr lang="en-US"/>
        </a:p>
      </dgm:t>
    </dgm:pt>
  </dgm:ptLst>
  <dgm:cxnLst>
    <dgm:cxn modelId="{6213DD4D-3D13-4061-8E31-40DA8E59821E}" srcId="{B7BCED0C-8E4E-4FFA-B6D8-8F33EF2D98D1}" destId="{74B85674-2CE1-40AC-9189-D319B63DAAEF}" srcOrd="0" destOrd="0" parTransId="{C1EACFEE-8A9D-4148-A3D2-5801ECA9D2DD}" sibTransId="{3D5B489C-8C6B-4B55-8EA6-4E6348AD73E1}"/>
    <dgm:cxn modelId="{A591EA5F-2070-405A-ABA2-FFC61DBDB142}" type="presOf" srcId="{1D22B7C0-F42B-4F14-96F6-4A28710CE9F8}" destId="{EEC8EB2C-F307-4278-991E-677ED980E005}" srcOrd="0" destOrd="3" presId="urn:microsoft.com/office/officeart/2005/8/layout/hList6"/>
    <dgm:cxn modelId="{67D2C4A7-CC69-4E0F-9D9E-5D8797149DBD}" srcId="{722CF66B-5AC3-4FB0-AE5F-1783648959D8}" destId="{1CDCFD1F-AD11-49FC-B1E4-93748159C8AC}" srcOrd="3" destOrd="0" parTransId="{F65728EA-94CB-45E4-BF0D-7AC436AF1E8E}" sibTransId="{1FE0FAE0-961A-4935-8F9B-432D948D8CCB}"/>
    <dgm:cxn modelId="{F5152572-A64C-4D76-950F-A92302F704EE}" type="presOf" srcId="{2DE8DDBD-8EF5-472E-B93C-C7F7408A2E92}" destId="{28041D85-88A2-40E2-A58F-47D8A5755FBC}" srcOrd="0" destOrd="3" presId="urn:microsoft.com/office/officeart/2005/8/layout/hList6"/>
    <dgm:cxn modelId="{C8F4E540-F01E-4B15-824B-A080D9F850FC}" srcId="{A5C47A46-163C-47A2-BE20-B6EAE941ECB2}" destId="{C5BB2F68-57C1-4295-AF19-29CB1F82D73B}" srcOrd="2" destOrd="0" parTransId="{304FAAF1-345F-478F-9D5D-61E94F64E631}" sibTransId="{30A3E05C-1ECA-4E39-9C42-57015B64CF13}"/>
    <dgm:cxn modelId="{56421E44-559D-4717-B6ED-BEAA37AA5636}" srcId="{A5C47A46-163C-47A2-BE20-B6EAE941ECB2}" destId="{058F8F61-9303-44E4-B37E-60899BBA22BD}" srcOrd="1" destOrd="0" parTransId="{F548FB2A-90DC-4EAA-933D-28EEBE1E891A}" sibTransId="{30A2EDC1-500A-49E6-9C44-3281E756C04A}"/>
    <dgm:cxn modelId="{5C5155FE-F555-4181-9F94-8767B2523726}" type="presOf" srcId="{13A382AE-6B9C-44E1-9A76-F2129E125146}" destId="{6B7EDD99-64B1-42FD-8633-C1BA822497B0}" srcOrd="0" destOrd="0" presId="urn:microsoft.com/office/officeart/2005/8/layout/hList6"/>
    <dgm:cxn modelId="{C61976E8-62E9-4939-886F-997D9120AE10}" srcId="{A5C47A46-163C-47A2-BE20-B6EAE941ECB2}" destId="{67A994B7-85D4-4CAB-A1E1-184BF3026EF7}" srcOrd="0" destOrd="0" parTransId="{216105FB-73EF-4ADC-9FE4-EAB13459284E}" sibTransId="{8959B011-6E5B-4F96-B56A-686817F300DA}"/>
    <dgm:cxn modelId="{7CECB933-8ECB-43B9-A779-96DD0AAB83EF}" srcId="{13A382AE-6B9C-44E1-9A76-F2129E125146}" destId="{A5C47A46-163C-47A2-BE20-B6EAE941ECB2}" srcOrd="0" destOrd="0" parTransId="{AF96291B-73E6-457D-BA1E-055B338BA593}" sibTransId="{226631D0-0DCF-4471-9443-0F9B15E734AD}"/>
    <dgm:cxn modelId="{D81DADAE-50D4-49FC-9C94-DAB55CC39189}" type="presOf" srcId="{CD4E0068-8150-4D0C-A5D2-C16981C2C70B}" destId="{EEC8EB2C-F307-4278-991E-677ED980E005}" srcOrd="0" destOrd="4" presId="urn:microsoft.com/office/officeart/2005/8/layout/hList6"/>
    <dgm:cxn modelId="{551087B2-141F-4DCF-8E52-26925865B6FA}" srcId="{722CF66B-5AC3-4FB0-AE5F-1783648959D8}" destId="{2DE8DDBD-8EF5-472E-B93C-C7F7408A2E92}" srcOrd="2" destOrd="0" parTransId="{0662A27E-7B8E-4E48-B6A3-5C63B6D7D99B}" sibTransId="{F199CB5C-319C-4A35-B9C4-7051087B4522}"/>
    <dgm:cxn modelId="{644276EC-C74F-49F8-B241-93937DA85AC6}" type="presOf" srcId="{1CDCFD1F-AD11-49FC-B1E4-93748159C8AC}" destId="{28041D85-88A2-40E2-A58F-47D8A5755FBC}" srcOrd="0" destOrd="4" presId="urn:microsoft.com/office/officeart/2005/8/layout/hList6"/>
    <dgm:cxn modelId="{8D40AF2A-0F15-4F0E-9E23-819B04F2079B}" srcId="{13A382AE-6B9C-44E1-9A76-F2129E125146}" destId="{722CF66B-5AC3-4FB0-AE5F-1783648959D8}" srcOrd="2" destOrd="0" parTransId="{BE1686A3-39AD-43BD-8EBC-CC6C196B5FAB}" sibTransId="{316C436B-40EB-4938-88AF-C874D9636EF2}"/>
    <dgm:cxn modelId="{C7D0ED0C-EBCD-41E7-BEBD-D3B3B764EED1}" type="presOf" srcId="{810564B5-88ED-4CB3-B2B2-FEB7AC0B32F1}" destId="{EEC8EB2C-F307-4278-991E-677ED980E005}" srcOrd="0" destOrd="2" presId="urn:microsoft.com/office/officeart/2005/8/layout/hList6"/>
    <dgm:cxn modelId="{18976EDC-F441-43EB-8392-0158C61D4ACE}" type="presOf" srcId="{C5BB2F68-57C1-4295-AF19-29CB1F82D73B}" destId="{4CB8781E-02E6-40EE-8DD0-EFCDD445864F}" srcOrd="0" destOrd="3" presId="urn:microsoft.com/office/officeart/2005/8/layout/hList6"/>
    <dgm:cxn modelId="{A25786A7-3A97-4DFB-A847-FAE63A882485}" type="presOf" srcId="{058F8F61-9303-44E4-B37E-60899BBA22BD}" destId="{4CB8781E-02E6-40EE-8DD0-EFCDD445864F}" srcOrd="0" destOrd="2" presId="urn:microsoft.com/office/officeart/2005/8/layout/hList6"/>
    <dgm:cxn modelId="{8F52AF20-A87A-408D-B446-9D69DDF37B9A}" srcId="{722CF66B-5AC3-4FB0-AE5F-1783648959D8}" destId="{7BDB03B1-E46E-43D9-86D5-F793C3E75E6C}" srcOrd="0" destOrd="0" parTransId="{AC94528A-382C-4C94-9D23-148FC46EB18A}" sibTransId="{CFDFCBBA-EBDA-4190-A2BC-765B3F454242}"/>
    <dgm:cxn modelId="{F735F0A5-A524-4C22-846C-35A3A348FC63}" srcId="{13A382AE-6B9C-44E1-9A76-F2129E125146}" destId="{B7BCED0C-8E4E-4FFA-B6D8-8F33EF2D98D1}" srcOrd="1" destOrd="0" parTransId="{590142F0-3D56-4528-B9BB-7B338E9C232E}" sibTransId="{76BDD958-2009-4581-8D53-2F7933DFB65A}"/>
    <dgm:cxn modelId="{0CA6270C-665D-45B4-B9F0-71FEBE3E1B5E}" type="presOf" srcId="{B7BCED0C-8E4E-4FFA-B6D8-8F33EF2D98D1}" destId="{EEC8EB2C-F307-4278-991E-677ED980E005}" srcOrd="0" destOrd="0" presId="urn:microsoft.com/office/officeart/2005/8/layout/hList6"/>
    <dgm:cxn modelId="{08D5C1BB-19EE-4379-9945-DDEB9526AE0F}" srcId="{B7BCED0C-8E4E-4FFA-B6D8-8F33EF2D98D1}" destId="{810564B5-88ED-4CB3-B2B2-FEB7AC0B32F1}" srcOrd="1" destOrd="0" parTransId="{7B8EC0EE-D70D-44A8-95CE-52E00864C5A7}" sibTransId="{7074D783-D23F-4274-B32F-205C54AC1A2A}"/>
    <dgm:cxn modelId="{3FD76689-A036-4AA3-9115-5621AC643AFF}" type="presOf" srcId="{A5C47A46-163C-47A2-BE20-B6EAE941ECB2}" destId="{4CB8781E-02E6-40EE-8DD0-EFCDD445864F}" srcOrd="0" destOrd="0" presId="urn:microsoft.com/office/officeart/2005/8/layout/hList6"/>
    <dgm:cxn modelId="{998E1BB9-FBF9-4897-8687-232C3DA25E63}" type="presOf" srcId="{74B85674-2CE1-40AC-9189-D319B63DAAEF}" destId="{EEC8EB2C-F307-4278-991E-677ED980E005}" srcOrd="0" destOrd="1" presId="urn:microsoft.com/office/officeart/2005/8/layout/hList6"/>
    <dgm:cxn modelId="{61E15F66-8897-406A-8D11-3690D6EF0400}" srcId="{722CF66B-5AC3-4FB0-AE5F-1783648959D8}" destId="{F8F0069C-A6EC-4796-BD71-2DB0EE378394}" srcOrd="1" destOrd="0" parTransId="{23C0036F-75D9-41A6-A071-73E4D84D068B}" sibTransId="{9C293D9C-F306-4E6B-BDA3-FB40380546C7}"/>
    <dgm:cxn modelId="{131D7A3A-1A6B-401A-9F80-603F3B73004B}" type="presOf" srcId="{7BDB03B1-E46E-43D9-86D5-F793C3E75E6C}" destId="{28041D85-88A2-40E2-A58F-47D8A5755FBC}" srcOrd="0" destOrd="1" presId="urn:microsoft.com/office/officeart/2005/8/layout/hList6"/>
    <dgm:cxn modelId="{F2519185-3CCC-44E1-BA27-4943FFFC86E3}" srcId="{B7BCED0C-8E4E-4FFA-B6D8-8F33EF2D98D1}" destId="{CD4E0068-8150-4D0C-A5D2-C16981C2C70B}" srcOrd="3" destOrd="0" parTransId="{21F3B8E7-D7D4-4697-AD92-35EDBC85E9C6}" sibTransId="{6C84C590-D192-42AF-8454-427C837C1047}"/>
    <dgm:cxn modelId="{9A72B793-1DDA-4D02-9E45-6C3D6FE87480}" type="presOf" srcId="{F8F0069C-A6EC-4796-BD71-2DB0EE378394}" destId="{28041D85-88A2-40E2-A58F-47D8A5755FBC}" srcOrd="0" destOrd="2" presId="urn:microsoft.com/office/officeart/2005/8/layout/hList6"/>
    <dgm:cxn modelId="{60587F3F-053C-48E6-8833-75B6F48E6E21}" type="presOf" srcId="{722CF66B-5AC3-4FB0-AE5F-1783648959D8}" destId="{28041D85-88A2-40E2-A58F-47D8A5755FBC}" srcOrd="0" destOrd="0" presId="urn:microsoft.com/office/officeart/2005/8/layout/hList6"/>
    <dgm:cxn modelId="{D7F805B1-F48C-4481-943D-B58FDFA5A156}" srcId="{B7BCED0C-8E4E-4FFA-B6D8-8F33EF2D98D1}" destId="{1D22B7C0-F42B-4F14-96F6-4A28710CE9F8}" srcOrd="2" destOrd="0" parTransId="{32432107-AFCC-49E5-9DE6-234C21B3B7FD}" sibTransId="{A29676EE-6B83-4921-9715-9DE16B6DF661}"/>
    <dgm:cxn modelId="{3C36E77B-5B0E-432B-B027-3DCD539A6E35}" type="presOf" srcId="{67A994B7-85D4-4CAB-A1E1-184BF3026EF7}" destId="{4CB8781E-02E6-40EE-8DD0-EFCDD445864F}" srcOrd="0" destOrd="1" presId="urn:microsoft.com/office/officeart/2005/8/layout/hList6"/>
    <dgm:cxn modelId="{8F5AE26A-6E2A-4CF2-A6CA-158F20316BDB}" type="presParOf" srcId="{6B7EDD99-64B1-42FD-8633-C1BA822497B0}" destId="{4CB8781E-02E6-40EE-8DD0-EFCDD445864F}" srcOrd="0" destOrd="0" presId="urn:microsoft.com/office/officeart/2005/8/layout/hList6"/>
    <dgm:cxn modelId="{C7C1C71E-55DA-49DF-BC7B-0683BBFFEE88}" type="presParOf" srcId="{6B7EDD99-64B1-42FD-8633-C1BA822497B0}" destId="{150E6BEC-4D3E-4B33-86C9-0E89E1F39537}" srcOrd="1" destOrd="0" presId="urn:microsoft.com/office/officeart/2005/8/layout/hList6"/>
    <dgm:cxn modelId="{3D284255-BE2F-4B80-AFEA-4DC3E77290B9}" type="presParOf" srcId="{6B7EDD99-64B1-42FD-8633-C1BA822497B0}" destId="{EEC8EB2C-F307-4278-991E-677ED980E005}" srcOrd="2" destOrd="0" presId="urn:microsoft.com/office/officeart/2005/8/layout/hList6"/>
    <dgm:cxn modelId="{FA684D3F-07B7-4C84-BA14-6B2537D97416}" type="presParOf" srcId="{6B7EDD99-64B1-42FD-8633-C1BA822497B0}" destId="{D3499569-8FF0-4E96-AC51-EBDE558651B2}" srcOrd="3" destOrd="0" presId="urn:microsoft.com/office/officeart/2005/8/layout/hList6"/>
    <dgm:cxn modelId="{0B7C983C-D3E1-4731-A35B-788AFFF85472}" type="presParOf" srcId="{6B7EDD99-64B1-42FD-8633-C1BA822497B0}" destId="{28041D85-88A2-40E2-A58F-47D8A5755FBC}"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39122B4-C596-483B-908C-E928F5495D03}"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9036524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059238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BC7422-BBBC-4149-B7FA-5FD7621AAFE1}"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41779821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17</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F098D67-CF2C-48A5-9B6A-E7ADB59AF78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1510829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9795434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3527927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9732985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39122B4-C596-483B-908C-E928F5495D03}"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8210903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228369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39122B4-C596-483B-908C-E928F5495D03}"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698794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1920E1E-3209-4D93-AB82-AF3094DA98CA}"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3858307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383694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2111"/>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27916026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3/4/2014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661224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313424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1920E1E-3209-4D93-AB82-AF3094DA98CA}"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1677834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2111"/>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619322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9724" indent="-349724">
              <a:spcAft>
                <a:spcPts val="600"/>
              </a:spcAft>
            </a:pPr>
            <a:endParaRPr lang="en-US" dirty="0"/>
          </a:p>
        </p:txBody>
      </p:sp>
      <p:sp>
        <p:nvSpPr>
          <p:cNvPr id="4" name="Slide Number Placeholder 3"/>
          <p:cNvSpPr>
            <a:spLocks noGrp="1"/>
          </p:cNvSpPr>
          <p:nvPr>
            <p:ph type="sldNum" sz="quarter" idx="10"/>
          </p:nvPr>
        </p:nvSpPr>
        <p:spPr/>
        <p:txBody>
          <a:bodyPr/>
          <a:lstStyle/>
          <a:p>
            <a:fld id="{41920E1E-3209-4D93-AB82-AF3094DA98CA}"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21394132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3/4/2014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38377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925275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C39122B4-C596-483B-908C-E928F5495D03}"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359387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39122B4-C596-483B-908C-E928F5495D03}"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8698741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7.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35180286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71282674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35791325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65582120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96764540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79985097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8575419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9429163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06545876"/>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56488619"/>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08076612"/>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54668524"/>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18975088"/>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66573766"/>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06153480"/>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1907323"/>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23760272"/>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804750229"/>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651352424"/>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05145670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41835206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08977118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102055674"/>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4908020"/>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481157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041794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338254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92892376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Title &amp; Content, 2-color,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1" y="1476621"/>
            <a:ext cx="11375536" cy="2130904"/>
          </a:xfrm>
          <a:prstGeom prst="rect">
            <a:avLst/>
          </a:prstGeom>
        </p:spPr>
        <p:txBody>
          <a:bodyPr/>
          <a:lstStyle>
            <a:lvl1pPr marL="0" indent="0">
              <a:spcBef>
                <a:spcPts val="2448"/>
              </a:spcBef>
              <a:buNone/>
              <a:defRPr sz="4080">
                <a:gradFill>
                  <a:gsLst>
                    <a:gs pos="100000">
                      <a:schemeClr val="tx2"/>
                    </a:gs>
                    <a:gs pos="0">
                      <a:schemeClr val="tx2"/>
                    </a:gs>
                  </a:gsLst>
                  <a:lin ang="5400000" scaled="0"/>
                </a:gradFill>
                <a:latin typeface="+mj-lt"/>
              </a:defRPr>
            </a:lvl1pPr>
            <a:lvl2pPr marL="0" indent="0">
              <a:buNone/>
              <a:defRPr sz="2040">
                <a:gradFill>
                  <a:gsLst>
                    <a:gs pos="100000">
                      <a:schemeClr val="bg2"/>
                    </a:gs>
                    <a:gs pos="6000">
                      <a:schemeClr val="bg2"/>
                    </a:gs>
                  </a:gsLst>
                  <a:lin ang="5400000" scaled="0"/>
                </a:gradFill>
              </a:defRPr>
            </a:lvl2pPr>
            <a:lvl3pPr marL="236387" indent="0">
              <a:buNone/>
              <a:defRPr sz="2040">
                <a:gradFill>
                  <a:gsLst>
                    <a:gs pos="100000">
                      <a:schemeClr val="bg2"/>
                    </a:gs>
                    <a:gs pos="6000">
                      <a:schemeClr val="bg2"/>
                    </a:gs>
                  </a:gsLst>
                  <a:lin ang="5400000" scaled="0"/>
                </a:gradFill>
              </a:defRPr>
            </a:lvl3pPr>
            <a:lvl4pPr marL="466298" indent="0">
              <a:buNone/>
              <a:defRPr sz="2040">
                <a:gradFill>
                  <a:gsLst>
                    <a:gs pos="100000">
                      <a:schemeClr val="bg2"/>
                    </a:gs>
                    <a:gs pos="6000">
                      <a:schemeClr val="bg2"/>
                    </a:gs>
                  </a:gsLst>
                  <a:lin ang="5400000" scaled="0"/>
                </a:gradFill>
              </a:defRPr>
            </a:lvl4pPr>
            <a:lvl5pPr marL="707543" indent="0">
              <a:buNone/>
              <a:defRPr sz="2040">
                <a:gradFill>
                  <a:gsLst>
                    <a:gs pos="100000">
                      <a:schemeClr val="bg2"/>
                    </a:gs>
                    <a:gs pos="6000">
                      <a:schemeClr val="bg2"/>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dirty="0" smtClean="0"/>
              <a:t>Click to edit Master title style</a:t>
            </a:r>
            <a:endParaRPr lang="en-US" dirty="0"/>
          </a:p>
        </p:txBody>
      </p:sp>
      <p:sp>
        <p:nvSpPr>
          <p:cNvPr id="6" name="Slide Number Placeholder 9"/>
          <p:cNvSpPr>
            <a:spLocks noGrp="1"/>
          </p:cNvSpPr>
          <p:nvPr>
            <p:ph type="sldNum" sz="quarter" idx="12"/>
          </p:nvPr>
        </p:nvSpPr>
        <p:spPr>
          <a:xfrm>
            <a:off x="531280"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spTree>
    <p:extLst>
      <p:ext uri="{BB962C8B-B14F-4D97-AF65-F5344CB8AC3E}">
        <p14:creationId xmlns:p14="http://schemas.microsoft.com/office/powerpoint/2010/main" val="1721062959"/>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Color Block Header on Left &amp; Text on Right ">
    <p:spTree>
      <p:nvGrpSpPr>
        <p:cNvPr id="1" name=""/>
        <p:cNvGrpSpPr/>
        <p:nvPr/>
      </p:nvGrpSpPr>
      <p:grpSpPr>
        <a:xfrm>
          <a:off x="0" y="0"/>
          <a:ext cx="0" cy="0"/>
          <a:chOff x="0" y="0"/>
          <a:chExt cx="0" cy="0"/>
        </a:xfrm>
      </p:grpSpPr>
      <p:sp>
        <p:nvSpPr>
          <p:cNvPr id="2" name="Rectangle 1"/>
          <p:cNvSpPr/>
          <p:nvPr userDrawn="1"/>
        </p:nvSpPr>
        <p:spPr bwMode="white">
          <a:xfrm>
            <a:off x="-9718" y="0"/>
            <a:ext cx="6108094"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31279" y="1476623"/>
            <a:ext cx="5338712" cy="1695079"/>
          </a:xfrm>
          <a:prstGeom prst="rect">
            <a:avLst/>
          </a:prstGeom>
        </p:spPr>
        <p:txBody>
          <a:bodyPr>
            <a:noAutofit/>
          </a:bodyPr>
          <a:lstStyle>
            <a:lvl1pPr marL="0" indent="0">
              <a:buNone/>
              <a:defRPr sz="4080" b="0" cap="none" baseline="0">
                <a:gradFill>
                  <a:gsLst>
                    <a:gs pos="100000">
                      <a:schemeClr val="bg1"/>
                    </a:gs>
                    <a:gs pos="0">
                      <a:schemeClr val="bg1"/>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6" name="Content Placeholder 5"/>
          <p:cNvSpPr>
            <a:spLocks noGrp="1"/>
          </p:cNvSpPr>
          <p:nvPr>
            <p:ph sz="quarter" idx="4"/>
          </p:nvPr>
        </p:nvSpPr>
        <p:spPr>
          <a:xfrm>
            <a:off x="6313879" y="1715388"/>
            <a:ext cx="5596178" cy="339016"/>
          </a:xfrm>
          <a:prstGeom prst="rect">
            <a:avLst/>
          </a:prstGeom>
        </p:spPr>
        <p:txBody>
          <a:bodyPr>
            <a:noAutofit/>
          </a:bodyPr>
          <a:lstStyle>
            <a:lvl1pPr marL="0" indent="0">
              <a:spcBef>
                <a:spcPts val="1224"/>
              </a:spcBef>
              <a:buNone/>
              <a:defRPr lang="en-US" sz="2040" kern="1200" spc="0" dirty="0" smtClean="0">
                <a:gradFill>
                  <a:gsLst>
                    <a:gs pos="100000">
                      <a:schemeClr val="bg2"/>
                    </a:gs>
                    <a:gs pos="0">
                      <a:schemeClr val="bg2"/>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dirty="0" smtClean="0"/>
              <a:t>Click to edit Master text styles</a:t>
            </a:r>
          </a:p>
        </p:txBody>
      </p:sp>
    </p:spTree>
    <p:extLst>
      <p:ext uri="{BB962C8B-B14F-4D97-AF65-F5344CB8AC3E}">
        <p14:creationId xmlns:p14="http://schemas.microsoft.com/office/powerpoint/2010/main" val="779624407"/>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Color Block text w/Photo on Left">
    <p:spTree>
      <p:nvGrpSpPr>
        <p:cNvPr id="1" name=""/>
        <p:cNvGrpSpPr/>
        <p:nvPr/>
      </p:nvGrpSpPr>
      <p:grpSpPr>
        <a:xfrm>
          <a:off x="0" y="0"/>
          <a:ext cx="0" cy="0"/>
          <a:chOff x="0" y="0"/>
          <a:chExt cx="0" cy="0"/>
        </a:xfrm>
      </p:grpSpPr>
      <p:sp>
        <p:nvSpPr>
          <p:cNvPr id="7" name="Rectangle 6"/>
          <p:cNvSpPr/>
          <p:nvPr userDrawn="1"/>
        </p:nvSpPr>
        <p:spPr bwMode="white">
          <a:xfrm>
            <a:off x="6088658" y="0"/>
            <a:ext cx="6347816"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2" tIns="46622" rIns="46622" bIns="46622" numCol="1" spcCol="0" rtlCol="0" fromWordArt="0" anchor="ctr" anchorCtr="0" forceAA="0" compatLnSpc="1">
            <a:prstTxWarp prst="textNoShape">
              <a:avLst/>
            </a:prstTxWarp>
            <a:noAutofit/>
          </a:bodyPr>
          <a:lstStyle/>
          <a:p>
            <a:pPr algn="ctr" defTabSz="932107" fontAlgn="base">
              <a:spcBef>
                <a:spcPct val="0"/>
              </a:spcBef>
              <a:spcAft>
                <a:spcPct val="0"/>
              </a:spcAft>
            </a:pPr>
            <a:endParaRPr lang="en-US" sz="2244"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6344431" y="1476623"/>
            <a:ext cx="5543930" cy="1201902"/>
          </a:xfrm>
          <a:prstGeom prst="rect">
            <a:avLst/>
          </a:prstGeom>
        </p:spPr>
        <p:txBody>
          <a:bodyPr>
            <a:noAutofit/>
          </a:bodyPr>
          <a:lstStyle>
            <a:lvl1pPr marL="0" indent="0">
              <a:buNone/>
              <a:defRPr sz="4080" b="0" cap="none" baseline="0">
                <a:gradFill>
                  <a:gsLst>
                    <a:gs pos="100000">
                      <a:schemeClr val="bg1"/>
                    </a:gs>
                    <a:gs pos="0">
                      <a:schemeClr val="bg1"/>
                    </a:gs>
                  </a:gsLst>
                  <a:lin ang="5400000" scaled="0"/>
                </a:gradFill>
                <a:latin typeface="+mj-lt"/>
              </a:defRPr>
            </a:lvl1pPr>
            <a:lvl2pPr marL="621501" indent="0">
              <a:buNone/>
              <a:defRPr sz="2754" b="1"/>
            </a:lvl2pPr>
            <a:lvl3pPr marL="1243001" indent="0">
              <a:buNone/>
              <a:defRPr sz="2448" b="1"/>
            </a:lvl3pPr>
            <a:lvl4pPr marL="1864501" indent="0">
              <a:buNone/>
              <a:defRPr sz="2142" b="1"/>
            </a:lvl4pPr>
            <a:lvl5pPr marL="2486001" indent="0">
              <a:buNone/>
              <a:defRPr sz="2142" b="1"/>
            </a:lvl5pPr>
            <a:lvl6pPr marL="3107502" indent="0">
              <a:buNone/>
              <a:defRPr sz="2142" b="1"/>
            </a:lvl6pPr>
            <a:lvl7pPr marL="3729003" indent="0">
              <a:buNone/>
              <a:defRPr sz="2142" b="1"/>
            </a:lvl7pPr>
            <a:lvl8pPr marL="4350503" indent="0">
              <a:buNone/>
              <a:defRPr sz="2142" b="1"/>
            </a:lvl8pPr>
            <a:lvl9pPr marL="4972004" indent="0">
              <a:buNone/>
              <a:defRPr sz="2142" b="1"/>
            </a:lvl9pPr>
          </a:lstStyle>
          <a:p>
            <a:pPr lvl="0"/>
            <a:r>
              <a:rPr lang="en-US" dirty="0" smtClean="0"/>
              <a:t>Click to edit Master text styles.</a:t>
            </a:r>
          </a:p>
        </p:txBody>
      </p:sp>
      <p:sp>
        <p:nvSpPr>
          <p:cNvPr id="9" name="Content Placeholder 5"/>
          <p:cNvSpPr>
            <a:spLocks noGrp="1"/>
          </p:cNvSpPr>
          <p:nvPr>
            <p:ph sz="quarter" idx="13"/>
          </p:nvPr>
        </p:nvSpPr>
        <p:spPr>
          <a:xfrm>
            <a:off x="6344431" y="2789431"/>
            <a:ext cx="5554778" cy="621530"/>
          </a:xfrm>
          <a:prstGeom prst="rect">
            <a:avLst/>
          </a:prstGeom>
        </p:spPr>
        <p:txBody>
          <a:bodyPr>
            <a:noAutofit/>
          </a:bodyPr>
          <a:lstStyle>
            <a:lvl1pPr marL="0" indent="0">
              <a:spcBef>
                <a:spcPts val="1224"/>
              </a:spcBef>
              <a:buFont typeface="Arial" pitchFamily="34" charset="0"/>
              <a:buNone/>
              <a:defRPr lang="en-US" sz="2040" kern="1200" spc="0" dirty="0" smtClean="0">
                <a:gradFill>
                  <a:gsLst>
                    <a:gs pos="100000">
                      <a:schemeClr val="bg1"/>
                    </a:gs>
                    <a:gs pos="0">
                      <a:schemeClr val="bg1"/>
                    </a:gs>
                  </a:gsLst>
                  <a:lin ang="5400000" scaled="0"/>
                </a:gradFill>
                <a:latin typeface="+mn-lt"/>
                <a:ea typeface="+mn-ea"/>
                <a:cs typeface="Segoe UI" pitchFamily="34" charset="0"/>
              </a:defRPr>
            </a:lvl1pPr>
            <a:lvl2pPr marL="932250" indent="-388438">
              <a:defRPr lang="en-US" sz="2142" kern="1200" dirty="0" smtClean="0">
                <a:solidFill>
                  <a:schemeClr val="bg2">
                    <a:lumMod val="50000"/>
                  </a:schemeClr>
                </a:solidFill>
                <a:latin typeface="+mn-lt"/>
                <a:ea typeface="+mn-ea"/>
                <a:cs typeface="Arial" pitchFamily="34" charset="0"/>
              </a:defRPr>
            </a:lvl2pPr>
            <a:lvl3pPr marL="932250" indent="-233063">
              <a:defRPr lang="en-US" sz="1938" kern="1200" dirty="0" smtClean="0">
                <a:solidFill>
                  <a:schemeClr val="bg2">
                    <a:lumMod val="50000"/>
                  </a:schemeClr>
                </a:solidFill>
                <a:latin typeface="+mn-lt"/>
                <a:ea typeface="+mn-ea"/>
                <a:cs typeface="Arial" pitchFamily="34" charset="0"/>
              </a:defRPr>
            </a:lvl3pPr>
            <a:lvl4pPr marL="1243001" indent="-233063">
              <a:defRPr lang="en-US" sz="1632" kern="1200" dirty="0" smtClean="0">
                <a:solidFill>
                  <a:schemeClr val="bg2">
                    <a:lumMod val="50000"/>
                  </a:schemeClr>
                </a:solidFill>
                <a:latin typeface="+mn-lt"/>
                <a:ea typeface="+mn-ea"/>
                <a:cs typeface="Arial" pitchFamily="34" charset="0"/>
              </a:defRPr>
            </a:lvl4pPr>
            <a:lvl5pPr marL="1476064" indent="-233063">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2" y="3127930"/>
            <a:ext cx="6101615" cy="738664"/>
          </a:xfrm>
        </p:spPr>
        <p:txBody>
          <a:bodyPr lIns="182845" anchor="ctr"/>
          <a:lstStyle>
            <a:lvl1pPr marL="0" indent="0" algn="l">
              <a:buNone/>
              <a:defRPr/>
            </a:lvl1pPr>
          </a:lstStyle>
          <a:p>
            <a:r>
              <a:rPr lang="en-US" dirty="0" smtClean="0"/>
              <a:t>Click to insert photo.</a:t>
            </a:r>
            <a:endParaRPr lang="en-US" dirty="0"/>
          </a:p>
        </p:txBody>
      </p:sp>
    </p:spTree>
    <p:extLst>
      <p:ext uri="{BB962C8B-B14F-4D97-AF65-F5344CB8AC3E}">
        <p14:creationId xmlns:p14="http://schemas.microsoft.com/office/powerpoint/2010/main" val="83592498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20539742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1066492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0557201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5887501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22212244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18896605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4829504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89045764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75290480"/>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09015381"/>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76600484"/>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82285170"/>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99747025"/>
      </p:ext>
    </p:extLst>
  </p:cSld>
  <p:clrMapOvr>
    <a:masterClrMapping/>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73201242"/>
      </p:ext>
    </p:extLst>
  </p:cSld>
  <p:clrMapOvr>
    <a:masterClrMapping/>
  </p:clrMapOvr>
  <p:transition>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21921424"/>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21665043"/>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82675325"/>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189753382"/>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00126401"/>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83673915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896191867"/>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01250395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163126235"/>
      </p:ext>
    </p:extLst>
  </p:cSld>
  <p:clrMapOvr>
    <a:masterClrMapping/>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4472462"/>
      </p:ext>
    </p:extLst>
  </p:cSld>
  <p:clrMapOvr>
    <a:masterClrMapping/>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50709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2525328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764630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54671086"/>
      </p:ext>
    </p:extLst>
  </p:cSld>
  <p:clrMapOvr>
    <a:masterClrMapping/>
  </p:clrMapOvr>
  <p:transition>
    <p:fade/>
  </p:transition>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5371883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33" Type="http://schemas.openxmlformats.org/officeDocument/2006/relationships/image" Target="../media/image1.png"/><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theme" Target="../theme/theme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slideLayout" Target="../slideLayouts/slideLayout59.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 Id="rId8"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slideLayout" Target="../slideLayouts/slideLayout72.xml"/><Relationship Id="rId18" Type="http://schemas.openxmlformats.org/officeDocument/2006/relationships/slideLayout" Target="../slideLayouts/slideLayout77.xml"/><Relationship Id="rId26" Type="http://schemas.openxmlformats.org/officeDocument/2006/relationships/slideLayout" Target="../slideLayouts/slideLayout85.xml"/><Relationship Id="rId3" Type="http://schemas.openxmlformats.org/officeDocument/2006/relationships/slideLayout" Target="../slideLayouts/slideLayout62.xml"/><Relationship Id="rId21" Type="http://schemas.openxmlformats.org/officeDocument/2006/relationships/slideLayout" Target="../slideLayouts/slideLayout80.xml"/><Relationship Id="rId7" Type="http://schemas.openxmlformats.org/officeDocument/2006/relationships/slideLayout" Target="../slideLayouts/slideLayout66.xml"/><Relationship Id="rId12" Type="http://schemas.openxmlformats.org/officeDocument/2006/relationships/slideLayout" Target="../slideLayouts/slideLayout71.xml"/><Relationship Id="rId17" Type="http://schemas.openxmlformats.org/officeDocument/2006/relationships/slideLayout" Target="../slideLayouts/slideLayout76.xml"/><Relationship Id="rId25" Type="http://schemas.openxmlformats.org/officeDocument/2006/relationships/slideLayout" Target="../slideLayouts/slideLayout84.xml"/><Relationship Id="rId2" Type="http://schemas.openxmlformats.org/officeDocument/2006/relationships/slideLayout" Target="../slideLayouts/slideLayout61.xml"/><Relationship Id="rId16" Type="http://schemas.openxmlformats.org/officeDocument/2006/relationships/slideLayout" Target="../slideLayouts/slideLayout75.xml"/><Relationship Id="rId20" Type="http://schemas.openxmlformats.org/officeDocument/2006/relationships/slideLayout" Target="../slideLayouts/slideLayout79.xml"/><Relationship Id="rId29" Type="http://schemas.openxmlformats.org/officeDocument/2006/relationships/slideLayout" Target="../slideLayouts/slideLayout88.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24" Type="http://schemas.openxmlformats.org/officeDocument/2006/relationships/slideLayout" Target="../slideLayouts/slideLayout83.xml"/><Relationship Id="rId5" Type="http://schemas.openxmlformats.org/officeDocument/2006/relationships/slideLayout" Target="../slideLayouts/slideLayout64.xml"/><Relationship Id="rId15" Type="http://schemas.openxmlformats.org/officeDocument/2006/relationships/slideLayout" Target="../slideLayouts/slideLayout74.xml"/><Relationship Id="rId23" Type="http://schemas.openxmlformats.org/officeDocument/2006/relationships/slideLayout" Target="../slideLayouts/slideLayout82.xml"/><Relationship Id="rId28" Type="http://schemas.openxmlformats.org/officeDocument/2006/relationships/slideLayout" Target="../slideLayouts/slideLayout87.xml"/><Relationship Id="rId10" Type="http://schemas.openxmlformats.org/officeDocument/2006/relationships/slideLayout" Target="../slideLayouts/slideLayout69.xml"/><Relationship Id="rId19" Type="http://schemas.openxmlformats.org/officeDocument/2006/relationships/slideLayout" Target="../slideLayouts/slideLayout78.xml"/><Relationship Id="rId31" Type="http://schemas.openxmlformats.org/officeDocument/2006/relationships/image" Target="../media/image1.png"/><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slideLayout" Target="../slideLayouts/slideLayout73.xml"/><Relationship Id="rId22" Type="http://schemas.openxmlformats.org/officeDocument/2006/relationships/slideLayout" Target="../slideLayouts/slideLayout81.xml"/><Relationship Id="rId27" Type="http://schemas.openxmlformats.org/officeDocument/2006/relationships/slideLayout" Target="../slideLayouts/slideLayout86.xml"/><Relationship Id="rId30"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3"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4015812436"/>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 id="2147484248" r:id="rId3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437944503"/>
      </p:ext>
    </p:extLst>
  </p:cSld>
  <p:clrMap bg1="lt1" tx1="dk1" bg2="lt2" tx2="dk2" accent1="accent1" accent2="accent2" accent3="accent3" accent4="accent4" accent5="accent5" accent6="accent6" hlink="hlink" folHlink="folHlink"/>
  <p:sldLayoutIdLst>
    <p:sldLayoutId id="2147484250" r:id="rId1"/>
    <p:sldLayoutId id="2147484251" r:id="rId2"/>
    <p:sldLayoutId id="2147484252" r:id="rId3"/>
    <p:sldLayoutId id="2147484253" r:id="rId4"/>
    <p:sldLayoutId id="2147484254" r:id="rId5"/>
    <p:sldLayoutId id="2147484255" r:id="rId6"/>
    <p:sldLayoutId id="2147484256" r:id="rId7"/>
    <p:sldLayoutId id="2147484257" r:id="rId8"/>
    <p:sldLayoutId id="2147484258" r:id="rId9"/>
    <p:sldLayoutId id="2147484259" r:id="rId10"/>
    <p:sldLayoutId id="2147484260" r:id="rId11"/>
    <p:sldLayoutId id="2147484261" r:id="rId12"/>
    <p:sldLayoutId id="2147484262" r:id="rId13"/>
    <p:sldLayoutId id="2147484263" r:id="rId14"/>
    <p:sldLayoutId id="2147484264" r:id="rId15"/>
    <p:sldLayoutId id="2147484265" r:id="rId16"/>
    <p:sldLayoutId id="2147484266" r:id="rId17"/>
    <p:sldLayoutId id="2147484267" r:id="rId18"/>
    <p:sldLayoutId id="2147484268" r:id="rId19"/>
    <p:sldLayoutId id="2147484269" r:id="rId20"/>
    <p:sldLayoutId id="2147484270" r:id="rId21"/>
    <p:sldLayoutId id="2147484271" r:id="rId22"/>
    <p:sldLayoutId id="2147484272" r:id="rId23"/>
    <p:sldLayoutId id="2147484273" r:id="rId24"/>
    <p:sldLayoutId id="2147484274" r:id="rId25"/>
    <p:sldLayoutId id="2147484275" r:id="rId26"/>
    <p:sldLayoutId id="2147484276" r:id="rId27"/>
    <p:sldLayoutId id="2147484277" r:id="rId28"/>
    <p:sldLayoutId id="2147484278"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57.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5.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4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59.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58.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7.xml"/><Relationship Id="rId1" Type="http://schemas.openxmlformats.org/officeDocument/2006/relationships/slideLayout" Target="../slideLayouts/slideLayout57.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5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5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9.xml"/></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68.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4.xml"/><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39.xml"/><Relationship Id="rId6" Type="http://schemas.openxmlformats.org/officeDocument/2006/relationships/diagramColors" Target="../diagrams/colors1.xml"/><Relationship Id="rId11" Type="http://schemas.openxmlformats.org/officeDocument/2006/relationships/image" Target="../media/image12.png"/><Relationship Id="rId5" Type="http://schemas.openxmlformats.org/officeDocument/2006/relationships/diagramQuickStyle" Target="../diagrams/quickStyle1.xml"/><Relationship Id="rId10" Type="http://schemas.openxmlformats.org/officeDocument/2006/relationships/image" Target="../media/image11.png"/><Relationship Id="rId4" Type="http://schemas.openxmlformats.org/officeDocument/2006/relationships/diagramLayout" Target="../diagrams/layout1.xml"/><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9.xml"/><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5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57.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0468" y="193770"/>
            <a:ext cx="11373923" cy="762786"/>
          </a:xfrm>
        </p:spPr>
        <p:txBody>
          <a:bodyPr vert="horz" wrap="square" lIns="0" tIns="0" rIns="0" bIns="0" rtlCol="0" anchor="t">
            <a:noAutofit/>
          </a:bodyPr>
          <a:lstStyle/>
          <a:p>
            <a:r>
              <a:rPr lang="en-US" dirty="0">
                <a:gradFill>
                  <a:gsLst>
                    <a:gs pos="1250">
                      <a:schemeClr val="tx1"/>
                    </a:gs>
                    <a:gs pos="100000">
                      <a:schemeClr val="tx1"/>
                    </a:gs>
                  </a:gsLst>
                  <a:lin ang="5400000" scaled="0"/>
                </a:gradFill>
              </a:rPr>
              <a:t>Preserve important data</a:t>
            </a:r>
          </a:p>
        </p:txBody>
      </p:sp>
      <p:sp>
        <p:nvSpPr>
          <p:cNvPr id="20" name="Rectangle 19"/>
          <p:cNvSpPr/>
          <p:nvPr/>
        </p:nvSpPr>
        <p:spPr>
          <a:xfrm>
            <a:off x="1189037" y="1157147"/>
            <a:ext cx="3291607" cy="469039"/>
          </a:xfrm>
          <a:prstGeom prst="rect">
            <a:avLst/>
          </a:prstGeom>
        </p:spPr>
        <p:txBody>
          <a:bodyPr wrap="none">
            <a:spAutoFit/>
          </a:bodyPr>
          <a:lstStyle/>
          <a:p>
            <a:r>
              <a:rPr lang="en-US" sz="2448" dirty="0">
                <a:solidFill>
                  <a:srgbClr val="EB3C00"/>
                </a:solidFill>
              </a:rPr>
              <a:t>Exchange </a:t>
            </a:r>
            <a:r>
              <a:rPr lang="en-US" sz="2448" dirty="0" smtClean="0">
                <a:solidFill>
                  <a:srgbClr val="EB3C00"/>
                </a:solidFill>
              </a:rPr>
              <a:t>Preservation</a:t>
            </a:r>
            <a:endParaRPr lang="en-US" sz="2448" dirty="0">
              <a:solidFill>
                <a:srgbClr val="EB3C00"/>
              </a:solidFill>
            </a:endParaRPr>
          </a:p>
        </p:txBody>
      </p:sp>
      <p:sp>
        <p:nvSpPr>
          <p:cNvPr id="21" name="Rectangle 20"/>
          <p:cNvSpPr/>
          <p:nvPr/>
        </p:nvSpPr>
        <p:spPr>
          <a:xfrm>
            <a:off x="7437437" y="1157147"/>
            <a:ext cx="3464153" cy="469039"/>
          </a:xfrm>
          <a:prstGeom prst="rect">
            <a:avLst/>
          </a:prstGeom>
        </p:spPr>
        <p:txBody>
          <a:bodyPr wrap="none">
            <a:spAutoFit/>
          </a:bodyPr>
          <a:lstStyle/>
          <a:p>
            <a:r>
              <a:rPr lang="en-US" sz="2448" dirty="0">
                <a:solidFill>
                  <a:srgbClr val="EB3C00"/>
                </a:solidFill>
              </a:rPr>
              <a:t>SharePoint </a:t>
            </a:r>
            <a:r>
              <a:rPr lang="en-US" sz="2448" dirty="0" smtClean="0">
                <a:solidFill>
                  <a:srgbClr val="EB3C00"/>
                </a:solidFill>
              </a:rPr>
              <a:t>Preservation</a:t>
            </a:r>
            <a:endParaRPr lang="en-US" sz="2448" dirty="0">
              <a:solidFill>
                <a:srgbClr val="EB3C00"/>
              </a:solidFill>
            </a:endParaRPr>
          </a:p>
        </p:txBody>
      </p:sp>
      <p:pic>
        <p:nvPicPr>
          <p:cNvPr id="22" name="Picture 21"/>
          <p:cNvPicPr>
            <a:picLocks noChangeAspect="1"/>
          </p:cNvPicPr>
          <p:nvPr/>
        </p:nvPicPr>
        <p:blipFill>
          <a:blip r:embed="rId3"/>
          <a:stretch>
            <a:fillRect/>
          </a:stretch>
        </p:blipFill>
        <p:spPr>
          <a:xfrm>
            <a:off x="6306663" y="1654515"/>
            <a:ext cx="5597728" cy="4121800"/>
          </a:xfrm>
          <a:prstGeom prst="rect">
            <a:avLst/>
          </a:prstGeom>
        </p:spPr>
      </p:pic>
      <p:pic>
        <p:nvPicPr>
          <p:cNvPr id="24" name="Picture 23"/>
          <p:cNvPicPr>
            <a:picLocks noChangeAspect="1"/>
          </p:cNvPicPr>
          <p:nvPr/>
        </p:nvPicPr>
        <p:blipFill>
          <a:blip r:embed="rId4"/>
          <a:stretch>
            <a:fillRect/>
          </a:stretch>
        </p:blipFill>
        <p:spPr>
          <a:xfrm>
            <a:off x="274637" y="1654598"/>
            <a:ext cx="5724525" cy="3532570"/>
          </a:xfrm>
          <a:prstGeom prst="rect">
            <a:avLst/>
          </a:prstGeom>
          <a:ln>
            <a:solidFill>
              <a:schemeClr val="tx1"/>
            </a:solidFill>
          </a:ln>
        </p:spPr>
      </p:pic>
    </p:spTree>
    <p:extLst>
      <p:ext uri="{BB962C8B-B14F-4D97-AF65-F5344CB8AC3E}">
        <p14:creationId xmlns:p14="http://schemas.microsoft.com/office/powerpoint/2010/main" val="36259452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1209973"/>
            <a:ext cx="11582398" cy="2751698"/>
          </a:xfrm>
        </p:spPr>
        <p:txBody>
          <a:bodyPr/>
          <a:lstStyle/>
          <a:p>
            <a:r>
              <a:rPr lang="en-US" dirty="0" smtClean="0"/>
              <a:t>Demo – Archive, Delete and Hold Policies</a:t>
            </a:r>
            <a:endParaRPr lang="en-US" dirty="0"/>
          </a:p>
        </p:txBody>
      </p:sp>
    </p:spTree>
    <p:extLst>
      <p:ext uri="{BB962C8B-B14F-4D97-AF65-F5344CB8AC3E}">
        <p14:creationId xmlns:p14="http://schemas.microsoft.com/office/powerpoint/2010/main" val="385940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Protect data with encryption</a:t>
            </a:r>
            <a:endParaRPr lang="en-US" dirty="0"/>
          </a:p>
        </p:txBody>
      </p:sp>
      <p:grpSp>
        <p:nvGrpSpPr>
          <p:cNvPr id="3" name="Group 2"/>
          <p:cNvGrpSpPr/>
          <p:nvPr/>
        </p:nvGrpSpPr>
        <p:grpSpPr>
          <a:xfrm>
            <a:off x="643592" y="1494947"/>
            <a:ext cx="11416502" cy="1331083"/>
            <a:chOff x="643592" y="1494947"/>
            <a:chExt cx="11416502" cy="1331083"/>
          </a:xfrm>
        </p:grpSpPr>
        <p:sp>
          <p:nvSpPr>
            <p:cNvPr id="17" name="Rectangle 16"/>
            <p:cNvSpPr/>
            <p:nvPr/>
          </p:nvSpPr>
          <p:spPr bwMode="auto">
            <a:xfrm>
              <a:off x="3856031" y="1494947"/>
              <a:ext cx="8204063" cy="1331083"/>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2157" tIns="62157" rIns="62157" bIns="62157" numCol="1" spcCol="0" rtlCol="0" fromWordArt="0" anchor="ctr" anchorCtr="0" forceAA="0" compatLnSpc="1">
              <a:prstTxWarp prst="textNoShape">
                <a:avLst/>
              </a:prstTxWarp>
              <a:noAutofit/>
            </a:bodyPr>
            <a:lstStyle/>
            <a:p>
              <a:pPr algn="ctr" defTabSz="1242742" fontAlgn="base">
                <a:spcBef>
                  <a:spcPct val="0"/>
                </a:spcBef>
                <a:spcAft>
                  <a:spcPct val="0"/>
                </a:spcAft>
              </a:pPr>
              <a:endParaRPr lang="en-US" sz="2991"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643592" y="1494947"/>
              <a:ext cx="3212439" cy="1331083"/>
            </a:xfrm>
            <a:prstGeom prst="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62157" tIns="62157" rIns="62157" bIns="62157" numCol="1" spcCol="0" rtlCol="0" fromWordArt="0" anchor="ctr" anchorCtr="0" forceAA="0" compatLnSpc="1">
              <a:prstTxWarp prst="textNoShape">
                <a:avLst/>
              </a:prstTxWarp>
              <a:noAutofit/>
            </a:bodyPr>
            <a:lstStyle/>
            <a:p>
              <a:pPr algn="ctr" defTabSz="1242742" fontAlgn="base">
                <a:spcBef>
                  <a:spcPct val="0"/>
                </a:spcBef>
                <a:spcAft>
                  <a:spcPct val="0"/>
                </a:spcAft>
              </a:pPr>
              <a:r>
                <a:rPr lang="en-US" sz="2400" dirty="0">
                  <a:solidFill>
                    <a:srgbClr val="FFFFFF"/>
                  </a:solidFill>
                  <a:ea typeface="Segoe UI" pitchFamily="34" charset="0"/>
                  <a:cs typeface="Segoe UI" pitchFamily="34" charset="0"/>
                </a:rPr>
                <a:t>IRM (RMS)</a:t>
              </a:r>
            </a:p>
          </p:txBody>
        </p:sp>
        <p:sp>
          <p:nvSpPr>
            <p:cNvPr id="12" name="TextBox 11"/>
            <p:cNvSpPr txBox="1"/>
            <p:nvPr/>
          </p:nvSpPr>
          <p:spPr>
            <a:xfrm>
              <a:off x="4008437" y="1636324"/>
              <a:ext cx="7924860" cy="1107996"/>
            </a:xfrm>
            <a:prstGeom prst="rect">
              <a:avLst/>
            </a:prstGeom>
            <a:noFill/>
          </p:spPr>
          <p:txBody>
            <a:bodyPr wrap="square" lIns="0" tIns="0" rIns="0" bIns="0" rtlCol="0">
              <a:spAutoFit/>
            </a:bodyPr>
            <a:lstStyle/>
            <a:p>
              <a:r>
                <a:rPr lang="en-US" sz="2400" dirty="0">
                  <a:solidFill>
                    <a:srgbClr val="505050"/>
                  </a:solidFill>
                </a:rPr>
                <a:t>Prevents sensitive information from being printed, forwarded, or copied by unauthorized people inside the organization</a:t>
              </a:r>
            </a:p>
          </p:txBody>
        </p:sp>
      </p:grpSp>
      <p:grpSp>
        <p:nvGrpSpPr>
          <p:cNvPr id="4" name="Group 3"/>
          <p:cNvGrpSpPr/>
          <p:nvPr/>
        </p:nvGrpSpPr>
        <p:grpSpPr>
          <a:xfrm>
            <a:off x="643598" y="3098143"/>
            <a:ext cx="11406764" cy="1344423"/>
            <a:chOff x="643598" y="3087510"/>
            <a:chExt cx="11406764" cy="1344423"/>
          </a:xfrm>
        </p:grpSpPr>
        <p:sp>
          <p:nvSpPr>
            <p:cNvPr id="18" name="Rectangle 17"/>
            <p:cNvSpPr/>
            <p:nvPr/>
          </p:nvSpPr>
          <p:spPr bwMode="auto">
            <a:xfrm>
              <a:off x="3846299" y="3100850"/>
              <a:ext cx="8204063" cy="1331083"/>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2157" tIns="62157" rIns="62157" bIns="62157" numCol="1" spcCol="0" rtlCol="0" fromWordArt="0" anchor="ctr" anchorCtr="0" forceAA="0" compatLnSpc="1">
              <a:prstTxWarp prst="textNoShape">
                <a:avLst/>
              </a:prstTxWarp>
              <a:noAutofit/>
            </a:bodyPr>
            <a:lstStyle/>
            <a:p>
              <a:pPr algn="ctr" defTabSz="1242742" fontAlgn="base">
                <a:spcBef>
                  <a:spcPct val="0"/>
                </a:spcBef>
                <a:spcAft>
                  <a:spcPct val="0"/>
                </a:spcAft>
              </a:pPr>
              <a:endParaRPr lang="en-US" sz="2991"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643598" y="3087510"/>
              <a:ext cx="3212439" cy="1331083"/>
            </a:xfrm>
            <a:prstGeom prst="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62157" tIns="62157" rIns="62157" bIns="62157" numCol="1" spcCol="0" rtlCol="0" fromWordArt="0" anchor="ctr" anchorCtr="0" forceAA="0" compatLnSpc="1">
              <a:prstTxWarp prst="textNoShape">
                <a:avLst/>
              </a:prstTxWarp>
              <a:noAutofit/>
            </a:bodyPr>
            <a:lstStyle/>
            <a:p>
              <a:pPr algn="ctr" defTabSz="1242742" fontAlgn="base">
                <a:spcBef>
                  <a:spcPct val="0"/>
                </a:spcBef>
                <a:spcAft>
                  <a:spcPct val="0"/>
                </a:spcAft>
              </a:pPr>
              <a:r>
                <a:rPr lang="en-US" sz="2400" dirty="0">
                  <a:solidFill>
                    <a:srgbClr val="FFFFFF"/>
                  </a:solidFill>
                  <a:ea typeface="Segoe UI" pitchFamily="34" charset="0"/>
                  <a:cs typeface="Segoe UI" pitchFamily="34" charset="0"/>
                </a:rPr>
                <a:t>S/MIME</a:t>
              </a:r>
            </a:p>
          </p:txBody>
        </p:sp>
        <p:sp>
          <p:nvSpPr>
            <p:cNvPr id="13" name="TextBox 12"/>
            <p:cNvSpPr txBox="1"/>
            <p:nvPr/>
          </p:nvSpPr>
          <p:spPr>
            <a:xfrm>
              <a:off x="4002673" y="3434238"/>
              <a:ext cx="7924860" cy="369332"/>
            </a:xfrm>
            <a:prstGeom prst="rect">
              <a:avLst/>
            </a:prstGeom>
            <a:noFill/>
          </p:spPr>
          <p:txBody>
            <a:bodyPr wrap="square" lIns="0" tIns="0" rIns="0" bIns="0" rtlCol="0">
              <a:spAutoFit/>
            </a:bodyPr>
            <a:lstStyle/>
            <a:p>
              <a:r>
                <a:rPr lang="en-US" sz="2400" dirty="0">
                  <a:solidFill>
                    <a:srgbClr val="505050"/>
                  </a:solidFill>
                </a:rPr>
                <a:t>Sign and encrypt messages to users using certificates</a:t>
              </a:r>
            </a:p>
          </p:txBody>
        </p:sp>
      </p:grpSp>
      <p:grpSp>
        <p:nvGrpSpPr>
          <p:cNvPr id="5" name="Group 4"/>
          <p:cNvGrpSpPr/>
          <p:nvPr/>
        </p:nvGrpSpPr>
        <p:grpSpPr>
          <a:xfrm>
            <a:off x="643598" y="4714678"/>
            <a:ext cx="11416495" cy="1331083"/>
            <a:chOff x="643598" y="4714678"/>
            <a:chExt cx="11416495" cy="1331083"/>
          </a:xfrm>
        </p:grpSpPr>
        <p:sp>
          <p:nvSpPr>
            <p:cNvPr id="19" name="Rectangle 18"/>
            <p:cNvSpPr/>
            <p:nvPr/>
          </p:nvSpPr>
          <p:spPr bwMode="auto">
            <a:xfrm>
              <a:off x="3856030" y="4714678"/>
              <a:ext cx="8204063" cy="1331083"/>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2157" tIns="62157" rIns="62157" bIns="62157" numCol="1" spcCol="0" rtlCol="0" fromWordArt="0" anchor="ctr" anchorCtr="0" forceAA="0" compatLnSpc="1">
              <a:prstTxWarp prst="textNoShape">
                <a:avLst/>
              </a:prstTxWarp>
              <a:noAutofit/>
            </a:bodyPr>
            <a:lstStyle/>
            <a:p>
              <a:pPr algn="ctr" defTabSz="1242742" fontAlgn="base">
                <a:spcBef>
                  <a:spcPct val="0"/>
                </a:spcBef>
                <a:spcAft>
                  <a:spcPct val="0"/>
                </a:spcAft>
              </a:pPr>
              <a:endParaRPr lang="en-US" sz="2991"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643598" y="4714678"/>
              <a:ext cx="3212439" cy="1331083"/>
            </a:xfrm>
            <a:prstGeom prst="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62157" tIns="62157" rIns="62157" bIns="62157" numCol="1" spcCol="0" rtlCol="0" fromWordArt="0" anchor="ctr" anchorCtr="0" forceAA="0" compatLnSpc="1">
              <a:prstTxWarp prst="textNoShape">
                <a:avLst/>
              </a:prstTxWarp>
              <a:noAutofit/>
            </a:bodyPr>
            <a:lstStyle/>
            <a:p>
              <a:pPr algn="ctr" defTabSz="1242742" fontAlgn="base">
                <a:spcBef>
                  <a:spcPct val="0"/>
                </a:spcBef>
                <a:spcAft>
                  <a:spcPct val="0"/>
                </a:spcAft>
              </a:pPr>
              <a:r>
                <a:rPr lang="en-US" sz="2800" dirty="0">
                  <a:solidFill>
                    <a:srgbClr val="FFFFFF"/>
                  </a:solidFill>
                </a:rPr>
                <a:t>Office 365 </a:t>
              </a:r>
              <a:endParaRPr lang="en-US" sz="2800" dirty="0" smtClean="0">
                <a:solidFill>
                  <a:srgbClr val="FFFFFF"/>
                </a:solidFill>
              </a:endParaRPr>
            </a:p>
            <a:p>
              <a:pPr algn="ctr" defTabSz="1242742" fontAlgn="base">
                <a:spcBef>
                  <a:spcPct val="0"/>
                </a:spcBef>
                <a:spcAft>
                  <a:spcPct val="0"/>
                </a:spcAft>
              </a:pPr>
              <a:r>
                <a:rPr lang="en-US" sz="2800" dirty="0" smtClean="0">
                  <a:solidFill>
                    <a:srgbClr val="FFFFFF"/>
                  </a:solidFill>
                </a:rPr>
                <a:t>Message </a:t>
              </a:r>
              <a:r>
                <a:rPr lang="en-US" sz="2800" dirty="0">
                  <a:solidFill>
                    <a:srgbClr val="FFFFFF"/>
                  </a:solidFill>
                </a:rPr>
                <a:t>Encryption</a:t>
              </a:r>
              <a:endParaRPr lang="en-US" sz="2400" dirty="0">
                <a:solidFill>
                  <a:srgbClr val="FFFFFF"/>
                </a:solidFill>
                <a:ea typeface="Segoe UI" pitchFamily="34" charset="0"/>
                <a:cs typeface="Segoe UI" pitchFamily="34" charset="0"/>
              </a:endParaRPr>
            </a:p>
          </p:txBody>
        </p:sp>
        <p:sp>
          <p:nvSpPr>
            <p:cNvPr id="14" name="TextBox 13"/>
            <p:cNvSpPr txBox="1"/>
            <p:nvPr/>
          </p:nvSpPr>
          <p:spPr>
            <a:xfrm>
              <a:off x="4025264" y="5003633"/>
              <a:ext cx="7924860" cy="369332"/>
            </a:xfrm>
            <a:prstGeom prst="rect">
              <a:avLst/>
            </a:prstGeom>
            <a:noFill/>
          </p:spPr>
          <p:txBody>
            <a:bodyPr wrap="square" lIns="0" tIns="0" rIns="0" bIns="0" rtlCol="0">
              <a:spAutoFit/>
            </a:bodyPr>
            <a:lstStyle/>
            <a:p>
              <a:r>
                <a:rPr lang="en-US" sz="2400" dirty="0">
                  <a:solidFill>
                    <a:srgbClr val="505050"/>
                  </a:solidFill>
                </a:rPr>
                <a:t>Encrypt messages to any SMTP address</a:t>
              </a:r>
            </a:p>
          </p:txBody>
        </p:sp>
      </p:grpSp>
    </p:spTree>
    <p:extLst>
      <p:ext uri="{BB962C8B-B14F-4D97-AF65-F5344CB8AC3E}">
        <p14:creationId xmlns:p14="http://schemas.microsoft.com/office/powerpoint/2010/main" val="91821181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Loss Prevention</a:t>
            </a:r>
          </a:p>
        </p:txBody>
      </p:sp>
      <p:sp>
        <p:nvSpPr>
          <p:cNvPr id="17" name="Content Placeholder 5"/>
          <p:cNvSpPr txBox="1">
            <a:spLocks/>
          </p:cNvSpPr>
          <p:nvPr/>
        </p:nvSpPr>
        <p:spPr>
          <a:xfrm>
            <a:off x="6142050" y="1332965"/>
            <a:ext cx="6049104" cy="4757773"/>
          </a:xfrm>
          <a:prstGeom prst="rect">
            <a:avLst/>
          </a:prstGeom>
          <a:ln>
            <a:noFill/>
          </a:ln>
        </p:spPr>
        <p:txBody>
          <a:bodyPr vert="horz" lIns="0" tIns="0" rIns="0" bIns="0" rtlCol="0">
            <a:noAutofit/>
          </a:bodyPr>
          <a:lstStyle>
            <a:lvl1pPr marL="339725" marR="0" indent="-339725" algn="l" defTabSz="914363" rtl="0" eaLnBrk="1" fontAlgn="auto" latinLnBrk="0" hangingPunct="1">
              <a:lnSpc>
                <a:spcPct val="90000"/>
              </a:lnSpc>
              <a:spcBef>
                <a:spcPct val="20000"/>
              </a:spcBef>
              <a:spcAft>
                <a:spcPts val="0"/>
              </a:spcAft>
              <a:buClrTx/>
              <a:buSzPct val="80000"/>
              <a:buFont typeface="Arial" pitchFamily="34" charset="0"/>
              <a:buChar char="•"/>
              <a:tabLst/>
              <a:defRPr sz="3600" kern="1200" spc="-70" baseline="0">
                <a:gradFill>
                  <a:gsLst>
                    <a:gs pos="1250">
                      <a:schemeClr val="bg2"/>
                    </a:gs>
                    <a:gs pos="100000">
                      <a:schemeClr val="bg2"/>
                    </a:gs>
                  </a:gsLst>
                  <a:lin ang="5400000" scaled="0"/>
                </a:gradFill>
                <a:latin typeface="+mj-lt"/>
                <a:ea typeface="+mn-ea"/>
                <a:cs typeface="+mn-cs"/>
              </a:defRPr>
            </a:lvl1pPr>
            <a:lvl2pPr marL="573088" marR="0" indent="-233363" algn="l" defTabSz="914363" rtl="0" eaLnBrk="1" fontAlgn="auto" latinLnBrk="0" hangingPunct="1">
              <a:lnSpc>
                <a:spcPct val="90000"/>
              </a:lnSpc>
              <a:spcBef>
                <a:spcPct val="20000"/>
              </a:spcBef>
              <a:spcAft>
                <a:spcPts val="0"/>
              </a:spcAft>
              <a:buClrTx/>
              <a:buSzPct val="90000"/>
              <a:buFont typeface="Wingdings" pitchFamily="2" charset="2"/>
              <a:buChar char=""/>
              <a:tabLst/>
              <a:defRPr sz="2400" kern="1200" spc="0" baseline="0">
                <a:gradFill>
                  <a:gsLst>
                    <a:gs pos="1250">
                      <a:schemeClr val="bg2"/>
                    </a:gs>
                    <a:gs pos="100000">
                      <a:schemeClr val="bg2"/>
                    </a:gs>
                  </a:gsLst>
                  <a:lin ang="5400000" scaled="0"/>
                </a:gradFill>
                <a:latin typeface="+mn-lt"/>
                <a:ea typeface="+mn-ea"/>
                <a:cs typeface="+mn-cs"/>
              </a:defRPr>
            </a:lvl2pPr>
            <a:lvl3pPr marL="7985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sz="2400" kern="1200" spc="0" baseline="0">
                <a:gradFill>
                  <a:gsLst>
                    <a:gs pos="1250">
                      <a:schemeClr val="bg2"/>
                    </a:gs>
                    <a:gs pos="100000">
                      <a:schemeClr val="bg2"/>
                    </a:gs>
                  </a:gsLst>
                  <a:lin ang="5400000" scaled="0"/>
                </a:gradFill>
                <a:latin typeface="+mn-lt"/>
                <a:ea typeface="+mn-ea"/>
                <a:cs typeface="+mn-cs"/>
              </a:defRPr>
            </a:lvl3pPr>
            <a:lvl4pPr marL="1030288" marR="0" indent="-231775" algn="l" defTabSz="914363" rtl="0" eaLnBrk="1" fontAlgn="auto" latinLnBrk="0" hangingPunct="1">
              <a:lnSpc>
                <a:spcPct val="90000"/>
              </a:lnSpc>
              <a:spcBef>
                <a:spcPct val="20000"/>
              </a:spcBef>
              <a:spcAft>
                <a:spcPts val="0"/>
              </a:spcAft>
              <a:buClrTx/>
              <a:buSzPct val="90000"/>
              <a:buFont typeface="Wingdings" pitchFamily="2" charset="2"/>
              <a:buChar char=""/>
              <a:tabLst/>
              <a:defRPr sz="2000" kern="1200" spc="0" baseline="0">
                <a:gradFill>
                  <a:gsLst>
                    <a:gs pos="1250">
                      <a:schemeClr val="bg2"/>
                    </a:gs>
                    <a:gs pos="100000">
                      <a:schemeClr val="bg2"/>
                    </a:gs>
                  </a:gsLst>
                  <a:lin ang="5400000" scaled="0"/>
                </a:gradFill>
                <a:latin typeface="+mn-lt"/>
                <a:ea typeface="+mn-ea"/>
                <a:cs typeface="+mn-cs"/>
              </a:defRPr>
            </a:lvl4pPr>
            <a:lvl5pPr marL="1255713" marR="0" indent="-225425"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sz="2000" kern="1200" spc="0" baseline="0">
                <a:gradFill>
                  <a:gsLst>
                    <a:gs pos="1250">
                      <a:schemeClr val="bg2"/>
                    </a:gs>
                    <a:gs pos="100000">
                      <a:schemeClr val="bg2"/>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defRPr/>
            </a:pPr>
            <a:r>
              <a:rPr lang="en-US" sz="4399" spc="0" dirty="0">
                <a:gradFill>
                  <a:gsLst>
                    <a:gs pos="1250">
                      <a:srgbClr val="797A7D"/>
                    </a:gs>
                    <a:gs pos="100000">
                      <a:srgbClr val="797A7D"/>
                    </a:gs>
                  </a:gsLst>
                  <a:lin ang="5400000" scaled="0"/>
                </a:gradFill>
              </a:rPr>
              <a:t>Helps to  </a:t>
            </a:r>
          </a:p>
          <a:p>
            <a:pPr>
              <a:defRPr/>
            </a:pPr>
            <a:r>
              <a:rPr lang="en-US" sz="4399" spc="0" dirty="0">
                <a:solidFill>
                  <a:srgbClr val="007233"/>
                </a:solidFill>
              </a:rPr>
              <a:t>identify</a:t>
            </a:r>
          </a:p>
          <a:p>
            <a:pPr>
              <a:defRPr/>
            </a:pPr>
            <a:r>
              <a:rPr lang="en-US" sz="4399" spc="0" dirty="0">
                <a:solidFill>
                  <a:srgbClr val="007233"/>
                </a:solidFill>
              </a:rPr>
              <a:t>monitor</a:t>
            </a:r>
          </a:p>
          <a:p>
            <a:pPr>
              <a:defRPr/>
            </a:pPr>
            <a:r>
              <a:rPr lang="en-US" sz="4399" spc="0" dirty="0">
                <a:solidFill>
                  <a:srgbClr val="007233"/>
                </a:solidFill>
              </a:rPr>
              <a:t>protect </a:t>
            </a:r>
          </a:p>
          <a:p>
            <a:pPr marL="0" indent="0">
              <a:buFont typeface="Arial" pitchFamily="34" charset="0"/>
              <a:buNone/>
              <a:defRPr/>
            </a:pPr>
            <a:r>
              <a:rPr lang="en-US" sz="4399" spc="0" dirty="0">
                <a:gradFill>
                  <a:gsLst>
                    <a:gs pos="1250">
                      <a:srgbClr val="797A7D"/>
                    </a:gs>
                    <a:gs pos="100000">
                      <a:srgbClr val="797A7D"/>
                    </a:gs>
                  </a:gsLst>
                  <a:lin ang="5400000" scaled="0"/>
                </a:gradFill>
              </a:rPr>
              <a:t>sensitive data through deep content analysis</a:t>
            </a:r>
          </a:p>
        </p:txBody>
      </p:sp>
      <p:grpSp>
        <p:nvGrpSpPr>
          <p:cNvPr id="18" name="Group 17"/>
          <p:cNvGrpSpPr/>
          <p:nvPr/>
        </p:nvGrpSpPr>
        <p:grpSpPr>
          <a:xfrm>
            <a:off x="674960" y="1406109"/>
            <a:ext cx="4738515" cy="4757775"/>
            <a:chOff x="6707824" y="1700681"/>
            <a:chExt cx="4739187" cy="4758450"/>
          </a:xfrm>
        </p:grpSpPr>
        <p:sp>
          <p:nvSpPr>
            <p:cNvPr id="19" name="Rectangle 18"/>
            <p:cNvSpPr/>
            <p:nvPr/>
          </p:nvSpPr>
          <p:spPr bwMode="auto">
            <a:xfrm>
              <a:off x="6707824" y="1700681"/>
              <a:ext cx="2319566" cy="2319567"/>
            </a:xfrm>
            <a:prstGeom prst="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93247" tIns="46623" rIns="46623" bIns="93247" numCol="1" spcCol="0" rtlCol="0" fromWordArt="0" anchor="b" anchorCtr="0" forceAA="0" compatLnSpc="1">
              <a:prstTxWarp prst="textNoShape">
                <a:avLst/>
              </a:prstTxWarp>
              <a:noAutofit/>
            </a:bodyPr>
            <a:lstStyle/>
            <a:p>
              <a:pPr defTabSz="932133" fontAlgn="base">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Identify</a:t>
              </a:r>
            </a:p>
          </p:txBody>
        </p:sp>
        <p:sp>
          <p:nvSpPr>
            <p:cNvPr id="20" name="Rectangle 19"/>
            <p:cNvSpPr/>
            <p:nvPr/>
          </p:nvSpPr>
          <p:spPr bwMode="auto">
            <a:xfrm>
              <a:off x="6707824" y="4139564"/>
              <a:ext cx="2319566" cy="2319567"/>
            </a:xfrm>
            <a:prstGeom prst="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93247" tIns="46623" rIns="46623" bIns="93247" numCol="1" spcCol="0" rtlCol="0" fromWordArt="0" anchor="b" anchorCtr="0" forceAA="0" compatLnSpc="1">
              <a:prstTxWarp prst="textNoShape">
                <a:avLst/>
              </a:prstTxWarp>
              <a:noAutofit/>
            </a:bodyPr>
            <a:lstStyle/>
            <a:p>
              <a:pPr defTabSz="932133" fontAlgn="base">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Protect</a:t>
              </a:r>
            </a:p>
          </p:txBody>
        </p:sp>
        <p:sp>
          <p:nvSpPr>
            <p:cNvPr id="21" name="Rectangle 20"/>
            <p:cNvSpPr/>
            <p:nvPr/>
          </p:nvSpPr>
          <p:spPr bwMode="auto">
            <a:xfrm>
              <a:off x="9127445" y="1700681"/>
              <a:ext cx="2319566" cy="2319567"/>
            </a:xfrm>
            <a:prstGeom prst="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93247" tIns="46623" rIns="46623" bIns="93247" numCol="1" spcCol="0" rtlCol="0" fromWordArt="0" anchor="b" anchorCtr="0" forceAA="0" compatLnSpc="1">
              <a:prstTxWarp prst="textNoShape">
                <a:avLst/>
              </a:prstTxWarp>
              <a:noAutofit/>
            </a:bodyPr>
            <a:lstStyle/>
            <a:p>
              <a:pPr defTabSz="932133" fontAlgn="base">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Monitor</a:t>
              </a:r>
            </a:p>
          </p:txBody>
        </p:sp>
        <p:sp>
          <p:nvSpPr>
            <p:cNvPr id="22" name="Rectangle 21"/>
            <p:cNvSpPr/>
            <p:nvPr/>
          </p:nvSpPr>
          <p:spPr bwMode="auto">
            <a:xfrm>
              <a:off x="9127445" y="4139564"/>
              <a:ext cx="2319566" cy="2319567"/>
            </a:xfrm>
            <a:prstGeom prst="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rot="0" spcFirstLastPara="0" vertOverflow="overflow" horzOverflow="overflow" vert="horz" wrap="square" lIns="93247" tIns="46623" rIns="46623" bIns="93247" numCol="1" spcCol="0" rtlCol="0" fromWordArt="0" anchor="b" anchorCtr="0" forceAA="0" compatLnSpc="1">
              <a:prstTxWarp prst="textNoShape">
                <a:avLst/>
              </a:prstTxWarp>
              <a:noAutofit/>
            </a:bodyPr>
            <a:lstStyle/>
            <a:p>
              <a:pPr defTabSz="932133" fontAlgn="base">
                <a:spcBef>
                  <a:spcPct val="0"/>
                </a:spcBef>
                <a:spcAft>
                  <a:spcPct val="0"/>
                </a:spcAft>
              </a:pPr>
              <a:r>
                <a:rPr lang="en-US" sz="2000" spc="-50" dirty="0">
                  <a:gradFill>
                    <a:gsLst>
                      <a:gs pos="0">
                        <a:srgbClr val="FFFFFF"/>
                      </a:gs>
                      <a:gs pos="100000">
                        <a:srgbClr val="FFFFFF"/>
                      </a:gs>
                    </a:gsLst>
                    <a:lin ang="5400000" scaled="0"/>
                  </a:gradFill>
                  <a:ea typeface="Segoe UI" pitchFamily="34" charset="0"/>
                  <a:cs typeface="Segoe UI" pitchFamily="34" charset="0"/>
                </a:rPr>
                <a:t>End user education</a:t>
              </a:r>
            </a:p>
          </p:txBody>
        </p:sp>
        <p:pic>
          <p:nvPicPr>
            <p:cNvPr id="23"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838" t="16089" r="11889" b="16089"/>
            <a:stretch/>
          </p:blipFill>
          <p:spPr bwMode="auto">
            <a:xfrm>
              <a:off x="7198770" y="2032000"/>
              <a:ext cx="1470237" cy="1460539"/>
            </a:xfrm>
            <a:prstGeom prst="rect">
              <a:avLst/>
            </a:prstGeom>
            <a:ln>
              <a:noFill/>
            </a:ln>
            <a:extLst/>
          </p:spPr>
          <p:style>
            <a:lnRef idx="3">
              <a:schemeClr val="lt1"/>
            </a:lnRef>
            <a:fillRef idx="1">
              <a:schemeClr val="accent1"/>
            </a:fillRef>
            <a:effectRef idx="1">
              <a:schemeClr val="accent1"/>
            </a:effectRef>
            <a:fontRef idx="minor">
              <a:schemeClr val="lt1"/>
            </a:fontRef>
          </p:style>
        </p:pic>
        <p:pic>
          <p:nvPicPr>
            <p:cNvPr id="24" name="Picture 5" descr="W:\Open Engagements\Productivity\MS-Unified Communications\#1601 BizProd MOD Team Core Content Work\New Iconography\People\GroupOfPeople_06081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538877" y="4468272"/>
              <a:ext cx="1496702" cy="1496702"/>
            </a:xfrm>
            <a:prstGeom prst="rect">
              <a:avLst/>
            </a:prstGeom>
            <a:ln>
              <a:noFill/>
            </a:ln>
            <a:extLst/>
          </p:spPr>
          <p:style>
            <a:lnRef idx="3">
              <a:schemeClr val="lt1"/>
            </a:lnRef>
            <a:fillRef idx="1">
              <a:schemeClr val="accent1"/>
            </a:fillRef>
            <a:effectRef idx="1">
              <a:schemeClr val="accent1"/>
            </a:effectRef>
            <a:fontRef idx="minor">
              <a:schemeClr val="lt1"/>
            </a:fontRef>
          </p:style>
        </p:pic>
        <p:pic>
          <p:nvPicPr>
            <p:cNvPr id="25" name="Picture 2" descr="W:\Open Engagements\Productivity\MS-Unified Communications\#1601 BizProd MOD Team Core Content Work\New Iconography\Words\Draft\061312_Word_Icons\Shield_061312_white-1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42204" y="4591220"/>
              <a:ext cx="1250805" cy="1250805"/>
            </a:xfrm>
            <a:prstGeom prst="rect">
              <a:avLst/>
            </a:prstGeom>
            <a:ln>
              <a:noFill/>
            </a:ln>
            <a:extLst/>
          </p:spPr>
          <p:style>
            <a:lnRef idx="3">
              <a:schemeClr val="lt1"/>
            </a:lnRef>
            <a:fillRef idx="1">
              <a:schemeClr val="accent1"/>
            </a:fillRef>
            <a:effectRef idx="1">
              <a:schemeClr val="accent1"/>
            </a:effectRef>
            <a:fontRef idx="minor">
              <a:schemeClr val="lt1"/>
            </a:fontRef>
          </p:style>
        </p:pic>
      </p:grpSp>
      <p:pic>
        <p:nvPicPr>
          <p:cNvPr id="26" name="Picture 3" descr="C:\Users\hannahr\Dropbox\MOD Servers Metro Icon Library\david enriquez\061012\peopleICONS061012white_V3-0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85073" y="1694203"/>
            <a:ext cx="1481385" cy="14784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89162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1209973"/>
            <a:ext cx="11582398" cy="2751698"/>
          </a:xfrm>
        </p:spPr>
        <p:txBody>
          <a:bodyPr/>
          <a:lstStyle/>
          <a:p>
            <a:r>
              <a:rPr lang="en-US" dirty="0" smtClean="0"/>
              <a:t>Demo – DLP Policy Tips</a:t>
            </a:r>
            <a:endParaRPr lang="en-US" dirty="0"/>
          </a:p>
        </p:txBody>
      </p:sp>
    </p:spTree>
    <p:extLst>
      <p:ext uri="{BB962C8B-B14F-4D97-AF65-F5344CB8AC3E}">
        <p14:creationId xmlns:p14="http://schemas.microsoft.com/office/powerpoint/2010/main" val="136292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6370637" y="220662"/>
            <a:ext cx="5867400" cy="5562600"/>
          </a:xfrm>
        </p:spPr>
        <p:txBody>
          <a:bodyPr/>
          <a:lstStyle/>
          <a:p>
            <a:pPr defTabSz="932013" fontAlgn="base">
              <a:spcBef>
                <a:spcPct val="0"/>
              </a:spcBef>
              <a:spcAft>
                <a:spcPct val="0"/>
              </a:spcAft>
            </a:pPr>
            <a:r>
              <a:rPr lang="en-US" sz="4000" dirty="0" smtClean="0">
                <a:solidFill>
                  <a:schemeClr val="bg1"/>
                </a:solidFill>
              </a:rPr>
              <a:t>Data Loss Prevention</a:t>
            </a:r>
          </a:p>
          <a:p>
            <a:pPr defTabSz="932013" fontAlgn="base">
              <a:spcBef>
                <a:spcPct val="0"/>
              </a:spcBef>
              <a:spcAft>
                <a:spcPct val="0"/>
              </a:spcAft>
            </a:pPr>
            <a:endParaRPr lang="en-US" sz="3672" dirty="0" smtClean="0">
              <a:solidFill>
                <a:schemeClr val="bg1"/>
              </a:solidFill>
            </a:endParaRPr>
          </a:p>
          <a:p>
            <a:pPr defTabSz="932013" fontAlgn="base">
              <a:spcBef>
                <a:spcPct val="0"/>
              </a:spcBef>
              <a:spcAft>
                <a:spcPct val="0"/>
              </a:spcAft>
            </a:pPr>
            <a:r>
              <a:rPr lang="en-US" sz="3672" dirty="0" smtClean="0">
                <a:solidFill>
                  <a:schemeClr val="bg1"/>
                </a:solidFill>
              </a:rPr>
              <a:t>Content </a:t>
            </a:r>
            <a:r>
              <a:rPr lang="en-US" sz="3672" dirty="0">
                <a:solidFill>
                  <a:schemeClr val="bg1"/>
                </a:solidFill>
              </a:rPr>
              <a:t>analysis</a:t>
            </a:r>
          </a:p>
          <a:p>
            <a:pPr defTabSz="932013" fontAlgn="base">
              <a:spcBef>
                <a:spcPct val="0"/>
              </a:spcBef>
              <a:spcAft>
                <a:spcPct val="0"/>
              </a:spcAft>
            </a:pPr>
            <a:r>
              <a:rPr lang="en-US" sz="2400" dirty="0">
                <a:solidFill>
                  <a:schemeClr val="bg1"/>
                </a:solidFill>
              </a:rPr>
              <a:t>Get Content</a:t>
            </a:r>
          </a:p>
          <a:p>
            <a:pPr defTabSz="932013" fontAlgn="base">
              <a:spcBef>
                <a:spcPct val="0"/>
              </a:spcBef>
              <a:spcAft>
                <a:spcPct val="0"/>
              </a:spcAft>
            </a:pPr>
            <a:r>
              <a:rPr lang="en-US" sz="2400" dirty="0">
                <a:solidFill>
                  <a:schemeClr val="bg1"/>
                </a:solidFill>
              </a:rPr>
              <a:t>Regex Analysis</a:t>
            </a:r>
          </a:p>
          <a:p>
            <a:pPr defTabSz="932013" fontAlgn="base">
              <a:spcBef>
                <a:spcPct val="0"/>
              </a:spcBef>
              <a:spcAft>
                <a:spcPct val="0"/>
              </a:spcAft>
            </a:pPr>
            <a:r>
              <a:rPr lang="en-US" sz="2400" dirty="0">
                <a:solidFill>
                  <a:schemeClr val="bg1"/>
                </a:solidFill>
              </a:rPr>
              <a:t>Function Analysis</a:t>
            </a:r>
          </a:p>
          <a:p>
            <a:pPr defTabSz="932013" fontAlgn="base">
              <a:spcBef>
                <a:spcPct val="0"/>
              </a:spcBef>
              <a:spcAft>
                <a:spcPct val="0"/>
              </a:spcAft>
            </a:pPr>
            <a:r>
              <a:rPr lang="en-US" sz="2400" dirty="0">
                <a:solidFill>
                  <a:schemeClr val="bg1"/>
                </a:solidFill>
              </a:rPr>
              <a:t>Additional Evidence</a:t>
            </a:r>
          </a:p>
          <a:p>
            <a:pPr defTabSz="932013" fontAlgn="base">
              <a:spcBef>
                <a:spcPct val="0"/>
              </a:spcBef>
              <a:spcAft>
                <a:spcPct val="0"/>
              </a:spcAft>
            </a:pPr>
            <a:r>
              <a:rPr lang="en-US" sz="2400" dirty="0">
                <a:solidFill>
                  <a:schemeClr val="bg1"/>
                </a:solidFill>
              </a:rPr>
              <a:t>Verdict </a:t>
            </a:r>
          </a:p>
          <a:p>
            <a:pPr defTabSz="932013" fontAlgn="base">
              <a:spcBef>
                <a:spcPct val="0"/>
              </a:spcBef>
              <a:spcAft>
                <a:spcPct val="0"/>
              </a:spcAft>
            </a:pPr>
            <a:endParaRPr lang="en-US" sz="3672" dirty="0" smtClean="0">
              <a:solidFill>
                <a:schemeClr val="bg1"/>
              </a:solidFill>
            </a:endParaRPr>
          </a:p>
          <a:p>
            <a:pPr defTabSz="932013" fontAlgn="base">
              <a:spcBef>
                <a:spcPct val="0"/>
              </a:spcBef>
              <a:spcAft>
                <a:spcPct val="0"/>
              </a:spcAft>
            </a:pPr>
            <a:r>
              <a:rPr lang="en-US" sz="3672" dirty="0" smtClean="0">
                <a:solidFill>
                  <a:schemeClr val="bg1"/>
                </a:solidFill>
              </a:rPr>
              <a:t>Policy Tips</a:t>
            </a:r>
          </a:p>
          <a:p>
            <a:pPr defTabSz="932013" fontAlgn="base">
              <a:spcBef>
                <a:spcPct val="0"/>
              </a:spcBef>
              <a:spcAft>
                <a:spcPct val="0"/>
              </a:spcAft>
            </a:pPr>
            <a:r>
              <a:rPr lang="en-US" sz="2400" dirty="0" smtClean="0">
                <a:solidFill>
                  <a:schemeClr val="bg1"/>
                </a:solidFill>
              </a:rPr>
              <a:t>Outlook </a:t>
            </a:r>
            <a:r>
              <a:rPr lang="en-US" sz="2400" dirty="0">
                <a:solidFill>
                  <a:schemeClr val="bg1"/>
                </a:solidFill>
              </a:rPr>
              <a:t>and OWA</a:t>
            </a:r>
          </a:p>
          <a:p>
            <a:pPr defTabSz="932013" fontAlgn="base">
              <a:spcBef>
                <a:spcPct val="0"/>
              </a:spcBef>
              <a:spcAft>
                <a:spcPct val="0"/>
              </a:spcAft>
            </a:pPr>
            <a:endParaRPr lang="en-US" sz="3672" dirty="0" smtClean="0">
              <a:solidFill>
                <a:schemeClr val="bg1"/>
              </a:solidFill>
            </a:endParaRPr>
          </a:p>
          <a:p>
            <a:pPr defTabSz="932013" fontAlgn="base">
              <a:spcBef>
                <a:spcPct val="0"/>
              </a:spcBef>
              <a:spcAft>
                <a:spcPct val="0"/>
              </a:spcAft>
            </a:pPr>
            <a:r>
              <a:rPr lang="en-US" sz="3672" dirty="0" smtClean="0">
                <a:solidFill>
                  <a:schemeClr val="bg1"/>
                </a:solidFill>
              </a:rPr>
              <a:t>Document Fingerprinting</a:t>
            </a:r>
          </a:p>
          <a:p>
            <a:pPr defTabSz="932013" fontAlgn="base">
              <a:spcBef>
                <a:spcPct val="0"/>
              </a:spcBef>
              <a:spcAft>
                <a:spcPct val="0"/>
              </a:spcAft>
            </a:pPr>
            <a:r>
              <a:rPr lang="en-US" sz="2400" dirty="0" smtClean="0">
                <a:solidFill>
                  <a:schemeClr val="bg1"/>
                </a:solidFill>
              </a:rPr>
              <a:t>Protect </a:t>
            </a:r>
            <a:r>
              <a:rPr lang="en-US" sz="2400" dirty="0">
                <a:solidFill>
                  <a:schemeClr val="bg1"/>
                </a:solidFill>
              </a:rPr>
              <a:t>intellectual property like patents, company confidential information, and other standardized form </a:t>
            </a:r>
            <a:r>
              <a:rPr lang="en-US" sz="2400" dirty="0" smtClean="0">
                <a:solidFill>
                  <a:schemeClr val="bg1"/>
                </a:solidFill>
              </a:rPr>
              <a:t>content</a:t>
            </a:r>
          </a:p>
          <a:p>
            <a:pPr defTabSz="932013" fontAlgn="base">
              <a:spcBef>
                <a:spcPct val="0"/>
              </a:spcBef>
              <a:spcAft>
                <a:spcPct val="0"/>
              </a:spcAft>
            </a:pPr>
            <a:endParaRPr lang="en-US" sz="2400" dirty="0">
              <a:solidFill>
                <a:schemeClr val="bg1"/>
              </a:solidFill>
            </a:endParaRPr>
          </a:p>
          <a:p>
            <a:pPr defTabSz="932013" fontAlgn="base">
              <a:spcBef>
                <a:spcPct val="0"/>
              </a:spcBef>
              <a:spcAft>
                <a:spcPct val="0"/>
              </a:spcAft>
            </a:pPr>
            <a:endParaRPr lang="en-US" sz="2400" dirty="0">
              <a:solidFill>
                <a:schemeClr val="bg1"/>
              </a:solidFill>
            </a:endParaRPr>
          </a:p>
          <a:p>
            <a:endParaRPr lang="en-US" sz="2856" dirty="0">
              <a:solidFill>
                <a:schemeClr val="bg1"/>
              </a:solidFill>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37283" t="39178"/>
          <a:stretch/>
        </p:blipFill>
        <p:spPr>
          <a:xfrm>
            <a:off x="655637" y="3213183"/>
            <a:ext cx="4559696" cy="3369256"/>
          </a:xfrm>
          <a:prstGeom prst="rect">
            <a:avLst/>
          </a:prstGeom>
          <a:ln>
            <a:solidFill>
              <a:schemeClr val="bg1">
                <a:lumMod val="40000"/>
                <a:lumOff val="60000"/>
              </a:schemeClr>
            </a:solidFill>
          </a:ln>
          <a:effectLst>
            <a:outerShdw blurRad="50800" dist="38100" dir="5400000" algn="t" rotWithShape="0">
              <a:prstClr val="black">
                <a:alpha val="40000"/>
              </a:prstClr>
            </a:outerShdw>
          </a:effectLst>
        </p:spPr>
      </p:pic>
      <p:pic>
        <p:nvPicPr>
          <p:cNvPr id="6" name="Picture 5"/>
          <p:cNvPicPr>
            <a:picLocks noChangeAspect="1"/>
          </p:cNvPicPr>
          <p:nvPr/>
        </p:nvPicPr>
        <p:blipFill rotWithShape="1">
          <a:blip r:embed="rId4"/>
          <a:srcRect l="50664" t="13637" r="2863" b="49076"/>
          <a:stretch/>
        </p:blipFill>
        <p:spPr>
          <a:xfrm>
            <a:off x="764273" y="220662"/>
            <a:ext cx="4342424" cy="2480850"/>
          </a:xfrm>
          <a:prstGeom prst="rect">
            <a:avLst/>
          </a:prstGeom>
          <a:ln>
            <a:solidFill>
              <a:schemeClr val="bg1">
                <a:lumMod val="20000"/>
                <a:lumOff val="80000"/>
              </a:schemeClr>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9013642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5367164" y="296862"/>
            <a:ext cx="7097763" cy="6324600"/>
          </a:xfrm>
          <a:prstGeom prst="rect">
            <a:avLst/>
          </a:prstGeom>
        </p:spPr>
      </p:pic>
      <p:sp>
        <p:nvSpPr>
          <p:cNvPr id="2" name="Text Placeholder 1"/>
          <p:cNvSpPr>
            <a:spLocks noGrp="1"/>
          </p:cNvSpPr>
          <p:nvPr>
            <p:ph type="body" idx="1"/>
          </p:nvPr>
        </p:nvSpPr>
        <p:spPr>
          <a:xfrm>
            <a:off x="0" y="1135062"/>
            <a:ext cx="5338712" cy="1695079"/>
          </a:xfrm>
        </p:spPr>
        <p:txBody>
          <a:bodyPr/>
          <a:lstStyle/>
          <a:p>
            <a:r>
              <a:rPr lang="en-US" dirty="0" smtClean="0"/>
              <a:t>SharePoint Document Classification</a:t>
            </a:r>
          </a:p>
          <a:p>
            <a:endParaRPr lang="en-US" dirty="0"/>
          </a:p>
          <a:p>
            <a:pPr lvl="0"/>
            <a:r>
              <a:rPr lang="en-US" sz="3200" dirty="0"/>
              <a:t>Search for </a:t>
            </a:r>
            <a:r>
              <a:rPr lang="en-US" sz="3200" dirty="0" smtClean="0"/>
              <a:t>sensitive data</a:t>
            </a:r>
          </a:p>
          <a:p>
            <a:pPr lvl="0"/>
            <a:r>
              <a:rPr lang="en-US" sz="3200" dirty="0" smtClean="0"/>
              <a:t>Built-in classifications</a:t>
            </a:r>
            <a:endParaRPr lang="en-US" sz="3200" dirty="0"/>
          </a:p>
          <a:p>
            <a:pPr marL="571500" indent="-571500">
              <a:buFont typeface="Arial" panose="020B0604020202020204" pitchFamily="34" charset="0"/>
              <a:buChar char="•"/>
            </a:pPr>
            <a:endParaRPr lang="en-US" dirty="0"/>
          </a:p>
        </p:txBody>
      </p:sp>
    </p:spTree>
    <p:extLst>
      <p:ext uri="{BB962C8B-B14F-4D97-AF65-F5344CB8AC3E}">
        <p14:creationId xmlns:p14="http://schemas.microsoft.com/office/powerpoint/2010/main" val="23371653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rotWithShape="1">
          <a:blip r:embed="rId3"/>
          <a:srcRect b="531"/>
          <a:stretch/>
        </p:blipFill>
        <p:spPr>
          <a:xfrm>
            <a:off x="588043" y="956556"/>
            <a:ext cx="7143430" cy="6022995"/>
          </a:xfrm>
          <a:prstGeom prst="rect">
            <a:avLst/>
          </a:prstGeom>
          <a:ln>
            <a:solidFill>
              <a:schemeClr val="tx1"/>
            </a:solidFill>
          </a:ln>
        </p:spPr>
      </p:pic>
      <p:sp>
        <p:nvSpPr>
          <p:cNvPr id="3" name="Title 2"/>
          <p:cNvSpPr>
            <a:spLocks noGrp="1"/>
          </p:cNvSpPr>
          <p:nvPr>
            <p:ph type="title"/>
          </p:nvPr>
        </p:nvSpPr>
        <p:spPr>
          <a:xfrm>
            <a:off x="530468" y="193770"/>
            <a:ext cx="11373923" cy="762786"/>
          </a:xfrm>
        </p:spPr>
        <p:txBody>
          <a:bodyPr vert="horz" wrap="square" lIns="0" tIns="0" rIns="0" bIns="0" rtlCol="0" anchor="t">
            <a:noAutofit/>
          </a:bodyPr>
          <a:lstStyle/>
          <a:p>
            <a:r>
              <a:rPr lang="en-US" dirty="0">
                <a:gradFill>
                  <a:gsLst>
                    <a:gs pos="1250">
                      <a:schemeClr val="tx1"/>
                    </a:gs>
                    <a:gs pos="100000">
                      <a:schemeClr val="tx1"/>
                    </a:gs>
                  </a:gsLst>
                  <a:lin ang="5400000" scaled="0"/>
                </a:gradFill>
              </a:rPr>
              <a:t>Discover and preserve with eDiscovery</a:t>
            </a:r>
          </a:p>
        </p:txBody>
      </p:sp>
      <p:sp>
        <p:nvSpPr>
          <p:cNvPr id="4" name="Rectangle 3"/>
          <p:cNvSpPr/>
          <p:nvPr/>
        </p:nvSpPr>
        <p:spPr bwMode="auto">
          <a:xfrm>
            <a:off x="7754082" y="3659361"/>
            <a:ext cx="460166" cy="29015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p:nvGrpSpPr>
        <p:grpSpPr>
          <a:xfrm>
            <a:off x="3475037" y="5354308"/>
            <a:ext cx="2362452" cy="466302"/>
            <a:chOff x="339380" y="3016976"/>
            <a:chExt cx="2316340" cy="457200"/>
          </a:xfrm>
        </p:grpSpPr>
        <p:sp>
          <p:nvSpPr>
            <p:cNvPr id="11" name="Rectangle 10"/>
            <p:cNvSpPr/>
            <p:nvPr/>
          </p:nvSpPr>
          <p:spPr bwMode="auto">
            <a:xfrm>
              <a:off x="339380" y="3016976"/>
              <a:ext cx="2043704" cy="457200"/>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defTabSz="932290" fontAlgn="base">
                <a:spcBef>
                  <a:spcPct val="0"/>
                </a:spcBef>
                <a:spcAft>
                  <a:spcPct val="0"/>
                </a:spcAft>
              </a:pPr>
              <a:r>
                <a:rPr lang="en-US" sz="1224" dirty="0">
                  <a:gradFill>
                    <a:gsLst>
                      <a:gs pos="0">
                        <a:srgbClr val="FFFFFF"/>
                      </a:gs>
                      <a:gs pos="100000">
                        <a:srgbClr val="FFFFFF"/>
                      </a:gs>
                    </a:gsLst>
                    <a:lin ang="5400000" scaled="0"/>
                  </a:gradFill>
                  <a:ea typeface="Segoe UI" pitchFamily="34" charset="0"/>
                  <a:cs typeface="Segoe UI" pitchFamily="34" charset="0"/>
                </a:rPr>
                <a:t>Preserve data for legal purposes</a:t>
              </a:r>
            </a:p>
          </p:txBody>
        </p:sp>
        <p:cxnSp>
          <p:nvCxnSpPr>
            <p:cNvPr id="12" name="Straight Arrow Connector 11"/>
            <p:cNvCxnSpPr/>
            <p:nvPr/>
          </p:nvCxnSpPr>
          <p:spPr>
            <a:xfrm>
              <a:off x="2063437" y="3260579"/>
              <a:ext cx="592283" cy="3242"/>
            </a:xfrm>
            <a:prstGeom prst="straightConnector1">
              <a:avLst/>
            </a:prstGeom>
            <a:ln>
              <a:solidFill>
                <a:schemeClr val="bg2">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5227637" y="1038409"/>
            <a:ext cx="2084389" cy="915933"/>
            <a:chOff x="339380" y="3016976"/>
            <a:chExt cx="2043704" cy="641468"/>
          </a:xfrm>
        </p:grpSpPr>
        <p:sp>
          <p:nvSpPr>
            <p:cNvPr id="14" name="Rectangle 13"/>
            <p:cNvSpPr/>
            <p:nvPr/>
          </p:nvSpPr>
          <p:spPr bwMode="auto">
            <a:xfrm>
              <a:off x="339380" y="3016976"/>
              <a:ext cx="2043704" cy="457200"/>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defTabSz="932290" fontAlgn="base">
                <a:spcBef>
                  <a:spcPct val="0"/>
                </a:spcBef>
                <a:spcAft>
                  <a:spcPct val="0"/>
                </a:spcAft>
              </a:pPr>
              <a:r>
                <a:rPr lang="en-US" sz="1224" dirty="0">
                  <a:gradFill>
                    <a:gsLst>
                      <a:gs pos="0">
                        <a:srgbClr val="FFFFFF"/>
                      </a:gs>
                      <a:gs pos="100000">
                        <a:srgbClr val="FFFFFF"/>
                      </a:gs>
                    </a:gsLst>
                    <a:lin ang="5400000" scaled="0"/>
                  </a:gradFill>
                  <a:ea typeface="Segoe UI" pitchFamily="34" charset="0"/>
                  <a:cs typeface="Segoe UI" pitchFamily="34" charset="0"/>
                </a:rPr>
                <a:t>Support for </a:t>
              </a:r>
              <a:r>
                <a:rPr lang="en-US" sz="1224" dirty="0" smtClean="0">
                  <a:gradFill>
                    <a:gsLst>
                      <a:gs pos="0">
                        <a:srgbClr val="FFFFFF"/>
                      </a:gs>
                      <a:gs pos="100000">
                        <a:srgbClr val="FFFFFF"/>
                      </a:gs>
                    </a:gsLst>
                    <a:lin ang="5400000" scaled="0"/>
                  </a:gradFill>
                  <a:ea typeface="Segoe UI" pitchFamily="34" charset="0"/>
                  <a:cs typeface="Segoe UI" pitchFamily="34" charset="0"/>
                </a:rPr>
                <a:t>eDiscovery </a:t>
              </a:r>
              <a:r>
                <a:rPr lang="en-US" sz="1224" dirty="0">
                  <a:gradFill>
                    <a:gsLst>
                      <a:gs pos="0">
                        <a:srgbClr val="FFFFFF"/>
                      </a:gs>
                      <a:gs pos="100000">
                        <a:srgbClr val="FFFFFF"/>
                      </a:gs>
                    </a:gsLst>
                    <a:lin ang="5400000" scaled="0"/>
                  </a:gradFill>
                  <a:ea typeface="Segoe UI" pitchFamily="34" charset="0"/>
                  <a:cs typeface="Segoe UI" pitchFamily="34" charset="0"/>
                </a:rPr>
                <a:t>across Exchange, Lync and SharePoint</a:t>
              </a:r>
            </a:p>
          </p:txBody>
        </p:sp>
        <p:cxnSp>
          <p:nvCxnSpPr>
            <p:cNvPr id="15" name="Straight Arrow Connector 14"/>
            <p:cNvCxnSpPr/>
            <p:nvPr/>
          </p:nvCxnSpPr>
          <p:spPr>
            <a:xfrm>
              <a:off x="2063437" y="3260579"/>
              <a:ext cx="0" cy="397865"/>
            </a:xfrm>
            <a:prstGeom prst="straightConnector1">
              <a:avLst/>
            </a:prstGeom>
            <a:ln>
              <a:solidFill>
                <a:schemeClr val="bg2">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grpSp>
      <p:sp>
        <p:nvSpPr>
          <p:cNvPr id="2" name="Rectangle 18"/>
          <p:cNvSpPr/>
          <p:nvPr/>
        </p:nvSpPr>
        <p:spPr bwMode="auto">
          <a:xfrm>
            <a:off x="8428037" y="6289153"/>
            <a:ext cx="1849478" cy="466302"/>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defTabSz="932290" fontAlgn="base">
              <a:spcBef>
                <a:spcPct val="0"/>
              </a:spcBef>
              <a:spcAft>
                <a:spcPct val="0"/>
              </a:spcAft>
            </a:pPr>
            <a:r>
              <a:rPr lang="en-US" sz="1224" dirty="0">
                <a:gradFill>
                  <a:gsLst>
                    <a:gs pos="0">
                      <a:srgbClr val="FFFFFF"/>
                    </a:gs>
                    <a:gs pos="100000">
                      <a:srgbClr val="FFFFFF"/>
                    </a:gs>
                  </a:gsLst>
                  <a:lin ang="5400000" scaled="0"/>
                </a:gradFill>
                <a:ea typeface="Segoe UI" pitchFamily="34" charset="0"/>
                <a:cs typeface="Segoe UI" pitchFamily="34" charset="0"/>
              </a:rPr>
              <a:t>Search and export data</a:t>
            </a:r>
          </a:p>
        </p:txBody>
      </p:sp>
      <p:pic>
        <p:nvPicPr>
          <p:cNvPr id="16" name="Picture 15"/>
          <p:cNvPicPr>
            <a:picLocks noChangeAspect="1"/>
          </p:cNvPicPr>
          <p:nvPr/>
        </p:nvPicPr>
        <p:blipFill rotWithShape="1">
          <a:blip r:embed="rId4"/>
          <a:srcRect l="1516" r="-1"/>
          <a:stretch/>
        </p:blipFill>
        <p:spPr>
          <a:xfrm>
            <a:off x="8047037" y="2063209"/>
            <a:ext cx="4085139" cy="3524250"/>
          </a:xfrm>
          <a:prstGeom prst="rect">
            <a:avLst/>
          </a:prstGeom>
          <a:ln>
            <a:solidFill>
              <a:schemeClr val="tx1"/>
            </a:solidFill>
          </a:ln>
        </p:spPr>
      </p:pic>
      <p:grpSp>
        <p:nvGrpSpPr>
          <p:cNvPr id="8" name="Group 7"/>
          <p:cNvGrpSpPr/>
          <p:nvPr/>
        </p:nvGrpSpPr>
        <p:grpSpPr>
          <a:xfrm>
            <a:off x="9473773" y="1328657"/>
            <a:ext cx="2084390" cy="815495"/>
            <a:chOff x="9650968" y="2907580"/>
            <a:chExt cx="2043705" cy="799577"/>
          </a:xfrm>
        </p:grpSpPr>
        <p:cxnSp>
          <p:nvCxnSpPr>
            <p:cNvPr id="18" name="Straight Arrow Connector 17"/>
            <p:cNvCxnSpPr/>
            <p:nvPr/>
          </p:nvCxnSpPr>
          <p:spPr>
            <a:xfrm>
              <a:off x="11165874" y="3109123"/>
              <a:ext cx="0" cy="598034"/>
            </a:xfrm>
            <a:prstGeom prst="straightConnector1">
              <a:avLst/>
            </a:prstGeom>
            <a:ln>
              <a:solidFill>
                <a:schemeClr val="bg2">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bwMode="auto">
            <a:xfrm>
              <a:off x="9650968" y="2907580"/>
              <a:ext cx="2043705" cy="457200"/>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defTabSz="932290" fontAlgn="base">
                <a:spcBef>
                  <a:spcPct val="0"/>
                </a:spcBef>
                <a:spcAft>
                  <a:spcPct val="0"/>
                </a:spcAft>
              </a:pPr>
              <a:r>
                <a:rPr lang="en-US" sz="1224" dirty="0">
                  <a:gradFill>
                    <a:gsLst>
                      <a:gs pos="0">
                        <a:srgbClr val="FFFFFF"/>
                      </a:gs>
                      <a:gs pos="100000">
                        <a:srgbClr val="FFFFFF"/>
                      </a:gs>
                    </a:gsLst>
                    <a:lin ang="5400000" scaled="0"/>
                  </a:gradFill>
                  <a:ea typeface="Segoe UI" pitchFamily="34" charset="0"/>
                  <a:cs typeface="Segoe UI" pitchFamily="34" charset="0"/>
                </a:rPr>
                <a:t>Add mailboxes, SharePoint sites and file shares</a:t>
              </a:r>
            </a:p>
          </p:txBody>
        </p:sp>
      </p:grpSp>
      <p:sp>
        <p:nvSpPr>
          <p:cNvPr id="24" name="Rectangle 23"/>
          <p:cNvSpPr/>
          <p:nvPr/>
        </p:nvSpPr>
        <p:spPr bwMode="auto">
          <a:xfrm>
            <a:off x="3856037" y="1680340"/>
            <a:ext cx="152400" cy="125511"/>
          </a:xfrm>
          <a:prstGeom prst="rect">
            <a:avLst/>
          </a:prstGeom>
          <a:solidFill>
            <a:schemeClr val="bg1"/>
          </a:solid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7232020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1209973"/>
            <a:ext cx="11582398" cy="2751698"/>
          </a:xfrm>
        </p:spPr>
        <p:txBody>
          <a:bodyPr/>
          <a:lstStyle/>
          <a:p>
            <a:r>
              <a:rPr lang="en-US" dirty="0" smtClean="0"/>
              <a:t>Demo </a:t>
            </a:r>
            <a:r>
              <a:rPr lang="en-US" smtClean="0"/>
              <a:t>– eDiscovery</a:t>
            </a:r>
            <a:endParaRPr lang="en-US" dirty="0"/>
          </a:p>
        </p:txBody>
      </p:sp>
      <p:sp>
        <p:nvSpPr>
          <p:cNvPr id="5" name="Text Placeholder 4"/>
          <p:cNvSpPr>
            <a:spLocks noGrp="1"/>
          </p:cNvSpPr>
          <p:nvPr>
            <p:ph type="body" sz="quarter" idx="12"/>
          </p:nvPr>
        </p:nvSpPr>
        <p:spPr/>
        <p:txBody>
          <a:bodyPr/>
          <a:lstStyle/>
          <a:p>
            <a:r>
              <a:rPr lang="en-US" dirty="0" smtClean="0"/>
              <a:t>Quentin Christensen</a:t>
            </a:r>
            <a:endParaRPr lang="en-US" dirty="0"/>
          </a:p>
        </p:txBody>
      </p:sp>
    </p:spTree>
    <p:extLst>
      <p:ext uri="{BB962C8B-B14F-4D97-AF65-F5344CB8AC3E}">
        <p14:creationId xmlns:p14="http://schemas.microsoft.com/office/powerpoint/2010/main" val="519746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a:srcRect r="7051" b="40241"/>
          <a:stretch/>
        </p:blipFill>
        <p:spPr>
          <a:xfrm>
            <a:off x="6579424" y="1479501"/>
            <a:ext cx="5611915" cy="3798701"/>
          </a:xfrm>
          <a:prstGeom prst="rect">
            <a:avLst/>
          </a:prstGeom>
          <a:ln>
            <a:solidFill>
              <a:schemeClr val="tx1"/>
            </a:solidFill>
          </a:ln>
        </p:spPr>
      </p:pic>
      <p:pic>
        <p:nvPicPr>
          <p:cNvPr id="2" name="Picture 1"/>
          <p:cNvPicPr>
            <a:picLocks noChangeAspect="1"/>
          </p:cNvPicPr>
          <p:nvPr/>
        </p:nvPicPr>
        <p:blipFill rotWithShape="1">
          <a:blip r:embed="rId4"/>
          <a:srcRect t="2294"/>
          <a:stretch/>
        </p:blipFill>
        <p:spPr>
          <a:xfrm>
            <a:off x="6653425" y="3084726"/>
            <a:ext cx="5693224" cy="3789893"/>
          </a:xfrm>
          <a:prstGeom prst="rect">
            <a:avLst/>
          </a:prstGeom>
          <a:ln w="3175">
            <a:solidFill>
              <a:schemeClr val="tx1"/>
            </a:solidFill>
          </a:ln>
        </p:spPr>
      </p:pic>
      <p:pic>
        <p:nvPicPr>
          <p:cNvPr id="5" name="Picture 4"/>
          <p:cNvPicPr>
            <a:picLocks noChangeAspect="1"/>
          </p:cNvPicPr>
          <p:nvPr/>
        </p:nvPicPr>
        <p:blipFill>
          <a:blip r:embed="rId5"/>
          <a:stretch>
            <a:fillRect/>
          </a:stretch>
        </p:blipFill>
        <p:spPr>
          <a:xfrm>
            <a:off x="186049" y="1529632"/>
            <a:ext cx="5899122" cy="2481377"/>
          </a:xfrm>
          <a:prstGeom prst="rect">
            <a:avLst/>
          </a:prstGeom>
          <a:ln>
            <a:solidFill>
              <a:schemeClr val="tx1"/>
            </a:solidFill>
          </a:ln>
        </p:spPr>
      </p:pic>
      <p:pic>
        <p:nvPicPr>
          <p:cNvPr id="7" name="Picture 6"/>
          <p:cNvPicPr>
            <a:picLocks noChangeAspect="1"/>
          </p:cNvPicPr>
          <p:nvPr/>
        </p:nvPicPr>
        <p:blipFill rotWithShape="1">
          <a:blip r:embed="rId6"/>
          <a:srcRect b="6221"/>
          <a:stretch/>
        </p:blipFill>
        <p:spPr>
          <a:xfrm>
            <a:off x="217480" y="3111372"/>
            <a:ext cx="5945346" cy="3789893"/>
          </a:xfrm>
          <a:prstGeom prst="rect">
            <a:avLst/>
          </a:prstGeom>
          <a:ln>
            <a:solidFill>
              <a:schemeClr val="tx1"/>
            </a:solidFill>
          </a:ln>
        </p:spPr>
      </p:pic>
      <p:sp>
        <p:nvSpPr>
          <p:cNvPr id="3" name="Title 2"/>
          <p:cNvSpPr>
            <a:spLocks noGrp="1"/>
          </p:cNvSpPr>
          <p:nvPr>
            <p:ph type="title"/>
          </p:nvPr>
        </p:nvSpPr>
        <p:spPr>
          <a:xfrm>
            <a:off x="530468" y="193770"/>
            <a:ext cx="11373923" cy="762786"/>
          </a:xfrm>
        </p:spPr>
        <p:txBody>
          <a:bodyPr/>
          <a:lstStyle/>
          <a:p>
            <a:r>
              <a:rPr lang="en-US" dirty="0">
                <a:gradFill>
                  <a:gsLst>
                    <a:gs pos="1250">
                      <a:schemeClr val="tx1"/>
                    </a:gs>
                    <a:gs pos="100000">
                      <a:schemeClr val="tx1"/>
                    </a:gs>
                  </a:gsLst>
                  <a:lin ang="5400000" scaled="0"/>
                </a:gradFill>
              </a:rPr>
              <a:t>Investigate and prove with auditing</a:t>
            </a:r>
          </a:p>
        </p:txBody>
      </p:sp>
      <p:sp>
        <p:nvSpPr>
          <p:cNvPr id="4" name="Rectangle 3"/>
          <p:cNvSpPr/>
          <p:nvPr/>
        </p:nvSpPr>
        <p:spPr bwMode="auto">
          <a:xfrm>
            <a:off x="7754082" y="5511248"/>
            <a:ext cx="460166" cy="29015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p:nvGrpSpPr>
        <p:grpSpPr>
          <a:xfrm>
            <a:off x="4009166" y="5826091"/>
            <a:ext cx="2477199" cy="622195"/>
            <a:chOff x="3470064" y="3349869"/>
            <a:chExt cx="2428847" cy="610050"/>
          </a:xfrm>
        </p:grpSpPr>
        <p:sp>
          <p:nvSpPr>
            <p:cNvPr id="11" name="Rectangle 10"/>
            <p:cNvSpPr/>
            <p:nvPr/>
          </p:nvSpPr>
          <p:spPr bwMode="auto">
            <a:xfrm>
              <a:off x="3855207" y="3349869"/>
              <a:ext cx="2043704" cy="610050"/>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defTabSz="932290" fontAlgn="base">
                <a:spcBef>
                  <a:spcPct val="0"/>
                </a:spcBef>
                <a:spcAft>
                  <a:spcPct val="0"/>
                </a:spcAft>
              </a:pPr>
              <a:r>
                <a:rPr lang="en-US" sz="1224" dirty="0">
                  <a:gradFill>
                    <a:gsLst>
                      <a:gs pos="0">
                        <a:srgbClr val="FFFFFF"/>
                      </a:gs>
                      <a:gs pos="100000">
                        <a:srgbClr val="FFFFFF"/>
                      </a:gs>
                    </a:gsLst>
                    <a:lin ang="5400000" scaled="0"/>
                  </a:gradFill>
                  <a:ea typeface="Segoe UI" pitchFamily="34" charset="0"/>
                  <a:cs typeface="Segoe UI" pitchFamily="34" charset="0"/>
                </a:rPr>
                <a:t>Specify criteria such as users to search and then export audit logs</a:t>
              </a:r>
            </a:p>
          </p:txBody>
        </p:sp>
        <p:cxnSp>
          <p:nvCxnSpPr>
            <p:cNvPr id="12" name="Straight Arrow Connector 11"/>
            <p:cNvCxnSpPr/>
            <p:nvPr/>
          </p:nvCxnSpPr>
          <p:spPr>
            <a:xfrm flipH="1">
              <a:off x="3470064" y="3415184"/>
              <a:ext cx="594148" cy="0"/>
            </a:xfrm>
            <a:prstGeom prst="straightConnector1">
              <a:avLst/>
            </a:prstGeom>
            <a:ln>
              <a:solidFill>
                <a:schemeClr val="bg2">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4241842" y="2851095"/>
            <a:ext cx="2084389" cy="913099"/>
            <a:chOff x="3698199" y="2512594"/>
            <a:chExt cx="2043704" cy="639483"/>
          </a:xfrm>
        </p:grpSpPr>
        <p:sp>
          <p:nvSpPr>
            <p:cNvPr id="14" name="Rectangle 13"/>
            <p:cNvSpPr/>
            <p:nvPr/>
          </p:nvSpPr>
          <p:spPr bwMode="auto">
            <a:xfrm>
              <a:off x="3698199" y="2694877"/>
              <a:ext cx="2043704" cy="457200"/>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defTabSz="932290" fontAlgn="base">
                <a:spcBef>
                  <a:spcPct val="0"/>
                </a:spcBef>
                <a:spcAft>
                  <a:spcPct val="0"/>
                </a:spcAft>
              </a:pPr>
              <a:r>
                <a:rPr lang="en-US" sz="1224" dirty="0">
                  <a:gradFill>
                    <a:gsLst>
                      <a:gs pos="0">
                        <a:srgbClr val="FFFFFF"/>
                      </a:gs>
                      <a:gs pos="100000">
                        <a:srgbClr val="FFFFFF"/>
                      </a:gs>
                    </a:gsLst>
                    <a:lin ang="5400000" scaled="0"/>
                  </a:gradFill>
                  <a:ea typeface="Segoe UI" pitchFamily="34" charset="0"/>
                  <a:cs typeface="Segoe UI" pitchFamily="34" charset="0"/>
                </a:rPr>
                <a:t>Choose from many reports such as admin actions and non owner access</a:t>
              </a:r>
            </a:p>
          </p:txBody>
        </p:sp>
        <p:cxnSp>
          <p:nvCxnSpPr>
            <p:cNvPr id="15" name="Straight Arrow Connector 14"/>
            <p:cNvCxnSpPr/>
            <p:nvPr/>
          </p:nvCxnSpPr>
          <p:spPr>
            <a:xfrm flipV="1">
              <a:off x="4628610" y="2512594"/>
              <a:ext cx="0" cy="357073"/>
            </a:xfrm>
            <a:prstGeom prst="straightConnector1">
              <a:avLst/>
            </a:prstGeom>
            <a:ln>
              <a:solidFill>
                <a:schemeClr val="bg2">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grpSp>
      <p:sp>
        <p:nvSpPr>
          <p:cNvPr id="16" name="Rectangle 15"/>
          <p:cNvSpPr/>
          <p:nvPr/>
        </p:nvSpPr>
        <p:spPr>
          <a:xfrm>
            <a:off x="1423901" y="970898"/>
            <a:ext cx="2818069" cy="478376"/>
          </a:xfrm>
          <a:prstGeom prst="rect">
            <a:avLst/>
          </a:prstGeom>
        </p:spPr>
        <p:txBody>
          <a:bodyPr wrap="none">
            <a:spAutoFit/>
          </a:bodyPr>
          <a:lstStyle/>
          <a:p>
            <a:r>
              <a:rPr lang="en-US" sz="2448" dirty="0">
                <a:solidFill>
                  <a:srgbClr val="EB3C00"/>
                </a:solidFill>
              </a:rPr>
              <a:t>Exchange Auditing</a:t>
            </a:r>
          </a:p>
        </p:txBody>
      </p:sp>
      <p:sp>
        <p:nvSpPr>
          <p:cNvPr id="19" name="Rectangle 18"/>
          <p:cNvSpPr/>
          <p:nvPr/>
        </p:nvSpPr>
        <p:spPr>
          <a:xfrm>
            <a:off x="8162710" y="970897"/>
            <a:ext cx="2994052" cy="478376"/>
          </a:xfrm>
          <a:prstGeom prst="rect">
            <a:avLst/>
          </a:prstGeom>
        </p:spPr>
        <p:txBody>
          <a:bodyPr wrap="none">
            <a:spAutoFit/>
          </a:bodyPr>
          <a:lstStyle/>
          <a:p>
            <a:r>
              <a:rPr lang="en-US" sz="2448" dirty="0">
                <a:solidFill>
                  <a:srgbClr val="EB3C00"/>
                </a:solidFill>
              </a:rPr>
              <a:t>SharePoint Auditing</a:t>
            </a:r>
          </a:p>
        </p:txBody>
      </p:sp>
      <p:grpSp>
        <p:nvGrpSpPr>
          <p:cNvPr id="20" name="Group 19"/>
          <p:cNvGrpSpPr/>
          <p:nvPr/>
        </p:nvGrpSpPr>
        <p:grpSpPr>
          <a:xfrm>
            <a:off x="6693333" y="4918861"/>
            <a:ext cx="2194016" cy="685801"/>
            <a:chOff x="334710" y="2783525"/>
            <a:chExt cx="2151191" cy="480296"/>
          </a:xfrm>
        </p:grpSpPr>
        <p:sp>
          <p:nvSpPr>
            <p:cNvPr id="21" name="Rectangle 20"/>
            <p:cNvSpPr/>
            <p:nvPr/>
          </p:nvSpPr>
          <p:spPr bwMode="auto">
            <a:xfrm>
              <a:off x="334710" y="2783525"/>
              <a:ext cx="2043704" cy="384634"/>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defTabSz="932290" fontAlgn="base">
                <a:spcBef>
                  <a:spcPct val="0"/>
                </a:spcBef>
                <a:spcAft>
                  <a:spcPct val="0"/>
                </a:spcAft>
              </a:pPr>
              <a:r>
                <a:rPr lang="en-US" sz="1224" dirty="0">
                  <a:gradFill>
                    <a:gsLst>
                      <a:gs pos="0">
                        <a:srgbClr val="FFFFFF"/>
                      </a:gs>
                      <a:gs pos="100000">
                        <a:srgbClr val="FFFFFF"/>
                      </a:gs>
                    </a:gsLst>
                    <a:lin ang="5400000" scaled="0"/>
                  </a:gradFill>
                  <a:ea typeface="Segoe UI" pitchFamily="34" charset="0"/>
                  <a:cs typeface="Segoe UI" pitchFamily="34" charset="0"/>
                </a:rPr>
                <a:t>Audit </a:t>
              </a:r>
              <a:r>
                <a:rPr lang="en-US" sz="1224" dirty="0" smtClean="0">
                  <a:gradFill>
                    <a:gsLst>
                      <a:gs pos="0">
                        <a:srgbClr val="FFFFFF"/>
                      </a:gs>
                      <a:gs pos="100000">
                        <a:srgbClr val="FFFFFF"/>
                      </a:gs>
                    </a:gsLst>
                    <a:lin ang="5400000" scaled="0"/>
                  </a:gradFill>
                  <a:ea typeface="Segoe UI" pitchFamily="34" charset="0"/>
                  <a:cs typeface="Segoe UI" pitchFamily="34" charset="0"/>
                </a:rPr>
                <a:t>views, edits</a:t>
              </a:r>
              <a:r>
                <a:rPr lang="en-US" sz="1224" dirty="0">
                  <a:gradFill>
                    <a:gsLst>
                      <a:gs pos="0">
                        <a:srgbClr val="FFFFFF"/>
                      </a:gs>
                      <a:gs pos="100000">
                        <a:srgbClr val="FFFFFF"/>
                      </a:gs>
                    </a:gsLst>
                    <a:lin ang="5400000" scaled="0"/>
                  </a:gradFill>
                  <a:ea typeface="Segoe UI" pitchFamily="34" charset="0"/>
                  <a:cs typeface="Segoe UI" pitchFamily="34" charset="0"/>
                </a:rPr>
                <a:t>, deletes, and searches.</a:t>
              </a:r>
            </a:p>
          </p:txBody>
        </p:sp>
        <p:cxnSp>
          <p:nvCxnSpPr>
            <p:cNvPr id="22" name="Straight Arrow Connector 21"/>
            <p:cNvCxnSpPr/>
            <p:nvPr/>
          </p:nvCxnSpPr>
          <p:spPr>
            <a:xfrm>
              <a:off x="1893618" y="3260579"/>
              <a:ext cx="592283" cy="3242"/>
            </a:xfrm>
            <a:prstGeom prst="straightConnector1">
              <a:avLst/>
            </a:prstGeom>
            <a:ln>
              <a:solidFill>
                <a:schemeClr val="bg2">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grpSp>
      <p:sp>
        <p:nvSpPr>
          <p:cNvPr id="24" name="Rectangle 23"/>
          <p:cNvSpPr/>
          <p:nvPr/>
        </p:nvSpPr>
        <p:spPr bwMode="auto">
          <a:xfrm>
            <a:off x="10106950" y="4193159"/>
            <a:ext cx="2084389" cy="466302"/>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defTabSz="932290" fontAlgn="base">
              <a:spcBef>
                <a:spcPct val="0"/>
              </a:spcBef>
              <a:spcAft>
                <a:spcPct val="0"/>
              </a:spcAft>
            </a:pPr>
            <a:r>
              <a:rPr lang="en-US" sz="1224" dirty="0">
                <a:gradFill>
                  <a:gsLst>
                    <a:gs pos="0">
                      <a:srgbClr val="FFFFFF"/>
                    </a:gs>
                    <a:gs pos="100000">
                      <a:srgbClr val="FFFFFF"/>
                    </a:gs>
                  </a:gsLst>
                  <a:lin ang="5400000" scaled="0"/>
                </a:gradFill>
                <a:ea typeface="Segoe UI" pitchFamily="34" charset="0"/>
                <a:cs typeface="Segoe UI" pitchFamily="34" charset="0"/>
              </a:rPr>
              <a:t>Configure per site collection</a:t>
            </a:r>
          </a:p>
        </p:txBody>
      </p:sp>
    </p:spTree>
    <p:extLst>
      <p:ext uri="{BB962C8B-B14F-4D97-AF65-F5344CB8AC3E}">
        <p14:creationId xmlns:p14="http://schemas.microsoft.com/office/powerpoint/2010/main" val="2729787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Overview of Compliance in SharePoint and Office 365</a:t>
            </a:r>
          </a:p>
        </p:txBody>
      </p:sp>
      <p:sp>
        <p:nvSpPr>
          <p:cNvPr id="5" name="Text Placeholder 4"/>
          <p:cNvSpPr>
            <a:spLocks noGrp="1"/>
          </p:cNvSpPr>
          <p:nvPr>
            <p:ph type="body" sz="quarter" idx="14"/>
          </p:nvPr>
        </p:nvSpPr>
        <p:spPr/>
        <p:txBody>
          <a:bodyPr/>
          <a:lstStyle/>
          <a:p>
            <a:r>
              <a:rPr lang="en-US" dirty="0"/>
              <a:t>Astrid </a:t>
            </a:r>
            <a:r>
              <a:rPr lang="en-US" dirty="0" err="1"/>
              <a:t>McClean</a:t>
            </a:r>
            <a:r>
              <a:rPr lang="en-US" dirty="0"/>
              <a:t> and Quentin Christensen</a:t>
            </a:r>
          </a:p>
          <a:p>
            <a:r>
              <a:rPr lang="en-US" dirty="0"/>
              <a:t>Microsoft</a:t>
            </a:r>
          </a:p>
        </p:txBody>
      </p:sp>
      <p:sp>
        <p:nvSpPr>
          <p:cNvPr id="2" name="Text Placeholder 1"/>
          <p:cNvSpPr>
            <a:spLocks noGrp="1"/>
          </p:cNvSpPr>
          <p:nvPr>
            <p:ph type="body" sz="quarter" idx="15"/>
          </p:nvPr>
        </p:nvSpPr>
        <p:spPr/>
        <p:txBody>
          <a:bodyPr/>
          <a:lstStyle/>
          <a:p>
            <a:r>
              <a:rPr lang="en-US" dirty="0" smtClean="0"/>
              <a:t>SPC233</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a:xfrm>
            <a:off x="350837" y="674659"/>
            <a:ext cx="5338712" cy="4880003"/>
          </a:xfrm>
        </p:spPr>
        <p:txBody>
          <a:bodyPr/>
          <a:lstStyle/>
          <a:p>
            <a:r>
              <a:rPr lang="en-US" b="1" dirty="0"/>
              <a:t>Unified </a:t>
            </a:r>
            <a:r>
              <a:rPr lang="en-US" b="1" dirty="0" smtClean="0"/>
              <a:t>Compliance</a:t>
            </a:r>
          </a:p>
          <a:p>
            <a:endParaRPr lang="en-US" dirty="0"/>
          </a:p>
          <a:p>
            <a:pPr lvl="0">
              <a:spcAft>
                <a:spcPts val="1200"/>
              </a:spcAft>
            </a:pPr>
            <a:r>
              <a:rPr lang="en-US" sz="3600" dirty="0" smtClean="0"/>
              <a:t>Give </a:t>
            </a:r>
            <a:r>
              <a:rPr lang="en-US" sz="3600" dirty="0"/>
              <a:t>me one experience</a:t>
            </a:r>
          </a:p>
          <a:p>
            <a:pPr lvl="0">
              <a:spcAft>
                <a:spcPts val="1200"/>
              </a:spcAft>
            </a:pPr>
            <a:r>
              <a:rPr lang="en-US" sz="3600" dirty="0"/>
              <a:t>Make it easier to </a:t>
            </a:r>
            <a:r>
              <a:rPr lang="en-US" sz="3600" dirty="0" smtClean="0"/>
              <a:t>manage</a:t>
            </a:r>
          </a:p>
          <a:p>
            <a:pPr lvl="0">
              <a:spcAft>
                <a:spcPts val="1200"/>
              </a:spcAft>
            </a:pPr>
            <a:endParaRPr lang="en-US" sz="3600" dirty="0"/>
          </a:p>
          <a:p>
            <a:endParaRPr lang="en-US" dirty="0"/>
          </a:p>
        </p:txBody>
      </p:sp>
      <p:grpSp>
        <p:nvGrpSpPr>
          <p:cNvPr id="124" name="Group 123"/>
          <p:cNvGrpSpPr>
            <a:grpSpLocks noChangeAspect="1"/>
          </p:cNvGrpSpPr>
          <p:nvPr/>
        </p:nvGrpSpPr>
        <p:grpSpPr>
          <a:xfrm>
            <a:off x="6265132" y="1696193"/>
            <a:ext cx="5872919" cy="3320269"/>
            <a:chOff x="703981" y="1178941"/>
            <a:chExt cx="11094302" cy="5401504"/>
          </a:xfrm>
        </p:grpSpPr>
        <p:grpSp>
          <p:nvGrpSpPr>
            <p:cNvPr id="65" name="Group 64"/>
            <p:cNvGrpSpPr/>
            <p:nvPr/>
          </p:nvGrpSpPr>
          <p:grpSpPr>
            <a:xfrm>
              <a:off x="1902389" y="1178941"/>
              <a:ext cx="8532823" cy="2428193"/>
              <a:chOff x="1984658" y="3642040"/>
              <a:chExt cx="8366272" cy="2380798"/>
            </a:xfrm>
          </p:grpSpPr>
          <p:sp>
            <p:nvSpPr>
              <p:cNvPr id="66" name="Rectangle 65"/>
              <p:cNvSpPr/>
              <p:nvPr/>
            </p:nvSpPr>
            <p:spPr bwMode="auto">
              <a:xfrm>
                <a:off x="1984658" y="3642040"/>
                <a:ext cx="8366272" cy="2380798"/>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190207" tIns="152166" rIns="190207" bIns="152166" numCol="1" spcCol="0" rtlCol="0" fromWordArt="0" anchor="t" anchorCtr="0" forceAA="0" compatLnSpc="1">
                <a:prstTxWarp prst="textNoShape">
                  <a:avLst/>
                </a:prstTxWarp>
                <a:noAutofit/>
              </a:bodyPr>
              <a:lstStyle/>
              <a:p>
                <a:pPr algn="ctr" defTabSz="969768" fontAlgn="base">
                  <a:lnSpc>
                    <a:spcPct val="90000"/>
                  </a:lnSpc>
                  <a:spcBef>
                    <a:spcPct val="0"/>
                  </a:spcBef>
                  <a:spcAft>
                    <a:spcPct val="0"/>
                  </a:spcAft>
                </a:pPr>
                <a:r>
                  <a:rPr lang="en-US" sz="1632" b="1" dirty="0">
                    <a:solidFill>
                      <a:srgbClr val="505050">
                        <a:lumMod val="50000"/>
                      </a:srgbClr>
                    </a:solidFill>
                    <a:ea typeface="Segoe UI" pitchFamily="34" charset="0"/>
                    <a:cs typeface="Segoe UI" pitchFamily="34" charset="0"/>
                  </a:rPr>
                  <a:t>Content Lifecycle</a:t>
                </a:r>
              </a:p>
            </p:txBody>
          </p:sp>
          <p:sp>
            <p:nvSpPr>
              <p:cNvPr id="67" name="Rectangle 66"/>
              <p:cNvSpPr/>
              <p:nvPr/>
            </p:nvSpPr>
            <p:spPr bwMode="auto">
              <a:xfrm>
                <a:off x="6178719" y="4404115"/>
                <a:ext cx="1792596" cy="1344431"/>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68" name="Rectangle 67"/>
              <p:cNvSpPr/>
              <p:nvPr/>
            </p:nvSpPr>
            <p:spPr bwMode="auto">
              <a:xfrm>
                <a:off x="2244132" y="4406377"/>
                <a:ext cx="1792596" cy="1344431"/>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69" name="Rectangle 68"/>
              <p:cNvSpPr/>
              <p:nvPr/>
            </p:nvSpPr>
            <p:spPr bwMode="auto">
              <a:xfrm>
                <a:off x="4215964" y="4406377"/>
                <a:ext cx="1792596" cy="1344431"/>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70" name="Rectangle 69"/>
              <p:cNvSpPr/>
              <p:nvPr/>
            </p:nvSpPr>
            <p:spPr>
              <a:xfrm>
                <a:off x="2432252" y="5377980"/>
                <a:ext cx="1370369" cy="468614"/>
              </a:xfrm>
              <a:prstGeom prst="rect">
                <a:avLst/>
              </a:prstGeom>
            </p:spPr>
            <p:txBody>
              <a:bodyPr wrap="none">
                <a:spAutoFit/>
              </a:bodyPr>
              <a:lstStyle/>
              <a:p>
                <a:pPr algn="ctr" defTabSz="950663" fontAlgn="base">
                  <a:lnSpc>
                    <a:spcPct val="90000"/>
                  </a:lnSpc>
                  <a:spcBef>
                    <a:spcPct val="0"/>
                  </a:spcBef>
                  <a:spcAft>
                    <a:spcPct val="0"/>
                  </a:spcAft>
                </a:pPr>
                <a:r>
                  <a:rPr lang="en-US" sz="1224" b="1" dirty="0">
                    <a:gradFill>
                      <a:gsLst>
                        <a:gs pos="0">
                          <a:srgbClr val="FFFFFF"/>
                        </a:gs>
                        <a:gs pos="100000">
                          <a:srgbClr val="FFFFFF"/>
                        </a:gs>
                      </a:gsLst>
                      <a:lin ang="5400000" scaled="0"/>
                    </a:gradFill>
                    <a:ea typeface="Segoe UI" pitchFamily="34" charset="0"/>
                    <a:cs typeface="Segoe UI" pitchFamily="34" charset="0"/>
                  </a:rPr>
                  <a:t>Create</a:t>
                </a:r>
              </a:p>
            </p:txBody>
          </p:sp>
          <p:sp>
            <p:nvSpPr>
              <p:cNvPr id="71" name="Rectangle 70"/>
              <p:cNvSpPr/>
              <p:nvPr/>
            </p:nvSpPr>
            <p:spPr>
              <a:xfrm>
                <a:off x="4162056" y="5370933"/>
                <a:ext cx="1933033" cy="409853"/>
              </a:xfrm>
              <a:prstGeom prst="rect">
                <a:avLst/>
              </a:prstGeom>
            </p:spPr>
            <p:txBody>
              <a:bodyPr wrap="square">
                <a:spAutoFit/>
              </a:bodyPr>
              <a:lstStyle/>
              <a:p>
                <a:pPr algn="ctr" defTabSz="950663" fontAlgn="base">
                  <a:lnSpc>
                    <a:spcPct val="90000"/>
                  </a:lnSpc>
                  <a:spcBef>
                    <a:spcPct val="0"/>
                  </a:spcBef>
                  <a:spcAft>
                    <a:spcPct val="0"/>
                  </a:spcAft>
                </a:pPr>
                <a:r>
                  <a:rPr lang="en-US" sz="1020" b="1" dirty="0">
                    <a:gradFill>
                      <a:gsLst>
                        <a:gs pos="0">
                          <a:srgbClr val="FFFFFF"/>
                        </a:gs>
                        <a:gs pos="100000">
                          <a:srgbClr val="FFFFFF"/>
                        </a:gs>
                      </a:gsLst>
                      <a:lin ang="5400000" scaled="0"/>
                    </a:gradFill>
                    <a:ea typeface="Segoe UI" pitchFamily="34" charset="0"/>
                    <a:cs typeface="Segoe UI" pitchFamily="34" charset="0"/>
                  </a:rPr>
                  <a:t>Collaborate</a:t>
                </a:r>
              </a:p>
            </p:txBody>
          </p:sp>
          <p:sp>
            <p:nvSpPr>
              <p:cNvPr id="72" name="Rectangle 71"/>
              <p:cNvSpPr/>
              <p:nvPr/>
            </p:nvSpPr>
            <p:spPr>
              <a:xfrm>
                <a:off x="6515512" y="5351242"/>
                <a:ext cx="1148923" cy="468614"/>
              </a:xfrm>
              <a:prstGeom prst="rect">
                <a:avLst/>
              </a:prstGeom>
            </p:spPr>
            <p:txBody>
              <a:bodyPr wrap="none">
                <a:spAutoFit/>
              </a:bodyPr>
              <a:lstStyle/>
              <a:p>
                <a:pPr algn="ctr" defTabSz="950663" fontAlgn="base">
                  <a:lnSpc>
                    <a:spcPct val="90000"/>
                  </a:lnSpc>
                  <a:spcBef>
                    <a:spcPct val="0"/>
                  </a:spcBef>
                  <a:spcAft>
                    <a:spcPct val="0"/>
                  </a:spcAft>
                </a:pPr>
                <a:r>
                  <a:rPr lang="en-US" sz="1224" b="1"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Store</a:t>
                </a:r>
              </a:p>
            </p:txBody>
          </p:sp>
          <p:pic>
            <p:nvPicPr>
              <p:cNvPr id="73" name="Picture 6" descr="\\MAGNUM\Projects\Microsoft\Cloud Power FY12\Design\ICONS_PNG\Flexible_Workspace.png"/>
              <p:cNvPicPr>
                <a:picLocks noChangeAspect="1" noChangeArrowheads="1"/>
              </p:cNvPicPr>
              <p:nvPr/>
            </p:nvPicPr>
            <p:blipFill rotWithShape="1">
              <a:blip r:embed="rId3" cstate="print">
                <a:biLevel thresh="25000"/>
              </a:blip>
              <a:srcRect l="38714" b="45714"/>
              <a:stretch/>
            </p:blipFill>
            <p:spPr bwMode="auto">
              <a:xfrm>
                <a:off x="6583877" y="4618520"/>
                <a:ext cx="982277" cy="870083"/>
              </a:xfrm>
              <a:prstGeom prst="rect">
                <a:avLst/>
              </a:prstGeom>
              <a:noFill/>
            </p:spPr>
          </p:pic>
          <p:sp>
            <p:nvSpPr>
              <p:cNvPr id="74" name="Freeform 6"/>
              <p:cNvSpPr>
                <a:spLocks/>
              </p:cNvSpPr>
              <p:nvPr/>
            </p:nvSpPr>
            <p:spPr bwMode="auto">
              <a:xfrm>
                <a:off x="4808890" y="5149049"/>
                <a:ext cx="116242" cy="108822"/>
              </a:xfrm>
              <a:custGeom>
                <a:avLst/>
                <a:gdLst>
                  <a:gd name="T0" fmla="*/ 1 w 60"/>
                  <a:gd name="T1" fmla="*/ 0 h 56"/>
                  <a:gd name="T2" fmla="*/ 0 w 60"/>
                  <a:gd name="T3" fmla="*/ 0 h 56"/>
                  <a:gd name="T4" fmla="*/ 0 w 60"/>
                  <a:gd name="T5" fmla="*/ 38 h 56"/>
                  <a:gd name="T6" fmla="*/ 18 w 60"/>
                  <a:gd name="T7" fmla="*/ 56 h 56"/>
                  <a:gd name="T8" fmla="*/ 44 w 60"/>
                  <a:gd name="T9" fmla="*/ 56 h 56"/>
                  <a:gd name="T10" fmla="*/ 60 w 60"/>
                  <a:gd name="T11" fmla="*/ 38 h 56"/>
                  <a:gd name="T12" fmla="*/ 60 w 60"/>
                  <a:gd name="T13" fmla="*/ 10 h 56"/>
                  <a:gd name="T14" fmla="*/ 1 w 6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6">
                    <a:moveTo>
                      <a:pt x="1" y="0"/>
                    </a:moveTo>
                    <a:cubicBezTo>
                      <a:pt x="1" y="0"/>
                      <a:pt x="0" y="0"/>
                      <a:pt x="0" y="0"/>
                    </a:cubicBezTo>
                    <a:cubicBezTo>
                      <a:pt x="0" y="38"/>
                      <a:pt x="0" y="38"/>
                      <a:pt x="0" y="38"/>
                    </a:cubicBezTo>
                    <a:cubicBezTo>
                      <a:pt x="0" y="48"/>
                      <a:pt x="8" y="56"/>
                      <a:pt x="18" y="56"/>
                    </a:cubicBezTo>
                    <a:cubicBezTo>
                      <a:pt x="44" y="56"/>
                      <a:pt x="44" y="56"/>
                      <a:pt x="44" y="56"/>
                    </a:cubicBezTo>
                    <a:cubicBezTo>
                      <a:pt x="53" y="56"/>
                      <a:pt x="60" y="48"/>
                      <a:pt x="60" y="38"/>
                    </a:cubicBezTo>
                    <a:cubicBezTo>
                      <a:pt x="60" y="27"/>
                      <a:pt x="60" y="18"/>
                      <a:pt x="60" y="10"/>
                    </a:cubicBezTo>
                    <a:cubicBezTo>
                      <a:pt x="40" y="8"/>
                      <a:pt x="20" y="4"/>
                      <a:pt x="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75" name="Freeform 7"/>
              <p:cNvSpPr>
                <a:spLocks/>
              </p:cNvSpPr>
              <p:nvPr/>
            </p:nvSpPr>
            <p:spPr bwMode="auto">
              <a:xfrm>
                <a:off x="4773440" y="4878643"/>
                <a:ext cx="187142" cy="167356"/>
              </a:xfrm>
              <a:custGeom>
                <a:avLst/>
                <a:gdLst>
                  <a:gd name="T0" fmla="*/ 31 w 96"/>
                  <a:gd name="T1" fmla="*/ 78 h 86"/>
                  <a:gd name="T2" fmla="*/ 96 w 96"/>
                  <a:gd name="T3" fmla="*/ 86 h 86"/>
                  <a:gd name="T4" fmla="*/ 96 w 96"/>
                  <a:gd name="T5" fmla="*/ 18 h 86"/>
                  <a:gd name="T6" fmla="*/ 78 w 96"/>
                  <a:gd name="T7" fmla="*/ 0 h 86"/>
                  <a:gd name="T8" fmla="*/ 18 w 96"/>
                  <a:gd name="T9" fmla="*/ 0 h 86"/>
                  <a:gd name="T10" fmla="*/ 0 w 96"/>
                  <a:gd name="T11" fmla="*/ 18 h 86"/>
                  <a:gd name="T12" fmla="*/ 0 w 96"/>
                  <a:gd name="T13" fmla="*/ 72 h 86"/>
                  <a:gd name="T14" fmla="*/ 31 w 96"/>
                  <a:gd name="T15" fmla="*/ 78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6" h="86">
                    <a:moveTo>
                      <a:pt x="31" y="78"/>
                    </a:moveTo>
                    <a:cubicBezTo>
                      <a:pt x="52" y="82"/>
                      <a:pt x="74" y="85"/>
                      <a:pt x="96" y="86"/>
                    </a:cubicBezTo>
                    <a:cubicBezTo>
                      <a:pt x="96" y="18"/>
                      <a:pt x="96" y="18"/>
                      <a:pt x="96" y="18"/>
                    </a:cubicBezTo>
                    <a:cubicBezTo>
                      <a:pt x="96" y="8"/>
                      <a:pt x="88" y="0"/>
                      <a:pt x="78" y="0"/>
                    </a:cubicBezTo>
                    <a:cubicBezTo>
                      <a:pt x="18" y="0"/>
                      <a:pt x="18" y="0"/>
                      <a:pt x="18" y="0"/>
                    </a:cubicBezTo>
                    <a:cubicBezTo>
                      <a:pt x="8" y="0"/>
                      <a:pt x="0" y="8"/>
                      <a:pt x="0" y="18"/>
                    </a:cubicBezTo>
                    <a:cubicBezTo>
                      <a:pt x="0" y="43"/>
                      <a:pt x="0" y="60"/>
                      <a:pt x="0" y="72"/>
                    </a:cubicBezTo>
                    <a:cubicBezTo>
                      <a:pt x="10" y="74"/>
                      <a:pt x="20" y="76"/>
                      <a:pt x="31" y="7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76" name="Freeform 8"/>
              <p:cNvSpPr>
                <a:spLocks/>
              </p:cNvSpPr>
              <p:nvPr/>
            </p:nvSpPr>
            <p:spPr bwMode="auto">
              <a:xfrm>
                <a:off x="5050444" y="5180377"/>
                <a:ext cx="137677" cy="126135"/>
              </a:xfrm>
              <a:custGeom>
                <a:avLst/>
                <a:gdLst>
                  <a:gd name="T0" fmla="*/ 56 w 71"/>
                  <a:gd name="T1" fmla="*/ 2 h 65"/>
                  <a:gd name="T2" fmla="*/ 38 w 71"/>
                  <a:gd name="T3" fmla="*/ 2 h 65"/>
                  <a:gd name="T4" fmla="*/ 0 w 71"/>
                  <a:gd name="T5" fmla="*/ 0 h 65"/>
                  <a:gd name="T6" fmla="*/ 0 w 71"/>
                  <a:gd name="T7" fmla="*/ 43 h 65"/>
                  <a:gd name="T8" fmla="*/ 20 w 71"/>
                  <a:gd name="T9" fmla="*/ 65 h 65"/>
                  <a:gd name="T10" fmla="*/ 50 w 71"/>
                  <a:gd name="T11" fmla="*/ 65 h 65"/>
                  <a:gd name="T12" fmla="*/ 71 w 71"/>
                  <a:gd name="T13" fmla="*/ 43 h 65"/>
                  <a:gd name="T14" fmla="*/ 71 w 71"/>
                  <a:gd name="T15" fmla="*/ 2 h 65"/>
                  <a:gd name="T16" fmla="*/ 56 w 71"/>
                  <a:gd name="T17" fmla="*/ 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65">
                    <a:moveTo>
                      <a:pt x="56" y="2"/>
                    </a:moveTo>
                    <a:cubicBezTo>
                      <a:pt x="50" y="2"/>
                      <a:pt x="44" y="2"/>
                      <a:pt x="38" y="2"/>
                    </a:cubicBezTo>
                    <a:cubicBezTo>
                      <a:pt x="25" y="1"/>
                      <a:pt x="12" y="1"/>
                      <a:pt x="0" y="0"/>
                    </a:cubicBezTo>
                    <a:cubicBezTo>
                      <a:pt x="0" y="43"/>
                      <a:pt x="0" y="43"/>
                      <a:pt x="0" y="43"/>
                    </a:cubicBezTo>
                    <a:cubicBezTo>
                      <a:pt x="0" y="55"/>
                      <a:pt x="9" y="65"/>
                      <a:pt x="20" y="65"/>
                    </a:cubicBezTo>
                    <a:cubicBezTo>
                      <a:pt x="50" y="65"/>
                      <a:pt x="50" y="65"/>
                      <a:pt x="50" y="65"/>
                    </a:cubicBezTo>
                    <a:cubicBezTo>
                      <a:pt x="62" y="65"/>
                      <a:pt x="71" y="55"/>
                      <a:pt x="71" y="43"/>
                    </a:cubicBezTo>
                    <a:cubicBezTo>
                      <a:pt x="71" y="25"/>
                      <a:pt x="71" y="12"/>
                      <a:pt x="71" y="2"/>
                    </a:cubicBezTo>
                    <a:cubicBezTo>
                      <a:pt x="66" y="2"/>
                      <a:pt x="61" y="2"/>
                      <a:pt x="56"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77" name="Freeform 9"/>
              <p:cNvSpPr>
                <a:spLocks/>
              </p:cNvSpPr>
              <p:nvPr/>
            </p:nvSpPr>
            <p:spPr bwMode="auto">
              <a:xfrm>
                <a:off x="5007574" y="4861330"/>
                <a:ext cx="221767" cy="190440"/>
              </a:xfrm>
              <a:custGeom>
                <a:avLst/>
                <a:gdLst>
                  <a:gd name="T0" fmla="*/ 42 w 114"/>
                  <a:gd name="T1" fmla="*/ 98 h 98"/>
                  <a:gd name="T2" fmla="*/ 60 w 114"/>
                  <a:gd name="T3" fmla="*/ 98 h 98"/>
                  <a:gd name="T4" fmla="*/ 114 w 114"/>
                  <a:gd name="T5" fmla="*/ 95 h 98"/>
                  <a:gd name="T6" fmla="*/ 114 w 114"/>
                  <a:gd name="T7" fmla="*/ 22 h 98"/>
                  <a:gd name="T8" fmla="*/ 93 w 114"/>
                  <a:gd name="T9" fmla="*/ 0 h 98"/>
                  <a:gd name="T10" fmla="*/ 22 w 114"/>
                  <a:gd name="T11" fmla="*/ 0 h 98"/>
                  <a:gd name="T12" fmla="*/ 0 w 114"/>
                  <a:gd name="T13" fmla="*/ 22 h 98"/>
                  <a:gd name="T14" fmla="*/ 0 w 114"/>
                  <a:gd name="T15" fmla="*/ 97 h 98"/>
                  <a:gd name="T16" fmla="*/ 42 w 114"/>
                  <a:gd name="T17"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98">
                    <a:moveTo>
                      <a:pt x="42" y="98"/>
                    </a:moveTo>
                    <a:cubicBezTo>
                      <a:pt x="48" y="98"/>
                      <a:pt x="54" y="98"/>
                      <a:pt x="60" y="98"/>
                    </a:cubicBezTo>
                    <a:cubicBezTo>
                      <a:pt x="78" y="97"/>
                      <a:pt x="97" y="96"/>
                      <a:pt x="114" y="95"/>
                    </a:cubicBezTo>
                    <a:cubicBezTo>
                      <a:pt x="114" y="22"/>
                      <a:pt x="114" y="22"/>
                      <a:pt x="114" y="22"/>
                    </a:cubicBezTo>
                    <a:cubicBezTo>
                      <a:pt x="114" y="11"/>
                      <a:pt x="104" y="0"/>
                      <a:pt x="93" y="0"/>
                    </a:cubicBezTo>
                    <a:cubicBezTo>
                      <a:pt x="22" y="0"/>
                      <a:pt x="22" y="0"/>
                      <a:pt x="22" y="0"/>
                    </a:cubicBezTo>
                    <a:cubicBezTo>
                      <a:pt x="10" y="0"/>
                      <a:pt x="0" y="11"/>
                      <a:pt x="0" y="22"/>
                    </a:cubicBezTo>
                    <a:cubicBezTo>
                      <a:pt x="0" y="60"/>
                      <a:pt x="0" y="83"/>
                      <a:pt x="0" y="97"/>
                    </a:cubicBezTo>
                    <a:cubicBezTo>
                      <a:pt x="14" y="98"/>
                      <a:pt x="28" y="98"/>
                      <a:pt x="42" y="9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78" name="Freeform 10"/>
              <p:cNvSpPr>
                <a:spLocks/>
              </p:cNvSpPr>
              <p:nvPr/>
            </p:nvSpPr>
            <p:spPr bwMode="auto">
              <a:xfrm>
                <a:off x="5310959" y="5166362"/>
                <a:ext cx="117067" cy="91510"/>
              </a:xfrm>
              <a:custGeom>
                <a:avLst/>
                <a:gdLst>
                  <a:gd name="T0" fmla="*/ 0 w 60"/>
                  <a:gd name="T1" fmla="*/ 7 h 47"/>
                  <a:gd name="T2" fmla="*/ 0 w 60"/>
                  <a:gd name="T3" fmla="*/ 29 h 47"/>
                  <a:gd name="T4" fmla="*/ 16 w 60"/>
                  <a:gd name="T5" fmla="*/ 47 h 47"/>
                  <a:gd name="T6" fmla="*/ 43 w 60"/>
                  <a:gd name="T7" fmla="*/ 47 h 47"/>
                  <a:gd name="T8" fmla="*/ 60 w 60"/>
                  <a:gd name="T9" fmla="*/ 29 h 47"/>
                  <a:gd name="T10" fmla="*/ 60 w 60"/>
                  <a:gd name="T11" fmla="*/ 0 h 47"/>
                  <a:gd name="T12" fmla="*/ 0 w 60"/>
                  <a:gd name="T13" fmla="*/ 7 h 47"/>
                </a:gdLst>
                <a:ahLst/>
                <a:cxnLst>
                  <a:cxn ang="0">
                    <a:pos x="T0" y="T1"/>
                  </a:cxn>
                  <a:cxn ang="0">
                    <a:pos x="T2" y="T3"/>
                  </a:cxn>
                  <a:cxn ang="0">
                    <a:pos x="T4" y="T5"/>
                  </a:cxn>
                  <a:cxn ang="0">
                    <a:pos x="T6" y="T7"/>
                  </a:cxn>
                  <a:cxn ang="0">
                    <a:pos x="T8" y="T9"/>
                  </a:cxn>
                  <a:cxn ang="0">
                    <a:pos x="T10" y="T11"/>
                  </a:cxn>
                  <a:cxn ang="0">
                    <a:pos x="T12" y="T13"/>
                  </a:cxn>
                </a:cxnLst>
                <a:rect l="0" t="0" r="r" b="b"/>
                <a:pathLst>
                  <a:path w="60" h="47">
                    <a:moveTo>
                      <a:pt x="0" y="7"/>
                    </a:moveTo>
                    <a:cubicBezTo>
                      <a:pt x="0" y="29"/>
                      <a:pt x="0" y="29"/>
                      <a:pt x="0" y="29"/>
                    </a:cubicBezTo>
                    <a:cubicBezTo>
                      <a:pt x="0" y="39"/>
                      <a:pt x="7" y="47"/>
                      <a:pt x="16" y="47"/>
                    </a:cubicBezTo>
                    <a:cubicBezTo>
                      <a:pt x="43" y="47"/>
                      <a:pt x="43" y="47"/>
                      <a:pt x="43" y="47"/>
                    </a:cubicBezTo>
                    <a:cubicBezTo>
                      <a:pt x="53" y="47"/>
                      <a:pt x="60" y="39"/>
                      <a:pt x="60" y="29"/>
                    </a:cubicBezTo>
                    <a:cubicBezTo>
                      <a:pt x="60" y="17"/>
                      <a:pt x="60" y="8"/>
                      <a:pt x="60" y="0"/>
                    </a:cubicBezTo>
                    <a:cubicBezTo>
                      <a:pt x="41" y="3"/>
                      <a:pt x="21" y="6"/>
                      <a:pt x="0"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79" name="Freeform 11"/>
              <p:cNvSpPr>
                <a:spLocks/>
              </p:cNvSpPr>
              <p:nvPr/>
            </p:nvSpPr>
            <p:spPr bwMode="auto">
              <a:xfrm>
                <a:off x="5276333" y="4878643"/>
                <a:ext cx="186318" cy="165707"/>
              </a:xfrm>
              <a:custGeom>
                <a:avLst/>
                <a:gdLst>
                  <a:gd name="T0" fmla="*/ 71 w 96"/>
                  <a:gd name="T1" fmla="*/ 74 h 85"/>
                  <a:gd name="T2" fmla="*/ 96 w 96"/>
                  <a:gd name="T3" fmla="*/ 68 h 85"/>
                  <a:gd name="T4" fmla="*/ 96 w 96"/>
                  <a:gd name="T5" fmla="*/ 18 h 85"/>
                  <a:gd name="T6" fmla="*/ 78 w 96"/>
                  <a:gd name="T7" fmla="*/ 0 h 85"/>
                  <a:gd name="T8" fmla="*/ 18 w 96"/>
                  <a:gd name="T9" fmla="*/ 0 h 85"/>
                  <a:gd name="T10" fmla="*/ 0 w 96"/>
                  <a:gd name="T11" fmla="*/ 18 h 85"/>
                  <a:gd name="T12" fmla="*/ 0 w 96"/>
                  <a:gd name="T13" fmla="*/ 85 h 85"/>
                  <a:gd name="T14" fmla="*/ 71 w 96"/>
                  <a:gd name="T15" fmla="*/ 74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6" h="85">
                    <a:moveTo>
                      <a:pt x="71" y="74"/>
                    </a:moveTo>
                    <a:cubicBezTo>
                      <a:pt x="80" y="72"/>
                      <a:pt x="88" y="70"/>
                      <a:pt x="96" y="68"/>
                    </a:cubicBezTo>
                    <a:cubicBezTo>
                      <a:pt x="96" y="18"/>
                      <a:pt x="96" y="18"/>
                      <a:pt x="96" y="18"/>
                    </a:cubicBezTo>
                    <a:cubicBezTo>
                      <a:pt x="96" y="8"/>
                      <a:pt x="89" y="0"/>
                      <a:pt x="78" y="0"/>
                    </a:cubicBezTo>
                    <a:cubicBezTo>
                      <a:pt x="18" y="0"/>
                      <a:pt x="18" y="0"/>
                      <a:pt x="18" y="0"/>
                    </a:cubicBezTo>
                    <a:cubicBezTo>
                      <a:pt x="8" y="0"/>
                      <a:pt x="0" y="8"/>
                      <a:pt x="0" y="18"/>
                    </a:cubicBezTo>
                    <a:cubicBezTo>
                      <a:pt x="0" y="54"/>
                      <a:pt x="0" y="74"/>
                      <a:pt x="0" y="85"/>
                    </a:cubicBezTo>
                    <a:cubicBezTo>
                      <a:pt x="25" y="83"/>
                      <a:pt x="49" y="79"/>
                      <a:pt x="71" y="7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80" name="Oval 12"/>
              <p:cNvSpPr>
                <a:spLocks noChangeArrowheads="1"/>
              </p:cNvSpPr>
              <p:nvPr/>
            </p:nvSpPr>
            <p:spPr bwMode="auto">
              <a:xfrm>
                <a:off x="5052092" y="4697272"/>
                <a:ext cx="132731" cy="13437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81" name="Oval 13"/>
              <p:cNvSpPr>
                <a:spLocks noChangeArrowheads="1"/>
              </p:cNvSpPr>
              <p:nvPr/>
            </p:nvSpPr>
            <p:spPr bwMode="auto">
              <a:xfrm>
                <a:off x="5312607" y="4734371"/>
                <a:ext cx="112945" cy="1129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82" name="Oval 14"/>
              <p:cNvSpPr>
                <a:spLocks noChangeArrowheads="1"/>
              </p:cNvSpPr>
              <p:nvPr/>
            </p:nvSpPr>
            <p:spPr bwMode="auto">
              <a:xfrm>
                <a:off x="4810539" y="4734371"/>
                <a:ext cx="112945" cy="1129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83" name="Freeform 15"/>
              <p:cNvSpPr>
                <a:spLocks/>
              </p:cNvSpPr>
              <p:nvPr/>
            </p:nvSpPr>
            <p:spPr bwMode="auto">
              <a:xfrm>
                <a:off x="4952338" y="4773118"/>
                <a:ext cx="76671" cy="35450"/>
              </a:xfrm>
              <a:custGeom>
                <a:avLst/>
                <a:gdLst>
                  <a:gd name="T0" fmla="*/ 39 w 39"/>
                  <a:gd name="T1" fmla="*/ 14 h 18"/>
                  <a:gd name="T2" fmla="*/ 36 w 39"/>
                  <a:gd name="T3" fmla="*/ 0 h 18"/>
                  <a:gd name="T4" fmla="*/ 0 w 39"/>
                  <a:gd name="T5" fmla="*/ 2 h 18"/>
                  <a:gd name="T6" fmla="*/ 1 w 39"/>
                  <a:gd name="T7" fmla="*/ 10 h 18"/>
                  <a:gd name="T8" fmla="*/ 0 w 39"/>
                  <a:gd name="T9" fmla="*/ 18 h 18"/>
                  <a:gd name="T10" fmla="*/ 39 w 39"/>
                  <a:gd name="T11" fmla="*/ 14 h 18"/>
                </a:gdLst>
                <a:ahLst/>
                <a:cxnLst>
                  <a:cxn ang="0">
                    <a:pos x="T0" y="T1"/>
                  </a:cxn>
                  <a:cxn ang="0">
                    <a:pos x="T2" y="T3"/>
                  </a:cxn>
                  <a:cxn ang="0">
                    <a:pos x="T4" y="T5"/>
                  </a:cxn>
                  <a:cxn ang="0">
                    <a:pos x="T6" y="T7"/>
                  </a:cxn>
                  <a:cxn ang="0">
                    <a:pos x="T8" y="T9"/>
                  </a:cxn>
                  <a:cxn ang="0">
                    <a:pos x="T10" y="T11"/>
                  </a:cxn>
                </a:cxnLst>
                <a:rect l="0" t="0" r="r" b="b"/>
                <a:pathLst>
                  <a:path w="39" h="18">
                    <a:moveTo>
                      <a:pt x="39" y="14"/>
                    </a:moveTo>
                    <a:cubicBezTo>
                      <a:pt x="37" y="10"/>
                      <a:pt x="36" y="5"/>
                      <a:pt x="36" y="0"/>
                    </a:cubicBezTo>
                    <a:cubicBezTo>
                      <a:pt x="24" y="1"/>
                      <a:pt x="12" y="1"/>
                      <a:pt x="0" y="2"/>
                    </a:cubicBezTo>
                    <a:cubicBezTo>
                      <a:pt x="1" y="5"/>
                      <a:pt x="1" y="7"/>
                      <a:pt x="1" y="10"/>
                    </a:cubicBezTo>
                    <a:cubicBezTo>
                      <a:pt x="1" y="13"/>
                      <a:pt x="1" y="15"/>
                      <a:pt x="0" y="18"/>
                    </a:cubicBezTo>
                    <a:cubicBezTo>
                      <a:pt x="13" y="16"/>
                      <a:pt x="26" y="15"/>
                      <a:pt x="39" y="1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84" name="Freeform 16"/>
              <p:cNvSpPr>
                <a:spLocks/>
              </p:cNvSpPr>
              <p:nvPr/>
            </p:nvSpPr>
            <p:spPr bwMode="auto">
              <a:xfrm>
                <a:off x="5452758" y="4811865"/>
                <a:ext cx="222592" cy="138501"/>
              </a:xfrm>
              <a:custGeom>
                <a:avLst/>
                <a:gdLst>
                  <a:gd name="T0" fmla="*/ 95 w 114"/>
                  <a:gd name="T1" fmla="*/ 39 h 71"/>
                  <a:gd name="T2" fmla="*/ 61 w 114"/>
                  <a:gd name="T3" fmla="*/ 20 h 71"/>
                  <a:gd name="T4" fmla="*/ 1 w 114"/>
                  <a:gd name="T5" fmla="*/ 0 h 71"/>
                  <a:gd name="T6" fmla="*/ 0 w 114"/>
                  <a:gd name="T7" fmla="*/ 5 h 71"/>
                  <a:gd name="T8" fmla="*/ 60 w 114"/>
                  <a:gd name="T9" fmla="*/ 22 h 71"/>
                  <a:gd name="T10" fmla="*/ 94 w 114"/>
                  <a:gd name="T11" fmla="*/ 40 h 71"/>
                  <a:gd name="T12" fmla="*/ 108 w 114"/>
                  <a:gd name="T13" fmla="*/ 53 h 71"/>
                  <a:gd name="T14" fmla="*/ 114 w 114"/>
                  <a:gd name="T15" fmla="*/ 71 h 71"/>
                  <a:gd name="T16" fmla="*/ 108 w 114"/>
                  <a:gd name="T17" fmla="*/ 53 h 71"/>
                  <a:gd name="T18" fmla="*/ 95 w 114"/>
                  <a:gd name="T19" fmla="*/ 3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71">
                    <a:moveTo>
                      <a:pt x="95" y="39"/>
                    </a:moveTo>
                    <a:cubicBezTo>
                      <a:pt x="84" y="31"/>
                      <a:pt x="73" y="25"/>
                      <a:pt x="61" y="20"/>
                    </a:cubicBezTo>
                    <a:cubicBezTo>
                      <a:pt x="42" y="11"/>
                      <a:pt x="22" y="5"/>
                      <a:pt x="1" y="0"/>
                    </a:cubicBezTo>
                    <a:cubicBezTo>
                      <a:pt x="1" y="2"/>
                      <a:pt x="0" y="4"/>
                      <a:pt x="0" y="5"/>
                    </a:cubicBezTo>
                    <a:cubicBezTo>
                      <a:pt x="20" y="9"/>
                      <a:pt x="40" y="15"/>
                      <a:pt x="60" y="22"/>
                    </a:cubicBezTo>
                    <a:cubicBezTo>
                      <a:pt x="72" y="27"/>
                      <a:pt x="83" y="33"/>
                      <a:pt x="94" y="40"/>
                    </a:cubicBezTo>
                    <a:cubicBezTo>
                      <a:pt x="99" y="44"/>
                      <a:pt x="104" y="48"/>
                      <a:pt x="108" y="53"/>
                    </a:cubicBezTo>
                    <a:cubicBezTo>
                      <a:pt x="112" y="59"/>
                      <a:pt x="114" y="65"/>
                      <a:pt x="114" y="71"/>
                    </a:cubicBezTo>
                    <a:cubicBezTo>
                      <a:pt x="114" y="65"/>
                      <a:pt x="112" y="58"/>
                      <a:pt x="108" y="53"/>
                    </a:cubicBezTo>
                    <a:cubicBezTo>
                      <a:pt x="105" y="48"/>
                      <a:pt x="100" y="43"/>
                      <a:pt x="95"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85" name="Freeform 17"/>
              <p:cNvSpPr>
                <a:spLocks/>
              </p:cNvSpPr>
              <p:nvPr/>
            </p:nvSpPr>
            <p:spPr bwMode="auto">
              <a:xfrm>
                <a:off x="4550024" y="4802797"/>
                <a:ext cx="1171493" cy="350375"/>
              </a:xfrm>
              <a:custGeom>
                <a:avLst/>
                <a:gdLst>
                  <a:gd name="T0" fmla="*/ 578 w 602"/>
                  <a:gd name="T1" fmla="*/ 76 h 180"/>
                  <a:gd name="T2" fmla="*/ 554 w 602"/>
                  <a:gd name="T3" fmla="*/ 76 h 180"/>
                  <a:gd name="T4" fmla="*/ 554 w 602"/>
                  <a:gd name="T5" fmla="*/ 77 h 180"/>
                  <a:gd name="T6" fmla="*/ 554 w 602"/>
                  <a:gd name="T7" fmla="*/ 76 h 180"/>
                  <a:gd name="T8" fmla="*/ 554 w 602"/>
                  <a:gd name="T9" fmla="*/ 76 h 180"/>
                  <a:gd name="T10" fmla="*/ 554 w 602"/>
                  <a:gd name="T11" fmla="*/ 77 h 180"/>
                  <a:gd name="T12" fmla="*/ 554 w 602"/>
                  <a:gd name="T13" fmla="*/ 78 h 180"/>
                  <a:gd name="T14" fmla="*/ 553 w 602"/>
                  <a:gd name="T15" fmla="*/ 81 h 180"/>
                  <a:gd name="T16" fmla="*/ 544 w 602"/>
                  <a:gd name="T17" fmla="*/ 89 h 180"/>
                  <a:gd name="T18" fmla="*/ 516 w 602"/>
                  <a:gd name="T19" fmla="*/ 106 h 180"/>
                  <a:gd name="T20" fmla="*/ 446 w 602"/>
                  <a:gd name="T21" fmla="*/ 127 h 180"/>
                  <a:gd name="T22" fmla="*/ 295 w 602"/>
                  <a:gd name="T23" fmla="*/ 144 h 180"/>
                  <a:gd name="T24" fmla="*/ 277 w 602"/>
                  <a:gd name="T25" fmla="*/ 144 h 180"/>
                  <a:gd name="T26" fmla="*/ 144 w 602"/>
                  <a:gd name="T27" fmla="*/ 133 h 180"/>
                  <a:gd name="T28" fmla="*/ 71 w 602"/>
                  <a:gd name="T29" fmla="*/ 114 h 180"/>
                  <a:gd name="T30" fmla="*/ 40 w 602"/>
                  <a:gd name="T31" fmla="*/ 98 h 180"/>
                  <a:gd name="T32" fmla="*/ 28 w 602"/>
                  <a:gd name="T33" fmla="*/ 87 h 180"/>
                  <a:gd name="T34" fmla="*/ 24 w 602"/>
                  <a:gd name="T35" fmla="*/ 76 h 180"/>
                  <a:gd name="T36" fmla="*/ 24 w 602"/>
                  <a:gd name="T37" fmla="*/ 75 h 180"/>
                  <a:gd name="T38" fmla="*/ 24 w 602"/>
                  <a:gd name="T39" fmla="*/ 74 h 180"/>
                  <a:gd name="T40" fmla="*/ 25 w 602"/>
                  <a:gd name="T41" fmla="*/ 71 h 180"/>
                  <a:gd name="T42" fmla="*/ 28 w 602"/>
                  <a:gd name="T43" fmla="*/ 65 h 180"/>
                  <a:gd name="T44" fmla="*/ 39 w 602"/>
                  <a:gd name="T45" fmla="*/ 54 h 180"/>
                  <a:gd name="T46" fmla="*/ 70 w 602"/>
                  <a:gd name="T47" fmla="*/ 36 h 180"/>
                  <a:gd name="T48" fmla="*/ 124 w 602"/>
                  <a:gd name="T49" fmla="*/ 18 h 180"/>
                  <a:gd name="T50" fmla="*/ 118 w 602"/>
                  <a:gd name="T51" fmla="*/ 0 h 180"/>
                  <a:gd name="T52" fmla="*/ 62 w 602"/>
                  <a:gd name="T53" fmla="*/ 16 h 180"/>
                  <a:gd name="T54" fmla="*/ 25 w 602"/>
                  <a:gd name="T55" fmla="*/ 36 h 180"/>
                  <a:gd name="T56" fmla="*/ 9 w 602"/>
                  <a:gd name="T57" fmla="*/ 51 h 180"/>
                  <a:gd name="T58" fmla="*/ 3 w 602"/>
                  <a:gd name="T59" fmla="*/ 63 h 180"/>
                  <a:gd name="T60" fmla="*/ 1 w 602"/>
                  <a:gd name="T61" fmla="*/ 69 h 180"/>
                  <a:gd name="T62" fmla="*/ 0 w 602"/>
                  <a:gd name="T63" fmla="*/ 73 h 180"/>
                  <a:gd name="T64" fmla="*/ 0 w 602"/>
                  <a:gd name="T65" fmla="*/ 75 h 180"/>
                  <a:gd name="T66" fmla="*/ 0 w 602"/>
                  <a:gd name="T67" fmla="*/ 76 h 180"/>
                  <a:gd name="T68" fmla="*/ 8 w 602"/>
                  <a:gd name="T69" fmla="*/ 101 h 180"/>
                  <a:gd name="T70" fmla="*/ 24 w 602"/>
                  <a:gd name="T71" fmla="*/ 118 h 180"/>
                  <a:gd name="T72" fmla="*/ 61 w 602"/>
                  <a:gd name="T73" fmla="*/ 139 h 180"/>
                  <a:gd name="T74" fmla="*/ 138 w 602"/>
                  <a:gd name="T75" fmla="*/ 163 h 180"/>
                  <a:gd name="T76" fmla="*/ 295 w 602"/>
                  <a:gd name="T77" fmla="*/ 180 h 180"/>
                  <a:gd name="T78" fmla="*/ 313 w 602"/>
                  <a:gd name="T79" fmla="*/ 180 h 180"/>
                  <a:gd name="T80" fmla="*/ 454 w 602"/>
                  <a:gd name="T81" fmla="*/ 168 h 180"/>
                  <a:gd name="T82" fmla="*/ 533 w 602"/>
                  <a:gd name="T83" fmla="*/ 147 h 180"/>
                  <a:gd name="T84" fmla="*/ 572 w 602"/>
                  <a:gd name="T85" fmla="*/ 126 h 180"/>
                  <a:gd name="T86" fmla="*/ 591 w 602"/>
                  <a:gd name="T87" fmla="*/ 108 h 180"/>
                  <a:gd name="T88" fmla="*/ 599 w 602"/>
                  <a:gd name="T89" fmla="*/ 94 h 180"/>
                  <a:gd name="T90" fmla="*/ 601 w 602"/>
                  <a:gd name="T91" fmla="*/ 85 h 180"/>
                  <a:gd name="T92" fmla="*/ 602 w 602"/>
                  <a:gd name="T93" fmla="*/ 81 h 180"/>
                  <a:gd name="T94" fmla="*/ 602 w 602"/>
                  <a:gd name="T95" fmla="*/ 78 h 180"/>
                  <a:gd name="T96" fmla="*/ 602 w 602"/>
                  <a:gd name="T97" fmla="*/ 77 h 180"/>
                  <a:gd name="T98" fmla="*/ 578 w 602"/>
                  <a:gd name="T99" fmla="*/ 7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2" h="180">
                    <a:moveTo>
                      <a:pt x="578" y="76"/>
                    </a:moveTo>
                    <a:cubicBezTo>
                      <a:pt x="554" y="76"/>
                      <a:pt x="554" y="76"/>
                      <a:pt x="554" y="76"/>
                    </a:cubicBezTo>
                    <a:cubicBezTo>
                      <a:pt x="554" y="77"/>
                      <a:pt x="554" y="77"/>
                      <a:pt x="554" y="77"/>
                    </a:cubicBezTo>
                    <a:cubicBezTo>
                      <a:pt x="554" y="77"/>
                      <a:pt x="554" y="76"/>
                      <a:pt x="554" y="76"/>
                    </a:cubicBezTo>
                    <a:cubicBezTo>
                      <a:pt x="554" y="76"/>
                      <a:pt x="554" y="76"/>
                      <a:pt x="554" y="76"/>
                    </a:cubicBezTo>
                    <a:cubicBezTo>
                      <a:pt x="554" y="77"/>
                      <a:pt x="554" y="77"/>
                      <a:pt x="554" y="77"/>
                    </a:cubicBezTo>
                    <a:cubicBezTo>
                      <a:pt x="554" y="77"/>
                      <a:pt x="554" y="77"/>
                      <a:pt x="554" y="78"/>
                    </a:cubicBezTo>
                    <a:cubicBezTo>
                      <a:pt x="554" y="78"/>
                      <a:pt x="554" y="79"/>
                      <a:pt x="553" y="81"/>
                    </a:cubicBezTo>
                    <a:cubicBezTo>
                      <a:pt x="551" y="83"/>
                      <a:pt x="548" y="86"/>
                      <a:pt x="544" y="89"/>
                    </a:cubicBezTo>
                    <a:cubicBezTo>
                      <a:pt x="537" y="95"/>
                      <a:pt x="526" y="101"/>
                      <a:pt x="516" y="106"/>
                    </a:cubicBezTo>
                    <a:cubicBezTo>
                      <a:pt x="494" y="115"/>
                      <a:pt x="470" y="122"/>
                      <a:pt x="446" y="127"/>
                    </a:cubicBezTo>
                    <a:cubicBezTo>
                      <a:pt x="397" y="138"/>
                      <a:pt x="346" y="143"/>
                      <a:pt x="295" y="144"/>
                    </a:cubicBezTo>
                    <a:cubicBezTo>
                      <a:pt x="289" y="144"/>
                      <a:pt x="283" y="144"/>
                      <a:pt x="277" y="144"/>
                    </a:cubicBezTo>
                    <a:cubicBezTo>
                      <a:pt x="232" y="144"/>
                      <a:pt x="187" y="141"/>
                      <a:pt x="144" y="133"/>
                    </a:cubicBezTo>
                    <a:cubicBezTo>
                      <a:pt x="119" y="129"/>
                      <a:pt x="94" y="123"/>
                      <a:pt x="71" y="114"/>
                    </a:cubicBezTo>
                    <a:cubicBezTo>
                      <a:pt x="60" y="110"/>
                      <a:pt x="49" y="104"/>
                      <a:pt x="40" y="98"/>
                    </a:cubicBezTo>
                    <a:cubicBezTo>
                      <a:pt x="35" y="94"/>
                      <a:pt x="31" y="91"/>
                      <a:pt x="28" y="87"/>
                    </a:cubicBezTo>
                    <a:cubicBezTo>
                      <a:pt x="26" y="83"/>
                      <a:pt x="24" y="79"/>
                      <a:pt x="24" y="76"/>
                    </a:cubicBezTo>
                    <a:cubicBezTo>
                      <a:pt x="24" y="75"/>
                      <a:pt x="24" y="75"/>
                      <a:pt x="24" y="75"/>
                    </a:cubicBezTo>
                    <a:cubicBezTo>
                      <a:pt x="24" y="74"/>
                      <a:pt x="24" y="74"/>
                      <a:pt x="24" y="74"/>
                    </a:cubicBezTo>
                    <a:cubicBezTo>
                      <a:pt x="24" y="73"/>
                      <a:pt x="25" y="72"/>
                      <a:pt x="25" y="71"/>
                    </a:cubicBezTo>
                    <a:cubicBezTo>
                      <a:pt x="25" y="69"/>
                      <a:pt x="26" y="67"/>
                      <a:pt x="28" y="65"/>
                    </a:cubicBezTo>
                    <a:cubicBezTo>
                      <a:pt x="30" y="61"/>
                      <a:pt x="34" y="57"/>
                      <a:pt x="39" y="54"/>
                    </a:cubicBezTo>
                    <a:cubicBezTo>
                      <a:pt x="48" y="46"/>
                      <a:pt x="59" y="41"/>
                      <a:pt x="70" y="36"/>
                    </a:cubicBezTo>
                    <a:cubicBezTo>
                      <a:pt x="87" y="28"/>
                      <a:pt x="106" y="22"/>
                      <a:pt x="124" y="18"/>
                    </a:cubicBezTo>
                    <a:cubicBezTo>
                      <a:pt x="121" y="12"/>
                      <a:pt x="119" y="6"/>
                      <a:pt x="118" y="0"/>
                    </a:cubicBezTo>
                    <a:cubicBezTo>
                      <a:pt x="99" y="4"/>
                      <a:pt x="81" y="9"/>
                      <a:pt x="62" y="16"/>
                    </a:cubicBezTo>
                    <a:cubicBezTo>
                      <a:pt x="49" y="21"/>
                      <a:pt x="37" y="27"/>
                      <a:pt x="25" y="36"/>
                    </a:cubicBezTo>
                    <a:cubicBezTo>
                      <a:pt x="19" y="40"/>
                      <a:pt x="14" y="45"/>
                      <a:pt x="9" y="51"/>
                    </a:cubicBezTo>
                    <a:cubicBezTo>
                      <a:pt x="6" y="55"/>
                      <a:pt x="4" y="58"/>
                      <a:pt x="3" y="63"/>
                    </a:cubicBezTo>
                    <a:cubicBezTo>
                      <a:pt x="2" y="65"/>
                      <a:pt x="1" y="67"/>
                      <a:pt x="1" y="69"/>
                    </a:cubicBezTo>
                    <a:cubicBezTo>
                      <a:pt x="1" y="70"/>
                      <a:pt x="0" y="72"/>
                      <a:pt x="0" y="73"/>
                    </a:cubicBezTo>
                    <a:cubicBezTo>
                      <a:pt x="0" y="75"/>
                      <a:pt x="0" y="75"/>
                      <a:pt x="0" y="75"/>
                    </a:cubicBezTo>
                    <a:cubicBezTo>
                      <a:pt x="0" y="76"/>
                      <a:pt x="0" y="76"/>
                      <a:pt x="0" y="76"/>
                    </a:cubicBezTo>
                    <a:cubicBezTo>
                      <a:pt x="0" y="86"/>
                      <a:pt x="4" y="95"/>
                      <a:pt x="8" y="101"/>
                    </a:cubicBezTo>
                    <a:cubicBezTo>
                      <a:pt x="13" y="108"/>
                      <a:pt x="19" y="113"/>
                      <a:pt x="24" y="118"/>
                    </a:cubicBezTo>
                    <a:cubicBezTo>
                      <a:pt x="36" y="127"/>
                      <a:pt x="48" y="133"/>
                      <a:pt x="61" y="139"/>
                    </a:cubicBezTo>
                    <a:cubicBezTo>
                      <a:pt x="86" y="150"/>
                      <a:pt x="112" y="157"/>
                      <a:pt x="138" y="163"/>
                    </a:cubicBezTo>
                    <a:cubicBezTo>
                      <a:pt x="190" y="174"/>
                      <a:pt x="242" y="179"/>
                      <a:pt x="295" y="180"/>
                    </a:cubicBezTo>
                    <a:cubicBezTo>
                      <a:pt x="301" y="180"/>
                      <a:pt x="307" y="180"/>
                      <a:pt x="313" y="180"/>
                    </a:cubicBezTo>
                    <a:cubicBezTo>
                      <a:pt x="360" y="180"/>
                      <a:pt x="407" y="177"/>
                      <a:pt x="454" y="168"/>
                    </a:cubicBezTo>
                    <a:cubicBezTo>
                      <a:pt x="480" y="164"/>
                      <a:pt x="507" y="158"/>
                      <a:pt x="533" y="147"/>
                    </a:cubicBezTo>
                    <a:cubicBezTo>
                      <a:pt x="546" y="142"/>
                      <a:pt x="559" y="136"/>
                      <a:pt x="572" y="126"/>
                    </a:cubicBezTo>
                    <a:cubicBezTo>
                      <a:pt x="579" y="122"/>
                      <a:pt x="585" y="116"/>
                      <a:pt x="591" y="108"/>
                    </a:cubicBezTo>
                    <a:cubicBezTo>
                      <a:pt x="594" y="104"/>
                      <a:pt x="597" y="99"/>
                      <a:pt x="599" y="94"/>
                    </a:cubicBezTo>
                    <a:cubicBezTo>
                      <a:pt x="600" y="91"/>
                      <a:pt x="601" y="88"/>
                      <a:pt x="601" y="85"/>
                    </a:cubicBezTo>
                    <a:cubicBezTo>
                      <a:pt x="602" y="84"/>
                      <a:pt x="602" y="82"/>
                      <a:pt x="602" y="81"/>
                    </a:cubicBezTo>
                    <a:cubicBezTo>
                      <a:pt x="602" y="80"/>
                      <a:pt x="602" y="79"/>
                      <a:pt x="602" y="78"/>
                    </a:cubicBezTo>
                    <a:cubicBezTo>
                      <a:pt x="602" y="77"/>
                      <a:pt x="602" y="77"/>
                      <a:pt x="602" y="77"/>
                    </a:cubicBezTo>
                    <a:lnTo>
                      <a:pt x="578" y="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86" name="Freeform 18"/>
              <p:cNvSpPr>
                <a:spLocks/>
              </p:cNvSpPr>
              <p:nvPr/>
            </p:nvSpPr>
            <p:spPr bwMode="auto">
              <a:xfrm>
                <a:off x="5212029" y="4777240"/>
                <a:ext cx="70075" cy="23084"/>
              </a:xfrm>
              <a:custGeom>
                <a:avLst/>
                <a:gdLst>
                  <a:gd name="T0" fmla="*/ 36 w 36"/>
                  <a:gd name="T1" fmla="*/ 8 h 12"/>
                  <a:gd name="T2" fmla="*/ 36 w 36"/>
                  <a:gd name="T3" fmla="*/ 3 h 12"/>
                  <a:gd name="T4" fmla="*/ 2 w 36"/>
                  <a:gd name="T5" fmla="*/ 0 h 12"/>
                  <a:gd name="T6" fmla="*/ 0 w 36"/>
                  <a:gd name="T7" fmla="*/ 10 h 12"/>
                  <a:gd name="T8" fmla="*/ 36 w 36"/>
                  <a:gd name="T9" fmla="*/ 12 h 12"/>
                  <a:gd name="T10" fmla="*/ 36 w 36"/>
                  <a:gd name="T11" fmla="*/ 8 h 12"/>
                </a:gdLst>
                <a:ahLst/>
                <a:cxnLst>
                  <a:cxn ang="0">
                    <a:pos x="T0" y="T1"/>
                  </a:cxn>
                  <a:cxn ang="0">
                    <a:pos x="T2" y="T3"/>
                  </a:cxn>
                  <a:cxn ang="0">
                    <a:pos x="T4" y="T5"/>
                  </a:cxn>
                  <a:cxn ang="0">
                    <a:pos x="T6" y="T7"/>
                  </a:cxn>
                  <a:cxn ang="0">
                    <a:pos x="T8" y="T9"/>
                  </a:cxn>
                  <a:cxn ang="0">
                    <a:pos x="T10" y="T11"/>
                  </a:cxn>
                </a:cxnLst>
                <a:rect l="0" t="0" r="r" b="b"/>
                <a:pathLst>
                  <a:path w="36" h="12">
                    <a:moveTo>
                      <a:pt x="36" y="8"/>
                    </a:moveTo>
                    <a:cubicBezTo>
                      <a:pt x="36" y="6"/>
                      <a:pt x="36" y="5"/>
                      <a:pt x="36" y="3"/>
                    </a:cubicBezTo>
                    <a:cubicBezTo>
                      <a:pt x="25" y="2"/>
                      <a:pt x="13" y="1"/>
                      <a:pt x="2" y="0"/>
                    </a:cubicBezTo>
                    <a:cubicBezTo>
                      <a:pt x="1" y="3"/>
                      <a:pt x="1" y="7"/>
                      <a:pt x="0" y="10"/>
                    </a:cubicBezTo>
                    <a:cubicBezTo>
                      <a:pt x="12" y="10"/>
                      <a:pt x="24" y="11"/>
                      <a:pt x="36" y="12"/>
                    </a:cubicBezTo>
                    <a:cubicBezTo>
                      <a:pt x="36" y="11"/>
                      <a:pt x="36" y="9"/>
                      <a:pt x="36"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pic>
            <p:nvPicPr>
              <p:cNvPr id="87" name="Picture 8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92553" y="4427137"/>
                <a:ext cx="1195230" cy="1195231"/>
              </a:xfrm>
              <a:prstGeom prst="rect">
                <a:avLst/>
              </a:prstGeom>
            </p:spPr>
          </p:pic>
          <p:sp>
            <p:nvSpPr>
              <p:cNvPr id="88" name="Rectangle 87"/>
              <p:cNvSpPr/>
              <p:nvPr/>
            </p:nvSpPr>
            <p:spPr bwMode="auto">
              <a:xfrm>
                <a:off x="8181108" y="4408276"/>
                <a:ext cx="1792596" cy="1344431"/>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b="1" kern="0" dirty="0">
                  <a:gradFill>
                    <a:gsLst>
                      <a:gs pos="0">
                        <a:srgbClr val="FFFFFF"/>
                      </a:gs>
                      <a:gs pos="100000">
                        <a:srgbClr val="FFFFFF"/>
                      </a:gs>
                    </a:gsLst>
                    <a:lin ang="5400000" scaled="0"/>
                  </a:gradFill>
                </a:endParaRPr>
              </a:p>
            </p:txBody>
          </p:sp>
          <p:sp>
            <p:nvSpPr>
              <p:cNvPr id="89" name="Rectangle 88"/>
              <p:cNvSpPr/>
              <p:nvPr/>
            </p:nvSpPr>
            <p:spPr>
              <a:xfrm>
                <a:off x="8378050" y="5347747"/>
                <a:ext cx="1546244" cy="468614"/>
              </a:xfrm>
              <a:prstGeom prst="rect">
                <a:avLst/>
              </a:prstGeom>
            </p:spPr>
            <p:txBody>
              <a:bodyPr wrap="none">
                <a:spAutoFit/>
              </a:bodyPr>
              <a:lstStyle/>
              <a:p>
                <a:pPr algn="ctr" defTabSz="950663" fontAlgn="base">
                  <a:lnSpc>
                    <a:spcPct val="90000"/>
                  </a:lnSpc>
                  <a:spcBef>
                    <a:spcPct val="0"/>
                  </a:spcBef>
                  <a:spcAft>
                    <a:spcPct val="0"/>
                  </a:spcAft>
                </a:pPr>
                <a:r>
                  <a:rPr lang="en-US" sz="1224"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Dispose</a:t>
                </a:r>
              </a:p>
            </p:txBody>
          </p:sp>
          <p:sp>
            <p:nvSpPr>
              <p:cNvPr id="90" name="Freeform 94"/>
              <p:cNvSpPr>
                <a:spLocks noEditPoints="1"/>
              </p:cNvSpPr>
              <p:nvPr/>
            </p:nvSpPr>
            <p:spPr bwMode="black">
              <a:xfrm>
                <a:off x="8874416" y="4714428"/>
                <a:ext cx="463478" cy="628623"/>
              </a:xfrm>
              <a:custGeom>
                <a:avLst/>
                <a:gdLst>
                  <a:gd name="T0" fmla="*/ 50 w 53"/>
                  <a:gd name="T1" fmla="*/ 15 h 71"/>
                  <a:gd name="T2" fmla="*/ 50 w 53"/>
                  <a:gd name="T3" fmla="*/ 15 h 71"/>
                  <a:gd name="T4" fmla="*/ 3 w 53"/>
                  <a:gd name="T5" fmla="*/ 15 h 71"/>
                  <a:gd name="T6" fmla="*/ 0 w 53"/>
                  <a:gd name="T7" fmla="*/ 11 h 71"/>
                  <a:gd name="T8" fmla="*/ 3 w 53"/>
                  <a:gd name="T9" fmla="*/ 8 h 71"/>
                  <a:gd name="T10" fmla="*/ 3 w 53"/>
                  <a:gd name="T11" fmla="*/ 8 h 71"/>
                  <a:gd name="T12" fmla="*/ 50 w 53"/>
                  <a:gd name="T13" fmla="*/ 8 h 71"/>
                  <a:gd name="T14" fmla="*/ 53 w 53"/>
                  <a:gd name="T15" fmla="*/ 11 h 71"/>
                  <a:gd name="T16" fmla="*/ 50 w 53"/>
                  <a:gd name="T17" fmla="*/ 15 h 71"/>
                  <a:gd name="T18" fmla="*/ 34 w 53"/>
                  <a:gd name="T19" fmla="*/ 3 h 71"/>
                  <a:gd name="T20" fmla="*/ 32 w 53"/>
                  <a:gd name="T21" fmla="*/ 0 h 71"/>
                  <a:gd name="T22" fmla="*/ 21 w 53"/>
                  <a:gd name="T23" fmla="*/ 0 h 71"/>
                  <a:gd name="T24" fmla="*/ 21 w 53"/>
                  <a:gd name="T25" fmla="*/ 0 h 71"/>
                  <a:gd name="T26" fmla="*/ 19 w 53"/>
                  <a:gd name="T27" fmla="*/ 3 h 71"/>
                  <a:gd name="T28" fmla="*/ 21 w 53"/>
                  <a:gd name="T29" fmla="*/ 5 h 71"/>
                  <a:gd name="T30" fmla="*/ 32 w 53"/>
                  <a:gd name="T31" fmla="*/ 5 h 71"/>
                  <a:gd name="T32" fmla="*/ 32 w 53"/>
                  <a:gd name="T33" fmla="*/ 5 h 71"/>
                  <a:gd name="T34" fmla="*/ 34 w 53"/>
                  <a:gd name="T35" fmla="*/ 3 h 71"/>
                  <a:gd name="T36" fmla="*/ 49 w 53"/>
                  <a:gd name="T37" fmla="*/ 24 h 71"/>
                  <a:gd name="T38" fmla="*/ 47 w 53"/>
                  <a:gd name="T39" fmla="*/ 65 h 71"/>
                  <a:gd name="T40" fmla="*/ 42 w 53"/>
                  <a:gd name="T41" fmla="*/ 71 h 71"/>
                  <a:gd name="T42" fmla="*/ 12 w 53"/>
                  <a:gd name="T43" fmla="*/ 71 h 71"/>
                  <a:gd name="T44" fmla="*/ 6 w 53"/>
                  <a:gd name="T45" fmla="*/ 65 h 71"/>
                  <a:gd name="T46" fmla="*/ 4 w 53"/>
                  <a:gd name="T47" fmla="*/ 24 h 71"/>
                  <a:gd name="T48" fmla="*/ 9 w 53"/>
                  <a:gd name="T49" fmla="*/ 19 h 71"/>
                  <a:gd name="T50" fmla="*/ 44 w 53"/>
                  <a:gd name="T51" fmla="*/ 19 h 71"/>
                  <a:gd name="T52" fmla="*/ 49 w 53"/>
                  <a:gd name="T53" fmla="*/ 24 h 71"/>
                  <a:gd name="T54" fmla="*/ 17 w 53"/>
                  <a:gd name="T55" fmla="*/ 62 h 71"/>
                  <a:gd name="T56" fmla="*/ 16 w 53"/>
                  <a:gd name="T57" fmla="*/ 27 h 71"/>
                  <a:gd name="T58" fmla="*/ 13 w 53"/>
                  <a:gd name="T59" fmla="*/ 25 h 71"/>
                  <a:gd name="T60" fmla="*/ 11 w 53"/>
                  <a:gd name="T61" fmla="*/ 27 h 71"/>
                  <a:gd name="T62" fmla="*/ 12 w 53"/>
                  <a:gd name="T63" fmla="*/ 63 h 71"/>
                  <a:gd name="T64" fmla="*/ 14 w 53"/>
                  <a:gd name="T65" fmla="*/ 65 h 71"/>
                  <a:gd name="T66" fmla="*/ 14 w 53"/>
                  <a:gd name="T67" fmla="*/ 65 h 71"/>
                  <a:gd name="T68" fmla="*/ 17 w 53"/>
                  <a:gd name="T69" fmla="*/ 62 h 71"/>
                  <a:gd name="T70" fmla="*/ 29 w 53"/>
                  <a:gd name="T71" fmla="*/ 27 h 71"/>
                  <a:gd name="T72" fmla="*/ 27 w 53"/>
                  <a:gd name="T73" fmla="*/ 25 h 71"/>
                  <a:gd name="T74" fmla="*/ 27 w 53"/>
                  <a:gd name="T75" fmla="*/ 25 h 71"/>
                  <a:gd name="T76" fmla="*/ 24 w 53"/>
                  <a:gd name="T77" fmla="*/ 27 h 71"/>
                  <a:gd name="T78" fmla="*/ 24 w 53"/>
                  <a:gd name="T79" fmla="*/ 62 h 71"/>
                  <a:gd name="T80" fmla="*/ 26 w 53"/>
                  <a:gd name="T81" fmla="*/ 65 h 71"/>
                  <a:gd name="T82" fmla="*/ 26 w 53"/>
                  <a:gd name="T83" fmla="*/ 65 h 71"/>
                  <a:gd name="T84" fmla="*/ 29 w 53"/>
                  <a:gd name="T85" fmla="*/ 62 h 71"/>
                  <a:gd name="T86" fmla="*/ 29 w 53"/>
                  <a:gd name="T87" fmla="*/ 27 h 71"/>
                  <a:gd name="T88" fmla="*/ 43 w 53"/>
                  <a:gd name="T89" fmla="*/ 27 h 71"/>
                  <a:gd name="T90" fmla="*/ 40 w 53"/>
                  <a:gd name="T91" fmla="*/ 25 h 71"/>
                  <a:gd name="T92" fmla="*/ 38 w 53"/>
                  <a:gd name="T93" fmla="*/ 27 h 71"/>
                  <a:gd name="T94" fmla="*/ 36 w 53"/>
                  <a:gd name="T95" fmla="*/ 62 h 71"/>
                  <a:gd name="T96" fmla="*/ 39 w 53"/>
                  <a:gd name="T97" fmla="*/ 65 h 71"/>
                  <a:gd name="T98" fmla="*/ 39 w 53"/>
                  <a:gd name="T99" fmla="*/ 65 h 71"/>
                  <a:gd name="T100" fmla="*/ 41 w 53"/>
                  <a:gd name="T101" fmla="*/ 63 h 71"/>
                  <a:gd name="T102" fmla="*/ 43 w 53"/>
                  <a:gd name="T103"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 h="71">
                    <a:moveTo>
                      <a:pt x="50" y="15"/>
                    </a:moveTo>
                    <a:cubicBezTo>
                      <a:pt x="50" y="15"/>
                      <a:pt x="50" y="15"/>
                      <a:pt x="50" y="15"/>
                    </a:cubicBezTo>
                    <a:cubicBezTo>
                      <a:pt x="3" y="15"/>
                      <a:pt x="3" y="15"/>
                      <a:pt x="3" y="15"/>
                    </a:cubicBezTo>
                    <a:cubicBezTo>
                      <a:pt x="1" y="15"/>
                      <a:pt x="0" y="13"/>
                      <a:pt x="0" y="11"/>
                    </a:cubicBezTo>
                    <a:cubicBezTo>
                      <a:pt x="0" y="9"/>
                      <a:pt x="1" y="8"/>
                      <a:pt x="3" y="8"/>
                    </a:cubicBezTo>
                    <a:cubicBezTo>
                      <a:pt x="3" y="8"/>
                      <a:pt x="3" y="8"/>
                      <a:pt x="3" y="8"/>
                    </a:cubicBezTo>
                    <a:cubicBezTo>
                      <a:pt x="50" y="8"/>
                      <a:pt x="50" y="8"/>
                      <a:pt x="50" y="8"/>
                    </a:cubicBezTo>
                    <a:cubicBezTo>
                      <a:pt x="52" y="8"/>
                      <a:pt x="53" y="9"/>
                      <a:pt x="53" y="11"/>
                    </a:cubicBezTo>
                    <a:cubicBezTo>
                      <a:pt x="53" y="14"/>
                      <a:pt x="52" y="15"/>
                      <a:pt x="50" y="15"/>
                    </a:cubicBezTo>
                    <a:close/>
                    <a:moveTo>
                      <a:pt x="34" y="3"/>
                    </a:moveTo>
                    <a:cubicBezTo>
                      <a:pt x="34" y="1"/>
                      <a:pt x="33" y="0"/>
                      <a:pt x="32" y="0"/>
                    </a:cubicBezTo>
                    <a:cubicBezTo>
                      <a:pt x="21" y="0"/>
                      <a:pt x="21" y="0"/>
                      <a:pt x="21" y="0"/>
                    </a:cubicBezTo>
                    <a:cubicBezTo>
                      <a:pt x="21" y="0"/>
                      <a:pt x="21" y="0"/>
                      <a:pt x="21" y="0"/>
                    </a:cubicBezTo>
                    <a:cubicBezTo>
                      <a:pt x="20" y="0"/>
                      <a:pt x="19" y="1"/>
                      <a:pt x="19" y="3"/>
                    </a:cubicBezTo>
                    <a:cubicBezTo>
                      <a:pt x="19" y="4"/>
                      <a:pt x="20" y="5"/>
                      <a:pt x="21" y="5"/>
                    </a:cubicBezTo>
                    <a:cubicBezTo>
                      <a:pt x="32" y="5"/>
                      <a:pt x="32" y="5"/>
                      <a:pt x="32" y="5"/>
                    </a:cubicBezTo>
                    <a:cubicBezTo>
                      <a:pt x="32" y="5"/>
                      <a:pt x="32" y="5"/>
                      <a:pt x="32" y="5"/>
                    </a:cubicBezTo>
                    <a:cubicBezTo>
                      <a:pt x="33" y="5"/>
                      <a:pt x="34" y="4"/>
                      <a:pt x="34" y="3"/>
                    </a:cubicBezTo>
                    <a:close/>
                    <a:moveTo>
                      <a:pt x="49" y="24"/>
                    </a:moveTo>
                    <a:cubicBezTo>
                      <a:pt x="47" y="65"/>
                      <a:pt x="47" y="65"/>
                      <a:pt x="47" y="65"/>
                    </a:cubicBezTo>
                    <a:cubicBezTo>
                      <a:pt x="47" y="68"/>
                      <a:pt x="45" y="71"/>
                      <a:pt x="42" y="71"/>
                    </a:cubicBezTo>
                    <a:cubicBezTo>
                      <a:pt x="12" y="71"/>
                      <a:pt x="12" y="71"/>
                      <a:pt x="12" y="71"/>
                    </a:cubicBezTo>
                    <a:cubicBezTo>
                      <a:pt x="9" y="71"/>
                      <a:pt x="6" y="68"/>
                      <a:pt x="6" y="65"/>
                    </a:cubicBezTo>
                    <a:cubicBezTo>
                      <a:pt x="4" y="24"/>
                      <a:pt x="4" y="24"/>
                      <a:pt x="4" y="24"/>
                    </a:cubicBezTo>
                    <a:cubicBezTo>
                      <a:pt x="4" y="21"/>
                      <a:pt x="6" y="19"/>
                      <a:pt x="9" y="19"/>
                    </a:cubicBezTo>
                    <a:cubicBezTo>
                      <a:pt x="44" y="19"/>
                      <a:pt x="44" y="19"/>
                      <a:pt x="44" y="19"/>
                    </a:cubicBezTo>
                    <a:cubicBezTo>
                      <a:pt x="47" y="19"/>
                      <a:pt x="50" y="21"/>
                      <a:pt x="49" y="24"/>
                    </a:cubicBezTo>
                    <a:close/>
                    <a:moveTo>
                      <a:pt x="17" y="62"/>
                    </a:moveTo>
                    <a:cubicBezTo>
                      <a:pt x="16" y="27"/>
                      <a:pt x="16" y="27"/>
                      <a:pt x="16" y="27"/>
                    </a:cubicBezTo>
                    <a:cubicBezTo>
                      <a:pt x="16" y="26"/>
                      <a:pt x="14" y="25"/>
                      <a:pt x="13" y="25"/>
                    </a:cubicBezTo>
                    <a:cubicBezTo>
                      <a:pt x="12" y="25"/>
                      <a:pt x="10" y="26"/>
                      <a:pt x="11" y="27"/>
                    </a:cubicBezTo>
                    <a:cubicBezTo>
                      <a:pt x="12" y="63"/>
                      <a:pt x="12" y="63"/>
                      <a:pt x="12" y="63"/>
                    </a:cubicBezTo>
                    <a:cubicBezTo>
                      <a:pt x="12" y="64"/>
                      <a:pt x="13" y="65"/>
                      <a:pt x="14" y="65"/>
                    </a:cubicBezTo>
                    <a:cubicBezTo>
                      <a:pt x="14" y="65"/>
                      <a:pt x="14" y="65"/>
                      <a:pt x="14" y="65"/>
                    </a:cubicBezTo>
                    <a:cubicBezTo>
                      <a:pt x="16" y="65"/>
                      <a:pt x="17" y="64"/>
                      <a:pt x="17" y="62"/>
                    </a:cubicBezTo>
                    <a:close/>
                    <a:moveTo>
                      <a:pt x="29" y="27"/>
                    </a:moveTo>
                    <a:cubicBezTo>
                      <a:pt x="29" y="26"/>
                      <a:pt x="28" y="25"/>
                      <a:pt x="27" y="25"/>
                    </a:cubicBezTo>
                    <a:cubicBezTo>
                      <a:pt x="27" y="25"/>
                      <a:pt x="27" y="25"/>
                      <a:pt x="27" y="25"/>
                    </a:cubicBezTo>
                    <a:cubicBezTo>
                      <a:pt x="25" y="25"/>
                      <a:pt x="24" y="26"/>
                      <a:pt x="24" y="27"/>
                    </a:cubicBezTo>
                    <a:cubicBezTo>
                      <a:pt x="24" y="62"/>
                      <a:pt x="24" y="62"/>
                      <a:pt x="24" y="62"/>
                    </a:cubicBezTo>
                    <a:cubicBezTo>
                      <a:pt x="24" y="64"/>
                      <a:pt x="25" y="65"/>
                      <a:pt x="26" y="65"/>
                    </a:cubicBezTo>
                    <a:cubicBezTo>
                      <a:pt x="26" y="65"/>
                      <a:pt x="26" y="65"/>
                      <a:pt x="26" y="65"/>
                    </a:cubicBezTo>
                    <a:cubicBezTo>
                      <a:pt x="28" y="65"/>
                      <a:pt x="29" y="64"/>
                      <a:pt x="29" y="62"/>
                    </a:cubicBezTo>
                    <a:lnTo>
                      <a:pt x="29" y="27"/>
                    </a:lnTo>
                    <a:close/>
                    <a:moveTo>
                      <a:pt x="43" y="27"/>
                    </a:moveTo>
                    <a:cubicBezTo>
                      <a:pt x="43" y="26"/>
                      <a:pt x="42" y="25"/>
                      <a:pt x="40" y="25"/>
                    </a:cubicBezTo>
                    <a:cubicBezTo>
                      <a:pt x="39" y="25"/>
                      <a:pt x="38" y="26"/>
                      <a:pt x="38" y="27"/>
                    </a:cubicBezTo>
                    <a:cubicBezTo>
                      <a:pt x="36" y="62"/>
                      <a:pt x="36" y="62"/>
                      <a:pt x="36" y="62"/>
                    </a:cubicBezTo>
                    <a:cubicBezTo>
                      <a:pt x="36" y="64"/>
                      <a:pt x="37" y="65"/>
                      <a:pt x="39" y="65"/>
                    </a:cubicBezTo>
                    <a:cubicBezTo>
                      <a:pt x="39" y="65"/>
                      <a:pt x="39" y="65"/>
                      <a:pt x="39" y="65"/>
                    </a:cubicBezTo>
                    <a:cubicBezTo>
                      <a:pt x="40" y="65"/>
                      <a:pt x="41" y="64"/>
                      <a:pt x="41" y="63"/>
                    </a:cubicBezTo>
                    <a:lnTo>
                      <a:pt x="43" y="27"/>
                    </a:lnTo>
                    <a:close/>
                  </a:path>
                </a:pathLst>
              </a:custGeom>
              <a:solidFill>
                <a:srgbClr val="FFFFFF"/>
              </a:solidFill>
              <a:ln>
                <a:noFill/>
              </a:ln>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grpSp>
        <p:grpSp>
          <p:nvGrpSpPr>
            <p:cNvPr id="91" name="Group 90"/>
            <p:cNvGrpSpPr/>
            <p:nvPr/>
          </p:nvGrpSpPr>
          <p:grpSpPr>
            <a:xfrm>
              <a:off x="703981" y="4391068"/>
              <a:ext cx="11094302" cy="2189377"/>
              <a:chOff x="739841" y="464224"/>
              <a:chExt cx="10877754" cy="2146643"/>
            </a:xfrm>
          </p:grpSpPr>
          <p:grpSp>
            <p:nvGrpSpPr>
              <p:cNvPr id="92" name="Group 91"/>
              <p:cNvGrpSpPr/>
              <p:nvPr/>
            </p:nvGrpSpPr>
            <p:grpSpPr>
              <a:xfrm>
                <a:off x="739841" y="464224"/>
                <a:ext cx="10877754" cy="2146643"/>
                <a:chOff x="739841" y="464224"/>
                <a:chExt cx="10877754" cy="2146643"/>
              </a:xfrm>
            </p:grpSpPr>
            <p:grpSp>
              <p:nvGrpSpPr>
                <p:cNvPr id="94" name="Group 93"/>
                <p:cNvGrpSpPr/>
                <p:nvPr/>
              </p:nvGrpSpPr>
              <p:grpSpPr>
                <a:xfrm>
                  <a:off x="739841" y="464224"/>
                  <a:ext cx="10877754" cy="2146643"/>
                  <a:chOff x="739841" y="464224"/>
                  <a:chExt cx="10877754" cy="2146643"/>
                </a:xfrm>
              </p:grpSpPr>
              <p:grpSp>
                <p:nvGrpSpPr>
                  <p:cNvPr id="96" name="Group 95"/>
                  <p:cNvGrpSpPr/>
                  <p:nvPr/>
                </p:nvGrpSpPr>
                <p:grpSpPr>
                  <a:xfrm>
                    <a:off x="739841" y="464224"/>
                    <a:ext cx="10877754" cy="2146643"/>
                    <a:chOff x="-58536" y="1099500"/>
                    <a:chExt cx="12192000" cy="2186693"/>
                  </a:xfrm>
                </p:grpSpPr>
                <p:sp>
                  <p:nvSpPr>
                    <p:cNvPr id="98" name="Rectangle 97"/>
                    <p:cNvSpPr/>
                    <p:nvPr/>
                  </p:nvSpPr>
                  <p:spPr bwMode="auto">
                    <a:xfrm>
                      <a:off x="-58536" y="1099500"/>
                      <a:ext cx="12192000" cy="2186693"/>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158498" tIns="130527" rIns="158498" bIns="130527" numCol="1" spcCol="0" rtlCol="0" fromWordArt="0" anchor="t" anchorCtr="0" forceAA="0" compatLnSpc="1">
                      <a:prstTxWarp prst="textNoShape">
                        <a:avLst/>
                      </a:prstTxWarp>
                      <a:noAutofit/>
                    </a:bodyPr>
                    <a:lstStyle/>
                    <a:p>
                      <a:pPr algn="ctr" defTabSz="950663" fontAlgn="base">
                        <a:lnSpc>
                          <a:spcPct val="90000"/>
                        </a:lnSpc>
                        <a:spcBef>
                          <a:spcPct val="0"/>
                        </a:spcBef>
                        <a:spcAft>
                          <a:spcPts val="306"/>
                        </a:spcAft>
                      </a:pPr>
                      <a:r>
                        <a:rPr lang="en-US" sz="1632" b="1" spc="-72" dirty="0">
                          <a:solidFill>
                            <a:srgbClr val="505050">
                              <a:lumMod val="50000"/>
                            </a:srgbClr>
                          </a:solidFill>
                          <a:ea typeface="Segoe UI" pitchFamily="34" charset="0"/>
                          <a:cs typeface="Segoe UI" pitchFamily="34" charset="0"/>
                        </a:rPr>
                        <a:t>Compliance</a:t>
                      </a:r>
                    </a:p>
                  </p:txBody>
                </p:sp>
                <p:sp>
                  <p:nvSpPr>
                    <p:cNvPr id="99" name="Rectangle 98"/>
                    <p:cNvSpPr/>
                    <p:nvPr/>
                  </p:nvSpPr>
                  <p:spPr bwMode="auto">
                    <a:xfrm>
                      <a:off x="10505591" y="1800103"/>
                      <a:ext cx="1481484" cy="1344432"/>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100" name="Rectangle 99"/>
                    <p:cNvSpPr/>
                    <p:nvPr/>
                  </p:nvSpPr>
                  <p:spPr>
                    <a:xfrm>
                      <a:off x="10570347" y="2738584"/>
                      <a:ext cx="1499499" cy="477357"/>
                    </a:xfrm>
                    <a:prstGeom prst="rect">
                      <a:avLst/>
                    </a:prstGeom>
                  </p:spPr>
                  <p:txBody>
                    <a:bodyPr wrap="none">
                      <a:spAutoFit/>
                    </a:bodyPr>
                    <a:lstStyle/>
                    <a:p>
                      <a:pPr algn="ctr" defTabSz="950663" fontAlgn="base">
                        <a:lnSpc>
                          <a:spcPct val="90000"/>
                        </a:lnSpc>
                        <a:spcBef>
                          <a:spcPct val="0"/>
                        </a:spcBef>
                        <a:spcAft>
                          <a:spcPct val="0"/>
                        </a:spcAft>
                      </a:pPr>
                      <a:r>
                        <a:rPr lang="en-US" sz="1224"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Delete</a:t>
                      </a:r>
                    </a:p>
                  </p:txBody>
                </p:sp>
                <p:sp>
                  <p:nvSpPr>
                    <p:cNvPr id="101" name="Freeform 94"/>
                    <p:cNvSpPr>
                      <a:spLocks noEditPoints="1"/>
                    </p:cNvSpPr>
                    <p:nvPr/>
                  </p:nvSpPr>
                  <p:spPr bwMode="black">
                    <a:xfrm>
                      <a:off x="11043345" y="2054123"/>
                      <a:ext cx="463479" cy="628623"/>
                    </a:xfrm>
                    <a:custGeom>
                      <a:avLst/>
                      <a:gdLst>
                        <a:gd name="T0" fmla="*/ 50 w 53"/>
                        <a:gd name="T1" fmla="*/ 15 h 71"/>
                        <a:gd name="T2" fmla="*/ 50 w 53"/>
                        <a:gd name="T3" fmla="*/ 15 h 71"/>
                        <a:gd name="T4" fmla="*/ 3 w 53"/>
                        <a:gd name="T5" fmla="*/ 15 h 71"/>
                        <a:gd name="T6" fmla="*/ 0 w 53"/>
                        <a:gd name="T7" fmla="*/ 11 h 71"/>
                        <a:gd name="T8" fmla="*/ 3 w 53"/>
                        <a:gd name="T9" fmla="*/ 8 h 71"/>
                        <a:gd name="T10" fmla="*/ 3 w 53"/>
                        <a:gd name="T11" fmla="*/ 8 h 71"/>
                        <a:gd name="T12" fmla="*/ 50 w 53"/>
                        <a:gd name="T13" fmla="*/ 8 h 71"/>
                        <a:gd name="T14" fmla="*/ 53 w 53"/>
                        <a:gd name="T15" fmla="*/ 11 h 71"/>
                        <a:gd name="T16" fmla="*/ 50 w 53"/>
                        <a:gd name="T17" fmla="*/ 15 h 71"/>
                        <a:gd name="T18" fmla="*/ 34 w 53"/>
                        <a:gd name="T19" fmla="*/ 3 h 71"/>
                        <a:gd name="T20" fmla="*/ 32 w 53"/>
                        <a:gd name="T21" fmla="*/ 0 h 71"/>
                        <a:gd name="T22" fmla="*/ 21 w 53"/>
                        <a:gd name="T23" fmla="*/ 0 h 71"/>
                        <a:gd name="T24" fmla="*/ 21 w 53"/>
                        <a:gd name="T25" fmla="*/ 0 h 71"/>
                        <a:gd name="T26" fmla="*/ 19 w 53"/>
                        <a:gd name="T27" fmla="*/ 3 h 71"/>
                        <a:gd name="T28" fmla="*/ 21 w 53"/>
                        <a:gd name="T29" fmla="*/ 5 h 71"/>
                        <a:gd name="T30" fmla="*/ 32 w 53"/>
                        <a:gd name="T31" fmla="*/ 5 h 71"/>
                        <a:gd name="T32" fmla="*/ 32 w 53"/>
                        <a:gd name="T33" fmla="*/ 5 h 71"/>
                        <a:gd name="T34" fmla="*/ 34 w 53"/>
                        <a:gd name="T35" fmla="*/ 3 h 71"/>
                        <a:gd name="T36" fmla="*/ 49 w 53"/>
                        <a:gd name="T37" fmla="*/ 24 h 71"/>
                        <a:gd name="T38" fmla="*/ 47 w 53"/>
                        <a:gd name="T39" fmla="*/ 65 h 71"/>
                        <a:gd name="T40" fmla="*/ 42 w 53"/>
                        <a:gd name="T41" fmla="*/ 71 h 71"/>
                        <a:gd name="T42" fmla="*/ 12 w 53"/>
                        <a:gd name="T43" fmla="*/ 71 h 71"/>
                        <a:gd name="T44" fmla="*/ 6 w 53"/>
                        <a:gd name="T45" fmla="*/ 65 h 71"/>
                        <a:gd name="T46" fmla="*/ 4 w 53"/>
                        <a:gd name="T47" fmla="*/ 24 h 71"/>
                        <a:gd name="T48" fmla="*/ 9 w 53"/>
                        <a:gd name="T49" fmla="*/ 19 h 71"/>
                        <a:gd name="T50" fmla="*/ 44 w 53"/>
                        <a:gd name="T51" fmla="*/ 19 h 71"/>
                        <a:gd name="T52" fmla="*/ 49 w 53"/>
                        <a:gd name="T53" fmla="*/ 24 h 71"/>
                        <a:gd name="T54" fmla="*/ 17 w 53"/>
                        <a:gd name="T55" fmla="*/ 62 h 71"/>
                        <a:gd name="T56" fmla="*/ 16 w 53"/>
                        <a:gd name="T57" fmla="*/ 27 h 71"/>
                        <a:gd name="T58" fmla="*/ 13 w 53"/>
                        <a:gd name="T59" fmla="*/ 25 h 71"/>
                        <a:gd name="T60" fmla="*/ 11 w 53"/>
                        <a:gd name="T61" fmla="*/ 27 h 71"/>
                        <a:gd name="T62" fmla="*/ 12 w 53"/>
                        <a:gd name="T63" fmla="*/ 63 h 71"/>
                        <a:gd name="T64" fmla="*/ 14 w 53"/>
                        <a:gd name="T65" fmla="*/ 65 h 71"/>
                        <a:gd name="T66" fmla="*/ 14 w 53"/>
                        <a:gd name="T67" fmla="*/ 65 h 71"/>
                        <a:gd name="T68" fmla="*/ 17 w 53"/>
                        <a:gd name="T69" fmla="*/ 62 h 71"/>
                        <a:gd name="T70" fmla="*/ 29 w 53"/>
                        <a:gd name="T71" fmla="*/ 27 h 71"/>
                        <a:gd name="T72" fmla="*/ 27 w 53"/>
                        <a:gd name="T73" fmla="*/ 25 h 71"/>
                        <a:gd name="T74" fmla="*/ 27 w 53"/>
                        <a:gd name="T75" fmla="*/ 25 h 71"/>
                        <a:gd name="T76" fmla="*/ 24 w 53"/>
                        <a:gd name="T77" fmla="*/ 27 h 71"/>
                        <a:gd name="T78" fmla="*/ 24 w 53"/>
                        <a:gd name="T79" fmla="*/ 62 h 71"/>
                        <a:gd name="T80" fmla="*/ 26 w 53"/>
                        <a:gd name="T81" fmla="*/ 65 h 71"/>
                        <a:gd name="T82" fmla="*/ 26 w 53"/>
                        <a:gd name="T83" fmla="*/ 65 h 71"/>
                        <a:gd name="T84" fmla="*/ 29 w 53"/>
                        <a:gd name="T85" fmla="*/ 62 h 71"/>
                        <a:gd name="T86" fmla="*/ 29 w 53"/>
                        <a:gd name="T87" fmla="*/ 27 h 71"/>
                        <a:gd name="T88" fmla="*/ 43 w 53"/>
                        <a:gd name="T89" fmla="*/ 27 h 71"/>
                        <a:gd name="T90" fmla="*/ 40 w 53"/>
                        <a:gd name="T91" fmla="*/ 25 h 71"/>
                        <a:gd name="T92" fmla="*/ 38 w 53"/>
                        <a:gd name="T93" fmla="*/ 27 h 71"/>
                        <a:gd name="T94" fmla="*/ 36 w 53"/>
                        <a:gd name="T95" fmla="*/ 62 h 71"/>
                        <a:gd name="T96" fmla="*/ 39 w 53"/>
                        <a:gd name="T97" fmla="*/ 65 h 71"/>
                        <a:gd name="T98" fmla="*/ 39 w 53"/>
                        <a:gd name="T99" fmla="*/ 65 h 71"/>
                        <a:gd name="T100" fmla="*/ 41 w 53"/>
                        <a:gd name="T101" fmla="*/ 63 h 71"/>
                        <a:gd name="T102" fmla="*/ 43 w 53"/>
                        <a:gd name="T103"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 h="71">
                          <a:moveTo>
                            <a:pt x="50" y="15"/>
                          </a:moveTo>
                          <a:cubicBezTo>
                            <a:pt x="50" y="15"/>
                            <a:pt x="50" y="15"/>
                            <a:pt x="50" y="15"/>
                          </a:cubicBezTo>
                          <a:cubicBezTo>
                            <a:pt x="3" y="15"/>
                            <a:pt x="3" y="15"/>
                            <a:pt x="3" y="15"/>
                          </a:cubicBezTo>
                          <a:cubicBezTo>
                            <a:pt x="1" y="15"/>
                            <a:pt x="0" y="13"/>
                            <a:pt x="0" y="11"/>
                          </a:cubicBezTo>
                          <a:cubicBezTo>
                            <a:pt x="0" y="9"/>
                            <a:pt x="1" y="8"/>
                            <a:pt x="3" y="8"/>
                          </a:cubicBezTo>
                          <a:cubicBezTo>
                            <a:pt x="3" y="8"/>
                            <a:pt x="3" y="8"/>
                            <a:pt x="3" y="8"/>
                          </a:cubicBezTo>
                          <a:cubicBezTo>
                            <a:pt x="50" y="8"/>
                            <a:pt x="50" y="8"/>
                            <a:pt x="50" y="8"/>
                          </a:cubicBezTo>
                          <a:cubicBezTo>
                            <a:pt x="52" y="8"/>
                            <a:pt x="53" y="9"/>
                            <a:pt x="53" y="11"/>
                          </a:cubicBezTo>
                          <a:cubicBezTo>
                            <a:pt x="53" y="14"/>
                            <a:pt x="52" y="15"/>
                            <a:pt x="50" y="15"/>
                          </a:cubicBezTo>
                          <a:close/>
                          <a:moveTo>
                            <a:pt x="34" y="3"/>
                          </a:moveTo>
                          <a:cubicBezTo>
                            <a:pt x="34" y="1"/>
                            <a:pt x="33" y="0"/>
                            <a:pt x="32" y="0"/>
                          </a:cubicBezTo>
                          <a:cubicBezTo>
                            <a:pt x="21" y="0"/>
                            <a:pt x="21" y="0"/>
                            <a:pt x="21" y="0"/>
                          </a:cubicBezTo>
                          <a:cubicBezTo>
                            <a:pt x="21" y="0"/>
                            <a:pt x="21" y="0"/>
                            <a:pt x="21" y="0"/>
                          </a:cubicBezTo>
                          <a:cubicBezTo>
                            <a:pt x="20" y="0"/>
                            <a:pt x="19" y="1"/>
                            <a:pt x="19" y="3"/>
                          </a:cubicBezTo>
                          <a:cubicBezTo>
                            <a:pt x="19" y="4"/>
                            <a:pt x="20" y="5"/>
                            <a:pt x="21" y="5"/>
                          </a:cubicBezTo>
                          <a:cubicBezTo>
                            <a:pt x="32" y="5"/>
                            <a:pt x="32" y="5"/>
                            <a:pt x="32" y="5"/>
                          </a:cubicBezTo>
                          <a:cubicBezTo>
                            <a:pt x="32" y="5"/>
                            <a:pt x="32" y="5"/>
                            <a:pt x="32" y="5"/>
                          </a:cubicBezTo>
                          <a:cubicBezTo>
                            <a:pt x="33" y="5"/>
                            <a:pt x="34" y="4"/>
                            <a:pt x="34" y="3"/>
                          </a:cubicBezTo>
                          <a:close/>
                          <a:moveTo>
                            <a:pt x="49" y="24"/>
                          </a:moveTo>
                          <a:cubicBezTo>
                            <a:pt x="47" y="65"/>
                            <a:pt x="47" y="65"/>
                            <a:pt x="47" y="65"/>
                          </a:cubicBezTo>
                          <a:cubicBezTo>
                            <a:pt x="47" y="68"/>
                            <a:pt x="45" y="71"/>
                            <a:pt x="42" y="71"/>
                          </a:cubicBezTo>
                          <a:cubicBezTo>
                            <a:pt x="12" y="71"/>
                            <a:pt x="12" y="71"/>
                            <a:pt x="12" y="71"/>
                          </a:cubicBezTo>
                          <a:cubicBezTo>
                            <a:pt x="9" y="71"/>
                            <a:pt x="6" y="68"/>
                            <a:pt x="6" y="65"/>
                          </a:cubicBezTo>
                          <a:cubicBezTo>
                            <a:pt x="4" y="24"/>
                            <a:pt x="4" y="24"/>
                            <a:pt x="4" y="24"/>
                          </a:cubicBezTo>
                          <a:cubicBezTo>
                            <a:pt x="4" y="21"/>
                            <a:pt x="6" y="19"/>
                            <a:pt x="9" y="19"/>
                          </a:cubicBezTo>
                          <a:cubicBezTo>
                            <a:pt x="44" y="19"/>
                            <a:pt x="44" y="19"/>
                            <a:pt x="44" y="19"/>
                          </a:cubicBezTo>
                          <a:cubicBezTo>
                            <a:pt x="47" y="19"/>
                            <a:pt x="50" y="21"/>
                            <a:pt x="49" y="24"/>
                          </a:cubicBezTo>
                          <a:close/>
                          <a:moveTo>
                            <a:pt x="17" y="62"/>
                          </a:moveTo>
                          <a:cubicBezTo>
                            <a:pt x="16" y="27"/>
                            <a:pt x="16" y="27"/>
                            <a:pt x="16" y="27"/>
                          </a:cubicBezTo>
                          <a:cubicBezTo>
                            <a:pt x="16" y="26"/>
                            <a:pt x="14" y="25"/>
                            <a:pt x="13" y="25"/>
                          </a:cubicBezTo>
                          <a:cubicBezTo>
                            <a:pt x="12" y="25"/>
                            <a:pt x="10" y="26"/>
                            <a:pt x="11" y="27"/>
                          </a:cubicBezTo>
                          <a:cubicBezTo>
                            <a:pt x="12" y="63"/>
                            <a:pt x="12" y="63"/>
                            <a:pt x="12" y="63"/>
                          </a:cubicBezTo>
                          <a:cubicBezTo>
                            <a:pt x="12" y="64"/>
                            <a:pt x="13" y="65"/>
                            <a:pt x="14" y="65"/>
                          </a:cubicBezTo>
                          <a:cubicBezTo>
                            <a:pt x="14" y="65"/>
                            <a:pt x="14" y="65"/>
                            <a:pt x="14" y="65"/>
                          </a:cubicBezTo>
                          <a:cubicBezTo>
                            <a:pt x="16" y="65"/>
                            <a:pt x="17" y="64"/>
                            <a:pt x="17" y="62"/>
                          </a:cubicBezTo>
                          <a:close/>
                          <a:moveTo>
                            <a:pt x="29" y="27"/>
                          </a:moveTo>
                          <a:cubicBezTo>
                            <a:pt x="29" y="26"/>
                            <a:pt x="28" y="25"/>
                            <a:pt x="27" y="25"/>
                          </a:cubicBezTo>
                          <a:cubicBezTo>
                            <a:pt x="27" y="25"/>
                            <a:pt x="27" y="25"/>
                            <a:pt x="27" y="25"/>
                          </a:cubicBezTo>
                          <a:cubicBezTo>
                            <a:pt x="25" y="25"/>
                            <a:pt x="24" y="26"/>
                            <a:pt x="24" y="27"/>
                          </a:cubicBezTo>
                          <a:cubicBezTo>
                            <a:pt x="24" y="62"/>
                            <a:pt x="24" y="62"/>
                            <a:pt x="24" y="62"/>
                          </a:cubicBezTo>
                          <a:cubicBezTo>
                            <a:pt x="24" y="64"/>
                            <a:pt x="25" y="65"/>
                            <a:pt x="26" y="65"/>
                          </a:cubicBezTo>
                          <a:cubicBezTo>
                            <a:pt x="26" y="65"/>
                            <a:pt x="26" y="65"/>
                            <a:pt x="26" y="65"/>
                          </a:cubicBezTo>
                          <a:cubicBezTo>
                            <a:pt x="28" y="65"/>
                            <a:pt x="29" y="64"/>
                            <a:pt x="29" y="62"/>
                          </a:cubicBezTo>
                          <a:lnTo>
                            <a:pt x="29" y="27"/>
                          </a:lnTo>
                          <a:close/>
                          <a:moveTo>
                            <a:pt x="43" y="27"/>
                          </a:moveTo>
                          <a:cubicBezTo>
                            <a:pt x="43" y="26"/>
                            <a:pt x="42" y="25"/>
                            <a:pt x="40" y="25"/>
                          </a:cubicBezTo>
                          <a:cubicBezTo>
                            <a:pt x="39" y="25"/>
                            <a:pt x="38" y="26"/>
                            <a:pt x="38" y="27"/>
                          </a:cubicBezTo>
                          <a:cubicBezTo>
                            <a:pt x="36" y="62"/>
                            <a:pt x="36" y="62"/>
                            <a:pt x="36" y="62"/>
                          </a:cubicBezTo>
                          <a:cubicBezTo>
                            <a:pt x="36" y="64"/>
                            <a:pt x="37" y="65"/>
                            <a:pt x="39" y="65"/>
                          </a:cubicBezTo>
                          <a:cubicBezTo>
                            <a:pt x="39" y="65"/>
                            <a:pt x="39" y="65"/>
                            <a:pt x="39" y="65"/>
                          </a:cubicBezTo>
                          <a:cubicBezTo>
                            <a:pt x="40" y="65"/>
                            <a:pt x="41" y="64"/>
                            <a:pt x="41" y="63"/>
                          </a:cubicBezTo>
                          <a:lnTo>
                            <a:pt x="43" y="27"/>
                          </a:lnTo>
                          <a:close/>
                        </a:path>
                      </a:pathLst>
                    </a:custGeom>
                    <a:solidFill>
                      <a:srgbClr val="FFFFFF"/>
                    </a:solidFill>
                    <a:ln>
                      <a:noFill/>
                    </a:ln>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102" name="Rectangle 101"/>
                    <p:cNvSpPr/>
                    <p:nvPr/>
                  </p:nvSpPr>
                  <p:spPr bwMode="auto">
                    <a:xfrm>
                      <a:off x="8852225" y="1800103"/>
                      <a:ext cx="1481484" cy="1344432"/>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103" name="Freeform 92"/>
                    <p:cNvSpPr>
                      <a:spLocks noEditPoints="1"/>
                    </p:cNvSpPr>
                    <p:nvPr/>
                  </p:nvSpPr>
                  <p:spPr bwMode="black">
                    <a:xfrm>
                      <a:off x="9364789" y="2050997"/>
                      <a:ext cx="420114" cy="572402"/>
                    </a:xfrm>
                    <a:custGeom>
                      <a:avLst/>
                      <a:gdLst>
                        <a:gd name="T0" fmla="*/ 15 w 48"/>
                        <a:gd name="T1" fmla="*/ 11 h 66"/>
                        <a:gd name="T2" fmla="*/ 24 w 48"/>
                        <a:gd name="T3" fmla="*/ 9 h 66"/>
                        <a:gd name="T4" fmla="*/ 33 w 48"/>
                        <a:gd name="T5" fmla="*/ 11 h 66"/>
                        <a:gd name="T6" fmla="*/ 35 w 48"/>
                        <a:gd name="T7" fmla="*/ 23 h 66"/>
                        <a:gd name="T8" fmla="*/ 35 w 48"/>
                        <a:gd name="T9" fmla="*/ 25 h 66"/>
                        <a:gd name="T10" fmla="*/ 35 w 48"/>
                        <a:gd name="T11" fmla="*/ 27 h 66"/>
                        <a:gd name="T12" fmla="*/ 14 w 48"/>
                        <a:gd name="T13" fmla="*/ 27 h 66"/>
                        <a:gd name="T14" fmla="*/ 14 w 48"/>
                        <a:gd name="T15" fmla="*/ 25 h 66"/>
                        <a:gd name="T16" fmla="*/ 14 w 48"/>
                        <a:gd name="T17" fmla="*/ 22 h 66"/>
                        <a:gd name="T18" fmla="*/ 15 w 48"/>
                        <a:gd name="T19" fmla="*/ 11 h 66"/>
                        <a:gd name="T20" fmla="*/ 44 w 48"/>
                        <a:gd name="T21" fmla="*/ 28 h 66"/>
                        <a:gd name="T22" fmla="*/ 44 w 48"/>
                        <a:gd name="T23" fmla="*/ 25 h 66"/>
                        <a:gd name="T24" fmla="*/ 44 w 48"/>
                        <a:gd name="T25" fmla="*/ 23 h 66"/>
                        <a:gd name="T26" fmla="*/ 39 w 48"/>
                        <a:gd name="T27" fmla="*/ 5 h 66"/>
                        <a:gd name="T28" fmla="*/ 24 w 48"/>
                        <a:gd name="T29" fmla="*/ 0 h 66"/>
                        <a:gd name="T30" fmla="*/ 9 w 48"/>
                        <a:gd name="T31" fmla="*/ 5 h 66"/>
                        <a:gd name="T32" fmla="*/ 5 w 48"/>
                        <a:gd name="T33" fmla="*/ 22 h 66"/>
                        <a:gd name="T34" fmla="*/ 5 w 48"/>
                        <a:gd name="T35" fmla="*/ 25 h 66"/>
                        <a:gd name="T36" fmla="*/ 5 w 48"/>
                        <a:gd name="T37" fmla="*/ 27 h 66"/>
                        <a:gd name="T38" fmla="*/ 0 w 48"/>
                        <a:gd name="T39" fmla="*/ 32 h 66"/>
                        <a:gd name="T40" fmla="*/ 0 w 48"/>
                        <a:gd name="T41" fmla="*/ 62 h 66"/>
                        <a:gd name="T42" fmla="*/ 5 w 48"/>
                        <a:gd name="T43" fmla="*/ 66 h 66"/>
                        <a:gd name="T44" fmla="*/ 43 w 48"/>
                        <a:gd name="T45" fmla="*/ 66 h 66"/>
                        <a:gd name="T46" fmla="*/ 48 w 48"/>
                        <a:gd name="T47" fmla="*/ 62 h 66"/>
                        <a:gd name="T48" fmla="*/ 48 w 48"/>
                        <a:gd name="T49" fmla="*/ 32 h 66"/>
                        <a:gd name="T50" fmla="*/ 44 w 48"/>
                        <a:gd name="T51" fmla="*/ 2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66">
                          <a:moveTo>
                            <a:pt x="15" y="11"/>
                          </a:moveTo>
                          <a:cubicBezTo>
                            <a:pt x="17" y="10"/>
                            <a:pt x="20" y="9"/>
                            <a:pt x="24" y="9"/>
                          </a:cubicBezTo>
                          <a:cubicBezTo>
                            <a:pt x="29" y="9"/>
                            <a:pt x="32" y="10"/>
                            <a:pt x="33" y="11"/>
                          </a:cubicBezTo>
                          <a:cubicBezTo>
                            <a:pt x="35" y="13"/>
                            <a:pt x="35" y="18"/>
                            <a:pt x="35" y="23"/>
                          </a:cubicBezTo>
                          <a:cubicBezTo>
                            <a:pt x="35" y="25"/>
                            <a:pt x="35" y="25"/>
                            <a:pt x="35" y="25"/>
                          </a:cubicBezTo>
                          <a:cubicBezTo>
                            <a:pt x="35" y="26"/>
                            <a:pt x="35" y="27"/>
                            <a:pt x="35" y="27"/>
                          </a:cubicBezTo>
                          <a:cubicBezTo>
                            <a:pt x="14" y="27"/>
                            <a:pt x="14" y="27"/>
                            <a:pt x="14" y="27"/>
                          </a:cubicBezTo>
                          <a:cubicBezTo>
                            <a:pt x="14" y="27"/>
                            <a:pt x="14" y="26"/>
                            <a:pt x="14" y="25"/>
                          </a:cubicBezTo>
                          <a:cubicBezTo>
                            <a:pt x="14" y="22"/>
                            <a:pt x="14" y="22"/>
                            <a:pt x="14" y="22"/>
                          </a:cubicBezTo>
                          <a:cubicBezTo>
                            <a:pt x="14" y="17"/>
                            <a:pt x="14" y="13"/>
                            <a:pt x="15" y="11"/>
                          </a:cubicBezTo>
                          <a:moveTo>
                            <a:pt x="44" y="28"/>
                          </a:moveTo>
                          <a:cubicBezTo>
                            <a:pt x="44" y="27"/>
                            <a:pt x="44" y="26"/>
                            <a:pt x="44" y="25"/>
                          </a:cubicBezTo>
                          <a:cubicBezTo>
                            <a:pt x="44" y="23"/>
                            <a:pt x="44" y="23"/>
                            <a:pt x="44" y="23"/>
                          </a:cubicBezTo>
                          <a:cubicBezTo>
                            <a:pt x="44" y="16"/>
                            <a:pt x="44" y="10"/>
                            <a:pt x="39" y="5"/>
                          </a:cubicBezTo>
                          <a:cubicBezTo>
                            <a:pt x="36" y="2"/>
                            <a:pt x="31" y="0"/>
                            <a:pt x="24" y="0"/>
                          </a:cubicBezTo>
                          <a:cubicBezTo>
                            <a:pt x="17" y="0"/>
                            <a:pt x="12" y="2"/>
                            <a:pt x="9" y="5"/>
                          </a:cubicBezTo>
                          <a:cubicBezTo>
                            <a:pt x="5" y="9"/>
                            <a:pt x="5" y="16"/>
                            <a:pt x="5" y="22"/>
                          </a:cubicBezTo>
                          <a:cubicBezTo>
                            <a:pt x="5" y="25"/>
                            <a:pt x="5" y="25"/>
                            <a:pt x="5" y="25"/>
                          </a:cubicBezTo>
                          <a:cubicBezTo>
                            <a:pt x="5" y="26"/>
                            <a:pt x="5" y="27"/>
                            <a:pt x="5" y="27"/>
                          </a:cubicBezTo>
                          <a:cubicBezTo>
                            <a:pt x="2" y="28"/>
                            <a:pt x="0" y="30"/>
                            <a:pt x="0" y="32"/>
                          </a:cubicBezTo>
                          <a:cubicBezTo>
                            <a:pt x="0" y="62"/>
                            <a:pt x="0" y="62"/>
                            <a:pt x="0" y="62"/>
                          </a:cubicBezTo>
                          <a:cubicBezTo>
                            <a:pt x="0" y="64"/>
                            <a:pt x="2" y="66"/>
                            <a:pt x="5" y="66"/>
                          </a:cubicBezTo>
                          <a:cubicBezTo>
                            <a:pt x="43" y="66"/>
                            <a:pt x="43" y="66"/>
                            <a:pt x="43" y="66"/>
                          </a:cubicBezTo>
                          <a:cubicBezTo>
                            <a:pt x="46" y="66"/>
                            <a:pt x="48" y="64"/>
                            <a:pt x="48" y="62"/>
                          </a:cubicBezTo>
                          <a:cubicBezTo>
                            <a:pt x="48" y="32"/>
                            <a:pt x="48" y="32"/>
                            <a:pt x="48" y="32"/>
                          </a:cubicBezTo>
                          <a:cubicBezTo>
                            <a:pt x="48" y="30"/>
                            <a:pt x="46" y="28"/>
                            <a:pt x="44" y="28"/>
                          </a:cubicBezTo>
                        </a:path>
                      </a:pathLst>
                    </a:custGeom>
                    <a:solidFill>
                      <a:srgbClr val="FFFFFF"/>
                    </a:solidFill>
                    <a:ln>
                      <a:noFill/>
                    </a:ln>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104" name="Rectangle 103"/>
                    <p:cNvSpPr/>
                    <p:nvPr/>
                  </p:nvSpPr>
                  <p:spPr bwMode="auto">
                    <a:xfrm>
                      <a:off x="3721301" y="1800103"/>
                      <a:ext cx="1481484" cy="1344432"/>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105" name="Rectangle 104"/>
                    <p:cNvSpPr/>
                    <p:nvPr/>
                  </p:nvSpPr>
                  <p:spPr>
                    <a:xfrm>
                      <a:off x="3519276" y="2782712"/>
                      <a:ext cx="1805171" cy="468039"/>
                    </a:xfrm>
                    <a:prstGeom prst="rect">
                      <a:avLst/>
                    </a:prstGeom>
                  </p:spPr>
                  <p:txBody>
                    <a:bodyPr wrap="square">
                      <a:spAutoFit/>
                    </a:bodyPr>
                    <a:lstStyle/>
                    <a:p>
                      <a:pPr algn="ctr" defTabSz="950663" fontAlgn="base">
                        <a:lnSpc>
                          <a:spcPct val="90000"/>
                        </a:lnSpc>
                        <a:spcBef>
                          <a:spcPct val="0"/>
                        </a:spcBef>
                        <a:spcAft>
                          <a:spcPct val="0"/>
                        </a:spcAft>
                      </a:pPr>
                      <a:r>
                        <a:rPr lang="en-US" sz="1224"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Discover</a:t>
                      </a:r>
                    </a:p>
                  </p:txBody>
                </p:sp>
                <p:sp>
                  <p:nvSpPr>
                    <p:cNvPr id="106" name="Freeform 8"/>
                    <p:cNvSpPr>
                      <a:spLocks noChangeAspect="1" noEditPoints="1"/>
                    </p:cNvSpPr>
                    <p:nvPr/>
                  </p:nvSpPr>
                  <p:spPr bwMode="black">
                    <a:xfrm>
                      <a:off x="3986833" y="1945131"/>
                      <a:ext cx="764650" cy="770152"/>
                    </a:xfrm>
                    <a:custGeom>
                      <a:avLst/>
                      <a:gdLst>
                        <a:gd name="T0" fmla="*/ 226 w 300"/>
                        <a:gd name="T1" fmla="*/ 193 h 300"/>
                        <a:gd name="T2" fmla="*/ 233 w 300"/>
                        <a:gd name="T3" fmla="*/ 157 h 300"/>
                        <a:gd name="T4" fmla="*/ 233 w 300"/>
                        <a:gd name="T5" fmla="*/ 128 h 300"/>
                        <a:gd name="T6" fmla="*/ 142 w 300"/>
                        <a:gd name="T7" fmla="*/ 51 h 300"/>
                        <a:gd name="T8" fmla="*/ 52 w 300"/>
                        <a:gd name="T9" fmla="*/ 128 h 300"/>
                        <a:gd name="T10" fmla="*/ 52 w 300"/>
                        <a:gd name="T11" fmla="*/ 157 h 300"/>
                        <a:gd name="T12" fmla="*/ 142 w 300"/>
                        <a:gd name="T13" fmla="*/ 234 h 300"/>
                        <a:gd name="T14" fmla="*/ 183 w 300"/>
                        <a:gd name="T15" fmla="*/ 224 h 300"/>
                        <a:gd name="T16" fmla="*/ 193 w 300"/>
                        <a:gd name="T17" fmla="*/ 226 h 300"/>
                        <a:gd name="T18" fmla="*/ 270 w 300"/>
                        <a:gd name="T19" fmla="*/ 300 h 300"/>
                        <a:gd name="T20" fmla="*/ 298 w 300"/>
                        <a:gd name="T21" fmla="*/ 275 h 300"/>
                        <a:gd name="T22" fmla="*/ 206 w 300"/>
                        <a:gd name="T23" fmla="*/ 157 h 300"/>
                        <a:gd name="T24" fmla="*/ 142 w 300"/>
                        <a:gd name="T25" fmla="*/ 208 h 300"/>
                        <a:gd name="T26" fmla="*/ 78 w 300"/>
                        <a:gd name="T27" fmla="*/ 157 h 300"/>
                        <a:gd name="T28" fmla="*/ 78 w 300"/>
                        <a:gd name="T29" fmla="*/ 128 h 300"/>
                        <a:gd name="T30" fmla="*/ 142 w 300"/>
                        <a:gd name="T31" fmla="*/ 77 h 300"/>
                        <a:gd name="T32" fmla="*/ 206 w 300"/>
                        <a:gd name="T33" fmla="*/ 128 h 300"/>
                        <a:gd name="T34" fmla="*/ 206 w 300"/>
                        <a:gd name="T35" fmla="*/ 157 h 300"/>
                        <a:gd name="T36" fmla="*/ 197 w 300"/>
                        <a:gd name="T37" fmla="*/ 142 h 300"/>
                        <a:gd name="T38" fmla="*/ 156 w 300"/>
                        <a:gd name="T39" fmla="*/ 157 h 300"/>
                        <a:gd name="T40" fmla="*/ 142 w 300"/>
                        <a:gd name="T41" fmla="*/ 197 h 300"/>
                        <a:gd name="T42" fmla="*/ 128 w 300"/>
                        <a:gd name="T43" fmla="*/ 157 h 300"/>
                        <a:gd name="T44" fmla="*/ 87 w 300"/>
                        <a:gd name="T45" fmla="*/ 142 h 300"/>
                        <a:gd name="T46" fmla="*/ 128 w 300"/>
                        <a:gd name="T47" fmla="*/ 128 h 300"/>
                        <a:gd name="T48" fmla="*/ 142 w 300"/>
                        <a:gd name="T49" fmla="*/ 88 h 300"/>
                        <a:gd name="T50" fmla="*/ 156 w 300"/>
                        <a:gd name="T51" fmla="*/ 128 h 300"/>
                        <a:gd name="T52" fmla="*/ 142 w 300"/>
                        <a:gd name="T53" fmla="*/ 40 h 300"/>
                        <a:gd name="T54" fmla="*/ 128 w 300"/>
                        <a:gd name="T55" fmla="*/ 0 h 300"/>
                        <a:gd name="T56" fmla="*/ 156 w 300"/>
                        <a:gd name="T57" fmla="*/ 41 h 300"/>
                        <a:gd name="T58" fmla="*/ 40 w 300"/>
                        <a:gd name="T59" fmla="*/ 142 h 300"/>
                        <a:gd name="T60" fmla="*/ 0 w 300"/>
                        <a:gd name="T61" fmla="*/ 157 h 300"/>
                        <a:gd name="T62" fmla="*/ 41 w 300"/>
                        <a:gd name="T63" fmla="*/ 128 h 300"/>
                        <a:gd name="T64" fmla="*/ 142 w 300"/>
                        <a:gd name="T65" fmla="*/ 245 h 300"/>
                        <a:gd name="T66" fmla="*/ 156 w 300"/>
                        <a:gd name="T67" fmla="*/ 285 h 300"/>
                        <a:gd name="T68" fmla="*/ 128 w 300"/>
                        <a:gd name="T69" fmla="*/ 244 h 300"/>
                        <a:gd name="T70" fmla="*/ 245 w 300"/>
                        <a:gd name="T71" fmla="*/ 142 h 300"/>
                        <a:gd name="T72" fmla="*/ 285 w 300"/>
                        <a:gd name="T73" fmla="*/ 128 h 300"/>
                        <a:gd name="T74" fmla="*/ 243 w 300"/>
                        <a:gd name="T75" fmla="*/ 15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0" h="300">
                          <a:moveTo>
                            <a:pt x="298" y="266"/>
                          </a:moveTo>
                          <a:cubicBezTo>
                            <a:pt x="226" y="193"/>
                            <a:pt x="226" y="193"/>
                            <a:pt x="226" y="193"/>
                          </a:cubicBezTo>
                          <a:cubicBezTo>
                            <a:pt x="223" y="191"/>
                            <a:pt x="222" y="186"/>
                            <a:pt x="224" y="183"/>
                          </a:cubicBezTo>
                          <a:cubicBezTo>
                            <a:pt x="228" y="175"/>
                            <a:pt x="231" y="166"/>
                            <a:pt x="233" y="157"/>
                          </a:cubicBezTo>
                          <a:cubicBezTo>
                            <a:pt x="233" y="152"/>
                            <a:pt x="234" y="147"/>
                            <a:pt x="234" y="142"/>
                          </a:cubicBezTo>
                          <a:cubicBezTo>
                            <a:pt x="234" y="138"/>
                            <a:pt x="233" y="133"/>
                            <a:pt x="233" y="128"/>
                          </a:cubicBezTo>
                          <a:cubicBezTo>
                            <a:pt x="227" y="89"/>
                            <a:pt x="196" y="58"/>
                            <a:pt x="156" y="52"/>
                          </a:cubicBezTo>
                          <a:cubicBezTo>
                            <a:pt x="152" y="51"/>
                            <a:pt x="147" y="51"/>
                            <a:pt x="142" y="51"/>
                          </a:cubicBezTo>
                          <a:cubicBezTo>
                            <a:pt x="137" y="51"/>
                            <a:pt x="133" y="51"/>
                            <a:pt x="128" y="52"/>
                          </a:cubicBezTo>
                          <a:cubicBezTo>
                            <a:pt x="89" y="58"/>
                            <a:pt x="58" y="89"/>
                            <a:pt x="52" y="128"/>
                          </a:cubicBezTo>
                          <a:cubicBezTo>
                            <a:pt x="51" y="133"/>
                            <a:pt x="51" y="138"/>
                            <a:pt x="51" y="142"/>
                          </a:cubicBezTo>
                          <a:cubicBezTo>
                            <a:pt x="51" y="147"/>
                            <a:pt x="51" y="152"/>
                            <a:pt x="52" y="157"/>
                          </a:cubicBezTo>
                          <a:cubicBezTo>
                            <a:pt x="58" y="196"/>
                            <a:pt x="89" y="227"/>
                            <a:pt x="128" y="233"/>
                          </a:cubicBezTo>
                          <a:cubicBezTo>
                            <a:pt x="133" y="234"/>
                            <a:pt x="137" y="234"/>
                            <a:pt x="142" y="234"/>
                          </a:cubicBezTo>
                          <a:cubicBezTo>
                            <a:pt x="147" y="234"/>
                            <a:pt x="152" y="234"/>
                            <a:pt x="156" y="233"/>
                          </a:cubicBezTo>
                          <a:cubicBezTo>
                            <a:pt x="166" y="231"/>
                            <a:pt x="175" y="228"/>
                            <a:pt x="183" y="224"/>
                          </a:cubicBezTo>
                          <a:cubicBezTo>
                            <a:pt x="184" y="224"/>
                            <a:pt x="185" y="223"/>
                            <a:pt x="187" y="223"/>
                          </a:cubicBezTo>
                          <a:cubicBezTo>
                            <a:pt x="189" y="223"/>
                            <a:pt x="192" y="224"/>
                            <a:pt x="193" y="226"/>
                          </a:cubicBezTo>
                          <a:cubicBezTo>
                            <a:pt x="265" y="298"/>
                            <a:pt x="265" y="298"/>
                            <a:pt x="265" y="298"/>
                          </a:cubicBezTo>
                          <a:cubicBezTo>
                            <a:pt x="267" y="299"/>
                            <a:pt x="268" y="300"/>
                            <a:pt x="270" y="300"/>
                          </a:cubicBezTo>
                          <a:cubicBezTo>
                            <a:pt x="272" y="300"/>
                            <a:pt x="273" y="299"/>
                            <a:pt x="275" y="298"/>
                          </a:cubicBezTo>
                          <a:cubicBezTo>
                            <a:pt x="298" y="275"/>
                            <a:pt x="298" y="275"/>
                            <a:pt x="298" y="275"/>
                          </a:cubicBezTo>
                          <a:cubicBezTo>
                            <a:pt x="300" y="272"/>
                            <a:pt x="300" y="268"/>
                            <a:pt x="298" y="266"/>
                          </a:cubicBezTo>
                          <a:close/>
                          <a:moveTo>
                            <a:pt x="206" y="157"/>
                          </a:moveTo>
                          <a:cubicBezTo>
                            <a:pt x="201" y="181"/>
                            <a:pt x="181" y="201"/>
                            <a:pt x="156" y="206"/>
                          </a:cubicBezTo>
                          <a:cubicBezTo>
                            <a:pt x="152" y="207"/>
                            <a:pt x="147" y="208"/>
                            <a:pt x="142" y="208"/>
                          </a:cubicBezTo>
                          <a:cubicBezTo>
                            <a:pt x="137" y="208"/>
                            <a:pt x="133" y="207"/>
                            <a:pt x="128" y="206"/>
                          </a:cubicBezTo>
                          <a:cubicBezTo>
                            <a:pt x="103" y="201"/>
                            <a:pt x="84" y="181"/>
                            <a:pt x="78" y="157"/>
                          </a:cubicBezTo>
                          <a:cubicBezTo>
                            <a:pt x="77" y="152"/>
                            <a:pt x="77" y="147"/>
                            <a:pt x="77" y="142"/>
                          </a:cubicBezTo>
                          <a:cubicBezTo>
                            <a:pt x="77" y="138"/>
                            <a:pt x="77" y="133"/>
                            <a:pt x="78" y="128"/>
                          </a:cubicBezTo>
                          <a:cubicBezTo>
                            <a:pt x="84" y="103"/>
                            <a:pt x="103" y="84"/>
                            <a:pt x="128" y="79"/>
                          </a:cubicBezTo>
                          <a:cubicBezTo>
                            <a:pt x="133" y="78"/>
                            <a:pt x="137" y="77"/>
                            <a:pt x="142" y="77"/>
                          </a:cubicBezTo>
                          <a:cubicBezTo>
                            <a:pt x="147" y="77"/>
                            <a:pt x="152" y="78"/>
                            <a:pt x="156" y="79"/>
                          </a:cubicBezTo>
                          <a:cubicBezTo>
                            <a:pt x="181" y="84"/>
                            <a:pt x="201" y="103"/>
                            <a:pt x="206" y="128"/>
                          </a:cubicBezTo>
                          <a:cubicBezTo>
                            <a:pt x="207" y="133"/>
                            <a:pt x="208" y="138"/>
                            <a:pt x="208" y="142"/>
                          </a:cubicBezTo>
                          <a:cubicBezTo>
                            <a:pt x="208" y="147"/>
                            <a:pt x="207" y="152"/>
                            <a:pt x="206" y="157"/>
                          </a:cubicBezTo>
                          <a:close/>
                          <a:moveTo>
                            <a:pt x="195" y="128"/>
                          </a:moveTo>
                          <a:cubicBezTo>
                            <a:pt x="196" y="133"/>
                            <a:pt x="197" y="138"/>
                            <a:pt x="197" y="142"/>
                          </a:cubicBezTo>
                          <a:cubicBezTo>
                            <a:pt x="197" y="147"/>
                            <a:pt x="196" y="152"/>
                            <a:pt x="195" y="157"/>
                          </a:cubicBezTo>
                          <a:cubicBezTo>
                            <a:pt x="156" y="157"/>
                            <a:pt x="156" y="157"/>
                            <a:pt x="156" y="157"/>
                          </a:cubicBezTo>
                          <a:cubicBezTo>
                            <a:pt x="156" y="195"/>
                            <a:pt x="156" y="195"/>
                            <a:pt x="156" y="195"/>
                          </a:cubicBezTo>
                          <a:cubicBezTo>
                            <a:pt x="152" y="197"/>
                            <a:pt x="147" y="197"/>
                            <a:pt x="142" y="197"/>
                          </a:cubicBezTo>
                          <a:cubicBezTo>
                            <a:pt x="137" y="197"/>
                            <a:pt x="133" y="197"/>
                            <a:pt x="128" y="195"/>
                          </a:cubicBezTo>
                          <a:cubicBezTo>
                            <a:pt x="128" y="157"/>
                            <a:pt x="128" y="157"/>
                            <a:pt x="128" y="157"/>
                          </a:cubicBezTo>
                          <a:cubicBezTo>
                            <a:pt x="89" y="157"/>
                            <a:pt x="89" y="157"/>
                            <a:pt x="89" y="157"/>
                          </a:cubicBezTo>
                          <a:cubicBezTo>
                            <a:pt x="88" y="152"/>
                            <a:pt x="87" y="147"/>
                            <a:pt x="87" y="142"/>
                          </a:cubicBezTo>
                          <a:cubicBezTo>
                            <a:pt x="87" y="138"/>
                            <a:pt x="88" y="133"/>
                            <a:pt x="89" y="128"/>
                          </a:cubicBezTo>
                          <a:cubicBezTo>
                            <a:pt x="128" y="128"/>
                            <a:pt x="128" y="128"/>
                            <a:pt x="128" y="128"/>
                          </a:cubicBezTo>
                          <a:cubicBezTo>
                            <a:pt x="128" y="90"/>
                            <a:pt x="128" y="90"/>
                            <a:pt x="128" y="90"/>
                          </a:cubicBezTo>
                          <a:cubicBezTo>
                            <a:pt x="133" y="88"/>
                            <a:pt x="137" y="88"/>
                            <a:pt x="142" y="88"/>
                          </a:cubicBezTo>
                          <a:cubicBezTo>
                            <a:pt x="147" y="88"/>
                            <a:pt x="152" y="88"/>
                            <a:pt x="156" y="90"/>
                          </a:cubicBezTo>
                          <a:cubicBezTo>
                            <a:pt x="156" y="128"/>
                            <a:pt x="156" y="128"/>
                            <a:pt x="156" y="128"/>
                          </a:cubicBezTo>
                          <a:lnTo>
                            <a:pt x="195" y="128"/>
                          </a:lnTo>
                          <a:close/>
                          <a:moveTo>
                            <a:pt x="142" y="40"/>
                          </a:moveTo>
                          <a:cubicBezTo>
                            <a:pt x="137" y="40"/>
                            <a:pt x="133" y="41"/>
                            <a:pt x="128" y="41"/>
                          </a:cubicBezTo>
                          <a:cubicBezTo>
                            <a:pt x="128" y="0"/>
                            <a:pt x="128" y="0"/>
                            <a:pt x="128" y="0"/>
                          </a:cubicBezTo>
                          <a:cubicBezTo>
                            <a:pt x="156" y="0"/>
                            <a:pt x="156" y="0"/>
                            <a:pt x="156" y="0"/>
                          </a:cubicBezTo>
                          <a:cubicBezTo>
                            <a:pt x="156" y="41"/>
                            <a:pt x="156" y="41"/>
                            <a:pt x="156" y="41"/>
                          </a:cubicBezTo>
                          <a:cubicBezTo>
                            <a:pt x="152" y="41"/>
                            <a:pt x="147" y="40"/>
                            <a:pt x="142" y="40"/>
                          </a:cubicBezTo>
                          <a:close/>
                          <a:moveTo>
                            <a:pt x="40" y="142"/>
                          </a:moveTo>
                          <a:cubicBezTo>
                            <a:pt x="40" y="147"/>
                            <a:pt x="40" y="152"/>
                            <a:pt x="41" y="157"/>
                          </a:cubicBezTo>
                          <a:cubicBezTo>
                            <a:pt x="0" y="157"/>
                            <a:pt x="0" y="157"/>
                            <a:pt x="0" y="157"/>
                          </a:cubicBezTo>
                          <a:cubicBezTo>
                            <a:pt x="0" y="128"/>
                            <a:pt x="0" y="128"/>
                            <a:pt x="0" y="128"/>
                          </a:cubicBezTo>
                          <a:cubicBezTo>
                            <a:pt x="41" y="128"/>
                            <a:pt x="41" y="128"/>
                            <a:pt x="41" y="128"/>
                          </a:cubicBezTo>
                          <a:cubicBezTo>
                            <a:pt x="40" y="133"/>
                            <a:pt x="40" y="138"/>
                            <a:pt x="40" y="142"/>
                          </a:cubicBezTo>
                          <a:close/>
                          <a:moveTo>
                            <a:pt x="142" y="245"/>
                          </a:moveTo>
                          <a:cubicBezTo>
                            <a:pt x="147" y="245"/>
                            <a:pt x="152" y="244"/>
                            <a:pt x="156" y="244"/>
                          </a:cubicBezTo>
                          <a:cubicBezTo>
                            <a:pt x="156" y="285"/>
                            <a:pt x="156" y="285"/>
                            <a:pt x="156" y="285"/>
                          </a:cubicBezTo>
                          <a:cubicBezTo>
                            <a:pt x="128" y="285"/>
                            <a:pt x="128" y="285"/>
                            <a:pt x="128" y="285"/>
                          </a:cubicBezTo>
                          <a:cubicBezTo>
                            <a:pt x="128" y="244"/>
                            <a:pt x="128" y="244"/>
                            <a:pt x="128" y="244"/>
                          </a:cubicBezTo>
                          <a:cubicBezTo>
                            <a:pt x="133" y="244"/>
                            <a:pt x="137" y="245"/>
                            <a:pt x="142" y="245"/>
                          </a:cubicBezTo>
                          <a:close/>
                          <a:moveTo>
                            <a:pt x="245" y="142"/>
                          </a:moveTo>
                          <a:cubicBezTo>
                            <a:pt x="245" y="138"/>
                            <a:pt x="244" y="133"/>
                            <a:pt x="243" y="128"/>
                          </a:cubicBezTo>
                          <a:cubicBezTo>
                            <a:pt x="285" y="128"/>
                            <a:pt x="285" y="128"/>
                            <a:pt x="285" y="128"/>
                          </a:cubicBezTo>
                          <a:cubicBezTo>
                            <a:pt x="285" y="157"/>
                            <a:pt x="285" y="157"/>
                            <a:pt x="285" y="157"/>
                          </a:cubicBezTo>
                          <a:cubicBezTo>
                            <a:pt x="243" y="157"/>
                            <a:pt x="243" y="157"/>
                            <a:pt x="243" y="157"/>
                          </a:cubicBezTo>
                          <a:cubicBezTo>
                            <a:pt x="244" y="152"/>
                            <a:pt x="245" y="147"/>
                            <a:pt x="245" y="142"/>
                          </a:cubicBezTo>
                          <a:close/>
                        </a:path>
                      </a:pathLst>
                    </a:custGeom>
                    <a:solidFill>
                      <a:srgbClr val="FFFFFF"/>
                    </a:solidFill>
                    <a:ln>
                      <a:noFill/>
                    </a:ln>
                  </p:spPr>
                  <p:txBody>
                    <a:bodyPr vert="horz" wrap="square" lIns="85568" tIns="42781" rIns="85568" bIns="42781" numCol="1" anchor="t" anchorCtr="0" compatLnSpc="1">
                      <a:prstTxWarp prst="textNoShape">
                        <a:avLst/>
                      </a:prstTxWarp>
                    </a:bodyPr>
                    <a:lstStyle/>
                    <a:p>
                      <a:endParaRPr lang="en-US" sz="1224" dirty="0">
                        <a:solidFill>
                          <a:srgbClr val="FFFFFF"/>
                        </a:solidFill>
                      </a:endParaRPr>
                    </a:p>
                  </p:txBody>
                </p:sp>
                <p:sp>
                  <p:nvSpPr>
                    <p:cNvPr id="107" name="Rectangle 106"/>
                    <p:cNvSpPr/>
                    <p:nvPr/>
                  </p:nvSpPr>
                  <p:spPr bwMode="auto">
                    <a:xfrm>
                      <a:off x="7142168" y="1800103"/>
                      <a:ext cx="1481484" cy="1336570"/>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pic>
                  <p:nvPicPr>
                    <p:cNvPr id="108" name="Picture 15" descr="paper-lock"/>
                    <p:cNvPicPr>
                      <a:picLocks noChangeAspect="1" noChangeArrowheads="1"/>
                    </p:cNvPicPr>
                    <p:nvPr/>
                  </p:nvPicPr>
                  <p:blipFill>
                    <a:blip r:embed="rId5"/>
                    <a:srcRect/>
                    <a:stretch>
                      <a:fillRect/>
                    </a:stretch>
                  </p:blipFill>
                  <p:spPr bwMode="auto">
                    <a:xfrm>
                      <a:off x="7562734" y="2073015"/>
                      <a:ext cx="524501" cy="555225"/>
                    </a:xfrm>
                    <a:prstGeom prst="rect">
                      <a:avLst/>
                    </a:prstGeom>
                    <a:noFill/>
                    <a:ln w="9525">
                      <a:noFill/>
                      <a:miter lim="800000"/>
                      <a:headEnd/>
                      <a:tailEnd/>
                    </a:ln>
                  </p:spPr>
                </p:pic>
                <p:sp>
                  <p:nvSpPr>
                    <p:cNvPr id="109" name="Rectangle 108"/>
                    <p:cNvSpPr/>
                    <p:nvPr/>
                  </p:nvSpPr>
                  <p:spPr bwMode="auto">
                    <a:xfrm>
                      <a:off x="1952662" y="1800103"/>
                      <a:ext cx="1481484" cy="1340448"/>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110" name="Rectangle 109"/>
                    <p:cNvSpPr/>
                    <p:nvPr/>
                  </p:nvSpPr>
                  <p:spPr>
                    <a:xfrm>
                      <a:off x="1772700" y="2735105"/>
                      <a:ext cx="1805170" cy="477357"/>
                    </a:xfrm>
                    <a:prstGeom prst="rect">
                      <a:avLst/>
                    </a:prstGeom>
                  </p:spPr>
                  <p:txBody>
                    <a:bodyPr wrap="square">
                      <a:spAutoFit/>
                    </a:bodyPr>
                    <a:lstStyle/>
                    <a:p>
                      <a:pPr algn="ctr" defTabSz="950663" fontAlgn="base">
                        <a:lnSpc>
                          <a:spcPct val="90000"/>
                        </a:lnSpc>
                        <a:spcBef>
                          <a:spcPct val="0"/>
                        </a:spcBef>
                        <a:spcAft>
                          <a:spcPct val="0"/>
                        </a:spcAft>
                      </a:pPr>
                      <a:r>
                        <a:rPr lang="en-US" sz="1224"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Archive</a:t>
                      </a:r>
                    </a:p>
                  </p:txBody>
                </p:sp>
                <p:sp>
                  <p:nvSpPr>
                    <p:cNvPr id="111" name="Rectangle 110"/>
                    <p:cNvSpPr/>
                    <p:nvPr/>
                  </p:nvSpPr>
                  <p:spPr bwMode="auto">
                    <a:xfrm>
                      <a:off x="5445819" y="1800103"/>
                      <a:ext cx="1481484" cy="1340448"/>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112" name="Rectangle 111"/>
                    <p:cNvSpPr/>
                    <p:nvPr/>
                  </p:nvSpPr>
                  <p:spPr>
                    <a:xfrm>
                      <a:off x="5265855" y="2770194"/>
                      <a:ext cx="1805170" cy="477357"/>
                    </a:xfrm>
                    <a:prstGeom prst="rect">
                      <a:avLst/>
                    </a:prstGeom>
                  </p:spPr>
                  <p:txBody>
                    <a:bodyPr wrap="square">
                      <a:spAutoFit/>
                    </a:bodyPr>
                    <a:lstStyle/>
                    <a:p>
                      <a:pPr algn="ctr" defTabSz="950663" fontAlgn="base">
                        <a:lnSpc>
                          <a:spcPct val="90000"/>
                        </a:lnSpc>
                        <a:spcBef>
                          <a:spcPct val="0"/>
                        </a:spcBef>
                        <a:spcAft>
                          <a:spcPct val="0"/>
                        </a:spcAft>
                      </a:pPr>
                      <a:r>
                        <a:rPr lang="en-US" sz="1224"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Encrypt</a:t>
                      </a:r>
                    </a:p>
                  </p:txBody>
                </p:sp>
                <p:sp>
                  <p:nvSpPr>
                    <p:cNvPr id="113" name="Rectangle 112"/>
                    <p:cNvSpPr/>
                    <p:nvPr/>
                  </p:nvSpPr>
                  <p:spPr bwMode="auto">
                    <a:xfrm>
                      <a:off x="253283" y="1804544"/>
                      <a:ext cx="1481484" cy="1340448"/>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114" name="Rectangle 113"/>
                    <p:cNvSpPr/>
                    <p:nvPr/>
                  </p:nvSpPr>
                  <p:spPr>
                    <a:xfrm>
                      <a:off x="26119" y="2735105"/>
                      <a:ext cx="1805170" cy="477357"/>
                    </a:xfrm>
                    <a:prstGeom prst="rect">
                      <a:avLst/>
                    </a:prstGeom>
                  </p:spPr>
                  <p:txBody>
                    <a:bodyPr wrap="square">
                      <a:spAutoFit/>
                    </a:bodyPr>
                    <a:lstStyle/>
                    <a:p>
                      <a:pPr algn="ctr" defTabSz="950663" fontAlgn="base">
                        <a:lnSpc>
                          <a:spcPct val="90000"/>
                        </a:lnSpc>
                        <a:spcBef>
                          <a:spcPct val="0"/>
                        </a:spcBef>
                        <a:spcAft>
                          <a:spcPct val="0"/>
                        </a:spcAft>
                      </a:pPr>
                      <a:r>
                        <a:rPr lang="en-US" sz="1224"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Audit</a:t>
                      </a:r>
                    </a:p>
                  </p:txBody>
                </p:sp>
                <p:pic>
                  <p:nvPicPr>
                    <p:cNvPr id="115" name="Picture 3" descr="C:\Users\hannahr\Dropbox\MOD Servers Metro Icon Library\victor melniciuc\PNGs\Tech_Words\TechWords_06-13-12-Security.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656943" y="1837985"/>
                      <a:ext cx="1014326" cy="1014326"/>
                    </a:xfrm>
                    <a:prstGeom prst="rect">
                      <a:avLst/>
                    </a:prstGeom>
                    <a:noFill/>
                    <a:extLst>
                      <a:ext uri="{909E8E84-426E-40DD-AFC4-6F175D3DCCD1}">
                        <a14:hiddenFill xmlns:a14="http://schemas.microsoft.com/office/drawing/2010/main">
                          <a:solidFill>
                            <a:srgbClr val="FFFFFF"/>
                          </a:solidFill>
                        </a14:hiddenFill>
                      </a:ext>
                    </a:extLst>
                  </p:spPr>
                </p:pic>
                <p:pic>
                  <p:nvPicPr>
                    <p:cNvPr id="116" name="Picture 115"/>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2283572" y="1969115"/>
                      <a:ext cx="748903" cy="717141"/>
                    </a:xfrm>
                    <a:prstGeom prst="rect">
                      <a:avLst/>
                    </a:prstGeom>
                    <a:noFill/>
                    <a:extLst>
                      <a:ext uri="{909E8E84-426E-40DD-AFC4-6F175D3DCCD1}">
                        <a14:hiddenFill xmlns:a14="http://schemas.microsoft.com/office/drawing/2010/main">
                          <a:solidFill>
                            <a:srgbClr val="FFFFFF"/>
                          </a:solidFill>
                        </a14:hiddenFill>
                      </a:ext>
                    </a:extLst>
                  </p:spPr>
                </p:pic>
              </p:grpSp>
              <p:sp>
                <p:nvSpPr>
                  <p:cNvPr id="97" name="Rectangle 96"/>
                  <p:cNvSpPr/>
                  <p:nvPr/>
                </p:nvSpPr>
                <p:spPr>
                  <a:xfrm>
                    <a:off x="7151439" y="2062596"/>
                    <a:ext cx="1334689" cy="468614"/>
                  </a:xfrm>
                  <a:prstGeom prst="rect">
                    <a:avLst/>
                  </a:prstGeom>
                </p:spPr>
                <p:txBody>
                  <a:bodyPr wrap="square">
                    <a:spAutoFit/>
                  </a:bodyPr>
                  <a:lstStyle/>
                  <a:p>
                    <a:pPr algn="ctr" defTabSz="950663" fontAlgn="base">
                      <a:lnSpc>
                        <a:spcPct val="90000"/>
                      </a:lnSpc>
                      <a:spcBef>
                        <a:spcPct val="0"/>
                      </a:spcBef>
                      <a:spcAft>
                        <a:spcPct val="0"/>
                      </a:spcAft>
                    </a:pPr>
                    <a:r>
                      <a:rPr lang="en-US" sz="1224"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DLP</a:t>
                    </a:r>
                  </a:p>
                </p:txBody>
              </p:sp>
            </p:grpSp>
            <p:sp>
              <p:nvSpPr>
                <p:cNvPr id="95" name="Rectangle 94"/>
                <p:cNvSpPr/>
                <p:nvPr/>
              </p:nvSpPr>
              <p:spPr>
                <a:xfrm>
                  <a:off x="8475237" y="2049519"/>
                  <a:ext cx="1805171" cy="468614"/>
                </a:xfrm>
                <a:prstGeom prst="rect">
                  <a:avLst/>
                </a:prstGeom>
              </p:spPr>
              <p:txBody>
                <a:bodyPr wrap="square">
                  <a:spAutoFit/>
                </a:bodyPr>
                <a:lstStyle/>
                <a:p>
                  <a:pPr algn="ctr" defTabSz="950663" fontAlgn="base">
                    <a:lnSpc>
                      <a:spcPct val="90000"/>
                    </a:lnSpc>
                    <a:spcBef>
                      <a:spcPct val="0"/>
                    </a:spcBef>
                    <a:spcAft>
                      <a:spcPct val="0"/>
                    </a:spcAft>
                  </a:pPr>
                  <a:r>
                    <a:rPr lang="en-US" sz="1224"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Preserve</a:t>
                  </a:r>
                </a:p>
              </p:txBody>
            </p:sp>
          </p:grpSp>
          <p:sp>
            <p:nvSpPr>
              <p:cNvPr id="93" name="Freeform 7"/>
              <p:cNvSpPr>
                <a:spLocks noEditPoints="1"/>
              </p:cNvSpPr>
              <p:nvPr/>
            </p:nvSpPr>
            <p:spPr bwMode="black">
              <a:xfrm>
                <a:off x="1291886" y="1278040"/>
                <a:ext cx="749266" cy="750128"/>
              </a:xfrm>
              <a:custGeom>
                <a:avLst/>
                <a:gdLst>
                  <a:gd name="T0" fmla="*/ 52 w 300"/>
                  <a:gd name="T1" fmla="*/ 268 h 300"/>
                  <a:gd name="T2" fmla="*/ 62 w 300"/>
                  <a:gd name="T3" fmla="*/ 255 h 300"/>
                  <a:gd name="T4" fmla="*/ 77 w 300"/>
                  <a:gd name="T5" fmla="*/ 230 h 300"/>
                  <a:gd name="T6" fmla="*/ 46 w 300"/>
                  <a:gd name="T7" fmla="*/ 204 h 300"/>
                  <a:gd name="T8" fmla="*/ 15 w 300"/>
                  <a:gd name="T9" fmla="*/ 233 h 300"/>
                  <a:gd name="T10" fmla="*/ 33 w 300"/>
                  <a:gd name="T11" fmla="*/ 219 h 300"/>
                  <a:gd name="T12" fmla="*/ 60 w 300"/>
                  <a:gd name="T13" fmla="*/ 219 h 300"/>
                  <a:gd name="T14" fmla="*/ 63 w 300"/>
                  <a:gd name="T15" fmla="*/ 238 h 300"/>
                  <a:gd name="T16" fmla="*/ 46 w 300"/>
                  <a:gd name="T17" fmla="*/ 255 h 300"/>
                  <a:gd name="T18" fmla="*/ 39 w 300"/>
                  <a:gd name="T19" fmla="*/ 275 h 300"/>
                  <a:gd name="T20" fmla="*/ 51 w 300"/>
                  <a:gd name="T21" fmla="*/ 279 h 300"/>
                  <a:gd name="T22" fmla="*/ 51 w 300"/>
                  <a:gd name="T23" fmla="*/ 288 h 300"/>
                  <a:gd name="T24" fmla="*/ 39 w 300"/>
                  <a:gd name="T25" fmla="*/ 300 h 300"/>
                  <a:gd name="T26" fmla="*/ 300 w 300"/>
                  <a:gd name="T27" fmla="*/ 216 h 300"/>
                  <a:gd name="T28" fmla="*/ 218 w 300"/>
                  <a:gd name="T29" fmla="*/ 300 h 300"/>
                  <a:gd name="T30" fmla="*/ 220 w 300"/>
                  <a:gd name="T31" fmla="*/ 263 h 300"/>
                  <a:gd name="T32" fmla="*/ 277 w 300"/>
                  <a:gd name="T33" fmla="*/ 216 h 300"/>
                  <a:gd name="T34" fmla="*/ 149 w 300"/>
                  <a:gd name="T35" fmla="*/ 228 h 300"/>
                  <a:gd name="T36" fmla="*/ 119 w 300"/>
                  <a:gd name="T37" fmla="*/ 242 h 300"/>
                  <a:gd name="T38" fmla="*/ 149 w 300"/>
                  <a:gd name="T39" fmla="*/ 262 h 300"/>
                  <a:gd name="T40" fmla="*/ 177 w 300"/>
                  <a:gd name="T41" fmla="*/ 252 h 300"/>
                  <a:gd name="T42" fmla="*/ 255 w 300"/>
                  <a:gd name="T43" fmla="*/ 75 h 300"/>
                  <a:gd name="T44" fmla="*/ 259 w 300"/>
                  <a:gd name="T45" fmla="*/ 59 h 300"/>
                  <a:gd name="T46" fmla="*/ 278 w 300"/>
                  <a:gd name="T47" fmla="*/ 38 h 300"/>
                  <a:gd name="T48" fmla="*/ 272 w 300"/>
                  <a:gd name="T49" fmla="*/ 8 h 300"/>
                  <a:gd name="T50" fmla="*/ 228 w 300"/>
                  <a:gd name="T51" fmla="*/ 7 h 300"/>
                  <a:gd name="T52" fmla="*/ 231 w 300"/>
                  <a:gd name="T53" fmla="*/ 29 h 300"/>
                  <a:gd name="T54" fmla="*/ 250 w 300"/>
                  <a:gd name="T55" fmla="*/ 10 h 300"/>
                  <a:gd name="T56" fmla="*/ 269 w 300"/>
                  <a:gd name="T57" fmla="*/ 26 h 300"/>
                  <a:gd name="T58" fmla="*/ 259 w 300"/>
                  <a:gd name="T59" fmla="*/ 43 h 300"/>
                  <a:gd name="T60" fmla="*/ 245 w 300"/>
                  <a:gd name="T61" fmla="*/ 59 h 300"/>
                  <a:gd name="T62" fmla="*/ 243 w 300"/>
                  <a:gd name="T63" fmla="*/ 75 h 300"/>
                  <a:gd name="T64" fmla="*/ 255 w 300"/>
                  <a:gd name="T65" fmla="*/ 96 h 300"/>
                  <a:gd name="T66" fmla="*/ 243 w 300"/>
                  <a:gd name="T67" fmla="*/ 84 h 300"/>
                  <a:gd name="T68" fmla="*/ 255 w 300"/>
                  <a:gd name="T69" fmla="*/ 96 h 300"/>
                  <a:gd name="T70" fmla="*/ 49 w 300"/>
                  <a:gd name="T71" fmla="*/ 84 h 300"/>
                  <a:gd name="T72" fmla="*/ 0 w 300"/>
                  <a:gd name="T73" fmla="*/ 47 h 300"/>
                  <a:gd name="T74" fmla="*/ 35 w 300"/>
                  <a:gd name="T75" fmla="*/ 68 h 300"/>
                  <a:gd name="T76" fmla="*/ 102 w 300"/>
                  <a:gd name="T77" fmla="*/ 0 h 300"/>
                  <a:gd name="T78" fmla="*/ 147 w 300"/>
                  <a:gd name="T79" fmla="*/ 58 h 300"/>
                  <a:gd name="T80" fmla="*/ 177 w 300"/>
                  <a:gd name="T81" fmla="*/ 38 h 300"/>
                  <a:gd name="T82" fmla="*/ 147 w 300"/>
                  <a:gd name="T83" fmla="*/ 24 h 300"/>
                  <a:gd name="T84" fmla="*/ 147 w 300"/>
                  <a:gd name="T85" fmla="*/ 72 h 300"/>
                  <a:gd name="T86" fmla="*/ 56 w 300"/>
                  <a:gd name="T87" fmla="*/ 151 h 300"/>
                  <a:gd name="T88" fmla="*/ 36 w 300"/>
                  <a:gd name="T89" fmla="*/ 121 h 300"/>
                  <a:gd name="T90" fmla="*/ 22 w 300"/>
                  <a:gd name="T91" fmla="*/ 151 h 300"/>
                  <a:gd name="T92" fmla="*/ 70 w 300"/>
                  <a:gd name="T93" fmla="*/ 151 h 300"/>
                  <a:gd name="T94" fmla="*/ 240 w 300"/>
                  <a:gd name="T95" fmla="*/ 149 h 300"/>
                  <a:gd name="T96" fmla="*/ 260 w 300"/>
                  <a:gd name="T97" fmla="*/ 179 h 300"/>
                  <a:gd name="T98" fmla="*/ 274 w 300"/>
                  <a:gd name="T99" fmla="*/ 149 h 300"/>
                  <a:gd name="T100" fmla="*/ 226 w 300"/>
                  <a:gd name="T101" fmla="*/ 14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0" h="300">
                    <a:moveTo>
                      <a:pt x="51" y="279"/>
                    </a:moveTo>
                    <a:cubicBezTo>
                      <a:pt x="51" y="274"/>
                      <a:pt x="51" y="270"/>
                      <a:pt x="52" y="268"/>
                    </a:cubicBezTo>
                    <a:cubicBezTo>
                      <a:pt x="52" y="266"/>
                      <a:pt x="53" y="264"/>
                      <a:pt x="55" y="263"/>
                    </a:cubicBezTo>
                    <a:cubicBezTo>
                      <a:pt x="56" y="261"/>
                      <a:pt x="58" y="259"/>
                      <a:pt x="62" y="255"/>
                    </a:cubicBezTo>
                    <a:cubicBezTo>
                      <a:pt x="68" y="250"/>
                      <a:pt x="72" y="246"/>
                      <a:pt x="74" y="242"/>
                    </a:cubicBezTo>
                    <a:cubicBezTo>
                      <a:pt x="76" y="239"/>
                      <a:pt x="77" y="235"/>
                      <a:pt x="77" y="230"/>
                    </a:cubicBezTo>
                    <a:cubicBezTo>
                      <a:pt x="77" y="223"/>
                      <a:pt x="74" y="217"/>
                      <a:pt x="68" y="212"/>
                    </a:cubicBezTo>
                    <a:cubicBezTo>
                      <a:pt x="63" y="207"/>
                      <a:pt x="55" y="204"/>
                      <a:pt x="46" y="204"/>
                    </a:cubicBezTo>
                    <a:cubicBezTo>
                      <a:pt x="37" y="204"/>
                      <a:pt x="30" y="206"/>
                      <a:pt x="24" y="211"/>
                    </a:cubicBezTo>
                    <a:cubicBezTo>
                      <a:pt x="18" y="217"/>
                      <a:pt x="15" y="225"/>
                      <a:pt x="15" y="233"/>
                    </a:cubicBezTo>
                    <a:cubicBezTo>
                      <a:pt x="27" y="233"/>
                      <a:pt x="27" y="233"/>
                      <a:pt x="27" y="233"/>
                    </a:cubicBezTo>
                    <a:cubicBezTo>
                      <a:pt x="28" y="227"/>
                      <a:pt x="28" y="223"/>
                      <a:pt x="33" y="219"/>
                    </a:cubicBezTo>
                    <a:cubicBezTo>
                      <a:pt x="37" y="216"/>
                      <a:pt x="41" y="214"/>
                      <a:pt x="46" y="214"/>
                    </a:cubicBezTo>
                    <a:cubicBezTo>
                      <a:pt x="51" y="214"/>
                      <a:pt x="57" y="216"/>
                      <a:pt x="60" y="219"/>
                    </a:cubicBezTo>
                    <a:cubicBezTo>
                      <a:pt x="64" y="223"/>
                      <a:pt x="65" y="226"/>
                      <a:pt x="65" y="230"/>
                    </a:cubicBezTo>
                    <a:cubicBezTo>
                      <a:pt x="65" y="233"/>
                      <a:pt x="64" y="236"/>
                      <a:pt x="63" y="238"/>
                    </a:cubicBezTo>
                    <a:cubicBezTo>
                      <a:pt x="61" y="240"/>
                      <a:pt x="59" y="243"/>
                      <a:pt x="55" y="247"/>
                    </a:cubicBezTo>
                    <a:cubicBezTo>
                      <a:pt x="51" y="251"/>
                      <a:pt x="48" y="253"/>
                      <a:pt x="46" y="255"/>
                    </a:cubicBezTo>
                    <a:cubicBezTo>
                      <a:pt x="44" y="258"/>
                      <a:pt x="42" y="260"/>
                      <a:pt x="41" y="263"/>
                    </a:cubicBezTo>
                    <a:cubicBezTo>
                      <a:pt x="40" y="266"/>
                      <a:pt x="39" y="270"/>
                      <a:pt x="39" y="275"/>
                    </a:cubicBezTo>
                    <a:cubicBezTo>
                      <a:pt x="39" y="276"/>
                      <a:pt x="39" y="277"/>
                      <a:pt x="39" y="279"/>
                    </a:cubicBezTo>
                    <a:lnTo>
                      <a:pt x="51" y="279"/>
                    </a:lnTo>
                    <a:close/>
                    <a:moveTo>
                      <a:pt x="51" y="300"/>
                    </a:moveTo>
                    <a:cubicBezTo>
                      <a:pt x="51" y="288"/>
                      <a:pt x="51" y="288"/>
                      <a:pt x="51" y="288"/>
                    </a:cubicBezTo>
                    <a:cubicBezTo>
                      <a:pt x="39" y="288"/>
                      <a:pt x="39" y="288"/>
                      <a:pt x="39" y="288"/>
                    </a:cubicBezTo>
                    <a:cubicBezTo>
                      <a:pt x="39" y="300"/>
                      <a:pt x="39" y="300"/>
                      <a:pt x="39" y="300"/>
                    </a:cubicBezTo>
                    <a:lnTo>
                      <a:pt x="51" y="300"/>
                    </a:lnTo>
                    <a:close/>
                    <a:moveTo>
                      <a:pt x="300" y="216"/>
                    </a:moveTo>
                    <a:cubicBezTo>
                      <a:pt x="247" y="300"/>
                      <a:pt x="247" y="300"/>
                      <a:pt x="247" y="300"/>
                    </a:cubicBezTo>
                    <a:cubicBezTo>
                      <a:pt x="218" y="300"/>
                      <a:pt x="218" y="300"/>
                      <a:pt x="218" y="300"/>
                    </a:cubicBezTo>
                    <a:cubicBezTo>
                      <a:pt x="198" y="263"/>
                      <a:pt x="198" y="263"/>
                      <a:pt x="198" y="263"/>
                    </a:cubicBezTo>
                    <a:cubicBezTo>
                      <a:pt x="220" y="263"/>
                      <a:pt x="220" y="263"/>
                      <a:pt x="220" y="263"/>
                    </a:cubicBezTo>
                    <a:cubicBezTo>
                      <a:pt x="233" y="285"/>
                      <a:pt x="233" y="285"/>
                      <a:pt x="233" y="285"/>
                    </a:cubicBezTo>
                    <a:cubicBezTo>
                      <a:pt x="277" y="216"/>
                      <a:pt x="277" y="216"/>
                      <a:pt x="277" y="216"/>
                    </a:cubicBezTo>
                    <a:lnTo>
                      <a:pt x="300" y="216"/>
                    </a:lnTo>
                    <a:close/>
                    <a:moveTo>
                      <a:pt x="149" y="228"/>
                    </a:moveTo>
                    <a:cubicBezTo>
                      <a:pt x="149" y="242"/>
                      <a:pt x="149" y="242"/>
                      <a:pt x="149" y="242"/>
                    </a:cubicBezTo>
                    <a:cubicBezTo>
                      <a:pt x="119" y="242"/>
                      <a:pt x="119" y="242"/>
                      <a:pt x="119" y="242"/>
                    </a:cubicBezTo>
                    <a:cubicBezTo>
                      <a:pt x="119" y="262"/>
                      <a:pt x="119" y="262"/>
                      <a:pt x="119" y="262"/>
                    </a:cubicBezTo>
                    <a:cubicBezTo>
                      <a:pt x="149" y="262"/>
                      <a:pt x="149" y="262"/>
                      <a:pt x="149" y="262"/>
                    </a:cubicBezTo>
                    <a:cubicBezTo>
                      <a:pt x="149" y="276"/>
                      <a:pt x="149" y="276"/>
                      <a:pt x="149" y="276"/>
                    </a:cubicBezTo>
                    <a:cubicBezTo>
                      <a:pt x="177" y="252"/>
                      <a:pt x="177" y="252"/>
                      <a:pt x="177" y="252"/>
                    </a:cubicBezTo>
                    <a:lnTo>
                      <a:pt x="149" y="228"/>
                    </a:lnTo>
                    <a:close/>
                    <a:moveTo>
                      <a:pt x="255" y="75"/>
                    </a:moveTo>
                    <a:cubicBezTo>
                      <a:pt x="255" y="70"/>
                      <a:pt x="255" y="66"/>
                      <a:pt x="256" y="64"/>
                    </a:cubicBezTo>
                    <a:cubicBezTo>
                      <a:pt x="256" y="62"/>
                      <a:pt x="257" y="60"/>
                      <a:pt x="259" y="59"/>
                    </a:cubicBezTo>
                    <a:cubicBezTo>
                      <a:pt x="260" y="57"/>
                      <a:pt x="262" y="55"/>
                      <a:pt x="266" y="51"/>
                    </a:cubicBezTo>
                    <a:cubicBezTo>
                      <a:pt x="272" y="46"/>
                      <a:pt x="276" y="42"/>
                      <a:pt x="278" y="38"/>
                    </a:cubicBezTo>
                    <a:cubicBezTo>
                      <a:pt x="280" y="35"/>
                      <a:pt x="281" y="31"/>
                      <a:pt x="281" y="26"/>
                    </a:cubicBezTo>
                    <a:cubicBezTo>
                      <a:pt x="281" y="19"/>
                      <a:pt x="278" y="13"/>
                      <a:pt x="272" y="8"/>
                    </a:cubicBezTo>
                    <a:cubicBezTo>
                      <a:pt x="267" y="3"/>
                      <a:pt x="259" y="0"/>
                      <a:pt x="250" y="0"/>
                    </a:cubicBezTo>
                    <a:cubicBezTo>
                      <a:pt x="241" y="0"/>
                      <a:pt x="234" y="2"/>
                      <a:pt x="228" y="7"/>
                    </a:cubicBezTo>
                    <a:cubicBezTo>
                      <a:pt x="222" y="13"/>
                      <a:pt x="219" y="21"/>
                      <a:pt x="219" y="29"/>
                    </a:cubicBezTo>
                    <a:cubicBezTo>
                      <a:pt x="231" y="29"/>
                      <a:pt x="231" y="29"/>
                      <a:pt x="231" y="29"/>
                    </a:cubicBezTo>
                    <a:cubicBezTo>
                      <a:pt x="232" y="23"/>
                      <a:pt x="232" y="19"/>
                      <a:pt x="237" y="15"/>
                    </a:cubicBezTo>
                    <a:cubicBezTo>
                      <a:pt x="241" y="12"/>
                      <a:pt x="245" y="10"/>
                      <a:pt x="250" y="10"/>
                    </a:cubicBezTo>
                    <a:cubicBezTo>
                      <a:pt x="255" y="10"/>
                      <a:pt x="261" y="12"/>
                      <a:pt x="264" y="15"/>
                    </a:cubicBezTo>
                    <a:cubicBezTo>
                      <a:pt x="268" y="19"/>
                      <a:pt x="269" y="22"/>
                      <a:pt x="269" y="26"/>
                    </a:cubicBezTo>
                    <a:cubicBezTo>
                      <a:pt x="269" y="29"/>
                      <a:pt x="268" y="32"/>
                      <a:pt x="267" y="34"/>
                    </a:cubicBezTo>
                    <a:cubicBezTo>
                      <a:pt x="265" y="36"/>
                      <a:pt x="263" y="39"/>
                      <a:pt x="259" y="43"/>
                    </a:cubicBezTo>
                    <a:cubicBezTo>
                      <a:pt x="255" y="47"/>
                      <a:pt x="252" y="49"/>
                      <a:pt x="250" y="51"/>
                    </a:cubicBezTo>
                    <a:cubicBezTo>
                      <a:pt x="248" y="54"/>
                      <a:pt x="246" y="56"/>
                      <a:pt x="245" y="59"/>
                    </a:cubicBezTo>
                    <a:cubicBezTo>
                      <a:pt x="244" y="62"/>
                      <a:pt x="243" y="66"/>
                      <a:pt x="243" y="71"/>
                    </a:cubicBezTo>
                    <a:cubicBezTo>
                      <a:pt x="243" y="72"/>
                      <a:pt x="243" y="73"/>
                      <a:pt x="243" y="75"/>
                    </a:cubicBezTo>
                    <a:lnTo>
                      <a:pt x="255" y="75"/>
                    </a:lnTo>
                    <a:close/>
                    <a:moveTo>
                      <a:pt x="255" y="96"/>
                    </a:moveTo>
                    <a:cubicBezTo>
                      <a:pt x="255" y="84"/>
                      <a:pt x="255" y="84"/>
                      <a:pt x="255" y="84"/>
                    </a:cubicBezTo>
                    <a:cubicBezTo>
                      <a:pt x="243" y="84"/>
                      <a:pt x="243" y="84"/>
                      <a:pt x="243" y="84"/>
                    </a:cubicBezTo>
                    <a:cubicBezTo>
                      <a:pt x="243" y="96"/>
                      <a:pt x="243" y="96"/>
                      <a:pt x="243" y="96"/>
                    </a:cubicBezTo>
                    <a:lnTo>
                      <a:pt x="255" y="96"/>
                    </a:lnTo>
                    <a:close/>
                    <a:moveTo>
                      <a:pt x="102" y="0"/>
                    </a:moveTo>
                    <a:cubicBezTo>
                      <a:pt x="49" y="84"/>
                      <a:pt x="49" y="84"/>
                      <a:pt x="49" y="84"/>
                    </a:cubicBezTo>
                    <a:cubicBezTo>
                      <a:pt x="20" y="84"/>
                      <a:pt x="20" y="84"/>
                      <a:pt x="20" y="84"/>
                    </a:cubicBezTo>
                    <a:cubicBezTo>
                      <a:pt x="0" y="47"/>
                      <a:pt x="0" y="47"/>
                      <a:pt x="0" y="47"/>
                    </a:cubicBezTo>
                    <a:cubicBezTo>
                      <a:pt x="22" y="47"/>
                      <a:pt x="22" y="47"/>
                      <a:pt x="22" y="47"/>
                    </a:cubicBezTo>
                    <a:cubicBezTo>
                      <a:pt x="35" y="68"/>
                      <a:pt x="35" y="68"/>
                      <a:pt x="35" y="68"/>
                    </a:cubicBezTo>
                    <a:cubicBezTo>
                      <a:pt x="79" y="0"/>
                      <a:pt x="79" y="0"/>
                      <a:pt x="79" y="0"/>
                    </a:cubicBezTo>
                    <a:lnTo>
                      <a:pt x="102" y="0"/>
                    </a:lnTo>
                    <a:close/>
                    <a:moveTo>
                      <a:pt x="147" y="72"/>
                    </a:moveTo>
                    <a:cubicBezTo>
                      <a:pt x="147" y="58"/>
                      <a:pt x="147" y="58"/>
                      <a:pt x="147" y="58"/>
                    </a:cubicBezTo>
                    <a:cubicBezTo>
                      <a:pt x="177" y="58"/>
                      <a:pt x="177" y="58"/>
                      <a:pt x="177" y="58"/>
                    </a:cubicBezTo>
                    <a:cubicBezTo>
                      <a:pt x="177" y="38"/>
                      <a:pt x="177" y="38"/>
                      <a:pt x="177" y="38"/>
                    </a:cubicBezTo>
                    <a:cubicBezTo>
                      <a:pt x="147" y="38"/>
                      <a:pt x="147" y="38"/>
                      <a:pt x="147" y="38"/>
                    </a:cubicBezTo>
                    <a:cubicBezTo>
                      <a:pt x="147" y="24"/>
                      <a:pt x="147" y="24"/>
                      <a:pt x="147" y="24"/>
                    </a:cubicBezTo>
                    <a:cubicBezTo>
                      <a:pt x="119" y="48"/>
                      <a:pt x="119" y="48"/>
                      <a:pt x="119" y="48"/>
                    </a:cubicBezTo>
                    <a:lnTo>
                      <a:pt x="147" y="72"/>
                    </a:lnTo>
                    <a:close/>
                    <a:moveTo>
                      <a:pt x="70" y="151"/>
                    </a:moveTo>
                    <a:cubicBezTo>
                      <a:pt x="56" y="151"/>
                      <a:pt x="56" y="151"/>
                      <a:pt x="56" y="151"/>
                    </a:cubicBezTo>
                    <a:cubicBezTo>
                      <a:pt x="56" y="121"/>
                      <a:pt x="56" y="121"/>
                      <a:pt x="56" y="121"/>
                    </a:cubicBezTo>
                    <a:cubicBezTo>
                      <a:pt x="36" y="121"/>
                      <a:pt x="36" y="121"/>
                      <a:pt x="36" y="121"/>
                    </a:cubicBezTo>
                    <a:cubicBezTo>
                      <a:pt x="36" y="151"/>
                      <a:pt x="36" y="151"/>
                      <a:pt x="36" y="151"/>
                    </a:cubicBezTo>
                    <a:cubicBezTo>
                      <a:pt x="22" y="151"/>
                      <a:pt x="22" y="151"/>
                      <a:pt x="22" y="151"/>
                    </a:cubicBezTo>
                    <a:cubicBezTo>
                      <a:pt x="46" y="179"/>
                      <a:pt x="46" y="179"/>
                      <a:pt x="46" y="179"/>
                    </a:cubicBezTo>
                    <a:lnTo>
                      <a:pt x="70" y="151"/>
                    </a:lnTo>
                    <a:close/>
                    <a:moveTo>
                      <a:pt x="226" y="149"/>
                    </a:moveTo>
                    <a:cubicBezTo>
                      <a:pt x="240" y="149"/>
                      <a:pt x="240" y="149"/>
                      <a:pt x="240" y="149"/>
                    </a:cubicBezTo>
                    <a:cubicBezTo>
                      <a:pt x="240" y="179"/>
                      <a:pt x="240" y="179"/>
                      <a:pt x="240" y="179"/>
                    </a:cubicBezTo>
                    <a:cubicBezTo>
                      <a:pt x="260" y="179"/>
                      <a:pt x="260" y="179"/>
                      <a:pt x="260" y="179"/>
                    </a:cubicBezTo>
                    <a:cubicBezTo>
                      <a:pt x="260" y="149"/>
                      <a:pt x="260" y="149"/>
                      <a:pt x="260" y="149"/>
                    </a:cubicBezTo>
                    <a:cubicBezTo>
                      <a:pt x="274" y="149"/>
                      <a:pt x="274" y="149"/>
                      <a:pt x="274" y="149"/>
                    </a:cubicBezTo>
                    <a:cubicBezTo>
                      <a:pt x="250" y="121"/>
                      <a:pt x="250" y="121"/>
                      <a:pt x="250" y="121"/>
                    </a:cubicBezTo>
                    <a:lnTo>
                      <a:pt x="226" y="149"/>
                    </a:lnTo>
                    <a:close/>
                  </a:path>
                </a:pathLst>
              </a:custGeom>
              <a:solidFill>
                <a:srgbClr val="FFFFFF"/>
              </a:solidFill>
              <a:ln>
                <a:noFill/>
              </a:ln>
            </p:spPr>
            <p:txBody>
              <a:bodyPr vert="horz" wrap="square" lIns="83919" tIns="41960" rIns="83919" bIns="41960" numCol="1" anchor="t" anchorCtr="0" compatLnSpc="1">
                <a:prstTxWarp prst="textNoShape">
                  <a:avLst/>
                </a:prstTxWarp>
              </a:bodyPr>
              <a:lstStyle/>
              <a:p>
                <a:pPr defTabSz="950938"/>
                <a:endParaRPr lang="en-US" sz="1224" dirty="0">
                  <a:solidFill>
                    <a:srgbClr val="FFFFFF"/>
                  </a:solidFill>
                </a:endParaRPr>
              </a:p>
            </p:txBody>
          </p:sp>
        </p:grpSp>
        <p:sp>
          <p:nvSpPr>
            <p:cNvPr id="120" name="Rectangle 32"/>
            <p:cNvSpPr/>
            <p:nvPr/>
          </p:nvSpPr>
          <p:spPr>
            <a:xfrm>
              <a:off x="6094647" y="3312597"/>
              <a:ext cx="483098" cy="512348"/>
            </a:xfrm>
            <a:prstGeom prst="rect">
              <a:avLst/>
            </a:prstGeom>
          </p:spPr>
          <p:txBody>
            <a:bodyPr wrap="none">
              <a:spAutoFit/>
            </a:bodyPr>
            <a:lstStyle/>
            <a:p>
              <a:r>
                <a:rPr lang="en-US" sz="1224" dirty="0">
                  <a:solidFill>
                    <a:srgbClr val="505050"/>
                  </a:solidFill>
                </a:rPr>
                <a:t> </a:t>
              </a:r>
            </a:p>
          </p:txBody>
        </p:sp>
        <p:sp>
          <p:nvSpPr>
            <p:cNvPr id="121" name="Rectangle 62"/>
            <p:cNvSpPr/>
            <p:nvPr/>
          </p:nvSpPr>
          <p:spPr>
            <a:xfrm>
              <a:off x="6094647" y="3312597"/>
              <a:ext cx="483098" cy="512348"/>
            </a:xfrm>
            <a:prstGeom prst="rect">
              <a:avLst/>
            </a:prstGeom>
          </p:spPr>
          <p:txBody>
            <a:bodyPr wrap="none">
              <a:spAutoFit/>
            </a:bodyPr>
            <a:lstStyle/>
            <a:p>
              <a:r>
                <a:rPr lang="en-US" sz="1224" dirty="0">
                  <a:solidFill>
                    <a:srgbClr val="505050"/>
                  </a:solidFill>
                </a:rPr>
                <a:t> </a:t>
              </a:r>
            </a:p>
          </p:txBody>
        </p:sp>
        <p:sp>
          <p:nvSpPr>
            <p:cNvPr id="122" name="Rectangle 63"/>
            <p:cNvSpPr/>
            <p:nvPr/>
          </p:nvSpPr>
          <p:spPr>
            <a:xfrm>
              <a:off x="6094647" y="3312597"/>
              <a:ext cx="483098" cy="512348"/>
            </a:xfrm>
            <a:prstGeom prst="rect">
              <a:avLst/>
            </a:prstGeom>
          </p:spPr>
          <p:txBody>
            <a:bodyPr wrap="none">
              <a:spAutoFit/>
            </a:bodyPr>
            <a:lstStyle/>
            <a:p>
              <a:r>
                <a:rPr lang="en-US" sz="1224" dirty="0">
                  <a:solidFill>
                    <a:srgbClr val="505050"/>
                  </a:solidFill>
                </a:rPr>
                <a:t> </a:t>
              </a:r>
            </a:p>
          </p:txBody>
        </p:sp>
        <p:sp>
          <p:nvSpPr>
            <p:cNvPr id="123" name="Rectangle 64"/>
            <p:cNvSpPr/>
            <p:nvPr/>
          </p:nvSpPr>
          <p:spPr>
            <a:xfrm>
              <a:off x="6094647" y="3312597"/>
              <a:ext cx="483098" cy="512348"/>
            </a:xfrm>
            <a:prstGeom prst="rect">
              <a:avLst/>
            </a:prstGeom>
          </p:spPr>
          <p:txBody>
            <a:bodyPr wrap="none">
              <a:spAutoFit/>
            </a:bodyPr>
            <a:lstStyle/>
            <a:p>
              <a:r>
                <a:rPr lang="en-US" sz="1224" dirty="0">
                  <a:solidFill>
                    <a:srgbClr val="505050"/>
                  </a:solidFill>
                </a:rPr>
                <a:t> </a:t>
              </a:r>
            </a:p>
          </p:txBody>
        </p:sp>
      </p:grpSp>
      <p:sp>
        <p:nvSpPr>
          <p:cNvPr id="125" name="Right Arrow 124"/>
          <p:cNvSpPr>
            <a:spLocks noChangeAspect="1"/>
          </p:cNvSpPr>
          <p:nvPr/>
        </p:nvSpPr>
        <p:spPr>
          <a:xfrm rot="16200000">
            <a:off x="8928113" y="3199416"/>
            <a:ext cx="286522" cy="408139"/>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836">
              <a:solidFill>
                <a:srgbClr val="FFFFFF"/>
              </a:solidFill>
            </a:endParaRPr>
          </a:p>
        </p:txBody>
      </p:sp>
    </p:spTree>
    <p:extLst>
      <p:ext uri="{BB962C8B-B14F-4D97-AF65-F5344CB8AC3E}">
        <p14:creationId xmlns:p14="http://schemas.microsoft.com/office/powerpoint/2010/main" val="1536467136"/>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1209973"/>
            <a:ext cx="11201398" cy="2751698"/>
          </a:xfrm>
        </p:spPr>
        <p:txBody>
          <a:bodyPr/>
          <a:lstStyle/>
          <a:p>
            <a:r>
              <a:rPr lang="en-US" dirty="0" smtClean="0"/>
              <a:t>Demo: Unified Hold Policies</a:t>
            </a:r>
            <a:endParaRPr lang="en-US" dirty="0"/>
          </a:p>
        </p:txBody>
      </p:sp>
      <p:sp>
        <p:nvSpPr>
          <p:cNvPr id="5" name="Text Placeholder 4"/>
          <p:cNvSpPr>
            <a:spLocks noGrp="1"/>
          </p:cNvSpPr>
          <p:nvPr>
            <p:ph type="body" sz="quarter" idx="12"/>
          </p:nvPr>
        </p:nvSpPr>
        <p:spPr/>
        <p:txBody>
          <a:bodyPr/>
          <a:lstStyle/>
          <a:p>
            <a:r>
              <a:rPr lang="en-US" dirty="0" smtClean="0"/>
              <a:t>Astrid McClean</a:t>
            </a:r>
            <a:endParaRPr lang="en-US" dirty="0"/>
          </a:p>
        </p:txBody>
      </p:sp>
    </p:spTree>
    <p:extLst>
      <p:ext uri="{BB962C8B-B14F-4D97-AF65-F5344CB8AC3E}">
        <p14:creationId xmlns:p14="http://schemas.microsoft.com/office/powerpoint/2010/main" val="284758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274639" y="1516062"/>
            <a:ext cx="11810998" cy="495300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smtClean="0"/>
              <a:t>Microsoft Compliance Features</a:t>
            </a:r>
            <a:endParaRPr lang="en-US" dirty="0"/>
          </a:p>
        </p:txBody>
      </p:sp>
      <p:sp>
        <p:nvSpPr>
          <p:cNvPr id="8" name="Rectangle 7"/>
          <p:cNvSpPr/>
          <p:nvPr/>
        </p:nvSpPr>
        <p:spPr bwMode="auto">
          <a:xfrm>
            <a:off x="595434" y="1820862"/>
            <a:ext cx="3489203" cy="22098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86494" tIns="91440" rIns="186494" bIns="0" numCol="1" rtlCol="0" anchor="ctr" anchorCtr="0" compatLnSpc="1">
            <a:prstTxWarp prst="textNoShape">
              <a:avLst/>
            </a:prstTxWarp>
          </a:bodyPr>
          <a:lstStyle/>
          <a:p>
            <a:pPr algn="ctr" defTabSz="932111">
              <a:defRPr/>
            </a:pPr>
            <a:r>
              <a:rPr lang="en-US" sz="2800" dirty="0" smtClean="0">
                <a:solidFill>
                  <a:srgbClr val="FFFFFF"/>
                </a:solidFill>
              </a:rPr>
              <a:t>Empower the User</a:t>
            </a:r>
            <a:endParaRPr lang="en-US" sz="2800" dirty="0">
              <a:solidFill>
                <a:srgbClr val="FFFFFF"/>
              </a:solidFill>
            </a:endParaRPr>
          </a:p>
        </p:txBody>
      </p:sp>
      <p:sp>
        <p:nvSpPr>
          <p:cNvPr id="9" name="Rectangle 8"/>
          <p:cNvSpPr/>
          <p:nvPr/>
        </p:nvSpPr>
        <p:spPr bwMode="auto">
          <a:xfrm>
            <a:off x="4313237" y="1820862"/>
            <a:ext cx="3489203" cy="22098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86494" tIns="91440" rIns="186494" bIns="0" numCol="1" rtlCol="0" anchor="ctr" anchorCtr="0" compatLnSpc="1">
            <a:prstTxWarp prst="textNoShape">
              <a:avLst/>
            </a:prstTxWarp>
          </a:bodyPr>
          <a:lstStyle/>
          <a:p>
            <a:pPr algn="ctr" defTabSz="932111">
              <a:defRPr/>
            </a:pPr>
            <a:r>
              <a:rPr lang="en-US" sz="2800" dirty="0">
                <a:solidFill>
                  <a:srgbClr val="FFFFFF"/>
                </a:solidFill>
              </a:rPr>
              <a:t>Enable </a:t>
            </a:r>
            <a:r>
              <a:rPr lang="en-US" sz="2800" dirty="0" smtClean="0">
                <a:solidFill>
                  <a:srgbClr val="FFFFFF"/>
                </a:solidFill>
              </a:rPr>
              <a:t>the Compliance Officer</a:t>
            </a:r>
            <a:endParaRPr lang="en-US" sz="2800" dirty="0">
              <a:solidFill>
                <a:srgbClr val="FFFFFF"/>
              </a:solidFill>
            </a:endParaRPr>
          </a:p>
        </p:txBody>
      </p:sp>
      <p:sp>
        <p:nvSpPr>
          <p:cNvPr id="10" name="Rectangle 9"/>
          <p:cNvSpPr/>
          <p:nvPr/>
        </p:nvSpPr>
        <p:spPr bwMode="auto">
          <a:xfrm>
            <a:off x="591089" y="4289078"/>
            <a:ext cx="10924810" cy="1769168"/>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86494" tIns="0" rIns="186494" bIns="0" numCol="1" rtlCol="0" anchor="ctr" anchorCtr="0" compatLnSpc="1">
            <a:prstTxWarp prst="textNoShape">
              <a:avLst/>
            </a:prstTxWarp>
          </a:bodyPr>
          <a:lstStyle/>
          <a:p>
            <a:pPr algn="ctr" defTabSz="932111">
              <a:defRPr/>
            </a:pPr>
            <a:r>
              <a:rPr lang="en-US" sz="3200" dirty="0" smtClean="0">
                <a:solidFill>
                  <a:srgbClr val="FFFFFF"/>
                </a:solidFill>
              </a:rPr>
              <a:t>In Place </a:t>
            </a:r>
            <a:r>
              <a:rPr lang="en-US" sz="3200" dirty="0">
                <a:solidFill>
                  <a:srgbClr val="FFFFFF"/>
                </a:solidFill>
              </a:rPr>
              <a:t>and Extensible</a:t>
            </a:r>
          </a:p>
        </p:txBody>
      </p:sp>
      <p:sp>
        <p:nvSpPr>
          <p:cNvPr id="11" name="Rectangle 10"/>
          <p:cNvSpPr/>
          <p:nvPr/>
        </p:nvSpPr>
        <p:spPr bwMode="auto">
          <a:xfrm>
            <a:off x="8031040" y="1820862"/>
            <a:ext cx="3489203" cy="2209800"/>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186494" tIns="91440" rIns="186494" bIns="0" numCol="1" rtlCol="0" anchor="ctr" anchorCtr="0" compatLnSpc="1">
            <a:prstTxWarp prst="textNoShape">
              <a:avLst/>
            </a:prstTxWarp>
          </a:bodyPr>
          <a:lstStyle/>
          <a:p>
            <a:pPr algn="ctr" defTabSz="932111">
              <a:defRPr/>
            </a:pPr>
            <a:r>
              <a:rPr lang="en-US" sz="2800" dirty="0" smtClean="0">
                <a:solidFill>
                  <a:srgbClr val="FFFFFF"/>
                </a:solidFill>
              </a:rPr>
              <a:t>Easy for IT</a:t>
            </a:r>
            <a:endParaRPr lang="en-US" sz="2800" dirty="0">
              <a:solidFill>
                <a:srgbClr val="FFFFFF"/>
              </a:solidFill>
            </a:endParaRPr>
          </a:p>
        </p:txBody>
      </p:sp>
    </p:spTree>
    <p:extLst>
      <p:ext uri="{BB962C8B-B14F-4D97-AF65-F5344CB8AC3E}">
        <p14:creationId xmlns:p14="http://schemas.microsoft.com/office/powerpoint/2010/main" val="710437256"/>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600">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algn="ctr">
              <a:lnSpc>
                <a:spcPct val="90000"/>
              </a:lnSpc>
              <a:spcAft>
                <a:spcPts val="600"/>
              </a:spcAft>
              <a:defRPr/>
            </a:pPr>
            <a:r>
              <a:rPr lang="en-US" sz="2000" kern="0" dirty="0" smtClean="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smtClean="0">
                <a:gradFill>
                  <a:gsLst>
                    <a:gs pos="2917">
                      <a:srgbClr val="00BCF2"/>
                    </a:gs>
                    <a:gs pos="30000">
                      <a:srgbClr val="00BCF2"/>
                    </a:gs>
                  </a:gsLst>
                  <a:lin ang="5400000" scaled="0"/>
                </a:gradFill>
                <a:latin typeface="Segoe UI Light"/>
              </a:rPr>
              <a:t>reimagine. </a:t>
            </a:r>
            <a:r>
              <a:rPr lang="en-US" sz="2000" kern="0" dirty="0" smtClean="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3111932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377853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8535" y="213614"/>
            <a:ext cx="10724938" cy="412956"/>
          </a:xfrm>
        </p:spPr>
        <p:txBody>
          <a:bodyPr>
            <a:normAutofit fontScale="90000"/>
          </a:bodyPr>
          <a:lstStyle/>
          <a:p>
            <a:r>
              <a:rPr lang="en-US" dirty="0" smtClean="0"/>
              <a:t>Compliance Today</a:t>
            </a:r>
            <a:endParaRPr lang="en-US" dirty="0"/>
          </a:p>
        </p:txBody>
      </p:sp>
      <p:graphicFrame>
        <p:nvGraphicFramePr>
          <p:cNvPr id="4" name="Diagram 3"/>
          <p:cNvGraphicFramePr/>
          <p:nvPr>
            <p:extLst/>
          </p:nvPr>
        </p:nvGraphicFramePr>
        <p:xfrm>
          <a:off x="481909" y="1390178"/>
          <a:ext cx="6269728" cy="52312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24" name="Group 123"/>
          <p:cNvGrpSpPr/>
          <p:nvPr/>
        </p:nvGrpSpPr>
        <p:grpSpPr>
          <a:xfrm>
            <a:off x="6913328" y="1935404"/>
            <a:ext cx="5339017" cy="3018426"/>
            <a:chOff x="703981" y="1178941"/>
            <a:chExt cx="11094302" cy="5401504"/>
          </a:xfrm>
        </p:grpSpPr>
        <p:grpSp>
          <p:nvGrpSpPr>
            <p:cNvPr id="65" name="Group 64"/>
            <p:cNvGrpSpPr/>
            <p:nvPr/>
          </p:nvGrpSpPr>
          <p:grpSpPr>
            <a:xfrm>
              <a:off x="1902389" y="1178941"/>
              <a:ext cx="8532823" cy="2428193"/>
              <a:chOff x="1984658" y="3642040"/>
              <a:chExt cx="8366272" cy="2380798"/>
            </a:xfrm>
          </p:grpSpPr>
          <p:sp>
            <p:nvSpPr>
              <p:cNvPr id="66" name="Rectangle 65"/>
              <p:cNvSpPr/>
              <p:nvPr/>
            </p:nvSpPr>
            <p:spPr bwMode="auto">
              <a:xfrm>
                <a:off x="1984658" y="3642040"/>
                <a:ext cx="8366272" cy="2380798"/>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190207" tIns="152166" rIns="190207" bIns="152166" numCol="1" spcCol="0" rtlCol="0" fromWordArt="0" anchor="t" anchorCtr="0" forceAA="0" compatLnSpc="1">
                <a:prstTxWarp prst="textNoShape">
                  <a:avLst/>
                </a:prstTxWarp>
                <a:noAutofit/>
              </a:bodyPr>
              <a:lstStyle/>
              <a:p>
                <a:pPr algn="ctr" defTabSz="969768" fontAlgn="base">
                  <a:lnSpc>
                    <a:spcPct val="90000"/>
                  </a:lnSpc>
                  <a:spcBef>
                    <a:spcPct val="0"/>
                  </a:spcBef>
                  <a:spcAft>
                    <a:spcPct val="0"/>
                  </a:spcAft>
                </a:pPr>
                <a:r>
                  <a:rPr lang="en-US" sz="1632" b="1" dirty="0">
                    <a:solidFill>
                      <a:srgbClr val="505050">
                        <a:lumMod val="50000"/>
                      </a:srgbClr>
                    </a:solidFill>
                    <a:ea typeface="Segoe UI" pitchFamily="34" charset="0"/>
                    <a:cs typeface="Segoe UI" pitchFamily="34" charset="0"/>
                  </a:rPr>
                  <a:t>Content Lifecycle</a:t>
                </a:r>
              </a:p>
            </p:txBody>
          </p:sp>
          <p:sp>
            <p:nvSpPr>
              <p:cNvPr id="67" name="Rectangle 66"/>
              <p:cNvSpPr/>
              <p:nvPr/>
            </p:nvSpPr>
            <p:spPr bwMode="auto">
              <a:xfrm>
                <a:off x="6178719" y="4404115"/>
                <a:ext cx="1792596" cy="1344431"/>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68" name="Rectangle 67"/>
              <p:cNvSpPr/>
              <p:nvPr/>
            </p:nvSpPr>
            <p:spPr bwMode="auto">
              <a:xfrm>
                <a:off x="2244132" y="4406377"/>
                <a:ext cx="1792596" cy="1344431"/>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69" name="Rectangle 68"/>
              <p:cNvSpPr/>
              <p:nvPr/>
            </p:nvSpPr>
            <p:spPr bwMode="auto">
              <a:xfrm>
                <a:off x="4215964" y="4406377"/>
                <a:ext cx="1792596" cy="1344431"/>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70" name="Rectangle 69"/>
              <p:cNvSpPr/>
              <p:nvPr/>
            </p:nvSpPr>
            <p:spPr>
              <a:xfrm>
                <a:off x="2432252" y="5377980"/>
                <a:ext cx="1370369" cy="468614"/>
              </a:xfrm>
              <a:prstGeom prst="rect">
                <a:avLst/>
              </a:prstGeom>
            </p:spPr>
            <p:txBody>
              <a:bodyPr wrap="none">
                <a:spAutoFit/>
              </a:bodyPr>
              <a:lstStyle/>
              <a:p>
                <a:pPr algn="ctr" defTabSz="950663" fontAlgn="base">
                  <a:lnSpc>
                    <a:spcPct val="90000"/>
                  </a:lnSpc>
                  <a:spcBef>
                    <a:spcPct val="0"/>
                  </a:spcBef>
                  <a:spcAft>
                    <a:spcPct val="0"/>
                  </a:spcAft>
                </a:pPr>
                <a:r>
                  <a:rPr lang="en-US" sz="1224" b="1" dirty="0">
                    <a:gradFill>
                      <a:gsLst>
                        <a:gs pos="0">
                          <a:srgbClr val="FFFFFF"/>
                        </a:gs>
                        <a:gs pos="100000">
                          <a:srgbClr val="FFFFFF"/>
                        </a:gs>
                      </a:gsLst>
                      <a:lin ang="5400000" scaled="0"/>
                    </a:gradFill>
                    <a:ea typeface="Segoe UI" pitchFamily="34" charset="0"/>
                    <a:cs typeface="Segoe UI" pitchFamily="34" charset="0"/>
                  </a:rPr>
                  <a:t>Create</a:t>
                </a:r>
              </a:p>
            </p:txBody>
          </p:sp>
          <p:sp>
            <p:nvSpPr>
              <p:cNvPr id="71" name="Rectangle 70"/>
              <p:cNvSpPr/>
              <p:nvPr/>
            </p:nvSpPr>
            <p:spPr>
              <a:xfrm>
                <a:off x="4162056" y="5370933"/>
                <a:ext cx="1933033" cy="409853"/>
              </a:xfrm>
              <a:prstGeom prst="rect">
                <a:avLst/>
              </a:prstGeom>
            </p:spPr>
            <p:txBody>
              <a:bodyPr wrap="square">
                <a:spAutoFit/>
              </a:bodyPr>
              <a:lstStyle/>
              <a:p>
                <a:pPr algn="ctr" defTabSz="950663" fontAlgn="base">
                  <a:lnSpc>
                    <a:spcPct val="90000"/>
                  </a:lnSpc>
                  <a:spcBef>
                    <a:spcPct val="0"/>
                  </a:spcBef>
                  <a:spcAft>
                    <a:spcPct val="0"/>
                  </a:spcAft>
                </a:pPr>
                <a:r>
                  <a:rPr lang="en-US" sz="1020" b="1" dirty="0">
                    <a:gradFill>
                      <a:gsLst>
                        <a:gs pos="0">
                          <a:srgbClr val="FFFFFF"/>
                        </a:gs>
                        <a:gs pos="100000">
                          <a:srgbClr val="FFFFFF"/>
                        </a:gs>
                      </a:gsLst>
                      <a:lin ang="5400000" scaled="0"/>
                    </a:gradFill>
                    <a:ea typeface="Segoe UI" pitchFamily="34" charset="0"/>
                    <a:cs typeface="Segoe UI" pitchFamily="34" charset="0"/>
                  </a:rPr>
                  <a:t>Collaborate</a:t>
                </a:r>
              </a:p>
            </p:txBody>
          </p:sp>
          <p:sp>
            <p:nvSpPr>
              <p:cNvPr id="72" name="Rectangle 71"/>
              <p:cNvSpPr/>
              <p:nvPr/>
            </p:nvSpPr>
            <p:spPr>
              <a:xfrm>
                <a:off x="6515512" y="5351242"/>
                <a:ext cx="1148923" cy="468614"/>
              </a:xfrm>
              <a:prstGeom prst="rect">
                <a:avLst/>
              </a:prstGeom>
            </p:spPr>
            <p:txBody>
              <a:bodyPr wrap="none">
                <a:spAutoFit/>
              </a:bodyPr>
              <a:lstStyle/>
              <a:p>
                <a:pPr algn="ctr" defTabSz="950663" fontAlgn="base">
                  <a:lnSpc>
                    <a:spcPct val="90000"/>
                  </a:lnSpc>
                  <a:spcBef>
                    <a:spcPct val="0"/>
                  </a:spcBef>
                  <a:spcAft>
                    <a:spcPct val="0"/>
                  </a:spcAft>
                </a:pPr>
                <a:r>
                  <a:rPr lang="en-US" sz="1224" b="1"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Store</a:t>
                </a:r>
              </a:p>
            </p:txBody>
          </p:sp>
          <p:pic>
            <p:nvPicPr>
              <p:cNvPr id="73" name="Picture 6" descr="\\MAGNUM\Projects\Microsoft\Cloud Power FY12\Design\ICONS_PNG\Flexible_Workspace.png"/>
              <p:cNvPicPr>
                <a:picLocks noChangeAspect="1" noChangeArrowheads="1"/>
              </p:cNvPicPr>
              <p:nvPr/>
            </p:nvPicPr>
            <p:blipFill rotWithShape="1">
              <a:blip r:embed="rId8" cstate="print">
                <a:biLevel thresh="25000"/>
              </a:blip>
              <a:srcRect l="38714" b="45714"/>
              <a:stretch/>
            </p:blipFill>
            <p:spPr bwMode="auto">
              <a:xfrm>
                <a:off x="6583877" y="4618520"/>
                <a:ext cx="982277" cy="870083"/>
              </a:xfrm>
              <a:prstGeom prst="rect">
                <a:avLst/>
              </a:prstGeom>
              <a:noFill/>
            </p:spPr>
          </p:pic>
          <p:sp>
            <p:nvSpPr>
              <p:cNvPr id="74" name="Freeform 6"/>
              <p:cNvSpPr>
                <a:spLocks/>
              </p:cNvSpPr>
              <p:nvPr/>
            </p:nvSpPr>
            <p:spPr bwMode="auto">
              <a:xfrm>
                <a:off x="4808890" y="5149049"/>
                <a:ext cx="116242" cy="108822"/>
              </a:xfrm>
              <a:custGeom>
                <a:avLst/>
                <a:gdLst>
                  <a:gd name="T0" fmla="*/ 1 w 60"/>
                  <a:gd name="T1" fmla="*/ 0 h 56"/>
                  <a:gd name="T2" fmla="*/ 0 w 60"/>
                  <a:gd name="T3" fmla="*/ 0 h 56"/>
                  <a:gd name="T4" fmla="*/ 0 w 60"/>
                  <a:gd name="T5" fmla="*/ 38 h 56"/>
                  <a:gd name="T6" fmla="*/ 18 w 60"/>
                  <a:gd name="T7" fmla="*/ 56 h 56"/>
                  <a:gd name="T8" fmla="*/ 44 w 60"/>
                  <a:gd name="T9" fmla="*/ 56 h 56"/>
                  <a:gd name="T10" fmla="*/ 60 w 60"/>
                  <a:gd name="T11" fmla="*/ 38 h 56"/>
                  <a:gd name="T12" fmla="*/ 60 w 60"/>
                  <a:gd name="T13" fmla="*/ 10 h 56"/>
                  <a:gd name="T14" fmla="*/ 1 w 6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 h="56">
                    <a:moveTo>
                      <a:pt x="1" y="0"/>
                    </a:moveTo>
                    <a:cubicBezTo>
                      <a:pt x="1" y="0"/>
                      <a:pt x="0" y="0"/>
                      <a:pt x="0" y="0"/>
                    </a:cubicBezTo>
                    <a:cubicBezTo>
                      <a:pt x="0" y="38"/>
                      <a:pt x="0" y="38"/>
                      <a:pt x="0" y="38"/>
                    </a:cubicBezTo>
                    <a:cubicBezTo>
                      <a:pt x="0" y="48"/>
                      <a:pt x="8" y="56"/>
                      <a:pt x="18" y="56"/>
                    </a:cubicBezTo>
                    <a:cubicBezTo>
                      <a:pt x="44" y="56"/>
                      <a:pt x="44" y="56"/>
                      <a:pt x="44" y="56"/>
                    </a:cubicBezTo>
                    <a:cubicBezTo>
                      <a:pt x="53" y="56"/>
                      <a:pt x="60" y="48"/>
                      <a:pt x="60" y="38"/>
                    </a:cubicBezTo>
                    <a:cubicBezTo>
                      <a:pt x="60" y="27"/>
                      <a:pt x="60" y="18"/>
                      <a:pt x="60" y="10"/>
                    </a:cubicBezTo>
                    <a:cubicBezTo>
                      <a:pt x="40" y="8"/>
                      <a:pt x="20" y="4"/>
                      <a:pt x="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75" name="Freeform 7"/>
              <p:cNvSpPr>
                <a:spLocks/>
              </p:cNvSpPr>
              <p:nvPr/>
            </p:nvSpPr>
            <p:spPr bwMode="auto">
              <a:xfrm>
                <a:off x="4773440" y="4878643"/>
                <a:ext cx="187142" cy="167356"/>
              </a:xfrm>
              <a:custGeom>
                <a:avLst/>
                <a:gdLst>
                  <a:gd name="T0" fmla="*/ 31 w 96"/>
                  <a:gd name="T1" fmla="*/ 78 h 86"/>
                  <a:gd name="T2" fmla="*/ 96 w 96"/>
                  <a:gd name="T3" fmla="*/ 86 h 86"/>
                  <a:gd name="T4" fmla="*/ 96 w 96"/>
                  <a:gd name="T5" fmla="*/ 18 h 86"/>
                  <a:gd name="T6" fmla="*/ 78 w 96"/>
                  <a:gd name="T7" fmla="*/ 0 h 86"/>
                  <a:gd name="T8" fmla="*/ 18 w 96"/>
                  <a:gd name="T9" fmla="*/ 0 h 86"/>
                  <a:gd name="T10" fmla="*/ 0 w 96"/>
                  <a:gd name="T11" fmla="*/ 18 h 86"/>
                  <a:gd name="T12" fmla="*/ 0 w 96"/>
                  <a:gd name="T13" fmla="*/ 72 h 86"/>
                  <a:gd name="T14" fmla="*/ 31 w 96"/>
                  <a:gd name="T15" fmla="*/ 78 h 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6" h="86">
                    <a:moveTo>
                      <a:pt x="31" y="78"/>
                    </a:moveTo>
                    <a:cubicBezTo>
                      <a:pt x="52" y="82"/>
                      <a:pt x="74" y="85"/>
                      <a:pt x="96" y="86"/>
                    </a:cubicBezTo>
                    <a:cubicBezTo>
                      <a:pt x="96" y="18"/>
                      <a:pt x="96" y="18"/>
                      <a:pt x="96" y="18"/>
                    </a:cubicBezTo>
                    <a:cubicBezTo>
                      <a:pt x="96" y="8"/>
                      <a:pt x="88" y="0"/>
                      <a:pt x="78" y="0"/>
                    </a:cubicBezTo>
                    <a:cubicBezTo>
                      <a:pt x="18" y="0"/>
                      <a:pt x="18" y="0"/>
                      <a:pt x="18" y="0"/>
                    </a:cubicBezTo>
                    <a:cubicBezTo>
                      <a:pt x="8" y="0"/>
                      <a:pt x="0" y="8"/>
                      <a:pt x="0" y="18"/>
                    </a:cubicBezTo>
                    <a:cubicBezTo>
                      <a:pt x="0" y="43"/>
                      <a:pt x="0" y="60"/>
                      <a:pt x="0" y="72"/>
                    </a:cubicBezTo>
                    <a:cubicBezTo>
                      <a:pt x="10" y="74"/>
                      <a:pt x="20" y="76"/>
                      <a:pt x="31" y="7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76" name="Freeform 8"/>
              <p:cNvSpPr>
                <a:spLocks/>
              </p:cNvSpPr>
              <p:nvPr/>
            </p:nvSpPr>
            <p:spPr bwMode="auto">
              <a:xfrm>
                <a:off x="5050444" y="5180377"/>
                <a:ext cx="137677" cy="126135"/>
              </a:xfrm>
              <a:custGeom>
                <a:avLst/>
                <a:gdLst>
                  <a:gd name="T0" fmla="*/ 56 w 71"/>
                  <a:gd name="T1" fmla="*/ 2 h 65"/>
                  <a:gd name="T2" fmla="*/ 38 w 71"/>
                  <a:gd name="T3" fmla="*/ 2 h 65"/>
                  <a:gd name="T4" fmla="*/ 0 w 71"/>
                  <a:gd name="T5" fmla="*/ 0 h 65"/>
                  <a:gd name="T6" fmla="*/ 0 w 71"/>
                  <a:gd name="T7" fmla="*/ 43 h 65"/>
                  <a:gd name="T8" fmla="*/ 20 w 71"/>
                  <a:gd name="T9" fmla="*/ 65 h 65"/>
                  <a:gd name="T10" fmla="*/ 50 w 71"/>
                  <a:gd name="T11" fmla="*/ 65 h 65"/>
                  <a:gd name="T12" fmla="*/ 71 w 71"/>
                  <a:gd name="T13" fmla="*/ 43 h 65"/>
                  <a:gd name="T14" fmla="*/ 71 w 71"/>
                  <a:gd name="T15" fmla="*/ 2 h 65"/>
                  <a:gd name="T16" fmla="*/ 56 w 71"/>
                  <a:gd name="T17" fmla="*/ 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65">
                    <a:moveTo>
                      <a:pt x="56" y="2"/>
                    </a:moveTo>
                    <a:cubicBezTo>
                      <a:pt x="50" y="2"/>
                      <a:pt x="44" y="2"/>
                      <a:pt x="38" y="2"/>
                    </a:cubicBezTo>
                    <a:cubicBezTo>
                      <a:pt x="25" y="1"/>
                      <a:pt x="12" y="1"/>
                      <a:pt x="0" y="0"/>
                    </a:cubicBezTo>
                    <a:cubicBezTo>
                      <a:pt x="0" y="43"/>
                      <a:pt x="0" y="43"/>
                      <a:pt x="0" y="43"/>
                    </a:cubicBezTo>
                    <a:cubicBezTo>
                      <a:pt x="0" y="55"/>
                      <a:pt x="9" y="65"/>
                      <a:pt x="20" y="65"/>
                    </a:cubicBezTo>
                    <a:cubicBezTo>
                      <a:pt x="50" y="65"/>
                      <a:pt x="50" y="65"/>
                      <a:pt x="50" y="65"/>
                    </a:cubicBezTo>
                    <a:cubicBezTo>
                      <a:pt x="62" y="65"/>
                      <a:pt x="71" y="55"/>
                      <a:pt x="71" y="43"/>
                    </a:cubicBezTo>
                    <a:cubicBezTo>
                      <a:pt x="71" y="25"/>
                      <a:pt x="71" y="12"/>
                      <a:pt x="71" y="2"/>
                    </a:cubicBezTo>
                    <a:cubicBezTo>
                      <a:pt x="66" y="2"/>
                      <a:pt x="61" y="2"/>
                      <a:pt x="56"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77" name="Freeform 9"/>
              <p:cNvSpPr>
                <a:spLocks/>
              </p:cNvSpPr>
              <p:nvPr/>
            </p:nvSpPr>
            <p:spPr bwMode="auto">
              <a:xfrm>
                <a:off x="5007574" y="4861330"/>
                <a:ext cx="221767" cy="190440"/>
              </a:xfrm>
              <a:custGeom>
                <a:avLst/>
                <a:gdLst>
                  <a:gd name="T0" fmla="*/ 42 w 114"/>
                  <a:gd name="T1" fmla="*/ 98 h 98"/>
                  <a:gd name="T2" fmla="*/ 60 w 114"/>
                  <a:gd name="T3" fmla="*/ 98 h 98"/>
                  <a:gd name="T4" fmla="*/ 114 w 114"/>
                  <a:gd name="T5" fmla="*/ 95 h 98"/>
                  <a:gd name="T6" fmla="*/ 114 w 114"/>
                  <a:gd name="T7" fmla="*/ 22 h 98"/>
                  <a:gd name="T8" fmla="*/ 93 w 114"/>
                  <a:gd name="T9" fmla="*/ 0 h 98"/>
                  <a:gd name="T10" fmla="*/ 22 w 114"/>
                  <a:gd name="T11" fmla="*/ 0 h 98"/>
                  <a:gd name="T12" fmla="*/ 0 w 114"/>
                  <a:gd name="T13" fmla="*/ 22 h 98"/>
                  <a:gd name="T14" fmla="*/ 0 w 114"/>
                  <a:gd name="T15" fmla="*/ 97 h 98"/>
                  <a:gd name="T16" fmla="*/ 42 w 114"/>
                  <a:gd name="T17"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98">
                    <a:moveTo>
                      <a:pt x="42" y="98"/>
                    </a:moveTo>
                    <a:cubicBezTo>
                      <a:pt x="48" y="98"/>
                      <a:pt x="54" y="98"/>
                      <a:pt x="60" y="98"/>
                    </a:cubicBezTo>
                    <a:cubicBezTo>
                      <a:pt x="78" y="97"/>
                      <a:pt x="97" y="96"/>
                      <a:pt x="114" y="95"/>
                    </a:cubicBezTo>
                    <a:cubicBezTo>
                      <a:pt x="114" y="22"/>
                      <a:pt x="114" y="22"/>
                      <a:pt x="114" y="22"/>
                    </a:cubicBezTo>
                    <a:cubicBezTo>
                      <a:pt x="114" y="11"/>
                      <a:pt x="104" y="0"/>
                      <a:pt x="93" y="0"/>
                    </a:cubicBezTo>
                    <a:cubicBezTo>
                      <a:pt x="22" y="0"/>
                      <a:pt x="22" y="0"/>
                      <a:pt x="22" y="0"/>
                    </a:cubicBezTo>
                    <a:cubicBezTo>
                      <a:pt x="10" y="0"/>
                      <a:pt x="0" y="11"/>
                      <a:pt x="0" y="22"/>
                    </a:cubicBezTo>
                    <a:cubicBezTo>
                      <a:pt x="0" y="60"/>
                      <a:pt x="0" y="83"/>
                      <a:pt x="0" y="97"/>
                    </a:cubicBezTo>
                    <a:cubicBezTo>
                      <a:pt x="14" y="98"/>
                      <a:pt x="28" y="98"/>
                      <a:pt x="42" y="9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78" name="Freeform 10"/>
              <p:cNvSpPr>
                <a:spLocks/>
              </p:cNvSpPr>
              <p:nvPr/>
            </p:nvSpPr>
            <p:spPr bwMode="auto">
              <a:xfrm>
                <a:off x="5310959" y="5166362"/>
                <a:ext cx="117067" cy="91510"/>
              </a:xfrm>
              <a:custGeom>
                <a:avLst/>
                <a:gdLst>
                  <a:gd name="T0" fmla="*/ 0 w 60"/>
                  <a:gd name="T1" fmla="*/ 7 h 47"/>
                  <a:gd name="T2" fmla="*/ 0 w 60"/>
                  <a:gd name="T3" fmla="*/ 29 h 47"/>
                  <a:gd name="T4" fmla="*/ 16 w 60"/>
                  <a:gd name="T5" fmla="*/ 47 h 47"/>
                  <a:gd name="T6" fmla="*/ 43 w 60"/>
                  <a:gd name="T7" fmla="*/ 47 h 47"/>
                  <a:gd name="T8" fmla="*/ 60 w 60"/>
                  <a:gd name="T9" fmla="*/ 29 h 47"/>
                  <a:gd name="T10" fmla="*/ 60 w 60"/>
                  <a:gd name="T11" fmla="*/ 0 h 47"/>
                  <a:gd name="T12" fmla="*/ 0 w 60"/>
                  <a:gd name="T13" fmla="*/ 7 h 47"/>
                </a:gdLst>
                <a:ahLst/>
                <a:cxnLst>
                  <a:cxn ang="0">
                    <a:pos x="T0" y="T1"/>
                  </a:cxn>
                  <a:cxn ang="0">
                    <a:pos x="T2" y="T3"/>
                  </a:cxn>
                  <a:cxn ang="0">
                    <a:pos x="T4" y="T5"/>
                  </a:cxn>
                  <a:cxn ang="0">
                    <a:pos x="T6" y="T7"/>
                  </a:cxn>
                  <a:cxn ang="0">
                    <a:pos x="T8" y="T9"/>
                  </a:cxn>
                  <a:cxn ang="0">
                    <a:pos x="T10" y="T11"/>
                  </a:cxn>
                  <a:cxn ang="0">
                    <a:pos x="T12" y="T13"/>
                  </a:cxn>
                </a:cxnLst>
                <a:rect l="0" t="0" r="r" b="b"/>
                <a:pathLst>
                  <a:path w="60" h="47">
                    <a:moveTo>
                      <a:pt x="0" y="7"/>
                    </a:moveTo>
                    <a:cubicBezTo>
                      <a:pt x="0" y="29"/>
                      <a:pt x="0" y="29"/>
                      <a:pt x="0" y="29"/>
                    </a:cubicBezTo>
                    <a:cubicBezTo>
                      <a:pt x="0" y="39"/>
                      <a:pt x="7" y="47"/>
                      <a:pt x="16" y="47"/>
                    </a:cubicBezTo>
                    <a:cubicBezTo>
                      <a:pt x="43" y="47"/>
                      <a:pt x="43" y="47"/>
                      <a:pt x="43" y="47"/>
                    </a:cubicBezTo>
                    <a:cubicBezTo>
                      <a:pt x="53" y="47"/>
                      <a:pt x="60" y="39"/>
                      <a:pt x="60" y="29"/>
                    </a:cubicBezTo>
                    <a:cubicBezTo>
                      <a:pt x="60" y="17"/>
                      <a:pt x="60" y="8"/>
                      <a:pt x="60" y="0"/>
                    </a:cubicBezTo>
                    <a:cubicBezTo>
                      <a:pt x="41" y="3"/>
                      <a:pt x="21" y="6"/>
                      <a:pt x="0" y="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79" name="Freeform 11"/>
              <p:cNvSpPr>
                <a:spLocks/>
              </p:cNvSpPr>
              <p:nvPr/>
            </p:nvSpPr>
            <p:spPr bwMode="auto">
              <a:xfrm>
                <a:off x="5276333" y="4878643"/>
                <a:ext cx="186318" cy="165707"/>
              </a:xfrm>
              <a:custGeom>
                <a:avLst/>
                <a:gdLst>
                  <a:gd name="T0" fmla="*/ 71 w 96"/>
                  <a:gd name="T1" fmla="*/ 74 h 85"/>
                  <a:gd name="T2" fmla="*/ 96 w 96"/>
                  <a:gd name="T3" fmla="*/ 68 h 85"/>
                  <a:gd name="T4" fmla="*/ 96 w 96"/>
                  <a:gd name="T5" fmla="*/ 18 h 85"/>
                  <a:gd name="T6" fmla="*/ 78 w 96"/>
                  <a:gd name="T7" fmla="*/ 0 h 85"/>
                  <a:gd name="T8" fmla="*/ 18 w 96"/>
                  <a:gd name="T9" fmla="*/ 0 h 85"/>
                  <a:gd name="T10" fmla="*/ 0 w 96"/>
                  <a:gd name="T11" fmla="*/ 18 h 85"/>
                  <a:gd name="T12" fmla="*/ 0 w 96"/>
                  <a:gd name="T13" fmla="*/ 85 h 85"/>
                  <a:gd name="T14" fmla="*/ 71 w 96"/>
                  <a:gd name="T15" fmla="*/ 74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6" h="85">
                    <a:moveTo>
                      <a:pt x="71" y="74"/>
                    </a:moveTo>
                    <a:cubicBezTo>
                      <a:pt x="80" y="72"/>
                      <a:pt x="88" y="70"/>
                      <a:pt x="96" y="68"/>
                    </a:cubicBezTo>
                    <a:cubicBezTo>
                      <a:pt x="96" y="18"/>
                      <a:pt x="96" y="18"/>
                      <a:pt x="96" y="18"/>
                    </a:cubicBezTo>
                    <a:cubicBezTo>
                      <a:pt x="96" y="8"/>
                      <a:pt x="89" y="0"/>
                      <a:pt x="78" y="0"/>
                    </a:cubicBezTo>
                    <a:cubicBezTo>
                      <a:pt x="18" y="0"/>
                      <a:pt x="18" y="0"/>
                      <a:pt x="18" y="0"/>
                    </a:cubicBezTo>
                    <a:cubicBezTo>
                      <a:pt x="8" y="0"/>
                      <a:pt x="0" y="8"/>
                      <a:pt x="0" y="18"/>
                    </a:cubicBezTo>
                    <a:cubicBezTo>
                      <a:pt x="0" y="54"/>
                      <a:pt x="0" y="74"/>
                      <a:pt x="0" y="85"/>
                    </a:cubicBezTo>
                    <a:cubicBezTo>
                      <a:pt x="25" y="83"/>
                      <a:pt x="49" y="79"/>
                      <a:pt x="71" y="7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80" name="Oval 12"/>
              <p:cNvSpPr>
                <a:spLocks noChangeArrowheads="1"/>
              </p:cNvSpPr>
              <p:nvPr/>
            </p:nvSpPr>
            <p:spPr bwMode="auto">
              <a:xfrm>
                <a:off x="5052092" y="4697272"/>
                <a:ext cx="132731" cy="134379"/>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81" name="Oval 13"/>
              <p:cNvSpPr>
                <a:spLocks noChangeArrowheads="1"/>
              </p:cNvSpPr>
              <p:nvPr/>
            </p:nvSpPr>
            <p:spPr bwMode="auto">
              <a:xfrm>
                <a:off x="5312607" y="4734371"/>
                <a:ext cx="112945" cy="1129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82" name="Oval 14"/>
              <p:cNvSpPr>
                <a:spLocks noChangeArrowheads="1"/>
              </p:cNvSpPr>
              <p:nvPr/>
            </p:nvSpPr>
            <p:spPr bwMode="auto">
              <a:xfrm>
                <a:off x="4810539" y="4734371"/>
                <a:ext cx="112945" cy="112944"/>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83" name="Freeform 15"/>
              <p:cNvSpPr>
                <a:spLocks/>
              </p:cNvSpPr>
              <p:nvPr/>
            </p:nvSpPr>
            <p:spPr bwMode="auto">
              <a:xfrm>
                <a:off x="4952338" y="4773118"/>
                <a:ext cx="76671" cy="35450"/>
              </a:xfrm>
              <a:custGeom>
                <a:avLst/>
                <a:gdLst>
                  <a:gd name="T0" fmla="*/ 39 w 39"/>
                  <a:gd name="T1" fmla="*/ 14 h 18"/>
                  <a:gd name="T2" fmla="*/ 36 w 39"/>
                  <a:gd name="T3" fmla="*/ 0 h 18"/>
                  <a:gd name="T4" fmla="*/ 0 w 39"/>
                  <a:gd name="T5" fmla="*/ 2 h 18"/>
                  <a:gd name="T6" fmla="*/ 1 w 39"/>
                  <a:gd name="T7" fmla="*/ 10 h 18"/>
                  <a:gd name="T8" fmla="*/ 0 w 39"/>
                  <a:gd name="T9" fmla="*/ 18 h 18"/>
                  <a:gd name="T10" fmla="*/ 39 w 39"/>
                  <a:gd name="T11" fmla="*/ 14 h 18"/>
                </a:gdLst>
                <a:ahLst/>
                <a:cxnLst>
                  <a:cxn ang="0">
                    <a:pos x="T0" y="T1"/>
                  </a:cxn>
                  <a:cxn ang="0">
                    <a:pos x="T2" y="T3"/>
                  </a:cxn>
                  <a:cxn ang="0">
                    <a:pos x="T4" y="T5"/>
                  </a:cxn>
                  <a:cxn ang="0">
                    <a:pos x="T6" y="T7"/>
                  </a:cxn>
                  <a:cxn ang="0">
                    <a:pos x="T8" y="T9"/>
                  </a:cxn>
                  <a:cxn ang="0">
                    <a:pos x="T10" y="T11"/>
                  </a:cxn>
                </a:cxnLst>
                <a:rect l="0" t="0" r="r" b="b"/>
                <a:pathLst>
                  <a:path w="39" h="18">
                    <a:moveTo>
                      <a:pt x="39" y="14"/>
                    </a:moveTo>
                    <a:cubicBezTo>
                      <a:pt x="37" y="10"/>
                      <a:pt x="36" y="5"/>
                      <a:pt x="36" y="0"/>
                    </a:cubicBezTo>
                    <a:cubicBezTo>
                      <a:pt x="24" y="1"/>
                      <a:pt x="12" y="1"/>
                      <a:pt x="0" y="2"/>
                    </a:cubicBezTo>
                    <a:cubicBezTo>
                      <a:pt x="1" y="5"/>
                      <a:pt x="1" y="7"/>
                      <a:pt x="1" y="10"/>
                    </a:cubicBezTo>
                    <a:cubicBezTo>
                      <a:pt x="1" y="13"/>
                      <a:pt x="1" y="15"/>
                      <a:pt x="0" y="18"/>
                    </a:cubicBezTo>
                    <a:cubicBezTo>
                      <a:pt x="13" y="16"/>
                      <a:pt x="26" y="15"/>
                      <a:pt x="39" y="1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84" name="Freeform 16"/>
              <p:cNvSpPr>
                <a:spLocks/>
              </p:cNvSpPr>
              <p:nvPr/>
            </p:nvSpPr>
            <p:spPr bwMode="auto">
              <a:xfrm>
                <a:off x="5452758" y="4811865"/>
                <a:ext cx="222592" cy="138501"/>
              </a:xfrm>
              <a:custGeom>
                <a:avLst/>
                <a:gdLst>
                  <a:gd name="T0" fmla="*/ 95 w 114"/>
                  <a:gd name="T1" fmla="*/ 39 h 71"/>
                  <a:gd name="T2" fmla="*/ 61 w 114"/>
                  <a:gd name="T3" fmla="*/ 20 h 71"/>
                  <a:gd name="T4" fmla="*/ 1 w 114"/>
                  <a:gd name="T5" fmla="*/ 0 h 71"/>
                  <a:gd name="T6" fmla="*/ 0 w 114"/>
                  <a:gd name="T7" fmla="*/ 5 h 71"/>
                  <a:gd name="T8" fmla="*/ 60 w 114"/>
                  <a:gd name="T9" fmla="*/ 22 h 71"/>
                  <a:gd name="T10" fmla="*/ 94 w 114"/>
                  <a:gd name="T11" fmla="*/ 40 h 71"/>
                  <a:gd name="T12" fmla="*/ 108 w 114"/>
                  <a:gd name="T13" fmla="*/ 53 h 71"/>
                  <a:gd name="T14" fmla="*/ 114 w 114"/>
                  <a:gd name="T15" fmla="*/ 71 h 71"/>
                  <a:gd name="T16" fmla="*/ 108 w 114"/>
                  <a:gd name="T17" fmla="*/ 53 h 71"/>
                  <a:gd name="T18" fmla="*/ 95 w 114"/>
                  <a:gd name="T19" fmla="*/ 3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71">
                    <a:moveTo>
                      <a:pt x="95" y="39"/>
                    </a:moveTo>
                    <a:cubicBezTo>
                      <a:pt x="84" y="31"/>
                      <a:pt x="73" y="25"/>
                      <a:pt x="61" y="20"/>
                    </a:cubicBezTo>
                    <a:cubicBezTo>
                      <a:pt x="42" y="11"/>
                      <a:pt x="22" y="5"/>
                      <a:pt x="1" y="0"/>
                    </a:cubicBezTo>
                    <a:cubicBezTo>
                      <a:pt x="1" y="2"/>
                      <a:pt x="0" y="4"/>
                      <a:pt x="0" y="5"/>
                    </a:cubicBezTo>
                    <a:cubicBezTo>
                      <a:pt x="20" y="9"/>
                      <a:pt x="40" y="15"/>
                      <a:pt x="60" y="22"/>
                    </a:cubicBezTo>
                    <a:cubicBezTo>
                      <a:pt x="72" y="27"/>
                      <a:pt x="83" y="33"/>
                      <a:pt x="94" y="40"/>
                    </a:cubicBezTo>
                    <a:cubicBezTo>
                      <a:pt x="99" y="44"/>
                      <a:pt x="104" y="48"/>
                      <a:pt x="108" y="53"/>
                    </a:cubicBezTo>
                    <a:cubicBezTo>
                      <a:pt x="112" y="59"/>
                      <a:pt x="114" y="65"/>
                      <a:pt x="114" y="71"/>
                    </a:cubicBezTo>
                    <a:cubicBezTo>
                      <a:pt x="114" y="65"/>
                      <a:pt x="112" y="58"/>
                      <a:pt x="108" y="53"/>
                    </a:cubicBezTo>
                    <a:cubicBezTo>
                      <a:pt x="105" y="48"/>
                      <a:pt x="100" y="43"/>
                      <a:pt x="95"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85" name="Freeform 17"/>
              <p:cNvSpPr>
                <a:spLocks/>
              </p:cNvSpPr>
              <p:nvPr/>
            </p:nvSpPr>
            <p:spPr bwMode="auto">
              <a:xfrm>
                <a:off x="4550024" y="4802797"/>
                <a:ext cx="1171493" cy="350375"/>
              </a:xfrm>
              <a:custGeom>
                <a:avLst/>
                <a:gdLst>
                  <a:gd name="T0" fmla="*/ 578 w 602"/>
                  <a:gd name="T1" fmla="*/ 76 h 180"/>
                  <a:gd name="T2" fmla="*/ 554 w 602"/>
                  <a:gd name="T3" fmla="*/ 76 h 180"/>
                  <a:gd name="T4" fmla="*/ 554 w 602"/>
                  <a:gd name="T5" fmla="*/ 77 h 180"/>
                  <a:gd name="T6" fmla="*/ 554 w 602"/>
                  <a:gd name="T7" fmla="*/ 76 h 180"/>
                  <a:gd name="T8" fmla="*/ 554 w 602"/>
                  <a:gd name="T9" fmla="*/ 76 h 180"/>
                  <a:gd name="T10" fmla="*/ 554 w 602"/>
                  <a:gd name="T11" fmla="*/ 77 h 180"/>
                  <a:gd name="T12" fmla="*/ 554 w 602"/>
                  <a:gd name="T13" fmla="*/ 78 h 180"/>
                  <a:gd name="T14" fmla="*/ 553 w 602"/>
                  <a:gd name="T15" fmla="*/ 81 h 180"/>
                  <a:gd name="T16" fmla="*/ 544 w 602"/>
                  <a:gd name="T17" fmla="*/ 89 h 180"/>
                  <a:gd name="T18" fmla="*/ 516 w 602"/>
                  <a:gd name="T19" fmla="*/ 106 h 180"/>
                  <a:gd name="T20" fmla="*/ 446 w 602"/>
                  <a:gd name="T21" fmla="*/ 127 h 180"/>
                  <a:gd name="T22" fmla="*/ 295 w 602"/>
                  <a:gd name="T23" fmla="*/ 144 h 180"/>
                  <a:gd name="T24" fmla="*/ 277 w 602"/>
                  <a:gd name="T25" fmla="*/ 144 h 180"/>
                  <a:gd name="T26" fmla="*/ 144 w 602"/>
                  <a:gd name="T27" fmla="*/ 133 h 180"/>
                  <a:gd name="T28" fmla="*/ 71 w 602"/>
                  <a:gd name="T29" fmla="*/ 114 h 180"/>
                  <a:gd name="T30" fmla="*/ 40 w 602"/>
                  <a:gd name="T31" fmla="*/ 98 h 180"/>
                  <a:gd name="T32" fmla="*/ 28 w 602"/>
                  <a:gd name="T33" fmla="*/ 87 h 180"/>
                  <a:gd name="T34" fmla="*/ 24 w 602"/>
                  <a:gd name="T35" fmla="*/ 76 h 180"/>
                  <a:gd name="T36" fmla="*/ 24 w 602"/>
                  <a:gd name="T37" fmla="*/ 75 h 180"/>
                  <a:gd name="T38" fmla="*/ 24 w 602"/>
                  <a:gd name="T39" fmla="*/ 74 h 180"/>
                  <a:gd name="T40" fmla="*/ 25 w 602"/>
                  <a:gd name="T41" fmla="*/ 71 h 180"/>
                  <a:gd name="T42" fmla="*/ 28 w 602"/>
                  <a:gd name="T43" fmla="*/ 65 h 180"/>
                  <a:gd name="T44" fmla="*/ 39 w 602"/>
                  <a:gd name="T45" fmla="*/ 54 h 180"/>
                  <a:gd name="T46" fmla="*/ 70 w 602"/>
                  <a:gd name="T47" fmla="*/ 36 h 180"/>
                  <a:gd name="T48" fmla="*/ 124 w 602"/>
                  <a:gd name="T49" fmla="*/ 18 h 180"/>
                  <a:gd name="T50" fmla="*/ 118 w 602"/>
                  <a:gd name="T51" fmla="*/ 0 h 180"/>
                  <a:gd name="T52" fmla="*/ 62 w 602"/>
                  <a:gd name="T53" fmla="*/ 16 h 180"/>
                  <a:gd name="T54" fmla="*/ 25 w 602"/>
                  <a:gd name="T55" fmla="*/ 36 h 180"/>
                  <a:gd name="T56" fmla="*/ 9 w 602"/>
                  <a:gd name="T57" fmla="*/ 51 h 180"/>
                  <a:gd name="T58" fmla="*/ 3 w 602"/>
                  <a:gd name="T59" fmla="*/ 63 h 180"/>
                  <a:gd name="T60" fmla="*/ 1 w 602"/>
                  <a:gd name="T61" fmla="*/ 69 h 180"/>
                  <a:gd name="T62" fmla="*/ 0 w 602"/>
                  <a:gd name="T63" fmla="*/ 73 h 180"/>
                  <a:gd name="T64" fmla="*/ 0 w 602"/>
                  <a:gd name="T65" fmla="*/ 75 h 180"/>
                  <a:gd name="T66" fmla="*/ 0 w 602"/>
                  <a:gd name="T67" fmla="*/ 76 h 180"/>
                  <a:gd name="T68" fmla="*/ 8 w 602"/>
                  <a:gd name="T69" fmla="*/ 101 h 180"/>
                  <a:gd name="T70" fmla="*/ 24 w 602"/>
                  <a:gd name="T71" fmla="*/ 118 h 180"/>
                  <a:gd name="T72" fmla="*/ 61 w 602"/>
                  <a:gd name="T73" fmla="*/ 139 h 180"/>
                  <a:gd name="T74" fmla="*/ 138 w 602"/>
                  <a:gd name="T75" fmla="*/ 163 h 180"/>
                  <a:gd name="T76" fmla="*/ 295 w 602"/>
                  <a:gd name="T77" fmla="*/ 180 h 180"/>
                  <a:gd name="T78" fmla="*/ 313 w 602"/>
                  <a:gd name="T79" fmla="*/ 180 h 180"/>
                  <a:gd name="T80" fmla="*/ 454 w 602"/>
                  <a:gd name="T81" fmla="*/ 168 h 180"/>
                  <a:gd name="T82" fmla="*/ 533 w 602"/>
                  <a:gd name="T83" fmla="*/ 147 h 180"/>
                  <a:gd name="T84" fmla="*/ 572 w 602"/>
                  <a:gd name="T85" fmla="*/ 126 h 180"/>
                  <a:gd name="T86" fmla="*/ 591 w 602"/>
                  <a:gd name="T87" fmla="*/ 108 h 180"/>
                  <a:gd name="T88" fmla="*/ 599 w 602"/>
                  <a:gd name="T89" fmla="*/ 94 h 180"/>
                  <a:gd name="T90" fmla="*/ 601 w 602"/>
                  <a:gd name="T91" fmla="*/ 85 h 180"/>
                  <a:gd name="T92" fmla="*/ 602 w 602"/>
                  <a:gd name="T93" fmla="*/ 81 h 180"/>
                  <a:gd name="T94" fmla="*/ 602 w 602"/>
                  <a:gd name="T95" fmla="*/ 78 h 180"/>
                  <a:gd name="T96" fmla="*/ 602 w 602"/>
                  <a:gd name="T97" fmla="*/ 77 h 180"/>
                  <a:gd name="T98" fmla="*/ 578 w 602"/>
                  <a:gd name="T99" fmla="*/ 7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2" h="180">
                    <a:moveTo>
                      <a:pt x="578" y="76"/>
                    </a:moveTo>
                    <a:cubicBezTo>
                      <a:pt x="554" y="76"/>
                      <a:pt x="554" y="76"/>
                      <a:pt x="554" y="76"/>
                    </a:cubicBezTo>
                    <a:cubicBezTo>
                      <a:pt x="554" y="77"/>
                      <a:pt x="554" y="77"/>
                      <a:pt x="554" y="77"/>
                    </a:cubicBezTo>
                    <a:cubicBezTo>
                      <a:pt x="554" y="77"/>
                      <a:pt x="554" y="76"/>
                      <a:pt x="554" y="76"/>
                    </a:cubicBezTo>
                    <a:cubicBezTo>
                      <a:pt x="554" y="76"/>
                      <a:pt x="554" y="76"/>
                      <a:pt x="554" y="76"/>
                    </a:cubicBezTo>
                    <a:cubicBezTo>
                      <a:pt x="554" y="77"/>
                      <a:pt x="554" y="77"/>
                      <a:pt x="554" y="77"/>
                    </a:cubicBezTo>
                    <a:cubicBezTo>
                      <a:pt x="554" y="77"/>
                      <a:pt x="554" y="77"/>
                      <a:pt x="554" y="78"/>
                    </a:cubicBezTo>
                    <a:cubicBezTo>
                      <a:pt x="554" y="78"/>
                      <a:pt x="554" y="79"/>
                      <a:pt x="553" y="81"/>
                    </a:cubicBezTo>
                    <a:cubicBezTo>
                      <a:pt x="551" y="83"/>
                      <a:pt x="548" y="86"/>
                      <a:pt x="544" y="89"/>
                    </a:cubicBezTo>
                    <a:cubicBezTo>
                      <a:pt x="537" y="95"/>
                      <a:pt x="526" y="101"/>
                      <a:pt x="516" y="106"/>
                    </a:cubicBezTo>
                    <a:cubicBezTo>
                      <a:pt x="494" y="115"/>
                      <a:pt x="470" y="122"/>
                      <a:pt x="446" y="127"/>
                    </a:cubicBezTo>
                    <a:cubicBezTo>
                      <a:pt x="397" y="138"/>
                      <a:pt x="346" y="143"/>
                      <a:pt x="295" y="144"/>
                    </a:cubicBezTo>
                    <a:cubicBezTo>
                      <a:pt x="289" y="144"/>
                      <a:pt x="283" y="144"/>
                      <a:pt x="277" y="144"/>
                    </a:cubicBezTo>
                    <a:cubicBezTo>
                      <a:pt x="232" y="144"/>
                      <a:pt x="187" y="141"/>
                      <a:pt x="144" y="133"/>
                    </a:cubicBezTo>
                    <a:cubicBezTo>
                      <a:pt x="119" y="129"/>
                      <a:pt x="94" y="123"/>
                      <a:pt x="71" y="114"/>
                    </a:cubicBezTo>
                    <a:cubicBezTo>
                      <a:pt x="60" y="110"/>
                      <a:pt x="49" y="104"/>
                      <a:pt x="40" y="98"/>
                    </a:cubicBezTo>
                    <a:cubicBezTo>
                      <a:pt x="35" y="94"/>
                      <a:pt x="31" y="91"/>
                      <a:pt x="28" y="87"/>
                    </a:cubicBezTo>
                    <a:cubicBezTo>
                      <a:pt x="26" y="83"/>
                      <a:pt x="24" y="79"/>
                      <a:pt x="24" y="76"/>
                    </a:cubicBezTo>
                    <a:cubicBezTo>
                      <a:pt x="24" y="75"/>
                      <a:pt x="24" y="75"/>
                      <a:pt x="24" y="75"/>
                    </a:cubicBezTo>
                    <a:cubicBezTo>
                      <a:pt x="24" y="74"/>
                      <a:pt x="24" y="74"/>
                      <a:pt x="24" y="74"/>
                    </a:cubicBezTo>
                    <a:cubicBezTo>
                      <a:pt x="24" y="73"/>
                      <a:pt x="25" y="72"/>
                      <a:pt x="25" y="71"/>
                    </a:cubicBezTo>
                    <a:cubicBezTo>
                      <a:pt x="25" y="69"/>
                      <a:pt x="26" y="67"/>
                      <a:pt x="28" y="65"/>
                    </a:cubicBezTo>
                    <a:cubicBezTo>
                      <a:pt x="30" y="61"/>
                      <a:pt x="34" y="57"/>
                      <a:pt x="39" y="54"/>
                    </a:cubicBezTo>
                    <a:cubicBezTo>
                      <a:pt x="48" y="46"/>
                      <a:pt x="59" y="41"/>
                      <a:pt x="70" y="36"/>
                    </a:cubicBezTo>
                    <a:cubicBezTo>
                      <a:pt x="87" y="28"/>
                      <a:pt x="106" y="22"/>
                      <a:pt x="124" y="18"/>
                    </a:cubicBezTo>
                    <a:cubicBezTo>
                      <a:pt x="121" y="12"/>
                      <a:pt x="119" y="6"/>
                      <a:pt x="118" y="0"/>
                    </a:cubicBezTo>
                    <a:cubicBezTo>
                      <a:pt x="99" y="4"/>
                      <a:pt x="81" y="9"/>
                      <a:pt x="62" y="16"/>
                    </a:cubicBezTo>
                    <a:cubicBezTo>
                      <a:pt x="49" y="21"/>
                      <a:pt x="37" y="27"/>
                      <a:pt x="25" y="36"/>
                    </a:cubicBezTo>
                    <a:cubicBezTo>
                      <a:pt x="19" y="40"/>
                      <a:pt x="14" y="45"/>
                      <a:pt x="9" y="51"/>
                    </a:cubicBezTo>
                    <a:cubicBezTo>
                      <a:pt x="6" y="55"/>
                      <a:pt x="4" y="58"/>
                      <a:pt x="3" y="63"/>
                    </a:cubicBezTo>
                    <a:cubicBezTo>
                      <a:pt x="2" y="65"/>
                      <a:pt x="1" y="67"/>
                      <a:pt x="1" y="69"/>
                    </a:cubicBezTo>
                    <a:cubicBezTo>
                      <a:pt x="1" y="70"/>
                      <a:pt x="0" y="72"/>
                      <a:pt x="0" y="73"/>
                    </a:cubicBezTo>
                    <a:cubicBezTo>
                      <a:pt x="0" y="75"/>
                      <a:pt x="0" y="75"/>
                      <a:pt x="0" y="75"/>
                    </a:cubicBezTo>
                    <a:cubicBezTo>
                      <a:pt x="0" y="76"/>
                      <a:pt x="0" y="76"/>
                      <a:pt x="0" y="76"/>
                    </a:cubicBezTo>
                    <a:cubicBezTo>
                      <a:pt x="0" y="86"/>
                      <a:pt x="4" y="95"/>
                      <a:pt x="8" y="101"/>
                    </a:cubicBezTo>
                    <a:cubicBezTo>
                      <a:pt x="13" y="108"/>
                      <a:pt x="19" y="113"/>
                      <a:pt x="24" y="118"/>
                    </a:cubicBezTo>
                    <a:cubicBezTo>
                      <a:pt x="36" y="127"/>
                      <a:pt x="48" y="133"/>
                      <a:pt x="61" y="139"/>
                    </a:cubicBezTo>
                    <a:cubicBezTo>
                      <a:pt x="86" y="150"/>
                      <a:pt x="112" y="157"/>
                      <a:pt x="138" y="163"/>
                    </a:cubicBezTo>
                    <a:cubicBezTo>
                      <a:pt x="190" y="174"/>
                      <a:pt x="242" y="179"/>
                      <a:pt x="295" y="180"/>
                    </a:cubicBezTo>
                    <a:cubicBezTo>
                      <a:pt x="301" y="180"/>
                      <a:pt x="307" y="180"/>
                      <a:pt x="313" y="180"/>
                    </a:cubicBezTo>
                    <a:cubicBezTo>
                      <a:pt x="360" y="180"/>
                      <a:pt x="407" y="177"/>
                      <a:pt x="454" y="168"/>
                    </a:cubicBezTo>
                    <a:cubicBezTo>
                      <a:pt x="480" y="164"/>
                      <a:pt x="507" y="158"/>
                      <a:pt x="533" y="147"/>
                    </a:cubicBezTo>
                    <a:cubicBezTo>
                      <a:pt x="546" y="142"/>
                      <a:pt x="559" y="136"/>
                      <a:pt x="572" y="126"/>
                    </a:cubicBezTo>
                    <a:cubicBezTo>
                      <a:pt x="579" y="122"/>
                      <a:pt x="585" y="116"/>
                      <a:pt x="591" y="108"/>
                    </a:cubicBezTo>
                    <a:cubicBezTo>
                      <a:pt x="594" y="104"/>
                      <a:pt x="597" y="99"/>
                      <a:pt x="599" y="94"/>
                    </a:cubicBezTo>
                    <a:cubicBezTo>
                      <a:pt x="600" y="91"/>
                      <a:pt x="601" y="88"/>
                      <a:pt x="601" y="85"/>
                    </a:cubicBezTo>
                    <a:cubicBezTo>
                      <a:pt x="602" y="84"/>
                      <a:pt x="602" y="82"/>
                      <a:pt x="602" y="81"/>
                    </a:cubicBezTo>
                    <a:cubicBezTo>
                      <a:pt x="602" y="80"/>
                      <a:pt x="602" y="79"/>
                      <a:pt x="602" y="78"/>
                    </a:cubicBezTo>
                    <a:cubicBezTo>
                      <a:pt x="602" y="77"/>
                      <a:pt x="602" y="77"/>
                      <a:pt x="602" y="77"/>
                    </a:cubicBezTo>
                    <a:lnTo>
                      <a:pt x="578" y="7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86" name="Freeform 18"/>
              <p:cNvSpPr>
                <a:spLocks/>
              </p:cNvSpPr>
              <p:nvPr/>
            </p:nvSpPr>
            <p:spPr bwMode="auto">
              <a:xfrm>
                <a:off x="5212029" y="4777240"/>
                <a:ext cx="70075" cy="23084"/>
              </a:xfrm>
              <a:custGeom>
                <a:avLst/>
                <a:gdLst>
                  <a:gd name="T0" fmla="*/ 36 w 36"/>
                  <a:gd name="T1" fmla="*/ 8 h 12"/>
                  <a:gd name="T2" fmla="*/ 36 w 36"/>
                  <a:gd name="T3" fmla="*/ 3 h 12"/>
                  <a:gd name="T4" fmla="*/ 2 w 36"/>
                  <a:gd name="T5" fmla="*/ 0 h 12"/>
                  <a:gd name="T6" fmla="*/ 0 w 36"/>
                  <a:gd name="T7" fmla="*/ 10 h 12"/>
                  <a:gd name="T8" fmla="*/ 36 w 36"/>
                  <a:gd name="T9" fmla="*/ 12 h 12"/>
                  <a:gd name="T10" fmla="*/ 36 w 36"/>
                  <a:gd name="T11" fmla="*/ 8 h 12"/>
                </a:gdLst>
                <a:ahLst/>
                <a:cxnLst>
                  <a:cxn ang="0">
                    <a:pos x="T0" y="T1"/>
                  </a:cxn>
                  <a:cxn ang="0">
                    <a:pos x="T2" y="T3"/>
                  </a:cxn>
                  <a:cxn ang="0">
                    <a:pos x="T4" y="T5"/>
                  </a:cxn>
                  <a:cxn ang="0">
                    <a:pos x="T6" y="T7"/>
                  </a:cxn>
                  <a:cxn ang="0">
                    <a:pos x="T8" y="T9"/>
                  </a:cxn>
                  <a:cxn ang="0">
                    <a:pos x="T10" y="T11"/>
                  </a:cxn>
                </a:cxnLst>
                <a:rect l="0" t="0" r="r" b="b"/>
                <a:pathLst>
                  <a:path w="36" h="12">
                    <a:moveTo>
                      <a:pt x="36" y="8"/>
                    </a:moveTo>
                    <a:cubicBezTo>
                      <a:pt x="36" y="6"/>
                      <a:pt x="36" y="5"/>
                      <a:pt x="36" y="3"/>
                    </a:cubicBezTo>
                    <a:cubicBezTo>
                      <a:pt x="25" y="2"/>
                      <a:pt x="13" y="1"/>
                      <a:pt x="2" y="0"/>
                    </a:cubicBezTo>
                    <a:cubicBezTo>
                      <a:pt x="1" y="3"/>
                      <a:pt x="1" y="7"/>
                      <a:pt x="0" y="10"/>
                    </a:cubicBezTo>
                    <a:cubicBezTo>
                      <a:pt x="12" y="10"/>
                      <a:pt x="24" y="11"/>
                      <a:pt x="36" y="12"/>
                    </a:cubicBezTo>
                    <a:cubicBezTo>
                      <a:pt x="36" y="11"/>
                      <a:pt x="36" y="9"/>
                      <a:pt x="36"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pic>
            <p:nvPicPr>
              <p:cNvPr id="87" name="Picture 8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492553" y="4427137"/>
                <a:ext cx="1195230" cy="1195231"/>
              </a:xfrm>
              <a:prstGeom prst="rect">
                <a:avLst/>
              </a:prstGeom>
            </p:spPr>
          </p:pic>
          <p:sp>
            <p:nvSpPr>
              <p:cNvPr id="88" name="Rectangle 87"/>
              <p:cNvSpPr/>
              <p:nvPr/>
            </p:nvSpPr>
            <p:spPr bwMode="auto">
              <a:xfrm>
                <a:off x="8181108" y="4408276"/>
                <a:ext cx="1792596" cy="1344431"/>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b="1" kern="0" dirty="0">
                  <a:gradFill>
                    <a:gsLst>
                      <a:gs pos="0">
                        <a:srgbClr val="FFFFFF"/>
                      </a:gs>
                      <a:gs pos="100000">
                        <a:srgbClr val="FFFFFF"/>
                      </a:gs>
                    </a:gsLst>
                    <a:lin ang="5400000" scaled="0"/>
                  </a:gradFill>
                </a:endParaRPr>
              </a:p>
            </p:txBody>
          </p:sp>
          <p:sp>
            <p:nvSpPr>
              <p:cNvPr id="89" name="Rectangle 88"/>
              <p:cNvSpPr/>
              <p:nvPr/>
            </p:nvSpPr>
            <p:spPr>
              <a:xfrm>
                <a:off x="8378050" y="5347747"/>
                <a:ext cx="1546244" cy="468614"/>
              </a:xfrm>
              <a:prstGeom prst="rect">
                <a:avLst/>
              </a:prstGeom>
            </p:spPr>
            <p:txBody>
              <a:bodyPr wrap="none">
                <a:spAutoFit/>
              </a:bodyPr>
              <a:lstStyle/>
              <a:p>
                <a:pPr algn="ctr" defTabSz="950663" fontAlgn="base">
                  <a:lnSpc>
                    <a:spcPct val="90000"/>
                  </a:lnSpc>
                  <a:spcBef>
                    <a:spcPct val="0"/>
                  </a:spcBef>
                  <a:spcAft>
                    <a:spcPct val="0"/>
                  </a:spcAft>
                </a:pPr>
                <a:r>
                  <a:rPr lang="en-US" sz="1224"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Dispose</a:t>
                </a:r>
              </a:p>
            </p:txBody>
          </p:sp>
          <p:sp>
            <p:nvSpPr>
              <p:cNvPr id="90" name="Freeform 94"/>
              <p:cNvSpPr>
                <a:spLocks noEditPoints="1"/>
              </p:cNvSpPr>
              <p:nvPr/>
            </p:nvSpPr>
            <p:spPr bwMode="black">
              <a:xfrm>
                <a:off x="8874416" y="4714428"/>
                <a:ext cx="463478" cy="628623"/>
              </a:xfrm>
              <a:custGeom>
                <a:avLst/>
                <a:gdLst>
                  <a:gd name="T0" fmla="*/ 50 w 53"/>
                  <a:gd name="T1" fmla="*/ 15 h 71"/>
                  <a:gd name="T2" fmla="*/ 50 w 53"/>
                  <a:gd name="T3" fmla="*/ 15 h 71"/>
                  <a:gd name="T4" fmla="*/ 3 w 53"/>
                  <a:gd name="T5" fmla="*/ 15 h 71"/>
                  <a:gd name="T6" fmla="*/ 0 w 53"/>
                  <a:gd name="T7" fmla="*/ 11 h 71"/>
                  <a:gd name="T8" fmla="*/ 3 w 53"/>
                  <a:gd name="T9" fmla="*/ 8 h 71"/>
                  <a:gd name="T10" fmla="*/ 3 w 53"/>
                  <a:gd name="T11" fmla="*/ 8 h 71"/>
                  <a:gd name="T12" fmla="*/ 50 w 53"/>
                  <a:gd name="T13" fmla="*/ 8 h 71"/>
                  <a:gd name="T14" fmla="*/ 53 w 53"/>
                  <a:gd name="T15" fmla="*/ 11 h 71"/>
                  <a:gd name="T16" fmla="*/ 50 w 53"/>
                  <a:gd name="T17" fmla="*/ 15 h 71"/>
                  <a:gd name="T18" fmla="*/ 34 w 53"/>
                  <a:gd name="T19" fmla="*/ 3 h 71"/>
                  <a:gd name="T20" fmla="*/ 32 w 53"/>
                  <a:gd name="T21" fmla="*/ 0 h 71"/>
                  <a:gd name="T22" fmla="*/ 21 w 53"/>
                  <a:gd name="T23" fmla="*/ 0 h 71"/>
                  <a:gd name="T24" fmla="*/ 21 w 53"/>
                  <a:gd name="T25" fmla="*/ 0 h 71"/>
                  <a:gd name="T26" fmla="*/ 19 w 53"/>
                  <a:gd name="T27" fmla="*/ 3 h 71"/>
                  <a:gd name="T28" fmla="*/ 21 w 53"/>
                  <a:gd name="T29" fmla="*/ 5 h 71"/>
                  <a:gd name="T30" fmla="*/ 32 w 53"/>
                  <a:gd name="T31" fmla="*/ 5 h 71"/>
                  <a:gd name="T32" fmla="*/ 32 w 53"/>
                  <a:gd name="T33" fmla="*/ 5 h 71"/>
                  <a:gd name="T34" fmla="*/ 34 w 53"/>
                  <a:gd name="T35" fmla="*/ 3 h 71"/>
                  <a:gd name="T36" fmla="*/ 49 w 53"/>
                  <a:gd name="T37" fmla="*/ 24 h 71"/>
                  <a:gd name="T38" fmla="*/ 47 w 53"/>
                  <a:gd name="T39" fmla="*/ 65 h 71"/>
                  <a:gd name="T40" fmla="*/ 42 w 53"/>
                  <a:gd name="T41" fmla="*/ 71 h 71"/>
                  <a:gd name="T42" fmla="*/ 12 w 53"/>
                  <a:gd name="T43" fmla="*/ 71 h 71"/>
                  <a:gd name="T44" fmla="*/ 6 w 53"/>
                  <a:gd name="T45" fmla="*/ 65 h 71"/>
                  <a:gd name="T46" fmla="*/ 4 w 53"/>
                  <a:gd name="T47" fmla="*/ 24 h 71"/>
                  <a:gd name="T48" fmla="*/ 9 w 53"/>
                  <a:gd name="T49" fmla="*/ 19 h 71"/>
                  <a:gd name="T50" fmla="*/ 44 w 53"/>
                  <a:gd name="T51" fmla="*/ 19 h 71"/>
                  <a:gd name="T52" fmla="*/ 49 w 53"/>
                  <a:gd name="T53" fmla="*/ 24 h 71"/>
                  <a:gd name="T54" fmla="*/ 17 w 53"/>
                  <a:gd name="T55" fmla="*/ 62 h 71"/>
                  <a:gd name="T56" fmla="*/ 16 w 53"/>
                  <a:gd name="T57" fmla="*/ 27 h 71"/>
                  <a:gd name="T58" fmla="*/ 13 w 53"/>
                  <a:gd name="T59" fmla="*/ 25 h 71"/>
                  <a:gd name="T60" fmla="*/ 11 w 53"/>
                  <a:gd name="T61" fmla="*/ 27 h 71"/>
                  <a:gd name="T62" fmla="*/ 12 w 53"/>
                  <a:gd name="T63" fmla="*/ 63 h 71"/>
                  <a:gd name="T64" fmla="*/ 14 w 53"/>
                  <a:gd name="T65" fmla="*/ 65 h 71"/>
                  <a:gd name="T66" fmla="*/ 14 w 53"/>
                  <a:gd name="T67" fmla="*/ 65 h 71"/>
                  <a:gd name="T68" fmla="*/ 17 w 53"/>
                  <a:gd name="T69" fmla="*/ 62 h 71"/>
                  <a:gd name="T70" fmla="*/ 29 w 53"/>
                  <a:gd name="T71" fmla="*/ 27 h 71"/>
                  <a:gd name="T72" fmla="*/ 27 w 53"/>
                  <a:gd name="T73" fmla="*/ 25 h 71"/>
                  <a:gd name="T74" fmla="*/ 27 w 53"/>
                  <a:gd name="T75" fmla="*/ 25 h 71"/>
                  <a:gd name="T76" fmla="*/ 24 w 53"/>
                  <a:gd name="T77" fmla="*/ 27 h 71"/>
                  <a:gd name="T78" fmla="*/ 24 w 53"/>
                  <a:gd name="T79" fmla="*/ 62 h 71"/>
                  <a:gd name="T80" fmla="*/ 26 w 53"/>
                  <a:gd name="T81" fmla="*/ 65 h 71"/>
                  <a:gd name="T82" fmla="*/ 26 w 53"/>
                  <a:gd name="T83" fmla="*/ 65 h 71"/>
                  <a:gd name="T84" fmla="*/ 29 w 53"/>
                  <a:gd name="T85" fmla="*/ 62 h 71"/>
                  <a:gd name="T86" fmla="*/ 29 w 53"/>
                  <a:gd name="T87" fmla="*/ 27 h 71"/>
                  <a:gd name="T88" fmla="*/ 43 w 53"/>
                  <a:gd name="T89" fmla="*/ 27 h 71"/>
                  <a:gd name="T90" fmla="*/ 40 w 53"/>
                  <a:gd name="T91" fmla="*/ 25 h 71"/>
                  <a:gd name="T92" fmla="*/ 38 w 53"/>
                  <a:gd name="T93" fmla="*/ 27 h 71"/>
                  <a:gd name="T94" fmla="*/ 36 w 53"/>
                  <a:gd name="T95" fmla="*/ 62 h 71"/>
                  <a:gd name="T96" fmla="*/ 39 w 53"/>
                  <a:gd name="T97" fmla="*/ 65 h 71"/>
                  <a:gd name="T98" fmla="*/ 39 w 53"/>
                  <a:gd name="T99" fmla="*/ 65 h 71"/>
                  <a:gd name="T100" fmla="*/ 41 w 53"/>
                  <a:gd name="T101" fmla="*/ 63 h 71"/>
                  <a:gd name="T102" fmla="*/ 43 w 53"/>
                  <a:gd name="T103"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 h="71">
                    <a:moveTo>
                      <a:pt x="50" y="15"/>
                    </a:moveTo>
                    <a:cubicBezTo>
                      <a:pt x="50" y="15"/>
                      <a:pt x="50" y="15"/>
                      <a:pt x="50" y="15"/>
                    </a:cubicBezTo>
                    <a:cubicBezTo>
                      <a:pt x="3" y="15"/>
                      <a:pt x="3" y="15"/>
                      <a:pt x="3" y="15"/>
                    </a:cubicBezTo>
                    <a:cubicBezTo>
                      <a:pt x="1" y="15"/>
                      <a:pt x="0" y="13"/>
                      <a:pt x="0" y="11"/>
                    </a:cubicBezTo>
                    <a:cubicBezTo>
                      <a:pt x="0" y="9"/>
                      <a:pt x="1" y="8"/>
                      <a:pt x="3" y="8"/>
                    </a:cubicBezTo>
                    <a:cubicBezTo>
                      <a:pt x="3" y="8"/>
                      <a:pt x="3" y="8"/>
                      <a:pt x="3" y="8"/>
                    </a:cubicBezTo>
                    <a:cubicBezTo>
                      <a:pt x="50" y="8"/>
                      <a:pt x="50" y="8"/>
                      <a:pt x="50" y="8"/>
                    </a:cubicBezTo>
                    <a:cubicBezTo>
                      <a:pt x="52" y="8"/>
                      <a:pt x="53" y="9"/>
                      <a:pt x="53" y="11"/>
                    </a:cubicBezTo>
                    <a:cubicBezTo>
                      <a:pt x="53" y="14"/>
                      <a:pt x="52" y="15"/>
                      <a:pt x="50" y="15"/>
                    </a:cubicBezTo>
                    <a:close/>
                    <a:moveTo>
                      <a:pt x="34" y="3"/>
                    </a:moveTo>
                    <a:cubicBezTo>
                      <a:pt x="34" y="1"/>
                      <a:pt x="33" y="0"/>
                      <a:pt x="32" y="0"/>
                    </a:cubicBezTo>
                    <a:cubicBezTo>
                      <a:pt x="21" y="0"/>
                      <a:pt x="21" y="0"/>
                      <a:pt x="21" y="0"/>
                    </a:cubicBezTo>
                    <a:cubicBezTo>
                      <a:pt x="21" y="0"/>
                      <a:pt x="21" y="0"/>
                      <a:pt x="21" y="0"/>
                    </a:cubicBezTo>
                    <a:cubicBezTo>
                      <a:pt x="20" y="0"/>
                      <a:pt x="19" y="1"/>
                      <a:pt x="19" y="3"/>
                    </a:cubicBezTo>
                    <a:cubicBezTo>
                      <a:pt x="19" y="4"/>
                      <a:pt x="20" y="5"/>
                      <a:pt x="21" y="5"/>
                    </a:cubicBezTo>
                    <a:cubicBezTo>
                      <a:pt x="32" y="5"/>
                      <a:pt x="32" y="5"/>
                      <a:pt x="32" y="5"/>
                    </a:cubicBezTo>
                    <a:cubicBezTo>
                      <a:pt x="32" y="5"/>
                      <a:pt x="32" y="5"/>
                      <a:pt x="32" y="5"/>
                    </a:cubicBezTo>
                    <a:cubicBezTo>
                      <a:pt x="33" y="5"/>
                      <a:pt x="34" y="4"/>
                      <a:pt x="34" y="3"/>
                    </a:cubicBezTo>
                    <a:close/>
                    <a:moveTo>
                      <a:pt x="49" y="24"/>
                    </a:moveTo>
                    <a:cubicBezTo>
                      <a:pt x="47" y="65"/>
                      <a:pt x="47" y="65"/>
                      <a:pt x="47" y="65"/>
                    </a:cubicBezTo>
                    <a:cubicBezTo>
                      <a:pt x="47" y="68"/>
                      <a:pt x="45" y="71"/>
                      <a:pt x="42" y="71"/>
                    </a:cubicBezTo>
                    <a:cubicBezTo>
                      <a:pt x="12" y="71"/>
                      <a:pt x="12" y="71"/>
                      <a:pt x="12" y="71"/>
                    </a:cubicBezTo>
                    <a:cubicBezTo>
                      <a:pt x="9" y="71"/>
                      <a:pt x="6" y="68"/>
                      <a:pt x="6" y="65"/>
                    </a:cubicBezTo>
                    <a:cubicBezTo>
                      <a:pt x="4" y="24"/>
                      <a:pt x="4" y="24"/>
                      <a:pt x="4" y="24"/>
                    </a:cubicBezTo>
                    <a:cubicBezTo>
                      <a:pt x="4" y="21"/>
                      <a:pt x="6" y="19"/>
                      <a:pt x="9" y="19"/>
                    </a:cubicBezTo>
                    <a:cubicBezTo>
                      <a:pt x="44" y="19"/>
                      <a:pt x="44" y="19"/>
                      <a:pt x="44" y="19"/>
                    </a:cubicBezTo>
                    <a:cubicBezTo>
                      <a:pt x="47" y="19"/>
                      <a:pt x="50" y="21"/>
                      <a:pt x="49" y="24"/>
                    </a:cubicBezTo>
                    <a:close/>
                    <a:moveTo>
                      <a:pt x="17" y="62"/>
                    </a:moveTo>
                    <a:cubicBezTo>
                      <a:pt x="16" y="27"/>
                      <a:pt x="16" y="27"/>
                      <a:pt x="16" y="27"/>
                    </a:cubicBezTo>
                    <a:cubicBezTo>
                      <a:pt x="16" y="26"/>
                      <a:pt x="14" y="25"/>
                      <a:pt x="13" y="25"/>
                    </a:cubicBezTo>
                    <a:cubicBezTo>
                      <a:pt x="12" y="25"/>
                      <a:pt x="10" y="26"/>
                      <a:pt x="11" y="27"/>
                    </a:cubicBezTo>
                    <a:cubicBezTo>
                      <a:pt x="12" y="63"/>
                      <a:pt x="12" y="63"/>
                      <a:pt x="12" y="63"/>
                    </a:cubicBezTo>
                    <a:cubicBezTo>
                      <a:pt x="12" y="64"/>
                      <a:pt x="13" y="65"/>
                      <a:pt x="14" y="65"/>
                    </a:cubicBezTo>
                    <a:cubicBezTo>
                      <a:pt x="14" y="65"/>
                      <a:pt x="14" y="65"/>
                      <a:pt x="14" y="65"/>
                    </a:cubicBezTo>
                    <a:cubicBezTo>
                      <a:pt x="16" y="65"/>
                      <a:pt x="17" y="64"/>
                      <a:pt x="17" y="62"/>
                    </a:cubicBezTo>
                    <a:close/>
                    <a:moveTo>
                      <a:pt x="29" y="27"/>
                    </a:moveTo>
                    <a:cubicBezTo>
                      <a:pt x="29" y="26"/>
                      <a:pt x="28" y="25"/>
                      <a:pt x="27" y="25"/>
                    </a:cubicBezTo>
                    <a:cubicBezTo>
                      <a:pt x="27" y="25"/>
                      <a:pt x="27" y="25"/>
                      <a:pt x="27" y="25"/>
                    </a:cubicBezTo>
                    <a:cubicBezTo>
                      <a:pt x="25" y="25"/>
                      <a:pt x="24" y="26"/>
                      <a:pt x="24" y="27"/>
                    </a:cubicBezTo>
                    <a:cubicBezTo>
                      <a:pt x="24" y="62"/>
                      <a:pt x="24" y="62"/>
                      <a:pt x="24" y="62"/>
                    </a:cubicBezTo>
                    <a:cubicBezTo>
                      <a:pt x="24" y="64"/>
                      <a:pt x="25" y="65"/>
                      <a:pt x="26" y="65"/>
                    </a:cubicBezTo>
                    <a:cubicBezTo>
                      <a:pt x="26" y="65"/>
                      <a:pt x="26" y="65"/>
                      <a:pt x="26" y="65"/>
                    </a:cubicBezTo>
                    <a:cubicBezTo>
                      <a:pt x="28" y="65"/>
                      <a:pt x="29" y="64"/>
                      <a:pt x="29" y="62"/>
                    </a:cubicBezTo>
                    <a:lnTo>
                      <a:pt x="29" y="27"/>
                    </a:lnTo>
                    <a:close/>
                    <a:moveTo>
                      <a:pt x="43" y="27"/>
                    </a:moveTo>
                    <a:cubicBezTo>
                      <a:pt x="43" y="26"/>
                      <a:pt x="42" y="25"/>
                      <a:pt x="40" y="25"/>
                    </a:cubicBezTo>
                    <a:cubicBezTo>
                      <a:pt x="39" y="25"/>
                      <a:pt x="38" y="26"/>
                      <a:pt x="38" y="27"/>
                    </a:cubicBezTo>
                    <a:cubicBezTo>
                      <a:pt x="36" y="62"/>
                      <a:pt x="36" y="62"/>
                      <a:pt x="36" y="62"/>
                    </a:cubicBezTo>
                    <a:cubicBezTo>
                      <a:pt x="36" y="64"/>
                      <a:pt x="37" y="65"/>
                      <a:pt x="39" y="65"/>
                    </a:cubicBezTo>
                    <a:cubicBezTo>
                      <a:pt x="39" y="65"/>
                      <a:pt x="39" y="65"/>
                      <a:pt x="39" y="65"/>
                    </a:cubicBezTo>
                    <a:cubicBezTo>
                      <a:pt x="40" y="65"/>
                      <a:pt x="41" y="64"/>
                      <a:pt x="41" y="63"/>
                    </a:cubicBezTo>
                    <a:lnTo>
                      <a:pt x="43" y="27"/>
                    </a:lnTo>
                    <a:close/>
                  </a:path>
                </a:pathLst>
              </a:custGeom>
              <a:solidFill>
                <a:srgbClr val="FFFFFF"/>
              </a:solidFill>
              <a:ln>
                <a:noFill/>
              </a:ln>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grpSp>
        <p:grpSp>
          <p:nvGrpSpPr>
            <p:cNvPr id="91" name="Group 90"/>
            <p:cNvGrpSpPr/>
            <p:nvPr/>
          </p:nvGrpSpPr>
          <p:grpSpPr>
            <a:xfrm>
              <a:off x="703981" y="4391068"/>
              <a:ext cx="11094302" cy="2189377"/>
              <a:chOff x="739841" y="464224"/>
              <a:chExt cx="10877754" cy="2146643"/>
            </a:xfrm>
          </p:grpSpPr>
          <p:grpSp>
            <p:nvGrpSpPr>
              <p:cNvPr id="92" name="Group 91"/>
              <p:cNvGrpSpPr/>
              <p:nvPr/>
            </p:nvGrpSpPr>
            <p:grpSpPr>
              <a:xfrm>
                <a:off x="739841" y="464224"/>
                <a:ext cx="10877754" cy="2146643"/>
                <a:chOff x="739841" y="464224"/>
                <a:chExt cx="10877754" cy="2146643"/>
              </a:xfrm>
            </p:grpSpPr>
            <p:grpSp>
              <p:nvGrpSpPr>
                <p:cNvPr id="94" name="Group 93"/>
                <p:cNvGrpSpPr/>
                <p:nvPr/>
              </p:nvGrpSpPr>
              <p:grpSpPr>
                <a:xfrm>
                  <a:off x="739841" y="464224"/>
                  <a:ext cx="10877754" cy="2146643"/>
                  <a:chOff x="739841" y="464224"/>
                  <a:chExt cx="10877754" cy="2146643"/>
                </a:xfrm>
              </p:grpSpPr>
              <p:grpSp>
                <p:nvGrpSpPr>
                  <p:cNvPr id="96" name="Group 95"/>
                  <p:cNvGrpSpPr/>
                  <p:nvPr/>
                </p:nvGrpSpPr>
                <p:grpSpPr>
                  <a:xfrm>
                    <a:off x="739841" y="464224"/>
                    <a:ext cx="10877754" cy="2146643"/>
                    <a:chOff x="-58536" y="1099500"/>
                    <a:chExt cx="12192000" cy="2186693"/>
                  </a:xfrm>
                </p:grpSpPr>
                <p:sp>
                  <p:nvSpPr>
                    <p:cNvPr id="98" name="Rectangle 97"/>
                    <p:cNvSpPr/>
                    <p:nvPr/>
                  </p:nvSpPr>
                  <p:spPr bwMode="auto">
                    <a:xfrm>
                      <a:off x="-58536" y="1099500"/>
                      <a:ext cx="12192000" cy="2186693"/>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158498" tIns="130527" rIns="158498" bIns="130527" numCol="1" spcCol="0" rtlCol="0" fromWordArt="0" anchor="t" anchorCtr="0" forceAA="0" compatLnSpc="1">
                      <a:prstTxWarp prst="textNoShape">
                        <a:avLst/>
                      </a:prstTxWarp>
                      <a:noAutofit/>
                    </a:bodyPr>
                    <a:lstStyle/>
                    <a:p>
                      <a:pPr algn="ctr" defTabSz="950663" fontAlgn="base">
                        <a:lnSpc>
                          <a:spcPct val="90000"/>
                        </a:lnSpc>
                        <a:spcBef>
                          <a:spcPct val="0"/>
                        </a:spcBef>
                        <a:spcAft>
                          <a:spcPts val="306"/>
                        </a:spcAft>
                      </a:pPr>
                      <a:r>
                        <a:rPr lang="en-US" sz="1632" b="1" spc="-72" dirty="0">
                          <a:solidFill>
                            <a:srgbClr val="505050">
                              <a:lumMod val="50000"/>
                            </a:srgbClr>
                          </a:solidFill>
                          <a:ea typeface="Segoe UI" pitchFamily="34" charset="0"/>
                          <a:cs typeface="Segoe UI" pitchFamily="34" charset="0"/>
                        </a:rPr>
                        <a:t>Compliance</a:t>
                      </a:r>
                    </a:p>
                  </p:txBody>
                </p:sp>
                <p:sp>
                  <p:nvSpPr>
                    <p:cNvPr id="99" name="Rectangle 98"/>
                    <p:cNvSpPr/>
                    <p:nvPr/>
                  </p:nvSpPr>
                  <p:spPr bwMode="auto">
                    <a:xfrm>
                      <a:off x="10505591" y="1800103"/>
                      <a:ext cx="1481484" cy="1344432"/>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100" name="Rectangle 99"/>
                    <p:cNvSpPr/>
                    <p:nvPr/>
                  </p:nvSpPr>
                  <p:spPr>
                    <a:xfrm>
                      <a:off x="10570347" y="2738584"/>
                      <a:ext cx="1499499" cy="477357"/>
                    </a:xfrm>
                    <a:prstGeom prst="rect">
                      <a:avLst/>
                    </a:prstGeom>
                  </p:spPr>
                  <p:txBody>
                    <a:bodyPr wrap="none">
                      <a:spAutoFit/>
                    </a:bodyPr>
                    <a:lstStyle/>
                    <a:p>
                      <a:pPr algn="ctr" defTabSz="950663" fontAlgn="base">
                        <a:lnSpc>
                          <a:spcPct val="90000"/>
                        </a:lnSpc>
                        <a:spcBef>
                          <a:spcPct val="0"/>
                        </a:spcBef>
                        <a:spcAft>
                          <a:spcPct val="0"/>
                        </a:spcAft>
                      </a:pPr>
                      <a:r>
                        <a:rPr lang="en-US" sz="1224"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Delete</a:t>
                      </a:r>
                    </a:p>
                  </p:txBody>
                </p:sp>
                <p:sp>
                  <p:nvSpPr>
                    <p:cNvPr id="101" name="Freeform 94"/>
                    <p:cNvSpPr>
                      <a:spLocks noEditPoints="1"/>
                    </p:cNvSpPr>
                    <p:nvPr/>
                  </p:nvSpPr>
                  <p:spPr bwMode="black">
                    <a:xfrm>
                      <a:off x="11043345" y="2106255"/>
                      <a:ext cx="463479" cy="628623"/>
                    </a:xfrm>
                    <a:custGeom>
                      <a:avLst/>
                      <a:gdLst>
                        <a:gd name="T0" fmla="*/ 50 w 53"/>
                        <a:gd name="T1" fmla="*/ 15 h 71"/>
                        <a:gd name="T2" fmla="*/ 50 w 53"/>
                        <a:gd name="T3" fmla="*/ 15 h 71"/>
                        <a:gd name="T4" fmla="*/ 3 w 53"/>
                        <a:gd name="T5" fmla="*/ 15 h 71"/>
                        <a:gd name="T6" fmla="*/ 0 w 53"/>
                        <a:gd name="T7" fmla="*/ 11 h 71"/>
                        <a:gd name="T8" fmla="*/ 3 w 53"/>
                        <a:gd name="T9" fmla="*/ 8 h 71"/>
                        <a:gd name="T10" fmla="*/ 3 w 53"/>
                        <a:gd name="T11" fmla="*/ 8 h 71"/>
                        <a:gd name="T12" fmla="*/ 50 w 53"/>
                        <a:gd name="T13" fmla="*/ 8 h 71"/>
                        <a:gd name="T14" fmla="*/ 53 w 53"/>
                        <a:gd name="T15" fmla="*/ 11 h 71"/>
                        <a:gd name="T16" fmla="*/ 50 w 53"/>
                        <a:gd name="T17" fmla="*/ 15 h 71"/>
                        <a:gd name="T18" fmla="*/ 34 w 53"/>
                        <a:gd name="T19" fmla="*/ 3 h 71"/>
                        <a:gd name="T20" fmla="*/ 32 w 53"/>
                        <a:gd name="T21" fmla="*/ 0 h 71"/>
                        <a:gd name="T22" fmla="*/ 21 w 53"/>
                        <a:gd name="T23" fmla="*/ 0 h 71"/>
                        <a:gd name="T24" fmla="*/ 21 w 53"/>
                        <a:gd name="T25" fmla="*/ 0 h 71"/>
                        <a:gd name="T26" fmla="*/ 19 w 53"/>
                        <a:gd name="T27" fmla="*/ 3 h 71"/>
                        <a:gd name="T28" fmla="*/ 21 w 53"/>
                        <a:gd name="T29" fmla="*/ 5 h 71"/>
                        <a:gd name="T30" fmla="*/ 32 w 53"/>
                        <a:gd name="T31" fmla="*/ 5 h 71"/>
                        <a:gd name="T32" fmla="*/ 32 w 53"/>
                        <a:gd name="T33" fmla="*/ 5 h 71"/>
                        <a:gd name="T34" fmla="*/ 34 w 53"/>
                        <a:gd name="T35" fmla="*/ 3 h 71"/>
                        <a:gd name="T36" fmla="*/ 49 w 53"/>
                        <a:gd name="T37" fmla="*/ 24 h 71"/>
                        <a:gd name="T38" fmla="*/ 47 w 53"/>
                        <a:gd name="T39" fmla="*/ 65 h 71"/>
                        <a:gd name="T40" fmla="*/ 42 w 53"/>
                        <a:gd name="T41" fmla="*/ 71 h 71"/>
                        <a:gd name="T42" fmla="*/ 12 w 53"/>
                        <a:gd name="T43" fmla="*/ 71 h 71"/>
                        <a:gd name="T44" fmla="*/ 6 w 53"/>
                        <a:gd name="T45" fmla="*/ 65 h 71"/>
                        <a:gd name="T46" fmla="*/ 4 w 53"/>
                        <a:gd name="T47" fmla="*/ 24 h 71"/>
                        <a:gd name="T48" fmla="*/ 9 w 53"/>
                        <a:gd name="T49" fmla="*/ 19 h 71"/>
                        <a:gd name="T50" fmla="*/ 44 w 53"/>
                        <a:gd name="T51" fmla="*/ 19 h 71"/>
                        <a:gd name="T52" fmla="*/ 49 w 53"/>
                        <a:gd name="T53" fmla="*/ 24 h 71"/>
                        <a:gd name="T54" fmla="*/ 17 w 53"/>
                        <a:gd name="T55" fmla="*/ 62 h 71"/>
                        <a:gd name="T56" fmla="*/ 16 w 53"/>
                        <a:gd name="T57" fmla="*/ 27 h 71"/>
                        <a:gd name="T58" fmla="*/ 13 w 53"/>
                        <a:gd name="T59" fmla="*/ 25 h 71"/>
                        <a:gd name="T60" fmla="*/ 11 w 53"/>
                        <a:gd name="T61" fmla="*/ 27 h 71"/>
                        <a:gd name="T62" fmla="*/ 12 w 53"/>
                        <a:gd name="T63" fmla="*/ 63 h 71"/>
                        <a:gd name="T64" fmla="*/ 14 w 53"/>
                        <a:gd name="T65" fmla="*/ 65 h 71"/>
                        <a:gd name="T66" fmla="*/ 14 w 53"/>
                        <a:gd name="T67" fmla="*/ 65 h 71"/>
                        <a:gd name="T68" fmla="*/ 17 w 53"/>
                        <a:gd name="T69" fmla="*/ 62 h 71"/>
                        <a:gd name="T70" fmla="*/ 29 w 53"/>
                        <a:gd name="T71" fmla="*/ 27 h 71"/>
                        <a:gd name="T72" fmla="*/ 27 w 53"/>
                        <a:gd name="T73" fmla="*/ 25 h 71"/>
                        <a:gd name="T74" fmla="*/ 27 w 53"/>
                        <a:gd name="T75" fmla="*/ 25 h 71"/>
                        <a:gd name="T76" fmla="*/ 24 w 53"/>
                        <a:gd name="T77" fmla="*/ 27 h 71"/>
                        <a:gd name="T78" fmla="*/ 24 w 53"/>
                        <a:gd name="T79" fmla="*/ 62 h 71"/>
                        <a:gd name="T80" fmla="*/ 26 w 53"/>
                        <a:gd name="T81" fmla="*/ 65 h 71"/>
                        <a:gd name="T82" fmla="*/ 26 w 53"/>
                        <a:gd name="T83" fmla="*/ 65 h 71"/>
                        <a:gd name="T84" fmla="*/ 29 w 53"/>
                        <a:gd name="T85" fmla="*/ 62 h 71"/>
                        <a:gd name="T86" fmla="*/ 29 w 53"/>
                        <a:gd name="T87" fmla="*/ 27 h 71"/>
                        <a:gd name="T88" fmla="*/ 43 w 53"/>
                        <a:gd name="T89" fmla="*/ 27 h 71"/>
                        <a:gd name="T90" fmla="*/ 40 w 53"/>
                        <a:gd name="T91" fmla="*/ 25 h 71"/>
                        <a:gd name="T92" fmla="*/ 38 w 53"/>
                        <a:gd name="T93" fmla="*/ 27 h 71"/>
                        <a:gd name="T94" fmla="*/ 36 w 53"/>
                        <a:gd name="T95" fmla="*/ 62 h 71"/>
                        <a:gd name="T96" fmla="*/ 39 w 53"/>
                        <a:gd name="T97" fmla="*/ 65 h 71"/>
                        <a:gd name="T98" fmla="*/ 39 w 53"/>
                        <a:gd name="T99" fmla="*/ 65 h 71"/>
                        <a:gd name="T100" fmla="*/ 41 w 53"/>
                        <a:gd name="T101" fmla="*/ 63 h 71"/>
                        <a:gd name="T102" fmla="*/ 43 w 53"/>
                        <a:gd name="T103"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 h="71">
                          <a:moveTo>
                            <a:pt x="50" y="15"/>
                          </a:moveTo>
                          <a:cubicBezTo>
                            <a:pt x="50" y="15"/>
                            <a:pt x="50" y="15"/>
                            <a:pt x="50" y="15"/>
                          </a:cubicBezTo>
                          <a:cubicBezTo>
                            <a:pt x="3" y="15"/>
                            <a:pt x="3" y="15"/>
                            <a:pt x="3" y="15"/>
                          </a:cubicBezTo>
                          <a:cubicBezTo>
                            <a:pt x="1" y="15"/>
                            <a:pt x="0" y="13"/>
                            <a:pt x="0" y="11"/>
                          </a:cubicBezTo>
                          <a:cubicBezTo>
                            <a:pt x="0" y="9"/>
                            <a:pt x="1" y="8"/>
                            <a:pt x="3" y="8"/>
                          </a:cubicBezTo>
                          <a:cubicBezTo>
                            <a:pt x="3" y="8"/>
                            <a:pt x="3" y="8"/>
                            <a:pt x="3" y="8"/>
                          </a:cubicBezTo>
                          <a:cubicBezTo>
                            <a:pt x="50" y="8"/>
                            <a:pt x="50" y="8"/>
                            <a:pt x="50" y="8"/>
                          </a:cubicBezTo>
                          <a:cubicBezTo>
                            <a:pt x="52" y="8"/>
                            <a:pt x="53" y="9"/>
                            <a:pt x="53" y="11"/>
                          </a:cubicBezTo>
                          <a:cubicBezTo>
                            <a:pt x="53" y="14"/>
                            <a:pt x="52" y="15"/>
                            <a:pt x="50" y="15"/>
                          </a:cubicBezTo>
                          <a:close/>
                          <a:moveTo>
                            <a:pt x="34" y="3"/>
                          </a:moveTo>
                          <a:cubicBezTo>
                            <a:pt x="34" y="1"/>
                            <a:pt x="33" y="0"/>
                            <a:pt x="32" y="0"/>
                          </a:cubicBezTo>
                          <a:cubicBezTo>
                            <a:pt x="21" y="0"/>
                            <a:pt x="21" y="0"/>
                            <a:pt x="21" y="0"/>
                          </a:cubicBezTo>
                          <a:cubicBezTo>
                            <a:pt x="21" y="0"/>
                            <a:pt x="21" y="0"/>
                            <a:pt x="21" y="0"/>
                          </a:cubicBezTo>
                          <a:cubicBezTo>
                            <a:pt x="20" y="0"/>
                            <a:pt x="19" y="1"/>
                            <a:pt x="19" y="3"/>
                          </a:cubicBezTo>
                          <a:cubicBezTo>
                            <a:pt x="19" y="4"/>
                            <a:pt x="20" y="5"/>
                            <a:pt x="21" y="5"/>
                          </a:cubicBezTo>
                          <a:cubicBezTo>
                            <a:pt x="32" y="5"/>
                            <a:pt x="32" y="5"/>
                            <a:pt x="32" y="5"/>
                          </a:cubicBezTo>
                          <a:cubicBezTo>
                            <a:pt x="32" y="5"/>
                            <a:pt x="32" y="5"/>
                            <a:pt x="32" y="5"/>
                          </a:cubicBezTo>
                          <a:cubicBezTo>
                            <a:pt x="33" y="5"/>
                            <a:pt x="34" y="4"/>
                            <a:pt x="34" y="3"/>
                          </a:cubicBezTo>
                          <a:close/>
                          <a:moveTo>
                            <a:pt x="49" y="24"/>
                          </a:moveTo>
                          <a:cubicBezTo>
                            <a:pt x="47" y="65"/>
                            <a:pt x="47" y="65"/>
                            <a:pt x="47" y="65"/>
                          </a:cubicBezTo>
                          <a:cubicBezTo>
                            <a:pt x="47" y="68"/>
                            <a:pt x="45" y="71"/>
                            <a:pt x="42" y="71"/>
                          </a:cubicBezTo>
                          <a:cubicBezTo>
                            <a:pt x="12" y="71"/>
                            <a:pt x="12" y="71"/>
                            <a:pt x="12" y="71"/>
                          </a:cubicBezTo>
                          <a:cubicBezTo>
                            <a:pt x="9" y="71"/>
                            <a:pt x="6" y="68"/>
                            <a:pt x="6" y="65"/>
                          </a:cubicBezTo>
                          <a:cubicBezTo>
                            <a:pt x="4" y="24"/>
                            <a:pt x="4" y="24"/>
                            <a:pt x="4" y="24"/>
                          </a:cubicBezTo>
                          <a:cubicBezTo>
                            <a:pt x="4" y="21"/>
                            <a:pt x="6" y="19"/>
                            <a:pt x="9" y="19"/>
                          </a:cubicBezTo>
                          <a:cubicBezTo>
                            <a:pt x="44" y="19"/>
                            <a:pt x="44" y="19"/>
                            <a:pt x="44" y="19"/>
                          </a:cubicBezTo>
                          <a:cubicBezTo>
                            <a:pt x="47" y="19"/>
                            <a:pt x="50" y="21"/>
                            <a:pt x="49" y="24"/>
                          </a:cubicBezTo>
                          <a:close/>
                          <a:moveTo>
                            <a:pt x="17" y="62"/>
                          </a:moveTo>
                          <a:cubicBezTo>
                            <a:pt x="16" y="27"/>
                            <a:pt x="16" y="27"/>
                            <a:pt x="16" y="27"/>
                          </a:cubicBezTo>
                          <a:cubicBezTo>
                            <a:pt x="16" y="26"/>
                            <a:pt x="14" y="25"/>
                            <a:pt x="13" y="25"/>
                          </a:cubicBezTo>
                          <a:cubicBezTo>
                            <a:pt x="12" y="25"/>
                            <a:pt x="10" y="26"/>
                            <a:pt x="11" y="27"/>
                          </a:cubicBezTo>
                          <a:cubicBezTo>
                            <a:pt x="12" y="63"/>
                            <a:pt x="12" y="63"/>
                            <a:pt x="12" y="63"/>
                          </a:cubicBezTo>
                          <a:cubicBezTo>
                            <a:pt x="12" y="64"/>
                            <a:pt x="13" y="65"/>
                            <a:pt x="14" y="65"/>
                          </a:cubicBezTo>
                          <a:cubicBezTo>
                            <a:pt x="14" y="65"/>
                            <a:pt x="14" y="65"/>
                            <a:pt x="14" y="65"/>
                          </a:cubicBezTo>
                          <a:cubicBezTo>
                            <a:pt x="16" y="65"/>
                            <a:pt x="17" y="64"/>
                            <a:pt x="17" y="62"/>
                          </a:cubicBezTo>
                          <a:close/>
                          <a:moveTo>
                            <a:pt x="29" y="27"/>
                          </a:moveTo>
                          <a:cubicBezTo>
                            <a:pt x="29" y="26"/>
                            <a:pt x="28" y="25"/>
                            <a:pt x="27" y="25"/>
                          </a:cubicBezTo>
                          <a:cubicBezTo>
                            <a:pt x="27" y="25"/>
                            <a:pt x="27" y="25"/>
                            <a:pt x="27" y="25"/>
                          </a:cubicBezTo>
                          <a:cubicBezTo>
                            <a:pt x="25" y="25"/>
                            <a:pt x="24" y="26"/>
                            <a:pt x="24" y="27"/>
                          </a:cubicBezTo>
                          <a:cubicBezTo>
                            <a:pt x="24" y="62"/>
                            <a:pt x="24" y="62"/>
                            <a:pt x="24" y="62"/>
                          </a:cubicBezTo>
                          <a:cubicBezTo>
                            <a:pt x="24" y="64"/>
                            <a:pt x="25" y="65"/>
                            <a:pt x="26" y="65"/>
                          </a:cubicBezTo>
                          <a:cubicBezTo>
                            <a:pt x="26" y="65"/>
                            <a:pt x="26" y="65"/>
                            <a:pt x="26" y="65"/>
                          </a:cubicBezTo>
                          <a:cubicBezTo>
                            <a:pt x="28" y="65"/>
                            <a:pt x="29" y="64"/>
                            <a:pt x="29" y="62"/>
                          </a:cubicBezTo>
                          <a:lnTo>
                            <a:pt x="29" y="27"/>
                          </a:lnTo>
                          <a:close/>
                          <a:moveTo>
                            <a:pt x="43" y="27"/>
                          </a:moveTo>
                          <a:cubicBezTo>
                            <a:pt x="43" y="26"/>
                            <a:pt x="42" y="25"/>
                            <a:pt x="40" y="25"/>
                          </a:cubicBezTo>
                          <a:cubicBezTo>
                            <a:pt x="39" y="25"/>
                            <a:pt x="38" y="26"/>
                            <a:pt x="38" y="27"/>
                          </a:cubicBezTo>
                          <a:cubicBezTo>
                            <a:pt x="36" y="62"/>
                            <a:pt x="36" y="62"/>
                            <a:pt x="36" y="62"/>
                          </a:cubicBezTo>
                          <a:cubicBezTo>
                            <a:pt x="36" y="64"/>
                            <a:pt x="37" y="65"/>
                            <a:pt x="39" y="65"/>
                          </a:cubicBezTo>
                          <a:cubicBezTo>
                            <a:pt x="39" y="65"/>
                            <a:pt x="39" y="65"/>
                            <a:pt x="39" y="65"/>
                          </a:cubicBezTo>
                          <a:cubicBezTo>
                            <a:pt x="40" y="65"/>
                            <a:pt x="41" y="64"/>
                            <a:pt x="41" y="63"/>
                          </a:cubicBezTo>
                          <a:lnTo>
                            <a:pt x="43" y="27"/>
                          </a:lnTo>
                          <a:close/>
                        </a:path>
                      </a:pathLst>
                    </a:custGeom>
                    <a:solidFill>
                      <a:srgbClr val="FFFFFF"/>
                    </a:solidFill>
                    <a:ln>
                      <a:noFill/>
                    </a:ln>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102" name="Rectangle 101"/>
                    <p:cNvSpPr/>
                    <p:nvPr/>
                  </p:nvSpPr>
                  <p:spPr bwMode="auto">
                    <a:xfrm>
                      <a:off x="8852225" y="1800103"/>
                      <a:ext cx="1481484" cy="1344432"/>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103" name="Freeform 92"/>
                    <p:cNvSpPr>
                      <a:spLocks noEditPoints="1"/>
                    </p:cNvSpPr>
                    <p:nvPr/>
                  </p:nvSpPr>
                  <p:spPr bwMode="black">
                    <a:xfrm>
                      <a:off x="9364790" y="2129193"/>
                      <a:ext cx="420114" cy="572403"/>
                    </a:xfrm>
                    <a:custGeom>
                      <a:avLst/>
                      <a:gdLst>
                        <a:gd name="T0" fmla="*/ 15 w 48"/>
                        <a:gd name="T1" fmla="*/ 11 h 66"/>
                        <a:gd name="T2" fmla="*/ 24 w 48"/>
                        <a:gd name="T3" fmla="*/ 9 h 66"/>
                        <a:gd name="T4" fmla="*/ 33 w 48"/>
                        <a:gd name="T5" fmla="*/ 11 h 66"/>
                        <a:gd name="T6" fmla="*/ 35 w 48"/>
                        <a:gd name="T7" fmla="*/ 23 h 66"/>
                        <a:gd name="T8" fmla="*/ 35 w 48"/>
                        <a:gd name="T9" fmla="*/ 25 h 66"/>
                        <a:gd name="T10" fmla="*/ 35 w 48"/>
                        <a:gd name="T11" fmla="*/ 27 h 66"/>
                        <a:gd name="T12" fmla="*/ 14 w 48"/>
                        <a:gd name="T13" fmla="*/ 27 h 66"/>
                        <a:gd name="T14" fmla="*/ 14 w 48"/>
                        <a:gd name="T15" fmla="*/ 25 h 66"/>
                        <a:gd name="T16" fmla="*/ 14 w 48"/>
                        <a:gd name="T17" fmla="*/ 22 h 66"/>
                        <a:gd name="T18" fmla="*/ 15 w 48"/>
                        <a:gd name="T19" fmla="*/ 11 h 66"/>
                        <a:gd name="T20" fmla="*/ 44 w 48"/>
                        <a:gd name="T21" fmla="*/ 28 h 66"/>
                        <a:gd name="T22" fmla="*/ 44 w 48"/>
                        <a:gd name="T23" fmla="*/ 25 h 66"/>
                        <a:gd name="T24" fmla="*/ 44 w 48"/>
                        <a:gd name="T25" fmla="*/ 23 h 66"/>
                        <a:gd name="T26" fmla="*/ 39 w 48"/>
                        <a:gd name="T27" fmla="*/ 5 h 66"/>
                        <a:gd name="T28" fmla="*/ 24 w 48"/>
                        <a:gd name="T29" fmla="*/ 0 h 66"/>
                        <a:gd name="T30" fmla="*/ 9 w 48"/>
                        <a:gd name="T31" fmla="*/ 5 h 66"/>
                        <a:gd name="T32" fmla="*/ 5 w 48"/>
                        <a:gd name="T33" fmla="*/ 22 h 66"/>
                        <a:gd name="T34" fmla="*/ 5 w 48"/>
                        <a:gd name="T35" fmla="*/ 25 h 66"/>
                        <a:gd name="T36" fmla="*/ 5 w 48"/>
                        <a:gd name="T37" fmla="*/ 27 h 66"/>
                        <a:gd name="T38" fmla="*/ 0 w 48"/>
                        <a:gd name="T39" fmla="*/ 32 h 66"/>
                        <a:gd name="T40" fmla="*/ 0 w 48"/>
                        <a:gd name="T41" fmla="*/ 62 h 66"/>
                        <a:gd name="T42" fmla="*/ 5 w 48"/>
                        <a:gd name="T43" fmla="*/ 66 h 66"/>
                        <a:gd name="T44" fmla="*/ 43 w 48"/>
                        <a:gd name="T45" fmla="*/ 66 h 66"/>
                        <a:gd name="T46" fmla="*/ 48 w 48"/>
                        <a:gd name="T47" fmla="*/ 62 h 66"/>
                        <a:gd name="T48" fmla="*/ 48 w 48"/>
                        <a:gd name="T49" fmla="*/ 32 h 66"/>
                        <a:gd name="T50" fmla="*/ 44 w 48"/>
                        <a:gd name="T51" fmla="*/ 2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66">
                          <a:moveTo>
                            <a:pt x="15" y="11"/>
                          </a:moveTo>
                          <a:cubicBezTo>
                            <a:pt x="17" y="10"/>
                            <a:pt x="20" y="9"/>
                            <a:pt x="24" y="9"/>
                          </a:cubicBezTo>
                          <a:cubicBezTo>
                            <a:pt x="29" y="9"/>
                            <a:pt x="32" y="10"/>
                            <a:pt x="33" y="11"/>
                          </a:cubicBezTo>
                          <a:cubicBezTo>
                            <a:pt x="35" y="13"/>
                            <a:pt x="35" y="18"/>
                            <a:pt x="35" y="23"/>
                          </a:cubicBezTo>
                          <a:cubicBezTo>
                            <a:pt x="35" y="25"/>
                            <a:pt x="35" y="25"/>
                            <a:pt x="35" y="25"/>
                          </a:cubicBezTo>
                          <a:cubicBezTo>
                            <a:pt x="35" y="26"/>
                            <a:pt x="35" y="27"/>
                            <a:pt x="35" y="27"/>
                          </a:cubicBezTo>
                          <a:cubicBezTo>
                            <a:pt x="14" y="27"/>
                            <a:pt x="14" y="27"/>
                            <a:pt x="14" y="27"/>
                          </a:cubicBezTo>
                          <a:cubicBezTo>
                            <a:pt x="14" y="27"/>
                            <a:pt x="14" y="26"/>
                            <a:pt x="14" y="25"/>
                          </a:cubicBezTo>
                          <a:cubicBezTo>
                            <a:pt x="14" y="22"/>
                            <a:pt x="14" y="22"/>
                            <a:pt x="14" y="22"/>
                          </a:cubicBezTo>
                          <a:cubicBezTo>
                            <a:pt x="14" y="17"/>
                            <a:pt x="14" y="13"/>
                            <a:pt x="15" y="11"/>
                          </a:cubicBezTo>
                          <a:moveTo>
                            <a:pt x="44" y="28"/>
                          </a:moveTo>
                          <a:cubicBezTo>
                            <a:pt x="44" y="27"/>
                            <a:pt x="44" y="26"/>
                            <a:pt x="44" y="25"/>
                          </a:cubicBezTo>
                          <a:cubicBezTo>
                            <a:pt x="44" y="23"/>
                            <a:pt x="44" y="23"/>
                            <a:pt x="44" y="23"/>
                          </a:cubicBezTo>
                          <a:cubicBezTo>
                            <a:pt x="44" y="16"/>
                            <a:pt x="44" y="10"/>
                            <a:pt x="39" y="5"/>
                          </a:cubicBezTo>
                          <a:cubicBezTo>
                            <a:pt x="36" y="2"/>
                            <a:pt x="31" y="0"/>
                            <a:pt x="24" y="0"/>
                          </a:cubicBezTo>
                          <a:cubicBezTo>
                            <a:pt x="17" y="0"/>
                            <a:pt x="12" y="2"/>
                            <a:pt x="9" y="5"/>
                          </a:cubicBezTo>
                          <a:cubicBezTo>
                            <a:pt x="5" y="9"/>
                            <a:pt x="5" y="16"/>
                            <a:pt x="5" y="22"/>
                          </a:cubicBezTo>
                          <a:cubicBezTo>
                            <a:pt x="5" y="25"/>
                            <a:pt x="5" y="25"/>
                            <a:pt x="5" y="25"/>
                          </a:cubicBezTo>
                          <a:cubicBezTo>
                            <a:pt x="5" y="26"/>
                            <a:pt x="5" y="27"/>
                            <a:pt x="5" y="27"/>
                          </a:cubicBezTo>
                          <a:cubicBezTo>
                            <a:pt x="2" y="28"/>
                            <a:pt x="0" y="30"/>
                            <a:pt x="0" y="32"/>
                          </a:cubicBezTo>
                          <a:cubicBezTo>
                            <a:pt x="0" y="62"/>
                            <a:pt x="0" y="62"/>
                            <a:pt x="0" y="62"/>
                          </a:cubicBezTo>
                          <a:cubicBezTo>
                            <a:pt x="0" y="64"/>
                            <a:pt x="2" y="66"/>
                            <a:pt x="5" y="66"/>
                          </a:cubicBezTo>
                          <a:cubicBezTo>
                            <a:pt x="43" y="66"/>
                            <a:pt x="43" y="66"/>
                            <a:pt x="43" y="66"/>
                          </a:cubicBezTo>
                          <a:cubicBezTo>
                            <a:pt x="46" y="66"/>
                            <a:pt x="48" y="64"/>
                            <a:pt x="48" y="62"/>
                          </a:cubicBezTo>
                          <a:cubicBezTo>
                            <a:pt x="48" y="32"/>
                            <a:pt x="48" y="32"/>
                            <a:pt x="48" y="32"/>
                          </a:cubicBezTo>
                          <a:cubicBezTo>
                            <a:pt x="48" y="30"/>
                            <a:pt x="46" y="28"/>
                            <a:pt x="44" y="28"/>
                          </a:cubicBezTo>
                        </a:path>
                      </a:pathLst>
                    </a:custGeom>
                    <a:solidFill>
                      <a:srgbClr val="FFFFFF"/>
                    </a:solidFill>
                    <a:ln>
                      <a:noFill/>
                    </a:ln>
                    <a:extLst/>
                  </p:spPr>
                  <p:txBody>
                    <a:bodyPr vert="horz" wrap="square" lIns="93234" tIns="46616" rIns="93234" bIns="46616" numCol="1" anchor="t" anchorCtr="0" compatLnSpc="1">
                      <a:prstTxWarp prst="textNoShape">
                        <a:avLst/>
                      </a:prstTxWarp>
                    </a:bodyPr>
                    <a:lstStyle/>
                    <a:p>
                      <a:pPr defTabSz="950938"/>
                      <a:endParaRPr lang="en-US" sz="1224" dirty="0">
                        <a:solidFill>
                          <a:srgbClr val="FFFFFF"/>
                        </a:solidFill>
                      </a:endParaRPr>
                    </a:p>
                  </p:txBody>
                </p:sp>
                <p:sp>
                  <p:nvSpPr>
                    <p:cNvPr id="104" name="Rectangle 103"/>
                    <p:cNvSpPr/>
                    <p:nvPr/>
                  </p:nvSpPr>
                  <p:spPr bwMode="auto">
                    <a:xfrm>
                      <a:off x="3721301" y="1800103"/>
                      <a:ext cx="1481484" cy="1344432"/>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105" name="Rectangle 104"/>
                    <p:cNvSpPr/>
                    <p:nvPr/>
                  </p:nvSpPr>
                  <p:spPr>
                    <a:xfrm>
                      <a:off x="3519276" y="2782712"/>
                      <a:ext cx="1805171" cy="468039"/>
                    </a:xfrm>
                    <a:prstGeom prst="rect">
                      <a:avLst/>
                    </a:prstGeom>
                  </p:spPr>
                  <p:txBody>
                    <a:bodyPr wrap="square">
                      <a:spAutoFit/>
                    </a:bodyPr>
                    <a:lstStyle/>
                    <a:p>
                      <a:pPr algn="ctr" defTabSz="950663" fontAlgn="base">
                        <a:lnSpc>
                          <a:spcPct val="90000"/>
                        </a:lnSpc>
                        <a:spcBef>
                          <a:spcPct val="0"/>
                        </a:spcBef>
                        <a:spcAft>
                          <a:spcPct val="0"/>
                        </a:spcAft>
                      </a:pPr>
                      <a:r>
                        <a:rPr lang="en-US" sz="1224"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Discover</a:t>
                      </a:r>
                    </a:p>
                  </p:txBody>
                </p:sp>
                <p:sp>
                  <p:nvSpPr>
                    <p:cNvPr id="106" name="Freeform 8"/>
                    <p:cNvSpPr>
                      <a:spLocks noChangeAspect="1" noEditPoints="1"/>
                    </p:cNvSpPr>
                    <p:nvPr/>
                  </p:nvSpPr>
                  <p:spPr bwMode="black">
                    <a:xfrm>
                      <a:off x="3986833" y="1945131"/>
                      <a:ext cx="764650" cy="770152"/>
                    </a:xfrm>
                    <a:custGeom>
                      <a:avLst/>
                      <a:gdLst>
                        <a:gd name="T0" fmla="*/ 226 w 300"/>
                        <a:gd name="T1" fmla="*/ 193 h 300"/>
                        <a:gd name="T2" fmla="*/ 233 w 300"/>
                        <a:gd name="T3" fmla="*/ 157 h 300"/>
                        <a:gd name="T4" fmla="*/ 233 w 300"/>
                        <a:gd name="T5" fmla="*/ 128 h 300"/>
                        <a:gd name="T6" fmla="*/ 142 w 300"/>
                        <a:gd name="T7" fmla="*/ 51 h 300"/>
                        <a:gd name="T8" fmla="*/ 52 w 300"/>
                        <a:gd name="T9" fmla="*/ 128 h 300"/>
                        <a:gd name="T10" fmla="*/ 52 w 300"/>
                        <a:gd name="T11" fmla="*/ 157 h 300"/>
                        <a:gd name="T12" fmla="*/ 142 w 300"/>
                        <a:gd name="T13" fmla="*/ 234 h 300"/>
                        <a:gd name="T14" fmla="*/ 183 w 300"/>
                        <a:gd name="T15" fmla="*/ 224 h 300"/>
                        <a:gd name="T16" fmla="*/ 193 w 300"/>
                        <a:gd name="T17" fmla="*/ 226 h 300"/>
                        <a:gd name="T18" fmla="*/ 270 w 300"/>
                        <a:gd name="T19" fmla="*/ 300 h 300"/>
                        <a:gd name="T20" fmla="*/ 298 w 300"/>
                        <a:gd name="T21" fmla="*/ 275 h 300"/>
                        <a:gd name="T22" fmla="*/ 206 w 300"/>
                        <a:gd name="T23" fmla="*/ 157 h 300"/>
                        <a:gd name="T24" fmla="*/ 142 w 300"/>
                        <a:gd name="T25" fmla="*/ 208 h 300"/>
                        <a:gd name="T26" fmla="*/ 78 w 300"/>
                        <a:gd name="T27" fmla="*/ 157 h 300"/>
                        <a:gd name="T28" fmla="*/ 78 w 300"/>
                        <a:gd name="T29" fmla="*/ 128 h 300"/>
                        <a:gd name="T30" fmla="*/ 142 w 300"/>
                        <a:gd name="T31" fmla="*/ 77 h 300"/>
                        <a:gd name="T32" fmla="*/ 206 w 300"/>
                        <a:gd name="T33" fmla="*/ 128 h 300"/>
                        <a:gd name="T34" fmla="*/ 206 w 300"/>
                        <a:gd name="T35" fmla="*/ 157 h 300"/>
                        <a:gd name="T36" fmla="*/ 197 w 300"/>
                        <a:gd name="T37" fmla="*/ 142 h 300"/>
                        <a:gd name="T38" fmla="*/ 156 w 300"/>
                        <a:gd name="T39" fmla="*/ 157 h 300"/>
                        <a:gd name="T40" fmla="*/ 142 w 300"/>
                        <a:gd name="T41" fmla="*/ 197 h 300"/>
                        <a:gd name="T42" fmla="*/ 128 w 300"/>
                        <a:gd name="T43" fmla="*/ 157 h 300"/>
                        <a:gd name="T44" fmla="*/ 87 w 300"/>
                        <a:gd name="T45" fmla="*/ 142 h 300"/>
                        <a:gd name="T46" fmla="*/ 128 w 300"/>
                        <a:gd name="T47" fmla="*/ 128 h 300"/>
                        <a:gd name="T48" fmla="*/ 142 w 300"/>
                        <a:gd name="T49" fmla="*/ 88 h 300"/>
                        <a:gd name="T50" fmla="*/ 156 w 300"/>
                        <a:gd name="T51" fmla="*/ 128 h 300"/>
                        <a:gd name="T52" fmla="*/ 142 w 300"/>
                        <a:gd name="T53" fmla="*/ 40 h 300"/>
                        <a:gd name="T54" fmla="*/ 128 w 300"/>
                        <a:gd name="T55" fmla="*/ 0 h 300"/>
                        <a:gd name="T56" fmla="*/ 156 w 300"/>
                        <a:gd name="T57" fmla="*/ 41 h 300"/>
                        <a:gd name="T58" fmla="*/ 40 w 300"/>
                        <a:gd name="T59" fmla="*/ 142 h 300"/>
                        <a:gd name="T60" fmla="*/ 0 w 300"/>
                        <a:gd name="T61" fmla="*/ 157 h 300"/>
                        <a:gd name="T62" fmla="*/ 41 w 300"/>
                        <a:gd name="T63" fmla="*/ 128 h 300"/>
                        <a:gd name="T64" fmla="*/ 142 w 300"/>
                        <a:gd name="T65" fmla="*/ 245 h 300"/>
                        <a:gd name="T66" fmla="*/ 156 w 300"/>
                        <a:gd name="T67" fmla="*/ 285 h 300"/>
                        <a:gd name="T68" fmla="*/ 128 w 300"/>
                        <a:gd name="T69" fmla="*/ 244 h 300"/>
                        <a:gd name="T70" fmla="*/ 245 w 300"/>
                        <a:gd name="T71" fmla="*/ 142 h 300"/>
                        <a:gd name="T72" fmla="*/ 285 w 300"/>
                        <a:gd name="T73" fmla="*/ 128 h 300"/>
                        <a:gd name="T74" fmla="*/ 243 w 300"/>
                        <a:gd name="T75" fmla="*/ 15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0" h="300">
                          <a:moveTo>
                            <a:pt x="298" y="266"/>
                          </a:moveTo>
                          <a:cubicBezTo>
                            <a:pt x="226" y="193"/>
                            <a:pt x="226" y="193"/>
                            <a:pt x="226" y="193"/>
                          </a:cubicBezTo>
                          <a:cubicBezTo>
                            <a:pt x="223" y="191"/>
                            <a:pt x="222" y="186"/>
                            <a:pt x="224" y="183"/>
                          </a:cubicBezTo>
                          <a:cubicBezTo>
                            <a:pt x="228" y="175"/>
                            <a:pt x="231" y="166"/>
                            <a:pt x="233" y="157"/>
                          </a:cubicBezTo>
                          <a:cubicBezTo>
                            <a:pt x="233" y="152"/>
                            <a:pt x="234" y="147"/>
                            <a:pt x="234" y="142"/>
                          </a:cubicBezTo>
                          <a:cubicBezTo>
                            <a:pt x="234" y="138"/>
                            <a:pt x="233" y="133"/>
                            <a:pt x="233" y="128"/>
                          </a:cubicBezTo>
                          <a:cubicBezTo>
                            <a:pt x="227" y="89"/>
                            <a:pt x="196" y="58"/>
                            <a:pt x="156" y="52"/>
                          </a:cubicBezTo>
                          <a:cubicBezTo>
                            <a:pt x="152" y="51"/>
                            <a:pt x="147" y="51"/>
                            <a:pt x="142" y="51"/>
                          </a:cubicBezTo>
                          <a:cubicBezTo>
                            <a:pt x="137" y="51"/>
                            <a:pt x="133" y="51"/>
                            <a:pt x="128" y="52"/>
                          </a:cubicBezTo>
                          <a:cubicBezTo>
                            <a:pt x="89" y="58"/>
                            <a:pt x="58" y="89"/>
                            <a:pt x="52" y="128"/>
                          </a:cubicBezTo>
                          <a:cubicBezTo>
                            <a:pt x="51" y="133"/>
                            <a:pt x="51" y="138"/>
                            <a:pt x="51" y="142"/>
                          </a:cubicBezTo>
                          <a:cubicBezTo>
                            <a:pt x="51" y="147"/>
                            <a:pt x="51" y="152"/>
                            <a:pt x="52" y="157"/>
                          </a:cubicBezTo>
                          <a:cubicBezTo>
                            <a:pt x="58" y="196"/>
                            <a:pt x="89" y="227"/>
                            <a:pt x="128" y="233"/>
                          </a:cubicBezTo>
                          <a:cubicBezTo>
                            <a:pt x="133" y="234"/>
                            <a:pt x="137" y="234"/>
                            <a:pt x="142" y="234"/>
                          </a:cubicBezTo>
                          <a:cubicBezTo>
                            <a:pt x="147" y="234"/>
                            <a:pt x="152" y="234"/>
                            <a:pt x="156" y="233"/>
                          </a:cubicBezTo>
                          <a:cubicBezTo>
                            <a:pt x="166" y="231"/>
                            <a:pt x="175" y="228"/>
                            <a:pt x="183" y="224"/>
                          </a:cubicBezTo>
                          <a:cubicBezTo>
                            <a:pt x="184" y="224"/>
                            <a:pt x="185" y="223"/>
                            <a:pt x="187" y="223"/>
                          </a:cubicBezTo>
                          <a:cubicBezTo>
                            <a:pt x="189" y="223"/>
                            <a:pt x="192" y="224"/>
                            <a:pt x="193" y="226"/>
                          </a:cubicBezTo>
                          <a:cubicBezTo>
                            <a:pt x="265" y="298"/>
                            <a:pt x="265" y="298"/>
                            <a:pt x="265" y="298"/>
                          </a:cubicBezTo>
                          <a:cubicBezTo>
                            <a:pt x="267" y="299"/>
                            <a:pt x="268" y="300"/>
                            <a:pt x="270" y="300"/>
                          </a:cubicBezTo>
                          <a:cubicBezTo>
                            <a:pt x="272" y="300"/>
                            <a:pt x="273" y="299"/>
                            <a:pt x="275" y="298"/>
                          </a:cubicBezTo>
                          <a:cubicBezTo>
                            <a:pt x="298" y="275"/>
                            <a:pt x="298" y="275"/>
                            <a:pt x="298" y="275"/>
                          </a:cubicBezTo>
                          <a:cubicBezTo>
                            <a:pt x="300" y="272"/>
                            <a:pt x="300" y="268"/>
                            <a:pt x="298" y="266"/>
                          </a:cubicBezTo>
                          <a:close/>
                          <a:moveTo>
                            <a:pt x="206" y="157"/>
                          </a:moveTo>
                          <a:cubicBezTo>
                            <a:pt x="201" y="181"/>
                            <a:pt x="181" y="201"/>
                            <a:pt x="156" y="206"/>
                          </a:cubicBezTo>
                          <a:cubicBezTo>
                            <a:pt x="152" y="207"/>
                            <a:pt x="147" y="208"/>
                            <a:pt x="142" y="208"/>
                          </a:cubicBezTo>
                          <a:cubicBezTo>
                            <a:pt x="137" y="208"/>
                            <a:pt x="133" y="207"/>
                            <a:pt x="128" y="206"/>
                          </a:cubicBezTo>
                          <a:cubicBezTo>
                            <a:pt x="103" y="201"/>
                            <a:pt x="84" y="181"/>
                            <a:pt x="78" y="157"/>
                          </a:cubicBezTo>
                          <a:cubicBezTo>
                            <a:pt x="77" y="152"/>
                            <a:pt x="77" y="147"/>
                            <a:pt x="77" y="142"/>
                          </a:cubicBezTo>
                          <a:cubicBezTo>
                            <a:pt x="77" y="138"/>
                            <a:pt x="77" y="133"/>
                            <a:pt x="78" y="128"/>
                          </a:cubicBezTo>
                          <a:cubicBezTo>
                            <a:pt x="84" y="103"/>
                            <a:pt x="103" y="84"/>
                            <a:pt x="128" y="79"/>
                          </a:cubicBezTo>
                          <a:cubicBezTo>
                            <a:pt x="133" y="78"/>
                            <a:pt x="137" y="77"/>
                            <a:pt x="142" y="77"/>
                          </a:cubicBezTo>
                          <a:cubicBezTo>
                            <a:pt x="147" y="77"/>
                            <a:pt x="152" y="78"/>
                            <a:pt x="156" y="79"/>
                          </a:cubicBezTo>
                          <a:cubicBezTo>
                            <a:pt x="181" y="84"/>
                            <a:pt x="201" y="103"/>
                            <a:pt x="206" y="128"/>
                          </a:cubicBezTo>
                          <a:cubicBezTo>
                            <a:pt x="207" y="133"/>
                            <a:pt x="208" y="138"/>
                            <a:pt x="208" y="142"/>
                          </a:cubicBezTo>
                          <a:cubicBezTo>
                            <a:pt x="208" y="147"/>
                            <a:pt x="207" y="152"/>
                            <a:pt x="206" y="157"/>
                          </a:cubicBezTo>
                          <a:close/>
                          <a:moveTo>
                            <a:pt x="195" y="128"/>
                          </a:moveTo>
                          <a:cubicBezTo>
                            <a:pt x="196" y="133"/>
                            <a:pt x="197" y="138"/>
                            <a:pt x="197" y="142"/>
                          </a:cubicBezTo>
                          <a:cubicBezTo>
                            <a:pt x="197" y="147"/>
                            <a:pt x="196" y="152"/>
                            <a:pt x="195" y="157"/>
                          </a:cubicBezTo>
                          <a:cubicBezTo>
                            <a:pt x="156" y="157"/>
                            <a:pt x="156" y="157"/>
                            <a:pt x="156" y="157"/>
                          </a:cubicBezTo>
                          <a:cubicBezTo>
                            <a:pt x="156" y="195"/>
                            <a:pt x="156" y="195"/>
                            <a:pt x="156" y="195"/>
                          </a:cubicBezTo>
                          <a:cubicBezTo>
                            <a:pt x="152" y="197"/>
                            <a:pt x="147" y="197"/>
                            <a:pt x="142" y="197"/>
                          </a:cubicBezTo>
                          <a:cubicBezTo>
                            <a:pt x="137" y="197"/>
                            <a:pt x="133" y="197"/>
                            <a:pt x="128" y="195"/>
                          </a:cubicBezTo>
                          <a:cubicBezTo>
                            <a:pt x="128" y="157"/>
                            <a:pt x="128" y="157"/>
                            <a:pt x="128" y="157"/>
                          </a:cubicBezTo>
                          <a:cubicBezTo>
                            <a:pt x="89" y="157"/>
                            <a:pt x="89" y="157"/>
                            <a:pt x="89" y="157"/>
                          </a:cubicBezTo>
                          <a:cubicBezTo>
                            <a:pt x="88" y="152"/>
                            <a:pt x="87" y="147"/>
                            <a:pt x="87" y="142"/>
                          </a:cubicBezTo>
                          <a:cubicBezTo>
                            <a:pt x="87" y="138"/>
                            <a:pt x="88" y="133"/>
                            <a:pt x="89" y="128"/>
                          </a:cubicBezTo>
                          <a:cubicBezTo>
                            <a:pt x="128" y="128"/>
                            <a:pt x="128" y="128"/>
                            <a:pt x="128" y="128"/>
                          </a:cubicBezTo>
                          <a:cubicBezTo>
                            <a:pt x="128" y="90"/>
                            <a:pt x="128" y="90"/>
                            <a:pt x="128" y="90"/>
                          </a:cubicBezTo>
                          <a:cubicBezTo>
                            <a:pt x="133" y="88"/>
                            <a:pt x="137" y="88"/>
                            <a:pt x="142" y="88"/>
                          </a:cubicBezTo>
                          <a:cubicBezTo>
                            <a:pt x="147" y="88"/>
                            <a:pt x="152" y="88"/>
                            <a:pt x="156" y="90"/>
                          </a:cubicBezTo>
                          <a:cubicBezTo>
                            <a:pt x="156" y="128"/>
                            <a:pt x="156" y="128"/>
                            <a:pt x="156" y="128"/>
                          </a:cubicBezTo>
                          <a:lnTo>
                            <a:pt x="195" y="128"/>
                          </a:lnTo>
                          <a:close/>
                          <a:moveTo>
                            <a:pt x="142" y="40"/>
                          </a:moveTo>
                          <a:cubicBezTo>
                            <a:pt x="137" y="40"/>
                            <a:pt x="133" y="41"/>
                            <a:pt x="128" y="41"/>
                          </a:cubicBezTo>
                          <a:cubicBezTo>
                            <a:pt x="128" y="0"/>
                            <a:pt x="128" y="0"/>
                            <a:pt x="128" y="0"/>
                          </a:cubicBezTo>
                          <a:cubicBezTo>
                            <a:pt x="156" y="0"/>
                            <a:pt x="156" y="0"/>
                            <a:pt x="156" y="0"/>
                          </a:cubicBezTo>
                          <a:cubicBezTo>
                            <a:pt x="156" y="41"/>
                            <a:pt x="156" y="41"/>
                            <a:pt x="156" y="41"/>
                          </a:cubicBezTo>
                          <a:cubicBezTo>
                            <a:pt x="152" y="41"/>
                            <a:pt x="147" y="40"/>
                            <a:pt x="142" y="40"/>
                          </a:cubicBezTo>
                          <a:close/>
                          <a:moveTo>
                            <a:pt x="40" y="142"/>
                          </a:moveTo>
                          <a:cubicBezTo>
                            <a:pt x="40" y="147"/>
                            <a:pt x="40" y="152"/>
                            <a:pt x="41" y="157"/>
                          </a:cubicBezTo>
                          <a:cubicBezTo>
                            <a:pt x="0" y="157"/>
                            <a:pt x="0" y="157"/>
                            <a:pt x="0" y="157"/>
                          </a:cubicBezTo>
                          <a:cubicBezTo>
                            <a:pt x="0" y="128"/>
                            <a:pt x="0" y="128"/>
                            <a:pt x="0" y="128"/>
                          </a:cubicBezTo>
                          <a:cubicBezTo>
                            <a:pt x="41" y="128"/>
                            <a:pt x="41" y="128"/>
                            <a:pt x="41" y="128"/>
                          </a:cubicBezTo>
                          <a:cubicBezTo>
                            <a:pt x="40" y="133"/>
                            <a:pt x="40" y="138"/>
                            <a:pt x="40" y="142"/>
                          </a:cubicBezTo>
                          <a:close/>
                          <a:moveTo>
                            <a:pt x="142" y="245"/>
                          </a:moveTo>
                          <a:cubicBezTo>
                            <a:pt x="147" y="245"/>
                            <a:pt x="152" y="244"/>
                            <a:pt x="156" y="244"/>
                          </a:cubicBezTo>
                          <a:cubicBezTo>
                            <a:pt x="156" y="285"/>
                            <a:pt x="156" y="285"/>
                            <a:pt x="156" y="285"/>
                          </a:cubicBezTo>
                          <a:cubicBezTo>
                            <a:pt x="128" y="285"/>
                            <a:pt x="128" y="285"/>
                            <a:pt x="128" y="285"/>
                          </a:cubicBezTo>
                          <a:cubicBezTo>
                            <a:pt x="128" y="244"/>
                            <a:pt x="128" y="244"/>
                            <a:pt x="128" y="244"/>
                          </a:cubicBezTo>
                          <a:cubicBezTo>
                            <a:pt x="133" y="244"/>
                            <a:pt x="137" y="245"/>
                            <a:pt x="142" y="245"/>
                          </a:cubicBezTo>
                          <a:close/>
                          <a:moveTo>
                            <a:pt x="245" y="142"/>
                          </a:moveTo>
                          <a:cubicBezTo>
                            <a:pt x="245" y="138"/>
                            <a:pt x="244" y="133"/>
                            <a:pt x="243" y="128"/>
                          </a:cubicBezTo>
                          <a:cubicBezTo>
                            <a:pt x="285" y="128"/>
                            <a:pt x="285" y="128"/>
                            <a:pt x="285" y="128"/>
                          </a:cubicBezTo>
                          <a:cubicBezTo>
                            <a:pt x="285" y="157"/>
                            <a:pt x="285" y="157"/>
                            <a:pt x="285" y="157"/>
                          </a:cubicBezTo>
                          <a:cubicBezTo>
                            <a:pt x="243" y="157"/>
                            <a:pt x="243" y="157"/>
                            <a:pt x="243" y="157"/>
                          </a:cubicBezTo>
                          <a:cubicBezTo>
                            <a:pt x="244" y="152"/>
                            <a:pt x="245" y="147"/>
                            <a:pt x="245" y="142"/>
                          </a:cubicBezTo>
                          <a:close/>
                        </a:path>
                      </a:pathLst>
                    </a:custGeom>
                    <a:solidFill>
                      <a:srgbClr val="FFFFFF"/>
                    </a:solidFill>
                    <a:ln>
                      <a:noFill/>
                    </a:ln>
                  </p:spPr>
                  <p:txBody>
                    <a:bodyPr vert="horz" wrap="square" lIns="85568" tIns="42781" rIns="85568" bIns="42781" numCol="1" anchor="t" anchorCtr="0" compatLnSpc="1">
                      <a:prstTxWarp prst="textNoShape">
                        <a:avLst/>
                      </a:prstTxWarp>
                    </a:bodyPr>
                    <a:lstStyle/>
                    <a:p>
                      <a:endParaRPr lang="en-US" sz="1224" dirty="0">
                        <a:solidFill>
                          <a:srgbClr val="FFFFFF"/>
                        </a:solidFill>
                      </a:endParaRPr>
                    </a:p>
                  </p:txBody>
                </p:sp>
                <p:sp>
                  <p:nvSpPr>
                    <p:cNvPr id="107" name="Rectangle 106"/>
                    <p:cNvSpPr/>
                    <p:nvPr/>
                  </p:nvSpPr>
                  <p:spPr bwMode="auto">
                    <a:xfrm>
                      <a:off x="7142168" y="1800103"/>
                      <a:ext cx="1481484" cy="1336570"/>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pic>
                  <p:nvPicPr>
                    <p:cNvPr id="108" name="Picture 15" descr="paper-lock"/>
                    <p:cNvPicPr>
                      <a:picLocks noChangeAspect="1" noChangeArrowheads="1"/>
                    </p:cNvPicPr>
                    <p:nvPr/>
                  </p:nvPicPr>
                  <p:blipFill>
                    <a:blip r:embed="rId10"/>
                    <a:srcRect/>
                    <a:stretch>
                      <a:fillRect/>
                    </a:stretch>
                  </p:blipFill>
                  <p:spPr bwMode="auto">
                    <a:xfrm>
                      <a:off x="7562734" y="2073015"/>
                      <a:ext cx="524501" cy="555225"/>
                    </a:xfrm>
                    <a:prstGeom prst="rect">
                      <a:avLst/>
                    </a:prstGeom>
                    <a:noFill/>
                    <a:ln w="9525">
                      <a:noFill/>
                      <a:miter lim="800000"/>
                      <a:headEnd/>
                      <a:tailEnd/>
                    </a:ln>
                  </p:spPr>
                </p:pic>
                <p:sp>
                  <p:nvSpPr>
                    <p:cNvPr id="109" name="Rectangle 108"/>
                    <p:cNvSpPr/>
                    <p:nvPr/>
                  </p:nvSpPr>
                  <p:spPr bwMode="auto">
                    <a:xfrm>
                      <a:off x="1952662" y="1800103"/>
                      <a:ext cx="1481484" cy="1340448"/>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110" name="Rectangle 109"/>
                    <p:cNvSpPr/>
                    <p:nvPr/>
                  </p:nvSpPr>
                  <p:spPr>
                    <a:xfrm>
                      <a:off x="1772700" y="2735105"/>
                      <a:ext cx="1805170" cy="477357"/>
                    </a:xfrm>
                    <a:prstGeom prst="rect">
                      <a:avLst/>
                    </a:prstGeom>
                  </p:spPr>
                  <p:txBody>
                    <a:bodyPr wrap="square">
                      <a:spAutoFit/>
                    </a:bodyPr>
                    <a:lstStyle/>
                    <a:p>
                      <a:pPr algn="ctr" defTabSz="950663" fontAlgn="base">
                        <a:lnSpc>
                          <a:spcPct val="90000"/>
                        </a:lnSpc>
                        <a:spcBef>
                          <a:spcPct val="0"/>
                        </a:spcBef>
                        <a:spcAft>
                          <a:spcPct val="0"/>
                        </a:spcAft>
                      </a:pPr>
                      <a:r>
                        <a:rPr lang="en-US" sz="1224"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Archive</a:t>
                      </a:r>
                    </a:p>
                  </p:txBody>
                </p:sp>
                <p:sp>
                  <p:nvSpPr>
                    <p:cNvPr id="111" name="Rectangle 110"/>
                    <p:cNvSpPr/>
                    <p:nvPr/>
                  </p:nvSpPr>
                  <p:spPr bwMode="auto">
                    <a:xfrm>
                      <a:off x="5445819" y="1800103"/>
                      <a:ext cx="1481484" cy="1340448"/>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112" name="Rectangle 111"/>
                    <p:cNvSpPr/>
                    <p:nvPr/>
                  </p:nvSpPr>
                  <p:spPr>
                    <a:xfrm>
                      <a:off x="5265855" y="2770194"/>
                      <a:ext cx="1805170" cy="477357"/>
                    </a:xfrm>
                    <a:prstGeom prst="rect">
                      <a:avLst/>
                    </a:prstGeom>
                  </p:spPr>
                  <p:txBody>
                    <a:bodyPr wrap="square">
                      <a:spAutoFit/>
                    </a:bodyPr>
                    <a:lstStyle/>
                    <a:p>
                      <a:pPr algn="ctr" defTabSz="950663" fontAlgn="base">
                        <a:lnSpc>
                          <a:spcPct val="90000"/>
                        </a:lnSpc>
                        <a:spcBef>
                          <a:spcPct val="0"/>
                        </a:spcBef>
                        <a:spcAft>
                          <a:spcPct val="0"/>
                        </a:spcAft>
                      </a:pPr>
                      <a:r>
                        <a:rPr lang="en-US" sz="1224"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Encrypt</a:t>
                      </a:r>
                    </a:p>
                  </p:txBody>
                </p:sp>
                <p:sp>
                  <p:nvSpPr>
                    <p:cNvPr id="113" name="Rectangle 112"/>
                    <p:cNvSpPr/>
                    <p:nvPr/>
                  </p:nvSpPr>
                  <p:spPr bwMode="auto">
                    <a:xfrm>
                      <a:off x="253283" y="1804544"/>
                      <a:ext cx="1481484" cy="1340448"/>
                    </a:xfrm>
                    <a:prstGeom prst="rect">
                      <a:avLst/>
                    </a:prstGeom>
                    <a:solidFill>
                      <a:schemeClr val="accent1"/>
                    </a:solidFill>
                    <a:ln w="10795" cap="flat" cmpd="sng" algn="ctr">
                      <a:noFill/>
                      <a:prstDash val="solid"/>
                      <a:headEnd type="none" w="med" len="med"/>
                      <a:tailEnd type="none" w="med" len="med"/>
                    </a:ln>
                    <a:effectLst/>
                  </p:spPr>
                  <p:txBody>
                    <a:bodyPr vert="horz" wrap="square" lIns="149159" tIns="93225" rIns="149159" bIns="93225" numCol="1" rtlCol="0" anchor="ctr" anchorCtr="0" compatLnSpc="1">
                      <a:prstTxWarp prst="textNoShape">
                        <a:avLst/>
                      </a:prstTxWarp>
                    </a:bodyPr>
                    <a:lstStyle/>
                    <a:p>
                      <a:pPr algn="ctr" defTabSz="713071" fontAlgn="base">
                        <a:spcBef>
                          <a:spcPct val="0"/>
                        </a:spcBef>
                        <a:spcAft>
                          <a:spcPct val="0"/>
                        </a:spcAft>
                      </a:pPr>
                      <a:endParaRPr lang="en-US" sz="1224" kern="0" dirty="0">
                        <a:gradFill>
                          <a:gsLst>
                            <a:gs pos="0">
                              <a:srgbClr val="FFFFFF"/>
                            </a:gs>
                            <a:gs pos="100000">
                              <a:srgbClr val="FFFFFF"/>
                            </a:gs>
                          </a:gsLst>
                          <a:lin ang="5400000" scaled="0"/>
                        </a:gradFill>
                      </a:endParaRPr>
                    </a:p>
                  </p:txBody>
                </p:sp>
                <p:sp>
                  <p:nvSpPr>
                    <p:cNvPr id="114" name="Rectangle 113"/>
                    <p:cNvSpPr/>
                    <p:nvPr/>
                  </p:nvSpPr>
                  <p:spPr>
                    <a:xfrm>
                      <a:off x="26119" y="2735105"/>
                      <a:ext cx="1805170" cy="477357"/>
                    </a:xfrm>
                    <a:prstGeom prst="rect">
                      <a:avLst/>
                    </a:prstGeom>
                  </p:spPr>
                  <p:txBody>
                    <a:bodyPr wrap="square">
                      <a:spAutoFit/>
                    </a:bodyPr>
                    <a:lstStyle/>
                    <a:p>
                      <a:pPr algn="ctr" defTabSz="950663" fontAlgn="base">
                        <a:lnSpc>
                          <a:spcPct val="90000"/>
                        </a:lnSpc>
                        <a:spcBef>
                          <a:spcPct val="0"/>
                        </a:spcBef>
                        <a:spcAft>
                          <a:spcPct val="0"/>
                        </a:spcAft>
                      </a:pPr>
                      <a:r>
                        <a:rPr lang="en-US" sz="1224"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Audit</a:t>
                      </a:r>
                    </a:p>
                  </p:txBody>
                </p:sp>
                <p:pic>
                  <p:nvPicPr>
                    <p:cNvPr id="115" name="Picture 3" descr="C:\Users\hannahr\Dropbox\MOD Servers Metro Icon Library\victor melniciuc\PNGs\Tech_Words\TechWords_06-13-12-Security.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656943" y="1837985"/>
                      <a:ext cx="1014326" cy="1014326"/>
                    </a:xfrm>
                    <a:prstGeom prst="rect">
                      <a:avLst/>
                    </a:prstGeom>
                    <a:noFill/>
                    <a:extLst>
                      <a:ext uri="{909E8E84-426E-40DD-AFC4-6F175D3DCCD1}">
                        <a14:hiddenFill xmlns:a14="http://schemas.microsoft.com/office/drawing/2010/main">
                          <a:solidFill>
                            <a:srgbClr val="FFFFFF"/>
                          </a:solidFill>
                        </a14:hiddenFill>
                      </a:ext>
                    </a:extLst>
                  </p:spPr>
                </p:pic>
                <p:pic>
                  <p:nvPicPr>
                    <p:cNvPr id="116" name="Picture 115"/>
                    <p:cNvPicPr>
                      <a:picLocks noChangeAspect="1" noChangeArrowheads="1"/>
                    </p:cNvPicPr>
                    <p:nvPr/>
                  </p:nvPicPr>
                  <p:blipFill>
                    <a:blip r:embed="rId12" cstate="print">
                      <a:extLst>
                        <a:ext uri="{28A0092B-C50C-407E-A947-70E740481C1C}">
                          <a14:useLocalDpi xmlns:a14="http://schemas.microsoft.com/office/drawing/2010/main" val="0"/>
                        </a:ext>
                      </a:extLst>
                    </a:blip>
                    <a:stretch>
                      <a:fillRect/>
                    </a:stretch>
                  </p:blipFill>
                  <p:spPr bwMode="auto">
                    <a:xfrm>
                      <a:off x="2283572" y="1969115"/>
                      <a:ext cx="748903" cy="717141"/>
                    </a:xfrm>
                    <a:prstGeom prst="rect">
                      <a:avLst/>
                    </a:prstGeom>
                    <a:noFill/>
                    <a:extLst>
                      <a:ext uri="{909E8E84-426E-40DD-AFC4-6F175D3DCCD1}">
                        <a14:hiddenFill xmlns:a14="http://schemas.microsoft.com/office/drawing/2010/main">
                          <a:solidFill>
                            <a:srgbClr val="FFFFFF"/>
                          </a:solidFill>
                        </a14:hiddenFill>
                      </a:ext>
                    </a:extLst>
                  </p:spPr>
                </p:pic>
              </p:grpSp>
              <p:sp>
                <p:nvSpPr>
                  <p:cNvPr id="97" name="Rectangle 96"/>
                  <p:cNvSpPr/>
                  <p:nvPr/>
                </p:nvSpPr>
                <p:spPr>
                  <a:xfrm>
                    <a:off x="7151439" y="2062596"/>
                    <a:ext cx="1334689" cy="468614"/>
                  </a:xfrm>
                  <a:prstGeom prst="rect">
                    <a:avLst/>
                  </a:prstGeom>
                </p:spPr>
                <p:txBody>
                  <a:bodyPr wrap="square">
                    <a:spAutoFit/>
                  </a:bodyPr>
                  <a:lstStyle/>
                  <a:p>
                    <a:pPr algn="ctr" defTabSz="950663" fontAlgn="base">
                      <a:lnSpc>
                        <a:spcPct val="90000"/>
                      </a:lnSpc>
                      <a:spcBef>
                        <a:spcPct val="0"/>
                      </a:spcBef>
                      <a:spcAft>
                        <a:spcPct val="0"/>
                      </a:spcAft>
                    </a:pPr>
                    <a:r>
                      <a:rPr lang="en-US" sz="1224"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DLP</a:t>
                    </a:r>
                  </a:p>
                </p:txBody>
              </p:sp>
            </p:grpSp>
            <p:sp>
              <p:nvSpPr>
                <p:cNvPr id="95" name="Rectangle 94"/>
                <p:cNvSpPr/>
                <p:nvPr/>
              </p:nvSpPr>
              <p:spPr>
                <a:xfrm>
                  <a:off x="8475237" y="2049519"/>
                  <a:ext cx="1805171" cy="468614"/>
                </a:xfrm>
                <a:prstGeom prst="rect">
                  <a:avLst/>
                </a:prstGeom>
              </p:spPr>
              <p:txBody>
                <a:bodyPr wrap="square">
                  <a:spAutoFit/>
                </a:bodyPr>
                <a:lstStyle/>
                <a:p>
                  <a:pPr algn="ctr" defTabSz="950663" fontAlgn="base">
                    <a:lnSpc>
                      <a:spcPct val="90000"/>
                    </a:lnSpc>
                    <a:spcBef>
                      <a:spcPct val="0"/>
                    </a:spcBef>
                    <a:spcAft>
                      <a:spcPct val="0"/>
                    </a:spcAft>
                  </a:pPr>
                  <a:r>
                    <a:rPr lang="en-US" sz="1224" dirty="0">
                      <a:gradFill>
                        <a:gsLst>
                          <a:gs pos="0">
                            <a:srgbClr val="FFFFFF"/>
                          </a:gs>
                          <a:gs pos="100000">
                            <a:srgbClr val="FFFFFF"/>
                          </a:gs>
                        </a:gsLst>
                        <a:lin ang="5400000" scaled="0"/>
                      </a:gradFill>
                      <a:latin typeface="Segoe UI Semibold" pitchFamily="34" charset="0"/>
                      <a:ea typeface="Segoe UI" pitchFamily="34" charset="0"/>
                      <a:cs typeface="Segoe UI" pitchFamily="34" charset="0"/>
                    </a:rPr>
                    <a:t>Preserve</a:t>
                  </a:r>
                </a:p>
              </p:txBody>
            </p:sp>
          </p:grpSp>
          <p:sp>
            <p:nvSpPr>
              <p:cNvPr id="93" name="Freeform 7"/>
              <p:cNvSpPr>
                <a:spLocks noEditPoints="1"/>
              </p:cNvSpPr>
              <p:nvPr/>
            </p:nvSpPr>
            <p:spPr bwMode="black">
              <a:xfrm>
                <a:off x="1291886" y="1201276"/>
                <a:ext cx="749265" cy="750128"/>
              </a:xfrm>
              <a:custGeom>
                <a:avLst/>
                <a:gdLst>
                  <a:gd name="T0" fmla="*/ 52 w 300"/>
                  <a:gd name="T1" fmla="*/ 268 h 300"/>
                  <a:gd name="T2" fmla="*/ 62 w 300"/>
                  <a:gd name="T3" fmla="*/ 255 h 300"/>
                  <a:gd name="T4" fmla="*/ 77 w 300"/>
                  <a:gd name="T5" fmla="*/ 230 h 300"/>
                  <a:gd name="T6" fmla="*/ 46 w 300"/>
                  <a:gd name="T7" fmla="*/ 204 h 300"/>
                  <a:gd name="T8" fmla="*/ 15 w 300"/>
                  <a:gd name="T9" fmla="*/ 233 h 300"/>
                  <a:gd name="T10" fmla="*/ 33 w 300"/>
                  <a:gd name="T11" fmla="*/ 219 h 300"/>
                  <a:gd name="T12" fmla="*/ 60 w 300"/>
                  <a:gd name="T13" fmla="*/ 219 h 300"/>
                  <a:gd name="T14" fmla="*/ 63 w 300"/>
                  <a:gd name="T15" fmla="*/ 238 h 300"/>
                  <a:gd name="T16" fmla="*/ 46 w 300"/>
                  <a:gd name="T17" fmla="*/ 255 h 300"/>
                  <a:gd name="T18" fmla="*/ 39 w 300"/>
                  <a:gd name="T19" fmla="*/ 275 h 300"/>
                  <a:gd name="T20" fmla="*/ 51 w 300"/>
                  <a:gd name="T21" fmla="*/ 279 h 300"/>
                  <a:gd name="T22" fmla="*/ 51 w 300"/>
                  <a:gd name="T23" fmla="*/ 288 h 300"/>
                  <a:gd name="T24" fmla="*/ 39 w 300"/>
                  <a:gd name="T25" fmla="*/ 300 h 300"/>
                  <a:gd name="T26" fmla="*/ 300 w 300"/>
                  <a:gd name="T27" fmla="*/ 216 h 300"/>
                  <a:gd name="T28" fmla="*/ 218 w 300"/>
                  <a:gd name="T29" fmla="*/ 300 h 300"/>
                  <a:gd name="T30" fmla="*/ 220 w 300"/>
                  <a:gd name="T31" fmla="*/ 263 h 300"/>
                  <a:gd name="T32" fmla="*/ 277 w 300"/>
                  <a:gd name="T33" fmla="*/ 216 h 300"/>
                  <a:gd name="T34" fmla="*/ 149 w 300"/>
                  <a:gd name="T35" fmla="*/ 228 h 300"/>
                  <a:gd name="T36" fmla="*/ 119 w 300"/>
                  <a:gd name="T37" fmla="*/ 242 h 300"/>
                  <a:gd name="T38" fmla="*/ 149 w 300"/>
                  <a:gd name="T39" fmla="*/ 262 h 300"/>
                  <a:gd name="T40" fmla="*/ 177 w 300"/>
                  <a:gd name="T41" fmla="*/ 252 h 300"/>
                  <a:gd name="T42" fmla="*/ 255 w 300"/>
                  <a:gd name="T43" fmla="*/ 75 h 300"/>
                  <a:gd name="T44" fmla="*/ 259 w 300"/>
                  <a:gd name="T45" fmla="*/ 59 h 300"/>
                  <a:gd name="T46" fmla="*/ 278 w 300"/>
                  <a:gd name="T47" fmla="*/ 38 h 300"/>
                  <a:gd name="T48" fmla="*/ 272 w 300"/>
                  <a:gd name="T49" fmla="*/ 8 h 300"/>
                  <a:gd name="T50" fmla="*/ 228 w 300"/>
                  <a:gd name="T51" fmla="*/ 7 h 300"/>
                  <a:gd name="T52" fmla="*/ 231 w 300"/>
                  <a:gd name="T53" fmla="*/ 29 h 300"/>
                  <a:gd name="T54" fmla="*/ 250 w 300"/>
                  <a:gd name="T55" fmla="*/ 10 h 300"/>
                  <a:gd name="T56" fmla="*/ 269 w 300"/>
                  <a:gd name="T57" fmla="*/ 26 h 300"/>
                  <a:gd name="T58" fmla="*/ 259 w 300"/>
                  <a:gd name="T59" fmla="*/ 43 h 300"/>
                  <a:gd name="T60" fmla="*/ 245 w 300"/>
                  <a:gd name="T61" fmla="*/ 59 h 300"/>
                  <a:gd name="T62" fmla="*/ 243 w 300"/>
                  <a:gd name="T63" fmla="*/ 75 h 300"/>
                  <a:gd name="T64" fmla="*/ 255 w 300"/>
                  <a:gd name="T65" fmla="*/ 96 h 300"/>
                  <a:gd name="T66" fmla="*/ 243 w 300"/>
                  <a:gd name="T67" fmla="*/ 84 h 300"/>
                  <a:gd name="T68" fmla="*/ 255 w 300"/>
                  <a:gd name="T69" fmla="*/ 96 h 300"/>
                  <a:gd name="T70" fmla="*/ 49 w 300"/>
                  <a:gd name="T71" fmla="*/ 84 h 300"/>
                  <a:gd name="T72" fmla="*/ 0 w 300"/>
                  <a:gd name="T73" fmla="*/ 47 h 300"/>
                  <a:gd name="T74" fmla="*/ 35 w 300"/>
                  <a:gd name="T75" fmla="*/ 68 h 300"/>
                  <a:gd name="T76" fmla="*/ 102 w 300"/>
                  <a:gd name="T77" fmla="*/ 0 h 300"/>
                  <a:gd name="T78" fmla="*/ 147 w 300"/>
                  <a:gd name="T79" fmla="*/ 58 h 300"/>
                  <a:gd name="T80" fmla="*/ 177 w 300"/>
                  <a:gd name="T81" fmla="*/ 38 h 300"/>
                  <a:gd name="T82" fmla="*/ 147 w 300"/>
                  <a:gd name="T83" fmla="*/ 24 h 300"/>
                  <a:gd name="T84" fmla="*/ 147 w 300"/>
                  <a:gd name="T85" fmla="*/ 72 h 300"/>
                  <a:gd name="T86" fmla="*/ 56 w 300"/>
                  <a:gd name="T87" fmla="*/ 151 h 300"/>
                  <a:gd name="T88" fmla="*/ 36 w 300"/>
                  <a:gd name="T89" fmla="*/ 121 h 300"/>
                  <a:gd name="T90" fmla="*/ 22 w 300"/>
                  <a:gd name="T91" fmla="*/ 151 h 300"/>
                  <a:gd name="T92" fmla="*/ 70 w 300"/>
                  <a:gd name="T93" fmla="*/ 151 h 300"/>
                  <a:gd name="T94" fmla="*/ 240 w 300"/>
                  <a:gd name="T95" fmla="*/ 149 h 300"/>
                  <a:gd name="T96" fmla="*/ 260 w 300"/>
                  <a:gd name="T97" fmla="*/ 179 h 300"/>
                  <a:gd name="T98" fmla="*/ 274 w 300"/>
                  <a:gd name="T99" fmla="*/ 149 h 300"/>
                  <a:gd name="T100" fmla="*/ 226 w 300"/>
                  <a:gd name="T101" fmla="*/ 14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0" h="300">
                    <a:moveTo>
                      <a:pt x="51" y="279"/>
                    </a:moveTo>
                    <a:cubicBezTo>
                      <a:pt x="51" y="274"/>
                      <a:pt x="51" y="270"/>
                      <a:pt x="52" y="268"/>
                    </a:cubicBezTo>
                    <a:cubicBezTo>
                      <a:pt x="52" y="266"/>
                      <a:pt x="53" y="264"/>
                      <a:pt x="55" y="263"/>
                    </a:cubicBezTo>
                    <a:cubicBezTo>
                      <a:pt x="56" y="261"/>
                      <a:pt x="58" y="259"/>
                      <a:pt x="62" y="255"/>
                    </a:cubicBezTo>
                    <a:cubicBezTo>
                      <a:pt x="68" y="250"/>
                      <a:pt x="72" y="246"/>
                      <a:pt x="74" y="242"/>
                    </a:cubicBezTo>
                    <a:cubicBezTo>
                      <a:pt x="76" y="239"/>
                      <a:pt x="77" y="235"/>
                      <a:pt x="77" y="230"/>
                    </a:cubicBezTo>
                    <a:cubicBezTo>
                      <a:pt x="77" y="223"/>
                      <a:pt x="74" y="217"/>
                      <a:pt x="68" y="212"/>
                    </a:cubicBezTo>
                    <a:cubicBezTo>
                      <a:pt x="63" y="207"/>
                      <a:pt x="55" y="204"/>
                      <a:pt x="46" y="204"/>
                    </a:cubicBezTo>
                    <a:cubicBezTo>
                      <a:pt x="37" y="204"/>
                      <a:pt x="30" y="206"/>
                      <a:pt x="24" y="211"/>
                    </a:cubicBezTo>
                    <a:cubicBezTo>
                      <a:pt x="18" y="217"/>
                      <a:pt x="15" y="225"/>
                      <a:pt x="15" y="233"/>
                    </a:cubicBezTo>
                    <a:cubicBezTo>
                      <a:pt x="27" y="233"/>
                      <a:pt x="27" y="233"/>
                      <a:pt x="27" y="233"/>
                    </a:cubicBezTo>
                    <a:cubicBezTo>
                      <a:pt x="28" y="227"/>
                      <a:pt x="28" y="223"/>
                      <a:pt x="33" y="219"/>
                    </a:cubicBezTo>
                    <a:cubicBezTo>
                      <a:pt x="37" y="216"/>
                      <a:pt x="41" y="214"/>
                      <a:pt x="46" y="214"/>
                    </a:cubicBezTo>
                    <a:cubicBezTo>
                      <a:pt x="51" y="214"/>
                      <a:pt x="57" y="216"/>
                      <a:pt x="60" y="219"/>
                    </a:cubicBezTo>
                    <a:cubicBezTo>
                      <a:pt x="64" y="223"/>
                      <a:pt x="65" y="226"/>
                      <a:pt x="65" y="230"/>
                    </a:cubicBezTo>
                    <a:cubicBezTo>
                      <a:pt x="65" y="233"/>
                      <a:pt x="64" y="236"/>
                      <a:pt x="63" y="238"/>
                    </a:cubicBezTo>
                    <a:cubicBezTo>
                      <a:pt x="61" y="240"/>
                      <a:pt x="59" y="243"/>
                      <a:pt x="55" y="247"/>
                    </a:cubicBezTo>
                    <a:cubicBezTo>
                      <a:pt x="51" y="251"/>
                      <a:pt x="48" y="253"/>
                      <a:pt x="46" y="255"/>
                    </a:cubicBezTo>
                    <a:cubicBezTo>
                      <a:pt x="44" y="258"/>
                      <a:pt x="42" y="260"/>
                      <a:pt x="41" y="263"/>
                    </a:cubicBezTo>
                    <a:cubicBezTo>
                      <a:pt x="40" y="266"/>
                      <a:pt x="39" y="270"/>
                      <a:pt x="39" y="275"/>
                    </a:cubicBezTo>
                    <a:cubicBezTo>
                      <a:pt x="39" y="276"/>
                      <a:pt x="39" y="277"/>
                      <a:pt x="39" y="279"/>
                    </a:cubicBezTo>
                    <a:lnTo>
                      <a:pt x="51" y="279"/>
                    </a:lnTo>
                    <a:close/>
                    <a:moveTo>
                      <a:pt x="51" y="300"/>
                    </a:moveTo>
                    <a:cubicBezTo>
                      <a:pt x="51" y="288"/>
                      <a:pt x="51" y="288"/>
                      <a:pt x="51" y="288"/>
                    </a:cubicBezTo>
                    <a:cubicBezTo>
                      <a:pt x="39" y="288"/>
                      <a:pt x="39" y="288"/>
                      <a:pt x="39" y="288"/>
                    </a:cubicBezTo>
                    <a:cubicBezTo>
                      <a:pt x="39" y="300"/>
                      <a:pt x="39" y="300"/>
                      <a:pt x="39" y="300"/>
                    </a:cubicBezTo>
                    <a:lnTo>
                      <a:pt x="51" y="300"/>
                    </a:lnTo>
                    <a:close/>
                    <a:moveTo>
                      <a:pt x="300" y="216"/>
                    </a:moveTo>
                    <a:cubicBezTo>
                      <a:pt x="247" y="300"/>
                      <a:pt x="247" y="300"/>
                      <a:pt x="247" y="300"/>
                    </a:cubicBezTo>
                    <a:cubicBezTo>
                      <a:pt x="218" y="300"/>
                      <a:pt x="218" y="300"/>
                      <a:pt x="218" y="300"/>
                    </a:cubicBezTo>
                    <a:cubicBezTo>
                      <a:pt x="198" y="263"/>
                      <a:pt x="198" y="263"/>
                      <a:pt x="198" y="263"/>
                    </a:cubicBezTo>
                    <a:cubicBezTo>
                      <a:pt x="220" y="263"/>
                      <a:pt x="220" y="263"/>
                      <a:pt x="220" y="263"/>
                    </a:cubicBezTo>
                    <a:cubicBezTo>
                      <a:pt x="233" y="285"/>
                      <a:pt x="233" y="285"/>
                      <a:pt x="233" y="285"/>
                    </a:cubicBezTo>
                    <a:cubicBezTo>
                      <a:pt x="277" y="216"/>
                      <a:pt x="277" y="216"/>
                      <a:pt x="277" y="216"/>
                    </a:cubicBezTo>
                    <a:lnTo>
                      <a:pt x="300" y="216"/>
                    </a:lnTo>
                    <a:close/>
                    <a:moveTo>
                      <a:pt x="149" y="228"/>
                    </a:moveTo>
                    <a:cubicBezTo>
                      <a:pt x="149" y="242"/>
                      <a:pt x="149" y="242"/>
                      <a:pt x="149" y="242"/>
                    </a:cubicBezTo>
                    <a:cubicBezTo>
                      <a:pt x="119" y="242"/>
                      <a:pt x="119" y="242"/>
                      <a:pt x="119" y="242"/>
                    </a:cubicBezTo>
                    <a:cubicBezTo>
                      <a:pt x="119" y="262"/>
                      <a:pt x="119" y="262"/>
                      <a:pt x="119" y="262"/>
                    </a:cubicBezTo>
                    <a:cubicBezTo>
                      <a:pt x="149" y="262"/>
                      <a:pt x="149" y="262"/>
                      <a:pt x="149" y="262"/>
                    </a:cubicBezTo>
                    <a:cubicBezTo>
                      <a:pt x="149" y="276"/>
                      <a:pt x="149" y="276"/>
                      <a:pt x="149" y="276"/>
                    </a:cubicBezTo>
                    <a:cubicBezTo>
                      <a:pt x="177" y="252"/>
                      <a:pt x="177" y="252"/>
                      <a:pt x="177" y="252"/>
                    </a:cubicBezTo>
                    <a:lnTo>
                      <a:pt x="149" y="228"/>
                    </a:lnTo>
                    <a:close/>
                    <a:moveTo>
                      <a:pt x="255" y="75"/>
                    </a:moveTo>
                    <a:cubicBezTo>
                      <a:pt x="255" y="70"/>
                      <a:pt x="255" y="66"/>
                      <a:pt x="256" y="64"/>
                    </a:cubicBezTo>
                    <a:cubicBezTo>
                      <a:pt x="256" y="62"/>
                      <a:pt x="257" y="60"/>
                      <a:pt x="259" y="59"/>
                    </a:cubicBezTo>
                    <a:cubicBezTo>
                      <a:pt x="260" y="57"/>
                      <a:pt x="262" y="55"/>
                      <a:pt x="266" y="51"/>
                    </a:cubicBezTo>
                    <a:cubicBezTo>
                      <a:pt x="272" y="46"/>
                      <a:pt x="276" y="42"/>
                      <a:pt x="278" y="38"/>
                    </a:cubicBezTo>
                    <a:cubicBezTo>
                      <a:pt x="280" y="35"/>
                      <a:pt x="281" y="31"/>
                      <a:pt x="281" y="26"/>
                    </a:cubicBezTo>
                    <a:cubicBezTo>
                      <a:pt x="281" y="19"/>
                      <a:pt x="278" y="13"/>
                      <a:pt x="272" y="8"/>
                    </a:cubicBezTo>
                    <a:cubicBezTo>
                      <a:pt x="267" y="3"/>
                      <a:pt x="259" y="0"/>
                      <a:pt x="250" y="0"/>
                    </a:cubicBezTo>
                    <a:cubicBezTo>
                      <a:pt x="241" y="0"/>
                      <a:pt x="234" y="2"/>
                      <a:pt x="228" y="7"/>
                    </a:cubicBezTo>
                    <a:cubicBezTo>
                      <a:pt x="222" y="13"/>
                      <a:pt x="219" y="21"/>
                      <a:pt x="219" y="29"/>
                    </a:cubicBezTo>
                    <a:cubicBezTo>
                      <a:pt x="231" y="29"/>
                      <a:pt x="231" y="29"/>
                      <a:pt x="231" y="29"/>
                    </a:cubicBezTo>
                    <a:cubicBezTo>
                      <a:pt x="232" y="23"/>
                      <a:pt x="232" y="19"/>
                      <a:pt x="237" y="15"/>
                    </a:cubicBezTo>
                    <a:cubicBezTo>
                      <a:pt x="241" y="12"/>
                      <a:pt x="245" y="10"/>
                      <a:pt x="250" y="10"/>
                    </a:cubicBezTo>
                    <a:cubicBezTo>
                      <a:pt x="255" y="10"/>
                      <a:pt x="261" y="12"/>
                      <a:pt x="264" y="15"/>
                    </a:cubicBezTo>
                    <a:cubicBezTo>
                      <a:pt x="268" y="19"/>
                      <a:pt x="269" y="22"/>
                      <a:pt x="269" y="26"/>
                    </a:cubicBezTo>
                    <a:cubicBezTo>
                      <a:pt x="269" y="29"/>
                      <a:pt x="268" y="32"/>
                      <a:pt x="267" y="34"/>
                    </a:cubicBezTo>
                    <a:cubicBezTo>
                      <a:pt x="265" y="36"/>
                      <a:pt x="263" y="39"/>
                      <a:pt x="259" y="43"/>
                    </a:cubicBezTo>
                    <a:cubicBezTo>
                      <a:pt x="255" y="47"/>
                      <a:pt x="252" y="49"/>
                      <a:pt x="250" y="51"/>
                    </a:cubicBezTo>
                    <a:cubicBezTo>
                      <a:pt x="248" y="54"/>
                      <a:pt x="246" y="56"/>
                      <a:pt x="245" y="59"/>
                    </a:cubicBezTo>
                    <a:cubicBezTo>
                      <a:pt x="244" y="62"/>
                      <a:pt x="243" y="66"/>
                      <a:pt x="243" y="71"/>
                    </a:cubicBezTo>
                    <a:cubicBezTo>
                      <a:pt x="243" y="72"/>
                      <a:pt x="243" y="73"/>
                      <a:pt x="243" y="75"/>
                    </a:cubicBezTo>
                    <a:lnTo>
                      <a:pt x="255" y="75"/>
                    </a:lnTo>
                    <a:close/>
                    <a:moveTo>
                      <a:pt x="255" y="96"/>
                    </a:moveTo>
                    <a:cubicBezTo>
                      <a:pt x="255" y="84"/>
                      <a:pt x="255" y="84"/>
                      <a:pt x="255" y="84"/>
                    </a:cubicBezTo>
                    <a:cubicBezTo>
                      <a:pt x="243" y="84"/>
                      <a:pt x="243" y="84"/>
                      <a:pt x="243" y="84"/>
                    </a:cubicBezTo>
                    <a:cubicBezTo>
                      <a:pt x="243" y="96"/>
                      <a:pt x="243" y="96"/>
                      <a:pt x="243" y="96"/>
                    </a:cubicBezTo>
                    <a:lnTo>
                      <a:pt x="255" y="96"/>
                    </a:lnTo>
                    <a:close/>
                    <a:moveTo>
                      <a:pt x="102" y="0"/>
                    </a:moveTo>
                    <a:cubicBezTo>
                      <a:pt x="49" y="84"/>
                      <a:pt x="49" y="84"/>
                      <a:pt x="49" y="84"/>
                    </a:cubicBezTo>
                    <a:cubicBezTo>
                      <a:pt x="20" y="84"/>
                      <a:pt x="20" y="84"/>
                      <a:pt x="20" y="84"/>
                    </a:cubicBezTo>
                    <a:cubicBezTo>
                      <a:pt x="0" y="47"/>
                      <a:pt x="0" y="47"/>
                      <a:pt x="0" y="47"/>
                    </a:cubicBezTo>
                    <a:cubicBezTo>
                      <a:pt x="22" y="47"/>
                      <a:pt x="22" y="47"/>
                      <a:pt x="22" y="47"/>
                    </a:cubicBezTo>
                    <a:cubicBezTo>
                      <a:pt x="35" y="68"/>
                      <a:pt x="35" y="68"/>
                      <a:pt x="35" y="68"/>
                    </a:cubicBezTo>
                    <a:cubicBezTo>
                      <a:pt x="79" y="0"/>
                      <a:pt x="79" y="0"/>
                      <a:pt x="79" y="0"/>
                    </a:cubicBezTo>
                    <a:lnTo>
                      <a:pt x="102" y="0"/>
                    </a:lnTo>
                    <a:close/>
                    <a:moveTo>
                      <a:pt x="147" y="72"/>
                    </a:moveTo>
                    <a:cubicBezTo>
                      <a:pt x="147" y="58"/>
                      <a:pt x="147" y="58"/>
                      <a:pt x="147" y="58"/>
                    </a:cubicBezTo>
                    <a:cubicBezTo>
                      <a:pt x="177" y="58"/>
                      <a:pt x="177" y="58"/>
                      <a:pt x="177" y="58"/>
                    </a:cubicBezTo>
                    <a:cubicBezTo>
                      <a:pt x="177" y="38"/>
                      <a:pt x="177" y="38"/>
                      <a:pt x="177" y="38"/>
                    </a:cubicBezTo>
                    <a:cubicBezTo>
                      <a:pt x="147" y="38"/>
                      <a:pt x="147" y="38"/>
                      <a:pt x="147" y="38"/>
                    </a:cubicBezTo>
                    <a:cubicBezTo>
                      <a:pt x="147" y="24"/>
                      <a:pt x="147" y="24"/>
                      <a:pt x="147" y="24"/>
                    </a:cubicBezTo>
                    <a:cubicBezTo>
                      <a:pt x="119" y="48"/>
                      <a:pt x="119" y="48"/>
                      <a:pt x="119" y="48"/>
                    </a:cubicBezTo>
                    <a:lnTo>
                      <a:pt x="147" y="72"/>
                    </a:lnTo>
                    <a:close/>
                    <a:moveTo>
                      <a:pt x="70" y="151"/>
                    </a:moveTo>
                    <a:cubicBezTo>
                      <a:pt x="56" y="151"/>
                      <a:pt x="56" y="151"/>
                      <a:pt x="56" y="151"/>
                    </a:cubicBezTo>
                    <a:cubicBezTo>
                      <a:pt x="56" y="121"/>
                      <a:pt x="56" y="121"/>
                      <a:pt x="56" y="121"/>
                    </a:cubicBezTo>
                    <a:cubicBezTo>
                      <a:pt x="36" y="121"/>
                      <a:pt x="36" y="121"/>
                      <a:pt x="36" y="121"/>
                    </a:cubicBezTo>
                    <a:cubicBezTo>
                      <a:pt x="36" y="151"/>
                      <a:pt x="36" y="151"/>
                      <a:pt x="36" y="151"/>
                    </a:cubicBezTo>
                    <a:cubicBezTo>
                      <a:pt x="22" y="151"/>
                      <a:pt x="22" y="151"/>
                      <a:pt x="22" y="151"/>
                    </a:cubicBezTo>
                    <a:cubicBezTo>
                      <a:pt x="46" y="179"/>
                      <a:pt x="46" y="179"/>
                      <a:pt x="46" y="179"/>
                    </a:cubicBezTo>
                    <a:lnTo>
                      <a:pt x="70" y="151"/>
                    </a:lnTo>
                    <a:close/>
                    <a:moveTo>
                      <a:pt x="226" y="149"/>
                    </a:moveTo>
                    <a:cubicBezTo>
                      <a:pt x="240" y="149"/>
                      <a:pt x="240" y="149"/>
                      <a:pt x="240" y="149"/>
                    </a:cubicBezTo>
                    <a:cubicBezTo>
                      <a:pt x="240" y="179"/>
                      <a:pt x="240" y="179"/>
                      <a:pt x="240" y="179"/>
                    </a:cubicBezTo>
                    <a:cubicBezTo>
                      <a:pt x="260" y="179"/>
                      <a:pt x="260" y="179"/>
                      <a:pt x="260" y="179"/>
                    </a:cubicBezTo>
                    <a:cubicBezTo>
                      <a:pt x="260" y="149"/>
                      <a:pt x="260" y="149"/>
                      <a:pt x="260" y="149"/>
                    </a:cubicBezTo>
                    <a:cubicBezTo>
                      <a:pt x="274" y="149"/>
                      <a:pt x="274" y="149"/>
                      <a:pt x="274" y="149"/>
                    </a:cubicBezTo>
                    <a:cubicBezTo>
                      <a:pt x="250" y="121"/>
                      <a:pt x="250" y="121"/>
                      <a:pt x="250" y="121"/>
                    </a:cubicBezTo>
                    <a:lnTo>
                      <a:pt x="226" y="149"/>
                    </a:lnTo>
                    <a:close/>
                  </a:path>
                </a:pathLst>
              </a:custGeom>
              <a:solidFill>
                <a:srgbClr val="FFFFFF"/>
              </a:solidFill>
              <a:ln>
                <a:noFill/>
              </a:ln>
            </p:spPr>
            <p:txBody>
              <a:bodyPr vert="horz" wrap="square" lIns="83919" tIns="41960" rIns="83919" bIns="41960" numCol="1" anchor="t" anchorCtr="0" compatLnSpc="1">
                <a:prstTxWarp prst="textNoShape">
                  <a:avLst/>
                </a:prstTxWarp>
              </a:bodyPr>
              <a:lstStyle/>
              <a:p>
                <a:pPr defTabSz="950938"/>
                <a:endParaRPr lang="en-US" sz="1224" dirty="0">
                  <a:solidFill>
                    <a:srgbClr val="FFFFFF"/>
                  </a:solidFill>
                </a:endParaRPr>
              </a:p>
            </p:txBody>
          </p:sp>
        </p:grpSp>
        <p:sp>
          <p:nvSpPr>
            <p:cNvPr id="120" name="Rectangle 32"/>
            <p:cNvSpPr/>
            <p:nvPr/>
          </p:nvSpPr>
          <p:spPr>
            <a:xfrm>
              <a:off x="6094647" y="3312597"/>
              <a:ext cx="483098" cy="512348"/>
            </a:xfrm>
            <a:prstGeom prst="rect">
              <a:avLst/>
            </a:prstGeom>
          </p:spPr>
          <p:txBody>
            <a:bodyPr wrap="none">
              <a:spAutoFit/>
            </a:bodyPr>
            <a:lstStyle/>
            <a:p>
              <a:r>
                <a:rPr lang="en-US" sz="1224" dirty="0">
                  <a:solidFill>
                    <a:srgbClr val="505050"/>
                  </a:solidFill>
                </a:rPr>
                <a:t> </a:t>
              </a:r>
            </a:p>
          </p:txBody>
        </p:sp>
        <p:sp>
          <p:nvSpPr>
            <p:cNvPr id="121" name="Rectangle 62"/>
            <p:cNvSpPr/>
            <p:nvPr/>
          </p:nvSpPr>
          <p:spPr>
            <a:xfrm>
              <a:off x="6094647" y="3312597"/>
              <a:ext cx="483098" cy="512348"/>
            </a:xfrm>
            <a:prstGeom prst="rect">
              <a:avLst/>
            </a:prstGeom>
          </p:spPr>
          <p:txBody>
            <a:bodyPr wrap="none">
              <a:spAutoFit/>
            </a:bodyPr>
            <a:lstStyle/>
            <a:p>
              <a:r>
                <a:rPr lang="en-US" sz="1224" dirty="0">
                  <a:solidFill>
                    <a:srgbClr val="505050"/>
                  </a:solidFill>
                </a:rPr>
                <a:t> </a:t>
              </a:r>
            </a:p>
          </p:txBody>
        </p:sp>
        <p:sp>
          <p:nvSpPr>
            <p:cNvPr id="122" name="Rectangle 63"/>
            <p:cNvSpPr/>
            <p:nvPr/>
          </p:nvSpPr>
          <p:spPr>
            <a:xfrm>
              <a:off x="6094647" y="3312597"/>
              <a:ext cx="483098" cy="512348"/>
            </a:xfrm>
            <a:prstGeom prst="rect">
              <a:avLst/>
            </a:prstGeom>
          </p:spPr>
          <p:txBody>
            <a:bodyPr wrap="none">
              <a:spAutoFit/>
            </a:bodyPr>
            <a:lstStyle/>
            <a:p>
              <a:r>
                <a:rPr lang="en-US" sz="1224" dirty="0">
                  <a:solidFill>
                    <a:srgbClr val="505050"/>
                  </a:solidFill>
                </a:rPr>
                <a:t> </a:t>
              </a:r>
            </a:p>
          </p:txBody>
        </p:sp>
        <p:sp>
          <p:nvSpPr>
            <p:cNvPr id="123" name="Rectangle 64"/>
            <p:cNvSpPr/>
            <p:nvPr/>
          </p:nvSpPr>
          <p:spPr>
            <a:xfrm>
              <a:off x="6094647" y="3312597"/>
              <a:ext cx="483098" cy="512348"/>
            </a:xfrm>
            <a:prstGeom prst="rect">
              <a:avLst/>
            </a:prstGeom>
          </p:spPr>
          <p:txBody>
            <a:bodyPr wrap="none">
              <a:spAutoFit/>
            </a:bodyPr>
            <a:lstStyle/>
            <a:p>
              <a:r>
                <a:rPr lang="en-US" sz="1224" dirty="0">
                  <a:solidFill>
                    <a:srgbClr val="505050"/>
                  </a:solidFill>
                </a:rPr>
                <a:t> </a:t>
              </a:r>
            </a:p>
          </p:txBody>
        </p:sp>
      </p:grpSp>
      <p:sp>
        <p:nvSpPr>
          <p:cNvPr id="125" name="Right Arrow 124"/>
          <p:cNvSpPr/>
          <p:nvPr/>
        </p:nvSpPr>
        <p:spPr>
          <a:xfrm rot="16200000">
            <a:off x="9442445" y="3325824"/>
            <a:ext cx="260474" cy="371036"/>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836">
              <a:solidFill>
                <a:srgbClr val="FFFFFF"/>
              </a:solidFill>
            </a:endParaRPr>
          </a:p>
        </p:txBody>
      </p:sp>
    </p:spTree>
    <p:extLst>
      <p:ext uri="{BB962C8B-B14F-4D97-AF65-F5344CB8AC3E}">
        <p14:creationId xmlns:p14="http://schemas.microsoft.com/office/powerpoint/2010/main" val="2207102308"/>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274639" y="1516062"/>
            <a:ext cx="11810998" cy="495300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smtClean="0"/>
              <a:t>Microsoft Vision for Compliance Features</a:t>
            </a:r>
            <a:endParaRPr lang="en-US" dirty="0"/>
          </a:p>
        </p:txBody>
      </p:sp>
      <p:sp>
        <p:nvSpPr>
          <p:cNvPr id="8" name="Rectangle 7"/>
          <p:cNvSpPr/>
          <p:nvPr/>
        </p:nvSpPr>
        <p:spPr bwMode="auto">
          <a:xfrm>
            <a:off x="595434" y="1820862"/>
            <a:ext cx="3489203" cy="2209800"/>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6494" tIns="91440" rIns="186494" bIns="0" numCol="1" rtlCol="0" anchor="t" anchorCtr="0" compatLnSpc="1">
            <a:prstTxWarp prst="textNoShape">
              <a:avLst/>
            </a:prstTxWarp>
          </a:bodyPr>
          <a:lstStyle/>
          <a:p>
            <a:pPr algn="ctr" defTabSz="932111">
              <a:defRPr/>
            </a:pPr>
            <a:r>
              <a:rPr lang="en-US" sz="2800" dirty="0" smtClean="0">
                <a:solidFill>
                  <a:srgbClr val="FFFFFF"/>
                </a:solidFill>
              </a:rPr>
              <a:t>Empower the User</a:t>
            </a:r>
            <a:endParaRPr lang="en-US" sz="2800" dirty="0">
              <a:solidFill>
                <a:srgbClr val="FFFFFF"/>
              </a:solidFill>
            </a:endParaRPr>
          </a:p>
        </p:txBody>
      </p:sp>
      <p:sp>
        <p:nvSpPr>
          <p:cNvPr id="9" name="Rectangle 8"/>
          <p:cNvSpPr/>
          <p:nvPr/>
        </p:nvSpPr>
        <p:spPr bwMode="auto">
          <a:xfrm>
            <a:off x="4313237" y="1820862"/>
            <a:ext cx="3489203" cy="2209800"/>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6494" tIns="91440" rIns="186494" bIns="0" numCol="1" rtlCol="0" anchor="t" anchorCtr="0" compatLnSpc="1">
            <a:prstTxWarp prst="textNoShape">
              <a:avLst/>
            </a:prstTxWarp>
          </a:bodyPr>
          <a:lstStyle/>
          <a:p>
            <a:pPr algn="ctr" defTabSz="932111">
              <a:defRPr/>
            </a:pPr>
            <a:r>
              <a:rPr lang="en-US" sz="2800" dirty="0">
                <a:solidFill>
                  <a:srgbClr val="FFFFFF"/>
                </a:solidFill>
              </a:rPr>
              <a:t>Enable </a:t>
            </a:r>
            <a:r>
              <a:rPr lang="en-US" sz="2800" dirty="0" smtClean="0">
                <a:solidFill>
                  <a:srgbClr val="FFFFFF"/>
                </a:solidFill>
              </a:rPr>
              <a:t>the Compliance Officer</a:t>
            </a:r>
            <a:endParaRPr lang="en-US" sz="2800" dirty="0">
              <a:solidFill>
                <a:srgbClr val="FFFFFF"/>
              </a:solidFill>
            </a:endParaRPr>
          </a:p>
        </p:txBody>
      </p:sp>
      <p:sp>
        <p:nvSpPr>
          <p:cNvPr id="10" name="Rectangle 9"/>
          <p:cNvSpPr/>
          <p:nvPr/>
        </p:nvSpPr>
        <p:spPr bwMode="auto">
          <a:xfrm>
            <a:off x="591089" y="4289078"/>
            <a:ext cx="10924810" cy="1769168"/>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6494" tIns="0" rIns="186494" bIns="0" numCol="1" rtlCol="0" anchor="t" anchorCtr="0" compatLnSpc="1">
            <a:prstTxWarp prst="textNoShape">
              <a:avLst/>
            </a:prstTxWarp>
          </a:bodyPr>
          <a:lstStyle/>
          <a:p>
            <a:pPr algn="ctr" defTabSz="932111">
              <a:defRPr/>
            </a:pPr>
            <a:endParaRPr lang="en-US" sz="3200" dirty="0" smtClean="0">
              <a:solidFill>
                <a:srgbClr val="505050">
                  <a:lumMod val="50000"/>
                </a:srgbClr>
              </a:solidFill>
            </a:endParaRPr>
          </a:p>
          <a:p>
            <a:pPr algn="ctr" defTabSz="932111">
              <a:defRPr/>
            </a:pPr>
            <a:r>
              <a:rPr lang="en-US" sz="3200" dirty="0" smtClean="0">
                <a:solidFill>
                  <a:srgbClr val="FFFFFF"/>
                </a:solidFill>
              </a:rPr>
              <a:t>In Place </a:t>
            </a:r>
            <a:r>
              <a:rPr lang="en-US" sz="3200" dirty="0">
                <a:solidFill>
                  <a:srgbClr val="FFFFFF"/>
                </a:solidFill>
              </a:rPr>
              <a:t>and Extensible</a:t>
            </a:r>
          </a:p>
        </p:txBody>
      </p:sp>
      <p:sp>
        <p:nvSpPr>
          <p:cNvPr id="11" name="Rectangle 10"/>
          <p:cNvSpPr/>
          <p:nvPr/>
        </p:nvSpPr>
        <p:spPr bwMode="auto">
          <a:xfrm>
            <a:off x="8031040" y="1820862"/>
            <a:ext cx="3489203" cy="2209800"/>
          </a:xfrm>
          <a:prstGeom prst="rect">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186494" tIns="91440" rIns="186494" bIns="0" numCol="1" rtlCol="0" anchor="t" anchorCtr="0" compatLnSpc="1">
            <a:prstTxWarp prst="textNoShape">
              <a:avLst/>
            </a:prstTxWarp>
          </a:bodyPr>
          <a:lstStyle/>
          <a:p>
            <a:pPr algn="ctr" defTabSz="932111">
              <a:defRPr/>
            </a:pPr>
            <a:r>
              <a:rPr lang="en-US" sz="2800" dirty="0" smtClean="0">
                <a:solidFill>
                  <a:srgbClr val="FFFFFF"/>
                </a:solidFill>
              </a:rPr>
              <a:t>Easy for IT</a:t>
            </a:r>
            <a:endParaRPr lang="en-US" sz="2800" dirty="0">
              <a:solidFill>
                <a:srgbClr val="FFFFFF"/>
              </a:solidFill>
            </a:endParaRPr>
          </a:p>
        </p:txBody>
      </p:sp>
      <p:sp>
        <p:nvSpPr>
          <p:cNvPr id="7" name="Rectangle 6"/>
          <p:cNvSpPr/>
          <p:nvPr/>
        </p:nvSpPr>
        <p:spPr bwMode="auto">
          <a:xfrm>
            <a:off x="591089" y="5576335"/>
            <a:ext cx="10924810" cy="482685"/>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186494" tIns="0" rIns="186494" bIns="0" numCol="1" rtlCol="0" anchor="ctr" anchorCtr="0" compatLnSpc="1">
            <a:prstTxWarp prst="textNoShape">
              <a:avLst/>
            </a:prstTxWarp>
          </a:bodyPr>
          <a:lstStyle/>
          <a:p>
            <a:pPr algn="ctr" defTabSz="932111"/>
            <a:r>
              <a:rPr lang="en-US" sz="2400" i="1" dirty="0">
                <a:solidFill>
                  <a:srgbClr val="FFFFFF"/>
                </a:solidFill>
              </a:rPr>
              <a:t>Exchange, SharePoint, </a:t>
            </a:r>
            <a:r>
              <a:rPr lang="en-US" sz="2400" i="1" dirty="0" smtClean="0">
                <a:solidFill>
                  <a:srgbClr val="FFFFFF"/>
                </a:solidFill>
              </a:rPr>
              <a:t>Windows</a:t>
            </a:r>
            <a:endParaRPr lang="en-US" sz="2400" i="1" dirty="0">
              <a:solidFill>
                <a:srgbClr val="FFFFFF"/>
              </a:solidFill>
            </a:endParaRPr>
          </a:p>
        </p:txBody>
      </p:sp>
      <p:sp>
        <p:nvSpPr>
          <p:cNvPr id="12" name="Rectangle 11"/>
          <p:cNvSpPr/>
          <p:nvPr/>
        </p:nvSpPr>
        <p:spPr bwMode="auto">
          <a:xfrm>
            <a:off x="595433" y="2963862"/>
            <a:ext cx="3489204" cy="1067187"/>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186494" tIns="0" rIns="186494" bIns="0" numCol="1" rtlCol="0" anchor="ctr" anchorCtr="0" compatLnSpc="1">
            <a:prstTxWarp prst="textNoShape">
              <a:avLst/>
            </a:prstTxWarp>
          </a:bodyPr>
          <a:lstStyle/>
          <a:p>
            <a:pPr algn="ctr" defTabSz="932111"/>
            <a:r>
              <a:rPr lang="en-US" sz="2000" i="1" dirty="0">
                <a:solidFill>
                  <a:srgbClr val="FFFFFF"/>
                </a:solidFill>
              </a:rPr>
              <a:t>Outlook, Word, PowerPoint, SharePoint, Mobile </a:t>
            </a:r>
            <a:r>
              <a:rPr lang="en-US" sz="2000" i="1" dirty="0" smtClean="0">
                <a:solidFill>
                  <a:srgbClr val="FFFFFF"/>
                </a:solidFill>
              </a:rPr>
              <a:t>Apps</a:t>
            </a:r>
            <a:endParaRPr lang="en-US" sz="2000" i="1" dirty="0">
              <a:solidFill>
                <a:srgbClr val="FFFFFF"/>
              </a:solidFill>
            </a:endParaRPr>
          </a:p>
        </p:txBody>
      </p:sp>
      <p:sp>
        <p:nvSpPr>
          <p:cNvPr id="13" name="Rectangle 12"/>
          <p:cNvSpPr/>
          <p:nvPr/>
        </p:nvSpPr>
        <p:spPr bwMode="auto">
          <a:xfrm>
            <a:off x="4313236" y="2963862"/>
            <a:ext cx="3489204" cy="1067187"/>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186494" tIns="0" rIns="186494" bIns="0" numCol="1" rtlCol="0" anchor="ctr" anchorCtr="0" compatLnSpc="1">
            <a:prstTxWarp prst="textNoShape">
              <a:avLst/>
            </a:prstTxWarp>
          </a:bodyPr>
          <a:lstStyle/>
          <a:p>
            <a:pPr algn="ctr" defTabSz="932111"/>
            <a:r>
              <a:rPr lang="en-US" sz="2000" i="1" dirty="0">
                <a:solidFill>
                  <a:srgbClr val="FFFFFF"/>
                </a:solidFill>
              </a:rPr>
              <a:t>Exchange, SharePoint, Lync, AD, File Server, third </a:t>
            </a:r>
            <a:r>
              <a:rPr lang="en-US" sz="2000" i="1" dirty="0" smtClean="0">
                <a:solidFill>
                  <a:srgbClr val="FFFFFF"/>
                </a:solidFill>
              </a:rPr>
              <a:t>parties</a:t>
            </a:r>
            <a:endParaRPr lang="en-US" sz="2000" i="1" dirty="0">
              <a:solidFill>
                <a:srgbClr val="FFFFFF"/>
              </a:solidFill>
            </a:endParaRPr>
          </a:p>
        </p:txBody>
      </p:sp>
      <p:sp>
        <p:nvSpPr>
          <p:cNvPr id="14" name="Rectangle 13"/>
          <p:cNvSpPr/>
          <p:nvPr/>
        </p:nvSpPr>
        <p:spPr bwMode="auto">
          <a:xfrm>
            <a:off x="8034046" y="2988349"/>
            <a:ext cx="3489204" cy="1067187"/>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186494" tIns="0" rIns="186494" bIns="0" numCol="1" rtlCol="0" anchor="ctr" anchorCtr="0" compatLnSpc="1">
            <a:prstTxWarp prst="textNoShape">
              <a:avLst/>
            </a:prstTxWarp>
          </a:bodyPr>
          <a:lstStyle/>
          <a:p>
            <a:pPr algn="ctr" defTabSz="932111"/>
            <a:r>
              <a:rPr lang="en-US" sz="2000" i="1" dirty="0" smtClean="0">
                <a:solidFill>
                  <a:srgbClr val="FFFFFF"/>
                </a:solidFill>
              </a:rPr>
              <a:t>Exchange, SharePoint</a:t>
            </a:r>
            <a:endParaRPr lang="en-US" sz="2000" i="1" dirty="0">
              <a:solidFill>
                <a:srgbClr val="FFFFFF"/>
              </a:solidFill>
            </a:endParaRPr>
          </a:p>
        </p:txBody>
      </p:sp>
    </p:spTree>
    <p:extLst>
      <p:ext uri="{BB962C8B-B14F-4D97-AF65-F5344CB8AC3E}">
        <p14:creationId xmlns:p14="http://schemas.microsoft.com/office/powerpoint/2010/main" val="288275399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5277" y="98336"/>
            <a:ext cx="10724938" cy="579458"/>
          </a:xfrm>
        </p:spPr>
        <p:txBody>
          <a:bodyPr>
            <a:normAutofit fontScale="90000"/>
          </a:bodyPr>
          <a:lstStyle/>
          <a:p>
            <a:r>
              <a:rPr lang="en-US" dirty="0"/>
              <a:t>Microsoft Strategy: In-Place</a:t>
            </a:r>
          </a:p>
        </p:txBody>
      </p:sp>
      <p:sp>
        <p:nvSpPr>
          <p:cNvPr id="3" name="Content Placeholder 2"/>
          <p:cNvSpPr>
            <a:spLocks noGrp="1"/>
          </p:cNvSpPr>
          <p:nvPr>
            <p:ph idx="4294967295"/>
          </p:nvPr>
        </p:nvSpPr>
        <p:spPr>
          <a:xfrm>
            <a:off x="789885" y="4575292"/>
            <a:ext cx="5060510" cy="1816376"/>
          </a:xfrm>
        </p:spPr>
        <p:txBody>
          <a:bodyPr>
            <a:noAutofit/>
          </a:bodyPr>
          <a:lstStyle/>
          <a:p>
            <a:pPr marL="0" indent="0">
              <a:spcAft>
                <a:spcPts val="1200"/>
              </a:spcAft>
              <a:buNone/>
            </a:pPr>
            <a:r>
              <a:rPr lang="en-US" sz="2400" dirty="0" smtClean="0">
                <a:solidFill>
                  <a:schemeClr val="tx1"/>
                </a:solidFill>
              </a:rPr>
              <a:t>Build compliance into the applications</a:t>
            </a:r>
          </a:p>
          <a:p>
            <a:pPr marL="0" indent="0">
              <a:spcAft>
                <a:spcPts val="1200"/>
              </a:spcAft>
              <a:buNone/>
            </a:pPr>
            <a:r>
              <a:rPr lang="en-US" sz="2400" dirty="0" smtClean="0">
                <a:solidFill>
                  <a:schemeClr val="tx1"/>
                </a:solidFill>
              </a:rPr>
              <a:t>Index or Ingest to extend </a:t>
            </a:r>
          </a:p>
          <a:p>
            <a:pPr marL="0" indent="0">
              <a:spcAft>
                <a:spcPts val="1200"/>
              </a:spcAft>
              <a:buNone/>
            </a:pPr>
            <a:r>
              <a:rPr lang="en-US" sz="2400" dirty="0" smtClean="0">
                <a:solidFill>
                  <a:schemeClr val="tx1"/>
                </a:solidFill>
              </a:rPr>
              <a:t>Unify compliance experience and configuration across the suite</a:t>
            </a:r>
            <a:endParaRPr lang="en-US" sz="2400" dirty="0">
              <a:solidFill>
                <a:schemeClr val="tx1"/>
              </a:solidFill>
            </a:endParaRPr>
          </a:p>
        </p:txBody>
      </p:sp>
      <p:sp>
        <p:nvSpPr>
          <p:cNvPr id="5" name="Cloud Callout 4"/>
          <p:cNvSpPr/>
          <p:nvPr/>
        </p:nvSpPr>
        <p:spPr bwMode="auto">
          <a:xfrm>
            <a:off x="5970889" y="1479986"/>
            <a:ext cx="6010119" cy="4275275"/>
          </a:xfrm>
          <a:prstGeom prst="cloudCallout">
            <a:avLst>
              <a:gd name="adj1" fmla="val -16556"/>
              <a:gd name="adj2" fmla="val 37995"/>
            </a:avLst>
          </a:prstGeom>
          <a:solidFill>
            <a:schemeClr val="bg2"/>
          </a:solidFill>
          <a:ln>
            <a:solidFill>
              <a:schemeClr val="bg1">
                <a:lumMod val="65000"/>
              </a:schemeClr>
            </a:solid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3243" tIns="46621" rIns="93243" bIns="46621" numCol="1" rtlCol="0" anchor="ctr" anchorCtr="0" compatLnSpc="1">
            <a:prstTxWarp prst="textNoShape">
              <a:avLst/>
            </a:prstTxWarp>
          </a:bodyPr>
          <a:lstStyle/>
          <a:p>
            <a:pPr algn="ctr" defTabSz="932111"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6" name="Can 5"/>
          <p:cNvSpPr/>
          <p:nvPr/>
        </p:nvSpPr>
        <p:spPr>
          <a:xfrm>
            <a:off x="9969178" y="3756534"/>
            <a:ext cx="1397065" cy="506362"/>
          </a:xfrm>
          <a:prstGeom prst="can">
            <a:avLst/>
          </a:prstGeom>
          <a:solidFill>
            <a:schemeClr val="tx2">
              <a:lumMod val="75000"/>
            </a:schemeClr>
          </a:solidFill>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28" dirty="0">
                <a:solidFill>
                  <a:prstClr val="white"/>
                </a:solidFill>
              </a:rPr>
              <a:t>Bloomberg</a:t>
            </a:r>
          </a:p>
        </p:txBody>
      </p:sp>
      <p:sp>
        <p:nvSpPr>
          <p:cNvPr id="7" name="Can 6"/>
          <p:cNvSpPr/>
          <p:nvPr/>
        </p:nvSpPr>
        <p:spPr>
          <a:xfrm>
            <a:off x="7353457" y="5165717"/>
            <a:ext cx="1784442" cy="635527"/>
          </a:xfrm>
          <a:prstGeom prst="can">
            <a:avLst/>
          </a:prstGeom>
          <a:solidFill>
            <a:srgbClr val="00BCF2"/>
          </a:solidFill>
          <a:ln>
            <a:solidFill>
              <a:schemeClr val="accent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28" dirty="0">
                <a:solidFill>
                  <a:prstClr val="white"/>
                </a:solidFill>
              </a:rPr>
              <a:t>Immutable</a:t>
            </a:r>
          </a:p>
        </p:txBody>
      </p:sp>
      <p:sp>
        <p:nvSpPr>
          <p:cNvPr id="8" name="Can 7"/>
          <p:cNvSpPr/>
          <p:nvPr/>
        </p:nvSpPr>
        <p:spPr>
          <a:xfrm>
            <a:off x="7353457" y="4500453"/>
            <a:ext cx="1784442" cy="883363"/>
          </a:xfrm>
          <a:prstGeom prst="can">
            <a:avLst/>
          </a:prstGeom>
          <a:solidFill>
            <a:srgbClr val="00BCF2"/>
          </a:solidFill>
          <a:ln>
            <a:solidFill>
              <a:schemeClr val="accent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a:solidFill>
                  <a:prstClr val="white"/>
                </a:solidFill>
              </a:rPr>
              <a:t>SharePoint</a:t>
            </a:r>
          </a:p>
        </p:txBody>
      </p:sp>
      <p:sp>
        <p:nvSpPr>
          <p:cNvPr id="9" name="Can 8"/>
          <p:cNvSpPr/>
          <p:nvPr/>
        </p:nvSpPr>
        <p:spPr>
          <a:xfrm>
            <a:off x="7315959" y="3650635"/>
            <a:ext cx="1784442" cy="635527"/>
          </a:xfrm>
          <a:prstGeom prst="can">
            <a:avLst/>
          </a:prstGeom>
          <a:solidFill>
            <a:srgbClr val="00BCF2"/>
          </a:solidFill>
          <a:ln>
            <a:solidFill>
              <a:schemeClr val="accent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28" dirty="0">
                <a:solidFill>
                  <a:prstClr val="white"/>
                </a:solidFill>
              </a:rPr>
              <a:t>Immutable</a:t>
            </a:r>
          </a:p>
        </p:txBody>
      </p:sp>
      <p:sp>
        <p:nvSpPr>
          <p:cNvPr id="10" name="Can 9"/>
          <p:cNvSpPr/>
          <p:nvPr/>
        </p:nvSpPr>
        <p:spPr>
          <a:xfrm>
            <a:off x="7315959" y="2973890"/>
            <a:ext cx="1784442" cy="883363"/>
          </a:xfrm>
          <a:prstGeom prst="can">
            <a:avLst/>
          </a:prstGeom>
          <a:solidFill>
            <a:srgbClr val="00BCF2"/>
          </a:solidFill>
          <a:ln>
            <a:solidFill>
              <a:schemeClr val="accent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a:solidFill>
                  <a:prstClr val="white"/>
                </a:solidFill>
              </a:rPr>
              <a:t>Exchange</a:t>
            </a:r>
          </a:p>
        </p:txBody>
      </p:sp>
      <p:sp>
        <p:nvSpPr>
          <p:cNvPr id="11" name="Right Arrow 10"/>
          <p:cNvSpPr/>
          <p:nvPr/>
        </p:nvSpPr>
        <p:spPr>
          <a:xfrm rot="10800000">
            <a:off x="9263332" y="3105032"/>
            <a:ext cx="611137" cy="702316"/>
          </a:xfrm>
          <a:prstGeom prst="rightArrow">
            <a:avLst/>
          </a:prstGeom>
          <a:gradFill flip="none" rotWithShape="1">
            <a:gsLst>
              <a:gs pos="0">
                <a:schemeClr val="accent6">
                  <a:lumMod val="50000"/>
                  <a:tint val="66000"/>
                  <a:satMod val="160000"/>
                </a:schemeClr>
              </a:gs>
              <a:gs pos="50000">
                <a:schemeClr val="accent6">
                  <a:lumMod val="50000"/>
                  <a:tint val="44500"/>
                  <a:satMod val="160000"/>
                </a:schemeClr>
              </a:gs>
              <a:gs pos="100000">
                <a:schemeClr val="accent6">
                  <a:lumMod val="50000"/>
                  <a:tint val="23500"/>
                  <a:satMod val="160000"/>
                </a:schemeClr>
              </a:gs>
            </a:gsLst>
            <a:lin ang="135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sp>
        <p:nvSpPr>
          <p:cNvPr id="12" name="Can 11"/>
          <p:cNvSpPr/>
          <p:nvPr/>
        </p:nvSpPr>
        <p:spPr>
          <a:xfrm>
            <a:off x="9966873" y="3207093"/>
            <a:ext cx="1399369" cy="504147"/>
          </a:xfrm>
          <a:prstGeom prst="can">
            <a:avLst/>
          </a:prstGeom>
          <a:solidFill>
            <a:schemeClr val="tx2">
              <a:lumMod val="75000"/>
            </a:schemeClr>
          </a:solidFill>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28" dirty="0">
                <a:solidFill>
                  <a:prstClr val="white"/>
                </a:solidFill>
              </a:rPr>
              <a:t>Lync</a:t>
            </a:r>
          </a:p>
        </p:txBody>
      </p:sp>
      <p:sp>
        <p:nvSpPr>
          <p:cNvPr id="13" name="Can 12"/>
          <p:cNvSpPr/>
          <p:nvPr/>
        </p:nvSpPr>
        <p:spPr>
          <a:xfrm>
            <a:off x="10000332" y="4349617"/>
            <a:ext cx="1383145" cy="618110"/>
          </a:xfrm>
          <a:prstGeom prst="can">
            <a:avLst/>
          </a:prstGeom>
          <a:solidFill>
            <a:schemeClr val="tx2">
              <a:lumMod val="75000"/>
            </a:schemeClr>
          </a:solidFill>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428" dirty="0">
                <a:solidFill>
                  <a:prstClr val="white"/>
                </a:solidFill>
              </a:rPr>
              <a:t>3rd Party Archives</a:t>
            </a:r>
          </a:p>
        </p:txBody>
      </p:sp>
      <p:sp>
        <p:nvSpPr>
          <p:cNvPr id="14" name="Right Arrow 13"/>
          <p:cNvSpPr/>
          <p:nvPr/>
        </p:nvSpPr>
        <p:spPr>
          <a:xfrm rot="10800000">
            <a:off x="9148206" y="4704307"/>
            <a:ext cx="611137" cy="702316"/>
          </a:xfrm>
          <a:prstGeom prst="rightArrow">
            <a:avLst/>
          </a:prstGeom>
          <a:gradFill flip="none" rotWithShape="1">
            <a:gsLst>
              <a:gs pos="0">
                <a:schemeClr val="accent6">
                  <a:lumMod val="50000"/>
                  <a:tint val="66000"/>
                  <a:satMod val="160000"/>
                </a:schemeClr>
              </a:gs>
              <a:gs pos="50000">
                <a:schemeClr val="accent6">
                  <a:lumMod val="50000"/>
                  <a:tint val="44500"/>
                  <a:satMod val="160000"/>
                </a:schemeClr>
              </a:gs>
              <a:gs pos="100000">
                <a:schemeClr val="accent6">
                  <a:lumMod val="50000"/>
                  <a:tint val="23500"/>
                  <a:satMod val="160000"/>
                </a:schemeClr>
              </a:gs>
            </a:gsLst>
            <a:lin ang="135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solidFill>
                <a:srgbClr val="FFFFFF"/>
              </a:solidFill>
            </a:endParaRPr>
          </a:p>
        </p:txBody>
      </p:sp>
      <p:grpSp>
        <p:nvGrpSpPr>
          <p:cNvPr id="15" name="Group 14"/>
          <p:cNvGrpSpPr/>
          <p:nvPr/>
        </p:nvGrpSpPr>
        <p:grpSpPr>
          <a:xfrm>
            <a:off x="6703374" y="1561203"/>
            <a:ext cx="5091198" cy="1188047"/>
            <a:chOff x="-1746265" y="-5551043"/>
            <a:chExt cx="11034856" cy="2207161"/>
          </a:xfrm>
        </p:grpSpPr>
        <p:grpSp>
          <p:nvGrpSpPr>
            <p:cNvPr id="16" name="Group 15"/>
            <p:cNvGrpSpPr/>
            <p:nvPr/>
          </p:nvGrpSpPr>
          <p:grpSpPr>
            <a:xfrm>
              <a:off x="-1746265" y="-5551043"/>
              <a:ext cx="11034856" cy="2207161"/>
              <a:chOff x="-1746265" y="-5551043"/>
              <a:chExt cx="11034856" cy="2207161"/>
            </a:xfrm>
          </p:grpSpPr>
          <p:grpSp>
            <p:nvGrpSpPr>
              <p:cNvPr id="18" name="Group 17"/>
              <p:cNvGrpSpPr/>
              <p:nvPr/>
            </p:nvGrpSpPr>
            <p:grpSpPr>
              <a:xfrm>
                <a:off x="-1746265" y="-5551043"/>
                <a:ext cx="11034856" cy="2207161"/>
                <a:chOff x="-1746265" y="-5551043"/>
                <a:chExt cx="11034856" cy="2207161"/>
              </a:xfrm>
            </p:grpSpPr>
            <p:grpSp>
              <p:nvGrpSpPr>
                <p:cNvPr id="20" name="Group 19"/>
                <p:cNvGrpSpPr/>
                <p:nvPr/>
              </p:nvGrpSpPr>
              <p:grpSpPr>
                <a:xfrm>
                  <a:off x="-1746265" y="-5551043"/>
                  <a:ext cx="11034856" cy="2207161"/>
                  <a:chOff x="-2845012" y="-5027997"/>
                  <a:chExt cx="12368083" cy="2248342"/>
                </a:xfrm>
              </p:grpSpPr>
              <p:sp>
                <p:nvSpPr>
                  <p:cNvPr id="22" name="Rectangle 21"/>
                  <p:cNvSpPr/>
                  <p:nvPr/>
                </p:nvSpPr>
                <p:spPr bwMode="auto">
                  <a:xfrm>
                    <a:off x="-2845012" y="-5027997"/>
                    <a:ext cx="12368083" cy="2248342"/>
                  </a:xfrm>
                  <a:prstGeom prst="rect">
                    <a:avLst/>
                  </a:prstGeom>
                  <a:solidFill>
                    <a:schemeClr val="accent6">
                      <a:lumMod val="50000"/>
                    </a:schemeClr>
                  </a:solidFill>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155404" tIns="127979" rIns="155404" bIns="127979" numCol="1" spcCol="0" rtlCol="0" fromWordArt="0" anchor="t" anchorCtr="0" forceAA="0" compatLnSpc="1">
                    <a:prstTxWarp prst="textNoShape">
                      <a:avLst/>
                    </a:prstTxWarp>
                    <a:noAutofit/>
                  </a:bodyPr>
                  <a:lstStyle/>
                  <a:p>
                    <a:pPr algn="ctr" defTabSz="932114" fontAlgn="base">
                      <a:lnSpc>
                        <a:spcPct val="90000"/>
                      </a:lnSpc>
                      <a:spcBef>
                        <a:spcPct val="0"/>
                      </a:spcBef>
                      <a:spcAft>
                        <a:spcPts val="300"/>
                      </a:spcAft>
                    </a:pPr>
                    <a:r>
                      <a:rPr lang="en-US" sz="1632" b="1" spc="-71" dirty="0">
                        <a:solidFill>
                          <a:srgbClr val="FFFFFF"/>
                        </a:solidFill>
                        <a:ea typeface="Segoe UI" pitchFamily="34" charset="0"/>
                        <a:cs typeface="Segoe UI" pitchFamily="34" charset="0"/>
                      </a:rPr>
                      <a:t>Compliance</a:t>
                    </a:r>
                  </a:p>
                </p:txBody>
              </p:sp>
              <p:sp>
                <p:nvSpPr>
                  <p:cNvPr id="23" name="Rectangle 22"/>
                  <p:cNvSpPr/>
                  <p:nvPr/>
                </p:nvSpPr>
                <p:spPr bwMode="auto">
                  <a:xfrm>
                    <a:off x="7694065" y="-4366770"/>
                    <a:ext cx="1601994" cy="1344432"/>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146248" tIns="91405" rIns="146248" bIns="91405" numCol="1" rtlCol="0" anchor="ctr" anchorCtr="0" compatLnSpc="1">
                    <a:prstTxWarp prst="textNoShape">
                      <a:avLst/>
                    </a:prstTxWarp>
                  </a:bodyPr>
                  <a:lstStyle/>
                  <a:p>
                    <a:pPr algn="ctr" defTabSz="699158" fontAlgn="base">
                      <a:spcBef>
                        <a:spcPct val="0"/>
                      </a:spcBef>
                      <a:spcAft>
                        <a:spcPct val="0"/>
                      </a:spcAft>
                    </a:pPr>
                    <a:endParaRPr lang="en-US" sz="816" kern="0" dirty="0">
                      <a:solidFill>
                        <a:srgbClr val="FFFFFF"/>
                      </a:solidFill>
                    </a:endParaRPr>
                  </a:p>
                </p:txBody>
              </p:sp>
              <p:sp>
                <p:nvSpPr>
                  <p:cNvPr id="24" name="Rectangle 23"/>
                  <p:cNvSpPr/>
                  <p:nvPr/>
                </p:nvSpPr>
                <p:spPr>
                  <a:xfrm>
                    <a:off x="7914352" y="-3366654"/>
                    <a:ext cx="1319890" cy="427192"/>
                  </a:xfrm>
                  <a:prstGeom prst="rect">
                    <a:avLst/>
                  </a:prstGeom>
                </p:spPr>
                <p:txBody>
                  <a:bodyPr wrap="none">
                    <a:spAutoFit/>
                  </a:bodyPr>
                  <a:lstStyle/>
                  <a:p>
                    <a:pPr algn="ctr" defTabSz="932114" fontAlgn="base">
                      <a:lnSpc>
                        <a:spcPct val="90000"/>
                      </a:lnSpc>
                      <a:spcBef>
                        <a:spcPct val="0"/>
                      </a:spcBef>
                      <a:spcAft>
                        <a:spcPct val="0"/>
                      </a:spcAft>
                    </a:pPr>
                    <a:r>
                      <a:rPr lang="en-US" sz="816" dirty="0">
                        <a:solidFill>
                          <a:srgbClr val="505050"/>
                        </a:solidFill>
                        <a:latin typeface="Segoe UI Semibold" pitchFamily="34" charset="0"/>
                        <a:ea typeface="Segoe UI" pitchFamily="34" charset="0"/>
                        <a:cs typeface="Segoe UI" pitchFamily="34" charset="0"/>
                      </a:rPr>
                      <a:t>Delete</a:t>
                    </a:r>
                  </a:p>
                </p:txBody>
              </p:sp>
              <p:sp>
                <p:nvSpPr>
                  <p:cNvPr id="25" name="Freeform 94"/>
                  <p:cNvSpPr>
                    <a:spLocks noEditPoints="1"/>
                  </p:cNvSpPr>
                  <p:nvPr/>
                </p:nvSpPr>
                <p:spPr bwMode="black">
                  <a:xfrm>
                    <a:off x="8263321" y="-4026223"/>
                    <a:ext cx="463477" cy="628623"/>
                  </a:xfrm>
                  <a:custGeom>
                    <a:avLst/>
                    <a:gdLst>
                      <a:gd name="T0" fmla="*/ 50 w 53"/>
                      <a:gd name="T1" fmla="*/ 15 h 71"/>
                      <a:gd name="T2" fmla="*/ 50 w 53"/>
                      <a:gd name="T3" fmla="*/ 15 h 71"/>
                      <a:gd name="T4" fmla="*/ 3 w 53"/>
                      <a:gd name="T5" fmla="*/ 15 h 71"/>
                      <a:gd name="T6" fmla="*/ 0 w 53"/>
                      <a:gd name="T7" fmla="*/ 11 h 71"/>
                      <a:gd name="T8" fmla="*/ 3 w 53"/>
                      <a:gd name="T9" fmla="*/ 8 h 71"/>
                      <a:gd name="T10" fmla="*/ 3 w 53"/>
                      <a:gd name="T11" fmla="*/ 8 h 71"/>
                      <a:gd name="T12" fmla="*/ 50 w 53"/>
                      <a:gd name="T13" fmla="*/ 8 h 71"/>
                      <a:gd name="T14" fmla="*/ 53 w 53"/>
                      <a:gd name="T15" fmla="*/ 11 h 71"/>
                      <a:gd name="T16" fmla="*/ 50 w 53"/>
                      <a:gd name="T17" fmla="*/ 15 h 71"/>
                      <a:gd name="T18" fmla="*/ 34 w 53"/>
                      <a:gd name="T19" fmla="*/ 3 h 71"/>
                      <a:gd name="T20" fmla="*/ 32 w 53"/>
                      <a:gd name="T21" fmla="*/ 0 h 71"/>
                      <a:gd name="T22" fmla="*/ 21 w 53"/>
                      <a:gd name="T23" fmla="*/ 0 h 71"/>
                      <a:gd name="T24" fmla="*/ 21 w 53"/>
                      <a:gd name="T25" fmla="*/ 0 h 71"/>
                      <a:gd name="T26" fmla="*/ 19 w 53"/>
                      <a:gd name="T27" fmla="*/ 3 h 71"/>
                      <a:gd name="T28" fmla="*/ 21 w 53"/>
                      <a:gd name="T29" fmla="*/ 5 h 71"/>
                      <a:gd name="T30" fmla="*/ 32 w 53"/>
                      <a:gd name="T31" fmla="*/ 5 h 71"/>
                      <a:gd name="T32" fmla="*/ 32 w 53"/>
                      <a:gd name="T33" fmla="*/ 5 h 71"/>
                      <a:gd name="T34" fmla="*/ 34 w 53"/>
                      <a:gd name="T35" fmla="*/ 3 h 71"/>
                      <a:gd name="T36" fmla="*/ 49 w 53"/>
                      <a:gd name="T37" fmla="*/ 24 h 71"/>
                      <a:gd name="T38" fmla="*/ 47 w 53"/>
                      <a:gd name="T39" fmla="*/ 65 h 71"/>
                      <a:gd name="T40" fmla="*/ 42 w 53"/>
                      <a:gd name="T41" fmla="*/ 71 h 71"/>
                      <a:gd name="T42" fmla="*/ 12 w 53"/>
                      <a:gd name="T43" fmla="*/ 71 h 71"/>
                      <a:gd name="T44" fmla="*/ 6 w 53"/>
                      <a:gd name="T45" fmla="*/ 65 h 71"/>
                      <a:gd name="T46" fmla="*/ 4 w 53"/>
                      <a:gd name="T47" fmla="*/ 24 h 71"/>
                      <a:gd name="T48" fmla="*/ 9 w 53"/>
                      <a:gd name="T49" fmla="*/ 19 h 71"/>
                      <a:gd name="T50" fmla="*/ 44 w 53"/>
                      <a:gd name="T51" fmla="*/ 19 h 71"/>
                      <a:gd name="T52" fmla="*/ 49 w 53"/>
                      <a:gd name="T53" fmla="*/ 24 h 71"/>
                      <a:gd name="T54" fmla="*/ 17 w 53"/>
                      <a:gd name="T55" fmla="*/ 62 h 71"/>
                      <a:gd name="T56" fmla="*/ 16 w 53"/>
                      <a:gd name="T57" fmla="*/ 27 h 71"/>
                      <a:gd name="T58" fmla="*/ 13 w 53"/>
                      <a:gd name="T59" fmla="*/ 25 h 71"/>
                      <a:gd name="T60" fmla="*/ 11 w 53"/>
                      <a:gd name="T61" fmla="*/ 27 h 71"/>
                      <a:gd name="T62" fmla="*/ 12 w 53"/>
                      <a:gd name="T63" fmla="*/ 63 h 71"/>
                      <a:gd name="T64" fmla="*/ 14 w 53"/>
                      <a:gd name="T65" fmla="*/ 65 h 71"/>
                      <a:gd name="T66" fmla="*/ 14 w 53"/>
                      <a:gd name="T67" fmla="*/ 65 h 71"/>
                      <a:gd name="T68" fmla="*/ 17 w 53"/>
                      <a:gd name="T69" fmla="*/ 62 h 71"/>
                      <a:gd name="T70" fmla="*/ 29 w 53"/>
                      <a:gd name="T71" fmla="*/ 27 h 71"/>
                      <a:gd name="T72" fmla="*/ 27 w 53"/>
                      <a:gd name="T73" fmla="*/ 25 h 71"/>
                      <a:gd name="T74" fmla="*/ 27 w 53"/>
                      <a:gd name="T75" fmla="*/ 25 h 71"/>
                      <a:gd name="T76" fmla="*/ 24 w 53"/>
                      <a:gd name="T77" fmla="*/ 27 h 71"/>
                      <a:gd name="T78" fmla="*/ 24 w 53"/>
                      <a:gd name="T79" fmla="*/ 62 h 71"/>
                      <a:gd name="T80" fmla="*/ 26 w 53"/>
                      <a:gd name="T81" fmla="*/ 65 h 71"/>
                      <a:gd name="T82" fmla="*/ 26 w 53"/>
                      <a:gd name="T83" fmla="*/ 65 h 71"/>
                      <a:gd name="T84" fmla="*/ 29 w 53"/>
                      <a:gd name="T85" fmla="*/ 62 h 71"/>
                      <a:gd name="T86" fmla="*/ 29 w 53"/>
                      <a:gd name="T87" fmla="*/ 27 h 71"/>
                      <a:gd name="T88" fmla="*/ 43 w 53"/>
                      <a:gd name="T89" fmla="*/ 27 h 71"/>
                      <a:gd name="T90" fmla="*/ 40 w 53"/>
                      <a:gd name="T91" fmla="*/ 25 h 71"/>
                      <a:gd name="T92" fmla="*/ 38 w 53"/>
                      <a:gd name="T93" fmla="*/ 27 h 71"/>
                      <a:gd name="T94" fmla="*/ 36 w 53"/>
                      <a:gd name="T95" fmla="*/ 62 h 71"/>
                      <a:gd name="T96" fmla="*/ 39 w 53"/>
                      <a:gd name="T97" fmla="*/ 65 h 71"/>
                      <a:gd name="T98" fmla="*/ 39 w 53"/>
                      <a:gd name="T99" fmla="*/ 65 h 71"/>
                      <a:gd name="T100" fmla="*/ 41 w 53"/>
                      <a:gd name="T101" fmla="*/ 63 h 71"/>
                      <a:gd name="T102" fmla="*/ 43 w 53"/>
                      <a:gd name="T103"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 h="71">
                        <a:moveTo>
                          <a:pt x="50" y="15"/>
                        </a:moveTo>
                        <a:cubicBezTo>
                          <a:pt x="50" y="15"/>
                          <a:pt x="50" y="15"/>
                          <a:pt x="50" y="15"/>
                        </a:cubicBezTo>
                        <a:cubicBezTo>
                          <a:pt x="3" y="15"/>
                          <a:pt x="3" y="15"/>
                          <a:pt x="3" y="15"/>
                        </a:cubicBezTo>
                        <a:cubicBezTo>
                          <a:pt x="1" y="15"/>
                          <a:pt x="0" y="13"/>
                          <a:pt x="0" y="11"/>
                        </a:cubicBezTo>
                        <a:cubicBezTo>
                          <a:pt x="0" y="9"/>
                          <a:pt x="1" y="8"/>
                          <a:pt x="3" y="8"/>
                        </a:cubicBezTo>
                        <a:cubicBezTo>
                          <a:pt x="3" y="8"/>
                          <a:pt x="3" y="8"/>
                          <a:pt x="3" y="8"/>
                        </a:cubicBezTo>
                        <a:cubicBezTo>
                          <a:pt x="50" y="8"/>
                          <a:pt x="50" y="8"/>
                          <a:pt x="50" y="8"/>
                        </a:cubicBezTo>
                        <a:cubicBezTo>
                          <a:pt x="52" y="8"/>
                          <a:pt x="53" y="9"/>
                          <a:pt x="53" y="11"/>
                        </a:cubicBezTo>
                        <a:cubicBezTo>
                          <a:pt x="53" y="14"/>
                          <a:pt x="52" y="15"/>
                          <a:pt x="50" y="15"/>
                        </a:cubicBezTo>
                        <a:close/>
                        <a:moveTo>
                          <a:pt x="34" y="3"/>
                        </a:moveTo>
                        <a:cubicBezTo>
                          <a:pt x="34" y="1"/>
                          <a:pt x="33" y="0"/>
                          <a:pt x="32" y="0"/>
                        </a:cubicBezTo>
                        <a:cubicBezTo>
                          <a:pt x="21" y="0"/>
                          <a:pt x="21" y="0"/>
                          <a:pt x="21" y="0"/>
                        </a:cubicBezTo>
                        <a:cubicBezTo>
                          <a:pt x="21" y="0"/>
                          <a:pt x="21" y="0"/>
                          <a:pt x="21" y="0"/>
                        </a:cubicBezTo>
                        <a:cubicBezTo>
                          <a:pt x="20" y="0"/>
                          <a:pt x="19" y="1"/>
                          <a:pt x="19" y="3"/>
                        </a:cubicBezTo>
                        <a:cubicBezTo>
                          <a:pt x="19" y="4"/>
                          <a:pt x="20" y="5"/>
                          <a:pt x="21" y="5"/>
                        </a:cubicBezTo>
                        <a:cubicBezTo>
                          <a:pt x="32" y="5"/>
                          <a:pt x="32" y="5"/>
                          <a:pt x="32" y="5"/>
                        </a:cubicBezTo>
                        <a:cubicBezTo>
                          <a:pt x="32" y="5"/>
                          <a:pt x="32" y="5"/>
                          <a:pt x="32" y="5"/>
                        </a:cubicBezTo>
                        <a:cubicBezTo>
                          <a:pt x="33" y="5"/>
                          <a:pt x="34" y="4"/>
                          <a:pt x="34" y="3"/>
                        </a:cubicBezTo>
                        <a:close/>
                        <a:moveTo>
                          <a:pt x="49" y="24"/>
                        </a:moveTo>
                        <a:cubicBezTo>
                          <a:pt x="47" y="65"/>
                          <a:pt x="47" y="65"/>
                          <a:pt x="47" y="65"/>
                        </a:cubicBezTo>
                        <a:cubicBezTo>
                          <a:pt x="47" y="68"/>
                          <a:pt x="45" y="71"/>
                          <a:pt x="42" y="71"/>
                        </a:cubicBezTo>
                        <a:cubicBezTo>
                          <a:pt x="12" y="71"/>
                          <a:pt x="12" y="71"/>
                          <a:pt x="12" y="71"/>
                        </a:cubicBezTo>
                        <a:cubicBezTo>
                          <a:pt x="9" y="71"/>
                          <a:pt x="6" y="68"/>
                          <a:pt x="6" y="65"/>
                        </a:cubicBezTo>
                        <a:cubicBezTo>
                          <a:pt x="4" y="24"/>
                          <a:pt x="4" y="24"/>
                          <a:pt x="4" y="24"/>
                        </a:cubicBezTo>
                        <a:cubicBezTo>
                          <a:pt x="4" y="21"/>
                          <a:pt x="6" y="19"/>
                          <a:pt x="9" y="19"/>
                        </a:cubicBezTo>
                        <a:cubicBezTo>
                          <a:pt x="44" y="19"/>
                          <a:pt x="44" y="19"/>
                          <a:pt x="44" y="19"/>
                        </a:cubicBezTo>
                        <a:cubicBezTo>
                          <a:pt x="47" y="19"/>
                          <a:pt x="50" y="21"/>
                          <a:pt x="49" y="24"/>
                        </a:cubicBezTo>
                        <a:close/>
                        <a:moveTo>
                          <a:pt x="17" y="62"/>
                        </a:moveTo>
                        <a:cubicBezTo>
                          <a:pt x="16" y="27"/>
                          <a:pt x="16" y="27"/>
                          <a:pt x="16" y="27"/>
                        </a:cubicBezTo>
                        <a:cubicBezTo>
                          <a:pt x="16" y="26"/>
                          <a:pt x="14" y="25"/>
                          <a:pt x="13" y="25"/>
                        </a:cubicBezTo>
                        <a:cubicBezTo>
                          <a:pt x="12" y="25"/>
                          <a:pt x="10" y="26"/>
                          <a:pt x="11" y="27"/>
                        </a:cubicBezTo>
                        <a:cubicBezTo>
                          <a:pt x="12" y="63"/>
                          <a:pt x="12" y="63"/>
                          <a:pt x="12" y="63"/>
                        </a:cubicBezTo>
                        <a:cubicBezTo>
                          <a:pt x="12" y="64"/>
                          <a:pt x="13" y="65"/>
                          <a:pt x="14" y="65"/>
                        </a:cubicBezTo>
                        <a:cubicBezTo>
                          <a:pt x="14" y="65"/>
                          <a:pt x="14" y="65"/>
                          <a:pt x="14" y="65"/>
                        </a:cubicBezTo>
                        <a:cubicBezTo>
                          <a:pt x="16" y="65"/>
                          <a:pt x="17" y="64"/>
                          <a:pt x="17" y="62"/>
                        </a:cubicBezTo>
                        <a:close/>
                        <a:moveTo>
                          <a:pt x="29" y="27"/>
                        </a:moveTo>
                        <a:cubicBezTo>
                          <a:pt x="29" y="26"/>
                          <a:pt x="28" y="25"/>
                          <a:pt x="27" y="25"/>
                        </a:cubicBezTo>
                        <a:cubicBezTo>
                          <a:pt x="27" y="25"/>
                          <a:pt x="27" y="25"/>
                          <a:pt x="27" y="25"/>
                        </a:cubicBezTo>
                        <a:cubicBezTo>
                          <a:pt x="25" y="25"/>
                          <a:pt x="24" y="26"/>
                          <a:pt x="24" y="27"/>
                        </a:cubicBezTo>
                        <a:cubicBezTo>
                          <a:pt x="24" y="62"/>
                          <a:pt x="24" y="62"/>
                          <a:pt x="24" y="62"/>
                        </a:cubicBezTo>
                        <a:cubicBezTo>
                          <a:pt x="24" y="64"/>
                          <a:pt x="25" y="65"/>
                          <a:pt x="26" y="65"/>
                        </a:cubicBezTo>
                        <a:cubicBezTo>
                          <a:pt x="26" y="65"/>
                          <a:pt x="26" y="65"/>
                          <a:pt x="26" y="65"/>
                        </a:cubicBezTo>
                        <a:cubicBezTo>
                          <a:pt x="28" y="65"/>
                          <a:pt x="29" y="64"/>
                          <a:pt x="29" y="62"/>
                        </a:cubicBezTo>
                        <a:lnTo>
                          <a:pt x="29" y="27"/>
                        </a:lnTo>
                        <a:close/>
                        <a:moveTo>
                          <a:pt x="43" y="27"/>
                        </a:moveTo>
                        <a:cubicBezTo>
                          <a:pt x="43" y="26"/>
                          <a:pt x="42" y="25"/>
                          <a:pt x="40" y="25"/>
                        </a:cubicBezTo>
                        <a:cubicBezTo>
                          <a:pt x="39" y="25"/>
                          <a:pt x="38" y="26"/>
                          <a:pt x="38" y="27"/>
                        </a:cubicBezTo>
                        <a:cubicBezTo>
                          <a:pt x="36" y="62"/>
                          <a:pt x="36" y="62"/>
                          <a:pt x="36" y="62"/>
                        </a:cubicBezTo>
                        <a:cubicBezTo>
                          <a:pt x="36" y="64"/>
                          <a:pt x="37" y="65"/>
                          <a:pt x="39" y="65"/>
                        </a:cubicBezTo>
                        <a:cubicBezTo>
                          <a:pt x="39" y="65"/>
                          <a:pt x="39" y="65"/>
                          <a:pt x="39" y="65"/>
                        </a:cubicBezTo>
                        <a:cubicBezTo>
                          <a:pt x="40" y="65"/>
                          <a:pt x="41" y="64"/>
                          <a:pt x="41" y="63"/>
                        </a:cubicBezTo>
                        <a:lnTo>
                          <a:pt x="43" y="27"/>
                        </a:lnTo>
                        <a:close/>
                      </a:path>
                    </a:pathLst>
                  </a:custGeom>
                  <a:solidFill>
                    <a:srgbClr val="FFFFFF"/>
                  </a:solidFill>
                  <a:ln>
                    <a:noFill/>
                  </a:ln>
                  <a:extLst/>
                </p:spPr>
                <p:txBody>
                  <a:bodyPr vert="horz" wrap="square" lIns="91414" tIns="45706" rIns="91414" bIns="45706" numCol="1" anchor="t" anchorCtr="0" compatLnSpc="1">
                    <a:prstTxWarp prst="textNoShape">
                      <a:avLst/>
                    </a:prstTxWarp>
                  </a:bodyPr>
                  <a:lstStyle/>
                  <a:p>
                    <a:pPr defTabSz="932384"/>
                    <a:endParaRPr lang="en-US" sz="816" dirty="0">
                      <a:solidFill>
                        <a:srgbClr val="505050"/>
                      </a:solidFill>
                    </a:endParaRPr>
                  </a:p>
                </p:txBody>
              </p:sp>
              <p:sp>
                <p:nvSpPr>
                  <p:cNvPr id="26" name="Rectangle 25"/>
                  <p:cNvSpPr/>
                  <p:nvPr/>
                </p:nvSpPr>
                <p:spPr bwMode="auto">
                  <a:xfrm>
                    <a:off x="6019965" y="-4366770"/>
                    <a:ext cx="1481483" cy="1344434"/>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146248" tIns="91405" rIns="146248" bIns="91405" numCol="1" rtlCol="0" anchor="ctr" anchorCtr="0" compatLnSpc="1">
                    <a:prstTxWarp prst="textNoShape">
                      <a:avLst/>
                    </a:prstTxWarp>
                  </a:bodyPr>
                  <a:lstStyle/>
                  <a:p>
                    <a:pPr algn="ctr" defTabSz="699158" fontAlgn="base">
                      <a:spcBef>
                        <a:spcPct val="0"/>
                      </a:spcBef>
                      <a:spcAft>
                        <a:spcPct val="0"/>
                      </a:spcAft>
                    </a:pPr>
                    <a:endParaRPr lang="en-US" sz="816" kern="0" dirty="0">
                      <a:solidFill>
                        <a:srgbClr val="FFFFFF"/>
                      </a:solidFill>
                    </a:endParaRPr>
                  </a:p>
                </p:txBody>
              </p:sp>
              <p:sp>
                <p:nvSpPr>
                  <p:cNvPr id="27" name="Freeform 92"/>
                  <p:cNvSpPr>
                    <a:spLocks noEditPoints="1"/>
                  </p:cNvSpPr>
                  <p:nvPr/>
                </p:nvSpPr>
                <p:spPr bwMode="black">
                  <a:xfrm>
                    <a:off x="6433329" y="-4010121"/>
                    <a:ext cx="546243" cy="572403"/>
                  </a:xfrm>
                  <a:custGeom>
                    <a:avLst/>
                    <a:gdLst>
                      <a:gd name="T0" fmla="*/ 15 w 48"/>
                      <a:gd name="T1" fmla="*/ 11 h 66"/>
                      <a:gd name="T2" fmla="*/ 24 w 48"/>
                      <a:gd name="T3" fmla="*/ 9 h 66"/>
                      <a:gd name="T4" fmla="*/ 33 w 48"/>
                      <a:gd name="T5" fmla="*/ 11 h 66"/>
                      <a:gd name="T6" fmla="*/ 35 w 48"/>
                      <a:gd name="T7" fmla="*/ 23 h 66"/>
                      <a:gd name="T8" fmla="*/ 35 w 48"/>
                      <a:gd name="T9" fmla="*/ 25 h 66"/>
                      <a:gd name="T10" fmla="*/ 35 w 48"/>
                      <a:gd name="T11" fmla="*/ 27 h 66"/>
                      <a:gd name="T12" fmla="*/ 14 w 48"/>
                      <a:gd name="T13" fmla="*/ 27 h 66"/>
                      <a:gd name="T14" fmla="*/ 14 w 48"/>
                      <a:gd name="T15" fmla="*/ 25 h 66"/>
                      <a:gd name="T16" fmla="*/ 14 w 48"/>
                      <a:gd name="T17" fmla="*/ 22 h 66"/>
                      <a:gd name="T18" fmla="*/ 15 w 48"/>
                      <a:gd name="T19" fmla="*/ 11 h 66"/>
                      <a:gd name="T20" fmla="*/ 44 w 48"/>
                      <a:gd name="T21" fmla="*/ 28 h 66"/>
                      <a:gd name="T22" fmla="*/ 44 w 48"/>
                      <a:gd name="T23" fmla="*/ 25 h 66"/>
                      <a:gd name="T24" fmla="*/ 44 w 48"/>
                      <a:gd name="T25" fmla="*/ 23 h 66"/>
                      <a:gd name="T26" fmla="*/ 39 w 48"/>
                      <a:gd name="T27" fmla="*/ 5 h 66"/>
                      <a:gd name="T28" fmla="*/ 24 w 48"/>
                      <a:gd name="T29" fmla="*/ 0 h 66"/>
                      <a:gd name="T30" fmla="*/ 9 w 48"/>
                      <a:gd name="T31" fmla="*/ 5 h 66"/>
                      <a:gd name="T32" fmla="*/ 5 w 48"/>
                      <a:gd name="T33" fmla="*/ 22 h 66"/>
                      <a:gd name="T34" fmla="*/ 5 w 48"/>
                      <a:gd name="T35" fmla="*/ 25 h 66"/>
                      <a:gd name="T36" fmla="*/ 5 w 48"/>
                      <a:gd name="T37" fmla="*/ 27 h 66"/>
                      <a:gd name="T38" fmla="*/ 0 w 48"/>
                      <a:gd name="T39" fmla="*/ 32 h 66"/>
                      <a:gd name="T40" fmla="*/ 0 w 48"/>
                      <a:gd name="T41" fmla="*/ 62 h 66"/>
                      <a:gd name="T42" fmla="*/ 5 w 48"/>
                      <a:gd name="T43" fmla="*/ 66 h 66"/>
                      <a:gd name="T44" fmla="*/ 43 w 48"/>
                      <a:gd name="T45" fmla="*/ 66 h 66"/>
                      <a:gd name="T46" fmla="*/ 48 w 48"/>
                      <a:gd name="T47" fmla="*/ 62 h 66"/>
                      <a:gd name="T48" fmla="*/ 48 w 48"/>
                      <a:gd name="T49" fmla="*/ 32 h 66"/>
                      <a:gd name="T50" fmla="*/ 44 w 48"/>
                      <a:gd name="T51" fmla="*/ 2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66">
                        <a:moveTo>
                          <a:pt x="15" y="11"/>
                        </a:moveTo>
                        <a:cubicBezTo>
                          <a:pt x="17" y="10"/>
                          <a:pt x="20" y="9"/>
                          <a:pt x="24" y="9"/>
                        </a:cubicBezTo>
                        <a:cubicBezTo>
                          <a:pt x="29" y="9"/>
                          <a:pt x="32" y="10"/>
                          <a:pt x="33" y="11"/>
                        </a:cubicBezTo>
                        <a:cubicBezTo>
                          <a:pt x="35" y="13"/>
                          <a:pt x="35" y="18"/>
                          <a:pt x="35" y="23"/>
                        </a:cubicBezTo>
                        <a:cubicBezTo>
                          <a:pt x="35" y="25"/>
                          <a:pt x="35" y="25"/>
                          <a:pt x="35" y="25"/>
                        </a:cubicBezTo>
                        <a:cubicBezTo>
                          <a:pt x="35" y="26"/>
                          <a:pt x="35" y="27"/>
                          <a:pt x="35" y="27"/>
                        </a:cubicBezTo>
                        <a:cubicBezTo>
                          <a:pt x="14" y="27"/>
                          <a:pt x="14" y="27"/>
                          <a:pt x="14" y="27"/>
                        </a:cubicBezTo>
                        <a:cubicBezTo>
                          <a:pt x="14" y="27"/>
                          <a:pt x="14" y="26"/>
                          <a:pt x="14" y="25"/>
                        </a:cubicBezTo>
                        <a:cubicBezTo>
                          <a:pt x="14" y="22"/>
                          <a:pt x="14" y="22"/>
                          <a:pt x="14" y="22"/>
                        </a:cubicBezTo>
                        <a:cubicBezTo>
                          <a:pt x="14" y="17"/>
                          <a:pt x="14" y="13"/>
                          <a:pt x="15" y="11"/>
                        </a:cubicBezTo>
                        <a:moveTo>
                          <a:pt x="44" y="28"/>
                        </a:moveTo>
                        <a:cubicBezTo>
                          <a:pt x="44" y="27"/>
                          <a:pt x="44" y="26"/>
                          <a:pt x="44" y="25"/>
                        </a:cubicBezTo>
                        <a:cubicBezTo>
                          <a:pt x="44" y="23"/>
                          <a:pt x="44" y="23"/>
                          <a:pt x="44" y="23"/>
                        </a:cubicBezTo>
                        <a:cubicBezTo>
                          <a:pt x="44" y="16"/>
                          <a:pt x="44" y="10"/>
                          <a:pt x="39" y="5"/>
                        </a:cubicBezTo>
                        <a:cubicBezTo>
                          <a:pt x="36" y="2"/>
                          <a:pt x="31" y="0"/>
                          <a:pt x="24" y="0"/>
                        </a:cubicBezTo>
                        <a:cubicBezTo>
                          <a:pt x="17" y="0"/>
                          <a:pt x="12" y="2"/>
                          <a:pt x="9" y="5"/>
                        </a:cubicBezTo>
                        <a:cubicBezTo>
                          <a:pt x="5" y="9"/>
                          <a:pt x="5" y="16"/>
                          <a:pt x="5" y="22"/>
                        </a:cubicBezTo>
                        <a:cubicBezTo>
                          <a:pt x="5" y="25"/>
                          <a:pt x="5" y="25"/>
                          <a:pt x="5" y="25"/>
                        </a:cubicBezTo>
                        <a:cubicBezTo>
                          <a:pt x="5" y="26"/>
                          <a:pt x="5" y="27"/>
                          <a:pt x="5" y="27"/>
                        </a:cubicBezTo>
                        <a:cubicBezTo>
                          <a:pt x="2" y="28"/>
                          <a:pt x="0" y="30"/>
                          <a:pt x="0" y="32"/>
                        </a:cubicBezTo>
                        <a:cubicBezTo>
                          <a:pt x="0" y="62"/>
                          <a:pt x="0" y="62"/>
                          <a:pt x="0" y="62"/>
                        </a:cubicBezTo>
                        <a:cubicBezTo>
                          <a:pt x="0" y="64"/>
                          <a:pt x="2" y="66"/>
                          <a:pt x="5" y="66"/>
                        </a:cubicBezTo>
                        <a:cubicBezTo>
                          <a:pt x="43" y="66"/>
                          <a:pt x="43" y="66"/>
                          <a:pt x="43" y="66"/>
                        </a:cubicBezTo>
                        <a:cubicBezTo>
                          <a:pt x="46" y="66"/>
                          <a:pt x="48" y="64"/>
                          <a:pt x="48" y="62"/>
                        </a:cubicBezTo>
                        <a:cubicBezTo>
                          <a:pt x="48" y="32"/>
                          <a:pt x="48" y="32"/>
                          <a:pt x="48" y="32"/>
                        </a:cubicBezTo>
                        <a:cubicBezTo>
                          <a:pt x="48" y="30"/>
                          <a:pt x="46" y="28"/>
                          <a:pt x="44" y="28"/>
                        </a:cubicBezTo>
                      </a:path>
                    </a:pathLst>
                  </a:custGeom>
                  <a:solidFill>
                    <a:srgbClr val="FFFFFF"/>
                  </a:solidFill>
                  <a:ln>
                    <a:noFill/>
                  </a:ln>
                  <a:extLst/>
                </p:spPr>
                <p:txBody>
                  <a:bodyPr vert="horz" wrap="square" lIns="91414" tIns="45706" rIns="91414" bIns="45706" numCol="1" anchor="t" anchorCtr="0" compatLnSpc="1">
                    <a:prstTxWarp prst="textNoShape">
                      <a:avLst/>
                    </a:prstTxWarp>
                  </a:bodyPr>
                  <a:lstStyle/>
                  <a:p>
                    <a:pPr defTabSz="932384"/>
                    <a:endParaRPr lang="en-US" sz="816" dirty="0">
                      <a:solidFill>
                        <a:srgbClr val="505050"/>
                      </a:solidFill>
                    </a:endParaRPr>
                  </a:p>
                </p:txBody>
              </p:sp>
              <p:sp>
                <p:nvSpPr>
                  <p:cNvPr id="28" name="Rectangle 27"/>
                  <p:cNvSpPr/>
                  <p:nvPr/>
                </p:nvSpPr>
                <p:spPr bwMode="auto">
                  <a:xfrm>
                    <a:off x="1122614" y="-4366770"/>
                    <a:ext cx="1481483" cy="1344434"/>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146248" tIns="91405" rIns="146248" bIns="91405" numCol="1" rtlCol="0" anchor="ctr" anchorCtr="0" compatLnSpc="1">
                    <a:prstTxWarp prst="textNoShape">
                      <a:avLst/>
                    </a:prstTxWarp>
                  </a:bodyPr>
                  <a:lstStyle/>
                  <a:p>
                    <a:pPr algn="ctr" defTabSz="699158" fontAlgn="base">
                      <a:spcBef>
                        <a:spcPct val="0"/>
                      </a:spcBef>
                      <a:spcAft>
                        <a:spcPct val="0"/>
                      </a:spcAft>
                    </a:pPr>
                    <a:endParaRPr lang="en-US" sz="816" kern="0" dirty="0">
                      <a:solidFill>
                        <a:srgbClr val="FFFFFF"/>
                      </a:solidFill>
                    </a:endParaRPr>
                  </a:p>
                </p:txBody>
              </p:sp>
              <p:sp>
                <p:nvSpPr>
                  <p:cNvPr id="29" name="Rectangle 28"/>
                  <p:cNvSpPr/>
                  <p:nvPr/>
                </p:nvSpPr>
                <p:spPr>
                  <a:xfrm>
                    <a:off x="1021884" y="-3416035"/>
                    <a:ext cx="1805170" cy="427192"/>
                  </a:xfrm>
                  <a:prstGeom prst="rect">
                    <a:avLst/>
                  </a:prstGeom>
                </p:spPr>
                <p:txBody>
                  <a:bodyPr wrap="square">
                    <a:spAutoFit/>
                  </a:bodyPr>
                  <a:lstStyle/>
                  <a:p>
                    <a:pPr algn="ctr" defTabSz="932114" fontAlgn="base">
                      <a:lnSpc>
                        <a:spcPct val="90000"/>
                      </a:lnSpc>
                      <a:spcBef>
                        <a:spcPct val="0"/>
                      </a:spcBef>
                      <a:spcAft>
                        <a:spcPct val="0"/>
                      </a:spcAft>
                    </a:pPr>
                    <a:r>
                      <a:rPr lang="en-US" sz="816" dirty="0">
                        <a:solidFill>
                          <a:srgbClr val="505050"/>
                        </a:solidFill>
                        <a:latin typeface="Segoe UI Semibold" pitchFamily="34" charset="0"/>
                        <a:ea typeface="Segoe UI" pitchFamily="34" charset="0"/>
                        <a:cs typeface="Segoe UI" pitchFamily="34" charset="0"/>
                      </a:rPr>
                      <a:t>Discover</a:t>
                    </a:r>
                  </a:p>
                </p:txBody>
              </p:sp>
              <p:sp>
                <p:nvSpPr>
                  <p:cNvPr id="30" name="Freeform 8"/>
                  <p:cNvSpPr>
                    <a:spLocks noChangeAspect="1" noEditPoints="1"/>
                  </p:cNvSpPr>
                  <p:nvPr/>
                </p:nvSpPr>
                <p:spPr bwMode="black">
                  <a:xfrm>
                    <a:off x="1348238" y="-4153919"/>
                    <a:ext cx="994211" cy="770152"/>
                  </a:xfrm>
                  <a:custGeom>
                    <a:avLst/>
                    <a:gdLst>
                      <a:gd name="T0" fmla="*/ 226 w 300"/>
                      <a:gd name="T1" fmla="*/ 193 h 300"/>
                      <a:gd name="T2" fmla="*/ 233 w 300"/>
                      <a:gd name="T3" fmla="*/ 157 h 300"/>
                      <a:gd name="T4" fmla="*/ 233 w 300"/>
                      <a:gd name="T5" fmla="*/ 128 h 300"/>
                      <a:gd name="T6" fmla="*/ 142 w 300"/>
                      <a:gd name="T7" fmla="*/ 51 h 300"/>
                      <a:gd name="T8" fmla="*/ 52 w 300"/>
                      <a:gd name="T9" fmla="*/ 128 h 300"/>
                      <a:gd name="T10" fmla="*/ 52 w 300"/>
                      <a:gd name="T11" fmla="*/ 157 h 300"/>
                      <a:gd name="T12" fmla="*/ 142 w 300"/>
                      <a:gd name="T13" fmla="*/ 234 h 300"/>
                      <a:gd name="T14" fmla="*/ 183 w 300"/>
                      <a:gd name="T15" fmla="*/ 224 h 300"/>
                      <a:gd name="T16" fmla="*/ 193 w 300"/>
                      <a:gd name="T17" fmla="*/ 226 h 300"/>
                      <a:gd name="T18" fmla="*/ 270 w 300"/>
                      <a:gd name="T19" fmla="*/ 300 h 300"/>
                      <a:gd name="T20" fmla="*/ 298 w 300"/>
                      <a:gd name="T21" fmla="*/ 275 h 300"/>
                      <a:gd name="T22" fmla="*/ 206 w 300"/>
                      <a:gd name="T23" fmla="*/ 157 h 300"/>
                      <a:gd name="T24" fmla="*/ 142 w 300"/>
                      <a:gd name="T25" fmla="*/ 208 h 300"/>
                      <a:gd name="T26" fmla="*/ 78 w 300"/>
                      <a:gd name="T27" fmla="*/ 157 h 300"/>
                      <a:gd name="T28" fmla="*/ 78 w 300"/>
                      <a:gd name="T29" fmla="*/ 128 h 300"/>
                      <a:gd name="T30" fmla="*/ 142 w 300"/>
                      <a:gd name="T31" fmla="*/ 77 h 300"/>
                      <a:gd name="T32" fmla="*/ 206 w 300"/>
                      <a:gd name="T33" fmla="*/ 128 h 300"/>
                      <a:gd name="T34" fmla="*/ 206 w 300"/>
                      <a:gd name="T35" fmla="*/ 157 h 300"/>
                      <a:gd name="T36" fmla="*/ 197 w 300"/>
                      <a:gd name="T37" fmla="*/ 142 h 300"/>
                      <a:gd name="T38" fmla="*/ 156 w 300"/>
                      <a:gd name="T39" fmla="*/ 157 h 300"/>
                      <a:gd name="T40" fmla="*/ 142 w 300"/>
                      <a:gd name="T41" fmla="*/ 197 h 300"/>
                      <a:gd name="T42" fmla="*/ 128 w 300"/>
                      <a:gd name="T43" fmla="*/ 157 h 300"/>
                      <a:gd name="T44" fmla="*/ 87 w 300"/>
                      <a:gd name="T45" fmla="*/ 142 h 300"/>
                      <a:gd name="T46" fmla="*/ 128 w 300"/>
                      <a:gd name="T47" fmla="*/ 128 h 300"/>
                      <a:gd name="T48" fmla="*/ 142 w 300"/>
                      <a:gd name="T49" fmla="*/ 88 h 300"/>
                      <a:gd name="T50" fmla="*/ 156 w 300"/>
                      <a:gd name="T51" fmla="*/ 128 h 300"/>
                      <a:gd name="T52" fmla="*/ 142 w 300"/>
                      <a:gd name="T53" fmla="*/ 40 h 300"/>
                      <a:gd name="T54" fmla="*/ 128 w 300"/>
                      <a:gd name="T55" fmla="*/ 0 h 300"/>
                      <a:gd name="T56" fmla="*/ 156 w 300"/>
                      <a:gd name="T57" fmla="*/ 41 h 300"/>
                      <a:gd name="T58" fmla="*/ 40 w 300"/>
                      <a:gd name="T59" fmla="*/ 142 h 300"/>
                      <a:gd name="T60" fmla="*/ 0 w 300"/>
                      <a:gd name="T61" fmla="*/ 157 h 300"/>
                      <a:gd name="T62" fmla="*/ 41 w 300"/>
                      <a:gd name="T63" fmla="*/ 128 h 300"/>
                      <a:gd name="T64" fmla="*/ 142 w 300"/>
                      <a:gd name="T65" fmla="*/ 245 h 300"/>
                      <a:gd name="T66" fmla="*/ 156 w 300"/>
                      <a:gd name="T67" fmla="*/ 285 h 300"/>
                      <a:gd name="T68" fmla="*/ 128 w 300"/>
                      <a:gd name="T69" fmla="*/ 244 h 300"/>
                      <a:gd name="T70" fmla="*/ 245 w 300"/>
                      <a:gd name="T71" fmla="*/ 142 h 300"/>
                      <a:gd name="T72" fmla="*/ 285 w 300"/>
                      <a:gd name="T73" fmla="*/ 128 h 300"/>
                      <a:gd name="T74" fmla="*/ 243 w 300"/>
                      <a:gd name="T75" fmla="*/ 15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0" h="300">
                        <a:moveTo>
                          <a:pt x="298" y="266"/>
                        </a:moveTo>
                        <a:cubicBezTo>
                          <a:pt x="226" y="193"/>
                          <a:pt x="226" y="193"/>
                          <a:pt x="226" y="193"/>
                        </a:cubicBezTo>
                        <a:cubicBezTo>
                          <a:pt x="223" y="191"/>
                          <a:pt x="222" y="186"/>
                          <a:pt x="224" y="183"/>
                        </a:cubicBezTo>
                        <a:cubicBezTo>
                          <a:pt x="228" y="175"/>
                          <a:pt x="231" y="166"/>
                          <a:pt x="233" y="157"/>
                        </a:cubicBezTo>
                        <a:cubicBezTo>
                          <a:pt x="233" y="152"/>
                          <a:pt x="234" y="147"/>
                          <a:pt x="234" y="142"/>
                        </a:cubicBezTo>
                        <a:cubicBezTo>
                          <a:pt x="234" y="138"/>
                          <a:pt x="233" y="133"/>
                          <a:pt x="233" y="128"/>
                        </a:cubicBezTo>
                        <a:cubicBezTo>
                          <a:pt x="227" y="89"/>
                          <a:pt x="196" y="58"/>
                          <a:pt x="156" y="52"/>
                        </a:cubicBezTo>
                        <a:cubicBezTo>
                          <a:pt x="152" y="51"/>
                          <a:pt x="147" y="51"/>
                          <a:pt x="142" y="51"/>
                        </a:cubicBezTo>
                        <a:cubicBezTo>
                          <a:pt x="137" y="51"/>
                          <a:pt x="133" y="51"/>
                          <a:pt x="128" y="52"/>
                        </a:cubicBezTo>
                        <a:cubicBezTo>
                          <a:pt x="89" y="58"/>
                          <a:pt x="58" y="89"/>
                          <a:pt x="52" y="128"/>
                        </a:cubicBezTo>
                        <a:cubicBezTo>
                          <a:pt x="51" y="133"/>
                          <a:pt x="51" y="138"/>
                          <a:pt x="51" y="142"/>
                        </a:cubicBezTo>
                        <a:cubicBezTo>
                          <a:pt x="51" y="147"/>
                          <a:pt x="51" y="152"/>
                          <a:pt x="52" y="157"/>
                        </a:cubicBezTo>
                        <a:cubicBezTo>
                          <a:pt x="58" y="196"/>
                          <a:pt x="89" y="227"/>
                          <a:pt x="128" y="233"/>
                        </a:cubicBezTo>
                        <a:cubicBezTo>
                          <a:pt x="133" y="234"/>
                          <a:pt x="137" y="234"/>
                          <a:pt x="142" y="234"/>
                        </a:cubicBezTo>
                        <a:cubicBezTo>
                          <a:pt x="147" y="234"/>
                          <a:pt x="152" y="234"/>
                          <a:pt x="156" y="233"/>
                        </a:cubicBezTo>
                        <a:cubicBezTo>
                          <a:pt x="166" y="231"/>
                          <a:pt x="175" y="228"/>
                          <a:pt x="183" y="224"/>
                        </a:cubicBezTo>
                        <a:cubicBezTo>
                          <a:pt x="184" y="224"/>
                          <a:pt x="185" y="223"/>
                          <a:pt x="187" y="223"/>
                        </a:cubicBezTo>
                        <a:cubicBezTo>
                          <a:pt x="189" y="223"/>
                          <a:pt x="192" y="224"/>
                          <a:pt x="193" y="226"/>
                        </a:cubicBezTo>
                        <a:cubicBezTo>
                          <a:pt x="265" y="298"/>
                          <a:pt x="265" y="298"/>
                          <a:pt x="265" y="298"/>
                        </a:cubicBezTo>
                        <a:cubicBezTo>
                          <a:pt x="267" y="299"/>
                          <a:pt x="268" y="300"/>
                          <a:pt x="270" y="300"/>
                        </a:cubicBezTo>
                        <a:cubicBezTo>
                          <a:pt x="272" y="300"/>
                          <a:pt x="273" y="299"/>
                          <a:pt x="275" y="298"/>
                        </a:cubicBezTo>
                        <a:cubicBezTo>
                          <a:pt x="298" y="275"/>
                          <a:pt x="298" y="275"/>
                          <a:pt x="298" y="275"/>
                        </a:cubicBezTo>
                        <a:cubicBezTo>
                          <a:pt x="300" y="272"/>
                          <a:pt x="300" y="268"/>
                          <a:pt x="298" y="266"/>
                        </a:cubicBezTo>
                        <a:close/>
                        <a:moveTo>
                          <a:pt x="206" y="157"/>
                        </a:moveTo>
                        <a:cubicBezTo>
                          <a:pt x="201" y="181"/>
                          <a:pt x="181" y="201"/>
                          <a:pt x="156" y="206"/>
                        </a:cubicBezTo>
                        <a:cubicBezTo>
                          <a:pt x="152" y="207"/>
                          <a:pt x="147" y="208"/>
                          <a:pt x="142" y="208"/>
                        </a:cubicBezTo>
                        <a:cubicBezTo>
                          <a:pt x="137" y="208"/>
                          <a:pt x="133" y="207"/>
                          <a:pt x="128" y="206"/>
                        </a:cubicBezTo>
                        <a:cubicBezTo>
                          <a:pt x="103" y="201"/>
                          <a:pt x="84" y="181"/>
                          <a:pt x="78" y="157"/>
                        </a:cubicBezTo>
                        <a:cubicBezTo>
                          <a:pt x="77" y="152"/>
                          <a:pt x="77" y="147"/>
                          <a:pt x="77" y="142"/>
                        </a:cubicBezTo>
                        <a:cubicBezTo>
                          <a:pt x="77" y="138"/>
                          <a:pt x="77" y="133"/>
                          <a:pt x="78" y="128"/>
                        </a:cubicBezTo>
                        <a:cubicBezTo>
                          <a:pt x="84" y="103"/>
                          <a:pt x="103" y="84"/>
                          <a:pt x="128" y="79"/>
                        </a:cubicBezTo>
                        <a:cubicBezTo>
                          <a:pt x="133" y="78"/>
                          <a:pt x="137" y="77"/>
                          <a:pt x="142" y="77"/>
                        </a:cubicBezTo>
                        <a:cubicBezTo>
                          <a:pt x="147" y="77"/>
                          <a:pt x="152" y="78"/>
                          <a:pt x="156" y="79"/>
                        </a:cubicBezTo>
                        <a:cubicBezTo>
                          <a:pt x="181" y="84"/>
                          <a:pt x="201" y="103"/>
                          <a:pt x="206" y="128"/>
                        </a:cubicBezTo>
                        <a:cubicBezTo>
                          <a:pt x="207" y="133"/>
                          <a:pt x="208" y="138"/>
                          <a:pt x="208" y="142"/>
                        </a:cubicBezTo>
                        <a:cubicBezTo>
                          <a:pt x="208" y="147"/>
                          <a:pt x="207" y="152"/>
                          <a:pt x="206" y="157"/>
                        </a:cubicBezTo>
                        <a:close/>
                        <a:moveTo>
                          <a:pt x="195" y="128"/>
                        </a:moveTo>
                        <a:cubicBezTo>
                          <a:pt x="196" y="133"/>
                          <a:pt x="197" y="138"/>
                          <a:pt x="197" y="142"/>
                        </a:cubicBezTo>
                        <a:cubicBezTo>
                          <a:pt x="197" y="147"/>
                          <a:pt x="196" y="152"/>
                          <a:pt x="195" y="157"/>
                        </a:cubicBezTo>
                        <a:cubicBezTo>
                          <a:pt x="156" y="157"/>
                          <a:pt x="156" y="157"/>
                          <a:pt x="156" y="157"/>
                        </a:cubicBezTo>
                        <a:cubicBezTo>
                          <a:pt x="156" y="195"/>
                          <a:pt x="156" y="195"/>
                          <a:pt x="156" y="195"/>
                        </a:cubicBezTo>
                        <a:cubicBezTo>
                          <a:pt x="152" y="197"/>
                          <a:pt x="147" y="197"/>
                          <a:pt x="142" y="197"/>
                        </a:cubicBezTo>
                        <a:cubicBezTo>
                          <a:pt x="137" y="197"/>
                          <a:pt x="133" y="197"/>
                          <a:pt x="128" y="195"/>
                        </a:cubicBezTo>
                        <a:cubicBezTo>
                          <a:pt x="128" y="157"/>
                          <a:pt x="128" y="157"/>
                          <a:pt x="128" y="157"/>
                        </a:cubicBezTo>
                        <a:cubicBezTo>
                          <a:pt x="89" y="157"/>
                          <a:pt x="89" y="157"/>
                          <a:pt x="89" y="157"/>
                        </a:cubicBezTo>
                        <a:cubicBezTo>
                          <a:pt x="88" y="152"/>
                          <a:pt x="87" y="147"/>
                          <a:pt x="87" y="142"/>
                        </a:cubicBezTo>
                        <a:cubicBezTo>
                          <a:pt x="87" y="138"/>
                          <a:pt x="88" y="133"/>
                          <a:pt x="89" y="128"/>
                        </a:cubicBezTo>
                        <a:cubicBezTo>
                          <a:pt x="128" y="128"/>
                          <a:pt x="128" y="128"/>
                          <a:pt x="128" y="128"/>
                        </a:cubicBezTo>
                        <a:cubicBezTo>
                          <a:pt x="128" y="90"/>
                          <a:pt x="128" y="90"/>
                          <a:pt x="128" y="90"/>
                        </a:cubicBezTo>
                        <a:cubicBezTo>
                          <a:pt x="133" y="88"/>
                          <a:pt x="137" y="88"/>
                          <a:pt x="142" y="88"/>
                        </a:cubicBezTo>
                        <a:cubicBezTo>
                          <a:pt x="147" y="88"/>
                          <a:pt x="152" y="88"/>
                          <a:pt x="156" y="90"/>
                        </a:cubicBezTo>
                        <a:cubicBezTo>
                          <a:pt x="156" y="128"/>
                          <a:pt x="156" y="128"/>
                          <a:pt x="156" y="128"/>
                        </a:cubicBezTo>
                        <a:lnTo>
                          <a:pt x="195" y="128"/>
                        </a:lnTo>
                        <a:close/>
                        <a:moveTo>
                          <a:pt x="142" y="40"/>
                        </a:moveTo>
                        <a:cubicBezTo>
                          <a:pt x="137" y="40"/>
                          <a:pt x="133" y="41"/>
                          <a:pt x="128" y="41"/>
                        </a:cubicBezTo>
                        <a:cubicBezTo>
                          <a:pt x="128" y="0"/>
                          <a:pt x="128" y="0"/>
                          <a:pt x="128" y="0"/>
                        </a:cubicBezTo>
                        <a:cubicBezTo>
                          <a:pt x="156" y="0"/>
                          <a:pt x="156" y="0"/>
                          <a:pt x="156" y="0"/>
                        </a:cubicBezTo>
                        <a:cubicBezTo>
                          <a:pt x="156" y="41"/>
                          <a:pt x="156" y="41"/>
                          <a:pt x="156" y="41"/>
                        </a:cubicBezTo>
                        <a:cubicBezTo>
                          <a:pt x="152" y="41"/>
                          <a:pt x="147" y="40"/>
                          <a:pt x="142" y="40"/>
                        </a:cubicBezTo>
                        <a:close/>
                        <a:moveTo>
                          <a:pt x="40" y="142"/>
                        </a:moveTo>
                        <a:cubicBezTo>
                          <a:pt x="40" y="147"/>
                          <a:pt x="40" y="152"/>
                          <a:pt x="41" y="157"/>
                        </a:cubicBezTo>
                        <a:cubicBezTo>
                          <a:pt x="0" y="157"/>
                          <a:pt x="0" y="157"/>
                          <a:pt x="0" y="157"/>
                        </a:cubicBezTo>
                        <a:cubicBezTo>
                          <a:pt x="0" y="128"/>
                          <a:pt x="0" y="128"/>
                          <a:pt x="0" y="128"/>
                        </a:cubicBezTo>
                        <a:cubicBezTo>
                          <a:pt x="41" y="128"/>
                          <a:pt x="41" y="128"/>
                          <a:pt x="41" y="128"/>
                        </a:cubicBezTo>
                        <a:cubicBezTo>
                          <a:pt x="40" y="133"/>
                          <a:pt x="40" y="138"/>
                          <a:pt x="40" y="142"/>
                        </a:cubicBezTo>
                        <a:close/>
                        <a:moveTo>
                          <a:pt x="142" y="245"/>
                        </a:moveTo>
                        <a:cubicBezTo>
                          <a:pt x="147" y="245"/>
                          <a:pt x="152" y="244"/>
                          <a:pt x="156" y="244"/>
                        </a:cubicBezTo>
                        <a:cubicBezTo>
                          <a:pt x="156" y="285"/>
                          <a:pt x="156" y="285"/>
                          <a:pt x="156" y="285"/>
                        </a:cubicBezTo>
                        <a:cubicBezTo>
                          <a:pt x="128" y="285"/>
                          <a:pt x="128" y="285"/>
                          <a:pt x="128" y="285"/>
                        </a:cubicBezTo>
                        <a:cubicBezTo>
                          <a:pt x="128" y="244"/>
                          <a:pt x="128" y="244"/>
                          <a:pt x="128" y="244"/>
                        </a:cubicBezTo>
                        <a:cubicBezTo>
                          <a:pt x="133" y="244"/>
                          <a:pt x="137" y="245"/>
                          <a:pt x="142" y="245"/>
                        </a:cubicBezTo>
                        <a:close/>
                        <a:moveTo>
                          <a:pt x="245" y="142"/>
                        </a:moveTo>
                        <a:cubicBezTo>
                          <a:pt x="245" y="138"/>
                          <a:pt x="244" y="133"/>
                          <a:pt x="243" y="128"/>
                        </a:cubicBezTo>
                        <a:cubicBezTo>
                          <a:pt x="285" y="128"/>
                          <a:pt x="285" y="128"/>
                          <a:pt x="285" y="128"/>
                        </a:cubicBezTo>
                        <a:cubicBezTo>
                          <a:pt x="285" y="157"/>
                          <a:pt x="285" y="157"/>
                          <a:pt x="285" y="157"/>
                        </a:cubicBezTo>
                        <a:cubicBezTo>
                          <a:pt x="243" y="157"/>
                          <a:pt x="243" y="157"/>
                          <a:pt x="243" y="157"/>
                        </a:cubicBezTo>
                        <a:cubicBezTo>
                          <a:pt x="244" y="152"/>
                          <a:pt x="245" y="147"/>
                          <a:pt x="245" y="142"/>
                        </a:cubicBezTo>
                        <a:close/>
                      </a:path>
                    </a:pathLst>
                  </a:custGeom>
                  <a:noFill/>
                  <a:ln>
                    <a:solidFill>
                      <a:schemeClr val="bg1"/>
                    </a:solidFill>
                  </a:ln>
                </p:spPr>
                <p:txBody>
                  <a:bodyPr vert="horz" wrap="square" lIns="83898" tIns="41946" rIns="83898" bIns="41946" numCol="1" anchor="t" anchorCtr="0" compatLnSpc="1">
                    <a:prstTxWarp prst="textNoShape">
                      <a:avLst/>
                    </a:prstTxWarp>
                  </a:bodyPr>
                  <a:lstStyle/>
                  <a:p>
                    <a:endParaRPr lang="en-US" sz="816" dirty="0">
                      <a:solidFill>
                        <a:srgbClr val="505050"/>
                      </a:solidFill>
                    </a:endParaRPr>
                  </a:p>
                </p:txBody>
              </p:sp>
              <p:sp>
                <p:nvSpPr>
                  <p:cNvPr id="31" name="Rectangle 30"/>
                  <p:cNvSpPr/>
                  <p:nvPr/>
                </p:nvSpPr>
                <p:spPr bwMode="auto">
                  <a:xfrm>
                    <a:off x="4412929" y="-4366770"/>
                    <a:ext cx="1481483" cy="1336571"/>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146248" tIns="91405" rIns="146248" bIns="91405" numCol="1" rtlCol="0" anchor="ctr" anchorCtr="0" compatLnSpc="1">
                    <a:prstTxWarp prst="textNoShape">
                      <a:avLst/>
                    </a:prstTxWarp>
                  </a:bodyPr>
                  <a:lstStyle/>
                  <a:p>
                    <a:pPr algn="ctr" defTabSz="699158" fontAlgn="base">
                      <a:spcBef>
                        <a:spcPct val="0"/>
                      </a:spcBef>
                      <a:spcAft>
                        <a:spcPct val="0"/>
                      </a:spcAft>
                    </a:pPr>
                    <a:endParaRPr lang="en-US" sz="816" kern="0" dirty="0">
                      <a:solidFill>
                        <a:srgbClr val="FFFFFF"/>
                      </a:solidFill>
                    </a:endParaRPr>
                  </a:p>
                </p:txBody>
              </p:sp>
              <p:pic>
                <p:nvPicPr>
                  <p:cNvPr id="32" name="Picture 15" descr="paper-lock"/>
                  <p:cNvPicPr>
                    <a:picLocks noChangeAspect="1" noChangeArrowheads="1"/>
                  </p:cNvPicPr>
                  <p:nvPr/>
                </p:nvPicPr>
                <p:blipFill>
                  <a:blip r:embed="rId3"/>
                  <a:srcRect/>
                  <a:stretch>
                    <a:fillRect/>
                  </a:stretch>
                </p:blipFill>
                <p:spPr bwMode="auto">
                  <a:xfrm>
                    <a:off x="4860653" y="-3983773"/>
                    <a:ext cx="681963" cy="555227"/>
                  </a:xfrm>
                  <a:prstGeom prst="rect">
                    <a:avLst/>
                  </a:prstGeom>
                  <a:noFill/>
                  <a:ln w="9525">
                    <a:noFill/>
                    <a:miter lim="800000"/>
                    <a:headEnd/>
                    <a:tailEnd/>
                  </a:ln>
                </p:spPr>
              </p:pic>
              <p:sp>
                <p:nvSpPr>
                  <p:cNvPr id="33" name="Rectangle 32"/>
                  <p:cNvSpPr/>
                  <p:nvPr/>
                </p:nvSpPr>
                <p:spPr bwMode="auto">
                  <a:xfrm>
                    <a:off x="-565570" y="-4366770"/>
                    <a:ext cx="1481483" cy="1340447"/>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146248" tIns="91405" rIns="146248" bIns="91405" numCol="1" rtlCol="0" anchor="ctr" anchorCtr="0" compatLnSpc="1">
                    <a:prstTxWarp prst="textNoShape">
                      <a:avLst/>
                    </a:prstTxWarp>
                  </a:bodyPr>
                  <a:lstStyle/>
                  <a:p>
                    <a:pPr algn="ctr" defTabSz="699158" fontAlgn="base">
                      <a:spcBef>
                        <a:spcPct val="0"/>
                      </a:spcBef>
                      <a:spcAft>
                        <a:spcPct val="0"/>
                      </a:spcAft>
                    </a:pPr>
                    <a:endParaRPr lang="en-US" sz="816" kern="0" dirty="0">
                      <a:solidFill>
                        <a:srgbClr val="FFFFFF"/>
                      </a:solidFill>
                    </a:endParaRPr>
                  </a:p>
                </p:txBody>
              </p:sp>
              <p:sp>
                <p:nvSpPr>
                  <p:cNvPr id="34" name="Rectangle 33"/>
                  <p:cNvSpPr/>
                  <p:nvPr/>
                </p:nvSpPr>
                <p:spPr>
                  <a:xfrm>
                    <a:off x="-749033" y="-3437718"/>
                    <a:ext cx="1805170" cy="427192"/>
                  </a:xfrm>
                  <a:prstGeom prst="rect">
                    <a:avLst/>
                  </a:prstGeom>
                </p:spPr>
                <p:txBody>
                  <a:bodyPr wrap="square">
                    <a:spAutoFit/>
                  </a:bodyPr>
                  <a:lstStyle/>
                  <a:p>
                    <a:pPr algn="ctr" defTabSz="932114" fontAlgn="base">
                      <a:lnSpc>
                        <a:spcPct val="90000"/>
                      </a:lnSpc>
                      <a:spcBef>
                        <a:spcPct val="0"/>
                      </a:spcBef>
                      <a:spcAft>
                        <a:spcPct val="0"/>
                      </a:spcAft>
                    </a:pPr>
                    <a:r>
                      <a:rPr lang="en-US" sz="816" dirty="0">
                        <a:solidFill>
                          <a:srgbClr val="505050"/>
                        </a:solidFill>
                        <a:latin typeface="Segoe UI Semibold" pitchFamily="34" charset="0"/>
                        <a:ea typeface="Segoe UI" pitchFamily="34" charset="0"/>
                        <a:cs typeface="Segoe UI" pitchFamily="34" charset="0"/>
                      </a:rPr>
                      <a:t>Archive</a:t>
                    </a:r>
                  </a:p>
                </p:txBody>
              </p:sp>
              <p:sp>
                <p:nvSpPr>
                  <p:cNvPr id="35" name="Rectangle 34"/>
                  <p:cNvSpPr/>
                  <p:nvPr/>
                </p:nvSpPr>
                <p:spPr bwMode="auto">
                  <a:xfrm>
                    <a:off x="2772492" y="-4366770"/>
                    <a:ext cx="1481483" cy="1340447"/>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146248" tIns="91405" rIns="146248" bIns="91405" numCol="1" rtlCol="0" anchor="ctr" anchorCtr="0" compatLnSpc="1">
                    <a:prstTxWarp prst="textNoShape">
                      <a:avLst/>
                    </a:prstTxWarp>
                  </a:bodyPr>
                  <a:lstStyle/>
                  <a:p>
                    <a:pPr algn="ctr" defTabSz="699158" fontAlgn="base">
                      <a:spcBef>
                        <a:spcPct val="0"/>
                      </a:spcBef>
                      <a:spcAft>
                        <a:spcPct val="0"/>
                      </a:spcAft>
                    </a:pPr>
                    <a:endParaRPr lang="en-US" sz="816" kern="0" dirty="0">
                      <a:solidFill>
                        <a:srgbClr val="FFFFFF"/>
                      </a:solidFill>
                    </a:endParaRPr>
                  </a:p>
                </p:txBody>
              </p:sp>
              <p:sp>
                <p:nvSpPr>
                  <p:cNvPr id="36" name="Rectangle 35"/>
                  <p:cNvSpPr/>
                  <p:nvPr/>
                </p:nvSpPr>
                <p:spPr>
                  <a:xfrm>
                    <a:off x="2485068" y="-3411903"/>
                    <a:ext cx="1805170" cy="427192"/>
                  </a:xfrm>
                  <a:prstGeom prst="rect">
                    <a:avLst/>
                  </a:prstGeom>
                </p:spPr>
                <p:txBody>
                  <a:bodyPr wrap="square">
                    <a:spAutoFit/>
                  </a:bodyPr>
                  <a:lstStyle/>
                  <a:p>
                    <a:pPr algn="ctr" defTabSz="932114" fontAlgn="base">
                      <a:lnSpc>
                        <a:spcPct val="90000"/>
                      </a:lnSpc>
                      <a:spcBef>
                        <a:spcPct val="0"/>
                      </a:spcBef>
                      <a:spcAft>
                        <a:spcPct val="0"/>
                      </a:spcAft>
                    </a:pPr>
                    <a:r>
                      <a:rPr lang="en-US" sz="816" dirty="0">
                        <a:solidFill>
                          <a:srgbClr val="505050"/>
                        </a:solidFill>
                        <a:latin typeface="Segoe UI Semibold" pitchFamily="34" charset="0"/>
                        <a:ea typeface="Segoe UI" pitchFamily="34" charset="0"/>
                        <a:cs typeface="Segoe UI" pitchFamily="34" charset="0"/>
                      </a:rPr>
                      <a:t>Encrypt</a:t>
                    </a:r>
                  </a:p>
                </p:txBody>
              </p:sp>
              <p:sp>
                <p:nvSpPr>
                  <p:cNvPr id="37" name="Rectangle 36"/>
                  <p:cNvSpPr/>
                  <p:nvPr/>
                </p:nvSpPr>
                <p:spPr bwMode="auto">
                  <a:xfrm>
                    <a:off x="-2341640" y="-4366770"/>
                    <a:ext cx="1599390" cy="1340450"/>
                  </a:xfrm>
                  <a:prstGeom prst="rect">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146248" tIns="91405" rIns="146248" bIns="91405" numCol="1" rtlCol="0" anchor="ctr" anchorCtr="0" compatLnSpc="1">
                    <a:prstTxWarp prst="textNoShape">
                      <a:avLst/>
                    </a:prstTxWarp>
                  </a:bodyPr>
                  <a:lstStyle/>
                  <a:p>
                    <a:pPr algn="ctr" defTabSz="699158" fontAlgn="base">
                      <a:spcBef>
                        <a:spcPct val="0"/>
                      </a:spcBef>
                      <a:spcAft>
                        <a:spcPct val="0"/>
                      </a:spcAft>
                    </a:pPr>
                    <a:endParaRPr lang="en-US" sz="816" kern="0" dirty="0">
                      <a:solidFill>
                        <a:srgbClr val="FFFFFF"/>
                      </a:solidFill>
                    </a:endParaRPr>
                  </a:p>
                </p:txBody>
              </p:sp>
              <p:sp>
                <p:nvSpPr>
                  <p:cNvPr id="38" name="Rectangle 37"/>
                  <p:cNvSpPr/>
                  <p:nvPr/>
                </p:nvSpPr>
                <p:spPr>
                  <a:xfrm>
                    <a:off x="-2443497" y="-3458716"/>
                    <a:ext cx="1805170" cy="427192"/>
                  </a:xfrm>
                  <a:prstGeom prst="rect">
                    <a:avLst/>
                  </a:prstGeom>
                </p:spPr>
                <p:txBody>
                  <a:bodyPr wrap="square">
                    <a:spAutoFit/>
                  </a:bodyPr>
                  <a:lstStyle/>
                  <a:p>
                    <a:pPr algn="ctr" defTabSz="932114" fontAlgn="base">
                      <a:lnSpc>
                        <a:spcPct val="90000"/>
                      </a:lnSpc>
                      <a:spcBef>
                        <a:spcPct val="0"/>
                      </a:spcBef>
                      <a:spcAft>
                        <a:spcPct val="0"/>
                      </a:spcAft>
                    </a:pPr>
                    <a:r>
                      <a:rPr lang="en-US" sz="816" dirty="0">
                        <a:solidFill>
                          <a:srgbClr val="505050"/>
                        </a:solidFill>
                        <a:latin typeface="Segoe UI Semibold" pitchFamily="34" charset="0"/>
                        <a:ea typeface="Segoe UI" pitchFamily="34" charset="0"/>
                        <a:cs typeface="Segoe UI" pitchFamily="34" charset="0"/>
                      </a:rPr>
                      <a:t>Audit</a:t>
                    </a:r>
                  </a:p>
                </p:txBody>
              </p:sp>
              <p:pic>
                <p:nvPicPr>
                  <p:cNvPr id="40" name="Picture 39"/>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304151" y="-4141828"/>
                    <a:ext cx="973739" cy="717142"/>
                  </a:xfrm>
                  <a:prstGeom prst="rect">
                    <a:avLst/>
                  </a:prstGeom>
                  <a:noFill/>
                  <a:extLst>
                    <a:ext uri="{909E8E84-426E-40DD-AFC4-6F175D3DCCD1}">
                      <a14:hiddenFill xmlns:a14="http://schemas.microsoft.com/office/drawing/2010/main">
                        <a:solidFill>
                          <a:srgbClr val="FFFFFF"/>
                        </a:solidFill>
                      </a14:hiddenFill>
                    </a:ext>
                  </a:extLst>
                </p:spPr>
              </p:pic>
            </p:grpSp>
            <p:sp>
              <p:nvSpPr>
                <p:cNvPr id="21" name="Rectangle 20"/>
                <p:cNvSpPr/>
                <p:nvPr/>
              </p:nvSpPr>
              <p:spPr>
                <a:xfrm>
                  <a:off x="4389802" y="-3950509"/>
                  <a:ext cx="1805171" cy="419367"/>
                </a:xfrm>
                <a:prstGeom prst="rect">
                  <a:avLst/>
                </a:prstGeom>
              </p:spPr>
              <p:txBody>
                <a:bodyPr wrap="square">
                  <a:spAutoFit/>
                </a:bodyPr>
                <a:lstStyle/>
                <a:p>
                  <a:pPr algn="ctr" defTabSz="932114" fontAlgn="base">
                    <a:lnSpc>
                      <a:spcPct val="90000"/>
                    </a:lnSpc>
                    <a:spcBef>
                      <a:spcPct val="0"/>
                    </a:spcBef>
                    <a:spcAft>
                      <a:spcPct val="0"/>
                    </a:spcAft>
                  </a:pPr>
                  <a:r>
                    <a:rPr lang="en-US" sz="816" dirty="0">
                      <a:solidFill>
                        <a:srgbClr val="505050"/>
                      </a:solidFill>
                      <a:latin typeface="Segoe UI Semibold" pitchFamily="34" charset="0"/>
                      <a:ea typeface="Segoe UI" pitchFamily="34" charset="0"/>
                      <a:cs typeface="Segoe UI" pitchFamily="34" charset="0"/>
                    </a:rPr>
                    <a:t>DLP</a:t>
                  </a:r>
                </a:p>
              </p:txBody>
            </p:sp>
          </p:grpSp>
          <p:sp>
            <p:nvSpPr>
              <p:cNvPr id="19" name="Rectangle 18"/>
              <p:cNvSpPr/>
              <p:nvPr/>
            </p:nvSpPr>
            <p:spPr>
              <a:xfrm>
                <a:off x="5950357" y="-3920130"/>
                <a:ext cx="1805171" cy="419367"/>
              </a:xfrm>
              <a:prstGeom prst="rect">
                <a:avLst/>
              </a:prstGeom>
            </p:spPr>
            <p:txBody>
              <a:bodyPr wrap="square">
                <a:spAutoFit/>
              </a:bodyPr>
              <a:lstStyle/>
              <a:p>
                <a:pPr algn="ctr" defTabSz="932114" fontAlgn="base">
                  <a:lnSpc>
                    <a:spcPct val="90000"/>
                  </a:lnSpc>
                  <a:spcBef>
                    <a:spcPct val="0"/>
                  </a:spcBef>
                  <a:spcAft>
                    <a:spcPct val="0"/>
                  </a:spcAft>
                </a:pPr>
                <a:r>
                  <a:rPr lang="en-US" sz="816" dirty="0">
                    <a:solidFill>
                      <a:srgbClr val="505050"/>
                    </a:solidFill>
                    <a:latin typeface="Segoe UI Semibold" pitchFamily="34" charset="0"/>
                    <a:ea typeface="Segoe UI" pitchFamily="34" charset="0"/>
                    <a:cs typeface="Segoe UI" pitchFamily="34" charset="0"/>
                  </a:rPr>
                  <a:t>Preserve</a:t>
                </a:r>
              </a:p>
            </p:txBody>
          </p:sp>
        </p:grpSp>
        <p:sp>
          <p:nvSpPr>
            <p:cNvPr id="17" name="Freeform 7"/>
            <p:cNvSpPr>
              <a:spLocks noEditPoints="1"/>
            </p:cNvSpPr>
            <p:nvPr/>
          </p:nvSpPr>
          <p:spPr bwMode="black">
            <a:xfrm>
              <a:off x="-924305" y="-4742282"/>
              <a:ext cx="749265" cy="750128"/>
            </a:xfrm>
            <a:custGeom>
              <a:avLst/>
              <a:gdLst>
                <a:gd name="T0" fmla="*/ 52 w 300"/>
                <a:gd name="T1" fmla="*/ 268 h 300"/>
                <a:gd name="T2" fmla="*/ 62 w 300"/>
                <a:gd name="T3" fmla="*/ 255 h 300"/>
                <a:gd name="T4" fmla="*/ 77 w 300"/>
                <a:gd name="T5" fmla="*/ 230 h 300"/>
                <a:gd name="T6" fmla="*/ 46 w 300"/>
                <a:gd name="T7" fmla="*/ 204 h 300"/>
                <a:gd name="T8" fmla="*/ 15 w 300"/>
                <a:gd name="T9" fmla="*/ 233 h 300"/>
                <a:gd name="T10" fmla="*/ 33 w 300"/>
                <a:gd name="T11" fmla="*/ 219 h 300"/>
                <a:gd name="T12" fmla="*/ 60 w 300"/>
                <a:gd name="T13" fmla="*/ 219 h 300"/>
                <a:gd name="T14" fmla="*/ 63 w 300"/>
                <a:gd name="T15" fmla="*/ 238 h 300"/>
                <a:gd name="T16" fmla="*/ 46 w 300"/>
                <a:gd name="T17" fmla="*/ 255 h 300"/>
                <a:gd name="T18" fmla="*/ 39 w 300"/>
                <a:gd name="T19" fmla="*/ 275 h 300"/>
                <a:gd name="T20" fmla="*/ 51 w 300"/>
                <a:gd name="T21" fmla="*/ 279 h 300"/>
                <a:gd name="T22" fmla="*/ 51 w 300"/>
                <a:gd name="T23" fmla="*/ 288 h 300"/>
                <a:gd name="T24" fmla="*/ 39 w 300"/>
                <a:gd name="T25" fmla="*/ 300 h 300"/>
                <a:gd name="T26" fmla="*/ 300 w 300"/>
                <a:gd name="T27" fmla="*/ 216 h 300"/>
                <a:gd name="T28" fmla="*/ 218 w 300"/>
                <a:gd name="T29" fmla="*/ 300 h 300"/>
                <a:gd name="T30" fmla="*/ 220 w 300"/>
                <a:gd name="T31" fmla="*/ 263 h 300"/>
                <a:gd name="T32" fmla="*/ 277 w 300"/>
                <a:gd name="T33" fmla="*/ 216 h 300"/>
                <a:gd name="T34" fmla="*/ 149 w 300"/>
                <a:gd name="T35" fmla="*/ 228 h 300"/>
                <a:gd name="T36" fmla="*/ 119 w 300"/>
                <a:gd name="T37" fmla="*/ 242 h 300"/>
                <a:gd name="T38" fmla="*/ 149 w 300"/>
                <a:gd name="T39" fmla="*/ 262 h 300"/>
                <a:gd name="T40" fmla="*/ 177 w 300"/>
                <a:gd name="T41" fmla="*/ 252 h 300"/>
                <a:gd name="T42" fmla="*/ 255 w 300"/>
                <a:gd name="T43" fmla="*/ 75 h 300"/>
                <a:gd name="T44" fmla="*/ 259 w 300"/>
                <a:gd name="T45" fmla="*/ 59 h 300"/>
                <a:gd name="T46" fmla="*/ 278 w 300"/>
                <a:gd name="T47" fmla="*/ 38 h 300"/>
                <a:gd name="T48" fmla="*/ 272 w 300"/>
                <a:gd name="T49" fmla="*/ 8 h 300"/>
                <a:gd name="T50" fmla="*/ 228 w 300"/>
                <a:gd name="T51" fmla="*/ 7 h 300"/>
                <a:gd name="T52" fmla="*/ 231 w 300"/>
                <a:gd name="T53" fmla="*/ 29 h 300"/>
                <a:gd name="T54" fmla="*/ 250 w 300"/>
                <a:gd name="T55" fmla="*/ 10 h 300"/>
                <a:gd name="T56" fmla="*/ 269 w 300"/>
                <a:gd name="T57" fmla="*/ 26 h 300"/>
                <a:gd name="T58" fmla="*/ 259 w 300"/>
                <a:gd name="T59" fmla="*/ 43 h 300"/>
                <a:gd name="T60" fmla="*/ 245 w 300"/>
                <a:gd name="T61" fmla="*/ 59 h 300"/>
                <a:gd name="T62" fmla="*/ 243 w 300"/>
                <a:gd name="T63" fmla="*/ 75 h 300"/>
                <a:gd name="T64" fmla="*/ 255 w 300"/>
                <a:gd name="T65" fmla="*/ 96 h 300"/>
                <a:gd name="T66" fmla="*/ 243 w 300"/>
                <a:gd name="T67" fmla="*/ 84 h 300"/>
                <a:gd name="T68" fmla="*/ 255 w 300"/>
                <a:gd name="T69" fmla="*/ 96 h 300"/>
                <a:gd name="T70" fmla="*/ 49 w 300"/>
                <a:gd name="T71" fmla="*/ 84 h 300"/>
                <a:gd name="T72" fmla="*/ 0 w 300"/>
                <a:gd name="T73" fmla="*/ 47 h 300"/>
                <a:gd name="T74" fmla="*/ 35 w 300"/>
                <a:gd name="T75" fmla="*/ 68 h 300"/>
                <a:gd name="T76" fmla="*/ 102 w 300"/>
                <a:gd name="T77" fmla="*/ 0 h 300"/>
                <a:gd name="T78" fmla="*/ 147 w 300"/>
                <a:gd name="T79" fmla="*/ 58 h 300"/>
                <a:gd name="T80" fmla="*/ 177 w 300"/>
                <a:gd name="T81" fmla="*/ 38 h 300"/>
                <a:gd name="T82" fmla="*/ 147 w 300"/>
                <a:gd name="T83" fmla="*/ 24 h 300"/>
                <a:gd name="T84" fmla="*/ 147 w 300"/>
                <a:gd name="T85" fmla="*/ 72 h 300"/>
                <a:gd name="T86" fmla="*/ 56 w 300"/>
                <a:gd name="T87" fmla="*/ 151 h 300"/>
                <a:gd name="T88" fmla="*/ 36 w 300"/>
                <a:gd name="T89" fmla="*/ 121 h 300"/>
                <a:gd name="T90" fmla="*/ 22 w 300"/>
                <a:gd name="T91" fmla="*/ 151 h 300"/>
                <a:gd name="T92" fmla="*/ 70 w 300"/>
                <a:gd name="T93" fmla="*/ 151 h 300"/>
                <a:gd name="T94" fmla="*/ 240 w 300"/>
                <a:gd name="T95" fmla="*/ 149 h 300"/>
                <a:gd name="T96" fmla="*/ 260 w 300"/>
                <a:gd name="T97" fmla="*/ 179 h 300"/>
                <a:gd name="T98" fmla="*/ 274 w 300"/>
                <a:gd name="T99" fmla="*/ 149 h 300"/>
                <a:gd name="T100" fmla="*/ 226 w 300"/>
                <a:gd name="T101" fmla="*/ 149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0" h="300">
                  <a:moveTo>
                    <a:pt x="51" y="279"/>
                  </a:moveTo>
                  <a:cubicBezTo>
                    <a:pt x="51" y="274"/>
                    <a:pt x="51" y="270"/>
                    <a:pt x="52" y="268"/>
                  </a:cubicBezTo>
                  <a:cubicBezTo>
                    <a:pt x="52" y="266"/>
                    <a:pt x="53" y="264"/>
                    <a:pt x="55" y="263"/>
                  </a:cubicBezTo>
                  <a:cubicBezTo>
                    <a:pt x="56" y="261"/>
                    <a:pt x="58" y="259"/>
                    <a:pt x="62" y="255"/>
                  </a:cubicBezTo>
                  <a:cubicBezTo>
                    <a:pt x="68" y="250"/>
                    <a:pt x="72" y="246"/>
                    <a:pt x="74" y="242"/>
                  </a:cubicBezTo>
                  <a:cubicBezTo>
                    <a:pt x="76" y="239"/>
                    <a:pt x="77" y="235"/>
                    <a:pt x="77" y="230"/>
                  </a:cubicBezTo>
                  <a:cubicBezTo>
                    <a:pt x="77" y="223"/>
                    <a:pt x="74" y="217"/>
                    <a:pt x="68" y="212"/>
                  </a:cubicBezTo>
                  <a:cubicBezTo>
                    <a:pt x="63" y="207"/>
                    <a:pt x="55" y="204"/>
                    <a:pt x="46" y="204"/>
                  </a:cubicBezTo>
                  <a:cubicBezTo>
                    <a:pt x="37" y="204"/>
                    <a:pt x="30" y="206"/>
                    <a:pt x="24" y="211"/>
                  </a:cubicBezTo>
                  <a:cubicBezTo>
                    <a:pt x="18" y="217"/>
                    <a:pt x="15" y="225"/>
                    <a:pt x="15" y="233"/>
                  </a:cubicBezTo>
                  <a:cubicBezTo>
                    <a:pt x="27" y="233"/>
                    <a:pt x="27" y="233"/>
                    <a:pt x="27" y="233"/>
                  </a:cubicBezTo>
                  <a:cubicBezTo>
                    <a:pt x="28" y="227"/>
                    <a:pt x="28" y="223"/>
                    <a:pt x="33" y="219"/>
                  </a:cubicBezTo>
                  <a:cubicBezTo>
                    <a:pt x="37" y="216"/>
                    <a:pt x="41" y="214"/>
                    <a:pt x="46" y="214"/>
                  </a:cubicBezTo>
                  <a:cubicBezTo>
                    <a:pt x="51" y="214"/>
                    <a:pt x="57" y="216"/>
                    <a:pt x="60" y="219"/>
                  </a:cubicBezTo>
                  <a:cubicBezTo>
                    <a:pt x="64" y="223"/>
                    <a:pt x="65" y="226"/>
                    <a:pt x="65" y="230"/>
                  </a:cubicBezTo>
                  <a:cubicBezTo>
                    <a:pt x="65" y="233"/>
                    <a:pt x="64" y="236"/>
                    <a:pt x="63" y="238"/>
                  </a:cubicBezTo>
                  <a:cubicBezTo>
                    <a:pt x="61" y="240"/>
                    <a:pt x="59" y="243"/>
                    <a:pt x="55" y="247"/>
                  </a:cubicBezTo>
                  <a:cubicBezTo>
                    <a:pt x="51" y="251"/>
                    <a:pt x="48" y="253"/>
                    <a:pt x="46" y="255"/>
                  </a:cubicBezTo>
                  <a:cubicBezTo>
                    <a:pt x="44" y="258"/>
                    <a:pt x="42" y="260"/>
                    <a:pt x="41" y="263"/>
                  </a:cubicBezTo>
                  <a:cubicBezTo>
                    <a:pt x="40" y="266"/>
                    <a:pt x="39" y="270"/>
                    <a:pt x="39" y="275"/>
                  </a:cubicBezTo>
                  <a:cubicBezTo>
                    <a:pt x="39" y="276"/>
                    <a:pt x="39" y="277"/>
                    <a:pt x="39" y="279"/>
                  </a:cubicBezTo>
                  <a:lnTo>
                    <a:pt x="51" y="279"/>
                  </a:lnTo>
                  <a:close/>
                  <a:moveTo>
                    <a:pt x="51" y="300"/>
                  </a:moveTo>
                  <a:cubicBezTo>
                    <a:pt x="51" y="288"/>
                    <a:pt x="51" y="288"/>
                    <a:pt x="51" y="288"/>
                  </a:cubicBezTo>
                  <a:cubicBezTo>
                    <a:pt x="39" y="288"/>
                    <a:pt x="39" y="288"/>
                    <a:pt x="39" y="288"/>
                  </a:cubicBezTo>
                  <a:cubicBezTo>
                    <a:pt x="39" y="300"/>
                    <a:pt x="39" y="300"/>
                    <a:pt x="39" y="300"/>
                  </a:cubicBezTo>
                  <a:lnTo>
                    <a:pt x="51" y="300"/>
                  </a:lnTo>
                  <a:close/>
                  <a:moveTo>
                    <a:pt x="300" y="216"/>
                  </a:moveTo>
                  <a:cubicBezTo>
                    <a:pt x="247" y="300"/>
                    <a:pt x="247" y="300"/>
                    <a:pt x="247" y="300"/>
                  </a:cubicBezTo>
                  <a:cubicBezTo>
                    <a:pt x="218" y="300"/>
                    <a:pt x="218" y="300"/>
                    <a:pt x="218" y="300"/>
                  </a:cubicBezTo>
                  <a:cubicBezTo>
                    <a:pt x="198" y="263"/>
                    <a:pt x="198" y="263"/>
                    <a:pt x="198" y="263"/>
                  </a:cubicBezTo>
                  <a:cubicBezTo>
                    <a:pt x="220" y="263"/>
                    <a:pt x="220" y="263"/>
                    <a:pt x="220" y="263"/>
                  </a:cubicBezTo>
                  <a:cubicBezTo>
                    <a:pt x="233" y="285"/>
                    <a:pt x="233" y="285"/>
                    <a:pt x="233" y="285"/>
                  </a:cubicBezTo>
                  <a:cubicBezTo>
                    <a:pt x="277" y="216"/>
                    <a:pt x="277" y="216"/>
                    <a:pt x="277" y="216"/>
                  </a:cubicBezTo>
                  <a:lnTo>
                    <a:pt x="300" y="216"/>
                  </a:lnTo>
                  <a:close/>
                  <a:moveTo>
                    <a:pt x="149" y="228"/>
                  </a:moveTo>
                  <a:cubicBezTo>
                    <a:pt x="149" y="242"/>
                    <a:pt x="149" y="242"/>
                    <a:pt x="149" y="242"/>
                  </a:cubicBezTo>
                  <a:cubicBezTo>
                    <a:pt x="119" y="242"/>
                    <a:pt x="119" y="242"/>
                    <a:pt x="119" y="242"/>
                  </a:cubicBezTo>
                  <a:cubicBezTo>
                    <a:pt x="119" y="262"/>
                    <a:pt x="119" y="262"/>
                    <a:pt x="119" y="262"/>
                  </a:cubicBezTo>
                  <a:cubicBezTo>
                    <a:pt x="149" y="262"/>
                    <a:pt x="149" y="262"/>
                    <a:pt x="149" y="262"/>
                  </a:cubicBezTo>
                  <a:cubicBezTo>
                    <a:pt x="149" y="276"/>
                    <a:pt x="149" y="276"/>
                    <a:pt x="149" y="276"/>
                  </a:cubicBezTo>
                  <a:cubicBezTo>
                    <a:pt x="177" y="252"/>
                    <a:pt x="177" y="252"/>
                    <a:pt x="177" y="252"/>
                  </a:cubicBezTo>
                  <a:lnTo>
                    <a:pt x="149" y="228"/>
                  </a:lnTo>
                  <a:close/>
                  <a:moveTo>
                    <a:pt x="255" y="75"/>
                  </a:moveTo>
                  <a:cubicBezTo>
                    <a:pt x="255" y="70"/>
                    <a:pt x="255" y="66"/>
                    <a:pt x="256" y="64"/>
                  </a:cubicBezTo>
                  <a:cubicBezTo>
                    <a:pt x="256" y="62"/>
                    <a:pt x="257" y="60"/>
                    <a:pt x="259" y="59"/>
                  </a:cubicBezTo>
                  <a:cubicBezTo>
                    <a:pt x="260" y="57"/>
                    <a:pt x="262" y="55"/>
                    <a:pt x="266" y="51"/>
                  </a:cubicBezTo>
                  <a:cubicBezTo>
                    <a:pt x="272" y="46"/>
                    <a:pt x="276" y="42"/>
                    <a:pt x="278" y="38"/>
                  </a:cubicBezTo>
                  <a:cubicBezTo>
                    <a:pt x="280" y="35"/>
                    <a:pt x="281" y="31"/>
                    <a:pt x="281" y="26"/>
                  </a:cubicBezTo>
                  <a:cubicBezTo>
                    <a:pt x="281" y="19"/>
                    <a:pt x="278" y="13"/>
                    <a:pt x="272" y="8"/>
                  </a:cubicBezTo>
                  <a:cubicBezTo>
                    <a:pt x="267" y="3"/>
                    <a:pt x="259" y="0"/>
                    <a:pt x="250" y="0"/>
                  </a:cubicBezTo>
                  <a:cubicBezTo>
                    <a:pt x="241" y="0"/>
                    <a:pt x="234" y="2"/>
                    <a:pt x="228" y="7"/>
                  </a:cubicBezTo>
                  <a:cubicBezTo>
                    <a:pt x="222" y="13"/>
                    <a:pt x="219" y="21"/>
                    <a:pt x="219" y="29"/>
                  </a:cubicBezTo>
                  <a:cubicBezTo>
                    <a:pt x="231" y="29"/>
                    <a:pt x="231" y="29"/>
                    <a:pt x="231" y="29"/>
                  </a:cubicBezTo>
                  <a:cubicBezTo>
                    <a:pt x="232" y="23"/>
                    <a:pt x="232" y="19"/>
                    <a:pt x="237" y="15"/>
                  </a:cubicBezTo>
                  <a:cubicBezTo>
                    <a:pt x="241" y="12"/>
                    <a:pt x="245" y="10"/>
                    <a:pt x="250" y="10"/>
                  </a:cubicBezTo>
                  <a:cubicBezTo>
                    <a:pt x="255" y="10"/>
                    <a:pt x="261" y="12"/>
                    <a:pt x="264" y="15"/>
                  </a:cubicBezTo>
                  <a:cubicBezTo>
                    <a:pt x="268" y="19"/>
                    <a:pt x="269" y="22"/>
                    <a:pt x="269" y="26"/>
                  </a:cubicBezTo>
                  <a:cubicBezTo>
                    <a:pt x="269" y="29"/>
                    <a:pt x="268" y="32"/>
                    <a:pt x="267" y="34"/>
                  </a:cubicBezTo>
                  <a:cubicBezTo>
                    <a:pt x="265" y="36"/>
                    <a:pt x="263" y="39"/>
                    <a:pt x="259" y="43"/>
                  </a:cubicBezTo>
                  <a:cubicBezTo>
                    <a:pt x="255" y="47"/>
                    <a:pt x="252" y="49"/>
                    <a:pt x="250" y="51"/>
                  </a:cubicBezTo>
                  <a:cubicBezTo>
                    <a:pt x="248" y="54"/>
                    <a:pt x="246" y="56"/>
                    <a:pt x="245" y="59"/>
                  </a:cubicBezTo>
                  <a:cubicBezTo>
                    <a:pt x="244" y="62"/>
                    <a:pt x="243" y="66"/>
                    <a:pt x="243" y="71"/>
                  </a:cubicBezTo>
                  <a:cubicBezTo>
                    <a:pt x="243" y="72"/>
                    <a:pt x="243" y="73"/>
                    <a:pt x="243" y="75"/>
                  </a:cubicBezTo>
                  <a:lnTo>
                    <a:pt x="255" y="75"/>
                  </a:lnTo>
                  <a:close/>
                  <a:moveTo>
                    <a:pt x="255" y="96"/>
                  </a:moveTo>
                  <a:cubicBezTo>
                    <a:pt x="255" y="84"/>
                    <a:pt x="255" y="84"/>
                    <a:pt x="255" y="84"/>
                  </a:cubicBezTo>
                  <a:cubicBezTo>
                    <a:pt x="243" y="84"/>
                    <a:pt x="243" y="84"/>
                    <a:pt x="243" y="84"/>
                  </a:cubicBezTo>
                  <a:cubicBezTo>
                    <a:pt x="243" y="96"/>
                    <a:pt x="243" y="96"/>
                    <a:pt x="243" y="96"/>
                  </a:cubicBezTo>
                  <a:lnTo>
                    <a:pt x="255" y="96"/>
                  </a:lnTo>
                  <a:close/>
                  <a:moveTo>
                    <a:pt x="102" y="0"/>
                  </a:moveTo>
                  <a:cubicBezTo>
                    <a:pt x="49" y="84"/>
                    <a:pt x="49" y="84"/>
                    <a:pt x="49" y="84"/>
                  </a:cubicBezTo>
                  <a:cubicBezTo>
                    <a:pt x="20" y="84"/>
                    <a:pt x="20" y="84"/>
                    <a:pt x="20" y="84"/>
                  </a:cubicBezTo>
                  <a:cubicBezTo>
                    <a:pt x="0" y="47"/>
                    <a:pt x="0" y="47"/>
                    <a:pt x="0" y="47"/>
                  </a:cubicBezTo>
                  <a:cubicBezTo>
                    <a:pt x="22" y="47"/>
                    <a:pt x="22" y="47"/>
                    <a:pt x="22" y="47"/>
                  </a:cubicBezTo>
                  <a:cubicBezTo>
                    <a:pt x="35" y="68"/>
                    <a:pt x="35" y="68"/>
                    <a:pt x="35" y="68"/>
                  </a:cubicBezTo>
                  <a:cubicBezTo>
                    <a:pt x="79" y="0"/>
                    <a:pt x="79" y="0"/>
                    <a:pt x="79" y="0"/>
                  </a:cubicBezTo>
                  <a:lnTo>
                    <a:pt x="102" y="0"/>
                  </a:lnTo>
                  <a:close/>
                  <a:moveTo>
                    <a:pt x="147" y="72"/>
                  </a:moveTo>
                  <a:cubicBezTo>
                    <a:pt x="147" y="58"/>
                    <a:pt x="147" y="58"/>
                    <a:pt x="147" y="58"/>
                  </a:cubicBezTo>
                  <a:cubicBezTo>
                    <a:pt x="177" y="58"/>
                    <a:pt x="177" y="58"/>
                    <a:pt x="177" y="58"/>
                  </a:cubicBezTo>
                  <a:cubicBezTo>
                    <a:pt x="177" y="38"/>
                    <a:pt x="177" y="38"/>
                    <a:pt x="177" y="38"/>
                  </a:cubicBezTo>
                  <a:cubicBezTo>
                    <a:pt x="147" y="38"/>
                    <a:pt x="147" y="38"/>
                    <a:pt x="147" y="38"/>
                  </a:cubicBezTo>
                  <a:cubicBezTo>
                    <a:pt x="147" y="24"/>
                    <a:pt x="147" y="24"/>
                    <a:pt x="147" y="24"/>
                  </a:cubicBezTo>
                  <a:cubicBezTo>
                    <a:pt x="119" y="48"/>
                    <a:pt x="119" y="48"/>
                    <a:pt x="119" y="48"/>
                  </a:cubicBezTo>
                  <a:lnTo>
                    <a:pt x="147" y="72"/>
                  </a:lnTo>
                  <a:close/>
                  <a:moveTo>
                    <a:pt x="70" y="151"/>
                  </a:moveTo>
                  <a:cubicBezTo>
                    <a:pt x="56" y="151"/>
                    <a:pt x="56" y="151"/>
                    <a:pt x="56" y="151"/>
                  </a:cubicBezTo>
                  <a:cubicBezTo>
                    <a:pt x="56" y="121"/>
                    <a:pt x="56" y="121"/>
                    <a:pt x="56" y="121"/>
                  </a:cubicBezTo>
                  <a:cubicBezTo>
                    <a:pt x="36" y="121"/>
                    <a:pt x="36" y="121"/>
                    <a:pt x="36" y="121"/>
                  </a:cubicBezTo>
                  <a:cubicBezTo>
                    <a:pt x="36" y="151"/>
                    <a:pt x="36" y="151"/>
                    <a:pt x="36" y="151"/>
                  </a:cubicBezTo>
                  <a:cubicBezTo>
                    <a:pt x="22" y="151"/>
                    <a:pt x="22" y="151"/>
                    <a:pt x="22" y="151"/>
                  </a:cubicBezTo>
                  <a:cubicBezTo>
                    <a:pt x="46" y="179"/>
                    <a:pt x="46" y="179"/>
                    <a:pt x="46" y="179"/>
                  </a:cubicBezTo>
                  <a:lnTo>
                    <a:pt x="70" y="151"/>
                  </a:lnTo>
                  <a:close/>
                  <a:moveTo>
                    <a:pt x="226" y="149"/>
                  </a:moveTo>
                  <a:cubicBezTo>
                    <a:pt x="240" y="149"/>
                    <a:pt x="240" y="149"/>
                    <a:pt x="240" y="149"/>
                  </a:cubicBezTo>
                  <a:cubicBezTo>
                    <a:pt x="240" y="179"/>
                    <a:pt x="240" y="179"/>
                    <a:pt x="240" y="179"/>
                  </a:cubicBezTo>
                  <a:cubicBezTo>
                    <a:pt x="260" y="179"/>
                    <a:pt x="260" y="179"/>
                    <a:pt x="260" y="179"/>
                  </a:cubicBezTo>
                  <a:cubicBezTo>
                    <a:pt x="260" y="149"/>
                    <a:pt x="260" y="149"/>
                    <a:pt x="260" y="149"/>
                  </a:cubicBezTo>
                  <a:cubicBezTo>
                    <a:pt x="274" y="149"/>
                    <a:pt x="274" y="149"/>
                    <a:pt x="274" y="149"/>
                  </a:cubicBezTo>
                  <a:cubicBezTo>
                    <a:pt x="250" y="121"/>
                    <a:pt x="250" y="121"/>
                    <a:pt x="250" y="121"/>
                  </a:cubicBezTo>
                  <a:lnTo>
                    <a:pt x="226" y="149"/>
                  </a:lnTo>
                  <a:close/>
                </a:path>
              </a:pathLst>
            </a:custGeom>
            <a:solidFill>
              <a:srgbClr val="FFFFFF"/>
            </a:solidFill>
            <a:ln>
              <a:noFill/>
            </a:ln>
          </p:spPr>
          <p:txBody>
            <a:bodyPr vert="horz" wrap="square" lIns="82281" tIns="41141" rIns="82281" bIns="41141" numCol="1" anchor="t" anchorCtr="0" compatLnSpc="1">
              <a:prstTxWarp prst="textNoShape">
                <a:avLst/>
              </a:prstTxWarp>
            </a:bodyPr>
            <a:lstStyle/>
            <a:p>
              <a:pPr defTabSz="932384"/>
              <a:endParaRPr lang="en-US" sz="816" dirty="0">
                <a:solidFill>
                  <a:srgbClr val="505050"/>
                </a:solidFill>
              </a:endParaRPr>
            </a:p>
          </p:txBody>
        </p:sp>
      </p:grpSp>
      <p:sp>
        <p:nvSpPr>
          <p:cNvPr id="45" name="Can 44"/>
          <p:cNvSpPr/>
          <p:nvPr/>
        </p:nvSpPr>
        <p:spPr>
          <a:xfrm>
            <a:off x="10025555" y="4968920"/>
            <a:ext cx="1383145" cy="447486"/>
          </a:xfrm>
          <a:prstGeom prst="can">
            <a:avLst/>
          </a:prstGeom>
          <a:solidFill>
            <a:schemeClr val="tx2">
              <a:lumMod val="75000"/>
            </a:schemeClr>
          </a:solidFill>
          <a:ln>
            <a:solidFill>
              <a:schemeClr val="bg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a:solidFill>
                  <a:prstClr val="white"/>
                </a:solidFill>
              </a:rPr>
              <a:t>…</a:t>
            </a:r>
          </a:p>
        </p:txBody>
      </p:sp>
      <p:sp>
        <p:nvSpPr>
          <p:cNvPr id="47" name="Striped Right Arrow 46"/>
          <p:cNvSpPr/>
          <p:nvPr/>
        </p:nvSpPr>
        <p:spPr bwMode="auto">
          <a:xfrm>
            <a:off x="5141182" y="2231187"/>
            <a:ext cx="1162295" cy="861381"/>
          </a:xfrm>
          <a:prstGeom prst="stripedRightArrow">
            <a:avLst/>
          </a:prstGeom>
          <a:solidFill>
            <a:srgbClr val="00BCF2"/>
          </a:solidFill>
          <a:ln>
            <a:solidFill>
              <a:schemeClr val="accent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solidFill>
                <a:prstClr val="white"/>
              </a:solidFill>
            </a:endParaRPr>
          </a:p>
        </p:txBody>
      </p:sp>
      <p:sp>
        <p:nvSpPr>
          <p:cNvPr id="48" name="Can 47"/>
          <p:cNvSpPr/>
          <p:nvPr/>
        </p:nvSpPr>
        <p:spPr>
          <a:xfrm>
            <a:off x="991467" y="1478958"/>
            <a:ext cx="1272026" cy="634923"/>
          </a:xfrm>
          <a:prstGeom prst="can">
            <a:avLst/>
          </a:prstGeom>
          <a:solidFill>
            <a:srgbClr val="00BCF2"/>
          </a:solidFill>
          <a:ln>
            <a:solidFill>
              <a:schemeClr val="accent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a:solidFill>
                  <a:prstClr val="white"/>
                </a:solidFill>
              </a:rPr>
              <a:t>Exchange</a:t>
            </a:r>
          </a:p>
        </p:txBody>
      </p:sp>
      <p:sp>
        <p:nvSpPr>
          <p:cNvPr id="49" name="Can 48"/>
          <p:cNvSpPr/>
          <p:nvPr/>
        </p:nvSpPr>
        <p:spPr>
          <a:xfrm>
            <a:off x="991466" y="2170648"/>
            <a:ext cx="1272026" cy="634923"/>
          </a:xfrm>
          <a:prstGeom prst="can">
            <a:avLst/>
          </a:prstGeom>
          <a:solidFill>
            <a:srgbClr val="00BCF2"/>
          </a:solidFill>
          <a:ln>
            <a:solidFill>
              <a:schemeClr val="accent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a:solidFill>
                  <a:prstClr val="white"/>
                </a:solidFill>
              </a:rPr>
              <a:t>SharePoint</a:t>
            </a:r>
          </a:p>
        </p:txBody>
      </p:sp>
      <p:sp>
        <p:nvSpPr>
          <p:cNvPr id="50" name="Can 49"/>
          <p:cNvSpPr/>
          <p:nvPr/>
        </p:nvSpPr>
        <p:spPr>
          <a:xfrm>
            <a:off x="991465" y="2862339"/>
            <a:ext cx="1272026" cy="634923"/>
          </a:xfrm>
          <a:prstGeom prst="can">
            <a:avLst/>
          </a:prstGeom>
          <a:solidFill>
            <a:srgbClr val="00BCF2"/>
          </a:solidFill>
          <a:ln>
            <a:solidFill>
              <a:schemeClr val="accent1"/>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a:solidFill>
                  <a:prstClr val="white"/>
                </a:solidFill>
              </a:rPr>
              <a:t>Others</a:t>
            </a:r>
          </a:p>
        </p:txBody>
      </p:sp>
      <p:sp>
        <p:nvSpPr>
          <p:cNvPr id="51" name="Can 50"/>
          <p:cNvSpPr/>
          <p:nvPr/>
        </p:nvSpPr>
        <p:spPr>
          <a:xfrm>
            <a:off x="3063638" y="2527620"/>
            <a:ext cx="1218388" cy="951582"/>
          </a:xfrm>
          <a:prstGeom prst="can">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sz="1224" dirty="0" smtClean="0">
                <a:solidFill>
                  <a:prstClr val="white"/>
                </a:solidFill>
              </a:rPr>
              <a:t>Archive</a:t>
            </a:r>
            <a:endParaRPr lang="en-US" sz="1224" dirty="0">
              <a:solidFill>
                <a:prstClr val="white"/>
              </a:solidFill>
            </a:endParaRPr>
          </a:p>
        </p:txBody>
      </p:sp>
      <p:cxnSp>
        <p:nvCxnSpPr>
          <p:cNvPr id="52" name="Straight Arrow Connector 51"/>
          <p:cNvCxnSpPr/>
          <p:nvPr/>
        </p:nvCxnSpPr>
        <p:spPr>
          <a:xfrm>
            <a:off x="2350688" y="1792677"/>
            <a:ext cx="671915" cy="95823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2350688" y="3123034"/>
            <a:ext cx="671915" cy="593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2350688" y="2539308"/>
            <a:ext cx="671915" cy="4231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a:off x="3557743" y="2046235"/>
            <a:ext cx="0" cy="4106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6" name="Rounded Rectangle 55"/>
          <p:cNvSpPr/>
          <p:nvPr/>
        </p:nvSpPr>
        <p:spPr>
          <a:xfrm>
            <a:off x="2670518" y="1274070"/>
            <a:ext cx="1964420" cy="644229"/>
          </a:xfrm>
          <a:prstGeom prst="roundRect">
            <a:avLst/>
          </a:prstGeom>
          <a:ln/>
        </p:spPr>
        <p:style>
          <a:lnRef idx="1">
            <a:schemeClr val="accent4"/>
          </a:lnRef>
          <a:fillRef idx="3">
            <a:schemeClr val="accent4"/>
          </a:fillRef>
          <a:effectRef idx="2">
            <a:schemeClr val="accent4"/>
          </a:effectRef>
          <a:fontRef idx="minor">
            <a:schemeClr val="lt1"/>
          </a:fontRef>
        </p:style>
        <p:txBody>
          <a:bodyPr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sz="1224" b="1" dirty="0">
                <a:solidFill>
                  <a:srgbClr val="FFFFFF">
                    <a:lumMod val="95000"/>
                  </a:srgbClr>
                </a:solidFill>
              </a:rPr>
              <a:t>eDiscovery and Compliance</a:t>
            </a:r>
          </a:p>
        </p:txBody>
      </p:sp>
      <p:pic>
        <p:nvPicPr>
          <p:cNvPr id="58" name="Picture 3" descr="C:\Users\hannahr\Dropbox\MOD Servers Metro Icon Library\victor melniciuc\PNGs\Tech_Words\TechWords_06-13-12-Security.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091099" y="1922098"/>
            <a:ext cx="498298" cy="54629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bwMode="auto">
          <a:xfrm>
            <a:off x="675376" y="1072868"/>
            <a:ext cx="4294262" cy="2830482"/>
          </a:xfrm>
          <a:prstGeom prst="rect">
            <a:avLst/>
          </a:prstGeom>
          <a:no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9" name="TextBox 38"/>
          <p:cNvSpPr txBox="1"/>
          <p:nvPr/>
        </p:nvSpPr>
        <p:spPr>
          <a:xfrm>
            <a:off x="675377" y="3414892"/>
            <a:ext cx="4294262"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solidFill>
                  <a:srgbClr val="505050">
                    <a:lumMod val="50000"/>
                  </a:srgbClr>
                </a:solidFill>
              </a:rPr>
              <a:t>Traditional Compliance</a:t>
            </a:r>
          </a:p>
        </p:txBody>
      </p:sp>
    </p:spTree>
    <p:extLst>
      <p:ext uri="{BB962C8B-B14F-4D97-AF65-F5344CB8AC3E}">
        <p14:creationId xmlns:p14="http://schemas.microsoft.com/office/powerpoint/2010/main" val="3640665774"/>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0467" y="140919"/>
            <a:ext cx="11373923" cy="762786"/>
          </a:xfrm>
        </p:spPr>
        <p:txBody>
          <a:bodyPr vert="horz" wrap="square" lIns="0" tIns="0" rIns="0" bIns="0" rtlCol="0" anchor="t">
            <a:noAutofit/>
          </a:bodyPr>
          <a:lstStyle/>
          <a:p>
            <a:pPr lvl="0" defTabSz="932468"/>
            <a:r>
              <a:rPr lang="en-US" dirty="0">
                <a:solidFill>
                  <a:schemeClr val="tx1">
                    <a:lumMod val="50000"/>
                  </a:schemeClr>
                </a:solidFill>
              </a:rPr>
              <a:t>Enable Compliance Officers</a:t>
            </a:r>
            <a:br>
              <a:rPr lang="en-US" dirty="0">
                <a:solidFill>
                  <a:schemeClr val="tx1">
                    <a:lumMod val="50000"/>
                  </a:schemeClr>
                </a:solidFill>
              </a:rPr>
            </a:br>
            <a:r>
              <a:rPr lang="en-US" sz="4000" dirty="0">
                <a:solidFill>
                  <a:srgbClr val="0070C0"/>
                </a:solidFill>
              </a:rPr>
              <a:t>New</a:t>
            </a:r>
            <a:r>
              <a:rPr lang="en-US" sz="4000" dirty="0" smtClean="0">
                <a:solidFill>
                  <a:schemeClr val="tx1">
                    <a:lumMod val="50000"/>
                  </a:schemeClr>
                </a:solidFill>
              </a:rPr>
              <a:t> </a:t>
            </a:r>
            <a:r>
              <a:rPr lang="en-US" sz="4000" dirty="0" smtClean="0">
                <a:solidFill>
                  <a:srgbClr val="0070C0"/>
                </a:solidFill>
              </a:rPr>
              <a:t>Compliance Center</a:t>
            </a:r>
            <a:endParaRPr lang="en-US" sz="4000" dirty="0">
              <a:solidFill>
                <a:srgbClr val="0070C0"/>
              </a:solidFill>
            </a:endParaRPr>
          </a:p>
        </p:txBody>
      </p:sp>
      <p:pic>
        <p:nvPicPr>
          <p:cNvPr id="3" name="Picture 2"/>
          <p:cNvPicPr>
            <a:picLocks noChangeAspect="1"/>
          </p:cNvPicPr>
          <p:nvPr/>
        </p:nvPicPr>
        <p:blipFill>
          <a:blip r:embed="rId3"/>
          <a:stretch>
            <a:fillRect/>
          </a:stretch>
        </p:blipFill>
        <p:spPr>
          <a:xfrm>
            <a:off x="121428" y="1592262"/>
            <a:ext cx="12192000" cy="5467350"/>
          </a:xfrm>
          <a:prstGeom prst="rect">
            <a:avLst/>
          </a:prstGeom>
        </p:spPr>
      </p:pic>
    </p:spTree>
    <p:extLst>
      <p:ext uri="{BB962C8B-B14F-4D97-AF65-F5344CB8AC3E}">
        <p14:creationId xmlns:p14="http://schemas.microsoft.com/office/powerpoint/2010/main" val="40439632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1209973"/>
            <a:ext cx="11582398" cy="2751698"/>
          </a:xfrm>
        </p:spPr>
        <p:txBody>
          <a:bodyPr/>
          <a:lstStyle/>
          <a:p>
            <a:r>
              <a:rPr lang="en-US" dirty="0" smtClean="0"/>
              <a:t>Demo – Compliance Center</a:t>
            </a:r>
            <a:endParaRPr lang="en-US" dirty="0"/>
          </a:p>
        </p:txBody>
      </p:sp>
    </p:spTree>
    <p:extLst>
      <p:ext uri="{BB962C8B-B14F-4D97-AF65-F5344CB8AC3E}">
        <p14:creationId xmlns:p14="http://schemas.microsoft.com/office/powerpoint/2010/main" val="3028296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0468" y="193770"/>
            <a:ext cx="11585753" cy="762786"/>
          </a:xfrm>
        </p:spPr>
        <p:txBody>
          <a:bodyPr/>
          <a:lstStyle/>
          <a:p>
            <a:r>
              <a:rPr lang="en-US" sz="4800" dirty="0">
                <a:gradFill>
                  <a:gsLst>
                    <a:gs pos="1250">
                      <a:schemeClr val="tx1"/>
                    </a:gs>
                    <a:gs pos="100000">
                      <a:schemeClr val="tx1"/>
                    </a:gs>
                  </a:gsLst>
                  <a:lin ang="5400000" scaled="0"/>
                </a:gradFill>
              </a:rPr>
              <a:t>Store data </a:t>
            </a:r>
            <a:r>
              <a:rPr lang="en-US" sz="4800" dirty="0" smtClean="0">
                <a:gradFill>
                  <a:gsLst>
                    <a:gs pos="1250">
                      <a:schemeClr val="tx1"/>
                    </a:gs>
                    <a:gs pos="100000">
                      <a:schemeClr val="tx1"/>
                    </a:gs>
                  </a:gsLst>
                  <a:lin ang="5400000" scaled="0"/>
                </a:gradFill>
              </a:rPr>
              <a:t>for </a:t>
            </a:r>
            <a:r>
              <a:rPr lang="en-US" sz="4800" dirty="0">
                <a:gradFill>
                  <a:gsLst>
                    <a:gs pos="1250">
                      <a:schemeClr val="tx1"/>
                    </a:gs>
                    <a:gs pos="100000">
                      <a:schemeClr val="tx1"/>
                    </a:gs>
                  </a:gsLst>
                  <a:lin ang="5400000" scaled="0"/>
                </a:gradFill>
              </a:rPr>
              <a:t>business and compliance needs</a:t>
            </a:r>
          </a:p>
        </p:txBody>
      </p:sp>
      <p:sp>
        <p:nvSpPr>
          <p:cNvPr id="4" name="Rectangle 3"/>
          <p:cNvSpPr/>
          <p:nvPr/>
        </p:nvSpPr>
        <p:spPr bwMode="auto">
          <a:xfrm>
            <a:off x="7754082" y="5511248"/>
            <a:ext cx="460166" cy="29015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p:nvSpPr>
        <p:spPr>
          <a:xfrm>
            <a:off x="1122904" y="1147574"/>
            <a:ext cx="3789371" cy="469039"/>
          </a:xfrm>
          <a:prstGeom prst="rect">
            <a:avLst/>
          </a:prstGeom>
        </p:spPr>
        <p:txBody>
          <a:bodyPr wrap="none">
            <a:spAutoFit/>
          </a:bodyPr>
          <a:lstStyle/>
          <a:p>
            <a:r>
              <a:rPr lang="en-US" sz="2448" dirty="0">
                <a:solidFill>
                  <a:srgbClr val="EB3C00"/>
                </a:solidFill>
              </a:rPr>
              <a:t>Exchange </a:t>
            </a:r>
            <a:r>
              <a:rPr lang="en-US" sz="2448" dirty="0" smtClean="0">
                <a:solidFill>
                  <a:srgbClr val="EB3C00"/>
                </a:solidFill>
              </a:rPr>
              <a:t>In-Place Archive</a:t>
            </a:r>
            <a:endParaRPr lang="en-US" sz="2448" dirty="0">
              <a:solidFill>
                <a:srgbClr val="EB3C00"/>
              </a:solidFill>
            </a:endParaRPr>
          </a:p>
        </p:txBody>
      </p:sp>
      <p:sp>
        <p:nvSpPr>
          <p:cNvPr id="19" name="Rectangle 18"/>
          <p:cNvSpPr/>
          <p:nvPr/>
        </p:nvSpPr>
        <p:spPr>
          <a:xfrm>
            <a:off x="7201446" y="1114751"/>
            <a:ext cx="3843616" cy="469039"/>
          </a:xfrm>
          <a:prstGeom prst="rect">
            <a:avLst/>
          </a:prstGeom>
        </p:spPr>
        <p:txBody>
          <a:bodyPr wrap="none">
            <a:spAutoFit/>
          </a:bodyPr>
          <a:lstStyle/>
          <a:p>
            <a:r>
              <a:rPr lang="en-US" sz="2448" dirty="0">
                <a:solidFill>
                  <a:srgbClr val="EB3C00"/>
                </a:solidFill>
              </a:rPr>
              <a:t>SharePoint </a:t>
            </a:r>
            <a:r>
              <a:rPr lang="en-US" sz="2448" dirty="0" smtClean="0">
                <a:solidFill>
                  <a:srgbClr val="EB3C00"/>
                </a:solidFill>
              </a:rPr>
              <a:t>Records Center</a:t>
            </a:r>
            <a:endParaRPr lang="en-US" sz="2448" dirty="0">
              <a:solidFill>
                <a:srgbClr val="EB3C00"/>
              </a:solidFill>
            </a:endParaRPr>
          </a:p>
        </p:txBody>
      </p:sp>
      <p:sp>
        <p:nvSpPr>
          <p:cNvPr id="9" name="Rectangle 8"/>
          <p:cNvSpPr>
            <a:spLocks noChangeAspect="1"/>
          </p:cNvSpPr>
          <p:nvPr/>
        </p:nvSpPr>
        <p:spPr bwMode="auto">
          <a:xfrm>
            <a:off x="705526" y="1782629"/>
            <a:ext cx="904532" cy="747106"/>
          </a:xfrm>
          <a:prstGeom prst="rect">
            <a:avLst/>
          </a:prstGeom>
          <a:solidFill>
            <a:srgbClr val="0072C6"/>
          </a:solidFill>
          <a:ln w="25400" cap="flat" cmpd="sng" algn="ctr">
            <a:noFill/>
            <a:prstDash val="solid"/>
            <a:headEnd type="none" w="med" len="med"/>
            <a:tailEnd type="none" w="med" len="med"/>
          </a:ln>
          <a:effectLst/>
        </p:spPr>
        <p:txBody>
          <a:bodyPr vert="horz" wrap="square" lIns="65282" tIns="0" rIns="186521" bIns="93260" numCol="1" rtlCol="0" anchor="b" anchorCtr="0" compatLnSpc="1">
            <a:prstTxWarp prst="textNoShape">
              <a:avLst/>
            </a:prstTxWarp>
          </a:bodyPr>
          <a:lstStyle/>
          <a:p>
            <a:pPr defTabSz="932290" fontAlgn="base">
              <a:lnSpc>
                <a:spcPct val="90000"/>
              </a:lnSpc>
              <a:spcBef>
                <a:spcPct val="0"/>
              </a:spcBef>
              <a:spcAft>
                <a:spcPct val="0"/>
              </a:spcAft>
              <a:defRPr/>
            </a:pPr>
            <a:endParaRPr lang="en-US" sz="1428" kern="0" dirty="0">
              <a:solidFill>
                <a:prstClr val="white"/>
              </a:solidFill>
              <a:latin typeface="Segoe UI Light"/>
            </a:endParaRPr>
          </a:p>
        </p:txBody>
      </p:sp>
      <p:sp>
        <p:nvSpPr>
          <p:cNvPr id="10" name="Rectangle 9"/>
          <p:cNvSpPr>
            <a:spLocks noChangeAspect="1"/>
          </p:cNvSpPr>
          <p:nvPr/>
        </p:nvSpPr>
        <p:spPr bwMode="auto">
          <a:xfrm>
            <a:off x="3677648" y="1783322"/>
            <a:ext cx="904532" cy="727774"/>
          </a:xfrm>
          <a:prstGeom prst="rect">
            <a:avLst/>
          </a:prstGeom>
          <a:solidFill>
            <a:srgbClr val="0072C6"/>
          </a:solidFill>
          <a:ln w="25400" cap="flat" cmpd="sng" algn="ctr">
            <a:noFill/>
            <a:prstDash val="solid"/>
            <a:headEnd type="none" w="med" len="med"/>
            <a:tailEnd type="none" w="med" len="med"/>
          </a:ln>
          <a:effectLst/>
        </p:spPr>
        <p:txBody>
          <a:bodyPr vert="horz" wrap="square" lIns="65282" tIns="0" rIns="186521" bIns="93260" numCol="1" rtlCol="0" anchor="b" anchorCtr="0" compatLnSpc="1">
            <a:prstTxWarp prst="textNoShape">
              <a:avLst/>
            </a:prstTxWarp>
          </a:bodyPr>
          <a:lstStyle/>
          <a:p>
            <a:pPr defTabSz="932290" fontAlgn="base">
              <a:lnSpc>
                <a:spcPct val="90000"/>
              </a:lnSpc>
              <a:spcBef>
                <a:spcPct val="0"/>
              </a:spcBef>
              <a:spcAft>
                <a:spcPct val="0"/>
              </a:spcAft>
              <a:defRPr/>
            </a:pPr>
            <a:endParaRPr lang="en-US" sz="1428" kern="0" dirty="0">
              <a:solidFill>
                <a:prstClr val="white"/>
              </a:solidFill>
              <a:latin typeface="Segoe UI Light"/>
            </a:endParaRPr>
          </a:p>
        </p:txBody>
      </p:sp>
      <p:grpSp>
        <p:nvGrpSpPr>
          <p:cNvPr id="11" name="Group 10"/>
          <p:cNvGrpSpPr/>
          <p:nvPr/>
        </p:nvGrpSpPr>
        <p:grpSpPr>
          <a:xfrm>
            <a:off x="3349334" y="2537964"/>
            <a:ext cx="2349188" cy="3600625"/>
            <a:chOff x="3247055" y="2037022"/>
            <a:chExt cx="2303335" cy="3530345"/>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t="37491" r="87687" b="27397"/>
            <a:stretch/>
          </p:blipFill>
          <p:spPr>
            <a:xfrm>
              <a:off x="3247055" y="2037022"/>
              <a:ext cx="2303335" cy="3530345"/>
            </a:xfrm>
            <a:prstGeom prst="rect">
              <a:avLst/>
            </a:prstGeom>
          </p:spPr>
        </p:pic>
        <p:pic>
          <p:nvPicPr>
            <p:cNvPr id="13" name="Picture 12"/>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3528710" y="3900775"/>
              <a:ext cx="1528311" cy="283780"/>
            </a:xfrm>
            <a:prstGeom prst="rect">
              <a:avLst/>
            </a:prstGeom>
          </p:spPr>
        </p:pic>
        <p:pic>
          <p:nvPicPr>
            <p:cNvPr id="14" name="Picture 13"/>
            <p:cNvPicPr>
              <a:picLocks noChangeAspect="1"/>
            </p:cNvPicPr>
            <p:nvPr/>
          </p:nvPicPr>
          <p:blipFill rotWithShape="1">
            <a:blip r:embed="rId4">
              <a:extLst>
                <a:ext uri="{28A0092B-C50C-407E-A947-70E740481C1C}">
                  <a14:useLocalDpi xmlns:a14="http://schemas.microsoft.com/office/drawing/2010/main" val="0"/>
                </a:ext>
              </a:extLst>
            </a:blip>
            <a:srcRect l="78236" t="234" b="1"/>
            <a:stretch/>
          </p:blipFill>
          <p:spPr>
            <a:xfrm>
              <a:off x="4895850" y="3901439"/>
              <a:ext cx="332621" cy="283115"/>
            </a:xfrm>
            <a:prstGeom prst="rect">
              <a:avLst/>
            </a:prstGeom>
          </p:spPr>
        </p:pic>
      </p:grpSp>
      <p:grpSp>
        <p:nvGrpSpPr>
          <p:cNvPr id="15" name="Group 14"/>
          <p:cNvGrpSpPr/>
          <p:nvPr/>
        </p:nvGrpSpPr>
        <p:grpSpPr>
          <a:xfrm>
            <a:off x="492557" y="2544897"/>
            <a:ext cx="2289658" cy="3636098"/>
            <a:chOff x="446039" y="2043820"/>
            <a:chExt cx="2244967" cy="3565126"/>
          </a:xfrm>
        </p:grpSpPr>
        <p:pic>
          <p:nvPicPr>
            <p:cNvPr id="17" name="Picture 16"/>
            <p:cNvPicPr>
              <a:picLocks noChangeAspect="1"/>
            </p:cNvPicPr>
            <p:nvPr/>
          </p:nvPicPr>
          <p:blipFill rotWithShape="1">
            <a:blip r:embed="rId5">
              <a:extLst>
                <a:ext uri="{28A0092B-C50C-407E-A947-70E740481C1C}">
                  <a14:useLocalDpi xmlns:a14="http://schemas.microsoft.com/office/drawing/2010/main" val="0"/>
                </a:ext>
              </a:extLst>
            </a:blip>
            <a:srcRect t="10804" r="86347" b="67482"/>
            <a:stretch/>
          </p:blipFill>
          <p:spPr>
            <a:xfrm>
              <a:off x="446039" y="2043820"/>
              <a:ext cx="2244967" cy="1921399"/>
            </a:xfrm>
            <a:prstGeom prst="rect">
              <a:avLst/>
            </a:prstGeom>
          </p:spPr>
        </p:pic>
        <p:grpSp>
          <p:nvGrpSpPr>
            <p:cNvPr id="18" name="Group 17"/>
            <p:cNvGrpSpPr/>
            <p:nvPr/>
          </p:nvGrpSpPr>
          <p:grpSpPr>
            <a:xfrm>
              <a:off x="446039" y="3994672"/>
              <a:ext cx="2244967" cy="1614274"/>
              <a:chOff x="446039" y="3994672"/>
              <a:chExt cx="2244967" cy="1614274"/>
            </a:xfrm>
          </p:grpSpPr>
          <p:pic>
            <p:nvPicPr>
              <p:cNvPr id="20" name="Picture 19"/>
              <p:cNvPicPr>
                <a:picLocks noChangeAspect="1"/>
              </p:cNvPicPr>
              <p:nvPr/>
            </p:nvPicPr>
            <p:blipFill rotWithShape="1">
              <a:blip r:embed="rId5">
                <a:extLst>
                  <a:ext uri="{28A0092B-C50C-407E-A947-70E740481C1C}">
                    <a14:useLocalDpi xmlns:a14="http://schemas.microsoft.com/office/drawing/2010/main" val="0"/>
                  </a:ext>
                </a:extLst>
              </a:blip>
              <a:srcRect t="37597" r="86347" b="44221"/>
              <a:stretch/>
            </p:blipFill>
            <p:spPr>
              <a:xfrm>
                <a:off x="446039" y="4000065"/>
                <a:ext cx="2244967" cy="1608881"/>
              </a:xfrm>
              <a:prstGeom prst="rect">
                <a:avLst/>
              </a:prstGeom>
            </p:spPr>
          </p:pic>
          <p:pic>
            <p:nvPicPr>
              <p:cNvPr id="21" name="Picture 20"/>
              <p:cNvPicPr>
                <a:picLocks noChangeAspect="1"/>
              </p:cNvPicPr>
              <p:nvPr/>
            </p:nvPicPr>
            <p:blipFill rotWithShape="1">
              <a:blip r:embed="rId5">
                <a:extLst>
                  <a:ext uri="{28A0092B-C50C-407E-A947-70E740481C1C}">
                    <a14:useLocalDpi xmlns:a14="http://schemas.microsoft.com/office/drawing/2010/main" val="0"/>
                  </a:ext>
                </a:extLst>
              </a:blip>
              <a:srcRect l="3917" t="38697" r="86314" b="59349"/>
              <a:stretch/>
            </p:blipFill>
            <p:spPr>
              <a:xfrm>
                <a:off x="673443" y="4094248"/>
                <a:ext cx="1606379" cy="172995"/>
              </a:xfrm>
              <a:prstGeom prst="rect">
                <a:avLst/>
              </a:prstGeom>
            </p:spPr>
          </p:pic>
          <p:pic>
            <p:nvPicPr>
              <p:cNvPr id="22" name="Picture 21"/>
              <p:cNvPicPr>
                <a:picLocks noChangeAspect="1"/>
              </p:cNvPicPr>
              <p:nvPr/>
            </p:nvPicPr>
            <p:blipFill rotWithShape="1">
              <a:blip r:embed="rId4">
                <a:extLst>
                  <a:ext uri="{28A0092B-C50C-407E-A947-70E740481C1C}">
                    <a14:useLocalDpi xmlns:a14="http://schemas.microsoft.com/office/drawing/2010/main" val="0"/>
                  </a:ext>
                </a:extLst>
              </a:blip>
              <a:srcRect l="78236" t="234" b="1"/>
              <a:stretch/>
            </p:blipFill>
            <p:spPr>
              <a:xfrm>
                <a:off x="2246734" y="3994672"/>
                <a:ext cx="444272" cy="283115"/>
              </a:xfrm>
              <a:prstGeom prst="rect">
                <a:avLst/>
              </a:prstGeom>
            </p:spPr>
          </p:pic>
        </p:grpSp>
      </p:grpSp>
      <p:grpSp>
        <p:nvGrpSpPr>
          <p:cNvPr id="23" name="Group 22"/>
          <p:cNvGrpSpPr>
            <a:grpSpLocks noChangeAspect="1"/>
          </p:cNvGrpSpPr>
          <p:nvPr/>
        </p:nvGrpSpPr>
        <p:grpSpPr>
          <a:xfrm>
            <a:off x="831806" y="1758281"/>
            <a:ext cx="715112" cy="665529"/>
            <a:chOff x="531665" y="647644"/>
            <a:chExt cx="934871" cy="870052"/>
          </a:xfrm>
        </p:grpSpPr>
        <p:sp>
          <p:nvSpPr>
            <p:cNvPr id="24" name="TextBox 69"/>
            <p:cNvSpPr txBox="1"/>
            <p:nvPr/>
          </p:nvSpPr>
          <p:spPr>
            <a:xfrm>
              <a:off x="531665" y="647644"/>
              <a:ext cx="934871" cy="327783"/>
            </a:xfrm>
            <a:prstGeom prst="rect">
              <a:avLst/>
            </a:prstGeom>
            <a:noFill/>
          </p:spPr>
          <p:txBody>
            <a:bodyPr wrap="none" rtlCol="0">
              <a:spAutoFit/>
            </a:bodyPr>
            <a:lstStyle/>
            <a:p>
              <a:pPr algn="ctr" defTabSz="932597">
                <a:defRPr/>
              </a:pPr>
              <a:r>
                <a:rPr lang="en-US" sz="1530" b="1" kern="0" dirty="0">
                  <a:solidFill>
                    <a:prstClr val="white"/>
                  </a:solidFill>
                </a:rPr>
                <a:t>Outlook</a:t>
              </a:r>
            </a:p>
          </p:txBody>
        </p:sp>
        <p:pic>
          <p:nvPicPr>
            <p:cNvPr id="25" name="Picture 5"/>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612871" y="1020668"/>
              <a:ext cx="772458" cy="49702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6" name="Group 25"/>
          <p:cNvGrpSpPr>
            <a:grpSpLocks noChangeAspect="1"/>
          </p:cNvGrpSpPr>
          <p:nvPr/>
        </p:nvGrpSpPr>
        <p:grpSpPr>
          <a:xfrm>
            <a:off x="3856036" y="1797663"/>
            <a:ext cx="511566" cy="667784"/>
            <a:chOff x="3520535" y="647644"/>
            <a:chExt cx="668774" cy="873000"/>
          </a:xfrm>
        </p:grpSpPr>
        <p:pic>
          <p:nvPicPr>
            <p:cNvPr id="27" name="Picture 9" descr="C:\Users\petern\Desktop\Design Stuff\Icons\Microsoft logos\explorer-icon.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3851"/>
            <a:stretch/>
          </p:blipFill>
          <p:spPr bwMode="auto">
            <a:xfrm>
              <a:off x="3597188" y="1017724"/>
              <a:ext cx="515467" cy="502920"/>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66"/>
            <p:cNvSpPr txBox="1"/>
            <p:nvPr/>
          </p:nvSpPr>
          <p:spPr>
            <a:xfrm>
              <a:off x="3520535" y="647644"/>
              <a:ext cx="668774" cy="327782"/>
            </a:xfrm>
            <a:prstGeom prst="rect">
              <a:avLst/>
            </a:prstGeom>
            <a:noFill/>
          </p:spPr>
          <p:txBody>
            <a:bodyPr wrap="none" rtlCol="0">
              <a:spAutoFit/>
            </a:bodyPr>
            <a:lstStyle/>
            <a:p>
              <a:pPr algn="ctr" defTabSz="932597">
                <a:defRPr/>
              </a:pPr>
              <a:r>
                <a:rPr lang="en-US" sz="1530" b="1" kern="0" dirty="0">
                  <a:solidFill>
                    <a:prstClr val="white"/>
                  </a:solidFill>
                </a:rPr>
                <a:t>OWA</a:t>
              </a:r>
            </a:p>
          </p:txBody>
        </p:sp>
      </p:grpSp>
      <p:sp>
        <p:nvSpPr>
          <p:cNvPr id="29" name="TextBox 4"/>
          <p:cNvSpPr txBox="1"/>
          <p:nvPr/>
        </p:nvSpPr>
        <p:spPr>
          <a:xfrm>
            <a:off x="586043" y="5862165"/>
            <a:ext cx="2187058" cy="298983"/>
          </a:xfrm>
          <a:prstGeom prst="rect">
            <a:avLst/>
          </a:prstGeom>
          <a:solidFill>
            <a:srgbClr val="505050"/>
          </a:solidFill>
          <a:ln w="19050">
            <a:noFill/>
            <a:prstDash val="solid"/>
            <a:miter lim="800000"/>
          </a:ln>
          <a:effectLst/>
        </p:spPr>
        <p:txBody>
          <a:bodyPr wrap="square" lIns="58276" tIns="29139" rIns="93244" bIns="29139" rtlCol="0" anchor="ctr" anchorCtr="0">
            <a:spAutoFit/>
          </a:bodyPr>
          <a:lstStyle>
            <a:defPPr>
              <a:defRPr lang="en-US"/>
            </a:defPPr>
            <a:lvl1pPr marL="0" algn="l" defTabSz="914156" rtl="0" eaLnBrk="1" latinLnBrk="0" hangingPunct="1">
              <a:defRPr sz="1800" kern="1200">
                <a:solidFill>
                  <a:schemeClr val="tx1"/>
                </a:solidFill>
                <a:latin typeface="+mn-lt"/>
                <a:ea typeface="+mn-ea"/>
                <a:cs typeface="+mn-cs"/>
              </a:defRPr>
            </a:lvl1pPr>
            <a:lvl2pPr marL="457078" algn="l" defTabSz="914156" rtl="0" eaLnBrk="1" latinLnBrk="0" hangingPunct="1">
              <a:defRPr sz="1800" kern="1200">
                <a:solidFill>
                  <a:schemeClr val="tx1"/>
                </a:solidFill>
                <a:latin typeface="+mn-lt"/>
                <a:ea typeface="+mn-ea"/>
                <a:cs typeface="+mn-cs"/>
              </a:defRPr>
            </a:lvl2pPr>
            <a:lvl3pPr marL="914156" algn="l" defTabSz="914156" rtl="0" eaLnBrk="1" latinLnBrk="0" hangingPunct="1">
              <a:defRPr sz="1800" kern="1200">
                <a:solidFill>
                  <a:schemeClr val="tx1"/>
                </a:solidFill>
                <a:latin typeface="+mn-lt"/>
                <a:ea typeface="+mn-ea"/>
                <a:cs typeface="+mn-cs"/>
              </a:defRPr>
            </a:lvl3pPr>
            <a:lvl4pPr marL="1371233" algn="l" defTabSz="914156" rtl="0" eaLnBrk="1" latinLnBrk="0" hangingPunct="1">
              <a:defRPr sz="1800" kern="1200">
                <a:solidFill>
                  <a:schemeClr val="tx1"/>
                </a:solidFill>
                <a:latin typeface="+mn-lt"/>
                <a:ea typeface="+mn-ea"/>
                <a:cs typeface="+mn-cs"/>
              </a:defRPr>
            </a:lvl4pPr>
            <a:lvl5pPr marL="1828313" algn="l" defTabSz="914156" rtl="0" eaLnBrk="1" latinLnBrk="0" hangingPunct="1">
              <a:defRPr sz="1800" kern="1200">
                <a:solidFill>
                  <a:schemeClr val="tx1"/>
                </a:solidFill>
                <a:latin typeface="+mn-lt"/>
                <a:ea typeface="+mn-ea"/>
                <a:cs typeface="+mn-cs"/>
              </a:defRPr>
            </a:lvl5pPr>
            <a:lvl6pPr marL="2285391" algn="l" defTabSz="914156" rtl="0" eaLnBrk="1" latinLnBrk="0" hangingPunct="1">
              <a:defRPr sz="1800" kern="1200">
                <a:solidFill>
                  <a:schemeClr val="tx1"/>
                </a:solidFill>
                <a:latin typeface="+mn-lt"/>
                <a:ea typeface="+mn-ea"/>
                <a:cs typeface="+mn-cs"/>
              </a:defRPr>
            </a:lvl6pPr>
            <a:lvl7pPr marL="2742468" algn="l" defTabSz="914156" rtl="0" eaLnBrk="1" latinLnBrk="0" hangingPunct="1">
              <a:defRPr sz="1800" kern="1200">
                <a:solidFill>
                  <a:schemeClr val="tx1"/>
                </a:solidFill>
                <a:latin typeface="+mn-lt"/>
                <a:ea typeface="+mn-ea"/>
                <a:cs typeface="+mn-cs"/>
              </a:defRPr>
            </a:lvl7pPr>
            <a:lvl8pPr marL="3199546" algn="l" defTabSz="914156" rtl="0" eaLnBrk="1" latinLnBrk="0" hangingPunct="1">
              <a:defRPr sz="1800" kern="1200">
                <a:solidFill>
                  <a:schemeClr val="tx1"/>
                </a:solidFill>
                <a:latin typeface="+mn-lt"/>
                <a:ea typeface="+mn-ea"/>
                <a:cs typeface="+mn-cs"/>
              </a:defRPr>
            </a:lvl8pPr>
            <a:lvl9pPr marL="3656624" algn="l" defTabSz="914156" rtl="0" eaLnBrk="1" latinLnBrk="0" hangingPunct="1">
              <a:defRPr sz="1800" kern="1200">
                <a:solidFill>
                  <a:schemeClr val="tx1"/>
                </a:solidFill>
                <a:latin typeface="+mn-lt"/>
                <a:ea typeface="+mn-ea"/>
                <a:cs typeface="+mn-cs"/>
              </a:defRPr>
            </a:lvl9pPr>
          </a:lstStyle>
          <a:p>
            <a:pPr marL="0" lvl="1" algn="ctr">
              <a:defRPr/>
            </a:pPr>
            <a:r>
              <a:rPr lang="en-US" sz="1530" dirty="0">
                <a:solidFill>
                  <a:prstClr val="white"/>
                </a:solidFill>
                <a:latin typeface="Segoe UI Light"/>
              </a:rPr>
              <a:t>Retain folder hierarchy</a:t>
            </a:r>
          </a:p>
        </p:txBody>
      </p:sp>
      <p:cxnSp>
        <p:nvCxnSpPr>
          <p:cNvPr id="30" name="Straight Connector 29"/>
          <p:cNvCxnSpPr/>
          <p:nvPr/>
        </p:nvCxnSpPr>
        <p:spPr>
          <a:xfrm flipV="1">
            <a:off x="2259376" y="5413410"/>
            <a:ext cx="0" cy="448755"/>
          </a:xfrm>
          <a:prstGeom prst="line">
            <a:avLst/>
          </a:prstGeom>
          <a:noFill/>
          <a:ln w="25400" cap="flat" cmpd="sng" algn="ctr">
            <a:solidFill>
              <a:srgbClr val="505050"/>
            </a:solidFill>
            <a:prstDash val="solid"/>
            <a:tailEnd type="oval"/>
          </a:ln>
          <a:effectLst/>
        </p:spPr>
      </p:cxnSp>
      <p:sp>
        <p:nvSpPr>
          <p:cNvPr id="2" name="Rectangle 1"/>
          <p:cNvSpPr/>
          <p:nvPr/>
        </p:nvSpPr>
        <p:spPr bwMode="auto">
          <a:xfrm>
            <a:off x="274637" y="1715143"/>
            <a:ext cx="5867400" cy="4529589"/>
          </a:xfrm>
          <a:prstGeom prst="rect">
            <a:avLst/>
          </a:prstGeom>
          <a:noFill/>
          <a:ln>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5" name="Picture 4"/>
          <p:cNvPicPr>
            <a:picLocks noChangeAspect="1"/>
          </p:cNvPicPr>
          <p:nvPr/>
        </p:nvPicPr>
        <p:blipFill rotWithShape="1">
          <a:blip r:embed="rId8"/>
          <a:srcRect l="19735"/>
          <a:stretch/>
        </p:blipFill>
        <p:spPr>
          <a:xfrm>
            <a:off x="6461694" y="1739559"/>
            <a:ext cx="5654527" cy="4505173"/>
          </a:xfrm>
          <a:prstGeom prst="rect">
            <a:avLst/>
          </a:prstGeom>
          <a:ln>
            <a:solidFill>
              <a:schemeClr val="tx1"/>
            </a:solidFill>
          </a:ln>
        </p:spPr>
      </p:pic>
    </p:spTree>
    <p:extLst>
      <p:ext uri="{BB962C8B-B14F-4D97-AF65-F5344CB8AC3E}">
        <p14:creationId xmlns:p14="http://schemas.microsoft.com/office/powerpoint/2010/main" val="26919885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0468" y="193770"/>
            <a:ext cx="11373923" cy="762786"/>
          </a:xfrm>
        </p:spPr>
        <p:txBody>
          <a:bodyPr/>
          <a:lstStyle/>
          <a:p>
            <a:r>
              <a:rPr lang="en-US" dirty="0">
                <a:gradFill>
                  <a:gsLst>
                    <a:gs pos="1250">
                      <a:schemeClr val="tx1"/>
                    </a:gs>
                    <a:gs pos="100000">
                      <a:schemeClr val="tx1"/>
                    </a:gs>
                  </a:gsLst>
                  <a:lin ang="5400000" scaled="0"/>
                </a:gradFill>
              </a:rPr>
              <a:t>Reduce risk by deleting data with policy</a:t>
            </a:r>
          </a:p>
        </p:txBody>
      </p:sp>
      <p:sp>
        <p:nvSpPr>
          <p:cNvPr id="4" name="Rectangle 3"/>
          <p:cNvSpPr/>
          <p:nvPr/>
        </p:nvSpPr>
        <p:spPr bwMode="auto">
          <a:xfrm>
            <a:off x="8087156" y="4211588"/>
            <a:ext cx="460166" cy="29015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pic>
        <p:nvPicPr>
          <p:cNvPr id="5" name="Picture 4"/>
          <p:cNvPicPr>
            <a:picLocks noChangeAspect="1"/>
          </p:cNvPicPr>
          <p:nvPr/>
        </p:nvPicPr>
        <p:blipFill>
          <a:blip r:embed="rId3"/>
          <a:stretch>
            <a:fillRect/>
          </a:stretch>
        </p:blipFill>
        <p:spPr>
          <a:xfrm>
            <a:off x="268664" y="1657897"/>
            <a:ext cx="5753839" cy="3825568"/>
          </a:xfrm>
          <a:prstGeom prst="rect">
            <a:avLst/>
          </a:prstGeom>
          <a:ln>
            <a:solidFill>
              <a:schemeClr val="tx1"/>
            </a:solidFill>
          </a:ln>
        </p:spPr>
      </p:pic>
      <p:grpSp>
        <p:nvGrpSpPr>
          <p:cNvPr id="13" name="Group 12"/>
          <p:cNvGrpSpPr/>
          <p:nvPr/>
        </p:nvGrpSpPr>
        <p:grpSpPr>
          <a:xfrm>
            <a:off x="3755515" y="1816681"/>
            <a:ext cx="2084389" cy="851576"/>
            <a:chOff x="339380" y="3016976"/>
            <a:chExt cx="2043704" cy="596396"/>
          </a:xfrm>
        </p:grpSpPr>
        <p:sp>
          <p:nvSpPr>
            <p:cNvPr id="14" name="Rectangle 13"/>
            <p:cNvSpPr/>
            <p:nvPr/>
          </p:nvSpPr>
          <p:spPr bwMode="auto">
            <a:xfrm>
              <a:off x="339380" y="3016976"/>
              <a:ext cx="2043704" cy="457200"/>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defTabSz="932290" fontAlgn="base">
                <a:spcBef>
                  <a:spcPct val="0"/>
                </a:spcBef>
                <a:spcAft>
                  <a:spcPct val="0"/>
                </a:spcAft>
              </a:pPr>
              <a:r>
                <a:rPr lang="en-US" sz="1224" dirty="0">
                  <a:gradFill>
                    <a:gsLst>
                      <a:gs pos="0">
                        <a:srgbClr val="FFFFFF"/>
                      </a:gs>
                      <a:gs pos="100000">
                        <a:srgbClr val="FFFFFF"/>
                      </a:gs>
                    </a:gsLst>
                    <a:lin ang="5400000" scaled="0"/>
                  </a:gradFill>
                  <a:ea typeface="Segoe UI" pitchFamily="34" charset="0"/>
                  <a:cs typeface="Segoe UI" pitchFamily="34" charset="0"/>
                </a:rPr>
                <a:t>Specify default policies and tags available for users to classify their folders or items</a:t>
              </a:r>
            </a:p>
          </p:txBody>
        </p:sp>
        <p:cxnSp>
          <p:nvCxnSpPr>
            <p:cNvPr id="15" name="Straight Arrow Connector 14"/>
            <p:cNvCxnSpPr/>
            <p:nvPr/>
          </p:nvCxnSpPr>
          <p:spPr>
            <a:xfrm>
              <a:off x="2050374" y="3288570"/>
              <a:ext cx="0" cy="324802"/>
            </a:xfrm>
            <a:prstGeom prst="straightConnector1">
              <a:avLst/>
            </a:prstGeom>
            <a:ln>
              <a:solidFill>
                <a:schemeClr val="bg2">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grpSp>
      <p:sp>
        <p:nvSpPr>
          <p:cNvPr id="16" name="Rectangle 15"/>
          <p:cNvSpPr/>
          <p:nvPr/>
        </p:nvSpPr>
        <p:spPr>
          <a:xfrm>
            <a:off x="1117535" y="1113574"/>
            <a:ext cx="3924449" cy="478376"/>
          </a:xfrm>
          <a:prstGeom prst="rect">
            <a:avLst/>
          </a:prstGeom>
        </p:spPr>
        <p:txBody>
          <a:bodyPr wrap="none">
            <a:spAutoFit/>
          </a:bodyPr>
          <a:lstStyle/>
          <a:p>
            <a:r>
              <a:rPr lang="en-US" sz="2448" dirty="0">
                <a:solidFill>
                  <a:srgbClr val="EB3C00"/>
                </a:solidFill>
              </a:rPr>
              <a:t>Exchange Deletion Policies</a:t>
            </a:r>
          </a:p>
        </p:txBody>
      </p:sp>
      <p:sp>
        <p:nvSpPr>
          <p:cNvPr id="19" name="Rectangle 18"/>
          <p:cNvSpPr/>
          <p:nvPr/>
        </p:nvSpPr>
        <p:spPr>
          <a:xfrm>
            <a:off x="6272044" y="1066063"/>
            <a:ext cx="5551263" cy="469039"/>
          </a:xfrm>
          <a:prstGeom prst="rect">
            <a:avLst/>
          </a:prstGeom>
        </p:spPr>
        <p:txBody>
          <a:bodyPr wrap="none">
            <a:spAutoFit/>
          </a:bodyPr>
          <a:lstStyle/>
          <a:p>
            <a:r>
              <a:rPr lang="en-US" sz="2448" dirty="0">
                <a:solidFill>
                  <a:srgbClr val="EB3C00"/>
                </a:solidFill>
              </a:rPr>
              <a:t>SharePoint </a:t>
            </a:r>
            <a:r>
              <a:rPr lang="en-US" sz="2448" dirty="0" smtClean="0">
                <a:solidFill>
                  <a:srgbClr val="EB3C00"/>
                </a:solidFill>
              </a:rPr>
              <a:t>Document Deletion </a:t>
            </a:r>
            <a:r>
              <a:rPr lang="en-US" sz="2448" dirty="0">
                <a:solidFill>
                  <a:srgbClr val="EB3C00"/>
                </a:solidFill>
              </a:rPr>
              <a:t>Policies</a:t>
            </a:r>
          </a:p>
        </p:txBody>
      </p:sp>
      <p:pic>
        <p:nvPicPr>
          <p:cNvPr id="17" name="Picture 16"/>
          <p:cNvPicPr>
            <a:picLocks noChangeAspect="1"/>
          </p:cNvPicPr>
          <p:nvPr/>
        </p:nvPicPr>
        <p:blipFill>
          <a:blip r:embed="rId4"/>
          <a:stretch>
            <a:fillRect/>
          </a:stretch>
        </p:blipFill>
        <p:spPr>
          <a:xfrm>
            <a:off x="6271552" y="1656118"/>
            <a:ext cx="5867401" cy="4084517"/>
          </a:xfrm>
          <a:prstGeom prst="rect">
            <a:avLst/>
          </a:prstGeom>
          <a:ln>
            <a:solidFill>
              <a:schemeClr val="tx1"/>
            </a:solidFill>
          </a:ln>
        </p:spPr>
      </p:pic>
      <p:grpSp>
        <p:nvGrpSpPr>
          <p:cNvPr id="10" name="Group 9"/>
          <p:cNvGrpSpPr/>
          <p:nvPr/>
        </p:nvGrpSpPr>
        <p:grpSpPr>
          <a:xfrm>
            <a:off x="9212101" y="3025469"/>
            <a:ext cx="2279272" cy="359495"/>
            <a:chOff x="52761" y="3562594"/>
            <a:chExt cx="2234783" cy="352479"/>
          </a:xfrm>
        </p:grpSpPr>
        <p:sp>
          <p:nvSpPr>
            <p:cNvPr id="11" name="Rectangle 10"/>
            <p:cNvSpPr/>
            <p:nvPr/>
          </p:nvSpPr>
          <p:spPr bwMode="auto">
            <a:xfrm>
              <a:off x="243840" y="3562594"/>
              <a:ext cx="2043704" cy="352479"/>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defTabSz="932290" fontAlgn="base">
                <a:spcBef>
                  <a:spcPct val="0"/>
                </a:spcBef>
                <a:spcAft>
                  <a:spcPct val="0"/>
                </a:spcAft>
              </a:pPr>
              <a:r>
                <a:rPr lang="en-US" sz="1224" dirty="0" smtClean="0">
                  <a:gradFill>
                    <a:gsLst>
                      <a:gs pos="0">
                        <a:srgbClr val="FFFFFF"/>
                      </a:gs>
                      <a:gs pos="100000">
                        <a:srgbClr val="FFFFFF"/>
                      </a:gs>
                    </a:gsLst>
                    <a:lin ang="5400000" scaled="0"/>
                  </a:gradFill>
                  <a:ea typeface="Segoe UI" pitchFamily="34" charset="0"/>
                  <a:cs typeface="Segoe UI" pitchFamily="34" charset="0"/>
                </a:rPr>
                <a:t>Define central policies</a:t>
              </a:r>
              <a:endParaRPr lang="en-US" sz="1224" dirty="0">
                <a:gradFill>
                  <a:gsLst>
                    <a:gs pos="0">
                      <a:srgbClr val="FFFFFF"/>
                    </a:gs>
                    <a:gs pos="100000">
                      <a:srgbClr val="FFFFFF"/>
                    </a:gs>
                  </a:gsLst>
                  <a:lin ang="5400000" scaled="0"/>
                </a:gradFill>
                <a:ea typeface="Segoe UI" pitchFamily="34" charset="0"/>
                <a:cs typeface="Segoe UI" pitchFamily="34" charset="0"/>
              </a:endParaRPr>
            </a:p>
          </p:txBody>
        </p:sp>
        <p:cxnSp>
          <p:nvCxnSpPr>
            <p:cNvPr id="12" name="Straight Arrow Connector 11"/>
            <p:cNvCxnSpPr/>
            <p:nvPr/>
          </p:nvCxnSpPr>
          <p:spPr>
            <a:xfrm flipH="1" flipV="1">
              <a:off x="52761" y="3573240"/>
              <a:ext cx="191079" cy="5017"/>
            </a:xfrm>
            <a:prstGeom prst="straightConnector1">
              <a:avLst/>
            </a:prstGeom>
            <a:ln>
              <a:solidFill>
                <a:schemeClr val="bg2">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grpSp>
      <p:sp>
        <p:nvSpPr>
          <p:cNvPr id="21" name="Rectangle 20"/>
          <p:cNvSpPr/>
          <p:nvPr/>
        </p:nvSpPr>
        <p:spPr bwMode="auto">
          <a:xfrm>
            <a:off x="9952037" y="4035685"/>
            <a:ext cx="2084389" cy="641964"/>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defTabSz="932290" fontAlgn="base">
              <a:spcBef>
                <a:spcPct val="0"/>
              </a:spcBef>
              <a:spcAft>
                <a:spcPct val="0"/>
              </a:spcAft>
            </a:pPr>
            <a:r>
              <a:rPr lang="en-US" sz="1224" dirty="0" smtClean="0">
                <a:gradFill>
                  <a:gsLst>
                    <a:gs pos="0">
                      <a:srgbClr val="FFFFFF"/>
                    </a:gs>
                    <a:gs pos="100000">
                      <a:srgbClr val="FFFFFF"/>
                    </a:gs>
                  </a:gsLst>
                  <a:lin ang="5400000" scaled="0"/>
                </a:gradFill>
                <a:ea typeface="Segoe UI" pitchFamily="34" charset="0"/>
                <a:cs typeface="Segoe UI" pitchFamily="34" charset="0"/>
              </a:rPr>
              <a:t>Assign policies to Site Collection Templates or individual Site Collections</a:t>
            </a:r>
            <a:endParaRPr lang="en-US" sz="1224" dirty="0">
              <a:gradFill>
                <a:gsLst>
                  <a:gs pos="0">
                    <a:srgbClr val="FFFFFF"/>
                  </a:gs>
                  <a:gs pos="100000">
                    <a:srgbClr val="FFFFFF"/>
                  </a:gs>
                </a:gsLst>
                <a:lin ang="5400000" scaled="0"/>
              </a:gradFill>
              <a:ea typeface="Segoe UI" pitchFamily="34" charset="0"/>
              <a:cs typeface="Segoe UI" pitchFamily="34" charset="0"/>
            </a:endParaRPr>
          </a:p>
        </p:txBody>
      </p:sp>
      <p:cxnSp>
        <p:nvCxnSpPr>
          <p:cNvPr id="18" name="Straight Arrow Connector 17"/>
          <p:cNvCxnSpPr/>
          <p:nvPr/>
        </p:nvCxnSpPr>
        <p:spPr>
          <a:xfrm flipH="1" flipV="1">
            <a:off x="9776890" y="4504222"/>
            <a:ext cx="194883" cy="5117"/>
          </a:xfrm>
          <a:prstGeom prst="straightConnector1">
            <a:avLst/>
          </a:prstGeom>
          <a:ln>
            <a:solidFill>
              <a:schemeClr val="bg2">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0107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73F19C53-BB2B-4C4D-816D-1195BB6E726B}" vid="{5A4F13AD-32CC-4115-B021-B1ABF67D5619}"/>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ySPC_Dev_v01" id="{22DB4827-4ED5-43EC-8839-CEFE06BE7DAD}" vid="{62E7F515-C1B5-46B5-84DE-B2ED7102B099}"/>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85D17EAF-C4A8-4622-AA6C-1A6694194A5B}"/>
</file>

<file path=docProps/app.xml><?xml version="1.0" encoding="utf-8"?>
<Properties xmlns="http://schemas.openxmlformats.org/officeDocument/2006/extended-properties" xmlns:vt="http://schemas.openxmlformats.org/officeDocument/2006/docPropsVTypes">
  <Template>SharePoint_Conference_2014_ITPro_Template</Template>
  <TotalTime>3</TotalTime>
  <Words>2417</Words>
  <Application>Microsoft Office PowerPoint</Application>
  <PresentationFormat>Custom</PresentationFormat>
  <Paragraphs>232</Paragraphs>
  <Slides>24</Slides>
  <Notes>24</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24</vt:i4>
      </vt:variant>
    </vt:vector>
  </HeadingPairs>
  <TitlesOfParts>
    <vt:vector size="34" baseType="lpstr">
      <vt:lpstr>Arial</vt:lpstr>
      <vt:lpstr>Calibri</vt:lpstr>
      <vt:lpstr>Consolas</vt:lpstr>
      <vt:lpstr>Segoe UI</vt:lpstr>
      <vt:lpstr>Segoe UI Light</vt:lpstr>
      <vt:lpstr>Segoe UI Semibold</vt:lpstr>
      <vt:lpstr>Wingdings</vt:lpstr>
      <vt:lpstr>5-30499_SPC_2014_ITPro_Template_16x9</vt:lpstr>
      <vt:lpstr>1_5-30499_SPC_2014_ITPro_Template_16x9</vt:lpstr>
      <vt:lpstr>5-30499_SPC_2014_Dev_Template_16x9</vt:lpstr>
      <vt:lpstr>PowerPoint Presentation</vt:lpstr>
      <vt:lpstr>Overview of Compliance in SharePoint and Office 365</vt:lpstr>
      <vt:lpstr>Compliance Today</vt:lpstr>
      <vt:lpstr>Microsoft Vision for Compliance Features</vt:lpstr>
      <vt:lpstr>Microsoft Strategy: In-Place</vt:lpstr>
      <vt:lpstr>Enable Compliance Officers New Compliance Center</vt:lpstr>
      <vt:lpstr>Demo – Compliance Center</vt:lpstr>
      <vt:lpstr>Store data for business and compliance needs</vt:lpstr>
      <vt:lpstr>Reduce risk by deleting data with policy</vt:lpstr>
      <vt:lpstr>Preserve important data</vt:lpstr>
      <vt:lpstr>Demo – Archive, Delete and Hold Policies</vt:lpstr>
      <vt:lpstr>Protect data with encryption</vt:lpstr>
      <vt:lpstr>Data Loss Prevention</vt:lpstr>
      <vt:lpstr>Demo – DLP Policy Tips</vt:lpstr>
      <vt:lpstr>PowerPoint Presentation</vt:lpstr>
      <vt:lpstr>PowerPoint Presentation</vt:lpstr>
      <vt:lpstr>Discover and preserve with eDiscovery</vt:lpstr>
      <vt:lpstr>Demo – eDiscovery</vt:lpstr>
      <vt:lpstr>Investigate and prove with auditing</vt:lpstr>
      <vt:lpstr>PowerPoint Presentation</vt:lpstr>
      <vt:lpstr>Demo: Unified Hold Policies</vt:lpstr>
      <vt:lpstr>Microsoft Compliance Features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Compliance in SharePoint and Office 365</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2</cp:revision>
  <dcterms:created xsi:type="dcterms:W3CDTF">2014-03-03T02:53:42Z</dcterms:created>
  <dcterms:modified xsi:type="dcterms:W3CDTF">2014-03-04T18:53:59Z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