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47" r:id="rId6"/>
  </p:sldMasterIdLst>
  <p:notesMasterIdLst>
    <p:notesMasterId r:id="rId33"/>
  </p:notesMasterIdLst>
  <p:handoutMasterIdLst>
    <p:handoutMasterId r:id="rId34"/>
  </p:handout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1" r:id="rId31"/>
    <p:sldId id="280" r:id="rId3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50"/>
    <a:srgbClr val="785393"/>
    <a:srgbClr val="80599D"/>
    <a:srgbClr val="000000"/>
    <a:srgbClr val="8E6AAA"/>
    <a:srgbClr val="8E6A78"/>
    <a:srgbClr val="9B4F96"/>
    <a:srgbClr val="D2D2D2"/>
    <a:srgbClr val="BAD80A"/>
    <a:srgbClr val="7FB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576"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21" Type="http://schemas.openxmlformats.org/officeDocument/2006/relationships/slide" Target="slides/slide15.xml"/><Relationship Id="rId34"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commentAuthors" Target="commentAuthors.xml"/><Relationship Id="rId8" Type="http://schemas.openxmlformats.org/officeDocument/2006/relationships/slide" Target="slides/slide2.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53946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8B79FBD-1467-483F-A3D4-D504F4DE531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250527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8B79FBD-1467-483F-A3D4-D504F4DE531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38968906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A51AF87-DE7A-402D-807F-331548610EF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24883092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
        <p:nvSpPr>
          <p:cNvPr id="10" name="Date Placeholder 9"/>
          <p:cNvSpPr>
            <a:spLocks noGrp="1"/>
          </p:cNvSpPr>
          <p:nvPr>
            <p:ph type="dt" idx="13"/>
          </p:nvPr>
        </p:nvSpPr>
        <p:spPr/>
        <p:txBody>
          <a:bodyPr/>
          <a:lstStyle/>
          <a:p>
            <a:fld id="{AFB65307-F325-4886-864A-056DC91B9BDE}" type="datetime8">
              <a:rPr lang="en-US" smtClean="0">
                <a:solidFill>
                  <a:prstClr val="black"/>
                </a:solidFill>
              </a:rPr>
              <a:pPr/>
              <a:t>3/5/2014 3:42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1062515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8B79FBD-1467-483F-A3D4-D504F4DE531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40042754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8B79FBD-1467-483F-A3D4-D504F4DE531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15732962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58E9A28-3D9E-45A7-967F-4066A97B614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9050102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
        <p:nvSpPr>
          <p:cNvPr id="10" name="Date Placeholder 9"/>
          <p:cNvSpPr>
            <a:spLocks noGrp="1"/>
          </p:cNvSpPr>
          <p:nvPr>
            <p:ph type="dt" idx="13"/>
          </p:nvPr>
        </p:nvSpPr>
        <p:spPr/>
        <p:txBody>
          <a:bodyPr/>
          <a:lstStyle/>
          <a:p>
            <a:fld id="{AFB65307-F325-4886-864A-056DC91B9BDE}" type="datetime8">
              <a:rPr lang="en-US" smtClean="0">
                <a:solidFill>
                  <a:prstClr val="black"/>
                </a:solidFill>
              </a:rPr>
              <a:pPr/>
              <a:t>3/5/2014 3:42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4391150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8B79FBD-1467-483F-A3D4-D504F4DE531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29029447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8B79FBD-1467-483F-A3D4-D504F4DE531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3709348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118127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25</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484769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587531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3087382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40909241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27D8F42-F3B3-4DBE-9B63-6995C1FE642B}"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28306871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
        <p:nvSpPr>
          <p:cNvPr id="10" name="Date Placeholder 9"/>
          <p:cNvSpPr>
            <a:spLocks noGrp="1"/>
          </p:cNvSpPr>
          <p:nvPr>
            <p:ph type="dt" idx="13"/>
          </p:nvPr>
        </p:nvSpPr>
        <p:spPr/>
        <p:txBody>
          <a:bodyPr/>
          <a:lstStyle/>
          <a:p>
            <a:fld id="{AFB65307-F325-4886-864A-056DC91B9BDE}" type="datetime8">
              <a:rPr lang="en-US" smtClean="0">
                <a:solidFill>
                  <a:prstClr val="black"/>
                </a:solidFill>
              </a:rPr>
              <a:pPr/>
              <a:t>3/5/2014 3:42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gradFill>
                <a:gsLst>
                  <a:gs pos="1250">
                    <a:prstClr val="black"/>
                  </a:gs>
                  <a:gs pos="100000">
                    <a:prstClr val="black"/>
                  </a:gs>
                </a:gsLst>
                <a:lin ang="5400000" scaled="0"/>
              </a:gradFill>
            </a:endParaRPr>
          </a:p>
        </p:txBody>
      </p:sp>
    </p:spTree>
    <p:extLst>
      <p:ext uri="{BB962C8B-B14F-4D97-AF65-F5344CB8AC3E}">
        <p14:creationId xmlns:p14="http://schemas.microsoft.com/office/powerpoint/2010/main" val="40147999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8B79FBD-1467-483F-A3D4-D504F4DE531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10268904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8B79FBD-1467-483F-A3D4-D504F4DE531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9797571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
        <p:nvSpPr>
          <p:cNvPr id="10" name="Date Placeholder 9"/>
          <p:cNvSpPr>
            <a:spLocks noGrp="1"/>
          </p:cNvSpPr>
          <p:nvPr>
            <p:ph type="dt" idx="13"/>
          </p:nvPr>
        </p:nvSpPr>
        <p:spPr/>
        <p:txBody>
          <a:bodyPr/>
          <a:lstStyle/>
          <a:p>
            <a:fld id="{AFB65307-F325-4886-864A-056DC91B9BDE}" type="datetime8">
              <a:rPr lang="en-US" smtClean="0">
                <a:solidFill>
                  <a:prstClr val="black"/>
                </a:solidFill>
              </a:rPr>
              <a:pPr/>
              <a:t>3/5/2014 3:42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10295229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7638" y="2945270"/>
            <a:ext cx="4434849" cy="737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750"/>
                                        <p:tgtEl>
                                          <p:spTgt spid="6"/>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6"/>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9"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1262"/>
            <a:ext cx="8214226" cy="1371611"/>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3.01861E-6 L 4.30431E-6 -3.01861E-6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3.01861E-6 L 4.30431E-6 -3.01861E-6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7638" y="2945270"/>
            <a:ext cx="4434849" cy="737618"/>
          </a:xfrm>
          <a:prstGeom prst="rect">
            <a:avLst/>
          </a:prstGeom>
        </p:spPr>
      </p:pic>
    </p:spTree>
    <p:extLst>
      <p:ext uri="{BB962C8B-B14F-4D97-AF65-F5344CB8AC3E}">
        <p14:creationId xmlns:p14="http://schemas.microsoft.com/office/powerpoint/2010/main" val="10337539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750"/>
                                        <p:tgtEl>
                                          <p:spTgt spid="6"/>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6"/>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9"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1262"/>
            <a:ext cx="8214226" cy="1371611"/>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3639705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3.01861E-6 L 4.30431E-6 -3.01861E-6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3.01861E-6 L 4.30431E-6 -3.01861E-6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3679981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5072965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71890253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98817179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0737242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60137447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52480010"/>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56359153"/>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96939812"/>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55508215"/>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87209214"/>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8843924"/>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40013838"/>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72479412"/>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22617744"/>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177080961"/>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827149713"/>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78126333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543769362"/>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62420624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676974845"/>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61239941"/>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139029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874569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247950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371490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cSld name="Title &amp; Content, 2-color,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7" y="1476621"/>
            <a:ext cx="11375536" cy="2130904"/>
          </a:xfrm>
          <a:prstGeom prst="rect">
            <a:avLst/>
          </a:prstGeom>
        </p:spPr>
        <p:txBody>
          <a:bodyPr/>
          <a:lstStyle>
            <a:lvl1pPr marL="0" indent="0">
              <a:spcBef>
                <a:spcPts val="2448"/>
              </a:spcBef>
              <a:buNone/>
              <a:defRPr sz="4100" b="0" i="0">
                <a:gradFill>
                  <a:gsLst>
                    <a:gs pos="100000">
                      <a:schemeClr val="tx2"/>
                    </a:gs>
                    <a:gs pos="0">
                      <a:schemeClr val="tx2"/>
                    </a:gs>
                  </a:gsLst>
                  <a:lin ang="5400000" scaled="0"/>
                </a:gradFill>
                <a:latin typeface="Segoe Pro Light"/>
                <a:cs typeface="Segoe Pro Light"/>
              </a:defRPr>
            </a:lvl1pPr>
            <a:lvl2pPr marL="0" indent="0">
              <a:buNone/>
              <a:defRPr sz="2000" b="0" i="0">
                <a:gradFill>
                  <a:gsLst>
                    <a:gs pos="100000">
                      <a:schemeClr val="bg2"/>
                    </a:gs>
                    <a:gs pos="6000">
                      <a:schemeClr val="bg2"/>
                    </a:gs>
                  </a:gsLst>
                  <a:lin ang="5400000" scaled="0"/>
                </a:gradFill>
                <a:latin typeface="Segoe Pro Light"/>
                <a:cs typeface="Segoe Pro Light"/>
              </a:defRPr>
            </a:lvl2pPr>
            <a:lvl3pPr marL="236231" indent="0">
              <a:buNone/>
              <a:defRPr sz="2000" b="0" i="0">
                <a:gradFill>
                  <a:gsLst>
                    <a:gs pos="100000">
                      <a:schemeClr val="bg2"/>
                    </a:gs>
                    <a:gs pos="6000">
                      <a:schemeClr val="bg2"/>
                    </a:gs>
                  </a:gsLst>
                  <a:lin ang="5400000" scaled="0"/>
                </a:gradFill>
                <a:latin typeface="Segoe Pro Light"/>
                <a:cs typeface="Segoe Pro Light"/>
              </a:defRPr>
            </a:lvl3pPr>
            <a:lvl4pPr marL="465992" indent="0">
              <a:buNone/>
              <a:defRPr sz="2000" b="0" i="0">
                <a:gradFill>
                  <a:gsLst>
                    <a:gs pos="100000">
                      <a:schemeClr val="bg2"/>
                    </a:gs>
                    <a:gs pos="6000">
                      <a:schemeClr val="bg2"/>
                    </a:gs>
                  </a:gsLst>
                  <a:lin ang="5400000" scaled="0"/>
                </a:gradFill>
                <a:latin typeface="Segoe Pro Light"/>
                <a:cs typeface="Segoe Pro Light"/>
              </a:defRPr>
            </a:lvl4pPr>
            <a:lvl5pPr marL="707077" indent="0">
              <a:buNone/>
              <a:defRPr sz="2000" b="0" i="0">
                <a:gradFill>
                  <a:gsLst>
                    <a:gs pos="100000">
                      <a:schemeClr val="bg2"/>
                    </a:gs>
                    <a:gs pos="6000">
                      <a:schemeClr val="bg2"/>
                    </a:gs>
                  </a:gsLst>
                  <a:lin ang="5400000" scaled="0"/>
                </a:gradFill>
                <a:latin typeface="Segoe Pro Light"/>
                <a:cs typeface="Segoe Pro Ligh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dirty="0" smtClean="0"/>
              <a:t>Click to edit Master title style</a:t>
            </a:r>
            <a:endParaRPr lang="en-US" dirty="0"/>
          </a:p>
        </p:txBody>
      </p:sp>
      <p:sp>
        <p:nvSpPr>
          <p:cNvPr id="6" name="Slide Number Placeholder 9"/>
          <p:cNvSpPr>
            <a:spLocks noGrp="1"/>
          </p:cNvSpPr>
          <p:nvPr>
            <p:ph type="sldNum" sz="quarter" idx="12"/>
          </p:nvPr>
        </p:nvSpPr>
        <p:spPr>
          <a:xfrm>
            <a:off x="531279" y="6526955"/>
            <a:ext cx="572078" cy="223825"/>
          </a:xfrm>
          <a:prstGeom prst="rect">
            <a:avLst/>
          </a:prstGeom>
        </p:spPr>
        <p:txBody>
          <a:bodyPr lIns="124268" tIns="62134" rIns="124268" bIns="62134" anchor="ctr"/>
          <a:lstStyle>
            <a:lvl1pPr algn="l">
              <a:defRPr sz="1600">
                <a:gradFill>
                  <a:gsLst>
                    <a:gs pos="100000">
                      <a:schemeClr val="bg2"/>
                    </a:gs>
                    <a:gs pos="0">
                      <a:schemeClr val="bg2"/>
                    </a:gs>
                  </a:gsLst>
                  <a:lin ang="5400000" scaled="0"/>
                </a:gradFill>
              </a:defRPr>
            </a:lvl1pPr>
          </a:lstStyle>
          <a:p>
            <a:pPr defTabSz="932128"/>
            <a:fld id="{727B4C2D-45E2-4621-8491-2995EB46A674}" type="slidenum">
              <a:rPr lang="en-US" smtClean="0">
                <a:gradFill>
                  <a:gsLst>
                    <a:gs pos="100000">
                      <a:srgbClr val="00AEEF"/>
                    </a:gs>
                    <a:gs pos="0">
                      <a:srgbClr val="00AEEF"/>
                    </a:gs>
                  </a:gsLst>
                  <a:lin ang="5400000" scaled="0"/>
                </a:gradFill>
              </a:rPr>
              <a:pPr defTabSz="932128"/>
              <a:t>‹#›</a:t>
            </a:fld>
            <a:endParaRPr lang="en-US" dirty="0">
              <a:gradFill>
                <a:gsLst>
                  <a:gs pos="100000">
                    <a:srgbClr val="00AEEF"/>
                  </a:gs>
                  <a:gs pos="0">
                    <a:srgbClr val="00AEEF"/>
                  </a:gs>
                </a:gsLst>
                <a:lin ang="5400000" scaled="0"/>
              </a:gradFill>
            </a:endParaRPr>
          </a:p>
        </p:txBody>
      </p:sp>
    </p:spTree>
    <p:extLst>
      <p:ext uri="{BB962C8B-B14F-4D97-AF65-F5344CB8AC3E}">
        <p14:creationId xmlns:p14="http://schemas.microsoft.com/office/powerpoint/2010/main" val="3900550720"/>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21299" y="3006341"/>
            <a:ext cx="3913640" cy="728473"/>
          </a:xfrm>
          <a:prstGeom prst="rect">
            <a:avLst/>
          </a:prstGeom>
        </p:spPr>
      </p:pic>
    </p:spTree>
    <p:extLst>
      <p:ext uri="{BB962C8B-B14F-4D97-AF65-F5344CB8AC3E}">
        <p14:creationId xmlns:p14="http://schemas.microsoft.com/office/powerpoint/2010/main" val="7765542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63" presetClass="path" presetSubtype="0" decel="100000" fill="hold" nodeType="withEffect">
                                  <p:stCondLst>
                                    <p:cond delay="580"/>
                                  </p:stCondLst>
                                  <p:childTnLst>
                                    <p:animMotion origin="layout" path="M -0.02412 8.57921E-7 L -4.48813E-6 8.57921E-7 " pathEditMode="relative" rAng="0" ptsTypes="AA">
                                      <p:cBhvr>
                                        <p:cTn id="21" dur="500" fill="hold"/>
                                        <p:tgtEl>
                                          <p:spTgt spid="12"/>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599"/>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32501"/>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56721470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5.40172E-7 L 4.30431E-6 5.40172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5.40172E-7 L 4.30431E-6 5.40172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99261520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0980157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50309023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75733375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80204608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3862624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10757740"/>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89352232"/>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81194526"/>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899775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21019065"/>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94295056"/>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27081119"/>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7240697"/>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04732648"/>
      </p:ext>
    </p:extLst>
  </p:cSld>
  <p:clrMapOvr>
    <a:masterClrMapping/>
  </p:clrMapOvr>
  <p:transition>
    <p:fade/>
  </p:transition>
  <p:timing>
    <p:tnLst>
      <p:par>
        <p:cTn id="1" dur="indefinite" restart="never" nodeType="tmRoot"/>
      </p:par>
    </p:tnLst>
  </p:timing>
  <p:hf sldNum="0" hdr="0" dt="0"/>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915648150"/>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439851949"/>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88006058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832944825"/>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97911826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708738879"/>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6089246"/>
      </p:ext>
    </p:extLst>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877759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977300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71552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73373618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image" Target="../media/image1.png"/><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29" Type="http://schemas.openxmlformats.org/officeDocument/2006/relationships/theme" Target="../theme/theme3.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slideLayout" Target="../slideLayouts/slideLayout85.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306270397"/>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491779852"/>
      </p:ext>
    </p:extLst>
  </p:cSld>
  <p:clrMap bg1="lt1" tx1="dk1" bg2="lt2" tx2="dk2" accent1="accent1" accent2="accent2" accent3="accent3" accent4="accent4" accent5="accent5" accent6="accent6" hlink="hlink" folHlink="folHlink"/>
  <p:sldLayoutIdLst>
    <p:sldLayoutId id="2147484248" r:id="rId1"/>
    <p:sldLayoutId id="2147484249" r:id="rId2"/>
    <p:sldLayoutId id="2147484250" r:id="rId3"/>
    <p:sldLayoutId id="2147484251" r:id="rId4"/>
    <p:sldLayoutId id="2147484252" r:id="rId5"/>
    <p:sldLayoutId id="2147484253" r:id="rId6"/>
    <p:sldLayoutId id="2147484254" r:id="rId7"/>
    <p:sldLayoutId id="2147484255" r:id="rId8"/>
    <p:sldLayoutId id="2147484256" r:id="rId9"/>
    <p:sldLayoutId id="2147484257" r:id="rId10"/>
    <p:sldLayoutId id="2147484258" r:id="rId11"/>
    <p:sldLayoutId id="2147484259" r:id="rId12"/>
    <p:sldLayoutId id="2147484260" r:id="rId13"/>
    <p:sldLayoutId id="2147484261" r:id="rId14"/>
    <p:sldLayoutId id="2147484262" r:id="rId15"/>
    <p:sldLayoutId id="2147484263" r:id="rId16"/>
    <p:sldLayoutId id="2147484264" r:id="rId17"/>
    <p:sldLayoutId id="2147484265" r:id="rId18"/>
    <p:sldLayoutId id="2147484266" r:id="rId19"/>
    <p:sldLayoutId id="2147484267" r:id="rId20"/>
    <p:sldLayoutId id="2147484268" r:id="rId21"/>
    <p:sldLayoutId id="2147484269" r:id="rId22"/>
    <p:sldLayoutId id="2147484270" r:id="rId23"/>
    <p:sldLayoutId id="2147484271" r:id="rId24"/>
    <p:sldLayoutId id="2147484272" r:id="rId25"/>
    <p:sldLayoutId id="2147484273" r:id="rId26"/>
    <p:sldLayoutId id="2147484274" r:id="rId27"/>
    <p:sldLayoutId id="2147484275"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5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5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5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5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5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5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5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5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3.xml.rels><?xml version="1.0" encoding="UTF-8" standalone="yes"?>
<Relationships xmlns="http://schemas.openxmlformats.org/package/2006/relationships"><Relationship Id="rId8" Type="http://schemas.openxmlformats.org/officeDocument/2006/relationships/hyperlink" Target="http://myspc.sharepointconference.com/cfc/Papers/Details/12931?mySessions=True" TargetMode="External"/><Relationship Id="rId13" Type="http://schemas.openxmlformats.org/officeDocument/2006/relationships/hyperlink" Target="http://myspc.sharepointconference.com/cfc/Papers/Details/12871?mySessions=True" TargetMode="External"/><Relationship Id="rId3" Type="http://schemas.openxmlformats.org/officeDocument/2006/relationships/hyperlink" Target="http://myspc.sharepointconference.com/cfc/Papers/Details/12852?mySessions=True" TargetMode="External"/><Relationship Id="rId7" Type="http://schemas.openxmlformats.org/officeDocument/2006/relationships/hyperlink" Target="http://myspc.sharepointconference.com/cfc/Papers/Details/12853?mySessions=True" TargetMode="External"/><Relationship Id="rId12" Type="http://schemas.openxmlformats.org/officeDocument/2006/relationships/hyperlink" Target="http://myspc.sharepointconference.com/cfc/Papers/Details/12882?mySessions=True" TargetMode="External"/><Relationship Id="rId2" Type="http://schemas.openxmlformats.org/officeDocument/2006/relationships/hyperlink" Target="http://myspc.sharepointconference.com/cfc/Papers/Details/12850?mySessions=True" TargetMode="External"/><Relationship Id="rId1" Type="http://schemas.openxmlformats.org/officeDocument/2006/relationships/slideLayout" Target="../slideLayouts/slideLayout74.xml"/><Relationship Id="rId6" Type="http://schemas.openxmlformats.org/officeDocument/2006/relationships/hyperlink" Target="http://myspc.sharepointconference.com/cfc/Papers/Details/12890?mySessions=True" TargetMode="External"/><Relationship Id="rId11" Type="http://schemas.openxmlformats.org/officeDocument/2006/relationships/hyperlink" Target="http://myspc.sharepointconference.com/cfc/Papers/Details/12930?mySessions=True" TargetMode="External"/><Relationship Id="rId5" Type="http://schemas.openxmlformats.org/officeDocument/2006/relationships/hyperlink" Target="http://myspc.sharepointconference.com/cfc/Papers/Details/12897?mySessions=True" TargetMode="External"/><Relationship Id="rId10" Type="http://schemas.openxmlformats.org/officeDocument/2006/relationships/hyperlink" Target="http://myspc.sharepointconference.com/cfc/Papers/Details/12860?mySessions=True" TargetMode="External"/><Relationship Id="rId4" Type="http://schemas.openxmlformats.org/officeDocument/2006/relationships/hyperlink" Target="http://myspc.sharepointconference.com/cfc/Papers/Details/12936?mySessions=True" TargetMode="External"/><Relationship Id="rId9" Type="http://schemas.openxmlformats.org/officeDocument/2006/relationships/hyperlink" Target="http://myspc.sharepointconference.com/cfc/Papers/Details/12870?mySessions=True" TargetMode="External"/><Relationship Id="rId14" Type="http://schemas.openxmlformats.org/officeDocument/2006/relationships/hyperlink" Target="http://myspc.sharepointconference.com/cfc/Papers/Details/12908?mySessions=True"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myspc.sharepointconference.com/cfc/Papers/Details/15081?mySessions=True" TargetMode="External"/><Relationship Id="rId13" Type="http://schemas.openxmlformats.org/officeDocument/2006/relationships/hyperlink" Target="http://myspc.sharepointconference.com/cfc/Papers/Details/12993?mySessions=True" TargetMode="External"/><Relationship Id="rId3" Type="http://schemas.openxmlformats.org/officeDocument/2006/relationships/hyperlink" Target="http://myspc.sharepointconference.com/cfc/Papers/Details/12900?mySessions=True" TargetMode="External"/><Relationship Id="rId7" Type="http://schemas.openxmlformats.org/officeDocument/2006/relationships/hyperlink" Target="http://myspc.sharepointconference.com/cfc/Papers/Details/14059?mySessions=True" TargetMode="External"/><Relationship Id="rId12" Type="http://schemas.openxmlformats.org/officeDocument/2006/relationships/hyperlink" Target="http://myspc.sharepointconference.com/cfc/Papers/Details/15243?mySessions=True" TargetMode="External"/><Relationship Id="rId2" Type="http://schemas.openxmlformats.org/officeDocument/2006/relationships/hyperlink" Target="http://myspc.sharepointconference.com/cfc/Papers/Details/14010?mySessions=True" TargetMode="External"/><Relationship Id="rId1" Type="http://schemas.openxmlformats.org/officeDocument/2006/relationships/slideLayout" Target="../slideLayouts/slideLayout74.xml"/><Relationship Id="rId6" Type="http://schemas.openxmlformats.org/officeDocument/2006/relationships/hyperlink" Target="http://myspc.sharepointconference.com/cfc/Papers/Details/12842?mySessions=True" TargetMode="External"/><Relationship Id="rId11" Type="http://schemas.openxmlformats.org/officeDocument/2006/relationships/hyperlink" Target="http://myspc.sharepointconference.com/cfc/Papers/Details/12881?mySessions=True" TargetMode="External"/><Relationship Id="rId5" Type="http://schemas.openxmlformats.org/officeDocument/2006/relationships/hyperlink" Target="http://myspc.sharepointconference.com/cfc/Papers/Details/12861?mySessions=True" TargetMode="External"/><Relationship Id="rId10" Type="http://schemas.openxmlformats.org/officeDocument/2006/relationships/hyperlink" Target="http://myspc.sharepointconference.com/cfc/Papers/Details/12874?mySessions=True" TargetMode="External"/><Relationship Id="rId4" Type="http://schemas.openxmlformats.org/officeDocument/2006/relationships/hyperlink" Target="http://myspc.sharepointconference.com/cfc/Papers/Details/12932?mySessions=True" TargetMode="External"/><Relationship Id="rId9" Type="http://schemas.openxmlformats.org/officeDocument/2006/relationships/hyperlink" Target="http://myspc.sharepointconference.com/cfc/Papers/Details/14011?mySessions=True" TargetMode="External"/><Relationship Id="rId14" Type="http://schemas.openxmlformats.org/officeDocument/2006/relationships/hyperlink" Target="http://myspc.sharepointconference.com/cfc/Papers/Details/14058?mySessions=True"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66.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www.microsoft.com/casestudies/Microsoft-SharePoint-Server-2013/DM-Group/Audio-Manufacturer-Boosts-Go-To-Market-Speed-with-Centralized-Web-Content-Management/710000001704" TargetMode="External"/><Relationship Id="rId7" Type="http://schemas.openxmlformats.org/officeDocument/2006/relationships/hyperlink" Target="http://sps.cloudapp.net/" TargetMode="External"/><Relationship Id="rId2" Type="http://schemas.openxmlformats.org/officeDocument/2006/relationships/hyperlink" Target="http://www.sharepointconference.com/" TargetMode="External"/><Relationship Id="rId1" Type="http://schemas.openxmlformats.org/officeDocument/2006/relationships/slideLayout" Target="../slideLayouts/slideLayout40.xml"/><Relationship Id="rId6" Type="http://schemas.openxmlformats.org/officeDocument/2006/relationships/hyperlink" Target="http://www.brightstarr.com/work/supporting-and-empowering-abts-diverse-workforce-located-around-the-world" TargetMode="External"/><Relationship Id="rId5" Type="http://schemas.openxmlformats.org/officeDocument/2006/relationships/hyperlink" Target="http://www.microsoft.com/casestudies/Microsoft-SharePoint-Server-2013/Toyota/Toyota-Redesigns-Web-Portal-Using-Scalable-Cloud-and-Content-Management-Solutions/710000002833" TargetMode="External"/><Relationship Id="rId4" Type="http://schemas.openxmlformats.org/officeDocument/2006/relationships/hyperlink" Target="http://www.microsoft.com/casestudies/Microsoft-SharePoint-Server-2013/United/United-Reduces-Web-Content-Administration-from-Months-to-Hours-with-Enterprise-Solution/710000001703"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57.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5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5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965335"/>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51558" y="1975344"/>
            <a:ext cx="1611074"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Documents</a:t>
            </a:r>
          </a:p>
        </p:txBody>
      </p:sp>
      <p:sp>
        <p:nvSpPr>
          <p:cNvPr id="6" name="Rectangle 5"/>
          <p:cNvSpPr/>
          <p:nvPr/>
        </p:nvSpPr>
        <p:spPr bwMode="auto">
          <a:xfrm>
            <a:off x="351557" y="3156189"/>
            <a:ext cx="1611075" cy="349726"/>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Catalogs</a:t>
            </a:r>
          </a:p>
        </p:txBody>
      </p:sp>
      <p:sp>
        <p:nvSpPr>
          <p:cNvPr id="8" name="Rectangle 7"/>
          <p:cNvSpPr/>
          <p:nvPr/>
        </p:nvSpPr>
        <p:spPr bwMode="auto">
          <a:xfrm>
            <a:off x="282789" y="1879234"/>
            <a:ext cx="1767287" cy="1681583"/>
          </a:xfrm>
          <a:prstGeom prst="rect">
            <a:avLst/>
          </a:prstGeom>
          <a:noFill/>
          <a:ln w="25400">
            <a:solidFill>
              <a:srgbClr val="0070C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351557" y="2363929"/>
            <a:ext cx="1611075"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Pages</a:t>
            </a:r>
          </a:p>
        </p:txBody>
      </p:sp>
      <p:sp>
        <p:nvSpPr>
          <p:cNvPr id="10" name="Rectangle 9"/>
          <p:cNvSpPr/>
          <p:nvPr/>
        </p:nvSpPr>
        <p:spPr bwMode="auto">
          <a:xfrm>
            <a:off x="348025" y="2754183"/>
            <a:ext cx="1614608" cy="349726"/>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Digital Assets</a:t>
            </a:r>
          </a:p>
        </p:txBody>
      </p:sp>
      <p:sp>
        <p:nvSpPr>
          <p:cNvPr id="11" name="Rectangle 10"/>
          <p:cNvSpPr/>
          <p:nvPr/>
        </p:nvSpPr>
        <p:spPr>
          <a:xfrm>
            <a:off x="81445" y="3625111"/>
            <a:ext cx="2147767" cy="341632"/>
          </a:xfrm>
          <a:prstGeom prst="rect">
            <a:avLst/>
          </a:prstGeom>
        </p:spPr>
        <p:txBody>
          <a:bodyPr wrap="none">
            <a:spAutoFit/>
          </a:bodyPr>
          <a:lstStyle/>
          <a:p>
            <a:pPr algn="ctr" defTabSz="950585" fontAlgn="base">
              <a:lnSpc>
                <a:spcPct val="90000"/>
              </a:lnSpc>
              <a:spcBef>
                <a:spcPct val="0"/>
              </a:spcBef>
              <a:spcAft>
                <a:spcPct val="0"/>
              </a:spcAft>
            </a:pPr>
            <a:r>
              <a:rPr lang="en-US" dirty="0">
                <a:solidFill>
                  <a:srgbClr val="505050"/>
                </a:solidFill>
                <a:ea typeface="Segoe UI" pitchFamily="34" charset="0"/>
                <a:cs typeface="Segoe UI" pitchFamily="34" charset="0"/>
              </a:rPr>
              <a:t>SharePoint Content</a:t>
            </a:r>
          </a:p>
        </p:txBody>
      </p:sp>
      <p:sp>
        <p:nvSpPr>
          <p:cNvPr id="12" name="Rectangle 11"/>
          <p:cNvSpPr/>
          <p:nvPr/>
        </p:nvSpPr>
        <p:spPr bwMode="auto">
          <a:xfrm>
            <a:off x="301936" y="4506967"/>
            <a:ext cx="1748141" cy="1247117"/>
          </a:xfrm>
          <a:prstGeom prst="rect">
            <a:avLst/>
          </a:prstGeom>
          <a:noFill/>
          <a:ln w="25400">
            <a:solidFill>
              <a:srgbClr val="0070C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367179" y="4555540"/>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dirty="0" smtClean="0">
                <a:solidFill>
                  <a:srgbClr val="FFFFFF"/>
                </a:solidFill>
                <a:ea typeface="Segoe UI" pitchFamily="34" charset="0"/>
                <a:cs typeface="Segoe UI" pitchFamily="34" charset="0"/>
              </a:rPr>
              <a:t>www</a:t>
            </a:r>
          </a:p>
        </p:txBody>
      </p:sp>
      <p:sp>
        <p:nvSpPr>
          <p:cNvPr id="14" name="Rectangle 13"/>
          <p:cNvSpPr/>
          <p:nvPr/>
        </p:nvSpPr>
        <p:spPr bwMode="auto">
          <a:xfrm>
            <a:off x="367179" y="4944126"/>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Ext. CMS</a:t>
            </a:r>
          </a:p>
        </p:txBody>
      </p:sp>
      <p:sp>
        <p:nvSpPr>
          <p:cNvPr id="15" name="Rectangle 14"/>
          <p:cNvSpPr/>
          <p:nvPr/>
        </p:nvSpPr>
        <p:spPr bwMode="auto">
          <a:xfrm>
            <a:off x="367179" y="5334381"/>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LOB + more</a:t>
            </a:r>
          </a:p>
        </p:txBody>
      </p:sp>
      <p:sp>
        <p:nvSpPr>
          <p:cNvPr id="16" name="Rectangle 15"/>
          <p:cNvSpPr/>
          <p:nvPr/>
        </p:nvSpPr>
        <p:spPr>
          <a:xfrm>
            <a:off x="150562" y="5815829"/>
            <a:ext cx="1899518" cy="348433"/>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dirty="0" smtClean="0">
                <a:solidFill>
                  <a:srgbClr val="505050"/>
                </a:solidFill>
                <a:ea typeface="Segoe UI" pitchFamily="34" charset="0"/>
                <a:cs typeface="Segoe UI" pitchFamily="34" charset="0"/>
              </a:rPr>
              <a:t>External Content</a:t>
            </a:r>
            <a:endParaRPr lang="en-US" dirty="0">
              <a:solidFill>
                <a:srgbClr val="505050"/>
              </a:solidFill>
              <a:ea typeface="Segoe UI" pitchFamily="34" charset="0"/>
              <a:cs typeface="Segoe UI" pitchFamily="34" charset="0"/>
            </a:endParaRPr>
          </a:p>
        </p:txBody>
      </p:sp>
      <p:grpSp>
        <p:nvGrpSpPr>
          <p:cNvPr id="82" name="Group 81"/>
          <p:cNvGrpSpPr/>
          <p:nvPr/>
        </p:nvGrpSpPr>
        <p:grpSpPr>
          <a:xfrm>
            <a:off x="4155714" y="4935010"/>
            <a:ext cx="1862741" cy="612566"/>
            <a:chOff x="3586615" y="4734250"/>
            <a:chExt cx="1657350" cy="600609"/>
          </a:xfrm>
          <a:solidFill>
            <a:schemeClr val="accent2"/>
          </a:solidFill>
        </p:grpSpPr>
        <p:sp>
          <p:nvSpPr>
            <p:cNvPr id="25" name="Rectangle 24"/>
            <p:cNvSpPr/>
            <p:nvPr/>
          </p:nvSpPr>
          <p:spPr>
            <a:xfrm>
              <a:off x="3586615" y="4734250"/>
              <a:ext cx="1657350" cy="600609"/>
            </a:xfrm>
            <a:prstGeom prst="rect">
              <a:avLst/>
            </a:prstGeom>
            <a:solidFill>
              <a:srgbClr val="B9B9B9"/>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3383" bIns="45720" rtlCol="0" anchor="b"/>
            <a:lstStyle/>
            <a:p>
              <a:pPr algn="ctr" defTabSz="950673"/>
              <a:r>
                <a:rPr lang="en-US" sz="1600" dirty="0">
                  <a:solidFill>
                    <a:srgbClr val="FFFFFF">
                      <a:alpha val="99000"/>
                    </a:srgbClr>
                  </a:solidFill>
                </a:rPr>
                <a:t>Analysis Engine</a:t>
              </a:r>
            </a:p>
          </p:txBody>
        </p:sp>
        <p:sp>
          <p:nvSpPr>
            <p:cNvPr id="26" name="Freeform 104"/>
            <p:cNvSpPr>
              <a:spLocks noEditPoints="1"/>
            </p:cNvSpPr>
            <p:nvPr/>
          </p:nvSpPr>
          <p:spPr bwMode="black">
            <a:xfrm>
              <a:off x="4284173" y="4786282"/>
              <a:ext cx="265716" cy="25448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bg1"/>
            </a:solidFill>
            <a:ln>
              <a:noFill/>
            </a:ln>
            <a:extLst/>
          </p:spPr>
          <p:txBody>
            <a:bodyPr vert="horz" wrap="square" lIns="91444" tIns="45722" rIns="91444" bIns="45722" numCol="1" anchor="t" anchorCtr="0" compatLnSpc="1">
              <a:prstTxWarp prst="textNoShape">
                <a:avLst/>
              </a:prstTxWarp>
            </a:bodyPr>
            <a:lstStyle/>
            <a:p>
              <a:pPr defTabSz="932128"/>
              <a:endParaRPr lang="en-US" dirty="0">
                <a:solidFill>
                  <a:srgbClr val="000000"/>
                </a:solidFill>
              </a:endParaRPr>
            </a:p>
          </p:txBody>
        </p:sp>
      </p:grpSp>
      <p:sp>
        <p:nvSpPr>
          <p:cNvPr id="51" name="Up-Down Arrow 50"/>
          <p:cNvSpPr/>
          <p:nvPr/>
        </p:nvSpPr>
        <p:spPr bwMode="auto">
          <a:xfrm rot="16200000">
            <a:off x="8159895" y="3353265"/>
            <a:ext cx="155690" cy="4213879"/>
          </a:xfrm>
          <a:prstGeom prst="upDownArrow">
            <a:avLst/>
          </a:prstGeom>
          <a:solidFill>
            <a:schemeClr val="bg2"/>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52" name="Rectangle 51"/>
          <p:cNvSpPr/>
          <p:nvPr/>
        </p:nvSpPr>
        <p:spPr>
          <a:xfrm>
            <a:off x="6963056" y="5535082"/>
            <a:ext cx="2382212" cy="263679"/>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200" dirty="0">
                <a:solidFill>
                  <a:srgbClr val="505050"/>
                </a:solidFill>
                <a:ea typeface="Segoe UI" pitchFamily="34" charset="0"/>
                <a:cs typeface="Segoe UI" pitchFamily="34" charset="0"/>
              </a:rPr>
              <a:t>User Behavior (+custom events)</a:t>
            </a:r>
          </a:p>
        </p:txBody>
      </p:sp>
      <p:sp>
        <p:nvSpPr>
          <p:cNvPr id="54" name="Rectangle 53"/>
          <p:cNvSpPr/>
          <p:nvPr/>
        </p:nvSpPr>
        <p:spPr bwMode="auto">
          <a:xfrm>
            <a:off x="2" y="897028"/>
            <a:ext cx="2878889" cy="758777"/>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solidFill>
                  <a:srgbClr val="FFFFFF"/>
                </a:solidFill>
                <a:ea typeface="Segoe UI" pitchFamily="34" charset="0"/>
                <a:cs typeface="Segoe UI" pitchFamily="34" charset="0"/>
              </a:rPr>
              <a:t>Content &amp; Authoring</a:t>
            </a:r>
          </a:p>
        </p:txBody>
      </p:sp>
      <p:sp>
        <p:nvSpPr>
          <p:cNvPr id="55" name="Rectangle 54"/>
          <p:cNvSpPr/>
          <p:nvPr/>
        </p:nvSpPr>
        <p:spPr>
          <a:xfrm>
            <a:off x="2878889" y="897021"/>
            <a:ext cx="3918658" cy="758778"/>
          </a:xfrm>
          <a:prstGeom prst="rect">
            <a:avLst/>
          </a:prstGeom>
          <a:solidFill>
            <a:srgbClr val="B9B9B9"/>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5198" tIns="46608" rIns="93216" bIns="95198" rtlCol="0" anchor="ctr"/>
          <a:lstStyle/>
          <a:p>
            <a:pPr algn="ctr" defTabSz="950673"/>
            <a:r>
              <a:rPr lang="en-US" sz="2000" dirty="0" smtClean="0">
                <a:solidFill>
                  <a:srgbClr val="FFFFFF">
                    <a:alpha val="99000"/>
                  </a:srgbClr>
                </a:solidFill>
              </a:rPr>
              <a:t>Search</a:t>
            </a:r>
            <a:endParaRPr lang="en-US" sz="2000" dirty="0">
              <a:solidFill>
                <a:srgbClr val="FFFFFF">
                  <a:alpha val="99000"/>
                </a:srgbClr>
              </a:solidFill>
            </a:endParaRPr>
          </a:p>
        </p:txBody>
      </p:sp>
      <p:sp>
        <p:nvSpPr>
          <p:cNvPr id="56" name="Rectangle 55"/>
          <p:cNvSpPr/>
          <p:nvPr/>
        </p:nvSpPr>
        <p:spPr bwMode="auto">
          <a:xfrm>
            <a:off x="6797546" y="897027"/>
            <a:ext cx="3065620" cy="758777"/>
          </a:xfrm>
          <a:prstGeom prst="rect">
            <a:avLst/>
          </a:prstGeom>
          <a:solidFill>
            <a:schemeClr val="tx2"/>
          </a:solidFill>
          <a:ln>
            <a:solidFill>
              <a:schemeClr val="tx2"/>
            </a:solid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Publishing</a:t>
            </a:r>
          </a:p>
        </p:txBody>
      </p:sp>
      <p:sp>
        <p:nvSpPr>
          <p:cNvPr id="57" name="Rectangle 56"/>
          <p:cNvSpPr/>
          <p:nvPr/>
        </p:nvSpPr>
        <p:spPr>
          <a:xfrm>
            <a:off x="9863172" y="897020"/>
            <a:ext cx="2573309" cy="758778"/>
          </a:xfrm>
          <a:prstGeom prst="rect">
            <a:avLst/>
          </a:prstGeom>
          <a:solidFill>
            <a:srgbClr val="B9B9B9"/>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5198" tIns="46608" rIns="93216" bIns="95198" rtlCol="0" anchor="ctr"/>
          <a:lstStyle/>
          <a:p>
            <a:pPr algn="ctr" defTabSz="950673"/>
            <a:r>
              <a:rPr lang="en-US" sz="2000" dirty="0">
                <a:solidFill>
                  <a:srgbClr val="FFFFFF">
                    <a:alpha val="99000"/>
                  </a:srgbClr>
                </a:solidFill>
              </a:rPr>
              <a:t>Experiences</a:t>
            </a:r>
          </a:p>
        </p:txBody>
      </p:sp>
      <p:grpSp>
        <p:nvGrpSpPr>
          <p:cNvPr id="48" name="Group 47"/>
          <p:cNvGrpSpPr/>
          <p:nvPr/>
        </p:nvGrpSpPr>
        <p:grpSpPr>
          <a:xfrm>
            <a:off x="10417630" y="4197919"/>
            <a:ext cx="1953251" cy="1889573"/>
            <a:chOff x="10157559" y="2350803"/>
            <a:chExt cx="2387181" cy="2238090"/>
          </a:xfrm>
        </p:grpSpPr>
        <p:pic>
          <p:nvPicPr>
            <p:cNvPr id="46"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57559" y="2350803"/>
              <a:ext cx="1835328" cy="1824316"/>
            </a:xfrm>
            <a:prstGeom prst="rect">
              <a:avLst/>
            </a:prstGeom>
            <a:noFill/>
            <a:ln>
              <a:noFill/>
            </a:ln>
            <a:effectLst>
              <a:outerShdw blurRad="203200" dist="165100" dir="2700000" algn="ctr" rotWithShape="0">
                <a:schemeClr val="bg1">
                  <a:lumMod val="65000"/>
                  <a:alpha val="92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65872" y="3753705"/>
              <a:ext cx="1978868" cy="83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5" name="Rectangle 64"/>
          <p:cNvSpPr/>
          <p:nvPr/>
        </p:nvSpPr>
        <p:spPr>
          <a:xfrm>
            <a:off x="7555696" y="5170758"/>
            <a:ext cx="961793" cy="249553"/>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100" dirty="0">
                <a:solidFill>
                  <a:srgbClr val="505050"/>
                </a:solidFill>
                <a:ea typeface="Segoe UI" pitchFamily="34" charset="0"/>
                <a:cs typeface="Segoe UI" pitchFamily="34" charset="0"/>
              </a:rPr>
              <a:t>REST/OData</a:t>
            </a:r>
          </a:p>
        </p:txBody>
      </p:sp>
      <p:pic>
        <p:nvPicPr>
          <p:cNvPr id="6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47360" y="1840781"/>
            <a:ext cx="1396053" cy="1763853"/>
          </a:xfrm>
          <a:prstGeom prst="rect">
            <a:avLst/>
          </a:prstGeom>
          <a:noFill/>
          <a:ln>
            <a:noFill/>
          </a:ln>
          <a:effectLst>
            <a:outerShdw blurRad="114300" dist="889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3" name="Picture 52"/>
          <p:cNvPicPr>
            <a:picLocks noChangeAspect="1"/>
          </p:cNvPicPr>
          <p:nvPr/>
        </p:nvPicPr>
        <p:blipFill rotWithShape="1">
          <a:blip r:embed="rId6"/>
          <a:srcRect b="24819"/>
          <a:stretch/>
        </p:blipFill>
        <p:spPr>
          <a:xfrm>
            <a:off x="10585990" y="2301262"/>
            <a:ext cx="1616533" cy="1620224"/>
          </a:xfrm>
          <a:prstGeom prst="rect">
            <a:avLst/>
          </a:prstGeom>
          <a:effectLst>
            <a:outerShdw blurRad="114300" dist="88900" dir="2700000" algn="tl" rotWithShape="0">
              <a:prstClr val="black">
                <a:alpha val="40000"/>
              </a:prstClr>
            </a:outerShdw>
          </a:effectLst>
        </p:spPr>
      </p:pic>
      <p:sp>
        <p:nvSpPr>
          <p:cNvPr id="72" name="Up-Down Arrow 71"/>
          <p:cNvSpPr/>
          <p:nvPr/>
        </p:nvSpPr>
        <p:spPr bwMode="auto">
          <a:xfrm rot="16200000">
            <a:off x="6352581" y="-1756233"/>
            <a:ext cx="153450" cy="7463154"/>
          </a:xfrm>
          <a:prstGeom prst="upDownArrow">
            <a:avLst/>
          </a:prstGeom>
          <a:solidFill>
            <a:schemeClr val="bg2"/>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6860686" y="2442360"/>
            <a:ext cx="2356642" cy="418684"/>
          </a:xfrm>
          <a:prstGeom prst="rect">
            <a:avLst/>
          </a:prstGeom>
          <a:solidFill>
            <a:schemeClr val="tx2"/>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Managed Navigation</a:t>
            </a:r>
          </a:p>
        </p:txBody>
      </p:sp>
      <p:sp>
        <p:nvSpPr>
          <p:cNvPr id="66" name="Rectangle 65"/>
          <p:cNvSpPr/>
          <p:nvPr/>
        </p:nvSpPr>
        <p:spPr>
          <a:xfrm>
            <a:off x="7284588" y="2122178"/>
            <a:ext cx="1719717" cy="320182"/>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Page Framework</a:t>
            </a:r>
          </a:p>
        </p:txBody>
      </p:sp>
      <p:grpSp>
        <p:nvGrpSpPr>
          <p:cNvPr id="62" name="Group 61"/>
          <p:cNvGrpSpPr/>
          <p:nvPr/>
        </p:nvGrpSpPr>
        <p:grpSpPr>
          <a:xfrm>
            <a:off x="6860686" y="2903550"/>
            <a:ext cx="2356642" cy="2001715"/>
            <a:chOff x="7059727" y="2199055"/>
            <a:chExt cx="1792930" cy="1002689"/>
          </a:xfrm>
          <a:solidFill>
            <a:schemeClr val="tx2"/>
          </a:solidFill>
        </p:grpSpPr>
        <p:sp>
          <p:nvSpPr>
            <p:cNvPr id="59" name="Rectangle 58"/>
            <p:cNvSpPr/>
            <p:nvPr/>
          </p:nvSpPr>
          <p:spPr bwMode="auto">
            <a:xfrm>
              <a:off x="7059727" y="2199055"/>
              <a:ext cx="1792930" cy="1002689"/>
            </a:xfrm>
            <a:prstGeom prst="rect">
              <a:avLst/>
            </a:prstGeom>
            <a:grp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2880" tIns="45720" rIns="182880" bIns="146304"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Content Search WP</a:t>
              </a:r>
            </a:p>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(CSWP)</a:t>
              </a:r>
            </a:p>
            <a:p>
              <a:pPr algn="ctr" defTabSz="950585" fontAlgn="base">
                <a:lnSpc>
                  <a:spcPct val="90000"/>
                </a:lnSpc>
                <a:spcBef>
                  <a:spcPct val="0"/>
                </a:spcBef>
                <a:spcAft>
                  <a:spcPct val="0"/>
                </a:spcAft>
              </a:pPr>
              <a:r>
                <a:rPr lang="en-US" sz="1200" dirty="0">
                  <a:gradFill>
                    <a:gsLst>
                      <a:gs pos="0">
                        <a:srgbClr val="FFFFFF"/>
                      </a:gs>
                      <a:gs pos="100000">
                        <a:srgbClr val="FFFFFF"/>
                      </a:gs>
                    </a:gsLst>
                    <a:lin ang="5400000" scaled="0"/>
                  </a:gradFill>
                  <a:ea typeface="Segoe UI" pitchFamily="34" charset="0"/>
                  <a:cs typeface="Segoe UI" pitchFamily="34" charset="0"/>
                </a:rPr>
                <a:t/>
              </a:r>
              <a:br>
                <a:rPr lang="en-US" sz="1200" dirty="0">
                  <a:gradFill>
                    <a:gsLst>
                      <a:gs pos="0">
                        <a:srgbClr val="FFFFFF"/>
                      </a:gs>
                      <a:gs pos="100000">
                        <a:srgbClr val="FFFFFF"/>
                      </a:gs>
                    </a:gsLst>
                    <a:lin ang="5400000" scaled="0"/>
                  </a:gradFill>
                  <a:ea typeface="Segoe UI" pitchFamily="34" charset="0"/>
                  <a:cs typeface="Segoe UI" pitchFamily="34" charset="0"/>
                </a:rPr>
              </a:br>
              <a:endParaRPr lang="en-US" sz="1200" dirty="0">
                <a:gradFill>
                  <a:gsLst>
                    <a:gs pos="0">
                      <a:srgbClr val="FFFFFF"/>
                    </a:gs>
                    <a:gs pos="100000">
                      <a:srgbClr val="FFFFFF"/>
                    </a:gs>
                  </a:gsLst>
                  <a:lin ang="5400000" scaled="0"/>
                </a:gradFill>
                <a:ea typeface="Segoe UI" pitchFamily="34" charset="0"/>
                <a:cs typeface="Segoe UI" pitchFamily="34" charset="0"/>
              </a:endParaRPr>
            </a:p>
          </p:txBody>
        </p:sp>
        <p:sp>
          <p:nvSpPr>
            <p:cNvPr id="76" name="Rectangle 75"/>
            <p:cNvSpPr/>
            <p:nvPr/>
          </p:nvSpPr>
          <p:spPr bwMode="auto">
            <a:xfrm>
              <a:off x="7281886" y="2782038"/>
              <a:ext cx="1408698" cy="266277"/>
            </a:xfrm>
            <a:prstGeom prst="rect">
              <a:avLst/>
            </a:prstGeom>
            <a:solidFill>
              <a:schemeClr val="accent3"/>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46304" rIns="9144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solidFill>
                    <a:srgbClr val="505050"/>
                  </a:solidFill>
                  <a:ea typeface="Segoe UI" pitchFamily="34" charset="0"/>
                  <a:cs typeface="Segoe UI" pitchFamily="34" charset="0"/>
                </a:rPr>
                <a:t>Display Templates</a:t>
              </a:r>
            </a:p>
          </p:txBody>
        </p:sp>
      </p:grpSp>
      <p:sp>
        <p:nvSpPr>
          <p:cNvPr id="86" name="Rectangle 85"/>
          <p:cNvSpPr/>
          <p:nvPr/>
        </p:nvSpPr>
        <p:spPr bwMode="auto">
          <a:xfrm rot="16200000">
            <a:off x="8190574" y="3496422"/>
            <a:ext cx="2462901" cy="354785"/>
          </a:xfrm>
          <a:prstGeom prst="rect">
            <a:avLst/>
          </a:prstGeom>
          <a:solidFill>
            <a:schemeClr val="tx2"/>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Device Channels</a:t>
            </a:r>
          </a:p>
        </p:txBody>
      </p:sp>
      <p:sp>
        <p:nvSpPr>
          <p:cNvPr id="90" name="Rectangle 89"/>
          <p:cNvSpPr/>
          <p:nvPr/>
        </p:nvSpPr>
        <p:spPr bwMode="auto">
          <a:xfrm rot="16200000">
            <a:off x="1507925" y="2464847"/>
            <a:ext cx="1681586" cy="510357"/>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solidFill>
                  <a:srgbClr val="FFFFFF"/>
                </a:solidFill>
                <a:ea typeface="Segoe UI" pitchFamily="34" charset="0"/>
                <a:cs typeface="Segoe UI" pitchFamily="34" charset="0"/>
              </a:rPr>
              <a:t>Variations</a:t>
            </a:r>
          </a:p>
        </p:txBody>
      </p:sp>
      <p:sp>
        <p:nvSpPr>
          <p:cNvPr id="91" name="Rectangle 90"/>
          <p:cNvSpPr/>
          <p:nvPr/>
        </p:nvSpPr>
        <p:spPr bwMode="auto">
          <a:xfrm rot="5400000">
            <a:off x="5008111" y="4726369"/>
            <a:ext cx="157932" cy="1862741"/>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gradFill>
                  <a:gsLst>
                    <a:gs pos="0">
                      <a:srgbClr val="FFFFFF"/>
                    </a:gs>
                    <a:gs pos="100000">
                      <a:srgbClr val="FFFFFF"/>
                    </a:gs>
                  </a:gsLst>
                  <a:lin ang="5400000" scaled="0"/>
                </a:gradFill>
                <a:ea typeface="Segoe UI" pitchFamily="34" charset="0"/>
                <a:cs typeface="Segoe UI" pitchFamily="34" charset="0"/>
              </a:rPr>
              <a:t>Reports</a:t>
            </a:r>
          </a:p>
        </p:txBody>
      </p:sp>
      <p:sp>
        <p:nvSpPr>
          <p:cNvPr id="96" name="Rectangle 95"/>
          <p:cNvSpPr/>
          <p:nvPr/>
        </p:nvSpPr>
        <p:spPr bwMode="auto">
          <a:xfrm>
            <a:off x="3622570" y="2442364"/>
            <a:ext cx="1346296" cy="2437603"/>
          </a:xfrm>
          <a:prstGeom prst="rect">
            <a:avLst/>
          </a:prstGeom>
          <a:solidFill>
            <a:srgbClr val="B9B9B9"/>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21" tIns="34963" rIns="34963" bIns="69921" numCol="1" spcCol="0" rtlCol="0" fromWordArt="0" anchor="b" anchorCtr="0" forceAA="0" compatLnSpc="1">
            <a:prstTxWarp prst="textNoShape">
              <a:avLst/>
            </a:prstTxWarp>
            <a:noAutofit/>
          </a:bodyPr>
          <a:lstStyle/>
          <a:p>
            <a:pPr defTabSz="698961" fontAlgn="base">
              <a:spcBef>
                <a:spcPct val="0"/>
              </a:spcBef>
              <a:spcAft>
                <a:spcPct val="0"/>
              </a:spcAft>
            </a:pPr>
            <a:endParaRPr lang="en-US" sz="2900" spc="-39" dirty="0">
              <a:gradFill>
                <a:gsLst>
                  <a:gs pos="0">
                    <a:srgbClr val="FFFFFF"/>
                  </a:gs>
                  <a:gs pos="100000">
                    <a:srgbClr val="FFFFFF"/>
                  </a:gs>
                </a:gsLst>
                <a:lin ang="5400000" scaled="0"/>
              </a:gradFill>
              <a:ea typeface="Segoe UI" pitchFamily="34" charset="0"/>
              <a:cs typeface="Segoe Pro Light"/>
            </a:endParaRPr>
          </a:p>
        </p:txBody>
      </p:sp>
      <p:pic>
        <p:nvPicPr>
          <p:cNvPr id="97" name="Picture 2" descr="\\MAGNUM\Projects\Microsoft\Cloud Power FY12\Design\Icons\PNGs\Cloud_on_your_terms.png"/>
          <p:cNvPicPr>
            <a:picLocks noChangeAspect="1" noChangeArrowheads="1"/>
          </p:cNvPicPr>
          <p:nvPr/>
        </p:nvPicPr>
        <p:blipFill>
          <a:blip r:embed="rId7" cstate="print">
            <a:lum bright="100000"/>
          </a:blip>
          <a:stretch>
            <a:fillRect/>
          </a:stretch>
        </p:blipFill>
        <p:spPr bwMode="auto">
          <a:xfrm>
            <a:off x="3814086" y="3020320"/>
            <a:ext cx="963261" cy="963124"/>
          </a:xfrm>
          <a:prstGeom prst="rect">
            <a:avLst/>
          </a:prstGeom>
          <a:noFill/>
          <a:ln>
            <a:noFill/>
          </a:ln>
        </p:spPr>
      </p:pic>
      <p:sp>
        <p:nvSpPr>
          <p:cNvPr id="98" name="Rectangle 97"/>
          <p:cNvSpPr/>
          <p:nvPr/>
        </p:nvSpPr>
        <p:spPr>
          <a:xfrm>
            <a:off x="3901574" y="4084904"/>
            <a:ext cx="788289" cy="586569"/>
          </a:xfrm>
          <a:prstGeom prst="rect">
            <a:avLst/>
          </a:prstGeom>
          <a:noFill/>
        </p:spPr>
        <p:txBody>
          <a:bodyPr wrap="none" lIns="93216" tIns="46608" rIns="93216" bIns="46608">
            <a:spAutoFit/>
          </a:bodyPr>
          <a:lstStyle/>
          <a:p>
            <a:pPr algn="ctr" defTabSz="950673"/>
            <a:r>
              <a:rPr lang="en-US" sz="1600" dirty="0" smtClean="0">
                <a:solidFill>
                  <a:srgbClr val="FFFFFF">
                    <a:alpha val="99000"/>
                  </a:srgbClr>
                </a:solidFill>
              </a:rPr>
              <a:t>Search</a:t>
            </a:r>
          </a:p>
          <a:p>
            <a:pPr algn="ctr" defTabSz="950673"/>
            <a:r>
              <a:rPr lang="en-US" sz="1600" dirty="0" smtClean="0">
                <a:solidFill>
                  <a:srgbClr val="FFFFFF">
                    <a:alpha val="99000"/>
                  </a:srgbClr>
                </a:solidFill>
              </a:rPr>
              <a:t>Index</a:t>
            </a:r>
            <a:endParaRPr lang="en-US" sz="1600" dirty="0">
              <a:solidFill>
                <a:srgbClr val="FFFFFF">
                  <a:alpha val="99000"/>
                </a:srgbClr>
              </a:solidFill>
            </a:endParaRPr>
          </a:p>
        </p:txBody>
      </p:sp>
      <p:sp>
        <p:nvSpPr>
          <p:cNvPr id="99" name="Rectangle 98"/>
          <p:cNvSpPr/>
          <p:nvPr/>
        </p:nvSpPr>
        <p:spPr bwMode="auto">
          <a:xfrm>
            <a:off x="4990171" y="2442366"/>
            <a:ext cx="499912" cy="2435575"/>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Recommendations</a:t>
            </a:r>
          </a:p>
        </p:txBody>
      </p:sp>
      <p:sp>
        <p:nvSpPr>
          <p:cNvPr id="100" name="Rectangle 99"/>
          <p:cNvSpPr/>
          <p:nvPr/>
        </p:nvSpPr>
        <p:spPr bwMode="auto">
          <a:xfrm>
            <a:off x="5518536" y="2442366"/>
            <a:ext cx="499912" cy="2438775"/>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Query Rule Engine</a:t>
            </a:r>
          </a:p>
        </p:txBody>
      </p:sp>
      <p:sp>
        <p:nvSpPr>
          <p:cNvPr id="102" name="Rectangle 101"/>
          <p:cNvSpPr/>
          <p:nvPr/>
        </p:nvSpPr>
        <p:spPr bwMode="auto">
          <a:xfrm>
            <a:off x="3169526" y="2442357"/>
            <a:ext cx="424369" cy="2438783"/>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Crawler</a:t>
            </a:r>
          </a:p>
        </p:txBody>
      </p:sp>
      <p:sp>
        <p:nvSpPr>
          <p:cNvPr id="104" name="Rectangle 103"/>
          <p:cNvSpPr/>
          <p:nvPr/>
        </p:nvSpPr>
        <p:spPr bwMode="auto">
          <a:xfrm rot="16200000">
            <a:off x="8573420" y="3496422"/>
            <a:ext cx="2462900" cy="354785"/>
          </a:xfrm>
          <a:prstGeom prst="rect">
            <a:avLst/>
          </a:prstGeom>
          <a:solidFill>
            <a:schemeClr val="tx2"/>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Templates</a:t>
            </a:r>
          </a:p>
        </p:txBody>
      </p:sp>
      <p:sp>
        <p:nvSpPr>
          <p:cNvPr id="63" name="Rectangle 62"/>
          <p:cNvSpPr/>
          <p:nvPr/>
        </p:nvSpPr>
        <p:spPr bwMode="auto">
          <a:xfrm>
            <a:off x="7152690" y="3451870"/>
            <a:ext cx="1851604" cy="531581"/>
          </a:xfrm>
          <a:prstGeom prst="rect">
            <a:avLst/>
          </a:prstGeom>
          <a:solidFill>
            <a:schemeClr val="tx2">
              <a:lumMod val="50000"/>
              <a:lumOff val="50000"/>
            </a:schemeClr>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6" tIns="149146" rIns="93216"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solidFill>
                  <a:srgbClr val="505050"/>
                </a:solidFill>
                <a:ea typeface="Segoe UI" pitchFamily="34" charset="0"/>
                <a:cs typeface="Segoe UI" pitchFamily="34" charset="0"/>
              </a:rPr>
              <a:t>Query</a:t>
            </a:r>
          </a:p>
        </p:txBody>
      </p:sp>
    </p:spTree>
    <p:extLst>
      <p:ext uri="{BB962C8B-B14F-4D97-AF65-F5344CB8AC3E}">
        <p14:creationId xmlns:p14="http://schemas.microsoft.com/office/powerpoint/2010/main" val="156682791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Content Search Web Part</a:t>
            </a:r>
          </a:p>
        </p:txBody>
      </p:sp>
    </p:spTree>
    <p:extLst>
      <p:ext uri="{BB962C8B-B14F-4D97-AF65-F5344CB8AC3E}">
        <p14:creationId xmlns:p14="http://schemas.microsoft.com/office/powerpoint/2010/main" val="886711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51558" y="1975344"/>
            <a:ext cx="1611074"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Documents</a:t>
            </a:r>
          </a:p>
        </p:txBody>
      </p:sp>
      <p:sp>
        <p:nvSpPr>
          <p:cNvPr id="6" name="Rectangle 5"/>
          <p:cNvSpPr/>
          <p:nvPr/>
        </p:nvSpPr>
        <p:spPr bwMode="auto">
          <a:xfrm>
            <a:off x="351557" y="3156189"/>
            <a:ext cx="1611075" cy="349726"/>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Catalogs</a:t>
            </a:r>
          </a:p>
        </p:txBody>
      </p:sp>
      <p:sp>
        <p:nvSpPr>
          <p:cNvPr id="8" name="Rectangle 7"/>
          <p:cNvSpPr/>
          <p:nvPr/>
        </p:nvSpPr>
        <p:spPr bwMode="auto">
          <a:xfrm>
            <a:off x="282789" y="1879234"/>
            <a:ext cx="1767287" cy="1681583"/>
          </a:xfrm>
          <a:prstGeom prst="rect">
            <a:avLst/>
          </a:prstGeom>
          <a:noFill/>
          <a:ln w="25400">
            <a:solidFill>
              <a:srgbClr val="0070C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351557" y="2363929"/>
            <a:ext cx="1611075"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Pages</a:t>
            </a:r>
          </a:p>
        </p:txBody>
      </p:sp>
      <p:sp>
        <p:nvSpPr>
          <p:cNvPr id="10" name="Rectangle 9"/>
          <p:cNvSpPr/>
          <p:nvPr/>
        </p:nvSpPr>
        <p:spPr bwMode="auto">
          <a:xfrm>
            <a:off x="348025" y="2754183"/>
            <a:ext cx="1614608" cy="349726"/>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Digital Assets</a:t>
            </a:r>
          </a:p>
        </p:txBody>
      </p:sp>
      <p:sp>
        <p:nvSpPr>
          <p:cNvPr id="11" name="Rectangle 10"/>
          <p:cNvSpPr/>
          <p:nvPr/>
        </p:nvSpPr>
        <p:spPr>
          <a:xfrm>
            <a:off x="81445" y="3625111"/>
            <a:ext cx="2147767" cy="341632"/>
          </a:xfrm>
          <a:prstGeom prst="rect">
            <a:avLst/>
          </a:prstGeom>
        </p:spPr>
        <p:txBody>
          <a:bodyPr wrap="none">
            <a:spAutoFit/>
          </a:bodyPr>
          <a:lstStyle/>
          <a:p>
            <a:pPr algn="ctr" defTabSz="950585" fontAlgn="base">
              <a:lnSpc>
                <a:spcPct val="90000"/>
              </a:lnSpc>
              <a:spcBef>
                <a:spcPct val="0"/>
              </a:spcBef>
              <a:spcAft>
                <a:spcPct val="0"/>
              </a:spcAft>
            </a:pPr>
            <a:r>
              <a:rPr lang="en-US" dirty="0">
                <a:solidFill>
                  <a:srgbClr val="505050"/>
                </a:solidFill>
                <a:ea typeface="Segoe UI" pitchFamily="34" charset="0"/>
                <a:cs typeface="Segoe UI" pitchFamily="34" charset="0"/>
              </a:rPr>
              <a:t>SharePoint Content</a:t>
            </a:r>
          </a:p>
        </p:txBody>
      </p:sp>
      <p:sp>
        <p:nvSpPr>
          <p:cNvPr id="12" name="Rectangle 11"/>
          <p:cNvSpPr/>
          <p:nvPr/>
        </p:nvSpPr>
        <p:spPr bwMode="auto">
          <a:xfrm>
            <a:off x="301936" y="4506967"/>
            <a:ext cx="1748141" cy="1247117"/>
          </a:xfrm>
          <a:prstGeom prst="rect">
            <a:avLst/>
          </a:prstGeom>
          <a:noFill/>
          <a:ln w="25400">
            <a:solidFill>
              <a:srgbClr val="0070C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367179" y="4555540"/>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dirty="0" smtClean="0">
                <a:solidFill>
                  <a:srgbClr val="FFFFFF"/>
                </a:solidFill>
                <a:ea typeface="Segoe UI" pitchFamily="34" charset="0"/>
                <a:cs typeface="Segoe UI" pitchFamily="34" charset="0"/>
              </a:rPr>
              <a:t>www</a:t>
            </a:r>
          </a:p>
        </p:txBody>
      </p:sp>
      <p:sp>
        <p:nvSpPr>
          <p:cNvPr id="14" name="Rectangle 13"/>
          <p:cNvSpPr/>
          <p:nvPr/>
        </p:nvSpPr>
        <p:spPr bwMode="auto">
          <a:xfrm>
            <a:off x="367179" y="4944126"/>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Ext. CMS</a:t>
            </a:r>
          </a:p>
        </p:txBody>
      </p:sp>
      <p:sp>
        <p:nvSpPr>
          <p:cNvPr id="15" name="Rectangle 14"/>
          <p:cNvSpPr/>
          <p:nvPr/>
        </p:nvSpPr>
        <p:spPr bwMode="auto">
          <a:xfrm>
            <a:off x="367179" y="5334381"/>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LOB + more</a:t>
            </a:r>
          </a:p>
        </p:txBody>
      </p:sp>
      <p:sp>
        <p:nvSpPr>
          <p:cNvPr id="16" name="Rectangle 15"/>
          <p:cNvSpPr/>
          <p:nvPr/>
        </p:nvSpPr>
        <p:spPr>
          <a:xfrm>
            <a:off x="150562" y="5815829"/>
            <a:ext cx="1899518" cy="348433"/>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dirty="0" smtClean="0">
                <a:solidFill>
                  <a:srgbClr val="505050"/>
                </a:solidFill>
                <a:ea typeface="Segoe UI" pitchFamily="34" charset="0"/>
                <a:cs typeface="Segoe UI" pitchFamily="34" charset="0"/>
              </a:rPr>
              <a:t>External Content</a:t>
            </a:r>
            <a:endParaRPr lang="en-US" dirty="0">
              <a:solidFill>
                <a:srgbClr val="505050"/>
              </a:solidFill>
              <a:ea typeface="Segoe UI" pitchFamily="34" charset="0"/>
              <a:cs typeface="Segoe UI" pitchFamily="34" charset="0"/>
            </a:endParaRPr>
          </a:p>
        </p:txBody>
      </p:sp>
      <p:grpSp>
        <p:nvGrpSpPr>
          <p:cNvPr id="82" name="Group 81"/>
          <p:cNvGrpSpPr/>
          <p:nvPr/>
        </p:nvGrpSpPr>
        <p:grpSpPr>
          <a:xfrm>
            <a:off x="4155714" y="4935010"/>
            <a:ext cx="1862741" cy="612566"/>
            <a:chOff x="3586615" y="4734250"/>
            <a:chExt cx="1657350" cy="600609"/>
          </a:xfrm>
          <a:solidFill>
            <a:schemeClr val="accent2"/>
          </a:solidFill>
        </p:grpSpPr>
        <p:sp>
          <p:nvSpPr>
            <p:cNvPr id="25" name="Rectangle 24"/>
            <p:cNvSpPr/>
            <p:nvPr/>
          </p:nvSpPr>
          <p:spPr>
            <a:xfrm>
              <a:off x="3586615" y="4734250"/>
              <a:ext cx="1657350" cy="600609"/>
            </a:xfrm>
            <a:prstGeom prst="rect">
              <a:avLst/>
            </a:prstGeom>
            <a:solidFill>
              <a:srgbClr val="B9B9B9"/>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3383" bIns="45720" rtlCol="0" anchor="b"/>
            <a:lstStyle/>
            <a:p>
              <a:pPr algn="ctr" defTabSz="950673"/>
              <a:r>
                <a:rPr lang="en-US" sz="1600" dirty="0">
                  <a:solidFill>
                    <a:srgbClr val="FFFFFF">
                      <a:alpha val="99000"/>
                    </a:srgbClr>
                  </a:solidFill>
                </a:rPr>
                <a:t>Analysis Engine</a:t>
              </a:r>
            </a:p>
          </p:txBody>
        </p:sp>
        <p:sp>
          <p:nvSpPr>
            <p:cNvPr id="26" name="Freeform 104"/>
            <p:cNvSpPr>
              <a:spLocks noEditPoints="1"/>
            </p:cNvSpPr>
            <p:nvPr/>
          </p:nvSpPr>
          <p:spPr bwMode="black">
            <a:xfrm>
              <a:off x="4284173" y="4786282"/>
              <a:ext cx="265716" cy="25448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bg1"/>
            </a:solidFill>
            <a:ln>
              <a:noFill/>
            </a:ln>
            <a:extLst/>
          </p:spPr>
          <p:txBody>
            <a:bodyPr vert="horz" wrap="square" lIns="91444" tIns="45722" rIns="91444" bIns="45722" numCol="1" anchor="t" anchorCtr="0" compatLnSpc="1">
              <a:prstTxWarp prst="textNoShape">
                <a:avLst/>
              </a:prstTxWarp>
            </a:bodyPr>
            <a:lstStyle/>
            <a:p>
              <a:pPr defTabSz="932128"/>
              <a:endParaRPr lang="en-US" dirty="0">
                <a:solidFill>
                  <a:srgbClr val="000000"/>
                </a:solidFill>
              </a:endParaRPr>
            </a:p>
          </p:txBody>
        </p:sp>
      </p:grpSp>
      <p:sp>
        <p:nvSpPr>
          <p:cNvPr id="51" name="Up-Down Arrow 50"/>
          <p:cNvSpPr/>
          <p:nvPr/>
        </p:nvSpPr>
        <p:spPr bwMode="auto">
          <a:xfrm rot="16200000">
            <a:off x="8159895" y="3353265"/>
            <a:ext cx="155690" cy="4213879"/>
          </a:xfrm>
          <a:prstGeom prst="upDownArrow">
            <a:avLst/>
          </a:prstGeom>
          <a:solidFill>
            <a:schemeClr val="bg2"/>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52" name="Rectangle 51"/>
          <p:cNvSpPr/>
          <p:nvPr/>
        </p:nvSpPr>
        <p:spPr>
          <a:xfrm>
            <a:off x="6963056" y="5535082"/>
            <a:ext cx="2382212" cy="263679"/>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200" dirty="0">
                <a:solidFill>
                  <a:srgbClr val="505050"/>
                </a:solidFill>
                <a:ea typeface="Segoe UI" pitchFamily="34" charset="0"/>
                <a:cs typeface="Segoe UI" pitchFamily="34" charset="0"/>
              </a:rPr>
              <a:t>User Behavior (+custom events)</a:t>
            </a:r>
          </a:p>
        </p:txBody>
      </p:sp>
      <p:sp>
        <p:nvSpPr>
          <p:cNvPr id="54" name="Rectangle 53"/>
          <p:cNvSpPr/>
          <p:nvPr/>
        </p:nvSpPr>
        <p:spPr bwMode="auto">
          <a:xfrm>
            <a:off x="2" y="897028"/>
            <a:ext cx="2878889" cy="758777"/>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solidFill>
                  <a:srgbClr val="FFFFFF"/>
                </a:solidFill>
                <a:ea typeface="Segoe UI" pitchFamily="34" charset="0"/>
                <a:cs typeface="Segoe UI" pitchFamily="34" charset="0"/>
              </a:rPr>
              <a:t>Content &amp; Authoring</a:t>
            </a:r>
          </a:p>
        </p:txBody>
      </p:sp>
      <p:sp>
        <p:nvSpPr>
          <p:cNvPr id="55" name="Rectangle 54"/>
          <p:cNvSpPr/>
          <p:nvPr/>
        </p:nvSpPr>
        <p:spPr>
          <a:xfrm>
            <a:off x="2878889" y="897021"/>
            <a:ext cx="3918658" cy="758778"/>
          </a:xfrm>
          <a:prstGeom prst="rect">
            <a:avLst/>
          </a:prstGeom>
          <a:solidFill>
            <a:srgbClr val="B9B9B9"/>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5198" tIns="46608" rIns="93216" bIns="95198" rtlCol="0" anchor="ctr"/>
          <a:lstStyle/>
          <a:p>
            <a:pPr algn="ctr" defTabSz="950673"/>
            <a:r>
              <a:rPr lang="en-US" sz="2000" dirty="0" smtClean="0">
                <a:solidFill>
                  <a:srgbClr val="FFFFFF">
                    <a:alpha val="99000"/>
                  </a:srgbClr>
                </a:solidFill>
              </a:rPr>
              <a:t>Search</a:t>
            </a:r>
            <a:endParaRPr lang="en-US" sz="2000" dirty="0">
              <a:solidFill>
                <a:srgbClr val="FFFFFF">
                  <a:alpha val="99000"/>
                </a:srgbClr>
              </a:solidFill>
            </a:endParaRPr>
          </a:p>
        </p:txBody>
      </p:sp>
      <p:sp>
        <p:nvSpPr>
          <p:cNvPr id="56" name="Rectangle 55"/>
          <p:cNvSpPr/>
          <p:nvPr/>
        </p:nvSpPr>
        <p:spPr bwMode="auto">
          <a:xfrm>
            <a:off x="6797546" y="897027"/>
            <a:ext cx="3065620" cy="758777"/>
          </a:xfrm>
          <a:prstGeom prst="rect">
            <a:avLst/>
          </a:prstGeom>
          <a:solidFill>
            <a:schemeClr val="tx2"/>
          </a:solidFill>
          <a:ln>
            <a:solidFill>
              <a:schemeClr val="tx2"/>
            </a:solid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Publishing</a:t>
            </a:r>
          </a:p>
        </p:txBody>
      </p:sp>
      <p:sp>
        <p:nvSpPr>
          <p:cNvPr id="57" name="Rectangle 56"/>
          <p:cNvSpPr/>
          <p:nvPr/>
        </p:nvSpPr>
        <p:spPr>
          <a:xfrm>
            <a:off x="9863172" y="897020"/>
            <a:ext cx="2573309" cy="758778"/>
          </a:xfrm>
          <a:prstGeom prst="rect">
            <a:avLst/>
          </a:prstGeom>
          <a:solidFill>
            <a:srgbClr val="B9B9B9"/>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5198" tIns="46608" rIns="93216" bIns="95198" rtlCol="0" anchor="ctr"/>
          <a:lstStyle/>
          <a:p>
            <a:pPr algn="ctr" defTabSz="950673"/>
            <a:r>
              <a:rPr lang="en-US" sz="2000" dirty="0">
                <a:solidFill>
                  <a:srgbClr val="FFFFFF">
                    <a:alpha val="99000"/>
                  </a:srgbClr>
                </a:solidFill>
              </a:rPr>
              <a:t>Experiences</a:t>
            </a:r>
          </a:p>
        </p:txBody>
      </p:sp>
      <p:grpSp>
        <p:nvGrpSpPr>
          <p:cNvPr id="48" name="Group 47"/>
          <p:cNvGrpSpPr/>
          <p:nvPr/>
        </p:nvGrpSpPr>
        <p:grpSpPr>
          <a:xfrm>
            <a:off x="10417630" y="4197919"/>
            <a:ext cx="1953251" cy="1889573"/>
            <a:chOff x="10157559" y="2350803"/>
            <a:chExt cx="2387181" cy="2238090"/>
          </a:xfrm>
        </p:grpSpPr>
        <p:pic>
          <p:nvPicPr>
            <p:cNvPr id="46"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57559" y="2350803"/>
              <a:ext cx="1835328" cy="1824316"/>
            </a:xfrm>
            <a:prstGeom prst="rect">
              <a:avLst/>
            </a:prstGeom>
            <a:noFill/>
            <a:ln>
              <a:noFill/>
            </a:ln>
            <a:effectLst>
              <a:outerShdw blurRad="203200" dist="165100" dir="2700000" algn="ctr" rotWithShape="0">
                <a:schemeClr val="bg1">
                  <a:lumMod val="65000"/>
                  <a:alpha val="92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65872" y="3753705"/>
              <a:ext cx="1978868" cy="83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5" name="Rectangle 64"/>
          <p:cNvSpPr/>
          <p:nvPr/>
        </p:nvSpPr>
        <p:spPr>
          <a:xfrm>
            <a:off x="7555696" y="5170758"/>
            <a:ext cx="961793" cy="249553"/>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100" dirty="0">
                <a:solidFill>
                  <a:srgbClr val="505050"/>
                </a:solidFill>
                <a:ea typeface="Segoe UI" pitchFamily="34" charset="0"/>
                <a:cs typeface="Segoe UI" pitchFamily="34" charset="0"/>
              </a:rPr>
              <a:t>REST/OData</a:t>
            </a:r>
          </a:p>
        </p:txBody>
      </p:sp>
      <p:pic>
        <p:nvPicPr>
          <p:cNvPr id="6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47360" y="1840781"/>
            <a:ext cx="1396053" cy="1763853"/>
          </a:xfrm>
          <a:prstGeom prst="rect">
            <a:avLst/>
          </a:prstGeom>
          <a:noFill/>
          <a:ln>
            <a:noFill/>
          </a:ln>
          <a:effectLst>
            <a:outerShdw blurRad="114300" dist="889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3" name="Picture 52"/>
          <p:cNvPicPr>
            <a:picLocks noChangeAspect="1"/>
          </p:cNvPicPr>
          <p:nvPr/>
        </p:nvPicPr>
        <p:blipFill rotWithShape="1">
          <a:blip r:embed="rId6"/>
          <a:srcRect b="24819"/>
          <a:stretch/>
        </p:blipFill>
        <p:spPr>
          <a:xfrm>
            <a:off x="10585990" y="2301262"/>
            <a:ext cx="1616533" cy="1620224"/>
          </a:xfrm>
          <a:prstGeom prst="rect">
            <a:avLst/>
          </a:prstGeom>
          <a:effectLst>
            <a:outerShdw blurRad="114300" dist="88900" dir="2700000" algn="tl" rotWithShape="0">
              <a:prstClr val="black">
                <a:alpha val="40000"/>
              </a:prstClr>
            </a:outerShdw>
          </a:effectLst>
        </p:spPr>
      </p:pic>
      <p:sp>
        <p:nvSpPr>
          <p:cNvPr id="72" name="Up-Down Arrow 71"/>
          <p:cNvSpPr/>
          <p:nvPr/>
        </p:nvSpPr>
        <p:spPr bwMode="auto">
          <a:xfrm rot="16200000">
            <a:off x="6352581" y="-1756233"/>
            <a:ext cx="153450" cy="7463154"/>
          </a:xfrm>
          <a:prstGeom prst="upDownArrow">
            <a:avLst/>
          </a:prstGeom>
          <a:solidFill>
            <a:schemeClr val="bg2"/>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6860686" y="2442360"/>
            <a:ext cx="2356642" cy="418684"/>
          </a:xfrm>
          <a:prstGeom prst="rect">
            <a:avLst/>
          </a:prstGeom>
          <a:solidFill>
            <a:schemeClr val="tx2"/>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Managed Navigation</a:t>
            </a:r>
          </a:p>
        </p:txBody>
      </p:sp>
      <p:sp>
        <p:nvSpPr>
          <p:cNvPr id="66" name="Rectangle 65"/>
          <p:cNvSpPr/>
          <p:nvPr/>
        </p:nvSpPr>
        <p:spPr>
          <a:xfrm>
            <a:off x="7284588" y="2122178"/>
            <a:ext cx="1719717" cy="320182"/>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Page Framework</a:t>
            </a:r>
          </a:p>
        </p:txBody>
      </p:sp>
      <p:grpSp>
        <p:nvGrpSpPr>
          <p:cNvPr id="62" name="Group 61"/>
          <p:cNvGrpSpPr/>
          <p:nvPr/>
        </p:nvGrpSpPr>
        <p:grpSpPr>
          <a:xfrm>
            <a:off x="6860686" y="2903550"/>
            <a:ext cx="2356642" cy="2001715"/>
            <a:chOff x="7059727" y="2199055"/>
            <a:chExt cx="1792930" cy="1002689"/>
          </a:xfrm>
          <a:solidFill>
            <a:schemeClr val="tx2"/>
          </a:solidFill>
        </p:grpSpPr>
        <p:sp>
          <p:nvSpPr>
            <p:cNvPr id="59" name="Rectangle 58"/>
            <p:cNvSpPr/>
            <p:nvPr/>
          </p:nvSpPr>
          <p:spPr bwMode="auto">
            <a:xfrm>
              <a:off x="7059727" y="2199055"/>
              <a:ext cx="1792930" cy="1002689"/>
            </a:xfrm>
            <a:prstGeom prst="rect">
              <a:avLst/>
            </a:prstGeom>
            <a:grp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2880" tIns="45720" rIns="182880" bIns="146304"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Content Search WP</a:t>
              </a:r>
            </a:p>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(CSWP)</a:t>
              </a:r>
            </a:p>
            <a:p>
              <a:pPr algn="ctr" defTabSz="950585" fontAlgn="base">
                <a:lnSpc>
                  <a:spcPct val="90000"/>
                </a:lnSpc>
                <a:spcBef>
                  <a:spcPct val="0"/>
                </a:spcBef>
                <a:spcAft>
                  <a:spcPct val="0"/>
                </a:spcAft>
              </a:pPr>
              <a:r>
                <a:rPr lang="en-US" sz="1200" dirty="0">
                  <a:gradFill>
                    <a:gsLst>
                      <a:gs pos="0">
                        <a:srgbClr val="FFFFFF"/>
                      </a:gs>
                      <a:gs pos="100000">
                        <a:srgbClr val="FFFFFF"/>
                      </a:gs>
                    </a:gsLst>
                    <a:lin ang="5400000" scaled="0"/>
                  </a:gradFill>
                  <a:ea typeface="Segoe UI" pitchFamily="34" charset="0"/>
                  <a:cs typeface="Segoe UI" pitchFamily="34" charset="0"/>
                </a:rPr>
                <a:t/>
              </a:r>
              <a:br>
                <a:rPr lang="en-US" sz="1200" dirty="0">
                  <a:gradFill>
                    <a:gsLst>
                      <a:gs pos="0">
                        <a:srgbClr val="FFFFFF"/>
                      </a:gs>
                      <a:gs pos="100000">
                        <a:srgbClr val="FFFFFF"/>
                      </a:gs>
                    </a:gsLst>
                    <a:lin ang="5400000" scaled="0"/>
                  </a:gradFill>
                  <a:ea typeface="Segoe UI" pitchFamily="34" charset="0"/>
                  <a:cs typeface="Segoe UI" pitchFamily="34" charset="0"/>
                </a:rPr>
              </a:br>
              <a:endParaRPr lang="en-US" sz="1200" dirty="0">
                <a:gradFill>
                  <a:gsLst>
                    <a:gs pos="0">
                      <a:srgbClr val="FFFFFF"/>
                    </a:gs>
                    <a:gs pos="100000">
                      <a:srgbClr val="FFFFFF"/>
                    </a:gs>
                  </a:gsLst>
                  <a:lin ang="5400000" scaled="0"/>
                </a:gradFill>
                <a:ea typeface="Segoe UI" pitchFamily="34" charset="0"/>
                <a:cs typeface="Segoe UI" pitchFamily="34" charset="0"/>
              </a:endParaRPr>
            </a:p>
          </p:txBody>
        </p:sp>
        <p:sp>
          <p:nvSpPr>
            <p:cNvPr id="76" name="Rectangle 75"/>
            <p:cNvSpPr/>
            <p:nvPr/>
          </p:nvSpPr>
          <p:spPr bwMode="auto">
            <a:xfrm>
              <a:off x="7281886" y="2782038"/>
              <a:ext cx="1408698" cy="266277"/>
            </a:xfrm>
            <a:prstGeom prst="rect">
              <a:avLst/>
            </a:prstGeom>
            <a:solidFill>
              <a:schemeClr val="accent3"/>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46304" rIns="9144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solidFill>
                    <a:srgbClr val="505050"/>
                  </a:solidFill>
                  <a:ea typeface="Segoe UI" pitchFamily="34" charset="0"/>
                  <a:cs typeface="Segoe UI" pitchFamily="34" charset="0"/>
                </a:rPr>
                <a:t>Display Templates</a:t>
              </a:r>
            </a:p>
          </p:txBody>
        </p:sp>
      </p:grpSp>
      <p:sp>
        <p:nvSpPr>
          <p:cNvPr id="86" name="Rectangle 85"/>
          <p:cNvSpPr/>
          <p:nvPr/>
        </p:nvSpPr>
        <p:spPr bwMode="auto">
          <a:xfrm rot="16200000">
            <a:off x="8190574" y="3496422"/>
            <a:ext cx="2462901" cy="354785"/>
          </a:xfrm>
          <a:prstGeom prst="rect">
            <a:avLst/>
          </a:prstGeom>
          <a:solidFill>
            <a:schemeClr val="tx2"/>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Device Channels</a:t>
            </a:r>
          </a:p>
        </p:txBody>
      </p:sp>
      <p:sp>
        <p:nvSpPr>
          <p:cNvPr id="90" name="Rectangle 89"/>
          <p:cNvSpPr/>
          <p:nvPr/>
        </p:nvSpPr>
        <p:spPr bwMode="auto">
          <a:xfrm rot="16200000">
            <a:off x="1507925" y="2464847"/>
            <a:ext cx="1681586" cy="510357"/>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solidFill>
                  <a:srgbClr val="FFFFFF"/>
                </a:solidFill>
                <a:ea typeface="Segoe UI" pitchFamily="34" charset="0"/>
                <a:cs typeface="Segoe UI" pitchFamily="34" charset="0"/>
              </a:rPr>
              <a:t>Variations</a:t>
            </a:r>
          </a:p>
        </p:txBody>
      </p:sp>
      <p:sp>
        <p:nvSpPr>
          <p:cNvPr id="91" name="Rectangle 90"/>
          <p:cNvSpPr/>
          <p:nvPr/>
        </p:nvSpPr>
        <p:spPr bwMode="auto">
          <a:xfrm rot="5400000">
            <a:off x="5008111" y="4726369"/>
            <a:ext cx="157932" cy="1862741"/>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gradFill>
                  <a:gsLst>
                    <a:gs pos="0">
                      <a:srgbClr val="FFFFFF"/>
                    </a:gs>
                    <a:gs pos="100000">
                      <a:srgbClr val="FFFFFF"/>
                    </a:gs>
                  </a:gsLst>
                  <a:lin ang="5400000" scaled="0"/>
                </a:gradFill>
                <a:ea typeface="Segoe UI" pitchFamily="34" charset="0"/>
                <a:cs typeface="Segoe UI" pitchFamily="34" charset="0"/>
              </a:rPr>
              <a:t>Reports</a:t>
            </a:r>
          </a:p>
        </p:txBody>
      </p:sp>
      <p:sp>
        <p:nvSpPr>
          <p:cNvPr id="96" name="Rectangle 95"/>
          <p:cNvSpPr/>
          <p:nvPr/>
        </p:nvSpPr>
        <p:spPr bwMode="auto">
          <a:xfrm>
            <a:off x="3622570" y="2442364"/>
            <a:ext cx="1346296" cy="2437603"/>
          </a:xfrm>
          <a:prstGeom prst="rect">
            <a:avLst/>
          </a:prstGeom>
          <a:solidFill>
            <a:srgbClr val="B9B9B9"/>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21" tIns="34963" rIns="34963" bIns="69921" numCol="1" spcCol="0" rtlCol="0" fromWordArt="0" anchor="b" anchorCtr="0" forceAA="0" compatLnSpc="1">
            <a:prstTxWarp prst="textNoShape">
              <a:avLst/>
            </a:prstTxWarp>
            <a:noAutofit/>
          </a:bodyPr>
          <a:lstStyle/>
          <a:p>
            <a:pPr defTabSz="698961" fontAlgn="base">
              <a:spcBef>
                <a:spcPct val="0"/>
              </a:spcBef>
              <a:spcAft>
                <a:spcPct val="0"/>
              </a:spcAft>
            </a:pPr>
            <a:endParaRPr lang="en-US" sz="2900" spc="-39" dirty="0">
              <a:gradFill>
                <a:gsLst>
                  <a:gs pos="0">
                    <a:srgbClr val="FFFFFF"/>
                  </a:gs>
                  <a:gs pos="100000">
                    <a:srgbClr val="FFFFFF"/>
                  </a:gs>
                </a:gsLst>
                <a:lin ang="5400000" scaled="0"/>
              </a:gradFill>
              <a:ea typeface="Segoe UI" pitchFamily="34" charset="0"/>
              <a:cs typeface="Segoe Pro Light"/>
            </a:endParaRPr>
          </a:p>
        </p:txBody>
      </p:sp>
      <p:pic>
        <p:nvPicPr>
          <p:cNvPr id="97" name="Picture 2" descr="\\MAGNUM\Projects\Microsoft\Cloud Power FY12\Design\Icons\PNGs\Cloud_on_your_terms.png"/>
          <p:cNvPicPr>
            <a:picLocks noChangeAspect="1" noChangeArrowheads="1"/>
          </p:cNvPicPr>
          <p:nvPr/>
        </p:nvPicPr>
        <p:blipFill>
          <a:blip r:embed="rId7" cstate="print">
            <a:lum bright="100000"/>
          </a:blip>
          <a:stretch>
            <a:fillRect/>
          </a:stretch>
        </p:blipFill>
        <p:spPr bwMode="auto">
          <a:xfrm>
            <a:off x="3814086" y="3020320"/>
            <a:ext cx="963261" cy="963124"/>
          </a:xfrm>
          <a:prstGeom prst="rect">
            <a:avLst/>
          </a:prstGeom>
          <a:noFill/>
          <a:ln>
            <a:noFill/>
          </a:ln>
        </p:spPr>
      </p:pic>
      <p:sp>
        <p:nvSpPr>
          <p:cNvPr id="98" name="Rectangle 97"/>
          <p:cNvSpPr/>
          <p:nvPr/>
        </p:nvSpPr>
        <p:spPr>
          <a:xfrm>
            <a:off x="3901574" y="4084904"/>
            <a:ext cx="788289" cy="586569"/>
          </a:xfrm>
          <a:prstGeom prst="rect">
            <a:avLst/>
          </a:prstGeom>
          <a:noFill/>
        </p:spPr>
        <p:txBody>
          <a:bodyPr wrap="none" lIns="93216" tIns="46608" rIns="93216" bIns="46608">
            <a:spAutoFit/>
          </a:bodyPr>
          <a:lstStyle/>
          <a:p>
            <a:pPr algn="ctr" defTabSz="950673"/>
            <a:r>
              <a:rPr lang="en-US" sz="1600" dirty="0" smtClean="0">
                <a:solidFill>
                  <a:srgbClr val="FFFFFF">
                    <a:alpha val="99000"/>
                  </a:srgbClr>
                </a:solidFill>
              </a:rPr>
              <a:t>Search</a:t>
            </a:r>
          </a:p>
          <a:p>
            <a:pPr algn="ctr" defTabSz="950673"/>
            <a:r>
              <a:rPr lang="en-US" sz="1600" dirty="0" smtClean="0">
                <a:solidFill>
                  <a:srgbClr val="FFFFFF">
                    <a:alpha val="99000"/>
                  </a:srgbClr>
                </a:solidFill>
              </a:rPr>
              <a:t>Index</a:t>
            </a:r>
            <a:endParaRPr lang="en-US" sz="1600" dirty="0">
              <a:solidFill>
                <a:srgbClr val="FFFFFF">
                  <a:alpha val="99000"/>
                </a:srgbClr>
              </a:solidFill>
            </a:endParaRPr>
          </a:p>
        </p:txBody>
      </p:sp>
      <p:sp>
        <p:nvSpPr>
          <p:cNvPr id="99" name="Rectangle 98"/>
          <p:cNvSpPr/>
          <p:nvPr/>
        </p:nvSpPr>
        <p:spPr bwMode="auto">
          <a:xfrm>
            <a:off x="4990171" y="2442366"/>
            <a:ext cx="499912" cy="2435575"/>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Recommendations</a:t>
            </a:r>
          </a:p>
        </p:txBody>
      </p:sp>
      <p:sp>
        <p:nvSpPr>
          <p:cNvPr id="100" name="Rectangle 99"/>
          <p:cNvSpPr/>
          <p:nvPr/>
        </p:nvSpPr>
        <p:spPr bwMode="auto">
          <a:xfrm>
            <a:off x="5518536" y="2442366"/>
            <a:ext cx="499912" cy="2438775"/>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Query Rule Engine</a:t>
            </a:r>
          </a:p>
        </p:txBody>
      </p:sp>
      <p:sp>
        <p:nvSpPr>
          <p:cNvPr id="102" name="Rectangle 101"/>
          <p:cNvSpPr/>
          <p:nvPr/>
        </p:nvSpPr>
        <p:spPr bwMode="auto">
          <a:xfrm>
            <a:off x="3169526" y="2442357"/>
            <a:ext cx="424369" cy="2438783"/>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Crawler</a:t>
            </a:r>
          </a:p>
        </p:txBody>
      </p:sp>
      <p:sp>
        <p:nvSpPr>
          <p:cNvPr id="104" name="Rectangle 103"/>
          <p:cNvSpPr/>
          <p:nvPr/>
        </p:nvSpPr>
        <p:spPr bwMode="auto">
          <a:xfrm rot="16200000">
            <a:off x="8573420" y="3496422"/>
            <a:ext cx="2462900" cy="354785"/>
          </a:xfrm>
          <a:prstGeom prst="rect">
            <a:avLst/>
          </a:prstGeom>
          <a:solidFill>
            <a:schemeClr val="tx2"/>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Templates</a:t>
            </a:r>
          </a:p>
        </p:txBody>
      </p:sp>
      <p:sp>
        <p:nvSpPr>
          <p:cNvPr id="63" name="Rectangle 62"/>
          <p:cNvSpPr/>
          <p:nvPr/>
        </p:nvSpPr>
        <p:spPr bwMode="auto">
          <a:xfrm>
            <a:off x="7152690" y="3451870"/>
            <a:ext cx="1851604" cy="531581"/>
          </a:xfrm>
          <a:prstGeom prst="rect">
            <a:avLst/>
          </a:prstGeom>
          <a:solidFill>
            <a:schemeClr val="tx2">
              <a:lumMod val="50000"/>
              <a:lumOff val="50000"/>
            </a:schemeClr>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6" tIns="149146" rIns="93216"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solidFill>
                  <a:srgbClr val="505050"/>
                </a:solidFill>
                <a:ea typeface="Segoe UI" pitchFamily="34" charset="0"/>
                <a:cs typeface="Segoe UI" pitchFamily="34" charset="0"/>
              </a:rPr>
              <a:t>Query</a:t>
            </a:r>
          </a:p>
        </p:txBody>
      </p:sp>
      <p:sp>
        <p:nvSpPr>
          <p:cNvPr id="45" name="Rectangular Callout 44"/>
          <p:cNvSpPr/>
          <p:nvPr/>
        </p:nvSpPr>
        <p:spPr bwMode="auto">
          <a:xfrm>
            <a:off x="5983497" y="5849535"/>
            <a:ext cx="1959118" cy="1054313"/>
          </a:xfrm>
          <a:prstGeom prst="wedgeRectCallout">
            <a:avLst>
              <a:gd name="adj1" fmla="val -2899"/>
              <a:gd name="adj2" fmla="val -71133"/>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SPC322 </a:t>
            </a: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r>
              <a:rPr lang="en-US" dirty="0">
                <a:gradFill>
                  <a:gsLst>
                    <a:gs pos="0">
                      <a:srgbClr val="FFFFFF"/>
                    </a:gs>
                    <a:gs pos="100000">
                      <a:srgbClr val="FFFFFF"/>
                    </a:gs>
                  </a:gsLst>
                  <a:lin ang="5400000" scaled="0"/>
                </a:gradFill>
              </a:rPr>
              <a:t>Thu </a:t>
            </a:r>
            <a:r>
              <a:rPr lang="en-US" dirty="0" smtClean="0">
                <a:gradFill>
                  <a:gsLst>
                    <a:gs pos="0">
                      <a:srgbClr val="FFFFFF"/>
                    </a:gs>
                    <a:gs pos="100000">
                      <a:srgbClr val="FFFFFF"/>
                    </a:gs>
                  </a:gsLst>
                  <a:lin ang="5400000" scaled="0"/>
                </a:gradFill>
              </a:rPr>
              <a:t>9:00am</a:t>
            </a:r>
            <a:endParaRPr lang="en-US" dirty="0">
              <a:gradFill>
                <a:gsLst>
                  <a:gs pos="0">
                    <a:srgbClr val="FFFFFF"/>
                  </a:gs>
                  <a:gs pos="100000">
                    <a:srgbClr val="FFFFFF"/>
                  </a:gs>
                </a:gsLst>
                <a:lin ang="5400000" scaled="0"/>
              </a:gradFill>
            </a:endParaRPr>
          </a:p>
          <a:p>
            <a:pPr algn="ctr" defTabSz="932472" fontAlgn="base">
              <a:spcBef>
                <a:spcPct val="0"/>
              </a:spcBef>
              <a:spcAft>
                <a:spcPct val="0"/>
              </a:spcAft>
            </a:pPr>
            <a:r>
              <a:rPr lang="en-US" sz="1200" dirty="0" smtClean="0">
                <a:gradFill>
                  <a:gsLst>
                    <a:gs pos="0">
                      <a:srgbClr val="FFFFFF"/>
                    </a:gs>
                    <a:gs pos="100000">
                      <a:srgbClr val="FFFFFF"/>
                    </a:gs>
                  </a:gsLst>
                  <a:lin ang="5400000" scaled="0"/>
                </a:gradFill>
              </a:rPr>
              <a:t>Search Display Templates </a:t>
            </a:r>
          </a:p>
          <a:p>
            <a:pPr algn="ctr" defTabSz="932472" fontAlgn="base">
              <a:spcBef>
                <a:spcPct val="0"/>
              </a:spcBef>
              <a:spcAft>
                <a:spcPct val="0"/>
              </a:spcAft>
            </a:pPr>
            <a:r>
              <a:rPr lang="en-US" sz="1200" dirty="0" smtClean="0">
                <a:gradFill>
                  <a:gsLst>
                    <a:gs pos="0">
                      <a:srgbClr val="FFFFFF"/>
                    </a:gs>
                    <a:gs pos="100000">
                      <a:srgbClr val="FFFFFF"/>
                    </a:gs>
                  </a:gsLst>
                  <a:lin ang="5400000" scaled="0"/>
                </a:gradFill>
              </a:rPr>
              <a:t>&amp; Query Rules</a:t>
            </a:r>
            <a:endParaRPr lang="en-US" sz="12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4139889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51558" y="1975344"/>
            <a:ext cx="1611074"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Documents</a:t>
            </a:r>
          </a:p>
        </p:txBody>
      </p:sp>
      <p:sp>
        <p:nvSpPr>
          <p:cNvPr id="6" name="Rectangle 5"/>
          <p:cNvSpPr/>
          <p:nvPr/>
        </p:nvSpPr>
        <p:spPr bwMode="auto">
          <a:xfrm>
            <a:off x="351557" y="3156189"/>
            <a:ext cx="1611075" cy="349726"/>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Catalogs</a:t>
            </a:r>
          </a:p>
        </p:txBody>
      </p:sp>
      <p:sp>
        <p:nvSpPr>
          <p:cNvPr id="8" name="Rectangle 7"/>
          <p:cNvSpPr/>
          <p:nvPr/>
        </p:nvSpPr>
        <p:spPr bwMode="auto">
          <a:xfrm>
            <a:off x="282789" y="1879234"/>
            <a:ext cx="1767287" cy="1681583"/>
          </a:xfrm>
          <a:prstGeom prst="rect">
            <a:avLst/>
          </a:prstGeom>
          <a:noFill/>
          <a:ln w="25400">
            <a:solidFill>
              <a:srgbClr val="0070C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351557" y="2363929"/>
            <a:ext cx="1611075"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Pages</a:t>
            </a:r>
          </a:p>
        </p:txBody>
      </p:sp>
      <p:sp>
        <p:nvSpPr>
          <p:cNvPr id="10" name="Rectangle 9"/>
          <p:cNvSpPr/>
          <p:nvPr/>
        </p:nvSpPr>
        <p:spPr bwMode="auto">
          <a:xfrm>
            <a:off x="348025" y="2754183"/>
            <a:ext cx="1614608" cy="349726"/>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Digital Assets</a:t>
            </a:r>
          </a:p>
        </p:txBody>
      </p:sp>
      <p:sp>
        <p:nvSpPr>
          <p:cNvPr id="11" name="Rectangle 10"/>
          <p:cNvSpPr/>
          <p:nvPr/>
        </p:nvSpPr>
        <p:spPr>
          <a:xfrm>
            <a:off x="81445" y="3625111"/>
            <a:ext cx="2147767" cy="341632"/>
          </a:xfrm>
          <a:prstGeom prst="rect">
            <a:avLst/>
          </a:prstGeom>
        </p:spPr>
        <p:txBody>
          <a:bodyPr wrap="none">
            <a:spAutoFit/>
          </a:bodyPr>
          <a:lstStyle/>
          <a:p>
            <a:pPr algn="ctr" defTabSz="950585" fontAlgn="base">
              <a:lnSpc>
                <a:spcPct val="90000"/>
              </a:lnSpc>
              <a:spcBef>
                <a:spcPct val="0"/>
              </a:spcBef>
              <a:spcAft>
                <a:spcPct val="0"/>
              </a:spcAft>
            </a:pPr>
            <a:r>
              <a:rPr lang="en-US" dirty="0">
                <a:solidFill>
                  <a:srgbClr val="505050"/>
                </a:solidFill>
                <a:ea typeface="Segoe UI" pitchFamily="34" charset="0"/>
                <a:cs typeface="Segoe UI" pitchFamily="34" charset="0"/>
              </a:rPr>
              <a:t>SharePoint Content</a:t>
            </a:r>
          </a:p>
        </p:txBody>
      </p:sp>
      <p:sp>
        <p:nvSpPr>
          <p:cNvPr id="12" name="Rectangle 11"/>
          <p:cNvSpPr/>
          <p:nvPr/>
        </p:nvSpPr>
        <p:spPr bwMode="auto">
          <a:xfrm>
            <a:off x="301936" y="4506967"/>
            <a:ext cx="1748141" cy="1247117"/>
          </a:xfrm>
          <a:prstGeom prst="rect">
            <a:avLst/>
          </a:prstGeom>
          <a:noFill/>
          <a:ln w="25400">
            <a:solidFill>
              <a:srgbClr val="0070C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367179" y="4555540"/>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dirty="0" smtClean="0">
                <a:solidFill>
                  <a:srgbClr val="FFFFFF"/>
                </a:solidFill>
                <a:ea typeface="Segoe UI" pitchFamily="34" charset="0"/>
                <a:cs typeface="Segoe UI" pitchFamily="34" charset="0"/>
              </a:rPr>
              <a:t>www</a:t>
            </a:r>
          </a:p>
        </p:txBody>
      </p:sp>
      <p:sp>
        <p:nvSpPr>
          <p:cNvPr id="14" name="Rectangle 13"/>
          <p:cNvSpPr/>
          <p:nvPr/>
        </p:nvSpPr>
        <p:spPr bwMode="auto">
          <a:xfrm>
            <a:off x="367179" y="4944126"/>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Ext. CMS</a:t>
            </a:r>
          </a:p>
        </p:txBody>
      </p:sp>
      <p:sp>
        <p:nvSpPr>
          <p:cNvPr id="15" name="Rectangle 14"/>
          <p:cNvSpPr/>
          <p:nvPr/>
        </p:nvSpPr>
        <p:spPr bwMode="auto">
          <a:xfrm>
            <a:off x="367179" y="5334381"/>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LOB + more</a:t>
            </a:r>
          </a:p>
        </p:txBody>
      </p:sp>
      <p:sp>
        <p:nvSpPr>
          <p:cNvPr id="16" name="Rectangle 15"/>
          <p:cNvSpPr/>
          <p:nvPr/>
        </p:nvSpPr>
        <p:spPr>
          <a:xfrm>
            <a:off x="150562" y="5815829"/>
            <a:ext cx="1899518" cy="348433"/>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dirty="0" smtClean="0">
                <a:solidFill>
                  <a:srgbClr val="505050"/>
                </a:solidFill>
                <a:ea typeface="Segoe UI" pitchFamily="34" charset="0"/>
                <a:cs typeface="Segoe UI" pitchFamily="34" charset="0"/>
              </a:rPr>
              <a:t>External Content</a:t>
            </a:r>
            <a:endParaRPr lang="en-US" dirty="0">
              <a:solidFill>
                <a:srgbClr val="505050"/>
              </a:solidFill>
              <a:ea typeface="Segoe UI" pitchFamily="34" charset="0"/>
              <a:cs typeface="Segoe UI" pitchFamily="34" charset="0"/>
            </a:endParaRPr>
          </a:p>
        </p:txBody>
      </p:sp>
      <p:grpSp>
        <p:nvGrpSpPr>
          <p:cNvPr id="82" name="Group 81"/>
          <p:cNvGrpSpPr/>
          <p:nvPr/>
        </p:nvGrpSpPr>
        <p:grpSpPr>
          <a:xfrm>
            <a:off x="4155714" y="4935010"/>
            <a:ext cx="1862741" cy="612566"/>
            <a:chOff x="3586615" y="4734250"/>
            <a:chExt cx="1657350" cy="600609"/>
          </a:xfrm>
          <a:solidFill>
            <a:schemeClr val="accent2"/>
          </a:solidFill>
        </p:grpSpPr>
        <p:sp>
          <p:nvSpPr>
            <p:cNvPr id="25" name="Rectangle 24"/>
            <p:cNvSpPr/>
            <p:nvPr/>
          </p:nvSpPr>
          <p:spPr>
            <a:xfrm>
              <a:off x="3586615" y="4734250"/>
              <a:ext cx="1657350" cy="600609"/>
            </a:xfrm>
            <a:prstGeom prst="rect">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3383" bIns="45720" rtlCol="0" anchor="b"/>
            <a:lstStyle/>
            <a:p>
              <a:pPr algn="ctr" defTabSz="950673"/>
              <a:r>
                <a:rPr lang="en-US" sz="1600" dirty="0">
                  <a:solidFill>
                    <a:srgbClr val="FFFFFF">
                      <a:alpha val="99000"/>
                    </a:srgbClr>
                  </a:solidFill>
                </a:rPr>
                <a:t>Analysis Engine</a:t>
              </a:r>
            </a:p>
          </p:txBody>
        </p:sp>
        <p:sp>
          <p:nvSpPr>
            <p:cNvPr id="26" name="Freeform 104"/>
            <p:cNvSpPr>
              <a:spLocks noEditPoints="1"/>
            </p:cNvSpPr>
            <p:nvPr/>
          </p:nvSpPr>
          <p:spPr bwMode="black">
            <a:xfrm>
              <a:off x="4284173" y="4786282"/>
              <a:ext cx="265716" cy="25448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bg1"/>
            </a:solidFill>
            <a:ln>
              <a:noFill/>
            </a:ln>
            <a:extLst/>
          </p:spPr>
          <p:txBody>
            <a:bodyPr vert="horz" wrap="square" lIns="91444" tIns="45722" rIns="91444" bIns="45722" numCol="1" anchor="t" anchorCtr="0" compatLnSpc="1">
              <a:prstTxWarp prst="textNoShape">
                <a:avLst/>
              </a:prstTxWarp>
            </a:bodyPr>
            <a:lstStyle/>
            <a:p>
              <a:pPr defTabSz="932128"/>
              <a:endParaRPr lang="en-US" dirty="0">
                <a:solidFill>
                  <a:srgbClr val="000000"/>
                </a:solidFill>
              </a:endParaRPr>
            </a:p>
          </p:txBody>
        </p:sp>
      </p:grpSp>
      <p:sp>
        <p:nvSpPr>
          <p:cNvPr id="51" name="Up-Down Arrow 50"/>
          <p:cNvSpPr/>
          <p:nvPr/>
        </p:nvSpPr>
        <p:spPr bwMode="auto">
          <a:xfrm rot="16200000">
            <a:off x="8159895" y="3353265"/>
            <a:ext cx="155690" cy="4213879"/>
          </a:xfrm>
          <a:prstGeom prst="upDownArrow">
            <a:avLst/>
          </a:prstGeom>
          <a:solidFill>
            <a:schemeClr val="bg2"/>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52" name="Rectangle 51"/>
          <p:cNvSpPr/>
          <p:nvPr/>
        </p:nvSpPr>
        <p:spPr>
          <a:xfrm>
            <a:off x="6963056" y="5535082"/>
            <a:ext cx="2382212" cy="263679"/>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200" dirty="0">
                <a:solidFill>
                  <a:srgbClr val="505050"/>
                </a:solidFill>
                <a:ea typeface="Segoe UI" pitchFamily="34" charset="0"/>
                <a:cs typeface="Segoe UI" pitchFamily="34" charset="0"/>
              </a:rPr>
              <a:t>User Behavior (+custom events)</a:t>
            </a:r>
          </a:p>
        </p:txBody>
      </p:sp>
      <p:sp>
        <p:nvSpPr>
          <p:cNvPr id="54" name="Rectangle 53"/>
          <p:cNvSpPr/>
          <p:nvPr/>
        </p:nvSpPr>
        <p:spPr bwMode="auto">
          <a:xfrm>
            <a:off x="2" y="897028"/>
            <a:ext cx="2878889" cy="758777"/>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solidFill>
                  <a:srgbClr val="FFFFFF"/>
                </a:solidFill>
                <a:ea typeface="Segoe UI" pitchFamily="34" charset="0"/>
                <a:cs typeface="Segoe UI" pitchFamily="34" charset="0"/>
              </a:rPr>
              <a:t>Content &amp; Authoring</a:t>
            </a:r>
          </a:p>
        </p:txBody>
      </p:sp>
      <p:sp>
        <p:nvSpPr>
          <p:cNvPr id="55" name="Rectangle 54"/>
          <p:cNvSpPr/>
          <p:nvPr/>
        </p:nvSpPr>
        <p:spPr>
          <a:xfrm>
            <a:off x="2878889" y="897021"/>
            <a:ext cx="3918658" cy="758778"/>
          </a:xfrm>
          <a:prstGeom prst="rect">
            <a:avLst/>
          </a:prstGeom>
          <a:solidFill>
            <a:schemeClr val="accent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5198" tIns="46608" rIns="93216" bIns="95198" rtlCol="0" anchor="ctr"/>
          <a:lstStyle/>
          <a:p>
            <a:pPr algn="ctr" defTabSz="950673"/>
            <a:r>
              <a:rPr lang="en-US" sz="2000" dirty="0" smtClean="0">
                <a:solidFill>
                  <a:srgbClr val="FFFFFF">
                    <a:alpha val="99000"/>
                  </a:srgbClr>
                </a:solidFill>
              </a:rPr>
              <a:t>Search</a:t>
            </a:r>
            <a:endParaRPr lang="en-US" sz="2000" dirty="0">
              <a:solidFill>
                <a:srgbClr val="FFFFFF">
                  <a:alpha val="99000"/>
                </a:srgbClr>
              </a:solidFill>
            </a:endParaRPr>
          </a:p>
        </p:txBody>
      </p:sp>
      <p:sp>
        <p:nvSpPr>
          <p:cNvPr id="56" name="Rectangle 55"/>
          <p:cNvSpPr/>
          <p:nvPr/>
        </p:nvSpPr>
        <p:spPr bwMode="auto">
          <a:xfrm>
            <a:off x="6797546" y="897027"/>
            <a:ext cx="3065620" cy="758777"/>
          </a:xfrm>
          <a:prstGeom prst="rect">
            <a:avLst/>
          </a:prstGeom>
          <a:solidFill>
            <a:srgbClr val="B9B9B9"/>
          </a:solidFill>
          <a:ln>
            <a:solidFill>
              <a:schemeClr val="tx2"/>
            </a:solid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Publishing</a:t>
            </a:r>
          </a:p>
        </p:txBody>
      </p:sp>
      <p:sp>
        <p:nvSpPr>
          <p:cNvPr id="57" name="Rectangle 56"/>
          <p:cNvSpPr/>
          <p:nvPr/>
        </p:nvSpPr>
        <p:spPr>
          <a:xfrm>
            <a:off x="9863172" y="897020"/>
            <a:ext cx="2573309" cy="758778"/>
          </a:xfrm>
          <a:prstGeom prst="rect">
            <a:avLst/>
          </a:prstGeom>
          <a:solidFill>
            <a:srgbClr val="B9B9B9"/>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5198" tIns="46608" rIns="93216" bIns="95198" rtlCol="0" anchor="ctr"/>
          <a:lstStyle/>
          <a:p>
            <a:pPr algn="ctr" defTabSz="950673"/>
            <a:r>
              <a:rPr lang="en-US" sz="2000" dirty="0">
                <a:solidFill>
                  <a:srgbClr val="FFFFFF">
                    <a:alpha val="99000"/>
                  </a:srgbClr>
                </a:solidFill>
              </a:rPr>
              <a:t>Experiences</a:t>
            </a:r>
          </a:p>
        </p:txBody>
      </p:sp>
      <p:grpSp>
        <p:nvGrpSpPr>
          <p:cNvPr id="48" name="Group 47"/>
          <p:cNvGrpSpPr/>
          <p:nvPr/>
        </p:nvGrpSpPr>
        <p:grpSpPr>
          <a:xfrm>
            <a:off x="10417630" y="4197919"/>
            <a:ext cx="1953251" cy="1889573"/>
            <a:chOff x="10157559" y="2350803"/>
            <a:chExt cx="2387181" cy="2238090"/>
          </a:xfrm>
        </p:grpSpPr>
        <p:pic>
          <p:nvPicPr>
            <p:cNvPr id="46"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57559" y="2350803"/>
              <a:ext cx="1835328" cy="1824316"/>
            </a:xfrm>
            <a:prstGeom prst="rect">
              <a:avLst/>
            </a:prstGeom>
            <a:noFill/>
            <a:ln>
              <a:noFill/>
            </a:ln>
            <a:effectLst>
              <a:outerShdw blurRad="203200" dist="165100" dir="2700000" algn="ctr" rotWithShape="0">
                <a:schemeClr val="bg1">
                  <a:lumMod val="65000"/>
                  <a:alpha val="92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65872" y="3753705"/>
              <a:ext cx="1978868" cy="83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5" name="Rectangle 64"/>
          <p:cNvSpPr/>
          <p:nvPr/>
        </p:nvSpPr>
        <p:spPr>
          <a:xfrm>
            <a:off x="7555696" y="5170758"/>
            <a:ext cx="961793" cy="249553"/>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100" dirty="0">
                <a:solidFill>
                  <a:srgbClr val="505050"/>
                </a:solidFill>
                <a:ea typeface="Segoe UI" pitchFamily="34" charset="0"/>
                <a:cs typeface="Segoe UI" pitchFamily="34" charset="0"/>
              </a:rPr>
              <a:t>REST/OData</a:t>
            </a:r>
          </a:p>
        </p:txBody>
      </p:sp>
      <p:pic>
        <p:nvPicPr>
          <p:cNvPr id="6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47360" y="1840781"/>
            <a:ext cx="1396053" cy="1763853"/>
          </a:xfrm>
          <a:prstGeom prst="rect">
            <a:avLst/>
          </a:prstGeom>
          <a:noFill/>
          <a:ln>
            <a:noFill/>
          </a:ln>
          <a:effectLst>
            <a:outerShdw blurRad="114300" dist="889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3" name="Picture 52"/>
          <p:cNvPicPr>
            <a:picLocks noChangeAspect="1"/>
          </p:cNvPicPr>
          <p:nvPr/>
        </p:nvPicPr>
        <p:blipFill rotWithShape="1">
          <a:blip r:embed="rId6"/>
          <a:srcRect b="24819"/>
          <a:stretch/>
        </p:blipFill>
        <p:spPr>
          <a:xfrm>
            <a:off x="10585990" y="2301262"/>
            <a:ext cx="1616533" cy="1620224"/>
          </a:xfrm>
          <a:prstGeom prst="rect">
            <a:avLst/>
          </a:prstGeom>
          <a:effectLst>
            <a:outerShdw blurRad="114300" dist="88900" dir="2700000" algn="tl" rotWithShape="0">
              <a:prstClr val="black">
                <a:alpha val="40000"/>
              </a:prstClr>
            </a:outerShdw>
          </a:effectLst>
        </p:spPr>
      </p:pic>
      <p:sp>
        <p:nvSpPr>
          <p:cNvPr id="72" name="Up-Down Arrow 71"/>
          <p:cNvSpPr/>
          <p:nvPr/>
        </p:nvSpPr>
        <p:spPr bwMode="auto">
          <a:xfrm rot="16200000">
            <a:off x="6352581" y="-1756233"/>
            <a:ext cx="153450" cy="7463154"/>
          </a:xfrm>
          <a:prstGeom prst="upDownArrow">
            <a:avLst/>
          </a:prstGeom>
          <a:solidFill>
            <a:schemeClr val="bg2"/>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6860686" y="2442360"/>
            <a:ext cx="2356642" cy="418684"/>
          </a:xfrm>
          <a:prstGeom prst="rect">
            <a:avLst/>
          </a:prstGeom>
          <a:solidFill>
            <a:srgbClr val="B9B9B9"/>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Managed Navigation</a:t>
            </a:r>
          </a:p>
        </p:txBody>
      </p:sp>
      <p:sp>
        <p:nvSpPr>
          <p:cNvPr id="66" name="Rectangle 65"/>
          <p:cNvSpPr/>
          <p:nvPr/>
        </p:nvSpPr>
        <p:spPr>
          <a:xfrm>
            <a:off x="7284588" y="2122178"/>
            <a:ext cx="1719717" cy="320182"/>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Page Framework</a:t>
            </a:r>
          </a:p>
        </p:txBody>
      </p:sp>
      <p:grpSp>
        <p:nvGrpSpPr>
          <p:cNvPr id="62" name="Group 61"/>
          <p:cNvGrpSpPr/>
          <p:nvPr/>
        </p:nvGrpSpPr>
        <p:grpSpPr>
          <a:xfrm>
            <a:off x="6860686" y="2903550"/>
            <a:ext cx="2356642" cy="2001715"/>
            <a:chOff x="7059727" y="2199055"/>
            <a:chExt cx="1792930" cy="1002689"/>
          </a:xfrm>
          <a:solidFill>
            <a:srgbClr val="B9B9B9"/>
          </a:solidFill>
        </p:grpSpPr>
        <p:sp>
          <p:nvSpPr>
            <p:cNvPr id="59" name="Rectangle 58"/>
            <p:cNvSpPr/>
            <p:nvPr/>
          </p:nvSpPr>
          <p:spPr bwMode="auto">
            <a:xfrm>
              <a:off x="7059727" y="2199055"/>
              <a:ext cx="1792930" cy="1002689"/>
            </a:xfrm>
            <a:prstGeom prst="rect">
              <a:avLst/>
            </a:prstGeom>
            <a:grp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2880" tIns="45720" rIns="182880" bIns="146304"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Content Search WP</a:t>
              </a:r>
            </a:p>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(CSWP)</a:t>
              </a:r>
            </a:p>
            <a:p>
              <a:pPr algn="ctr" defTabSz="950585" fontAlgn="base">
                <a:lnSpc>
                  <a:spcPct val="90000"/>
                </a:lnSpc>
                <a:spcBef>
                  <a:spcPct val="0"/>
                </a:spcBef>
                <a:spcAft>
                  <a:spcPct val="0"/>
                </a:spcAft>
              </a:pPr>
              <a:r>
                <a:rPr lang="en-US" sz="1200" dirty="0">
                  <a:gradFill>
                    <a:gsLst>
                      <a:gs pos="0">
                        <a:srgbClr val="FFFFFF"/>
                      </a:gs>
                      <a:gs pos="100000">
                        <a:srgbClr val="FFFFFF"/>
                      </a:gs>
                    </a:gsLst>
                    <a:lin ang="5400000" scaled="0"/>
                  </a:gradFill>
                  <a:ea typeface="Segoe UI" pitchFamily="34" charset="0"/>
                  <a:cs typeface="Segoe UI" pitchFamily="34" charset="0"/>
                </a:rPr>
                <a:t/>
              </a:r>
              <a:br>
                <a:rPr lang="en-US" sz="1200" dirty="0">
                  <a:gradFill>
                    <a:gsLst>
                      <a:gs pos="0">
                        <a:srgbClr val="FFFFFF"/>
                      </a:gs>
                      <a:gs pos="100000">
                        <a:srgbClr val="FFFFFF"/>
                      </a:gs>
                    </a:gsLst>
                    <a:lin ang="5400000" scaled="0"/>
                  </a:gradFill>
                  <a:ea typeface="Segoe UI" pitchFamily="34" charset="0"/>
                  <a:cs typeface="Segoe UI" pitchFamily="34" charset="0"/>
                </a:rPr>
              </a:br>
              <a:endParaRPr lang="en-US" sz="1200" dirty="0">
                <a:gradFill>
                  <a:gsLst>
                    <a:gs pos="0">
                      <a:srgbClr val="FFFFFF"/>
                    </a:gs>
                    <a:gs pos="100000">
                      <a:srgbClr val="FFFFFF"/>
                    </a:gs>
                  </a:gsLst>
                  <a:lin ang="5400000" scaled="0"/>
                </a:gradFill>
                <a:ea typeface="Segoe UI" pitchFamily="34" charset="0"/>
                <a:cs typeface="Segoe UI" pitchFamily="34" charset="0"/>
              </a:endParaRPr>
            </a:p>
          </p:txBody>
        </p:sp>
        <p:sp>
          <p:nvSpPr>
            <p:cNvPr id="76" name="Rectangle 75"/>
            <p:cNvSpPr/>
            <p:nvPr/>
          </p:nvSpPr>
          <p:spPr bwMode="auto">
            <a:xfrm>
              <a:off x="7281886" y="2782038"/>
              <a:ext cx="1408698" cy="266277"/>
            </a:xfrm>
            <a:prstGeom prst="rect">
              <a:avLst/>
            </a:prstGeom>
            <a:grp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46304" rIns="9144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solidFill>
                    <a:srgbClr val="FFFFFF"/>
                  </a:solidFill>
                  <a:ea typeface="Segoe UI" pitchFamily="34" charset="0"/>
                  <a:cs typeface="Segoe UI" pitchFamily="34" charset="0"/>
                </a:rPr>
                <a:t>Display Templates</a:t>
              </a:r>
            </a:p>
          </p:txBody>
        </p:sp>
      </p:grpSp>
      <p:sp>
        <p:nvSpPr>
          <p:cNvPr id="86" name="Rectangle 85"/>
          <p:cNvSpPr/>
          <p:nvPr/>
        </p:nvSpPr>
        <p:spPr bwMode="auto">
          <a:xfrm rot="16200000">
            <a:off x="8190574" y="3496422"/>
            <a:ext cx="2462901" cy="354785"/>
          </a:xfrm>
          <a:prstGeom prst="rect">
            <a:avLst/>
          </a:prstGeom>
          <a:solidFill>
            <a:srgbClr val="B9B9B9"/>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Device Channels</a:t>
            </a:r>
          </a:p>
        </p:txBody>
      </p:sp>
      <p:sp>
        <p:nvSpPr>
          <p:cNvPr id="90" name="Rectangle 89"/>
          <p:cNvSpPr/>
          <p:nvPr/>
        </p:nvSpPr>
        <p:spPr bwMode="auto">
          <a:xfrm rot="16200000">
            <a:off x="1507925" y="2464847"/>
            <a:ext cx="1681586" cy="510357"/>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solidFill>
                  <a:srgbClr val="FFFFFF"/>
                </a:solidFill>
                <a:ea typeface="Segoe UI" pitchFamily="34" charset="0"/>
                <a:cs typeface="Segoe UI" pitchFamily="34" charset="0"/>
              </a:rPr>
              <a:t>Variations</a:t>
            </a:r>
          </a:p>
        </p:txBody>
      </p:sp>
      <p:sp>
        <p:nvSpPr>
          <p:cNvPr id="91" name="Rectangle 90"/>
          <p:cNvSpPr/>
          <p:nvPr/>
        </p:nvSpPr>
        <p:spPr bwMode="auto">
          <a:xfrm rot="5400000">
            <a:off x="5008111" y="4726369"/>
            <a:ext cx="157932" cy="1862741"/>
          </a:xfrm>
          <a:prstGeom prst="rect">
            <a:avLst/>
          </a:prstGeom>
          <a:solidFill>
            <a:schemeClr val="accent2"/>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gradFill>
                  <a:gsLst>
                    <a:gs pos="0">
                      <a:srgbClr val="FFFFFF"/>
                    </a:gs>
                    <a:gs pos="100000">
                      <a:srgbClr val="FFFFFF"/>
                    </a:gs>
                  </a:gsLst>
                  <a:lin ang="5400000" scaled="0"/>
                </a:gradFill>
                <a:ea typeface="Segoe UI" pitchFamily="34" charset="0"/>
                <a:cs typeface="Segoe UI" pitchFamily="34" charset="0"/>
              </a:rPr>
              <a:t>Reports</a:t>
            </a:r>
          </a:p>
        </p:txBody>
      </p:sp>
      <p:sp>
        <p:nvSpPr>
          <p:cNvPr id="96" name="Rectangle 95"/>
          <p:cNvSpPr/>
          <p:nvPr/>
        </p:nvSpPr>
        <p:spPr bwMode="auto">
          <a:xfrm>
            <a:off x="3622570" y="2442364"/>
            <a:ext cx="1346296" cy="2437603"/>
          </a:xfrm>
          <a:prstGeom prst="rect">
            <a:avLst/>
          </a:prstGeom>
          <a:solidFill>
            <a:schemeClr val="accent2"/>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21" tIns="34963" rIns="34963" bIns="69921" numCol="1" spcCol="0" rtlCol="0" fromWordArt="0" anchor="b" anchorCtr="0" forceAA="0" compatLnSpc="1">
            <a:prstTxWarp prst="textNoShape">
              <a:avLst/>
            </a:prstTxWarp>
            <a:noAutofit/>
          </a:bodyPr>
          <a:lstStyle/>
          <a:p>
            <a:pPr defTabSz="698961" fontAlgn="base">
              <a:spcBef>
                <a:spcPct val="0"/>
              </a:spcBef>
              <a:spcAft>
                <a:spcPct val="0"/>
              </a:spcAft>
            </a:pPr>
            <a:endParaRPr lang="en-US" sz="2900" spc="-39" dirty="0">
              <a:gradFill>
                <a:gsLst>
                  <a:gs pos="0">
                    <a:srgbClr val="FFFFFF"/>
                  </a:gs>
                  <a:gs pos="100000">
                    <a:srgbClr val="FFFFFF"/>
                  </a:gs>
                </a:gsLst>
                <a:lin ang="5400000" scaled="0"/>
              </a:gradFill>
              <a:ea typeface="Segoe UI" pitchFamily="34" charset="0"/>
              <a:cs typeface="Segoe Pro Light"/>
            </a:endParaRPr>
          </a:p>
        </p:txBody>
      </p:sp>
      <p:pic>
        <p:nvPicPr>
          <p:cNvPr id="97" name="Picture 2" descr="\\MAGNUM\Projects\Microsoft\Cloud Power FY12\Design\Icons\PNGs\Cloud_on_your_terms.png"/>
          <p:cNvPicPr>
            <a:picLocks noChangeAspect="1" noChangeArrowheads="1"/>
          </p:cNvPicPr>
          <p:nvPr/>
        </p:nvPicPr>
        <p:blipFill>
          <a:blip r:embed="rId7" cstate="print">
            <a:lum bright="100000"/>
          </a:blip>
          <a:stretch>
            <a:fillRect/>
          </a:stretch>
        </p:blipFill>
        <p:spPr bwMode="auto">
          <a:xfrm>
            <a:off x="3814086" y="3020320"/>
            <a:ext cx="963261" cy="963124"/>
          </a:xfrm>
          <a:prstGeom prst="rect">
            <a:avLst/>
          </a:prstGeom>
          <a:noFill/>
          <a:ln>
            <a:noFill/>
          </a:ln>
        </p:spPr>
      </p:pic>
      <p:sp>
        <p:nvSpPr>
          <p:cNvPr id="98" name="Rectangle 97"/>
          <p:cNvSpPr/>
          <p:nvPr/>
        </p:nvSpPr>
        <p:spPr>
          <a:xfrm>
            <a:off x="3901574" y="4084904"/>
            <a:ext cx="788289" cy="586569"/>
          </a:xfrm>
          <a:prstGeom prst="rect">
            <a:avLst/>
          </a:prstGeom>
          <a:noFill/>
        </p:spPr>
        <p:txBody>
          <a:bodyPr wrap="none" lIns="93216" tIns="46608" rIns="93216" bIns="46608">
            <a:spAutoFit/>
          </a:bodyPr>
          <a:lstStyle/>
          <a:p>
            <a:pPr algn="ctr" defTabSz="950673"/>
            <a:r>
              <a:rPr lang="en-US" sz="1600" dirty="0" smtClean="0">
                <a:solidFill>
                  <a:srgbClr val="FFFFFF">
                    <a:alpha val="99000"/>
                  </a:srgbClr>
                </a:solidFill>
              </a:rPr>
              <a:t>Search</a:t>
            </a:r>
          </a:p>
          <a:p>
            <a:pPr algn="ctr" defTabSz="950673"/>
            <a:r>
              <a:rPr lang="en-US" sz="1600" dirty="0" smtClean="0">
                <a:solidFill>
                  <a:srgbClr val="FFFFFF">
                    <a:alpha val="99000"/>
                  </a:srgbClr>
                </a:solidFill>
              </a:rPr>
              <a:t>Index</a:t>
            </a:r>
            <a:endParaRPr lang="en-US" sz="1600" dirty="0">
              <a:solidFill>
                <a:srgbClr val="FFFFFF">
                  <a:alpha val="99000"/>
                </a:srgbClr>
              </a:solidFill>
            </a:endParaRPr>
          </a:p>
        </p:txBody>
      </p:sp>
      <p:sp>
        <p:nvSpPr>
          <p:cNvPr id="99" name="Rectangle 98"/>
          <p:cNvSpPr/>
          <p:nvPr/>
        </p:nvSpPr>
        <p:spPr bwMode="auto">
          <a:xfrm>
            <a:off x="4990171" y="2442366"/>
            <a:ext cx="499912" cy="2435575"/>
          </a:xfrm>
          <a:prstGeom prst="rect">
            <a:avLst/>
          </a:prstGeom>
          <a:solidFill>
            <a:schemeClr val="accent2"/>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Recommendations</a:t>
            </a:r>
          </a:p>
        </p:txBody>
      </p:sp>
      <p:sp>
        <p:nvSpPr>
          <p:cNvPr id="100" name="Rectangle 99"/>
          <p:cNvSpPr/>
          <p:nvPr/>
        </p:nvSpPr>
        <p:spPr bwMode="auto">
          <a:xfrm>
            <a:off x="5518536" y="2442366"/>
            <a:ext cx="499912" cy="2438775"/>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Query Rule Engine</a:t>
            </a:r>
          </a:p>
        </p:txBody>
      </p:sp>
      <p:sp>
        <p:nvSpPr>
          <p:cNvPr id="102" name="Rectangle 101"/>
          <p:cNvSpPr/>
          <p:nvPr/>
        </p:nvSpPr>
        <p:spPr bwMode="auto">
          <a:xfrm>
            <a:off x="3169526" y="2442357"/>
            <a:ext cx="424369" cy="2438783"/>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Crawler</a:t>
            </a:r>
          </a:p>
        </p:txBody>
      </p:sp>
      <p:sp>
        <p:nvSpPr>
          <p:cNvPr id="104" name="Rectangle 103"/>
          <p:cNvSpPr/>
          <p:nvPr/>
        </p:nvSpPr>
        <p:spPr bwMode="auto">
          <a:xfrm rot="16200000">
            <a:off x="8573420" y="3496422"/>
            <a:ext cx="2462900" cy="354785"/>
          </a:xfrm>
          <a:prstGeom prst="rect">
            <a:avLst/>
          </a:prstGeom>
          <a:solidFill>
            <a:srgbClr val="B9B9B9"/>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Templates</a:t>
            </a:r>
          </a:p>
        </p:txBody>
      </p:sp>
      <p:sp>
        <p:nvSpPr>
          <p:cNvPr id="63" name="Rectangle 62"/>
          <p:cNvSpPr/>
          <p:nvPr/>
        </p:nvSpPr>
        <p:spPr bwMode="auto">
          <a:xfrm>
            <a:off x="7152690" y="3451870"/>
            <a:ext cx="1851604" cy="531581"/>
          </a:xfrm>
          <a:prstGeom prst="rect">
            <a:avLst/>
          </a:prstGeom>
          <a:solidFill>
            <a:srgbClr val="B9B9B9"/>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6" tIns="149146" rIns="93216"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solidFill>
                  <a:srgbClr val="FFFFFF"/>
                </a:solidFill>
                <a:ea typeface="Segoe UI" pitchFamily="34" charset="0"/>
                <a:cs typeface="Segoe UI" pitchFamily="34" charset="0"/>
              </a:rPr>
              <a:t>Query</a:t>
            </a:r>
          </a:p>
        </p:txBody>
      </p:sp>
    </p:spTree>
    <p:extLst>
      <p:ext uri="{BB962C8B-B14F-4D97-AF65-F5344CB8AC3E}">
        <p14:creationId xmlns:p14="http://schemas.microsoft.com/office/powerpoint/2010/main" val="36153631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ectangle 101"/>
          <p:cNvSpPr/>
          <p:nvPr/>
        </p:nvSpPr>
        <p:spPr>
          <a:xfrm>
            <a:off x="7390965" y="1407719"/>
            <a:ext cx="2742295" cy="1324297"/>
          </a:xfrm>
          <a:prstGeom prst="rect">
            <a:avLst/>
          </a:prstGeom>
          <a:solidFill>
            <a:schemeClr val="accent1"/>
          </a:solidFill>
          <a:ln w="25400" cap="flat" cmpd="sng" algn="ctr">
            <a:noFill/>
            <a:prstDash val="solid"/>
          </a:ln>
          <a:effectLst/>
        </p:spPr>
        <p:txBody>
          <a:bodyPr lIns="186468" tIns="46616" rIns="93234" bIns="93234" rtlCol="0" anchor="b"/>
          <a:lstStyle/>
          <a:p>
            <a:pPr defTabSz="932337">
              <a:lnSpc>
                <a:spcPts val="3060"/>
              </a:lnSpc>
              <a:defRPr/>
            </a:pPr>
            <a:r>
              <a:rPr lang="en-US" sz="2900" kern="0" dirty="0">
                <a:solidFill>
                  <a:srgbClr val="FFFFFF">
                    <a:alpha val="99000"/>
                  </a:srgbClr>
                </a:solidFill>
                <a:latin typeface="Segoe UI Light"/>
              </a:rPr>
              <a:t>Experiences</a:t>
            </a:r>
          </a:p>
        </p:txBody>
      </p:sp>
      <p:sp>
        <p:nvSpPr>
          <p:cNvPr id="132" name="Isosceles Triangle 131"/>
          <p:cNvSpPr/>
          <p:nvPr/>
        </p:nvSpPr>
        <p:spPr bwMode="auto">
          <a:xfrm rot="5400000">
            <a:off x="6186464" y="1809091"/>
            <a:ext cx="652822" cy="256104"/>
          </a:xfrm>
          <a:prstGeom prst="triangl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34" tIns="46616" rIns="46616" bIns="93234" numCol="1" spcCol="0" rtlCol="0" fromWordArt="0" anchor="b" anchorCtr="0" forceAA="0" compatLnSpc="1">
            <a:prstTxWarp prst="textNoShape">
              <a:avLst/>
            </a:prstTxWarp>
            <a:noAutofit/>
          </a:bodyPr>
          <a:lstStyle/>
          <a:p>
            <a:pPr algn="ctr" defTabSz="932031" fontAlgn="base">
              <a:spcBef>
                <a:spcPct val="0"/>
              </a:spcBef>
              <a:spcAft>
                <a:spcPct val="0"/>
              </a:spcAft>
            </a:pPr>
            <a:endParaRPr lang="en-US" spc="-51" dirty="0" err="1">
              <a:gradFill>
                <a:gsLst>
                  <a:gs pos="0">
                    <a:srgbClr val="FFFFFF"/>
                  </a:gs>
                  <a:gs pos="100000">
                    <a:srgbClr val="FFFFFF"/>
                  </a:gs>
                </a:gsLst>
                <a:lin ang="5400000" scaled="0"/>
              </a:gradFill>
              <a:ea typeface="Segoe UI" pitchFamily="34" charset="0"/>
              <a:cs typeface="Segoe UI" pitchFamily="34" charset="0"/>
            </a:endParaRPr>
          </a:p>
        </p:txBody>
      </p:sp>
      <p:sp>
        <p:nvSpPr>
          <p:cNvPr id="134" name="Title 1"/>
          <p:cNvSpPr>
            <a:spLocks noGrp="1"/>
          </p:cNvSpPr>
          <p:nvPr>
            <p:ph type="title"/>
          </p:nvPr>
        </p:nvSpPr>
        <p:spPr>
          <a:xfrm>
            <a:off x="176230" y="207847"/>
            <a:ext cx="11889564" cy="917575"/>
          </a:xfrm>
        </p:spPr>
        <p:txBody>
          <a:bodyPr vert="horz" wrap="square" lIns="146235" tIns="91397" rIns="146235" bIns="91397" rtlCol="0" anchor="t">
            <a:noAutofit/>
          </a:bodyPr>
          <a:lstStyle/>
          <a:p>
            <a:r>
              <a:rPr lang="en-US" sz="5000" dirty="0">
                <a:solidFill>
                  <a:schemeClr val="tx1"/>
                </a:solidFill>
                <a:ea typeface="Segoe UI" pitchFamily="34" charset="0"/>
              </a:rPr>
              <a:t>Analytics Engine &amp; Recommendations</a:t>
            </a:r>
            <a:endParaRPr lang="en-US" sz="3300" dirty="0">
              <a:solidFill>
                <a:schemeClr val="tx1"/>
              </a:solidFill>
              <a:ea typeface="Segoe UI" pitchFamily="34" charset="0"/>
            </a:endParaRPr>
          </a:p>
        </p:txBody>
      </p:sp>
      <p:sp>
        <p:nvSpPr>
          <p:cNvPr id="33" name="Rectangle 32"/>
          <p:cNvSpPr/>
          <p:nvPr/>
        </p:nvSpPr>
        <p:spPr>
          <a:xfrm>
            <a:off x="7390961" y="2761217"/>
            <a:ext cx="2719064" cy="1249778"/>
          </a:xfrm>
          <a:prstGeom prst="rect">
            <a:avLst/>
          </a:prstGeom>
          <a:solidFill>
            <a:srgbClr val="F2F2F2">
              <a:lumMod val="90000"/>
            </a:srgbClr>
          </a:solidFill>
          <a:ln w="25400" cap="flat" cmpd="sng" algn="ctr">
            <a:noFill/>
            <a:prstDash val="solid"/>
          </a:ln>
          <a:effectLst/>
        </p:spPr>
        <p:txBody>
          <a:bodyPr lIns="186468" tIns="46616" rIns="93234" bIns="93234" rtlCol="0" anchor="b"/>
          <a:lstStyle/>
          <a:p>
            <a:pPr defTabSz="932337">
              <a:defRPr/>
            </a:pPr>
            <a:endParaRPr lang="en-US" kern="0" dirty="0">
              <a:solidFill>
                <a:srgbClr val="3F3F3F">
                  <a:alpha val="99000"/>
                </a:srgbClr>
              </a:solidFill>
              <a:latin typeface="Segoe UI Light"/>
            </a:endParaRPr>
          </a:p>
          <a:p>
            <a:pPr defTabSz="932337">
              <a:defRPr/>
            </a:pPr>
            <a:r>
              <a:rPr lang="en-US" kern="0" dirty="0" smtClean="0">
                <a:solidFill>
                  <a:srgbClr val="3F3F3F">
                    <a:alpha val="99000"/>
                  </a:srgbClr>
                </a:solidFill>
                <a:latin typeface="Segoe UI Light"/>
              </a:rPr>
              <a:t>Contoso.com</a:t>
            </a:r>
          </a:p>
          <a:p>
            <a:pPr defTabSz="932337">
              <a:defRPr/>
            </a:pPr>
            <a:r>
              <a:rPr lang="en-US" kern="0" dirty="0" smtClean="0">
                <a:solidFill>
                  <a:srgbClr val="3F3F3F">
                    <a:alpha val="99000"/>
                  </a:srgbClr>
                </a:solidFill>
                <a:latin typeface="Segoe UI Light"/>
              </a:rPr>
              <a:t>Contoso.de</a:t>
            </a:r>
          </a:p>
          <a:p>
            <a:pPr defTabSz="932337">
              <a:defRPr/>
            </a:pPr>
            <a:r>
              <a:rPr lang="en-US" kern="0" dirty="0" smtClean="0">
                <a:solidFill>
                  <a:srgbClr val="3F3F3F">
                    <a:alpha val="99000"/>
                  </a:srgbClr>
                </a:solidFill>
                <a:latin typeface="Segoe UI Light"/>
              </a:rPr>
              <a:t>Contoso.fr</a:t>
            </a:r>
          </a:p>
          <a:p>
            <a:pPr defTabSz="932337">
              <a:defRPr/>
            </a:pPr>
            <a:r>
              <a:rPr lang="en-US" kern="0" dirty="0" smtClean="0">
                <a:solidFill>
                  <a:srgbClr val="3F3F3F">
                    <a:alpha val="99000"/>
                  </a:srgbClr>
                </a:solidFill>
                <a:latin typeface="Segoe UI Light"/>
              </a:rPr>
              <a:t>…</a:t>
            </a:r>
          </a:p>
        </p:txBody>
      </p:sp>
      <p:sp>
        <p:nvSpPr>
          <p:cNvPr id="22" name="Rectangle 21"/>
          <p:cNvSpPr/>
          <p:nvPr/>
        </p:nvSpPr>
        <p:spPr>
          <a:xfrm>
            <a:off x="7402580" y="4055051"/>
            <a:ext cx="2719064" cy="544040"/>
          </a:xfrm>
          <a:prstGeom prst="rect">
            <a:avLst/>
          </a:prstGeom>
          <a:solidFill>
            <a:srgbClr val="F2F2F2">
              <a:lumMod val="90000"/>
            </a:srgbClr>
          </a:solidFill>
          <a:ln w="25400" cap="flat" cmpd="sng" algn="ctr">
            <a:noFill/>
            <a:prstDash val="solid"/>
          </a:ln>
          <a:effectLst/>
        </p:spPr>
        <p:txBody>
          <a:bodyPr lIns="186468" tIns="46616" rIns="93234" bIns="93234" rtlCol="0" anchor="b"/>
          <a:lstStyle/>
          <a:p>
            <a:pPr defTabSz="932337">
              <a:defRPr/>
            </a:pPr>
            <a:endParaRPr lang="en-US" kern="0" dirty="0">
              <a:solidFill>
                <a:srgbClr val="3F3F3F">
                  <a:alpha val="99000"/>
                </a:srgbClr>
              </a:solidFill>
              <a:latin typeface="Segoe UI Light"/>
            </a:endParaRPr>
          </a:p>
          <a:p>
            <a:pPr defTabSz="932337">
              <a:defRPr/>
            </a:pPr>
            <a:r>
              <a:rPr lang="en-US" kern="0" dirty="0" smtClean="0">
                <a:solidFill>
                  <a:srgbClr val="3F3F3F">
                    <a:alpha val="99000"/>
                  </a:srgbClr>
                </a:solidFill>
                <a:latin typeface="Segoe UI Light"/>
              </a:rPr>
              <a:t>Contoso Portal</a:t>
            </a:r>
          </a:p>
        </p:txBody>
      </p:sp>
      <p:sp>
        <p:nvSpPr>
          <p:cNvPr id="23" name="Rectangle 22"/>
          <p:cNvSpPr/>
          <p:nvPr/>
        </p:nvSpPr>
        <p:spPr>
          <a:xfrm>
            <a:off x="7402580" y="4629179"/>
            <a:ext cx="2719064" cy="544040"/>
          </a:xfrm>
          <a:prstGeom prst="rect">
            <a:avLst/>
          </a:prstGeom>
          <a:solidFill>
            <a:srgbClr val="F2F2F2">
              <a:lumMod val="90000"/>
            </a:srgbClr>
          </a:solidFill>
          <a:ln w="25400" cap="flat" cmpd="sng" algn="ctr">
            <a:noFill/>
            <a:prstDash val="solid"/>
          </a:ln>
          <a:effectLst/>
        </p:spPr>
        <p:txBody>
          <a:bodyPr lIns="186468" tIns="46616" rIns="93234" bIns="93234" rtlCol="0" anchor="b"/>
          <a:lstStyle/>
          <a:p>
            <a:pPr defTabSz="932337">
              <a:defRPr/>
            </a:pPr>
            <a:endParaRPr lang="en-US" kern="0" dirty="0">
              <a:solidFill>
                <a:srgbClr val="3F3F3F">
                  <a:alpha val="99000"/>
                </a:srgbClr>
              </a:solidFill>
              <a:latin typeface="Segoe UI Light"/>
            </a:endParaRPr>
          </a:p>
          <a:p>
            <a:pPr defTabSz="932337">
              <a:defRPr/>
            </a:pPr>
            <a:r>
              <a:rPr lang="en-US" kern="0" dirty="0" smtClean="0">
                <a:solidFill>
                  <a:srgbClr val="3F3F3F">
                    <a:alpha val="99000"/>
                  </a:srgbClr>
                </a:solidFill>
                <a:latin typeface="Segoe UI Light"/>
              </a:rPr>
              <a:t>Contoso Tablet App</a:t>
            </a:r>
          </a:p>
        </p:txBody>
      </p:sp>
      <p:sp>
        <p:nvSpPr>
          <p:cNvPr id="38" name="Rectangle 37"/>
          <p:cNvSpPr/>
          <p:nvPr/>
        </p:nvSpPr>
        <p:spPr>
          <a:xfrm>
            <a:off x="7390958" y="5217793"/>
            <a:ext cx="2719064" cy="544040"/>
          </a:xfrm>
          <a:prstGeom prst="rect">
            <a:avLst/>
          </a:prstGeom>
          <a:solidFill>
            <a:srgbClr val="F2F2F2">
              <a:lumMod val="90000"/>
            </a:srgbClr>
          </a:solidFill>
          <a:ln w="25400" cap="flat" cmpd="sng" algn="ctr">
            <a:noFill/>
            <a:prstDash val="solid"/>
          </a:ln>
          <a:effectLst/>
        </p:spPr>
        <p:txBody>
          <a:bodyPr lIns="186468" tIns="46616" rIns="93234" bIns="93234" rtlCol="0" anchor="b"/>
          <a:lstStyle/>
          <a:p>
            <a:pPr defTabSz="932337">
              <a:defRPr/>
            </a:pPr>
            <a:endParaRPr lang="en-US" kern="0" dirty="0">
              <a:solidFill>
                <a:srgbClr val="3F3F3F">
                  <a:alpha val="99000"/>
                </a:srgbClr>
              </a:solidFill>
              <a:latin typeface="Segoe UI Light"/>
            </a:endParaRPr>
          </a:p>
          <a:p>
            <a:pPr defTabSz="932337">
              <a:defRPr/>
            </a:pPr>
            <a:r>
              <a:rPr lang="en-US" kern="0" dirty="0" smtClean="0">
                <a:solidFill>
                  <a:srgbClr val="3F3F3F">
                    <a:alpha val="99000"/>
                  </a:srgbClr>
                </a:solidFill>
                <a:latin typeface="Segoe UI Light"/>
              </a:rPr>
              <a:t>Contoso Mobile App</a:t>
            </a:r>
          </a:p>
        </p:txBody>
      </p:sp>
      <p:sp>
        <p:nvSpPr>
          <p:cNvPr id="3" name="Rectangle 2"/>
          <p:cNvSpPr/>
          <p:nvPr/>
        </p:nvSpPr>
        <p:spPr>
          <a:xfrm>
            <a:off x="5020424" y="4670087"/>
            <a:ext cx="2158705" cy="1337219"/>
          </a:xfrm>
          <a:prstGeom prst="rect">
            <a:avLst/>
          </a:prstGeom>
        </p:spPr>
        <p:txBody>
          <a:bodyPr wrap="none" lIns="93234" tIns="46616" rIns="93234" bIns="46616">
            <a:spAutoFit/>
          </a:bodyPr>
          <a:lstStyle/>
          <a:p>
            <a:pPr defTabSz="950763" fontAlgn="base">
              <a:lnSpc>
                <a:spcPct val="90000"/>
              </a:lnSpc>
              <a:spcBef>
                <a:spcPct val="0"/>
              </a:spcBef>
              <a:spcAft>
                <a:spcPct val="0"/>
              </a:spcAft>
            </a:pPr>
            <a:r>
              <a:rPr lang="en-US" sz="1100" b="1" dirty="0">
                <a:solidFill>
                  <a:srgbClr val="505050"/>
                </a:solidFill>
                <a:ea typeface="Segoe UI" pitchFamily="34" charset="0"/>
                <a:cs typeface="Segoe UI" pitchFamily="34" charset="0"/>
              </a:rPr>
              <a:t>Usage Events (</a:t>
            </a:r>
            <a:r>
              <a:rPr lang="en-US" sz="1100" dirty="0">
                <a:solidFill>
                  <a:srgbClr val="505050"/>
                </a:solidFill>
                <a:ea typeface="Segoe UI" pitchFamily="34" charset="0"/>
                <a:cs typeface="Segoe UI" pitchFamily="34" charset="0"/>
              </a:rPr>
              <a:t>Native or REST</a:t>
            </a:r>
            <a:r>
              <a:rPr lang="en-US" sz="1100" b="1" dirty="0">
                <a:solidFill>
                  <a:srgbClr val="505050"/>
                </a:solidFill>
                <a:ea typeface="Segoe UI" pitchFamily="34" charset="0"/>
                <a:cs typeface="Segoe UI" pitchFamily="34" charset="0"/>
              </a:rPr>
              <a:t>)</a:t>
            </a:r>
            <a:br>
              <a:rPr lang="en-US" sz="1100" b="1" dirty="0">
                <a:solidFill>
                  <a:srgbClr val="505050"/>
                </a:solidFill>
                <a:ea typeface="Segoe UI" pitchFamily="34" charset="0"/>
                <a:cs typeface="Segoe UI" pitchFamily="34" charset="0"/>
              </a:rPr>
            </a:br>
            <a:endParaRPr lang="en-US" sz="1100" b="1" dirty="0">
              <a:solidFill>
                <a:srgbClr val="505050"/>
              </a:solidFill>
              <a:ea typeface="Segoe UI" pitchFamily="34" charset="0"/>
              <a:cs typeface="Segoe UI" pitchFamily="34" charset="0"/>
            </a:endParaRPr>
          </a:p>
          <a:p>
            <a:pPr defTabSz="950763" fontAlgn="base">
              <a:lnSpc>
                <a:spcPct val="90000"/>
              </a:lnSpc>
              <a:spcBef>
                <a:spcPct val="0"/>
              </a:spcBef>
              <a:spcAft>
                <a:spcPct val="0"/>
              </a:spcAft>
            </a:pPr>
            <a:r>
              <a:rPr lang="en-US" sz="1100" dirty="0">
                <a:solidFill>
                  <a:srgbClr val="505050"/>
                </a:solidFill>
                <a:ea typeface="Segoe UI" pitchFamily="34" charset="0"/>
                <a:cs typeface="Segoe UI" pitchFamily="34" charset="0"/>
              </a:rPr>
              <a:t>-Clicks</a:t>
            </a:r>
          </a:p>
          <a:p>
            <a:pPr defTabSz="950763" fontAlgn="base">
              <a:lnSpc>
                <a:spcPct val="90000"/>
              </a:lnSpc>
              <a:spcBef>
                <a:spcPct val="0"/>
              </a:spcBef>
              <a:spcAft>
                <a:spcPct val="0"/>
              </a:spcAft>
            </a:pPr>
            <a:r>
              <a:rPr lang="en-US" sz="1100" dirty="0">
                <a:solidFill>
                  <a:srgbClr val="505050"/>
                </a:solidFill>
                <a:ea typeface="Segoe UI" pitchFamily="34" charset="0"/>
                <a:cs typeface="Segoe UI" pitchFamily="34" charset="0"/>
              </a:rPr>
              <a:t>-Purchases</a:t>
            </a:r>
          </a:p>
          <a:p>
            <a:pPr defTabSz="950763" fontAlgn="base">
              <a:lnSpc>
                <a:spcPct val="90000"/>
              </a:lnSpc>
              <a:spcBef>
                <a:spcPct val="0"/>
              </a:spcBef>
              <a:spcAft>
                <a:spcPct val="0"/>
              </a:spcAft>
            </a:pPr>
            <a:r>
              <a:rPr lang="en-US" sz="1100" dirty="0">
                <a:solidFill>
                  <a:srgbClr val="505050"/>
                </a:solidFill>
                <a:ea typeface="Segoe UI" pitchFamily="34" charset="0"/>
                <a:cs typeface="Segoe UI" pitchFamily="34" charset="0"/>
              </a:rPr>
              <a:t>-Downloads</a:t>
            </a:r>
          </a:p>
          <a:p>
            <a:pPr defTabSz="950763" fontAlgn="base">
              <a:lnSpc>
                <a:spcPct val="90000"/>
              </a:lnSpc>
              <a:spcBef>
                <a:spcPct val="0"/>
              </a:spcBef>
              <a:spcAft>
                <a:spcPct val="0"/>
              </a:spcAft>
            </a:pPr>
            <a:r>
              <a:rPr lang="en-US" sz="1100" dirty="0">
                <a:solidFill>
                  <a:srgbClr val="505050"/>
                </a:solidFill>
                <a:ea typeface="Segoe UI" pitchFamily="34" charset="0"/>
                <a:cs typeface="Segoe UI" pitchFamily="34" charset="0"/>
              </a:rPr>
              <a:t>-Videos</a:t>
            </a:r>
          </a:p>
          <a:p>
            <a:pPr defTabSz="950763" fontAlgn="base">
              <a:lnSpc>
                <a:spcPct val="90000"/>
              </a:lnSpc>
              <a:spcBef>
                <a:spcPct val="0"/>
              </a:spcBef>
              <a:spcAft>
                <a:spcPct val="0"/>
              </a:spcAft>
            </a:pPr>
            <a:r>
              <a:rPr lang="en-US" sz="1100" dirty="0">
                <a:solidFill>
                  <a:srgbClr val="505050"/>
                </a:solidFill>
                <a:ea typeface="Segoe UI" pitchFamily="34" charset="0"/>
                <a:cs typeface="Segoe UI" pitchFamily="34" charset="0"/>
              </a:rPr>
              <a:t>-Custom</a:t>
            </a:r>
          </a:p>
          <a:p>
            <a:pPr defTabSz="950763" fontAlgn="base">
              <a:lnSpc>
                <a:spcPct val="90000"/>
              </a:lnSpc>
              <a:spcBef>
                <a:spcPct val="0"/>
              </a:spcBef>
              <a:spcAft>
                <a:spcPct val="0"/>
              </a:spcAft>
            </a:pPr>
            <a:r>
              <a:rPr lang="en-US" sz="1100" dirty="0">
                <a:solidFill>
                  <a:srgbClr val="505050"/>
                </a:solidFill>
                <a:ea typeface="Segoe UI" pitchFamily="34" charset="0"/>
                <a:cs typeface="Segoe UI" pitchFamily="34" charset="0"/>
              </a:rPr>
              <a:t>-etc..</a:t>
            </a:r>
          </a:p>
        </p:txBody>
      </p:sp>
      <p:grpSp>
        <p:nvGrpSpPr>
          <p:cNvPr id="7" name="Group 6"/>
          <p:cNvGrpSpPr/>
          <p:nvPr/>
        </p:nvGrpSpPr>
        <p:grpSpPr>
          <a:xfrm>
            <a:off x="1955501" y="1364349"/>
            <a:ext cx="2719064" cy="1324297"/>
            <a:chOff x="3797483" y="2092629"/>
            <a:chExt cx="2665613" cy="1298448"/>
          </a:xfrm>
        </p:grpSpPr>
        <p:sp>
          <p:nvSpPr>
            <p:cNvPr id="131" name="Isosceles Triangle 130"/>
            <p:cNvSpPr/>
            <p:nvPr/>
          </p:nvSpPr>
          <p:spPr bwMode="auto">
            <a:xfrm rot="5400000">
              <a:off x="5244929" y="2483195"/>
              <a:ext cx="640080" cy="251070"/>
            </a:xfrm>
            <a:prstGeom prst="triangl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32031" fontAlgn="base">
                <a:spcBef>
                  <a:spcPct val="0"/>
                </a:spcBef>
                <a:spcAft>
                  <a:spcPct val="0"/>
                </a:spcAft>
              </a:pPr>
              <a:endParaRPr lang="en-US" spc="-51" dirty="0" err="1">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p:nvSpPr>
          <p:spPr>
            <a:xfrm>
              <a:off x="3797483" y="2092629"/>
              <a:ext cx="2665613" cy="1298448"/>
            </a:xfrm>
            <a:prstGeom prst="rect">
              <a:avLst/>
            </a:prstGeom>
            <a:solidFill>
              <a:srgbClr val="0070C0"/>
            </a:solidFill>
            <a:ln w="25400" cap="flat" cmpd="sng" algn="ctr">
              <a:noFill/>
              <a:prstDash val="solid"/>
            </a:ln>
            <a:effectLst/>
          </p:spPr>
          <p:txBody>
            <a:bodyPr lIns="182880" bIns="91440" rtlCol="0" anchor="b"/>
            <a:lstStyle/>
            <a:p>
              <a:pPr defTabSz="932337">
                <a:lnSpc>
                  <a:spcPts val="3060"/>
                </a:lnSpc>
                <a:defRPr/>
              </a:pPr>
              <a:r>
                <a:rPr lang="en-US" sz="2900" kern="0" dirty="0" smtClean="0">
                  <a:solidFill>
                    <a:srgbClr val="FFFFFF">
                      <a:alpha val="99000"/>
                    </a:srgbClr>
                  </a:solidFill>
                  <a:latin typeface="Segoe UI Light"/>
                </a:rPr>
                <a:t>Search Index</a:t>
              </a:r>
              <a:endParaRPr lang="en-US" sz="2900" kern="0" dirty="0">
                <a:solidFill>
                  <a:srgbClr val="FFFFFF">
                    <a:alpha val="99000"/>
                  </a:srgbClr>
                </a:solidFill>
                <a:latin typeface="Segoe UI Light"/>
              </a:endParaRPr>
            </a:p>
          </p:txBody>
        </p:sp>
        <p:sp>
          <p:nvSpPr>
            <p:cNvPr id="42" name="Freeform 104"/>
            <p:cNvSpPr>
              <a:spLocks noEditPoints="1"/>
            </p:cNvSpPr>
            <p:nvPr/>
          </p:nvSpPr>
          <p:spPr bwMode="black">
            <a:xfrm>
              <a:off x="4750718" y="2298368"/>
              <a:ext cx="464193" cy="456080"/>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bg1"/>
            </a:solidFill>
            <a:ln>
              <a:noFill/>
            </a:ln>
            <a:extLst/>
          </p:spPr>
          <p:txBody>
            <a:bodyPr vert="horz" wrap="square" lIns="91444" tIns="45722" rIns="91444" bIns="45722" numCol="1" anchor="t" anchorCtr="0" compatLnSpc="1">
              <a:prstTxWarp prst="textNoShape">
                <a:avLst/>
              </a:prstTxWarp>
            </a:bodyPr>
            <a:lstStyle/>
            <a:p>
              <a:pPr defTabSz="932303"/>
              <a:endParaRPr lang="en-US" dirty="0">
                <a:solidFill>
                  <a:srgbClr val="000000"/>
                </a:solidFill>
              </a:endParaRPr>
            </a:p>
          </p:txBody>
        </p:sp>
      </p:grpSp>
      <p:grpSp>
        <p:nvGrpSpPr>
          <p:cNvPr id="6" name="Group 5"/>
          <p:cNvGrpSpPr/>
          <p:nvPr/>
        </p:nvGrpSpPr>
        <p:grpSpPr>
          <a:xfrm>
            <a:off x="1955501" y="3819247"/>
            <a:ext cx="2719064" cy="1324297"/>
            <a:chOff x="3797484" y="4166235"/>
            <a:chExt cx="2665613" cy="1298448"/>
          </a:xfrm>
        </p:grpSpPr>
        <p:sp>
          <p:nvSpPr>
            <p:cNvPr id="30" name="Rectangle 29"/>
            <p:cNvSpPr/>
            <p:nvPr/>
          </p:nvSpPr>
          <p:spPr>
            <a:xfrm>
              <a:off x="3797484" y="4166235"/>
              <a:ext cx="2665613" cy="1298448"/>
            </a:xfrm>
            <a:prstGeom prst="rect">
              <a:avLst/>
            </a:prstGeom>
            <a:solidFill>
              <a:srgbClr val="0070C0"/>
            </a:solidFill>
            <a:ln w="25400" cap="flat" cmpd="sng" algn="ctr">
              <a:noFill/>
              <a:prstDash val="solid"/>
            </a:ln>
            <a:effectLst/>
          </p:spPr>
          <p:txBody>
            <a:bodyPr lIns="182880" bIns="91440" rtlCol="0" anchor="b"/>
            <a:lstStyle/>
            <a:p>
              <a:pPr defTabSz="932337">
                <a:lnSpc>
                  <a:spcPts val="3060"/>
                </a:lnSpc>
                <a:defRPr/>
              </a:pPr>
              <a:r>
                <a:rPr lang="en-US" sz="2400" kern="0" dirty="0">
                  <a:solidFill>
                    <a:srgbClr val="FFFFFF">
                      <a:alpha val="99000"/>
                    </a:srgbClr>
                  </a:solidFill>
                  <a:latin typeface="Segoe UI Light"/>
                </a:rPr>
                <a:t>Analytics Engine</a:t>
              </a:r>
            </a:p>
          </p:txBody>
        </p:sp>
        <p:pic>
          <p:nvPicPr>
            <p:cNvPr id="43" name="Picture 2" descr="\\MAGNUM\Projects\Microsoft\Cloud Power FY12\Design\Icons\PNGs\Cloud_on_your_terms.png"/>
            <p:cNvPicPr>
              <a:picLocks noChangeAspect="1" noChangeArrowheads="1"/>
            </p:cNvPicPr>
            <p:nvPr/>
          </p:nvPicPr>
          <p:blipFill>
            <a:blip r:embed="rId3" cstate="print">
              <a:lum bright="100000"/>
            </a:blip>
            <a:stretch>
              <a:fillRect/>
            </a:stretch>
          </p:blipFill>
          <p:spPr bwMode="auto">
            <a:xfrm>
              <a:off x="4620644" y="4166235"/>
              <a:ext cx="944325" cy="944325"/>
            </a:xfrm>
            <a:prstGeom prst="rect">
              <a:avLst/>
            </a:prstGeom>
            <a:noFill/>
            <a:ln>
              <a:noFill/>
            </a:ln>
          </p:spPr>
        </p:pic>
      </p:grpSp>
      <p:sp>
        <p:nvSpPr>
          <p:cNvPr id="44" name="Rectangle 43"/>
          <p:cNvSpPr/>
          <p:nvPr/>
        </p:nvSpPr>
        <p:spPr>
          <a:xfrm>
            <a:off x="7390958" y="5790206"/>
            <a:ext cx="2719064" cy="544040"/>
          </a:xfrm>
          <a:prstGeom prst="rect">
            <a:avLst/>
          </a:prstGeom>
          <a:solidFill>
            <a:srgbClr val="F2F2F2">
              <a:lumMod val="90000"/>
            </a:srgbClr>
          </a:solidFill>
          <a:ln w="25400" cap="flat" cmpd="sng" algn="ctr">
            <a:noFill/>
            <a:prstDash val="solid"/>
          </a:ln>
          <a:effectLst/>
        </p:spPr>
        <p:txBody>
          <a:bodyPr lIns="186468" tIns="46616" rIns="93234" bIns="93234" rtlCol="0" anchor="b"/>
          <a:lstStyle/>
          <a:p>
            <a:pPr defTabSz="932337">
              <a:defRPr/>
            </a:pPr>
            <a:endParaRPr lang="en-US" kern="0" dirty="0">
              <a:solidFill>
                <a:srgbClr val="3F3F3F">
                  <a:alpha val="99000"/>
                </a:srgbClr>
              </a:solidFill>
              <a:latin typeface="Segoe UI Light"/>
            </a:endParaRPr>
          </a:p>
          <a:p>
            <a:pPr defTabSz="932337">
              <a:defRPr/>
            </a:pPr>
            <a:r>
              <a:rPr lang="en-US" kern="0" dirty="0" smtClean="0">
                <a:solidFill>
                  <a:srgbClr val="3F3F3F">
                    <a:alpha val="99000"/>
                  </a:srgbClr>
                </a:solidFill>
                <a:latin typeface="Segoe UI Light"/>
              </a:rPr>
              <a:t>3</a:t>
            </a:r>
            <a:r>
              <a:rPr lang="en-US" kern="0" baseline="30000" dirty="0" smtClean="0">
                <a:solidFill>
                  <a:srgbClr val="3F3F3F">
                    <a:alpha val="99000"/>
                  </a:srgbClr>
                </a:solidFill>
                <a:latin typeface="Segoe UI Light"/>
              </a:rPr>
              <a:t>rd</a:t>
            </a:r>
            <a:r>
              <a:rPr lang="en-US" kern="0" dirty="0" smtClean="0">
                <a:solidFill>
                  <a:srgbClr val="3F3F3F">
                    <a:alpha val="99000"/>
                  </a:srgbClr>
                </a:solidFill>
                <a:latin typeface="Segoe UI Light"/>
              </a:rPr>
              <a:t> Party Usage Events</a:t>
            </a:r>
          </a:p>
        </p:txBody>
      </p:sp>
      <p:sp>
        <p:nvSpPr>
          <p:cNvPr id="8" name="Up Arrow 7"/>
          <p:cNvSpPr/>
          <p:nvPr/>
        </p:nvSpPr>
        <p:spPr bwMode="auto">
          <a:xfrm>
            <a:off x="3164600" y="2771665"/>
            <a:ext cx="230572" cy="940965"/>
          </a:xfrm>
          <a:prstGeom prst="upArrow">
            <a:avLst/>
          </a:prstGeom>
          <a:solidFill>
            <a:srgbClr val="0070C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53" rIns="0" bIns="47553" numCol="1" rtlCol="0" anchor="ctr" anchorCtr="0" compatLnSpc="1">
            <a:prstTxWarp prst="textNoShape">
              <a:avLst/>
            </a:prstTxWarp>
          </a:bodyPr>
          <a:lstStyle/>
          <a:p>
            <a:pPr algn="ctr" defTabSz="95076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6" name="Rectangle 45"/>
          <p:cNvSpPr/>
          <p:nvPr/>
        </p:nvSpPr>
        <p:spPr>
          <a:xfrm>
            <a:off x="3395170" y="2983517"/>
            <a:ext cx="1444161" cy="560318"/>
          </a:xfrm>
          <a:prstGeom prst="rect">
            <a:avLst/>
          </a:prstGeom>
        </p:spPr>
        <p:txBody>
          <a:bodyPr wrap="none" lIns="93234" tIns="46616" rIns="93234" bIns="46616">
            <a:spAutoFit/>
          </a:bodyPr>
          <a:lstStyle/>
          <a:p>
            <a:pPr defTabSz="950763" fontAlgn="base">
              <a:lnSpc>
                <a:spcPct val="90000"/>
              </a:lnSpc>
              <a:spcBef>
                <a:spcPct val="0"/>
              </a:spcBef>
              <a:spcAft>
                <a:spcPct val="0"/>
              </a:spcAft>
            </a:pPr>
            <a:r>
              <a:rPr lang="en-US" sz="1100" b="1" dirty="0">
                <a:solidFill>
                  <a:srgbClr val="505050"/>
                </a:solidFill>
                <a:ea typeface="Segoe UI" pitchFamily="34" charset="0"/>
                <a:cs typeface="Segoe UI" pitchFamily="34" charset="0"/>
              </a:rPr>
              <a:t>-</a:t>
            </a:r>
            <a:r>
              <a:rPr lang="en-US" sz="1100" dirty="0">
                <a:solidFill>
                  <a:srgbClr val="505050"/>
                </a:solidFill>
                <a:ea typeface="Segoe UI" pitchFamily="34" charset="0"/>
                <a:cs typeface="Segoe UI" pitchFamily="34" charset="0"/>
              </a:rPr>
              <a:t>Recommendations</a:t>
            </a:r>
            <a:endParaRPr lang="en-US" sz="1100" b="1" dirty="0">
              <a:solidFill>
                <a:srgbClr val="505050"/>
              </a:solidFill>
              <a:ea typeface="Segoe UI" pitchFamily="34" charset="0"/>
              <a:cs typeface="Segoe UI" pitchFamily="34" charset="0"/>
            </a:endParaRPr>
          </a:p>
          <a:p>
            <a:pPr defTabSz="950763" fontAlgn="base">
              <a:lnSpc>
                <a:spcPct val="90000"/>
              </a:lnSpc>
              <a:spcBef>
                <a:spcPct val="0"/>
              </a:spcBef>
              <a:spcAft>
                <a:spcPct val="0"/>
              </a:spcAft>
            </a:pPr>
            <a:r>
              <a:rPr lang="en-US" sz="1100" dirty="0">
                <a:solidFill>
                  <a:srgbClr val="505050"/>
                </a:solidFill>
                <a:ea typeface="Segoe UI" pitchFamily="34" charset="0"/>
                <a:cs typeface="Segoe UI" pitchFamily="34" charset="0"/>
              </a:rPr>
              <a:t>-Update relevancy</a:t>
            </a:r>
          </a:p>
          <a:p>
            <a:pPr defTabSz="950763" fontAlgn="base">
              <a:lnSpc>
                <a:spcPct val="90000"/>
              </a:lnSpc>
              <a:spcBef>
                <a:spcPct val="0"/>
              </a:spcBef>
              <a:spcAft>
                <a:spcPct val="0"/>
              </a:spcAft>
            </a:pPr>
            <a:r>
              <a:rPr lang="en-US" sz="1100" dirty="0">
                <a:solidFill>
                  <a:srgbClr val="505050"/>
                </a:solidFill>
                <a:ea typeface="Segoe UI" pitchFamily="34" charset="0"/>
                <a:cs typeface="Segoe UI" pitchFamily="34" charset="0"/>
              </a:rPr>
              <a:t>-Usage stats </a:t>
            </a:r>
          </a:p>
        </p:txBody>
      </p:sp>
      <p:sp>
        <p:nvSpPr>
          <p:cNvPr id="48" name="Rectangle 47"/>
          <p:cNvSpPr/>
          <p:nvPr/>
        </p:nvSpPr>
        <p:spPr>
          <a:xfrm>
            <a:off x="2060418" y="5188867"/>
            <a:ext cx="2509227" cy="1181847"/>
          </a:xfrm>
          <a:prstGeom prst="rect">
            <a:avLst/>
          </a:prstGeom>
        </p:spPr>
        <p:txBody>
          <a:bodyPr wrap="square" lIns="93234" tIns="46616" rIns="93234" bIns="46616">
            <a:spAutoFit/>
          </a:bodyPr>
          <a:lstStyle/>
          <a:p>
            <a:pPr defTabSz="950763" fontAlgn="base">
              <a:lnSpc>
                <a:spcPct val="90000"/>
              </a:lnSpc>
              <a:spcBef>
                <a:spcPct val="0"/>
              </a:spcBef>
              <a:spcAft>
                <a:spcPct val="0"/>
              </a:spcAft>
            </a:pPr>
            <a:r>
              <a:rPr lang="en-US" sz="1100" b="1" dirty="0">
                <a:solidFill>
                  <a:srgbClr val="505050"/>
                </a:solidFill>
                <a:ea typeface="Segoe UI" pitchFamily="34" charset="0"/>
                <a:cs typeface="Segoe UI" pitchFamily="34" charset="0"/>
              </a:rPr>
              <a:t>Event Processing via MapReduce</a:t>
            </a:r>
          </a:p>
          <a:p>
            <a:pPr defTabSz="950763" fontAlgn="base">
              <a:lnSpc>
                <a:spcPct val="90000"/>
              </a:lnSpc>
              <a:spcBef>
                <a:spcPct val="0"/>
              </a:spcBef>
              <a:spcAft>
                <a:spcPct val="0"/>
              </a:spcAft>
            </a:pPr>
            <a:endParaRPr lang="en-US" sz="1100" b="1" dirty="0">
              <a:solidFill>
                <a:srgbClr val="505050"/>
              </a:solidFill>
              <a:ea typeface="Segoe UI" pitchFamily="34" charset="0"/>
              <a:cs typeface="Segoe UI" pitchFamily="34" charset="0"/>
            </a:endParaRPr>
          </a:p>
          <a:p>
            <a:pPr defTabSz="950763" fontAlgn="base">
              <a:lnSpc>
                <a:spcPct val="90000"/>
              </a:lnSpc>
              <a:spcBef>
                <a:spcPct val="0"/>
              </a:spcBef>
              <a:spcAft>
                <a:spcPct val="0"/>
              </a:spcAft>
            </a:pPr>
            <a:r>
              <a:rPr lang="en-US" sz="1100" b="1" dirty="0">
                <a:solidFill>
                  <a:srgbClr val="505050"/>
                </a:solidFill>
                <a:ea typeface="Segoe UI" pitchFamily="34" charset="0"/>
                <a:cs typeface="Segoe UI" pitchFamily="34" charset="0"/>
              </a:rPr>
              <a:t>-</a:t>
            </a:r>
            <a:r>
              <a:rPr lang="en-US" sz="1100" dirty="0">
                <a:solidFill>
                  <a:srgbClr val="505050"/>
                </a:solidFill>
                <a:ea typeface="Segoe UI" pitchFamily="34" charset="0"/>
                <a:cs typeface="Segoe UI" pitchFamily="34" charset="0"/>
              </a:rPr>
              <a:t>Insights/Reports</a:t>
            </a:r>
          </a:p>
          <a:p>
            <a:pPr defTabSz="950763" fontAlgn="base">
              <a:lnSpc>
                <a:spcPct val="90000"/>
              </a:lnSpc>
              <a:spcBef>
                <a:spcPct val="0"/>
              </a:spcBef>
              <a:spcAft>
                <a:spcPct val="0"/>
              </a:spcAft>
            </a:pPr>
            <a:r>
              <a:rPr lang="en-US" sz="1100" dirty="0">
                <a:solidFill>
                  <a:srgbClr val="505050"/>
                </a:solidFill>
                <a:ea typeface="Segoe UI" pitchFamily="34" charset="0"/>
                <a:cs typeface="Segoe UI" pitchFamily="34" charset="0"/>
              </a:rPr>
              <a:t>-Popular + trending items</a:t>
            </a:r>
          </a:p>
          <a:p>
            <a:pPr defTabSz="950763" fontAlgn="base">
              <a:lnSpc>
                <a:spcPct val="90000"/>
              </a:lnSpc>
              <a:spcBef>
                <a:spcPct val="0"/>
              </a:spcBef>
              <a:spcAft>
                <a:spcPct val="0"/>
              </a:spcAft>
            </a:pPr>
            <a:r>
              <a:rPr lang="en-US" sz="1100" dirty="0">
                <a:solidFill>
                  <a:srgbClr val="505050"/>
                </a:solidFill>
                <a:ea typeface="Segoe UI" pitchFamily="34" charset="0"/>
                <a:cs typeface="Segoe UI" pitchFamily="34" charset="0"/>
              </a:rPr>
              <a:t>-item-to-item relationships</a:t>
            </a:r>
          </a:p>
          <a:p>
            <a:pPr defTabSz="950763" fontAlgn="base">
              <a:lnSpc>
                <a:spcPct val="90000"/>
              </a:lnSpc>
              <a:spcBef>
                <a:spcPct val="0"/>
              </a:spcBef>
              <a:spcAft>
                <a:spcPct val="0"/>
              </a:spcAft>
            </a:pPr>
            <a:endParaRPr lang="en-US" sz="1100" b="1" dirty="0">
              <a:solidFill>
                <a:srgbClr val="505050"/>
              </a:solidFill>
              <a:ea typeface="Segoe UI" pitchFamily="34" charset="0"/>
              <a:cs typeface="Segoe UI" pitchFamily="34" charset="0"/>
            </a:endParaRPr>
          </a:p>
          <a:p>
            <a:pPr defTabSz="950763" fontAlgn="base">
              <a:lnSpc>
                <a:spcPct val="90000"/>
              </a:lnSpc>
              <a:spcBef>
                <a:spcPct val="0"/>
              </a:spcBef>
              <a:spcAft>
                <a:spcPct val="0"/>
              </a:spcAft>
            </a:pPr>
            <a:endParaRPr lang="en-US" sz="1100" b="1" dirty="0">
              <a:solidFill>
                <a:srgbClr val="505050"/>
              </a:solidFill>
              <a:ea typeface="Segoe UI" pitchFamily="34" charset="0"/>
              <a:cs typeface="Segoe UI" pitchFamily="34" charset="0"/>
            </a:endParaRPr>
          </a:p>
        </p:txBody>
      </p:sp>
      <p:sp>
        <p:nvSpPr>
          <p:cNvPr id="49" name="Up-Down Arrow 48"/>
          <p:cNvSpPr/>
          <p:nvPr/>
        </p:nvSpPr>
        <p:spPr bwMode="auto">
          <a:xfrm rot="16200000">
            <a:off x="5960190" y="964567"/>
            <a:ext cx="181435" cy="2060963"/>
          </a:xfrm>
          <a:prstGeom prst="upDownArrow">
            <a:avLst/>
          </a:prstGeom>
          <a:solidFill>
            <a:srgbClr val="0070C0"/>
          </a:solidFill>
          <a:ln>
            <a:solidFill>
              <a:schemeClr val="tx2">
                <a:lumMod val="75000"/>
                <a:lumOff val="2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68" tIns="149174" rIns="186468" bIns="149174" numCol="1" spcCol="0" rtlCol="0" fromWordArt="0" anchor="t" anchorCtr="0" forceAA="0" compatLnSpc="1">
            <a:prstTxWarp prst="textNoShape">
              <a:avLst/>
            </a:prstTxWarp>
            <a:noAutofit/>
          </a:bodyPr>
          <a:lstStyle/>
          <a:p>
            <a:pPr algn="ctr" defTabSz="95076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51" name="Rectangle 50"/>
          <p:cNvSpPr/>
          <p:nvPr/>
        </p:nvSpPr>
        <p:spPr>
          <a:xfrm>
            <a:off x="5274079" y="2099005"/>
            <a:ext cx="1554047" cy="1160588"/>
          </a:xfrm>
          <a:prstGeom prst="rect">
            <a:avLst/>
          </a:prstGeom>
        </p:spPr>
        <p:txBody>
          <a:bodyPr wrap="none" lIns="93234" tIns="46616" rIns="93234" bIns="46616">
            <a:spAutoFit/>
          </a:bodyPr>
          <a:lstStyle/>
          <a:p>
            <a:pPr defTabSz="950763" fontAlgn="base">
              <a:lnSpc>
                <a:spcPct val="90000"/>
              </a:lnSpc>
              <a:spcBef>
                <a:spcPct val="0"/>
              </a:spcBef>
              <a:spcAft>
                <a:spcPct val="0"/>
              </a:spcAft>
            </a:pPr>
            <a:r>
              <a:rPr lang="en-US" sz="1100" b="1" dirty="0" smtClean="0">
                <a:solidFill>
                  <a:srgbClr val="505050"/>
                </a:solidFill>
                <a:ea typeface="Segoe UI" pitchFamily="34" charset="0"/>
                <a:cs typeface="Segoe UI" pitchFamily="34" charset="0"/>
              </a:rPr>
              <a:t>CSWP + Query Rules</a:t>
            </a:r>
            <a:endParaRPr lang="en-US" sz="1100" b="1" dirty="0">
              <a:solidFill>
                <a:srgbClr val="505050"/>
              </a:solidFill>
              <a:ea typeface="Segoe UI" pitchFamily="34" charset="0"/>
              <a:cs typeface="Segoe UI" pitchFamily="34" charset="0"/>
            </a:endParaRPr>
          </a:p>
          <a:p>
            <a:pPr defTabSz="950763" fontAlgn="base">
              <a:lnSpc>
                <a:spcPct val="90000"/>
              </a:lnSpc>
              <a:spcBef>
                <a:spcPct val="0"/>
              </a:spcBef>
              <a:spcAft>
                <a:spcPct val="0"/>
              </a:spcAft>
            </a:pPr>
            <a:endParaRPr lang="en-US" sz="1100" b="1" dirty="0">
              <a:solidFill>
                <a:srgbClr val="505050"/>
              </a:solidFill>
              <a:ea typeface="Segoe UI" pitchFamily="34" charset="0"/>
              <a:cs typeface="Segoe UI" pitchFamily="34" charset="0"/>
            </a:endParaRPr>
          </a:p>
          <a:p>
            <a:pPr defTabSz="950763" fontAlgn="base">
              <a:lnSpc>
                <a:spcPct val="90000"/>
              </a:lnSpc>
              <a:spcBef>
                <a:spcPct val="0"/>
              </a:spcBef>
              <a:spcAft>
                <a:spcPct val="0"/>
              </a:spcAft>
            </a:pPr>
            <a:r>
              <a:rPr lang="en-US" sz="1100" dirty="0">
                <a:solidFill>
                  <a:srgbClr val="505050"/>
                </a:solidFill>
                <a:ea typeface="Segoe UI" pitchFamily="34" charset="0"/>
                <a:cs typeface="Segoe UI" pitchFamily="34" charset="0"/>
              </a:rPr>
              <a:t>-Item recs</a:t>
            </a:r>
          </a:p>
          <a:p>
            <a:pPr defTabSz="950763" fontAlgn="base">
              <a:lnSpc>
                <a:spcPct val="90000"/>
              </a:lnSpc>
              <a:spcBef>
                <a:spcPct val="0"/>
              </a:spcBef>
              <a:spcAft>
                <a:spcPct val="0"/>
              </a:spcAft>
            </a:pPr>
            <a:r>
              <a:rPr lang="en-US" sz="1100" dirty="0">
                <a:solidFill>
                  <a:srgbClr val="505050"/>
                </a:solidFill>
                <a:ea typeface="Segoe UI" pitchFamily="34" charset="0"/>
                <a:cs typeface="Segoe UI" pitchFamily="34" charset="0"/>
              </a:rPr>
              <a:t>-Personal recs</a:t>
            </a:r>
          </a:p>
          <a:p>
            <a:pPr defTabSz="950763" fontAlgn="base">
              <a:lnSpc>
                <a:spcPct val="90000"/>
              </a:lnSpc>
              <a:spcBef>
                <a:spcPct val="0"/>
              </a:spcBef>
              <a:spcAft>
                <a:spcPct val="0"/>
              </a:spcAft>
            </a:pPr>
            <a:r>
              <a:rPr lang="en-US" sz="1100" dirty="0">
                <a:solidFill>
                  <a:srgbClr val="505050"/>
                </a:solidFill>
                <a:ea typeface="Segoe UI" pitchFamily="34" charset="0"/>
                <a:cs typeface="Segoe UI" pitchFamily="34" charset="0"/>
              </a:rPr>
              <a:t>-Popular/trending</a:t>
            </a:r>
          </a:p>
          <a:p>
            <a:pPr defTabSz="950763" fontAlgn="base">
              <a:lnSpc>
                <a:spcPct val="90000"/>
              </a:lnSpc>
              <a:spcBef>
                <a:spcPct val="0"/>
              </a:spcBef>
              <a:spcAft>
                <a:spcPct val="0"/>
              </a:spcAft>
            </a:pPr>
            <a:r>
              <a:rPr lang="en-US" sz="1100" dirty="0">
                <a:solidFill>
                  <a:srgbClr val="505050"/>
                </a:solidFill>
                <a:ea typeface="Segoe UI" pitchFamily="34" charset="0"/>
                <a:cs typeface="Segoe UI" pitchFamily="34" charset="0"/>
              </a:rPr>
              <a:t>-Custom recs</a:t>
            </a:r>
          </a:p>
          <a:p>
            <a:pPr defTabSz="950763" fontAlgn="base">
              <a:lnSpc>
                <a:spcPct val="90000"/>
              </a:lnSpc>
              <a:spcBef>
                <a:spcPct val="0"/>
              </a:spcBef>
              <a:spcAft>
                <a:spcPct val="0"/>
              </a:spcAft>
            </a:pPr>
            <a:r>
              <a:rPr lang="en-US" sz="1100" dirty="0">
                <a:solidFill>
                  <a:srgbClr val="505050"/>
                </a:solidFill>
                <a:ea typeface="Segoe UI" pitchFamily="34" charset="0"/>
                <a:cs typeface="Segoe UI" pitchFamily="34" charset="0"/>
              </a:rPr>
              <a:t>-etc..</a:t>
            </a:r>
          </a:p>
        </p:txBody>
      </p:sp>
      <p:sp>
        <p:nvSpPr>
          <p:cNvPr id="52" name="Up Arrow 51"/>
          <p:cNvSpPr/>
          <p:nvPr/>
        </p:nvSpPr>
        <p:spPr bwMode="auto">
          <a:xfrm rot="16200000">
            <a:off x="5946568" y="3521337"/>
            <a:ext cx="236535" cy="2060965"/>
          </a:xfrm>
          <a:prstGeom prst="upArrow">
            <a:avLst/>
          </a:prstGeom>
          <a:solidFill>
            <a:srgbClr val="0070C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53" rIns="0" bIns="47553" numCol="1" rtlCol="0" anchor="ctr" anchorCtr="0" compatLnSpc="1">
            <a:prstTxWarp prst="textNoShape">
              <a:avLst/>
            </a:prstTxWarp>
          </a:bodyPr>
          <a:lstStyle/>
          <a:p>
            <a:pPr algn="ctr" defTabSz="95076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Oval 9"/>
          <p:cNvSpPr/>
          <p:nvPr/>
        </p:nvSpPr>
        <p:spPr bwMode="auto">
          <a:xfrm>
            <a:off x="6640933" y="5071035"/>
            <a:ext cx="529477" cy="514875"/>
          </a:xfrm>
          <a:prstGeom prst="ellipse">
            <a:avLst/>
          </a:prstGeom>
          <a:solidFill>
            <a:schemeClr val="bg1"/>
          </a:solidFill>
          <a:ln>
            <a:solidFill>
              <a:srgbClr val="0070C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53" rIns="0" bIns="47553" numCol="1" rtlCol="0" anchor="ctr" anchorCtr="0" compatLnSpc="1">
            <a:prstTxWarp prst="textNoShape">
              <a:avLst/>
            </a:prstTxWarp>
          </a:bodyPr>
          <a:lstStyle/>
          <a:p>
            <a:pPr algn="ctr" defTabSz="950763" fontAlgn="base">
              <a:spcBef>
                <a:spcPct val="0"/>
              </a:spcBef>
              <a:spcAft>
                <a:spcPct val="0"/>
              </a:spcAft>
            </a:pPr>
            <a:r>
              <a:rPr lang="en-US" sz="2000" dirty="0">
                <a:solidFill>
                  <a:srgbClr val="FFFFFF">
                    <a:lumMod val="50000"/>
                  </a:srgbClr>
                </a:solidFill>
              </a:rPr>
              <a:t>1</a:t>
            </a:r>
          </a:p>
        </p:txBody>
      </p:sp>
      <p:sp>
        <p:nvSpPr>
          <p:cNvPr id="53" name="Oval 52"/>
          <p:cNvSpPr/>
          <p:nvPr/>
        </p:nvSpPr>
        <p:spPr bwMode="auto">
          <a:xfrm>
            <a:off x="1306851" y="5275331"/>
            <a:ext cx="529477" cy="514875"/>
          </a:xfrm>
          <a:prstGeom prst="ellipse">
            <a:avLst/>
          </a:prstGeom>
          <a:solidFill>
            <a:schemeClr val="bg1"/>
          </a:solidFill>
          <a:ln>
            <a:solidFill>
              <a:srgbClr val="0070C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53" rIns="0" bIns="47553" numCol="1" rtlCol="0" anchor="ctr" anchorCtr="0" compatLnSpc="1">
            <a:prstTxWarp prst="textNoShape">
              <a:avLst/>
            </a:prstTxWarp>
          </a:bodyPr>
          <a:lstStyle/>
          <a:p>
            <a:pPr algn="ctr" defTabSz="950763" fontAlgn="base">
              <a:spcBef>
                <a:spcPct val="0"/>
              </a:spcBef>
              <a:spcAft>
                <a:spcPct val="0"/>
              </a:spcAft>
            </a:pPr>
            <a:r>
              <a:rPr lang="en-US" sz="2000" dirty="0">
                <a:solidFill>
                  <a:srgbClr val="FFFFFF">
                    <a:lumMod val="50000"/>
                  </a:srgbClr>
                </a:solidFill>
              </a:rPr>
              <a:t>2</a:t>
            </a:r>
          </a:p>
        </p:txBody>
      </p:sp>
      <p:sp>
        <p:nvSpPr>
          <p:cNvPr id="54" name="Oval 53"/>
          <p:cNvSpPr/>
          <p:nvPr/>
        </p:nvSpPr>
        <p:spPr bwMode="auto">
          <a:xfrm>
            <a:off x="2530428" y="2983521"/>
            <a:ext cx="529477" cy="514875"/>
          </a:xfrm>
          <a:prstGeom prst="ellipse">
            <a:avLst/>
          </a:prstGeom>
          <a:solidFill>
            <a:schemeClr val="bg1"/>
          </a:solidFill>
          <a:ln>
            <a:solidFill>
              <a:srgbClr val="0070C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53" rIns="0" bIns="47553" numCol="1" rtlCol="0" anchor="ctr" anchorCtr="0" compatLnSpc="1">
            <a:prstTxWarp prst="textNoShape">
              <a:avLst/>
            </a:prstTxWarp>
          </a:bodyPr>
          <a:lstStyle/>
          <a:p>
            <a:pPr algn="ctr" defTabSz="950763" fontAlgn="base">
              <a:spcBef>
                <a:spcPct val="0"/>
              </a:spcBef>
              <a:spcAft>
                <a:spcPct val="0"/>
              </a:spcAft>
            </a:pPr>
            <a:r>
              <a:rPr lang="en-US" sz="2000" dirty="0">
                <a:solidFill>
                  <a:srgbClr val="FFFFFF">
                    <a:lumMod val="50000"/>
                  </a:srgbClr>
                </a:solidFill>
              </a:rPr>
              <a:t>3</a:t>
            </a:r>
          </a:p>
        </p:txBody>
      </p:sp>
      <p:sp>
        <p:nvSpPr>
          <p:cNvPr id="55" name="Oval 54"/>
          <p:cNvSpPr/>
          <p:nvPr/>
        </p:nvSpPr>
        <p:spPr bwMode="auto">
          <a:xfrm>
            <a:off x="5786169" y="1293023"/>
            <a:ext cx="529477" cy="514875"/>
          </a:xfrm>
          <a:prstGeom prst="ellipse">
            <a:avLst/>
          </a:prstGeom>
          <a:solidFill>
            <a:schemeClr val="bg1"/>
          </a:solidFill>
          <a:ln>
            <a:solidFill>
              <a:srgbClr val="0070C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53" rIns="0" bIns="47553" numCol="1" rtlCol="0" anchor="ctr" anchorCtr="0" compatLnSpc="1">
            <a:prstTxWarp prst="textNoShape">
              <a:avLst/>
            </a:prstTxWarp>
          </a:bodyPr>
          <a:lstStyle/>
          <a:p>
            <a:pPr algn="ctr" defTabSz="950763" fontAlgn="base">
              <a:spcBef>
                <a:spcPct val="0"/>
              </a:spcBef>
              <a:spcAft>
                <a:spcPct val="0"/>
              </a:spcAft>
            </a:pPr>
            <a:r>
              <a:rPr lang="en-US" sz="2000" dirty="0">
                <a:solidFill>
                  <a:srgbClr val="FFFFFF">
                    <a:lumMod val="50000"/>
                  </a:srgbClr>
                </a:solidFill>
              </a:rPr>
              <a:t>4</a:t>
            </a:r>
          </a:p>
        </p:txBody>
      </p:sp>
    </p:spTree>
    <p:extLst>
      <p:ext uri="{BB962C8B-B14F-4D97-AF65-F5344CB8AC3E}">
        <p14:creationId xmlns:p14="http://schemas.microsoft.com/office/powerpoint/2010/main" val="107291467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Recommendations</a:t>
            </a:r>
          </a:p>
        </p:txBody>
      </p:sp>
    </p:spTree>
    <p:extLst>
      <p:ext uri="{BB962C8B-B14F-4D97-AF65-F5344CB8AC3E}">
        <p14:creationId xmlns:p14="http://schemas.microsoft.com/office/powerpoint/2010/main" val="2009239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51558" y="1975344"/>
            <a:ext cx="1611074"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Documents</a:t>
            </a:r>
          </a:p>
        </p:txBody>
      </p:sp>
      <p:sp>
        <p:nvSpPr>
          <p:cNvPr id="6" name="Rectangle 5"/>
          <p:cNvSpPr/>
          <p:nvPr/>
        </p:nvSpPr>
        <p:spPr bwMode="auto">
          <a:xfrm>
            <a:off x="351557" y="3156189"/>
            <a:ext cx="1611075" cy="349726"/>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Catalogs</a:t>
            </a:r>
          </a:p>
        </p:txBody>
      </p:sp>
      <p:sp>
        <p:nvSpPr>
          <p:cNvPr id="8" name="Rectangle 7"/>
          <p:cNvSpPr/>
          <p:nvPr/>
        </p:nvSpPr>
        <p:spPr bwMode="auto">
          <a:xfrm>
            <a:off x="282789" y="1879234"/>
            <a:ext cx="1767287" cy="1681583"/>
          </a:xfrm>
          <a:prstGeom prst="rect">
            <a:avLst/>
          </a:prstGeom>
          <a:noFill/>
          <a:ln w="25400">
            <a:solidFill>
              <a:srgbClr val="0070C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351557" y="2363929"/>
            <a:ext cx="1611075"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Pages</a:t>
            </a:r>
          </a:p>
        </p:txBody>
      </p:sp>
      <p:sp>
        <p:nvSpPr>
          <p:cNvPr id="10" name="Rectangle 9"/>
          <p:cNvSpPr/>
          <p:nvPr/>
        </p:nvSpPr>
        <p:spPr bwMode="auto">
          <a:xfrm>
            <a:off x="348025" y="2754183"/>
            <a:ext cx="1614608" cy="349726"/>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Digital Assets</a:t>
            </a:r>
          </a:p>
        </p:txBody>
      </p:sp>
      <p:sp>
        <p:nvSpPr>
          <p:cNvPr id="11" name="Rectangle 10"/>
          <p:cNvSpPr/>
          <p:nvPr/>
        </p:nvSpPr>
        <p:spPr>
          <a:xfrm>
            <a:off x="81445" y="3625111"/>
            <a:ext cx="2147767" cy="341632"/>
          </a:xfrm>
          <a:prstGeom prst="rect">
            <a:avLst/>
          </a:prstGeom>
        </p:spPr>
        <p:txBody>
          <a:bodyPr wrap="none">
            <a:spAutoFit/>
          </a:bodyPr>
          <a:lstStyle/>
          <a:p>
            <a:pPr algn="ctr" defTabSz="950585" fontAlgn="base">
              <a:lnSpc>
                <a:spcPct val="90000"/>
              </a:lnSpc>
              <a:spcBef>
                <a:spcPct val="0"/>
              </a:spcBef>
              <a:spcAft>
                <a:spcPct val="0"/>
              </a:spcAft>
            </a:pPr>
            <a:r>
              <a:rPr lang="en-US" dirty="0">
                <a:solidFill>
                  <a:srgbClr val="505050"/>
                </a:solidFill>
                <a:ea typeface="Segoe UI" pitchFamily="34" charset="0"/>
                <a:cs typeface="Segoe UI" pitchFamily="34" charset="0"/>
              </a:rPr>
              <a:t>SharePoint Content</a:t>
            </a:r>
          </a:p>
        </p:txBody>
      </p:sp>
      <p:sp>
        <p:nvSpPr>
          <p:cNvPr id="12" name="Rectangle 11"/>
          <p:cNvSpPr/>
          <p:nvPr/>
        </p:nvSpPr>
        <p:spPr bwMode="auto">
          <a:xfrm>
            <a:off x="301936" y="4506967"/>
            <a:ext cx="1748141" cy="1247117"/>
          </a:xfrm>
          <a:prstGeom prst="rect">
            <a:avLst/>
          </a:prstGeom>
          <a:noFill/>
          <a:ln w="25400">
            <a:solidFill>
              <a:srgbClr val="0070C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367179" y="4555540"/>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dirty="0" smtClean="0">
                <a:solidFill>
                  <a:srgbClr val="FFFFFF"/>
                </a:solidFill>
                <a:ea typeface="Segoe UI" pitchFamily="34" charset="0"/>
                <a:cs typeface="Segoe UI" pitchFamily="34" charset="0"/>
              </a:rPr>
              <a:t>www</a:t>
            </a:r>
          </a:p>
        </p:txBody>
      </p:sp>
      <p:sp>
        <p:nvSpPr>
          <p:cNvPr id="14" name="Rectangle 13"/>
          <p:cNvSpPr/>
          <p:nvPr/>
        </p:nvSpPr>
        <p:spPr bwMode="auto">
          <a:xfrm>
            <a:off x="367179" y="4944126"/>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Ext. CMS</a:t>
            </a:r>
          </a:p>
        </p:txBody>
      </p:sp>
      <p:sp>
        <p:nvSpPr>
          <p:cNvPr id="15" name="Rectangle 14"/>
          <p:cNvSpPr/>
          <p:nvPr/>
        </p:nvSpPr>
        <p:spPr bwMode="auto">
          <a:xfrm>
            <a:off x="367179" y="5334381"/>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LOB + more</a:t>
            </a:r>
          </a:p>
        </p:txBody>
      </p:sp>
      <p:sp>
        <p:nvSpPr>
          <p:cNvPr id="16" name="Rectangle 15"/>
          <p:cNvSpPr/>
          <p:nvPr/>
        </p:nvSpPr>
        <p:spPr>
          <a:xfrm>
            <a:off x="150562" y="5815829"/>
            <a:ext cx="1899518" cy="348433"/>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dirty="0" smtClean="0">
                <a:solidFill>
                  <a:srgbClr val="505050"/>
                </a:solidFill>
                <a:ea typeface="Segoe UI" pitchFamily="34" charset="0"/>
                <a:cs typeface="Segoe UI" pitchFamily="34" charset="0"/>
              </a:rPr>
              <a:t>External Content</a:t>
            </a:r>
            <a:endParaRPr lang="en-US" dirty="0">
              <a:solidFill>
                <a:srgbClr val="505050"/>
              </a:solidFill>
              <a:ea typeface="Segoe UI" pitchFamily="34" charset="0"/>
              <a:cs typeface="Segoe UI" pitchFamily="34" charset="0"/>
            </a:endParaRPr>
          </a:p>
        </p:txBody>
      </p:sp>
      <p:grpSp>
        <p:nvGrpSpPr>
          <p:cNvPr id="82" name="Group 81"/>
          <p:cNvGrpSpPr/>
          <p:nvPr/>
        </p:nvGrpSpPr>
        <p:grpSpPr>
          <a:xfrm>
            <a:off x="4155714" y="4935010"/>
            <a:ext cx="1862741" cy="612566"/>
            <a:chOff x="3586615" y="4734250"/>
            <a:chExt cx="1657350" cy="600609"/>
          </a:xfrm>
          <a:solidFill>
            <a:schemeClr val="accent2"/>
          </a:solidFill>
        </p:grpSpPr>
        <p:sp>
          <p:nvSpPr>
            <p:cNvPr id="25" name="Rectangle 24"/>
            <p:cNvSpPr/>
            <p:nvPr/>
          </p:nvSpPr>
          <p:spPr>
            <a:xfrm>
              <a:off x="3586615" y="4734250"/>
              <a:ext cx="1657350" cy="600609"/>
            </a:xfrm>
            <a:prstGeom prst="rect">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3383" bIns="45720" rtlCol="0" anchor="b"/>
            <a:lstStyle/>
            <a:p>
              <a:pPr algn="ctr" defTabSz="950673"/>
              <a:r>
                <a:rPr lang="en-US" sz="1600" dirty="0">
                  <a:solidFill>
                    <a:srgbClr val="FFFFFF">
                      <a:alpha val="99000"/>
                    </a:srgbClr>
                  </a:solidFill>
                </a:rPr>
                <a:t>Analysis Engine</a:t>
              </a:r>
            </a:p>
          </p:txBody>
        </p:sp>
        <p:sp>
          <p:nvSpPr>
            <p:cNvPr id="26" name="Freeform 104"/>
            <p:cNvSpPr>
              <a:spLocks noEditPoints="1"/>
            </p:cNvSpPr>
            <p:nvPr/>
          </p:nvSpPr>
          <p:spPr bwMode="black">
            <a:xfrm>
              <a:off x="4284173" y="4786282"/>
              <a:ext cx="265716" cy="25448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bg1"/>
            </a:solidFill>
            <a:ln>
              <a:noFill/>
            </a:ln>
            <a:extLst/>
          </p:spPr>
          <p:txBody>
            <a:bodyPr vert="horz" wrap="square" lIns="91444" tIns="45722" rIns="91444" bIns="45722" numCol="1" anchor="t" anchorCtr="0" compatLnSpc="1">
              <a:prstTxWarp prst="textNoShape">
                <a:avLst/>
              </a:prstTxWarp>
            </a:bodyPr>
            <a:lstStyle/>
            <a:p>
              <a:pPr defTabSz="932128"/>
              <a:endParaRPr lang="en-US" dirty="0">
                <a:solidFill>
                  <a:srgbClr val="000000"/>
                </a:solidFill>
              </a:endParaRPr>
            </a:p>
          </p:txBody>
        </p:sp>
      </p:grpSp>
      <p:sp>
        <p:nvSpPr>
          <p:cNvPr id="51" name="Up-Down Arrow 50"/>
          <p:cNvSpPr/>
          <p:nvPr/>
        </p:nvSpPr>
        <p:spPr bwMode="auto">
          <a:xfrm rot="16200000">
            <a:off x="8159895" y="3353265"/>
            <a:ext cx="155690" cy="4213879"/>
          </a:xfrm>
          <a:prstGeom prst="upDownArrow">
            <a:avLst/>
          </a:prstGeom>
          <a:solidFill>
            <a:schemeClr val="bg2"/>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52" name="Rectangle 51"/>
          <p:cNvSpPr/>
          <p:nvPr/>
        </p:nvSpPr>
        <p:spPr>
          <a:xfrm>
            <a:off x="6963056" y="5535082"/>
            <a:ext cx="2382212" cy="263679"/>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200" dirty="0">
                <a:solidFill>
                  <a:srgbClr val="505050"/>
                </a:solidFill>
                <a:ea typeface="Segoe UI" pitchFamily="34" charset="0"/>
                <a:cs typeface="Segoe UI" pitchFamily="34" charset="0"/>
              </a:rPr>
              <a:t>User Behavior (+custom events)</a:t>
            </a:r>
          </a:p>
        </p:txBody>
      </p:sp>
      <p:sp>
        <p:nvSpPr>
          <p:cNvPr id="54" name="Rectangle 53"/>
          <p:cNvSpPr/>
          <p:nvPr/>
        </p:nvSpPr>
        <p:spPr bwMode="auto">
          <a:xfrm>
            <a:off x="2" y="897028"/>
            <a:ext cx="2878889" cy="758777"/>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solidFill>
                  <a:srgbClr val="FFFFFF"/>
                </a:solidFill>
                <a:ea typeface="Segoe UI" pitchFamily="34" charset="0"/>
                <a:cs typeface="Segoe UI" pitchFamily="34" charset="0"/>
              </a:rPr>
              <a:t>Content &amp; Authoring</a:t>
            </a:r>
          </a:p>
        </p:txBody>
      </p:sp>
      <p:sp>
        <p:nvSpPr>
          <p:cNvPr id="55" name="Rectangle 54"/>
          <p:cNvSpPr/>
          <p:nvPr/>
        </p:nvSpPr>
        <p:spPr>
          <a:xfrm>
            <a:off x="2878889" y="897021"/>
            <a:ext cx="3918658" cy="758778"/>
          </a:xfrm>
          <a:prstGeom prst="rect">
            <a:avLst/>
          </a:prstGeom>
          <a:solidFill>
            <a:schemeClr val="accent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5198" tIns="46608" rIns="93216" bIns="95198" rtlCol="0" anchor="ctr"/>
          <a:lstStyle/>
          <a:p>
            <a:pPr algn="ctr" defTabSz="950673"/>
            <a:r>
              <a:rPr lang="en-US" sz="2000" dirty="0" smtClean="0">
                <a:solidFill>
                  <a:srgbClr val="FFFFFF">
                    <a:alpha val="99000"/>
                  </a:srgbClr>
                </a:solidFill>
              </a:rPr>
              <a:t>Search</a:t>
            </a:r>
            <a:endParaRPr lang="en-US" sz="2000" dirty="0">
              <a:solidFill>
                <a:srgbClr val="FFFFFF">
                  <a:alpha val="99000"/>
                </a:srgbClr>
              </a:solidFill>
            </a:endParaRPr>
          </a:p>
        </p:txBody>
      </p:sp>
      <p:sp>
        <p:nvSpPr>
          <p:cNvPr id="56" name="Rectangle 55"/>
          <p:cNvSpPr/>
          <p:nvPr/>
        </p:nvSpPr>
        <p:spPr bwMode="auto">
          <a:xfrm>
            <a:off x="6797546" y="897027"/>
            <a:ext cx="3065620" cy="758777"/>
          </a:xfrm>
          <a:prstGeom prst="rect">
            <a:avLst/>
          </a:prstGeom>
          <a:solidFill>
            <a:srgbClr val="B9B9B9"/>
          </a:solidFill>
          <a:ln>
            <a:solidFill>
              <a:schemeClr val="tx2"/>
            </a:solid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Publishing</a:t>
            </a:r>
          </a:p>
        </p:txBody>
      </p:sp>
      <p:sp>
        <p:nvSpPr>
          <p:cNvPr id="57" name="Rectangle 56"/>
          <p:cNvSpPr/>
          <p:nvPr/>
        </p:nvSpPr>
        <p:spPr>
          <a:xfrm>
            <a:off x="9863172" y="897020"/>
            <a:ext cx="2573309" cy="758778"/>
          </a:xfrm>
          <a:prstGeom prst="rect">
            <a:avLst/>
          </a:prstGeom>
          <a:solidFill>
            <a:srgbClr val="B9B9B9"/>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5198" tIns="46608" rIns="93216" bIns="95198" rtlCol="0" anchor="ctr"/>
          <a:lstStyle/>
          <a:p>
            <a:pPr algn="ctr" defTabSz="950673"/>
            <a:r>
              <a:rPr lang="en-US" sz="2000" dirty="0">
                <a:solidFill>
                  <a:srgbClr val="FFFFFF">
                    <a:alpha val="99000"/>
                  </a:srgbClr>
                </a:solidFill>
              </a:rPr>
              <a:t>Experiences</a:t>
            </a:r>
          </a:p>
        </p:txBody>
      </p:sp>
      <p:grpSp>
        <p:nvGrpSpPr>
          <p:cNvPr id="48" name="Group 47"/>
          <p:cNvGrpSpPr/>
          <p:nvPr/>
        </p:nvGrpSpPr>
        <p:grpSpPr>
          <a:xfrm>
            <a:off x="10417630" y="4197919"/>
            <a:ext cx="1953251" cy="1889573"/>
            <a:chOff x="10157559" y="2350803"/>
            <a:chExt cx="2387181" cy="2238090"/>
          </a:xfrm>
        </p:grpSpPr>
        <p:pic>
          <p:nvPicPr>
            <p:cNvPr id="46"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57559" y="2350803"/>
              <a:ext cx="1835328" cy="1824316"/>
            </a:xfrm>
            <a:prstGeom prst="rect">
              <a:avLst/>
            </a:prstGeom>
            <a:noFill/>
            <a:ln>
              <a:noFill/>
            </a:ln>
            <a:effectLst>
              <a:outerShdw blurRad="203200" dist="165100" dir="2700000" algn="ctr" rotWithShape="0">
                <a:schemeClr val="bg1">
                  <a:lumMod val="65000"/>
                  <a:alpha val="92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65872" y="3753705"/>
              <a:ext cx="1978868" cy="83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5" name="Rectangle 64"/>
          <p:cNvSpPr/>
          <p:nvPr/>
        </p:nvSpPr>
        <p:spPr>
          <a:xfrm>
            <a:off x="7555696" y="5170758"/>
            <a:ext cx="961793" cy="249553"/>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100" dirty="0">
                <a:solidFill>
                  <a:srgbClr val="505050"/>
                </a:solidFill>
                <a:ea typeface="Segoe UI" pitchFamily="34" charset="0"/>
                <a:cs typeface="Segoe UI" pitchFamily="34" charset="0"/>
              </a:rPr>
              <a:t>REST/OData</a:t>
            </a:r>
          </a:p>
        </p:txBody>
      </p:sp>
      <p:pic>
        <p:nvPicPr>
          <p:cNvPr id="6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47360" y="1840781"/>
            <a:ext cx="1396053" cy="1763853"/>
          </a:xfrm>
          <a:prstGeom prst="rect">
            <a:avLst/>
          </a:prstGeom>
          <a:noFill/>
          <a:ln>
            <a:noFill/>
          </a:ln>
          <a:effectLst>
            <a:outerShdw blurRad="114300" dist="889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3" name="Picture 52"/>
          <p:cNvPicPr>
            <a:picLocks noChangeAspect="1"/>
          </p:cNvPicPr>
          <p:nvPr/>
        </p:nvPicPr>
        <p:blipFill rotWithShape="1">
          <a:blip r:embed="rId6"/>
          <a:srcRect b="24819"/>
          <a:stretch/>
        </p:blipFill>
        <p:spPr>
          <a:xfrm>
            <a:off x="10585990" y="2301262"/>
            <a:ext cx="1616533" cy="1620224"/>
          </a:xfrm>
          <a:prstGeom prst="rect">
            <a:avLst/>
          </a:prstGeom>
          <a:effectLst>
            <a:outerShdw blurRad="114300" dist="88900" dir="2700000" algn="tl" rotWithShape="0">
              <a:prstClr val="black">
                <a:alpha val="40000"/>
              </a:prstClr>
            </a:outerShdw>
          </a:effectLst>
        </p:spPr>
      </p:pic>
      <p:sp>
        <p:nvSpPr>
          <p:cNvPr id="72" name="Up-Down Arrow 71"/>
          <p:cNvSpPr/>
          <p:nvPr/>
        </p:nvSpPr>
        <p:spPr bwMode="auto">
          <a:xfrm rot="16200000">
            <a:off x="6352581" y="-1756233"/>
            <a:ext cx="153450" cy="7463154"/>
          </a:xfrm>
          <a:prstGeom prst="upDownArrow">
            <a:avLst/>
          </a:prstGeom>
          <a:solidFill>
            <a:schemeClr val="bg2"/>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6860686" y="2442360"/>
            <a:ext cx="2356642" cy="418684"/>
          </a:xfrm>
          <a:prstGeom prst="rect">
            <a:avLst/>
          </a:prstGeom>
          <a:solidFill>
            <a:srgbClr val="B9B9B9"/>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Managed Navigation</a:t>
            </a:r>
          </a:p>
        </p:txBody>
      </p:sp>
      <p:sp>
        <p:nvSpPr>
          <p:cNvPr id="66" name="Rectangle 65"/>
          <p:cNvSpPr/>
          <p:nvPr/>
        </p:nvSpPr>
        <p:spPr>
          <a:xfrm>
            <a:off x="7284588" y="2122178"/>
            <a:ext cx="1719717" cy="320182"/>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Page Framework</a:t>
            </a:r>
          </a:p>
        </p:txBody>
      </p:sp>
      <p:grpSp>
        <p:nvGrpSpPr>
          <p:cNvPr id="62" name="Group 61"/>
          <p:cNvGrpSpPr/>
          <p:nvPr/>
        </p:nvGrpSpPr>
        <p:grpSpPr>
          <a:xfrm>
            <a:off x="6860686" y="2903550"/>
            <a:ext cx="2356642" cy="2001715"/>
            <a:chOff x="7059727" y="2199055"/>
            <a:chExt cx="1792930" cy="1002689"/>
          </a:xfrm>
          <a:solidFill>
            <a:srgbClr val="B9B9B9"/>
          </a:solidFill>
        </p:grpSpPr>
        <p:sp>
          <p:nvSpPr>
            <p:cNvPr id="59" name="Rectangle 58"/>
            <p:cNvSpPr/>
            <p:nvPr/>
          </p:nvSpPr>
          <p:spPr bwMode="auto">
            <a:xfrm>
              <a:off x="7059727" y="2199055"/>
              <a:ext cx="1792930" cy="1002689"/>
            </a:xfrm>
            <a:prstGeom prst="rect">
              <a:avLst/>
            </a:prstGeom>
            <a:grp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2880" tIns="45720" rIns="182880" bIns="146304"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Content Search WP</a:t>
              </a:r>
            </a:p>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(CSWP)</a:t>
              </a:r>
            </a:p>
            <a:p>
              <a:pPr algn="ctr" defTabSz="950585" fontAlgn="base">
                <a:lnSpc>
                  <a:spcPct val="90000"/>
                </a:lnSpc>
                <a:spcBef>
                  <a:spcPct val="0"/>
                </a:spcBef>
                <a:spcAft>
                  <a:spcPct val="0"/>
                </a:spcAft>
              </a:pPr>
              <a:r>
                <a:rPr lang="en-US" sz="1200" dirty="0">
                  <a:gradFill>
                    <a:gsLst>
                      <a:gs pos="0">
                        <a:srgbClr val="FFFFFF"/>
                      </a:gs>
                      <a:gs pos="100000">
                        <a:srgbClr val="FFFFFF"/>
                      </a:gs>
                    </a:gsLst>
                    <a:lin ang="5400000" scaled="0"/>
                  </a:gradFill>
                  <a:ea typeface="Segoe UI" pitchFamily="34" charset="0"/>
                  <a:cs typeface="Segoe UI" pitchFamily="34" charset="0"/>
                </a:rPr>
                <a:t/>
              </a:r>
              <a:br>
                <a:rPr lang="en-US" sz="1200" dirty="0">
                  <a:gradFill>
                    <a:gsLst>
                      <a:gs pos="0">
                        <a:srgbClr val="FFFFFF"/>
                      </a:gs>
                      <a:gs pos="100000">
                        <a:srgbClr val="FFFFFF"/>
                      </a:gs>
                    </a:gsLst>
                    <a:lin ang="5400000" scaled="0"/>
                  </a:gradFill>
                  <a:ea typeface="Segoe UI" pitchFamily="34" charset="0"/>
                  <a:cs typeface="Segoe UI" pitchFamily="34" charset="0"/>
                </a:rPr>
              </a:br>
              <a:endParaRPr lang="en-US" sz="1200" dirty="0">
                <a:gradFill>
                  <a:gsLst>
                    <a:gs pos="0">
                      <a:srgbClr val="FFFFFF"/>
                    </a:gs>
                    <a:gs pos="100000">
                      <a:srgbClr val="FFFFFF"/>
                    </a:gs>
                  </a:gsLst>
                  <a:lin ang="5400000" scaled="0"/>
                </a:gradFill>
                <a:ea typeface="Segoe UI" pitchFamily="34" charset="0"/>
                <a:cs typeface="Segoe UI" pitchFamily="34" charset="0"/>
              </a:endParaRPr>
            </a:p>
          </p:txBody>
        </p:sp>
        <p:sp>
          <p:nvSpPr>
            <p:cNvPr id="76" name="Rectangle 75"/>
            <p:cNvSpPr/>
            <p:nvPr/>
          </p:nvSpPr>
          <p:spPr bwMode="auto">
            <a:xfrm>
              <a:off x="7281886" y="2782038"/>
              <a:ext cx="1408698" cy="266277"/>
            </a:xfrm>
            <a:prstGeom prst="rect">
              <a:avLst/>
            </a:prstGeom>
            <a:grp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46304" rIns="9144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solidFill>
                    <a:srgbClr val="FFFFFF"/>
                  </a:solidFill>
                  <a:ea typeface="Segoe UI" pitchFamily="34" charset="0"/>
                  <a:cs typeface="Segoe UI" pitchFamily="34" charset="0"/>
                </a:rPr>
                <a:t>Display Templates</a:t>
              </a:r>
            </a:p>
          </p:txBody>
        </p:sp>
      </p:grpSp>
      <p:sp>
        <p:nvSpPr>
          <p:cNvPr id="86" name="Rectangle 85"/>
          <p:cNvSpPr/>
          <p:nvPr/>
        </p:nvSpPr>
        <p:spPr bwMode="auto">
          <a:xfrm rot="16200000">
            <a:off x="8190574" y="3496422"/>
            <a:ext cx="2462901" cy="354785"/>
          </a:xfrm>
          <a:prstGeom prst="rect">
            <a:avLst/>
          </a:prstGeom>
          <a:solidFill>
            <a:srgbClr val="B9B9B9"/>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Device Channels</a:t>
            </a:r>
          </a:p>
        </p:txBody>
      </p:sp>
      <p:sp>
        <p:nvSpPr>
          <p:cNvPr id="90" name="Rectangle 89"/>
          <p:cNvSpPr/>
          <p:nvPr/>
        </p:nvSpPr>
        <p:spPr bwMode="auto">
          <a:xfrm rot="16200000">
            <a:off x="1507925" y="2464847"/>
            <a:ext cx="1681586" cy="510357"/>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solidFill>
                  <a:srgbClr val="FFFFFF"/>
                </a:solidFill>
                <a:ea typeface="Segoe UI" pitchFamily="34" charset="0"/>
                <a:cs typeface="Segoe UI" pitchFamily="34" charset="0"/>
              </a:rPr>
              <a:t>Variations</a:t>
            </a:r>
          </a:p>
        </p:txBody>
      </p:sp>
      <p:sp>
        <p:nvSpPr>
          <p:cNvPr id="91" name="Rectangle 90"/>
          <p:cNvSpPr/>
          <p:nvPr/>
        </p:nvSpPr>
        <p:spPr bwMode="auto">
          <a:xfrm rot="5400000">
            <a:off x="5008111" y="4726369"/>
            <a:ext cx="157932" cy="1862741"/>
          </a:xfrm>
          <a:prstGeom prst="rect">
            <a:avLst/>
          </a:prstGeom>
          <a:solidFill>
            <a:schemeClr val="accent2"/>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gradFill>
                  <a:gsLst>
                    <a:gs pos="0">
                      <a:srgbClr val="FFFFFF"/>
                    </a:gs>
                    <a:gs pos="100000">
                      <a:srgbClr val="FFFFFF"/>
                    </a:gs>
                  </a:gsLst>
                  <a:lin ang="5400000" scaled="0"/>
                </a:gradFill>
                <a:ea typeface="Segoe UI" pitchFamily="34" charset="0"/>
                <a:cs typeface="Segoe UI" pitchFamily="34" charset="0"/>
              </a:rPr>
              <a:t>Reports</a:t>
            </a:r>
          </a:p>
        </p:txBody>
      </p:sp>
      <p:sp>
        <p:nvSpPr>
          <p:cNvPr id="96" name="Rectangle 95"/>
          <p:cNvSpPr/>
          <p:nvPr/>
        </p:nvSpPr>
        <p:spPr bwMode="auto">
          <a:xfrm>
            <a:off x="3622570" y="2442364"/>
            <a:ext cx="1346296" cy="2437603"/>
          </a:xfrm>
          <a:prstGeom prst="rect">
            <a:avLst/>
          </a:prstGeom>
          <a:solidFill>
            <a:schemeClr val="accent2"/>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21" tIns="34963" rIns="34963" bIns="69921" numCol="1" spcCol="0" rtlCol="0" fromWordArt="0" anchor="b" anchorCtr="0" forceAA="0" compatLnSpc="1">
            <a:prstTxWarp prst="textNoShape">
              <a:avLst/>
            </a:prstTxWarp>
            <a:noAutofit/>
          </a:bodyPr>
          <a:lstStyle/>
          <a:p>
            <a:pPr defTabSz="698961" fontAlgn="base">
              <a:spcBef>
                <a:spcPct val="0"/>
              </a:spcBef>
              <a:spcAft>
                <a:spcPct val="0"/>
              </a:spcAft>
            </a:pPr>
            <a:endParaRPr lang="en-US" sz="2900" spc="-39" dirty="0">
              <a:gradFill>
                <a:gsLst>
                  <a:gs pos="0">
                    <a:srgbClr val="FFFFFF"/>
                  </a:gs>
                  <a:gs pos="100000">
                    <a:srgbClr val="FFFFFF"/>
                  </a:gs>
                </a:gsLst>
                <a:lin ang="5400000" scaled="0"/>
              </a:gradFill>
              <a:ea typeface="Segoe UI" pitchFamily="34" charset="0"/>
              <a:cs typeface="Segoe Pro Light"/>
            </a:endParaRPr>
          </a:p>
        </p:txBody>
      </p:sp>
      <p:pic>
        <p:nvPicPr>
          <p:cNvPr id="97" name="Picture 2" descr="\\MAGNUM\Projects\Microsoft\Cloud Power FY12\Design\Icons\PNGs\Cloud_on_your_terms.png"/>
          <p:cNvPicPr>
            <a:picLocks noChangeAspect="1" noChangeArrowheads="1"/>
          </p:cNvPicPr>
          <p:nvPr/>
        </p:nvPicPr>
        <p:blipFill>
          <a:blip r:embed="rId7" cstate="print">
            <a:lum bright="100000"/>
          </a:blip>
          <a:stretch>
            <a:fillRect/>
          </a:stretch>
        </p:blipFill>
        <p:spPr bwMode="auto">
          <a:xfrm>
            <a:off x="3814086" y="3020320"/>
            <a:ext cx="963261" cy="963124"/>
          </a:xfrm>
          <a:prstGeom prst="rect">
            <a:avLst/>
          </a:prstGeom>
          <a:noFill/>
          <a:ln>
            <a:noFill/>
          </a:ln>
        </p:spPr>
      </p:pic>
      <p:sp>
        <p:nvSpPr>
          <p:cNvPr id="98" name="Rectangle 97"/>
          <p:cNvSpPr/>
          <p:nvPr/>
        </p:nvSpPr>
        <p:spPr>
          <a:xfrm>
            <a:off x="3901574" y="4084904"/>
            <a:ext cx="788289" cy="586569"/>
          </a:xfrm>
          <a:prstGeom prst="rect">
            <a:avLst/>
          </a:prstGeom>
          <a:noFill/>
        </p:spPr>
        <p:txBody>
          <a:bodyPr wrap="none" lIns="93216" tIns="46608" rIns="93216" bIns="46608">
            <a:spAutoFit/>
          </a:bodyPr>
          <a:lstStyle/>
          <a:p>
            <a:pPr algn="ctr" defTabSz="950673"/>
            <a:r>
              <a:rPr lang="en-US" sz="1600" dirty="0" smtClean="0">
                <a:solidFill>
                  <a:srgbClr val="FFFFFF">
                    <a:alpha val="99000"/>
                  </a:srgbClr>
                </a:solidFill>
              </a:rPr>
              <a:t>Search</a:t>
            </a:r>
          </a:p>
          <a:p>
            <a:pPr algn="ctr" defTabSz="950673"/>
            <a:r>
              <a:rPr lang="en-US" sz="1600" dirty="0" smtClean="0">
                <a:solidFill>
                  <a:srgbClr val="FFFFFF">
                    <a:alpha val="99000"/>
                  </a:srgbClr>
                </a:solidFill>
              </a:rPr>
              <a:t>Index</a:t>
            </a:r>
            <a:endParaRPr lang="en-US" sz="1600" dirty="0">
              <a:solidFill>
                <a:srgbClr val="FFFFFF">
                  <a:alpha val="99000"/>
                </a:srgbClr>
              </a:solidFill>
            </a:endParaRPr>
          </a:p>
        </p:txBody>
      </p:sp>
      <p:sp>
        <p:nvSpPr>
          <p:cNvPr id="99" name="Rectangle 98"/>
          <p:cNvSpPr/>
          <p:nvPr/>
        </p:nvSpPr>
        <p:spPr bwMode="auto">
          <a:xfrm>
            <a:off x="4990171" y="2442366"/>
            <a:ext cx="499912" cy="2435575"/>
          </a:xfrm>
          <a:prstGeom prst="rect">
            <a:avLst/>
          </a:prstGeom>
          <a:solidFill>
            <a:schemeClr val="accent2"/>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Recommendations</a:t>
            </a:r>
          </a:p>
        </p:txBody>
      </p:sp>
      <p:sp>
        <p:nvSpPr>
          <p:cNvPr id="100" name="Rectangle 99"/>
          <p:cNvSpPr/>
          <p:nvPr/>
        </p:nvSpPr>
        <p:spPr bwMode="auto">
          <a:xfrm>
            <a:off x="5518536" y="2442366"/>
            <a:ext cx="499912" cy="2438775"/>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Query Rule Engine</a:t>
            </a:r>
          </a:p>
        </p:txBody>
      </p:sp>
      <p:sp>
        <p:nvSpPr>
          <p:cNvPr id="102" name="Rectangle 101"/>
          <p:cNvSpPr/>
          <p:nvPr/>
        </p:nvSpPr>
        <p:spPr bwMode="auto">
          <a:xfrm>
            <a:off x="3169526" y="2442357"/>
            <a:ext cx="424369" cy="2438783"/>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Crawler</a:t>
            </a:r>
          </a:p>
        </p:txBody>
      </p:sp>
      <p:sp>
        <p:nvSpPr>
          <p:cNvPr id="104" name="Rectangle 103"/>
          <p:cNvSpPr/>
          <p:nvPr/>
        </p:nvSpPr>
        <p:spPr bwMode="auto">
          <a:xfrm rot="16200000">
            <a:off x="8573420" y="3496422"/>
            <a:ext cx="2462900" cy="354785"/>
          </a:xfrm>
          <a:prstGeom prst="rect">
            <a:avLst/>
          </a:prstGeom>
          <a:solidFill>
            <a:srgbClr val="B9B9B9"/>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Templates</a:t>
            </a:r>
          </a:p>
        </p:txBody>
      </p:sp>
      <p:sp>
        <p:nvSpPr>
          <p:cNvPr id="63" name="Rectangle 62"/>
          <p:cNvSpPr/>
          <p:nvPr/>
        </p:nvSpPr>
        <p:spPr bwMode="auto">
          <a:xfrm>
            <a:off x="7152690" y="3451870"/>
            <a:ext cx="1851604" cy="531581"/>
          </a:xfrm>
          <a:prstGeom prst="rect">
            <a:avLst/>
          </a:prstGeom>
          <a:solidFill>
            <a:srgbClr val="B9B9B9"/>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6" tIns="149146" rIns="93216"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solidFill>
                  <a:srgbClr val="FFFFFF"/>
                </a:solidFill>
                <a:ea typeface="Segoe UI" pitchFamily="34" charset="0"/>
                <a:cs typeface="Segoe UI" pitchFamily="34" charset="0"/>
              </a:rPr>
              <a:t>Query</a:t>
            </a:r>
          </a:p>
        </p:txBody>
      </p:sp>
    </p:spTree>
    <p:extLst>
      <p:ext uri="{BB962C8B-B14F-4D97-AF65-F5344CB8AC3E}">
        <p14:creationId xmlns:p14="http://schemas.microsoft.com/office/powerpoint/2010/main" val="203445543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51558" y="1975344"/>
            <a:ext cx="1611074"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Documents</a:t>
            </a:r>
          </a:p>
        </p:txBody>
      </p:sp>
      <p:sp>
        <p:nvSpPr>
          <p:cNvPr id="6" name="Rectangle 5"/>
          <p:cNvSpPr/>
          <p:nvPr/>
        </p:nvSpPr>
        <p:spPr bwMode="auto">
          <a:xfrm>
            <a:off x="351557" y="3156189"/>
            <a:ext cx="1611075" cy="349726"/>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Catalogs</a:t>
            </a:r>
          </a:p>
        </p:txBody>
      </p:sp>
      <p:sp>
        <p:nvSpPr>
          <p:cNvPr id="8" name="Rectangle 7"/>
          <p:cNvSpPr/>
          <p:nvPr/>
        </p:nvSpPr>
        <p:spPr bwMode="auto">
          <a:xfrm>
            <a:off x="282789" y="1879234"/>
            <a:ext cx="1767287" cy="1681583"/>
          </a:xfrm>
          <a:prstGeom prst="rect">
            <a:avLst/>
          </a:prstGeom>
          <a:noFill/>
          <a:ln w="25400">
            <a:solidFill>
              <a:srgbClr val="0070C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351557" y="2363929"/>
            <a:ext cx="1611075"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Pages</a:t>
            </a:r>
          </a:p>
        </p:txBody>
      </p:sp>
      <p:sp>
        <p:nvSpPr>
          <p:cNvPr id="10" name="Rectangle 9"/>
          <p:cNvSpPr/>
          <p:nvPr/>
        </p:nvSpPr>
        <p:spPr bwMode="auto">
          <a:xfrm>
            <a:off x="348025" y="2754183"/>
            <a:ext cx="1614608" cy="349726"/>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Digital Assets</a:t>
            </a:r>
          </a:p>
        </p:txBody>
      </p:sp>
      <p:sp>
        <p:nvSpPr>
          <p:cNvPr id="11" name="Rectangle 10"/>
          <p:cNvSpPr/>
          <p:nvPr/>
        </p:nvSpPr>
        <p:spPr>
          <a:xfrm>
            <a:off x="81445" y="3625111"/>
            <a:ext cx="2147767" cy="341632"/>
          </a:xfrm>
          <a:prstGeom prst="rect">
            <a:avLst/>
          </a:prstGeom>
        </p:spPr>
        <p:txBody>
          <a:bodyPr wrap="none">
            <a:spAutoFit/>
          </a:bodyPr>
          <a:lstStyle/>
          <a:p>
            <a:pPr algn="ctr" defTabSz="950585" fontAlgn="base">
              <a:lnSpc>
                <a:spcPct val="90000"/>
              </a:lnSpc>
              <a:spcBef>
                <a:spcPct val="0"/>
              </a:spcBef>
              <a:spcAft>
                <a:spcPct val="0"/>
              </a:spcAft>
            </a:pPr>
            <a:r>
              <a:rPr lang="en-US" dirty="0">
                <a:solidFill>
                  <a:srgbClr val="505050"/>
                </a:solidFill>
                <a:ea typeface="Segoe UI" pitchFamily="34" charset="0"/>
                <a:cs typeface="Segoe UI" pitchFamily="34" charset="0"/>
              </a:rPr>
              <a:t>SharePoint Content</a:t>
            </a:r>
          </a:p>
        </p:txBody>
      </p:sp>
      <p:sp>
        <p:nvSpPr>
          <p:cNvPr id="12" name="Rectangle 11"/>
          <p:cNvSpPr/>
          <p:nvPr/>
        </p:nvSpPr>
        <p:spPr bwMode="auto">
          <a:xfrm>
            <a:off x="301936" y="4506967"/>
            <a:ext cx="1748141" cy="1247117"/>
          </a:xfrm>
          <a:prstGeom prst="rect">
            <a:avLst/>
          </a:prstGeom>
          <a:noFill/>
          <a:ln w="25400">
            <a:solidFill>
              <a:srgbClr val="0070C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367179" y="4555540"/>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dirty="0" smtClean="0">
                <a:solidFill>
                  <a:srgbClr val="FFFFFF"/>
                </a:solidFill>
                <a:ea typeface="Segoe UI" pitchFamily="34" charset="0"/>
                <a:cs typeface="Segoe UI" pitchFamily="34" charset="0"/>
              </a:rPr>
              <a:t>www</a:t>
            </a:r>
          </a:p>
        </p:txBody>
      </p:sp>
      <p:sp>
        <p:nvSpPr>
          <p:cNvPr id="14" name="Rectangle 13"/>
          <p:cNvSpPr/>
          <p:nvPr/>
        </p:nvSpPr>
        <p:spPr bwMode="auto">
          <a:xfrm>
            <a:off x="367179" y="4944126"/>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Ext. CMS</a:t>
            </a:r>
          </a:p>
        </p:txBody>
      </p:sp>
      <p:sp>
        <p:nvSpPr>
          <p:cNvPr id="15" name="Rectangle 14"/>
          <p:cNvSpPr/>
          <p:nvPr/>
        </p:nvSpPr>
        <p:spPr bwMode="auto">
          <a:xfrm>
            <a:off x="367179" y="5334381"/>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LOB + more</a:t>
            </a:r>
          </a:p>
        </p:txBody>
      </p:sp>
      <p:sp>
        <p:nvSpPr>
          <p:cNvPr id="16" name="Rectangle 15"/>
          <p:cNvSpPr/>
          <p:nvPr/>
        </p:nvSpPr>
        <p:spPr>
          <a:xfrm>
            <a:off x="150562" y="5815829"/>
            <a:ext cx="1899518" cy="348433"/>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dirty="0" smtClean="0">
                <a:solidFill>
                  <a:srgbClr val="505050"/>
                </a:solidFill>
                <a:ea typeface="Segoe UI" pitchFamily="34" charset="0"/>
                <a:cs typeface="Segoe UI" pitchFamily="34" charset="0"/>
              </a:rPr>
              <a:t>External Content</a:t>
            </a:r>
            <a:endParaRPr lang="en-US" dirty="0">
              <a:solidFill>
                <a:srgbClr val="505050"/>
              </a:solidFill>
              <a:ea typeface="Segoe UI" pitchFamily="34" charset="0"/>
              <a:cs typeface="Segoe UI" pitchFamily="34" charset="0"/>
            </a:endParaRPr>
          </a:p>
        </p:txBody>
      </p:sp>
      <p:grpSp>
        <p:nvGrpSpPr>
          <p:cNvPr id="82" name="Group 81"/>
          <p:cNvGrpSpPr/>
          <p:nvPr/>
        </p:nvGrpSpPr>
        <p:grpSpPr>
          <a:xfrm>
            <a:off x="4155714" y="4935010"/>
            <a:ext cx="1862741" cy="612566"/>
            <a:chOff x="3586615" y="4734250"/>
            <a:chExt cx="1657350" cy="600609"/>
          </a:xfrm>
          <a:solidFill>
            <a:srgbClr val="B9B9B9"/>
          </a:solidFill>
        </p:grpSpPr>
        <p:sp>
          <p:nvSpPr>
            <p:cNvPr id="25" name="Rectangle 24"/>
            <p:cNvSpPr/>
            <p:nvPr/>
          </p:nvSpPr>
          <p:spPr>
            <a:xfrm>
              <a:off x="3586615" y="4734250"/>
              <a:ext cx="1657350" cy="600609"/>
            </a:xfrm>
            <a:prstGeom prst="rect">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3383" bIns="45720" rtlCol="0" anchor="b"/>
            <a:lstStyle/>
            <a:p>
              <a:pPr algn="ctr" defTabSz="950673"/>
              <a:r>
                <a:rPr lang="en-US" sz="1600" dirty="0">
                  <a:solidFill>
                    <a:srgbClr val="FFFFFF">
                      <a:alpha val="99000"/>
                    </a:srgbClr>
                  </a:solidFill>
                </a:rPr>
                <a:t>Analysis Engine</a:t>
              </a:r>
            </a:p>
          </p:txBody>
        </p:sp>
        <p:sp>
          <p:nvSpPr>
            <p:cNvPr id="26" name="Freeform 104"/>
            <p:cNvSpPr>
              <a:spLocks noEditPoints="1"/>
            </p:cNvSpPr>
            <p:nvPr/>
          </p:nvSpPr>
          <p:spPr bwMode="black">
            <a:xfrm>
              <a:off x="4284173" y="4786282"/>
              <a:ext cx="265716" cy="25448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bg1"/>
            </a:solidFill>
            <a:ln>
              <a:noFill/>
            </a:ln>
            <a:extLst/>
          </p:spPr>
          <p:txBody>
            <a:bodyPr vert="horz" wrap="square" lIns="91444" tIns="45722" rIns="91444" bIns="45722" numCol="1" anchor="t" anchorCtr="0" compatLnSpc="1">
              <a:prstTxWarp prst="textNoShape">
                <a:avLst/>
              </a:prstTxWarp>
            </a:bodyPr>
            <a:lstStyle/>
            <a:p>
              <a:pPr defTabSz="932128"/>
              <a:endParaRPr lang="en-US" dirty="0">
                <a:solidFill>
                  <a:srgbClr val="000000"/>
                </a:solidFill>
              </a:endParaRPr>
            </a:p>
          </p:txBody>
        </p:sp>
      </p:grpSp>
      <p:sp>
        <p:nvSpPr>
          <p:cNvPr id="51" name="Up-Down Arrow 50"/>
          <p:cNvSpPr/>
          <p:nvPr/>
        </p:nvSpPr>
        <p:spPr bwMode="auto">
          <a:xfrm rot="16200000">
            <a:off x="8159895" y="3353265"/>
            <a:ext cx="155690" cy="4213879"/>
          </a:xfrm>
          <a:prstGeom prst="upDownArrow">
            <a:avLst/>
          </a:prstGeom>
          <a:solidFill>
            <a:schemeClr val="bg2"/>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52" name="Rectangle 51"/>
          <p:cNvSpPr/>
          <p:nvPr/>
        </p:nvSpPr>
        <p:spPr>
          <a:xfrm>
            <a:off x="6963056" y="5535082"/>
            <a:ext cx="2382212" cy="263679"/>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200" dirty="0">
                <a:solidFill>
                  <a:srgbClr val="505050"/>
                </a:solidFill>
                <a:ea typeface="Segoe UI" pitchFamily="34" charset="0"/>
                <a:cs typeface="Segoe UI" pitchFamily="34" charset="0"/>
              </a:rPr>
              <a:t>User Behavior (+custom events)</a:t>
            </a:r>
          </a:p>
        </p:txBody>
      </p:sp>
      <p:sp>
        <p:nvSpPr>
          <p:cNvPr id="54" name="Rectangle 53"/>
          <p:cNvSpPr/>
          <p:nvPr/>
        </p:nvSpPr>
        <p:spPr bwMode="auto">
          <a:xfrm>
            <a:off x="2" y="897028"/>
            <a:ext cx="2878889" cy="758777"/>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solidFill>
                  <a:srgbClr val="FFFFFF"/>
                </a:solidFill>
                <a:ea typeface="Segoe UI" pitchFamily="34" charset="0"/>
                <a:cs typeface="Segoe UI" pitchFamily="34" charset="0"/>
              </a:rPr>
              <a:t>Content &amp; Authoring</a:t>
            </a:r>
          </a:p>
        </p:txBody>
      </p:sp>
      <p:sp>
        <p:nvSpPr>
          <p:cNvPr id="55" name="Rectangle 54"/>
          <p:cNvSpPr/>
          <p:nvPr/>
        </p:nvSpPr>
        <p:spPr>
          <a:xfrm>
            <a:off x="2878889" y="897021"/>
            <a:ext cx="3918658" cy="758778"/>
          </a:xfrm>
          <a:prstGeom prst="rect">
            <a:avLst/>
          </a:prstGeom>
          <a:solidFill>
            <a:schemeClr val="accent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5198" tIns="46608" rIns="93216" bIns="95198" rtlCol="0" anchor="ctr"/>
          <a:lstStyle/>
          <a:p>
            <a:pPr algn="ctr" defTabSz="950673"/>
            <a:r>
              <a:rPr lang="en-US" sz="2000" dirty="0" smtClean="0">
                <a:solidFill>
                  <a:srgbClr val="FFFFFF">
                    <a:alpha val="99000"/>
                  </a:srgbClr>
                </a:solidFill>
              </a:rPr>
              <a:t>Search</a:t>
            </a:r>
            <a:endParaRPr lang="en-US" sz="2000" dirty="0">
              <a:solidFill>
                <a:srgbClr val="FFFFFF">
                  <a:alpha val="99000"/>
                </a:srgbClr>
              </a:solidFill>
            </a:endParaRPr>
          </a:p>
        </p:txBody>
      </p:sp>
      <p:sp>
        <p:nvSpPr>
          <p:cNvPr id="56" name="Rectangle 55"/>
          <p:cNvSpPr/>
          <p:nvPr/>
        </p:nvSpPr>
        <p:spPr bwMode="auto">
          <a:xfrm>
            <a:off x="6797546" y="897027"/>
            <a:ext cx="3065620" cy="758777"/>
          </a:xfrm>
          <a:prstGeom prst="rect">
            <a:avLst/>
          </a:prstGeom>
          <a:solidFill>
            <a:srgbClr val="B9B9B9"/>
          </a:solidFill>
          <a:ln>
            <a:solidFill>
              <a:schemeClr val="tx2"/>
            </a:solid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Publishing</a:t>
            </a:r>
          </a:p>
        </p:txBody>
      </p:sp>
      <p:sp>
        <p:nvSpPr>
          <p:cNvPr id="57" name="Rectangle 56"/>
          <p:cNvSpPr/>
          <p:nvPr/>
        </p:nvSpPr>
        <p:spPr>
          <a:xfrm>
            <a:off x="9863172" y="897020"/>
            <a:ext cx="2573309" cy="758778"/>
          </a:xfrm>
          <a:prstGeom prst="rect">
            <a:avLst/>
          </a:prstGeom>
          <a:solidFill>
            <a:srgbClr val="B9B9B9"/>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5198" tIns="46608" rIns="93216" bIns="95198" rtlCol="0" anchor="ctr"/>
          <a:lstStyle/>
          <a:p>
            <a:pPr algn="ctr" defTabSz="950673"/>
            <a:r>
              <a:rPr lang="en-US" sz="2000" dirty="0">
                <a:solidFill>
                  <a:srgbClr val="FFFFFF">
                    <a:alpha val="99000"/>
                  </a:srgbClr>
                </a:solidFill>
              </a:rPr>
              <a:t>Experiences</a:t>
            </a:r>
          </a:p>
        </p:txBody>
      </p:sp>
      <p:grpSp>
        <p:nvGrpSpPr>
          <p:cNvPr id="48" name="Group 47"/>
          <p:cNvGrpSpPr/>
          <p:nvPr/>
        </p:nvGrpSpPr>
        <p:grpSpPr>
          <a:xfrm>
            <a:off x="10417630" y="4197919"/>
            <a:ext cx="1953251" cy="1889573"/>
            <a:chOff x="10157559" y="2350803"/>
            <a:chExt cx="2387181" cy="2238090"/>
          </a:xfrm>
        </p:grpSpPr>
        <p:pic>
          <p:nvPicPr>
            <p:cNvPr id="46"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57559" y="2350803"/>
              <a:ext cx="1835328" cy="1824316"/>
            </a:xfrm>
            <a:prstGeom prst="rect">
              <a:avLst/>
            </a:prstGeom>
            <a:noFill/>
            <a:ln>
              <a:noFill/>
            </a:ln>
            <a:effectLst>
              <a:outerShdw blurRad="203200" dist="165100" dir="2700000" algn="ctr" rotWithShape="0">
                <a:schemeClr val="bg1">
                  <a:lumMod val="65000"/>
                  <a:alpha val="92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65872" y="3753705"/>
              <a:ext cx="1978868" cy="83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5" name="Rectangle 64"/>
          <p:cNvSpPr/>
          <p:nvPr/>
        </p:nvSpPr>
        <p:spPr>
          <a:xfrm>
            <a:off x="7555696" y="5170758"/>
            <a:ext cx="961793" cy="249553"/>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100" dirty="0">
                <a:solidFill>
                  <a:srgbClr val="505050"/>
                </a:solidFill>
                <a:ea typeface="Segoe UI" pitchFamily="34" charset="0"/>
                <a:cs typeface="Segoe UI" pitchFamily="34" charset="0"/>
              </a:rPr>
              <a:t>REST/OData</a:t>
            </a:r>
          </a:p>
        </p:txBody>
      </p:sp>
      <p:pic>
        <p:nvPicPr>
          <p:cNvPr id="6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47360" y="1840781"/>
            <a:ext cx="1396053" cy="1763853"/>
          </a:xfrm>
          <a:prstGeom prst="rect">
            <a:avLst/>
          </a:prstGeom>
          <a:noFill/>
          <a:ln>
            <a:noFill/>
          </a:ln>
          <a:effectLst>
            <a:outerShdw blurRad="114300" dist="889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3" name="Picture 52"/>
          <p:cNvPicPr>
            <a:picLocks noChangeAspect="1"/>
          </p:cNvPicPr>
          <p:nvPr/>
        </p:nvPicPr>
        <p:blipFill rotWithShape="1">
          <a:blip r:embed="rId6"/>
          <a:srcRect b="24819"/>
          <a:stretch/>
        </p:blipFill>
        <p:spPr>
          <a:xfrm>
            <a:off x="10585990" y="2301262"/>
            <a:ext cx="1616533" cy="1620224"/>
          </a:xfrm>
          <a:prstGeom prst="rect">
            <a:avLst/>
          </a:prstGeom>
          <a:effectLst>
            <a:outerShdw blurRad="114300" dist="88900" dir="2700000" algn="tl" rotWithShape="0">
              <a:prstClr val="black">
                <a:alpha val="40000"/>
              </a:prstClr>
            </a:outerShdw>
          </a:effectLst>
        </p:spPr>
      </p:pic>
      <p:sp>
        <p:nvSpPr>
          <p:cNvPr id="72" name="Up-Down Arrow 71"/>
          <p:cNvSpPr/>
          <p:nvPr/>
        </p:nvSpPr>
        <p:spPr bwMode="auto">
          <a:xfrm rot="16200000">
            <a:off x="6352581" y="-1756233"/>
            <a:ext cx="153450" cy="7463154"/>
          </a:xfrm>
          <a:prstGeom prst="upDownArrow">
            <a:avLst/>
          </a:prstGeom>
          <a:solidFill>
            <a:schemeClr val="bg2"/>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6860686" y="2442360"/>
            <a:ext cx="2356642" cy="418684"/>
          </a:xfrm>
          <a:prstGeom prst="rect">
            <a:avLst/>
          </a:prstGeom>
          <a:solidFill>
            <a:srgbClr val="B9B9B9"/>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Managed Navigation</a:t>
            </a:r>
          </a:p>
        </p:txBody>
      </p:sp>
      <p:sp>
        <p:nvSpPr>
          <p:cNvPr id="66" name="Rectangle 65"/>
          <p:cNvSpPr/>
          <p:nvPr/>
        </p:nvSpPr>
        <p:spPr>
          <a:xfrm>
            <a:off x="7284588" y="2122178"/>
            <a:ext cx="1719717" cy="320182"/>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Page Framework</a:t>
            </a:r>
          </a:p>
        </p:txBody>
      </p:sp>
      <p:grpSp>
        <p:nvGrpSpPr>
          <p:cNvPr id="62" name="Group 61"/>
          <p:cNvGrpSpPr/>
          <p:nvPr/>
        </p:nvGrpSpPr>
        <p:grpSpPr>
          <a:xfrm>
            <a:off x="6860686" y="2903550"/>
            <a:ext cx="2356642" cy="2001715"/>
            <a:chOff x="7059727" y="2199055"/>
            <a:chExt cx="1792930" cy="1002689"/>
          </a:xfrm>
          <a:solidFill>
            <a:srgbClr val="B9B9B9"/>
          </a:solidFill>
        </p:grpSpPr>
        <p:sp>
          <p:nvSpPr>
            <p:cNvPr id="59" name="Rectangle 58"/>
            <p:cNvSpPr/>
            <p:nvPr/>
          </p:nvSpPr>
          <p:spPr bwMode="auto">
            <a:xfrm>
              <a:off x="7059727" y="2199055"/>
              <a:ext cx="1792930" cy="1002689"/>
            </a:xfrm>
            <a:prstGeom prst="rect">
              <a:avLst/>
            </a:prstGeom>
            <a:grp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2880" tIns="45720" rIns="182880" bIns="146304"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Content Search WP</a:t>
              </a:r>
            </a:p>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(CSWP)</a:t>
              </a:r>
            </a:p>
            <a:p>
              <a:pPr algn="ctr" defTabSz="950585" fontAlgn="base">
                <a:lnSpc>
                  <a:spcPct val="90000"/>
                </a:lnSpc>
                <a:spcBef>
                  <a:spcPct val="0"/>
                </a:spcBef>
                <a:spcAft>
                  <a:spcPct val="0"/>
                </a:spcAft>
              </a:pPr>
              <a:r>
                <a:rPr lang="en-US" sz="1200" dirty="0">
                  <a:gradFill>
                    <a:gsLst>
                      <a:gs pos="0">
                        <a:srgbClr val="FFFFFF"/>
                      </a:gs>
                      <a:gs pos="100000">
                        <a:srgbClr val="FFFFFF"/>
                      </a:gs>
                    </a:gsLst>
                    <a:lin ang="5400000" scaled="0"/>
                  </a:gradFill>
                  <a:ea typeface="Segoe UI" pitchFamily="34" charset="0"/>
                  <a:cs typeface="Segoe UI" pitchFamily="34" charset="0"/>
                </a:rPr>
                <a:t/>
              </a:r>
              <a:br>
                <a:rPr lang="en-US" sz="1200" dirty="0">
                  <a:gradFill>
                    <a:gsLst>
                      <a:gs pos="0">
                        <a:srgbClr val="FFFFFF"/>
                      </a:gs>
                      <a:gs pos="100000">
                        <a:srgbClr val="FFFFFF"/>
                      </a:gs>
                    </a:gsLst>
                    <a:lin ang="5400000" scaled="0"/>
                  </a:gradFill>
                  <a:ea typeface="Segoe UI" pitchFamily="34" charset="0"/>
                  <a:cs typeface="Segoe UI" pitchFamily="34" charset="0"/>
                </a:rPr>
              </a:br>
              <a:endParaRPr lang="en-US" sz="1200" dirty="0">
                <a:gradFill>
                  <a:gsLst>
                    <a:gs pos="0">
                      <a:srgbClr val="FFFFFF"/>
                    </a:gs>
                    <a:gs pos="100000">
                      <a:srgbClr val="FFFFFF"/>
                    </a:gs>
                  </a:gsLst>
                  <a:lin ang="5400000" scaled="0"/>
                </a:gradFill>
                <a:ea typeface="Segoe UI" pitchFamily="34" charset="0"/>
                <a:cs typeface="Segoe UI" pitchFamily="34" charset="0"/>
              </a:endParaRPr>
            </a:p>
          </p:txBody>
        </p:sp>
        <p:sp>
          <p:nvSpPr>
            <p:cNvPr id="76" name="Rectangle 75"/>
            <p:cNvSpPr/>
            <p:nvPr/>
          </p:nvSpPr>
          <p:spPr bwMode="auto">
            <a:xfrm>
              <a:off x="7281886" y="2782038"/>
              <a:ext cx="1408698" cy="266277"/>
            </a:xfrm>
            <a:prstGeom prst="rect">
              <a:avLst/>
            </a:prstGeom>
            <a:grp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46304" rIns="9144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solidFill>
                    <a:srgbClr val="FFFFFF"/>
                  </a:solidFill>
                  <a:ea typeface="Segoe UI" pitchFamily="34" charset="0"/>
                  <a:cs typeface="Segoe UI" pitchFamily="34" charset="0"/>
                </a:rPr>
                <a:t>Display Templates</a:t>
              </a:r>
            </a:p>
          </p:txBody>
        </p:sp>
      </p:grpSp>
      <p:sp>
        <p:nvSpPr>
          <p:cNvPr id="86" name="Rectangle 85"/>
          <p:cNvSpPr/>
          <p:nvPr/>
        </p:nvSpPr>
        <p:spPr bwMode="auto">
          <a:xfrm rot="16200000">
            <a:off x="8190574" y="3496422"/>
            <a:ext cx="2462901" cy="354785"/>
          </a:xfrm>
          <a:prstGeom prst="rect">
            <a:avLst/>
          </a:prstGeom>
          <a:solidFill>
            <a:srgbClr val="B9B9B9"/>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Device Channels</a:t>
            </a:r>
          </a:p>
        </p:txBody>
      </p:sp>
      <p:sp>
        <p:nvSpPr>
          <p:cNvPr id="90" name="Rectangle 89"/>
          <p:cNvSpPr/>
          <p:nvPr/>
        </p:nvSpPr>
        <p:spPr bwMode="auto">
          <a:xfrm rot="16200000">
            <a:off x="1507925" y="2464847"/>
            <a:ext cx="1681586" cy="510357"/>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solidFill>
                  <a:srgbClr val="FFFFFF"/>
                </a:solidFill>
                <a:ea typeface="Segoe UI" pitchFamily="34" charset="0"/>
                <a:cs typeface="Segoe UI" pitchFamily="34" charset="0"/>
              </a:rPr>
              <a:t>Variations</a:t>
            </a:r>
          </a:p>
        </p:txBody>
      </p:sp>
      <p:sp>
        <p:nvSpPr>
          <p:cNvPr id="91" name="Rectangle 90"/>
          <p:cNvSpPr/>
          <p:nvPr/>
        </p:nvSpPr>
        <p:spPr bwMode="auto">
          <a:xfrm rot="5400000">
            <a:off x="5008111" y="4726369"/>
            <a:ext cx="157932" cy="1862741"/>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gradFill>
                  <a:gsLst>
                    <a:gs pos="0">
                      <a:srgbClr val="FFFFFF"/>
                    </a:gs>
                    <a:gs pos="100000">
                      <a:srgbClr val="FFFFFF"/>
                    </a:gs>
                  </a:gsLst>
                  <a:lin ang="5400000" scaled="0"/>
                </a:gradFill>
                <a:ea typeface="Segoe UI" pitchFamily="34" charset="0"/>
                <a:cs typeface="Segoe UI" pitchFamily="34" charset="0"/>
              </a:rPr>
              <a:t>Reports</a:t>
            </a:r>
          </a:p>
        </p:txBody>
      </p:sp>
      <p:sp>
        <p:nvSpPr>
          <p:cNvPr id="96" name="Rectangle 95"/>
          <p:cNvSpPr/>
          <p:nvPr/>
        </p:nvSpPr>
        <p:spPr bwMode="auto">
          <a:xfrm>
            <a:off x="3622570" y="2442364"/>
            <a:ext cx="1346296" cy="2437603"/>
          </a:xfrm>
          <a:prstGeom prst="rect">
            <a:avLst/>
          </a:prstGeom>
          <a:solidFill>
            <a:srgbClr val="B9B9B9"/>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21" tIns="34963" rIns="34963" bIns="69921" numCol="1" spcCol="0" rtlCol="0" fromWordArt="0" anchor="b" anchorCtr="0" forceAA="0" compatLnSpc="1">
            <a:prstTxWarp prst="textNoShape">
              <a:avLst/>
            </a:prstTxWarp>
            <a:noAutofit/>
          </a:bodyPr>
          <a:lstStyle/>
          <a:p>
            <a:pPr defTabSz="698961" fontAlgn="base">
              <a:spcBef>
                <a:spcPct val="0"/>
              </a:spcBef>
              <a:spcAft>
                <a:spcPct val="0"/>
              </a:spcAft>
            </a:pPr>
            <a:endParaRPr lang="en-US" sz="2900" spc="-39" dirty="0">
              <a:gradFill>
                <a:gsLst>
                  <a:gs pos="0">
                    <a:srgbClr val="FFFFFF"/>
                  </a:gs>
                  <a:gs pos="100000">
                    <a:srgbClr val="FFFFFF"/>
                  </a:gs>
                </a:gsLst>
                <a:lin ang="5400000" scaled="0"/>
              </a:gradFill>
              <a:ea typeface="Segoe UI" pitchFamily="34" charset="0"/>
              <a:cs typeface="Segoe Pro Light"/>
            </a:endParaRPr>
          </a:p>
        </p:txBody>
      </p:sp>
      <p:pic>
        <p:nvPicPr>
          <p:cNvPr id="97" name="Picture 2" descr="\\MAGNUM\Projects\Microsoft\Cloud Power FY12\Design\Icons\PNGs\Cloud_on_your_terms.png"/>
          <p:cNvPicPr>
            <a:picLocks noChangeAspect="1" noChangeArrowheads="1"/>
          </p:cNvPicPr>
          <p:nvPr/>
        </p:nvPicPr>
        <p:blipFill>
          <a:blip r:embed="rId7" cstate="print">
            <a:lum bright="100000"/>
          </a:blip>
          <a:stretch>
            <a:fillRect/>
          </a:stretch>
        </p:blipFill>
        <p:spPr bwMode="auto">
          <a:xfrm>
            <a:off x="3814086" y="3020320"/>
            <a:ext cx="963261" cy="963124"/>
          </a:xfrm>
          <a:prstGeom prst="rect">
            <a:avLst/>
          </a:prstGeom>
          <a:noFill/>
          <a:ln>
            <a:noFill/>
          </a:ln>
        </p:spPr>
      </p:pic>
      <p:sp>
        <p:nvSpPr>
          <p:cNvPr id="98" name="Rectangle 97"/>
          <p:cNvSpPr/>
          <p:nvPr/>
        </p:nvSpPr>
        <p:spPr>
          <a:xfrm>
            <a:off x="3901574" y="4084904"/>
            <a:ext cx="788289" cy="586569"/>
          </a:xfrm>
          <a:prstGeom prst="rect">
            <a:avLst/>
          </a:prstGeom>
          <a:noFill/>
        </p:spPr>
        <p:txBody>
          <a:bodyPr wrap="none" lIns="93216" tIns="46608" rIns="93216" bIns="46608">
            <a:spAutoFit/>
          </a:bodyPr>
          <a:lstStyle/>
          <a:p>
            <a:pPr algn="ctr" defTabSz="950673"/>
            <a:r>
              <a:rPr lang="en-US" sz="1600" dirty="0" smtClean="0">
                <a:solidFill>
                  <a:srgbClr val="FFFFFF">
                    <a:alpha val="99000"/>
                  </a:srgbClr>
                </a:solidFill>
              </a:rPr>
              <a:t>Search</a:t>
            </a:r>
          </a:p>
          <a:p>
            <a:pPr algn="ctr" defTabSz="950673"/>
            <a:r>
              <a:rPr lang="en-US" sz="1600" dirty="0" smtClean="0">
                <a:solidFill>
                  <a:srgbClr val="FFFFFF">
                    <a:alpha val="99000"/>
                  </a:srgbClr>
                </a:solidFill>
              </a:rPr>
              <a:t>Index</a:t>
            </a:r>
            <a:endParaRPr lang="en-US" sz="1600" dirty="0">
              <a:solidFill>
                <a:srgbClr val="FFFFFF">
                  <a:alpha val="99000"/>
                </a:srgbClr>
              </a:solidFill>
            </a:endParaRPr>
          </a:p>
        </p:txBody>
      </p:sp>
      <p:sp>
        <p:nvSpPr>
          <p:cNvPr id="99" name="Rectangle 98"/>
          <p:cNvSpPr/>
          <p:nvPr/>
        </p:nvSpPr>
        <p:spPr bwMode="auto">
          <a:xfrm>
            <a:off x="4990171" y="2442366"/>
            <a:ext cx="499912" cy="2435575"/>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Recommendations</a:t>
            </a:r>
          </a:p>
        </p:txBody>
      </p:sp>
      <p:sp>
        <p:nvSpPr>
          <p:cNvPr id="100" name="Rectangle 99"/>
          <p:cNvSpPr/>
          <p:nvPr/>
        </p:nvSpPr>
        <p:spPr bwMode="auto">
          <a:xfrm>
            <a:off x="5518536" y="2442366"/>
            <a:ext cx="499912" cy="2438775"/>
          </a:xfrm>
          <a:prstGeom prst="rect">
            <a:avLst/>
          </a:prstGeom>
          <a:solidFill>
            <a:schemeClr val="accent2"/>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Query Rule Engine</a:t>
            </a:r>
          </a:p>
        </p:txBody>
      </p:sp>
      <p:sp>
        <p:nvSpPr>
          <p:cNvPr id="102" name="Rectangle 101"/>
          <p:cNvSpPr/>
          <p:nvPr/>
        </p:nvSpPr>
        <p:spPr bwMode="auto">
          <a:xfrm>
            <a:off x="3169526" y="2442357"/>
            <a:ext cx="424369" cy="2438783"/>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Crawler</a:t>
            </a:r>
          </a:p>
        </p:txBody>
      </p:sp>
      <p:sp>
        <p:nvSpPr>
          <p:cNvPr id="104" name="Rectangle 103"/>
          <p:cNvSpPr/>
          <p:nvPr/>
        </p:nvSpPr>
        <p:spPr bwMode="auto">
          <a:xfrm rot="16200000">
            <a:off x="8573420" y="3496422"/>
            <a:ext cx="2462900" cy="354785"/>
          </a:xfrm>
          <a:prstGeom prst="rect">
            <a:avLst/>
          </a:prstGeom>
          <a:solidFill>
            <a:srgbClr val="B9B9B9"/>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Templates</a:t>
            </a:r>
          </a:p>
        </p:txBody>
      </p:sp>
      <p:sp>
        <p:nvSpPr>
          <p:cNvPr id="63" name="Rectangle 62"/>
          <p:cNvSpPr/>
          <p:nvPr/>
        </p:nvSpPr>
        <p:spPr bwMode="auto">
          <a:xfrm>
            <a:off x="7152690" y="3451870"/>
            <a:ext cx="1851604" cy="531581"/>
          </a:xfrm>
          <a:prstGeom prst="rect">
            <a:avLst/>
          </a:prstGeom>
          <a:solidFill>
            <a:srgbClr val="B9B9B9"/>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6" tIns="149146" rIns="93216"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solidFill>
                  <a:srgbClr val="FFFFFF"/>
                </a:solidFill>
                <a:ea typeface="Segoe UI" pitchFamily="34" charset="0"/>
                <a:cs typeface="Segoe UI" pitchFamily="34" charset="0"/>
              </a:rPr>
              <a:t>Query</a:t>
            </a:r>
          </a:p>
        </p:txBody>
      </p:sp>
    </p:spTree>
    <p:extLst>
      <p:ext uri="{BB962C8B-B14F-4D97-AF65-F5344CB8AC3E}">
        <p14:creationId xmlns:p14="http://schemas.microsoft.com/office/powerpoint/2010/main" val="161204729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85"/>
          <p:cNvSpPr/>
          <p:nvPr/>
        </p:nvSpPr>
        <p:spPr>
          <a:xfrm>
            <a:off x="463177" y="3286925"/>
            <a:ext cx="2719064" cy="1321403"/>
          </a:xfrm>
          <a:prstGeom prst="rect">
            <a:avLst/>
          </a:prstGeom>
          <a:solidFill>
            <a:srgbClr val="F2F2F2">
              <a:lumMod val="90000"/>
            </a:srgbClr>
          </a:solidFill>
          <a:ln w="25400" cap="flat" cmpd="sng" algn="ctr">
            <a:noFill/>
            <a:prstDash val="solid"/>
          </a:ln>
          <a:effectLst/>
        </p:spPr>
        <p:txBody>
          <a:bodyPr lIns="186520" tIns="46629" rIns="93261" bIns="93261" rtlCol="0" anchor="b"/>
          <a:lstStyle/>
          <a:p>
            <a:pPr defTabSz="932600">
              <a:defRPr/>
            </a:pPr>
            <a:r>
              <a:rPr lang="en-US" kern="0" dirty="0">
                <a:solidFill>
                  <a:srgbClr val="3F3F3F">
                    <a:alpha val="99000"/>
                  </a:srgbClr>
                </a:solidFill>
                <a:latin typeface="Segoe UI Light"/>
              </a:rPr>
              <a:t>- Dynamic relevancy</a:t>
            </a:r>
          </a:p>
          <a:p>
            <a:pPr defTabSz="932600">
              <a:defRPr/>
            </a:pPr>
            <a:r>
              <a:rPr lang="en-US" kern="0" dirty="0" smtClean="0">
                <a:solidFill>
                  <a:srgbClr val="3F3F3F">
                    <a:alpha val="99000"/>
                  </a:srgbClr>
                </a:solidFill>
                <a:latin typeface="Segoe UI Light"/>
              </a:rPr>
              <a:t>- Content re-use</a:t>
            </a:r>
          </a:p>
          <a:p>
            <a:pPr defTabSz="932600">
              <a:defRPr/>
            </a:pPr>
            <a:r>
              <a:rPr lang="en-US" kern="0" dirty="0" smtClean="0">
                <a:solidFill>
                  <a:srgbClr val="3F3F3F">
                    <a:alpha val="99000"/>
                  </a:srgbClr>
                </a:solidFill>
                <a:latin typeface="Segoe UI Light"/>
              </a:rPr>
              <a:t>- Recommendations </a:t>
            </a:r>
            <a:endParaRPr lang="en-US" kern="0" dirty="0">
              <a:solidFill>
                <a:srgbClr val="3F3F3F">
                  <a:alpha val="99000"/>
                </a:srgbClr>
              </a:solidFill>
              <a:latin typeface="Segoe UI Light"/>
            </a:endParaRPr>
          </a:p>
        </p:txBody>
      </p:sp>
      <p:sp>
        <p:nvSpPr>
          <p:cNvPr id="87" name="Rectangle 86"/>
          <p:cNvSpPr/>
          <p:nvPr/>
        </p:nvSpPr>
        <p:spPr>
          <a:xfrm>
            <a:off x="3284755" y="3286924"/>
            <a:ext cx="2742296" cy="1324297"/>
          </a:xfrm>
          <a:prstGeom prst="rect">
            <a:avLst/>
          </a:prstGeom>
          <a:solidFill>
            <a:srgbClr val="F2F2F2">
              <a:lumMod val="90000"/>
            </a:srgbClr>
          </a:solidFill>
          <a:ln w="25400" cap="flat" cmpd="sng" algn="ctr">
            <a:noFill/>
            <a:prstDash val="solid"/>
          </a:ln>
          <a:effectLst/>
        </p:spPr>
        <p:txBody>
          <a:bodyPr lIns="186520" tIns="46629" rIns="93261" bIns="93261" rtlCol="0" anchor="b"/>
          <a:lstStyle/>
          <a:p>
            <a:pPr defTabSz="932600">
              <a:defRPr/>
            </a:pPr>
            <a:endParaRPr lang="en-US" kern="0" dirty="0">
              <a:solidFill>
                <a:srgbClr val="3F3F3F">
                  <a:alpha val="99000"/>
                </a:srgbClr>
              </a:solidFill>
              <a:latin typeface="Segoe UI Light"/>
            </a:endParaRPr>
          </a:p>
          <a:p>
            <a:pPr defTabSz="932600">
              <a:defRPr/>
            </a:pPr>
            <a:r>
              <a:rPr lang="en-US" kern="0" dirty="0" smtClean="0">
                <a:solidFill>
                  <a:srgbClr val="3F3F3F">
                    <a:alpha val="99000"/>
                  </a:srgbClr>
                </a:solidFill>
                <a:latin typeface="Segoe UI Light"/>
              </a:rPr>
              <a:t>Target content:</a:t>
            </a:r>
          </a:p>
          <a:p>
            <a:pPr defTabSz="932600">
              <a:defRPr/>
            </a:pPr>
            <a:r>
              <a:rPr lang="en-US" kern="0" dirty="0" smtClean="0">
                <a:solidFill>
                  <a:srgbClr val="3F3F3F">
                    <a:alpha val="99000"/>
                  </a:srgbClr>
                </a:solidFill>
                <a:latin typeface="Segoe UI Light"/>
              </a:rPr>
              <a:t>-</a:t>
            </a:r>
            <a:r>
              <a:rPr lang="en-US" kern="0" dirty="0">
                <a:solidFill>
                  <a:srgbClr val="3F3F3F">
                    <a:alpha val="99000"/>
                  </a:srgbClr>
                </a:solidFill>
                <a:latin typeface="Segoe UI Light"/>
              </a:rPr>
              <a:t>B</a:t>
            </a:r>
            <a:r>
              <a:rPr lang="en-US" kern="0" dirty="0" smtClean="0">
                <a:solidFill>
                  <a:srgbClr val="3F3F3F">
                    <a:alpha val="99000"/>
                  </a:srgbClr>
                </a:solidFill>
                <a:latin typeface="Segoe UI Light"/>
              </a:rPr>
              <a:t>usiness rules </a:t>
            </a:r>
          </a:p>
          <a:p>
            <a:pPr defTabSz="932600">
              <a:defRPr/>
            </a:pPr>
            <a:r>
              <a:rPr lang="en-US" kern="0" dirty="0" smtClean="0">
                <a:solidFill>
                  <a:srgbClr val="3F3F3F">
                    <a:alpha val="99000"/>
                  </a:srgbClr>
                </a:solidFill>
                <a:latin typeface="Segoe UI Light"/>
              </a:rPr>
              <a:t>-</a:t>
            </a:r>
            <a:r>
              <a:rPr lang="en-US" kern="0" dirty="0">
                <a:solidFill>
                  <a:srgbClr val="3F3F3F">
                    <a:alpha val="99000"/>
                  </a:srgbClr>
                </a:solidFill>
                <a:latin typeface="Segoe UI Light"/>
              </a:rPr>
              <a:t>U</a:t>
            </a:r>
            <a:r>
              <a:rPr lang="en-US" kern="0" dirty="0" smtClean="0">
                <a:solidFill>
                  <a:srgbClr val="3F3F3F">
                    <a:alpha val="99000"/>
                  </a:srgbClr>
                </a:solidFill>
                <a:latin typeface="Segoe UI Light"/>
              </a:rPr>
              <a:t>ser context</a:t>
            </a:r>
          </a:p>
          <a:p>
            <a:pPr defTabSz="932600">
              <a:defRPr/>
            </a:pPr>
            <a:r>
              <a:rPr lang="en-US" kern="0" dirty="0">
                <a:solidFill>
                  <a:srgbClr val="3F3F3F">
                    <a:alpha val="99000"/>
                  </a:srgbClr>
                </a:solidFill>
                <a:latin typeface="Segoe UI Light"/>
              </a:rPr>
              <a:t>-User Behavior</a:t>
            </a:r>
          </a:p>
        </p:txBody>
      </p:sp>
      <p:sp>
        <p:nvSpPr>
          <p:cNvPr id="88" name="Rectangle 87"/>
          <p:cNvSpPr/>
          <p:nvPr/>
        </p:nvSpPr>
        <p:spPr>
          <a:xfrm>
            <a:off x="9072792" y="3286924"/>
            <a:ext cx="2742295" cy="1324297"/>
          </a:xfrm>
          <a:prstGeom prst="rect">
            <a:avLst/>
          </a:prstGeom>
          <a:solidFill>
            <a:srgbClr val="F2F2F2">
              <a:lumMod val="90000"/>
            </a:srgbClr>
          </a:solidFill>
          <a:ln w="25400" cap="flat" cmpd="sng" algn="ctr">
            <a:noFill/>
            <a:prstDash val="solid"/>
          </a:ln>
          <a:effectLst/>
        </p:spPr>
        <p:txBody>
          <a:bodyPr lIns="186520" tIns="46629" rIns="93261" bIns="93261" rtlCol="0" anchor="b"/>
          <a:lstStyle/>
          <a:p>
            <a:pPr defTabSz="932600"/>
            <a:r>
              <a:rPr lang="en-US" kern="0" dirty="0" smtClean="0">
                <a:solidFill>
                  <a:srgbClr val="3F3F3F">
                    <a:alpha val="99000"/>
                  </a:srgbClr>
                </a:solidFill>
                <a:latin typeface="Segoe UI Light"/>
              </a:rPr>
              <a:t>- Visitor profile</a:t>
            </a:r>
            <a:endParaRPr lang="en-US" kern="0" dirty="0">
              <a:solidFill>
                <a:srgbClr val="3F3F3F">
                  <a:alpha val="99000"/>
                </a:srgbClr>
              </a:solidFill>
              <a:latin typeface="Segoe UI Light"/>
            </a:endParaRPr>
          </a:p>
          <a:p>
            <a:pPr defTabSz="932600">
              <a:defRPr/>
            </a:pPr>
            <a:r>
              <a:rPr lang="en-US" kern="0" dirty="0">
                <a:solidFill>
                  <a:srgbClr val="3F3F3F">
                    <a:alpha val="99000"/>
                  </a:srgbClr>
                </a:solidFill>
                <a:latin typeface="Segoe UI Light"/>
              </a:rPr>
              <a:t>- Devices</a:t>
            </a:r>
          </a:p>
          <a:p>
            <a:pPr defTabSz="932600">
              <a:defRPr/>
            </a:pPr>
            <a:r>
              <a:rPr lang="en-US" kern="0" dirty="0" smtClean="0">
                <a:solidFill>
                  <a:srgbClr val="3F3F3F">
                    <a:alpha val="99000"/>
                  </a:srgbClr>
                </a:solidFill>
                <a:latin typeface="Segoe UI Light"/>
              </a:rPr>
              <a:t>- Location</a:t>
            </a:r>
          </a:p>
          <a:p>
            <a:pPr defTabSz="932600">
              <a:defRPr/>
            </a:pPr>
            <a:r>
              <a:rPr lang="en-US" kern="0" dirty="0">
                <a:solidFill>
                  <a:srgbClr val="3F3F3F">
                    <a:alpha val="99000"/>
                  </a:srgbClr>
                </a:solidFill>
                <a:latin typeface="Segoe UI Light"/>
              </a:rPr>
              <a:t>- Referrer</a:t>
            </a:r>
          </a:p>
        </p:txBody>
      </p:sp>
      <p:sp>
        <p:nvSpPr>
          <p:cNvPr id="95" name="Isosceles Triangle 94"/>
          <p:cNvSpPr/>
          <p:nvPr/>
        </p:nvSpPr>
        <p:spPr bwMode="auto">
          <a:xfrm rot="5400000">
            <a:off x="305419" y="2288572"/>
            <a:ext cx="652822" cy="256104"/>
          </a:xfrm>
          <a:prstGeom prst="triangle">
            <a:avLst/>
          </a:pr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93261" tIns="46629" rIns="46629" bIns="93261" numCol="1" spcCol="0" rtlCol="0" fromWordArt="0" anchor="b" anchorCtr="0" forceAA="0" compatLnSpc="1">
            <a:prstTxWarp prst="textNoShape">
              <a:avLst/>
            </a:prstTxWarp>
            <a:noAutofit/>
          </a:bodyPr>
          <a:lstStyle/>
          <a:p>
            <a:pPr algn="ctr" defTabSz="932293" fontAlgn="base">
              <a:spcBef>
                <a:spcPct val="0"/>
              </a:spcBef>
              <a:spcAft>
                <a:spcPct val="0"/>
              </a:spcAft>
              <a:defRPr/>
            </a:pPr>
            <a:endParaRPr lang="en-US" kern="0" spc="-51" dirty="0" err="1">
              <a:gradFill>
                <a:gsLst>
                  <a:gs pos="0">
                    <a:srgbClr val="FFFFFF"/>
                  </a:gs>
                  <a:gs pos="100000">
                    <a:srgbClr val="FFFFFF"/>
                  </a:gs>
                </a:gsLst>
                <a:lin ang="5400000" scaled="0"/>
              </a:gradFill>
              <a:ea typeface="Segoe UI" pitchFamily="34" charset="0"/>
              <a:cs typeface="Segoe UI" pitchFamily="34" charset="0"/>
            </a:endParaRPr>
          </a:p>
        </p:txBody>
      </p:sp>
      <p:sp>
        <p:nvSpPr>
          <p:cNvPr id="99" name="Rectangle 98"/>
          <p:cNvSpPr/>
          <p:nvPr/>
        </p:nvSpPr>
        <p:spPr>
          <a:xfrm>
            <a:off x="463177" y="1862010"/>
            <a:ext cx="2719064" cy="1324297"/>
          </a:xfrm>
          <a:prstGeom prst="rect">
            <a:avLst/>
          </a:prstGeom>
          <a:solidFill>
            <a:srgbClr val="0070C0"/>
          </a:solidFill>
          <a:ln w="25400" cap="flat" cmpd="sng" algn="ctr">
            <a:noFill/>
            <a:prstDash val="solid"/>
          </a:ln>
          <a:effectLst/>
        </p:spPr>
        <p:txBody>
          <a:bodyPr lIns="186520" tIns="46629" rIns="93261" bIns="93261" rtlCol="0" anchor="b"/>
          <a:lstStyle/>
          <a:p>
            <a:pPr defTabSz="932600">
              <a:lnSpc>
                <a:spcPts val="3060"/>
              </a:lnSpc>
              <a:defRPr/>
            </a:pPr>
            <a:r>
              <a:rPr lang="en-US" sz="2900" kern="0" dirty="0" smtClean="0">
                <a:solidFill>
                  <a:srgbClr val="FFFFFF">
                    <a:alpha val="99000"/>
                  </a:srgbClr>
                </a:solidFill>
                <a:latin typeface="Segoe UI Light"/>
              </a:rPr>
              <a:t>Search</a:t>
            </a:r>
            <a:endParaRPr lang="en-US" sz="2900" kern="0" dirty="0">
              <a:solidFill>
                <a:srgbClr val="FFFFFF">
                  <a:alpha val="99000"/>
                </a:srgbClr>
              </a:solidFill>
              <a:latin typeface="Segoe UI Light"/>
            </a:endParaRPr>
          </a:p>
        </p:txBody>
      </p:sp>
      <p:sp>
        <p:nvSpPr>
          <p:cNvPr id="100" name="Rectangle 99"/>
          <p:cNvSpPr/>
          <p:nvPr/>
        </p:nvSpPr>
        <p:spPr>
          <a:xfrm>
            <a:off x="3284755" y="1862010"/>
            <a:ext cx="2742296" cy="1324297"/>
          </a:xfrm>
          <a:prstGeom prst="rect">
            <a:avLst/>
          </a:prstGeom>
          <a:solidFill>
            <a:srgbClr val="0070C0"/>
          </a:solidFill>
          <a:ln w="25400" cap="flat" cmpd="sng" algn="ctr">
            <a:noFill/>
            <a:prstDash val="solid"/>
          </a:ln>
          <a:effectLst/>
        </p:spPr>
        <p:txBody>
          <a:bodyPr lIns="186520" tIns="46629" rIns="93261" bIns="93261" rtlCol="0" anchor="b"/>
          <a:lstStyle/>
          <a:p>
            <a:pPr defTabSz="932600">
              <a:lnSpc>
                <a:spcPts val="3060"/>
              </a:lnSpc>
              <a:defRPr/>
            </a:pPr>
            <a:r>
              <a:rPr lang="en-US" sz="2900" kern="0" dirty="0">
                <a:solidFill>
                  <a:srgbClr val="FFFFFF">
                    <a:alpha val="99000"/>
                  </a:srgbClr>
                </a:solidFill>
                <a:latin typeface="Segoe UI Light"/>
              </a:rPr>
              <a:t>Rule Engine</a:t>
            </a:r>
          </a:p>
        </p:txBody>
      </p:sp>
      <p:sp>
        <p:nvSpPr>
          <p:cNvPr id="102" name="Rectangle 101"/>
          <p:cNvSpPr/>
          <p:nvPr/>
        </p:nvSpPr>
        <p:spPr>
          <a:xfrm>
            <a:off x="9072792" y="1862010"/>
            <a:ext cx="2742295" cy="1324297"/>
          </a:xfrm>
          <a:prstGeom prst="rect">
            <a:avLst/>
          </a:prstGeom>
          <a:solidFill>
            <a:schemeClr val="accent1"/>
          </a:solidFill>
          <a:ln w="25400" cap="flat" cmpd="sng" algn="ctr">
            <a:noFill/>
            <a:prstDash val="solid"/>
          </a:ln>
          <a:effectLst/>
        </p:spPr>
        <p:txBody>
          <a:bodyPr lIns="186520" tIns="46629" rIns="93261" bIns="93261" rtlCol="0" anchor="b"/>
          <a:lstStyle/>
          <a:p>
            <a:pPr algn="r" defTabSz="932600">
              <a:lnSpc>
                <a:spcPts val="3060"/>
              </a:lnSpc>
              <a:defRPr/>
            </a:pPr>
            <a:r>
              <a:rPr lang="en-US" sz="2900" kern="0" dirty="0">
                <a:solidFill>
                  <a:srgbClr val="FFFFFF">
                    <a:alpha val="99000"/>
                  </a:srgbClr>
                </a:solidFill>
                <a:latin typeface="Segoe UI Light"/>
              </a:rPr>
              <a:t>     User </a:t>
            </a:r>
            <a:r>
              <a:rPr lang="en-US" sz="2900" kern="0" dirty="0" smtClean="0">
                <a:solidFill>
                  <a:srgbClr val="FFFFFF">
                    <a:alpha val="99000"/>
                  </a:srgbClr>
                </a:solidFill>
                <a:latin typeface="Segoe UI Light"/>
              </a:rPr>
              <a:t>     Context</a:t>
            </a:r>
            <a:endParaRPr lang="en-US" sz="2900" kern="0" dirty="0">
              <a:solidFill>
                <a:srgbClr val="FFFFFF">
                  <a:alpha val="99000"/>
                </a:srgbClr>
              </a:solidFill>
              <a:latin typeface="Segoe UI Light"/>
            </a:endParaRPr>
          </a:p>
        </p:txBody>
      </p:sp>
      <p:sp>
        <p:nvSpPr>
          <p:cNvPr id="128" name="Rectangle 127"/>
          <p:cNvSpPr/>
          <p:nvPr/>
        </p:nvSpPr>
        <p:spPr>
          <a:xfrm>
            <a:off x="6182507" y="3286924"/>
            <a:ext cx="2742296" cy="1324297"/>
          </a:xfrm>
          <a:prstGeom prst="rect">
            <a:avLst/>
          </a:prstGeom>
          <a:solidFill>
            <a:srgbClr val="F2F2F2">
              <a:lumMod val="90000"/>
            </a:srgbClr>
          </a:solidFill>
          <a:ln w="25400" cap="flat" cmpd="sng" algn="ctr">
            <a:noFill/>
            <a:prstDash val="solid"/>
          </a:ln>
          <a:effectLst/>
        </p:spPr>
        <p:txBody>
          <a:bodyPr lIns="186520" tIns="46629" rIns="93261" bIns="93261" rtlCol="0" anchor="b"/>
          <a:lstStyle/>
          <a:p>
            <a:pPr defTabSz="932600">
              <a:defRPr/>
            </a:pPr>
            <a:r>
              <a:rPr lang="en-US" kern="0" dirty="0">
                <a:solidFill>
                  <a:srgbClr val="3F3F3F">
                    <a:alpha val="99000"/>
                  </a:srgbClr>
                </a:solidFill>
              </a:rPr>
              <a:t>-</a:t>
            </a:r>
            <a:r>
              <a:rPr lang="en-US" kern="0" dirty="0" smtClean="0">
                <a:solidFill>
                  <a:srgbClr val="3F3F3F">
                    <a:alpha val="99000"/>
                  </a:srgbClr>
                </a:solidFill>
                <a:latin typeface="Segoe UI Light"/>
              </a:rPr>
              <a:t>Template based</a:t>
            </a:r>
          </a:p>
          <a:p>
            <a:pPr defTabSz="932600">
              <a:defRPr/>
            </a:pPr>
            <a:r>
              <a:rPr lang="en-US" kern="0" dirty="0" smtClean="0">
                <a:solidFill>
                  <a:srgbClr val="3F3F3F">
                    <a:alpha val="99000"/>
                  </a:srgbClr>
                </a:solidFill>
                <a:latin typeface="Segoe UI Light"/>
              </a:rPr>
              <a:t>-Device Channels</a:t>
            </a:r>
          </a:p>
          <a:p>
            <a:pPr defTabSz="932600">
              <a:defRPr/>
            </a:pPr>
            <a:r>
              <a:rPr lang="en-US" kern="0" dirty="0">
                <a:solidFill>
                  <a:srgbClr val="3F3F3F">
                    <a:alpha val="99000"/>
                  </a:srgbClr>
                </a:solidFill>
                <a:latin typeface="Segoe UI Light"/>
              </a:rPr>
              <a:t>-Content Search WP</a:t>
            </a:r>
          </a:p>
          <a:p>
            <a:pPr defTabSz="932600">
              <a:defRPr/>
            </a:pPr>
            <a:r>
              <a:rPr lang="en-US" kern="0" dirty="0" smtClean="0">
                <a:solidFill>
                  <a:srgbClr val="3F3F3F">
                    <a:alpha val="99000"/>
                  </a:srgbClr>
                </a:solidFill>
                <a:latin typeface="Segoe UI Light"/>
              </a:rPr>
              <a:t>-Renditions</a:t>
            </a:r>
            <a:endParaRPr lang="en-US" kern="0" dirty="0">
              <a:solidFill>
                <a:srgbClr val="3F3F3F">
                  <a:alpha val="99000"/>
                </a:srgbClr>
              </a:solidFill>
              <a:latin typeface="Segoe UI Light"/>
            </a:endParaRPr>
          </a:p>
        </p:txBody>
      </p:sp>
      <p:sp>
        <p:nvSpPr>
          <p:cNvPr id="129" name="Rectangle 128"/>
          <p:cNvSpPr/>
          <p:nvPr/>
        </p:nvSpPr>
        <p:spPr>
          <a:xfrm>
            <a:off x="6182507" y="1862010"/>
            <a:ext cx="2742296" cy="1324297"/>
          </a:xfrm>
          <a:prstGeom prst="rect">
            <a:avLst/>
          </a:prstGeom>
          <a:solidFill>
            <a:srgbClr val="0070C0"/>
          </a:solidFill>
          <a:ln w="25400" cap="flat" cmpd="sng" algn="ctr">
            <a:noFill/>
            <a:prstDash val="solid"/>
          </a:ln>
          <a:effectLst/>
        </p:spPr>
        <p:txBody>
          <a:bodyPr lIns="186520" tIns="46629" rIns="93261" bIns="93261" rtlCol="0" anchor="b"/>
          <a:lstStyle/>
          <a:p>
            <a:pPr defTabSz="932600">
              <a:lnSpc>
                <a:spcPts val="3060"/>
              </a:lnSpc>
              <a:defRPr/>
            </a:pPr>
            <a:r>
              <a:rPr lang="en-US" sz="2900" kern="0" dirty="0">
                <a:solidFill>
                  <a:srgbClr val="FFFFFF">
                    <a:alpha val="99000"/>
                  </a:srgbClr>
                </a:solidFill>
                <a:latin typeface="Segoe UI Light"/>
              </a:rPr>
              <a:t>Dynamic</a:t>
            </a:r>
          </a:p>
          <a:p>
            <a:pPr defTabSz="932600">
              <a:lnSpc>
                <a:spcPts val="3060"/>
              </a:lnSpc>
              <a:defRPr/>
            </a:pPr>
            <a:r>
              <a:rPr lang="en-US" sz="2900" kern="0" dirty="0">
                <a:solidFill>
                  <a:srgbClr val="FFFFFF">
                    <a:alpha val="99000"/>
                  </a:srgbClr>
                </a:solidFill>
                <a:latin typeface="Segoe UI Light"/>
              </a:rPr>
              <a:t>Delivery</a:t>
            </a:r>
          </a:p>
        </p:txBody>
      </p:sp>
      <p:grpSp>
        <p:nvGrpSpPr>
          <p:cNvPr id="13" name="Group 12"/>
          <p:cNvGrpSpPr/>
          <p:nvPr/>
        </p:nvGrpSpPr>
        <p:grpSpPr>
          <a:xfrm>
            <a:off x="6413435" y="4773736"/>
            <a:ext cx="2245811" cy="1511623"/>
            <a:chOff x="6485208" y="3328007"/>
            <a:chExt cx="1929897" cy="1087966"/>
          </a:xfrm>
        </p:grpSpPr>
        <p:sp>
          <p:nvSpPr>
            <p:cNvPr id="123" name="Rectangle 122"/>
            <p:cNvSpPr/>
            <p:nvPr/>
          </p:nvSpPr>
          <p:spPr>
            <a:xfrm>
              <a:off x="6485208" y="3328007"/>
              <a:ext cx="1929897" cy="1087966"/>
            </a:xfrm>
            <a:prstGeom prst="rect">
              <a:avLst/>
            </a:prstGeom>
            <a:solidFill>
              <a:schemeClr val="tx1">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600"/>
              <a:endParaRPr lang="en-US">
                <a:solidFill>
                  <a:srgbClr val="FFFFFF"/>
                </a:solidFill>
              </a:endParaRPr>
            </a:p>
          </p:txBody>
        </p:sp>
        <p:sp>
          <p:nvSpPr>
            <p:cNvPr id="124" name="Rectangle 123"/>
            <p:cNvSpPr/>
            <p:nvPr/>
          </p:nvSpPr>
          <p:spPr>
            <a:xfrm>
              <a:off x="6586781" y="3404292"/>
              <a:ext cx="1015735" cy="488949"/>
            </a:xfrm>
            <a:prstGeom prst="rect">
              <a:avLst/>
            </a:prstGeom>
            <a:solidFill>
              <a:srgbClr val="0497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600"/>
              <a:r>
                <a:rPr lang="en-US" sz="1400" dirty="0">
                  <a:solidFill>
                    <a:srgbClr val="FFFFFF"/>
                  </a:solidFill>
                </a:rPr>
                <a:t>CSWP</a:t>
              </a:r>
            </a:p>
          </p:txBody>
        </p:sp>
        <p:sp>
          <p:nvSpPr>
            <p:cNvPr id="125" name="Rectangle 124"/>
            <p:cNvSpPr/>
            <p:nvPr/>
          </p:nvSpPr>
          <p:spPr>
            <a:xfrm>
              <a:off x="6586781" y="3969357"/>
              <a:ext cx="1015735" cy="38100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600"/>
              <a:r>
                <a:rPr lang="en-US" sz="1400" dirty="0">
                  <a:solidFill>
                    <a:srgbClr val="FFFFFF"/>
                  </a:solidFill>
                </a:rPr>
                <a:t>CSWP</a:t>
              </a:r>
            </a:p>
          </p:txBody>
        </p:sp>
        <p:sp>
          <p:nvSpPr>
            <p:cNvPr id="126" name="Rectangle 125"/>
            <p:cNvSpPr/>
            <p:nvPr/>
          </p:nvSpPr>
          <p:spPr>
            <a:xfrm>
              <a:off x="7704090" y="3969357"/>
              <a:ext cx="609441" cy="381000"/>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600"/>
              <a:r>
                <a:rPr lang="en-US" sz="1400" dirty="0">
                  <a:solidFill>
                    <a:srgbClr val="FFFFFF"/>
                  </a:solidFill>
                </a:rPr>
                <a:t>CSWP</a:t>
              </a:r>
            </a:p>
          </p:txBody>
        </p:sp>
        <p:sp>
          <p:nvSpPr>
            <p:cNvPr id="127" name="Rectangle 126"/>
            <p:cNvSpPr/>
            <p:nvPr/>
          </p:nvSpPr>
          <p:spPr>
            <a:xfrm>
              <a:off x="7704090" y="3404290"/>
              <a:ext cx="609441" cy="488950"/>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600"/>
              <a:r>
                <a:rPr lang="en-US" sz="1400" dirty="0">
                  <a:solidFill>
                    <a:srgbClr val="FFFFFF"/>
                  </a:solidFill>
                </a:rPr>
                <a:t>CSWP</a:t>
              </a:r>
            </a:p>
          </p:txBody>
        </p:sp>
      </p:grpSp>
      <p:sp>
        <p:nvSpPr>
          <p:cNvPr id="130" name="Isosceles Triangle 129"/>
          <p:cNvSpPr/>
          <p:nvPr/>
        </p:nvSpPr>
        <p:spPr bwMode="auto">
          <a:xfrm rot="5400000">
            <a:off x="2590804" y="2532611"/>
            <a:ext cx="652822" cy="256104"/>
          </a:xfrm>
          <a:prstGeom prst="triangl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1" tIns="46629" rIns="46629" bIns="93261" numCol="1" spcCol="0" rtlCol="0" fromWordArt="0" anchor="b" anchorCtr="0" forceAA="0" compatLnSpc="1">
            <a:prstTxWarp prst="textNoShape">
              <a:avLst/>
            </a:prstTxWarp>
            <a:noAutofit/>
          </a:bodyPr>
          <a:lstStyle/>
          <a:p>
            <a:pPr algn="ctr" defTabSz="932293" fontAlgn="base">
              <a:spcBef>
                <a:spcPct val="0"/>
              </a:spcBef>
              <a:spcAft>
                <a:spcPct val="0"/>
              </a:spcAft>
            </a:pPr>
            <a:endParaRPr lang="en-US" spc="-51" dirty="0" err="1">
              <a:gradFill>
                <a:gsLst>
                  <a:gs pos="0">
                    <a:srgbClr val="FFFFFF"/>
                  </a:gs>
                  <a:gs pos="100000">
                    <a:srgbClr val="FFFFFF"/>
                  </a:gs>
                </a:gsLst>
                <a:lin ang="5400000" scaled="0"/>
              </a:gradFill>
              <a:ea typeface="Segoe UI" pitchFamily="34" charset="0"/>
              <a:cs typeface="Segoe UI" pitchFamily="34" charset="0"/>
            </a:endParaRPr>
          </a:p>
        </p:txBody>
      </p:sp>
      <p:sp>
        <p:nvSpPr>
          <p:cNvPr id="131" name="Isosceles Triangle 130"/>
          <p:cNvSpPr/>
          <p:nvPr/>
        </p:nvSpPr>
        <p:spPr bwMode="auto">
          <a:xfrm rot="5400000">
            <a:off x="5350147" y="2532611"/>
            <a:ext cx="652822" cy="256104"/>
          </a:xfrm>
          <a:prstGeom prst="triangl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1" tIns="46629" rIns="46629" bIns="93261" numCol="1" spcCol="0" rtlCol="0" fromWordArt="0" anchor="b" anchorCtr="0" forceAA="0" compatLnSpc="1">
            <a:prstTxWarp prst="textNoShape">
              <a:avLst/>
            </a:prstTxWarp>
            <a:noAutofit/>
          </a:bodyPr>
          <a:lstStyle/>
          <a:p>
            <a:pPr algn="ctr" defTabSz="932293" fontAlgn="base">
              <a:spcBef>
                <a:spcPct val="0"/>
              </a:spcBef>
              <a:spcAft>
                <a:spcPct val="0"/>
              </a:spcAft>
            </a:pPr>
            <a:endParaRPr lang="en-US" spc="-51" dirty="0" err="1">
              <a:gradFill>
                <a:gsLst>
                  <a:gs pos="0">
                    <a:srgbClr val="FFFFFF"/>
                  </a:gs>
                  <a:gs pos="100000">
                    <a:srgbClr val="FFFFFF"/>
                  </a:gs>
                </a:gsLst>
                <a:lin ang="5400000" scaled="0"/>
              </a:gradFill>
              <a:ea typeface="Segoe UI" pitchFamily="34" charset="0"/>
              <a:cs typeface="Segoe UI" pitchFamily="34" charset="0"/>
            </a:endParaRPr>
          </a:p>
        </p:txBody>
      </p:sp>
      <p:sp>
        <p:nvSpPr>
          <p:cNvPr id="132" name="Isosceles Triangle 131"/>
          <p:cNvSpPr/>
          <p:nvPr/>
        </p:nvSpPr>
        <p:spPr bwMode="auto">
          <a:xfrm rot="5400000">
            <a:off x="8360704" y="2532611"/>
            <a:ext cx="652822" cy="256104"/>
          </a:xfrm>
          <a:prstGeom prst="triangl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1" tIns="46629" rIns="46629" bIns="93261" numCol="1" spcCol="0" rtlCol="0" fromWordArt="0" anchor="b" anchorCtr="0" forceAA="0" compatLnSpc="1">
            <a:prstTxWarp prst="textNoShape">
              <a:avLst/>
            </a:prstTxWarp>
            <a:noAutofit/>
          </a:bodyPr>
          <a:lstStyle/>
          <a:p>
            <a:pPr algn="ctr" defTabSz="932293" fontAlgn="base">
              <a:spcBef>
                <a:spcPct val="0"/>
              </a:spcBef>
              <a:spcAft>
                <a:spcPct val="0"/>
              </a:spcAft>
            </a:pPr>
            <a:endParaRPr lang="en-US" spc="-51" dirty="0" err="1">
              <a:gradFill>
                <a:gsLst>
                  <a:gs pos="0">
                    <a:srgbClr val="FFFFFF"/>
                  </a:gs>
                  <a:gs pos="100000">
                    <a:srgbClr val="FFFFFF"/>
                  </a:gs>
                </a:gsLst>
                <a:lin ang="5400000" scaled="0"/>
              </a:gradFill>
              <a:ea typeface="Segoe UI" pitchFamily="34" charset="0"/>
              <a:cs typeface="Segoe UI" pitchFamily="34" charset="0"/>
            </a:endParaRPr>
          </a:p>
        </p:txBody>
      </p:sp>
      <p:sp>
        <p:nvSpPr>
          <p:cNvPr id="133" name="Isosceles Triangle 132"/>
          <p:cNvSpPr/>
          <p:nvPr/>
        </p:nvSpPr>
        <p:spPr bwMode="auto">
          <a:xfrm rot="16200000">
            <a:off x="8943664" y="2564611"/>
            <a:ext cx="652822" cy="256104"/>
          </a:xfrm>
          <a:prstGeom prst="triangl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1" tIns="46629" rIns="46629" bIns="93261" numCol="1" spcCol="0" rtlCol="0" fromWordArt="0" anchor="b" anchorCtr="0" forceAA="0" compatLnSpc="1">
            <a:prstTxWarp prst="textNoShape">
              <a:avLst/>
            </a:prstTxWarp>
            <a:noAutofit/>
          </a:bodyPr>
          <a:lstStyle/>
          <a:p>
            <a:pPr algn="ctr" defTabSz="932293" fontAlgn="base">
              <a:spcBef>
                <a:spcPct val="0"/>
              </a:spcBef>
              <a:spcAft>
                <a:spcPct val="0"/>
              </a:spcAft>
            </a:pPr>
            <a:endParaRPr lang="en-US" spc="-51" dirty="0" err="1">
              <a:gradFill>
                <a:gsLst>
                  <a:gs pos="0">
                    <a:srgbClr val="FFFFFF"/>
                  </a:gs>
                  <a:gs pos="100000">
                    <a:srgbClr val="FFFFFF"/>
                  </a:gs>
                </a:gsLst>
                <a:lin ang="5400000" scaled="0"/>
              </a:gradFill>
              <a:ea typeface="Segoe UI" pitchFamily="34" charset="0"/>
              <a:cs typeface="Segoe UI" pitchFamily="34" charset="0"/>
            </a:endParaRPr>
          </a:p>
        </p:txBody>
      </p:sp>
      <p:sp>
        <p:nvSpPr>
          <p:cNvPr id="134" name="Title 1"/>
          <p:cNvSpPr>
            <a:spLocks noGrp="1"/>
          </p:cNvSpPr>
          <p:nvPr>
            <p:ph type="title"/>
          </p:nvPr>
        </p:nvSpPr>
        <p:spPr>
          <a:xfrm>
            <a:off x="176230" y="207844"/>
            <a:ext cx="11889564" cy="917575"/>
          </a:xfrm>
        </p:spPr>
        <p:txBody>
          <a:bodyPr vert="horz" wrap="square" lIns="146276" tIns="91424" rIns="146276" bIns="91424" rtlCol="0" anchor="t">
            <a:noAutofit/>
          </a:bodyPr>
          <a:lstStyle/>
          <a:p>
            <a:r>
              <a:rPr lang="en-US" sz="5000" dirty="0">
                <a:solidFill>
                  <a:schemeClr val="tx1"/>
                </a:solidFill>
                <a:ea typeface="Segoe UI" pitchFamily="34" charset="0"/>
              </a:rPr>
              <a:t>Contextual &amp; Targeted Experiences</a:t>
            </a:r>
            <a:endParaRPr lang="en-US" sz="3300" dirty="0">
              <a:solidFill>
                <a:schemeClr val="tx1"/>
              </a:solidFill>
              <a:ea typeface="Segoe UI" pitchFamily="34" charset="0"/>
            </a:endParaRPr>
          </a:p>
        </p:txBody>
      </p:sp>
      <p:sp>
        <p:nvSpPr>
          <p:cNvPr id="14" name="Right Arrow 13"/>
          <p:cNvSpPr/>
          <p:nvPr/>
        </p:nvSpPr>
        <p:spPr bwMode="auto">
          <a:xfrm>
            <a:off x="503779" y="5100880"/>
            <a:ext cx="5651323" cy="648260"/>
          </a:xfrm>
          <a:prstGeom prst="rightArrow">
            <a:avLst/>
          </a:prstGeom>
          <a:solidFill>
            <a:srgbClr val="0070C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6" rIns="0" bIns="47566" numCol="1" rtlCol="0" anchor="ctr" anchorCtr="0" compatLnSpc="1">
            <a:prstTxWarp prst="textNoShape">
              <a:avLst/>
            </a:prstTxWarp>
          </a:bodyPr>
          <a:lstStyle/>
          <a:p>
            <a:pPr algn="ctr" defTabSz="951032" fontAlgn="base">
              <a:spcBef>
                <a:spcPct val="0"/>
              </a:spcBef>
              <a:spcAft>
                <a:spcPct val="0"/>
              </a:spcAft>
            </a:pPr>
            <a:r>
              <a:rPr lang="en-US" sz="2000" dirty="0">
                <a:gradFill>
                  <a:gsLst>
                    <a:gs pos="0">
                      <a:srgbClr val="FFFFFF"/>
                    </a:gs>
                    <a:gs pos="100000">
                      <a:srgbClr val="FFFFFF"/>
                    </a:gs>
                  </a:gsLst>
                  <a:lin ang="5400000" scaled="0"/>
                </a:gradFill>
              </a:rPr>
              <a:t>Dynamic &amp; Targeted Content </a:t>
            </a:r>
          </a:p>
        </p:txBody>
      </p:sp>
      <p:sp>
        <p:nvSpPr>
          <p:cNvPr id="15" name="Left Arrow 14"/>
          <p:cNvSpPr/>
          <p:nvPr/>
        </p:nvSpPr>
        <p:spPr bwMode="auto">
          <a:xfrm>
            <a:off x="8924804" y="5074384"/>
            <a:ext cx="2890283" cy="648259"/>
          </a:xfrm>
          <a:prstGeom prst="lef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6" rIns="0" bIns="47566" numCol="1" rtlCol="0" anchor="ctr" anchorCtr="0" compatLnSpc="1">
            <a:prstTxWarp prst="textNoShape">
              <a:avLst/>
            </a:prstTxWarp>
          </a:bodyPr>
          <a:lstStyle/>
          <a:p>
            <a:pPr algn="ctr" defTabSz="951032" fontAlgn="base">
              <a:spcBef>
                <a:spcPct val="0"/>
              </a:spcBef>
              <a:spcAft>
                <a:spcPct val="0"/>
              </a:spcAft>
            </a:pPr>
            <a:r>
              <a:rPr lang="en-US" sz="2000" dirty="0">
                <a:gradFill>
                  <a:gsLst>
                    <a:gs pos="0">
                      <a:srgbClr val="FFFFFF"/>
                    </a:gs>
                    <a:gs pos="100000">
                      <a:srgbClr val="FFFFFF"/>
                    </a:gs>
                  </a:gsLst>
                  <a:lin ang="5400000" scaled="0"/>
                </a:gradFill>
              </a:rPr>
              <a:t>Context &amp; Behavior</a:t>
            </a:r>
          </a:p>
        </p:txBody>
      </p:sp>
      <p:sp>
        <p:nvSpPr>
          <p:cNvPr id="24" name="Freeform 104"/>
          <p:cNvSpPr>
            <a:spLocks noEditPoints="1"/>
          </p:cNvSpPr>
          <p:nvPr/>
        </p:nvSpPr>
        <p:spPr bwMode="black">
          <a:xfrm>
            <a:off x="4399722" y="2036527"/>
            <a:ext cx="473501" cy="465159"/>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bg1"/>
          </a:solidFill>
          <a:ln>
            <a:noFill/>
          </a:ln>
          <a:extLst/>
        </p:spPr>
        <p:txBody>
          <a:bodyPr vert="horz" wrap="square" lIns="93265" tIns="46631" rIns="93265" bIns="46631" numCol="1" anchor="t" anchorCtr="0" compatLnSpc="1">
            <a:prstTxWarp prst="textNoShape">
              <a:avLst/>
            </a:prstTxWarp>
          </a:bodyPr>
          <a:lstStyle/>
          <a:p>
            <a:pPr defTabSz="932567"/>
            <a:endParaRPr lang="en-US" dirty="0">
              <a:solidFill>
                <a:srgbClr val="000000"/>
              </a:solidFill>
            </a:endParaRPr>
          </a:p>
        </p:txBody>
      </p:sp>
    </p:spTree>
    <p:extLst>
      <p:ext uri="{BB962C8B-B14F-4D97-AF65-F5344CB8AC3E}">
        <p14:creationId xmlns:p14="http://schemas.microsoft.com/office/powerpoint/2010/main" val="21945945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600" fill="hold"/>
                                        <p:tgtEl>
                                          <p:spTgt spid="100"/>
                                        </p:tgtEl>
                                        <p:attrNameLst>
                                          <p:attrName>fillcolor</p:attrName>
                                        </p:attrNameLst>
                                      </p:cBhvr>
                                      <p:to>
                                        <a:srgbClr val="DC3C00"/>
                                      </p:to>
                                    </p:animClr>
                                    <p:set>
                                      <p:cBhvr>
                                        <p:cTn id="7" dur="600" fill="hold"/>
                                        <p:tgtEl>
                                          <p:spTgt spid="100"/>
                                        </p:tgtEl>
                                        <p:attrNameLst>
                                          <p:attrName>fill.type</p:attrName>
                                        </p:attrNameLst>
                                      </p:cBhvr>
                                      <p:to>
                                        <p:strVal val="solid"/>
                                      </p:to>
                                    </p:set>
                                    <p:set>
                                      <p:cBhvr>
                                        <p:cTn id="8" dur="600" fill="hold"/>
                                        <p:tgtEl>
                                          <p:spTgt spid="100"/>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Content Targeting </a:t>
            </a:r>
          </a:p>
        </p:txBody>
      </p:sp>
    </p:spTree>
    <p:extLst>
      <p:ext uri="{BB962C8B-B14F-4D97-AF65-F5344CB8AC3E}">
        <p14:creationId xmlns:p14="http://schemas.microsoft.com/office/powerpoint/2010/main" val="3670643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dirty="0"/>
              <a:t>Deliver adaptive and personalized experiences for your SharePoint 2013 sites </a:t>
            </a:r>
          </a:p>
        </p:txBody>
      </p:sp>
      <p:sp>
        <p:nvSpPr>
          <p:cNvPr id="5" name="Text Placeholder 4"/>
          <p:cNvSpPr>
            <a:spLocks noGrp="1"/>
          </p:cNvSpPr>
          <p:nvPr>
            <p:ph type="body" sz="quarter" idx="14"/>
          </p:nvPr>
        </p:nvSpPr>
        <p:spPr/>
        <p:txBody>
          <a:bodyPr/>
          <a:lstStyle/>
          <a:p>
            <a:r>
              <a:rPr lang="en-US" sz="2400" dirty="0" smtClean="0"/>
              <a:t>Ryan Sockalosky</a:t>
            </a:r>
          </a:p>
          <a:p>
            <a:r>
              <a:rPr lang="en-US" sz="2400" dirty="0" smtClean="0"/>
              <a:t>Productivity Technical Specialist</a:t>
            </a:r>
          </a:p>
          <a:p>
            <a:r>
              <a:rPr lang="en-US" sz="2400" dirty="0" smtClean="0"/>
              <a:t>Microsoft</a:t>
            </a:r>
            <a:endParaRPr lang="en-US" sz="2400" dirty="0"/>
          </a:p>
        </p:txBody>
      </p:sp>
      <p:sp>
        <p:nvSpPr>
          <p:cNvPr id="2" name="Text Placeholder 1"/>
          <p:cNvSpPr>
            <a:spLocks noGrp="1"/>
          </p:cNvSpPr>
          <p:nvPr>
            <p:ph type="body" sz="quarter" idx="15"/>
          </p:nvPr>
        </p:nvSpPr>
        <p:spPr/>
        <p:txBody>
          <a:bodyPr/>
          <a:lstStyle/>
          <a:p>
            <a:r>
              <a:rPr lang="en-US" dirty="0" smtClean="0"/>
              <a:t>SPC228</a:t>
            </a:r>
            <a:endParaRPr lang="en-US" dirty="0"/>
          </a:p>
        </p:txBody>
      </p:sp>
    </p:spTree>
    <p:extLst>
      <p:ext uri="{BB962C8B-B14F-4D97-AF65-F5344CB8AC3E}">
        <p14:creationId xmlns:p14="http://schemas.microsoft.com/office/powerpoint/2010/main" val="1668193413"/>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51558" y="1975344"/>
            <a:ext cx="1611074"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Documents</a:t>
            </a:r>
          </a:p>
        </p:txBody>
      </p:sp>
      <p:sp>
        <p:nvSpPr>
          <p:cNvPr id="6" name="Rectangle 5"/>
          <p:cNvSpPr/>
          <p:nvPr/>
        </p:nvSpPr>
        <p:spPr bwMode="auto">
          <a:xfrm>
            <a:off x="351557" y="3156189"/>
            <a:ext cx="1611075" cy="349726"/>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Catalogs</a:t>
            </a:r>
          </a:p>
        </p:txBody>
      </p:sp>
      <p:sp>
        <p:nvSpPr>
          <p:cNvPr id="8" name="Rectangle 7"/>
          <p:cNvSpPr/>
          <p:nvPr/>
        </p:nvSpPr>
        <p:spPr bwMode="auto">
          <a:xfrm>
            <a:off x="282789" y="1879234"/>
            <a:ext cx="1767287" cy="1681583"/>
          </a:xfrm>
          <a:prstGeom prst="rect">
            <a:avLst/>
          </a:prstGeom>
          <a:noFill/>
          <a:ln w="25400">
            <a:solidFill>
              <a:srgbClr val="0070C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351557" y="2363929"/>
            <a:ext cx="1611075"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Pages</a:t>
            </a:r>
          </a:p>
        </p:txBody>
      </p:sp>
      <p:sp>
        <p:nvSpPr>
          <p:cNvPr id="10" name="Rectangle 9"/>
          <p:cNvSpPr/>
          <p:nvPr/>
        </p:nvSpPr>
        <p:spPr bwMode="auto">
          <a:xfrm>
            <a:off x="348025" y="2754183"/>
            <a:ext cx="1614608" cy="349726"/>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Digital Assets</a:t>
            </a:r>
          </a:p>
        </p:txBody>
      </p:sp>
      <p:sp>
        <p:nvSpPr>
          <p:cNvPr id="11" name="Rectangle 10"/>
          <p:cNvSpPr/>
          <p:nvPr/>
        </p:nvSpPr>
        <p:spPr>
          <a:xfrm>
            <a:off x="81445" y="3625111"/>
            <a:ext cx="2147767" cy="341632"/>
          </a:xfrm>
          <a:prstGeom prst="rect">
            <a:avLst/>
          </a:prstGeom>
        </p:spPr>
        <p:txBody>
          <a:bodyPr wrap="none">
            <a:spAutoFit/>
          </a:bodyPr>
          <a:lstStyle/>
          <a:p>
            <a:pPr algn="ctr" defTabSz="950585" fontAlgn="base">
              <a:lnSpc>
                <a:spcPct val="90000"/>
              </a:lnSpc>
              <a:spcBef>
                <a:spcPct val="0"/>
              </a:spcBef>
              <a:spcAft>
                <a:spcPct val="0"/>
              </a:spcAft>
            </a:pPr>
            <a:r>
              <a:rPr lang="en-US" dirty="0">
                <a:solidFill>
                  <a:srgbClr val="505050"/>
                </a:solidFill>
                <a:ea typeface="Segoe UI" pitchFamily="34" charset="0"/>
                <a:cs typeface="Segoe UI" pitchFamily="34" charset="0"/>
              </a:rPr>
              <a:t>SharePoint Content</a:t>
            </a:r>
          </a:p>
        </p:txBody>
      </p:sp>
      <p:sp>
        <p:nvSpPr>
          <p:cNvPr id="12" name="Rectangle 11"/>
          <p:cNvSpPr/>
          <p:nvPr/>
        </p:nvSpPr>
        <p:spPr bwMode="auto">
          <a:xfrm>
            <a:off x="301936" y="4506967"/>
            <a:ext cx="1748141" cy="1247117"/>
          </a:xfrm>
          <a:prstGeom prst="rect">
            <a:avLst/>
          </a:prstGeom>
          <a:noFill/>
          <a:ln w="25400">
            <a:solidFill>
              <a:srgbClr val="0070C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367179" y="4555540"/>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dirty="0" smtClean="0">
                <a:solidFill>
                  <a:srgbClr val="FFFFFF"/>
                </a:solidFill>
                <a:ea typeface="Segoe UI" pitchFamily="34" charset="0"/>
                <a:cs typeface="Segoe UI" pitchFamily="34" charset="0"/>
              </a:rPr>
              <a:t>www</a:t>
            </a:r>
          </a:p>
        </p:txBody>
      </p:sp>
      <p:sp>
        <p:nvSpPr>
          <p:cNvPr id="14" name="Rectangle 13"/>
          <p:cNvSpPr/>
          <p:nvPr/>
        </p:nvSpPr>
        <p:spPr bwMode="auto">
          <a:xfrm>
            <a:off x="367179" y="4944126"/>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Ext. CMS</a:t>
            </a:r>
          </a:p>
        </p:txBody>
      </p:sp>
      <p:sp>
        <p:nvSpPr>
          <p:cNvPr id="15" name="Rectangle 14"/>
          <p:cNvSpPr/>
          <p:nvPr/>
        </p:nvSpPr>
        <p:spPr bwMode="auto">
          <a:xfrm>
            <a:off x="367179" y="5334381"/>
            <a:ext cx="1595460" cy="349725"/>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FFFFFF"/>
                </a:solidFill>
                <a:ea typeface="Segoe UI" pitchFamily="34" charset="0"/>
                <a:cs typeface="Segoe UI" pitchFamily="34" charset="0"/>
              </a:rPr>
              <a:t>LOB + more</a:t>
            </a:r>
          </a:p>
        </p:txBody>
      </p:sp>
      <p:sp>
        <p:nvSpPr>
          <p:cNvPr id="16" name="Rectangle 15"/>
          <p:cNvSpPr/>
          <p:nvPr/>
        </p:nvSpPr>
        <p:spPr>
          <a:xfrm>
            <a:off x="150562" y="5815829"/>
            <a:ext cx="1899518" cy="348433"/>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dirty="0" smtClean="0">
                <a:solidFill>
                  <a:srgbClr val="505050"/>
                </a:solidFill>
                <a:ea typeface="Segoe UI" pitchFamily="34" charset="0"/>
                <a:cs typeface="Segoe UI" pitchFamily="34" charset="0"/>
              </a:rPr>
              <a:t>External Content</a:t>
            </a:r>
            <a:endParaRPr lang="en-US" dirty="0">
              <a:solidFill>
                <a:srgbClr val="505050"/>
              </a:solidFill>
              <a:ea typeface="Segoe UI" pitchFamily="34" charset="0"/>
              <a:cs typeface="Segoe UI" pitchFamily="34" charset="0"/>
            </a:endParaRPr>
          </a:p>
        </p:txBody>
      </p:sp>
      <p:grpSp>
        <p:nvGrpSpPr>
          <p:cNvPr id="82" name="Group 81"/>
          <p:cNvGrpSpPr/>
          <p:nvPr/>
        </p:nvGrpSpPr>
        <p:grpSpPr>
          <a:xfrm>
            <a:off x="4155714" y="4935010"/>
            <a:ext cx="1862741" cy="612566"/>
            <a:chOff x="3586615" y="4734250"/>
            <a:chExt cx="1657350" cy="600609"/>
          </a:xfrm>
          <a:solidFill>
            <a:srgbClr val="B9B9B9"/>
          </a:solidFill>
        </p:grpSpPr>
        <p:sp>
          <p:nvSpPr>
            <p:cNvPr id="25" name="Rectangle 24"/>
            <p:cNvSpPr/>
            <p:nvPr/>
          </p:nvSpPr>
          <p:spPr>
            <a:xfrm>
              <a:off x="3586615" y="4734250"/>
              <a:ext cx="1657350" cy="600609"/>
            </a:xfrm>
            <a:prstGeom prst="rect">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3383" bIns="45720" rtlCol="0" anchor="b"/>
            <a:lstStyle/>
            <a:p>
              <a:pPr algn="ctr" defTabSz="950673"/>
              <a:r>
                <a:rPr lang="en-US" sz="1600" dirty="0">
                  <a:solidFill>
                    <a:srgbClr val="FFFFFF">
                      <a:alpha val="99000"/>
                    </a:srgbClr>
                  </a:solidFill>
                </a:rPr>
                <a:t>Analysis Engine</a:t>
              </a:r>
            </a:p>
          </p:txBody>
        </p:sp>
        <p:sp>
          <p:nvSpPr>
            <p:cNvPr id="26" name="Freeform 104"/>
            <p:cNvSpPr>
              <a:spLocks noEditPoints="1"/>
            </p:cNvSpPr>
            <p:nvPr/>
          </p:nvSpPr>
          <p:spPr bwMode="black">
            <a:xfrm>
              <a:off x="4284173" y="4786282"/>
              <a:ext cx="265716" cy="25448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bg1"/>
            </a:solidFill>
            <a:ln>
              <a:noFill/>
            </a:ln>
            <a:extLst/>
          </p:spPr>
          <p:txBody>
            <a:bodyPr vert="horz" wrap="square" lIns="91444" tIns="45722" rIns="91444" bIns="45722" numCol="1" anchor="t" anchorCtr="0" compatLnSpc="1">
              <a:prstTxWarp prst="textNoShape">
                <a:avLst/>
              </a:prstTxWarp>
            </a:bodyPr>
            <a:lstStyle/>
            <a:p>
              <a:pPr defTabSz="932128"/>
              <a:endParaRPr lang="en-US" dirty="0">
                <a:solidFill>
                  <a:srgbClr val="000000"/>
                </a:solidFill>
              </a:endParaRPr>
            </a:p>
          </p:txBody>
        </p:sp>
      </p:grpSp>
      <p:sp>
        <p:nvSpPr>
          <p:cNvPr id="51" name="Up-Down Arrow 50"/>
          <p:cNvSpPr/>
          <p:nvPr/>
        </p:nvSpPr>
        <p:spPr bwMode="auto">
          <a:xfrm rot="16200000">
            <a:off x="8159895" y="3353265"/>
            <a:ext cx="155690" cy="4213879"/>
          </a:xfrm>
          <a:prstGeom prst="upDownArrow">
            <a:avLst/>
          </a:prstGeom>
          <a:solidFill>
            <a:schemeClr val="bg2"/>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52" name="Rectangle 51"/>
          <p:cNvSpPr/>
          <p:nvPr/>
        </p:nvSpPr>
        <p:spPr>
          <a:xfrm>
            <a:off x="6963056" y="5535082"/>
            <a:ext cx="2382212" cy="263679"/>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200" dirty="0">
                <a:solidFill>
                  <a:srgbClr val="505050"/>
                </a:solidFill>
                <a:ea typeface="Segoe UI" pitchFamily="34" charset="0"/>
                <a:cs typeface="Segoe UI" pitchFamily="34" charset="0"/>
              </a:rPr>
              <a:t>User Behavior (+custom events)</a:t>
            </a:r>
          </a:p>
        </p:txBody>
      </p:sp>
      <p:sp>
        <p:nvSpPr>
          <p:cNvPr id="54" name="Rectangle 53"/>
          <p:cNvSpPr/>
          <p:nvPr/>
        </p:nvSpPr>
        <p:spPr bwMode="auto">
          <a:xfrm>
            <a:off x="2" y="897028"/>
            <a:ext cx="2878889" cy="758777"/>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solidFill>
                  <a:srgbClr val="FFFFFF"/>
                </a:solidFill>
                <a:ea typeface="Segoe UI" pitchFamily="34" charset="0"/>
                <a:cs typeface="Segoe UI" pitchFamily="34" charset="0"/>
              </a:rPr>
              <a:t>Content &amp; Authoring</a:t>
            </a:r>
          </a:p>
        </p:txBody>
      </p:sp>
      <p:sp>
        <p:nvSpPr>
          <p:cNvPr id="55" name="Rectangle 54"/>
          <p:cNvSpPr/>
          <p:nvPr/>
        </p:nvSpPr>
        <p:spPr>
          <a:xfrm>
            <a:off x="2878889" y="897021"/>
            <a:ext cx="3918658" cy="758778"/>
          </a:xfrm>
          <a:prstGeom prst="rect">
            <a:avLst/>
          </a:prstGeom>
          <a:solidFill>
            <a:schemeClr val="accent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5198" tIns="46608" rIns="93216" bIns="95198" rtlCol="0" anchor="ctr"/>
          <a:lstStyle/>
          <a:p>
            <a:pPr algn="ctr" defTabSz="950673"/>
            <a:r>
              <a:rPr lang="en-US" sz="2000" dirty="0" smtClean="0">
                <a:solidFill>
                  <a:srgbClr val="FFFFFF">
                    <a:alpha val="99000"/>
                  </a:srgbClr>
                </a:solidFill>
              </a:rPr>
              <a:t>Search</a:t>
            </a:r>
            <a:endParaRPr lang="en-US" sz="2000" dirty="0">
              <a:solidFill>
                <a:srgbClr val="FFFFFF">
                  <a:alpha val="99000"/>
                </a:srgbClr>
              </a:solidFill>
            </a:endParaRPr>
          </a:p>
        </p:txBody>
      </p:sp>
      <p:sp>
        <p:nvSpPr>
          <p:cNvPr id="56" name="Rectangle 55"/>
          <p:cNvSpPr/>
          <p:nvPr/>
        </p:nvSpPr>
        <p:spPr bwMode="auto">
          <a:xfrm>
            <a:off x="6797546" y="897027"/>
            <a:ext cx="3065620" cy="758777"/>
          </a:xfrm>
          <a:prstGeom prst="rect">
            <a:avLst/>
          </a:prstGeom>
          <a:solidFill>
            <a:srgbClr val="B9B9B9"/>
          </a:solidFill>
          <a:ln>
            <a:solidFill>
              <a:schemeClr val="tx2"/>
            </a:solid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Publishing</a:t>
            </a:r>
          </a:p>
        </p:txBody>
      </p:sp>
      <p:sp>
        <p:nvSpPr>
          <p:cNvPr id="57" name="Rectangle 56"/>
          <p:cNvSpPr/>
          <p:nvPr/>
        </p:nvSpPr>
        <p:spPr>
          <a:xfrm>
            <a:off x="9863172" y="897020"/>
            <a:ext cx="2573309" cy="758778"/>
          </a:xfrm>
          <a:prstGeom prst="rect">
            <a:avLst/>
          </a:prstGeom>
          <a:solidFill>
            <a:srgbClr val="B9B9B9"/>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5198" tIns="46608" rIns="93216" bIns="95198" rtlCol="0" anchor="ctr"/>
          <a:lstStyle/>
          <a:p>
            <a:pPr algn="ctr" defTabSz="950673"/>
            <a:r>
              <a:rPr lang="en-US" sz="2000" dirty="0">
                <a:solidFill>
                  <a:srgbClr val="FFFFFF">
                    <a:alpha val="99000"/>
                  </a:srgbClr>
                </a:solidFill>
              </a:rPr>
              <a:t>Experiences</a:t>
            </a:r>
          </a:p>
        </p:txBody>
      </p:sp>
      <p:grpSp>
        <p:nvGrpSpPr>
          <p:cNvPr id="48" name="Group 47"/>
          <p:cNvGrpSpPr/>
          <p:nvPr/>
        </p:nvGrpSpPr>
        <p:grpSpPr>
          <a:xfrm>
            <a:off x="10417630" y="4197919"/>
            <a:ext cx="1953251" cy="1889573"/>
            <a:chOff x="10157559" y="2350803"/>
            <a:chExt cx="2387181" cy="2238090"/>
          </a:xfrm>
        </p:grpSpPr>
        <p:pic>
          <p:nvPicPr>
            <p:cNvPr id="46"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57559" y="2350803"/>
              <a:ext cx="1835328" cy="1824316"/>
            </a:xfrm>
            <a:prstGeom prst="rect">
              <a:avLst/>
            </a:prstGeom>
            <a:noFill/>
            <a:ln>
              <a:noFill/>
            </a:ln>
            <a:effectLst>
              <a:outerShdw blurRad="203200" dist="165100" dir="2700000" algn="ctr" rotWithShape="0">
                <a:schemeClr val="bg1">
                  <a:lumMod val="65000"/>
                  <a:alpha val="92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65872" y="3753705"/>
              <a:ext cx="1978868" cy="83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5" name="Rectangle 64"/>
          <p:cNvSpPr/>
          <p:nvPr/>
        </p:nvSpPr>
        <p:spPr>
          <a:xfrm>
            <a:off x="7555696" y="5170758"/>
            <a:ext cx="961793" cy="249553"/>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100" dirty="0">
                <a:solidFill>
                  <a:srgbClr val="505050"/>
                </a:solidFill>
                <a:ea typeface="Segoe UI" pitchFamily="34" charset="0"/>
                <a:cs typeface="Segoe UI" pitchFamily="34" charset="0"/>
              </a:rPr>
              <a:t>REST/OData</a:t>
            </a:r>
          </a:p>
        </p:txBody>
      </p:sp>
      <p:pic>
        <p:nvPicPr>
          <p:cNvPr id="6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47360" y="1840781"/>
            <a:ext cx="1396053" cy="1763853"/>
          </a:xfrm>
          <a:prstGeom prst="rect">
            <a:avLst/>
          </a:prstGeom>
          <a:noFill/>
          <a:ln>
            <a:noFill/>
          </a:ln>
          <a:effectLst>
            <a:outerShdw blurRad="114300" dist="889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3" name="Picture 52"/>
          <p:cNvPicPr>
            <a:picLocks noChangeAspect="1"/>
          </p:cNvPicPr>
          <p:nvPr/>
        </p:nvPicPr>
        <p:blipFill rotWithShape="1">
          <a:blip r:embed="rId6"/>
          <a:srcRect b="24819"/>
          <a:stretch/>
        </p:blipFill>
        <p:spPr>
          <a:xfrm>
            <a:off x="10585990" y="2301262"/>
            <a:ext cx="1616533" cy="1620224"/>
          </a:xfrm>
          <a:prstGeom prst="rect">
            <a:avLst/>
          </a:prstGeom>
          <a:effectLst>
            <a:outerShdw blurRad="114300" dist="88900" dir="2700000" algn="tl" rotWithShape="0">
              <a:prstClr val="black">
                <a:alpha val="40000"/>
              </a:prstClr>
            </a:outerShdw>
          </a:effectLst>
        </p:spPr>
      </p:pic>
      <p:sp>
        <p:nvSpPr>
          <p:cNvPr id="72" name="Up-Down Arrow 71"/>
          <p:cNvSpPr/>
          <p:nvPr/>
        </p:nvSpPr>
        <p:spPr bwMode="auto">
          <a:xfrm rot="16200000">
            <a:off x="6352581" y="-1756233"/>
            <a:ext cx="153450" cy="7463154"/>
          </a:xfrm>
          <a:prstGeom prst="upDownArrow">
            <a:avLst/>
          </a:prstGeom>
          <a:solidFill>
            <a:schemeClr val="bg2"/>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6860686" y="2442360"/>
            <a:ext cx="2356642" cy="418684"/>
          </a:xfrm>
          <a:prstGeom prst="rect">
            <a:avLst/>
          </a:prstGeom>
          <a:solidFill>
            <a:srgbClr val="B9B9B9"/>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Managed Navigation</a:t>
            </a:r>
          </a:p>
        </p:txBody>
      </p:sp>
      <p:sp>
        <p:nvSpPr>
          <p:cNvPr id="66" name="Rectangle 65"/>
          <p:cNvSpPr/>
          <p:nvPr/>
        </p:nvSpPr>
        <p:spPr>
          <a:xfrm>
            <a:off x="7284588" y="2122178"/>
            <a:ext cx="1719717" cy="320182"/>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Page Framework</a:t>
            </a:r>
          </a:p>
        </p:txBody>
      </p:sp>
      <p:grpSp>
        <p:nvGrpSpPr>
          <p:cNvPr id="62" name="Group 61"/>
          <p:cNvGrpSpPr/>
          <p:nvPr/>
        </p:nvGrpSpPr>
        <p:grpSpPr>
          <a:xfrm>
            <a:off x="6860686" y="2903550"/>
            <a:ext cx="2356642" cy="2001715"/>
            <a:chOff x="7059727" y="2199055"/>
            <a:chExt cx="1792930" cy="1002689"/>
          </a:xfrm>
          <a:solidFill>
            <a:srgbClr val="B9B9B9"/>
          </a:solidFill>
        </p:grpSpPr>
        <p:sp>
          <p:nvSpPr>
            <p:cNvPr id="59" name="Rectangle 58"/>
            <p:cNvSpPr/>
            <p:nvPr/>
          </p:nvSpPr>
          <p:spPr bwMode="auto">
            <a:xfrm>
              <a:off x="7059727" y="2199055"/>
              <a:ext cx="1792930" cy="1002689"/>
            </a:xfrm>
            <a:prstGeom prst="rect">
              <a:avLst/>
            </a:prstGeom>
            <a:grp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2880" tIns="45720" rIns="182880" bIns="146304"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Content Search WP</a:t>
              </a:r>
            </a:p>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(CSWP)</a:t>
              </a:r>
            </a:p>
            <a:p>
              <a:pPr algn="ctr" defTabSz="950585" fontAlgn="base">
                <a:lnSpc>
                  <a:spcPct val="90000"/>
                </a:lnSpc>
                <a:spcBef>
                  <a:spcPct val="0"/>
                </a:spcBef>
                <a:spcAft>
                  <a:spcPct val="0"/>
                </a:spcAft>
              </a:pPr>
              <a:r>
                <a:rPr lang="en-US" sz="1200" dirty="0">
                  <a:gradFill>
                    <a:gsLst>
                      <a:gs pos="0">
                        <a:srgbClr val="FFFFFF"/>
                      </a:gs>
                      <a:gs pos="100000">
                        <a:srgbClr val="FFFFFF"/>
                      </a:gs>
                    </a:gsLst>
                    <a:lin ang="5400000" scaled="0"/>
                  </a:gradFill>
                  <a:ea typeface="Segoe UI" pitchFamily="34" charset="0"/>
                  <a:cs typeface="Segoe UI" pitchFamily="34" charset="0"/>
                </a:rPr>
                <a:t/>
              </a:r>
              <a:br>
                <a:rPr lang="en-US" sz="1200" dirty="0">
                  <a:gradFill>
                    <a:gsLst>
                      <a:gs pos="0">
                        <a:srgbClr val="FFFFFF"/>
                      </a:gs>
                      <a:gs pos="100000">
                        <a:srgbClr val="FFFFFF"/>
                      </a:gs>
                    </a:gsLst>
                    <a:lin ang="5400000" scaled="0"/>
                  </a:gradFill>
                  <a:ea typeface="Segoe UI" pitchFamily="34" charset="0"/>
                  <a:cs typeface="Segoe UI" pitchFamily="34" charset="0"/>
                </a:rPr>
              </a:br>
              <a:endParaRPr lang="en-US" sz="1200" dirty="0">
                <a:gradFill>
                  <a:gsLst>
                    <a:gs pos="0">
                      <a:srgbClr val="FFFFFF"/>
                    </a:gs>
                    <a:gs pos="100000">
                      <a:srgbClr val="FFFFFF"/>
                    </a:gs>
                  </a:gsLst>
                  <a:lin ang="5400000" scaled="0"/>
                </a:gradFill>
                <a:ea typeface="Segoe UI" pitchFamily="34" charset="0"/>
                <a:cs typeface="Segoe UI" pitchFamily="34" charset="0"/>
              </a:endParaRPr>
            </a:p>
          </p:txBody>
        </p:sp>
        <p:sp>
          <p:nvSpPr>
            <p:cNvPr id="76" name="Rectangle 75"/>
            <p:cNvSpPr/>
            <p:nvPr/>
          </p:nvSpPr>
          <p:spPr bwMode="auto">
            <a:xfrm>
              <a:off x="7281886" y="2782038"/>
              <a:ext cx="1408698" cy="266277"/>
            </a:xfrm>
            <a:prstGeom prst="rect">
              <a:avLst/>
            </a:prstGeom>
            <a:grp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46304" rIns="9144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solidFill>
                    <a:srgbClr val="FFFFFF"/>
                  </a:solidFill>
                  <a:ea typeface="Segoe UI" pitchFamily="34" charset="0"/>
                  <a:cs typeface="Segoe UI" pitchFamily="34" charset="0"/>
                </a:rPr>
                <a:t>Display Templates</a:t>
              </a:r>
            </a:p>
          </p:txBody>
        </p:sp>
      </p:grpSp>
      <p:sp>
        <p:nvSpPr>
          <p:cNvPr id="86" name="Rectangle 85"/>
          <p:cNvSpPr/>
          <p:nvPr/>
        </p:nvSpPr>
        <p:spPr bwMode="auto">
          <a:xfrm rot="16200000">
            <a:off x="8190574" y="3496422"/>
            <a:ext cx="2462901" cy="354785"/>
          </a:xfrm>
          <a:prstGeom prst="rect">
            <a:avLst/>
          </a:prstGeom>
          <a:solidFill>
            <a:srgbClr val="B9B9B9"/>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Device Channels</a:t>
            </a:r>
          </a:p>
        </p:txBody>
      </p:sp>
      <p:sp>
        <p:nvSpPr>
          <p:cNvPr id="90" name="Rectangle 89"/>
          <p:cNvSpPr/>
          <p:nvPr/>
        </p:nvSpPr>
        <p:spPr bwMode="auto">
          <a:xfrm rot="16200000">
            <a:off x="1507925" y="2464847"/>
            <a:ext cx="1681586" cy="510357"/>
          </a:xfrm>
          <a:prstGeom prst="rect">
            <a:avLst/>
          </a:prstGeom>
          <a:solidFill>
            <a:schemeClr val="tx1">
              <a:lumMod val="40000"/>
              <a:lumOff val="60000"/>
            </a:schemeClr>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solidFill>
                  <a:srgbClr val="FFFFFF"/>
                </a:solidFill>
                <a:ea typeface="Segoe UI" pitchFamily="34" charset="0"/>
                <a:cs typeface="Segoe UI" pitchFamily="34" charset="0"/>
              </a:rPr>
              <a:t>Variations</a:t>
            </a:r>
          </a:p>
        </p:txBody>
      </p:sp>
      <p:sp>
        <p:nvSpPr>
          <p:cNvPr id="91" name="Rectangle 90"/>
          <p:cNvSpPr/>
          <p:nvPr/>
        </p:nvSpPr>
        <p:spPr bwMode="auto">
          <a:xfrm rot="5400000">
            <a:off x="5008111" y="4726369"/>
            <a:ext cx="157932" cy="1862741"/>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gradFill>
                  <a:gsLst>
                    <a:gs pos="0">
                      <a:srgbClr val="FFFFFF"/>
                    </a:gs>
                    <a:gs pos="100000">
                      <a:srgbClr val="FFFFFF"/>
                    </a:gs>
                  </a:gsLst>
                  <a:lin ang="5400000" scaled="0"/>
                </a:gradFill>
                <a:ea typeface="Segoe UI" pitchFamily="34" charset="0"/>
                <a:cs typeface="Segoe UI" pitchFamily="34" charset="0"/>
              </a:rPr>
              <a:t>Reports</a:t>
            </a:r>
          </a:p>
        </p:txBody>
      </p:sp>
      <p:sp>
        <p:nvSpPr>
          <p:cNvPr id="96" name="Rectangle 95"/>
          <p:cNvSpPr/>
          <p:nvPr/>
        </p:nvSpPr>
        <p:spPr bwMode="auto">
          <a:xfrm>
            <a:off x="3622570" y="2442364"/>
            <a:ext cx="1346296" cy="2437603"/>
          </a:xfrm>
          <a:prstGeom prst="rect">
            <a:avLst/>
          </a:prstGeom>
          <a:solidFill>
            <a:srgbClr val="B9B9B9"/>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21" tIns="34963" rIns="34963" bIns="69921" numCol="1" spcCol="0" rtlCol="0" fromWordArt="0" anchor="b" anchorCtr="0" forceAA="0" compatLnSpc="1">
            <a:prstTxWarp prst="textNoShape">
              <a:avLst/>
            </a:prstTxWarp>
            <a:noAutofit/>
          </a:bodyPr>
          <a:lstStyle/>
          <a:p>
            <a:pPr defTabSz="698961" fontAlgn="base">
              <a:spcBef>
                <a:spcPct val="0"/>
              </a:spcBef>
              <a:spcAft>
                <a:spcPct val="0"/>
              </a:spcAft>
            </a:pPr>
            <a:endParaRPr lang="en-US" sz="2900" spc="-39" dirty="0">
              <a:gradFill>
                <a:gsLst>
                  <a:gs pos="0">
                    <a:srgbClr val="FFFFFF"/>
                  </a:gs>
                  <a:gs pos="100000">
                    <a:srgbClr val="FFFFFF"/>
                  </a:gs>
                </a:gsLst>
                <a:lin ang="5400000" scaled="0"/>
              </a:gradFill>
              <a:ea typeface="Segoe UI" pitchFamily="34" charset="0"/>
              <a:cs typeface="Segoe Pro Light"/>
            </a:endParaRPr>
          </a:p>
        </p:txBody>
      </p:sp>
      <p:pic>
        <p:nvPicPr>
          <p:cNvPr id="97" name="Picture 2" descr="\\MAGNUM\Projects\Microsoft\Cloud Power FY12\Design\Icons\PNGs\Cloud_on_your_terms.png"/>
          <p:cNvPicPr>
            <a:picLocks noChangeAspect="1" noChangeArrowheads="1"/>
          </p:cNvPicPr>
          <p:nvPr/>
        </p:nvPicPr>
        <p:blipFill>
          <a:blip r:embed="rId7" cstate="print">
            <a:lum bright="100000"/>
          </a:blip>
          <a:stretch>
            <a:fillRect/>
          </a:stretch>
        </p:blipFill>
        <p:spPr bwMode="auto">
          <a:xfrm>
            <a:off x="3814086" y="3020320"/>
            <a:ext cx="963261" cy="963124"/>
          </a:xfrm>
          <a:prstGeom prst="rect">
            <a:avLst/>
          </a:prstGeom>
          <a:noFill/>
          <a:ln>
            <a:noFill/>
          </a:ln>
        </p:spPr>
      </p:pic>
      <p:sp>
        <p:nvSpPr>
          <p:cNvPr id="98" name="Rectangle 97"/>
          <p:cNvSpPr/>
          <p:nvPr/>
        </p:nvSpPr>
        <p:spPr>
          <a:xfrm>
            <a:off x="3901574" y="4084904"/>
            <a:ext cx="788289" cy="586569"/>
          </a:xfrm>
          <a:prstGeom prst="rect">
            <a:avLst/>
          </a:prstGeom>
          <a:noFill/>
        </p:spPr>
        <p:txBody>
          <a:bodyPr wrap="none" lIns="93216" tIns="46608" rIns="93216" bIns="46608">
            <a:spAutoFit/>
          </a:bodyPr>
          <a:lstStyle/>
          <a:p>
            <a:pPr algn="ctr" defTabSz="950673"/>
            <a:r>
              <a:rPr lang="en-US" sz="1600" dirty="0" smtClean="0">
                <a:solidFill>
                  <a:srgbClr val="FFFFFF">
                    <a:alpha val="99000"/>
                  </a:srgbClr>
                </a:solidFill>
              </a:rPr>
              <a:t>Search</a:t>
            </a:r>
          </a:p>
          <a:p>
            <a:pPr algn="ctr" defTabSz="950673"/>
            <a:r>
              <a:rPr lang="en-US" sz="1600" dirty="0" smtClean="0">
                <a:solidFill>
                  <a:srgbClr val="FFFFFF">
                    <a:alpha val="99000"/>
                  </a:srgbClr>
                </a:solidFill>
              </a:rPr>
              <a:t>Index</a:t>
            </a:r>
            <a:endParaRPr lang="en-US" sz="1600" dirty="0">
              <a:solidFill>
                <a:srgbClr val="FFFFFF">
                  <a:alpha val="99000"/>
                </a:srgbClr>
              </a:solidFill>
            </a:endParaRPr>
          </a:p>
        </p:txBody>
      </p:sp>
      <p:sp>
        <p:nvSpPr>
          <p:cNvPr id="99" name="Rectangle 98"/>
          <p:cNvSpPr/>
          <p:nvPr/>
        </p:nvSpPr>
        <p:spPr bwMode="auto">
          <a:xfrm>
            <a:off x="4990171" y="2442366"/>
            <a:ext cx="499912" cy="2435575"/>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Recommendations</a:t>
            </a:r>
          </a:p>
        </p:txBody>
      </p:sp>
      <p:sp>
        <p:nvSpPr>
          <p:cNvPr id="100" name="Rectangle 99"/>
          <p:cNvSpPr/>
          <p:nvPr/>
        </p:nvSpPr>
        <p:spPr bwMode="auto">
          <a:xfrm>
            <a:off x="5518536" y="2442366"/>
            <a:ext cx="499912" cy="2438775"/>
          </a:xfrm>
          <a:prstGeom prst="rect">
            <a:avLst/>
          </a:prstGeom>
          <a:solidFill>
            <a:schemeClr val="accent2"/>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Query Rule Engine</a:t>
            </a:r>
          </a:p>
        </p:txBody>
      </p:sp>
      <p:sp>
        <p:nvSpPr>
          <p:cNvPr id="102" name="Rectangle 101"/>
          <p:cNvSpPr/>
          <p:nvPr/>
        </p:nvSpPr>
        <p:spPr bwMode="auto">
          <a:xfrm>
            <a:off x="3169526" y="2442357"/>
            <a:ext cx="424369" cy="2438783"/>
          </a:xfrm>
          <a:prstGeom prst="rect">
            <a:avLst/>
          </a:prstGeom>
          <a:solidFill>
            <a:srgbClr val="B9B9B9"/>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Crawler</a:t>
            </a:r>
          </a:p>
        </p:txBody>
      </p:sp>
      <p:sp>
        <p:nvSpPr>
          <p:cNvPr id="104" name="Rectangle 103"/>
          <p:cNvSpPr/>
          <p:nvPr/>
        </p:nvSpPr>
        <p:spPr bwMode="auto">
          <a:xfrm rot="16200000">
            <a:off x="8573420" y="3496422"/>
            <a:ext cx="2462900" cy="354785"/>
          </a:xfrm>
          <a:prstGeom prst="rect">
            <a:avLst/>
          </a:prstGeom>
          <a:solidFill>
            <a:srgbClr val="B9B9B9"/>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Templates</a:t>
            </a:r>
          </a:p>
        </p:txBody>
      </p:sp>
      <p:sp>
        <p:nvSpPr>
          <p:cNvPr id="63" name="Rectangle 62"/>
          <p:cNvSpPr/>
          <p:nvPr/>
        </p:nvSpPr>
        <p:spPr bwMode="auto">
          <a:xfrm>
            <a:off x="7152690" y="3451870"/>
            <a:ext cx="1851604" cy="531581"/>
          </a:xfrm>
          <a:prstGeom prst="rect">
            <a:avLst/>
          </a:prstGeom>
          <a:solidFill>
            <a:srgbClr val="B9B9B9"/>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6" tIns="149146" rIns="93216"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solidFill>
                  <a:srgbClr val="FFFFFF"/>
                </a:solidFill>
                <a:ea typeface="Segoe UI" pitchFamily="34" charset="0"/>
                <a:cs typeface="Segoe UI" pitchFamily="34" charset="0"/>
              </a:rPr>
              <a:t>Query</a:t>
            </a:r>
          </a:p>
        </p:txBody>
      </p:sp>
    </p:spTree>
    <p:extLst>
      <p:ext uri="{BB962C8B-B14F-4D97-AF65-F5344CB8AC3E}">
        <p14:creationId xmlns:p14="http://schemas.microsoft.com/office/powerpoint/2010/main" val="2875320919"/>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51558" y="1975344"/>
            <a:ext cx="1611074" cy="349725"/>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Documents</a:t>
            </a:r>
          </a:p>
        </p:txBody>
      </p:sp>
      <p:sp>
        <p:nvSpPr>
          <p:cNvPr id="6" name="Rectangle 5"/>
          <p:cNvSpPr/>
          <p:nvPr/>
        </p:nvSpPr>
        <p:spPr bwMode="auto">
          <a:xfrm>
            <a:off x="351557" y="3156189"/>
            <a:ext cx="1611075" cy="349726"/>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Catalogs</a:t>
            </a:r>
          </a:p>
        </p:txBody>
      </p:sp>
      <p:sp>
        <p:nvSpPr>
          <p:cNvPr id="8" name="Rectangle 7"/>
          <p:cNvSpPr/>
          <p:nvPr/>
        </p:nvSpPr>
        <p:spPr bwMode="auto">
          <a:xfrm>
            <a:off x="282789" y="1879234"/>
            <a:ext cx="1767287" cy="1681583"/>
          </a:xfrm>
          <a:prstGeom prst="rect">
            <a:avLst/>
          </a:prstGeom>
          <a:noFill/>
          <a:ln w="25400">
            <a:solidFill>
              <a:srgbClr val="0070C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351557" y="2363929"/>
            <a:ext cx="1611075" cy="349725"/>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Pages</a:t>
            </a:r>
          </a:p>
        </p:txBody>
      </p:sp>
      <p:sp>
        <p:nvSpPr>
          <p:cNvPr id="10" name="Rectangle 9"/>
          <p:cNvSpPr/>
          <p:nvPr/>
        </p:nvSpPr>
        <p:spPr bwMode="auto">
          <a:xfrm>
            <a:off x="348025" y="2754183"/>
            <a:ext cx="1614608" cy="349726"/>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Digital Assets</a:t>
            </a:r>
          </a:p>
        </p:txBody>
      </p:sp>
      <p:sp>
        <p:nvSpPr>
          <p:cNvPr id="11" name="Rectangle 10"/>
          <p:cNvSpPr/>
          <p:nvPr/>
        </p:nvSpPr>
        <p:spPr>
          <a:xfrm>
            <a:off x="81445" y="3625111"/>
            <a:ext cx="2147767" cy="341632"/>
          </a:xfrm>
          <a:prstGeom prst="rect">
            <a:avLst/>
          </a:prstGeom>
        </p:spPr>
        <p:txBody>
          <a:bodyPr wrap="none">
            <a:spAutoFit/>
          </a:bodyPr>
          <a:lstStyle/>
          <a:p>
            <a:pPr algn="ctr" defTabSz="950585" fontAlgn="base">
              <a:lnSpc>
                <a:spcPct val="90000"/>
              </a:lnSpc>
              <a:spcBef>
                <a:spcPct val="0"/>
              </a:spcBef>
              <a:spcAft>
                <a:spcPct val="0"/>
              </a:spcAft>
            </a:pPr>
            <a:r>
              <a:rPr lang="en-US" dirty="0">
                <a:solidFill>
                  <a:srgbClr val="505050"/>
                </a:solidFill>
                <a:ea typeface="Segoe UI" pitchFamily="34" charset="0"/>
                <a:cs typeface="Segoe UI" pitchFamily="34" charset="0"/>
              </a:rPr>
              <a:t>SharePoint Content</a:t>
            </a:r>
          </a:p>
        </p:txBody>
      </p:sp>
      <p:sp>
        <p:nvSpPr>
          <p:cNvPr id="12" name="Rectangle 11"/>
          <p:cNvSpPr/>
          <p:nvPr/>
        </p:nvSpPr>
        <p:spPr bwMode="auto">
          <a:xfrm>
            <a:off x="301936" y="4506967"/>
            <a:ext cx="1748141" cy="1247117"/>
          </a:xfrm>
          <a:prstGeom prst="rect">
            <a:avLst/>
          </a:prstGeom>
          <a:noFill/>
          <a:ln w="25400">
            <a:solidFill>
              <a:srgbClr val="0070C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367179" y="4555540"/>
            <a:ext cx="1595460" cy="349725"/>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dirty="0" smtClean="0">
                <a:solidFill>
                  <a:srgbClr val="505050"/>
                </a:solidFill>
                <a:ea typeface="Segoe UI" pitchFamily="34" charset="0"/>
                <a:cs typeface="Segoe UI" pitchFamily="34" charset="0"/>
              </a:rPr>
              <a:t>www</a:t>
            </a:r>
          </a:p>
        </p:txBody>
      </p:sp>
      <p:sp>
        <p:nvSpPr>
          <p:cNvPr id="14" name="Rectangle 13"/>
          <p:cNvSpPr/>
          <p:nvPr/>
        </p:nvSpPr>
        <p:spPr bwMode="auto">
          <a:xfrm>
            <a:off x="367179" y="4944126"/>
            <a:ext cx="1595460" cy="349725"/>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Ext. CMS</a:t>
            </a:r>
          </a:p>
        </p:txBody>
      </p:sp>
      <p:sp>
        <p:nvSpPr>
          <p:cNvPr id="15" name="Rectangle 14"/>
          <p:cNvSpPr/>
          <p:nvPr/>
        </p:nvSpPr>
        <p:spPr bwMode="auto">
          <a:xfrm>
            <a:off x="367179" y="5334381"/>
            <a:ext cx="1595460" cy="349725"/>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LOB + more</a:t>
            </a:r>
          </a:p>
        </p:txBody>
      </p:sp>
      <p:sp>
        <p:nvSpPr>
          <p:cNvPr id="16" name="Rectangle 15"/>
          <p:cNvSpPr/>
          <p:nvPr/>
        </p:nvSpPr>
        <p:spPr>
          <a:xfrm>
            <a:off x="150562" y="5815829"/>
            <a:ext cx="1899518" cy="348433"/>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dirty="0" smtClean="0">
                <a:solidFill>
                  <a:srgbClr val="505050"/>
                </a:solidFill>
                <a:ea typeface="Segoe UI" pitchFamily="34" charset="0"/>
                <a:cs typeface="Segoe UI" pitchFamily="34" charset="0"/>
              </a:rPr>
              <a:t>External Content</a:t>
            </a:r>
            <a:endParaRPr lang="en-US" dirty="0">
              <a:solidFill>
                <a:srgbClr val="505050"/>
              </a:solidFill>
              <a:ea typeface="Segoe UI" pitchFamily="34" charset="0"/>
              <a:cs typeface="Segoe UI" pitchFamily="34" charset="0"/>
            </a:endParaRPr>
          </a:p>
        </p:txBody>
      </p:sp>
      <p:grpSp>
        <p:nvGrpSpPr>
          <p:cNvPr id="82" name="Group 81"/>
          <p:cNvGrpSpPr/>
          <p:nvPr/>
        </p:nvGrpSpPr>
        <p:grpSpPr>
          <a:xfrm>
            <a:off x="4155714" y="4935010"/>
            <a:ext cx="1862741" cy="612566"/>
            <a:chOff x="3586615" y="4734250"/>
            <a:chExt cx="1657350" cy="600609"/>
          </a:xfrm>
          <a:solidFill>
            <a:schemeClr val="accent2"/>
          </a:solidFill>
        </p:grpSpPr>
        <p:sp>
          <p:nvSpPr>
            <p:cNvPr id="25" name="Rectangle 24"/>
            <p:cNvSpPr/>
            <p:nvPr/>
          </p:nvSpPr>
          <p:spPr>
            <a:xfrm>
              <a:off x="3586615" y="4734250"/>
              <a:ext cx="1657350" cy="600609"/>
            </a:xfrm>
            <a:prstGeom prst="rect">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3383" bIns="45720" rtlCol="0" anchor="b"/>
            <a:lstStyle/>
            <a:p>
              <a:pPr algn="ctr" defTabSz="950673"/>
              <a:r>
                <a:rPr lang="en-US" sz="1600" dirty="0">
                  <a:solidFill>
                    <a:srgbClr val="FFFFFF">
                      <a:alpha val="99000"/>
                    </a:srgbClr>
                  </a:solidFill>
                </a:rPr>
                <a:t>Analysis Engine</a:t>
              </a:r>
            </a:p>
          </p:txBody>
        </p:sp>
        <p:sp>
          <p:nvSpPr>
            <p:cNvPr id="26" name="Freeform 104"/>
            <p:cNvSpPr>
              <a:spLocks noEditPoints="1"/>
            </p:cNvSpPr>
            <p:nvPr/>
          </p:nvSpPr>
          <p:spPr bwMode="black">
            <a:xfrm>
              <a:off x="4284173" y="4786282"/>
              <a:ext cx="265716" cy="25448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bg1"/>
            </a:solidFill>
            <a:ln>
              <a:noFill/>
            </a:ln>
            <a:extLst/>
          </p:spPr>
          <p:txBody>
            <a:bodyPr vert="horz" wrap="square" lIns="91444" tIns="45722" rIns="91444" bIns="45722" numCol="1" anchor="t" anchorCtr="0" compatLnSpc="1">
              <a:prstTxWarp prst="textNoShape">
                <a:avLst/>
              </a:prstTxWarp>
            </a:bodyPr>
            <a:lstStyle/>
            <a:p>
              <a:pPr defTabSz="932128"/>
              <a:endParaRPr lang="en-US" dirty="0">
                <a:solidFill>
                  <a:srgbClr val="000000"/>
                </a:solidFill>
              </a:endParaRPr>
            </a:p>
          </p:txBody>
        </p:sp>
      </p:grpSp>
      <p:sp>
        <p:nvSpPr>
          <p:cNvPr id="51" name="Up-Down Arrow 50"/>
          <p:cNvSpPr/>
          <p:nvPr/>
        </p:nvSpPr>
        <p:spPr bwMode="auto">
          <a:xfrm rot="16200000">
            <a:off x="8159895" y="3353265"/>
            <a:ext cx="155690" cy="4213879"/>
          </a:xfrm>
          <a:prstGeom prst="upDownArrow">
            <a:avLst/>
          </a:prstGeom>
          <a:solidFill>
            <a:schemeClr val="bg2"/>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52" name="Rectangle 51"/>
          <p:cNvSpPr/>
          <p:nvPr/>
        </p:nvSpPr>
        <p:spPr>
          <a:xfrm>
            <a:off x="6963056" y="5535082"/>
            <a:ext cx="2382212" cy="263679"/>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200" dirty="0">
                <a:solidFill>
                  <a:srgbClr val="505050"/>
                </a:solidFill>
                <a:ea typeface="Segoe UI" pitchFamily="34" charset="0"/>
                <a:cs typeface="Segoe UI" pitchFamily="34" charset="0"/>
              </a:rPr>
              <a:t>User Behavior (+custom events)</a:t>
            </a:r>
          </a:p>
        </p:txBody>
      </p:sp>
      <p:sp>
        <p:nvSpPr>
          <p:cNvPr id="54" name="Rectangle 53"/>
          <p:cNvSpPr/>
          <p:nvPr/>
        </p:nvSpPr>
        <p:spPr bwMode="auto">
          <a:xfrm>
            <a:off x="2" y="897028"/>
            <a:ext cx="2878889" cy="758777"/>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solidFill>
                  <a:srgbClr val="505050"/>
                </a:solidFill>
                <a:ea typeface="Segoe UI" pitchFamily="34" charset="0"/>
                <a:cs typeface="Segoe UI" pitchFamily="34" charset="0"/>
              </a:rPr>
              <a:t>Content &amp; Authoring</a:t>
            </a:r>
          </a:p>
        </p:txBody>
      </p:sp>
      <p:sp>
        <p:nvSpPr>
          <p:cNvPr id="55" name="Rectangle 54"/>
          <p:cNvSpPr/>
          <p:nvPr/>
        </p:nvSpPr>
        <p:spPr>
          <a:xfrm>
            <a:off x="2878889" y="897021"/>
            <a:ext cx="3918658" cy="758778"/>
          </a:xfrm>
          <a:prstGeom prst="rect">
            <a:avLst/>
          </a:prstGeom>
          <a:solidFill>
            <a:schemeClr val="accent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5198" tIns="46608" rIns="93216" bIns="95198" rtlCol="0" anchor="ctr"/>
          <a:lstStyle/>
          <a:p>
            <a:pPr algn="ctr" defTabSz="950673"/>
            <a:r>
              <a:rPr lang="en-US" sz="2000" dirty="0" smtClean="0">
                <a:solidFill>
                  <a:srgbClr val="FFFFFF">
                    <a:alpha val="99000"/>
                  </a:srgbClr>
                </a:solidFill>
              </a:rPr>
              <a:t>Search</a:t>
            </a:r>
            <a:endParaRPr lang="en-US" sz="2000" dirty="0">
              <a:solidFill>
                <a:srgbClr val="FFFFFF">
                  <a:alpha val="99000"/>
                </a:srgbClr>
              </a:solidFill>
            </a:endParaRPr>
          </a:p>
        </p:txBody>
      </p:sp>
      <p:sp>
        <p:nvSpPr>
          <p:cNvPr id="56" name="Rectangle 55"/>
          <p:cNvSpPr/>
          <p:nvPr/>
        </p:nvSpPr>
        <p:spPr bwMode="auto">
          <a:xfrm>
            <a:off x="6797546" y="897027"/>
            <a:ext cx="3065620" cy="758777"/>
          </a:xfrm>
          <a:prstGeom prst="rect">
            <a:avLst/>
          </a:prstGeom>
          <a:solidFill>
            <a:schemeClr val="tx2"/>
          </a:solidFill>
          <a:ln>
            <a:solidFill>
              <a:schemeClr val="tx2"/>
            </a:solid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Publishing</a:t>
            </a:r>
          </a:p>
        </p:txBody>
      </p:sp>
      <p:sp>
        <p:nvSpPr>
          <p:cNvPr id="57" name="Rectangle 56"/>
          <p:cNvSpPr/>
          <p:nvPr/>
        </p:nvSpPr>
        <p:spPr>
          <a:xfrm>
            <a:off x="9863172" y="897020"/>
            <a:ext cx="2573309" cy="758778"/>
          </a:xfrm>
          <a:prstGeom prst="rect">
            <a:avLst/>
          </a:prstGeom>
          <a:solidFill>
            <a:schemeClr val="accent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5198" tIns="46608" rIns="93216" bIns="95198" rtlCol="0" anchor="ctr"/>
          <a:lstStyle/>
          <a:p>
            <a:pPr algn="ctr" defTabSz="950673"/>
            <a:r>
              <a:rPr lang="en-US" sz="2000" dirty="0">
                <a:solidFill>
                  <a:srgbClr val="FFFFFF">
                    <a:alpha val="99000"/>
                  </a:srgbClr>
                </a:solidFill>
              </a:rPr>
              <a:t>Experiences</a:t>
            </a:r>
          </a:p>
        </p:txBody>
      </p:sp>
      <p:grpSp>
        <p:nvGrpSpPr>
          <p:cNvPr id="48" name="Group 47"/>
          <p:cNvGrpSpPr/>
          <p:nvPr/>
        </p:nvGrpSpPr>
        <p:grpSpPr>
          <a:xfrm>
            <a:off x="10417630" y="4197919"/>
            <a:ext cx="1953251" cy="1889573"/>
            <a:chOff x="10157559" y="2350803"/>
            <a:chExt cx="2387181" cy="2238090"/>
          </a:xfrm>
        </p:grpSpPr>
        <p:pic>
          <p:nvPicPr>
            <p:cNvPr id="46"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57559" y="2350803"/>
              <a:ext cx="1835328" cy="1824316"/>
            </a:xfrm>
            <a:prstGeom prst="rect">
              <a:avLst/>
            </a:prstGeom>
            <a:noFill/>
            <a:ln>
              <a:noFill/>
            </a:ln>
            <a:effectLst>
              <a:outerShdw blurRad="203200" dist="165100" dir="2700000" algn="ctr" rotWithShape="0">
                <a:schemeClr val="bg1">
                  <a:lumMod val="65000"/>
                  <a:alpha val="92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65872" y="3753705"/>
              <a:ext cx="1978868" cy="83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5" name="Rectangle 64"/>
          <p:cNvSpPr/>
          <p:nvPr/>
        </p:nvSpPr>
        <p:spPr>
          <a:xfrm>
            <a:off x="7555696" y="5170758"/>
            <a:ext cx="961793" cy="249553"/>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100" dirty="0">
                <a:solidFill>
                  <a:srgbClr val="505050"/>
                </a:solidFill>
                <a:ea typeface="Segoe UI" pitchFamily="34" charset="0"/>
                <a:cs typeface="Segoe UI" pitchFamily="34" charset="0"/>
              </a:rPr>
              <a:t>REST/OData</a:t>
            </a:r>
          </a:p>
        </p:txBody>
      </p:sp>
      <p:pic>
        <p:nvPicPr>
          <p:cNvPr id="6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47360" y="1840781"/>
            <a:ext cx="1396053" cy="1763853"/>
          </a:xfrm>
          <a:prstGeom prst="rect">
            <a:avLst/>
          </a:prstGeom>
          <a:noFill/>
          <a:ln>
            <a:noFill/>
          </a:ln>
          <a:effectLst>
            <a:outerShdw blurRad="114300" dist="889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3" name="Picture 52"/>
          <p:cNvPicPr>
            <a:picLocks noChangeAspect="1"/>
          </p:cNvPicPr>
          <p:nvPr/>
        </p:nvPicPr>
        <p:blipFill rotWithShape="1">
          <a:blip r:embed="rId6"/>
          <a:srcRect b="24819"/>
          <a:stretch/>
        </p:blipFill>
        <p:spPr>
          <a:xfrm>
            <a:off x="10585990" y="2301262"/>
            <a:ext cx="1616533" cy="1620224"/>
          </a:xfrm>
          <a:prstGeom prst="rect">
            <a:avLst/>
          </a:prstGeom>
          <a:effectLst>
            <a:outerShdw blurRad="114300" dist="88900" dir="2700000" algn="tl" rotWithShape="0">
              <a:prstClr val="black">
                <a:alpha val="40000"/>
              </a:prstClr>
            </a:outerShdw>
          </a:effectLst>
        </p:spPr>
      </p:pic>
      <p:sp>
        <p:nvSpPr>
          <p:cNvPr id="72" name="Up-Down Arrow 71"/>
          <p:cNvSpPr/>
          <p:nvPr/>
        </p:nvSpPr>
        <p:spPr bwMode="auto">
          <a:xfrm rot="16200000">
            <a:off x="6352581" y="-1756233"/>
            <a:ext cx="153450" cy="7463154"/>
          </a:xfrm>
          <a:prstGeom prst="upDownArrow">
            <a:avLst/>
          </a:prstGeom>
          <a:solidFill>
            <a:schemeClr val="bg2"/>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6860686" y="2442360"/>
            <a:ext cx="2356642" cy="418684"/>
          </a:xfrm>
          <a:prstGeom prst="rect">
            <a:avLst/>
          </a:prstGeom>
          <a:solidFill>
            <a:schemeClr val="tx2"/>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Managed Navigation</a:t>
            </a:r>
          </a:p>
        </p:txBody>
      </p:sp>
      <p:sp>
        <p:nvSpPr>
          <p:cNvPr id="66" name="Rectangle 65"/>
          <p:cNvSpPr/>
          <p:nvPr/>
        </p:nvSpPr>
        <p:spPr>
          <a:xfrm>
            <a:off x="7284588" y="2122178"/>
            <a:ext cx="1719717" cy="320182"/>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Page Framework</a:t>
            </a:r>
          </a:p>
        </p:txBody>
      </p:sp>
      <p:grpSp>
        <p:nvGrpSpPr>
          <p:cNvPr id="62" name="Group 61"/>
          <p:cNvGrpSpPr/>
          <p:nvPr/>
        </p:nvGrpSpPr>
        <p:grpSpPr>
          <a:xfrm>
            <a:off x="6860686" y="2903550"/>
            <a:ext cx="2356642" cy="2001715"/>
            <a:chOff x="7059727" y="2199055"/>
            <a:chExt cx="1792930" cy="1002689"/>
          </a:xfrm>
          <a:solidFill>
            <a:schemeClr val="tx2"/>
          </a:solidFill>
        </p:grpSpPr>
        <p:sp>
          <p:nvSpPr>
            <p:cNvPr id="59" name="Rectangle 58"/>
            <p:cNvSpPr/>
            <p:nvPr/>
          </p:nvSpPr>
          <p:spPr bwMode="auto">
            <a:xfrm>
              <a:off x="7059727" y="2199055"/>
              <a:ext cx="1792930" cy="1002689"/>
            </a:xfrm>
            <a:prstGeom prst="rect">
              <a:avLst/>
            </a:prstGeom>
            <a:grp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2880" tIns="45720" rIns="182880" bIns="146304"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Content Search WP</a:t>
              </a:r>
            </a:p>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(CSWP)</a:t>
              </a:r>
            </a:p>
            <a:p>
              <a:pPr algn="ctr" defTabSz="950585" fontAlgn="base">
                <a:lnSpc>
                  <a:spcPct val="90000"/>
                </a:lnSpc>
                <a:spcBef>
                  <a:spcPct val="0"/>
                </a:spcBef>
                <a:spcAft>
                  <a:spcPct val="0"/>
                </a:spcAft>
              </a:pPr>
              <a:r>
                <a:rPr lang="en-US" sz="1200" dirty="0">
                  <a:gradFill>
                    <a:gsLst>
                      <a:gs pos="0">
                        <a:srgbClr val="FFFFFF"/>
                      </a:gs>
                      <a:gs pos="100000">
                        <a:srgbClr val="FFFFFF"/>
                      </a:gs>
                    </a:gsLst>
                    <a:lin ang="5400000" scaled="0"/>
                  </a:gradFill>
                  <a:ea typeface="Segoe UI" pitchFamily="34" charset="0"/>
                  <a:cs typeface="Segoe UI" pitchFamily="34" charset="0"/>
                </a:rPr>
                <a:t/>
              </a:r>
              <a:br>
                <a:rPr lang="en-US" sz="1200" dirty="0">
                  <a:gradFill>
                    <a:gsLst>
                      <a:gs pos="0">
                        <a:srgbClr val="FFFFFF"/>
                      </a:gs>
                      <a:gs pos="100000">
                        <a:srgbClr val="FFFFFF"/>
                      </a:gs>
                    </a:gsLst>
                    <a:lin ang="5400000" scaled="0"/>
                  </a:gradFill>
                  <a:ea typeface="Segoe UI" pitchFamily="34" charset="0"/>
                  <a:cs typeface="Segoe UI" pitchFamily="34" charset="0"/>
                </a:rPr>
              </a:br>
              <a:endParaRPr lang="en-US" sz="1200" dirty="0">
                <a:gradFill>
                  <a:gsLst>
                    <a:gs pos="0">
                      <a:srgbClr val="FFFFFF"/>
                    </a:gs>
                    <a:gs pos="100000">
                      <a:srgbClr val="FFFFFF"/>
                    </a:gs>
                  </a:gsLst>
                  <a:lin ang="5400000" scaled="0"/>
                </a:gradFill>
                <a:ea typeface="Segoe UI" pitchFamily="34" charset="0"/>
                <a:cs typeface="Segoe UI" pitchFamily="34" charset="0"/>
              </a:endParaRPr>
            </a:p>
          </p:txBody>
        </p:sp>
        <p:sp>
          <p:nvSpPr>
            <p:cNvPr id="76" name="Rectangle 75"/>
            <p:cNvSpPr/>
            <p:nvPr/>
          </p:nvSpPr>
          <p:spPr bwMode="auto">
            <a:xfrm>
              <a:off x="7281886" y="2782038"/>
              <a:ext cx="1408698" cy="266277"/>
            </a:xfrm>
            <a:prstGeom prst="rect">
              <a:avLst/>
            </a:prstGeom>
            <a:solidFill>
              <a:schemeClr val="accent3"/>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46304" rIns="9144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solidFill>
                    <a:srgbClr val="505050"/>
                  </a:solidFill>
                  <a:ea typeface="Segoe UI" pitchFamily="34" charset="0"/>
                  <a:cs typeface="Segoe UI" pitchFamily="34" charset="0"/>
                </a:rPr>
                <a:t>Display Templates</a:t>
              </a:r>
            </a:p>
          </p:txBody>
        </p:sp>
      </p:grpSp>
      <p:sp>
        <p:nvSpPr>
          <p:cNvPr id="86" name="Rectangle 85"/>
          <p:cNvSpPr/>
          <p:nvPr/>
        </p:nvSpPr>
        <p:spPr bwMode="auto">
          <a:xfrm rot="16200000">
            <a:off x="8190574" y="3496422"/>
            <a:ext cx="2462901" cy="354785"/>
          </a:xfrm>
          <a:prstGeom prst="rect">
            <a:avLst/>
          </a:prstGeom>
          <a:solidFill>
            <a:schemeClr val="tx2"/>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Device Channels</a:t>
            </a:r>
          </a:p>
        </p:txBody>
      </p:sp>
      <p:sp>
        <p:nvSpPr>
          <p:cNvPr id="90" name="Rectangle 89"/>
          <p:cNvSpPr/>
          <p:nvPr/>
        </p:nvSpPr>
        <p:spPr bwMode="auto">
          <a:xfrm rot="16200000">
            <a:off x="1507925" y="2464847"/>
            <a:ext cx="1681586" cy="510357"/>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solidFill>
                  <a:srgbClr val="505050"/>
                </a:solidFill>
                <a:ea typeface="Segoe UI" pitchFamily="34" charset="0"/>
                <a:cs typeface="Segoe UI" pitchFamily="34" charset="0"/>
              </a:rPr>
              <a:t>Variations</a:t>
            </a:r>
          </a:p>
        </p:txBody>
      </p:sp>
      <p:sp>
        <p:nvSpPr>
          <p:cNvPr id="91" name="Rectangle 90"/>
          <p:cNvSpPr/>
          <p:nvPr/>
        </p:nvSpPr>
        <p:spPr bwMode="auto">
          <a:xfrm rot="5400000">
            <a:off x="5008111" y="4726369"/>
            <a:ext cx="157932" cy="1862741"/>
          </a:xfrm>
          <a:prstGeom prst="rect">
            <a:avLst/>
          </a:prstGeom>
          <a:solidFill>
            <a:schemeClr val="accent2"/>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gradFill>
                  <a:gsLst>
                    <a:gs pos="0">
                      <a:srgbClr val="FFFFFF"/>
                    </a:gs>
                    <a:gs pos="100000">
                      <a:srgbClr val="FFFFFF"/>
                    </a:gs>
                  </a:gsLst>
                  <a:lin ang="5400000" scaled="0"/>
                </a:gradFill>
                <a:ea typeface="Segoe UI" pitchFamily="34" charset="0"/>
                <a:cs typeface="Segoe UI" pitchFamily="34" charset="0"/>
              </a:rPr>
              <a:t>Reports</a:t>
            </a:r>
          </a:p>
        </p:txBody>
      </p:sp>
      <p:sp>
        <p:nvSpPr>
          <p:cNvPr id="96" name="Rectangle 95"/>
          <p:cNvSpPr/>
          <p:nvPr/>
        </p:nvSpPr>
        <p:spPr bwMode="auto">
          <a:xfrm>
            <a:off x="3622570" y="2442364"/>
            <a:ext cx="1346296" cy="2437603"/>
          </a:xfrm>
          <a:prstGeom prst="rect">
            <a:avLst/>
          </a:prstGeom>
          <a:solidFill>
            <a:schemeClr val="accent2"/>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21" tIns="34963" rIns="34963" bIns="69921" numCol="1" spcCol="0" rtlCol="0" fromWordArt="0" anchor="b" anchorCtr="0" forceAA="0" compatLnSpc="1">
            <a:prstTxWarp prst="textNoShape">
              <a:avLst/>
            </a:prstTxWarp>
            <a:noAutofit/>
          </a:bodyPr>
          <a:lstStyle/>
          <a:p>
            <a:pPr defTabSz="698961" fontAlgn="base">
              <a:spcBef>
                <a:spcPct val="0"/>
              </a:spcBef>
              <a:spcAft>
                <a:spcPct val="0"/>
              </a:spcAft>
            </a:pPr>
            <a:endParaRPr lang="en-US" sz="2900" spc="-39" dirty="0">
              <a:gradFill>
                <a:gsLst>
                  <a:gs pos="0">
                    <a:srgbClr val="FFFFFF"/>
                  </a:gs>
                  <a:gs pos="100000">
                    <a:srgbClr val="FFFFFF"/>
                  </a:gs>
                </a:gsLst>
                <a:lin ang="5400000" scaled="0"/>
              </a:gradFill>
              <a:ea typeface="Segoe UI" pitchFamily="34" charset="0"/>
              <a:cs typeface="Segoe Pro Light"/>
            </a:endParaRPr>
          </a:p>
        </p:txBody>
      </p:sp>
      <p:pic>
        <p:nvPicPr>
          <p:cNvPr id="97" name="Picture 2" descr="\\MAGNUM\Projects\Microsoft\Cloud Power FY12\Design\Icons\PNGs\Cloud_on_your_terms.png"/>
          <p:cNvPicPr>
            <a:picLocks noChangeAspect="1" noChangeArrowheads="1"/>
          </p:cNvPicPr>
          <p:nvPr/>
        </p:nvPicPr>
        <p:blipFill>
          <a:blip r:embed="rId7" cstate="print">
            <a:lum bright="100000"/>
          </a:blip>
          <a:stretch>
            <a:fillRect/>
          </a:stretch>
        </p:blipFill>
        <p:spPr bwMode="auto">
          <a:xfrm>
            <a:off x="3814086" y="3020320"/>
            <a:ext cx="963261" cy="963124"/>
          </a:xfrm>
          <a:prstGeom prst="rect">
            <a:avLst/>
          </a:prstGeom>
          <a:solidFill>
            <a:schemeClr val="accent2"/>
          </a:solidFill>
          <a:ln>
            <a:noFill/>
          </a:ln>
        </p:spPr>
      </p:pic>
      <p:sp>
        <p:nvSpPr>
          <p:cNvPr id="98" name="Rectangle 97"/>
          <p:cNvSpPr/>
          <p:nvPr/>
        </p:nvSpPr>
        <p:spPr>
          <a:xfrm>
            <a:off x="3901574" y="4084904"/>
            <a:ext cx="788289" cy="586569"/>
          </a:xfrm>
          <a:prstGeom prst="rect">
            <a:avLst/>
          </a:prstGeom>
          <a:solidFill>
            <a:schemeClr val="accent2"/>
          </a:solidFill>
        </p:spPr>
        <p:txBody>
          <a:bodyPr wrap="none" lIns="93216" tIns="46608" rIns="93216" bIns="46608">
            <a:spAutoFit/>
          </a:bodyPr>
          <a:lstStyle/>
          <a:p>
            <a:pPr algn="ctr" defTabSz="950673"/>
            <a:r>
              <a:rPr lang="en-US" sz="1600" dirty="0" smtClean="0">
                <a:solidFill>
                  <a:srgbClr val="FFFFFF">
                    <a:alpha val="99000"/>
                  </a:srgbClr>
                </a:solidFill>
              </a:rPr>
              <a:t>Search</a:t>
            </a:r>
          </a:p>
          <a:p>
            <a:pPr algn="ctr" defTabSz="950673"/>
            <a:r>
              <a:rPr lang="en-US" sz="1600" dirty="0" smtClean="0">
                <a:solidFill>
                  <a:srgbClr val="FFFFFF">
                    <a:alpha val="99000"/>
                  </a:srgbClr>
                </a:solidFill>
              </a:rPr>
              <a:t>Index</a:t>
            </a:r>
            <a:endParaRPr lang="en-US" sz="1600" dirty="0">
              <a:solidFill>
                <a:srgbClr val="FFFFFF">
                  <a:alpha val="99000"/>
                </a:srgbClr>
              </a:solidFill>
            </a:endParaRPr>
          </a:p>
        </p:txBody>
      </p:sp>
      <p:sp>
        <p:nvSpPr>
          <p:cNvPr id="99" name="Rectangle 98"/>
          <p:cNvSpPr/>
          <p:nvPr/>
        </p:nvSpPr>
        <p:spPr bwMode="auto">
          <a:xfrm>
            <a:off x="4990171" y="2442366"/>
            <a:ext cx="499912" cy="2435575"/>
          </a:xfrm>
          <a:prstGeom prst="rect">
            <a:avLst/>
          </a:prstGeom>
          <a:solidFill>
            <a:schemeClr val="accent2"/>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Recommendations</a:t>
            </a:r>
          </a:p>
        </p:txBody>
      </p:sp>
      <p:sp>
        <p:nvSpPr>
          <p:cNvPr id="100" name="Rectangle 99"/>
          <p:cNvSpPr/>
          <p:nvPr/>
        </p:nvSpPr>
        <p:spPr bwMode="auto">
          <a:xfrm>
            <a:off x="5518536" y="2442366"/>
            <a:ext cx="499912" cy="2438775"/>
          </a:xfrm>
          <a:prstGeom prst="rect">
            <a:avLst/>
          </a:prstGeom>
          <a:solidFill>
            <a:schemeClr val="accent2"/>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Query Rule Engine</a:t>
            </a:r>
          </a:p>
        </p:txBody>
      </p:sp>
      <p:sp>
        <p:nvSpPr>
          <p:cNvPr id="102" name="Rectangle 101"/>
          <p:cNvSpPr/>
          <p:nvPr/>
        </p:nvSpPr>
        <p:spPr bwMode="auto">
          <a:xfrm>
            <a:off x="3169526" y="2442357"/>
            <a:ext cx="424369" cy="2438783"/>
          </a:xfrm>
          <a:prstGeom prst="rect">
            <a:avLst/>
          </a:prstGeom>
          <a:solidFill>
            <a:schemeClr val="accent2"/>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Crawler</a:t>
            </a:r>
          </a:p>
        </p:txBody>
      </p:sp>
      <p:sp>
        <p:nvSpPr>
          <p:cNvPr id="104" name="Rectangle 103"/>
          <p:cNvSpPr/>
          <p:nvPr/>
        </p:nvSpPr>
        <p:spPr bwMode="auto">
          <a:xfrm rot="16200000">
            <a:off x="8573420" y="3496422"/>
            <a:ext cx="2462900" cy="354785"/>
          </a:xfrm>
          <a:prstGeom prst="rect">
            <a:avLst/>
          </a:prstGeom>
          <a:solidFill>
            <a:schemeClr val="tx2"/>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Templates</a:t>
            </a:r>
          </a:p>
        </p:txBody>
      </p:sp>
      <p:sp>
        <p:nvSpPr>
          <p:cNvPr id="63" name="Rectangle 62"/>
          <p:cNvSpPr/>
          <p:nvPr/>
        </p:nvSpPr>
        <p:spPr bwMode="auto">
          <a:xfrm>
            <a:off x="7152690" y="3451870"/>
            <a:ext cx="1851604" cy="531581"/>
          </a:xfrm>
          <a:prstGeom prst="rect">
            <a:avLst/>
          </a:prstGeom>
          <a:solidFill>
            <a:schemeClr val="tx2">
              <a:lumMod val="50000"/>
              <a:lumOff val="50000"/>
            </a:schemeClr>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6" tIns="149146" rIns="93216"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solidFill>
                  <a:srgbClr val="505050"/>
                </a:solidFill>
                <a:ea typeface="Segoe UI" pitchFamily="34" charset="0"/>
                <a:cs typeface="Segoe UI" pitchFamily="34" charset="0"/>
              </a:rPr>
              <a:t>Query</a:t>
            </a:r>
          </a:p>
        </p:txBody>
      </p:sp>
    </p:spTree>
    <p:extLst>
      <p:ext uri="{BB962C8B-B14F-4D97-AF65-F5344CB8AC3E}">
        <p14:creationId xmlns:p14="http://schemas.microsoft.com/office/powerpoint/2010/main" val="358000150"/>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85"/>
          <p:cNvSpPr/>
          <p:nvPr/>
        </p:nvSpPr>
        <p:spPr>
          <a:xfrm>
            <a:off x="459595" y="3286924"/>
            <a:ext cx="2719064" cy="2420137"/>
          </a:xfrm>
          <a:prstGeom prst="rect">
            <a:avLst/>
          </a:prstGeom>
          <a:solidFill>
            <a:srgbClr val="F2F2F2">
              <a:lumMod val="90000"/>
            </a:srgbClr>
          </a:solidFill>
          <a:ln w="25400" cap="flat" cmpd="sng" algn="ctr">
            <a:noFill/>
            <a:prstDash val="solid"/>
          </a:ln>
          <a:effectLst/>
        </p:spPr>
        <p:txBody>
          <a:bodyPr lIns="186520" tIns="46629" rIns="93261" bIns="93261" rtlCol="0" anchor="t"/>
          <a:lstStyle/>
          <a:p>
            <a:pPr marL="285750" indent="-285750" defTabSz="932600">
              <a:buFont typeface="Arial" panose="020B0604020202020204" pitchFamily="34" charset="0"/>
              <a:buChar char="•"/>
              <a:defRPr/>
            </a:pPr>
            <a:r>
              <a:rPr lang="en-US" kern="0" dirty="0" smtClean="0">
                <a:solidFill>
                  <a:srgbClr val="3F3F3F">
                    <a:alpha val="99000"/>
                  </a:srgbClr>
                </a:solidFill>
                <a:latin typeface="Segoe UI Light"/>
              </a:rPr>
              <a:t>Yes!</a:t>
            </a:r>
          </a:p>
          <a:p>
            <a:pPr marL="285750" indent="-285750" defTabSz="932600">
              <a:buFont typeface="Arial" panose="020B0604020202020204" pitchFamily="34" charset="0"/>
              <a:buChar char="•"/>
              <a:defRPr/>
            </a:pPr>
            <a:r>
              <a:rPr lang="en-US" kern="0" dirty="0" smtClean="0">
                <a:solidFill>
                  <a:srgbClr val="3F3F3F">
                    <a:alpha val="99000"/>
                  </a:srgbClr>
                </a:solidFill>
                <a:latin typeface="Segoe UI Light"/>
              </a:rPr>
              <a:t>Content Search WP</a:t>
            </a:r>
          </a:p>
          <a:p>
            <a:pPr marL="285750" indent="-285750" defTabSz="932600">
              <a:buFont typeface="Arial" panose="020B0604020202020204" pitchFamily="34" charset="0"/>
              <a:buChar char="•"/>
              <a:defRPr/>
            </a:pPr>
            <a:r>
              <a:rPr lang="en-US" kern="0" dirty="0" smtClean="0">
                <a:solidFill>
                  <a:srgbClr val="3F3F3F">
                    <a:alpha val="99000"/>
                  </a:srgbClr>
                </a:solidFill>
                <a:latin typeface="Segoe UI Light"/>
              </a:rPr>
              <a:t>Managed Navigation</a:t>
            </a:r>
          </a:p>
        </p:txBody>
      </p:sp>
      <p:sp>
        <p:nvSpPr>
          <p:cNvPr id="95" name="Isosceles Triangle 94"/>
          <p:cNvSpPr/>
          <p:nvPr/>
        </p:nvSpPr>
        <p:spPr bwMode="auto">
          <a:xfrm rot="5400000">
            <a:off x="305419" y="2288572"/>
            <a:ext cx="652822" cy="256104"/>
          </a:xfrm>
          <a:prstGeom prst="triangle">
            <a:avLst/>
          </a:pr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93261" tIns="46629" rIns="46629" bIns="93261" numCol="1" spcCol="0" rtlCol="0" fromWordArt="0" anchor="b" anchorCtr="0" forceAA="0" compatLnSpc="1">
            <a:prstTxWarp prst="textNoShape">
              <a:avLst/>
            </a:prstTxWarp>
            <a:noAutofit/>
          </a:bodyPr>
          <a:lstStyle/>
          <a:p>
            <a:pPr algn="ctr" defTabSz="932293" fontAlgn="base">
              <a:spcBef>
                <a:spcPct val="0"/>
              </a:spcBef>
              <a:spcAft>
                <a:spcPct val="0"/>
              </a:spcAft>
              <a:defRPr/>
            </a:pPr>
            <a:endParaRPr lang="en-US" kern="0" spc="-51" dirty="0" err="1">
              <a:gradFill>
                <a:gsLst>
                  <a:gs pos="0">
                    <a:srgbClr val="FFFFFF"/>
                  </a:gs>
                  <a:gs pos="100000">
                    <a:srgbClr val="FFFFFF"/>
                  </a:gs>
                </a:gsLst>
                <a:lin ang="5400000" scaled="0"/>
              </a:gradFill>
              <a:ea typeface="Segoe UI" pitchFamily="34" charset="0"/>
              <a:cs typeface="Segoe UI" pitchFamily="34" charset="0"/>
            </a:endParaRPr>
          </a:p>
        </p:txBody>
      </p:sp>
      <p:sp>
        <p:nvSpPr>
          <p:cNvPr id="99" name="Rectangle 98"/>
          <p:cNvSpPr/>
          <p:nvPr/>
        </p:nvSpPr>
        <p:spPr>
          <a:xfrm>
            <a:off x="463177" y="1862010"/>
            <a:ext cx="2719064" cy="1324297"/>
          </a:xfrm>
          <a:prstGeom prst="rect">
            <a:avLst/>
          </a:prstGeom>
          <a:solidFill>
            <a:srgbClr val="0070C0"/>
          </a:solidFill>
          <a:ln w="25400" cap="flat" cmpd="sng" algn="ctr">
            <a:noFill/>
            <a:prstDash val="solid"/>
          </a:ln>
          <a:effectLst/>
        </p:spPr>
        <p:txBody>
          <a:bodyPr lIns="186520" tIns="46629" rIns="93261" bIns="93261" rtlCol="0" anchor="b"/>
          <a:lstStyle/>
          <a:p>
            <a:pPr defTabSz="932600">
              <a:lnSpc>
                <a:spcPts val="3060"/>
              </a:lnSpc>
              <a:defRPr/>
            </a:pPr>
            <a:r>
              <a:rPr lang="en-US" sz="2800" kern="0" dirty="0" smtClean="0">
                <a:solidFill>
                  <a:srgbClr val="FFFFFF">
                    <a:alpha val="99000"/>
                  </a:srgbClr>
                </a:solidFill>
                <a:latin typeface="Segoe UI Light"/>
              </a:rPr>
              <a:t>Office 365</a:t>
            </a:r>
            <a:endParaRPr lang="en-US" sz="2800" kern="0" dirty="0">
              <a:solidFill>
                <a:srgbClr val="FFFFFF">
                  <a:alpha val="99000"/>
                </a:srgbClr>
              </a:solidFill>
              <a:latin typeface="Segoe UI Light"/>
            </a:endParaRPr>
          </a:p>
        </p:txBody>
      </p:sp>
      <p:sp>
        <p:nvSpPr>
          <p:cNvPr id="134" name="Title 1"/>
          <p:cNvSpPr>
            <a:spLocks noGrp="1"/>
          </p:cNvSpPr>
          <p:nvPr>
            <p:ph type="title"/>
          </p:nvPr>
        </p:nvSpPr>
        <p:spPr>
          <a:xfrm>
            <a:off x="176230" y="207844"/>
            <a:ext cx="11889564" cy="917575"/>
          </a:xfrm>
        </p:spPr>
        <p:txBody>
          <a:bodyPr vert="horz" wrap="square" lIns="146276" tIns="91424" rIns="146276" bIns="91424" rtlCol="0" anchor="t">
            <a:noAutofit/>
          </a:bodyPr>
          <a:lstStyle/>
          <a:p>
            <a:r>
              <a:rPr lang="en-US" sz="5000" dirty="0" smtClean="0">
                <a:solidFill>
                  <a:schemeClr val="tx1"/>
                </a:solidFill>
                <a:ea typeface="Segoe UI" pitchFamily="34" charset="0"/>
              </a:rPr>
              <a:t>Frequently Asked Questions</a:t>
            </a:r>
            <a:endParaRPr lang="en-US" sz="3300" dirty="0">
              <a:solidFill>
                <a:schemeClr val="tx1"/>
              </a:solidFill>
              <a:ea typeface="Segoe UI" pitchFamily="34" charset="0"/>
            </a:endParaRPr>
          </a:p>
        </p:txBody>
      </p:sp>
      <p:sp>
        <p:nvSpPr>
          <p:cNvPr id="25" name="Rectangle 24"/>
          <p:cNvSpPr/>
          <p:nvPr/>
        </p:nvSpPr>
        <p:spPr>
          <a:xfrm>
            <a:off x="3398837" y="3286925"/>
            <a:ext cx="2719064" cy="2420137"/>
          </a:xfrm>
          <a:prstGeom prst="rect">
            <a:avLst/>
          </a:prstGeom>
          <a:solidFill>
            <a:srgbClr val="F2F2F2">
              <a:lumMod val="90000"/>
            </a:srgbClr>
          </a:solidFill>
          <a:ln w="25400" cap="flat" cmpd="sng" algn="ctr">
            <a:noFill/>
            <a:prstDash val="solid"/>
          </a:ln>
          <a:effectLst/>
        </p:spPr>
        <p:txBody>
          <a:bodyPr lIns="186520" tIns="46629" rIns="93261" bIns="93261" rtlCol="0" anchor="t"/>
          <a:lstStyle/>
          <a:p>
            <a:pPr marL="285750" indent="-285750" defTabSz="932600">
              <a:buFont typeface="Arial" panose="020B0604020202020204" pitchFamily="34" charset="0"/>
              <a:buChar char="•"/>
              <a:defRPr/>
            </a:pPr>
            <a:r>
              <a:rPr lang="en-US" kern="0" dirty="0" smtClean="0">
                <a:solidFill>
                  <a:srgbClr val="3F3F3F">
                    <a:alpha val="99000"/>
                  </a:srgbClr>
                </a:solidFill>
                <a:latin typeface="Segoe UI Light"/>
              </a:rPr>
              <a:t>Fully supported</a:t>
            </a:r>
          </a:p>
          <a:p>
            <a:pPr marL="285750" indent="-285750" defTabSz="932600">
              <a:buFont typeface="Arial" panose="020B0604020202020204" pitchFamily="34" charset="0"/>
              <a:buChar char="•"/>
              <a:defRPr/>
            </a:pPr>
            <a:r>
              <a:rPr lang="en-US" kern="0" dirty="0" smtClean="0">
                <a:solidFill>
                  <a:srgbClr val="3F3F3F">
                    <a:alpha val="99000"/>
                  </a:srgbClr>
                </a:solidFill>
                <a:latin typeface="Segoe UI Light"/>
              </a:rPr>
              <a:t>Live customers</a:t>
            </a:r>
            <a:br>
              <a:rPr lang="en-US" kern="0" dirty="0" smtClean="0">
                <a:solidFill>
                  <a:srgbClr val="3F3F3F">
                    <a:alpha val="99000"/>
                  </a:srgbClr>
                </a:solidFill>
                <a:latin typeface="Segoe UI Light"/>
              </a:rPr>
            </a:br>
            <a:r>
              <a:rPr lang="en-US" kern="0" dirty="0" smtClean="0">
                <a:solidFill>
                  <a:srgbClr val="3F3F3F">
                    <a:alpha val="99000"/>
                  </a:srgbClr>
                </a:solidFill>
                <a:latin typeface="Segoe UI Light"/>
              </a:rPr>
              <a:t> </a:t>
            </a:r>
            <a:r>
              <a:rPr lang="en-US" kern="0" dirty="0">
                <a:solidFill>
                  <a:srgbClr val="3F3F3F">
                    <a:alpha val="99000"/>
                  </a:srgbClr>
                </a:solidFill>
                <a:latin typeface="Segoe UI Light"/>
              </a:rPr>
              <a:t>(i.e. Toyota)</a:t>
            </a:r>
          </a:p>
          <a:p>
            <a:pPr marL="285750" indent="-285750" defTabSz="932600">
              <a:buFont typeface="Arial" panose="020B0604020202020204" pitchFamily="34" charset="0"/>
              <a:buChar char="•"/>
              <a:defRPr/>
            </a:pPr>
            <a:r>
              <a:rPr lang="en-US" kern="0" dirty="0" smtClean="0">
                <a:solidFill>
                  <a:srgbClr val="3F3F3F">
                    <a:alpha val="99000"/>
                  </a:srgbClr>
                </a:solidFill>
                <a:latin typeface="Segoe UI Light"/>
              </a:rPr>
              <a:t>When to use it?</a:t>
            </a:r>
          </a:p>
          <a:p>
            <a:pPr marL="752121" lvl="1" indent="-285750" defTabSz="932600">
              <a:buFont typeface="Arial" panose="020B0604020202020204" pitchFamily="34" charset="0"/>
              <a:buChar char="•"/>
              <a:defRPr/>
            </a:pPr>
            <a:r>
              <a:rPr lang="en-US" kern="0" dirty="0" smtClean="0">
                <a:solidFill>
                  <a:srgbClr val="3F3F3F">
                    <a:alpha val="99000"/>
                  </a:srgbClr>
                </a:solidFill>
                <a:latin typeface="Segoe UI Light"/>
              </a:rPr>
              <a:t>Production</a:t>
            </a:r>
          </a:p>
          <a:p>
            <a:pPr marL="752121" lvl="1" indent="-285750" defTabSz="932600">
              <a:buFont typeface="Arial" panose="020B0604020202020204" pitchFamily="34" charset="0"/>
              <a:buChar char="•"/>
              <a:defRPr/>
            </a:pPr>
            <a:r>
              <a:rPr lang="en-US" kern="0" dirty="0" smtClean="0">
                <a:solidFill>
                  <a:srgbClr val="3F3F3F">
                    <a:alpha val="99000"/>
                  </a:srgbClr>
                </a:solidFill>
                <a:latin typeface="Segoe UI Light"/>
              </a:rPr>
              <a:t>Dev/Test/QA</a:t>
            </a:r>
          </a:p>
        </p:txBody>
      </p:sp>
      <p:sp>
        <p:nvSpPr>
          <p:cNvPr id="26" name="Rectangle 25"/>
          <p:cNvSpPr/>
          <p:nvPr/>
        </p:nvSpPr>
        <p:spPr>
          <a:xfrm>
            <a:off x="3398837" y="1862010"/>
            <a:ext cx="2719064" cy="1324297"/>
          </a:xfrm>
          <a:prstGeom prst="rect">
            <a:avLst/>
          </a:prstGeom>
          <a:solidFill>
            <a:srgbClr val="0070C0"/>
          </a:solidFill>
          <a:ln w="25400" cap="flat" cmpd="sng" algn="ctr">
            <a:noFill/>
            <a:prstDash val="solid"/>
          </a:ln>
          <a:effectLst/>
        </p:spPr>
        <p:txBody>
          <a:bodyPr lIns="186520" tIns="46629" rIns="93261" bIns="93261" rtlCol="0" anchor="b"/>
          <a:lstStyle/>
          <a:p>
            <a:pPr defTabSz="932600">
              <a:lnSpc>
                <a:spcPts val="3060"/>
              </a:lnSpc>
              <a:defRPr/>
            </a:pPr>
            <a:r>
              <a:rPr lang="en-US" sz="2800" kern="0" dirty="0" smtClean="0">
                <a:solidFill>
                  <a:srgbClr val="FFFFFF">
                    <a:alpha val="99000"/>
                  </a:srgbClr>
                </a:solidFill>
                <a:latin typeface="Segoe UI Light"/>
              </a:rPr>
              <a:t>Azure</a:t>
            </a:r>
            <a:endParaRPr lang="en-US" sz="2800" kern="0" dirty="0">
              <a:solidFill>
                <a:srgbClr val="FFFFFF">
                  <a:alpha val="99000"/>
                </a:srgbClr>
              </a:solidFill>
              <a:latin typeface="Segoe UI Light"/>
            </a:endParaRPr>
          </a:p>
        </p:txBody>
      </p:sp>
      <p:sp>
        <p:nvSpPr>
          <p:cNvPr id="27" name="Rectangle 26"/>
          <p:cNvSpPr/>
          <p:nvPr/>
        </p:nvSpPr>
        <p:spPr>
          <a:xfrm>
            <a:off x="6334497" y="3286925"/>
            <a:ext cx="2719064" cy="2420137"/>
          </a:xfrm>
          <a:prstGeom prst="rect">
            <a:avLst/>
          </a:prstGeom>
          <a:solidFill>
            <a:srgbClr val="F2F2F2">
              <a:lumMod val="90000"/>
            </a:srgbClr>
          </a:solidFill>
          <a:ln w="25400" cap="flat" cmpd="sng" algn="ctr">
            <a:noFill/>
            <a:prstDash val="solid"/>
          </a:ln>
          <a:effectLst/>
        </p:spPr>
        <p:txBody>
          <a:bodyPr lIns="186520" tIns="46629" rIns="93261" bIns="93261" rtlCol="0" anchor="t"/>
          <a:lstStyle/>
          <a:p>
            <a:pPr defTabSz="932600">
              <a:defRPr/>
            </a:pPr>
            <a:r>
              <a:rPr lang="en-US" kern="0" dirty="0" smtClean="0">
                <a:solidFill>
                  <a:srgbClr val="3F3F3F">
                    <a:alpha val="99000"/>
                  </a:srgbClr>
                </a:solidFill>
                <a:latin typeface="Segoe UI Light"/>
              </a:rPr>
              <a:t>-Responsive Design</a:t>
            </a:r>
          </a:p>
          <a:p>
            <a:pPr defTabSz="932600">
              <a:defRPr/>
            </a:pPr>
            <a:r>
              <a:rPr lang="en-US" kern="0" dirty="0" smtClean="0">
                <a:solidFill>
                  <a:srgbClr val="3F3F3F">
                    <a:alpha val="99000"/>
                  </a:srgbClr>
                </a:solidFill>
                <a:latin typeface="Segoe UI Light"/>
              </a:rPr>
              <a:t>-Device Channels</a:t>
            </a:r>
            <a:endParaRPr lang="en-US" kern="0" dirty="0">
              <a:solidFill>
                <a:srgbClr val="3F3F3F">
                  <a:alpha val="99000"/>
                </a:srgbClr>
              </a:solidFill>
              <a:latin typeface="Segoe UI Light"/>
            </a:endParaRPr>
          </a:p>
        </p:txBody>
      </p:sp>
      <p:sp>
        <p:nvSpPr>
          <p:cNvPr id="28" name="Rectangle 27"/>
          <p:cNvSpPr/>
          <p:nvPr/>
        </p:nvSpPr>
        <p:spPr>
          <a:xfrm>
            <a:off x="6334497" y="1862010"/>
            <a:ext cx="2719064" cy="1324297"/>
          </a:xfrm>
          <a:prstGeom prst="rect">
            <a:avLst/>
          </a:prstGeom>
          <a:solidFill>
            <a:srgbClr val="0070C0"/>
          </a:solidFill>
          <a:ln w="25400" cap="flat" cmpd="sng" algn="ctr">
            <a:noFill/>
            <a:prstDash val="solid"/>
          </a:ln>
          <a:effectLst/>
        </p:spPr>
        <p:txBody>
          <a:bodyPr lIns="186520" tIns="46629" rIns="93261" bIns="93261" rtlCol="0" anchor="b"/>
          <a:lstStyle/>
          <a:p>
            <a:pPr defTabSz="932600">
              <a:lnSpc>
                <a:spcPts val="3060"/>
              </a:lnSpc>
              <a:defRPr/>
            </a:pPr>
            <a:r>
              <a:rPr lang="en-US" sz="2800" kern="0" dirty="0" smtClean="0">
                <a:solidFill>
                  <a:srgbClr val="FFFFFF">
                    <a:alpha val="99000"/>
                  </a:srgbClr>
                </a:solidFill>
                <a:latin typeface="Segoe UI Light"/>
              </a:rPr>
              <a:t>Mobile</a:t>
            </a:r>
            <a:endParaRPr lang="en-US" sz="2800" kern="0" dirty="0">
              <a:solidFill>
                <a:srgbClr val="FFFFFF">
                  <a:alpha val="99000"/>
                </a:srgbClr>
              </a:solidFill>
              <a:latin typeface="Segoe UI Light"/>
            </a:endParaRPr>
          </a:p>
        </p:txBody>
      </p:sp>
      <p:sp>
        <p:nvSpPr>
          <p:cNvPr id="29" name="Rectangle 28"/>
          <p:cNvSpPr/>
          <p:nvPr/>
        </p:nvSpPr>
        <p:spPr>
          <a:xfrm>
            <a:off x="9306669" y="3286925"/>
            <a:ext cx="2719064" cy="2420137"/>
          </a:xfrm>
          <a:prstGeom prst="rect">
            <a:avLst/>
          </a:prstGeom>
          <a:solidFill>
            <a:srgbClr val="F2F2F2">
              <a:lumMod val="90000"/>
            </a:srgbClr>
          </a:solidFill>
          <a:ln w="25400" cap="flat" cmpd="sng" algn="ctr">
            <a:noFill/>
            <a:prstDash val="solid"/>
          </a:ln>
          <a:effectLst/>
        </p:spPr>
        <p:txBody>
          <a:bodyPr lIns="186520" tIns="46629" rIns="93261" bIns="93261" rtlCol="0" anchor="t"/>
          <a:lstStyle/>
          <a:p>
            <a:pPr defTabSz="932600">
              <a:defRPr/>
            </a:pPr>
            <a:r>
              <a:rPr lang="en-US" kern="0" dirty="0" smtClean="0">
                <a:solidFill>
                  <a:srgbClr val="3F3F3F">
                    <a:alpha val="99000"/>
                  </a:srgbClr>
                </a:solidFill>
                <a:latin typeface="Segoe UI Light"/>
              </a:rPr>
              <a:t>-Web Analytics</a:t>
            </a:r>
          </a:p>
          <a:p>
            <a:pPr defTabSz="932600">
              <a:defRPr/>
            </a:pPr>
            <a:r>
              <a:rPr lang="en-US" kern="0" dirty="0" smtClean="0">
                <a:solidFill>
                  <a:srgbClr val="3F3F3F">
                    <a:alpha val="99000"/>
                  </a:srgbClr>
                </a:solidFill>
                <a:latin typeface="Segoe UI Light"/>
              </a:rPr>
              <a:t>-Analysis Engine</a:t>
            </a:r>
          </a:p>
          <a:p>
            <a:pPr defTabSz="932600">
              <a:defRPr/>
            </a:pPr>
            <a:r>
              <a:rPr lang="en-US" kern="0" dirty="0" smtClean="0">
                <a:solidFill>
                  <a:srgbClr val="3F3F3F">
                    <a:alpha val="99000"/>
                  </a:srgbClr>
                </a:solidFill>
                <a:latin typeface="Segoe UI Light"/>
              </a:rPr>
              <a:t>-3</a:t>
            </a:r>
            <a:r>
              <a:rPr lang="en-US" kern="0" baseline="30000" dirty="0" smtClean="0">
                <a:solidFill>
                  <a:srgbClr val="3F3F3F">
                    <a:alpha val="99000"/>
                  </a:srgbClr>
                </a:solidFill>
                <a:latin typeface="Segoe UI Light"/>
              </a:rPr>
              <a:t>rd</a:t>
            </a:r>
            <a:r>
              <a:rPr lang="en-US" kern="0" dirty="0" smtClean="0">
                <a:solidFill>
                  <a:srgbClr val="3F3F3F">
                    <a:alpha val="99000"/>
                  </a:srgbClr>
                </a:solidFill>
                <a:latin typeface="Segoe UI Light"/>
              </a:rPr>
              <a:t> party</a:t>
            </a:r>
          </a:p>
          <a:p>
            <a:pPr defTabSz="932600">
              <a:defRPr/>
            </a:pPr>
            <a:r>
              <a:rPr lang="en-US" kern="0" dirty="0" smtClean="0">
                <a:solidFill>
                  <a:srgbClr val="3F3F3F">
                    <a:alpha val="99000"/>
                  </a:srgbClr>
                </a:solidFill>
                <a:latin typeface="Segoe UI Light"/>
              </a:rPr>
              <a:t>(i.e. </a:t>
            </a:r>
            <a:r>
              <a:rPr lang="en-US" kern="0" dirty="0" err="1" smtClean="0">
                <a:solidFill>
                  <a:srgbClr val="3F3F3F">
                    <a:alpha val="99000"/>
                  </a:srgbClr>
                </a:solidFill>
                <a:latin typeface="Segoe UI Light"/>
              </a:rPr>
              <a:t>Webtrends</a:t>
            </a:r>
            <a:r>
              <a:rPr lang="en-US" kern="0" dirty="0" smtClean="0">
                <a:solidFill>
                  <a:srgbClr val="3F3F3F">
                    <a:alpha val="99000"/>
                  </a:srgbClr>
                </a:solidFill>
                <a:latin typeface="Segoe UI Light"/>
              </a:rPr>
              <a:t>)</a:t>
            </a:r>
            <a:endParaRPr lang="en-US" kern="0" dirty="0">
              <a:solidFill>
                <a:srgbClr val="3F3F3F">
                  <a:alpha val="99000"/>
                </a:srgbClr>
              </a:solidFill>
              <a:latin typeface="Segoe UI Light"/>
            </a:endParaRPr>
          </a:p>
        </p:txBody>
      </p:sp>
      <p:sp>
        <p:nvSpPr>
          <p:cNvPr id="30" name="Rectangle 29"/>
          <p:cNvSpPr/>
          <p:nvPr/>
        </p:nvSpPr>
        <p:spPr>
          <a:xfrm>
            <a:off x="9306669" y="1862010"/>
            <a:ext cx="2719064" cy="1324297"/>
          </a:xfrm>
          <a:prstGeom prst="rect">
            <a:avLst/>
          </a:prstGeom>
          <a:solidFill>
            <a:srgbClr val="0070C0"/>
          </a:solidFill>
          <a:ln w="25400" cap="flat" cmpd="sng" algn="ctr">
            <a:noFill/>
            <a:prstDash val="solid"/>
          </a:ln>
          <a:effectLst/>
        </p:spPr>
        <p:txBody>
          <a:bodyPr lIns="186520" tIns="46629" rIns="93261" bIns="93261" rtlCol="0" anchor="b"/>
          <a:lstStyle/>
          <a:p>
            <a:pPr defTabSz="932600">
              <a:lnSpc>
                <a:spcPts val="3060"/>
              </a:lnSpc>
              <a:defRPr/>
            </a:pPr>
            <a:r>
              <a:rPr lang="en-US" sz="2800" kern="0" dirty="0" smtClean="0">
                <a:solidFill>
                  <a:srgbClr val="FFFFFF">
                    <a:alpha val="99000"/>
                  </a:srgbClr>
                </a:solidFill>
                <a:latin typeface="Segoe UI Light"/>
              </a:rPr>
              <a:t>Analytics</a:t>
            </a:r>
            <a:endParaRPr lang="en-US" sz="2800" kern="0" dirty="0">
              <a:solidFill>
                <a:srgbClr val="FFFFFF">
                  <a:alpha val="99000"/>
                </a:srgbClr>
              </a:solidFill>
              <a:latin typeface="Segoe UI Light"/>
            </a:endParaRPr>
          </a:p>
        </p:txBody>
      </p:sp>
      <p:sp>
        <p:nvSpPr>
          <p:cNvPr id="12" name="Rectangular Callout 11"/>
          <p:cNvSpPr/>
          <p:nvPr/>
        </p:nvSpPr>
        <p:spPr bwMode="auto">
          <a:xfrm>
            <a:off x="9306669" y="5807681"/>
            <a:ext cx="1747946" cy="966182"/>
          </a:xfrm>
          <a:prstGeom prst="wedgeRectCallout">
            <a:avLst>
              <a:gd name="adj1" fmla="val -28447"/>
              <a:gd name="adj2" fmla="val -67481"/>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SPC340 </a:t>
            </a: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r>
              <a:rPr lang="en-US" sz="1200" dirty="0" smtClean="0">
                <a:gradFill>
                  <a:gsLst>
                    <a:gs pos="0">
                      <a:srgbClr val="FFFFFF"/>
                    </a:gs>
                    <a:gs pos="100000">
                      <a:srgbClr val="FFFFFF"/>
                    </a:gs>
                  </a:gsLst>
                  <a:lin ang="5400000" scaled="0"/>
                </a:gradFill>
              </a:rPr>
              <a:t>SharePoint 2013 Search Analytics</a:t>
            </a:r>
            <a:endParaRPr lang="en-US" sz="1200" dirty="0">
              <a:gradFill>
                <a:gsLst>
                  <a:gs pos="0">
                    <a:srgbClr val="FFFFFF"/>
                  </a:gs>
                  <a:gs pos="100000">
                    <a:srgbClr val="FFFFFF"/>
                  </a:gs>
                </a:gsLst>
                <a:lin ang="5400000" scaled="0"/>
              </a:gradFill>
            </a:endParaRPr>
          </a:p>
        </p:txBody>
      </p:sp>
      <p:sp>
        <p:nvSpPr>
          <p:cNvPr id="13" name="Rectangular Callout 12"/>
          <p:cNvSpPr/>
          <p:nvPr/>
        </p:nvSpPr>
        <p:spPr bwMode="auto">
          <a:xfrm>
            <a:off x="463177" y="5807678"/>
            <a:ext cx="1747946" cy="966182"/>
          </a:xfrm>
          <a:prstGeom prst="wedgeRectCallout">
            <a:avLst>
              <a:gd name="adj1" fmla="val -28447"/>
              <a:gd name="adj2" fmla="val -67481"/>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SPC337 </a:t>
            </a: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r>
              <a:rPr lang="en-US" sz="1200" dirty="0">
                <a:gradFill>
                  <a:gsLst>
                    <a:gs pos="0">
                      <a:srgbClr val="FFFFFF"/>
                    </a:gs>
                    <a:gs pos="100000">
                      <a:srgbClr val="FFFFFF"/>
                    </a:gs>
                  </a:gsLst>
                  <a:lin ang="5400000" scaled="0"/>
                </a:gradFill>
              </a:rPr>
              <a:t>Search-driven publishing for Intranet Portals in SharePoint Online </a:t>
            </a:r>
          </a:p>
        </p:txBody>
      </p:sp>
      <p:sp>
        <p:nvSpPr>
          <p:cNvPr id="14" name="Rectangular Callout 13"/>
          <p:cNvSpPr/>
          <p:nvPr/>
        </p:nvSpPr>
        <p:spPr bwMode="auto">
          <a:xfrm>
            <a:off x="3425025" y="5807678"/>
            <a:ext cx="2031212" cy="966182"/>
          </a:xfrm>
          <a:prstGeom prst="wedgeRectCallout">
            <a:avLst>
              <a:gd name="adj1" fmla="val -20391"/>
              <a:gd name="adj2" fmla="val -68477"/>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SPC387 </a:t>
            </a: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r>
              <a:rPr lang="en-US" sz="1200" dirty="0" smtClean="0">
                <a:gradFill>
                  <a:gsLst>
                    <a:gs pos="0">
                      <a:srgbClr val="FFFFFF"/>
                    </a:gs>
                    <a:gs pos="100000">
                      <a:srgbClr val="FFFFFF"/>
                    </a:gs>
                  </a:gsLst>
                  <a:lin ang="5400000" scaled="0"/>
                </a:gradFill>
              </a:rPr>
              <a:t>Thu 10:30 am</a:t>
            </a:r>
          </a:p>
          <a:p>
            <a:pPr algn="ctr" defTabSz="932472" fontAlgn="base">
              <a:spcBef>
                <a:spcPct val="0"/>
              </a:spcBef>
              <a:spcAft>
                <a:spcPct val="0"/>
              </a:spcAft>
            </a:pPr>
            <a:r>
              <a:rPr lang="en-US" sz="1200" dirty="0" smtClean="0">
                <a:gradFill>
                  <a:gsLst>
                    <a:gs pos="0">
                      <a:srgbClr val="FFFFFF"/>
                    </a:gs>
                    <a:gs pos="100000">
                      <a:srgbClr val="FFFFFF"/>
                    </a:gs>
                  </a:gsLst>
                  <a:lin ang="5400000" scaled="0"/>
                </a:gradFill>
              </a:rPr>
              <a:t>Azure </a:t>
            </a:r>
            <a:r>
              <a:rPr lang="en-US" sz="1200" dirty="0" err="1">
                <a:gradFill>
                  <a:gsLst>
                    <a:gs pos="0">
                      <a:srgbClr val="FFFFFF"/>
                    </a:gs>
                    <a:gs pos="100000">
                      <a:srgbClr val="FFFFFF"/>
                    </a:gs>
                  </a:gsLst>
                  <a:lin ang="5400000" scaled="0"/>
                </a:gradFill>
              </a:rPr>
              <a:t>IaaS</a:t>
            </a:r>
            <a:r>
              <a:rPr lang="en-US" sz="1200" dirty="0">
                <a:gradFill>
                  <a:gsLst>
                    <a:gs pos="0">
                      <a:srgbClr val="FFFFFF"/>
                    </a:gs>
                    <a:gs pos="100000">
                      <a:srgbClr val="FFFFFF"/>
                    </a:gs>
                  </a:gsLst>
                  <a:lin ang="5400000" scaled="0"/>
                </a:gradFill>
              </a:rPr>
              <a:t> and SharePoint 2013 WCM - better together! </a:t>
            </a:r>
          </a:p>
          <a:p>
            <a:pPr algn="ctr" defTabSz="932472" fontAlgn="base">
              <a:spcBef>
                <a:spcPct val="0"/>
              </a:spcBef>
              <a:spcAft>
                <a:spcPct val="0"/>
              </a:spcAft>
            </a:pPr>
            <a:r>
              <a:rPr lang="en-US" sz="1200" dirty="0" smtClean="0">
                <a:gradFill>
                  <a:gsLst>
                    <a:gs pos="0">
                      <a:srgbClr val="FFFFFF"/>
                    </a:gs>
                    <a:gs pos="100000">
                      <a:srgbClr val="FFFFFF"/>
                    </a:gs>
                  </a:gsLst>
                  <a:lin ang="5400000" scaled="0"/>
                </a:gradFill>
              </a:rPr>
              <a:t> </a:t>
            </a:r>
            <a:endParaRPr lang="en-US" sz="1200" dirty="0">
              <a:gradFill>
                <a:gsLst>
                  <a:gs pos="0">
                    <a:srgbClr val="FFFFFF"/>
                  </a:gs>
                  <a:gs pos="100000">
                    <a:srgbClr val="FFFFFF"/>
                  </a:gs>
                </a:gsLst>
                <a:lin ang="5400000" scaled="0"/>
              </a:gradFill>
            </a:endParaRPr>
          </a:p>
        </p:txBody>
      </p:sp>
      <p:sp>
        <p:nvSpPr>
          <p:cNvPr id="15" name="Rectangular Callout 14"/>
          <p:cNvSpPr/>
          <p:nvPr/>
        </p:nvSpPr>
        <p:spPr bwMode="auto">
          <a:xfrm>
            <a:off x="6340954" y="5807681"/>
            <a:ext cx="1676400" cy="990600"/>
          </a:xfrm>
          <a:prstGeom prst="wedgeRectCallout">
            <a:avLst>
              <a:gd name="adj1" fmla="val -12766"/>
              <a:gd name="adj2" fmla="val -67926"/>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SPC203 </a:t>
            </a: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r>
              <a:rPr lang="en-US" sz="1200" dirty="0" smtClean="0">
                <a:gradFill>
                  <a:gsLst>
                    <a:gs pos="0">
                      <a:srgbClr val="FFFFFF"/>
                    </a:gs>
                    <a:gs pos="100000">
                      <a:srgbClr val="FFFFFF"/>
                    </a:gs>
                  </a:gsLst>
                  <a:lin ang="5400000" scaled="0"/>
                </a:gradFill>
              </a:rPr>
              <a:t>Adjust the perspective with responsive designs for SharePoint</a:t>
            </a:r>
            <a:endParaRPr lang="en-US" sz="12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9235101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41437" y="6306645"/>
            <a:ext cx="9998302" cy="572464"/>
          </a:xfrm>
          <a:prstGeom prst="rect">
            <a:avLst/>
          </a:prstGeom>
          <a:noFill/>
        </p:spPr>
        <p:txBody>
          <a:bodyPr wrap="square" lIns="182880" tIns="146304" rIns="182880" bIns="146304" rtlCol="0">
            <a:spAutoFit/>
          </a:bodyPr>
          <a:lstStyle/>
          <a:p>
            <a:pPr marL="0" lvl="1">
              <a:lnSpc>
                <a:spcPct val="90000"/>
              </a:lnSpc>
              <a:spcAft>
                <a:spcPts val="600"/>
              </a:spcAft>
            </a:pPr>
            <a:r>
              <a:rPr lang="en-US" sz="2000" spc="-70" dirty="0">
                <a:solidFill>
                  <a:srgbClr val="505050"/>
                </a:solidFill>
              </a:rPr>
              <a:t>S</a:t>
            </a:r>
            <a:r>
              <a:rPr lang="en-US" sz="2000" spc="-70" dirty="0" smtClean="0">
                <a:solidFill>
                  <a:srgbClr val="505050"/>
                </a:solidFill>
              </a:rPr>
              <a:t>ee you at the </a:t>
            </a:r>
            <a:r>
              <a:rPr lang="en-US" sz="2000" spc="-70" dirty="0" smtClean="0">
                <a:solidFill>
                  <a:srgbClr val="0072C6"/>
                </a:solidFill>
              </a:rPr>
              <a:t>Search</a:t>
            </a:r>
            <a:r>
              <a:rPr lang="en-US" sz="2000" spc="-70" dirty="0" smtClean="0">
                <a:solidFill>
                  <a:srgbClr val="505050"/>
                </a:solidFill>
              </a:rPr>
              <a:t> </a:t>
            </a:r>
            <a:r>
              <a:rPr lang="en-US" sz="2000" spc="-70" dirty="0" smtClean="0">
                <a:solidFill>
                  <a:srgbClr val="0072C6"/>
                </a:solidFill>
              </a:rPr>
              <a:t>booth’s </a:t>
            </a:r>
            <a:r>
              <a:rPr lang="en-US" sz="2000" spc="-70" dirty="0" smtClean="0">
                <a:solidFill>
                  <a:srgbClr val="505050"/>
                </a:solidFill>
              </a:rPr>
              <a:t>&amp; Search tables at </a:t>
            </a:r>
            <a:r>
              <a:rPr lang="en-US" sz="2000" spc="-70" dirty="0" smtClean="0">
                <a:solidFill>
                  <a:srgbClr val="0072C6"/>
                </a:solidFill>
              </a:rPr>
              <a:t>Asks the Experts </a:t>
            </a:r>
            <a:r>
              <a:rPr lang="en-US" sz="2000" spc="-70" dirty="0" smtClean="0">
                <a:solidFill>
                  <a:srgbClr val="505050"/>
                </a:solidFill>
              </a:rPr>
              <a:t>WED @6:15!</a:t>
            </a:r>
            <a:endParaRPr lang="en-US" sz="2000" spc="-70" dirty="0">
              <a:solidFill>
                <a:srgbClr val="505050"/>
              </a:solidFill>
            </a:endParaRPr>
          </a:p>
        </p:txBody>
      </p:sp>
      <p:graphicFrame>
        <p:nvGraphicFramePr>
          <p:cNvPr id="7" name="Table 6"/>
          <p:cNvGraphicFramePr>
            <a:graphicFrameLocks noGrp="1"/>
          </p:cNvGraphicFramePr>
          <p:nvPr>
            <p:extLst/>
          </p:nvPr>
        </p:nvGraphicFramePr>
        <p:xfrm>
          <a:off x="1265237" y="525462"/>
          <a:ext cx="10287000" cy="5486404"/>
        </p:xfrm>
        <a:graphic>
          <a:graphicData uri="http://schemas.openxmlformats.org/drawingml/2006/table">
            <a:tbl>
              <a:tblPr firstRow="1">
                <a:tableStyleId>{2D5ABB26-0587-4C30-8999-92F81FD0307C}</a:tableStyleId>
              </a:tblPr>
              <a:tblGrid>
                <a:gridCol w="6536238"/>
                <a:gridCol w="1106820"/>
                <a:gridCol w="1440867"/>
                <a:gridCol w="1203075"/>
              </a:tblGrid>
              <a:tr h="391886">
                <a:tc>
                  <a:txBody>
                    <a:bodyPr/>
                    <a:lstStyle/>
                    <a:p>
                      <a:r>
                        <a:rPr lang="en-US" sz="1400" b="1" dirty="0" smtClean="0"/>
                        <a:t>Session</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Session</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Room</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Time</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r>
              <a:tr h="391886">
                <a:tc>
                  <a:txBody>
                    <a:bodyPr/>
                    <a:lstStyle/>
                    <a:p>
                      <a:r>
                        <a:rPr lang="en-US" sz="1400" dirty="0" smtClean="0">
                          <a:solidFill>
                            <a:schemeClr val="tx2"/>
                          </a:solidFill>
                          <a:hlinkClick r:id="rId2"/>
                        </a:rPr>
                        <a:t>Develop Advanced Search-Driven SharePoint 2013 Apps</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SPC402</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Palazzo I, J</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dk1"/>
                          </a:solidFill>
                          <a:latin typeface="+mn-lt"/>
                          <a:ea typeface="+mn-ea"/>
                          <a:cs typeface="+mn-cs"/>
                        </a:rPr>
                        <a:t>Tue</a:t>
                      </a:r>
                      <a:r>
                        <a:rPr lang="en-GB" sz="1400" kern="1200" baseline="0" dirty="0" smtClean="0">
                          <a:solidFill>
                            <a:schemeClr val="dk1"/>
                          </a:solidFill>
                          <a:latin typeface="+mn-lt"/>
                          <a:ea typeface="+mn-ea"/>
                          <a:cs typeface="+mn-cs"/>
                        </a:rPr>
                        <a:t> 1:45pm</a:t>
                      </a:r>
                      <a:endParaRPr lang="en-GB" sz="1400" kern="1200" dirty="0" smtClean="0">
                        <a:solidFill>
                          <a:schemeClr val="dk1"/>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3"/>
                        </a:rPr>
                        <a:t>Best practices for Hybrid Search deployments</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SPC306</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Tue</a:t>
                      </a:r>
                      <a:r>
                        <a:rPr lang="en-GB" sz="1400" b="0" baseline="0" dirty="0" smtClean="0"/>
                        <a:t> 5:00pm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4"/>
                        </a:rPr>
                        <a:t>SharePoint 2013 Search Analytics</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SPC340</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Palazzo  M, N</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tx1"/>
                          </a:solidFill>
                          <a:latin typeface="+mn-lt"/>
                          <a:ea typeface="+mn-ea"/>
                          <a:cs typeface="+mn-cs"/>
                        </a:rPr>
                        <a:t>Wed</a:t>
                      </a:r>
                      <a:r>
                        <a:rPr lang="en-GB" sz="1400" kern="1200" baseline="0" dirty="0" smtClean="0">
                          <a:solidFill>
                            <a:schemeClr val="tx1"/>
                          </a:solidFill>
                          <a:latin typeface="+mn-lt"/>
                          <a:ea typeface="+mn-ea"/>
                          <a:cs typeface="+mn-cs"/>
                        </a:rPr>
                        <a:t> 9:00am</a:t>
                      </a:r>
                      <a:endParaRPr lang="en-GB" sz="1400" kern="1200" dirty="0" smtClean="0">
                        <a:solidFill>
                          <a:schemeClr val="dk1"/>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5"/>
                        </a:rPr>
                        <a:t>How to manage and troubleshoot Search: A practical guide</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SPC375</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Veronese 2401</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10:45am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6"/>
                        </a:rPr>
                        <a:t>6 Proven Steps to Get the Best Out of Search in SharePoint 2013</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SPC265</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dirty="0" smtClean="0"/>
                        <a:t> 4001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1:45pm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7"/>
                        </a:rPr>
                        <a:t>Best practices for Information Architecture and Enterprise Search</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SPC207</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1:45pm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8"/>
                        </a:rPr>
                        <a:t>Search content enrichment and extensibility in SharePoint 2013</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SCP414</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Palazzo K, L </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1:45pm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b="1" dirty="0" smtClean="0">
                          <a:solidFill>
                            <a:schemeClr val="tx2"/>
                          </a:solidFill>
                          <a:hlinkClick r:id="rId9"/>
                        </a:rPr>
                        <a:t>Customizing Search experiences with Azure Hosted Data and Bing Maps</a:t>
                      </a:r>
                      <a:r>
                        <a:rPr lang="en-US" sz="1400" b="1" dirty="0" smtClean="0">
                          <a:solidFill>
                            <a:schemeClr val="tx2"/>
                          </a:solidFill>
                        </a:rPr>
                        <a:t> </a:t>
                      </a:r>
                      <a:endParaRPr lang="en-US" sz="1400" b="1"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b="1" dirty="0" smtClean="0"/>
                        <a:t>SPC321</a:t>
                      </a:r>
                      <a:endParaRPr lang="en-US" sz="1400" b="1"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b="1" dirty="0" smtClean="0"/>
                        <a:t>Veronese 2401</a:t>
                      </a:r>
                      <a:endParaRPr lang="en-US" sz="1400" b="1"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1" dirty="0" smtClean="0"/>
                        <a:t>Wed</a:t>
                      </a:r>
                      <a:r>
                        <a:rPr lang="en-GB" sz="1400" b="1" baseline="0" dirty="0" smtClean="0"/>
                        <a:t> 3:15pm</a:t>
                      </a:r>
                      <a:endParaRPr lang="en-GB" sz="1400" b="1"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b="1" dirty="0" smtClean="0">
                          <a:solidFill>
                            <a:schemeClr val="tx2"/>
                          </a:solidFill>
                          <a:hlinkClick r:id="rId10"/>
                        </a:rPr>
                        <a:t>Futuristic Search applications using Kinect and Yammer!</a:t>
                      </a:r>
                      <a:r>
                        <a:rPr lang="en-US" sz="1400" b="1" dirty="0" smtClean="0">
                          <a:solidFill>
                            <a:schemeClr val="tx2"/>
                          </a:solidFill>
                        </a:rPr>
                        <a:t> </a:t>
                      </a:r>
                      <a:endParaRPr lang="en-US" sz="1400" b="1"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b="1" dirty="0" smtClean="0"/>
                        <a:t>SPC405</a:t>
                      </a:r>
                      <a:endParaRPr lang="en-US" sz="1400" b="1"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b="1" dirty="0" smtClean="0"/>
                        <a:t>Palazzo M, N </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1" dirty="0" smtClean="0"/>
                        <a:t>Wed</a:t>
                      </a:r>
                      <a:r>
                        <a:rPr lang="en-GB" sz="1400" b="1" baseline="0" dirty="0" smtClean="0"/>
                        <a:t> 3:15pm</a:t>
                      </a:r>
                      <a:endParaRPr lang="en-GB" sz="1400" b="1"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b="1" dirty="0" smtClean="0">
                          <a:solidFill>
                            <a:schemeClr val="tx2"/>
                          </a:solidFill>
                          <a:hlinkClick r:id="rId11"/>
                        </a:rPr>
                        <a:t>Search architecture and sizing in SharePoint 2013</a:t>
                      </a:r>
                      <a:r>
                        <a:rPr lang="en-US" sz="1400" b="1" dirty="0" smtClean="0">
                          <a:solidFill>
                            <a:schemeClr val="tx2"/>
                          </a:solidFill>
                        </a:rPr>
                        <a:t> </a:t>
                      </a:r>
                      <a:endParaRPr lang="en-US" sz="1400" b="1"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b="1" dirty="0" smtClean="0"/>
                        <a:t>SPC336</a:t>
                      </a:r>
                      <a:endParaRPr lang="en-US" sz="1400" b="1"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b="1" dirty="0" smtClean="0"/>
                        <a:t>Titian 2201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1" dirty="0" smtClean="0"/>
                        <a:t>Wed</a:t>
                      </a:r>
                      <a:r>
                        <a:rPr lang="en-GB" sz="1400" b="1" baseline="0" dirty="0" smtClean="0"/>
                        <a:t> 5:00pm</a:t>
                      </a:r>
                      <a:endParaRPr lang="en-GB" sz="1400" b="1"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b="1" dirty="0" smtClean="0">
                          <a:solidFill>
                            <a:schemeClr val="tx2"/>
                          </a:solidFill>
                          <a:hlinkClick r:id="rId12"/>
                        </a:rPr>
                        <a:t>Effective Search deployment and operations in SharePoint 2013</a:t>
                      </a:r>
                      <a:r>
                        <a:rPr lang="en-US" sz="1400" b="1" dirty="0" smtClean="0">
                          <a:solidFill>
                            <a:schemeClr val="tx2"/>
                          </a:solidFill>
                        </a:rPr>
                        <a:t> </a:t>
                      </a:r>
                      <a:endParaRPr lang="en-US" sz="1400" b="1" kern="1200" dirty="0">
                        <a:solidFill>
                          <a:schemeClr val="tx2"/>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b="1" kern="1200" dirty="0" smtClean="0"/>
                        <a:t>SPC360</a:t>
                      </a:r>
                      <a:endParaRPr lang="en-US" sz="1400" b="1" kern="1200" dirty="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b="1" dirty="0" smtClean="0"/>
                        <a:t>Veronese 2401</a:t>
                      </a:r>
                      <a:endParaRPr lang="en-US" sz="1400" b="1"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1" kern="1200" dirty="0" smtClean="0">
                          <a:solidFill>
                            <a:schemeClr val="tx1"/>
                          </a:solidFill>
                          <a:latin typeface="+mn-lt"/>
                          <a:ea typeface="+mn-ea"/>
                          <a:cs typeface="+mn-cs"/>
                        </a:rPr>
                        <a:t>Thu</a:t>
                      </a:r>
                      <a:r>
                        <a:rPr lang="en-GB" sz="1400" b="1" kern="1200" baseline="0" dirty="0" smtClean="0">
                          <a:solidFill>
                            <a:schemeClr val="tx1"/>
                          </a:solidFill>
                          <a:latin typeface="+mn-lt"/>
                          <a:ea typeface="+mn-ea"/>
                          <a:cs typeface="+mn-cs"/>
                        </a:rPr>
                        <a:t> 9:00am</a:t>
                      </a:r>
                      <a:endParaRPr lang="en-GB" sz="1400" b="1"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b="1" dirty="0" smtClean="0">
                          <a:solidFill>
                            <a:schemeClr val="tx2"/>
                          </a:solidFill>
                          <a:hlinkClick r:id="rId13"/>
                        </a:rPr>
                        <a:t>SharePoint 2013 Search display templates and query rules</a:t>
                      </a:r>
                      <a:r>
                        <a:rPr lang="en-US" sz="1400" b="1" dirty="0" smtClean="0">
                          <a:solidFill>
                            <a:schemeClr val="tx2"/>
                          </a:solidFill>
                        </a:rPr>
                        <a:t> </a:t>
                      </a:r>
                      <a:endParaRPr lang="en-US" sz="1400" b="1"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b="1" dirty="0" smtClean="0"/>
                        <a:t>SPC322</a:t>
                      </a:r>
                      <a:endParaRPr lang="en-US" sz="1400" b="1"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b="1" dirty="0" smtClean="0"/>
                        <a:t>Palazzo M, N</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1" dirty="0" smtClean="0"/>
                        <a:t>Thu</a:t>
                      </a:r>
                      <a:r>
                        <a:rPr lang="en-GB" sz="1400" b="1" baseline="0" dirty="0" smtClean="0"/>
                        <a:t> 9:00am</a:t>
                      </a:r>
                      <a:endParaRPr lang="en-GB" sz="1400" b="1"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b="1" dirty="0" smtClean="0">
                          <a:solidFill>
                            <a:schemeClr val="tx2"/>
                          </a:solidFill>
                          <a:hlinkClick r:id="rId14"/>
                        </a:rPr>
                        <a:t>Managing Search Relevance in SharePoint 2013 and O365</a:t>
                      </a:r>
                      <a:r>
                        <a:rPr lang="en-US" sz="1400" b="1" dirty="0" smtClean="0">
                          <a:solidFill>
                            <a:schemeClr val="tx2"/>
                          </a:solidFill>
                        </a:rPr>
                        <a:t> </a:t>
                      </a:r>
                      <a:endParaRPr lang="en-US" sz="1400" b="1"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b="1" dirty="0" smtClean="0"/>
                        <a:t>SPC382</a:t>
                      </a:r>
                      <a:endParaRPr lang="en-US" sz="1400" b="1"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b="1" dirty="0" smtClean="0"/>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1" dirty="0" smtClean="0"/>
                        <a:t>Thu</a:t>
                      </a:r>
                      <a:r>
                        <a:rPr lang="en-GB" sz="1400" b="1" baseline="0" dirty="0" smtClean="0"/>
                        <a:t> 12:00pm</a:t>
                      </a:r>
                      <a:endParaRPr lang="en-GB" sz="1400" b="1"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rot="16200000">
            <a:off x="-1671544" y="2839191"/>
            <a:ext cx="4672626" cy="738664"/>
          </a:xfrm>
          <a:prstGeom prst="rect">
            <a:avLst/>
          </a:prstGeom>
          <a:noFill/>
        </p:spPr>
        <p:txBody>
          <a:bodyPr wrap="none" lIns="182880" tIns="146304" rIns="182880" bIns="146304" rtlCol="0">
            <a:spAutoFit/>
          </a:bodyPr>
          <a:lstStyle/>
          <a:p>
            <a:pPr>
              <a:lnSpc>
                <a:spcPct val="90000"/>
              </a:lnSpc>
              <a:spcAft>
                <a:spcPts val="600"/>
              </a:spcAft>
            </a:pPr>
            <a:r>
              <a:rPr lang="en-US" sz="3200" dirty="0" smtClean="0">
                <a:solidFill>
                  <a:srgbClr val="0072C6"/>
                </a:solidFill>
              </a:rPr>
              <a:t>Search Related Sessions</a:t>
            </a:r>
          </a:p>
        </p:txBody>
      </p:sp>
    </p:spTree>
    <p:extLst>
      <p:ext uri="{BB962C8B-B14F-4D97-AF65-F5344CB8AC3E}">
        <p14:creationId xmlns:p14="http://schemas.microsoft.com/office/powerpoint/2010/main" val="2624150841"/>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41437" y="6306645"/>
            <a:ext cx="9998302" cy="572464"/>
          </a:xfrm>
          <a:prstGeom prst="rect">
            <a:avLst/>
          </a:prstGeom>
          <a:noFill/>
        </p:spPr>
        <p:txBody>
          <a:bodyPr wrap="square" lIns="182880" tIns="146304" rIns="182880" bIns="146304" rtlCol="0">
            <a:spAutoFit/>
          </a:bodyPr>
          <a:lstStyle/>
          <a:p>
            <a:pPr marL="0" lvl="1">
              <a:lnSpc>
                <a:spcPct val="90000"/>
              </a:lnSpc>
              <a:spcAft>
                <a:spcPts val="600"/>
              </a:spcAft>
            </a:pPr>
            <a:r>
              <a:rPr lang="en-US" sz="2000" spc="-70" dirty="0">
                <a:solidFill>
                  <a:srgbClr val="505050"/>
                </a:solidFill>
              </a:rPr>
              <a:t>S</a:t>
            </a:r>
            <a:r>
              <a:rPr lang="en-US" sz="2000" spc="-70" dirty="0" smtClean="0">
                <a:solidFill>
                  <a:srgbClr val="505050"/>
                </a:solidFill>
              </a:rPr>
              <a:t>ee you at the </a:t>
            </a:r>
            <a:r>
              <a:rPr lang="en-US" sz="2000" spc="-70" dirty="0" smtClean="0">
                <a:solidFill>
                  <a:srgbClr val="0072C6"/>
                </a:solidFill>
              </a:rPr>
              <a:t>Sites &amp; </a:t>
            </a:r>
            <a:r>
              <a:rPr lang="en-US" sz="2000" spc="-70" smtClean="0">
                <a:solidFill>
                  <a:srgbClr val="0072C6"/>
                </a:solidFill>
              </a:rPr>
              <a:t>Portal booth’s </a:t>
            </a:r>
            <a:r>
              <a:rPr lang="en-US" sz="2000" spc="-70" dirty="0" smtClean="0">
                <a:solidFill>
                  <a:srgbClr val="505050"/>
                </a:solidFill>
              </a:rPr>
              <a:t>&amp; tables at </a:t>
            </a:r>
            <a:r>
              <a:rPr lang="en-US" sz="2000" spc="-70" dirty="0" smtClean="0">
                <a:solidFill>
                  <a:srgbClr val="0072C6"/>
                </a:solidFill>
              </a:rPr>
              <a:t>Asks the Experts </a:t>
            </a:r>
            <a:r>
              <a:rPr lang="en-US" sz="2000" spc="-70" dirty="0" smtClean="0">
                <a:solidFill>
                  <a:srgbClr val="505050"/>
                </a:solidFill>
              </a:rPr>
              <a:t>WED @6:15!</a:t>
            </a:r>
            <a:endParaRPr lang="en-US" sz="2000" spc="-70" dirty="0">
              <a:solidFill>
                <a:srgbClr val="505050"/>
              </a:solidFill>
            </a:endParaRPr>
          </a:p>
        </p:txBody>
      </p:sp>
      <p:graphicFrame>
        <p:nvGraphicFramePr>
          <p:cNvPr id="7" name="Table 6"/>
          <p:cNvGraphicFramePr>
            <a:graphicFrameLocks noGrp="1"/>
          </p:cNvGraphicFramePr>
          <p:nvPr>
            <p:extLst/>
          </p:nvPr>
        </p:nvGraphicFramePr>
        <p:xfrm>
          <a:off x="1265237" y="525462"/>
          <a:ext cx="10287000" cy="5486404"/>
        </p:xfrm>
        <a:graphic>
          <a:graphicData uri="http://schemas.openxmlformats.org/drawingml/2006/table">
            <a:tbl>
              <a:tblPr firstRow="1">
                <a:tableStyleId>{2D5ABB26-0587-4C30-8999-92F81FD0307C}</a:tableStyleId>
              </a:tblPr>
              <a:tblGrid>
                <a:gridCol w="6536238"/>
                <a:gridCol w="1106820"/>
                <a:gridCol w="1440867"/>
                <a:gridCol w="1203075"/>
              </a:tblGrid>
              <a:tr h="391886">
                <a:tc>
                  <a:txBody>
                    <a:bodyPr/>
                    <a:lstStyle/>
                    <a:p>
                      <a:r>
                        <a:rPr lang="en-US" sz="1400" b="1" dirty="0" smtClean="0"/>
                        <a:t>Session</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Session</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Room</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Time</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r>
              <a:tr h="391886">
                <a:tc>
                  <a:txBody>
                    <a:bodyPr/>
                    <a:lstStyle/>
                    <a:p>
                      <a:r>
                        <a:rPr lang="en-US" sz="1400" dirty="0" smtClean="0">
                          <a:hlinkClick r:id="rId2"/>
                        </a:rPr>
                        <a:t>Trends in Designing Portals for SharePoint 2013</a:t>
                      </a:r>
                      <a:r>
                        <a:rPr lang="en-US" sz="1400" dirty="0" smtClean="0"/>
                        <a:t> </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SPC2013</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Palazzo M, N</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dk1"/>
                          </a:solidFill>
                          <a:latin typeface="+mn-lt"/>
                          <a:ea typeface="+mn-ea"/>
                          <a:cs typeface="+mn-cs"/>
                        </a:rPr>
                        <a:t>Mon</a:t>
                      </a:r>
                      <a:r>
                        <a:rPr lang="en-GB" sz="1400" kern="1200" baseline="0" dirty="0" smtClean="0">
                          <a:solidFill>
                            <a:schemeClr val="dk1"/>
                          </a:solidFill>
                          <a:latin typeface="+mn-lt"/>
                          <a:ea typeface="+mn-ea"/>
                          <a:cs typeface="+mn-cs"/>
                        </a:rPr>
                        <a:t> 3:45pm</a:t>
                      </a:r>
                      <a:endParaRPr lang="en-GB" sz="1400" kern="1200" dirty="0" smtClean="0">
                        <a:solidFill>
                          <a:schemeClr val="dk1"/>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hlinkClick r:id="rId3"/>
                        </a:rPr>
                        <a:t>Make your SharePoint portal social in 1-2-3!</a:t>
                      </a:r>
                      <a:r>
                        <a:rPr lang="en-US" sz="1400" dirty="0" smtClean="0"/>
                        <a:t> </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SPC378</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Palazzo M, N</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Tue</a:t>
                      </a:r>
                      <a:r>
                        <a:rPr lang="en-GB" sz="1400" b="0" baseline="0" dirty="0" smtClean="0"/>
                        <a:t> 9:00am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hlinkClick r:id="rId4"/>
                        </a:rPr>
                        <a:t>Search-driven publishing for Intranet Portals in SharePoint Online</a:t>
                      </a:r>
                      <a:r>
                        <a:rPr lang="en-US" sz="1400" dirty="0" smtClean="0"/>
                        <a:t> </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SPC337</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err="1" smtClean="0"/>
                        <a:t>Murano</a:t>
                      </a:r>
                      <a:r>
                        <a:rPr lang="en-US" sz="1400" dirty="0" smtClean="0"/>
                        <a:t> 3201</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tx1"/>
                          </a:solidFill>
                          <a:latin typeface="+mn-lt"/>
                          <a:ea typeface="+mn-ea"/>
                          <a:cs typeface="+mn-cs"/>
                        </a:rPr>
                        <a:t>Tue</a:t>
                      </a:r>
                      <a:r>
                        <a:rPr lang="en-GB" sz="1400" kern="1200" baseline="0" dirty="0" smtClean="0">
                          <a:solidFill>
                            <a:schemeClr val="tx1"/>
                          </a:solidFill>
                          <a:latin typeface="+mn-lt"/>
                          <a:ea typeface="+mn-ea"/>
                          <a:cs typeface="+mn-cs"/>
                        </a:rPr>
                        <a:t> 1:45pm</a:t>
                      </a:r>
                      <a:endParaRPr lang="en-GB" sz="1400" kern="1200" dirty="0" smtClean="0">
                        <a:solidFill>
                          <a:schemeClr val="dk1"/>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hlinkClick r:id="rId5"/>
                        </a:rPr>
                        <a:t>The SharePointConference.com Site: From Sketch to Launch to Live!</a:t>
                      </a:r>
                      <a:r>
                        <a:rPr lang="en-US" sz="1400" dirty="0" smtClean="0"/>
                        <a:t> </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SPC224</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Veronese 2401</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Tue</a:t>
                      </a:r>
                      <a:r>
                        <a:rPr lang="en-GB" sz="1400" b="0" baseline="0" dirty="0" smtClean="0"/>
                        <a:t> 1:45pm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hlinkClick r:id="rId6"/>
                        </a:rPr>
                        <a:t>Adjust the perspective with responsive designs for SharePoint</a:t>
                      </a:r>
                      <a:r>
                        <a:rPr lang="en-US" sz="1400" dirty="0" smtClean="0"/>
                        <a:t> </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SPC203</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Palazzo O, P </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Tue</a:t>
                      </a:r>
                      <a:r>
                        <a:rPr lang="en-GB" sz="1400" b="0" baseline="0" dirty="0" smtClean="0"/>
                        <a:t> 3:15pm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hlinkClick r:id="rId7"/>
                        </a:rPr>
                        <a:t>Branding Internet facing web sites with SharePoint in the cloud</a:t>
                      </a:r>
                      <a:r>
                        <a:rPr lang="en-US" sz="1400" dirty="0" smtClean="0"/>
                        <a:t> </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SPC290</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dirty="0" smtClean="0"/>
                        <a:t> 4001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Tue</a:t>
                      </a:r>
                      <a:r>
                        <a:rPr lang="en-GB" sz="1400" b="0" baseline="0" dirty="0" smtClean="0"/>
                        <a:t> 3:15pm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hlinkClick r:id="rId8"/>
                        </a:rPr>
                        <a:t>Building a Modern Portal in 75 Minutes!</a:t>
                      </a:r>
                      <a:r>
                        <a:rPr lang="en-US" sz="1400" dirty="0" smtClean="0"/>
                        <a:t> </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SCP399</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Palazzo M, N</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Tue</a:t>
                      </a:r>
                      <a:r>
                        <a:rPr lang="en-GB" sz="1400" b="0" baseline="0" dirty="0" smtClean="0"/>
                        <a:t> 5:00pm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hlinkClick r:id="rId9"/>
                        </a:rPr>
                        <a:t>SharePoint 2013 Powering Web Sites and Mobile Apps</a:t>
                      </a:r>
                      <a:r>
                        <a:rPr lang="en-US" sz="1400" dirty="0" smtClean="0"/>
                        <a:t> </a:t>
                      </a:r>
                      <a:endParaRPr lang="en-US" sz="1400" b="1"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SPC388</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Palazzo M, N</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10:45am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hlinkClick r:id="rId10"/>
                        </a:rPr>
                        <a:t>Deliver adaptive and personalized experiences for your SharePoint 2013 sites</a:t>
                      </a:r>
                      <a:r>
                        <a:rPr lang="en-US" sz="1400" dirty="0" smtClean="0"/>
                        <a:t> </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SPC228</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Marcello 4401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1:45pm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b="1" dirty="0" smtClean="0">
                          <a:hlinkClick r:id="rId11"/>
                        </a:rPr>
                        <a:t>E-commerce solutions with Dynamics for Retail &amp; SharePoint 2013</a:t>
                      </a:r>
                      <a:r>
                        <a:rPr lang="en-US" sz="1400" b="1" dirty="0" smtClean="0"/>
                        <a:t> </a:t>
                      </a:r>
                      <a:endParaRPr lang="en-US" sz="1400" b="1"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b="1" dirty="0" smtClean="0"/>
                        <a:t>SPC359</a:t>
                      </a:r>
                      <a:endParaRPr lang="en-US" sz="1400" b="1"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b="1" dirty="0" smtClean="0"/>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1" dirty="0" smtClean="0"/>
                        <a:t>Wed</a:t>
                      </a:r>
                      <a:r>
                        <a:rPr lang="en-GB" sz="1400" b="1" baseline="0" dirty="0" smtClean="0"/>
                        <a:t> 5:00pm</a:t>
                      </a:r>
                      <a:endParaRPr lang="en-GB" sz="1400" b="1"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b="1" dirty="0" smtClean="0">
                          <a:hlinkClick r:id="rId12"/>
                        </a:rPr>
                        <a:t>SharePoint Online Performance – Designing your Pages to be Fast</a:t>
                      </a:r>
                      <a:r>
                        <a:rPr lang="en-US" sz="1400" b="1" dirty="0" smtClean="0"/>
                        <a:t> </a:t>
                      </a:r>
                      <a:endParaRPr lang="en-US" sz="1400" b="1" kern="1200" dirty="0">
                        <a:solidFill>
                          <a:schemeClr val="tx1"/>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b="1" kern="1200" dirty="0" smtClean="0"/>
                        <a:t>SPC3993</a:t>
                      </a:r>
                      <a:endParaRPr lang="en-US" sz="1400" b="1" kern="1200" dirty="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b="1" dirty="0" smtClean="0"/>
                        <a:t>Titian 2201</a:t>
                      </a:r>
                      <a:endParaRPr lang="en-US" sz="1400" b="1"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1" kern="1200" dirty="0" smtClean="0">
                          <a:solidFill>
                            <a:schemeClr val="tx1"/>
                          </a:solidFill>
                          <a:latin typeface="+mn-lt"/>
                          <a:ea typeface="+mn-ea"/>
                          <a:cs typeface="+mn-cs"/>
                        </a:rPr>
                        <a:t>Thu</a:t>
                      </a:r>
                      <a:r>
                        <a:rPr lang="en-GB" sz="1400" b="1" kern="1200" baseline="0" dirty="0" smtClean="0">
                          <a:solidFill>
                            <a:schemeClr val="tx1"/>
                          </a:solidFill>
                          <a:latin typeface="+mn-lt"/>
                          <a:ea typeface="+mn-ea"/>
                          <a:cs typeface="+mn-cs"/>
                        </a:rPr>
                        <a:t> 9:00am</a:t>
                      </a:r>
                      <a:endParaRPr lang="en-GB" sz="1400" b="1"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b="1" dirty="0" smtClean="0">
                          <a:hlinkClick r:id="rId13"/>
                        </a:rPr>
                        <a:t>Azure </a:t>
                      </a:r>
                      <a:r>
                        <a:rPr lang="en-US" sz="1400" b="1" dirty="0" err="1" smtClean="0">
                          <a:hlinkClick r:id="rId13"/>
                        </a:rPr>
                        <a:t>IaaS</a:t>
                      </a:r>
                      <a:r>
                        <a:rPr lang="en-US" sz="1400" b="1" dirty="0" smtClean="0">
                          <a:hlinkClick r:id="rId13"/>
                        </a:rPr>
                        <a:t> and SharePoint 2013 WCM - better together!</a:t>
                      </a:r>
                      <a:r>
                        <a:rPr lang="en-US" sz="1400" b="1" dirty="0" smtClean="0"/>
                        <a:t> </a:t>
                      </a:r>
                      <a:endParaRPr lang="en-US" sz="1400" b="1"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b="1" dirty="0" smtClean="0"/>
                        <a:t>SPC387</a:t>
                      </a:r>
                      <a:endParaRPr lang="en-US" sz="1400" b="1"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b="1" dirty="0" smtClean="0"/>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1" dirty="0" smtClean="0"/>
                        <a:t>Thu</a:t>
                      </a:r>
                      <a:r>
                        <a:rPr lang="en-GB" sz="1400" b="1" baseline="0" dirty="0" smtClean="0"/>
                        <a:t> 10:30am</a:t>
                      </a:r>
                      <a:endParaRPr lang="en-GB" sz="1400" b="1"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b="1" dirty="0" smtClean="0">
                          <a:hlinkClick r:id="rId14"/>
                        </a:rPr>
                        <a:t>The strategy behind building a successful social intranet</a:t>
                      </a:r>
                      <a:r>
                        <a:rPr lang="en-US" sz="1400" b="1" dirty="0" smtClean="0"/>
                        <a:t> </a:t>
                      </a:r>
                      <a:endParaRPr lang="en-US" sz="1400" b="1"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b="1" dirty="0" smtClean="0"/>
                        <a:t>SPC291</a:t>
                      </a:r>
                      <a:endParaRPr lang="en-US" sz="1400" b="1"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b="1" dirty="0" err="1" smtClean="0"/>
                        <a:t>Lando</a:t>
                      </a:r>
                      <a:r>
                        <a:rPr lang="en-US" sz="1400" b="1" dirty="0" smtClean="0"/>
                        <a:t> 4204</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1" dirty="0" smtClean="0"/>
                        <a:t>Thu</a:t>
                      </a:r>
                      <a:r>
                        <a:rPr lang="en-GB" sz="1400" b="1" baseline="0" dirty="0" smtClean="0"/>
                        <a:t> 12:00pm</a:t>
                      </a:r>
                      <a:endParaRPr lang="en-GB" sz="1400" b="1"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rot="16200000">
            <a:off x="-2385039" y="2839191"/>
            <a:ext cx="6099619" cy="738664"/>
          </a:xfrm>
          <a:prstGeom prst="rect">
            <a:avLst/>
          </a:prstGeom>
          <a:noFill/>
        </p:spPr>
        <p:txBody>
          <a:bodyPr wrap="none" lIns="182880" tIns="146304" rIns="182880" bIns="146304" rtlCol="0">
            <a:spAutoFit/>
          </a:bodyPr>
          <a:lstStyle/>
          <a:p>
            <a:pPr>
              <a:lnSpc>
                <a:spcPct val="90000"/>
              </a:lnSpc>
              <a:spcAft>
                <a:spcPts val="600"/>
              </a:spcAft>
            </a:pPr>
            <a:r>
              <a:rPr lang="en-US" sz="3200" dirty="0" smtClean="0">
                <a:solidFill>
                  <a:srgbClr val="0072C6"/>
                </a:solidFill>
              </a:rPr>
              <a:t>Sites &amp; Portals Related Sessions</a:t>
            </a:r>
          </a:p>
        </p:txBody>
      </p:sp>
    </p:spTree>
    <p:extLst>
      <p:ext uri="{BB962C8B-B14F-4D97-AF65-F5344CB8AC3E}">
        <p14:creationId xmlns:p14="http://schemas.microsoft.com/office/powerpoint/2010/main" val="226567412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78539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3717947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145345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5416868"/>
          </a:xfrm>
        </p:spPr>
        <p:txBody>
          <a:bodyPr/>
          <a:lstStyle/>
          <a:p>
            <a:r>
              <a:rPr lang="en-US" dirty="0" smtClean="0"/>
              <a:t>What are the </a:t>
            </a:r>
            <a:r>
              <a:rPr lang="en-US" dirty="0"/>
              <a:t>building blocks of Web Content Management with SharePoint </a:t>
            </a:r>
            <a:r>
              <a:rPr lang="en-US" dirty="0" smtClean="0"/>
              <a:t>2013?</a:t>
            </a:r>
            <a:br>
              <a:rPr lang="en-US" dirty="0" smtClean="0"/>
            </a:br>
            <a:endParaRPr lang="en-US" dirty="0"/>
          </a:p>
          <a:p>
            <a:r>
              <a:rPr lang="en-US" dirty="0" smtClean="0"/>
              <a:t>What is Search </a:t>
            </a:r>
            <a:r>
              <a:rPr lang="en-US" dirty="0"/>
              <a:t>Driven </a:t>
            </a:r>
            <a:r>
              <a:rPr lang="en-US" dirty="0" smtClean="0"/>
              <a:t>Publishing? </a:t>
            </a:r>
            <a:br>
              <a:rPr lang="en-US" dirty="0" smtClean="0"/>
            </a:br>
            <a:r>
              <a:rPr lang="en-US" dirty="0" smtClean="0"/>
              <a:t>Why should you care?</a:t>
            </a:r>
            <a:br>
              <a:rPr lang="en-US" dirty="0" smtClean="0"/>
            </a:br>
            <a:endParaRPr lang="en-US" dirty="0" smtClean="0"/>
          </a:p>
          <a:p>
            <a:r>
              <a:rPr lang="en-US" dirty="0" smtClean="0"/>
              <a:t>How to transform </a:t>
            </a:r>
            <a:r>
              <a:rPr lang="en-US" b="1" dirty="0" smtClean="0">
                <a:latin typeface="+mn-lt"/>
              </a:rPr>
              <a:t>Personalization</a:t>
            </a:r>
            <a:r>
              <a:rPr lang="en-US" dirty="0"/>
              <a:t>, </a:t>
            </a:r>
            <a:r>
              <a:rPr lang="en-US" b="1" dirty="0" smtClean="0">
                <a:latin typeface="+mn-lt"/>
              </a:rPr>
              <a:t>Adaptive</a:t>
            </a:r>
            <a:r>
              <a:rPr lang="en-US" dirty="0" smtClean="0"/>
              <a:t>, </a:t>
            </a:r>
            <a:r>
              <a:rPr lang="en-US" b="1" dirty="0">
                <a:latin typeface="+mn-lt"/>
              </a:rPr>
              <a:t>Dynamic</a:t>
            </a:r>
            <a:r>
              <a:rPr lang="en-US" dirty="0"/>
              <a:t> from being buzz words into features of your SharePoint sites. </a:t>
            </a:r>
          </a:p>
        </p:txBody>
      </p:sp>
      <p:sp>
        <p:nvSpPr>
          <p:cNvPr id="4" name="Title 3"/>
          <p:cNvSpPr>
            <a:spLocks noGrp="1"/>
          </p:cNvSpPr>
          <p:nvPr>
            <p:ph type="title"/>
          </p:nvPr>
        </p:nvSpPr>
        <p:spPr/>
        <p:txBody>
          <a:bodyPr/>
          <a:lstStyle/>
          <a:p>
            <a:r>
              <a:rPr lang="en-US" dirty="0" smtClean="0"/>
              <a:t>Session Objectives &amp; Takeaways</a:t>
            </a:r>
            <a:endParaRPr lang="en-US" dirty="0"/>
          </a:p>
        </p:txBody>
      </p:sp>
    </p:spTree>
    <p:extLst>
      <p:ext uri="{BB962C8B-B14F-4D97-AF65-F5344CB8AC3E}">
        <p14:creationId xmlns:p14="http://schemas.microsoft.com/office/powerpoint/2010/main" val="29031407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b="1" dirty="0" smtClean="0"/>
              <a:t>For the SharePoint Conference</a:t>
            </a:r>
          </a:p>
          <a:p>
            <a:pPr lvl="1"/>
            <a:r>
              <a:rPr lang="en-US" b="1" dirty="0" smtClean="0">
                <a:hlinkClick r:id="rId2"/>
              </a:rPr>
              <a:t>www.sharepointconference.com</a:t>
            </a:r>
            <a:endParaRPr lang="en-US" b="1" dirty="0" smtClean="0"/>
          </a:p>
          <a:p>
            <a:pPr lvl="1"/>
            <a:endParaRPr lang="en-US" b="1" dirty="0" smtClean="0"/>
          </a:p>
          <a:p>
            <a:r>
              <a:rPr lang="en-US" b="1" dirty="0" smtClean="0"/>
              <a:t>At the SharePoint Conference</a:t>
            </a:r>
          </a:p>
          <a:p>
            <a:pPr lvl="1"/>
            <a:r>
              <a:rPr lang="en-US" dirty="0" smtClean="0"/>
              <a:t>AMD</a:t>
            </a:r>
            <a:r>
              <a:rPr lang="en-US" dirty="0"/>
              <a:t>: 13 Million Users. 54 Million page views. www.AMD.com on SharePoint 2013. Done</a:t>
            </a:r>
            <a:r>
              <a:rPr lang="en-US" dirty="0" smtClean="0"/>
              <a:t>. – </a:t>
            </a:r>
            <a:r>
              <a:rPr lang="en-US" dirty="0" smtClean="0">
                <a:solidFill>
                  <a:schemeClr val="accent4"/>
                </a:solidFill>
              </a:rPr>
              <a:t>SPC353 Wed. 5:00 PM</a:t>
            </a:r>
          </a:p>
          <a:p>
            <a:pPr lvl="1"/>
            <a:r>
              <a:rPr lang="en-US" dirty="0"/>
              <a:t>The Seattle Art Museum: art meets function with SharePoint </a:t>
            </a:r>
            <a:r>
              <a:rPr lang="en-US" dirty="0" smtClean="0"/>
              <a:t>2013 – </a:t>
            </a:r>
            <a:r>
              <a:rPr lang="en-US" dirty="0" smtClean="0">
                <a:solidFill>
                  <a:schemeClr val="accent4"/>
                </a:solidFill>
              </a:rPr>
              <a:t>SPC205</a:t>
            </a:r>
          </a:p>
          <a:p>
            <a:pPr lvl="1"/>
            <a:endParaRPr lang="en-US" b="1" dirty="0" smtClean="0"/>
          </a:p>
          <a:p>
            <a:r>
              <a:rPr lang="en-US" b="1" dirty="0" smtClean="0"/>
              <a:t>And </a:t>
            </a:r>
            <a:r>
              <a:rPr lang="en-US" b="1" dirty="0"/>
              <a:t>more…. </a:t>
            </a:r>
            <a:endParaRPr lang="en-US" b="1" dirty="0" smtClean="0"/>
          </a:p>
          <a:p>
            <a:pPr lvl="1"/>
            <a:r>
              <a:rPr lang="en-US" dirty="0" smtClean="0"/>
              <a:t>Internet: D&amp;M </a:t>
            </a:r>
            <a:r>
              <a:rPr lang="en-US" dirty="0"/>
              <a:t>Group - </a:t>
            </a:r>
            <a:r>
              <a:rPr lang="en-US" dirty="0" smtClean="0">
                <a:hlinkClick r:id="rId3"/>
              </a:rPr>
              <a:t>Case Study</a:t>
            </a:r>
            <a:r>
              <a:rPr lang="en-US" dirty="0" smtClean="0"/>
              <a:t> | United - </a:t>
            </a:r>
            <a:r>
              <a:rPr lang="en-US" dirty="0" smtClean="0">
                <a:hlinkClick r:id="rId4"/>
              </a:rPr>
              <a:t>Case Study</a:t>
            </a:r>
            <a:r>
              <a:rPr lang="en-US" dirty="0"/>
              <a:t> </a:t>
            </a:r>
            <a:r>
              <a:rPr lang="en-US" dirty="0" smtClean="0"/>
              <a:t>| Toyota </a:t>
            </a:r>
            <a:r>
              <a:rPr lang="en-US" dirty="0"/>
              <a:t>- </a:t>
            </a:r>
            <a:r>
              <a:rPr lang="en-US" dirty="0" smtClean="0">
                <a:hlinkClick r:id="rId5"/>
              </a:rPr>
              <a:t>Case Study</a:t>
            </a:r>
            <a:endParaRPr lang="en-US" dirty="0" smtClean="0"/>
          </a:p>
          <a:p>
            <a:pPr lvl="1"/>
            <a:r>
              <a:rPr lang="en-US" dirty="0" smtClean="0"/>
              <a:t>Intranet: </a:t>
            </a:r>
            <a:r>
              <a:rPr lang="en-US" dirty="0" err="1" smtClean="0"/>
              <a:t>Abt</a:t>
            </a:r>
            <a:r>
              <a:rPr lang="en-US" dirty="0" smtClean="0"/>
              <a:t> Associates – </a:t>
            </a:r>
            <a:r>
              <a:rPr lang="en-US" dirty="0" smtClean="0">
                <a:hlinkClick r:id="rId6"/>
              </a:rPr>
              <a:t>2014 Nielsen Normal Intranet Design Award </a:t>
            </a:r>
            <a:endParaRPr lang="en-US" dirty="0" smtClean="0"/>
          </a:p>
          <a:p>
            <a:pPr lvl="1"/>
            <a:r>
              <a:rPr lang="en-US" dirty="0" smtClean="0"/>
              <a:t>And more examples… </a:t>
            </a:r>
            <a:r>
              <a:rPr lang="en-US" dirty="0">
                <a:hlinkClick r:id="rId7"/>
              </a:rPr>
              <a:t>http://sps.cloudapp.net</a:t>
            </a:r>
            <a:r>
              <a:rPr lang="en-US" dirty="0" smtClean="0">
                <a:hlinkClick r:id="rId7"/>
              </a:rPr>
              <a:t>/</a:t>
            </a:r>
            <a:endParaRPr lang="en-US" b="1" dirty="0" smtClean="0"/>
          </a:p>
          <a:p>
            <a:endParaRPr lang="en-US" dirty="0"/>
          </a:p>
        </p:txBody>
      </p:sp>
      <p:sp>
        <p:nvSpPr>
          <p:cNvPr id="4" name="Title 3"/>
          <p:cNvSpPr>
            <a:spLocks noGrp="1"/>
          </p:cNvSpPr>
          <p:nvPr>
            <p:ph type="title"/>
          </p:nvPr>
        </p:nvSpPr>
        <p:spPr/>
        <p:txBody>
          <a:bodyPr/>
          <a:lstStyle/>
          <a:p>
            <a:r>
              <a:rPr lang="en-US" dirty="0" smtClean="0"/>
              <a:t>SharePoint 2013 Web Sites</a:t>
            </a:r>
            <a:endParaRPr lang="en-US" dirty="0"/>
          </a:p>
        </p:txBody>
      </p:sp>
      <p:pic>
        <p:nvPicPr>
          <p:cNvPr id="8" name="Picture 7"/>
          <p:cNvPicPr>
            <a:picLocks noChangeAspect="1"/>
          </p:cNvPicPr>
          <p:nvPr/>
        </p:nvPicPr>
        <p:blipFill>
          <a:blip r:embed="rId8"/>
          <a:stretch>
            <a:fillRect/>
          </a:stretch>
        </p:blipFill>
        <p:spPr>
          <a:xfrm>
            <a:off x="7550351" y="1223962"/>
            <a:ext cx="4444987" cy="4973638"/>
          </a:xfrm>
          <a:prstGeom prst="rect">
            <a:avLst/>
          </a:prstGeom>
          <a:ln>
            <a:solidFill>
              <a:schemeClr val="bg1">
                <a:lumMod val="65000"/>
              </a:schemeClr>
            </a:solidFill>
          </a:ln>
        </p:spPr>
      </p:pic>
      <p:sp>
        <p:nvSpPr>
          <p:cNvPr id="6" name="Rectangular Callout 5"/>
          <p:cNvSpPr/>
          <p:nvPr/>
        </p:nvSpPr>
        <p:spPr bwMode="auto">
          <a:xfrm>
            <a:off x="10654676" y="5985863"/>
            <a:ext cx="1676400" cy="990600"/>
          </a:xfrm>
          <a:prstGeom prst="wedgeRectCallout">
            <a:avLst>
              <a:gd name="adj1" fmla="val -60889"/>
              <a:gd name="adj2" fmla="val -23521"/>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SPC378 </a:t>
            </a: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r>
              <a:rPr lang="en-US" sz="1200" dirty="0" smtClean="0">
                <a:gradFill>
                  <a:gsLst>
                    <a:gs pos="0">
                      <a:srgbClr val="FFFFFF"/>
                    </a:gs>
                    <a:gs pos="100000">
                      <a:srgbClr val="FFFFFF"/>
                    </a:gs>
                  </a:gsLst>
                  <a:lin ang="5400000" scaled="0"/>
                </a:gradFill>
              </a:rPr>
              <a:t>Making Your SharePoint portal Social</a:t>
            </a:r>
            <a:endParaRPr lang="en-US" sz="1200" dirty="0">
              <a:gradFill>
                <a:gsLst>
                  <a:gs pos="0">
                    <a:srgbClr val="FFFFFF"/>
                  </a:gs>
                  <a:gs pos="100000">
                    <a:srgbClr val="FFFFFF"/>
                  </a:gs>
                </a:gsLst>
                <a:lin ang="5400000" scaled="0"/>
              </a:gradFill>
            </a:endParaRPr>
          </a:p>
        </p:txBody>
      </p:sp>
      <p:sp>
        <p:nvSpPr>
          <p:cNvPr id="7" name="Rectangular Callout 6"/>
          <p:cNvSpPr/>
          <p:nvPr/>
        </p:nvSpPr>
        <p:spPr bwMode="auto">
          <a:xfrm>
            <a:off x="7132637" y="1820862"/>
            <a:ext cx="1676400" cy="990600"/>
          </a:xfrm>
          <a:prstGeom prst="wedgeRectCallout">
            <a:avLst>
              <a:gd name="adj1" fmla="val -69225"/>
              <a:gd name="adj2" fmla="val -51172"/>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SPC224 </a:t>
            </a: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r>
              <a:rPr lang="en-US" sz="1200" dirty="0" err="1" smtClean="0">
                <a:gradFill>
                  <a:gsLst>
                    <a:gs pos="0">
                      <a:srgbClr val="FFFFFF"/>
                    </a:gs>
                    <a:gs pos="100000">
                      <a:srgbClr val="FFFFFF"/>
                    </a:gs>
                  </a:gsLst>
                  <a:lin ang="5400000" scaled="0"/>
                </a:gradFill>
              </a:rPr>
              <a:t>SharePointConference</a:t>
            </a:r>
            <a:r>
              <a:rPr lang="en-US" sz="1200" dirty="0" smtClean="0">
                <a:gradFill>
                  <a:gsLst>
                    <a:gs pos="0">
                      <a:srgbClr val="FFFFFF"/>
                    </a:gs>
                    <a:gs pos="100000">
                      <a:srgbClr val="FFFFFF"/>
                    </a:gs>
                  </a:gsLst>
                  <a:lin ang="5400000" scaled="0"/>
                </a:gradFill>
              </a:rPr>
              <a:t> Site: From Sketch to Launch to Live!</a:t>
            </a:r>
            <a:endParaRPr lang="en-US" sz="12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5574014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2" presetClass="entr" presetSubtype="4"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xit" presetSubtype="1" fill="hold" nodeType="clickEffect">
                                  <p:stCondLst>
                                    <p:cond delay="0"/>
                                  </p:stCondLst>
                                  <p:childTnLst>
                                    <p:anim calcmode="lin" valueType="num">
                                      <p:cBhvr additive="base">
                                        <p:cTn id="18" dur="500"/>
                                        <p:tgtEl>
                                          <p:spTgt spid="8"/>
                                        </p:tgtEl>
                                        <p:attrNameLst>
                                          <p:attrName>ppt_x</p:attrName>
                                        </p:attrNameLst>
                                      </p:cBhvr>
                                      <p:tavLst>
                                        <p:tav tm="0">
                                          <p:val>
                                            <p:strVal val="ppt_x"/>
                                          </p:val>
                                        </p:tav>
                                        <p:tav tm="100000">
                                          <p:val>
                                            <p:strVal val="ppt_x"/>
                                          </p:val>
                                        </p:tav>
                                      </p:tavLst>
                                    </p:anim>
                                    <p:anim calcmode="lin" valueType="num">
                                      <p:cBhvr additive="base">
                                        <p:cTn id="19" dur="500"/>
                                        <p:tgtEl>
                                          <p:spTgt spid="8"/>
                                        </p:tgtEl>
                                        <p:attrNameLst>
                                          <p:attrName>ppt_y</p:attrName>
                                        </p:attrNameLst>
                                      </p:cBhvr>
                                      <p:tavLst>
                                        <p:tav tm="0">
                                          <p:val>
                                            <p:strVal val="ppt_y"/>
                                          </p:val>
                                        </p:tav>
                                        <p:tav tm="100000">
                                          <p:val>
                                            <p:strVal val="0-ppt_h/2"/>
                                          </p:val>
                                        </p:tav>
                                      </p:tavLst>
                                    </p:anim>
                                    <p:set>
                                      <p:cBhvr>
                                        <p:cTn id="20" dur="1" fill="hold">
                                          <p:stCondLst>
                                            <p:cond delay="499"/>
                                          </p:stCondLst>
                                        </p:cTn>
                                        <p:tgtEl>
                                          <p:spTgt spid="8"/>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Effect transition="in" filter="fade">
                                      <p:cBhvr>
                                        <p:cTn id="23" dur="500"/>
                                        <p:tgtEl>
                                          <p:spTgt spid="5">
                                            <p:txEl>
                                              <p:pRg st="3" end="3"/>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xEl>
                                              <p:pRg st="4" end="4"/>
                                            </p:txEl>
                                          </p:spTgt>
                                        </p:tgtEl>
                                        <p:attrNameLst>
                                          <p:attrName>style.visibility</p:attrName>
                                        </p:attrNameLst>
                                      </p:cBhvr>
                                      <p:to>
                                        <p:strVal val="visible"/>
                                      </p:to>
                                    </p:set>
                                    <p:animEffect transition="in" filter="fade">
                                      <p:cBhvr>
                                        <p:cTn id="26" dur="500"/>
                                        <p:tgtEl>
                                          <p:spTgt spid="5">
                                            <p:txEl>
                                              <p:pRg st="4" end="4"/>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5">
                                            <p:txEl>
                                              <p:pRg st="5" end="5"/>
                                            </p:txEl>
                                          </p:spTgt>
                                        </p:tgtEl>
                                        <p:attrNameLst>
                                          <p:attrName>style.visibility</p:attrName>
                                        </p:attrNameLst>
                                      </p:cBhvr>
                                      <p:to>
                                        <p:strVal val="visible"/>
                                      </p:to>
                                    </p:set>
                                    <p:animEffect transition="in" filter="fade">
                                      <p:cBhvr>
                                        <p:cTn id="29" dur="500"/>
                                        <p:tgtEl>
                                          <p:spTgt spid="5">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5">
                                            <p:txEl>
                                              <p:pRg st="7" end="7"/>
                                            </p:txEl>
                                          </p:spTgt>
                                        </p:tgtEl>
                                        <p:attrNameLst>
                                          <p:attrName>style.visibility</p:attrName>
                                        </p:attrNameLst>
                                      </p:cBhvr>
                                      <p:to>
                                        <p:strVal val="visible"/>
                                      </p:to>
                                    </p:set>
                                    <p:animEffect transition="in" filter="fade">
                                      <p:cBhvr>
                                        <p:cTn id="34" dur="500"/>
                                        <p:tgtEl>
                                          <p:spTgt spid="5">
                                            <p:txEl>
                                              <p:pRg st="7" end="7"/>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animEffect transition="in" filter="fade">
                                      <p:cBhvr>
                                        <p:cTn id="37" dur="500"/>
                                        <p:tgtEl>
                                          <p:spTgt spid="5">
                                            <p:txEl>
                                              <p:pRg st="8" end="8"/>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5">
                                            <p:txEl>
                                              <p:pRg st="9" end="9"/>
                                            </p:txEl>
                                          </p:spTgt>
                                        </p:tgtEl>
                                        <p:attrNameLst>
                                          <p:attrName>style.visibility</p:attrName>
                                        </p:attrNameLst>
                                      </p:cBhvr>
                                      <p:to>
                                        <p:strVal val="visible"/>
                                      </p:to>
                                    </p:set>
                                    <p:animEffect transition="in" filter="fade">
                                      <p:cBhvr>
                                        <p:cTn id="40" dur="500"/>
                                        <p:tgtEl>
                                          <p:spTgt spid="5">
                                            <p:txEl>
                                              <p:pRg st="9" end="9"/>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5">
                                            <p:txEl>
                                              <p:pRg st="10" end="10"/>
                                            </p:txEl>
                                          </p:spTgt>
                                        </p:tgtEl>
                                        <p:attrNameLst>
                                          <p:attrName>style.visibility</p:attrName>
                                        </p:attrNameLst>
                                      </p:cBhvr>
                                      <p:to>
                                        <p:strVal val="visible"/>
                                      </p:to>
                                    </p:set>
                                    <p:animEffect transition="in" filter="fade">
                                      <p:cBhvr>
                                        <p:cTn id="43" dur="500"/>
                                        <p:tgtEl>
                                          <p:spTgt spid="5">
                                            <p:txEl>
                                              <p:pRg st="10" end="1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p:cTn id="48" dur="500" fill="hold"/>
                                        <p:tgtEl>
                                          <p:spTgt spid="6"/>
                                        </p:tgtEl>
                                        <p:attrNameLst>
                                          <p:attrName>ppt_w</p:attrName>
                                        </p:attrNameLst>
                                      </p:cBhvr>
                                      <p:tavLst>
                                        <p:tav tm="0">
                                          <p:val>
                                            <p:fltVal val="0"/>
                                          </p:val>
                                        </p:tav>
                                        <p:tav tm="100000">
                                          <p:val>
                                            <p:strVal val="#ppt_w"/>
                                          </p:val>
                                        </p:tav>
                                      </p:tavLst>
                                    </p:anim>
                                    <p:anim calcmode="lin" valueType="num">
                                      <p:cBhvr>
                                        <p:cTn id="49" dur="500" fill="hold"/>
                                        <p:tgtEl>
                                          <p:spTgt spid="6"/>
                                        </p:tgtEl>
                                        <p:attrNameLst>
                                          <p:attrName>ppt_h</p:attrName>
                                        </p:attrNameLst>
                                      </p:cBhvr>
                                      <p:tavLst>
                                        <p:tav tm="0">
                                          <p:val>
                                            <p:fltVal val="0"/>
                                          </p:val>
                                        </p:tav>
                                        <p:tav tm="100000">
                                          <p:val>
                                            <p:strVal val="#ppt_h"/>
                                          </p:val>
                                        </p:tav>
                                      </p:tavLst>
                                    </p:anim>
                                    <p:animEffect transition="in" filter="fade">
                                      <p:cBhvr>
                                        <p:cTn id="50" dur="500"/>
                                        <p:tgtEl>
                                          <p:spTgt spid="6"/>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p:cTn id="53" dur="500" fill="hold"/>
                                        <p:tgtEl>
                                          <p:spTgt spid="7"/>
                                        </p:tgtEl>
                                        <p:attrNameLst>
                                          <p:attrName>ppt_w</p:attrName>
                                        </p:attrNameLst>
                                      </p:cBhvr>
                                      <p:tavLst>
                                        <p:tav tm="0">
                                          <p:val>
                                            <p:fltVal val="0"/>
                                          </p:val>
                                        </p:tav>
                                        <p:tav tm="100000">
                                          <p:val>
                                            <p:strVal val="#ppt_w"/>
                                          </p:val>
                                        </p:tav>
                                      </p:tavLst>
                                    </p:anim>
                                    <p:anim calcmode="lin" valueType="num">
                                      <p:cBhvr>
                                        <p:cTn id="54" dur="500" fill="hold"/>
                                        <p:tgtEl>
                                          <p:spTgt spid="7"/>
                                        </p:tgtEl>
                                        <p:attrNameLst>
                                          <p:attrName>ppt_h</p:attrName>
                                        </p:attrNameLst>
                                      </p:cBhvr>
                                      <p:tavLst>
                                        <p:tav tm="0">
                                          <p:val>
                                            <p:fltVal val="0"/>
                                          </p:val>
                                        </p:tav>
                                        <p:tav tm="100000">
                                          <p:val>
                                            <p:strVal val="#ppt_h"/>
                                          </p:val>
                                        </p:tav>
                                      </p:tavLst>
                                    </p:anim>
                                    <p:animEffect transition="in" filter="fade">
                                      <p:cBhvr>
                                        <p:cTn id="5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45"/>
          <p:cNvSpPr>
            <a:spLocks noGrp="1"/>
          </p:cNvSpPr>
          <p:nvPr>
            <p:ph type="title"/>
          </p:nvPr>
        </p:nvSpPr>
        <p:spPr/>
        <p:txBody>
          <a:bodyPr/>
          <a:lstStyle/>
          <a:p>
            <a:r>
              <a:rPr lang="en-US" sz="4398" dirty="0"/>
              <a:t>Business Challenges delivering Web Experiences</a:t>
            </a:r>
          </a:p>
        </p:txBody>
      </p:sp>
      <p:sp>
        <p:nvSpPr>
          <p:cNvPr id="18" name="Title 2"/>
          <p:cNvSpPr txBox="1">
            <a:spLocks/>
          </p:cNvSpPr>
          <p:nvPr/>
        </p:nvSpPr>
        <p:spPr>
          <a:xfrm>
            <a:off x="534237" y="234464"/>
            <a:ext cx="11366388" cy="762479"/>
          </a:xfrm>
          <a:prstGeom prst="rect">
            <a:avLst/>
          </a:prstGeom>
        </p:spPr>
        <p:txBody>
          <a:bodyPr/>
          <a:lstStyle>
            <a:lvl1pPr algn="l" defTabSz="914363" rtl="0" eaLnBrk="1" latinLnBrk="0" hangingPunct="1">
              <a:lnSpc>
                <a:spcPct val="90000"/>
              </a:lnSpc>
              <a:spcBef>
                <a:spcPct val="0"/>
              </a:spcBef>
              <a:buNone/>
              <a:defRPr lang="en-US" sz="54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a:lstStyle>
          <a:p>
            <a:endParaRPr sz="5504" i="1">
              <a:gradFill>
                <a:gsLst>
                  <a:gs pos="1250">
                    <a:srgbClr val="012654"/>
                  </a:gs>
                  <a:gs pos="100000">
                    <a:srgbClr val="012654"/>
                  </a:gs>
                </a:gsLst>
                <a:lin ang="5400000" scaled="0"/>
              </a:gradFill>
            </a:endParaRPr>
          </a:p>
        </p:txBody>
      </p:sp>
      <p:sp>
        <p:nvSpPr>
          <p:cNvPr id="14" name="Rectangle 13"/>
          <p:cNvSpPr/>
          <p:nvPr/>
        </p:nvSpPr>
        <p:spPr bwMode="auto">
          <a:xfrm>
            <a:off x="530468" y="2022828"/>
            <a:ext cx="3249187" cy="3073652"/>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11" tIns="46611" rIns="46611" bIns="46611" numCol="1" spcCol="0" rtlCol="0" fromWordArt="0" anchor="b" anchorCtr="0" forceAA="0" compatLnSpc="1">
            <a:prstTxWarp prst="textNoShape">
              <a:avLst/>
            </a:prstTxWarp>
            <a:noAutofit/>
          </a:bodyPr>
          <a:lstStyle/>
          <a:p>
            <a:pPr algn="ctr"/>
            <a:r>
              <a:rPr lang="en-US" sz="2448" b="1" dirty="0">
                <a:solidFill>
                  <a:srgbClr val="FFFFFF"/>
                </a:solidFill>
                <a:ea typeface="Segoe UI" panose="020B0502040204020203" pitchFamily="34" charset="0"/>
                <a:cs typeface="Segoe UI" panose="020B0502040204020203" pitchFamily="34" charset="0"/>
              </a:rPr>
              <a:t>Ease of use </a:t>
            </a:r>
            <a:r>
              <a:rPr lang="en-US" sz="2448" dirty="0">
                <a:solidFill>
                  <a:srgbClr val="FFFFFF"/>
                </a:solidFill>
                <a:latin typeface="Segoe UI Light"/>
                <a:ea typeface="Segoe UI" pitchFamily="34" charset="0"/>
                <a:cs typeface="Zegoe UI SemiLight" charset="0"/>
              </a:rPr>
              <a:t>with </a:t>
            </a:r>
            <a:r>
              <a:rPr lang="en-US" sz="2448" b="1" dirty="0">
                <a:solidFill>
                  <a:srgbClr val="FFFFFF"/>
                </a:solidFill>
                <a:ea typeface="Segoe UI" panose="020B0502040204020203" pitchFamily="34" charset="0"/>
                <a:cs typeface="Segoe UI" panose="020B0502040204020203" pitchFamily="34" charset="0"/>
              </a:rPr>
              <a:t>familiar tools</a:t>
            </a:r>
            <a:r>
              <a:rPr lang="en-US" sz="2448" dirty="0">
                <a:solidFill>
                  <a:srgbClr val="FFFFFF"/>
                </a:solidFill>
                <a:latin typeface="Segoe UI Light"/>
                <a:ea typeface="Segoe UI" pitchFamily="34" charset="0"/>
                <a:cs typeface="Zegoe UI SemiLight" charset="0"/>
              </a:rPr>
              <a:t> for creating and </a:t>
            </a:r>
          </a:p>
          <a:p>
            <a:pPr algn="ctr"/>
            <a:r>
              <a:rPr lang="en-US" sz="2448" dirty="0">
                <a:solidFill>
                  <a:srgbClr val="FFFFFF"/>
                </a:solidFill>
                <a:latin typeface="Segoe UI Light"/>
                <a:ea typeface="Segoe UI" pitchFamily="34" charset="0"/>
                <a:cs typeface="Zegoe UI SemiLight" charset="0"/>
              </a:rPr>
              <a:t>consuming content</a:t>
            </a:r>
          </a:p>
          <a:p>
            <a:pPr algn="ctr"/>
            <a:endParaRPr lang="en-US" sz="2448" dirty="0">
              <a:solidFill>
                <a:srgbClr val="FFFFFF"/>
              </a:solidFill>
              <a:latin typeface="Segoe UI Light"/>
              <a:cs typeface="Segoe Pro Light"/>
            </a:endParaRPr>
          </a:p>
        </p:txBody>
      </p:sp>
      <p:sp>
        <p:nvSpPr>
          <p:cNvPr id="15" name="Rectangle 14"/>
          <p:cNvSpPr/>
          <p:nvPr/>
        </p:nvSpPr>
        <p:spPr bwMode="auto">
          <a:xfrm>
            <a:off x="4454819" y="2022828"/>
            <a:ext cx="3249187" cy="3073652"/>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11" tIns="46611" rIns="46611" bIns="46611" numCol="1" spcCol="0" rtlCol="0" fromWordArt="0" anchor="b" anchorCtr="0" forceAA="0" compatLnSpc="1">
            <a:prstTxWarp prst="textNoShape">
              <a:avLst/>
            </a:prstTxWarp>
            <a:noAutofit/>
          </a:bodyPr>
          <a:lstStyle/>
          <a:p>
            <a:pPr algn="ctr"/>
            <a:r>
              <a:rPr lang="en-US" sz="2448" b="1" dirty="0">
                <a:solidFill>
                  <a:srgbClr val="FFFFFF"/>
                </a:solidFill>
                <a:ea typeface="Segoe UI" panose="020B0502040204020203" pitchFamily="34" charset="0"/>
                <a:cs typeface="Segoe UI" panose="020B0502040204020203" pitchFamily="34" charset="0"/>
              </a:rPr>
              <a:t>Create, reuse and consume</a:t>
            </a:r>
            <a:r>
              <a:rPr lang="en-US" sz="2448" dirty="0">
                <a:solidFill>
                  <a:srgbClr val="FFFFFF"/>
                </a:solidFill>
                <a:ea typeface="Segoe UI" panose="020B0502040204020203" pitchFamily="34" charset="0"/>
                <a:cs typeface="Segoe UI" panose="020B0502040204020203" pitchFamily="34" charset="0"/>
              </a:rPr>
              <a:t> </a:t>
            </a:r>
            <a:r>
              <a:rPr lang="en-US" sz="2448" dirty="0">
                <a:solidFill>
                  <a:srgbClr val="FFFFFF"/>
                </a:solidFill>
                <a:latin typeface="Segoe UI Light"/>
                <a:ea typeface="Segoe UI" pitchFamily="34" charset="0"/>
                <a:cs typeface="Zegoe UI SemiLight" charset="0"/>
              </a:rPr>
              <a:t>content for </a:t>
            </a:r>
            <a:r>
              <a:rPr lang="en-US" sz="2448" b="1" dirty="0">
                <a:solidFill>
                  <a:srgbClr val="FFFFFF"/>
                </a:solidFill>
                <a:ea typeface="Segoe UI" panose="020B0502040204020203" pitchFamily="34" charset="0"/>
                <a:cs typeface="Segoe UI" panose="020B0502040204020203" pitchFamily="34" charset="0"/>
              </a:rPr>
              <a:t>any device </a:t>
            </a:r>
            <a:r>
              <a:rPr lang="en-US" sz="2448" dirty="0">
                <a:solidFill>
                  <a:srgbClr val="FFFFFF"/>
                </a:solidFill>
                <a:latin typeface="Segoe UI Light"/>
                <a:ea typeface="Segoe UI" pitchFamily="34" charset="0"/>
                <a:cs typeface="Zegoe UI SemiLight" charset="0"/>
              </a:rPr>
              <a:t>and </a:t>
            </a:r>
            <a:r>
              <a:rPr lang="en-US" sz="2448" b="1" dirty="0">
                <a:solidFill>
                  <a:srgbClr val="FFFFFF"/>
                </a:solidFill>
                <a:ea typeface="Segoe UI" panose="020B0502040204020203" pitchFamily="34" charset="0"/>
                <a:cs typeface="Segoe UI" panose="020B0502040204020203" pitchFamily="34" charset="0"/>
              </a:rPr>
              <a:t>language</a:t>
            </a:r>
          </a:p>
          <a:p>
            <a:pPr algn="ctr"/>
            <a:endParaRPr lang="en-US" sz="2448" dirty="0">
              <a:solidFill>
                <a:srgbClr val="FFFFFF"/>
              </a:solidFill>
              <a:latin typeface="Segoe UI Light"/>
              <a:cs typeface="Segoe Pro Light"/>
            </a:endParaRPr>
          </a:p>
        </p:txBody>
      </p:sp>
      <p:sp>
        <p:nvSpPr>
          <p:cNvPr id="16" name="Rectangle 15"/>
          <p:cNvSpPr/>
          <p:nvPr/>
        </p:nvSpPr>
        <p:spPr bwMode="auto">
          <a:xfrm>
            <a:off x="8379171" y="2022828"/>
            <a:ext cx="3249187" cy="3073652"/>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11" tIns="46611" rIns="46611" bIns="46611" numCol="1" spcCol="0" rtlCol="0" fromWordArt="0" anchor="b" anchorCtr="0" forceAA="0" compatLnSpc="1">
            <a:prstTxWarp prst="textNoShape">
              <a:avLst/>
            </a:prstTxWarp>
            <a:noAutofit/>
          </a:bodyPr>
          <a:lstStyle/>
          <a:p>
            <a:pPr algn="ctr"/>
            <a:r>
              <a:rPr lang="en-US" sz="2448" dirty="0">
                <a:solidFill>
                  <a:srgbClr val="FFFFFF"/>
                </a:solidFill>
                <a:latin typeface="Segoe UI Light"/>
              </a:rPr>
              <a:t>Surface the </a:t>
            </a:r>
            <a:r>
              <a:rPr lang="en-US" sz="2448" b="1" dirty="0">
                <a:solidFill>
                  <a:srgbClr val="FFFFFF"/>
                </a:solidFill>
                <a:cs typeface="Segoe UI" panose="020B0502040204020203" pitchFamily="34" charset="0"/>
              </a:rPr>
              <a:t>right content</a:t>
            </a:r>
            <a:r>
              <a:rPr lang="en-US" sz="2448" dirty="0">
                <a:solidFill>
                  <a:srgbClr val="FFFFFF"/>
                </a:solidFill>
                <a:latin typeface="Segoe UI Light"/>
              </a:rPr>
              <a:t> to the </a:t>
            </a:r>
            <a:r>
              <a:rPr lang="en-US" sz="2448" b="1" dirty="0">
                <a:solidFill>
                  <a:srgbClr val="FFFFFF"/>
                </a:solidFill>
                <a:cs typeface="Segoe UI" panose="020B0502040204020203" pitchFamily="34" charset="0"/>
              </a:rPr>
              <a:t>right user</a:t>
            </a:r>
            <a:r>
              <a:rPr lang="en-US" sz="2448" dirty="0">
                <a:solidFill>
                  <a:srgbClr val="FFFFFF"/>
                </a:solidFill>
                <a:latin typeface="Segoe UI Light"/>
              </a:rPr>
              <a:t> with </a:t>
            </a:r>
            <a:r>
              <a:rPr lang="en-US" sz="2448" b="1" dirty="0">
                <a:solidFill>
                  <a:srgbClr val="FFFFFF"/>
                </a:solidFill>
                <a:cs typeface="Segoe UI" panose="020B0502040204020203" pitchFamily="34" charset="0"/>
              </a:rPr>
              <a:t>adaptive experiences</a:t>
            </a:r>
          </a:p>
          <a:p>
            <a:pPr algn="ctr"/>
            <a:endParaRPr lang="en-US" sz="2448" b="1" dirty="0">
              <a:solidFill>
                <a:srgbClr val="FFFFFF"/>
              </a:solidFill>
              <a:latin typeface="Segoe UI Light"/>
            </a:endParaRPr>
          </a:p>
        </p:txBody>
      </p:sp>
      <p:pic>
        <p:nvPicPr>
          <p:cNvPr id="27" name="Picture 4" descr="\\MAGNUM\Projects\Microsoft\Cloud Power FY12\Design\ICONS_PNG\IIS-MULTI-TENANCY.png"/>
          <p:cNvPicPr>
            <a:picLocks noChangeAspect="1" noChangeArrowheads="1"/>
          </p:cNvPicPr>
          <p:nvPr/>
        </p:nvPicPr>
        <p:blipFill>
          <a:blip r:embed="rId3" cstate="print">
            <a:biLevel thresh="25000"/>
          </a:blip>
          <a:stretch>
            <a:fillRect/>
          </a:stretch>
        </p:blipFill>
        <p:spPr bwMode="auto">
          <a:xfrm>
            <a:off x="5525174" y="1967906"/>
            <a:ext cx="1185793" cy="1185793"/>
          </a:xfrm>
          <a:prstGeom prst="rect">
            <a:avLst/>
          </a:prstGeom>
          <a:noFill/>
          <a:ln>
            <a:noFill/>
          </a:ln>
        </p:spPr>
      </p:pic>
      <p:pic>
        <p:nvPicPr>
          <p:cNvPr id="28" name="Picture 2" descr="\\MAGNUM\Projects\Microsoft\Cloud Power FY12\Design\ICONS_PNG\Devices.png"/>
          <p:cNvPicPr>
            <a:picLocks noChangeAspect="1" noChangeArrowheads="1"/>
          </p:cNvPicPr>
          <p:nvPr/>
        </p:nvPicPr>
        <p:blipFill>
          <a:blip r:embed="rId4" cstate="print">
            <a:biLevel thresh="25000"/>
          </a:blip>
          <a:srcRect/>
          <a:stretch>
            <a:fillRect/>
          </a:stretch>
        </p:blipFill>
        <p:spPr bwMode="auto">
          <a:xfrm>
            <a:off x="1680486" y="2144356"/>
            <a:ext cx="1009343" cy="1009343"/>
          </a:xfrm>
          <a:prstGeom prst="rect">
            <a:avLst/>
          </a:prstGeom>
          <a:noFill/>
        </p:spPr>
      </p:pic>
      <p:grpSp>
        <p:nvGrpSpPr>
          <p:cNvPr id="29" name="Group 28"/>
          <p:cNvGrpSpPr/>
          <p:nvPr/>
        </p:nvGrpSpPr>
        <p:grpSpPr bwMode="black">
          <a:xfrm>
            <a:off x="9747457" y="2144356"/>
            <a:ext cx="512612" cy="861334"/>
            <a:chOff x="3360738" y="989012"/>
            <a:chExt cx="746125" cy="1439864"/>
          </a:xfrm>
        </p:grpSpPr>
        <p:sp>
          <p:nvSpPr>
            <p:cNvPr id="30" name="Freeform 36"/>
            <p:cNvSpPr>
              <a:spLocks/>
            </p:cNvSpPr>
            <p:nvPr/>
          </p:nvSpPr>
          <p:spPr bwMode="black">
            <a:xfrm>
              <a:off x="3360738" y="1255713"/>
              <a:ext cx="525463" cy="1173163"/>
            </a:xfrm>
            <a:custGeom>
              <a:avLst/>
              <a:gdLst>
                <a:gd name="T0" fmla="*/ 252 w 562"/>
                <a:gd name="T1" fmla="*/ 272 h 1256"/>
                <a:gd name="T2" fmla="*/ 234 w 562"/>
                <a:gd name="T3" fmla="*/ 192 h 1256"/>
                <a:gd name="T4" fmla="*/ 407 w 562"/>
                <a:gd name="T5" fmla="*/ 20 h 1256"/>
                <a:gd name="T6" fmla="*/ 534 w 562"/>
                <a:gd name="T7" fmla="*/ 76 h 1256"/>
                <a:gd name="T8" fmla="*/ 562 w 562"/>
                <a:gd name="T9" fmla="*/ 51 h 1256"/>
                <a:gd name="T10" fmla="*/ 443 w 562"/>
                <a:gd name="T11" fmla="*/ 0 h 1256"/>
                <a:gd name="T12" fmla="*/ 164 w 562"/>
                <a:gd name="T13" fmla="*/ 0 h 1256"/>
                <a:gd name="T14" fmla="*/ 0 w 562"/>
                <a:gd name="T15" fmla="*/ 163 h 1256"/>
                <a:gd name="T16" fmla="*/ 0 w 562"/>
                <a:gd name="T17" fmla="*/ 556 h 1256"/>
                <a:gd name="T18" fmla="*/ 55 w 562"/>
                <a:gd name="T19" fmla="*/ 612 h 1256"/>
                <a:gd name="T20" fmla="*/ 110 w 562"/>
                <a:gd name="T21" fmla="*/ 556 h 1256"/>
                <a:gd name="T22" fmla="*/ 110 w 562"/>
                <a:gd name="T23" fmla="*/ 201 h 1256"/>
                <a:gd name="T24" fmla="*/ 139 w 562"/>
                <a:gd name="T25" fmla="*/ 201 h 1256"/>
                <a:gd name="T26" fmla="*/ 139 w 562"/>
                <a:gd name="T27" fmla="*/ 1182 h 1256"/>
                <a:gd name="T28" fmla="*/ 214 w 562"/>
                <a:gd name="T29" fmla="*/ 1256 h 1256"/>
                <a:gd name="T30" fmla="*/ 288 w 562"/>
                <a:gd name="T31" fmla="*/ 1182 h 1256"/>
                <a:gd name="T32" fmla="*/ 288 w 562"/>
                <a:gd name="T33" fmla="*/ 615 h 1256"/>
                <a:gd name="T34" fmla="*/ 317 w 562"/>
                <a:gd name="T35" fmla="*/ 615 h 1256"/>
                <a:gd name="T36" fmla="*/ 317 w 562"/>
                <a:gd name="T37" fmla="*/ 1182 h 1256"/>
                <a:gd name="T38" fmla="*/ 392 w 562"/>
                <a:gd name="T39" fmla="*/ 1256 h 1256"/>
                <a:gd name="T40" fmla="*/ 467 w 562"/>
                <a:gd name="T41" fmla="*/ 1182 h 1256"/>
                <a:gd name="T42" fmla="*/ 467 w 562"/>
                <a:gd name="T43" fmla="*/ 516 h 1256"/>
                <a:gd name="T44" fmla="*/ 252 w 562"/>
                <a:gd name="T45" fmla="*/ 272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2" h="1256">
                  <a:moveTo>
                    <a:pt x="252" y="272"/>
                  </a:moveTo>
                  <a:cubicBezTo>
                    <a:pt x="248" y="262"/>
                    <a:pt x="234" y="225"/>
                    <a:pt x="234" y="192"/>
                  </a:cubicBezTo>
                  <a:cubicBezTo>
                    <a:pt x="234" y="97"/>
                    <a:pt x="312" y="20"/>
                    <a:pt x="407" y="20"/>
                  </a:cubicBezTo>
                  <a:cubicBezTo>
                    <a:pt x="456" y="20"/>
                    <a:pt x="501" y="41"/>
                    <a:pt x="534" y="76"/>
                  </a:cubicBezTo>
                  <a:cubicBezTo>
                    <a:pt x="542" y="66"/>
                    <a:pt x="551" y="58"/>
                    <a:pt x="562" y="51"/>
                  </a:cubicBezTo>
                  <a:cubicBezTo>
                    <a:pt x="532" y="20"/>
                    <a:pt x="490" y="0"/>
                    <a:pt x="443" y="0"/>
                  </a:cubicBezTo>
                  <a:cubicBezTo>
                    <a:pt x="164" y="0"/>
                    <a:pt x="164" y="0"/>
                    <a:pt x="164" y="0"/>
                  </a:cubicBezTo>
                  <a:cubicBezTo>
                    <a:pt x="73" y="0"/>
                    <a:pt x="0" y="73"/>
                    <a:pt x="0" y="163"/>
                  </a:cubicBezTo>
                  <a:cubicBezTo>
                    <a:pt x="0" y="556"/>
                    <a:pt x="0" y="556"/>
                    <a:pt x="0" y="556"/>
                  </a:cubicBezTo>
                  <a:cubicBezTo>
                    <a:pt x="0" y="587"/>
                    <a:pt x="25" y="612"/>
                    <a:pt x="55" y="612"/>
                  </a:cubicBezTo>
                  <a:cubicBezTo>
                    <a:pt x="86" y="612"/>
                    <a:pt x="110" y="587"/>
                    <a:pt x="110" y="556"/>
                  </a:cubicBezTo>
                  <a:cubicBezTo>
                    <a:pt x="110" y="201"/>
                    <a:pt x="110" y="201"/>
                    <a:pt x="110" y="201"/>
                  </a:cubicBezTo>
                  <a:cubicBezTo>
                    <a:pt x="139" y="201"/>
                    <a:pt x="139" y="201"/>
                    <a:pt x="139" y="201"/>
                  </a:cubicBezTo>
                  <a:cubicBezTo>
                    <a:pt x="139" y="1182"/>
                    <a:pt x="139" y="1182"/>
                    <a:pt x="139" y="1182"/>
                  </a:cubicBezTo>
                  <a:cubicBezTo>
                    <a:pt x="139" y="1223"/>
                    <a:pt x="173" y="1256"/>
                    <a:pt x="214" y="1256"/>
                  </a:cubicBezTo>
                  <a:cubicBezTo>
                    <a:pt x="255" y="1256"/>
                    <a:pt x="288" y="1223"/>
                    <a:pt x="288" y="1182"/>
                  </a:cubicBezTo>
                  <a:cubicBezTo>
                    <a:pt x="288" y="615"/>
                    <a:pt x="288" y="615"/>
                    <a:pt x="288" y="615"/>
                  </a:cubicBezTo>
                  <a:cubicBezTo>
                    <a:pt x="317" y="615"/>
                    <a:pt x="317" y="615"/>
                    <a:pt x="317" y="615"/>
                  </a:cubicBezTo>
                  <a:cubicBezTo>
                    <a:pt x="317" y="1182"/>
                    <a:pt x="317" y="1182"/>
                    <a:pt x="317" y="1182"/>
                  </a:cubicBezTo>
                  <a:cubicBezTo>
                    <a:pt x="317" y="1223"/>
                    <a:pt x="351" y="1256"/>
                    <a:pt x="392" y="1256"/>
                  </a:cubicBezTo>
                  <a:cubicBezTo>
                    <a:pt x="433" y="1256"/>
                    <a:pt x="467" y="1223"/>
                    <a:pt x="467" y="1182"/>
                  </a:cubicBezTo>
                  <a:cubicBezTo>
                    <a:pt x="467" y="516"/>
                    <a:pt x="467" y="516"/>
                    <a:pt x="467" y="516"/>
                  </a:cubicBezTo>
                  <a:cubicBezTo>
                    <a:pt x="398" y="459"/>
                    <a:pt x="284" y="354"/>
                    <a:pt x="252" y="2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632">
                <a:solidFill>
                  <a:srgbClr val="505050"/>
                </a:solidFill>
              </a:endParaRPr>
            </a:p>
          </p:txBody>
        </p:sp>
        <p:sp>
          <p:nvSpPr>
            <p:cNvPr id="31" name="Freeform 37"/>
            <p:cNvSpPr>
              <a:spLocks/>
            </p:cNvSpPr>
            <p:nvPr/>
          </p:nvSpPr>
          <p:spPr bwMode="black">
            <a:xfrm>
              <a:off x="3824288" y="1733550"/>
              <a:ext cx="103188" cy="93663"/>
            </a:xfrm>
            <a:custGeom>
              <a:avLst/>
              <a:gdLst>
                <a:gd name="T0" fmla="*/ 58 w 110"/>
                <a:gd name="T1" fmla="*/ 43 h 101"/>
                <a:gd name="T2" fmla="*/ 38 w 110"/>
                <a:gd name="T3" fmla="*/ 59 h 101"/>
                <a:gd name="T4" fmla="*/ 17 w 110"/>
                <a:gd name="T5" fmla="*/ 43 h 101"/>
                <a:gd name="T6" fmla="*/ 0 w 110"/>
                <a:gd name="T7" fmla="*/ 29 h 101"/>
                <a:gd name="T8" fmla="*/ 0 w 110"/>
                <a:gd name="T9" fmla="*/ 45 h 101"/>
                <a:gd name="T10" fmla="*/ 56 w 110"/>
                <a:gd name="T11" fmla="*/ 101 h 101"/>
                <a:gd name="T12" fmla="*/ 110 w 110"/>
                <a:gd name="T13" fmla="*/ 45 h 101"/>
                <a:gd name="T14" fmla="*/ 110 w 110"/>
                <a:gd name="T15" fmla="*/ 0 h 101"/>
                <a:gd name="T16" fmla="*/ 58 w 110"/>
                <a:gd name="T17" fmla="*/ 4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101">
                  <a:moveTo>
                    <a:pt x="58" y="43"/>
                  </a:moveTo>
                  <a:cubicBezTo>
                    <a:pt x="38" y="59"/>
                    <a:pt x="38" y="59"/>
                    <a:pt x="38" y="59"/>
                  </a:cubicBezTo>
                  <a:cubicBezTo>
                    <a:pt x="17" y="43"/>
                    <a:pt x="17" y="43"/>
                    <a:pt x="17" y="43"/>
                  </a:cubicBezTo>
                  <a:cubicBezTo>
                    <a:pt x="13" y="40"/>
                    <a:pt x="7" y="35"/>
                    <a:pt x="0" y="29"/>
                  </a:cubicBezTo>
                  <a:cubicBezTo>
                    <a:pt x="0" y="45"/>
                    <a:pt x="0" y="45"/>
                    <a:pt x="0" y="45"/>
                  </a:cubicBezTo>
                  <a:cubicBezTo>
                    <a:pt x="0" y="76"/>
                    <a:pt x="25" y="101"/>
                    <a:pt x="56" y="101"/>
                  </a:cubicBezTo>
                  <a:cubicBezTo>
                    <a:pt x="85" y="101"/>
                    <a:pt x="110" y="76"/>
                    <a:pt x="110" y="45"/>
                  </a:cubicBezTo>
                  <a:cubicBezTo>
                    <a:pt x="110" y="0"/>
                    <a:pt x="110" y="0"/>
                    <a:pt x="110" y="0"/>
                  </a:cubicBezTo>
                  <a:cubicBezTo>
                    <a:pt x="86" y="20"/>
                    <a:pt x="67" y="35"/>
                    <a:pt x="58" y="4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632">
                <a:solidFill>
                  <a:srgbClr val="505050"/>
                </a:solidFill>
              </a:endParaRPr>
            </a:p>
          </p:txBody>
        </p:sp>
        <p:sp>
          <p:nvSpPr>
            <p:cNvPr id="32" name="Oval 38"/>
            <p:cNvSpPr>
              <a:spLocks noChangeArrowheads="1"/>
            </p:cNvSpPr>
            <p:nvPr/>
          </p:nvSpPr>
          <p:spPr bwMode="black">
            <a:xfrm>
              <a:off x="3525838" y="989012"/>
              <a:ext cx="234950" cy="2381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632">
                <a:solidFill>
                  <a:srgbClr val="505050"/>
                </a:solidFill>
              </a:endParaRPr>
            </a:p>
          </p:txBody>
        </p:sp>
        <p:sp>
          <p:nvSpPr>
            <p:cNvPr id="33" name="Freeform 39"/>
            <p:cNvSpPr>
              <a:spLocks/>
            </p:cNvSpPr>
            <p:nvPr/>
          </p:nvSpPr>
          <p:spPr bwMode="black">
            <a:xfrm>
              <a:off x="3606800" y="1304925"/>
              <a:ext cx="500063" cy="444500"/>
            </a:xfrm>
            <a:custGeom>
              <a:avLst/>
              <a:gdLst>
                <a:gd name="T0" fmla="*/ 267 w 535"/>
                <a:gd name="T1" fmla="*/ 476 h 477"/>
                <a:gd name="T2" fmla="*/ 15 w 535"/>
                <a:gd name="T3" fmla="*/ 208 h 477"/>
                <a:gd name="T4" fmla="*/ 0 w 535"/>
                <a:gd name="T5" fmla="*/ 140 h 477"/>
                <a:gd name="T6" fmla="*/ 141 w 535"/>
                <a:gd name="T7" fmla="*/ 0 h 477"/>
                <a:gd name="T8" fmla="*/ 268 w 535"/>
                <a:gd name="T9" fmla="*/ 80 h 477"/>
                <a:gd name="T10" fmla="*/ 394 w 535"/>
                <a:gd name="T11" fmla="*/ 0 h 477"/>
                <a:gd name="T12" fmla="*/ 535 w 535"/>
                <a:gd name="T13" fmla="*/ 140 h 477"/>
                <a:gd name="T14" fmla="*/ 520 w 535"/>
                <a:gd name="T15" fmla="*/ 208 h 477"/>
                <a:gd name="T16" fmla="*/ 269 w 535"/>
                <a:gd name="T17" fmla="*/ 476 h 477"/>
                <a:gd name="T18" fmla="*/ 268 w 535"/>
                <a:gd name="T19" fmla="*/ 477 h 477"/>
                <a:gd name="T20" fmla="*/ 267 w 535"/>
                <a:gd name="T21" fmla="*/ 476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5" h="477">
                  <a:moveTo>
                    <a:pt x="267" y="476"/>
                  </a:moveTo>
                  <a:cubicBezTo>
                    <a:pt x="247" y="461"/>
                    <a:pt x="55" y="310"/>
                    <a:pt x="15" y="208"/>
                  </a:cubicBezTo>
                  <a:cubicBezTo>
                    <a:pt x="8" y="189"/>
                    <a:pt x="0" y="162"/>
                    <a:pt x="0" y="140"/>
                  </a:cubicBezTo>
                  <a:cubicBezTo>
                    <a:pt x="0" y="63"/>
                    <a:pt x="63" y="0"/>
                    <a:pt x="141" y="0"/>
                  </a:cubicBezTo>
                  <a:cubicBezTo>
                    <a:pt x="197" y="0"/>
                    <a:pt x="245" y="33"/>
                    <a:pt x="268" y="80"/>
                  </a:cubicBezTo>
                  <a:cubicBezTo>
                    <a:pt x="290" y="33"/>
                    <a:pt x="339" y="0"/>
                    <a:pt x="394" y="0"/>
                  </a:cubicBezTo>
                  <a:cubicBezTo>
                    <a:pt x="472" y="0"/>
                    <a:pt x="535" y="63"/>
                    <a:pt x="535" y="140"/>
                  </a:cubicBezTo>
                  <a:cubicBezTo>
                    <a:pt x="535" y="162"/>
                    <a:pt x="527" y="189"/>
                    <a:pt x="520" y="208"/>
                  </a:cubicBezTo>
                  <a:cubicBezTo>
                    <a:pt x="480" y="310"/>
                    <a:pt x="288" y="461"/>
                    <a:pt x="269" y="476"/>
                  </a:cubicBezTo>
                  <a:cubicBezTo>
                    <a:pt x="268" y="477"/>
                    <a:pt x="268" y="477"/>
                    <a:pt x="268" y="477"/>
                  </a:cubicBezTo>
                  <a:lnTo>
                    <a:pt x="267" y="47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632">
                <a:solidFill>
                  <a:srgbClr val="505050"/>
                </a:solidFill>
              </a:endParaRPr>
            </a:p>
          </p:txBody>
        </p:sp>
      </p:grpSp>
      <p:sp>
        <p:nvSpPr>
          <p:cNvPr id="2" name="TextBox 1"/>
          <p:cNvSpPr txBox="1"/>
          <p:nvPr/>
        </p:nvSpPr>
        <p:spPr>
          <a:xfrm rot="-240000">
            <a:off x="5655065" y="840956"/>
            <a:ext cx="3507145"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latin typeface="Segoe Print" panose="02000600000000000000" pitchFamily="2" charset="0"/>
              </a:rPr>
              <a:t>Intranet &amp; Internet</a:t>
            </a:r>
          </a:p>
        </p:txBody>
      </p:sp>
      <p:sp>
        <p:nvSpPr>
          <p:cNvPr id="19" name="Freeform 18"/>
          <p:cNvSpPr/>
          <p:nvPr/>
        </p:nvSpPr>
        <p:spPr bwMode="auto">
          <a:xfrm rot="300000">
            <a:off x="7132326" y="868201"/>
            <a:ext cx="152400" cy="156966"/>
          </a:xfrm>
          <a:custGeom>
            <a:avLst/>
            <a:gdLst>
              <a:gd name="connsiteX0" fmla="*/ 266700 w 533400"/>
              <a:gd name="connsiteY0" fmla="*/ 0 h 609600"/>
              <a:gd name="connsiteX1" fmla="*/ 533400 w 533400"/>
              <a:gd name="connsiteY1" fmla="*/ 609600 h 609600"/>
              <a:gd name="connsiteX2" fmla="*/ 442003 w 533400"/>
              <a:gd name="connsiteY2" fmla="*/ 609600 h 609600"/>
              <a:gd name="connsiteX3" fmla="*/ 266700 w 533400"/>
              <a:gd name="connsiteY3" fmla="*/ 208909 h 609600"/>
              <a:gd name="connsiteX4" fmla="*/ 91398 w 533400"/>
              <a:gd name="connsiteY4" fmla="*/ 609600 h 609600"/>
              <a:gd name="connsiteX5" fmla="*/ 0 w 5334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3400" h="609600">
                <a:moveTo>
                  <a:pt x="266700" y="0"/>
                </a:moveTo>
                <a:lnTo>
                  <a:pt x="533400" y="609600"/>
                </a:lnTo>
                <a:lnTo>
                  <a:pt x="442003" y="609600"/>
                </a:lnTo>
                <a:lnTo>
                  <a:pt x="266700" y="208909"/>
                </a:lnTo>
                <a:lnTo>
                  <a:pt x="91398" y="609600"/>
                </a:lnTo>
                <a:lnTo>
                  <a:pt x="0" y="609600"/>
                </a:lnTo>
                <a:close/>
              </a:path>
            </a:pathLst>
          </a:cu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934945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ular Callout 39"/>
          <p:cNvSpPr/>
          <p:nvPr/>
        </p:nvSpPr>
        <p:spPr bwMode="auto">
          <a:xfrm>
            <a:off x="6675437" y="5774848"/>
            <a:ext cx="1676400" cy="990600"/>
          </a:xfrm>
          <a:prstGeom prst="wedgeRectCallout">
            <a:avLst>
              <a:gd name="adj1" fmla="val -33903"/>
              <a:gd name="adj2" fmla="val -67246"/>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SPC228 </a:t>
            </a: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r>
              <a:rPr lang="en-US" sz="1200" dirty="0" smtClean="0">
                <a:gradFill>
                  <a:gsLst>
                    <a:gs pos="0">
                      <a:srgbClr val="FFFFFF"/>
                    </a:gs>
                    <a:gs pos="100000">
                      <a:srgbClr val="FFFFFF"/>
                    </a:gs>
                  </a:gsLst>
                  <a:lin ang="5400000" scaled="0"/>
                </a:gradFill>
              </a:rPr>
              <a:t>THIS SESSION</a:t>
            </a:r>
            <a:endParaRPr lang="en-US" sz="1200" dirty="0">
              <a:gradFill>
                <a:gsLst>
                  <a:gs pos="0">
                    <a:srgbClr val="FFFFFF"/>
                  </a:gs>
                  <a:gs pos="100000">
                    <a:srgbClr val="FFFFFF"/>
                  </a:gs>
                </a:gsLst>
                <a:lin ang="5400000" scaled="0"/>
              </a:gradFill>
            </a:endParaRPr>
          </a:p>
        </p:txBody>
      </p:sp>
      <p:sp>
        <p:nvSpPr>
          <p:cNvPr id="46" name="Title 45"/>
          <p:cNvSpPr>
            <a:spLocks noGrp="1"/>
          </p:cNvSpPr>
          <p:nvPr>
            <p:ph type="title"/>
          </p:nvPr>
        </p:nvSpPr>
        <p:spPr/>
        <p:txBody>
          <a:bodyPr/>
          <a:lstStyle/>
          <a:p>
            <a:r>
              <a:rPr lang="en-US" dirty="0" smtClean="0">
                <a:solidFill>
                  <a:schemeClr val="tx1"/>
                </a:solidFill>
              </a:rPr>
              <a:t>Addressing the Challenges</a:t>
            </a:r>
            <a:endParaRPr lang="en-US" dirty="0">
              <a:solidFill>
                <a:schemeClr val="tx1"/>
              </a:solidFill>
            </a:endParaRPr>
          </a:p>
        </p:txBody>
      </p:sp>
      <p:sp>
        <p:nvSpPr>
          <p:cNvPr id="18" name="Title 2"/>
          <p:cNvSpPr txBox="1">
            <a:spLocks/>
          </p:cNvSpPr>
          <p:nvPr/>
        </p:nvSpPr>
        <p:spPr>
          <a:xfrm>
            <a:off x="529667" y="233152"/>
            <a:ext cx="11375536" cy="762786"/>
          </a:xfrm>
          <a:prstGeom prst="rect">
            <a:avLst/>
          </a:prstGeom>
        </p:spPr>
        <p:txBody>
          <a:bodyPr lIns="93216" tIns="46608" rIns="93216" bIns="46608"/>
          <a:lstStyle>
            <a:lvl1pPr algn="l" defTabSz="914363" rtl="0" eaLnBrk="1" latinLnBrk="0" hangingPunct="1">
              <a:lnSpc>
                <a:spcPct val="90000"/>
              </a:lnSpc>
              <a:spcBef>
                <a:spcPct val="0"/>
              </a:spcBef>
              <a:buNone/>
              <a:defRPr lang="en-US" sz="54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a:lstStyle>
          <a:p>
            <a:endParaRPr i="1">
              <a:gradFill>
                <a:gsLst>
                  <a:gs pos="1250">
                    <a:srgbClr val="FFFFFF"/>
                  </a:gs>
                  <a:gs pos="100000">
                    <a:srgbClr val="FFFFFF"/>
                  </a:gs>
                </a:gsLst>
                <a:lin ang="5400000" scaled="0"/>
              </a:gradFill>
            </a:endParaRPr>
          </a:p>
        </p:txBody>
      </p:sp>
      <p:grpSp>
        <p:nvGrpSpPr>
          <p:cNvPr id="3" name="Group 2"/>
          <p:cNvGrpSpPr/>
          <p:nvPr/>
        </p:nvGrpSpPr>
        <p:grpSpPr>
          <a:xfrm>
            <a:off x="2097588" y="1632060"/>
            <a:ext cx="8163563" cy="2564659"/>
            <a:chOff x="2055812" y="1600200"/>
            <a:chExt cx="8001000" cy="2514600"/>
          </a:xfrm>
          <a:solidFill>
            <a:srgbClr val="0070C0"/>
          </a:solidFill>
        </p:grpSpPr>
        <p:sp>
          <p:nvSpPr>
            <p:cNvPr id="17" name="Rectangle 16"/>
            <p:cNvSpPr/>
            <p:nvPr/>
          </p:nvSpPr>
          <p:spPr bwMode="auto">
            <a:xfrm>
              <a:off x="2055812" y="1600200"/>
              <a:ext cx="2514600" cy="251460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marL="122995" defTabSz="931856" fontAlgn="base">
                <a:spcBef>
                  <a:spcPct val="0"/>
                </a:spcBef>
                <a:spcAft>
                  <a:spcPct val="0"/>
                </a:spcAft>
              </a:pPr>
              <a:endParaRPr lang="en-US" sz="4100" dirty="0">
                <a:gradFill>
                  <a:gsLst>
                    <a:gs pos="0">
                      <a:srgbClr val="FFFFFF"/>
                    </a:gs>
                    <a:gs pos="100000">
                      <a:srgbClr val="FFFFFF"/>
                    </a:gs>
                  </a:gsLst>
                  <a:lin ang="5400000" scaled="0"/>
                </a:gradFill>
                <a:latin typeface="Segoe UI Light" pitchFamily="34" charset="0"/>
                <a:ea typeface="Segoe UI" pitchFamily="34" charset="0"/>
                <a:cs typeface="Segoe Pro Light"/>
              </a:endParaRPr>
            </a:p>
          </p:txBody>
        </p:sp>
        <p:sp>
          <p:nvSpPr>
            <p:cNvPr id="19" name="Rectangle 18"/>
            <p:cNvSpPr/>
            <p:nvPr/>
          </p:nvSpPr>
          <p:spPr bwMode="auto">
            <a:xfrm>
              <a:off x="4799012" y="1600200"/>
              <a:ext cx="2514600" cy="251460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marL="122995" defTabSz="931856" fontAlgn="base">
                <a:spcBef>
                  <a:spcPct val="0"/>
                </a:spcBef>
                <a:spcAft>
                  <a:spcPct val="0"/>
                </a:spcAft>
              </a:pPr>
              <a:endParaRPr lang="en-US" sz="3700" dirty="0">
                <a:gradFill>
                  <a:gsLst>
                    <a:gs pos="0">
                      <a:srgbClr val="FFFFFF"/>
                    </a:gs>
                    <a:gs pos="100000">
                      <a:srgbClr val="FFFFFF"/>
                    </a:gs>
                  </a:gsLst>
                  <a:lin ang="5400000" scaled="0"/>
                </a:gradFill>
                <a:latin typeface="Segoe UI Light" pitchFamily="34" charset="0"/>
                <a:ea typeface="Segoe UI" pitchFamily="34" charset="0"/>
                <a:cs typeface="Segoe Pro Light"/>
              </a:endParaRPr>
            </a:p>
          </p:txBody>
        </p:sp>
        <p:sp>
          <p:nvSpPr>
            <p:cNvPr id="20" name="Rectangle 19"/>
            <p:cNvSpPr/>
            <p:nvPr/>
          </p:nvSpPr>
          <p:spPr bwMode="auto">
            <a:xfrm>
              <a:off x="7542212" y="1600200"/>
              <a:ext cx="2514600" cy="251460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marL="122995" defTabSz="931856" fontAlgn="base">
                <a:spcBef>
                  <a:spcPct val="0"/>
                </a:spcBef>
                <a:spcAft>
                  <a:spcPct val="0"/>
                </a:spcAft>
              </a:pPr>
              <a:endParaRPr lang="en-US" sz="3700" dirty="0">
                <a:gradFill>
                  <a:gsLst>
                    <a:gs pos="0">
                      <a:srgbClr val="FFFFFF"/>
                    </a:gs>
                    <a:gs pos="100000">
                      <a:srgbClr val="FFFFFF"/>
                    </a:gs>
                  </a:gsLst>
                  <a:lin ang="5400000" scaled="0"/>
                </a:gradFill>
                <a:latin typeface="Segoe UI Light" pitchFamily="34" charset="0"/>
                <a:ea typeface="Segoe UI" pitchFamily="34" charset="0"/>
                <a:cs typeface="Segoe Pro Light"/>
              </a:endParaRPr>
            </a:p>
          </p:txBody>
        </p:sp>
      </p:grpSp>
      <p:pic>
        <p:nvPicPr>
          <p:cNvPr id="21" name="Picture 4" descr="\\MAGNUM\Projects\Microsoft\Cloud Power FY12\Design\ICONS_PNG\IIS-MULTI-TENANCY.png"/>
          <p:cNvPicPr>
            <a:picLocks noChangeAspect="1" noChangeArrowheads="1"/>
          </p:cNvPicPr>
          <p:nvPr/>
        </p:nvPicPr>
        <p:blipFill>
          <a:blip r:embed="rId3" cstate="print">
            <a:biLevel thresh="25000"/>
          </a:blip>
          <a:stretch>
            <a:fillRect/>
          </a:stretch>
        </p:blipFill>
        <p:spPr bwMode="auto">
          <a:xfrm>
            <a:off x="5325760" y="1974442"/>
            <a:ext cx="1707219" cy="1706533"/>
          </a:xfrm>
          <a:prstGeom prst="rect">
            <a:avLst/>
          </a:prstGeom>
          <a:noFill/>
          <a:ln>
            <a:noFill/>
          </a:ln>
        </p:spPr>
      </p:pic>
      <p:pic>
        <p:nvPicPr>
          <p:cNvPr id="22" name="Picture 2" descr="\\MAGNUM\Projects\Microsoft\Cloud Power FY12\Design\ICONS_PNG\Devices.png"/>
          <p:cNvPicPr>
            <a:picLocks noChangeAspect="1" noChangeArrowheads="1"/>
          </p:cNvPicPr>
          <p:nvPr/>
        </p:nvPicPr>
        <p:blipFill>
          <a:blip r:embed="rId4" cstate="print">
            <a:biLevel thresh="25000"/>
          </a:blip>
          <a:srcRect/>
          <a:stretch>
            <a:fillRect/>
          </a:stretch>
        </p:blipFill>
        <p:spPr bwMode="auto">
          <a:xfrm>
            <a:off x="2653838" y="2101404"/>
            <a:ext cx="1453178" cy="1452594"/>
          </a:xfrm>
          <a:prstGeom prst="rect">
            <a:avLst/>
          </a:prstGeom>
          <a:noFill/>
        </p:spPr>
      </p:pic>
      <p:grpSp>
        <p:nvGrpSpPr>
          <p:cNvPr id="23" name="Group 22"/>
          <p:cNvGrpSpPr/>
          <p:nvPr/>
        </p:nvGrpSpPr>
        <p:grpSpPr bwMode="black">
          <a:xfrm>
            <a:off x="8616846" y="2207911"/>
            <a:ext cx="738021" cy="1239587"/>
            <a:chOff x="3360738" y="989012"/>
            <a:chExt cx="746125" cy="1439864"/>
          </a:xfrm>
        </p:grpSpPr>
        <p:sp>
          <p:nvSpPr>
            <p:cNvPr id="24" name="Freeform 36"/>
            <p:cNvSpPr>
              <a:spLocks/>
            </p:cNvSpPr>
            <p:nvPr/>
          </p:nvSpPr>
          <p:spPr bwMode="black">
            <a:xfrm>
              <a:off x="3360738" y="1255713"/>
              <a:ext cx="525463" cy="1173163"/>
            </a:xfrm>
            <a:custGeom>
              <a:avLst/>
              <a:gdLst>
                <a:gd name="T0" fmla="*/ 252 w 562"/>
                <a:gd name="T1" fmla="*/ 272 h 1256"/>
                <a:gd name="T2" fmla="*/ 234 w 562"/>
                <a:gd name="T3" fmla="*/ 192 h 1256"/>
                <a:gd name="T4" fmla="*/ 407 w 562"/>
                <a:gd name="T5" fmla="*/ 20 h 1256"/>
                <a:gd name="T6" fmla="*/ 534 w 562"/>
                <a:gd name="T7" fmla="*/ 76 h 1256"/>
                <a:gd name="T8" fmla="*/ 562 w 562"/>
                <a:gd name="T9" fmla="*/ 51 h 1256"/>
                <a:gd name="T10" fmla="*/ 443 w 562"/>
                <a:gd name="T11" fmla="*/ 0 h 1256"/>
                <a:gd name="T12" fmla="*/ 164 w 562"/>
                <a:gd name="T13" fmla="*/ 0 h 1256"/>
                <a:gd name="T14" fmla="*/ 0 w 562"/>
                <a:gd name="T15" fmla="*/ 163 h 1256"/>
                <a:gd name="T16" fmla="*/ 0 w 562"/>
                <a:gd name="T17" fmla="*/ 556 h 1256"/>
                <a:gd name="T18" fmla="*/ 55 w 562"/>
                <a:gd name="T19" fmla="*/ 612 h 1256"/>
                <a:gd name="T20" fmla="*/ 110 w 562"/>
                <a:gd name="T21" fmla="*/ 556 h 1256"/>
                <a:gd name="T22" fmla="*/ 110 w 562"/>
                <a:gd name="T23" fmla="*/ 201 h 1256"/>
                <a:gd name="T24" fmla="*/ 139 w 562"/>
                <a:gd name="T25" fmla="*/ 201 h 1256"/>
                <a:gd name="T26" fmla="*/ 139 w 562"/>
                <a:gd name="T27" fmla="*/ 1182 h 1256"/>
                <a:gd name="T28" fmla="*/ 214 w 562"/>
                <a:gd name="T29" fmla="*/ 1256 h 1256"/>
                <a:gd name="T30" fmla="*/ 288 w 562"/>
                <a:gd name="T31" fmla="*/ 1182 h 1256"/>
                <a:gd name="T32" fmla="*/ 288 w 562"/>
                <a:gd name="T33" fmla="*/ 615 h 1256"/>
                <a:gd name="T34" fmla="*/ 317 w 562"/>
                <a:gd name="T35" fmla="*/ 615 h 1256"/>
                <a:gd name="T36" fmla="*/ 317 w 562"/>
                <a:gd name="T37" fmla="*/ 1182 h 1256"/>
                <a:gd name="T38" fmla="*/ 392 w 562"/>
                <a:gd name="T39" fmla="*/ 1256 h 1256"/>
                <a:gd name="T40" fmla="*/ 467 w 562"/>
                <a:gd name="T41" fmla="*/ 1182 h 1256"/>
                <a:gd name="T42" fmla="*/ 467 w 562"/>
                <a:gd name="T43" fmla="*/ 516 h 1256"/>
                <a:gd name="T44" fmla="*/ 252 w 562"/>
                <a:gd name="T45" fmla="*/ 272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2" h="1256">
                  <a:moveTo>
                    <a:pt x="252" y="272"/>
                  </a:moveTo>
                  <a:cubicBezTo>
                    <a:pt x="248" y="262"/>
                    <a:pt x="234" y="225"/>
                    <a:pt x="234" y="192"/>
                  </a:cubicBezTo>
                  <a:cubicBezTo>
                    <a:pt x="234" y="97"/>
                    <a:pt x="312" y="20"/>
                    <a:pt x="407" y="20"/>
                  </a:cubicBezTo>
                  <a:cubicBezTo>
                    <a:pt x="456" y="20"/>
                    <a:pt x="501" y="41"/>
                    <a:pt x="534" y="76"/>
                  </a:cubicBezTo>
                  <a:cubicBezTo>
                    <a:pt x="542" y="66"/>
                    <a:pt x="551" y="58"/>
                    <a:pt x="562" y="51"/>
                  </a:cubicBezTo>
                  <a:cubicBezTo>
                    <a:pt x="532" y="20"/>
                    <a:pt x="490" y="0"/>
                    <a:pt x="443" y="0"/>
                  </a:cubicBezTo>
                  <a:cubicBezTo>
                    <a:pt x="164" y="0"/>
                    <a:pt x="164" y="0"/>
                    <a:pt x="164" y="0"/>
                  </a:cubicBezTo>
                  <a:cubicBezTo>
                    <a:pt x="73" y="0"/>
                    <a:pt x="0" y="73"/>
                    <a:pt x="0" y="163"/>
                  </a:cubicBezTo>
                  <a:cubicBezTo>
                    <a:pt x="0" y="556"/>
                    <a:pt x="0" y="556"/>
                    <a:pt x="0" y="556"/>
                  </a:cubicBezTo>
                  <a:cubicBezTo>
                    <a:pt x="0" y="587"/>
                    <a:pt x="25" y="612"/>
                    <a:pt x="55" y="612"/>
                  </a:cubicBezTo>
                  <a:cubicBezTo>
                    <a:pt x="86" y="612"/>
                    <a:pt x="110" y="587"/>
                    <a:pt x="110" y="556"/>
                  </a:cubicBezTo>
                  <a:cubicBezTo>
                    <a:pt x="110" y="201"/>
                    <a:pt x="110" y="201"/>
                    <a:pt x="110" y="201"/>
                  </a:cubicBezTo>
                  <a:cubicBezTo>
                    <a:pt x="139" y="201"/>
                    <a:pt x="139" y="201"/>
                    <a:pt x="139" y="201"/>
                  </a:cubicBezTo>
                  <a:cubicBezTo>
                    <a:pt x="139" y="1182"/>
                    <a:pt x="139" y="1182"/>
                    <a:pt x="139" y="1182"/>
                  </a:cubicBezTo>
                  <a:cubicBezTo>
                    <a:pt x="139" y="1223"/>
                    <a:pt x="173" y="1256"/>
                    <a:pt x="214" y="1256"/>
                  </a:cubicBezTo>
                  <a:cubicBezTo>
                    <a:pt x="255" y="1256"/>
                    <a:pt x="288" y="1223"/>
                    <a:pt x="288" y="1182"/>
                  </a:cubicBezTo>
                  <a:cubicBezTo>
                    <a:pt x="288" y="615"/>
                    <a:pt x="288" y="615"/>
                    <a:pt x="288" y="615"/>
                  </a:cubicBezTo>
                  <a:cubicBezTo>
                    <a:pt x="317" y="615"/>
                    <a:pt x="317" y="615"/>
                    <a:pt x="317" y="615"/>
                  </a:cubicBezTo>
                  <a:cubicBezTo>
                    <a:pt x="317" y="1182"/>
                    <a:pt x="317" y="1182"/>
                    <a:pt x="317" y="1182"/>
                  </a:cubicBezTo>
                  <a:cubicBezTo>
                    <a:pt x="317" y="1223"/>
                    <a:pt x="351" y="1256"/>
                    <a:pt x="392" y="1256"/>
                  </a:cubicBezTo>
                  <a:cubicBezTo>
                    <a:pt x="433" y="1256"/>
                    <a:pt x="467" y="1223"/>
                    <a:pt x="467" y="1182"/>
                  </a:cubicBezTo>
                  <a:cubicBezTo>
                    <a:pt x="467" y="516"/>
                    <a:pt x="467" y="516"/>
                    <a:pt x="467" y="516"/>
                  </a:cubicBezTo>
                  <a:cubicBezTo>
                    <a:pt x="398" y="459"/>
                    <a:pt x="284" y="354"/>
                    <a:pt x="252" y="2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216"/>
              <a:endParaRPr lang="en-US" sz="1600">
                <a:solidFill>
                  <a:srgbClr val="FFFFFF"/>
                </a:solidFill>
              </a:endParaRPr>
            </a:p>
          </p:txBody>
        </p:sp>
        <p:sp>
          <p:nvSpPr>
            <p:cNvPr id="25" name="Freeform 37"/>
            <p:cNvSpPr>
              <a:spLocks/>
            </p:cNvSpPr>
            <p:nvPr/>
          </p:nvSpPr>
          <p:spPr bwMode="black">
            <a:xfrm>
              <a:off x="3824288" y="1733550"/>
              <a:ext cx="103188" cy="93663"/>
            </a:xfrm>
            <a:custGeom>
              <a:avLst/>
              <a:gdLst>
                <a:gd name="T0" fmla="*/ 58 w 110"/>
                <a:gd name="T1" fmla="*/ 43 h 101"/>
                <a:gd name="T2" fmla="*/ 38 w 110"/>
                <a:gd name="T3" fmla="*/ 59 h 101"/>
                <a:gd name="T4" fmla="*/ 17 w 110"/>
                <a:gd name="T5" fmla="*/ 43 h 101"/>
                <a:gd name="T6" fmla="*/ 0 w 110"/>
                <a:gd name="T7" fmla="*/ 29 h 101"/>
                <a:gd name="T8" fmla="*/ 0 w 110"/>
                <a:gd name="T9" fmla="*/ 45 h 101"/>
                <a:gd name="T10" fmla="*/ 56 w 110"/>
                <a:gd name="T11" fmla="*/ 101 h 101"/>
                <a:gd name="T12" fmla="*/ 110 w 110"/>
                <a:gd name="T13" fmla="*/ 45 h 101"/>
                <a:gd name="T14" fmla="*/ 110 w 110"/>
                <a:gd name="T15" fmla="*/ 0 h 101"/>
                <a:gd name="T16" fmla="*/ 58 w 110"/>
                <a:gd name="T17" fmla="*/ 4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101">
                  <a:moveTo>
                    <a:pt x="58" y="43"/>
                  </a:moveTo>
                  <a:cubicBezTo>
                    <a:pt x="38" y="59"/>
                    <a:pt x="38" y="59"/>
                    <a:pt x="38" y="59"/>
                  </a:cubicBezTo>
                  <a:cubicBezTo>
                    <a:pt x="17" y="43"/>
                    <a:pt x="17" y="43"/>
                    <a:pt x="17" y="43"/>
                  </a:cubicBezTo>
                  <a:cubicBezTo>
                    <a:pt x="13" y="40"/>
                    <a:pt x="7" y="35"/>
                    <a:pt x="0" y="29"/>
                  </a:cubicBezTo>
                  <a:cubicBezTo>
                    <a:pt x="0" y="45"/>
                    <a:pt x="0" y="45"/>
                    <a:pt x="0" y="45"/>
                  </a:cubicBezTo>
                  <a:cubicBezTo>
                    <a:pt x="0" y="76"/>
                    <a:pt x="25" y="101"/>
                    <a:pt x="56" y="101"/>
                  </a:cubicBezTo>
                  <a:cubicBezTo>
                    <a:pt x="85" y="101"/>
                    <a:pt x="110" y="76"/>
                    <a:pt x="110" y="45"/>
                  </a:cubicBezTo>
                  <a:cubicBezTo>
                    <a:pt x="110" y="0"/>
                    <a:pt x="110" y="0"/>
                    <a:pt x="110" y="0"/>
                  </a:cubicBezTo>
                  <a:cubicBezTo>
                    <a:pt x="86" y="20"/>
                    <a:pt x="67" y="35"/>
                    <a:pt x="58" y="4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216"/>
              <a:endParaRPr lang="en-US" sz="1600">
                <a:solidFill>
                  <a:srgbClr val="FFFFFF"/>
                </a:solidFill>
              </a:endParaRPr>
            </a:p>
          </p:txBody>
        </p:sp>
        <p:sp>
          <p:nvSpPr>
            <p:cNvPr id="35" name="Oval 38"/>
            <p:cNvSpPr>
              <a:spLocks noChangeArrowheads="1"/>
            </p:cNvSpPr>
            <p:nvPr/>
          </p:nvSpPr>
          <p:spPr bwMode="black">
            <a:xfrm>
              <a:off x="3525838" y="989012"/>
              <a:ext cx="234950" cy="2381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216"/>
              <a:endParaRPr lang="en-US" sz="1600">
                <a:solidFill>
                  <a:srgbClr val="FFFFFF"/>
                </a:solidFill>
              </a:endParaRPr>
            </a:p>
          </p:txBody>
        </p:sp>
        <p:sp>
          <p:nvSpPr>
            <p:cNvPr id="36" name="Freeform 39"/>
            <p:cNvSpPr>
              <a:spLocks/>
            </p:cNvSpPr>
            <p:nvPr/>
          </p:nvSpPr>
          <p:spPr bwMode="black">
            <a:xfrm>
              <a:off x="3606800" y="1304925"/>
              <a:ext cx="500063" cy="444500"/>
            </a:xfrm>
            <a:custGeom>
              <a:avLst/>
              <a:gdLst>
                <a:gd name="T0" fmla="*/ 267 w 535"/>
                <a:gd name="T1" fmla="*/ 476 h 477"/>
                <a:gd name="T2" fmla="*/ 15 w 535"/>
                <a:gd name="T3" fmla="*/ 208 h 477"/>
                <a:gd name="T4" fmla="*/ 0 w 535"/>
                <a:gd name="T5" fmla="*/ 140 h 477"/>
                <a:gd name="T6" fmla="*/ 141 w 535"/>
                <a:gd name="T7" fmla="*/ 0 h 477"/>
                <a:gd name="T8" fmla="*/ 268 w 535"/>
                <a:gd name="T9" fmla="*/ 80 h 477"/>
                <a:gd name="T10" fmla="*/ 394 w 535"/>
                <a:gd name="T11" fmla="*/ 0 h 477"/>
                <a:gd name="T12" fmla="*/ 535 w 535"/>
                <a:gd name="T13" fmla="*/ 140 h 477"/>
                <a:gd name="T14" fmla="*/ 520 w 535"/>
                <a:gd name="T15" fmla="*/ 208 h 477"/>
                <a:gd name="T16" fmla="*/ 269 w 535"/>
                <a:gd name="T17" fmla="*/ 476 h 477"/>
                <a:gd name="T18" fmla="*/ 268 w 535"/>
                <a:gd name="T19" fmla="*/ 477 h 477"/>
                <a:gd name="T20" fmla="*/ 267 w 535"/>
                <a:gd name="T21" fmla="*/ 476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5" h="477">
                  <a:moveTo>
                    <a:pt x="267" y="476"/>
                  </a:moveTo>
                  <a:cubicBezTo>
                    <a:pt x="247" y="461"/>
                    <a:pt x="55" y="310"/>
                    <a:pt x="15" y="208"/>
                  </a:cubicBezTo>
                  <a:cubicBezTo>
                    <a:pt x="8" y="189"/>
                    <a:pt x="0" y="162"/>
                    <a:pt x="0" y="140"/>
                  </a:cubicBezTo>
                  <a:cubicBezTo>
                    <a:pt x="0" y="63"/>
                    <a:pt x="63" y="0"/>
                    <a:pt x="141" y="0"/>
                  </a:cubicBezTo>
                  <a:cubicBezTo>
                    <a:pt x="197" y="0"/>
                    <a:pt x="245" y="33"/>
                    <a:pt x="268" y="80"/>
                  </a:cubicBezTo>
                  <a:cubicBezTo>
                    <a:pt x="290" y="33"/>
                    <a:pt x="339" y="0"/>
                    <a:pt x="394" y="0"/>
                  </a:cubicBezTo>
                  <a:cubicBezTo>
                    <a:pt x="472" y="0"/>
                    <a:pt x="535" y="63"/>
                    <a:pt x="535" y="140"/>
                  </a:cubicBezTo>
                  <a:cubicBezTo>
                    <a:pt x="535" y="162"/>
                    <a:pt x="527" y="189"/>
                    <a:pt x="520" y="208"/>
                  </a:cubicBezTo>
                  <a:cubicBezTo>
                    <a:pt x="480" y="310"/>
                    <a:pt x="288" y="461"/>
                    <a:pt x="269" y="476"/>
                  </a:cubicBezTo>
                  <a:cubicBezTo>
                    <a:pt x="268" y="477"/>
                    <a:pt x="268" y="477"/>
                    <a:pt x="268" y="477"/>
                  </a:cubicBezTo>
                  <a:lnTo>
                    <a:pt x="267" y="47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216"/>
              <a:endParaRPr lang="en-US" sz="1600">
                <a:solidFill>
                  <a:srgbClr val="FFFFFF"/>
                </a:solidFill>
              </a:endParaRPr>
            </a:p>
          </p:txBody>
        </p:sp>
      </p:grpSp>
      <p:grpSp>
        <p:nvGrpSpPr>
          <p:cNvPr id="8" name="Group 7"/>
          <p:cNvGrpSpPr/>
          <p:nvPr/>
        </p:nvGrpSpPr>
        <p:grpSpPr>
          <a:xfrm>
            <a:off x="2253078" y="3553997"/>
            <a:ext cx="7454036" cy="1130053"/>
            <a:chOff x="2208212" y="3484627"/>
            <a:chExt cx="7305602" cy="1107996"/>
          </a:xfrm>
        </p:grpSpPr>
        <p:sp>
          <p:nvSpPr>
            <p:cNvPr id="7" name="TextBox 6"/>
            <p:cNvSpPr txBox="1"/>
            <p:nvPr/>
          </p:nvSpPr>
          <p:spPr>
            <a:xfrm>
              <a:off x="2208212" y="3484627"/>
              <a:ext cx="1817020" cy="1107996"/>
            </a:xfrm>
            <a:prstGeom prst="rect">
              <a:avLst/>
            </a:prstGeom>
            <a:noFill/>
          </p:spPr>
          <p:txBody>
            <a:bodyPr wrap="square" lIns="0" tIns="0" rIns="0" bIns="0" rtlCol="0">
              <a:spAutoFit/>
            </a:bodyPr>
            <a:lstStyle/>
            <a:p>
              <a:pPr defTabSz="932216"/>
              <a:r>
                <a:rPr lang="en-US" sz="3700" dirty="0">
                  <a:gradFill>
                    <a:gsLst>
                      <a:gs pos="0">
                        <a:srgbClr val="FFFFFF"/>
                      </a:gs>
                      <a:gs pos="100000">
                        <a:srgbClr val="FFFFFF"/>
                      </a:gs>
                    </a:gsLst>
                    <a:lin ang="5400000" scaled="0"/>
                  </a:gradFill>
                  <a:latin typeface="Segoe UI Light" pitchFamily="34" charset="0"/>
                  <a:ea typeface="Segoe UI" pitchFamily="34" charset="0"/>
                  <a:cs typeface="Segoe Pro Light"/>
                </a:rPr>
                <a:t>Design</a:t>
              </a:r>
            </a:p>
            <a:p>
              <a:pPr defTabSz="932216"/>
              <a:endParaRPr lang="en-US" sz="3700" spc="-71" dirty="0">
                <a:gradFill>
                  <a:gsLst>
                    <a:gs pos="2917">
                      <a:srgbClr val="002050"/>
                    </a:gs>
                    <a:gs pos="95000">
                      <a:srgbClr val="002050"/>
                    </a:gs>
                  </a:gsLst>
                  <a:lin ang="5400000" scaled="0"/>
                </a:gradFill>
              </a:endParaRPr>
            </a:p>
          </p:txBody>
        </p:sp>
        <p:sp>
          <p:nvSpPr>
            <p:cNvPr id="37" name="TextBox 36"/>
            <p:cNvSpPr txBox="1"/>
            <p:nvPr/>
          </p:nvSpPr>
          <p:spPr>
            <a:xfrm>
              <a:off x="5075903" y="3484627"/>
              <a:ext cx="1817020" cy="1107996"/>
            </a:xfrm>
            <a:prstGeom prst="rect">
              <a:avLst/>
            </a:prstGeom>
            <a:noFill/>
          </p:spPr>
          <p:txBody>
            <a:bodyPr wrap="square" lIns="0" tIns="0" rIns="0" bIns="0" rtlCol="0">
              <a:spAutoFit/>
            </a:bodyPr>
            <a:lstStyle/>
            <a:p>
              <a:pPr defTabSz="932216"/>
              <a:r>
                <a:rPr lang="en-US" sz="3700" dirty="0">
                  <a:gradFill>
                    <a:gsLst>
                      <a:gs pos="0">
                        <a:srgbClr val="FFFFFF"/>
                      </a:gs>
                      <a:gs pos="100000">
                        <a:srgbClr val="FFFFFF"/>
                      </a:gs>
                    </a:gsLst>
                    <a:lin ang="5400000" scaled="0"/>
                  </a:gradFill>
                  <a:latin typeface="Segoe UI Light" pitchFamily="34" charset="0"/>
                  <a:ea typeface="Segoe UI" pitchFamily="34" charset="0"/>
                  <a:cs typeface="Segoe Pro Light"/>
                </a:rPr>
                <a:t>Publish</a:t>
              </a:r>
            </a:p>
            <a:p>
              <a:pPr defTabSz="932216"/>
              <a:endParaRPr lang="en-US" sz="3700" spc="-71" dirty="0">
                <a:gradFill>
                  <a:gsLst>
                    <a:gs pos="2917">
                      <a:srgbClr val="002050"/>
                    </a:gs>
                    <a:gs pos="95000">
                      <a:srgbClr val="002050"/>
                    </a:gs>
                  </a:gsLst>
                  <a:lin ang="5400000" scaled="0"/>
                </a:gradFill>
              </a:endParaRPr>
            </a:p>
          </p:txBody>
        </p:sp>
        <p:sp>
          <p:nvSpPr>
            <p:cNvPr id="38" name="TextBox 37"/>
            <p:cNvSpPr txBox="1"/>
            <p:nvPr/>
          </p:nvSpPr>
          <p:spPr>
            <a:xfrm>
              <a:off x="7696794" y="3484627"/>
              <a:ext cx="1817020" cy="1107996"/>
            </a:xfrm>
            <a:prstGeom prst="rect">
              <a:avLst/>
            </a:prstGeom>
            <a:noFill/>
          </p:spPr>
          <p:txBody>
            <a:bodyPr wrap="square" lIns="0" tIns="0" rIns="0" bIns="0" rtlCol="0">
              <a:spAutoFit/>
            </a:bodyPr>
            <a:lstStyle/>
            <a:p>
              <a:pPr defTabSz="932216"/>
              <a:r>
                <a:rPr lang="en-US" sz="3700" dirty="0">
                  <a:gradFill>
                    <a:gsLst>
                      <a:gs pos="0">
                        <a:srgbClr val="FFFFFF"/>
                      </a:gs>
                      <a:gs pos="100000">
                        <a:srgbClr val="FFFFFF"/>
                      </a:gs>
                    </a:gsLst>
                    <a:lin ang="5400000" scaled="0"/>
                  </a:gradFill>
                  <a:latin typeface="Segoe UI Light" pitchFamily="34" charset="0"/>
                  <a:ea typeface="Segoe UI" pitchFamily="34" charset="0"/>
                  <a:cs typeface="Segoe Pro Light"/>
                </a:rPr>
                <a:t>Engage</a:t>
              </a:r>
            </a:p>
            <a:p>
              <a:pPr defTabSz="932216"/>
              <a:endParaRPr lang="en-US" sz="3700" spc="-71" dirty="0">
                <a:gradFill>
                  <a:gsLst>
                    <a:gs pos="2917">
                      <a:srgbClr val="002050"/>
                    </a:gs>
                    <a:gs pos="95000">
                      <a:srgbClr val="002050"/>
                    </a:gs>
                  </a:gsLst>
                  <a:lin ang="5400000" scaled="0"/>
                </a:gradFill>
              </a:endParaRPr>
            </a:p>
          </p:txBody>
        </p:sp>
      </p:grpSp>
      <p:grpSp>
        <p:nvGrpSpPr>
          <p:cNvPr id="11" name="Group 10"/>
          <p:cNvGrpSpPr/>
          <p:nvPr/>
        </p:nvGrpSpPr>
        <p:grpSpPr>
          <a:xfrm>
            <a:off x="2096925" y="2562212"/>
            <a:ext cx="8163563" cy="999264"/>
            <a:chOff x="1688275" y="2776866"/>
            <a:chExt cx="8001000" cy="979760"/>
          </a:xfrm>
          <a:solidFill>
            <a:srgbClr val="0070C0"/>
          </a:solidFill>
        </p:grpSpPr>
        <p:sp>
          <p:nvSpPr>
            <p:cNvPr id="42" name="Rectangle 41"/>
            <p:cNvSpPr/>
            <p:nvPr/>
          </p:nvSpPr>
          <p:spPr bwMode="auto">
            <a:xfrm>
              <a:off x="1688275" y="2776867"/>
              <a:ext cx="2514600" cy="97777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marL="122995" defTabSz="931856" fontAlgn="base">
                <a:spcBef>
                  <a:spcPct val="0"/>
                </a:spcBef>
                <a:spcAft>
                  <a:spcPct val="0"/>
                </a:spcAft>
              </a:pPr>
              <a:r>
                <a:rPr lang="en-US" sz="1400" dirty="0">
                  <a:gradFill>
                    <a:gsLst>
                      <a:gs pos="0">
                        <a:srgbClr val="FFFFFF"/>
                      </a:gs>
                      <a:gs pos="100000">
                        <a:srgbClr val="FFFFFF"/>
                      </a:gs>
                    </a:gsLst>
                    <a:lin ang="5400000" scaled="0"/>
                  </a:gradFill>
                  <a:latin typeface="Segoe UI Light" pitchFamily="34" charset="0"/>
                  <a:ea typeface="Segoe UI" pitchFamily="34" charset="0"/>
                  <a:cs typeface="Segoe Pro Light"/>
                </a:rPr>
                <a:t>Develop sites with familiar design tools(Dreamweaver, Expression Blend, etc..)</a:t>
              </a:r>
            </a:p>
          </p:txBody>
        </p:sp>
        <p:sp>
          <p:nvSpPr>
            <p:cNvPr id="43" name="Rectangle 42"/>
            <p:cNvSpPr/>
            <p:nvPr/>
          </p:nvSpPr>
          <p:spPr bwMode="auto">
            <a:xfrm>
              <a:off x="4431475" y="2776866"/>
              <a:ext cx="2514600" cy="97777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marL="122995" defTabSz="931856" fontAlgn="base">
                <a:spcBef>
                  <a:spcPct val="0"/>
                </a:spcBef>
                <a:spcAft>
                  <a:spcPct val="0"/>
                </a:spcAft>
              </a:pPr>
              <a:r>
                <a:rPr lang="en-US" sz="1400" dirty="0">
                  <a:gradFill>
                    <a:gsLst>
                      <a:gs pos="0">
                        <a:srgbClr val="FFFFFF"/>
                      </a:gs>
                      <a:gs pos="100000">
                        <a:srgbClr val="FFFFFF"/>
                      </a:gs>
                    </a:gsLst>
                    <a:lin ang="5400000" scaled="0"/>
                  </a:gradFill>
                  <a:latin typeface="Segoe UI Light" pitchFamily="34" charset="0"/>
                  <a:ea typeface="Segoe UI" pitchFamily="34" charset="0"/>
                  <a:cs typeface="Segoe Pro Light"/>
                </a:rPr>
                <a:t>Author once and re-use content any channel</a:t>
              </a:r>
            </a:p>
          </p:txBody>
        </p:sp>
        <p:sp>
          <p:nvSpPr>
            <p:cNvPr id="44" name="Rectangle 43"/>
            <p:cNvSpPr/>
            <p:nvPr/>
          </p:nvSpPr>
          <p:spPr bwMode="auto">
            <a:xfrm>
              <a:off x="7174675" y="2778847"/>
              <a:ext cx="2514600" cy="97777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marL="122995" defTabSz="931856" fontAlgn="base">
                <a:spcBef>
                  <a:spcPct val="0"/>
                </a:spcBef>
                <a:spcAft>
                  <a:spcPct val="0"/>
                </a:spcAft>
              </a:pPr>
              <a:r>
                <a:rPr lang="en-US" sz="1400" dirty="0" smtClean="0">
                  <a:gradFill>
                    <a:gsLst>
                      <a:gs pos="0">
                        <a:srgbClr val="FFFFFF"/>
                      </a:gs>
                      <a:gs pos="100000">
                        <a:srgbClr val="FFFFFF"/>
                      </a:gs>
                    </a:gsLst>
                    <a:lin ang="5400000" scaled="0"/>
                  </a:gradFill>
                  <a:latin typeface="Segoe UI Light" pitchFamily="34" charset="0"/>
                  <a:ea typeface="Segoe UI" pitchFamily="34" charset="0"/>
                  <a:cs typeface="Segoe Pro Light"/>
                </a:rPr>
                <a:t>Search </a:t>
              </a:r>
              <a:r>
                <a:rPr lang="en-US" sz="1400" dirty="0">
                  <a:gradFill>
                    <a:gsLst>
                      <a:gs pos="0">
                        <a:srgbClr val="FFFFFF"/>
                      </a:gs>
                      <a:gs pos="100000">
                        <a:srgbClr val="FFFFFF"/>
                      </a:gs>
                    </a:gsLst>
                    <a:lin ang="5400000" scaled="0"/>
                  </a:gradFill>
                  <a:latin typeface="Segoe UI Light" pitchFamily="34" charset="0"/>
                  <a:ea typeface="Segoe UI" pitchFamily="34" charset="0"/>
                  <a:cs typeface="Segoe Pro Light"/>
                </a:rPr>
                <a:t>drives adaptive, personalized experiences</a:t>
              </a:r>
            </a:p>
          </p:txBody>
        </p:sp>
      </p:grpSp>
      <p:grpSp>
        <p:nvGrpSpPr>
          <p:cNvPr id="45" name="Group 44"/>
          <p:cNvGrpSpPr/>
          <p:nvPr/>
        </p:nvGrpSpPr>
        <p:grpSpPr>
          <a:xfrm>
            <a:off x="2094904" y="3577555"/>
            <a:ext cx="8163563" cy="999264"/>
            <a:chOff x="1688275" y="2776866"/>
            <a:chExt cx="8001000" cy="979760"/>
          </a:xfrm>
          <a:solidFill>
            <a:srgbClr val="0070C0"/>
          </a:solidFill>
        </p:grpSpPr>
        <p:sp>
          <p:nvSpPr>
            <p:cNvPr id="47" name="Rectangle 46"/>
            <p:cNvSpPr/>
            <p:nvPr/>
          </p:nvSpPr>
          <p:spPr bwMode="auto">
            <a:xfrm>
              <a:off x="1688275" y="2776867"/>
              <a:ext cx="2514600" cy="97777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marL="122995" defTabSz="931856" fontAlgn="base">
                <a:spcBef>
                  <a:spcPct val="0"/>
                </a:spcBef>
                <a:spcAft>
                  <a:spcPct val="0"/>
                </a:spcAft>
              </a:pPr>
              <a:r>
                <a:rPr lang="en-US" sz="1400" dirty="0">
                  <a:gradFill>
                    <a:gsLst>
                      <a:gs pos="0">
                        <a:srgbClr val="FFFFFF"/>
                      </a:gs>
                      <a:gs pos="100000">
                        <a:srgbClr val="FFFFFF"/>
                      </a:gs>
                    </a:gsLst>
                    <a:lin ang="5400000" scaled="0"/>
                  </a:gradFill>
                  <a:latin typeface="Segoe UI Light" pitchFamily="34" charset="0"/>
                  <a:ea typeface="Segoe UI" pitchFamily="34" charset="0"/>
                  <a:cs typeface="Segoe Pro Light"/>
                </a:rPr>
                <a:t>Design using industry standards (HTML5, CSS, JavaScript, etc…)</a:t>
              </a:r>
            </a:p>
          </p:txBody>
        </p:sp>
        <p:sp>
          <p:nvSpPr>
            <p:cNvPr id="48" name="Rectangle 47"/>
            <p:cNvSpPr/>
            <p:nvPr/>
          </p:nvSpPr>
          <p:spPr bwMode="auto">
            <a:xfrm>
              <a:off x="4431475" y="2776866"/>
              <a:ext cx="2514600" cy="97777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marL="122995" defTabSz="931856" fontAlgn="base">
                <a:spcBef>
                  <a:spcPct val="0"/>
                </a:spcBef>
                <a:spcAft>
                  <a:spcPct val="0"/>
                </a:spcAft>
              </a:pPr>
              <a:r>
                <a:rPr lang="en-US" sz="1400" dirty="0">
                  <a:gradFill>
                    <a:gsLst>
                      <a:gs pos="0">
                        <a:srgbClr val="FFFFFF"/>
                      </a:gs>
                      <a:gs pos="100000">
                        <a:srgbClr val="FFFFFF"/>
                      </a:gs>
                    </a:gsLst>
                    <a:lin ang="5400000" scaled="0"/>
                  </a:gradFill>
                  <a:latin typeface="Segoe UI Light" pitchFamily="34" charset="0"/>
                  <a:ea typeface="Segoe UI" pitchFamily="34" charset="0"/>
                  <a:cs typeface="Segoe Pro Light"/>
                </a:rPr>
                <a:t>Multi-lingual sites with translation services</a:t>
              </a:r>
            </a:p>
          </p:txBody>
        </p:sp>
        <p:sp>
          <p:nvSpPr>
            <p:cNvPr id="49" name="Rectangle 48"/>
            <p:cNvSpPr/>
            <p:nvPr/>
          </p:nvSpPr>
          <p:spPr bwMode="auto">
            <a:xfrm>
              <a:off x="7174675" y="2778847"/>
              <a:ext cx="2514600" cy="97777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marL="122995" defTabSz="931856" fontAlgn="base">
                <a:spcBef>
                  <a:spcPct val="0"/>
                </a:spcBef>
                <a:spcAft>
                  <a:spcPct val="0"/>
                </a:spcAft>
              </a:pPr>
              <a:r>
                <a:rPr lang="en-US" sz="1400" dirty="0">
                  <a:gradFill>
                    <a:gsLst>
                      <a:gs pos="0">
                        <a:srgbClr val="FFFFFF"/>
                      </a:gs>
                      <a:gs pos="100000">
                        <a:srgbClr val="FFFFFF"/>
                      </a:gs>
                    </a:gsLst>
                    <a:lin ang="5400000" scaled="0"/>
                  </a:gradFill>
                  <a:latin typeface="Segoe UI Light" pitchFamily="34" charset="0"/>
                  <a:ea typeface="Segoe UI" pitchFamily="34" charset="0"/>
                  <a:cs typeface="Segoe Pro Light"/>
                </a:rPr>
                <a:t>Build sites with both dynamic and static content</a:t>
              </a:r>
            </a:p>
          </p:txBody>
        </p:sp>
      </p:grpSp>
      <p:grpSp>
        <p:nvGrpSpPr>
          <p:cNvPr id="50" name="Group 49"/>
          <p:cNvGrpSpPr/>
          <p:nvPr/>
        </p:nvGrpSpPr>
        <p:grpSpPr>
          <a:xfrm>
            <a:off x="2097588" y="4592898"/>
            <a:ext cx="8163563" cy="999264"/>
            <a:chOff x="1692874" y="2776866"/>
            <a:chExt cx="8001000" cy="979760"/>
          </a:xfrm>
          <a:solidFill>
            <a:srgbClr val="0070C0"/>
          </a:solidFill>
        </p:grpSpPr>
        <p:sp>
          <p:nvSpPr>
            <p:cNvPr id="51" name="Rectangle 50"/>
            <p:cNvSpPr/>
            <p:nvPr/>
          </p:nvSpPr>
          <p:spPr bwMode="auto">
            <a:xfrm>
              <a:off x="1692874" y="2776867"/>
              <a:ext cx="2514600" cy="97777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marL="122995" defTabSz="931856" fontAlgn="base">
                <a:spcBef>
                  <a:spcPct val="0"/>
                </a:spcBef>
                <a:spcAft>
                  <a:spcPct val="0"/>
                </a:spcAft>
              </a:pPr>
              <a:r>
                <a:rPr lang="en-US" sz="1400" dirty="0">
                  <a:gradFill>
                    <a:gsLst>
                      <a:gs pos="0">
                        <a:srgbClr val="FFFFFF"/>
                      </a:gs>
                      <a:gs pos="100000">
                        <a:srgbClr val="FFFFFF"/>
                      </a:gs>
                    </a:gsLst>
                    <a:lin ang="5400000" scaled="0"/>
                  </a:gradFill>
                  <a:latin typeface="Segoe UI Light" pitchFamily="34" charset="0"/>
                  <a:ea typeface="Segoe UI" pitchFamily="34" charset="0"/>
                  <a:cs typeface="Segoe Pro Light"/>
                </a:rPr>
                <a:t>Optimize experiences for mobile with device channels</a:t>
              </a:r>
            </a:p>
          </p:txBody>
        </p:sp>
        <p:sp>
          <p:nvSpPr>
            <p:cNvPr id="52" name="Rectangle 51"/>
            <p:cNvSpPr/>
            <p:nvPr/>
          </p:nvSpPr>
          <p:spPr bwMode="auto">
            <a:xfrm>
              <a:off x="4433450" y="2776866"/>
              <a:ext cx="2514600" cy="97777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marL="122995" defTabSz="931856" fontAlgn="base">
                <a:spcBef>
                  <a:spcPct val="0"/>
                </a:spcBef>
                <a:spcAft>
                  <a:spcPct val="0"/>
                </a:spcAft>
              </a:pPr>
              <a:r>
                <a:rPr lang="en-US" sz="1400" dirty="0">
                  <a:gradFill>
                    <a:gsLst>
                      <a:gs pos="0">
                        <a:srgbClr val="FFFFFF"/>
                      </a:gs>
                      <a:gs pos="100000">
                        <a:srgbClr val="FFFFFF"/>
                      </a:gs>
                    </a:gsLst>
                    <a:lin ang="5400000" scaled="0"/>
                  </a:gradFill>
                  <a:latin typeface="Segoe UI Light" pitchFamily="34" charset="0"/>
                  <a:ea typeface="Segoe UI" pitchFamily="34" charset="0"/>
                  <a:cs typeface="Segoe Pro Light"/>
                </a:rPr>
                <a:t>Content and search driven dynamic navigation</a:t>
              </a:r>
            </a:p>
          </p:txBody>
        </p:sp>
        <p:sp>
          <p:nvSpPr>
            <p:cNvPr id="53" name="Rectangle 52"/>
            <p:cNvSpPr/>
            <p:nvPr/>
          </p:nvSpPr>
          <p:spPr bwMode="auto">
            <a:xfrm>
              <a:off x="7179274" y="2778847"/>
              <a:ext cx="2514600" cy="97777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marL="122995" defTabSz="931856" fontAlgn="base">
                <a:spcBef>
                  <a:spcPct val="0"/>
                </a:spcBef>
                <a:spcAft>
                  <a:spcPct val="0"/>
                </a:spcAft>
              </a:pPr>
              <a:r>
                <a:rPr lang="en-US" sz="1400" dirty="0">
                  <a:gradFill>
                    <a:gsLst>
                      <a:gs pos="0">
                        <a:srgbClr val="FFFFFF"/>
                      </a:gs>
                      <a:gs pos="100000">
                        <a:srgbClr val="FFFFFF"/>
                      </a:gs>
                    </a:gsLst>
                    <a:lin ang="5400000" scaled="0"/>
                  </a:gradFill>
                  <a:latin typeface="Segoe UI Light" pitchFamily="34" charset="0"/>
                  <a:ea typeface="Segoe UI" pitchFamily="34" charset="0"/>
                  <a:cs typeface="Segoe Pro Light"/>
                </a:rPr>
                <a:t>Recommendations via Analysis Engine</a:t>
              </a:r>
            </a:p>
          </p:txBody>
        </p:sp>
      </p:grpSp>
      <p:sp>
        <p:nvSpPr>
          <p:cNvPr id="39" name="Rectangular Callout 38"/>
          <p:cNvSpPr/>
          <p:nvPr/>
        </p:nvSpPr>
        <p:spPr bwMode="auto">
          <a:xfrm>
            <a:off x="6675437" y="5783262"/>
            <a:ext cx="1676400" cy="990600"/>
          </a:xfrm>
          <a:prstGeom prst="wedgeRectCallout">
            <a:avLst>
              <a:gd name="adj1" fmla="val 34997"/>
              <a:gd name="adj2" fmla="val -69189"/>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SPC228 </a:t>
            </a: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r>
              <a:rPr lang="en-US" sz="1200" dirty="0" smtClean="0">
                <a:gradFill>
                  <a:gsLst>
                    <a:gs pos="0">
                      <a:srgbClr val="FFFFFF"/>
                    </a:gs>
                    <a:gs pos="100000">
                      <a:srgbClr val="FFFFFF"/>
                    </a:gs>
                  </a:gsLst>
                  <a:lin ang="5400000" scaled="0"/>
                </a:gradFill>
              </a:rPr>
              <a:t>THIS SESSION</a:t>
            </a:r>
            <a:endParaRPr lang="en-US" sz="12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550202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2"/>
                                        </p:tgtEl>
                                      </p:cBhvr>
                                    </p:animEffect>
                                    <p:set>
                                      <p:cBhvr>
                                        <p:cTn id="7" dur="1" fill="hold">
                                          <p:stCondLst>
                                            <p:cond delay="499"/>
                                          </p:stCondLst>
                                        </p:cTn>
                                        <p:tgtEl>
                                          <p:spTgt spid="22"/>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21"/>
                                        </p:tgtEl>
                                      </p:cBhvr>
                                    </p:animEffect>
                                    <p:set>
                                      <p:cBhvr>
                                        <p:cTn id="10" dur="1" fill="hold">
                                          <p:stCondLst>
                                            <p:cond delay="499"/>
                                          </p:stCondLst>
                                        </p:cTn>
                                        <p:tgtEl>
                                          <p:spTgt spid="21"/>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23"/>
                                        </p:tgtEl>
                                      </p:cBhvr>
                                    </p:animEffect>
                                    <p:set>
                                      <p:cBhvr>
                                        <p:cTn id="13" dur="1" fill="hold">
                                          <p:stCondLst>
                                            <p:cond delay="499"/>
                                          </p:stCondLst>
                                        </p:cTn>
                                        <p:tgtEl>
                                          <p:spTgt spid="23"/>
                                        </p:tgtEl>
                                        <p:attrNameLst>
                                          <p:attrName>style.visibility</p:attrName>
                                        </p:attrNameLst>
                                      </p:cBhvr>
                                      <p:to>
                                        <p:strVal val="hidden"/>
                                      </p:to>
                                    </p:set>
                                  </p:childTnLst>
                                </p:cTn>
                              </p:par>
                            </p:childTnLst>
                          </p:cTn>
                        </p:par>
                        <p:par>
                          <p:cTn id="14" fill="hold">
                            <p:stCondLst>
                              <p:cond delay="500"/>
                            </p:stCondLst>
                            <p:childTnLst>
                              <p:par>
                                <p:cTn id="15" presetID="6" presetClass="emph" presetSubtype="0" fill="hold" nodeType="afterEffect">
                                  <p:stCondLst>
                                    <p:cond delay="0"/>
                                  </p:stCondLst>
                                  <p:childTnLst>
                                    <p:animScale>
                                      <p:cBhvr>
                                        <p:cTn id="16" dur="1000" fill="hold"/>
                                        <p:tgtEl>
                                          <p:spTgt spid="3"/>
                                        </p:tgtEl>
                                      </p:cBhvr>
                                      <p:by x="100000" y="50000"/>
                                    </p:animScale>
                                  </p:childTnLst>
                                </p:cTn>
                              </p:par>
                              <p:par>
                                <p:cTn id="17" presetID="42" presetClass="path" presetSubtype="0" accel="50000" decel="50000" fill="hold" nodeType="withEffect">
                                  <p:stCondLst>
                                    <p:cond delay="0"/>
                                  </p:stCondLst>
                                  <p:childTnLst>
                                    <p:animMotion origin="layout" path="M -2.34528E-6 -4.12581E-6 L -2.34528E-6 -0.24421 " pathEditMode="relative" rAng="0" ptsTypes="AA">
                                      <p:cBhvr>
                                        <p:cTn id="18" dur="1000" fill="hold"/>
                                        <p:tgtEl>
                                          <p:spTgt spid="8"/>
                                        </p:tgtEl>
                                        <p:attrNameLst>
                                          <p:attrName>ppt_x</p:attrName>
                                          <p:attrName>ppt_y</p:attrName>
                                        </p:attrNameLst>
                                      </p:cBhvr>
                                      <p:rCtr x="0" y="-12211"/>
                                    </p:animMotion>
                                  </p:childTnLst>
                                </p:cTn>
                              </p:par>
                              <p:par>
                                <p:cTn id="19" presetID="42" presetClass="path" presetSubtype="0" accel="50000" decel="50000" fill="hold" nodeType="withEffect">
                                  <p:stCondLst>
                                    <p:cond delay="0"/>
                                  </p:stCondLst>
                                  <p:childTnLst>
                                    <p:animMotion origin="layout" path="M 1.59609E-6 -1.22109E-6 L 1.59609E-6 -0.14986 " pathEditMode="relative" rAng="0" ptsTypes="AA">
                                      <p:cBhvr>
                                        <p:cTn id="20" dur="1000" fill="hold"/>
                                        <p:tgtEl>
                                          <p:spTgt spid="3"/>
                                        </p:tgtEl>
                                        <p:attrNameLst>
                                          <p:attrName>ppt_x</p:attrName>
                                          <p:attrName>ppt_y</p:attrName>
                                        </p:attrNameLst>
                                      </p:cBhvr>
                                      <p:rCtr x="0" y="-7493"/>
                                    </p:animMotion>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p:cTn id="44" dur="500" fill="hold"/>
                                        <p:tgtEl>
                                          <p:spTgt spid="39"/>
                                        </p:tgtEl>
                                        <p:attrNameLst>
                                          <p:attrName>ppt_w</p:attrName>
                                        </p:attrNameLst>
                                      </p:cBhvr>
                                      <p:tavLst>
                                        <p:tav tm="0">
                                          <p:val>
                                            <p:fltVal val="0"/>
                                          </p:val>
                                        </p:tav>
                                        <p:tav tm="100000">
                                          <p:val>
                                            <p:strVal val="#ppt_w"/>
                                          </p:val>
                                        </p:tav>
                                      </p:tavLst>
                                    </p:anim>
                                    <p:anim calcmode="lin" valueType="num">
                                      <p:cBhvr>
                                        <p:cTn id="45" dur="500" fill="hold"/>
                                        <p:tgtEl>
                                          <p:spTgt spid="39"/>
                                        </p:tgtEl>
                                        <p:attrNameLst>
                                          <p:attrName>ppt_h</p:attrName>
                                        </p:attrNameLst>
                                      </p:cBhvr>
                                      <p:tavLst>
                                        <p:tav tm="0">
                                          <p:val>
                                            <p:fltVal val="0"/>
                                          </p:val>
                                        </p:tav>
                                        <p:tav tm="100000">
                                          <p:val>
                                            <p:strVal val="#ppt_h"/>
                                          </p:val>
                                        </p:tav>
                                      </p:tavLst>
                                    </p:anim>
                                    <p:animEffect transition="in" filter="fade">
                                      <p:cBhvr>
                                        <p:cTn id="4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5"/>
          <p:cNvSpPr>
            <a:spLocks noGrp="1"/>
          </p:cNvSpPr>
          <p:nvPr>
            <p:ph type="title"/>
          </p:nvPr>
        </p:nvSpPr>
        <p:spPr>
          <a:xfrm>
            <a:off x="264923" y="188422"/>
            <a:ext cx="11889564" cy="917575"/>
          </a:xfrm>
        </p:spPr>
        <p:txBody>
          <a:bodyPr/>
          <a:lstStyle/>
          <a:p>
            <a:r>
              <a:rPr lang="en-US" dirty="0" smtClean="0">
                <a:solidFill>
                  <a:schemeClr val="tx1"/>
                </a:solidFill>
              </a:rPr>
              <a:t>Design Improvements</a:t>
            </a:r>
            <a:endParaRPr lang="en-US" dirty="0">
              <a:solidFill>
                <a:schemeClr val="tx1"/>
              </a:solidFill>
            </a:endParaRPr>
          </a:p>
        </p:txBody>
      </p:sp>
      <p:sp>
        <p:nvSpPr>
          <p:cNvPr id="56" name="Rectangle 55"/>
          <p:cNvSpPr/>
          <p:nvPr/>
        </p:nvSpPr>
        <p:spPr>
          <a:xfrm>
            <a:off x="1308318" y="2643435"/>
            <a:ext cx="3858710" cy="523530"/>
          </a:xfrm>
          <a:prstGeom prst="rect">
            <a:avLst/>
          </a:prstGeom>
          <a:solidFill>
            <a:srgbClr val="F2F2F2">
              <a:lumMod val="90000"/>
            </a:srgbClr>
          </a:solidFill>
          <a:ln w="25400" cap="flat" cmpd="sng" algn="ctr">
            <a:noFill/>
            <a:prstDash val="solid"/>
          </a:ln>
          <a:effectLst/>
        </p:spPr>
        <p:txBody>
          <a:bodyPr lIns="186399" tIns="46600" rIns="93199" bIns="93199" rtlCol="0" anchor="b"/>
          <a:lstStyle/>
          <a:p>
            <a:pPr defTabSz="931986">
              <a:defRPr/>
            </a:pPr>
            <a:r>
              <a:rPr lang="en-US" kern="0" dirty="0">
                <a:solidFill>
                  <a:srgbClr val="3F3F3F">
                    <a:alpha val="99000"/>
                  </a:srgbClr>
                </a:solidFill>
                <a:latin typeface="Segoe UI Light"/>
              </a:rPr>
              <a:t>SharePoint Experts</a:t>
            </a:r>
          </a:p>
        </p:txBody>
      </p:sp>
      <p:sp>
        <p:nvSpPr>
          <p:cNvPr id="58" name="Rectangle 57"/>
          <p:cNvSpPr/>
          <p:nvPr/>
        </p:nvSpPr>
        <p:spPr>
          <a:xfrm>
            <a:off x="1273370" y="1218522"/>
            <a:ext cx="3928606" cy="1324297"/>
          </a:xfrm>
          <a:prstGeom prst="rect">
            <a:avLst/>
          </a:prstGeom>
          <a:solidFill>
            <a:schemeClr val="accent4"/>
          </a:solidFill>
          <a:ln w="25400" cap="flat" cmpd="sng" algn="ctr">
            <a:noFill/>
            <a:prstDash val="solid"/>
          </a:ln>
          <a:effectLst/>
        </p:spPr>
        <p:txBody>
          <a:bodyPr lIns="186399" tIns="46600" rIns="93199" bIns="93199" rtlCol="0" anchor="b"/>
          <a:lstStyle/>
          <a:p>
            <a:pPr defTabSz="931986">
              <a:lnSpc>
                <a:spcPts val="3060"/>
              </a:lnSpc>
              <a:defRPr/>
            </a:pPr>
            <a:r>
              <a:rPr lang="en-US" sz="3700" kern="0" dirty="0">
                <a:solidFill>
                  <a:srgbClr val="FFFFFF">
                    <a:alpha val="99000"/>
                  </a:srgbClr>
                </a:solidFill>
                <a:latin typeface="Segoe UI Light"/>
              </a:rPr>
              <a:t>SharePoint 2010</a:t>
            </a:r>
          </a:p>
        </p:txBody>
      </p:sp>
      <p:grpSp>
        <p:nvGrpSpPr>
          <p:cNvPr id="59" name="Group 58"/>
          <p:cNvGrpSpPr/>
          <p:nvPr/>
        </p:nvGrpSpPr>
        <p:grpSpPr>
          <a:xfrm>
            <a:off x="1308325" y="3264982"/>
            <a:ext cx="3858713" cy="441275"/>
            <a:chOff x="1322541" y="2526023"/>
            <a:chExt cx="3524248" cy="432662"/>
          </a:xfrm>
        </p:grpSpPr>
        <p:sp>
          <p:nvSpPr>
            <p:cNvPr id="60" name="Rectangle 59"/>
            <p:cNvSpPr/>
            <p:nvPr/>
          </p:nvSpPr>
          <p:spPr bwMode="auto">
            <a:xfrm>
              <a:off x="1655916" y="2633265"/>
              <a:ext cx="3190873" cy="325420"/>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0" rIns="182880" bIns="0" numCol="1" rtlCol="0" anchor="ctr" anchorCtr="0" compatLnSpc="1">
              <a:prstTxWarp prst="textNoShape">
                <a:avLst/>
              </a:prstTxWarp>
            </a:bodyPr>
            <a:lstStyle/>
            <a:p>
              <a:pPr defTabSz="931680" fontAlgn="base">
                <a:spcBef>
                  <a:spcPct val="0"/>
                </a:spcBef>
                <a:spcAft>
                  <a:spcPct val="0"/>
                </a:spcAft>
              </a:pPr>
              <a:r>
                <a:rPr lang="en-US" sz="1600" kern="1100" dirty="0">
                  <a:solidFill>
                    <a:srgbClr val="505050">
                      <a:lumMod val="50000"/>
                    </a:srgbClr>
                  </a:solidFill>
                  <a:latin typeface="Segoe UI Light"/>
                  <a:ea typeface="Segoe UI" pitchFamily="34" charset="0"/>
                  <a:cs typeface="Segoe UI" pitchFamily="34" charset="0"/>
                </a:rPr>
                <a:t>SharePoint Designer</a:t>
              </a:r>
            </a:p>
          </p:txBody>
        </p:sp>
        <p:sp>
          <p:nvSpPr>
            <p:cNvPr id="61" name="Rectangle 60"/>
            <p:cNvSpPr/>
            <p:nvPr/>
          </p:nvSpPr>
          <p:spPr bwMode="auto">
            <a:xfrm>
              <a:off x="1322541" y="2526023"/>
              <a:ext cx="381000" cy="382353"/>
            </a:xfrm>
            <a:prstGeom prst="rect">
              <a:avLst/>
            </a:prstGeom>
            <a:solidFill>
              <a:schemeClr val="bg1">
                <a:lumMod val="85000"/>
              </a:schemeClr>
            </a:solidFill>
            <a:ln>
              <a:noFill/>
              <a:headEnd type="none" w="med" len="med"/>
              <a:tailEnd type="none" w="med" len="med"/>
            </a:ln>
            <a:effectLst/>
            <a:scene3d>
              <a:camera prst="isometricLeftDown"/>
              <a:lightRig rig="threePt" dir="t"/>
            </a:scene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2339676" defTabSz="951403" fontAlgn="base">
                <a:spcBef>
                  <a:spcPct val="0"/>
                </a:spcBef>
                <a:spcAft>
                  <a:spcPct val="0"/>
                </a:spcAft>
              </a:pPr>
              <a:endParaRPr lang="en-US" sz="2000" spc="-71" dirty="0">
                <a:solidFill>
                  <a:srgbClr val="505050">
                    <a:lumMod val="50000"/>
                  </a:srgbClr>
                </a:solidFill>
                <a:latin typeface="Segoe UI Light"/>
                <a:cs typeface="Segoe Pro Light"/>
              </a:endParaRPr>
            </a:p>
          </p:txBody>
        </p:sp>
      </p:grpSp>
      <p:grpSp>
        <p:nvGrpSpPr>
          <p:cNvPr id="62" name="Group 61"/>
          <p:cNvGrpSpPr/>
          <p:nvPr/>
        </p:nvGrpSpPr>
        <p:grpSpPr>
          <a:xfrm>
            <a:off x="1308325" y="3631330"/>
            <a:ext cx="3858713" cy="441275"/>
            <a:chOff x="1322541" y="2526023"/>
            <a:chExt cx="3524248" cy="432662"/>
          </a:xfrm>
        </p:grpSpPr>
        <p:sp>
          <p:nvSpPr>
            <p:cNvPr id="63" name="Rectangle 62"/>
            <p:cNvSpPr/>
            <p:nvPr/>
          </p:nvSpPr>
          <p:spPr bwMode="auto">
            <a:xfrm>
              <a:off x="1655916" y="2633265"/>
              <a:ext cx="3190873" cy="325420"/>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0" rIns="182880" bIns="0" numCol="1" rtlCol="0" anchor="ctr" anchorCtr="0" compatLnSpc="1">
              <a:prstTxWarp prst="textNoShape">
                <a:avLst/>
              </a:prstTxWarp>
            </a:bodyPr>
            <a:lstStyle/>
            <a:p>
              <a:pPr defTabSz="931680" fontAlgn="base">
                <a:spcBef>
                  <a:spcPct val="0"/>
                </a:spcBef>
                <a:spcAft>
                  <a:spcPct val="0"/>
                </a:spcAft>
              </a:pPr>
              <a:r>
                <a:rPr lang="en-US" sz="1600" kern="1100" dirty="0">
                  <a:solidFill>
                    <a:srgbClr val="505050">
                      <a:lumMod val="50000"/>
                    </a:srgbClr>
                  </a:solidFill>
                  <a:latin typeface="Segoe UI Light"/>
                  <a:ea typeface="Segoe UI" pitchFamily="34" charset="0"/>
                  <a:cs typeface="Segoe UI" pitchFamily="34" charset="0"/>
                </a:rPr>
                <a:t>Static Pages + Content</a:t>
              </a:r>
            </a:p>
          </p:txBody>
        </p:sp>
        <p:sp>
          <p:nvSpPr>
            <p:cNvPr id="64" name="Rectangle 63"/>
            <p:cNvSpPr/>
            <p:nvPr/>
          </p:nvSpPr>
          <p:spPr bwMode="auto">
            <a:xfrm>
              <a:off x="1322541" y="2526023"/>
              <a:ext cx="381000" cy="382353"/>
            </a:xfrm>
            <a:prstGeom prst="rect">
              <a:avLst/>
            </a:prstGeom>
            <a:solidFill>
              <a:schemeClr val="bg1">
                <a:lumMod val="85000"/>
              </a:schemeClr>
            </a:solidFill>
            <a:ln>
              <a:noFill/>
              <a:headEnd type="none" w="med" len="med"/>
              <a:tailEnd type="none" w="med" len="med"/>
            </a:ln>
            <a:effectLst/>
            <a:scene3d>
              <a:camera prst="isometricLeftDown"/>
              <a:lightRig rig="threePt" dir="t"/>
            </a:scene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2339676" defTabSz="951403" fontAlgn="base">
                <a:spcBef>
                  <a:spcPct val="0"/>
                </a:spcBef>
                <a:spcAft>
                  <a:spcPct val="0"/>
                </a:spcAft>
              </a:pPr>
              <a:endParaRPr lang="en-US" sz="2000" spc="-71" dirty="0">
                <a:solidFill>
                  <a:srgbClr val="505050">
                    <a:lumMod val="50000"/>
                  </a:srgbClr>
                </a:solidFill>
                <a:latin typeface="Segoe UI Light"/>
                <a:cs typeface="Segoe Pro Light"/>
              </a:endParaRPr>
            </a:p>
          </p:txBody>
        </p:sp>
      </p:grpSp>
      <p:grpSp>
        <p:nvGrpSpPr>
          <p:cNvPr id="65" name="Group 64"/>
          <p:cNvGrpSpPr/>
          <p:nvPr/>
        </p:nvGrpSpPr>
        <p:grpSpPr>
          <a:xfrm>
            <a:off x="1308325" y="3998902"/>
            <a:ext cx="3858713" cy="441275"/>
            <a:chOff x="1322541" y="2526023"/>
            <a:chExt cx="3524248" cy="432662"/>
          </a:xfrm>
        </p:grpSpPr>
        <p:sp>
          <p:nvSpPr>
            <p:cNvPr id="66" name="Rectangle 65"/>
            <p:cNvSpPr/>
            <p:nvPr/>
          </p:nvSpPr>
          <p:spPr bwMode="auto">
            <a:xfrm>
              <a:off x="1655916" y="2633265"/>
              <a:ext cx="3190873" cy="325420"/>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0" rIns="182880" bIns="0" numCol="1" rtlCol="0" anchor="ctr" anchorCtr="0" compatLnSpc="1">
              <a:prstTxWarp prst="textNoShape">
                <a:avLst/>
              </a:prstTxWarp>
            </a:bodyPr>
            <a:lstStyle/>
            <a:p>
              <a:pPr defTabSz="931680" fontAlgn="base">
                <a:spcBef>
                  <a:spcPct val="0"/>
                </a:spcBef>
                <a:spcAft>
                  <a:spcPct val="0"/>
                </a:spcAft>
              </a:pPr>
              <a:r>
                <a:rPr lang="en-US" sz="1600" kern="1100" dirty="0">
                  <a:solidFill>
                    <a:srgbClr val="505050">
                      <a:lumMod val="50000"/>
                    </a:srgbClr>
                  </a:solidFill>
                  <a:latin typeface="Segoe UI Light"/>
                  <a:ea typeface="Segoe UI" pitchFamily="34" charset="0"/>
                  <a:cs typeface="Segoe UI" pitchFamily="34" charset="0"/>
                </a:rPr>
                <a:t>HTML/CSS + ASP.NET</a:t>
              </a:r>
            </a:p>
          </p:txBody>
        </p:sp>
        <p:sp>
          <p:nvSpPr>
            <p:cNvPr id="67" name="Rectangle 66"/>
            <p:cNvSpPr/>
            <p:nvPr/>
          </p:nvSpPr>
          <p:spPr bwMode="auto">
            <a:xfrm>
              <a:off x="1322541" y="2526023"/>
              <a:ext cx="381000" cy="382353"/>
            </a:xfrm>
            <a:prstGeom prst="rect">
              <a:avLst/>
            </a:prstGeom>
            <a:solidFill>
              <a:schemeClr val="bg1">
                <a:lumMod val="85000"/>
              </a:schemeClr>
            </a:solidFill>
            <a:ln>
              <a:noFill/>
              <a:headEnd type="none" w="med" len="med"/>
              <a:tailEnd type="none" w="med" len="med"/>
            </a:ln>
            <a:effectLst/>
            <a:scene3d>
              <a:camera prst="isometricLeftDown"/>
              <a:lightRig rig="threePt" dir="t"/>
            </a:scene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2339676" defTabSz="951403" fontAlgn="base">
                <a:spcBef>
                  <a:spcPct val="0"/>
                </a:spcBef>
                <a:spcAft>
                  <a:spcPct val="0"/>
                </a:spcAft>
              </a:pPr>
              <a:endParaRPr lang="en-US" sz="2000" spc="-71" dirty="0">
                <a:solidFill>
                  <a:srgbClr val="505050">
                    <a:lumMod val="50000"/>
                  </a:srgbClr>
                </a:solidFill>
                <a:latin typeface="Segoe UI Light"/>
                <a:cs typeface="Segoe Pro Light"/>
              </a:endParaRPr>
            </a:p>
          </p:txBody>
        </p:sp>
      </p:grpSp>
      <p:sp>
        <p:nvSpPr>
          <p:cNvPr id="68" name="Rectangle 67"/>
          <p:cNvSpPr/>
          <p:nvPr/>
        </p:nvSpPr>
        <p:spPr bwMode="auto">
          <a:xfrm>
            <a:off x="1366622" y="4574793"/>
            <a:ext cx="3800417" cy="331898"/>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399" tIns="0" rIns="186399" bIns="0" numCol="1" rtlCol="0" anchor="ctr" anchorCtr="0" compatLnSpc="1">
            <a:prstTxWarp prst="textNoShape">
              <a:avLst/>
            </a:prstTxWarp>
          </a:bodyPr>
          <a:lstStyle/>
          <a:p>
            <a:pPr defTabSz="931680" fontAlgn="base">
              <a:spcBef>
                <a:spcPct val="0"/>
              </a:spcBef>
              <a:spcAft>
                <a:spcPct val="0"/>
              </a:spcAft>
            </a:pPr>
            <a:r>
              <a:rPr lang="en-US" kern="1100" dirty="0" smtClean="0">
                <a:solidFill>
                  <a:srgbClr val="505050">
                    <a:lumMod val="50000"/>
                  </a:srgbClr>
                </a:solidFill>
                <a:latin typeface="Segoe UI Light"/>
                <a:ea typeface="Segoe UI" pitchFamily="34" charset="0"/>
                <a:cs typeface="Segoe UI" pitchFamily="34" charset="0"/>
              </a:rPr>
              <a:t>N/A Mobile</a:t>
            </a:r>
            <a:endParaRPr lang="en-US" kern="1100" dirty="0">
              <a:solidFill>
                <a:srgbClr val="505050">
                  <a:lumMod val="50000"/>
                </a:srgbClr>
              </a:solidFill>
              <a:latin typeface="Segoe UI Light"/>
              <a:ea typeface="Segoe UI" pitchFamily="34" charset="0"/>
              <a:cs typeface="Segoe UI" pitchFamily="34" charset="0"/>
            </a:endParaRPr>
          </a:p>
        </p:txBody>
      </p:sp>
      <p:sp>
        <p:nvSpPr>
          <p:cNvPr id="69" name="Rectangle 68"/>
          <p:cNvSpPr/>
          <p:nvPr/>
        </p:nvSpPr>
        <p:spPr bwMode="auto">
          <a:xfrm>
            <a:off x="1366621" y="4982807"/>
            <a:ext cx="3800417" cy="331898"/>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399" tIns="0" rIns="186399" bIns="0" numCol="1" rtlCol="0" anchor="ctr" anchorCtr="0" compatLnSpc="1">
            <a:prstTxWarp prst="textNoShape">
              <a:avLst/>
            </a:prstTxWarp>
          </a:bodyPr>
          <a:lstStyle/>
          <a:p>
            <a:pPr defTabSz="931680" fontAlgn="base">
              <a:spcBef>
                <a:spcPct val="0"/>
              </a:spcBef>
              <a:spcAft>
                <a:spcPct val="0"/>
              </a:spcAft>
            </a:pPr>
            <a:r>
              <a:rPr lang="en-US" kern="1100" dirty="0" smtClean="0">
                <a:solidFill>
                  <a:srgbClr val="505050">
                    <a:lumMod val="50000"/>
                  </a:srgbClr>
                </a:solidFill>
                <a:latin typeface="Segoe UI Light"/>
                <a:ea typeface="Segoe UI" pitchFamily="34" charset="0"/>
                <a:cs typeface="Segoe UI" pitchFamily="34" charset="0"/>
              </a:rPr>
              <a:t>N/A Renditions</a:t>
            </a:r>
            <a:endParaRPr lang="en-US" kern="1100" dirty="0">
              <a:solidFill>
                <a:srgbClr val="505050">
                  <a:lumMod val="50000"/>
                </a:srgbClr>
              </a:solidFill>
              <a:latin typeface="Segoe UI Light"/>
              <a:ea typeface="Segoe UI" pitchFamily="34" charset="0"/>
              <a:cs typeface="Segoe UI" pitchFamily="34" charset="0"/>
            </a:endParaRPr>
          </a:p>
        </p:txBody>
      </p:sp>
      <p:sp>
        <p:nvSpPr>
          <p:cNvPr id="70" name="Rectangle 69"/>
          <p:cNvSpPr/>
          <p:nvPr/>
        </p:nvSpPr>
        <p:spPr bwMode="auto">
          <a:xfrm>
            <a:off x="1366619" y="5394305"/>
            <a:ext cx="3800417" cy="331898"/>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399" tIns="0" rIns="186399" bIns="0" numCol="1" rtlCol="0" anchor="ctr" anchorCtr="0" compatLnSpc="1">
            <a:prstTxWarp prst="textNoShape">
              <a:avLst/>
            </a:prstTxWarp>
          </a:bodyPr>
          <a:lstStyle/>
          <a:p>
            <a:pPr defTabSz="931680" fontAlgn="base">
              <a:spcBef>
                <a:spcPct val="0"/>
              </a:spcBef>
              <a:spcAft>
                <a:spcPct val="0"/>
              </a:spcAft>
            </a:pPr>
            <a:r>
              <a:rPr lang="en-US" kern="1100" dirty="0" smtClean="0">
                <a:solidFill>
                  <a:srgbClr val="505050">
                    <a:lumMod val="50000"/>
                  </a:srgbClr>
                </a:solidFill>
                <a:latin typeface="Segoe UI Light"/>
                <a:ea typeface="Segoe UI" pitchFamily="34" charset="0"/>
                <a:cs typeface="Segoe UI" pitchFamily="34" charset="0"/>
              </a:rPr>
              <a:t>Limited SEO</a:t>
            </a:r>
            <a:endParaRPr lang="en-US" kern="1100" dirty="0">
              <a:solidFill>
                <a:srgbClr val="505050">
                  <a:lumMod val="50000"/>
                </a:srgbClr>
              </a:solidFill>
              <a:latin typeface="Segoe UI Light"/>
              <a:ea typeface="Segoe UI" pitchFamily="34" charset="0"/>
              <a:cs typeface="Segoe UI" pitchFamily="34" charset="0"/>
            </a:endParaRPr>
          </a:p>
        </p:txBody>
      </p:sp>
      <p:sp>
        <p:nvSpPr>
          <p:cNvPr id="71" name="Rectangle 70"/>
          <p:cNvSpPr/>
          <p:nvPr/>
        </p:nvSpPr>
        <p:spPr bwMode="auto">
          <a:xfrm>
            <a:off x="1366622" y="5808486"/>
            <a:ext cx="3800417" cy="331898"/>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399" tIns="0" rIns="186399" bIns="0" numCol="1" rtlCol="0" anchor="ctr" anchorCtr="0" compatLnSpc="1">
            <a:prstTxWarp prst="textNoShape">
              <a:avLst/>
            </a:prstTxWarp>
          </a:bodyPr>
          <a:lstStyle/>
          <a:p>
            <a:pPr defTabSz="931680" fontAlgn="base">
              <a:spcBef>
                <a:spcPct val="0"/>
              </a:spcBef>
              <a:spcAft>
                <a:spcPct val="0"/>
              </a:spcAft>
            </a:pPr>
            <a:r>
              <a:rPr lang="en-US" kern="1100" dirty="0" smtClean="0">
                <a:solidFill>
                  <a:srgbClr val="505050">
                    <a:lumMod val="50000"/>
                  </a:srgbClr>
                </a:solidFill>
                <a:latin typeface="Segoe UI Light"/>
                <a:ea typeface="Segoe UI" pitchFamily="34" charset="0"/>
                <a:cs typeface="Segoe UI" pitchFamily="34" charset="0"/>
              </a:rPr>
              <a:t>Limited CSOM API’s</a:t>
            </a:r>
            <a:endParaRPr lang="en-US" kern="1100" dirty="0">
              <a:solidFill>
                <a:srgbClr val="505050">
                  <a:lumMod val="50000"/>
                </a:srgbClr>
              </a:solidFill>
              <a:latin typeface="Segoe UI Light"/>
              <a:ea typeface="Segoe UI" pitchFamily="34" charset="0"/>
              <a:cs typeface="Segoe UI" pitchFamily="34" charset="0"/>
            </a:endParaRPr>
          </a:p>
        </p:txBody>
      </p:sp>
      <p:sp>
        <p:nvSpPr>
          <p:cNvPr id="72" name="Rectangle 71"/>
          <p:cNvSpPr/>
          <p:nvPr/>
        </p:nvSpPr>
        <p:spPr>
          <a:xfrm>
            <a:off x="6720128" y="2643435"/>
            <a:ext cx="3858710" cy="523530"/>
          </a:xfrm>
          <a:prstGeom prst="rect">
            <a:avLst/>
          </a:prstGeom>
          <a:solidFill>
            <a:srgbClr val="F2F2F2">
              <a:lumMod val="90000"/>
            </a:srgbClr>
          </a:solidFill>
          <a:ln w="25400" cap="flat" cmpd="sng" algn="ctr">
            <a:noFill/>
            <a:prstDash val="solid"/>
          </a:ln>
          <a:effectLst/>
        </p:spPr>
        <p:txBody>
          <a:bodyPr lIns="186399" tIns="46600" rIns="93199" bIns="93199" rtlCol="0" anchor="b"/>
          <a:lstStyle/>
          <a:p>
            <a:pPr defTabSz="931986">
              <a:defRPr/>
            </a:pPr>
            <a:r>
              <a:rPr lang="en-US" kern="0" dirty="0">
                <a:solidFill>
                  <a:srgbClr val="3F3F3F">
                    <a:alpha val="99000"/>
                  </a:srgbClr>
                </a:solidFill>
                <a:latin typeface="Segoe UI Light"/>
              </a:rPr>
              <a:t>Web Designers</a:t>
            </a:r>
          </a:p>
        </p:txBody>
      </p:sp>
      <p:sp>
        <p:nvSpPr>
          <p:cNvPr id="73" name="Rectangle 72"/>
          <p:cNvSpPr/>
          <p:nvPr/>
        </p:nvSpPr>
        <p:spPr>
          <a:xfrm>
            <a:off x="6685180" y="1218522"/>
            <a:ext cx="3928606" cy="1324297"/>
          </a:xfrm>
          <a:prstGeom prst="rect">
            <a:avLst/>
          </a:prstGeom>
          <a:solidFill>
            <a:srgbClr val="0070C0"/>
          </a:solidFill>
          <a:ln w="25400" cap="flat" cmpd="sng" algn="ctr">
            <a:noFill/>
            <a:prstDash val="solid"/>
          </a:ln>
          <a:effectLst/>
        </p:spPr>
        <p:txBody>
          <a:bodyPr lIns="186399" tIns="46600" rIns="93199" bIns="93199" rtlCol="0" anchor="b"/>
          <a:lstStyle/>
          <a:p>
            <a:pPr defTabSz="931986">
              <a:lnSpc>
                <a:spcPts val="3060"/>
              </a:lnSpc>
              <a:defRPr/>
            </a:pPr>
            <a:r>
              <a:rPr lang="en-US" sz="3700" kern="0" dirty="0">
                <a:solidFill>
                  <a:srgbClr val="FFFFFF">
                    <a:alpha val="99000"/>
                  </a:srgbClr>
                </a:solidFill>
                <a:latin typeface="Segoe UI Light"/>
              </a:rPr>
              <a:t>SharePoint 2013</a:t>
            </a:r>
          </a:p>
        </p:txBody>
      </p:sp>
      <p:grpSp>
        <p:nvGrpSpPr>
          <p:cNvPr id="74" name="Group 73"/>
          <p:cNvGrpSpPr/>
          <p:nvPr/>
        </p:nvGrpSpPr>
        <p:grpSpPr>
          <a:xfrm>
            <a:off x="6720134" y="3264982"/>
            <a:ext cx="3858713" cy="441275"/>
            <a:chOff x="1322541" y="2526023"/>
            <a:chExt cx="3524248" cy="432662"/>
          </a:xfrm>
        </p:grpSpPr>
        <p:sp>
          <p:nvSpPr>
            <p:cNvPr id="75" name="Rectangle 74"/>
            <p:cNvSpPr/>
            <p:nvPr/>
          </p:nvSpPr>
          <p:spPr bwMode="auto">
            <a:xfrm>
              <a:off x="1655916" y="2633265"/>
              <a:ext cx="3190873" cy="325420"/>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0" rIns="182880" bIns="0" numCol="1" rtlCol="0" anchor="ctr" anchorCtr="0" compatLnSpc="1">
              <a:prstTxWarp prst="textNoShape">
                <a:avLst/>
              </a:prstTxWarp>
            </a:bodyPr>
            <a:lstStyle/>
            <a:p>
              <a:pPr defTabSz="931680" fontAlgn="base">
                <a:spcBef>
                  <a:spcPct val="0"/>
                </a:spcBef>
                <a:spcAft>
                  <a:spcPct val="0"/>
                </a:spcAft>
              </a:pPr>
              <a:r>
                <a:rPr lang="en-US" sz="1600" kern="1100" dirty="0">
                  <a:solidFill>
                    <a:srgbClr val="505050">
                      <a:lumMod val="50000"/>
                    </a:srgbClr>
                  </a:solidFill>
                  <a:latin typeface="Segoe UI Light"/>
                  <a:ea typeface="Segoe UI" pitchFamily="34" charset="0"/>
                  <a:cs typeface="Segoe UI" pitchFamily="34" charset="0"/>
                </a:rPr>
                <a:t>Any Design Tool (</a:t>
              </a:r>
              <a:r>
                <a:rPr lang="en-US" sz="1400" kern="1100" dirty="0">
                  <a:solidFill>
                    <a:srgbClr val="505050">
                      <a:lumMod val="50000"/>
                    </a:srgbClr>
                  </a:solidFill>
                  <a:latin typeface="Segoe UI Light"/>
                  <a:ea typeface="Segoe UI" pitchFamily="34" charset="0"/>
                  <a:cs typeface="Segoe UI" pitchFamily="34" charset="0"/>
                </a:rPr>
                <a:t>Design Manager</a:t>
              </a:r>
              <a:r>
                <a:rPr lang="en-US" sz="1600" kern="1100" dirty="0">
                  <a:solidFill>
                    <a:srgbClr val="505050">
                      <a:lumMod val="50000"/>
                    </a:srgbClr>
                  </a:solidFill>
                  <a:latin typeface="Segoe UI Light"/>
                  <a:ea typeface="Segoe UI" pitchFamily="34" charset="0"/>
                  <a:cs typeface="Segoe UI" pitchFamily="34" charset="0"/>
                </a:rPr>
                <a:t>)</a:t>
              </a:r>
            </a:p>
          </p:txBody>
        </p:sp>
        <p:sp>
          <p:nvSpPr>
            <p:cNvPr id="76" name="Rectangle 75"/>
            <p:cNvSpPr/>
            <p:nvPr/>
          </p:nvSpPr>
          <p:spPr bwMode="auto">
            <a:xfrm>
              <a:off x="1322541" y="2526023"/>
              <a:ext cx="381000" cy="382353"/>
            </a:xfrm>
            <a:prstGeom prst="rect">
              <a:avLst/>
            </a:prstGeom>
            <a:solidFill>
              <a:schemeClr val="bg1">
                <a:lumMod val="85000"/>
              </a:schemeClr>
            </a:solidFill>
            <a:ln>
              <a:noFill/>
              <a:headEnd type="none" w="med" len="med"/>
              <a:tailEnd type="none" w="med" len="med"/>
            </a:ln>
            <a:effectLst/>
            <a:scene3d>
              <a:camera prst="isometricLeftDown"/>
              <a:lightRig rig="threePt" dir="t"/>
            </a:scene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2339676" defTabSz="951403" fontAlgn="base">
                <a:spcBef>
                  <a:spcPct val="0"/>
                </a:spcBef>
                <a:spcAft>
                  <a:spcPct val="0"/>
                </a:spcAft>
              </a:pPr>
              <a:endParaRPr lang="en-US" sz="2000" spc="-71" dirty="0">
                <a:solidFill>
                  <a:srgbClr val="505050">
                    <a:lumMod val="50000"/>
                  </a:srgbClr>
                </a:solidFill>
                <a:latin typeface="Segoe UI Light"/>
                <a:cs typeface="Segoe Pro Light"/>
              </a:endParaRPr>
            </a:p>
          </p:txBody>
        </p:sp>
      </p:grpSp>
      <p:grpSp>
        <p:nvGrpSpPr>
          <p:cNvPr id="77" name="Group 76"/>
          <p:cNvGrpSpPr/>
          <p:nvPr/>
        </p:nvGrpSpPr>
        <p:grpSpPr>
          <a:xfrm>
            <a:off x="6720134" y="3631330"/>
            <a:ext cx="3858713" cy="441275"/>
            <a:chOff x="1322541" y="2526023"/>
            <a:chExt cx="3524248" cy="432662"/>
          </a:xfrm>
        </p:grpSpPr>
        <p:sp>
          <p:nvSpPr>
            <p:cNvPr id="78" name="Rectangle 77"/>
            <p:cNvSpPr/>
            <p:nvPr/>
          </p:nvSpPr>
          <p:spPr bwMode="auto">
            <a:xfrm>
              <a:off x="1655916" y="2633265"/>
              <a:ext cx="3190873" cy="325420"/>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0" rIns="182880" bIns="0" numCol="1" rtlCol="0" anchor="ctr" anchorCtr="0" compatLnSpc="1">
              <a:prstTxWarp prst="textNoShape">
                <a:avLst/>
              </a:prstTxWarp>
            </a:bodyPr>
            <a:lstStyle/>
            <a:p>
              <a:pPr defTabSz="931680" fontAlgn="base">
                <a:spcBef>
                  <a:spcPct val="0"/>
                </a:spcBef>
                <a:spcAft>
                  <a:spcPct val="0"/>
                </a:spcAft>
              </a:pPr>
              <a:r>
                <a:rPr lang="en-US" sz="1600" kern="1100" dirty="0">
                  <a:solidFill>
                    <a:srgbClr val="505050">
                      <a:lumMod val="50000"/>
                    </a:srgbClr>
                  </a:solidFill>
                  <a:latin typeface="Segoe UI Light"/>
                  <a:ea typeface="Segoe UI" pitchFamily="34" charset="0"/>
                  <a:cs typeface="Segoe UI" pitchFamily="34" charset="0"/>
                </a:rPr>
                <a:t>Templates + Dynamic Content</a:t>
              </a:r>
            </a:p>
          </p:txBody>
        </p:sp>
        <p:sp>
          <p:nvSpPr>
            <p:cNvPr id="79" name="Rectangle 78"/>
            <p:cNvSpPr/>
            <p:nvPr/>
          </p:nvSpPr>
          <p:spPr bwMode="auto">
            <a:xfrm>
              <a:off x="1322541" y="2526023"/>
              <a:ext cx="381000" cy="382353"/>
            </a:xfrm>
            <a:prstGeom prst="rect">
              <a:avLst/>
            </a:prstGeom>
            <a:solidFill>
              <a:schemeClr val="bg1">
                <a:lumMod val="85000"/>
              </a:schemeClr>
            </a:solidFill>
            <a:ln>
              <a:noFill/>
              <a:headEnd type="none" w="med" len="med"/>
              <a:tailEnd type="none" w="med" len="med"/>
            </a:ln>
            <a:effectLst/>
            <a:scene3d>
              <a:camera prst="isometricLeftDown"/>
              <a:lightRig rig="threePt" dir="t"/>
            </a:scene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2339676" defTabSz="951403" fontAlgn="base">
                <a:spcBef>
                  <a:spcPct val="0"/>
                </a:spcBef>
                <a:spcAft>
                  <a:spcPct val="0"/>
                </a:spcAft>
              </a:pPr>
              <a:endParaRPr lang="en-US" sz="2000" spc="-71" dirty="0">
                <a:solidFill>
                  <a:srgbClr val="505050">
                    <a:lumMod val="50000"/>
                  </a:srgbClr>
                </a:solidFill>
                <a:latin typeface="Segoe UI Light"/>
                <a:cs typeface="Segoe Pro Light"/>
              </a:endParaRPr>
            </a:p>
          </p:txBody>
        </p:sp>
      </p:grpSp>
      <p:grpSp>
        <p:nvGrpSpPr>
          <p:cNvPr id="80" name="Group 79"/>
          <p:cNvGrpSpPr/>
          <p:nvPr/>
        </p:nvGrpSpPr>
        <p:grpSpPr>
          <a:xfrm>
            <a:off x="6720134" y="3998902"/>
            <a:ext cx="3858713" cy="441275"/>
            <a:chOff x="1322541" y="2526023"/>
            <a:chExt cx="3524248" cy="432662"/>
          </a:xfrm>
        </p:grpSpPr>
        <p:sp>
          <p:nvSpPr>
            <p:cNvPr id="81" name="Rectangle 80"/>
            <p:cNvSpPr/>
            <p:nvPr/>
          </p:nvSpPr>
          <p:spPr bwMode="auto">
            <a:xfrm>
              <a:off x="1655916" y="2633265"/>
              <a:ext cx="3190873" cy="325420"/>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0" rIns="182880" bIns="0" numCol="1" rtlCol="0" anchor="ctr" anchorCtr="0" compatLnSpc="1">
              <a:prstTxWarp prst="textNoShape">
                <a:avLst/>
              </a:prstTxWarp>
            </a:bodyPr>
            <a:lstStyle/>
            <a:p>
              <a:pPr defTabSz="931680" fontAlgn="base">
                <a:spcBef>
                  <a:spcPct val="0"/>
                </a:spcBef>
                <a:spcAft>
                  <a:spcPct val="0"/>
                </a:spcAft>
              </a:pPr>
              <a:r>
                <a:rPr lang="en-US" sz="1600" kern="1100" dirty="0">
                  <a:solidFill>
                    <a:srgbClr val="505050">
                      <a:lumMod val="50000"/>
                    </a:srgbClr>
                  </a:solidFill>
                  <a:latin typeface="Segoe UI Light"/>
                  <a:ea typeface="Segoe UI" pitchFamily="34" charset="0"/>
                  <a:cs typeface="Segoe UI" pitchFamily="34" charset="0"/>
                </a:rPr>
                <a:t>Snippet Gallery</a:t>
              </a:r>
            </a:p>
          </p:txBody>
        </p:sp>
        <p:sp>
          <p:nvSpPr>
            <p:cNvPr id="82" name="Rectangle 81"/>
            <p:cNvSpPr/>
            <p:nvPr/>
          </p:nvSpPr>
          <p:spPr bwMode="auto">
            <a:xfrm>
              <a:off x="1322541" y="2526023"/>
              <a:ext cx="381000" cy="382353"/>
            </a:xfrm>
            <a:prstGeom prst="rect">
              <a:avLst/>
            </a:prstGeom>
            <a:solidFill>
              <a:schemeClr val="bg1">
                <a:lumMod val="85000"/>
              </a:schemeClr>
            </a:solidFill>
            <a:ln>
              <a:noFill/>
              <a:headEnd type="none" w="med" len="med"/>
              <a:tailEnd type="none" w="med" len="med"/>
            </a:ln>
            <a:effectLst/>
            <a:scene3d>
              <a:camera prst="isometricLeftDown"/>
              <a:lightRig rig="threePt" dir="t"/>
            </a:scene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2339676" defTabSz="951403" fontAlgn="base">
                <a:spcBef>
                  <a:spcPct val="0"/>
                </a:spcBef>
                <a:spcAft>
                  <a:spcPct val="0"/>
                </a:spcAft>
              </a:pPr>
              <a:endParaRPr lang="en-US" sz="2000" spc="-71" dirty="0">
                <a:solidFill>
                  <a:srgbClr val="505050">
                    <a:lumMod val="50000"/>
                  </a:srgbClr>
                </a:solidFill>
                <a:latin typeface="Segoe UI Light"/>
                <a:cs typeface="Segoe Pro Light"/>
              </a:endParaRPr>
            </a:p>
          </p:txBody>
        </p:sp>
      </p:grpSp>
      <p:sp>
        <p:nvSpPr>
          <p:cNvPr id="83" name="Rectangle 82"/>
          <p:cNvSpPr/>
          <p:nvPr/>
        </p:nvSpPr>
        <p:spPr bwMode="auto">
          <a:xfrm>
            <a:off x="6778431" y="4574793"/>
            <a:ext cx="3800417" cy="331898"/>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399" tIns="0" rIns="186399" bIns="0" numCol="1" rtlCol="0" anchor="ctr" anchorCtr="0" compatLnSpc="1">
            <a:prstTxWarp prst="textNoShape">
              <a:avLst/>
            </a:prstTxWarp>
          </a:bodyPr>
          <a:lstStyle/>
          <a:p>
            <a:pPr defTabSz="931680" fontAlgn="base">
              <a:spcBef>
                <a:spcPct val="0"/>
              </a:spcBef>
              <a:spcAft>
                <a:spcPct val="0"/>
              </a:spcAft>
            </a:pPr>
            <a:r>
              <a:rPr lang="en-US" kern="1100" dirty="0" smtClean="0">
                <a:solidFill>
                  <a:srgbClr val="505050">
                    <a:lumMod val="50000"/>
                  </a:srgbClr>
                </a:solidFill>
                <a:latin typeface="Segoe UI Light"/>
                <a:ea typeface="Segoe UI" pitchFamily="34" charset="0"/>
                <a:cs typeface="Segoe UI" pitchFamily="34" charset="0"/>
              </a:rPr>
              <a:t>Device Channels</a:t>
            </a:r>
            <a:endParaRPr lang="en-US" kern="1100" dirty="0">
              <a:solidFill>
                <a:srgbClr val="505050">
                  <a:lumMod val="50000"/>
                </a:srgbClr>
              </a:solidFill>
              <a:latin typeface="Segoe UI Light"/>
              <a:ea typeface="Segoe UI" pitchFamily="34" charset="0"/>
              <a:cs typeface="Segoe UI" pitchFamily="34" charset="0"/>
            </a:endParaRPr>
          </a:p>
        </p:txBody>
      </p:sp>
      <p:sp>
        <p:nvSpPr>
          <p:cNvPr id="84" name="Rectangle 83"/>
          <p:cNvSpPr/>
          <p:nvPr/>
        </p:nvSpPr>
        <p:spPr bwMode="auto">
          <a:xfrm>
            <a:off x="6778430" y="4982807"/>
            <a:ext cx="3800417" cy="331898"/>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399" tIns="0" rIns="186399" bIns="0" numCol="1" rtlCol="0" anchor="ctr" anchorCtr="0" compatLnSpc="1">
            <a:prstTxWarp prst="textNoShape">
              <a:avLst/>
            </a:prstTxWarp>
          </a:bodyPr>
          <a:lstStyle/>
          <a:p>
            <a:pPr defTabSz="931680" fontAlgn="base">
              <a:spcBef>
                <a:spcPct val="0"/>
              </a:spcBef>
              <a:spcAft>
                <a:spcPct val="0"/>
              </a:spcAft>
            </a:pPr>
            <a:r>
              <a:rPr lang="en-US" kern="1100" dirty="0" smtClean="0">
                <a:solidFill>
                  <a:srgbClr val="505050">
                    <a:lumMod val="50000"/>
                  </a:srgbClr>
                </a:solidFill>
                <a:latin typeface="Segoe UI Light"/>
                <a:ea typeface="Segoe UI" pitchFamily="34" charset="0"/>
                <a:cs typeface="Segoe UI" pitchFamily="34" charset="0"/>
              </a:rPr>
              <a:t>Image + Video Renditions</a:t>
            </a:r>
            <a:endParaRPr lang="en-US" kern="1100" dirty="0">
              <a:solidFill>
                <a:srgbClr val="505050">
                  <a:lumMod val="50000"/>
                </a:srgbClr>
              </a:solidFill>
              <a:latin typeface="Segoe UI Light"/>
              <a:ea typeface="Segoe UI" pitchFamily="34" charset="0"/>
              <a:cs typeface="Segoe UI" pitchFamily="34" charset="0"/>
            </a:endParaRPr>
          </a:p>
        </p:txBody>
      </p:sp>
      <p:sp>
        <p:nvSpPr>
          <p:cNvPr id="85" name="Rectangle 84"/>
          <p:cNvSpPr/>
          <p:nvPr/>
        </p:nvSpPr>
        <p:spPr bwMode="auto">
          <a:xfrm>
            <a:off x="6778429" y="5394305"/>
            <a:ext cx="3800417" cy="331898"/>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399" tIns="0" rIns="186399" bIns="0" numCol="1" rtlCol="0" anchor="ctr" anchorCtr="0" compatLnSpc="1">
            <a:prstTxWarp prst="textNoShape">
              <a:avLst/>
            </a:prstTxWarp>
          </a:bodyPr>
          <a:lstStyle/>
          <a:p>
            <a:pPr defTabSz="931680" fontAlgn="base">
              <a:spcBef>
                <a:spcPct val="0"/>
              </a:spcBef>
              <a:spcAft>
                <a:spcPct val="0"/>
              </a:spcAft>
            </a:pPr>
            <a:r>
              <a:rPr lang="en-US" kern="1100" dirty="0" smtClean="0">
                <a:solidFill>
                  <a:srgbClr val="505050">
                    <a:lumMod val="50000"/>
                  </a:srgbClr>
                </a:solidFill>
                <a:latin typeface="Segoe UI Light"/>
                <a:ea typeface="Segoe UI" pitchFamily="34" charset="0"/>
                <a:cs typeface="Segoe UI" pitchFamily="34" charset="0"/>
              </a:rPr>
              <a:t>FURLs, SEO, Sitemaps, etc…</a:t>
            </a:r>
            <a:endParaRPr lang="en-US" kern="1100" dirty="0">
              <a:solidFill>
                <a:srgbClr val="505050">
                  <a:lumMod val="50000"/>
                </a:srgbClr>
              </a:solidFill>
              <a:latin typeface="Segoe UI Light"/>
              <a:ea typeface="Segoe UI" pitchFamily="34" charset="0"/>
              <a:cs typeface="Segoe UI" pitchFamily="34" charset="0"/>
            </a:endParaRPr>
          </a:p>
        </p:txBody>
      </p:sp>
      <p:sp>
        <p:nvSpPr>
          <p:cNvPr id="86" name="Rectangle 85"/>
          <p:cNvSpPr/>
          <p:nvPr/>
        </p:nvSpPr>
        <p:spPr bwMode="auto">
          <a:xfrm>
            <a:off x="6778431" y="5808486"/>
            <a:ext cx="3800417" cy="331898"/>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399" tIns="0" rIns="186399" bIns="0" numCol="1" rtlCol="0" anchor="ctr" anchorCtr="0" compatLnSpc="1">
            <a:prstTxWarp prst="textNoShape">
              <a:avLst/>
            </a:prstTxWarp>
          </a:bodyPr>
          <a:lstStyle/>
          <a:p>
            <a:pPr defTabSz="931680" fontAlgn="base">
              <a:spcBef>
                <a:spcPct val="0"/>
              </a:spcBef>
              <a:spcAft>
                <a:spcPct val="0"/>
              </a:spcAft>
            </a:pPr>
            <a:r>
              <a:rPr lang="en-US" kern="1100" dirty="0" smtClean="0">
                <a:solidFill>
                  <a:srgbClr val="505050">
                    <a:lumMod val="50000"/>
                  </a:srgbClr>
                </a:solidFill>
                <a:latin typeface="Segoe UI Light"/>
                <a:ea typeface="Segoe UI" pitchFamily="34" charset="0"/>
                <a:cs typeface="Segoe UI" pitchFamily="34" charset="0"/>
              </a:rPr>
              <a:t>Full CSOM, REST/</a:t>
            </a:r>
            <a:r>
              <a:rPr lang="en-US" kern="1100" dirty="0" err="1" smtClean="0">
                <a:solidFill>
                  <a:srgbClr val="505050">
                    <a:lumMod val="50000"/>
                  </a:srgbClr>
                </a:solidFill>
                <a:latin typeface="Segoe UI Light"/>
                <a:ea typeface="Segoe UI" pitchFamily="34" charset="0"/>
                <a:cs typeface="Segoe UI" pitchFamily="34" charset="0"/>
              </a:rPr>
              <a:t>OData</a:t>
            </a:r>
            <a:r>
              <a:rPr lang="en-US" kern="1100" dirty="0" smtClean="0">
                <a:solidFill>
                  <a:srgbClr val="505050">
                    <a:lumMod val="50000"/>
                  </a:srgbClr>
                </a:solidFill>
                <a:latin typeface="Segoe UI Light"/>
                <a:ea typeface="Segoe UI" pitchFamily="34" charset="0"/>
                <a:cs typeface="Segoe UI" pitchFamily="34" charset="0"/>
              </a:rPr>
              <a:t> &amp; Apps </a:t>
            </a:r>
            <a:endParaRPr lang="en-US" kern="1100" dirty="0">
              <a:solidFill>
                <a:srgbClr val="505050">
                  <a:lumMod val="50000"/>
                </a:srgbClr>
              </a:solidFill>
              <a:latin typeface="Segoe UI Light"/>
              <a:ea typeface="Segoe UI" pitchFamily="34" charset="0"/>
              <a:cs typeface="Segoe UI" pitchFamily="34" charset="0"/>
            </a:endParaRPr>
          </a:p>
        </p:txBody>
      </p:sp>
      <p:sp>
        <p:nvSpPr>
          <p:cNvPr id="87" name="Isosceles Triangle 86"/>
          <p:cNvSpPr/>
          <p:nvPr/>
        </p:nvSpPr>
        <p:spPr bwMode="auto">
          <a:xfrm rot="5400000">
            <a:off x="5535580" y="3746511"/>
            <a:ext cx="1026157" cy="453046"/>
          </a:xfrm>
          <a:prstGeom prst="triangle">
            <a:avLst/>
          </a:prstGeom>
          <a:solidFill>
            <a:srgbClr val="0070C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199" tIns="46600" rIns="46600" bIns="93199" numCol="1" spcCol="0" rtlCol="0" fromWordArt="0" anchor="b" anchorCtr="0" forceAA="0" compatLnSpc="1">
            <a:prstTxWarp prst="textNoShape">
              <a:avLst/>
            </a:prstTxWarp>
            <a:noAutofit/>
          </a:bodyPr>
          <a:lstStyle/>
          <a:p>
            <a:pPr algn="ctr" defTabSz="931680" fontAlgn="base">
              <a:spcBef>
                <a:spcPct val="0"/>
              </a:spcBef>
              <a:spcAft>
                <a:spcPct val="0"/>
              </a:spcAft>
            </a:pPr>
            <a:endParaRPr lang="en-US" spc="-51" dirty="0" err="1">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89" name="Rectangle 88"/>
          <p:cNvSpPr/>
          <p:nvPr/>
        </p:nvSpPr>
        <p:spPr bwMode="auto">
          <a:xfrm>
            <a:off x="1273370" y="2601106"/>
            <a:ext cx="3928606" cy="3538034"/>
          </a:xfrm>
          <a:prstGeom prst="rect">
            <a:avLst/>
          </a:prstGeom>
          <a:noFill/>
          <a:ln w="2540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399" tIns="149118" rIns="186399" bIns="149118" numCol="1" spcCol="0" rtlCol="0" fromWordArt="0" anchor="t" anchorCtr="0" forceAA="0" compatLnSpc="1">
            <a:prstTxWarp prst="textNoShape">
              <a:avLst/>
            </a:prstTxWarp>
            <a:noAutofit/>
          </a:bodyPr>
          <a:lstStyle/>
          <a:p>
            <a:pPr algn="ctr" defTabSz="95040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0" name="Rectangle 89"/>
          <p:cNvSpPr/>
          <p:nvPr/>
        </p:nvSpPr>
        <p:spPr bwMode="auto">
          <a:xfrm>
            <a:off x="6685180" y="2619841"/>
            <a:ext cx="3928606" cy="3538034"/>
          </a:xfrm>
          <a:prstGeom prst="rect">
            <a:avLst/>
          </a:prstGeom>
          <a:noFill/>
          <a:ln w="2540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399" tIns="149118" rIns="186399" bIns="149118" numCol="1" spcCol="0" rtlCol="0" fromWordArt="0" anchor="t" anchorCtr="0" forceAA="0" compatLnSpc="1">
            <a:prstTxWarp prst="textNoShape">
              <a:avLst/>
            </a:prstTxWarp>
            <a:noAutofit/>
          </a:bodyPr>
          <a:lstStyle/>
          <a:p>
            <a:pPr algn="ctr" defTabSz="95040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7" name="Rectangular Callout 36"/>
          <p:cNvSpPr/>
          <p:nvPr/>
        </p:nvSpPr>
        <p:spPr bwMode="auto">
          <a:xfrm>
            <a:off x="10420590" y="5901142"/>
            <a:ext cx="1676400" cy="990600"/>
          </a:xfrm>
          <a:prstGeom prst="wedgeRectCallout">
            <a:avLst>
              <a:gd name="adj1" fmla="val -42622"/>
              <a:gd name="adj2" fmla="val -74728"/>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SPC203 </a:t>
            </a: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r>
              <a:rPr lang="en-US" sz="1200" dirty="0" smtClean="0">
                <a:gradFill>
                  <a:gsLst>
                    <a:gs pos="0">
                      <a:srgbClr val="FFFFFF"/>
                    </a:gs>
                    <a:gs pos="100000">
                      <a:srgbClr val="FFFFFF"/>
                    </a:gs>
                  </a:gsLst>
                  <a:lin ang="5400000" scaled="0"/>
                </a:gradFill>
              </a:rPr>
              <a:t>Adjust the perspective with responsive designs for SharePoint</a:t>
            </a:r>
            <a:endParaRPr lang="en-US" sz="12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9384875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Contoso.com &amp; Contoso Knowledge Portal Walkthrough  </a:t>
            </a:r>
            <a:endParaRPr lang="en-US" dirty="0"/>
          </a:p>
        </p:txBody>
      </p:sp>
    </p:spTree>
    <p:extLst>
      <p:ext uri="{BB962C8B-B14F-4D97-AF65-F5344CB8AC3E}">
        <p14:creationId xmlns:p14="http://schemas.microsoft.com/office/powerpoint/2010/main" val="3559564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51558" y="1975344"/>
            <a:ext cx="1611074" cy="349725"/>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Documents</a:t>
            </a:r>
          </a:p>
        </p:txBody>
      </p:sp>
      <p:sp>
        <p:nvSpPr>
          <p:cNvPr id="6" name="Rectangle 5"/>
          <p:cNvSpPr/>
          <p:nvPr/>
        </p:nvSpPr>
        <p:spPr bwMode="auto">
          <a:xfrm>
            <a:off x="351557" y="3156189"/>
            <a:ext cx="1611075" cy="349726"/>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Catalogs</a:t>
            </a:r>
          </a:p>
        </p:txBody>
      </p:sp>
      <p:sp>
        <p:nvSpPr>
          <p:cNvPr id="8" name="Rectangle 7"/>
          <p:cNvSpPr/>
          <p:nvPr/>
        </p:nvSpPr>
        <p:spPr bwMode="auto">
          <a:xfrm>
            <a:off x="282789" y="1879234"/>
            <a:ext cx="1767287" cy="1681583"/>
          </a:xfrm>
          <a:prstGeom prst="rect">
            <a:avLst/>
          </a:prstGeom>
          <a:noFill/>
          <a:ln w="25400">
            <a:solidFill>
              <a:srgbClr val="0070C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351557" y="2363929"/>
            <a:ext cx="1611075" cy="349725"/>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Pages</a:t>
            </a:r>
          </a:p>
        </p:txBody>
      </p:sp>
      <p:sp>
        <p:nvSpPr>
          <p:cNvPr id="10" name="Rectangle 9"/>
          <p:cNvSpPr/>
          <p:nvPr/>
        </p:nvSpPr>
        <p:spPr bwMode="auto">
          <a:xfrm>
            <a:off x="348025" y="2754183"/>
            <a:ext cx="1614608" cy="349726"/>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Digital Assets</a:t>
            </a:r>
          </a:p>
        </p:txBody>
      </p:sp>
      <p:sp>
        <p:nvSpPr>
          <p:cNvPr id="11" name="Rectangle 10"/>
          <p:cNvSpPr/>
          <p:nvPr/>
        </p:nvSpPr>
        <p:spPr>
          <a:xfrm>
            <a:off x="81445" y="3625111"/>
            <a:ext cx="2147767" cy="341632"/>
          </a:xfrm>
          <a:prstGeom prst="rect">
            <a:avLst/>
          </a:prstGeom>
        </p:spPr>
        <p:txBody>
          <a:bodyPr wrap="none">
            <a:spAutoFit/>
          </a:bodyPr>
          <a:lstStyle/>
          <a:p>
            <a:pPr algn="ctr" defTabSz="950585" fontAlgn="base">
              <a:lnSpc>
                <a:spcPct val="90000"/>
              </a:lnSpc>
              <a:spcBef>
                <a:spcPct val="0"/>
              </a:spcBef>
              <a:spcAft>
                <a:spcPct val="0"/>
              </a:spcAft>
            </a:pPr>
            <a:r>
              <a:rPr lang="en-US" dirty="0">
                <a:solidFill>
                  <a:srgbClr val="505050"/>
                </a:solidFill>
                <a:ea typeface="Segoe UI" pitchFamily="34" charset="0"/>
                <a:cs typeface="Segoe UI" pitchFamily="34" charset="0"/>
              </a:rPr>
              <a:t>SharePoint Content</a:t>
            </a:r>
          </a:p>
        </p:txBody>
      </p:sp>
      <p:sp>
        <p:nvSpPr>
          <p:cNvPr id="12" name="Rectangle 11"/>
          <p:cNvSpPr/>
          <p:nvPr/>
        </p:nvSpPr>
        <p:spPr bwMode="auto">
          <a:xfrm>
            <a:off x="301936" y="4506967"/>
            <a:ext cx="1748141" cy="1247117"/>
          </a:xfrm>
          <a:prstGeom prst="rect">
            <a:avLst/>
          </a:prstGeom>
          <a:noFill/>
          <a:ln w="25400">
            <a:solidFill>
              <a:srgbClr val="0070C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367179" y="4555540"/>
            <a:ext cx="1595460" cy="349725"/>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dirty="0" smtClean="0">
                <a:solidFill>
                  <a:srgbClr val="505050"/>
                </a:solidFill>
                <a:ea typeface="Segoe UI" pitchFamily="34" charset="0"/>
                <a:cs typeface="Segoe UI" pitchFamily="34" charset="0"/>
              </a:rPr>
              <a:t>www</a:t>
            </a:r>
          </a:p>
        </p:txBody>
      </p:sp>
      <p:sp>
        <p:nvSpPr>
          <p:cNvPr id="14" name="Rectangle 13"/>
          <p:cNvSpPr/>
          <p:nvPr/>
        </p:nvSpPr>
        <p:spPr bwMode="auto">
          <a:xfrm>
            <a:off x="367179" y="4944126"/>
            <a:ext cx="1595460" cy="349725"/>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Ext. CMS</a:t>
            </a:r>
          </a:p>
        </p:txBody>
      </p:sp>
      <p:sp>
        <p:nvSpPr>
          <p:cNvPr id="15" name="Rectangle 14"/>
          <p:cNvSpPr/>
          <p:nvPr/>
        </p:nvSpPr>
        <p:spPr bwMode="auto">
          <a:xfrm>
            <a:off x="367179" y="5334381"/>
            <a:ext cx="1595460" cy="349725"/>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LOB + more</a:t>
            </a:r>
          </a:p>
        </p:txBody>
      </p:sp>
      <p:sp>
        <p:nvSpPr>
          <p:cNvPr id="16" name="Rectangle 15"/>
          <p:cNvSpPr/>
          <p:nvPr/>
        </p:nvSpPr>
        <p:spPr>
          <a:xfrm>
            <a:off x="150562" y="5815829"/>
            <a:ext cx="1899518" cy="348433"/>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dirty="0" smtClean="0">
                <a:solidFill>
                  <a:srgbClr val="505050"/>
                </a:solidFill>
                <a:ea typeface="Segoe UI" pitchFamily="34" charset="0"/>
                <a:cs typeface="Segoe UI" pitchFamily="34" charset="0"/>
              </a:rPr>
              <a:t>External Content</a:t>
            </a:r>
            <a:endParaRPr lang="en-US" dirty="0">
              <a:solidFill>
                <a:srgbClr val="505050"/>
              </a:solidFill>
              <a:ea typeface="Segoe UI" pitchFamily="34" charset="0"/>
              <a:cs typeface="Segoe UI" pitchFamily="34" charset="0"/>
            </a:endParaRPr>
          </a:p>
        </p:txBody>
      </p:sp>
      <p:grpSp>
        <p:nvGrpSpPr>
          <p:cNvPr id="82" name="Group 81"/>
          <p:cNvGrpSpPr/>
          <p:nvPr/>
        </p:nvGrpSpPr>
        <p:grpSpPr>
          <a:xfrm>
            <a:off x="4155714" y="4935010"/>
            <a:ext cx="1862741" cy="612566"/>
            <a:chOff x="3586615" y="4734250"/>
            <a:chExt cx="1657350" cy="600609"/>
          </a:xfrm>
          <a:solidFill>
            <a:schemeClr val="accent2"/>
          </a:solidFill>
        </p:grpSpPr>
        <p:sp>
          <p:nvSpPr>
            <p:cNvPr id="25" name="Rectangle 24"/>
            <p:cNvSpPr/>
            <p:nvPr/>
          </p:nvSpPr>
          <p:spPr>
            <a:xfrm>
              <a:off x="3586615" y="4734250"/>
              <a:ext cx="1657350" cy="600609"/>
            </a:xfrm>
            <a:prstGeom prst="rect">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3383" bIns="45720" rtlCol="0" anchor="b"/>
            <a:lstStyle/>
            <a:p>
              <a:pPr algn="ctr" defTabSz="950673"/>
              <a:r>
                <a:rPr lang="en-US" sz="1600" dirty="0">
                  <a:solidFill>
                    <a:srgbClr val="FFFFFF">
                      <a:alpha val="99000"/>
                    </a:srgbClr>
                  </a:solidFill>
                </a:rPr>
                <a:t>Analysis Engine</a:t>
              </a:r>
            </a:p>
          </p:txBody>
        </p:sp>
        <p:sp>
          <p:nvSpPr>
            <p:cNvPr id="26" name="Freeform 104"/>
            <p:cNvSpPr>
              <a:spLocks noEditPoints="1"/>
            </p:cNvSpPr>
            <p:nvPr/>
          </p:nvSpPr>
          <p:spPr bwMode="black">
            <a:xfrm>
              <a:off x="4284173" y="4786282"/>
              <a:ext cx="265716" cy="25448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bg1"/>
            </a:solidFill>
            <a:ln>
              <a:noFill/>
            </a:ln>
            <a:extLst/>
          </p:spPr>
          <p:txBody>
            <a:bodyPr vert="horz" wrap="square" lIns="91444" tIns="45722" rIns="91444" bIns="45722" numCol="1" anchor="t" anchorCtr="0" compatLnSpc="1">
              <a:prstTxWarp prst="textNoShape">
                <a:avLst/>
              </a:prstTxWarp>
            </a:bodyPr>
            <a:lstStyle/>
            <a:p>
              <a:pPr defTabSz="932128"/>
              <a:endParaRPr lang="en-US" dirty="0">
                <a:solidFill>
                  <a:srgbClr val="000000"/>
                </a:solidFill>
              </a:endParaRPr>
            </a:p>
          </p:txBody>
        </p:sp>
      </p:grpSp>
      <p:sp>
        <p:nvSpPr>
          <p:cNvPr id="51" name="Up-Down Arrow 50"/>
          <p:cNvSpPr/>
          <p:nvPr/>
        </p:nvSpPr>
        <p:spPr bwMode="auto">
          <a:xfrm rot="16200000">
            <a:off x="8159895" y="3353265"/>
            <a:ext cx="155690" cy="4213879"/>
          </a:xfrm>
          <a:prstGeom prst="upDownArrow">
            <a:avLst/>
          </a:prstGeom>
          <a:solidFill>
            <a:schemeClr val="bg2"/>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52" name="Rectangle 51"/>
          <p:cNvSpPr/>
          <p:nvPr/>
        </p:nvSpPr>
        <p:spPr>
          <a:xfrm>
            <a:off x="6963056" y="5535082"/>
            <a:ext cx="2382212" cy="263679"/>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200" dirty="0">
                <a:solidFill>
                  <a:srgbClr val="505050"/>
                </a:solidFill>
                <a:ea typeface="Segoe UI" pitchFamily="34" charset="0"/>
                <a:cs typeface="Segoe UI" pitchFamily="34" charset="0"/>
              </a:rPr>
              <a:t>User Behavior (+custom events)</a:t>
            </a:r>
          </a:p>
        </p:txBody>
      </p:sp>
      <p:sp>
        <p:nvSpPr>
          <p:cNvPr id="54" name="Rectangle 53"/>
          <p:cNvSpPr/>
          <p:nvPr/>
        </p:nvSpPr>
        <p:spPr bwMode="auto">
          <a:xfrm>
            <a:off x="2" y="897028"/>
            <a:ext cx="2878889" cy="758777"/>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solidFill>
                  <a:srgbClr val="505050"/>
                </a:solidFill>
                <a:ea typeface="Segoe UI" pitchFamily="34" charset="0"/>
                <a:cs typeface="Segoe UI" pitchFamily="34" charset="0"/>
              </a:rPr>
              <a:t>Content &amp; Authoring</a:t>
            </a:r>
          </a:p>
        </p:txBody>
      </p:sp>
      <p:sp>
        <p:nvSpPr>
          <p:cNvPr id="55" name="Rectangle 54"/>
          <p:cNvSpPr/>
          <p:nvPr/>
        </p:nvSpPr>
        <p:spPr>
          <a:xfrm>
            <a:off x="2878889" y="897021"/>
            <a:ext cx="3918658" cy="758778"/>
          </a:xfrm>
          <a:prstGeom prst="rect">
            <a:avLst/>
          </a:prstGeom>
          <a:solidFill>
            <a:schemeClr val="accent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5198" tIns="46608" rIns="93216" bIns="95198" rtlCol="0" anchor="ctr"/>
          <a:lstStyle/>
          <a:p>
            <a:pPr algn="ctr" defTabSz="950673"/>
            <a:r>
              <a:rPr lang="en-US" sz="2000" dirty="0" smtClean="0">
                <a:solidFill>
                  <a:srgbClr val="FFFFFF">
                    <a:alpha val="99000"/>
                  </a:srgbClr>
                </a:solidFill>
              </a:rPr>
              <a:t>Search</a:t>
            </a:r>
            <a:endParaRPr lang="en-US" sz="2000" dirty="0">
              <a:solidFill>
                <a:srgbClr val="FFFFFF">
                  <a:alpha val="99000"/>
                </a:srgbClr>
              </a:solidFill>
            </a:endParaRPr>
          </a:p>
        </p:txBody>
      </p:sp>
      <p:sp>
        <p:nvSpPr>
          <p:cNvPr id="56" name="Rectangle 55"/>
          <p:cNvSpPr/>
          <p:nvPr/>
        </p:nvSpPr>
        <p:spPr bwMode="auto">
          <a:xfrm>
            <a:off x="6797546" y="897027"/>
            <a:ext cx="3065620" cy="758777"/>
          </a:xfrm>
          <a:prstGeom prst="rect">
            <a:avLst/>
          </a:prstGeom>
          <a:solidFill>
            <a:schemeClr val="tx2"/>
          </a:solidFill>
          <a:ln>
            <a:solidFill>
              <a:schemeClr val="tx2"/>
            </a:solid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Publishing</a:t>
            </a:r>
          </a:p>
        </p:txBody>
      </p:sp>
      <p:sp>
        <p:nvSpPr>
          <p:cNvPr id="57" name="Rectangle 56"/>
          <p:cNvSpPr/>
          <p:nvPr/>
        </p:nvSpPr>
        <p:spPr>
          <a:xfrm>
            <a:off x="9863172" y="897020"/>
            <a:ext cx="2573309" cy="758778"/>
          </a:xfrm>
          <a:prstGeom prst="rect">
            <a:avLst/>
          </a:prstGeom>
          <a:solidFill>
            <a:schemeClr val="accent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5198" tIns="46608" rIns="93216" bIns="95198" rtlCol="0" anchor="ctr"/>
          <a:lstStyle/>
          <a:p>
            <a:pPr algn="ctr" defTabSz="950673"/>
            <a:r>
              <a:rPr lang="en-US" sz="2000" dirty="0">
                <a:solidFill>
                  <a:srgbClr val="FFFFFF">
                    <a:alpha val="99000"/>
                  </a:srgbClr>
                </a:solidFill>
              </a:rPr>
              <a:t>Experiences</a:t>
            </a:r>
          </a:p>
        </p:txBody>
      </p:sp>
      <p:grpSp>
        <p:nvGrpSpPr>
          <p:cNvPr id="48" name="Group 47"/>
          <p:cNvGrpSpPr/>
          <p:nvPr/>
        </p:nvGrpSpPr>
        <p:grpSpPr>
          <a:xfrm>
            <a:off x="10417630" y="4197919"/>
            <a:ext cx="1953251" cy="1889573"/>
            <a:chOff x="10157559" y="2350803"/>
            <a:chExt cx="2387181" cy="2238090"/>
          </a:xfrm>
        </p:grpSpPr>
        <p:pic>
          <p:nvPicPr>
            <p:cNvPr id="46"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57559" y="2350803"/>
              <a:ext cx="1835328" cy="1824316"/>
            </a:xfrm>
            <a:prstGeom prst="rect">
              <a:avLst/>
            </a:prstGeom>
            <a:noFill/>
            <a:ln>
              <a:noFill/>
            </a:ln>
            <a:effectLst>
              <a:outerShdw blurRad="203200" dist="165100" dir="2700000" algn="ctr" rotWithShape="0">
                <a:schemeClr val="bg1">
                  <a:lumMod val="65000"/>
                  <a:alpha val="92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65872" y="3753705"/>
              <a:ext cx="1978868" cy="83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5" name="Rectangle 64"/>
          <p:cNvSpPr/>
          <p:nvPr/>
        </p:nvSpPr>
        <p:spPr>
          <a:xfrm>
            <a:off x="7555696" y="5170758"/>
            <a:ext cx="961793" cy="249553"/>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100" dirty="0">
                <a:solidFill>
                  <a:srgbClr val="505050"/>
                </a:solidFill>
                <a:ea typeface="Segoe UI" pitchFamily="34" charset="0"/>
                <a:cs typeface="Segoe UI" pitchFamily="34" charset="0"/>
              </a:rPr>
              <a:t>REST/OData</a:t>
            </a:r>
          </a:p>
        </p:txBody>
      </p:sp>
      <p:pic>
        <p:nvPicPr>
          <p:cNvPr id="6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47360" y="1840781"/>
            <a:ext cx="1396053" cy="1763853"/>
          </a:xfrm>
          <a:prstGeom prst="rect">
            <a:avLst/>
          </a:prstGeom>
          <a:noFill/>
          <a:ln>
            <a:noFill/>
          </a:ln>
          <a:effectLst>
            <a:outerShdw blurRad="114300" dist="889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3" name="Picture 52"/>
          <p:cNvPicPr>
            <a:picLocks noChangeAspect="1"/>
          </p:cNvPicPr>
          <p:nvPr/>
        </p:nvPicPr>
        <p:blipFill rotWithShape="1">
          <a:blip r:embed="rId6"/>
          <a:srcRect b="24819"/>
          <a:stretch/>
        </p:blipFill>
        <p:spPr>
          <a:xfrm>
            <a:off x="10585990" y="2301262"/>
            <a:ext cx="1616533" cy="1620224"/>
          </a:xfrm>
          <a:prstGeom prst="rect">
            <a:avLst/>
          </a:prstGeom>
          <a:effectLst>
            <a:outerShdw blurRad="114300" dist="88900" dir="2700000" algn="tl" rotWithShape="0">
              <a:prstClr val="black">
                <a:alpha val="40000"/>
              </a:prstClr>
            </a:outerShdw>
          </a:effectLst>
        </p:spPr>
      </p:pic>
      <p:sp>
        <p:nvSpPr>
          <p:cNvPr id="72" name="Up-Down Arrow 71"/>
          <p:cNvSpPr/>
          <p:nvPr/>
        </p:nvSpPr>
        <p:spPr bwMode="auto">
          <a:xfrm rot="16200000">
            <a:off x="6352581" y="-1756233"/>
            <a:ext cx="153450" cy="7463154"/>
          </a:xfrm>
          <a:prstGeom prst="upDownArrow">
            <a:avLst/>
          </a:prstGeom>
          <a:solidFill>
            <a:schemeClr val="bg2"/>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6860686" y="2442360"/>
            <a:ext cx="2356642" cy="418684"/>
          </a:xfrm>
          <a:prstGeom prst="rect">
            <a:avLst/>
          </a:prstGeom>
          <a:solidFill>
            <a:schemeClr val="tx2"/>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Managed Navigation</a:t>
            </a:r>
          </a:p>
        </p:txBody>
      </p:sp>
      <p:sp>
        <p:nvSpPr>
          <p:cNvPr id="66" name="Rectangle 65"/>
          <p:cNvSpPr/>
          <p:nvPr/>
        </p:nvSpPr>
        <p:spPr>
          <a:xfrm>
            <a:off x="7284588" y="2122178"/>
            <a:ext cx="1719717" cy="320182"/>
          </a:xfrm>
          <a:prstGeom prst="rect">
            <a:avLst/>
          </a:prstGeom>
        </p:spPr>
        <p:txBody>
          <a:bodyPr wrap="none" lIns="93216" tIns="46608" rIns="93216" bIns="46608">
            <a:spAutoFit/>
          </a:bodyPr>
          <a:lstStyle/>
          <a:p>
            <a:pPr algn="ctr" defTabSz="950585" fontAlgn="base">
              <a:lnSpc>
                <a:spcPct val="90000"/>
              </a:lnSpc>
              <a:spcBef>
                <a:spcPct val="0"/>
              </a:spcBef>
              <a:spcAft>
                <a:spcPct val="0"/>
              </a:spcAft>
            </a:pPr>
            <a:r>
              <a:rPr lang="en-US" sz="1600" dirty="0">
                <a:solidFill>
                  <a:srgbClr val="505050"/>
                </a:solidFill>
                <a:ea typeface="Segoe UI" pitchFamily="34" charset="0"/>
                <a:cs typeface="Segoe UI" pitchFamily="34" charset="0"/>
              </a:rPr>
              <a:t>Page Framework</a:t>
            </a:r>
          </a:p>
        </p:txBody>
      </p:sp>
      <p:grpSp>
        <p:nvGrpSpPr>
          <p:cNvPr id="62" name="Group 61"/>
          <p:cNvGrpSpPr/>
          <p:nvPr/>
        </p:nvGrpSpPr>
        <p:grpSpPr>
          <a:xfrm>
            <a:off x="6860686" y="2903550"/>
            <a:ext cx="2356642" cy="2001715"/>
            <a:chOff x="7059727" y="2199055"/>
            <a:chExt cx="1792930" cy="1002689"/>
          </a:xfrm>
          <a:solidFill>
            <a:schemeClr val="tx2"/>
          </a:solidFill>
        </p:grpSpPr>
        <p:sp>
          <p:nvSpPr>
            <p:cNvPr id="59" name="Rectangle 58"/>
            <p:cNvSpPr/>
            <p:nvPr/>
          </p:nvSpPr>
          <p:spPr bwMode="auto">
            <a:xfrm>
              <a:off x="7059727" y="2199055"/>
              <a:ext cx="1792930" cy="1002689"/>
            </a:xfrm>
            <a:prstGeom prst="rect">
              <a:avLst/>
            </a:prstGeom>
            <a:grp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2880" tIns="45720" rIns="182880" bIns="146304" numCol="1" spcCol="0" rtlCol="0" fromWordArt="0" anchor="t"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Content Search WP</a:t>
              </a:r>
            </a:p>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(CSWP)</a:t>
              </a:r>
            </a:p>
            <a:p>
              <a:pPr algn="ctr" defTabSz="950585" fontAlgn="base">
                <a:lnSpc>
                  <a:spcPct val="90000"/>
                </a:lnSpc>
                <a:spcBef>
                  <a:spcPct val="0"/>
                </a:spcBef>
                <a:spcAft>
                  <a:spcPct val="0"/>
                </a:spcAft>
              </a:pPr>
              <a:r>
                <a:rPr lang="en-US" sz="1200" dirty="0">
                  <a:gradFill>
                    <a:gsLst>
                      <a:gs pos="0">
                        <a:srgbClr val="FFFFFF"/>
                      </a:gs>
                      <a:gs pos="100000">
                        <a:srgbClr val="FFFFFF"/>
                      </a:gs>
                    </a:gsLst>
                    <a:lin ang="5400000" scaled="0"/>
                  </a:gradFill>
                  <a:ea typeface="Segoe UI" pitchFamily="34" charset="0"/>
                  <a:cs typeface="Segoe UI" pitchFamily="34" charset="0"/>
                </a:rPr>
                <a:t/>
              </a:r>
              <a:br>
                <a:rPr lang="en-US" sz="1200" dirty="0">
                  <a:gradFill>
                    <a:gsLst>
                      <a:gs pos="0">
                        <a:srgbClr val="FFFFFF"/>
                      </a:gs>
                      <a:gs pos="100000">
                        <a:srgbClr val="FFFFFF"/>
                      </a:gs>
                    </a:gsLst>
                    <a:lin ang="5400000" scaled="0"/>
                  </a:gradFill>
                  <a:ea typeface="Segoe UI" pitchFamily="34" charset="0"/>
                  <a:cs typeface="Segoe UI" pitchFamily="34" charset="0"/>
                </a:rPr>
              </a:br>
              <a:endParaRPr lang="en-US" sz="1200" dirty="0">
                <a:gradFill>
                  <a:gsLst>
                    <a:gs pos="0">
                      <a:srgbClr val="FFFFFF"/>
                    </a:gs>
                    <a:gs pos="100000">
                      <a:srgbClr val="FFFFFF"/>
                    </a:gs>
                  </a:gsLst>
                  <a:lin ang="5400000" scaled="0"/>
                </a:gradFill>
                <a:ea typeface="Segoe UI" pitchFamily="34" charset="0"/>
                <a:cs typeface="Segoe UI" pitchFamily="34" charset="0"/>
              </a:endParaRPr>
            </a:p>
          </p:txBody>
        </p:sp>
        <p:sp>
          <p:nvSpPr>
            <p:cNvPr id="76" name="Rectangle 75"/>
            <p:cNvSpPr/>
            <p:nvPr/>
          </p:nvSpPr>
          <p:spPr bwMode="auto">
            <a:xfrm>
              <a:off x="7281886" y="2782038"/>
              <a:ext cx="1408698" cy="266277"/>
            </a:xfrm>
            <a:prstGeom prst="rect">
              <a:avLst/>
            </a:prstGeom>
            <a:solidFill>
              <a:schemeClr val="accent3"/>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46304" rIns="91440" bIns="146304"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solidFill>
                    <a:srgbClr val="505050"/>
                  </a:solidFill>
                  <a:ea typeface="Segoe UI" pitchFamily="34" charset="0"/>
                  <a:cs typeface="Segoe UI" pitchFamily="34" charset="0"/>
                </a:rPr>
                <a:t>Display Templates</a:t>
              </a:r>
            </a:p>
          </p:txBody>
        </p:sp>
      </p:grpSp>
      <p:sp>
        <p:nvSpPr>
          <p:cNvPr id="86" name="Rectangle 85"/>
          <p:cNvSpPr/>
          <p:nvPr/>
        </p:nvSpPr>
        <p:spPr bwMode="auto">
          <a:xfrm rot="16200000">
            <a:off x="8190574" y="3496422"/>
            <a:ext cx="2462901" cy="354785"/>
          </a:xfrm>
          <a:prstGeom prst="rect">
            <a:avLst/>
          </a:prstGeom>
          <a:solidFill>
            <a:schemeClr val="tx2"/>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Device Channels</a:t>
            </a:r>
          </a:p>
        </p:txBody>
      </p:sp>
      <p:sp>
        <p:nvSpPr>
          <p:cNvPr id="90" name="Rectangle 89"/>
          <p:cNvSpPr/>
          <p:nvPr/>
        </p:nvSpPr>
        <p:spPr bwMode="auto">
          <a:xfrm rot="16200000">
            <a:off x="1507925" y="2464847"/>
            <a:ext cx="1681586" cy="510357"/>
          </a:xfrm>
          <a:prstGeom prst="rect">
            <a:avLst/>
          </a:prstGeom>
          <a:solidFill>
            <a:schemeClr val="accent3"/>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2000" dirty="0">
                <a:solidFill>
                  <a:srgbClr val="505050"/>
                </a:solidFill>
                <a:ea typeface="Segoe UI" pitchFamily="34" charset="0"/>
                <a:cs typeface="Segoe UI" pitchFamily="34" charset="0"/>
              </a:rPr>
              <a:t>Variations</a:t>
            </a:r>
          </a:p>
        </p:txBody>
      </p:sp>
      <p:sp>
        <p:nvSpPr>
          <p:cNvPr id="91" name="Rectangle 90"/>
          <p:cNvSpPr/>
          <p:nvPr/>
        </p:nvSpPr>
        <p:spPr bwMode="auto">
          <a:xfrm rot="5400000">
            <a:off x="5008111" y="4726369"/>
            <a:ext cx="157932" cy="1862741"/>
          </a:xfrm>
          <a:prstGeom prst="rect">
            <a:avLst/>
          </a:prstGeom>
          <a:solidFill>
            <a:schemeClr val="accent2"/>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gradFill>
                  <a:gsLst>
                    <a:gs pos="0">
                      <a:srgbClr val="FFFFFF"/>
                    </a:gs>
                    <a:gs pos="100000">
                      <a:srgbClr val="FFFFFF"/>
                    </a:gs>
                  </a:gsLst>
                  <a:lin ang="5400000" scaled="0"/>
                </a:gradFill>
                <a:ea typeface="Segoe UI" pitchFamily="34" charset="0"/>
                <a:cs typeface="Segoe UI" pitchFamily="34" charset="0"/>
              </a:rPr>
              <a:t>Reports</a:t>
            </a:r>
          </a:p>
        </p:txBody>
      </p:sp>
      <p:sp>
        <p:nvSpPr>
          <p:cNvPr id="96" name="Rectangle 95"/>
          <p:cNvSpPr/>
          <p:nvPr/>
        </p:nvSpPr>
        <p:spPr bwMode="auto">
          <a:xfrm>
            <a:off x="3622570" y="2442364"/>
            <a:ext cx="1346296" cy="2437603"/>
          </a:xfrm>
          <a:prstGeom prst="rect">
            <a:avLst/>
          </a:prstGeom>
          <a:solidFill>
            <a:schemeClr val="accent2"/>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21" tIns="34963" rIns="34963" bIns="69921" numCol="1" spcCol="0" rtlCol="0" fromWordArt="0" anchor="b" anchorCtr="0" forceAA="0" compatLnSpc="1">
            <a:prstTxWarp prst="textNoShape">
              <a:avLst/>
            </a:prstTxWarp>
            <a:noAutofit/>
          </a:bodyPr>
          <a:lstStyle/>
          <a:p>
            <a:pPr defTabSz="698961" fontAlgn="base">
              <a:spcBef>
                <a:spcPct val="0"/>
              </a:spcBef>
              <a:spcAft>
                <a:spcPct val="0"/>
              </a:spcAft>
            </a:pPr>
            <a:endParaRPr lang="en-US" sz="2900" spc="-39" dirty="0">
              <a:gradFill>
                <a:gsLst>
                  <a:gs pos="0">
                    <a:srgbClr val="FFFFFF"/>
                  </a:gs>
                  <a:gs pos="100000">
                    <a:srgbClr val="FFFFFF"/>
                  </a:gs>
                </a:gsLst>
                <a:lin ang="5400000" scaled="0"/>
              </a:gradFill>
              <a:ea typeface="Segoe UI" pitchFamily="34" charset="0"/>
              <a:cs typeface="Segoe Pro Light"/>
            </a:endParaRPr>
          </a:p>
        </p:txBody>
      </p:sp>
      <p:pic>
        <p:nvPicPr>
          <p:cNvPr id="97" name="Picture 2" descr="\\MAGNUM\Projects\Microsoft\Cloud Power FY12\Design\Icons\PNGs\Cloud_on_your_terms.png"/>
          <p:cNvPicPr>
            <a:picLocks noChangeAspect="1" noChangeArrowheads="1"/>
          </p:cNvPicPr>
          <p:nvPr/>
        </p:nvPicPr>
        <p:blipFill>
          <a:blip r:embed="rId7" cstate="print">
            <a:lum bright="100000"/>
          </a:blip>
          <a:stretch>
            <a:fillRect/>
          </a:stretch>
        </p:blipFill>
        <p:spPr bwMode="auto">
          <a:xfrm>
            <a:off x="3814086" y="3020320"/>
            <a:ext cx="963261" cy="963124"/>
          </a:xfrm>
          <a:prstGeom prst="rect">
            <a:avLst/>
          </a:prstGeom>
          <a:solidFill>
            <a:schemeClr val="accent2"/>
          </a:solidFill>
          <a:ln>
            <a:noFill/>
          </a:ln>
        </p:spPr>
      </p:pic>
      <p:sp>
        <p:nvSpPr>
          <p:cNvPr id="98" name="Rectangle 97"/>
          <p:cNvSpPr/>
          <p:nvPr/>
        </p:nvSpPr>
        <p:spPr>
          <a:xfrm>
            <a:off x="3901574" y="4084904"/>
            <a:ext cx="788289" cy="586569"/>
          </a:xfrm>
          <a:prstGeom prst="rect">
            <a:avLst/>
          </a:prstGeom>
          <a:solidFill>
            <a:schemeClr val="accent2"/>
          </a:solidFill>
        </p:spPr>
        <p:txBody>
          <a:bodyPr wrap="none" lIns="93216" tIns="46608" rIns="93216" bIns="46608">
            <a:spAutoFit/>
          </a:bodyPr>
          <a:lstStyle/>
          <a:p>
            <a:pPr algn="ctr" defTabSz="950673"/>
            <a:r>
              <a:rPr lang="en-US" sz="1600" dirty="0" smtClean="0">
                <a:solidFill>
                  <a:srgbClr val="FFFFFF">
                    <a:alpha val="99000"/>
                  </a:srgbClr>
                </a:solidFill>
              </a:rPr>
              <a:t>Search</a:t>
            </a:r>
          </a:p>
          <a:p>
            <a:pPr algn="ctr" defTabSz="950673"/>
            <a:r>
              <a:rPr lang="en-US" sz="1600" dirty="0" smtClean="0">
                <a:solidFill>
                  <a:srgbClr val="FFFFFF">
                    <a:alpha val="99000"/>
                  </a:srgbClr>
                </a:solidFill>
              </a:rPr>
              <a:t>Index</a:t>
            </a:r>
            <a:endParaRPr lang="en-US" sz="1600" dirty="0">
              <a:solidFill>
                <a:srgbClr val="FFFFFF">
                  <a:alpha val="99000"/>
                </a:srgbClr>
              </a:solidFill>
            </a:endParaRPr>
          </a:p>
        </p:txBody>
      </p:sp>
      <p:sp>
        <p:nvSpPr>
          <p:cNvPr id="99" name="Rectangle 98"/>
          <p:cNvSpPr/>
          <p:nvPr/>
        </p:nvSpPr>
        <p:spPr bwMode="auto">
          <a:xfrm>
            <a:off x="4990171" y="2442366"/>
            <a:ext cx="499912" cy="2435575"/>
          </a:xfrm>
          <a:prstGeom prst="rect">
            <a:avLst/>
          </a:prstGeom>
          <a:solidFill>
            <a:schemeClr val="accent2"/>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Recommendations</a:t>
            </a:r>
          </a:p>
        </p:txBody>
      </p:sp>
      <p:sp>
        <p:nvSpPr>
          <p:cNvPr id="100" name="Rectangle 99"/>
          <p:cNvSpPr/>
          <p:nvPr/>
        </p:nvSpPr>
        <p:spPr bwMode="auto">
          <a:xfrm>
            <a:off x="5518536" y="2442366"/>
            <a:ext cx="499912" cy="2438775"/>
          </a:xfrm>
          <a:prstGeom prst="rect">
            <a:avLst/>
          </a:prstGeom>
          <a:solidFill>
            <a:schemeClr val="accent2"/>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Query Rule Engine</a:t>
            </a:r>
          </a:p>
        </p:txBody>
      </p:sp>
      <p:sp>
        <p:nvSpPr>
          <p:cNvPr id="102" name="Rectangle 101"/>
          <p:cNvSpPr/>
          <p:nvPr/>
        </p:nvSpPr>
        <p:spPr bwMode="auto">
          <a:xfrm>
            <a:off x="3169526" y="2442357"/>
            <a:ext cx="424369" cy="2438783"/>
          </a:xfrm>
          <a:prstGeom prst="rect">
            <a:avLst/>
          </a:prstGeom>
          <a:solidFill>
            <a:schemeClr val="accent2"/>
          </a:solidFill>
          <a:ln>
            <a:solidFill>
              <a:schemeClr val="tx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Crawler</a:t>
            </a:r>
          </a:p>
        </p:txBody>
      </p:sp>
      <p:sp>
        <p:nvSpPr>
          <p:cNvPr id="104" name="Rectangle 103"/>
          <p:cNvSpPr/>
          <p:nvPr/>
        </p:nvSpPr>
        <p:spPr bwMode="auto">
          <a:xfrm rot="16200000">
            <a:off x="8573420" y="3496422"/>
            <a:ext cx="2462900" cy="354785"/>
          </a:xfrm>
          <a:prstGeom prst="rect">
            <a:avLst/>
          </a:prstGeom>
          <a:solidFill>
            <a:schemeClr val="tx2"/>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ot="0" spcFirstLastPara="0" vertOverflow="overflow" horzOverflow="overflow" vert="horz" wrap="square" lIns="186434" tIns="149146" rIns="186434"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Templates</a:t>
            </a:r>
          </a:p>
        </p:txBody>
      </p:sp>
      <p:sp>
        <p:nvSpPr>
          <p:cNvPr id="63" name="Rectangle 62"/>
          <p:cNvSpPr/>
          <p:nvPr/>
        </p:nvSpPr>
        <p:spPr bwMode="auto">
          <a:xfrm>
            <a:off x="7152690" y="3451870"/>
            <a:ext cx="1851604" cy="531581"/>
          </a:xfrm>
          <a:prstGeom prst="rect">
            <a:avLst/>
          </a:prstGeom>
          <a:solidFill>
            <a:schemeClr val="tx2">
              <a:lumMod val="50000"/>
              <a:lumOff val="50000"/>
            </a:schemeClr>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6" tIns="149146" rIns="93216" bIns="149146" numCol="1" spcCol="0" rtlCol="0" fromWordArt="0" anchor="ctr" anchorCtr="0" forceAA="0" compatLnSpc="1">
            <a:prstTxWarp prst="textNoShape">
              <a:avLst/>
            </a:prstTxWarp>
            <a:noAutofit/>
          </a:bodyPr>
          <a:lstStyle/>
          <a:p>
            <a:pPr algn="ctr" defTabSz="950585" fontAlgn="base">
              <a:lnSpc>
                <a:spcPct val="90000"/>
              </a:lnSpc>
              <a:spcBef>
                <a:spcPct val="0"/>
              </a:spcBef>
              <a:spcAft>
                <a:spcPct val="0"/>
              </a:spcAft>
            </a:pPr>
            <a:r>
              <a:rPr lang="en-US" sz="1200" dirty="0">
                <a:solidFill>
                  <a:srgbClr val="505050"/>
                </a:solidFill>
                <a:ea typeface="Segoe UI" pitchFamily="34" charset="0"/>
                <a:cs typeface="Segoe UI" pitchFamily="34" charset="0"/>
              </a:rPr>
              <a:t>Query</a:t>
            </a:r>
          </a:p>
        </p:txBody>
      </p:sp>
    </p:spTree>
    <p:extLst>
      <p:ext uri="{BB962C8B-B14F-4D97-AF65-F5344CB8AC3E}">
        <p14:creationId xmlns:p14="http://schemas.microsoft.com/office/powerpoint/2010/main" val="1140722683"/>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Exec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Exec_Template" id="{D327A2E9-74DC-42B1-97F7-C63C180DCA14}" vid="{ED97139E-41EE-489F-9480-F989826853E4}"/>
    </a:ext>
  </a:extLst>
</a:theme>
</file>

<file path=ppt/theme/theme2.xml><?xml version="1.0" encoding="utf-8"?>
<a:theme xmlns:a="http://schemas.openxmlformats.org/drawingml/2006/main" name="1_5-30499_SPC_2014_Exec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Exec_Template" id="{F96B0763-F710-416C-8427-3D71E10E9EFE}" vid="{CF1F79E0-1728-4D1E-8884-199306FDD0CE}"/>
    </a:ext>
  </a:extLst>
</a:theme>
</file>

<file path=ppt/theme/theme3.xml><?xml version="1.0" encoding="utf-8"?>
<a:theme xmlns:a="http://schemas.openxmlformats.org/drawingml/2006/main" name="5-30499_SPC_2014_PowerUser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PowerUser_Template" id="{8BBBEFC8-198F-4C46-9624-1CDB9D062CD8}" vid="{509AD355-5CF8-4C2B-A587-4F5B5D28D2D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A1C6DEDC-C770-4D74-8CBF-15C473F646FD}"/>
</file>

<file path=docProps/app.xml><?xml version="1.0" encoding="utf-8"?>
<Properties xmlns="http://schemas.openxmlformats.org/officeDocument/2006/extended-properties" xmlns:vt="http://schemas.openxmlformats.org/officeDocument/2006/docPropsVTypes">
  <Template>Exec</Template>
  <TotalTime>1</TotalTime>
  <Words>3855</Words>
  <Application>Microsoft Office PowerPoint</Application>
  <PresentationFormat>Custom</PresentationFormat>
  <Paragraphs>641</Paragraphs>
  <Slides>26</Slides>
  <Notes>21</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26</vt:i4>
      </vt:variant>
    </vt:vector>
  </HeadingPairs>
  <TitlesOfParts>
    <vt:vector size="37" baseType="lpstr">
      <vt:lpstr>Arial</vt:lpstr>
      <vt:lpstr>Calibri</vt:lpstr>
      <vt:lpstr>Segoe Print</vt:lpstr>
      <vt:lpstr>Segoe Pro Light</vt:lpstr>
      <vt:lpstr>Segoe UI</vt:lpstr>
      <vt:lpstr>Segoe UI Light</vt:lpstr>
      <vt:lpstr>Wingdings</vt:lpstr>
      <vt:lpstr>Zegoe UI SemiLight</vt:lpstr>
      <vt:lpstr>5-30499_SPC_2014_Exec_Template_16x9</vt:lpstr>
      <vt:lpstr>1_5-30499_SPC_2014_Exec_Template_16x9</vt:lpstr>
      <vt:lpstr>5-30499_SPC_2014_PowerUser_Template_16x9</vt:lpstr>
      <vt:lpstr>PowerPoint Presentation</vt:lpstr>
      <vt:lpstr>Deliver adaptive and personalized experiences for your SharePoint 2013 sites </vt:lpstr>
      <vt:lpstr>Session Objectives &amp; Takeaways</vt:lpstr>
      <vt:lpstr>SharePoint 2013 Web Sites</vt:lpstr>
      <vt:lpstr>Business Challenges delivering Web Experiences</vt:lpstr>
      <vt:lpstr>Addressing the Challenges</vt:lpstr>
      <vt:lpstr>Design Improvements</vt:lpstr>
      <vt:lpstr>Demo</vt:lpstr>
      <vt:lpstr>PowerPoint Presentation</vt:lpstr>
      <vt:lpstr>PowerPoint Presentation</vt:lpstr>
      <vt:lpstr>Demo</vt:lpstr>
      <vt:lpstr>PowerPoint Presentation</vt:lpstr>
      <vt:lpstr>PowerPoint Presentation</vt:lpstr>
      <vt:lpstr>Analytics Engine &amp; Recommendations</vt:lpstr>
      <vt:lpstr>Demo</vt:lpstr>
      <vt:lpstr>PowerPoint Presentation</vt:lpstr>
      <vt:lpstr>PowerPoint Presentation</vt:lpstr>
      <vt:lpstr>Contextual &amp; Targeted Experiences</vt:lpstr>
      <vt:lpstr>Demo</vt:lpstr>
      <vt:lpstr>PowerPoint Presentation</vt:lpstr>
      <vt:lpstr>PowerPoint Presentation</vt:lpstr>
      <vt:lpstr>Frequently Asked Questions</vt:lpstr>
      <vt:lpstr>PowerPoint Presentation</vt:lpstr>
      <vt:lpstr>PowerPoint Presentation</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Deliver adaptive and personalized experiences for your SharePoint 2013 sites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1</cp:revision>
  <dcterms:created xsi:type="dcterms:W3CDTF">2014-03-03T21:26:08Z</dcterms:created>
  <dcterms:modified xsi:type="dcterms:W3CDTF">2014-03-05T23:43:23Z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104;#executive|6d110970-2b36-4b0a-8093-dcd59b769fa9</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