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53"/>
  </p:notesMasterIdLst>
  <p:handoutMasterIdLst>
    <p:handoutMasterId r:id="rId54"/>
  </p:handoutMasterIdLst>
  <p:sldIdLst>
    <p:sldId id="302" r:id="rId5"/>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3" r:id="rId51"/>
    <p:sldId id="301" r:id="rId5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21"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2F135D-2AB0-DF4A-92EC-63E51ABB8BE7}" type="doc">
      <dgm:prSet loTypeId="urn:microsoft.com/office/officeart/2005/8/layout/hProcess9" loCatId="" qsTypeId="urn:microsoft.com/office/officeart/2005/8/quickstyle/simple4" qsCatId="simple" csTypeId="urn:microsoft.com/office/officeart/2005/8/colors/accent0_3" csCatId="mainScheme" phldr="1"/>
      <dgm:spPr/>
      <dgm:t>
        <a:bodyPr/>
        <a:lstStyle/>
        <a:p>
          <a:endParaRPr lang="en-US"/>
        </a:p>
      </dgm:t>
    </dgm:pt>
    <dgm:pt modelId="{5AE540B3-FE2B-8246-A29B-E8E67CD28388}">
      <dgm:prSet phldrT="[Text]"/>
      <dgm:spPr/>
      <dgm:t>
        <a:bodyPr/>
        <a:lstStyle/>
        <a:p>
          <a:r>
            <a:rPr lang="en-US" dirty="0" smtClean="0"/>
            <a:t>Corporate Goals</a:t>
          </a:r>
          <a:endParaRPr lang="en-US" dirty="0"/>
        </a:p>
      </dgm:t>
    </dgm:pt>
    <dgm:pt modelId="{07906A24-E209-4842-B525-612DA8183FBE}" type="parTrans" cxnId="{1B56A0B6-9F29-0347-810E-AC4868CB6E27}">
      <dgm:prSet/>
      <dgm:spPr/>
      <dgm:t>
        <a:bodyPr/>
        <a:lstStyle/>
        <a:p>
          <a:endParaRPr lang="en-US"/>
        </a:p>
      </dgm:t>
    </dgm:pt>
    <dgm:pt modelId="{D04A9370-860A-694C-97FF-CE9D694AC899}" type="sibTrans" cxnId="{1B56A0B6-9F29-0347-810E-AC4868CB6E27}">
      <dgm:prSet/>
      <dgm:spPr/>
      <dgm:t>
        <a:bodyPr/>
        <a:lstStyle/>
        <a:p>
          <a:endParaRPr lang="en-US"/>
        </a:p>
      </dgm:t>
    </dgm:pt>
    <dgm:pt modelId="{B1B22572-8E2D-394D-A114-F9E33CA57069}">
      <dgm:prSet phldrT="[Text]"/>
      <dgm:spPr/>
      <dgm:t>
        <a:bodyPr/>
        <a:lstStyle/>
        <a:p>
          <a:r>
            <a:rPr lang="en-US" dirty="0" smtClean="0"/>
            <a:t>Business Objectives</a:t>
          </a:r>
          <a:endParaRPr lang="en-US" dirty="0"/>
        </a:p>
      </dgm:t>
    </dgm:pt>
    <dgm:pt modelId="{BB326DDA-1E4A-0849-9F1B-D9192D4FDFC9}" type="parTrans" cxnId="{FF517FB1-A235-B945-B07B-D30ADE1E2E8F}">
      <dgm:prSet/>
      <dgm:spPr/>
      <dgm:t>
        <a:bodyPr/>
        <a:lstStyle/>
        <a:p>
          <a:endParaRPr lang="en-US"/>
        </a:p>
      </dgm:t>
    </dgm:pt>
    <dgm:pt modelId="{64D68072-BB20-F743-8B23-EEF6D91EDFED}" type="sibTrans" cxnId="{FF517FB1-A235-B945-B07B-D30ADE1E2E8F}">
      <dgm:prSet/>
      <dgm:spPr/>
      <dgm:t>
        <a:bodyPr/>
        <a:lstStyle/>
        <a:p>
          <a:endParaRPr lang="en-US"/>
        </a:p>
      </dgm:t>
    </dgm:pt>
    <dgm:pt modelId="{3F6D558F-1391-FD4A-982C-227525907B46}">
      <dgm:prSet phldrT="[Text]"/>
      <dgm:spPr/>
      <dgm:t>
        <a:bodyPr/>
        <a:lstStyle/>
        <a:p>
          <a:r>
            <a:rPr lang="en-US" dirty="0" smtClean="0"/>
            <a:t>Measures of Success</a:t>
          </a:r>
          <a:endParaRPr lang="en-US" dirty="0"/>
        </a:p>
      </dgm:t>
    </dgm:pt>
    <dgm:pt modelId="{E6B2BDE8-AB3E-1145-A675-5EA182372487}" type="parTrans" cxnId="{A055BC92-C196-0642-8F9E-984B970BF06D}">
      <dgm:prSet/>
      <dgm:spPr/>
      <dgm:t>
        <a:bodyPr/>
        <a:lstStyle/>
        <a:p>
          <a:endParaRPr lang="en-US"/>
        </a:p>
      </dgm:t>
    </dgm:pt>
    <dgm:pt modelId="{FA01D2A7-CC56-9C47-956B-7B064D20313D}" type="sibTrans" cxnId="{A055BC92-C196-0642-8F9E-984B970BF06D}">
      <dgm:prSet/>
      <dgm:spPr/>
      <dgm:t>
        <a:bodyPr/>
        <a:lstStyle/>
        <a:p>
          <a:endParaRPr lang="en-US"/>
        </a:p>
      </dgm:t>
    </dgm:pt>
    <dgm:pt modelId="{21DF8E01-167B-A749-B678-80C623DBC661}">
      <dgm:prSet phldrT="[Text]"/>
      <dgm:spPr/>
      <dgm:t>
        <a:bodyPr/>
        <a:lstStyle/>
        <a:p>
          <a:r>
            <a:rPr lang="en-US" dirty="0" smtClean="0"/>
            <a:t>Operational Tactics</a:t>
          </a:r>
          <a:endParaRPr lang="en-US" dirty="0"/>
        </a:p>
      </dgm:t>
    </dgm:pt>
    <dgm:pt modelId="{D45554F7-3F8E-1441-BBA5-7FD583A32744}" type="parTrans" cxnId="{CCC5E1CD-6E90-CE48-8499-319DC9B8F5CE}">
      <dgm:prSet/>
      <dgm:spPr/>
      <dgm:t>
        <a:bodyPr/>
        <a:lstStyle/>
        <a:p>
          <a:endParaRPr lang="en-US"/>
        </a:p>
      </dgm:t>
    </dgm:pt>
    <dgm:pt modelId="{C26D0C45-68D4-5B4D-8D60-AC14ED56324D}" type="sibTrans" cxnId="{CCC5E1CD-6E90-CE48-8499-319DC9B8F5CE}">
      <dgm:prSet/>
      <dgm:spPr/>
      <dgm:t>
        <a:bodyPr/>
        <a:lstStyle/>
        <a:p>
          <a:endParaRPr lang="en-US"/>
        </a:p>
      </dgm:t>
    </dgm:pt>
    <dgm:pt modelId="{EFB51D90-9AA7-E143-9FA7-FA465FE1AD38}" type="pres">
      <dgm:prSet presAssocID="{402F135D-2AB0-DF4A-92EC-63E51ABB8BE7}" presName="CompostProcess" presStyleCnt="0">
        <dgm:presLayoutVars>
          <dgm:dir/>
          <dgm:resizeHandles val="exact"/>
        </dgm:presLayoutVars>
      </dgm:prSet>
      <dgm:spPr/>
      <dgm:t>
        <a:bodyPr/>
        <a:lstStyle/>
        <a:p>
          <a:endParaRPr lang="en-US"/>
        </a:p>
      </dgm:t>
    </dgm:pt>
    <dgm:pt modelId="{0A0D4755-CE25-A641-A661-0E79C652E1B5}" type="pres">
      <dgm:prSet presAssocID="{402F135D-2AB0-DF4A-92EC-63E51ABB8BE7}" presName="arrow" presStyleLbl="bgShp" presStyleIdx="0" presStyleCnt="1" custLinFactNeighborX="695" custLinFactNeighborY="6988"/>
      <dgm:spPr/>
    </dgm:pt>
    <dgm:pt modelId="{E7884E65-D986-964F-88CC-DCD533132339}" type="pres">
      <dgm:prSet presAssocID="{402F135D-2AB0-DF4A-92EC-63E51ABB8BE7}" presName="linearProcess" presStyleCnt="0"/>
      <dgm:spPr/>
    </dgm:pt>
    <dgm:pt modelId="{CEC678D5-0713-794A-A31E-DAFF4B1ECA82}" type="pres">
      <dgm:prSet presAssocID="{5AE540B3-FE2B-8246-A29B-E8E67CD28388}" presName="textNode" presStyleLbl="node1" presStyleIdx="0" presStyleCnt="4">
        <dgm:presLayoutVars>
          <dgm:bulletEnabled val="1"/>
        </dgm:presLayoutVars>
      </dgm:prSet>
      <dgm:spPr/>
      <dgm:t>
        <a:bodyPr/>
        <a:lstStyle/>
        <a:p>
          <a:endParaRPr lang="en-US"/>
        </a:p>
      </dgm:t>
    </dgm:pt>
    <dgm:pt modelId="{D96C6460-2F50-6E4D-8F69-BF75B371CE72}" type="pres">
      <dgm:prSet presAssocID="{D04A9370-860A-694C-97FF-CE9D694AC899}" presName="sibTrans" presStyleCnt="0"/>
      <dgm:spPr/>
    </dgm:pt>
    <dgm:pt modelId="{49F50EFF-5F52-7245-B6FA-5235CA01E67A}" type="pres">
      <dgm:prSet presAssocID="{B1B22572-8E2D-394D-A114-F9E33CA57069}" presName="textNode" presStyleLbl="node1" presStyleIdx="1" presStyleCnt="4">
        <dgm:presLayoutVars>
          <dgm:bulletEnabled val="1"/>
        </dgm:presLayoutVars>
      </dgm:prSet>
      <dgm:spPr/>
      <dgm:t>
        <a:bodyPr/>
        <a:lstStyle/>
        <a:p>
          <a:endParaRPr lang="en-US"/>
        </a:p>
      </dgm:t>
    </dgm:pt>
    <dgm:pt modelId="{6ADFB847-B879-1840-A513-1D46381E183D}" type="pres">
      <dgm:prSet presAssocID="{64D68072-BB20-F743-8B23-EEF6D91EDFED}" presName="sibTrans" presStyleCnt="0"/>
      <dgm:spPr/>
    </dgm:pt>
    <dgm:pt modelId="{6B94196A-3279-2D40-AC1E-013BBAC767D7}" type="pres">
      <dgm:prSet presAssocID="{3F6D558F-1391-FD4A-982C-227525907B46}" presName="textNode" presStyleLbl="node1" presStyleIdx="2" presStyleCnt="4">
        <dgm:presLayoutVars>
          <dgm:bulletEnabled val="1"/>
        </dgm:presLayoutVars>
      </dgm:prSet>
      <dgm:spPr/>
      <dgm:t>
        <a:bodyPr/>
        <a:lstStyle/>
        <a:p>
          <a:endParaRPr lang="en-US"/>
        </a:p>
      </dgm:t>
    </dgm:pt>
    <dgm:pt modelId="{D4372C5A-A768-F743-9AED-90E92061FB95}" type="pres">
      <dgm:prSet presAssocID="{FA01D2A7-CC56-9C47-956B-7B064D20313D}" presName="sibTrans" presStyleCnt="0"/>
      <dgm:spPr/>
    </dgm:pt>
    <dgm:pt modelId="{92847400-DA82-9342-8197-E1605EF7AD8F}" type="pres">
      <dgm:prSet presAssocID="{21DF8E01-167B-A749-B678-80C623DBC661}" presName="textNode" presStyleLbl="node1" presStyleIdx="3" presStyleCnt="4">
        <dgm:presLayoutVars>
          <dgm:bulletEnabled val="1"/>
        </dgm:presLayoutVars>
      </dgm:prSet>
      <dgm:spPr/>
      <dgm:t>
        <a:bodyPr/>
        <a:lstStyle/>
        <a:p>
          <a:endParaRPr lang="en-US"/>
        </a:p>
      </dgm:t>
    </dgm:pt>
  </dgm:ptLst>
  <dgm:cxnLst>
    <dgm:cxn modelId="{F3718285-6900-4C09-AB15-0142D32930C9}" type="presOf" srcId="{3F6D558F-1391-FD4A-982C-227525907B46}" destId="{6B94196A-3279-2D40-AC1E-013BBAC767D7}" srcOrd="0" destOrd="0" presId="urn:microsoft.com/office/officeart/2005/8/layout/hProcess9"/>
    <dgm:cxn modelId="{A055BC92-C196-0642-8F9E-984B970BF06D}" srcId="{402F135D-2AB0-DF4A-92EC-63E51ABB8BE7}" destId="{3F6D558F-1391-FD4A-982C-227525907B46}" srcOrd="2" destOrd="0" parTransId="{E6B2BDE8-AB3E-1145-A675-5EA182372487}" sibTransId="{FA01D2A7-CC56-9C47-956B-7B064D20313D}"/>
    <dgm:cxn modelId="{CAB7E7D1-4DE4-4D99-8D4D-C39914BEFE0A}" type="presOf" srcId="{402F135D-2AB0-DF4A-92EC-63E51ABB8BE7}" destId="{EFB51D90-9AA7-E143-9FA7-FA465FE1AD38}" srcOrd="0" destOrd="0" presId="urn:microsoft.com/office/officeart/2005/8/layout/hProcess9"/>
    <dgm:cxn modelId="{1B56A0B6-9F29-0347-810E-AC4868CB6E27}" srcId="{402F135D-2AB0-DF4A-92EC-63E51ABB8BE7}" destId="{5AE540B3-FE2B-8246-A29B-E8E67CD28388}" srcOrd="0" destOrd="0" parTransId="{07906A24-E209-4842-B525-612DA8183FBE}" sibTransId="{D04A9370-860A-694C-97FF-CE9D694AC899}"/>
    <dgm:cxn modelId="{4F850BD4-E85A-4AA1-B215-6660B32D4211}" type="presOf" srcId="{B1B22572-8E2D-394D-A114-F9E33CA57069}" destId="{49F50EFF-5F52-7245-B6FA-5235CA01E67A}" srcOrd="0" destOrd="0" presId="urn:microsoft.com/office/officeart/2005/8/layout/hProcess9"/>
    <dgm:cxn modelId="{CCC5E1CD-6E90-CE48-8499-319DC9B8F5CE}" srcId="{402F135D-2AB0-DF4A-92EC-63E51ABB8BE7}" destId="{21DF8E01-167B-A749-B678-80C623DBC661}" srcOrd="3" destOrd="0" parTransId="{D45554F7-3F8E-1441-BBA5-7FD583A32744}" sibTransId="{C26D0C45-68D4-5B4D-8D60-AC14ED56324D}"/>
    <dgm:cxn modelId="{AB899F41-E11D-4A25-BA31-8A05C4373016}" type="presOf" srcId="{21DF8E01-167B-A749-B678-80C623DBC661}" destId="{92847400-DA82-9342-8197-E1605EF7AD8F}" srcOrd="0" destOrd="0" presId="urn:microsoft.com/office/officeart/2005/8/layout/hProcess9"/>
    <dgm:cxn modelId="{3C8D4C93-18B3-4C0D-BF6D-1C46CE5155B1}" type="presOf" srcId="{5AE540B3-FE2B-8246-A29B-E8E67CD28388}" destId="{CEC678D5-0713-794A-A31E-DAFF4B1ECA82}" srcOrd="0" destOrd="0" presId="urn:microsoft.com/office/officeart/2005/8/layout/hProcess9"/>
    <dgm:cxn modelId="{FF517FB1-A235-B945-B07B-D30ADE1E2E8F}" srcId="{402F135D-2AB0-DF4A-92EC-63E51ABB8BE7}" destId="{B1B22572-8E2D-394D-A114-F9E33CA57069}" srcOrd="1" destOrd="0" parTransId="{BB326DDA-1E4A-0849-9F1B-D9192D4FDFC9}" sibTransId="{64D68072-BB20-F743-8B23-EEF6D91EDFED}"/>
    <dgm:cxn modelId="{CA8CED63-0BCB-4C5A-AD6E-43D22D15FAE2}" type="presParOf" srcId="{EFB51D90-9AA7-E143-9FA7-FA465FE1AD38}" destId="{0A0D4755-CE25-A641-A661-0E79C652E1B5}" srcOrd="0" destOrd="0" presId="urn:microsoft.com/office/officeart/2005/8/layout/hProcess9"/>
    <dgm:cxn modelId="{4056A350-19F4-431B-B43C-4F30E49C0F53}" type="presParOf" srcId="{EFB51D90-9AA7-E143-9FA7-FA465FE1AD38}" destId="{E7884E65-D986-964F-88CC-DCD533132339}" srcOrd="1" destOrd="0" presId="urn:microsoft.com/office/officeart/2005/8/layout/hProcess9"/>
    <dgm:cxn modelId="{59FEA509-5D40-49CF-AEDF-FACC84C027AA}" type="presParOf" srcId="{E7884E65-D986-964F-88CC-DCD533132339}" destId="{CEC678D5-0713-794A-A31E-DAFF4B1ECA82}" srcOrd="0" destOrd="0" presId="urn:microsoft.com/office/officeart/2005/8/layout/hProcess9"/>
    <dgm:cxn modelId="{04842E87-9FC4-4F45-8C92-07FD93B2FC83}" type="presParOf" srcId="{E7884E65-D986-964F-88CC-DCD533132339}" destId="{D96C6460-2F50-6E4D-8F69-BF75B371CE72}" srcOrd="1" destOrd="0" presId="urn:microsoft.com/office/officeart/2005/8/layout/hProcess9"/>
    <dgm:cxn modelId="{F99BA83E-1969-4917-BE5C-F7EC7F9D3D2F}" type="presParOf" srcId="{E7884E65-D986-964F-88CC-DCD533132339}" destId="{49F50EFF-5F52-7245-B6FA-5235CA01E67A}" srcOrd="2" destOrd="0" presId="urn:microsoft.com/office/officeart/2005/8/layout/hProcess9"/>
    <dgm:cxn modelId="{5CF25B91-EE45-4DA1-8048-06D5029D2B07}" type="presParOf" srcId="{E7884E65-D986-964F-88CC-DCD533132339}" destId="{6ADFB847-B879-1840-A513-1D46381E183D}" srcOrd="3" destOrd="0" presId="urn:microsoft.com/office/officeart/2005/8/layout/hProcess9"/>
    <dgm:cxn modelId="{5BB56CFB-87FE-45FA-BEF2-2880C1290FEB}" type="presParOf" srcId="{E7884E65-D986-964F-88CC-DCD533132339}" destId="{6B94196A-3279-2D40-AC1E-013BBAC767D7}" srcOrd="4" destOrd="0" presId="urn:microsoft.com/office/officeart/2005/8/layout/hProcess9"/>
    <dgm:cxn modelId="{6F4ADCC1-79DF-4434-8570-184CBD46489A}" type="presParOf" srcId="{E7884E65-D986-964F-88CC-DCD533132339}" destId="{D4372C5A-A768-F743-9AED-90E92061FB95}" srcOrd="5" destOrd="0" presId="urn:microsoft.com/office/officeart/2005/8/layout/hProcess9"/>
    <dgm:cxn modelId="{3C1A3EF6-7C05-4540-A4F0-A97C3ADE51AC}" type="presParOf" srcId="{E7884E65-D986-964F-88CC-DCD533132339}" destId="{92847400-DA82-9342-8197-E1605EF7AD8F}"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347092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7594470-6CE1-4EBD-A2F6-70665050D4E2}" type="slidenum">
              <a:rPr lang="en-US" smtClean="0"/>
              <a:t>13</a:t>
            </a:fld>
            <a:endParaRPr lang="en-US"/>
          </a:p>
        </p:txBody>
      </p:sp>
    </p:spTree>
    <p:extLst>
      <p:ext uri="{BB962C8B-B14F-4D97-AF65-F5344CB8AC3E}">
        <p14:creationId xmlns:p14="http://schemas.microsoft.com/office/powerpoint/2010/main" val="1259400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7594470-6CE1-4EBD-A2F6-70665050D4E2}" type="slidenum">
              <a:rPr lang="en-US" smtClean="0"/>
              <a:t>14</a:t>
            </a:fld>
            <a:endParaRPr lang="en-US"/>
          </a:p>
        </p:txBody>
      </p:sp>
    </p:spTree>
    <p:extLst>
      <p:ext uri="{BB962C8B-B14F-4D97-AF65-F5344CB8AC3E}">
        <p14:creationId xmlns:p14="http://schemas.microsoft.com/office/powerpoint/2010/main" val="752867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87594470-6CE1-4EBD-A2F6-70665050D4E2}" type="slidenum">
              <a:rPr lang="en-US" smtClean="0"/>
              <a:t>15</a:t>
            </a:fld>
            <a:endParaRPr lang="en-US"/>
          </a:p>
        </p:txBody>
      </p:sp>
    </p:spTree>
    <p:extLst>
      <p:ext uri="{BB962C8B-B14F-4D97-AF65-F5344CB8AC3E}">
        <p14:creationId xmlns:p14="http://schemas.microsoft.com/office/powerpoint/2010/main" val="2472049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87594470-6CE1-4EBD-A2F6-70665050D4E2}" type="slidenum">
              <a:rPr lang="en-US" smtClean="0"/>
              <a:t>17</a:t>
            </a:fld>
            <a:endParaRPr lang="en-US"/>
          </a:p>
        </p:txBody>
      </p:sp>
    </p:spTree>
    <p:extLst>
      <p:ext uri="{BB962C8B-B14F-4D97-AF65-F5344CB8AC3E}">
        <p14:creationId xmlns:p14="http://schemas.microsoft.com/office/powerpoint/2010/main" val="625873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7594470-6CE1-4EBD-A2F6-70665050D4E2}" type="slidenum">
              <a:rPr lang="en-US" smtClean="0"/>
              <a:t>18</a:t>
            </a:fld>
            <a:endParaRPr lang="en-US"/>
          </a:p>
        </p:txBody>
      </p:sp>
    </p:spTree>
    <p:extLst>
      <p:ext uri="{BB962C8B-B14F-4D97-AF65-F5344CB8AC3E}">
        <p14:creationId xmlns:p14="http://schemas.microsoft.com/office/powerpoint/2010/main" val="2333071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7594470-6CE1-4EBD-A2F6-70665050D4E2}" type="slidenum">
              <a:rPr lang="en-US" smtClean="0"/>
              <a:t>19</a:t>
            </a:fld>
            <a:endParaRPr lang="en-US"/>
          </a:p>
        </p:txBody>
      </p:sp>
    </p:spTree>
    <p:extLst>
      <p:ext uri="{BB962C8B-B14F-4D97-AF65-F5344CB8AC3E}">
        <p14:creationId xmlns:p14="http://schemas.microsoft.com/office/powerpoint/2010/main" val="13134842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87594470-6CE1-4EBD-A2F6-70665050D4E2}" type="slidenum">
              <a:rPr lang="en-US" smtClean="0"/>
              <a:t>20</a:t>
            </a:fld>
            <a:endParaRPr lang="en-US"/>
          </a:p>
        </p:txBody>
      </p:sp>
    </p:spTree>
    <p:extLst>
      <p:ext uri="{BB962C8B-B14F-4D97-AF65-F5344CB8AC3E}">
        <p14:creationId xmlns:p14="http://schemas.microsoft.com/office/powerpoint/2010/main" val="17557239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87594470-6CE1-4EBD-A2F6-70665050D4E2}" type="slidenum">
              <a:rPr lang="en-US" smtClean="0"/>
              <a:t>23</a:t>
            </a:fld>
            <a:endParaRPr lang="en-US"/>
          </a:p>
        </p:txBody>
      </p:sp>
    </p:spTree>
    <p:extLst>
      <p:ext uri="{BB962C8B-B14F-4D97-AF65-F5344CB8AC3E}">
        <p14:creationId xmlns:p14="http://schemas.microsoft.com/office/powerpoint/2010/main" val="30753049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445060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AD64E295-B0F6-4ECD-B1C6-8C8E21D2FE13}"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14846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7594470-6CE1-4EBD-A2F6-70665050D4E2}" type="slidenum">
              <a:rPr lang="en-US" smtClean="0"/>
              <a:t>2</a:t>
            </a:fld>
            <a:endParaRPr lang="en-US"/>
          </a:p>
        </p:txBody>
      </p:sp>
    </p:spTree>
    <p:extLst>
      <p:ext uri="{BB962C8B-B14F-4D97-AF65-F5344CB8AC3E}">
        <p14:creationId xmlns:p14="http://schemas.microsoft.com/office/powerpoint/2010/main" val="3452293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CB34FF1-8577-4F8B-A9D4-F58850C99148}" type="datetime1">
              <a:rPr lang="en-US" smtClean="0"/>
              <a:t>3/4/2014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7687094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33</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923981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3/4/2014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30585705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47</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746374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049075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87594470-6CE1-4EBD-A2F6-70665050D4E2}" type="slidenum">
              <a:rPr lang="en-US" smtClean="0"/>
              <a:t>3</a:t>
            </a:fld>
            <a:endParaRPr lang="en-US"/>
          </a:p>
        </p:txBody>
      </p:sp>
    </p:spTree>
    <p:extLst>
      <p:ext uri="{BB962C8B-B14F-4D97-AF65-F5344CB8AC3E}">
        <p14:creationId xmlns:p14="http://schemas.microsoft.com/office/powerpoint/2010/main" val="49397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594470-6CE1-4EBD-A2F6-70665050D4E2}" type="slidenum">
              <a:rPr lang="en-US" smtClean="0"/>
              <a:t>6</a:t>
            </a:fld>
            <a:endParaRPr lang="en-US"/>
          </a:p>
        </p:txBody>
      </p:sp>
    </p:spTree>
    <p:extLst>
      <p:ext uri="{BB962C8B-B14F-4D97-AF65-F5344CB8AC3E}">
        <p14:creationId xmlns:p14="http://schemas.microsoft.com/office/powerpoint/2010/main" val="2929363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7594470-6CE1-4EBD-A2F6-70665050D4E2}" type="slidenum">
              <a:rPr lang="en-US" smtClean="0"/>
              <a:t>7</a:t>
            </a:fld>
            <a:endParaRPr lang="en-US"/>
          </a:p>
        </p:txBody>
      </p:sp>
    </p:spTree>
    <p:extLst>
      <p:ext uri="{BB962C8B-B14F-4D97-AF65-F5344CB8AC3E}">
        <p14:creationId xmlns:p14="http://schemas.microsoft.com/office/powerpoint/2010/main" val="591866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87594470-6CE1-4EBD-A2F6-70665050D4E2}" type="slidenum">
              <a:rPr lang="en-US" smtClean="0"/>
              <a:t>8</a:t>
            </a:fld>
            <a:endParaRPr lang="en-US"/>
          </a:p>
        </p:txBody>
      </p:sp>
    </p:spTree>
    <p:extLst>
      <p:ext uri="{BB962C8B-B14F-4D97-AF65-F5344CB8AC3E}">
        <p14:creationId xmlns:p14="http://schemas.microsoft.com/office/powerpoint/2010/main" val="1349420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7594470-6CE1-4EBD-A2F6-70665050D4E2}" type="slidenum">
              <a:rPr lang="en-US" smtClean="0"/>
              <a:t>9</a:t>
            </a:fld>
            <a:endParaRPr lang="en-US"/>
          </a:p>
        </p:txBody>
      </p:sp>
    </p:spTree>
    <p:extLst>
      <p:ext uri="{BB962C8B-B14F-4D97-AF65-F5344CB8AC3E}">
        <p14:creationId xmlns:p14="http://schemas.microsoft.com/office/powerpoint/2010/main" val="1164413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7594470-6CE1-4EBD-A2F6-70665050D4E2}" type="slidenum">
              <a:rPr lang="en-US" smtClean="0"/>
              <a:t>11</a:t>
            </a:fld>
            <a:endParaRPr lang="en-US"/>
          </a:p>
        </p:txBody>
      </p:sp>
    </p:spTree>
    <p:extLst>
      <p:ext uri="{BB962C8B-B14F-4D97-AF65-F5344CB8AC3E}">
        <p14:creationId xmlns:p14="http://schemas.microsoft.com/office/powerpoint/2010/main" val="1017908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7594470-6CE1-4EBD-A2F6-70665050D4E2}" type="slidenum">
              <a:rPr lang="en-US" smtClean="0"/>
              <a:t>12</a:t>
            </a:fld>
            <a:endParaRPr lang="en-US"/>
          </a:p>
        </p:txBody>
      </p:sp>
    </p:spTree>
    <p:extLst>
      <p:ext uri="{BB962C8B-B14F-4D97-AF65-F5344CB8AC3E}">
        <p14:creationId xmlns:p14="http://schemas.microsoft.com/office/powerpoint/2010/main" val="16322037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gray">
          <a:xfrm>
            <a:off x="1554848" y="479427"/>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lvl="0" algn="ctr" defTabSz="932205" fontAlgn="base">
              <a:spcBef>
                <a:spcPct val="0"/>
              </a:spcBef>
              <a:spcAft>
                <a:spcPct val="0"/>
              </a:spcAft>
            </a:pPr>
            <a:endParaRPr lang="en-US" sz="2040" dirty="0">
              <a:gradFill>
                <a:gsLst>
                  <a:gs pos="0">
                    <a:schemeClr val="tx1">
                      <a:lumMod val="50000"/>
                    </a:schemeClr>
                  </a:gs>
                  <a:gs pos="100000">
                    <a:schemeClr val="tx1">
                      <a:lumMod val="50000"/>
                    </a:schemeClr>
                  </a:gs>
                </a:gsLst>
                <a:lin ang="5400000" scaled="0"/>
              </a:gradFill>
            </a:endParaRPr>
          </a:p>
        </p:txBody>
      </p:sp>
      <p:sp>
        <p:nvSpPr>
          <p:cNvPr id="11" name="Rectangle 10"/>
          <p:cNvSpPr/>
          <p:nvPr/>
        </p:nvSpPr>
        <p:spPr bwMode="gray">
          <a:xfrm>
            <a:off x="452528" y="665742"/>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lvl="0" algn="ctr" defTabSz="932205" fontAlgn="base">
              <a:spcBef>
                <a:spcPct val="0"/>
              </a:spcBef>
              <a:spcAft>
                <a:spcPct val="0"/>
              </a:spcAft>
            </a:pPr>
            <a:endParaRPr lang="en-US" sz="2040" dirty="0">
              <a:gradFill>
                <a:gsLst>
                  <a:gs pos="0">
                    <a:schemeClr val="tx1">
                      <a:lumMod val="50000"/>
                    </a:schemeClr>
                  </a:gs>
                  <a:gs pos="100000">
                    <a:schemeClr val="tx1">
                      <a:lumMod val="50000"/>
                    </a:schemeClr>
                  </a:gs>
                </a:gsLst>
                <a:lin ang="5400000" scaled="0"/>
              </a:gradFill>
            </a:endParaRPr>
          </a:p>
        </p:txBody>
      </p:sp>
      <p:sp>
        <p:nvSpPr>
          <p:cNvPr id="12" name="Rectangle 11"/>
          <p:cNvSpPr/>
          <p:nvPr/>
        </p:nvSpPr>
        <p:spPr bwMode="gray">
          <a:xfrm>
            <a:off x="7035838"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lvl="0" algn="ctr" defTabSz="932205" fontAlgn="base">
              <a:spcBef>
                <a:spcPct val="0"/>
              </a:spcBef>
              <a:spcAft>
                <a:spcPct val="0"/>
              </a:spcAft>
            </a:pPr>
            <a:endParaRPr lang="en-US" sz="2040" dirty="0">
              <a:gradFill>
                <a:gsLst>
                  <a:gs pos="0">
                    <a:schemeClr val="tx1">
                      <a:lumMod val="50000"/>
                    </a:schemeClr>
                  </a:gs>
                  <a:gs pos="100000">
                    <a:schemeClr val="tx1">
                      <a:lumMod val="50000"/>
                    </a:schemeClr>
                  </a:gs>
                </a:gsLst>
                <a:lin ang="5400000" scaled="0"/>
              </a:gradFill>
            </a:endParaRPr>
          </a:p>
        </p:txBody>
      </p:sp>
      <p:sp>
        <p:nvSpPr>
          <p:cNvPr id="13" name="Rectangle 12"/>
          <p:cNvSpPr/>
          <p:nvPr/>
        </p:nvSpPr>
        <p:spPr bwMode="gray">
          <a:xfrm>
            <a:off x="7198360" y="3937002"/>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lvl="0" algn="ctr" defTabSz="932205" fontAlgn="base">
              <a:spcBef>
                <a:spcPct val="0"/>
              </a:spcBef>
              <a:spcAft>
                <a:spcPct val="0"/>
              </a:spcAft>
            </a:pPr>
            <a:endParaRPr lang="en-US" sz="2040" dirty="0">
              <a:gradFill>
                <a:gsLst>
                  <a:gs pos="0">
                    <a:schemeClr val="tx1">
                      <a:lumMod val="50000"/>
                    </a:schemeClr>
                  </a:gs>
                  <a:gs pos="100000">
                    <a:schemeClr val="tx1">
                      <a:lumMod val="50000"/>
                    </a:schemeClr>
                  </a:gs>
                </a:gsLst>
                <a:lin ang="5400000" scaled="0"/>
              </a:gradFill>
            </a:endParaRPr>
          </a:p>
        </p:txBody>
      </p:sp>
      <p:sp>
        <p:nvSpPr>
          <p:cNvPr id="14" name="Rectangle 13"/>
          <p:cNvSpPr/>
          <p:nvPr/>
        </p:nvSpPr>
        <p:spPr bwMode="gray">
          <a:xfrm>
            <a:off x="7035838"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lvl="0" algn="ctr" defTabSz="932205" fontAlgn="base">
              <a:spcBef>
                <a:spcPct val="0"/>
              </a:spcBef>
              <a:spcAft>
                <a:spcPct val="0"/>
              </a:spcAft>
            </a:pPr>
            <a:endParaRPr lang="en-US" sz="204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59" y="600048"/>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8" y="3060901"/>
            <a:ext cx="8214225" cy="1371600"/>
          </a:xfrm>
          <a:noFill/>
        </p:spPr>
        <p:txBody>
          <a:bodyPr vert="horz" wrap="square" lIns="146290" tIns="91432" rIns="146290" bIns="91432" rtlCol="0" anchor="t" anchorCtr="0">
            <a:noAutofit/>
          </a:bodyPr>
          <a:lstStyle>
            <a:lvl1pPr>
              <a:defRPr lang="en-US" sz="4386"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18" bIns="109718">
            <a:noAutofit/>
          </a:bodyPr>
          <a:lstStyle>
            <a:lvl1pPr marL="0" indent="0">
              <a:spcBef>
                <a:spcPts val="0"/>
              </a:spcBef>
              <a:buNone/>
              <a:defRPr lang="en-US" sz="3162"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475"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247440" y="479426"/>
            <a:ext cx="731837" cy="155994"/>
          </a:xfrm>
          <a:prstGeom prst="rect">
            <a:avLst/>
          </a:prstGeom>
        </p:spPr>
      </p:pic>
    </p:spTree>
    <p:extLst>
      <p:ext uri="{BB962C8B-B14F-4D97-AF65-F5344CB8AC3E}">
        <p14:creationId xmlns:p14="http://schemas.microsoft.com/office/powerpoint/2010/main" val="7078801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205" fontAlgn="base">
              <a:spcBef>
                <a:spcPct val="0"/>
              </a:spcBef>
              <a:spcAft>
                <a:spcPct val="0"/>
              </a:spcAft>
            </a:pPr>
            <a:endParaRPr lang="en-US" sz="1836"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4"/>
            <a:ext cx="11887199" cy="2164872"/>
          </a:xfrm>
        </p:spPr>
        <p:txBody>
          <a:bodyPr/>
          <a:lstStyle>
            <a:lvl1pPr marL="0" indent="0">
              <a:buNone/>
              <a:defRPr sz="3264">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5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39"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33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69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2329948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 id="2147484218"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7.xml"/><Relationship Id="rId5" Type="http://schemas.openxmlformats.org/officeDocument/2006/relationships/image" Target="../media/image23.pn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7.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5.xml"/><Relationship Id="rId4" Type="http://schemas.openxmlformats.org/officeDocument/2006/relationships/image" Target="../media/image51.png"/></Relationships>
</file>

<file path=ppt/slides/_rels/slide4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8" Type="http://schemas.openxmlformats.org/officeDocument/2006/relationships/hyperlink" Target="http://myspc.sharepointconference.com/cfc/Papers/Details/12931?mySessions=True" TargetMode="External"/><Relationship Id="rId13" Type="http://schemas.openxmlformats.org/officeDocument/2006/relationships/hyperlink" Target="http://myspc.sharepointconference.com/cfc/Papers/Details/12871?mySessions=True" TargetMode="External"/><Relationship Id="rId3" Type="http://schemas.openxmlformats.org/officeDocument/2006/relationships/hyperlink" Target="http://myspc.sharepointconference.com/cfc/Papers/Details/12852?mySessions=True" TargetMode="External"/><Relationship Id="rId7" Type="http://schemas.openxmlformats.org/officeDocument/2006/relationships/hyperlink" Target="http://myspc.sharepointconference.com/cfc/Papers/Details/12853?mySessions=True" TargetMode="External"/><Relationship Id="rId12" Type="http://schemas.openxmlformats.org/officeDocument/2006/relationships/hyperlink" Target="http://myspc.sharepointconference.com/cfc/Papers/Details/12882?mySessions=True" TargetMode="External"/><Relationship Id="rId2" Type="http://schemas.openxmlformats.org/officeDocument/2006/relationships/hyperlink" Target="http://myspc.sharepointconference.com/cfc/Papers/Details/12850?mySessions=True" TargetMode="External"/><Relationship Id="rId1" Type="http://schemas.openxmlformats.org/officeDocument/2006/relationships/slideLayout" Target="../slideLayouts/slideLayout17.xml"/><Relationship Id="rId6" Type="http://schemas.openxmlformats.org/officeDocument/2006/relationships/hyperlink" Target="http://myspc.sharepointconference.com/cfc/Papers/Details/12890?mySessions=True" TargetMode="External"/><Relationship Id="rId11" Type="http://schemas.openxmlformats.org/officeDocument/2006/relationships/hyperlink" Target="http://myspc.sharepointconference.com/cfc/Papers/Details/12930?mySessions=True" TargetMode="External"/><Relationship Id="rId5" Type="http://schemas.openxmlformats.org/officeDocument/2006/relationships/hyperlink" Target="http://myspc.sharepointconference.com/cfc/Papers/Details/12897?mySessions=True" TargetMode="External"/><Relationship Id="rId10" Type="http://schemas.openxmlformats.org/officeDocument/2006/relationships/hyperlink" Target="http://myspc.sharepointconference.com/cfc/Papers/Details/12860?mySessions=True" TargetMode="External"/><Relationship Id="rId4" Type="http://schemas.openxmlformats.org/officeDocument/2006/relationships/hyperlink" Target="http://myspc.sharepointconference.com/cfc/Papers/Details/12936?mySessions=True" TargetMode="External"/><Relationship Id="rId9" Type="http://schemas.openxmlformats.org/officeDocument/2006/relationships/hyperlink" Target="http://myspc.sharepointconference.com/cfc/Papers/Details/12870?mySessions=True" TargetMode="External"/><Relationship Id="rId14" Type="http://schemas.openxmlformats.org/officeDocument/2006/relationships/hyperlink" Target="http://myspc.sharepointconference.com/cfc/Papers/Details/12908?mySessions=True"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myspc.sharepointconference.com/cfc/Papers/Details/15081?mySessions=True" TargetMode="External"/><Relationship Id="rId13" Type="http://schemas.openxmlformats.org/officeDocument/2006/relationships/hyperlink" Target="http://myspc.sharepointconference.com/cfc/Papers/Details/12993?mySessions=True" TargetMode="External"/><Relationship Id="rId3" Type="http://schemas.openxmlformats.org/officeDocument/2006/relationships/hyperlink" Target="http://myspc.sharepointconference.com/cfc/Papers/Details/12900?mySessions=True" TargetMode="External"/><Relationship Id="rId7" Type="http://schemas.openxmlformats.org/officeDocument/2006/relationships/hyperlink" Target="http://myspc.sharepointconference.com/cfc/Papers/Details/14059?mySessions=True" TargetMode="External"/><Relationship Id="rId12" Type="http://schemas.openxmlformats.org/officeDocument/2006/relationships/hyperlink" Target="http://myspc.sharepointconference.com/cfc/Papers/Details/15243?mySessions=True" TargetMode="External"/><Relationship Id="rId2" Type="http://schemas.openxmlformats.org/officeDocument/2006/relationships/hyperlink" Target="http://myspc.sharepointconference.com/cfc/Papers/Details/14010?mySessions=True" TargetMode="External"/><Relationship Id="rId1" Type="http://schemas.openxmlformats.org/officeDocument/2006/relationships/slideLayout" Target="../slideLayouts/slideLayout17.xml"/><Relationship Id="rId6" Type="http://schemas.openxmlformats.org/officeDocument/2006/relationships/hyperlink" Target="http://myspc.sharepointconference.com/cfc/Papers/Details/12842?mySessions=True" TargetMode="External"/><Relationship Id="rId11" Type="http://schemas.openxmlformats.org/officeDocument/2006/relationships/hyperlink" Target="http://myspc.sharepointconference.com/cfc/Papers/Details/12881?mySessions=True" TargetMode="External"/><Relationship Id="rId5" Type="http://schemas.openxmlformats.org/officeDocument/2006/relationships/hyperlink" Target="http://myspc.sharepointconference.com/cfc/Papers/Details/12861?mySessions=True" TargetMode="External"/><Relationship Id="rId10" Type="http://schemas.openxmlformats.org/officeDocument/2006/relationships/hyperlink" Target="http://myspc.sharepointconference.com/cfc/Papers/Details/12874?mySessions=True" TargetMode="External"/><Relationship Id="rId4" Type="http://schemas.openxmlformats.org/officeDocument/2006/relationships/hyperlink" Target="http://myspc.sharepointconference.com/cfc/Papers/Details/12932?mySessions=True" TargetMode="External"/><Relationship Id="rId9" Type="http://schemas.openxmlformats.org/officeDocument/2006/relationships/hyperlink" Target="http://myspc.sharepointconference.com/cfc/Papers/Details/14011?mySessions=True" TargetMode="External"/><Relationship Id="rId14" Type="http://schemas.openxmlformats.org/officeDocument/2006/relationships/hyperlink" Target="http://myspc.sharepointconference.com/cfc/Papers/Details/14058?mySessions=True"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3.jpeg"/><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4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7" Type="http://schemas.openxmlformats.org/officeDocument/2006/relationships/image" Target="../media/image15.emf"/><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660740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159" i="1" dirty="0"/>
              <a:t>Designers and developers working together on the design</a:t>
            </a:r>
            <a:endParaRPr lang="en-US" sz="8159" dirty="0"/>
          </a:p>
        </p:txBody>
      </p:sp>
    </p:spTree>
    <p:extLst>
      <p:ext uri="{BB962C8B-B14F-4D97-AF65-F5344CB8AC3E}">
        <p14:creationId xmlns:p14="http://schemas.microsoft.com/office/powerpoint/2010/main" val="63251098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2181"/>
          <a:stretch/>
        </p:blipFill>
        <p:spPr>
          <a:xfrm>
            <a:off x="-11390" y="-1"/>
            <a:ext cx="12446983" cy="6994525"/>
          </a:xfrm>
          <a:prstGeom prst="rect">
            <a:avLst/>
          </a:prstGeom>
        </p:spPr>
      </p:pic>
      <p:sp>
        <p:nvSpPr>
          <p:cNvPr id="3" name="Rectangular Callout 2"/>
          <p:cNvSpPr/>
          <p:nvPr/>
        </p:nvSpPr>
        <p:spPr bwMode="auto">
          <a:xfrm>
            <a:off x="1332575" y="1850976"/>
            <a:ext cx="1468667" cy="282235"/>
          </a:xfrm>
          <a:prstGeom prst="wedgeRectCallout">
            <a:avLst>
              <a:gd name="adj1" fmla="val -20833"/>
              <a:gd name="adj2" fmla="val 110326"/>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Seattle</a:t>
            </a:r>
          </a:p>
        </p:txBody>
      </p:sp>
      <p:sp>
        <p:nvSpPr>
          <p:cNvPr id="6" name="Rectangular Callout 5"/>
          <p:cNvSpPr/>
          <p:nvPr/>
        </p:nvSpPr>
        <p:spPr bwMode="auto">
          <a:xfrm>
            <a:off x="2542734" y="2137307"/>
            <a:ext cx="1468667" cy="282235"/>
          </a:xfrm>
          <a:prstGeom prst="wedgeRectCallout">
            <a:avLst>
              <a:gd name="adj1" fmla="val -20833"/>
              <a:gd name="adj2" fmla="val 110326"/>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Chicago</a:t>
            </a:r>
          </a:p>
        </p:txBody>
      </p:sp>
      <p:sp>
        <p:nvSpPr>
          <p:cNvPr id="7" name="Rectangular Callout 6"/>
          <p:cNvSpPr/>
          <p:nvPr/>
        </p:nvSpPr>
        <p:spPr bwMode="auto">
          <a:xfrm>
            <a:off x="5821747" y="1568741"/>
            <a:ext cx="1468667" cy="282235"/>
          </a:xfrm>
          <a:prstGeom prst="wedgeRectCallout">
            <a:avLst>
              <a:gd name="adj1" fmla="val -20833"/>
              <a:gd name="adj2" fmla="val 110326"/>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Amsterdam</a:t>
            </a:r>
          </a:p>
        </p:txBody>
      </p:sp>
      <p:sp>
        <p:nvSpPr>
          <p:cNvPr id="8" name="Rectangular Callout 7"/>
          <p:cNvSpPr/>
          <p:nvPr/>
        </p:nvSpPr>
        <p:spPr bwMode="auto">
          <a:xfrm>
            <a:off x="7617143" y="2959465"/>
            <a:ext cx="1468667" cy="282235"/>
          </a:xfrm>
          <a:prstGeom prst="wedgeRectCallout">
            <a:avLst>
              <a:gd name="adj1" fmla="val -20833"/>
              <a:gd name="adj2" fmla="val 110326"/>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Dubai</a:t>
            </a:r>
          </a:p>
        </p:txBody>
      </p:sp>
      <p:sp>
        <p:nvSpPr>
          <p:cNvPr id="9" name="Rectangular Callout 8"/>
          <p:cNvSpPr/>
          <p:nvPr/>
        </p:nvSpPr>
        <p:spPr bwMode="auto">
          <a:xfrm>
            <a:off x="11173192" y="5464693"/>
            <a:ext cx="1468667" cy="282235"/>
          </a:xfrm>
          <a:prstGeom prst="wedgeRectCallout">
            <a:avLst>
              <a:gd name="adj1" fmla="val 21500"/>
              <a:gd name="adj2" fmla="val 99528"/>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Auckland</a:t>
            </a:r>
          </a:p>
        </p:txBody>
      </p:sp>
      <p:sp>
        <p:nvSpPr>
          <p:cNvPr id="10" name="TextBox 9"/>
          <p:cNvSpPr txBox="1"/>
          <p:nvPr/>
        </p:nvSpPr>
        <p:spPr>
          <a:xfrm>
            <a:off x="280987" y="3100584"/>
            <a:ext cx="4663017" cy="2533174"/>
          </a:xfrm>
          <a:prstGeom prst="rect">
            <a:avLst/>
          </a:prstGeom>
          <a:solidFill>
            <a:schemeClr val="tx2">
              <a:lumMod val="75000"/>
              <a:alpha val="80000"/>
            </a:schemeClr>
          </a:solidFill>
        </p:spPr>
        <p:txBody>
          <a:bodyPr wrap="square" lIns="186503" tIns="149202" rIns="186503" bIns="149202" rtlCol="0">
            <a:spAutoFit/>
          </a:bodyPr>
          <a:lstStyle/>
          <a:p>
            <a:pPr>
              <a:lnSpc>
                <a:spcPct val="90000"/>
              </a:lnSpc>
              <a:spcAft>
                <a:spcPts val="612"/>
              </a:spcAft>
            </a:pPr>
            <a:r>
              <a:rPr lang="en-US" sz="3672" dirty="0">
                <a:solidFill>
                  <a:schemeClr val="bg1"/>
                </a:solidFill>
                <a:latin typeface="+mj-lt"/>
              </a:rPr>
              <a:t>Quite a spread in the project team</a:t>
            </a:r>
          </a:p>
          <a:p>
            <a:pPr>
              <a:lnSpc>
                <a:spcPct val="90000"/>
              </a:lnSpc>
              <a:spcAft>
                <a:spcPts val="612"/>
              </a:spcAft>
            </a:pPr>
            <a:endParaRPr lang="en-US" sz="2448" dirty="0">
              <a:solidFill>
                <a:schemeClr val="bg1"/>
              </a:solidFill>
            </a:endParaRPr>
          </a:p>
          <a:p>
            <a:pPr>
              <a:lnSpc>
                <a:spcPct val="90000"/>
              </a:lnSpc>
              <a:spcAft>
                <a:spcPts val="612"/>
              </a:spcAft>
            </a:pPr>
            <a:r>
              <a:rPr lang="en-US" sz="2448" dirty="0">
                <a:solidFill>
                  <a:schemeClr val="bg1"/>
                </a:solidFill>
              </a:rPr>
              <a:t>But there is always someone working…..</a:t>
            </a:r>
          </a:p>
        </p:txBody>
      </p:sp>
    </p:spTree>
    <p:extLst>
      <p:ext uri="{BB962C8B-B14F-4D97-AF65-F5344CB8AC3E}">
        <p14:creationId xmlns:p14="http://schemas.microsoft.com/office/powerpoint/2010/main" val="259510890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57544" b="-176"/>
          <a:stretch/>
        </p:blipFill>
        <p:spPr>
          <a:xfrm>
            <a:off x="881" y="-1"/>
            <a:ext cx="12403949" cy="6974580"/>
          </a:xfrm>
          <a:prstGeom prst="rect">
            <a:avLst/>
          </a:prstGeom>
        </p:spPr>
      </p:pic>
      <p:sp>
        <p:nvSpPr>
          <p:cNvPr id="5" name="TextBox 4"/>
          <p:cNvSpPr txBox="1"/>
          <p:nvPr/>
        </p:nvSpPr>
        <p:spPr>
          <a:xfrm>
            <a:off x="280987" y="302772"/>
            <a:ext cx="4663017" cy="2187356"/>
          </a:xfrm>
          <a:prstGeom prst="rect">
            <a:avLst/>
          </a:prstGeom>
          <a:solidFill>
            <a:schemeClr val="tx2">
              <a:alpha val="80000"/>
            </a:schemeClr>
          </a:solidFill>
        </p:spPr>
        <p:txBody>
          <a:bodyPr wrap="square" lIns="186503" tIns="149202" rIns="186503" bIns="149202" rtlCol="0">
            <a:spAutoFit/>
          </a:bodyPr>
          <a:lstStyle/>
          <a:p>
            <a:pPr>
              <a:lnSpc>
                <a:spcPct val="90000"/>
              </a:lnSpc>
              <a:spcAft>
                <a:spcPts val="612"/>
              </a:spcAft>
            </a:pPr>
            <a:r>
              <a:rPr lang="en-US" sz="3672" dirty="0">
                <a:solidFill>
                  <a:schemeClr val="bg1"/>
                </a:solidFill>
                <a:latin typeface="+mj-lt"/>
              </a:rPr>
              <a:t>First design we were given</a:t>
            </a:r>
          </a:p>
          <a:p>
            <a:pPr>
              <a:lnSpc>
                <a:spcPct val="90000"/>
              </a:lnSpc>
              <a:spcAft>
                <a:spcPts val="612"/>
              </a:spcAft>
            </a:pPr>
            <a:endParaRPr lang="en-US" sz="2448" dirty="0">
              <a:solidFill>
                <a:schemeClr val="bg1"/>
              </a:solidFill>
            </a:endParaRPr>
          </a:p>
          <a:p>
            <a:pPr>
              <a:lnSpc>
                <a:spcPct val="90000"/>
              </a:lnSpc>
              <a:spcAft>
                <a:spcPts val="612"/>
              </a:spcAft>
            </a:pPr>
            <a:r>
              <a:rPr lang="en-US" sz="2448" dirty="0">
                <a:solidFill>
                  <a:schemeClr val="bg1"/>
                </a:solidFill>
              </a:rPr>
              <a:t>Okay…..</a:t>
            </a:r>
          </a:p>
        </p:txBody>
      </p:sp>
    </p:spTree>
    <p:extLst>
      <p:ext uri="{BB962C8B-B14F-4D97-AF65-F5344CB8AC3E}">
        <p14:creationId xmlns:p14="http://schemas.microsoft.com/office/powerpoint/2010/main" val="107144766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
            <a:ext cx="12434711" cy="6994525"/>
          </a:xfrm>
          <a:prstGeom prst="rect">
            <a:avLst/>
          </a:prstGeom>
        </p:spPr>
      </p:pic>
      <p:sp>
        <p:nvSpPr>
          <p:cNvPr id="3" name="TextBox 2"/>
          <p:cNvSpPr txBox="1"/>
          <p:nvPr/>
        </p:nvSpPr>
        <p:spPr>
          <a:xfrm>
            <a:off x="280987" y="302771"/>
            <a:ext cx="4663017" cy="2187356"/>
          </a:xfrm>
          <a:prstGeom prst="rect">
            <a:avLst/>
          </a:prstGeom>
          <a:solidFill>
            <a:schemeClr val="tx2">
              <a:lumMod val="20000"/>
              <a:lumOff val="80000"/>
              <a:alpha val="80000"/>
            </a:schemeClr>
          </a:solidFill>
        </p:spPr>
        <p:txBody>
          <a:bodyPr wrap="square" lIns="186503" tIns="149202" rIns="186503" bIns="149202" rtlCol="0">
            <a:spAutoFit/>
          </a:bodyPr>
          <a:lstStyle/>
          <a:p>
            <a:pPr>
              <a:lnSpc>
                <a:spcPct val="90000"/>
              </a:lnSpc>
              <a:spcAft>
                <a:spcPts val="612"/>
              </a:spcAft>
            </a:pPr>
            <a:r>
              <a:rPr lang="en-US" sz="3672" dirty="0">
                <a:latin typeface="+mj-lt"/>
              </a:rPr>
              <a:t>First design we started working with</a:t>
            </a:r>
          </a:p>
          <a:p>
            <a:pPr>
              <a:lnSpc>
                <a:spcPct val="90000"/>
              </a:lnSpc>
              <a:spcAft>
                <a:spcPts val="612"/>
              </a:spcAft>
            </a:pPr>
            <a:endParaRPr lang="en-US" sz="2448" dirty="0"/>
          </a:p>
          <a:p>
            <a:pPr>
              <a:lnSpc>
                <a:spcPct val="90000"/>
              </a:lnSpc>
              <a:spcAft>
                <a:spcPts val="612"/>
              </a:spcAft>
            </a:pPr>
            <a:r>
              <a:rPr lang="en-US" sz="2448" dirty="0"/>
              <a:t>Getting there…</a:t>
            </a:r>
          </a:p>
        </p:txBody>
      </p:sp>
    </p:spTree>
    <p:extLst>
      <p:ext uri="{BB962C8B-B14F-4D97-AF65-F5344CB8AC3E}">
        <p14:creationId xmlns:p14="http://schemas.microsoft.com/office/powerpoint/2010/main" val="316384946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1270"/>
          <a:stretch/>
        </p:blipFill>
        <p:spPr>
          <a:xfrm>
            <a:off x="883" y="-1"/>
            <a:ext cx="12406078" cy="6977976"/>
          </a:xfrm>
          <a:prstGeom prst="rect">
            <a:avLst/>
          </a:prstGeom>
        </p:spPr>
      </p:pic>
      <p:sp>
        <p:nvSpPr>
          <p:cNvPr id="3" name="TextBox 2"/>
          <p:cNvSpPr txBox="1"/>
          <p:nvPr/>
        </p:nvSpPr>
        <p:spPr>
          <a:xfrm>
            <a:off x="280987" y="302772"/>
            <a:ext cx="4663017" cy="2187356"/>
          </a:xfrm>
          <a:prstGeom prst="rect">
            <a:avLst/>
          </a:prstGeom>
          <a:solidFill>
            <a:schemeClr val="tx2">
              <a:lumMod val="50000"/>
              <a:alpha val="80000"/>
            </a:schemeClr>
          </a:solidFill>
        </p:spPr>
        <p:txBody>
          <a:bodyPr wrap="square" lIns="186503" tIns="149202" rIns="186503" bIns="149202" rtlCol="0">
            <a:spAutoFit/>
          </a:bodyPr>
          <a:lstStyle/>
          <a:p>
            <a:pPr>
              <a:lnSpc>
                <a:spcPct val="90000"/>
              </a:lnSpc>
              <a:spcAft>
                <a:spcPts val="612"/>
              </a:spcAft>
            </a:pPr>
            <a:r>
              <a:rPr lang="en-US" sz="3672" dirty="0">
                <a:solidFill>
                  <a:schemeClr val="bg1"/>
                </a:solidFill>
                <a:latin typeface="+mj-lt"/>
              </a:rPr>
              <a:t>And the version that eventually went live</a:t>
            </a:r>
          </a:p>
          <a:p>
            <a:pPr>
              <a:lnSpc>
                <a:spcPct val="90000"/>
              </a:lnSpc>
              <a:spcAft>
                <a:spcPts val="612"/>
              </a:spcAft>
            </a:pPr>
            <a:endParaRPr lang="en-US" sz="2448" dirty="0">
              <a:solidFill>
                <a:schemeClr val="bg1"/>
              </a:solidFill>
            </a:endParaRPr>
          </a:p>
          <a:p>
            <a:pPr>
              <a:lnSpc>
                <a:spcPct val="90000"/>
              </a:lnSpc>
              <a:spcAft>
                <a:spcPts val="612"/>
              </a:spcAft>
            </a:pPr>
            <a:r>
              <a:rPr lang="en-US" sz="2448" dirty="0">
                <a:solidFill>
                  <a:schemeClr val="bg1"/>
                </a:solidFill>
              </a:rPr>
              <a:t>Yeah!!!</a:t>
            </a:r>
          </a:p>
        </p:txBody>
      </p:sp>
    </p:spTree>
    <p:extLst>
      <p:ext uri="{BB962C8B-B14F-4D97-AF65-F5344CB8AC3E}">
        <p14:creationId xmlns:p14="http://schemas.microsoft.com/office/powerpoint/2010/main" val="136881388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Designers and developers collaborate!</a:t>
            </a:r>
            <a:endParaRPr lang="en-US" dirty="0"/>
          </a:p>
        </p:txBody>
      </p:sp>
      <p:pic>
        <p:nvPicPr>
          <p:cNvPr id="3074" name="Picture 2" descr="http://cdn.onextrapixel.com/wp-content/uploads/2011/04/designer-developer.jpg"/>
          <p:cNvPicPr>
            <a:picLocks noChangeAspect="1" noChangeArrowheads="1"/>
          </p:cNvPicPr>
          <p:nvPr/>
        </p:nvPicPr>
        <p:blipFill rotWithShape="1">
          <a:blip r:embed="rId3">
            <a:extLst>
              <a:ext uri="{28A0092B-C50C-407E-A947-70E740481C1C}">
                <a14:useLocalDpi xmlns:a14="http://schemas.microsoft.com/office/drawing/2010/main" val="0"/>
              </a:ext>
            </a:extLst>
          </a:blip>
          <a:srcRect l="383" t="4103"/>
          <a:stretch/>
        </p:blipFill>
        <p:spPr bwMode="auto">
          <a:xfrm>
            <a:off x="5878736" y="2171984"/>
            <a:ext cx="5612920" cy="3726409"/>
          </a:xfrm>
          <a:prstGeom prst="rect">
            <a:avLst/>
          </a:prstGeom>
          <a:noFill/>
          <a:extLst>
            <a:ext uri="{909E8E84-426E-40dd-AFC4-6F175D3DCCD1}">
              <a14:hiddenFill xmlns="" xmlns:a14="http://schemas.microsoft.com/office/drawing/2010/main">
                <a:solidFill>
                  <a:srgbClr val="FFFFFF"/>
                </a:solidFill>
              </a14:hiddenFill>
            </a:ext>
          </a:extLst>
        </p:spPr>
      </p:pic>
      <p:sp>
        <p:nvSpPr>
          <p:cNvPr id="5" name="Rectangle 4"/>
          <p:cNvSpPr/>
          <p:nvPr/>
        </p:nvSpPr>
        <p:spPr bwMode="auto">
          <a:xfrm>
            <a:off x="2146195" y="3106197"/>
            <a:ext cx="3732544" cy="8859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51" tIns="149202" rIns="190251" bIns="149202" numCol="1" spcCol="0" rtlCol="0" fromWordArt="0" anchor="t" anchorCtr="0" forceAA="0" compatLnSpc="1">
            <a:prstTxWarp prst="textNoShape">
              <a:avLst/>
            </a:prstTxWarp>
            <a:noAutofit/>
          </a:bodyPr>
          <a:lstStyle/>
          <a:p>
            <a:pPr defTabSz="950754"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Create mutual awareness</a:t>
            </a:r>
          </a:p>
        </p:txBody>
      </p:sp>
      <p:sp>
        <p:nvSpPr>
          <p:cNvPr id="6" name="Rectangle 5"/>
          <p:cNvSpPr/>
          <p:nvPr/>
        </p:nvSpPr>
        <p:spPr bwMode="auto">
          <a:xfrm>
            <a:off x="2146194" y="2171984"/>
            <a:ext cx="3732543" cy="8859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51" tIns="149202" rIns="190251" bIns="149202" numCol="1" spcCol="0" rtlCol="0" fromWordArt="0" anchor="t" anchorCtr="0" forceAA="0" compatLnSpc="1">
            <a:prstTxWarp prst="textNoShape">
              <a:avLst/>
            </a:prstTxWarp>
            <a:noAutofit/>
          </a:bodyPr>
          <a:lstStyle/>
          <a:p>
            <a:pPr defTabSz="950754"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Involve developers from day 1</a:t>
            </a:r>
          </a:p>
        </p:txBody>
      </p:sp>
      <p:sp>
        <p:nvSpPr>
          <p:cNvPr id="7" name="Rectangle 6"/>
          <p:cNvSpPr/>
          <p:nvPr/>
        </p:nvSpPr>
        <p:spPr bwMode="auto">
          <a:xfrm>
            <a:off x="2146193" y="4040410"/>
            <a:ext cx="3732543" cy="8859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51" tIns="149202" rIns="190251" bIns="149202" numCol="1" spcCol="0" rtlCol="0" fromWordArt="0" anchor="t" anchorCtr="0" forceAA="0" compatLnSpc="1">
            <a:prstTxWarp prst="textNoShape">
              <a:avLst/>
            </a:prstTxWarp>
            <a:noAutofit/>
          </a:bodyPr>
          <a:lstStyle/>
          <a:p>
            <a:pPr defTabSz="950754"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Share all </a:t>
            </a:r>
            <a:r>
              <a:rPr lang="en-US" sz="1836" dirty="0" err="1">
                <a:gradFill>
                  <a:gsLst>
                    <a:gs pos="0">
                      <a:srgbClr val="FFFFFF"/>
                    </a:gs>
                    <a:gs pos="100000">
                      <a:srgbClr val="FFFFFF"/>
                    </a:gs>
                  </a:gsLst>
                  <a:lin ang="5400000" scaled="0"/>
                </a:gradFill>
                <a:ea typeface="Segoe UI" pitchFamily="34" charset="0"/>
                <a:cs typeface="Segoe UI" pitchFamily="34" charset="0"/>
              </a:rPr>
              <a:t>incrementals</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2146193" y="4974624"/>
            <a:ext cx="3732543" cy="9326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51" tIns="149202" rIns="190251" bIns="149202" numCol="1" spcCol="0" rtlCol="0" fromWordArt="0" anchor="t" anchorCtr="0" forceAA="0" compatLnSpc="1">
            <a:prstTxWarp prst="textNoShape">
              <a:avLst/>
            </a:prstTxWarp>
            <a:noAutofit/>
          </a:bodyPr>
          <a:lstStyle/>
          <a:p>
            <a:pPr defTabSz="950754"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Communicate, communicate, communicate</a:t>
            </a:r>
          </a:p>
        </p:txBody>
      </p:sp>
    </p:spTree>
    <p:extLst>
      <p:ext uri="{BB962C8B-B14F-4D97-AF65-F5344CB8AC3E}">
        <p14:creationId xmlns:p14="http://schemas.microsoft.com/office/powerpoint/2010/main" val="121497995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159" i="1" dirty="0"/>
              <a:t>Levering SharePoint 2013 WCM features</a:t>
            </a:r>
            <a:endParaRPr lang="en-US" sz="8159" dirty="0"/>
          </a:p>
        </p:txBody>
      </p:sp>
    </p:spTree>
    <p:extLst>
      <p:ext uri="{BB962C8B-B14F-4D97-AF65-F5344CB8AC3E}">
        <p14:creationId xmlns:p14="http://schemas.microsoft.com/office/powerpoint/2010/main" val="320270863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 vs Publishing layouts</a:t>
            </a:r>
            <a:endParaRPr lang="en-US" dirty="0"/>
          </a:p>
        </p:txBody>
      </p:sp>
      <p:sp>
        <p:nvSpPr>
          <p:cNvPr id="4" name="Rectangle 3"/>
          <p:cNvSpPr/>
          <p:nvPr/>
        </p:nvSpPr>
        <p:spPr bwMode="auto">
          <a:xfrm>
            <a:off x="280987" y="2167980"/>
            <a:ext cx="3682682" cy="3730413"/>
          </a:xfrm>
          <a:prstGeom prst="rect">
            <a:avLst/>
          </a:prstGeom>
          <a:solidFill>
            <a:schemeClr val="accent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448" dirty="0">
                <a:gradFill>
                  <a:gsLst>
                    <a:gs pos="0">
                      <a:srgbClr val="FFFFFF"/>
                    </a:gs>
                    <a:gs pos="100000">
                      <a:srgbClr val="FFFFFF"/>
                    </a:gs>
                  </a:gsLst>
                  <a:lin ang="5400000" scaled="0"/>
                </a:gradFill>
                <a:latin typeface="+mj-lt"/>
              </a:rPr>
              <a:t>Create a device channel for authors</a:t>
            </a:r>
          </a:p>
          <a:p>
            <a:pPr defTabSz="950938" fontAlgn="base">
              <a:spcBef>
                <a:spcPct val="0"/>
              </a:spcBef>
              <a:spcAft>
                <a:spcPct val="0"/>
              </a:spcAft>
            </a:pPr>
            <a:endParaRPr lang="en-US" sz="2448" dirty="0">
              <a:gradFill>
                <a:gsLst>
                  <a:gs pos="0">
                    <a:srgbClr val="FFFFFF"/>
                  </a:gs>
                  <a:gs pos="100000">
                    <a:srgbClr val="FFFFFF"/>
                  </a:gs>
                </a:gsLst>
                <a:lin ang="5400000" scaled="0"/>
              </a:gradFill>
            </a:endParaRPr>
          </a:p>
          <a:p>
            <a:pPr defTabSz="950938" fontAlgn="base">
              <a:spcBef>
                <a:spcPct val="0"/>
              </a:spcBef>
              <a:spcAft>
                <a:spcPct val="0"/>
              </a:spcAft>
            </a:pPr>
            <a:r>
              <a:rPr lang="en-US" sz="2040" dirty="0">
                <a:gradFill>
                  <a:gsLst>
                    <a:gs pos="0">
                      <a:srgbClr val="FFFFFF"/>
                    </a:gs>
                    <a:gs pos="100000">
                      <a:srgbClr val="FFFFFF"/>
                    </a:gs>
                  </a:gsLst>
                  <a:lin ang="5400000" scaled="0"/>
                </a:gradFill>
              </a:rPr>
              <a:t>Serve the Seattle master</a:t>
            </a:r>
          </a:p>
          <a:p>
            <a:pPr defTabSz="950938" fontAlgn="base">
              <a:spcBef>
                <a:spcPct val="0"/>
              </a:spcBef>
              <a:spcAft>
                <a:spcPct val="0"/>
              </a:spcAft>
            </a:pPr>
            <a:r>
              <a:rPr lang="en-US" sz="2040" dirty="0">
                <a:gradFill>
                  <a:gsLst>
                    <a:gs pos="0">
                      <a:srgbClr val="FFFFFF"/>
                    </a:gs>
                    <a:gs pos="100000">
                      <a:srgbClr val="FFFFFF"/>
                    </a:gs>
                  </a:gsLst>
                  <a:lin ang="5400000" scaled="0"/>
                </a:gradFill>
              </a:rPr>
              <a:t>Have it triggered by a cookie</a:t>
            </a:r>
          </a:p>
          <a:p>
            <a:pPr defTabSz="950938" fontAlgn="base">
              <a:spcBef>
                <a:spcPct val="0"/>
              </a:spcBef>
              <a:spcAft>
                <a:spcPct val="0"/>
              </a:spcAft>
            </a:pPr>
            <a:r>
              <a:rPr lang="en-US" sz="2040" dirty="0">
                <a:gradFill>
                  <a:gsLst>
                    <a:gs pos="0">
                      <a:srgbClr val="FFFFFF"/>
                    </a:gs>
                    <a:gs pos="100000">
                      <a:srgbClr val="FFFFFF"/>
                    </a:gs>
                  </a:gsLst>
                  <a:lin ang="5400000" scaled="0"/>
                </a:gradFill>
              </a:rPr>
              <a:t>Add the cookie to one browser</a:t>
            </a:r>
          </a:p>
        </p:txBody>
      </p:sp>
      <p:sp>
        <p:nvSpPr>
          <p:cNvPr id="5" name="Rectangle 4"/>
          <p:cNvSpPr/>
          <p:nvPr/>
        </p:nvSpPr>
        <p:spPr bwMode="auto">
          <a:xfrm>
            <a:off x="4011400" y="2167980"/>
            <a:ext cx="3682682" cy="3730413"/>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448" dirty="0">
                <a:gradFill>
                  <a:gsLst>
                    <a:gs pos="0">
                      <a:srgbClr val="FFFFFF"/>
                    </a:gs>
                    <a:gs pos="100000">
                      <a:srgbClr val="FFFFFF"/>
                    </a:gs>
                  </a:gsLst>
                  <a:lin ang="5400000" scaled="0"/>
                </a:gradFill>
                <a:latin typeface="+mj-lt"/>
              </a:rPr>
              <a:t>Remove controls for editing from publishing</a:t>
            </a:r>
          </a:p>
          <a:p>
            <a:pPr defTabSz="950938" fontAlgn="base">
              <a:spcBef>
                <a:spcPct val="0"/>
              </a:spcBef>
              <a:spcAft>
                <a:spcPct val="0"/>
              </a:spcAft>
            </a:pPr>
            <a:endParaRPr lang="en-US" sz="2448" dirty="0">
              <a:gradFill>
                <a:gsLst>
                  <a:gs pos="0">
                    <a:srgbClr val="FFFFFF"/>
                  </a:gs>
                  <a:gs pos="100000">
                    <a:srgbClr val="FFFFFF"/>
                  </a:gs>
                </a:gsLst>
                <a:lin ang="5400000" scaled="0"/>
              </a:gradFill>
            </a:endParaRPr>
          </a:p>
          <a:p>
            <a:pPr defTabSz="950938" fontAlgn="base">
              <a:spcBef>
                <a:spcPct val="0"/>
              </a:spcBef>
              <a:spcAft>
                <a:spcPct val="0"/>
              </a:spcAft>
            </a:pPr>
            <a:r>
              <a:rPr lang="en-US" sz="2040" dirty="0">
                <a:gradFill>
                  <a:gsLst>
                    <a:gs pos="0">
                      <a:srgbClr val="FFFFFF"/>
                    </a:gs>
                    <a:gs pos="100000">
                      <a:srgbClr val="FFFFFF"/>
                    </a:gs>
                  </a:gsLst>
                  <a:lin ang="5400000" scaled="0"/>
                </a:gradFill>
              </a:rPr>
              <a:t>Clean HTML output</a:t>
            </a:r>
          </a:p>
          <a:p>
            <a:pPr defTabSz="950938" fontAlgn="base">
              <a:spcBef>
                <a:spcPct val="0"/>
              </a:spcBef>
              <a:spcAft>
                <a:spcPct val="0"/>
              </a:spcAft>
            </a:pPr>
            <a:r>
              <a:rPr lang="en-US" sz="2040" dirty="0">
                <a:gradFill>
                  <a:gsLst>
                    <a:gs pos="0">
                      <a:srgbClr val="FFFFFF"/>
                    </a:gs>
                    <a:gs pos="100000">
                      <a:srgbClr val="FFFFFF"/>
                    </a:gs>
                  </a:gsLst>
                  <a:lin ang="5400000" scaled="0"/>
                </a:gradFill>
              </a:rPr>
              <a:t>Easier to develop and test</a:t>
            </a:r>
          </a:p>
        </p:txBody>
      </p:sp>
      <p:sp>
        <p:nvSpPr>
          <p:cNvPr id="6" name="Rectangle 5"/>
          <p:cNvSpPr/>
          <p:nvPr/>
        </p:nvSpPr>
        <p:spPr bwMode="auto">
          <a:xfrm>
            <a:off x="7741813" y="2176918"/>
            <a:ext cx="3682682" cy="3730413"/>
          </a:xfrm>
          <a:prstGeom prst="rect">
            <a:avLst/>
          </a:prstGeom>
          <a:solidFill>
            <a:schemeClr val="accent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448" dirty="0">
                <a:gradFill>
                  <a:gsLst>
                    <a:gs pos="0">
                      <a:srgbClr val="FFFFFF"/>
                    </a:gs>
                    <a:gs pos="100000">
                      <a:srgbClr val="FFFFFF"/>
                    </a:gs>
                  </a:gsLst>
                  <a:lin ang="5400000" scaled="0"/>
                </a:gradFill>
                <a:latin typeface="+mj-lt"/>
              </a:rPr>
              <a:t>Instruct the content masters</a:t>
            </a:r>
          </a:p>
          <a:p>
            <a:pPr defTabSz="950938" fontAlgn="base">
              <a:spcBef>
                <a:spcPct val="0"/>
              </a:spcBef>
              <a:spcAft>
                <a:spcPct val="0"/>
              </a:spcAft>
            </a:pPr>
            <a:endParaRPr lang="en-US" sz="2448" dirty="0">
              <a:gradFill>
                <a:gsLst>
                  <a:gs pos="0">
                    <a:srgbClr val="FFFFFF"/>
                  </a:gs>
                  <a:gs pos="100000">
                    <a:srgbClr val="FFFFFF"/>
                  </a:gs>
                </a:gsLst>
                <a:lin ang="5400000" scaled="0"/>
              </a:gradFill>
            </a:endParaRPr>
          </a:p>
          <a:p>
            <a:pPr defTabSz="950938" fontAlgn="base">
              <a:spcBef>
                <a:spcPct val="0"/>
              </a:spcBef>
              <a:spcAft>
                <a:spcPct val="0"/>
              </a:spcAft>
            </a:pPr>
            <a:r>
              <a:rPr lang="en-US" sz="2040" dirty="0">
                <a:gradFill>
                  <a:gsLst>
                    <a:gs pos="0">
                      <a:srgbClr val="FFFFFF"/>
                    </a:gs>
                    <a:gs pos="100000">
                      <a:srgbClr val="FFFFFF"/>
                    </a:gs>
                  </a:gsLst>
                  <a:lin ang="5400000" scaled="0"/>
                </a:gradFill>
              </a:rPr>
              <a:t>This way of work is new</a:t>
            </a:r>
          </a:p>
          <a:p>
            <a:pPr defTabSz="950938" fontAlgn="base">
              <a:spcBef>
                <a:spcPct val="0"/>
              </a:spcBef>
              <a:spcAft>
                <a:spcPct val="0"/>
              </a:spcAft>
            </a:pPr>
            <a:r>
              <a:rPr lang="en-US" sz="2040" dirty="0">
                <a:gradFill>
                  <a:gsLst>
                    <a:gs pos="0">
                      <a:srgbClr val="FFFFFF"/>
                    </a:gs>
                    <a:gs pos="100000">
                      <a:srgbClr val="FFFFFF"/>
                    </a:gs>
                  </a:gsLst>
                  <a:lin ang="5400000" scaled="0"/>
                </a:gradFill>
              </a:rPr>
              <a:t>Switch browsers can be confusing</a:t>
            </a:r>
          </a:p>
        </p:txBody>
      </p:sp>
    </p:spTree>
    <p:extLst>
      <p:ext uri="{BB962C8B-B14F-4D97-AF65-F5344CB8AC3E}">
        <p14:creationId xmlns:p14="http://schemas.microsoft.com/office/powerpoint/2010/main" val="30400802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nl-NL" dirty="0" err="1" smtClean="0"/>
              <a:t>What</a:t>
            </a:r>
            <a:r>
              <a:rPr lang="nl-NL" dirty="0" smtClean="0"/>
              <a:t> is Cross Site Publishing</a:t>
            </a:r>
            <a:endParaRPr lang="nl-NL" dirty="0"/>
          </a:p>
        </p:txBody>
      </p:sp>
      <p:sp>
        <p:nvSpPr>
          <p:cNvPr id="4" name="Tekstvak 3"/>
          <p:cNvSpPr txBox="1"/>
          <p:nvPr/>
        </p:nvSpPr>
        <p:spPr>
          <a:xfrm>
            <a:off x="7168093" y="6369968"/>
            <a:ext cx="5430835" cy="646612"/>
          </a:xfrm>
          <a:prstGeom prst="rect">
            <a:avLst/>
          </a:prstGeom>
          <a:noFill/>
        </p:spPr>
        <p:txBody>
          <a:bodyPr wrap="none" lIns="186503" tIns="149202" rIns="186503" bIns="149202" rtlCol="0">
            <a:spAutoFit/>
          </a:bodyPr>
          <a:lstStyle/>
          <a:p>
            <a:pPr>
              <a:lnSpc>
                <a:spcPct val="90000"/>
              </a:lnSpc>
              <a:spcAft>
                <a:spcPts val="612"/>
              </a:spcAft>
            </a:pPr>
            <a:r>
              <a:rPr lang="nl-NL" sz="2448" dirty="0">
                <a:gradFill>
                  <a:gsLst>
                    <a:gs pos="2917">
                      <a:schemeClr val="tx1"/>
                    </a:gs>
                    <a:gs pos="30000">
                      <a:schemeClr val="tx1"/>
                    </a:gs>
                  </a:gsLst>
                  <a:lin ang="5400000" scaled="0"/>
                </a:gradFill>
              </a:rPr>
              <a:t>We </a:t>
            </a:r>
            <a:r>
              <a:rPr lang="nl-NL" sz="2448" dirty="0" err="1">
                <a:gradFill>
                  <a:gsLst>
                    <a:gs pos="2917">
                      <a:schemeClr val="tx1"/>
                    </a:gs>
                    <a:gs pos="30000">
                      <a:schemeClr val="tx1"/>
                    </a:gs>
                  </a:gsLst>
                  <a:lin ang="5400000" scaled="0"/>
                </a:gradFill>
              </a:rPr>
              <a:t>used</a:t>
            </a:r>
            <a:r>
              <a:rPr lang="nl-NL" sz="2448" dirty="0">
                <a:gradFill>
                  <a:gsLst>
                    <a:gs pos="2917">
                      <a:schemeClr val="tx1"/>
                    </a:gs>
                    <a:gs pos="30000">
                      <a:schemeClr val="tx1"/>
                    </a:gs>
                  </a:gsLst>
                  <a:lin ang="5400000" scaled="0"/>
                </a:gradFill>
              </a:rPr>
              <a:t> </a:t>
            </a:r>
            <a:r>
              <a:rPr lang="nl-NL" sz="2448" dirty="0" err="1">
                <a:gradFill>
                  <a:gsLst>
                    <a:gs pos="2917">
                      <a:schemeClr val="tx1"/>
                    </a:gs>
                    <a:gs pos="30000">
                      <a:schemeClr val="tx1"/>
                    </a:gs>
                  </a:gsLst>
                  <a:lin ang="5400000" scaled="0"/>
                </a:gradFill>
              </a:rPr>
              <a:t>it</a:t>
            </a:r>
            <a:r>
              <a:rPr lang="nl-NL" sz="2448" dirty="0">
                <a:gradFill>
                  <a:gsLst>
                    <a:gs pos="2917">
                      <a:schemeClr val="tx1"/>
                    </a:gs>
                    <a:gs pos="30000">
                      <a:schemeClr val="tx1"/>
                    </a:gs>
                  </a:gsLst>
                  <a:lin ang="5400000" scaled="0"/>
                </a:gradFill>
              </a:rPr>
              <a:t>, </a:t>
            </a:r>
            <a:r>
              <a:rPr lang="nl-NL" sz="2448" dirty="0" err="1">
                <a:gradFill>
                  <a:gsLst>
                    <a:gs pos="2917">
                      <a:schemeClr val="tx1"/>
                    </a:gs>
                    <a:gs pos="30000">
                      <a:schemeClr val="tx1"/>
                    </a:gs>
                  </a:gsLst>
                  <a:lin ang="5400000" scaled="0"/>
                </a:gradFill>
              </a:rPr>
              <a:t>just</a:t>
            </a:r>
            <a:r>
              <a:rPr lang="nl-NL" sz="2448" dirty="0">
                <a:gradFill>
                  <a:gsLst>
                    <a:gs pos="2917">
                      <a:schemeClr val="tx1"/>
                    </a:gs>
                    <a:gs pos="30000">
                      <a:schemeClr val="tx1"/>
                    </a:gs>
                  </a:gsLst>
                  <a:lin ang="5400000" scaled="0"/>
                </a:gradFill>
              </a:rPr>
              <a:t> </a:t>
            </a:r>
            <a:r>
              <a:rPr lang="nl-NL" sz="2448" dirty="0" err="1">
                <a:gradFill>
                  <a:gsLst>
                    <a:gs pos="2917">
                      <a:schemeClr val="tx1"/>
                    </a:gs>
                    <a:gs pos="30000">
                      <a:schemeClr val="tx1"/>
                    </a:gs>
                  </a:gsLst>
                  <a:lin ang="5400000" scaled="0"/>
                </a:gradFill>
              </a:rPr>
              <a:t>because</a:t>
            </a:r>
            <a:r>
              <a:rPr lang="nl-NL" sz="2448" dirty="0">
                <a:gradFill>
                  <a:gsLst>
                    <a:gs pos="2917">
                      <a:schemeClr val="tx1"/>
                    </a:gs>
                    <a:gs pos="30000">
                      <a:schemeClr val="tx1"/>
                    </a:gs>
                  </a:gsLst>
                  <a:lin ang="5400000" scaled="0"/>
                </a:gradFill>
              </a:rPr>
              <a:t> we </a:t>
            </a:r>
            <a:r>
              <a:rPr lang="nl-NL" sz="2448" dirty="0" err="1">
                <a:gradFill>
                  <a:gsLst>
                    <a:gs pos="2917">
                      <a:schemeClr val="tx1"/>
                    </a:gs>
                    <a:gs pos="30000">
                      <a:schemeClr val="tx1"/>
                    </a:gs>
                  </a:gsLst>
                  <a:lin ang="5400000" scaled="0"/>
                </a:gradFill>
              </a:rPr>
              <a:t>could</a:t>
            </a:r>
            <a:r>
              <a:rPr lang="nl-NL" sz="2448" dirty="0">
                <a:gradFill>
                  <a:gsLst>
                    <a:gs pos="2917">
                      <a:schemeClr val="tx1"/>
                    </a:gs>
                    <a:gs pos="30000">
                      <a:schemeClr val="tx1"/>
                    </a:gs>
                  </a:gsLst>
                  <a:lin ang="5400000" scaled="0"/>
                </a:gradFill>
              </a:rPr>
              <a:t>…</a:t>
            </a:r>
          </a:p>
        </p:txBody>
      </p:sp>
      <p:sp>
        <p:nvSpPr>
          <p:cNvPr id="5" name="Stroomdiagram: Magnetische schijf 4"/>
          <p:cNvSpPr/>
          <p:nvPr/>
        </p:nvSpPr>
        <p:spPr bwMode="auto">
          <a:xfrm>
            <a:off x="3972772" y="3155535"/>
            <a:ext cx="2914385" cy="1398905"/>
          </a:xfrm>
          <a:prstGeom prst="flowChartMagneticDisk">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algn="ctr" defTabSz="950938" fontAlgn="base">
              <a:spcBef>
                <a:spcPct val="0"/>
              </a:spcBef>
              <a:spcAft>
                <a:spcPct val="0"/>
              </a:spcAft>
            </a:pPr>
            <a:r>
              <a:rPr lang="nl-NL" sz="3264" dirty="0">
                <a:gradFill>
                  <a:gsLst>
                    <a:gs pos="0">
                      <a:srgbClr val="FFFFFF"/>
                    </a:gs>
                    <a:gs pos="100000">
                      <a:srgbClr val="FFFFFF"/>
                    </a:gs>
                  </a:gsLst>
                  <a:lin ang="5400000" scaled="0"/>
                </a:gradFill>
              </a:rPr>
              <a:t>Search</a:t>
            </a:r>
          </a:p>
        </p:txBody>
      </p:sp>
      <p:cxnSp>
        <p:nvCxnSpPr>
          <p:cNvPr id="10" name="Rechte verbindingslijn met pijl 9"/>
          <p:cNvCxnSpPr>
            <a:stCxn id="6" idx="3"/>
            <a:endCxn id="5" idx="2"/>
          </p:cNvCxnSpPr>
          <p:nvPr/>
        </p:nvCxnSpPr>
        <p:spPr>
          <a:xfrm>
            <a:off x="2548888" y="3854987"/>
            <a:ext cx="1423886" cy="0"/>
          </a:xfrm>
          <a:prstGeom prst="straightConnector1">
            <a:avLst/>
          </a:prstGeom>
          <a:ln w="63500">
            <a:solidFill>
              <a:schemeClr val="accent4"/>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1" name="Rechte verbindingslijn met pijl 10"/>
          <p:cNvCxnSpPr>
            <a:stCxn id="5" idx="4"/>
            <a:endCxn id="7" idx="1"/>
          </p:cNvCxnSpPr>
          <p:nvPr/>
        </p:nvCxnSpPr>
        <p:spPr>
          <a:xfrm>
            <a:off x="6887158" y="3854987"/>
            <a:ext cx="1529359" cy="0"/>
          </a:xfrm>
          <a:prstGeom prst="straightConnector1">
            <a:avLst/>
          </a:prstGeom>
          <a:ln w="63500">
            <a:solidFill>
              <a:schemeClr val="accent4"/>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nvGrpSpPr>
          <p:cNvPr id="18" name="Groep 17"/>
          <p:cNvGrpSpPr/>
          <p:nvPr/>
        </p:nvGrpSpPr>
        <p:grpSpPr>
          <a:xfrm>
            <a:off x="367262" y="2764502"/>
            <a:ext cx="2181625" cy="2180970"/>
            <a:chOff x="359229" y="2710543"/>
            <a:chExt cx="2139042" cy="2138400"/>
          </a:xfrm>
        </p:grpSpPr>
        <p:sp>
          <p:nvSpPr>
            <p:cNvPr id="6" name="Rechthoek 5"/>
            <p:cNvSpPr/>
            <p:nvPr/>
          </p:nvSpPr>
          <p:spPr bwMode="auto">
            <a:xfrm>
              <a:off x="359229" y="2710543"/>
              <a:ext cx="2139042" cy="2138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nl-NL" sz="2040" dirty="0">
                  <a:gradFill>
                    <a:gsLst>
                      <a:gs pos="0">
                        <a:srgbClr val="FFFFFF"/>
                      </a:gs>
                      <a:gs pos="100000">
                        <a:srgbClr val="FFFFFF"/>
                      </a:gs>
                    </a:gsLst>
                    <a:lin ang="5400000" scaled="0"/>
                  </a:gradFill>
                </a:rPr>
                <a:t>Authoring</a:t>
              </a:r>
            </a:p>
            <a:p>
              <a:pPr algn="ctr" defTabSz="950938" fontAlgn="base">
                <a:spcBef>
                  <a:spcPct val="0"/>
                </a:spcBef>
                <a:spcAft>
                  <a:spcPct val="0"/>
                </a:spcAft>
              </a:pPr>
              <a:r>
                <a:rPr lang="nl-NL" sz="2040" dirty="0">
                  <a:gradFill>
                    <a:gsLst>
                      <a:gs pos="0">
                        <a:srgbClr val="FFFFFF"/>
                      </a:gs>
                      <a:gs pos="100000">
                        <a:srgbClr val="FFFFFF"/>
                      </a:gs>
                    </a:gsLst>
                    <a:lin ang="5400000" scaled="0"/>
                  </a:gradFill>
                </a:rPr>
                <a:t>Site Collection</a:t>
              </a:r>
            </a:p>
          </p:txBody>
        </p:sp>
        <p:sp>
          <p:nvSpPr>
            <p:cNvPr id="17" name="Rechthoek 16"/>
            <p:cNvSpPr/>
            <p:nvPr/>
          </p:nvSpPr>
          <p:spPr bwMode="auto">
            <a:xfrm>
              <a:off x="449036" y="4297853"/>
              <a:ext cx="1959428" cy="367393"/>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nl-NL" sz="2040" dirty="0" err="1">
                  <a:gradFill>
                    <a:gsLst>
                      <a:gs pos="0">
                        <a:srgbClr val="FFFFFF"/>
                      </a:gs>
                      <a:gs pos="100000">
                        <a:srgbClr val="FFFFFF"/>
                      </a:gs>
                    </a:gsLst>
                    <a:lin ang="5400000" scaled="0"/>
                  </a:gradFill>
                </a:rPr>
                <a:t>Catalog</a:t>
              </a:r>
              <a:endParaRPr lang="nl-NL" sz="2040" dirty="0">
                <a:gradFill>
                  <a:gsLst>
                    <a:gs pos="0">
                      <a:srgbClr val="FFFFFF"/>
                    </a:gs>
                    <a:gs pos="100000">
                      <a:srgbClr val="FFFFFF"/>
                    </a:gs>
                  </a:gsLst>
                  <a:lin ang="5400000" scaled="0"/>
                </a:gradFill>
              </a:endParaRPr>
            </a:p>
          </p:txBody>
        </p:sp>
      </p:grpSp>
      <p:sp>
        <p:nvSpPr>
          <p:cNvPr id="20" name="Tekstvak 19"/>
          <p:cNvSpPr txBox="1"/>
          <p:nvPr/>
        </p:nvSpPr>
        <p:spPr>
          <a:xfrm>
            <a:off x="-131749" y="2133269"/>
            <a:ext cx="3223952" cy="647135"/>
          </a:xfrm>
          <a:prstGeom prst="rect">
            <a:avLst/>
          </a:prstGeom>
          <a:noFill/>
        </p:spPr>
        <p:txBody>
          <a:bodyPr wrap="none" lIns="186503" tIns="149202" rIns="186503" bIns="149202" rtlCol="0">
            <a:spAutoFit/>
          </a:bodyPr>
          <a:lstStyle/>
          <a:p>
            <a:pPr>
              <a:lnSpc>
                <a:spcPct val="90000"/>
              </a:lnSpc>
              <a:spcAft>
                <a:spcPts val="612"/>
              </a:spcAft>
            </a:pPr>
            <a:r>
              <a:rPr lang="nl-NL" sz="2448" dirty="0">
                <a:gradFill>
                  <a:gsLst>
                    <a:gs pos="2917">
                      <a:schemeClr val="tx1"/>
                    </a:gs>
                    <a:gs pos="30000">
                      <a:schemeClr val="tx1"/>
                    </a:gs>
                  </a:gsLst>
                  <a:lin ang="5400000" scaled="0"/>
                </a:gradFill>
              </a:rPr>
              <a:t>Spc14auth.wortell.nl</a:t>
            </a:r>
          </a:p>
        </p:txBody>
      </p:sp>
      <p:grpSp>
        <p:nvGrpSpPr>
          <p:cNvPr id="22" name="Groep 21"/>
          <p:cNvGrpSpPr/>
          <p:nvPr/>
        </p:nvGrpSpPr>
        <p:grpSpPr>
          <a:xfrm>
            <a:off x="7471174" y="2124140"/>
            <a:ext cx="4128354" cy="2821333"/>
            <a:chOff x="7324481" y="2082679"/>
            <a:chExt cx="4047773" cy="2766264"/>
          </a:xfrm>
        </p:grpSpPr>
        <p:sp>
          <p:nvSpPr>
            <p:cNvPr id="7" name="Rechthoek 6"/>
            <p:cNvSpPr/>
            <p:nvPr/>
          </p:nvSpPr>
          <p:spPr bwMode="auto">
            <a:xfrm>
              <a:off x="8251372" y="2710543"/>
              <a:ext cx="2139042" cy="21384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nl-NL" sz="2040" dirty="0">
                  <a:gradFill>
                    <a:gsLst>
                      <a:gs pos="0">
                        <a:srgbClr val="FFFFFF"/>
                      </a:gs>
                      <a:gs pos="100000">
                        <a:srgbClr val="FFFFFF"/>
                      </a:gs>
                    </a:gsLst>
                    <a:lin ang="5400000" scaled="0"/>
                  </a:gradFill>
                </a:rPr>
                <a:t>Publishing Site Collection 1</a:t>
              </a:r>
            </a:p>
          </p:txBody>
        </p:sp>
        <p:sp>
          <p:nvSpPr>
            <p:cNvPr id="21" name="Tekstvak 20"/>
            <p:cNvSpPr txBox="1"/>
            <p:nvPr/>
          </p:nvSpPr>
          <p:spPr>
            <a:xfrm>
              <a:off x="7324481" y="2082679"/>
              <a:ext cx="4047773" cy="634020"/>
            </a:xfrm>
            <a:prstGeom prst="rect">
              <a:avLst/>
            </a:prstGeom>
            <a:noFill/>
          </p:spPr>
          <p:txBody>
            <a:bodyPr wrap="none" lIns="186521" tIns="149217" rIns="186521" bIns="149217" rtlCol="0">
              <a:spAutoFit/>
            </a:bodyPr>
            <a:lstStyle/>
            <a:p>
              <a:pPr>
                <a:lnSpc>
                  <a:spcPct val="90000"/>
                </a:lnSpc>
                <a:spcAft>
                  <a:spcPts val="612"/>
                </a:spcAft>
              </a:pPr>
              <a:r>
                <a:rPr lang="nl-NL" sz="2448" dirty="0">
                  <a:gradFill>
                    <a:gsLst>
                      <a:gs pos="2917">
                        <a:schemeClr val="tx1"/>
                      </a:gs>
                      <a:gs pos="30000">
                        <a:schemeClr val="tx1"/>
                      </a:gs>
                    </a:gsLst>
                    <a:lin ang="5400000" scaled="0"/>
                  </a:gradFill>
                </a:rPr>
                <a:t>Sharepointconference.com</a:t>
              </a:r>
            </a:p>
          </p:txBody>
        </p:sp>
      </p:grpSp>
    </p:spTree>
    <p:extLst>
      <p:ext uri="{BB962C8B-B14F-4D97-AF65-F5344CB8AC3E}">
        <p14:creationId xmlns:p14="http://schemas.microsoft.com/office/powerpoint/2010/main" val="20667648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Why</a:t>
            </a:r>
            <a:r>
              <a:rPr lang="nl-NL" dirty="0" smtClean="0"/>
              <a:t> </a:t>
            </a:r>
            <a:r>
              <a:rPr lang="nl-NL" dirty="0" err="1" smtClean="0"/>
              <a:t>use</a:t>
            </a:r>
            <a:r>
              <a:rPr lang="nl-NL" dirty="0" smtClean="0"/>
              <a:t> </a:t>
            </a:r>
            <a:r>
              <a:rPr lang="nl-NL" dirty="0" err="1" smtClean="0"/>
              <a:t>catalogs</a:t>
            </a:r>
            <a:endParaRPr lang="nl-NL" dirty="0"/>
          </a:p>
        </p:txBody>
      </p:sp>
      <p:pic>
        <p:nvPicPr>
          <p:cNvPr id="1026" name="Picture 2" descr="http://brokenfreetodance.com/wp-content/uploads/2014/02/lady-with-long-li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0206" y="2026293"/>
            <a:ext cx="4345343" cy="4372672"/>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hthoek 3"/>
          <p:cNvSpPr/>
          <p:nvPr/>
        </p:nvSpPr>
        <p:spPr bwMode="auto">
          <a:xfrm>
            <a:off x="1820206" y="4963346"/>
            <a:ext cx="4345343" cy="1435618"/>
          </a:xfrm>
          <a:prstGeom prst="rect">
            <a:avLst/>
          </a:prstGeom>
          <a:solidFill>
            <a:schemeClr val="accent5">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defTabSz="950938" fontAlgn="base">
              <a:spcBef>
                <a:spcPct val="0"/>
              </a:spcBef>
              <a:spcAft>
                <a:spcPct val="0"/>
              </a:spcAft>
            </a:pPr>
            <a:r>
              <a:rPr lang="nl-NL" sz="3672" dirty="0" err="1">
                <a:gradFill>
                  <a:gsLst>
                    <a:gs pos="0">
                      <a:srgbClr val="FFFFFF"/>
                    </a:gs>
                    <a:gs pos="100000">
                      <a:srgbClr val="FFFFFF"/>
                    </a:gs>
                  </a:gsLst>
                  <a:lin ang="5400000" scaled="0"/>
                </a:gradFill>
              </a:rPr>
              <a:t>Very</a:t>
            </a:r>
            <a:r>
              <a:rPr lang="nl-NL" sz="3672" dirty="0">
                <a:gradFill>
                  <a:gsLst>
                    <a:gs pos="0">
                      <a:srgbClr val="FFFFFF"/>
                    </a:gs>
                    <a:gs pos="100000">
                      <a:srgbClr val="FFFFFF"/>
                    </a:gs>
                  </a:gsLst>
                  <a:lin ang="5400000" scaled="0"/>
                </a:gradFill>
              </a:rPr>
              <a:t> long </a:t>
            </a:r>
            <a:r>
              <a:rPr lang="nl-NL" sz="3672" dirty="0" err="1">
                <a:gradFill>
                  <a:gsLst>
                    <a:gs pos="0">
                      <a:srgbClr val="FFFFFF"/>
                    </a:gs>
                    <a:gs pos="100000">
                      <a:srgbClr val="FFFFFF"/>
                    </a:gs>
                  </a:gsLst>
                  <a:lin ang="5400000" scaled="0"/>
                </a:gradFill>
              </a:rPr>
              <a:t>lists</a:t>
            </a:r>
            <a:r>
              <a:rPr lang="nl-NL" sz="3672" dirty="0">
                <a:gradFill>
                  <a:gsLst>
                    <a:gs pos="0">
                      <a:srgbClr val="FFFFFF"/>
                    </a:gs>
                    <a:gs pos="100000">
                      <a:srgbClr val="FFFFFF"/>
                    </a:gs>
                  </a:gsLst>
                  <a:lin ang="5400000" scaled="0"/>
                </a:gradFill>
              </a:rPr>
              <a:t> of items</a:t>
            </a:r>
          </a:p>
        </p:txBody>
      </p:sp>
      <p:pic>
        <p:nvPicPr>
          <p:cNvPr id="1028" name="Picture 4" descr="http://s3.amazonaws.com/rapgenius/1381300494_Book-pages1533.jpg"/>
          <p:cNvPicPr>
            <a:picLocks noChangeAspect="1" noChangeArrowheads="1"/>
          </p:cNvPicPr>
          <p:nvPr/>
        </p:nvPicPr>
        <p:blipFill rotWithShape="1">
          <a:blip r:embed="rId4">
            <a:extLst>
              <a:ext uri="{28A0092B-C50C-407E-A947-70E740481C1C}">
                <a14:useLocalDpi xmlns:a14="http://schemas.microsoft.com/office/drawing/2010/main" val="0"/>
              </a:ext>
            </a:extLst>
          </a:blip>
          <a:srcRect t="15329" b="36277"/>
          <a:stretch/>
        </p:blipFill>
        <p:spPr bwMode="auto">
          <a:xfrm>
            <a:off x="6220671" y="2026291"/>
            <a:ext cx="5729525" cy="2140582"/>
          </a:xfrm>
          <a:prstGeom prst="rect">
            <a:avLst/>
          </a:prstGeom>
          <a:noFill/>
          <a:extLst>
            <a:ext uri="{909E8E84-426E-40dd-AFC4-6F175D3DCCD1}">
              <a14:hiddenFill xmlns="" xmlns:a14="http://schemas.microsoft.com/office/drawing/2010/main">
                <a:solidFill>
                  <a:srgbClr val="FFFFFF"/>
                </a:solidFill>
              </a14:hiddenFill>
            </a:ext>
          </a:extLst>
        </p:spPr>
      </p:pic>
      <p:sp>
        <p:nvSpPr>
          <p:cNvPr id="5" name="Rechthoek 4"/>
          <p:cNvSpPr/>
          <p:nvPr/>
        </p:nvSpPr>
        <p:spPr bwMode="auto">
          <a:xfrm>
            <a:off x="6220671" y="3477503"/>
            <a:ext cx="5729525" cy="689370"/>
          </a:xfrm>
          <a:prstGeom prst="rect">
            <a:avLst/>
          </a:prstGeom>
          <a:solidFill>
            <a:schemeClr val="tx1">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nl-NL" sz="3672" dirty="0" err="1">
                <a:gradFill>
                  <a:gsLst>
                    <a:gs pos="0">
                      <a:srgbClr val="FFFFFF"/>
                    </a:gs>
                    <a:gs pos="100000">
                      <a:srgbClr val="FFFFFF"/>
                    </a:gs>
                  </a:gsLst>
                  <a:lin ang="5400000" scaled="0"/>
                </a:gradFill>
              </a:rPr>
              <a:t>Create</a:t>
            </a:r>
            <a:r>
              <a:rPr lang="nl-NL" sz="3672" dirty="0">
                <a:gradFill>
                  <a:gsLst>
                    <a:gs pos="0">
                      <a:srgbClr val="FFFFFF"/>
                    </a:gs>
                    <a:gs pos="100000">
                      <a:srgbClr val="FFFFFF"/>
                    </a:gs>
                  </a:gsLst>
                  <a:lin ang="5400000" scaled="0"/>
                </a:gradFill>
              </a:rPr>
              <a:t> a lot of pages</a:t>
            </a:r>
          </a:p>
        </p:txBody>
      </p:sp>
      <p:pic>
        <p:nvPicPr>
          <p:cNvPr id="1030" name="Picture 6" descr="http://www.hanselman.com/blog/content/binary/Windows-Live-Writer/Download-Visual-Studio-2013-while-your-f_B56E/vs2010_5d3e834e-b243-4c9b-9c01-8f17f0498ea2.png"/>
          <p:cNvPicPr>
            <a:picLocks noChangeAspect="1" noChangeArrowheads="1"/>
          </p:cNvPicPr>
          <p:nvPr/>
        </p:nvPicPr>
        <p:blipFill rotWithShape="1">
          <a:blip r:embed="rId5">
            <a:extLst>
              <a:ext uri="{28A0092B-C50C-407E-A947-70E740481C1C}">
                <a14:useLocalDpi xmlns:a14="http://schemas.microsoft.com/office/drawing/2010/main" val="0"/>
              </a:ext>
            </a:extLst>
          </a:blip>
          <a:srcRect t="22612" b="20847"/>
          <a:stretch/>
        </p:blipFill>
        <p:spPr bwMode="auto">
          <a:xfrm>
            <a:off x="6220668" y="4212627"/>
            <a:ext cx="5731472" cy="2186337"/>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echthoek 8"/>
          <p:cNvSpPr/>
          <p:nvPr/>
        </p:nvSpPr>
        <p:spPr bwMode="auto">
          <a:xfrm>
            <a:off x="6222617" y="5714463"/>
            <a:ext cx="5729525" cy="689370"/>
          </a:xfrm>
          <a:prstGeom prst="rect">
            <a:avLst/>
          </a:prstGeom>
          <a:solidFill>
            <a:schemeClr val="tx1">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nl-NL" sz="3672" dirty="0" err="1">
                <a:gradFill>
                  <a:gsLst>
                    <a:gs pos="0">
                      <a:srgbClr val="FFFFFF"/>
                    </a:gs>
                    <a:gs pos="100000">
                      <a:srgbClr val="FFFFFF"/>
                    </a:gs>
                  </a:gsLst>
                  <a:lin ang="5400000" scaled="0"/>
                </a:gradFill>
              </a:rPr>
              <a:t>Create</a:t>
            </a:r>
            <a:r>
              <a:rPr lang="nl-NL" sz="3672" dirty="0">
                <a:gradFill>
                  <a:gsLst>
                    <a:gs pos="0">
                      <a:srgbClr val="FFFFFF"/>
                    </a:gs>
                    <a:gs pos="100000">
                      <a:srgbClr val="FFFFFF"/>
                    </a:gs>
                  </a:gsLst>
                  <a:lin ang="5400000" scaled="0"/>
                </a:gradFill>
              </a:rPr>
              <a:t> a </a:t>
            </a:r>
            <a:r>
              <a:rPr lang="nl-NL" sz="3672" dirty="0" err="1">
                <a:gradFill>
                  <a:gsLst>
                    <a:gs pos="0">
                      <a:srgbClr val="FFFFFF"/>
                    </a:gs>
                    <a:gs pos="100000">
                      <a:srgbClr val="FFFFFF"/>
                    </a:gs>
                  </a:gsLst>
                  <a:lin ang="5400000" scaled="0"/>
                </a:gradFill>
              </a:rPr>
              <a:t>custom</a:t>
            </a:r>
            <a:r>
              <a:rPr lang="nl-NL" sz="3672" dirty="0">
                <a:gradFill>
                  <a:gsLst>
                    <a:gs pos="0">
                      <a:srgbClr val="FFFFFF"/>
                    </a:gs>
                    <a:gs pos="100000">
                      <a:srgbClr val="FFFFFF"/>
                    </a:gs>
                  </a:gsLst>
                  <a:lin ang="5400000" scaled="0"/>
                </a:gradFill>
              </a:rPr>
              <a:t> ASPX</a:t>
            </a:r>
          </a:p>
        </p:txBody>
      </p:sp>
    </p:spTree>
    <p:extLst>
      <p:ext uri="{BB962C8B-B14F-4D97-AF65-F5344CB8AC3E}">
        <p14:creationId xmlns:p14="http://schemas.microsoft.com/office/powerpoint/2010/main" val="25253648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80" dirty="0"/>
              <a:t>The SharePointConference.com Site: From Sketch to Launch to Live </a:t>
            </a:r>
            <a:br>
              <a:rPr lang="en-US" sz="4080" dirty="0"/>
            </a:br>
            <a:endParaRPr lang="en-US" sz="4080" dirty="0"/>
          </a:p>
        </p:txBody>
      </p:sp>
      <p:sp>
        <p:nvSpPr>
          <p:cNvPr id="3" name="Text Placeholder 2"/>
          <p:cNvSpPr>
            <a:spLocks noGrp="1"/>
          </p:cNvSpPr>
          <p:nvPr>
            <p:ph type="body" sz="quarter" idx="14"/>
          </p:nvPr>
        </p:nvSpPr>
        <p:spPr/>
        <p:txBody>
          <a:bodyPr/>
          <a:lstStyle/>
          <a:p>
            <a:r>
              <a:rPr lang="en-US" sz="2856" dirty="0"/>
              <a:t>Jeff Seacrist, Olaf Hubel and Robert van Son</a:t>
            </a:r>
          </a:p>
        </p:txBody>
      </p:sp>
      <p:sp>
        <p:nvSpPr>
          <p:cNvPr id="4" name="Text Placeholder 3"/>
          <p:cNvSpPr>
            <a:spLocks noGrp="1"/>
          </p:cNvSpPr>
          <p:nvPr>
            <p:ph type="body" sz="quarter" idx="15"/>
          </p:nvPr>
        </p:nvSpPr>
        <p:spPr/>
        <p:txBody>
          <a:bodyPr/>
          <a:lstStyle/>
          <a:p>
            <a:r>
              <a:rPr lang="en-US" dirty="0" smtClean="0"/>
              <a:t>SPC224</a:t>
            </a:r>
            <a:endParaRPr lang="en-US" dirty="0"/>
          </a:p>
        </p:txBody>
      </p:sp>
    </p:spTree>
    <p:extLst>
      <p:ext uri="{BB962C8B-B14F-4D97-AF65-F5344CB8AC3E}">
        <p14:creationId xmlns:p14="http://schemas.microsoft.com/office/powerpoint/2010/main" val="37827802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cross site publishing</a:t>
            </a:r>
            <a:endParaRPr lang="en-US" dirty="0"/>
          </a:p>
        </p:txBody>
      </p:sp>
      <p:pic>
        <p:nvPicPr>
          <p:cNvPr id="3" name="Picture 2"/>
          <p:cNvPicPr>
            <a:picLocks noChangeAspect="1"/>
          </p:cNvPicPr>
          <p:nvPr/>
        </p:nvPicPr>
        <p:blipFill rotWithShape="1">
          <a:blip r:embed="rId3"/>
          <a:srcRect b="6272"/>
          <a:stretch/>
        </p:blipFill>
        <p:spPr>
          <a:xfrm>
            <a:off x="280987" y="2910406"/>
            <a:ext cx="3682682" cy="3720745"/>
          </a:xfrm>
          <a:prstGeom prst="rect">
            <a:avLst/>
          </a:prstGeom>
        </p:spPr>
      </p:pic>
      <p:sp>
        <p:nvSpPr>
          <p:cNvPr id="4" name="Rectangle 3"/>
          <p:cNvSpPr/>
          <p:nvPr/>
        </p:nvSpPr>
        <p:spPr bwMode="auto">
          <a:xfrm>
            <a:off x="280987" y="1968134"/>
            <a:ext cx="3682682" cy="932603"/>
          </a:xfrm>
          <a:prstGeom prst="rect">
            <a:avLst/>
          </a:prstGeom>
          <a:solidFill>
            <a:schemeClr val="accent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defTabSz="950938" fontAlgn="base">
              <a:spcBef>
                <a:spcPct val="0"/>
              </a:spcBef>
              <a:spcAft>
                <a:spcPct val="0"/>
              </a:spcAft>
            </a:pPr>
            <a:r>
              <a:rPr lang="en-US" sz="3672" dirty="0">
                <a:gradFill>
                  <a:gsLst>
                    <a:gs pos="0">
                      <a:srgbClr val="FFFFFF"/>
                    </a:gs>
                    <a:gs pos="100000">
                      <a:srgbClr val="FFFFFF"/>
                    </a:gs>
                  </a:gsLst>
                  <a:lin ang="5400000" scaled="0"/>
                </a:gradFill>
                <a:latin typeface="+mj-lt"/>
              </a:rPr>
              <a:t>Setup catalogs</a:t>
            </a:r>
          </a:p>
        </p:txBody>
      </p:sp>
      <p:sp>
        <p:nvSpPr>
          <p:cNvPr id="5" name="Rectangle 4"/>
          <p:cNvSpPr/>
          <p:nvPr/>
        </p:nvSpPr>
        <p:spPr bwMode="auto">
          <a:xfrm>
            <a:off x="280987" y="2890622"/>
            <a:ext cx="3682682" cy="3730413"/>
          </a:xfrm>
          <a:prstGeom prst="rect">
            <a:avLst/>
          </a:prstGeom>
          <a:solidFill>
            <a:schemeClr val="accent2">
              <a:lumMod val="50000"/>
              <a:alpha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040" dirty="0">
                <a:gradFill>
                  <a:gsLst>
                    <a:gs pos="0">
                      <a:srgbClr val="FFFFFF"/>
                    </a:gs>
                    <a:gs pos="100000">
                      <a:srgbClr val="FFFFFF"/>
                    </a:gs>
                  </a:gsLst>
                  <a:lin ang="5400000" scaled="0"/>
                </a:gradFill>
              </a:rPr>
              <a:t>Enable at the source list</a:t>
            </a:r>
          </a:p>
          <a:p>
            <a:pPr defTabSz="950938" fontAlgn="base">
              <a:spcBef>
                <a:spcPct val="0"/>
              </a:spcBef>
              <a:spcAft>
                <a:spcPct val="0"/>
              </a:spcAft>
            </a:pPr>
            <a:endParaRPr lang="en-US" sz="2040" dirty="0">
              <a:gradFill>
                <a:gsLst>
                  <a:gs pos="0">
                    <a:srgbClr val="FFFFFF"/>
                  </a:gs>
                  <a:gs pos="100000">
                    <a:srgbClr val="FFFFFF"/>
                  </a:gs>
                </a:gsLst>
                <a:lin ang="5400000" scaled="0"/>
              </a:gradFill>
            </a:endParaRPr>
          </a:p>
          <a:p>
            <a:pPr defTabSz="950938" fontAlgn="base">
              <a:spcBef>
                <a:spcPct val="0"/>
              </a:spcBef>
              <a:spcAft>
                <a:spcPct val="0"/>
              </a:spcAft>
            </a:pPr>
            <a:r>
              <a:rPr lang="en-US" sz="2040" dirty="0">
                <a:gradFill>
                  <a:gsLst>
                    <a:gs pos="0">
                      <a:srgbClr val="FFFFFF"/>
                    </a:gs>
                    <a:gs pos="100000">
                      <a:srgbClr val="FFFFFF"/>
                    </a:gs>
                  </a:gsLst>
                  <a:lin ang="5400000" scaled="0"/>
                </a:gradFill>
              </a:rPr>
              <a:t>Don’t forget to enable anonymous access</a:t>
            </a:r>
          </a:p>
          <a:p>
            <a:pPr defTabSz="950938" fontAlgn="base">
              <a:spcBef>
                <a:spcPct val="0"/>
              </a:spcBef>
              <a:spcAft>
                <a:spcPct val="0"/>
              </a:spcAft>
            </a:pPr>
            <a:endParaRPr lang="en-US" sz="2040" dirty="0">
              <a:gradFill>
                <a:gsLst>
                  <a:gs pos="0">
                    <a:srgbClr val="FFFFFF"/>
                  </a:gs>
                  <a:gs pos="100000">
                    <a:srgbClr val="FFFFFF"/>
                  </a:gs>
                </a:gsLst>
                <a:lin ang="5400000" scaled="0"/>
              </a:gradFill>
            </a:endParaRPr>
          </a:p>
          <a:p>
            <a:pPr defTabSz="950938" fontAlgn="base">
              <a:spcBef>
                <a:spcPct val="0"/>
              </a:spcBef>
              <a:spcAft>
                <a:spcPct val="0"/>
              </a:spcAft>
            </a:pPr>
            <a:r>
              <a:rPr lang="en-US" sz="2040" dirty="0">
                <a:gradFill>
                  <a:gsLst>
                    <a:gs pos="0">
                      <a:srgbClr val="FFFFFF"/>
                    </a:gs>
                    <a:gs pos="100000">
                      <a:srgbClr val="FFFFFF"/>
                    </a:gs>
                  </a:gsLst>
                  <a:lin ang="5400000" scaled="0"/>
                </a:gradFill>
              </a:rPr>
              <a:t>Reuse on the target site through the Site Administration (mind the crawl time)</a:t>
            </a:r>
          </a:p>
          <a:p>
            <a:pPr defTabSz="95093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6" name="Rectangle 5"/>
          <p:cNvSpPr/>
          <p:nvPr/>
        </p:nvSpPr>
        <p:spPr bwMode="auto">
          <a:xfrm>
            <a:off x="4011400" y="1977803"/>
            <a:ext cx="3682682" cy="932603"/>
          </a:xfrm>
          <a:prstGeom prst="rect">
            <a:avLst/>
          </a:prstGeom>
          <a:solidFill>
            <a:schemeClr val="accent3">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defTabSz="950938" fontAlgn="base">
              <a:spcBef>
                <a:spcPct val="0"/>
              </a:spcBef>
              <a:spcAft>
                <a:spcPct val="0"/>
              </a:spcAft>
            </a:pPr>
            <a:r>
              <a:rPr lang="en-US" sz="3672" dirty="0">
                <a:gradFill>
                  <a:gsLst>
                    <a:gs pos="0">
                      <a:srgbClr val="FFFFFF"/>
                    </a:gs>
                    <a:gs pos="100000">
                      <a:srgbClr val="FFFFFF"/>
                    </a:gs>
                  </a:gsLst>
                  <a:lin ang="5400000" scaled="0"/>
                </a:gradFill>
                <a:latin typeface="+mj-lt"/>
              </a:rPr>
              <a:t>Structured content</a:t>
            </a:r>
          </a:p>
        </p:txBody>
      </p:sp>
      <p:pic>
        <p:nvPicPr>
          <p:cNvPr id="7" name="Picture 6"/>
          <p:cNvPicPr>
            <a:picLocks noChangeAspect="1"/>
          </p:cNvPicPr>
          <p:nvPr/>
        </p:nvPicPr>
        <p:blipFill>
          <a:blip r:embed="rId4"/>
          <a:stretch>
            <a:fillRect/>
          </a:stretch>
        </p:blipFill>
        <p:spPr>
          <a:xfrm>
            <a:off x="4011400" y="2910406"/>
            <a:ext cx="3682682" cy="3743386"/>
          </a:xfrm>
          <a:prstGeom prst="rect">
            <a:avLst/>
          </a:prstGeom>
        </p:spPr>
      </p:pic>
      <p:sp>
        <p:nvSpPr>
          <p:cNvPr id="11" name="Rectangle 10"/>
          <p:cNvSpPr/>
          <p:nvPr/>
        </p:nvSpPr>
        <p:spPr bwMode="auto">
          <a:xfrm>
            <a:off x="4016739" y="2889602"/>
            <a:ext cx="3682682" cy="3730413"/>
          </a:xfrm>
          <a:prstGeom prst="rect">
            <a:avLst/>
          </a:prstGeom>
          <a:solidFill>
            <a:schemeClr val="accent3">
              <a:lumMod val="50000"/>
              <a:alpha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040" dirty="0">
                <a:gradFill>
                  <a:gsLst>
                    <a:gs pos="0">
                      <a:srgbClr val="FFFFFF"/>
                    </a:gs>
                    <a:gs pos="100000">
                      <a:srgbClr val="FFFFFF"/>
                    </a:gs>
                  </a:gsLst>
                  <a:lin ang="5400000" scaled="0"/>
                </a:gradFill>
              </a:rPr>
              <a:t>Anything that goes in a list</a:t>
            </a:r>
          </a:p>
          <a:p>
            <a:pPr defTabSz="950938" fontAlgn="base">
              <a:spcBef>
                <a:spcPct val="0"/>
              </a:spcBef>
              <a:spcAft>
                <a:spcPct val="0"/>
              </a:spcAft>
            </a:pPr>
            <a:endParaRPr lang="en-US" sz="2040" dirty="0">
              <a:gradFill>
                <a:gsLst>
                  <a:gs pos="0">
                    <a:srgbClr val="FFFFFF"/>
                  </a:gs>
                  <a:gs pos="100000">
                    <a:srgbClr val="FFFFFF"/>
                  </a:gs>
                </a:gsLst>
                <a:lin ang="5400000" scaled="0"/>
              </a:gradFill>
            </a:endParaRPr>
          </a:p>
          <a:p>
            <a:pPr defTabSz="950938" fontAlgn="base">
              <a:spcBef>
                <a:spcPct val="0"/>
              </a:spcBef>
              <a:spcAft>
                <a:spcPct val="0"/>
              </a:spcAft>
            </a:pPr>
            <a:r>
              <a:rPr lang="en-US" sz="2040" dirty="0">
                <a:gradFill>
                  <a:gsLst>
                    <a:gs pos="0">
                      <a:srgbClr val="FFFFFF"/>
                    </a:gs>
                    <a:gs pos="100000">
                      <a:srgbClr val="FFFFFF"/>
                    </a:gs>
                  </a:gsLst>
                  <a:lin ang="5400000" scaled="0"/>
                </a:gradFill>
              </a:rPr>
              <a:t>We used it for sliders, sponsors, sessions and speakers</a:t>
            </a:r>
          </a:p>
          <a:p>
            <a:pPr defTabSz="95093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2" name="Rectangle 11"/>
          <p:cNvSpPr/>
          <p:nvPr/>
        </p:nvSpPr>
        <p:spPr bwMode="auto">
          <a:xfrm>
            <a:off x="7741813" y="1990775"/>
            <a:ext cx="3682682" cy="932603"/>
          </a:xfrm>
          <a:prstGeom prst="rect">
            <a:avLst/>
          </a:prstGeom>
          <a:solidFill>
            <a:schemeClr val="accent4">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defTabSz="950938" fontAlgn="base">
              <a:spcBef>
                <a:spcPct val="0"/>
              </a:spcBef>
              <a:spcAft>
                <a:spcPct val="0"/>
              </a:spcAft>
            </a:pPr>
            <a:r>
              <a:rPr lang="en-US" sz="3672" dirty="0">
                <a:solidFill>
                  <a:schemeClr val="bg1"/>
                </a:solidFill>
                <a:latin typeface="+mj-lt"/>
              </a:rPr>
              <a:t>Mind assets</a:t>
            </a:r>
          </a:p>
        </p:txBody>
      </p:sp>
      <p:pic>
        <p:nvPicPr>
          <p:cNvPr id="14" name="Picture 13"/>
          <p:cNvPicPr>
            <a:picLocks noChangeAspect="1"/>
          </p:cNvPicPr>
          <p:nvPr/>
        </p:nvPicPr>
        <p:blipFill rotWithShape="1">
          <a:blip r:embed="rId5"/>
          <a:srcRect b="4858"/>
          <a:stretch/>
        </p:blipFill>
        <p:spPr>
          <a:xfrm>
            <a:off x="7741813" y="2923379"/>
            <a:ext cx="3682682" cy="3711427"/>
          </a:xfrm>
          <a:prstGeom prst="rect">
            <a:avLst/>
          </a:prstGeom>
        </p:spPr>
      </p:pic>
      <p:sp>
        <p:nvSpPr>
          <p:cNvPr id="15" name="Rectangle 14"/>
          <p:cNvSpPr/>
          <p:nvPr/>
        </p:nvSpPr>
        <p:spPr bwMode="auto">
          <a:xfrm>
            <a:off x="7741813" y="2889602"/>
            <a:ext cx="3682682" cy="3730413"/>
          </a:xfrm>
          <a:prstGeom prst="rect">
            <a:avLst/>
          </a:prstGeom>
          <a:solidFill>
            <a:schemeClr val="accent4">
              <a:lumMod val="50000"/>
              <a:alpha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040" dirty="0">
                <a:solidFill>
                  <a:schemeClr val="bg1"/>
                </a:solidFill>
              </a:rPr>
              <a:t>Images and video’s are not available in the index</a:t>
            </a:r>
          </a:p>
          <a:p>
            <a:pPr defTabSz="950938" fontAlgn="base">
              <a:spcBef>
                <a:spcPct val="0"/>
              </a:spcBef>
              <a:spcAft>
                <a:spcPct val="0"/>
              </a:spcAft>
            </a:pPr>
            <a:endParaRPr lang="en-US" sz="2040" dirty="0">
              <a:solidFill>
                <a:schemeClr val="bg1"/>
              </a:solidFill>
            </a:endParaRPr>
          </a:p>
          <a:p>
            <a:pPr defTabSz="950938" fontAlgn="base">
              <a:spcBef>
                <a:spcPct val="0"/>
              </a:spcBef>
              <a:spcAft>
                <a:spcPct val="0"/>
              </a:spcAft>
            </a:pPr>
            <a:r>
              <a:rPr lang="en-US" sz="2040" dirty="0">
                <a:solidFill>
                  <a:schemeClr val="bg1"/>
                </a:solidFill>
              </a:rPr>
              <a:t>Set Suggested Content Browser Locations to help content managers</a:t>
            </a:r>
          </a:p>
          <a:p>
            <a:pPr defTabSz="950938" fontAlgn="base">
              <a:spcBef>
                <a:spcPct val="0"/>
              </a:spcBef>
              <a:spcAft>
                <a:spcPct val="0"/>
              </a:spcAft>
            </a:pPr>
            <a:endParaRPr lang="en-US" sz="2040" dirty="0">
              <a:solidFill>
                <a:schemeClr val="bg1"/>
              </a:solidFill>
            </a:endParaRPr>
          </a:p>
          <a:p>
            <a:pPr defTabSz="950938" fontAlgn="base">
              <a:spcBef>
                <a:spcPct val="0"/>
              </a:spcBef>
              <a:spcAft>
                <a:spcPct val="0"/>
              </a:spcAft>
            </a:pPr>
            <a:r>
              <a:rPr lang="en-US" sz="2040" dirty="0">
                <a:solidFill>
                  <a:schemeClr val="bg1"/>
                </a:solidFill>
              </a:rPr>
              <a:t>Upload to anonymously accessible site (and known in the external DNS)</a:t>
            </a:r>
          </a:p>
          <a:p>
            <a:pPr defTabSz="950938" fontAlgn="base">
              <a:spcBef>
                <a:spcPct val="0"/>
              </a:spcBef>
              <a:spcAft>
                <a:spcPct val="0"/>
              </a:spcAft>
            </a:pPr>
            <a:endParaRPr lang="en-US" sz="2040" dirty="0">
              <a:solidFill>
                <a:schemeClr val="bg1"/>
              </a:solidFill>
            </a:endParaRPr>
          </a:p>
        </p:txBody>
      </p:sp>
    </p:spTree>
    <p:extLst>
      <p:ext uri="{BB962C8B-B14F-4D97-AF65-F5344CB8AC3E}">
        <p14:creationId xmlns:p14="http://schemas.microsoft.com/office/powerpoint/2010/main" val="18564647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2"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4594"/>
          <a:stretch/>
        </p:blipFill>
        <p:spPr>
          <a:xfrm>
            <a:off x="882" y="-1"/>
            <a:ext cx="12416948" cy="6994525"/>
          </a:xfrm>
          <a:prstGeom prst="rect">
            <a:avLst/>
          </a:prstGeom>
        </p:spPr>
      </p:pic>
      <p:sp>
        <p:nvSpPr>
          <p:cNvPr id="5" name="Rectangular Callout 4"/>
          <p:cNvSpPr/>
          <p:nvPr/>
        </p:nvSpPr>
        <p:spPr bwMode="auto">
          <a:xfrm>
            <a:off x="4331475" y="1455204"/>
            <a:ext cx="2811133" cy="712776"/>
          </a:xfrm>
          <a:prstGeom prst="wedgeRectCallout">
            <a:avLst>
              <a:gd name="adj1" fmla="val 59262"/>
              <a:gd name="adj2" fmla="val -21010"/>
            </a:avLst>
          </a:prstGeom>
          <a:solidFill>
            <a:schemeClr val="accent2">
              <a:lumMod val="75000"/>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040" dirty="0">
                <a:gradFill>
                  <a:gsLst>
                    <a:gs pos="0">
                      <a:srgbClr val="FFFFFF"/>
                    </a:gs>
                    <a:gs pos="100000">
                      <a:srgbClr val="FFFFFF"/>
                    </a:gs>
                  </a:gsLst>
                  <a:lin ang="5400000" scaled="0"/>
                </a:gradFill>
              </a:rPr>
              <a:t>Marked up the default callout display template</a:t>
            </a:r>
          </a:p>
        </p:txBody>
      </p:sp>
      <p:sp>
        <p:nvSpPr>
          <p:cNvPr id="6" name="Rectangular Callout 5"/>
          <p:cNvSpPr/>
          <p:nvPr/>
        </p:nvSpPr>
        <p:spPr bwMode="auto">
          <a:xfrm>
            <a:off x="8894246" y="2151003"/>
            <a:ext cx="2811133" cy="1022856"/>
          </a:xfrm>
          <a:prstGeom prst="wedgeRectCallout">
            <a:avLst>
              <a:gd name="adj1" fmla="val 20399"/>
              <a:gd name="adj2" fmla="val -66598"/>
            </a:avLst>
          </a:prstGeom>
          <a:solidFill>
            <a:schemeClr val="accent2">
              <a:lumMod val="75000"/>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040" dirty="0">
                <a:gradFill>
                  <a:gsLst>
                    <a:gs pos="0">
                      <a:srgbClr val="FFFFFF"/>
                    </a:gs>
                    <a:gs pos="100000">
                      <a:srgbClr val="FFFFFF"/>
                    </a:gs>
                  </a:gsLst>
                  <a:lin ang="5400000" scaled="0"/>
                </a:gradFill>
              </a:rPr>
              <a:t>Resetting filters is just a link to the overview page…</a:t>
            </a:r>
          </a:p>
        </p:txBody>
      </p:sp>
      <p:sp>
        <p:nvSpPr>
          <p:cNvPr id="7" name="Rectangular Callout 6"/>
          <p:cNvSpPr/>
          <p:nvPr/>
        </p:nvSpPr>
        <p:spPr bwMode="auto">
          <a:xfrm>
            <a:off x="1968880" y="3421835"/>
            <a:ext cx="2811133" cy="1662769"/>
          </a:xfrm>
          <a:prstGeom prst="wedgeRectCallout">
            <a:avLst>
              <a:gd name="adj1" fmla="val 21347"/>
              <a:gd name="adj2" fmla="val -66598"/>
            </a:avLst>
          </a:prstGeom>
          <a:solidFill>
            <a:schemeClr val="accent2">
              <a:lumMod val="75000"/>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040" dirty="0">
                <a:gradFill>
                  <a:gsLst>
                    <a:gs pos="0">
                      <a:srgbClr val="FFFFFF"/>
                    </a:gs>
                    <a:gs pos="100000">
                      <a:srgbClr val="FFFFFF"/>
                    </a:gs>
                  </a:gsLst>
                  <a:lin ang="5400000" scaled="0"/>
                </a:gradFill>
              </a:rPr>
              <a:t>Ranking can’t be adjusted by Query rules, they don’t fire. Solution: adjust the XRANK of some sessions</a:t>
            </a:r>
          </a:p>
        </p:txBody>
      </p:sp>
      <p:sp>
        <p:nvSpPr>
          <p:cNvPr id="8" name="Rectangular Callout 7"/>
          <p:cNvSpPr/>
          <p:nvPr/>
        </p:nvSpPr>
        <p:spPr bwMode="auto">
          <a:xfrm>
            <a:off x="9134058" y="4838035"/>
            <a:ext cx="2811133" cy="1358028"/>
          </a:xfrm>
          <a:prstGeom prst="wedgeRectCallout">
            <a:avLst>
              <a:gd name="adj1" fmla="val 21347"/>
              <a:gd name="adj2" fmla="val -66598"/>
            </a:avLst>
          </a:prstGeom>
          <a:solidFill>
            <a:schemeClr val="accent2">
              <a:lumMod val="75000"/>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040" dirty="0">
                <a:gradFill>
                  <a:gsLst>
                    <a:gs pos="0">
                      <a:srgbClr val="FFFFFF"/>
                    </a:gs>
                    <a:gs pos="100000">
                      <a:srgbClr val="FFFFFF"/>
                    </a:gs>
                  </a:gsLst>
                  <a:lin ang="5400000" scaled="0"/>
                </a:gradFill>
              </a:rPr>
              <a:t>Refiners only appear when the are a part of the result set. Increase result set if needed</a:t>
            </a:r>
          </a:p>
        </p:txBody>
      </p:sp>
    </p:spTree>
    <p:extLst>
      <p:ext uri="{BB962C8B-B14F-4D97-AF65-F5344CB8AC3E}">
        <p14:creationId xmlns:p14="http://schemas.microsoft.com/office/powerpoint/2010/main" val="34881437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3807" b="2335"/>
          <a:stretch/>
        </p:blipFill>
        <p:spPr>
          <a:xfrm>
            <a:off x="881" y="-1"/>
            <a:ext cx="12456917" cy="6994525"/>
          </a:xfrm>
          <a:prstGeom prst="rect">
            <a:avLst/>
          </a:prstGeom>
        </p:spPr>
      </p:pic>
      <p:sp>
        <p:nvSpPr>
          <p:cNvPr id="5" name="Rectangular Callout 4"/>
          <p:cNvSpPr/>
          <p:nvPr/>
        </p:nvSpPr>
        <p:spPr bwMode="auto">
          <a:xfrm>
            <a:off x="347927" y="2580990"/>
            <a:ext cx="2811133" cy="1992599"/>
          </a:xfrm>
          <a:prstGeom prst="wedgeRectCallout">
            <a:avLst>
              <a:gd name="adj1" fmla="val 59262"/>
              <a:gd name="adj2" fmla="val -21010"/>
            </a:avLst>
          </a:prstGeom>
          <a:solidFill>
            <a:schemeClr val="accent2">
              <a:lumMod val="75000"/>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040" dirty="0">
                <a:gradFill>
                  <a:gsLst>
                    <a:gs pos="0">
                      <a:srgbClr val="FFFFFF"/>
                    </a:gs>
                    <a:gs pos="100000">
                      <a:srgbClr val="FFFFFF"/>
                    </a:gs>
                  </a:gsLst>
                  <a:lin ang="5400000" scaled="0"/>
                </a:gradFill>
              </a:rPr>
              <a:t>Content is edited outside of SharePoint</a:t>
            </a:r>
          </a:p>
          <a:p>
            <a:pPr defTabSz="950938" fontAlgn="base">
              <a:spcBef>
                <a:spcPct val="0"/>
              </a:spcBef>
              <a:spcAft>
                <a:spcPct val="0"/>
              </a:spcAft>
            </a:pPr>
            <a:endParaRPr lang="en-US" sz="2040" dirty="0">
              <a:gradFill>
                <a:gsLst>
                  <a:gs pos="0">
                    <a:srgbClr val="FFFFFF"/>
                  </a:gs>
                  <a:gs pos="100000">
                    <a:srgbClr val="FFFFFF"/>
                  </a:gs>
                </a:gsLst>
                <a:lin ang="5400000" scaled="0"/>
              </a:gradFill>
            </a:endParaRPr>
          </a:p>
          <a:p>
            <a:pPr defTabSz="950938" fontAlgn="base">
              <a:spcBef>
                <a:spcPct val="0"/>
              </a:spcBef>
              <a:spcAft>
                <a:spcPct val="0"/>
              </a:spcAft>
            </a:pPr>
            <a:r>
              <a:rPr lang="en-US" sz="2040" dirty="0">
                <a:gradFill>
                  <a:gsLst>
                    <a:gs pos="0">
                      <a:srgbClr val="FFFFFF"/>
                    </a:gs>
                    <a:gs pos="100000">
                      <a:srgbClr val="FFFFFF"/>
                    </a:gs>
                  </a:gsLst>
                  <a:lin ang="5400000" scaled="0"/>
                </a:gradFill>
              </a:rPr>
              <a:t>Imported into SharePoint in a job to reduce load</a:t>
            </a:r>
          </a:p>
        </p:txBody>
      </p:sp>
      <p:sp>
        <p:nvSpPr>
          <p:cNvPr id="6" name="Rectangular Callout 5"/>
          <p:cNvSpPr/>
          <p:nvPr/>
        </p:nvSpPr>
        <p:spPr bwMode="auto">
          <a:xfrm>
            <a:off x="5232991" y="538932"/>
            <a:ext cx="2811133" cy="696445"/>
          </a:xfrm>
          <a:prstGeom prst="wedgeRectCallout">
            <a:avLst>
              <a:gd name="adj1" fmla="val 20873"/>
              <a:gd name="adj2" fmla="val -58851"/>
            </a:avLst>
          </a:prstGeom>
          <a:solidFill>
            <a:schemeClr val="accent2">
              <a:lumMod val="75000"/>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Menu is controlled by managed navigation</a:t>
            </a:r>
          </a:p>
        </p:txBody>
      </p:sp>
      <p:sp>
        <p:nvSpPr>
          <p:cNvPr id="7" name="Rectangular Callout 6"/>
          <p:cNvSpPr/>
          <p:nvPr/>
        </p:nvSpPr>
        <p:spPr bwMode="auto">
          <a:xfrm>
            <a:off x="7439828" y="2469572"/>
            <a:ext cx="2811133" cy="1375820"/>
          </a:xfrm>
          <a:prstGeom prst="wedgeRectCallout">
            <a:avLst>
              <a:gd name="adj1" fmla="val 20873"/>
              <a:gd name="adj2" fmla="val -58851"/>
            </a:avLst>
          </a:prstGeom>
          <a:solidFill>
            <a:schemeClr val="accent2">
              <a:lumMod val="75000"/>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040" dirty="0">
                <a:gradFill>
                  <a:gsLst>
                    <a:gs pos="0">
                      <a:srgbClr val="FFFFFF"/>
                    </a:gs>
                    <a:gs pos="100000">
                      <a:srgbClr val="FFFFFF"/>
                    </a:gs>
                  </a:gsLst>
                  <a:lin ang="5400000" scaled="0"/>
                </a:gradFill>
              </a:rPr>
              <a:t>Most content is authored with regular pages in one page library</a:t>
            </a:r>
          </a:p>
        </p:txBody>
      </p:sp>
      <p:sp>
        <p:nvSpPr>
          <p:cNvPr id="8" name="Rectangular Callout 7"/>
          <p:cNvSpPr/>
          <p:nvPr/>
        </p:nvSpPr>
        <p:spPr bwMode="auto">
          <a:xfrm>
            <a:off x="6638558" y="4783419"/>
            <a:ext cx="2811133" cy="1003833"/>
          </a:xfrm>
          <a:prstGeom prst="wedgeRectCallout">
            <a:avLst>
              <a:gd name="adj1" fmla="val 57366"/>
              <a:gd name="adj2" fmla="val -20508"/>
            </a:avLst>
          </a:prstGeom>
          <a:solidFill>
            <a:schemeClr val="accent2">
              <a:lumMod val="75000"/>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040" dirty="0">
                <a:gradFill>
                  <a:gsLst>
                    <a:gs pos="0">
                      <a:srgbClr val="FFFFFF"/>
                    </a:gs>
                    <a:gs pos="100000">
                      <a:srgbClr val="FFFFFF"/>
                    </a:gs>
                  </a:gsLst>
                  <a:lin ang="5400000" scaled="0"/>
                </a:gradFill>
              </a:rPr>
              <a:t>Search is used to combine content from multiple lists</a:t>
            </a:r>
          </a:p>
        </p:txBody>
      </p:sp>
      <p:sp>
        <p:nvSpPr>
          <p:cNvPr id="3" name="Rectangle 1"/>
          <p:cNvSpPr>
            <a:spLocks noChangeArrowheads="1"/>
          </p:cNvSpPr>
          <p:nvPr/>
        </p:nvSpPr>
        <p:spPr bwMode="auto">
          <a:xfrm>
            <a:off x="881" y="-788219"/>
            <a:ext cx="2364951" cy="20427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32222" tIns="932222" rIns="932222" bIns="932222" numCol="1" anchor="ctr" anchorCtr="0" compatLnSpc="1">
            <a:prstTxWarp prst="textNoShape">
              <a:avLst/>
            </a:prstTxWarp>
            <a:spAutoFit/>
          </a:bodyPr>
          <a:lstStyle/>
          <a:p>
            <a:pPr eaLnBrk="0" fontAlgn="base" hangingPunct="0">
              <a:spcBef>
                <a:spcPct val="0"/>
              </a:spcBef>
              <a:spcAft>
                <a:spcPct val="0"/>
              </a:spcAft>
            </a:pPr>
            <a:r>
              <a:rPr lang="en-US" sz="1020">
                <a:solidFill>
                  <a:srgbClr val="808080"/>
                </a:solidFill>
                <a:latin typeface="Segoe UI" panose="020B0502040204020203" pitchFamily="34" charset="0"/>
                <a:cs typeface="Segoe UI" panose="020B0502040204020203" pitchFamily="34" charset="0"/>
              </a:rPr>
              <a:t>multiple</a:t>
            </a:r>
            <a:endParaRPr lang="en-US" sz="1836">
              <a:latin typeface="Arial" panose="020B0604020202020204" pitchFamily="34" charset="0"/>
            </a:endParaRPr>
          </a:p>
        </p:txBody>
      </p:sp>
      <p:sp>
        <p:nvSpPr>
          <p:cNvPr id="9" name="Rectangular Callout 4"/>
          <p:cNvSpPr/>
          <p:nvPr/>
        </p:nvSpPr>
        <p:spPr bwMode="auto">
          <a:xfrm>
            <a:off x="503360" y="466302"/>
            <a:ext cx="2811133" cy="769074"/>
          </a:xfrm>
          <a:prstGeom prst="wedgeRectCallout">
            <a:avLst>
              <a:gd name="adj1" fmla="val 59262"/>
              <a:gd name="adj2" fmla="val -21010"/>
            </a:avLst>
          </a:prstGeom>
          <a:solidFill>
            <a:schemeClr val="accent2">
              <a:lumMod val="75000"/>
              <a:alpha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en-US" sz="2040" dirty="0">
                <a:gradFill>
                  <a:gsLst>
                    <a:gs pos="0">
                      <a:srgbClr val="FFFFFF"/>
                    </a:gs>
                    <a:gs pos="100000">
                      <a:srgbClr val="FFFFFF"/>
                    </a:gs>
                  </a:gsLst>
                  <a:lin ang="5400000" scaled="0"/>
                </a:gradFill>
              </a:rPr>
              <a:t>One ASPX file for all items</a:t>
            </a:r>
          </a:p>
        </p:txBody>
      </p:sp>
    </p:spTree>
    <p:extLst>
      <p:ext uri="{BB962C8B-B14F-4D97-AF65-F5344CB8AC3E}">
        <p14:creationId xmlns:p14="http://schemas.microsoft.com/office/powerpoint/2010/main" val="33475204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r="17888"/>
          <a:stretch/>
        </p:blipFill>
        <p:spPr>
          <a:xfrm>
            <a:off x="4037721" y="2182742"/>
            <a:ext cx="3816664" cy="3723589"/>
          </a:xfrm>
          <a:prstGeom prst="rect">
            <a:avLst/>
          </a:prstGeom>
        </p:spPr>
      </p:pic>
      <p:sp>
        <p:nvSpPr>
          <p:cNvPr id="2" name="Title 1"/>
          <p:cNvSpPr>
            <a:spLocks noGrp="1"/>
          </p:cNvSpPr>
          <p:nvPr>
            <p:ph type="title"/>
          </p:nvPr>
        </p:nvSpPr>
        <p:spPr/>
        <p:txBody>
          <a:bodyPr/>
          <a:lstStyle/>
          <a:p>
            <a:r>
              <a:rPr lang="en-US" dirty="0" smtClean="0"/>
              <a:t>Using catalogs</a:t>
            </a:r>
            <a:endParaRPr lang="en-US" dirty="0"/>
          </a:p>
        </p:txBody>
      </p:sp>
      <p:sp>
        <p:nvSpPr>
          <p:cNvPr id="4" name="Rectangle 3"/>
          <p:cNvSpPr/>
          <p:nvPr/>
        </p:nvSpPr>
        <p:spPr bwMode="auto">
          <a:xfrm>
            <a:off x="305179" y="3105300"/>
            <a:ext cx="3732544" cy="8859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51" tIns="149202" rIns="190251" bIns="149202" numCol="1" spcCol="0" rtlCol="0" fromWordArt="0" anchor="t" anchorCtr="0" forceAA="0" compatLnSpc="1">
            <a:prstTxWarp prst="textNoShape">
              <a:avLst/>
            </a:prstTxWarp>
            <a:noAutofit/>
          </a:bodyPr>
          <a:lstStyle/>
          <a:p>
            <a:pPr defTabSz="950754"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Consider the URL format</a:t>
            </a:r>
          </a:p>
        </p:txBody>
      </p:sp>
      <p:sp>
        <p:nvSpPr>
          <p:cNvPr id="5" name="Rectangle 4"/>
          <p:cNvSpPr/>
          <p:nvPr/>
        </p:nvSpPr>
        <p:spPr bwMode="auto">
          <a:xfrm>
            <a:off x="305179" y="2171086"/>
            <a:ext cx="3732543" cy="8859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51" tIns="149202" rIns="190251" bIns="149202" numCol="1" spcCol="0" rtlCol="0" fromWordArt="0" anchor="t" anchorCtr="0" forceAA="0" compatLnSpc="1">
            <a:prstTxWarp prst="textNoShape">
              <a:avLst/>
            </a:prstTxWarp>
            <a:noAutofit/>
          </a:bodyPr>
          <a:lstStyle/>
          <a:p>
            <a:pPr defTabSz="950754"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One ASPX file to display all content items</a:t>
            </a:r>
          </a:p>
        </p:txBody>
      </p:sp>
      <p:sp>
        <p:nvSpPr>
          <p:cNvPr id="6" name="Rectangle 5"/>
          <p:cNvSpPr/>
          <p:nvPr/>
        </p:nvSpPr>
        <p:spPr bwMode="auto">
          <a:xfrm>
            <a:off x="305178" y="4026737"/>
            <a:ext cx="3732543" cy="8859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51" tIns="149202" rIns="190251" bIns="149202" numCol="1" spcCol="0" rtlCol="0" fromWordArt="0" anchor="t" anchorCtr="0" forceAA="0" compatLnSpc="1">
            <a:prstTxWarp prst="textNoShape">
              <a:avLst/>
            </a:prstTxWarp>
            <a:noAutofit/>
          </a:bodyPr>
          <a:lstStyle/>
          <a:p>
            <a:pPr defTabSz="950754" fontAlgn="base">
              <a:lnSpc>
                <a:spcPct val="90000"/>
              </a:lnSpc>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External lists can’t be configured as catalog</a:t>
            </a:r>
          </a:p>
        </p:txBody>
      </p:sp>
      <p:sp>
        <p:nvSpPr>
          <p:cNvPr id="7" name="Rectangle 6"/>
          <p:cNvSpPr/>
          <p:nvPr/>
        </p:nvSpPr>
        <p:spPr bwMode="auto">
          <a:xfrm>
            <a:off x="305178" y="4973727"/>
            <a:ext cx="3732543" cy="9326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51" tIns="149202" rIns="190251" bIns="149202" numCol="1" spcCol="0" rtlCol="0" fromWordArt="0" anchor="t" anchorCtr="0" forceAA="0" compatLnSpc="1">
            <a:prstTxWarp prst="textNoShape">
              <a:avLst/>
            </a:prstTxWarp>
            <a:noAutofit/>
          </a:bodyPr>
          <a:lstStyle/>
          <a:p>
            <a:pPr defTabSz="950754" fontAlgn="base">
              <a:lnSpc>
                <a:spcPct val="90000"/>
              </a:lnSpc>
              <a:spcBef>
                <a:spcPct val="0"/>
              </a:spcBef>
              <a:spcAft>
                <a:spcPct val="0"/>
              </a:spcAft>
            </a:pP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rotWithShape="1">
          <a:blip r:embed="rId4"/>
          <a:srcRect l="354" r="17475"/>
          <a:stretch/>
        </p:blipFill>
        <p:spPr>
          <a:xfrm>
            <a:off x="7931748" y="2165202"/>
            <a:ext cx="3800301" cy="3723070"/>
          </a:xfrm>
          <a:prstGeom prst="rect">
            <a:avLst/>
          </a:prstGeom>
        </p:spPr>
      </p:pic>
    </p:spTree>
    <p:extLst>
      <p:ext uri="{BB962C8B-B14F-4D97-AF65-F5344CB8AC3E}">
        <p14:creationId xmlns:p14="http://schemas.microsoft.com/office/powerpoint/2010/main" val="233002921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z="8159" i="1" dirty="0"/>
              <a:t>Demo of WCM features on the SPC website</a:t>
            </a:r>
            <a:endParaRPr lang="en-US" sz="8159" i="1" dirty="0"/>
          </a:p>
        </p:txBody>
      </p:sp>
    </p:spTree>
    <p:extLst>
      <p:ext uri="{BB962C8B-B14F-4D97-AF65-F5344CB8AC3E}">
        <p14:creationId xmlns:p14="http://schemas.microsoft.com/office/powerpoint/2010/main" val="57540790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 a Measurement Approach</a:t>
            </a:r>
            <a:endParaRPr lang="en-US" dirty="0"/>
          </a:p>
        </p:txBody>
      </p:sp>
    </p:spTree>
    <p:extLst>
      <p:ext uri="{BB962C8B-B14F-4D97-AF65-F5344CB8AC3E}">
        <p14:creationId xmlns:p14="http://schemas.microsoft.com/office/powerpoint/2010/main" val="409148372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of Dreams</a:t>
            </a:r>
            <a:endParaRPr lang="en-US" dirty="0"/>
          </a:p>
        </p:txBody>
      </p:sp>
      <p:grpSp>
        <p:nvGrpSpPr>
          <p:cNvPr id="6" name="Group 5"/>
          <p:cNvGrpSpPr/>
          <p:nvPr/>
        </p:nvGrpSpPr>
        <p:grpSpPr>
          <a:xfrm>
            <a:off x="2229331" y="1485605"/>
            <a:ext cx="7588361" cy="4846266"/>
            <a:chOff x="2286360" y="2087355"/>
            <a:chExt cx="6891875" cy="4518833"/>
          </a:xfrm>
        </p:grpSpPr>
        <p:pic>
          <p:nvPicPr>
            <p:cNvPr id="3" name="Picture 2"/>
            <p:cNvPicPr>
              <a:picLocks noChangeAspect="1"/>
            </p:cNvPicPr>
            <p:nvPr/>
          </p:nvPicPr>
          <p:blipFill rotWithShape="1">
            <a:blip r:embed="rId2"/>
            <a:srcRect t="10148"/>
            <a:stretch/>
          </p:blipFill>
          <p:spPr>
            <a:xfrm>
              <a:off x="2286360" y="2087355"/>
              <a:ext cx="6891875" cy="4518833"/>
            </a:xfrm>
            <a:prstGeom prst="rect">
              <a:avLst/>
            </a:prstGeom>
          </p:spPr>
        </p:pic>
        <p:cxnSp>
          <p:nvCxnSpPr>
            <p:cNvPr id="5" name="Straight Connector 4"/>
            <p:cNvCxnSpPr/>
            <p:nvPr/>
          </p:nvCxnSpPr>
          <p:spPr>
            <a:xfrm>
              <a:off x="2286360" y="2087355"/>
              <a:ext cx="6891875" cy="0"/>
            </a:xfrm>
            <a:prstGeom prst="line">
              <a:avLst/>
            </a:prstGeom>
            <a:ln w="28575" cmpd="sng">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611418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917" y="4137334"/>
            <a:ext cx="8584306" cy="1828800"/>
          </a:xfrm>
        </p:spPr>
        <p:txBody>
          <a:bodyPr/>
          <a:lstStyle/>
          <a:p>
            <a:r>
              <a:rPr lang="en-US" dirty="0" smtClean="0"/>
              <a:t>“If you cannot measure it, you cannot improve it.”						   </a:t>
            </a:r>
            <a:r>
              <a:rPr lang="en-US" sz="2754" dirty="0"/>
              <a:t>- Lord Kelvin</a:t>
            </a:r>
          </a:p>
        </p:txBody>
      </p:sp>
      <p:pic>
        <p:nvPicPr>
          <p:cNvPr id="4" name="Picture 3"/>
          <p:cNvPicPr>
            <a:picLocks noChangeAspect="1"/>
          </p:cNvPicPr>
          <p:nvPr/>
        </p:nvPicPr>
        <p:blipFill>
          <a:blip r:embed="rId3"/>
          <a:stretch>
            <a:fillRect/>
          </a:stretch>
        </p:blipFill>
        <p:spPr>
          <a:xfrm>
            <a:off x="-90158" y="-68859"/>
            <a:ext cx="12587945" cy="4068593"/>
          </a:xfrm>
          <a:prstGeom prst="rect">
            <a:avLst/>
          </a:prstGeom>
        </p:spPr>
      </p:pic>
    </p:spTree>
    <p:extLst>
      <p:ext uri="{BB962C8B-B14F-4D97-AF65-F5344CB8AC3E}">
        <p14:creationId xmlns:p14="http://schemas.microsoft.com/office/powerpoint/2010/main" val="404863758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Measurement is </a:t>
            </a:r>
            <a:r>
              <a:rPr lang="en-US" dirty="0"/>
              <a:t>n</a:t>
            </a:r>
            <a:r>
              <a:rPr lang="en-US" dirty="0" smtClean="0"/>
              <a:t>ot an </a:t>
            </a:r>
            <a:r>
              <a:rPr lang="en-US" dirty="0"/>
              <a:t>a</a:t>
            </a:r>
            <a:r>
              <a:rPr lang="en-US" dirty="0" smtClean="0"/>
              <a:t>fterthought</a:t>
            </a:r>
            <a:endParaRPr lang="en-US" dirty="0"/>
          </a:p>
        </p:txBody>
      </p:sp>
      <p:sp>
        <p:nvSpPr>
          <p:cNvPr id="6" name="TextBox 5"/>
          <p:cNvSpPr txBox="1"/>
          <p:nvPr/>
        </p:nvSpPr>
        <p:spPr>
          <a:xfrm>
            <a:off x="92693" y="6377449"/>
            <a:ext cx="3668520" cy="525607"/>
          </a:xfrm>
          <a:prstGeom prst="rect">
            <a:avLst/>
          </a:prstGeom>
          <a:noFill/>
        </p:spPr>
        <p:txBody>
          <a:bodyPr wrap="none" lIns="182846" tIns="146277" rIns="182846" bIns="146277" rtlCol="0">
            <a:spAutoFit/>
          </a:bodyPr>
          <a:lstStyle/>
          <a:p>
            <a:pPr>
              <a:lnSpc>
                <a:spcPct val="90000"/>
              </a:lnSpc>
              <a:spcAft>
                <a:spcPts val="600"/>
              </a:spcAft>
            </a:pPr>
            <a:r>
              <a:rPr lang="en-US" sz="1632" dirty="0">
                <a:gradFill>
                  <a:gsLst>
                    <a:gs pos="2917">
                      <a:schemeClr val="tx1"/>
                    </a:gs>
                    <a:gs pos="30000">
                      <a:schemeClr val="tx1"/>
                    </a:gs>
                  </a:gsLst>
                  <a:lin ang="5400000" scaled="0"/>
                </a:gradFill>
              </a:rPr>
              <a:t>Source:  Web Analytics Demystified</a:t>
            </a:r>
          </a:p>
        </p:txBody>
      </p:sp>
      <p:graphicFrame>
        <p:nvGraphicFramePr>
          <p:cNvPr id="9" name="Diagram 8"/>
          <p:cNvGraphicFramePr/>
          <p:nvPr>
            <p:extLst/>
          </p:nvPr>
        </p:nvGraphicFramePr>
        <p:xfrm>
          <a:off x="449932" y="1252184"/>
          <a:ext cx="11519680" cy="552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125659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Measuring what </a:t>
            </a:r>
            <a:r>
              <a:rPr lang="en-US" dirty="0"/>
              <a:t>M</a:t>
            </a:r>
            <a:r>
              <a:rPr lang="en-US" dirty="0" smtClean="0"/>
              <a:t>atters</a:t>
            </a:r>
            <a:br>
              <a:rPr lang="en-US" dirty="0" smtClean="0"/>
            </a:br>
            <a:endParaRPr lang="en-US" sz="1836" dirty="0"/>
          </a:p>
        </p:txBody>
      </p:sp>
      <p:graphicFrame>
        <p:nvGraphicFramePr>
          <p:cNvPr id="6" name="Table 5"/>
          <p:cNvGraphicFramePr>
            <a:graphicFrameLocks noGrp="1"/>
          </p:cNvGraphicFramePr>
          <p:nvPr>
            <p:extLst/>
          </p:nvPr>
        </p:nvGraphicFramePr>
        <p:xfrm>
          <a:off x="499345" y="1531820"/>
          <a:ext cx="11295881" cy="4206194"/>
        </p:xfrm>
        <a:graphic>
          <a:graphicData uri="http://schemas.openxmlformats.org/drawingml/2006/table">
            <a:tbl>
              <a:tblPr firstRow="1">
                <a:tableStyleId>{5C22544A-7EE6-4342-B048-85BDC9FD1C3A}</a:tableStyleId>
              </a:tblPr>
              <a:tblGrid>
                <a:gridCol w="3709095"/>
                <a:gridCol w="3793393"/>
                <a:gridCol w="3793393"/>
              </a:tblGrid>
              <a:tr h="592777">
                <a:tc>
                  <a:txBody>
                    <a:bodyPr/>
                    <a:lstStyle/>
                    <a:p>
                      <a:pPr defTabSz="932472" fontAlgn="base">
                        <a:lnSpc>
                          <a:spcPct val="90000"/>
                        </a:lnSpc>
                        <a:spcBef>
                          <a:spcPct val="0"/>
                        </a:spcBef>
                        <a:spcAft>
                          <a:spcPct val="0"/>
                        </a:spcAft>
                      </a:pPr>
                      <a:r>
                        <a:rPr lang="en-US" sz="2400" b="1" kern="1200" dirty="0" smtClean="0">
                          <a:gradFill>
                            <a:gsLst>
                              <a:gs pos="0">
                                <a:srgbClr val="FFFFFF"/>
                              </a:gs>
                              <a:gs pos="100000">
                                <a:srgbClr val="FFFFFF"/>
                              </a:gs>
                            </a:gsLst>
                            <a:lin ang="5400000" scaled="0"/>
                          </a:gradFill>
                          <a:latin typeface="+mj-lt"/>
                          <a:ea typeface="Segoe UI" pitchFamily="34" charset="0"/>
                          <a:cs typeface="Segoe UI" pitchFamily="34" charset="0"/>
                        </a:rPr>
                        <a:t>Business Objective</a:t>
                      </a:r>
                    </a:p>
                  </a:txBody>
                  <a:tcPr marL="182854" marR="182854" marT="91440" marB="91440" anchor="ctr">
                    <a:lnL w="12700" cmpd="sng">
                      <a:noFill/>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c>
                  <a:txBody>
                    <a:bodyPr/>
                    <a:lstStyle/>
                    <a:p>
                      <a:pPr algn="l"/>
                      <a:r>
                        <a:rPr lang="en-US" sz="2400" b="1" kern="1200" dirty="0" smtClean="0">
                          <a:gradFill>
                            <a:gsLst>
                              <a:gs pos="0">
                                <a:srgbClr val="FFFFFF"/>
                              </a:gs>
                              <a:gs pos="100000">
                                <a:srgbClr val="FFFFFF"/>
                              </a:gs>
                            </a:gsLst>
                            <a:lin ang="5400000" scaled="0"/>
                          </a:gradFill>
                          <a:latin typeface="+mj-lt"/>
                          <a:ea typeface="Segoe UI" pitchFamily="34" charset="0"/>
                          <a:cs typeface="Segoe UI" pitchFamily="34" charset="0"/>
                        </a:rPr>
                        <a:t>Sample Metrics</a:t>
                      </a:r>
                      <a:endParaRPr lang="en-US" sz="24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54" marR="182854" marT="91440" marB="9144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c>
                  <a:txBody>
                    <a:bodyPr/>
                    <a:lstStyle/>
                    <a:p>
                      <a:pPr algn="l"/>
                      <a:r>
                        <a:rPr lang="en-US" sz="2400" b="1" kern="1200" dirty="0" smtClean="0">
                          <a:gradFill>
                            <a:gsLst>
                              <a:gs pos="0">
                                <a:srgbClr val="FFFFFF"/>
                              </a:gs>
                              <a:gs pos="100000">
                                <a:srgbClr val="FFFFFF"/>
                              </a:gs>
                            </a:gsLst>
                            <a:lin ang="5400000" scaled="0"/>
                          </a:gradFill>
                          <a:latin typeface="+mj-lt"/>
                          <a:ea typeface="Segoe UI" pitchFamily="34" charset="0"/>
                          <a:cs typeface="Segoe UI" pitchFamily="34" charset="0"/>
                        </a:rPr>
                        <a:t>Business Value</a:t>
                      </a:r>
                      <a:endParaRPr lang="en-US" sz="24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54" marR="182854" marT="91440" marB="91440" anchor="ctr">
                    <a:lnL w="9525" cap="flat" cmpd="sng" algn="ctr">
                      <a:solidFill>
                        <a:srgbClr val="FFFFFF"/>
                      </a:solidFill>
                      <a:prstDash val="solid"/>
                      <a:round/>
                      <a:headEnd type="none" w="med" len="med"/>
                      <a:tailEnd type="none" w="med" len="med"/>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r>
              <a:tr h="1236003">
                <a:tc>
                  <a:txBody>
                    <a:bodyPr/>
                    <a:lstStyle/>
                    <a:p>
                      <a:r>
                        <a:rPr lang="en-US" sz="1800" dirty="0" smtClean="0"/>
                        <a:t>Build engagement and </a:t>
                      </a:r>
                      <a:r>
                        <a:rPr lang="en-US" sz="1800" baseline="0" dirty="0" smtClean="0"/>
                        <a:t>attendance</a:t>
                      </a:r>
                      <a:endParaRPr lang="en-US" sz="1800" dirty="0"/>
                    </a:p>
                  </a:txBody>
                  <a:tcPr marL="182854" marR="182854"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dirty="0" smtClean="0">
                          <a:latin typeface="+mn-lt"/>
                        </a:rPr>
                        <a:t>Registrations</a:t>
                      </a:r>
                    </a:p>
                    <a:p>
                      <a:pPr marL="285750" marR="0" indent="-285750" algn="l" defTabSz="932742" rtl="0" eaLnBrk="1" fontAlgn="auto" latinLnBrk="0" hangingPunct="1">
                        <a:lnSpc>
                          <a:spcPct val="100000"/>
                        </a:lnSpc>
                        <a:spcBef>
                          <a:spcPts val="0"/>
                        </a:spcBef>
                        <a:spcAft>
                          <a:spcPts val="0"/>
                        </a:spcAft>
                        <a:buClrTx/>
                        <a:buSzTx/>
                        <a:buFont typeface="Arial"/>
                        <a:buChar char="•"/>
                        <a:tabLst/>
                        <a:defRPr/>
                      </a:pPr>
                      <a:r>
                        <a:rPr lang="en-US" sz="1800" b="0" dirty="0" smtClean="0">
                          <a:latin typeface="+mn-lt"/>
                        </a:rPr>
                        <a:t>Conversions</a:t>
                      </a:r>
                    </a:p>
                    <a:p>
                      <a:pPr marL="285750" marR="0" indent="-285750" algn="l" defTabSz="932742" rtl="0" eaLnBrk="1" fontAlgn="auto" latinLnBrk="0" hangingPunct="1">
                        <a:lnSpc>
                          <a:spcPct val="100000"/>
                        </a:lnSpc>
                        <a:spcBef>
                          <a:spcPts val="0"/>
                        </a:spcBef>
                        <a:spcAft>
                          <a:spcPts val="0"/>
                        </a:spcAft>
                        <a:buClrTx/>
                        <a:buSzTx/>
                        <a:buFont typeface="Arial"/>
                        <a:buChar char="•"/>
                        <a:tabLst/>
                        <a:defRPr/>
                      </a:pPr>
                      <a:r>
                        <a:rPr lang="en-US" sz="1800" b="0" dirty="0" smtClean="0">
                          <a:latin typeface="+mn-lt"/>
                        </a:rPr>
                        <a:t>Funnel</a:t>
                      </a:r>
                      <a:r>
                        <a:rPr lang="en-US" sz="1800" b="0" baseline="0" dirty="0" smtClean="0">
                          <a:latin typeface="+mn-lt"/>
                        </a:rPr>
                        <a:t> analysis</a:t>
                      </a:r>
                      <a:endParaRPr lang="en-US" sz="1800" b="0" dirty="0" smtClean="0">
                        <a:latin typeface="+mn-lt"/>
                      </a:endParaRPr>
                    </a:p>
                  </a:txBody>
                  <a:tcPr marL="182854" marR="182854"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285750" marR="0" indent="-285750" algn="l" defTabSz="932742" rtl="0" eaLnBrk="1" fontAlgn="auto" latinLnBrk="0" hangingPunct="1">
                        <a:lnSpc>
                          <a:spcPct val="100000"/>
                        </a:lnSpc>
                        <a:spcBef>
                          <a:spcPts val="0"/>
                        </a:spcBef>
                        <a:spcAft>
                          <a:spcPts val="0"/>
                        </a:spcAft>
                        <a:buClrTx/>
                        <a:buSzTx/>
                        <a:buFont typeface="Arial"/>
                        <a:buChar char="•"/>
                        <a:tabLst/>
                        <a:defRPr/>
                      </a:pPr>
                      <a:r>
                        <a:rPr lang="en-US" sz="1800" b="0" dirty="0" smtClean="0">
                          <a:latin typeface="+mn-lt"/>
                        </a:rPr>
                        <a:t>Higher attendance</a:t>
                      </a:r>
                    </a:p>
                    <a:p>
                      <a:pPr marL="285750" marR="0" indent="-285750" algn="l" defTabSz="932742" rtl="0" eaLnBrk="1" fontAlgn="auto" latinLnBrk="0" hangingPunct="1">
                        <a:lnSpc>
                          <a:spcPct val="100000"/>
                        </a:lnSpc>
                        <a:spcBef>
                          <a:spcPts val="0"/>
                        </a:spcBef>
                        <a:spcAft>
                          <a:spcPts val="0"/>
                        </a:spcAft>
                        <a:buClrTx/>
                        <a:buSzTx/>
                        <a:buFont typeface="Arial"/>
                        <a:buChar char="•"/>
                        <a:tabLst/>
                        <a:defRPr/>
                      </a:pPr>
                      <a:r>
                        <a:rPr lang="en-US" sz="1800" b="0" dirty="0" smtClean="0">
                          <a:latin typeface="+mn-lt"/>
                        </a:rPr>
                        <a:t>Reduced cost of event</a:t>
                      </a:r>
                    </a:p>
                    <a:p>
                      <a:pPr marL="285750" marR="0" indent="-285750" algn="l" defTabSz="932742" rtl="0" eaLnBrk="1" fontAlgn="auto" latinLnBrk="0" hangingPunct="1">
                        <a:lnSpc>
                          <a:spcPct val="100000"/>
                        </a:lnSpc>
                        <a:spcBef>
                          <a:spcPts val="0"/>
                        </a:spcBef>
                        <a:spcAft>
                          <a:spcPts val="0"/>
                        </a:spcAft>
                        <a:buClrTx/>
                        <a:buSzTx/>
                        <a:buFont typeface="Arial"/>
                        <a:buChar char="•"/>
                        <a:tabLst/>
                        <a:defRPr/>
                      </a:pPr>
                      <a:r>
                        <a:rPr lang="en-US" sz="1800" b="0" dirty="0" smtClean="0">
                          <a:latin typeface="+mn-lt"/>
                        </a:rPr>
                        <a:t>Greater marketing reach</a:t>
                      </a:r>
                    </a:p>
                  </a:txBody>
                  <a:tcPr marL="182854" marR="182854"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1005829">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Optimize </a:t>
                      </a:r>
                      <a:r>
                        <a:rPr lang="en-US" sz="1800" kern="1200" dirty="0" smtClean="0">
                          <a:solidFill>
                            <a:schemeClr val="dk1"/>
                          </a:solidFill>
                          <a:latin typeface="+mn-lt"/>
                          <a:ea typeface="+mn-ea"/>
                          <a:cs typeface="+mn-cs"/>
                        </a:rPr>
                        <a:t>marketing</a:t>
                      </a:r>
                      <a:r>
                        <a:rPr lang="en-US" sz="1800" b="0" i="0" u="none" kern="1200" baseline="0" dirty="0" smtClean="0">
                          <a:solidFill>
                            <a:schemeClr val="tx1"/>
                          </a:solidFill>
                          <a:latin typeface="+mn-lt"/>
                          <a:ea typeface="+mn-ea"/>
                          <a:cs typeface="+mn-cs"/>
                        </a:rPr>
                        <a:t> spend</a:t>
                      </a:r>
                      <a:endParaRPr lang="en-US" sz="1800" b="0" i="0" u="none" kern="1200" dirty="0" smtClean="0">
                        <a:solidFill>
                          <a:schemeClr val="tx1"/>
                        </a:solidFill>
                        <a:latin typeface="+mn-lt"/>
                        <a:ea typeface="+mn-ea"/>
                        <a:cs typeface="+mn-cs"/>
                      </a:endParaRPr>
                    </a:p>
                  </a:txBody>
                  <a:tcPr marL="182854" marR="182854"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indent="0" algn="l">
                        <a:buFont typeface="Arial"/>
                        <a:buNone/>
                      </a:pPr>
                      <a:r>
                        <a:rPr lang="en-US" sz="1800" b="0" dirty="0" smtClean="0"/>
                        <a:t>Campaigns</a:t>
                      </a:r>
                      <a:r>
                        <a:rPr lang="en-US" sz="1800" b="0" baseline="0" dirty="0" smtClean="0"/>
                        <a:t> &amp; Referrers</a:t>
                      </a:r>
                    </a:p>
                    <a:p>
                      <a:pPr marL="285750" indent="-285750" algn="l">
                        <a:buFont typeface="Arial"/>
                        <a:buChar char="•"/>
                      </a:pPr>
                      <a:r>
                        <a:rPr lang="en-US" sz="1800" b="0" baseline="0" dirty="0" smtClean="0"/>
                        <a:t>Tied to conversions</a:t>
                      </a:r>
                      <a:endParaRPr lang="en-US" sz="1800" b="0" dirty="0" smtClean="0"/>
                    </a:p>
                  </a:txBody>
                  <a:tcPr marL="182854" marR="182854"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285750" indent="-285750" algn="l">
                        <a:buFont typeface="Arial"/>
                        <a:buChar char="•"/>
                      </a:pPr>
                      <a:r>
                        <a:rPr lang="en-US" sz="1800" b="0" baseline="0" dirty="0" smtClean="0"/>
                        <a:t>Marketing effectiveness</a:t>
                      </a:r>
                    </a:p>
                    <a:p>
                      <a:pPr marL="285750" indent="-285750" algn="l">
                        <a:buFont typeface="Arial"/>
                        <a:buChar char="•"/>
                      </a:pPr>
                      <a:r>
                        <a:rPr lang="en-US" sz="1800" b="0" baseline="0" dirty="0" smtClean="0"/>
                        <a:t>Reduce costs</a:t>
                      </a:r>
                    </a:p>
                  </a:txBody>
                  <a:tcPr marL="182854" marR="182854"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1371585">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dk1"/>
                          </a:solidFill>
                          <a:latin typeface="+mn-lt"/>
                          <a:ea typeface="+mn-ea"/>
                          <a:cs typeface="+mn-cs"/>
                        </a:rPr>
                        <a:t>Expand usage of SharePoint</a:t>
                      </a:r>
                      <a:endParaRPr lang="en-US" sz="1800" b="1" i="1" u="none" kern="1200" dirty="0" smtClean="0">
                        <a:solidFill>
                          <a:srgbClr val="68217A"/>
                        </a:solidFill>
                        <a:latin typeface="+mn-lt"/>
                        <a:ea typeface="+mn-ea"/>
                        <a:cs typeface="+mn-cs"/>
                      </a:endParaRPr>
                    </a:p>
                  </a:txBody>
                  <a:tcPr marL="182854" marR="182854"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dk1"/>
                          </a:solidFill>
                          <a:latin typeface="+mn-lt"/>
                          <a:ea typeface="+mn-ea"/>
                          <a:cs typeface="+mn-cs"/>
                        </a:rPr>
                        <a:t>Education</a:t>
                      </a:r>
                      <a:endParaRPr lang="en-US" sz="1800" b="0" i="0" u="none" kern="1200" baseline="0" dirty="0" smtClean="0">
                        <a:solidFill>
                          <a:schemeClr val="dk1"/>
                        </a:solidFill>
                        <a:latin typeface="+mn-lt"/>
                        <a:ea typeface="+mn-ea"/>
                        <a:cs typeface="+mn-cs"/>
                      </a:endParaRPr>
                    </a:p>
                    <a:p>
                      <a:pPr marL="285750" marR="0" indent="-285750" algn="l" defTabSz="932742" rtl="0" eaLnBrk="1" fontAlgn="auto" latinLnBrk="0" hangingPunct="1">
                        <a:lnSpc>
                          <a:spcPct val="100000"/>
                        </a:lnSpc>
                        <a:spcBef>
                          <a:spcPts val="0"/>
                        </a:spcBef>
                        <a:spcAft>
                          <a:spcPts val="0"/>
                        </a:spcAft>
                        <a:buClrTx/>
                        <a:buSzTx/>
                        <a:buFont typeface="Arial"/>
                        <a:buChar char="•"/>
                        <a:tabLst/>
                        <a:defRPr/>
                      </a:pPr>
                      <a:r>
                        <a:rPr lang="en-US" sz="1800" b="0" dirty="0" smtClean="0"/>
                        <a:t>Top Sessions</a:t>
                      </a:r>
                    </a:p>
                    <a:p>
                      <a:pPr marL="285750" indent="-285750" algn="l">
                        <a:buFont typeface="Arial"/>
                        <a:buChar char="•"/>
                      </a:pPr>
                      <a:r>
                        <a:rPr lang="en-US" sz="1800" b="0" dirty="0" smtClean="0"/>
                        <a:t>Top</a:t>
                      </a:r>
                      <a:r>
                        <a:rPr lang="en-US" sz="1800" b="0" baseline="0" dirty="0" smtClean="0"/>
                        <a:t> </a:t>
                      </a:r>
                      <a:r>
                        <a:rPr lang="en-US" sz="1800" b="0" dirty="0" smtClean="0"/>
                        <a:t>Speakers</a:t>
                      </a:r>
                    </a:p>
                  </a:txBody>
                  <a:tcPr marL="182854" marR="182854"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285750" indent="-285750" algn="l">
                        <a:buFont typeface="Arial"/>
                        <a:buChar char="•"/>
                      </a:pPr>
                      <a:r>
                        <a:rPr lang="en-US" sz="1800" b="0" baseline="0" dirty="0" smtClean="0"/>
                        <a:t>Understand topics of importance</a:t>
                      </a:r>
                    </a:p>
                    <a:p>
                      <a:pPr marL="285750" indent="-285750" algn="l">
                        <a:buFont typeface="Arial"/>
                        <a:buChar char="•"/>
                      </a:pPr>
                      <a:r>
                        <a:rPr lang="en-US" sz="1800" b="0" baseline="0" dirty="0" smtClean="0"/>
                        <a:t>Identify and nurture influencers</a:t>
                      </a:r>
                    </a:p>
                  </a:txBody>
                  <a:tcPr marL="182854" marR="182854"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bl>
          </a:graphicData>
        </a:graphic>
      </p:graphicFrame>
      <p:sp>
        <p:nvSpPr>
          <p:cNvPr id="3" name="Rectangle 2"/>
          <p:cNvSpPr/>
          <p:nvPr/>
        </p:nvSpPr>
        <p:spPr bwMode="auto">
          <a:xfrm>
            <a:off x="366971" y="4320213"/>
            <a:ext cx="11428255" cy="1737341"/>
          </a:xfrm>
          <a:prstGeom prst="rect">
            <a:avLst/>
          </a:prstGeom>
          <a:solidFill>
            <a:schemeClr val="bg1"/>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8" rIns="0" bIns="46628" numCol="1" rtlCol="0" anchor="ctr" anchorCtr="0" compatLnSpc="1">
            <a:prstTxWarp prst="textNoShape">
              <a:avLst/>
            </a:prstTxWarp>
          </a:bodyPr>
          <a:lstStyle/>
          <a:p>
            <a:pPr algn="ctr" defTabSz="932293"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 name="Rectangle 4"/>
          <p:cNvSpPr/>
          <p:nvPr/>
        </p:nvSpPr>
        <p:spPr bwMode="auto">
          <a:xfrm>
            <a:off x="499346" y="3222945"/>
            <a:ext cx="11428255" cy="1737341"/>
          </a:xfrm>
          <a:prstGeom prst="rect">
            <a:avLst/>
          </a:prstGeom>
          <a:solidFill>
            <a:schemeClr val="bg1"/>
          </a:solid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8" rIns="0" bIns="46628" numCol="1" rtlCol="0" anchor="ctr" anchorCtr="0" compatLnSpc="1">
            <a:prstTxWarp prst="textNoShape">
              <a:avLst/>
            </a:prstTxWarp>
          </a:bodyPr>
          <a:lstStyle/>
          <a:p>
            <a:pPr algn="ctr" defTabSz="932293"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2675279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Introducing ourselves</a:t>
            </a:r>
            <a:endParaRPr lang="en-US" dirty="0"/>
          </a:p>
        </p:txBody>
      </p:sp>
      <p:sp>
        <p:nvSpPr>
          <p:cNvPr id="3" name="Rectangle 2"/>
          <p:cNvSpPr/>
          <p:nvPr/>
        </p:nvSpPr>
        <p:spPr bwMode="auto">
          <a:xfrm>
            <a:off x="817784" y="1464684"/>
            <a:ext cx="5511172" cy="4685543"/>
          </a:xfrm>
          <a:prstGeom prst="rect">
            <a:avLst/>
          </a:prstGeom>
          <a:solidFill>
            <a:srgbClr val="5AAF4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marL="119802" defTabSz="950938" fontAlgn="base">
              <a:spcBef>
                <a:spcPct val="0"/>
              </a:spcBef>
              <a:spcAft>
                <a:spcPct val="0"/>
              </a:spcAft>
            </a:pPr>
            <a:r>
              <a:rPr lang="nl-NL" sz="5507" dirty="0">
                <a:gradFill>
                  <a:gsLst>
                    <a:gs pos="0">
                      <a:srgbClr val="FFFFFF"/>
                    </a:gs>
                    <a:gs pos="100000">
                      <a:srgbClr val="FFFFFF"/>
                    </a:gs>
                  </a:gsLst>
                  <a:lin ang="5400000" scaled="0"/>
                </a:gradFill>
                <a:latin typeface="+mj-lt"/>
              </a:rPr>
              <a:t>Robert van Son</a:t>
            </a:r>
          </a:p>
          <a:p>
            <a:pPr marL="119802" defTabSz="950938" fontAlgn="base">
              <a:spcBef>
                <a:spcPct val="0"/>
              </a:spcBef>
              <a:spcAft>
                <a:spcPct val="0"/>
              </a:spcAft>
            </a:pPr>
            <a:r>
              <a:rPr lang="nl-NL" sz="3264" dirty="0">
                <a:gradFill>
                  <a:gsLst>
                    <a:gs pos="0">
                      <a:srgbClr val="FFFFFF"/>
                    </a:gs>
                    <a:gs pos="100000">
                      <a:srgbClr val="FFFFFF"/>
                    </a:gs>
                  </a:gsLst>
                  <a:lin ang="5400000" scaled="0"/>
                </a:gradFill>
              </a:rPr>
              <a:t>Business Development Manager</a:t>
            </a:r>
          </a:p>
          <a:p>
            <a:pPr defTabSz="950938" fontAlgn="base">
              <a:spcBef>
                <a:spcPct val="0"/>
              </a:spcBef>
              <a:spcAft>
                <a:spcPct val="0"/>
              </a:spcAft>
            </a:pPr>
            <a:endParaRPr lang="nl-NL" sz="5507" dirty="0">
              <a:gradFill>
                <a:gsLst>
                  <a:gs pos="0">
                    <a:srgbClr val="FFFFFF"/>
                  </a:gs>
                  <a:gs pos="100000">
                    <a:srgbClr val="FFFFFF"/>
                  </a:gs>
                </a:gsLst>
                <a:lin ang="5400000" scaled="0"/>
              </a:gradFill>
              <a:latin typeface="+mj-lt"/>
            </a:endParaRPr>
          </a:p>
        </p:txBody>
      </p:sp>
      <p:sp>
        <p:nvSpPr>
          <p:cNvPr id="4" name="Rectangle 3"/>
          <p:cNvSpPr/>
          <p:nvPr/>
        </p:nvSpPr>
        <p:spPr bwMode="auto">
          <a:xfrm>
            <a:off x="6413405" y="1464683"/>
            <a:ext cx="5511172" cy="4685543"/>
          </a:xfrm>
          <a:prstGeom prst="rect">
            <a:avLst/>
          </a:prstGeom>
          <a:solidFill>
            <a:srgbClr val="03A0E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marL="119802" defTabSz="950938" fontAlgn="base">
              <a:spcBef>
                <a:spcPct val="0"/>
              </a:spcBef>
              <a:spcAft>
                <a:spcPct val="0"/>
              </a:spcAft>
            </a:pPr>
            <a:r>
              <a:rPr lang="nl-NL" sz="5507" dirty="0">
                <a:gradFill>
                  <a:gsLst>
                    <a:gs pos="0">
                      <a:srgbClr val="FFFFFF"/>
                    </a:gs>
                    <a:gs pos="100000">
                      <a:srgbClr val="FFFFFF"/>
                    </a:gs>
                  </a:gsLst>
                  <a:lin ang="5400000" scaled="0"/>
                </a:gradFill>
                <a:latin typeface="+mj-lt"/>
              </a:rPr>
              <a:t>Jeff Seacrist</a:t>
            </a:r>
          </a:p>
          <a:p>
            <a:pPr marL="119802" defTabSz="950938" fontAlgn="base">
              <a:spcBef>
                <a:spcPct val="0"/>
              </a:spcBef>
              <a:spcAft>
                <a:spcPct val="0"/>
              </a:spcAft>
            </a:pPr>
            <a:r>
              <a:rPr lang="nl-NL" sz="3264" dirty="0">
                <a:gradFill>
                  <a:gsLst>
                    <a:gs pos="0">
                      <a:srgbClr val="FFFFFF"/>
                    </a:gs>
                    <a:gs pos="100000">
                      <a:srgbClr val="FFFFFF"/>
                    </a:gs>
                  </a:gsLst>
                  <a:lin ang="5400000" scaled="0"/>
                </a:gradFill>
              </a:rPr>
              <a:t>VP – Product Strategy</a:t>
            </a:r>
          </a:p>
        </p:txBody>
      </p:sp>
      <p:pic>
        <p:nvPicPr>
          <p:cNvPr id="11" name="Picture 10"/>
          <p:cNvPicPr>
            <a:picLocks noChangeAspect="1"/>
          </p:cNvPicPr>
          <p:nvPr/>
        </p:nvPicPr>
        <p:blipFill>
          <a:blip r:embed="rId3">
            <a:clrChange>
              <a:clrFrom>
                <a:srgbClr val="FFFFFF"/>
              </a:clrFrom>
              <a:clrTo>
                <a:srgbClr val="FFFFFF">
                  <a:alpha val="0"/>
                </a:srgbClr>
              </a:clrTo>
            </a:clrChange>
            <a:biLevel thresh="50000"/>
            <a:extLst>
              <a:ext uri="{28A0092B-C50C-407E-A947-70E740481C1C}">
                <a14:useLocalDpi xmlns:a14="http://schemas.microsoft.com/office/drawing/2010/main" val="0"/>
              </a:ext>
            </a:extLst>
          </a:blip>
          <a:stretch>
            <a:fillRect/>
          </a:stretch>
        </p:blipFill>
        <p:spPr>
          <a:xfrm>
            <a:off x="1213585" y="4531932"/>
            <a:ext cx="4676319" cy="1162585"/>
          </a:xfrm>
          <a:prstGeom prst="rect">
            <a:avLst/>
          </a:prstGeom>
          <a:noFill/>
          <a:ln>
            <a:noFill/>
          </a:ln>
        </p:spPr>
      </p:pic>
      <p:pic>
        <p:nvPicPr>
          <p:cNvPr id="5" name="Picture 4" descr="webtrends_logo_white_transparent_PNG.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3557" y="4623809"/>
            <a:ext cx="5279329" cy="844692"/>
          </a:xfrm>
          <a:prstGeom prst="rect">
            <a:avLst/>
          </a:prstGeom>
        </p:spPr>
      </p:pic>
    </p:spTree>
    <p:extLst>
      <p:ext uri="{BB962C8B-B14F-4D97-AF65-F5344CB8AC3E}">
        <p14:creationId xmlns:p14="http://schemas.microsoft.com/office/powerpoint/2010/main" val="46914303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5481" y="1532539"/>
            <a:ext cx="7695108" cy="2933887"/>
          </a:xfrm>
        </p:spPr>
        <p:txBody>
          <a:bodyPr/>
          <a:lstStyle/>
          <a:p>
            <a:r>
              <a:rPr lang="en-US" sz="3570" dirty="0"/>
              <a:t>Any SharePoint initiative</a:t>
            </a:r>
          </a:p>
          <a:p>
            <a:r>
              <a:rPr lang="en-US" sz="3570" dirty="0"/>
              <a:t>Quick time to value</a:t>
            </a:r>
          </a:p>
          <a:p>
            <a:r>
              <a:rPr lang="en-US" sz="3570" dirty="0"/>
              <a:t>Developed by Webtrends in cooperation with Microsoft for optimum interoperability</a:t>
            </a:r>
          </a:p>
        </p:txBody>
      </p:sp>
      <p:sp>
        <p:nvSpPr>
          <p:cNvPr id="3" name="Title 2"/>
          <p:cNvSpPr>
            <a:spLocks noGrp="1"/>
          </p:cNvSpPr>
          <p:nvPr>
            <p:ph type="title"/>
          </p:nvPr>
        </p:nvSpPr>
        <p:spPr/>
        <p:txBody>
          <a:bodyPr/>
          <a:lstStyle/>
          <a:p>
            <a:r>
              <a:rPr lang="en-US" dirty="0" smtClean="0"/>
              <a:t>A Microsoft-Preferred Analytics Solution</a:t>
            </a:r>
            <a:endParaRPr lang="en-US" dirty="0"/>
          </a:p>
        </p:txBody>
      </p:sp>
      <p:sp>
        <p:nvSpPr>
          <p:cNvPr id="4" name="Rounded Rectangle 3"/>
          <p:cNvSpPr/>
          <p:nvPr/>
        </p:nvSpPr>
        <p:spPr bwMode="auto">
          <a:xfrm>
            <a:off x="8275346" y="1592237"/>
            <a:ext cx="3885648" cy="4191000"/>
          </a:xfrm>
          <a:prstGeom prst="roundRect">
            <a:avLst>
              <a:gd name="adj" fmla="val 4836"/>
            </a:avLst>
          </a:prstGeom>
          <a:solidFill>
            <a:schemeClr val="accent5"/>
          </a:solidFill>
          <a:ln>
            <a:solidFill>
              <a:schemeClr val="accent6"/>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182846" tIns="182846" rIns="182846" bIns="182846"/>
          <a:lstStyle/>
          <a:p>
            <a:pPr defTabSz="914187">
              <a:defRPr/>
            </a:pPr>
            <a:r>
              <a:rPr lang="en-GB" sz="1530" dirty="0">
                <a:solidFill>
                  <a:schemeClr val="bg1"/>
                </a:solidFill>
                <a:latin typeface="Segoe UI" pitchFamily="34" charset="0"/>
                <a:cs typeface="Segoe UI" pitchFamily="34" charset="0"/>
              </a:rPr>
              <a:t>“Microsoft continues to support our relationship with Webtrends as a ‘Preferred Analytics Solution for SharePoint’, including SharePoint Online within Office 365. </a:t>
            </a:r>
          </a:p>
          <a:p>
            <a:pPr defTabSz="914187">
              <a:defRPr/>
            </a:pPr>
            <a:endParaRPr lang="en-GB" sz="1530" dirty="0">
              <a:solidFill>
                <a:schemeClr val="bg1"/>
              </a:solidFill>
              <a:latin typeface="Segoe UI" pitchFamily="34" charset="0"/>
              <a:cs typeface="Segoe UI" pitchFamily="34" charset="0"/>
            </a:endParaRPr>
          </a:p>
          <a:p>
            <a:pPr defTabSz="914187">
              <a:defRPr/>
            </a:pPr>
            <a:r>
              <a:rPr lang="en-GB" sz="1530" dirty="0">
                <a:solidFill>
                  <a:schemeClr val="bg1"/>
                </a:solidFill>
                <a:latin typeface="Segoe UI" pitchFamily="34" charset="0"/>
                <a:cs typeface="Segoe UI" pitchFamily="34" charset="0"/>
              </a:rPr>
              <a:t>With the emerging social enterprise and the ever-increasing need to measure collaboration throughout the organization, Webtrends provides an effective measurement platform for SharePoint customers worldwide,”</a:t>
            </a:r>
            <a:r>
              <a:rPr lang="en-US" sz="1428" dirty="0">
                <a:solidFill>
                  <a:schemeClr val="bg1"/>
                </a:solidFill>
                <a:latin typeface="Segoe UI" pitchFamily="34" charset="0"/>
                <a:cs typeface="Segoe UI" pitchFamily="34" charset="0"/>
              </a:rPr>
              <a:t/>
            </a:r>
            <a:br>
              <a:rPr lang="en-US" sz="1428" dirty="0">
                <a:solidFill>
                  <a:schemeClr val="bg1"/>
                </a:solidFill>
                <a:latin typeface="Segoe UI" pitchFamily="34" charset="0"/>
                <a:cs typeface="Segoe UI" pitchFamily="34" charset="0"/>
              </a:rPr>
            </a:br>
            <a:endParaRPr lang="en-US" sz="1428" dirty="0">
              <a:solidFill>
                <a:schemeClr val="bg1"/>
              </a:solidFill>
              <a:latin typeface="Segoe UI" pitchFamily="34" charset="0"/>
              <a:cs typeface="Segoe UI" pitchFamily="34" charset="0"/>
            </a:endParaRPr>
          </a:p>
          <a:p>
            <a:pPr algn="r" defTabSz="914187">
              <a:defRPr/>
            </a:pPr>
            <a:r>
              <a:rPr lang="en-US" sz="1836" b="1" dirty="0">
                <a:solidFill>
                  <a:schemeClr val="bg1"/>
                </a:solidFill>
                <a:latin typeface="Segoe UI" pitchFamily="34" charset="0"/>
                <a:cs typeface="Segoe UI" pitchFamily="34" charset="0"/>
              </a:rPr>
              <a:t>Jared </a:t>
            </a:r>
            <a:r>
              <a:rPr lang="en-US" sz="1836" b="1" dirty="0" err="1">
                <a:solidFill>
                  <a:schemeClr val="bg1"/>
                </a:solidFill>
                <a:latin typeface="Segoe UI" pitchFamily="34" charset="0"/>
                <a:cs typeface="Segoe UI" pitchFamily="34" charset="0"/>
              </a:rPr>
              <a:t>Spataro</a:t>
            </a:r>
            <a:endParaRPr lang="en-US" sz="1836" b="1" dirty="0">
              <a:solidFill>
                <a:schemeClr val="bg1"/>
              </a:solidFill>
              <a:latin typeface="Segoe UI" pitchFamily="34" charset="0"/>
              <a:cs typeface="Segoe UI" pitchFamily="34" charset="0"/>
            </a:endParaRPr>
          </a:p>
          <a:p>
            <a:pPr algn="r" defTabSz="914187">
              <a:defRPr/>
            </a:pPr>
            <a:r>
              <a:rPr lang="en-US" sz="1428" dirty="0">
                <a:solidFill>
                  <a:schemeClr val="bg1"/>
                </a:solidFill>
                <a:latin typeface="Segoe UI" pitchFamily="34" charset="0"/>
                <a:cs typeface="Segoe UI" pitchFamily="34" charset="0"/>
              </a:rPr>
              <a:t>General Manager</a:t>
            </a:r>
          </a:p>
          <a:p>
            <a:pPr algn="r" defTabSz="914187">
              <a:defRPr/>
            </a:pPr>
            <a:r>
              <a:rPr lang="en-US" sz="1428" b="1" dirty="0">
                <a:solidFill>
                  <a:schemeClr val="bg1"/>
                </a:solidFill>
                <a:latin typeface="Segoe UI" pitchFamily="34" charset="0"/>
                <a:cs typeface="Segoe UI" pitchFamily="34" charset="0"/>
              </a:rPr>
              <a:t>Microsoft Office</a:t>
            </a:r>
          </a:p>
        </p:txBody>
      </p:sp>
      <p:pic>
        <p:nvPicPr>
          <p:cNvPr id="6" name="Picture 5" descr="Webtrends 2013 Gold Partner Collaboration and Content.rgb.ep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972" y="5874675"/>
            <a:ext cx="2994029" cy="840908"/>
          </a:xfrm>
          <a:prstGeom prst="rect">
            <a:avLst/>
          </a:prstGeom>
        </p:spPr>
      </p:pic>
    </p:spTree>
    <p:extLst>
      <p:ext uri="{BB962C8B-B14F-4D97-AF65-F5344CB8AC3E}">
        <p14:creationId xmlns:p14="http://schemas.microsoft.com/office/powerpoint/2010/main" val="44300629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Intranets too!</a:t>
            </a:r>
            <a:endParaRPr lang="en-US" dirty="0"/>
          </a:p>
        </p:txBody>
      </p:sp>
      <p:pic>
        <p:nvPicPr>
          <p:cNvPr id="3" name="Picture 2"/>
          <p:cNvPicPr>
            <a:picLocks noChangeAspect="1"/>
          </p:cNvPicPr>
          <p:nvPr/>
        </p:nvPicPr>
        <p:blipFill>
          <a:blip r:embed="rId2"/>
          <a:stretch>
            <a:fillRect/>
          </a:stretch>
        </p:blipFill>
        <p:spPr>
          <a:xfrm>
            <a:off x="2378343" y="1211287"/>
            <a:ext cx="7798862" cy="5691799"/>
          </a:xfrm>
          <a:prstGeom prst="rect">
            <a:avLst/>
          </a:prstGeom>
        </p:spPr>
      </p:pic>
    </p:spTree>
    <p:extLst>
      <p:ext uri="{BB962C8B-B14F-4D97-AF65-F5344CB8AC3E}">
        <p14:creationId xmlns:p14="http://schemas.microsoft.com/office/powerpoint/2010/main" val="206621902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Integrated Implementation</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37211" y="6545262"/>
            <a:ext cx="1712670" cy="323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3"/>
          <a:stretch>
            <a:fillRect/>
          </a:stretch>
        </p:blipFill>
        <p:spPr>
          <a:xfrm>
            <a:off x="966183" y="1894786"/>
            <a:ext cx="10725407" cy="2080797"/>
          </a:xfrm>
          <a:prstGeom prst="rect">
            <a:avLst/>
          </a:prstGeom>
        </p:spPr>
      </p:pic>
    </p:spTree>
    <p:extLst>
      <p:ext uri="{BB962C8B-B14F-4D97-AF65-F5344CB8AC3E}">
        <p14:creationId xmlns:p14="http://schemas.microsoft.com/office/powerpoint/2010/main" val="29309997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 Even Easier Approach</a:t>
            </a:r>
            <a:endParaRPr lang="en-US" dirty="0"/>
          </a:p>
        </p:txBody>
      </p:sp>
      <p:sp>
        <p:nvSpPr>
          <p:cNvPr id="5" name="Text Placeholder 4"/>
          <p:cNvSpPr>
            <a:spLocks noGrp="1"/>
          </p:cNvSpPr>
          <p:nvPr>
            <p:ph type="body" sz="quarter" idx="10"/>
          </p:nvPr>
        </p:nvSpPr>
        <p:spPr>
          <a:xfrm>
            <a:off x="275481" y="2125676"/>
            <a:ext cx="11885513" cy="1208792"/>
          </a:xfrm>
        </p:spPr>
        <p:txBody>
          <a:bodyPr/>
          <a:lstStyle/>
          <a:p>
            <a:r>
              <a:rPr lang="en-US" dirty="0"/>
              <a:t>&lt;script type="text/</a:t>
            </a:r>
            <a:r>
              <a:rPr lang="en-US" dirty="0" err="1"/>
              <a:t>javascript</a:t>
            </a:r>
            <a:r>
              <a:rPr lang="en-US" dirty="0"/>
              <a:t>" </a:t>
            </a:r>
            <a:endParaRPr lang="en-US" dirty="0" smtClean="0"/>
          </a:p>
          <a:p>
            <a:r>
              <a:rPr lang="en-US" dirty="0" err="1" smtClean="0"/>
              <a:t>src</a:t>
            </a:r>
            <a:r>
              <a:rPr lang="en-US" dirty="0"/>
              <a:t>="/scripts/</a:t>
            </a:r>
            <a:r>
              <a:rPr lang="en-US" dirty="0" err="1"/>
              <a:t>webtrends.load.js</a:t>
            </a:r>
            <a:r>
              <a:rPr lang="en-US" dirty="0"/>
              <a:t>"&gt;&lt;/script&gt;</a:t>
            </a:r>
          </a:p>
        </p:txBody>
      </p:sp>
    </p:spTree>
    <p:extLst>
      <p:ext uri="{BB962C8B-B14F-4D97-AF65-F5344CB8AC3E}">
        <p14:creationId xmlns:p14="http://schemas.microsoft.com/office/powerpoint/2010/main" val="3446358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1267" y="0"/>
            <a:ext cx="12434711" cy="7073724"/>
          </a:xfrm>
          <a:prstGeom prst="rect">
            <a:avLst/>
          </a:prstGeom>
        </p:spPr>
      </p:pic>
    </p:spTree>
    <p:extLst>
      <p:ext uri="{BB962C8B-B14F-4D97-AF65-F5344CB8AC3E}">
        <p14:creationId xmlns:p14="http://schemas.microsoft.com/office/powerpoint/2010/main" val="211516583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pSp>
        <p:nvGrpSpPr>
          <p:cNvPr id="6" name="Group 5"/>
          <p:cNvGrpSpPr/>
          <p:nvPr/>
        </p:nvGrpSpPr>
        <p:grpSpPr>
          <a:xfrm>
            <a:off x="-34735" y="-1"/>
            <a:ext cx="12544473" cy="6994525"/>
            <a:chOff x="-35622" y="0"/>
            <a:chExt cx="12546252" cy="6994525"/>
          </a:xfrm>
        </p:grpSpPr>
        <p:pic>
          <p:nvPicPr>
            <p:cNvPr id="3" name="Picture 2" descr="Homepage[1].jpg"/>
            <p:cNvPicPr>
              <a:picLocks noChangeAspect="1"/>
            </p:cNvPicPr>
            <p:nvPr/>
          </p:nvPicPr>
          <p:blipFill rotWithShape="1">
            <a:blip r:embed="rId2">
              <a:extLst>
                <a:ext uri="{28A0092B-C50C-407E-A947-70E740481C1C}">
                  <a14:useLocalDpi xmlns:a14="http://schemas.microsoft.com/office/drawing/2010/main" val="0"/>
                </a:ext>
              </a:extLst>
            </a:blip>
            <a:srcRect t="7730"/>
            <a:stretch/>
          </p:blipFill>
          <p:spPr>
            <a:xfrm>
              <a:off x="-35621" y="91438"/>
              <a:ext cx="12546251" cy="6789067"/>
            </a:xfrm>
            <a:prstGeom prst="rect">
              <a:avLst/>
            </a:prstGeom>
          </p:spPr>
        </p:pic>
        <p:sp>
          <p:nvSpPr>
            <p:cNvPr id="4" name="Rectangle 3"/>
            <p:cNvSpPr/>
            <p:nvPr/>
          </p:nvSpPr>
          <p:spPr bwMode="auto">
            <a:xfrm>
              <a:off x="-35622" y="0"/>
              <a:ext cx="12546251" cy="388336"/>
            </a:xfrm>
            <a:prstGeom prst="rect">
              <a:avLst/>
            </a:prstGeom>
            <a:solidFill>
              <a:schemeClr val="bg2">
                <a:lumMod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32293"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 name="Rectangle 4"/>
            <p:cNvSpPr/>
            <p:nvPr/>
          </p:nvSpPr>
          <p:spPr bwMode="auto">
            <a:xfrm>
              <a:off x="8" y="6606189"/>
              <a:ext cx="12510622" cy="388336"/>
            </a:xfrm>
            <a:prstGeom prst="rect">
              <a:avLst/>
            </a:prstGeom>
            <a:solidFill>
              <a:schemeClr val="bg2">
                <a:lumMod val="1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32293" fontAlgn="base">
                <a:spcBef>
                  <a:spcPct val="0"/>
                </a:spcBef>
                <a:spcAft>
                  <a:spcPct val="0"/>
                </a:spcAft>
              </a:pPr>
              <a:endParaRPr lang="en-US" sz="204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427483396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8686739" y="0"/>
            <a:ext cx="4359933" cy="7063384"/>
          </a:xfrm>
          <a:prstGeom prst="rect">
            <a:avLst/>
          </a:prstGeom>
        </p:spPr>
      </p:pic>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883" y="-1"/>
            <a:ext cx="9111220" cy="6994525"/>
          </a:xfrm>
          <a:prstGeom prst="rect">
            <a:avLst/>
          </a:prstGeom>
        </p:spPr>
      </p:pic>
    </p:spTree>
    <p:extLst>
      <p:ext uri="{BB962C8B-B14F-4D97-AF65-F5344CB8AC3E}">
        <p14:creationId xmlns:p14="http://schemas.microsoft.com/office/powerpoint/2010/main" val="190423820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0160" y="936970"/>
            <a:ext cx="12525752" cy="6168675"/>
          </a:xfrm>
          <a:prstGeom prst="rect">
            <a:avLst/>
          </a:prstGeom>
        </p:spPr>
      </p:pic>
      <p:sp>
        <p:nvSpPr>
          <p:cNvPr id="2" name="Title 1"/>
          <p:cNvSpPr>
            <a:spLocks noGrp="1"/>
          </p:cNvSpPr>
          <p:nvPr>
            <p:ph type="title"/>
          </p:nvPr>
        </p:nvSpPr>
        <p:spPr>
          <a:xfrm>
            <a:off x="275481" y="110834"/>
            <a:ext cx="11887878" cy="917575"/>
          </a:xfrm>
        </p:spPr>
        <p:txBody>
          <a:bodyPr/>
          <a:lstStyle/>
          <a:p>
            <a:r>
              <a:rPr lang="en-US" dirty="0" smtClean="0"/>
              <a:t>Evaluating the Conversion Funnel</a:t>
            </a:r>
            <a:endParaRPr lang="en-US" dirty="0"/>
          </a:p>
        </p:txBody>
      </p:sp>
    </p:spTree>
    <p:extLst>
      <p:ext uri="{BB962C8B-B14F-4D97-AF65-F5344CB8AC3E}">
        <p14:creationId xmlns:p14="http://schemas.microsoft.com/office/powerpoint/2010/main" val="353503487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1" y="110834"/>
            <a:ext cx="11887878" cy="917575"/>
          </a:xfrm>
        </p:spPr>
        <p:txBody>
          <a:bodyPr/>
          <a:lstStyle/>
          <a:p>
            <a:r>
              <a:rPr lang="en-US" dirty="0" smtClean="0"/>
              <a:t>Conversions by Campaign</a:t>
            </a:r>
            <a:endParaRPr lang="en-US" dirty="0"/>
          </a:p>
        </p:txBody>
      </p:sp>
      <p:pic>
        <p:nvPicPr>
          <p:cNvPr id="4" name="Picture 3"/>
          <p:cNvPicPr>
            <a:picLocks noChangeAspect="1"/>
          </p:cNvPicPr>
          <p:nvPr/>
        </p:nvPicPr>
        <p:blipFill>
          <a:blip r:embed="rId2"/>
          <a:stretch>
            <a:fillRect/>
          </a:stretch>
        </p:blipFill>
        <p:spPr>
          <a:xfrm>
            <a:off x="882" y="1021946"/>
            <a:ext cx="12434711" cy="5972579"/>
          </a:xfrm>
          <a:prstGeom prst="rect">
            <a:avLst/>
          </a:prstGeom>
        </p:spPr>
      </p:pic>
    </p:spTree>
    <p:extLst>
      <p:ext uri="{BB962C8B-B14F-4D97-AF65-F5344CB8AC3E}">
        <p14:creationId xmlns:p14="http://schemas.microsoft.com/office/powerpoint/2010/main" val="83012568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Engine Traffic</a:t>
            </a:r>
            <a:endParaRPr lang="en-US" dirty="0"/>
          </a:p>
        </p:txBody>
      </p:sp>
      <p:pic>
        <p:nvPicPr>
          <p:cNvPr id="3" name="Picture 2"/>
          <p:cNvPicPr>
            <a:picLocks noChangeAspect="1"/>
          </p:cNvPicPr>
          <p:nvPr/>
        </p:nvPicPr>
        <p:blipFill rotWithShape="1">
          <a:blip r:embed="rId2"/>
          <a:srcRect b="40680"/>
          <a:stretch/>
        </p:blipFill>
        <p:spPr>
          <a:xfrm>
            <a:off x="366971" y="1394165"/>
            <a:ext cx="6086618" cy="4149176"/>
          </a:xfrm>
          <a:prstGeom prst="rect">
            <a:avLst/>
          </a:prstGeom>
        </p:spPr>
      </p:pic>
      <p:pic>
        <p:nvPicPr>
          <p:cNvPr id="4" name="Picture 3"/>
          <p:cNvPicPr>
            <a:picLocks noChangeAspect="1"/>
          </p:cNvPicPr>
          <p:nvPr/>
        </p:nvPicPr>
        <p:blipFill rotWithShape="1">
          <a:blip r:embed="rId2"/>
          <a:srcRect t="63594"/>
          <a:stretch/>
        </p:blipFill>
        <p:spPr>
          <a:xfrm>
            <a:off x="3749734" y="2948627"/>
            <a:ext cx="7823812" cy="3273262"/>
          </a:xfrm>
          <a:prstGeom prst="rect">
            <a:avLst/>
          </a:prstGeom>
        </p:spPr>
      </p:pic>
    </p:spTree>
    <p:extLst>
      <p:ext uri="{BB962C8B-B14F-4D97-AF65-F5344CB8AC3E}">
        <p14:creationId xmlns:p14="http://schemas.microsoft.com/office/powerpoint/2010/main" val="16838591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objectives</a:t>
            </a:r>
            <a:endParaRPr lang="en-US" dirty="0"/>
          </a:p>
        </p:txBody>
      </p:sp>
      <p:sp>
        <p:nvSpPr>
          <p:cNvPr id="3" name="Text Placeholder 2"/>
          <p:cNvSpPr>
            <a:spLocks noGrp="1"/>
          </p:cNvSpPr>
          <p:nvPr>
            <p:ph type="body" sz="quarter" idx="11"/>
          </p:nvPr>
        </p:nvSpPr>
        <p:spPr>
          <a:xfrm>
            <a:off x="275481" y="1212849"/>
            <a:ext cx="11887878" cy="4655570"/>
          </a:xfrm>
        </p:spPr>
        <p:txBody>
          <a:bodyPr/>
          <a:lstStyle/>
          <a:p>
            <a:r>
              <a:rPr lang="en-US" sz="3264" dirty="0">
                <a:solidFill>
                  <a:schemeClr val="tx2"/>
                </a:solidFill>
              </a:rPr>
              <a:t>Leveraging Azure VM’s to create a high available and low cost infrastructure to host SharePoint 2013 website</a:t>
            </a:r>
          </a:p>
          <a:p>
            <a:endParaRPr lang="en-US" sz="3264" dirty="0">
              <a:solidFill>
                <a:schemeClr val="tx2"/>
              </a:solidFill>
            </a:endParaRPr>
          </a:p>
          <a:p>
            <a:r>
              <a:rPr lang="en-US" sz="3264" dirty="0">
                <a:solidFill>
                  <a:schemeClr val="tx2"/>
                </a:solidFill>
              </a:rPr>
              <a:t>Share the experience of creating a SharePoint 2013 website using only out of the box components and features</a:t>
            </a:r>
          </a:p>
          <a:p>
            <a:r>
              <a:rPr lang="en-US" sz="3264" dirty="0">
                <a:solidFill>
                  <a:schemeClr val="tx2"/>
                </a:solidFill>
              </a:rPr>
              <a:t/>
            </a:r>
            <a:br>
              <a:rPr lang="en-US" sz="3264" dirty="0">
                <a:solidFill>
                  <a:schemeClr val="tx2"/>
                </a:solidFill>
              </a:rPr>
            </a:br>
            <a:r>
              <a:rPr lang="en-US" sz="3264" dirty="0">
                <a:solidFill>
                  <a:schemeClr val="tx2"/>
                </a:solidFill>
              </a:rPr>
              <a:t>Applying the right analytics keep track of the effectiveness a website and to formulate just the right changes to meet your goals</a:t>
            </a:r>
          </a:p>
          <a:p>
            <a:endParaRPr lang="en-US" sz="3264" dirty="0"/>
          </a:p>
        </p:txBody>
      </p:sp>
    </p:spTree>
    <p:extLst>
      <p:ext uri="{BB962C8B-B14F-4D97-AF65-F5344CB8AC3E}">
        <p14:creationId xmlns:p14="http://schemas.microsoft.com/office/powerpoint/2010/main" val="40061552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1" y="205458"/>
            <a:ext cx="11887878" cy="917575"/>
          </a:xfrm>
        </p:spPr>
        <p:txBody>
          <a:bodyPr/>
          <a:lstStyle/>
          <a:p>
            <a:r>
              <a:rPr lang="en-US" dirty="0" smtClean="0"/>
              <a:t>Top Sessions</a:t>
            </a:r>
            <a:endParaRPr lang="en-US" dirty="0"/>
          </a:p>
        </p:txBody>
      </p:sp>
      <p:pic>
        <p:nvPicPr>
          <p:cNvPr id="3" name="Picture 2"/>
          <p:cNvPicPr>
            <a:picLocks noChangeAspect="1"/>
          </p:cNvPicPr>
          <p:nvPr/>
        </p:nvPicPr>
        <p:blipFill rotWithShape="1">
          <a:blip r:embed="rId2"/>
          <a:srcRect t="11462"/>
          <a:stretch/>
        </p:blipFill>
        <p:spPr>
          <a:xfrm>
            <a:off x="92692" y="1253529"/>
            <a:ext cx="9458544" cy="6192808"/>
          </a:xfrm>
          <a:prstGeom prst="rect">
            <a:avLst/>
          </a:prstGeom>
        </p:spPr>
      </p:pic>
      <p:grpSp>
        <p:nvGrpSpPr>
          <p:cNvPr id="6" name="Group 5"/>
          <p:cNvGrpSpPr/>
          <p:nvPr/>
        </p:nvGrpSpPr>
        <p:grpSpPr>
          <a:xfrm>
            <a:off x="4024013" y="2024471"/>
            <a:ext cx="7701028" cy="3796353"/>
            <a:chOff x="4023701" y="2034238"/>
            <a:chExt cx="7702121" cy="3796353"/>
          </a:xfrm>
        </p:grpSpPr>
        <p:pic>
          <p:nvPicPr>
            <p:cNvPr id="4" name="Picture 3"/>
            <p:cNvPicPr>
              <a:picLocks noChangeAspect="1"/>
            </p:cNvPicPr>
            <p:nvPr/>
          </p:nvPicPr>
          <p:blipFill>
            <a:blip r:embed="rId3"/>
            <a:stretch>
              <a:fillRect/>
            </a:stretch>
          </p:blipFill>
          <p:spPr>
            <a:xfrm>
              <a:off x="4023701" y="2034238"/>
              <a:ext cx="7701618" cy="3796353"/>
            </a:xfrm>
            <a:prstGeom prst="rect">
              <a:avLst/>
            </a:prstGeom>
          </p:spPr>
        </p:pic>
        <p:pic>
          <p:nvPicPr>
            <p:cNvPr id="5" name="Picture 4"/>
            <p:cNvPicPr>
              <a:picLocks noChangeAspect="1"/>
            </p:cNvPicPr>
            <p:nvPr/>
          </p:nvPicPr>
          <p:blipFill>
            <a:blip r:embed="rId4"/>
            <a:stretch>
              <a:fillRect/>
            </a:stretch>
          </p:blipFill>
          <p:spPr>
            <a:xfrm>
              <a:off x="10735631" y="2038494"/>
              <a:ext cx="990191" cy="910134"/>
            </a:xfrm>
            <a:prstGeom prst="rect">
              <a:avLst/>
            </a:prstGeom>
          </p:spPr>
        </p:pic>
      </p:grpSp>
      <p:pic>
        <p:nvPicPr>
          <p:cNvPr id="7" name="Picture 6"/>
          <p:cNvPicPr>
            <a:picLocks noChangeAspect="1"/>
          </p:cNvPicPr>
          <p:nvPr/>
        </p:nvPicPr>
        <p:blipFill>
          <a:blip r:embed="rId5"/>
          <a:stretch>
            <a:fillRect/>
          </a:stretch>
        </p:blipFill>
        <p:spPr>
          <a:xfrm>
            <a:off x="1372657" y="3405823"/>
            <a:ext cx="10234748" cy="1257300"/>
          </a:xfrm>
          <a:prstGeom prst="rect">
            <a:avLst/>
          </a:prstGeom>
        </p:spPr>
      </p:pic>
      <p:pic>
        <p:nvPicPr>
          <p:cNvPr id="8" name="Picture 7"/>
          <p:cNvPicPr>
            <a:picLocks noChangeAspect="1"/>
          </p:cNvPicPr>
          <p:nvPr/>
        </p:nvPicPr>
        <p:blipFill>
          <a:blip r:embed="rId6"/>
          <a:stretch>
            <a:fillRect/>
          </a:stretch>
        </p:blipFill>
        <p:spPr>
          <a:xfrm>
            <a:off x="3244080" y="2217115"/>
            <a:ext cx="6298307" cy="3429000"/>
          </a:xfrm>
          <a:prstGeom prst="rect">
            <a:avLst/>
          </a:prstGeom>
        </p:spPr>
      </p:pic>
    </p:spTree>
    <p:extLst>
      <p:ext uri="{BB962C8B-B14F-4D97-AF65-F5344CB8AC3E}">
        <p14:creationId xmlns:p14="http://schemas.microsoft.com/office/powerpoint/2010/main" val="2670090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par>
                                <p:cTn id="17" presetID="1" presetClass="exit" presetSubtype="0" fill="hold" nodeType="withEffect">
                                  <p:stCondLst>
                                    <p:cond delay="0"/>
                                  </p:stCondLst>
                                  <p:childTnLst>
                                    <p:set>
                                      <p:cBhvr>
                                        <p:cTn id="18" dur="1" fill="hold">
                                          <p:stCondLst>
                                            <p:cond delay="0"/>
                                          </p:stCondLst>
                                        </p:cTn>
                                        <p:tgtEl>
                                          <p:spTgt spid="7"/>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Speakers</a:t>
            </a:r>
            <a:endParaRPr lang="en-US" dirty="0"/>
          </a:p>
        </p:txBody>
      </p:sp>
      <p:pic>
        <p:nvPicPr>
          <p:cNvPr id="9" name="Picture 8"/>
          <p:cNvPicPr>
            <a:picLocks noChangeAspect="1"/>
          </p:cNvPicPr>
          <p:nvPr/>
        </p:nvPicPr>
        <p:blipFill rotWithShape="1">
          <a:blip r:embed="rId2"/>
          <a:srcRect t="28965"/>
          <a:stretch/>
        </p:blipFill>
        <p:spPr>
          <a:xfrm>
            <a:off x="366970" y="1577042"/>
            <a:ext cx="7733203" cy="2850776"/>
          </a:xfrm>
          <a:prstGeom prst="rect">
            <a:avLst/>
          </a:prstGeom>
        </p:spPr>
      </p:pic>
      <p:grpSp>
        <p:nvGrpSpPr>
          <p:cNvPr id="14" name="Group 13"/>
          <p:cNvGrpSpPr/>
          <p:nvPr/>
        </p:nvGrpSpPr>
        <p:grpSpPr>
          <a:xfrm>
            <a:off x="8678769" y="635256"/>
            <a:ext cx="3022324" cy="2768113"/>
            <a:chOff x="8679118" y="635255"/>
            <a:chExt cx="3022753" cy="2768113"/>
          </a:xfrm>
        </p:grpSpPr>
        <p:pic>
          <p:nvPicPr>
            <p:cNvPr id="7" name="Picture 6"/>
            <p:cNvPicPr>
              <a:picLocks noChangeAspect="1"/>
            </p:cNvPicPr>
            <p:nvPr/>
          </p:nvPicPr>
          <p:blipFill>
            <a:blip r:embed="rId3"/>
            <a:stretch>
              <a:fillRect/>
            </a:stretch>
          </p:blipFill>
          <p:spPr>
            <a:xfrm>
              <a:off x="9315604" y="1668482"/>
              <a:ext cx="1749778" cy="1734886"/>
            </a:xfrm>
            <a:prstGeom prst="rect">
              <a:avLst/>
            </a:prstGeom>
          </p:spPr>
        </p:pic>
        <p:sp>
          <p:nvSpPr>
            <p:cNvPr id="10" name="TextBox 9"/>
            <p:cNvSpPr txBox="1"/>
            <p:nvPr/>
          </p:nvSpPr>
          <p:spPr>
            <a:xfrm>
              <a:off x="8679118" y="635255"/>
              <a:ext cx="3022753" cy="1155188"/>
            </a:xfrm>
            <a:prstGeom prst="rect">
              <a:avLst/>
            </a:prstGeom>
            <a:noFill/>
          </p:spPr>
          <p:txBody>
            <a:bodyPr wrap="none" lIns="186521" tIns="149217" rIns="186521" bIns="149217" rtlCol="0">
              <a:spAutoFit/>
            </a:bodyPr>
            <a:lstStyle/>
            <a:p>
              <a:pPr algn="ctr">
                <a:lnSpc>
                  <a:spcPct val="90000"/>
                </a:lnSpc>
                <a:spcAft>
                  <a:spcPts val="600"/>
                </a:spcAft>
              </a:pPr>
              <a:r>
                <a:rPr lang="en-US" sz="2754" b="1" dirty="0">
                  <a:gradFill>
                    <a:gsLst>
                      <a:gs pos="2917">
                        <a:schemeClr val="tx1"/>
                      </a:gs>
                      <a:gs pos="30000">
                        <a:schemeClr val="tx1"/>
                      </a:gs>
                    </a:gsLst>
                    <a:lin ang="5400000" scaled="0"/>
                  </a:gradFill>
                </a:rPr>
                <a:t>#96</a:t>
              </a:r>
            </a:p>
            <a:p>
              <a:pPr algn="ctr">
                <a:lnSpc>
                  <a:spcPct val="90000"/>
                </a:lnSpc>
                <a:spcAft>
                  <a:spcPts val="600"/>
                </a:spcAft>
              </a:pPr>
              <a:r>
                <a:rPr lang="en-US" sz="2754" b="1" dirty="0">
                  <a:gradFill>
                    <a:gsLst>
                      <a:gs pos="2917">
                        <a:schemeClr val="tx1"/>
                      </a:gs>
                      <a:gs pos="30000">
                        <a:schemeClr val="tx1"/>
                      </a:gs>
                    </a:gsLst>
                    <a:lin ang="5400000" scaled="0"/>
                  </a:gradFill>
                </a:rPr>
                <a:t>Robert van Son</a:t>
              </a:r>
            </a:p>
          </p:txBody>
        </p:sp>
      </p:grpSp>
      <p:grpSp>
        <p:nvGrpSpPr>
          <p:cNvPr id="15" name="Group 14"/>
          <p:cNvGrpSpPr/>
          <p:nvPr/>
        </p:nvGrpSpPr>
        <p:grpSpPr>
          <a:xfrm>
            <a:off x="8998279" y="3719970"/>
            <a:ext cx="2377041" cy="2977656"/>
            <a:chOff x="8998674" y="3719971"/>
            <a:chExt cx="2377378" cy="2977656"/>
          </a:xfrm>
        </p:grpSpPr>
        <p:pic>
          <p:nvPicPr>
            <p:cNvPr id="8" name="Picture 7"/>
            <p:cNvPicPr>
              <a:picLocks noChangeAspect="1"/>
            </p:cNvPicPr>
            <p:nvPr/>
          </p:nvPicPr>
          <p:blipFill rotWithShape="1">
            <a:blip r:embed="rId4"/>
            <a:srcRect b="11019"/>
            <a:stretch/>
          </p:blipFill>
          <p:spPr>
            <a:xfrm>
              <a:off x="9315604" y="4779414"/>
              <a:ext cx="1820322" cy="1918213"/>
            </a:xfrm>
            <a:prstGeom prst="rect">
              <a:avLst/>
            </a:prstGeom>
          </p:spPr>
        </p:pic>
        <p:sp>
          <p:nvSpPr>
            <p:cNvPr id="12" name="TextBox 11"/>
            <p:cNvSpPr txBox="1"/>
            <p:nvPr/>
          </p:nvSpPr>
          <p:spPr>
            <a:xfrm>
              <a:off x="8998674" y="3719971"/>
              <a:ext cx="2377378" cy="1141194"/>
            </a:xfrm>
            <a:prstGeom prst="rect">
              <a:avLst/>
            </a:prstGeom>
            <a:noFill/>
          </p:spPr>
          <p:txBody>
            <a:bodyPr wrap="none" lIns="186521" tIns="149217" rIns="186521" bIns="149217" rtlCol="0">
              <a:spAutoFit/>
            </a:bodyPr>
            <a:lstStyle/>
            <a:p>
              <a:pPr algn="ctr">
                <a:lnSpc>
                  <a:spcPct val="90000"/>
                </a:lnSpc>
                <a:spcAft>
                  <a:spcPts val="600"/>
                </a:spcAft>
              </a:pPr>
              <a:r>
                <a:rPr lang="en-US" sz="2754" b="1" dirty="0">
                  <a:gradFill>
                    <a:gsLst>
                      <a:gs pos="2917">
                        <a:schemeClr val="tx1"/>
                      </a:gs>
                      <a:gs pos="30000">
                        <a:schemeClr val="tx1"/>
                      </a:gs>
                    </a:gsLst>
                    <a:lin ang="5400000" scaled="0"/>
                  </a:gradFill>
                </a:rPr>
                <a:t>#193</a:t>
              </a:r>
            </a:p>
            <a:p>
              <a:pPr algn="ctr">
                <a:lnSpc>
                  <a:spcPct val="90000"/>
                </a:lnSpc>
                <a:spcAft>
                  <a:spcPts val="600"/>
                </a:spcAft>
              </a:pPr>
              <a:r>
                <a:rPr lang="en-US" sz="2754" b="1" dirty="0">
                  <a:gradFill>
                    <a:gsLst>
                      <a:gs pos="2917">
                        <a:schemeClr val="tx1"/>
                      </a:gs>
                      <a:gs pos="30000">
                        <a:schemeClr val="tx1"/>
                      </a:gs>
                    </a:gsLst>
                    <a:lin ang="5400000" scaled="0"/>
                  </a:gradFill>
                </a:rPr>
                <a:t>Jeff Seacrist</a:t>
              </a:r>
            </a:p>
          </p:txBody>
        </p:sp>
      </p:grpSp>
    </p:spTree>
    <p:extLst>
      <p:ext uri="{BB962C8B-B14F-4D97-AF65-F5344CB8AC3E}">
        <p14:creationId xmlns:p14="http://schemas.microsoft.com/office/powerpoint/2010/main" val="39282358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Sharing &amp; Building Dashboards</a:t>
            </a:r>
            <a:endParaRPr lang="en-US" dirty="0"/>
          </a:p>
        </p:txBody>
      </p:sp>
      <p:pic>
        <p:nvPicPr>
          <p:cNvPr id="3" name="Picture 2"/>
          <p:cNvPicPr>
            <a:picLocks noChangeAspect="1"/>
          </p:cNvPicPr>
          <p:nvPr/>
        </p:nvPicPr>
        <p:blipFill>
          <a:blip r:embed="rId2"/>
          <a:stretch>
            <a:fillRect/>
          </a:stretch>
        </p:blipFill>
        <p:spPr>
          <a:xfrm>
            <a:off x="458397" y="1577043"/>
            <a:ext cx="2834207" cy="2402568"/>
          </a:xfrm>
          <a:prstGeom prst="rect">
            <a:avLst/>
          </a:prstGeom>
        </p:spPr>
      </p:pic>
      <p:sp>
        <p:nvSpPr>
          <p:cNvPr id="7" name="Rectangle 6"/>
          <p:cNvSpPr/>
          <p:nvPr/>
        </p:nvSpPr>
        <p:spPr>
          <a:xfrm>
            <a:off x="3566882" y="1668483"/>
            <a:ext cx="8319769" cy="3647153"/>
          </a:xfrm>
          <a:prstGeom prst="rect">
            <a:avLst/>
          </a:prstGeom>
        </p:spPr>
        <p:txBody>
          <a:bodyPr wrap="square" lIns="91423" tIns="45711" rIns="91423" bIns="45711">
            <a:spAutoFit/>
          </a:bodyPr>
          <a:lstStyle/>
          <a:p>
            <a:r>
              <a:rPr lang="en-US" sz="3264"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https://</a:t>
            </a:r>
            <a:r>
              <a:rPr lang="en-US" sz="3264"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ws.webtrends.com</a:t>
            </a:r>
            <a:r>
              <a:rPr lang="en-US" sz="3264"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/v3/Reporting/profiles/70971/reports/W4nuqmb5p77/?</a:t>
            </a:r>
            <a:r>
              <a:rPr lang="en-US" sz="3264"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start_period</a:t>
            </a:r>
            <a:r>
              <a:rPr lang="en-US" sz="3264"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=current_day-28&amp;end_period=current_day-1&amp;language=</a:t>
            </a:r>
            <a:r>
              <a:rPr lang="en-US" sz="3264"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en-US&amp;format</a:t>
            </a:r>
            <a:r>
              <a:rPr lang="en-US" sz="3264"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a:t>
            </a:r>
            <a:r>
              <a:rPr lang="en-US" sz="3264" dirty="0" err="1">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html&amp;suppress_error_codes</a:t>
            </a:r>
            <a:r>
              <a:rPr lang="en-US" sz="3264" dirty="0">
                <a:gradFill>
                  <a:gsLst>
                    <a:gs pos="1250">
                      <a:srgbClr val="000000"/>
                    </a:gs>
                    <a:gs pos="100000">
                      <a:srgbClr val="000000"/>
                    </a:gs>
                  </a:gsLst>
                  <a:lin ang="5400000" scaled="0"/>
                </a:gradFill>
                <a:latin typeface="Consolas" panose="020B0609020204030204" pitchFamily="49" charset="0"/>
                <a:cs typeface="Consolas" panose="020B0609020204030204" pitchFamily="49" charset="0"/>
              </a:rPr>
              <a:t>=true</a:t>
            </a:r>
          </a:p>
        </p:txBody>
      </p:sp>
    </p:spTree>
    <p:extLst>
      <p:ext uri="{BB962C8B-B14F-4D97-AF65-F5344CB8AC3E}">
        <p14:creationId xmlns:p14="http://schemas.microsoft.com/office/powerpoint/2010/main" val="331859033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Takeaways</a:t>
            </a:r>
            <a:endParaRPr lang="en-US" dirty="0"/>
          </a:p>
        </p:txBody>
      </p:sp>
      <p:sp>
        <p:nvSpPr>
          <p:cNvPr id="3" name="Text Placeholder 2"/>
          <p:cNvSpPr>
            <a:spLocks noGrp="1"/>
          </p:cNvSpPr>
          <p:nvPr>
            <p:ph type="body" sz="quarter" idx="11"/>
          </p:nvPr>
        </p:nvSpPr>
        <p:spPr>
          <a:xfrm>
            <a:off x="275481" y="1212851"/>
            <a:ext cx="11887878" cy="5217845"/>
          </a:xfrm>
        </p:spPr>
        <p:txBody>
          <a:bodyPr/>
          <a:lstStyle/>
          <a:p>
            <a:r>
              <a:rPr lang="en-US" dirty="0"/>
              <a:t>External lists can’t be configured as catalogs</a:t>
            </a:r>
          </a:p>
          <a:p>
            <a:endParaRPr lang="en-US" dirty="0" smtClean="0"/>
          </a:p>
          <a:p>
            <a:r>
              <a:rPr lang="en-US" dirty="0" smtClean="0"/>
              <a:t>Query </a:t>
            </a:r>
            <a:r>
              <a:rPr lang="en-US" dirty="0"/>
              <a:t>rules don’t work on search overview pages or with </a:t>
            </a:r>
            <a:r>
              <a:rPr lang="en-US" dirty="0" smtClean="0"/>
              <a:t>refiners</a:t>
            </a:r>
          </a:p>
          <a:p>
            <a:endParaRPr lang="en-US" dirty="0"/>
          </a:p>
          <a:p>
            <a:r>
              <a:rPr lang="en-US" dirty="0" smtClean="0"/>
              <a:t>Consider measurement during the design stages and link metrics to business objectives</a:t>
            </a:r>
            <a:endParaRPr lang="en-US" dirty="0"/>
          </a:p>
          <a:p>
            <a:endParaRPr lang="en-US" dirty="0"/>
          </a:p>
        </p:txBody>
      </p:sp>
    </p:spTree>
    <p:extLst>
      <p:ext uri="{BB962C8B-B14F-4D97-AF65-F5344CB8AC3E}">
        <p14:creationId xmlns:p14="http://schemas.microsoft.com/office/powerpoint/2010/main" val="2822144921"/>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2129" y="6306247"/>
            <a:ext cx="9996884" cy="572383"/>
          </a:xfrm>
          <a:prstGeom prst="rect">
            <a:avLst/>
          </a:prstGeom>
          <a:noFill/>
        </p:spPr>
        <p:txBody>
          <a:bodyPr wrap="square" lIns="182854" tIns="146283" rIns="182854" bIns="146283" rtlCol="0">
            <a:spAutoFit/>
          </a:bodyPr>
          <a:lstStyle/>
          <a:p>
            <a:pPr marL="0" lvl="1">
              <a:lnSpc>
                <a:spcPct val="90000"/>
              </a:lnSpc>
              <a:spcAft>
                <a:spcPts val="600"/>
              </a:spcAft>
            </a:pPr>
            <a:r>
              <a:rPr lang="en-US" sz="2000" spc="-70" dirty="0"/>
              <a:t>See you at the </a:t>
            </a:r>
            <a:r>
              <a:rPr lang="en-US" sz="2000" spc="-70">
                <a:solidFill>
                  <a:schemeClr val="tx2"/>
                </a:solidFill>
              </a:rPr>
              <a:t>Search</a:t>
            </a:r>
            <a:r>
              <a:rPr lang="en-US" sz="2000" spc="-70"/>
              <a:t> </a:t>
            </a:r>
            <a:r>
              <a:rPr lang="en-US" sz="2000" spc="-70">
                <a:solidFill>
                  <a:schemeClr val="tx2"/>
                </a:solidFill>
              </a:rPr>
              <a:t>booth’s </a:t>
            </a:r>
            <a:r>
              <a:rPr lang="en-US" sz="2000" spc="-70"/>
              <a:t>&amp; </a:t>
            </a:r>
            <a:r>
              <a:rPr lang="en-US" sz="2000" spc="-70" dirty="0"/>
              <a:t>Search tables at </a:t>
            </a:r>
            <a:r>
              <a:rPr lang="en-US" sz="2000" spc="-70" dirty="0">
                <a:solidFill>
                  <a:schemeClr val="tx2"/>
                </a:solidFill>
              </a:rPr>
              <a:t>Asks the Experts </a:t>
            </a:r>
            <a:r>
              <a:rPr lang="en-US" sz="2000" spc="-70" dirty="0"/>
              <a:t>WED @6:15!</a:t>
            </a:r>
          </a:p>
        </p:txBody>
      </p:sp>
      <p:graphicFrame>
        <p:nvGraphicFramePr>
          <p:cNvPr id="7" name="Table 6"/>
          <p:cNvGraphicFramePr>
            <a:graphicFrameLocks noGrp="1"/>
          </p:cNvGraphicFramePr>
          <p:nvPr>
            <p:extLst/>
          </p:nvPr>
        </p:nvGraphicFramePr>
        <p:xfrm>
          <a:off x="1265940" y="525883"/>
          <a:ext cx="10285541" cy="5485620"/>
        </p:xfrm>
        <a:graphic>
          <a:graphicData uri="http://schemas.openxmlformats.org/drawingml/2006/table">
            <a:tbl>
              <a:tblPr firstRow="1">
                <a:tableStyleId>{2D5ABB26-0587-4C30-8999-92F81FD0307C}</a:tableStyleId>
              </a:tblPr>
              <a:tblGrid>
                <a:gridCol w="6535311"/>
                <a:gridCol w="1106663"/>
                <a:gridCol w="1440663"/>
                <a:gridCol w="1202904"/>
              </a:tblGrid>
              <a:tr h="391830">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391830">
                <a:tc>
                  <a:txBody>
                    <a:bodyPr/>
                    <a:lstStyle/>
                    <a:p>
                      <a:r>
                        <a:rPr lang="en-US" sz="1400" dirty="0" smtClean="0">
                          <a:solidFill>
                            <a:schemeClr val="tx2"/>
                          </a:solidFill>
                          <a:hlinkClick r:id="rId2"/>
                        </a:rPr>
                        <a:t>Develop Advanced Search-Driven SharePoint 2013 Apps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SPC402</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I, J</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Tue</a:t>
                      </a:r>
                      <a:r>
                        <a:rPr lang="en-GB" sz="1400" kern="1200" baseline="0" dirty="0" smtClean="0">
                          <a:solidFill>
                            <a:schemeClr val="dk1"/>
                          </a:solidFill>
                          <a:latin typeface="+mn-lt"/>
                          <a:ea typeface="+mn-ea"/>
                          <a:cs typeface="+mn-cs"/>
                        </a:rPr>
                        <a:t> 1:45pm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solidFill>
                            <a:schemeClr val="tx2"/>
                          </a:solidFill>
                          <a:hlinkClick r:id="rId3"/>
                        </a:rPr>
                        <a:t>Best practices for Hybrid Search deployments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SPC306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solidFill>
                            <a:schemeClr val="tx2"/>
                          </a:solidFill>
                          <a:hlinkClick r:id="rId4"/>
                        </a:rPr>
                        <a:t>SharePoint 2013 Search Analytics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SPC340</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M, N</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mn-ea"/>
                          <a:cs typeface="+mn-cs"/>
                        </a:rPr>
                        <a:t>Wed</a:t>
                      </a:r>
                      <a:r>
                        <a:rPr lang="en-GB" sz="1400" kern="1200" baseline="0" dirty="0" smtClean="0">
                          <a:solidFill>
                            <a:schemeClr val="tx1"/>
                          </a:solidFill>
                          <a:latin typeface="+mn-lt"/>
                          <a:ea typeface="+mn-ea"/>
                          <a:cs typeface="+mn-cs"/>
                        </a:rPr>
                        <a:t> 9:00am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solidFill>
                            <a:schemeClr val="tx2"/>
                          </a:solidFill>
                          <a:hlinkClick r:id="rId5"/>
                        </a:rPr>
                        <a:t>How to manage and troubleshoot Search: A practical guide</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Veronese 2401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10:45am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solidFill>
                            <a:schemeClr val="tx2"/>
                          </a:solidFill>
                          <a:hlinkClick r:id="rId6"/>
                        </a:rPr>
                        <a:t>6 Proven Steps to Get the Best Out of Search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SPC265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dirty="0" smtClean="0"/>
                        <a:t> 4001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solidFill>
                            <a:schemeClr val="tx2"/>
                          </a:solidFill>
                          <a:hlinkClick r:id="rId7"/>
                        </a:rPr>
                        <a:t>Best practices for Information Architecture and Enterprise Search</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solidFill>
                            <a:schemeClr val="tx2"/>
                          </a:solidFill>
                          <a:hlinkClick r:id="rId8"/>
                        </a:rPr>
                        <a:t>Search content enrichment and extensibility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SCP414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K, L </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solidFill>
                            <a:schemeClr val="tx2"/>
                          </a:solidFill>
                          <a:hlinkClick r:id="rId9"/>
                        </a:rPr>
                        <a:t>Customizing Search experiences with Azure Hosted Data and Bing Maps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SPC321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solidFill>
                            <a:schemeClr val="tx2"/>
                          </a:solidFill>
                          <a:hlinkClick r:id="rId10"/>
                        </a:rPr>
                        <a:t>Futuristic Search applications using Kinect and Yammer!</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SPC405</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 </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solidFill>
                            <a:schemeClr val="tx2"/>
                          </a:solidFill>
                          <a:hlinkClick r:id="rId11"/>
                        </a:rPr>
                        <a:t>Search architecture and sizing in SharePoint 2013</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SPC336</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2"/>
                          </a:solidFill>
                          <a:hlinkClick r:id="rId12"/>
                        </a:rPr>
                        <a:t>Effective Search deployment and operations in SharePoint 2013</a:t>
                      </a:r>
                      <a:r>
                        <a:rPr lang="en-US" sz="1400" dirty="0" smtClean="0">
                          <a:solidFill>
                            <a:schemeClr val="tx2"/>
                          </a:solidFill>
                        </a:rPr>
                        <a:t> </a:t>
                      </a:r>
                      <a:endParaRPr lang="en-US" sz="1400" b="0" kern="1200" dirty="0">
                        <a:solidFill>
                          <a:schemeClr val="tx2"/>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SPC360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kern="1200" dirty="0" smtClean="0">
                          <a:solidFill>
                            <a:schemeClr val="tx1"/>
                          </a:solidFill>
                          <a:latin typeface="+mn-lt"/>
                          <a:ea typeface="+mn-ea"/>
                          <a:cs typeface="+mn-cs"/>
                        </a:rPr>
                        <a:t>Thu</a:t>
                      </a:r>
                      <a:r>
                        <a:rPr lang="en-GB" sz="1400" b="0" kern="1200" baseline="0" dirty="0" smtClean="0">
                          <a:solidFill>
                            <a:schemeClr val="tx1"/>
                          </a:solidFill>
                          <a:latin typeface="+mn-lt"/>
                          <a:ea typeface="+mn-ea"/>
                          <a:cs typeface="+mn-cs"/>
                        </a:rPr>
                        <a:t> 9:00am</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solidFill>
                            <a:schemeClr val="tx2"/>
                          </a:solidFill>
                          <a:hlinkClick r:id="rId13"/>
                        </a:rPr>
                        <a:t>SharePoint 2013 Search display templates and query rules</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SPC322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9:00am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solidFill>
                            <a:schemeClr val="tx2"/>
                          </a:solidFill>
                          <a:hlinkClick r:id="rId14"/>
                        </a:rPr>
                        <a:t>Managing Search Relevance in SharePoint 2013 and O365</a:t>
                      </a:r>
                      <a:r>
                        <a:rPr lang="en-US" sz="1400" dirty="0" smtClean="0">
                          <a:solidFill>
                            <a:schemeClr val="tx2"/>
                          </a:solidFill>
                        </a:rPr>
                        <a:t> </a:t>
                      </a:r>
                      <a:endParaRPr lang="en-US" sz="1400" b="0" dirty="0">
                        <a:solidFill>
                          <a:schemeClr val="tx2"/>
                        </a:solidFill>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SPC382</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12:00pm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6" name="TextBox 5"/>
          <p:cNvSpPr txBox="1"/>
          <p:nvPr/>
        </p:nvSpPr>
        <p:spPr>
          <a:xfrm rot="16200000">
            <a:off x="-1713563" y="2834908"/>
            <a:ext cx="4758241" cy="747314"/>
          </a:xfrm>
          <a:prstGeom prst="rect">
            <a:avLst/>
          </a:prstGeom>
          <a:noFill/>
        </p:spPr>
        <p:txBody>
          <a:bodyPr wrap="none" lIns="182854" tIns="146283" rIns="182854" bIns="146283" rtlCol="0">
            <a:spAutoFit/>
          </a:bodyPr>
          <a:lstStyle/>
          <a:p>
            <a:pPr>
              <a:lnSpc>
                <a:spcPct val="90000"/>
              </a:lnSpc>
              <a:spcAft>
                <a:spcPts val="600"/>
              </a:spcAft>
            </a:pPr>
            <a:r>
              <a:rPr lang="en-US" sz="3199" dirty="0">
                <a:solidFill>
                  <a:schemeClr val="tx2"/>
                </a:solidFill>
              </a:rPr>
              <a:t>Search Related Sessions</a:t>
            </a:r>
          </a:p>
        </p:txBody>
      </p:sp>
    </p:spTree>
    <p:extLst>
      <p:ext uri="{BB962C8B-B14F-4D97-AF65-F5344CB8AC3E}">
        <p14:creationId xmlns:p14="http://schemas.microsoft.com/office/powerpoint/2010/main" val="329062711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2129" y="6306247"/>
            <a:ext cx="9996884" cy="572383"/>
          </a:xfrm>
          <a:prstGeom prst="rect">
            <a:avLst/>
          </a:prstGeom>
          <a:noFill/>
        </p:spPr>
        <p:txBody>
          <a:bodyPr wrap="square" lIns="182854" tIns="146283" rIns="182854" bIns="146283" rtlCol="0">
            <a:spAutoFit/>
          </a:bodyPr>
          <a:lstStyle/>
          <a:p>
            <a:pPr marL="0" lvl="1">
              <a:lnSpc>
                <a:spcPct val="90000"/>
              </a:lnSpc>
              <a:spcAft>
                <a:spcPts val="600"/>
              </a:spcAft>
            </a:pPr>
            <a:r>
              <a:rPr lang="en-US" sz="2000" spc="-70" dirty="0"/>
              <a:t>See you at the </a:t>
            </a:r>
            <a:r>
              <a:rPr lang="en-US" sz="2000" spc="-70" dirty="0">
                <a:solidFill>
                  <a:schemeClr val="tx2"/>
                </a:solidFill>
              </a:rPr>
              <a:t>Sites &amp; </a:t>
            </a:r>
            <a:r>
              <a:rPr lang="en-US" sz="2000" spc="-70">
                <a:solidFill>
                  <a:schemeClr val="tx2"/>
                </a:solidFill>
              </a:rPr>
              <a:t>Portal booth’s </a:t>
            </a:r>
            <a:r>
              <a:rPr lang="en-US" sz="2000" spc="-70" dirty="0"/>
              <a:t>&amp; tables at </a:t>
            </a:r>
            <a:r>
              <a:rPr lang="en-US" sz="2000" spc="-70" dirty="0">
                <a:solidFill>
                  <a:schemeClr val="tx2"/>
                </a:solidFill>
              </a:rPr>
              <a:t>Asks the Experts </a:t>
            </a:r>
            <a:r>
              <a:rPr lang="en-US" sz="2000" spc="-70" dirty="0"/>
              <a:t>WED @6:15!</a:t>
            </a:r>
          </a:p>
        </p:txBody>
      </p:sp>
      <p:graphicFrame>
        <p:nvGraphicFramePr>
          <p:cNvPr id="7" name="Table 6"/>
          <p:cNvGraphicFramePr>
            <a:graphicFrameLocks noGrp="1"/>
          </p:cNvGraphicFramePr>
          <p:nvPr>
            <p:extLst/>
          </p:nvPr>
        </p:nvGraphicFramePr>
        <p:xfrm>
          <a:off x="1265940" y="525883"/>
          <a:ext cx="10285541" cy="5485620"/>
        </p:xfrm>
        <a:graphic>
          <a:graphicData uri="http://schemas.openxmlformats.org/drawingml/2006/table">
            <a:tbl>
              <a:tblPr firstRow="1">
                <a:tableStyleId>{2D5ABB26-0587-4C30-8999-92F81FD0307C}</a:tableStyleId>
              </a:tblPr>
              <a:tblGrid>
                <a:gridCol w="6535311"/>
                <a:gridCol w="1106663"/>
                <a:gridCol w="1440663"/>
                <a:gridCol w="1202904"/>
              </a:tblGrid>
              <a:tr h="391830">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Session</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Room</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t>Time</a:t>
                      </a:r>
                      <a:endParaRPr lang="en-US" sz="1400" b="1" dirty="0"/>
                    </a:p>
                  </a:txBody>
                  <a:tcPr marL="0" marR="0" marT="0" marB="0">
                    <a:lnB w="3175" cap="flat" cmpd="sng" algn="ctr">
                      <a:solidFill>
                        <a:schemeClr val="tx1"/>
                      </a:solidFill>
                      <a:prstDash val="solid"/>
                      <a:round/>
                      <a:headEnd type="none" w="med" len="med"/>
                      <a:tailEnd type="none" w="med" len="med"/>
                    </a:lnB>
                    <a:solidFill>
                      <a:schemeClr val="bg2"/>
                    </a:solidFill>
                  </a:tcPr>
                </a:tc>
              </a:tr>
              <a:tr h="391830">
                <a:tc>
                  <a:txBody>
                    <a:bodyPr/>
                    <a:lstStyle/>
                    <a:p>
                      <a:r>
                        <a:rPr lang="en-US" sz="1400" dirty="0" smtClean="0">
                          <a:hlinkClick r:id="rId2"/>
                        </a:rPr>
                        <a:t>Trends in Designing Portals for SharePoint 2013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SPC2013</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Palazzo M, N</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Mon</a:t>
                      </a:r>
                      <a:r>
                        <a:rPr lang="en-GB" sz="1400" kern="1200" baseline="0" dirty="0" smtClean="0">
                          <a:solidFill>
                            <a:schemeClr val="dk1"/>
                          </a:solidFill>
                          <a:latin typeface="+mn-lt"/>
                          <a:ea typeface="+mn-ea"/>
                          <a:cs typeface="+mn-cs"/>
                        </a:rPr>
                        <a:t> 3:45pm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hlinkClick r:id="rId3"/>
                        </a:rPr>
                        <a:t>Make your SharePoint portal social in 1-2-3!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SPC378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9:00am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hlinkClick r:id="rId4"/>
                        </a:rPr>
                        <a:t>Search-driven publishing for Intranet Portals in SharePoint Online</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SPC337</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err="1" smtClean="0"/>
                        <a:t>Murano</a:t>
                      </a:r>
                      <a:r>
                        <a:rPr lang="en-US" sz="1400" dirty="0" smtClean="0"/>
                        <a:t> 3201</a:t>
                      </a:r>
                      <a:endParaRPr lang="en-US" sz="140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mn-ea"/>
                          <a:cs typeface="+mn-cs"/>
                        </a:rPr>
                        <a:t>Tue</a:t>
                      </a:r>
                      <a:r>
                        <a:rPr lang="en-GB" sz="1400" kern="1200" baseline="0" dirty="0" smtClean="0">
                          <a:solidFill>
                            <a:schemeClr val="tx1"/>
                          </a:solidFill>
                          <a:latin typeface="+mn-lt"/>
                          <a:ea typeface="+mn-ea"/>
                          <a:cs typeface="+mn-cs"/>
                        </a:rPr>
                        <a:t> 1:45pm</a:t>
                      </a:r>
                      <a:endParaRPr lang="en-GB" sz="1400" kern="1200" dirty="0" smtClean="0">
                        <a:solidFill>
                          <a:schemeClr val="dk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hlinkClick r:id="rId5"/>
                        </a:rPr>
                        <a:t>The SharePointConference.com Site: From Sketch to Launch to Live!</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SPC224</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Veronese 2401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hlinkClick r:id="rId6"/>
                        </a:rPr>
                        <a:t>Adjust the perspective with responsive designs for SharePoint</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SPC203</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O, P </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hlinkClick r:id="rId7"/>
                        </a:rPr>
                        <a:t>Branding Internet facing web sites with SharePoint in the cloud</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SPC290</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Delphino</a:t>
                      </a:r>
                      <a:r>
                        <a:rPr lang="en-US" sz="1400" dirty="0" smtClean="0"/>
                        <a:t> 4001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3:15pm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hlinkClick r:id="rId8"/>
                        </a:rPr>
                        <a:t>Building a Modern Portal in 75 Minutes!</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SCP399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Tue</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hlinkClick r:id="rId9"/>
                        </a:rPr>
                        <a:t>SharePoint 2013 Powering Web Sites and Mobile Apps</a:t>
                      </a:r>
                      <a:r>
                        <a:rPr lang="en-US" sz="1400" dirty="0" smtClean="0"/>
                        <a:t> </a:t>
                      </a:r>
                      <a:endParaRPr lang="en-US" sz="1400" b="1"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Palazzo M, N</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10:45am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hlinkClick r:id="rId10"/>
                        </a:rPr>
                        <a:t>Deliver adaptive and personalized experiences for your SharePoint 2013 sites</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SPC228</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Marcello 4401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1:45pm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hlinkClick r:id="rId11"/>
                        </a:rPr>
                        <a:t>E-commerce solutions with Dynamics for Retail &amp; SharePoint 2013</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SPC359</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Wed</a:t>
                      </a:r>
                      <a:r>
                        <a:rPr lang="en-GB" sz="1400" b="0" baseline="0" dirty="0" smtClean="0"/>
                        <a:t> 5:00pm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hlinkClick r:id="rId12"/>
                        </a:rPr>
                        <a:t>SharePoint Online Performance – Designing your Pages to be Fast</a:t>
                      </a:r>
                      <a:r>
                        <a:rPr lang="en-US" sz="1400" dirty="0" smtClean="0"/>
                        <a:t> </a:t>
                      </a:r>
                      <a:endParaRPr lang="en-US" sz="1400" b="0" kern="1200" dirty="0">
                        <a:solidFill>
                          <a:schemeClr val="tx1"/>
                        </a:solidFill>
                        <a:latin typeface="+mn-lt"/>
                        <a:ea typeface="+mn-ea"/>
                        <a:cs typeface="+mn-cs"/>
                      </a:endParaRPr>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t>SPC3993</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Titian 2201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kern="1200" dirty="0" smtClean="0">
                          <a:solidFill>
                            <a:schemeClr val="tx1"/>
                          </a:solidFill>
                          <a:latin typeface="+mn-lt"/>
                          <a:ea typeface="+mn-ea"/>
                          <a:cs typeface="+mn-cs"/>
                        </a:rPr>
                        <a:t>Thu</a:t>
                      </a:r>
                      <a:r>
                        <a:rPr lang="en-GB" sz="1400" b="0" kern="1200" baseline="0" dirty="0" smtClean="0">
                          <a:solidFill>
                            <a:schemeClr val="tx1"/>
                          </a:solidFill>
                          <a:latin typeface="+mn-lt"/>
                          <a:ea typeface="+mn-ea"/>
                          <a:cs typeface="+mn-cs"/>
                        </a:rPr>
                        <a:t> 9:00am</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hlinkClick r:id="rId13"/>
                        </a:rPr>
                        <a:t>Azure </a:t>
                      </a:r>
                      <a:r>
                        <a:rPr lang="en-US" sz="1400" dirty="0" err="1" smtClean="0">
                          <a:hlinkClick r:id="rId13"/>
                        </a:rPr>
                        <a:t>IaaS</a:t>
                      </a:r>
                      <a:r>
                        <a:rPr lang="en-US" sz="1400" dirty="0" smtClean="0">
                          <a:hlinkClick r:id="rId13"/>
                        </a:rPr>
                        <a:t> and SharePoint 2013 WCM - better together!</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SPC387</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10:30am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30">
                <a:tc>
                  <a:txBody>
                    <a:bodyPr/>
                    <a:lstStyle/>
                    <a:p>
                      <a:r>
                        <a:rPr lang="en-US" sz="1400" dirty="0" smtClean="0">
                          <a:hlinkClick r:id="rId14"/>
                        </a:rPr>
                        <a:t>The strategy behind building a successful social intranet</a:t>
                      </a:r>
                      <a:r>
                        <a:rPr lang="en-US" sz="1400" dirty="0" smtClean="0"/>
                        <a:t> </a:t>
                      </a:r>
                      <a:endParaRPr lang="en-US" sz="1400" b="0" dirty="0"/>
                    </a:p>
                  </a:txBody>
                  <a:tcPr marL="0" marR="0" marT="0" marB="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t>SPC291</a:t>
                      </a:r>
                      <a:endParaRPr lang="en-US" sz="1400" dirty="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err="1" smtClean="0"/>
                        <a:t>Lando</a:t>
                      </a:r>
                      <a:r>
                        <a:rPr lang="en-US" sz="1400" dirty="0" smtClean="0"/>
                        <a:t> 4204</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t>Thu</a:t>
                      </a:r>
                      <a:r>
                        <a:rPr lang="en-GB" sz="1400" b="0" baseline="0" dirty="0" smtClean="0"/>
                        <a:t> 12:00pm</a:t>
                      </a:r>
                      <a:endParaRPr lang="en-GB" sz="1400" b="0" dirty="0" smtClean="0"/>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6" name="TextBox 5"/>
          <p:cNvSpPr txBox="1"/>
          <p:nvPr/>
        </p:nvSpPr>
        <p:spPr>
          <a:xfrm rot="16200000">
            <a:off x="-2441294" y="2834908"/>
            <a:ext cx="6213707" cy="747314"/>
          </a:xfrm>
          <a:prstGeom prst="rect">
            <a:avLst/>
          </a:prstGeom>
          <a:noFill/>
        </p:spPr>
        <p:txBody>
          <a:bodyPr wrap="none" lIns="182854" tIns="146283" rIns="182854" bIns="146283" rtlCol="0">
            <a:spAutoFit/>
          </a:bodyPr>
          <a:lstStyle/>
          <a:p>
            <a:pPr>
              <a:lnSpc>
                <a:spcPct val="90000"/>
              </a:lnSpc>
              <a:spcAft>
                <a:spcPts val="600"/>
              </a:spcAft>
            </a:pPr>
            <a:r>
              <a:rPr lang="en-US" sz="3199" dirty="0">
                <a:solidFill>
                  <a:schemeClr val="tx2"/>
                </a:solidFill>
              </a:rPr>
              <a:t>Sites &amp; Portals Related Sessions</a:t>
            </a:r>
          </a:p>
        </p:txBody>
      </p:sp>
    </p:spTree>
    <p:extLst>
      <p:ext uri="{BB962C8B-B14F-4D97-AF65-F5344CB8AC3E}">
        <p14:creationId xmlns:p14="http://schemas.microsoft.com/office/powerpoint/2010/main" val="4243604426"/>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1" dirty="0" smtClean="0"/>
              <a:t>Q&amp;A</a:t>
            </a:r>
            <a:endParaRPr lang="en-US" b="1" dirty="0"/>
          </a:p>
        </p:txBody>
      </p:sp>
      <p:sp>
        <p:nvSpPr>
          <p:cNvPr id="6" name="TextBox 5"/>
          <p:cNvSpPr txBox="1"/>
          <p:nvPr/>
        </p:nvSpPr>
        <p:spPr>
          <a:xfrm>
            <a:off x="624567" y="3489767"/>
            <a:ext cx="4115171" cy="1064134"/>
          </a:xfrm>
          <a:prstGeom prst="rect">
            <a:avLst/>
          </a:prstGeom>
          <a:noFill/>
        </p:spPr>
        <p:txBody>
          <a:bodyPr wrap="none" lIns="186521" tIns="149217" rIns="186521" bIns="149217" rtlCol="0">
            <a:spAutoFit/>
          </a:bodyPr>
          <a:lstStyle/>
          <a:p>
            <a:pPr>
              <a:lnSpc>
                <a:spcPct val="90000"/>
              </a:lnSpc>
              <a:spcAft>
                <a:spcPts val="612"/>
              </a:spcAft>
            </a:pPr>
            <a:r>
              <a:rPr lang="en-US" sz="2448" dirty="0">
                <a:gradFill>
                  <a:gsLst>
                    <a:gs pos="2917">
                      <a:schemeClr val="tx1"/>
                    </a:gs>
                    <a:gs pos="30000">
                      <a:schemeClr val="tx1"/>
                    </a:gs>
                  </a:gsLst>
                  <a:lin ang="5400000" scaled="0"/>
                </a:gradFill>
              </a:rPr>
              <a:t>Robert van Son</a:t>
            </a:r>
          </a:p>
          <a:p>
            <a:pPr>
              <a:lnSpc>
                <a:spcPct val="90000"/>
              </a:lnSpc>
              <a:spcAft>
                <a:spcPts val="612"/>
              </a:spcAft>
            </a:pPr>
            <a:r>
              <a:rPr lang="en-US" sz="2448" dirty="0" err="1">
                <a:gradFill>
                  <a:gsLst>
                    <a:gs pos="2917">
                      <a:schemeClr val="tx1"/>
                    </a:gs>
                    <a:gs pos="30000">
                      <a:schemeClr val="tx1"/>
                    </a:gs>
                  </a:gsLst>
                  <a:lin ang="5400000" scaled="0"/>
                </a:gradFill>
              </a:rPr>
              <a:t>Robert.van.Son@wortell.nl</a:t>
            </a:r>
            <a:endParaRPr lang="en-US" sz="2448" dirty="0">
              <a:gradFill>
                <a:gsLst>
                  <a:gs pos="2917">
                    <a:schemeClr val="tx1"/>
                  </a:gs>
                  <a:gs pos="30000">
                    <a:schemeClr val="tx1"/>
                  </a:gs>
                </a:gsLst>
                <a:lin ang="5400000" scaled="0"/>
              </a:gradFill>
            </a:endParaRPr>
          </a:p>
        </p:txBody>
      </p:sp>
      <p:sp>
        <p:nvSpPr>
          <p:cNvPr id="7" name="TextBox 6"/>
          <p:cNvSpPr txBox="1"/>
          <p:nvPr/>
        </p:nvSpPr>
        <p:spPr>
          <a:xfrm>
            <a:off x="7678315" y="3501295"/>
            <a:ext cx="4363546" cy="1056427"/>
          </a:xfrm>
          <a:prstGeom prst="rect">
            <a:avLst/>
          </a:prstGeom>
          <a:noFill/>
        </p:spPr>
        <p:txBody>
          <a:bodyPr wrap="none" lIns="186521" tIns="149217" rIns="186521" bIns="149217" rtlCol="0">
            <a:spAutoFit/>
          </a:bodyPr>
          <a:lstStyle/>
          <a:p>
            <a:pPr algn="r">
              <a:lnSpc>
                <a:spcPct val="90000"/>
              </a:lnSpc>
              <a:spcAft>
                <a:spcPts val="612"/>
              </a:spcAft>
            </a:pPr>
            <a:r>
              <a:rPr lang="en-US" sz="2448" dirty="0">
                <a:gradFill>
                  <a:gsLst>
                    <a:gs pos="2917">
                      <a:schemeClr val="tx1"/>
                    </a:gs>
                    <a:gs pos="30000">
                      <a:schemeClr val="tx1"/>
                    </a:gs>
                  </a:gsLst>
                  <a:lin ang="5400000" scaled="0"/>
                </a:gradFill>
              </a:rPr>
              <a:t>Jeff Seacrist</a:t>
            </a:r>
          </a:p>
          <a:p>
            <a:pPr algn="r">
              <a:lnSpc>
                <a:spcPct val="90000"/>
              </a:lnSpc>
              <a:spcAft>
                <a:spcPts val="612"/>
              </a:spcAft>
            </a:pPr>
            <a:r>
              <a:rPr lang="en-US" sz="2448" dirty="0" err="1">
                <a:gradFill>
                  <a:gsLst>
                    <a:gs pos="2917">
                      <a:schemeClr val="tx1"/>
                    </a:gs>
                    <a:gs pos="30000">
                      <a:schemeClr val="tx1"/>
                    </a:gs>
                  </a:gsLst>
                  <a:lin ang="5400000" scaled="0"/>
                </a:gradFill>
              </a:rPr>
              <a:t>Jeff.Seacrist@webtrends.com</a:t>
            </a:r>
            <a:endParaRPr lang="en-US" sz="2448" dirty="0">
              <a:gradFill>
                <a:gsLst>
                  <a:gs pos="2917">
                    <a:schemeClr val="tx1"/>
                  </a:gs>
                  <a:gs pos="30000">
                    <a:schemeClr val="tx1"/>
                  </a:gs>
                </a:gsLst>
                <a:lin ang="5400000" scaled="0"/>
              </a:gradFill>
            </a:endParaRPr>
          </a:p>
        </p:txBody>
      </p:sp>
      <p:pic>
        <p:nvPicPr>
          <p:cNvPr id="8" name="Picture 7"/>
          <p:cNvPicPr>
            <a:picLocks noChangeAspect="1"/>
          </p:cNvPicPr>
          <p:nvPr/>
        </p:nvPicPr>
        <p:blipFill>
          <a:blip r:embed="rId2" cstate="print">
            <a:clrChange>
              <a:clrFrom>
                <a:srgbClr val="FFFFFF"/>
              </a:clrFrom>
              <a:clrTo>
                <a:srgbClr val="FFFFFF">
                  <a:alpha val="0"/>
                </a:srgbClr>
              </a:clrTo>
            </a:clrChange>
            <a:biLevel thresh="50000"/>
            <a:extLst>
              <a:ext uri="{28A0092B-C50C-407E-A947-70E740481C1C}">
                <a14:useLocalDpi xmlns:a14="http://schemas.microsoft.com/office/drawing/2010/main" val="0"/>
              </a:ext>
            </a:extLst>
          </a:blip>
          <a:stretch>
            <a:fillRect/>
          </a:stretch>
        </p:blipFill>
        <p:spPr>
          <a:xfrm>
            <a:off x="889749" y="4927679"/>
            <a:ext cx="2409465" cy="599020"/>
          </a:xfrm>
          <a:prstGeom prst="rect">
            <a:avLst/>
          </a:prstGeom>
          <a:noFill/>
          <a:ln>
            <a:noFill/>
          </a:ln>
        </p:spPr>
      </p:pic>
      <p:pic>
        <p:nvPicPr>
          <p:cNvPr id="9" name="Picture 8" descr="webtrends_logo_white_transparent_PN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4486" y="4995614"/>
            <a:ext cx="3180392" cy="508862"/>
          </a:xfrm>
          <a:prstGeom prst="rect">
            <a:avLst/>
          </a:prstGeom>
        </p:spPr>
      </p:pic>
    </p:spTree>
    <p:extLst>
      <p:ext uri="{BB962C8B-B14F-4D97-AF65-F5344CB8AC3E}">
        <p14:creationId xmlns:p14="http://schemas.microsoft.com/office/powerpoint/2010/main" val="143222281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230997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60050" y="3146782"/>
            <a:ext cx="3288041" cy="700960"/>
          </a:xfrm>
          <a:prstGeom prst="rect">
            <a:avLst/>
          </a:prstGeom>
        </p:spPr>
      </p:pic>
      <p:sp>
        <p:nvSpPr>
          <p:cNvPr id="5" name="Text Box 3"/>
          <p:cNvSpPr txBox="1">
            <a:spLocks noChangeArrowheads="1"/>
          </p:cNvSpPr>
          <p:nvPr/>
        </p:nvSpPr>
        <p:spPr bwMode="blackWhite">
          <a:xfrm>
            <a:off x="273894" y="6079032"/>
            <a:ext cx="10972832" cy="625117"/>
          </a:xfrm>
          <a:prstGeom prst="rect">
            <a:avLst/>
          </a:prstGeom>
        </p:spPr>
        <p:txBody>
          <a:bodyPr vert="horz" wrap="square" lIns="182846" tIns="146277" rIns="182846" bIns="146277" numCol="1" anchor="t" anchorCtr="0" compatLnSpc="1">
            <a:prstTxWarp prst="textNoShape">
              <a:avLst/>
            </a:prstTxWarp>
            <a:spAutoFit/>
          </a:bodyPr>
          <a:lstStyle/>
          <a:p>
            <a:pPr defTabSz="932111" eaLnBrk="0" hangingPunct="0"/>
            <a:r>
              <a:rPr lang="en-US" sz="714" dirty="0">
                <a:gradFill>
                  <a:gsLst>
                    <a:gs pos="0">
                      <a:schemeClr val="tx1"/>
                    </a:gs>
                    <a:gs pos="100000">
                      <a:schemeClr val="tx1"/>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111" eaLnBrk="0" hangingPunct="0"/>
            <a:r>
              <a:rPr lang="en-US" sz="714"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740958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159" i="1" dirty="0"/>
              <a:t>Using Azure VM’s for SharePoint websites</a:t>
            </a:r>
            <a:endParaRPr lang="en-US" sz="8159" dirty="0"/>
          </a:p>
        </p:txBody>
      </p:sp>
    </p:spTree>
    <p:extLst>
      <p:ext uri="{BB962C8B-B14F-4D97-AF65-F5344CB8AC3E}">
        <p14:creationId xmlns:p14="http://schemas.microsoft.com/office/powerpoint/2010/main" val="55601552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Position of Azure VM as a cloud service</a:t>
            </a:r>
            <a:endParaRPr lang="en-US" dirty="0"/>
          </a:p>
        </p:txBody>
      </p:sp>
      <p:sp>
        <p:nvSpPr>
          <p:cNvPr id="3" name="Rectangle 2"/>
          <p:cNvSpPr/>
          <p:nvPr/>
        </p:nvSpPr>
        <p:spPr bwMode="auto">
          <a:xfrm>
            <a:off x="882" y="1235377"/>
            <a:ext cx="12434711" cy="575914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algn="ctr" defTabSz="950938"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43" name="Group 42"/>
          <p:cNvGrpSpPr/>
          <p:nvPr/>
        </p:nvGrpSpPr>
        <p:grpSpPr>
          <a:xfrm>
            <a:off x="275482" y="1208486"/>
            <a:ext cx="2750853" cy="5466909"/>
            <a:chOff x="269240" y="1184897"/>
            <a:chExt cx="2697160" cy="5360201"/>
          </a:xfrm>
        </p:grpSpPr>
        <p:sp>
          <p:nvSpPr>
            <p:cNvPr id="6" name="Rectangle 5"/>
            <p:cNvSpPr/>
            <p:nvPr/>
          </p:nvSpPr>
          <p:spPr bwMode="auto">
            <a:xfrm>
              <a:off x="270000" y="5135884"/>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Servers</a:t>
              </a:r>
            </a:p>
          </p:txBody>
        </p:sp>
        <p:sp>
          <p:nvSpPr>
            <p:cNvPr id="8" name="Rectangle 7"/>
            <p:cNvSpPr/>
            <p:nvPr/>
          </p:nvSpPr>
          <p:spPr bwMode="auto">
            <a:xfrm>
              <a:off x="269240" y="2125663"/>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Applications</a:t>
              </a:r>
            </a:p>
          </p:txBody>
        </p:sp>
        <p:sp>
          <p:nvSpPr>
            <p:cNvPr id="9" name="Rectangle 8"/>
            <p:cNvSpPr/>
            <p:nvPr/>
          </p:nvSpPr>
          <p:spPr bwMode="auto">
            <a:xfrm>
              <a:off x="269240" y="2629663"/>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Data</a:t>
              </a:r>
            </a:p>
          </p:txBody>
        </p:sp>
        <p:sp>
          <p:nvSpPr>
            <p:cNvPr id="10" name="Rectangle 9"/>
            <p:cNvSpPr/>
            <p:nvPr/>
          </p:nvSpPr>
          <p:spPr bwMode="auto">
            <a:xfrm>
              <a:off x="269240" y="3133663"/>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Runtime</a:t>
              </a:r>
            </a:p>
          </p:txBody>
        </p:sp>
        <p:sp>
          <p:nvSpPr>
            <p:cNvPr id="11" name="Rectangle 10"/>
            <p:cNvSpPr/>
            <p:nvPr/>
          </p:nvSpPr>
          <p:spPr bwMode="auto">
            <a:xfrm>
              <a:off x="269240" y="3637663"/>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Middleware</a:t>
              </a:r>
            </a:p>
          </p:txBody>
        </p:sp>
        <p:sp>
          <p:nvSpPr>
            <p:cNvPr id="12" name="Rectangle 11"/>
            <p:cNvSpPr/>
            <p:nvPr/>
          </p:nvSpPr>
          <p:spPr bwMode="auto">
            <a:xfrm>
              <a:off x="269240" y="4137070"/>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O/S</a:t>
              </a:r>
            </a:p>
          </p:txBody>
        </p:sp>
        <p:sp>
          <p:nvSpPr>
            <p:cNvPr id="13" name="Rectangle 12"/>
            <p:cNvSpPr/>
            <p:nvPr/>
          </p:nvSpPr>
          <p:spPr bwMode="auto">
            <a:xfrm>
              <a:off x="269240" y="4636477"/>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Virtualization</a:t>
              </a:r>
            </a:p>
          </p:txBody>
        </p:sp>
        <p:sp>
          <p:nvSpPr>
            <p:cNvPr id="14" name="Rectangle 13"/>
            <p:cNvSpPr/>
            <p:nvPr/>
          </p:nvSpPr>
          <p:spPr bwMode="auto">
            <a:xfrm>
              <a:off x="269240" y="5635291"/>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Storage</a:t>
              </a:r>
            </a:p>
          </p:txBody>
        </p:sp>
        <p:sp>
          <p:nvSpPr>
            <p:cNvPr id="15" name="Rectangle 14"/>
            <p:cNvSpPr/>
            <p:nvPr/>
          </p:nvSpPr>
          <p:spPr bwMode="auto">
            <a:xfrm>
              <a:off x="269240" y="6134698"/>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Networking</a:t>
              </a:r>
            </a:p>
          </p:txBody>
        </p:sp>
        <p:sp>
          <p:nvSpPr>
            <p:cNvPr id="7" name="TextBox 6"/>
            <p:cNvSpPr txBox="1"/>
            <p:nvPr/>
          </p:nvSpPr>
          <p:spPr>
            <a:xfrm>
              <a:off x="729472" y="1184897"/>
              <a:ext cx="1788891" cy="634020"/>
            </a:xfrm>
            <a:prstGeom prst="rect">
              <a:avLst/>
            </a:prstGeom>
            <a:noFill/>
          </p:spPr>
          <p:txBody>
            <a:bodyPr wrap="none" lIns="186521" tIns="149217" rIns="186521" bIns="149217" rtlCol="0">
              <a:spAutoFit/>
            </a:bodyPr>
            <a:lstStyle/>
            <a:p>
              <a:pPr>
                <a:lnSpc>
                  <a:spcPct val="90000"/>
                </a:lnSpc>
                <a:spcAft>
                  <a:spcPts val="612"/>
                </a:spcAft>
              </a:pPr>
              <a:r>
                <a:rPr lang="en-US" sz="2448" dirty="0">
                  <a:solidFill>
                    <a:schemeClr val="bg1"/>
                  </a:solidFill>
                </a:rPr>
                <a:t>On </a:t>
              </a:r>
              <a:r>
                <a:rPr lang="en-US" sz="2448" dirty="0" err="1">
                  <a:solidFill>
                    <a:schemeClr val="bg1"/>
                  </a:solidFill>
                </a:rPr>
                <a:t>premis</a:t>
              </a:r>
              <a:endParaRPr lang="en-US" sz="2448" dirty="0">
                <a:solidFill>
                  <a:schemeClr val="bg1"/>
                </a:solidFill>
              </a:endParaRPr>
            </a:p>
          </p:txBody>
        </p:sp>
      </p:grpSp>
      <p:sp>
        <p:nvSpPr>
          <p:cNvPr id="51" name="Rectangle 50"/>
          <p:cNvSpPr/>
          <p:nvPr/>
        </p:nvSpPr>
        <p:spPr bwMode="auto">
          <a:xfrm>
            <a:off x="3078797" y="1235376"/>
            <a:ext cx="2749020" cy="5759149"/>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algn="ctr" defTabSz="950938"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48" name="Group 47"/>
          <p:cNvGrpSpPr/>
          <p:nvPr/>
        </p:nvGrpSpPr>
        <p:grpSpPr>
          <a:xfrm>
            <a:off x="3077738" y="1208486"/>
            <a:ext cx="2751137" cy="5466909"/>
            <a:chOff x="3016800" y="1184897"/>
            <a:chExt cx="2697438" cy="5360201"/>
          </a:xfrm>
        </p:grpSpPr>
        <p:sp>
          <p:nvSpPr>
            <p:cNvPr id="16" name="Rectangle 15"/>
            <p:cNvSpPr/>
            <p:nvPr/>
          </p:nvSpPr>
          <p:spPr bwMode="auto">
            <a:xfrm>
              <a:off x="3016800" y="5135884"/>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Servers</a:t>
              </a:r>
            </a:p>
          </p:txBody>
        </p:sp>
        <p:sp>
          <p:nvSpPr>
            <p:cNvPr id="17" name="Rectangle 16"/>
            <p:cNvSpPr/>
            <p:nvPr/>
          </p:nvSpPr>
          <p:spPr bwMode="auto">
            <a:xfrm>
              <a:off x="3017838" y="2125663"/>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Applications</a:t>
              </a:r>
            </a:p>
          </p:txBody>
        </p:sp>
        <p:sp>
          <p:nvSpPr>
            <p:cNvPr id="18" name="Rectangle 17"/>
            <p:cNvSpPr/>
            <p:nvPr/>
          </p:nvSpPr>
          <p:spPr bwMode="auto">
            <a:xfrm>
              <a:off x="3017838" y="2629663"/>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Data</a:t>
              </a:r>
            </a:p>
          </p:txBody>
        </p:sp>
        <p:sp>
          <p:nvSpPr>
            <p:cNvPr id="19" name="Rectangle 18"/>
            <p:cNvSpPr/>
            <p:nvPr/>
          </p:nvSpPr>
          <p:spPr bwMode="auto">
            <a:xfrm>
              <a:off x="3017838" y="3133663"/>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Runtime</a:t>
              </a:r>
            </a:p>
          </p:txBody>
        </p:sp>
        <p:sp>
          <p:nvSpPr>
            <p:cNvPr id="20" name="Rectangle 19"/>
            <p:cNvSpPr/>
            <p:nvPr/>
          </p:nvSpPr>
          <p:spPr bwMode="auto">
            <a:xfrm>
              <a:off x="3017838" y="3637663"/>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Middleware</a:t>
              </a:r>
            </a:p>
          </p:txBody>
        </p:sp>
        <p:sp>
          <p:nvSpPr>
            <p:cNvPr id="21" name="Rectangle 20"/>
            <p:cNvSpPr/>
            <p:nvPr/>
          </p:nvSpPr>
          <p:spPr bwMode="auto">
            <a:xfrm>
              <a:off x="3017838" y="4137070"/>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O/S</a:t>
              </a:r>
            </a:p>
          </p:txBody>
        </p:sp>
        <p:sp>
          <p:nvSpPr>
            <p:cNvPr id="22" name="Rectangle 21"/>
            <p:cNvSpPr/>
            <p:nvPr/>
          </p:nvSpPr>
          <p:spPr bwMode="auto">
            <a:xfrm>
              <a:off x="3017838" y="4636477"/>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Virtualization</a:t>
              </a:r>
            </a:p>
          </p:txBody>
        </p:sp>
        <p:sp>
          <p:nvSpPr>
            <p:cNvPr id="23" name="Rectangle 22"/>
            <p:cNvSpPr/>
            <p:nvPr/>
          </p:nvSpPr>
          <p:spPr bwMode="auto">
            <a:xfrm>
              <a:off x="3017838" y="5635291"/>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Storage</a:t>
              </a:r>
            </a:p>
          </p:txBody>
        </p:sp>
        <p:sp>
          <p:nvSpPr>
            <p:cNvPr id="24" name="Rectangle 23"/>
            <p:cNvSpPr/>
            <p:nvPr/>
          </p:nvSpPr>
          <p:spPr bwMode="auto">
            <a:xfrm>
              <a:off x="3017838" y="6134698"/>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Networking</a:t>
              </a:r>
            </a:p>
          </p:txBody>
        </p:sp>
        <p:sp>
          <p:nvSpPr>
            <p:cNvPr id="44" name="TextBox 43"/>
            <p:cNvSpPr txBox="1"/>
            <p:nvPr/>
          </p:nvSpPr>
          <p:spPr>
            <a:xfrm>
              <a:off x="3255082" y="1184897"/>
              <a:ext cx="2219838" cy="965714"/>
            </a:xfrm>
            <a:prstGeom prst="rect">
              <a:avLst/>
            </a:prstGeom>
            <a:noFill/>
          </p:spPr>
          <p:txBody>
            <a:bodyPr wrap="none" lIns="186521" tIns="149217" rIns="186521" bIns="149217" rtlCol="0">
              <a:spAutoFit/>
            </a:bodyPr>
            <a:lstStyle/>
            <a:p>
              <a:pPr algn="ctr">
                <a:lnSpc>
                  <a:spcPct val="90000"/>
                </a:lnSpc>
                <a:spcAft>
                  <a:spcPts val="612"/>
                </a:spcAft>
              </a:pPr>
              <a:r>
                <a:rPr lang="en-US" sz="2448" dirty="0">
                  <a:solidFill>
                    <a:schemeClr val="bg1"/>
                  </a:solidFill>
                </a:rPr>
                <a:t>Infrastructure</a:t>
              </a:r>
            </a:p>
            <a:p>
              <a:pPr algn="ctr">
                <a:lnSpc>
                  <a:spcPct val="90000"/>
                </a:lnSpc>
                <a:spcAft>
                  <a:spcPts val="612"/>
                </a:spcAft>
              </a:pPr>
              <a:r>
                <a:rPr lang="en-US" sz="1836" dirty="0">
                  <a:solidFill>
                    <a:schemeClr val="bg1"/>
                  </a:solidFill>
                </a:rPr>
                <a:t>(as a service)</a:t>
              </a:r>
            </a:p>
          </p:txBody>
        </p:sp>
      </p:grpSp>
      <p:grpSp>
        <p:nvGrpSpPr>
          <p:cNvPr id="49" name="Group 48"/>
          <p:cNvGrpSpPr/>
          <p:nvPr/>
        </p:nvGrpSpPr>
        <p:grpSpPr>
          <a:xfrm>
            <a:off x="5886564" y="1207403"/>
            <a:ext cx="2751133" cy="5467992"/>
            <a:chOff x="5770800" y="1183835"/>
            <a:chExt cx="2697434" cy="5361263"/>
          </a:xfrm>
        </p:grpSpPr>
        <p:sp>
          <p:nvSpPr>
            <p:cNvPr id="25" name="Rectangle 24"/>
            <p:cNvSpPr/>
            <p:nvPr/>
          </p:nvSpPr>
          <p:spPr bwMode="auto">
            <a:xfrm>
              <a:off x="5770800" y="5135884"/>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Servers</a:t>
              </a:r>
            </a:p>
          </p:txBody>
        </p:sp>
        <p:sp>
          <p:nvSpPr>
            <p:cNvPr id="26" name="Rectangle 25"/>
            <p:cNvSpPr/>
            <p:nvPr/>
          </p:nvSpPr>
          <p:spPr bwMode="auto">
            <a:xfrm>
              <a:off x="5771834" y="2125663"/>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Applications</a:t>
              </a:r>
            </a:p>
          </p:txBody>
        </p:sp>
        <p:sp>
          <p:nvSpPr>
            <p:cNvPr id="27" name="Rectangle 26"/>
            <p:cNvSpPr/>
            <p:nvPr/>
          </p:nvSpPr>
          <p:spPr bwMode="auto">
            <a:xfrm>
              <a:off x="5771834" y="2629663"/>
              <a:ext cx="2696400" cy="41040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Data</a:t>
              </a:r>
            </a:p>
          </p:txBody>
        </p:sp>
        <p:sp>
          <p:nvSpPr>
            <p:cNvPr id="28" name="Rectangle 27"/>
            <p:cNvSpPr/>
            <p:nvPr/>
          </p:nvSpPr>
          <p:spPr bwMode="auto">
            <a:xfrm>
              <a:off x="5771834" y="3133663"/>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Runtime</a:t>
              </a:r>
            </a:p>
          </p:txBody>
        </p:sp>
        <p:sp>
          <p:nvSpPr>
            <p:cNvPr id="29" name="Rectangle 28"/>
            <p:cNvSpPr/>
            <p:nvPr/>
          </p:nvSpPr>
          <p:spPr bwMode="auto">
            <a:xfrm>
              <a:off x="5771834" y="3637663"/>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Middleware</a:t>
              </a:r>
            </a:p>
          </p:txBody>
        </p:sp>
        <p:sp>
          <p:nvSpPr>
            <p:cNvPr id="30" name="Rectangle 29"/>
            <p:cNvSpPr/>
            <p:nvPr/>
          </p:nvSpPr>
          <p:spPr bwMode="auto">
            <a:xfrm>
              <a:off x="5771834" y="4137070"/>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O/S</a:t>
              </a:r>
            </a:p>
          </p:txBody>
        </p:sp>
        <p:sp>
          <p:nvSpPr>
            <p:cNvPr id="31" name="Rectangle 30"/>
            <p:cNvSpPr/>
            <p:nvPr/>
          </p:nvSpPr>
          <p:spPr bwMode="auto">
            <a:xfrm>
              <a:off x="5771834" y="4636477"/>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Virtualization</a:t>
              </a:r>
            </a:p>
          </p:txBody>
        </p:sp>
        <p:sp>
          <p:nvSpPr>
            <p:cNvPr id="32" name="Rectangle 31"/>
            <p:cNvSpPr/>
            <p:nvPr/>
          </p:nvSpPr>
          <p:spPr bwMode="auto">
            <a:xfrm>
              <a:off x="5771834" y="5635291"/>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Storage</a:t>
              </a:r>
            </a:p>
          </p:txBody>
        </p:sp>
        <p:sp>
          <p:nvSpPr>
            <p:cNvPr id="33" name="Rectangle 32"/>
            <p:cNvSpPr/>
            <p:nvPr/>
          </p:nvSpPr>
          <p:spPr bwMode="auto">
            <a:xfrm>
              <a:off x="5771834" y="6134698"/>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Networking</a:t>
              </a:r>
            </a:p>
          </p:txBody>
        </p:sp>
        <p:sp>
          <p:nvSpPr>
            <p:cNvPr id="46" name="TextBox 45"/>
            <p:cNvSpPr txBox="1"/>
            <p:nvPr/>
          </p:nvSpPr>
          <p:spPr>
            <a:xfrm>
              <a:off x="6284525" y="1183835"/>
              <a:ext cx="1668951" cy="952632"/>
            </a:xfrm>
            <a:prstGeom prst="rect">
              <a:avLst/>
            </a:prstGeom>
            <a:noFill/>
          </p:spPr>
          <p:txBody>
            <a:bodyPr wrap="none" lIns="186521" tIns="149217" rIns="186521" bIns="149217" rtlCol="0">
              <a:spAutoFit/>
            </a:bodyPr>
            <a:lstStyle/>
            <a:p>
              <a:pPr algn="ctr">
                <a:lnSpc>
                  <a:spcPct val="90000"/>
                </a:lnSpc>
                <a:spcAft>
                  <a:spcPts val="612"/>
                </a:spcAft>
              </a:pPr>
              <a:r>
                <a:rPr lang="en-US" sz="2448" dirty="0">
                  <a:solidFill>
                    <a:schemeClr val="bg1"/>
                  </a:solidFill>
                </a:rPr>
                <a:t>Platform</a:t>
              </a:r>
            </a:p>
            <a:p>
              <a:pPr algn="ctr">
                <a:lnSpc>
                  <a:spcPct val="90000"/>
                </a:lnSpc>
                <a:spcAft>
                  <a:spcPts val="612"/>
                </a:spcAft>
              </a:pPr>
              <a:r>
                <a:rPr lang="en-US" sz="1836" dirty="0">
                  <a:solidFill>
                    <a:schemeClr val="bg1"/>
                  </a:solidFill>
                </a:rPr>
                <a:t>(as a service)</a:t>
              </a:r>
            </a:p>
          </p:txBody>
        </p:sp>
      </p:grpSp>
      <p:grpSp>
        <p:nvGrpSpPr>
          <p:cNvPr id="50" name="Group 49"/>
          <p:cNvGrpSpPr/>
          <p:nvPr/>
        </p:nvGrpSpPr>
        <p:grpSpPr>
          <a:xfrm>
            <a:off x="8668912" y="1206772"/>
            <a:ext cx="2750853" cy="5468622"/>
            <a:chOff x="8498840" y="1183217"/>
            <a:chExt cx="2697160" cy="5361881"/>
          </a:xfrm>
        </p:grpSpPr>
        <p:sp>
          <p:nvSpPr>
            <p:cNvPr id="34" name="Rectangle 33"/>
            <p:cNvSpPr/>
            <p:nvPr/>
          </p:nvSpPr>
          <p:spPr bwMode="auto">
            <a:xfrm>
              <a:off x="8499600" y="5135884"/>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Servers</a:t>
              </a:r>
            </a:p>
          </p:txBody>
        </p:sp>
        <p:sp>
          <p:nvSpPr>
            <p:cNvPr id="35" name="Rectangle 34"/>
            <p:cNvSpPr/>
            <p:nvPr/>
          </p:nvSpPr>
          <p:spPr bwMode="auto">
            <a:xfrm>
              <a:off x="8498840" y="2125663"/>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Applications</a:t>
              </a:r>
            </a:p>
          </p:txBody>
        </p:sp>
        <p:sp>
          <p:nvSpPr>
            <p:cNvPr id="36" name="Rectangle 35"/>
            <p:cNvSpPr/>
            <p:nvPr/>
          </p:nvSpPr>
          <p:spPr bwMode="auto">
            <a:xfrm>
              <a:off x="8498840" y="2629663"/>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Data</a:t>
              </a:r>
            </a:p>
          </p:txBody>
        </p:sp>
        <p:sp>
          <p:nvSpPr>
            <p:cNvPr id="37" name="Rectangle 36"/>
            <p:cNvSpPr/>
            <p:nvPr/>
          </p:nvSpPr>
          <p:spPr bwMode="auto">
            <a:xfrm>
              <a:off x="8498840" y="3133663"/>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Runtime</a:t>
              </a:r>
            </a:p>
          </p:txBody>
        </p:sp>
        <p:sp>
          <p:nvSpPr>
            <p:cNvPr id="38" name="Rectangle 37"/>
            <p:cNvSpPr/>
            <p:nvPr/>
          </p:nvSpPr>
          <p:spPr bwMode="auto">
            <a:xfrm>
              <a:off x="8498840" y="3637663"/>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Middleware</a:t>
              </a:r>
            </a:p>
          </p:txBody>
        </p:sp>
        <p:sp>
          <p:nvSpPr>
            <p:cNvPr id="39" name="Rectangle 38"/>
            <p:cNvSpPr/>
            <p:nvPr/>
          </p:nvSpPr>
          <p:spPr bwMode="auto">
            <a:xfrm>
              <a:off x="8498840" y="4137070"/>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O/S</a:t>
              </a:r>
            </a:p>
          </p:txBody>
        </p:sp>
        <p:sp>
          <p:nvSpPr>
            <p:cNvPr id="40" name="Rectangle 39"/>
            <p:cNvSpPr/>
            <p:nvPr/>
          </p:nvSpPr>
          <p:spPr bwMode="auto">
            <a:xfrm>
              <a:off x="8498840" y="4636477"/>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Virtualization</a:t>
              </a:r>
            </a:p>
          </p:txBody>
        </p:sp>
        <p:sp>
          <p:nvSpPr>
            <p:cNvPr id="41" name="Rectangle 40"/>
            <p:cNvSpPr/>
            <p:nvPr/>
          </p:nvSpPr>
          <p:spPr bwMode="auto">
            <a:xfrm>
              <a:off x="8498840" y="5635291"/>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Storage</a:t>
              </a:r>
            </a:p>
          </p:txBody>
        </p:sp>
        <p:sp>
          <p:nvSpPr>
            <p:cNvPr id="42" name="Rectangle 41"/>
            <p:cNvSpPr/>
            <p:nvPr/>
          </p:nvSpPr>
          <p:spPr bwMode="auto">
            <a:xfrm>
              <a:off x="8498840" y="6134698"/>
              <a:ext cx="2696400" cy="41040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Networking</a:t>
              </a:r>
            </a:p>
          </p:txBody>
        </p:sp>
        <p:sp>
          <p:nvSpPr>
            <p:cNvPr id="47" name="TextBox 46"/>
            <p:cNvSpPr txBox="1"/>
            <p:nvPr/>
          </p:nvSpPr>
          <p:spPr>
            <a:xfrm>
              <a:off x="9012565" y="1183217"/>
              <a:ext cx="1668952" cy="952632"/>
            </a:xfrm>
            <a:prstGeom prst="rect">
              <a:avLst/>
            </a:prstGeom>
            <a:noFill/>
          </p:spPr>
          <p:txBody>
            <a:bodyPr wrap="none" lIns="186521" tIns="149217" rIns="186521" bIns="149217" rtlCol="0">
              <a:spAutoFit/>
            </a:bodyPr>
            <a:lstStyle/>
            <a:p>
              <a:pPr algn="ctr">
                <a:lnSpc>
                  <a:spcPct val="90000"/>
                </a:lnSpc>
                <a:spcAft>
                  <a:spcPts val="612"/>
                </a:spcAft>
              </a:pPr>
              <a:r>
                <a:rPr lang="en-US" sz="2448" dirty="0">
                  <a:solidFill>
                    <a:schemeClr val="bg1"/>
                  </a:solidFill>
                </a:rPr>
                <a:t>Software</a:t>
              </a:r>
            </a:p>
            <a:p>
              <a:pPr algn="ctr">
                <a:lnSpc>
                  <a:spcPct val="90000"/>
                </a:lnSpc>
                <a:spcAft>
                  <a:spcPts val="612"/>
                </a:spcAft>
              </a:pPr>
              <a:r>
                <a:rPr lang="en-US" sz="1836" dirty="0">
                  <a:solidFill>
                    <a:schemeClr val="bg1"/>
                  </a:solidFill>
                </a:rPr>
                <a:t>(as a service)</a:t>
              </a:r>
            </a:p>
          </p:txBody>
        </p:sp>
      </p:grpSp>
      <p:sp>
        <p:nvSpPr>
          <p:cNvPr id="53" name="Rectangle 52"/>
          <p:cNvSpPr/>
          <p:nvPr/>
        </p:nvSpPr>
        <p:spPr bwMode="auto">
          <a:xfrm rot="5400000">
            <a:off x="10634309" y="5256733"/>
            <a:ext cx="2750078" cy="418570"/>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Vendor Manages</a:t>
            </a:r>
          </a:p>
        </p:txBody>
      </p:sp>
      <p:sp>
        <p:nvSpPr>
          <p:cNvPr id="54" name="Rectangle 53"/>
          <p:cNvSpPr/>
          <p:nvPr/>
        </p:nvSpPr>
        <p:spPr bwMode="auto">
          <a:xfrm rot="5400000">
            <a:off x="10638955" y="2401130"/>
            <a:ext cx="2750078" cy="418570"/>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You manage</a:t>
            </a:r>
          </a:p>
        </p:txBody>
      </p:sp>
    </p:spTree>
    <p:extLst>
      <p:ext uri="{BB962C8B-B14F-4D97-AF65-F5344CB8AC3E}">
        <p14:creationId xmlns:p14="http://schemas.microsoft.com/office/powerpoint/2010/main" val="33572659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host your website on Azure</a:t>
            </a:r>
            <a:endParaRPr lang="en-US" dirty="0"/>
          </a:p>
        </p:txBody>
      </p:sp>
      <p:sp>
        <p:nvSpPr>
          <p:cNvPr id="4" name="Rectangle 3"/>
          <p:cNvSpPr/>
          <p:nvPr/>
        </p:nvSpPr>
        <p:spPr bwMode="auto">
          <a:xfrm>
            <a:off x="280990" y="3098982"/>
            <a:ext cx="3683782" cy="8859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51" tIns="149202" rIns="190251" bIns="149202" numCol="1" spcCol="0" rtlCol="0" fromWordArt="0" anchor="t" anchorCtr="0" forceAA="0" compatLnSpc="1">
            <a:prstTxWarp prst="textNoShape">
              <a:avLst/>
            </a:prstTxWarp>
            <a:noAutofit/>
          </a:bodyPr>
          <a:lstStyle/>
          <a:p>
            <a:pPr defTabSz="950754" fontAlgn="base">
              <a:lnSpc>
                <a:spcPct val="90000"/>
              </a:lnSpc>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Flexible scale up/down</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280987" y="2164768"/>
            <a:ext cx="3683784" cy="8859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51" tIns="149202" rIns="190251" bIns="149202" numCol="1" spcCol="0" rtlCol="0" fromWordArt="0" anchor="t" anchorCtr="0" forceAA="0" compatLnSpc="1">
            <a:prstTxWarp prst="textNoShape">
              <a:avLst/>
            </a:prstTxWarp>
            <a:noAutofit/>
          </a:bodyPr>
          <a:lstStyle/>
          <a:p>
            <a:pPr defTabSz="950754" fontAlgn="base">
              <a:lnSpc>
                <a:spcPct val="90000"/>
              </a:lnSpc>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Pay for what you use</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280989" y="4033194"/>
            <a:ext cx="3683781" cy="8859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51" tIns="149202" rIns="190251" bIns="149202" numCol="1" spcCol="0" rtlCol="0" fromWordArt="0" anchor="t" anchorCtr="0" forceAA="0" compatLnSpc="1">
            <a:prstTxWarp prst="textNoShape">
              <a:avLst/>
            </a:prstTxWarp>
            <a:noAutofit/>
          </a:bodyPr>
          <a:lstStyle/>
          <a:p>
            <a:pPr defTabSz="950754" fontAlgn="base">
              <a:lnSpc>
                <a:spcPct val="90000"/>
              </a:lnSpc>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Template based server provisioning</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280987" y="4967408"/>
            <a:ext cx="3683783" cy="93260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90251" tIns="149202" rIns="190251" bIns="149202" numCol="1" spcCol="0" rtlCol="0" fromWordArt="0" anchor="t" anchorCtr="0" forceAA="0" compatLnSpc="1">
            <a:prstTxWarp prst="textNoShape">
              <a:avLst/>
            </a:prstTxWarp>
            <a:noAutofit/>
          </a:bodyPr>
          <a:lstStyle/>
          <a:p>
            <a:pPr defTabSz="950754" fontAlgn="base">
              <a:lnSpc>
                <a:spcPct val="90000"/>
              </a:lnSpc>
              <a:spcBef>
                <a:spcPct val="0"/>
              </a:spcBef>
              <a:spcAft>
                <a:spcPct val="0"/>
              </a:spcAft>
            </a:pPr>
            <a:r>
              <a:rPr lang="en-US" sz="1836" b="1" dirty="0">
                <a:gradFill>
                  <a:gsLst>
                    <a:gs pos="0">
                      <a:srgbClr val="FFFFFF"/>
                    </a:gs>
                    <a:gs pos="100000">
                      <a:srgbClr val="FFFFFF"/>
                    </a:gs>
                  </a:gsLst>
                  <a:lin ang="5400000" scaled="0"/>
                </a:gradFill>
                <a:ea typeface="Segoe UI" pitchFamily="34" charset="0"/>
                <a:cs typeface="Segoe UI" pitchFamily="34" charset="0"/>
              </a:rPr>
              <a:t>Office365 is limited for public facing sites</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11400" y="2167980"/>
            <a:ext cx="8393426" cy="3730413"/>
          </a:xfrm>
          <a:prstGeom prst="rect">
            <a:avLst/>
          </a:prstGeom>
        </p:spPr>
      </p:pic>
    </p:spTree>
    <p:extLst>
      <p:ext uri="{BB962C8B-B14F-4D97-AF65-F5344CB8AC3E}">
        <p14:creationId xmlns:p14="http://schemas.microsoft.com/office/powerpoint/2010/main" val="352873533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9607021" y="2167978"/>
            <a:ext cx="2611613" cy="447682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 wrap="square" lIns="0" tIns="47561" rIns="0" bIns="47561" numCol="1" rtlCol="0" anchor="t" anchorCtr="0" compatLnSpc="1">
            <a:prstTxWarp prst="textNoShape">
              <a:avLst/>
            </a:prstTxWarp>
          </a:bodyPr>
          <a:lstStyle/>
          <a:p>
            <a:pPr algn="ctr" defTabSz="950938" fontAlgn="base">
              <a:spcBef>
                <a:spcPct val="0"/>
              </a:spcBef>
              <a:spcAft>
                <a:spcPct val="0"/>
              </a:spcAft>
            </a:pPr>
            <a:r>
              <a:rPr lang="en-US" sz="3672" dirty="0">
                <a:gradFill>
                  <a:gsLst>
                    <a:gs pos="0">
                      <a:srgbClr val="FFFFFF"/>
                    </a:gs>
                    <a:gs pos="100000">
                      <a:srgbClr val="FFFFFF"/>
                    </a:gs>
                  </a:gsLst>
                  <a:lin ang="5400000" scaled="0"/>
                </a:gradFill>
              </a:rPr>
              <a:t>Wortell</a:t>
            </a:r>
          </a:p>
        </p:txBody>
      </p:sp>
      <p:sp>
        <p:nvSpPr>
          <p:cNvPr id="4" name="Rectangle 3"/>
          <p:cNvSpPr/>
          <p:nvPr/>
        </p:nvSpPr>
        <p:spPr bwMode="auto">
          <a:xfrm>
            <a:off x="467183" y="2167980"/>
            <a:ext cx="7274630" cy="4476819"/>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7561" rIns="0" bIns="47561" numCol="1" rtlCol="0" anchor="t" anchorCtr="0" compatLnSpc="1">
            <a:prstTxWarp prst="textNoShape">
              <a:avLst/>
            </a:prstTxWarp>
          </a:bodyPr>
          <a:lstStyle/>
          <a:p>
            <a:pPr algn="ctr" defTabSz="950938" fontAlgn="base">
              <a:spcBef>
                <a:spcPct val="0"/>
              </a:spcBef>
              <a:spcAft>
                <a:spcPct val="0"/>
              </a:spcAft>
            </a:pPr>
            <a:r>
              <a:rPr lang="en-US" sz="3672" dirty="0">
                <a:gradFill>
                  <a:gsLst>
                    <a:gs pos="0">
                      <a:srgbClr val="FFFFFF"/>
                    </a:gs>
                    <a:gs pos="100000">
                      <a:srgbClr val="FFFFFF"/>
                    </a:gs>
                  </a:gsLst>
                  <a:lin ang="5400000" scaled="0"/>
                </a:gradFill>
              </a:rPr>
              <a:t>Microsoft Azure</a:t>
            </a:r>
          </a:p>
        </p:txBody>
      </p:sp>
      <p:sp>
        <p:nvSpPr>
          <p:cNvPr id="15" name="Left-Right Arrow 14"/>
          <p:cNvSpPr/>
          <p:nvPr/>
        </p:nvSpPr>
        <p:spPr bwMode="auto">
          <a:xfrm>
            <a:off x="7751528" y="3920545"/>
            <a:ext cx="1865207" cy="971687"/>
          </a:xfrm>
          <a:prstGeom prst="lef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ctr" anchorCtr="0" compatLnSpc="1">
            <a:prstTxWarp prst="textNoShape">
              <a:avLst/>
            </a:prstTxWarp>
          </a:bodyPr>
          <a:lstStyle/>
          <a:p>
            <a:pPr algn="ctr" defTabSz="950938" fontAlgn="base">
              <a:spcBef>
                <a:spcPct val="0"/>
              </a:spcBef>
              <a:spcAft>
                <a:spcPct val="0"/>
              </a:spcAft>
            </a:pPr>
            <a:r>
              <a:rPr lang="en-US" sz="2040" dirty="0">
                <a:gradFill>
                  <a:gsLst>
                    <a:gs pos="0">
                      <a:srgbClr val="FFFFFF"/>
                    </a:gs>
                    <a:gs pos="100000">
                      <a:srgbClr val="FFFFFF"/>
                    </a:gs>
                  </a:gsLst>
                  <a:lin ang="5400000" scaled="0"/>
                </a:gradFill>
              </a:rPr>
              <a:t>VPN</a:t>
            </a:r>
          </a:p>
        </p:txBody>
      </p:sp>
      <p:sp>
        <p:nvSpPr>
          <p:cNvPr id="16" name="Title 15"/>
          <p:cNvSpPr>
            <a:spLocks noGrp="1"/>
          </p:cNvSpPr>
          <p:nvPr>
            <p:ph type="title"/>
          </p:nvPr>
        </p:nvSpPr>
        <p:spPr/>
        <p:txBody>
          <a:bodyPr/>
          <a:lstStyle/>
          <a:p>
            <a:r>
              <a:rPr lang="en-US" dirty="0" smtClean="0"/>
              <a:t>Architecture of the SPC website</a:t>
            </a:r>
            <a:endParaRPr lang="en-US" dirty="0"/>
          </a:p>
        </p:txBody>
      </p:sp>
      <p:pic>
        <p:nvPicPr>
          <p:cNvPr id="17" name="Picture 16"/>
          <p:cNvPicPr>
            <a:picLocks noChangeAspect="1"/>
          </p:cNvPicPr>
          <p:nvPr/>
        </p:nvPicPr>
        <p:blipFill>
          <a:blip r:embed="rId3"/>
          <a:stretch>
            <a:fillRect/>
          </a:stretch>
        </p:blipFill>
        <p:spPr>
          <a:xfrm>
            <a:off x="9607021" y="2611231"/>
            <a:ext cx="1534910" cy="1252528"/>
          </a:xfrm>
          <a:prstGeom prst="rect">
            <a:avLst/>
          </a:prstGeom>
        </p:spPr>
      </p:pic>
      <p:pic>
        <p:nvPicPr>
          <p:cNvPr id="18" name="Picture 17"/>
          <p:cNvPicPr>
            <a:picLocks noChangeAspect="1"/>
          </p:cNvPicPr>
          <p:nvPr/>
        </p:nvPicPr>
        <p:blipFill>
          <a:blip r:embed="rId4"/>
          <a:stretch>
            <a:fillRect/>
          </a:stretch>
        </p:blipFill>
        <p:spPr>
          <a:xfrm>
            <a:off x="9616736" y="4493208"/>
            <a:ext cx="1525195" cy="1631199"/>
          </a:xfrm>
          <a:prstGeom prst="rect">
            <a:avLst/>
          </a:prstGeom>
        </p:spPr>
      </p:pic>
      <p:pic>
        <p:nvPicPr>
          <p:cNvPr id="19" name="Picture 18"/>
          <p:cNvPicPr>
            <a:picLocks noChangeAspect="1"/>
          </p:cNvPicPr>
          <p:nvPr/>
        </p:nvPicPr>
        <p:blipFill>
          <a:blip r:embed="rId5"/>
          <a:stretch>
            <a:fillRect/>
          </a:stretch>
        </p:blipFill>
        <p:spPr>
          <a:xfrm>
            <a:off x="6119473" y="2434497"/>
            <a:ext cx="1612627" cy="3757584"/>
          </a:xfrm>
          <a:prstGeom prst="rect">
            <a:avLst/>
          </a:prstGeom>
        </p:spPr>
      </p:pic>
      <p:pic>
        <p:nvPicPr>
          <p:cNvPr id="21" name="Picture 20"/>
          <p:cNvPicPr>
            <a:picLocks noChangeAspect="1"/>
          </p:cNvPicPr>
          <p:nvPr/>
        </p:nvPicPr>
        <p:blipFill>
          <a:blip r:embed="rId6"/>
          <a:stretch>
            <a:fillRect/>
          </a:stretch>
        </p:blipFill>
        <p:spPr>
          <a:xfrm>
            <a:off x="1235242" y="2344968"/>
            <a:ext cx="4196715" cy="2009870"/>
          </a:xfrm>
          <a:prstGeom prst="rect">
            <a:avLst/>
          </a:prstGeom>
        </p:spPr>
      </p:pic>
      <p:pic>
        <p:nvPicPr>
          <p:cNvPr id="22" name="Picture 21"/>
          <p:cNvPicPr>
            <a:picLocks noChangeAspect="1"/>
          </p:cNvPicPr>
          <p:nvPr/>
        </p:nvPicPr>
        <p:blipFill>
          <a:blip r:embed="rId7"/>
          <a:stretch>
            <a:fillRect/>
          </a:stretch>
        </p:blipFill>
        <p:spPr>
          <a:xfrm>
            <a:off x="1244956" y="4354838"/>
            <a:ext cx="4196715" cy="2009870"/>
          </a:xfrm>
          <a:prstGeom prst="rect">
            <a:avLst/>
          </a:prstGeom>
        </p:spPr>
      </p:pic>
    </p:spTree>
    <p:extLst>
      <p:ext uri="{BB962C8B-B14F-4D97-AF65-F5344CB8AC3E}">
        <p14:creationId xmlns:p14="http://schemas.microsoft.com/office/powerpoint/2010/main" val="127841725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Deploying new versions of the website</a:t>
            </a:r>
            <a:endParaRPr lang="nl-NL" dirty="0"/>
          </a:p>
        </p:txBody>
      </p:sp>
      <p:sp>
        <p:nvSpPr>
          <p:cNvPr id="3" name="Rechthoek 2"/>
          <p:cNvSpPr/>
          <p:nvPr/>
        </p:nvSpPr>
        <p:spPr bwMode="auto">
          <a:xfrm>
            <a:off x="340010" y="2020640"/>
            <a:ext cx="2155268" cy="22184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nl-NL" sz="4896" dirty="0">
                <a:gradFill>
                  <a:gsLst>
                    <a:gs pos="0">
                      <a:srgbClr val="FFFFFF"/>
                    </a:gs>
                    <a:gs pos="100000">
                      <a:srgbClr val="FFFFFF"/>
                    </a:gs>
                  </a:gsLst>
                  <a:lin ang="5400000" scaled="0"/>
                </a:gradFill>
              </a:rPr>
              <a:t>1</a:t>
            </a:r>
          </a:p>
          <a:p>
            <a:pPr defTabSz="950938" fontAlgn="base">
              <a:spcBef>
                <a:spcPct val="0"/>
              </a:spcBef>
              <a:spcAft>
                <a:spcPct val="0"/>
              </a:spcAft>
            </a:pPr>
            <a:r>
              <a:rPr lang="en-US" sz="2040" dirty="0">
                <a:gradFill>
                  <a:gsLst>
                    <a:gs pos="0">
                      <a:srgbClr val="FFFFFF"/>
                    </a:gs>
                    <a:gs pos="100000">
                      <a:srgbClr val="FFFFFF"/>
                    </a:gs>
                  </a:gsLst>
                  <a:lin ang="5400000" scaled="0"/>
                </a:gradFill>
              </a:rPr>
              <a:t>Develop the new version on the development farm</a:t>
            </a:r>
          </a:p>
          <a:p>
            <a:pPr defTabSz="950938" fontAlgn="base">
              <a:spcBef>
                <a:spcPct val="0"/>
              </a:spcBef>
              <a:spcAft>
                <a:spcPct val="0"/>
              </a:spcAft>
            </a:pPr>
            <a:endParaRPr lang="nl-NL" sz="1428" dirty="0">
              <a:gradFill>
                <a:gsLst>
                  <a:gs pos="0">
                    <a:srgbClr val="FFFFFF"/>
                  </a:gs>
                  <a:gs pos="100000">
                    <a:srgbClr val="FFFFFF"/>
                  </a:gs>
                </a:gsLst>
                <a:lin ang="5400000" scaled="0"/>
              </a:gradFill>
            </a:endParaRPr>
          </a:p>
        </p:txBody>
      </p:sp>
      <p:sp>
        <p:nvSpPr>
          <p:cNvPr id="8" name="Rechthoek 7"/>
          <p:cNvSpPr/>
          <p:nvPr/>
        </p:nvSpPr>
        <p:spPr bwMode="auto">
          <a:xfrm>
            <a:off x="2537666" y="2020640"/>
            <a:ext cx="2155268" cy="22184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nl-NL" sz="4896" dirty="0">
                <a:gradFill>
                  <a:gsLst>
                    <a:gs pos="0">
                      <a:srgbClr val="FFFFFF"/>
                    </a:gs>
                    <a:gs pos="100000">
                      <a:srgbClr val="FFFFFF"/>
                    </a:gs>
                  </a:gsLst>
                  <a:lin ang="5400000" scaled="0"/>
                </a:gradFill>
              </a:rPr>
              <a:t>2</a:t>
            </a:r>
          </a:p>
          <a:p>
            <a:pPr defTabSz="950938" fontAlgn="base">
              <a:spcBef>
                <a:spcPct val="0"/>
              </a:spcBef>
              <a:spcAft>
                <a:spcPct val="0"/>
              </a:spcAft>
            </a:pPr>
            <a:r>
              <a:rPr lang="en-US" sz="2040" dirty="0">
                <a:gradFill>
                  <a:gsLst>
                    <a:gs pos="0">
                      <a:srgbClr val="FFFFFF"/>
                    </a:gs>
                    <a:gs pos="100000">
                      <a:srgbClr val="FFFFFF"/>
                    </a:gs>
                  </a:gsLst>
                  <a:lin ang="5400000" scaled="0"/>
                </a:gradFill>
              </a:rPr>
              <a:t>Synchronize the content with the production farm</a:t>
            </a:r>
          </a:p>
          <a:p>
            <a:pPr defTabSz="950938" fontAlgn="base">
              <a:spcBef>
                <a:spcPct val="0"/>
              </a:spcBef>
              <a:spcAft>
                <a:spcPct val="0"/>
              </a:spcAft>
            </a:pPr>
            <a:endParaRPr lang="nl-NL" sz="1428" dirty="0">
              <a:gradFill>
                <a:gsLst>
                  <a:gs pos="0">
                    <a:srgbClr val="FFFFFF"/>
                  </a:gs>
                  <a:gs pos="100000">
                    <a:srgbClr val="FFFFFF"/>
                  </a:gs>
                </a:gsLst>
                <a:lin ang="5400000" scaled="0"/>
              </a:gradFill>
            </a:endParaRPr>
          </a:p>
        </p:txBody>
      </p:sp>
      <p:sp>
        <p:nvSpPr>
          <p:cNvPr id="9" name="Rechthoek 8"/>
          <p:cNvSpPr/>
          <p:nvPr/>
        </p:nvSpPr>
        <p:spPr bwMode="auto">
          <a:xfrm>
            <a:off x="4748675" y="2020640"/>
            <a:ext cx="2155268" cy="22184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nl-NL" sz="4896" dirty="0">
                <a:gradFill>
                  <a:gsLst>
                    <a:gs pos="0">
                      <a:srgbClr val="FFFFFF"/>
                    </a:gs>
                    <a:gs pos="100000">
                      <a:srgbClr val="FFFFFF"/>
                    </a:gs>
                  </a:gsLst>
                  <a:lin ang="5400000" scaled="0"/>
                </a:gradFill>
              </a:rPr>
              <a:t>3</a:t>
            </a:r>
          </a:p>
          <a:p>
            <a:pPr defTabSz="950938" fontAlgn="base">
              <a:spcBef>
                <a:spcPct val="0"/>
              </a:spcBef>
              <a:spcAft>
                <a:spcPct val="0"/>
              </a:spcAft>
            </a:pPr>
            <a:r>
              <a:rPr lang="en-US" sz="2040" dirty="0">
                <a:gradFill>
                  <a:gsLst>
                    <a:gs pos="0">
                      <a:srgbClr val="FFFFFF"/>
                    </a:gs>
                    <a:gs pos="100000">
                      <a:srgbClr val="FFFFFF"/>
                    </a:gs>
                  </a:gsLst>
                  <a:lin ang="5400000" scaled="0"/>
                </a:gradFill>
              </a:rPr>
              <a:t>Scale up the development farm</a:t>
            </a:r>
          </a:p>
          <a:p>
            <a:pPr defTabSz="950938" fontAlgn="base">
              <a:spcBef>
                <a:spcPct val="0"/>
              </a:spcBef>
              <a:spcAft>
                <a:spcPct val="0"/>
              </a:spcAft>
            </a:pPr>
            <a:endParaRPr lang="nl-NL" sz="1428" dirty="0">
              <a:gradFill>
                <a:gsLst>
                  <a:gs pos="0">
                    <a:srgbClr val="FFFFFF"/>
                  </a:gs>
                  <a:gs pos="100000">
                    <a:srgbClr val="FFFFFF"/>
                  </a:gs>
                </a:gsLst>
                <a:lin ang="5400000" scaled="0"/>
              </a:gradFill>
            </a:endParaRPr>
          </a:p>
        </p:txBody>
      </p:sp>
      <p:sp>
        <p:nvSpPr>
          <p:cNvPr id="10" name="Rechthoek 9"/>
          <p:cNvSpPr/>
          <p:nvPr/>
        </p:nvSpPr>
        <p:spPr bwMode="auto">
          <a:xfrm>
            <a:off x="6946336" y="2020640"/>
            <a:ext cx="2155268" cy="22184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nl-NL" sz="4896" dirty="0">
                <a:gradFill>
                  <a:gsLst>
                    <a:gs pos="0">
                      <a:srgbClr val="FFFFFF"/>
                    </a:gs>
                    <a:gs pos="100000">
                      <a:srgbClr val="FFFFFF"/>
                    </a:gs>
                  </a:gsLst>
                  <a:lin ang="5400000" scaled="0"/>
                </a:gradFill>
              </a:rPr>
              <a:t>4</a:t>
            </a:r>
          </a:p>
          <a:p>
            <a:pPr defTabSz="950938" fontAlgn="base">
              <a:spcBef>
                <a:spcPct val="0"/>
              </a:spcBef>
              <a:spcAft>
                <a:spcPct val="0"/>
              </a:spcAft>
            </a:pPr>
            <a:r>
              <a:rPr lang="en-US" sz="2040" dirty="0">
                <a:gradFill>
                  <a:gsLst>
                    <a:gs pos="0">
                      <a:srgbClr val="FFFFFF"/>
                    </a:gs>
                    <a:gs pos="100000">
                      <a:srgbClr val="FFFFFF"/>
                    </a:gs>
                  </a:gsLst>
                  <a:lin ang="5400000" scaled="0"/>
                </a:gradFill>
              </a:rPr>
              <a:t>Reroute visitors to the development farm</a:t>
            </a:r>
          </a:p>
        </p:txBody>
      </p:sp>
      <p:sp>
        <p:nvSpPr>
          <p:cNvPr id="11" name="Rechthoek 10"/>
          <p:cNvSpPr/>
          <p:nvPr/>
        </p:nvSpPr>
        <p:spPr bwMode="auto">
          <a:xfrm>
            <a:off x="9171477" y="2020640"/>
            <a:ext cx="2155268" cy="221846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1" rIns="0" bIns="47561" numCol="1" rtlCol="0" anchor="t" anchorCtr="0" compatLnSpc="1">
            <a:prstTxWarp prst="textNoShape">
              <a:avLst/>
            </a:prstTxWarp>
          </a:bodyPr>
          <a:lstStyle/>
          <a:p>
            <a:pPr defTabSz="950938" fontAlgn="base">
              <a:spcBef>
                <a:spcPct val="0"/>
              </a:spcBef>
              <a:spcAft>
                <a:spcPct val="0"/>
              </a:spcAft>
            </a:pPr>
            <a:r>
              <a:rPr lang="nl-NL" sz="4896" dirty="0">
                <a:gradFill>
                  <a:gsLst>
                    <a:gs pos="0">
                      <a:srgbClr val="FFFFFF"/>
                    </a:gs>
                    <a:gs pos="100000">
                      <a:srgbClr val="FFFFFF"/>
                    </a:gs>
                  </a:gsLst>
                  <a:lin ang="5400000" scaled="0"/>
                </a:gradFill>
              </a:rPr>
              <a:t>5</a:t>
            </a:r>
          </a:p>
          <a:p>
            <a:pPr defTabSz="950938" fontAlgn="base">
              <a:spcBef>
                <a:spcPct val="0"/>
              </a:spcBef>
              <a:spcAft>
                <a:spcPct val="0"/>
              </a:spcAft>
            </a:pPr>
            <a:r>
              <a:rPr lang="en-US" sz="2040" dirty="0">
                <a:gradFill>
                  <a:gsLst>
                    <a:gs pos="0">
                      <a:srgbClr val="FFFFFF"/>
                    </a:gs>
                    <a:gs pos="100000">
                      <a:srgbClr val="FFFFFF"/>
                    </a:gs>
                  </a:gsLst>
                  <a:lin ang="5400000" scaled="0"/>
                </a:gradFill>
              </a:rPr>
              <a:t>Clean up your new development farm</a:t>
            </a:r>
          </a:p>
          <a:p>
            <a:pPr defTabSz="950938" fontAlgn="base">
              <a:spcBef>
                <a:spcPct val="0"/>
              </a:spcBef>
              <a:spcAft>
                <a:spcPct val="0"/>
              </a:spcAft>
            </a:pPr>
            <a:endParaRPr lang="nl-NL" sz="1428"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166282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10E611-1458-41A2-A3D9-12935CE6C64F}"/>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SharePoint_Conference_2014_ITPro_Template</Template>
  <TotalTime>4</TotalTime>
  <Words>2393</Words>
  <Application>Microsoft Office PowerPoint</Application>
  <PresentationFormat>Custom</PresentationFormat>
  <Paragraphs>398</Paragraphs>
  <Slides>48</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Calibri</vt:lpstr>
      <vt:lpstr>Consolas</vt:lpstr>
      <vt:lpstr>Segoe UI</vt:lpstr>
      <vt:lpstr>Segoe UI Light</vt:lpstr>
      <vt:lpstr>Wingdings</vt:lpstr>
      <vt:lpstr>5-30499_SPC_2014_ITPro_Template_16x9</vt:lpstr>
      <vt:lpstr>PowerPoint Presentation</vt:lpstr>
      <vt:lpstr>The SharePointConference.com Site: From Sketch to Launch to Live  </vt:lpstr>
      <vt:lpstr>Introducing ourselves</vt:lpstr>
      <vt:lpstr>Session objectives</vt:lpstr>
      <vt:lpstr>Using Azure VM’s for SharePoint websites</vt:lpstr>
      <vt:lpstr>Position of Azure VM as a cloud service</vt:lpstr>
      <vt:lpstr>Why host your website on Azure</vt:lpstr>
      <vt:lpstr>Architecture of the SPC website</vt:lpstr>
      <vt:lpstr>Deploying new versions of the website</vt:lpstr>
      <vt:lpstr>Designers and developers working together on the design</vt:lpstr>
      <vt:lpstr>PowerPoint Presentation</vt:lpstr>
      <vt:lpstr>PowerPoint Presentation</vt:lpstr>
      <vt:lpstr>PowerPoint Presentation</vt:lpstr>
      <vt:lpstr>PowerPoint Presentation</vt:lpstr>
      <vt:lpstr>Designers and developers collaborate!</vt:lpstr>
      <vt:lpstr>Levering SharePoint 2013 WCM features</vt:lpstr>
      <vt:lpstr>Author vs Publishing layouts</vt:lpstr>
      <vt:lpstr>What is Cross Site Publishing</vt:lpstr>
      <vt:lpstr>Why use catalogs</vt:lpstr>
      <vt:lpstr>Using cross site publishing</vt:lpstr>
      <vt:lpstr>PowerPoint Presentation</vt:lpstr>
      <vt:lpstr>PowerPoint Presentation</vt:lpstr>
      <vt:lpstr>Using catalogs</vt:lpstr>
      <vt:lpstr>Demo of WCM features on the SPC website</vt:lpstr>
      <vt:lpstr>Developing a Measurement Approach</vt:lpstr>
      <vt:lpstr>SharePoint of Dreams</vt:lpstr>
      <vt:lpstr>“If you cannot measure it, you cannot improve it.”         - Lord Kelvin</vt:lpstr>
      <vt:lpstr>Measurement is not an afterthought</vt:lpstr>
      <vt:lpstr>Measuring what Matters </vt:lpstr>
      <vt:lpstr>A Microsoft-Preferred Analytics Solution</vt:lpstr>
      <vt:lpstr>For Intranets too!</vt:lpstr>
      <vt:lpstr>Integrated Implementation</vt:lpstr>
      <vt:lpstr>An Even Easier Approach</vt:lpstr>
      <vt:lpstr>PowerPoint Presentation</vt:lpstr>
      <vt:lpstr>PowerPoint Presentation</vt:lpstr>
      <vt:lpstr>PowerPoint Presentation</vt:lpstr>
      <vt:lpstr>Evaluating the Conversion Funnel</vt:lpstr>
      <vt:lpstr>Conversions by Campaign</vt:lpstr>
      <vt:lpstr>Search Engine Traffic</vt:lpstr>
      <vt:lpstr>Top Sessions</vt:lpstr>
      <vt:lpstr>Top Speakers</vt:lpstr>
      <vt:lpstr>Sharing &amp; Building Dashboards</vt:lpstr>
      <vt:lpstr>Takeaways</vt:lpstr>
      <vt:lpstr>PowerPoint Presentation</vt:lpstr>
      <vt:lpstr>PowerPoint Presentation</vt:lpstr>
      <vt:lpstr>Q&amp;A</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SharePointConference.com Site: From Sketch to Launch to Live</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2014-03-02T20:33:26Z</dcterms:created>
  <dcterms:modified xsi:type="dcterms:W3CDTF">2014-03-04T23:48:33Z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