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7" r:id="rId6"/>
    <p:sldMasterId id="2147484277" r:id="rId7"/>
  </p:sldMasterIdLst>
  <p:notesMasterIdLst>
    <p:notesMasterId r:id="rId69"/>
  </p:notesMasterIdLst>
  <p:handoutMasterIdLst>
    <p:handoutMasterId r:id="rId70"/>
  </p:handoutMasterIdLst>
  <p:sldIdLst>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256" r:id="rId67"/>
    <p:sldId id="317" r:id="rId6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785393"/>
    <a:srgbClr val="80599D"/>
    <a:srgbClr val="000000"/>
    <a:srgbClr val="8E6AAA"/>
    <a:srgbClr val="8E6A78"/>
    <a:srgbClr val="9B4F96"/>
    <a:srgbClr val="D2D2D2"/>
    <a:srgbClr val="BAD80A"/>
    <a:srgbClr val="7FB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381"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0" d="100"/>
        <a:sy n="3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 Type="http://schemas.openxmlformats.org/officeDocument/2006/relationships/slideMaster" Target="slideMasters/slideMaster4.xml"/><Relationship Id="rId7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006270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4069511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marR="0" indent="-571500" algn="l" defTabSz="932742" rtl="0" eaLnBrk="1" fontAlgn="auto" latinLnBrk="0" hangingPunct="1">
              <a:lnSpc>
                <a:spcPct val="90000"/>
              </a:lnSpc>
              <a:spcBef>
                <a:spcPts val="0"/>
              </a:spcBef>
              <a:spcAft>
                <a:spcPts val="340"/>
              </a:spcAft>
              <a:buClrTx/>
              <a:buSzTx/>
              <a:buFont typeface="Wingdings" panose="05000000000000000000" pitchFamily="2" charset="2"/>
              <a:buChar char="§"/>
              <a:tabLst/>
              <a:defRPr/>
            </a:pPr>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2540275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151244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227975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2531162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893017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4158480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40662294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58</a:t>
            </a:fld>
            <a:endParaRPr lang="en-US" dirty="0">
              <a:solidFill>
                <a:prstClr val="black"/>
              </a:solidFill>
            </a:endParaRPr>
          </a:p>
        </p:txBody>
      </p:sp>
    </p:spTree>
    <p:extLst>
      <p:ext uri="{BB962C8B-B14F-4D97-AF65-F5344CB8AC3E}">
        <p14:creationId xmlns:p14="http://schemas.microsoft.com/office/powerpoint/2010/main" val="4183749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60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46367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363463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40005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99183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276496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145706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77562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828831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166386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9FB8F1-C23B-4A63-AA0D-D16A6A80059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1969622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5109">
                      <a:schemeClr val="tx2"/>
                    </a:gs>
                    <a:gs pos="25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00000">
                      <a:schemeClr val="tx2"/>
                    </a:gs>
                    <a:gs pos="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31675710"/>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1663716"/>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33220509"/>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52880173"/>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4"/>
            <a:ext cx="11889564" cy="917575"/>
          </a:xfrm>
        </p:spPr>
        <p:txBody>
          <a:bodyPr/>
          <a:lstStyle>
            <a:lvl1pPr>
              <a:defRPr sz="7198" baseline="0"/>
            </a:lvl1pPr>
          </a:lstStyle>
          <a:p>
            <a:r>
              <a:rPr lang="en-US" smtClean="0"/>
              <a:t>Click to edit Master title style</a:t>
            </a:r>
            <a:endParaRPr lang="en-US" dirty="0"/>
          </a:p>
        </p:txBody>
      </p:sp>
    </p:spTree>
    <p:extLst>
      <p:ext uri="{BB962C8B-B14F-4D97-AF65-F5344CB8AC3E}">
        <p14:creationId xmlns:p14="http://schemas.microsoft.com/office/powerpoint/2010/main" val="1459245886"/>
      </p:ext>
    </p:extLst>
  </p:cSld>
  <p:clrMapOvr>
    <a:masterClrMapping/>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3293165819"/>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8630868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7"/>
            <a:ext cx="10058399" cy="917575"/>
          </a:xfrm>
        </p:spPr>
        <p:txBody>
          <a:bodyPr/>
          <a:lstStyle>
            <a:lvl1pPr marL="233318" indent="-233318">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199"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851290333"/>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4"/>
            <a:ext cx="10058399" cy="917575"/>
          </a:xfrm>
        </p:spPr>
        <p:txBody>
          <a:bodyPr/>
          <a:lstStyle>
            <a:lvl1pPr marL="282520" indent="-282520">
              <a:tabLst>
                <a:tab pos="282520"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199"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9992931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3"/>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p:txBody>
      </p:sp>
      <p:sp>
        <p:nvSpPr>
          <p:cNvPr id="4" name="Title 1"/>
          <p:cNvSpPr>
            <a:spLocks noGrp="1"/>
          </p:cNvSpPr>
          <p:nvPr>
            <p:ph type="title"/>
          </p:nvPr>
        </p:nvSpPr>
        <p:spPr>
          <a:xfrm>
            <a:off x="282576" y="1211264"/>
            <a:ext cx="11889564" cy="917575"/>
          </a:xfrm>
        </p:spPr>
        <p:txBody>
          <a:bodyPr/>
          <a:lstStyle>
            <a:lvl1pPr>
              <a:defRPr sz="7198"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93455983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6932177"/>
      </p:ext>
    </p:extLst>
  </p:cSld>
  <p:clrMapOvr>
    <a:masterClrMapping/>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448217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36585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440175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7227866"/>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39760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35351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5262421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872381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627027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4277570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9847772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9924046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8335645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708803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62143445"/>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3267498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8335242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0137061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9603360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126881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882212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402471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40976981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5700965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0327696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5668335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7682280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11202244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640216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72200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94124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62489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08532765"/>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117974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380896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6980058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980815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695530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643326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0937418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0324939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8972387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91221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97651897"/>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9222581"/>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43738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61766717"/>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6240046"/>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46851752"/>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04193"/>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9478323"/>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342023530"/>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5446103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3483373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5684732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6946169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990907568"/>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141499"/>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8321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9355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642349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1894299"/>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262616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58332" y="6184087"/>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600"/>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9" y="3497264"/>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30151" y="2938013"/>
            <a:ext cx="4695936" cy="959618"/>
          </a:xfrm>
          <a:prstGeom prst="rect">
            <a:avLst/>
          </a:prstGeom>
        </p:spPr>
      </p:pic>
    </p:spTree>
    <p:extLst>
      <p:ext uri="{BB962C8B-B14F-4D97-AF65-F5344CB8AC3E}">
        <p14:creationId xmlns:p14="http://schemas.microsoft.com/office/powerpoint/2010/main" val="21093808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6"/>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7" y="665741"/>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7"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1"/>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7"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8" y="600047"/>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399"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199"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563"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gray">
          <a:xfrm>
            <a:off x="11247439" y="479426"/>
            <a:ext cx="731837" cy="155994"/>
          </a:xfrm>
          <a:prstGeom prst="rect">
            <a:avLst/>
          </a:prstGeom>
        </p:spPr>
      </p:pic>
      <p:sp>
        <p:nvSpPr>
          <p:cNvPr id="5" name="Text Placeholder 4"/>
          <p:cNvSpPr>
            <a:spLocks noGrp="1"/>
          </p:cNvSpPr>
          <p:nvPr>
            <p:ph type="body" sz="quarter" idx="15" hasCustomPrompt="1"/>
          </p:nvPr>
        </p:nvSpPr>
        <p:spPr>
          <a:xfrm>
            <a:off x="8800212" y="1590087"/>
            <a:ext cx="1600200" cy="433966"/>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28503903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3754668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750849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70" y="479426"/>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4765583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541653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208440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953653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8517281"/>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gradFill>
                  <a:gsLst>
                    <a:gs pos="2920">
                      <a:schemeClr val="tx2"/>
                    </a:gs>
                    <a:gs pos="39000">
                      <a:schemeClr val="tx2"/>
                    </a:gs>
                  </a:gsLst>
                  <a:lin ang="5400000" scaled="0"/>
                </a:gradFill>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9349772"/>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75220139"/>
      </p:ext>
    </p:extLst>
  </p:cSld>
  <p:clrMapOvr>
    <a:masterClrMapping/>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2980458"/>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14684682"/>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slideLayout" Target="../slideLayouts/slideLayout104.xml"/><Relationship Id="rId26" Type="http://schemas.openxmlformats.org/officeDocument/2006/relationships/slideLayout" Target="../slideLayouts/slideLayout112.xml"/><Relationship Id="rId3" Type="http://schemas.openxmlformats.org/officeDocument/2006/relationships/slideLayout" Target="../slideLayouts/slideLayout89.xml"/><Relationship Id="rId21" Type="http://schemas.openxmlformats.org/officeDocument/2006/relationships/slideLayout" Target="../slideLayouts/slideLayout107.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slideLayout" Target="../slideLayouts/slideLayout103.xml"/><Relationship Id="rId25" Type="http://schemas.openxmlformats.org/officeDocument/2006/relationships/slideLayout" Target="../slideLayouts/slideLayout111.xml"/><Relationship Id="rId2" Type="http://schemas.openxmlformats.org/officeDocument/2006/relationships/slideLayout" Target="../slideLayouts/slideLayout88.xml"/><Relationship Id="rId16" Type="http://schemas.openxmlformats.org/officeDocument/2006/relationships/slideLayout" Target="../slideLayouts/slideLayout102.xml"/><Relationship Id="rId20" Type="http://schemas.openxmlformats.org/officeDocument/2006/relationships/slideLayout" Target="../slideLayouts/slideLayout106.xml"/><Relationship Id="rId29" Type="http://schemas.openxmlformats.org/officeDocument/2006/relationships/slideLayout" Target="../slideLayouts/slideLayout115.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24" Type="http://schemas.openxmlformats.org/officeDocument/2006/relationships/slideLayout" Target="../slideLayouts/slideLayout110.xml"/><Relationship Id="rId5" Type="http://schemas.openxmlformats.org/officeDocument/2006/relationships/slideLayout" Target="../slideLayouts/slideLayout91.xml"/><Relationship Id="rId15" Type="http://schemas.openxmlformats.org/officeDocument/2006/relationships/slideLayout" Target="../slideLayouts/slideLayout101.xml"/><Relationship Id="rId23" Type="http://schemas.openxmlformats.org/officeDocument/2006/relationships/slideLayout" Target="../slideLayouts/slideLayout109.xml"/><Relationship Id="rId28" Type="http://schemas.openxmlformats.org/officeDocument/2006/relationships/slideLayout" Target="../slideLayouts/slideLayout114.xml"/><Relationship Id="rId10" Type="http://schemas.openxmlformats.org/officeDocument/2006/relationships/slideLayout" Target="../slideLayouts/slideLayout96.xml"/><Relationship Id="rId19" Type="http://schemas.openxmlformats.org/officeDocument/2006/relationships/slideLayout" Target="../slideLayouts/slideLayout105.xml"/><Relationship Id="rId31" Type="http://schemas.openxmlformats.org/officeDocument/2006/relationships/image" Target="../media/image1.png"/><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 Id="rId22" Type="http://schemas.openxmlformats.org/officeDocument/2006/relationships/slideLayout" Target="../slideLayouts/slideLayout108.xml"/><Relationship Id="rId27" Type="http://schemas.openxmlformats.org/officeDocument/2006/relationships/slideLayout" Target="../slideLayouts/slideLayout113.xml"/><Relationship Id="rId30"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530434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79446337"/>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 id="214748427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5" y="1944336"/>
            <a:ext cx="4298019" cy="409351"/>
          </a:xfrm>
          <a:prstGeom prst="rect">
            <a:avLst/>
          </a:prstGeom>
        </p:spPr>
      </p:pic>
    </p:spTree>
    <p:extLst>
      <p:ext uri="{BB962C8B-B14F-4D97-AF65-F5344CB8AC3E}">
        <p14:creationId xmlns:p14="http://schemas.microsoft.com/office/powerpoint/2010/main" val="1713611378"/>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 id="2147484290" r:id="rId13"/>
    <p:sldLayoutId id="2147484291" r:id="rId14"/>
    <p:sldLayoutId id="2147484292" r:id="rId15"/>
    <p:sldLayoutId id="2147484293" r:id="rId16"/>
    <p:sldLayoutId id="2147484294" r:id="rId17"/>
    <p:sldLayoutId id="2147484295" r:id="rId18"/>
    <p:sldLayoutId id="2147484296" r:id="rId19"/>
    <p:sldLayoutId id="2147484297" r:id="rId20"/>
    <p:sldLayoutId id="2147484298" r:id="rId21"/>
    <p:sldLayoutId id="2147484299" r:id="rId22"/>
    <p:sldLayoutId id="2147484300" r:id="rId23"/>
    <p:sldLayoutId id="2147484301" r:id="rId24"/>
    <p:sldLayoutId id="2147484302" r:id="rId25"/>
    <p:sldLayoutId id="2147484303" r:id="rId26"/>
    <p:sldLayoutId id="2147484304" r:id="rId27"/>
    <p:sldLayoutId id="2147484305" r:id="rId28"/>
    <p:sldLayoutId id="2147484306" r:id="rId29"/>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1.xml.rels><?xml version="1.0" encoding="UTF-8" standalone="yes"?>
<Relationships xmlns="http://schemas.openxmlformats.org/package/2006/relationships"><Relationship Id="rId2" Type="http://schemas.openxmlformats.org/officeDocument/2006/relationships/hyperlink" Target="https://www.washington.edu/intech/hr/people/as/stu.html" TargetMode="External"/><Relationship Id="rId1" Type="http://schemas.openxmlformats.org/officeDocument/2006/relationships/slideLayout" Target="../slideLayouts/slideLayout69.xml"/></Relationships>
</file>

<file path=ppt/slides/_rels/slide12.xml.rels><?xml version="1.0" encoding="UTF-8" standalone="yes"?>
<Relationships xmlns="http://schemas.openxmlformats.org/package/2006/relationships"><Relationship Id="rId2" Type="http://schemas.openxmlformats.org/officeDocument/2006/relationships/hyperlink" Target="https://www.washington.edu/intech/hr/people/as/stu.html" TargetMode="External"/><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2" Type="http://schemas.openxmlformats.org/officeDocument/2006/relationships/hyperlink" Target="https://www.washington.edu/intech/hr/people/as/stu.html" TargetMode="External"/><Relationship Id="rId1" Type="http://schemas.openxmlformats.org/officeDocument/2006/relationships/slideLayout" Target="../slideLayouts/slideLayout6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6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69.xml"/></Relationships>
</file>

<file path=ppt/slides/_rels/slide3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9.xml"/></Relationships>
</file>

<file path=ppt/slides/_rels/slide43.xml.rels><?xml version="1.0" encoding="UTF-8" standalone="yes"?>
<Relationships xmlns="http://schemas.openxmlformats.org/package/2006/relationships"><Relationship Id="rId3" Type="http://schemas.openxmlformats.org/officeDocument/2006/relationships/hyperlink" Target="http://office.microsoft.com/en-us/sharepoint-server-help/what-is-skydrive-pro-HA102822076.aspx" TargetMode="External"/><Relationship Id="rId2" Type="http://schemas.openxmlformats.org/officeDocument/2006/relationships/notesSlide" Target="../notesSlides/notesSlide9.xml"/><Relationship Id="rId1" Type="http://schemas.openxmlformats.org/officeDocument/2006/relationships/slideLayout" Target="../slideLayouts/slideLayout69.xml"/><Relationship Id="rId6" Type="http://schemas.openxmlformats.org/officeDocument/2006/relationships/hyperlink" Target="http://www.washington.edu/itconnect/wares/online-storage/skydrive-pro/" TargetMode="External"/><Relationship Id="rId5" Type="http://schemas.openxmlformats.org/officeDocument/2006/relationships/hyperlink" Target="http://www.cio.com/article/731626/Clearing_Up_Microsoft_SkyDrive_Pro_Confusion" TargetMode="External"/><Relationship Id="rId4" Type="http://schemas.openxmlformats.org/officeDocument/2006/relationships/hyperlink" Target="http://en.share-gate.com/blog/what-is-skydrive-pro-in-sharepoint-2013"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0.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994085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4953000"/>
          </a:xfrm>
          <a:prstGeom prst="rect">
            <a:avLst/>
          </a:prstGeom>
        </p:spPr>
        <p:txBody>
          <a:bodyPr>
            <a:normAutofit/>
          </a:bodyPr>
          <a:lstStyle/>
          <a:p>
            <a:pPr marL="0" indent="0">
              <a:buNone/>
            </a:pPr>
            <a:r>
              <a:rPr lang="en-US" sz="3672" b="1" dirty="0"/>
              <a:t>Academic and Collaborative Applications:</a:t>
            </a:r>
            <a:endParaRPr lang="en-US" sz="3672" dirty="0" smtClean="0"/>
          </a:p>
          <a:p>
            <a:pPr fontAlgn="ctr"/>
            <a:r>
              <a:rPr lang="en-US" sz="3600" dirty="0" smtClean="0"/>
              <a:t>Email via Exchange and Google (Legacy IMAP) </a:t>
            </a:r>
          </a:p>
          <a:p>
            <a:pPr fontAlgn="ctr"/>
            <a:r>
              <a:rPr lang="en-US" sz="3600" dirty="0" smtClean="0"/>
              <a:t>Canvas LMS </a:t>
            </a:r>
          </a:p>
          <a:p>
            <a:pPr fontAlgn="ctr"/>
            <a:r>
              <a:rPr lang="en-US" sz="3600" dirty="0" smtClean="0"/>
              <a:t>Lecture capture </a:t>
            </a:r>
          </a:p>
          <a:p>
            <a:pPr fontAlgn="ctr"/>
            <a:r>
              <a:rPr lang="en-US" sz="3600" dirty="0" smtClean="0"/>
              <a:t>Campus Portal </a:t>
            </a:r>
          </a:p>
          <a:p>
            <a:pPr fontAlgn="ctr"/>
            <a:r>
              <a:rPr lang="en-US" sz="3600" dirty="0" smtClean="0"/>
              <a:t>Special built deployments and consulting using Drupal, Plone, WordPress and other platforms</a:t>
            </a:r>
          </a:p>
          <a:p>
            <a:pPr fontAlgn="ctr"/>
            <a:r>
              <a:rPr lang="en-US" sz="3600" dirty="0" smtClean="0"/>
              <a:t>UW specific Mobile apps like SpaceScout </a:t>
            </a:r>
            <a:endParaRPr lang="en-US" sz="3600" dirty="0"/>
          </a:p>
        </p:txBody>
      </p:sp>
      <p:sp>
        <p:nvSpPr>
          <p:cNvPr id="2" name="Title 1"/>
          <p:cNvSpPr>
            <a:spLocks noGrp="1"/>
          </p:cNvSpPr>
          <p:nvPr>
            <p:ph type="title"/>
          </p:nvPr>
        </p:nvSpPr>
        <p:spPr/>
        <p:txBody>
          <a:bodyPr/>
          <a:lstStyle/>
          <a:p>
            <a:r>
              <a:rPr lang="en-US" dirty="0"/>
              <a:t>How</a:t>
            </a:r>
            <a:r>
              <a:rPr lang="en-US"/>
              <a:t> we fit at </a:t>
            </a:r>
            <a:r>
              <a:rPr lang="en-US" smtClean="0"/>
              <a:t>UW</a:t>
            </a:r>
            <a:endParaRPr lang="en-US" dirty="0"/>
          </a:p>
        </p:txBody>
      </p:sp>
    </p:spTree>
    <p:extLst>
      <p:ext uri="{BB962C8B-B14F-4D97-AF65-F5344CB8AC3E}">
        <p14:creationId xmlns:p14="http://schemas.microsoft.com/office/powerpoint/2010/main" val="264772934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5410200"/>
          </a:xfrm>
          <a:prstGeom prst="rect">
            <a:avLst/>
          </a:prstGeom>
        </p:spPr>
        <p:txBody>
          <a:bodyPr>
            <a:normAutofit fontScale="92500" lnSpcReduction="10000"/>
          </a:bodyPr>
          <a:lstStyle/>
          <a:p>
            <a:pPr marL="0" indent="0">
              <a:buNone/>
            </a:pPr>
            <a:r>
              <a:rPr lang="en-US" sz="3672" b="1" dirty="0"/>
              <a:t>Academic Services:</a:t>
            </a:r>
            <a:endParaRPr lang="en-US" sz="3672" dirty="0" smtClean="0"/>
          </a:p>
          <a:p>
            <a:pPr fontAlgn="ctr"/>
            <a:r>
              <a:rPr lang="en-US" sz="3600" dirty="0"/>
              <a:t>Academic and Collaborative </a:t>
            </a:r>
            <a:r>
              <a:rPr lang="en-US" sz="3600" dirty="0" smtClean="0"/>
              <a:t>Applications; LMS, Google, SharePoint, Exchange, Lync, and other solutions </a:t>
            </a:r>
          </a:p>
          <a:p>
            <a:pPr fontAlgn="ctr"/>
            <a:r>
              <a:rPr lang="en-US" sz="3600" dirty="0"/>
              <a:t>Classroom Technology &amp; </a:t>
            </a:r>
            <a:r>
              <a:rPr lang="en-US" sz="3600" dirty="0" smtClean="0"/>
              <a:t>Events; facilities, audio visual and event planning</a:t>
            </a:r>
          </a:p>
          <a:p>
            <a:pPr fontAlgn="ctr"/>
            <a:r>
              <a:rPr lang="en-US" sz="3600" dirty="0"/>
              <a:t>Accessible </a:t>
            </a:r>
            <a:r>
              <a:rPr lang="en-US" sz="3600" dirty="0" smtClean="0"/>
              <a:t>Technology (AKA DO-IT); Direct services and culture drivers</a:t>
            </a:r>
          </a:p>
          <a:p>
            <a:pPr fontAlgn="ctr"/>
            <a:r>
              <a:rPr lang="en-US" sz="3600" dirty="0" smtClean="0"/>
              <a:t>Student Program; Student Management Systems and academic planning tools</a:t>
            </a:r>
          </a:p>
          <a:p>
            <a:pPr fontAlgn="ctr"/>
            <a:r>
              <a:rPr lang="en-US" sz="3600" dirty="0" smtClean="0"/>
              <a:t>Learning Technologies; Student Helpdesk and Instructional specialists </a:t>
            </a:r>
            <a:endParaRPr lang="en-US" sz="3600" dirty="0"/>
          </a:p>
        </p:txBody>
      </p:sp>
      <p:sp>
        <p:nvSpPr>
          <p:cNvPr id="2" name="Title 1"/>
          <p:cNvSpPr>
            <a:spLocks noGrp="1"/>
          </p:cNvSpPr>
          <p:nvPr>
            <p:ph type="title"/>
          </p:nvPr>
        </p:nvSpPr>
        <p:spPr/>
        <p:txBody>
          <a:bodyPr/>
          <a:lstStyle/>
          <a:p>
            <a:r>
              <a:rPr lang="en-US" dirty="0"/>
              <a:t>How</a:t>
            </a:r>
            <a:r>
              <a:rPr lang="en-US"/>
              <a:t> we fit at </a:t>
            </a:r>
            <a:r>
              <a:rPr lang="en-US" smtClean="0"/>
              <a:t>UW</a:t>
            </a:r>
            <a:endParaRPr lang="en-US" dirty="0"/>
          </a:p>
        </p:txBody>
      </p:sp>
      <p:sp>
        <p:nvSpPr>
          <p:cNvPr id="5" name="AutoShape 2" descr="Plus sign">
            <a:hlinkClick r:id="rId2"/>
          </p:cNvPr>
          <p:cNvSpPr>
            <a:spLocks noChangeAspect="1" noChangeArrowheads="1"/>
          </p:cNvSpPr>
          <p:nvPr/>
        </p:nvSpPr>
        <p:spPr bwMode="auto">
          <a:xfrm>
            <a:off x="103188" y="214313"/>
            <a:ext cx="104775"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Tree>
    <p:extLst>
      <p:ext uri="{BB962C8B-B14F-4D97-AF65-F5344CB8AC3E}">
        <p14:creationId xmlns:p14="http://schemas.microsoft.com/office/powerpoint/2010/main" val="220510105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5334000"/>
          </a:xfrm>
          <a:prstGeom prst="rect">
            <a:avLst/>
          </a:prstGeom>
        </p:spPr>
        <p:txBody>
          <a:bodyPr>
            <a:normAutofit fontScale="92500"/>
          </a:bodyPr>
          <a:lstStyle/>
          <a:p>
            <a:pPr marL="0" indent="0">
              <a:buNone/>
            </a:pPr>
            <a:r>
              <a:rPr lang="en-US" sz="3672" b="1" dirty="0"/>
              <a:t>University of Washington IT:</a:t>
            </a:r>
            <a:endParaRPr lang="en-US" sz="3672" dirty="0" smtClean="0"/>
          </a:p>
          <a:p>
            <a:pPr fontAlgn="ctr"/>
            <a:r>
              <a:rPr lang="en-US" sz="3600" dirty="0" smtClean="0"/>
              <a:t>Academic Services</a:t>
            </a:r>
          </a:p>
          <a:p>
            <a:pPr fontAlgn="ctr"/>
            <a:r>
              <a:rPr lang="en-US" sz="3600" dirty="0" smtClean="0"/>
              <a:t>Network Datacenter Telecom; Phones and Data </a:t>
            </a:r>
            <a:r>
              <a:rPr lang="en-US" sz="3600" smtClean="0"/>
              <a:t>for UW</a:t>
            </a:r>
            <a:endParaRPr lang="en-US" sz="3600" dirty="0" smtClean="0"/>
          </a:p>
          <a:p>
            <a:pPr fontAlgn="ctr"/>
            <a:r>
              <a:rPr lang="en-US" sz="3600" dirty="0" smtClean="0"/>
              <a:t>Computing Infrastructure; Identity and Access Management, Server OS management, and tools for UW-IT</a:t>
            </a:r>
          </a:p>
          <a:p>
            <a:pPr fontAlgn="ctr"/>
            <a:r>
              <a:rPr lang="en-US" sz="3600" dirty="0"/>
              <a:t>Customer Service &amp; </a:t>
            </a:r>
            <a:r>
              <a:rPr lang="en-US" sz="3600" dirty="0" smtClean="0"/>
              <a:t>Support; General Helpdesk and other cost recovery services</a:t>
            </a:r>
          </a:p>
          <a:p>
            <a:pPr fontAlgn="ctr"/>
            <a:r>
              <a:rPr lang="en-US" sz="3600" dirty="0"/>
              <a:t>Information </a:t>
            </a:r>
            <a:r>
              <a:rPr lang="en-US" sz="3600" dirty="0" smtClean="0"/>
              <a:t>Management; DBAs and UW wide business systems</a:t>
            </a:r>
          </a:p>
          <a:p>
            <a:pPr fontAlgn="ctr"/>
            <a:r>
              <a:rPr lang="en-US" sz="3600" dirty="0"/>
              <a:t>Also: CISO’s Office, IT Services &amp; Strategic </a:t>
            </a:r>
            <a:r>
              <a:rPr lang="en-US" sz="3600" dirty="0" smtClean="0"/>
              <a:t>Sourcing, internal B&amp;F, Communications, HR and the like.</a:t>
            </a:r>
            <a:endParaRPr lang="en-US" sz="3600" dirty="0"/>
          </a:p>
        </p:txBody>
      </p:sp>
      <p:sp>
        <p:nvSpPr>
          <p:cNvPr id="2" name="Title 1"/>
          <p:cNvSpPr>
            <a:spLocks noGrp="1"/>
          </p:cNvSpPr>
          <p:nvPr>
            <p:ph type="title"/>
          </p:nvPr>
        </p:nvSpPr>
        <p:spPr/>
        <p:txBody>
          <a:bodyPr/>
          <a:lstStyle/>
          <a:p>
            <a:r>
              <a:rPr lang="en-US" dirty="0"/>
              <a:t>How</a:t>
            </a:r>
            <a:r>
              <a:rPr lang="en-US"/>
              <a:t> we fit at </a:t>
            </a:r>
            <a:r>
              <a:rPr lang="en-US" smtClean="0"/>
              <a:t>UW</a:t>
            </a:r>
            <a:endParaRPr lang="en-US" dirty="0"/>
          </a:p>
        </p:txBody>
      </p:sp>
      <p:sp>
        <p:nvSpPr>
          <p:cNvPr id="5" name="AutoShape 2" descr="Plus sign">
            <a:hlinkClick r:id="rId2"/>
          </p:cNvPr>
          <p:cNvSpPr>
            <a:spLocks noChangeAspect="1" noChangeArrowheads="1"/>
          </p:cNvSpPr>
          <p:nvPr/>
        </p:nvSpPr>
        <p:spPr bwMode="auto">
          <a:xfrm>
            <a:off x="103188" y="214313"/>
            <a:ext cx="104775"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Tree>
    <p:extLst>
      <p:ext uri="{BB962C8B-B14F-4D97-AF65-F5344CB8AC3E}">
        <p14:creationId xmlns:p14="http://schemas.microsoft.com/office/powerpoint/2010/main" val="385248364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5334000"/>
          </a:xfrm>
          <a:prstGeom prst="rect">
            <a:avLst/>
          </a:prstGeom>
        </p:spPr>
        <p:txBody>
          <a:bodyPr>
            <a:normAutofit/>
          </a:bodyPr>
          <a:lstStyle/>
          <a:p>
            <a:pPr marL="0" indent="0">
              <a:buNone/>
            </a:pPr>
            <a:r>
              <a:rPr lang="en-US" sz="3672" b="1" dirty="0"/>
              <a:t>University of Washington:</a:t>
            </a:r>
          </a:p>
          <a:p>
            <a:pPr fontAlgn="ctr"/>
            <a:r>
              <a:rPr lang="en-US" sz="3600" dirty="0"/>
              <a:t>UW-IT</a:t>
            </a:r>
          </a:p>
          <a:p>
            <a:pPr fontAlgn="ctr"/>
            <a:r>
              <a:rPr lang="en-US" sz="3600"/>
              <a:t>Academic </a:t>
            </a:r>
            <a:r>
              <a:rPr lang="en-US" sz="3600" dirty="0"/>
              <a:t>Unites</a:t>
            </a:r>
          </a:p>
          <a:p>
            <a:pPr fontAlgn="ctr"/>
            <a:r>
              <a:rPr lang="en-US" sz="3600" dirty="0"/>
              <a:t>Branch Campuses</a:t>
            </a:r>
          </a:p>
          <a:p>
            <a:pPr fontAlgn="ctr"/>
            <a:r>
              <a:rPr lang="en-US" sz="3600"/>
              <a:t>Registrar </a:t>
            </a:r>
            <a:r>
              <a:rPr lang="en-US" sz="3600" dirty="0"/>
              <a:t>-</a:t>
            </a:r>
            <a:r>
              <a:rPr lang="en-US" sz="3600"/>
              <a:t> FERPA</a:t>
            </a:r>
            <a:endParaRPr lang="en-US" sz="3600" dirty="0"/>
          </a:p>
          <a:p>
            <a:pPr fontAlgn="ctr"/>
            <a:r>
              <a:rPr lang="en-US" sz="3600"/>
              <a:t>UW Medicine - HIPAA</a:t>
            </a:r>
            <a:endParaRPr lang="en-US" sz="3600" dirty="0"/>
          </a:p>
          <a:p>
            <a:pPr fontAlgn="ctr"/>
            <a:r>
              <a:rPr lang="en-US" sz="3600"/>
              <a:t>et al.</a:t>
            </a:r>
            <a:endParaRPr lang="en-US" sz="3600" dirty="0"/>
          </a:p>
          <a:p>
            <a:pPr marL="0" indent="0" fontAlgn="ctr">
              <a:buNone/>
            </a:pPr>
            <a:endParaRPr lang="en-US" sz="3600" dirty="0"/>
          </a:p>
        </p:txBody>
      </p:sp>
      <p:sp>
        <p:nvSpPr>
          <p:cNvPr id="2" name="Title 1"/>
          <p:cNvSpPr>
            <a:spLocks noGrp="1"/>
          </p:cNvSpPr>
          <p:nvPr>
            <p:ph type="title"/>
          </p:nvPr>
        </p:nvSpPr>
        <p:spPr/>
        <p:txBody>
          <a:bodyPr/>
          <a:lstStyle/>
          <a:p>
            <a:r>
              <a:rPr lang="en-US" dirty="0"/>
              <a:t>How</a:t>
            </a:r>
            <a:r>
              <a:rPr lang="en-US"/>
              <a:t> we fit at </a:t>
            </a:r>
            <a:r>
              <a:rPr lang="en-US" smtClean="0"/>
              <a:t>UW</a:t>
            </a:r>
            <a:endParaRPr lang="en-US" dirty="0"/>
          </a:p>
        </p:txBody>
      </p:sp>
      <p:sp>
        <p:nvSpPr>
          <p:cNvPr id="5" name="AutoShape 2" descr="Plus sign">
            <a:hlinkClick r:id="rId2"/>
          </p:cNvPr>
          <p:cNvSpPr>
            <a:spLocks noChangeAspect="1" noChangeArrowheads="1"/>
          </p:cNvSpPr>
          <p:nvPr/>
        </p:nvSpPr>
        <p:spPr bwMode="auto">
          <a:xfrm>
            <a:off x="103188" y="214313"/>
            <a:ext cx="104775"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Tree>
    <p:extLst>
      <p:ext uri="{BB962C8B-B14F-4D97-AF65-F5344CB8AC3E}">
        <p14:creationId xmlns:p14="http://schemas.microsoft.com/office/powerpoint/2010/main" val="334263915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Our path to Office 365</a:t>
            </a:r>
            <a:endParaRPr lang="en-US" dirty="0"/>
          </a:p>
        </p:txBody>
      </p:sp>
    </p:spTree>
    <p:extLst>
      <p:ext uri="{BB962C8B-B14F-4D97-AF65-F5344CB8AC3E}">
        <p14:creationId xmlns:p14="http://schemas.microsoft.com/office/powerpoint/2010/main" val="173028956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3877985"/>
          </a:xfrm>
          <a:prstGeom prst="rect">
            <a:avLst/>
          </a:prstGeom>
        </p:spPr>
        <p:txBody>
          <a:bodyPr/>
          <a:lstStyle/>
          <a:p>
            <a:pPr fontAlgn="ctr"/>
            <a:r>
              <a:rPr lang="en-US" dirty="0" smtClean="0"/>
              <a:t>All Microsoft Collaborative applications funded and deployed by individual departments </a:t>
            </a:r>
          </a:p>
          <a:p>
            <a:pPr fontAlgn="ctr"/>
            <a:r>
              <a:rPr lang="en-US" dirty="0" smtClean="0"/>
              <a:t>About two dozen Exchange implementations </a:t>
            </a:r>
          </a:p>
          <a:p>
            <a:pPr fontAlgn="ctr"/>
            <a:r>
              <a:rPr lang="en-US" dirty="0" smtClean="0"/>
              <a:t>About a dozen SharePoint farms</a:t>
            </a:r>
          </a:p>
          <a:p>
            <a:pPr fontAlgn="ctr"/>
            <a:r>
              <a:rPr lang="en-US" dirty="0" smtClean="0"/>
              <a:t>Unknown number SharePoint Services deployed under desks</a:t>
            </a:r>
          </a:p>
        </p:txBody>
      </p:sp>
      <p:sp>
        <p:nvSpPr>
          <p:cNvPr id="2" name="Title 1"/>
          <p:cNvSpPr>
            <a:spLocks noGrp="1"/>
          </p:cNvSpPr>
          <p:nvPr>
            <p:ph type="title"/>
          </p:nvPr>
        </p:nvSpPr>
        <p:spPr/>
        <p:txBody>
          <a:bodyPr/>
          <a:lstStyle/>
          <a:p>
            <a:r>
              <a:rPr lang="en-US" dirty="0" smtClean="0"/>
              <a:t>Pre 2007 Era</a:t>
            </a:r>
            <a:endParaRPr lang="en-US" dirty="0"/>
          </a:p>
        </p:txBody>
      </p:sp>
    </p:spTree>
    <p:extLst>
      <p:ext uri="{BB962C8B-B14F-4D97-AF65-F5344CB8AC3E}">
        <p14:creationId xmlns:p14="http://schemas.microsoft.com/office/powerpoint/2010/main" val="113041773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7140416"/>
          </a:xfrm>
          <a:prstGeom prst="rect">
            <a:avLst/>
          </a:prstGeom>
        </p:spPr>
        <p:txBody>
          <a:bodyPr/>
          <a:lstStyle/>
          <a:p>
            <a:pPr fontAlgn="ctr"/>
            <a:r>
              <a:rPr lang="en-US" dirty="0" smtClean="0"/>
              <a:t>UW Exchange recharge service established </a:t>
            </a:r>
          </a:p>
          <a:p>
            <a:pPr fontAlgn="ctr"/>
            <a:r>
              <a:rPr lang="en-US" dirty="0" smtClean="0"/>
              <a:t>UW SharePoint established 2008 using joint resources and centrally funded licenses for a farm.</a:t>
            </a:r>
          </a:p>
          <a:p>
            <a:pPr fontAlgn="ctr"/>
            <a:r>
              <a:rPr lang="en-US" dirty="0" smtClean="0"/>
              <a:t>UW Office </a:t>
            </a:r>
            <a:r>
              <a:rPr lang="en-US" dirty="0"/>
              <a:t>Communicator </a:t>
            </a:r>
            <a:r>
              <a:rPr lang="en-US" dirty="0" smtClean="0"/>
              <a:t>Pilot </a:t>
            </a:r>
          </a:p>
          <a:p>
            <a:pPr fontAlgn="ctr"/>
            <a:r>
              <a:rPr lang="en-US" dirty="0" smtClean="0"/>
              <a:t>About a dozen Exchange implementations migrated to central offering and double that of new mailboxes</a:t>
            </a:r>
          </a:p>
          <a:p>
            <a:pPr fontAlgn="ctr"/>
            <a:r>
              <a:rPr lang="en-US" dirty="0" smtClean="0"/>
              <a:t>About half-dozen departments move to central offering and another half-dozen new collections. </a:t>
            </a:r>
          </a:p>
          <a:p>
            <a:pPr fontAlgn="ctr"/>
            <a:endParaRPr lang="en-US" dirty="0" smtClean="0"/>
          </a:p>
          <a:p>
            <a:pPr fontAlgn="ctr"/>
            <a:endParaRPr lang="en-US" dirty="0" smtClean="0"/>
          </a:p>
          <a:p>
            <a:pPr fontAlgn="ctr"/>
            <a:endParaRPr lang="en-US" dirty="0" smtClean="0"/>
          </a:p>
        </p:txBody>
      </p:sp>
      <p:sp>
        <p:nvSpPr>
          <p:cNvPr id="2" name="Title 1"/>
          <p:cNvSpPr>
            <a:spLocks noGrp="1"/>
          </p:cNvSpPr>
          <p:nvPr>
            <p:ph type="title"/>
          </p:nvPr>
        </p:nvSpPr>
        <p:spPr/>
        <p:txBody>
          <a:bodyPr/>
          <a:lstStyle/>
          <a:p>
            <a:r>
              <a:rPr lang="en-US" dirty="0" smtClean="0"/>
              <a:t>Microsoft Collaborative Application Era</a:t>
            </a:r>
            <a:endParaRPr lang="en-US" dirty="0"/>
          </a:p>
        </p:txBody>
      </p:sp>
    </p:spTree>
    <p:extLst>
      <p:ext uri="{BB962C8B-B14F-4D97-AF65-F5344CB8AC3E}">
        <p14:creationId xmlns:p14="http://schemas.microsoft.com/office/powerpoint/2010/main" val="351610112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3200876"/>
          </a:xfrm>
          <a:prstGeom prst="rect">
            <a:avLst/>
          </a:prstGeom>
        </p:spPr>
        <p:txBody>
          <a:bodyPr/>
          <a:lstStyle/>
          <a:p>
            <a:pPr fontAlgn="ctr"/>
            <a:r>
              <a:rPr lang="en-US" dirty="0" smtClean="0"/>
              <a:t>Exchange Labs pilot of 3,000 alumni</a:t>
            </a:r>
          </a:p>
          <a:p>
            <a:pPr fontAlgn="ctr"/>
            <a:r>
              <a:rPr lang="en-US" dirty="0" smtClean="0"/>
              <a:t>Migration of Alumni from MyUW.net to Exchange Labs and Google Apps </a:t>
            </a:r>
          </a:p>
          <a:p>
            <a:pPr fontAlgn="ctr"/>
            <a:r>
              <a:rPr lang="en-US" dirty="0" smtClean="0"/>
              <a:t>New Campus Agreement fuels growth of Departmental SharePoint Farms</a:t>
            </a:r>
          </a:p>
        </p:txBody>
      </p:sp>
      <p:sp>
        <p:nvSpPr>
          <p:cNvPr id="2" name="Title 1"/>
          <p:cNvSpPr>
            <a:spLocks noGrp="1"/>
          </p:cNvSpPr>
          <p:nvPr>
            <p:ph type="title"/>
          </p:nvPr>
        </p:nvSpPr>
        <p:spPr/>
        <p:txBody>
          <a:bodyPr/>
          <a:lstStyle/>
          <a:p>
            <a:r>
              <a:rPr lang="en-US" dirty="0" smtClean="0"/>
              <a:t>Forecast calls for “Cloud”</a:t>
            </a:r>
            <a:endParaRPr lang="en-US" dirty="0"/>
          </a:p>
        </p:txBody>
      </p:sp>
    </p:spTree>
    <p:extLst>
      <p:ext uri="{BB962C8B-B14F-4D97-AF65-F5344CB8AC3E}">
        <p14:creationId xmlns:p14="http://schemas.microsoft.com/office/powerpoint/2010/main" val="382722292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4001095"/>
          </a:xfrm>
          <a:prstGeom prst="rect">
            <a:avLst/>
          </a:prstGeom>
        </p:spPr>
        <p:txBody>
          <a:bodyPr/>
          <a:lstStyle/>
          <a:p>
            <a:pPr fontAlgn="ctr"/>
            <a:r>
              <a:rPr lang="en-US" dirty="0" smtClean="0"/>
              <a:t>“Cloud” adopted as official strategy</a:t>
            </a:r>
          </a:p>
          <a:p>
            <a:pPr fontAlgn="ctr"/>
            <a:r>
              <a:rPr lang="en-US" dirty="0" smtClean="0"/>
              <a:t>Google Apps becomes GA</a:t>
            </a:r>
          </a:p>
          <a:p>
            <a:pPr fontAlgn="ctr"/>
            <a:r>
              <a:rPr lang="en-US" dirty="0" err="1" smtClean="0"/>
              <a:t>Live@EDU</a:t>
            </a:r>
            <a:r>
              <a:rPr lang="en-US" dirty="0" smtClean="0"/>
              <a:t> becomes GA</a:t>
            </a:r>
          </a:p>
          <a:p>
            <a:pPr fontAlgn="ctr"/>
            <a:r>
              <a:rPr lang="en-US" dirty="0" smtClean="0"/>
              <a:t>All students with out need for HIPAA moved off legacy to cloud</a:t>
            </a:r>
          </a:p>
          <a:p>
            <a:pPr fontAlgn="ctr"/>
            <a:endParaRPr lang="en-US" dirty="0" smtClean="0"/>
          </a:p>
        </p:txBody>
      </p:sp>
      <p:sp>
        <p:nvSpPr>
          <p:cNvPr id="2" name="Title 1"/>
          <p:cNvSpPr>
            <a:spLocks noGrp="1"/>
          </p:cNvSpPr>
          <p:nvPr>
            <p:ph type="title"/>
          </p:nvPr>
        </p:nvSpPr>
        <p:spPr/>
        <p:txBody>
          <a:bodyPr/>
          <a:lstStyle/>
          <a:p>
            <a:r>
              <a:rPr lang="en-US" dirty="0" smtClean="0"/>
              <a:t>“Cloud” Era – Storm Front</a:t>
            </a:r>
            <a:endParaRPr lang="en-US" dirty="0"/>
          </a:p>
        </p:txBody>
      </p:sp>
    </p:spTree>
    <p:extLst>
      <p:ext uri="{BB962C8B-B14F-4D97-AF65-F5344CB8AC3E}">
        <p14:creationId xmlns:p14="http://schemas.microsoft.com/office/powerpoint/2010/main" val="254643415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94966" y="1212850"/>
            <a:ext cx="11887200" cy="5557674"/>
          </a:xfrm>
          <a:prstGeom prst="rect">
            <a:avLst/>
          </a:prstGeom>
        </p:spPr>
        <p:txBody>
          <a:bodyPr/>
          <a:lstStyle/>
          <a:p>
            <a:pPr fontAlgn="ctr"/>
            <a:r>
              <a:rPr lang="en-US" dirty="0" err="1" smtClean="0"/>
              <a:t>Live@EDU</a:t>
            </a:r>
            <a:r>
              <a:rPr lang="en-US" dirty="0" smtClean="0"/>
              <a:t> is Dead.  Long live BPOS!</a:t>
            </a:r>
          </a:p>
          <a:p>
            <a:pPr fontAlgn="ctr"/>
            <a:r>
              <a:rPr lang="en-US" dirty="0" smtClean="0"/>
              <a:t>BPOS is dead.  Long live Office 365!</a:t>
            </a:r>
          </a:p>
          <a:p>
            <a:pPr fontAlgn="ctr"/>
            <a:r>
              <a:rPr lang="en-US" dirty="0" smtClean="0"/>
              <a:t>UW </a:t>
            </a:r>
            <a:r>
              <a:rPr lang="en-US" dirty="0" err="1" smtClean="0"/>
              <a:t>Live@EDU</a:t>
            </a:r>
            <a:r>
              <a:rPr lang="en-US" dirty="0" smtClean="0"/>
              <a:t> is discontinued and users migrated back to MyUW.net identities.</a:t>
            </a:r>
          </a:p>
          <a:p>
            <a:pPr fontAlgn="ctr"/>
            <a:r>
              <a:rPr lang="en-US" dirty="0" smtClean="0"/>
              <a:t>Wave 14 Pilot.</a:t>
            </a:r>
          </a:p>
          <a:p>
            <a:pPr fontAlgn="ctr"/>
            <a:r>
              <a:rPr lang="en-US" dirty="0" smtClean="0"/>
              <a:t>Shibboleth Microsoft/UW joint effort. </a:t>
            </a:r>
          </a:p>
          <a:p>
            <a:pPr fontAlgn="ctr"/>
            <a:r>
              <a:rPr lang="en-US" dirty="0" smtClean="0"/>
              <a:t>Wave 14 is Dead Long live Wave 15!</a:t>
            </a:r>
          </a:p>
          <a:p>
            <a:pPr marL="0" indent="0" fontAlgn="ctr">
              <a:buNone/>
            </a:pPr>
            <a:endParaRPr lang="en-US" dirty="0" smtClean="0"/>
          </a:p>
          <a:p>
            <a:pPr fontAlgn="ctr"/>
            <a:endParaRPr lang="en-US" dirty="0" smtClean="0"/>
          </a:p>
        </p:txBody>
      </p:sp>
      <p:sp>
        <p:nvSpPr>
          <p:cNvPr id="2" name="Title 1"/>
          <p:cNvSpPr>
            <a:spLocks noGrp="1"/>
          </p:cNvSpPr>
          <p:nvPr>
            <p:ph type="title"/>
          </p:nvPr>
        </p:nvSpPr>
        <p:spPr/>
        <p:txBody>
          <a:bodyPr/>
          <a:lstStyle/>
          <a:p>
            <a:r>
              <a:rPr lang="en-US" dirty="0" smtClean="0"/>
              <a:t>“Cloud” Era – The Storm</a:t>
            </a:r>
            <a:endParaRPr lang="en-US" dirty="0"/>
          </a:p>
        </p:txBody>
      </p:sp>
    </p:spTree>
    <p:extLst>
      <p:ext uri="{BB962C8B-B14F-4D97-AF65-F5344CB8AC3E}">
        <p14:creationId xmlns:p14="http://schemas.microsoft.com/office/powerpoint/2010/main" val="121589798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OneDrive for </a:t>
            </a:r>
            <a:r>
              <a:rPr lang="en-US" dirty="0" smtClean="0"/>
              <a:t>Business, SharePoint at the University of Washington</a:t>
            </a:r>
            <a:endParaRPr lang="en-US" dirty="0"/>
          </a:p>
        </p:txBody>
      </p:sp>
      <p:sp>
        <p:nvSpPr>
          <p:cNvPr id="5" name="Text Placeholder 4"/>
          <p:cNvSpPr>
            <a:spLocks noGrp="1"/>
          </p:cNvSpPr>
          <p:nvPr>
            <p:ph type="body" sz="quarter" idx="14"/>
          </p:nvPr>
        </p:nvSpPr>
        <p:spPr/>
        <p:txBody>
          <a:bodyPr/>
          <a:lstStyle/>
          <a:p>
            <a:r>
              <a:rPr lang="en-US" dirty="0" smtClean="0"/>
              <a:t>David Scott Norton and Gregory Frick</a:t>
            </a:r>
          </a:p>
          <a:p>
            <a:r>
              <a:rPr lang="en-US" dirty="0" smtClean="0"/>
              <a:t>Academic Collaborative Applications Team</a:t>
            </a:r>
          </a:p>
          <a:p>
            <a:r>
              <a:rPr lang="en-US" dirty="0" smtClean="0"/>
              <a:t>University of Washington</a:t>
            </a:r>
            <a:endParaRPr lang="en-US" dirty="0"/>
          </a:p>
        </p:txBody>
      </p:sp>
      <p:sp>
        <p:nvSpPr>
          <p:cNvPr id="3" name="Text Placeholder 2"/>
          <p:cNvSpPr>
            <a:spLocks noGrp="1"/>
          </p:cNvSpPr>
          <p:nvPr>
            <p:ph type="body" sz="quarter" idx="15"/>
          </p:nvPr>
        </p:nvSpPr>
        <p:spPr/>
        <p:txBody>
          <a:bodyPr/>
          <a:lstStyle/>
          <a:p>
            <a:r>
              <a:rPr lang="en-US" dirty="0" smtClean="0"/>
              <a:t>SPC221</a:t>
            </a:r>
            <a:endParaRPr lang="en-US" dirty="0"/>
          </a:p>
        </p:txBody>
      </p:sp>
    </p:spTree>
    <p:extLst>
      <p:ext uri="{BB962C8B-B14F-4D97-AF65-F5344CB8AC3E}">
        <p14:creationId xmlns:p14="http://schemas.microsoft.com/office/powerpoint/2010/main" val="950798225"/>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94966" y="1212849"/>
            <a:ext cx="11887200" cy="4555093"/>
          </a:xfrm>
          <a:prstGeom prst="rect">
            <a:avLst/>
          </a:prstGeom>
        </p:spPr>
        <p:txBody>
          <a:bodyPr/>
          <a:lstStyle/>
          <a:p>
            <a:pPr fontAlgn="ctr"/>
            <a:r>
              <a:rPr lang="en-US" dirty="0"/>
              <a:t>Exchange Online Hybrid deployment </a:t>
            </a:r>
            <a:r>
              <a:rPr lang="en-US" dirty="0" smtClean="0"/>
              <a:t>stuck</a:t>
            </a:r>
            <a:endParaRPr lang="en-US" dirty="0"/>
          </a:p>
          <a:p>
            <a:pPr fontAlgn="ctr"/>
            <a:r>
              <a:rPr lang="en-US" dirty="0"/>
              <a:t>Pivot efforts to Lync </a:t>
            </a:r>
            <a:r>
              <a:rPr lang="en-US" dirty="0" smtClean="0"/>
              <a:t>and </a:t>
            </a:r>
            <a:r>
              <a:rPr lang="en-US" dirty="0"/>
              <a:t>OneDrive for Business</a:t>
            </a:r>
          </a:p>
          <a:p>
            <a:pPr fontAlgn="ctr"/>
            <a:r>
              <a:rPr lang="en-US" dirty="0"/>
              <a:t>Enable 130,000 users for Lync and OneDrive for </a:t>
            </a:r>
            <a:r>
              <a:rPr lang="en-US" dirty="0" smtClean="0"/>
              <a:t>Business! </a:t>
            </a:r>
            <a:r>
              <a:rPr lang="en-US" dirty="0"/>
              <a:t>(Also included Exchange Online Site Mailboxes.)</a:t>
            </a:r>
          </a:p>
          <a:p>
            <a:pPr fontAlgn="ctr"/>
            <a:r>
              <a:rPr lang="en-US" dirty="0"/>
              <a:t>Finally Exchange Hybrid in place and pilot begun</a:t>
            </a:r>
          </a:p>
          <a:p>
            <a:pPr marL="0" indent="0" fontAlgn="ctr">
              <a:buNone/>
            </a:pPr>
            <a:endParaRPr lang="en-US" dirty="0"/>
          </a:p>
        </p:txBody>
      </p:sp>
      <p:sp>
        <p:nvSpPr>
          <p:cNvPr id="2" name="Title 1"/>
          <p:cNvSpPr>
            <a:spLocks noGrp="1"/>
          </p:cNvSpPr>
          <p:nvPr>
            <p:ph type="title"/>
          </p:nvPr>
        </p:nvSpPr>
        <p:spPr/>
        <p:txBody>
          <a:bodyPr/>
          <a:lstStyle/>
          <a:p>
            <a:r>
              <a:rPr lang="en-US" dirty="0"/>
              <a:t>Forking Office </a:t>
            </a:r>
            <a:r>
              <a:rPr lang="en-US" dirty="0" smtClean="0"/>
              <a:t>365</a:t>
            </a:r>
            <a:endParaRPr lang="en-US" dirty="0"/>
          </a:p>
        </p:txBody>
      </p:sp>
      <p:grpSp>
        <p:nvGrpSpPr>
          <p:cNvPr id="4" name="Group 4"/>
          <p:cNvGrpSpPr>
            <a:grpSpLocks noChangeAspect="1"/>
          </p:cNvGrpSpPr>
          <p:nvPr/>
        </p:nvGrpSpPr>
        <p:grpSpPr bwMode="auto">
          <a:xfrm>
            <a:off x="10407650" y="144462"/>
            <a:ext cx="1447800" cy="1825625"/>
            <a:chOff x="3461" y="1628"/>
            <a:chExt cx="912" cy="1150"/>
          </a:xfrm>
        </p:grpSpPr>
        <p:sp>
          <p:nvSpPr>
            <p:cNvPr id="5" name="AutoShape 3"/>
            <p:cNvSpPr>
              <a:spLocks noChangeAspect="1" noChangeArrowheads="1" noTextEdit="1"/>
            </p:cNvSpPr>
            <p:nvPr/>
          </p:nvSpPr>
          <p:spPr bwMode="auto">
            <a:xfrm>
              <a:off x="3461" y="1628"/>
              <a:ext cx="912" cy="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6" name="Freeform 6"/>
            <p:cNvSpPr>
              <a:spLocks/>
            </p:cNvSpPr>
            <p:nvPr/>
          </p:nvSpPr>
          <p:spPr bwMode="auto">
            <a:xfrm>
              <a:off x="3479" y="1628"/>
              <a:ext cx="894" cy="1150"/>
            </a:xfrm>
            <a:custGeom>
              <a:avLst/>
              <a:gdLst>
                <a:gd name="T0" fmla="*/ 384 w 1788"/>
                <a:gd name="T1" fmla="*/ 0 h 2300"/>
                <a:gd name="T2" fmla="*/ 0 w 1788"/>
                <a:gd name="T3" fmla="*/ 2300 h 2300"/>
                <a:gd name="T4" fmla="*/ 1788 w 1788"/>
                <a:gd name="T5" fmla="*/ 2231 h 2300"/>
                <a:gd name="T6" fmla="*/ 1383 w 1788"/>
                <a:gd name="T7" fmla="*/ 0 h 2300"/>
                <a:gd name="T8" fmla="*/ 384 w 1788"/>
                <a:gd name="T9" fmla="*/ 0 h 2300"/>
              </a:gdLst>
              <a:ahLst/>
              <a:cxnLst>
                <a:cxn ang="0">
                  <a:pos x="T0" y="T1"/>
                </a:cxn>
                <a:cxn ang="0">
                  <a:pos x="T2" y="T3"/>
                </a:cxn>
                <a:cxn ang="0">
                  <a:pos x="T4" y="T5"/>
                </a:cxn>
                <a:cxn ang="0">
                  <a:pos x="T6" y="T7"/>
                </a:cxn>
                <a:cxn ang="0">
                  <a:pos x="T8" y="T9"/>
                </a:cxn>
              </a:cxnLst>
              <a:rect l="0" t="0" r="r" b="b"/>
              <a:pathLst>
                <a:path w="1788" h="2300">
                  <a:moveTo>
                    <a:pt x="384" y="0"/>
                  </a:moveTo>
                  <a:lnTo>
                    <a:pt x="0" y="2300"/>
                  </a:lnTo>
                  <a:lnTo>
                    <a:pt x="1788" y="2231"/>
                  </a:lnTo>
                  <a:lnTo>
                    <a:pt x="1383" y="0"/>
                  </a:lnTo>
                  <a:lnTo>
                    <a:pt x="384" y="0"/>
                  </a:lnTo>
                  <a:close/>
                </a:path>
              </a:pathLst>
            </a:custGeom>
            <a:solidFill>
              <a:srgbClr val="8989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7" name="Freeform 7"/>
            <p:cNvSpPr>
              <a:spLocks/>
            </p:cNvSpPr>
            <p:nvPr/>
          </p:nvSpPr>
          <p:spPr bwMode="auto">
            <a:xfrm>
              <a:off x="3495" y="1672"/>
              <a:ext cx="852" cy="1022"/>
            </a:xfrm>
            <a:custGeom>
              <a:avLst/>
              <a:gdLst>
                <a:gd name="T0" fmla="*/ 336 w 1703"/>
                <a:gd name="T1" fmla="*/ 4 h 2045"/>
                <a:gd name="T2" fmla="*/ 1360 w 1703"/>
                <a:gd name="T3" fmla="*/ 0 h 2045"/>
                <a:gd name="T4" fmla="*/ 1703 w 1703"/>
                <a:gd name="T5" fmla="*/ 1847 h 2045"/>
                <a:gd name="T6" fmla="*/ 1642 w 1703"/>
                <a:gd name="T7" fmla="*/ 1953 h 2045"/>
                <a:gd name="T8" fmla="*/ 1530 w 1703"/>
                <a:gd name="T9" fmla="*/ 1993 h 2045"/>
                <a:gd name="T10" fmla="*/ 1420 w 1703"/>
                <a:gd name="T11" fmla="*/ 2000 h 2045"/>
                <a:gd name="T12" fmla="*/ 55 w 1703"/>
                <a:gd name="T13" fmla="*/ 2045 h 2045"/>
                <a:gd name="T14" fmla="*/ 0 w 1703"/>
                <a:gd name="T15" fmla="*/ 2021 h 2045"/>
                <a:gd name="T16" fmla="*/ 336 w 1703"/>
                <a:gd name="T17" fmla="*/ 4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3" h="2045">
                  <a:moveTo>
                    <a:pt x="336" y="4"/>
                  </a:moveTo>
                  <a:lnTo>
                    <a:pt x="1360" y="0"/>
                  </a:lnTo>
                  <a:lnTo>
                    <a:pt x="1703" y="1847"/>
                  </a:lnTo>
                  <a:lnTo>
                    <a:pt x="1642" y="1953"/>
                  </a:lnTo>
                  <a:lnTo>
                    <a:pt x="1530" y="1993"/>
                  </a:lnTo>
                  <a:lnTo>
                    <a:pt x="1420" y="2000"/>
                  </a:lnTo>
                  <a:lnTo>
                    <a:pt x="55" y="2045"/>
                  </a:lnTo>
                  <a:lnTo>
                    <a:pt x="0" y="2021"/>
                  </a:lnTo>
                  <a:lnTo>
                    <a:pt x="336" y="4"/>
                  </a:lnTo>
                  <a:close/>
                </a:path>
              </a:pathLst>
            </a:custGeom>
            <a:solidFill>
              <a:srgbClr val="8989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8" name="Freeform 8"/>
            <p:cNvSpPr>
              <a:spLocks/>
            </p:cNvSpPr>
            <p:nvPr/>
          </p:nvSpPr>
          <p:spPr bwMode="auto">
            <a:xfrm>
              <a:off x="3496" y="1676"/>
              <a:ext cx="849" cy="1009"/>
            </a:xfrm>
            <a:custGeom>
              <a:avLst/>
              <a:gdLst>
                <a:gd name="T0" fmla="*/ 399 w 1700"/>
                <a:gd name="T1" fmla="*/ 3 h 2018"/>
                <a:gd name="T2" fmla="*/ 495 w 1700"/>
                <a:gd name="T3" fmla="*/ 3 h 2018"/>
                <a:gd name="T4" fmla="*/ 591 w 1700"/>
                <a:gd name="T5" fmla="*/ 2 h 2018"/>
                <a:gd name="T6" fmla="*/ 688 w 1700"/>
                <a:gd name="T7" fmla="*/ 2 h 2018"/>
                <a:gd name="T8" fmla="*/ 783 w 1700"/>
                <a:gd name="T9" fmla="*/ 2 h 2018"/>
                <a:gd name="T10" fmla="*/ 880 w 1700"/>
                <a:gd name="T11" fmla="*/ 1 h 2018"/>
                <a:gd name="T12" fmla="*/ 975 w 1700"/>
                <a:gd name="T13" fmla="*/ 1 h 2018"/>
                <a:gd name="T14" fmla="*/ 1072 w 1700"/>
                <a:gd name="T15" fmla="*/ 1 h 2018"/>
                <a:gd name="T16" fmla="*/ 1169 w 1700"/>
                <a:gd name="T17" fmla="*/ 1 h 2018"/>
                <a:gd name="T18" fmla="*/ 1264 w 1700"/>
                <a:gd name="T19" fmla="*/ 0 h 2018"/>
                <a:gd name="T20" fmla="*/ 1361 w 1700"/>
                <a:gd name="T21" fmla="*/ 0 h 2018"/>
                <a:gd name="T22" fmla="*/ 1425 w 1700"/>
                <a:gd name="T23" fmla="*/ 342 h 2018"/>
                <a:gd name="T24" fmla="*/ 1488 w 1700"/>
                <a:gd name="T25" fmla="*/ 683 h 2018"/>
                <a:gd name="T26" fmla="*/ 1551 w 1700"/>
                <a:gd name="T27" fmla="*/ 1024 h 2018"/>
                <a:gd name="T28" fmla="*/ 1616 w 1700"/>
                <a:gd name="T29" fmla="*/ 1366 h 2018"/>
                <a:gd name="T30" fmla="*/ 1679 w 1700"/>
                <a:gd name="T31" fmla="*/ 1708 h 2018"/>
                <a:gd name="T32" fmla="*/ 1685 w 1700"/>
                <a:gd name="T33" fmla="*/ 1850 h 2018"/>
                <a:gd name="T34" fmla="*/ 1662 w 1700"/>
                <a:gd name="T35" fmla="*/ 1890 h 2018"/>
                <a:gd name="T36" fmla="*/ 1640 w 1700"/>
                <a:gd name="T37" fmla="*/ 1930 h 2018"/>
                <a:gd name="T38" fmla="*/ 1598 w 1700"/>
                <a:gd name="T39" fmla="*/ 1945 h 2018"/>
                <a:gd name="T40" fmla="*/ 1556 w 1700"/>
                <a:gd name="T41" fmla="*/ 1960 h 2018"/>
                <a:gd name="T42" fmla="*/ 1514 w 1700"/>
                <a:gd name="T43" fmla="*/ 1972 h 2018"/>
                <a:gd name="T44" fmla="*/ 1473 w 1700"/>
                <a:gd name="T45" fmla="*/ 1974 h 2018"/>
                <a:gd name="T46" fmla="*/ 1431 w 1700"/>
                <a:gd name="T47" fmla="*/ 1977 h 2018"/>
                <a:gd name="T48" fmla="*/ 1332 w 1700"/>
                <a:gd name="T49" fmla="*/ 1981 h 2018"/>
                <a:gd name="T50" fmla="*/ 1205 w 1700"/>
                <a:gd name="T51" fmla="*/ 1984 h 2018"/>
                <a:gd name="T52" fmla="*/ 1077 w 1700"/>
                <a:gd name="T53" fmla="*/ 1988 h 2018"/>
                <a:gd name="T54" fmla="*/ 950 w 1700"/>
                <a:gd name="T55" fmla="*/ 1991 h 2018"/>
                <a:gd name="T56" fmla="*/ 822 w 1700"/>
                <a:gd name="T57" fmla="*/ 1996 h 2018"/>
                <a:gd name="T58" fmla="*/ 694 w 1700"/>
                <a:gd name="T59" fmla="*/ 1999 h 2018"/>
                <a:gd name="T60" fmla="*/ 567 w 1700"/>
                <a:gd name="T61" fmla="*/ 2003 h 2018"/>
                <a:gd name="T62" fmla="*/ 439 w 1700"/>
                <a:gd name="T63" fmla="*/ 2006 h 2018"/>
                <a:gd name="T64" fmla="*/ 311 w 1700"/>
                <a:gd name="T65" fmla="*/ 2010 h 2018"/>
                <a:gd name="T66" fmla="*/ 183 w 1700"/>
                <a:gd name="T67" fmla="*/ 2014 h 2018"/>
                <a:gd name="T68" fmla="*/ 55 w 1700"/>
                <a:gd name="T69" fmla="*/ 2018 h 2018"/>
                <a:gd name="T70" fmla="*/ 35 w 1700"/>
                <a:gd name="T71" fmla="*/ 2008 h 2018"/>
                <a:gd name="T72" fmla="*/ 14 w 1700"/>
                <a:gd name="T73" fmla="*/ 1999 h 2018"/>
                <a:gd name="T74" fmla="*/ 21 w 1700"/>
                <a:gd name="T75" fmla="*/ 1869 h 2018"/>
                <a:gd name="T76" fmla="*/ 84 w 1700"/>
                <a:gd name="T77" fmla="*/ 1496 h 2018"/>
                <a:gd name="T78" fmla="*/ 146 w 1700"/>
                <a:gd name="T79" fmla="*/ 1123 h 2018"/>
                <a:gd name="T80" fmla="*/ 209 w 1700"/>
                <a:gd name="T81" fmla="*/ 749 h 2018"/>
                <a:gd name="T82" fmla="*/ 272 w 1700"/>
                <a:gd name="T83" fmla="*/ 376 h 2018"/>
                <a:gd name="T84" fmla="*/ 334 w 1700"/>
                <a:gd name="T85" fmla="*/ 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0" h="2018">
                  <a:moveTo>
                    <a:pt x="334" y="3"/>
                  </a:moveTo>
                  <a:lnTo>
                    <a:pt x="366" y="3"/>
                  </a:lnTo>
                  <a:lnTo>
                    <a:pt x="399" y="3"/>
                  </a:lnTo>
                  <a:lnTo>
                    <a:pt x="431" y="3"/>
                  </a:lnTo>
                  <a:lnTo>
                    <a:pt x="463" y="3"/>
                  </a:lnTo>
                  <a:lnTo>
                    <a:pt x="495" y="3"/>
                  </a:lnTo>
                  <a:lnTo>
                    <a:pt x="526" y="2"/>
                  </a:lnTo>
                  <a:lnTo>
                    <a:pt x="559" y="2"/>
                  </a:lnTo>
                  <a:lnTo>
                    <a:pt x="591" y="2"/>
                  </a:lnTo>
                  <a:lnTo>
                    <a:pt x="623" y="2"/>
                  </a:lnTo>
                  <a:lnTo>
                    <a:pt x="655" y="2"/>
                  </a:lnTo>
                  <a:lnTo>
                    <a:pt x="688" y="2"/>
                  </a:lnTo>
                  <a:lnTo>
                    <a:pt x="720" y="2"/>
                  </a:lnTo>
                  <a:lnTo>
                    <a:pt x="751" y="2"/>
                  </a:lnTo>
                  <a:lnTo>
                    <a:pt x="783" y="2"/>
                  </a:lnTo>
                  <a:lnTo>
                    <a:pt x="815" y="2"/>
                  </a:lnTo>
                  <a:lnTo>
                    <a:pt x="848" y="1"/>
                  </a:lnTo>
                  <a:lnTo>
                    <a:pt x="880" y="1"/>
                  </a:lnTo>
                  <a:lnTo>
                    <a:pt x="912" y="1"/>
                  </a:lnTo>
                  <a:lnTo>
                    <a:pt x="944" y="1"/>
                  </a:lnTo>
                  <a:lnTo>
                    <a:pt x="975" y="1"/>
                  </a:lnTo>
                  <a:lnTo>
                    <a:pt x="1008" y="1"/>
                  </a:lnTo>
                  <a:lnTo>
                    <a:pt x="1040" y="1"/>
                  </a:lnTo>
                  <a:lnTo>
                    <a:pt x="1072" y="1"/>
                  </a:lnTo>
                  <a:lnTo>
                    <a:pt x="1104" y="1"/>
                  </a:lnTo>
                  <a:lnTo>
                    <a:pt x="1137" y="1"/>
                  </a:lnTo>
                  <a:lnTo>
                    <a:pt x="1169" y="1"/>
                  </a:lnTo>
                  <a:lnTo>
                    <a:pt x="1200" y="0"/>
                  </a:lnTo>
                  <a:lnTo>
                    <a:pt x="1232" y="0"/>
                  </a:lnTo>
                  <a:lnTo>
                    <a:pt x="1264" y="0"/>
                  </a:lnTo>
                  <a:lnTo>
                    <a:pt x="1297" y="0"/>
                  </a:lnTo>
                  <a:lnTo>
                    <a:pt x="1329" y="0"/>
                  </a:lnTo>
                  <a:lnTo>
                    <a:pt x="1361" y="0"/>
                  </a:lnTo>
                  <a:lnTo>
                    <a:pt x="1382" y="114"/>
                  </a:lnTo>
                  <a:lnTo>
                    <a:pt x="1404" y="228"/>
                  </a:lnTo>
                  <a:lnTo>
                    <a:pt x="1425" y="342"/>
                  </a:lnTo>
                  <a:lnTo>
                    <a:pt x="1446" y="456"/>
                  </a:lnTo>
                  <a:lnTo>
                    <a:pt x="1467" y="570"/>
                  </a:lnTo>
                  <a:lnTo>
                    <a:pt x="1488" y="683"/>
                  </a:lnTo>
                  <a:lnTo>
                    <a:pt x="1510" y="797"/>
                  </a:lnTo>
                  <a:lnTo>
                    <a:pt x="1530" y="910"/>
                  </a:lnTo>
                  <a:lnTo>
                    <a:pt x="1551" y="1024"/>
                  </a:lnTo>
                  <a:lnTo>
                    <a:pt x="1573" y="1138"/>
                  </a:lnTo>
                  <a:lnTo>
                    <a:pt x="1594" y="1252"/>
                  </a:lnTo>
                  <a:lnTo>
                    <a:pt x="1616" y="1366"/>
                  </a:lnTo>
                  <a:lnTo>
                    <a:pt x="1636" y="1480"/>
                  </a:lnTo>
                  <a:lnTo>
                    <a:pt x="1657" y="1594"/>
                  </a:lnTo>
                  <a:lnTo>
                    <a:pt x="1679" y="1708"/>
                  </a:lnTo>
                  <a:lnTo>
                    <a:pt x="1700" y="1822"/>
                  </a:lnTo>
                  <a:lnTo>
                    <a:pt x="1692" y="1836"/>
                  </a:lnTo>
                  <a:lnTo>
                    <a:pt x="1685" y="1850"/>
                  </a:lnTo>
                  <a:lnTo>
                    <a:pt x="1677" y="1863"/>
                  </a:lnTo>
                  <a:lnTo>
                    <a:pt x="1670" y="1876"/>
                  </a:lnTo>
                  <a:lnTo>
                    <a:pt x="1662" y="1890"/>
                  </a:lnTo>
                  <a:lnTo>
                    <a:pt x="1655" y="1904"/>
                  </a:lnTo>
                  <a:lnTo>
                    <a:pt x="1647" y="1916"/>
                  </a:lnTo>
                  <a:lnTo>
                    <a:pt x="1640" y="1930"/>
                  </a:lnTo>
                  <a:lnTo>
                    <a:pt x="1626" y="1935"/>
                  </a:lnTo>
                  <a:lnTo>
                    <a:pt x="1612" y="1941"/>
                  </a:lnTo>
                  <a:lnTo>
                    <a:pt x="1598" y="1945"/>
                  </a:lnTo>
                  <a:lnTo>
                    <a:pt x="1585" y="1950"/>
                  </a:lnTo>
                  <a:lnTo>
                    <a:pt x="1570" y="1956"/>
                  </a:lnTo>
                  <a:lnTo>
                    <a:pt x="1556" y="1960"/>
                  </a:lnTo>
                  <a:lnTo>
                    <a:pt x="1542" y="1966"/>
                  </a:lnTo>
                  <a:lnTo>
                    <a:pt x="1528" y="1970"/>
                  </a:lnTo>
                  <a:lnTo>
                    <a:pt x="1514" y="1972"/>
                  </a:lnTo>
                  <a:lnTo>
                    <a:pt x="1501" y="1973"/>
                  </a:lnTo>
                  <a:lnTo>
                    <a:pt x="1487" y="1973"/>
                  </a:lnTo>
                  <a:lnTo>
                    <a:pt x="1473" y="1974"/>
                  </a:lnTo>
                  <a:lnTo>
                    <a:pt x="1459" y="1975"/>
                  </a:lnTo>
                  <a:lnTo>
                    <a:pt x="1445" y="1976"/>
                  </a:lnTo>
                  <a:lnTo>
                    <a:pt x="1431" y="1977"/>
                  </a:lnTo>
                  <a:lnTo>
                    <a:pt x="1418" y="1979"/>
                  </a:lnTo>
                  <a:lnTo>
                    <a:pt x="1375" y="1980"/>
                  </a:lnTo>
                  <a:lnTo>
                    <a:pt x="1332" y="1981"/>
                  </a:lnTo>
                  <a:lnTo>
                    <a:pt x="1290" y="1982"/>
                  </a:lnTo>
                  <a:lnTo>
                    <a:pt x="1247" y="1983"/>
                  </a:lnTo>
                  <a:lnTo>
                    <a:pt x="1205" y="1984"/>
                  </a:lnTo>
                  <a:lnTo>
                    <a:pt x="1162" y="1985"/>
                  </a:lnTo>
                  <a:lnTo>
                    <a:pt x="1119" y="1987"/>
                  </a:lnTo>
                  <a:lnTo>
                    <a:pt x="1077" y="1988"/>
                  </a:lnTo>
                  <a:lnTo>
                    <a:pt x="1035" y="1989"/>
                  </a:lnTo>
                  <a:lnTo>
                    <a:pt x="993" y="1990"/>
                  </a:lnTo>
                  <a:lnTo>
                    <a:pt x="950" y="1991"/>
                  </a:lnTo>
                  <a:lnTo>
                    <a:pt x="907" y="1992"/>
                  </a:lnTo>
                  <a:lnTo>
                    <a:pt x="865" y="1993"/>
                  </a:lnTo>
                  <a:lnTo>
                    <a:pt x="822" y="1996"/>
                  </a:lnTo>
                  <a:lnTo>
                    <a:pt x="780" y="1997"/>
                  </a:lnTo>
                  <a:lnTo>
                    <a:pt x="737" y="1998"/>
                  </a:lnTo>
                  <a:lnTo>
                    <a:pt x="694" y="1999"/>
                  </a:lnTo>
                  <a:lnTo>
                    <a:pt x="652" y="2000"/>
                  </a:lnTo>
                  <a:lnTo>
                    <a:pt x="609" y="2002"/>
                  </a:lnTo>
                  <a:lnTo>
                    <a:pt x="567" y="2003"/>
                  </a:lnTo>
                  <a:lnTo>
                    <a:pt x="524" y="2004"/>
                  </a:lnTo>
                  <a:lnTo>
                    <a:pt x="481" y="2005"/>
                  </a:lnTo>
                  <a:lnTo>
                    <a:pt x="439" y="2006"/>
                  </a:lnTo>
                  <a:lnTo>
                    <a:pt x="396" y="2007"/>
                  </a:lnTo>
                  <a:lnTo>
                    <a:pt x="354" y="2008"/>
                  </a:lnTo>
                  <a:lnTo>
                    <a:pt x="311" y="2010"/>
                  </a:lnTo>
                  <a:lnTo>
                    <a:pt x="268" y="2011"/>
                  </a:lnTo>
                  <a:lnTo>
                    <a:pt x="226" y="2013"/>
                  </a:lnTo>
                  <a:lnTo>
                    <a:pt x="183" y="2014"/>
                  </a:lnTo>
                  <a:lnTo>
                    <a:pt x="141" y="2015"/>
                  </a:lnTo>
                  <a:lnTo>
                    <a:pt x="98" y="2017"/>
                  </a:lnTo>
                  <a:lnTo>
                    <a:pt x="55" y="2018"/>
                  </a:lnTo>
                  <a:lnTo>
                    <a:pt x="48" y="2014"/>
                  </a:lnTo>
                  <a:lnTo>
                    <a:pt x="42" y="2012"/>
                  </a:lnTo>
                  <a:lnTo>
                    <a:pt x="35" y="2008"/>
                  </a:lnTo>
                  <a:lnTo>
                    <a:pt x="28" y="2005"/>
                  </a:lnTo>
                  <a:lnTo>
                    <a:pt x="21" y="2003"/>
                  </a:lnTo>
                  <a:lnTo>
                    <a:pt x="14" y="1999"/>
                  </a:lnTo>
                  <a:lnTo>
                    <a:pt x="7" y="1997"/>
                  </a:lnTo>
                  <a:lnTo>
                    <a:pt x="0" y="1993"/>
                  </a:lnTo>
                  <a:lnTo>
                    <a:pt x="21" y="1869"/>
                  </a:lnTo>
                  <a:lnTo>
                    <a:pt x="42" y="1745"/>
                  </a:lnTo>
                  <a:lnTo>
                    <a:pt x="62" y="1621"/>
                  </a:lnTo>
                  <a:lnTo>
                    <a:pt x="84" y="1496"/>
                  </a:lnTo>
                  <a:lnTo>
                    <a:pt x="105" y="1372"/>
                  </a:lnTo>
                  <a:lnTo>
                    <a:pt x="126" y="1248"/>
                  </a:lnTo>
                  <a:lnTo>
                    <a:pt x="146" y="1123"/>
                  </a:lnTo>
                  <a:lnTo>
                    <a:pt x="167" y="998"/>
                  </a:lnTo>
                  <a:lnTo>
                    <a:pt x="188" y="873"/>
                  </a:lnTo>
                  <a:lnTo>
                    <a:pt x="209" y="749"/>
                  </a:lnTo>
                  <a:lnTo>
                    <a:pt x="229" y="625"/>
                  </a:lnTo>
                  <a:lnTo>
                    <a:pt x="250" y="500"/>
                  </a:lnTo>
                  <a:lnTo>
                    <a:pt x="272" y="376"/>
                  </a:lnTo>
                  <a:lnTo>
                    <a:pt x="293" y="252"/>
                  </a:lnTo>
                  <a:lnTo>
                    <a:pt x="313" y="127"/>
                  </a:lnTo>
                  <a:lnTo>
                    <a:pt x="334" y="3"/>
                  </a:lnTo>
                  <a:close/>
                </a:path>
              </a:pathLst>
            </a:custGeom>
            <a:solidFill>
              <a:srgbClr val="9696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9" name="Freeform 9"/>
            <p:cNvSpPr>
              <a:spLocks/>
            </p:cNvSpPr>
            <p:nvPr/>
          </p:nvSpPr>
          <p:spPr bwMode="auto">
            <a:xfrm>
              <a:off x="3497" y="1681"/>
              <a:ext cx="847" cy="996"/>
            </a:xfrm>
            <a:custGeom>
              <a:avLst/>
              <a:gdLst>
                <a:gd name="T0" fmla="*/ 394 w 1695"/>
                <a:gd name="T1" fmla="*/ 3 h 1991"/>
                <a:gd name="T2" fmla="*/ 491 w 1695"/>
                <a:gd name="T3" fmla="*/ 3 h 1991"/>
                <a:gd name="T4" fmla="*/ 588 w 1695"/>
                <a:gd name="T5" fmla="*/ 2 h 1991"/>
                <a:gd name="T6" fmla="*/ 684 w 1695"/>
                <a:gd name="T7" fmla="*/ 2 h 1991"/>
                <a:gd name="T8" fmla="*/ 781 w 1695"/>
                <a:gd name="T9" fmla="*/ 2 h 1991"/>
                <a:gd name="T10" fmla="*/ 878 w 1695"/>
                <a:gd name="T11" fmla="*/ 1 h 1991"/>
                <a:gd name="T12" fmla="*/ 975 w 1695"/>
                <a:gd name="T13" fmla="*/ 1 h 1991"/>
                <a:gd name="T14" fmla="*/ 1071 w 1695"/>
                <a:gd name="T15" fmla="*/ 1 h 1991"/>
                <a:gd name="T16" fmla="*/ 1168 w 1695"/>
                <a:gd name="T17" fmla="*/ 1 h 1991"/>
                <a:gd name="T18" fmla="*/ 1265 w 1695"/>
                <a:gd name="T19" fmla="*/ 0 h 1991"/>
                <a:gd name="T20" fmla="*/ 1361 w 1695"/>
                <a:gd name="T21" fmla="*/ 0 h 1991"/>
                <a:gd name="T22" fmla="*/ 1424 w 1695"/>
                <a:gd name="T23" fmla="*/ 337 h 1991"/>
                <a:gd name="T24" fmla="*/ 1487 w 1695"/>
                <a:gd name="T25" fmla="*/ 674 h 1991"/>
                <a:gd name="T26" fmla="*/ 1549 w 1695"/>
                <a:gd name="T27" fmla="*/ 1012 h 1991"/>
                <a:gd name="T28" fmla="*/ 1611 w 1695"/>
                <a:gd name="T29" fmla="*/ 1349 h 1991"/>
                <a:gd name="T30" fmla="*/ 1675 w 1695"/>
                <a:gd name="T31" fmla="*/ 1686 h 1991"/>
                <a:gd name="T32" fmla="*/ 1680 w 1695"/>
                <a:gd name="T33" fmla="*/ 1827 h 1991"/>
                <a:gd name="T34" fmla="*/ 1659 w 1695"/>
                <a:gd name="T35" fmla="*/ 1867 h 1991"/>
                <a:gd name="T36" fmla="*/ 1637 w 1695"/>
                <a:gd name="T37" fmla="*/ 1909 h 1991"/>
                <a:gd name="T38" fmla="*/ 1595 w 1695"/>
                <a:gd name="T39" fmla="*/ 1923 h 1991"/>
                <a:gd name="T40" fmla="*/ 1553 w 1695"/>
                <a:gd name="T41" fmla="*/ 1938 h 1991"/>
                <a:gd name="T42" fmla="*/ 1511 w 1695"/>
                <a:gd name="T43" fmla="*/ 1950 h 1991"/>
                <a:gd name="T44" fmla="*/ 1470 w 1695"/>
                <a:gd name="T45" fmla="*/ 1952 h 1991"/>
                <a:gd name="T46" fmla="*/ 1428 w 1695"/>
                <a:gd name="T47" fmla="*/ 1956 h 1991"/>
                <a:gd name="T48" fmla="*/ 1329 w 1695"/>
                <a:gd name="T49" fmla="*/ 1959 h 1991"/>
                <a:gd name="T50" fmla="*/ 1201 w 1695"/>
                <a:gd name="T51" fmla="*/ 1963 h 1991"/>
                <a:gd name="T52" fmla="*/ 1075 w 1695"/>
                <a:gd name="T53" fmla="*/ 1965 h 1991"/>
                <a:gd name="T54" fmla="*/ 947 w 1695"/>
                <a:gd name="T55" fmla="*/ 1968 h 1991"/>
                <a:gd name="T56" fmla="*/ 820 w 1695"/>
                <a:gd name="T57" fmla="*/ 1972 h 1991"/>
                <a:gd name="T58" fmla="*/ 692 w 1695"/>
                <a:gd name="T59" fmla="*/ 1975 h 1991"/>
                <a:gd name="T60" fmla="*/ 566 w 1695"/>
                <a:gd name="T61" fmla="*/ 1979 h 1991"/>
                <a:gd name="T62" fmla="*/ 438 w 1695"/>
                <a:gd name="T63" fmla="*/ 1982 h 1991"/>
                <a:gd name="T64" fmla="*/ 310 w 1695"/>
                <a:gd name="T65" fmla="*/ 1984 h 1991"/>
                <a:gd name="T66" fmla="*/ 183 w 1695"/>
                <a:gd name="T67" fmla="*/ 1988 h 1991"/>
                <a:gd name="T68" fmla="*/ 56 w 1695"/>
                <a:gd name="T69" fmla="*/ 1991 h 1991"/>
                <a:gd name="T70" fmla="*/ 35 w 1695"/>
                <a:gd name="T71" fmla="*/ 1982 h 1991"/>
                <a:gd name="T72" fmla="*/ 14 w 1695"/>
                <a:gd name="T73" fmla="*/ 1973 h 1991"/>
                <a:gd name="T74" fmla="*/ 21 w 1695"/>
                <a:gd name="T75" fmla="*/ 1844 h 1991"/>
                <a:gd name="T76" fmla="*/ 82 w 1695"/>
                <a:gd name="T77" fmla="*/ 1476 h 1991"/>
                <a:gd name="T78" fmla="*/ 144 w 1695"/>
                <a:gd name="T79" fmla="*/ 1108 h 1991"/>
                <a:gd name="T80" fmla="*/ 207 w 1695"/>
                <a:gd name="T81" fmla="*/ 740 h 1991"/>
                <a:gd name="T82" fmla="*/ 268 w 1695"/>
                <a:gd name="T83" fmla="*/ 372 h 1991"/>
                <a:gd name="T84" fmla="*/ 330 w 1695"/>
                <a:gd name="T85" fmla="*/ 3 h 1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5" h="1991">
                  <a:moveTo>
                    <a:pt x="330" y="3"/>
                  </a:moveTo>
                  <a:lnTo>
                    <a:pt x="362" y="3"/>
                  </a:lnTo>
                  <a:lnTo>
                    <a:pt x="394" y="3"/>
                  </a:lnTo>
                  <a:lnTo>
                    <a:pt x="426" y="3"/>
                  </a:lnTo>
                  <a:lnTo>
                    <a:pt x="459" y="3"/>
                  </a:lnTo>
                  <a:lnTo>
                    <a:pt x="491" y="3"/>
                  </a:lnTo>
                  <a:lnTo>
                    <a:pt x="523" y="2"/>
                  </a:lnTo>
                  <a:lnTo>
                    <a:pt x="555" y="2"/>
                  </a:lnTo>
                  <a:lnTo>
                    <a:pt x="588" y="2"/>
                  </a:lnTo>
                  <a:lnTo>
                    <a:pt x="620" y="2"/>
                  </a:lnTo>
                  <a:lnTo>
                    <a:pt x="652" y="2"/>
                  </a:lnTo>
                  <a:lnTo>
                    <a:pt x="684" y="2"/>
                  </a:lnTo>
                  <a:lnTo>
                    <a:pt x="717" y="2"/>
                  </a:lnTo>
                  <a:lnTo>
                    <a:pt x="749" y="2"/>
                  </a:lnTo>
                  <a:lnTo>
                    <a:pt x="781" y="2"/>
                  </a:lnTo>
                  <a:lnTo>
                    <a:pt x="813" y="2"/>
                  </a:lnTo>
                  <a:lnTo>
                    <a:pt x="846" y="1"/>
                  </a:lnTo>
                  <a:lnTo>
                    <a:pt x="878" y="1"/>
                  </a:lnTo>
                  <a:lnTo>
                    <a:pt x="910" y="1"/>
                  </a:lnTo>
                  <a:lnTo>
                    <a:pt x="942" y="1"/>
                  </a:lnTo>
                  <a:lnTo>
                    <a:pt x="975" y="1"/>
                  </a:lnTo>
                  <a:lnTo>
                    <a:pt x="1007" y="1"/>
                  </a:lnTo>
                  <a:lnTo>
                    <a:pt x="1039" y="1"/>
                  </a:lnTo>
                  <a:lnTo>
                    <a:pt x="1071" y="1"/>
                  </a:lnTo>
                  <a:lnTo>
                    <a:pt x="1104" y="1"/>
                  </a:lnTo>
                  <a:lnTo>
                    <a:pt x="1136" y="1"/>
                  </a:lnTo>
                  <a:lnTo>
                    <a:pt x="1168" y="1"/>
                  </a:lnTo>
                  <a:lnTo>
                    <a:pt x="1200" y="0"/>
                  </a:lnTo>
                  <a:lnTo>
                    <a:pt x="1233" y="0"/>
                  </a:lnTo>
                  <a:lnTo>
                    <a:pt x="1265" y="0"/>
                  </a:lnTo>
                  <a:lnTo>
                    <a:pt x="1297" y="0"/>
                  </a:lnTo>
                  <a:lnTo>
                    <a:pt x="1329" y="0"/>
                  </a:lnTo>
                  <a:lnTo>
                    <a:pt x="1361" y="0"/>
                  </a:lnTo>
                  <a:lnTo>
                    <a:pt x="1382" y="113"/>
                  </a:lnTo>
                  <a:lnTo>
                    <a:pt x="1403" y="224"/>
                  </a:lnTo>
                  <a:lnTo>
                    <a:pt x="1424" y="337"/>
                  </a:lnTo>
                  <a:lnTo>
                    <a:pt x="1446" y="450"/>
                  </a:lnTo>
                  <a:lnTo>
                    <a:pt x="1466" y="562"/>
                  </a:lnTo>
                  <a:lnTo>
                    <a:pt x="1487" y="674"/>
                  </a:lnTo>
                  <a:lnTo>
                    <a:pt x="1508" y="786"/>
                  </a:lnTo>
                  <a:lnTo>
                    <a:pt x="1528" y="899"/>
                  </a:lnTo>
                  <a:lnTo>
                    <a:pt x="1549" y="1012"/>
                  </a:lnTo>
                  <a:lnTo>
                    <a:pt x="1570" y="1123"/>
                  </a:lnTo>
                  <a:lnTo>
                    <a:pt x="1591" y="1236"/>
                  </a:lnTo>
                  <a:lnTo>
                    <a:pt x="1611" y="1349"/>
                  </a:lnTo>
                  <a:lnTo>
                    <a:pt x="1633" y="1462"/>
                  </a:lnTo>
                  <a:lnTo>
                    <a:pt x="1654" y="1574"/>
                  </a:lnTo>
                  <a:lnTo>
                    <a:pt x="1675" y="1686"/>
                  </a:lnTo>
                  <a:lnTo>
                    <a:pt x="1695" y="1799"/>
                  </a:lnTo>
                  <a:lnTo>
                    <a:pt x="1689" y="1813"/>
                  </a:lnTo>
                  <a:lnTo>
                    <a:pt x="1680" y="1827"/>
                  </a:lnTo>
                  <a:lnTo>
                    <a:pt x="1674" y="1841"/>
                  </a:lnTo>
                  <a:lnTo>
                    <a:pt x="1667" y="1853"/>
                  </a:lnTo>
                  <a:lnTo>
                    <a:pt x="1659" y="1867"/>
                  </a:lnTo>
                  <a:lnTo>
                    <a:pt x="1652" y="1881"/>
                  </a:lnTo>
                  <a:lnTo>
                    <a:pt x="1644" y="1895"/>
                  </a:lnTo>
                  <a:lnTo>
                    <a:pt x="1637" y="1909"/>
                  </a:lnTo>
                  <a:lnTo>
                    <a:pt x="1623" y="1913"/>
                  </a:lnTo>
                  <a:lnTo>
                    <a:pt x="1609" y="1919"/>
                  </a:lnTo>
                  <a:lnTo>
                    <a:pt x="1595" y="1923"/>
                  </a:lnTo>
                  <a:lnTo>
                    <a:pt x="1581" y="1928"/>
                  </a:lnTo>
                  <a:lnTo>
                    <a:pt x="1566" y="1934"/>
                  </a:lnTo>
                  <a:lnTo>
                    <a:pt x="1553" y="1938"/>
                  </a:lnTo>
                  <a:lnTo>
                    <a:pt x="1539" y="1944"/>
                  </a:lnTo>
                  <a:lnTo>
                    <a:pt x="1525" y="1949"/>
                  </a:lnTo>
                  <a:lnTo>
                    <a:pt x="1511" y="1950"/>
                  </a:lnTo>
                  <a:lnTo>
                    <a:pt x="1497" y="1951"/>
                  </a:lnTo>
                  <a:lnTo>
                    <a:pt x="1484" y="1952"/>
                  </a:lnTo>
                  <a:lnTo>
                    <a:pt x="1470" y="1952"/>
                  </a:lnTo>
                  <a:lnTo>
                    <a:pt x="1456" y="1953"/>
                  </a:lnTo>
                  <a:lnTo>
                    <a:pt x="1442" y="1955"/>
                  </a:lnTo>
                  <a:lnTo>
                    <a:pt x="1428" y="1956"/>
                  </a:lnTo>
                  <a:lnTo>
                    <a:pt x="1414" y="1957"/>
                  </a:lnTo>
                  <a:lnTo>
                    <a:pt x="1372" y="1958"/>
                  </a:lnTo>
                  <a:lnTo>
                    <a:pt x="1329" y="1959"/>
                  </a:lnTo>
                  <a:lnTo>
                    <a:pt x="1287" y="1960"/>
                  </a:lnTo>
                  <a:lnTo>
                    <a:pt x="1244" y="1961"/>
                  </a:lnTo>
                  <a:lnTo>
                    <a:pt x="1201" y="1963"/>
                  </a:lnTo>
                  <a:lnTo>
                    <a:pt x="1160" y="1964"/>
                  </a:lnTo>
                  <a:lnTo>
                    <a:pt x="1117" y="1965"/>
                  </a:lnTo>
                  <a:lnTo>
                    <a:pt x="1075" y="1965"/>
                  </a:lnTo>
                  <a:lnTo>
                    <a:pt x="1032" y="1966"/>
                  </a:lnTo>
                  <a:lnTo>
                    <a:pt x="990" y="1967"/>
                  </a:lnTo>
                  <a:lnTo>
                    <a:pt x="947" y="1968"/>
                  </a:lnTo>
                  <a:lnTo>
                    <a:pt x="904" y="1970"/>
                  </a:lnTo>
                  <a:lnTo>
                    <a:pt x="863" y="1971"/>
                  </a:lnTo>
                  <a:lnTo>
                    <a:pt x="820" y="1972"/>
                  </a:lnTo>
                  <a:lnTo>
                    <a:pt x="778" y="1973"/>
                  </a:lnTo>
                  <a:lnTo>
                    <a:pt x="735" y="1974"/>
                  </a:lnTo>
                  <a:lnTo>
                    <a:pt x="692" y="1975"/>
                  </a:lnTo>
                  <a:lnTo>
                    <a:pt x="650" y="1976"/>
                  </a:lnTo>
                  <a:lnTo>
                    <a:pt x="607" y="1978"/>
                  </a:lnTo>
                  <a:lnTo>
                    <a:pt x="566" y="1979"/>
                  </a:lnTo>
                  <a:lnTo>
                    <a:pt x="523" y="1980"/>
                  </a:lnTo>
                  <a:lnTo>
                    <a:pt x="481" y="1981"/>
                  </a:lnTo>
                  <a:lnTo>
                    <a:pt x="438" y="1982"/>
                  </a:lnTo>
                  <a:lnTo>
                    <a:pt x="395" y="1982"/>
                  </a:lnTo>
                  <a:lnTo>
                    <a:pt x="353" y="1983"/>
                  </a:lnTo>
                  <a:lnTo>
                    <a:pt x="310" y="1984"/>
                  </a:lnTo>
                  <a:lnTo>
                    <a:pt x="269" y="1986"/>
                  </a:lnTo>
                  <a:lnTo>
                    <a:pt x="226" y="1987"/>
                  </a:lnTo>
                  <a:lnTo>
                    <a:pt x="183" y="1988"/>
                  </a:lnTo>
                  <a:lnTo>
                    <a:pt x="141" y="1989"/>
                  </a:lnTo>
                  <a:lnTo>
                    <a:pt x="98" y="1990"/>
                  </a:lnTo>
                  <a:lnTo>
                    <a:pt x="56" y="1991"/>
                  </a:lnTo>
                  <a:lnTo>
                    <a:pt x="49" y="1988"/>
                  </a:lnTo>
                  <a:lnTo>
                    <a:pt x="42" y="1986"/>
                  </a:lnTo>
                  <a:lnTo>
                    <a:pt x="35" y="1982"/>
                  </a:lnTo>
                  <a:lnTo>
                    <a:pt x="28" y="1979"/>
                  </a:lnTo>
                  <a:lnTo>
                    <a:pt x="21" y="1976"/>
                  </a:lnTo>
                  <a:lnTo>
                    <a:pt x="14" y="1973"/>
                  </a:lnTo>
                  <a:lnTo>
                    <a:pt x="7" y="1971"/>
                  </a:lnTo>
                  <a:lnTo>
                    <a:pt x="0" y="1967"/>
                  </a:lnTo>
                  <a:lnTo>
                    <a:pt x="21" y="1844"/>
                  </a:lnTo>
                  <a:lnTo>
                    <a:pt x="42" y="1722"/>
                  </a:lnTo>
                  <a:lnTo>
                    <a:pt x="63" y="1599"/>
                  </a:lnTo>
                  <a:lnTo>
                    <a:pt x="82" y="1476"/>
                  </a:lnTo>
                  <a:lnTo>
                    <a:pt x="103" y="1354"/>
                  </a:lnTo>
                  <a:lnTo>
                    <a:pt x="124" y="1230"/>
                  </a:lnTo>
                  <a:lnTo>
                    <a:pt x="144" y="1108"/>
                  </a:lnTo>
                  <a:lnTo>
                    <a:pt x="165" y="985"/>
                  </a:lnTo>
                  <a:lnTo>
                    <a:pt x="186" y="862"/>
                  </a:lnTo>
                  <a:lnTo>
                    <a:pt x="207" y="740"/>
                  </a:lnTo>
                  <a:lnTo>
                    <a:pt x="227" y="617"/>
                  </a:lnTo>
                  <a:lnTo>
                    <a:pt x="248" y="495"/>
                  </a:lnTo>
                  <a:lnTo>
                    <a:pt x="268" y="372"/>
                  </a:lnTo>
                  <a:lnTo>
                    <a:pt x="288" y="249"/>
                  </a:lnTo>
                  <a:lnTo>
                    <a:pt x="309" y="127"/>
                  </a:lnTo>
                  <a:lnTo>
                    <a:pt x="330" y="3"/>
                  </a:lnTo>
                  <a:close/>
                </a:path>
              </a:pathLst>
            </a:custGeom>
            <a:solidFill>
              <a:srgbClr val="A3A3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0" name="Freeform 10"/>
            <p:cNvSpPr>
              <a:spLocks/>
            </p:cNvSpPr>
            <p:nvPr/>
          </p:nvSpPr>
          <p:spPr bwMode="auto">
            <a:xfrm>
              <a:off x="3497" y="1686"/>
              <a:ext cx="846" cy="981"/>
            </a:xfrm>
            <a:custGeom>
              <a:avLst/>
              <a:gdLst>
                <a:gd name="T0" fmla="*/ 391 w 1691"/>
                <a:gd name="T1" fmla="*/ 4 h 1964"/>
                <a:gd name="T2" fmla="*/ 489 w 1691"/>
                <a:gd name="T3" fmla="*/ 4 h 1964"/>
                <a:gd name="T4" fmla="*/ 586 w 1691"/>
                <a:gd name="T5" fmla="*/ 2 h 1964"/>
                <a:gd name="T6" fmla="*/ 682 w 1691"/>
                <a:gd name="T7" fmla="*/ 2 h 1964"/>
                <a:gd name="T8" fmla="*/ 779 w 1691"/>
                <a:gd name="T9" fmla="*/ 2 h 1964"/>
                <a:gd name="T10" fmla="*/ 877 w 1691"/>
                <a:gd name="T11" fmla="*/ 1 h 1964"/>
                <a:gd name="T12" fmla="*/ 974 w 1691"/>
                <a:gd name="T13" fmla="*/ 1 h 1964"/>
                <a:gd name="T14" fmla="*/ 1070 w 1691"/>
                <a:gd name="T15" fmla="*/ 1 h 1964"/>
                <a:gd name="T16" fmla="*/ 1167 w 1691"/>
                <a:gd name="T17" fmla="*/ 1 h 1964"/>
                <a:gd name="T18" fmla="*/ 1265 w 1691"/>
                <a:gd name="T19" fmla="*/ 0 h 1964"/>
                <a:gd name="T20" fmla="*/ 1362 w 1691"/>
                <a:gd name="T21" fmla="*/ 0 h 1964"/>
                <a:gd name="T22" fmla="*/ 1424 w 1691"/>
                <a:gd name="T23" fmla="*/ 333 h 1964"/>
                <a:gd name="T24" fmla="*/ 1486 w 1691"/>
                <a:gd name="T25" fmla="*/ 665 h 1964"/>
                <a:gd name="T26" fmla="*/ 1547 w 1691"/>
                <a:gd name="T27" fmla="*/ 998 h 1964"/>
                <a:gd name="T28" fmla="*/ 1609 w 1691"/>
                <a:gd name="T29" fmla="*/ 1331 h 1964"/>
                <a:gd name="T30" fmla="*/ 1670 w 1691"/>
                <a:gd name="T31" fmla="*/ 1665 h 1964"/>
                <a:gd name="T32" fmla="*/ 1676 w 1691"/>
                <a:gd name="T33" fmla="*/ 1804 h 1964"/>
                <a:gd name="T34" fmla="*/ 1654 w 1691"/>
                <a:gd name="T35" fmla="*/ 1845 h 1964"/>
                <a:gd name="T36" fmla="*/ 1634 w 1691"/>
                <a:gd name="T37" fmla="*/ 1887 h 1964"/>
                <a:gd name="T38" fmla="*/ 1591 w 1691"/>
                <a:gd name="T39" fmla="*/ 1902 h 1964"/>
                <a:gd name="T40" fmla="*/ 1549 w 1691"/>
                <a:gd name="T41" fmla="*/ 1918 h 1964"/>
                <a:gd name="T42" fmla="*/ 1508 w 1691"/>
                <a:gd name="T43" fmla="*/ 1928 h 1964"/>
                <a:gd name="T44" fmla="*/ 1467 w 1691"/>
                <a:gd name="T45" fmla="*/ 1931 h 1964"/>
                <a:gd name="T46" fmla="*/ 1425 w 1691"/>
                <a:gd name="T47" fmla="*/ 1934 h 1964"/>
                <a:gd name="T48" fmla="*/ 1326 w 1691"/>
                <a:gd name="T49" fmla="*/ 1938 h 1964"/>
                <a:gd name="T50" fmla="*/ 1199 w 1691"/>
                <a:gd name="T51" fmla="*/ 1940 h 1964"/>
                <a:gd name="T52" fmla="*/ 1072 w 1691"/>
                <a:gd name="T53" fmla="*/ 1942 h 1964"/>
                <a:gd name="T54" fmla="*/ 945 w 1691"/>
                <a:gd name="T55" fmla="*/ 1946 h 1964"/>
                <a:gd name="T56" fmla="*/ 818 w 1691"/>
                <a:gd name="T57" fmla="*/ 1948 h 1964"/>
                <a:gd name="T58" fmla="*/ 690 w 1691"/>
                <a:gd name="T59" fmla="*/ 1950 h 1964"/>
                <a:gd name="T60" fmla="*/ 564 w 1691"/>
                <a:gd name="T61" fmla="*/ 1954 h 1964"/>
                <a:gd name="T62" fmla="*/ 436 w 1691"/>
                <a:gd name="T63" fmla="*/ 1956 h 1964"/>
                <a:gd name="T64" fmla="*/ 309 w 1691"/>
                <a:gd name="T65" fmla="*/ 1958 h 1964"/>
                <a:gd name="T66" fmla="*/ 183 w 1691"/>
                <a:gd name="T67" fmla="*/ 1962 h 1964"/>
                <a:gd name="T68" fmla="*/ 55 w 1691"/>
                <a:gd name="T69" fmla="*/ 1964 h 1964"/>
                <a:gd name="T70" fmla="*/ 34 w 1691"/>
                <a:gd name="T71" fmla="*/ 1956 h 1964"/>
                <a:gd name="T72" fmla="*/ 13 w 1691"/>
                <a:gd name="T73" fmla="*/ 1947 h 1964"/>
                <a:gd name="T74" fmla="*/ 20 w 1691"/>
                <a:gd name="T75" fmla="*/ 1820 h 1964"/>
                <a:gd name="T76" fmla="*/ 81 w 1691"/>
                <a:gd name="T77" fmla="*/ 1456 h 1964"/>
                <a:gd name="T78" fmla="*/ 142 w 1691"/>
                <a:gd name="T79" fmla="*/ 1093 h 1964"/>
                <a:gd name="T80" fmla="*/ 203 w 1691"/>
                <a:gd name="T81" fmla="*/ 730 h 1964"/>
                <a:gd name="T82" fmla="*/ 266 w 1691"/>
                <a:gd name="T83" fmla="*/ 366 h 1964"/>
                <a:gd name="T84" fmla="*/ 327 w 1691"/>
                <a:gd name="T85" fmla="*/ 4 h 1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1" h="1964">
                  <a:moveTo>
                    <a:pt x="327" y="4"/>
                  </a:moveTo>
                  <a:lnTo>
                    <a:pt x="359" y="4"/>
                  </a:lnTo>
                  <a:lnTo>
                    <a:pt x="391" y="4"/>
                  </a:lnTo>
                  <a:lnTo>
                    <a:pt x="423" y="4"/>
                  </a:lnTo>
                  <a:lnTo>
                    <a:pt x="456" y="4"/>
                  </a:lnTo>
                  <a:lnTo>
                    <a:pt x="489" y="4"/>
                  </a:lnTo>
                  <a:lnTo>
                    <a:pt x="521" y="2"/>
                  </a:lnTo>
                  <a:lnTo>
                    <a:pt x="553" y="2"/>
                  </a:lnTo>
                  <a:lnTo>
                    <a:pt x="586" y="2"/>
                  </a:lnTo>
                  <a:lnTo>
                    <a:pt x="618" y="2"/>
                  </a:lnTo>
                  <a:lnTo>
                    <a:pt x="650" y="2"/>
                  </a:lnTo>
                  <a:lnTo>
                    <a:pt x="682" y="2"/>
                  </a:lnTo>
                  <a:lnTo>
                    <a:pt x="715" y="2"/>
                  </a:lnTo>
                  <a:lnTo>
                    <a:pt x="747" y="2"/>
                  </a:lnTo>
                  <a:lnTo>
                    <a:pt x="779" y="2"/>
                  </a:lnTo>
                  <a:lnTo>
                    <a:pt x="811" y="2"/>
                  </a:lnTo>
                  <a:lnTo>
                    <a:pt x="845" y="1"/>
                  </a:lnTo>
                  <a:lnTo>
                    <a:pt x="877" y="1"/>
                  </a:lnTo>
                  <a:lnTo>
                    <a:pt x="909" y="1"/>
                  </a:lnTo>
                  <a:lnTo>
                    <a:pt x="941" y="1"/>
                  </a:lnTo>
                  <a:lnTo>
                    <a:pt x="974" y="1"/>
                  </a:lnTo>
                  <a:lnTo>
                    <a:pt x="1006" y="1"/>
                  </a:lnTo>
                  <a:lnTo>
                    <a:pt x="1038" y="1"/>
                  </a:lnTo>
                  <a:lnTo>
                    <a:pt x="1070" y="1"/>
                  </a:lnTo>
                  <a:lnTo>
                    <a:pt x="1103" y="1"/>
                  </a:lnTo>
                  <a:lnTo>
                    <a:pt x="1135" y="1"/>
                  </a:lnTo>
                  <a:lnTo>
                    <a:pt x="1167" y="1"/>
                  </a:lnTo>
                  <a:lnTo>
                    <a:pt x="1199" y="0"/>
                  </a:lnTo>
                  <a:lnTo>
                    <a:pt x="1233" y="0"/>
                  </a:lnTo>
                  <a:lnTo>
                    <a:pt x="1265" y="0"/>
                  </a:lnTo>
                  <a:lnTo>
                    <a:pt x="1297" y="0"/>
                  </a:lnTo>
                  <a:lnTo>
                    <a:pt x="1330" y="0"/>
                  </a:lnTo>
                  <a:lnTo>
                    <a:pt x="1362" y="0"/>
                  </a:lnTo>
                  <a:lnTo>
                    <a:pt x="1383" y="111"/>
                  </a:lnTo>
                  <a:lnTo>
                    <a:pt x="1403" y="222"/>
                  </a:lnTo>
                  <a:lnTo>
                    <a:pt x="1424" y="333"/>
                  </a:lnTo>
                  <a:lnTo>
                    <a:pt x="1445" y="443"/>
                  </a:lnTo>
                  <a:lnTo>
                    <a:pt x="1465" y="555"/>
                  </a:lnTo>
                  <a:lnTo>
                    <a:pt x="1486" y="665"/>
                  </a:lnTo>
                  <a:lnTo>
                    <a:pt x="1507" y="777"/>
                  </a:lnTo>
                  <a:lnTo>
                    <a:pt x="1526" y="888"/>
                  </a:lnTo>
                  <a:lnTo>
                    <a:pt x="1547" y="998"/>
                  </a:lnTo>
                  <a:lnTo>
                    <a:pt x="1568" y="1110"/>
                  </a:lnTo>
                  <a:lnTo>
                    <a:pt x="1589" y="1220"/>
                  </a:lnTo>
                  <a:lnTo>
                    <a:pt x="1609" y="1331"/>
                  </a:lnTo>
                  <a:lnTo>
                    <a:pt x="1630" y="1443"/>
                  </a:lnTo>
                  <a:lnTo>
                    <a:pt x="1650" y="1553"/>
                  </a:lnTo>
                  <a:lnTo>
                    <a:pt x="1670" y="1665"/>
                  </a:lnTo>
                  <a:lnTo>
                    <a:pt x="1691" y="1775"/>
                  </a:lnTo>
                  <a:lnTo>
                    <a:pt x="1684" y="1789"/>
                  </a:lnTo>
                  <a:lnTo>
                    <a:pt x="1676" y="1804"/>
                  </a:lnTo>
                  <a:lnTo>
                    <a:pt x="1669" y="1818"/>
                  </a:lnTo>
                  <a:lnTo>
                    <a:pt x="1662" y="1832"/>
                  </a:lnTo>
                  <a:lnTo>
                    <a:pt x="1654" y="1845"/>
                  </a:lnTo>
                  <a:lnTo>
                    <a:pt x="1647" y="1859"/>
                  </a:lnTo>
                  <a:lnTo>
                    <a:pt x="1640" y="1873"/>
                  </a:lnTo>
                  <a:lnTo>
                    <a:pt x="1634" y="1887"/>
                  </a:lnTo>
                  <a:lnTo>
                    <a:pt x="1620" y="1891"/>
                  </a:lnTo>
                  <a:lnTo>
                    <a:pt x="1605" y="1897"/>
                  </a:lnTo>
                  <a:lnTo>
                    <a:pt x="1591" y="1902"/>
                  </a:lnTo>
                  <a:lnTo>
                    <a:pt x="1577" y="1908"/>
                  </a:lnTo>
                  <a:lnTo>
                    <a:pt x="1563" y="1912"/>
                  </a:lnTo>
                  <a:lnTo>
                    <a:pt x="1549" y="1918"/>
                  </a:lnTo>
                  <a:lnTo>
                    <a:pt x="1536" y="1923"/>
                  </a:lnTo>
                  <a:lnTo>
                    <a:pt x="1522" y="1927"/>
                  </a:lnTo>
                  <a:lnTo>
                    <a:pt x="1508" y="1928"/>
                  </a:lnTo>
                  <a:lnTo>
                    <a:pt x="1494" y="1929"/>
                  </a:lnTo>
                  <a:lnTo>
                    <a:pt x="1480" y="1931"/>
                  </a:lnTo>
                  <a:lnTo>
                    <a:pt x="1467" y="1931"/>
                  </a:lnTo>
                  <a:lnTo>
                    <a:pt x="1453" y="1932"/>
                  </a:lnTo>
                  <a:lnTo>
                    <a:pt x="1439" y="1933"/>
                  </a:lnTo>
                  <a:lnTo>
                    <a:pt x="1425" y="1934"/>
                  </a:lnTo>
                  <a:lnTo>
                    <a:pt x="1411" y="1935"/>
                  </a:lnTo>
                  <a:lnTo>
                    <a:pt x="1369" y="1936"/>
                  </a:lnTo>
                  <a:lnTo>
                    <a:pt x="1326" y="1938"/>
                  </a:lnTo>
                  <a:lnTo>
                    <a:pt x="1283" y="1938"/>
                  </a:lnTo>
                  <a:lnTo>
                    <a:pt x="1242" y="1939"/>
                  </a:lnTo>
                  <a:lnTo>
                    <a:pt x="1199" y="1940"/>
                  </a:lnTo>
                  <a:lnTo>
                    <a:pt x="1157" y="1941"/>
                  </a:lnTo>
                  <a:lnTo>
                    <a:pt x="1114" y="1941"/>
                  </a:lnTo>
                  <a:lnTo>
                    <a:pt x="1072" y="1942"/>
                  </a:lnTo>
                  <a:lnTo>
                    <a:pt x="1030" y="1943"/>
                  </a:lnTo>
                  <a:lnTo>
                    <a:pt x="988" y="1944"/>
                  </a:lnTo>
                  <a:lnTo>
                    <a:pt x="945" y="1946"/>
                  </a:lnTo>
                  <a:lnTo>
                    <a:pt x="902" y="1946"/>
                  </a:lnTo>
                  <a:lnTo>
                    <a:pt x="860" y="1947"/>
                  </a:lnTo>
                  <a:lnTo>
                    <a:pt x="818" y="1948"/>
                  </a:lnTo>
                  <a:lnTo>
                    <a:pt x="776" y="1949"/>
                  </a:lnTo>
                  <a:lnTo>
                    <a:pt x="733" y="1949"/>
                  </a:lnTo>
                  <a:lnTo>
                    <a:pt x="690" y="1950"/>
                  </a:lnTo>
                  <a:lnTo>
                    <a:pt x="648" y="1951"/>
                  </a:lnTo>
                  <a:lnTo>
                    <a:pt x="606" y="1952"/>
                  </a:lnTo>
                  <a:lnTo>
                    <a:pt x="564" y="1954"/>
                  </a:lnTo>
                  <a:lnTo>
                    <a:pt x="521" y="1954"/>
                  </a:lnTo>
                  <a:lnTo>
                    <a:pt x="479" y="1955"/>
                  </a:lnTo>
                  <a:lnTo>
                    <a:pt x="436" y="1956"/>
                  </a:lnTo>
                  <a:lnTo>
                    <a:pt x="395" y="1957"/>
                  </a:lnTo>
                  <a:lnTo>
                    <a:pt x="352" y="1958"/>
                  </a:lnTo>
                  <a:lnTo>
                    <a:pt x="309" y="1958"/>
                  </a:lnTo>
                  <a:lnTo>
                    <a:pt x="267" y="1959"/>
                  </a:lnTo>
                  <a:lnTo>
                    <a:pt x="224" y="1961"/>
                  </a:lnTo>
                  <a:lnTo>
                    <a:pt x="183" y="1962"/>
                  </a:lnTo>
                  <a:lnTo>
                    <a:pt x="140" y="1962"/>
                  </a:lnTo>
                  <a:lnTo>
                    <a:pt x="97" y="1963"/>
                  </a:lnTo>
                  <a:lnTo>
                    <a:pt x="55" y="1964"/>
                  </a:lnTo>
                  <a:lnTo>
                    <a:pt x="48" y="1962"/>
                  </a:lnTo>
                  <a:lnTo>
                    <a:pt x="41" y="1958"/>
                  </a:lnTo>
                  <a:lnTo>
                    <a:pt x="34" y="1956"/>
                  </a:lnTo>
                  <a:lnTo>
                    <a:pt x="27" y="1952"/>
                  </a:lnTo>
                  <a:lnTo>
                    <a:pt x="20" y="1950"/>
                  </a:lnTo>
                  <a:lnTo>
                    <a:pt x="13" y="1947"/>
                  </a:lnTo>
                  <a:lnTo>
                    <a:pt x="6" y="1944"/>
                  </a:lnTo>
                  <a:lnTo>
                    <a:pt x="0" y="1941"/>
                  </a:lnTo>
                  <a:lnTo>
                    <a:pt x="20" y="1820"/>
                  </a:lnTo>
                  <a:lnTo>
                    <a:pt x="41" y="1698"/>
                  </a:lnTo>
                  <a:lnTo>
                    <a:pt x="61" y="1577"/>
                  </a:lnTo>
                  <a:lnTo>
                    <a:pt x="81" y="1456"/>
                  </a:lnTo>
                  <a:lnTo>
                    <a:pt x="102" y="1335"/>
                  </a:lnTo>
                  <a:lnTo>
                    <a:pt x="123" y="1213"/>
                  </a:lnTo>
                  <a:lnTo>
                    <a:pt x="142" y="1093"/>
                  </a:lnTo>
                  <a:lnTo>
                    <a:pt x="163" y="972"/>
                  </a:lnTo>
                  <a:lnTo>
                    <a:pt x="184" y="851"/>
                  </a:lnTo>
                  <a:lnTo>
                    <a:pt x="203" y="730"/>
                  </a:lnTo>
                  <a:lnTo>
                    <a:pt x="224" y="609"/>
                  </a:lnTo>
                  <a:lnTo>
                    <a:pt x="245" y="488"/>
                  </a:lnTo>
                  <a:lnTo>
                    <a:pt x="266" y="366"/>
                  </a:lnTo>
                  <a:lnTo>
                    <a:pt x="285" y="245"/>
                  </a:lnTo>
                  <a:lnTo>
                    <a:pt x="306" y="124"/>
                  </a:lnTo>
                  <a:lnTo>
                    <a:pt x="327" y="4"/>
                  </a:lnTo>
                  <a:close/>
                </a:path>
              </a:pathLst>
            </a:custGeom>
            <a:solidFill>
              <a:srgbClr val="AFA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1" name="Freeform 11"/>
            <p:cNvSpPr>
              <a:spLocks/>
            </p:cNvSpPr>
            <p:nvPr/>
          </p:nvSpPr>
          <p:spPr bwMode="auto">
            <a:xfrm>
              <a:off x="3498" y="1690"/>
              <a:ext cx="844" cy="969"/>
            </a:xfrm>
            <a:custGeom>
              <a:avLst/>
              <a:gdLst>
                <a:gd name="T0" fmla="*/ 388 w 1687"/>
                <a:gd name="T1" fmla="*/ 4 h 1938"/>
                <a:gd name="T2" fmla="*/ 486 w 1687"/>
                <a:gd name="T3" fmla="*/ 4 h 1938"/>
                <a:gd name="T4" fmla="*/ 584 w 1687"/>
                <a:gd name="T5" fmla="*/ 3 h 1938"/>
                <a:gd name="T6" fmla="*/ 680 w 1687"/>
                <a:gd name="T7" fmla="*/ 3 h 1938"/>
                <a:gd name="T8" fmla="*/ 778 w 1687"/>
                <a:gd name="T9" fmla="*/ 3 h 1938"/>
                <a:gd name="T10" fmla="*/ 875 w 1687"/>
                <a:gd name="T11" fmla="*/ 1 h 1938"/>
                <a:gd name="T12" fmla="*/ 973 w 1687"/>
                <a:gd name="T13" fmla="*/ 1 h 1938"/>
                <a:gd name="T14" fmla="*/ 1070 w 1687"/>
                <a:gd name="T15" fmla="*/ 1 h 1938"/>
                <a:gd name="T16" fmla="*/ 1167 w 1687"/>
                <a:gd name="T17" fmla="*/ 1 h 1938"/>
                <a:gd name="T18" fmla="*/ 1264 w 1687"/>
                <a:gd name="T19" fmla="*/ 0 h 1938"/>
                <a:gd name="T20" fmla="*/ 1362 w 1687"/>
                <a:gd name="T21" fmla="*/ 0 h 1938"/>
                <a:gd name="T22" fmla="*/ 1423 w 1687"/>
                <a:gd name="T23" fmla="*/ 328 h 1938"/>
                <a:gd name="T24" fmla="*/ 1484 w 1687"/>
                <a:gd name="T25" fmla="*/ 656 h 1938"/>
                <a:gd name="T26" fmla="*/ 1545 w 1687"/>
                <a:gd name="T27" fmla="*/ 986 h 1938"/>
                <a:gd name="T28" fmla="*/ 1606 w 1687"/>
                <a:gd name="T29" fmla="*/ 1314 h 1938"/>
                <a:gd name="T30" fmla="*/ 1666 w 1687"/>
                <a:gd name="T31" fmla="*/ 1643 h 1938"/>
                <a:gd name="T32" fmla="*/ 1672 w 1687"/>
                <a:gd name="T33" fmla="*/ 1781 h 1938"/>
                <a:gd name="T34" fmla="*/ 1651 w 1687"/>
                <a:gd name="T35" fmla="*/ 1824 h 1938"/>
                <a:gd name="T36" fmla="*/ 1629 w 1687"/>
                <a:gd name="T37" fmla="*/ 1866 h 1938"/>
                <a:gd name="T38" fmla="*/ 1588 w 1687"/>
                <a:gd name="T39" fmla="*/ 1881 h 1938"/>
                <a:gd name="T40" fmla="*/ 1546 w 1687"/>
                <a:gd name="T41" fmla="*/ 1896 h 1938"/>
                <a:gd name="T42" fmla="*/ 1505 w 1687"/>
                <a:gd name="T43" fmla="*/ 1907 h 1938"/>
                <a:gd name="T44" fmla="*/ 1463 w 1687"/>
                <a:gd name="T45" fmla="*/ 1910 h 1938"/>
                <a:gd name="T46" fmla="*/ 1422 w 1687"/>
                <a:gd name="T47" fmla="*/ 1912 h 1938"/>
                <a:gd name="T48" fmla="*/ 1324 w 1687"/>
                <a:gd name="T49" fmla="*/ 1915 h 1938"/>
                <a:gd name="T50" fmla="*/ 1196 w 1687"/>
                <a:gd name="T51" fmla="*/ 1917 h 1938"/>
                <a:gd name="T52" fmla="*/ 1070 w 1687"/>
                <a:gd name="T53" fmla="*/ 1919 h 1938"/>
                <a:gd name="T54" fmla="*/ 943 w 1687"/>
                <a:gd name="T55" fmla="*/ 1922 h 1938"/>
                <a:gd name="T56" fmla="*/ 816 w 1687"/>
                <a:gd name="T57" fmla="*/ 1924 h 1938"/>
                <a:gd name="T58" fmla="*/ 690 w 1687"/>
                <a:gd name="T59" fmla="*/ 1926 h 1938"/>
                <a:gd name="T60" fmla="*/ 563 w 1687"/>
                <a:gd name="T61" fmla="*/ 1929 h 1938"/>
                <a:gd name="T62" fmla="*/ 436 w 1687"/>
                <a:gd name="T63" fmla="*/ 1931 h 1938"/>
                <a:gd name="T64" fmla="*/ 308 w 1687"/>
                <a:gd name="T65" fmla="*/ 1933 h 1938"/>
                <a:gd name="T66" fmla="*/ 182 w 1687"/>
                <a:gd name="T67" fmla="*/ 1935 h 1938"/>
                <a:gd name="T68" fmla="*/ 55 w 1687"/>
                <a:gd name="T69" fmla="*/ 1938 h 1938"/>
                <a:gd name="T70" fmla="*/ 34 w 1687"/>
                <a:gd name="T71" fmla="*/ 1930 h 1938"/>
                <a:gd name="T72" fmla="*/ 14 w 1687"/>
                <a:gd name="T73" fmla="*/ 1920 h 1938"/>
                <a:gd name="T74" fmla="*/ 19 w 1687"/>
                <a:gd name="T75" fmla="*/ 1795 h 1938"/>
                <a:gd name="T76" fmla="*/ 80 w 1687"/>
                <a:gd name="T77" fmla="*/ 1437 h 1938"/>
                <a:gd name="T78" fmla="*/ 141 w 1687"/>
                <a:gd name="T79" fmla="*/ 1079 h 1938"/>
                <a:gd name="T80" fmla="*/ 201 w 1687"/>
                <a:gd name="T81" fmla="*/ 721 h 1938"/>
                <a:gd name="T82" fmla="*/ 262 w 1687"/>
                <a:gd name="T83" fmla="*/ 362 h 1938"/>
                <a:gd name="T84" fmla="*/ 323 w 1687"/>
                <a:gd name="T85" fmla="*/ 4 h 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87" h="1938">
                  <a:moveTo>
                    <a:pt x="323" y="4"/>
                  </a:moveTo>
                  <a:lnTo>
                    <a:pt x="356" y="4"/>
                  </a:lnTo>
                  <a:lnTo>
                    <a:pt x="388" y="4"/>
                  </a:lnTo>
                  <a:lnTo>
                    <a:pt x="421" y="4"/>
                  </a:lnTo>
                  <a:lnTo>
                    <a:pt x="454" y="4"/>
                  </a:lnTo>
                  <a:lnTo>
                    <a:pt x="486" y="4"/>
                  </a:lnTo>
                  <a:lnTo>
                    <a:pt x="518" y="3"/>
                  </a:lnTo>
                  <a:lnTo>
                    <a:pt x="550" y="3"/>
                  </a:lnTo>
                  <a:lnTo>
                    <a:pt x="584" y="3"/>
                  </a:lnTo>
                  <a:lnTo>
                    <a:pt x="616" y="3"/>
                  </a:lnTo>
                  <a:lnTo>
                    <a:pt x="648" y="3"/>
                  </a:lnTo>
                  <a:lnTo>
                    <a:pt x="680" y="3"/>
                  </a:lnTo>
                  <a:lnTo>
                    <a:pt x="713" y="3"/>
                  </a:lnTo>
                  <a:lnTo>
                    <a:pt x="745" y="3"/>
                  </a:lnTo>
                  <a:lnTo>
                    <a:pt x="778" y="3"/>
                  </a:lnTo>
                  <a:lnTo>
                    <a:pt x="811" y="3"/>
                  </a:lnTo>
                  <a:lnTo>
                    <a:pt x="843" y="1"/>
                  </a:lnTo>
                  <a:lnTo>
                    <a:pt x="875" y="1"/>
                  </a:lnTo>
                  <a:lnTo>
                    <a:pt x="907" y="1"/>
                  </a:lnTo>
                  <a:lnTo>
                    <a:pt x="941" y="1"/>
                  </a:lnTo>
                  <a:lnTo>
                    <a:pt x="973" y="1"/>
                  </a:lnTo>
                  <a:lnTo>
                    <a:pt x="1005" y="1"/>
                  </a:lnTo>
                  <a:lnTo>
                    <a:pt x="1037" y="1"/>
                  </a:lnTo>
                  <a:lnTo>
                    <a:pt x="1070" y="1"/>
                  </a:lnTo>
                  <a:lnTo>
                    <a:pt x="1102" y="1"/>
                  </a:lnTo>
                  <a:lnTo>
                    <a:pt x="1135" y="1"/>
                  </a:lnTo>
                  <a:lnTo>
                    <a:pt x="1167" y="1"/>
                  </a:lnTo>
                  <a:lnTo>
                    <a:pt x="1200" y="0"/>
                  </a:lnTo>
                  <a:lnTo>
                    <a:pt x="1232" y="0"/>
                  </a:lnTo>
                  <a:lnTo>
                    <a:pt x="1264" y="0"/>
                  </a:lnTo>
                  <a:lnTo>
                    <a:pt x="1298" y="0"/>
                  </a:lnTo>
                  <a:lnTo>
                    <a:pt x="1330" y="0"/>
                  </a:lnTo>
                  <a:lnTo>
                    <a:pt x="1362" y="0"/>
                  </a:lnTo>
                  <a:lnTo>
                    <a:pt x="1383" y="110"/>
                  </a:lnTo>
                  <a:lnTo>
                    <a:pt x="1402" y="219"/>
                  </a:lnTo>
                  <a:lnTo>
                    <a:pt x="1423" y="328"/>
                  </a:lnTo>
                  <a:lnTo>
                    <a:pt x="1444" y="438"/>
                  </a:lnTo>
                  <a:lnTo>
                    <a:pt x="1463" y="547"/>
                  </a:lnTo>
                  <a:lnTo>
                    <a:pt x="1484" y="656"/>
                  </a:lnTo>
                  <a:lnTo>
                    <a:pt x="1504" y="767"/>
                  </a:lnTo>
                  <a:lnTo>
                    <a:pt x="1524" y="876"/>
                  </a:lnTo>
                  <a:lnTo>
                    <a:pt x="1545" y="986"/>
                  </a:lnTo>
                  <a:lnTo>
                    <a:pt x="1565" y="1095"/>
                  </a:lnTo>
                  <a:lnTo>
                    <a:pt x="1585" y="1204"/>
                  </a:lnTo>
                  <a:lnTo>
                    <a:pt x="1606" y="1314"/>
                  </a:lnTo>
                  <a:lnTo>
                    <a:pt x="1626" y="1423"/>
                  </a:lnTo>
                  <a:lnTo>
                    <a:pt x="1647" y="1534"/>
                  </a:lnTo>
                  <a:lnTo>
                    <a:pt x="1666" y="1643"/>
                  </a:lnTo>
                  <a:lnTo>
                    <a:pt x="1687" y="1752"/>
                  </a:lnTo>
                  <a:lnTo>
                    <a:pt x="1680" y="1766"/>
                  </a:lnTo>
                  <a:lnTo>
                    <a:pt x="1672" y="1781"/>
                  </a:lnTo>
                  <a:lnTo>
                    <a:pt x="1665" y="1795"/>
                  </a:lnTo>
                  <a:lnTo>
                    <a:pt x="1658" y="1809"/>
                  </a:lnTo>
                  <a:lnTo>
                    <a:pt x="1651" y="1824"/>
                  </a:lnTo>
                  <a:lnTo>
                    <a:pt x="1644" y="1838"/>
                  </a:lnTo>
                  <a:lnTo>
                    <a:pt x="1636" y="1853"/>
                  </a:lnTo>
                  <a:lnTo>
                    <a:pt x="1629" y="1866"/>
                  </a:lnTo>
                  <a:lnTo>
                    <a:pt x="1615" y="1871"/>
                  </a:lnTo>
                  <a:lnTo>
                    <a:pt x="1602" y="1876"/>
                  </a:lnTo>
                  <a:lnTo>
                    <a:pt x="1588" y="1881"/>
                  </a:lnTo>
                  <a:lnTo>
                    <a:pt x="1574" y="1886"/>
                  </a:lnTo>
                  <a:lnTo>
                    <a:pt x="1560" y="1891"/>
                  </a:lnTo>
                  <a:lnTo>
                    <a:pt x="1546" y="1896"/>
                  </a:lnTo>
                  <a:lnTo>
                    <a:pt x="1533" y="1901"/>
                  </a:lnTo>
                  <a:lnTo>
                    <a:pt x="1519" y="1905"/>
                  </a:lnTo>
                  <a:lnTo>
                    <a:pt x="1505" y="1907"/>
                  </a:lnTo>
                  <a:lnTo>
                    <a:pt x="1491" y="1908"/>
                  </a:lnTo>
                  <a:lnTo>
                    <a:pt x="1477" y="1909"/>
                  </a:lnTo>
                  <a:lnTo>
                    <a:pt x="1463" y="1910"/>
                  </a:lnTo>
                  <a:lnTo>
                    <a:pt x="1450" y="1911"/>
                  </a:lnTo>
                  <a:lnTo>
                    <a:pt x="1436" y="1911"/>
                  </a:lnTo>
                  <a:lnTo>
                    <a:pt x="1422" y="1912"/>
                  </a:lnTo>
                  <a:lnTo>
                    <a:pt x="1408" y="1914"/>
                  </a:lnTo>
                  <a:lnTo>
                    <a:pt x="1366" y="1915"/>
                  </a:lnTo>
                  <a:lnTo>
                    <a:pt x="1324" y="1915"/>
                  </a:lnTo>
                  <a:lnTo>
                    <a:pt x="1281" y="1916"/>
                  </a:lnTo>
                  <a:lnTo>
                    <a:pt x="1239" y="1917"/>
                  </a:lnTo>
                  <a:lnTo>
                    <a:pt x="1196" y="1917"/>
                  </a:lnTo>
                  <a:lnTo>
                    <a:pt x="1155" y="1918"/>
                  </a:lnTo>
                  <a:lnTo>
                    <a:pt x="1112" y="1919"/>
                  </a:lnTo>
                  <a:lnTo>
                    <a:pt x="1070" y="1919"/>
                  </a:lnTo>
                  <a:lnTo>
                    <a:pt x="1027" y="1920"/>
                  </a:lnTo>
                  <a:lnTo>
                    <a:pt x="986" y="1922"/>
                  </a:lnTo>
                  <a:lnTo>
                    <a:pt x="943" y="1922"/>
                  </a:lnTo>
                  <a:lnTo>
                    <a:pt x="900" y="1923"/>
                  </a:lnTo>
                  <a:lnTo>
                    <a:pt x="859" y="1924"/>
                  </a:lnTo>
                  <a:lnTo>
                    <a:pt x="816" y="1924"/>
                  </a:lnTo>
                  <a:lnTo>
                    <a:pt x="774" y="1925"/>
                  </a:lnTo>
                  <a:lnTo>
                    <a:pt x="732" y="1925"/>
                  </a:lnTo>
                  <a:lnTo>
                    <a:pt x="690" y="1926"/>
                  </a:lnTo>
                  <a:lnTo>
                    <a:pt x="647" y="1927"/>
                  </a:lnTo>
                  <a:lnTo>
                    <a:pt x="604" y="1927"/>
                  </a:lnTo>
                  <a:lnTo>
                    <a:pt x="563" y="1929"/>
                  </a:lnTo>
                  <a:lnTo>
                    <a:pt x="520" y="1930"/>
                  </a:lnTo>
                  <a:lnTo>
                    <a:pt x="478" y="1930"/>
                  </a:lnTo>
                  <a:lnTo>
                    <a:pt x="436" y="1931"/>
                  </a:lnTo>
                  <a:lnTo>
                    <a:pt x="394" y="1932"/>
                  </a:lnTo>
                  <a:lnTo>
                    <a:pt x="351" y="1932"/>
                  </a:lnTo>
                  <a:lnTo>
                    <a:pt x="308" y="1933"/>
                  </a:lnTo>
                  <a:lnTo>
                    <a:pt x="267" y="1934"/>
                  </a:lnTo>
                  <a:lnTo>
                    <a:pt x="224" y="1934"/>
                  </a:lnTo>
                  <a:lnTo>
                    <a:pt x="182" y="1935"/>
                  </a:lnTo>
                  <a:lnTo>
                    <a:pt x="139" y="1937"/>
                  </a:lnTo>
                  <a:lnTo>
                    <a:pt x="98" y="1937"/>
                  </a:lnTo>
                  <a:lnTo>
                    <a:pt x="55" y="1938"/>
                  </a:lnTo>
                  <a:lnTo>
                    <a:pt x="48" y="1935"/>
                  </a:lnTo>
                  <a:lnTo>
                    <a:pt x="41" y="1932"/>
                  </a:lnTo>
                  <a:lnTo>
                    <a:pt x="34" y="1930"/>
                  </a:lnTo>
                  <a:lnTo>
                    <a:pt x="27" y="1926"/>
                  </a:lnTo>
                  <a:lnTo>
                    <a:pt x="21" y="1924"/>
                  </a:lnTo>
                  <a:lnTo>
                    <a:pt x="14" y="1920"/>
                  </a:lnTo>
                  <a:lnTo>
                    <a:pt x="7" y="1918"/>
                  </a:lnTo>
                  <a:lnTo>
                    <a:pt x="0" y="1915"/>
                  </a:lnTo>
                  <a:lnTo>
                    <a:pt x="19" y="1795"/>
                  </a:lnTo>
                  <a:lnTo>
                    <a:pt x="40" y="1675"/>
                  </a:lnTo>
                  <a:lnTo>
                    <a:pt x="60" y="1557"/>
                  </a:lnTo>
                  <a:lnTo>
                    <a:pt x="80" y="1437"/>
                  </a:lnTo>
                  <a:lnTo>
                    <a:pt x="100" y="1317"/>
                  </a:lnTo>
                  <a:lnTo>
                    <a:pt x="121" y="1198"/>
                  </a:lnTo>
                  <a:lnTo>
                    <a:pt x="141" y="1079"/>
                  </a:lnTo>
                  <a:lnTo>
                    <a:pt x="161" y="959"/>
                  </a:lnTo>
                  <a:lnTo>
                    <a:pt x="182" y="840"/>
                  </a:lnTo>
                  <a:lnTo>
                    <a:pt x="201" y="721"/>
                  </a:lnTo>
                  <a:lnTo>
                    <a:pt x="222" y="601"/>
                  </a:lnTo>
                  <a:lnTo>
                    <a:pt x="243" y="482"/>
                  </a:lnTo>
                  <a:lnTo>
                    <a:pt x="262" y="362"/>
                  </a:lnTo>
                  <a:lnTo>
                    <a:pt x="283" y="243"/>
                  </a:lnTo>
                  <a:lnTo>
                    <a:pt x="303" y="123"/>
                  </a:lnTo>
                  <a:lnTo>
                    <a:pt x="323" y="4"/>
                  </a:lnTo>
                  <a:close/>
                </a:path>
              </a:pathLst>
            </a:custGeom>
            <a:solidFill>
              <a:srgbClr val="BCBC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2" name="Freeform 12"/>
            <p:cNvSpPr>
              <a:spLocks/>
            </p:cNvSpPr>
            <p:nvPr/>
          </p:nvSpPr>
          <p:spPr bwMode="auto">
            <a:xfrm>
              <a:off x="3499" y="1695"/>
              <a:ext cx="842" cy="955"/>
            </a:xfrm>
            <a:custGeom>
              <a:avLst/>
              <a:gdLst>
                <a:gd name="T0" fmla="*/ 386 w 1684"/>
                <a:gd name="T1" fmla="*/ 3 h 1910"/>
                <a:gd name="T2" fmla="*/ 484 w 1684"/>
                <a:gd name="T3" fmla="*/ 3 h 1910"/>
                <a:gd name="T4" fmla="*/ 582 w 1684"/>
                <a:gd name="T5" fmla="*/ 2 h 1910"/>
                <a:gd name="T6" fmla="*/ 679 w 1684"/>
                <a:gd name="T7" fmla="*/ 2 h 1910"/>
                <a:gd name="T8" fmla="*/ 777 w 1684"/>
                <a:gd name="T9" fmla="*/ 2 h 1910"/>
                <a:gd name="T10" fmla="*/ 875 w 1684"/>
                <a:gd name="T11" fmla="*/ 1 h 1910"/>
                <a:gd name="T12" fmla="*/ 973 w 1684"/>
                <a:gd name="T13" fmla="*/ 1 h 1910"/>
                <a:gd name="T14" fmla="*/ 1070 w 1684"/>
                <a:gd name="T15" fmla="*/ 1 h 1910"/>
                <a:gd name="T16" fmla="*/ 1168 w 1684"/>
                <a:gd name="T17" fmla="*/ 1 h 1910"/>
                <a:gd name="T18" fmla="*/ 1266 w 1684"/>
                <a:gd name="T19" fmla="*/ 0 h 1910"/>
                <a:gd name="T20" fmla="*/ 1363 w 1684"/>
                <a:gd name="T21" fmla="*/ 0 h 1910"/>
                <a:gd name="T22" fmla="*/ 1423 w 1684"/>
                <a:gd name="T23" fmla="*/ 324 h 1910"/>
                <a:gd name="T24" fmla="*/ 1483 w 1684"/>
                <a:gd name="T25" fmla="*/ 648 h 1910"/>
                <a:gd name="T26" fmla="*/ 1543 w 1684"/>
                <a:gd name="T27" fmla="*/ 971 h 1910"/>
                <a:gd name="T28" fmla="*/ 1603 w 1684"/>
                <a:gd name="T29" fmla="*/ 1296 h 1910"/>
                <a:gd name="T30" fmla="*/ 1664 w 1684"/>
                <a:gd name="T31" fmla="*/ 1619 h 1910"/>
                <a:gd name="T32" fmla="*/ 1670 w 1684"/>
                <a:gd name="T33" fmla="*/ 1756 h 1910"/>
                <a:gd name="T34" fmla="*/ 1649 w 1684"/>
                <a:gd name="T35" fmla="*/ 1800 h 1910"/>
                <a:gd name="T36" fmla="*/ 1627 w 1684"/>
                <a:gd name="T37" fmla="*/ 1844 h 1910"/>
                <a:gd name="T38" fmla="*/ 1586 w 1684"/>
                <a:gd name="T39" fmla="*/ 1859 h 1910"/>
                <a:gd name="T40" fmla="*/ 1544 w 1684"/>
                <a:gd name="T41" fmla="*/ 1874 h 1910"/>
                <a:gd name="T42" fmla="*/ 1503 w 1684"/>
                <a:gd name="T43" fmla="*/ 1884 h 1910"/>
                <a:gd name="T44" fmla="*/ 1461 w 1684"/>
                <a:gd name="T45" fmla="*/ 1887 h 1910"/>
                <a:gd name="T46" fmla="*/ 1420 w 1684"/>
                <a:gd name="T47" fmla="*/ 1890 h 1910"/>
                <a:gd name="T48" fmla="*/ 1322 w 1684"/>
                <a:gd name="T49" fmla="*/ 1892 h 1910"/>
                <a:gd name="T50" fmla="*/ 1195 w 1684"/>
                <a:gd name="T51" fmla="*/ 1894 h 1910"/>
                <a:gd name="T52" fmla="*/ 1069 w 1684"/>
                <a:gd name="T53" fmla="*/ 1895 h 1910"/>
                <a:gd name="T54" fmla="*/ 942 w 1684"/>
                <a:gd name="T55" fmla="*/ 1898 h 1910"/>
                <a:gd name="T56" fmla="*/ 815 w 1684"/>
                <a:gd name="T57" fmla="*/ 1900 h 1910"/>
                <a:gd name="T58" fmla="*/ 689 w 1684"/>
                <a:gd name="T59" fmla="*/ 1901 h 1910"/>
                <a:gd name="T60" fmla="*/ 562 w 1684"/>
                <a:gd name="T61" fmla="*/ 1904 h 1910"/>
                <a:gd name="T62" fmla="*/ 435 w 1684"/>
                <a:gd name="T63" fmla="*/ 1906 h 1910"/>
                <a:gd name="T64" fmla="*/ 309 w 1684"/>
                <a:gd name="T65" fmla="*/ 1907 h 1910"/>
                <a:gd name="T66" fmla="*/ 182 w 1684"/>
                <a:gd name="T67" fmla="*/ 1909 h 1910"/>
                <a:gd name="T68" fmla="*/ 55 w 1684"/>
                <a:gd name="T69" fmla="*/ 1910 h 1910"/>
                <a:gd name="T70" fmla="*/ 35 w 1684"/>
                <a:gd name="T71" fmla="*/ 1901 h 1910"/>
                <a:gd name="T72" fmla="*/ 14 w 1684"/>
                <a:gd name="T73" fmla="*/ 1893 h 1910"/>
                <a:gd name="T74" fmla="*/ 20 w 1684"/>
                <a:gd name="T75" fmla="*/ 1770 h 1910"/>
                <a:gd name="T76" fmla="*/ 81 w 1684"/>
                <a:gd name="T77" fmla="*/ 1417 h 1910"/>
                <a:gd name="T78" fmla="*/ 140 w 1684"/>
                <a:gd name="T79" fmla="*/ 1063 h 1910"/>
                <a:gd name="T80" fmla="*/ 200 w 1684"/>
                <a:gd name="T81" fmla="*/ 710 h 1910"/>
                <a:gd name="T82" fmla="*/ 260 w 1684"/>
                <a:gd name="T83" fmla="*/ 356 h 1910"/>
                <a:gd name="T84" fmla="*/ 320 w 1684"/>
                <a:gd name="T85" fmla="*/ 3 h 1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84" h="1910">
                  <a:moveTo>
                    <a:pt x="320" y="3"/>
                  </a:moveTo>
                  <a:lnTo>
                    <a:pt x="352" y="3"/>
                  </a:lnTo>
                  <a:lnTo>
                    <a:pt x="386" y="3"/>
                  </a:lnTo>
                  <a:lnTo>
                    <a:pt x="418" y="3"/>
                  </a:lnTo>
                  <a:lnTo>
                    <a:pt x="451" y="3"/>
                  </a:lnTo>
                  <a:lnTo>
                    <a:pt x="484" y="3"/>
                  </a:lnTo>
                  <a:lnTo>
                    <a:pt x="516" y="2"/>
                  </a:lnTo>
                  <a:lnTo>
                    <a:pt x="549" y="2"/>
                  </a:lnTo>
                  <a:lnTo>
                    <a:pt x="582" y="2"/>
                  </a:lnTo>
                  <a:lnTo>
                    <a:pt x="614" y="2"/>
                  </a:lnTo>
                  <a:lnTo>
                    <a:pt x="647" y="2"/>
                  </a:lnTo>
                  <a:lnTo>
                    <a:pt x="679" y="2"/>
                  </a:lnTo>
                  <a:lnTo>
                    <a:pt x="712" y="2"/>
                  </a:lnTo>
                  <a:lnTo>
                    <a:pt x="744" y="2"/>
                  </a:lnTo>
                  <a:lnTo>
                    <a:pt x="777" y="2"/>
                  </a:lnTo>
                  <a:lnTo>
                    <a:pt x="810" y="2"/>
                  </a:lnTo>
                  <a:lnTo>
                    <a:pt x="842" y="1"/>
                  </a:lnTo>
                  <a:lnTo>
                    <a:pt x="875" y="1"/>
                  </a:lnTo>
                  <a:lnTo>
                    <a:pt x="907" y="1"/>
                  </a:lnTo>
                  <a:lnTo>
                    <a:pt x="940" y="1"/>
                  </a:lnTo>
                  <a:lnTo>
                    <a:pt x="973" y="1"/>
                  </a:lnTo>
                  <a:lnTo>
                    <a:pt x="1005" y="1"/>
                  </a:lnTo>
                  <a:lnTo>
                    <a:pt x="1038" y="1"/>
                  </a:lnTo>
                  <a:lnTo>
                    <a:pt x="1070" y="1"/>
                  </a:lnTo>
                  <a:lnTo>
                    <a:pt x="1103" y="1"/>
                  </a:lnTo>
                  <a:lnTo>
                    <a:pt x="1135" y="1"/>
                  </a:lnTo>
                  <a:lnTo>
                    <a:pt x="1168" y="1"/>
                  </a:lnTo>
                  <a:lnTo>
                    <a:pt x="1200" y="0"/>
                  </a:lnTo>
                  <a:lnTo>
                    <a:pt x="1233" y="0"/>
                  </a:lnTo>
                  <a:lnTo>
                    <a:pt x="1266" y="0"/>
                  </a:lnTo>
                  <a:lnTo>
                    <a:pt x="1298" y="0"/>
                  </a:lnTo>
                  <a:lnTo>
                    <a:pt x="1331" y="0"/>
                  </a:lnTo>
                  <a:lnTo>
                    <a:pt x="1363" y="0"/>
                  </a:lnTo>
                  <a:lnTo>
                    <a:pt x="1383" y="108"/>
                  </a:lnTo>
                  <a:lnTo>
                    <a:pt x="1404" y="216"/>
                  </a:lnTo>
                  <a:lnTo>
                    <a:pt x="1423" y="324"/>
                  </a:lnTo>
                  <a:lnTo>
                    <a:pt x="1444" y="431"/>
                  </a:lnTo>
                  <a:lnTo>
                    <a:pt x="1464" y="539"/>
                  </a:lnTo>
                  <a:lnTo>
                    <a:pt x="1483" y="648"/>
                  </a:lnTo>
                  <a:lnTo>
                    <a:pt x="1504" y="756"/>
                  </a:lnTo>
                  <a:lnTo>
                    <a:pt x="1523" y="863"/>
                  </a:lnTo>
                  <a:lnTo>
                    <a:pt x="1543" y="971"/>
                  </a:lnTo>
                  <a:lnTo>
                    <a:pt x="1564" y="1079"/>
                  </a:lnTo>
                  <a:lnTo>
                    <a:pt x="1583" y="1188"/>
                  </a:lnTo>
                  <a:lnTo>
                    <a:pt x="1603" y="1296"/>
                  </a:lnTo>
                  <a:lnTo>
                    <a:pt x="1624" y="1403"/>
                  </a:lnTo>
                  <a:lnTo>
                    <a:pt x="1643" y="1511"/>
                  </a:lnTo>
                  <a:lnTo>
                    <a:pt x="1664" y="1619"/>
                  </a:lnTo>
                  <a:lnTo>
                    <a:pt x="1684" y="1727"/>
                  </a:lnTo>
                  <a:lnTo>
                    <a:pt x="1677" y="1742"/>
                  </a:lnTo>
                  <a:lnTo>
                    <a:pt x="1670" y="1756"/>
                  </a:lnTo>
                  <a:lnTo>
                    <a:pt x="1663" y="1771"/>
                  </a:lnTo>
                  <a:lnTo>
                    <a:pt x="1656" y="1785"/>
                  </a:lnTo>
                  <a:lnTo>
                    <a:pt x="1649" y="1800"/>
                  </a:lnTo>
                  <a:lnTo>
                    <a:pt x="1642" y="1815"/>
                  </a:lnTo>
                  <a:lnTo>
                    <a:pt x="1634" y="1829"/>
                  </a:lnTo>
                  <a:lnTo>
                    <a:pt x="1627" y="1844"/>
                  </a:lnTo>
                  <a:lnTo>
                    <a:pt x="1613" y="1848"/>
                  </a:lnTo>
                  <a:lnTo>
                    <a:pt x="1599" y="1853"/>
                  </a:lnTo>
                  <a:lnTo>
                    <a:pt x="1586" y="1859"/>
                  </a:lnTo>
                  <a:lnTo>
                    <a:pt x="1572" y="1863"/>
                  </a:lnTo>
                  <a:lnTo>
                    <a:pt x="1558" y="1868"/>
                  </a:lnTo>
                  <a:lnTo>
                    <a:pt x="1544" y="1874"/>
                  </a:lnTo>
                  <a:lnTo>
                    <a:pt x="1530" y="1878"/>
                  </a:lnTo>
                  <a:lnTo>
                    <a:pt x="1517" y="1883"/>
                  </a:lnTo>
                  <a:lnTo>
                    <a:pt x="1503" y="1884"/>
                  </a:lnTo>
                  <a:lnTo>
                    <a:pt x="1489" y="1885"/>
                  </a:lnTo>
                  <a:lnTo>
                    <a:pt x="1475" y="1886"/>
                  </a:lnTo>
                  <a:lnTo>
                    <a:pt x="1461" y="1887"/>
                  </a:lnTo>
                  <a:lnTo>
                    <a:pt x="1447" y="1889"/>
                  </a:lnTo>
                  <a:lnTo>
                    <a:pt x="1434" y="1889"/>
                  </a:lnTo>
                  <a:lnTo>
                    <a:pt x="1420" y="1890"/>
                  </a:lnTo>
                  <a:lnTo>
                    <a:pt x="1406" y="1891"/>
                  </a:lnTo>
                  <a:lnTo>
                    <a:pt x="1363" y="1892"/>
                  </a:lnTo>
                  <a:lnTo>
                    <a:pt x="1322" y="1892"/>
                  </a:lnTo>
                  <a:lnTo>
                    <a:pt x="1279" y="1893"/>
                  </a:lnTo>
                  <a:lnTo>
                    <a:pt x="1237" y="1893"/>
                  </a:lnTo>
                  <a:lnTo>
                    <a:pt x="1195" y="1894"/>
                  </a:lnTo>
                  <a:lnTo>
                    <a:pt x="1153" y="1894"/>
                  </a:lnTo>
                  <a:lnTo>
                    <a:pt x="1111" y="1895"/>
                  </a:lnTo>
                  <a:lnTo>
                    <a:pt x="1069" y="1895"/>
                  </a:lnTo>
                  <a:lnTo>
                    <a:pt x="1026" y="1897"/>
                  </a:lnTo>
                  <a:lnTo>
                    <a:pt x="985" y="1898"/>
                  </a:lnTo>
                  <a:lnTo>
                    <a:pt x="942" y="1898"/>
                  </a:lnTo>
                  <a:lnTo>
                    <a:pt x="899" y="1899"/>
                  </a:lnTo>
                  <a:lnTo>
                    <a:pt x="858" y="1899"/>
                  </a:lnTo>
                  <a:lnTo>
                    <a:pt x="815" y="1900"/>
                  </a:lnTo>
                  <a:lnTo>
                    <a:pt x="774" y="1900"/>
                  </a:lnTo>
                  <a:lnTo>
                    <a:pt x="731" y="1901"/>
                  </a:lnTo>
                  <a:lnTo>
                    <a:pt x="689" y="1901"/>
                  </a:lnTo>
                  <a:lnTo>
                    <a:pt x="647" y="1902"/>
                  </a:lnTo>
                  <a:lnTo>
                    <a:pt x="605" y="1902"/>
                  </a:lnTo>
                  <a:lnTo>
                    <a:pt x="562" y="1904"/>
                  </a:lnTo>
                  <a:lnTo>
                    <a:pt x="520" y="1905"/>
                  </a:lnTo>
                  <a:lnTo>
                    <a:pt x="478" y="1905"/>
                  </a:lnTo>
                  <a:lnTo>
                    <a:pt x="435" y="1906"/>
                  </a:lnTo>
                  <a:lnTo>
                    <a:pt x="394" y="1906"/>
                  </a:lnTo>
                  <a:lnTo>
                    <a:pt x="351" y="1907"/>
                  </a:lnTo>
                  <a:lnTo>
                    <a:pt x="309" y="1907"/>
                  </a:lnTo>
                  <a:lnTo>
                    <a:pt x="267" y="1908"/>
                  </a:lnTo>
                  <a:lnTo>
                    <a:pt x="225" y="1908"/>
                  </a:lnTo>
                  <a:lnTo>
                    <a:pt x="182" y="1909"/>
                  </a:lnTo>
                  <a:lnTo>
                    <a:pt x="139" y="1909"/>
                  </a:lnTo>
                  <a:lnTo>
                    <a:pt x="98" y="1910"/>
                  </a:lnTo>
                  <a:lnTo>
                    <a:pt x="55" y="1910"/>
                  </a:lnTo>
                  <a:lnTo>
                    <a:pt x="48" y="1907"/>
                  </a:lnTo>
                  <a:lnTo>
                    <a:pt x="41" y="1905"/>
                  </a:lnTo>
                  <a:lnTo>
                    <a:pt x="35" y="1901"/>
                  </a:lnTo>
                  <a:lnTo>
                    <a:pt x="28" y="1899"/>
                  </a:lnTo>
                  <a:lnTo>
                    <a:pt x="21" y="1897"/>
                  </a:lnTo>
                  <a:lnTo>
                    <a:pt x="14" y="1893"/>
                  </a:lnTo>
                  <a:lnTo>
                    <a:pt x="7" y="1891"/>
                  </a:lnTo>
                  <a:lnTo>
                    <a:pt x="0" y="1887"/>
                  </a:lnTo>
                  <a:lnTo>
                    <a:pt x="20" y="1770"/>
                  </a:lnTo>
                  <a:lnTo>
                    <a:pt x="40" y="1651"/>
                  </a:lnTo>
                  <a:lnTo>
                    <a:pt x="60" y="1534"/>
                  </a:lnTo>
                  <a:lnTo>
                    <a:pt x="81" y="1417"/>
                  </a:lnTo>
                  <a:lnTo>
                    <a:pt x="100" y="1298"/>
                  </a:lnTo>
                  <a:lnTo>
                    <a:pt x="121" y="1181"/>
                  </a:lnTo>
                  <a:lnTo>
                    <a:pt x="140" y="1063"/>
                  </a:lnTo>
                  <a:lnTo>
                    <a:pt x="160" y="945"/>
                  </a:lnTo>
                  <a:lnTo>
                    <a:pt x="181" y="827"/>
                  </a:lnTo>
                  <a:lnTo>
                    <a:pt x="200" y="710"/>
                  </a:lnTo>
                  <a:lnTo>
                    <a:pt x="220" y="592"/>
                  </a:lnTo>
                  <a:lnTo>
                    <a:pt x="241" y="474"/>
                  </a:lnTo>
                  <a:lnTo>
                    <a:pt x="260" y="356"/>
                  </a:lnTo>
                  <a:lnTo>
                    <a:pt x="280" y="239"/>
                  </a:lnTo>
                  <a:lnTo>
                    <a:pt x="301" y="120"/>
                  </a:lnTo>
                  <a:lnTo>
                    <a:pt x="320" y="3"/>
                  </a:lnTo>
                  <a:close/>
                </a:path>
              </a:pathLst>
            </a:custGeom>
            <a:solidFill>
              <a:srgbClr val="CCCC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3" name="Freeform 13"/>
            <p:cNvSpPr>
              <a:spLocks/>
            </p:cNvSpPr>
            <p:nvPr/>
          </p:nvSpPr>
          <p:spPr bwMode="auto">
            <a:xfrm>
              <a:off x="3500" y="1699"/>
              <a:ext cx="840" cy="943"/>
            </a:xfrm>
            <a:custGeom>
              <a:avLst/>
              <a:gdLst>
                <a:gd name="T0" fmla="*/ 383 w 1679"/>
                <a:gd name="T1" fmla="*/ 3 h 1884"/>
                <a:gd name="T2" fmla="*/ 480 w 1679"/>
                <a:gd name="T3" fmla="*/ 3 h 1884"/>
                <a:gd name="T4" fmla="*/ 578 w 1679"/>
                <a:gd name="T5" fmla="*/ 2 h 1884"/>
                <a:gd name="T6" fmla="*/ 676 w 1679"/>
                <a:gd name="T7" fmla="*/ 2 h 1884"/>
                <a:gd name="T8" fmla="*/ 775 w 1679"/>
                <a:gd name="T9" fmla="*/ 2 h 1884"/>
                <a:gd name="T10" fmla="*/ 873 w 1679"/>
                <a:gd name="T11" fmla="*/ 1 h 1884"/>
                <a:gd name="T12" fmla="*/ 971 w 1679"/>
                <a:gd name="T13" fmla="*/ 1 h 1884"/>
                <a:gd name="T14" fmla="*/ 1069 w 1679"/>
                <a:gd name="T15" fmla="*/ 1 h 1884"/>
                <a:gd name="T16" fmla="*/ 1168 w 1679"/>
                <a:gd name="T17" fmla="*/ 1 h 1884"/>
                <a:gd name="T18" fmla="*/ 1266 w 1679"/>
                <a:gd name="T19" fmla="*/ 0 h 1884"/>
                <a:gd name="T20" fmla="*/ 1364 w 1679"/>
                <a:gd name="T21" fmla="*/ 0 h 1884"/>
                <a:gd name="T22" fmla="*/ 1424 w 1679"/>
                <a:gd name="T23" fmla="*/ 320 h 1884"/>
                <a:gd name="T24" fmla="*/ 1482 w 1679"/>
                <a:gd name="T25" fmla="*/ 639 h 1884"/>
                <a:gd name="T26" fmla="*/ 1541 w 1679"/>
                <a:gd name="T27" fmla="*/ 959 h 1884"/>
                <a:gd name="T28" fmla="*/ 1601 w 1679"/>
                <a:gd name="T29" fmla="*/ 1279 h 1884"/>
                <a:gd name="T30" fmla="*/ 1660 w 1679"/>
                <a:gd name="T31" fmla="*/ 1598 h 1884"/>
                <a:gd name="T32" fmla="*/ 1665 w 1679"/>
                <a:gd name="T33" fmla="*/ 1733 h 1884"/>
                <a:gd name="T34" fmla="*/ 1645 w 1679"/>
                <a:gd name="T35" fmla="*/ 1778 h 1884"/>
                <a:gd name="T36" fmla="*/ 1624 w 1679"/>
                <a:gd name="T37" fmla="*/ 1822 h 1884"/>
                <a:gd name="T38" fmla="*/ 1582 w 1679"/>
                <a:gd name="T39" fmla="*/ 1837 h 1884"/>
                <a:gd name="T40" fmla="*/ 1541 w 1679"/>
                <a:gd name="T41" fmla="*/ 1852 h 1884"/>
                <a:gd name="T42" fmla="*/ 1500 w 1679"/>
                <a:gd name="T43" fmla="*/ 1863 h 1884"/>
                <a:gd name="T44" fmla="*/ 1458 w 1679"/>
                <a:gd name="T45" fmla="*/ 1866 h 1884"/>
                <a:gd name="T46" fmla="*/ 1417 w 1679"/>
                <a:gd name="T47" fmla="*/ 1869 h 1884"/>
                <a:gd name="T48" fmla="*/ 1319 w 1679"/>
                <a:gd name="T49" fmla="*/ 1872 h 1884"/>
                <a:gd name="T50" fmla="*/ 1192 w 1679"/>
                <a:gd name="T51" fmla="*/ 1873 h 1884"/>
                <a:gd name="T52" fmla="*/ 1065 w 1679"/>
                <a:gd name="T53" fmla="*/ 1874 h 1884"/>
                <a:gd name="T54" fmla="*/ 939 w 1679"/>
                <a:gd name="T55" fmla="*/ 1875 h 1884"/>
                <a:gd name="T56" fmla="*/ 813 w 1679"/>
                <a:gd name="T57" fmla="*/ 1876 h 1884"/>
                <a:gd name="T58" fmla="*/ 687 w 1679"/>
                <a:gd name="T59" fmla="*/ 1877 h 1884"/>
                <a:gd name="T60" fmla="*/ 560 w 1679"/>
                <a:gd name="T61" fmla="*/ 1878 h 1884"/>
                <a:gd name="T62" fmla="*/ 434 w 1679"/>
                <a:gd name="T63" fmla="*/ 1881 h 1884"/>
                <a:gd name="T64" fmla="*/ 308 w 1679"/>
                <a:gd name="T65" fmla="*/ 1882 h 1884"/>
                <a:gd name="T66" fmla="*/ 182 w 1679"/>
                <a:gd name="T67" fmla="*/ 1883 h 1884"/>
                <a:gd name="T68" fmla="*/ 56 w 1679"/>
                <a:gd name="T69" fmla="*/ 1884 h 1884"/>
                <a:gd name="T70" fmla="*/ 35 w 1679"/>
                <a:gd name="T71" fmla="*/ 1875 h 1884"/>
                <a:gd name="T72" fmla="*/ 14 w 1679"/>
                <a:gd name="T73" fmla="*/ 1867 h 1884"/>
                <a:gd name="T74" fmla="*/ 20 w 1679"/>
                <a:gd name="T75" fmla="*/ 1745 h 1884"/>
                <a:gd name="T76" fmla="*/ 80 w 1679"/>
                <a:gd name="T77" fmla="*/ 1396 h 1884"/>
                <a:gd name="T78" fmla="*/ 138 w 1679"/>
                <a:gd name="T79" fmla="*/ 1047 h 1884"/>
                <a:gd name="T80" fmla="*/ 198 w 1679"/>
                <a:gd name="T81" fmla="*/ 700 h 1884"/>
                <a:gd name="T82" fmla="*/ 257 w 1679"/>
                <a:gd name="T83" fmla="*/ 352 h 1884"/>
                <a:gd name="T84" fmla="*/ 317 w 1679"/>
                <a:gd name="T85" fmla="*/ 3 h 1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9" h="1884">
                  <a:moveTo>
                    <a:pt x="317" y="3"/>
                  </a:moveTo>
                  <a:lnTo>
                    <a:pt x="349" y="3"/>
                  </a:lnTo>
                  <a:lnTo>
                    <a:pt x="383" y="3"/>
                  </a:lnTo>
                  <a:lnTo>
                    <a:pt x="415" y="3"/>
                  </a:lnTo>
                  <a:lnTo>
                    <a:pt x="448" y="3"/>
                  </a:lnTo>
                  <a:lnTo>
                    <a:pt x="480" y="3"/>
                  </a:lnTo>
                  <a:lnTo>
                    <a:pt x="513" y="2"/>
                  </a:lnTo>
                  <a:lnTo>
                    <a:pt x="546" y="2"/>
                  </a:lnTo>
                  <a:lnTo>
                    <a:pt x="578" y="2"/>
                  </a:lnTo>
                  <a:lnTo>
                    <a:pt x="612" y="2"/>
                  </a:lnTo>
                  <a:lnTo>
                    <a:pt x="644" y="2"/>
                  </a:lnTo>
                  <a:lnTo>
                    <a:pt x="676" y="2"/>
                  </a:lnTo>
                  <a:lnTo>
                    <a:pt x="710" y="2"/>
                  </a:lnTo>
                  <a:lnTo>
                    <a:pt x="742" y="2"/>
                  </a:lnTo>
                  <a:lnTo>
                    <a:pt x="775" y="2"/>
                  </a:lnTo>
                  <a:lnTo>
                    <a:pt x="808" y="2"/>
                  </a:lnTo>
                  <a:lnTo>
                    <a:pt x="841" y="1"/>
                  </a:lnTo>
                  <a:lnTo>
                    <a:pt x="873" y="1"/>
                  </a:lnTo>
                  <a:lnTo>
                    <a:pt x="905" y="1"/>
                  </a:lnTo>
                  <a:lnTo>
                    <a:pt x="939" y="1"/>
                  </a:lnTo>
                  <a:lnTo>
                    <a:pt x="971" y="1"/>
                  </a:lnTo>
                  <a:lnTo>
                    <a:pt x="1004" y="1"/>
                  </a:lnTo>
                  <a:lnTo>
                    <a:pt x="1037" y="1"/>
                  </a:lnTo>
                  <a:lnTo>
                    <a:pt x="1069" y="1"/>
                  </a:lnTo>
                  <a:lnTo>
                    <a:pt x="1102" y="1"/>
                  </a:lnTo>
                  <a:lnTo>
                    <a:pt x="1135" y="1"/>
                  </a:lnTo>
                  <a:lnTo>
                    <a:pt x="1168" y="1"/>
                  </a:lnTo>
                  <a:lnTo>
                    <a:pt x="1200" y="0"/>
                  </a:lnTo>
                  <a:lnTo>
                    <a:pt x="1232" y="0"/>
                  </a:lnTo>
                  <a:lnTo>
                    <a:pt x="1266" y="0"/>
                  </a:lnTo>
                  <a:lnTo>
                    <a:pt x="1298" y="0"/>
                  </a:lnTo>
                  <a:lnTo>
                    <a:pt x="1331" y="0"/>
                  </a:lnTo>
                  <a:lnTo>
                    <a:pt x="1364" y="0"/>
                  </a:lnTo>
                  <a:lnTo>
                    <a:pt x="1383" y="107"/>
                  </a:lnTo>
                  <a:lnTo>
                    <a:pt x="1403" y="213"/>
                  </a:lnTo>
                  <a:lnTo>
                    <a:pt x="1424" y="320"/>
                  </a:lnTo>
                  <a:lnTo>
                    <a:pt x="1443" y="426"/>
                  </a:lnTo>
                  <a:lnTo>
                    <a:pt x="1463" y="533"/>
                  </a:lnTo>
                  <a:lnTo>
                    <a:pt x="1482" y="639"/>
                  </a:lnTo>
                  <a:lnTo>
                    <a:pt x="1502" y="746"/>
                  </a:lnTo>
                  <a:lnTo>
                    <a:pt x="1521" y="852"/>
                  </a:lnTo>
                  <a:lnTo>
                    <a:pt x="1541" y="959"/>
                  </a:lnTo>
                  <a:lnTo>
                    <a:pt x="1562" y="1066"/>
                  </a:lnTo>
                  <a:lnTo>
                    <a:pt x="1581" y="1172"/>
                  </a:lnTo>
                  <a:lnTo>
                    <a:pt x="1601" y="1279"/>
                  </a:lnTo>
                  <a:lnTo>
                    <a:pt x="1620" y="1385"/>
                  </a:lnTo>
                  <a:lnTo>
                    <a:pt x="1640" y="1492"/>
                  </a:lnTo>
                  <a:lnTo>
                    <a:pt x="1660" y="1598"/>
                  </a:lnTo>
                  <a:lnTo>
                    <a:pt x="1679" y="1705"/>
                  </a:lnTo>
                  <a:lnTo>
                    <a:pt x="1672" y="1720"/>
                  </a:lnTo>
                  <a:lnTo>
                    <a:pt x="1665" y="1733"/>
                  </a:lnTo>
                  <a:lnTo>
                    <a:pt x="1658" y="1748"/>
                  </a:lnTo>
                  <a:lnTo>
                    <a:pt x="1652" y="1763"/>
                  </a:lnTo>
                  <a:lnTo>
                    <a:pt x="1645" y="1778"/>
                  </a:lnTo>
                  <a:lnTo>
                    <a:pt x="1638" y="1792"/>
                  </a:lnTo>
                  <a:lnTo>
                    <a:pt x="1631" y="1807"/>
                  </a:lnTo>
                  <a:lnTo>
                    <a:pt x="1624" y="1822"/>
                  </a:lnTo>
                  <a:lnTo>
                    <a:pt x="1610" y="1827"/>
                  </a:lnTo>
                  <a:lnTo>
                    <a:pt x="1596" y="1832"/>
                  </a:lnTo>
                  <a:lnTo>
                    <a:pt x="1582" y="1837"/>
                  </a:lnTo>
                  <a:lnTo>
                    <a:pt x="1569" y="1842"/>
                  </a:lnTo>
                  <a:lnTo>
                    <a:pt x="1555" y="1847"/>
                  </a:lnTo>
                  <a:lnTo>
                    <a:pt x="1541" y="1852"/>
                  </a:lnTo>
                  <a:lnTo>
                    <a:pt x="1527" y="1858"/>
                  </a:lnTo>
                  <a:lnTo>
                    <a:pt x="1513" y="1862"/>
                  </a:lnTo>
                  <a:lnTo>
                    <a:pt x="1500" y="1863"/>
                  </a:lnTo>
                  <a:lnTo>
                    <a:pt x="1486" y="1865"/>
                  </a:lnTo>
                  <a:lnTo>
                    <a:pt x="1472" y="1865"/>
                  </a:lnTo>
                  <a:lnTo>
                    <a:pt x="1458" y="1866"/>
                  </a:lnTo>
                  <a:lnTo>
                    <a:pt x="1444" y="1867"/>
                  </a:lnTo>
                  <a:lnTo>
                    <a:pt x="1430" y="1868"/>
                  </a:lnTo>
                  <a:lnTo>
                    <a:pt x="1417" y="1869"/>
                  </a:lnTo>
                  <a:lnTo>
                    <a:pt x="1403" y="1870"/>
                  </a:lnTo>
                  <a:lnTo>
                    <a:pt x="1360" y="1870"/>
                  </a:lnTo>
                  <a:lnTo>
                    <a:pt x="1319" y="1872"/>
                  </a:lnTo>
                  <a:lnTo>
                    <a:pt x="1276" y="1872"/>
                  </a:lnTo>
                  <a:lnTo>
                    <a:pt x="1234" y="1872"/>
                  </a:lnTo>
                  <a:lnTo>
                    <a:pt x="1192" y="1873"/>
                  </a:lnTo>
                  <a:lnTo>
                    <a:pt x="1150" y="1873"/>
                  </a:lnTo>
                  <a:lnTo>
                    <a:pt x="1108" y="1874"/>
                  </a:lnTo>
                  <a:lnTo>
                    <a:pt x="1065" y="1874"/>
                  </a:lnTo>
                  <a:lnTo>
                    <a:pt x="1024" y="1874"/>
                  </a:lnTo>
                  <a:lnTo>
                    <a:pt x="981" y="1875"/>
                  </a:lnTo>
                  <a:lnTo>
                    <a:pt x="939" y="1875"/>
                  </a:lnTo>
                  <a:lnTo>
                    <a:pt x="897" y="1875"/>
                  </a:lnTo>
                  <a:lnTo>
                    <a:pt x="855" y="1876"/>
                  </a:lnTo>
                  <a:lnTo>
                    <a:pt x="813" y="1876"/>
                  </a:lnTo>
                  <a:lnTo>
                    <a:pt x="771" y="1877"/>
                  </a:lnTo>
                  <a:lnTo>
                    <a:pt x="729" y="1877"/>
                  </a:lnTo>
                  <a:lnTo>
                    <a:pt x="687" y="1877"/>
                  </a:lnTo>
                  <a:lnTo>
                    <a:pt x="645" y="1878"/>
                  </a:lnTo>
                  <a:lnTo>
                    <a:pt x="603" y="1878"/>
                  </a:lnTo>
                  <a:lnTo>
                    <a:pt x="560" y="1878"/>
                  </a:lnTo>
                  <a:lnTo>
                    <a:pt x="518" y="1880"/>
                  </a:lnTo>
                  <a:lnTo>
                    <a:pt x="476" y="1880"/>
                  </a:lnTo>
                  <a:lnTo>
                    <a:pt x="434" y="1881"/>
                  </a:lnTo>
                  <a:lnTo>
                    <a:pt x="392" y="1881"/>
                  </a:lnTo>
                  <a:lnTo>
                    <a:pt x="350" y="1881"/>
                  </a:lnTo>
                  <a:lnTo>
                    <a:pt x="308" y="1882"/>
                  </a:lnTo>
                  <a:lnTo>
                    <a:pt x="266" y="1882"/>
                  </a:lnTo>
                  <a:lnTo>
                    <a:pt x="224" y="1882"/>
                  </a:lnTo>
                  <a:lnTo>
                    <a:pt x="182" y="1883"/>
                  </a:lnTo>
                  <a:lnTo>
                    <a:pt x="140" y="1883"/>
                  </a:lnTo>
                  <a:lnTo>
                    <a:pt x="98" y="1884"/>
                  </a:lnTo>
                  <a:lnTo>
                    <a:pt x="56" y="1884"/>
                  </a:lnTo>
                  <a:lnTo>
                    <a:pt x="49" y="1881"/>
                  </a:lnTo>
                  <a:lnTo>
                    <a:pt x="42" y="1878"/>
                  </a:lnTo>
                  <a:lnTo>
                    <a:pt x="35" y="1875"/>
                  </a:lnTo>
                  <a:lnTo>
                    <a:pt x="28" y="1873"/>
                  </a:lnTo>
                  <a:lnTo>
                    <a:pt x="21" y="1869"/>
                  </a:lnTo>
                  <a:lnTo>
                    <a:pt x="14" y="1867"/>
                  </a:lnTo>
                  <a:lnTo>
                    <a:pt x="7" y="1863"/>
                  </a:lnTo>
                  <a:lnTo>
                    <a:pt x="0" y="1861"/>
                  </a:lnTo>
                  <a:lnTo>
                    <a:pt x="20" y="1745"/>
                  </a:lnTo>
                  <a:lnTo>
                    <a:pt x="39" y="1629"/>
                  </a:lnTo>
                  <a:lnTo>
                    <a:pt x="60" y="1512"/>
                  </a:lnTo>
                  <a:lnTo>
                    <a:pt x="80" y="1396"/>
                  </a:lnTo>
                  <a:lnTo>
                    <a:pt x="99" y="1280"/>
                  </a:lnTo>
                  <a:lnTo>
                    <a:pt x="119" y="1164"/>
                  </a:lnTo>
                  <a:lnTo>
                    <a:pt x="138" y="1047"/>
                  </a:lnTo>
                  <a:lnTo>
                    <a:pt x="159" y="932"/>
                  </a:lnTo>
                  <a:lnTo>
                    <a:pt x="179" y="816"/>
                  </a:lnTo>
                  <a:lnTo>
                    <a:pt x="198" y="700"/>
                  </a:lnTo>
                  <a:lnTo>
                    <a:pt x="218" y="583"/>
                  </a:lnTo>
                  <a:lnTo>
                    <a:pt x="238" y="467"/>
                  </a:lnTo>
                  <a:lnTo>
                    <a:pt x="257" y="352"/>
                  </a:lnTo>
                  <a:lnTo>
                    <a:pt x="278" y="236"/>
                  </a:lnTo>
                  <a:lnTo>
                    <a:pt x="297" y="119"/>
                  </a:lnTo>
                  <a:lnTo>
                    <a:pt x="317" y="3"/>
                  </a:lnTo>
                  <a:close/>
                </a:path>
              </a:pathLst>
            </a:custGeom>
            <a:solidFill>
              <a:srgbClr val="D8D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4" name="Freeform 14"/>
            <p:cNvSpPr>
              <a:spLocks/>
            </p:cNvSpPr>
            <p:nvPr/>
          </p:nvSpPr>
          <p:spPr bwMode="auto">
            <a:xfrm>
              <a:off x="3501" y="1704"/>
              <a:ext cx="837" cy="929"/>
            </a:xfrm>
            <a:custGeom>
              <a:avLst/>
              <a:gdLst>
                <a:gd name="T0" fmla="*/ 380 w 1676"/>
                <a:gd name="T1" fmla="*/ 3 h 1858"/>
                <a:gd name="T2" fmla="*/ 479 w 1676"/>
                <a:gd name="T3" fmla="*/ 3 h 1858"/>
                <a:gd name="T4" fmla="*/ 577 w 1676"/>
                <a:gd name="T5" fmla="*/ 2 h 1858"/>
                <a:gd name="T6" fmla="*/ 676 w 1676"/>
                <a:gd name="T7" fmla="*/ 2 h 1858"/>
                <a:gd name="T8" fmla="*/ 774 w 1676"/>
                <a:gd name="T9" fmla="*/ 2 h 1858"/>
                <a:gd name="T10" fmla="*/ 873 w 1676"/>
                <a:gd name="T11" fmla="*/ 1 h 1858"/>
                <a:gd name="T12" fmla="*/ 971 w 1676"/>
                <a:gd name="T13" fmla="*/ 1 h 1858"/>
                <a:gd name="T14" fmla="*/ 1070 w 1676"/>
                <a:gd name="T15" fmla="*/ 1 h 1858"/>
                <a:gd name="T16" fmla="*/ 1168 w 1676"/>
                <a:gd name="T17" fmla="*/ 1 h 1858"/>
                <a:gd name="T18" fmla="*/ 1267 w 1676"/>
                <a:gd name="T19" fmla="*/ 0 h 1858"/>
                <a:gd name="T20" fmla="*/ 1365 w 1676"/>
                <a:gd name="T21" fmla="*/ 0 h 1858"/>
                <a:gd name="T22" fmla="*/ 1424 w 1676"/>
                <a:gd name="T23" fmla="*/ 315 h 1858"/>
                <a:gd name="T24" fmla="*/ 1481 w 1676"/>
                <a:gd name="T25" fmla="*/ 631 h 1858"/>
                <a:gd name="T26" fmla="*/ 1540 w 1676"/>
                <a:gd name="T27" fmla="*/ 945 h 1858"/>
                <a:gd name="T28" fmla="*/ 1599 w 1676"/>
                <a:gd name="T29" fmla="*/ 1260 h 1858"/>
                <a:gd name="T30" fmla="*/ 1656 w 1676"/>
                <a:gd name="T31" fmla="*/ 1576 h 1858"/>
                <a:gd name="T32" fmla="*/ 1663 w 1676"/>
                <a:gd name="T33" fmla="*/ 1711 h 1858"/>
                <a:gd name="T34" fmla="*/ 1643 w 1676"/>
                <a:gd name="T35" fmla="*/ 1755 h 1858"/>
                <a:gd name="T36" fmla="*/ 1622 w 1676"/>
                <a:gd name="T37" fmla="*/ 1800 h 1858"/>
                <a:gd name="T38" fmla="*/ 1580 w 1676"/>
                <a:gd name="T39" fmla="*/ 1815 h 1858"/>
                <a:gd name="T40" fmla="*/ 1539 w 1676"/>
                <a:gd name="T41" fmla="*/ 1830 h 1858"/>
                <a:gd name="T42" fmla="*/ 1497 w 1676"/>
                <a:gd name="T43" fmla="*/ 1842 h 1858"/>
                <a:gd name="T44" fmla="*/ 1456 w 1676"/>
                <a:gd name="T45" fmla="*/ 1844 h 1858"/>
                <a:gd name="T46" fmla="*/ 1415 w 1676"/>
                <a:gd name="T47" fmla="*/ 1848 h 1858"/>
                <a:gd name="T48" fmla="*/ 1317 w 1676"/>
                <a:gd name="T49" fmla="*/ 1850 h 1858"/>
                <a:gd name="T50" fmla="*/ 1190 w 1676"/>
                <a:gd name="T51" fmla="*/ 1850 h 1858"/>
                <a:gd name="T52" fmla="*/ 1064 w 1676"/>
                <a:gd name="T53" fmla="*/ 1851 h 1858"/>
                <a:gd name="T54" fmla="*/ 938 w 1676"/>
                <a:gd name="T55" fmla="*/ 1852 h 1858"/>
                <a:gd name="T56" fmla="*/ 812 w 1676"/>
                <a:gd name="T57" fmla="*/ 1853 h 1858"/>
                <a:gd name="T58" fmla="*/ 687 w 1676"/>
                <a:gd name="T59" fmla="*/ 1853 h 1858"/>
                <a:gd name="T60" fmla="*/ 560 w 1676"/>
                <a:gd name="T61" fmla="*/ 1854 h 1858"/>
                <a:gd name="T62" fmla="*/ 435 w 1676"/>
                <a:gd name="T63" fmla="*/ 1856 h 1858"/>
                <a:gd name="T64" fmla="*/ 308 w 1676"/>
                <a:gd name="T65" fmla="*/ 1856 h 1858"/>
                <a:gd name="T66" fmla="*/ 182 w 1676"/>
                <a:gd name="T67" fmla="*/ 1857 h 1858"/>
                <a:gd name="T68" fmla="*/ 56 w 1676"/>
                <a:gd name="T69" fmla="*/ 1858 h 1858"/>
                <a:gd name="T70" fmla="*/ 35 w 1676"/>
                <a:gd name="T71" fmla="*/ 1849 h 1858"/>
                <a:gd name="T72" fmla="*/ 14 w 1676"/>
                <a:gd name="T73" fmla="*/ 1839 h 1858"/>
                <a:gd name="T74" fmla="*/ 20 w 1676"/>
                <a:gd name="T75" fmla="*/ 1720 h 1858"/>
                <a:gd name="T76" fmla="*/ 79 w 1676"/>
                <a:gd name="T77" fmla="*/ 1377 h 1858"/>
                <a:gd name="T78" fmla="*/ 137 w 1676"/>
                <a:gd name="T79" fmla="*/ 1034 h 1858"/>
                <a:gd name="T80" fmla="*/ 197 w 1676"/>
                <a:gd name="T81" fmla="*/ 691 h 1858"/>
                <a:gd name="T82" fmla="*/ 256 w 1676"/>
                <a:gd name="T83" fmla="*/ 346 h 1858"/>
                <a:gd name="T84" fmla="*/ 315 w 1676"/>
                <a:gd name="T85" fmla="*/ 3 h 1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6" h="1858">
                  <a:moveTo>
                    <a:pt x="315" y="3"/>
                  </a:moveTo>
                  <a:lnTo>
                    <a:pt x="348" y="3"/>
                  </a:lnTo>
                  <a:lnTo>
                    <a:pt x="380" y="3"/>
                  </a:lnTo>
                  <a:lnTo>
                    <a:pt x="414" y="3"/>
                  </a:lnTo>
                  <a:lnTo>
                    <a:pt x="446" y="3"/>
                  </a:lnTo>
                  <a:lnTo>
                    <a:pt x="479" y="3"/>
                  </a:lnTo>
                  <a:lnTo>
                    <a:pt x="512" y="2"/>
                  </a:lnTo>
                  <a:lnTo>
                    <a:pt x="545" y="2"/>
                  </a:lnTo>
                  <a:lnTo>
                    <a:pt x="577" y="2"/>
                  </a:lnTo>
                  <a:lnTo>
                    <a:pt x="611" y="2"/>
                  </a:lnTo>
                  <a:lnTo>
                    <a:pt x="643" y="2"/>
                  </a:lnTo>
                  <a:lnTo>
                    <a:pt x="676" y="2"/>
                  </a:lnTo>
                  <a:lnTo>
                    <a:pt x="709" y="2"/>
                  </a:lnTo>
                  <a:lnTo>
                    <a:pt x="742" y="2"/>
                  </a:lnTo>
                  <a:lnTo>
                    <a:pt x="774" y="2"/>
                  </a:lnTo>
                  <a:lnTo>
                    <a:pt x="808" y="2"/>
                  </a:lnTo>
                  <a:lnTo>
                    <a:pt x="840" y="1"/>
                  </a:lnTo>
                  <a:lnTo>
                    <a:pt x="873" y="1"/>
                  </a:lnTo>
                  <a:lnTo>
                    <a:pt x="906" y="1"/>
                  </a:lnTo>
                  <a:lnTo>
                    <a:pt x="939" y="1"/>
                  </a:lnTo>
                  <a:lnTo>
                    <a:pt x="971" y="1"/>
                  </a:lnTo>
                  <a:lnTo>
                    <a:pt x="1005" y="1"/>
                  </a:lnTo>
                  <a:lnTo>
                    <a:pt x="1037" y="1"/>
                  </a:lnTo>
                  <a:lnTo>
                    <a:pt x="1070" y="1"/>
                  </a:lnTo>
                  <a:lnTo>
                    <a:pt x="1102" y="1"/>
                  </a:lnTo>
                  <a:lnTo>
                    <a:pt x="1136" y="1"/>
                  </a:lnTo>
                  <a:lnTo>
                    <a:pt x="1168" y="1"/>
                  </a:lnTo>
                  <a:lnTo>
                    <a:pt x="1201" y="0"/>
                  </a:lnTo>
                  <a:lnTo>
                    <a:pt x="1234" y="0"/>
                  </a:lnTo>
                  <a:lnTo>
                    <a:pt x="1267" y="0"/>
                  </a:lnTo>
                  <a:lnTo>
                    <a:pt x="1299" y="0"/>
                  </a:lnTo>
                  <a:lnTo>
                    <a:pt x="1333" y="0"/>
                  </a:lnTo>
                  <a:lnTo>
                    <a:pt x="1365" y="0"/>
                  </a:lnTo>
                  <a:lnTo>
                    <a:pt x="1385" y="105"/>
                  </a:lnTo>
                  <a:lnTo>
                    <a:pt x="1404" y="211"/>
                  </a:lnTo>
                  <a:lnTo>
                    <a:pt x="1424" y="315"/>
                  </a:lnTo>
                  <a:lnTo>
                    <a:pt x="1443" y="420"/>
                  </a:lnTo>
                  <a:lnTo>
                    <a:pt x="1462" y="525"/>
                  </a:lnTo>
                  <a:lnTo>
                    <a:pt x="1481" y="631"/>
                  </a:lnTo>
                  <a:lnTo>
                    <a:pt x="1501" y="736"/>
                  </a:lnTo>
                  <a:lnTo>
                    <a:pt x="1520" y="840"/>
                  </a:lnTo>
                  <a:lnTo>
                    <a:pt x="1540" y="945"/>
                  </a:lnTo>
                  <a:lnTo>
                    <a:pt x="1560" y="1050"/>
                  </a:lnTo>
                  <a:lnTo>
                    <a:pt x="1579" y="1156"/>
                  </a:lnTo>
                  <a:lnTo>
                    <a:pt x="1599" y="1260"/>
                  </a:lnTo>
                  <a:lnTo>
                    <a:pt x="1617" y="1365"/>
                  </a:lnTo>
                  <a:lnTo>
                    <a:pt x="1637" y="1470"/>
                  </a:lnTo>
                  <a:lnTo>
                    <a:pt x="1656" y="1576"/>
                  </a:lnTo>
                  <a:lnTo>
                    <a:pt x="1676" y="1681"/>
                  </a:lnTo>
                  <a:lnTo>
                    <a:pt x="1669" y="1696"/>
                  </a:lnTo>
                  <a:lnTo>
                    <a:pt x="1663" y="1711"/>
                  </a:lnTo>
                  <a:lnTo>
                    <a:pt x="1656" y="1726"/>
                  </a:lnTo>
                  <a:lnTo>
                    <a:pt x="1649" y="1740"/>
                  </a:lnTo>
                  <a:lnTo>
                    <a:pt x="1643" y="1755"/>
                  </a:lnTo>
                  <a:lnTo>
                    <a:pt x="1636" y="1770"/>
                  </a:lnTo>
                  <a:lnTo>
                    <a:pt x="1629" y="1785"/>
                  </a:lnTo>
                  <a:lnTo>
                    <a:pt x="1622" y="1800"/>
                  </a:lnTo>
                  <a:lnTo>
                    <a:pt x="1608" y="1805"/>
                  </a:lnTo>
                  <a:lnTo>
                    <a:pt x="1594" y="1811"/>
                  </a:lnTo>
                  <a:lnTo>
                    <a:pt x="1580" y="1815"/>
                  </a:lnTo>
                  <a:lnTo>
                    <a:pt x="1567" y="1820"/>
                  </a:lnTo>
                  <a:lnTo>
                    <a:pt x="1553" y="1826"/>
                  </a:lnTo>
                  <a:lnTo>
                    <a:pt x="1539" y="1830"/>
                  </a:lnTo>
                  <a:lnTo>
                    <a:pt x="1525" y="1836"/>
                  </a:lnTo>
                  <a:lnTo>
                    <a:pt x="1511" y="1841"/>
                  </a:lnTo>
                  <a:lnTo>
                    <a:pt x="1497" y="1842"/>
                  </a:lnTo>
                  <a:lnTo>
                    <a:pt x="1484" y="1843"/>
                  </a:lnTo>
                  <a:lnTo>
                    <a:pt x="1470" y="1843"/>
                  </a:lnTo>
                  <a:lnTo>
                    <a:pt x="1456" y="1844"/>
                  </a:lnTo>
                  <a:lnTo>
                    <a:pt x="1442" y="1845"/>
                  </a:lnTo>
                  <a:lnTo>
                    <a:pt x="1428" y="1846"/>
                  </a:lnTo>
                  <a:lnTo>
                    <a:pt x="1415" y="1848"/>
                  </a:lnTo>
                  <a:lnTo>
                    <a:pt x="1401" y="1849"/>
                  </a:lnTo>
                  <a:lnTo>
                    <a:pt x="1358" y="1849"/>
                  </a:lnTo>
                  <a:lnTo>
                    <a:pt x="1317" y="1850"/>
                  </a:lnTo>
                  <a:lnTo>
                    <a:pt x="1274" y="1850"/>
                  </a:lnTo>
                  <a:lnTo>
                    <a:pt x="1233" y="1850"/>
                  </a:lnTo>
                  <a:lnTo>
                    <a:pt x="1190" y="1850"/>
                  </a:lnTo>
                  <a:lnTo>
                    <a:pt x="1149" y="1851"/>
                  </a:lnTo>
                  <a:lnTo>
                    <a:pt x="1106" y="1851"/>
                  </a:lnTo>
                  <a:lnTo>
                    <a:pt x="1064" y="1851"/>
                  </a:lnTo>
                  <a:lnTo>
                    <a:pt x="1022" y="1851"/>
                  </a:lnTo>
                  <a:lnTo>
                    <a:pt x="980" y="1852"/>
                  </a:lnTo>
                  <a:lnTo>
                    <a:pt x="938" y="1852"/>
                  </a:lnTo>
                  <a:lnTo>
                    <a:pt x="896" y="1852"/>
                  </a:lnTo>
                  <a:lnTo>
                    <a:pt x="854" y="1852"/>
                  </a:lnTo>
                  <a:lnTo>
                    <a:pt x="812" y="1853"/>
                  </a:lnTo>
                  <a:lnTo>
                    <a:pt x="770" y="1853"/>
                  </a:lnTo>
                  <a:lnTo>
                    <a:pt x="728" y="1853"/>
                  </a:lnTo>
                  <a:lnTo>
                    <a:pt x="687" y="1853"/>
                  </a:lnTo>
                  <a:lnTo>
                    <a:pt x="644" y="1853"/>
                  </a:lnTo>
                  <a:lnTo>
                    <a:pt x="603" y="1854"/>
                  </a:lnTo>
                  <a:lnTo>
                    <a:pt x="560" y="1854"/>
                  </a:lnTo>
                  <a:lnTo>
                    <a:pt x="519" y="1854"/>
                  </a:lnTo>
                  <a:lnTo>
                    <a:pt x="476" y="1854"/>
                  </a:lnTo>
                  <a:lnTo>
                    <a:pt x="435" y="1856"/>
                  </a:lnTo>
                  <a:lnTo>
                    <a:pt x="392" y="1856"/>
                  </a:lnTo>
                  <a:lnTo>
                    <a:pt x="351" y="1856"/>
                  </a:lnTo>
                  <a:lnTo>
                    <a:pt x="308" y="1856"/>
                  </a:lnTo>
                  <a:lnTo>
                    <a:pt x="266" y="1857"/>
                  </a:lnTo>
                  <a:lnTo>
                    <a:pt x="224" y="1857"/>
                  </a:lnTo>
                  <a:lnTo>
                    <a:pt x="182" y="1857"/>
                  </a:lnTo>
                  <a:lnTo>
                    <a:pt x="140" y="1857"/>
                  </a:lnTo>
                  <a:lnTo>
                    <a:pt x="98" y="1858"/>
                  </a:lnTo>
                  <a:lnTo>
                    <a:pt x="56" y="1858"/>
                  </a:lnTo>
                  <a:lnTo>
                    <a:pt x="49" y="1854"/>
                  </a:lnTo>
                  <a:lnTo>
                    <a:pt x="42" y="1852"/>
                  </a:lnTo>
                  <a:lnTo>
                    <a:pt x="35" y="1849"/>
                  </a:lnTo>
                  <a:lnTo>
                    <a:pt x="28" y="1845"/>
                  </a:lnTo>
                  <a:lnTo>
                    <a:pt x="21" y="1843"/>
                  </a:lnTo>
                  <a:lnTo>
                    <a:pt x="14" y="1839"/>
                  </a:lnTo>
                  <a:lnTo>
                    <a:pt x="7" y="1837"/>
                  </a:lnTo>
                  <a:lnTo>
                    <a:pt x="0" y="1834"/>
                  </a:lnTo>
                  <a:lnTo>
                    <a:pt x="20" y="1720"/>
                  </a:lnTo>
                  <a:lnTo>
                    <a:pt x="40" y="1605"/>
                  </a:lnTo>
                  <a:lnTo>
                    <a:pt x="59" y="1491"/>
                  </a:lnTo>
                  <a:lnTo>
                    <a:pt x="79" y="1377"/>
                  </a:lnTo>
                  <a:lnTo>
                    <a:pt x="98" y="1262"/>
                  </a:lnTo>
                  <a:lnTo>
                    <a:pt x="118" y="1148"/>
                  </a:lnTo>
                  <a:lnTo>
                    <a:pt x="137" y="1034"/>
                  </a:lnTo>
                  <a:lnTo>
                    <a:pt x="158" y="919"/>
                  </a:lnTo>
                  <a:lnTo>
                    <a:pt x="178" y="805"/>
                  </a:lnTo>
                  <a:lnTo>
                    <a:pt x="197" y="691"/>
                  </a:lnTo>
                  <a:lnTo>
                    <a:pt x="217" y="576"/>
                  </a:lnTo>
                  <a:lnTo>
                    <a:pt x="237" y="462"/>
                  </a:lnTo>
                  <a:lnTo>
                    <a:pt x="256" y="346"/>
                  </a:lnTo>
                  <a:lnTo>
                    <a:pt x="276" y="232"/>
                  </a:lnTo>
                  <a:lnTo>
                    <a:pt x="295" y="119"/>
                  </a:lnTo>
                  <a:lnTo>
                    <a:pt x="315" y="3"/>
                  </a:lnTo>
                  <a:close/>
                </a:path>
              </a:pathLst>
            </a:custGeom>
            <a:solidFill>
              <a:srgbClr val="E5E5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5" name="Freeform 15"/>
            <p:cNvSpPr>
              <a:spLocks/>
            </p:cNvSpPr>
            <p:nvPr/>
          </p:nvSpPr>
          <p:spPr bwMode="auto">
            <a:xfrm>
              <a:off x="3502" y="1709"/>
              <a:ext cx="835" cy="915"/>
            </a:xfrm>
            <a:custGeom>
              <a:avLst/>
              <a:gdLst>
                <a:gd name="T0" fmla="*/ 375 w 1671"/>
                <a:gd name="T1" fmla="*/ 4 h 1832"/>
                <a:gd name="T2" fmla="*/ 474 w 1671"/>
                <a:gd name="T3" fmla="*/ 4 h 1832"/>
                <a:gd name="T4" fmla="*/ 573 w 1671"/>
                <a:gd name="T5" fmla="*/ 2 h 1832"/>
                <a:gd name="T6" fmla="*/ 672 w 1671"/>
                <a:gd name="T7" fmla="*/ 2 h 1832"/>
                <a:gd name="T8" fmla="*/ 771 w 1671"/>
                <a:gd name="T9" fmla="*/ 2 h 1832"/>
                <a:gd name="T10" fmla="*/ 870 w 1671"/>
                <a:gd name="T11" fmla="*/ 1 h 1832"/>
                <a:gd name="T12" fmla="*/ 969 w 1671"/>
                <a:gd name="T13" fmla="*/ 1 h 1832"/>
                <a:gd name="T14" fmla="*/ 1068 w 1671"/>
                <a:gd name="T15" fmla="*/ 1 h 1832"/>
                <a:gd name="T16" fmla="*/ 1166 w 1671"/>
                <a:gd name="T17" fmla="*/ 1 h 1832"/>
                <a:gd name="T18" fmla="*/ 1265 w 1671"/>
                <a:gd name="T19" fmla="*/ 0 h 1832"/>
                <a:gd name="T20" fmla="*/ 1364 w 1671"/>
                <a:gd name="T21" fmla="*/ 0 h 1832"/>
                <a:gd name="T22" fmla="*/ 1422 w 1671"/>
                <a:gd name="T23" fmla="*/ 311 h 1832"/>
                <a:gd name="T24" fmla="*/ 1479 w 1671"/>
                <a:gd name="T25" fmla="*/ 622 h 1832"/>
                <a:gd name="T26" fmla="*/ 1537 w 1671"/>
                <a:gd name="T27" fmla="*/ 931 h 1832"/>
                <a:gd name="T28" fmla="*/ 1595 w 1671"/>
                <a:gd name="T29" fmla="*/ 1242 h 1832"/>
                <a:gd name="T30" fmla="*/ 1651 w 1671"/>
                <a:gd name="T31" fmla="*/ 1553 h 1832"/>
                <a:gd name="T32" fmla="*/ 1658 w 1671"/>
                <a:gd name="T33" fmla="*/ 1688 h 1832"/>
                <a:gd name="T34" fmla="*/ 1638 w 1671"/>
                <a:gd name="T35" fmla="*/ 1734 h 1832"/>
                <a:gd name="T36" fmla="*/ 1618 w 1671"/>
                <a:gd name="T37" fmla="*/ 1779 h 1832"/>
                <a:gd name="T38" fmla="*/ 1576 w 1671"/>
                <a:gd name="T39" fmla="*/ 1794 h 1832"/>
                <a:gd name="T40" fmla="*/ 1535 w 1671"/>
                <a:gd name="T41" fmla="*/ 1810 h 1832"/>
                <a:gd name="T42" fmla="*/ 1493 w 1671"/>
                <a:gd name="T43" fmla="*/ 1820 h 1832"/>
                <a:gd name="T44" fmla="*/ 1452 w 1671"/>
                <a:gd name="T45" fmla="*/ 1822 h 1832"/>
                <a:gd name="T46" fmla="*/ 1410 w 1671"/>
                <a:gd name="T47" fmla="*/ 1826 h 1832"/>
                <a:gd name="T48" fmla="*/ 1312 w 1671"/>
                <a:gd name="T49" fmla="*/ 1827 h 1832"/>
                <a:gd name="T50" fmla="*/ 1187 w 1671"/>
                <a:gd name="T51" fmla="*/ 1828 h 1832"/>
                <a:gd name="T52" fmla="*/ 1060 w 1671"/>
                <a:gd name="T53" fmla="*/ 1828 h 1832"/>
                <a:gd name="T54" fmla="*/ 935 w 1671"/>
                <a:gd name="T55" fmla="*/ 1828 h 1832"/>
                <a:gd name="T56" fmla="*/ 809 w 1671"/>
                <a:gd name="T57" fmla="*/ 1829 h 1832"/>
                <a:gd name="T58" fmla="*/ 684 w 1671"/>
                <a:gd name="T59" fmla="*/ 1829 h 1832"/>
                <a:gd name="T60" fmla="*/ 558 w 1671"/>
                <a:gd name="T61" fmla="*/ 1830 h 1832"/>
                <a:gd name="T62" fmla="*/ 432 w 1671"/>
                <a:gd name="T63" fmla="*/ 1830 h 1832"/>
                <a:gd name="T64" fmla="*/ 306 w 1671"/>
                <a:gd name="T65" fmla="*/ 1830 h 1832"/>
                <a:gd name="T66" fmla="*/ 181 w 1671"/>
                <a:gd name="T67" fmla="*/ 1832 h 1832"/>
                <a:gd name="T68" fmla="*/ 55 w 1671"/>
                <a:gd name="T69" fmla="*/ 1832 h 1832"/>
                <a:gd name="T70" fmla="*/ 34 w 1671"/>
                <a:gd name="T71" fmla="*/ 1822 h 1832"/>
                <a:gd name="T72" fmla="*/ 14 w 1671"/>
                <a:gd name="T73" fmla="*/ 1813 h 1832"/>
                <a:gd name="T74" fmla="*/ 19 w 1671"/>
                <a:gd name="T75" fmla="*/ 1695 h 1832"/>
                <a:gd name="T76" fmla="*/ 77 w 1671"/>
                <a:gd name="T77" fmla="*/ 1356 h 1832"/>
                <a:gd name="T78" fmla="*/ 136 w 1671"/>
                <a:gd name="T79" fmla="*/ 1019 h 1832"/>
                <a:gd name="T80" fmla="*/ 193 w 1671"/>
                <a:gd name="T81" fmla="*/ 680 h 1832"/>
                <a:gd name="T82" fmla="*/ 251 w 1671"/>
                <a:gd name="T83" fmla="*/ 342 h 1832"/>
                <a:gd name="T84" fmla="*/ 310 w 1671"/>
                <a:gd name="T85" fmla="*/ 4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1" h="1832">
                  <a:moveTo>
                    <a:pt x="310" y="4"/>
                  </a:moveTo>
                  <a:lnTo>
                    <a:pt x="343" y="4"/>
                  </a:lnTo>
                  <a:lnTo>
                    <a:pt x="375" y="4"/>
                  </a:lnTo>
                  <a:lnTo>
                    <a:pt x="409" y="4"/>
                  </a:lnTo>
                  <a:lnTo>
                    <a:pt x="442" y="4"/>
                  </a:lnTo>
                  <a:lnTo>
                    <a:pt x="474" y="4"/>
                  </a:lnTo>
                  <a:lnTo>
                    <a:pt x="508" y="2"/>
                  </a:lnTo>
                  <a:lnTo>
                    <a:pt x="541" y="2"/>
                  </a:lnTo>
                  <a:lnTo>
                    <a:pt x="573" y="2"/>
                  </a:lnTo>
                  <a:lnTo>
                    <a:pt x="607" y="2"/>
                  </a:lnTo>
                  <a:lnTo>
                    <a:pt x="640" y="2"/>
                  </a:lnTo>
                  <a:lnTo>
                    <a:pt x="672" y="2"/>
                  </a:lnTo>
                  <a:lnTo>
                    <a:pt x="706" y="2"/>
                  </a:lnTo>
                  <a:lnTo>
                    <a:pt x="739" y="2"/>
                  </a:lnTo>
                  <a:lnTo>
                    <a:pt x="771" y="2"/>
                  </a:lnTo>
                  <a:lnTo>
                    <a:pt x="805" y="2"/>
                  </a:lnTo>
                  <a:lnTo>
                    <a:pt x="837" y="1"/>
                  </a:lnTo>
                  <a:lnTo>
                    <a:pt x="870" y="1"/>
                  </a:lnTo>
                  <a:lnTo>
                    <a:pt x="904" y="1"/>
                  </a:lnTo>
                  <a:lnTo>
                    <a:pt x="936" y="1"/>
                  </a:lnTo>
                  <a:lnTo>
                    <a:pt x="969" y="1"/>
                  </a:lnTo>
                  <a:lnTo>
                    <a:pt x="1002" y="1"/>
                  </a:lnTo>
                  <a:lnTo>
                    <a:pt x="1035" y="1"/>
                  </a:lnTo>
                  <a:lnTo>
                    <a:pt x="1068" y="1"/>
                  </a:lnTo>
                  <a:lnTo>
                    <a:pt x="1101" y="1"/>
                  </a:lnTo>
                  <a:lnTo>
                    <a:pt x="1134" y="1"/>
                  </a:lnTo>
                  <a:lnTo>
                    <a:pt x="1166" y="1"/>
                  </a:lnTo>
                  <a:lnTo>
                    <a:pt x="1200" y="0"/>
                  </a:lnTo>
                  <a:lnTo>
                    <a:pt x="1233" y="0"/>
                  </a:lnTo>
                  <a:lnTo>
                    <a:pt x="1265" y="0"/>
                  </a:lnTo>
                  <a:lnTo>
                    <a:pt x="1299" y="0"/>
                  </a:lnTo>
                  <a:lnTo>
                    <a:pt x="1331" y="0"/>
                  </a:lnTo>
                  <a:lnTo>
                    <a:pt x="1364" y="0"/>
                  </a:lnTo>
                  <a:lnTo>
                    <a:pt x="1384" y="104"/>
                  </a:lnTo>
                  <a:lnTo>
                    <a:pt x="1402" y="207"/>
                  </a:lnTo>
                  <a:lnTo>
                    <a:pt x="1422" y="311"/>
                  </a:lnTo>
                  <a:lnTo>
                    <a:pt x="1441" y="415"/>
                  </a:lnTo>
                  <a:lnTo>
                    <a:pt x="1460" y="518"/>
                  </a:lnTo>
                  <a:lnTo>
                    <a:pt x="1479" y="622"/>
                  </a:lnTo>
                  <a:lnTo>
                    <a:pt x="1499" y="725"/>
                  </a:lnTo>
                  <a:lnTo>
                    <a:pt x="1517" y="828"/>
                  </a:lnTo>
                  <a:lnTo>
                    <a:pt x="1537" y="931"/>
                  </a:lnTo>
                  <a:lnTo>
                    <a:pt x="1557" y="1035"/>
                  </a:lnTo>
                  <a:lnTo>
                    <a:pt x="1575" y="1139"/>
                  </a:lnTo>
                  <a:lnTo>
                    <a:pt x="1595" y="1242"/>
                  </a:lnTo>
                  <a:lnTo>
                    <a:pt x="1613" y="1346"/>
                  </a:lnTo>
                  <a:lnTo>
                    <a:pt x="1633" y="1449"/>
                  </a:lnTo>
                  <a:lnTo>
                    <a:pt x="1651" y="1553"/>
                  </a:lnTo>
                  <a:lnTo>
                    <a:pt x="1671" y="1657"/>
                  </a:lnTo>
                  <a:lnTo>
                    <a:pt x="1664" y="1672"/>
                  </a:lnTo>
                  <a:lnTo>
                    <a:pt x="1658" y="1688"/>
                  </a:lnTo>
                  <a:lnTo>
                    <a:pt x="1651" y="1703"/>
                  </a:lnTo>
                  <a:lnTo>
                    <a:pt x="1644" y="1718"/>
                  </a:lnTo>
                  <a:lnTo>
                    <a:pt x="1638" y="1734"/>
                  </a:lnTo>
                  <a:lnTo>
                    <a:pt x="1631" y="1749"/>
                  </a:lnTo>
                  <a:lnTo>
                    <a:pt x="1625" y="1764"/>
                  </a:lnTo>
                  <a:lnTo>
                    <a:pt x="1618" y="1779"/>
                  </a:lnTo>
                  <a:lnTo>
                    <a:pt x="1604" y="1783"/>
                  </a:lnTo>
                  <a:lnTo>
                    <a:pt x="1590" y="1789"/>
                  </a:lnTo>
                  <a:lnTo>
                    <a:pt x="1576" y="1794"/>
                  </a:lnTo>
                  <a:lnTo>
                    <a:pt x="1562" y="1799"/>
                  </a:lnTo>
                  <a:lnTo>
                    <a:pt x="1549" y="1804"/>
                  </a:lnTo>
                  <a:lnTo>
                    <a:pt x="1535" y="1810"/>
                  </a:lnTo>
                  <a:lnTo>
                    <a:pt x="1521" y="1814"/>
                  </a:lnTo>
                  <a:lnTo>
                    <a:pt x="1507" y="1819"/>
                  </a:lnTo>
                  <a:lnTo>
                    <a:pt x="1493" y="1820"/>
                  </a:lnTo>
                  <a:lnTo>
                    <a:pt x="1479" y="1821"/>
                  </a:lnTo>
                  <a:lnTo>
                    <a:pt x="1466" y="1822"/>
                  </a:lnTo>
                  <a:lnTo>
                    <a:pt x="1452" y="1822"/>
                  </a:lnTo>
                  <a:lnTo>
                    <a:pt x="1438" y="1824"/>
                  </a:lnTo>
                  <a:lnTo>
                    <a:pt x="1424" y="1825"/>
                  </a:lnTo>
                  <a:lnTo>
                    <a:pt x="1410" y="1826"/>
                  </a:lnTo>
                  <a:lnTo>
                    <a:pt x="1397" y="1827"/>
                  </a:lnTo>
                  <a:lnTo>
                    <a:pt x="1355" y="1827"/>
                  </a:lnTo>
                  <a:lnTo>
                    <a:pt x="1312" y="1827"/>
                  </a:lnTo>
                  <a:lnTo>
                    <a:pt x="1271" y="1827"/>
                  </a:lnTo>
                  <a:lnTo>
                    <a:pt x="1228" y="1827"/>
                  </a:lnTo>
                  <a:lnTo>
                    <a:pt x="1187" y="1828"/>
                  </a:lnTo>
                  <a:lnTo>
                    <a:pt x="1144" y="1828"/>
                  </a:lnTo>
                  <a:lnTo>
                    <a:pt x="1103" y="1828"/>
                  </a:lnTo>
                  <a:lnTo>
                    <a:pt x="1060" y="1828"/>
                  </a:lnTo>
                  <a:lnTo>
                    <a:pt x="1019" y="1828"/>
                  </a:lnTo>
                  <a:lnTo>
                    <a:pt x="977" y="1828"/>
                  </a:lnTo>
                  <a:lnTo>
                    <a:pt x="935" y="1828"/>
                  </a:lnTo>
                  <a:lnTo>
                    <a:pt x="893" y="1828"/>
                  </a:lnTo>
                  <a:lnTo>
                    <a:pt x="851" y="1829"/>
                  </a:lnTo>
                  <a:lnTo>
                    <a:pt x="809" y="1829"/>
                  </a:lnTo>
                  <a:lnTo>
                    <a:pt x="768" y="1829"/>
                  </a:lnTo>
                  <a:lnTo>
                    <a:pt x="725" y="1829"/>
                  </a:lnTo>
                  <a:lnTo>
                    <a:pt x="684" y="1829"/>
                  </a:lnTo>
                  <a:lnTo>
                    <a:pt x="641" y="1829"/>
                  </a:lnTo>
                  <a:lnTo>
                    <a:pt x="600" y="1829"/>
                  </a:lnTo>
                  <a:lnTo>
                    <a:pt x="558" y="1830"/>
                  </a:lnTo>
                  <a:lnTo>
                    <a:pt x="516" y="1830"/>
                  </a:lnTo>
                  <a:lnTo>
                    <a:pt x="474" y="1830"/>
                  </a:lnTo>
                  <a:lnTo>
                    <a:pt x="432" y="1830"/>
                  </a:lnTo>
                  <a:lnTo>
                    <a:pt x="390" y="1830"/>
                  </a:lnTo>
                  <a:lnTo>
                    <a:pt x="349" y="1830"/>
                  </a:lnTo>
                  <a:lnTo>
                    <a:pt x="306" y="1830"/>
                  </a:lnTo>
                  <a:lnTo>
                    <a:pt x="265" y="1830"/>
                  </a:lnTo>
                  <a:lnTo>
                    <a:pt x="223" y="1832"/>
                  </a:lnTo>
                  <a:lnTo>
                    <a:pt x="181" y="1832"/>
                  </a:lnTo>
                  <a:lnTo>
                    <a:pt x="139" y="1832"/>
                  </a:lnTo>
                  <a:lnTo>
                    <a:pt x="96" y="1832"/>
                  </a:lnTo>
                  <a:lnTo>
                    <a:pt x="55" y="1832"/>
                  </a:lnTo>
                  <a:lnTo>
                    <a:pt x="48" y="1828"/>
                  </a:lnTo>
                  <a:lnTo>
                    <a:pt x="41" y="1826"/>
                  </a:lnTo>
                  <a:lnTo>
                    <a:pt x="34" y="1822"/>
                  </a:lnTo>
                  <a:lnTo>
                    <a:pt x="27" y="1819"/>
                  </a:lnTo>
                  <a:lnTo>
                    <a:pt x="20" y="1817"/>
                  </a:lnTo>
                  <a:lnTo>
                    <a:pt x="14" y="1813"/>
                  </a:lnTo>
                  <a:lnTo>
                    <a:pt x="7" y="1811"/>
                  </a:lnTo>
                  <a:lnTo>
                    <a:pt x="0" y="1807"/>
                  </a:lnTo>
                  <a:lnTo>
                    <a:pt x="19" y="1695"/>
                  </a:lnTo>
                  <a:lnTo>
                    <a:pt x="39" y="1582"/>
                  </a:lnTo>
                  <a:lnTo>
                    <a:pt x="58" y="1469"/>
                  </a:lnTo>
                  <a:lnTo>
                    <a:pt x="77" y="1356"/>
                  </a:lnTo>
                  <a:lnTo>
                    <a:pt x="96" y="1245"/>
                  </a:lnTo>
                  <a:lnTo>
                    <a:pt x="116" y="1132"/>
                  </a:lnTo>
                  <a:lnTo>
                    <a:pt x="136" y="1019"/>
                  </a:lnTo>
                  <a:lnTo>
                    <a:pt x="155" y="906"/>
                  </a:lnTo>
                  <a:lnTo>
                    <a:pt x="174" y="793"/>
                  </a:lnTo>
                  <a:lnTo>
                    <a:pt x="193" y="680"/>
                  </a:lnTo>
                  <a:lnTo>
                    <a:pt x="213" y="568"/>
                  </a:lnTo>
                  <a:lnTo>
                    <a:pt x="232" y="455"/>
                  </a:lnTo>
                  <a:lnTo>
                    <a:pt x="251" y="342"/>
                  </a:lnTo>
                  <a:lnTo>
                    <a:pt x="270" y="229"/>
                  </a:lnTo>
                  <a:lnTo>
                    <a:pt x="290" y="116"/>
                  </a:lnTo>
                  <a:lnTo>
                    <a:pt x="310" y="4"/>
                  </a:lnTo>
                  <a:close/>
                </a:path>
              </a:pathLst>
            </a:custGeom>
            <a:solidFill>
              <a:srgbClr val="F2F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6" name="Freeform 16"/>
            <p:cNvSpPr>
              <a:spLocks/>
            </p:cNvSpPr>
            <p:nvPr/>
          </p:nvSpPr>
          <p:spPr bwMode="auto">
            <a:xfrm>
              <a:off x="3502" y="1713"/>
              <a:ext cx="834" cy="903"/>
            </a:xfrm>
            <a:custGeom>
              <a:avLst/>
              <a:gdLst>
                <a:gd name="T0" fmla="*/ 307 w 1667"/>
                <a:gd name="T1" fmla="*/ 4 h 1805"/>
                <a:gd name="T2" fmla="*/ 1366 w 1667"/>
                <a:gd name="T3" fmla="*/ 0 h 1805"/>
                <a:gd name="T4" fmla="*/ 1667 w 1667"/>
                <a:gd name="T5" fmla="*/ 1634 h 1805"/>
                <a:gd name="T6" fmla="*/ 1615 w 1667"/>
                <a:gd name="T7" fmla="*/ 1758 h 1805"/>
                <a:gd name="T8" fmla="*/ 1505 w 1667"/>
                <a:gd name="T9" fmla="*/ 1797 h 1805"/>
                <a:gd name="T10" fmla="*/ 1393 w 1667"/>
                <a:gd name="T11" fmla="*/ 1805 h 1805"/>
                <a:gd name="T12" fmla="*/ 55 w 1667"/>
                <a:gd name="T13" fmla="*/ 1805 h 1805"/>
                <a:gd name="T14" fmla="*/ 0 w 1667"/>
                <a:gd name="T15" fmla="*/ 1781 h 1805"/>
                <a:gd name="T16" fmla="*/ 307 w 1667"/>
                <a:gd name="T17" fmla="*/ 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7" h="1805">
                  <a:moveTo>
                    <a:pt x="307" y="4"/>
                  </a:moveTo>
                  <a:lnTo>
                    <a:pt x="1366" y="0"/>
                  </a:lnTo>
                  <a:lnTo>
                    <a:pt x="1667" y="1634"/>
                  </a:lnTo>
                  <a:lnTo>
                    <a:pt x="1615" y="1758"/>
                  </a:lnTo>
                  <a:lnTo>
                    <a:pt x="1505" y="1797"/>
                  </a:lnTo>
                  <a:lnTo>
                    <a:pt x="1393" y="1805"/>
                  </a:lnTo>
                  <a:lnTo>
                    <a:pt x="55" y="1805"/>
                  </a:lnTo>
                  <a:lnTo>
                    <a:pt x="0" y="1781"/>
                  </a:lnTo>
                  <a:lnTo>
                    <a:pt x="307"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7" name="Freeform 17"/>
            <p:cNvSpPr>
              <a:spLocks/>
            </p:cNvSpPr>
            <p:nvPr/>
          </p:nvSpPr>
          <p:spPr bwMode="auto">
            <a:xfrm>
              <a:off x="3461" y="1740"/>
              <a:ext cx="862" cy="862"/>
            </a:xfrm>
            <a:custGeom>
              <a:avLst/>
              <a:gdLst>
                <a:gd name="T0" fmla="*/ 1492 w 1725"/>
                <a:gd name="T1" fmla="*/ 0 h 1725"/>
                <a:gd name="T2" fmla="*/ 1540 w 1725"/>
                <a:gd name="T3" fmla="*/ 5 h 1725"/>
                <a:gd name="T4" fmla="*/ 1582 w 1725"/>
                <a:gd name="T5" fmla="*/ 19 h 1725"/>
                <a:gd name="T6" fmla="*/ 1622 w 1725"/>
                <a:gd name="T7" fmla="*/ 41 h 1725"/>
                <a:gd name="T8" fmla="*/ 1657 w 1725"/>
                <a:gd name="T9" fmla="*/ 71 h 1725"/>
                <a:gd name="T10" fmla="*/ 1685 w 1725"/>
                <a:gd name="T11" fmla="*/ 105 h 1725"/>
                <a:gd name="T12" fmla="*/ 1707 w 1725"/>
                <a:gd name="T13" fmla="*/ 147 h 1725"/>
                <a:gd name="T14" fmla="*/ 1720 w 1725"/>
                <a:gd name="T15" fmla="*/ 190 h 1725"/>
                <a:gd name="T16" fmla="*/ 1725 w 1725"/>
                <a:gd name="T17" fmla="*/ 239 h 1725"/>
                <a:gd name="T18" fmla="*/ 1724 w 1725"/>
                <a:gd name="T19" fmla="*/ 1511 h 1725"/>
                <a:gd name="T20" fmla="*/ 1715 w 1725"/>
                <a:gd name="T21" fmla="*/ 1557 h 1725"/>
                <a:gd name="T22" fmla="*/ 1697 w 1725"/>
                <a:gd name="T23" fmla="*/ 1599 h 1725"/>
                <a:gd name="T24" fmla="*/ 1672 w 1725"/>
                <a:gd name="T25" fmla="*/ 1637 h 1725"/>
                <a:gd name="T26" fmla="*/ 1640 w 1725"/>
                <a:gd name="T27" fmla="*/ 1669 h 1725"/>
                <a:gd name="T28" fmla="*/ 1603 w 1725"/>
                <a:gd name="T29" fmla="*/ 1696 h 1725"/>
                <a:gd name="T30" fmla="*/ 1561 w 1725"/>
                <a:gd name="T31" fmla="*/ 1714 h 1725"/>
                <a:gd name="T32" fmla="*/ 1517 w 1725"/>
                <a:gd name="T33" fmla="*/ 1724 h 1725"/>
                <a:gd name="T34" fmla="*/ 231 w 1725"/>
                <a:gd name="T35" fmla="*/ 1725 h 1725"/>
                <a:gd name="T36" fmla="*/ 185 w 1725"/>
                <a:gd name="T37" fmla="*/ 1720 h 1725"/>
                <a:gd name="T38" fmla="*/ 142 w 1725"/>
                <a:gd name="T39" fmla="*/ 1706 h 1725"/>
                <a:gd name="T40" fmla="*/ 102 w 1725"/>
                <a:gd name="T41" fmla="*/ 1683 h 1725"/>
                <a:gd name="T42" fmla="*/ 68 w 1725"/>
                <a:gd name="T43" fmla="*/ 1655 h 1725"/>
                <a:gd name="T44" fmla="*/ 40 w 1725"/>
                <a:gd name="T45" fmla="*/ 1619 h 1725"/>
                <a:gd name="T46" fmla="*/ 18 w 1725"/>
                <a:gd name="T47" fmla="*/ 1579 h 1725"/>
                <a:gd name="T48" fmla="*/ 5 w 1725"/>
                <a:gd name="T49" fmla="*/ 1534 h 1725"/>
                <a:gd name="T50" fmla="*/ 0 w 1725"/>
                <a:gd name="T51" fmla="*/ 1486 h 1725"/>
                <a:gd name="T52" fmla="*/ 1 w 1725"/>
                <a:gd name="T53" fmla="*/ 214 h 1725"/>
                <a:gd name="T54" fmla="*/ 10 w 1725"/>
                <a:gd name="T55" fmla="*/ 168 h 1725"/>
                <a:gd name="T56" fmla="*/ 28 w 1725"/>
                <a:gd name="T57" fmla="*/ 125 h 1725"/>
                <a:gd name="T58" fmla="*/ 53 w 1725"/>
                <a:gd name="T59" fmla="*/ 87 h 1725"/>
                <a:gd name="T60" fmla="*/ 85 w 1725"/>
                <a:gd name="T61" fmla="*/ 54 h 1725"/>
                <a:gd name="T62" fmla="*/ 122 w 1725"/>
                <a:gd name="T63" fmla="*/ 29 h 1725"/>
                <a:gd name="T64" fmla="*/ 164 w 1725"/>
                <a:gd name="T65" fmla="*/ 11 h 1725"/>
                <a:gd name="T66" fmla="*/ 208 w 1725"/>
                <a:gd name="T67" fmla="*/ 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25" h="1725">
                  <a:moveTo>
                    <a:pt x="231" y="0"/>
                  </a:moveTo>
                  <a:lnTo>
                    <a:pt x="1492" y="0"/>
                  </a:lnTo>
                  <a:lnTo>
                    <a:pt x="1517" y="1"/>
                  </a:lnTo>
                  <a:lnTo>
                    <a:pt x="1540" y="5"/>
                  </a:lnTo>
                  <a:lnTo>
                    <a:pt x="1561" y="11"/>
                  </a:lnTo>
                  <a:lnTo>
                    <a:pt x="1582" y="19"/>
                  </a:lnTo>
                  <a:lnTo>
                    <a:pt x="1603" y="29"/>
                  </a:lnTo>
                  <a:lnTo>
                    <a:pt x="1622" y="41"/>
                  </a:lnTo>
                  <a:lnTo>
                    <a:pt x="1640" y="54"/>
                  </a:lnTo>
                  <a:lnTo>
                    <a:pt x="1657" y="71"/>
                  </a:lnTo>
                  <a:lnTo>
                    <a:pt x="1672" y="87"/>
                  </a:lnTo>
                  <a:lnTo>
                    <a:pt x="1685" y="105"/>
                  </a:lnTo>
                  <a:lnTo>
                    <a:pt x="1697" y="125"/>
                  </a:lnTo>
                  <a:lnTo>
                    <a:pt x="1707" y="147"/>
                  </a:lnTo>
                  <a:lnTo>
                    <a:pt x="1715" y="168"/>
                  </a:lnTo>
                  <a:lnTo>
                    <a:pt x="1720" y="190"/>
                  </a:lnTo>
                  <a:lnTo>
                    <a:pt x="1724" y="214"/>
                  </a:lnTo>
                  <a:lnTo>
                    <a:pt x="1725" y="239"/>
                  </a:lnTo>
                  <a:lnTo>
                    <a:pt x="1725" y="1486"/>
                  </a:lnTo>
                  <a:lnTo>
                    <a:pt x="1724" y="1511"/>
                  </a:lnTo>
                  <a:lnTo>
                    <a:pt x="1720" y="1534"/>
                  </a:lnTo>
                  <a:lnTo>
                    <a:pt x="1715" y="1557"/>
                  </a:lnTo>
                  <a:lnTo>
                    <a:pt x="1707" y="1579"/>
                  </a:lnTo>
                  <a:lnTo>
                    <a:pt x="1697" y="1599"/>
                  </a:lnTo>
                  <a:lnTo>
                    <a:pt x="1685" y="1619"/>
                  </a:lnTo>
                  <a:lnTo>
                    <a:pt x="1672" y="1637"/>
                  </a:lnTo>
                  <a:lnTo>
                    <a:pt x="1657" y="1655"/>
                  </a:lnTo>
                  <a:lnTo>
                    <a:pt x="1640" y="1669"/>
                  </a:lnTo>
                  <a:lnTo>
                    <a:pt x="1622" y="1683"/>
                  </a:lnTo>
                  <a:lnTo>
                    <a:pt x="1603" y="1696"/>
                  </a:lnTo>
                  <a:lnTo>
                    <a:pt x="1582" y="1706"/>
                  </a:lnTo>
                  <a:lnTo>
                    <a:pt x="1561" y="1714"/>
                  </a:lnTo>
                  <a:lnTo>
                    <a:pt x="1540" y="1720"/>
                  </a:lnTo>
                  <a:lnTo>
                    <a:pt x="1517" y="1724"/>
                  </a:lnTo>
                  <a:lnTo>
                    <a:pt x="1492" y="1725"/>
                  </a:lnTo>
                  <a:lnTo>
                    <a:pt x="231" y="1725"/>
                  </a:lnTo>
                  <a:lnTo>
                    <a:pt x="208" y="1724"/>
                  </a:lnTo>
                  <a:lnTo>
                    <a:pt x="185" y="1720"/>
                  </a:lnTo>
                  <a:lnTo>
                    <a:pt x="164" y="1714"/>
                  </a:lnTo>
                  <a:lnTo>
                    <a:pt x="142" y="1706"/>
                  </a:lnTo>
                  <a:lnTo>
                    <a:pt x="122" y="1696"/>
                  </a:lnTo>
                  <a:lnTo>
                    <a:pt x="102" y="1683"/>
                  </a:lnTo>
                  <a:lnTo>
                    <a:pt x="85" y="1669"/>
                  </a:lnTo>
                  <a:lnTo>
                    <a:pt x="68" y="1655"/>
                  </a:lnTo>
                  <a:lnTo>
                    <a:pt x="53" y="1637"/>
                  </a:lnTo>
                  <a:lnTo>
                    <a:pt x="40" y="1619"/>
                  </a:lnTo>
                  <a:lnTo>
                    <a:pt x="28" y="1599"/>
                  </a:lnTo>
                  <a:lnTo>
                    <a:pt x="18" y="1579"/>
                  </a:lnTo>
                  <a:lnTo>
                    <a:pt x="10" y="1557"/>
                  </a:lnTo>
                  <a:lnTo>
                    <a:pt x="5" y="1534"/>
                  </a:lnTo>
                  <a:lnTo>
                    <a:pt x="1" y="1511"/>
                  </a:lnTo>
                  <a:lnTo>
                    <a:pt x="0" y="1486"/>
                  </a:lnTo>
                  <a:lnTo>
                    <a:pt x="0" y="239"/>
                  </a:lnTo>
                  <a:lnTo>
                    <a:pt x="1" y="214"/>
                  </a:lnTo>
                  <a:lnTo>
                    <a:pt x="5" y="190"/>
                  </a:lnTo>
                  <a:lnTo>
                    <a:pt x="10" y="168"/>
                  </a:lnTo>
                  <a:lnTo>
                    <a:pt x="18" y="147"/>
                  </a:lnTo>
                  <a:lnTo>
                    <a:pt x="28" y="125"/>
                  </a:lnTo>
                  <a:lnTo>
                    <a:pt x="40" y="105"/>
                  </a:lnTo>
                  <a:lnTo>
                    <a:pt x="53" y="87"/>
                  </a:lnTo>
                  <a:lnTo>
                    <a:pt x="68" y="71"/>
                  </a:lnTo>
                  <a:lnTo>
                    <a:pt x="85" y="54"/>
                  </a:lnTo>
                  <a:lnTo>
                    <a:pt x="102" y="41"/>
                  </a:lnTo>
                  <a:lnTo>
                    <a:pt x="122" y="29"/>
                  </a:lnTo>
                  <a:lnTo>
                    <a:pt x="142" y="19"/>
                  </a:lnTo>
                  <a:lnTo>
                    <a:pt x="164" y="11"/>
                  </a:lnTo>
                  <a:lnTo>
                    <a:pt x="185" y="5"/>
                  </a:lnTo>
                  <a:lnTo>
                    <a:pt x="208" y="1"/>
                  </a:lnTo>
                  <a:lnTo>
                    <a:pt x="231" y="0"/>
                  </a:lnTo>
                  <a:close/>
                </a:path>
              </a:pathLst>
            </a:custGeom>
            <a:solidFill>
              <a:srgbClr val="7577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8" name="Freeform 18"/>
            <p:cNvSpPr>
              <a:spLocks/>
            </p:cNvSpPr>
            <p:nvPr/>
          </p:nvSpPr>
          <p:spPr bwMode="auto">
            <a:xfrm>
              <a:off x="3484" y="1764"/>
              <a:ext cx="815" cy="814"/>
            </a:xfrm>
            <a:custGeom>
              <a:avLst/>
              <a:gdLst>
                <a:gd name="T0" fmla="*/ 1412 w 1631"/>
                <a:gd name="T1" fmla="*/ 0 h 1628"/>
                <a:gd name="T2" fmla="*/ 1456 w 1631"/>
                <a:gd name="T3" fmla="*/ 4 h 1628"/>
                <a:gd name="T4" fmla="*/ 1497 w 1631"/>
                <a:gd name="T5" fmla="*/ 17 h 1628"/>
                <a:gd name="T6" fmla="*/ 1534 w 1631"/>
                <a:gd name="T7" fmla="*/ 38 h 1628"/>
                <a:gd name="T8" fmla="*/ 1566 w 1631"/>
                <a:gd name="T9" fmla="*/ 65 h 1628"/>
                <a:gd name="T10" fmla="*/ 1594 w 1631"/>
                <a:gd name="T11" fmla="*/ 99 h 1628"/>
                <a:gd name="T12" fmla="*/ 1613 w 1631"/>
                <a:gd name="T13" fmla="*/ 137 h 1628"/>
                <a:gd name="T14" fmla="*/ 1626 w 1631"/>
                <a:gd name="T15" fmla="*/ 179 h 1628"/>
                <a:gd name="T16" fmla="*/ 1631 w 1631"/>
                <a:gd name="T17" fmla="*/ 224 h 1628"/>
                <a:gd name="T18" fmla="*/ 1629 w 1631"/>
                <a:gd name="T19" fmla="*/ 1426 h 1628"/>
                <a:gd name="T20" fmla="*/ 1620 w 1631"/>
                <a:gd name="T21" fmla="*/ 1470 h 1628"/>
                <a:gd name="T22" fmla="*/ 1604 w 1631"/>
                <a:gd name="T23" fmla="*/ 1510 h 1628"/>
                <a:gd name="T24" fmla="*/ 1581 w 1631"/>
                <a:gd name="T25" fmla="*/ 1546 h 1628"/>
                <a:gd name="T26" fmla="*/ 1551 w 1631"/>
                <a:gd name="T27" fmla="*/ 1576 h 1628"/>
                <a:gd name="T28" fmla="*/ 1517 w 1631"/>
                <a:gd name="T29" fmla="*/ 1600 h 1628"/>
                <a:gd name="T30" fmla="*/ 1477 w 1631"/>
                <a:gd name="T31" fmla="*/ 1617 h 1628"/>
                <a:gd name="T32" fmla="*/ 1434 w 1631"/>
                <a:gd name="T33" fmla="*/ 1626 h 1628"/>
                <a:gd name="T34" fmla="*/ 220 w 1631"/>
                <a:gd name="T35" fmla="*/ 1628 h 1628"/>
                <a:gd name="T36" fmla="*/ 176 w 1631"/>
                <a:gd name="T37" fmla="*/ 1623 h 1628"/>
                <a:gd name="T38" fmla="*/ 135 w 1631"/>
                <a:gd name="T39" fmla="*/ 1610 h 1628"/>
                <a:gd name="T40" fmla="*/ 97 w 1631"/>
                <a:gd name="T41" fmla="*/ 1590 h 1628"/>
                <a:gd name="T42" fmla="*/ 65 w 1631"/>
                <a:gd name="T43" fmla="*/ 1562 h 1628"/>
                <a:gd name="T44" fmla="*/ 38 w 1631"/>
                <a:gd name="T45" fmla="*/ 1529 h 1628"/>
                <a:gd name="T46" fmla="*/ 17 w 1631"/>
                <a:gd name="T47" fmla="*/ 1491 h 1628"/>
                <a:gd name="T48" fmla="*/ 5 w 1631"/>
                <a:gd name="T49" fmla="*/ 1448 h 1628"/>
                <a:gd name="T50" fmla="*/ 0 w 1631"/>
                <a:gd name="T51" fmla="*/ 1403 h 1628"/>
                <a:gd name="T52" fmla="*/ 1 w 1631"/>
                <a:gd name="T53" fmla="*/ 201 h 1628"/>
                <a:gd name="T54" fmla="*/ 10 w 1631"/>
                <a:gd name="T55" fmla="*/ 158 h 1628"/>
                <a:gd name="T56" fmla="*/ 27 w 1631"/>
                <a:gd name="T57" fmla="*/ 117 h 1628"/>
                <a:gd name="T58" fmla="*/ 51 w 1631"/>
                <a:gd name="T59" fmla="*/ 82 h 1628"/>
                <a:gd name="T60" fmla="*/ 81 w 1631"/>
                <a:gd name="T61" fmla="*/ 52 h 1628"/>
                <a:gd name="T62" fmla="*/ 115 w 1631"/>
                <a:gd name="T63" fmla="*/ 27 h 1628"/>
                <a:gd name="T64" fmla="*/ 154 w 1631"/>
                <a:gd name="T65" fmla="*/ 10 h 1628"/>
                <a:gd name="T66" fmla="*/ 198 w 1631"/>
                <a:gd name="T67" fmla="*/ 1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31" h="1628">
                  <a:moveTo>
                    <a:pt x="220" y="0"/>
                  </a:moveTo>
                  <a:lnTo>
                    <a:pt x="1412" y="0"/>
                  </a:lnTo>
                  <a:lnTo>
                    <a:pt x="1434" y="1"/>
                  </a:lnTo>
                  <a:lnTo>
                    <a:pt x="1456" y="4"/>
                  </a:lnTo>
                  <a:lnTo>
                    <a:pt x="1477" y="10"/>
                  </a:lnTo>
                  <a:lnTo>
                    <a:pt x="1497" y="17"/>
                  </a:lnTo>
                  <a:lnTo>
                    <a:pt x="1517" y="27"/>
                  </a:lnTo>
                  <a:lnTo>
                    <a:pt x="1534" y="38"/>
                  </a:lnTo>
                  <a:lnTo>
                    <a:pt x="1551" y="52"/>
                  </a:lnTo>
                  <a:lnTo>
                    <a:pt x="1566" y="65"/>
                  </a:lnTo>
                  <a:lnTo>
                    <a:pt x="1581" y="82"/>
                  </a:lnTo>
                  <a:lnTo>
                    <a:pt x="1594" y="99"/>
                  </a:lnTo>
                  <a:lnTo>
                    <a:pt x="1604" y="117"/>
                  </a:lnTo>
                  <a:lnTo>
                    <a:pt x="1613" y="137"/>
                  </a:lnTo>
                  <a:lnTo>
                    <a:pt x="1620" y="158"/>
                  </a:lnTo>
                  <a:lnTo>
                    <a:pt x="1626" y="179"/>
                  </a:lnTo>
                  <a:lnTo>
                    <a:pt x="1629" y="201"/>
                  </a:lnTo>
                  <a:lnTo>
                    <a:pt x="1631" y="224"/>
                  </a:lnTo>
                  <a:lnTo>
                    <a:pt x="1631" y="1403"/>
                  </a:lnTo>
                  <a:lnTo>
                    <a:pt x="1629" y="1426"/>
                  </a:lnTo>
                  <a:lnTo>
                    <a:pt x="1626" y="1448"/>
                  </a:lnTo>
                  <a:lnTo>
                    <a:pt x="1620" y="1470"/>
                  </a:lnTo>
                  <a:lnTo>
                    <a:pt x="1613" y="1491"/>
                  </a:lnTo>
                  <a:lnTo>
                    <a:pt x="1604" y="1510"/>
                  </a:lnTo>
                  <a:lnTo>
                    <a:pt x="1594" y="1529"/>
                  </a:lnTo>
                  <a:lnTo>
                    <a:pt x="1581" y="1546"/>
                  </a:lnTo>
                  <a:lnTo>
                    <a:pt x="1566" y="1562"/>
                  </a:lnTo>
                  <a:lnTo>
                    <a:pt x="1551" y="1576"/>
                  </a:lnTo>
                  <a:lnTo>
                    <a:pt x="1534" y="1590"/>
                  </a:lnTo>
                  <a:lnTo>
                    <a:pt x="1517" y="1600"/>
                  </a:lnTo>
                  <a:lnTo>
                    <a:pt x="1497" y="1610"/>
                  </a:lnTo>
                  <a:lnTo>
                    <a:pt x="1477" y="1617"/>
                  </a:lnTo>
                  <a:lnTo>
                    <a:pt x="1456" y="1623"/>
                  </a:lnTo>
                  <a:lnTo>
                    <a:pt x="1434" y="1626"/>
                  </a:lnTo>
                  <a:lnTo>
                    <a:pt x="1412" y="1628"/>
                  </a:lnTo>
                  <a:lnTo>
                    <a:pt x="220" y="1628"/>
                  </a:lnTo>
                  <a:lnTo>
                    <a:pt x="198" y="1626"/>
                  </a:lnTo>
                  <a:lnTo>
                    <a:pt x="176" y="1623"/>
                  </a:lnTo>
                  <a:lnTo>
                    <a:pt x="154" y="1617"/>
                  </a:lnTo>
                  <a:lnTo>
                    <a:pt x="135" y="1610"/>
                  </a:lnTo>
                  <a:lnTo>
                    <a:pt x="115" y="1600"/>
                  </a:lnTo>
                  <a:lnTo>
                    <a:pt x="97" y="1590"/>
                  </a:lnTo>
                  <a:lnTo>
                    <a:pt x="81" y="1576"/>
                  </a:lnTo>
                  <a:lnTo>
                    <a:pt x="65" y="1562"/>
                  </a:lnTo>
                  <a:lnTo>
                    <a:pt x="51" y="1546"/>
                  </a:lnTo>
                  <a:lnTo>
                    <a:pt x="38" y="1529"/>
                  </a:lnTo>
                  <a:lnTo>
                    <a:pt x="27" y="1510"/>
                  </a:lnTo>
                  <a:lnTo>
                    <a:pt x="17" y="1491"/>
                  </a:lnTo>
                  <a:lnTo>
                    <a:pt x="10" y="1470"/>
                  </a:lnTo>
                  <a:lnTo>
                    <a:pt x="5" y="1448"/>
                  </a:lnTo>
                  <a:lnTo>
                    <a:pt x="1" y="1426"/>
                  </a:lnTo>
                  <a:lnTo>
                    <a:pt x="0" y="1403"/>
                  </a:lnTo>
                  <a:lnTo>
                    <a:pt x="0" y="224"/>
                  </a:lnTo>
                  <a:lnTo>
                    <a:pt x="1" y="201"/>
                  </a:lnTo>
                  <a:lnTo>
                    <a:pt x="5" y="179"/>
                  </a:lnTo>
                  <a:lnTo>
                    <a:pt x="10" y="158"/>
                  </a:lnTo>
                  <a:lnTo>
                    <a:pt x="17" y="137"/>
                  </a:lnTo>
                  <a:lnTo>
                    <a:pt x="27" y="117"/>
                  </a:lnTo>
                  <a:lnTo>
                    <a:pt x="38" y="99"/>
                  </a:lnTo>
                  <a:lnTo>
                    <a:pt x="51" y="82"/>
                  </a:lnTo>
                  <a:lnTo>
                    <a:pt x="65" y="65"/>
                  </a:lnTo>
                  <a:lnTo>
                    <a:pt x="81" y="52"/>
                  </a:lnTo>
                  <a:lnTo>
                    <a:pt x="97" y="38"/>
                  </a:lnTo>
                  <a:lnTo>
                    <a:pt x="115" y="27"/>
                  </a:lnTo>
                  <a:lnTo>
                    <a:pt x="135" y="17"/>
                  </a:lnTo>
                  <a:lnTo>
                    <a:pt x="154" y="10"/>
                  </a:lnTo>
                  <a:lnTo>
                    <a:pt x="176" y="4"/>
                  </a:lnTo>
                  <a:lnTo>
                    <a:pt x="198" y="1"/>
                  </a:lnTo>
                  <a:lnTo>
                    <a:pt x="220" y="0"/>
                  </a:lnTo>
                  <a:close/>
                </a:path>
              </a:pathLst>
            </a:custGeom>
            <a:solidFill>
              <a:srgbClr val="C9BC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19" name="Freeform 19"/>
            <p:cNvSpPr>
              <a:spLocks/>
            </p:cNvSpPr>
            <p:nvPr/>
          </p:nvSpPr>
          <p:spPr bwMode="auto">
            <a:xfrm>
              <a:off x="3748" y="1847"/>
              <a:ext cx="288" cy="692"/>
            </a:xfrm>
            <a:custGeom>
              <a:avLst/>
              <a:gdLst>
                <a:gd name="T0" fmla="*/ 0 w 298"/>
                <a:gd name="T1" fmla="*/ 420 h 1164"/>
                <a:gd name="T2" fmla="*/ 1 w 298"/>
                <a:gd name="T3" fmla="*/ 438 h 1164"/>
                <a:gd name="T4" fmla="*/ 7 w 298"/>
                <a:gd name="T5" fmla="*/ 451 h 1164"/>
                <a:gd name="T6" fmla="*/ 16 w 298"/>
                <a:gd name="T7" fmla="*/ 460 h 1164"/>
                <a:gd name="T8" fmla="*/ 28 w 298"/>
                <a:gd name="T9" fmla="*/ 467 h 1164"/>
                <a:gd name="T10" fmla="*/ 41 w 298"/>
                <a:gd name="T11" fmla="*/ 471 h 1164"/>
                <a:gd name="T12" fmla="*/ 56 w 298"/>
                <a:gd name="T13" fmla="*/ 473 h 1164"/>
                <a:gd name="T14" fmla="*/ 71 w 298"/>
                <a:gd name="T15" fmla="*/ 473 h 1164"/>
                <a:gd name="T16" fmla="*/ 85 w 298"/>
                <a:gd name="T17" fmla="*/ 473 h 1164"/>
                <a:gd name="T18" fmla="*/ 85 w 298"/>
                <a:gd name="T19" fmla="*/ 1121 h 1164"/>
                <a:gd name="T20" fmla="*/ 94 w 298"/>
                <a:gd name="T21" fmla="*/ 1138 h 1164"/>
                <a:gd name="T22" fmla="*/ 108 w 298"/>
                <a:gd name="T23" fmla="*/ 1151 h 1164"/>
                <a:gd name="T24" fmla="*/ 124 w 298"/>
                <a:gd name="T25" fmla="*/ 1160 h 1164"/>
                <a:gd name="T26" fmla="*/ 144 w 298"/>
                <a:gd name="T27" fmla="*/ 1164 h 1164"/>
                <a:gd name="T28" fmla="*/ 163 w 298"/>
                <a:gd name="T29" fmla="*/ 1164 h 1164"/>
                <a:gd name="T30" fmla="*/ 182 w 298"/>
                <a:gd name="T31" fmla="*/ 1158 h 1164"/>
                <a:gd name="T32" fmla="*/ 199 w 298"/>
                <a:gd name="T33" fmla="*/ 1149 h 1164"/>
                <a:gd name="T34" fmla="*/ 212 w 298"/>
                <a:gd name="T35" fmla="*/ 1134 h 1164"/>
                <a:gd name="T36" fmla="*/ 212 w 298"/>
                <a:gd name="T37" fmla="*/ 473 h 1164"/>
                <a:gd name="T38" fmla="*/ 226 w 298"/>
                <a:gd name="T39" fmla="*/ 474 h 1164"/>
                <a:gd name="T40" fmla="*/ 241 w 298"/>
                <a:gd name="T41" fmla="*/ 473 h 1164"/>
                <a:gd name="T42" fmla="*/ 254 w 298"/>
                <a:gd name="T43" fmla="*/ 472 h 1164"/>
                <a:gd name="T44" fmla="*/ 268 w 298"/>
                <a:gd name="T45" fmla="*/ 466 h 1164"/>
                <a:gd name="T46" fmla="*/ 280 w 298"/>
                <a:gd name="T47" fmla="*/ 459 h 1164"/>
                <a:gd name="T48" fmla="*/ 289 w 298"/>
                <a:gd name="T49" fmla="*/ 448 h 1164"/>
                <a:gd name="T50" fmla="*/ 296 w 298"/>
                <a:gd name="T51" fmla="*/ 433 h 1164"/>
                <a:gd name="T52" fmla="*/ 298 w 298"/>
                <a:gd name="T53" fmla="*/ 412 h 1164"/>
                <a:gd name="T54" fmla="*/ 298 w 298"/>
                <a:gd name="T55" fmla="*/ 19 h 1164"/>
                <a:gd name="T56" fmla="*/ 289 w 298"/>
                <a:gd name="T57" fmla="*/ 12 h 1164"/>
                <a:gd name="T58" fmla="*/ 280 w 298"/>
                <a:gd name="T59" fmla="*/ 8 h 1164"/>
                <a:gd name="T60" fmla="*/ 270 w 298"/>
                <a:gd name="T61" fmla="*/ 5 h 1164"/>
                <a:gd name="T62" fmla="*/ 262 w 298"/>
                <a:gd name="T63" fmla="*/ 3 h 1164"/>
                <a:gd name="T64" fmla="*/ 253 w 298"/>
                <a:gd name="T65" fmla="*/ 4 h 1164"/>
                <a:gd name="T66" fmla="*/ 245 w 298"/>
                <a:gd name="T67" fmla="*/ 8 h 1164"/>
                <a:gd name="T68" fmla="*/ 238 w 298"/>
                <a:gd name="T69" fmla="*/ 12 h 1164"/>
                <a:gd name="T70" fmla="*/ 232 w 298"/>
                <a:gd name="T71" fmla="*/ 19 h 1164"/>
                <a:gd name="T72" fmla="*/ 232 w 298"/>
                <a:gd name="T73" fmla="*/ 275 h 1164"/>
                <a:gd name="T74" fmla="*/ 188 w 298"/>
                <a:gd name="T75" fmla="*/ 274 h 1164"/>
                <a:gd name="T76" fmla="*/ 188 w 298"/>
                <a:gd name="T77" fmla="*/ 18 h 1164"/>
                <a:gd name="T78" fmla="*/ 178 w 298"/>
                <a:gd name="T79" fmla="*/ 10 h 1164"/>
                <a:gd name="T80" fmla="*/ 169 w 298"/>
                <a:gd name="T81" fmla="*/ 4 h 1164"/>
                <a:gd name="T82" fmla="*/ 160 w 298"/>
                <a:gd name="T83" fmla="*/ 1 h 1164"/>
                <a:gd name="T84" fmla="*/ 152 w 298"/>
                <a:gd name="T85" fmla="*/ 0 h 1164"/>
                <a:gd name="T86" fmla="*/ 143 w 298"/>
                <a:gd name="T87" fmla="*/ 1 h 1164"/>
                <a:gd name="T88" fmla="*/ 133 w 298"/>
                <a:gd name="T89" fmla="*/ 4 h 1164"/>
                <a:gd name="T90" fmla="*/ 124 w 298"/>
                <a:gd name="T91" fmla="*/ 10 h 1164"/>
                <a:gd name="T92" fmla="*/ 115 w 298"/>
                <a:gd name="T93" fmla="*/ 18 h 1164"/>
                <a:gd name="T94" fmla="*/ 115 w 298"/>
                <a:gd name="T95" fmla="*/ 277 h 1164"/>
                <a:gd name="T96" fmla="*/ 71 w 298"/>
                <a:gd name="T97" fmla="*/ 277 h 1164"/>
                <a:gd name="T98" fmla="*/ 71 w 298"/>
                <a:gd name="T99" fmla="*/ 19 h 1164"/>
                <a:gd name="T100" fmla="*/ 66 w 298"/>
                <a:gd name="T101" fmla="*/ 12 h 1164"/>
                <a:gd name="T102" fmla="*/ 57 w 298"/>
                <a:gd name="T103" fmla="*/ 7 h 1164"/>
                <a:gd name="T104" fmla="*/ 47 w 298"/>
                <a:gd name="T105" fmla="*/ 3 h 1164"/>
                <a:gd name="T106" fmla="*/ 37 w 298"/>
                <a:gd name="T107" fmla="*/ 2 h 1164"/>
                <a:gd name="T108" fmla="*/ 26 w 298"/>
                <a:gd name="T109" fmla="*/ 2 h 1164"/>
                <a:gd name="T110" fmla="*/ 16 w 298"/>
                <a:gd name="T111" fmla="*/ 5 h 1164"/>
                <a:gd name="T112" fmla="*/ 7 w 298"/>
                <a:gd name="T113" fmla="*/ 11 h 1164"/>
                <a:gd name="T114" fmla="*/ 0 w 298"/>
                <a:gd name="T115" fmla="*/ 19 h 1164"/>
                <a:gd name="T116" fmla="*/ 0 w 298"/>
                <a:gd name="T117" fmla="*/ 42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8" h="1164">
                  <a:moveTo>
                    <a:pt x="0" y="420"/>
                  </a:moveTo>
                  <a:lnTo>
                    <a:pt x="1" y="438"/>
                  </a:lnTo>
                  <a:lnTo>
                    <a:pt x="7" y="451"/>
                  </a:lnTo>
                  <a:lnTo>
                    <a:pt x="16" y="460"/>
                  </a:lnTo>
                  <a:lnTo>
                    <a:pt x="28" y="467"/>
                  </a:lnTo>
                  <a:lnTo>
                    <a:pt x="41" y="471"/>
                  </a:lnTo>
                  <a:lnTo>
                    <a:pt x="56" y="473"/>
                  </a:lnTo>
                  <a:lnTo>
                    <a:pt x="71" y="473"/>
                  </a:lnTo>
                  <a:lnTo>
                    <a:pt x="85" y="473"/>
                  </a:lnTo>
                  <a:lnTo>
                    <a:pt x="85" y="1121"/>
                  </a:lnTo>
                  <a:lnTo>
                    <a:pt x="94" y="1138"/>
                  </a:lnTo>
                  <a:lnTo>
                    <a:pt x="108" y="1151"/>
                  </a:lnTo>
                  <a:lnTo>
                    <a:pt x="124" y="1160"/>
                  </a:lnTo>
                  <a:lnTo>
                    <a:pt x="144" y="1164"/>
                  </a:lnTo>
                  <a:lnTo>
                    <a:pt x="163" y="1164"/>
                  </a:lnTo>
                  <a:lnTo>
                    <a:pt x="182" y="1158"/>
                  </a:lnTo>
                  <a:lnTo>
                    <a:pt x="199" y="1149"/>
                  </a:lnTo>
                  <a:lnTo>
                    <a:pt x="212" y="1134"/>
                  </a:lnTo>
                  <a:lnTo>
                    <a:pt x="212" y="473"/>
                  </a:lnTo>
                  <a:lnTo>
                    <a:pt x="226" y="474"/>
                  </a:lnTo>
                  <a:lnTo>
                    <a:pt x="241" y="473"/>
                  </a:lnTo>
                  <a:lnTo>
                    <a:pt x="254" y="472"/>
                  </a:lnTo>
                  <a:lnTo>
                    <a:pt x="268" y="466"/>
                  </a:lnTo>
                  <a:lnTo>
                    <a:pt x="280" y="459"/>
                  </a:lnTo>
                  <a:lnTo>
                    <a:pt x="289" y="448"/>
                  </a:lnTo>
                  <a:lnTo>
                    <a:pt x="296" y="433"/>
                  </a:lnTo>
                  <a:lnTo>
                    <a:pt x="298" y="412"/>
                  </a:lnTo>
                  <a:lnTo>
                    <a:pt x="298" y="19"/>
                  </a:lnTo>
                  <a:lnTo>
                    <a:pt x="289" y="12"/>
                  </a:lnTo>
                  <a:lnTo>
                    <a:pt x="280" y="8"/>
                  </a:lnTo>
                  <a:lnTo>
                    <a:pt x="270" y="5"/>
                  </a:lnTo>
                  <a:lnTo>
                    <a:pt x="262" y="3"/>
                  </a:lnTo>
                  <a:lnTo>
                    <a:pt x="253" y="4"/>
                  </a:lnTo>
                  <a:lnTo>
                    <a:pt x="245" y="8"/>
                  </a:lnTo>
                  <a:lnTo>
                    <a:pt x="238" y="12"/>
                  </a:lnTo>
                  <a:lnTo>
                    <a:pt x="232" y="19"/>
                  </a:lnTo>
                  <a:lnTo>
                    <a:pt x="232" y="275"/>
                  </a:lnTo>
                  <a:lnTo>
                    <a:pt x="188" y="274"/>
                  </a:lnTo>
                  <a:lnTo>
                    <a:pt x="188" y="18"/>
                  </a:lnTo>
                  <a:lnTo>
                    <a:pt x="178" y="10"/>
                  </a:lnTo>
                  <a:lnTo>
                    <a:pt x="169" y="4"/>
                  </a:lnTo>
                  <a:lnTo>
                    <a:pt x="160" y="1"/>
                  </a:lnTo>
                  <a:lnTo>
                    <a:pt x="152" y="0"/>
                  </a:lnTo>
                  <a:lnTo>
                    <a:pt x="143" y="1"/>
                  </a:lnTo>
                  <a:lnTo>
                    <a:pt x="133" y="4"/>
                  </a:lnTo>
                  <a:lnTo>
                    <a:pt x="124" y="10"/>
                  </a:lnTo>
                  <a:lnTo>
                    <a:pt x="115" y="18"/>
                  </a:lnTo>
                  <a:lnTo>
                    <a:pt x="115" y="277"/>
                  </a:lnTo>
                  <a:lnTo>
                    <a:pt x="71" y="277"/>
                  </a:lnTo>
                  <a:lnTo>
                    <a:pt x="71" y="19"/>
                  </a:lnTo>
                  <a:lnTo>
                    <a:pt x="66" y="12"/>
                  </a:lnTo>
                  <a:lnTo>
                    <a:pt x="57" y="7"/>
                  </a:lnTo>
                  <a:lnTo>
                    <a:pt x="47" y="3"/>
                  </a:lnTo>
                  <a:lnTo>
                    <a:pt x="37" y="2"/>
                  </a:lnTo>
                  <a:lnTo>
                    <a:pt x="26" y="2"/>
                  </a:lnTo>
                  <a:lnTo>
                    <a:pt x="16" y="5"/>
                  </a:lnTo>
                  <a:lnTo>
                    <a:pt x="7" y="11"/>
                  </a:lnTo>
                  <a:lnTo>
                    <a:pt x="0" y="19"/>
                  </a:lnTo>
                  <a:lnTo>
                    <a:pt x="0" y="420"/>
                  </a:lnTo>
                  <a:close/>
                </a:path>
              </a:pathLst>
            </a:custGeom>
            <a:solidFill>
              <a:srgbClr val="7577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407307510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94966" y="1212849"/>
            <a:ext cx="11887200" cy="4665893"/>
          </a:xfrm>
          <a:prstGeom prst="rect">
            <a:avLst/>
          </a:prstGeom>
        </p:spPr>
        <p:txBody>
          <a:bodyPr/>
          <a:lstStyle/>
          <a:p>
            <a:pPr fontAlgn="ctr"/>
            <a:r>
              <a:rPr lang="en-US" dirty="0" smtClean="0"/>
              <a:t>Exchange Online Backlog</a:t>
            </a:r>
          </a:p>
          <a:p>
            <a:pPr lvl="1" fontAlgn="ctr"/>
            <a:r>
              <a:rPr lang="en-US" dirty="0" smtClean="0"/>
              <a:t>On-</a:t>
            </a:r>
            <a:r>
              <a:rPr lang="en-US" dirty="0" err="1" smtClean="0"/>
              <a:t>Prem</a:t>
            </a:r>
            <a:r>
              <a:rPr lang="en-US" dirty="0" smtClean="0"/>
              <a:t> Migration to the Cloud</a:t>
            </a:r>
          </a:p>
          <a:p>
            <a:pPr lvl="1" fontAlgn="ctr"/>
            <a:r>
              <a:rPr lang="en-US" dirty="0" smtClean="0"/>
              <a:t>GA for all faculty and students</a:t>
            </a:r>
          </a:p>
          <a:p>
            <a:pPr lvl="1" fontAlgn="ctr"/>
            <a:r>
              <a:rPr lang="en-US" dirty="0" smtClean="0"/>
              <a:t>Premium Plans </a:t>
            </a:r>
          </a:p>
          <a:p>
            <a:pPr fontAlgn="ctr"/>
            <a:r>
              <a:rPr lang="en-US" dirty="0" smtClean="0"/>
              <a:t>SharePoint Online Backlog</a:t>
            </a:r>
            <a:endParaRPr lang="en-US" dirty="0"/>
          </a:p>
          <a:p>
            <a:pPr lvl="1" fontAlgn="ctr"/>
            <a:r>
              <a:rPr lang="en-US" dirty="0" smtClean="0"/>
              <a:t>Premium Plans</a:t>
            </a:r>
          </a:p>
          <a:p>
            <a:pPr lvl="1" fontAlgn="ctr"/>
            <a:r>
              <a:rPr lang="en-US" dirty="0" smtClean="0"/>
              <a:t>50GB and 100GB OneDrive for Business offerings</a:t>
            </a:r>
          </a:p>
          <a:p>
            <a:pPr lvl="1" fontAlgn="ctr"/>
            <a:r>
              <a:rPr lang="en-US" dirty="0" smtClean="0"/>
              <a:t>SharePoint Online sites</a:t>
            </a:r>
          </a:p>
          <a:p>
            <a:pPr lvl="1" fontAlgn="ctr"/>
            <a:r>
              <a:rPr lang="en-US" dirty="0" smtClean="0"/>
              <a:t>App deployment and approval process</a:t>
            </a:r>
          </a:p>
          <a:p>
            <a:pPr lvl="1" fontAlgn="ctr"/>
            <a:r>
              <a:rPr lang="en-US" dirty="0" smtClean="0"/>
              <a:t>Figure out something useful for Project Online to do</a:t>
            </a:r>
          </a:p>
        </p:txBody>
      </p:sp>
      <p:sp>
        <p:nvSpPr>
          <p:cNvPr id="2" name="Title 1"/>
          <p:cNvSpPr>
            <a:spLocks noGrp="1"/>
          </p:cNvSpPr>
          <p:nvPr>
            <p:ph type="title"/>
          </p:nvPr>
        </p:nvSpPr>
        <p:spPr/>
        <p:txBody>
          <a:bodyPr/>
          <a:lstStyle/>
          <a:p>
            <a:r>
              <a:rPr lang="en-US" dirty="0" smtClean="0"/>
              <a:t>Finally in the Clouds</a:t>
            </a:r>
            <a:endParaRPr lang="en-US" dirty="0"/>
          </a:p>
        </p:txBody>
      </p:sp>
    </p:spTree>
    <p:extLst>
      <p:ext uri="{BB962C8B-B14F-4D97-AF65-F5344CB8AC3E}">
        <p14:creationId xmlns:p14="http://schemas.microsoft.com/office/powerpoint/2010/main" val="122087868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431983"/>
          </a:xfrm>
          <a:prstGeom prst="rect">
            <a:avLst/>
          </a:prstGeom>
        </p:spPr>
        <p:txBody>
          <a:bodyPr/>
          <a:lstStyle/>
          <a:p>
            <a:pPr fontAlgn="ctr">
              <a:buFont typeface="Wingdings" panose="05000000000000000000" pitchFamily="2" charset="2"/>
              <a:buChar char="§"/>
            </a:pPr>
            <a:r>
              <a:rPr lang="en-US" dirty="0"/>
              <a:t>Tier 1 research university and regional medical center </a:t>
            </a:r>
          </a:p>
          <a:p>
            <a:pPr fontAlgn="ctr">
              <a:buFont typeface="Wingdings" panose="05000000000000000000" pitchFamily="2" charset="2"/>
              <a:buChar char="§"/>
            </a:pPr>
            <a:r>
              <a:rPr lang="en-US" dirty="0"/>
              <a:t>$5.4 Billion </a:t>
            </a:r>
            <a:r>
              <a:rPr lang="en-US" dirty="0" smtClean="0"/>
              <a:t>in revenue for </a:t>
            </a:r>
            <a:r>
              <a:rPr lang="en-US" dirty="0"/>
              <a:t>2013, with about 35% of that from </a:t>
            </a:r>
            <a:r>
              <a:rPr lang="en-US" dirty="0" smtClean="0"/>
              <a:t>patient </a:t>
            </a:r>
            <a:r>
              <a:rPr lang="en-US" dirty="0"/>
              <a:t>care</a:t>
            </a:r>
            <a:r>
              <a:rPr lang="en-US" dirty="0" smtClean="0"/>
              <a:t>.</a:t>
            </a:r>
          </a:p>
          <a:p>
            <a:pPr fontAlgn="ctr">
              <a:buFont typeface="Wingdings" panose="05000000000000000000" pitchFamily="2" charset="2"/>
              <a:buChar char="§"/>
            </a:pPr>
            <a:r>
              <a:rPr lang="en-US" dirty="0" smtClean="0"/>
              <a:t>Student </a:t>
            </a:r>
            <a:r>
              <a:rPr lang="en-US" dirty="0"/>
              <a:t>p</a:t>
            </a:r>
            <a:r>
              <a:rPr lang="en-US" dirty="0" smtClean="0"/>
              <a:t>opulation </a:t>
            </a:r>
            <a:r>
              <a:rPr lang="en-US" dirty="0"/>
              <a:t>is around 44K, but UW Community is about 140,000 </a:t>
            </a:r>
            <a:r>
              <a:rPr lang="en-US" dirty="0" smtClean="0"/>
              <a:t>people</a:t>
            </a:r>
          </a:p>
          <a:p>
            <a:pPr fontAlgn="ctr">
              <a:buFont typeface="Wingdings" panose="05000000000000000000" pitchFamily="2" charset="2"/>
              <a:buChar char="§"/>
            </a:pPr>
            <a:r>
              <a:rPr lang="en-US" dirty="0" smtClean="0"/>
              <a:t>Mega network covering most schools in WA as well as national and international networks. </a:t>
            </a:r>
            <a:endParaRPr lang="en-US" dirty="0"/>
          </a:p>
        </p:txBody>
      </p:sp>
      <p:sp>
        <p:nvSpPr>
          <p:cNvPr id="2" name="Title 1"/>
          <p:cNvSpPr>
            <a:spLocks noGrp="1"/>
          </p:cNvSpPr>
          <p:nvPr>
            <p:ph type="title"/>
          </p:nvPr>
        </p:nvSpPr>
        <p:spPr/>
        <p:txBody>
          <a:bodyPr/>
          <a:lstStyle/>
          <a:p>
            <a:r>
              <a:rPr lang="en-US" dirty="0" smtClean="0"/>
              <a:t>University of Washington: Scale</a:t>
            </a:r>
            <a:endParaRPr lang="en-US" dirty="0"/>
          </a:p>
        </p:txBody>
      </p:sp>
    </p:spTree>
    <p:extLst>
      <p:ext uri="{BB962C8B-B14F-4D97-AF65-F5344CB8AC3E}">
        <p14:creationId xmlns:p14="http://schemas.microsoft.com/office/powerpoint/2010/main" val="283140443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930033"/>
          </a:xfrm>
          <a:prstGeom prst="rect">
            <a:avLst/>
          </a:prstGeom>
        </p:spPr>
        <p:txBody>
          <a:bodyPr/>
          <a:lstStyle/>
          <a:p>
            <a:pPr fontAlgn="ctr"/>
            <a:r>
              <a:rPr lang="en-US" dirty="0" smtClean="0"/>
              <a:t>Can easily deploy SharePoint and Lync to 140,000 users with relatively little on-prem infrastructure</a:t>
            </a:r>
          </a:p>
          <a:p>
            <a:pPr fontAlgn="ctr"/>
            <a:r>
              <a:rPr lang="en-US" dirty="0" smtClean="0"/>
              <a:t>High bandwidth connections between UW and Microsoft datacenters</a:t>
            </a:r>
          </a:p>
          <a:p>
            <a:pPr lvl="1" fontAlgn="ctr"/>
            <a:endParaRPr lang="en-US" dirty="0" smtClean="0"/>
          </a:p>
        </p:txBody>
      </p:sp>
      <p:sp>
        <p:nvSpPr>
          <p:cNvPr id="2" name="Title 1"/>
          <p:cNvSpPr>
            <a:spLocks noGrp="1"/>
          </p:cNvSpPr>
          <p:nvPr>
            <p:ph type="title"/>
          </p:nvPr>
        </p:nvSpPr>
        <p:spPr/>
        <p:txBody>
          <a:bodyPr/>
          <a:lstStyle/>
          <a:p>
            <a:r>
              <a:rPr lang="en-US" dirty="0" smtClean="0"/>
              <a:t>Office 365: Scale Match re UW</a:t>
            </a:r>
            <a:endParaRPr lang="en-US" dirty="0"/>
          </a:p>
        </p:txBody>
      </p:sp>
    </p:spTree>
    <p:extLst>
      <p:ext uri="{BB962C8B-B14F-4D97-AF65-F5344CB8AC3E}">
        <p14:creationId xmlns:p14="http://schemas.microsoft.com/office/powerpoint/2010/main" val="36225202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887492"/>
          </a:xfrm>
          <a:prstGeom prst="rect">
            <a:avLst/>
          </a:prstGeom>
        </p:spPr>
        <p:txBody>
          <a:bodyPr/>
          <a:lstStyle/>
          <a:p>
            <a:pPr fontAlgn="ctr"/>
            <a:r>
              <a:rPr lang="en-US" dirty="0" smtClean="0"/>
              <a:t>Not all features scale to this size:</a:t>
            </a:r>
          </a:p>
          <a:p>
            <a:pPr lvl="1" fontAlgn="ctr"/>
            <a:r>
              <a:rPr lang="en-US" dirty="0" smtClean="0"/>
              <a:t>External Sharing to limited for size of population</a:t>
            </a:r>
          </a:p>
          <a:p>
            <a:pPr lvl="1" fontAlgn="ctr"/>
            <a:r>
              <a:rPr lang="en-US" dirty="0" smtClean="0"/>
              <a:t>Many automation tasks become impractical due to throttling on the Office 365 side </a:t>
            </a:r>
          </a:p>
          <a:p>
            <a:pPr lvl="1" fontAlgn="ctr"/>
            <a:r>
              <a:rPr lang="en-US" dirty="0" smtClean="0"/>
              <a:t>Project Server Online limits still to small.</a:t>
            </a:r>
          </a:p>
          <a:p>
            <a:pPr lvl="1" fontAlgn="ctr"/>
            <a:r>
              <a:rPr lang="en-US" dirty="0" smtClean="0"/>
              <a:t>Public Site feature doesn’t really scale or provide proper branding</a:t>
            </a:r>
          </a:p>
          <a:p>
            <a:pPr fontAlgn="ctr"/>
            <a:r>
              <a:rPr lang="en-US" dirty="0" smtClean="0"/>
              <a:t>Microsoft Office 365 Support interactions are very expensive so not all issues can be addressed at this scale.</a:t>
            </a:r>
          </a:p>
          <a:p>
            <a:pPr lvl="1" fontAlgn="ctr"/>
            <a:endParaRPr lang="en-US" dirty="0" smtClean="0"/>
          </a:p>
        </p:txBody>
      </p:sp>
      <p:sp>
        <p:nvSpPr>
          <p:cNvPr id="2" name="Title 1"/>
          <p:cNvSpPr>
            <a:spLocks noGrp="1"/>
          </p:cNvSpPr>
          <p:nvPr>
            <p:ph type="title"/>
          </p:nvPr>
        </p:nvSpPr>
        <p:spPr/>
        <p:txBody>
          <a:bodyPr/>
          <a:lstStyle/>
          <a:p>
            <a:r>
              <a:rPr lang="en-US" dirty="0" smtClean="0"/>
              <a:t>Office 365: Scale Mismatch re UW</a:t>
            </a:r>
            <a:endParaRPr lang="en-US" dirty="0"/>
          </a:p>
        </p:txBody>
      </p:sp>
    </p:spTree>
    <p:extLst>
      <p:ext uri="{BB962C8B-B14F-4D97-AF65-F5344CB8AC3E}">
        <p14:creationId xmlns:p14="http://schemas.microsoft.com/office/powerpoint/2010/main" val="363873554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786199"/>
          </a:xfrm>
          <a:prstGeom prst="rect">
            <a:avLst/>
          </a:prstGeom>
        </p:spPr>
        <p:txBody>
          <a:bodyPr/>
          <a:lstStyle/>
          <a:p>
            <a:pPr fontAlgn="ctr"/>
            <a:r>
              <a:rPr lang="en-US" dirty="0"/>
              <a:t>Aggressive adoption of “Cloud” backed by organization goals and strategy. </a:t>
            </a:r>
          </a:p>
          <a:p>
            <a:pPr fontAlgn="ctr">
              <a:buFont typeface="Wingdings" panose="05000000000000000000" pitchFamily="2" charset="2"/>
              <a:buChar char="§"/>
            </a:pPr>
            <a:r>
              <a:rPr lang="en-US" dirty="0"/>
              <a:t>Distributed / Decentralized </a:t>
            </a:r>
          </a:p>
          <a:p>
            <a:pPr fontAlgn="ctr">
              <a:buFont typeface="Wingdings" panose="05000000000000000000" pitchFamily="2" charset="2"/>
              <a:buChar char="§"/>
            </a:pPr>
            <a:r>
              <a:rPr lang="en-US" dirty="0"/>
              <a:t>Genuinely conflicting needs</a:t>
            </a:r>
          </a:p>
          <a:p>
            <a:pPr fontAlgn="ctr">
              <a:buFont typeface="Wingdings" panose="05000000000000000000" pitchFamily="2" charset="2"/>
              <a:buChar char="§"/>
            </a:pPr>
            <a:r>
              <a:rPr lang="en-US" dirty="0"/>
              <a:t>Free@ Any Cost </a:t>
            </a:r>
          </a:p>
          <a:p>
            <a:pPr fontAlgn="ctr">
              <a:buFont typeface="Wingdings" panose="05000000000000000000" pitchFamily="2" charset="2"/>
              <a:buChar char="§"/>
            </a:pPr>
            <a:r>
              <a:rPr lang="en-US" dirty="0"/>
              <a:t>Extremely porous </a:t>
            </a:r>
            <a:r>
              <a:rPr lang="en-US" dirty="0" smtClean="0"/>
              <a:t>borders, </a:t>
            </a:r>
            <a:r>
              <a:rPr lang="en-US" dirty="0"/>
              <a:t>at best</a:t>
            </a:r>
          </a:p>
          <a:p>
            <a:pPr fontAlgn="ctr">
              <a:buFont typeface="Wingdings" panose="05000000000000000000" pitchFamily="2" charset="2"/>
              <a:buChar char="§"/>
            </a:pPr>
            <a:r>
              <a:rPr lang="en-US" dirty="0"/>
              <a:t>Strong ties between personal identities and; Work, Technology, Devices, Organizations/Research Groups/Communities</a:t>
            </a:r>
          </a:p>
        </p:txBody>
      </p:sp>
      <p:sp>
        <p:nvSpPr>
          <p:cNvPr id="2" name="Title 1"/>
          <p:cNvSpPr>
            <a:spLocks noGrp="1"/>
          </p:cNvSpPr>
          <p:nvPr>
            <p:ph type="title"/>
          </p:nvPr>
        </p:nvSpPr>
        <p:spPr/>
        <p:txBody>
          <a:bodyPr/>
          <a:lstStyle/>
          <a:p>
            <a:r>
              <a:rPr lang="en-US" dirty="0" smtClean="0"/>
              <a:t>University of Washington: Culture</a:t>
            </a:r>
            <a:endParaRPr lang="en-US" dirty="0"/>
          </a:p>
        </p:txBody>
      </p:sp>
    </p:spTree>
    <p:extLst>
      <p:ext uri="{BB962C8B-B14F-4D97-AF65-F5344CB8AC3E}">
        <p14:creationId xmlns:p14="http://schemas.microsoft.com/office/powerpoint/2010/main" val="1439445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663089"/>
          </a:xfrm>
          <a:prstGeom prst="rect">
            <a:avLst/>
          </a:prstGeom>
        </p:spPr>
        <p:txBody>
          <a:bodyPr/>
          <a:lstStyle/>
          <a:p>
            <a:pPr fontAlgn="ctr"/>
            <a:r>
              <a:rPr lang="en-US" dirty="0" smtClean="0"/>
              <a:t>'For the cloud, we're all in‘ Steve Ballmer @ UW</a:t>
            </a:r>
          </a:p>
          <a:p>
            <a:pPr fontAlgn="ctr">
              <a:buFont typeface="Wingdings" panose="05000000000000000000" pitchFamily="2" charset="2"/>
              <a:buChar char="§"/>
            </a:pPr>
            <a:r>
              <a:rPr lang="en-US" dirty="0" smtClean="0"/>
              <a:t>OneDrive for Business allows for 140,000+ Site Collection Admins with the their own kingdom!</a:t>
            </a:r>
            <a:endParaRPr lang="en-US" dirty="0"/>
          </a:p>
          <a:p>
            <a:pPr fontAlgn="ctr">
              <a:buFont typeface="Wingdings" panose="05000000000000000000" pitchFamily="2" charset="2"/>
              <a:buChar char="§"/>
            </a:pPr>
            <a:r>
              <a:rPr lang="en-US" dirty="0" smtClean="0"/>
              <a:t>Though challenging, users have a highly configurable platform to build solutions on.</a:t>
            </a:r>
            <a:endParaRPr lang="en-US" dirty="0"/>
          </a:p>
          <a:p>
            <a:pPr fontAlgn="ctr">
              <a:buFont typeface="Wingdings" panose="05000000000000000000" pitchFamily="2" charset="2"/>
              <a:buChar char="§"/>
            </a:pPr>
            <a:r>
              <a:rPr lang="en-US" dirty="0" smtClean="0"/>
              <a:t>Support and delivery of A2/E2 features provided through central funding.</a:t>
            </a:r>
          </a:p>
          <a:p>
            <a:pPr fontAlgn="ctr">
              <a:buFont typeface="Wingdings" panose="05000000000000000000" pitchFamily="2" charset="2"/>
              <a:buChar char="§"/>
            </a:pPr>
            <a:r>
              <a:rPr lang="en-US" dirty="0" smtClean="0"/>
              <a:t>Lync allows for very large meetings compared to other tools.*</a:t>
            </a:r>
            <a:endParaRPr lang="en-US" dirty="0"/>
          </a:p>
        </p:txBody>
      </p:sp>
      <p:sp>
        <p:nvSpPr>
          <p:cNvPr id="2" name="Title 1"/>
          <p:cNvSpPr>
            <a:spLocks noGrp="1"/>
          </p:cNvSpPr>
          <p:nvPr>
            <p:ph type="title"/>
          </p:nvPr>
        </p:nvSpPr>
        <p:spPr/>
        <p:txBody>
          <a:bodyPr/>
          <a:lstStyle/>
          <a:p>
            <a:r>
              <a:rPr lang="en-US" dirty="0" smtClean="0"/>
              <a:t>Office 365: Match Re UW Culture</a:t>
            </a:r>
            <a:endParaRPr lang="en-US" dirty="0"/>
          </a:p>
        </p:txBody>
      </p:sp>
    </p:spTree>
    <p:extLst>
      <p:ext uri="{BB962C8B-B14F-4D97-AF65-F5344CB8AC3E}">
        <p14:creationId xmlns:p14="http://schemas.microsoft.com/office/powerpoint/2010/main" val="340208458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539978"/>
          </a:xfrm>
          <a:prstGeom prst="rect">
            <a:avLst/>
          </a:prstGeom>
        </p:spPr>
        <p:txBody>
          <a:bodyPr/>
          <a:lstStyle/>
          <a:p>
            <a:pPr fontAlgn="ctr"/>
            <a:r>
              <a:rPr lang="en-US" dirty="0"/>
              <a:t>Affiliated and sub organizations don’t really fit well in the Office 365 constructs</a:t>
            </a:r>
            <a:r>
              <a:rPr lang="en-US" dirty="0" smtClean="0"/>
              <a:t>.</a:t>
            </a:r>
            <a:endParaRPr lang="en-US" dirty="0"/>
          </a:p>
          <a:p>
            <a:pPr fontAlgn="ctr">
              <a:buFont typeface="Wingdings" panose="05000000000000000000" pitchFamily="2" charset="2"/>
              <a:buChar char="§"/>
            </a:pPr>
            <a:r>
              <a:rPr lang="en-US" dirty="0" smtClean="0"/>
              <a:t>Lack of federated Access Management is a large friction point driving users to other solutions.    </a:t>
            </a:r>
          </a:p>
          <a:p>
            <a:pPr fontAlgn="ctr"/>
            <a:r>
              <a:rPr lang="en-US" dirty="0" smtClean="0"/>
              <a:t>Microsoft routinely uses language like OneDrive </a:t>
            </a:r>
            <a:r>
              <a:rPr lang="en-US" b="1" dirty="0" smtClean="0"/>
              <a:t>for Business</a:t>
            </a:r>
            <a:r>
              <a:rPr lang="en-US" dirty="0" smtClean="0"/>
              <a:t> which alienates people with strong personal </a:t>
            </a:r>
            <a:r>
              <a:rPr lang="en-US" dirty="0"/>
              <a:t>identities</a:t>
            </a:r>
            <a:r>
              <a:rPr lang="en-US" dirty="0" smtClean="0"/>
              <a:t> not tied or even opposed to “business”.</a:t>
            </a:r>
          </a:p>
          <a:p>
            <a:pPr fontAlgn="ctr"/>
            <a:r>
              <a:rPr lang="en-US" dirty="0" smtClean="0"/>
              <a:t>Many of our populations are 40%+ Apple users and feel alienated by lack of cross platform support. </a:t>
            </a:r>
            <a:endParaRPr lang="en-US" dirty="0"/>
          </a:p>
        </p:txBody>
      </p:sp>
      <p:sp>
        <p:nvSpPr>
          <p:cNvPr id="2" name="Title 1"/>
          <p:cNvSpPr>
            <a:spLocks noGrp="1"/>
          </p:cNvSpPr>
          <p:nvPr>
            <p:ph type="title"/>
          </p:nvPr>
        </p:nvSpPr>
        <p:spPr/>
        <p:txBody>
          <a:bodyPr/>
          <a:lstStyle/>
          <a:p>
            <a:r>
              <a:rPr lang="en-US" dirty="0" smtClean="0"/>
              <a:t>Office 365: Mismatch Re UW Culture</a:t>
            </a:r>
            <a:endParaRPr lang="en-US" dirty="0"/>
          </a:p>
        </p:txBody>
      </p:sp>
    </p:spTree>
    <p:extLst>
      <p:ext uri="{BB962C8B-B14F-4D97-AF65-F5344CB8AC3E}">
        <p14:creationId xmlns:p14="http://schemas.microsoft.com/office/powerpoint/2010/main" val="414653567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092881"/>
          </a:xfrm>
          <a:prstGeom prst="rect">
            <a:avLst/>
          </a:prstGeom>
        </p:spPr>
        <p:txBody>
          <a:bodyPr/>
          <a:lstStyle/>
          <a:p>
            <a:pPr fontAlgn="ctr">
              <a:buFont typeface="Wingdings" panose="05000000000000000000" pitchFamily="2" charset="2"/>
              <a:buChar char="§"/>
            </a:pPr>
            <a:r>
              <a:rPr lang="en-US" dirty="0" smtClean="0"/>
              <a:t>HIPAA – controls release of medical data</a:t>
            </a:r>
            <a:endParaRPr lang="en-US" dirty="0"/>
          </a:p>
          <a:p>
            <a:pPr fontAlgn="ctr"/>
            <a:r>
              <a:rPr lang="en-US" dirty="0"/>
              <a:t>FERPA – </a:t>
            </a:r>
            <a:r>
              <a:rPr lang="en-US" dirty="0" smtClean="0"/>
              <a:t>controls release of academic data</a:t>
            </a:r>
          </a:p>
          <a:p>
            <a:pPr fontAlgn="ctr"/>
            <a:r>
              <a:rPr lang="en-US" dirty="0"/>
              <a:t>ITAR – controls release </a:t>
            </a:r>
            <a:r>
              <a:rPr lang="en-US" dirty="0" smtClean="0"/>
              <a:t>of weaponized thoughts </a:t>
            </a:r>
            <a:endParaRPr lang="en-US" dirty="0"/>
          </a:p>
        </p:txBody>
      </p:sp>
      <p:sp>
        <p:nvSpPr>
          <p:cNvPr id="2" name="Title 1"/>
          <p:cNvSpPr>
            <a:spLocks noGrp="1"/>
          </p:cNvSpPr>
          <p:nvPr>
            <p:ph type="title"/>
          </p:nvPr>
        </p:nvSpPr>
        <p:spPr/>
        <p:txBody>
          <a:bodyPr/>
          <a:lstStyle/>
          <a:p>
            <a:r>
              <a:rPr lang="en-US" dirty="0" smtClean="0"/>
              <a:t>University of Washington key Regulations</a:t>
            </a:r>
            <a:br>
              <a:rPr lang="en-US" dirty="0" smtClean="0"/>
            </a:br>
            <a:endParaRPr lang="en-US" dirty="0"/>
          </a:p>
        </p:txBody>
      </p:sp>
    </p:spTree>
    <p:extLst>
      <p:ext uri="{BB962C8B-B14F-4D97-AF65-F5344CB8AC3E}">
        <p14:creationId xmlns:p14="http://schemas.microsoft.com/office/powerpoint/2010/main" val="182654752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862870"/>
          </a:xfrm>
          <a:prstGeom prst="rect">
            <a:avLst/>
          </a:prstGeom>
        </p:spPr>
        <p:txBody>
          <a:bodyPr/>
          <a:lstStyle/>
          <a:p>
            <a:pPr fontAlgn="ctr"/>
            <a:r>
              <a:rPr lang="en-US" dirty="0" smtClean="0"/>
              <a:t>HIPAA addresses via Business </a:t>
            </a:r>
            <a:r>
              <a:rPr lang="en-US" dirty="0"/>
              <a:t>Associates Agreement (AKA BAA) including needed notifications</a:t>
            </a:r>
          </a:p>
          <a:p>
            <a:pPr fontAlgn="ctr"/>
            <a:r>
              <a:rPr lang="en-US" dirty="0" smtClean="0"/>
              <a:t>FERPA protections in the contract</a:t>
            </a:r>
          </a:p>
          <a:p>
            <a:pPr fontAlgn="ctr"/>
            <a:r>
              <a:rPr lang="en-US" dirty="0" smtClean="0"/>
              <a:t>ITAR is currently excluded because UW is not on a tenant designed for that.  However Microsoft’s knowledge of ITAR with other offerings gives us confidence that should an data spill happen that it could be addressed.</a:t>
            </a:r>
          </a:p>
        </p:txBody>
      </p:sp>
      <p:sp>
        <p:nvSpPr>
          <p:cNvPr id="2" name="Title 1"/>
          <p:cNvSpPr>
            <a:spLocks noGrp="1"/>
          </p:cNvSpPr>
          <p:nvPr>
            <p:ph type="title"/>
          </p:nvPr>
        </p:nvSpPr>
        <p:spPr/>
        <p:txBody>
          <a:bodyPr/>
          <a:lstStyle/>
          <a:p>
            <a:r>
              <a:rPr lang="en-US" dirty="0" smtClean="0"/>
              <a:t>Office 365: Regulatory compliance</a:t>
            </a:r>
            <a:br>
              <a:rPr lang="en-US" dirty="0" smtClean="0"/>
            </a:br>
            <a:endParaRPr lang="en-US" dirty="0"/>
          </a:p>
        </p:txBody>
      </p:sp>
    </p:spTree>
    <p:extLst>
      <p:ext uri="{BB962C8B-B14F-4D97-AF65-F5344CB8AC3E}">
        <p14:creationId xmlns:p14="http://schemas.microsoft.com/office/powerpoint/2010/main" val="209422487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University of Washington</a:t>
            </a:r>
            <a:br>
              <a:rPr lang="en-US" dirty="0" smtClean="0"/>
            </a:br>
            <a:r>
              <a:rPr lang="en-US" dirty="0" smtClean="0"/>
              <a:t>data points</a:t>
            </a:r>
            <a:endParaRPr lang="en-US" dirty="0"/>
          </a:p>
        </p:txBody>
      </p:sp>
    </p:spTree>
    <p:extLst>
      <p:ext uri="{BB962C8B-B14F-4D97-AF65-F5344CB8AC3E}">
        <p14:creationId xmlns:p14="http://schemas.microsoft.com/office/powerpoint/2010/main" val="259252627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754053"/>
          </a:xfrm>
          <a:prstGeom prst="rect">
            <a:avLst/>
          </a:prstGeom>
        </p:spPr>
        <p:txBody>
          <a:bodyPr/>
          <a:lstStyle/>
          <a:p>
            <a:pPr fontAlgn="ctr">
              <a:buFont typeface="Wingdings" panose="05000000000000000000" pitchFamily="2" charset="2"/>
              <a:buChar char="§"/>
            </a:pPr>
            <a:r>
              <a:rPr lang="en-US" dirty="0" smtClean="0"/>
              <a:t>Data spill response and reducing liabilities. </a:t>
            </a:r>
            <a:endParaRPr lang="en-US" dirty="0"/>
          </a:p>
        </p:txBody>
      </p:sp>
      <p:sp>
        <p:nvSpPr>
          <p:cNvPr id="2" name="Title 1"/>
          <p:cNvSpPr>
            <a:spLocks noGrp="1"/>
          </p:cNvSpPr>
          <p:nvPr>
            <p:ph type="title"/>
          </p:nvPr>
        </p:nvSpPr>
        <p:spPr/>
        <p:txBody>
          <a:bodyPr/>
          <a:lstStyle/>
          <a:p>
            <a:r>
              <a:rPr lang="en-US" dirty="0" smtClean="0"/>
              <a:t>Most important Regulatory issue?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438" y="1820862"/>
            <a:ext cx="10210800" cy="5029200"/>
          </a:xfrm>
          <a:prstGeom prst="rect">
            <a:avLst/>
          </a:prstGeom>
        </p:spPr>
      </p:pic>
    </p:spTree>
    <p:extLst>
      <p:ext uri="{BB962C8B-B14F-4D97-AF65-F5344CB8AC3E}">
        <p14:creationId xmlns:p14="http://schemas.microsoft.com/office/powerpoint/2010/main" val="24308726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4985980"/>
          </a:xfrm>
          <a:prstGeom prst="rect">
            <a:avLst/>
          </a:prstGeom>
        </p:spPr>
        <p:txBody>
          <a:bodyPr/>
          <a:lstStyle/>
          <a:p>
            <a:pPr fontAlgn="ctr"/>
            <a:r>
              <a:rPr lang="en-US" dirty="0" smtClean="0"/>
              <a:t>Microsoft often default enables non-protected non-compliant features like Preview features and Apps.</a:t>
            </a:r>
          </a:p>
          <a:p>
            <a:pPr fontAlgn="ctr"/>
            <a:r>
              <a:rPr lang="en-US" dirty="0" smtClean="0"/>
              <a:t>Microsoft Support has often made requests that violate policies and procedures.</a:t>
            </a:r>
          </a:p>
          <a:p>
            <a:pPr fontAlgn="ctr"/>
            <a:r>
              <a:rPr lang="en-US" dirty="0" smtClean="0"/>
              <a:t>Many check boxes in Office 365 Admin panel will null and void your contracts and protections.</a:t>
            </a:r>
          </a:p>
          <a:p>
            <a:pPr fontAlgn="ctr"/>
            <a:r>
              <a:rPr lang="en-US" smtClean="0"/>
              <a:t>We have </a:t>
            </a:r>
            <a:r>
              <a:rPr lang="en-US" dirty="0" smtClean="0"/>
              <a:t>to use third part products like </a:t>
            </a:r>
            <a:r>
              <a:rPr lang="en-US" dirty="0" err="1" smtClean="0"/>
              <a:t>Sharegate</a:t>
            </a:r>
            <a:r>
              <a:rPr lang="en-US" dirty="0" smtClean="0"/>
              <a:t> to handle record requests. </a:t>
            </a:r>
          </a:p>
        </p:txBody>
      </p:sp>
      <p:sp>
        <p:nvSpPr>
          <p:cNvPr id="2" name="Title 1"/>
          <p:cNvSpPr>
            <a:spLocks noGrp="1"/>
          </p:cNvSpPr>
          <p:nvPr>
            <p:ph type="title"/>
          </p:nvPr>
        </p:nvSpPr>
        <p:spPr/>
        <p:txBody>
          <a:bodyPr/>
          <a:lstStyle/>
          <a:p>
            <a:r>
              <a:rPr lang="en-US" dirty="0" smtClean="0"/>
              <a:t>Office 365: Regulatory compliance Issues</a:t>
            </a:r>
            <a:endParaRPr lang="en-US" dirty="0"/>
          </a:p>
        </p:txBody>
      </p:sp>
    </p:spTree>
    <p:extLst>
      <p:ext uri="{BB962C8B-B14F-4D97-AF65-F5344CB8AC3E}">
        <p14:creationId xmlns:p14="http://schemas.microsoft.com/office/powerpoint/2010/main" val="339087212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5786199"/>
          </a:xfrm>
          <a:prstGeom prst="rect">
            <a:avLst/>
          </a:prstGeom>
        </p:spPr>
        <p:txBody>
          <a:bodyPr/>
          <a:lstStyle/>
          <a:p>
            <a:pPr fontAlgn="ctr"/>
            <a:r>
              <a:rPr lang="en-US" dirty="0" smtClean="0"/>
              <a:t>Provide a HIPAA compliant file share solution. </a:t>
            </a:r>
          </a:p>
          <a:p>
            <a:pPr fontAlgn="ctr"/>
            <a:r>
              <a:rPr lang="en-US" dirty="0" smtClean="0"/>
              <a:t>Provide a more secure and scalable file share solution, leveraging the Cloud economics </a:t>
            </a:r>
          </a:p>
          <a:p>
            <a:pPr fontAlgn="ctr"/>
            <a:r>
              <a:rPr lang="en-US" dirty="0" smtClean="0"/>
              <a:t>Provide a “Free” solution platform for the Microsoft stack</a:t>
            </a:r>
          </a:p>
          <a:p>
            <a:pPr fontAlgn="ctr"/>
            <a:r>
              <a:rPr lang="en-US" dirty="0" smtClean="0"/>
              <a:t>Provide a modern file and process sharing platform with a strong social component</a:t>
            </a:r>
          </a:p>
          <a:p>
            <a:pPr fontAlgn="ctr"/>
            <a:endParaRPr lang="en-US" dirty="0" smtClean="0"/>
          </a:p>
          <a:p>
            <a:pPr fontAlgn="ctr"/>
            <a:endParaRPr lang="en-US" dirty="0" smtClean="0"/>
          </a:p>
        </p:txBody>
      </p:sp>
      <p:sp>
        <p:nvSpPr>
          <p:cNvPr id="2" name="Title 1"/>
          <p:cNvSpPr>
            <a:spLocks noGrp="1"/>
          </p:cNvSpPr>
          <p:nvPr>
            <p:ph type="title"/>
          </p:nvPr>
        </p:nvSpPr>
        <p:spPr/>
        <p:txBody>
          <a:bodyPr/>
          <a:lstStyle/>
          <a:p>
            <a:r>
              <a:rPr lang="en-US" dirty="0" smtClean="0"/>
              <a:t>Goals for OneDrive for Business</a:t>
            </a:r>
            <a:endParaRPr lang="en-US" dirty="0"/>
          </a:p>
        </p:txBody>
      </p:sp>
    </p:spTree>
    <p:extLst>
      <p:ext uri="{BB962C8B-B14F-4D97-AF65-F5344CB8AC3E}">
        <p14:creationId xmlns:p14="http://schemas.microsoft.com/office/powerpoint/2010/main" val="151966578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2582862"/>
            <a:ext cx="11887200" cy="5109091"/>
          </a:xfrm>
          <a:prstGeom prst="rect">
            <a:avLst/>
          </a:prstGeom>
        </p:spPr>
        <p:txBody>
          <a:bodyPr/>
          <a:lstStyle/>
          <a:p>
            <a:pPr fontAlgn="ctr"/>
            <a:endParaRPr lang="en-US" dirty="0" smtClean="0"/>
          </a:p>
          <a:p>
            <a:pPr fontAlgn="ctr"/>
            <a:r>
              <a:rPr lang="en-US" dirty="0" smtClean="0"/>
              <a:t>OneDrive for Business is full SharePoint Online if you want it or not!</a:t>
            </a:r>
          </a:p>
          <a:p>
            <a:pPr fontAlgn="ctr"/>
            <a:r>
              <a:rPr lang="en-US" dirty="0" smtClean="0"/>
              <a:t>OneDrive for Business is Exchange Online if you want it or not! (Re: Site Mailbox)</a:t>
            </a:r>
          </a:p>
          <a:p>
            <a:pPr fontAlgn="ctr"/>
            <a:r>
              <a:rPr lang="en-US" dirty="0" smtClean="0"/>
              <a:t>SharePoint Online doesn’t always provide technical constraints for the licensing constraints.  </a:t>
            </a:r>
          </a:p>
          <a:p>
            <a:pPr fontAlgn="ctr"/>
            <a:endParaRPr lang="en-US" dirty="0" smtClean="0"/>
          </a:p>
        </p:txBody>
      </p:sp>
      <p:sp>
        <p:nvSpPr>
          <p:cNvPr id="2" name="Title 1"/>
          <p:cNvSpPr>
            <a:spLocks noGrp="1"/>
          </p:cNvSpPr>
          <p:nvPr>
            <p:ph type="title"/>
          </p:nvPr>
        </p:nvSpPr>
        <p:spPr/>
        <p:txBody>
          <a:bodyPr/>
          <a:lstStyle/>
          <a:p>
            <a:r>
              <a:rPr lang="en-US" dirty="0" smtClean="0"/>
              <a:t>Surprise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037" y="295274"/>
            <a:ext cx="3088574" cy="3098140"/>
          </a:xfrm>
          <a:prstGeom prst="rect">
            <a:avLst/>
          </a:prstGeom>
        </p:spPr>
      </p:pic>
    </p:spTree>
    <p:extLst>
      <p:ext uri="{BB962C8B-B14F-4D97-AF65-F5344CB8AC3E}">
        <p14:creationId xmlns:p14="http://schemas.microsoft.com/office/powerpoint/2010/main" val="12995962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2582862"/>
            <a:ext cx="11887200" cy="4678204"/>
          </a:xfrm>
          <a:prstGeom prst="rect">
            <a:avLst/>
          </a:prstGeom>
        </p:spPr>
        <p:txBody>
          <a:bodyPr/>
          <a:lstStyle/>
          <a:p>
            <a:pPr fontAlgn="ctr"/>
            <a:endParaRPr lang="en-US" dirty="0" smtClean="0"/>
          </a:p>
          <a:p>
            <a:pPr fontAlgn="ctr"/>
            <a:r>
              <a:rPr lang="en-US" dirty="0" smtClean="0"/>
              <a:t>Adoption is growing organically and buffers the support load. </a:t>
            </a:r>
          </a:p>
          <a:p>
            <a:pPr fontAlgn="ctr"/>
            <a:r>
              <a:rPr lang="en-US" dirty="0" smtClean="0"/>
              <a:t>People are finding uses we never thought of.</a:t>
            </a:r>
          </a:p>
          <a:p>
            <a:pPr fontAlgn="ctr"/>
            <a:r>
              <a:rPr lang="en-US" dirty="0" smtClean="0"/>
              <a:t>Co-Authoring is a big boost to productivity. </a:t>
            </a:r>
          </a:p>
          <a:p>
            <a:pPr fontAlgn="ctr"/>
            <a:endParaRPr lang="en-US" dirty="0" smtClean="0"/>
          </a:p>
          <a:p>
            <a:pPr fontAlgn="ctr"/>
            <a:endParaRPr lang="en-US" dirty="0" smtClean="0"/>
          </a:p>
        </p:txBody>
      </p:sp>
      <p:sp>
        <p:nvSpPr>
          <p:cNvPr id="2" name="Title 1"/>
          <p:cNvSpPr>
            <a:spLocks noGrp="1"/>
          </p:cNvSpPr>
          <p:nvPr>
            <p:ph type="title"/>
          </p:nvPr>
        </p:nvSpPr>
        <p:spPr>
          <a:xfrm>
            <a:off x="274639" y="144462"/>
            <a:ext cx="11889564" cy="1828800"/>
          </a:xfrm>
        </p:spPr>
        <p:txBody>
          <a:bodyPr/>
          <a:lstStyle/>
          <a:p>
            <a:r>
              <a:rPr lang="en-US" dirty="0" smtClean="0"/>
              <a:t>			Things we know. </a:t>
            </a:r>
            <a:br>
              <a:rPr lang="en-US" dirty="0" smtClean="0"/>
            </a:br>
            <a:r>
              <a:rPr lang="en-US" dirty="0"/>
              <a:t>	</a:t>
            </a:r>
            <a:r>
              <a:rPr lang="en-US" dirty="0" smtClean="0"/>
              <a:t>		(AKA Guessed right on.)</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037" y="295274"/>
            <a:ext cx="2041092" cy="2998463"/>
          </a:xfrm>
          <a:prstGeom prst="rect">
            <a:avLst/>
          </a:prstGeom>
        </p:spPr>
      </p:pic>
    </p:spTree>
    <p:extLst>
      <p:ext uri="{BB962C8B-B14F-4D97-AF65-F5344CB8AC3E}">
        <p14:creationId xmlns:p14="http://schemas.microsoft.com/office/powerpoint/2010/main" val="223244402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5761577"/>
          </a:xfrm>
          <a:prstGeom prst="rect">
            <a:avLst/>
          </a:prstGeom>
        </p:spPr>
        <p:txBody>
          <a:bodyPr/>
          <a:lstStyle/>
          <a:p>
            <a:pPr fontAlgn="ctr"/>
            <a:r>
              <a:rPr lang="en-US" dirty="0" smtClean="0"/>
              <a:t>Negotiated BAA that fits our risk profile</a:t>
            </a:r>
          </a:p>
          <a:p>
            <a:pPr fontAlgn="ctr"/>
            <a:r>
              <a:rPr lang="en-US" dirty="0" smtClean="0"/>
              <a:t>Disable non BAA friendly items:</a:t>
            </a:r>
          </a:p>
          <a:p>
            <a:pPr lvl="1" fontAlgn="ctr"/>
            <a:r>
              <a:rPr lang="en-US" dirty="0" smtClean="0"/>
              <a:t>Microsoft App Marketplace </a:t>
            </a:r>
          </a:p>
          <a:p>
            <a:pPr lvl="1" fontAlgn="ctr"/>
            <a:r>
              <a:rPr lang="en-US" dirty="0" smtClean="0"/>
              <a:t>Disable SharePoint Online Preview features</a:t>
            </a:r>
          </a:p>
          <a:p>
            <a:pPr lvl="1" fontAlgn="ctr"/>
            <a:r>
              <a:rPr lang="en-US" dirty="0" smtClean="0"/>
              <a:t>Disable default enabled Outlook Web Access Apps</a:t>
            </a:r>
          </a:p>
          <a:p>
            <a:pPr lvl="1" fontAlgn="ctr"/>
            <a:r>
              <a:rPr lang="en-US" dirty="0" smtClean="0"/>
              <a:t>Don’t enable BlackBerry </a:t>
            </a:r>
          </a:p>
          <a:p>
            <a:pPr lvl="1" fontAlgn="ctr"/>
            <a:r>
              <a:rPr lang="en-US" dirty="0" smtClean="0"/>
              <a:t>Don’t get licenses through the Admin Portal</a:t>
            </a:r>
          </a:p>
          <a:p>
            <a:pPr fontAlgn="ctr"/>
            <a:r>
              <a:rPr lang="en-US" dirty="0" smtClean="0"/>
              <a:t>Use Hybrid for Exchange Online to keep mail flow on-prem. </a:t>
            </a:r>
          </a:p>
          <a:p>
            <a:pPr lvl="1" fontAlgn="ctr"/>
            <a:endParaRPr lang="en-US" dirty="0" smtClean="0"/>
          </a:p>
          <a:p>
            <a:pPr fontAlgn="ctr"/>
            <a:endParaRPr lang="en-US" dirty="0" smtClean="0"/>
          </a:p>
        </p:txBody>
      </p:sp>
      <p:sp>
        <p:nvSpPr>
          <p:cNvPr id="2" name="Title 1"/>
          <p:cNvSpPr>
            <a:spLocks noGrp="1"/>
          </p:cNvSpPr>
          <p:nvPr>
            <p:ph type="title"/>
          </p:nvPr>
        </p:nvSpPr>
        <p:spPr/>
        <p:txBody>
          <a:bodyPr/>
          <a:lstStyle/>
          <a:p>
            <a:r>
              <a:rPr lang="en-US" dirty="0" smtClean="0"/>
              <a:t>Key Configuration items of Office 365 </a:t>
            </a:r>
            <a:endParaRPr lang="en-US" dirty="0"/>
          </a:p>
        </p:txBody>
      </p:sp>
    </p:spTree>
    <p:extLst>
      <p:ext uri="{BB962C8B-B14F-4D97-AF65-F5344CB8AC3E}">
        <p14:creationId xmlns:p14="http://schemas.microsoft.com/office/powerpoint/2010/main" val="4390261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058862"/>
            <a:ext cx="11887200" cy="6992684"/>
          </a:xfrm>
          <a:prstGeom prst="rect">
            <a:avLst/>
          </a:prstGeom>
        </p:spPr>
        <p:txBody>
          <a:bodyPr/>
          <a:lstStyle/>
          <a:p>
            <a:pPr fontAlgn="ctr"/>
            <a:r>
              <a:rPr lang="en-US" dirty="0" smtClean="0"/>
              <a:t>Poor Apple user support</a:t>
            </a:r>
          </a:p>
          <a:p>
            <a:pPr fontAlgn="ctr"/>
            <a:r>
              <a:rPr lang="en-US" dirty="0" smtClean="0"/>
              <a:t>Very confusing support matrix.  “Things just feel random and broken.”</a:t>
            </a:r>
          </a:p>
          <a:p>
            <a:pPr fontAlgn="ctr"/>
            <a:r>
              <a:rPr lang="en-US" dirty="0" smtClean="0"/>
              <a:t>Sync has to many errors to currently drive adoption.</a:t>
            </a:r>
          </a:p>
          <a:p>
            <a:pPr fontAlgn="ctr"/>
            <a:r>
              <a:rPr lang="en-US" dirty="0" smtClean="0"/>
              <a:t>Once past the simple view/edit scenarios, permissions are confusing and difficult to manage.</a:t>
            </a:r>
          </a:p>
          <a:p>
            <a:pPr fontAlgn="ctr"/>
            <a:r>
              <a:rPr lang="en-US" dirty="0" smtClean="0"/>
              <a:t>How to explain turning on features and Apps?</a:t>
            </a:r>
          </a:p>
          <a:p>
            <a:pPr fontAlgn="ctr"/>
            <a:r>
              <a:rPr lang="en-US" dirty="0" smtClean="0"/>
              <a:t>Microsoft marketing that conflicts with user identity. </a:t>
            </a:r>
          </a:p>
          <a:p>
            <a:pPr fontAlgn="ctr"/>
            <a:endParaRPr lang="en-US" dirty="0" smtClean="0"/>
          </a:p>
          <a:p>
            <a:pPr lvl="1" fontAlgn="ctr"/>
            <a:endParaRPr lang="en-US" dirty="0" smtClean="0"/>
          </a:p>
          <a:p>
            <a:pPr fontAlgn="ctr"/>
            <a:endParaRPr lang="en-US" dirty="0" smtClean="0"/>
          </a:p>
        </p:txBody>
      </p:sp>
      <p:sp>
        <p:nvSpPr>
          <p:cNvPr id="2" name="Title 1"/>
          <p:cNvSpPr>
            <a:spLocks noGrp="1"/>
          </p:cNvSpPr>
          <p:nvPr>
            <p:ph type="title"/>
          </p:nvPr>
        </p:nvSpPr>
        <p:spPr/>
        <p:txBody>
          <a:bodyPr/>
          <a:lstStyle/>
          <a:p>
            <a:r>
              <a:rPr lang="en-US" dirty="0" smtClean="0"/>
              <a:t>Biggest Current pain points:</a:t>
            </a:r>
            <a:endParaRPr lang="en-US" dirty="0"/>
          </a:p>
        </p:txBody>
      </p:sp>
    </p:spTree>
    <p:extLst>
      <p:ext uri="{BB962C8B-B14F-4D97-AF65-F5344CB8AC3E}">
        <p14:creationId xmlns:p14="http://schemas.microsoft.com/office/powerpoint/2010/main" val="282988401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37219" y="1058862"/>
            <a:ext cx="11887200" cy="7300460"/>
          </a:xfrm>
          <a:prstGeom prst="rect">
            <a:avLst/>
          </a:prstGeom>
        </p:spPr>
        <p:txBody>
          <a:bodyPr/>
          <a:lstStyle/>
          <a:p>
            <a:pPr fontAlgn="ctr"/>
            <a:r>
              <a:rPr lang="en-US" dirty="0" smtClean="0"/>
              <a:t>Don’t underestimate the need and cost of legal advice needed. </a:t>
            </a:r>
            <a:endParaRPr lang="en-US" dirty="0"/>
          </a:p>
          <a:p>
            <a:pPr fontAlgn="ctr"/>
            <a:r>
              <a:rPr lang="en-US" dirty="0" smtClean="0"/>
              <a:t>You will need to find peace within your own organization as to risk.</a:t>
            </a:r>
          </a:p>
          <a:p>
            <a:pPr fontAlgn="ctr"/>
            <a:r>
              <a:rPr lang="en-US" dirty="0"/>
              <a:t>You will need to find peace within your own organization as to </a:t>
            </a:r>
            <a:r>
              <a:rPr lang="en-US" dirty="0" smtClean="0"/>
              <a:t>what Microsoft licensing means to you.</a:t>
            </a:r>
          </a:p>
          <a:p>
            <a:pPr fontAlgn="ctr"/>
            <a:r>
              <a:rPr lang="en-US" dirty="0" smtClean="0"/>
              <a:t>Don’t underestimate the backlash from communities that either platform support or marketing isolates. </a:t>
            </a:r>
            <a:endParaRPr lang="en-US" dirty="0"/>
          </a:p>
          <a:p>
            <a:pPr fontAlgn="ctr"/>
            <a:endParaRPr lang="en-US" dirty="0" smtClean="0"/>
          </a:p>
          <a:p>
            <a:pPr lvl="1" fontAlgn="ctr"/>
            <a:endParaRPr lang="en-US" dirty="0" smtClean="0"/>
          </a:p>
          <a:p>
            <a:pPr fontAlgn="ctr"/>
            <a:endParaRPr lang="en-US" dirty="0" smtClean="0"/>
          </a:p>
        </p:txBody>
      </p:sp>
      <p:sp>
        <p:nvSpPr>
          <p:cNvPr id="2" name="Title 1"/>
          <p:cNvSpPr>
            <a:spLocks noGrp="1"/>
          </p:cNvSpPr>
          <p:nvPr>
            <p:ph type="title"/>
          </p:nvPr>
        </p:nvSpPr>
        <p:spPr/>
        <p:txBody>
          <a:bodyPr/>
          <a:lstStyle/>
          <a:p>
            <a:r>
              <a:rPr lang="en-US"/>
              <a:t>Advice </a:t>
            </a:r>
            <a:r>
              <a:rPr lang="en-US" smtClean="0"/>
              <a:t>for </a:t>
            </a:r>
            <a:r>
              <a:rPr lang="en-US" dirty="0"/>
              <a:t>those that follow:</a:t>
            </a:r>
          </a:p>
        </p:txBody>
      </p:sp>
    </p:spTree>
    <p:extLst>
      <p:ext uri="{BB962C8B-B14F-4D97-AF65-F5344CB8AC3E}">
        <p14:creationId xmlns:p14="http://schemas.microsoft.com/office/powerpoint/2010/main" val="198606311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Rolling out OneDrive for Business</a:t>
            </a:r>
            <a:endParaRPr lang="en-US" dirty="0"/>
          </a:p>
        </p:txBody>
      </p:sp>
    </p:spTree>
    <p:extLst>
      <p:ext uri="{BB962C8B-B14F-4D97-AF65-F5344CB8AC3E}">
        <p14:creationId xmlns:p14="http://schemas.microsoft.com/office/powerpoint/2010/main" val="342597601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678204"/>
          </a:xfrm>
        </p:spPr>
        <p:txBody>
          <a:bodyPr/>
          <a:lstStyle/>
          <a:p>
            <a:pPr marL="0" indent="0">
              <a:buNone/>
            </a:pPr>
            <a:r>
              <a:rPr lang="en-US" b="1" dirty="0" smtClean="0"/>
              <a:t>Example Conversations:</a:t>
            </a:r>
            <a:endParaRPr lang="en-US" b="1" dirty="0"/>
          </a:p>
          <a:p>
            <a:r>
              <a:rPr lang="en-US" dirty="0" smtClean="0"/>
              <a:t>What is it?</a:t>
            </a:r>
          </a:p>
          <a:p>
            <a:r>
              <a:rPr lang="en-US" dirty="0" smtClean="0"/>
              <a:t>When can I have “full” SharePoint?</a:t>
            </a:r>
          </a:p>
          <a:p>
            <a:r>
              <a:rPr lang="en-US" dirty="0" smtClean="0"/>
              <a:t>“I already have OneDrive. I know you already have OneDrive, I am talking about OneDrive for Business.”</a:t>
            </a:r>
          </a:p>
          <a:p>
            <a:endParaRPr lang="en-US" dirty="0" smtClean="0"/>
          </a:p>
          <a:p>
            <a:endParaRPr lang="en-US" dirty="0" smtClean="0"/>
          </a:p>
        </p:txBody>
      </p:sp>
      <p:sp>
        <p:nvSpPr>
          <p:cNvPr id="2" name="Title 1"/>
          <p:cNvSpPr>
            <a:spLocks noGrp="1"/>
          </p:cNvSpPr>
          <p:nvPr>
            <p:ph type="title"/>
          </p:nvPr>
        </p:nvSpPr>
        <p:spPr/>
        <p:txBody>
          <a:bodyPr/>
          <a:lstStyle/>
          <a:p>
            <a:r>
              <a:rPr lang="en-US" dirty="0" smtClean="0"/>
              <a:t>Explaining OneDrive for Business?</a:t>
            </a:r>
            <a:endParaRPr lang="en-US" dirty="0"/>
          </a:p>
        </p:txBody>
      </p:sp>
    </p:spTree>
    <p:extLst>
      <p:ext uri="{BB962C8B-B14F-4D97-AF65-F5344CB8AC3E}">
        <p14:creationId xmlns:p14="http://schemas.microsoft.com/office/powerpoint/2010/main" val="86738103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4953000"/>
          </a:xfrm>
          <a:prstGeom prst="rect">
            <a:avLst/>
          </a:prstGeom>
        </p:spPr>
        <p:txBody>
          <a:bodyPr>
            <a:normAutofit fontScale="92500" lnSpcReduction="20000"/>
          </a:bodyPr>
          <a:lstStyle/>
          <a:p>
            <a:pPr marL="0" indent="0">
              <a:buNone/>
            </a:pPr>
            <a:r>
              <a:rPr lang="en-US" sz="3672" b="1" dirty="0"/>
              <a:t>Hats:</a:t>
            </a:r>
          </a:p>
          <a:p>
            <a:pPr marL="0" indent="0">
              <a:buNone/>
            </a:pPr>
            <a:r>
              <a:rPr lang="en-US" sz="3672" dirty="0"/>
              <a:t>Technical </a:t>
            </a:r>
            <a:r>
              <a:rPr lang="en-US" sz="3672" dirty="0" smtClean="0"/>
              <a:t>Manager, UW </a:t>
            </a:r>
            <a:r>
              <a:rPr lang="en-US" sz="3672" dirty="0"/>
              <a:t>Collaborative Application Operations</a:t>
            </a:r>
          </a:p>
          <a:p>
            <a:pPr marL="0" indent="0">
              <a:buNone/>
            </a:pPr>
            <a:r>
              <a:rPr lang="en-US" sz="3672" dirty="0"/>
              <a:t>Service </a:t>
            </a:r>
            <a:r>
              <a:rPr lang="en-US" sz="3672" dirty="0" smtClean="0"/>
              <a:t>Manager, UW </a:t>
            </a:r>
            <a:r>
              <a:rPr lang="en-US" sz="3672" dirty="0"/>
              <a:t>Microsoft Collaborative Applications</a:t>
            </a:r>
          </a:p>
          <a:p>
            <a:pPr marL="0" indent="0">
              <a:buNone/>
            </a:pPr>
            <a:r>
              <a:rPr lang="en-US" sz="3672" dirty="0"/>
              <a:t>Exchange and SharePoint Architect</a:t>
            </a:r>
          </a:p>
          <a:p>
            <a:pPr marL="0" indent="0">
              <a:buNone/>
            </a:pPr>
            <a:r>
              <a:rPr lang="en-US" sz="3672" dirty="0"/>
              <a:t>Google Apps Administrator</a:t>
            </a:r>
          </a:p>
          <a:p>
            <a:pPr marL="0" indent="0">
              <a:buNone/>
            </a:pPr>
            <a:r>
              <a:rPr lang="en-US" sz="3672" dirty="0"/>
              <a:t>Enterprise Load B</a:t>
            </a:r>
            <a:r>
              <a:rPr lang="en-US" sz="3672" dirty="0" smtClean="0"/>
              <a:t>alancing, </a:t>
            </a:r>
            <a:r>
              <a:rPr lang="en-US" sz="3672" dirty="0"/>
              <a:t>Service Manager and Architect</a:t>
            </a:r>
          </a:p>
          <a:p>
            <a:pPr marL="0" indent="0">
              <a:buNone/>
            </a:pPr>
            <a:endParaRPr lang="en-US" sz="3672" dirty="0" smtClean="0"/>
          </a:p>
          <a:p>
            <a:pPr marL="0" indent="0">
              <a:buNone/>
            </a:pPr>
            <a:r>
              <a:rPr lang="en-US" sz="3672" b="1" dirty="0" smtClean="0"/>
              <a:t>Background</a:t>
            </a:r>
            <a:r>
              <a:rPr lang="en-US" sz="3672" b="1" dirty="0"/>
              <a:t>:</a:t>
            </a:r>
          </a:p>
          <a:p>
            <a:pPr marL="0" indent="0">
              <a:buNone/>
            </a:pPr>
            <a:r>
              <a:rPr lang="en-US" sz="3672" dirty="0"/>
              <a:t>Architecting SharePoint since 2001 and very early Cloud proponent working to deliver Office over the Web in 1999! </a:t>
            </a:r>
          </a:p>
          <a:p>
            <a:pPr marL="0" indent="0">
              <a:buNone/>
            </a:pPr>
            <a:endParaRPr lang="en-US" sz="3672" dirty="0"/>
          </a:p>
          <a:p>
            <a:pPr marL="0" indent="0">
              <a:buNone/>
            </a:pPr>
            <a:endParaRPr lang="en-US" sz="3672" dirty="0"/>
          </a:p>
        </p:txBody>
      </p:sp>
      <p:sp>
        <p:nvSpPr>
          <p:cNvPr id="2" name="Title 1"/>
          <p:cNvSpPr>
            <a:spLocks noGrp="1"/>
          </p:cNvSpPr>
          <p:nvPr>
            <p:ph type="title"/>
          </p:nvPr>
        </p:nvSpPr>
        <p:spPr/>
        <p:txBody>
          <a:bodyPr/>
          <a:lstStyle/>
          <a:p>
            <a:r>
              <a:rPr lang="en-US" dirty="0" smtClean="0"/>
              <a:t>David Scott Norton</a:t>
            </a:r>
            <a:endParaRPr lang="en-US" dirty="0"/>
          </a:p>
        </p:txBody>
      </p:sp>
    </p:spTree>
    <p:extLst>
      <p:ext uri="{BB962C8B-B14F-4D97-AF65-F5344CB8AC3E}">
        <p14:creationId xmlns:p14="http://schemas.microsoft.com/office/powerpoint/2010/main" val="170832380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113212"/>
          </a:xfrm>
          <a:prstGeom prst="rect">
            <a:avLst/>
          </a:prstGeom>
        </p:spPr>
        <p:txBody>
          <a:bodyPr>
            <a:normAutofit/>
          </a:bodyPr>
          <a:lstStyle/>
          <a:p>
            <a:pPr>
              <a:buFont typeface="Wingdings" panose="05000000000000000000" pitchFamily="2" charset="2"/>
              <a:buChar char="§"/>
            </a:pPr>
            <a:r>
              <a:rPr lang="en-US" sz="3672" dirty="0"/>
              <a:t>Our Office 365 </a:t>
            </a:r>
            <a:r>
              <a:rPr lang="en-US" sz="3672" dirty="0" smtClean="0"/>
              <a:t>Licenses includes </a:t>
            </a:r>
            <a:r>
              <a:rPr lang="en-US" sz="3672" dirty="0"/>
              <a:t>SharePoint </a:t>
            </a:r>
            <a:r>
              <a:rPr lang="en-US" sz="3672" dirty="0" smtClean="0"/>
              <a:t>Online.</a:t>
            </a:r>
            <a:endParaRPr lang="en-US" sz="3672" dirty="0"/>
          </a:p>
          <a:p>
            <a:pPr>
              <a:buFont typeface="Wingdings" panose="05000000000000000000" pitchFamily="2" charset="2"/>
              <a:buChar char="§"/>
            </a:pPr>
            <a:r>
              <a:rPr lang="en-US" sz="3672" b="1" i="1" dirty="0"/>
              <a:t>OneDrive for </a:t>
            </a:r>
            <a:r>
              <a:rPr lang="en-US" sz="3672" b="1" i="1" dirty="0" smtClean="0"/>
              <a:t>Business </a:t>
            </a:r>
            <a:r>
              <a:rPr lang="en-US" sz="3672" dirty="0" smtClean="0"/>
              <a:t>is a personal site </a:t>
            </a:r>
            <a:r>
              <a:rPr lang="en-US" sz="3672" dirty="0"/>
              <a:t>on SharePoint </a:t>
            </a:r>
            <a:r>
              <a:rPr lang="en-US" sz="3672" dirty="0" smtClean="0"/>
              <a:t>Online.</a:t>
            </a:r>
          </a:p>
          <a:p>
            <a:pPr>
              <a:buFont typeface="Wingdings" panose="05000000000000000000" pitchFamily="2" charset="2"/>
              <a:buChar char="§"/>
            </a:pPr>
            <a:r>
              <a:rPr lang="en-US" sz="3672" b="1" i="1" dirty="0" smtClean="0"/>
              <a:t>OneDrive</a:t>
            </a:r>
            <a:r>
              <a:rPr lang="en-US" sz="3672" dirty="0" smtClean="0"/>
              <a:t> is a consumer cloud storage offering, it is not built on SharePoint and our BAA with Microsoft does not apply to </a:t>
            </a:r>
            <a:r>
              <a:rPr lang="en-US" sz="3672" b="1" i="1" dirty="0" smtClean="0"/>
              <a:t>OneDrive</a:t>
            </a:r>
            <a:r>
              <a:rPr lang="en-US" sz="3672" dirty="0" smtClean="0"/>
              <a:t>.</a:t>
            </a:r>
            <a:endParaRPr lang="en-US" sz="3672" dirty="0"/>
          </a:p>
          <a:p>
            <a:pPr marL="0" indent="0">
              <a:buNone/>
            </a:pPr>
            <a:endParaRPr lang="en-US" sz="3672" dirty="0"/>
          </a:p>
        </p:txBody>
      </p:sp>
      <p:sp>
        <p:nvSpPr>
          <p:cNvPr id="2" name="Title 1"/>
          <p:cNvSpPr>
            <a:spLocks noGrp="1"/>
          </p:cNvSpPr>
          <p:nvPr>
            <p:ph type="title"/>
          </p:nvPr>
        </p:nvSpPr>
        <p:spPr/>
        <p:txBody>
          <a:bodyPr/>
          <a:lstStyle/>
          <a:p>
            <a:r>
              <a:rPr lang="en-US" dirty="0" smtClean="0"/>
              <a:t>Describe it by service and license…</a:t>
            </a:r>
            <a:endParaRPr lang="en-US" dirty="0"/>
          </a:p>
        </p:txBody>
      </p:sp>
    </p:spTree>
    <p:extLst>
      <p:ext uri="{BB962C8B-B14F-4D97-AF65-F5344CB8AC3E}">
        <p14:creationId xmlns:p14="http://schemas.microsoft.com/office/powerpoint/2010/main" val="372829321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92877" y="1897062"/>
            <a:ext cx="11887200" cy="3717941"/>
          </a:xfrm>
          <a:prstGeom prst="rect">
            <a:avLst/>
          </a:prstGeom>
        </p:spPr>
        <p:txBody>
          <a:bodyPr/>
          <a:lstStyle/>
          <a:p>
            <a:r>
              <a:rPr lang="en-US" sz="3200" dirty="0"/>
              <a:t>Newsfeeds – A way to stay connected with people (via their activities) </a:t>
            </a:r>
          </a:p>
          <a:p>
            <a:r>
              <a:rPr lang="en-US" sz="3200" dirty="0"/>
              <a:t>Content – In SharePoint 2010 there is a link to "My Content" which </a:t>
            </a:r>
            <a:r>
              <a:rPr lang="en-US" sz="3200" dirty="0" smtClean="0"/>
              <a:t>is your own personal site collection. </a:t>
            </a:r>
          </a:p>
          <a:p>
            <a:r>
              <a:rPr lang="en-US" sz="3200" dirty="0" smtClean="0"/>
              <a:t>Profile </a:t>
            </a:r>
            <a:r>
              <a:rPr lang="en-US" sz="3200" dirty="0"/>
              <a:t>– A place to describe yourself (the data source for "People Search")</a:t>
            </a:r>
          </a:p>
          <a:p>
            <a:endParaRPr lang="en-US" dirty="0"/>
          </a:p>
        </p:txBody>
      </p:sp>
      <p:sp>
        <p:nvSpPr>
          <p:cNvPr id="2" name="Title 1"/>
          <p:cNvSpPr>
            <a:spLocks noGrp="1"/>
          </p:cNvSpPr>
          <p:nvPr>
            <p:ph type="title"/>
          </p:nvPr>
        </p:nvSpPr>
        <p:spPr/>
        <p:txBody>
          <a:bodyPr>
            <a:normAutofit fontScale="90000"/>
          </a:bodyPr>
          <a:lstStyle/>
          <a:p>
            <a:r>
              <a:rPr lang="en-US" b="1" dirty="0" smtClean="0"/>
              <a:t>Describe it by comparison: To a SharePoint 2010 </a:t>
            </a:r>
            <a:r>
              <a:rPr lang="en-US" b="1" dirty="0" err="1" smtClean="0"/>
              <a:t>MySite</a:t>
            </a:r>
            <a:r>
              <a:rPr lang="en-US" b="1" dirty="0"/>
              <a:t/>
            </a:r>
            <a:br>
              <a:rPr lang="en-US" b="1" dirty="0"/>
            </a:br>
            <a:endParaRPr lang="en-US" dirty="0"/>
          </a:p>
        </p:txBody>
      </p:sp>
    </p:spTree>
    <p:extLst>
      <p:ext uri="{BB962C8B-B14F-4D97-AF65-F5344CB8AC3E}">
        <p14:creationId xmlns:p14="http://schemas.microsoft.com/office/powerpoint/2010/main" val="142692983"/>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232202"/>
          </a:xfrm>
          <a:prstGeom prst="rect">
            <a:avLst/>
          </a:prstGeom>
        </p:spPr>
        <p:txBody>
          <a:bodyPr/>
          <a:lstStyle/>
          <a:p>
            <a:r>
              <a:rPr lang="en-US" dirty="0"/>
              <a:t>Sync Client that keeps a local copy </a:t>
            </a:r>
            <a:r>
              <a:rPr lang="en-US" dirty="0" smtClean="0"/>
              <a:t>of files</a:t>
            </a:r>
          </a:p>
          <a:p>
            <a:r>
              <a:rPr lang="en-US" dirty="0" smtClean="0"/>
              <a:t>Richer </a:t>
            </a:r>
            <a:r>
              <a:rPr lang="en-US" dirty="0"/>
              <a:t>"Social" tools </a:t>
            </a:r>
            <a:endParaRPr lang="en-US" dirty="0" smtClean="0"/>
          </a:p>
          <a:p>
            <a:r>
              <a:rPr lang="en-US" dirty="0" smtClean="0"/>
              <a:t>Improved file sharing interface</a:t>
            </a:r>
            <a:endParaRPr lang="en-US" dirty="0"/>
          </a:p>
          <a:p>
            <a:r>
              <a:rPr lang="en-US" dirty="0"/>
              <a:t>Large storage capacity </a:t>
            </a:r>
            <a:endParaRPr lang="en-US" dirty="0" smtClean="0"/>
          </a:p>
          <a:p>
            <a:r>
              <a:rPr lang="en-US" dirty="0" smtClean="0"/>
              <a:t>Better </a:t>
            </a:r>
            <a:r>
              <a:rPr lang="en-US" dirty="0"/>
              <a:t>integration with Windows explorer and Office Applications. It is really easy to save documents to </a:t>
            </a:r>
            <a:r>
              <a:rPr lang="en-US" dirty="0" smtClean="0"/>
              <a:t>OneDrive for Business </a:t>
            </a:r>
            <a:r>
              <a:rPr lang="en-US" dirty="0"/>
              <a:t>from any Office Application. </a:t>
            </a:r>
          </a:p>
          <a:p>
            <a:endParaRPr lang="en-US" dirty="0"/>
          </a:p>
        </p:txBody>
      </p:sp>
      <p:sp>
        <p:nvSpPr>
          <p:cNvPr id="2" name="Title 1"/>
          <p:cNvSpPr>
            <a:spLocks noGrp="1"/>
          </p:cNvSpPr>
          <p:nvPr>
            <p:ph type="title"/>
          </p:nvPr>
        </p:nvSpPr>
        <p:spPr/>
        <p:txBody>
          <a:bodyPr/>
          <a:lstStyle/>
          <a:p>
            <a:r>
              <a:rPr lang="en-US" b="1" dirty="0" smtClean="0"/>
              <a:t>Describe the enhancements (over 2010)…</a:t>
            </a:r>
            <a:endParaRPr lang="en-US" dirty="0"/>
          </a:p>
        </p:txBody>
      </p:sp>
    </p:spTree>
    <p:extLst>
      <p:ext uri="{BB962C8B-B14F-4D97-AF65-F5344CB8AC3E}">
        <p14:creationId xmlns:p14="http://schemas.microsoft.com/office/powerpoint/2010/main" val="3513865506"/>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516062"/>
            <a:ext cx="11887200" cy="4418012"/>
          </a:xfrm>
          <a:prstGeom prst="rect">
            <a:avLst/>
          </a:prstGeom>
        </p:spPr>
        <p:txBody>
          <a:bodyPr>
            <a:normAutofit fontScale="92500" lnSpcReduction="20000"/>
          </a:bodyPr>
          <a:lstStyle/>
          <a:p>
            <a:r>
              <a:rPr lang="en-US" b="1" dirty="0" smtClean="0">
                <a:hlinkClick r:id="rId3"/>
              </a:rPr>
              <a:t>Office.Microsoft.com </a:t>
            </a:r>
            <a:r>
              <a:rPr lang="en-US" b="1" dirty="0"/>
              <a:t> – Explains it </a:t>
            </a:r>
            <a:r>
              <a:rPr lang="en-US" b="1" dirty="0" smtClean="0"/>
              <a:t>as a personal document library.</a:t>
            </a:r>
          </a:p>
          <a:p>
            <a:r>
              <a:rPr lang="en-US" b="1" dirty="0" smtClean="0">
                <a:hlinkClick r:id="rId4"/>
              </a:rPr>
              <a:t>On the </a:t>
            </a:r>
            <a:r>
              <a:rPr lang="en-US" b="1" dirty="0" err="1" smtClean="0">
                <a:hlinkClick r:id="rId4"/>
              </a:rPr>
              <a:t>ShareGate</a:t>
            </a:r>
            <a:r>
              <a:rPr lang="en-US" b="1" dirty="0" smtClean="0">
                <a:hlinkClick r:id="rId4"/>
              </a:rPr>
              <a:t> site</a:t>
            </a:r>
            <a:r>
              <a:rPr lang="en-US" b="1" dirty="0" smtClean="0"/>
              <a:t> </a:t>
            </a:r>
            <a:r>
              <a:rPr lang="en-US" b="1" dirty="0"/>
              <a:t>Benjamin </a:t>
            </a:r>
            <a:r>
              <a:rPr lang="en-US" b="1" dirty="0" err="1" smtClean="0"/>
              <a:t>Niaulin</a:t>
            </a:r>
            <a:r>
              <a:rPr lang="en-US" b="1" dirty="0"/>
              <a:t> </a:t>
            </a:r>
            <a:r>
              <a:rPr lang="en-US" b="1" dirty="0" smtClean="0"/>
              <a:t>describes the components well but he asserts that the sync client is actually SkyDrive Pro.</a:t>
            </a:r>
          </a:p>
          <a:p>
            <a:r>
              <a:rPr lang="en-US" b="1" dirty="0" smtClean="0">
                <a:hlinkClick r:id="rId5"/>
              </a:rPr>
              <a:t>CIO Magazine</a:t>
            </a:r>
            <a:r>
              <a:rPr lang="en-US" b="1" dirty="0" smtClean="0"/>
              <a:t>– Describes it as a number of inter-related components and features.</a:t>
            </a:r>
          </a:p>
          <a:p>
            <a:r>
              <a:rPr lang="en-US" b="1" dirty="0" smtClean="0">
                <a:hlinkClick r:id="rId6"/>
              </a:rPr>
              <a:t>UW IT CONNECT Website</a:t>
            </a:r>
            <a:r>
              <a:rPr lang="en-US" b="1" dirty="0" smtClean="0"/>
              <a:t>– Describes it in the context of the UW Community.</a:t>
            </a:r>
          </a:p>
        </p:txBody>
      </p:sp>
      <p:sp>
        <p:nvSpPr>
          <p:cNvPr id="2" name="Title 1"/>
          <p:cNvSpPr>
            <a:spLocks noGrp="1"/>
          </p:cNvSpPr>
          <p:nvPr>
            <p:ph type="title"/>
          </p:nvPr>
        </p:nvSpPr>
        <p:spPr/>
        <p:txBody>
          <a:bodyPr/>
          <a:lstStyle/>
          <a:p>
            <a:r>
              <a:rPr lang="en-US" dirty="0" smtClean="0"/>
              <a:t>Describe it with links</a:t>
            </a:r>
            <a:endParaRPr lang="en-US" dirty="0"/>
          </a:p>
        </p:txBody>
      </p:sp>
    </p:spTree>
    <p:extLst>
      <p:ext uri="{BB962C8B-B14F-4D97-AF65-F5344CB8AC3E}">
        <p14:creationId xmlns:p14="http://schemas.microsoft.com/office/powerpoint/2010/main" val="136593404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9" y="2049462"/>
            <a:ext cx="4726853" cy="2954655"/>
          </a:xfrm>
        </p:spPr>
        <p:txBody>
          <a:bodyPr/>
          <a:lstStyle/>
          <a:p>
            <a:pPr marL="0" indent="0">
              <a:buNone/>
            </a:pPr>
            <a:r>
              <a:rPr lang="en-US" dirty="0"/>
              <a:t>This was part of my effort to understand deconstruct and demystify OD4B so I could </a:t>
            </a:r>
            <a:r>
              <a:rPr lang="en-US"/>
              <a:t>explain it .</a:t>
            </a:r>
            <a:endParaRPr lang="en-US" dirty="0"/>
          </a:p>
        </p:txBody>
      </p:sp>
      <p:sp>
        <p:nvSpPr>
          <p:cNvPr id="2" name="Title 1"/>
          <p:cNvSpPr>
            <a:spLocks noGrp="1"/>
          </p:cNvSpPr>
          <p:nvPr>
            <p:ph type="title"/>
          </p:nvPr>
        </p:nvSpPr>
        <p:spPr/>
        <p:txBody>
          <a:bodyPr/>
          <a:lstStyle/>
          <a:p>
            <a:r>
              <a:rPr lang="en-US" dirty="0"/>
              <a:t>The Sync Client</a:t>
            </a:r>
            <a:br>
              <a:rPr lang="en-US" dirty="0"/>
            </a:br>
            <a:r>
              <a:rPr lang="en-US" dirty="0"/>
              <a:t>is Groovy</a:t>
            </a:r>
          </a:p>
        </p:txBody>
      </p:sp>
      <p:pic>
        <p:nvPicPr>
          <p:cNvPr id="4" name="Content Placeholder 3"/>
          <p:cNvPicPr>
            <a:picLocks noGrp="1" noChangeAspect="1"/>
          </p:cNvPicPr>
          <p:nvPr>
            <p:ph idx="4294967295"/>
          </p:nvPr>
        </p:nvPicPr>
        <p:blipFill>
          <a:blip r:embed="rId3"/>
          <a:stretch>
            <a:fillRect/>
          </a:stretch>
        </p:blipFill>
        <p:spPr>
          <a:xfrm>
            <a:off x="5203825" y="511175"/>
            <a:ext cx="7232650" cy="6483350"/>
          </a:xfrm>
          <a:prstGeom prst="rect">
            <a:avLst/>
          </a:prstGeom>
        </p:spPr>
      </p:pic>
    </p:spTree>
    <p:extLst>
      <p:ext uri="{BB962C8B-B14F-4D97-AF65-F5344CB8AC3E}">
        <p14:creationId xmlns:p14="http://schemas.microsoft.com/office/powerpoint/2010/main" val="2148443467"/>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7" y="525462"/>
            <a:ext cx="10056812" cy="2751698"/>
          </a:xfrm>
        </p:spPr>
        <p:txBody>
          <a:bodyPr/>
          <a:lstStyle/>
          <a:p>
            <a:r>
              <a:rPr lang="en-US" dirty="0" smtClean="0"/>
              <a:t>Describe it as a SharePoint 2013 site</a:t>
            </a:r>
            <a:endParaRPr lang="en-US" dirty="0"/>
          </a:p>
        </p:txBody>
      </p:sp>
      <p:sp>
        <p:nvSpPr>
          <p:cNvPr id="3" name="Content Placeholder 2"/>
          <p:cNvSpPr>
            <a:spLocks noGrp="1"/>
          </p:cNvSpPr>
          <p:nvPr>
            <p:ph type="body" sz="quarter" idx="12"/>
          </p:nvPr>
        </p:nvSpPr>
        <p:spPr>
          <a:xfrm>
            <a:off x="274638" y="2659062"/>
            <a:ext cx="10058401" cy="3124995"/>
          </a:xfrm>
          <a:prstGeom prst="rect">
            <a:avLst/>
          </a:prstGeom>
        </p:spPr>
        <p:txBody>
          <a:bodyPr>
            <a:normAutofit lnSpcReduction="10000"/>
          </a:bodyPr>
          <a:lstStyle/>
          <a:p>
            <a:r>
              <a:rPr lang="en-US" sz="3672" dirty="0"/>
              <a:t>Optimized for </a:t>
            </a:r>
            <a:r>
              <a:rPr lang="en-US" sz="3672" dirty="0" smtClean="0"/>
              <a:t>personal file storage and sharing so the home page displays your “Documents” document library. It is actually the top level site in your own site collection.</a:t>
            </a:r>
            <a:endParaRPr lang="en-US" sz="3672" dirty="0"/>
          </a:p>
          <a:p>
            <a:endParaRPr lang="en-US" sz="3672" dirty="0"/>
          </a:p>
          <a:p>
            <a:r>
              <a:rPr lang="en-US" sz="3672" dirty="0" smtClean="0"/>
              <a:t>Demo – Answer questions on next slide.</a:t>
            </a:r>
          </a:p>
          <a:p>
            <a:pPr marL="0" indent="0" algn="ctr">
              <a:buNone/>
            </a:pPr>
            <a:endParaRPr lang="en-US" sz="3672" dirty="0"/>
          </a:p>
        </p:txBody>
      </p:sp>
    </p:spTree>
    <p:extLst>
      <p:ext uri="{BB962C8B-B14F-4D97-AF65-F5344CB8AC3E}">
        <p14:creationId xmlns:p14="http://schemas.microsoft.com/office/powerpoint/2010/main" val="23375787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909310"/>
          </a:xfrm>
        </p:spPr>
        <p:txBody>
          <a:bodyPr/>
          <a:lstStyle/>
          <a:p>
            <a:r>
              <a:rPr lang="en-US" dirty="0" smtClean="0"/>
              <a:t>How do I navigate to someone else’s OD4B site?</a:t>
            </a:r>
          </a:p>
          <a:p>
            <a:r>
              <a:rPr lang="en-US" dirty="0" smtClean="0"/>
              <a:t>How do I manage site settings and site collection settings?</a:t>
            </a:r>
          </a:p>
          <a:p>
            <a:r>
              <a:rPr lang="en-US" dirty="0" smtClean="0"/>
              <a:t>Can I configure it like a “regular” SharePoint site? (yes and no).</a:t>
            </a:r>
          </a:p>
          <a:p>
            <a:r>
              <a:rPr lang="en-US" dirty="0" smtClean="0"/>
              <a:t>How much should I change the top level site?</a:t>
            </a:r>
          </a:p>
          <a:p>
            <a:r>
              <a:rPr lang="en-US" dirty="0" smtClean="0"/>
              <a:t>How do I manage permissions?</a:t>
            </a:r>
          </a:p>
          <a:p>
            <a:endParaRPr lang="en-US" dirty="0" smtClean="0"/>
          </a:p>
          <a:p>
            <a:endParaRPr lang="en-US" dirty="0"/>
          </a:p>
        </p:txBody>
      </p:sp>
      <p:sp>
        <p:nvSpPr>
          <p:cNvPr id="4" name="Title 3"/>
          <p:cNvSpPr>
            <a:spLocks noGrp="1"/>
          </p:cNvSpPr>
          <p:nvPr>
            <p:ph type="title"/>
          </p:nvPr>
        </p:nvSpPr>
        <p:spPr/>
        <p:txBody>
          <a:bodyPr/>
          <a:lstStyle/>
          <a:p>
            <a:r>
              <a:rPr lang="en-US" dirty="0" smtClean="0"/>
              <a:t>If it is a site….</a:t>
            </a:r>
            <a:endParaRPr lang="en-US" dirty="0"/>
          </a:p>
        </p:txBody>
      </p:sp>
    </p:spTree>
    <p:extLst>
      <p:ext uri="{BB962C8B-B14F-4D97-AF65-F5344CB8AC3E}">
        <p14:creationId xmlns:p14="http://schemas.microsoft.com/office/powerpoint/2010/main" val="957858443"/>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can I use OneDrive for Business sites?</a:t>
            </a:r>
            <a:endParaRPr lang="en-US" dirty="0"/>
          </a:p>
        </p:txBody>
      </p:sp>
      <p:sp>
        <p:nvSpPr>
          <p:cNvPr id="2" name="Text Placeholder 1"/>
          <p:cNvSpPr>
            <a:spLocks noGrp="1"/>
          </p:cNvSpPr>
          <p:nvPr>
            <p:ph type="body" sz="quarter" idx="12"/>
          </p:nvPr>
        </p:nvSpPr>
        <p:spPr/>
        <p:txBody>
          <a:bodyPr/>
          <a:lstStyle/>
          <a:p>
            <a:r>
              <a:rPr lang="en-US" dirty="0" smtClean="0"/>
              <a:t>Demo Portal Sub Site</a:t>
            </a:r>
            <a:endParaRPr lang="en-US" dirty="0"/>
          </a:p>
        </p:txBody>
      </p:sp>
    </p:spTree>
    <p:extLst>
      <p:ext uri="{BB962C8B-B14F-4D97-AF65-F5344CB8AC3E}">
        <p14:creationId xmlns:p14="http://schemas.microsoft.com/office/powerpoint/2010/main" val="10029364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586418"/>
          </a:xfrm>
        </p:spPr>
        <p:txBody>
          <a:bodyPr/>
          <a:lstStyle/>
          <a:p>
            <a:r>
              <a:rPr lang="en-US" dirty="0" smtClean="0"/>
              <a:t>Don’t inherit permissions from the Parent</a:t>
            </a:r>
          </a:p>
          <a:p>
            <a:r>
              <a:rPr lang="en-US" dirty="0" smtClean="0"/>
              <a:t>Start navigation at this site, sites below this can inherit navigation</a:t>
            </a:r>
          </a:p>
          <a:p>
            <a:r>
              <a:rPr lang="en-US" dirty="0" smtClean="0"/>
              <a:t>Create SharePoint Security Groups	</a:t>
            </a:r>
          </a:p>
          <a:p>
            <a:r>
              <a:rPr lang="en-US" b="1" i="1" dirty="0" smtClean="0"/>
              <a:t>“Everyone Except External Users” </a:t>
            </a:r>
            <a:r>
              <a:rPr lang="en-US" dirty="0" smtClean="0"/>
              <a:t>can view Portal sub site</a:t>
            </a:r>
          </a:p>
          <a:p>
            <a:r>
              <a:rPr lang="en-US" dirty="0" smtClean="0"/>
              <a:t>Recommend people follow the portal sub site</a:t>
            </a:r>
          </a:p>
          <a:p>
            <a:endParaRPr lang="en-US" dirty="0" smtClean="0"/>
          </a:p>
          <a:p>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Create a sub site under your top-level site</a:t>
            </a:r>
            <a:endParaRPr lang="en-US" dirty="0"/>
          </a:p>
        </p:txBody>
      </p:sp>
    </p:spTree>
    <p:extLst>
      <p:ext uri="{BB962C8B-B14F-4D97-AF65-F5344CB8AC3E}">
        <p14:creationId xmlns:p14="http://schemas.microsoft.com/office/powerpoint/2010/main" val="3956280177"/>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16868"/>
          </a:xfrm>
          <a:prstGeom prst="rect">
            <a:avLst/>
          </a:prstGeom>
        </p:spPr>
        <p:txBody>
          <a:bodyPr/>
          <a:lstStyle/>
          <a:p>
            <a:r>
              <a:rPr lang="en-US" dirty="0" smtClean="0"/>
              <a:t>Blog is called “Blog” - Does not support social e.g. “Greg is following  Blog”  - Change the title of the site.</a:t>
            </a:r>
          </a:p>
          <a:p>
            <a:r>
              <a:rPr lang="en-US" dirty="0" smtClean="0"/>
              <a:t>Users want to share videos. This is best done in an Assets Library.  Activate site collection feature “Video and Rich Media” so Assets library is available.</a:t>
            </a:r>
          </a:p>
          <a:p>
            <a:r>
              <a:rPr lang="en-US" dirty="0" smtClean="0"/>
              <a:t>Publishing Infrastructure site collection </a:t>
            </a:r>
            <a:r>
              <a:rPr lang="en-US" dirty="0"/>
              <a:t>feature activates “Limited-access user permission lockdown </a:t>
            </a:r>
            <a:r>
              <a:rPr lang="en-US" dirty="0" smtClean="0"/>
              <a:t>mode” which breaks folder sharing.</a:t>
            </a:r>
          </a:p>
        </p:txBody>
      </p:sp>
      <p:sp>
        <p:nvSpPr>
          <p:cNvPr id="2" name="Title 1"/>
          <p:cNvSpPr>
            <a:spLocks noGrp="1"/>
          </p:cNvSpPr>
          <p:nvPr>
            <p:ph type="title"/>
          </p:nvPr>
        </p:nvSpPr>
        <p:spPr/>
        <p:txBody>
          <a:bodyPr/>
          <a:lstStyle/>
          <a:p>
            <a:r>
              <a:rPr lang="en-US" dirty="0" smtClean="0"/>
              <a:t>Gotcha’s we encountered</a:t>
            </a:r>
            <a:endParaRPr lang="en-US" dirty="0"/>
          </a:p>
        </p:txBody>
      </p:sp>
    </p:spTree>
    <p:extLst>
      <p:ext uri="{BB962C8B-B14F-4D97-AF65-F5344CB8AC3E}">
        <p14:creationId xmlns:p14="http://schemas.microsoft.com/office/powerpoint/2010/main" val="316704665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4953000"/>
          </a:xfrm>
          <a:prstGeom prst="rect">
            <a:avLst/>
          </a:prstGeom>
        </p:spPr>
        <p:txBody>
          <a:bodyPr>
            <a:normAutofit fontScale="77500" lnSpcReduction="20000"/>
          </a:bodyPr>
          <a:lstStyle/>
          <a:p>
            <a:pPr marL="0" indent="0">
              <a:buNone/>
            </a:pPr>
            <a:r>
              <a:rPr lang="en-US" sz="3672" b="1" dirty="0"/>
              <a:t>Hats:</a:t>
            </a:r>
          </a:p>
          <a:p>
            <a:pPr marL="0" indent="0">
              <a:buNone/>
            </a:pPr>
            <a:r>
              <a:rPr lang="en-US" sz="3672" dirty="0" smtClean="0"/>
              <a:t>UW </a:t>
            </a:r>
            <a:r>
              <a:rPr lang="en-US" sz="3672" dirty="0"/>
              <a:t>SharePoint Service Option </a:t>
            </a:r>
            <a:r>
              <a:rPr lang="en-US" sz="3672" dirty="0" smtClean="0"/>
              <a:t>Lead</a:t>
            </a:r>
            <a:endParaRPr lang="en-US" sz="3672" dirty="0"/>
          </a:p>
          <a:p>
            <a:pPr marL="0" indent="0">
              <a:buNone/>
            </a:pPr>
            <a:r>
              <a:rPr lang="en-US" sz="3672" dirty="0">
                <a:cs typeface="Segoe UI Light"/>
              </a:rPr>
              <a:t>Organized the fledging UW SharePoint Special Interest Group.</a:t>
            </a:r>
          </a:p>
          <a:p>
            <a:pPr marL="0" indent="0">
              <a:buNone/>
            </a:pPr>
            <a:endParaRPr lang="en-US" sz="3672" dirty="0"/>
          </a:p>
          <a:p>
            <a:pPr marL="0" indent="0">
              <a:buNone/>
            </a:pPr>
            <a:r>
              <a:rPr lang="en-US" sz="3672" b="1" dirty="0"/>
              <a:t>Background:</a:t>
            </a:r>
          </a:p>
          <a:p>
            <a:pPr marL="0" indent="0">
              <a:buNone/>
            </a:pPr>
            <a:r>
              <a:rPr lang="en-US" sz="3672" dirty="0">
                <a:cs typeface="Segoe UI Light"/>
              </a:rPr>
              <a:t>Architected and implemented UW School of Medicine, Radiology Intranet.</a:t>
            </a:r>
          </a:p>
          <a:p>
            <a:pPr marL="0" indent="0">
              <a:buNone/>
            </a:pPr>
            <a:r>
              <a:rPr lang="en-US" sz="3672" dirty="0">
                <a:cs typeface="Segoe UI Light"/>
              </a:rPr>
              <a:t>Microsoft Certified Trainer - Developed top selling SharePoint Power User Course for Quickstart Intelligence.</a:t>
            </a:r>
          </a:p>
          <a:p>
            <a:pPr marL="0" indent="0">
              <a:buNone/>
            </a:pPr>
            <a:endParaRPr lang="en-US" sz="3672" dirty="0">
              <a:cs typeface="Segoe UI Light"/>
            </a:endParaRPr>
          </a:p>
          <a:p>
            <a:pPr marL="0" indent="0">
              <a:buNone/>
            </a:pPr>
            <a:r>
              <a:rPr lang="en-US" sz="3672" b="1" dirty="0" smtClean="0">
                <a:cs typeface="Segoe UI Light"/>
              </a:rPr>
              <a:t>Community:</a:t>
            </a:r>
          </a:p>
          <a:p>
            <a:pPr marL="0" indent="0">
              <a:buNone/>
            </a:pPr>
            <a:r>
              <a:rPr lang="en-US" sz="3672" dirty="0" smtClean="0">
                <a:cs typeface="Segoe UI Light"/>
              </a:rPr>
              <a:t>Puget </a:t>
            </a:r>
            <a:r>
              <a:rPr lang="en-US" sz="3672" dirty="0">
                <a:cs typeface="Segoe UI Light"/>
              </a:rPr>
              <a:t>Sound SharePoint Users Group President</a:t>
            </a:r>
            <a:r>
              <a:rPr lang="en-US" sz="3672" dirty="0" smtClean="0">
                <a:cs typeface="Segoe UI Light"/>
              </a:rPr>
              <a:t>.</a:t>
            </a:r>
          </a:p>
          <a:p>
            <a:pPr marL="0" indent="0">
              <a:buNone/>
            </a:pPr>
            <a:r>
              <a:rPr lang="en-US" sz="3672" dirty="0" smtClean="0">
                <a:cs typeface="Segoe UI Light"/>
              </a:rPr>
              <a:t>Organizer, Speaker and Volunteer at many SharePoint Community Events. Including our first SPS Redmond and 2 hands on PSSPUG SharePoint Sprints</a:t>
            </a:r>
            <a:endParaRPr lang="en-US" sz="3672" dirty="0">
              <a:cs typeface="Segoe UI Light"/>
            </a:endParaRPr>
          </a:p>
          <a:p>
            <a:pPr marL="0" indent="0">
              <a:buNone/>
            </a:pPr>
            <a:endParaRPr lang="en-US" sz="3672" dirty="0">
              <a:cs typeface="Segoe UI Light"/>
            </a:endParaRPr>
          </a:p>
          <a:p>
            <a:pPr marL="0" indent="0">
              <a:buNone/>
            </a:pPr>
            <a:endParaRPr lang="en-US" sz="3672" dirty="0"/>
          </a:p>
          <a:p>
            <a:pPr marL="0" indent="0">
              <a:buNone/>
            </a:pPr>
            <a:endParaRPr lang="en-US" sz="3672" dirty="0"/>
          </a:p>
        </p:txBody>
      </p:sp>
      <p:sp>
        <p:nvSpPr>
          <p:cNvPr id="2" name="Title 1"/>
          <p:cNvSpPr>
            <a:spLocks noGrp="1"/>
          </p:cNvSpPr>
          <p:nvPr>
            <p:ph type="title"/>
          </p:nvPr>
        </p:nvSpPr>
        <p:spPr/>
        <p:txBody>
          <a:bodyPr/>
          <a:lstStyle/>
          <a:p>
            <a:r>
              <a:rPr lang="en-US" dirty="0" smtClean="0"/>
              <a:t>Gregory Frick</a:t>
            </a:r>
            <a:endParaRPr lang="en-US" dirty="0"/>
          </a:p>
        </p:txBody>
      </p:sp>
    </p:spTree>
    <p:extLst>
      <p:ext uri="{BB962C8B-B14F-4D97-AF65-F5344CB8AC3E}">
        <p14:creationId xmlns:p14="http://schemas.microsoft.com/office/powerpoint/2010/main" val="2676411873"/>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739759"/>
          </a:xfrm>
        </p:spPr>
        <p:txBody>
          <a:bodyPr/>
          <a:lstStyle/>
          <a:p>
            <a:r>
              <a:rPr lang="en-US" dirty="0" smtClean="0"/>
              <a:t>Excel Survey doesn’t work if external sharing is disabled. This is a potentially powerful instructional tool.</a:t>
            </a:r>
          </a:p>
          <a:p>
            <a:r>
              <a:rPr lang="en-US" dirty="0" smtClean="0"/>
              <a:t>Reporting and Administration. We have limited visibility into processes like search, problems can take weeks to investigate through O365 support channels. Disappointed to learn that there is no SLA for search.</a:t>
            </a:r>
            <a:endParaRPr lang="en-US" dirty="0"/>
          </a:p>
        </p:txBody>
      </p:sp>
      <p:sp>
        <p:nvSpPr>
          <p:cNvPr id="3" name="Title 2"/>
          <p:cNvSpPr>
            <a:spLocks noGrp="1"/>
          </p:cNvSpPr>
          <p:nvPr>
            <p:ph type="title"/>
          </p:nvPr>
        </p:nvSpPr>
        <p:spPr/>
        <p:txBody>
          <a:bodyPr/>
          <a:lstStyle/>
          <a:p>
            <a:r>
              <a:rPr lang="en-US" dirty="0" smtClean="0"/>
              <a:t>Gotcha’s (cont.)</a:t>
            </a:r>
            <a:endParaRPr lang="en-US" dirty="0"/>
          </a:p>
        </p:txBody>
      </p:sp>
    </p:spTree>
    <p:extLst>
      <p:ext uri="{BB962C8B-B14F-4D97-AF65-F5344CB8AC3E}">
        <p14:creationId xmlns:p14="http://schemas.microsoft.com/office/powerpoint/2010/main" val="54241153"/>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656012"/>
          </a:xfrm>
          <a:prstGeom prst="rect">
            <a:avLst/>
          </a:prstGeom>
        </p:spPr>
        <p:txBody>
          <a:bodyPr>
            <a:normAutofit/>
          </a:bodyPr>
          <a:lstStyle/>
          <a:p>
            <a:r>
              <a:rPr lang="en-US" dirty="0"/>
              <a:t>October 9, 2013 all current UW students, faculty, staff and clinicians,  eligible for the new OneDrive for Business and Lync Online services received an email announcing the availability of this new service.</a:t>
            </a:r>
          </a:p>
          <a:p>
            <a:r>
              <a:rPr lang="en-US" dirty="0"/>
              <a:t>Over </a:t>
            </a:r>
            <a:r>
              <a:rPr lang="en-US" b="1" dirty="0"/>
              <a:t>130,000</a:t>
            </a:r>
            <a:r>
              <a:rPr lang="en-US" dirty="0"/>
              <a:t> emails were sent</a:t>
            </a:r>
            <a:r>
              <a:rPr lang="en-US" dirty="0" smtClean="0"/>
              <a:t>.</a:t>
            </a:r>
            <a:endParaRPr lang="en-US" dirty="0"/>
          </a:p>
        </p:txBody>
      </p:sp>
      <p:sp>
        <p:nvSpPr>
          <p:cNvPr id="2" name="Title 1"/>
          <p:cNvSpPr>
            <a:spLocks noGrp="1"/>
          </p:cNvSpPr>
          <p:nvPr>
            <p:ph type="title"/>
          </p:nvPr>
        </p:nvSpPr>
        <p:spPr/>
        <p:txBody>
          <a:bodyPr/>
          <a:lstStyle/>
          <a:p>
            <a:r>
              <a:rPr lang="en-US" dirty="0" smtClean="0"/>
              <a:t>Our Experience So Far</a:t>
            </a:r>
            <a:endParaRPr lang="en-US" dirty="0"/>
          </a:p>
        </p:txBody>
      </p:sp>
    </p:spTree>
    <p:extLst>
      <p:ext uri="{BB962C8B-B14F-4D97-AF65-F5344CB8AC3E}">
        <p14:creationId xmlns:p14="http://schemas.microsoft.com/office/powerpoint/2010/main" val="241155695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189412"/>
          </a:xfrm>
          <a:prstGeom prst="rect">
            <a:avLst/>
          </a:prstGeom>
        </p:spPr>
        <p:txBody>
          <a:bodyPr>
            <a:normAutofit fontScale="85000" lnSpcReduction="20000"/>
          </a:bodyPr>
          <a:lstStyle/>
          <a:p>
            <a:r>
              <a:rPr lang="en-US" dirty="0" smtClean="0"/>
              <a:t>8,474 People have logged into OneDrive for Business (number of SharePoint User Profiles created)</a:t>
            </a:r>
          </a:p>
          <a:p>
            <a:endParaRPr lang="en-US" dirty="0" smtClean="0"/>
          </a:p>
          <a:p>
            <a:r>
              <a:rPr lang="en-US" b="1" dirty="0" smtClean="0"/>
              <a:t>For the week ending 1/18/14:</a:t>
            </a:r>
          </a:p>
          <a:p>
            <a:r>
              <a:rPr lang="en-US" dirty="0" smtClean="0"/>
              <a:t>7055 – Active OneDrive for Business sites </a:t>
            </a:r>
          </a:p>
          <a:p>
            <a:r>
              <a:rPr lang="en-US" dirty="0" smtClean="0"/>
              <a:t>592 – Inactive OneDrive for Business site</a:t>
            </a:r>
          </a:p>
          <a:p>
            <a:r>
              <a:rPr lang="en-US" dirty="0" smtClean="0"/>
              <a:t>7647 – Total OneDrive for Business sites have been created</a:t>
            </a:r>
          </a:p>
          <a:p>
            <a:r>
              <a:rPr lang="en-US" dirty="0" smtClean="0"/>
              <a:t>827 – People logged in but haven’t clicked “SkyDrive” (created a OneDrive for Business site).</a:t>
            </a:r>
            <a:endParaRPr lang="en-US" dirty="0"/>
          </a:p>
          <a:p>
            <a:endParaRPr lang="en-US" dirty="0" smtClean="0"/>
          </a:p>
          <a:p>
            <a:endParaRPr lang="en-US" dirty="0"/>
          </a:p>
        </p:txBody>
      </p:sp>
      <p:sp>
        <p:nvSpPr>
          <p:cNvPr id="2" name="Title 1"/>
          <p:cNvSpPr>
            <a:spLocks noGrp="1"/>
          </p:cNvSpPr>
          <p:nvPr>
            <p:ph type="title"/>
          </p:nvPr>
        </p:nvSpPr>
        <p:spPr/>
        <p:txBody>
          <a:bodyPr/>
          <a:lstStyle/>
          <a:p>
            <a:r>
              <a:rPr lang="en-US" dirty="0" smtClean="0"/>
              <a:t>First 99 Days</a:t>
            </a:r>
            <a:endParaRPr lang="en-US" dirty="0"/>
          </a:p>
        </p:txBody>
      </p:sp>
    </p:spTree>
    <p:extLst>
      <p:ext uri="{BB962C8B-B14F-4D97-AF65-F5344CB8AC3E}">
        <p14:creationId xmlns:p14="http://schemas.microsoft.com/office/powerpoint/2010/main" val="228788262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1"/>
            <a:ext cx="11887200" cy="4308872"/>
          </a:xfrm>
          <a:prstGeom prst="rect">
            <a:avLst/>
          </a:prstGeom>
        </p:spPr>
        <p:txBody>
          <a:bodyPr/>
          <a:lstStyle/>
          <a:p>
            <a:r>
              <a:rPr lang="en-US" dirty="0"/>
              <a:t>Students, faculty and staff have been signing up for UW Google Apps for three years and there are over 91,000 Gmail accounts.</a:t>
            </a:r>
          </a:p>
          <a:p>
            <a:pPr marL="0" indent="0">
              <a:buNone/>
            </a:pPr>
            <a:r>
              <a:rPr lang="en-US" dirty="0"/>
              <a:t>So it is very surprising and interesting that:</a:t>
            </a:r>
          </a:p>
          <a:p>
            <a:r>
              <a:rPr lang="en-US" dirty="0"/>
              <a:t>For the week ending 1/11/14 there were </a:t>
            </a:r>
            <a:r>
              <a:rPr lang="en-US" b="1" dirty="0"/>
              <a:t>6,720</a:t>
            </a:r>
            <a:r>
              <a:rPr lang="en-US" dirty="0"/>
              <a:t> Active users of Google Docs vs. </a:t>
            </a:r>
            <a:r>
              <a:rPr lang="en-US" b="1" dirty="0"/>
              <a:t>7066</a:t>
            </a:r>
            <a:r>
              <a:rPr lang="en-US" dirty="0"/>
              <a:t> Active OneDrive for Business sites</a:t>
            </a:r>
            <a:r>
              <a:rPr lang="en-US" dirty="0" smtClean="0"/>
              <a:t>.</a:t>
            </a:r>
            <a:endParaRPr lang="en-US" dirty="0"/>
          </a:p>
        </p:txBody>
      </p:sp>
      <p:sp>
        <p:nvSpPr>
          <p:cNvPr id="2" name="Title 1"/>
          <p:cNvSpPr>
            <a:spLocks noGrp="1"/>
          </p:cNvSpPr>
          <p:nvPr>
            <p:ph type="title"/>
          </p:nvPr>
        </p:nvSpPr>
        <p:spPr/>
        <p:txBody>
          <a:bodyPr/>
          <a:lstStyle/>
          <a:p>
            <a:r>
              <a:rPr lang="en-US" dirty="0" smtClean="0"/>
              <a:t>Day 99, A little Context – Google Apps</a:t>
            </a:r>
            <a:endParaRPr lang="en-US" dirty="0"/>
          </a:p>
        </p:txBody>
      </p:sp>
    </p:spTree>
    <p:extLst>
      <p:ext uri="{BB962C8B-B14F-4D97-AF65-F5344CB8AC3E}">
        <p14:creationId xmlns:p14="http://schemas.microsoft.com/office/powerpoint/2010/main" val="3384616558"/>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862870"/>
          </a:xfrm>
          <a:prstGeom prst="rect">
            <a:avLst/>
          </a:prstGeom>
        </p:spPr>
        <p:txBody>
          <a:bodyPr/>
          <a:lstStyle/>
          <a:p>
            <a:pPr marL="0" indent="0">
              <a:buNone/>
            </a:pPr>
            <a:r>
              <a:rPr lang="en-US" dirty="0" smtClean="0"/>
              <a:t>Nataly </a:t>
            </a:r>
            <a:r>
              <a:rPr lang="en-US" dirty="0"/>
              <a:t>Brockwell in the Office of Minority Affairs &amp; </a:t>
            </a:r>
            <a:r>
              <a:rPr lang="en-US" dirty="0" smtClean="0"/>
              <a:t>Diversity used OneDrive for Business to streamline a cumbersome manual scholarship application process.</a:t>
            </a:r>
          </a:p>
          <a:p>
            <a:pPr marL="0" indent="0">
              <a:buNone/>
            </a:pPr>
            <a:endParaRPr lang="en-US" dirty="0"/>
          </a:p>
          <a:p>
            <a:pPr marL="0" indent="0">
              <a:buNone/>
            </a:pPr>
            <a:r>
              <a:rPr lang="en-US" dirty="0"/>
              <a:t>The system was deemed a success and it is a great illustration of the power and potential of OneDrive for Business combined with the talented and resourceful people at the UW.</a:t>
            </a:r>
          </a:p>
        </p:txBody>
      </p:sp>
      <p:sp>
        <p:nvSpPr>
          <p:cNvPr id="2" name="Title 1"/>
          <p:cNvSpPr>
            <a:spLocks noGrp="1"/>
          </p:cNvSpPr>
          <p:nvPr>
            <p:ph type="title"/>
          </p:nvPr>
        </p:nvSpPr>
        <p:spPr/>
        <p:txBody>
          <a:bodyPr>
            <a:normAutofit fontScale="90000"/>
          </a:bodyPr>
          <a:lstStyle/>
          <a:p>
            <a:r>
              <a:rPr lang="en-US" dirty="0" smtClean="0"/>
              <a:t>Solution Example - Scholarships</a:t>
            </a:r>
            <a:endParaRPr lang="en-US" dirty="0"/>
          </a:p>
        </p:txBody>
      </p:sp>
    </p:spTree>
    <p:extLst>
      <p:ext uri="{BB962C8B-B14F-4D97-AF65-F5344CB8AC3E}">
        <p14:creationId xmlns:p14="http://schemas.microsoft.com/office/powerpoint/2010/main" val="292493440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6217087"/>
          </a:xfrm>
          <a:prstGeom prst="rect">
            <a:avLst/>
          </a:prstGeom>
        </p:spPr>
        <p:txBody>
          <a:bodyPr/>
          <a:lstStyle/>
          <a:p>
            <a:pPr marL="0" indent="0">
              <a:buNone/>
            </a:pPr>
            <a:r>
              <a:rPr lang="en-US" dirty="0" smtClean="0"/>
              <a:t>Using  an Excel sheet via the Excel Web Application so Charge Nurses across 22 Units can update and track resource requirements.  7 x24 365.</a:t>
            </a:r>
          </a:p>
          <a:p>
            <a:pPr marL="0" indent="0">
              <a:buNone/>
            </a:pPr>
            <a:endParaRPr lang="en-US" dirty="0"/>
          </a:p>
          <a:p>
            <a:pPr marL="0" indent="0">
              <a:buNone/>
            </a:pPr>
            <a:r>
              <a:rPr lang="en-US" dirty="0" smtClean="0"/>
              <a:t>There have been bumps in the road, but training seems to have resolved most of them. The technical contact just emailed me about setting up another solution on Access Services.</a:t>
            </a:r>
          </a:p>
          <a:p>
            <a:pPr marL="0" indent="0">
              <a:buNone/>
            </a:pPr>
            <a:endParaRPr lang="en-US" dirty="0"/>
          </a:p>
          <a:p>
            <a:pPr marL="0" indent="0">
              <a:buNone/>
            </a:pPr>
            <a:endParaRPr lang="en-US" dirty="0"/>
          </a:p>
        </p:txBody>
      </p:sp>
      <p:sp>
        <p:nvSpPr>
          <p:cNvPr id="2" name="Title 1"/>
          <p:cNvSpPr>
            <a:spLocks noGrp="1"/>
          </p:cNvSpPr>
          <p:nvPr>
            <p:ph type="title"/>
          </p:nvPr>
        </p:nvSpPr>
        <p:spPr/>
        <p:txBody>
          <a:bodyPr>
            <a:normAutofit fontScale="90000"/>
          </a:bodyPr>
          <a:lstStyle/>
          <a:p>
            <a:r>
              <a:rPr lang="en-US" dirty="0" smtClean="0"/>
              <a:t>Solution Example: Charge Nurses at UWMC</a:t>
            </a:r>
            <a:endParaRPr lang="en-US" dirty="0"/>
          </a:p>
        </p:txBody>
      </p:sp>
    </p:spTree>
    <p:extLst>
      <p:ext uri="{BB962C8B-B14F-4D97-AF65-F5344CB8AC3E}">
        <p14:creationId xmlns:p14="http://schemas.microsoft.com/office/powerpoint/2010/main" val="697715566"/>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985980"/>
          </a:xfrm>
          <a:prstGeom prst="rect">
            <a:avLst/>
          </a:prstGeom>
        </p:spPr>
        <p:txBody>
          <a:bodyPr/>
          <a:lstStyle/>
          <a:p>
            <a:r>
              <a:rPr lang="en-US" dirty="0" smtClean="0"/>
              <a:t>I have organized a UW SharePoint Special Interest Group and we meet every 2 weeks on the 22</a:t>
            </a:r>
            <a:r>
              <a:rPr lang="en-US" baseline="30000" dirty="0" smtClean="0"/>
              <a:t>nd</a:t>
            </a:r>
            <a:r>
              <a:rPr lang="en-US" dirty="0" smtClean="0"/>
              <a:t> Floor of the Tower.  </a:t>
            </a:r>
          </a:p>
          <a:p>
            <a:r>
              <a:rPr lang="en-US" dirty="0" smtClean="0"/>
              <a:t>We bring bagged lunches and I am also running it as a Lync Meeting.</a:t>
            </a:r>
          </a:p>
          <a:p>
            <a:r>
              <a:rPr lang="en-US" dirty="0" smtClean="0"/>
              <a:t>Tutorials on my OneDrive Blog and our IT Support website.</a:t>
            </a:r>
          </a:p>
          <a:p>
            <a:r>
              <a:rPr lang="en-US" dirty="0" smtClean="0"/>
              <a:t>Continuous outreach and partnering.</a:t>
            </a:r>
            <a:endParaRPr lang="en-US" dirty="0"/>
          </a:p>
        </p:txBody>
      </p:sp>
      <p:sp>
        <p:nvSpPr>
          <p:cNvPr id="2" name="Title 1"/>
          <p:cNvSpPr>
            <a:spLocks noGrp="1"/>
          </p:cNvSpPr>
          <p:nvPr>
            <p:ph type="title"/>
          </p:nvPr>
        </p:nvSpPr>
        <p:spPr/>
        <p:txBody>
          <a:bodyPr/>
          <a:lstStyle/>
          <a:p>
            <a:r>
              <a:rPr lang="en-US" dirty="0" smtClean="0"/>
              <a:t>Tactics</a:t>
            </a:r>
            <a:endParaRPr lang="en-US" dirty="0"/>
          </a:p>
        </p:txBody>
      </p:sp>
    </p:spTree>
    <p:extLst>
      <p:ext uri="{BB962C8B-B14F-4D97-AF65-F5344CB8AC3E}">
        <p14:creationId xmlns:p14="http://schemas.microsoft.com/office/powerpoint/2010/main" val="132884150"/>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Looking Forward</a:t>
            </a:r>
            <a:endParaRPr lang="en-US" dirty="0"/>
          </a:p>
        </p:txBody>
      </p:sp>
    </p:spTree>
    <p:extLst>
      <p:ext uri="{BB962C8B-B14F-4D97-AF65-F5344CB8AC3E}">
        <p14:creationId xmlns:p14="http://schemas.microsoft.com/office/powerpoint/2010/main" val="1595696623"/>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539978"/>
          </a:xfrm>
        </p:spPr>
        <p:txBody>
          <a:bodyPr/>
          <a:lstStyle/>
          <a:p>
            <a:r>
              <a:rPr lang="en-US" dirty="0" smtClean="0"/>
              <a:t>“Relatively minor” shortcomings can create barriers to adoption.  </a:t>
            </a:r>
          </a:p>
          <a:p>
            <a:r>
              <a:rPr lang="en-US" dirty="0" smtClean="0"/>
              <a:t>Faculty members are busy and have many technology options. </a:t>
            </a:r>
          </a:p>
          <a:p>
            <a:r>
              <a:rPr lang="en-US" dirty="0" smtClean="0"/>
              <a:t>Communicating and Demonstrating Value. For example, developing a OneDrive for Business elevator pitch with real examples.</a:t>
            </a:r>
          </a:p>
          <a:p>
            <a:r>
              <a:rPr lang="en-US" dirty="0" smtClean="0"/>
              <a:t>Recognizing academic collaboration accomplishments that use OneDrive for Business.</a:t>
            </a:r>
          </a:p>
        </p:txBody>
      </p:sp>
      <p:sp>
        <p:nvSpPr>
          <p:cNvPr id="3" name="Title 2"/>
          <p:cNvSpPr>
            <a:spLocks noGrp="1"/>
          </p:cNvSpPr>
          <p:nvPr>
            <p:ph type="title"/>
          </p:nvPr>
        </p:nvSpPr>
        <p:spPr/>
        <p:txBody>
          <a:bodyPr/>
          <a:lstStyle/>
          <a:p>
            <a:r>
              <a:rPr lang="en-US" dirty="0" smtClean="0"/>
              <a:t>Challenges	</a:t>
            </a:r>
            <a:endParaRPr lang="en-US" dirty="0"/>
          </a:p>
        </p:txBody>
      </p:sp>
    </p:spTree>
    <p:extLst>
      <p:ext uri="{BB962C8B-B14F-4D97-AF65-F5344CB8AC3E}">
        <p14:creationId xmlns:p14="http://schemas.microsoft.com/office/powerpoint/2010/main" val="3406217382"/>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663089"/>
          </a:xfrm>
        </p:spPr>
        <p:txBody>
          <a:bodyPr/>
          <a:lstStyle/>
          <a:p>
            <a:r>
              <a:rPr lang="en-US" dirty="0" smtClean="0"/>
              <a:t>OneDrive for Business </a:t>
            </a:r>
            <a:r>
              <a:rPr lang="en-US" smtClean="0"/>
              <a:t>helps us meet </a:t>
            </a:r>
            <a:r>
              <a:rPr lang="en-US" dirty="0" smtClean="0"/>
              <a:t>our compliance requirements and this will continue to be a driver.</a:t>
            </a:r>
          </a:p>
          <a:p>
            <a:r>
              <a:rPr lang="en-US" dirty="0" smtClean="0"/>
              <a:t>Early adoption numbers indicate a high initial interest.</a:t>
            </a:r>
          </a:p>
          <a:p>
            <a:r>
              <a:rPr lang="en-US" dirty="0" smtClean="0"/>
              <a:t>The OneDrive for Business roadmap addresses some of the current shortcomings.</a:t>
            </a:r>
          </a:p>
          <a:p>
            <a:r>
              <a:rPr lang="en-US" dirty="0" smtClean="0"/>
              <a:t>Microsoft programs such as, Technology Enhanced Instruction (TEI) generate interest and momentum.</a:t>
            </a:r>
          </a:p>
          <a:p>
            <a:endParaRPr lang="en-US" dirty="0"/>
          </a:p>
        </p:txBody>
      </p:sp>
      <p:sp>
        <p:nvSpPr>
          <p:cNvPr id="3" name="Title 2"/>
          <p:cNvSpPr>
            <a:spLocks noGrp="1"/>
          </p:cNvSpPr>
          <p:nvPr>
            <p:ph type="title"/>
          </p:nvPr>
        </p:nvSpPr>
        <p:spPr/>
        <p:txBody>
          <a:bodyPr/>
          <a:lstStyle/>
          <a:p>
            <a:r>
              <a:rPr lang="en-US" dirty="0" smtClean="0"/>
              <a:t>Reasons for Optimism</a:t>
            </a:r>
            <a:endParaRPr lang="en-US" dirty="0"/>
          </a:p>
        </p:txBody>
      </p:sp>
    </p:spTree>
    <p:extLst>
      <p:ext uri="{BB962C8B-B14F-4D97-AF65-F5344CB8AC3E}">
        <p14:creationId xmlns:p14="http://schemas.microsoft.com/office/powerpoint/2010/main" val="413890520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373063"/>
            <a:ext cx="10056812" cy="1295400"/>
          </a:xfrm>
        </p:spPr>
        <p:txBody>
          <a:bodyPr/>
          <a:lstStyle/>
          <a:p>
            <a:r>
              <a:rPr lang="en-US" dirty="0" smtClean="0"/>
              <a:t>DUBS the UW Husky</a:t>
            </a:r>
            <a:endParaRPr lang="en-US" dirty="0"/>
          </a:p>
        </p:txBody>
      </p:sp>
      <p:sp>
        <p:nvSpPr>
          <p:cNvPr id="8" name="Text Placeholder 7"/>
          <p:cNvSpPr>
            <a:spLocks noGrp="1"/>
          </p:cNvSpPr>
          <p:nvPr>
            <p:ph type="body" sz="quarter" idx="12"/>
          </p:nvPr>
        </p:nvSpPr>
        <p:spPr>
          <a:xfrm>
            <a:off x="274639" y="2006219"/>
            <a:ext cx="7467599" cy="3866149"/>
          </a:xfrm>
        </p:spPr>
        <p:txBody>
          <a:bodyPr/>
          <a:lstStyle/>
          <a:p>
            <a:r>
              <a:rPr lang="en-US" dirty="0" smtClean="0"/>
              <a:t>We wanted to give you a little bit of the UW experience and we couldn’t afford to give away a car…….</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9437" y="1614876"/>
            <a:ext cx="3884612" cy="3692904"/>
          </a:xfrm>
          <a:prstGeom prst="rect">
            <a:avLst/>
          </a:prstGeom>
        </p:spPr>
      </p:pic>
    </p:spTree>
    <p:extLst>
      <p:ext uri="{BB962C8B-B14F-4D97-AF65-F5344CB8AC3E}">
        <p14:creationId xmlns:p14="http://schemas.microsoft.com/office/powerpoint/2010/main" val="18930213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78539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152329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913399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78204"/>
          </a:xfrm>
        </p:spPr>
        <p:txBody>
          <a:bodyPr/>
          <a:lstStyle/>
          <a:p>
            <a:r>
              <a:rPr lang="en-US" dirty="0"/>
              <a:t>Our organizational structure</a:t>
            </a:r>
          </a:p>
          <a:p>
            <a:r>
              <a:rPr lang="en-US" dirty="0"/>
              <a:t>Scope and Scale of University of Washington</a:t>
            </a:r>
          </a:p>
          <a:p>
            <a:r>
              <a:rPr lang="en-US" dirty="0"/>
              <a:t>Our trajectory to the </a:t>
            </a:r>
            <a:r>
              <a:rPr lang="en-US" dirty="0" smtClean="0"/>
              <a:t>Cloud</a:t>
            </a:r>
            <a:endParaRPr lang="en-US" dirty="0"/>
          </a:p>
          <a:p>
            <a:r>
              <a:rPr lang="en-US" dirty="0"/>
              <a:t>Our strategy and goals for the OneDrive for Business deployment </a:t>
            </a:r>
          </a:p>
          <a:p>
            <a:r>
              <a:rPr lang="en-US" dirty="0"/>
              <a:t>Key lessons learned </a:t>
            </a:r>
          </a:p>
          <a:p>
            <a:r>
              <a:rPr lang="en-US" dirty="0" smtClean="0"/>
              <a:t>Demonstration: OneDrive </a:t>
            </a:r>
            <a:r>
              <a:rPr lang="en-US" dirty="0"/>
              <a:t>for </a:t>
            </a:r>
            <a:r>
              <a:rPr lang="en-US" dirty="0" smtClean="0"/>
              <a:t>Business deconstructed</a:t>
            </a:r>
            <a:endParaRPr lang="en-US" dirty="0"/>
          </a:p>
        </p:txBody>
      </p:sp>
      <p:sp>
        <p:nvSpPr>
          <p:cNvPr id="3" name="Title 2"/>
          <p:cNvSpPr>
            <a:spLocks noGrp="1"/>
          </p:cNvSpPr>
          <p:nvPr>
            <p:ph type="title"/>
          </p:nvPr>
        </p:nvSpPr>
        <p:spPr/>
        <p:txBody>
          <a:bodyPr/>
          <a:lstStyle/>
          <a:p>
            <a:r>
              <a:rPr lang="en-US" dirty="0" smtClean="0"/>
              <a:t>What we will cover</a:t>
            </a:r>
            <a:endParaRPr lang="en-US" dirty="0"/>
          </a:p>
        </p:txBody>
      </p:sp>
    </p:spTree>
    <p:extLst>
      <p:ext uri="{BB962C8B-B14F-4D97-AF65-F5344CB8AC3E}">
        <p14:creationId xmlns:p14="http://schemas.microsoft.com/office/powerpoint/2010/main" val="187651233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4953000"/>
          </a:xfrm>
          <a:prstGeom prst="rect">
            <a:avLst/>
          </a:prstGeom>
        </p:spPr>
        <p:txBody>
          <a:bodyPr>
            <a:normAutofit/>
          </a:bodyPr>
          <a:lstStyle/>
          <a:p>
            <a:pPr fontAlgn="ctr"/>
            <a:r>
              <a:rPr lang="en-US" sz="3600" dirty="0"/>
              <a:t>“When last we checked.” Office 365 is dynamic with no real change notifications</a:t>
            </a:r>
            <a:r>
              <a:rPr lang="en-US" sz="3600"/>
              <a:t>.  </a:t>
            </a:r>
            <a:r>
              <a:rPr lang="en-US" sz="3600" dirty="0"/>
              <a:t>You</a:t>
            </a:r>
            <a:r>
              <a:rPr lang="en-US" sz="3600"/>
              <a:t> must </a:t>
            </a:r>
            <a:r>
              <a:rPr lang="en-US" sz="3600" smtClean="0"/>
              <a:t>constantly </a:t>
            </a:r>
            <a:r>
              <a:rPr lang="en-US" sz="3600" dirty="0"/>
              <a:t>re-tested to know the current state.  This presentation was not regression tested. </a:t>
            </a:r>
          </a:p>
          <a:p>
            <a:pPr fontAlgn="ctr"/>
            <a:r>
              <a:rPr lang="en-US" sz="3600" dirty="0"/>
              <a:t>“Your millage may very.” Our presentation is based on our experience as a particular type of customer, implemented at a particular time.</a:t>
            </a:r>
          </a:p>
          <a:p>
            <a:pPr marL="0" indent="0" fontAlgn="ctr">
              <a:buNone/>
            </a:pPr>
            <a:endParaRPr lang="en-US" sz="2072" dirty="0"/>
          </a:p>
          <a:p>
            <a:pPr fontAlgn="ctr"/>
            <a:endParaRPr lang="en-US" sz="3600" dirty="0"/>
          </a:p>
        </p:txBody>
      </p:sp>
      <p:sp>
        <p:nvSpPr>
          <p:cNvPr id="2" name="Title 1"/>
          <p:cNvSpPr>
            <a:spLocks noGrp="1"/>
          </p:cNvSpPr>
          <p:nvPr>
            <p:ph type="title"/>
          </p:nvPr>
        </p:nvSpPr>
        <p:spPr/>
        <p:txBody>
          <a:bodyPr/>
          <a:lstStyle/>
          <a:p>
            <a:r>
              <a:rPr lang="en-US" dirty="0" smtClean="0"/>
              <a:t>Two disclaimers for this presentation:</a:t>
            </a:r>
            <a:endParaRPr lang="en-US" dirty="0"/>
          </a:p>
        </p:txBody>
      </p:sp>
    </p:spTree>
    <p:extLst>
      <p:ext uri="{BB962C8B-B14F-4D97-AF65-F5344CB8AC3E}">
        <p14:creationId xmlns:p14="http://schemas.microsoft.com/office/powerpoint/2010/main" val="279826022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439862"/>
            <a:ext cx="11887200" cy="4953000"/>
          </a:xfrm>
          <a:prstGeom prst="rect">
            <a:avLst/>
          </a:prstGeom>
        </p:spPr>
        <p:txBody>
          <a:bodyPr>
            <a:normAutofit/>
          </a:bodyPr>
          <a:lstStyle/>
          <a:p>
            <a:pPr marL="0" indent="0">
              <a:buNone/>
            </a:pPr>
            <a:r>
              <a:rPr lang="en-US" sz="3672" b="1" dirty="0"/>
              <a:t>Academic and Collaborative Applications Operations:</a:t>
            </a:r>
            <a:endParaRPr lang="en-US" sz="3672" dirty="0" smtClean="0"/>
          </a:p>
          <a:p>
            <a:pPr fontAlgn="ctr"/>
            <a:r>
              <a:rPr lang="en-US" sz="3600" dirty="0" smtClean="0"/>
              <a:t>New team for Dev and Cloud Ops</a:t>
            </a:r>
          </a:p>
          <a:p>
            <a:pPr fontAlgn="ctr"/>
            <a:r>
              <a:rPr lang="en-US" sz="3600" dirty="0"/>
              <a:t>Not just ops of collaborative apps, but collaborative ops</a:t>
            </a:r>
          </a:p>
          <a:p>
            <a:pPr fontAlgn="ctr"/>
            <a:r>
              <a:rPr lang="en-US" sz="3600" dirty="0" smtClean="0"/>
              <a:t>Quality Assurance team for in house produced applications and integrations</a:t>
            </a:r>
          </a:p>
          <a:p>
            <a:pPr fontAlgn="ctr"/>
            <a:r>
              <a:rPr lang="en-US" sz="3600" dirty="0" smtClean="0"/>
              <a:t>Microsoft Collaborative Applications engineering and service management </a:t>
            </a:r>
          </a:p>
          <a:p>
            <a:pPr fontAlgn="ctr"/>
            <a:r>
              <a:rPr lang="en-US" sz="3600" dirty="0" smtClean="0"/>
              <a:t>Enterprise Load </a:t>
            </a:r>
            <a:r>
              <a:rPr lang="en-US" sz="3600" dirty="0"/>
              <a:t>B</a:t>
            </a:r>
            <a:r>
              <a:rPr lang="en-US" sz="3600" dirty="0" smtClean="0"/>
              <a:t>alancing Service</a:t>
            </a:r>
          </a:p>
          <a:p>
            <a:pPr fontAlgn="ctr"/>
            <a:endParaRPr lang="en-US" sz="2072" dirty="0"/>
          </a:p>
          <a:p>
            <a:pPr fontAlgn="ctr"/>
            <a:endParaRPr lang="en-US" sz="3600" dirty="0"/>
          </a:p>
        </p:txBody>
      </p:sp>
      <p:sp>
        <p:nvSpPr>
          <p:cNvPr id="2" name="Title 1"/>
          <p:cNvSpPr>
            <a:spLocks noGrp="1"/>
          </p:cNvSpPr>
          <p:nvPr>
            <p:ph type="title"/>
          </p:nvPr>
        </p:nvSpPr>
        <p:spPr/>
        <p:txBody>
          <a:bodyPr/>
          <a:lstStyle/>
          <a:p>
            <a:r>
              <a:rPr lang="en-US" dirty="0"/>
              <a:t>How</a:t>
            </a:r>
            <a:r>
              <a:rPr lang="en-US"/>
              <a:t> we fit at </a:t>
            </a:r>
            <a:r>
              <a:rPr lang="en-US" smtClean="0"/>
              <a:t>UW</a:t>
            </a:r>
            <a:endParaRPr lang="en-US" dirty="0"/>
          </a:p>
        </p:txBody>
      </p:sp>
    </p:spTree>
    <p:extLst>
      <p:ext uri="{BB962C8B-B14F-4D97-AF65-F5344CB8AC3E}">
        <p14:creationId xmlns:p14="http://schemas.microsoft.com/office/powerpoint/2010/main" val="165891015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0F144BD5-9A58-40EF-904D-4FF8DCEBA389}" vid="{8FBD3948-CD78-4303-9735-4CFC5C4B8686}"/>
    </a:ext>
  </a:extLst>
</a:theme>
</file>

<file path=ppt/theme/theme2.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0F144BD5-9A58-40EF-904D-4FF8DCEBA389}" vid="{02BFEC44-74EC-48EF-883D-E4D661DD6933}"/>
    </a:ext>
  </a:extLst>
</a:theme>
</file>

<file path=ppt/theme/theme3.xml><?xml version="1.0" encoding="utf-8"?>
<a:theme xmlns:a="http://schemas.openxmlformats.org/drawingml/2006/main" name="1_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Exec_Template" id="{F96B0763-F710-416C-8427-3D71E10E9EFE}" vid="{CF1F79E0-1728-4D1E-8884-199306FDD0CE}"/>
    </a:ext>
  </a:extLst>
</a:theme>
</file>

<file path=ppt/theme/theme4.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4D6B0A-ADB4-4BAB-A0DD-39A873DEB62D}"/>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SharePoint_Conference_2014_Exec_Template_lms-2</Template>
  <TotalTime>8</TotalTime>
  <Words>3647</Words>
  <Application>Microsoft Office PowerPoint</Application>
  <PresentationFormat>Custom</PresentationFormat>
  <Paragraphs>343</Paragraphs>
  <Slides>61</Slides>
  <Notes>20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61</vt:i4>
      </vt:variant>
    </vt:vector>
  </HeadingPairs>
  <TitlesOfParts>
    <vt:vector size="71" baseType="lpstr">
      <vt:lpstr>Arial</vt:lpstr>
      <vt:lpstr>Calibri</vt:lpstr>
      <vt:lpstr>Consolas</vt:lpstr>
      <vt:lpstr>Segoe UI</vt:lpstr>
      <vt:lpstr>Segoe UI Light</vt:lpstr>
      <vt:lpstr>Wingdings</vt:lpstr>
      <vt:lpstr>5-30499_SPC_2014_Exec_Template_16x9</vt:lpstr>
      <vt:lpstr>5-30499_SPC_2014_Dev_Template_16x9</vt:lpstr>
      <vt:lpstr>1_5-30499_SPC_2014_Exec_Template_16x9</vt:lpstr>
      <vt:lpstr>1_5-30499_SPC_2014_Dev_Template_16x9</vt:lpstr>
      <vt:lpstr>PowerPoint Presentation</vt:lpstr>
      <vt:lpstr>OneDrive for Business, SharePoint at the University of Washington</vt:lpstr>
      <vt:lpstr>University of Washington data points</vt:lpstr>
      <vt:lpstr>David Scott Norton</vt:lpstr>
      <vt:lpstr>Gregory Frick</vt:lpstr>
      <vt:lpstr>DUBS the UW Husky</vt:lpstr>
      <vt:lpstr>What we will cover</vt:lpstr>
      <vt:lpstr>Two disclaimers for this presentation:</vt:lpstr>
      <vt:lpstr>How we fit at UW</vt:lpstr>
      <vt:lpstr>How we fit at UW</vt:lpstr>
      <vt:lpstr>How we fit at UW</vt:lpstr>
      <vt:lpstr>How we fit at UW</vt:lpstr>
      <vt:lpstr>How we fit at UW</vt:lpstr>
      <vt:lpstr>Our path to Office 365</vt:lpstr>
      <vt:lpstr>Pre 2007 Era</vt:lpstr>
      <vt:lpstr>Microsoft Collaborative Application Era</vt:lpstr>
      <vt:lpstr>Forecast calls for “Cloud”</vt:lpstr>
      <vt:lpstr>“Cloud” Era – Storm Front</vt:lpstr>
      <vt:lpstr>“Cloud” Era – The Storm</vt:lpstr>
      <vt:lpstr>Forking Office 365</vt:lpstr>
      <vt:lpstr>Finally in the Clouds</vt:lpstr>
      <vt:lpstr>University of Washington: Scale</vt:lpstr>
      <vt:lpstr>Office 365: Scale Match re UW</vt:lpstr>
      <vt:lpstr>Office 365: Scale Mismatch re UW</vt:lpstr>
      <vt:lpstr>University of Washington: Culture</vt:lpstr>
      <vt:lpstr>Office 365: Match Re UW Culture</vt:lpstr>
      <vt:lpstr>Office 365: Mismatch Re UW Culture</vt:lpstr>
      <vt:lpstr>University of Washington key Regulations </vt:lpstr>
      <vt:lpstr>Office 365: Regulatory compliance </vt:lpstr>
      <vt:lpstr>Most important Regulatory issue?</vt:lpstr>
      <vt:lpstr>Office 365: Regulatory compliance Issues</vt:lpstr>
      <vt:lpstr>Goals for OneDrive for Business</vt:lpstr>
      <vt:lpstr>Surprise</vt:lpstr>
      <vt:lpstr>   Things we know.     (AKA Guessed right on.)</vt:lpstr>
      <vt:lpstr>Key Configuration items of Office 365 </vt:lpstr>
      <vt:lpstr>Biggest Current pain points:</vt:lpstr>
      <vt:lpstr>Advice for those that follow:</vt:lpstr>
      <vt:lpstr>Rolling out OneDrive for Business</vt:lpstr>
      <vt:lpstr>Explaining OneDrive for Business?</vt:lpstr>
      <vt:lpstr>Describe it by service and license…</vt:lpstr>
      <vt:lpstr>Describe it by comparison: To a SharePoint 2010 MySite </vt:lpstr>
      <vt:lpstr>Describe the enhancements (over 2010)…</vt:lpstr>
      <vt:lpstr>Describe it with links</vt:lpstr>
      <vt:lpstr>The Sync Client is Groovy</vt:lpstr>
      <vt:lpstr>Describe it as a SharePoint 2013 site</vt:lpstr>
      <vt:lpstr>If it is a site….</vt:lpstr>
      <vt:lpstr>How can I use OneDrive for Business sites?</vt:lpstr>
      <vt:lpstr>Create a sub site under your top-level site</vt:lpstr>
      <vt:lpstr>Gotcha’s we encountered</vt:lpstr>
      <vt:lpstr>Gotcha’s (cont.)</vt:lpstr>
      <vt:lpstr>Our Experience So Far</vt:lpstr>
      <vt:lpstr>First 99 Days</vt:lpstr>
      <vt:lpstr>Day 99, A little Context – Google Apps</vt:lpstr>
      <vt:lpstr>Solution Example - Scholarships</vt:lpstr>
      <vt:lpstr>Solution Example: Charge Nurses at UWMC</vt:lpstr>
      <vt:lpstr>Tactics</vt:lpstr>
      <vt:lpstr>Looking Forward</vt:lpstr>
      <vt:lpstr>Challenges </vt:lpstr>
      <vt:lpstr>Reasons for Optimism</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OneDrive for Business, SharePoint at the University of Washington</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2014-03-05T01:12:46Z</dcterms:created>
  <dcterms:modified xsi:type="dcterms:W3CDTF">2014-03-06T01:00:31Z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104;#executives|6d110970-2b36-4b0a-8093-dcd59b769fa9</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