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77"/>
  </p:notesMasterIdLst>
  <p:handoutMasterIdLst>
    <p:handoutMasterId r:id="rId78"/>
  </p:handoutMasterIdLst>
  <p:sldIdLst>
    <p:sldId id="329"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9" r:id="rId66"/>
    <p:sldId id="320" r:id="rId67"/>
    <p:sldId id="321" r:id="rId68"/>
    <p:sldId id="322" r:id="rId69"/>
    <p:sldId id="323" r:id="rId70"/>
    <p:sldId id="324" r:id="rId71"/>
    <p:sldId id="325" r:id="rId72"/>
    <p:sldId id="326" r:id="rId73"/>
    <p:sldId id="327" r:id="rId74"/>
    <p:sldId id="257" r:id="rId75"/>
    <p:sldId id="328" r:id="rId7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BDEF"/>
    <a:srgbClr val="F88608"/>
    <a:srgbClr val="F9A03E"/>
    <a:srgbClr val="E39E48"/>
    <a:srgbClr val="6E8B2D"/>
    <a:srgbClr val="87AB37"/>
    <a:srgbClr val="9FC54D"/>
    <a:srgbClr val="505050"/>
    <a:srgbClr val="785393"/>
    <a:srgbClr val="8059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3166"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p:scale>
        <a:sx n="33" d="100"/>
        <a:sy n="33"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commentAuthors" Target="commentAuthors.xml"/><Relationship Id="rId5" Type="http://schemas.openxmlformats.org/officeDocument/2006/relationships/slideMaster" Target="slideMasters/slideMaster2.xml"/><Relationship Id="rId61" Type="http://schemas.openxmlformats.org/officeDocument/2006/relationships/slide" Target="slides/slide56.xml"/><Relationship Id="rId82" Type="http://schemas.openxmlformats.org/officeDocument/2006/relationships/theme" Target="theme/theme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handoutMaster" Target="handoutMasters/handoutMaster1.xml"/><Relationship Id="rId8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2115252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6254432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3/5/2014 11:21 AM</a:t>
            </a:fld>
            <a:endParaRPr lang="en-US">
              <a:solidFill>
                <a:prstClr val="black"/>
              </a:solidFill>
            </a:endParaRPr>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solidFill>
                <a:prstClr val="black"/>
              </a:solidFill>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39369138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3486719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862608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8728321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26</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905768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0043941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540409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31</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63315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3/5/2014 11:21 AM</a:t>
            </a:fld>
            <a:endParaRPr lang="en-US">
              <a:solidFill>
                <a:prstClr val="black"/>
              </a:solidFill>
            </a:endParaRPr>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solidFill>
                <a:prstClr val="black"/>
              </a:solidFill>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833166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E6A1F410-AD61-4B86-B5BE-8561FA1CA49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870527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33</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26911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3/5/2014 11:21 AM</a:t>
            </a:fld>
            <a:endParaRPr lang="en-US">
              <a:solidFill>
                <a:prstClr val="black"/>
              </a:solidFill>
            </a:endParaRPr>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solidFill>
                <a:prstClr val="black"/>
              </a:solidFill>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1910433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35</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680645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36</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2689620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37</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57125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38</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95717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39</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243032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40</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205747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41</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216598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3/5/2014 11:21 AM</a:t>
            </a:fld>
            <a:endParaRPr lang="en-US">
              <a:solidFill>
                <a:prstClr val="black"/>
              </a:solidFill>
            </a:endParaRPr>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solidFill>
                <a:prstClr val="black"/>
              </a:solidFill>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42</a:t>
            </a:fld>
            <a:endParaRPr lang="en-US" dirty="0">
              <a:solidFill>
                <a:prstClr val="black"/>
              </a:solidFill>
            </a:endParaRPr>
          </a:p>
        </p:txBody>
      </p:sp>
    </p:spTree>
    <p:extLst>
      <p:ext uri="{BB962C8B-B14F-4D97-AF65-F5344CB8AC3E}">
        <p14:creationId xmlns:p14="http://schemas.microsoft.com/office/powerpoint/2010/main" val="12571391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26254321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43</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371595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45</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3636888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46</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5619563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47</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9784762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48</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001382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49</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4517923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50</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8952938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52</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8341829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53</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81461066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54</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93125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5DF80FB-E785-40A4-A02F-B1D772FE9B40}"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33586462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55</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605452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56</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2786302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57</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1975163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58</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86390139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3/5/2014 11:21 AM</a:t>
            </a:fld>
            <a:endParaRPr lang="en-US">
              <a:solidFill>
                <a:prstClr val="black"/>
              </a:solidFill>
            </a:endParaRPr>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solidFill>
                <a:prstClr val="black"/>
              </a:solidFill>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59</a:t>
            </a:fld>
            <a:endParaRPr lang="en-US" dirty="0">
              <a:solidFill>
                <a:prstClr val="black"/>
              </a:solidFill>
            </a:endParaRPr>
          </a:p>
        </p:txBody>
      </p:sp>
    </p:spTree>
    <p:extLst>
      <p:ext uri="{BB962C8B-B14F-4D97-AF65-F5344CB8AC3E}">
        <p14:creationId xmlns:p14="http://schemas.microsoft.com/office/powerpoint/2010/main" val="118514625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60</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43016739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62</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3282874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63</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7564611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64</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98336202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68</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888770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0697440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70</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3/5/2014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02832805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71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8087825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39813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660368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3/5/2014 11:21 AM</a:t>
            </a:fld>
            <a:endParaRPr lang="en-US">
              <a:solidFill>
                <a:prstClr val="black"/>
              </a:solidFill>
            </a:endParaRPr>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solidFill>
                <a:prstClr val="black"/>
              </a:solidFill>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19786591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4F118DC-85F0-47C9-B50D-5D44DFE6849B}"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8233941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921299" y="3006341"/>
            <a:ext cx="3913640" cy="728473"/>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par>
                                <p:cTn id="20" presetID="63" presetClass="path" presetSubtype="0" decel="100000" fill="hold" nodeType="withEffect">
                                  <p:stCondLst>
                                    <p:cond delay="580"/>
                                  </p:stCondLst>
                                  <p:childTnLst>
                                    <p:animMotion origin="layout" path="M -0.02412 8.57921E-7 L -4.48813E-6 8.57921E-7 " pathEditMode="relative" rAng="0" ptsTypes="AA">
                                      <p:cBhvr>
                                        <p:cTn id="21" dur="500" fill="hold"/>
                                        <p:tgtEl>
                                          <p:spTgt spid="12"/>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599"/>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32501"/>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5.40172E-7 L 4.30431E-6 5.40172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5.40172E-7 L 4.30431E-6 5.40172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21299" y="3006341"/>
            <a:ext cx="3913640" cy="728473"/>
          </a:xfrm>
          <a:prstGeom prst="rect">
            <a:avLst/>
          </a:prstGeom>
        </p:spPr>
      </p:pic>
    </p:spTree>
    <p:extLst>
      <p:ext uri="{BB962C8B-B14F-4D97-AF65-F5344CB8AC3E}">
        <p14:creationId xmlns:p14="http://schemas.microsoft.com/office/powerpoint/2010/main" val="2776359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par>
                                <p:cTn id="20" presetID="63" presetClass="path" presetSubtype="0" decel="100000" fill="hold" nodeType="withEffect">
                                  <p:stCondLst>
                                    <p:cond delay="580"/>
                                  </p:stCondLst>
                                  <p:childTnLst>
                                    <p:animMotion origin="layout" path="M -0.02412 8.57921E-7 L -4.48813E-6 8.57921E-7 " pathEditMode="relative" rAng="0" ptsTypes="AA">
                                      <p:cBhvr>
                                        <p:cTn id="21" dur="500" fill="hold"/>
                                        <p:tgtEl>
                                          <p:spTgt spid="12"/>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9757" y="600046"/>
            <a:ext cx="10285898" cy="6532599"/>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32501"/>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330119790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5.40172E-7 L 4.30431E-6 5.40172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5.40172E-7 L 4.30431E-6 5.40172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71452770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85703693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1897490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6119101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49073539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400041481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Title Accent Color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4207504337"/>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ction Title Accent Color 3">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249673906"/>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43129744"/>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35668973"/>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14075635"/>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55071670"/>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69585639"/>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52615154"/>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13713755"/>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88665986"/>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8051115"/>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771302770"/>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186314566"/>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864787347"/>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052112490"/>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Quote Layout_Accent Color 1">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521516037"/>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19920385"/>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7370739"/>
      </p:ext>
    </p:extLst>
  </p:cSld>
  <p:clrMapOvr>
    <a:masterClrMapping/>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1">
    <p:spTree>
      <p:nvGrpSpPr>
        <p:cNvPr id="1" name=""/>
        <p:cNvGrpSpPr/>
        <p:nvPr/>
      </p:nvGrpSpPr>
      <p:grpSpPr>
        <a:xfrm>
          <a:off x="0" y="0"/>
          <a:ext cx="0" cy="0"/>
          <a:chOff x="0" y="0"/>
          <a:chExt cx="0" cy="0"/>
        </a:xfrm>
      </p:grpSpPr>
    </p:spTree>
    <p:extLst>
      <p:ext uri="{BB962C8B-B14F-4D97-AF65-F5344CB8AC3E}">
        <p14:creationId xmlns:p14="http://schemas.microsoft.com/office/powerpoint/2010/main" val="988013086"/>
      </p:ext>
    </p:extLst>
  </p:cSld>
  <p:clrMapOvr>
    <a:masterClrMapping/>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nk Accent Color 2">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7153815"/>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nk Accent Color 3">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4583562"/>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lack Notes slide Layout">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47155254"/>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1_Demo, Video etc. &quot;special&quot; slides">
    <p:spTree>
      <p:nvGrpSpPr>
        <p:cNvPr id="1" name=""/>
        <p:cNvGrpSpPr/>
        <p:nvPr/>
      </p:nvGrpSpPr>
      <p:grpSpPr>
        <a:xfrm>
          <a:off x="0" y="0"/>
          <a:ext cx="0" cy="0"/>
          <a:chOff x="0" y="0"/>
          <a:chExt cx="0" cy="0"/>
        </a:xfrm>
      </p:grpSpPr>
      <p:sp>
        <p:nvSpPr>
          <p:cNvPr id="14" name="Rectangle 13"/>
          <p:cNvSpPr/>
          <p:nvPr userDrawn="1"/>
        </p:nvSpPr>
        <p:spPr bwMode="hidden">
          <a:xfrm rot="5400000" flipV="1">
            <a:off x="9010058" y="4017496"/>
            <a:ext cx="5558978" cy="53127"/>
          </a:xfrm>
          <a:prstGeom prst="rect">
            <a:avLst/>
          </a:prstGeom>
          <a:solidFill>
            <a:srgbClr val="FFA5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pic>
        <p:nvPicPr>
          <p:cNvPr id="22"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a:stretch/>
        </p:blipFill>
        <p:spPr bwMode="auto">
          <a:xfrm>
            <a:off x="-1619" y="-2"/>
            <a:ext cx="7697073" cy="69950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5" name="Rectangle 14"/>
          <p:cNvSpPr/>
          <p:nvPr userDrawn="1"/>
        </p:nvSpPr>
        <p:spPr bwMode="hidden">
          <a:xfrm>
            <a:off x="11524554" y="3586897"/>
            <a:ext cx="612266" cy="30190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0" rIns="93260" bIns="46630" numCol="1" spcCol="0" rtlCol="0" fromWordArt="0" anchor="ctr" anchorCtr="0" forceAA="0" compatLnSpc="1">
            <a:prstTxWarp prst="textNoShape">
              <a:avLst/>
            </a:prstTxWarp>
            <a:noAutofit/>
          </a:bodyPr>
          <a:lstStyle/>
          <a:p>
            <a:pPr algn="ctr"/>
            <a:endParaRPr lang="en-US" sz="2448" dirty="0">
              <a:gradFill>
                <a:gsLst>
                  <a:gs pos="0">
                    <a:srgbClr val="505050"/>
                  </a:gs>
                  <a:gs pos="86000">
                    <a:srgbClr val="505050"/>
                  </a:gs>
                </a:gsLst>
                <a:lin ang="5400000" scaled="0"/>
              </a:gradFill>
              <a:latin typeface="Segoe UI Light" pitchFamily="34" charset="0"/>
            </a:endParaRPr>
          </a:p>
        </p:txBody>
      </p:sp>
      <p:sp>
        <p:nvSpPr>
          <p:cNvPr id="11" name="Rectangle 10"/>
          <p:cNvSpPr/>
          <p:nvPr userDrawn="1"/>
        </p:nvSpPr>
        <p:spPr bwMode="gray">
          <a:xfrm>
            <a:off x="620367" y="3772805"/>
            <a:ext cx="11195743" cy="2664747"/>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3" name="Subtitle 2"/>
          <p:cNvSpPr>
            <a:spLocks noGrp="1"/>
          </p:cNvSpPr>
          <p:nvPr>
            <p:ph type="subTitle" idx="1"/>
          </p:nvPr>
        </p:nvSpPr>
        <p:spPr>
          <a:xfrm>
            <a:off x="1022802" y="4078230"/>
            <a:ext cx="9512820" cy="470856"/>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latin typeface="+mn-lt"/>
              </a:defRPr>
            </a:lvl1pPr>
            <a:lvl2pPr marL="466280" indent="0" algn="ctr">
              <a:buNone/>
              <a:defRPr>
                <a:solidFill>
                  <a:schemeClr val="tx1">
                    <a:tint val="75000"/>
                  </a:schemeClr>
                </a:solidFill>
              </a:defRPr>
            </a:lvl2pPr>
            <a:lvl3pPr marL="932559" indent="0" algn="ctr">
              <a:buNone/>
              <a:defRPr>
                <a:solidFill>
                  <a:schemeClr val="tx1">
                    <a:tint val="75000"/>
                  </a:schemeClr>
                </a:solidFill>
              </a:defRPr>
            </a:lvl3pPr>
            <a:lvl4pPr marL="1398839" indent="0" algn="ctr">
              <a:buNone/>
              <a:defRPr>
                <a:solidFill>
                  <a:schemeClr val="tx1">
                    <a:tint val="75000"/>
                  </a:schemeClr>
                </a:solidFill>
              </a:defRPr>
            </a:lvl4pPr>
            <a:lvl5pPr marL="1865119" indent="0" algn="ctr">
              <a:buNone/>
              <a:defRPr>
                <a:solidFill>
                  <a:schemeClr val="tx1">
                    <a:tint val="75000"/>
                  </a:schemeClr>
                </a:solidFill>
              </a:defRPr>
            </a:lvl5pPr>
            <a:lvl6pPr marL="2331399" indent="0" algn="ctr">
              <a:buNone/>
              <a:defRPr>
                <a:solidFill>
                  <a:schemeClr val="tx1">
                    <a:tint val="75000"/>
                  </a:schemeClr>
                </a:solidFill>
              </a:defRPr>
            </a:lvl6pPr>
            <a:lvl7pPr marL="2797677" indent="0" algn="ctr">
              <a:buNone/>
              <a:defRPr>
                <a:solidFill>
                  <a:schemeClr val="tx1">
                    <a:tint val="75000"/>
                  </a:schemeClr>
                </a:solidFill>
              </a:defRPr>
            </a:lvl7pPr>
            <a:lvl8pPr marL="3263957" indent="0" algn="ctr">
              <a:buNone/>
              <a:defRPr>
                <a:solidFill>
                  <a:schemeClr val="tx1">
                    <a:tint val="75000"/>
                  </a:schemeClr>
                </a:solidFill>
              </a:defRPr>
            </a:lvl8pPr>
            <a:lvl9pPr marL="3730237" indent="0" algn="ctr">
              <a:buNone/>
              <a:defRPr>
                <a:solidFill>
                  <a:schemeClr val="tx1">
                    <a:tint val="75000"/>
                  </a:schemeClr>
                </a:solidFill>
              </a:defRPr>
            </a:lvl9pPr>
          </a:lstStyle>
          <a:p>
            <a:r>
              <a:rPr lang="en-US" smtClean="0"/>
              <a:t>Click to edit Master subtitle style</a:t>
            </a:r>
            <a:endParaRPr lang="en-US" dirty="0"/>
          </a:p>
        </p:txBody>
      </p:sp>
      <p:sp>
        <p:nvSpPr>
          <p:cNvPr id="17" name="Rectangle 16"/>
          <p:cNvSpPr/>
          <p:nvPr userDrawn="1"/>
        </p:nvSpPr>
        <p:spPr bwMode="hidden">
          <a:xfrm>
            <a:off x="11816109" y="6508794"/>
            <a:ext cx="620368" cy="4857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0" rIns="93260" bIns="46630" numCol="1" spcCol="0" rtlCol="0" fromWordArt="0" anchor="ctr" anchorCtr="0" forceAA="0" compatLnSpc="1">
            <a:prstTxWarp prst="textNoShape">
              <a:avLst/>
            </a:prstTxWarp>
            <a:noAutofit/>
          </a:bodyPr>
          <a:lstStyle/>
          <a:p>
            <a:pPr algn="ctr"/>
            <a:endParaRPr lang="en-US" sz="2448" dirty="0">
              <a:gradFill>
                <a:gsLst>
                  <a:gs pos="0">
                    <a:srgbClr val="505050"/>
                  </a:gs>
                  <a:gs pos="86000">
                    <a:srgbClr val="505050"/>
                  </a:gs>
                </a:gsLst>
                <a:lin ang="5400000" scaled="0"/>
              </a:gradFill>
              <a:latin typeface="Segoe UI Light" pitchFamily="34" charset="0"/>
            </a:endParaRPr>
          </a:p>
        </p:txBody>
      </p:sp>
      <p:sp>
        <p:nvSpPr>
          <p:cNvPr id="18" name="Rectangle 17"/>
          <p:cNvSpPr/>
          <p:nvPr userDrawn="1"/>
        </p:nvSpPr>
        <p:spPr bwMode="gray">
          <a:xfrm>
            <a:off x="2" y="3586898"/>
            <a:ext cx="11816107" cy="46629"/>
          </a:xfrm>
          <a:prstGeom prst="rect">
            <a:avLst/>
          </a:prstGeom>
          <a:solidFill>
            <a:srgbClr val="FFA5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19" name="Rectangle 18"/>
          <p:cNvSpPr/>
          <p:nvPr userDrawn="1"/>
        </p:nvSpPr>
        <p:spPr bwMode="hidden">
          <a:xfrm>
            <a:off x="10599674" y="2345639"/>
            <a:ext cx="1836801" cy="1241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0" rIns="93260" bIns="46630" numCol="1" spcCol="0" rtlCol="0" fromWordArt="0" anchor="ctr" anchorCtr="0" forceAA="0" compatLnSpc="1">
            <a:prstTxWarp prst="textNoShape">
              <a:avLst/>
            </a:prstTxWarp>
            <a:noAutofit/>
          </a:bodyPr>
          <a:lstStyle/>
          <a:p>
            <a:pPr algn="ctr"/>
            <a:endParaRPr lang="en-US" sz="2448" dirty="0">
              <a:gradFill>
                <a:gsLst>
                  <a:gs pos="0">
                    <a:srgbClr val="505050"/>
                  </a:gs>
                  <a:gs pos="86000">
                    <a:srgbClr val="505050"/>
                  </a:gs>
                </a:gsLst>
                <a:lin ang="5400000" scaled="0"/>
              </a:gradFill>
              <a:latin typeface="Segoe UI Light" pitchFamily="34" charset="0"/>
            </a:endParaRPr>
          </a:p>
        </p:txBody>
      </p:sp>
      <p:sp>
        <p:nvSpPr>
          <p:cNvPr id="20" name="Rectangle 19"/>
          <p:cNvSpPr/>
          <p:nvPr userDrawn="1"/>
        </p:nvSpPr>
        <p:spPr bwMode="hidden">
          <a:xfrm>
            <a:off x="11816109" y="3109386"/>
            <a:ext cx="620368" cy="6152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0" rIns="93260" bIns="46630" numCol="1" spcCol="0" rtlCol="0" fromWordArt="0" anchor="ctr" anchorCtr="0" forceAA="0" compatLnSpc="1">
            <a:prstTxWarp prst="textNoShape">
              <a:avLst/>
            </a:prstTxWarp>
            <a:noAutofit/>
          </a:bodyPr>
          <a:lstStyle/>
          <a:p>
            <a:pPr algn="ctr"/>
            <a:endParaRPr lang="en-US" sz="2448" dirty="0">
              <a:gradFill>
                <a:gsLst>
                  <a:gs pos="0">
                    <a:srgbClr val="505050"/>
                  </a:gs>
                  <a:gs pos="86000">
                    <a:srgbClr val="505050"/>
                  </a:gs>
                </a:gsLst>
                <a:lin ang="5400000" scaled="0"/>
              </a:gradFill>
              <a:latin typeface="Segoe UI Light" pitchFamily="34" charset="0"/>
            </a:endParaRPr>
          </a:p>
        </p:txBody>
      </p:sp>
      <p:sp>
        <p:nvSpPr>
          <p:cNvPr id="21" name="Rectangle 20"/>
          <p:cNvSpPr/>
          <p:nvPr userDrawn="1"/>
        </p:nvSpPr>
        <p:spPr bwMode="hidden">
          <a:xfrm>
            <a:off x="11232199" y="6652570"/>
            <a:ext cx="1204278" cy="3419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0" rIns="93260" bIns="46630" numCol="1" spcCol="0" rtlCol="0" fromWordArt="0" anchor="ctr" anchorCtr="0" forceAA="0" compatLnSpc="1">
            <a:prstTxWarp prst="textNoShape">
              <a:avLst/>
            </a:prstTxWarp>
            <a:noAutofit/>
          </a:bodyPr>
          <a:lstStyle/>
          <a:p>
            <a:pPr algn="ctr"/>
            <a:endParaRPr lang="en-US" sz="2448" dirty="0">
              <a:gradFill>
                <a:gsLst>
                  <a:gs pos="0">
                    <a:srgbClr val="505050"/>
                  </a:gs>
                  <a:gs pos="86000">
                    <a:srgbClr val="505050"/>
                  </a:gs>
                </a:gsLst>
                <a:lin ang="5400000" scaled="0"/>
              </a:gradFill>
              <a:latin typeface="Segoe UI Light" pitchFamily="34" charset="0"/>
            </a:endParaRPr>
          </a:p>
        </p:txBody>
      </p:sp>
      <p:sp>
        <p:nvSpPr>
          <p:cNvPr id="23" name="Rectangle 22"/>
          <p:cNvSpPr/>
          <p:nvPr userDrawn="1"/>
        </p:nvSpPr>
        <p:spPr bwMode="hidden">
          <a:xfrm>
            <a:off x="11483409" y="0"/>
            <a:ext cx="536465" cy="3586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0" rIns="93260" bIns="46630" numCol="1" spcCol="0" rtlCol="0" fromWordArt="0" anchor="ctr" anchorCtr="0" forceAA="0" compatLnSpc="1">
            <a:prstTxWarp prst="textNoShape">
              <a:avLst/>
            </a:prstTxWarp>
            <a:noAutofit/>
          </a:bodyPr>
          <a:lstStyle/>
          <a:p>
            <a:pPr algn="ctr"/>
            <a:endParaRPr lang="en-US" sz="2448" dirty="0">
              <a:gradFill>
                <a:gsLst>
                  <a:gs pos="0">
                    <a:srgbClr val="505050"/>
                  </a:gs>
                  <a:gs pos="86000">
                    <a:srgbClr val="505050"/>
                  </a:gs>
                </a:gsLst>
                <a:lin ang="5400000" scaled="0"/>
              </a:gradFill>
              <a:latin typeface="Segoe UI Light" pitchFamily="34" charset="0"/>
            </a:endParaRPr>
          </a:p>
        </p:txBody>
      </p:sp>
      <p:sp>
        <p:nvSpPr>
          <p:cNvPr id="2" name="Title 1"/>
          <p:cNvSpPr>
            <a:spLocks noGrp="1"/>
          </p:cNvSpPr>
          <p:nvPr>
            <p:ph type="ctrTitle"/>
          </p:nvPr>
        </p:nvSpPr>
        <p:spPr>
          <a:xfrm>
            <a:off x="1022799" y="699710"/>
            <a:ext cx="10793309" cy="1553823"/>
          </a:xfrm>
        </p:spPr>
        <p:txBody>
          <a:bodyPr anchor="ctr" anchorCtr="0">
            <a:noAutofit/>
          </a:bodyPr>
          <a:lstStyle>
            <a:lvl1pPr>
              <a:lnSpc>
                <a:spcPct val="90000"/>
              </a:lnSpc>
              <a:defRPr sz="4896" baseline="0">
                <a:gradFill flip="none" rotWithShape="1">
                  <a:gsLst>
                    <a:gs pos="0">
                      <a:schemeClr val="tx1"/>
                    </a:gs>
                    <a:gs pos="86000">
                      <a:schemeClr val="tx1"/>
                    </a:gs>
                  </a:gsLst>
                  <a:lin ang="5400000" scaled="0"/>
                  <a:tileRect/>
                </a:gradFill>
                <a:latin typeface="+mj-lt"/>
              </a:defRPr>
            </a:lvl1pPr>
          </a:lstStyle>
          <a:p>
            <a:r>
              <a:rPr lang="en-US" smtClean="0"/>
              <a:t>Click to edit Master title style</a:t>
            </a:r>
            <a:endParaRPr lang="en-US" dirty="0"/>
          </a:p>
        </p:txBody>
      </p:sp>
      <p:sp>
        <p:nvSpPr>
          <p:cNvPr id="7" name="Text Placeholder 6"/>
          <p:cNvSpPr>
            <a:spLocks noGrp="1"/>
          </p:cNvSpPr>
          <p:nvPr>
            <p:ph type="body" sz="quarter" idx="10" hasCustomPrompt="1"/>
          </p:nvPr>
        </p:nvSpPr>
        <p:spPr>
          <a:xfrm>
            <a:off x="1022801" y="2386569"/>
            <a:ext cx="10794930" cy="1406089"/>
          </a:xfrm>
        </p:spPr>
        <p:txBody>
          <a:bodyPr anchor="b" anchorCtr="0">
            <a:noAutofit/>
            <a:scene3d>
              <a:camera prst="orthographicFront"/>
              <a:lightRig rig="flat" dir="t"/>
            </a:scene3d>
            <a:sp3d>
              <a:contourClr>
                <a:schemeClr val="bg2"/>
              </a:contourClr>
            </a:sp3d>
          </a:bodyPr>
          <a:lstStyle>
            <a:lvl1pPr marL="0" indent="0" algn="r">
              <a:buFont typeface="Arial" pitchFamily="34" charset="0"/>
              <a:buNone/>
              <a:defRPr kumimoji="0" lang="en-US" sz="10199" b="0" i="0" u="none" strike="noStrike" kern="1200" cap="none" spc="612" normalizeH="0" baseline="0" noProof="0" dirty="0" smtClean="0">
                <a:ln w="31750">
                  <a:noFill/>
                </a:ln>
                <a:gradFill>
                  <a:gsLst>
                    <a:gs pos="37000">
                      <a:schemeClr val="bg2"/>
                    </a:gs>
                    <a:gs pos="99000">
                      <a:schemeClr val="bg2"/>
                    </a:gs>
                  </a:gsLst>
                  <a:lin ang="5400000"/>
                </a:gradFill>
                <a:effectLst/>
                <a:uLnTx/>
                <a:uFillTx/>
                <a:latin typeface="+mj-lt"/>
                <a:ea typeface="+mn-ea"/>
                <a:cs typeface="+mn-cs"/>
              </a:defRPr>
            </a:lvl1pPr>
          </a:lstStyle>
          <a:p>
            <a:pPr lvl="0"/>
            <a:r>
              <a:rPr lang="en-US" dirty="0" smtClean="0"/>
              <a:t>click to…</a:t>
            </a:r>
          </a:p>
        </p:txBody>
      </p:sp>
      <p:sp>
        <p:nvSpPr>
          <p:cNvPr id="24" name="Rectangle 23"/>
          <p:cNvSpPr/>
          <p:nvPr userDrawn="1"/>
        </p:nvSpPr>
        <p:spPr bwMode="auto">
          <a:xfrm>
            <a:off x="7400932" y="6437552"/>
            <a:ext cx="2542104" cy="557484"/>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01430790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1" presetClass="entr" presetSubtype="0" fill="hold" grpId="1" nodeType="withEffect">
                                  <p:stCondLst>
                                    <p:cond delay="450"/>
                                  </p:stCondLst>
                                  <p:childTnLst>
                                    <p:set>
                                      <p:cBhvr>
                                        <p:cTn id="10" dur="1" fill="hold">
                                          <p:stCondLst>
                                            <p:cond delay="0"/>
                                          </p:stCondLst>
                                        </p:cTn>
                                        <p:tgtEl>
                                          <p:spTgt spid="14"/>
                                        </p:tgtEl>
                                        <p:attrNameLst>
                                          <p:attrName>style.visibility</p:attrName>
                                        </p:attrNameLst>
                                      </p:cBhvr>
                                      <p:to>
                                        <p:strVal val="visible"/>
                                      </p:to>
                                    </p:set>
                                  </p:childTnLst>
                                </p:cTn>
                              </p:par>
                              <p:par>
                                <p:cTn id="11" presetID="42" presetClass="path" presetSubtype="0" fill="hold" grpId="0" nodeType="withEffect">
                                  <p:stCondLst>
                                    <p:cond delay="450"/>
                                  </p:stCondLst>
                                  <p:childTnLst>
                                    <p:animMotion origin="layout" path="M 3.52849E-6 -0.71968 L 3.52849E-6 0.97106 " pathEditMode="relative" rAng="0" ptsTypes="AA">
                                      <p:cBhvr>
                                        <p:cTn id="12" dur="750" fill="hold"/>
                                        <p:tgtEl>
                                          <p:spTgt spid="14"/>
                                        </p:tgtEl>
                                        <p:attrNameLst>
                                          <p:attrName>ppt_x</p:attrName>
                                          <p:attrName>ppt_y</p:attrName>
                                        </p:attrNameLst>
                                      </p:cBhvr>
                                      <p:rCtr x="0" y="84537"/>
                                    </p:animMotion>
                                  </p:childTnLst>
                                </p:cTn>
                              </p:par>
                              <p:par>
                                <p:cTn id="13" presetID="1" presetClass="exit"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hidden"/>
                                      </p:to>
                                    </p:set>
                                  </p:childTnLst>
                                </p:cTn>
                              </p:par>
                              <p:par>
                                <p:cTn id="15" presetID="10" presetClass="entr" presetSubtype="0"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750"/>
                                        <p:tgtEl>
                                          <p:spTgt spid="11"/>
                                        </p:tgtEl>
                                      </p:cBhvr>
                                    </p:animEffect>
                                  </p:childTnLst>
                                </p:cTn>
                              </p:par>
                              <p:par>
                                <p:cTn id="18" presetID="10" presetClass="entr" presetSubtype="0" fill="hold" grpId="0" nodeType="withEffect">
                                  <p:stCondLst>
                                    <p:cond delay="75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750"/>
                                        <p:tgtEl>
                                          <p:spTgt spid="3"/>
                                        </p:tgtEl>
                                      </p:cBhvr>
                                    </p:animEffect>
                                  </p:childTnLst>
                                </p:cTn>
                              </p:par>
                              <p:par>
                                <p:cTn id="21" presetID="2" presetClass="entr" presetSubtype="8" decel="10000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800" fill="hold"/>
                                        <p:tgtEl>
                                          <p:spTgt spid="7"/>
                                        </p:tgtEl>
                                        <p:attrNameLst>
                                          <p:attrName>ppt_x</p:attrName>
                                        </p:attrNameLst>
                                      </p:cBhvr>
                                      <p:tavLst>
                                        <p:tav tm="0">
                                          <p:val>
                                            <p:strVal val="0-#ppt_w/2"/>
                                          </p:val>
                                        </p:tav>
                                        <p:tav tm="100000">
                                          <p:val>
                                            <p:strVal val="#ppt_x"/>
                                          </p:val>
                                        </p:tav>
                                      </p:tavLst>
                                    </p:anim>
                                    <p:anim calcmode="lin" valueType="num">
                                      <p:cBhvr additive="base">
                                        <p:cTn id="24" dur="800" fill="hold"/>
                                        <p:tgtEl>
                                          <p:spTgt spid="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1" grpId="0" animBg="1"/>
      <p:bldP spid="3" grpId="0">
        <p:tmplLst>
          <p:tmpl>
            <p:tnLst>
              <p:par>
                <p:cTn presetID="10" presetClass="entr" presetSubtype="0" fill="hold" nodeType="withEffect">
                  <p:stCondLst>
                    <p:cond delay="75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18" grpId="0" animBg="1"/>
      <p:bldP spid="2" grpId="0"/>
      <p:bldP spid="7" grpId="0">
        <p:tmplLst>
          <p:tmpl>
            <p:tnLst>
              <p:par>
                <p:cTn presetID="2" presetClass="entr" presetSubtype="8"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800" fill="hold"/>
                        <p:tgtEl>
                          <p:spTgt spid="7"/>
                        </p:tgtEl>
                        <p:attrNameLst>
                          <p:attrName>ppt_x</p:attrName>
                        </p:attrNameLst>
                      </p:cBhvr>
                      <p:tavLst>
                        <p:tav tm="0">
                          <p:val>
                            <p:strVal val="0-#ppt_w/2"/>
                          </p:val>
                        </p:tav>
                        <p:tav tm="100000">
                          <p:val>
                            <p:strVal val="#ppt_x"/>
                          </p:val>
                        </p:tav>
                      </p:tavLst>
                    </p:anim>
                    <p:anim calcmode="lin" valueType="num">
                      <p:cBhvr additive="base">
                        <p:cTn dur="800" fill="hold"/>
                        <p:tgtEl>
                          <p:spTgt spid="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Title &amp; Content,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661" y="1476621"/>
            <a:ext cx="11375536" cy="2130904"/>
          </a:xfrm>
          <a:prstGeom prst="rect">
            <a:avLst/>
          </a:prstGeom>
        </p:spPr>
        <p:txBody>
          <a:bodyPr/>
          <a:lstStyle>
            <a:lvl1pPr marL="0" indent="0">
              <a:spcBef>
                <a:spcPts val="2448"/>
              </a:spcBef>
              <a:buNone/>
              <a:defRPr sz="4080">
                <a:gradFill>
                  <a:gsLst>
                    <a:gs pos="100000">
                      <a:schemeClr val="bg2"/>
                    </a:gs>
                    <a:gs pos="0">
                      <a:schemeClr val="bg2"/>
                    </a:gs>
                  </a:gsLst>
                  <a:lin ang="5400000" scaled="0"/>
                </a:gradFill>
                <a:latin typeface="+mj-lt"/>
              </a:defRPr>
            </a:lvl1pPr>
            <a:lvl2pPr marL="0" indent="0">
              <a:buNone/>
              <a:defRPr sz="2040">
                <a:gradFill>
                  <a:gsLst>
                    <a:gs pos="100000">
                      <a:schemeClr val="bg2"/>
                    </a:gs>
                    <a:gs pos="0">
                      <a:schemeClr val="bg2"/>
                    </a:gs>
                  </a:gsLst>
                  <a:lin ang="5400000" scaled="0"/>
                </a:gradFill>
              </a:defRPr>
            </a:lvl2pPr>
            <a:lvl3pPr marL="236341" indent="0">
              <a:buNone/>
              <a:defRPr sz="2040">
                <a:gradFill>
                  <a:gsLst>
                    <a:gs pos="100000">
                      <a:schemeClr val="bg2"/>
                    </a:gs>
                    <a:gs pos="0">
                      <a:schemeClr val="bg2"/>
                    </a:gs>
                  </a:gsLst>
                  <a:lin ang="5400000" scaled="0"/>
                </a:gradFill>
              </a:defRPr>
            </a:lvl3pPr>
            <a:lvl4pPr marL="466209" indent="0">
              <a:buNone/>
              <a:defRPr sz="2040">
                <a:gradFill>
                  <a:gsLst>
                    <a:gs pos="100000">
                      <a:schemeClr val="bg2"/>
                    </a:gs>
                    <a:gs pos="0">
                      <a:schemeClr val="bg2"/>
                    </a:gs>
                  </a:gsLst>
                  <a:lin ang="5400000" scaled="0"/>
                </a:gradFill>
              </a:defRPr>
            </a:lvl4pPr>
            <a:lvl5pPr marL="707407" indent="0">
              <a:buNone/>
              <a:defRPr sz="2040">
                <a:gradFill>
                  <a:gsLst>
                    <a:gs pos="100000">
                      <a:schemeClr val="bg2"/>
                    </a:gs>
                    <a:gs pos="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Slide Number Placeholder 9"/>
          <p:cNvSpPr>
            <a:spLocks noGrp="1"/>
          </p:cNvSpPr>
          <p:nvPr>
            <p:ph type="sldNum" sz="quarter" idx="12"/>
          </p:nvPr>
        </p:nvSpPr>
        <p:spPr>
          <a:xfrm>
            <a:off x="531279"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380"/>
            <a:fld id="{727B4C2D-45E2-4621-8491-2995EB46A674}" type="slidenum">
              <a:rPr lang="en-US" smtClean="0">
                <a:gradFill>
                  <a:gsLst>
                    <a:gs pos="100000">
                      <a:srgbClr val="797A7D"/>
                    </a:gs>
                    <a:gs pos="0">
                      <a:srgbClr val="797A7D"/>
                    </a:gs>
                  </a:gsLst>
                  <a:lin ang="5400000" scaled="0"/>
                </a:gradFill>
              </a:rPr>
              <a:pPr defTabSz="932380"/>
              <a:t>‹#›</a:t>
            </a:fld>
            <a:endParaRPr lang="en-US" dirty="0">
              <a:gradFill>
                <a:gsLst>
                  <a:gs pos="100000">
                    <a:srgbClr val="797A7D"/>
                  </a:gs>
                  <a:gs pos="0">
                    <a:srgbClr val="797A7D"/>
                  </a:gs>
                </a:gsLst>
                <a:lin ang="5400000" scaled="0"/>
              </a:gradFill>
            </a:endParaRPr>
          </a:p>
        </p:txBody>
      </p:sp>
    </p:spTree>
    <p:extLst>
      <p:ext uri="{BB962C8B-B14F-4D97-AF65-F5344CB8AC3E}">
        <p14:creationId xmlns:p14="http://schemas.microsoft.com/office/powerpoint/2010/main" val="2064552675"/>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34" Type="http://schemas.openxmlformats.org/officeDocument/2006/relationships/image" Target="../media/image1.png"/><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33" Type="http://schemas.openxmlformats.org/officeDocument/2006/relationships/theme" Target="../theme/theme2.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slideLayout" Target="../slideLayouts/slideLayout60.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slideLayout" Target="../slideLayouts/slideLayout59.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 Id="rId8"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4"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3062831782"/>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 id="2147484248" r:id="rId31"/>
    <p:sldLayoutId id="2147484249" r:id="rId3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54.xml"/><Relationship Id="rId5" Type="http://schemas.microsoft.com/office/2007/relationships/hdphoto" Target="../media/hdphoto1.wdp"/><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0.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5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40.xml"/><Relationship Id="rId4" Type="http://schemas.openxmlformats.org/officeDocument/2006/relationships/image" Target="../media/image2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image" Target="../media/image9.jpg"/><Relationship Id="rId1" Type="http://schemas.openxmlformats.org/officeDocument/2006/relationships/slideLayout" Target="../slideLayouts/slideLayout54.xml"/><Relationship Id="rId6" Type="http://schemas.openxmlformats.org/officeDocument/2006/relationships/image" Target="../media/image12.jpeg"/><Relationship Id="rId5" Type="http://schemas.openxmlformats.org/officeDocument/2006/relationships/hyperlink" Target="http://www.amazon.com/Essential-SharePoint-2010-Overview-Governance/dp/0321700759/ref=sr_1_2?ie=UTF8&amp;s=books&amp;qid=1255306488&amp;sr=8-2" TargetMode="External"/><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hyperlink" Target="http://sales/north-america/presentations/april-2011-widgets.docx" TargetMode="External"/><Relationship Id="rId2" Type="http://schemas.openxmlformats.org/officeDocument/2006/relationships/notesSlide" Target="../notesSlides/notesSlide27.xml"/><Relationship Id="rId1" Type="http://schemas.openxmlformats.org/officeDocument/2006/relationships/slideLayout" Target="../slideLayouts/slideLayout4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1.xml"/><Relationship Id="rId1" Type="http://schemas.openxmlformats.org/officeDocument/2006/relationships/slideLayout" Target="../slideLayouts/slideLayout4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0.xml"/></Relationships>
</file>

<file path=ppt/slides/_rels/slide5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0.xml"/></Relationships>
</file>

<file path=ppt/slides/_rels/slide6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5.xml"/></Relationships>
</file>

<file path=ppt/slides/_rels/slide6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5.xml"/></Relationships>
</file>

<file path=ppt/slides/_rels/slide6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0.png"/><Relationship Id="rId1" Type="http://schemas.openxmlformats.org/officeDocument/2006/relationships/slideLayout" Target="../slideLayouts/slideLayout60.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0.xml"/></Relationships>
</file>

<file path=ppt/slides/_rels/slide6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image" Target="../media/image9.jpg"/><Relationship Id="rId1" Type="http://schemas.openxmlformats.org/officeDocument/2006/relationships/slideLayout" Target="../slideLayouts/slideLayout54.xml"/><Relationship Id="rId6" Type="http://schemas.openxmlformats.org/officeDocument/2006/relationships/image" Target="../media/image12.jpeg"/><Relationship Id="rId5" Type="http://schemas.openxmlformats.org/officeDocument/2006/relationships/hyperlink" Target="http://www.amazon.com/Essential-SharePoint-2010-Overview-Governance/dp/0321700759/ref=sr_1_2?ie=UTF8&amp;s=books&amp;qid=1255306488&amp;sr=8-2" TargetMode="Externa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1.xml"/></Relationships>
</file>

<file path=ppt/slides/_rels/slide7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0.xml"/><Relationship Id="rId1" Type="http://schemas.openxmlformats.org/officeDocument/2006/relationships/slideLayout" Target="../slideLayouts/slideLayout9.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7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1.xml"/><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5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4319368"/>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 this session…</a:t>
            </a:r>
            <a:endParaRPr lang="en-US" dirty="0"/>
          </a:p>
        </p:txBody>
      </p:sp>
      <p:sp>
        <p:nvSpPr>
          <p:cNvPr id="5" name="Text Placeholder 4"/>
          <p:cNvSpPr>
            <a:spLocks noGrp="1"/>
          </p:cNvSpPr>
          <p:nvPr>
            <p:ph type="body" sz="quarter" idx="11"/>
          </p:nvPr>
        </p:nvSpPr>
        <p:spPr>
          <a:xfrm>
            <a:off x="274639" y="1254200"/>
            <a:ext cx="11889564" cy="1785104"/>
          </a:xfrm>
        </p:spPr>
        <p:txBody>
          <a:bodyPr/>
          <a:lstStyle/>
          <a:p>
            <a:pPr>
              <a:lnSpc>
                <a:spcPct val="100000"/>
              </a:lnSpc>
            </a:pPr>
            <a:r>
              <a:rPr lang="en-US" dirty="0" smtClean="0"/>
              <a:t>Achieve successful adoption by employing best practices for document content by using:</a:t>
            </a:r>
          </a:p>
          <a:p>
            <a:pPr>
              <a:lnSpc>
                <a:spcPct val="100000"/>
              </a:lnSpc>
            </a:pPr>
            <a:endParaRPr lang="en-US" sz="2000" dirty="0" smtClean="0">
              <a:gradFill>
                <a:gsLst>
                  <a:gs pos="1250">
                    <a:schemeClr val="tx1"/>
                  </a:gs>
                  <a:gs pos="100000">
                    <a:schemeClr val="tx1"/>
                  </a:gs>
                </a:gsLst>
                <a:lin ang="5400000" scaled="0"/>
              </a:gradFill>
              <a:latin typeface="+mn-lt"/>
            </a:endParaRPr>
          </a:p>
        </p:txBody>
      </p:sp>
      <p:sp>
        <p:nvSpPr>
          <p:cNvPr id="6" name="Rectangle 5"/>
          <p:cNvSpPr/>
          <p:nvPr/>
        </p:nvSpPr>
        <p:spPr bwMode="auto">
          <a:xfrm>
            <a:off x="2488023" y="4150973"/>
            <a:ext cx="361187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Metadata Columns</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32290" fontAlgn="base">
              <a:lnSpc>
                <a:spcPct val="90000"/>
              </a:lnSpc>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2488020" y="3224361"/>
            <a:ext cx="3611881"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SharePoint Libraries</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6252302" y="3211107"/>
            <a:ext cx="361187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Search</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32290" fontAlgn="base">
              <a:lnSpc>
                <a:spcPct val="90000"/>
              </a:lnSpc>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2484437" y="5066982"/>
            <a:ext cx="3611881"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Folders</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bwMode="auto">
          <a:xfrm>
            <a:off x="6255886" y="4144827"/>
            <a:ext cx="361187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OneDrive for Business</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32290" fontAlgn="base">
              <a:lnSpc>
                <a:spcPct val="90000"/>
              </a:lnSpc>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6252300" y="5060836"/>
            <a:ext cx="3611881"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Mobile Access</a:t>
            </a:r>
            <a:endParaRPr lang="en-US"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483645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a:ext>
            </a:extLst>
          </a:blip>
          <a:srcRect t="15419"/>
          <a:stretch/>
        </p:blipFill>
        <p:spPr>
          <a:xfrm>
            <a:off x="-1" y="-12700"/>
            <a:ext cx="12436475" cy="7007225"/>
          </a:xfrm>
          <a:prstGeom prst="rect">
            <a:avLst/>
          </a:prstGeom>
          <a:noFill/>
          <a:ln>
            <a:noFill/>
          </a:ln>
        </p:spPr>
      </p:pic>
      <p:pic>
        <p:nvPicPr>
          <p:cNvPr id="4" name="Picture 3"/>
          <p:cNvPicPr>
            <a:picLocks noChangeAspect="1"/>
          </p:cNvPicPr>
          <p:nvPr/>
        </p:nvPicPr>
        <p:blipFill>
          <a:blip r:embed="rId4" cstate="print">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tretch>
            <a:fillRect/>
          </a:stretch>
        </p:blipFill>
        <p:spPr>
          <a:xfrm>
            <a:off x="2865437" y="-84138"/>
            <a:ext cx="6044196" cy="2362205"/>
          </a:xfrm>
          <a:prstGeom prst="rect">
            <a:avLst/>
          </a:prstGeom>
        </p:spPr>
      </p:pic>
      <p:sp>
        <p:nvSpPr>
          <p:cNvPr id="12" name="Rectangle 11"/>
          <p:cNvSpPr/>
          <p:nvPr/>
        </p:nvSpPr>
        <p:spPr bwMode="auto">
          <a:xfrm>
            <a:off x="832166" y="3501231"/>
            <a:ext cx="3505200" cy="3505200"/>
          </a:xfrm>
          <a:prstGeom prst="rect">
            <a:avLst/>
          </a:prstGeom>
          <a:solidFill>
            <a:schemeClr val="accent1">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182880" rIns="45720" bIns="45720" numCol="1" spcCol="0" rtlCol="0" fromWordArt="0" anchor="t" anchorCtr="0" forceAA="0" compatLnSpc="1">
            <a:prstTxWarp prst="textNoShape">
              <a:avLst/>
            </a:prstTxWarp>
            <a:noAutofit/>
          </a:bodyPr>
          <a:lstStyle/>
          <a:p>
            <a:pPr algn="ctr" defTabSz="914099" fontAlgn="base">
              <a:spcBef>
                <a:spcPts val="600"/>
              </a:spcBef>
              <a:spcAft>
                <a:spcPts val="3000"/>
              </a:spcAft>
            </a:pPr>
            <a:r>
              <a:rPr lang="en-US" sz="3200" b="1" spc="-100" dirty="0" smtClean="0">
                <a:gradFill>
                  <a:gsLst>
                    <a:gs pos="0">
                      <a:srgbClr val="FFFFFF"/>
                    </a:gs>
                    <a:gs pos="100000">
                      <a:srgbClr val="FFFFFF"/>
                    </a:gs>
                  </a:gsLst>
                  <a:lin ang="5400000" scaled="0"/>
                </a:gradFill>
                <a:latin typeface="Segoe UI Light"/>
                <a:ea typeface="Segoe UI" pitchFamily="34" charset="0"/>
                <a:cs typeface="Segoe UI" pitchFamily="34" charset="0"/>
              </a:rPr>
              <a:t>All my files in</a:t>
            </a:r>
            <a:br>
              <a:rPr lang="en-US" sz="3200" b="1" spc="-100" dirty="0" smtClean="0">
                <a:gradFill>
                  <a:gsLst>
                    <a:gs pos="0">
                      <a:srgbClr val="FFFFFF"/>
                    </a:gs>
                    <a:gs pos="100000">
                      <a:srgbClr val="FFFFFF"/>
                    </a:gs>
                  </a:gsLst>
                  <a:lin ang="5400000" scaled="0"/>
                </a:gradFill>
                <a:latin typeface="Segoe UI Light"/>
                <a:ea typeface="Segoe UI" pitchFamily="34" charset="0"/>
                <a:cs typeface="Segoe UI" pitchFamily="34" charset="0"/>
              </a:rPr>
            </a:br>
            <a:r>
              <a:rPr lang="en-US" sz="3200" b="1" i="1" spc="-100" dirty="0" smtClean="0">
                <a:gradFill>
                  <a:gsLst>
                    <a:gs pos="0">
                      <a:srgbClr val="FFFFFF"/>
                    </a:gs>
                    <a:gs pos="100000">
                      <a:srgbClr val="FFFFFF"/>
                    </a:gs>
                  </a:gsLst>
                  <a:lin ang="5400000" scaled="0"/>
                </a:gradFill>
                <a:latin typeface="Segoe UI Light"/>
                <a:ea typeface="Segoe UI" pitchFamily="34" charset="0"/>
                <a:cs typeface="Segoe UI" pitchFamily="34" charset="0"/>
              </a:rPr>
              <a:t>one</a:t>
            </a:r>
            <a:r>
              <a:rPr lang="en-US" sz="3200" b="1" spc="-100" dirty="0" smtClean="0">
                <a:gradFill>
                  <a:gsLst>
                    <a:gs pos="0">
                      <a:srgbClr val="FFFFFF"/>
                    </a:gs>
                    <a:gs pos="100000">
                      <a:srgbClr val="FFFFFF"/>
                    </a:gs>
                  </a:gsLst>
                  <a:lin ang="5400000" scaled="0"/>
                </a:gradFill>
                <a:latin typeface="Segoe UI Light"/>
                <a:ea typeface="Segoe UI" pitchFamily="34" charset="0"/>
                <a:cs typeface="Segoe UI" pitchFamily="34" charset="0"/>
              </a:rPr>
              <a:t> place</a:t>
            </a:r>
          </a:p>
          <a:p>
            <a:pPr algn="ctr" defTabSz="914099" fontAlgn="base">
              <a:spcBef>
                <a:spcPts val="100"/>
              </a:spcBef>
              <a:spcAft>
                <a:spcPts val="100"/>
              </a:spcAft>
            </a:pPr>
            <a:r>
              <a:rPr lang="en-US" sz="2200" dirty="0" smtClean="0">
                <a:gradFill>
                  <a:gsLst>
                    <a:gs pos="0">
                      <a:srgbClr val="FFFFFF"/>
                    </a:gs>
                    <a:gs pos="100000">
                      <a:srgbClr val="FFFFFF"/>
                    </a:gs>
                  </a:gsLst>
                  <a:lin ang="5400000" scaled="0"/>
                </a:gradFill>
                <a:ea typeface="Segoe UI" pitchFamily="34" charset="0"/>
                <a:cs typeface="Segoe UI" pitchFamily="34" charset="0"/>
              </a:rPr>
              <a:t>25GB Storage</a:t>
            </a:r>
          </a:p>
          <a:p>
            <a:pPr algn="ctr" defTabSz="914099" fontAlgn="base">
              <a:spcBef>
                <a:spcPts val="100"/>
              </a:spcBef>
              <a:spcAft>
                <a:spcPts val="100"/>
              </a:spcAft>
            </a:pPr>
            <a:r>
              <a:rPr lang="en-US" sz="2200" dirty="0" smtClean="0">
                <a:gradFill>
                  <a:gsLst>
                    <a:gs pos="0">
                      <a:srgbClr val="FFFFFF"/>
                    </a:gs>
                    <a:gs pos="100000">
                      <a:srgbClr val="FFFFFF"/>
                    </a:gs>
                  </a:gsLst>
                  <a:lin ang="5400000" scaled="0"/>
                </a:gradFill>
                <a:ea typeface="Segoe UI" pitchFamily="34" charset="0"/>
                <a:cs typeface="Segoe UI" pitchFamily="34" charset="0"/>
              </a:rPr>
              <a:t>Anywhere Access</a:t>
            </a:r>
          </a:p>
          <a:p>
            <a:pPr algn="ctr" defTabSz="914099" fontAlgn="base">
              <a:spcBef>
                <a:spcPts val="100"/>
              </a:spcBef>
              <a:spcAft>
                <a:spcPts val="100"/>
              </a:spcAft>
            </a:pPr>
            <a:r>
              <a:rPr lang="en-US" sz="2200" dirty="0" smtClean="0">
                <a:gradFill>
                  <a:gsLst>
                    <a:gs pos="0">
                      <a:srgbClr val="FFFFFF"/>
                    </a:gs>
                    <a:gs pos="100000">
                      <a:srgbClr val="FFFFFF"/>
                    </a:gs>
                  </a:gsLst>
                  <a:lin ang="5400000" scaled="0"/>
                </a:gradFill>
                <a:ea typeface="Segoe UI" pitchFamily="34" charset="0"/>
                <a:cs typeface="Segoe UI" pitchFamily="34" charset="0"/>
              </a:rPr>
              <a:t>Sync client</a:t>
            </a:r>
          </a:p>
        </p:txBody>
      </p:sp>
      <p:sp>
        <p:nvSpPr>
          <p:cNvPr id="13" name="Rectangle 12"/>
          <p:cNvSpPr/>
          <p:nvPr/>
        </p:nvSpPr>
        <p:spPr bwMode="auto">
          <a:xfrm>
            <a:off x="4465637" y="3497262"/>
            <a:ext cx="3505200" cy="3505200"/>
          </a:xfrm>
          <a:prstGeom prst="rect">
            <a:avLst/>
          </a:prstGeom>
          <a:solidFill>
            <a:schemeClr val="accent4">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182880" rIns="45720" bIns="45720" numCol="1" spcCol="0" rtlCol="0" fromWordArt="0" anchor="t" anchorCtr="0" forceAA="0" compatLnSpc="1">
            <a:prstTxWarp prst="textNoShape">
              <a:avLst/>
            </a:prstTxWarp>
            <a:noAutofit/>
          </a:bodyPr>
          <a:lstStyle/>
          <a:p>
            <a:pPr algn="ctr" defTabSz="914099" fontAlgn="base">
              <a:spcBef>
                <a:spcPts val="600"/>
              </a:spcBef>
              <a:spcAft>
                <a:spcPts val="3000"/>
              </a:spcAft>
            </a:pPr>
            <a:r>
              <a:rPr lang="en-US" sz="3200" b="1" spc="-100" dirty="0" smtClean="0">
                <a:gradFill>
                  <a:gsLst>
                    <a:gs pos="0">
                      <a:srgbClr val="FFFFFF"/>
                    </a:gs>
                    <a:gs pos="100000">
                      <a:srgbClr val="FFFFFF"/>
                    </a:gs>
                  </a:gsLst>
                  <a:lin ang="5400000" scaled="0"/>
                </a:gradFill>
                <a:latin typeface="Segoe UI Light"/>
                <a:ea typeface="Segoe UI" pitchFamily="34" charset="0"/>
                <a:cs typeface="Segoe UI" pitchFamily="34" charset="0"/>
              </a:rPr>
              <a:t>Get work done. Together.</a:t>
            </a:r>
          </a:p>
          <a:p>
            <a:pPr algn="ctr" defTabSz="914099" fontAlgn="base">
              <a:spcBef>
                <a:spcPts val="100"/>
              </a:spcBef>
              <a:spcAft>
                <a:spcPts val="100"/>
              </a:spcAft>
            </a:pPr>
            <a:r>
              <a:rPr lang="en-US" sz="2200" dirty="0">
                <a:gradFill>
                  <a:gsLst>
                    <a:gs pos="0">
                      <a:srgbClr val="FFFFFF"/>
                    </a:gs>
                    <a:gs pos="100000">
                      <a:srgbClr val="FFFFFF"/>
                    </a:gs>
                  </a:gsLst>
                  <a:lin ang="5400000" scaled="0"/>
                </a:gradFill>
                <a:ea typeface="Segoe UI" pitchFamily="34" charset="0"/>
                <a:cs typeface="Segoe UI" pitchFamily="34" charset="0"/>
              </a:rPr>
              <a:t>Easy sharing</a:t>
            </a:r>
          </a:p>
          <a:p>
            <a:pPr algn="ctr" defTabSz="914099" fontAlgn="base">
              <a:spcBef>
                <a:spcPts val="100"/>
              </a:spcBef>
              <a:spcAft>
                <a:spcPts val="100"/>
              </a:spcAft>
            </a:pPr>
            <a:r>
              <a:rPr lang="en-US" sz="2200" dirty="0" smtClean="0">
                <a:gradFill>
                  <a:gsLst>
                    <a:gs pos="0">
                      <a:srgbClr val="FFFFFF"/>
                    </a:gs>
                    <a:gs pos="100000">
                      <a:srgbClr val="FFFFFF"/>
                    </a:gs>
                  </a:gsLst>
                  <a:lin ang="5400000" scaled="0"/>
                </a:gradFill>
                <a:ea typeface="Segoe UI" pitchFamily="34" charset="0"/>
                <a:cs typeface="Segoe UI" pitchFamily="34" charset="0"/>
              </a:rPr>
              <a:t>Office client integration</a:t>
            </a:r>
          </a:p>
          <a:p>
            <a:pPr algn="ctr" defTabSz="914099" fontAlgn="base">
              <a:spcBef>
                <a:spcPts val="100"/>
              </a:spcBef>
              <a:spcAft>
                <a:spcPts val="100"/>
              </a:spcAft>
            </a:pPr>
            <a:r>
              <a:rPr lang="en-US" sz="2200" dirty="0" smtClean="0">
                <a:gradFill>
                  <a:gsLst>
                    <a:gs pos="0">
                      <a:srgbClr val="FFFFFF"/>
                    </a:gs>
                    <a:gs pos="100000">
                      <a:srgbClr val="FFFFFF"/>
                    </a:gs>
                  </a:gsLst>
                  <a:lin ang="5400000" scaled="0"/>
                </a:gradFill>
                <a:ea typeface="Segoe UI" pitchFamily="34" charset="0"/>
                <a:cs typeface="Segoe UI" pitchFamily="34" charset="0"/>
              </a:rPr>
              <a:t>Co-authoring</a:t>
            </a:r>
          </a:p>
        </p:txBody>
      </p:sp>
      <p:sp>
        <p:nvSpPr>
          <p:cNvPr id="14" name="Rectangle 13"/>
          <p:cNvSpPr/>
          <p:nvPr/>
        </p:nvSpPr>
        <p:spPr bwMode="auto">
          <a:xfrm>
            <a:off x="8099108" y="3497262"/>
            <a:ext cx="3505200" cy="3505200"/>
          </a:xfrm>
          <a:prstGeom prst="rect">
            <a:avLst/>
          </a:prstGeom>
          <a:solidFill>
            <a:schemeClr val="accent5">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182880" rIns="45720" bIns="45720" numCol="1" spcCol="0" rtlCol="0" fromWordArt="0" anchor="t" anchorCtr="0" forceAA="0" compatLnSpc="1">
            <a:prstTxWarp prst="textNoShape">
              <a:avLst/>
            </a:prstTxWarp>
            <a:noAutofit/>
          </a:bodyPr>
          <a:lstStyle/>
          <a:p>
            <a:pPr algn="ctr" defTabSz="914099" fontAlgn="base">
              <a:spcBef>
                <a:spcPts val="600"/>
              </a:spcBef>
              <a:spcAft>
                <a:spcPts val="3000"/>
              </a:spcAft>
            </a:pPr>
            <a:r>
              <a:rPr lang="en-US" sz="3200" b="1" spc="-100" dirty="0" smtClean="0">
                <a:gradFill>
                  <a:gsLst>
                    <a:gs pos="0">
                      <a:srgbClr val="FFFFFF"/>
                    </a:gs>
                    <a:gs pos="100000">
                      <a:srgbClr val="FFFFFF"/>
                    </a:gs>
                  </a:gsLst>
                  <a:lin ang="5400000" scaled="0"/>
                </a:gradFill>
                <a:latin typeface="Segoe UI Light"/>
                <a:ea typeface="Segoe UI" pitchFamily="34" charset="0"/>
                <a:cs typeface="Segoe UI" pitchFamily="34" charset="0"/>
              </a:rPr>
              <a:t>A trusted enterprise-grade service</a:t>
            </a:r>
            <a:endParaRPr lang="en-US" sz="3200" spc="-100" dirty="0" smtClean="0">
              <a:gradFill>
                <a:gsLst>
                  <a:gs pos="0">
                    <a:srgbClr val="FFFFFF"/>
                  </a:gs>
                  <a:gs pos="100000">
                    <a:srgbClr val="FFFFFF"/>
                  </a:gs>
                </a:gsLst>
                <a:lin ang="5400000" scaled="0"/>
              </a:gradFill>
              <a:latin typeface="Segoe UI Light"/>
              <a:ea typeface="Segoe UI" pitchFamily="34" charset="0"/>
              <a:cs typeface="Segoe UI" pitchFamily="34" charset="0"/>
            </a:endParaRPr>
          </a:p>
          <a:p>
            <a:pPr algn="ctr" defTabSz="914099" fontAlgn="base">
              <a:spcBef>
                <a:spcPts val="100"/>
              </a:spcBef>
              <a:spcAft>
                <a:spcPts val="100"/>
              </a:spcAft>
            </a:pPr>
            <a:r>
              <a:rPr lang="en-US" sz="2200" dirty="0" smtClean="0">
                <a:gradFill>
                  <a:gsLst>
                    <a:gs pos="0">
                      <a:srgbClr val="FFFFFF"/>
                    </a:gs>
                    <a:gs pos="100000">
                      <a:srgbClr val="FFFFFF"/>
                    </a:gs>
                  </a:gsLst>
                  <a:lin ang="5400000" scaled="0"/>
                </a:gradFill>
                <a:ea typeface="Segoe UI" pitchFamily="34" charset="0"/>
                <a:cs typeface="Segoe UI" pitchFamily="34" charset="0"/>
              </a:rPr>
              <a:t>Security</a:t>
            </a:r>
          </a:p>
          <a:p>
            <a:pPr algn="ctr" defTabSz="914099" fontAlgn="base">
              <a:spcBef>
                <a:spcPts val="100"/>
              </a:spcBef>
              <a:spcAft>
                <a:spcPts val="100"/>
              </a:spcAft>
            </a:pPr>
            <a:r>
              <a:rPr lang="en-US" sz="2200" dirty="0" smtClean="0">
                <a:gradFill>
                  <a:gsLst>
                    <a:gs pos="0">
                      <a:srgbClr val="FFFFFF"/>
                    </a:gs>
                    <a:gs pos="100000">
                      <a:srgbClr val="FFFFFF"/>
                    </a:gs>
                  </a:gsLst>
                  <a:lin ang="5400000" scaled="0"/>
                </a:gradFill>
                <a:ea typeface="Segoe UI" pitchFamily="34" charset="0"/>
                <a:cs typeface="Segoe UI" pitchFamily="34" charset="0"/>
              </a:rPr>
              <a:t>Management</a:t>
            </a:r>
          </a:p>
          <a:p>
            <a:pPr algn="ctr" defTabSz="914099" fontAlgn="base">
              <a:spcBef>
                <a:spcPts val="100"/>
              </a:spcBef>
              <a:spcAft>
                <a:spcPts val="100"/>
              </a:spcAft>
            </a:pPr>
            <a:r>
              <a:rPr lang="en-US" sz="2200" dirty="0" smtClean="0">
                <a:gradFill>
                  <a:gsLst>
                    <a:gs pos="0">
                      <a:srgbClr val="FFFFFF"/>
                    </a:gs>
                    <a:gs pos="100000">
                      <a:srgbClr val="FFFFFF"/>
                    </a:gs>
                  </a:gsLst>
                  <a:lin ang="5400000" scaled="0"/>
                </a:gradFill>
                <a:ea typeface="Segoe UI" pitchFamily="34" charset="0"/>
                <a:cs typeface="Segoe UI" pitchFamily="34" charset="0"/>
              </a:rPr>
              <a:t>Admin Control</a:t>
            </a:r>
          </a:p>
        </p:txBody>
      </p:sp>
      <p:sp>
        <p:nvSpPr>
          <p:cNvPr id="2" name="Rectangle 1"/>
          <p:cNvSpPr/>
          <p:nvPr/>
        </p:nvSpPr>
        <p:spPr>
          <a:xfrm>
            <a:off x="4577532" y="2069519"/>
            <a:ext cx="4155305" cy="400110"/>
          </a:xfrm>
          <a:prstGeom prst="rect">
            <a:avLst/>
          </a:prstGeom>
        </p:spPr>
        <p:txBody>
          <a:bodyPr wrap="none">
            <a:spAutoFit/>
          </a:bodyPr>
          <a:lstStyle/>
          <a:p>
            <a:r>
              <a:rPr lang="en-US" sz="2000" i="1" dirty="0" smtClean="0">
                <a:solidFill>
                  <a:srgbClr val="FFFFFF"/>
                </a:solidFill>
                <a:ea typeface="Segoe UI" pitchFamily="34" charset="0"/>
                <a:cs typeface="Segoe UI" pitchFamily="34" charset="0"/>
              </a:rPr>
              <a:t>Secure online storage for employees</a:t>
            </a:r>
            <a:endParaRPr lang="en-US" sz="2000" dirty="0">
              <a:solidFill>
                <a:srgbClr val="FFFFFF"/>
              </a:solidFill>
            </a:endParaRPr>
          </a:p>
        </p:txBody>
      </p:sp>
    </p:spTree>
    <p:extLst>
      <p:ext uri="{BB962C8B-B14F-4D97-AF65-F5344CB8AC3E}">
        <p14:creationId xmlns:p14="http://schemas.microsoft.com/office/powerpoint/2010/main" val="11444582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ppt_x"/>
                                          </p:val>
                                        </p:tav>
                                        <p:tav tm="100000">
                                          <p:val>
                                            <p:strVal val="#ppt_x"/>
                                          </p:val>
                                        </p:tav>
                                      </p:tavLst>
                                    </p:anim>
                                    <p:anim calcmode="lin" valueType="num">
                                      <p:cBhvr additive="base">
                                        <p:cTn id="8" dur="75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ppt_x"/>
                                          </p:val>
                                        </p:tav>
                                        <p:tav tm="100000">
                                          <p:val>
                                            <p:strVal val="#ppt_x"/>
                                          </p:val>
                                        </p:tav>
                                      </p:tavLst>
                                    </p:anim>
                                    <p:anim calcmode="lin" valueType="num">
                                      <p:cBhvr additive="base">
                                        <p:cTn id="12" dur="75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50" fill="hold"/>
                                        <p:tgtEl>
                                          <p:spTgt spid="14"/>
                                        </p:tgtEl>
                                        <p:attrNameLst>
                                          <p:attrName>ppt_x</p:attrName>
                                        </p:attrNameLst>
                                      </p:cBhvr>
                                      <p:tavLst>
                                        <p:tav tm="0">
                                          <p:val>
                                            <p:strVal val="#ppt_x"/>
                                          </p:val>
                                        </p:tav>
                                        <p:tav tm="100000">
                                          <p:val>
                                            <p:strVal val="#ppt_x"/>
                                          </p:val>
                                        </p:tav>
                                      </p:tavLst>
                                    </p:anim>
                                    <p:anim calcmode="lin" valueType="num">
                                      <p:cBhvr additive="base">
                                        <p:cTn id="16"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019" y="754063"/>
            <a:ext cx="11887200" cy="1524000"/>
          </a:xfrm>
        </p:spPr>
        <p:txBody>
          <a:bodyPr/>
          <a:lstStyle/>
          <a:p>
            <a:r>
              <a:rPr lang="en-US" dirty="0" smtClean="0"/>
              <a:t>Where do files go?</a:t>
            </a:r>
            <a:endParaRPr lang="en-US" dirty="0"/>
          </a:p>
        </p:txBody>
      </p:sp>
      <p:graphicFrame>
        <p:nvGraphicFramePr>
          <p:cNvPr id="4" name="Table 3"/>
          <p:cNvGraphicFramePr>
            <a:graphicFrameLocks noGrp="1"/>
          </p:cNvGraphicFramePr>
          <p:nvPr>
            <p:extLst/>
          </p:nvPr>
        </p:nvGraphicFramePr>
        <p:xfrm>
          <a:off x="779947" y="2825153"/>
          <a:ext cx="9400690" cy="2565400"/>
        </p:xfrm>
        <a:graphic>
          <a:graphicData uri="http://schemas.openxmlformats.org/drawingml/2006/table">
            <a:tbl>
              <a:tblPr firstRow="1" bandRow="1">
                <a:tableStyleId>{5C22544A-7EE6-4342-B048-85BDC9FD1C3A}</a:tableStyleId>
              </a:tblPr>
              <a:tblGrid>
                <a:gridCol w="2237890"/>
                <a:gridCol w="2362200"/>
                <a:gridCol w="2362200"/>
                <a:gridCol w="2438400"/>
              </a:tblGrid>
              <a:tr h="370840">
                <a:tc>
                  <a:txBody>
                    <a:bodyPr/>
                    <a:lstStyle/>
                    <a:p>
                      <a:r>
                        <a:rPr lang="en-US" dirty="0" smtClean="0"/>
                        <a:t>My work files</a:t>
                      </a:r>
                      <a:endParaRPr lang="en-US" dirty="0"/>
                    </a:p>
                  </a:txBody>
                  <a:tcPr/>
                </a:tc>
                <a:tc>
                  <a:txBody>
                    <a:bodyPr/>
                    <a:lstStyle/>
                    <a:p>
                      <a:r>
                        <a:rPr lang="en-US" dirty="0" smtClean="0"/>
                        <a:t>Team/Project docs</a:t>
                      </a:r>
                      <a:endParaRPr lang="en-US" dirty="0"/>
                    </a:p>
                  </a:txBody>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dirty="0" smtClean="0"/>
                        <a:t>Corporate</a:t>
                      </a:r>
                      <a:r>
                        <a:rPr lang="en-US" baseline="0" dirty="0" smtClean="0"/>
                        <a:t> Documents</a:t>
                      </a:r>
                      <a:endParaRPr lang="en-US" dirty="0" smtClean="0"/>
                    </a:p>
                  </a:txBody>
                  <a:tcPr/>
                </a:tc>
                <a:tc>
                  <a:txBody>
                    <a:bodyPr/>
                    <a:lstStyle/>
                    <a:p>
                      <a:r>
                        <a:rPr lang="en-US" dirty="0" smtClean="0"/>
                        <a:t>Corporate</a:t>
                      </a:r>
                      <a:r>
                        <a:rPr lang="en-US" baseline="0" dirty="0" smtClean="0"/>
                        <a:t> </a:t>
                      </a:r>
                    </a:p>
                    <a:p>
                      <a:r>
                        <a:rPr lang="en-US" baseline="0" dirty="0" smtClean="0"/>
                        <a:t>Records</a:t>
                      </a:r>
                      <a:endParaRPr lang="en-US" dirty="0"/>
                    </a:p>
                  </a:txBody>
                  <a:tcPr/>
                </a:tc>
              </a:tr>
              <a:tr h="370840">
                <a:tc>
                  <a:txBody>
                    <a:bodyPr/>
                    <a:lstStyle/>
                    <a:p>
                      <a:r>
                        <a:rPr lang="en-US" b="1" dirty="0" smtClean="0"/>
                        <a:t>OneDrive for Business</a:t>
                      </a:r>
                      <a:endParaRPr lang="en-US" b="1" dirty="0"/>
                    </a:p>
                  </a:txBody>
                  <a:tcPr/>
                </a:tc>
                <a:tc>
                  <a:txBody>
                    <a:bodyPr/>
                    <a:lstStyle/>
                    <a:p>
                      <a:r>
                        <a:rPr lang="en-US" b="1" dirty="0" smtClean="0"/>
                        <a:t>SharePoint </a:t>
                      </a:r>
                    </a:p>
                    <a:p>
                      <a:r>
                        <a:rPr lang="en-US" b="1" dirty="0" smtClean="0"/>
                        <a:t>(Team Site)</a:t>
                      </a:r>
                      <a:endParaRPr lang="en-US" b="1" dirty="0"/>
                    </a:p>
                  </a:txBody>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b="1" dirty="0" smtClean="0"/>
                        <a:t>SharePoint</a:t>
                      </a:r>
                    </a:p>
                    <a:p>
                      <a:pPr marL="0" marR="0" indent="0" algn="l" defTabSz="932742" rtl="0" eaLnBrk="1" fontAlgn="auto" latinLnBrk="0" hangingPunct="1">
                        <a:lnSpc>
                          <a:spcPct val="100000"/>
                        </a:lnSpc>
                        <a:spcBef>
                          <a:spcPts val="0"/>
                        </a:spcBef>
                        <a:spcAft>
                          <a:spcPts val="0"/>
                        </a:spcAft>
                        <a:buClrTx/>
                        <a:buSzTx/>
                        <a:buFontTx/>
                        <a:buNone/>
                        <a:tabLst/>
                        <a:defRPr/>
                      </a:pPr>
                      <a:r>
                        <a:rPr lang="en-US" b="1" dirty="0" smtClean="0"/>
                        <a:t>(Document</a:t>
                      </a:r>
                      <a:r>
                        <a:rPr lang="en-US" b="1" baseline="0" dirty="0" smtClean="0"/>
                        <a:t> Center)</a:t>
                      </a:r>
                      <a:endParaRPr lang="en-US" b="1" dirty="0" smtClean="0"/>
                    </a:p>
                  </a:txBody>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b="1" dirty="0" smtClean="0"/>
                        <a:t>SharePoint </a:t>
                      </a:r>
                    </a:p>
                    <a:p>
                      <a:pPr marL="0" marR="0" indent="0" algn="l" defTabSz="932742" rtl="0" eaLnBrk="1" fontAlgn="auto" latinLnBrk="0" hangingPunct="1">
                        <a:lnSpc>
                          <a:spcPct val="100000"/>
                        </a:lnSpc>
                        <a:spcBef>
                          <a:spcPts val="0"/>
                        </a:spcBef>
                        <a:spcAft>
                          <a:spcPts val="0"/>
                        </a:spcAft>
                        <a:buClrTx/>
                        <a:buSzTx/>
                        <a:buFontTx/>
                        <a:buNone/>
                        <a:tabLst/>
                        <a:defRPr/>
                      </a:pPr>
                      <a:r>
                        <a:rPr lang="en-US" b="1" dirty="0" smtClean="0"/>
                        <a:t>(Records </a:t>
                      </a:r>
                      <a:r>
                        <a:rPr lang="en-US" b="1" baseline="0" dirty="0" smtClean="0"/>
                        <a:t>Center</a:t>
                      </a:r>
                      <a:r>
                        <a:rPr lang="en-US" b="1" dirty="0" smtClean="0"/>
                        <a:t>)</a:t>
                      </a:r>
                    </a:p>
                  </a:txBody>
                  <a:tcPr/>
                </a:tc>
              </a:tr>
              <a:tr h="370840">
                <a:tc>
                  <a:txBody>
                    <a:bodyPr/>
                    <a:lstStyle/>
                    <a:p>
                      <a:r>
                        <a:rPr lang="en-US" dirty="0" smtClean="0"/>
                        <a:t>Secure online storage for employees</a:t>
                      </a:r>
                    </a:p>
                  </a:txBody>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dirty="0" smtClean="0"/>
                        <a:t>Secure storage for teams</a:t>
                      </a:r>
                    </a:p>
                  </a:txBody>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dirty="0" smtClean="0"/>
                        <a:t>Secure storage for enterprises </a:t>
                      </a:r>
                    </a:p>
                  </a:txBody>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dirty="0" smtClean="0"/>
                        <a:t>Secure storage for enterprises </a:t>
                      </a:r>
                    </a:p>
                    <a:p>
                      <a:endParaRPr lang="en-US" dirty="0"/>
                    </a:p>
                  </a:txBody>
                  <a:tcPr/>
                </a:tc>
              </a:tr>
              <a:tr h="370840">
                <a:tc>
                  <a:txBody>
                    <a:bodyPr/>
                    <a:lstStyle/>
                    <a:p>
                      <a:r>
                        <a:rPr lang="en-US" dirty="0" smtClean="0"/>
                        <a:t>Low governance</a:t>
                      </a:r>
                    </a:p>
                  </a:txBody>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dirty="0" smtClean="0"/>
                        <a:t>Medium governance</a:t>
                      </a:r>
                    </a:p>
                  </a:txBody>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dirty="0" smtClean="0"/>
                        <a:t>High governance</a:t>
                      </a:r>
                    </a:p>
                  </a:txBody>
                  <a:tcPr/>
                </a:tc>
                <a:tc>
                  <a:txBody>
                    <a:bodyPr/>
                    <a:lstStyle/>
                    <a:p>
                      <a:r>
                        <a:rPr lang="en-US" dirty="0" smtClean="0"/>
                        <a:t>High</a:t>
                      </a:r>
                      <a:r>
                        <a:rPr lang="en-US" baseline="0" dirty="0" smtClean="0"/>
                        <a:t> governance</a:t>
                      </a:r>
                      <a:endParaRPr lang="en-US" dirty="0"/>
                    </a:p>
                  </a:txBody>
                  <a:tcPr/>
                </a:tc>
              </a:tr>
            </a:tbl>
          </a:graphicData>
        </a:graphic>
      </p:graphicFrame>
    </p:spTree>
    <p:extLst>
      <p:ext uri="{BB962C8B-B14F-4D97-AF65-F5344CB8AC3E}">
        <p14:creationId xmlns:p14="http://schemas.microsoft.com/office/powerpoint/2010/main" val="846550050"/>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
          <p:cNvSpPr>
            <a:spLocks noGrp="1"/>
          </p:cNvSpPr>
          <p:nvPr>
            <p:ph type="body" sz="quarter" idx="4294967295"/>
          </p:nvPr>
        </p:nvSpPr>
        <p:spPr>
          <a:xfrm>
            <a:off x="549275" y="2049463"/>
            <a:ext cx="11887200" cy="3324225"/>
          </a:xfrm>
        </p:spPr>
        <p:txBody>
          <a:bodyPr/>
          <a:lstStyle/>
          <a:p>
            <a:pPr marL="0" indent="0">
              <a:buNone/>
            </a:pPr>
            <a:r>
              <a:rPr lang="en-US" dirty="0" smtClean="0"/>
              <a:t>Make </a:t>
            </a:r>
            <a:r>
              <a:rPr lang="en-US" dirty="0"/>
              <a:t>SharePoint </a:t>
            </a:r>
            <a:r>
              <a:rPr lang="en-US" dirty="0" smtClean="0"/>
              <a:t>collaboration </a:t>
            </a:r>
            <a:r>
              <a:rPr lang="en-US" dirty="0" smtClean="0">
                <a:latin typeface="+mn-lt"/>
              </a:rPr>
              <a:t>rock</a:t>
            </a:r>
            <a:r>
              <a:rPr lang="en-US" dirty="0" smtClean="0"/>
              <a:t> </a:t>
            </a:r>
            <a:r>
              <a:rPr lang="en-US" dirty="0"/>
              <a:t>by </a:t>
            </a:r>
            <a:r>
              <a:rPr lang="en-US" dirty="0" smtClean="0"/>
              <a:t>increasing discoverability. </a:t>
            </a:r>
          </a:p>
          <a:p>
            <a:pPr marL="0" indent="0">
              <a:buNone/>
            </a:pPr>
            <a:endParaRPr lang="en-US" dirty="0"/>
          </a:p>
          <a:p>
            <a:pPr marL="0" indent="0">
              <a:buNone/>
            </a:pPr>
            <a:r>
              <a:rPr lang="en-US" dirty="0" smtClean="0"/>
              <a:t>And achieve </a:t>
            </a:r>
            <a:r>
              <a:rPr lang="en-US" dirty="0" smtClean="0">
                <a:latin typeface="+mn-lt"/>
              </a:rPr>
              <a:t>maximum adoption.</a:t>
            </a:r>
            <a:endParaRPr lang="en-US" dirty="0">
              <a:latin typeface="+mn-lt"/>
            </a:endParaRPr>
          </a:p>
          <a:p>
            <a:endParaRPr lang="en-US" dirty="0"/>
          </a:p>
        </p:txBody>
      </p:sp>
    </p:spTree>
    <p:extLst>
      <p:ext uri="{BB962C8B-B14F-4D97-AF65-F5344CB8AC3E}">
        <p14:creationId xmlns:p14="http://schemas.microsoft.com/office/powerpoint/2010/main" val="46824691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Assumptions</a:t>
            </a:r>
            <a:endParaRPr lang="en-US" dirty="0"/>
          </a:p>
        </p:txBody>
      </p:sp>
      <p:sp>
        <p:nvSpPr>
          <p:cNvPr id="5" name="Text Placeholder 4"/>
          <p:cNvSpPr>
            <a:spLocks noGrp="1"/>
          </p:cNvSpPr>
          <p:nvPr>
            <p:ph type="body" sz="quarter" idx="11"/>
          </p:nvPr>
        </p:nvSpPr>
        <p:spPr>
          <a:xfrm>
            <a:off x="274639" y="1212848"/>
            <a:ext cx="7086598" cy="6001643"/>
          </a:xfrm>
        </p:spPr>
        <p:txBody>
          <a:bodyPr/>
          <a:lstStyle/>
          <a:p>
            <a:r>
              <a:rPr lang="en-US" sz="2800" dirty="0"/>
              <a:t>You know SharePoint to some extent </a:t>
            </a:r>
            <a:r>
              <a:rPr lang="en-US" sz="2800" dirty="0" smtClean="0"/>
              <a:t>(</a:t>
            </a:r>
            <a:r>
              <a:rPr lang="en-US" sz="2800" dirty="0"/>
              <a:t>this isn’t a 100-level)</a:t>
            </a:r>
          </a:p>
          <a:p>
            <a:pPr lvl="1"/>
            <a:r>
              <a:rPr lang="en-US" sz="1600" dirty="0"/>
              <a:t>But we don’t get too deep in the weeds (it’s a 200-level</a:t>
            </a:r>
            <a:r>
              <a:rPr lang="en-US" sz="1600" dirty="0" smtClean="0"/>
              <a:t>)</a:t>
            </a:r>
          </a:p>
          <a:p>
            <a:pPr lvl="1"/>
            <a:endParaRPr lang="en-US" sz="1600" dirty="0" smtClean="0"/>
          </a:p>
          <a:p>
            <a:r>
              <a:rPr lang="en-US" sz="2800" dirty="0"/>
              <a:t>You’ve either got the no-governance model (“wild west”)</a:t>
            </a:r>
          </a:p>
          <a:p>
            <a:pPr lvl="1"/>
            <a:r>
              <a:rPr lang="en-US" sz="1600" dirty="0"/>
              <a:t>Insufficient </a:t>
            </a:r>
            <a:r>
              <a:rPr lang="en-US" sz="1600" dirty="0" smtClean="0"/>
              <a:t>guidance</a:t>
            </a:r>
          </a:p>
          <a:p>
            <a:pPr lvl="1"/>
            <a:r>
              <a:rPr lang="en-US" sz="1600" dirty="0"/>
              <a:t>Porridge is too </a:t>
            </a:r>
            <a:r>
              <a:rPr lang="en-US" sz="1600" dirty="0" smtClean="0"/>
              <a:t>cold</a:t>
            </a:r>
          </a:p>
          <a:p>
            <a:pPr lvl="1"/>
            <a:endParaRPr lang="en-US" sz="1600" dirty="0"/>
          </a:p>
          <a:p>
            <a:r>
              <a:rPr lang="en-US" sz="2800" dirty="0"/>
              <a:t>Or a complex model (“users just don’t understand it”)</a:t>
            </a:r>
          </a:p>
          <a:p>
            <a:pPr lvl="1"/>
            <a:r>
              <a:rPr lang="en-US" sz="1600" dirty="0"/>
              <a:t>Too many </a:t>
            </a:r>
            <a:r>
              <a:rPr lang="en-US" sz="1600" dirty="0" smtClean="0"/>
              <a:t>rules</a:t>
            </a:r>
          </a:p>
          <a:p>
            <a:pPr lvl="1"/>
            <a:r>
              <a:rPr lang="en-US" sz="1600" dirty="0"/>
              <a:t>Porridge is too hot</a:t>
            </a:r>
          </a:p>
          <a:p>
            <a:pPr lvl="1"/>
            <a:endParaRPr lang="en-US" sz="1600" dirty="0"/>
          </a:p>
          <a:p>
            <a:r>
              <a:rPr lang="en-US" sz="2800" dirty="0"/>
              <a:t>You just want to make Adoption better!</a:t>
            </a:r>
          </a:p>
          <a:p>
            <a:pPr lvl="1"/>
            <a:r>
              <a:rPr lang="en-US" sz="1600" dirty="0"/>
              <a:t>Porridge is just right</a:t>
            </a:r>
          </a:p>
          <a:p>
            <a:pPr lvl="1"/>
            <a:endParaRPr lang="en-US" sz="16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32637" y="3268662"/>
            <a:ext cx="5291339" cy="3124200"/>
          </a:xfrm>
          <a:prstGeom prst="rect">
            <a:avLst/>
          </a:prstGeom>
        </p:spPr>
      </p:pic>
    </p:spTree>
    <p:extLst>
      <p:ext uri="{BB962C8B-B14F-4D97-AF65-F5344CB8AC3E}">
        <p14:creationId xmlns:p14="http://schemas.microsoft.com/office/powerpoint/2010/main" val="2874748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Typical ways to set up SharePoint for Document Content</a:t>
            </a:r>
            <a:endParaRPr lang="en-US" dirty="0"/>
          </a:p>
        </p:txBody>
      </p:sp>
      <p:sp>
        <p:nvSpPr>
          <p:cNvPr id="5" name="Text Placeholder 4"/>
          <p:cNvSpPr>
            <a:spLocks noGrp="1"/>
          </p:cNvSpPr>
          <p:nvPr>
            <p:ph type="body" sz="quarter" idx="11"/>
          </p:nvPr>
        </p:nvSpPr>
        <p:spPr>
          <a:xfrm>
            <a:off x="274639" y="1984150"/>
            <a:ext cx="11889564" cy="2782300"/>
          </a:xfrm>
        </p:spPr>
        <p:txBody>
          <a:bodyPr/>
          <a:lstStyle/>
          <a:p>
            <a:r>
              <a:rPr lang="en-US" sz="3600" dirty="0"/>
              <a:t>Option 1: Like a file share (</a:t>
            </a:r>
            <a:r>
              <a:rPr lang="en-US" sz="3600" dirty="0" smtClean="0"/>
              <a:t>folders and default view)</a:t>
            </a:r>
            <a:endParaRPr lang="en-US" sz="3600" dirty="0"/>
          </a:p>
          <a:p>
            <a:pPr lvl="1"/>
            <a:r>
              <a:rPr lang="en-US" sz="2400" dirty="0" smtClean="0"/>
              <a:t>1. Folders </a:t>
            </a:r>
            <a:r>
              <a:rPr lang="en-US" sz="2400" dirty="0"/>
              <a:t>– lots of clicking, single dimension for </a:t>
            </a:r>
            <a:r>
              <a:rPr lang="en-US" sz="2400" dirty="0" smtClean="0"/>
              <a:t>viewing</a:t>
            </a:r>
          </a:p>
          <a:p>
            <a:pPr lvl="1"/>
            <a:r>
              <a:rPr lang="en-US" sz="2400" dirty="0" smtClean="0"/>
              <a:t>2.</a:t>
            </a:r>
            <a:r>
              <a:rPr lang="en-US" sz="2400" dirty="0"/>
              <a:t> No metadata – no navigation, no search</a:t>
            </a:r>
          </a:p>
          <a:p>
            <a:pPr lvl="1"/>
            <a:endParaRPr lang="en-US" dirty="0" smtClean="0"/>
          </a:p>
          <a:p>
            <a:pPr lvl="1"/>
            <a:endParaRPr lang="en-US" dirty="0" smtClean="0"/>
          </a:p>
          <a:p>
            <a:r>
              <a:rPr lang="en-US" sz="3600" dirty="0" smtClean="0"/>
              <a:t>Great </a:t>
            </a:r>
            <a:r>
              <a:rPr lang="en-US" sz="3600" dirty="0"/>
              <a:t>for contributors, a nightmare for </a:t>
            </a:r>
            <a:r>
              <a:rPr lang="en-US" sz="3600" dirty="0" smtClean="0"/>
              <a:t>consumers</a:t>
            </a:r>
            <a:endParaRPr lang="en-US" sz="3600" dirty="0"/>
          </a:p>
        </p:txBody>
      </p:sp>
    </p:spTree>
    <p:extLst>
      <p:ext uri="{BB962C8B-B14F-4D97-AF65-F5344CB8AC3E}">
        <p14:creationId xmlns:p14="http://schemas.microsoft.com/office/powerpoint/2010/main" val="3500317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Typical ways to set up SharePoint for Document Content</a:t>
            </a:r>
            <a:endParaRPr lang="en-US" dirty="0"/>
          </a:p>
        </p:txBody>
      </p:sp>
      <p:sp>
        <p:nvSpPr>
          <p:cNvPr id="5" name="Text Placeholder 4"/>
          <p:cNvSpPr>
            <a:spLocks noGrp="1"/>
          </p:cNvSpPr>
          <p:nvPr>
            <p:ph type="body" sz="quarter" idx="11"/>
          </p:nvPr>
        </p:nvSpPr>
        <p:spPr>
          <a:xfrm>
            <a:off x="274639" y="1950396"/>
            <a:ext cx="11889564" cy="2994666"/>
          </a:xfrm>
        </p:spPr>
        <p:txBody>
          <a:bodyPr/>
          <a:lstStyle/>
          <a:p>
            <a:r>
              <a:rPr lang="en-US" sz="3600" dirty="0"/>
              <a:t>Option 2: Metadata instead of folders</a:t>
            </a:r>
          </a:p>
          <a:p>
            <a:pPr lvl="1"/>
            <a:r>
              <a:rPr lang="en-US" dirty="0" smtClean="0"/>
              <a:t>1. Unfamiliar to users</a:t>
            </a:r>
          </a:p>
          <a:p>
            <a:pPr lvl="1"/>
            <a:r>
              <a:rPr lang="en-US" dirty="0" smtClean="0"/>
              <a:t>2.</a:t>
            </a:r>
            <a:r>
              <a:rPr lang="en-US" dirty="0"/>
              <a:t> Forces users to add metadata (they’re lazy and will pick the 1</a:t>
            </a:r>
            <a:r>
              <a:rPr lang="en-US" baseline="30000" dirty="0"/>
              <a:t>st</a:t>
            </a:r>
            <a:r>
              <a:rPr lang="en-US" dirty="0"/>
              <a:t> choice</a:t>
            </a:r>
            <a:r>
              <a:rPr lang="en-US" dirty="0" smtClean="0"/>
              <a:t>)</a:t>
            </a:r>
          </a:p>
          <a:p>
            <a:pPr lvl="1"/>
            <a:r>
              <a:rPr lang="en-US" dirty="0" smtClean="0"/>
              <a:t>3. No </a:t>
            </a:r>
            <a:r>
              <a:rPr lang="en-US" dirty="0"/>
              <a:t>good drag &amp; drop &amp; </a:t>
            </a:r>
            <a:r>
              <a:rPr lang="en-US" dirty="0" smtClean="0"/>
              <a:t>tag</a:t>
            </a:r>
          </a:p>
          <a:p>
            <a:pPr lvl="1"/>
            <a:r>
              <a:rPr lang="en-US" dirty="0" smtClean="0"/>
              <a:t>4. No </a:t>
            </a:r>
            <a:r>
              <a:rPr lang="en-US" dirty="0"/>
              <a:t>good </a:t>
            </a:r>
            <a:r>
              <a:rPr lang="en-US" dirty="0" smtClean="0"/>
              <a:t>offline experience</a:t>
            </a:r>
            <a:endParaRPr lang="en-US" dirty="0"/>
          </a:p>
          <a:p>
            <a:pPr lvl="1"/>
            <a:endParaRPr lang="en-US" dirty="0" smtClean="0"/>
          </a:p>
          <a:p>
            <a:r>
              <a:rPr lang="en-US" sz="3600" dirty="0"/>
              <a:t>Great for consumers, a nightmare for contributors</a:t>
            </a:r>
          </a:p>
        </p:txBody>
      </p:sp>
    </p:spTree>
    <p:extLst>
      <p:ext uri="{BB962C8B-B14F-4D97-AF65-F5344CB8AC3E}">
        <p14:creationId xmlns:p14="http://schemas.microsoft.com/office/powerpoint/2010/main" val="266610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Typical Experiences:</a:t>
            </a:r>
            <a:br>
              <a:rPr lang="en-US" dirty="0" smtClean="0"/>
            </a:br>
            <a:r>
              <a:rPr lang="en-US" dirty="0" smtClean="0"/>
              <a:t>Document Content</a:t>
            </a:r>
            <a:endParaRPr lang="en-US" dirty="0"/>
          </a:p>
        </p:txBody>
      </p:sp>
    </p:spTree>
    <p:extLst>
      <p:ext uri="{BB962C8B-B14F-4D97-AF65-F5344CB8AC3E}">
        <p14:creationId xmlns:p14="http://schemas.microsoft.com/office/powerpoint/2010/main" val="163869221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Doc Libraries + SharePoint Defaults = </a:t>
            </a:r>
            <a:r>
              <a:rPr lang="en-US" dirty="0" smtClean="0">
                <a:solidFill>
                  <a:schemeClr val="bg2">
                    <a:lumMod val="50000"/>
                  </a:schemeClr>
                </a:solidFill>
                <a:sym typeface="Wingdings" pitchFamily="2" charset="2"/>
              </a:rPr>
              <a:t></a:t>
            </a:r>
            <a:r>
              <a:rPr lang="en-US" dirty="0" smtClean="0"/>
              <a:t> </a:t>
            </a:r>
            <a:endParaRPr lang="en-US" dirty="0"/>
          </a:p>
        </p:txBody>
      </p:sp>
      <p:sp>
        <p:nvSpPr>
          <p:cNvPr id="5" name="Text Placeholder 4"/>
          <p:cNvSpPr>
            <a:spLocks noGrp="1"/>
          </p:cNvSpPr>
          <p:nvPr>
            <p:ph type="body" sz="quarter" idx="11"/>
          </p:nvPr>
        </p:nvSpPr>
        <p:spPr>
          <a:xfrm>
            <a:off x="274639" y="1340796"/>
            <a:ext cx="11889564" cy="4373505"/>
          </a:xfrm>
        </p:spPr>
        <p:txBody>
          <a:bodyPr/>
          <a:lstStyle/>
          <a:p>
            <a:r>
              <a:rPr lang="en-US" sz="3600" dirty="0"/>
              <a:t>Adoption </a:t>
            </a:r>
            <a:r>
              <a:rPr lang="en-US" sz="3600" dirty="0" smtClean="0"/>
              <a:t>challenges</a:t>
            </a:r>
          </a:p>
          <a:p>
            <a:endParaRPr lang="en-US" sz="3600" dirty="0" smtClean="0"/>
          </a:p>
          <a:p>
            <a:r>
              <a:rPr lang="en-US" sz="3600" dirty="0"/>
              <a:t>Site/Library Structure Dictates:</a:t>
            </a:r>
          </a:p>
          <a:p>
            <a:pPr lvl="1"/>
            <a:r>
              <a:rPr lang="en-US" dirty="0" smtClean="0"/>
              <a:t>Navigation </a:t>
            </a:r>
            <a:r>
              <a:rPr lang="en-US" dirty="0"/>
              <a:t>(poor)</a:t>
            </a:r>
          </a:p>
          <a:p>
            <a:pPr lvl="1"/>
            <a:r>
              <a:rPr lang="en-US" dirty="0" smtClean="0"/>
              <a:t>Views</a:t>
            </a:r>
            <a:endParaRPr lang="en-US" dirty="0"/>
          </a:p>
          <a:p>
            <a:pPr lvl="1"/>
            <a:r>
              <a:rPr lang="en-US" dirty="0" smtClean="0"/>
              <a:t>Number </a:t>
            </a:r>
            <a:r>
              <a:rPr lang="en-US" dirty="0"/>
              <a:t>of Clicks (too many</a:t>
            </a:r>
            <a:r>
              <a:rPr lang="en-US" dirty="0" smtClean="0"/>
              <a:t>)</a:t>
            </a:r>
          </a:p>
          <a:p>
            <a:pPr lvl="1"/>
            <a:endParaRPr lang="en-US" dirty="0" smtClean="0"/>
          </a:p>
          <a:p>
            <a:r>
              <a:rPr lang="en-US" sz="3600" dirty="0"/>
              <a:t>Same Poor Experience for Content Contributors and Consumers</a:t>
            </a:r>
          </a:p>
        </p:txBody>
      </p:sp>
    </p:spTree>
    <p:extLst>
      <p:ext uri="{BB962C8B-B14F-4D97-AF65-F5344CB8AC3E}">
        <p14:creationId xmlns:p14="http://schemas.microsoft.com/office/powerpoint/2010/main" val="3080122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oman-celebrating-backgrounds-wallpapers.jpg"/>
          <p:cNvPicPr>
            <a:picLocks noChangeAspect="1"/>
          </p:cNvPicPr>
          <p:nvPr/>
        </p:nvPicPr>
        <p:blipFill rotWithShape="1">
          <a:blip r:embed="rId3">
            <a:extLst>
              <a:ext uri="{28A0092B-C50C-407E-A947-70E740481C1C}">
                <a14:useLocalDpi xmlns:a14="http://schemas.microsoft.com/office/drawing/2010/main" val="0"/>
              </a:ext>
            </a:extLst>
          </a:blip>
          <a:srcRect l="3596" t="16726" r="10670" b="10520"/>
          <a:stretch/>
        </p:blipFill>
        <p:spPr>
          <a:xfrm>
            <a:off x="-106364" y="-59821"/>
            <a:ext cx="12649202" cy="7114168"/>
          </a:xfrm>
          <a:prstGeom prst="rect">
            <a:avLst/>
          </a:prstGeom>
        </p:spPr>
      </p:pic>
      <p:sp>
        <p:nvSpPr>
          <p:cNvPr id="8" name="Rectangle 7"/>
          <p:cNvSpPr/>
          <p:nvPr/>
        </p:nvSpPr>
        <p:spPr bwMode="auto">
          <a:xfrm>
            <a:off x="274637" y="295275"/>
            <a:ext cx="6403975" cy="1906587"/>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1200"/>
              </a:spcAft>
            </a:pPr>
            <a:r>
              <a:rPr lang="en-US" sz="6000" dirty="0" smtClean="0">
                <a:gradFill>
                  <a:gsLst>
                    <a:gs pos="0">
                      <a:srgbClr val="FFFFFF"/>
                    </a:gs>
                    <a:gs pos="100000">
                      <a:srgbClr val="FFFFFF"/>
                    </a:gs>
                  </a:gsLst>
                  <a:lin ang="5400000" scaled="0"/>
                </a:gradFill>
                <a:latin typeface="Segoe UI Light"/>
                <a:ea typeface="Segoe UI" pitchFamily="34" charset="0"/>
                <a:cs typeface="Segoe UI" pitchFamily="34" charset="0"/>
              </a:rPr>
              <a:t>No Worries…</a:t>
            </a:r>
          </a:p>
          <a:p>
            <a:pPr defTabSz="932472" fontAlgn="base">
              <a:lnSpc>
                <a:spcPct val="90000"/>
              </a:lnSpc>
              <a:spcBef>
                <a:spcPct val="0"/>
              </a:spcBef>
              <a:spcAft>
                <a:spcPts val="1200"/>
              </a:spcAft>
            </a:pPr>
            <a:r>
              <a:rPr lang="en-US" sz="4000" dirty="0" smtClean="0">
                <a:gradFill>
                  <a:gsLst>
                    <a:gs pos="0">
                      <a:srgbClr val="FFFFFF"/>
                    </a:gs>
                    <a:gs pos="100000">
                      <a:srgbClr val="FFFFFF"/>
                    </a:gs>
                  </a:gsLst>
                  <a:lin ang="5400000" scaled="0"/>
                </a:gradFill>
                <a:latin typeface="Segoe UI Light"/>
                <a:ea typeface="Segoe UI" pitchFamily="34" charset="0"/>
                <a:cs typeface="Segoe UI" pitchFamily="34" charset="0"/>
              </a:rPr>
              <a:t>Search will fix the problem!</a:t>
            </a:r>
            <a:endParaRPr lang="en-US" sz="40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Tree>
    <p:extLst>
      <p:ext uri="{BB962C8B-B14F-4D97-AF65-F5344CB8AC3E}">
        <p14:creationId xmlns:p14="http://schemas.microsoft.com/office/powerpoint/2010/main" val="4068225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smtClean="0"/>
              <a:t>Making </a:t>
            </a:r>
            <a:r>
              <a:rPr lang="en-US" sz="3600" dirty="0"/>
              <a:t>SharePoint Collaboration Rock by Increasing Discoverability</a:t>
            </a:r>
          </a:p>
        </p:txBody>
      </p:sp>
      <p:sp>
        <p:nvSpPr>
          <p:cNvPr id="5" name="Text Placeholder 4"/>
          <p:cNvSpPr>
            <a:spLocks noGrp="1"/>
          </p:cNvSpPr>
          <p:nvPr>
            <p:ph type="body" sz="quarter" idx="14"/>
          </p:nvPr>
        </p:nvSpPr>
        <p:spPr/>
        <p:txBody>
          <a:bodyPr/>
          <a:lstStyle/>
          <a:p>
            <a:r>
              <a:rPr lang="en-US" dirty="0" smtClean="0"/>
              <a:t>Scott Jamison</a:t>
            </a:r>
          </a:p>
          <a:p>
            <a:r>
              <a:rPr lang="en-US" dirty="0" smtClean="0"/>
              <a:t>Chief Architect &amp; CEO</a:t>
            </a:r>
          </a:p>
          <a:p>
            <a:r>
              <a:rPr lang="en-US" dirty="0" smtClean="0"/>
              <a:t>Jornata</a:t>
            </a:r>
            <a:endParaRPr lang="en-US" dirty="0"/>
          </a:p>
        </p:txBody>
      </p:sp>
      <p:sp>
        <p:nvSpPr>
          <p:cNvPr id="2" name="Text Placeholder 1"/>
          <p:cNvSpPr>
            <a:spLocks noGrp="1"/>
          </p:cNvSpPr>
          <p:nvPr>
            <p:ph type="body" sz="quarter" idx="15"/>
          </p:nvPr>
        </p:nvSpPr>
        <p:spPr/>
        <p:txBody>
          <a:bodyPr/>
          <a:lstStyle/>
          <a:p>
            <a:r>
              <a:rPr lang="en-US" dirty="0" smtClean="0"/>
              <a:t>SPC217</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8111" y="4868862"/>
            <a:ext cx="3048000" cy="1060704"/>
          </a:xfrm>
          <a:prstGeom prst="rect">
            <a:avLst/>
          </a:prstGeom>
        </p:spPr>
      </p:pic>
    </p:spTree>
    <p:extLst>
      <p:ext uri="{BB962C8B-B14F-4D97-AF65-F5344CB8AC3E}">
        <p14:creationId xmlns:p14="http://schemas.microsoft.com/office/powerpoint/2010/main" val="1081915526"/>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Poor Search Results </a:t>
            </a:r>
            <a:br>
              <a:rPr lang="en-US" dirty="0" smtClean="0"/>
            </a:br>
            <a:r>
              <a:rPr lang="en-US" dirty="0" smtClean="0"/>
              <a:t>(It’s only partly SharePoint’s fault)</a:t>
            </a:r>
            <a:endParaRPr lang="en-US" dirty="0"/>
          </a:p>
        </p:txBody>
      </p:sp>
    </p:spTree>
    <p:extLst>
      <p:ext uri="{BB962C8B-B14F-4D97-AF65-F5344CB8AC3E}">
        <p14:creationId xmlns:p14="http://schemas.microsoft.com/office/powerpoint/2010/main" val="186316034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95274"/>
            <a:ext cx="11889564" cy="1601788"/>
          </a:xfrm>
        </p:spPr>
        <p:txBody>
          <a:bodyPr/>
          <a:lstStyle/>
          <a:p>
            <a:r>
              <a:rPr lang="en-US" dirty="0" smtClean="0"/>
              <a:t>Team Sites + SharePoint Defaults + Search</a:t>
            </a:r>
            <a:endParaRPr lang="en-US" dirty="0"/>
          </a:p>
        </p:txBody>
      </p:sp>
      <p:pic>
        <p:nvPicPr>
          <p:cNvPr id="3" name="Picture 2"/>
          <p:cNvPicPr>
            <a:picLocks noChangeAspect="1"/>
          </p:cNvPicPr>
          <p:nvPr/>
        </p:nvPicPr>
        <p:blipFill>
          <a:blip r:embed="rId3"/>
          <a:stretch>
            <a:fillRect/>
          </a:stretch>
        </p:blipFill>
        <p:spPr>
          <a:xfrm>
            <a:off x="2560637" y="1437240"/>
            <a:ext cx="5486400" cy="5308091"/>
          </a:xfrm>
          <a:prstGeom prst="rect">
            <a:avLst/>
          </a:prstGeom>
        </p:spPr>
      </p:pic>
    </p:spTree>
    <p:extLst>
      <p:ext uri="{BB962C8B-B14F-4D97-AF65-F5344CB8AC3E}">
        <p14:creationId xmlns:p14="http://schemas.microsoft.com/office/powerpoint/2010/main" val="1883472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95274"/>
            <a:ext cx="11889564" cy="1601788"/>
          </a:xfrm>
        </p:spPr>
        <p:txBody>
          <a:bodyPr/>
          <a:lstStyle/>
          <a:p>
            <a:r>
              <a:rPr lang="en-US" dirty="0" smtClean="0"/>
              <a:t>Team Sites + SharePoint Defaults + Search</a:t>
            </a:r>
            <a:endParaRPr lang="en-US" dirty="0"/>
          </a:p>
        </p:txBody>
      </p:sp>
      <p:sp>
        <p:nvSpPr>
          <p:cNvPr id="5" name="Text Placeholder 4"/>
          <p:cNvSpPr>
            <a:spLocks noGrp="1"/>
          </p:cNvSpPr>
          <p:nvPr>
            <p:ph type="body" sz="quarter" idx="11"/>
          </p:nvPr>
        </p:nvSpPr>
        <p:spPr>
          <a:xfrm>
            <a:off x="274639" y="1943158"/>
            <a:ext cx="11889564" cy="4795159"/>
          </a:xfrm>
        </p:spPr>
        <p:txBody>
          <a:bodyPr/>
          <a:lstStyle/>
          <a:p>
            <a:r>
              <a:rPr lang="en-US" sz="3600" dirty="0"/>
              <a:t>Domino effect:</a:t>
            </a:r>
          </a:p>
          <a:p>
            <a:pPr lvl="1"/>
            <a:r>
              <a:rPr lang="en-US" dirty="0" smtClean="0"/>
              <a:t>Poor Document Management </a:t>
            </a:r>
            <a:r>
              <a:rPr lang="en-US" dirty="0"/>
              <a:t>leads to Poor Search </a:t>
            </a:r>
            <a:r>
              <a:rPr lang="en-US" dirty="0" smtClean="0"/>
              <a:t>Results</a:t>
            </a:r>
            <a:endParaRPr lang="en-US" dirty="0"/>
          </a:p>
          <a:p>
            <a:pPr lvl="1"/>
            <a:endParaRPr lang="en-US" dirty="0" smtClean="0"/>
          </a:p>
          <a:p>
            <a:r>
              <a:rPr lang="en-US" sz="3600" dirty="0"/>
              <a:t>SharePoint searches full text, filename, and other metadata </a:t>
            </a:r>
            <a:r>
              <a:rPr lang="en-US" sz="3600" dirty="0" smtClean="0"/>
              <a:t>properties</a:t>
            </a:r>
          </a:p>
          <a:p>
            <a:endParaRPr lang="en-US" sz="3600" dirty="0"/>
          </a:p>
          <a:p>
            <a:r>
              <a:rPr lang="en-US" sz="3600" dirty="0"/>
              <a:t>IMPORTANT: Title is used for searching </a:t>
            </a:r>
            <a:r>
              <a:rPr lang="en-US" sz="3600" dirty="0" smtClean="0">
                <a:latin typeface="+mn-lt"/>
              </a:rPr>
              <a:t>and</a:t>
            </a:r>
            <a:r>
              <a:rPr lang="en-US" sz="3600" dirty="0" smtClean="0"/>
              <a:t> </a:t>
            </a:r>
            <a:r>
              <a:rPr lang="en-US" sz="3600" dirty="0"/>
              <a:t>is displayed in results</a:t>
            </a:r>
          </a:p>
          <a:p>
            <a:endParaRPr lang="en-US" sz="3600" dirty="0"/>
          </a:p>
        </p:txBody>
      </p:sp>
    </p:spTree>
    <p:extLst>
      <p:ext uri="{BB962C8B-B14F-4D97-AF65-F5344CB8AC3E}">
        <p14:creationId xmlns:p14="http://schemas.microsoft.com/office/powerpoint/2010/main" val="2863143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95274"/>
            <a:ext cx="11889564" cy="1601788"/>
          </a:xfrm>
        </p:spPr>
        <p:txBody>
          <a:bodyPr/>
          <a:lstStyle/>
          <a:p>
            <a:r>
              <a:rPr lang="en-US" dirty="0" smtClean="0"/>
              <a:t>How Did We </a:t>
            </a:r>
            <a:r>
              <a:rPr lang="en-US" dirty="0"/>
              <a:t>D</a:t>
            </a:r>
            <a:r>
              <a:rPr lang="en-US" dirty="0" smtClean="0"/>
              <a:t>o? The Typical Way</a:t>
            </a:r>
            <a:br>
              <a:rPr lang="en-US" dirty="0" smtClean="0"/>
            </a:br>
            <a:r>
              <a:rPr lang="en-US" sz="4400" dirty="0" smtClean="0"/>
              <a:t>aka “The Old Way”</a:t>
            </a:r>
            <a:endParaRPr lang="en-US" sz="4400" dirty="0"/>
          </a:p>
        </p:txBody>
      </p:sp>
      <p:sp>
        <p:nvSpPr>
          <p:cNvPr id="5" name="Text Placeholder 4"/>
          <p:cNvSpPr>
            <a:spLocks noGrp="1"/>
          </p:cNvSpPr>
          <p:nvPr>
            <p:ph type="body" sz="quarter" idx="11"/>
          </p:nvPr>
        </p:nvSpPr>
        <p:spPr>
          <a:xfrm>
            <a:off x="274639" y="1943158"/>
            <a:ext cx="11889564" cy="3130088"/>
          </a:xfrm>
        </p:spPr>
        <p:txBody>
          <a:bodyPr/>
          <a:lstStyle/>
          <a:p>
            <a:r>
              <a:rPr lang="en-US" sz="3600" dirty="0"/>
              <a:t>Contributor Experience: POOR</a:t>
            </a:r>
          </a:p>
          <a:p>
            <a:r>
              <a:rPr lang="en-US" sz="3600" dirty="0" err="1"/>
              <a:t>Browsability</a:t>
            </a:r>
            <a:r>
              <a:rPr lang="en-US" sz="3600" dirty="0"/>
              <a:t>: LOW</a:t>
            </a:r>
          </a:p>
          <a:p>
            <a:r>
              <a:rPr lang="en-US" sz="3600" dirty="0" err="1" smtClean="0"/>
              <a:t>Discoverabilty</a:t>
            </a:r>
            <a:r>
              <a:rPr lang="en-US" sz="3600" dirty="0" smtClean="0"/>
              <a:t> </a:t>
            </a:r>
            <a:r>
              <a:rPr lang="en-US" sz="3600" dirty="0"/>
              <a:t>(via Search): </a:t>
            </a:r>
            <a:r>
              <a:rPr lang="en-US" sz="3600" dirty="0" smtClean="0"/>
              <a:t>LOW</a:t>
            </a:r>
          </a:p>
          <a:p>
            <a:endParaRPr lang="en-US" sz="3600" dirty="0"/>
          </a:p>
          <a:p>
            <a:r>
              <a:rPr lang="en-US" sz="3600" dirty="0" smtClean="0">
                <a:latin typeface="+mn-lt"/>
              </a:rPr>
              <a:t>Adoption Rate: Poor</a:t>
            </a:r>
          </a:p>
        </p:txBody>
      </p:sp>
    </p:spTree>
    <p:extLst>
      <p:ext uri="{BB962C8B-B14F-4D97-AF65-F5344CB8AC3E}">
        <p14:creationId xmlns:p14="http://schemas.microsoft.com/office/powerpoint/2010/main" val="127531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91" y="-312738"/>
            <a:ext cx="12464866" cy="9348650"/>
          </a:xfrm>
          <a:prstGeom prst="rect">
            <a:avLst/>
          </a:prstGeom>
        </p:spPr>
      </p:pic>
      <p:sp>
        <p:nvSpPr>
          <p:cNvPr id="3" name="Rectangle 2"/>
          <p:cNvSpPr/>
          <p:nvPr/>
        </p:nvSpPr>
        <p:spPr bwMode="auto">
          <a:xfrm>
            <a:off x="274637" y="295275"/>
            <a:ext cx="7620000" cy="1906587"/>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1200"/>
              </a:spcAft>
            </a:pPr>
            <a:r>
              <a:rPr lang="en-US" sz="6000" dirty="0" smtClean="0">
                <a:gradFill>
                  <a:gsLst>
                    <a:gs pos="0">
                      <a:srgbClr val="FFFFFF"/>
                    </a:gs>
                    <a:gs pos="100000">
                      <a:srgbClr val="FFFFFF"/>
                    </a:gs>
                  </a:gsLst>
                  <a:lin ang="5400000" scaled="0"/>
                </a:gradFill>
                <a:latin typeface="Segoe UI Light"/>
                <a:ea typeface="Segoe UI" pitchFamily="34" charset="0"/>
                <a:cs typeface="Segoe UI" pitchFamily="34" charset="0"/>
              </a:rPr>
              <a:t>What if you built it…</a:t>
            </a:r>
          </a:p>
          <a:p>
            <a:pPr defTabSz="932472" fontAlgn="base">
              <a:lnSpc>
                <a:spcPct val="90000"/>
              </a:lnSpc>
              <a:spcBef>
                <a:spcPct val="0"/>
              </a:spcBef>
              <a:spcAft>
                <a:spcPts val="1200"/>
              </a:spcAft>
            </a:pPr>
            <a:r>
              <a:rPr lang="en-US" sz="4000" dirty="0" smtClean="0">
                <a:gradFill>
                  <a:gsLst>
                    <a:gs pos="0">
                      <a:srgbClr val="FFFFFF"/>
                    </a:gs>
                    <a:gs pos="100000">
                      <a:srgbClr val="FFFFFF"/>
                    </a:gs>
                  </a:gsLst>
                  <a:lin ang="5400000" scaled="0"/>
                </a:gradFill>
                <a:latin typeface="Segoe UI Light"/>
                <a:ea typeface="Segoe UI" pitchFamily="34" charset="0"/>
                <a:cs typeface="Segoe UI" pitchFamily="34" charset="0"/>
              </a:rPr>
              <a:t>Any nobody came?</a:t>
            </a:r>
            <a:endParaRPr lang="en-US" sz="40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Tree>
    <p:extLst>
      <p:ext uri="{BB962C8B-B14F-4D97-AF65-F5344CB8AC3E}">
        <p14:creationId xmlns:p14="http://schemas.microsoft.com/office/powerpoint/2010/main" val="496618391"/>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1251382" y="2125663"/>
            <a:ext cx="8014855" cy="1895316"/>
          </a:xfrm>
        </p:spPr>
        <p:txBody>
          <a:bodyPr/>
          <a:lstStyle/>
          <a:p>
            <a:pPr marL="0" indent="0">
              <a:buNone/>
            </a:pPr>
            <a:r>
              <a:rPr lang="en-US" sz="6000" dirty="0"/>
              <a:t>How Do We Fix This?</a:t>
            </a:r>
          </a:p>
        </p:txBody>
      </p:sp>
    </p:spTree>
    <p:extLst>
      <p:ext uri="{BB962C8B-B14F-4D97-AF65-F5344CB8AC3E}">
        <p14:creationId xmlns:p14="http://schemas.microsoft.com/office/powerpoint/2010/main" val="3817775541"/>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274637" y="1980935"/>
            <a:ext cx="4343400" cy="3185054"/>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1200"/>
              </a:spcAft>
            </a:pPr>
            <a:endParaRPr lang="en-US" sz="40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4" name="Title 3"/>
          <p:cNvSpPr>
            <a:spLocks noGrp="1"/>
          </p:cNvSpPr>
          <p:nvPr>
            <p:ph type="title"/>
          </p:nvPr>
        </p:nvSpPr>
        <p:spPr>
          <a:xfrm>
            <a:off x="274639" y="295274"/>
            <a:ext cx="11889564" cy="1601788"/>
          </a:xfrm>
        </p:spPr>
        <p:txBody>
          <a:bodyPr/>
          <a:lstStyle/>
          <a:p>
            <a:r>
              <a:rPr lang="en-US" dirty="0" smtClean="0"/>
              <a:t>Step Away From the Keyboard: Part 1 </a:t>
            </a:r>
            <a:endParaRPr lang="en-US" sz="4400" dirty="0"/>
          </a:p>
        </p:txBody>
      </p:sp>
      <p:sp>
        <p:nvSpPr>
          <p:cNvPr id="5" name="Text Placeholder 4"/>
          <p:cNvSpPr>
            <a:spLocks noGrp="1"/>
          </p:cNvSpPr>
          <p:nvPr>
            <p:ph type="body" sz="quarter" idx="11"/>
          </p:nvPr>
        </p:nvSpPr>
        <p:spPr>
          <a:xfrm>
            <a:off x="503237" y="2201862"/>
            <a:ext cx="4114800" cy="2686890"/>
          </a:xfrm>
          <a:ln>
            <a:noFill/>
          </a:ln>
        </p:spPr>
        <p:txBody>
          <a:bodyPr/>
          <a:lstStyle/>
          <a:p>
            <a:r>
              <a:rPr lang="en-US" sz="3600" dirty="0">
                <a:solidFill>
                  <a:srgbClr val="FFFFFF"/>
                </a:solidFill>
              </a:rPr>
              <a:t>Treat your content contributors</a:t>
            </a:r>
            <a:r>
              <a:rPr lang="en-US" sz="3600" dirty="0" smtClean="0">
                <a:solidFill>
                  <a:srgbClr val="FFFFFF"/>
                </a:solidFill>
              </a:rPr>
              <a:t> differently </a:t>
            </a:r>
            <a:r>
              <a:rPr lang="en-US" sz="3600" dirty="0">
                <a:solidFill>
                  <a:srgbClr val="FFFFFF"/>
                </a:solidFill>
              </a:rPr>
              <a:t>than your content consumers</a:t>
            </a:r>
          </a:p>
        </p:txBody>
      </p:sp>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18037" y="1981729"/>
            <a:ext cx="7162797" cy="3183467"/>
          </a:xfrm>
          <a:prstGeom prst="rect">
            <a:avLst/>
          </a:prstGeom>
        </p:spPr>
      </p:pic>
    </p:spTree>
    <p:extLst>
      <p:ext uri="{BB962C8B-B14F-4D97-AF65-F5344CB8AC3E}">
        <p14:creationId xmlns:p14="http://schemas.microsoft.com/office/powerpoint/2010/main" val="2910175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95274"/>
            <a:ext cx="11889564" cy="1601788"/>
          </a:xfrm>
        </p:spPr>
        <p:txBody>
          <a:bodyPr/>
          <a:lstStyle/>
          <a:p>
            <a:r>
              <a:rPr lang="en-US" dirty="0" smtClean="0"/>
              <a:t>Step Away From the Keyboard: Part 2 </a:t>
            </a:r>
            <a:endParaRPr lang="en-US" sz="4400" dirty="0"/>
          </a:p>
        </p:txBody>
      </p:sp>
      <p:sp>
        <p:nvSpPr>
          <p:cNvPr id="5" name="Text Placeholder 4"/>
          <p:cNvSpPr>
            <a:spLocks noGrp="1"/>
          </p:cNvSpPr>
          <p:nvPr>
            <p:ph type="body" sz="quarter" idx="11"/>
          </p:nvPr>
        </p:nvSpPr>
        <p:spPr>
          <a:xfrm>
            <a:off x="274639" y="1943158"/>
            <a:ext cx="3940191" cy="4727448"/>
          </a:xfrm>
        </p:spPr>
        <p:txBody>
          <a:bodyPr/>
          <a:lstStyle/>
          <a:p>
            <a:r>
              <a:rPr lang="en-US" sz="3600" dirty="0" smtClean="0"/>
              <a:t>1. Design columns</a:t>
            </a:r>
            <a:r>
              <a:rPr lang="en-US" sz="3600" dirty="0"/>
              <a:t>, </a:t>
            </a:r>
            <a:r>
              <a:rPr lang="en-US" sz="3600" dirty="0" smtClean="0"/>
              <a:t>not folders</a:t>
            </a:r>
          </a:p>
          <a:p>
            <a:endParaRPr lang="en-US" sz="3600" dirty="0" smtClean="0"/>
          </a:p>
          <a:p>
            <a:endParaRPr lang="en-US" sz="3600" dirty="0" smtClean="0"/>
          </a:p>
          <a:p>
            <a:endParaRPr lang="en-US" sz="3600" dirty="0"/>
          </a:p>
          <a:p>
            <a:r>
              <a:rPr lang="en-US" sz="3600" dirty="0" smtClean="0"/>
              <a:t>2. Then create </a:t>
            </a:r>
            <a:r>
              <a:rPr lang="en-US" sz="3600" dirty="0"/>
              <a:t>f</a:t>
            </a:r>
            <a:r>
              <a:rPr lang="en-US" sz="3600" dirty="0" smtClean="0"/>
              <a:t>olders</a:t>
            </a:r>
            <a:endParaRPr lang="en-US" sz="3600" dirty="0"/>
          </a:p>
          <a:p>
            <a:endParaRPr lang="en-US" sz="3600" dirty="0"/>
          </a:p>
        </p:txBody>
      </p:sp>
      <p:pic>
        <p:nvPicPr>
          <p:cNvPr id="3" name="Picture 2"/>
          <p:cNvPicPr>
            <a:picLocks noChangeAspect="1"/>
          </p:cNvPicPr>
          <p:nvPr/>
        </p:nvPicPr>
        <p:blipFill>
          <a:blip r:embed="rId3"/>
          <a:stretch>
            <a:fillRect/>
          </a:stretch>
        </p:blipFill>
        <p:spPr>
          <a:xfrm>
            <a:off x="4234286" y="1633943"/>
            <a:ext cx="7295359" cy="2964516"/>
          </a:xfrm>
          <a:prstGeom prst="rect">
            <a:avLst/>
          </a:prstGeom>
        </p:spPr>
      </p:pic>
      <p:pic>
        <p:nvPicPr>
          <p:cNvPr id="7" name="Picture 6"/>
          <p:cNvPicPr>
            <a:picLocks noChangeAspect="1"/>
          </p:cNvPicPr>
          <p:nvPr/>
        </p:nvPicPr>
        <p:blipFill>
          <a:blip r:embed="rId4"/>
          <a:stretch>
            <a:fillRect/>
          </a:stretch>
        </p:blipFill>
        <p:spPr>
          <a:xfrm>
            <a:off x="4541837" y="5051606"/>
            <a:ext cx="1295200" cy="1619000"/>
          </a:xfrm>
          <a:prstGeom prst="rect">
            <a:avLst/>
          </a:prstGeom>
        </p:spPr>
      </p:pic>
      <p:pic>
        <p:nvPicPr>
          <p:cNvPr id="11" name="Picture 10"/>
          <p:cNvPicPr>
            <a:picLocks noChangeAspect="1"/>
          </p:cNvPicPr>
          <p:nvPr/>
        </p:nvPicPr>
        <p:blipFill>
          <a:blip r:embed="rId4"/>
          <a:stretch>
            <a:fillRect/>
          </a:stretch>
        </p:blipFill>
        <p:spPr>
          <a:xfrm>
            <a:off x="6164044" y="5051606"/>
            <a:ext cx="1295200" cy="1619000"/>
          </a:xfrm>
          <a:prstGeom prst="rect">
            <a:avLst/>
          </a:prstGeom>
        </p:spPr>
      </p:pic>
      <p:pic>
        <p:nvPicPr>
          <p:cNvPr id="12" name="Picture 11"/>
          <p:cNvPicPr>
            <a:picLocks noChangeAspect="1"/>
          </p:cNvPicPr>
          <p:nvPr/>
        </p:nvPicPr>
        <p:blipFill>
          <a:blip r:embed="rId4"/>
          <a:stretch>
            <a:fillRect/>
          </a:stretch>
        </p:blipFill>
        <p:spPr>
          <a:xfrm>
            <a:off x="7970837" y="5127628"/>
            <a:ext cx="1295200" cy="1619000"/>
          </a:xfrm>
          <a:prstGeom prst="rect">
            <a:avLst/>
          </a:prstGeom>
        </p:spPr>
      </p:pic>
    </p:spTree>
    <p:extLst>
      <p:ext uri="{BB962C8B-B14F-4D97-AF65-F5344CB8AC3E}">
        <p14:creationId xmlns:p14="http://schemas.microsoft.com/office/powerpoint/2010/main" val="393393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808037" y="1516062"/>
            <a:ext cx="10910455" cy="3046988"/>
          </a:xfrm>
        </p:spPr>
        <p:txBody>
          <a:bodyPr/>
          <a:lstStyle/>
          <a:p>
            <a:pPr marL="0" indent="0">
              <a:buNone/>
            </a:pPr>
            <a:r>
              <a:rPr lang="en-US" sz="6000" dirty="0" smtClean="0"/>
              <a:t>You want me to create folders? </a:t>
            </a:r>
          </a:p>
          <a:p>
            <a:pPr marL="0" indent="0">
              <a:buNone/>
            </a:pPr>
            <a:endParaRPr lang="en-US" sz="6000" dirty="0"/>
          </a:p>
          <a:p>
            <a:pPr marL="0" indent="0">
              <a:buNone/>
            </a:pPr>
            <a:r>
              <a:rPr lang="en-US" sz="6000" dirty="0" smtClean="0"/>
              <a:t>I was told to avoid the ‘F’ word!</a:t>
            </a:r>
            <a:endParaRPr lang="en-US" sz="6000" dirty="0"/>
          </a:p>
        </p:txBody>
      </p:sp>
    </p:spTree>
    <p:extLst>
      <p:ext uri="{BB962C8B-B14F-4D97-AF65-F5344CB8AC3E}">
        <p14:creationId xmlns:p14="http://schemas.microsoft.com/office/powerpoint/2010/main" val="3444957701"/>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808037" y="1516062"/>
            <a:ext cx="11125200" cy="4893647"/>
          </a:xfrm>
        </p:spPr>
        <p:txBody>
          <a:bodyPr/>
          <a:lstStyle/>
          <a:p>
            <a:pPr marL="0" indent="0">
              <a:buNone/>
            </a:pPr>
            <a:r>
              <a:rPr lang="en-US" sz="6000" dirty="0" smtClean="0"/>
              <a:t>Three valid reasons for folders:</a:t>
            </a:r>
          </a:p>
          <a:p>
            <a:pPr marL="1143000" indent="-1143000">
              <a:buAutoNum type="arabicPeriod"/>
            </a:pPr>
            <a:r>
              <a:rPr lang="en-US" sz="6000" dirty="0" smtClean="0"/>
              <a:t>Security</a:t>
            </a:r>
          </a:p>
          <a:p>
            <a:pPr marL="1143000" indent="-1143000">
              <a:buAutoNum type="arabicPeriod"/>
            </a:pPr>
            <a:r>
              <a:rPr lang="en-US" sz="6000" dirty="0" smtClean="0"/>
              <a:t>Location-based default values</a:t>
            </a:r>
          </a:p>
          <a:p>
            <a:pPr marL="1143000" indent="-1143000">
              <a:buAutoNum type="arabicPeriod"/>
            </a:pPr>
            <a:r>
              <a:rPr lang="en-US" sz="6000" dirty="0" smtClean="0"/>
              <a:t>SharePoint Library Sync &amp; OneDrive for Business</a:t>
            </a:r>
            <a:endParaRPr lang="en-US" sz="6000" dirty="0"/>
          </a:p>
        </p:txBody>
      </p:sp>
    </p:spTree>
    <p:extLst>
      <p:ext uri="{BB962C8B-B14F-4D97-AF65-F5344CB8AC3E}">
        <p14:creationId xmlns:p14="http://schemas.microsoft.com/office/powerpoint/2010/main" val="159499612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1189037" y="2125663"/>
            <a:ext cx="9601200" cy="2442207"/>
          </a:xfrm>
        </p:spPr>
        <p:txBody>
          <a:bodyPr/>
          <a:lstStyle/>
          <a:p>
            <a:pPr marL="0" indent="0">
              <a:buNone/>
            </a:pPr>
            <a:r>
              <a:rPr lang="en-US" sz="5400" dirty="0"/>
              <a:t>Want to get </a:t>
            </a:r>
            <a:r>
              <a:rPr lang="en-US" sz="5400" b="1" dirty="0">
                <a:latin typeface="+mn-lt"/>
              </a:rPr>
              <a:t>the </a:t>
            </a:r>
            <a:r>
              <a:rPr lang="en-US" sz="5400" b="1" dirty="0" smtClean="0">
                <a:latin typeface="+mn-lt"/>
              </a:rPr>
              <a:t>most </a:t>
            </a:r>
            <a:r>
              <a:rPr lang="en-US" sz="5400" dirty="0" smtClean="0"/>
              <a:t>out </a:t>
            </a:r>
            <a:r>
              <a:rPr lang="en-US" sz="5400" dirty="0"/>
              <a:t>of your SharePoint investment and </a:t>
            </a:r>
            <a:r>
              <a:rPr lang="en-US" sz="5400" b="1" dirty="0">
                <a:latin typeface="+mn-lt"/>
              </a:rPr>
              <a:t>maximize </a:t>
            </a:r>
            <a:r>
              <a:rPr lang="en-US" sz="5400" b="1" dirty="0" smtClean="0">
                <a:latin typeface="+mn-lt"/>
              </a:rPr>
              <a:t>adoption</a:t>
            </a:r>
            <a:r>
              <a:rPr lang="en-US" sz="5400" dirty="0" smtClean="0"/>
              <a:t>?</a:t>
            </a:r>
          </a:p>
        </p:txBody>
      </p:sp>
    </p:spTree>
    <p:extLst>
      <p:ext uri="{BB962C8B-B14F-4D97-AF65-F5344CB8AC3E}">
        <p14:creationId xmlns:p14="http://schemas.microsoft.com/office/powerpoint/2010/main" val="284894777"/>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smtClean="0"/>
              <a:t>Better Adoption: The Playbook</a:t>
            </a:r>
            <a:endParaRPr lang="en-US" dirty="0"/>
          </a:p>
        </p:txBody>
      </p:sp>
      <p:sp>
        <p:nvSpPr>
          <p:cNvPr id="5" name="Text Placeholder 4"/>
          <p:cNvSpPr>
            <a:spLocks noGrp="1"/>
          </p:cNvSpPr>
          <p:nvPr>
            <p:ph type="body" sz="quarter" idx="11"/>
          </p:nvPr>
        </p:nvSpPr>
        <p:spPr>
          <a:xfrm>
            <a:off x="274639" y="1088889"/>
            <a:ext cx="11889564" cy="6038576"/>
          </a:xfrm>
        </p:spPr>
        <p:txBody>
          <a:bodyPr/>
          <a:lstStyle/>
          <a:p>
            <a:r>
              <a:rPr lang="en-US" sz="3200" dirty="0" smtClean="0"/>
              <a:t>Step 1: Fix Contribution &amp; Offline Usage</a:t>
            </a:r>
          </a:p>
          <a:p>
            <a:pPr marL="363537" lvl="1" indent="-342900">
              <a:lnSpc>
                <a:spcPct val="110000"/>
              </a:lnSpc>
            </a:pPr>
            <a:r>
              <a:rPr lang="en-US" sz="1800" dirty="0" smtClean="0"/>
              <a:t>Use Folders and default properties</a:t>
            </a:r>
          </a:p>
          <a:p>
            <a:pPr marL="363537" lvl="1" indent="-342900">
              <a:lnSpc>
                <a:spcPct val="110000"/>
              </a:lnSpc>
            </a:pPr>
            <a:r>
              <a:rPr lang="en-US" sz="1800" dirty="0" smtClean="0"/>
              <a:t>Different </a:t>
            </a:r>
            <a:r>
              <a:rPr lang="en-US" sz="1800" dirty="0"/>
              <a:t>views (UX) for contributors and </a:t>
            </a:r>
            <a:r>
              <a:rPr lang="en-US" sz="1800" dirty="0" smtClean="0"/>
              <a:t>consumers</a:t>
            </a:r>
          </a:p>
          <a:p>
            <a:pPr>
              <a:lnSpc>
                <a:spcPct val="110000"/>
              </a:lnSpc>
            </a:pPr>
            <a:r>
              <a:rPr lang="en-US" sz="3200" dirty="0"/>
              <a:t>Step 2: Fix Consumption #1 (Browsing and Navigation)</a:t>
            </a:r>
          </a:p>
          <a:p>
            <a:pPr marL="363537" lvl="1" indent="-342900">
              <a:lnSpc>
                <a:spcPct val="110000"/>
              </a:lnSpc>
            </a:pPr>
            <a:r>
              <a:rPr lang="en-US" sz="1800" dirty="0"/>
              <a:t>Different views (UX) for contributors and consumers</a:t>
            </a:r>
          </a:p>
          <a:p>
            <a:pPr marL="363537" lvl="1" indent="-342900">
              <a:lnSpc>
                <a:spcPct val="110000"/>
              </a:lnSpc>
            </a:pPr>
            <a:r>
              <a:rPr lang="en-US" sz="1800" dirty="0"/>
              <a:t>Configure navigation</a:t>
            </a:r>
          </a:p>
          <a:p>
            <a:pPr marL="363537" lvl="1" indent="-342900">
              <a:lnSpc>
                <a:spcPct val="110000"/>
              </a:lnSpc>
            </a:pPr>
            <a:r>
              <a:rPr lang="en-US" sz="1800" dirty="0"/>
              <a:t>Folders for Offline </a:t>
            </a:r>
            <a:r>
              <a:rPr lang="en-US" sz="1800" dirty="0" smtClean="0"/>
              <a:t>use</a:t>
            </a:r>
            <a:endParaRPr lang="en-US" sz="1800" dirty="0"/>
          </a:p>
          <a:p>
            <a:pPr>
              <a:lnSpc>
                <a:spcPct val="110000"/>
              </a:lnSpc>
            </a:pPr>
            <a:r>
              <a:rPr lang="en-US" sz="3200" dirty="0"/>
              <a:t>Step 3: Fix Consumption #2 (Search)</a:t>
            </a:r>
          </a:p>
          <a:p>
            <a:pPr marL="363537" lvl="1" indent="-342900">
              <a:lnSpc>
                <a:spcPct val="110000"/>
              </a:lnSpc>
            </a:pPr>
            <a:r>
              <a:rPr lang="en-US" sz="1800" dirty="0"/>
              <a:t>Encourage better Titles</a:t>
            </a:r>
          </a:p>
          <a:p>
            <a:pPr marL="363537" lvl="1" indent="-342900">
              <a:lnSpc>
                <a:spcPct val="110000"/>
              </a:lnSpc>
            </a:pPr>
            <a:r>
              <a:rPr lang="en-US" sz="1800" dirty="0"/>
              <a:t>Definitions, best </a:t>
            </a:r>
            <a:r>
              <a:rPr lang="en-US" sz="1800" dirty="0" smtClean="0"/>
              <a:t>bets</a:t>
            </a:r>
          </a:p>
          <a:p>
            <a:pPr>
              <a:lnSpc>
                <a:spcPct val="110000"/>
              </a:lnSpc>
            </a:pPr>
            <a:r>
              <a:rPr lang="en-US" sz="3200" dirty="0"/>
              <a:t>Step 4: Align Taxonomy</a:t>
            </a:r>
          </a:p>
          <a:p>
            <a:pPr marL="363537" lvl="1" indent="-342900">
              <a:lnSpc>
                <a:spcPct val="110000"/>
              </a:lnSpc>
            </a:pPr>
            <a:r>
              <a:rPr lang="en-US" sz="1800" dirty="0"/>
              <a:t>Seven places to configure things (you don’t have to do them all</a:t>
            </a:r>
            <a:r>
              <a:rPr lang="en-US" sz="1800" dirty="0" smtClean="0"/>
              <a:t>)</a:t>
            </a:r>
            <a:endParaRPr lang="en-US" dirty="0" smtClean="0"/>
          </a:p>
          <a:p>
            <a:endParaRPr lang="en-US" sz="3600" dirty="0"/>
          </a:p>
        </p:txBody>
      </p:sp>
    </p:spTree>
    <p:extLst>
      <p:ext uri="{BB962C8B-B14F-4D97-AF65-F5344CB8AC3E}">
        <p14:creationId xmlns:p14="http://schemas.microsoft.com/office/powerpoint/2010/main" val="3399768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smtClean="0"/>
              <a:t>Better Adoption: The Playbook</a:t>
            </a:r>
            <a:endParaRPr lang="en-US" dirty="0"/>
          </a:p>
        </p:txBody>
      </p:sp>
      <p:sp>
        <p:nvSpPr>
          <p:cNvPr id="5" name="Text Placeholder 4"/>
          <p:cNvSpPr>
            <a:spLocks noGrp="1"/>
          </p:cNvSpPr>
          <p:nvPr>
            <p:ph type="body" sz="quarter" idx="11"/>
          </p:nvPr>
        </p:nvSpPr>
        <p:spPr>
          <a:xfrm>
            <a:off x="274639" y="1088889"/>
            <a:ext cx="12161836" cy="5555367"/>
          </a:xfrm>
        </p:spPr>
        <p:txBody>
          <a:bodyPr/>
          <a:lstStyle/>
          <a:p>
            <a:pPr>
              <a:lnSpc>
                <a:spcPct val="130000"/>
              </a:lnSpc>
            </a:pPr>
            <a:r>
              <a:rPr lang="en-US" sz="3200" dirty="0"/>
              <a:t>Step 1: Fix </a:t>
            </a:r>
            <a:r>
              <a:rPr lang="en-US" sz="3200" dirty="0" smtClean="0"/>
              <a:t>Contribution</a:t>
            </a:r>
          </a:p>
          <a:p>
            <a:pPr marL="363537" lvl="1" indent="-342900">
              <a:lnSpc>
                <a:spcPct val="110000"/>
              </a:lnSpc>
            </a:pPr>
            <a:r>
              <a:rPr lang="en-US" sz="2400" dirty="0" smtClean="0"/>
              <a:t>Use the best of folders (1-2 levels max) and columns (reasonable number)</a:t>
            </a:r>
          </a:p>
          <a:p>
            <a:pPr marL="363537" lvl="1" indent="-342900">
              <a:lnSpc>
                <a:spcPct val="110000"/>
              </a:lnSpc>
            </a:pPr>
            <a:endParaRPr lang="en-US" sz="2400" i="1" dirty="0" smtClean="0"/>
          </a:p>
          <a:p>
            <a:pPr marL="363537" lvl="1" indent="-342900">
              <a:lnSpc>
                <a:spcPct val="110000"/>
              </a:lnSpc>
            </a:pPr>
            <a:r>
              <a:rPr lang="en-US" sz="2400" i="1" dirty="0" smtClean="0"/>
              <a:t>Different</a:t>
            </a:r>
            <a:r>
              <a:rPr lang="en-US" sz="2400" dirty="0" smtClean="0"/>
              <a:t> views for contributors and consumers</a:t>
            </a:r>
          </a:p>
          <a:p>
            <a:pPr marL="558800" lvl="2" indent="-342900">
              <a:lnSpc>
                <a:spcPct val="110000"/>
              </a:lnSpc>
            </a:pPr>
            <a:r>
              <a:rPr lang="en-US" sz="2400" dirty="0" smtClean="0">
                <a:solidFill>
                  <a:schemeClr val="tx1">
                    <a:lumMod val="75000"/>
                  </a:schemeClr>
                </a:solidFill>
                <a:latin typeface="+mj-lt"/>
              </a:rPr>
              <a:t>Contributors: folders with default metadata &amp; permissions</a:t>
            </a:r>
          </a:p>
          <a:p>
            <a:pPr marL="811212" lvl="3" indent="-342900">
              <a:lnSpc>
                <a:spcPct val="110000"/>
              </a:lnSpc>
            </a:pPr>
            <a:r>
              <a:rPr lang="en-US" sz="2000" dirty="0">
                <a:solidFill>
                  <a:schemeClr val="tx1">
                    <a:lumMod val="75000"/>
                  </a:schemeClr>
                </a:solidFill>
                <a:latin typeface="+mj-lt"/>
              </a:rPr>
              <a:t>Default metadata is like </a:t>
            </a:r>
            <a:r>
              <a:rPr lang="en-US" sz="2000" i="1" dirty="0">
                <a:solidFill>
                  <a:schemeClr val="tx1">
                    <a:lumMod val="75000"/>
                  </a:schemeClr>
                </a:solidFill>
                <a:latin typeface="+mj-lt"/>
              </a:rPr>
              <a:t>magic</a:t>
            </a:r>
            <a:r>
              <a:rPr lang="en-US" sz="2000" dirty="0">
                <a:solidFill>
                  <a:schemeClr val="tx1">
                    <a:lumMod val="75000"/>
                  </a:schemeClr>
                </a:solidFill>
                <a:latin typeface="+mj-lt"/>
              </a:rPr>
              <a:t> for OneDrive for </a:t>
            </a:r>
            <a:r>
              <a:rPr lang="en-US" sz="2000" dirty="0" smtClean="0">
                <a:solidFill>
                  <a:schemeClr val="tx1">
                    <a:lumMod val="75000"/>
                  </a:schemeClr>
                </a:solidFill>
                <a:latin typeface="+mj-lt"/>
              </a:rPr>
              <a:t>Business &amp; SharePoint Library Sync</a:t>
            </a:r>
          </a:p>
          <a:p>
            <a:pPr marL="558800" lvl="2" indent="-342900">
              <a:lnSpc>
                <a:spcPct val="110000"/>
              </a:lnSpc>
            </a:pPr>
            <a:r>
              <a:rPr lang="en-US" sz="2400" dirty="0" smtClean="0">
                <a:solidFill>
                  <a:schemeClr val="tx1">
                    <a:lumMod val="75000"/>
                  </a:schemeClr>
                </a:solidFill>
                <a:latin typeface="+mj-lt"/>
              </a:rPr>
              <a:t>Consumers: views without folders</a:t>
            </a:r>
            <a:endParaRPr lang="en-US" sz="2400" dirty="0">
              <a:solidFill>
                <a:schemeClr val="tx1">
                  <a:lumMod val="75000"/>
                </a:schemeClr>
              </a:solidFill>
              <a:latin typeface="+mj-lt"/>
            </a:endParaRPr>
          </a:p>
          <a:p>
            <a:pPr>
              <a:lnSpc>
                <a:spcPct val="110000"/>
              </a:lnSpc>
            </a:pPr>
            <a:endParaRPr lang="en-US" sz="1800" dirty="0"/>
          </a:p>
          <a:p>
            <a:pPr marL="363537" lvl="1" indent="-342900">
              <a:lnSpc>
                <a:spcPct val="110000"/>
              </a:lnSpc>
            </a:pPr>
            <a:r>
              <a:rPr lang="en-US" sz="2400" i="1" dirty="0"/>
              <a:t>Use Managed Metadata (Term Sets)</a:t>
            </a:r>
          </a:p>
          <a:p>
            <a:pPr marL="558800" lvl="2" indent="-342900">
              <a:lnSpc>
                <a:spcPct val="110000"/>
              </a:lnSpc>
            </a:pPr>
            <a:r>
              <a:rPr lang="en-US" sz="2400" dirty="0">
                <a:solidFill>
                  <a:schemeClr val="tx1">
                    <a:lumMod val="75000"/>
                  </a:schemeClr>
                </a:solidFill>
                <a:latin typeface="+mj-lt"/>
              </a:rPr>
              <a:t>Provides type-ahead and centrally managed terms</a:t>
            </a:r>
          </a:p>
          <a:p>
            <a:endParaRPr lang="en-US" sz="3600" dirty="0"/>
          </a:p>
        </p:txBody>
      </p:sp>
    </p:spTree>
    <p:extLst>
      <p:ext uri="{BB962C8B-B14F-4D97-AF65-F5344CB8AC3E}">
        <p14:creationId xmlns:p14="http://schemas.microsoft.com/office/powerpoint/2010/main" val="904001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Better Site Experience:</a:t>
            </a:r>
            <a:br>
              <a:rPr lang="en-US" dirty="0" smtClean="0"/>
            </a:br>
            <a:r>
              <a:rPr lang="en-US" dirty="0" smtClean="0"/>
              <a:t>Contribution</a:t>
            </a:r>
            <a:endParaRPr lang="en-US" dirty="0"/>
          </a:p>
        </p:txBody>
      </p:sp>
    </p:spTree>
    <p:extLst>
      <p:ext uri="{BB962C8B-B14F-4D97-AF65-F5344CB8AC3E}">
        <p14:creationId xmlns:p14="http://schemas.microsoft.com/office/powerpoint/2010/main" val="87919067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smtClean="0"/>
              <a:t>Better Adoption: The Playbook</a:t>
            </a:r>
            <a:endParaRPr lang="en-US" dirty="0"/>
          </a:p>
        </p:txBody>
      </p:sp>
      <p:sp>
        <p:nvSpPr>
          <p:cNvPr id="5" name="Text Placeholder 4"/>
          <p:cNvSpPr>
            <a:spLocks noGrp="1"/>
          </p:cNvSpPr>
          <p:nvPr>
            <p:ph type="body" sz="quarter" idx="11"/>
          </p:nvPr>
        </p:nvSpPr>
        <p:spPr>
          <a:xfrm>
            <a:off x="274639" y="1088889"/>
            <a:ext cx="11889564" cy="5693866"/>
          </a:xfrm>
        </p:spPr>
        <p:txBody>
          <a:bodyPr/>
          <a:lstStyle/>
          <a:p>
            <a:pPr>
              <a:lnSpc>
                <a:spcPct val="150000"/>
              </a:lnSpc>
            </a:pPr>
            <a:r>
              <a:rPr lang="en-US" sz="3200" dirty="0"/>
              <a:t>Step 2: Fix Browsing and </a:t>
            </a:r>
            <a:r>
              <a:rPr lang="en-US" sz="3200" dirty="0" smtClean="0"/>
              <a:t>Navigation</a:t>
            </a:r>
          </a:p>
          <a:p>
            <a:pPr marL="363537" lvl="1" indent="-342900">
              <a:lnSpc>
                <a:spcPct val="110000"/>
              </a:lnSpc>
            </a:pPr>
            <a:r>
              <a:rPr lang="en-US" sz="1800" dirty="0" smtClean="0"/>
              <a:t>Different </a:t>
            </a:r>
            <a:r>
              <a:rPr lang="en-US" sz="1800" dirty="0"/>
              <a:t>views for contributors and </a:t>
            </a:r>
            <a:r>
              <a:rPr lang="en-US" sz="1800" dirty="0" smtClean="0"/>
              <a:t>consumers</a:t>
            </a:r>
          </a:p>
          <a:p>
            <a:pPr marL="558800" lvl="2" indent="-342900">
              <a:lnSpc>
                <a:spcPct val="110000"/>
              </a:lnSpc>
            </a:pPr>
            <a:r>
              <a:rPr lang="en-US" sz="1800" dirty="0" smtClean="0">
                <a:solidFill>
                  <a:schemeClr val="tx1"/>
                </a:solidFill>
                <a:latin typeface="+mj-lt"/>
              </a:rPr>
              <a:t>Contributors: folders with default metadata</a:t>
            </a:r>
          </a:p>
          <a:p>
            <a:pPr marL="558800" lvl="2" indent="-342900">
              <a:lnSpc>
                <a:spcPct val="110000"/>
              </a:lnSpc>
            </a:pPr>
            <a:r>
              <a:rPr lang="en-US" sz="1800" dirty="0" smtClean="0">
                <a:solidFill>
                  <a:schemeClr val="tx1"/>
                </a:solidFill>
                <a:latin typeface="+mj-lt"/>
              </a:rPr>
              <a:t>Consumers: views without folders</a:t>
            </a:r>
          </a:p>
          <a:p>
            <a:pPr marL="363537" lvl="1" indent="-342900">
              <a:lnSpc>
                <a:spcPct val="110000"/>
              </a:lnSpc>
            </a:pPr>
            <a:r>
              <a:rPr lang="en-US" dirty="0" smtClean="0"/>
              <a:t>Use Managed Metadata</a:t>
            </a:r>
          </a:p>
          <a:p>
            <a:pPr marL="558800" lvl="2" indent="-342900">
              <a:lnSpc>
                <a:spcPct val="110000"/>
              </a:lnSpc>
            </a:pPr>
            <a:r>
              <a:rPr lang="en-US" sz="1800" dirty="0" smtClean="0">
                <a:solidFill>
                  <a:schemeClr val="tx1"/>
                </a:solidFill>
                <a:latin typeface="+mj-lt"/>
              </a:rPr>
              <a:t>Enables metadata-based navigation and filtering</a:t>
            </a:r>
          </a:p>
          <a:p>
            <a:pPr marL="363537" lvl="1" indent="-342900">
              <a:lnSpc>
                <a:spcPct val="110000"/>
              </a:lnSpc>
            </a:pPr>
            <a:r>
              <a:rPr lang="en-US" dirty="0" smtClean="0"/>
              <a:t>Align with Folders</a:t>
            </a:r>
            <a:endParaRPr lang="en-US" dirty="0"/>
          </a:p>
          <a:p>
            <a:pPr marL="558800" lvl="2" indent="-342900">
              <a:lnSpc>
                <a:spcPct val="110000"/>
              </a:lnSpc>
            </a:pPr>
            <a:r>
              <a:rPr lang="en-US" sz="1800" dirty="0" smtClean="0">
                <a:solidFill>
                  <a:schemeClr val="tx1"/>
                </a:solidFill>
                <a:latin typeface="+mj-lt"/>
              </a:rPr>
              <a:t>For Offline use with SharePoint Library Sync &amp; OneDrive for Business</a:t>
            </a:r>
            <a:endParaRPr lang="en-US" sz="1800" dirty="0">
              <a:solidFill>
                <a:schemeClr val="tx1"/>
              </a:solidFill>
              <a:latin typeface="+mj-lt"/>
            </a:endParaRPr>
          </a:p>
          <a:p>
            <a:pPr marL="558800" lvl="2" indent="-342900">
              <a:lnSpc>
                <a:spcPct val="110000"/>
              </a:lnSpc>
            </a:pPr>
            <a:endParaRPr lang="en-US" sz="1800" dirty="0">
              <a:solidFill>
                <a:schemeClr val="tx1">
                  <a:lumMod val="60000"/>
                  <a:lumOff val="40000"/>
                </a:schemeClr>
              </a:solidFill>
              <a:latin typeface="+mj-lt"/>
            </a:endParaRPr>
          </a:p>
          <a:p>
            <a:pPr marL="363537" lvl="1" indent="-342900">
              <a:lnSpc>
                <a:spcPct val="110000"/>
              </a:lnSpc>
            </a:pPr>
            <a:endParaRPr lang="en-US" dirty="0" smtClean="0"/>
          </a:p>
          <a:p>
            <a:pPr marL="363537" lvl="1" indent="-342900">
              <a:lnSpc>
                <a:spcPct val="110000"/>
              </a:lnSpc>
            </a:pPr>
            <a:endParaRPr lang="en-US" dirty="0" smtClean="0"/>
          </a:p>
          <a:p>
            <a:pPr marL="363537" lvl="1" indent="-342900">
              <a:lnSpc>
                <a:spcPct val="110000"/>
              </a:lnSpc>
            </a:pPr>
            <a:endParaRPr lang="en-US" dirty="0" smtClean="0"/>
          </a:p>
          <a:p>
            <a:endParaRPr lang="en-US" sz="3600" dirty="0"/>
          </a:p>
        </p:txBody>
      </p:sp>
    </p:spTree>
    <p:extLst>
      <p:ext uri="{BB962C8B-B14F-4D97-AF65-F5344CB8AC3E}">
        <p14:creationId xmlns:p14="http://schemas.microsoft.com/office/powerpoint/2010/main" val="1566269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Better Site Experience:</a:t>
            </a:r>
            <a:br>
              <a:rPr lang="en-US" dirty="0" smtClean="0"/>
            </a:br>
            <a:r>
              <a:rPr lang="en-US" dirty="0" smtClean="0"/>
              <a:t>Navigation</a:t>
            </a:r>
            <a:endParaRPr lang="en-US" dirty="0"/>
          </a:p>
        </p:txBody>
      </p:sp>
    </p:spTree>
    <p:extLst>
      <p:ext uri="{BB962C8B-B14F-4D97-AF65-F5344CB8AC3E}">
        <p14:creationId xmlns:p14="http://schemas.microsoft.com/office/powerpoint/2010/main" val="18063525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smtClean="0"/>
              <a:t>Better Adoption: The Playbook</a:t>
            </a:r>
            <a:endParaRPr lang="en-US" dirty="0"/>
          </a:p>
        </p:txBody>
      </p:sp>
      <p:sp>
        <p:nvSpPr>
          <p:cNvPr id="5" name="Text Placeholder 4"/>
          <p:cNvSpPr>
            <a:spLocks noGrp="1"/>
          </p:cNvSpPr>
          <p:nvPr>
            <p:ph type="body" sz="quarter" idx="11"/>
          </p:nvPr>
        </p:nvSpPr>
        <p:spPr>
          <a:xfrm>
            <a:off x="274639" y="1088889"/>
            <a:ext cx="11889564" cy="4182683"/>
          </a:xfrm>
        </p:spPr>
        <p:txBody>
          <a:bodyPr/>
          <a:lstStyle/>
          <a:p>
            <a:pPr>
              <a:lnSpc>
                <a:spcPct val="150000"/>
              </a:lnSpc>
            </a:pPr>
            <a:r>
              <a:rPr lang="en-US" sz="3200" dirty="0"/>
              <a:t>Step </a:t>
            </a:r>
            <a:r>
              <a:rPr lang="en-US" sz="3200" dirty="0" smtClean="0"/>
              <a:t>3: </a:t>
            </a:r>
            <a:r>
              <a:rPr lang="en-US" sz="3200" dirty="0"/>
              <a:t>Fix </a:t>
            </a:r>
            <a:r>
              <a:rPr lang="en-US" sz="3200" dirty="0" smtClean="0"/>
              <a:t>Search</a:t>
            </a:r>
          </a:p>
          <a:p>
            <a:pPr marL="363537" lvl="1" indent="-342900">
              <a:lnSpc>
                <a:spcPct val="110000"/>
              </a:lnSpc>
            </a:pPr>
            <a:r>
              <a:rPr lang="en-US" sz="1800" dirty="0" smtClean="0"/>
              <a:t>Educate users on the Title property and how it’s used</a:t>
            </a:r>
          </a:p>
          <a:p>
            <a:pPr marL="363537" lvl="1" indent="-342900">
              <a:lnSpc>
                <a:spcPct val="110000"/>
              </a:lnSpc>
            </a:pPr>
            <a:r>
              <a:rPr lang="en-US" sz="1800" dirty="0" smtClean="0"/>
              <a:t>Educate users on how relevance works</a:t>
            </a:r>
          </a:p>
          <a:p>
            <a:pPr marL="363537" lvl="1" indent="-342900">
              <a:lnSpc>
                <a:spcPct val="110000"/>
              </a:lnSpc>
            </a:pPr>
            <a:r>
              <a:rPr lang="en-US" sz="1800" dirty="0" smtClean="0"/>
              <a:t>Configure facets</a:t>
            </a:r>
          </a:p>
          <a:p>
            <a:pPr marL="363537" lvl="1" indent="-342900">
              <a:lnSpc>
                <a:spcPct val="110000"/>
              </a:lnSpc>
            </a:pPr>
            <a:r>
              <a:rPr lang="en-US" sz="1800" dirty="0" smtClean="0"/>
              <a:t>Configure keywords, best bets</a:t>
            </a:r>
            <a:endParaRPr lang="en-US" sz="1800" dirty="0">
              <a:solidFill>
                <a:schemeClr val="tx1">
                  <a:lumMod val="60000"/>
                  <a:lumOff val="40000"/>
                </a:schemeClr>
              </a:solidFill>
              <a:latin typeface="+mj-lt"/>
            </a:endParaRPr>
          </a:p>
          <a:p>
            <a:pPr marL="363537" lvl="1" indent="-342900">
              <a:lnSpc>
                <a:spcPct val="110000"/>
              </a:lnSpc>
            </a:pPr>
            <a:endParaRPr lang="en-US" dirty="0" smtClean="0"/>
          </a:p>
          <a:p>
            <a:pPr marL="363537" lvl="1" indent="-342900">
              <a:lnSpc>
                <a:spcPct val="110000"/>
              </a:lnSpc>
            </a:pPr>
            <a:endParaRPr lang="en-US" dirty="0" smtClean="0"/>
          </a:p>
          <a:p>
            <a:pPr marL="363537" lvl="1" indent="-342900">
              <a:lnSpc>
                <a:spcPct val="110000"/>
              </a:lnSpc>
            </a:pPr>
            <a:endParaRPr lang="en-US" dirty="0" smtClean="0"/>
          </a:p>
          <a:p>
            <a:endParaRPr lang="en-US" sz="3600" dirty="0"/>
          </a:p>
        </p:txBody>
      </p:sp>
    </p:spTree>
    <p:extLst>
      <p:ext uri="{BB962C8B-B14F-4D97-AF65-F5344CB8AC3E}">
        <p14:creationId xmlns:p14="http://schemas.microsoft.com/office/powerpoint/2010/main" val="3835285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smtClean="0"/>
              <a:t>First: My $.02</a:t>
            </a:r>
            <a:endParaRPr lang="en-US" dirty="0"/>
          </a:p>
        </p:txBody>
      </p:sp>
      <p:sp>
        <p:nvSpPr>
          <p:cNvPr id="5" name="Text Placeholder 4"/>
          <p:cNvSpPr>
            <a:spLocks noGrp="1"/>
          </p:cNvSpPr>
          <p:nvPr>
            <p:ph type="body" sz="quarter" idx="11"/>
          </p:nvPr>
        </p:nvSpPr>
        <p:spPr>
          <a:xfrm>
            <a:off x="274639" y="1211262"/>
            <a:ext cx="11889564" cy="6838795"/>
          </a:xfrm>
        </p:spPr>
        <p:txBody>
          <a:bodyPr/>
          <a:lstStyle/>
          <a:p>
            <a:pPr>
              <a:lnSpc>
                <a:spcPct val="100000"/>
              </a:lnSpc>
            </a:pPr>
            <a:r>
              <a:rPr lang="en-US" sz="3200" dirty="0" smtClean="0"/>
              <a:t>SharePoint search can be </a:t>
            </a:r>
            <a:r>
              <a:rPr lang="en-US" sz="3200" dirty="0" smtClean="0">
                <a:latin typeface="+mn-lt"/>
              </a:rPr>
              <a:t>really</a:t>
            </a:r>
            <a:r>
              <a:rPr lang="en-US" sz="3200" dirty="0" smtClean="0"/>
              <a:t> good</a:t>
            </a:r>
          </a:p>
          <a:p>
            <a:pPr>
              <a:lnSpc>
                <a:spcPct val="100000"/>
              </a:lnSpc>
            </a:pPr>
            <a:endParaRPr lang="en-US" sz="3200" dirty="0" smtClean="0"/>
          </a:p>
          <a:p>
            <a:pPr>
              <a:lnSpc>
                <a:spcPct val="100000"/>
              </a:lnSpc>
            </a:pPr>
            <a:r>
              <a:rPr lang="en-US" sz="3200" dirty="0"/>
              <a:t>To clarify: SharePoint Search will work at about </a:t>
            </a:r>
            <a:r>
              <a:rPr lang="en-US" sz="3200" b="1" dirty="0" smtClean="0"/>
              <a:t>20% </a:t>
            </a:r>
            <a:r>
              <a:rPr lang="en-US" sz="3200" b="1" dirty="0"/>
              <a:t>satisfaction </a:t>
            </a:r>
            <a:r>
              <a:rPr lang="en-US" sz="3200" dirty="0"/>
              <a:t>with the typical “Turn it on” </a:t>
            </a:r>
            <a:r>
              <a:rPr lang="en-US" sz="3200" dirty="0" smtClean="0"/>
              <a:t>approach</a:t>
            </a:r>
          </a:p>
          <a:p>
            <a:pPr>
              <a:lnSpc>
                <a:spcPct val="100000"/>
              </a:lnSpc>
            </a:pPr>
            <a:endParaRPr lang="en-US" sz="3200" dirty="0"/>
          </a:p>
          <a:p>
            <a:pPr>
              <a:lnSpc>
                <a:spcPct val="100000"/>
              </a:lnSpc>
            </a:pPr>
            <a:r>
              <a:rPr lang="en-US" sz="3200" dirty="0"/>
              <a:t>But…you can get </a:t>
            </a:r>
            <a:r>
              <a:rPr lang="en-US" sz="3200" dirty="0" smtClean="0"/>
              <a:t>to </a:t>
            </a:r>
            <a:r>
              <a:rPr lang="en-US" sz="3200" dirty="0"/>
              <a:t>100</a:t>
            </a:r>
            <a:r>
              <a:rPr lang="en-US" sz="3200" dirty="0" smtClean="0"/>
              <a:t>%</a:t>
            </a:r>
          </a:p>
          <a:p>
            <a:pPr>
              <a:lnSpc>
                <a:spcPct val="100000"/>
              </a:lnSpc>
            </a:pPr>
            <a:endParaRPr lang="en-US" sz="3200" dirty="0"/>
          </a:p>
          <a:p>
            <a:pPr>
              <a:lnSpc>
                <a:spcPct val="100000"/>
              </a:lnSpc>
            </a:pPr>
            <a:r>
              <a:rPr lang="en-US" sz="3200" dirty="0"/>
              <a:t>You will need to do an additional </a:t>
            </a:r>
            <a:r>
              <a:rPr lang="en-US" sz="3200" dirty="0" smtClean="0"/>
              <a:t>4 </a:t>
            </a:r>
            <a:r>
              <a:rPr lang="en-US" sz="3200" dirty="0"/>
              <a:t>steps!</a:t>
            </a:r>
          </a:p>
          <a:p>
            <a:pPr lvl="1"/>
            <a:r>
              <a:rPr lang="en-US" sz="1800" dirty="0" smtClean="0"/>
              <a:t>Each </a:t>
            </a:r>
            <a:r>
              <a:rPr lang="en-US" sz="1800" dirty="0"/>
              <a:t>gives you another </a:t>
            </a:r>
            <a:r>
              <a:rPr lang="en-US" sz="1800" dirty="0" smtClean="0"/>
              <a:t>20% </a:t>
            </a:r>
            <a:r>
              <a:rPr lang="en-US" sz="1800" dirty="0"/>
              <a:t>of value</a:t>
            </a:r>
          </a:p>
          <a:p>
            <a:pPr marL="363537" lvl="1" indent="-342900">
              <a:lnSpc>
                <a:spcPct val="110000"/>
              </a:lnSpc>
            </a:pPr>
            <a:endParaRPr lang="en-US" dirty="0" smtClean="0"/>
          </a:p>
          <a:p>
            <a:pPr marL="363537" lvl="1" indent="-342900">
              <a:lnSpc>
                <a:spcPct val="110000"/>
              </a:lnSpc>
            </a:pPr>
            <a:endParaRPr lang="en-US" dirty="0" smtClean="0"/>
          </a:p>
          <a:p>
            <a:pPr marL="363537" lvl="1" indent="-342900">
              <a:lnSpc>
                <a:spcPct val="110000"/>
              </a:lnSpc>
            </a:pPr>
            <a:endParaRPr lang="en-US" dirty="0" smtClean="0"/>
          </a:p>
          <a:p>
            <a:endParaRPr lang="en-US" sz="3600" dirty="0"/>
          </a:p>
        </p:txBody>
      </p:sp>
    </p:spTree>
    <p:extLst>
      <p:ext uri="{BB962C8B-B14F-4D97-AF65-F5344CB8AC3E}">
        <p14:creationId xmlns:p14="http://schemas.microsoft.com/office/powerpoint/2010/main" val="1136778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a:t>Improving Search Results in 4 Easy Steps</a:t>
            </a:r>
          </a:p>
        </p:txBody>
      </p:sp>
      <p:sp>
        <p:nvSpPr>
          <p:cNvPr id="6" name="Rectangle 5"/>
          <p:cNvSpPr/>
          <p:nvPr/>
        </p:nvSpPr>
        <p:spPr bwMode="auto">
          <a:xfrm>
            <a:off x="1265237" y="1820862"/>
            <a:ext cx="9296400" cy="2811727"/>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1200"/>
              </a:spcAft>
            </a:pPr>
            <a:endParaRPr lang="en-US" sz="40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7" name="Text Placeholder 4"/>
          <p:cNvSpPr txBox="1">
            <a:spLocks/>
          </p:cNvSpPr>
          <p:nvPr/>
        </p:nvSpPr>
        <p:spPr>
          <a:xfrm>
            <a:off x="1570037" y="2051013"/>
            <a:ext cx="8991600" cy="4113249"/>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sz="3264" dirty="0" smtClean="0">
                <a:solidFill>
                  <a:srgbClr val="FFFFFF"/>
                </a:solidFill>
              </a:rPr>
              <a:t>1. Improve search engine relevancy</a:t>
            </a:r>
          </a:p>
          <a:p>
            <a:pPr>
              <a:buClr>
                <a:srgbClr val="505050"/>
              </a:buClr>
            </a:pPr>
            <a:r>
              <a:rPr lang="en-US" sz="3264" dirty="0" smtClean="0">
                <a:solidFill>
                  <a:srgbClr val="FFFFFF"/>
                </a:solidFill>
              </a:rPr>
              <a:t>2. Enhance with stuff outside the engine</a:t>
            </a:r>
          </a:p>
          <a:p>
            <a:pPr>
              <a:buClr>
                <a:srgbClr val="505050"/>
              </a:buClr>
            </a:pPr>
            <a:r>
              <a:rPr lang="en-US" sz="3264" dirty="0" smtClean="0">
                <a:solidFill>
                  <a:srgbClr val="FFFFFF"/>
                </a:solidFill>
              </a:rPr>
              <a:t>3. Review search reports and end-user feedback</a:t>
            </a:r>
          </a:p>
          <a:p>
            <a:pPr>
              <a:buClr>
                <a:srgbClr val="505050"/>
              </a:buClr>
            </a:pPr>
            <a:r>
              <a:rPr lang="en-US" sz="3264" dirty="0" smtClean="0">
                <a:solidFill>
                  <a:srgbClr val="FFFFFF"/>
                </a:solidFill>
              </a:rPr>
              <a:t>4. Train Users</a:t>
            </a:r>
          </a:p>
          <a:p>
            <a:pPr marL="20637" lvl="1">
              <a:lnSpc>
                <a:spcPct val="110000"/>
              </a:lnSpc>
              <a:buClr>
                <a:srgbClr val="505050"/>
              </a:buClr>
            </a:pPr>
            <a:endParaRPr lang="en-US" dirty="0" smtClean="0">
              <a:gradFill>
                <a:gsLst>
                  <a:gs pos="1250">
                    <a:srgbClr val="505050"/>
                  </a:gs>
                  <a:gs pos="100000">
                    <a:srgbClr val="505050"/>
                  </a:gs>
                </a:gsLst>
                <a:lin ang="5400000" scaled="0"/>
              </a:gradFill>
            </a:endParaRPr>
          </a:p>
          <a:p>
            <a:pPr marL="20637" lvl="1">
              <a:lnSpc>
                <a:spcPct val="110000"/>
              </a:lnSpc>
              <a:buClr>
                <a:srgbClr val="505050"/>
              </a:buClr>
            </a:pPr>
            <a:endParaRPr lang="en-US" dirty="0" smtClean="0">
              <a:gradFill>
                <a:gsLst>
                  <a:gs pos="1250">
                    <a:srgbClr val="505050"/>
                  </a:gs>
                  <a:gs pos="100000">
                    <a:srgbClr val="505050"/>
                  </a:gs>
                </a:gsLst>
                <a:lin ang="5400000" scaled="0"/>
              </a:gradFill>
            </a:endParaRPr>
          </a:p>
          <a:p>
            <a:pPr marL="20637" lvl="1">
              <a:lnSpc>
                <a:spcPct val="110000"/>
              </a:lnSpc>
              <a:buClr>
                <a:srgbClr val="505050"/>
              </a:buClr>
            </a:pPr>
            <a:endParaRPr lang="en-US" dirty="0" smtClean="0">
              <a:gradFill>
                <a:gsLst>
                  <a:gs pos="1250">
                    <a:srgbClr val="505050"/>
                  </a:gs>
                  <a:gs pos="100000">
                    <a:srgbClr val="505050"/>
                  </a:gs>
                </a:gsLst>
                <a:lin ang="5400000" scaled="0"/>
              </a:gradFill>
            </a:endParaRPr>
          </a:p>
          <a:p>
            <a:pPr>
              <a:buClr>
                <a:srgbClr val="505050"/>
              </a:buClr>
            </a:pPr>
            <a:endParaRPr lang="en-US" sz="3600" dirty="0">
              <a:gradFill>
                <a:gsLst>
                  <a:gs pos="2920">
                    <a:srgbClr val="0072C6"/>
                  </a:gs>
                  <a:gs pos="39000">
                    <a:srgbClr val="0072C6"/>
                  </a:gs>
                </a:gsLst>
                <a:lin ang="5400000" scaled="0"/>
              </a:gradFill>
            </a:endParaRPr>
          </a:p>
        </p:txBody>
      </p:sp>
    </p:spTree>
    <p:extLst>
      <p:ext uri="{BB962C8B-B14F-4D97-AF65-F5344CB8AC3E}">
        <p14:creationId xmlns:p14="http://schemas.microsoft.com/office/powerpoint/2010/main" val="3947696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a:t>Improving Search Results in 4 Easy Steps</a:t>
            </a:r>
          </a:p>
        </p:txBody>
      </p:sp>
      <p:sp>
        <p:nvSpPr>
          <p:cNvPr id="6" name="Rectangle 5"/>
          <p:cNvSpPr/>
          <p:nvPr/>
        </p:nvSpPr>
        <p:spPr bwMode="auto">
          <a:xfrm>
            <a:off x="1265237" y="1820862"/>
            <a:ext cx="9296400" cy="2811727"/>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1200"/>
              </a:spcAft>
            </a:pPr>
            <a:endParaRPr lang="en-US" sz="40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7" name="Text Placeholder 4"/>
          <p:cNvSpPr txBox="1">
            <a:spLocks/>
          </p:cNvSpPr>
          <p:nvPr/>
        </p:nvSpPr>
        <p:spPr>
          <a:xfrm>
            <a:off x="1570037" y="2051013"/>
            <a:ext cx="8991600" cy="4113249"/>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sz="3264" b="1" dirty="0" smtClean="0">
                <a:solidFill>
                  <a:srgbClr val="FFFFFF"/>
                </a:solidFill>
              </a:rPr>
              <a:t>1. Improve search engine relevancy</a:t>
            </a:r>
          </a:p>
          <a:p>
            <a:pPr>
              <a:buClr>
                <a:srgbClr val="505050"/>
              </a:buClr>
            </a:pPr>
            <a:r>
              <a:rPr lang="en-US" sz="3264" dirty="0" smtClean="0">
                <a:solidFill>
                  <a:srgbClr val="FFFFFF"/>
                </a:solidFill>
              </a:rPr>
              <a:t>2. Enhance with stuff outside the engine</a:t>
            </a:r>
          </a:p>
          <a:p>
            <a:pPr>
              <a:buClr>
                <a:srgbClr val="505050"/>
              </a:buClr>
            </a:pPr>
            <a:r>
              <a:rPr lang="en-US" sz="3264" dirty="0" smtClean="0">
                <a:solidFill>
                  <a:srgbClr val="FFFFFF"/>
                </a:solidFill>
              </a:rPr>
              <a:t>3. Review search reports and end-user feedback</a:t>
            </a:r>
          </a:p>
          <a:p>
            <a:pPr>
              <a:buClr>
                <a:srgbClr val="505050"/>
              </a:buClr>
            </a:pPr>
            <a:r>
              <a:rPr lang="en-US" sz="3264" dirty="0" smtClean="0">
                <a:solidFill>
                  <a:srgbClr val="FFFFFF"/>
                </a:solidFill>
              </a:rPr>
              <a:t>4. Train Users</a:t>
            </a:r>
          </a:p>
          <a:p>
            <a:pPr marL="20637" lvl="1">
              <a:lnSpc>
                <a:spcPct val="110000"/>
              </a:lnSpc>
              <a:buClr>
                <a:srgbClr val="505050"/>
              </a:buClr>
            </a:pPr>
            <a:endParaRPr lang="en-US" dirty="0" smtClean="0">
              <a:gradFill>
                <a:gsLst>
                  <a:gs pos="1250">
                    <a:srgbClr val="505050"/>
                  </a:gs>
                  <a:gs pos="100000">
                    <a:srgbClr val="505050"/>
                  </a:gs>
                </a:gsLst>
                <a:lin ang="5400000" scaled="0"/>
              </a:gradFill>
            </a:endParaRPr>
          </a:p>
          <a:p>
            <a:pPr marL="20637" lvl="1">
              <a:lnSpc>
                <a:spcPct val="110000"/>
              </a:lnSpc>
              <a:buClr>
                <a:srgbClr val="505050"/>
              </a:buClr>
            </a:pPr>
            <a:endParaRPr lang="en-US" dirty="0" smtClean="0">
              <a:gradFill>
                <a:gsLst>
                  <a:gs pos="1250">
                    <a:srgbClr val="505050"/>
                  </a:gs>
                  <a:gs pos="100000">
                    <a:srgbClr val="505050"/>
                  </a:gs>
                </a:gsLst>
                <a:lin ang="5400000" scaled="0"/>
              </a:gradFill>
            </a:endParaRPr>
          </a:p>
          <a:p>
            <a:pPr marL="20637" lvl="1">
              <a:lnSpc>
                <a:spcPct val="110000"/>
              </a:lnSpc>
              <a:buClr>
                <a:srgbClr val="505050"/>
              </a:buClr>
            </a:pPr>
            <a:endParaRPr lang="en-US" dirty="0" smtClean="0">
              <a:gradFill>
                <a:gsLst>
                  <a:gs pos="1250">
                    <a:srgbClr val="505050"/>
                  </a:gs>
                  <a:gs pos="100000">
                    <a:srgbClr val="505050"/>
                  </a:gs>
                </a:gsLst>
                <a:lin ang="5400000" scaled="0"/>
              </a:gradFill>
            </a:endParaRPr>
          </a:p>
          <a:p>
            <a:pPr>
              <a:buClr>
                <a:srgbClr val="505050"/>
              </a:buClr>
            </a:pPr>
            <a:endParaRPr lang="en-US" sz="3600" dirty="0">
              <a:gradFill>
                <a:gsLst>
                  <a:gs pos="2920">
                    <a:srgbClr val="0072C6"/>
                  </a:gs>
                  <a:gs pos="39000">
                    <a:srgbClr val="0072C6"/>
                  </a:gs>
                </a:gsLst>
                <a:lin ang="5400000" scaled="0"/>
              </a:gradFill>
            </a:endParaRPr>
          </a:p>
        </p:txBody>
      </p:sp>
    </p:spTree>
    <p:extLst>
      <p:ext uri="{BB962C8B-B14F-4D97-AF65-F5344CB8AC3E}">
        <p14:creationId xmlns:p14="http://schemas.microsoft.com/office/powerpoint/2010/main" val="1321801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a:t>Improving Search Results in 4 Easy Steps</a:t>
            </a:r>
          </a:p>
        </p:txBody>
      </p:sp>
      <p:sp>
        <p:nvSpPr>
          <p:cNvPr id="5" name="Text Placeholder 4"/>
          <p:cNvSpPr>
            <a:spLocks noGrp="1"/>
          </p:cNvSpPr>
          <p:nvPr>
            <p:ph type="body" sz="quarter" idx="11"/>
          </p:nvPr>
        </p:nvSpPr>
        <p:spPr>
          <a:xfrm>
            <a:off x="274639" y="1289013"/>
            <a:ext cx="11889564" cy="3062057"/>
          </a:xfrm>
        </p:spPr>
        <p:txBody>
          <a:bodyPr/>
          <a:lstStyle/>
          <a:p>
            <a:r>
              <a:rPr lang="en-US" sz="3264" dirty="0" smtClean="0"/>
              <a:t>1. Improve </a:t>
            </a:r>
            <a:r>
              <a:rPr lang="en-US" sz="3264" dirty="0"/>
              <a:t>search engine </a:t>
            </a:r>
            <a:r>
              <a:rPr lang="en-US" sz="3264" dirty="0" smtClean="0"/>
              <a:t>relevancy</a:t>
            </a:r>
            <a:endParaRPr lang="en-US" sz="3264" dirty="0"/>
          </a:p>
          <a:p>
            <a:pPr marL="932597" lvl="1" indent="-524586"/>
            <a:r>
              <a:rPr lang="en-US" dirty="0"/>
              <a:t>Name things well</a:t>
            </a:r>
          </a:p>
          <a:p>
            <a:pPr marL="932597" lvl="1" indent="-524586"/>
            <a:r>
              <a:rPr lang="en-US" dirty="0" smtClean="0"/>
              <a:t>Use </a:t>
            </a:r>
            <a:r>
              <a:rPr lang="en-US" dirty="0"/>
              <a:t>metadata (make sure Title is correct!)</a:t>
            </a:r>
          </a:p>
          <a:p>
            <a:pPr marL="932597" lvl="1" indent="-524586"/>
            <a:r>
              <a:rPr lang="en-US" dirty="0"/>
              <a:t>Make sure people are tagged, too</a:t>
            </a:r>
          </a:p>
          <a:p>
            <a:pPr marL="363537" lvl="1" indent="-342900">
              <a:lnSpc>
                <a:spcPct val="110000"/>
              </a:lnSpc>
            </a:pPr>
            <a:endParaRPr lang="en-US" dirty="0" smtClean="0"/>
          </a:p>
          <a:p>
            <a:pPr marL="363537" lvl="1" indent="-342900">
              <a:lnSpc>
                <a:spcPct val="110000"/>
              </a:lnSpc>
            </a:pPr>
            <a:endParaRPr lang="en-US" dirty="0" smtClean="0"/>
          </a:p>
          <a:p>
            <a:endParaRPr lang="en-US" sz="3600" dirty="0"/>
          </a:p>
        </p:txBody>
      </p:sp>
    </p:spTree>
    <p:extLst>
      <p:ext uri="{BB962C8B-B14F-4D97-AF65-F5344CB8AC3E}">
        <p14:creationId xmlns:p14="http://schemas.microsoft.com/office/powerpoint/2010/main" val="4087231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p:cNvSpPr>
          <p:nvPr/>
        </p:nvSpPr>
        <p:spPr bwMode="auto">
          <a:xfrm>
            <a:off x="2889620" y="1669218"/>
            <a:ext cx="2255407" cy="237645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81" tIns="146246" rIns="186481" bIns="146246" numCol="1" spcCol="0" rtlCol="0" fromWordArt="0" anchor="t" anchorCtr="0" forceAA="0" compatLnSpc="1">
            <a:prstTxWarp prst="textNoShape">
              <a:avLst/>
            </a:prstTxWarp>
            <a:noAutofit/>
          </a:bodyPr>
          <a:lstStyle/>
          <a:p>
            <a:pPr defTabSz="932103" fontAlgn="base">
              <a:lnSpc>
                <a:spcPct val="90000"/>
              </a:lnSpc>
              <a:spcBef>
                <a:spcPct val="0"/>
              </a:spcBef>
              <a:spcAft>
                <a:spcPct val="0"/>
              </a:spcAft>
            </a:pPr>
            <a:r>
              <a:rPr lang="en-US" sz="2799" dirty="0">
                <a:solidFill>
                  <a:srgbClr val="FFFFFF"/>
                </a:solidFill>
              </a:rPr>
              <a:t>Chief Architect &amp;</a:t>
            </a:r>
          </a:p>
          <a:p>
            <a:pPr defTabSz="932103" fontAlgn="base">
              <a:lnSpc>
                <a:spcPct val="90000"/>
              </a:lnSpc>
              <a:spcBef>
                <a:spcPct val="0"/>
              </a:spcBef>
              <a:spcAft>
                <a:spcPct val="0"/>
              </a:spcAft>
            </a:pPr>
            <a:r>
              <a:rPr lang="en-US" sz="2799" dirty="0">
                <a:solidFill>
                  <a:srgbClr val="FFFFFF"/>
                </a:solidFill>
              </a:rPr>
              <a:t>CEO</a:t>
            </a:r>
          </a:p>
          <a:p>
            <a:pPr defTabSz="932103" fontAlgn="base">
              <a:lnSpc>
                <a:spcPct val="90000"/>
              </a:lnSpc>
              <a:spcBef>
                <a:spcPct val="0"/>
              </a:spcBef>
              <a:spcAft>
                <a:spcPct val="0"/>
              </a:spcAft>
            </a:pPr>
            <a:endParaRPr lang="en-US" sz="2799" dirty="0">
              <a:solidFill>
                <a:srgbClr val="FFFFFF"/>
              </a:solidFill>
            </a:endParaRPr>
          </a:p>
          <a:p>
            <a:pPr defTabSz="932103" fontAlgn="base">
              <a:lnSpc>
                <a:spcPct val="90000"/>
              </a:lnSpc>
              <a:spcBef>
                <a:spcPct val="0"/>
              </a:spcBef>
              <a:spcAft>
                <a:spcPct val="0"/>
              </a:spcAft>
            </a:pPr>
            <a:endParaRPr lang="en-US" sz="2799" dirty="0">
              <a:gradFill>
                <a:gsLst>
                  <a:gs pos="0">
                    <a:srgbClr val="FFFFFF"/>
                  </a:gs>
                  <a:gs pos="100000">
                    <a:srgbClr val="FFFFFF"/>
                  </a:gs>
                </a:gsLst>
                <a:lin ang="5400000" scaled="0"/>
              </a:gradFill>
              <a:ea typeface="Segoe UI" pitchFamily="34" charset="0"/>
              <a:cs typeface="Segoe UI" pitchFamily="34" charset="0"/>
            </a:endParaRPr>
          </a:p>
          <a:p>
            <a:pPr defTabSz="932103" fontAlgn="base">
              <a:lnSpc>
                <a:spcPct val="90000"/>
              </a:lnSpc>
              <a:spcBef>
                <a:spcPct val="0"/>
              </a:spcBef>
              <a:spcAft>
                <a:spcPct val="0"/>
              </a:spcAft>
            </a:pPr>
            <a:endParaRPr lang="en-US" sz="2799" dirty="0">
              <a:gradFill>
                <a:gsLst>
                  <a:gs pos="0">
                    <a:srgbClr val="FFFFFF"/>
                  </a:gs>
                  <a:gs pos="100000">
                    <a:srgbClr val="FFFFFF"/>
                  </a:gs>
                </a:gsLst>
                <a:lin ang="5400000" scaled="0"/>
              </a:gradFill>
              <a:ea typeface="Segoe UI" pitchFamily="34" charset="0"/>
              <a:cs typeface="Segoe UI" pitchFamily="34"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4044" y="1669217"/>
            <a:ext cx="1917758" cy="2376458"/>
          </a:xfrm>
          <a:prstGeom prst="rect">
            <a:avLst/>
          </a:prstGeom>
        </p:spPr>
      </p:pic>
      <p:pic>
        <p:nvPicPr>
          <p:cNvPr id="4" name="Picture 3"/>
          <p:cNvPicPr>
            <a:picLocks noChangeAspect="1"/>
          </p:cNvPicPr>
          <p:nvPr/>
        </p:nvPicPr>
        <p:blipFill>
          <a:blip r:embed="rId3"/>
          <a:stretch>
            <a:fillRect/>
          </a:stretch>
        </p:blipFill>
        <p:spPr>
          <a:xfrm>
            <a:off x="5458813" y="1819682"/>
            <a:ext cx="5801544" cy="2075528"/>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11983" y="4225584"/>
            <a:ext cx="1867791" cy="2325721"/>
          </a:xfrm>
          <a:prstGeom prst="rect">
            <a:avLst/>
          </a:prstGeom>
        </p:spPr>
      </p:pic>
      <p:pic>
        <p:nvPicPr>
          <p:cNvPr id="6" name="Picture 5" descr="SharePoint 2010 Cover.jpg">
            <a:hlinkClick r:id="rId5"/>
          </p:cNvPr>
          <p:cNvPicPr/>
          <p:nvPr/>
        </p:nvPicPr>
        <p:blipFill>
          <a:blip r:embed="rId6" cstate="print"/>
          <a:stretch>
            <a:fillRect/>
          </a:stretch>
        </p:blipFill>
        <p:spPr>
          <a:xfrm>
            <a:off x="9453418" y="4258954"/>
            <a:ext cx="1919445" cy="2292350"/>
          </a:xfrm>
          <a:prstGeom prst="rect">
            <a:avLst/>
          </a:prstGeom>
        </p:spPr>
      </p:pic>
      <p:sp>
        <p:nvSpPr>
          <p:cNvPr id="7" name="Rectangle 6"/>
          <p:cNvSpPr/>
          <p:nvPr/>
        </p:nvSpPr>
        <p:spPr bwMode="auto">
          <a:xfrm>
            <a:off x="2889619" y="4225583"/>
            <a:ext cx="2255408" cy="23257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06" tIns="146246" rIns="182806" bIns="146246" numCol="1" spcCol="0" rtlCol="0" fromWordArt="0" anchor="t" anchorCtr="0" forceAA="0" compatLnSpc="1">
            <a:prstTxWarp prst="textNoShape">
              <a:avLst/>
            </a:prstTxWarp>
            <a:noAutofit/>
          </a:bodyPr>
          <a:lstStyle/>
          <a:p>
            <a:pPr defTabSz="932103" fontAlgn="base">
              <a:spcBef>
                <a:spcPct val="0"/>
              </a:spcBef>
              <a:spcAft>
                <a:spcPct val="0"/>
              </a:spcAft>
            </a:pPr>
            <a:r>
              <a:rPr lang="en-US" sz="2799" dirty="0">
                <a:gradFill>
                  <a:gsLst>
                    <a:gs pos="0">
                      <a:srgbClr val="FFFFFF"/>
                    </a:gs>
                    <a:gs pos="100000">
                      <a:srgbClr val="FFFFFF"/>
                    </a:gs>
                  </a:gsLst>
                  <a:lin ang="5400000" scaled="0"/>
                </a:gradFill>
                <a:ea typeface="Segoe UI" pitchFamily="34" charset="0"/>
                <a:cs typeface="Segoe UI" pitchFamily="34" charset="0"/>
              </a:rPr>
              <a:t>MCA</a:t>
            </a:r>
          </a:p>
          <a:p>
            <a:pPr defTabSz="932103" fontAlgn="base">
              <a:spcBef>
                <a:spcPct val="0"/>
              </a:spcBef>
              <a:spcAft>
                <a:spcPct val="0"/>
              </a:spcAft>
            </a:pPr>
            <a:r>
              <a:rPr lang="en-US" sz="2799" dirty="0">
                <a:gradFill>
                  <a:gsLst>
                    <a:gs pos="0">
                      <a:srgbClr val="FFFFFF"/>
                    </a:gs>
                    <a:gs pos="100000">
                      <a:srgbClr val="FFFFFF"/>
                    </a:gs>
                  </a:gsLst>
                  <a:lin ang="5400000" scaled="0"/>
                </a:gradFill>
                <a:ea typeface="Segoe UI" pitchFamily="34" charset="0"/>
                <a:cs typeface="Segoe UI" pitchFamily="34" charset="0"/>
              </a:rPr>
              <a:t>MCM</a:t>
            </a:r>
          </a:p>
          <a:p>
            <a:pPr defTabSz="932103" fontAlgn="base">
              <a:spcBef>
                <a:spcPct val="0"/>
              </a:spcBef>
              <a:spcAft>
                <a:spcPct val="0"/>
              </a:spcAft>
            </a:pPr>
            <a:r>
              <a:rPr lang="en-US" sz="2799" dirty="0">
                <a:gradFill>
                  <a:gsLst>
                    <a:gs pos="0">
                      <a:srgbClr val="FFFFFF"/>
                    </a:gs>
                    <a:gs pos="100000">
                      <a:srgbClr val="FFFFFF"/>
                    </a:gs>
                  </a:gsLst>
                  <a:lin ang="5400000" scaled="0"/>
                </a:gradFill>
                <a:ea typeface="Segoe UI" pitchFamily="34" charset="0"/>
                <a:cs typeface="Segoe UI" pitchFamily="34" charset="0"/>
              </a:rPr>
              <a:t>MCSM</a:t>
            </a:r>
          </a:p>
          <a:p>
            <a:pPr defTabSz="932103" fontAlgn="base">
              <a:spcBef>
                <a:spcPct val="0"/>
              </a:spcBef>
              <a:spcAft>
                <a:spcPct val="0"/>
              </a:spcAft>
            </a:pPr>
            <a:r>
              <a:rPr lang="en-US" sz="2799" dirty="0">
                <a:gradFill>
                  <a:gsLst>
                    <a:gs pos="0">
                      <a:srgbClr val="FFFFFF"/>
                    </a:gs>
                    <a:gs pos="100000">
                      <a:srgbClr val="FFFFFF"/>
                    </a:gs>
                  </a:gsLst>
                  <a:lin ang="5400000" scaled="0"/>
                </a:gradFill>
                <a:ea typeface="Segoe UI" pitchFamily="34" charset="0"/>
                <a:cs typeface="Segoe UI" pitchFamily="34" charset="0"/>
              </a:rPr>
              <a:t>Top 50 Influencer</a:t>
            </a:r>
          </a:p>
          <a:p>
            <a:pPr defTabSz="932103" fontAlgn="base">
              <a:spcBef>
                <a:spcPct val="0"/>
              </a:spcBef>
              <a:spcAft>
                <a:spcPct val="0"/>
              </a:spcAft>
            </a:pPr>
            <a:endParaRPr lang="en-US" sz="2799" dirty="0">
              <a:gradFill>
                <a:gsLst>
                  <a:gs pos="0">
                    <a:srgbClr val="FFFFFF"/>
                  </a:gs>
                  <a:gs pos="100000">
                    <a:srgbClr val="FFFFFF"/>
                  </a:gs>
                </a:gsLst>
                <a:lin ang="5400000" scaled="0"/>
              </a:gradFill>
              <a:ea typeface="Segoe UI" pitchFamily="34" charset="0"/>
              <a:cs typeface="Segoe UI" pitchFamily="34" charset="0"/>
            </a:endParaRPr>
          </a:p>
        </p:txBody>
      </p:sp>
      <p:sp>
        <p:nvSpPr>
          <p:cNvPr id="9" name="Title 33"/>
          <p:cNvSpPr txBox="1">
            <a:spLocks/>
          </p:cNvSpPr>
          <p:nvPr/>
        </p:nvSpPr>
        <p:spPr>
          <a:xfrm>
            <a:off x="277030" y="296562"/>
            <a:ext cx="11884782" cy="917206"/>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5398">
                <a:gradFill>
                  <a:gsLst>
                    <a:gs pos="1250">
                      <a:srgbClr val="505050"/>
                    </a:gs>
                    <a:gs pos="100000">
                      <a:srgbClr val="505050"/>
                    </a:gs>
                  </a:gsLst>
                  <a:lin ang="5400000" scaled="0"/>
                </a:gradFill>
              </a:rPr>
              <a:t>About Scott Jamison</a:t>
            </a:r>
            <a:endParaRPr sz="3198">
              <a:gradFill>
                <a:gsLst>
                  <a:gs pos="1250">
                    <a:srgbClr val="505050"/>
                  </a:gs>
                  <a:gs pos="100000">
                    <a:srgbClr val="505050"/>
                  </a:gs>
                </a:gsLst>
                <a:lin ang="5400000" scaled="0"/>
              </a:gradFill>
            </a:endParaRPr>
          </a:p>
        </p:txBody>
      </p:sp>
      <p:pic>
        <p:nvPicPr>
          <p:cNvPr id="13" name="Picture 15" descr="paper-lock"/>
          <p:cNvPicPr>
            <a:picLocks noChangeAspect="1" noChangeArrowheads="1"/>
          </p:cNvPicPr>
          <p:nvPr/>
        </p:nvPicPr>
        <p:blipFill>
          <a:blip r:embed="rId7"/>
          <a:srcRect/>
          <a:stretch>
            <a:fillRect/>
          </a:stretch>
        </p:blipFill>
        <p:spPr bwMode="auto">
          <a:xfrm>
            <a:off x="734044" y="4225582"/>
            <a:ext cx="1903178" cy="2325721"/>
          </a:xfrm>
          <a:prstGeom prst="rect">
            <a:avLst/>
          </a:prstGeom>
          <a:solidFill>
            <a:schemeClr val="tx1"/>
          </a:solidFill>
          <a:ln w="9525">
            <a:noFill/>
            <a:miter lim="800000"/>
            <a:headEnd/>
            <a:tailEnd/>
          </a:ln>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97423" y="4266329"/>
            <a:ext cx="1840916" cy="2284975"/>
          </a:xfrm>
          <a:prstGeom prst="rect">
            <a:avLst/>
          </a:prstGeom>
        </p:spPr>
      </p:pic>
    </p:spTree>
    <p:extLst>
      <p:ext uri="{BB962C8B-B14F-4D97-AF65-F5344CB8AC3E}">
        <p14:creationId xmlns:p14="http://schemas.microsoft.com/office/powerpoint/2010/main" val="1831218317"/>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smtClean="0"/>
              <a:t>Name Things Well</a:t>
            </a:r>
            <a:endParaRPr lang="en-US" dirty="0"/>
          </a:p>
        </p:txBody>
      </p:sp>
      <p:sp>
        <p:nvSpPr>
          <p:cNvPr id="5" name="Text Placeholder 4"/>
          <p:cNvSpPr>
            <a:spLocks noGrp="1"/>
          </p:cNvSpPr>
          <p:nvPr>
            <p:ph type="body" sz="quarter" idx="11"/>
          </p:nvPr>
        </p:nvSpPr>
        <p:spPr>
          <a:xfrm>
            <a:off x="274639" y="1289012"/>
            <a:ext cx="11889564" cy="4921347"/>
          </a:xfrm>
        </p:spPr>
        <p:txBody>
          <a:bodyPr/>
          <a:lstStyle/>
          <a:p>
            <a:r>
              <a:rPr lang="en-US" sz="3200" dirty="0" smtClean="0"/>
              <a:t>The name of your file matters</a:t>
            </a:r>
          </a:p>
          <a:p>
            <a:r>
              <a:rPr lang="en-US" sz="3200" dirty="0"/>
              <a:t>So does the </a:t>
            </a:r>
            <a:r>
              <a:rPr lang="en-US" sz="3200" dirty="0" smtClean="0"/>
              <a:t>URL</a:t>
            </a:r>
          </a:p>
          <a:p>
            <a:pPr lvl="1"/>
            <a:r>
              <a:rPr lang="en-US" dirty="0"/>
              <a:t>Which means document library names and folder names</a:t>
            </a:r>
          </a:p>
          <a:p>
            <a:pPr lvl="1"/>
            <a:r>
              <a:rPr lang="en-US" dirty="0"/>
              <a:t>For example</a:t>
            </a:r>
            <a:r>
              <a:rPr lang="en-US" dirty="0" smtClean="0"/>
              <a:t>:</a:t>
            </a:r>
          </a:p>
          <a:p>
            <a:pPr lvl="1"/>
            <a:endParaRPr lang="en-US" dirty="0" smtClean="0"/>
          </a:p>
          <a:p>
            <a:pPr>
              <a:lnSpc>
                <a:spcPct val="150000"/>
              </a:lnSpc>
            </a:pPr>
            <a:r>
              <a:rPr lang="en-US" sz="2400" dirty="0">
                <a:hlinkClick r:id="rId3"/>
              </a:rPr>
              <a:t>http://marketing/boston/Q2-2011-sales.docx</a:t>
            </a:r>
            <a:endParaRPr lang="en-US" sz="2400" dirty="0"/>
          </a:p>
          <a:p>
            <a:pPr>
              <a:lnSpc>
                <a:spcPct val="150000"/>
              </a:lnSpc>
            </a:pPr>
            <a:r>
              <a:rPr lang="en-US" sz="2000" dirty="0">
                <a:solidFill>
                  <a:schemeClr val="tx1"/>
                </a:solidFill>
              </a:rPr>
              <a:t>is better than</a:t>
            </a:r>
            <a:endParaRPr lang="en-US" sz="2000" dirty="0">
              <a:solidFill>
                <a:schemeClr val="tx1"/>
              </a:solidFill>
              <a:hlinkClick r:id=""/>
            </a:endParaRPr>
          </a:p>
          <a:p>
            <a:pPr>
              <a:lnSpc>
                <a:spcPct val="150000"/>
              </a:lnSpc>
            </a:pPr>
            <a:r>
              <a:rPr lang="en-US" sz="2400" dirty="0">
                <a:hlinkClick r:id=""/>
              </a:rPr>
              <a:t>http://mktg/bosq211sls.docx</a:t>
            </a:r>
            <a:endParaRPr lang="en-US" sz="2400" dirty="0"/>
          </a:p>
          <a:p>
            <a:pPr lvl="1"/>
            <a:endParaRPr lang="en-US" dirty="0" smtClean="0"/>
          </a:p>
          <a:p>
            <a:endParaRPr lang="en-US" sz="3600" dirty="0"/>
          </a:p>
        </p:txBody>
      </p:sp>
    </p:spTree>
    <p:extLst>
      <p:ext uri="{BB962C8B-B14F-4D97-AF65-F5344CB8AC3E}">
        <p14:creationId xmlns:p14="http://schemas.microsoft.com/office/powerpoint/2010/main" val="1705774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a:t>Get Things Tagged</a:t>
            </a:r>
          </a:p>
        </p:txBody>
      </p:sp>
      <p:sp>
        <p:nvSpPr>
          <p:cNvPr id="5" name="Text Placeholder 4"/>
          <p:cNvSpPr>
            <a:spLocks noGrp="1"/>
          </p:cNvSpPr>
          <p:nvPr>
            <p:ph type="body" sz="quarter" idx="11"/>
          </p:nvPr>
        </p:nvSpPr>
        <p:spPr>
          <a:xfrm>
            <a:off x="274639" y="1289012"/>
            <a:ext cx="11889564" cy="4533549"/>
          </a:xfrm>
        </p:spPr>
        <p:txBody>
          <a:bodyPr/>
          <a:lstStyle/>
          <a:p>
            <a:r>
              <a:rPr lang="en-US" sz="3200" dirty="0"/>
              <a:t>Better tagging will give you more things to search </a:t>
            </a:r>
            <a:r>
              <a:rPr lang="en-US" sz="3200" dirty="0" smtClean="0"/>
              <a:t>on</a:t>
            </a:r>
          </a:p>
          <a:p>
            <a:endParaRPr lang="en-US" sz="3200" dirty="0"/>
          </a:p>
          <a:p>
            <a:r>
              <a:rPr lang="en-US" sz="3200" dirty="0"/>
              <a:t>SharePoint searches full text, filename, and other metadata properties</a:t>
            </a:r>
          </a:p>
          <a:p>
            <a:endParaRPr lang="en-US" sz="3200" dirty="0" smtClean="0"/>
          </a:p>
          <a:p>
            <a:r>
              <a:rPr lang="en-US" sz="3200" dirty="0"/>
              <a:t>Title is used for searching </a:t>
            </a:r>
            <a:r>
              <a:rPr lang="en-US" sz="3200" dirty="0" smtClean="0">
                <a:latin typeface="+mn-lt"/>
              </a:rPr>
              <a:t>and</a:t>
            </a:r>
            <a:r>
              <a:rPr lang="en-US" sz="3200" dirty="0" smtClean="0"/>
              <a:t> </a:t>
            </a:r>
            <a:r>
              <a:rPr lang="en-US" sz="3200" dirty="0"/>
              <a:t>is displayed in </a:t>
            </a:r>
            <a:r>
              <a:rPr lang="en-US" sz="3200" dirty="0" smtClean="0"/>
              <a:t>results</a:t>
            </a:r>
          </a:p>
          <a:p>
            <a:pPr lvl="1"/>
            <a:r>
              <a:rPr lang="en-US" dirty="0"/>
              <a:t>Copying an existing document leads to really, really wrong titles</a:t>
            </a:r>
          </a:p>
          <a:p>
            <a:pPr lvl="1"/>
            <a:endParaRPr lang="en-US" dirty="0" smtClean="0"/>
          </a:p>
          <a:p>
            <a:endParaRPr lang="en-US" sz="3600" dirty="0"/>
          </a:p>
        </p:txBody>
      </p:sp>
    </p:spTree>
    <p:extLst>
      <p:ext uri="{BB962C8B-B14F-4D97-AF65-F5344CB8AC3E}">
        <p14:creationId xmlns:p14="http://schemas.microsoft.com/office/powerpoint/2010/main" val="3575804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Poor Search Results </a:t>
            </a:r>
            <a:br>
              <a:rPr lang="en-US" dirty="0" smtClean="0"/>
            </a:br>
            <a:r>
              <a:rPr lang="en-US" dirty="0" smtClean="0"/>
              <a:t>(Revisited)</a:t>
            </a:r>
            <a:endParaRPr lang="en-US" dirty="0"/>
          </a:p>
        </p:txBody>
      </p:sp>
    </p:spTree>
    <p:extLst>
      <p:ext uri="{BB962C8B-B14F-4D97-AF65-F5344CB8AC3E}">
        <p14:creationId xmlns:p14="http://schemas.microsoft.com/office/powerpoint/2010/main" val="133598159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a:t>Search Results &amp; Titles: </a:t>
            </a:r>
            <a:r>
              <a:rPr lang="en-US" dirty="0" smtClean="0"/>
              <a:t/>
            </a:r>
            <a:br>
              <a:rPr lang="en-US" dirty="0" smtClean="0"/>
            </a:br>
            <a:r>
              <a:rPr lang="en-US" sz="4400" dirty="0" smtClean="0"/>
              <a:t>What </a:t>
            </a:r>
            <a:r>
              <a:rPr lang="en-US" sz="4400" dirty="0"/>
              <a:t>is going on?</a:t>
            </a:r>
          </a:p>
        </p:txBody>
      </p:sp>
      <p:sp>
        <p:nvSpPr>
          <p:cNvPr id="5" name="Text Placeholder 4"/>
          <p:cNvSpPr>
            <a:spLocks noGrp="1"/>
          </p:cNvSpPr>
          <p:nvPr>
            <p:ph type="body" sz="quarter" idx="11"/>
          </p:nvPr>
        </p:nvSpPr>
        <p:spPr>
          <a:xfrm>
            <a:off x="274639" y="1859313"/>
            <a:ext cx="11889564" cy="6315575"/>
          </a:xfrm>
        </p:spPr>
        <p:txBody>
          <a:bodyPr/>
          <a:lstStyle/>
          <a:p>
            <a:r>
              <a:rPr lang="en-US" sz="3200" dirty="0"/>
              <a:t>Clean up your </a:t>
            </a:r>
            <a:r>
              <a:rPr lang="en-US" sz="3200" dirty="0" smtClean="0"/>
              <a:t>titles</a:t>
            </a:r>
          </a:p>
          <a:p>
            <a:pPr lvl="1"/>
            <a:r>
              <a:rPr lang="en-US" dirty="0" smtClean="0"/>
              <a:t>The Title property is important</a:t>
            </a:r>
          </a:p>
          <a:p>
            <a:pPr lvl="1"/>
            <a:r>
              <a:rPr lang="en-US" dirty="0" smtClean="0"/>
              <a:t>And </a:t>
            </a:r>
            <a:r>
              <a:rPr lang="en-US" dirty="0"/>
              <a:t>it’s often wrong</a:t>
            </a:r>
          </a:p>
          <a:p>
            <a:pPr lvl="1"/>
            <a:r>
              <a:rPr lang="en-US" dirty="0"/>
              <a:t>SharePoint will use title property for searching and weights it </a:t>
            </a:r>
            <a:r>
              <a:rPr lang="en-US" dirty="0" smtClean="0"/>
              <a:t>heavily</a:t>
            </a:r>
          </a:p>
          <a:p>
            <a:pPr lvl="1"/>
            <a:endParaRPr lang="en-US" dirty="0" smtClean="0"/>
          </a:p>
          <a:p>
            <a:pPr>
              <a:lnSpc>
                <a:spcPct val="80000"/>
              </a:lnSpc>
            </a:pPr>
            <a:r>
              <a:rPr lang="en-US" sz="2800" dirty="0"/>
              <a:t>But wait…there’s more! Since Title is often either wrong or blank, SharePoint sometimes attempts to ‘fix’ </a:t>
            </a:r>
            <a:r>
              <a:rPr lang="en-US" sz="2800" dirty="0" smtClean="0"/>
              <a:t>this</a:t>
            </a:r>
          </a:p>
          <a:p>
            <a:pPr>
              <a:lnSpc>
                <a:spcPct val="80000"/>
              </a:lnSpc>
            </a:pPr>
            <a:endParaRPr lang="en-US" sz="2800" dirty="0"/>
          </a:p>
          <a:p>
            <a:pPr>
              <a:lnSpc>
                <a:spcPct val="80000"/>
              </a:lnSpc>
            </a:pPr>
            <a:r>
              <a:rPr lang="en-US" sz="2800" dirty="0"/>
              <a:t>Actually a </a:t>
            </a:r>
            <a:r>
              <a:rPr lang="en-US" sz="2800" dirty="0" smtClean="0">
                <a:latin typeface="+mn-lt"/>
              </a:rPr>
              <a:t>feature</a:t>
            </a:r>
          </a:p>
          <a:p>
            <a:pPr>
              <a:lnSpc>
                <a:spcPct val="80000"/>
              </a:lnSpc>
            </a:pPr>
            <a:endParaRPr lang="en-US" sz="2800" dirty="0" smtClean="0">
              <a:latin typeface="+mn-lt"/>
            </a:endParaRPr>
          </a:p>
          <a:p>
            <a:pPr>
              <a:lnSpc>
                <a:spcPct val="80000"/>
              </a:lnSpc>
            </a:pPr>
            <a:r>
              <a:rPr lang="en-US" sz="2800" dirty="0" smtClean="0"/>
              <a:t>It’s </a:t>
            </a:r>
            <a:r>
              <a:rPr lang="en-US" sz="2800" dirty="0"/>
              <a:t>called “Optimistic Title Override</a:t>
            </a:r>
            <a:r>
              <a:rPr lang="en-US" sz="2800" dirty="0" smtClean="0"/>
              <a:t>” (or sometimes </a:t>
            </a:r>
            <a:r>
              <a:rPr lang="en-GB" sz="2800" dirty="0" smtClean="0"/>
              <a:t>"Schema Sensitive </a:t>
            </a:r>
            <a:r>
              <a:rPr lang="en-GB" sz="2800" dirty="0" err="1" smtClean="0"/>
              <a:t>Metatadata</a:t>
            </a:r>
            <a:r>
              <a:rPr lang="en-GB" sz="2800" dirty="0" smtClean="0"/>
              <a:t> Extractor”)</a:t>
            </a:r>
            <a:endParaRPr lang="en-US" sz="2800" dirty="0"/>
          </a:p>
          <a:p>
            <a:pPr lvl="1"/>
            <a:endParaRPr lang="en-US" sz="3200" dirty="0"/>
          </a:p>
          <a:p>
            <a:pPr lvl="1"/>
            <a:endParaRPr lang="en-US" dirty="0" smtClean="0"/>
          </a:p>
          <a:p>
            <a:endParaRPr lang="en-US" sz="3600" dirty="0"/>
          </a:p>
        </p:txBody>
      </p:sp>
    </p:spTree>
    <p:extLst>
      <p:ext uri="{BB962C8B-B14F-4D97-AF65-F5344CB8AC3E}">
        <p14:creationId xmlns:p14="http://schemas.microsoft.com/office/powerpoint/2010/main" val="3731779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
          <p:cNvSpPr>
            <a:spLocks noGrp="1"/>
          </p:cNvSpPr>
          <p:nvPr>
            <p:ph type="body" sz="quarter" idx="4294967295"/>
          </p:nvPr>
        </p:nvSpPr>
        <p:spPr>
          <a:xfrm>
            <a:off x="549275" y="2049463"/>
            <a:ext cx="11887200" cy="2646878"/>
          </a:xfrm>
        </p:spPr>
        <p:txBody>
          <a:bodyPr/>
          <a:lstStyle/>
          <a:p>
            <a:pPr marL="0" indent="0">
              <a:buNone/>
            </a:pPr>
            <a:r>
              <a:rPr lang="en-US" dirty="0"/>
              <a:t>Copying an existing document can lead to really wrong titles and confusing search </a:t>
            </a:r>
            <a:r>
              <a:rPr lang="en-US" dirty="0" smtClean="0"/>
              <a:t>results.</a:t>
            </a:r>
            <a:endParaRPr lang="en-US" dirty="0"/>
          </a:p>
          <a:p>
            <a:pPr marL="0" indent="0">
              <a:buNone/>
            </a:pPr>
            <a:endParaRPr lang="en-US" dirty="0"/>
          </a:p>
          <a:p>
            <a:endParaRPr lang="en-US" dirty="0"/>
          </a:p>
        </p:txBody>
      </p:sp>
    </p:spTree>
    <p:extLst>
      <p:ext uri="{BB962C8B-B14F-4D97-AF65-F5344CB8AC3E}">
        <p14:creationId xmlns:p14="http://schemas.microsoft.com/office/powerpoint/2010/main" val="1483882244"/>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Make Sure People are Tagged</a:t>
            </a:r>
          </a:p>
        </p:txBody>
      </p:sp>
      <p:sp>
        <p:nvSpPr>
          <p:cNvPr id="5" name="Text Placeholder 4"/>
          <p:cNvSpPr>
            <a:spLocks noGrp="1"/>
          </p:cNvSpPr>
          <p:nvPr>
            <p:ph type="body" sz="quarter" idx="11"/>
          </p:nvPr>
        </p:nvSpPr>
        <p:spPr>
          <a:xfrm>
            <a:off x="274637" y="1441401"/>
            <a:ext cx="6324598" cy="5408661"/>
          </a:xfrm>
        </p:spPr>
        <p:txBody>
          <a:bodyPr/>
          <a:lstStyle/>
          <a:p>
            <a:pPr>
              <a:lnSpc>
                <a:spcPct val="80000"/>
              </a:lnSpc>
            </a:pPr>
            <a:r>
              <a:rPr lang="en-US" sz="3200" dirty="0"/>
              <a:t>Get your user profiles in </a:t>
            </a:r>
            <a:r>
              <a:rPr lang="en-US" sz="3200" dirty="0" smtClean="0"/>
              <a:t>order</a:t>
            </a:r>
          </a:p>
          <a:p>
            <a:pPr>
              <a:lnSpc>
                <a:spcPct val="80000"/>
              </a:lnSpc>
            </a:pPr>
            <a:endParaRPr lang="en-US" sz="3200" dirty="0"/>
          </a:p>
          <a:p>
            <a:pPr>
              <a:lnSpc>
                <a:spcPct val="80000"/>
              </a:lnSpc>
            </a:pPr>
            <a:r>
              <a:rPr lang="en-US" sz="3200" dirty="0"/>
              <a:t>Take the time to define properties that will be used, along with governance and usage </a:t>
            </a:r>
            <a:r>
              <a:rPr lang="en-US" sz="3200" dirty="0" smtClean="0"/>
              <a:t>policies</a:t>
            </a:r>
          </a:p>
          <a:p>
            <a:pPr>
              <a:lnSpc>
                <a:spcPct val="80000"/>
              </a:lnSpc>
            </a:pPr>
            <a:endParaRPr lang="en-US" sz="3200" dirty="0"/>
          </a:p>
          <a:p>
            <a:pPr>
              <a:lnSpc>
                <a:spcPct val="80000"/>
              </a:lnSpc>
            </a:pPr>
            <a:r>
              <a:rPr lang="en-US" sz="3200" dirty="0" smtClean="0"/>
              <a:t>Things like:</a:t>
            </a:r>
          </a:p>
          <a:p>
            <a:pPr lvl="1">
              <a:lnSpc>
                <a:spcPct val="80000"/>
              </a:lnSpc>
            </a:pPr>
            <a:r>
              <a:rPr lang="en-US" sz="1800" dirty="0" smtClean="0"/>
              <a:t>About </a:t>
            </a:r>
            <a:r>
              <a:rPr lang="en-US" sz="1800" dirty="0"/>
              <a:t>me</a:t>
            </a:r>
          </a:p>
          <a:p>
            <a:pPr lvl="1">
              <a:lnSpc>
                <a:spcPct val="80000"/>
              </a:lnSpc>
            </a:pPr>
            <a:r>
              <a:rPr lang="en-US" sz="1800" dirty="0"/>
              <a:t>Title</a:t>
            </a:r>
          </a:p>
          <a:p>
            <a:pPr lvl="1">
              <a:lnSpc>
                <a:spcPct val="80000"/>
              </a:lnSpc>
            </a:pPr>
            <a:r>
              <a:rPr lang="en-US" sz="1800" dirty="0"/>
              <a:t>Expertise</a:t>
            </a:r>
          </a:p>
          <a:p>
            <a:pPr lvl="1">
              <a:lnSpc>
                <a:spcPct val="80000"/>
              </a:lnSpc>
            </a:pPr>
            <a:r>
              <a:rPr lang="en-US" sz="1800" dirty="0"/>
              <a:t>Interests</a:t>
            </a:r>
          </a:p>
          <a:p>
            <a:pPr lvl="1">
              <a:lnSpc>
                <a:spcPct val="80000"/>
              </a:lnSpc>
            </a:pPr>
            <a:r>
              <a:rPr lang="en-US" sz="1800" dirty="0"/>
              <a:t>Projects</a:t>
            </a:r>
          </a:p>
          <a:p>
            <a:endParaRPr lang="en-US" dirty="0">
              <a:gradFill>
                <a:gsLst>
                  <a:gs pos="1250">
                    <a:schemeClr val="tx1"/>
                  </a:gs>
                  <a:gs pos="100000">
                    <a:schemeClr val="tx1"/>
                  </a:gs>
                </a:gsLst>
                <a:lin ang="5400000" scaled="0"/>
              </a:gradFill>
            </a:endParaRPr>
          </a:p>
        </p:txBody>
      </p:sp>
      <p:pic>
        <p:nvPicPr>
          <p:cNvPr id="6" name="Picture 5"/>
          <p:cNvPicPr>
            <a:picLocks/>
          </p:cNvPicPr>
          <p:nvPr/>
        </p:nvPicPr>
        <p:blipFill rotWithShape="1">
          <a:blip r:embed="rId3" cstate="screen">
            <a:extLst>
              <a:ext uri="{28A0092B-C50C-407E-A947-70E740481C1C}">
                <a14:useLocalDpi xmlns:a14="http://schemas.microsoft.com/office/drawing/2010/main"/>
              </a:ext>
            </a:extLst>
          </a:blip>
          <a:srcRect/>
          <a:stretch/>
        </p:blipFill>
        <p:spPr bwMode="ltGray">
          <a:xfrm>
            <a:off x="6904037" y="1516062"/>
            <a:ext cx="4602480" cy="4660739"/>
          </a:xfrm>
          <a:prstGeom prst="rect">
            <a:avLst/>
          </a:prstGeom>
          <a:ln w="3175">
            <a:noFill/>
          </a:ln>
        </p:spPr>
      </p:pic>
    </p:spTree>
    <p:extLst>
      <p:ext uri="{BB962C8B-B14F-4D97-AF65-F5344CB8AC3E}">
        <p14:creationId xmlns:p14="http://schemas.microsoft.com/office/powerpoint/2010/main" val="1382453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a:t>Improving Search Results in 4 Easy Steps</a:t>
            </a:r>
          </a:p>
        </p:txBody>
      </p:sp>
      <p:sp>
        <p:nvSpPr>
          <p:cNvPr id="6" name="Rectangle 5"/>
          <p:cNvSpPr/>
          <p:nvPr/>
        </p:nvSpPr>
        <p:spPr bwMode="auto">
          <a:xfrm>
            <a:off x="1265237" y="1820862"/>
            <a:ext cx="9296400" cy="2811727"/>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1200"/>
              </a:spcAft>
            </a:pPr>
            <a:endParaRPr lang="en-US" sz="40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7" name="Text Placeholder 4"/>
          <p:cNvSpPr txBox="1">
            <a:spLocks/>
          </p:cNvSpPr>
          <p:nvPr/>
        </p:nvSpPr>
        <p:spPr>
          <a:xfrm>
            <a:off x="1570037" y="2051013"/>
            <a:ext cx="8991600" cy="4113249"/>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sz="3264" dirty="0" smtClean="0">
                <a:solidFill>
                  <a:srgbClr val="FFFFFF"/>
                </a:solidFill>
              </a:rPr>
              <a:t>1. Improve search engine relevancy</a:t>
            </a:r>
          </a:p>
          <a:p>
            <a:pPr>
              <a:buClr>
                <a:srgbClr val="505050"/>
              </a:buClr>
            </a:pPr>
            <a:r>
              <a:rPr lang="en-US" sz="3264" b="1" dirty="0" smtClean="0">
                <a:solidFill>
                  <a:srgbClr val="FFFFFF"/>
                </a:solidFill>
              </a:rPr>
              <a:t>2. Enhance with stuff outside the engine</a:t>
            </a:r>
          </a:p>
          <a:p>
            <a:pPr>
              <a:buClr>
                <a:srgbClr val="505050"/>
              </a:buClr>
            </a:pPr>
            <a:r>
              <a:rPr lang="en-US" sz="3264" dirty="0" smtClean="0">
                <a:solidFill>
                  <a:srgbClr val="FFFFFF"/>
                </a:solidFill>
              </a:rPr>
              <a:t>3. Review search reports and end-user feedback</a:t>
            </a:r>
          </a:p>
          <a:p>
            <a:pPr>
              <a:buClr>
                <a:srgbClr val="505050"/>
              </a:buClr>
            </a:pPr>
            <a:r>
              <a:rPr lang="en-US" sz="3264" dirty="0" smtClean="0">
                <a:solidFill>
                  <a:srgbClr val="FFFFFF"/>
                </a:solidFill>
              </a:rPr>
              <a:t>4. Train Users</a:t>
            </a:r>
          </a:p>
          <a:p>
            <a:pPr marL="20637" lvl="1">
              <a:lnSpc>
                <a:spcPct val="110000"/>
              </a:lnSpc>
              <a:buClr>
                <a:srgbClr val="505050"/>
              </a:buClr>
            </a:pPr>
            <a:endParaRPr lang="en-US" dirty="0" smtClean="0">
              <a:gradFill>
                <a:gsLst>
                  <a:gs pos="1250">
                    <a:srgbClr val="505050"/>
                  </a:gs>
                  <a:gs pos="100000">
                    <a:srgbClr val="505050"/>
                  </a:gs>
                </a:gsLst>
                <a:lin ang="5400000" scaled="0"/>
              </a:gradFill>
            </a:endParaRPr>
          </a:p>
          <a:p>
            <a:pPr marL="20637" lvl="1">
              <a:lnSpc>
                <a:spcPct val="110000"/>
              </a:lnSpc>
              <a:buClr>
                <a:srgbClr val="505050"/>
              </a:buClr>
            </a:pPr>
            <a:endParaRPr lang="en-US" dirty="0" smtClean="0">
              <a:gradFill>
                <a:gsLst>
                  <a:gs pos="1250">
                    <a:srgbClr val="505050"/>
                  </a:gs>
                  <a:gs pos="100000">
                    <a:srgbClr val="505050"/>
                  </a:gs>
                </a:gsLst>
                <a:lin ang="5400000" scaled="0"/>
              </a:gradFill>
            </a:endParaRPr>
          </a:p>
          <a:p>
            <a:pPr marL="20637" lvl="1">
              <a:lnSpc>
                <a:spcPct val="110000"/>
              </a:lnSpc>
              <a:buClr>
                <a:srgbClr val="505050"/>
              </a:buClr>
            </a:pPr>
            <a:endParaRPr lang="en-US" dirty="0" smtClean="0">
              <a:gradFill>
                <a:gsLst>
                  <a:gs pos="1250">
                    <a:srgbClr val="505050"/>
                  </a:gs>
                  <a:gs pos="100000">
                    <a:srgbClr val="505050"/>
                  </a:gs>
                </a:gsLst>
                <a:lin ang="5400000" scaled="0"/>
              </a:gradFill>
            </a:endParaRPr>
          </a:p>
          <a:p>
            <a:pPr>
              <a:buClr>
                <a:srgbClr val="505050"/>
              </a:buClr>
            </a:pPr>
            <a:endParaRPr lang="en-US" sz="3600" dirty="0">
              <a:gradFill>
                <a:gsLst>
                  <a:gs pos="2920">
                    <a:srgbClr val="0072C6"/>
                  </a:gs>
                  <a:gs pos="39000">
                    <a:srgbClr val="0072C6"/>
                  </a:gs>
                </a:gsLst>
                <a:lin ang="5400000" scaled="0"/>
              </a:gradFill>
            </a:endParaRPr>
          </a:p>
        </p:txBody>
      </p:sp>
    </p:spTree>
    <p:extLst>
      <p:ext uri="{BB962C8B-B14F-4D97-AF65-F5344CB8AC3E}">
        <p14:creationId xmlns:p14="http://schemas.microsoft.com/office/powerpoint/2010/main" val="1352837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a:t>Improving Search Results in 4 Easy Steps</a:t>
            </a:r>
          </a:p>
        </p:txBody>
      </p:sp>
      <p:sp>
        <p:nvSpPr>
          <p:cNvPr id="5" name="Text Placeholder 4"/>
          <p:cNvSpPr>
            <a:spLocks noGrp="1"/>
          </p:cNvSpPr>
          <p:nvPr>
            <p:ph type="body" sz="quarter" idx="11"/>
          </p:nvPr>
        </p:nvSpPr>
        <p:spPr>
          <a:xfrm>
            <a:off x="274639" y="1289013"/>
            <a:ext cx="11889564" cy="2723502"/>
          </a:xfrm>
        </p:spPr>
        <p:txBody>
          <a:bodyPr/>
          <a:lstStyle/>
          <a:p>
            <a:r>
              <a:rPr lang="en-US" sz="3264" dirty="0" smtClean="0"/>
              <a:t>2. Enhance </a:t>
            </a:r>
            <a:r>
              <a:rPr lang="en-US" sz="3264" dirty="0"/>
              <a:t>with stuff outside the engine</a:t>
            </a:r>
          </a:p>
          <a:p>
            <a:pPr marL="932597" lvl="1" indent="-524586"/>
            <a:r>
              <a:rPr lang="en-US" dirty="0" smtClean="0"/>
              <a:t>Define </a:t>
            </a:r>
            <a:r>
              <a:rPr lang="en-US" dirty="0"/>
              <a:t>1-2 </a:t>
            </a:r>
            <a:r>
              <a:rPr lang="en-US" dirty="0" smtClean="0"/>
              <a:t>promoted results per </a:t>
            </a:r>
            <a:r>
              <a:rPr lang="en-US" dirty="0"/>
              <a:t>keyword</a:t>
            </a:r>
          </a:p>
          <a:p>
            <a:pPr marL="932597" lvl="1" indent="-524586"/>
            <a:r>
              <a:rPr lang="en-US" dirty="0"/>
              <a:t>Provide a definition for keywords and acronyms</a:t>
            </a:r>
          </a:p>
          <a:p>
            <a:pPr marL="363537" lvl="1" indent="-342900">
              <a:lnSpc>
                <a:spcPct val="110000"/>
              </a:lnSpc>
            </a:pPr>
            <a:endParaRPr lang="en-US" dirty="0" smtClean="0"/>
          </a:p>
          <a:p>
            <a:pPr marL="363537" lvl="1" indent="-342900">
              <a:lnSpc>
                <a:spcPct val="110000"/>
              </a:lnSpc>
            </a:pPr>
            <a:endParaRPr lang="en-US" dirty="0" smtClean="0"/>
          </a:p>
          <a:p>
            <a:endParaRPr lang="en-US" sz="3600" dirty="0"/>
          </a:p>
        </p:txBody>
      </p:sp>
    </p:spTree>
    <p:extLst>
      <p:ext uri="{BB962C8B-B14F-4D97-AF65-F5344CB8AC3E}">
        <p14:creationId xmlns:p14="http://schemas.microsoft.com/office/powerpoint/2010/main" val="1385403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a:t>Define Keywords</a:t>
            </a:r>
          </a:p>
        </p:txBody>
      </p:sp>
      <p:sp>
        <p:nvSpPr>
          <p:cNvPr id="5" name="Text Placeholder 4"/>
          <p:cNvSpPr>
            <a:spLocks noGrp="1"/>
          </p:cNvSpPr>
          <p:nvPr>
            <p:ph type="body" sz="quarter" idx="11"/>
          </p:nvPr>
        </p:nvSpPr>
        <p:spPr>
          <a:xfrm>
            <a:off x="274639" y="1289013"/>
            <a:ext cx="11889564" cy="5056769"/>
          </a:xfrm>
        </p:spPr>
        <p:txBody>
          <a:bodyPr/>
          <a:lstStyle/>
          <a:p>
            <a:r>
              <a:rPr lang="en-US" sz="3600" dirty="0"/>
              <a:t>Manually configure the top items that users will search on…things like:</a:t>
            </a:r>
          </a:p>
          <a:p>
            <a:pPr lvl="1"/>
            <a:r>
              <a:rPr lang="en-US" dirty="0"/>
              <a:t>Product Names</a:t>
            </a:r>
          </a:p>
          <a:p>
            <a:pPr lvl="1"/>
            <a:r>
              <a:rPr lang="en-US" dirty="0"/>
              <a:t>Industry Terms</a:t>
            </a:r>
          </a:p>
          <a:p>
            <a:pPr lvl="1"/>
            <a:r>
              <a:rPr lang="en-US" dirty="0"/>
              <a:t>Office Locations</a:t>
            </a:r>
          </a:p>
          <a:p>
            <a:pPr lvl="1"/>
            <a:r>
              <a:rPr lang="en-US" dirty="0" smtClean="0"/>
              <a:t>Acronyms</a:t>
            </a:r>
          </a:p>
          <a:p>
            <a:pPr marL="363537" lvl="1" indent="-342900">
              <a:lnSpc>
                <a:spcPct val="110000"/>
              </a:lnSpc>
            </a:pPr>
            <a:endParaRPr lang="en-US" dirty="0" smtClean="0"/>
          </a:p>
          <a:p>
            <a:r>
              <a:rPr lang="en-US" sz="3600" dirty="0"/>
              <a:t>Provide synonyms (“Microsoft”, “MSFT”)</a:t>
            </a:r>
          </a:p>
          <a:p>
            <a:pPr marL="363537" lvl="1" indent="-342900">
              <a:lnSpc>
                <a:spcPct val="110000"/>
              </a:lnSpc>
            </a:pPr>
            <a:endParaRPr lang="en-US" dirty="0"/>
          </a:p>
          <a:p>
            <a:pPr marL="363537" lvl="1" indent="-342900">
              <a:lnSpc>
                <a:spcPct val="110000"/>
              </a:lnSpc>
            </a:pPr>
            <a:endParaRPr lang="en-US" dirty="0" smtClean="0"/>
          </a:p>
          <a:p>
            <a:endParaRPr lang="en-US" sz="3600" dirty="0"/>
          </a:p>
        </p:txBody>
      </p:sp>
    </p:spTree>
    <p:extLst>
      <p:ext uri="{BB962C8B-B14F-4D97-AF65-F5344CB8AC3E}">
        <p14:creationId xmlns:p14="http://schemas.microsoft.com/office/powerpoint/2010/main" val="534370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a:t>Add </a:t>
            </a:r>
            <a:r>
              <a:rPr lang="en-US" dirty="0" smtClean="0"/>
              <a:t>Promoted Results</a:t>
            </a:r>
            <a:endParaRPr lang="en-US" dirty="0"/>
          </a:p>
        </p:txBody>
      </p:sp>
      <p:sp>
        <p:nvSpPr>
          <p:cNvPr id="5" name="Text Placeholder 4"/>
          <p:cNvSpPr>
            <a:spLocks noGrp="1"/>
          </p:cNvSpPr>
          <p:nvPr>
            <p:ph type="body" sz="quarter" idx="11"/>
          </p:nvPr>
        </p:nvSpPr>
        <p:spPr>
          <a:xfrm>
            <a:off x="274639" y="1289013"/>
            <a:ext cx="11889564" cy="6029343"/>
          </a:xfrm>
        </p:spPr>
        <p:txBody>
          <a:bodyPr/>
          <a:lstStyle/>
          <a:p>
            <a:r>
              <a:rPr lang="en-US" sz="3600" dirty="0"/>
              <a:t>Create 1-2 </a:t>
            </a:r>
            <a:r>
              <a:rPr lang="en-US" sz="3600" dirty="0" smtClean="0"/>
              <a:t>promoted results for </a:t>
            </a:r>
            <a:r>
              <a:rPr lang="en-US" sz="3600" dirty="0" smtClean="0">
                <a:latin typeface="+mn-lt"/>
              </a:rPr>
              <a:t>each</a:t>
            </a:r>
            <a:r>
              <a:rPr lang="en-US" sz="3600" dirty="0" smtClean="0"/>
              <a:t> keyword</a:t>
            </a:r>
          </a:p>
          <a:p>
            <a:endParaRPr lang="en-US" sz="3600" dirty="0"/>
          </a:p>
          <a:p>
            <a:r>
              <a:rPr lang="en-US" sz="3600" dirty="0"/>
              <a:t>For example, if someone types in:</a:t>
            </a:r>
          </a:p>
          <a:p>
            <a:pPr lvl="1"/>
            <a:r>
              <a:rPr lang="en-US" dirty="0"/>
              <a:t>Product Names</a:t>
            </a:r>
          </a:p>
          <a:p>
            <a:pPr lvl="2"/>
            <a:r>
              <a:rPr lang="en-US" dirty="0">
                <a:latin typeface="+mj-lt"/>
              </a:rPr>
              <a:t>Provide a link to the publishing page for that product</a:t>
            </a:r>
          </a:p>
          <a:p>
            <a:pPr lvl="2"/>
            <a:r>
              <a:rPr lang="en-US" dirty="0">
                <a:latin typeface="+mj-lt"/>
              </a:rPr>
              <a:t>Provide a link to the external product catalog</a:t>
            </a:r>
          </a:p>
          <a:p>
            <a:pPr lvl="2"/>
            <a:r>
              <a:rPr lang="en-US" dirty="0">
                <a:latin typeface="+mj-lt"/>
              </a:rPr>
              <a:t>Provide a link to the product manager (user profile)</a:t>
            </a:r>
          </a:p>
          <a:p>
            <a:pPr lvl="1"/>
            <a:r>
              <a:rPr lang="en-US" dirty="0"/>
              <a:t>Office Locations</a:t>
            </a:r>
          </a:p>
          <a:p>
            <a:pPr lvl="2"/>
            <a:r>
              <a:rPr lang="en-US" dirty="0">
                <a:latin typeface="+mj-lt"/>
              </a:rPr>
              <a:t>Provide a link to directions or office manager</a:t>
            </a:r>
          </a:p>
          <a:p>
            <a:pPr lvl="1"/>
            <a:r>
              <a:rPr lang="en-US" dirty="0"/>
              <a:t>Common Terms</a:t>
            </a:r>
          </a:p>
          <a:p>
            <a:pPr lvl="2"/>
            <a:r>
              <a:rPr lang="en-US" dirty="0">
                <a:latin typeface="+mj-lt"/>
              </a:rPr>
              <a:t>Provide a link directly to the lunch menu or handbook</a:t>
            </a:r>
          </a:p>
          <a:p>
            <a:pPr marL="363537" lvl="1" indent="-342900">
              <a:lnSpc>
                <a:spcPct val="110000"/>
              </a:lnSpc>
            </a:pPr>
            <a:endParaRPr lang="en-US" dirty="0"/>
          </a:p>
          <a:p>
            <a:pPr marL="363537" lvl="1" indent="-342900">
              <a:lnSpc>
                <a:spcPct val="110000"/>
              </a:lnSpc>
            </a:pPr>
            <a:endParaRPr lang="en-US" dirty="0" smtClean="0"/>
          </a:p>
          <a:p>
            <a:endParaRPr lang="en-US" sz="3600" dirty="0"/>
          </a:p>
        </p:txBody>
      </p:sp>
    </p:spTree>
    <p:extLst>
      <p:ext uri="{BB962C8B-B14F-4D97-AF65-F5344CB8AC3E}">
        <p14:creationId xmlns:p14="http://schemas.microsoft.com/office/powerpoint/2010/main" val="353425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1251382" y="2125663"/>
            <a:ext cx="6719455" cy="1031051"/>
          </a:xfrm>
        </p:spPr>
        <p:txBody>
          <a:bodyPr/>
          <a:lstStyle/>
          <a:p>
            <a:pPr marL="0" indent="0">
              <a:buNone/>
            </a:pPr>
            <a:r>
              <a:rPr lang="en-US" sz="6000" dirty="0" smtClean="0"/>
              <a:t>Follow 3 Key Rules…</a:t>
            </a:r>
          </a:p>
        </p:txBody>
      </p:sp>
    </p:spTree>
    <p:extLst>
      <p:ext uri="{BB962C8B-B14F-4D97-AF65-F5344CB8AC3E}">
        <p14:creationId xmlns:p14="http://schemas.microsoft.com/office/powerpoint/2010/main" val="2666931747"/>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a:t>Use Definitions</a:t>
            </a:r>
          </a:p>
        </p:txBody>
      </p:sp>
      <p:sp>
        <p:nvSpPr>
          <p:cNvPr id="5" name="Text Placeholder 4"/>
          <p:cNvSpPr>
            <a:spLocks noGrp="1"/>
          </p:cNvSpPr>
          <p:nvPr>
            <p:ph type="body" sz="quarter" idx="11"/>
          </p:nvPr>
        </p:nvSpPr>
        <p:spPr>
          <a:xfrm>
            <a:off x="274639" y="1289013"/>
            <a:ext cx="11889564" cy="3117777"/>
          </a:xfrm>
        </p:spPr>
        <p:txBody>
          <a:bodyPr/>
          <a:lstStyle/>
          <a:p>
            <a:r>
              <a:rPr lang="en-US" sz="3600" dirty="0"/>
              <a:t>Definitions are a great way to:</a:t>
            </a:r>
          </a:p>
          <a:p>
            <a:pPr lvl="1"/>
            <a:r>
              <a:rPr lang="en-US" dirty="0" smtClean="0"/>
              <a:t>Clarify </a:t>
            </a:r>
            <a:r>
              <a:rPr lang="en-US" dirty="0"/>
              <a:t>what an acronym means</a:t>
            </a:r>
          </a:p>
          <a:p>
            <a:pPr lvl="1"/>
            <a:r>
              <a:rPr lang="en-US" dirty="0"/>
              <a:t>Clarify what an industry term means</a:t>
            </a:r>
          </a:p>
          <a:p>
            <a:pPr lvl="1"/>
            <a:r>
              <a:rPr lang="en-US" dirty="0"/>
              <a:t>Provide actual data in the search result itself</a:t>
            </a:r>
          </a:p>
          <a:p>
            <a:pPr marL="363537" lvl="1" indent="-342900">
              <a:lnSpc>
                <a:spcPct val="110000"/>
              </a:lnSpc>
            </a:pPr>
            <a:endParaRPr lang="en-US" dirty="0"/>
          </a:p>
          <a:p>
            <a:pPr marL="363537" lvl="1" indent="-342900">
              <a:lnSpc>
                <a:spcPct val="110000"/>
              </a:lnSpc>
            </a:pPr>
            <a:endParaRPr lang="en-US" dirty="0" smtClean="0"/>
          </a:p>
          <a:p>
            <a:endParaRPr lang="en-US" sz="3600" dirty="0"/>
          </a:p>
        </p:txBody>
      </p:sp>
    </p:spTree>
    <p:extLst>
      <p:ext uri="{BB962C8B-B14F-4D97-AF65-F5344CB8AC3E}">
        <p14:creationId xmlns:p14="http://schemas.microsoft.com/office/powerpoint/2010/main" val="2889513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277030" y="296562"/>
            <a:ext cx="11884782" cy="917206"/>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gn="ctr"/>
            <a:r>
              <a:rPr sz="5398">
                <a:gradFill>
                  <a:gsLst>
                    <a:gs pos="1250">
                      <a:srgbClr val="505050"/>
                    </a:gs>
                    <a:gs pos="100000">
                      <a:srgbClr val="505050"/>
                    </a:gs>
                  </a:gsLst>
                  <a:lin ang="5400000" scaled="0"/>
                </a:gradFill>
              </a:rPr>
              <a:t>eBook Giveaway!</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8188" y="1305469"/>
            <a:ext cx="3711502" cy="4848271"/>
          </a:xfrm>
          <a:prstGeom prst="rect">
            <a:avLst/>
          </a:prstGeom>
        </p:spPr>
      </p:pic>
      <p:sp>
        <p:nvSpPr>
          <p:cNvPr id="6" name="TextBox 5"/>
          <p:cNvSpPr txBox="1"/>
          <p:nvPr/>
        </p:nvSpPr>
        <p:spPr>
          <a:xfrm>
            <a:off x="6219422" y="1591643"/>
            <a:ext cx="5485216" cy="2636876"/>
          </a:xfrm>
          <a:prstGeom prst="rect">
            <a:avLst/>
          </a:prstGeom>
          <a:noFill/>
        </p:spPr>
        <p:txBody>
          <a:bodyPr wrap="square" lIns="0" tIns="0" rIns="0" bIns="0" rtlCol="0">
            <a:spAutoFit/>
          </a:bodyPr>
          <a:lstStyle/>
          <a:p>
            <a:r>
              <a:rPr lang="en-US" sz="2856" dirty="0">
                <a:gradFill>
                  <a:gsLst>
                    <a:gs pos="0">
                      <a:srgbClr val="505050">
                        <a:lumMod val="65000"/>
                        <a:lumOff val="35000"/>
                      </a:srgbClr>
                    </a:gs>
                    <a:gs pos="80000">
                      <a:srgbClr val="505050">
                        <a:lumMod val="65000"/>
                        <a:lumOff val="35000"/>
                      </a:srgbClr>
                    </a:gs>
                  </a:gsLst>
                  <a:lin ang="16200000" scaled="0"/>
                </a:gradFill>
              </a:rPr>
              <a:t>Book Signing!</a:t>
            </a:r>
          </a:p>
          <a:p>
            <a:endParaRPr lang="en-US" sz="2856" dirty="0" smtClean="0">
              <a:gradFill>
                <a:gsLst>
                  <a:gs pos="0">
                    <a:srgbClr val="505050">
                      <a:lumMod val="65000"/>
                      <a:lumOff val="35000"/>
                    </a:srgbClr>
                  </a:gs>
                  <a:gs pos="80000">
                    <a:srgbClr val="505050">
                      <a:lumMod val="65000"/>
                      <a:lumOff val="35000"/>
                    </a:srgbClr>
                  </a:gs>
                </a:gsLst>
                <a:lin ang="16200000" scaled="0"/>
              </a:gradFill>
            </a:endParaRPr>
          </a:p>
          <a:p>
            <a:r>
              <a:rPr lang="en-US" sz="2856" dirty="0" smtClean="0">
                <a:gradFill>
                  <a:gsLst>
                    <a:gs pos="0">
                      <a:srgbClr val="505050">
                        <a:lumMod val="65000"/>
                        <a:lumOff val="35000"/>
                      </a:srgbClr>
                    </a:gs>
                    <a:gs pos="80000">
                      <a:srgbClr val="505050">
                        <a:lumMod val="65000"/>
                        <a:lumOff val="35000"/>
                      </a:srgbClr>
                    </a:gs>
                  </a:gsLst>
                  <a:lin ang="16200000" scaled="0"/>
                </a:gradFill>
              </a:rPr>
              <a:t>We’re </a:t>
            </a:r>
            <a:r>
              <a:rPr lang="en-US" sz="2856" dirty="0">
                <a:gradFill>
                  <a:gsLst>
                    <a:gs pos="0">
                      <a:srgbClr val="505050">
                        <a:lumMod val="65000"/>
                        <a:lumOff val="35000"/>
                      </a:srgbClr>
                    </a:gs>
                    <a:gs pos="80000">
                      <a:srgbClr val="505050">
                        <a:lumMod val="65000"/>
                        <a:lumOff val="35000"/>
                      </a:srgbClr>
                    </a:gs>
                  </a:gsLst>
                  <a:lin ang="16200000" scaled="0"/>
                </a:gradFill>
              </a:rPr>
              <a:t>giving away </a:t>
            </a:r>
            <a:r>
              <a:rPr lang="en-US" sz="2856" dirty="0" smtClean="0">
                <a:gradFill>
                  <a:gsLst>
                    <a:gs pos="0">
                      <a:srgbClr val="505050">
                        <a:lumMod val="65000"/>
                        <a:lumOff val="35000"/>
                      </a:srgbClr>
                    </a:gs>
                    <a:gs pos="80000">
                      <a:srgbClr val="505050">
                        <a:lumMod val="65000"/>
                        <a:lumOff val="35000"/>
                      </a:srgbClr>
                    </a:gs>
                  </a:gsLst>
                  <a:lin ang="16200000" scaled="0"/>
                </a:gradFill>
              </a:rPr>
              <a:t>25 more physical copies at the </a:t>
            </a:r>
            <a:r>
              <a:rPr lang="en-US" sz="2856" dirty="0" err="1" smtClean="0">
                <a:gradFill>
                  <a:gsLst>
                    <a:gs pos="0">
                      <a:srgbClr val="505050">
                        <a:lumMod val="65000"/>
                        <a:lumOff val="35000"/>
                      </a:srgbClr>
                    </a:gs>
                    <a:gs pos="80000">
                      <a:srgbClr val="505050">
                        <a:lumMod val="65000"/>
                        <a:lumOff val="35000"/>
                      </a:srgbClr>
                    </a:gs>
                  </a:gsLst>
                  <a:lin ang="16200000" scaled="0"/>
                </a:gradFill>
              </a:rPr>
              <a:t>AvePoint</a:t>
            </a:r>
            <a:r>
              <a:rPr lang="en-US" sz="2856" dirty="0" smtClean="0">
                <a:gradFill>
                  <a:gsLst>
                    <a:gs pos="0">
                      <a:srgbClr val="505050">
                        <a:lumMod val="65000"/>
                        <a:lumOff val="35000"/>
                      </a:srgbClr>
                    </a:gs>
                    <a:gs pos="80000">
                      <a:srgbClr val="505050">
                        <a:lumMod val="65000"/>
                        <a:lumOff val="35000"/>
                      </a:srgbClr>
                    </a:gs>
                  </a:gsLst>
                  <a:lin ang="16200000" scaled="0"/>
                </a:gradFill>
              </a:rPr>
              <a:t> Booth at 1:15 today. </a:t>
            </a:r>
            <a:endParaRPr lang="en-US" sz="2856" dirty="0">
              <a:gradFill>
                <a:gsLst>
                  <a:gs pos="0">
                    <a:srgbClr val="505050">
                      <a:lumMod val="65000"/>
                      <a:lumOff val="35000"/>
                    </a:srgbClr>
                  </a:gs>
                  <a:gs pos="80000">
                    <a:srgbClr val="505050">
                      <a:lumMod val="65000"/>
                      <a:lumOff val="35000"/>
                    </a:srgbClr>
                  </a:gs>
                </a:gsLst>
                <a:lin ang="16200000" scaled="0"/>
              </a:gradFill>
            </a:endParaRPr>
          </a:p>
          <a:p>
            <a:endParaRPr lang="en-US" sz="2856" dirty="0">
              <a:gradFill>
                <a:gsLst>
                  <a:gs pos="0">
                    <a:srgbClr val="505050">
                      <a:lumMod val="65000"/>
                      <a:lumOff val="35000"/>
                    </a:srgbClr>
                  </a:gs>
                  <a:gs pos="80000">
                    <a:srgbClr val="505050">
                      <a:lumMod val="65000"/>
                      <a:lumOff val="35000"/>
                    </a:srgbClr>
                  </a:gs>
                </a:gsLst>
                <a:lin ang="16200000" scaled="0"/>
              </a:gradFill>
            </a:endParaRPr>
          </a:p>
        </p:txBody>
      </p:sp>
    </p:spTree>
    <p:extLst>
      <p:ext uri="{BB962C8B-B14F-4D97-AF65-F5344CB8AC3E}">
        <p14:creationId xmlns:p14="http://schemas.microsoft.com/office/powerpoint/2010/main" val="8937491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1265237" y="1820862"/>
            <a:ext cx="9296400" cy="2811727"/>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1200"/>
              </a:spcAft>
            </a:pPr>
            <a:endParaRPr lang="en-US" sz="40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4" name="Title 3"/>
          <p:cNvSpPr>
            <a:spLocks noGrp="1"/>
          </p:cNvSpPr>
          <p:nvPr>
            <p:ph type="title"/>
          </p:nvPr>
        </p:nvSpPr>
        <p:spPr>
          <a:xfrm>
            <a:off x="274639" y="219074"/>
            <a:ext cx="11889564" cy="1601788"/>
          </a:xfrm>
        </p:spPr>
        <p:txBody>
          <a:bodyPr/>
          <a:lstStyle/>
          <a:p>
            <a:r>
              <a:rPr lang="en-US" dirty="0"/>
              <a:t>Improving Search Results in 4 Easy Steps</a:t>
            </a:r>
          </a:p>
        </p:txBody>
      </p:sp>
      <p:sp>
        <p:nvSpPr>
          <p:cNvPr id="5" name="Text Placeholder 4"/>
          <p:cNvSpPr>
            <a:spLocks noGrp="1"/>
          </p:cNvSpPr>
          <p:nvPr>
            <p:ph type="body" sz="quarter" idx="11"/>
          </p:nvPr>
        </p:nvSpPr>
        <p:spPr>
          <a:xfrm>
            <a:off x="1570037" y="2051013"/>
            <a:ext cx="8991600" cy="4113249"/>
          </a:xfrm>
        </p:spPr>
        <p:txBody>
          <a:bodyPr/>
          <a:lstStyle/>
          <a:p>
            <a:r>
              <a:rPr lang="en-US" sz="3264" dirty="0" smtClean="0">
                <a:solidFill>
                  <a:schemeClr val="bg1"/>
                </a:solidFill>
              </a:rPr>
              <a:t>1. Improve </a:t>
            </a:r>
            <a:r>
              <a:rPr lang="en-US" sz="3264" dirty="0">
                <a:solidFill>
                  <a:schemeClr val="bg1"/>
                </a:solidFill>
              </a:rPr>
              <a:t>search engine relevancy</a:t>
            </a:r>
          </a:p>
          <a:p>
            <a:r>
              <a:rPr lang="en-US" sz="3264" dirty="0" smtClean="0">
                <a:solidFill>
                  <a:schemeClr val="bg1"/>
                </a:solidFill>
              </a:rPr>
              <a:t>2. Enhance </a:t>
            </a:r>
            <a:r>
              <a:rPr lang="en-US" sz="3264" dirty="0">
                <a:solidFill>
                  <a:schemeClr val="bg1"/>
                </a:solidFill>
              </a:rPr>
              <a:t>with stuff outside the engine</a:t>
            </a:r>
          </a:p>
          <a:p>
            <a:r>
              <a:rPr lang="en-US" sz="3264" b="1" dirty="0" smtClean="0">
                <a:solidFill>
                  <a:schemeClr val="bg1"/>
                </a:solidFill>
              </a:rPr>
              <a:t>3. Review </a:t>
            </a:r>
            <a:r>
              <a:rPr lang="en-US" sz="3264" b="1" dirty="0">
                <a:solidFill>
                  <a:schemeClr val="bg1"/>
                </a:solidFill>
              </a:rPr>
              <a:t>search reports and end-user feedback</a:t>
            </a:r>
          </a:p>
          <a:p>
            <a:r>
              <a:rPr lang="en-US" sz="3264" dirty="0" smtClean="0">
                <a:solidFill>
                  <a:schemeClr val="bg1"/>
                </a:solidFill>
              </a:rPr>
              <a:t>4. Train Users</a:t>
            </a:r>
            <a:endParaRPr lang="en-US" sz="3264" dirty="0">
              <a:solidFill>
                <a:schemeClr val="bg1"/>
              </a:solidFill>
            </a:endParaRPr>
          </a:p>
          <a:p>
            <a:pPr marL="20637" lvl="1">
              <a:lnSpc>
                <a:spcPct val="110000"/>
              </a:lnSpc>
            </a:pPr>
            <a:endParaRPr lang="en-US" dirty="0" smtClean="0"/>
          </a:p>
          <a:p>
            <a:pPr marL="20637" lvl="1">
              <a:lnSpc>
                <a:spcPct val="110000"/>
              </a:lnSpc>
            </a:pPr>
            <a:endParaRPr lang="en-US" dirty="0" smtClean="0"/>
          </a:p>
          <a:p>
            <a:pPr marL="20637" lvl="1">
              <a:lnSpc>
                <a:spcPct val="110000"/>
              </a:lnSpc>
            </a:pPr>
            <a:endParaRPr lang="en-US" dirty="0" smtClean="0"/>
          </a:p>
          <a:p>
            <a:endParaRPr lang="en-US" sz="3600" dirty="0"/>
          </a:p>
        </p:txBody>
      </p:sp>
    </p:spTree>
    <p:extLst>
      <p:ext uri="{BB962C8B-B14F-4D97-AF65-F5344CB8AC3E}">
        <p14:creationId xmlns:p14="http://schemas.microsoft.com/office/powerpoint/2010/main" val="3056868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a:t>Improving Search Results in 4 Easy Steps</a:t>
            </a:r>
          </a:p>
        </p:txBody>
      </p:sp>
      <p:sp>
        <p:nvSpPr>
          <p:cNvPr id="5" name="Text Placeholder 4"/>
          <p:cNvSpPr>
            <a:spLocks noGrp="1"/>
          </p:cNvSpPr>
          <p:nvPr>
            <p:ph type="body" sz="quarter" idx="11"/>
          </p:nvPr>
        </p:nvSpPr>
        <p:spPr>
          <a:xfrm>
            <a:off x="274639" y="1289013"/>
            <a:ext cx="11889564" cy="3117777"/>
          </a:xfrm>
        </p:spPr>
        <p:txBody>
          <a:bodyPr/>
          <a:lstStyle/>
          <a:p>
            <a:r>
              <a:rPr lang="en-US" sz="3264" dirty="0" smtClean="0"/>
              <a:t>3. </a:t>
            </a:r>
            <a:r>
              <a:rPr lang="en-US" sz="3600" dirty="0"/>
              <a:t>Review search reports and end-user feedback</a:t>
            </a:r>
          </a:p>
          <a:p>
            <a:pPr marL="932597" lvl="1" indent="-524586"/>
            <a:r>
              <a:rPr lang="en-US" dirty="0"/>
              <a:t>Review the search reports on a regular basis</a:t>
            </a:r>
          </a:p>
          <a:p>
            <a:pPr marL="932597" lvl="1" indent="-524586"/>
            <a:r>
              <a:rPr lang="en-US" dirty="0"/>
              <a:t>Put a survey link on the search results page</a:t>
            </a:r>
          </a:p>
          <a:p>
            <a:pPr marL="932597" lvl="1" indent="-524586"/>
            <a:r>
              <a:rPr lang="en-US" dirty="0"/>
              <a:t>Based on feedback, go see steps 1 &amp; 2</a:t>
            </a:r>
          </a:p>
          <a:p>
            <a:pPr marL="363537" lvl="1" indent="-342900">
              <a:lnSpc>
                <a:spcPct val="110000"/>
              </a:lnSpc>
            </a:pPr>
            <a:endParaRPr lang="en-US" dirty="0" smtClean="0"/>
          </a:p>
          <a:p>
            <a:pPr marL="363537" lvl="1" indent="-342900">
              <a:lnSpc>
                <a:spcPct val="110000"/>
              </a:lnSpc>
            </a:pPr>
            <a:endParaRPr lang="en-US" dirty="0" smtClean="0"/>
          </a:p>
          <a:p>
            <a:endParaRPr lang="en-US" sz="3600" dirty="0"/>
          </a:p>
        </p:txBody>
      </p:sp>
    </p:spTree>
    <p:extLst>
      <p:ext uri="{BB962C8B-B14F-4D97-AF65-F5344CB8AC3E}">
        <p14:creationId xmlns:p14="http://schemas.microsoft.com/office/powerpoint/2010/main" val="756286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a:t>Review the Search Reports</a:t>
            </a:r>
          </a:p>
        </p:txBody>
      </p:sp>
      <p:sp>
        <p:nvSpPr>
          <p:cNvPr id="5" name="Text Placeholder 4"/>
          <p:cNvSpPr>
            <a:spLocks noGrp="1"/>
          </p:cNvSpPr>
          <p:nvPr>
            <p:ph type="body" sz="quarter" idx="11"/>
          </p:nvPr>
        </p:nvSpPr>
        <p:spPr>
          <a:xfrm>
            <a:off x="274639" y="1289013"/>
            <a:ext cx="11889564" cy="5367623"/>
          </a:xfrm>
        </p:spPr>
        <p:txBody>
          <a:bodyPr/>
          <a:lstStyle/>
          <a:p>
            <a:r>
              <a:rPr lang="en-US" sz="3600" dirty="0"/>
              <a:t>There are great search reports in </a:t>
            </a:r>
            <a:r>
              <a:rPr lang="en-US" sz="3600" dirty="0" smtClean="0"/>
              <a:t>SharePoint</a:t>
            </a:r>
          </a:p>
          <a:p>
            <a:endParaRPr lang="en-US" sz="3600" dirty="0"/>
          </a:p>
          <a:p>
            <a:r>
              <a:rPr lang="en-US" sz="3600" dirty="0"/>
              <a:t>Make it part of your governance plan to review them and act upon </a:t>
            </a:r>
            <a:r>
              <a:rPr lang="en-US" sz="3600" dirty="0" smtClean="0"/>
              <a:t>them</a:t>
            </a:r>
          </a:p>
          <a:p>
            <a:endParaRPr lang="en-US" sz="3600" dirty="0"/>
          </a:p>
          <a:p>
            <a:r>
              <a:rPr lang="en-US" sz="3600" dirty="0"/>
              <a:t>Especially:</a:t>
            </a:r>
          </a:p>
          <a:p>
            <a:pPr lvl="1"/>
            <a:r>
              <a:rPr lang="en-US" dirty="0" smtClean="0"/>
              <a:t>No Result Queries </a:t>
            </a:r>
            <a:endParaRPr lang="en-US" dirty="0"/>
          </a:p>
          <a:p>
            <a:pPr marL="363537" lvl="1" indent="-342900">
              <a:lnSpc>
                <a:spcPct val="110000"/>
              </a:lnSpc>
            </a:pPr>
            <a:endParaRPr lang="en-US" dirty="0"/>
          </a:p>
          <a:p>
            <a:pPr marL="363537" lvl="1" indent="-342900">
              <a:lnSpc>
                <a:spcPct val="110000"/>
              </a:lnSpc>
            </a:pPr>
            <a:endParaRPr lang="en-US" dirty="0" smtClean="0"/>
          </a:p>
          <a:p>
            <a:endParaRPr lang="en-US" sz="3600" dirty="0"/>
          </a:p>
        </p:txBody>
      </p:sp>
    </p:spTree>
    <p:extLst>
      <p:ext uri="{BB962C8B-B14F-4D97-AF65-F5344CB8AC3E}">
        <p14:creationId xmlns:p14="http://schemas.microsoft.com/office/powerpoint/2010/main" val="1447993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a:t>Put a Survey on the Results Page</a:t>
            </a:r>
          </a:p>
        </p:txBody>
      </p:sp>
      <p:sp>
        <p:nvSpPr>
          <p:cNvPr id="5" name="Text Placeholder 4"/>
          <p:cNvSpPr>
            <a:spLocks noGrp="1"/>
          </p:cNvSpPr>
          <p:nvPr>
            <p:ph type="body" sz="quarter" idx="11"/>
          </p:nvPr>
        </p:nvSpPr>
        <p:spPr>
          <a:xfrm>
            <a:off x="274639" y="1289013"/>
            <a:ext cx="11889564" cy="6257099"/>
          </a:xfrm>
        </p:spPr>
        <p:txBody>
          <a:bodyPr/>
          <a:lstStyle/>
          <a:p>
            <a:r>
              <a:rPr lang="en-US" sz="3600" dirty="0"/>
              <a:t>The #1 way to improve SharePoint</a:t>
            </a:r>
            <a:r>
              <a:rPr lang="en-US" sz="3600" dirty="0" smtClean="0"/>
              <a:t>?</a:t>
            </a:r>
          </a:p>
          <a:p>
            <a:endParaRPr lang="en-US" sz="3600" dirty="0"/>
          </a:p>
          <a:p>
            <a:r>
              <a:rPr lang="en-US" sz="3600" dirty="0"/>
              <a:t>Ask users what is working and what isn’t</a:t>
            </a:r>
            <a:r>
              <a:rPr lang="en-US" sz="3600" dirty="0" smtClean="0"/>
              <a:t>.</a:t>
            </a:r>
          </a:p>
          <a:p>
            <a:endParaRPr lang="en-US" sz="3600" dirty="0"/>
          </a:p>
          <a:p>
            <a:r>
              <a:rPr lang="en-US" sz="3600" dirty="0"/>
              <a:t>Find out what people are searching on and what they </a:t>
            </a:r>
            <a:r>
              <a:rPr lang="en-US" sz="3600" b="1" dirty="0"/>
              <a:t>expected</a:t>
            </a:r>
            <a:r>
              <a:rPr lang="en-US" sz="3600" dirty="0"/>
              <a:t> to </a:t>
            </a:r>
            <a:r>
              <a:rPr lang="en-US" sz="3600" dirty="0" smtClean="0"/>
              <a:t>find</a:t>
            </a:r>
          </a:p>
          <a:p>
            <a:endParaRPr lang="en-US" sz="3600" dirty="0"/>
          </a:p>
          <a:p>
            <a:r>
              <a:rPr lang="en-US" sz="3600" dirty="0"/>
              <a:t>And fix it!</a:t>
            </a:r>
          </a:p>
          <a:p>
            <a:pPr marL="363537" lvl="1" indent="-342900">
              <a:lnSpc>
                <a:spcPct val="110000"/>
              </a:lnSpc>
            </a:pPr>
            <a:endParaRPr lang="en-US" dirty="0"/>
          </a:p>
          <a:p>
            <a:pPr marL="363537" lvl="1" indent="-342900">
              <a:lnSpc>
                <a:spcPct val="110000"/>
              </a:lnSpc>
            </a:pPr>
            <a:endParaRPr lang="en-US" dirty="0" smtClean="0"/>
          </a:p>
          <a:p>
            <a:endParaRPr lang="en-US" sz="3600" dirty="0"/>
          </a:p>
        </p:txBody>
      </p:sp>
    </p:spTree>
    <p:extLst>
      <p:ext uri="{BB962C8B-B14F-4D97-AF65-F5344CB8AC3E}">
        <p14:creationId xmlns:p14="http://schemas.microsoft.com/office/powerpoint/2010/main" val="897891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a:t>Improving Search Results in 4 Easy Steps</a:t>
            </a:r>
          </a:p>
        </p:txBody>
      </p:sp>
      <p:sp>
        <p:nvSpPr>
          <p:cNvPr id="6" name="Rectangle 5"/>
          <p:cNvSpPr/>
          <p:nvPr/>
        </p:nvSpPr>
        <p:spPr bwMode="auto">
          <a:xfrm>
            <a:off x="1265237" y="1820862"/>
            <a:ext cx="9296400" cy="2811727"/>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1200"/>
              </a:spcAft>
            </a:pPr>
            <a:endParaRPr lang="en-US" sz="40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7" name="Text Placeholder 4"/>
          <p:cNvSpPr>
            <a:spLocks noGrp="1"/>
          </p:cNvSpPr>
          <p:nvPr>
            <p:ph type="body" sz="quarter" idx="11"/>
          </p:nvPr>
        </p:nvSpPr>
        <p:spPr>
          <a:xfrm>
            <a:off x="1570037" y="2051013"/>
            <a:ext cx="8991600" cy="4113249"/>
          </a:xfrm>
        </p:spPr>
        <p:txBody>
          <a:bodyPr/>
          <a:lstStyle/>
          <a:p>
            <a:r>
              <a:rPr lang="en-US" sz="3264" dirty="0" smtClean="0">
                <a:solidFill>
                  <a:schemeClr val="bg1"/>
                </a:solidFill>
              </a:rPr>
              <a:t>1. Improve </a:t>
            </a:r>
            <a:r>
              <a:rPr lang="en-US" sz="3264" dirty="0">
                <a:solidFill>
                  <a:schemeClr val="bg1"/>
                </a:solidFill>
              </a:rPr>
              <a:t>search engine relevancy</a:t>
            </a:r>
          </a:p>
          <a:p>
            <a:r>
              <a:rPr lang="en-US" sz="3264" dirty="0" smtClean="0">
                <a:solidFill>
                  <a:schemeClr val="bg1"/>
                </a:solidFill>
              </a:rPr>
              <a:t>2. Enhance </a:t>
            </a:r>
            <a:r>
              <a:rPr lang="en-US" sz="3264" dirty="0">
                <a:solidFill>
                  <a:schemeClr val="bg1"/>
                </a:solidFill>
              </a:rPr>
              <a:t>with stuff outside the engine</a:t>
            </a:r>
          </a:p>
          <a:p>
            <a:r>
              <a:rPr lang="en-US" sz="3264" dirty="0" smtClean="0">
                <a:solidFill>
                  <a:schemeClr val="bg1"/>
                </a:solidFill>
              </a:rPr>
              <a:t>3. Review </a:t>
            </a:r>
            <a:r>
              <a:rPr lang="en-US" sz="3264" dirty="0">
                <a:solidFill>
                  <a:schemeClr val="bg1"/>
                </a:solidFill>
              </a:rPr>
              <a:t>search reports and end-user feedback</a:t>
            </a:r>
          </a:p>
          <a:p>
            <a:r>
              <a:rPr lang="en-US" sz="3264" b="1" dirty="0" smtClean="0">
                <a:solidFill>
                  <a:schemeClr val="bg1"/>
                </a:solidFill>
              </a:rPr>
              <a:t>4. Train Users</a:t>
            </a:r>
            <a:endParaRPr lang="en-US" sz="3264" b="1" dirty="0">
              <a:solidFill>
                <a:schemeClr val="bg1"/>
              </a:solidFill>
            </a:endParaRPr>
          </a:p>
          <a:p>
            <a:pPr marL="20637" lvl="1">
              <a:lnSpc>
                <a:spcPct val="110000"/>
              </a:lnSpc>
            </a:pPr>
            <a:endParaRPr lang="en-US" dirty="0" smtClean="0"/>
          </a:p>
          <a:p>
            <a:pPr marL="20637" lvl="1">
              <a:lnSpc>
                <a:spcPct val="110000"/>
              </a:lnSpc>
            </a:pPr>
            <a:endParaRPr lang="en-US" dirty="0" smtClean="0"/>
          </a:p>
          <a:p>
            <a:pPr marL="20637" lvl="1">
              <a:lnSpc>
                <a:spcPct val="110000"/>
              </a:lnSpc>
            </a:pPr>
            <a:endParaRPr lang="en-US" dirty="0" smtClean="0"/>
          </a:p>
          <a:p>
            <a:endParaRPr lang="en-US" sz="3600" dirty="0"/>
          </a:p>
        </p:txBody>
      </p:sp>
    </p:spTree>
    <p:extLst>
      <p:ext uri="{BB962C8B-B14F-4D97-AF65-F5344CB8AC3E}">
        <p14:creationId xmlns:p14="http://schemas.microsoft.com/office/powerpoint/2010/main" val="3422085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a:t>Improving Search Results in 4 Easy Steps</a:t>
            </a:r>
          </a:p>
        </p:txBody>
      </p:sp>
      <p:sp>
        <p:nvSpPr>
          <p:cNvPr id="5" name="Text Placeholder 4"/>
          <p:cNvSpPr>
            <a:spLocks noGrp="1"/>
          </p:cNvSpPr>
          <p:nvPr>
            <p:ph type="body" sz="quarter" idx="11"/>
          </p:nvPr>
        </p:nvSpPr>
        <p:spPr>
          <a:xfrm>
            <a:off x="274639" y="1289013"/>
            <a:ext cx="11889564" cy="5066002"/>
          </a:xfrm>
        </p:spPr>
        <p:txBody>
          <a:bodyPr/>
          <a:lstStyle/>
          <a:p>
            <a:r>
              <a:rPr lang="en-US" dirty="0" smtClean="0"/>
              <a:t>4. Train Users</a:t>
            </a:r>
          </a:p>
          <a:p>
            <a:endParaRPr lang="en-US" dirty="0"/>
          </a:p>
          <a:p>
            <a:r>
              <a:rPr lang="en-US" dirty="0" smtClean="0"/>
              <a:t>Teach them:</a:t>
            </a:r>
          </a:p>
          <a:p>
            <a:pPr marL="571500" indent="-571500">
              <a:buFont typeface="Arial" panose="020B0604020202020204" pitchFamily="34" charset="0"/>
              <a:buChar char="•"/>
            </a:pPr>
            <a:r>
              <a:rPr lang="en-US" sz="3600" dirty="0" smtClean="0"/>
              <a:t>How to best use folders and columns together</a:t>
            </a:r>
          </a:p>
          <a:p>
            <a:pPr marL="571500" indent="-571500">
              <a:buFont typeface="Arial" panose="020B0604020202020204" pitchFamily="34" charset="0"/>
              <a:buChar char="•"/>
            </a:pPr>
            <a:r>
              <a:rPr lang="en-US" sz="3600" dirty="0" smtClean="0"/>
              <a:t>Why the title property matters</a:t>
            </a:r>
          </a:p>
          <a:p>
            <a:pPr marL="571500" indent="-571500">
              <a:buFont typeface="Arial" panose="020B0604020202020204" pitchFamily="34" charset="0"/>
              <a:buChar char="•"/>
            </a:pPr>
            <a:r>
              <a:rPr lang="en-US" sz="3600" dirty="0" smtClean="0"/>
              <a:t>What to sync offline and why it matters</a:t>
            </a:r>
          </a:p>
          <a:p>
            <a:pPr marL="363537" lvl="1" indent="-342900">
              <a:lnSpc>
                <a:spcPct val="110000"/>
              </a:lnSpc>
            </a:pPr>
            <a:endParaRPr lang="en-US" dirty="0" smtClean="0"/>
          </a:p>
          <a:p>
            <a:endParaRPr lang="en-US" sz="3600" dirty="0"/>
          </a:p>
        </p:txBody>
      </p:sp>
    </p:spTree>
    <p:extLst>
      <p:ext uri="{BB962C8B-B14F-4D97-AF65-F5344CB8AC3E}">
        <p14:creationId xmlns:p14="http://schemas.microsoft.com/office/powerpoint/2010/main" val="2821073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smtClean="0"/>
              <a:t>Making Search Results Better</a:t>
            </a:r>
            <a:endParaRPr lang="en-US" dirty="0"/>
          </a:p>
        </p:txBody>
      </p:sp>
      <p:sp>
        <p:nvSpPr>
          <p:cNvPr id="5" name="Text Placeholder 4"/>
          <p:cNvSpPr>
            <a:spLocks noGrp="1"/>
          </p:cNvSpPr>
          <p:nvPr>
            <p:ph type="body" sz="quarter" idx="11"/>
          </p:nvPr>
        </p:nvSpPr>
        <p:spPr>
          <a:xfrm>
            <a:off x="274639" y="1289013"/>
            <a:ext cx="11201398" cy="6438686"/>
          </a:xfrm>
        </p:spPr>
        <p:txBody>
          <a:bodyPr/>
          <a:lstStyle/>
          <a:p>
            <a:r>
              <a:rPr lang="en-US" sz="3600" dirty="0"/>
              <a:t>The #</a:t>
            </a:r>
            <a:r>
              <a:rPr lang="en-US" sz="3600" dirty="0" smtClean="0"/>
              <a:t>1 &amp; 2 Things </a:t>
            </a:r>
            <a:r>
              <a:rPr lang="en-US" sz="3600" dirty="0"/>
              <a:t>you can do</a:t>
            </a:r>
            <a:r>
              <a:rPr lang="en-US" sz="3600" dirty="0" smtClean="0"/>
              <a:t>?</a:t>
            </a:r>
          </a:p>
          <a:p>
            <a:endParaRPr lang="en-US" sz="3600" dirty="0" smtClean="0"/>
          </a:p>
          <a:p>
            <a:r>
              <a:rPr lang="en-US" sz="4800" dirty="0" smtClean="0"/>
              <a:t>1. Make metadata </a:t>
            </a:r>
            <a:r>
              <a:rPr lang="en-US" sz="4800" dirty="0"/>
              <a:t>e</a:t>
            </a:r>
            <a:r>
              <a:rPr lang="en-US" sz="4800" dirty="0" smtClean="0"/>
              <a:t>asy</a:t>
            </a:r>
          </a:p>
          <a:p>
            <a:r>
              <a:rPr lang="en-US" sz="4800" dirty="0" smtClean="0"/>
              <a:t>2. Get </a:t>
            </a:r>
            <a:r>
              <a:rPr lang="en-US" sz="4800" dirty="0"/>
              <a:t>the title property corrected!</a:t>
            </a:r>
          </a:p>
          <a:p>
            <a:endParaRPr lang="en-US" sz="3600" dirty="0"/>
          </a:p>
          <a:p>
            <a:r>
              <a:rPr lang="en-US" sz="3600" dirty="0"/>
              <a:t>It’s pretty simple</a:t>
            </a:r>
            <a:r>
              <a:rPr lang="en-US" sz="3600" dirty="0" smtClean="0"/>
              <a:t>:</a:t>
            </a:r>
            <a:endParaRPr lang="en-US" sz="3600" dirty="0"/>
          </a:p>
          <a:p>
            <a:pPr lvl="1"/>
            <a:r>
              <a:rPr lang="en-US" dirty="0"/>
              <a:t>Explain this to users. Yes – train them!</a:t>
            </a:r>
          </a:p>
          <a:p>
            <a:pPr lvl="1"/>
            <a:r>
              <a:rPr lang="en-US" dirty="0"/>
              <a:t>By default, show the Title property in the default view</a:t>
            </a:r>
          </a:p>
          <a:p>
            <a:pPr lvl="1"/>
            <a:r>
              <a:rPr lang="en-US" dirty="0"/>
              <a:t>Tie the Title property to an actual field in the document</a:t>
            </a:r>
          </a:p>
          <a:p>
            <a:pPr lvl="1"/>
            <a:endParaRPr lang="en-US" dirty="0"/>
          </a:p>
          <a:p>
            <a:pPr lvl="1"/>
            <a:endParaRPr lang="en-US" dirty="0" smtClean="0"/>
          </a:p>
          <a:p>
            <a:endParaRPr lang="en-US" sz="3600" dirty="0"/>
          </a:p>
        </p:txBody>
      </p:sp>
    </p:spTree>
    <p:extLst>
      <p:ext uri="{BB962C8B-B14F-4D97-AF65-F5344CB8AC3E}">
        <p14:creationId xmlns:p14="http://schemas.microsoft.com/office/powerpoint/2010/main" val="1405019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Better Discoverability: Search</a:t>
            </a:r>
            <a:endParaRPr lang="en-US" dirty="0"/>
          </a:p>
        </p:txBody>
      </p:sp>
    </p:spTree>
    <p:extLst>
      <p:ext uri="{BB962C8B-B14F-4D97-AF65-F5344CB8AC3E}">
        <p14:creationId xmlns:p14="http://schemas.microsoft.com/office/powerpoint/2010/main" val="50468578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274640" y="3038493"/>
            <a:ext cx="361187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dirty="0">
                <a:gradFill>
                  <a:gsLst>
                    <a:gs pos="0">
                      <a:srgbClr val="FFFFFF"/>
                    </a:gs>
                    <a:gs pos="100000">
                      <a:srgbClr val="FFFFFF"/>
                    </a:gs>
                  </a:gsLst>
                  <a:lin ang="5400000" scaled="0"/>
                </a:gradFill>
                <a:ea typeface="Segoe UI" pitchFamily="34" charset="0"/>
                <a:cs typeface="Segoe UI" pitchFamily="34" charset="0"/>
              </a:rPr>
              <a:t>What </a:t>
            </a:r>
            <a:r>
              <a:rPr lang="en-US" b="1" dirty="0" smtClean="0">
                <a:gradFill>
                  <a:gsLst>
                    <a:gs pos="0">
                      <a:srgbClr val="FFFFFF"/>
                    </a:gs>
                    <a:gs pos="100000">
                      <a:srgbClr val="FFFFFF"/>
                    </a:gs>
                  </a:gsLst>
                  <a:lin ang="5400000" scaled="0"/>
                </a:gradFill>
                <a:ea typeface="Segoe UI" pitchFamily="34" charset="0"/>
                <a:cs typeface="Segoe UI" pitchFamily="34" charset="0"/>
              </a:rPr>
              <a:t>must </a:t>
            </a:r>
            <a:r>
              <a:rPr lang="en-US" dirty="0" smtClean="0">
                <a:gradFill>
                  <a:gsLst>
                    <a:gs pos="0">
                      <a:srgbClr val="FFFFFF"/>
                    </a:gs>
                    <a:gs pos="100000">
                      <a:srgbClr val="FFFFFF"/>
                    </a:gs>
                  </a:gsLst>
                  <a:lin ang="5400000" scaled="0"/>
                </a:gradFill>
                <a:ea typeface="Segoe UI" pitchFamily="34" charset="0"/>
                <a:cs typeface="Segoe UI" pitchFamily="34" charset="0"/>
              </a:rPr>
              <a:t>people </a:t>
            </a:r>
            <a:r>
              <a:rPr lang="en-US" dirty="0">
                <a:gradFill>
                  <a:gsLst>
                    <a:gs pos="0">
                      <a:srgbClr val="FFFFFF"/>
                    </a:gs>
                    <a:gs pos="100000">
                      <a:srgbClr val="FFFFFF"/>
                    </a:gs>
                  </a:gsLst>
                  <a:lin ang="5400000" scaled="0"/>
                </a:gradFill>
                <a:ea typeface="Segoe UI" pitchFamily="34" charset="0"/>
                <a:cs typeface="Segoe UI" pitchFamily="34" charset="0"/>
              </a:rPr>
              <a:t>do?</a:t>
            </a:r>
          </a:p>
          <a:p>
            <a:pPr defTabSz="932290" fontAlgn="base">
              <a:lnSpc>
                <a:spcPct val="90000"/>
              </a:lnSpc>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274637" y="2122514"/>
            <a:ext cx="3611881"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What </a:t>
            </a:r>
            <a:r>
              <a:rPr lang="en-US" b="1" dirty="0" smtClean="0">
                <a:gradFill>
                  <a:gsLst>
                    <a:gs pos="0">
                      <a:srgbClr val="FFFFFF"/>
                    </a:gs>
                    <a:gs pos="100000">
                      <a:srgbClr val="FFFFFF"/>
                    </a:gs>
                  </a:gsLst>
                  <a:lin ang="5400000" scaled="0"/>
                </a:gradFill>
                <a:ea typeface="Segoe UI" pitchFamily="34" charset="0"/>
                <a:cs typeface="Segoe UI" pitchFamily="34" charset="0"/>
              </a:rPr>
              <a:t>should </a:t>
            </a:r>
            <a:r>
              <a:rPr lang="en-US" dirty="0" smtClean="0">
                <a:gradFill>
                  <a:gsLst>
                    <a:gs pos="0">
                      <a:srgbClr val="FFFFFF"/>
                    </a:gs>
                    <a:gs pos="100000">
                      <a:srgbClr val="FFFFFF"/>
                    </a:gs>
                  </a:gsLst>
                  <a:lin ang="5400000" scaled="0"/>
                </a:gradFill>
                <a:ea typeface="Segoe UI" pitchFamily="34" charset="0"/>
                <a:cs typeface="Segoe UI" pitchFamily="34" charset="0"/>
              </a:rPr>
              <a:t>people do?</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 name="Text Placeholder 1"/>
          <p:cNvSpPr>
            <a:spLocks noGrp="1"/>
          </p:cNvSpPr>
          <p:nvPr>
            <p:ph type="body" sz="quarter" idx="10"/>
          </p:nvPr>
        </p:nvSpPr>
        <p:spPr>
          <a:xfrm>
            <a:off x="350837" y="624998"/>
            <a:ext cx="11887200" cy="738664"/>
          </a:xfrm>
        </p:spPr>
        <p:txBody>
          <a:bodyPr/>
          <a:lstStyle/>
          <a:p>
            <a:pPr marL="0" indent="0">
              <a:buNone/>
            </a:pPr>
            <a:r>
              <a:rPr lang="en-US" dirty="0" smtClean="0"/>
              <a:t>1. Provide clear guidance</a:t>
            </a:r>
          </a:p>
        </p:txBody>
      </p:sp>
      <p:pic>
        <p:nvPicPr>
          <p:cNvPr id="12" name="Picture 11" descr="MVI_5305_21.jpg"/>
          <p:cNvPicPr>
            <a:picLocks noChangeAspect="1"/>
          </p:cNvPicPr>
          <p:nvPr/>
        </p:nvPicPr>
        <p:blipFill rotWithShape="1">
          <a:blip r:embed="rId2">
            <a:extLst>
              <a:ext uri="{28A0092B-C50C-407E-A947-70E740481C1C}">
                <a14:useLocalDpi xmlns:a14="http://schemas.microsoft.com/office/drawing/2010/main" val="0"/>
              </a:ext>
            </a:extLst>
          </a:blip>
          <a:srcRect t="5122" b="3292"/>
          <a:stretch/>
        </p:blipFill>
        <p:spPr>
          <a:xfrm>
            <a:off x="3932238" y="2125662"/>
            <a:ext cx="8239320" cy="3660748"/>
          </a:xfrm>
          <a:prstGeom prst="rect">
            <a:avLst/>
          </a:prstGeom>
        </p:spPr>
      </p:pic>
    </p:spTree>
    <p:extLst>
      <p:ext uri="{BB962C8B-B14F-4D97-AF65-F5344CB8AC3E}">
        <p14:creationId xmlns:p14="http://schemas.microsoft.com/office/powerpoint/2010/main" val="304648771"/>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smtClean="0"/>
              <a:t>Better Adoption: The Playbook</a:t>
            </a:r>
            <a:endParaRPr lang="en-US" dirty="0"/>
          </a:p>
        </p:txBody>
      </p:sp>
      <p:sp>
        <p:nvSpPr>
          <p:cNvPr id="5" name="Text Placeholder 4"/>
          <p:cNvSpPr>
            <a:spLocks noGrp="1"/>
          </p:cNvSpPr>
          <p:nvPr>
            <p:ph type="body" sz="quarter" idx="11"/>
          </p:nvPr>
        </p:nvSpPr>
        <p:spPr>
          <a:xfrm>
            <a:off x="274639" y="1088889"/>
            <a:ext cx="11889564" cy="5998566"/>
          </a:xfrm>
        </p:spPr>
        <p:txBody>
          <a:bodyPr/>
          <a:lstStyle/>
          <a:p>
            <a:pPr>
              <a:lnSpc>
                <a:spcPct val="110000"/>
              </a:lnSpc>
            </a:pPr>
            <a:r>
              <a:rPr lang="en-US" sz="3200" dirty="0" smtClean="0"/>
              <a:t>Step </a:t>
            </a:r>
            <a:r>
              <a:rPr lang="en-US" sz="3200" dirty="0"/>
              <a:t>4: Make Sure Taxonomy-Related Items </a:t>
            </a:r>
            <a:r>
              <a:rPr lang="en-US" sz="3200" dirty="0" smtClean="0"/>
              <a:t>Align</a:t>
            </a:r>
          </a:p>
          <a:p>
            <a:pPr>
              <a:lnSpc>
                <a:spcPct val="110000"/>
              </a:lnSpc>
            </a:pPr>
            <a:endParaRPr lang="en-US" sz="3200" dirty="0" smtClean="0"/>
          </a:p>
          <a:p>
            <a:pPr>
              <a:lnSpc>
                <a:spcPct val="110000"/>
              </a:lnSpc>
            </a:pPr>
            <a:r>
              <a:rPr lang="en-US" sz="3200" dirty="0" smtClean="0"/>
              <a:t>SharePoint Gives You SEVEN Places to Configure Things!</a:t>
            </a:r>
          </a:p>
          <a:p>
            <a:pPr marL="363537" lvl="1" indent="-342900">
              <a:lnSpc>
                <a:spcPct val="110000"/>
              </a:lnSpc>
            </a:pPr>
            <a:r>
              <a:rPr lang="en-US" sz="1800" dirty="0" smtClean="0"/>
              <a:t>Site columns</a:t>
            </a:r>
          </a:p>
          <a:p>
            <a:pPr marL="363537" lvl="1" indent="-342900">
              <a:lnSpc>
                <a:spcPct val="110000"/>
              </a:lnSpc>
            </a:pPr>
            <a:r>
              <a:rPr lang="en-US" sz="1800" dirty="0"/>
              <a:t>Term Store (Lookup Values</a:t>
            </a:r>
            <a:r>
              <a:rPr lang="en-US" sz="1800" dirty="0" smtClean="0"/>
              <a:t>)</a:t>
            </a:r>
          </a:p>
          <a:p>
            <a:pPr marL="363537" lvl="1" indent="-342900">
              <a:lnSpc>
                <a:spcPct val="110000"/>
              </a:lnSpc>
            </a:pPr>
            <a:r>
              <a:rPr lang="en-US" sz="1800" dirty="0"/>
              <a:t>Folders </a:t>
            </a:r>
            <a:r>
              <a:rPr lang="en-US" sz="1800" dirty="0" smtClean="0"/>
              <a:t>(Default values &amp; One Drive for Business &amp; Library Sync navigation)</a:t>
            </a:r>
            <a:endParaRPr lang="en-US" sz="1800" dirty="0"/>
          </a:p>
          <a:p>
            <a:pPr marL="363537" lvl="1" indent="-342900">
              <a:lnSpc>
                <a:spcPct val="110000"/>
              </a:lnSpc>
            </a:pPr>
            <a:r>
              <a:rPr lang="en-US" sz="1800" dirty="0"/>
              <a:t>Search: Managed Properties</a:t>
            </a:r>
          </a:p>
          <a:p>
            <a:pPr marL="363537" lvl="1" indent="-342900">
              <a:lnSpc>
                <a:spcPct val="110000"/>
              </a:lnSpc>
            </a:pPr>
            <a:r>
              <a:rPr lang="en-US" sz="1800" dirty="0"/>
              <a:t>Search: Keywords (Definitions and Best Bets)</a:t>
            </a:r>
          </a:p>
          <a:p>
            <a:pPr marL="363537" lvl="1" indent="-342900">
              <a:lnSpc>
                <a:spcPct val="110000"/>
              </a:lnSpc>
            </a:pPr>
            <a:r>
              <a:rPr lang="en-US" sz="1800" dirty="0"/>
              <a:t>Global </a:t>
            </a:r>
            <a:r>
              <a:rPr lang="en-US" sz="1800" dirty="0" smtClean="0"/>
              <a:t>Navigation</a:t>
            </a:r>
          </a:p>
          <a:p>
            <a:pPr marL="363537" lvl="1" indent="-342900">
              <a:lnSpc>
                <a:spcPct val="110000"/>
              </a:lnSpc>
            </a:pPr>
            <a:r>
              <a:rPr lang="en-US" sz="1800" dirty="0"/>
              <a:t>Local Navigation: Use Metadata (Library) Navigation</a:t>
            </a:r>
          </a:p>
          <a:p>
            <a:pPr marL="363537" lvl="1" indent="-342900">
              <a:lnSpc>
                <a:spcPct val="110000"/>
              </a:lnSpc>
            </a:pPr>
            <a:endParaRPr lang="en-US" sz="1800" dirty="0" smtClean="0"/>
          </a:p>
          <a:p>
            <a:pPr marL="363537" lvl="1" indent="-342900">
              <a:lnSpc>
                <a:spcPct val="110000"/>
              </a:lnSpc>
            </a:pPr>
            <a:endParaRPr lang="en-US" dirty="0" smtClean="0"/>
          </a:p>
          <a:p>
            <a:endParaRPr lang="en-US" sz="3600" dirty="0"/>
          </a:p>
        </p:txBody>
      </p:sp>
    </p:spTree>
    <p:extLst>
      <p:ext uri="{BB962C8B-B14F-4D97-AF65-F5344CB8AC3E}">
        <p14:creationId xmlns:p14="http://schemas.microsoft.com/office/powerpoint/2010/main" val="3980388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65237" y="2125662"/>
            <a:ext cx="9144000" cy="1831975"/>
          </a:xfrm>
        </p:spPr>
        <p:txBody>
          <a:bodyPr/>
          <a:lstStyle/>
          <a:p>
            <a:r>
              <a:rPr lang="en-US" sz="6000" dirty="0" smtClean="0"/>
              <a:t>Putting It All Together</a:t>
            </a:r>
            <a:endParaRPr lang="en-US" sz="6000" dirty="0"/>
          </a:p>
        </p:txBody>
      </p:sp>
    </p:spTree>
    <p:extLst>
      <p:ext uri="{BB962C8B-B14F-4D97-AF65-F5344CB8AC3E}">
        <p14:creationId xmlns:p14="http://schemas.microsoft.com/office/powerpoint/2010/main" val="2378375165"/>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95274"/>
            <a:ext cx="11889564" cy="1601788"/>
          </a:xfrm>
        </p:spPr>
        <p:txBody>
          <a:bodyPr/>
          <a:lstStyle/>
          <a:p>
            <a:r>
              <a:rPr lang="en-US" sz="4800" dirty="0" smtClean="0"/>
              <a:t>So how </a:t>
            </a:r>
            <a:r>
              <a:rPr lang="en-US" sz="4800" dirty="0"/>
              <a:t>d</a:t>
            </a:r>
            <a:r>
              <a:rPr lang="en-US" sz="4800" dirty="0" smtClean="0"/>
              <a:t>id </a:t>
            </a:r>
            <a:r>
              <a:rPr lang="en-US" sz="4800" dirty="0"/>
              <a:t>w</a:t>
            </a:r>
            <a:r>
              <a:rPr lang="en-US" sz="4800" dirty="0" smtClean="0"/>
              <a:t>e </a:t>
            </a:r>
            <a:r>
              <a:rPr lang="en-US" sz="4800" dirty="0"/>
              <a:t>d</a:t>
            </a:r>
            <a:r>
              <a:rPr lang="en-US" sz="4800" dirty="0" smtClean="0"/>
              <a:t>o? With just a </a:t>
            </a:r>
            <a:r>
              <a:rPr lang="en-US" sz="4800" dirty="0"/>
              <a:t>f</a:t>
            </a:r>
            <a:r>
              <a:rPr lang="en-US" sz="4800" dirty="0" smtClean="0"/>
              <a:t>ew </a:t>
            </a:r>
            <a:r>
              <a:rPr lang="en-US" sz="4800" dirty="0"/>
              <a:t>t</a:t>
            </a:r>
            <a:r>
              <a:rPr lang="en-US" sz="4800" dirty="0" smtClean="0"/>
              <a:t>weaks…</a:t>
            </a:r>
            <a:endParaRPr lang="en-US" sz="4000" dirty="0"/>
          </a:p>
        </p:txBody>
      </p:sp>
      <p:sp>
        <p:nvSpPr>
          <p:cNvPr id="5" name="Text Placeholder 4"/>
          <p:cNvSpPr>
            <a:spLocks noGrp="1"/>
          </p:cNvSpPr>
          <p:nvPr>
            <p:ph type="body" sz="quarter" idx="11"/>
          </p:nvPr>
        </p:nvSpPr>
        <p:spPr>
          <a:xfrm>
            <a:off x="274639" y="1943158"/>
            <a:ext cx="11889564" cy="3130088"/>
          </a:xfrm>
        </p:spPr>
        <p:txBody>
          <a:bodyPr/>
          <a:lstStyle/>
          <a:p>
            <a:r>
              <a:rPr lang="en-US" sz="3600" dirty="0"/>
              <a:t>Contributor Experience: EXCELLENT</a:t>
            </a:r>
          </a:p>
          <a:p>
            <a:r>
              <a:rPr lang="en-US" sz="3600" dirty="0" err="1"/>
              <a:t>Browsability</a:t>
            </a:r>
            <a:r>
              <a:rPr lang="en-US" sz="3600" dirty="0"/>
              <a:t>: HIGH</a:t>
            </a:r>
          </a:p>
          <a:p>
            <a:r>
              <a:rPr lang="en-US" sz="3600" dirty="0" smtClean="0"/>
              <a:t>Discoverability (via </a:t>
            </a:r>
            <a:r>
              <a:rPr lang="en-US" sz="3600" dirty="0"/>
              <a:t>Search): HIGH</a:t>
            </a:r>
          </a:p>
          <a:p>
            <a:endParaRPr lang="en-US" sz="3600" dirty="0"/>
          </a:p>
          <a:p>
            <a:r>
              <a:rPr lang="en-US" sz="3600" dirty="0" smtClean="0">
                <a:latin typeface="+mn-lt"/>
              </a:rPr>
              <a:t>Adoption Rate: Excellent</a:t>
            </a:r>
          </a:p>
        </p:txBody>
      </p:sp>
    </p:spTree>
    <p:extLst>
      <p:ext uri="{BB962C8B-B14F-4D97-AF65-F5344CB8AC3E}">
        <p14:creationId xmlns:p14="http://schemas.microsoft.com/office/powerpoint/2010/main" val="2803061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smtClean="0"/>
              <a:t>Collaboration and Discoverability Adoption: Recap</a:t>
            </a:r>
            <a:endParaRPr lang="en-US" dirty="0"/>
          </a:p>
        </p:txBody>
      </p:sp>
      <p:sp>
        <p:nvSpPr>
          <p:cNvPr id="5" name="Text Placeholder 4"/>
          <p:cNvSpPr>
            <a:spLocks noGrp="1"/>
          </p:cNvSpPr>
          <p:nvPr>
            <p:ph type="body" sz="quarter" idx="11"/>
          </p:nvPr>
        </p:nvSpPr>
        <p:spPr>
          <a:xfrm>
            <a:off x="274637" y="1922017"/>
            <a:ext cx="11889564" cy="5299912"/>
          </a:xfrm>
        </p:spPr>
        <p:txBody>
          <a:bodyPr/>
          <a:lstStyle/>
          <a:p>
            <a:r>
              <a:rPr lang="en-US" sz="3200" dirty="0"/>
              <a:t>Step 1: Fix Contribution</a:t>
            </a:r>
          </a:p>
          <a:p>
            <a:pPr lvl="1"/>
            <a:r>
              <a:rPr lang="en-US" sz="1800" dirty="0"/>
              <a:t>Folders and default properties</a:t>
            </a:r>
          </a:p>
          <a:p>
            <a:pPr lvl="1"/>
            <a:r>
              <a:rPr lang="en-US" sz="1800" dirty="0"/>
              <a:t>Different views (UX) for contributors and </a:t>
            </a:r>
            <a:r>
              <a:rPr lang="en-US" sz="1800" dirty="0" smtClean="0"/>
              <a:t>consumers</a:t>
            </a:r>
            <a:endParaRPr lang="en-US" sz="1800" dirty="0"/>
          </a:p>
          <a:p>
            <a:r>
              <a:rPr lang="en-US" sz="3200" dirty="0"/>
              <a:t>Step 2: Fix Browsing and Navigation</a:t>
            </a:r>
          </a:p>
          <a:p>
            <a:pPr lvl="1"/>
            <a:r>
              <a:rPr lang="en-US" sz="1800" dirty="0"/>
              <a:t>Different views (UX) for contributors and consumers</a:t>
            </a:r>
          </a:p>
          <a:p>
            <a:pPr lvl="1"/>
            <a:r>
              <a:rPr lang="en-US" sz="1800" dirty="0"/>
              <a:t>Configure </a:t>
            </a:r>
            <a:r>
              <a:rPr lang="en-US" sz="1800" dirty="0" smtClean="0"/>
              <a:t>navigation</a:t>
            </a:r>
          </a:p>
          <a:p>
            <a:r>
              <a:rPr lang="en-US" sz="3200" dirty="0"/>
              <a:t>Step 3: Fix Search</a:t>
            </a:r>
          </a:p>
          <a:p>
            <a:pPr lvl="1"/>
            <a:r>
              <a:rPr lang="en-US" sz="1800" dirty="0"/>
              <a:t>Encourage better Titles</a:t>
            </a:r>
          </a:p>
          <a:p>
            <a:pPr lvl="1"/>
            <a:r>
              <a:rPr lang="en-US" sz="1800" dirty="0"/>
              <a:t>Definitions, best </a:t>
            </a:r>
            <a:r>
              <a:rPr lang="en-US" sz="1800" dirty="0" smtClean="0"/>
              <a:t>bets, training</a:t>
            </a:r>
          </a:p>
          <a:p>
            <a:r>
              <a:rPr lang="en-US" sz="3200" dirty="0"/>
              <a:t>Step 4: Align Taxonomy</a:t>
            </a:r>
          </a:p>
          <a:p>
            <a:pPr lvl="1"/>
            <a:r>
              <a:rPr lang="en-US" sz="1800" dirty="0"/>
              <a:t>Seven places to configure things (you don’t have to do them all)</a:t>
            </a:r>
          </a:p>
          <a:p>
            <a:pPr lvl="1"/>
            <a:endParaRPr lang="en-US" sz="1800" dirty="0"/>
          </a:p>
          <a:p>
            <a:endParaRPr lang="en-US" sz="3600" dirty="0"/>
          </a:p>
        </p:txBody>
      </p:sp>
    </p:spTree>
    <p:extLst>
      <p:ext uri="{BB962C8B-B14F-4D97-AF65-F5344CB8AC3E}">
        <p14:creationId xmlns:p14="http://schemas.microsoft.com/office/powerpoint/2010/main" val="3709646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smtClean="0"/>
              <a:t>Once You Get This Right… Only Then:</a:t>
            </a:r>
            <a:endParaRPr lang="en-US" dirty="0"/>
          </a:p>
        </p:txBody>
      </p:sp>
      <p:sp>
        <p:nvSpPr>
          <p:cNvPr id="5" name="Text Placeholder 4"/>
          <p:cNvSpPr>
            <a:spLocks noGrp="1"/>
          </p:cNvSpPr>
          <p:nvPr>
            <p:ph type="body" sz="quarter" idx="11"/>
          </p:nvPr>
        </p:nvSpPr>
        <p:spPr>
          <a:xfrm>
            <a:off x="274637" y="1287462"/>
            <a:ext cx="11889564" cy="3239349"/>
          </a:xfrm>
        </p:spPr>
        <p:txBody>
          <a:bodyPr/>
          <a:lstStyle/>
          <a:p>
            <a:r>
              <a:rPr lang="en-US" sz="3200" dirty="0" smtClean="0"/>
              <a:t>Content Types</a:t>
            </a:r>
            <a:endParaRPr lang="en-US" sz="3200" dirty="0"/>
          </a:p>
          <a:p>
            <a:pPr lvl="1"/>
            <a:r>
              <a:rPr lang="en-US" sz="1800" dirty="0"/>
              <a:t>Reusable collection of metadata (columns), workflow, behavior, and other </a:t>
            </a:r>
            <a:r>
              <a:rPr lang="en-US" sz="1800" dirty="0" smtClean="0"/>
              <a:t>settings</a:t>
            </a:r>
          </a:p>
          <a:p>
            <a:pPr lvl="1"/>
            <a:endParaRPr lang="en-US" sz="1800" dirty="0"/>
          </a:p>
          <a:p>
            <a:r>
              <a:rPr lang="en-US" sz="3200" dirty="0"/>
              <a:t>Document Sets</a:t>
            </a:r>
          </a:p>
          <a:p>
            <a:pPr lvl="1"/>
            <a:r>
              <a:rPr lang="en-US" sz="1800" dirty="0"/>
              <a:t>Similar documents, single work </a:t>
            </a:r>
            <a:r>
              <a:rPr lang="en-US" sz="1800" dirty="0" smtClean="0"/>
              <a:t>product</a:t>
            </a:r>
          </a:p>
          <a:p>
            <a:pPr lvl="1"/>
            <a:endParaRPr lang="en-US" sz="1800" dirty="0"/>
          </a:p>
          <a:p>
            <a:r>
              <a:rPr lang="en-US" sz="3200" dirty="0"/>
              <a:t>Content Organizer</a:t>
            </a:r>
          </a:p>
          <a:p>
            <a:pPr lvl="1"/>
            <a:r>
              <a:rPr lang="en-US" sz="1800" dirty="0"/>
              <a:t>Route content based on tags and other </a:t>
            </a:r>
            <a:r>
              <a:rPr lang="en-US" sz="1800" dirty="0" smtClean="0"/>
              <a:t>criteria</a:t>
            </a:r>
            <a:endParaRPr lang="en-US" sz="1800" dirty="0"/>
          </a:p>
        </p:txBody>
      </p:sp>
    </p:spTree>
    <p:extLst>
      <p:ext uri="{BB962C8B-B14F-4D97-AF65-F5344CB8AC3E}">
        <p14:creationId xmlns:p14="http://schemas.microsoft.com/office/powerpoint/2010/main" val="490547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65237" y="2125662"/>
            <a:ext cx="9144000" cy="1831975"/>
          </a:xfrm>
        </p:spPr>
        <p:txBody>
          <a:bodyPr/>
          <a:lstStyle/>
          <a:p>
            <a:r>
              <a:rPr lang="en-US" sz="6000" dirty="0" smtClean="0"/>
              <a:t>OneDrive for Business tips</a:t>
            </a:r>
            <a:endParaRPr lang="en-US" sz="6000" dirty="0"/>
          </a:p>
        </p:txBody>
      </p:sp>
      <p:sp>
        <p:nvSpPr>
          <p:cNvPr id="4" name="Rectangle 3"/>
          <p:cNvSpPr/>
          <p:nvPr/>
        </p:nvSpPr>
        <p:spPr>
          <a:xfrm>
            <a:off x="1265237" y="3421062"/>
            <a:ext cx="10287000" cy="1477328"/>
          </a:xfrm>
          <a:prstGeom prst="rect">
            <a:avLst/>
          </a:prstGeom>
        </p:spPr>
        <p:txBody>
          <a:bodyPr wrap="square">
            <a:spAutoFit/>
          </a:bodyPr>
          <a:lstStyle/>
          <a:p>
            <a:pPr marL="285750" indent="-285750">
              <a:buFont typeface="Arial" panose="020B0604020202020204" pitchFamily="34" charset="0"/>
              <a:buChar char="•"/>
            </a:pPr>
            <a:r>
              <a:rPr lang="en-US" dirty="0" smtClean="0">
                <a:solidFill>
                  <a:srgbClr val="FFFFFF"/>
                </a:solidFill>
              </a:rPr>
              <a:t>Only sync the libraries that make sense.</a:t>
            </a:r>
          </a:p>
          <a:p>
            <a:pPr marL="285750" indent="-285750">
              <a:buFont typeface="Arial" panose="020B0604020202020204" pitchFamily="34" charset="0"/>
              <a:buChar char="•"/>
            </a:pPr>
            <a:r>
              <a:rPr lang="en-US" dirty="0" smtClean="0">
                <a:solidFill>
                  <a:srgbClr val="FFFFFF"/>
                </a:solidFill>
              </a:rPr>
              <a:t>Limit folders to 1-2 levels max.</a:t>
            </a:r>
          </a:p>
          <a:p>
            <a:pPr marL="285750" indent="-285750">
              <a:buFont typeface="Arial" panose="020B0604020202020204" pitchFamily="34" charset="0"/>
              <a:buChar char="•"/>
            </a:pPr>
            <a:r>
              <a:rPr lang="en-US" dirty="0" smtClean="0">
                <a:solidFill>
                  <a:srgbClr val="FFFFFF"/>
                </a:solidFill>
              </a:rPr>
              <a:t>You </a:t>
            </a:r>
            <a:r>
              <a:rPr lang="en-US" dirty="0">
                <a:solidFill>
                  <a:srgbClr val="FFFFFF"/>
                </a:solidFill>
              </a:rPr>
              <a:t>can sync up to 20,000 items in your OneDrive for Business library, including folders and files.</a:t>
            </a:r>
          </a:p>
          <a:p>
            <a:pPr marL="285750" indent="-285750">
              <a:buFont typeface="Arial" panose="020B0604020202020204" pitchFamily="34" charset="0"/>
              <a:buChar char="•"/>
            </a:pPr>
            <a:r>
              <a:rPr lang="en-US" dirty="0">
                <a:solidFill>
                  <a:srgbClr val="FFFFFF"/>
                </a:solidFill>
              </a:rPr>
              <a:t>You can sync up to 5,000 items in site libraries, including folders and files.</a:t>
            </a:r>
          </a:p>
          <a:p>
            <a:pPr marL="285750" indent="-285750">
              <a:buFont typeface="Arial" panose="020B0604020202020204" pitchFamily="34" charset="0"/>
              <a:buChar char="•"/>
            </a:pPr>
            <a:r>
              <a:rPr lang="en-US" dirty="0">
                <a:solidFill>
                  <a:srgbClr val="FFFFFF"/>
                </a:solidFill>
              </a:rPr>
              <a:t>In any library, you can download files up to 2 GB.</a:t>
            </a:r>
          </a:p>
        </p:txBody>
      </p:sp>
      <p:pic>
        <p:nvPicPr>
          <p:cNvPr id="5" name="Picture 4"/>
          <p:cNvPicPr>
            <a:picLocks noChangeAspect="1"/>
          </p:cNvPicPr>
          <p:nvPr/>
        </p:nvPicPr>
        <p:blipFill>
          <a:blip r:embed="rId2"/>
          <a:stretch>
            <a:fillRect/>
          </a:stretch>
        </p:blipFill>
        <p:spPr>
          <a:xfrm>
            <a:off x="10029349" y="4732543"/>
            <a:ext cx="2400000" cy="2238095"/>
          </a:xfrm>
          <a:prstGeom prst="rect">
            <a:avLst/>
          </a:prstGeom>
        </p:spPr>
      </p:pic>
    </p:spTree>
    <p:extLst>
      <p:ext uri="{BB962C8B-B14F-4D97-AF65-F5344CB8AC3E}">
        <p14:creationId xmlns:p14="http://schemas.microsoft.com/office/powerpoint/2010/main" val="3573864200"/>
      </p:ext>
    </p:extLst>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59235" y="677862"/>
            <a:ext cx="9144000" cy="1831975"/>
          </a:xfrm>
        </p:spPr>
        <p:txBody>
          <a:bodyPr/>
          <a:lstStyle/>
          <a:p>
            <a:r>
              <a:rPr lang="en-US" sz="6000" dirty="0" smtClean="0"/>
              <a:t>OneDrive for Business tips</a:t>
            </a:r>
            <a:endParaRPr lang="en-US" sz="6000" dirty="0"/>
          </a:p>
        </p:txBody>
      </p:sp>
      <p:pic>
        <p:nvPicPr>
          <p:cNvPr id="2" name="Picture 1"/>
          <p:cNvPicPr>
            <a:picLocks noChangeAspect="1"/>
          </p:cNvPicPr>
          <p:nvPr/>
        </p:nvPicPr>
        <p:blipFill>
          <a:blip r:embed="rId2"/>
          <a:stretch>
            <a:fillRect/>
          </a:stretch>
        </p:blipFill>
        <p:spPr>
          <a:xfrm>
            <a:off x="1259235" y="2184631"/>
            <a:ext cx="3048000" cy="5944290"/>
          </a:xfrm>
          <a:prstGeom prst="rect">
            <a:avLst/>
          </a:prstGeom>
        </p:spPr>
      </p:pic>
      <p:sp>
        <p:nvSpPr>
          <p:cNvPr id="6" name="TextBox 5"/>
          <p:cNvSpPr txBox="1"/>
          <p:nvPr/>
        </p:nvSpPr>
        <p:spPr>
          <a:xfrm>
            <a:off x="4694237" y="2509837"/>
            <a:ext cx="2876557"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Personal OneDrive</a:t>
            </a:r>
          </a:p>
        </p:txBody>
      </p:sp>
      <p:sp>
        <p:nvSpPr>
          <p:cNvPr id="7" name="TextBox 6"/>
          <p:cNvSpPr txBox="1"/>
          <p:nvPr/>
        </p:nvSpPr>
        <p:spPr>
          <a:xfrm>
            <a:off x="4694237" y="2976169"/>
            <a:ext cx="5715091"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OneDrive at your company (still ‘yours’)</a:t>
            </a:r>
          </a:p>
        </p:txBody>
      </p:sp>
      <p:sp>
        <p:nvSpPr>
          <p:cNvPr id="8" name="TextBox 7"/>
          <p:cNvSpPr txBox="1"/>
          <p:nvPr/>
        </p:nvSpPr>
        <p:spPr>
          <a:xfrm>
            <a:off x="4675225" y="3442501"/>
            <a:ext cx="6863161"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All of the SharePoint Libraries that you’ve sync’d</a:t>
            </a:r>
          </a:p>
        </p:txBody>
      </p:sp>
      <p:cxnSp>
        <p:nvCxnSpPr>
          <p:cNvPr id="11" name="Straight Arrow Connector 10"/>
          <p:cNvCxnSpPr>
            <a:stCxn id="6" idx="1"/>
          </p:cNvCxnSpPr>
          <p:nvPr/>
        </p:nvCxnSpPr>
        <p:spPr>
          <a:xfrm flipH="1">
            <a:off x="2783235" y="2823769"/>
            <a:ext cx="1911002" cy="466332"/>
          </a:xfrm>
          <a:prstGeom prst="straightConnector1">
            <a:avLst/>
          </a:prstGeom>
          <a:ln w="66675">
            <a:solidFill>
              <a:schemeClr val="accent6"/>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7" idx="1"/>
          </p:cNvCxnSpPr>
          <p:nvPr/>
        </p:nvCxnSpPr>
        <p:spPr>
          <a:xfrm flipH="1">
            <a:off x="3554741" y="3290101"/>
            <a:ext cx="1139496" cy="273630"/>
          </a:xfrm>
          <a:prstGeom prst="straightConnector1">
            <a:avLst/>
          </a:prstGeom>
          <a:ln w="66675">
            <a:solidFill>
              <a:schemeClr val="accent6"/>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8" idx="1"/>
          </p:cNvCxnSpPr>
          <p:nvPr/>
        </p:nvCxnSpPr>
        <p:spPr>
          <a:xfrm flipH="1">
            <a:off x="2849627" y="3756433"/>
            <a:ext cx="1825598" cy="123934"/>
          </a:xfrm>
          <a:prstGeom prst="straightConnector1">
            <a:avLst/>
          </a:prstGeom>
          <a:ln w="66675">
            <a:solidFill>
              <a:schemeClr val="accent6"/>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6801177"/>
      </p:ext>
    </p:extLst>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Anywhere access</a:t>
            </a:r>
            <a:endParaRPr lang="en-US" dirty="0"/>
          </a:p>
        </p:txBody>
      </p:sp>
      <p:sp>
        <p:nvSpPr>
          <p:cNvPr id="4" name="Slide Number Placeholder 3"/>
          <p:cNvSpPr>
            <a:spLocks noGrp="1"/>
          </p:cNvSpPr>
          <p:nvPr>
            <p:ph type="sldNum" sz="quarter" idx="12"/>
          </p:nvPr>
        </p:nvSpPr>
        <p:spPr/>
        <p:txBody>
          <a:bodyPr/>
          <a:lstStyle/>
          <a:p>
            <a:pPr defTabSz="932380"/>
            <a:fld id="{727B4C2D-45E2-4621-8491-2995EB46A674}" type="slidenum">
              <a:rPr lang="en-US" smtClean="0">
                <a:gradFill>
                  <a:gsLst>
                    <a:gs pos="100000">
                      <a:srgbClr val="797A7D"/>
                    </a:gs>
                    <a:gs pos="0">
                      <a:srgbClr val="797A7D"/>
                    </a:gs>
                  </a:gsLst>
                  <a:lin ang="5400000" scaled="0"/>
                </a:gradFill>
              </a:rPr>
              <a:pPr defTabSz="932380"/>
              <a:t>67</a:t>
            </a:fld>
            <a:endParaRPr lang="en-US" dirty="0">
              <a:gradFill>
                <a:gsLst>
                  <a:gs pos="100000">
                    <a:srgbClr val="797A7D"/>
                  </a:gs>
                  <a:gs pos="0">
                    <a:srgbClr val="797A7D"/>
                  </a:gs>
                </a:gsLst>
                <a:lin ang="5400000" scaled="0"/>
              </a:gra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782" y="3149210"/>
            <a:ext cx="4822265" cy="2887961"/>
          </a:xfrm>
          <a:prstGeom prst="rect">
            <a:avLst/>
          </a:prstGeom>
        </p:spPr>
      </p:pic>
      <p:sp>
        <p:nvSpPr>
          <p:cNvPr id="12" name="TextBox 11"/>
          <p:cNvSpPr txBox="1"/>
          <p:nvPr/>
        </p:nvSpPr>
        <p:spPr>
          <a:xfrm>
            <a:off x="6564714" y="1252871"/>
            <a:ext cx="2735188" cy="827287"/>
          </a:xfrm>
          <a:prstGeom prst="rect">
            <a:avLst/>
          </a:prstGeom>
          <a:solidFill>
            <a:srgbClr val="505050"/>
          </a:solidFill>
          <a:ln w="19050">
            <a:noFill/>
            <a:prstDash val="solid"/>
            <a:miter lim="800000"/>
          </a:ln>
          <a:effectLst/>
        </p:spPr>
        <p:txBody>
          <a:bodyPr wrap="square" lIns="58176" tIns="29089" rIns="93083" bIns="29089" rtlCol="0" anchor="ctr" anchorCtr="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lvl="1"/>
            <a:r>
              <a:rPr lang="en-US" sz="1224" dirty="0">
                <a:solidFill>
                  <a:srgbClr val="FFFFFF"/>
                </a:solidFill>
              </a:rPr>
              <a:t>Documents stored in </a:t>
            </a:r>
            <a:r>
              <a:rPr lang="en-US" sz="1224" dirty="0" err="1">
                <a:solidFill>
                  <a:srgbClr val="FFFFFF"/>
                </a:solidFill>
              </a:rPr>
              <a:t>OneDrive</a:t>
            </a:r>
            <a:r>
              <a:rPr lang="en-US" sz="1224" dirty="0">
                <a:solidFill>
                  <a:srgbClr val="FFFFFF"/>
                </a:solidFill>
              </a:rPr>
              <a:t> for Business can be access from almost any device You can also stay connected via apps and browser.</a:t>
            </a:r>
          </a:p>
        </p:txBody>
      </p:sp>
      <p:cxnSp>
        <p:nvCxnSpPr>
          <p:cNvPr id="13" name="Straight Connector 12"/>
          <p:cNvCxnSpPr/>
          <p:nvPr/>
        </p:nvCxnSpPr>
        <p:spPr>
          <a:xfrm flipH="1">
            <a:off x="5231973" y="1678784"/>
            <a:ext cx="1315560" cy="0"/>
          </a:xfrm>
          <a:prstGeom prst="line">
            <a:avLst/>
          </a:prstGeom>
          <a:ln>
            <a:solidFill>
              <a:srgbClr val="505050"/>
            </a:solidFill>
            <a:tailEnd type="oval"/>
          </a:ln>
        </p:spPr>
        <p:style>
          <a:lnRef idx="1">
            <a:schemeClr val="dk1"/>
          </a:lnRef>
          <a:fillRef idx="0">
            <a:schemeClr val="dk1"/>
          </a:fillRef>
          <a:effectRef idx="0">
            <a:schemeClr val="dk1"/>
          </a:effectRef>
          <a:fontRef idx="minor">
            <a:schemeClr val="tx1"/>
          </a:fontRef>
        </p:style>
      </p:cxn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29443" y="2163841"/>
            <a:ext cx="7606149" cy="4830683"/>
          </a:xfrm>
          <a:prstGeom prst="rect">
            <a:avLst/>
          </a:prstGeom>
          <a:effectLst>
            <a:outerShdw blurRad="127000" sx="101000" sy="101000" algn="ctr" rotWithShape="0">
              <a:prstClr val="black">
                <a:alpha val="20000"/>
              </a:prstClr>
            </a:outerShdw>
          </a:effectLst>
        </p:spPr>
      </p:pic>
      <p:pic>
        <p:nvPicPr>
          <p:cNvPr id="16" name="Picture 15"/>
          <p:cNvPicPr>
            <a:picLocks noChangeAspect="1"/>
          </p:cNvPicPr>
          <p:nvPr/>
        </p:nvPicPr>
        <p:blipFill>
          <a:blip r:embed="rId4"/>
          <a:stretch>
            <a:fillRect/>
          </a:stretch>
        </p:blipFill>
        <p:spPr>
          <a:xfrm>
            <a:off x="5526480" y="2582557"/>
            <a:ext cx="6558960" cy="3696407"/>
          </a:xfrm>
          <a:prstGeom prst="rect">
            <a:avLst/>
          </a:prstGeom>
        </p:spPr>
      </p:pic>
      <p:grpSp>
        <p:nvGrpSpPr>
          <p:cNvPr id="6" name="Group 5"/>
          <p:cNvGrpSpPr/>
          <p:nvPr/>
        </p:nvGrpSpPr>
        <p:grpSpPr>
          <a:xfrm>
            <a:off x="3613062" y="1090156"/>
            <a:ext cx="1678577" cy="2950203"/>
            <a:chOff x="9952037" y="2963862"/>
            <a:chExt cx="2270003" cy="3907600"/>
          </a:xfrm>
        </p:grpSpPr>
        <p:pic>
          <p:nvPicPr>
            <p:cNvPr id="7" name="Picture 4" descr="http://www.langoor.mobi/static/images/android_frame.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952037" y="2963862"/>
              <a:ext cx="2270003" cy="3907600"/>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277398" y="3547271"/>
              <a:ext cx="1618488" cy="2877311"/>
            </a:xfrm>
            <a:prstGeom prst="rect">
              <a:avLst/>
            </a:prstGeom>
            <a:effectLst>
              <a:softEdge rad="12700"/>
            </a:effectLst>
          </p:spPr>
        </p:pic>
      </p:grpSp>
    </p:spTree>
    <p:extLst>
      <p:ext uri="{BB962C8B-B14F-4D97-AF65-F5344CB8AC3E}">
        <p14:creationId xmlns:p14="http://schemas.microsoft.com/office/powerpoint/2010/main" val="2454980184"/>
      </p:ext>
    </p:extLst>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219074"/>
            <a:ext cx="11889564" cy="1601788"/>
          </a:xfrm>
        </p:spPr>
        <p:txBody>
          <a:bodyPr/>
          <a:lstStyle/>
          <a:p>
            <a:r>
              <a:rPr lang="en-US" dirty="0" smtClean="0"/>
              <a:t>In This Session, We…</a:t>
            </a:r>
            <a:endParaRPr lang="en-US" dirty="0"/>
          </a:p>
        </p:txBody>
      </p:sp>
      <p:sp>
        <p:nvSpPr>
          <p:cNvPr id="5" name="Text Placeholder 4"/>
          <p:cNvSpPr>
            <a:spLocks noGrp="1"/>
          </p:cNvSpPr>
          <p:nvPr>
            <p:ph type="body" sz="quarter" idx="11"/>
          </p:nvPr>
        </p:nvSpPr>
        <p:spPr>
          <a:xfrm>
            <a:off x="274637" y="1366791"/>
            <a:ext cx="11889564" cy="5896999"/>
          </a:xfrm>
        </p:spPr>
        <p:txBody>
          <a:bodyPr/>
          <a:lstStyle/>
          <a:p>
            <a:pPr marL="457200" indent="-457200">
              <a:lnSpc>
                <a:spcPct val="80000"/>
              </a:lnSpc>
              <a:buFont typeface="Wingdings" panose="05000000000000000000" pitchFamily="2" charset="2"/>
              <a:buChar char="ü"/>
            </a:pPr>
            <a:r>
              <a:rPr lang="en-US" sz="2800" dirty="0"/>
              <a:t>Showed some key adoption </a:t>
            </a:r>
            <a:r>
              <a:rPr lang="en-US" sz="2800" dirty="0" smtClean="0"/>
              <a:t>blockers</a:t>
            </a:r>
          </a:p>
          <a:p>
            <a:pPr marL="457200" indent="-457200">
              <a:lnSpc>
                <a:spcPct val="80000"/>
              </a:lnSpc>
              <a:buFont typeface="Wingdings" panose="05000000000000000000" pitchFamily="2" charset="2"/>
              <a:buChar char="ü"/>
            </a:pPr>
            <a:endParaRPr lang="en-US" sz="2800" dirty="0" smtClean="0"/>
          </a:p>
          <a:p>
            <a:pPr marL="457200" indent="-457200">
              <a:lnSpc>
                <a:spcPct val="80000"/>
              </a:lnSpc>
              <a:buFont typeface="Wingdings" panose="05000000000000000000" pitchFamily="2" charset="2"/>
              <a:buChar char="ü"/>
            </a:pPr>
            <a:r>
              <a:rPr lang="en-US" sz="2800" dirty="0" smtClean="0"/>
              <a:t>Explained </a:t>
            </a:r>
            <a:r>
              <a:rPr lang="en-US" sz="2800" dirty="0"/>
              <a:t>why it’s not always obvious as to how to make things easier to </a:t>
            </a:r>
            <a:r>
              <a:rPr lang="en-US" sz="2800" dirty="0" smtClean="0"/>
              <a:t>find</a:t>
            </a:r>
          </a:p>
          <a:p>
            <a:pPr>
              <a:lnSpc>
                <a:spcPct val="80000"/>
              </a:lnSpc>
            </a:pPr>
            <a:endParaRPr lang="en-US" sz="2800" dirty="0" smtClean="0"/>
          </a:p>
          <a:p>
            <a:pPr marL="457200" indent="-457200">
              <a:lnSpc>
                <a:spcPct val="80000"/>
              </a:lnSpc>
              <a:buFont typeface="Wingdings" panose="05000000000000000000" pitchFamily="2" charset="2"/>
              <a:buChar char="ü"/>
            </a:pPr>
            <a:r>
              <a:rPr lang="en-US" sz="2800" dirty="0" smtClean="0"/>
              <a:t>Reviewed </a:t>
            </a:r>
            <a:r>
              <a:rPr lang="en-US" sz="2800" dirty="0"/>
              <a:t>five key ways to make </a:t>
            </a:r>
            <a:r>
              <a:rPr lang="en-US" sz="2800" dirty="0" smtClean="0"/>
              <a:t>Discoverability </a:t>
            </a:r>
            <a:r>
              <a:rPr lang="en-US" sz="2800" dirty="0"/>
              <a:t>better (and SharePoint easier for users!)</a:t>
            </a:r>
          </a:p>
          <a:p>
            <a:pPr marL="509588" lvl="2" indent="-285750">
              <a:lnSpc>
                <a:spcPct val="80000"/>
              </a:lnSpc>
              <a:buFont typeface="Wingdings" panose="05000000000000000000" pitchFamily="2" charset="2"/>
              <a:buChar char="ü"/>
            </a:pPr>
            <a:r>
              <a:rPr lang="en-US" sz="1600" dirty="0"/>
              <a:t>Step 1: Fixed Contribution</a:t>
            </a:r>
          </a:p>
          <a:p>
            <a:pPr marL="509588" lvl="2" indent="-285750">
              <a:lnSpc>
                <a:spcPct val="80000"/>
              </a:lnSpc>
              <a:buFont typeface="Wingdings" panose="05000000000000000000" pitchFamily="2" charset="2"/>
              <a:buChar char="ü"/>
            </a:pPr>
            <a:r>
              <a:rPr lang="en-US" sz="1600" dirty="0"/>
              <a:t>Step 2: Fixed Browsing and Navigation</a:t>
            </a:r>
          </a:p>
          <a:p>
            <a:pPr marL="509588" lvl="2" indent="-285750">
              <a:lnSpc>
                <a:spcPct val="80000"/>
              </a:lnSpc>
              <a:buFont typeface="Wingdings" panose="05000000000000000000" pitchFamily="2" charset="2"/>
              <a:buChar char="ü"/>
            </a:pPr>
            <a:r>
              <a:rPr lang="en-US" sz="1600" dirty="0"/>
              <a:t>Step 3: Fixed Search</a:t>
            </a:r>
          </a:p>
          <a:p>
            <a:pPr marL="509588" lvl="2" indent="-285750">
              <a:lnSpc>
                <a:spcPct val="80000"/>
              </a:lnSpc>
              <a:buFont typeface="Wingdings" panose="05000000000000000000" pitchFamily="2" charset="2"/>
              <a:buChar char="ü"/>
            </a:pPr>
            <a:r>
              <a:rPr lang="en-US" sz="1600" dirty="0"/>
              <a:t>Step 4: Aligned </a:t>
            </a:r>
            <a:r>
              <a:rPr lang="en-US" sz="1600" dirty="0" smtClean="0"/>
              <a:t>Taxonomy</a:t>
            </a:r>
          </a:p>
          <a:p>
            <a:pPr marL="314325" lvl="1" indent="-285750">
              <a:lnSpc>
                <a:spcPct val="80000"/>
              </a:lnSpc>
              <a:buFont typeface="Wingdings" panose="05000000000000000000" pitchFamily="2" charset="2"/>
              <a:buChar char="ü"/>
            </a:pPr>
            <a:endParaRPr lang="en-US" sz="1600" dirty="0"/>
          </a:p>
          <a:p>
            <a:pPr marL="457200" indent="-457200">
              <a:lnSpc>
                <a:spcPct val="80000"/>
              </a:lnSpc>
              <a:buFont typeface="Wingdings" panose="05000000000000000000" pitchFamily="2" charset="2"/>
              <a:buChar char="ü"/>
            </a:pPr>
            <a:r>
              <a:rPr lang="en-US" sz="2800" dirty="0" smtClean="0"/>
              <a:t>Achieved </a:t>
            </a:r>
            <a:r>
              <a:rPr lang="en-US" sz="2800" dirty="0"/>
              <a:t>maximum adoption and made SharePoint collaboration rock by increasing discoverability!</a:t>
            </a:r>
          </a:p>
          <a:p>
            <a:pPr lvl="1"/>
            <a:endParaRPr lang="en-US" sz="2800" dirty="0"/>
          </a:p>
          <a:p>
            <a:endParaRPr lang="en-US" sz="2800" dirty="0"/>
          </a:p>
        </p:txBody>
      </p:sp>
    </p:spTree>
    <p:extLst>
      <p:ext uri="{BB962C8B-B14F-4D97-AF65-F5344CB8AC3E}">
        <p14:creationId xmlns:p14="http://schemas.microsoft.com/office/powerpoint/2010/main" val="308080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p:cNvSpPr>
          <p:nvPr/>
        </p:nvSpPr>
        <p:spPr bwMode="auto">
          <a:xfrm>
            <a:off x="2889620" y="1669218"/>
            <a:ext cx="2255407" cy="237645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81" tIns="146246" rIns="186481" bIns="146246" numCol="1" spcCol="0" rtlCol="0" fromWordArt="0" anchor="t" anchorCtr="0" forceAA="0" compatLnSpc="1">
            <a:prstTxWarp prst="textNoShape">
              <a:avLst/>
            </a:prstTxWarp>
            <a:noAutofit/>
          </a:bodyPr>
          <a:lstStyle/>
          <a:p>
            <a:pPr defTabSz="932103" fontAlgn="base">
              <a:lnSpc>
                <a:spcPct val="90000"/>
              </a:lnSpc>
              <a:spcBef>
                <a:spcPct val="0"/>
              </a:spcBef>
              <a:spcAft>
                <a:spcPct val="0"/>
              </a:spcAft>
            </a:pPr>
            <a:r>
              <a:rPr lang="en-US" sz="2799" dirty="0">
                <a:solidFill>
                  <a:srgbClr val="FFFFFF"/>
                </a:solidFill>
              </a:rPr>
              <a:t>Chief Architect &amp;</a:t>
            </a:r>
          </a:p>
          <a:p>
            <a:pPr defTabSz="932103" fontAlgn="base">
              <a:lnSpc>
                <a:spcPct val="90000"/>
              </a:lnSpc>
              <a:spcBef>
                <a:spcPct val="0"/>
              </a:spcBef>
              <a:spcAft>
                <a:spcPct val="0"/>
              </a:spcAft>
            </a:pPr>
            <a:r>
              <a:rPr lang="en-US" sz="2799" dirty="0">
                <a:solidFill>
                  <a:srgbClr val="FFFFFF"/>
                </a:solidFill>
              </a:rPr>
              <a:t>CEO</a:t>
            </a:r>
          </a:p>
          <a:p>
            <a:pPr defTabSz="932103" fontAlgn="base">
              <a:lnSpc>
                <a:spcPct val="90000"/>
              </a:lnSpc>
              <a:spcBef>
                <a:spcPct val="0"/>
              </a:spcBef>
              <a:spcAft>
                <a:spcPct val="0"/>
              </a:spcAft>
            </a:pPr>
            <a:endParaRPr lang="en-US" sz="2799" dirty="0">
              <a:solidFill>
                <a:srgbClr val="FFFFFF"/>
              </a:solidFill>
            </a:endParaRPr>
          </a:p>
          <a:p>
            <a:pPr defTabSz="932103" fontAlgn="base">
              <a:lnSpc>
                <a:spcPct val="90000"/>
              </a:lnSpc>
              <a:spcBef>
                <a:spcPct val="0"/>
              </a:spcBef>
              <a:spcAft>
                <a:spcPct val="0"/>
              </a:spcAft>
            </a:pPr>
            <a:endParaRPr lang="en-US" sz="2799" dirty="0">
              <a:gradFill>
                <a:gsLst>
                  <a:gs pos="0">
                    <a:srgbClr val="FFFFFF"/>
                  </a:gs>
                  <a:gs pos="100000">
                    <a:srgbClr val="FFFFFF"/>
                  </a:gs>
                </a:gsLst>
                <a:lin ang="5400000" scaled="0"/>
              </a:gradFill>
              <a:ea typeface="Segoe UI" pitchFamily="34" charset="0"/>
              <a:cs typeface="Segoe UI" pitchFamily="34" charset="0"/>
            </a:endParaRPr>
          </a:p>
          <a:p>
            <a:pPr defTabSz="932103" fontAlgn="base">
              <a:lnSpc>
                <a:spcPct val="90000"/>
              </a:lnSpc>
              <a:spcBef>
                <a:spcPct val="0"/>
              </a:spcBef>
              <a:spcAft>
                <a:spcPct val="0"/>
              </a:spcAft>
            </a:pPr>
            <a:endParaRPr lang="en-US" sz="2799" dirty="0">
              <a:gradFill>
                <a:gsLst>
                  <a:gs pos="0">
                    <a:srgbClr val="FFFFFF"/>
                  </a:gs>
                  <a:gs pos="100000">
                    <a:srgbClr val="FFFFFF"/>
                  </a:gs>
                </a:gsLst>
                <a:lin ang="5400000" scaled="0"/>
              </a:gradFill>
              <a:ea typeface="Segoe UI" pitchFamily="34" charset="0"/>
              <a:cs typeface="Segoe UI" pitchFamily="34"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4044" y="1669217"/>
            <a:ext cx="1917758" cy="2376458"/>
          </a:xfrm>
          <a:prstGeom prst="rect">
            <a:avLst/>
          </a:prstGeom>
        </p:spPr>
      </p:pic>
      <p:pic>
        <p:nvPicPr>
          <p:cNvPr id="4" name="Picture 3"/>
          <p:cNvPicPr>
            <a:picLocks noChangeAspect="1"/>
          </p:cNvPicPr>
          <p:nvPr/>
        </p:nvPicPr>
        <p:blipFill>
          <a:blip r:embed="rId3"/>
          <a:stretch>
            <a:fillRect/>
          </a:stretch>
        </p:blipFill>
        <p:spPr>
          <a:xfrm>
            <a:off x="5458813" y="1819682"/>
            <a:ext cx="5801544" cy="2075528"/>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11983" y="4225584"/>
            <a:ext cx="1867791" cy="2325721"/>
          </a:xfrm>
          <a:prstGeom prst="rect">
            <a:avLst/>
          </a:prstGeom>
        </p:spPr>
      </p:pic>
      <p:pic>
        <p:nvPicPr>
          <p:cNvPr id="6" name="Picture 5" descr="SharePoint 2010 Cover.jpg">
            <a:hlinkClick r:id="rId5"/>
          </p:cNvPr>
          <p:cNvPicPr/>
          <p:nvPr/>
        </p:nvPicPr>
        <p:blipFill>
          <a:blip r:embed="rId6" cstate="print"/>
          <a:stretch>
            <a:fillRect/>
          </a:stretch>
        </p:blipFill>
        <p:spPr>
          <a:xfrm>
            <a:off x="9453418" y="4258954"/>
            <a:ext cx="1919445" cy="2292350"/>
          </a:xfrm>
          <a:prstGeom prst="rect">
            <a:avLst/>
          </a:prstGeom>
        </p:spPr>
      </p:pic>
      <p:sp>
        <p:nvSpPr>
          <p:cNvPr id="7" name="Rectangle 6"/>
          <p:cNvSpPr/>
          <p:nvPr/>
        </p:nvSpPr>
        <p:spPr bwMode="auto">
          <a:xfrm>
            <a:off x="2889619" y="4225583"/>
            <a:ext cx="2255408" cy="232572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06" tIns="146246" rIns="182806" bIns="146246" numCol="1" spcCol="0" rtlCol="0" fromWordArt="0" anchor="t" anchorCtr="0" forceAA="0" compatLnSpc="1">
            <a:prstTxWarp prst="textNoShape">
              <a:avLst/>
            </a:prstTxWarp>
            <a:noAutofit/>
          </a:bodyPr>
          <a:lstStyle/>
          <a:p>
            <a:pPr defTabSz="932103" fontAlgn="base">
              <a:spcBef>
                <a:spcPct val="0"/>
              </a:spcBef>
              <a:spcAft>
                <a:spcPct val="0"/>
              </a:spcAft>
            </a:pPr>
            <a:r>
              <a:rPr lang="en-US" sz="2799" dirty="0">
                <a:gradFill>
                  <a:gsLst>
                    <a:gs pos="0">
                      <a:srgbClr val="FFFFFF"/>
                    </a:gs>
                    <a:gs pos="100000">
                      <a:srgbClr val="FFFFFF"/>
                    </a:gs>
                  </a:gsLst>
                  <a:lin ang="5400000" scaled="0"/>
                </a:gradFill>
                <a:ea typeface="Segoe UI" pitchFamily="34" charset="0"/>
                <a:cs typeface="Segoe UI" pitchFamily="34" charset="0"/>
              </a:rPr>
              <a:t>MCA</a:t>
            </a:r>
          </a:p>
          <a:p>
            <a:pPr defTabSz="932103" fontAlgn="base">
              <a:spcBef>
                <a:spcPct val="0"/>
              </a:spcBef>
              <a:spcAft>
                <a:spcPct val="0"/>
              </a:spcAft>
            </a:pPr>
            <a:r>
              <a:rPr lang="en-US" sz="2799" dirty="0">
                <a:gradFill>
                  <a:gsLst>
                    <a:gs pos="0">
                      <a:srgbClr val="FFFFFF"/>
                    </a:gs>
                    <a:gs pos="100000">
                      <a:srgbClr val="FFFFFF"/>
                    </a:gs>
                  </a:gsLst>
                  <a:lin ang="5400000" scaled="0"/>
                </a:gradFill>
                <a:ea typeface="Segoe UI" pitchFamily="34" charset="0"/>
                <a:cs typeface="Segoe UI" pitchFamily="34" charset="0"/>
              </a:rPr>
              <a:t>MCM</a:t>
            </a:r>
          </a:p>
          <a:p>
            <a:pPr defTabSz="932103" fontAlgn="base">
              <a:spcBef>
                <a:spcPct val="0"/>
              </a:spcBef>
              <a:spcAft>
                <a:spcPct val="0"/>
              </a:spcAft>
            </a:pPr>
            <a:r>
              <a:rPr lang="en-US" sz="2799" dirty="0">
                <a:gradFill>
                  <a:gsLst>
                    <a:gs pos="0">
                      <a:srgbClr val="FFFFFF"/>
                    </a:gs>
                    <a:gs pos="100000">
                      <a:srgbClr val="FFFFFF"/>
                    </a:gs>
                  </a:gsLst>
                  <a:lin ang="5400000" scaled="0"/>
                </a:gradFill>
                <a:ea typeface="Segoe UI" pitchFamily="34" charset="0"/>
                <a:cs typeface="Segoe UI" pitchFamily="34" charset="0"/>
              </a:rPr>
              <a:t>MCSM</a:t>
            </a:r>
          </a:p>
          <a:p>
            <a:pPr defTabSz="932103" fontAlgn="base">
              <a:spcBef>
                <a:spcPct val="0"/>
              </a:spcBef>
              <a:spcAft>
                <a:spcPct val="0"/>
              </a:spcAft>
            </a:pPr>
            <a:r>
              <a:rPr lang="en-US" sz="2799" dirty="0">
                <a:gradFill>
                  <a:gsLst>
                    <a:gs pos="0">
                      <a:srgbClr val="FFFFFF"/>
                    </a:gs>
                    <a:gs pos="100000">
                      <a:srgbClr val="FFFFFF"/>
                    </a:gs>
                  </a:gsLst>
                  <a:lin ang="5400000" scaled="0"/>
                </a:gradFill>
                <a:ea typeface="Segoe UI" pitchFamily="34" charset="0"/>
                <a:cs typeface="Segoe UI" pitchFamily="34" charset="0"/>
              </a:rPr>
              <a:t>Top 50 Influencer</a:t>
            </a:r>
          </a:p>
          <a:p>
            <a:pPr defTabSz="932103" fontAlgn="base">
              <a:spcBef>
                <a:spcPct val="0"/>
              </a:spcBef>
              <a:spcAft>
                <a:spcPct val="0"/>
              </a:spcAft>
            </a:pPr>
            <a:endParaRPr lang="en-US" sz="2799" dirty="0">
              <a:gradFill>
                <a:gsLst>
                  <a:gs pos="0">
                    <a:srgbClr val="FFFFFF"/>
                  </a:gs>
                  <a:gs pos="100000">
                    <a:srgbClr val="FFFFFF"/>
                  </a:gs>
                </a:gsLst>
                <a:lin ang="5400000" scaled="0"/>
              </a:gradFill>
              <a:ea typeface="Segoe UI" pitchFamily="34" charset="0"/>
              <a:cs typeface="Segoe UI" pitchFamily="34" charset="0"/>
            </a:endParaRPr>
          </a:p>
        </p:txBody>
      </p:sp>
      <p:sp>
        <p:nvSpPr>
          <p:cNvPr id="9" name="Title 33"/>
          <p:cNvSpPr txBox="1">
            <a:spLocks/>
          </p:cNvSpPr>
          <p:nvPr/>
        </p:nvSpPr>
        <p:spPr>
          <a:xfrm>
            <a:off x="277030" y="296562"/>
            <a:ext cx="11884782" cy="917206"/>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5398">
                <a:gradFill>
                  <a:gsLst>
                    <a:gs pos="1250">
                      <a:srgbClr val="505050"/>
                    </a:gs>
                    <a:gs pos="100000">
                      <a:srgbClr val="505050"/>
                    </a:gs>
                  </a:gsLst>
                  <a:lin ang="5400000" scaled="0"/>
                </a:gradFill>
              </a:rPr>
              <a:t>Thank you!</a:t>
            </a:r>
            <a:endParaRPr sz="3198">
              <a:gradFill>
                <a:gsLst>
                  <a:gs pos="1250">
                    <a:srgbClr val="505050"/>
                  </a:gs>
                  <a:gs pos="100000">
                    <a:srgbClr val="505050"/>
                  </a:gs>
                </a:gsLst>
                <a:lin ang="5400000" scaled="0"/>
              </a:gradFill>
            </a:endParaRPr>
          </a:p>
        </p:txBody>
      </p:sp>
      <p:pic>
        <p:nvPicPr>
          <p:cNvPr id="13" name="Picture 15" descr="paper-lock"/>
          <p:cNvPicPr>
            <a:picLocks noChangeAspect="1" noChangeArrowheads="1"/>
          </p:cNvPicPr>
          <p:nvPr/>
        </p:nvPicPr>
        <p:blipFill>
          <a:blip r:embed="rId7"/>
          <a:srcRect/>
          <a:stretch>
            <a:fillRect/>
          </a:stretch>
        </p:blipFill>
        <p:spPr bwMode="auto">
          <a:xfrm>
            <a:off x="734044" y="4225582"/>
            <a:ext cx="1903178" cy="2325721"/>
          </a:xfrm>
          <a:prstGeom prst="rect">
            <a:avLst/>
          </a:prstGeom>
          <a:solidFill>
            <a:schemeClr val="tx1"/>
          </a:solidFill>
          <a:ln w="9525">
            <a:noFill/>
            <a:miter lim="800000"/>
            <a:headEnd/>
            <a:tailEnd/>
          </a:ln>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97423" y="4266329"/>
            <a:ext cx="1840916" cy="2284975"/>
          </a:xfrm>
          <a:prstGeom prst="rect">
            <a:avLst/>
          </a:prstGeom>
        </p:spPr>
      </p:pic>
    </p:spTree>
    <p:extLst>
      <p:ext uri="{BB962C8B-B14F-4D97-AF65-F5344CB8AC3E}">
        <p14:creationId xmlns:p14="http://schemas.microsoft.com/office/powerpoint/2010/main" val="318997843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274640" y="3038493"/>
            <a:ext cx="361187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dirty="0">
                <a:gradFill>
                  <a:gsLst>
                    <a:gs pos="0">
                      <a:srgbClr val="FFFFFF"/>
                    </a:gs>
                    <a:gs pos="100000">
                      <a:srgbClr val="FFFFFF"/>
                    </a:gs>
                  </a:gsLst>
                  <a:lin ang="5400000" scaled="0"/>
                </a:gradFill>
                <a:ea typeface="Segoe UI" pitchFamily="34" charset="0"/>
                <a:cs typeface="Segoe UI" pitchFamily="34" charset="0"/>
              </a:rPr>
              <a:t>“</a:t>
            </a:r>
            <a:r>
              <a:rPr lang="en-US" dirty="0" smtClean="0">
                <a:gradFill>
                  <a:gsLst>
                    <a:gs pos="0">
                      <a:srgbClr val="FFFFFF"/>
                    </a:gs>
                    <a:gs pos="100000">
                      <a:srgbClr val="FFFFFF"/>
                    </a:gs>
                  </a:gsLst>
                  <a:lin ang="5400000" scaled="0"/>
                </a:gradFill>
                <a:ea typeface="Segoe UI" pitchFamily="34" charset="0"/>
                <a:cs typeface="Segoe UI" pitchFamily="34" charset="0"/>
              </a:rPr>
              <a:t>I need to understand </a:t>
            </a:r>
            <a:r>
              <a:rPr lang="en-US" b="1" dirty="0" smtClean="0">
                <a:gradFill>
                  <a:gsLst>
                    <a:gs pos="0">
                      <a:srgbClr val="FFFFFF"/>
                    </a:gs>
                    <a:gs pos="100000">
                      <a:srgbClr val="FFFFFF"/>
                    </a:gs>
                  </a:gsLst>
                  <a:lin ang="5400000" scaled="0"/>
                </a:gradFill>
                <a:ea typeface="Segoe UI" pitchFamily="34" charset="0"/>
                <a:cs typeface="Segoe UI" pitchFamily="34" charset="0"/>
              </a:rPr>
              <a:t>why </a:t>
            </a:r>
            <a:r>
              <a:rPr lang="en-US" dirty="0" smtClean="0">
                <a:gradFill>
                  <a:gsLst>
                    <a:gs pos="0">
                      <a:srgbClr val="FFFFFF"/>
                    </a:gs>
                    <a:gs pos="100000">
                      <a:srgbClr val="FFFFFF"/>
                    </a:gs>
                  </a:gsLst>
                  <a:lin ang="5400000" scaled="0"/>
                </a:gradFill>
                <a:ea typeface="Segoe UI" pitchFamily="34" charset="0"/>
                <a:cs typeface="Segoe UI" pitchFamily="34" charset="0"/>
              </a:rPr>
              <a:t>I should do this.”</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32290" fontAlgn="base">
              <a:lnSpc>
                <a:spcPct val="90000"/>
              </a:lnSpc>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274637" y="2122514"/>
            <a:ext cx="3611881"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“It should be </a:t>
            </a:r>
            <a:r>
              <a:rPr lang="en-US" b="1" dirty="0" smtClean="0">
                <a:gradFill>
                  <a:gsLst>
                    <a:gs pos="0">
                      <a:srgbClr val="FFFFFF"/>
                    </a:gs>
                    <a:gs pos="100000">
                      <a:srgbClr val="FFFFFF"/>
                    </a:gs>
                  </a:gsLst>
                  <a:lin ang="5400000" scaled="0"/>
                </a:gradFill>
                <a:ea typeface="Segoe UI" pitchFamily="34" charset="0"/>
                <a:cs typeface="Segoe UI" pitchFamily="34" charset="0"/>
              </a:rPr>
              <a:t>easy </a:t>
            </a:r>
            <a:r>
              <a:rPr lang="en-US" dirty="0" smtClean="0">
                <a:gradFill>
                  <a:gsLst>
                    <a:gs pos="0">
                      <a:srgbClr val="FFFFFF"/>
                    </a:gs>
                    <a:gs pos="100000">
                      <a:srgbClr val="FFFFFF"/>
                    </a:gs>
                  </a:gsLst>
                  <a:lin ang="5400000" scaled="0"/>
                </a:gradFill>
                <a:ea typeface="Segoe UI" pitchFamily="34" charset="0"/>
                <a:cs typeface="Segoe UI" pitchFamily="34" charset="0"/>
              </a:rPr>
              <a:t>for me to do my job.”</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 name="Text Placeholder 1"/>
          <p:cNvSpPr>
            <a:spLocks noGrp="1"/>
          </p:cNvSpPr>
          <p:nvPr>
            <p:ph type="body" sz="quarter" idx="10"/>
          </p:nvPr>
        </p:nvSpPr>
        <p:spPr>
          <a:xfrm>
            <a:off x="350837" y="624998"/>
            <a:ext cx="11887200" cy="748923"/>
          </a:xfrm>
        </p:spPr>
        <p:txBody>
          <a:bodyPr/>
          <a:lstStyle/>
          <a:p>
            <a:pPr marL="0" indent="0">
              <a:buNone/>
            </a:pPr>
            <a:r>
              <a:rPr lang="en-US" dirty="0" smtClean="0"/>
              <a:t>2. </a:t>
            </a:r>
            <a:r>
              <a:rPr lang="en-US" dirty="0"/>
              <a:t>Make it easy for team members</a:t>
            </a:r>
          </a:p>
        </p:txBody>
      </p:sp>
      <p:pic>
        <p:nvPicPr>
          <p:cNvPr id="3" name="Picture 2" descr="o-THINGS-HAPPY-PEOPLE-DO-AT-WORK-facebook.jpg"/>
          <p:cNvPicPr>
            <a:picLocks noChangeAspect="1"/>
          </p:cNvPicPr>
          <p:nvPr/>
        </p:nvPicPr>
        <p:blipFill rotWithShape="1">
          <a:blip r:embed="rId2">
            <a:extLst>
              <a:ext uri="{28A0092B-C50C-407E-A947-70E740481C1C}">
                <a14:useLocalDpi xmlns:a14="http://schemas.microsoft.com/office/drawing/2010/main" val="0"/>
              </a:ext>
            </a:extLst>
          </a:blip>
          <a:srcRect t="3702" b="7402"/>
          <a:stretch/>
        </p:blipFill>
        <p:spPr>
          <a:xfrm>
            <a:off x="3932240" y="2125662"/>
            <a:ext cx="8235893" cy="3660747"/>
          </a:xfrm>
          <a:prstGeom prst="rect">
            <a:avLst/>
          </a:prstGeom>
        </p:spPr>
      </p:pic>
    </p:spTree>
    <p:extLst>
      <p:ext uri="{BB962C8B-B14F-4D97-AF65-F5344CB8AC3E}">
        <p14:creationId xmlns:p14="http://schemas.microsoft.com/office/powerpoint/2010/main" val="737653670"/>
      </p:ext>
    </p:extLst>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2817463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211294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flipH="1">
            <a:off x="-1625" y="-1"/>
            <a:ext cx="12439719" cy="6994526"/>
          </a:xfrm>
          <a:prstGeom prst="rect">
            <a:avLst/>
          </a:prstGeom>
        </p:spPr>
      </p:pic>
      <p:sp>
        <p:nvSpPr>
          <p:cNvPr id="22" name="Rectangle 21"/>
          <p:cNvSpPr/>
          <p:nvPr/>
        </p:nvSpPr>
        <p:spPr bwMode="auto">
          <a:xfrm>
            <a:off x="274637" y="295275"/>
            <a:ext cx="6403975" cy="839787"/>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sz="4000" dirty="0">
                <a:gradFill>
                  <a:gsLst>
                    <a:gs pos="0">
                      <a:srgbClr val="FFFFFF"/>
                    </a:gs>
                    <a:gs pos="100000">
                      <a:srgbClr val="FFFFFF"/>
                    </a:gs>
                  </a:gsLst>
                  <a:lin ang="5400000" scaled="0"/>
                </a:gradFill>
                <a:latin typeface="Segoe UI Light"/>
                <a:ea typeface="Segoe UI" pitchFamily="34" charset="0"/>
                <a:cs typeface="Segoe UI" pitchFamily="34" charset="0"/>
              </a:rPr>
              <a:t>3. Keep It </a:t>
            </a:r>
            <a:r>
              <a:rPr lang="en-US" sz="4000" dirty="0" smtClean="0">
                <a:gradFill>
                  <a:gsLst>
                    <a:gs pos="0">
                      <a:srgbClr val="FFFFFF"/>
                    </a:gs>
                    <a:gs pos="100000">
                      <a:srgbClr val="FFFFFF"/>
                    </a:gs>
                  </a:gsLst>
                  <a:lin ang="5400000" scaled="0"/>
                </a:gradFill>
                <a:latin typeface="Segoe UI Light"/>
                <a:ea typeface="Segoe UI" pitchFamily="34" charset="0"/>
                <a:cs typeface="Segoe UI" pitchFamily="34" charset="0"/>
              </a:rPr>
              <a:t>Simple (Stupid).</a:t>
            </a:r>
            <a:endParaRPr lang="en-US" sz="40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Tree>
    <p:extLst>
      <p:ext uri="{BB962C8B-B14F-4D97-AF65-F5344CB8AC3E}">
        <p14:creationId xmlns:p14="http://schemas.microsoft.com/office/powerpoint/2010/main" val="3399186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549275" y="2125663"/>
            <a:ext cx="11887200" cy="2646878"/>
          </a:xfrm>
        </p:spPr>
        <p:txBody>
          <a:bodyPr/>
          <a:lstStyle/>
          <a:p>
            <a:pPr marL="0" indent="0">
              <a:buNone/>
            </a:pPr>
            <a:r>
              <a:rPr lang="en-US" dirty="0" smtClean="0"/>
              <a:t>Let’s start with </a:t>
            </a:r>
            <a:r>
              <a:rPr lang="en-US" dirty="0" smtClean="0">
                <a:latin typeface="+mn-lt"/>
              </a:rPr>
              <a:t>collaboration</a:t>
            </a:r>
            <a:r>
              <a:rPr lang="en-US" dirty="0" smtClean="0"/>
              <a:t>, </a:t>
            </a:r>
            <a:r>
              <a:rPr lang="en-US" dirty="0" smtClean="0">
                <a:latin typeface="+mn-lt"/>
              </a:rPr>
              <a:t>content management</a:t>
            </a:r>
            <a:r>
              <a:rPr lang="en-US" dirty="0" smtClean="0"/>
              <a:t>, </a:t>
            </a:r>
            <a:r>
              <a:rPr lang="en-US" dirty="0"/>
              <a:t>and </a:t>
            </a:r>
            <a:r>
              <a:rPr lang="en-US" dirty="0" smtClean="0">
                <a:latin typeface="+mn-lt"/>
              </a:rPr>
              <a:t>search</a:t>
            </a:r>
            <a:r>
              <a:rPr lang="en-US" dirty="0" smtClean="0"/>
              <a:t>.</a:t>
            </a:r>
          </a:p>
          <a:p>
            <a:pPr marL="0" indent="0">
              <a:buNone/>
            </a:pPr>
            <a:endParaRPr lang="en-US" dirty="0"/>
          </a:p>
          <a:p>
            <a:pPr marL="0" indent="0">
              <a:buNone/>
            </a:pPr>
            <a:r>
              <a:rPr lang="en-US" dirty="0" smtClean="0"/>
              <a:t>Or more simply: </a:t>
            </a:r>
            <a:r>
              <a:rPr lang="en-US" b="1" dirty="0" smtClean="0"/>
              <a:t>managing files</a:t>
            </a:r>
            <a:r>
              <a:rPr lang="en-US" dirty="0" smtClean="0"/>
              <a:t>.</a:t>
            </a:r>
          </a:p>
        </p:txBody>
      </p:sp>
    </p:spTree>
    <p:extLst>
      <p:ext uri="{BB962C8B-B14F-4D97-AF65-F5344CB8AC3E}">
        <p14:creationId xmlns:p14="http://schemas.microsoft.com/office/powerpoint/2010/main" val="15649211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5-30499_SPC_2014_PowerUser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8" id="{4164B987-078F-4A5E-BDE8-36A47B04CAEB}" vid="{EBD60C8A-D80A-4024-8E9D-404D4840E61B}"/>
    </a:ext>
  </a:extLst>
</a:theme>
</file>

<file path=ppt/theme/theme2.xml><?xml version="1.0" encoding="utf-8"?>
<a:theme xmlns:a="http://schemas.openxmlformats.org/drawingml/2006/main" name="1_5-30499_SPC_2014_PowerUser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PowerUser_Template" id="{8BBBEFC8-198F-4C46-9624-1CDB9D062CD8}" vid="{509AD355-5CF8-4C2B-A587-4F5B5D28D2D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58FDAC0-319D-4A54-8D8E-1D42CB1F8004}"/>
</file>

<file path=customXml/itemProps2.xml><?xml version="1.0" encoding="utf-8"?>
<ds:datastoreItem xmlns:ds="http://schemas.openxmlformats.org/officeDocument/2006/customXml" ds:itemID="{17BFC568-2AEA-44C5-B33F-A47469C3CACD}"/>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SharePoint_Conference_2014_PowerUser_Template_lms-2</Template>
  <TotalTime>6</TotalTime>
  <Words>8266</Words>
  <Application>Microsoft Office PowerPoint</Application>
  <PresentationFormat>Custom</PresentationFormat>
  <Paragraphs>603</Paragraphs>
  <Slides>71</Slides>
  <Notes>51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71</vt:i4>
      </vt:variant>
    </vt:vector>
  </HeadingPairs>
  <TitlesOfParts>
    <vt:vector size="78" baseType="lpstr">
      <vt:lpstr>Arial</vt:lpstr>
      <vt:lpstr>Calibri</vt:lpstr>
      <vt:lpstr>Segoe UI</vt:lpstr>
      <vt:lpstr>Segoe UI Light</vt:lpstr>
      <vt:lpstr>Wingdings</vt:lpstr>
      <vt:lpstr>5-30499_SPC_2014_PowerUser_Template_16x9</vt:lpstr>
      <vt:lpstr>1_5-30499_SPC_2014_PowerUser_Template_16x9</vt:lpstr>
      <vt:lpstr>PowerPoint Presentation</vt:lpstr>
      <vt:lpstr>Making SharePoint Collaboration Rock by Increasing Discoverability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 this session…</vt:lpstr>
      <vt:lpstr>PowerPoint Presentation</vt:lpstr>
      <vt:lpstr>Where do files go?</vt:lpstr>
      <vt:lpstr>PowerPoint Presentation</vt:lpstr>
      <vt:lpstr>Assumptions</vt:lpstr>
      <vt:lpstr>Typical ways to set up SharePoint for Document Content</vt:lpstr>
      <vt:lpstr>Typical ways to set up SharePoint for Document Content</vt:lpstr>
      <vt:lpstr>Typical Experiences: Document Content</vt:lpstr>
      <vt:lpstr>Doc Libraries + SharePoint Defaults =  </vt:lpstr>
      <vt:lpstr>PowerPoint Presentation</vt:lpstr>
      <vt:lpstr>Poor Search Results  (It’s only partly SharePoint’s fault)</vt:lpstr>
      <vt:lpstr>Team Sites + SharePoint Defaults + Search</vt:lpstr>
      <vt:lpstr>Team Sites + SharePoint Defaults + Search</vt:lpstr>
      <vt:lpstr>How Did We Do? The Typical Way aka “The Old Way”</vt:lpstr>
      <vt:lpstr>PowerPoint Presentation</vt:lpstr>
      <vt:lpstr>PowerPoint Presentation</vt:lpstr>
      <vt:lpstr>Step Away From the Keyboard: Part 1 </vt:lpstr>
      <vt:lpstr>Step Away From the Keyboard: Part 2 </vt:lpstr>
      <vt:lpstr>PowerPoint Presentation</vt:lpstr>
      <vt:lpstr>PowerPoint Presentation</vt:lpstr>
      <vt:lpstr>Better Adoption: The Playbook</vt:lpstr>
      <vt:lpstr>Better Adoption: The Playbook</vt:lpstr>
      <vt:lpstr>Creating A Better Site Experience: Contribution</vt:lpstr>
      <vt:lpstr>Better Adoption: The Playbook</vt:lpstr>
      <vt:lpstr>Creating A Better Site Experience: Navigation</vt:lpstr>
      <vt:lpstr>Better Adoption: The Playbook</vt:lpstr>
      <vt:lpstr>First: My $.02</vt:lpstr>
      <vt:lpstr>Improving Search Results in 4 Easy Steps</vt:lpstr>
      <vt:lpstr>Improving Search Results in 4 Easy Steps</vt:lpstr>
      <vt:lpstr>Improving Search Results in 4 Easy Steps</vt:lpstr>
      <vt:lpstr>Name Things Well</vt:lpstr>
      <vt:lpstr>Get Things Tagged</vt:lpstr>
      <vt:lpstr>Poor Search Results  (Revisited)</vt:lpstr>
      <vt:lpstr>Search Results &amp; Titles:  What is going on?</vt:lpstr>
      <vt:lpstr>PowerPoint Presentation</vt:lpstr>
      <vt:lpstr>Make Sure People are Tagged</vt:lpstr>
      <vt:lpstr>Improving Search Results in 4 Easy Steps</vt:lpstr>
      <vt:lpstr>Improving Search Results in 4 Easy Steps</vt:lpstr>
      <vt:lpstr>Define Keywords</vt:lpstr>
      <vt:lpstr>Add Promoted Results</vt:lpstr>
      <vt:lpstr>Use Definitions</vt:lpstr>
      <vt:lpstr>PowerPoint Presentation</vt:lpstr>
      <vt:lpstr>Improving Search Results in 4 Easy Steps</vt:lpstr>
      <vt:lpstr>Improving Search Results in 4 Easy Steps</vt:lpstr>
      <vt:lpstr>Review the Search Reports</vt:lpstr>
      <vt:lpstr>Put a Survey on the Results Page</vt:lpstr>
      <vt:lpstr>Improving Search Results in 4 Easy Steps</vt:lpstr>
      <vt:lpstr>Improving Search Results in 4 Easy Steps</vt:lpstr>
      <vt:lpstr>Making Search Results Better</vt:lpstr>
      <vt:lpstr>Creating Better Discoverability: Search</vt:lpstr>
      <vt:lpstr>Better Adoption: The Playbook</vt:lpstr>
      <vt:lpstr>Putting It All Together</vt:lpstr>
      <vt:lpstr>So how did we do? With just a few tweaks…</vt:lpstr>
      <vt:lpstr>Collaboration and Discoverability Adoption: Recap</vt:lpstr>
      <vt:lpstr>Once You Get This Right… Only Then:</vt:lpstr>
      <vt:lpstr>OneDrive for Business tips</vt:lpstr>
      <vt:lpstr>OneDrive for Business tips</vt:lpstr>
      <vt:lpstr>Anywhere access</vt:lpstr>
      <vt:lpstr>In This Session, We…</vt:lpstr>
      <vt:lpstr>PowerPoint Presentation</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SharePoint Collaboration Rock by Increasing Discoverability</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5</cp:revision>
  <dcterms:created xsi:type="dcterms:W3CDTF">2014-03-05T02:07:46Z</dcterms:created>
  <dcterms:modified xsi:type="dcterms:W3CDTF">2014-03-05T19:22:25Z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103;#power users|9cd1f6ed-5631-477e-a03f-22bb249bd69c</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