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6" r:id="rId6"/>
  </p:sldMasterIdLst>
  <p:notesMasterIdLst>
    <p:notesMasterId r:id="rId45"/>
  </p:notesMasterIdLst>
  <p:handoutMasterIdLst>
    <p:handoutMasterId r:id="rId46"/>
  </p:handoutMasterIdLst>
  <p:sldIdLst>
    <p:sldId id="258" r:id="rId7"/>
    <p:sldId id="259" r:id="rId8"/>
    <p:sldId id="260" r:id="rId9"/>
    <p:sldId id="261" r:id="rId10"/>
    <p:sldId id="262" r:id="rId11"/>
    <p:sldId id="263" r:id="rId12"/>
    <p:sldId id="264" r:id="rId13"/>
    <p:sldId id="265" r:id="rId14"/>
    <p:sldId id="266" r:id="rId15"/>
    <p:sldId id="268" r:id="rId16"/>
    <p:sldId id="269" r:id="rId17"/>
    <p:sldId id="270" r:id="rId18"/>
    <p:sldId id="271" r:id="rId19"/>
    <p:sldId id="272" r:id="rId20"/>
    <p:sldId id="274" r:id="rId21"/>
    <p:sldId id="275" r:id="rId22"/>
    <p:sldId id="276" r:id="rId23"/>
    <p:sldId id="277" r:id="rId24"/>
    <p:sldId id="279" r:id="rId25"/>
    <p:sldId id="280" r:id="rId26"/>
    <p:sldId id="281" r:id="rId27"/>
    <p:sldId id="282" r:id="rId28"/>
    <p:sldId id="283" r:id="rId29"/>
    <p:sldId id="284" r:id="rId30"/>
    <p:sldId id="286" r:id="rId31"/>
    <p:sldId id="287" r:id="rId32"/>
    <p:sldId id="288" r:id="rId33"/>
    <p:sldId id="289" r:id="rId34"/>
    <p:sldId id="290" r:id="rId35"/>
    <p:sldId id="291" r:id="rId36"/>
    <p:sldId id="293" r:id="rId37"/>
    <p:sldId id="294" r:id="rId38"/>
    <p:sldId id="296" r:id="rId39"/>
    <p:sldId id="297" r:id="rId40"/>
    <p:sldId id="298" r:id="rId41"/>
    <p:sldId id="299" r:id="rId42"/>
    <p:sldId id="257" r:id="rId43"/>
    <p:sldId id="300" r:id="rId4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241"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20" d="100"/>
        <a:sy n="2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160863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AD64E295-B0F6-4ECD-B1C6-8C8E21D2FE1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972202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62122E69-14F2-45B9-B4ED-1B834108D88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7964363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0EE05E5-D1C6-44BD-BCE0-C8BED768B14A}"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596698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561322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AD64E295-B0F6-4ECD-B1C6-8C8E21D2FE1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38652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62122E69-14F2-45B9-B4ED-1B834108D88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047491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E6A1F410-AD61-4B86-B5BE-8561FA1CA49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845782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0EE05E5-D1C6-44BD-BCE0-C8BED768B14A}"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21946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AD64E295-B0F6-4ECD-B1C6-8C8E21D2FE1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946252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62122E69-14F2-45B9-B4ED-1B834108D88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35712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574115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0EE05E5-D1C6-44BD-BCE0-C8BED768B14A}"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2362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535703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AD64E295-B0F6-4ECD-B1C6-8C8E21D2FE1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940397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62122E69-14F2-45B9-B4ED-1B834108D88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601581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0EE05E5-D1C6-44BD-BCE0-C8BED768B14A}"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964980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AD64E295-B0F6-4ECD-B1C6-8C8E21D2FE1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05382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62122E69-14F2-45B9-B4ED-1B834108D88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1259225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D0EE05E5-D1C6-44BD-BCE0-C8BED768B14A}"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3985513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899668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AD64E295-B0F6-4ECD-B1C6-8C8E21D2FE1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48080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fld id="{A15900F4-243E-4200-BDA3-9AB1E3466CB4}"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292633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3749C423-6068-44D6-A94A-909B1056679E}"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8751930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37</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283280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908005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0FBACB6F-AFBF-4C8F-998B-335D0C58362C}"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724765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E540BC84-8B76-4EA9-8B1A-18BAFC2AD55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037931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D0EE05E5-D1C6-44BD-BCE0-C8BED768B14A}"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51552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62122E69-14F2-45B9-B4ED-1B834108D88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02876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A15900F4-243E-4200-BDA3-9AB1E3466CB4}"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717847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A15900F4-243E-4200-BDA3-9AB1E3466CB4}" type="datetime1">
              <a:rPr lang="en-US" smtClean="0">
                <a:solidFill>
                  <a:prstClr val="black"/>
                </a:solidFill>
              </a:rPr>
              <a:pPr/>
              <a:t>3/5/2014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7" name="Footer Placeholder 6"/>
          <p:cNvSpPr>
            <a:spLocks noGrp="1"/>
          </p:cNvSpPr>
          <p:nvPr>
            <p:ph type="ftr" sz="quarter" idx="12"/>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3265779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25700443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5708515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95291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6935772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0759660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849822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10689826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21165731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332076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520799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1424424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571770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374366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0607096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5820671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460190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2958868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05677916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73430648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9064893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32526887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0502125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32497160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456979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565441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22476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01224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970622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21778523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898864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4170689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651217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8818137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2845075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7986680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004032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5218446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3775853"/>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964583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19833749"/>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858339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79224038"/>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3377642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81502679"/>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2173959"/>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48448420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8415250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8740891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99865097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7944429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76220882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357958"/>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52828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19700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94262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2838590"/>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783781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slideLayout" Target="../slideLayouts/slideLayout74.xml"/><Relationship Id="rId26" Type="http://schemas.openxmlformats.org/officeDocument/2006/relationships/slideLayout" Target="../slideLayouts/slideLayout82.xml"/><Relationship Id="rId3" Type="http://schemas.openxmlformats.org/officeDocument/2006/relationships/slideLayout" Target="../slideLayouts/slideLayout59.xml"/><Relationship Id="rId21" Type="http://schemas.openxmlformats.org/officeDocument/2006/relationships/slideLayout" Target="../slideLayouts/slideLayout77.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5" Type="http://schemas.openxmlformats.org/officeDocument/2006/relationships/slideLayout" Target="../slideLayouts/slideLayout81.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20" Type="http://schemas.openxmlformats.org/officeDocument/2006/relationships/slideLayout" Target="../slideLayouts/slideLayout76.xml"/><Relationship Id="rId29" Type="http://schemas.openxmlformats.org/officeDocument/2006/relationships/slideLayout" Target="../slideLayouts/slideLayout85.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24" Type="http://schemas.openxmlformats.org/officeDocument/2006/relationships/slideLayout" Target="../slideLayouts/slideLayout80.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23" Type="http://schemas.openxmlformats.org/officeDocument/2006/relationships/slideLayout" Target="../slideLayouts/slideLayout79.xml"/><Relationship Id="rId28" Type="http://schemas.openxmlformats.org/officeDocument/2006/relationships/slideLayout" Target="../slideLayouts/slideLayout84.xml"/><Relationship Id="rId10" Type="http://schemas.openxmlformats.org/officeDocument/2006/relationships/slideLayout" Target="../slideLayouts/slideLayout66.xml"/><Relationship Id="rId19" Type="http://schemas.openxmlformats.org/officeDocument/2006/relationships/slideLayout" Target="../slideLayouts/slideLayout75.xml"/><Relationship Id="rId31" Type="http://schemas.openxmlformats.org/officeDocument/2006/relationships/image" Target="../media/image1.png"/><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 Id="rId22" Type="http://schemas.openxmlformats.org/officeDocument/2006/relationships/slideLayout" Target="../slideLayouts/slideLayout78.xml"/><Relationship Id="rId27" Type="http://schemas.openxmlformats.org/officeDocument/2006/relationships/slideLayout" Target="../slideLayouts/slideLayout83.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312000008"/>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520086138"/>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 id="2147484269" r:id="rId23"/>
    <p:sldLayoutId id="2147484270" r:id="rId24"/>
    <p:sldLayoutId id="2147484271" r:id="rId25"/>
    <p:sldLayoutId id="2147484272" r:id="rId26"/>
    <p:sldLayoutId id="2147484273" r:id="rId27"/>
    <p:sldLayoutId id="2147484274" r:id="rId28"/>
    <p:sldLayoutId id="2147484275"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45.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3" Type="http://schemas.openxmlformats.org/officeDocument/2006/relationships/hyperlink" Target="https://www.jenniferannmason.com/Blog/Post/243/An-Overview-of-Navigation-Options-for-SharePoint-2013---Office-365" TargetMode="External"/><Relationship Id="rId2" Type="http://schemas.openxmlformats.org/officeDocument/2006/relationships/notesSlide" Target="../notesSlides/notesSlide10.xml"/><Relationship Id="rId1" Type="http://schemas.openxmlformats.org/officeDocument/2006/relationships/slideLayout" Target="../slideLayouts/slideLayout45.xml"/><Relationship Id="rId5" Type="http://schemas.openxmlformats.org/officeDocument/2006/relationships/hyperlink" Target="http://www.jenniferannmason.com/Blog/Post/250/-Office365,--SharePoint-2013---Create-a-Term-Store-for-Cross-Site-Navigation" TargetMode="External"/><Relationship Id="rId4" Type="http://schemas.openxmlformats.org/officeDocument/2006/relationships/hyperlink" Target="http://office.microsoft.com/en-us/sharepoint-server-help/customize-the-navigation-on-your-team-site-HA103532378.aspx?CTT=1"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hyperlink" Target="http://office.microsoft.com/en-us/office365-sharepoint-online-enterprise-help/manage-sharepoint-online-audiences-HA102772738.aspx?CTT=1" TargetMode="External"/><Relationship Id="rId2" Type="http://schemas.openxmlformats.org/officeDocument/2006/relationships/notesSlide" Target="../notesSlides/notesSlide14.xml"/><Relationship Id="rId1" Type="http://schemas.openxmlformats.org/officeDocument/2006/relationships/slideLayout" Target="../slideLayouts/slideLayout45.xml"/><Relationship Id="rId5" Type="http://schemas.openxmlformats.org/officeDocument/2006/relationships/hyperlink" Target="http://www.wonderlaura.com/Lists/Posts/Post.aspx?ID=214" TargetMode="External"/><Relationship Id="rId4" Type="http://schemas.openxmlformats.org/officeDocument/2006/relationships/hyperlink" Target="http://office.microsoft.com/en-us/office365-sharepoint-online-enterprise-help/results.aspx?qu=filtered%20views&amp;avg=osu&amp;queryid=633229a1-bbfd-46cd-a949-61f811df7bd8&amp;av=osu150"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7.xml"/><Relationship Id="rId1" Type="http://schemas.openxmlformats.org/officeDocument/2006/relationships/slideLayout" Target="../slideLayouts/slideLayout45.xml"/><Relationship Id="rId5" Type="http://schemas.openxmlformats.org/officeDocument/2006/relationships/image" Target="../media/image19.WMF"/><Relationship Id="rId4" Type="http://schemas.openxmlformats.org/officeDocument/2006/relationships/image" Target="../media/image18.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5.xml"/></Relationships>
</file>

<file path=ppt/slides/_rels/slide23.xml.rels><?xml version="1.0" encoding="UTF-8" standalone="yes"?>
<Relationships xmlns="http://schemas.openxmlformats.org/package/2006/relationships"><Relationship Id="rId3" Type="http://schemas.openxmlformats.org/officeDocument/2006/relationships/hyperlink" Target="http://blogs.office.com/2012/11/12/sharepoint-2013-workflows-in-visio/" TargetMode="External"/><Relationship Id="rId2" Type="http://schemas.openxmlformats.org/officeDocument/2006/relationships/notesSlide" Target="../notesSlides/notesSlide18.xml"/><Relationship Id="rId1" Type="http://schemas.openxmlformats.org/officeDocument/2006/relationships/slideLayout" Target="../slideLayouts/slideLayout45.xml"/><Relationship Id="rId5" Type="http://schemas.openxmlformats.org/officeDocument/2006/relationships/hyperlink" Target="http://msdn.microsoft.com/en-us/library/office/jj163272.aspx" TargetMode="External"/><Relationship Id="rId4" Type="http://schemas.openxmlformats.org/officeDocument/2006/relationships/hyperlink" Target="http://www.jenniferannmason.com/Blog/Post/245/-Office365,--SharePoint-2013--Create-a-Weekly-Reminder-Workflow"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45.xml"/><Relationship Id="rId6" Type="http://schemas.openxmlformats.org/officeDocument/2006/relationships/image" Target="../media/image8.jpeg"/><Relationship Id="rId5" Type="http://schemas.openxmlformats.org/officeDocument/2006/relationships/hyperlink" Target="http://www.wonderlaura.com/" TargetMode="External"/><Relationship Id="rId4" Type="http://schemas.openxmlformats.org/officeDocument/2006/relationships/hyperlink" Target="http://www.jenniferannmason.com/"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hyperlink" Target="http://office.microsoft.com/en-us/sharepoint-help/buy-an-app-from-the-sharepoint-store-HA102897470.aspx?CTT=1" TargetMode="External"/><Relationship Id="rId7" Type="http://schemas.openxmlformats.org/officeDocument/2006/relationships/hyperlink" Target="http://office.microsoft.com/en-us/store/business-contact-tracker-WA104023732.aspx?queryid=1ecb3571-b07b-4d97-8ebe-c5400db708b8&amp;css=business%20contacts&amp;CTT=1" TargetMode="External"/><Relationship Id="rId2" Type="http://schemas.openxmlformats.org/officeDocument/2006/relationships/notesSlide" Target="../notesSlides/notesSlide25.xml"/><Relationship Id="rId1" Type="http://schemas.openxmlformats.org/officeDocument/2006/relationships/slideLayout" Target="../slideLayouts/slideLayout45.xml"/><Relationship Id="rId6" Type="http://schemas.openxmlformats.org/officeDocument/2006/relationships/hyperlink" Target="http://office.microsoft.com/en-us/store/apps-for-sharepoint-FX102804987.aspx" TargetMode="External"/><Relationship Id="rId5" Type="http://schemas.openxmlformats.org/officeDocument/2006/relationships/hyperlink" Target="http://office.microsoft.com/en-us/sharepoint-server-help/manage-app-licenses-HA103022131.aspx?CTT=1" TargetMode="External"/><Relationship Id="rId4" Type="http://schemas.openxmlformats.org/officeDocument/2006/relationships/hyperlink" Target="http://office.microsoft.com/en-us/office365-sharepoint-online-enterprise-help/add-an-app-part-to-a-page-HA103995460.aspx?CTT=5&amp;origin=HA102897470"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7.xml"/><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3" Type="http://schemas.openxmlformats.org/officeDocument/2006/relationships/hyperlink" Target="http://office.microsoft.com/en-us/office365-sharepoint-online-enterprise-help/manage-my-site-settings-for-sharepoint-online-HA102772278.aspx#_Toc364700635" TargetMode="External"/><Relationship Id="rId2" Type="http://schemas.openxmlformats.org/officeDocument/2006/relationships/notesSlide" Target="../notesSlides/notesSlide29.xml"/><Relationship Id="rId1" Type="http://schemas.openxmlformats.org/officeDocument/2006/relationships/slideLayout" Target="../slideLayouts/slideLayout45.xml"/><Relationship Id="rId6" Type="http://schemas.openxmlformats.org/officeDocument/2006/relationships/hyperlink" Target="http://www.wonderlaura.com/Pages/Data%20View%20Web%20Part%20Screencasts.aspx" TargetMode="External"/><Relationship Id="rId5" Type="http://schemas.openxmlformats.org/officeDocument/2006/relationships/hyperlink" Target="http://technet.microsoft.com/en-us/library/ff718249.aspx" TargetMode="External"/><Relationship Id="rId4" Type="http://schemas.openxmlformats.org/officeDocument/2006/relationships/hyperlink" Target="http://office.microsoft.com/en-us/office365-sharepoint-online-enterprise-help/embed-office-documents-and-pdf-files-on-a-website-HA102845475.aspx?CTT=1"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harepoint.rackspace.com/spc" TargetMode="External"/><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8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5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252794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ltGray">
          <a:xfrm>
            <a:off x="274637" y="2125662"/>
            <a:ext cx="3657600" cy="3657600"/>
          </a:xfrm>
          <a:prstGeom prst="rect">
            <a:avLst/>
          </a:prstGeom>
        </p:spPr>
      </p:pic>
      <p:sp>
        <p:nvSpPr>
          <p:cNvPr id="4" name="Rectangle 3"/>
          <p:cNvSpPr>
            <a:spLocks noChangeAspect="1"/>
          </p:cNvSpPr>
          <p:nvPr/>
        </p:nvSpPr>
        <p:spPr bwMode="auto">
          <a:xfrm>
            <a:off x="274637" y="2125662"/>
            <a:ext cx="3657600" cy="3655277"/>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Can user quickly find what they need?</a:t>
            </a:r>
          </a:p>
        </p:txBody>
      </p:sp>
      <p:sp>
        <p:nvSpPr>
          <p:cNvPr id="23" name="Rectangle 22"/>
          <p:cNvSpPr>
            <a:spLocks/>
          </p:cNvSpPr>
          <p:nvPr/>
        </p:nvSpPr>
        <p:spPr bwMode="auto">
          <a:xfrm>
            <a:off x="3932237" y="2125278"/>
            <a:ext cx="3657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marL="342900" indent="-342900" defTabSz="932472" fontAlgn="base">
              <a:lnSpc>
                <a:spcPct val="90000"/>
              </a:lnSpc>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ea typeface="Segoe UI" pitchFamily="34" charset="0"/>
                <a:cs typeface="Segoe UI" pitchFamily="34" charset="0"/>
              </a:rPr>
              <a:t>Managed Metadata Navigation</a:t>
            </a:r>
          </a:p>
          <a:p>
            <a:pPr marL="342900" indent="-342900" defTabSz="932472" fontAlgn="base">
              <a:lnSpc>
                <a:spcPct val="90000"/>
              </a:lnSpc>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ea typeface="Segoe UI" pitchFamily="34" charset="0"/>
                <a:cs typeface="Segoe UI" pitchFamily="34" charset="0"/>
              </a:rPr>
              <a:t>Seattle &amp; Oslo </a:t>
            </a:r>
            <a:r>
              <a:rPr lang="en-US" sz="2400" dirty="0">
                <a:gradFill>
                  <a:gsLst>
                    <a:gs pos="0">
                      <a:srgbClr val="FFFFFF"/>
                    </a:gs>
                    <a:gs pos="100000">
                      <a:srgbClr val="FFFFFF"/>
                    </a:gs>
                  </a:gsLst>
                  <a:lin ang="5400000" scaled="0"/>
                </a:gradFill>
                <a:ea typeface="Segoe UI" pitchFamily="34" charset="0"/>
                <a:cs typeface="Segoe UI" pitchFamily="34" charset="0"/>
              </a:rPr>
              <a:t> </a:t>
            </a:r>
            <a:r>
              <a:rPr lang="en-US" sz="2400" dirty="0" smtClean="0">
                <a:gradFill>
                  <a:gsLst>
                    <a:gs pos="0">
                      <a:srgbClr val="FFFFFF"/>
                    </a:gs>
                    <a:gs pos="100000">
                      <a:srgbClr val="FFFFFF"/>
                    </a:gs>
                  </a:gsLst>
                  <a:lin ang="5400000" scaled="0"/>
                </a:gradFill>
                <a:ea typeface="Segoe UI" pitchFamily="34" charset="0"/>
                <a:cs typeface="Segoe UI" pitchFamily="34" charset="0"/>
              </a:rPr>
              <a:t>Styles</a:t>
            </a:r>
          </a:p>
          <a:p>
            <a:pPr marL="342900" indent="-342900" defTabSz="932472" fontAlgn="base">
              <a:lnSpc>
                <a:spcPct val="90000"/>
              </a:lnSpc>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ea typeface="Segoe UI" pitchFamily="34" charset="0"/>
                <a:cs typeface="Segoe UI" pitchFamily="34" charset="0"/>
              </a:rPr>
              <a:t>Promoted Links List</a:t>
            </a:r>
          </a:p>
        </p:txBody>
      </p:sp>
      <p:sp>
        <p:nvSpPr>
          <p:cNvPr id="34" name="Title 33"/>
          <p:cNvSpPr>
            <a:spLocks noGrp="1"/>
          </p:cNvSpPr>
          <p:nvPr>
            <p:ph type="title"/>
          </p:nvPr>
        </p:nvSpPr>
        <p:spPr/>
        <p:txBody>
          <a:bodyPr/>
          <a:lstStyle/>
          <a:p>
            <a:r>
              <a:rPr lang="en-US" dirty="0" smtClean="0"/>
              <a:t>Meaningful Navigation</a:t>
            </a:r>
            <a:endParaRPr lang="en-US" sz="3200" dirty="0">
              <a:gradFill>
                <a:gsLst>
                  <a:gs pos="1250">
                    <a:schemeClr val="tx1"/>
                  </a:gs>
                  <a:gs pos="100000">
                    <a:schemeClr val="tx1"/>
                  </a:gs>
                </a:gsLst>
                <a:lin ang="5400000" scaled="0"/>
              </a:gradFill>
            </a:endParaRPr>
          </a:p>
        </p:txBody>
      </p:sp>
      <p:pic>
        <p:nvPicPr>
          <p:cNvPr id="21" name="Picture 2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ltGray">
          <a:xfrm>
            <a:off x="7589837" y="2125662"/>
            <a:ext cx="3657600" cy="3657600"/>
          </a:xfrm>
          <a:prstGeom prst="rect">
            <a:avLst/>
          </a:prstGeom>
        </p:spPr>
      </p:pic>
      <p:sp>
        <p:nvSpPr>
          <p:cNvPr id="24" name="Rectangle 23"/>
          <p:cNvSpPr>
            <a:spLocks noChangeAspect="1"/>
          </p:cNvSpPr>
          <p:nvPr/>
        </p:nvSpPr>
        <p:spPr bwMode="auto">
          <a:xfrm>
            <a:off x="7589837" y="2125662"/>
            <a:ext cx="3658868" cy="3657600"/>
          </a:xfrm>
          <a:prstGeom prst="rect">
            <a:avLst/>
          </a:prstGeom>
          <a:gradFill>
            <a:gsLst>
              <a:gs pos="13000">
                <a:srgbClr val="000000">
                  <a:alpha val="68000"/>
                </a:srgbClr>
              </a:gs>
              <a:gs pos="38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How quickly can users find data when they need it when they have no idea where to start?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12" name="TextBox 11"/>
          <p:cNvSpPr txBox="1"/>
          <p:nvPr/>
        </p:nvSpPr>
        <p:spPr>
          <a:xfrm>
            <a:off x="273048" y="1212850"/>
            <a:ext cx="7315202" cy="912428"/>
          </a:xfrm>
          <a:prstGeom prst="rect">
            <a:avLst/>
          </a:prstGeom>
          <a:noFill/>
        </p:spPr>
        <p:txBody>
          <a:bodyPr wrap="square" lIns="182880" tIns="146304" rIns="182880" bIns="146304" rtlCol="0">
            <a:noAutofit/>
          </a:bodyPr>
          <a:lstStyle/>
          <a:p>
            <a:r>
              <a:rPr lang="en-US" sz="2000" dirty="0" smtClean="0">
                <a:gradFill>
                  <a:gsLst>
                    <a:gs pos="1250">
                      <a:srgbClr val="505050"/>
                    </a:gs>
                    <a:gs pos="99000">
                      <a:srgbClr val="505050"/>
                    </a:gs>
                  </a:gsLst>
                  <a:lin ang="5400000" scaled="0"/>
                </a:gradFill>
              </a:rPr>
              <a:t>Use Navigation to drive them through your solution</a:t>
            </a:r>
            <a:endParaRPr lang="en-US" sz="2000" dirty="0">
              <a:gradFill>
                <a:gsLst>
                  <a:gs pos="1250">
                    <a:srgbClr val="505050"/>
                  </a:gs>
                  <a:gs pos="99000">
                    <a:srgbClr val="505050"/>
                  </a:gs>
                </a:gsLst>
                <a:lin ang="5400000" scaled="0"/>
              </a:gradFill>
            </a:endParaRPr>
          </a:p>
        </p:txBody>
      </p:sp>
    </p:spTree>
    <p:extLst>
      <p:ext uri="{BB962C8B-B14F-4D97-AF65-F5344CB8AC3E}">
        <p14:creationId xmlns:p14="http://schemas.microsoft.com/office/powerpoint/2010/main" val="3894607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Navigation</a:t>
            </a:r>
            <a:endParaRPr lang="en-US" dirty="0"/>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1539040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ltGray">
          <a:xfrm>
            <a:off x="3932239" y="2125278"/>
            <a:ext cx="3657600" cy="2931372"/>
          </a:xfrm>
          <a:prstGeom prst="rect">
            <a:avLst/>
          </a:prstGeom>
        </p:spPr>
      </p:pic>
      <p:sp>
        <p:nvSpPr>
          <p:cNvPr id="23" name="Rectangle 22"/>
          <p:cNvSpPr>
            <a:spLocks/>
          </p:cNvSpPr>
          <p:nvPr/>
        </p:nvSpPr>
        <p:spPr bwMode="auto">
          <a:xfrm>
            <a:off x="274639" y="2124894"/>
            <a:ext cx="3657600" cy="293175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Building common use cases will help you test to  determine how well your users can navigate through your solution.</a:t>
            </a:r>
          </a:p>
        </p:txBody>
      </p:sp>
      <p:sp>
        <p:nvSpPr>
          <p:cNvPr id="34" name="Title 33"/>
          <p:cNvSpPr>
            <a:spLocks noGrp="1"/>
          </p:cNvSpPr>
          <p:nvPr>
            <p:ph type="title"/>
          </p:nvPr>
        </p:nvSpPr>
        <p:spPr/>
        <p:txBody>
          <a:bodyPr/>
          <a:lstStyle/>
          <a:p>
            <a:r>
              <a:rPr lang="en-US" dirty="0" smtClean="0"/>
              <a:t>Finding Balance</a:t>
            </a:r>
            <a:endParaRPr lang="en-US" sz="3200" dirty="0">
              <a:gradFill>
                <a:gsLst>
                  <a:gs pos="1250">
                    <a:schemeClr val="tx1"/>
                  </a:gs>
                  <a:gs pos="100000">
                    <a:schemeClr val="tx1"/>
                  </a:gs>
                </a:gsLst>
                <a:lin ang="5400000" scaled="0"/>
              </a:gradFill>
            </a:endParaRPr>
          </a:p>
        </p:txBody>
      </p:sp>
      <p:sp>
        <p:nvSpPr>
          <p:cNvPr id="12" name="TextBox 11"/>
          <p:cNvSpPr txBox="1"/>
          <p:nvPr/>
        </p:nvSpPr>
        <p:spPr>
          <a:xfrm>
            <a:off x="273048" y="1212850"/>
            <a:ext cx="7315202" cy="912428"/>
          </a:xfrm>
          <a:prstGeom prst="rect">
            <a:avLst/>
          </a:prstGeom>
          <a:noFill/>
        </p:spPr>
        <p:txBody>
          <a:bodyPr wrap="square" lIns="182880" tIns="146304" rIns="182880" bIns="146304" rtlCol="0">
            <a:noAutofit/>
          </a:bodyPr>
          <a:lstStyle/>
          <a:p>
            <a:r>
              <a:rPr lang="en-US" sz="2000" dirty="0" smtClean="0">
                <a:gradFill>
                  <a:gsLst>
                    <a:gs pos="1250">
                      <a:srgbClr val="505050"/>
                    </a:gs>
                    <a:gs pos="99000">
                      <a:srgbClr val="505050"/>
                    </a:gs>
                  </a:gsLst>
                  <a:lin ang="5400000" scaled="0"/>
                </a:gradFill>
              </a:rPr>
              <a:t>Leading Users to Action</a:t>
            </a:r>
            <a:endParaRPr lang="en-US" sz="2000" dirty="0">
              <a:gradFill>
                <a:gsLst>
                  <a:gs pos="1250">
                    <a:srgbClr val="505050"/>
                  </a:gs>
                  <a:gs pos="99000">
                    <a:srgbClr val="505050"/>
                  </a:gs>
                </a:gsLst>
                <a:lin ang="5400000" scaled="0"/>
              </a:gradFill>
            </a:endParaRPr>
          </a:p>
        </p:txBody>
      </p:sp>
      <p:sp>
        <p:nvSpPr>
          <p:cNvPr id="9" name="Rectangle 8"/>
          <p:cNvSpPr>
            <a:spLocks/>
          </p:cNvSpPr>
          <p:nvPr/>
        </p:nvSpPr>
        <p:spPr bwMode="auto">
          <a:xfrm>
            <a:off x="7587457" y="2125662"/>
            <a:ext cx="3657600" cy="293137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Mix up Navigation Techniques to reach all user types who access your solution.</a:t>
            </a:r>
          </a:p>
        </p:txBody>
      </p:sp>
    </p:spTree>
    <p:extLst>
      <p:ext uri="{BB962C8B-B14F-4D97-AF65-F5344CB8AC3E}">
        <p14:creationId xmlns:p14="http://schemas.microsoft.com/office/powerpoint/2010/main" val="2651462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br>
              <a:rPr lang="en-US" dirty="0" smtClean="0"/>
            </a:br>
            <a:endParaRPr lang="en-US" sz="1800" dirty="0"/>
          </a:p>
        </p:txBody>
      </p:sp>
      <p:graphicFrame>
        <p:nvGraphicFramePr>
          <p:cNvPr id="6" name="Table 2"/>
          <p:cNvGraphicFramePr>
            <a:graphicFrameLocks noGrp="1"/>
          </p:cNvGraphicFramePr>
          <p:nvPr>
            <p:extLst/>
          </p:nvPr>
        </p:nvGraphicFramePr>
        <p:xfrm>
          <a:off x="274637" y="1759921"/>
          <a:ext cx="11887200" cy="3352800"/>
        </p:xfrm>
        <a:graphic>
          <a:graphicData uri="http://schemas.openxmlformats.org/drawingml/2006/table">
            <a:tbl>
              <a:tblPr firstRow="1">
                <a:tableStyleId>{5C22544A-7EE6-4342-B048-85BDC9FD1C3A}</a:tableStyleId>
              </a:tblPr>
              <a:tblGrid>
                <a:gridCol w="4267200"/>
                <a:gridCol w="7620000"/>
              </a:tblGrid>
              <a:tr h="592777">
                <a:tc>
                  <a:txBody>
                    <a:bodyPr/>
                    <a:lstStyle/>
                    <a:p>
                      <a:pPr defTabSz="932472" fontAlgn="base">
                        <a:lnSpc>
                          <a:spcPct val="90000"/>
                        </a:lnSpc>
                        <a:spcBef>
                          <a:spcPct val="0"/>
                        </a:spcBef>
                        <a:spcAft>
                          <a:spcPct val="0"/>
                        </a:spcAft>
                      </a:pPr>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Title</a:t>
                      </a:r>
                    </a:p>
                  </a:txBody>
                  <a:tcPr marL="182880" marR="182880" marT="91440" marB="91440" anchor="ctr">
                    <a:lnL w="12700" cmpd="sng">
                      <a:noFill/>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c>
                  <a:txBody>
                    <a:bodyPr/>
                    <a:lstStyle/>
                    <a:p>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Link</a:t>
                      </a:r>
                      <a:endParaRPr lang="en-US" sz="28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lnL w="9525" cap="flat" cmpd="sng" algn="ctr">
                      <a:solidFill>
                        <a:srgbClr val="FFFFFF"/>
                      </a:solidFill>
                      <a:prstDash val="solid"/>
                      <a:round/>
                      <a:headEnd type="none" w="med" len="med"/>
                      <a:tailEnd type="none" w="med" len="med"/>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r>
              <a:tr h="914400">
                <a:tc>
                  <a:txBody>
                    <a:bodyPr/>
                    <a:lstStyle/>
                    <a:p>
                      <a:r>
                        <a:rPr lang="en-US" b="0" baseline="0" dirty="0" smtClean="0">
                          <a:solidFill>
                            <a:schemeClr val="tx1"/>
                          </a:solidFill>
                        </a:rPr>
                        <a:t>Navigation Options Overview</a:t>
                      </a:r>
                      <a:endParaRPr lang="en-US" b="0" dirty="0">
                        <a:solidFill>
                          <a:schemeClr val="tx1"/>
                        </a:solidFill>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dirty="0" smtClean="0">
                          <a:latin typeface="+mn-lt"/>
                          <a:hlinkClick r:id="rId3"/>
                        </a:rPr>
                        <a:t>http://www.jenniferannmason.com/Blog/Post/243/An-Overview-of-Navigation-Options-for-SharePoint-2013---Office-365</a:t>
                      </a:r>
                      <a:r>
                        <a:rPr lang="en-US" sz="1800" b="0" dirty="0" smtClean="0">
                          <a:latin typeface="+mn-lt"/>
                        </a:rPr>
                        <a:t> </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Customizing Navigation on Your</a:t>
                      </a:r>
                      <a:r>
                        <a:rPr lang="en-US" sz="1800" b="0" i="0" u="none" kern="1200" baseline="0" dirty="0" smtClean="0">
                          <a:solidFill>
                            <a:schemeClr val="tx1"/>
                          </a:solidFill>
                          <a:latin typeface="+mn-lt"/>
                          <a:ea typeface="+mn-ea"/>
                          <a:cs typeface="+mn-cs"/>
                        </a:rPr>
                        <a:t> Team Site</a:t>
                      </a:r>
                      <a:endParaRPr lang="en-US" sz="1800" b="0" i="0" u="none" kern="1200" dirty="0" smtClean="0">
                        <a:solidFill>
                          <a:schemeClr val="tx1"/>
                        </a:solidFill>
                        <a:latin typeface="+mn-lt"/>
                        <a:ea typeface="+mn-ea"/>
                        <a:cs typeface="+mn-cs"/>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4"/>
                        </a:rPr>
                        <a:t>http://office.microsoft.com/en-us/sharepoint-server-help/customize-the-navigation-on-your-team-site-HA103532378.aspx?CTT=1</a:t>
                      </a:r>
                      <a:r>
                        <a:rPr lang="en-US" b="0" baseline="0" dirty="0"/>
                        <a:t> </a:t>
                      </a:r>
                      <a:endParaRPr lang="en-US" b="0" dirty="0" smtClean="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Using</a:t>
                      </a:r>
                      <a:r>
                        <a:rPr lang="en-US" sz="1800" b="0" i="0" u="none" kern="1200" baseline="0" dirty="0" smtClean="0">
                          <a:solidFill>
                            <a:schemeClr val="tx1"/>
                          </a:solidFill>
                          <a:latin typeface="+mn-lt"/>
                          <a:ea typeface="+mn-ea"/>
                          <a:cs typeface="+mn-cs"/>
                        </a:rPr>
                        <a:t> the Term Store to Create Cross-Site Collection Navigation</a:t>
                      </a:r>
                      <a:endParaRPr lang="en-US" sz="1800" b="0" i="0" u="none" kern="1200" dirty="0" smtClean="0">
                        <a:solidFill>
                          <a:schemeClr val="tx1"/>
                        </a:solidFill>
                        <a:latin typeface="+mn-lt"/>
                        <a:ea typeface="+mn-ea"/>
                        <a:cs typeface="+mn-cs"/>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5"/>
                        </a:rPr>
                        <a:t>http://www.jenniferannmason.com/Blog/Post/250/-Office365,--SharePoint-2013---Create-a-Term-Store-for-Cross-Site-Navigation</a:t>
                      </a:r>
                      <a:r>
                        <a:rPr lang="en-US" b="0" dirty="0" smtClean="0"/>
                        <a:t> </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bl>
          </a:graphicData>
        </a:graphic>
      </p:graphicFrame>
    </p:spTree>
    <p:extLst>
      <p:ext uri="{BB962C8B-B14F-4D97-AF65-F5344CB8AC3E}">
        <p14:creationId xmlns:p14="http://schemas.microsoft.com/office/powerpoint/2010/main" val="45745354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 2: </a:t>
            </a:r>
            <a:r>
              <a:rPr lang="en-US" dirty="0"/>
              <a:t>Create a Personal Experience</a:t>
            </a:r>
          </a:p>
        </p:txBody>
      </p:sp>
    </p:spTree>
    <p:extLst>
      <p:ext uri="{BB962C8B-B14F-4D97-AF65-F5344CB8AC3E}">
        <p14:creationId xmlns:p14="http://schemas.microsoft.com/office/powerpoint/2010/main" val="3199537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472757" y="2122514"/>
            <a:ext cx="3535680" cy="118872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a:gradFill>
                  <a:gsLst>
                    <a:gs pos="0">
                      <a:srgbClr val="FFFFFF"/>
                    </a:gs>
                    <a:gs pos="100000">
                      <a:srgbClr val="FFFFFF"/>
                    </a:gs>
                  </a:gsLst>
                  <a:lin ang="5400000" scaled="0"/>
                </a:gradFill>
                <a:ea typeface="Segoe UI" pitchFamily="34" charset="0"/>
                <a:cs typeface="Segoe UI" pitchFamily="34" charset="0"/>
              </a:rPr>
              <a:t>Audience </a:t>
            </a:r>
            <a:r>
              <a:rPr lang="en-US" b="1" dirty="0" smtClean="0">
                <a:gradFill>
                  <a:gsLst>
                    <a:gs pos="0">
                      <a:srgbClr val="FFFFFF"/>
                    </a:gs>
                    <a:gs pos="100000">
                      <a:srgbClr val="FFFFFF"/>
                    </a:gs>
                  </a:gsLst>
                  <a:lin ang="5400000" scaled="0"/>
                </a:gradFill>
                <a:ea typeface="Segoe UI" pitchFamily="34" charset="0"/>
                <a:cs typeface="Segoe UI" pitchFamily="34" charset="0"/>
              </a:rPr>
              <a:t>Targeting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474224" y="3358528"/>
            <a:ext cx="3535680" cy="118872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Filtered Views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Methods for Personalizing the Site</a:t>
            </a:r>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8276" b="25000"/>
          <a:stretch/>
        </p:blipFill>
        <p:spPr>
          <a:xfrm>
            <a:off x="4084637" y="2122514"/>
            <a:ext cx="8229600" cy="3660748"/>
          </a:xfrm>
          <a:prstGeom prst="rect">
            <a:avLst/>
          </a:prstGeom>
        </p:spPr>
      </p:pic>
      <p:sp>
        <p:nvSpPr>
          <p:cNvPr id="6" name="Rectangle 5"/>
          <p:cNvSpPr/>
          <p:nvPr/>
        </p:nvSpPr>
        <p:spPr bwMode="auto">
          <a:xfrm>
            <a:off x="471349" y="4594542"/>
            <a:ext cx="3535680" cy="11887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Out of Box Web Parts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63764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Demonstration of Personalizing the Site</a:t>
            </a:r>
            <a:endParaRPr lang="en-US" dirty="0"/>
          </a:p>
        </p:txBody>
      </p:sp>
    </p:spTree>
    <p:extLst>
      <p:ext uri="{BB962C8B-B14F-4D97-AF65-F5344CB8AC3E}">
        <p14:creationId xmlns:p14="http://schemas.microsoft.com/office/powerpoint/2010/main" val="1226209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br>
              <a:rPr lang="en-US" dirty="0" smtClean="0"/>
            </a:br>
            <a:endParaRPr lang="en-US" sz="1800" dirty="0"/>
          </a:p>
        </p:txBody>
      </p:sp>
      <p:graphicFrame>
        <p:nvGraphicFramePr>
          <p:cNvPr id="6" name="Table 5"/>
          <p:cNvGraphicFramePr>
            <a:graphicFrameLocks noGrp="1"/>
          </p:cNvGraphicFramePr>
          <p:nvPr>
            <p:extLst/>
          </p:nvPr>
        </p:nvGraphicFramePr>
        <p:xfrm>
          <a:off x="274637" y="1759921"/>
          <a:ext cx="11887200" cy="3444240"/>
        </p:xfrm>
        <a:graphic>
          <a:graphicData uri="http://schemas.openxmlformats.org/drawingml/2006/table">
            <a:tbl>
              <a:tblPr firstRow="1">
                <a:tableStyleId>{5C22544A-7EE6-4342-B048-85BDC9FD1C3A}</a:tableStyleId>
              </a:tblPr>
              <a:tblGrid>
                <a:gridCol w="3276600"/>
                <a:gridCol w="8610600"/>
              </a:tblGrid>
              <a:tr h="592777">
                <a:tc>
                  <a:txBody>
                    <a:bodyPr/>
                    <a:lstStyle/>
                    <a:p>
                      <a:pPr defTabSz="932472" fontAlgn="base">
                        <a:lnSpc>
                          <a:spcPct val="90000"/>
                        </a:lnSpc>
                        <a:spcBef>
                          <a:spcPct val="0"/>
                        </a:spcBef>
                        <a:spcAft>
                          <a:spcPct val="0"/>
                        </a:spcAft>
                      </a:pPr>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Title</a:t>
                      </a:r>
                    </a:p>
                  </a:txBody>
                  <a:tcPr marL="182880" marR="182880" marT="91440" marB="91440" anchor="ctr">
                    <a:lnL w="12700" cmpd="sng">
                      <a:noFill/>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c>
                  <a:txBody>
                    <a:bodyPr/>
                    <a:lstStyle/>
                    <a:p>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Link</a:t>
                      </a:r>
                      <a:endParaRPr lang="en-US" sz="28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lnL w="9525" cap="flat" cmpd="sng" algn="ctr">
                      <a:solidFill>
                        <a:srgbClr val="FFFFFF"/>
                      </a:solidFill>
                      <a:prstDash val="solid"/>
                      <a:round/>
                      <a:headEnd type="none" w="med" len="med"/>
                      <a:tailEnd type="none" w="med" len="med"/>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r>
              <a:tr h="914400">
                <a:tc>
                  <a:txBody>
                    <a:bodyPr/>
                    <a:lstStyle/>
                    <a:p>
                      <a:r>
                        <a:rPr lang="en-US" b="0" dirty="0" smtClean="0">
                          <a:solidFill>
                            <a:schemeClr val="tx1"/>
                          </a:solidFill>
                        </a:rPr>
                        <a:t>Target Audiences</a:t>
                      </a:r>
                      <a:endParaRPr lang="en-US" b="0" dirty="0">
                        <a:solidFill>
                          <a:schemeClr val="tx1"/>
                        </a:solidFill>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dirty="0" smtClean="0">
                          <a:latin typeface="+mn-lt"/>
                          <a:hlinkClick r:id="rId3"/>
                        </a:rPr>
                        <a:t>http://office.microsoft.com/en-us/office365-sharepoint-online-enterprise-help/manage-sharepoint-online-audiences-HA102772738.aspx?CTT=1</a:t>
                      </a:r>
                      <a:endParaRPr lang="en-US" sz="1800" b="0" dirty="0" smtClean="0">
                        <a:latin typeface="+mn-lt"/>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Filtered Views</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4"/>
                        </a:rPr>
                        <a:t>http://office.microsoft.com/en-us/office365-sharepoint-online-enterprise-help/results.aspx?qu=filtered%20views&amp;avg=osu&amp;queryid=633229a1%2Dbbfd%2D46cd%2Da949%2D61f811df7bd8&amp;av=osu150</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Out of Box Web Parts</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5"/>
                        </a:rPr>
                        <a:t>http://www.wonderlaura.com/Lists/Posts/Post.aspx?ID=214</a:t>
                      </a:r>
                      <a:r>
                        <a:rPr lang="en-US" b="0" dirty="0" smtClean="0"/>
                        <a:t> </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bl>
          </a:graphicData>
        </a:graphic>
      </p:graphicFrame>
    </p:spTree>
    <p:extLst>
      <p:ext uri="{BB962C8B-B14F-4D97-AF65-F5344CB8AC3E}">
        <p14:creationId xmlns:p14="http://schemas.microsoft.com/office/powerpoint/2010/main" val="1802625465"/>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 3: </a:t>
            </a:r>
            <a:r>
              <a:rPr lang="en-US" dirty="0"/>
              <a:t>Drive Process and Automation of Common Tasks Using Workflow</a:t>
            </a:r>
          </a:p>
        </p:txBody>
      </p:sp>
    </p:spTree>
    <p:extLst>
      <p:ext uri="{BB962C8B-B14F-4D97-AF65-F5344CB8AC3E}">
        <p14:creationId xmlns:p14="http://schemas.microsoft.com/office/powerpoint/2010/main" val="532160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1625" y="-1"/>
            <a:ext cx="12439719" cy="6994526"/>
          </a:xfrm>
          <a:prstGeom prst="rect">
            <a:avLst/>
          </a:prstGeom>
        </p:spPr>
      </p:pic>
      <p:sp>
        <p:nvSpPr>
          <p:cNvPr id="22" name="Rectangle 21"/>
          <p:cNvSpPr/>
          <p:nvPr/>
        </p:nvSpPr>
        <p:spPr bwMode="auto">
          <a:xfrm>
            <a:off x="274637" y="295275"/>
            <a:ext cx="6403975" cy="3662363"/>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The more you can automate for your users, the more likely they are to want to work within your solutions.</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015564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659062"/>
            <a:ext cx="8214225" cy="1773439"/>
          </a:xfrm>
        </p:spPr>
        <p:txBody>
          <a:bodyPr/>
          <a:lstStyle/>
          <a:p>
            <a:r>
              <a:rPr lang="en-US" sz="4000" dirty="0" smtClean="0"/>
              <a:t>Tips &amp; Tricks to Make the Most </a:t>
            </a:r>
            <a:br>
              <a:rPr lang="en-US" sz="4000" dirty="0" smtClean="0"/>
            </a:br>
            <a:r>
              <a:rPr lang="en-US" sz="4000" dirty="0" smtClean="0"/>
              <a:t>Out of Your SharePoint Site and Maximize Adoption</a:t>
            </a:r>
            <a:endParaRPr lang="en-US" sz="4000" dirty="0"/>
          </a:p>
        </p:txBody>
      </p:sp>
      <p:sp>
        <p:nvSpPr>
          <p:cNvPr id="5" name="Text Placeholder 4"/>
          <p:cNvSpPr>
            <a:spLocks noGrp="1"/>
          </p:cNvSpPr>
          <p:nvPr>
            <p:ph type="body" sz="quarter" idx="14"/>
          </p:nvPr>
        </p:nvSpPr>
        <p:spPr/>
        <p:txBody>
          <a:bodyPr/>
          <a:lstStyle/>
          <a:p>
            <a:r>
              <a:rPr lang="en-US" sz="2800" dirty="0" smtClean="0"/>
              <a:t>Jennifer Mason &amp; Laura Rogers</a:t>
            </a:r>
          </a:p>
          <a:p>
            <a:r>
              <a:rPr lang="en-US" sz="2800" dirty="0" smtClean="0"/>
              <a:t>SharePoint Consultants</a:t>
            </a:r>
          </a:p>
          <a:p>
            <a:r>
              <a:rPr lang="en-US" sz="2800" dirty="0" smtClean="0"/>
              <a:t>Rackspace Hosting</a:t>
            </a:r>
            <a:endParaRPr lang="en-US" sz="2800" dirty="0"/>
          </a:p>
        </p:txBody>
      </p:sp>
      <p:sp>
        <p:nvSpPr>
          <p:cNvPr id="3" name="Text Placeholder 2"/>
          <p:cNvSpPr>
            <a:spLocks noGrp="1"/>
          </p:cNvSpPr>
          <p:nvPr>
            <p:ph type="body" sz="quarter" idx="15"/>
          </p:nvPr>
        </p:nvSpPr>
        <p:spPr/>
        <p:txBody>
          <a:bodyPr/>
          <a:lstStyle/>
          <a:p>
            <a:r>
              <a:rPr lang="en-US" dirty="0" smtClean="0"/>
              <a:t>SPC215</a:t>
            </a:r>
            <a:endParaRPr lang="en-US" dirty="0"/>
          </a:p>
        </p:txBody>
      </p:sp>
    </p:spTree>
    <p:extLst>
      <p:ext uri="{BB962C8B-B14F-4D97-AF65-F5344CB8AC3E}">
        <p14:creationId xmlns:p14="http://schemas.microsoft.com/office/powerpoint/2010/main" val="584061899"/>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808037" y="2078738"/>
            <a:ext cx="3581400" cy="184406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Email Notifications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808037" y="3990789"/>
            <a:ext cx="3581400" cy="1820901"/>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Scheduled Reminders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Common Automation Examples</a:t>
            </a:r>
            <a:endParaRPr lang="en-US" dirty="0"/>
          </a:p>
        </p:txBody>
      </p:sp>
      <p:grpSp>
        <p:nvGrpSpPr>
          <p:cNvPr id="4" name="Group 3"/>
          <p:cNvGrpSpPr/>
          <p:nvPr/>
        </p:nvGrpSpPr>
        <p:grpSpPr>
          <a:xfrm>
            <a:off x="4465637" y="2128358"/>
            <a:ext cx="5943600" cy="3657600"/>
            <a:chOff x="4465637" y="2128358"/>
            <a:chExt cx="7698566" cy="4251694"/>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5637" y="2128358"/>
              <a:ext cx="7698566" cy="20859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5637" y="4294146"/>
              <a:ext cx="3387418" cy="20859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98775" y="4293300"/>
              <a:ext cx="4265428" cy="20867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Tree>
    <p:extLst>
      <p:ext uri="{BB962C8B-B14F-4D97-AF65-F5344CB8AC3E}">
        <p14:creationId xmlns:p14="http://schemas.microsoft.com/office/powerpoint/2010/main" val="1368913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Automating Process with SharePoint</a:t>
            </a:r>
            <a:endParaRPr lang="en-US" dirty="0"/>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1554564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41362" y="2811462"/>
            <a:ext cx="10963275" cy="3499075"/>
          </a:xfrm>
          <a:prstGeom prst="rect">
            <a:avLst/>
          </a:prstGeom>
        </p:spPr>
      </p:pic>
      <p:sp>
        <p:nvSpPr>
          <p:cNvPr id="3" name="Rectangle 2"/>
          <p:cNvSpPr/>
          <p:nvPr/>
        </p:nvSpPr>
        <p:spPr bwMode="auto">
          <a:xfrm>
            <a:off x="4999037" y="303213"/>
            <a:ext cx="6705600" cy="27400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latin typeface="Segoe UI Light"/>
                <a:ea typeface="Segoe UI" pitchFamily="34" charset="0"/>
                <a:cs typeface="Segoe UI" pitchFamily="34" charset="0"/>
              </a:rPr>
              <a:t>Use notifications to keep people informed of the process status.</a:t>
            </a:r>
          </a:p>
        </p:txBody>
      </p:sp>
      <p:sp>
        <p:nvSpPr>
          <p:cNvPr id="4" name="Rectangle 3"/>
          <p:cNvSpPr/>
          <p:nvPr/>
        </p:nvSpPr>
        <p:spPr bwMode="auto">
          <a:xfrm>
            <a:off x="741362" y="303213"/>
            <a:ext cx="4257675" cy="27400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Take every opportunity available to add automation to manual processes.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3973121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br>
              <a:rPr lang="en-US" dirty="0" smtClean="0"/>
            </a:br>
            <a:endParaRPr lang="en-US" sz="1800" dirty="0"/>
          </a:p>
        </p:txBody>
      </p:sp>
      <p:graphicFrame>
        <p:nvGraphicFramePr>
          <p:cNvPr id="6" name="Table 2"/>
          <p:cNvGraphicFramePr>
            <a:graphicFrameLocks noGrp="1"/>
          </p:cNvGraphicFramePr>
          <p:nvPr>
            <p:extLst/>
          </p:nvPr>
        </p:nvGraphicFramePr>
        <p:xfrm>
          <a:off x="274637" y="1759921"/>
          <a:ext cx="11887200" cy="3352800"/>
        </p:xfrm>
        <a:graphic>
          <a:graphicData uri="http://schemas.openxmlformats.org/drawingml/2006/table">
            <a:tbl>
              <a:tblPr firstRow="1">
                <a:tableStyleId>{5C22544A-7EE6-4342-B048-85BDC9FD1C3A}</a:tableStyleId>
              </a:tblPr>
              <a:tblGrid>
                <a:gridCol w="4724400"/>
                <a:gridCol w="7162800"/>
              </a:tblGrid>
              <a:tr h="592777">
                <a:tc>
                  <a:txBody>
                    <a:bodyPr/>
                    <a:lstStyle/>
                    <a:p>
                      <a:pPr defTabSz="932472" fontAlgn="base">
                        <a:lnSpc>
                          <a:spcPct val="90000"/>
                        </a:lnSpc>
                        <a:spcBef>
                          <a:spcPct val="0"/>
                        </a:spcBef>
                        <a:spcAft>
                          <a:spcPct val="0"/>
                        </a:spcAft>
                      </a:pPr>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Title</a:t>
                      </a:r>
                    </a:p>
                  </a:txBody>
                  <a:tcPr marL="182880" marR="182880" marT="91440" marB="91440" anchor="ctr">
                    <a:lnL w="12700" cmpd="sng">
                      <a:noFill/>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c>
                  <a:txBody>
                    <a:bodyPr/>
                    <a:lstStyle/>
                    <a:p>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Link</a:t>
                      </a:r>
                      <a:endParaRPr lang="en-US" sz="28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lnL w="9525" cap="flat" cmpd="sng" algn="ctr">
                      <a:solidFill>
                        <a:srgbClr val="FFFFFF"/>
                      </a:solidFill>
                      <a:prstDash val="solid"/>
                      <a:round/>
                      <a:headEnd type="none" w="med" len="med"/>
                      <a:tailEnd type="none" w="med" len="med"/>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r>
              <a:tr h="914400">
                <a:tc>
                  <a:txBody>
                    <a:bodyPr/>
                    <a:lstStyle/>
                    <a:p>
                      <a:r>
                        <a:rPr lang="en-US" b="0" dirty="0" smtClean="0">
                          <a:solidFill>
                            <a:schemeClr val="tx1"/>
                          </a:solidFill>
                        </a:rPr>
                        <a:t>SharePoint 2013 Workflows</a:t>
                      </a:r>
                      <a:endParaRPr lang="en-US" b="0" dirty="0">
                        <a:solidFill>
                          <a:schemeClr val="tx1"/>
                        </a:solidFill>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dirty="0" smtClean="0">
                          <a:latin typeface="+mn-lt"/>
                          <a:hlinkClick r:id="rId3"/>
                        </a:rPr>
                        <a:t>http://blogs.office.com/2012/11/12/sharepoint-2013-workflows-in-visio/</a:t>
                      </a:r>
                      <a:r>
                        <a:rPr lang="en-US" sz="1800" b="0" dirty="0" smtClean="0">
                          <a:latin typeface="+mn-lt"/>
                        </a:rPr>
                        <a:t> </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Creating a Looping</a:t>
                      </a:r>
                      <a:r>
                        <a:rPr lang="en-US" sz="1800" b="0" i="0" u="none" kern="1200" baseline="0" dirty="0" smtClean="0">
                          <a:solidFill>
                            <a:schemeClr val="tx1"/>
                          </a:solidFill>
                          <a:latin typeface="+mn-lt"/>
                          <a:ea typeface="+mn-ea"/>
                          <a:cs typeface="+mn-cs"/>
                        </a:rPr>
                        <a:t> Site Workflow to Send Scheduled Reminders</a:t>
                      </a:r>
                      <a:endParaRPr lang="en-US" sz="1800" b="0" i="0" u="none" kern="1200" dirty="0" smtClean="0">
                        <a:solidFill>
                          <a:schemeClr val="tx1"/>
                        </a:solidFill>
                        <a:latin typeface="+mn-lt"/>
                        <a:ea typeface="+mn-ea"/>
                        <a:cs typeface="+mn-cs"/>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4"/>
                        </a:rPr>
                        <a:t>http://www.jenniferannmason.com/Blog/Post/245/-Office365,--SharePoint-2013--Create-a-Weekly-Reminder-Workflow</a:t>
                      </a:r>
                      <a:r>
                        <a:rPr lang="en-US" b="0" dirty="0" smtClean="0"/>
                        <a:t> </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Workflow development in SharePoint Designer 2013 and Visio 2013</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5"/>
                        </a:rPr>
                        <a:t>http://msdn.microsoft.com/en-us/library/office/jj163272.aspx</a:t>
                      </a:r>
                      <a:r>
                        <a:rPr lang="en-US" b="0" dirty="0" smtClean="0"/>
                        <a:t> </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bl>
          </a:graphicData>
        </a:graphic>
      </p:graphicFrame>
    </p:spTree>
    <p:extLst>
      <p:ext uri="{BB962C8B-B14F-4D97-AF65-F5344CB8AC3E}">
        <p14:creationId xmlns:p14="http://schemas.microsoft.com/office/powerpoint/2010/main" val="400859342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Tip 4: Design your Site to Encourage </a:t>
            </a:r>
            <a:r>
              <a:rPr lang="en-US"/>
              <a:t>Social Interaction </a:t>
            </a:r>
            <a:endParaRPr lang="en-US" dirty="0"/>
          </a:p>
        </p:txBody>
      </p:sp>
    </p:spTree>
    <p:extLst>
      <p:ext uri="{BB962C8B-B14F-4D97-AF65-F5344CB8AC3E}">
        <p14:creationId xmlns:p14="http://schemas.microsoft.com/office/powerpoint/2010/main" val="4244552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391202" y="4580507"/>
            <a:ext cx="3538728" cy="118872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Ratings &amp; Likes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396556" y="2122514"/>
            <a:ext cx="3538728" cy="118872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Home Page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391202" y="3351510"/>
            <a:ext cx="3538728" cy="118872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Social Features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Driving Users to Action…</a:t>
            </a:r>
            <a:endParaRPr lang="en-US"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8346" b="25021"/>
          <a:stretch/>
        </p:blipFill>
        <p:spPr>
          <a:xfrm>
            <a:off x="4003082" y="2110061"/>
            <a:ext cx="8251863" cy="3659166"/>
          </a:xfrm>
          <a:prstGeom prst="rect">
            <a:avLst/>
          </a:prstGeom>
        </p:spPr>
      </p:pic>
    </p:spTree>
    <p:extLst>
      <p:ext uri="{BB962C8B-B14F-4D97-AF65-F5344CB8AC3E}">
        <p14:creationId xmlns:p14="http://schemas.microsoft.com/office/powerpoint/2010/main" val="2766951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Demonstration of Rankings</a:t>
            </a:r>
            <a:endParaRPr lang="en-US" dirty="0"/>
          </a:p>
        </p:txBody>
      </p:sp>
    </p:spTree>
    <p:extLst>
      <p:ext uri="{BB962C8B-B14F-4D97-AF65-F5344CB8AC3E}">
        <p14:creationId xmlns:p14="http://schemas.microsoft.com/office/powerpoint/2010/main" val="1234227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br>
              <a:rPr lang="en-US" dirty="0" smtClean="0"/>
            </a:br>
            <a:endParaRPr lang="en-US" sz="1800" dirty="0"/>
          </a:p>
        </p:txBody>
      </p:sp>
      <p:graphicFrame>
        <p:nvGraphicFramePr>
          <p:cNvPr id="6" name="Table 2"/>
          <p:cNvGraphicFramePr>
            <a:graphicFrameLocks noGrp="1"/>
          </p:cNvGraphicFramePr>
          <p:nvPr>
            <p:extLst/>
          </p:nvPr>
        </p:nvGraphicFramePr>
        <p:xfrm>
          <a:off x="274637" y="1759921"/>
          <a:ext cx="11887200" cy="2438400"/>
        </p:xfrm>
        <a:graphic>
          <a:graphicData uri="http://schemas.openxmlformats.org/drawingml/2006/table">
            <a:tbl>
              <a:tblPr firstRow="1">
                <a:tableStyleId>{5C22544A-7EE6-4342-B048-85BDC9FD1C3A}</a:tableStyleId>
              </a:tblPr>
              <a:tblGrid>
                <a:gridCol w="3276600"/>
                <a:gridCol w="8610600"/>
              </a:tblGrid>
              <a:tr h="592777">
                <a:tc>
                  <a:txBody>
                    <a:bodyPr/>
                    <a:lstStyle/>
                    <a:p>
                      <a:pPr defTabSz="932472" fontAlgn="base">
                        <a:lnSpc>
                          <a:spcPct val="90000"/>
                        </a:lnSpc>
                        <a:spcBef>
                          <a:spcPct val="0"/>
                        </a:spcBef>
                        <a:spcAft>
                          <a:spcPct val="0"/>
                        </a:spcAft>
                      </a:pPr>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Title</a:t>
                      </a:r>
                    </a:p>
                  </a:txBody>
                  <a:tcPr marL="182880" marR="182880" marT="91440" marB="91440" anchor="ctr">
                    <a:lnL w="12700" cmpd="sng">
                      <a:noFill/>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c>
                  <a:txBody>
                    <a:bodyPr/>
                    <a:lstStyle/>
                    <a:p>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Link</a:t>
                      </a:r>
                      <a:endParaRPr lang="en-US" sz="28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lnL w="9525" cap="flat" cmpd="sng" algn="ctr">
                      <a:solidFill>
                        <a:srgbClr val="FFFFFF"/>
                      </a:solidFill>
                      <a:prstDash val="solid"/>
                      <a:round/>
                      <a:headEnd type="none" w="med" len="med"/>
                      <a:tailEnd type="none" w="med" len="med"/>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r>
              <a:tr h="914400">
                <a:tc>
                  <a:txBody>
                    <a:bodyPr/>
                    <a:lstStyle/>
                    <a:p>
                      <a:r>
                        <a:rPr lang="en-US" b="0" dirty="0" smtClean="0">
                          <a:solidFill>
                            <a:schemeClr val="tx1"/>
                          </a:solidFill>
                        </a:rPr>
                        <a:t>Home</a:t>
                      </a:r>
                      <a:r>
                        <a:rPr lang="en-US" b="0" baseline="0" dirty="0" smtClean="0">
                          <a:solidFill>
                            <a:schemeClr val="tx1"/>
                          </a:solidFill>
                        </a:rPr>
                        <a:t> Page Group Policy</a:t>
                      </a:r>
                      <a:endParaRPr lang="en-US" b="0" dirty="0">
                        <a:solidFill>
                          <a:schemeClr val="tx1"/>
                        </a:solidFill>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dirty="0" smtClean="0">
                          <a:latin typeface="+mn-lt"/>
                        </a:rPr>
                        <a:t>http://www.grouppolicy.biz/tag/home-page/</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Yammer and Email</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t>https://about.yammer.com/yammer-blog/yammer-email-working-better-together/</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bl>
          </a:graphicData>
        </a:graphic>
      </p:graphicFrame>
    </p:spTree>
    <p:extLst>
      <p:ext uri="{BB962C8B-B14F-4D97-AF65-F5344CB8AC3E}">
        <p14:creationId xmlns:p14="http://schemas.microsoft.com/office/powerpoint/2010/main" val="273283518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 5</a:t>
            </a:r>
            <a:r>
              <a:rPr lang="en-US" dirty="0"/>
              <a:t>: Utilize Existing Content and Apps within your Solutions</a:t>
            </a:r>
          </a:p>
        </p:txBody>
      </p:sp>
    </p:spTree>
    <p:extLst>
      <p:ext uri="{BB962C8B-B14F-4D97-AF65-F5344CB8AC3E}">
        <p14:creationId xmlns:p14="http://schemas.microsoft.com/office/powerpoint/2010/main" val="97701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303197" y="3497263"/>
            <a:ext cx="2967227" cy="109588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Apps vary in cost from $0 to $x per User</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303196" y="2355056"/>
            <a:ext cx="2957149" cy="109588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Filter Apps by Category</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Don’t Reinvent the Wheel</a:t>
            </a:r>
            <a:endParaRPr lang="en-US" dirty="0"/>
          </a:p>
        </p:txBody>
      </p:sp>
      <p:sp>
        <p:nvSpPr>
          <p:cNvPr id="8" name="Rectangle 7"/>
          <p:cNvSpPr/>
          <p:nvPr/>
        </p:nvSpPr>
        <p:spPr bwMode="auto">
          <a:xfrm>
            <a:off x="9241422" y="2355056"/>
            <a:ext cx="2691815" cy="17846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Utilize Apps from within the SharePoint Store for common tasks and scenarios.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9241422" y="4059572"/>
            <a:ext cx="2691815" cy="178465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Before you develop anything from scratch you need to know first what is already available in the marketplace.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82"/>
          <p:cNvSpPr>
            <a:spLocks noEditPoints="1"/>
          </p:cNvSpPr>
          <p:nvPr/>
        </p:nvSpPr>
        <p:spPr bwMode="black">
          <a:xfrm>
            <a:off x="11018837" y="3532659"/>
            <a:ext cx="629377" cy="528166"/>
          </a:xfrm>
          <a:custGeom>
            <a:avLst/>
            <a:gdLst>
              <a:gd name="T0" fmla="*/ 52 w 120"/>
              <a:gd name="T1" fmla="*/ 6 h 101"/>
              <a:gd name="T2" fmla="*/ 23 w 120"/>
              <a:gd name="T3" fmla="*/ 48 h 101"/>
              <a:gd name="T4" fmla="*/ 0 w 120"/>
              <a:gd name="T5" fmla="*/ 29 h 101"/>
              <a:gd name="T6" fmla="*/ 7 w 120"/>
              <a:gd name="T7" fmla="*/ 21 h 101"/>
              <a:gd name="T8" fmla="*/ 21 w 120"/>
              <a:gd name="T9" fmla="*/ 33 h 101"/>
              <a:gd name="T10" fmla="*/ 43 w 120"/>
              <a:gd name="T11" fmla="*/ 0 h 101"/>
              <a:gd name="T12" fmla="*/ 52 w 120"/>
              <a:gd name="T13" fmla="*/ 6 h 101"/>
              <a:gd name="T14" fmla="*/ 118 w 120"/>
              <a:gd name="T15" fmla="*/ 44 h 101"/>
              <a:gd name="T16" fmla="*/ 117 w 120"/>
              <a:gd name="T17" fmla="*/ 44 h 101"/>
              <a:gd name="T18" fmla="*/ 108 w 120"/>
              <a:gd name="T19" fmla="*/ 44 h 101"/>
              <a:gd name="T20" fmla="*/ 107 w 120"/>
              <a:gd name="T21" fmla="*/ 44 h 101"/>
              <a:gd name="T22" fmla="*/ 105 w 120"/>
              <a:gd name="T23" fmla="*/ 44 h 101"/>
              <a:gd name="T24" fmla="*/ 103 w 120"/>
              <a:gd name="T25" fmla="*/ 52 h 101"/>
              <a:gd name="T26" fmla="*/ 56 w 120"/>
              <a:gd name="T27" fmla="*/ 52 h 101"/>
              <a:gd name="T28" fmla="*/ 53 w 120"/>
              <a:gd name="T29" fmla="*/ 52 h 101"/>
              <a:gd name="T30" fmla="*/ 50 w 120"/>
              <a:gd name="T31" fmla="*/ 52 h 101"/>
              <a:gd name="T32" fmla="*/ 51 w 120"/>
              <a:gd name="T33" fmla="*/ 55 h 101"/>
              <a:gd name="T34" fmla="*/ 51 w 120"/>
              <a:gd name="T35" fmla="*/ 55 h 101"/>
              <a:gd name="T36" fmla="*/ 56 w 120"/>
              <a:gd name="T37" fmla="*/ 80 h 101"/>
              <a:gd name="T38" fmla="*/ 57 w 120"/>
              <a:gd name="T39" fmla="*/ 81 h 101"/>
              <a:gd name="T40" fmla="*/ 57 w 120"/>
              <a:gd name="T41" fmla="*/ 82 h 101"/>
              <a:gd name="T42" fmla="*/ 59 w 120"/>
              <a:gd name="T43" fmla="*/ 82 h 101"/>
              <a:gd name="T44" fmla="*/ 59 w 120"/>
              <a:gd name="T45" fmla="*/ 82 h 101"/>
              <a:gd name="T46" fmla="*/ 96 w 120"/>
              <a:gd name="T47" fmla="*/ 82 h 101"/>
              <a:gd name="T48" fmla="*/ 95 w 120"/>
              <a:gd name="T49" fmla="*/ 87 h 101"/>
              <a:gd name="T50" fmla="*/ 56 w 120"/>
              <a:gd name="T51" fmla="*/ 87 h 101"/>
              <a:gd name="T52" fmla="*/ 55 w 120"/>
              <a:gd name="T53" fmla="*/ 87 h 101"/>
              <a:gd name="T54" fmla="*/ 53 w 120"/>
              <a:gd name="T55" fmla="*/ 87 h 101"/>
              <a:gd name="T56" fmla="*/ 53 w 120"/>
              <a:gd name="T57" fmla="*/ 92 h 101"/>
              <a:gd name="T58" fmla="*/ 55 w 120"/>
              <a:gd name="T59" fmla="*/ 92 h 101"/>
              <a:gd name="T60" fmla="*/ 55 w 120"/>
              <a:gd name="T61" fmla="*/ 92 h 101"/>
              <a:gd name="T62" fmla="*/ 59 w 120"/>
              <a:gd name="T63" fmla="*/ 92 h 101"/>
              <a:gd name="T64" fmla="*/ 58 w 120"/>
              <a:gd name="T65" fmla="*/ 95 h 101"/>
              <a:gd name="T66" fmla="*/ 64 w 120"/>
              <a:gd name="T67" fmla="*/ 101 h 101"/>
              <a:gd name="T68" fmla="*/ 69 w 120"/>
              <a:gd name="T69" fmla="*/ 95 h 101"/>
              <a:gd name="T70" fmla="*/ 68 w 120"/>
              <a:gd name="T71" fmla="*/ 92 h 101"/>
              <a:gd name="T72" fmla="*/ 91 w 120"/>
              <a:gd name="T73" fmla="*/ 92 h 101"/>
              <a:gd name="T74" fmla="*/ 89 w 120"/>
              <a:gd name="T75" fmla="*/ 95 h 101"/>
              <a:gd name="T76" fmla="*/ 95 w 120"/>
              <a:gd name="T77" fmla="*/ 101 h 101"/>
              <a:gd name="T78" fmla="*/ 100 w 120"/>
              <a:gd name="T79" fmla="*/ 95 h 101"/>
              <a:gd name="T80" fmla="*/ 99 w 120"/>
              <a:gd name="T81" fmla="*/ 91 h 101"/>
              <a:gd name="T82" fmla="*/ 99 w 120"/>
              <a:gd name="T83" fmla="*/ 90 h 101"/>
              <a:gd name="T84" fmla="*/ 101 w 120"/>
              <a:gd name="T85" fmla="*/ 80 h 101"/>
              <a:gd name="T86" fmla="*/ 109 w 120"/>
              <a:gd name="T87" fmla="*/ 48 h 101"/>
              <a:gd name="T88" fmla="*/ 117 w 120"/>
              <a:gd name="T89" fmla="*/ 48 h 101"/>
              <a:gd name="T90" fmla="*/ 118 w 120"/>
              <a:gd name="T91" fmla="*/ 48 h 101"/>
              <a:gd name="T92" fmla="*/ 120 w 120"/>
              <a:gd name="T93" fmla="*/ 48 h 101"/>
              <a:gd name="T94" fmla="*/ 120 w 120"/>
              <a:gd name="T95" fmla="*/ 44 h 101"/>
              <a:gd name="T96" fmla="*/ 118 w 120"/>
              <a:gd name="T97" fmla="*/ 4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 h="101">
                <a:moveTo>
                  <a:pt x="52" y="6"/>
                </a:moveTo>
                <a:cubicBezTo>
                  <a:pt x="23" y="48"/>
                  <a:pt x="23" y="48"/>
                  <a:pt x="23" y="48"/>
                </a:cubicBezTo>
                <a:cubicBezTo>
                  <a:pt x="0" y="29"/>
                  <a:pt x="0" y="29"/>
                  <a:pt x="0" y="29"/>
                </a:cubicBezTo>
                <a:cubicBezTo>
                  <a:pt x="7" y="21"/>
                  <a:pt x="7" y="21"/>
                  <a:pt x="7" y="21"/>
                </a:cubicBezTo>
                <a:cubicBezTo>
                  <a:pt x="21" y="33"/>
                  <a:pt x="21" y="33"/>
                  <a:pt x="21" y="33"/>
                </a:cubicBezTo>
                <a:cubicBezTo>
                  <a:pt x="43" y="0"/>
                  <a:pt x="43" y="0"/>
                  <a:pt x="43" y="0"/>
                </a:cubicBezTo>
                <a:lnTo>
                  <a:pt x="52" y="6"/>
                </a:lnTo>
                <a:close/>
                <a:moveTo>
                  <a:pt x="118" y="44"/>
                </a:moveTo>
                <a:cubicBezTo>
                  <a:pt x="117" y="44"/>
                  <a:pt x="117" y="44"/>
                  <a:pt x="117" y="44"/>
                </a:cubicBezTo>
                <a:cubicBezTo>
                  <a:pt x="108" y="44"/>
                  <a:pt x="108" y="44"/>
                  <a:pt x="108" y="44"/>
                </a:cubicBezTo>
                <a:cubicBezTo>
                  <a:pt x="107" y="44"/>
                  <a:pt x="107" y="44"/>
                  <a:pt x="107" y="44"/>
                </a:cubicBezTo>
                <a:cubicBezTo>
                  <a:pt x="105" y="44"/>
                  <a:pt x="105" y="44"/>
                  <a:pt x="105" y="44"/>
                </a:cubicBezTo>
                <a:cubicBezTo>
                  <a:pt x="103" y="52"/>
                  <a:pt x="103" y="52"/>
                  <a:pt x="103" y="52"/>
                </a:cubicBezTo>
                <a:cubicBezTo>
                  <a:pt x="56" y="52"/>
                  <a:pt x="56" y="52"/>
                  <a:pt x="56" y="52"/>
                </a:cubicBezTo>
                <a:cubicBezTo>
                  <a:pt x="53" y="52"/>
                  <a:pt x="53" y="52"/>
                  <a:pt x="53" y="52"/>
                </a:cubicBezTo>
                <a:cubicBezTo>
                  <a:pt x="50" y="52"/>
                  <a:pt x="50" y="52"/>
                  <a:pt x="50" y="52"/>
                </a:cubicBezTo>
                <a:cubicBezTo>
                  <a:pt x="51" y="55"/>
                  <a:pt x="51" y="55"/>
                  <a:pt x="51" y="55"/>
                </a:cubicBezTo>
                <a:cubicBezTo>
                  <a:pt x="51" y="55"/>
                  <a:pt x="51" y="55"/>
                  <a:pt x="51" y="55"/>
                </a:cubicBezTo>
                <a:cubicBezTo>
                  <a:pt x="56" y="80"/>
                  <a:pt x="56" y="80"/>
                  <a:pt x="56" y="80"/>
                </a:cubicBezTo>
                <a:cubicBezTo>
                  <a:pt x="56" y="81"/>
                  <a:pt x="57" y="81"/>
                  <a:pt x="57" y="81"/>
                </a:cubicBezTo>
                <a:cubicBezTo>
                  <a:pt x="57" y="82"/>
                  <a:pt x="57" y="82"/>
                  <a:pt x="57" y="82"/>
                </a:cubicBezTo>
                <a:cubicBezTo>
                  <a:pt x="59" y="82"/>
                  <a:pt x="59" y="82"/>
                  <a:pt x="59" y="82"/>
                </a:cubicBezTo>
                <a:cubicBezTo>
                  <a:pt x="59" y="82"/>
                  <a:pt x="59" y="82"/>
                  <a:pt x="59" y="82"/>
                </a:cubicBezTo>
                <a:cubicBezTo>
                  <a:pt x="96" y="82"/>
                  <a:pt x="96" y="82"/>
                  <a:pt x="96" y="82"/>
                </a:cubicBezTo>
                <a:cubicBezTo>
                  <a:pt x="95" y="87"/>
                  <a:pt x="95" y="87"/>
                  <a:pt x="95" y="87"/>
                </a:cubicBezTo>
                <a:cubicBezTo>
                  <a:pt x="56" y="87"/>
                  <a:pt x="56" y="87"/>
                  <a:pt x="56" y="87"/>
                </a:cubicBezTo>
                <a:cubicBezTo>
                  <a:pt x="55" y="87"/>
                  <a:pt x="55" y="87"/>
                  <a:pt x="55" y="87"/>
                </a:cubicBezTo>
                <a:cubicBezTo>
                  <a:pt x="53" y="87"/>
                  <a:pt x="53" y="87"/>
                  <a:pt x="53" y="87"/>
                </a:cubicBezTo>
                <a:cubicBezTo>
                  <a:pt x="53" y="92"/>
                  <a:pt x="53" y="92"/>
                  <a:pt x="53" y="92"/>
                </a:cubicBezTo>
                <a:cubicBezTo>
                  <a:pt x="55" y="92"/>
                  <a:pt x="55" y="92"/>
                  <a:pt x="55" y="92"/>
                </a:cubicBezTo>
                <a:cubicBezTo>
                  <a:pt x="55" y="92"/>
                  <a:pt x="55" y="92"/>
                  <a:pt x="55" y="92"/>
                </a:cubicBezTo>
                <a:cubicBezTo>
                  <a:pt x="59" y="92"/>
                  <a:pt x="59" y="92"/>
                  <a:pt x="59" y="92"/>
                </a:cubicBezTo>
                <a:cubicBezTo>
                  <a:pt x="59" y="93"/>
                  <a:pt x="58" y="94"/>
                  <a:pt x="58" y="95"/>
                </a:cubicBezTo>
                <a:cubicBezTo>
                  <a:pt x="58" y="98"/>
                  <a:pt x="61" y="101"/>
                  <a:pt x="64" y="101"/>
                </a:cubicBezTo>
                <a:cubicBezTo>
                  <a:pt x="67" y="101"/>
                  <a:pt x="69" y="98"/>
                  <a:pt x="69" y="95"/>
                </a:cubicBezTo>
                <a:cubicBezTo>
                  <a:pt x="69" y="94"/>
                  <a:pt x="69" y="93"/>
                  <a:pt x="68" y="92"/>
                </a:cubicBezTo>
                <a:cubicBezTo>
                  <a:pt x="91" y="92"/>
                  <a:pt x="91" y="92"/>
                  <a:pt x="91" y="92"/>
                </a:cubicBezTo>
                <a:cubicBezTo>
                  <a:pt x="90" y="93"/>
                  <a:pt x="89" y="94"/>
                  <a:pt x="89" y="95"/>
                </a:cubicBezTo>
                <a:cubicBezTo>
                  <a:pt x="89" y="98"/>
                  <a:pt x="92" y="101"/>
                  <a:pt x="95" y="101"/>
                </a:cubicBezTo>
                <a:cubicBezTo>
                  <a:pt x="98" y="101"/>
                  <a:pt x="100" y="98"/>
                  <a:pt x="100" y="95"/>
                </a:cubicBezTo>
                <a:cubicBezTo>
                  <a:pt x="100" y="94"/>
                  <a:pt x="100" y="92"/>
                  <a:pt x="99" y="91"/>
                </a:cubicBezTo>
                <a:cubicBezTo>
                  <a:pt x="99" y="91"/>
                  <a:pt x="99" y="90"/>
                  <a:pt x="99" y="90"/>
                </a:cubicBezTo>
                <a:cubicBezTo>
                  <a:pt x="101" y="80"/>
                  <a:pt x="101" y="80"/>
                  <a:pt x="101" y="80"/>
                </a:cubicBezTo>
                <a:cubicBezTo>
                  <a:pt x="109" y="48"/>
                  <a:pt x="109" y="48"/>
                  <a:pt x="109" y="48"/>
                </a:cubicBezTo>
                <a:cubicBezTo>
                  <a:pt x="117" y="48"/>
                  <a:pt x="117" y="48"/>
                  <a:pt x="117" y="48"/>
                </a:cubicBezTo>
                <a:cubicBezTo>
                  <a:pt x="118" y="48"/>
                  <a:pt x="118" y="48"/>
                  <a:pt x="118" y="48"/>
                </a:cubicBezTo>
                <a:cubicBezTo>
                  <a:pt x="120" y="48"/>
                  <a:pt x="120" y="48"/>
                  <a:pt x="120" y="48"/>
                </a:cubicBezTo>
                <a:cubicBezTo>
                  <a:pt x="120" y="44"/>
                  <a:pt x="120" y="44"/>
                  <a:pt x="120" y="44"/>
                </a:cubicBezTo>
                <a:lnTo>
                  <a:pt x="118" y="44"/>
                </a:lnTo>
                <a:close/>
              </a:path>
            </a:pathLst>
          </a:custGeom>
          <a:solidFill>
            <a:schemeClr val="bg1"/>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3" name="Picture 2"/>
          <p:cNvPicPr>
            <a:picLocks noChangeAspect="1"/>
          </p:cNvPicPr>
          <p:nvPr/>
        </p:nvPicPr>
        <p:blipFill>
          <a:blip r:embed="rId3"/>
          <a:stretch>
            <a:fillRect/>
          </a:stretch>
        </p:blipFill>
        <p:spPr>
          <a:xfrm>
            <a:off x="3260346" y="2278061"/>
            <a:ext cx="5981076" cy="3519845"/>
          </a:xfrm>
          <a:prstGeom prst="rect">
            <a:avLst/>
          </a:prstGeom>
        </p:spPr>
      </p:pic>
      <p:sp>
        <p:nvSpPr>
          <p:cNvPr id="35" name="Rectangle 34"/>
          <p:cNvSpPr/>
          <p:nvPr/>
        </p:nvSpPr>
        <p:spPr bwMode="auto">
          <a:xfrm>
            <a:off x="303197" y="4640263"/>
            <a:ext cx="2957150" cy="118872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Create your own apps to deploy to your internal store or the Office Marketplace.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56752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t="7698" b="25802"/>
          <a:stretch/>
        </p:blipFill>
        <p:spPr bwMode="ltGray">
          <a:xfrm>
            <a:off x="274639" y="2125661"/>
            <a:ext cx="3657600" cy="3657601"/>
          </a:xfrm>
          <a:prstGeom prst="rect">
            <a:avLst/>
          </a:prstGeom>
        </p:spPr>
      </p:pic>
      <p:sp>
        <p:nvSpPr>
          <p:cNvPr id="23" name="Rectangle 22"/>
          <p:cNvSpPr>
            <a:spLocks/>
          </p:cNvSpPr>
          <p:nvPr/>
        </p:nvSpPr>
        <p:spPr bwMode="auto">
          <a:xfrm>
            <a:off x="3932237" y="2125278"/>
            <a:ext cx="36576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SharePoint Server MVP</a:t>
            </a: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Leaders in Local Community</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Find us on Twitter:</a:t>
            </a: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t>
            </a:r>
            <a:r>
              <a:rPr lang="en-US" sz="2000" dirty="0" err="1" smtClean="0">
                <a:gradFill>
                  <a:gsLst>
                    <a:gs pos="0">
                      <a:srgbClr val="FFFFFF"/>
                    </a:gs>
                    <a:gs pos="100000">
                      <a:srgbClr val="FFFFFF"/>
                    </a:gs>
                  </a:gsLst>
                  <a:lin ang="5400000" scaled="0"/>
                </a:gradFill>
                <a:ea typeface="Segoe UI" pitchFamily="34" charset="0"/>
                <a:cs typeface="Segoe UI" pitchFamily="34" charset="0"/>
              </a:rPr>
              <a:t>WonderLaura</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t>
            </a:r>
            <a:r>
              <a:rPr lang="en-US" sz="2000" dirty="0" err="1" smtClean="0">
                <a:gradFill>
                  <a:gsLst>
                    <a:gs pos="0">
                      <a:srgbClr val="FFFFFF"/>
                    </a:gs>
                    <a:gs pos="100000">
                      <a:srgbClr val="FFFFFF"/>
                    </a:gs>
                  </a:gsLst>
                  <a:lin ang="5400000" scaled="0"/>
                </a:gradFill>
                <a:ea typeface="Segoe UI" pitchFamily="34" charset="0"/>
                <a:cs typeface="Segoe UI" pitchFamily="34" charset="0"/>
              </a:rPr>
              <a:t>jennifermason</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hlinkClick r:id="rId4"/>
              </a:rPr>
              <a:t>www.jenniferannmason.com</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hlinkClick r:id="rId5"/>
              </a:rPr>
              <a:t>www.wonderlaura.com</a:t>
            </a:r>
            <a:r>
              <a:rPr lang="en-US" sz="2000" dirty="0" smtClean="0">
                <a:gradFill>
                  <a:gsLst>
                    <a:gs pos="0">
                      <a:srgbClr val="FFFFFF"/>
                    </a:gs>
                    <a:gs pos="100000">
                      <a:srgbClr val="FFFFFF"/>
                    </a:gs>
                  </a:gsLst>
                  <a:lin ang="5400000" scaled="0"/>
                </a:gradFill>
                <a:ea typeface="Segoe UI" pitchFamily="34" charset="0"/>
                <a:cs typeface="Segoe UI" pitchFamily="34" charset="0"/>
              </a:rPr>
              <a:t> </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Title 33"/>
          <p:cNvSpPr>
            <a:spLocks noGrp="1"/>
          </p:cNvSpPr>
          <p:nvPr>
            <p:ph type="title"/>
          </p:nvPr>
        </p:nvSpPr>
        <p:spPr/>
        <p:txBody>
          <a:bodyPr/>
          <a:lstStyle/>
          <a:p>
            <a:r>
              <a:rPr lang="en-US" dirty="0" smtClean="0"/>
              <a:t>About Jennifer &amp; Laura</a:t>
            </a:r>
            <a:endParaRPr lang="en-US" sz="3200" dirty="0">
              <a:gradFill>
                <a:gsLst>
                  <a:gs pos="1250">
                    <a:schemeClr val="tx1"/>
                  </a:gs>
                  <a:gs pos="100000">
                    <a:schemeClr val="tx1"/>
                  </a:gs>
                </a:gsLst>
                <a:lin ang="5400000" scaled="0"/>
              </a:gradFill>
            </a:endParaRPr>
          </a:p>
        </p:txBody>
      </p:sp>
      <p:sp>
        <p:nvSpPr>
          <p:cNvPr id="12" name="TextBox 11"/>
          <p:cNvSpPr txBox="1"/>
          <p:nvPr/>
        </p:nvSpPr>
        <p:spPr>
          <a:xfrm>
            <a:off x="273048" y="1212850"/>
            <a:ext cx="7315202" cy="912428"/>
          </a:xfrm>
          <a:prstGeom prst="rect">
            <a:avLst/>
          </a:prstGeom>
          <a:noFill/>
        </p:spPr>
        <p:txBody>
          <a:bodyPr wrap="square" lIns="182880" tIns="146304" rIns="182880" bIns="146304" rtlCol="0">
            <a:noAutofit/>
          </a:bodyPr>
          <a:lstStyle/>
          <a:p>
            <a:endParaRPr lang="en-US" sz="2000" dirty="0">
              <a:gradFill>
                <a:gsLst>
                  <a:gs pos="1250">
                    <a:srgbClr val="505050"/>
                  </a:gs>
                  <a:gs pos="99000">
                    <a:srgbClr val="505050"/>
                  </a:gs>
                </a:gsLst>
                <a:lin ang="5400000" scaled="0"/>
              </a:gradFill>
            </a:endParaRPr>
          </a:p>
        </p:txBody>
      </p:sp>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b="12520"/>
          <a:stretch/>
        </p:blipFill>
        <p:spPr bwMode="ltGray">
          <a:xfrm>
            <a:off x="7585555" y="2124895"/>
            <a:ext cx="3657600" cy="3658368"/>
          </a:xfrm>
          <a:prstGeom prst="rect">
            <a:avLst/>
          </a:prstGeom>
        </p:spPr>
      </p:pic>
    </p:spTree>
    <p:extLst>
      <p:ext uri="{BB962C8B-B14F-4D97-AF65-F5344CB8AC3E}">
        <p14:creationId xmlns:p14="http://schemas.microsoft.com/office/powerpoint/2010/main" val="4205700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Marketplace Apps</a:t>
            </a:r>
            <a:endParaRPr lang="en-US" dirty="0"/>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21625672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br>
              <a:rPr lang="en-US" dirty="0" smtClean="0"/>
            </a:br>
            <a:endParaRPr lang="en-US" sz="1800" dirty="0"/>
          </a:p>
        </p:txBody>
      </p:sp>
      <p:graphicFrame>
        <p:nvGraphicFramePr>
          <p:cNvPr id="6" name="Table 5"/>
          <p:cNvGraphicFramePr>
            <a:graphicFrameLocks noGrp="1"/>
          </p:cNvGraphicFramePr>
          <p:nvPr>
            <p:extLst/>
          </p:nvPr>
        </p:nvGraphicFramePr>
        <p:xfrm>
          <a:off x="277003" y="1229030"/>
          <a:ext cx="11887200" cy="5364480"/>
        </p:xfrm>
        <a:graphic>
          <a:graphicData uri="http://schemas.openxmlformats.org/drawingml/2006/table">
            <a:tbl>
              <a:tblPr firstRow="1">
                <a:tableStyleId>{5C22544A-7EE6-4342-B048-85BDC9FD1C3A}</a:tableStyleId>
              </a:tblPr>
              <a:tblGrid>
                <a:gridCol w="4572000"/>
                <a:gridCol w="7315200"/>
              </a:tblGrid>
              <a:tr h="592777">
                <a:tc>
                  <a:txBody>
                    <a:bodyPr/>
                    <a:lstStyle/>
                    <a:p>
                      <a:pPr defTabSz="932472" fontAlgn="base">
                        <a:lnSpc>
                          <a:spcPct val="90000"/>
                        </a:lnSpc>
                        <a:spcBef>
                          <a:spcPct val="0"/>
                        </a:spcBef>
                        <a:spcAft>
                          <a:spcPct val="0"/>
                        </a:spcAft>
                      </a:pPr>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Title</a:t>
                      </a:r>
                    </a:p>
                  </a:txBody>
                  <a:tcPr marL="182880" marR="182880" marT="91440" marB="91440" anchor="ctr">
                    <a:lnL w="12700" cmpd="sng">
                      <a:noFill/>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c>
                  <a:txBody>
                    <a:bodyPr/>
                    <a:lstStyle/>
                    <a:p>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Link</a:t>
                      </a:r>
                      <a:endParaRPr lang="en-US" sz="28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lnL w="9525" cap="flat" cmpd="sng" algn="ctr">
                      <a:solidFill>
                        <a:srgbClr val="FFFFFF"/>
                      </a:solidFill>
                      <a:prstDash val="solid"/>
                      <a:round/>
                      <a:headEnd type="none" w="med" len="med"/>
                      <a:tailEnd type="none" w="med" len="med"/>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r>
              <a:tr h="914400">
                <a:tc>
                  <a:txBody>
                    <a:bodyPr/>
                    <a:lstStyle/>
                    <a:p>
                      <a:r>
                        <a:rPr lang="en-US" b="0" dirty="0" smtClean="0">
                          <a:solidFill>
                            <a:schemeClr val="tx1"/>
                          </a:solidFill>
                        </a:rPr>
                        <a:t>Buy an App from the SharePoint Store</a:t>
                      </a:r>
                      <a:endParaRPr lang="en-US" b="0" dirty="0">
                        <a:solidFill>
                          <a:schemeClr val="tx1"/>
                        </a:solidFill>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dirty="0" smtClean="0">
                          <a:latin typeface="+mn-lt"/>
                          <a:hlinkClick r:id="rId3"/>
                        </a:rPr>
                        <a:t>http://office.microsoft.com/en-us/sharepoint-help/buy-an-app-from-the-sharepoint-store-HA102897470.aspx?CTT=1</a:t>
                      </a:r>
                      <a:r>
                        <a:rPr lang="en-US" sz="1800" b="0" dirty="0" smtClean="0">
                          <a:latin typeface="+mn-lt"/>
                        </a:rPr>
                        <a:t> </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Add</a:t>
                      </a:r>
                      <a:r>
                        <a:rPr lang="en-US" sz="1800" b="0" i="0" u="none" kern="1200" baseline="0" dirty="0" smtClean="0">
                          <a:solidFill>
                            <a:schemeClr val="tx1"/>
                          </a:solidFill>
                          <a:latin typeface="+mn-lt"/>
                          <a:ea typeface="+mn-ea"/>
                          <a:cs typeface="+mn-cs"/>
                        </a:rPr>
                        <a:t> an App Part to a Page</a:t>
                      </a:r>
                      <a:endParaRPr lang="en-US" sz="1800" b="0" i="0" u="none" kern="1200" dirty="0" smtClean="0">
                        <a:solidFill>
                          <a:schemeClr val="tx1"/>
                        </a:solidFill>
                        <a:latin typeface="+mn-lt"/>
                        <a:ea typeface="+mn-ea"/>
                        <a:cs typeface="+mn-cs"/>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4"/>
                        </a:rPr>
                        <a:t>http://office.microsoft.com/en-us/office365-sharepoint-online-enterprise-help/add-an-app-part-to-a-page-HA103995460.aspx?CTT=5&amp;origin=HA102897470</a:t>
                      </a:r>
                      <a:r>
                        <a:rPr lang="en-US" b="0" dirty="0" smtClean="0"/>
                        <a:t> </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Manage App Licenses</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5"/>
                        </a:rPr>
                        <a:t>http://office.microsoft.com/en-us/sharepoint-server-help/manage-app-licenses-HA103022131.aspx?CTT=1</a:t>
                      </a:r>
                      <a:r>
                        <a:rPr lang="en-US" b="0" dirty="0" smtClean="0"/>
                        <a:t> </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Apps</a:t>
                      </a:r>
                      <a:r>
                        <a:rPr lang="en-US" sz="1800" b="0" i="0" u="none" kern="1200" baseline="0" dirty="0" smtClean="0">
                          <a:solidFill>
                            <a:schemeClr val="tx1"/>
                          </a:solidFill>
                          <a:latin typeface="+mn-lt"/>
                          <a:ea typeface="+mn-ea"/>
                          <a:cs typeface="+mn-cs"/>
                        </a:rPr>
                        <a:t> for SharePoint</a:t>
                      </a:r>
                      <a:endParaRPr lang="en-US" sz="1800" b="0" i="0" u="none" kern="1200" dirty="0" smtClean="0">
                        <a:solidFill>
                          <a:schemeClr val="tx1"/>
                        </a:solidFill>
                        <a:latin typeface="+mn-lt"/>
                        <a:ea typeface="+mn-ea"/>
                        <a:cs typeface="+mn-cs"/>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6"/>
                        </a:rPr>
                        <a:t>http://office.microsoft.com/en-us/store/apps-for-sharepoint-FX102804987.aspx</a:t>
                      </a:r>
                      <a:r>
                        <a:rPr lang="en-US" b="0" dirty="0" smtClean="0"/>
                        <a:t> </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Business Contact</a:t>
                      </a:r>
                      <a:r>
                        <a:rPr lang="en-US" sz="1800" b="0" i="0" u="none" kern="1200" baseline="0" dirty="0" smtClean="0">
                          <a:solidFill>
                            <a:schemeClr val="tx1"/>
                          </a:solidFill>
                          <a:latin typeface="+mn-lt"/>
                          <a:ea typeface="+mn-ea"/>
                          <a:cs typeface="+mn-cs"/>
                        </a:rPr>
                        <a:t> Tracker App</a:t>
                      </a:r>
                      <a:endParaRPr lang="en-US" sz="1800" b="0" i="0" u="none" kern="1200" dirty="0" smtClean="0">
                        <a:solidFill>
                          <a:schemeClr val="tx1"/>
                        </a:solidFill>
                        <a:latin typeface="+mn-lt"/>
                        <a:ea typeface="+mn-ea"/>
                        <a:cs typeface="+mn-cs"/>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7"/>
                        </a:rPr>
                        <a:t>http://office.microsoft.com/en-us/store/business-contact-tracker-WA104023732.aspx?queryid=1ecb3571%2Db07b%2D4d97%2D8ebe%2Dc5400db708b8&amp;css=business%20contacts&amp;CTT=1</a:t>
                      </a:r>
                      <a:r>
                        <a:rPr lang="en-US" b="0" dirty="0" smtClean="0"/>
                        <a:t> </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bl>
          </a:graphicData>
        </a:graphic>
      </p:graphicFrame>
    </p:spTree>
    <p:extLst>
      <p:ext uri="{BB962C8B-B14F-4D97-AF65-F5344CB8AC3E}">
        <p14:creationId xmlns:p14="http://schemas.microsoft.com/office/powerpoint/2010/main" val="292203002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 </a:t>
            </a:r>
            <a:r>
              <a:rPr lang="en-US" dirty="0"/>
              <a:t>6: Take Advantage of Office Integration with SharePoint</a:t>
            </a:r>
            <a:br>
              <a:rPr lang="en-US" dirty="0"/>
            </a:br>
            <a:endParaRPr lang="en-US" dirty="0"/>
          </a:p>
        </p:txBody>
      </p:sp>
    </p:spTree>
    <p:extLst>
      <p:ext uri="{BB962C8B-B14F-4D97-AF65-F5344CB8AC3E}">
        <p14:creationId xmlns:p14="http://schemas.microsoft.com/office/powerpoint/2010/main" val="2902677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410146" y="2122514"/>
            <a:ext cx="3538728" cy="118872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Office Client Links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410146" y="3356550"/>
            <a:ext cx="3538728" cy="118872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Office Web Apps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Office Integration Points</a:t>
            </a:r>
            <a:endParaRPr lang="en-US" dirty="0"/>
          </a:p>
        </p:txBody>
      </p:sp>
      <p:sp>
        <p:nvSpPr>
          <p:cNvPr id="6" name="Rectangle 5"/>
          <p:cNvSpPr/>
          <p:nvPr/>
        </p:nvSpPr>
        <p:spPr bwMode="auto">
          <a:xfrm>
            <a:off x="410146" y="4590586"/>
            <a:ext cx="3538728" cy="11887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Live Co-Authoring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922" t="11130" r="922" b="12684"/>
          <a:stretch/>
        </p:blipFill>
        <p:spPr>
          <a:xfrm>
            <a:off x="3911794" y="2122514"/>
            <a:ext cx="8263277" cy="3656792"/>
          </a:xfrm>
          <a:prstGeom prst="rect">
            <a:avLst/>
          </a:prstGeom>
        </p:spPr>
      </p:pic>
    </p:spTree>
    <p:extLst>
      <p:ext uri="{BB962C8B-B14F-4D97-AF65-F5344CB8AC3E}">
        <p14:creationId xmlns:p14="http://schemas.microsoft.com/office/powerpoint/2010/main" val="1497988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Demonstration of Office Integration</a:t>
            </a:r>
            <a:endParaRPr lang="en-US" dirty="0"/>
          </a:p>
        </p:txBody>
      </p:sp>
    </p:spTree>
    <p:extLst>
      <p:ext uri="{BB962C8B-B14F-4D97-AF65-F5344CB8AC3E}">
        <p14:creationId xmlns:p14="http://schemas.microsoft.com/office/powerpoint/2010/main" val="2465844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br>
              <a:rPr lang="en-US" dirty="0" smtClean="0"/>
            </a:br>
            <a:endParaRPr lang="en-US" sz="1800" dirty="0"/>
          </a:p>
        </p:txBody>
      </p:sp>
      <p:graphicFrame>
        <p:nvGraphicFramePr>
          <p:cNvPr id="6" name="Table 5"/>
          <p:cNvGraphicFramePr>
            <a:graphicFrameLocks noGrp="1"/>
          </p:cNvGraphicFramePr>
          <p:nvPr>
            <p:extLst/>
          </p:nvPr>
        </p:nvGraphicFramePr>
        <p:xfrm>
          <a:off x="274637" y="1759921"/>
          <a:ext cx="11887200" cy="4450080"/>
        </p:xfrm>
        <a:graphic>
          <a:graphicData uri="http://schemas.openxmlformats.org/drawingml/2006/table">
            <a:tbl>
              <a:tblPr firstRow="1">
                <a:tableStyleId>{5C22544A-7EE6-4342-B048-85BDC9FD1C3A}</a:tableStyleId>
              </a:tblPr>
              <a:tblGrid>
                <a:gridCol w="3276600"/>
                <a:gridCol w="8610600"/>
              </a:tblGrid>
              <a:tr h="592777">
                <a:tc>
                  <a:txBody>
                    <a:bodyPr/>
                    <a:lstStyle/>
                    <a:p>
                      <a:pPr defTabSz="932472" fontAlgn="base">
                        <a:lnSpc>
                          <a:spcPct val="90000"/>
                        </a:lnSpc>
                        <a:spcBef>
                          <a:spcPct val="0"/>
                        </a:spcBef>
                        <a:spcAft>
                          <a:spcPct val="0"/>
                        </a:spcAft>
                      </a:pPr>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Title</a:t>
                      </a:r>
                    </a:p>
                  </a:txBody>
                  <a:tcPr marL="182880" marR="182880" marT="91440" marB="91440" anchor="ctr">
                    <a:lnL w="12700" cmpd="sng">
                      <a:noFill/>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c>
                  <a:txBody>
                    <a:bodyPr/>
                    <a:lstStyle/>
                    <a:p>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Link</a:t>
                      </a:r>
                      <a:endParaRPr lang="en-US" sz="28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lnL w="9525" cap="flat" cmpd="sng" algn="ctr">
                      <a:solidFill>
                        <a:srgbClr val="FFFFFF"/>
                      </a:solidFill>
                      <a:prstDash val="solid"/>
                      <a:round/>
                      <a:headEnd type="none" w="med" len="med"/>
                      <a:tailEnd type="none" w="med" len="med"/>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217A"/>
                    </a:solidFill>
                  </a:tcPr>
                </a:tc>
              </a:tr>
              <a:tr h="914400">
                <a:tc>
                  <a:txBody>
                    <a:bodyPr/>
                    <a:lstStyle/>
                    <a:p>
                      <a:r>
                        <a:rPr lang="en-US" b="0" dirty="0" smtClean="0">
                          <a:solidFill>
                            <a:schemeClr val="tx1"/>
                          </a:solidFill>
                        </a:rPr>
                        <a:t>Links in Office Client Apps</a:t>
                      </a:r>
                      <a:endParaRPr lang="en-US" b="0" dirty="0">
                        <a:solidFill>
                          <a:schemeClr val="tx1"/>
                        </a:solidFill>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dirty="0" smtClean="0">
                          <a:latin typeface="+mn-lt"/>
                          <a:hlinkClick r:id="rId3"/>
                        </a:rPr>
                        <a:t>http://office.microsoft.com/en-us/office365-sharepoint-online-enterprise-help/manage-my-site-settings-for-sharepoint-online-HA102772278.aspx#_Toc364700635</a:t>
                      </a:r>
                      <a:endParaRPr lang="en-US" sz="1800" b="0" dirty="0" smtClean="0">
                        <a:latin typeface="+mn-lt"/>
                      </a:endParaRP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Embed Office documents and PDF files on a website</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4"/>
                        </a:rPr>
                        <a:t>http://office.microsoft.com/en-us/office365-sharepoint-online-enterprise-help/embed-office-documents-and-pdf-files-on-a-website-HA102845475.aspx?CTT=1</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Overview of co-authoring in SharePoint 2013</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5"/>
                        </a:rPr>
                        <a:t>http://technet.microsoft.com/en-us/library/ff718249.aspx</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9144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tx1"/>
                          </a:solidFill>
                          <a:latin typeface="+mn-lt"/>
                          <a:ea typeface="+mn-ea"/>
                          <a:cs typeface="+mn-cs"/>
                        </a:rPr>
                        <a:t>Screencast: Beginners tip: Save directly to SharePoint</a:t>
                      </a:r>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r>
                        <a:rPr lang="en-US" b="0" dirty="0" smtClean="0">
                          <a:hlinkClick r:id="rId6"/>
                        </a:rPr>
                        <a:t>http://www.wonderlaura.com/Pages/Data%20View%20Web%20Part%20Screencasts.aspx</a:t>
                      </a:r>
                      <a:r>
                        <a:rPr lang="en-US" b="0" dirty="0" smtClean="0"/>
                        <a:t> </a:t>
                      </a:r>
                      <a:endParaRPr lang="en-US" b="0" dirty="0"/>
                    </a:p>
                  </a:txBody>
                  <a:tcPr marL="182880" marR="182880" marT="91440" marB="9144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bl>
          </a:graphicData>
        </a:graphic>
      </p:graphicFrame>
    </p:spTree>
    <p:extLst>
      <p:ext uri="{BB962C8B-B14F-4D97-AF65-F5344CB8AC3E}">
        <p14:creationId xmlns:p14="http://schemas.microsoft.com/office/powerpoint/2010/main" val="763689849"/>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a:xfrm>
            <a:off x="236220" y="937580"/>
            <a:ext cx="11887200" cy="1831975"/>
          </a:xfrm>
        </p:spPr>
        <p:txBody>
          <a:bodyPr/>
          <a:lstStyle/>
          <a:p>
            <a:r>
              <a:rPr lang="en-US" dirty="0" smtClean="0"/>
              <a:t>Thanks for coming!</a:t>
            </a:r>
            <a:endParaRPr lang="en-US" dirty="0"/>
          </a:p>
        </p:txBody>
      </p:sp>
      <p:sp>
        <p:nvSpPr>
          <p:cNvPr id="5" name="Rectangle 4"/>
          <p:cNvSpPr/>
          <p:nvPr/>
        </p:nvSpPr>
        <p:spPr>
          <a:xfrm>
            <a:off x="273049" y="2769555"/>
            <a:ext cx="11888789" cy="2757678"/>
          </a:xfrm>
          <a:prstGeom prst="rect">
            <a:avLst/>
          </a:prstGeom>
        </p:spPr>
        <p:txBody>
          <a:bodyPr wrap="square" lIns="182880" tIns="146304" rIns="182880" bIns="146304">
            <a:spAutoFit/>
          </a:bodyPr>
          <a:lstStyle/>
          <a:p>
            <a:r>
              <a:rPr lang="en-US" sz="3200" spc="-71" dirty="0" smtClean="0">
                <a:ln w="3175">
                  <a:noFill/>
                </a:ln>
                <a:gradFill>
                  <a:gsLst>
                    <a:gs pos="0">
                      <a:srgbClr val="FFFFFF"/>
                    </a:gs>
                    <a:gs pos="86000">
                      <a:srgbClr val="FFFFFF"/>
                    </a:gs>
                  </a:gsLst>
                  <a:lin ang="5400000" scaled="0"/>
                </a:gradFill>
                <a:latin typeface="Segoe UI Light"/>
                <a:cs typeface="Segoe UI" pitchFamily="34" charset="0"/>
              </a:rPr>
              <a:t>Jennifer Mason: @</a:t>
            </a:r>
            <a:r>
              <a:rPr lang="en-US" sz="3200" spc="-71" dirty="0" err="1" smtClean="0">
                <a:ln w="3175">
                  <a:noFill/>
                </a:ln>
                <a:gradFill>
                  <a:gsLst>
                    <a:gs pos="0">
                      <a:srgbClr val="FFFFFF"/>
                    </a:gs>
                    <a:gs pos="86000">
                      <a:srgbClr val="FFFFFF"/>
                    </a:gs>
                  </a:gsLst>
                  <a:lin ang="5400000" scaled="0"/>
                </a:gradFill>
                <a:latin typeface="Segoe UI Light"/>
                <a:cs typeface="Segoe UI" pitchFamily="34" charset="0"/>
              </a:rPr>
              <a:t>jennifermason</a:t>
            </a:r>
            <a:endParaRPr lang="en-US" sz="3200" spc="-71" dirty="0">
              <a:ln w="3175">
                <a:noFill/>
              </a:ln>
              <a:gradFill>
                <a:gsLst>
                  <a:gs pos="0">
                    <a:srgbClr val="FFFFFF"/>
                  </a:gs>
                  <a:gs pos="86000">
                    <a:srgbClr val="FFFFFF"/>
                  </a:gs>
                </a:gsLst>
                <a:lin ang="5400000" scaled="0"/>
              </a:gradFill>
              <a:latin typeface="Segoe UI Light"/>
              <a:cs typeface="Segoe UI" pitchFamily="34" charset="0"/>
            </a:endParaRPr>
          </a:p>
          <a:p>
            <a:endParaRPr lang="en-US" sz="3200" spc="-71" dirty="0" smtClean="0">
              <a:ln w="3175">
                <a:noFill/>
              </a:ln>
              <a:gradFill>
                <a:gsLst>
                  <a:gs pos="0">
                    <a:srgbClr val="FFFFFF"/>
                  </a:gs>
                  <a:gs pos="86000">
                    <a:srgbClr val="FFFFFF"/>
                  </a:gs>
                </a:gsLst>
                <a:lin ang="5400000" scaled="0"/>
              </a:gradFill>
              <a:latin typeface="Segoe UI Light"/>
              <a:cs typeface="Segoe UI" pitchFamily="34" charset="0"/>
            </a:endParaRPr>
          </a:p>
          <a:p>
            <a:r>
              <a:rPr lang="en-US" sz="3200" spc="-71" dirty="0" smtClean="0">
                <a:ln w="3175">
                  <a:noFill/>
                </a:ln>
                <a:gradFill>
                  <a:gsLst>
                    <a:gs pos="0">
                      <a:srgbClr val="FFFFFF"/>
                    </a:gs>
                    <a:gs pos="86000">
                      <a:srgbClr val="FFFFFF"/>
                    </a:gs>
                  </a:gsLst>
                  <a:lin ang="5400000" scaled="0"/>
                </a:gradFill>
                <a:latin typeface="Segoe UI Light"/>
                <a:cs typeface="Segoe UI" pitchFamily="34" charset="0"/>
              </a:rPr>
              <a:t>Laura Rogers: @</a:t>
            </a:r>
            <a:r>
              <a:rPr lang="en-US" sz="3200" spc="-71" dirty="0" err="1" smtClean="0">
                <a:ln w="3175">
                  <a:noFill/>
                </a:ln>
                <a:gradFill>
                  <a:gsLst>
                    <a:gs pos="0">
                      <a:srgbClr val="FFFFFF"/>
                    </a:gs>
                    <a:gs pos="86000">
                      <a:srgbClr val="FFFFFF"/>
                    </a:gs>
                  </a:gsLst>
                  <a:lin ang="5400000" scaled="0"/>
                </a:gradFill>
                <a:latin typeface="Segoe UI Light"/>
                <a:cs typeface="Segoe UI" pitchFamily="34" charset="0"/>
              </a:rPr>
              <a:t>WonderLaura</a:t>
            </a:r>
            <a:endParaRPr lang="en-US" sz="3200" spc="-71" dirty="0" smtClean="0">
              <a:ln w="3175">
                <a:noFill/>
              </a:ln>
              <a:gradFill>
                <a:gsLst>
                  <a:gs pos="0">
                    <a:srgbClr val="FFFFFF"/>
                  </a:gs>
                  <a:gs pos="86000">
                    <a:srgbClr val="FFFFFF"/>
                  </a:gs>
                </a:gsLst>
                <a:lin ang="5400000" scaled="0"/>
              </a:gradFill>
              <a:latin typeface="Segoe UI Light"/>
              <a:cs typeface="Segoe UI" pitchFamily="34" charset="0"/>
            </a:endParaRPr>
          </a:p>
          <a:p>
            <a:endParaRPr lang="en-US" sz="3200" spc="-71" dirty="0">
              <a:ln w="3175">
                <a:noFill/>
              </a:ln>
              <a:gradFill>
                <a:gsLst>
                  <a:gs pos="0">
                    <a:srgbClr val="FFFFFF"/>
                  </a:gs>
                  <a:gs pos="86000">
                    <a:srgbClr val="FFFFFF"/>
                  </a:gs>
                </a:gsLst>
                <a:lin ang="5400000" scaled="0"/>
              </a:gradFill>
              <a:latin typeface="Segoe UI Light"/>
              <a:cs typeface="Segoe UI" pitchFamily="34" charset="0"/>
            </a:endParaRPr>
          </a:p>
          <a:p>
            <a:r>
              <a:rPr lang="en-US" sz="3200" spc="-71" dirty="0" smtClean="0">
                <a:ln w="3175">
                  <a:noFill/>
                </a:ln>
                <a:gradFill>
                  <a:gsLst>
                    <a:gs pos="0">
                      <a:srgbClr val="FFFFFF"/>
                    </a:gs>
                    <a:gs pos="86000">
                      <a:srgbClr val="FFFFFF"/>
                    </a:gs>
                  </a:gsLst>
                  <a:lin ang="5400000" scaled="0"/>
                </a:gradFill>
                <a:latin typeface="Segoe UI Light"/>
                <a:cs typeface="Segoe UI" pitchFamily="34" charset="0"/>
              </a:rPr>
              <a:t>Resources &amp; “Take the Pledge</a:t>
            </a:r>
            <a:r>
              <a:rPr lang="en-US" sz="3200" spc="-71" smtClean="0">
                <a:ln w="3175">
                  <a:noFill/>
                </a:ln>
                <a:gradFill>
                  <a:gsLst>
                    <a:gs pos="0">
                      <a:srgbClr val="FFFFFF"/>
                    </a:gs>
                    <a:gs pos="86000">
                      <a:srgbClr val="FFFFFF"/>
                    </a:gs>
                  </a:gsLst>
                  <a:lin ang="5400000" scaled="0"/>
                </a:gradFill>
                <a:latin typeface="Segoe UI Light"/>
                <a:cs typeface="Segoe UI" pitchFamily="34" charset="0"/>
              </a:rPr>
              <a:t>” – </a:t>
            </a:r>
            <a:r>
              <a:rPr lang="en-US" sz="3200" spc="-71" smtClean="0">
                <a:ln w="3175">
                  <a:noFill/>
                </a:ln>
                <a:gradFill>
                  <a:gsLst>
                    <a:gs pos="0">
                      <a:srgbClr val="FFFFFF"/>
                    </a:gs>
                    <a:gs pos="86000">
                      <a:srgbClr val="FFFFFF"/>
                    </a:gs>
                  </a:gsLst>
                  <a:lin ang="5400000" scaled="0"/>
                </a:gradFill>
                <a:latin typeface="Segoe UI Light"/>
                <a:cs typeface="Segoe UI" pitchFamily="34" charset="0"/>
                <a:hlinkClick r:id="rId3"/>
              </a:rPr>
              <a:t>http://sharepoint.Rackspace.com/spc</a:t>
            </a:r>
            <a:r>
              <a:rPr lang="en-US" sz="3200" spc="-71" smtClean="0">
                <a:ln w="3175">
                  <a:noFill/>
                </a:ln>
                <a:gradFill>
                  <a:gsLst>
                    <a:gs pos="0">
                      <a:srgbClr val="FFFFFF"/>
                    </a:gs>
                    <a:gs pos="86000">
                      <a:srgbClr val="FFFFFF"/>
                    </a:gs>
                  </a:gsLst>
                  <a:lin ang="5400000" scaled="0"/>
                </a:gradFill>
                <a:latin typeface="Segoe UI Light"/>
                <a:cs typeface="Segoe UI" pitchFamily="34" charset="0"/>
              </a:rPr>
              <a:t> </a:t>
            </a:r>
            <a:endParaRPr lang="en-US" sz="3200" spc="-71" dirty="0">
              <a:ln w="3175">
                <a:noFill/>
              </a:ln>
              <a:gradFill>
                <a:gsLst>
                  <a:gs pos="0">
                    <a:srgbClr val="FFFFFF"/>
                  </a:gs>
                  <a:gs pos="86000">
                    <a:srgbClr val="FFFFFF"/>
                  </a:gs>
                </a:gsLst>
                <a:lin ang="5400000" scaled="0"/>
              </a:gradFill>
              <a:latin typeface="Segoe UI Light"/>
              <a:cs typeface="Segoe UI" pitchFamily="34" charset="0"/>
            </a:endParaRPr>
          </a:p>
        </p:txBody>
      </p:sp>
    </p:spTree>
    <p:extLst>
      <p:ext uri="{BB962C8B-B14F-4D97-AF65-F5344CB8AC3E}">
        <p14:creationId xmlns:p14="http://schemas.microsoft.com/office/powerpoint/2010/main" val="627156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817463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83935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Agenda</a:t>
            </a:r>
            <a:endParaRPr lang="en-US" dirty="0"/>
          </a:p>
        </p:txBody>
      </p:sp>
      <p:sp>
        <p:nvSpPr>
          <p:cNvPr id="27" name="Rectangle 26"/>
          <p:cNvSpPr/>
          <p:nvPr/>
        </p:nvSpPr>
        <p:spPr bwMode="auto">
          <a:xfrm>
            <a:off x="2291628" y="2125663"/>
            <a:ext cx="1783080" cy="2738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Tip 2: Create a Personal Experience for Your Users</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5949228" y="2130423"/>
            <a:ext cx="1783080" cy="274185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Tip 4: </a:t>
            </a:r>
            <a:r>
              <a:rPr lang="en-US" dirty="0">
                <a:gradFill>
                  <a:gsLst>
                    <a:gs pos="0">
                      <a:srgbClr val="FFFFFF"/>
                    </a:gs>
                    <a:gs pos="100000">
                      <a:srgbClr val="FFFFFF"/>
                    </a:gs>
                  </a:gsLst>
                  <a:lin ang="5400000" scaled="0"/>
                </a:gradFill>
                <a:ea typeface="Segoe UI" pitchFamily="34" charset="0"/>
                <a:cs typeface="Segoe UI" pitchFamily="34" charset="0"/>
              </a:rPr>
              <a:t>Design your Site to Encourage Social Interaction</a:t>
            </a:r>
          </a:p>
        </p:txBody>
      </p:sp>
      <p:sp>
        <p:nvSpPr>
          <p:cNvPr id="31" name="Rectangle 30"/>
          <p:cNvSpPr/>
          <p:nvPr/>
        </p:nvSpPr>
        <p:spPr bwMode="auto">
          <a:xfrm>
            <a:off x="4120428" y="2130423"/>
            <a:ext cx="1783080" cy="273018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Tip 3: Drive Process and Automation of Common Task with SharePoint Workflows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7778029" y="2130423"/>
            <a:ext cx="1783080" cy="274185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Tip 5: Utilize Existing Content and Apps within your Solutions</a:t>
            </a:r>
          </a:p>
        </p:txBody>
      </p:sp>
      <p:sp>
        <p:nvSpPr>
          <p:cNvPr id="11" name="Rectangle 10"/>
          <p:cNvSpPr/>
          <p:nvPr/>
        </p:nvSpPr>
        <p:spPr bwMode="auto">
          <a:xfrm>
            <a:off x="457200" y="2125663"/>
            <a:ext cx="1783080" cy="274185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Tip 1:</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Build Meaningful Navigation</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9606829" y="2130423"/>
            <a:ext cx="1783080" cy="274185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solidFill>
                  <a:srgbClr val="FFFFFF"/>
                </a:solidFill>
              </a:rPr>
              <a:t>Tip 6: Take Advantage of Office Integration with SharePoint</a:t>
            </a:r>
            <a:br>
              <a:rPr lang="en-US" dirty="0">
                <a:solidFill>
                  <a:srgbClr val="FFFFFF"/>
                </a:solidFill>
              </a:rPr>
            </a:b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607904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Adoption?</a:t>
            </a:r>
            <a:endParaRPr lang="en-US" dirty="0"/>
          </a:p>
        </p:txBody>
      </p:sp>
    </p:spTree>
    <p:extLst>
      <p:ext uri="{BB962C8B-B14F-4D97-AF65-F5344CB8AC3E}">
        <p14:creationId xmlns:p14="http://schemas.microsoft.com/office/powerpoint/2010/main" val="326324423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Effect>
                      <a14:brightnessContrast bright="-20000" contrast="-20000"/>
                    </a14:imgEffect>
                  </a14:imgLayer>
                </a14:imgProps>
              </a:ext>
              <a:ext uri="{28A0092B-C50C-407E-A947-70E740481C1C}">
                <a14:useLocalDpi xmlns:a14="http://schemas.microsoft.com/office/drawing/2010/main" val="0"/>
              </a:ext>
            </a:extLst>
          </a:blip>
          <a:srcRect b="15541"/>
          <a:stretch/>
        </p:blipFill>
        <p:spPr bwMode="ltGray">
          <a:xfrm>
            <a:off x="0" y="-1"/>
            <a:ext cx="12436475" cy="7002464"/>
          </a:xfrm>
          <a:prstGeom prst="rect">
            <a:avLst/>
          </a:prstGeom>
          <a:noFill/>
          <a:ln>
            <a:noFill/>
          </a:ln>
        </p:spPr>
      </p:pic>
      <p:sp>
        <p:nvSpPr>
          <p:cNvPr id="7" name="Title 6"/>
          <p:cNvSpPr>
            <a:spLocks noGrp="1"/>
          </p:cNvSpPr>
          <p:nvPr>
            <p:ph type="title"/>
          </p:nvPr>
        </p:nvSpPr>
        <p:spPr>
          <a:xfrm>
            <a:off x="6218237" y="68262"/>
            <a:ext cx="5488765" cy="917575"/>
          </a:xfrm>
        </p:spPr>
        <p:txBody>
          <a:bodyPr/>
          <a:lstStyle/>
          <a:p>
            <a:r>
              <a:rPr lang="en-US" sz="8800" dirty="0" smtClean="0">
                <a:gradFill>
                  <a:gsLst>
                    <a:gs pos="0">
                      <a:srgbClr val="FFFFFF"/>
                    </a:gs>
                    <a:gs pos="100000">
                      <a:srgbClr val="FFFFFF"/>
                    </a:gs>
                  </a:gsLst>
                  <a:lin ang="5400000" scaled="0"/>
                </a:gradFill>
              </a:rPr>
              <a:t>What’s in it for me?</a:t>
            </a:r>
            <a:endParaRPr lang="en-US" sz="8800" dirty="0">
              <a:gradFill>
                <a:gsLst>
                  <a:gs pos="0">
                    <a:srgbClr val="FFFFFF"/>
                  </a:gs>
                  <a:gs pos="100000">
                    <a:srgbClr val="FFFFFF"/>
                  </a:gs>
                </a:gsLst>
                <a:lin ang="5400000" scaled="0"/>
              </a:gradFill>
            </a:endParaRPr>
          </a:p>
        </p:txBody>
      </p:sp>
      <p:sp>
        <p:nvSpPr>
          <p:cNvPr id="8" name="Text Placeholder 7"/>
          <p:cNvSpPr>
            <a:spLocks noGrp="1"/>
          </p:cNvSpPr>
          <p:nvPr>
            <p:ph type="body" sz="quarter" idx="4294967295"/>
          </p:nvPr>
        </p:nvSpPr>
        <p:spPr>
          <a:xfrm>
            <a:off x="6065837" y="2506662"/>
            <a:ext cx="5486400" cy="2677656"/>
          </a:xfrm>
          <a:noFill/>
        </p:spPr>
        <p:txBody>
          <a:bodyPr/>
          <a:lstStyle/>
          <a:p>
            <a:r>
              <a:rPr lang="en-US" sz="3600" dirty="0" smtClean="0">
                <a:gradFill>
                  <a:gsLst>
                    <a:gs pos="0">
                      <a:srgbClr val="FFFFFF"/>
                    </a:gs>
                    <a:gs pos="100000">
                      <a:srgbClr val="FFFFFF"/>
                    </a:gs>
                  </a:gsLst>
                  <a:lin ang="5400000" scaled="0"/>
                </a:gradFill>
              </a:rPr>
              <a:t>Users want solutions that help them work better.  Tell them a story with your data that draws them in.</a:t>
            </a:r>
            <a:endParaRPr lang="en-US" sz="36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683664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 About the User!</a:t>
            </a:r>
            <a:endParaRPr lang="en-US" dirty="0"/>
          </a:p>
        </p:txBody>
      </p:sp>
      <p:pic>
        <p:nvPicPr>
          <p:cNvPr id="13" name="Picture 12"/>
          <p:cNvPicPr>
            <a:picLocks/>
          </p:cNvPicPr>
          <p:nvPr/>
        </p:nvPicPr>
        <p:blipFill>
          <a:blip r:embed="rId3">
            <a:extLst>
              <a:ext uri="{28A0092B-C50C-407E-A947-70E740481C1C}">
                <a14:useLocalDpi xmlns:a14="http://schemas.microsoft.com/office/drawing/2010/main" val="0"/>
              </a:ext>
            </a:extLst>
          </a:blip>
          <a:stretch>
            <a:fillRect/>
          </a:stretch>
        </p:blipFill>
        <p:spPr bwMode="ltGray">
          <a:xfrm>
            <a:off x="1295759" y="3647395"/>
            <a:ext cx="2163907" cy="2163907"/>
          </a:xfrm>
          <a:prstGeom prst="rect">
            <a:avLst/>
          </a:prstGeom>
          <a:ln w="3175">
            <a:noFill/>
          </a:ln>
        </p:spPr>
      </p:pic>
      <p:sp>
        <p:nvSpPr>
          <p:cNvPr id="18" name="Rectangle 17"/>
          <p:cNvSpPr/>
          <p:nvPr/>
        </p:nvSpPr>
        <p:spPr bwMode="auto">
          <a:xfrm>
            <a:off x="4999037" y="1742884"/>
            <a:ext cx="6934200" cy="1068578"/>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 can find everything I need, without having to dig in multiple places”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p:nvPr/>
        </p:nvSpPr>
        <p:spPr bwMode="auto">
          <a:xfrm>
            <a:off x="4999037" y="3000438"/>
            <a:ext cx="6934200" cy="1069848"/>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“It is easy to find all the content I need to complete my day to day tasks”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4999037" y="4259262"/>
            <a:ext cx="6934200" cy="1069848"/>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“It is easy for me to tell when new content has been added to the site”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274639" y="1740548"/>
            <a:ext cx="4571998" cy="10709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dirty="0" smtClean="0">
                <a:solidFill>
                  <a:srgbClr val="FFFFFF"/>
                </a:solidFill>
              </a:rPr>
              <a:t>What would your users say about the solutions within your environment?</a:t>
            </a:r>
            <a:endParaRPr lang="en-US" dirty="0">
              <a:solidFill>
                <a:srgbClr val="FFFFFF"/>
              </a:solidFill>
            </a:endParaRPr>
          </a:p>
          <a:p>
            <a:pPr defTabSz="932290"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52779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637" y="906462"/>
            <a:ext cx="5856089" cy="5486400"/>
          </a:xfrm>
          <a:prstGeom prst="rect">
            <a:avLst/>
          </a:prstGeom>
        </p:spPr>
      </p:pic>
      <p:sp>
        <p:nvSpPr>
          <p:cNvPr id="3" name="Rectangle 2"/>
          <p:cNvSpPr/>
          <p:nvPr/>
        </p:nvSpPr>
        <p:spPr bwMode="auto">
          <a:xfrm>
            <a:off x="6892726" y="906462"/>
            <a:ext cx="5343397" cy="5486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latin typeface="Segoe UI Light"/>
                <a:ea typeface="Segoe UI" pitchFamily="34" charset="0"/>
                <a:cs typeface="Segoe UI" pitchFamily="34" charset="0"/>
              </a:rPr>
              <a:t>The technology is only one small part of the equation.  If you don’t understand your users, you can’t build adoptive solutions.</a:t>
            </a:r>
          </a:p>
        </p:txBody>
      </p:sp>
    </p:spTree>
    <p:extLst>
      <p:ext uri="{BB962C8B-B14F-4D97-AF65-F5344CB8AC3E}">
        <p14:creationId xmlns:p14="http://schemas.microsoft.com/office/powerpoint/2010/main" val="352639349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 1: Create Meaningful Navigation for Users</a:t>
            </a:r>
            <a:endParaRPr lang="en-US" dirty="0"/>
          </a:p>
        </p:txBody>
      </p:sp>
    </p:spTree>
    <p:extLst>
      <p:ext uri="{BB962C8B-B14F-4D97-AF65-F5344CB8AC3E}">
        <p14:creationId xmlns:p14="http://schemas.microsoft.com/office/powerpoint/2010/main" val="3484344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8" id="{4164B987-078F-4A5E-BDE8-36A47B04CAEB}" vid="{EBD60C8A-D80A-4024-8E9D-404D4840E61B}"/>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2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C33C87AF-1089-4586-AB31-2E82F6F54761}" vid="{19E47E40-653A-466D-B99D-80B383FB085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19E46E4-D6C9-489A-849C-AE6F4B21407B}"/>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
  <TotalTime>26</TotalTime>
  <Words>4724</Words>
  <Application>Microsoft Office PowerPoint</Application>
  <PresentationFormat>Custom</PresentationFormat>
  <Paragraphs>252</Paragraphs>
  <Slides>38</Slides>
  <Notes>32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38</vt:i4>
      </vt:variant>
    </vt:vector>
  </HeadingPairs>
  <TitlesOfParts>
    <vt:vector size="47" baseType="lpstr">
      <vt:lpstr>Arial</vt:lpstr>
      <vt:lpstr>Calibri</vt:lpstr>
      <vt:lpstr>Consolas</vt:lpstr>
      <vt:lpstr>Segoe UI</vt:lpstr>
      <vt:lpstr>Segoe UI Light</vt:lpstr>
      <vt:lpstr>Wingdings</vt:lpstr>
      <vt:lpstr>5-30499_SPC_2014_PowerUser_Template_16x9</vt:lpstr>
      <vt:lpstr>1_5-30499_SPC_2014_PowerUser_Template_16x9</vt:lpstr>
      <vt:lpstr>2_5-30499_SPC_2014_PowerUser_Template_16x9</vt:lpstr>
      <vt:lpstr>PowerPoint Presentation</vt:lpstr>
      <vt:lpstr>Tips &amp; Tricks to Make the Most  Out of Your SharePoint Site and Maximize Adoption</vt:lpstr>
      <vt:lpstr>About Jennifer &amp; Laura</vt:lpstr>
      <vt:lpstr>Agenda</vt:lpstr>
      <vt:lpstr>What is Adoption?</vt:lpstr>
      <vt:lpstr>What’s in it for me?</vt:lpstr>
      <vt:lpstr>All About the User!</vt:lpstr>
      <vt:lpstr>PowerPoint Presentation</vt:lpstr>
      <vt:lpstr>Tip 1: Create Meaningful Navigation for Users</vt:lpstr>
      <vt:lpstr>Meaningful Navigation</vt:lpstr>
      <vt:lpstr>Basic Navigation</vt:lpstr>
      <vt:lpstr>Finding Balance</vt:lpstr>
      <vt:lpstr>Additional Resources </vt:lpstr>
      <vt:lpstr>Tip 2: Create a Personal Experience</vt:lpstr>
      <vt:lpstr>Methods for Personalizing the Site</vt:lpstr>
      <vt:lpstr>Demo</vt:lpstr>
      <vt:lpstr>Additional Resources </vt:lpstr>
      <vt:lpstr>Tip 3: Drive Process and Automation of Common Tasks Using Workflow</vt:lpstr>
      <vt:lpstr>PowerPoint Presentation</vt:lpstr>
      <vt:lpstr>Common Automation Examples</vt:lpstr>
      <vt:lpstr>Automating Process with SharePoint</vt:lpstr>
      <vt:lpstr>PowerPoint Presentation</vt:lpstr>
      <vt:lpstr>Additional Resources </vt:lpstr>
      <vt:lpstr>Tip 4: Design your Site to Encourage Social Interaction </vt:lpstr>
      <vt:lpstr>Driving Users to Action…</vt:lpstr>
      <vt:lpstr>Demo</vt:lpstr>
      <vt:lpstr>Additional Resources </vt:lpstr>
      <vt:lpstr>Tip 5: Utilize Existing Content and Apps within your Solutions</vt:lpstr>
      <vt:lpstr>Don’t Reinvent the Wheel</vt:lpstr>
      <vt:lpstr>Adding Marketplace Apps</vt:lpstr>
      <vt:lpstr>Additional Resources </vt:lpstr>
      <vt:lpstr>Tip 6: Take Advantage of Office Integration with SharePoint </vt:lpstr>
      <vt:lpstr>Office Integration Points</vt:lpstr>
      <vt:lpstr>Demo</vt:lpstr>
      <vt:lpstr>Additional Resources </vt:lpstr>
      <vt:lpstr>Thanks for coming!</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Tips &amp; Tricks to Make the Most Out of Your SharePoint Site and Maximize Adoption</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6</cp:revision>
  <dcterms:created xsi:type="dcterms:W3CDTF">2014-03-03T08:24:43Z</dcterms:created>
  <dcterms:modified xsi:type="dcterms:W3CDTF">2014-03-06T01:02:07Z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