
<file path=[Content_Types].xml><?xml version="1.0" encoding="utf-8"?>
<Types xmlns="http://schemas.openxmlformats.org/package/2006/content-types">
  <Default Extension="png" ContentType="image/png"/>
  <Default Extension="m4a" ContentType="audio/mp4"/>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63"/>
  </p:notesMasterIdLst>
  <p:handoutMasterIdLst>
    <p:handoutMasterId r:id="rId64"/>
  </p:handoutMasterIdLst>
  <p:sldIdLst>
    <p:sldId id="318" r:id="rId6"/>
    <p:sldId id="319" r:id="rId7"/>
    <p:sldId id="256" r:id="rId8"/>
    <p:sldId id="257" r:id="rId9"/>
    <p:sldId id="259" r:id="rId10"/>
    <p:sldId id="260" r:id="rId11"/>
    <p:sldId id="261" r:id="rId12"/>
    <p:sldId id="262" r:id="rId13"/>
    <p:sldId id="263"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6" r:id="rId55"/>
    <p:sldId id="308" r:id="rId56"/>
    <p:sldId id="309" r:id="rId57"/>
    <p:sldId id="310" r:id="rId58"/>
    <p:sldId id="322" r:id="rId59"/>
    <p:sldId id="305" r:id="rId60"/>
    <p:sldId id="321" r:id="rId61"/>
    <p:sldId id="320" r:id="rId6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3" d="2"/>
        <a:sy n="3" d="2"/>
      </p:scale>
      <p:origin x="0" y="0"/>
    </p:cViewPr>
  </p:notesTextViewPr>
  <p:sorterViewPr>
    <p:cViewPr varScale="1">
      <p:scale>
        <a:sx n="1" d="1"/>
        <a:sy n="1" d="1"/>
      </p:scale>
      <p:origin x="0" y="-1122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66739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8800561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a:defRPr/>
            </a:pPr>
            <a:fld id="{E74353ED-ACB2-44BF-A903-985B0AF962B7}" type="datetime1">
              <a:rPr lang="en-US" smtClean="0">
                <a:solidFill>
                  <a:prstClr val="black"/>
                </a:solidFill>
              </a:rPr>
              <a:pPr>
                <a:def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pPr>
              <a:defRPr/>
            </a:pPr>
            <a:fld id="{B4008EB6-D09E-4580-8CD6-DDB14511944F}" type="slidenum">
              <a:rPr lang="en-US" smtClean="0">
                <a:solidFill>
                  <a:prstClr val="black"/>
                </a:solidFill>
              </a:rPr>
              <a:pPr>
                <a:defRPr/>
              </a:pPr>
              <a:t>16</a:t>
            </a:fld>
            <a:endParaRPr lang="en-US" dirty="0">
              <a:solidFill>
                <a:prstClr val="black"/>
              </a:solidFill>
            </a:endParaRPr>
          </a:p>
        </p:txBody>
      </p:sp>
    </p:spTree>
    <p:extLst>
      <p:ext uri="{BB962C8B-B14F-4D97-AF65-F5344CB8AC3E}">
        <p14:creationId xmlns:p14="http://schemas.microsoft.com/office/powerpoint/2010/main" val="3501320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511294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604282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101615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496162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B28EF2-5802-41A6-BB02-4683FC8EE705}"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1614137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085083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B28EF2-5802-41A6-BB02-4683FC8EE705}"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502727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B28EF2-5802-41A6-BB02-4683FC8EE70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551279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594004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2224227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9482492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8592631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710937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7567779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23798381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B28EF2-5802-41A6-BB02-4683FC8EE705}"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50606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8052715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9243911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477872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C87056A-E8F5-428F-AC0C-A0612B013C53}"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86339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9425344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40145905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4423985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7321132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38423659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8913192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7020166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7477986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B28EF2-5802-41A6-BB02-4683FC8EE705}"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1306444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832926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5239831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115401283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2222734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5031200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790405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8075301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3BF3F0F-99A9-48AA-9E40-731E64C45BEC}"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277875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13264867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031421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40695405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92008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6475391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350374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749654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000756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a:defRPr/>
            </a:pPr>
            <a:fld id="{E74353ED-ACB2-44BF-A903-985B0AF962B7}" type="datetime1">
              <a:rPr lang="en-US" smtClean="0">
                <a:solidFill>
                  <a:prstClr val="black"/>
                </a:solidFill>
              </a:rPr>
              <a:pPr>
                <a:def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pPr>
              <a:defRPr/>
            </a:pPr>
            <a:fld id="{B4008EB6-D09E-4580-8CD6-DDB14511944F}" type="slidenum">
              <a:rPr lang="en-US" smtClean="0">
                <a:solidFill>
                  <a:prstClr val="black"/>
                </a:solidFill>
              </a:rPr>
              <a:pPr>
                <a:defRPr/>
              </a:pPr>
              <a:t>12</a:t>
            </a:fld>
            <a:endParaRPr lang="en-US" dirty="0">
              <a:solidFill>
                <a:prstClr val="black"/>
              </a:solidFill>
            </a:endParaRPr>
          </a:p>
        </p:txBody>
      </p:sp>
    </p:spTree>
    <p:extLst>
      <p:ext uri="{BB962C8B-B14F-4D97-AF65-F5344CB8AC3E}">
        <p14:creationId xmlns:p14="http://schemas.microsoft.com/office/powerpoint/2010/main" val="2834026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41955236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274030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Title 1"/>
          <p:cNvSpPr>
            <a:spLocks noGrp="1"/>
          </p:cNvSpPr>
          <p:nvPr>
            <p:ph type="title" hasCustomPrompt="1"/>
          </p:nvPr>
        </p:nvSpPr>
        <p:spPr bwMode="ltGray">
          <a:xfrm>
            <a:off x="1931886" y="2811173"/>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Why trust Office 365</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Vijay Kumar</a:t>
            </a:r>
          </a:p>
          <a:p>
            <a:pPr lvl="0" algn="l" defTabSz="932742" rtl="0" eaLnBrk="1" latinLnBrk="0" hangingPunct="1">
              <a:lnSpc>
                <a:spcPct val="90000"/>
              </a:lnSpc>
              <a:spcBef>
                <a:spcPct val="0"/>
              </a:spcBef>
              <a:buNone/>
            </a:pPr>
            <a:r>
              <a:rPr lang="en-US" dirty="0" smtClean="0"/>
              <a:t>Senior Product Manager</a:t>
            </a:r>
          </a:p>
          <a:p>
            <a:pPr lvl="0" algn="l" defTabSz="932742" rtl="0" eaLnBrk="1" latinLnBrk="0" hangingPunct="1">
              <a:lnSpc>
                <a:spcPct val="90000"/>
              </a:lnSpc>
              <a:spcBef>
                <a:spcPct val="0"/>
              </a:spcBef>
              <a:buNone/>
            </a:pPr>
            <a:r>
              <a:rPr lang="en-US" dirty="0" smtClean="0"/>
              <a:t>Office 365</a:t>
            </a:r>
            <a:endParaRPr lang="en-US" dirty="0"/>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3178905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183144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976547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6062698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115484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2278654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599649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314916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971303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4561006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654643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2442614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6615432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615506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431566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006620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63614795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95099766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912055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35189042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4641246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64700278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333326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5174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3515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794351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289994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3"/>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2"/>
            <a:ext cx="11375536" cy="965254"/>
          </a:xfrm>
        </p:spPr>
        <p:txBody>
          <a:bodyPr/>
          <a:lstStyle>
            <a:lvl1pPr marL="0" indent="0">
              <a:spcBef>
                <a:spcPts val="0"/>
              </a:spcBef>
              <a:spcAft>
                <a:spcPts val="918"/>
              </a:spcAft>
              <a:buNone/>
              <a:defRPr sz="4079" spc="-102" baseline="0">
                <a:latin typeface="Segoe UI Light" pitchFamily="34" charset="0"/>
              </a:defRPr>
            </a:lvl1pPr>
            <a:lvl2pPr marL="0" indent="0">
              <a:spcBef>
                <a:spcPts val="0"/>
              </a:spcBef>
              <a:spcAft>
                <a:spcPts val="408"/>
              </a:spcAft>
              <a:buNone/>
              <a:defRPr sz="2039" spc="-51" baseline="0"/>
            </a:lvl2pPr>
            <a:lvl3pPr marL="0" indent="0">
              <a:spcBef>
                <a:spcPts val="0"/>
              </a:spcBef>
              <a:spcAft>
                <a:spcPts val="408"/>
              </a:spcAft>
              <a:buNone/>
              <a:defRPr sz="2039"/>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57956472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399550927"/>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openxmlformats.org/officeDocument/2006/relationships/image" Target="../media/image16.jpeg"/><Relationship Id="rId5" Type="http://schemas.microsoft.com/office/2007/relationships/hdphoto" Target="../media/hdphoto2.wdp"/><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7.xml"/><Relationship Id="rId1" Type="http://schemas.openxmlformats.org/officeDocument/2006/relationships/slideLayout" Target="../slideLayouts/slideLayout45.xml"/><Relationship Id="rId5" Type="http://schemas.openxmlformats.org/officeDocument/2006/relationships/image" Target="../media/image20.emf"/><Relationship Id="rId4" Type="http://schemas.openxmlformats.org/officeDocument/2006/relationships/image" Target="../media/image19.emf"/></Relationships>
</file>

<file path=ppt/slides/_rels/slide1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8.xml"/><Relationship Id="rId1" Type="http://schemas.openxmlformats.org/officeDocument/2006/relationships/slideLayout" Target="../slideLayouts/slideLayout40.xml"/><Relationship Id="rId4" Type="http://schemas.openxmlformats.org/officeDocument/2006/relationships/image" Target="../media/image22.emf"/></Relationships>
</file>

<file path=ppt/slides/_rels/slide1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0.xml"/><Relationship Id="rId1" Type="http://schemas.openxmlformats.org/officeDocument/2006/relationships/slideLayout" Target="../slideLayouts/slideLayout39.xml"/><Relationship Id="rId4" Type="http://schemas.openxmlformats.org/officeDocument/2006/relationships/image" Target="../media/image26.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52.xml"/><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52.xml"/><Relationship Id="rId5" Type="http://schemas.openxmlformats.org/officeDocument/2006/relationships/image" Target="../media/image27.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45.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5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52.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52.xml"/><Relationship Id="rId5" Type="http://schemas.openxmlformats.org/officeDocument/2006/relationships/image" Target="../media/image27.pn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45.xml"/><Relationship Id="rId5" Type="http://schemas.openxmlformats.org/officeDocument/2006/relationships/image" Target="../media/image45.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image" Target="../media/image47.wmf"/><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6.wmf"/><Relationship Id="rId5" Type="http://schemas.openxmlformats.org/officeDocument/2006/relationships/image" Target="../media/image43.png"/><Relationship Id="rId4" Type="http://schemas.openxmlformats.org/officeDocument/2006/relationships/notesSlide" Target="../notesSlides/notesSlide25.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3.xml"/><Relationship Id="rId1" Type="http://schemas.openxmlformats.org/officeDocument/2006/relationships/slideLayout" Target="../slideLayouts/slideLayout45.xml"/><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54.jpg"/><Relationship Id="rId2" Type="http://schemas.openxmlformats.org/officeDocument/2006/relationships/notesSlide" Target="../notesSlides/notesSlide34.xml"/><Relationship Id="rId1" Type="http://schemas.openxmlformats.org/officeDocument/2006/relationships/slideLayout" Target="../slideLayouts/slideLayout45.xml"/><Relationship Id="rId6" Type="http://schemas.openxmlformats.org/officeDocument/2006/relationships/image" Target="../media/image53.jpg"/><Relationship Id="rId5" Type="http://schemas.openxmlformats.org/officeDocument/2006/relationships/image" Target="../media/image52.jpg"/><Relationship Id="rId4" Type="http://schemas.openxmlformats.org/officeDocument/2006/relationships/image" Target="../media/image51.jp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36.xml"/><Relationship Id="rId1" Type="http://schemas.openxmlformats.org/officeDocument/2006/relationships/slideLayout" Target="../slideLayouts/slideLayout4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7.xml"/><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0.xml"/><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45.xml"/></Relationships>
</file>

<file path=ppt/slides/_rels/slide4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7.xml"/><Relationship Id="rId7" Type="http://schemas.openxmlformats.org/officeDocument/2006/relationships/image" Target="../media/image62.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8.jpeg"/><Relationship Id="rId5" Type="http://schemas.openxmlformats.org/officeDocument/2006/relationships/notesSlide" Target="../notesSlides/notesSlide42.xml"/><Relationship Id="rId4" Type="http://schemas.openxmlformats.org/officeDocument/2006/relationships/slideLayout" Target="../slideLayouts/slideLayout45.xml"/></Relationships>
</file>

<file path=ppt/slides/_rels/slide48.xml.rels><?xml version="1.0" encoding="UTF-8" standalone="yes"?>
<Relationships xmlns="http://schemas.openxmlformats.org/package/2006/relationships"><Relationship Id="rId3" Type="http://schemas.openxmlformats.org/officeDocument/2006/relationships/hyperlink" Target="http://office.microsoft.com/en-us/business/redir/FX103045783.aspx" TargetMode="External"/><Relationship Id="rId2" Type="http://schemas.openxmlformats.org/officeDocument/2006/relationships/notesSlide" Target="../notesSlides/notesSlide43.xml"/><Relationship Id="rId1" Type="http://schemas.openxmlformats.org/officeDocument/2006/relationships/slideLayout" Target="../slideLayouts/slideLayout45.xml"/><Relationship Id="rId4" Type="http://schemas.openxmlformats.org/officeDocument/2006/relationships/hyperlink" Target="http://office.microsoft.com/en-us/business/redir/XT103403350.aspx" TargetMode="Externa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5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png"/><Relationship Id="rId1" Type="http://schemas.openxmlformats.org/officeDocument/2006/relationships/slideLayout" Target="../slideLayouts/slideLayout5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5.xml"/><Relationship Id="rId1" Type="http://schemas.openxmlformats.org/officeDocument/2006/relationships/slideLayout" Target="../slideLayouts/slideLayout43.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45.xml"/><Relationship Id="rId5" Type="http://schemas.openxmlformats.org/officeDocument/2006/relationships/image" Target="../media/image67.png"/><Relationship Id="rId4" Type="http://schemas.openxmlformats.org/officeDocument/2006/relationships/image" Target="../media/image66.png"/></Relationships>
</file>

<file path=ppt/slides/_rels/slide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7.xml"/><Relationship Id="rId1" Type="http://schemas.openxmlformats.org/officeDocument/2006/relationships/slideLayout" Target="../slideLayouts/slideLayout5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5.xml"/></Relationships>
</file>

<file path=ppt/slides/_rels/slide5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37.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0.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52.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76820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673" y="-7938"/>
            <a:ext cx="11889564" cy="917575"/>
          </a:xfrm>
        </p:spPr>
        <p:txBody>
          <a:bodyPr/>
          <a:lstStyle/>
          <a:p>
            <a:r>
              <a:rPr lang="en-US" sz="4800" dirty="0" smtClean="0">
                <a:solidFill>
                  <a:schemeClr val="tx1"/>
                </a:solidFill>
              </a:rPr>
              <a:t>Physical </a:t>
            </a:r>
            <a:r>
              <a:rPr lang="en-US" sz="4800" dirty="0">
                <a:solidFill>
                  <a:schemeClr val="tx1"/>
                </a:solidFill>
              </a:rPr>
              <a:t>Security</a:t>
            </a:r>
            <a:endParaRPr lang="en-US" sz="4800" dirty="0"/>
          </a:p>
        </p:txBody>
      </p:sp>
      <p:sp>
        <p:nvSpPr>
          <p:cNvPr id="10" name="Rectangle 9"/>
          <p:cNvSpPr/>
          <p:nvPr/>
        </p:nvSpPr>
        <p:spPr>
          <a:xfrm>
            <a:off x="9900362" y="1460192"/>
            <a:ext cx="2256900" cy="4071540"/>
          </a:xfrm>
          <a:prstGeom prst="rect">
            <a:avLst/>
          </a:prstGeom>
          <a:solidFill>
            <a:schemeClr val="bg2">
              <a:lumMod val="75000"/>
            </a:schemeClr>
          </a:soli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1364434" rIns="0" bIns="372119" numCol="1" rtlCol="0" anchor="ctr" anchorCtr="0" compatLnSpc="1">
            <a:prstTxWarp prst="textNoShape">
              <a:avLst/>
            </a:prstTxWarp>
          </a:bodyPr>
          <a:lstStyle/>
          <a:p>
            <a:pPr marL="113323">
              <a:lnSpc>
                <a:spcPct val="90000"/>
              </a:lnSpc>
              <a:spcBef>
                <a:spcPts val="1224"/>
              </a:spcBef>
            </a:pPr>
            <a:r>
              <a:rPr lang="en-US" sz="2175" spc="-72" dirty="0">
                <a:solidFill>
                  <a:srgbClr val="FFFFFF"/>
                </a:solidFill>
              </a:rPr>
              <a:t>Seismic bracing</a:t>
            </a:r>
          </a:p>
          <a:p>
            <a:pPr marL="113323">
              <a:lnSpc>
                <a:spcPct val="90000"/>
              </a:lnSpc>
              <a:spcBef>
                <a:spcPts val="1224"/>
              </a:spcBef>
            </a:pPr>
            <a:r>
              <a:rPr lang="en-US" sz="2175" spc="-72" dirty="0">
                <a:solidFill>
                  <a:srgbClr val="FFFFFF"/>
                </a:solidFill>
              </a:rPr>
              <a:t>24x7 onsite security staff</a:t>
            </a:r>
          </a:p>
          <a:p>
            <a:pPr marL="113323">
              <a:lnSpc>
                <a:spcPct val="90000"/>
              </a:lnSpc>
              <a:spcBef>
                <a:spcPts val="1224"/>
              </a:spcBef>
            </a:pPr>
            <a:r>
              <a:rPr lang="en-US" sz="2175" spc="-72" dirty="0">
                <a:solidFill>
                  <a:srgbClr val="FFFFFF"/>
                </a:solidFill>
              </a:rPr>
              <a:t>Days of backup  power</a:t>
            </a:r>
          </a:p>
          <a:p>
            <a:pPr marL="113323">
              <a:lnSpc>
                <a:spcPct val="90000"/>
              </a:lnSpc>
              <a:spcBef>
                <a:spcPts val="1224"/>
              </a:spcBef>
            </a:pPr>
            <a:r>
              <a:rPr lang="en-US" sz="2175" spc="-72" dirty="0">
                <a:solidFill>
                  <a:srgbClr val="FFFFFF"/>
                </a:solidFill>
              </a:rPr>
              <a:t>Tens of thousands     of servers</a:t>
            </a:r>
          </a:p>
          <a:p>
            <a:pPr marL="113323">
              <a:lnSpc>
                <a:spcPct val="90000"/>
              </a:lnSpc>
              <a:spcBef>
                <a:spcPts val="1224"/>
              </a:spcBef>
            </a:pPr>
            <a:endParaRPr lang="en-US" sz="2175" spc="-72" dirty="0">
              <a:solidFill>
                <a:srgbClr val="FFFFFF"/>
              </a:solidFill>
            </a:endParaRPr>
          </a:p>
        </p:txBody>
      </p:sp>
      <p:grpSp>
        <p:nvGrpSpPr>
          <p:cNvPr id="11" name="Group 10"/>
          <p:cNvGrpSpPr/>
          <p:nvPr/>
        </p:nvGrpSpPr>
        <p:grpSpPr>
          <a:xfrm>
            <a:off x="658262" y="1447238"/>
            <a:ext cx="2256900" cy="4097445"/>
            <a:chOff x="457136" y="1432967"/>
            <a:chExt cx="2212848" cy="3992068"/>
          </a:xfrm>
        </p:grpSpPr>
        <p:pic>
          <p:nvPicPr>
            <p:cNvPr id="12" name="Picture 11"/>
            <p:cNvPicPr>
              <a:picLocks/>
            </p:cNvPicPr>
            <p:nvPr/>
          </p:nvPicPr>
          <p:blipFill rotWithShape="1">
            <a:blip r:embed="rId3" cstate="screen">
              <a:extLst>
                <a:ext uri="{28A0092B-C50C-407E-A947-70E740481C1C}">
                  <a14:useLocalDpi xmlns:a14="http://schemas.microsoft.com/office/drawing/2010/main"/>
                </a:ext>
              </a:extLst>
            </a:blip>
            <a:srcRect l="11182" r="34691" b="2099"/>
            <a:stretch/>
          </p:blipFill>
          <p:spPr>
            <a:xfrm>
              <a:off x="457136" y="1432967"/>
              <a:ext cx="2212848" cy="3992068"/>
            </a:xfrm>
            <a:prstGeom prst="rect">
              <a:avLst/>
            </a:prstGeom>
            <a:noFill/>
            <a:ln>
              <a:noFill/>
            </a:ln>
          </p:spPr>
        </p:pic>
        <p:sp>
          <p:nvSpPr>
            <p:cNvPr id="13" name="Rectangle 12"/>
            <p:cNvSpPr/>
            <p:nvPr/>
          </p:nvSpPr>
          <p:spPr>
            <a:xfrm>
              <a:off x="457136" y="1432967"/>
              <a:ext cx="2212848" cy="3992068"/>
            </a:xfrm>
            <a:prstGeom prst="rect">
              <a:avLst/>
            </a:prstGeom>
            <a:gradFill>
              <a:gsLst>
                <a:gs pos="0">
                  <a:schemeClr val="bg1">
                    <a:alpha val="0"/>
                  </a:schemeClr>
                </a:gs>
                <a:gs pos="50000">
                  <a:schemeClr val="tx1">
                    <a:alpha val="0"/>
                  </a:schemeClr>
                </a:gs>
                <a:gs pos="100000">
                  <a:schemeClr val="tx1"/>
                </a:gs>
              </a:gsLst>
              <a:lin ang="5400000" scaled="0"/>
            </a:gra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1364434" rIns="0" bIns="372119" numCol="1" rtlCol="0" anchor="b" anchorCtr="0" compatLnSpc="1">
              <a:prstTxWarp prst="textNoShape">
                <a:avLst/>
              </a:prstTxWarp>
            </a:bodyPr>
            <a:lstStyle/>
            <a:p>
              <a:pPr marL="113323" fontAlgn="base">
                <a:lnSpc>
                  <a:spcPct val="90000"/>
                </a:lnSpc>
                <a:spcBef>
                  <a:spcPts val="1832"/>
                </a:spcBef>
                <a:spcAft>
                  <a:spcPts val="1832"/>
                </a:spcAft>
              </a:pPr>
              <a:r>
                <a:rPr lang="en-US" sz="2855" kern="0" dirty="0">
                  <a:solidFill>
                    <a:srgbClr val="FFFFFF"/>
                  </a:solidFill>
                  <a:latin typeface="Segoe UI Light" pitchFamily="34" charset="0"/>
                </a:rPr>
                <a:t>Perimeter security</a:t>
              </a:r>
            </a:p>
          </p:txBody>
        </p:sp>
      </p:grpSp>
      <p:grpSp>
        <p:nvGrpSpPr>
          <p:cNvPr id="14" name="Group 13"/>
          <p:cNvGrpSpPr/>
          <p:nvPr/>
        </p:nvGrpSpPr>
        <p:grpSpPr>
          <a:xfrm>
            <a:off x="7589837" y="1447239"/>
            <a:ext cx="2256900" cy="4084493"/>
            <a:chOff x="7253414" y="1432967"/>
            <a:chExt cx="2212848" cy="4004768"/>
          </a:xfrm>
        </p:grpSpPr>
        <p:pic>
          <p:nvPicPr>
            <p:cNvPr id="15" name="Picture 14"/>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a:ext>
              </a:extLst>
            </a:blip>
            <a:srcRect l="6726" t="2" r="38240"/>
            <a:stretch/>
          </p:blipFill>
          <p:spPr>
            <a:xfrm>
              <a:off x="7253414" y="1432967"/>
              <a:ext cx="2212848" cy="3992068"/>
            </a:xfrm>
            <a:prstGeom prst="rect">
              <a:avLst/>
            </a:prstGeom>
            <a:ln>
              <a:noFill/>
            </a:ln>
            <a:effectLst/>
          </p:spPr>
        </p:pic>
        <p:sp>
          <p:nvSpPr>
            <p:cNvPr id="16" name="Rectangle 15"/>
            <p:cNvSpPr/>
            <p:nvPr/>
          </p:nvSpPr>
          <p:spPr>
            <a:xfrm>
              <a:off x="7253414" y="1445667"/>
              <a:ext cx="2212848" cy="3992068"/>
            </a:xfrm>
            <a:prstGeom prst="rect">
              <a:avLst/>
            </a:prstGeom>
            <a:gradFill>
              <a:gsLst>
                <a:gs pos="0">
                  <a:schemeClr val="bg1">
                    <a:alpha val="0"/>
                  </a:schemeClr>
                </a:gs>
                <a:gs pos="50000">
                  <a:schemeClr val="tx1">
                    <a:alpha val="0"/>
                  </a:schemeClr>
                </a:gs>
                <a:gs pos="100000">
                  <a:schemeClr val="tx1"/>
                </a:gs>
              </a:gsLst>
              <a:lin ang="5400000" scaled="0"/>
            </a:gra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1364434" rIns="0" bIns="372119" numCol="1" rtlCol="0" anchor="b" anchorCtr="0" compatLnSpc="1">
              <a:prstTxWarp prst="textNoShape">
                <a:avLst/>
              </a:prstTxWarp>
            </a:bodyPr>
            <a:lstStyle/>
            <a:p>
              <a:pPr marL="113323" fontAlgn="base">
                <a:lnSpc>
                  <a:spcPct val="90000"/>
                </a:lnSpc>
                <a:spcBef>
                  <a:spcPts val="1832"/>
                </a:spcBef>
                <a:spcAft>
                  <a:spcPts val="1832"/>
                </a:spcAft>
              </a:pPr>
              <a:r>
                <a:rPr lang="en-US" sz="2855" kern="0" dirty="0">
                  <a:solidFill>
                    <a:srgbClr val="FFFFFF"/>
                  </a:solidFill>
                  <a:latin typeface="Segoe UI Light" pitchFamily="34" charset="0"/>
                </a:rPr>
                <a:t>Extensive monitoring</a:t>
              </a:r>
            </a:p>
          </p:txBody>
        </p:sp>
      </p:grpSp>
      <p:grpSp>
        <p:nvGrpSpPr>
          <p:cNvPr id="18" name="Group 17"/>
          <p:cNvGrpSpPr/>
          <p:nvPr/>
        </p:nvGrpSpPr>
        <p:grpSpPr>
          <a:xfrm>
            <a:off x="5279311" y="1447239"/>
            <a:ext cx="2256900" cy="4097445"/>
            <a:chOff x="4987987" y="1432967"/>
            <a:chExt cx="2212848" cy="4017468"/>
          </a:xfrm>
        </p:grpSpPr>
        <p:pic>
          <p:nvPicPr>
            <p:cNvPr id="19" name="Picture 18"/>
            <p:cNvPicPr>
              <a:picLocks noChangeAspect="1"/>
            </p:cNvPicPr>
            <p:nvPr/>
          </p:nvPicPr>
          <p:blipFill rotWithShape="1">
            <a:blip r:embed="rId6" cstate="screen">
              <a:extLst>
                <a:ext uri="{28A0092B-C50C-407E-A947-70E740481C1C}">
                  <a14:useLocalDpi xmlns:a14="http://schemas.microsoft.com/office/drawing/2010/main"/>
                </a:ext>
              </a:extLst>
            </a:blip>
            <a:srcRect l="24592" r="20080"/>
            <a:stretch/>
          </p:blipFill>
          <p:spPr>
            <a:xfrm>
              <a:off x="4987987" y="1432967"/>
              <a:ext cx="2212848" cy="3992068"/>
            </a:xfrm>
            <a:prstGeom prst="rect">
              <a:avLst/>
            </a:prstGeom>
          </p:spPr>
        </p:pic>
        <p:sp>
          <p:nvSpPr>
            <p:cNvPr id="20" name="Rectangle 19"/>
            <p:cNvSpPr/>
            <p:nvPr/>
          </p:nvSpPr>
          <p:spPr>
            <a:xfrm>
              <a:off x="4987987" y="1458367"/>
              <a:ext cx="2212848" cy="3992068"/>
            </a:xfrm>
            <a:prstGeom prst="rect">
              <a:avLst/>
            </a:prstGeom>
            <a:gradFill>
              <a:gsLst>
                <a:gs pos="0">
                  <a:schemeClr val="bg1">
                    <a:alpha val="0"/>
                  </a:schemeClr>
                </a:gs>
                <a:gs pos="50000">
                  <a:schemeClr val="tx1">
                    <a:alpha val="0"/>
                  </a:schemeClr>
                </a:gs>
                <a:gs pos="100000">
                  <a:schemeClr val="tx1"/>
                </a:gs>
              </a:gsLst>
              <a:lin ang="5400000" scaled="0"/>
            </a:gra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1364434" rIns="0" bIns="372119" numCol="1" rtlCol="0" anchor="b" anchorCtr="0" compatLnSpc="1">
              <a:prstTxWarp prst="textNoShape">
                <a:avLst/>
              </a:prstTxWarp>
            </a:bodyPr>
            <a:lstStyle/>
            <a:p>
              <a:pPr marL="113323" fontAlgn="base">
                <a:lnSpc>
                  <a:spcPct val="90000"/>
                </a:lnSpc>
                <a:spcBef>
                  <a:spcPts val="1832"/>
                </a:spcBef>
                <a:spcAft>
                  <a:spcPts val="1832"/>
                </a:spcAft>
              </a:pPr>
              <a:r>
                <a:rPr lang="en-US" sz="2855" kern="0" dirty="0">
                  <a:solidFill>
                    <a:srgbClr val="FFFFFF"/>
                  </a:solidFill>
                  <a:latin typeface="Segoe UI Light" pitchFamily="34" charset="0"/>
                </a:rPr>
                <a:t>Multi-factor </a:t>
              </a:r>
              <a:r>
                <a:rPr lang="en-US" sz="2855" kern="0" spc="-102" dirty="0">
                  <a:solidFill>
                    <a:srgbClr val="FFFFFF"/>
                  </a:solidFill>
                  <a:latin typeface="Segoe UI Light" pitchFamily="34" charset="0"/>
                </a:rPr>
                <a:t>authentication</a:t>
              </a:r>
            </a:p>
          </p:txBody>
        </p:sp>
      </p:grpSp>
      <p:grpSp>
        <p:nvGrpSpPr>
          <p:cNvPr id="21" name="Group 20"/>
          <p:cNvGrpSpPr/>
          <p:nvPr/>
        </p:nvGrpSpPr>
        <p:grpSpPr>
          <a:xfrm>
            <a:off x="2968787" y="1447239"/>
            <a:ext cx="2256900" cy="4097445"/>
            <a:chOff x="2722562" y="1432967"/>
            <a:chExt cx="2212848" cy="4017468"/>
          </a:xfrm>
        </p:grpSpPr>
        <p:pic>
          <p:nvPicPr>
            <p:cNvPr id="22" name="Picture 21"/>
            <p:cNvPicPr>
              <a:picLocks noChangeAspect="1"/>
            </p:cNvPicPr>
            <p:nvPr/>
          </p:nvPicPr>
          <p:blipFill rotWithShape="1">
            <a:blip r:embed="rId7" cstate="screen">
              <a:extLst>
                <a:ext uri="{28A0092B-C50C-407E-A947-70E740481C1C}">
                  <a14:useLocalDpi xmlns:a14="http://schemas.microsoft.com/office/drawing/2010/main"/>
                </a:ext>
              </a:extLst>
            </a:blip>
            <a:srcRect l="22896" r="22896" b="2099"/>
            <a:stretch/>
          </p:blipFill>
          <p:spPr>
            <a:xfrm>
              <a:off x="2722562" y="1432967"/>
              <a:ext cx="2212848" cy="3992068"/>
            </a:xfrm>
            <a:prstGeom prst="rect">
              <a:avLst/>
            </a:prstGeom>
            <a:gradFill>
              <a:gsLst>
                <a:gs pos="0">
                  <a:schemeClr val="bg1">
                    <a:alpha val="0"/>
                  </a:schemeClr>
                </a:gs>
                <a:gs pos="50000">
                  <a:schemeClr val="tx1">
                    <a:alpha val="0"/>
                  </a:schemeClr>
                </a:gs>
                <a:gs pos="100000">
                  <a:schemeClr val="tx1"/>
                </a:gs>
              </a:gsLst>
              <a:lin ang="5400000" scaled="0"/>
            </a:gradFill>
            <a:ln w="6350">
              <a:noFill/>
              <a:headEnd type="none" w="med" len="med"/>
              <a:tailEnd type="none" w="med" len="med"/>
            </a:ln>
          </p:spPr>
        </p:pic>
        <p:sp>
          <p:nvSpPr>
            <p:cNvPr id="23" name="Rectangle 22"/>
            <p:cNvSpPr/>
            <p:nvPr/>
          </p:nvSpPr>
          <p:spPr>
            <a:xfrm>
              <a:off x="2722562" y="1458367"/>
              <a:ext cx="2212848" cy="3992068"/>
            </a:xfrm>
            <a:prstGeom prst="rect">
              <a:avLst/>
            </a:prstGeom>
            <a:gradFill>
              <a:gsLst>
                <a:gs pos="0">
                  <a:schemeClr val="bg1">
                    <a:alpha val="0"/>
                  </a:schemeClr>
                </a:gs>
                <a:gs pos="50000">
                  <a:schemeClr val="tx1">
                    <a:alpha val="0"/>
                  </a:schemeClr>
                </a:gs>
                <a:gs pos="100000">
                  <a:schemeClr val="tx1"/>
                </a:gs>
              </a:gsLst>
              <a:lin ang="5400000" scaled="0"/>
            </a:gra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1364434" rIns="0" bIns="372119" numCol="1" rtlCol="0" anchor="b" anchorCtr="0" compatLnSpc="1">
              <a:prstTxWarp prst="textNoShape">
                <a:avLst/>
              </a:prstTxWarp>
            </a:bodyPr>
            <a:lstStyle/>
            <a:p>
              <a:pPr marL="113323" fontAlgn="base">
                <a:lnSpc>
                  <a:spcPct val="90000"/>
                </a:lnSpc>
                <a:spcBef>
                  <a:spcPts val="1832"/>
                </a:spcBef>
                <a:spcAft>
                  <a:spcPts val="1832"/>
                </a:spcAft>
              </a:pPr>
              <a:r>
                <a:rPr lang="en-US" sz="2855" kern="0" dirty="0">
                  <a:solidFill>
                    <a:srgbClr val="FFFFFF"/>
                  </a:solidFill>
                  <a:latin typeface="Segoe UI Light" pitchFamily="34" charset="0"/>
                </a:rPr>
                <a:t>Fire suppression</a:t>
              </a:r>
            </a:p>
          </p:txBody>
        </p:sp>
      </p:grpSp>
    </p:spTree>
    <p:extLst>
      <p:ext uri="{BB962C8B-B14F-4D97-AF65-F5344CB8AC3E}">
        <p14:creationId xmlns:p14="http://schemas.microsoft.com/office/powerpoint/2010/main" val="32508668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037" y="68262"/>
            <a:ext cx="11889564" cy="917575"/>
          </a:xfrm>
        </p:spPr>
        <p:txBody>
          <a:bodyPr/>
          <a:lstStyle/>
          <a:p>
            <a:r>
              <a:rPr lang="en-US" sz="4800" dirty="0" smtClean="0"/>
              <a:t>Network</a:t>
            </a:r>
            <a:endParaRPr lang="en-US" sz="4800" dirty="0"/>
          </a:p>
        </p:txBody>
      </p:sp>
      <p:sp>
        <p:nvSpPr>
          <p:cNvPr id="13" name="Rectangle 12"/>
          <p:cNvSpPr/>
          <p:nvPr/>
        </p:nvSpPr>
        <p:spPr>
          <a:xfrm>
            <a:off x="564700" y="2589674"/>
            <a:ext cx="4085716" cy="3378071"/>
          </a:xfrm>
          <a:prstGeom prst="rect">
            <a:avLst/>
          </a:prstGeom>
          <a:solidFill>
            <a:srgbClr val="0072C6"/>
          </a:soli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1364434" rIns="0" bIns="372119" numCol="1" rtlCol="0" anchor="b" anchorCtr="0" compatLnSpc="1">
            <a:prstTxWarp prst="textNoShape">
              <a:avLst/>
            </a:prstTxWarp>
          </a:bodyPr>
          <a:lstStyle/>
          <a:p>
            <a:pPr marL="121418" fontAlgn="base">
              <a:lnSpc>
                <a:spcPct val="90000"/>
              </a:lnSpc>
              <a:spcBef>
                <a:spcPts val="1832"/>
              </a:spcBef>
              <a:spcAft>
                <a:spcPts val="1832"/>
              </a:spcAft>
            </a:pPr>
            <a:r>
              <a:rPr lang="en-US" sz="2856" kern="0" dirty="0">
                <a:solidFill>
                  <a:srgbClr val="FFFFFF"/>
                </a:solidFill>
                <a:latin typeface="Segoe UI Light" pitchFamily="34" charset="0"/>
              </a:rPr>
              <a:t>Internal  Network</a:t>
            </a:r>
          </a:p>
        </p:txBody>
      </p:sp>
      <p:grpSp>
        <p:nvGrpSpPr>
          <p:cNvPr id="14" name="Group 13"/>
          <p:cNvGrpSpPr/>
          <p:nvPr/>
        </p:nvGrpSpPr>
        <p:grpSpPr>
          <a:xfrm>
            <a:off x="7437437" y="1354548"/>
            <a:ext cx="4117759" cy="4613197"/>
            <a:chOff x="7349308" y="1170099"/>
            <a:chExt cx="5049898" cy="5644320"/>
          </a:xfrm>
        </p:grpSpPr>
        <p:sp>
          <p:nvSpPr>
            <p:cNvPr id="18" name="Rectangle 17"/>
            <p:cNvSpPr/>
            <p:nvPr/>
          </p:nvSpPr>
          <p:spPr>
            <a:xfrm>
              <a:off x="7349308" y="1170099"/>
              <a:ext cx="5049898" cy="5644320"/>
            </a:xfrm>
            <a:prstGeom prst="rect">
              <a:avLst/>
            </a:prstGeom>
            <a:solidFill>
              <a:srgbClr val="0072C6"/>
            </a:soli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1364434" rIns="0" bIns="372119" numCol="1" rtlCol="0" anchor="b" anchorCtr="0" compatLnSpc="1">
              <a:prstTxWarp prst="textNoShape">
                <a:avLst/>
              </a:prstTxWarp>
            </a:bodyPr>
            <a:lstStyle/>
            <a:p>
              <a:pPr marL="121418" fontAlgn="base">
                <a:lnSpc>
                  <a:spcPct val="90000"/>
                </a:lnSpc>
                <a:spcBef>
                  <a:spcPts val="1832"/>
                </a:spcBef>
                <a:spcAft>
                  <a:spcPts val="1832"/>
                </a:spcAft>
              </a:pPr>
              <a:r>
                <a:rPr lang="en-US" sz="2856" kern="0" dirty="0">
                  <a:solidFill>
                    <a:srgbClr val="FFFFFF"/>
                  </a:solidFill>
                  <a:latin typeface="Segoe UI Light" pitchFamily="34" charset="0"/>
                </a:rPr>
                <a:t>External  Network</a:t>
              </a:r>
            </a:p>
          </p:txBody>
        </p:sp>
        <p:sp>
          <p:nvSpPr>
            <p:cNvPr id="22" name="Freeform 80"/>
            <p:cNvSpPr>
              <a:spLocks noEditPoints="1"/>
            </p:cNvSpPr>
            <p:nvPr/>
          </p:nvSpPr>
          <p:spPr bwMode="black">
            <a:xfrm>
              <a:off x="10627148" y="3718204"/>
              <a:ext cx="1148128" cy="1389471"/>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11648" tIns="55825" rIns="111648" bIns="55825" numCol="1" anchor="t" anchorCtr="0" compatLnSpc="1">
              <a:prstTxWarp prst="textNoShape">
                <a:avLst/>
              </a:prstTxWarp>
            </a:bodyPr>
            <a:lstStyle/>
            <a:p>
              <a:endParaRPr lang="en-US" sz="1632" dirty="0">
                <a:solidFill>
                  <a:srgbClr val="FFFFFF"/>
                </a:solidFill>
              </a:endParaRPr>
            </a:p>
          </p:txBody>
        </p:sp>
        <p:sp>
          <p:nvSpPr>
            <p:cNvPr id="23" name="Freeform 80"/>
            <p:cNvSpPr>
              <a:spLocks noEditPoints="1"/>
            </p:cNvSpPr>
            <p:nvPr/>
          </p:nvSpPr>
          <p:spPr bwMode="black">
            <a:xfrm>
              <a:off x="7579941" y="1592150"/>
              <a:ext cx="1148128" cy="1389471"/>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11648" tIns="55825" rIns="111648" bIns="55825" numCol="1" anchor="t" anchorCtr="0" compatLnSpc="1">
              <a:prstTxWarp prst="textNoShape">
                <a:avLst/>
              </a:prstTxWarp>
            </a:bodyPr>
            <a:lstStyle/>
            <a:p>
              <a:endParaRPr lang="en-US" sz="1632" dirty="0">
                <a:solidFill>
                  <a:srgbClr val="FFFFFF"/>
                </a:solidFill>
              </a:endParaRPr>
            </a:p>
          </p:txBody>
        </p:sp>
        <p:sp>
          <p:nvSpPr>
            <p:cNvPr id="24" name="Freeform 88"/>
            <p:cNvSpPr>
              <a:spLocks noEditPoints="1"/>
            </p:cNvSpPr>
            <p:nvPr/>
          </p:nvSpPr>
          <p:spPr bwMode="black">
            <a:xfrm>
              <a:off x="9001971" y="2458043"/>
              <a:ext cx="1237926" cy="1047158"/>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035" tIns="62018" rIns="124035" bIns="62018" numCol="1" rtlCol="0" anchor="ctr" anchorCtr="0" compatLnSpc="1">
              <a:prstTxWarp prst="textNoShape">
                <a:avLst/>
              </a:prstTxWarp>
            </a:bodyPr>
            <a:lstStyle/>
            <a:p>
              <a:pPr defTabSz="753699"/>
              <a:endParaRPr lang="en-US" sz="2447" spc="-125" dirty="0">
                <a:solidFill>
                  <a:srgbClr val="FFFFFF"/>
                </a:solidFill>
                <a:latin typeface="Segoe Light" pitchFamily="34" charset="0"/>
              </a:endParaRPr>
            </a:p>
          </p:txBody>
        </p:sp>
        <p:sp>
          <p:nvSpPr>
            <p:cNvPr id="25" name="Freeform 24"/>
            <p:cNvSpPr>
              <a:spLocks noEditPoints="1"/>
            </p:cNvSpPr>
            <p:nvPr/>
          </p:nvSpPr>
          <p:spPr bwMode="black">
            <a:xfrm rot="5400000">
              <a:off x="9627063" y="3523353"/>
              <a:ext cx="433600" cy="872229"/>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035" tIns="62018" rIns="124035" bIns="62018" numCol="1" rtlCol="0" anchor="ctr" anchorCtr="0" compatLnSpc="1">
              <a:prstTxWarp prst="textNoShape">
                <a:avLst/>
              </a:prstTxWarp>
            </a:bodyPr>
            <a:lstStyle/>
            <a:p>
              <a:pPr defTabSz="753699"/>
              <a:endParaRPr lang="en-US" sz="2447" spc="-125" dirty="0">
                <a:solidFill>
                  <a:srgbClr val="FFFFFF"/>
                </a:solidFill>
                <a:latin typeface="Segoe Light" pitchFamily="34" charset="0"/>
              </a:endParaRPr>
            </a:p>
          </p:txBody>
        </p:sp>
      </p:grpSp>
      <p:sp>
        <p:nvSpPr>
          <p:cNvPr id="26" name="Left-Right Arrow 25"/>
          <p:cNvSpPr/>
          <p:nvPr/>
        </p:nvSpPr>
        <p:spPr bwMode="auto">
          <a:xfrm>
            <a:off x="5152526" y="2195264"/>
            <a:ext cx="1653386" cy="658868"/>
          </a:xfrm>
          <a:prstGeom prst="lef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2157" tIns="62157" rIns="62157" bIns="62157" numCol="1" spcCol="0" rtlCol="0" fromWordArt="0" anchor="ctr" anchorCtr="0" forceAA="0" compatLnSpc="1">
            <a:prstTxWarp prst="textNoShape">
              <a:avLst/>
            </a:prstTxWarp>
            <a:noAutofit/>
          </a:bodyPr>
          <a:lstStyle/>
          <a:p>
            <a:pPr algn="ctr" defTabSz="1242742" fontAlgn="base">
              <a:spcBef>
                <a:spcPct val="0"/>
              </a:spcBef>
              <a:spcAft>
                <a:spcPct val="0"/>
              </a:spcAft>
            </a:pPr>
            <a:endParaRPr lang="en-US" sz="2991" dirty="0">
              <a:gradFill>
                <a:gsLst>
                  <a:gs pos="0">
                    <a:srgbClr val="FFFFFF"/>
                  </a:gs>
                  <a:gs pos="100000">
                    <a:srgbClr val="FFFFFF"/>
                  </a:gs>
                </a:gsLst>
                <a:lin ang="5400000" scaled="0"/>
              </a:gradFill>
              <a:ea typeface="Segoe UI" pitchFamily="34" charset="0"/>
              <a:cs typeface="Segoe UI" pitchFamily="34" charset="0"/>
            </a:endParaRPr>
          </a:p>
        </p:txBody>
      </p:sp>
      <p:pic>
        <p:nvPicPr>
          <p:cNvPr id="27" name="Picture 26"/>
          <p:cNvPicPr>
            <a:picLocks noChangeAspect="1"/>
          </p:cNvPicPr>
          <p:nvPr/>
        </p:nvPicPr>
        <p:blipFill>
          <a:blip r:embed="rId3"/>
          <a:stretch>
            <a:fillRect/>
          </a:stretch>
        </p:blipFill>
        <p:spPr>
          <a:xfrm>
            <a:off x="5145044" y="2990491"/>
            <a:ext cx="815393" cy="930727"/>
          </a:xfrm>
          <a:prstGeom prst="rect">
            <a:avLst/>
          </a:prstGeom>
        </p:spPr>
      </p:pic>
      <p:pic>
        <p:nvPicPr>
          <p:cNvPr id="28" name="Picture 27"/>
          <p:cNvPicPr>
            <a:picLocks noChangeAspect="1"/>
          </p:cNvPicPr>
          <p:nvPr/>
        </p:nvPicPr>
        <p:blipFill>
          <a:blip r:embed="rId4"/>
          <a:stretch>
            <a:fillRect/>
          </a:stretch>
        </p:blipFill>
        <p:spPr>
          <a:xfrm>
            <a:off x="6098020" y="3078782"/>
            <a:ext cx="902559" cy="754144"/>
          </a:xfrm>
          <a:prstGeom prst="rect">
            <a:avLst/>
          </a:prstGeom>
        </p:spPr>
      </p:pic>
      <p:cxnSp>
        <p:nvCxnSpPr>
          <p:cNvPr id="29" name="Straight Connector 28"/>
          <p:cNvCxnSpPr/>
          <p:nvPr/>
        </p:nvCxnSpPr>
        <p:spPr>
          <a:xfrm>
            <a:off x="7095491" y="1087210"/>
            <a:ext cx="42671" cy="4238852"/>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4868872" y="1190782"/>
            <a:ext cx="30550" cy="4121023"/>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612241" y="5584255"/>
            <a:ext cx="4730196" cy="1037207"/>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C000"/>
                </a:solidFill>
              </a:rPr>
              <a:t>Physical separation</a:t>
            </a:r>
            <a:endParaRPr lang="en-US" sz="2400" dirty="0">
              <a:solidFill>
                <a:srgbClr val="FFC000"/>
              </a:solidFill>
            </a:endParaRPr>
          </a:p>
          <a:p>
            <a:pPr>
              <a:lnSpc>
                <a:spcPct val="90000"/>
              </a:lnSpc>
              <a:spcAft>
                <a:spcPts val="600"/>
              </a:spcAft>
            </a:pPr>
            <a:r>
              <a:rPr lang="en-US" sz="2400" dirty="0" smtClean="0">
                <a:solidFill>
                  <a:srgbClr val="FFC000"/>
                </a:solidFill>
              </a:rPr>
              <a:t>Edge router security / firewalls</a:t>
            </a:r>
          </a:p>
        </p:txBody>
      </p:sp>
      <p:sp>
        <p:nvSpPr>
          <p:cNvPr id="32" name="TextBox 31"/>
          <p:cNvSpPr txBox="1"/>
          <p:nvPr/>
        </p:nvSpPr>
        <p:spPr>
          <a:xfrm>
            <a:off x="6166285" y="153575"/>
            <a:ext cx="5233552" cy="1037207"/>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C000"/>
                </a:solidFill>
              </a:rPr>
              <a:t>Port scanning</a:t>
            </a:r>
          </a:p>
          <a:p>
            <a:pPr>
              <a:lnSpc>
                <a:spcPct val="90000"/>
              </a:lnSpc>
              <a:spcAft>
                <a:spcPts val="600"/>
              </a:spcAft>
            </a:pPr>
            <a:r>
              <a:rPr lang="en-US" sz="2400" dirty="0" smtClean="0">
                <a:solidFill>
                  <a:srgbClr val="FFC000"/>
                </a:solidFill>
              </a:rPr>
              <a:t>Perimeter vulnerability scanning</a:t>
            </a:r>
          </a:p>
        </p:txBody>
      </p:sp>
      <p:pic>
        <p:nvPicPr>
          <p:cNvPr id="33" name="Picture 32"/>
          <p:cNvPicPr>
            <a:picLocks noChangeAspect="1"/>
          </p:cNvPicPr>
          <p:nvPr/>
        </p:nvPicPr>
        <p:blipFill>
          <a:blip r:embed="rId5"/>
          <a:stretch>
            <a:fillRect/>
          </a:stretch>
        </p:blipFill>
        <p:spPr>
          <a:xfrm>
            <a:off x="2190429" y="1776572"/>
            <a:ext cx="1840050" cy="1375000"/>
          </a:xfrm>
          <a:prstGeom prst="rect">
            <a:avLst/>
          </a:prstGeom>
        </p:spPr>
      </p:pic>
      <p:pic>
        <p:nvPicPr>
          <p:cNvPr id="34" name="Picture 33"/>
          <p:cNvPicPr>
            <a:picLocks noChangeAspect="1"/>
          </p:cNvPicPr>
          <p:nvPr/>
        </p:nvPicPr>
        <p:blipFill>
          <a:blip r:embed="rId5"/>
          <a:stretch>
            <a:fillRect/>
          </a:stretch>
        </p:blipFill>
        <p:spPr>
          <a:xfrm>
            <a:off x="170008" y="1800718"/>
            <a:ext cx="1840050" cy="1375000"/>
          </a:xfrm>
          <a:prstGeom prst="rect">
            <a:avLst/>
          </a:prstGeom>
        </p:spPr>
      </p:pic>
      <p:pic>
        <p:nvPicPr>
          <p:cNvPr id="35" name="Picture 34"/>
          <p:cNvPicPr>
            <a:picLocks noChangeAspect="1"/>
          </p:cNvPicPr>
          <p:nvPr/>
        </p:nvPicPr>
        <p:blipFill>
          <a:blip r:embed="rId5"/>
          <a:stretch>
            <a:fillRect/>
          </a:stretch>
        </p:blipFill>
        <p:spPr>
          <a:xfrm>
            <a:off x="254927" y="3450574"/>
            <a:ext cx="1840050" cy="1375000"/>
          </a:xfrm>
          <a:prstGeom prst="rect">
            <a:avLst/>
          </a:prstGeom>
        </p:spPr>
      </p:pic>
      <p:pic>
        <p:nvPicPr>
          <p:cNvPr id="36" name="Picture 35"/>
          <p:cNvPicPr>
            <a:picLocks noChangeAspect="1"/>
          </p:cNvPicPr>
          <p:nvPr/>
        </p:nvPicPr>
        <p:blipFill>
          <a:blip r:embed="rId5"/>
          <a:stretch>
            <a:fillRect/>
          </a:stretch>
        </p:blipFill>
        <p:spPr>
          <a:xfrm>
            <a:off x="2256646" y="3393720"/>
            <a:ext cx="1840050" cy="1375000"/>
          </a:xfrm>
          <a:prstGeom prst="rect">
            <a:avLst/>
          </a:prstGeom>
        </p:spPr>
      </p:pic>
    </p:spTree>
    <p:extLst>
      <p:ext uri="{BB962C8B-B14F-4D97-AF65-F5344CB8AC3E}">
        <p14:creationId xmlns:p14="http://schemas.microsoft.com/office/powerpoint/2010/main" val="133107575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p:cNvSpPr/>
          <p:nvPr/>
        </p:nvSpPr>
        <p:spPr bwMode="auto">
          <a:xfrm>
            <a:off x="3719783" y="5198296"/>
            <a:ext cx="3870053" cy="1007421"/>
          </a:xfrm>
          <a:prstGeom prst="rect">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solidFill>
                <a:srgbClr val="FFFFFF"/>
              </a:solidFill>
              <a:ea typeface="Segoe UI" pitchFamily="34" charset="0"/>
              <a:cs typeface="Segoe UI" pitchFamily="34" charset="0"/>
            </a:endParaRPr>
          </a:p>
        </p:txBody>
      </p:sp>
      <p:sp>
        <p:nvSpPr>
          <p:cNvPr id="67" name="Rectangle 66"/>
          <p:cNvSpPr/>
          <p:nvPr/>
        </p:nvSpPr>
        <p:spPr bwMode="auto">
          <a:xfrm>
            <a:off x="269010" y="3200401"/>
            <a:ext cx="2317687" cy="122108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solidFill>
                <a:srgbClr val="FFFFFF"/>
              </a:solidFill>
              <a:ea typeface="Segoe UI" pitchFamily="34" charset="0"/>
              <a:cs typeface="Segoe UI" pitchFamily="34" charset="0"/>
            </a:endParaRPr>
          </a:p>
        </p:txBody>
      </p:sp>
      <p:sp>
        <p:nvSpPr>
          <p:cNvPr id="68" name="Rectangle 67"/>
          <p:cNvSpPr/>
          <p:nvPr/>
        </p:nvSpPr>
        <p:spPr bwMode="auto">
          <a:xfrm>
            <a:off x="8783639" y="3999494"/>
            <a:ext cx="3058094" cy="11988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8672243" y="1625837"/>
            <a:ext cx="2956194" cy="100288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9" name="Rectangle 68"/>
          <p:cNvSpPr/>
          <p:nvPr/>
        </p:nvSpPr>
        <p:spPr bwMode="auto">
          <a:xfrm>
            <a:off x="3685096" y="1240855"/>
            <a:ext cx="4133341" cy="59483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solidFill>
                <a:srgbClr val="FFFFFF"/>
              </a:solidFill>
              <a:ea typeface="Segoe UI" pitchFamily="34" charset="0"/>
              <a:cs typeface="Segoe UI" pitchFamily="34" charset="0"/>
            </a:endParaRPr>
          </a:p>
        </p:txBody>
      </p:sp>
      <p:sp>
        <p:nvSpPr>
          <p:cNvPr id="3" name="Title 2"/>
          <p:cNvSpPr>
            <a:spLocks noGrp="1"/>
          </p:cNvSpPr>
          <p:nvPr>
            <p:ph type="title"/>
          </p:nvPr>
        </p:nvSpPr>
        <p:spPr>
          <a:xfrm>
            <a:off x="-30163" y="68262"/>
            <a:ext cx="11889564" cy="917575"/>
          </a:xfrm>
        </p:spPr>
        <p:txBody>
          <a:bodyPr/>
          <a:lstStyle/>
          <a:p>
            <a:r>
              <a:rPr lang="en-US" sz="4800" dirty="0" smtClean="0"/>
              <a:t>Host/Application</a:t>
            </a:r>
            <a:endParaRPr lang="en-US" sz="4800" dirty="0"/>
          </a:p>
        </p:txBody>
      </p:sp>
      <p:sp>
        <p:nvSpPr>
          <p:cNvPr id="57" name="Rectangle 56"/>
          <p:cNvSpPr/>
          <p:nvPr/>
        </p:nvSpPr>
        <p:spPr>
          <a:xfrm>
            <a:off x="3722424" y="5245454"/>
            <a:ext cx="4819141"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rgbClr val="FFFFFF"/>
                </a:solidFill>
              </a:rPr>
              <a:t>Zero standing permissions </a:t>
            </a:r>
            <a:br>
              <a:rPr lang="en-US" sz="2400" dirty="0">
                <a:solidFill>
                  <a:srgbClr val="FFFFFF"/>
                </a:solidFill>
              </a:rPr>
            </a:br>
            <a:r>
              <a:rPr lang="en-US" sz="2400" dirty="0">
                <a:solidFill>
                  <a:srgbClr val="FFFFFF"/>
                </a:solidFill>
              </a:rPr>
              <a:t>in the service</a:t>
            </a:r>
          </a:p>
        </p:txBody>
      </p:sp>
      <p:sp>
        <p:nvSpPr>
          <p:cNvPr id="58" name="Rectangle 57"/>
          <p:cNvSpPr/>
          <p:nvPr/>
        </p:nvSpPr>
        <p:spPr>
          <a:xfrm>
            <a:off x="8765698" y="4132791"/>
            <a:ext cx="3108325"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rgbClr val="FFFFFF"/>
                </a:solidFill>
              </a:rPr>
              <a:t>Automated tooling for routine activities</a:t>
            </a:r>
          </a:p>
        </p:txBody>
      </p:sp>
      <p:sp>
        <p:nvSpPr>
          <p:cNvPr id="60" name="Rectangle 59"/>
          <p:cNvSpPr/>
          <p:nvPr/>
        </p:nvSpPr>
        <p:spPr>
          <a:xfrm>
            <a:off x="8598694" y="1668462"/>
            <a:ext cx="3275329"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rgbClr val="FFFFFF"/>
                </a:solidFill>
              </a:rPr>
              <a:t>Auditing of </a:t>
            </a:r>
            <a:r>
              <a:rPr lang="en-US" sz="2400" dirty="0" smtClean="0">
                <a:solidFill>
                  <a:srgbClr val="FFFFFF"/>
                </a:solidFill>
              </a:rPr>
              <a:t>operator </a:t>
            </a:r>
            <a:r>
              <a:rPr lang="en-US" sz="2400" dirty="0">
                <a:solidFill>
                  <a:srgbClr val="FFFFFF"/>
                </a:solidFill>
              </a:rPr>
              <a:t>access and actions</a:t>
            </a:r>
          </a:p>
        </p:txBody>
      </p:sp>
      <p:sp>
        <p:nvSpPr>
          <p:cNvPr id="61" name="TextBox 60"/>
          <p:cNvSpPr txBox="1"/>
          <p:nvPr/>
        </p:nvSpPr>
        <p:spPr>
          <a:xfrm>
            <a:off x="350837" y="3195200"/>
            <a:ext cx="2209800" cy="1292662"/>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Security Development Lifecycle</a:t>
            </a:r>
          </a:p>
        </p:txBody>
      </p:sp>
      <p:sp>
        <p:nvSpPr>
          <p:cNvPr id="62" name="Text Placeholder 1"/>
          <p:cNvSpPr txBox="1">
            <a:spLocks/>
          </p:cNvSpPr>
          <p:nvPr/>
        </p:nvSpPr>
        <p:spPr>
          <a:xfrm>
            <a:off x="3627437" y="1240855"/>
            <a:ext cx="4318761" cy="1037207"/>
          </a:xfrm>
          <a:prstGeom prst="rect">
            <a:avLst/>
          </a:prstGeom>
          <a:noFill/>
        </p:spPr>
        <p:txBody>
          <a:bodyPr wrap="square" lIns="182880" tIns="146304" rIns="182880" bIns="146304" rtlCol="0">
            <a:spAutoFit/>
          </a:bodyPr>
          <a:lstStyle>
            <a:defPPr>
              <a:defRPr lang="en-US"/>
            </a:defPPr>
            <a:lvl1pPr>
              <a:lnSpc>
                <a:spcPct val="90000"/>
              </a:lnSpc>
              <a:spcAft>
                <a:spcPts val="600"/>
              </a:spcAft>
              <a:defRPr sz="2400">
                <a:gradFill>
                  <a:gsLst>
                    <a:gs pos="2917">
                      <a:schemeClr val="tx1"/>
                    </a:gs>
                    <a:gs pos="30000">
                      <a:schemeClr val="tx1"/>
                    </a:gs>
                  </a:gsLst>
                  <a:lin ang="5400000" scaled="0"/>
                </a:gradFill>
              </a:defRPr>
            </a:lvl1pPr>
          </a:lstStyle>
          <a:p>
            <a:r>
              <a:rPr lang="en-US" dirty="0" smtClean="0">
                <a:solidFill>
                  <a:srgbClr val="FFFFFF"/>
                </a:solidFill>
              </a:rPr>
              <a:t>Patching/Malware </a:t>
            </a:r>
            <a:r>
              <a:rPr lang="en-US" dirty="0">
                <a:solidFill>
                  <a:srgbClr val="FFFFFF"/>
                </a:solidFill>
              </a:rPr>
              <a:t>protection</a:t>
            </a:r>
          </a:p>
          <a:p>
            <a:endParaRPr lang="en-US" dirty="0">
              <a:gradFill>
                <a:gsLst>
                  <a:gs pos="2917">
                    <a:srgbClr val="505050"/>
                  </a:gs>
                  <a:gs pos="30000">
                    <a:srgbClr val="505050"/>
                  </a:gs>
                </a:gsLst>
                <a:lin ang="5400000" scaled="0"/>
              </a:gradFill>
            </a:endParaRPr>
          </a:p>
        </p:txBody>
      </p:sp>
      <p:pic>
        <p:nvPicPr>
          <p:cNvPr id="63" name="Picture 62"/>
          <p:cNvPicPr>
            <a:picLocks noChangeAspect="1"/>
          </p:cNvPicPr>
          <p:nvPr/>
        </p:nvPicPr>
        <p:blipFill>
          <a:blip r:embed="rId3"/>
          <a:stretch>
            <a:fillRect/>
          </a:stretch>
        </p:blipFill>
        <p:spPr>
          <a:xfrm>
            <a:off x="2865436" y="1880855"/>
            <a:ext cx="5845681" cy="3212199"/>
          </a:xfrm>
          <a:prstGeom prst="rect">
            <a:avLst/>
          </a:prstGeom>
        </p:spPr>
      </p:pic>
      <p:sp>
        <p:nvSpPr>
          <p:cNvPr id="64" name="TextBox 63"/>
          <p:cNvSpPr txBox="1"/>
          <p:nvPr/>
        </p:nvSpPr>
        <p:spPr>
          <a:xfrm>
            <a:off x="4389437" y="3371630"/>
            <a:ext cx="1856919"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solidFill>
                  <a:srgbClr val="FFFFFF"/>
                </a:solidFill>
              </a:rPr>
              <a:t>Office 365</a:t>
            </a:r>
          </a:p>
        </p:txBody>
      </p:sp>
      <p:pic>
        <p:nvPicPr>
          <p:cNvPr id="65" name="Picture 64"/>
          <p:cNvPicPr>
            <a:picLocks noChangeAspect="1"/>
          </p:cNvPicPr>
          <p:nvPr/>
        </p:nvPicPr>
        <p:blipFill>
          <a:blip r:embed="rId4"/>
          <a:stretch>
            <a:fillRect/>
          </a:stretch>
        </p:blipFill>
        <p:spPr>
          <a:xfrm>
            <a:off x="6266657" y="2976419"/>
            <a:ext cx="602846" cy="975909"/>
          </a:xfrm>
          <a:prstGeom prst="rect">
            <a:avLst/>
          </a:prstGeom>
        </p:spPr>
      </p:pic>
      <p:pic>
        <p:nvPicPr>
          <p:cNvPr id="66" name="Picture 65"/>
          <p:cNvPicPr>
            <a:picLocks noChangeAspect="1"/>
          </p:cNvPicPr>
          <p:nvPr/>
        </p:nvPicPr>
        <p:blipFill>
          <a:blip r:embed="rId4"/>
          <a:stretch>
            <a:fillRect/>
          </a:stretch>
        </p:blipFill>
        <p:spPr>
          <a:xfrm>
            <a:off x="6419057" y="3128819"/>
            <a:ext cx="602846" cy="975909"/>
          </a:xfrm>
          <a:prstGeom prst="rect">
            <a:avLst/>
          </a:prstGeom>
          <a:solidFill>
            <a:schemeClr val="accent2"/>
          </a:solidFill>
        </p:spPr>
      </p:pic>
    </p:spTree>
    <p:extLst>
      <p:ext uri="{BB962C8B-B14F-4D97-AF65-F5344CB8AC3E}">
        <p14:creationId xmlns:p14="http://schemas.microsoft.com/office/powerpoint/2010/main" val="125592917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Rectangle 107"/>
          <p:cNvSpPr/>
          <p:nvPr/>
        </p:nvSpPr>
        <p:spPr>
          <a:xfrm>
            <a:off x="8399382" y="2108163"/>
            <a:ext cx="3902149" cy="3335033"/>
          </a:xfrm>
          <a:prstGeom prst="rect">
            <a:avLst/>
          </a:prstGeom>
          <a:solidFill>
            <a:srgbClr val="0072C6"/>
          </a:soli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1364434" rIns="0" bIns="372119" numCol="1" rtlCol="0" anchor="b" anchorCtr="0" compatLnSpc="1">
            <a:prstTxWarp prst="textNoShape">
              <a:avLst/>
            </a:prstTxWarp>
          </a:bodyPr>
          <a:lstStyle/>
          <a:p>
            <a:pPr marL="121418" fontAlgn="base">
              <a:lnSpc>
                <a:spcPct val="90000"/>
              </a:lnSpc>
              <a:spcBef>
                <a:spcPts val="1832"/>
              </a:spcBef>
              <a:spcAft>
                <a:spcPts val="1832"/>
              </a:spcAft>
            </a:pPr>
            <a:endParaRPr lang="en-US" sz="2855" kern="0" dirty="0">
              <a:solidFill>
                <a:srgbClr val="FFFFFF"/>
              </a:solidFill>
              <a:latin typeface="Segoe UI Light" pitchFamily="34" charset="0"/>
            </a:endParaRPr>
          </a:p>
          <a:p>
            <a:pPr marL="121418" fontAlgn="base">
              <a:lnSpc>
                <a:spcPct val="90000"/>
              </a:lnSpc>
              <a:spcBef>
                <a:spcPts val="1832"/>
              </a:spcBef>
              <a:spcAft>
                <a:spcPts val="1832"/>
              </a:spcAft>
            </a:pPr>
            <a:endParaRPr lang="en-US" sz="2855" kern="0" dirty="0">
              <a:solidFill>
                <a:srgbClr val="FFFFFF"/>
              </a:solidFill>
              <a:latin typeface="Segoe UI Light" pitchFamily="34" charset="0"/>
            </a:endParaRPr>
          </a:p>
          <a:p>
            <a:pPr marL="121418" fontAlgn="base">
              <a:lnSpc>
                <a:spcPct val="90000"/>
              </a:lnSpc>
              <a:spcBef>
                <a:spcPts val="1832"/>
              </a:spcBef>
              <a:spcAft>
                <a:spcPts val="1832"/>
              </a:spcAft>
            </a:pPr>
            <a:endParaRPr lang="en-US" sz="2855" kern="0" dirty="0">
              <a:solidFill>
                <a:srgbClr val="FFFFFF"/>
              </a:solidFill>
              <a:latin typeface="Segoe UI Light" pitchFamily="34" charset="0"/>
            </a:endParaRPr>
          </a:p>
          <a:p>
            <a:pPr marL="121418" fontAlgn="base">
              <a:lnSpc>
                <a:spcPct val="90000"/>
              </a:lnSpc>
              <a:spcBef>
                <a:spcPts val="1832"/>
              </a:spcBef>
              <a:spcAft>
                <a:spcPts val="1832"/>
              </a:spcAft>
            </a:pPr>
            <a:r>
              <a:rPr lang="en-US" sz="2855" kern="0" dirty="0">
                <a:solidFill>
                  <a:srgbClr val="FFFFFF"/>
                </a:solidFill>
                <a:latin typeface="Segoe UI Light" pitchFamily="34" charset="0"/>
              </a:rPr>
              <a:t>Microsoft Corporate Network</a:t>
            </a:r>
          </a:p>
        </p:txBody>
      </p:sp>
      <p:sp>
        <p:nvSpPr>
          <p:cNvPr id="3" name="Title 2"/>
          <p:cNvSpPr>
            <a:spLocks noGrp="1"/>
          </p:cNvSpPr>
          <p:nvPr>
            <p:ph type="title"/>
          </p:nvPr>
        </p:nvSpPr>
        <p:spPr>
          <a:xfrm>
            <a:off x="46037" y="68262"/>
            <a:ext cx="11889564" cy="917575"/>
          </a:xfrm>
        </p:spPr>
        <p:txBody>
          <a:bodyPr/>
          <a:lstStyle/>
          <a:p>
            <a:r>
              <a:rPr lang="en-US" sz="4800" dirty="0" smtClean="0">
                <a:solidFill>
                  <a:schemeClr val="tx1"/>
                </a:solidFill>
              </a:rPr>
              <a:t>‘Lock Box’ Process</a:t>
            </a:r>
            <a:endParaRPr lang="en-US" sz="4800" dirty="0"/>
          </a:p>
        </p:txBody>
      </p:sp>
      <p:sp>
        <p:nvSpPr>
          <p:cNvPr id="56" name="Slide Number Placeholder 2"/>
          <p:cNvSpPr txBox="1">
            <a:spLocks/>
          </p:cNvSpPr>
          <p:nvPr/>
        </p:nvSpPr>
        <p:spPr>
          <a:xfrm>
            <a:off x="0" y="6526213"/>
            <a:ext cx="573088"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z="1428" smtClean="0">
                <a:solidFill>
                  <a:srgbClr val="3C3D3F"/>
                </a:solidFill>
              </a:rPr>
              <a:pPr/>
              <a:t>13</a:t>
            </a:fld>
            <a:endParaRPr lang="en-US" sz="1428" dirty="0">
              <a:solidFill>
                <a:srgbClr val="3C3D3F"/>
              </a:solidFill>
            </a:endParaRPr>
          </a:p>
        </p:txBody>
      </p:sp>
      <p:sp>
        <p:nvSpPr>
          <p:cNvPr id="57" name="Rectangle 56"/>
          <p:cNvSpPr/>
          <p:nvPr/>
        </p:nvSpPr>
        <p:spPr>
          <a:xfrm>
            <a:off x="468803" y="2109216"/>
            <a:ext cx="3989470" cy="3486404"/>
          </a:xfrm>
          <a:prstGeom prst="rect">
            <a:avLst/>
          </a:prstGeom>
          <a:solidFill>
            <a:srgbClr val="0072C6"/>
          </a:soli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1364434" rIns="0" bIns="372119" numCol="1" rtlCol="0" anchor="b" anchorCtr="0" compatLnSpc="1">
            <a:prstTxWarp prst="textNoShape">
              <a:avLst/>
            </a:prstTxWarp>
          </a:bodyPr>
          <a:lstStyle/>
          <a:p>
            <a:pPr marL="121418" fontAlgn="base">
              <a:lnSpc>
                <a:spcPct val="90000"/>
              </a:lnSpc>
              <a:spcBef>
                <a:spcPts val="1832"/>
              </a:spcBef>
              <a:spcAft>
                <a:spcPts val="1832"/>
              </a:spcAft>
            </a:pPr>
            <a:endParaRPr lang="en-US" sz="2856" kern="0" dirty="0">
              <a:solidFill>
                <a:srgbClr val="FFFFFF"/>
              </a:solidFill>
              <a:latin typeface="Segoe UI Light" pitchFamily="34" charset="0"/>
            </a:endParaRPr>
          </a:p>
          <a:p>
            <a:pPr marL="121418" fontAlgn="base">
              <a:lnSpc>
                <a:spcPct val="90000"/>
              </a:lnSpc>
              <a:spcBef>
                <a:spcPts val="1832"/>
              </a:spcBef>
              <a:spcAft>
                <a:spcPts val="1832"/>
              </a:spcAft>
            </a:pPr>
            <a:r>
              <a:rPr lang="en-US" sz="2856" kern="0" dirty="0">
                <a:solidFill>
                  <a:srgbClr val="FFFFFF"/>
                </a:solidFill>
                <a:latin typeface="Segoe UI Light" pitchFamily="34" charset="0"/>
              </a:rPr>
              <a:t>Office 365 Datacenter  Network</a:t>
            </a:r>
          </a:p>
        </p:txBody>
      </p:sp>
      <p:sp>
        <p:nvSpPr>
          <p:cNvPr id="59" name="Oval 58"/>
          <p:cNvSpPr/>
          <p:nvPr/>
        </p:nvSpPr>
        <p:spPr bwMode="auto">
          <a:xfrm>
            <a:off x="4850207" y="1569016"/>
            <a:ext cx="3359764" cy="2032597"/>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ea typeface="Segoe UI" pitchFamily="34" charset="0"/>
                <a:cs typeface="Segoe UI" pitchFamily="34" charset="0"/>
              </a:rPr>
              <a:t>Lock Box: </a:t>
            </a:r>
          </a:p>
          <a:p>
            <a:pPr algn="ctr" defTabSz="932290" fontAlgn="base">
              <a:spcBef>
                <a:spcPct val="0"/>
              </a:spcBef>
              <a:spcAft>
                <a:spcPct val="0"/>
              </a:spcAft>
            </a:pPr>
            <a:r>
              <a:rPr lang="en-US" sz="2244" dirty="0">
                <a:gradFill>
                  <a:gsLst>
                    <a:gs pos="0">
                      <a:srgbClr val="FFFFFF"/>
                    </a:gs>
                    <a:gs pos="100000">
                      <a:srgbClr val="FFFFFF"/>
                    </a:gs>
                  </a:gsLst>
                  <a:lin ang="5400000" scaled="0"/>
                </a:gradFill>
                <a:ea typeface="Segoe UI" pitchFamily="34" charset="0"/>
                <a:cs typeface="Segoe UI" pitchFamily="34" charset="0"/>
              </a:rPr>
              <a:t>Role Based Access Control </a:t>
            </a:r>
          </a:p>
        </p:txBody>
      </p:sp>
      <p:sp>
        <p:nvSpPr>
          <p:cNvPr id="60" name="Rectangular Callout 59"/>
          <p:cNvSpPr/>
          <p:nvPr/>
        </p:nvSpPr>
        <p:spPr bwMode="auto">
          <a:xfrm>
            <a:off x="4850208" y="4945062"/>
            <a:ext cx="3501629" cy="1973263"/>
          </a:xfrm>
          <a:prstGeom prst="wedgeRectCallout">
            <a:avLst>
              <a:gd name="adj1" fmla="val 3675"/>
              <a:gd name="adj2" fmla="val -117791"/>
            </a:avLst>
          </a:prstGeom>
          <a:solidFill>
            <a:srgbClr val="C9CAC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9781" tIns="46630" rIns="186521" bIns="0" numCol="1" spcCol="0" rtlCol="0" fromWordArt="0" anchor="ctr" anchorCtr="0" forceAA="0" compatLnSpc="1">
            <a:prstTxWarp prst="textNoShape">
              <a:avLst/>
            </a:prstTxWarp>
            <a:noAutofit/>
          </a:bodyPr>
          <a:lstStyle/>
          <a:p>
            <a:endParaRPr lang="en-US" sz="1428" b="1" dirty="0">
              <a:solidFill>
                <a:srgbClr val="3C3D3F"/>
              </a:solidFill>
            </a:endParaRPr>
          </a:p>
          <a:p>
            <a:endParaRPr lang="en-US" sz="1400" b="1" dirty="0" smtClean="0">
              <a:solidFill>
                <a:srgbClr val="3C3D3F"/>
              </a:solidFill>
            </a:endParaRPr>
          </a:p>
          <a:p>
            <a:r>
              <a:rPr lang="en-US" sz="1400" b="1" dirty="0" smtClean="0">
                <a:solidFill>
                  <a:srgbClr val="3C3D3F"/>
                </a:solidFill>
              </a:rPr>
              <a:t>Grants </a:t>
            </a:r>
            <a:r>
              <a:rPr lang="en-US" sz="1400" b="1" dirty="0">
                <a:solidFill>
                  <a:srgbClr val="3C3D3F"/>
                </a:solidFill>
              </a:rPr>
              <a:t>least privilege required to complete task</a:t>
            </a:r>
            <a:r>
              <a:rPr lang="en-US" sz="1400" b="1" dirty="0" smtClean="0">
                <a:solidFill>
                  <a:srgbClr val="3C3D3F"/>
                </a:solidFill>
              </a:rPr>
              <a:t>.</a:t>
            </a:r>
          </a:p>
          <a:p>
            <a:endParaRPr lang="en-US" sz="1400" b="1" dirty="0">
              <a:solidFill>
                <a:srgbClr val="3C3D3F"/>
              </a:solidFill>
            </a:endParaRPr>
          </a:p>
          <a:p>
            <a:r>
              <a:rPr lang="en-US" sz="1400" b="1" dirty="0">
                <a:solidFill>
                  <a:srgbClr val="3C3D3F"/>
                </a:solidFill>
              </a:rPr>
              <a:t>Verify eligibility by checking </a:t>
            </a:r>
            <a:r>
              <a:rPr lang="en-US" sz="1400" b="1" dirty="0" smtClean="0">
                <a:solidFill>
                  <a:srgbClr val="3C3D3F"/>
                </a:solidFill>
              </a:rPr>
              <a:t>if;</a:t>
            </a:r>
          </a:p>
          <a:p>
            <a:endParaRPr lang="en-US" sz="1400" b="1" dirty="0">
              <a:solidFill>
                <a:srgbClr val="3C3D3F"/>
              </a:solidFill>
            </a:endParaRPr>
          </a:p>
          <a:p>
            <a:pPr marL="466298" indent="-466298">
              <a:buFontTx/>
              <a:buAutoNum type="arabicPeriod"/>
            </a:pPr>
            <a:r>
              <a:rPr lang="en-US" sz="1428" dirty="0">
                <a:solidFill>
                  <a:srgbClr val="3C3D3F"/>
                </a:solidFill>
              </a:rPr>
              <a:t>Background Check Completed</a:t>
            </a:r>
          </a:p>
          <a:p>
            <a:pPr marL="466298" indent="-466298">
              <a:buFontTx/>
              <a:buAutoNum type="arabicPeriod"/>
            </a:pPr>
            <a:r>
              <a:rPr lang="en-US" sz="1428" dirty="0">
                <a:solidFill>
                  <a:srgbClr val="3C3D3F"/>
                </a:solidFill>
              </a:rPr>
              <a:t>Fingerprinting Completed</a:t>
            </a:r>
          </a:p>
          <a:p>
            <a:pPr marL="466298" indent="-466298">
              <a:buFontTx/>
              <a:buAutoNum type="arabicPeriod"/>
            </a:pPr>
            <a:r>
              <a:rPr lang="en-US" sz="1428" dirty="0">
                <a:solidFill>
                  <a:srgbClr val="3C3D3F"/>
                </a:solidFill>
              </a:rPr>
              <a:t>Security Training Completed</a:t>
            </a:r>
          </a:p>
          <a:p>
            <a:endParaRPr lang="en-US" sz="1428" spc="-95" dirty="0">
              <a:solidFill>
                <a:srgbClr val="3C3D3F"/>
              </a:solidFill>
            </a:endParaRPr>
          </a:p>
          <a:p>
            <a:pPr algn="ctr" defTabSz="932290" fontAlgn="base">
              <a:spcBef>
                <a:spcPct val="0"/>
              </a:spcBef>
              <a:spcAft>
                <a:spcPct val="0"/>
              </a:spcAft>
            </a:pPr>
            <a:endParaRPr lang="en-US" sz="1428" dirty="0">
              <a:solidFill>
                <a:srgbClr val="3C3D3F"/>
              </a:solidFill>
              <a:ea typeface="Segoe UI" pitchFamily="34" charset="0"/>
              <a:cs typeface="Segoe UI" pitchFamily="34" charset="0"/>
            </a:endParaRPr>
          </a:p>
        </p:txBody>
      </p:sp>
      <p:grpSp>
        <p:nvGrpSpPr>
          <p:cNvPr id="65" name="Group 64"/>
          <p:cNvGrpSpPr/>
          <p:nvPr/>
        </p:nvGrpSpPr>
        <p:grpSpPr>
          <a:xfrm>
            <a:off x="7730716" y="1029888"/>
            <a:ext cx="2619740" cy="1366383"/>
            <a:chOff x="7577369" y="1009786"/>
            <a:chExt cx="2568606" cy="1339713"/>
          </a:xfrm>
        </p:grpSpPr>
        <p:sp>
          <p:nvSpPr>
            <p:cNvPr id="70" name="Bent-Up Arrow 69"/>
            <p:cNvSpPr/>
            <p:nvPr/>
          </p:nvSpPr>
          <p:spPr bwMode="auto">
            <a:xfrm rot="16200000">
              <a:off x="8456117" y="659642"/>
              <a:ext cx="811109" cy="2568606"/>
            </a:xfrm>
            <a:prstGeom prst="ben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4" name="TextBox 73"/>
            <p:cNvSpPr txBox="1"/>
            <p:nvPr/>
          </p:nvSpPr>
          <p:spPr>
            <a:xfrm>
              <a:off x="8047269" y="1009786"/>
              <a:ext cx="1551259" cy="565026"/>
            </a:xfrm>
            <a:prstGeom prst="rect">
              <a:avLst/>
            </a:prstGeom>
            <a:noFill/>
          </p:spPr>
          <p:txBody>
            <a:bodyPr wrap="none" lIns="0" tIns="0" rIns="0" bIns="0" rtlCol="0">
              <a:spAutoFit/>
            </a:bodyPr>
            <a:lstStyle/>
            <a:p>
              <a:r>
                <a:rPr lang="en-US" sz="1836" spc="-71" dirty="0">
                  <a:solidFill>
                    <a:srgbClr val="505050"/>
                  </a:solidFill>
                </a:rPr>
                <a:t>O365 Admin</a:t>
              </a:r>
            </a:p>
            <a:p>
              <a:r>
                <a:rPr lang="en-US" sz="1836" spc="-71" dirty="0">
                  <a:solidFill>
                    <a:srgbClr val="505050"/>
                  </a:solidFill>
                </a:rPr>
                <a:t>Requests Access</a:t>
              </a:r>
            </a:p>
          </p:txBody>
        </p:sp>
      </p:grpSp>
      <p:grpSp>
        <p:nvGrpSpPr>
          <p:cNvPr id="103" name="Group 102"/>
          <p:cNvGrpSpPr/>
          <p:nvPr/>
        </p:nvGrpSpPr>
        <p:grpSpPr>
          <a:xfrm>
            <a:off x="4022884" y="3601615"/>
            <a:ext cx="2271552" cy="1310123"/>
            <a:chOff x="3941907" y="3531314"/>
            <a:chExt cx="2227213" cy="1284550"/>
          </a:xfrm>
        </p:grpSpPr>
        <p:sp>
          <p:nvSpPr>
            <p:cNvPr id="104" name="Bent-Up Arrow 103"/>
            <p:cNvSpPr/>
            <p:nvPr/>
          </p:nvSpPr>
          <p:spPr bwMode="auto">
            <a:xfrm rot="16200000" flipH="1">
              <a:off x="4564556" y="2908665"/>
              <a:ext cx="826736" cy="2072034"/>
            </a:xfrm>
            <a:prstGeom prst="bentUp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5" name="TextBox 104"/>
            <p:cNvSpPr txBox="1"/>
            <p:nvPr/>
          </p:nvSpPr>
          <p:spPr>
            <a:xfrm>
              <a:off x="4431208" y="4250838"/>
              <a:ext cx="1737912" cy="565026"/>
            </a:xfrm>
            <a:prstGeom prst="rect">
              <a:avLst/>
            </a:prstGeom>
            <a:noFill/>
          </p:spPr>
          <p:txBody>
            <a:bodyPr wrap="none" lIns="0" tIns="0" rIns="0" bIns="0" rtlCol="0">
              <a:spAutoFit/>
            </a:bodyPr>
            <a:lstStyle/>
            <a:p>
              <a:r>
                <a:rPr lang="en-US" sz="1836" spc="-71" dirty="0">
                  <a:solidFill>
                    <a:srgbClr val="505050"/>
                  </a:solidFill>
                </a:rPr>
                <a:t>Grants temporary </a:t>
              </a:r>
            </a:p>
            <a:p>
              <a:r>
                <a:rPr lang="en-US" sz="1836" spc="-71" dirty="0">
                  <a:solidFill>
                    <a:srgbClr val="505050"/>
                  </a:solidFill>
                </a:rPr>
                <a:t> Privilege</a:t>
              </a:r>
            </a:p>
          </p:txBody>
        </p:sp>
      </p:grpSp>
      <p:pic>
        <p:nvPicPr>
          <p:cNvPr id="106" name="Picture 105"/>
          <p:cNvPicPr>
            <a:picLocks noChangeAspect="1"/>
          </p:cNvPicPr>
          <p:nvPr/>
        </p:nvPicPr>
        <p:blipFill>
          <a:blip r:embed="rId3"/>
          <a:stretch>
            <a:fillRect/>
          </a:stretch>
        </p:blipFill>
        <p:spPr>
          <a:xfrm>
            <a:off x="2127398" y="2648210"/>
            <a:ext cx="1840050" cy="1375000"/>
          </a:xfrm>
          <a:prstGeom prst="rect">
            <a:avLst/>
          </a:prstGeom>
        </p:spPr>
      </p:pic>
      <p:pic>
        <p:nvPicPr>
          <p:cNvPr id="107" name="Picture 106"/>
          <p:cNvPicPr>
            <a:picLocks noChangeAspect="1"/>
          </p:cNvPicPr>
          <p:nvPr/>
        </p:nvPicPr>
        <p:blipFill>
          <a:blip r:embed="rId3"/>
          <a:stretch>
            <a:fillRect/>
          </a:stretch>
        </p:blipFill>
        <p:spPr>
          <a:xfrm>
            <a:off x="279392" y="2226613"/>
            <a:ext cx="1840050" cy="1375000"/>
          </a:xfrm>
          <a:prstGeom prst="rect">
            <a:avLst/>
          </a:prstGeom>
        </p:spPr>
      </p:pic>
      <p:sp>
        <p:nvSpPr>
          <p:cNvPr id="109" name="Freeform 80"/>
          <p:cNvSpPr>
            <a:spLocks noEditPoints="1"/>
          </p:cNvSpPr>
          <p:nvPr/>
        </p:nvSpPr>
        <p:spPr bwMode="black">
          <a:xfrm>
            <a:off x="9730755" y="2829019"/>
            <a:ext cx="1170984" cy="1417132"/>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p:spPr>
        <p:txBody>
          <a:bodyPr vert="horz" wrap="square" lIns="111648" tIns="55825" rIns="111648" bIns="55825" numCol="1" anchor="t" anchorCtr="0" compatLnSpc="1">
            <a:prstTxWarp prst="textNoShape">
              <a:avLst/>
            </a:prstTxWarp>
          </a:bodyPr>
          <a:lstStyle/>
          <a:p>
            <a:endParaRPr lang="en-US" sz="1632" dirty="0">
              <a:solidFill>
                <a:srgbClr val="505050"/>
              </a:solidFill>
            </a:endParaRPr>
          </a:p>
        </p:txBody>
      </p:sp>
    </p:spTree>
    <p:extLst>
      <p:ext uri="{BB962C8B-B14F-4D97-AF65-F5344CB8AC3E}">
        <p14:creationId xmlns:p14="http://schemas.microsoft.com/office/powerpoint/2010/main" val="329994067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3673" y="-7938"/>
            <a:ext cx="11889564" cy="917575"/>
          </a:xfrm>
        </p:spPr>
        <p:txBody>
          <a:bodyPr/>
          <a:lstStyle/>
          <a:p>
            <a:r>
              <a:rPr lang="en-US" sz="4800" dirty="0"/>
              <a:t>Administrators</a:t>
            </a:r>
          </a:p>
        </p:txBody>
      </p:sp>
      <p:pic>
        <p:nvPicPr>
          <p:cNvPr id="40" name="Picture 39"/>
          <p:cNvPicPr>
            <a:picLocks noChangeAspect="1"/>
          </p:cNvPicPr>
          <p:nvPr/>
        </p:nvPicPr>
        <p:blipFill>
          <a:blip r:embed="rId2"/>
          <a:stretch>
            <a:fillRect/>
          </a:stretch>
        </p:blipFill>
        <p:spPr>
          <a:xfrm rot="411665">
            <a:off x="9418637" y="830262"/>
            <a:ext cx="2514600" cy="5148275"/>
          </a:xfrm>
          <a:prstGeom prst="rect">
            <a:avLst/>
          </a:prstGeom>
        </p:spPr>
      </p:pic>
      <p:sp>
        <p:nvSpPr>
          <p:cNvPr id="43" name="Rectangle 42"/>
          <p:cNvSpPr/>
          <p:nvPr/>
        </p:nvSpPr>
        <p:spPr>
          <a:xfrm>
            <a:off x="6094646" y="3312597"/>
            <a:ext cx="247184" cy="369332"/>
          </a:xfrm>
          <a:prstGeom prst="rect">
            <a:avLst/>
          </a:prstGeom>
        </p:spPr>
        <p:txBody>
          <a:bodyPr wrap="none">
            <a:spAutoFit/>
          </a:bodyPr>
          <a:lstStyle/>
          <a:p>
            <a:r>
              <a:rPr lang="en-US" dirty="0">
                <a:solidFill>
                  <a:srgbClr val="505050"/>
                </a:solidFill>
              </a:rPr>
              <a:t> </a:t>
            </a:r>
          </a:p>
        </p:txBody>
      </p:sp>
      <p:sp>
        <p:nvSpPr>
          <p:cNvPr id="47" name="Rectangle 46"/>
          <p:cNvSpPr/>
          <p:nvPr/>
        </p:nvSpPr>
        <p:spPr bwMode="auto">
          <a:xfrm>
            <a:off x="-15409" y="1328771"/>
            <a:ext cx="9357846" cy="1142999"/>
          </a:xfrm>
          <a:prstGeom prst="rect">
            <a:avLst/>
          </a:prstGeom>
          <a:gradFill flip="none" rotWithShape="1">
            <a:gsLst>
              <a:gs pos="0">
                <a:srgbClr val="3A91D2"/>
              </a:gs>
              <a:gs pos="85000">
                <a:schemeClr val="tx2">
                  <a:tint val="44500"/>
                  <a:satMod val="160000"/>
                </a:schemeClr>
              </a:gs>
              <a:gs pos="100000">
                <a:schemeClr val="tx2">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600"/>
              </a:spcAft>
            </a:pPr>
            <a:endParaRPr lang="en-US" sz="4000" dirty="0" smtClean="0">
              <a:solidFill>
                <a:srgbClr val="FFFFFF"/>
              </a:solidFill>
            </a:endParaRPr>
          </a:p>
          <a:p>
            <a:pPr>
              <a:lnSpc>
                <a:spcPct val="90000"/>
              </a:lnSpc>
              <a:spcAft>
                <a:spcPts val="600"/>
              </a:spcAft>
            </a:pPr>
            <a:r>
              <a:rPr lang="en-US" sz="3600" dirty="0" smtClean="0">
                <a:solidFill>
                  <a:srgbClr val="FFFFFF"/>
                </a:solidFill>
              </a:rPr>
              <a:t>Account management</a:t>
            </a:r>
          </a:p>
          <a:p>
            <a:pPr>
              <a:lnSpc>
                <a:spcPct val="90000"/>
              </a:lnSpc>
              <a:spcAft>
                <a:spcPts val="600"/>
              </a:spcAft>
            </a:pPr>
            <a:endParaRPr lang="en-US" sz="4000" dirty="0">
              <a:solidFill>
                <a:srgbClr val="FFFFFF"/>
              </a:solidFill>
            </a:endParaRPr>
          </a:p>
        </p:txBody>
      </p:sp>
      <p:sp>
        <p:nvSpPr>
          <p:cNvPr id="49" name="Rectangle 48"/>
          <p:cNvSpPr/>
          <p:nvPr/>
        </p:nvSpPr>
        <p:spPr bwMode="auto">
          <a:xfrm>
            <a:off x="-14925" y="2887662"/>
            <a:ext cx="6995161" cy="1067594"/>
          </a:xfrm>
          <a:prstGeom prst="rect">
            <a:avLst/>
          </a:prstGeom>
          <a:gradFill flip="none" rotWithShape="1">
            <a:gsLst>
              <a:gs pos="0">
                <a:schemeClr val="accent4"/>
              </a:gs>
              <a:gs pos="72000">
                <a:schemeClr val="accent4">
                  <a:tint val="44500"/>
                  <a:satMod val="160000"/>
                </a:schemeClr>
              </a:gs>
              <a:gs pos="100000">
                <a:schemeClr val="accent4">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600"/>
              </a:spcAft>
            </a:pPr>
            <a:r>
              <a:rPr lang="en-US" sz="4000" dirty="0">
                <a:solidFill>
                  <a:srgbClr val="FFFFFF"/>
                </a:solidFill>
              </a:rPr>
              <a:t>Training, policies and awareness</a:t>
            </a:r>
          </a:p>
        </p:txBody>
      </p:sp>
      <p:sp>
        <p:nvSpPr>
          <p:cNvPr id="50" name="Rectangle 49"/>
          <p:cNvSpPr/>
          <p:nvPr/>
        </p:nvSpPr>
        <p:spPr bwMode="auto">
          <a:xfrm>
            <a:off x="-15409" y="4487862"/>
            <a:ext cx="7529046" cy="1067594"/>
          </a:xfrm>
          <a:prstGeom prst="rect">
            <a:avLst/>
          </a:prstGeom>
          <a:gradFill flip="none" rotWithShape="1">
            <a:gsLst>
              <a:gs pos="0">
                <a:schemeClr val="accent6"/>
              </a:gs>
              <a:gs pos="87000">
                <a:schemeClr val="accent6">
                  <a:tint val="44500"/>
                  <a:satMod val="160000"/>
                </a:schemeClr>
              </a:gs>
              <a:gs pos="100000">
                <a:schemeClr val="accent6">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600"/>
              </a:spcAft>
            </a:pPr>
            <a:r>
              <a:rPr lang="en-US" sz="4000" dirty="0">
                <a:solidFill>
                  <a:srgbClr val="FFFFFF"/>
                </a:solidFill>
              </a:rPr>
              <a:t>Background checks, screening</a:t>
            </a:r>
          </a:p>
        </p:txBody>
      </p:sp>
      <p:sp>
        <p:nvSpPr>
          <p:cNvPr id="41" name="TextBox 40"/>
          <p:cNvSpPr txBox="1"/>
          <p:nvPr/>
        </p:nvSpPr>
        <p:spPr>
          <a:xfrm>
            <a:off x="6446837" y="-1973"/>
            <a:ext cx="6442138" cy="1092607"/>
          </a:xfrm>
          <a:prstGeom prst="rect">
            <a:avLst/>
          </a:prstGeom>
          <a:noFill/>
        </p:spPr>
        <p:txBody>
          <a:bodyPr wrap="square" lIns="182880" tIns="146304" rIns="182880" bIns="146304" rtlCol="0">
            <a:spAutoFit/>
          </a:bodyPr>
          <a:lstStyle/>
          <a:p>
            <a:pPr>
              <a:lnSpc>
                <a:spcPct val="90000"/>
              </a:lnSpc>
              <a:spcAft>
                <a:spcPts val="600"/>
              </a:spcAft>
            </a:pPr>
            <a:endParaRPr lang="en-US" sz="2000" dirty="0">
              <a:solidFill>
                <a:srgbClr val="505050"/>
              </a:solidFill>
            </a:endParaRPr>
          </a:p>
          <a:p>
            <a:pPr>
              <a:lnSpc>
                <a:spcPct val="90000"/>
              </a:lnSpc>
              <a:spcAft>
                <a:spcPts val="600"/>
              </a:spcAft>
            </a:pPr>
            <a:endParaRPr lang="en-US" sz="3200" dirty="0">
              <a:solidFill>
                <a:srgbClr val="505050"/>
              </a:solidFill>
            </a:endParaRPr>
          </a:p>
        </p:txBody>
      </p:sp>
      <p:sp>
        <p:nvSpPr>
          <p:cNvPr id="46" name="TextBox 45"/>
          <p:cNvSpPr txBox="1"/>
          <p:nvPr/>
        </p:nvSpPr>
        <p:spPr>
          <a:xfrm>
            <a:off x="6980237" y="1384867"/>
            <a:ext cx="2590800" cy="1315745"/>
          </a:xfrm>
          <a:prstGeom prst="rect">
            <a:avLst/>
          </a:prstGeom>
          <a:noFill/>
        </p:spPr>
        <p:txBody>
          <a:bodyPr wrap="square" lIns="182880" tIns="146304" rIns="182880" bIns="146304" rtlCol="0">
            <a:spAutoFit/>
          </a:bodyPr>
          <a:lstStyle/>
          <a:p>
            <a:pPr marL="171450" indent="-171450">
              <a:lnSpc>
                <a:spcPct val="90000"/>
              </a:lnSpc>
              <a:spcAft>
                <a:spcPts val="600"/>
              </a:spcAft>
              <a:buFont typeface="Arial" panose="020B0604020202020204" pitchFamily="34" charset="0"/>
              <a:buChar char="•"/>
            </a:pPr>
            <a:r>
              <a:rPr lang="en-US" sz="1500" b="1" dirty="0">
                <a:solidFill>
                  <a:srgbClr val="FFFFFF"/>
                </a:solidFill>
              </a:rPr>
              <a:t>account deletion</a:t>
            </a:r>
          </a:p>
          <a:p>
            <a:pPr marL="171450" indent="-171450">
              <a:lnSpc>
                <a:spcPct val="90000"/>
              </a:lnSpc>
              <a:spcAft>
                <a:spcPts val="600"/>
              </a:spcAft>
              <a:buFont typeface="Arial" panose="020B0604020202020204" pitchFamily="34" charset="0"/>
              <a:buChar char="•"/>
            </a:pPr>
            <a:r>
              <a:rPr lang="en-US" sz="1500" b="1" dirty="0">
                <a:solidFill>
                  <a:srgbClr val="FFFFFF"/>
                </a:solidFill>
              </a:rPr>
              <a:t>Unique accounts</a:t>
            </a:r>
          </a:p>
          <a:p>
            <a:pPr marL="171450" indent="-171450">
              <a:lnSpc>
                <a:spcPct val="90000"/>
              </a:lnSpc>
              <a:spcAft>
                <a:spcPts val="600"/>
              </a:spcAft>
              <a:buFont typeface="Arial" panose="020B0604020202020204" pitchFamily="34" charset="0"/>
              <a:buChar char="•"/>
            </a:pPr>
            <a:r>
              <a:rPr lang="en-US" sz="1500" b="1" dirty="0">
                <a:solidFill>
                  <a:srgbClr val="FFFFFF"/>
                </a:solidFill>
              </a:rPr>
              <a:t>Zero access privileges</a:t>
            </a:r>
          </a:p>
          <a:p>
            <a:pPr marL="171450" indent="-171450">
              <a:lnSpc>
                <a:spcPct val="90000"/>
              </a:lnSpc>
              <a:spcAft>
                <a:spcPts val="600"/>
              </a:spcAft>
              <a:buFont typeface="Arial" panose="020B0604020202020204" pitchFamily="34" charset="0"/>
              <a:buChar char="•"/>
            </a:pPr>
            <a:endParaRPr lang="en-US" sz="1200" dirty="0" smtClean="0">
              <a:solidFill>
                <a:srgbClr val="FFFFFF"/>
              </a:solidFill>
            </a:endParaRPr>
          </a:p>
        </p:txBody>
      </p:sp>
    </p:spTree>
    <p:extLst>
      <p:ext uri="{BB962C8B-B14F-4D97-AF65-F5344CB8AC3E}">
        <p14:creationId xmlns:p14="http://schemas.microsoft.com/office/powerpoint/2010/main" val="395899844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0163" y="-7938"/>
            <a:ext cx="11889564" cy="917575"/>
          </a:xfrm>
        </p:spPr>
        <p:txBody>
          <a:bodyPr/>
          <a:lstStyle/>
          <a:p>
            <a:r>
              <a:rPr lang="en-US" sz="4800" dirty="0" smtClean="0"/>
              <a:t>Data</a:t>
            </a:r>
            <a:endParaRPr lang="en-US" sz="4800" dirty="0"/>
          </a:p>
        </p:txBody>
      </p:sp>
      <p:sp>
        <p:nvSpPr>
          <p:cNvPr id="43" name="Rectangle 42"/>
          <p:cNvSpPr/>
          <p:nvPr/>
        </p:nvSpPr>
        <p:spPr>
          <a:xfrm>
            <a:off x="6094646" y="3312597"/>
            <a:ext cx="247184" cy="369332"/>
          </a:xfrm>
          <a:prstGeom prst="rect">
            <a:avLst/>
          </a:prstGeom>
        </p:spPr>
        <p:txBody>
          <a:bodyPr wrap="none">
            <a:spAutoFit/>
          </a:bodyPr>
          <a:lstStyle/>
          <a:p>
            <a:r>
              <a:rPr lang="en-US" dirty="0">
                <a:solidFill>
                  <a:srgbClr val="505050"/>
                </a:solidFill>
              </a:rPr>
              <a:t> </a:t>
            </a:r>
          </a:p>
        </p:txBody>
      </p:sp>
      <p:sp>
        <p:nvSpPr>
          <p:cNvPr id="41" name="TextBox 40"/>
          <p:cNvSpPr txBox="1"/>
          <p:nvPr/>
        </p:nvSpPr>
        <p:spPr>
          <a:xfrm>
            <a:off x="6341830" y="9013"/>
            <a:ext cx="6442138" cy="1092607"/>
          </a:xfrm>
          <a:prstGeom prst="rect">
            <a:avLst/>
          </a:prstGeom>
          <a:noFill/>
        </p:spPr>
        <p:txBody>
          <a:bodyPr wrap="square" lIns="182880" tIns="146304" rIns="182880" bIns="146304" rtlCol="0">
            <a:spAutoFit/>
          </a:bodyPr>
          <a:lstStyle/>
          <a:p>
            <a:pPr>
              <a:lnSpc>
                <a:spcPct val="90000"/>
              </a:lnSpc>
              <a:spcAft>
                <a:spcPts val="600"/>
              </a:spcAft>
            </a:pPr>
            <a:endParaRPr lang="en-US" sz="2000" dirty="0">
              <a:solidFill>
                <a:srgbClr val="505050"/>
              </a:solidFill>
            </a:endParaRPr>
          </a:p>
          <a:p>
            <a:pPr>
              <a:lnSpc>
                <a:spcPct val="90000"/>
              </a:lnSpc>
              <a:spcAft>
                <a:spcPts val="600"/>
              </a:spcAft>
            </a:pPr>
            <a:endParaRPr lang="en-US" sz="3200" dirty="0">
              <a:solidFill>
                <a:srgbClr val="505050"/>
              </a:solidFill>
            </a:endParaRPr>
          </a:p>
        </p:txBody>
      </p:sp>
      <p:pic>
        <p:nvPicPr>
          <p:cNvPr id="10" name="Picture 9"/>
          <p:cNvPicPr>
            <a:picLocks noChangeAspect="1"/>
          </p:cNvPicPr>
          <p:nvPr/>
        </p:nvPicPr>
        <p:blipFill>
          <a:blip r:embed="rId3"/>
          <a:stretch>
            <a:fillRect/>
          </a:stretch>
        </p:blipFill>
        <p:spPr>
          <a:xfrm>
            <a:off x="6833241" y="1721071"/>
            <a:ext cx="1750155" cy="1541546"/>
          </a:xfrm>
          <a:prstGeom prst="rect">
            <a:avLst/>
          </a:prstGeom>
        </p:spPr>
      </p:pic>
      <p:pic>
        <p:nvPicPr>
          <p:cNvPr id="11" name="Picture 10"/>
          <p:cNvPicPr>
            <a:picLocks noChangeAspect="1"/>
          </p:cNvPicPr>
          <p:nvPr/>
        </p:nvPicPr>
        <p:blipFill>
          <a:blip r:embed="rId3"/>
          <a:stretch>
            <a:fillRect/>
          </a:stretch>
        </p:blipFill>
        <p:spPr>
          <a:xfrm>
            <a:off x="10188484" y="1967217"/>
            <a:ext cx="1713056" cy="1371600"/>
          </a:xfrm>
          <a:prstGeom prst="rect">
            <a:avLst/>
          </a:prstGeom>
        </p:spPr>
      </p:pic>
      <p:sp>
        <p:nvSpPr>
          <p:cNvPr id="12" name="TextBox 11"/>
          <p:cNvSpPr txBox="1"/>
          <p:nvPr/>
        </p:nvSpPr>
        <p:spPr>
          <a:xfrm>
            <a:off x="8395213" y="1598827"/>
            <a:ext cx="1943100"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rgbClr val="505050"/>
                </a:solidFill>
              </a:rPr>
              <a:t>Encryption of data in transit (server/server)</a:t>
            </a:r>
          </a:p>
        </p:txBody>
      </p:sp>
      <p:cxnSp>
        <p:nvCxnSpPr>
          <p:cNvPr id="13" name="Straight Arrow Connector 12"/>
          <p:cNvCxnSpPr/>
          <p:nvPr/>
        </p:nvCxnSpPr>
        <p:spPr>
          <a:xfrm>
            <a:off x="8016785" y="2447348"/>
            <a:ext cx="220980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894637" y="850461"/>
            <a:ext cx="3465164"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rgbClr val="505050"/>
                </a:solidFill>
              </a:rPr>
              <a:t>File and data integrity</a:t>
            </a:r>
          </a:p>
        </p:txBody>
      </p:sp>
      <p:pic>
        <p:nvPicPr>
          <p:cNvPr id="15" name="Picture 14"/>
          <p:cNvPicPr>
            <a:picLocks noChangeAspect="1"/>
          </p:cNvPicPr>
          <p:nvPr/>
        </p:nvPicPr>
        <p:blipFill>
          <a:blip r:embed="rId4"/>
          <a:stretch>
            <a:fillRect/>
          </a:stretch>
        </p:blipFill>
        <p:spPr>
          <a:xfrm>
            <a:off x="7361135" y="5279049"/>
            <a:ext cx="655650" cy="594000"/>
          </a:xfrm>
          <a:prstGeom prst="rect">
            <a:avLst/>
          </a:prstGeom>
        </p:spPr>
      </p:pic>
      <p:cxnSp>
        <p:nvCxnSpPr>
          <p:cNvPr id="16" name="Straight Arrow Connector 15"/>
          <p:cNvCxnSpPr>
            <a:endCxn id="11" idx="1"/>
          </p:cNvCxnSpPr>
          <p:nvPr/>
        </p:nvCxnSpPr>
        <p:spPr>
          <a:xfrm flipV="1">
            <a:off x="7766689" y="2653017"/>
            <a:ext cx="2421795" cy="2589224"/>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8054886" y="2927479"/>
            <a:ext cx="2171700" cy="241548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8016785" y="2552297"/>
            <a:ext cx="217169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255035" y="3744065"/>
            <a:ext cx="1943100" cy="960263"/>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rgbClr val="505050"/>
                </a:solidFill>
              </a:rPr>
              <a:t>Encryption of data in transit (client / server)</a:t>
            </a:r>
          </a:p>
        </p:txBody>
      </p:sp>
      <p:sp>
        <p:nvSpPr>
          <p:cNvPr id="20" name="TextBox 19"/>
          <p:cNvSpPr txBox="1"/>
          <p:nvPr/>
        </p:nvSpPr>
        <p:spPr>
          <a:xfrm>
            <a:off x="7894636" y="1146409"/>
            <a:ext cx="2657215"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rgbClr val="505050"/>
                </a:solidFill>
              </a:rPr>
              <a:t>Encryption of data at rest</a:t>
            </a:r>
          </a:p>
        </p:txBody>
      </p:sp>
      <p:sp>
        <p:nvSpPr>
          <p:cNvPr id="21" name="Rectangle 20"/>
          <p:cNvSpPr/>
          <p:nvPr/>
        </p:nvSpPr>
        <p:spPr bwMode="auto">
          <a:xfrm>
            <a:off x="46038" y="1480377"/>
            <a:ext cx="5791200" cy="1142999"/>
          </a:xfrm>
          <a:prstGeom prst="rect">
            <a:avLst/>
          </a:prstGeom>
          <a:gradFill flip="none" rotWithShape="1">
            <a:gsLst>
              <a:gs pos="0">
                <a:schemeClr val="accent1">
                  <a:lumMod val="60000"/>
                  <a:lumOff val="40000"/>
                </a:schemeClr>
              </a:gs>
              <a:gs pos="85000">
                <a:schemeClr val="tx2">
                  <a:tint val="44500"/>
                  <a:satMod val="160000"/>
                </a:schemeClr>
              </a:gs>
              <a:gs pos="100000">
                <a:schemeClr val="tx2">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600"/>
              </a:spcAft>
            </a:pPr>
            <a:endParaRPr lang="en-US" sz="4000" dirty="0" smtClean="0">
              <a:solidFill>
                <a:srgbClr val="FFFFFF"/>
              </a:solidFill>
            </a:endParaRPr>
          </a:p>
          <a:p>
            <a:pPr>
              <a:lnSpc>
                <a:spcPct val="90000"/>
              </a:lnSpc>
              <a:spcAft>
                <a:spcPts val="600"/>
              </a:spcAft>
            </a:pPr>
            <a:r>
              <a:rPr lang="en-US" sz="3600" dirty="0">
                <a:solidFill>
                  <a:srgbClr val="FFFFFF"/>
                </a:solidFill>
              </a:rPr>
              <a:t>Customer data isolation</a:t>
            </a:r>
          </a:p>
          <a:p>
            <a:pPr>
              <a:lnSpc>
                <a:spcPct val="90000"/>
              </a:lnSpc>
              <a:spcAft>
                <a:spcPts val="600"/>
              </a:spcAft>
            </a:pPr>
            <a:endParaRPr lang="en-US" sz="4000" dirty="0">
              <a:solidFill>
                <a:srgbClr val="FFFFFF"/>
              </a:solidFill>
            </a:endParaRPr>
          </a:p>
        </p:txBody>
      </p:sp>
      <p:sp>
        <p:nvSpPr>
          <p:cNvPr id="22" name="Rectangle 21"/>
          <p:cNvSpPr/>
          <p:nvPr/>
        </p:nvSpPr>
        <p:spPr bwMode="auto">
          <a:xfrm>
            <a:off x="46522" y="3039268"/>
            <a:ext cx="6333410" cy="1067594"/>
          </a:xfrm>
          <a:prstGeom prst="rect">
            <a:avLst/>
          </a:prstGeom>
          <a:gradFill flip="none" rotWithShape="1">
            <a:gsLst>
              <a:gs pos="0">
                <a:schemeClr val="accent4"/>
              </a:gs>
              <a:gs pos="72000">
                <a:schemeClr val="accent4">
                  <a:tint val="44500"/>
                  <a:satMod val="160000"/>
                </a:schemeClr>
              </a:gs>
              <a:gs pos="100000">
                <a:schemeClr val="accent4">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600"/>
              </a:spcAft>
            </a:pPr>
            <a:r>
              <a:rPr lang="en-US" sz="4000" dirty="0">
                <a:solidFill>
                  <a:srgbClr val="FFFFFF"/>
                </a:solidFill>
              </a:rPr>
              <a:t>Operational best practices</a:t>
            </a:r>
          </a:p>
        </p:txBody>
      </p:sp>
      <p:sp>
        <p:nvSpPr>
          <p:cNvPr id="23" name="Rectangle 22"/>
          <p:cNvSpPr/>
          <p:nvPr/>
        </p:nvSpPr>
        <p:spPr bwMode="auto">
          <a:xfrm>
            <a:off x="46037" y="4639468"/>
            <a:ext cx="6934199" cy="1067594"/>
          </a:xfrm>
          <a:prstGeom prst="rect">
            <a:avLst/>
          </a:prstGeom>
          <a:gradFill flip="none" rotWithShape="1">
            <a:gsLst>
              <a:gs pos="0">
                <a:srgbClr val="00B050"/>
              </a:gs>
              <a:gs pos="87000">
                <a:schemeClr val="accent6">
                  <a:tint val="44500"/>
                  <a:satMod val="160000"/>
                </a:schemeClr>
              </a:gs>
              <a:gs pos="100000">
                <a:schemeClr val="accent6">
                  <a:tint val="23500"/>
                  <a:satMod val="160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nSpc>
                <a:spcPct val="90000"/>
              </a:lnSpc>
              <a:spcAft>
                <a:spcPts val="600"/>
              </a:spcAft>
            </a:pPr>
            <a:r>
              <a:rPr lang="en-US" sz="4000" dirty="0">
                <a:solidFill>
                  <a:srgbClr val="FFFFFF"/>
                </a:solidFill>
              </a:rPr>
              <a:t>Data protection</a:t>
            </a:r>
          </a:p>
        </p:txBody>
      </p:sp>
    </p:spTree>
    <p:extLst>
      <p:ext uri="{BB962C8B-B14F-4D97-AF65-F5344CB8AC3E}">
        <p14:creationId xmlns:p14="http://schemas.microsoft.com/office/powerpoint/2010/main" val="120167498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 Placeholder 2"/>
          <p:cNvSpPr txBox="1">
            <a:spLocks/>
          </p:cNvSpPr>
          <p:nvPr/>
        </p:nvSpPr>
        <p:spPr>
          <a:xfrm>
            <a:off x="2133974" y="4157671"/>
            <a:ext cx="2565400" cy="271463"/>
          </a:xfrm>
          <a:prstGeom prst="rect">
            <a:avLst/>
          </a:prstGeom>
        </p:spPr>
        <p:txBody>
          <a:bodyPr vert="horz" wrap="square" lIns="0" tIns="0" rIns="0" bIns="0"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399"/>
              </a:spcBef>
              <a:spcAft>
                <a:spcPts val="1799"/>
              </a:spcAft>
              <a:buFont typeface="Arial" pitchFamily="34" charset="0"/>
              <a:buNone/>
            </a:pPr>
            <a:r>
              <a:rPr lang="en-US" sz="2799" dirty="0" smtClean="0">
                <a:solidFill>
                  <a:srgbClr val="505050"/>
                </a:solidFill>
              </a:rPr>
              <a:t>Assume Breach</a:t>
            </a:r>
            <a:endParaRPr lang="en-US" sz="2799" dirty="0">
              <a:solidFill>
                <a:srgbClr val="505050"/>
              </a:solidFill>
            </a:endParaRPr>
          </a:p>
        </p:txBody>
      </p:sp>
      <p:grpSp>
        <p:nvGrpSpPr>
          <p:cNvPr id="68" name="Group 67"/>
          <p:cNvGrpSpPr/>
          <p:nvPr/>
        </p:nvGrpSpPr>
        <p:grpSpPr>
          <a:xfrm>
            <a:off x="1351283" y="4032465"/>
            <a:ext cx="668804" cy="633432"/>
            <a:chOff x="6218238" y="2947988"/>
            <a:chExt cx="1620837" cy="1535113"/>
          </a:xfrm>
          <a:solidFill>
            <a:schemeClr val="tx2"/>
          </a:solidFill>
        </p:grpSpPr>
        <p:sp>
          <p:nvSpPr>
            <p:cNvPr id="71" name="Freeform 5"/>
            <p:cNvSpPr>
              <a:spLocks noEditPoints="1"/>
            </p:cNvSpPr>
            <p:nvPr/>
          </p:nvSpPr>
          <p:spPr bwMode="auto">
            <a:xfrm>
              <a:off x="6218238" y="3897313"/>
              <a:ext cx="1620837" cy="585788"/>
            </a:xfrm>
            <a:custGeom>
              <a:avLst/>
              <a:gdLst>
                <a:gd name="T0" fmla="*/ 1311 w 1311"/>
                <a:gd name="T1" fmla="*/ 432 h 474"/>
                <a:gd name="T2" fmla="*/ 1311 w 1311"/>
                <a:gd name="T3" fmla="*/ 452 h 474"/>
                <a:gd name="T4" fmla="*/ 1263 w 1311"/>
                <a:gd name="T5" fmla="*/ 474 h 474"/>
                <a:gd name="T6" fmla="*/ 49 w 1311"/>
                <a:gd name="T7" fmla="*/ 473 h 474"/>
                <a:gd name="T8" fmla="*/ 0 w 1311"/>
                <a:gd name="T9" fmla="*/ 452 h 474"/>
                <a:gd name="T10" fmla="*/ 0 w 1311"/>
                <a:gd name="T11" fmla="*/ 432 h 474"/>
                <a:gd name="T12" fmla="*/ 9 w 1311"/>
                <a:gd name="T13" fmla="*/ 414 h 474"/>
                <a:gd name="T14" fmla="*/ 122 w 1311"/>
                <a:gd name="T15" fmla="*/ 45 h 474"/>
                <a:gd name="T16" fmla="*/ 178 w 1311"/>
                <a:gd name="T17" fmla="*/ 2 h 474"/>
                <a:gd name="T18" fmla="*/ 1125 w 1311"/>
                <a:gd name="T19" fmla="*/ 2 h 474"/>
                <a:gd name="T20" fmla="*/ 1147 w 1311"/>
                <a:gd name="T21" fmla="*/ 4 h 474"/>
                <a:gd name="T22" fmla="*/ 1177 w 1311"/>
                <a:gd name="T23" fmla="*/ 31 h 474"/>
                <a:gd name="T24" fmla="*/ 1261 w 1311"/>
                <a:gd name="T25" fmla="*/ 288 h 474"/>
                <a:gd name="T26" fmla="*/ 1311 w 1311"/>
                <a:gd name="T27" fmla="*/ 432 h 474"/>
                <a:gd name="T28" fmla="*/ 878 w 1311"/>
                <a:gd name="T29" fmla="*/ 177 h 474"/>
                <a:gd name="T30" fmla="*/ 431 w 1311"/>
                <a:gd name="T31" fmla="*/ 177 h 474"/>
                <a:gd name="T32" fmla="*/ 417 w 1311"/>
                <a:gd name="T33" fmla="*/ 341 h 474"/>
                <a:gd name="T34" fmla="*/ 895 w 1311"/>
                <a:gd name="T35" fmla="*/ 341 h 474"/>
                <a:gd name="T36" fmla="*/ 878 w 1311"/>
                <a:gd name="T37" fmla="*/ 17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11" h="474">
                  <a:moveTo>
                    <a:pt x="1311" y="432"/>
                  </a:moveTo>
                  <a:cubicBezTo>
                    <a:pt x="1311" y="438"/>
                    <a:pt x="1311" y="445"/>
                    <a:pt x="1311" y="452"/>
                  </a:cubicBezTo>
                  <a:cubicBezTo>
                    <a:pt x="1300" y="471"/>
                    <a:pt x="1283" y="474"/>
                    <a:pt x="1263" y="474"/>
                  </a:cubicBezTo>
                  <a:cubicBezTo>
                    <a:pt x="858" y="473"/>
                    <a:pt x="454" y="473"/>
                    <a:pt x="49" y="473"/>
                  </a:cubicBezTo>
                  <a:cubicBezTo>
                    <a:pt x="29" y="473"/>
                    <a:pt x="12" y="469"/>
                    <a:pt x="0" y="452"/>
                  </a:cubicBezTo>
                  <a:cubicBezTo>
                    <a:pt x="0" y="445"/>
                    <a:pt x="0" y="438"/>
                    <a:pt x="0" y="432"/>
                  </a:cubicBezTo>
                  <a:cubicBezTo>
                    <a:pt x="3" y="426"/>
                    <a:pt x="7" y="420"/>
                    <a:pt x="9" y="414"/>
                  </a:cubicBezTo>
                  <a:cubicBezTo>
                    <a:pt x="47" y="291"/>
                    <a:pt x="84" y="168"/>
                    <a:pt x="122" y="45"/>
                  </a:cubicBezTo>
                  <a:cubicBezTo>
                    <a:pt x="134" y="6"/>
                    <a:pt x="138" y="2"/>
                    <a:pt x="178" y="2"/>
                  </a:cubicBezTo>
                  <a:cubicBezTo>
                    <a:pt x="494" y="2"/>
                    <a:pt x="809" y="2"/>
                    <a:pt x="1125" y="2"/>
                  </a:cubicBezTo>
                  <a:cubicBezTo>
                    <a:pt x="1132" y="2"/>
                    <a:pt x="1142" y="0"/>
                    <a:pt x="1147" y="4"/>
                  </a:cubicBezTo>
                  <a:cubicBezTo>
                    <a:pt x="1158" y="11"/>
                    <a:pt x="1173" y="20"/>
                    <a:pt x="1177" y="31"/>
                  </a:cubicBezTo>
                  <a:cubicBezTo>
                    <a:pt x="1206" y="116"/>
                    <a:pt x="1233" y="202"/>
                    <a:pt x="1261" y="288"/>
                  </a:cubicBezTo>
                  <a:cubicBezTo>
                    <a:pt x="1277" y="336"/>
                    <a:pt x="1294" y="384"/>
                    <a:pt x="1311" y="432"/>
                  </a:cubicBezTo>
                  <a:close/>
                  <a:moveTo>
                    <a:pt x="878" y="177"/>
                  </a:moveTo>
                  <a:cubicBezTo>
                    <a:pt x="727" y="177"/>
                    <a:pt x="580" y="177"/>
                    <a:pt x="431" y="177"/>
                  </a:cubicBezTo>
                  <a:cubicBezTo>
                    <a:pt x="426" y="232"/>
                    <a:pt x="421" y="286"/>
                    <a:pt x="417" y="341"/>
                  </a:cubicBezTo>
                  <a:cubicBezTo>
                    <a:pt x="578" y="341"/>
                    <a:pt x="736" y="341"/>
                    <a:pt x="895" y="341"/>
                  </a:cubicBezTo>
                  <a:cubicBezTo>
                    <a:pt x="889" y="285"/>
                    <a:pt x="884" y="231"/>
                    <a:pt x="878" y="1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799">
                <a:solidFill>
                  <a:srgbClr val="505050"/>
                </a:solidFill>
              </a:endParaRPr>
            </a:p>
          </p:txBody>
        </p:sp>
        <p:sp>
          <p:nvSpPr>
            <p:cNvPr id="72" name="Freeform 6"/>
            <p:cNvSpPr>
              <a:spLocks noEditPoints="1"/>
            </p:cNvSpPr>
            <p:nvPr/>
          </p:nvSpPr>
          <p:spPr bwMode="auto">
            <a:xfrm>
              <a:off x="6364288" y="2947988"/>
              <a:ext cx="1330325" cy="939800"/>
            </a:xfrm>
            <a:custGeom>
              <a:avLst/>
              <a:gdLst>
                <a:gd name="T0" fmla="*/ 540 w 1076"/>
                <a:gd name="T1" fmla="*/ 0 h 760"/>
                <a:gd name="T2" fmla="*/ 1026 w 1076"/>
                <a:gd name="T3" fmla="*/ 0 h 760"/>
                <a:gd name="T4" fmla="*/ 1076 w 1076"/>
                <a:gd name="T5" fmla="*/ 50 h 760"/>
                <a:gd name="T6" fmla="*/ 1076 w 1076"/>
                <a:gd name="T7" fmla="*/ 710 h 760"/>
                <a:gd name="T8" fmla="*/ 1027 w 1076"/>
                <a:gd name="T9" fmla="*/ 760 h 760"/>
                <a:gd name="T10" fmla="*/ 49 w 1076"/>
                <a:gd name="T11" fmla="*/ 760 h 760"/>
                <a:gd name="T12" fmla="*/ 0 w 1076"/>
                <a:gd name="T13" fmla="*/ 710 h 760"/>
                <a:gd name="T14" fmla="*/ 0 w 1076"/>
                <a:gd name="T15" fmla="*/ 50 h 760"/>
                <a:gd name="T16" fmla="*/ 52 w 1076"/>
                <a:gd name="T17" fmla="*/ 0 h 760"/>
                <a:gd name="T18" fmla="*/ 540 w 1076"/>
                <a:gd name="T19" fmla="*/ 0 h 760"/>
                <a:gd name="T20" fmla="*/ 99 w 1076"/>
                <a:gd name="T21" fmla="*/ 90 h 760"/>
                <a:gd name="T22" fmla="*/ 99 w 1076"/>
                <a:gd name="T23" fmla="*/ 660 h 760"/>
                <a:gd name="T24" fmla="*/ 976 w 1076"/>
                <a:gd name="T25" fmla="*/ 660 h 760"/>
                <a:gd name="T26" fmla="*/ 976 w 1076"/>
                <a:gd name="T27" fmla="*/ 90 h 760"/>
                <a:gd name="T28" fmla="*/ 99 w 1076"/>
                <a:gd name="T29" fmla="*/ 90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6" h="760">
                  <a:moveTo>
                    <a:pt x="540" y="0"/>
                  </a:moveTo>
                  <a:cubicBezTo>
                    <a:pt x="702" y="0"/>
                    <a:pt x="864" y="0"/>
                    <a:pt x="1026" y="0"/>
                  </a:cubicBezTo>
                  <a:cubicBezTo>
                    <a:pt x="1067" y="0"/>
                    <a:pt x="1076" y="9"/>
                    <a:pt x="1076" y="50"/>
                  </a:cubicBezTo>
                  <a:cubicBezTo>
                    <a:pt x="1076" y="270"/>
                    <a:pt x="1076" y="490"/>
                    <a:pt x="1076" y="710"/>
                  </a:cubicBezTo>
                  <a:cubicBezTo>
                    <a:pt x="1076" y="752"/>
                    <a:pt x="1068" y="760"/>
                    <a:pt x="1027" y="760"/>
                  </a:cubicBezTo>
                  <a:cubicBezTo>
                    <a:pt x="701" y="760"/>
                    <a:pt x="375" y="760"/>
                    <a:pt x="49" y="760"/>
                  </a:cubicBezTo>
                  <a:cubicBezTo>
                    <a:pt x="8" y="760"/>
                    <a:pt x="0" y="751"/>
                    <a:pt x="0" y="710"/>
                  </a:cubicBezTo>
                  <a:cubicBezTo>
                    <a:pt x="0" y="490"/>
                    <a:pt x="0" y="270"/>
                    <a:pt x="0" y="50"/>
                  </a:cubicBezTo>
                  <a:cubicBezTo>
                    <a:pt x="0" y="9"/>
                    <a:pt x="9" y="0"/>
                    <a:pt x="52" y="0"/>
                  </a:cubicBezTo>
                  <a:cubicBezTo>
                    <a:pt x="214" y="0"/>
                    <a:pt x="377" y="0"/>
                    <a:pt x="540" y="0"/>
                  </a:cubicBezTo>
                  <a:close/>
                  <a:moveTo>
                    <a:pt x="99" y="90"/>
                  </a:moveTo>
                  <a:cubicBezTo>
                    <a:pt x="99" y="282"/>
                    <a:pt x="99" y="471"/>
                    <a:pt x="99" y="660"/>
                  </a:cubicBezTo>
                  <a:cubicBezTo>
                    <a:pt x="393" y="660"/>
                    <a:pt x="685" y="660"/>
                    <a:pt x="976" y="660"/>
                  </a:cubicBezTo>
                  <a:cubicBezTo>
                    <a:pt x="976" y="469"/>
                    <a:pt x="976" y="280"/>
                    <a:pt x="976" y="90"/>
                  </a:cubicBezTo>
                  <a:cubicBezTo>
                    <a:pt x="683" y="90"/>
                    <a:pt x="392" y="90"/>
                    <a:pt x="9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799">
                <a:solidFill>
                  <a:srgbClr val="505050"/>
                </a:solidFill>
              </a:endParaRPr>
            </a:p>
          </p:txBody>
        </p:sp>
        <p:sp>
          <p:nvSpPr>
            <p:cNvPr id="90" name="Freeform 7"/>
            <p:cNvSpPr>
              <a:spLocks noEditPoints="1"/>
            </p:cNvSpPr>
            <p:nvPr/>
          </p:nvSpPr>
          <p:spPr bwMode="auto">
            <a:xfrm>
              <a:off x="6673850" y="3254376"/>
              <a:ext cx="714375" cy="354013"/>
            </a:xfrm>
            <a:custGeom>
              <a:avLst/>
              <a:gdLst>
                <a:gd name="T0" fmla="*/ 569 w 579"/>
                <a:gd name="T1" fmla="*/ 116 h 286"/>
                <a:gd name="T2" fmla="*/ 550 w 579"/>
                <a:gd name="T3" fmla="*/ 117 h 286"/>
                <a:gd name="T4" fmla="*/ 310 w 579"/>
                <a:gd name="T5" fmla="*/ 117 h 286"/>
                <a:gd name="T6" fmla="*/ 280 w 579"/>
                <a:gd name="T7" fmla="*/ 135 h 286"/>
                <a:gd name="T8" fmla="*/ 299 w 579"/>
                <a:gd name="T9" fmla="*/ 136 h 286"/>
                <a:gd name="T10" fmla="*/ 548 w 579"/>
                <a:gd name="T11" fmla="*/ 136 h 286"/>
                <a:gd name="T12" fmla="*/ 562 w 579"/>
                <a:gd name="T13" fmla="*/ 137 h 286"/>
                <a:gd name="T14" fmla="*/ 571 w 579"/>
                <a:gd name="T15" fmla="*/ 155 h 286"/>
                <a:gd name="T16" fmla="*/ 536 w 579"/>
                <a:gd name="T17" fmla="*/ 190 h 286"/>
                <a:gd name="T18" fmla="*/ 513 w 579"/>
                <a:gd name="T19" fmla="*/ 184 h 286"/>
                <a:gd name="T20" fmla="*/ 470 w 579"/>
                <a:gd name="T21" fmla="*/ 184 h 286"/>
                <a:gd name="T22" fmla="*/ 438 w 579"/>
                <a:gd name="T23" fmla="*/ 185 h 286"/>
                <a:gd name="T24" fmla="*/ 402 w 579"/>
                <a:gd name="T25" fmla="*/ 185 h 286"/>
                <a:gd name="T26" fmla="*/ 360 w 579"/>
                <a:gd name="T27" fmla="*/ 182 h 286"/>
                <a:gd name="T28" fmla="*/ 346 w 579"/>
                <a:gd name="T29" fmla="*/ 165 h 286"/>
                <a:gd name="T30" fmla="*/ 311 w 579"/>
                <a:gd name="T31" fmla="*/ 174 h 286"/>
                <a:gd name="T32" fmla="*/ 274 w 579"/>
                <a:gd name="T33" fmla="*/ 193 h 286"/>
                <a:gd name="T34" fmla="*/ 247 w 579"/>
                <a:gd name="T35" fmla="*/ 209 h 286"/>
                <a:gd name="T36" fmla="*/ 99 w 579"/>
                <a:gd name="T37" fmla="*/ 271 h 286"/>
                <a:gd name="T38" fmla="*/ 1 w 579"/>
                <a:gd name="T39" fmla="*/ 146 h 286"/>
                <a:gd name="T40" fmla="*/ 95 w 579"/>
                <a:gd name="T41" fmla="*/ 17 h 286"/>
                <a:gd name="T42" fmla="*/ 246 w 579"/>
                <a:gd name="T43" fmla="*/ 76 h 286"/>
                <a:gd name="T44" fmla="*/ 279 w 579"/>
                <a:gd name="T45" fmla="*/ 94 h 286"/>
                <a:gd name="T46" fmla="*/ 534 w 579"/>
                <a:gd name="T47" fmla="*/ 94 h 286"/>
                <a:gd name="T48" fmla="*/ 569 w 579"/>
                <a:gd name="T49" fmla="*/ 116 h 286"/>
                <a:gd name="T50" fmla="*/ 106 w 579"/>
                <a:gd name="T51" fmla="*/ 143 h 286"/>
                <a:gd name="T52" fmla="*/ 73 w 579"/>
                <a:gd name="T53" fmla="*/ 111 h 286"/>
                <a:gd name="T54" fmla="*/ 40 w 579"/>
                <a:gd name="T55" fmla="*/ 144 h 286"/>
                <a:gd name="T56" fmla="*/ 74 w 579"/>
                <a:gd name="T57" fmla="*/ 176 h 286"/>
                <a:gd name="T58" fmla="*/ 106 w 579"/>
                <a:gd name="T59" fmla="*/ 14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9" h="286">
                  <a:moveTo>
                    <a:pt x="569" y="116"/>
                  </a:moveTo>
                  <a:cubicBezTo>
                    <a:pt x="561" y="116"/>
                    <a:pt x="556" y="117"/>
                    <a:pt x="550" y="117"/>
                  </a:cubicBezTo>
                  <a:cubicBezTo>
                    <a:pt x="470" y="117"/>
                    <a:pt x="390" y="117"/>
                    <a:pt x="310" y="117"/>
                  </a:cubicBezTo>
                  <a:cubicBezTo>
                    <a:pt x="297" y="117"/>
                    <a:pt x="286" y="120"/>
                    <a:pt x="280" y="135"/>
                  </a:cubicBezTo>
                  <a:cubicBezTo>
                    <a:pt x="287" y="136"/>
                    <a:pt x="293" y="136"/>
                    <a:pt x="299" y="136"/>
                  </a:cubicBezTo>
                  <a:cubicBezTo>
                    <a:pt x="382" y="136"/>
                    <a:pt x="465" y="136"/>
                    <a:pt x="548" y="136"/>
                  </a:cubicBezTo>
                  <a:cubicBezTo>
                    <a:pt x="553" y="136"/>
                    <a:pt x="558" y="136"/>
                    <a:pt x="562" y="137"/>
                  </a:cubicBezTo>
                  <a:cubicBezTo>
                    <a:pt x="574" y="138"/>
                    <a:pt x="579" y="146"/>
                    <a:pt x="571" y="155"/>
                  </a:cubicBezTo>
                  <a:cubicBezTo>
                    <a:pt x="561" y="167"/>
                    <a:pt x="549" y="179"/>
                    <a:pt x="536" y="190"/>
                  </a:cubicBezTo>
                  <a:cubicBezTo>
                    <a:pt x="528" y="197"/>
                    <a:pt x="520" y="192"/>
                    <a:pt x="513" y="184"/>
                  </a:cubicBezTo>
                  <a:cubicBezTo>
                    <a:pt x="498" y="163"/>
                    <a:pt x="487" y="164"/>
                    <a:pt x="470" y="184"/>
                  </a:cubicBezTo>
                  <a:cubicBezTo>
                    <a:pt x="461" y="196"/>
                    <a:pt x="448" y="196"/>
                    <a:pt x="438" y="185"/>
                  </a:cubicBezTo>
                  <a:cubicBezTo>
                    <a:pt x="426" y="172"/>
                    <a:pt x="414" y="172"/>
                    <a:pt x="402" y="185"/>
                  </a:cubicBezTo>
                  <a:cubicBezTo>
                    <a:pt x="391" y="198"/>
                    <a:pt x="371" y="196"/>
                    <a:pt x="360" y="182"/>
                  </a:cubicBezTo>
                  <a:cubicBezTo>
                    <a:pt x="356" y="177"/>
                    <a:pt x="352" y="170"/>
                    <a:pt x="346" y="165"/>
                  </a:cubicBezTo>
                  <a:cubicBezTo>
                    <a:pt x="336" y="158"/>
                    <a:pt x="318" y="162"/>
                    <a:pt x="311" y="174"/>
                  </a:cubicBezTo>
                  <a:cubicBezTo>
                    <a:pt x="302" y="189"/>
                    <a:pt x="291" y="196"/>
                    <a:pt x="274" y="193"/>
                  </a:cubicBezTo>
                  <a:cubicBezTo>
                    <a:pt x="261" y="191"/>
                    <a:pt x="254" y="198"/>
                    <a:pt x="247" y="209"/>
                  </a:cubicBezTo>
                  <a:cubicBezTo>
                    <a:pt x="217" y="261"/>
                    <a:pt x="156" y="286"/>
                    <a:pt x="99" y="271"/>
                  </a:cubicBezTo>
                  <a:cubicBezTo>
                    <a:pt x="42" y="256"/>
                    <a:pt x="2" y="204"/>
                    <a:pt x="1" y="146"/>
                  </a:cubicBezTo>
                  <a:cubicBezTo>
                    <a:pt x="0" y="87"/>
                    <a:pt x="39" y="34"/>
                    <a:pt x="95" y="17"/>
                  </a:cubicBezTo>
                  <a:cubicBezTo>
                    <a:pt x="153" y="0"/>
                    <a:pt x="215" y="24"/>
                    <a:pt x="246" y="76"/>
                  </a:cubicBezTo>
                  <a:cubicBezTo>
                    <a:pt x="254" y="90"/>
                    <a:pt x="264" y="95"/>
                    <a:pt x="279" y="94"/>
                  </a:cubicBezTo>
                  <a:cubicBezTo>
                    <a:pt x="364" y="94"/>
                    <a:pt x="449" y="94"/>
                    <a:pt x="534" y="94"/>
                  </a:cubicBezTo>
                  <a:cubicBezTo>
                    <a:pt x="550" y="94"/>
                    <a:pt x="560" y="101"/>
                    <a:pt x="569" y="116"/>
                  </a:cubicBezTo>
                  <a:close/>
                  <a:moveTo>
                    <a:pt x="106" y="143"/>
                  </a:moveTo>
                  <a:cubicBezTo>
                    <a:pt x="106" y="124"/>
                    <a:pt x="92" y="111"/>
                    <a:pt x="73" y="111"/>
                  </a:cubicBezTo>
                  <a:cubicBezTo>
                    <a:pt x="55" y="112"/>
                    <a:pt x="40" y="126"/>
                    <a:pt x="40" y="144"/>
                  </a:cubicBezTo>
                  <a:cubicBezTo>
                    <a:pt x="41" y="162"/>
                    <a:pt x="55" y="176"/>
                    <a:pt x="74" y="176"/>
                  </a:cubicBezTo>
                  <a:cubicBezTo>
                    <a:pt x="93" y="176"/>
                    <a:pt x="106" y="162"/>
                    <a:pt x="106"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799">
                <a:solidFill>
                  <a:srgbClr val="505050"/>
                </a:solidFill>
              </a:endParaRPr>
            </a:p>
          </p:txBody>
        </p:sp>
      </p:grpSp>
      <p:grpSp>
        <p:nvGrpSpPr>
          <p:cNvPr id="93" name="Group 92"/>
          <p:cNvGrpSpPr/>
          <p:nvPr/>
        </p:nvGrpSpPr>
        <p:grpSpPr>
          <a:xfrm>
            <a:off x="1351283" y="4773965"/>
            <a:ext cx="3203441" cy="1390297"/>
            <a:chOff x="1189038" y="1666197"/>
            <a:chExt cx="3204730" cy="1390856"/>
          </a:xfrm>
        </p:grpSpPr>
        <p:sp>
          <p:nvSpPr>
            <p:cNvPr id="95" name="Rectangle 94"/>
            <p:cNvSpPr/>
            <p:nvPr/>
          </p:nvSpPr>
          <p:spPr>
            <a:xfrm>
              <a:off x="1193368" y="1666197"/>
              <a:ext cx="3200400" cy="33832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228508" rIns="91403" bIns="228508" rtlCol="0" anchor="ctr"/>
            <a:lstStyle/>
            <a:p>
              <a:r>
                <a:rPr lang="en-US" sz="1799" spc="-20" dirty="0">
                  <a:solidFill>
                    <a:srgbClr val="FFFFFF"/>
                  </a:solidFill>
                  <a:latin typeface="Segoe UI Semibold" panose="020B0702040204020203" pitchFamily="34" charset="0"/>
                </a:rPr>
                <a:t>War game </a:t>
              </a:r>
              <a:r>
                <a:rPr lang="en-US" sz="1799" spc="-20" dirty="0" smtClean="0">
                  <a:solidFill>
                    <a:srgbClr val="FFFFFF"/>
                  </a:solidFill>
                  <a:latin typeface="Segoe UI Semibold" panose="020B0702040204020203" pitchFamily="34" charset="0"/>
                </a:rPr>
                <a:t>exercises</a:t>
              </a:r>
              <a:endParaRPr lang="en-US" sz="1199" spc="-20" dirty="0">
                <a:solidFill>
                  <a:srgbClr val="FFFFFF"/>
                </a:solidFill>
                <a:latin typeface="Segoe UI Semibold" panose="020B0702040204020203" pitchFamily="34" charset="0"/>
              </a:endParaRPr>
            </a:p>
          </p:txBody>
        </p:sp>
        <p:sp>
          <p:nvSpPr>
            <p:cNvPr id="97" name="Rectangle 96"/>
            <p:cNvSpPr/>
            <p:nvPr/>
          </p:nvSpPr>
          <p:spPr>
            <a:xfrm>
              <a:off x="1189038" y="2040352"/>
              <a:ext cx="3200400" cy="33829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228508" rIns="91403" bIns="228508" rtlCol="0" anchor="ctr"/>
            <a:lstStyle/>
            <a:p>
              <a:r>
                <a:rPr lang="en-US" sz="1799" spc="-20" dirty="0">
                  <a:solidFill>
                    <a:srgbClr val="FFFFFF"/>
                  </a:solidFill>
                  <a:latin typeface="Segoe UI Semibold" panose="020B0702040204020203" pitchFamily="34" charset="0"/>
                </a:rPr>
                <a:t>Live site </a:t>
              </a:r>
              <a:r>
                <a:rPr lang="en-US" sz="1799" spc="-20" dirty="0" err="1" smtClean="0">
                  <a:solidFill>
                    <a:srgbClr val="FFFFFF"/>
                  </a:solidFill>
                  <a:latin typeface="Segoe UI Semibold" panose="020B0702040204020203" pitchFamily="34" charset="0"/>
                </a:rPr>
                <a:t>pentest</a:t>
              </a:r>
              <a:endParaRPr lang="en-US" sz="1199" spc="-20" dirty="0">
                <a:solidFill>
                  <a:srgbClr val="FFFFFF"/>
                </a:solidFill>
                <a:latin typeface="Segoe UI Semibold" panose="020B0702040204020203" pitchFamily="34" charset="0"/>
              </a:endParaRPr>
            </a:p>
          </p:txBody>
        </p:sp>
        <p:sp>
          <p:nvSpPr>
            <p:cNvPr id="103" name="Rectangle 102"/>
            <p:cNvSpPr/>
            <p:nvPr/>
          </p:nvSpPr>
          <p:spPr>
            <a:xfrm>
              <a:off x="1189038" y="2414476"/>
              <a:ext cx="3200400" cy="64257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228508" rIns="91403" bIns="228508" rtlCol="0" anchor="ctr"/>
            <a:lstStyle/>
            <a:p>
              <a:r>
                <a:rPr lang="en-US" sz="1799" spc="-20" dirty="0">
                  <a:solidFill>
                    <a:srgbClr val="FFFFFF"/>
                  </a:solidFill>
                  <a:latin typeface="Segoe UI Semibold" panose="020B0702040204020203" pitchFamily="34" charset="0"/>
                </a:rPr>
                <a:t>Centralized security</a:t>
              </a:r>
            </a:p>
            <a:p>
              <a:r>
                <a:rPr lang="en-US" sz="1799" spc="-20" dirty="0">
                  <a:solidFill>
                    <a:srgbClr val="FFFFFF"/>
                  </a:solidFill>
                  <a:latin typeface="Segoe UI Semibold" panose="020B0702040204020203" pitchFamily="34" charset="0"/>
                </a:rPr>
                <a:t>logging &amp; </a:t>
              </a:r>
              <a:r>
                <a:rPr lang="en-US" sz="1799" spc="-20" dirty="0" smtClean="0">
                  <a:solidFill>
                    <a:srgbClr val="FFFFFF"/>
                  </a:solidFill>
                  <a:latin typeface="Segoe UI Semibold" panose="020B0702040204020203" pitchFamily="34" charset="0"/>
                </a:rPr>
                <a:t>monitoring</a:t>
              </a:r>
              <a:endParaRPr lang="en-US" sz="1199" spc="-20" dirty="0">
                <a:solidFill>
                  <a:srgbClr val="FFFFFF"/>
                </a:solidFill>
                <a:latin typeface="Segoe UI Semibold" panose="020B0702040204020203" pitchFamily="34" charset="0"/>
              </a:endParaRPr>
            </a:p>
          </p:txBody>
        </p:sp>
      </p:grpSp>
      <p:grpSp>
        <p:nvGrpSpPr>
          <p:cNvPr id="107" name="Group 106"/>
          <p:cNvGrpSpPr/>
          <p:nvPr/>
        </p:nvGrpSpPr>
        <p:grpSpPr>
          <a:xfrm>
            <a:off x="1355610" y="1133521"/>
            <a:ext cx="3203189" cy="2498946"/>
            <a:chOff x="1193367" y="3171576"/>
            <a:chExt cx="3204477" cy="2499951"/>
          </a:xfrm>
        </p:grpSpPr>
        <p:sp>
          <p:nvSpPr>
            <p:cNvPr id="108" name="Text Placeholder 2"/>
            <p:cNvSpPr txBox="1">
              <a:spLocks/>
            </p:cNvSpPr>
            <p:nvPr/>
          </p:nvSpPr>
          <p:spPr>
            <a:xfrm>
              <a:off x="1870984" y="3374174"/>
              <a:ext cx="2334636" cy="312106"/>
            </a:xfrm>
            <a:prstGeom prst="rect">
              <a:avLst/>
            </a:prstGeom>
          </p:spPr>
          <p:txBody>
            <a:bodyPr vert="horz" lIns="0" tIns="0" rIns="0" bIns="0" rtlCol="0">
              <a:noAutofit/>
            </a:bodyPr>
            <a:lstStyle>
              <a:lvl1pPr marL="0" indent="0" algn="l" defTabSz="1208380" rtl="0" eaLnBrk="1" latinLnBrk="0" hangingPunct="1">
                <a:lnSpc>
                  <a:spcPct val="90000"/>
                </a:lnSpc>
                <a:spcBef>
                  <a:spcPts val="1200"/>
                </a:spcBef>
                <a:spcAft>
                  <a:spcPts val="1200"/>
                </a:spcAft>
                <a:buFontTx/>
                <a:buNone/>
                <a:defRPr sz="4000" kern="1200" baseline="0">
                  <a:solidFill>
                    <a:schemeClr val="tx1"/>
                  </a:solidFill>
                  <a:latin typeface="Segoe UI Light" pitchFamily="34" charset="0"/>
                  <a:ea typeface="Segoe UI" panose="020B0502040204020203" pitchFamily="34" charset="0"/>
                  <a:cs typeface="Segoe UI" panose="020B0502040204020203" pitchFamily="34" charset="0"/>
                </a:defRPr>
              </a:lvl1pPr>
              <a:lvl2pPr marL="0" marR="0" indent="0" algn="l" defTabSz="1208380" rtl="0" eaLnBrk="1" fontAlgn="auto" latinLnBrk="0" hangingPunct="1">
                <a:lnSpc>
                  <a:spcPct val="90000"/>
                </a:lnSpc>
                <a:spcBef>
                  <a:spcPts val="1200"/>
                </a:spcBef>
                <a:spcAft>
                  <a:spcPts val="1200"/>
                </a:spcAft>
                <a:buClrTx/>
                <a:buSzTx/>
                <a:buFontTx/>
                <a:buNone/>
                <a:tabLst/>
                <a:defRPr sz="2000" kern="1200" baseline="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3pPr>
              <a:lvl4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4pPr>
              <a:lvl5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5pPr>
              <a:lvl6pPr marL="332304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6pPr>
              <a:lvl7pPr marL="392723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7pPr>
              <a:lvl8pPr marL="453142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8pPr>
              <a:lvl9pPr marL="5135613"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9pPr>
            </a:lstStyle>
            <a:p>
              <a:pPr>
                <a:spcBef>
                  <a:spcPts val="2399"/>
                </a:spcBef>
                <a:spcAft>
                  <a:spcPts val="1799"/>
                </a:spcAft>
              </a:pPr>
              <a:r>
                <a:rPr lang="en-US" sz="2799" dirty="0">
                  <a:solidFill>
                    <a:srgbClr val="505050"/>
                  </a:solidFill>
                </a:rPr>
                <a:t>Prevent Breach</a:t>
              </a:r>
            </a:p>
          </p:txBody>
        </p:sp>
        <p:sp>
          <p:nvSpPr>
            <p:cNvPr id="109" name="Freeform 5"/>
            <p:cNvSpPr>
              <a:spLocks/>
            </p:cNvSpPr>
            <p:nvPr/>
          </p:nvSpPr>
          <p:spPr bwMode="auto">
            <a:xfrm>
              <a:off x="1197764" y="3171576"/>
              <a:ext cx="484631" cy="642313"/>
            </a:xfrm>
            <a:custGeom>
              <a:avLst/>
              <a:gdLst>
                <a:gd name="T0" fmla="*/ 154 w 937"/>
                <a:gd name="T1" fmla="*/ 632 h 1242"/>
                <a:gd name="T2" fmla="*/ 186 w 937"/>
                <a:gd name="T3" fmla="*/ 542 h 1242"/>
                <a:gd name="T4" fmla="*/ 169 w 937"/>
                <a:gd name="T5" fmla="*/ 196 h 1242"/>
                <a:gd name="T6" fmla="*/ 171 w 937"/>
                <a:gd name="T7" fmla="*/ 153 h 1242"/>
                <a:gd name="T8" fmla="*/ 242 w 937"/>
                <a:gd name="T9" fmla="*/ 92 h 1242"/>
                <a:gd name="T10" fmla="*/ 294 w 937"/>
                <a:gd name="T11" fmla="*/ 160 h 1242"/>
                <a:gd name="T12" fmla="*/ 316 w 937"/>
                <a:gd name="T13" fmla="*/ 541 h 1242"/>
                <a:gd name="T14" fmla="*/ 331 w 937"/>
                <a:gd name="T15" fmla="*/ 587 h 1242"/>
                <a:gd name="T16" fmla="*/ 349 w 937"/>
                <a:gd name="T17" fmla="*/ 586 h 1242"/>
                <a:gd name="T18" fmla="*/ 363 w 937"/>
                <a:gd name="T19" fmla="*/ 536 h 1242"/>
                <a:gd name="T20" fmla="*/ 365 w 937"/>
                <a:gd name="T21" fmla="*/ 169 h 1242"/>
                <a:gd name="T22" fmla="*/ 370 w 937"/>
                <a:gd name="T23" fmla="*/ 55 h 1242"/>
                <a:gd name="T24" fmla="*/ 430 w 937"/>
                <a:gd name="T25" fmla="*/ 0 h 1242"/>
                <a:gd name="T26" fmla="*/ 492 w 937"/>
                <a:gd name="T27" fmla="*/ 54 h 1242"/>
                <a:gd name="T28" fmla="*/ 497 w 937"/>
                <a:gd name="T29" fmla="*/ 137 h 1242"/>
                <a:gd name="T30" fmla="*/ 499 w 937"/>
                <a:gd name="T31" fmla="*/ 523 h 1242"/>
                <a:gd name="T32" fmla="*/ 499 w 937"/>
                <a:gd name="T33" fmla="*/ 568 h 1242"/>
                <a:gd name="T34" fmla="*/ 553 w 937"/>
                <a:gd name="T35" fmla="*/ 537 h 1242"/>
                <a:gd name="T36" fmla="*/ 569 w 937"/>
                <a:gd name="T37" fmla="*/ 293 h 1242"/>
                <a:gd name="T38" fmla="*/ 582 w 937"/>
                <a:gd name="T39" fmla="*/ 152 h 1242"/>
                <a:gd name="T40" fmla="*/ 632 w 937"/>
                <a:gd name="T41" fmla="*/ 96 h 1242"/>
                <a:gd name="T42" fmla="*/ 697 w 937"/>
                <a:gd name="T43" fmla="*/ 143 h 1242"/>
                <a:gd name="T44" fmla="*/ 703 w 937"/>
                <a:gd name="T45" fmla="*/ 182 h 1242"/>
                <a:gd name="T46" fmla="*/ 679 w 937"/>
                <a:gd name="T47" fmla="*/ 702 h 1242"/>
                <a:gd name="T48" fmla="*/ 672 w 937"/>
                <a:gd name="T49" fmla="*/ 743 h 1242"/>
                <a:gd name="T50" fmla="*/ 411 w 937"/>
                <a:gd name="T51" fmla="*/ 982 h 1242"/>
                <a:gd name="T52" fmla="*/ 387 w 937"/>
                <a:gd name="T53" fmla="*/ 1119 h 1242"/>
                <a:gd name="T54" fmla="*/ 399 w 937"/>
                <a:gd name="T55" fmla="*/ 1122 h 1242"/>
                <a:gd name="T56" fmla="*/ 410 w 937"/>
                <a:gd name="T57" fmla="*/ 1089 h 1242"/>
                <a:gd name="T58" fmla="*/ 529 w 937"/>
                <a:gd name="T59" fmla="*/ 857 h 1242"/>
                <a:gd name="T60" fmla="*/ 667 w 937"/>
                <a:gd name="T61" fmla="*/ 798 h 1242"/>
                <a:gd name="T62" fmla="*/ 687 w 937"/>
                <a:gd name="T63" fmla="*/ 847 h 1242"/>
                <a:gd name="T64" fmla="*/ 703 w 937"/>
                <a:gd name="T65" fmla="*/ 795 h 1242"/>
                <a:gd name="T66" fmla="*/ 768 w 937"/>
                <a:gd name="T67" fmla="*/ 648 h 1242"/>
                <a:gd name="T68" fmla="*/ 879 w 937"/>
                <a:gd name="T69" fmla="*/ 577 h 1242"/>
                <a:gd name="T70" fmla="*/ 928 w 937"/>
                <a:gd name="T71" fmla="*/ 640 h 1242"/>
                <a:gd name="T72" fmla="*/ 914 w 937"/>
                <a:gd name="T73" fmla="*/ 676 h 1242"/>
                <a:gd name="T74" fmla="*/ 803 w 937"/>
                <a:gd name="T75" fmla="*/ 983 h 1242"/>
                <a:gd name="T76" fmla="*/ 487 w 937"/>
                <a:gd name="T77" fmla="*/ 1233 h 1242"/>
                <a:gd name="T78" fmla="*/ 238 w 937"/>
                <a:gd name="T79" fmla="*/ 1233 h 1242"/>
                <a:gd name="T80" fmla="*/ 70 w 937"/>
                <a:gd name="T81" fmla="*/ 1118 h 1242"/>
                <a:gd name="T82" fmla="*/ 34 w 937"/>
                <a:gd name="T83" fmla="*/ 918 h 1242"/>
                <a:gd name="T84" fmla="*/ 13 w 937"/>
                <a:gd name="T85" fmla="*/ 584 h 1242"/>
                <a:gd name="T86" fmla="*/ 1 w 937"/>
                <a:gd name="T87" fmla="*/ 309 h 1242"/>
                <a:gd name="T88" fmla="*/ 7 w 937"/>
                <a:gd name="T89" fmla="*/ 275 h 1242"/>
                <a:gd name="T90" fmla="*/ 67 w 937"/>
                <a:gd name="T91" fmla="*/ 229 h 1242"/>
                <a:gd name="T92" fmla="*/ 104 w 937"/>
                <a:gd name="T93" fmla="*/ 287 h 1242"/>
                <a:gd name="T94" fmla="*/ 136 w 937"/>
                <a:gd name="T95" fmla="*/ 584 h 1242"/>
                <a:gd name="T96" fmla="*/ 154 w 937"/>
                <a:gd name="T97" fmla="*/ 632 h 1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7" h="1242">
                  <a:moveTo>
                    <a:pt x="154" y="632"/>
                  </a:moveTo>
                  <a:cubicBezTo>
                    <a:pt x="195" y="603"/>
                    <a:pt x="187" y="571"/>
                    <a:pt x="186" y="542"/>
                  </a:cubicBezTo>
                  <a:cubicBezTo>
                    <a:pt x="181" y="427"/>
                    <a:pt x="174" y="311"/>
                    <a:pt x="169" y="196"/>
                  </a:cubicBezTo>
                  <a:cubicBezTo>
                    <a:pt x="168" y="182"/>
                    <a:pt x="168" y="167"/>
                    <a:pt x="171" y="153"/>
                  </a:cubicBezTo>
                  <a:cubicBezTo>
                    <a:pt x="178" y="115"/>
                    <a:pt x="208" y="90"/>
                    <a:pt x="242" y="92"/>
                  </a:cubicBezTo>
                  <a:cubicBezTo>
                    <a:pt x="275" y="95"/>
                    <a:pt x="292" y="116"/>
                    <a:pt x="294" y="160"/>
                  </a:cubicBezTo>
                  <a:cubicBezTo>
                    <a:pt x="301" y="287"/>
                    <a:pt x="308" y="414"/>
                    <a:pt x="316" y="541"/>
                  </a:cubicBezTo>
                  <a:cubicBezTo>
                    <a:pt x="316" y="557"/>
                    <a:pt x="326" y="571"/>
                    <a:pt x="331" y="587"/>
                  </a:cubicBezTo>
                  <a:cubicBezTo>
                    <a:pt x="337" y="586"/>
                    <a:pt x="343" y="586"/>
                    <a:pt x="349" y="586"/>
                  </a:cubicBezTo>
                  <a:cubicBezTo>
                    <a:pt x="354" y="569"/>
                    <a:pt x="362" y="552"/>
                    <a:pt x="363" y="536"/>
                  </a:cubicBezTo>
                  <a:cubicBezTo>
                    <a:pt x="364" y="413"/>
                    <a:pt x="364" y="291"/>
                    <a:pt x="365" y="169"/>
                  </a:cubicBezTo>
                  <a:cubicBezTo>
                    <a:pt x="365" y="131"/>
                    <a:pt x="367" y="93"/>
                    <a:pt x="370" y="55"/>
                  </a:cubicBezTo>
                  <a:cubicBezTo>
                    <a:pt x="374" y="18"/>
                    <a:pt x="395" y="0"/>
                    <a:pt x="430" y="0"/>
                  </a:cubicBezTo>
                  <a:cubicBezTo>
                    <a:pt x="465" y="1"/>
                    <a:pt x="487" y="19"/>
                    <a:pt x="492" y="54"/>
                  </a:cubicBezTo>
                  <a:cubicBezTo>
                    <a:pt x="496" y="81"/>
                    <a:pt x="496" y="109"/>
                    <a:pt x="497" y="137"/>
                  </a:cubicBezTo>
                  <a:cubicBezTo>
                    <a:pt x="498" y="265"/>
                    <a:pt x="498" y="394"/>
                    <a:pt x="499" y="523"/>
                  </a:cubicBezTo>
                  <a:cubicBezTo>
                    <a:pt x="499" y="539"/>
                    <a:pt x="499" y="554"/>
                    <a:pt x="499" y="568"/>
                  </a:cubicBezTo>
                  <a:cubicBezTo>
                    <a:pt x="534" y="587"/>
                    <a:pt x="550" y="577"/>
                    <a:pt x="553" y="537"/>
                  </a:cubicBezTo>
                  <a:cubicBezTo>
                    <a:pt x="559" y="456"/>
                    <a:pt x="563" y="374"/>
                    <a:pt x="569" y="293"/>
                  </a:cubicBezTo>
                  <a:cubicBezTo>
                    <a:pt x="573" y="246"/>
                    <a:pt x="577" y="199"/>
                    <a:pt x="582" y="152"/>
                  </a:cubicBezTo>
                  <a:cubicBezTo>
                    <a:pt x="585" y="121"/>
                    <a:pt x="599" y="98"/>
                    <a:pt x="632" y="96"/>
                  </a:cubicBezTo>
                  <a:cubicBezTo>
                    <a:pt x="665" y="94"/>
                    <a:pt x="687" y="113"/>
                    <a:pt x="697" y="143"/>
                  </a:cubicBezTo>
                  <a:cubicBezTo>
                    <a:pt x="701" y="155"/>
                    <a:pt x="703" y="169"/>
                    <a:pt x="703" y="182"/>
                  </a:cubicBezTo>
                  <a:cubicBezTo>
                    <a:pt x="695" y="355"/>
                    <a:pt x="687" y="528"/>
                    <a:pt x="679" y="702"/>
                  </a:cubicBezTo>
                  <a:cubicBezTo>
                    <a:pt x="678" y="714"/>
                    <a:pt x="675" y="727"/>
                    <a:pt x="672" y="743"/>
                  </a:cubicBezTo>
                  <a:cubicBezTo>
                    <a:pt x="530" y="762"/>
                    <a:pt x="457" y="860"/>
                    <a:pt x="411" y="982"/>
                  </a:cubicBezTo>
                  <a:cubicBezTo>
                    <a:pt x="394" y="1025"/>
                    <a:pt x="377" y="1071"/>
                    <a:pt x="387" y="1119"/>
                  </a:cubicBezTo>
                  <a:cubicBezTo>
                    <a:pt x="391" y="1120"/>
                    <a:pt x="395" y="1121"/>
                    <a:pt x="399" y="1122"/>
                  </a:cubicBezTo>
                  <a:cubicBezTo>
                    <a:pt x="403" y="1111"/>
                    <a:pt x="408" y="1100"/>
                    <a:pt x="410" y="1089"/>
                  </a:cubicBezTo>
                  <a:cubicBezTo>
                    <a:pt x="429" y="1000"/>
                    <a:pt x="469" y="924"/>
                    <a:pt x="529" y="857"/>
                  </a:cubicBezTo>
                  <a:cubicBezTo>
                    <a:pt x="570" y="810"/>
                    <a:pt x="624" y="787"/>
                    <a:pt x="667" y="798"/>
                  </a:cubicBezTo>
                  <a:cubicBezTo>
                    <a:pt x="672" y="810"/>
                    <a:pt x="677" y="822"/>
                    <a:pt x="687" y="847"/>
                  </a:cubicBezTo>
                  <a:cubicBezTo>
                    <a:pt x="694" y="823"/>
                    <a:pt x="697" y="808"/>
                    <a:pt x="703" y="795"/>
                  </a:cubicBezTo>
                  <a:cubicBezTo>
                    <a:pt x="724" y="745"/>
                    <a:pt x="742" y="694"/>
                    <a:pt x="768" y="648"/>
                  </a:cubicBezTo>
                  <a:cubicBezTo>
                    <a:pt x="791" y="607"/>
                    <a:pt x="827" y="576"/>
                    <a:pt x="879" y="577"/>
                  </a:cubicBezTo>
                  <a:cubicBezTo>
                    <a:pt x="917" y="577"/>
                    <a:pt x="937" y="603"/>
                    <a:pt x="928" y="640"/>
                  </a:cubicBezTo>
                  <a:cubicBezTo>
                    <a:pt x="925" y="652"/>
                    <a:pt x="919" y="664"/>
                    <a:pt x="914" y="676"/>
                  </a:cubicBezTo>
                  <a:cubicBezTo>
                    <a:pt x="877" y="778"/>
                    <a:pt x="837" y="880"/>
                    <a:pt x="803" y="983"/>
                  </a:cubicBezTo>
                  <a:cubicBezTo>
                    <a:pt x="765" y="1098"/>
                    <a:pt x="675" y="1242"/>
                    <a:pt x="487" y="1233"/>
                  </a:cubicBezTo>
                  <a:cubicBezTo>
                    <a:pt x="404" y="1230"/>
                    <a:pt x="321" y="1231"/>
                    <a:pt x="238" y="1233"/>
                  </a:cubicBezTo>
                  <a:cubicBezTo>
                    <a:pt x="154" y="1235"/>
                    <a:pt x="94" y="1195"/>
                    <a:pt x="70" y="1118"/>
                  </a:cubicBezTo>
                  <a:cubicBezTo>
                    <a:pt x="49" y="1054"/>
                    <a:pt x="40" y="985"/>
                    <a:pt x="34" y="918"/>
                  </a:cubicBezTo>
                  <a:cubicBezTo>
                    <a:pt x="23" y="807"/>
                    <a:pt x="19" y="696"/>
                    <a:pt x="13" y="584"/>
                  </a:cubicBezTo>
                  <a:cubicBezTo>
                    <a:pt x="8" y="493"/>
                    <a:pt x="4" y="401"/>
                    <a:pt x="1" y="309"/>
                  </a:cubicBezTo>
                  <a:cubicBezTo>
                    <a:pt x="0" y="298"/>
                    <a:pt x="3" y="285"/>
                    <a:pt x="7" y="275"/>
                  </a:cubicBezTo>
                  <a:cubicBezTo>
                    <a:pt x="17" y="247"/>
                    <a:pt x="34" y="224"/>
                    <a:pt x="67" y="229"/>
                  </a:cubicBezTo>
                  <a:cubicBezTo>
                    <a:pt x="98" y="234"/>
                    <a:pt x="102" y="261"/>
                    <a:pt x="104" y="287"/>
                  </a:cubicBezTo>
                  <a:cubicBezTo>
                    <a:pt x="115" y="386"/>
                    <a:pt x="124" y="485"/>
                    <a:pt x="136" y="584"/>
                  </a:cubicBezTo>
                  <a:cubicBezTo>
                    <a:pt x="137" y="599"/>
                    <a:pt x="146" y="613"/>
                    <a:pt x="154" y="632"/>
                  </a:cubicBezTo>
                  <a:close/>
                </a:path>
              </a:pathLst>
            </a:custGeom>
            <a:solidFill>
              <a:schemeClr val="accent6"/>
            </a:solidFill>
            <a:ln>
              <a:noFill/>
            </a:ln>
          </p:spPr>
          <p:txBody>
            <a:bodyPr vert="horz" wrap="square" lIns="91403" tIns="45702" rIns="91403" bIns="45702" numCol="1" anchor="t" anchorCtr="0" compatLnSpc="1">
              <a:prstTxWarp prst="textNoShape">
                <a:avLst/>
              </a:prstTxWarp>
            </a:bodyPr>
            <a:lstStyle/>
            <a:p>
              <a:endParaRPr lang="en-US" sz="1799">
                <a:solidFill>
                  <a:srgbClr val="505050"/>
                </a:solidFill>
              </a:endParaRPr>
            </a:p>
          </p:txBody>
        </p:sp>
        <p:grpSp>
          <p:nvGrpSpPr>
            <p:cNvPr id="110" name="Group 109"/>
            <p:cNvGrpSpPr/>
            <p:nvPr/>
          </p:nvGrpSpPr>
          <p:grpSpPr>
            <a:xfrm>
              <a:off x="1193367" y="3906546"/>
              <a:ext cx="3204477" cy="1764981"/>
              <a:chOff x="1193367" y="4144691"/>
              <a:chExt cx="3204477" cy="1764981"/>
            </a:xfrm>
          </p:grpSpPr>
          <p:sp>
            <p:nvSpPr>
              <p:cNvPr id="111" name="Rectangle 110"/>
              <p:cNvSpPr/>
              <p:nvPr/>
            </p:nvSpPr>
            <p:spPr>
              <a:xfrm>
                <a:off x="1197444" y="4144691"/>
                <a:ext cx="3200400" cy="33832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228508" rIns="91403" bIns="228508" rtlCol="0" anchor="ctr"/>
              <a:lstStyle/>
              <a:p>
                <a:r>
                  <a:rPr lang="en-US" sz="1799" spc="-20" dirty="0">
                    <a:solidFill>
                      <a:srgbClr val="FFFFFF"/>
                    </a:solidFill>
                    <a:latin typeface="Segoe UI Semibold" panose="020B0702040204020203" pitchFamily="34" charset="0"/>
                  </a:rPr>
                  <a:t>Threat model</a:t>
                </a:r>
                <a:endParaRPr lang="en-US" sz="1199" spc="-20" dirty="0">
                  <a:solidFill>
                    <a:srgbClr val="FFFFFF"/>
                  </a:solidFill>
                  <a:latin typeface="Segoe UI Semibold" panose="020B0702040204020203" pitchFamily="34" charset="0"/>
                </a:endParaRPr>
              </a:p>
            </p:txBody>
          </p:sp>
          <p:sp>
            <p:nvSpPr>
              <p:cNvPr id="112" name="Rectangle 111"/>
              <p:cNvSpPr/>
              <p:nvPr/>
            </p:nvSpPr>
            <p:spPr>
              <a:xfrm>
                <a:off x="1193367" y="4518846"/>
                <a:ext cx="3200400" cy="33829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228508" rIns="91403" bIns="228508" rtlCol="0" anchor="ctr"/>
              <a:lstStyle/>
              <a:p>
                <a:r>
                  <a:rPr lang="en-US" sz="1799" spc="-20" dirty="0">
                    <a:solidFill>
                      <a:srgbClr val="FFFFFF"/>
                    </a:solidFill>
                    <a:latin typeface="Segoe UI Semibold" panose="020B0702040204020203" pitchFamily="34" charset="0"/>
                  </a:rPr>
                  <a:t>Code review</a:t>
                </a:r>
                <a:endParaRPr lang="en-US" sz="1199" spc="-20" dirty="0">
                  <a:solidFill>
                    <a:srgbClr val="FFFFFF"/>
                  </a:solidFill>
                  <a:latin typeface="Segoe UI Semibold" panose="020B0702040204020203" pitchFamily="34" charset="0"/>
                </a:endParaRPr>
              </a:p>
            </p:txBody>
          </p:sp>
          <p:sp>
            <p:nvSpPr>
              <p:cNvPr id="113" name="Rectangle 112"/>
              <p:cNvSpPr/>
              <p:nvPr/>
            </p:nvSpPr>
            <p:spPr>
              <a:xfrm>
                <a:off x="1193367" y="5267095"/>
                <a:ext cx="3200400" cy="64257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228508" rIns="91403" bIns="228508" rtlCol="0" anchor="ctr"/>
              <a:lstStyle/>
              <a:p>
                <a:r>
                  <a:rPr lang="en-US" sz="1799" spc="-20" dirty="0">
                    <a:solidFill>
                      <a:srgbClr val="FFFFFF"/>
                    </a:solidFill>
                    <a:latin typeface="Segoe UI Semibold" panose="020B0702040204020203" pitchFamily="34" charset="0"/>
                  </a:rPr>
                  <a:t>Security development lifecycle </a:t>
                </a:r>
                <a:r>
                  <a:rPr lang="en-US" sz="1199" spc="-20" dirty="0">
                    <a:solidFill>
                      <a:srgbClr val="FFFFFF"/>
                    </a:solidFill>
                    <a:latin typeface="Segoe UI Semibold" panose="020B0702040204020203" pitchFamily="34" charset="0"/>
                  </a:rPr>
                  <a:t>(SDL)</a:t>
                </a:r>
              </a:p>
            </p:txBody>
          </p:sp>
          <p:sp>
            <p:nvSpPr>
              <p:cNvPr id="114" name="Rectangle 113"/>
              <p:cNvSpPr/>
              <p:nvPr/>
            </p:nvSpPr>
            <p:spPr>
              <a:xfrm>
                <a:off x="1193367" y="4892970"/>
                <a:ext cx="3200400" cy="33829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228508" rIns="91403" bIns="228508" rtlCol="0" anchor="ctr"/>
              <a:lstStyle/>
              <a:p>
                <a:r>
                  <a:rPr lang="en-US" sz="1799" spc="-20" dirty="0">
                    <a:solidFill>
                      <a:srgbClr val="FFFFFF"/>
                    </a:solidFill>
                    <a:latin typeface="Segoe UI Semibold" panose="020B0702040204020203" pitchFamily="34" charset="0"/>
                  </a:rPr>
                  <a:t>Security testing</a:t>
                </a:r>
                <a:endParaRPr lang="en-US" sz="1199" spc="-20" dirty="0">
                  <a:solidFill>
                    <a:srgbClr val="FFFFFF"/>
                  </a:solidFill>
                  <a:latin typeface="Segoe UI Semibold" panose="020B0702040204020203" pitchFamily="34" charset="0"/>
                </a:endParaRPr>
              </a:p>
            </p:txBody>
          </p:sp>
        </p:grpSp>
      </p:grpSp>
      <p:grpSp>
        <p:nvGrpSpPr>
          <p:cNvPr id="115" name="Group 114"/>
          <p:cNvGrpSpPr/>
          <p:nvPr/>
        </p:nvGrpSpPr>
        <p:grpSpPr>
          <a:xfrm>
            <a:off x="5422062" y="1062153"/>
            <a:ext cx="6531932" cy="5025909"/>
            <a:chOff x="5535773" y="655049"/>
            <a:chExt cx="6534560" cy="5027931"/>
          </a:xfrm>
        </p:grpSpPr>
        <p:sp>
          <p:nvSpPr>
            <p:cNvPr id="116" name="Content Placeholder 2"/>
            <p:cNvSpPr txBox="1">
              <a:spLocks/>
            </p:cNvSpPr>
            <p:nvPr/>
          </p:nvSpPr>
          <p:spPr>
            <a:xfrm>
              <a:off x="6186398" y="655049"/>
              <a:ext cx="5883935" cy="5027931"/>
            </a:xfrm>
            <a:prstGeom prst="rect">
              <a:avLst/>
            </a:prstGeom>
          </p:spPr>
          <p:txBody>
            <a:bodyPr vert="horz" lIns="91403" tIns="45702" rIns="91403" bIns="45702"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spcAft>
                  <a:spcPts val="600"/>
                </a:spcAft>
                <a:buFont typeface="Arial" pitchFamily="34" charset="0"/>
                <a:buNone/>
              </a:pPr>
              <a:r>
                <a:rPr lang="en-US" sz="2399" dirty="0">
                  <a:solidFill>
                    <a:srgbClr val="505050"/>
                  </a:solidFill>
                  <a:latin typeface="Segoe UI Semibold" panose="020B0702040204020203" pitchFamily="34" charset="0"/>
                  <a:ea typeface="Segoe UI" panose="020B0502040204020203" pitchFamily="34" charset="0"/>
                  <a:cs typeface="Segoe UI" panose="020B0502040204020203" pitchFamily="34" charset="0"/>
                </a:rPr>
                <a:t>Assume breach </a:t>
              </a:r>
              <a:r>
                <a:rPr lang="en-US" sz="2399" dirty="0">
                  <a:solidFill>
                    <a:srgbClr val="505050"/>
                  </a:solidFill>
                  <a:ea typeface="Segoe UI" panose="020B0502040204020203" pitchFamily="34" charset="0"/>
                  <a:cs typeface="Segoe UI" panose="020B0502040204020203" pitchFamily="34" charset="0"/>
                </a:rPr>
                <a:t>identifies &amp; addresses significant gaps: </a:t>
              </a:r>
            </a:p>
            <a:p>
              <a:pPr marL="342764" lvl="1" indent="-342764">
                <a:buFont typeface="Arial" pitchFamily="34" charset="0"/>
                <a:buNone/>
              </a:pPr>
              <a:r>
                <a:rPr lang="en-US" sz="1799" dirty="0">
                  <a:solidFill>
                    <a:srgbClr val="0072C6"/>
                  </a:solidFill>
                  <a:latin typeface="Segoe UI Semibold" panose="020B0702040204020203" pitchFamily="34" charset="0"/>
                  <a:sym typeface="Wingdings 3"/>
                </a:rPr>
                <a:t></a:t>
              </a:r>
              <a:r>
                <a:rPr lang="en-US" sz="1799" dirty="0">
                  <a:solidFill>
                    <a:srgbClr val="FFFFFF"/>
                  </a:solidFill>
                  <a:latin typeface="Segoe UI Semibold" panose="020B0702040204020203" pitchFamily="34" charset="0"/>
                  <a:sym typeface="Wingdings 3"/>
                </a:rPr>
                <a:t>  </a:t>
              </a:r>
              <a:r>
                <a:rPr lang="en-US" sz="1799" dirty="0">
                  <a:solidFill>
                    <a:srgbClr val="505050"/>
                  </a:solidFill>
                  <a:ea typeface="Segoe UI" panose="020B0502040204020203" pitchFamily="34" charset="0"/>
                  <a:cs typeface="Segoe UI" panose="020B0502040204020203" pitchFamily="34" charset="0"/>
                  <a:sym typeface="Wingdings 3"/>
                </a:rPr>
                <a:t>D</a:t>
              </a:r>
              <a:r>
                <a:rPr lang="en-US" sz="1799" dirty="0">
                  <a:solidFill>
                    <a:srgbClr val="505050"/>
                  </a:solidFill>
                  <a:ea typeface="Segoe UI" panose="020B0502040204020203" pitchFamily="34" charset="0"/>
                  <a:cs typeface="Segoe UI" panose="020B0502040204020203" pitchFamily="34" charset="0"/>
                </a:rPr>
                <a:t>etect attack &amp; penetration</a:t>
              </a:r>
            </a:p>
            <a:p>
              <a:pPr marL="342764" lvl="1" indent="-342764">
                <a:buFont typeface="Arial" pitchFamily="34" charset="0"/>
                <a:buNone/>
              </a:pPr>
              <a:r>
                <a:rPr lang="en-US" sz="1799" dirty="0">
                  <a:solidFill>
                    <a:srgbClr val="0072C6"/>
                  </a:solidFill>
                  <a:latin typeface="Segoe UI Semibold" panose="020B0702040204020203" pitchFamily="34" charset="0"/>
                  <a:sym typeface="Wingdings 3"/>
                </a:rPr>
                <a:t></a:t>
              </a:r>
              <a:r>
                <a:rPr lang="en-US" sz="1799" dirty="0">
                  <a:solidFill>
                    <a:srgbClr val="FFFFFF"/>
                  </a:solidFill>
                  <a:latin typeface="Segoe UI Semibold" panose="020B0702040204020203" pitchFamily="34" charset="0"/>
                  <a:sym typeface="Wingdings 3"/>
                </a:rPr>
                <a:t>  </a:t>
              </a:r>
              <a:r>
                <a:rPr lang="en-US" sz="1799" dirty="0">
                  <a:solidFill>
                    <a:srgbClr val="505050"/>
                  </a:solidFill>
                  <a:ea typeface="Segoe UI" panose="020B0502040204020203" pitchFamily="34" charset="0"/>
                  <a:cs typeface="Segoe UI" panose="020B0502040204020203" pitchFamily="34" charset="0"/>
                  <a:sym typeface="Wingdings 3"/>
                </a:rPr>
                <a:t>R</a:t>
              </a:r>
              <a:r>
                <a:rPr lang="en-US" sz="1799" dirty="0">
                  <a:solidFill>
                    <a:srgbClr val="505050"/>
                  </a:solidFill>
                  <a:ea typeface="Segoe UI" panose="020B0502040204020203" pitchFamily="34" charset="0"/>
                  <a:cs typeface="Segoe UI" panose="020B0502040204020203" pitchFamily="34" charset="0"/>
                </a:rPr>
                <a:t>espond to attack &amp; penetration</a:t>
              </a:r>
            </a:p>
            <a:p>
              <a:pPr marL="342764" lvl="1" indent="-342764">
                <a:buFont typeface="Arial" pitchFamily="34" charset="0"/>
                <a:buNone/>
              </a:pPr>
              <a:r>
                <a:rPr lang="en-US" sz="1799" dirty="0">
                  <a:solidFill>
                    <a:srgbClr val="0072C6"/>
                  </a:solidFill>
                  <a:latin typeface="Segoe UI Semibold" panose="020B0702040204020203" pitchFamily="34" charset="0"/>
                  <a:sym typeface="Wingdings 3"/>
                </a:rPr>
                <a:t></a:t>
              </a:r>
              <a:r>
                <a:rPr lang="en-US" sz="1799" dirty="0">
                  <a:solidFill>
                    <a:srgbClr val="FFFFFF"/>
                  </a:solidFill>
                  <a:latin typeface="Segoe UI Semibold" panose="020B0702040204020203" pitchFamily="34" charset="0"/>
                  <a:sym typeface="Wingdings 3"/>
                </a:rPr>
                <a:t>  </a:t>
              </a:r>
              <a:r>
                <a:rPr lang="en-US" sz="1799" dirty="0">
                  <a:solidFill>
                    <a:srgbClr val="505050"/>
                  </a:solidFill>
                  <a:ea typeface="Segoe UI" panose="020B0502040204020203" pitchFamily="34" charset="0"/>
                  <a:cs typeface="Segoe UI" panose="020B0502040204020203" pitchFamily="34" charset="0"/>
                  <a:sym typeface="Wingdings 3"/>
                </a:rPr>
                <a:t>R</a:t>
              </a:r>
              <a:r>
                <a:rPr lang="en-US" sz="1799" dirty="0">
                  <a:solidFill>
                    <a:srgbClr val="505050"/>
                  </a:solidFill>
                  <a:ea typeface="Segoe UI" panose="020B0502040204020203" pitchFamily="34" charset="0"/>
                  <a:cs typeface="Segoe UI" panose="020B0502040204020203" pitchFamily="34" charset="0"/>
                </a:rPr>
                <a:t>ecover from data leakage or tampering</a:t>
              </a:r>
            </a:p>
            <a:p>
              <a:pPr marL="0" indent="0">
                <a:spcBef>
                  <a:spcPts val="1799"/>
                </a:spcBef>
                <a:spcAft>
                  <a:spcPts val="600"/>
                </a:spcAft>
                <a:buFont typeface="Arial" pitchFamily="34" charset="0"/>
                <a:buNone/>
              </a:pPr>
              <a:r>
                <a:rPr lang="en-US" sz="2399" spc="-60" dirty="0">
                  <a:solidFill>
                    <a:srgbClr val="505050"/>
                  </a:solidFill>
                  <a:ea typeface="Segoe UI" panose="020B0502040204020203" pitchFamily="34" charset="0"/>
                  <a:cs typeface="Segoe UI" panose="020B0502040204020203" pitchFamily="34" charset="0"/>
                </a:rPr>
                <a:t>Scope </a:t>
              </a:r>
              <a:r>
                <a:rPr lang="en-US" sz="2399" spc="-60" dirty="0">
                  <a:solidFill>
                    <a:srgbClr val="505050"/>
                  </a:solidFill>
                  <a:latin typeface="Segoe UI Semibold" panose="020B0702040204020203" pitchFamily="34" charset="0"/>
                  <a:ea typeface="Segoe UI" panose="020B0502040204020203" pitchFamily="34" charset="0"/>
                  <a:cs typeface="Segoe UI" panose="020B0502040204020203" pitchFamily="34" charset="0"/>
                </a:rPr>
                <a:t>ongoing live site </a:t>
              </a:r>
              <a:r>
                <a:rPr lang="en-US" sz="2399" spc="-60" dirty="0">
                  <a:solidFill>
                    <a:srgbClr val="505050"/>
                  </a:solidFill>
                  <a:ea typeface="Segoe UI" panose="020B0502040204020203" pitchFamily="34" charset="0"/>
                  <a:cs typeface="Segoe UI" panose="020B0502040204020203" pitchFamily="34" charset="0"/>
                </a:rPr>
                <a:t>testing of security response plans to drastically improve </a:t>
              </a:r>
              <a:r>
                <a:rPr lang="en-US" sz="2399" spc="-60" dirty="0">
                  <a:solidFill>
                    <a:srgbClr val="505050"/>
                  </a:solidFill>
                  <a:latin typeface="Segoe UI Semibold" panose="020B0702040204020203" pitchFamily="34" charset="0"/>
                  <a:ea typeface="Segoe UI" panose="020B0502040204020203" pitchFamily="34" charset="0"/>
                  <a:cs typeface="Segoe UI" panose="020B0502040204020203" pitchFamily="34" charset="0"/>
                </a:rPr>
                <a:t>mean time to detection &amp; recovery</a:t>
              </a:r>
            </a:p>
            <a:p>
              <a:pPr marL="0" indent="0">
                <a:spcBef>
                  <a:spcPts val="1799"/>
                </a:spcBef>
                <a:spcAft>
                  <a:spcPts val="600"/>
                </a:spcAft>
                <a:buFont typeface="Arial" pitchFamily="34" charset="0"/>
                <a:buNone/>
              </a:pPr>
              <a:r>
                <a:rPr lang="en-US" sz="2399" dirty="0">
                  <a:solidFill>
                    <a:srgbClr val="505050"/>
                  </a:solidFill>
                  <a:ea typeface="Segoe UI" panose="020B0502040204020203" pitchFamily="34" charset="0"/>
                  <a:cs typeface="Segoe UI" panose="020B0502040204020203" pitchFamily="34" charset="0"/>
                </a:rPr>
                <a:t>Reduce exposure to </a:t>
              </a:r>
              <a:r>
                <a:rPr lang="en-US" sz="2399" dirty="0">
                  <a:solidFill>
                    <a:srgbClr val="505050"/>
                  </a:solidFill>
                  <a:latin typeface="Segoe UI Semibold" panose="020B0702040204020203" pitchFamily="34" charset="0"/>
                  <a:ea typeface="Segoe UI" panose="020B0502040204020203" pitchFamily="34" charset="0"/>
                  <a:cs typeface="Segoe UI" panose="020B0502040204020203" pitchFamily="34" charset="0"/>
                </a:rPr>
                <a:t>internal attack   </a:t>
              </a:r>
              <a:r>
                <a:rPr lang="en-US" sz="2399" dirty="0">
                  <a:solidFill>
                    <a:srgbClr val="505050"/>
                  </a:solidFill>
                  <a:ea typeface="Segoe UI" panose="020B0502040204020203" pitchFamily="34" charset="0"/>
                  <a:cs typeface="Segoe UI" panose="020B0502040204020203" pitchFamily="34" charset="0"/>
                </a:rPr>
                <a:t>(once inside, attackers have broad access)</a:t>
              </a:r>
            </a:p>
            <a:p>
              <a:pPr marL="0" indent="0">
                <a:spcBef>
                  <a:spcPts val="1799"/>
                </a:spcBef>
                <a:spcAft>
                  <a:spcPts val="600"/>
                </a:spcAft>
                <a:buFont typeface="Arial" pitchFamily="34" charset="0"/>
                <a:buNone/>
              </a:pPr>
              <a:r>
                <a:rPr lang="en-US" sz="2399" dirty="0">
                  <a:solidFill>
                    <a:srgbClr val="505050"/>
                  </a:solidFill>
                  <a:ea typeface="Segoe UI" panose="020B0502040204020203" pitchFamily="34" charset="0"/>
                  <a:cs typeface="Segoe UI" panose="020B0502040204020203" pitchFamily="34" charset="0"/>
                </a:rPr>
                <a:t>Periodic environment </a:t>
              </a:r>
              <a:r>
                <a:rPr lang="en-US" sz="2399" dirty="0">
                  <a:solidFill>
                    <a:srgbClr val="505050"/>
                  </a:solidFill>
                  <a:latin typeface="Segoe UI Semibold" panose="020B0702040204020203" pitchFamily="34" charset="0"/>
                  <a:ea typeface="Segoe UI" panose="020B0502040204020203" pitchFamily="34" charset="0"/>
                  <a:cs typeface="Segoe UI" panose="020B0502040204020203" pitchFamily="34" charset="0"/>
                </a:rPr>
                <a:t>post breach assessment &amp; clean state</a:t>
              </a:r>
            </a:p>
          </p:txBody>
        </p:sp>
        <p:grpSp>
          <p:nvGrpSpPr>
            <p:cNvPr id="117" name="Group 116"/>
            <p:cNvGrpSpPr/>
            <p:nvPr/>
          </p:nvGrpSpPr>
          <p:grpSpPr>
            <a:xfrm>
              <a:off x="5559395" y="754092"/>
              <a:ext cx="486219" cy="479737"/>
              <a:chOff x="2603501" y="722554"/>
              <a:chExt cx="7383463" cy="7285039"/>
            </a:xfrm>
            <a:solidFill>
              <a:schemeClr val="tx2"/>
            </a:solidFill>
          </p:grpSpPr>
          <p:sp>
            <p:nvSpPr>
              <p:cNvPr id="140" name="Freeform 15"/>
              <p:cNvSpPr>
                <a:spLocks/>
              </p:cNvSpPr>
              <p:nvPr/>
            </p:nvSpPr>
            <p:spPr bwMode="auto">
              <a:xfrm>
                <a:off x="2603501" y="4413490"/>
                <a:ext cx="3594100" cy="3594103"/>
              </a:xfrm>
              <a:custGeom>
                <a:avLst/>
                <a:gdLst>
                  <a:gd name="T0" fmla="*/ 533 w 631"/>
                  <a:gd name="T1" fmla="*/ 99 h 631"/>
                  <a:gd name="T2" fmla="*/ 461 w 631"/>
                  <a:gd name="T3" fmla="*/ 0 h 631"/>
                  <a:gd name="T4" fmla="*/ 45 w 631"/>
                  <a:gd name="T5" fmla="*/ 416 h 631"/>
                  <a:gd name="T6" fmla="*/ 49 w 631"/>
                  <a:gd name="T7" fmla="*/ 582 h 631"/>
                  <a:gd name="T8" fmla="*/ 215 w 631"/>
                  <a:gd name="T9" fmla="*/ 586 h 631"/>
                  <a:gd name="T10" fmla="*/ 631 w 631"/>
                  <a:gd name="T11" fmla="*/ 171 h 631"/>
                  <a:gd name="T12" fmla="*/ 533 w 631"/>
                  <a:gd name="T13" fmla="*/ 99 h 631"/>
                </a:gdLst>
                <a:ahLst/>
                <a:cxnLst>
                  <a:cxn ang="0">
                    <a:pos x="T0" y="T1"/>
                  </a:cxn>
                  <a:cxn ang="0">
                    <a:pos x="T2" y="T3"/>
                  </a:cxn>
                  <a:cxn ang="0">
                    <a:pos x="T4" y="T5"/>
                  </a:cxn>
                  <a:cxn ang="0">
                    <a:pos x="T6" y="T7"/>
                  </a:cxn>
                  <a:cxn ang="0">
                    <a:pos x="T8" y="T9"/>
                  </a:cxn>
                  <a:cxn ang="0">
                    <a:pos x="T10" y="T11"/>
                  </a:cxn>
                  <a:cxn ang="0">
                    <a:pos x="T12" y="T13"/>
                  </a:cxn>
                </a:cxnLst>
                <a:rect l="0" t="0" r="r" b="b"/>
                <a:pathLst>
                  <a:path w="631" h="631">
                    <a:moveTo>
                      <a:pt x="533" y="99"/>
                    </a:moveTo>
                    <a:cubicBezTo>
                      <a:pt x="503" y="69"/>
                      <a:pt x="479" y="36"/>
                      <a:pt x="461" y="0"/>
                    </a:cubicBezTo>
                    <a:cubicBezTo>
                      <a:pt x="45" y="416"/>
                      <a:pt x="45" y="416"/>
                      <a:pt x="45" y="416"/>
                    </a:cubicBezTo>
                    <a:cubicBezTo>
                      <a:pt x="0" y="461"/>
                      <a:pt x="2" y="535"/>
                      <a:pt x="49" y="582"/>
                    </a:cubicBezTo>
                    <a:cubicBezTo>
                      <a:pt x="96" y="629"/>
                      <a:pt x="171" y="631"/>
                      <a:pt x="215" y="586"/>
                    </a:cubicBezTo>
                    <a:cubicBezTo>
                      <a:pt x="631" y="171"/>
                      <a:pt x="631" y="171"/>
                      <a:pt x="631" y="171"/>
                    </a:cubicBezTo>
                    <a:cubicBezTo>
                      <a:pt x="596" y="152"/>
                      <a:pt x="562" y="128"/>
                      <a:pt x="533"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799">
                  <a:solidFill>
                    <a:srgbClr val="505050"/>
                  </a:solidFill>
                </a:endParaRPr>
              </a:p>
            </p:txBody>
          </p:sp>
          <p:sp>
            <p:nvSpPr>
              <p:cNvPr id="141" name="Freeform 16"/>
              <p:cNvSpPr>
                <a:spLocks noEditPoints="1"/>
              </p:cNvSpPr>
              <p:nvPr/>
            </p:nvSpPr>
            <p:spPr bwMode="auto">
              <a:xfrm>
                <a:off x="4984756" y="722554"/>
                <a:ext cx="5002208" cy="5000628"/>
              </a:xfrm>
              <a:custGeom>
                <a:avLst/>
                <a:gdLst>
                  <a:gd name="T0" fmla="*/ 721 w 878"/>
                  <a:gd name="T1" fmla="*/ 157 h 878"/>
                  <a:gd name="T2" fmla="*/ 156 w 878"/>
                  <a:gd name="T3" fmla="*/ 157 h 878"/>
                  <a:gd name="T4" fmla="*/ 156 w 878"/>
                  <a:gd name="T5" fmla="*/ 722 h 878"/>
                  <a:gd name="T6" fmla="*/ 721 w 878"/>
                  <a:gd name="T7" fmla="*/ 722 h 878"/>
                  <a:gd name="T8" fmla="*/ 721 w 878"/>
                  <a:gd name="T9" fmla="*/ 157 h 878"/>
                  <a:gd name="T10" fmla="*/ 645 w 878"/>
                  <a:gd name="T11" fmla="*/ 645 h 878"/>
                  <a:gd name="T12" fmla="*/ 233 w 878"/>
                  <a:gd name="T13" fmla="*/ 645 h 878"/>
                  <a:gd name="T14" fmla="*/ 233 w 878"/>
                  <a:gd name="T15" fmla="*/ 233 h 878"/>
                  <a:gd name="T16" fmla="*/ 645 w 878"/>
                  <a:gd name="T17" fmla="*/ 233 h 878"/>
                  <a:gd name="T18" fmla="*/ 645 w 878"/>
                  <a:gd name="T19" fmla="*/ 645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8" h="878">
                    <a:moveTo>
                      <a:pt x="721" y="157"/>
                    </a:moveTo>
                    <a:cubicBezTo>
                      <a:pt x="565" y="0"/>
                      <a:pt x="312" y="0"/>
                      <a:pt x="156" y="157"/>
                    </a:cubicBezTo>
                    <a:cubicBezTo>
                      <a:pt x="0" y="313"/>
                      <a:pt x="0" y="566"/>
                      <a:pt x="156" y="722"/>
                    </a:cubicBezTo>
                    <a:cubicBezTo>
                      <a:pt x="312" y="878"/>
                      <a:pt x="565" y="878"/>
                      <a:pt x="721" y="722"/>
                    </a:cubicBezTo>
                    <a:cubicBezTo>
                      <a:pt x="878" y="566"/>
                      <a:pt x="878" y="313"/>
                      <a:pt x="721" y="157"/>
                    </a:cubicBezTo>
                    <a:close/>
                    <a:moveTo>
                      <a:pt x="645" y="645"/>
                    </a:moveTo>
                    <a:cubicBezTo>
                      <a:pt x="531" y="759"/>
                      <a:pt x="347" y="759"/>
                      <a:pt x="233" y="645"/>
                    </a:cubicBezTo>
                    <a:cubicBezTo>
                      <a:pt x="119" y="531"/>
                      <a:pt x="119" y="347"/>
                      <a:pt x="233" y="233"/>
                    </a:cubicBezTo>
                    <a:cubicBezTo>
                      <a:pt x="347" y="119"/>
                      <a:pt x="531" y="119"/>
                      <a:pt x="645" y="233"/>
                    </a:cubicBezTo>
                    <a:cubicBezTo>
                      <a:pt x="759" y="347"/>
                      <a:pt x="759" y="531"/>
                      <a:pt x="645" y="6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799">
                  <a:solidFill>
                    <a:srgbClr val="505050"/>
                  </a:solidFill>
                </a:endParaRPr>
              </a:p>
            </p:txBody>
          </p:sp>
        </p:grpSp>
        <p:sp>
          <p:nvSpPr>
            <p:cNvPr id="118" name="Freeform 18"/>
            <p:cNvSpPr>
              <a:spLocks noEditPoints="1"/>
            </p:cNvSpPr>
            <p:nvPr/>
          </p:nvSpPr>
          <p:spPr bwMode="black">
            <a:xfrm>
              <a:off x="5575913" y="5077809"/>
              <a:ext cx="453183" cy="55287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tx2"/>
            </a:solidFill>
            <a:ln>
              <a:noFill/>
            </a:ln>
          </p:spPr>
          <p:txBody>
            <a:bodyPr vert="horz" wrap="square" lIns="82272" tIns="41137" rIns="82272" bIns="41137" numCol="1" anchor="t" anchorCtr="0" compatLnSpc="1">
              <a:prstTxWarp prst="textNoShape">
                <a:avLst/>
              </a:prstTxWarp>
            </a:bodyPr>
            <a:lstStyle/>
            <a:p>
              <a:endParaRPr lang="en-US" sz="1599">
                <a:solidFill>
                  <a:srgbClr val="505050"/>
                </a:solidFill>
              </a:endParaRPr>
            </a:p>
          </p:txBody>
        </p:sp>
        <p:grpSp>
          <p:nvGrpSpPr>
            <p:cNvPr id="119" name="Group 118"/>
            <p:cNvGrpSpPr/>
            <p:nvPr/>
          </p:nvGrpSpPr>
          <p:grpSpPr>
            <a:xfrm>
              <a:off x="5564334" y="2676634"/>
              <a:ext cx="476341" cy="476774"/>
              <a:chOff x="2724150" y="1718306"/>
              <a:chExt cx="6988175" cy="6994525"/>
            </a:xfrm>
            <a:solidFill>
              <a:schemeClr val="tx2"/>
            </a:solidFill>
          </p:grpSpPr>
          <p:sp>
            <p:nvSpPr>
              <p:cNvPr id="138" name="Freeform 25"/>
              <p:cNvSpPr>
                <a:spLocks/>
              </p:cNvSpPr>
              <p:nvPr/>
            </p:nvSpPr>
            <p:spPr bwMode="auto">
              <a:xfrm>
                <a:off x="3097211" y="2332663"/>
                <a:ext cx="6246818" cy="5767390"/>
              </a:xfrm>
              <a:custGeom>
                <a:avLst/>
                <a:gdLst>
                  <a:gd name="T0" fmla="*/ 0 w 1120"/>
                  <a:gd name="T1" fmla="*/ 534 h 1034"/>
                  <a:gd name="T2" fmla="*/ 27 w 1120"/>
                  <a:gd name="T3" fmla="*/ 535 h 1034"/>
                  <a:gd name="T4" fmla="*/ 243 w 1120"/>
                  <a:gd name="T5" fmla="*/ 535 h 1034"/>
                  <a:gd name="T6" fmla="*/ 251 w 1120"/>
                  <a:gd name="T7" fmla="*/ 534 h 1034"/>
                  <a:gd name="T8" fmla="*/ 330 w 1120"/>
                  <a:gd name="T9" fmla="*/ 121 h 1034"/>
                  <a:gd name="T10" fmla="*/ 332 w 1120"/>
                  <a:gd name="T11" fmla="*/ 120 h 1034"/>
                  <a:gd name="T12" fmla="*/ 422 w 1120"/>
                  <a:gd name="T13" fmla="*/ 530 h 1034"/>
                  <a:gd name="T14" fmla="*/ 424 w 1120"/>
                  <a:gd name="T15" fmla="*/ 530 h 1034"/>
                  <a:gd name="T16" fmla="*/ 438 w 1120"/>
                  <a:gd name="T17" fmla="*/ 393 h 1034"/>
                  <a:gd name="T18" fmla="*/ 526 w 1120"/>
                  <a:gd name="T19" fmla="*/ 459 h 1034"/>
                  <a:gd name="T20" fmla="*/ 692 w 1120"/>
                  <a:gd name="T21" fmla="*/ 0 h 1034"/>
                  <a:gd name="T22" fmla="*/ 694 w 1120"/>
                  <a:gd name="T23" fmla="*/ 0 h 1034"/>
                  <a:gd name="T24" fmla="*/ 881 w 1120"/>
                  <a:gd name="T25" fmla="*/ 719 h 1034"/>
                  <a:gd name="T26" fmla="*/ 883 w 1120"/>
                  <a:gd name="T27" fmla="*/ 719 h 1034"/>
                  <a:gd name="T28" fmla="*/ 958 w 1120"/>
                  <a:gd name="T29" fmla="*/ 241 h 1034"/>
                  <a:gd name="T30" fmla="*/ 959 w 1120"/>
                  <a:gd name="T31" fmla="*/ 241 h 1034"/>
                  <a:gd name="T32" fmla="*/ 1065 w 1120"/>
                  <a:gd name="T33" fmla="*/ 514 h 1034"/>
                  <a:gd name="T34" fmla="*/ 1120 w 1120"/>
                  <a:gd name="T35" fmla="*/ 514 h 1034"/>
                  <a:gd name="T36" fmla="*/ 1120 w 1120"/>
                  <a:gd name="T37" fmla="*/ 575 h 1034"/>
                  <a:gd name="T38" fmla="*/ 1031 w 1120"/>
                  <a:gd name="T39" fmla="*/ 575 h 1034"/>
                  <a:gd name="T40" fmla="*/ 1017 w 1120"/>
                  <a:gd name="T41" fmla="*/ 566 h 1034"/>
                  <a:gd name="T42" fmla="*/ 991 w 1120"/>
                  <a:gd name="T43" fmla="*/ 497 h 1034"/>
                  <a:gd name="T44" fmla="*/ 984 w 1120"/>
                  <a:gd name="T45" fmla="*/ 487 h 1034"/>
                  <a:gd name="T46" fmla="*/ 899 w 1120"/>
                  <a:gd name="T47" fmla="*/ 1034 h 1034"/>
                  <a:gd name="T48" fmla="*/ 897 w 1120"/>
                  <a:gd name="T49" fmla="*/ 1034 h 1034"/>
                  <a:gd name="T50" fmla="*/ 684 w 1120"/>
                  <a:gd name="T51" fmla="*/ 214 h 1034"/>
                  <a:gd name="T52" fmla="*/ 682 w 1120"/>
                  <a:gd name="T53" fmla="*/ 214 h 1034"/>
                  <a:gd name="T54" fmla="*/ 558 w 1120"/>
                  <a:gd name="T55" fmla="*/ 559 h 1034"/>
                  <a:gd name="T56" fmla="*/ 491 w 1120"/>
                  <a:gd name="T57" fmla="*/ 509 h 1034"/>
                  <a:gd name="T58" fmla="*/ 449 w 1120"/>
                  <a:gd name="T59" fmla="*/ 940 h 1034"/>
                  <a:gd name="T60" fmla="*/ 447 w 1120"/>
                  <a:gd name="T61" fmla="*/ 940 h 1034"/>
                  <a:gd name="T62" fmla="*/ 337 w 1120"/>
                  <a:gd name="T63" fmla="*/ 440 h 1034"/>
                  <a:gd name="T64" fmla="*/ 335 w 1120"/>
                  <a:gd name="T65" fmla="*/ 440 h 1034"/>
                  <a:gd name="T66" fmla="*/ 305 w 1120"/>
                  <a:gd name="T67" fmla="*/ 595 h 1034"/>
                  <a:gd name="T68" fmla="*/ 0 w 1120"/>
                  <a:gd name="T69" fmla="*/ 595 h 1034"/>
                  <a:gd name="T70" fmla="*/ 0 w 1120"/>
                  <a:gd name="T71" fmla="*/ 534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20" h="1034">
                    <a:moveTo>
                      <a:pt x="0" y="534"/>
                    </a:moveTo>
                    <a:cubicBezTo>
                      <a:pt x="9" y="534"/>
                      <a:pt x="18" y="535"/>
                      <a:pt x="27" y="535"/>
                    </a:cubicBezTo>
                    <a:cubicBezTo>
                      <a:pt x="99" y="535"/>
                      <a:pt x="171" y="535"/>
                      <a:pt x="243" y="535"/>
                    </a:cubicBezTo>
                    <a:cubicBezTo>
                      <a:pt x="246" y="535"/>
                      <a:pt x="248" y="534"/>
                      <a:pt x="251" y="534"/>
                    </a:cubicBezTo>
                    <a:cubicBezTo>
                      <a:pt x="278" y="396"/>
                      <a:pt x="304" y="259"/>
                      <a:pt x="330" y="121"/>
                    </a:cubicBezTo>
                    <a:cubicBezTo>
                      <a:pt x="331" y="121"/>
                      <a:pt x="332" y="121"/>
                      <a:pt x="332" y="120"/>
                    </a:cubicBezTo>
                    <a:cubicBezTo>
                      <a:pt x="362" y="257"/>
                      <a:pt x="392" y="394"/>
                      <a:pt x="422" y="530"/>
                    </a:cubicBezTo>
                    <a:cubicBezTo>
                      <a:pt x="423" y="530"/>
                      <a:pt x="424" y="530"/>
                      <a:pt x="424" y="530"/>
                    </a:cubicBezTo>
                    <a:cubicBezTo>
                      <a:pt x="429" y="485"/>
                      <a:pt x="433" y="440"/>
                      <a:pt x="438" y="393"/>
                    </a:cubicBezTo>
                    <a:cubicBezTo>
                      <a:pt x="468" y="415"/>
                      <a:pt x="496" y="437"/>
                      <a:pt x="526" y="459"/>
                    </a:cubicBezTo>
                    <a:cubicBezTo>
                      <a:pt x="582" y="305"/>
                      <a:pt x="637" y="153"/>
                      <a:pt x="692" y="0"/>
                    </a:cubicBezTo>
                    <a:cubicBezTo>
                      <a:pt x="693" y="0"/>
                      <a:pt x="693" y="0"/>
                      <a:pt x="694" y="0"/>
                    </a:cubicBezTo>
                    <a:cubicBezTo>
                      <a:pt x="757" y="240"/>
                      <a:pt x="819" y="479"/>
                      <a:pt x="881" y="719"/>
                    </a:cubicBezTo>
                    <a:cubicBezTo>
                      <a:pt x="882" y="719"/>
                      <a:pt x="883" y="719"/>
                      <a:pt x="883" y="719"/>
                    </a:cubicBezTo>
                    <a:cubicBezTo>
                      <a:pt x="908" y="560"/>
                      <a:pt x="933" y="400"/>
                      <a:pt x="958" y="241"/>
                    </a:cubicBezTo>
                    <a:cubicBezTo>
                      <a:pt x="958" y="241"/>
                      <a:pt x="959" y="241"/>
                      <a:pt x="959" y="241"/>
                    </a:cubicBezTo>
                    <a:cubicBezTo>
                      <a:pt x="995" y="332"/>
                      <a:pt x="1030" y="422"/>
                      <a:pt x="1065" y="514"/>
                    </a:cubicBezTo>
                    <a:cubicBezTo>
                      <a:pt x="1083" y="514"/>
                      <a:pt x="1102" y="514"/>
                      <a:pt x="1120" y="514"/>
                    </a:cubicBezTo>
                    <a:cubicBezTo>
                      <a:pt x="1120" y="534"/>
                      <a:pt x="1120" y="555"/>
                      <a:pt x="1120" y="575"/>
                    </a:cubicBezTo>
                    <a:cubicBezTo>
                      <a:pt x="1090" y="575"/>
                      <a:pt x="1061" y="575"/>
                      <a:pt x="1031" y="575"/>
                    </a:cubicBezTo>
                    <a:cubicBezTo>
                      <a:pt x="1024" y="575"/>
                      <a:pt x="1019" y="573"/>
                      <a:pt x="1017" y="566"/>
                    </a:cubicBezTo>
                    <a:cubicBezTo>
                      <a:pt x="1009" y="543"/>
                      <a:pt x="999" y="520"/>
                      <a:pt x="991" y="497"/>
                    </a:cubicBezTo>
                    <a:cubicBezTo>
                      <a:pt x="989" y="494"/>
                      <a:pt x="988" y="491"/>
                      <a:pt x="984" y="487"/>
                    </a:cubicBezTo>
                    <a:cubicBezTo>
                      <a:pt x="956" y="670"/>
                      <a:pt x="928" y="852"/>
                      <a:pt x="899" y="1034"/>
                    </a:cubicBezTo>
                    <a:cubicBezTo>
                      <a:pt x="899" y="1034"/>
                      <a:pt x="898" y="1034"/>
                      <a:pt x="897" y="1034"/>
                    </a:cubicBezTo>
                    <a:cubicBezTo>
                      <a:pt x="826" y="761"/>
                      <a:pt x="755" y="488"/>
                      <a:pt x="684" y="214"/>
                    </a:cubicBezTo>
                    <a:cubicBezTo>
                      <a:pt x="683" y="214"/>
                      <a:pt x="683" y="214"/>
                      <a:pt x="682" y="214"/>
                    </a:cubicBezTo>
                    <a:cubicBezTo>
                      <a:pt x="641" y="329"/>
                      <a:pt x="600" y="443"/>
                      <a:pt x="558" y="559"/>
                    </a:cubicBezTo>
                    <a:cubicBezTo>
                      <a:pt x="535" y="542"/>
                      <a:pt x="514" y="527"/>
                      <a:pt x="491" y="509"/>
                    </a:cubicBezTo>
                    <a:cubicBezTo>
                      <a:pt x="477" y="655"/>
                      <a:pt x="463" y="797"/>
                      <a:pt x="449" y="940"/>
                    </a:cubicBezTo>
                    <a:cubicBezTo>
                      <a:pt x="449" y="940"/>
                      <a:pt x="448" y="940"/>
                      <a:pt x="447" y="940"/>
                    </a:cubicBezTo>
                    <a:cubicBezTo>
                      <a:pt x="410" y="773"/>
                      <a:pt x="374" y="607"/>
                      <a:pt x="337" y="440"/>
                    </a:cubicBezTo>
                    <a:cubicBezTo>
                      <a:pt x="336" y="440"/>
                      <a:pt x="335" y="440"/>
                      <a:pt x="335" y="440"/>
                    </a:cubicBezTo>
                    <a:cubicBezTo>
                      <a:pt x="325" y="491"/>
                      <a:pt x="315" y="542"/>
                      <a:pt x="305" y="595"/>
                    </a:cubicBezTo>
                    <a:cubicBezTo>
                      <a:pt x="203" y="595"/>
                      <a:pt x="101" y="595"/>
                      <a:pt x="0" y="595"/>
                    </a:cubicBezTo>
                    <a:cubicBezTo>
                      <a:pt x="0" y="575"/>
                      <a:pt x="0" y="554"/>
                      <a:pt x="0" y="5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799">
                  <a:solidFill>
                    <a:srgbClr val="505050"/>
                  </a:solidFill>
                </a:endParaRPr>
              </a:p>
            </p:txBody>
          </p:sp>
          <p:sp>
            <p:nvSpPr>
              <p:cNvPr id="139" name="Freeform 26"/>
              <p:cNvSpPr>
                <a:spLocks noEditPoints="1"/>
              </p:cNvSpPr>
              <p:nvPr/>
            </p:nvSpPr>
            <p:spPr bwMode="auto">
              <a:xfrm>
                <a:off x="2724150" y="1718306"/>
                <a:ext cx="6988175" cy="6994525"/>
              </a:xfrm>
              <a:custGeom>
                <a:avLst/>
                <a:gdLst>
                  <a:gd name="T0" fmla="*/ 1163 w 1253"/>
                  <a:gd name="T1" fmla="*/ 1254 h 1254"/>
                  <a:gd name="T2" fmla="*/ 91 w 1253"/>
                  <a:gd name="T3" fmla="*/ 1254 h 1254"/>
                  <a:gd name="T4" fmla="*/ 0 w 1253"/>
                  <a:gd name="T5" fmla="*/ 1163 h 1254"/>
                  <a:gd name="T6" fmla="*/ 0 w 1253"/>
                  <a:gd name="T7" fmla="*/ 91 h 1254"/>
                  <a:gd name="T8" fmla="*/ 91 w 1253"/>
                  <a:gd name="T9" fmla="*/ 0 h 1254"/>
                  <a:gd name="T10" fmla="*/ 1163 w 1253"/>
                  <a:gd name="T11" fmla="*/ 0 h 1254"/>
                  <a:gd name="T12" fmla="*/ 1253 w 1253"/>
                  <a:gd name="T13" fmla="*/ 91 h 1254"/>
                  <a:gd name="T14" fmla="*/ 1253 w 1253"/>
                  <a:gd name="T15" fmla="*/ 1163 h 1254"/>
                  <a:gd name="T16" fmla="*/ 1163 w 1253"/>
                  <a:gd name="T17" fmla="*/ 1254 h 1254"/>
                  <a:gd name="T18" fmla="*/ 91 w 1253"/>
                  <a:gd name="T19" fmla="*/ 57 h 1254"/>
                  <a:gd name="T20" fmla="*/ 57 w 1253"/>
                  <a:gd name="T21" fmla="*/ 91 h 1254"/>
                  <a:gd name="T22" fmla="*/ 57 w 1253"/>
                  <a:gd name="T23" fmla="*/ 1163 h 1254"/>
                  <a:gd name="T24" fmla="*/ 91 w 1253"/>
                  <a:gd name="T25" fmla="*/ 1197 h 1254"/>
                  <a:gd name="T26" fmla="*/ 1163 w 1253"/>
                  <a:gd name="T27" fmla="*/ 1197 h 1254"/>
                  <a:gd name="T28" fmla="*/ 1197 w 1253"/>
                  <a:gd name="T29" fmla="*/ 1163 h 1254"/>
                  <a:gd name="T30" fmla="*/ 1197 w 1253"/>
                  <a:gd name="T31" fmla="*/ 91 h 1254"/>
                  <a:gd name="T32" fmla="*/ 1163 w 1253"/>
                  <a:gd name="T33" fmla="*/ 57 h 1254"/>
                  <a:gd name="T34" fmla="*/ 91 w 1253"/>
                  <a:gd name="T35" fmla="*/ 5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3" h="1254">
                    <a:moveTo>
                      <a:pt x="1163" y="1254"/>
                    </a:moveTo>
                    <a:cubicBezTo>
                      <a:pt x="91" y="1254"/>
                      <a:pt x="91" y="1254"/>
                      <a:pt x="91" y="1254"/>
                    </a:cubicBezTo>
                    <a:cubicBezTo>
                      <a:pt x="41" y="1254"/>
                      <a:pt x="0" y="1213"/>
                      <a:pt x="0" y="1163"/>
                    </a:cubicBezTo>
                    <a:cubicBezTo>
                      <a:pt x="0" y="91"/>
                      <a:pt x="0" y="91"/>
                      <a:pt x="0" y="91"/>
                    </a:cubicBezTo>
                    <a:cubicBezTo>
                      <a:pt x="0" y="41"/>
                      <a:pt x="41" y="0"/>
                      <a:pt x="91" y="0"/>
                    </a:cubicBezTo>
                    <a:cubicBezTo>
                      <a:pt x="1163" y="0"/>
                      <a:pt x="1163" y="0"/>
                      <a:pt x="1163" y="0"/>
                    </a:cubicBezTo>
                    <a:cubicBezTo>
                      <a:pt x="1213" y="0"/>
                      <a:pt x="1253" y="41"/>
                      <a:pt x="1253" y="91"/>
                    </a:cubicBezTo>
                    <a:cubicBezTo>
                      <a:pt x="1253" y="1163"/>
                      <a:pt x="1253" y="1163"/>
                      <a:pt x="1253" y="1163"/>
                    </a:cubicBezTo>
                    <a:cubicBezTo>
                      <a:pt x="1253" y="1213"/>
                      <a:pt x="1213" y="1254"/>
                      <a:pt x="1163" y="1254"/>
                    </a:cubicBezTo>
                    <a:close/>
                    <a:moveTo>
                      <a:pt x="91" y="57"/>
                    </a:moveTo>
                    <a:cubicBezTo>
                      <a:pt x="72" y="57"/>
                      <a:pt x="57" y="72"/>
                      <a:pt x="57" y="91"/>
                    </a:cubicBezTo>
                    <a:cubicBezTo>
                      <a:pt x="57" y="1163"/>
                      <a:pt x="57" y="1163"/>
                      <a:pt x="57" y="1163"/>
                    </a:cubicBezTo>
                    <a:cubicBezTo>
                      <a:pt x="57" y="1182"/>
                      <a:pt x="72" y="1197"/>
                      <a:pt x="91" y="1197"/>
                    </a:cubicBezTo>
                    <a:cubicBezTo>
                      <a:pt x="1163" y="1197"/>
                      <a:pt x="1163" y="1197"/>
                      <a:pt x="1163" y="1197"/>
                    </a:cubicBezTo>
                    <a:cubicBezTo>
                      <a:pt x="1181" y="1197"/>
                      <a:pt x="1197" y="1182"/>
                      <a:pt x="1197" y="1163"/>
                    </a:cubicBezTo>
                    <a:cubicBezTo>
                      <a:pt x="1197" y="91"/>
                      <a:pt x="1197" y="91"/>
                      <a:pt x="1197" y="91"/>
                    </a:cubicBezTo>
                    <a:cubicBezTo>
                      <a:pt x="1197" y="72"/>
                      <a:pt x="1181" y="57"/>
                      <a:pt x="1163" y="57"/>
                    </a:cubicBezTo>
                    <a:lnTo>
                      <a:pt x="9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799">
                  <a:solidFill>
                    <a:srgbClr val="505050"/>
                  </a:solidFill>
                </a:endParaRPr>
              </a:p>
            </p:txBody>
          </p:sp>
        </p:grpSp>
        <p:grpSp>
          <p:nvGrpSpPr>
            <p:cNvPr id="120" name="Group 119"/>
            <p:cNvGrpSpPr/>
            <p:nvPr/>
          </p:nvGrpSpPr>
          <p:grpSpPr bwMode="black">
            <a:xfrm>
              <a:off x="5535773" y="3952327"/>
              <a:ext cx="533463" cy="545613"/>
              <a:chOff x="307975" y="1987550"/>
              <a:chExt cx="1377950" cy="1409701"/>
            </a:xfrm>
            <a:solidFill>
              <a:schemeClr val="tx2"/>
            </a:solidFill>
          </p:grpSpPr>
          <p:sp>
            <p:nvSpPr>
              <p:cNvPr id="121" name="Freeform 118"/>
              <p:cNvSpPr>
                <a:spLocks/>
              </p:cNvSpPr>
              <p:nvPr/>
            </p:nvSpPr>
            <p:spPr bwMode="black">
              <a:xfrm>
                <a:off x="538164" y="2516188"/>
                <a:ext cx="917574" cy="881063"/>
              </a:xfrm>
              <a:custGeom>
                <a:avLst/>
                <a:gdLst>
                  <a:gd name="T0" fmla="*/ 237 w 245"/>
                  <a:gd name="T1" fmla="*/ 0 h 235"/>
                  <a:gd name="T2" fmla="*/ 218 w 245"/>
                  <a:gd name="T3" fmla="*/ 10 h 235"/>
                  <a:gd name="T4" fmla="*/ 131 w 245"/>
                  <a:gd name="T5" fmla="*/ 30 h 235"/>
                  <a:gd name="T6" fmla="*/ 131 w 245"/>
                  <a:gd name="T7" fmla="*/ 201 h 235"/>
                  <a:gd name="T8" fmla="*/ 115 w 245"/>
                  <a:gd name="T9" fmla="*/ 201 h 235"/>
                  <a:gd name="T10" fmla="*/ 115 w 245"/>
                  <a:gd name="T11" fmla="*/ 30 h 235"/>
                  <a:gd name="T12" fmla="*/ 27 w 245"/>
                  <a:gd name="T13" fmla="*/ 10 h 235"/>
                  <a:gd name="T14" fmla="*/ 9 w 245"/>
                  <a:gd name="T15" fmla="*/ 0 h 235"/>
                  <a:gd name="T16" fmla="*/ 0 w 245"/>
                  <a:gd name="T17" fmla="*/ 67 h 235"/>
                  <a:gd name="T18" fmla="*/ 123 w 245"/>
                  <a:gd name="T19" fmla="*/ 235 h 235"/>
                  <a:gd name="T20" fmla="*/ 245 w 245"/>
                  <a:gd name="T21" fmla="*/ 67 h 235"/>
                  <a:gd name="T22" fmla="*/ 237 w 245"/>
                  <a:gd name="T2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35">
                    <a:moveTo>
                      <a:pt x="237" y="0"/>
                    </a:moveTo>
                    <a:cubicBezTo>
                      <a:pt x="232" y="3"/>
                      <a:pt x="226" y="7"/>
                      <a:pt x="218" y="10"/>
                    </a:cubicBezTo>
                    <a:cubicBezTo>
                      <a:pt x="198" y="20"/>
                      <a:pt x="169" y="29"/>
                      <a:pt x="131" y="30"/>
                    </a:cubicBezTo>
                    <a:cubicBezTo>
                      <a:pt x="131" y="201"/>
                      <a:pt x="131" y="201"/>
                      <a:pt x="131" y="201"/>
                    </a:cubicBezTo>
                    <a:cubicBezTo>
                      <a:pt x="115" y="201"/>
                      <a:pt x="115" y="201"/>
                      <a:pt x="115" y="201"/>
                    </a:cubicBezTo>
                    <a:cubicBezTo>
                      <a:pt x="115" y="30"/>
                      <a:pt x="115" y="30"/>
                      <a:pt x="115" y="30"/>
                    </a:cubicBezTo>
                    <a:cubicBezTo>
                      <a:pt x="76" y="29"/>
                      <a:pt x="47" y="20"/>
                      <a:pt x="27" y="10"/>
                    </a:cubicBezTo>
                    <a:cubicBezTo>
                      <a:pt x="19" y="7"/>
                      <a:pt x="13" y="3"/>
                      <a:pt x="9" y="0"/>
                    </a:cubicBezTo>
                    <a:cubicBezTo>
                      <a:pt x="3" y="20"/>
                      <a:pt x="0" y="43"/>
                      <a:pt x="0" y="67"/>
                    </a:cubicBezTo>
                    <a:cubicBezTo>
                      <a:pt x="0" y="149"/>
                      <a:pt x="61" y="235"/>
                      <a:pt x="123" y="235"/>
                    </a:cubicBezTo>
                    <a:cubicBezTo>
                      <a:pt x="184" y="235"/>
                      <a:pt x="245" y="149"/>
                      <a:pt x="245" y="67"/>
                    </a:cubicBezTo>
                    <a:cubicBezTo>
                      <a:pt x="245" y="43"/>
                      <a:pt x="242" y="20"/>
                      <a:pt x="2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22" name="Freeform 119"/>
              <p:cNvSpPr>
                <a:spLocks/>
              </p:cNvSpPr>
              <p:nvPr/>
            </p:nvSpPr>
            <p:spPr bwMode="black">
              <a:xfrm>
                <a:off x="579438" y="2478088"/>
                <a:ext cx="3175"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1"/>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23" name="Freeform 120"/>
              <p:cNvSpPr>
                <a:spLocks/>
              </p:cNvSpPr>
              <p:nvPr/>
            </p:nvSpPr>
            <p:spPr bwMode="black">
              <a:xfrm>
                <a:off x="571500" y="2486025"/>
                <a:ext cx="7938" cy="30163"/>
              </a:xfrm>
              <a:custGeom>
                <a:avLst/>
                <a:gdLst>
                  <a:gd name="T0" fmla="*/ 2 w 2"/>
                  <a:gd name="T1" fmla="*/ 0 h 8"/>
                  <a:gd name="T2" fmla="*/ 0 w 2"/>
                  <a:gd name="T3" fmla="*/ 8 h 8"/>
                  <a:gd name="T4" fmla="*/ 2 w 2"/>
                  <a:gd name="T5" fmla="*/ 0 h 8"/>
                </a:gdLst>
                <a:ahLst/>
                <a:cxnLst>
                  <a:cxn ang="0">
                    <a:pos x="T0" y="T1"/>
                  </a:cxn>
                  <a:cxn ang="0">
                    <a:pos x="T2" y="T3"/>
                  </a:cxn>
                  <a:cxn ang="0">
                    <a:pos x="T4" y="T5"/>
                  </a:cxn>
                </a:cxnLst>
                <a:rect l="0" t="0" r="r" b="b"/>
                <a:pathLst>
                  <a:path w="2" h="8">
                    <a:moveTo>
                      <a:pt x="2" y="0"/>
                    </a:moveTo>
                    <a:cubicBezTo>
                      <a:pt x="1" y="3"/>
                      <a:pt x="0" y="5"/>
                      <a:pt x="0" y="8"/>
                    </a:cubicBezTo>
                    <a:cubicBezTo>
                      <a:pt x="0" y="5"/>
                      <a:pt x="1" y="3"/>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24" name="Freeform 121"/>
              <p:cNvSpPr>
                <a:spLocks/>
              </p:cNvSpPr>
              <p:nvPr/>
            </p:nvSpPr>
            <p:spPr bwMode="black">
              <a:xfrm>
                <a:off x="1414463" y="2486025"/>
                <a:ext cx="12700" cy="30163"/>
              </a:xfrm>
              <a:custGeom>
                <a:avLst/>
                <a:gdLst>
                  <a:gd name="T0" fmla="*/ 0 w 3"/>
                  <a:gd name="T1" fmla="*/ 0 h 8"/>
                  <a:gd name="T2" fmla="*/ 3 w 3"/>
                  <a:gd name="T3" fmla="*/ 8 h 8"/>
                  <a:gd name="T4" fmla="*/ 0 w 3"/>
                  <a:gd name="T5" fmla="*/ 0 h 8"/>
                </a:gdLst>
                <a:ahLst/>
                <a:cxnLst>
                  <a:cxn ang="0">
                    <a:pos x="T0" y="T1"/>
                  </a:cxn>
                  <a:cxn ang="0">
                    <a:pos x="T2" y="T3"/>
                  </a:cxn>
                  <a:cxn ang="0">
                    <a:pos x="T4" y="T5"/>
                  </a:cxn>
                </a:cxnLst>
                <a:rect l="0" t="0" r="r" b="b"/>
                <a:pathLst>
                  <a:path w="3" h="8">
                    <a:moveTo>
                      <a:pt x="0" y="0"/>
                    </a:moveTo>
                    <a:cubicBezTo>
                      <a:pt x="1" y="3"/>
                      <a:pt x="2" y="5"/>
                      <a:pt x="3" y="8"/>
                    </a:cubicBezTo>
                    <a:cubicBezTo>
                      <a:pt x="2" y="5"/>
                      <a:pt x="1"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25" name="Freeform 122"/>
              <p:cNvSpPr>
                <a:spLocks/>
              </p:cNvSpPr>
              <p:nvPr/>
            </p:nvSpPr>
            <p:spPr bwMode="black">
              <a:xfrm>
                <a:off x="582613" y="2459038"/>
                <a:ext cx="7938" cy="19050"/>
              </a:xfrm>
              <a:custGeom>
                <a:avLst/>
                <a:gdLst>
                  <a:gd name="T0" fmla="*/ 0 w 2"/>
                  <a:gd name="T1" fmla="*/ 5 h 5"/>
                  <a:gd name="T2" fmla="*/ 2 w 2"/>
                  <a:gd name="T3" fmla="*/ 0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cubicBezTo>
                      <a:pt x="1" y="4"/>
                      <a:pt x="1" y="2"/>
                      <a:pt x="2" y="0"/>
                    </a:cubicBezTo>
                    <a:cubicBezTo>
                      <a:pt x="2" y="0"/>
                      <a:pt x="2" y="0"/>
                      <a:pt x="2" y="0"/>
                    </a:cubicBezTo>
                    <a:cubicBezTo>
                      <a:pt x="1" y="2"/>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26" name="Freeform 123"/>
              <p:cNvSpPr>
                <a:spLocks/>
              </p:cNvSpPr>
              <p:nvPr/>
            </p:nvSpPr>
            <p:spPr bwMode="black">
              <a:xfrm>
                <a:off x="1411288" y="2478088"/>
                <a:ext cx="3175" cy="7938"/>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27" name="Freeform 124"/>
              <p:cNvSpPr>
                <a:spLocks noEditPoints="1"/>
              </p:cNvSpPr>
              <p:nvPr/>
            </p:nvSpPr>
            <p:spPr bwMode="black">
              <a:xfrm>
                <a:off x="590551" y="2224088"/>
                <a:ext cx="812799" cy="344487"/>
              </a:xfrm>
              <a:custGeom>
                <a:avLst/>
                <a:gdLst>
                  <a:gd name="T0" fmla="*/ 109 w 217"/>
                  <a:gd name="T1" fmla="*/ 0 h 92"/>
                  <a:gd name="T2" fmla="*/ 0 w 217"/>
                  <a:gd name="T3" fmla="*/ 63 h 92"/>
                  <a:gd name="T4" fmla="*/ 19 w 217"/>
                  <a:gd name="T5" fmla="*/ 74 h 92"/>
                  <a:gd name="T6" fmla="*/ 109 w 217"/>
                  <a:gd name="T7" fmla="*/ 92 h 92"/>
                  <a:gd name="T8" fmla="*/ 196 w 217"/>
                  <a:gd name="T9" fmla="*/ 74 h 92"/>
                  <a:gd name="T10" fmla="*/ 217 w 217"/>
                  <a:gd name="T11" fmla="*/ 63 h 92"/>
                  <a:gd name="T12" fmla="*/ 109 w 217"/>
                  <a:gd name="T13" fmla="*/ 0 h 92"/>
                  <a:gd name="T14" fmla="*/ 45 w 217"/>
                  <a:gd name="T15" fmla="*/ 47 h 92"/>
                  <a:gd name="T16" fmla="*/ 31 w 217"/>
                  <a:gd name="T17" fmla="*/ 33 h 92"/>
                  <a:gd name="T18" fmla="*/ 45 w 217"/>
                  <a:gd name="T19" fmla="*/ 20 h 92"/>
                  <a:gd name="T20" fmla="*/ 59 w 217"/>
                  <a:gd name="T21" fmla="*/ 33 h 92"/>
                  <a:gd name="T22" fmla="*/ 45 w 217"/>
                  <a:gd name="T23" fmla="*/ 47 h 92"/>
                  <a:gd name="T24" fmla="*/ 172 w 217"/>
                  <a:gd name="T25" fmla="*/ 47 h 92"/>
                  <a:gd name="T26" fmla="*/ 158 w 217"/>
                  <a:gd name="T27" fmla="*/ 33 h 92"/>
                  <a:gd name="T28" fmla="*/ 172 w 217"/>
                  <a:gd name="T29" fmla="*/ 20 h 92"/>
                  <a:gd name="T30" fmla="*/ 186 w 217"/>
                  <a:gd name="T31" fmla="*/ 33 h 92"/>
                  <a:gd name="T32" fmla="*/ 172 w 217"/>
                  <a:gd name="T33" fmla="*/ 4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7" h="92">
                    <a:moveTo>
                      <a:pt x="109" y="0"/>
                    </a:moveTo>
                    <a:cubicBezTo>
                      <a:pt x="49" y="0"/>
                      <a:pt x="16" y="25"/>
                      <a:pt x="0" y="63"/>
                    </a:cubicBezTo>
                    <a:cubicBezTo>
                      <a:pt x="5" y="66"/>
                      <a:pt x="11" y="70"/>
                      <a:pt x="19" y="74"/>
                    </a:cubicBezTo>
                    <a:cubicBezTo>
                      <a:pt x="39" y="83"/>
                      <a:pt x="68" y="92"/>
                      <a:pt x="109" y="92"/>
                    </a:cubicBezTo>
                    <a:cubicBezTo>
                      <a:pt x="148" y="92"/>
                      <a:pt x="177" y="83"/>
                      <a:pt x="196" y="74"/>
                    </a:cubicBezTo>
                    <a:cubicBezTo>
                      <a:pt x="205" y="70"/>
                      <a:pt x="212" y="66"/>
                      <a:pt x="217" y="63"/>
                    </a:cubicBezTo>
                    <a:cubicBezTo>
                      <a:pt x="201" y="25"/>
                      <a:pt x="168" y="0"/>
                      <a:pt x="109" y="0"/>
                    </a:cubicBezTo>
                    <a:close/>
                    <a:moveTo>
                      <a:pt x="45" y="47"/>
                    </a:moveTo>
                    <a:cubicBezTo>
                      <a:pt x="37" y="47"/>
                      <a:pt x="31" y="41"/>
                      <a:pt x="31" y="33"/>
                    </a:cubicBezTo>
                    <a:cubicBezTo>
                      <a:pt x="31" y="26"/>
                      <a:pt x="37" y="20"/>
                      <a:pt x="45" y="20"/>
                    </a:cubicBezTo>
                    <a:cubicBezTo>
                      <a:pt x="53" y="20"/>
                      <a:pt x="59" y="26"/>
                      <a:pt x="59" y="33"/>
                    </a:cubicBezTo>
                    <a:cubicBezTo>
                      <a:pt x="59" y="41"/>
                      <a:pt x="53" y="47"/>
                      <a:pt x="45" y="47"/>
                    </a:cubicBezTo>
                    <a:close/>
                    <a:moveTo>
                      <a:pt x="172" y="47"/>
                    </a:moveTo>
                    <a:cubicBezTo>
                      <a:pt x="164" y="47"/>
                      <a:pt x="158" y="41"/>
                      <a:pt x="158" y="33"/>
                    </a:cubicBezTo>
                    <a:cubicBezTo>
                      <a:pt x="158" y="26"/>
                      <a:pt x="164" y="20"/>
                      <a:pt x="172" y="20"/>
                    </a:cubicBezTo>
                    <a:cubicBezTo>
                      <a:pt x="180" y="20"/>
                      <a:pt x="186" y="26"/>
                      <a:pt x="186" y="33"/>
                    </a:cubicBezTo>
                    <a:cubicBezTo>
                      <a:pt x="186" y="41"/>
                      <a:pt x="180" y="47"/>
                      <a:pt x="17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28" name="Freeform 125"/>
              <p:cNvSpPr>
                <a:spLocks/>
              </p:cNvSpPr>
              <p:nvPr/>
            </p:nvSpPr>
            <p:spPr bwMode="black">
              <a:xfrm>
                <a:off x="1403350" y="2459038"/>
                <a:ext cx="7938" cy="19050"/>
              </a:xfrm>
              <a:custGeom>
                <a:avLst/>
                <a:gdLst>
                  <a:gd name="T0" fmla="*/ 0 w 2"/>
                  <a:gd name="T1" fmla="*/ 0 h 5"/>
                  <a:gd name="T2" fmla="*/ 0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cubicBezTo>
                      <a:pt x="0" y="0"/>
                      <a:pt x="0" y="0"/>
                      <a:pt x="0" y="0"/>
                    </a:cubicBezTo>
                    <a:cubicBezTo>
                      <a:pt x="1" y="2"/>
                      <a:pt x="1" y="3"/>
                      <a:pt x="2" y="5"/>
                    </a:cubicBezTo>
                    <a:cubicBezTo>
                      <a:pt x="2" y="3"/>
                      <a:pt x="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29" name="Freeform 126"/>
              <p:cNvSpPr>
                <a:spLocks/>
              </p:cNvSpPr>
              <p:nvPr/>
            </p:nvSpPr>
            <p:spPr bwMode="black">
              <a:xfrm>
                <a:off x="750887" y="2006600"/>
                <a:ext cx="492126" cy="269875"/>
              </a:xfrm>
              <a:custGeom>
                <a:avLst/>
                <a:gdLst>
                  <a:gd name="T0" fmla="*/ 2 w 131"/>
                  <a:gd name="T1" fmla="*/ 11 h 72"/>
                  <a:gd name="T2" fmla="*/ 61 w 131"/>
                  <a:gd name="T3" fmla="*/ 70 h 72"/>
                  <a:gd name="T4" fmla="*/ 66 w 131"/>
                  <a:gd name="T5" fmla="*/ 72 h 72"/>
                  <a:gd name="T6" fmla="*/ 70 w 131"/>
                  <a:gd name="T7" fmla="*/ 70 h 72"/>
                  <a:gd name="T8" fmla="*/ 129 w 131"/>
                  <a:gd name="T9" fmla="*/ 11 h 72"/>
                  <a:gd name="T10" fmla="*/ 129 w 131"/>
                  <a:gd name="T11" fmla="*/ 2 h 72"/>
                  <a:gd name="T12" fmla="*/ 121 w 131"/>
                  <a:gd name="T13" fmla="*/ 2 h 72"/>
                  <a:gd name="T14" fmla="*/ 66 w 131"/>
                  <a:gd name="T15" fmla="*/ 57 h 72"/>
                  <a:gd name="T16" fmla="*/ 10 w 131"/>
                  <a:gd name="T17" fmla="*/ 2 h 72"/>
                  <a:gd name="T18" fmla="*/ 2 w 131"/>
                  <a:gd name="T19" fmla="*/ 2 h 72"/>
                  <a:gd name="T20" fmla="*/ 2 w 131"/>
                  <a:gd name="T21" fmla="*/ 1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72">
                    <a:moveTo>
                      <a:pt x="2" y="11"/>
                    </a:moveTo>
                    <a:cubicBezTo>
                      <a:pt x="61" y="70"/>
                      <a:pt x="61" y="70"/>
                      <a:pt x="61" y="70"/>
                    </a:cubicBezTo>
                    <a:cubicBezTo>
                      <a:pt x="62" y="71"/>
                      <a:pt x="64" y="72"/>
                      <a:pt x="66" y="72"/>
                    </a:cubicBezTo>
                    <a:cubicBezTo>
                      <a:pt x="67" y="72"/>
                      <a:pt x="69" y="71"/>
                      <a:pt x="70" y="70"/>
                    </a:cubicBezTo>
                    <a:cubicBezTo>
                      <a:pt x="129" y="11"/>
                      <a:pt x="129" y="11"/>
                      <a:pt x="129" y="11"/>
                    </a:cubicBezTo>
                    <a:cubicBezTo>
                      <a:pt x="131" y="8"/>
                      <a:pt x="131" y="5"/>
                      <a:pt x="129" y="2"/>
                    </a:cubicBezTo>
                    <a:cubicBezTo>
                      <a:pt x="127" y="0"/>
                      <a:pt x="123" y="0"/>
                      <a:pt x="121" y="2"/>
                    </a:cubicBezTo>
                    <a:cubicBezTo>
                      <a:pt x="66" y="57"/>
                      <a:pt x="66" y="57"/>
                      <a:pt x="66" y="57"/>
                    </a:cubicBezTo>
                    <a:cubicBezTo>
                      <a:pt x="10" y="2"/>
                      <a:pt x="10" y="2"/>
                      <a:pt x="10" y="2"/>
                    </a:cubicBezTo>
                    <a:cubicBezTo>
                      <a:pt x="8" y="0"/>
                      <a:pt x="4" y="0"/>
                      <a:pt x="2" y="2"/>
                    </a:cubicBezTo>
                    <a:cubicBezTo>
                      <a:pt x="0" y="5"/>
                      <a:pt x="0" y="8"/>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30" name="Oval 127"/>
              <p:cNvSpPr>
                <a:spLocks noChangeArrowheads="1"/>
              </p:cNvSpPr>
              <p:nvPr/>
            </p:nvSpPr>
            <p:spPr bwMode="black">
              <a:xfrm>
                <a:off x="731838"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31" name="Oval 128"/>
              <p:cNvSpPr>
                <a:spLocks noChangeArrowheads="1"/>
              </p:cNvSpPr>
              <p:nvPr/>
            </p:nvSpPr>
            <p:spPr bwMode="black">
              <a:xfrm>
                <a:off x="1174750" y="1987550"/>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32" name="Freeform 129"/>
              <p:cNvSpPr>
                <a:spLocks/>
              </p:cNvSpPr>
              <p:nvPr/>
            </p:nvSpPr>
            <p:spPr bwMode="black">
              <a:xfrm>
                <a:off x="342900" y="2549526"/>
                <a:ext cx="404812" cy="206376"/>
              </a:xfrm>
              <a:custGeom>
                <a:avLst/>
                <a:gdLst>
                  <a:gd name="T0" fmla="*/ 101 w 108"/>
                  <a:gd name="T1" fmla="*/ 34 h 55"/>
                  <a:gd name="T2" fmla="*/ 14 w 108"/>
                  <a:gd name="T3" fmla="*/ 2 h 55"/>
                  <a:gd name="T4" fmla="*/ 1 w 108"/>
                  <a:gd name="T5" fmla="*/ 8 h 55"/>
                  <a:gd name="T6" fmla="*/ 7 w 108"/>
                  <a:gd name="T7" fmla="*/ 21 h 55"/>
                  <a:gd name="T8" fmla="*/ 94 w 108"/>
                  <a:gd name="T9" fmla="*/ 53 h 55"/>
                  <a:gd name="T10" fmla="*/ 107 w 108"/>
                  <a:gd name="T11" fmla="*/ 47 h 55"/>
                  <a:gd name="T12" fmla="*/ 101 w 108"/>
                  <a:gd name="T13" fmla="*/ 34 h 55"/>
                </a:gdLst>
                <a:ahLst/>
                <a:cxnLst>
                  <a:cxn ang="0">
                    <a:pos x="T0" y="T1"/>
                  </a:cxn>
                  <a:cxn ang="0">
                    <a:pos x="T2" y="T3"/>
                  </a:cxn>
                  <a:cxn ang="0">
                    <a:pos x="T4" y="T5"/>
                  </a:cxn>
                  <a:cxn ang="0">
                    <a:pos x="T6" y="T7"/>
                  </a:cxn>
                  <a:cxn ang="0">
                    <a:pos x="T8" y="T9"/>
                  </a:cxn>
                  <a:cxn ang="0">
                    <a:pos x="T10" y="T11"/>
                  </a:cxn>
                  <a:cxn ang="0">
                    <a:pos x="T12" y="T13"/>
                  </a:cxn>
                </a:cxnLst>
                <a:rect l="0" t="0" r="r" b="b"/>
                <a:pathLst>
                  <a:path w="108" h="55">
                    <a:moveTo>
                      <a:pt x="101" y="34"/>
                    </a:moveTo>
                    <a:cubicBezTo>
                      <a:pt x="14" y="2"/>
                      <a:pt x="14" y="2"/>
                      <a:pt x="14" y="2"/>
                    </a:cubicBezTo>
                    <a:cubicBezTo>
                      <a:pt x="9" y="0"/>
                      <a:pt x="3" y="3"/>
                      <a:pt x="1" y="8"/>
                    </a:cubicBezTo>
                    <a:cubicBezTo>
                      <a:pt x="0" y="13"/>
                      <a:pt x="2" y="19"/>
                      <a:pt x="7" y="21"/>
                    </a:cubicBezTo>
                    <a:cubicBezTo>
                      <a:pt x="94" y="53"/>
                      <a:pt x="94" y="53"/>
                      <a:pt x="94" y="53"/>
                    </a:cubicBezTo>
                    <a:cubicBezTo>
                      <a:pt x="99" y="55"/>
                      <a:pt x="105" y="52"/>
                      <a:pt x="107" y="47"/>
                    </a:cubicBezTo>
                    <a:cubicBezTo>
                      <a:pt x="108" y="42"/>
                      <a:pt x="106" y="36"/>
                      <a:pt x="101"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33" name="Freeform 130"/>
              <p:cNvSpPr>
                <a:spLocks/>
              </p:cNvSpPr>
              <p:nvPr/>
            </p:nvSpPr>
            <p:spPr bwMode="black">
              <a:xfrm>
                <a:off x="390526" y="3063876"/>
                <a:ext cx="409575" cy="201614"/>
              </a:xfrm>
              <a:custGeom>
                <a:avLst/>
                <a:gdLst>
                  <a:gd name="T0" fmla="*/ 95 w 109"/>
                  <a:gd name="T1" fmla="*/ 2 h 54"/>
                  <a:gd name="T2" fmla="*/ 8 w 109"/>
                  <a:gd name="T3" fmla="*/ 34 h 54"/>
                  <a:gd name="T4" fmla="*/ 2 w 109"/>
                  <a:gd name="T5" fmla="*/ 47 h 54"/>
                  <a:gd name="T6" fmla="*/ 15 w 109"/>
                  <a:gd name="T7" fmla="*/ 53 h 54"/>
                  <a:gd name="T8" fmla="*/ 102 w 109"/>
                  <a:gd name="T9" fmla="*/ 20 h 54"/>
                  <a:gd name="T10" fmla="*/ 107 w 109"/>
                  <a:gd name="T11" fmla="*/ 8 h 54"/>
                  <a:gd name="T12" fmla="*/ 95 w 109"/>
                  <a:gd name="T13" fmla="*/ 2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95" y="2"/>
                    </a:moveTo>
                    <a:cubicBezTo>
                      <a:pt x="8" y="34"/>
                      <a:pt x="8" y="34"/>
                      <a:pt x="8" y="34"/>
                    </a:cubicBezTo>
                    <a:cubicBezTo>
                      <a:pt x="3" y="36"/>
                      <a:pt x="0" y="41"/>
                      <a:pt x="2" y="47"/>
                    </a:cubicBezTo>
                    <a:cubicBezTo>
                      <a:pt x="4" y="52"/>
                      <a:pt x="10" y="54"/>
                      <a:pt x="15" y="53"/>
                    </a:cubicBezTo>
                    <a:cubicBezTo>
                      <a:pt x="102" y="20"/>
                      <a:pt x="102" y="20"/>
                      <a:pt x="102" y="20"/>
                    </a:cubicBezTo>
                    <a:cubicBezTo>
                      <a:pt x="107" y="19"/>
                      <a:pt x="109" y="13"/>
                      <a:pt x="107" y="8"/>
                    </a:cubicBezTo>
                    <a:cubicBezTo>
                      <a:pt x="106" y="2"/>
                      <a:pt x="100" y="0"/>
                      <a:pt x="9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34" name="Freeform 131"/>
              <p:cNvSpPr>
                <a:spLocks/>
              </p:cNvSpPr>
              <p:nvPr/>
            </p:nvSpPr>
            <p:spPr bwMode="black">
              <a:xfrm>
                <a:off x="307975" y="2882901"/>
                <a:ext cx="428625" cy="76201"/>
              </a:xfrm>
              <a:custGeom>
                <a:avLst/>
                <a:gdLst>
                  <a:gd name="T0" fmla="*/ 104 w 114"/>
                  <a:gd name="T1" fmla="*/ 0 h 20"/>
                  <a:gd name="T2" fmla="*/ 10 w 114"/>
                  <a:gd name="T3" fmla="*/ 0 h 20"/>
                  <a:gd name="T4" fmla="*/ 0 w 114"/>
                  <a:gd name="T5" fmla="*/ 10 h 20"/>
                  <a:gd name="T6" fmla="*/ 10 w 114"/>
                  <a:gd name="T7" fmla="*/ 20 h 20"/>
                  <a:gd name="T8" fmla="*/ 104 w 114"/>
                  <a:gd name="T9" fmla="*/ 20 h 20"/>
                  <a:gd name="T10" fmla="*/ 114 w 114"/>
                  <a:gd name="T11" fmla="*/ 10 h 20"/>
                  <a:gd name="T12" fmla="*/ 104 w 114"/>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4" y="0"/>
                    </a:moveTo>
                    <a:cubicBezTo>
                      <a:pt x="10" y="0"/>
                      <a:pt x="10" y="0"/>
                      <a:pt x="10" y="0"/>
                    </a:cubicBezTo>
                    <a:cubicBezTo>
                      <a:pt x="5" y="0"/>
                      <a:pt x="0" y="4"/>
                      <a:pt x="0" y="10"/>
                    </a:cubicBezTo>
                    <a:cubicBezTo>
                      <a:pt x="0" y="15"/>
                      <a:pt x="5" y="20"/>
                      <a:pt x="10" y="20"/>
                    </a:cubicBezTo>
                    <a:cubicBezTo>
                      <a:pt x="104" y="20"/>
                      <a:pt x="104" y="20"/>
                      <a:pt x="104" y="20"/>
                    </a:cubicBezTo>
                    <a:cubicBezTo>
                      <a:pt x="110" y="20"/>
                      <a:pt x="114" y="15"/>
                      <a:pt x="114" y="10"/>
                    </a:cubicBezTo>
                    <a:cubicBezTo>
                      <a:pt x="114" y="4"/>
                      <a:pt x="110"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35" name="Freeform 132"/>
              <p:cNvSpPr>
                <a:spLocks/>
              </p:cNvSpPr>
              <p:nvPr/>
            </p:nvSpPr>
            <p:spPr bwMode="black">
              <a:xfrm>
                <a:off x="1246188" y="2549526"/>
                <a:ext cx="409575" cy="206376"/>
              </a:xfrm>
              <a:custGeom>
                <a:avLst/>
                <a:gdLst>
                  <a:gd name="T0" fmla="*/ 14 w 109"/>
                  <a:gd name="T1" fmla="*/ 53 h 55"/>
                  <a:gd name="T2" fmla="*/ 101 w 109"/>
                  <a:gd name="T3" fmla="*/ 21 h 55"/>
                  <a:gd name="T4" fmla="*/ 107 w 109"/>
                  <a:gd name="T5" fmla="*/ 8 h 55"/>
                  <a:gd name="T6" fmla="*/ 94 w 109"/>
                  <a:gd name="T7" fmla="*/ 2 h 55"/>
                  <a:gd name="T8" fmla="*/ 7 w 109"/>
                  <a:gd name="T9" fmla="*/ 34 h 55"/>
                  <a:gd name="T10" fmla="*/ 2 w 109"/>
                  <a:gd name="T11" fmla="*/ 47 h 55"/>
                  <a:gd name="T12" fmla="*/ 14 w 109"/>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109" h="55">
                    <a:moveTo>
                      <a:pt x="14" y="53"/>
                    </a:moveTo>
                    <a:cubicBezTo>
                      <a:pt x="101" y="21"/>
                      <a:pt x="101" y="21"/>
                      <a:pt x="101" y="21"/>
                    </a:cubicBezTo>
                    <a:cubicBezTo>
                      <a:pt x="106" y="19"/>
                      <a:pt x="109" y="13"/>
                      <a:pt x="107" y="8"/>
                    </a:cubicBezTo>
                    <a:cubicBezTo>
                      <a:pt x="105" y="3"/>
                      <a:pt x="99" y="0"/>
                      <a:pt x="94" y="2"/>
                    </a:cubicBezTo>
                    <a:cubicBezTo>
                      <a:pt x="7" y="34"/>
                      <a:pt x="7" y="34"/>
                      <a:pt x="7" y="34"/>
                    </a:cubicBezTo>
                    <a:cubicBezTo>
                      <a:pt x="2" y="36"/>
                      <a:pt x="0" y="42"/>
                      <a:pt x="2" y="47"/>
                    </a:cubicBezTo>
                    <a:cubicBezTo>
                      <a:pt x="3" y="52"/>
                      <a:pt x="9" y="55"/>
                      <a:pt x="1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36" name="Freeform 133"/>
              <p:cNvSpPr>
                <a:spLocks/>
              </p:cNvSpPr>
              <p:nvPr/>
            </p:nvSpPr>
            <p:spPr bwMode="black">
              <a:xfrm>
                <a:off x="1193801" y="3063876"/>
                <a:ext cx="409575" cy="201614"/>
              </a:xfrm>
              <a:custGeom>
                <a:avLst/>
                <a:gdLst>
                  <a:gd name="T0" fmla="*/ 8 w 109"/>
                  <a:gd name="T1" fmla="*/ 20 h 54"/>
                  <a:gd name="T2" fmla="*/ 94 w 109"/>
                  <a:gd name="T3" fmla="*/ 53 h 54"/>
                  <a:gd name="T4" fmla="*/ 107 w 109"/>
                  <a:gd name="T5" fmla="*/ 47 h 54"/>
                  <a:gd name="T6" fmla="*/ 101 w 109"/>
                  <a:gd name="T7" fmla="*/ 34 h 54"/>
                  <a:gd name="T8" fmla="*/ 14 w 109"/>
                  <a:gd name="T9" fmla="*/ 2 h 54"/>
                  <a:gd name="T10" fmla="*/ 2 w 109"/>
                  <a:gd name="T11" fmla="*/ 8 h 54"/>
                  <a:gd name="T12" fmla="*/ 8 w 109"/>
                  <a:gd name="T13" fmla="*/ 20 h 54"/>
                </a:gdLst>
                <a:ahLst/>
                <a:cxnLst>
                  <a:cxn ang="0">
                    <a:pos x="T0" y="T1"/>
                  </a:cxn>
                  <a:cxn ang="0">
                    <a:pos x="T2" y="T3"/>
                  </a:cxn>
                  <a:cxn ang="0">
                    <a:pos x="T4" y="T5"/>
                  </a:cxn>
                  <a:cxn ang="0">
                    <a:pos x="T6" y="T7"/>
                  </a:cxn>
                  <a:cxn ang="0">
                    <a:pos x="T8" y="T9"/>
                  </a:cxn>
                  <a:cxn ang="0">
                    <a:pos x="T10" y="T11"/>
                  </a:cxn>
                  <a:cxn ang="0">
                    <a:pos x="T12" y="T13"/>
                  </a:cxn>
                </a:cxnLst>
                <a:rect l="0" t="0" r="r" b="b"/>
                <a:pathLst>
                  <a:path w="109" h="54">
                    <a:moveTo>
                      <a:pt x="8" y="20"/>
                    </a:moveTo>
                    <a:cubicBezTo>
                      <a:pt x="94" y="53"/>
                      <a:pt x="94" y="53"/>
                      <a:pt x="94" y="53"/>
                    </a:cubicBezTo>
                    <a:cubicBezTo>
                      <a:pt x="99" y="54"/>
                      <a:pt x="105" y="52"/>
                      <a:pt x="107" y="47"/>
                    </a:cubicBezTo>
                    <a:cubicBezTo>
                      <a:pt x="109" y="41"/>
                      <a:pt x="106" y="36"/>
                      <a:pt x="101" y="34"/>
                    </a:cubicBezTo>
                    <a:cubicBezTo>
                      <a:pt x="14" y="2"/>
                      <a:pt x="14" y="2"/>
                      <a:pt x="14" y="2"/>
                    </a:cubicBezTo>
                    <a:cubicBezTo>
                      <a:pt x="9" y="0"/>
                      <a:pt x="4" y="2"/>
                      <a:pt x="2" y="8"/>
                    </a:cubicBezTo>
                    <a:cubicBezTo>
                      <a:pt x="0" y="13"/>
                      <a:pt x="2" y="19"/>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sp>
            <p:nvSpPr>
              <p:cNvPr id="137" name="Freeform 134"/>
              <p:cNvSpPr>
                <a:spLocks/>
              </p:cNvSpPr>
              <p:nvPr/>
            </p:nvSpPr>
            <p:spPr bwMode="black">
              <a:xfrm>
                <a:off x="1257300" y="2882901"/>
                <a:ext cx="428625" cy="76201"/>
              </a:xfrm>
              <a:custGeom>
                <a:avLst/>
                <a:gdLst>
                  <a:gd name="T0" fmla="*/ 10 w 114"/>
                  <a:gd name="T1" fmla="*/ 20 h 20"/>
                  <a:gd name="T2" fmla="*/ 104 w 114"/>
                  <a:gd name="T3" fmla="*/ 20 h 20"/>
                  <a:gd name="T4" fmla="*/ 114 w 114"/>
                  <a:gd name="T5" fmla="*/ 10 h 20"/>
                  <a:gd name="T6" fmla="*/ 104 w 114"/>
                  <a:gd name="T7" fmla="*/ 0 h 20"/>
                  <a:gd name="T8" fmla="*/ 10 w 114"/>
                  <a:gd name="T9" fmla="*/ 0 h 20"/>
                  <a:gd name="T10" fmla="*/ 0 w 114"/>
                  <a:gd name="T11" fmla="*/ 10 h 20"/>
                  <a:gd name="T12" fmla="*/ 10 w 11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4" h="20">
                    <a:moveTo>
                      <a:pt x="10" y="20"/>
                    </a:moveTo>
                    <a:cubicBezTo>
                      <a:pt x="104" y="20"/>
                      <a:pt x="104" y="20"/>
                      <a:pt x="104" y="20"/>
                    </a:cubicBezTo>
                    <a:cubicBezTo>
                      <a:pt x="109" y="20"/>
                      <a:pt x="114" y="15"/>
                      <a:pt x="114" y="10"/>
                    </a:cubicBezTo>
                    <a:cubicBezTo>
                      <a:pt x="114" y="4"/>
                      <a:pt x="109" y="0"/>
                      <a:pt x="104" y="0"/>
                    </a:cubicBezTo>
                    <a:cubicBezTo>
                      <a:pt x="10" y="0"/>
                      <a:pt x="10" y="0"/>
                      <a:pt x="10" y="0"/>
                    </a:cubicBezTo>
                    <a:cubicBezTo>
                      <a:pt x="4" y="0"/>
                      <a:pt x="0" y="4"/>
                      <a:pt x="0" y="10"/>
                    </a:cubicBezTo>
                    <a:cubicBezTo>
                      <a:pt x="0" y="15"/>
                      <a:pt x="4" y="20"/>
                      <a:pt x="1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599">
                  <a:solidFill>
                    <a:srgbClr val="505050"/>
                  </a:solidFill>
                </a:endParaRPr>
              </a:p>
            </p:txBody>
          </p:sp>
        </p:grpSp>
      </p:grpSp>
      <p:grpSp>
        <p:nvGrpSpPr>
          <p:cNvPr id="142" name="Group 141"/>
          <p:cNvGrpSpPr/>
          <p:nvPr/>
        </p:nvGrpSpPr>
        <p:grpSpPr>
          <a:xfrm flipV="1">
            <a:off x="4792929" y="1023427"/>
            <a:ext cx="373509" cy="5064635"/>
            <a:chOff x="4288378" y="565175"/>
            <a:chExt cx="373660" cy="5682689"/>
          </a:xfrm>
          <a:effectLst/>
        </p:grpSpPr>
        <p:cxnSp>
          <p:nvCxnSpPr>
            <p:cNvPr id="143" name="Straight Connector 142"/>
            <p:cNvCxnSpPr/>
            <p:nvPr/>
          </p:nvCxnSpPr>
          <p:spPr>
            <a:xfrm flipH="1">
              <a:off x="4288378" y="1103352"/>
              <a:ext cx="348604" cy="488595"/>
            </a:xfrm>
            <a:prstGeom prst="line">
              <a:avLst/>
            </a:prstGeom>
            <a:ln w="19050" cap="rnd">
              <a:solidFill>
                <a:schemeClr val="accent1"/>
              </a:solidFill>
              <a:prstDash val="sysDash"/>
              <a:round/>
            </a:ln>
            <a:effectLst/>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H="1" flipV="1">
              <a:off x="4288378" y="1567120"/>
              <a:ext cx="373660" cy="570908"/>
            </a:xfrm>
            <a:prstGeom prst="line">
              <a:avLst/>
            </a:prstGeom>
            <a:ln w="19050" cap="rnd">
              <a:solidFill>
                <a:schemeClr val="accent1"/>
              </a:solidFill>
              <a:prstDash val="sysDash"/>
              <a:miter lim="800000"/>
            </a:ln>
            <a:effectLst/>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4662038" y="565175"/>
              <a:ext cx="0" cy="482067"/>
            </a:xfrm>
            <a:prstGeom prst="line">
              <a:avLst/>
            </a:prstGeom>
            <a:ln w="19050" cap="rnd">
              <a:solidFill>
                <a:schemeClr val="accent1"/>
              </a:solidFill>
              <a:prstDash val="sysDash"/>
              <a:round/>
            </a:ln>
            <a:effectLst/>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4662038" y="2138028"/>
              <a:ext cx="0" cy="4109836"/>
            </a:xfrm>
            <a:prstGeom prst="line">
              <a:avLst/>
            </a:prstGeom>
            <a:ln w="19050" cap="rnd">
              <a:solidFill>
                <a:schemeClr val="accent1"/>
              </a:solidFill>
              <a:prstDash val="sysDash"/>
              <a:round/>
            </a:ln>
            <a:effectLst/>
          </p:spPr>
          <p:style>
            <a:lnRef idx="1">
              <a:schemeClr val="accent1"/>
            </a:lnRef>
            <a:fillRef idx="0">
              <a:schemeClr val="accent1"/>
            </a:fillRef>
            <a:effectRef idx="0">
              <a:schemeClr val="accent1"/>
            </a:effectRef>
            <a:fontRef idx="minor">
              <a:schemeClr val="tx1"/>
            </a:fontRef>
          </p:style>
        </p:cxnSp>
      </p:grpSp>
      <p:sp>
        <p:nvSpPr>
          <p:cNvPr id="147" name="TextBox 146"/>
          <p:cNvSpPr txBox="1"/>
          <p:nvPr/>
        </p:nvSpPr>
        <p:spPr>
          <a:xfrm>
            <a:off x="943558" y="6243207"/>
            <a:ext cx="509979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Examples of vulnerability detection</a:t>
            </a:r>
          </a:p>
        </p:txBody>
      </p:sp>
      <p:sp>
        <p:nvSpPr>
          <p:cNvPr id="2" name="Rectangle 1"/>
          <p:cNvSpPr/>
          <p:nvPr/>
        </p:nvSpPr>
        <p:spPr>
          <a:xfrm>
            <a:off x="122237" y="-7938"/>
            <a:ext cx="9280041" cy="830997"/>
          </a:xfrm>
          <a:prstGeom prst="rect">
            <a:avLst/>
          </a:prstGeom>
        </p:spPr>
        <p:txBody>
          <a:bodyPr wrap="none">
            <a:spAutoFit/>
          </a:bodyPr>
          <a:lstStyle/>
          <a:p>
            <a:pPr defTabSz="932026">
              <a:defRPr/>
            </a:pPr>
            <a:r>
              <a:rPr lang="en-US" sz="4800" dirty="0">
                <a:solidFill>
                  <a:srgbClr val="505050"/>
                </a:solidFill>
                <a:latin typeface="Segoe UI Light" panose="020B0502040204020203" pitchFamily="34" charset="0"/>
                <a:cs typeface="Segoe UI Light" panose="020B0502040204020203" pitchFamily="34" charset="0"/>
              </a:rPr>
              <a:t>Prevent Breach and Assume Breach</a:t>
            </a:r>
          </a:p>
        </p:txBody>
      </p:sp>
    </p:spTree>
    <p:extLst>
      <p:ext uri="{BB962C8B-B14F-4D97-AF65-F5344CB8AC3E}">
        <p14:creationId xmlns:p14="http://schemas.microsoft.com/office/powerpoint/2010/main" val="7146783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Arc 132"/>
          <p:cNvSpPr/>
          <p:nvPr/>
        </p:nvSpPr>
        <p:spPr>
          <a:xfrm>
            <a:off x="4063759" y="1424445"/>
            <a:ext cx="5216753" cy="5216753"/>
          </a:xfrm>
          <a:prstGeom prst="arc">
            <a:avLst>
              <a:gd name="adj1" fmla="val 18336769"/>
              <a:gd name="adj2" fmla="val 14248248"/>
            </a:avLst>
          </a:prstGeom>
          <a:ln w="50800">
            <a:solidFill>
              <a:schemeClr val="bg2"/>
            </a:solidFill>
            <a:tailEnd type="triangle" w="med" len="sm"/>
          </a:ln>
        </p:spPr>
        <p:style>
          <a:lnRef idx="1">
            <a:schemeClr val="accent1"/>
          </a:lnRef>
          <a:fillRef idx="0">
            <a:schemeClr val="accent1"/>
          </a:fillRef>
          <a:effectRef idx="0">
            <a:schemeClr val="accent1"/>
          </a:effectRef>
          <a:fontRef idx="minor">
            <a:schemeClr val="tx1"/>
          </a:fontRef>
        </p:style>
        <p:txBody>
          <a:bodyPr rtlCol="0" anchor="ctr"/>
          <a:lstStyle/>
          <a:p>
            <a:pPr algn="ctr" defTabSz="932559"/>
            <a:endParaRPr lang="en-US" sz="1799">
              <a:solidFill>
                <a:srgbClr val="000000"/>
              </a:solidFill>
            </a:endParaRPr>
          </a:p>
        </p:txBody>
      </p:sp>
      <p:sp>
        <p:nvSpPr>
          <p:cNvPr id="74" name="Text Placeholder 2"/>
          <p:cNvSpPr txBox="1">
            <a:spLocks/>
          </p:cNvSpPr>
          <p:nvPr/>
        </p:nvSpPr>
        <p:spPr>
          <a:xfrm>
            <a:off x="5369415" y="1185153"/>
            <a:ext cx="2055813" cy="731837"/>
          </a:xfrm>
          <a:prstGeom prst="rect">
            <a:avLst/>
          </a:prstGeom>
          <a:noFill/>
        </p:spPr>
        <p:txBody>
          <a:bodyPr vert="horz" wrap="square" lIns="182806" tIns="0" rIns="0" bIns="0" rtlCol="0" anchor="ct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US" sz="2400" smtClean="0">
                <a:gradFill>
                  <a:gsLst>
                    <a:gs pos="1250">
                      <a:srgbClr val="505050"/>
                    </a:gs>
                    <a:gs pos="100000">
                      <a:srgbClr val="505050"/>
                    </a:gs>
                  </a:gsLst>
                  <a:lin ang="5400000" scaled="0"/>
                </a:gradFill>
                <a:cs typeface="Segoe UI Light" panose="020B0502040204020203" pitchFamily="34" charset="0"/>
              </a:rPr>
              <a:t>Wargame</a:t>
            </a:r>
          </a:p>
          <a:p>
            <a:pPr marL="0" indent="0">
              <a:spcBef>
                <a:spcPts val="0"/>
              </a:spcBef>
              <a:buFont typeface="Arial" pitchFamily="34" charset="0"/>
              <a:buNone/>
            </a:pPr>
            <a:r>
              <a:rPr lang="en-US" sz="2400" smtClean="0">
                <a:gradFill>
                  <a:gsLst>
                    <a:gs pos="1250">
                      <a:srgbClr val="505050"/>
                    </a:gs>
                    <a:gs pos="100000">
                      <a:srgbClr val="505050"/>
                    </a:gs>
                  </a:gsLst>
                  <a:lin ang="5400000" scaled="0"/>
                </a:gradFill>
                <a:cs typeface="Segoe UI Light" panose="020B0502040204020203" pitchFamily="34" charset="0"/>
              </a:rPr>
              <a:t>exercises</a:t>
            </a:r>
            <a:endParaRPr lang="en-US" sz="2400" dirty="0">
              <a:gradFill>
                <a:gsLst>
                  <a:gs pos="1250">
                    <a:srgbClr val="505050"/>
                  </a:gs>
                  <a:gs pos="100000">
                    <a:srgbClr val="505050"/>
                  </a:gs>
                </a:gsLst>
                <a:lin ang="5400000" scaled="0"/>
              </a:gradFill>
              <a:cs typeface="Segoe UI Light" panose="020B0502040204020203" pitchFamily="34" charset="0"/>
            </a:endParaRPr>
          </a:p>
        </p:txBody>
      </p:sp>
      <p:grpSp>
        <p:nvGrpSpPr>
          <p:cNvPr id="76" name="Group 75"/>
          <p:cNvGrpSpPr/>
          <p:nvPr/>
        </p:nvGrpSpPr>
        <p:grpSpPr>
          <a:xfrm>
            <a:off x="9664398" y="2395951"/>
            <a:ext cx="830004" cy="1115503"/>
            <a:chOff x="1187451" y="3863975"/>
            <a:chExt cx="1790699" cy="2406650"/>
          </a:xfrm>
          <a:solidFill>
            <a:srgbClr val="FF0000"/>
          </a:solidFill>
        </p:grpSpPr>
        <p:sp>
          <p:nvSpPr>
            <p:cNvPr id="84" name="Freeform 43"/>
            <p:cNvSpPr>
              <a:spLocks/>
            </p:cNvSpPr>
            <p:nvPr/>
          </p:nvSpPr>
          <p:spPr bwMode="auto">
            <a:xfrm>
              <a:off x="1187451" y="4470400"/>
              <a:ext cx="1776412" cy="992187"/>
            </a:xfrm>
            <a:custGeom>
              <a:avLst/>
              <a:gdLst>
                <a:gd name="T0" fmla="*/ 657 w 918"/>
                <a:gd name="T1" fmla="*/ 39 h 512"/>
                <a:gd name="T2" fmla="*/ 464 w 918"/>
                <a:gd name="T3" fmla="*/ 0 h 512"/>
                <a:gd name="T4" fmla="*/ 252 w 918"/>
                <a:gd name="T5" fmla="*/ 43 h 512"/>
                <a:gd name="T6" fmla="*/ 7 w 918"/>
                <a:gd name="T7" fmla="*/ 248 h 512"/>
                <a:gd name="T8" fmla="*/ 50 w 918"/>
                <a:gd name="T9" fmla="*/ 378 h 512"/>
                <a:gd name="T10" fmla="*/ 481 w 918"/>
                <a:gd name="T11" fmla="*/ 512 h 512"/>
                <a:gd name="T12" fmla="*/ 857 w 918"/>
                <a:gd name="T13" fmla="*/ 404 h 512"/>
                <a:gd name="T14" fmla="*/ 918 w 918"/>
                <a:gd name="T15" fmla="*/ 248 h 512"/>
                <a:gd name="T16" fmla="*/ 657 w 918"/>
                <a:gd name="T17" fmla="*/ 3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8" h="512">
                  <a:moveTo>
                    <a:pt x="657" y="39"/>
                  </a:moveTo>
                  <a:cubicBezTo>
                    <a:pt x="592" y="12"/>
                    <a:pt x="517" y="0"/>
                    <a:pt x="464" y="0"/>
                  </a:cubicBezTo>
                  <a:cubicBezTo>
                    <a:pt x="404" y="0"/>
                    <a:pt x="321" y="11"/>
                    <a:pt x="252" y="43"/>
                  </a:cubicBezTo>
                  <a:cubicBezTo>
                    <a:pt x="107" y="82"/>
                    <a:pt x="7" y="159"/>
                    <a:pt x="7" y="248"/>
                  </a:cubicBezTo>
                  <a:cubicBezTo>
                    <a:pt x="7" y="296"/>
                    <a:pt x="0" y="341"/>
                    <a:pt x="50" y="378"/>
                  </a:cubicBezTo>
                  <a:cubicBezTo>
                    <a:pt x="79" y="400"/>
                    <a:pt x="323" y="512"/>
                    <a:pt x="481" y="512"/>
                  </a:cubicBezTo>
                  <a:cubicBezTo>
                    <a:pt x="636" y="512"/>
                    <a:pt x="831" y="423"/>
                    <a:pt x="857" y="404"/>
                  </a:cubicBezTo>
                  <a:cubicBezTo>
                    <a:pt x="909" y="367"/>
                    <a:pt x="918" y="298"/>
                    <a:pt x="918" y="248"/>
                  </a:cubicBezTo>
                  <a:cubicBezTo>
                    <a:pt x="918" y="156"/>
                    <a:pt x="811" y="76"/>
                    <a:pt x="65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94" name="Freeform 44"/>
            <p:cNvSpPr>
              <a:spLocks/>
            </p:cNvSpPr>
            <p:nvPr/>
          </p:nvSpPr>
          <p:spPr bwMode="auto">
            <a:xfrm>
              <a:off x="1187451" y="4470400"/>
              <a:ext cx="1776412" cy="992187"/>
            </a:xfrm>
            <a:custGeom>
              <a:avLst/>
              <a:gdLst>
                <a:gd name="T0" fmla="*/ 657 w 918"/>
                <a:gd name="T1" fmla="*/ 39 h 512"/>
                <a:gd name="T2" fmla="*/ 464 w 918"/>
                <a:gd name="T3" fmla="*/ 0 h 512"/>
                <a:gd name="T4" fmla="*/ 252 w 918"/>
                <a:gd name="T5" fmla="*/ 43 h 512"/>
                <a:gd name="T6" fmla="*/ 7 w 918"/>
                <a:gd name="T7" fmla="*/ 248 h 512"/>
                <a:gd name="T8" fmla="*/ 50 w 918"/>
                <a:gd name="T9" fmla="*/ 378 h 512"/>
                <a:gd name="T10" fmla="*/ 481 w 918"/>
                <a:gd name="T11" fmla="*/ 512 h 512"/>
                <a:gd name="T12" fmla="*/ 857 w 918"/>
                <a:gd name="T13" fmla="*/ 404 h 512"/>
                <a:gd name="T14" fmla="*/ 918 w 918"/>
                <a:gd name="T15" fmla="*/ 248 h 512"/>
                <a:gd name="T16" fmla="*/ 657 w 918"/>
                <a:gd name="T17" fmla="*/ 3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8" h="512">
                  <a:moveTo>
                    <a:pt x="657" y="39"/>
                  </a:moveTo>
                  <a:cubicBezTo>
                    <a:pt x="592" y="12"/>
                    <a:pt x="517" y="0"/>
                    <a:pt x="464" y="0"/>
                  </a:cubicBezTo>
                  <a:cubicBezTo>
                    <a:pt x="404" y="0"/>
                    <a:pt x="321" y="11"/>
                    <a:pt x="252" y="43"/>
                  </a:cubicBezTo>
                  <a:cubicBezTo>
                    <a:pt x="107" y="82"/>
                    <a:pt x="7" y="159"/>
                    <a:pt x="7" y="248"/>
                  </a:cubicBezTo>
                  <a:cubicBezTo>
                    <a:pt x="7" y="296"/>
                    <a:pt x="0" y="341"/>
                    <a:pt x="50" y="378"/>
                  </a:cubicBezTo>
                  <a:cubicBezTo>
                    <a:pt x="79" y="400"/>
                    <a:pt x="323" y="512"/>
                    <a:pt x="481" y="512"/>
                  </a:cubicBezTo>
                  <a:cubicBezTo>
                    <a:pt x="636" y="512"/>
                    <a:pt x="831" y="423"/>
                    <a:pt x="857" y="404"/>
                  </a:cubicBezTo>
                  <a:cubicBezTo>
                    <a:pt x="909" y="367"/>
                    <a:pt x="918" y="298"/>
                    <a:pt x="918" y="248"/>
                  </a:cubicBezTo>
                  <a:cubicBezTo>
                    <a:pt x="918" y="156"/>
                    <a:pt x="811" y="76"/>
                    <a:pt x="657" y="39"/>
                  </a:cubicBezTo>
                  <a:close/>
                </a:path>
              </a:pathLst>
            </a:custGeom>
            <a:grpFill/>
            <a:ln w="23813" cap="flat">
              <a:solidFill>
                <a:srgbClr val="FFFFFF"/>
              </a:solidFill>
              <a:prstDash val="solid"/>
              <a:miter lim="800000"/>
              <a:headEnd/>
              <a:tailEnd/>
            </a:ln>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95" name="Freeform 45"/>
            <p:cNvSpPr>
              <a:spLocks noEditPoints="1"/>
            </p:cNvSpPr>
            <p:nvPr/>
          </p:nvSpPr>
          <p:spPr bwMode="auto">
            <a:xfrm>
              <a:off x="1287463" y="3863975"/>
              <a:ext cx="1617662" cy="1062037"/>
            </a:xfrm>
            <a:custGeom>
              <a:avLst/>
              <a:gdLst>
                <a:gd name="T0" fmla="*/ 623 w 835"/>
                <a:gd name="T1" fmla="*/ 74 h 549"/>
                <a:gd name="T2" fmla="*/ 162 w 835"/>
                <a:gd name="T3" fmla="*/ 95 h 549"/>
                <a:gd name="T4" fmla="*/ 23 w 835"/>
                <a:gd name="T5" fmla="*/ 504 h 549"/>
                <a:gd name="T6" fmla="*/ 419 w 835"/>
                <a:gd name="T7" fmla="*/ 495 h 549"/>
                <a:gd name="T8" fmla="*/ 796 w 835"/>
                <a:gd name="T9" fmla="*/ 506 h 549"/>
                <a:gd name="T10" fmla="*/ 398 w 835"/>
                <a:gd name="T11" fmla="*/ 161 h 549"/>
                <a:gd name="T12" fmla="*/ 413 w 835"/>
                <a:gd name="T13" fmla="*/ 136 h 549"/>
                <a:gd name="T14" fmla="*/ 416 w 835"/>
                <a:gd name="T15" fmla="*/ 192 h 549"/>
                <a:gd name="T16" fmla="*/ 408 w 835"/>
                <a:gd name="T17" fmla="*/ 194 h 549"/>
                <a:gd name="T18" fmla="*/ 398 w 835"/>
                <a:gd name="T19" fmla="*/ 161 h 549"/>
                <a:gd name="T20" fmla="*/ 249 w 835"/>
                <a:gd name="T21" fmla="*/ 252 h 549"/>
                <a:gd name="T22" fmla="*/ 247 w 835"/>
                <a:gd name="T23" fmla="*/ 244 h 549"/>
                <a:gd name="T24" fmla="*/ 251 w 835"/>
                <a:gd name="T25" fmla="*/ 158 h 549"/>
                <a:gd name="T26" fmla="*/ 244 w 835"/>
                <a:gd name="T27" fmla="*/ 152 h 549"/>
                <a:gd name="T28" fmla="*/ 282 w 835"/>
                <a:gd name="T29" fmla="*/ 118 h 549"/>
                <a:gd name="T30" fmla="*/ 290 w 835"/>
                <a:gd name="T31" fmla="*/ 241 h 549"/>
                <a:gd name="T32" fmla="*/ 289 w 835"/>
                <a:gd name="T33" fmla="*/ 252 h 549"/>
                <a:gd name="T34" fmla="*/ 322 w 835"/>
                <a:gd name="T35" fmla="*/ 254 h 549"/>
                <a:gd name="T36" fmla="*/ 300 w 835"/>
                <a:gd name="T37" fmla="*/ 222 h 549"/>
                <a:gd name="T38" fmla="*/ 290 w 835"/>
                <a:gd name="T39" fmla="*/ 191 h 549"/>
                <a:gd name="T40" fmla="*/ 298 w 835"/>
                <a:gd name="T41" fmla="*/ 162 h 549"/>
                <a:gd name="T42" fmla="*/ 288 w 835"/>
                <a:gd name="T43" fmla="*/ 126 h 549"/>
                <a:gd name="T44" fmla="*/ 288 w 835"/>
                <a:gd name="T45" fmla="*/ 114 h 549"/>
                <a:gd name="T46" fmla="*/ 331 w 835"/>
                <a:gd name="T47" fmla="*/ 136 h 549"/>
                <a:gd name="T48" fmla="*/ 307 w 835"/>
                <a:gd name="T49" fmla="*/ 180 h 549"/>
                <a:gd name="T50" fmla="*/ 333 w 835"/>
                <a:gd name="T51" fmla="*/ 224 h 549"/>
                <a:gd name="T52" fmla="*/ 341 w 835"/>
                <a:gd name="T53" fmla="*/ 223 h 549"/>
                <a:gd name="T54" fmla="*/ 338 w 835"/>
                <a:gd name="T55" fmla="*/ 247 h 549"/>
                <a:gd name="T56" fmla="*/ 354 w 835"/>
                <a:gd name="T57" fmla="*/ 251 h 549"/>
                <a:gd name="T58" fmla="*/ 352 w 835"/>
                <a:gd name="T59" fmla="*/ 239 h 549"/>
                <a:gd name="T60" fmla="*/ 355 w 835"/>
                <a:gd name="T61" fmla="*/ 115 h 549"/>
                <a:gd name="T62" fmla="*/ 346 w 835"/>
                <a:gd name="T63" fmla="*/ 99 h 549"/>
                <a:gd name="T64" fmla="*/ 391 w 835"/>
                <a:gd name="T65" fmla="*/ 88 h 549"/>
                <a:gd name="T66" fmla="*/ 430 w 835"/>
                <a:gd name="T67" fmla="*/ 209 h 549"/>
                <a:gd name="T68" fmla="*/ 397 w 835"/>
                <a:gd name="T69" fmla="*/ 251 h 549"/>
                <a:gd name="T70" fmla="*/ 422 w 835"/>
                <a:gd name="T71" fmla="*/ 208 h 549"/>
                <a:gd name="T72" fmla="*/ 430 w 835"/>
                <a:gd name="T73" fmla="*/ 209 h 549"/>
                <a:gd name="T74" fmla="*/ 426 w 835"/>
                <a:gd name="T75" fmla="*/ 140 h 549"/>
                <a:gd name="T76" fmla="*/ 398 w 835"/>
                <a:gd name="T77" fmla="*/ 101 h 549"/>
                <a:gd name="T78" fmla="*/ 432 w 835"/>
                <a:gd name="T79" fmla="*/ 93 h 549"/>
                <a:gd name="T80" fmla="*/ 481 w 835"/>
                <a:gd name="T81" fmla="*/ 252 h 549"/>
                <a:gd name="T82" fmla="*/ 440 w 835"/>
                <a:gd name="T83" fmla="*/ 245 h 549"/>
                <a:gd name="T84" fmla="*/ 448 w 835"/>
                <a:gd name="T85" fmla="*/ 228 h 549"/>
                <a:gd name="T86" fmla="*/ 448 w 835"/>
                <a:gd name="T87" fmla="*/ 111 h 549"/>
                <a:gd name="T88" fmla="*/ 450 w 835"/>
                <a:gd name="T89" fmla="*/ 98 h 549"/>
                <a:gd name="T90" fmla="*/ 481 w 835"/>
                <a:gd name="T91" fmla="*/ 252 h 549"/>
                <a:gd name="T92" fmla="*/ 488 w 835"/>
                <a:gd name="T93" fmla="*/ 241 h 549"/>
                <a:gd name="T94" fmla="*/ 500 w 835"/>
                <a:gd name="T95" fmla="*/ 150 h 549"/>
                <a:gd name="T96" fmla="*/ 492 w 835"/>
                <a:gd name="T97" fmla="*/ 116 h 549"/>
                <a:gd name="T98" fmla="*/ 488 w 835"/>
                <a:gd name="T99" fmla="*/ 252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5" h="549">
                  <a:moveTo>
                    <a:pt x="749" y="266"/>
                  </a:moveTo>
                  <a:cubicBezTo>
                    <a:pt x="749" y="266"/>
                    <a:pt x="690" y="124"/>
                    <a:pt x="623" y="74"/>
                  </a:cubicBezTo>
                  <a:cubicBezTo>
                    <a:pt x="562" y="28"/>
                    <a:pt x="480" y="0"/>
                    <a:pt x="389" y="0"/>
                  </a:cubicBezTo>
                  <a:cubicBezTo>
                    <a:pt x="295" y="0"/>
                    <a:pt x="224" y="45"/>
                    <a:pt x="162" y="95"/>
                  </a:cubicBezTo>
                  <a:cubicBezTo>
                    <a:pt x="100" y="145"/>
                    <a:pt x="34" y="213"/>
                    <a:pt x="34" y="289"/>
                  </a:cubicBezTo>
                  <a:cubicBezTo>
                    <a:pt x="34" y="334"/>
                    <a:pt x="0" y="467"/>
                    <a:pt x="23" y="504"/>
                  </a:cubicBezTo>
                  <a:cubicBezTo>
                    <a:pt x="36" y="525"/>
                    <a:pt x="31" y="544"/>
                    <a:pt x="56" y="549"/>
                  </a:cubicBezTo>
                  <a:cubicBezTo>
                    <a:pt x="210" y="489"/>
                    <a:pt x="315" y="495"/>
                    <a:pt x="419" y="495"/>
                  </a:cubicBezTo>
                  <a:cubicBezTo>
                    <a:pt x="501" y="495"/>
                    <a:pt x="679" y="458"/>
                    <a:pt x="767" y="546"/>
                  </a:cubicBezTo>
                  <a:cubicBezTo>
                    <a:pt x="803" y="546"/>
                    <a:pt x="777" y="527"/>
                    <a:pt x="796" y="506"/>
                  </a:cubicBezTo>
                  <a:cubicBezTo>
                    <a:pt x="835" y="461"/>
                    <a:pt x="749" y="266"/>
                    <a:pt x="749" y="266"/>
                  </a:cubicBezTo>
                  <a:close/>
                  <a:moveTo>
                    <a:pt x="398" y="161"/>
                  </a:moveTo>
                  <a:cubicBezTo>
                    <a:pt x="404" y="159"/>
                    <a:pt x="407" y="151"/>
                    <a:pt x="408" y="143"/>
                  </a:cubicBezTo>
                  <a:cubicBezTo>
                    <a:pt x="409" y="139"/>
                    <a:pt x="410" y="135"/>
                    <a:pt x="413" y="136"/>
                  </a:cubicBezTo>
                  <a:cubicBezTo>
                    <a:pt x="417" y="136"/>
                    <a:pt x="417" y="144"/>
                    <a:pt x="417" y="146"/>
                  </a:cubicBezTo>
                  <a:cubicBezTo>
                    <a:pt x="416" y="161"/>
                    <a:pt x="416" y="177"/>
                    <a:pt x="416" y="192"/>
                  </a:cubicBezTo>
                  <a:cubicBezTo>
                    <a:pt x="416" y="194"/>
                    <a:pt x="417" y="202"/>
                    <a:pt x="412" y="201"/>
                  </a:cubicBezTo>
                  <a:cubicBezTo>
                    <a:pt x="409" y="201"/>
                    <a:pt x="408" y="198"/>
                    <a:pt x="408" y="194"/>
                  </a:cubicBezTo>
                  <a:cubicBezTo>
                    <a:pt x="406" y="186"/>
                    <a:pt x="404" y="177"/>
                    <a:pt x="398" y="175"/>
                  </a:cubicBezTo>
                  <a:cubicBezTo>
                    <a:pt x="398" y="170"/>
                    <a:pt x="398" y="166"/>
                    <a:pt x="398" y="161"/>
                  </a:cubicBezTo>
                  <a:close/>
                  <a:moveTo>
                    <a:pt x="289" y="252"/>
                  </a:moveTo>
                  <a:cubicBezTo>
                    <a:pt x="276" y="252"/>
                    <a:pt x="262" y="252"/>
                    <a:pt x="249" y="252"/>
                  </a:cubicBezTo>
                  <a:cubicBezTo>
                    <a:pt x="249" y="252"/>
                    <a:pt x="244" y="252"/>
                    <a:pt x="244" y="248"/>
                  </a:cubicBezTo>
                  <a:cubicBezTo>
                    <a:pt x="244" y="246"/>
                    <a:pt x="245" y="245"/>
                    <a:pt x="247" y="244"/>
                  </a:cubicBezTo>
                  <a:cubicBezTo>
                    <a:pt x="252" y="242"/>
                    <a:pt x="252" y="241"/>
                    <a:pt x="252" y="236"/>
                  </a:cubicBezTo>
                  <a:cubicBezTo>
                    <a:pt x="251" y="210"/>
                    <a:pt x="251" y="184"/>
                    <a:pt x="251" y="158"/>
                  </a:cubicBezTo>
                  <a:cubicBezTo>
                    <a:pt x="251" y="153"/>
                    <a:pt x="251" y="152"/>
                    <a:pt x="247" y="154"/>
                  </a:cubicBezTo>
                  <a:cubicBezTo>
                    <a:pt x="245" y="155"/>
                    <a:pt x="244" y="154"/>
                    <a:pt x="244" y="152"/>
                  </a:cubicBezTo>
                  <a:cubicBezTo>
                    <a:pt x="244" y="148"/>
                    <a:pt x="248" y="144"/>
                    <a:pt x="248" y="144"/>
                  </a:cubicBezTo>
                  <a:cubicBezTo>
                    <a:pt x="259" y="134"/>
                    <a:pt x="270" y="126"/>
                    <a:pt x="282" y="118"/>
                  </a:cubicBezTo>
                  <a:cubicBezTo>
                    <a:pt x="283" y="156"/>
                    <a:pt x="284" y="194"/>
                    <a:pt x="285" y="232"/>
                  </a:cubicBezTo>
                  <a:cubicBezTo>
                    <a:pt x="286" y="238"/>
                    <a:pt x="285" y="239"/>
                    <a:pt x="290" y="241"/>
                  </a:cubicBezTo>
                  <a:cubicBezTo>
                    <a:pt x="292" y="242"/>
                    <a:pt x="294" y="243"/>
                    <a:pt x="294" y="246"/>
                  </a:cubicBezTo>
                  <a:cubicBezTo>
                    <a:pt x="294" y="251"/>
                    <a:pt x="289" y="252"/>
                    <a:pt x="289" y="252"/>
                  </a:cubicBezTo>
                  <a:close/>
                  <a:moveTo>
                    <a:pt x="338" y="247"/>
                  </a:moveTo>
                  <a:cubicBezTo>
                    <a:pt x="333" y="253"/>
                    <a:pt x="328" y="254"/>
                    <a:pt x="322" y="254"/>
                  </a:cubicBezTo>
                  <a:cubicBezTo>
                    <a:pt x="316" y="254"/>
                    <a:pt x="311" y="252"/>
                    <a:pt x="306" y="246"/>
                  </a:cubicBezTo>
                  <a:cubicBezTo>
                    <a:pt x="301" y="240"/>
                    <a:pt x="300" y="231"/>
                    <a:pt x="300" y="222"/>
                  </a:cubicBezTo>
                  <a:cubicBezTo>
                    <a:pt x="300" y="218"/>
                    <a:pt x="300" y="214"/>
                    <a:pt x="299" y="210"/>
                  </a:cubicBezTo>
                  <a:cubicBezTo>
                    <a:pt x="299" y="201"/>
                    <a:pt x="299" y="190"/>
                    <a:pt x="290" y="191"/>
                  </a:cubicBezTo>
                  <a:cubicBezTo>
                    <a:pt x="290" y="188"/>
                    <a:pt x="290" y="184"/>
                    <a:pt x="290" y="180"/>
                  </a:cubicBezTo>
                  <a:cubicBezTo>
                    <a:pt x="297" y="177"/>
                    <a:pt x="298" y="171"/>
                    <a:pt x="298" y="162"/>
                  </a:cubicBezTo>
                  <a:cubicBezTo>
                    <a:pt x="298" y="154"/>
                    <a:pt x="297" y="146"/>
                    <a:pt x="297" y="139"/>
                  </a:cubicBezTo>
                  <a:cubicBezTo>
                    <a:pt x="297" y="129"/>
                    <a:pt x="295" y="125"/>
                    <a:pt x="288" y="126"/>
                  </a:cubicBezTo>
                  <a:cubicBezTo>
                    <a:pt x="288" y="122"/>
                    <a:pt x="288" y="118"/>
                    <a:pt x="288" y="115"/>
                  </a:cubicBezTo>
                  <a:cubicBezTo>
                    <a:pt x="288" y="115"/>
                    <a:pt x="288" y="115"/>
                    <a:pt x="288" y="114"/>
                  </a:cubicBezTo>
                  <a:cubicBezTo>
                    <a:pt x="297" y="109"/>
                    <a:pt x="307" y="105"/>
                    <a:pt x="316" y="107"/>
                  </a:cubicBezTo>
                  <a:cubicBezTo>
                    <a:pt x="325" y="110"/>
                    <a:pt x="331" y="121"/>
                    <a:pt x="331" y="136"/>
                  </a:cubicBezTo>
                  <a:cubicBezTo>
                    <a:pt x="332" y="160"/>
                    <a:pt x="321" y="172"/>
                    <a:pt x="307" y="180"/>
                  </a:cubicBezTo>
                  <a:cubicBezTo>
                    <a:pt x="307" y="180"/>
                    <a:pt x="307" y="180"/>
                    <a:pt x="307" y="180"/>
                  </a:cubicBezTo>
                  <a:cubicBezTo>
                    <a:pt x="320" y="180"/>
                    <a:pt x="332" y="184"/>
                    <a:pt x="333" y="206"/>
                  </a:cubicBezTo>
                  <a:cubicBezTo>
                    <a:pt x="333" y="212"/>
                    <a:pt x="333" y="218"/>
                    <a:pt x="333" y="224"/>
                  </a:cubicBezTo>
                  <a:cubicBezTo>
                    <a:pt x="333" y="226"/>
                    <a:pt x="333" y="230"/>
                    <a:pt x="335" y="230"/>
                  </a:cubicBezTo>
                  <a:cubicBezTo>
                    <a:pt x="337" y="230"/>
                    <a:pt x="337" y="224"/>
                    <a:pt x="341" y="223"/>
                  </a:cubicBezTo>
                  <a:cubicBezTo>
                    <a:pt x="343" y="223"/>
                    <a:pt x="345" y="226"/>
                    <a:pt x="345" y="229"/>
                  </a:cubicBezTo>
                  <a:cubicBezTo>
                    <a:pt x="345" y="235"/>
                    <a:pt x="341" y="243"/>
                    <a:pt x="338" y="247"/>
                  </a:cubicBezTo>
                  <a:close/>
                  <a:moveTo>
                    <a:pt x="391" y="251"/>
                  </a:moveTo>
                  <a:cubicBezTo>
                    <a:pt x="379" y="251"/>
                    <a:pt x="366" y="251"/>
                    <a:pt x="354" y="251"/>
                  </a:cubicBezTo>
                  <a:cubicBezTo>
                    <a:pt x="354" y="251"/>
                    <a:pt x="349" y="251"/>
                    <a:pt x="349" y="245"/>
                  </a:cubicBezTo>
                  <a:cubicBezTo>
                    <a:pt x="349" y="242"/>
                    <a:pt x="350" y="240"/>
                    <a:pt x="352" y="239"/>
                  </a:cubicBezTo>
                  <a:cubicBezTo>
                    <a:pt x="357" y="236"/>
                    <a:pt x="357" y="235"/>
                    <a:pt x="356" y="227"/>
                  </a:cubicBezTo>
                  <a:cubicBezTo>
                    <a:pt x="356" y="190"/>
                    <a:pt x="355" y="152"/>
                    <a:pt x="355" y="115"/>
                  </a:cubicBezTo>
                  <a:cubicBezTo>
                    <a:pt x="355" y="107"/>
                    <a:pt x="355" y="106"/>
                    <a:pt x="349" y="104"/>
                  </a:cubicBezTo>
                  <a:cubicBezTo>
                    <a:pt x="348" y="104"/>
                    <a:pt x="346" y="102"/>
                    <a:pt x="346" y="99"/>
                  </a:cubicBezTo>
                  <a:cubicBezTo>
                    <a:pt x="346" y="93"/>
                    <a:pt x="351" y="92"/>
                    <a:pt x="351" y="92"/>
                  </a:cubicBezTo>
                  <a:cubicBezTo>
                    <a:pt x="365" y="89"/>
                    <a:pt x="378" y="88"/>
                    <a:pt x="391" y="88"/>
                  </a:cubicBezTo>
                  <a:cubicBezTo>
                    <a:pt x="391" y="143"/>
                    <a:pt x="391" y="197"/>
                    <a:pt x="391" y="251"/>
                  </a:cubicBezTo>
                  <a:close/>
                  <a:moveTo>
                    <a:pt x="430" y="209"/>
                  </a:moveTo>
                  <a:cubicBezTo>
                    <a:pt x="430" y="223"/>
                    <a:pt x="430" y="237"/>
                    <a:pt x="429" y="251"/>
                  </a:cubicBezTo>
                  <a:cubicBezTo>
                    <a:pt x="419" y="251"/>
                    <a:pt x="408" y="251"/>
                    <a:pt x="397" y="251"/>
                  </a:cubicBezTo>
                  <a:cubicBezTo>
                    <a:pt x="397" y="247"/>
                    <a:pt x="397" y="243"/>
                    <a:pt x="397" y="239"/>
                  </a:cubicBezTo>
                  <a:cubicBezTo>
                    <a:pt x="409" y="236"/>
                    <a:pt x="418" y="225"/>
                    <a:pt x="422" y="208"/>
                  </a:cubicBezTo>
                  <a:cubicBezTo>
                    <a:pt x="423" y="205"/>
                    <a:pt x="424" y="201"/>
                    <a:pt x="426" y="201"/>
                  </a:cubicBezTo>
                  <a:cubicBezTo>
                    <a:pt x="431" y="202"/>
                    <a:pt x="430" y="208"/>
                    <a:pt x="430" y="209"/>
                  </a:cubicBezTo>
                  <a:close/>
                  <a:moveTo>
                    <a:pt x="431" y="136"/>
                  </a:moveTo>
                  <a:cubicBezTo>
                    <a:pt x="431" y="137"/>
                    <a:pt x="430" y="141"/>
                    <a:pt x="426" y="140"/>
                  </a:cubicBezTo>
                  <a:cubicBezTo>
                    <a:pt x="424" y="140"/>
                    <a:pt x="423" y="138"/>
                    <a:pt x="422" y="134"/>
                  </a:cubicBezTo>
                  <a:cubicBezTo>
                    <a:pt x="419" y="117"/>
                    <a:pt x="411" y="105"/>
                    <a:pt x="398" y="101"/>
                  </a:cubicBezTo>
                  <a:cubicBezTo>
                    <a:pt x="398" y="97"/>
                    <a:pt x="398" y="93"/>
                    <a:pt x="398" y="89"/>
                  </a:cubicBezTo>
                  <a:cubicBezTo>
                    <a:pt x="409" y="89"/>
                    <a:pt x="421" y="90"/>
                    <a:pt x="432" y="93"/>
                  </a:cubicBezTo>
                  <a:cubicBezTo>
                    <a:pt x="431" y="107"/>
                    <a:pt x="431" y="122"/>
                    <a:pt x="431" y="136"/>
                  </a:cubicBezTo>
                  <a:close/>
                  <a:moveTo>
                    <a:pt x="481" y="252"/>
                  </a:moveTo>
                  <a:cubicBezTo>
                    <a:pt x="470" y="252"/>
                    <a:pt x="458" y="251"/>
                    <a:pt x="446" y="251"/>
                  </a:cubicBezTo>
                  <a:cubicBezTo>
                    <a:pt x="443" y="251"/>
                    <a:pt x="439" y="251"/>
                    <a:pt x="440" y="245"/>
                  </a:cubicBezTo>
                  <a:cubicBezTo>
                    <a:pt x="440" y="242"/>
                    <a:pt x="441" y="240"/>
                    <a:pt x="443" y="239"/>
                  </a:cubicBezTo>
                  <a:cubicBezTo>
                    <a:pt x="448" y="237"/>
                    <a:pt x="448" y="236"/>
                    <a:pt x="448" y="228"/>
                  </a:cubicBezTo>
                  <a:cubicBezTo>
                    <a:pt x="449" y="193"/>
                    <a:pt x="450" y="157"/>
                    <a:pt x="451" y="121"/>
                  </a:cubicBezTo>
                  <a:cubicBezTo>
                    <a:pt x="451" y="118"/>
                    <a:pt x="451" y="113"/>
                    <a:pt x="448" y="111"/>
                  </a:cubicBezTo>
                  <a:cubicBezTo>
                    <a:pt x="446" y="108"/>
                    <a:pt x="443" y="107"/>
                    <a:pt x="443" y="102"/>
                  </a:cubicBezTo>
                  <a:cubicBezTo>
                    <a:pt x="443" y="96"/>
                    <a:pt x="447" y="97"/>
                    <a:pt x="450" y="98"/>
                  </a:cubicBezTo>
                  <a:cubicBezTo>
                    <a:pt x="462" y="102"/>
                    <a:pt x="474" y="107"/>
                    <a:pt x="486" y="113"/>
                  </a:cubicBezTo>
                  <a:cubicBezTo>
                    <a:pt x="484" y="159"/>
                    <a:pt x="483" y="205"/>
                    <a:pt x="481" y="252"/>
                  </a:cubicBezTo>
                  <a:close/>
                  <a:moveTo>
                    <a:pt x="488" y="252"/>
                  </a:moveTo>
                  <a:cubicBezTo>
                    <a:pt x="488" y="248"/>
                    <a:pt x="488" y="245"/>
                    <a:pt x="488" y="241"/>
                  </a:cubicBezTo>
                  <a:cubicBezTo>
                    <a:pt x="496" y="240"/>
                    <a:pt x="497" y="230"/>
                    <a:pt x="497" y="224"/>
                  </a:cubicBezTo>
                  <a:cubicBezTo>
                    <a:pt x="498" y="199"/>
                    <a:pt x="499" y="174"/>
                    <a:pt x="500" y="150"/>
                  </a:cubicBezTo>
                  <a:cubicBezTo>
                    <a:pt x="500" y="143"/>
                    <a:pt x="500" y="133"/>
                    <a:pt x="492" y="127"/>
                  </a:cubicBezTo>
                  <a:cubicBezTo>
                    <a:pt x="492" y="123"/>
                    <a:pt x="492" y="120"/>
                    <a:pt x="492" y="116"/>
                  </a:cubicBezTo>
                  <a:cubicBezTo>
                    <a:pt x="515" y="130"/>
                    <a:pt x="531" y="165"/>
                    <a:pt x="533" y="200"/>
                  </a:cubicBezTo>
                  <a:cubicBezTo>
                    <a:pt x="535" y="231"/>
                    <a:pt x="511" y="250"/>
                    <a:pt x="488" y="2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FF0000"/>
                </a:solidFill>
                <a:latin typeface="Segoe UI Light" panose="020B0502040204020203" pitchFamily="34" charset="0"/>
                <a:cs typeface="Segoe UI Light" panose="020B0502040204020203" pitchFamily="34" charset="0"/>
              </a:endParaRPr>
            </a:p>
          </p:txBody>
        </p:sp>
        <p:sp>
          <p:nvSpPr>
            <p:cNvPr id="96" name="Freeform 46"/>
            <p:cNvSpPr>
              <a:spLocks/>
            </p:cNvSpPr>
            <p:nvPr/>
          </p:nvSpPr>
          <p:spPr bwMode="auto">
            <a:xfrm>
              <a:off x="1189038" y="4465638"/>
              <a:ext cx="1789112" cy="885825"/>
            </a:xfrm>
            <a:custGeom>
              <a:avLst/>
              <a:gdLst>
                <a:gd name="T0" fmla="*/ 846 w 924"/>
                <a:gd name="T1" fmla="*/ 423 h 458"/>
                <a:gd name="T2" fmla="*/ 860 w 924"/>
                <a:gd name="T3" fmla="*/ 410 h 458"/>
                <a:gd name="T4" fmla="*/ 899 w 924"/>
                <a:gd name="T5" fmla="*/ 349 h 458"/>
                <a:gd name="T6" fmla="*/ 910 w 924"/>
                <a:gd name="T7" fmla="*/ 263 h 458"/>
                <a:gd name="T8" fmla="*/ 910 w 924"/>
                <a:gd name="T9" fmla="*/ 260 h 458"/>
                <a:gd name="T10" fmla="*/ 910 w 924"/>
                <a:gd name="T11" fmla="*/ 252 h 458"/>
                <a:gd name="T12" fmla="*/ 877 w 924"/>
                <a:gd name="T13" fmla="*/ 178 h 458"/>
                <a:gd name="T14" fmla="*/ 758 w 924"/>
                <a:gd name="T15" fmla="*/ 96 h 458"/>
                <a:gd name="T16" fmla="*/ 689 w 924"/>
                <a:gd name="T17" fmla="*/ 71 h 458"/>
                <a:gd name="T18" fmla="*/ 640 w 924"/>
                <a:gd name="T19" fmla="*/ 57 h 458"/>
                <a:gd name="T20" fmla="*/ 592 w 924"/>
                <a:gd name="T21" fmla="*/ 41 h 458"/>
                <a:gd name="T22" fmla="*/ 542 w 924"/>
                <a:gd name="T23" fmla="*/ 31 h 458"/>
                <a:gd name="T24" fmla="*/ 479 w 924"/>
                <a:gd name="T25" fmla="*/ 24 h 458"/>
                <a:gd name="T26" fmla="*/ 463 w 924"/>
                <a:gd name="T27" fmla="*/ 24 h 458"/>
                <a:gd name="T28" fmla="*/ 447 w 924"/>
                <a:gd name="T29" fmla="*/ 24 h 458"/>
                <a:gd name="T30" fmla="*/ 403 w 924"/>
                <a:gd name="T31" fmla="*/ 27 h 458"/>
                <a:gd name="T32" fmla="*/ 340 w 924"/>
                <a:gd name="T33" fmla="*/ 37 h 458"/>
                <a:gd name="T34" fmla="*/ 309 w 924"/>
                <a:gd name="T35" fmla="*/ 45 h 458"/>
                <a:gd name="T36" fmla="*/ 256 w 924"/>
                <a:gd name="T37" fmla="*/ 65 h 458"/>
                <a:gd name="T38" fmla="*/ 190 w 924"/>
                <a:gd name="T39" fmla="*/ 86 h 458"/>
                <a:gd name="T40" fmla="*/ 129 w 924"/>
                <a:gd name="T41" fmla="*/ 113 h 458"/>
                <a:gd name="T42" fmla="*/ 107 w 924"/>
                <a:gd name="T43" fmla="*/ 126 h 458"/>
                <a:gd name="T44" fmla="*/ 30 w 924"/>
                <a:gd name="T45" fmla="*/ 200 h 458"/>
                <a:gd name="T46" fmla="*/ 14 w 924"/>
                <a:gd name="T47" fmla="*/ 242 h 458"/>
                <a:gd name="T48" fmla="*/ 13 w 924"/>
                <a:gd name="T49" fmla="*/ 258 h 458"/>
                <a:gd name="T50" fmla="*/ 14 w 924"/>
                <a:gd name="T51" fmla="*/ 330 h 458"/>
                <a:gd name="T52" fmla="*/ 54 w 924"/>
                <a:gd name="T53" fmla="*/ 390 h 458"/>
                <a:gd name="T54" fmla="*/ 106 w 924"/>
                <a:gd name="T55" fmla="*/ 420 h 458"/>
                <a:gd name="T56" fmla="*/ 51 w 924"/>
                <a:gd name="T57" fmla="*/ 394 h 458"/>
                <a:gd name="T58" fmla="*/ 5 w 924"/>
                <a:gd name="T59" fmla="*/ 332 h 458"/>
                <a:gd name="T60" fmla="*/ 0 w 924"/>
                <a:gd name="T61" fmla="*/ 258 h 458"/>
                <a:gd name="T62" fmla="*/ 2 w 924"/>
                <a:gd name="T63" fmla="*/ 240 h 458"/>
                <a:gd name="T64" fmla="*/ 17 w 924"/>
                <a:gd name="T65" fmla="*/ 193 h 458"/>
                <a:gd name="T66" fmla="*/ 97 w 924"/>
                <a:gd name="T67" fmla="*/ 110 h 458"/>
                <a:gd name="T68" fmla="*/ 119 w 924"/>
                <a:gd name="T69" fmla="*/ 97 h 458"/>
                <a:gd name="T70" fmla="*/ 182 w 924"/>
                <a:gd name="T71" fmla="*/ 66 h 458"/>
                <a:gd name="T72" fmla="*/ 259 w 924"/>
                <a:gd name="T73" fmla="*/ 39 h 458"/>
                <a:gd name="T74" fmla="*/ 309 w 924"/>
                <a:gd name="T75" fmla="*/ 21 h 458"/>
                <a:gd name="T76" fmla="*/ 348 w 924"/>
                <a:gd name="T77" fmla="*/ 12 h 458"/>
                <a:gd name="T78" fmla="*/ 413 w 924"/>
                <a:gd name="T79" fmla="*/ 2 h 458"/>
                <a:gd name="T80" fmla="*/ 453 w 924"/>
                <a:gd name="T81" fmla="*/ 0 h 458"/>
                <a:gd name="T82" fmla="*/ 473 w 924"/>
                <a:gd name="T83" fmla="*/ 0 h 458"/>
                <a:gd name="T84" fmla="*/ 533 w 924"/>
                <a:gd name="T85" fmla="*/ 5 h 458"/>
                <a:gd name="T86" fmla="*/ 585 w 924"/>
                <a:gd name="T87" fmla="*/ 15 h 458"/>
                <a:gd name="T88" fmla="*/ 636 w 924"/>
                <a:gd name="T89" fmla="*/ 31 h 458"/>
                <a:gd name="T90" fmla="*/ 696 w 924"/>
                <a:gd name="T91" fmla="*/ 50 h 458"/>
                <a:gd name="T92" fmla="*/ 741 w 924"/>
                <a:gd name="T93" fmla="*/ 66 h 458"/>
                <a:gd name="T94" fmla="*/ 767 w 924"/>
                <a:gd name="T95" fmla="*/ 77 h 458"/>
                <a:gd name="T96" fmla="*/ 890 w 924"/>
                <a:gd name="T97" fmla="*/ 168 h 458"/>
                <a:gd name="T98" fmla="*/ 924 w 924"/>
                <a:gd name="T99" fmla="*/ 251 h 458"/>
                <a:gd name="T100" fmla="*/ 924 w 924"/>
                <a:gd name="T101" fmla="*/ 260 h 458"/>
                <a:gd name="T102" fmla="*/ 924 w 924"/>
                <a:gd name="T103" fmla="*/ 263 h 458"/>
                <a:gd name="T104" fmla="*/ 908 w 924"/>
                <a:gd name="T105" fmla="*/ 352 h 458"/>
                <a:gd name="T106" fmla="*/ 859 w 924"/>
                <a:gd name="T107" fmla="*/ 417 h 458"/>
                <a:gd name="T108" fmla="*/ 836 w 924"/>
                <a:gd name="T109" fmla="*/ 439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24" h="458">
                  <a:moveTo>
                    <a:pt x="804" y="458"/>
                  </a:moveTo>
                  <a:cubicBezTo>
                    <a:pt x="809" y="456"/>
                    <a:pt x="815" y="453"/>
                    <a:pt x="820" y="449"/>
                  </a:cubicBezTo>
                  <a:cubicBezTo>
                    <a:pt x="825" y="445"/>
                    <a:pt x="830" y="441"/>
                    <a:pt x="834" y="437"/>
                  </a:cubicBezTo>
                  <a:cubicBezTo>
                    <a:pt x="839" y="433"/>
                    <a:pt x="843" y="428"/>
                    <a:pt x="846" y="423"/>
                  </a:cubicBezTo>
                  <a:cubicBezTo>
                    <a:pt x="848" y="421"/>
                    <a:pt x="850" y="418"/>
                    <a:pt x="853" y="416"/>
                  </a:cubicBezTo>
                  <a:cubicBezTo>
                    <a:pt x="853" y="416"/>
                    <a:pt x="854" y="415"/>
                    <a:pt x="855" y="414"/>
                  </a:cubicBezTo>
                  <a:cubicBezTo>
                    <a:pt x="856" y="413"/>
                    <a:pt x="856" y="413"/>
                    <a:pt x="856" y="413"/>
                  </a:cubicBezTo>
                  <a:cubicBezTo>
                    <a:pt x="858" y="412"/>
                    <a:pt x="859" y="411"/>
                    <a:pt x="860" y="410"/>
                  </a:cubicBezTo>
                  <a:cubicBezTo>
                    <a:pt x="865" y="406"/>
                    <a:pt x="869" y="402"/>
                    <a:pt x="873" y="397"/>
                  </a:cubicBezTo>
                  <a:cubicBezTo>
                    <a:pt x="877" y="392"/>
                    <a:pt x="880" y="387"/>
                    <a:pt x="883" y="382"/>
                  </a:cubicBezTo>
                  <a:cubicBezTo>
                    <a:pt x="887" y="377"/>
                    <a:pt x="890" y="372"/>
                    <a:pt x="892" y="366"/>
                  </a:cubicBezTo>
                  <a:cubicBezTo>
                    <a:pt x="895" y="361"/>
                    <a:pt x="897" y="355"/>
                    <a:pt x="899" y="349"/>
                  </a:cubicBezTo>
                  <a:cubicBezTo>
                    <a:pt x="903" y="338"/>
                    <a:pt x="905" y="326"/>
                    <a:pt x="907" y="314"/>
                  </a:cubicBezTo>
                  <a:cubicBezTo>
                    <a:pt x="909" y="301"/>
                    <a:pt x="910" y="289"/>
                    <a:pt x="910" y="277"/>
                  </a:cubicBezTo>
                  <a:cubicBezTo>
                    <a:pt x="910" y="274"/>
                    <a:pt x="910" y="271"/>
                    <a:pt x="910" y="268"/>
                  </a:cubicBezTo>
                  <a:cubicBezTo>
                    <a:pt x="910" y="263"/>
                    <a:pt x="910" y="263"/>
                    <a:pt x="910" y="263"/>
                  </a:cubicBezTo>
                  <a:cubicBezTo>
                    <a:pt x="910" y="261"/>
                    <a:pt x="910" y="261"/>
                    <a:pt x="910" y="261"/>
                  </a:cubicBezTo>
                  <a:cubicBezTo>
                    <a:pt x="910" y="260"/>
                    <a:pt x="910" y="260"/>
                    <a:pt x="910" y="260"/>
                  </a:cubicBezTo>
                  <a:cubicBezTo>
                    <a:pt x="910" y="260"/>
                    <a:pt x="910" y="260"/>
                    <a:pt x="910" y="260"/>
                  </a:cubicBezTo>
                  <a:cubicBezTo>
                    <a:pt x="910" y="260"/>
                    <a:pt x="910" y="261"/>
                    <a:pt x="910" y="260"/>
                  </a:cubicBezTo>
                  <a:cubicBezTo>
                    <a:pt x="910" y="260"/>
                    <a:pt x="910" y="260"/>
                    <a:pt x="910" y="260"/>
                  </a:cubicBezTo>
                  <a:cubicBezTo>
                    <a:pt x="910" y="259"/>
                    <a:pt x="910" y="259"/>
                    <a:pt x="910" y="259"/>
                  </a:cubicBezTo>
                  <a:cubicBezTo>
                    <a:pt x="910" y="254"/>
                    <a:pt x="910" y="254"/>
                    <a:pt x="910" y="254"/>
                  </a:cubicBezTo>
                  <a:cubicBezTo>
                    <a:pt x="910" y="252"/>
                    <a:pt x="910" y="252"/>
                    <a:pt x="910" y="252"/>
                  </a:cubicBezTo>
                  <a:cubicBezTo>
                    <a:pt x="909" y="250"/>
                    <a:pt x="909" y="250"/>
                    <a:pt x="909" y="250"/>
                  </a:cubicBezTo>
                  <a:cubicBezTo>
                    <a:pt x="909" y="247"/>
                    <a:pt x="909" y="244"/>
                    <a:pt x="908" y="241"/>
                  </a:cubicBezTo>
                  <a:cubicBezTo>
                    <a:pt x="906" y="230"/>
                    <a:pt x="902" y="218"/>
                    <a:pt x="896" y="208"/>
                  </a:cubicBezTo>
                  <a:cubicBezTo>
                    <a:pt x="891" y="197"/>
                    <a:pt x="884" y="187"/>
                    <a:pt x="877" y="178"/>
                  </a:cubicBezTo>
                  <a:cubicBezTo>
                    <a:pt x="869" y="169"/>
                    <a:pt x="861" y="161"/>
                    <a:pt x="851" y="153"/>
                  </a:cubicBezTo>
                  <a:cubicBezTo>
                    <a:pt x="842" y="145"/>
                    <a:pt x="833" y="137"/>
                    <a:pt x="823" y="131"/>
                  </a:cubicBezTo>
                  <a:cubicBezTo>
                    <a:pt x="813" y="124"/>
                    <a:pt x="802" y="118"/>
                    <a:pt x="791" y="112"/>
                  </a:cubicBezTo>
                  <a:cubicBezTo>
                    <a:pt x="781" y="106"/>
                    <a:pt x="770" y="101"/>
                    <a:pt x="758" y="96"/>
                  </a:cubicBezTo>
                  <a:cubicBezTo>
                    <a:pt x="747" y="91"/>
                    <a:pt x="736" y="87"/>
                    <a:pt x="724" y="83"/>
                  </a:cubicBezTo>
                  <a:cubicBezTo>
                    <a:pt x="721" y="82"/>
                    <a:pt x="718" y="81"/>
                    <a:pt x="715" y="80"/>
                  </a:cubicBezTo>
                  <a:cubicBezTo>
                    <a:pt x="713" y="79"/>
                    <a:pt x="710" y="78"/>
                    <a:pt x="707" y="77"/>
                  </a:cubicBezTo>
                  <a:cubicBezTo>
                    <a:pt x="701" y="75"/>
                    <a:pt x="695" y="73"/>
                    <a:pt x="689" y="71"/>
                  </a:cubicBezTo>
                  <a:cubicBezTo>
                    <a:pt x="677" y="68"/>
                    <a:pt x="665" y="65"/>
                    <a:pt x="654" y="62"/>
                  </a:cubicBezTo>
                  <a:cubicBezTo>
                    <a:pt x="653" y="62"/>
                    <a:pt x="653" y="62"/>
                    <a:pt x="653" y="62"/>
                  </a:cubicBezTo>
                  <a:cubicBezTo>
                    <a:pt x="652" y="61"/>
                    <a:pt x="652" y="61"/>
                    <a:pt x="652" y="61"/>
                  </a:cubicBezTo>
                  <a:cubicBezTo>
                    <a:pt x="640" y="57"/>
                    <a:pt x="640" y="57"/>
                    <a:pt x="640" y="57"/>
                  </a:cubicBezTo>
                  <a:cubicBezTo>
                    <a:pt x="628" y="52"/>
                    <a:pt x="628" y="52"/>
                    <a:pt x="628" y="52"/>
                  </a:cubicBezTo>
                  <a:cubicBezTo>
                    <a:pt x="616" y="48"/>
                    <a:pt x="616" y="48"/>
                    <a:pt x="616" y="48"/>
                  </a:cubicBezTo>
                  <a:cubicBezTo>
                    <a:pt x="612" y="47"/>
                    <a:pt x="608" y="46"/>
                    <a:pt x="604" y="45"/>
                  </a:cubicBezTo>
                  <a:cubicBezTo>
                    <a:pt x="600" y="44"/>
                    <a:pt x="596" y="42"/>
                    <a:pt x="592" y="41"/>
                  </a:cubicBezTo>
                  <a:cubicBezTo>
                    <a:pt x="588" y="40"/>
                    <a:pt x="583" y="39"/>
                    <a:pt x="579" y="38"/>
                  </a:cubicBezTo>
                  <a:cubicBezTo>
                    <a:pt x="575" y="37"/>
                    <a:pt x="571" y="36"/>
                    <a:pt x="567" y="35"/>
                  </a:cubicBezTo>
                  <a:cubicBezTo>
                    <a:pt x="563" y="35"/>
                    <a:pt x="559" y="34"/>
                    <a:pt x="555" y="33"/>
                  </a:cubicBezTo>
                  <a:cubicBezTo>
                    <a:pt x="550" y="32"/>
                    <a:pt x="546" y="31"/>
                    <a:pt x="542" y="31"/>
                  </a:cubicBezTo>
                  <a:cubicBezTo>
                    <a:pt x="538" y="30"/>
                    <a:pt x="534" y="29"/>
                    <a:pt x="529" y="29"/>
                  </a:cubicBezTo>
                  <a:cubicBezTo>
                    <a:pt x="517" y="27"/>
                    <a:pt x="517" y="27"/>
                    <a:pt x="517" y="27"/>
                  </a:cubicBezTo>
                  <a:cubicBezTo>
                    <a:pt x="504" y="26"/>
                    <a:pt x="504" y="26"/>
                    <a:pt x="504" y="26"/>
                  </a:cubicBezTo>
                  <a:cubicBezTo>
                    <a:pt x="496" y="25"/>
                    <a:pt x="487" y="24"/>
                    <a:pt x="479" y="24"/>
                  </a:cubicBezTo>
                  <a:cubicBezTo>
                    <a:pt x="473" y="24"/>
                    <a:pt x="473" y="24"/>
                    <a:pt x="473" y="24"/>
                  </a:cubicBezTo>
                  <a:cubicBezTo>
                    <a:pt x="466" y="24"/>
                    <a:pt x="466" y="24"/>
                    <a:pt x="466" y="24"/>
                  </a:cubicBezTo>
                  <a:cubicBezTo>
                    <a:pt x="463" y="24"/>
                    <a:pt x="463" y="24"/>
                    <a:pt x="463" y="24"/>
                  </a:cubicBezTo>
                  <a:cubicBezTo>
                    <a:pt x="463" y="24"/>
                    <a:pt x="463" y="24"/>
                    <a:pt x="463" y="24"/>
                  </a:cubicBezTo>
                  <a:cubicBezTo>
                    <a:pt x="462" y="24"/>
                    <a:pt x="462" y="24"/>
                    <a:pt x="462" y="24"/>
                  </a:cubicBezTo>
                  <a:cubicBezTo>
                    <a:pt x="460" y="24"/>
                    <a:pt x="460" y="24"/>
                    <a:pt x="460" y="24"/>
                  </a:cubicBezTo>
                  <a:cubicBezTo>
                    <a:pt x="454" y="24"/>
                    <a:pt x="454" y="24"/>
                    <a:pt x="454" y="24"/>
                  </a:cubicBezTo>
                  <a:cubicBezTo>
                    <a:pt x="451" y="24"/>
                    <a:pt x="449" y="24"/>
                    <a:pt x="447" y="24"/>
                  </a:cubicBezTo>
                  <a:cubicBezTo>
                    <a:pt x="441" y="24"/>
                    <a:pt x="441" y="24"/>
                    <a:pt x="441" y="24"/>
                  </a:cubicBezTo>
                  <a:cubicBezTo>
                    <a:pt x="437" y="24"/>
                    <a:pt x="432" y="24"/>
                    <a:pt x="428" y="25"/>
                  </a:cubicBezTo>
                  <a:cubicBezTo>
                    <a:pt x="416" y="26"/>
                    <a:pt x="416" y="26"/>
                    <a:pt x="416" y="26"/>
                  </a:cubicBezTo>
                  <a:cubicBezTo>
                    <a:pt x="403" y="27"/>
                    <a:pt x="403" y="27"/>
                    <a:pt x="403" y="27"/>
                  </a:cubicBezTo>
                  <a:cubicBezTo>
                    <a:pt x="390" y="28"/>
                    <a:pt x="390" y="28"/>
                    <a:pt x="390" y="28"/>
                  </a:cubicBezTo>
                  <a:cubicBezTo>
                    <a:pt x="378" y="30"/>
                    <a:pt x="378" y="30"/>
                    <a:pt x="378" y="30"/>
                  </a:cubicBezTo>
                  <a:cubicBezTo>
                    <a:pt x="369" y="32"/>
                    <a:pt x="361" y="33"/>
                    <a:pt x="353" y="35"/>
                  </a:cubicBezTo>
                  <a:cubicBezTo>
                    <a:pt x="348" y="36"/>
                    <a:pt x="344" y="37"/>
                    <a:pt x="340" y="37"/>
                  </a:cubicBezTo>
                  <a:cubicBezTo>
                    <a:pt x="336" y="38"/>
                    <a:pt x="332" y="39"/>
                    <a:pt x="328" y="40"/>
                  </a:cubicBezTo>
                  <a:cubicBezTo>
                    <a:pt x="322" y="42"/>
                    <a:pt x="322" y="42"/>
                    <a:pt x="322" y="42"/>
                  </a:cubicBezTo>
                  <a:cubicBezTo>
                    <a:pt x="316" y="44"/>
                    <a:pt x="316" y="44"/>
                    <a:pt x="316" y="44"/>
                  </a:cubicBezTo>
                  <a:cubicBezTo>
                    <a:pt x="309" y="45"/>
                    <a:pt x="309" y="45"/>
                    <a:pt x="309" y="45"/>
                  </a:cubicBezTo>
                  <a:cubicBezTo>
                    <a:pt x="307" y="46"/>
                    <a:pt x="305" y="47"/>
                    <a:pt x="303" y="47"/>
                  </a:cubicBezTo>
                  <a:cubicBezTo>
                    <a:pt x="295" y="50"/>
                    <a:pt x="287" y="52"/>
                    <a:pt x="279" y="55"/>
                  </a:cubicBezTo>
                  <a:cubicBezTo>
                    <a:pt x="276" y="57"/>
                    <a:pt x="272" y="58"/>
                    <a:pt x="268" y="60"/>
                  </a:cubicBezTo>
                  <a:cubicBezTo>
                    <a:pt x="256" y="65"/>
                    <a:pt x="256" y="65"/>
                    <a:pt x="256" y="65"/>
                  </a:cubicBezTo>
                  <a:cubicBezTo>
                    <a:pt x="255" y="65"/>
                    <a:pt x="255" y="65"/>
                    <a:pt x="255" y="65"/>
                  </a:cubicBezTo>
                  <a:cubicBezTo>
                    <a:pt x="254" y="66"/>
                    <a:pt x="254" y="66"/>
                    <a:pt x="254" y="66"/>
                  </a:cubicBezTo>
                  <a:cubicBezTo>
                    <a:pt x="243" y="68"/>
                    <a:pt x="233" y="71"/>
                    <a:pt x="222" y="75"/>
                  </a:cubicBezTo>
                  <a:cubicBezTo>
                    <a:pt x="211" y="78"/>
                    <a:pt x="200" y="82"/>
                    <a:pt x="190" y="86"/>
                  </a:cubicBezTo>
                  <a:cubicBezTo>
                    <a:pt x="185" y="88"/>
                    <a:pt x="179" y="90"/>
                    <a:pt x="174" y="92"/>
                  </a:cubicBezTo>
                  <a:cubicBezTo>
                    <a:pt x="172" y="93"/>
                    <a:pt x="169" y="94"/>
                    <a:pt x="166" y="95"/>
                  </a:cubicBezTo>
                  <a:cubicBezTo>
                    <a:pt x="159" y="99"/>
                    <a:pt x="159" y="99"/>
                    <a:pt x="159" y="99"/>
                  </a:cubicBezTo>
                  <a:cubicBezTo>
                    <a:pt x="149" y="103"/>
                    <a:pt x="139" y="108"/>
                    <a:pt x="129" y="113"/>
                  </a:cubicBezTo>
                  <a:cubicBezTo>
                    <a:pt x="125" y="115"/>
                    <a:pt x="125" y="115"/>
                    <a:pt x="125" y="115"/>
                  </a:cubicBezTo>
                  <a:cubicBezTo>
                    <a:pt x="121" y="118"/>
                    <a:pt x="121" y="118"/>
                    <a:pt x="121" y="118"/>
                  </a:cubicBezTo>
                  <a:cubicBezTo>
                    <a:pt x="119" y="119"/>
                    <a:pt x="117" y="120"/>
                    <a:pt x="114" y="122"/>
                  </a:cubicBezTo>
                  <a:cubicBezTo>
                    <a:pt x="107" y="126"/>
                    <a:pt x="107" y="126"/>
                    <a:pt x="107" y="126"/>
                  </a:cubicBezTo>
                  <a:cubicBezTo>
                    <a:pt x="105" y="128"/>
                    <a:pt x="102" y="129"/>
                    <a:pt x="100" y="131"/>
                  </a:cubicBezTo>
                  <a:cubicBezTo>
                    <a:pt x="91" y="137"/>
                    <a:pt x="82" y="143"/>
                    <a:pt x="73" y="151"/>
                  </a:cubicBezTo>
                  <a:cubicBezTo>
                    <a:pt x="65" y="158"/>
                    <a:pt x="57" y="166"/>
                    <a:pt x="50" y="174"/>
                  </a:cubicBezTo>
                  <a:cubicBezTo>
                    <a:pt x="42" y="182"/>
                    <a:pt x="36" y="191"/>
                    <a:pt x="30" y="200"/>
                  </a:cubicBezTo>
                  <a:cubicBezTo>
                    <a:pt x="25" y="210"/>
                    <a:pt x="20" y="220"/>
                    <a:pt x="17" y="230"/>
                  </a:cubicBezTo>
                  <a:cubicBezTo>
                    <a:pt x="16" y="234"/>
                    <a:pt x="16" y="234"/>
                    <a:pt x="16" y="234"/>
                  </a:cubicBezTo>
                  <a:cubicBezTo>
                    <a:pt x="16" y="235"/>
                    <a:pt x="15" y="236"/>
                    <a:pt x="15" y="238"/>
                  </a:cubicBezTo>
                  <a:cubicBezTo>
                    <a:pt x="14" y="242"/>
                    <a:pt x="14" y="242"/>
                    <a:pt x="14" y="242"/>
                  </a:cubicBezTo>
                  <a:cubicBezTo>
                    <a:pt x="14" y="243"/>
                    <a:pt x="14" y="244"/>
                    <a:pt x="14" y="246"/>
                  </a:cubicBezTo>
                  <a:cubicBezTo>
                    <a:pt x="13" y="250"/>
                    <a:pt x="13" y="250"/>
                    <a:pt x="13" y="250"/>
                  </a:cubicBezTo>
                  <a:cubicBezTo>
                    <a:pt x="13" y="251"/>
                    <a:pt x="13" y="253"/>
                    <a:pt x="13" y="254"/>
                  </a:cubicBezTo>
                  <a:cubicBezTo>
                    <a:pt x="13" y="258"/>
                    <a:pt x="13" y="258"/>
                    <a:pt x="13" y="258"/>
                  </a:cubicBezTo>
                  <a:cubicBezTo>
                    <a:pt x="13" y="260"/>
                    <a:pt x="13" y="260"/>
                    <a:pt x="13" y="260"/>
                  </a:cubicBezTo>
                  <a:cubicBezTo>
                    <a:pt x="13" y="262"/>
                    <a:pt x="13" y="262"/>
                    <a:pt x="13" y="262"/>
                  </a:cubicBezTo>
                  <a:cubicBezTo>
                    <a:pt x="12" y="274"/>
                    <a:pt x="12" y="285"/>
                    <a:pt x="11" y="296"/>
                  </a:cubicBezTo>
                  <a:cubicBezTo>
                    <a:pt x="11" y="308"/>
                    <a:pt x="12" y="319"/>
                    <a:pt x="14" y="330"/>
                  </a:cubicBezTo>
                  <a:cubicBezTo>
                    <a:pt x="16" y="340"/>
                    <a:pt x="20" y="351"/>
                    <a:pt x="25" y="360"/>
                  </a:cubicBezTo>
                  <a:cubicBezTo>
                    <a:pt x="31" y="370"/>
                    <a:pt x="39" y="378"/>
                    <a:pt x="47" y="385"/>
                  </a:cubicBezTo>
                  <a:cubicBezTo>
                    <a:pt x="48" y="386"/>
                    <a:pt x="49" y="387"/>
                    <a:pt x="50" y="388"/>
                  </a:cubicBezTo>
                  <a:cubicBezTo>
                    <a:pt x="52" y="389"/>
                    <a:pt x="53" y="390"/>
                    <a:pt x="54" y="390"/>
                  </a:cubicBezTo>
                  <a:cubicBezTo>
                    <a:pt x="57" y="393"/>
                    <a:pt x="57" y="393"/>
                    <a:pt x="57" y="393"/>
                  </a:cubicBezTo>
                  <a:cubicBezTo>
                    <a:pt x="61" y="395"/>
                    <a:pt x="61" y="395"/>
                    <a:pt x="61" y="395"/>
                  </a:cubicBezTo>
                  <a:cubicBezTo>
                    <a:pt x="66" y="398"/>
                    <a:pt x="71" y="401"/>
                    <a:pt x="76" y="404"/>
                  </a:cubicBezTo>
                  <a:cubicBezTo>
                    <a:pt x="86" y="409"/>
                    <a:pt x="96" y="414"/>
                    <a:pt x="106" y="420"/>
                  </a:cubicBezTo>
                  <a:cubicBezTo>
                    <a:pt x="95" y="415"/>
                    <a:pt x="85" y="411"/>
                    <a:pt x="75" y="406"/>
                  </a:cubicBezTo>
                  <a:cubicBezTo>
                    <a:pt x="69" y="403"/>
                    <a:pt x="64" y="401"/>
                    <a:pt x="59" y="398"/>
                  </a:cubicBezTo>
                  <a:cubicBezTo>
                    <a:pt x="55" y="396"/>
                    <a:pt x="55" y="396"/>
                    <a:pt x="55" y="396"/>
                  </a:cubicBezTo>
                  <a:cubicBezTo>
                    <a:pt x="51" y="394"/>
                    <a:pt x="51" y="394"/>
                    <a:pt x="51" y="394"/>
                  </a:cubicBezTo>
                  <a:cubicBezTo>
                    <a:pt x="50" y="393"/>
                    <a:pt x="49" y="392"/>
                    <a:pt x="48" y="392"/>
                  </a:cubicBezTo>
                  <a:cubicBezTo>
                    <a:pt x="46" y="391"/>
                    <a:pt x="45" y="390"/>
                    <a:pt x="44" y="389"/>
                  </a:cubicBezTo>
                  <a:cubicBezTo>
                    <a:pt x="35" y="382"/>
                    <a:pt x="26" y="374"/>
                    <a:pt x="19" y="364"/>
                  </a:cubicBezTo>
                  <a:cubicBezTo>
                    <a:pt x="13" y="354"/>
                    <a:pt x="8" y="343"/>
                    <a:pt x="5" y="332"/>
                  </a:cubicBezTo>
                  <a:cubicBezTo>
                    <a:pt x="2" y="320"/>
                    <a:pt x="1" y="308"/>
                    <a:pt x="1" y="297"/>
                  </a:cubicBezTo>
                  <a:cubicBezTo>
                    <a:pt x="0" y="285"/>
                    <a:pt x="0" y="273"/>
                    <a:pt x="0" y="262"/>
                  </a:cubicBezTo>
                  <a:cubicBezTo>
                    <a:pt x="0" y="260"/>
                    <a:pt x="0" y="260"/>
                    <a:pt x="0" y="260"/>
                  </a:cubicBezTo>
                  <a:cubicBezTo>
                    <a:pt x="0" y="258"/>
                    <a:pt x="0" y="258"/>
                    <a:pt x="0" y="258"/>
                  </a:cubicBezTo>
                  <a:cubicBezTo>
                    <a:pt x="0" y="253"/>
                    <a:pt x="0" y="253"/>
                    <a:pt x="0" y="253"/>
                  </a:cubicBezTo>
                  <a:cubicBezTo>
                    <a:pt x="0" y="252"/>
                    <a:pt x="0" y="250"/>
                    <a:pt x="1" y="249"/>
                  </a:cubicBezTo>
                  <a:cubicBezTo>
                    <a:pt x="1" y="244"/>
                    <a:pt x="1" y="244"/>
                    <a:pt x="1" y="244"/>
                  </a:cubicBezTo>
                  <a:cubicBezTo>
                    <a:pt x="1" y="243"/>
                    <a:pt x="1" y="241"/>
                    <a:pt x="2" y="240"/>
                  </a:cubicBezTo>
                  <a:cubicBezTo>
                    <a:pt x="2" y="235"/>
                    <a:pt x="2" y="235"/>
                    <a:pt x="2" y="235"/>
                  </a:cubicBezTo>
                  <a:cubicBezTo>
                    <a:pt x="2" y="234"/>
                    <a:pt x="3" y="232"/>
                    <a:pt x="3" y="231"/>
                  </a:cubicBezTo>
                  <a:cubicBezTo>
                    <a:pt x="4" y="226"/>
                    <a:pt x="4" y="226"/>
                    <a:pt x="4" y="226"/>
                  </a:cubicBezTo>
                  <a:cubicBezTo>
                    <a:pt x="7" y="215"/>
                    <a:pt x="12" y="203"/>
                    <a:pt x="17" y="193"/>
                  </a:cubicBezTo>
                  <a:cubicBezTo>
                    <a:pt x="23" y="182"/>
                    <a:pt x="30" y="172"/>
                    <a:pt x="37" y="163"/>
                  </a:cubicBezTo>
                  <a:cubicBezTo>
                    <a:pt x="45" y="154"/>
                    <a:pt x="53" y="146"/>
                    <a:pt x="62" y="138"/>
                  </a:cubicBezTo>
                  <a:cubicBezTo>
                    <a:pt x="71" y="130"/>
                    <a:pt x="80" y="122"/>
                    <a:pt x="90" y="116"/>
                  </a:cubicBezTo>
                  <a:cubicBezTo>
                    <a:pt x="92" y="114"/>
                    <a:pt x="94" y="112"/>
                    <a:pt x="97" y="110"/>
                  </a:cubicBezTo>
                  <a:cubicBezTo>
                    <a:pt x="104" y="106"/>
                    <a:pt x="104" y="106"/>
                    <a:pt x="104" y="106"/>
                  </a:cubicBezTo>
                  <a:cubicBezTo>
                    <a:pt x="107" y="104"/>
                    <a:pt x="109" y="103"/>
                    <a:pt x="112" y="101"/>
                  </a:cubicBezTo>
                  <a:cubicBezTo>
                    <a:pt x="115" y="99"/>
                    <a:pt x="115" y="99"/>
                    <a:pt x="115" y="99"/>
                  </a:cubicBezTo>
                  <a:cubicBezTo>
                    <a:pt x="119" y="97"/>
                    <a:pt x="119" y="97"/>
                    <a:pt x="119" y="97"/>
                  </a:cubicBezTo>
                  <a:cubicBezTo>
                    <a:pt x="129" y="91"/>
                    <a:pt x="140" y="85"/>
                    <a:pt x="150" y="80"/>
                  </a:cubicBezTo>
                  <a:cubicBezTo>
                    <a:pt x="158" y="76"/>
                    <a:pt x="158" y="76"/>
                    <a:pt x="158" y="76"/>
                  </a:cubicBezTo>
                  <a:cubicBezTo>
                    <a:pt x="161" y="75"/>
                    <a:pt x="164" y="74"/>
                    <a:pt x="166" y="73"/>
                  </a:cubicBezTo>
                  <a:cubicBezTo>
                    <a:pt x="172" y="71"/>
                    <a:pt x="177" y="68"/>
                    <a:pt x="182" y="66"/>
                  </a:cubicBezTo>
                  <a:cubicBezTo>
                    <a:pt x="193" y="62"/>
                    <a:pt x="204" y="58"/>
                    <a:pt x="215" y="54"/>
                  </a:cubicBezTo>
                  <a:cubicBezTo>
                    <a:pt x="226" y="50"/>
                    <a:pt x="237" y="47"/>
                    <a:pt x="249" y="44"/>
                  </a:cubicBezTo>
                  <a:cubicBezTo>
                    <a:pt x="247" y="45"/>
                    <a:pt x="247" y="45"/>
                    <a:pt x="247" y="45"/>
                  </a:cubicBezTo>
                  <a:cubicBezTo>
                    <a:pt x="259" y="39"/>
                    <a:pt x="259" y="39"/>
                    <a:pt x="259" y="39"/>
                  </a:cubicBezTo>
                  <a:cubicBezTo>
                    <a:pt x="263" y="38"/>
                    <a:pt x="267" y="36"/>
                    <a:pt x="271" y="34"/>
                  </a:cubicBezTo>
                  <a:cubicBezTo>
                    <a:pt x="280" y="31"/>
                    <a:pt x="288" y="28"/>
                    <a:pt x="296" y="25"/>
                  </a:cubicBezTo>
                  <a:cubicBezTo>
                    <a:pt x="299" y="25"/>
                    <a:pt x="301" y="24"/>
                    <a:pt x="303" y="23"/>
                  </a:cubicBezTo>
                  <a:cubicBezTo>
                    <a:pt x="309" y="21"/>
                    <a:pt x="309" y="21"/>
                    <a:pt x="309" y="21"/>
                  </a:cubicBezTo>
                  <a:cubicBezTo>
                    <a:pt x="316" y="20"/>
                    <a:pt x="316" y="20"/>
                    <a:pt x="316" y="20"/>
                  </a:cubicBezTo>
                  <a:cubicBezTo>
                    <a:pt x="322" y="18"/>
                    <a:pt x="322" y="18"/>
                    <a:pt x="322" y="18"/>
                  </a:cubicBezTo>
                  <a:cubicBezTo>
                    <a:pt x="326" y="17"/>
                    <a:pt x="331" y="16"/>
                    <a:pt x="335" y="15"/>
                  </a:cubicBezTo>
                  <a:cubicBezTo>
                    <a:pt x="339" y="14"/>
                    <a:pt x="344" y="13"/>
                    <a:pt x="348" y="12"/>
                  </a:cubicBezTo>
                  <a:cubicBezTo>
                    <a:pt x="357" y="10"/>
                    <a:pt x="365" y="8"/>
                    <a:pt x="374" y="7"/>
                  </a:cubicBezTo>
                  <a:cubicBezTo>
                    <a:pt x="378" y="6"/>
                    <a:pt x="383" y="6"/>
                    <a:pt x="387" y="5"/>
                  </a:cubicBezTo>
                  <a:cubicBezTo>
                    <a:pt x="400" y="3"/>
                    <a:pt x="400" y="3"/>
                    <a:pt x="400" y="3"/>
                  </a:cubicBezTo>
                  <a:cubicBezTo>
                    <a:pt x="413" y="2"/>
                    <a:pt x="413" y="2"/>
                    <a:pt x="413" y="2"/>
                  </a:cubicBezTo>
                  <a:cubicBezTo>
                    <a:pt x="427" y="1"/>
                    <a:pt x="427" y="1"/>
                    <a:pt x="427" y="1"/>
                  </a:cubicBezTo>
                  <a:cubicBezTo>
                    <a:pt x="431" y="1"/>
                    <a:pt x="435" y="0"/>
                    <a:pt x="440" y="0"/>
                  </a:cubicBezTo>
                  <a:cubicBezTo>
                    <a:pt x="447" y="0"/>
                    <a:pt x="447" y="0"/>
                    <a:pt x="447" y="0"/>
                  </a:cubicBezTo>
                  <a:cubicBezTo>
                    <a:pt x="449" y="0"/>
                    <a:pt x="451" y="0"/>
                    <a:pt x="453" y="0"/>
                  </a:cubicBezTo>
                  <a:cubicBezTo>
                    <a:pt x="460" y="0"/>
                    <a:pt x="460" y="0"/>
                    <a:pt x="460" y="0"/>
                  </a:cubicBezTo>
                  <a:cubicBezTo>
                    <a:pt x="463" y="0"/>
                    <a:pt x="463" y="0"/>
                    <a:pt x="463" y="0"/>
                  </a:cubicBezTo>
                  <a:cubicBezTo>
                    <a:pt x="467" y="0"/>
                    <a:pt x="467" y="0"/>
                    <a:pt x="467" y="0"/>
                  </a:cubicBezTo>
                  <a:cubicBezTo>
                    <a:pt x="473" y="0"/>
                    <a:pt x="473" y="0"/>
                    <a:pt x="473" y="0"/>
                  </a:cubicBezTo>
                  <a:cubicBezTo>
                    <a:pt x="480" y="0"/>
                    <a:pt x="480" y="0"/>
                    <a:pt x="480" y="0"/>
                  </a:cubicBezTo>
                  <a:cubicBezTo>
                    <a:pt x="489" y="0"/>
                    <a:pt x="498" y="1"/>
                    <a:pt x="506" y="2"/>
                  </a:cubicBezTo>
                  <a:cubicBezTo>
                    <a:pt x="520" y="3"/>
                    <a:pt x="520" y="3"/>
                    <a:pt x="520" y="3"/>
                  </a:cubicBezTo>
                  <a:cubicBezTo>
                    <a:pt x="533" y="5"/>
                    <a:pt x="533" y="5"/>
                    <a:pt x="533" y="5"/>
                  </a:cubicBezTo>
                  <a:cubicBezTo>
                    <a:pt x="537" y="6"/>
                    <a:pt x="542" y="6"/>
                    <a:pt x="546" y="7"/>
                  </a:cubicBezTo>
                  <a:cubicBezTo>
                    <a:pt x="550" y="8"/>
                    <a:pt x="555" y="9"/>
                    <a:pt x="559" y="10"/>
                  </a:cubicBezTo>
                  <a:cubicBezTo>
                    <a:pt x="563" y="10"/>
                    <a:pt x="568" y="11"/>
                    <a:pt x="572" y="12"/>
                  </a:cubicBezTo>
                  <a:cubicBezTo>
                    <a:pt x="576" y="13"/>
                    <a:pt x="581" y="14"/>
                    <a:pt x="585" y="15"/>
                  </a:cubicBezTo>
                  <a:cubicBezTo>
                    <a:pt x="589" y="16"/>
                    <a:pt x="594" y="17"/>
                    <a:pt x="598" y="19"/>
                  </a:cubicBezTo>
                  <a:cubicBezTo>
                    <a:pt x="602" y="20"/>
                    <a:pt x="606" y="21"/>
                    <a:pt x="611" y="22"/>
                  </a:cubicBezTo>
                  <a:cubicBezTo>
                    <a:pt x="615" y="24"/>
                    <a:pt x="619" y="25"/>
                    <a:pt x="623" y="26"/>
                  </a:cubicBezTo>
                  <a:cubicBezTo>
                    <a:pt x="636" y="31"/>
                    <a:pt x="636" y="31"/>
                    <a:pt x="636" y="31"/>
                  </a:cubicBezTo>
                  <a:cubicBezTo>
                    <a:pt x="648" y="35"/>
                    <a:pt x="648" y="35"/>
                    <a:pt x="648" y="35"/>
                  </a:cubicBezTo>
                  <a:cubicBezTo>
                    <a:pt x="661" y="40"/>
                    <a:pt x="661" y="40"/>
                    <a:pt x="661" y="40"/>
                  </a:cubicBezTo>
                  <a:cubicBezTo>
                    <a:pt x="659" y="40"/>
                    <a:pt x="659" y="40"/>
                    <a:pt x="659" y="40"/>
                  </a:cubicBezTo>
                  <a:cubicBezTo>
                    <a:pt x="671" y="43"/>
                    <a:pt x="683" y="46"/>
                    <a:pt x="696" y="50"/>
                  </a:cubicBezTo>
                  <a:cubicBezTo>
                    <a:pt x="702" y="52"/>
                    <a:pt x="708" y="54"/>
                    <a:pt x="714" y="56"/>
                  </a:cubicBezTo>
                  <a:cubicBezTo>
                    <a:pt x="717" y="57"/>
                    <a:pt x="720" y="58"/>
                    <a:pt x="723" y="59"/>
                  </a:cubicBezTo>
                  <a:cubicBezTo>
                    <a:pt x="726" y="60"/>
                    <a:pt x="729" y="61"/>
                    <a:pt x="732" y="62"/>
                  </a:cubicBezTo>
                  <a:cubicBezTo>
                    <a:pt x="741" y="66"/>
                    <a:pt x="741" y="66"/>
                    <a:pt x="741" y="66"/>
                  </a:cubicBezTo>
                  <a:cubicBezTo>
                    <a:pt x="744" y="67"/>
                    <a:pt x="746" y="68"/>
                    <a:pt x="749" y="69"/>
                  </a:cubicBezTo>
                  <a:cubicBezTo>
                    <a:pt x="754" y="71"/>
                    <a:pt x="754" y="71"/>
                    <a:pt x="754" y="71"/>
                  </a:cubicBezTo>
                  <a:cubicBezTo>
                    <a:pt x="758" y="73"/>
                    <a:pt x="758" y="73"/>
                    <a:pt x="758" y="73"/>
                  </a:cubicBezTo>
                  <a:cubicBezTo>
                    <a:pt x="767" y="77"/>
                    <a:pt x="767" y="77"/>
                    <a:pt x="767" y="77"/>
                  </a:cubicBezTo>
                  <a:cubicBezTo>
                    <a:pt x="779" y="82"/>
                    <a:pt x="790" y="88"/>
                    <a:pt x="801" y="94"/>
                  </a:cubicBezTo>
                  <a:cubicBezTo>
                    <a:pt x="812" y="101"/>
                    <a:pt x="823" y="107"/>
                    <a:pt x="834" y="115"/>
                  </a:cubicBezTo>
                  <a:cubicBezTo>
                    <a:pt x="844" y="122"/>
                    <a:pt x="854" y="130"/>
                    <a:pt x="864" y="139"/>
                  </a:cubicBezTo>
                  <a:cubicBezTo>
                    <a:pt x="873" y="148"/>
                    <a:pt x="882" y="157"/>
                    <a:pt x="890" y="168"/>
                  </a:cubicBezTo>
                  <a:cubicBezTo>
                    <a:pt x="898" y="178"/>
                    <a:pt x="905" y="189"/>
                    <a:pt x="911" y="201"/>
                  </a:cubicBezTo>
                  <a:cubicBezTo>
                    <a:pt x="916" y="213"/>
                    <a:pt x="920" y="226"/>
                    <a:pt x="922" y="239"/>
                  </a:cubicBezTo>
                  <a:cubicBezTo>
                    <a:pt x="923" y="242"/>
                    <a:pt x="923" y="245"/>
                    <a:pt x="923" y="249"/>
                  </a:cubicBezTo>
                  <a:cubicBezTo>
                    <a:pt x="924" y="251"/>
                    <a:pt x="924" y="251"/>
                    <a:pt x="924" y="251"/>
                  </a:cubicBezTo>
                  <a:cubicBezTo>
                    <a:pt x="924" y="254"/>
                    <a:pt x="924" y="254"/>
                    <a:pt x="924" y="254"/>
                  </a:cubicBezTo>
                  <a:cubicBezTo>
                    <a:pt x="924" y="258"/>
                    <a:pt x="924" y="258"/>
                    <a:pt x="924" y="258"/>
                  </a:cubicBezTo>
                  <a:cubicBezTo>
                    <a:pt x="924" y="259"/>
                    <a:pt x="924" y="259"/>
                    <a:pt x="924" y="259"/>
                  </a:cubicBezTo>
                  <a:cubicBezTo>
                    <a:pt x="924" y="260"/>
                    <a:pt x="924" y="260"/>
                    <a:pt x="924" y="260"/>
                  </a:cubicBezTo>
                  <a:cubicBezTo>
                    <a:pt x="924" y="260"/>
                    <a:pt x="924" y="260"/>
                    <a:pt x="924" y="260"/>
                  </a:cubicBezTo>
                  <a:cubicBezTo>
                    <a:pt x="924" y="260"/>
                    <a:pt x="924" y="260"/>
                    <a:pt x="924" y="260"/>
                  </a:cubicBezTo>
                  <a:cubicBezTo>
                    <a:pt x="924" y="261"/>
                    <a:pt x="924" y="261"/>
                    <a:pt x="924" y="261"/>
                  </a:cubicBezTo>
                  <a:cubicBezTo>
                    <a:pt x="924" y="263"/>
                    <a:pt x="924" y="263"/>
                    <a:pt x="924" y="263"/>
                  </a:cubicBezTo>
                  <a:cubicBezTo>
                    <a:pt x="924" y="268"/>
                    <a:pt x="924" y="268"/>
                    <a:pt x="924" y="268"/>
                  </a:cubicBezTo>
                  <a:cubicBezTo>
                    <a:pt x="923" y="271"/>
                    <a:pt x="923" y="274"/>
                    <a:pt x="923" y="278"/>
                  </a:cubicBezTo>
                  <a:cubicBezTo>
                    <a:pt x="922" y="290"/>
                    <a:pt x="921" y="303"/>
                    <a:pt x="918" y="315"/>
                  </a:cubicBezTo>
                  <a:cubicBezTo>
                    <a:pt x="916" y="328"/>
                    <a:pt x="912" y="340"/>
                    <a:pt x="908" y="352"/>
                  </a:cubicBezTo>
                  <a:cubicBezTo>
                    <a:pt x="903" y="364"/>
                    <a:pt x="897" y="376"/>
                    <a:pt x="890" y="386"/>
                  </a:cubicBezTo>
                  <a:cubicBezTo>
                    <a:pt x="886" y="392"/>
                    <a:pt x="882" y="397"/>
                    <a:pt x="878" y="401"/>
                  </a:cubicBezTo>
                  <a:cubicBezTo>
                    <a:pt x="873" y="406"/>
                    <a:pt x="868" y="410"/>
                    <a:pt x="863" y="414"/>
                  </a:cubicBezTo>
                  <a:cubicBezTo>
                    <a:pt x="862" y="415"/>
                    <a:pt x="861" y="416"/>
                    <a:pt x="859" y="417"/>
                  </a:cubicBezTo>
                  <a:cubicBezTo>
                    <a:pt x="858" y="418"/>
                    <a:pt x="858" y="418"/>
                    <a:pt x="858" y="418"/>
                  </a:cubicBezTo>
                  <a:cubicBezTo>
                    <a:pt x="857" y="419"/>
                    <a:pt x="856" y="419"/>
                    <a:pt x="856" y="419"/>
                  </a:cubicBezTo>
                  <a:cubicBezTo>
                    <a:pt x="854" y="421"/>
                    <a:pt x="852" y="424"/>
                    <a:pt x="850" y="426"/>
                  </a:cubicBezTo>
                  <a:cubicBezTo>
                    <a:pt x="845" y="431"/>
                    <a:pt x="841" y="435"/>
                    <a:pt x="836" y="439"/>
                  </a:cubicBezTo>
                  <a:cubicBezTo>
                    <a:pt x="831" y="443"/>
                    <a:pt x="826" y="447"/>
                    <a:pt x="821" y="450"/>
                  </a:cubicBezTo>
                  <a:cubicBezTo>
                    <a:pt x="815" y="453"/>
                    <a:pt x="809" y="456"/>
                    <a:pt x="804"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97" name="Freeform 47"/>
            <p:cNvSpPr>
              <a:spLocks/>
            </p:cNvSpPr>
            <p:nvPr/>
          </p:nvSpPr>
          <p:spPr bwMode="auto">
            <a:xfrm>
              <a:off x="1243013" y="5151438"/>
              <a:ext cx="147637" cy="1119187"/>
            </a:xfrm>
            <a:custGeom>
              <a:avLst/>
              <a:gdLst>
                <a:gd name="T0" fmla="*/ 15 w 93"/>
                <a:gd name="T1" fmla="*/ 0 h 705"/>
                <a:gd name="T2" fmla="*/ 0 w 93"/>
                <a:gd name="T3" fmla="*/ 79 h 705"/>
                <a:gd name="T4" fmla="*/ 0 w 93"/>
                <a:gd name="T5" fmla="*/ 423 h 705"/>
                <a:gd name="T6" fmla="*/ 0 w 93"/>
                <a:gd name="T7" fmla="*/ 471 h 705"/>
                <a:gd name="T8" fmla="*/ 15 w 93"/>
                <a:gd name="T9" fmla="*/ 501 h 705"/>
                <a:gd name="T10" fmla="*/ 36 w 93"/>
                <a:gd name="T11" fmla="*/ 528 h 705"/>
                <a:gd name="T12" fmla="*/ 0 w 93"/>
                <a:gd name="T13" fmla="*/ 573 h 705"/>
                <a:gd name="T14" fmla="*/ 18 w 93"/>
                <a:gd name="T15" fmla="*/ 705 h 705"/>
                <a:gd name="T16" fmla="*/ 54 w 93"/>
                <a:gd name="T17" fmla="*/ 681 h 705"/>
                <a:gd name="T18" fmla="*/ 54 w 93"/>
                <a:gd name="T19" fmla="*/ 618 h 705"/>
                <a:gd name="T20" fmla="*/ 93 w 93"/>
                <a:gd name="T21" fmla="*/ 579 h 705"/>
                <a:gd name="T22" fmla="*/ 68 w 93"/>
                <a:gd name="T23" fmla="*/ 465 h 705"/>
                <a:gd name="T24" fmla="*/ 47 w 93"/>
                <a:gd name="T25" fmla="*/ 423 h 705"/>
                <a:gd name="T26" fmla="*/ 25 w 93"/>
                <a:gd name="T27" fmla="*/ 420 h 705"/>
                <a:gd name="T28" fmla="*/ 47 w 93"/>
                <a:gd name="T29" fmla="*/ 327 h 705"/>
                <a:gd name="T30" fmla="*/ 31 w 93"/>
                <a:gd name="T31" fmla="*/ 274 h 705"/>
                <a:gd name="T32" fmla="*/ 47 w 93"/>
                <a:gd name="T33" fmla="*/ 93 h 705"/>
                <a:gd name="T34" fmla="*/ 66 w 93"/>
                <a:gd name="T35" fmla="*/ 81 h 705"/>
                <a:gd name="T36" fmla="*/ 68 w 93"/>
                <a:gd name="T37" fmla="*/ 21 h 705"/>
                <a:gd name="T38" fmla="*/ 15 w 93"/>
                <a:gd name="T39" fmla="*/ 0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3" h="705">
                  <a:moveTo>
                    <a:pt x="15" y="0"/>
                  </a:moveTo>
                  <a:lnTo>
                    <a:pt x="0" y="79"/>
                  </a:lnTo>
                  <a:lnTo>
                    <a:pt x="0" y="423"/>
                  </a:lnTo>
                  <a:lnTo>
                    <a:pt x="0" y="471"/>
                  </a:lnTo>
                  <a:lnTo>
                    <a:pt x="15" y="501"/>
                  </a:lnTo>
                  <a:lnTo>
                    <a:pt x="36" y="528"/>
                  </a:lnTo>
                  <a:lnTo>
                    <a:pt x="0" y="573"/>
                  </a:lnTo>
                  <a:lnTo>
                    <a:pt x="18" y="705"/>
                  </a:lnTo>
                  <a:lnTo>
                    <a:pt x="54" y="681"/>
                  </a:lnTo>
                  <a:lnTo>
                    <a:pt x="54" y="618"/>
                  </a:lnTo>
                  <a:lnTo>
                    <a:pt x="93" y="579"/>
                  </a:lnTo>
                  <a:lnTo>
                    <a:pt x="68" y="465"/>
                  </a:lnTo>
                  <a:lnTo>
                    <a:pt x="47" y="423"/>
                  </a:lnTo>
                  <a:lnTo>
                    <a:pt x="25" y="420"/>
                  </a:lnTo>
                  <a:lnTo>
                    <a:pt x="47" y="327"/>
                  </a:lnTo>
                  <a:lnTo>
                    <a:pt x="31" y="274"/>
                  </a:lnTo>
                  <a:lnTo>
                    <a:pt x="47" y="93"/>
                  </a:lnTo>
                  <a:lnTo>
                    <a:pt x="66" y="81"/>
                  </a:lnTo>
                  <a:lnTo>
                    <a:pt x="68" y="21"/>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98" name="Freeform 48"/>
            <p:cNvSpPr>
              <a:spLocks/>
            </p:cNvSpPr>
            <p:nvPr/>
          </p:nvSpPr>
          <p:spPr bwMode="auto">
            <a:xfrm>
              <a:off x="2808288" y="5110163"/>
              <a:ext cx="155575" cy="827087"/>
            </a:xfrm>
            <a:custGeom>
              <a:avLst/>
              <a:gdLst>
                <a:gd name="T0" fmla="*/ 13 w 98"/>
                <a:gd name="T1" fmla="*/ 40 h 521"/>
                <a:gd name="T2" fmla="*/ 13 w 98"/>
                <a:gd name="T3" fmla="*/ 105 h 521"/>
                <a:gd name="T4" fmla="*/ 29 w 98"/>
                <a:gd name="T5" fmla="*/ 122 h 521"/>
                <a:gd name="T6" fmla="*/ 29 w 98"/>
                <a:gd name="T7" fmla="*/ 293 h 521"/>
                <a:gd name="T8" fmla="*/ 22 w 98"/>
                <a:gd name="T9" fmla="*/ 312 h 521"/>
                <a:gd name="T10" fmla="*/ 0 w 98"/>
                <a:gd name="T11" fmla="*/ 497 h 521"/>
                <a:gd name="T12" fmla="*/ 29 w 98"/>
                <a:gd name="T13" fmla="*/ 521 h 521"/>
                <a:gd name="T14" fmla="*/ 68 w 98"/>
                <a:gd name="T15" fmla="*/ 509 h 521"/>
                <a:gd name="T16" fmla="*/ 98 w 98"/>
                <a:gd name="T17" fmla="*/ 509 h 521"/>
                <a:gd name="T18" fmla="*/ 98 w 98"/>
                <a:gd name="T19" fmla="*/ 470 h 521"/>
                <a:gd name="T20" fmla="*/ 84 w 98"/>
                <a:gd name="T21" fmla="*/ 456 h 521"/>
                <a:gd name="T22" fmla="*/ 98 w 98"/>
                <a:gd name="T23" fmla="*/ 312 h 521"/>
                <a:gd name="T24" fmla="*/ 68 w 98"/>
                <a:gd name="T25" fmla="*/ 281 h 521"/>
                <a:gd name="T26" fmla="*/ 80 w 98"/>
                <a:gd name="T27" fmla="*/ 281 h 521"/>
                <a:gd name="T28" fmla="*/ 48 w 98"/>
                <a:gd name="T29" fmla="*/ 113 h 521"/>
                <a:gd name="T30" fmla="*/ 68 w 98"/>
                <a:gd name="T31" fmla="*/ 0 h 521"/>
                <a:gd name="T32" fmla="*/ 13 w 98"/>
                <a:gd name="T33" fmla="*/ 4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521">
                  <a:moveTo>
                    <a:pt x="13" y="40"/>
                  </a:moveTo>
                  <a:lnTo>
                    <a:pt x="13" y="105"/>
                  </a:lnTo>
                  <a:lnTo>
                    <a:pt x="29" y="122"/>
                  </a:lnTo>
                  <a:lnTo>
                    <a:pt x="29" y="293"/>
                  </a:lnTo>
                  <a:lnTo>
                    <a:pt x="22" y="312"/>
                  </a:lnTo>
                  <a:lnTo>
                    <a:pt x="0" y="497"/>
                  </a:lnTo>
                  <a:lnTo>
                    <a:pt x="29" y="521"/>
                  </a:lnTo>
                  <a:lnTo>
                    <a:pt x="68" y="509"/>
                  </a:lnTo>
                  <a:lnTo>
                    <a:pt x="98" y="509"/>
                  </a:lnTo>
                  <a:lnTo>
                    <a:pt x="98" y="470"/>
                  </a:lnTo>
                  <a:lnTo>
                    <a:pt x="84" y="456"/>
                  </a:lnTo>
                  <a:lnTo>
                    <a:pt x="98" y="312"/>
                  </a:lnTo>
                  <a:lnTo>
                    <a:pt x="68" y="281"/>
                  </a:lnTo>
                  <a:lnTo>
                    <a:pt x="80" y="281"/>
                  </a:lnTo>
                  <a:lnTo>
                    <a:pt x="48" y="113"/>
                  </a:lnTo>
                  <a:lnTo>
                    <a:pt x="68" y="0"/>
                  </a:lnTo>
                  <a:lnTo>
                    <a:pt x="1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grpSp>
      <p:grpSp>
        <p:nvGrpSpPr>
          <p:cNvPr id="99" name="Group 98"/>
          <p:cNvGrpSpPr/>
          <p:nvPr/>
        </p:nvGrpSpPr>
        <p:grpSpPr>
          <a:xfrm>
            <a:off x="7096732" y="955858"/>
            <a:ext cx="1026505" cy="885998"/>
            <a:chOff x="2159000" y="-12700"/>
            <a:chExt cx="8118476" cy="7007226"/>
          </a:xfrm>
          <a:solidFill>
            <a:schemeClr val="accent4"/>
          </a:solidFill>
        </p:grpSpPr>
        <p:sp>
          <p:nvSpPr>
            <p:cNvPr id="100" name="Freeform 5"/>
            <p:cNvSpPr>
              <a:spLocks/>
            </p:cNvSpPr>
            <p:nvPr/>
          </p:nvSpPr>
          <p:spPr bwMode="auto">
            <a:xfrm>
              <a:off x="2159000" y="766763"/>
              <a:ext cx="6794500" cy="6227763"/>
            </a:xfrm>
            <a:custGeom>
              <a:avLst/>
              <a:gdLst>
                <a:gd name="T0" fmla="*/ 2 w 1063"/>
                <a:gd name="T1" fmla="*/ 547 h 974"/>
                <a:gd name="T2" fmla="*/ 41 w 1063"/>
                <a:gd name="T3" fmla="*/ 522 h 974"/>
                <a:gd name="T4" fmla="*/ 209 w 1063"/>
                <a:gd name="T5" fmla="*/ 393 h 974"/>
                <a:gd name="T6" fmla="*/ 263 w 1063"/>
                <a:gd name="T7" fmla="*/ 363 h 974"/>
                <a:gd name="T8" fmla="*/ 439 w 1063"/>
                <a:gd name="T9" fmla="*/ 377 h 974"/>
                <a:gd name="T10" fmla="*/ 494 w 1063"/>
                <a:gd name="T11" fmla="*/ 260 h 974"/>
                <a:gd name="T12" fmla="*/ 821 w 1063"/>
                <a:gd name="T13" fmla="*/ 0 h 974"/>
                <a:gd name="T14" fmla="*/ 1063 w 1063"/>
                <a:gd name="T15" fmla="*/ 297 h 974"/>
                <a:gd name="T16" fmla="*/ 1004 w 1063"/>
                <a:gd name="T17" fmla="*/ 344 h 974"/>
                <a:gd name="T18" fmla="*/ 722 w 1063"/>
                <a:gd name="T19" fmla="*/ 569 h 974"/>
                <a:gd name="T20" fmla="*/ 611 w 1063"/>
                <a:gd name="T21" fmla="*/ 591 h 974"/>
                <a:gd name="T22" fmla="*/ 620 w 1063"/>
                <a:gd name="T23" fmla="*/ 646 h 974"/>
                <a:gd name="T24" fmla="*/ 574 w 1063"/>
                <a:gd name="T25" fmla="*/ 774 h 974"/>
                <a:gd name="T26" fmla="*/ 516 w 1063"/>
                <a:gd name="T27" fmla="*/ 831 h 974"/>
                <a:gd name="T28" fmla="*/ 336 w 1063"/>
                <a:gd name="T29" fmla="*/ 974 h 974"/>
                <a:gd name="T30" fmla="*/ 328 w 1063"/>
                <a:gd name="T31" fmla="*/ 936 h 974"/>
                <a:gd name="T32" fmla="*/ 310 w 1063"/>
                <a:gd name="T33" fmla="*/ 740 h 974"/>
                <a:gd name="T34" fmla="*/ 339 w 1063"/>
                <a:gd name="T35" fmla="*/ 679 h 974"/>
                <a:gd name="T36" fmla="*/ 460 w 1063"/>
                <a:gd name="T37" fmla="*/ 584 h 974"/>
                <a:gd name="T38" fmla="*/ 486 w 1063"/>
                <a:gd name="T39" fmla="*/ 560 h 974"/>
                <a:gd name="T40" fmla="*/ 438 w 1063"/>
                <a:gd name="T41" fmla="*/ 502 h 974"/>
                <a:gd name="T42" fmla="*/ 258 w 1063"/>
                <a:gd name="T43" fmla="*/ 643 h 974"/>
                <a:gd name="T44" fmla="*/ 46 w 1063"/>
                <a:gd name="T45" fmla="*/ 575 h 974"/>
                <a:gd name="T46" fmla="*/ 0 w 1063"/>
                <a:gd name="T47" fmla="*/ 566 h 974"/>
                <a:gd name="T48" fmla="*/ 2 w 1063"/>
                <a:gd name="T49" fmla="*/ 547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3" h="974">
                  <a:moveTo>
                    <a:pt x="2" y="547"/>
                  </a:moveTo>
                  <a:cubicBezTo>
                    <a:pt x="15" y="539"/>
                    <a:pt x="29" y="531"/>
                    <a:pt x="41" y="522"/>
                  </a:cubicBezTo>
                  <a:cubicBezTo>
                    <a:pt x="97" y="479"/>
                    <a:pt x="152" y="435"/>
                    <a:pt x="209" y="393"/>
                  </a:cubicBezTo>
                  <a:cubicBezTo>
                    <a:pt x="225" y="381"/>
                    <a:pt x="244" y="371"/>
                    <a:pt x="263" y="363"/>
                  </a:cubicBezTo>
                  <a:cubicBezTo>
                    <a:pt x="321" y="338"/>
                    <a:pt x="378" y="338"/>
                    <a:pt x="439" y="377"/>
                  </a:cubicBezTo>
                  <a:cubicBezTo>
                    <a:pt x="427" y="319"/>
                    <a:pt x="457" y="289"/>
                    <a:pt x="494" y="260"/>
                  </a:cubicBezTo>
                  <a:cubicBezTo>
                    <a:pt x="604" y="174"/>
                    <a:pt x="713" y="87"/>
                    <a:pt x="821" y="0"/>
                  </a:cubicBezTo>
                  <a:cubicBezTo>
                    <a:pt x="851" y="24"/>
                    <a:pt x="1004" y="212"/>
                    <a:pt x="1063" y="297"/>
                  </a:cubicBezTo>
                  <a:cubicBezTo>
                    <a:pt x="1044" y="312"/>
                    <a:pt x="1024" y="328"/>
                    <a:pt x="1004" y="344"/>
                  </a:cubicBezTo>
                  <a:cubicBezTo>
                    <a:pt x="910" y="419"/>
                    <a:pt x="816" y="494"/>
                    <a:pt x="722" y="569"/>
                  </a:cubicBezTo>
                  <a:cubicBezTo>
                    <a:pt x="677" y="605"/>
                    <a:pt x="666" y="607"/>
                    <a:pt x="611" y="591"/>
                  </a:cubicBezTo>
                  <a:cubicBezTo>
                    <a:pt x="614" y="610"/>
                    <a:pt x="619" y="628"/>
                    <a:pt x="620" y="646"/>
                  </a:cubicBezTo>
                  <a:cubicBezTo>
                    <a:pt x="622" y="694"/>
                    <a:pt x="606" y="738"/>
                    <a:pt x="574" y="774"/>
                  </a:cubicBezTo>
                  <a:cubicBezTo>
                    <a:pt x="556" y="795"/>
                    <a:pt x="537" y="814"/>
                    <a:pt x="516" y="831"/>
                  </a:cubicBezTo>
                  <a:cubicBezTo>
                    <a:pt x="458" y="878"/>
                    <a:pt x="398" y="925"/>
                    <a:pt x="336" y="974"/>
                  </a:cubicBezTo>
                  <a:cubicBezTo>
                    <a:pt x="333" y="959"/>
                    <a:pt x="329" y="948"/>
                    <a:pt x="328" y="936"/>
                  </a:cubicBezTo>
                  <a:cubicBezTo>
                    <a:pt x="322" y="871"/>
                    <a:pt x="317" y="805"/>
                    <a:pt x="310" y="740"/>
                  </a:cubicBezTo>
                  <a:cubicBezTo>
                    <a:pt x="308" y="713"/>
                    <a:pt x="318" y="695"/>
                    <a:pt x="339" y="679"/>
                  </a:cubicBezTo>
                  <a:cubicBezTo>
                    <a:pt x="380" y="648"/>
                    <a:pt x="420" y="616"/>
                    <a:pt x="460" y="584"/>
                  </a:cubicBezTo>
                  <a:cubicBezTo>
                    <a:pt x="468" y="577"/>
                    <a:pt x="476" y="569"/>
                    <a:pt x="486" y="560"/>
                  </a:cubicBezTo>
                  <a:cubicBezTo>
                    <a:pt x="470" y="541"/>
                    <a:pt x="455" y="522"/>
                    <a:pt x="438" y="502"/>
                  </a:cubicBezTo>
                  <a:cubicBezTo>
                    <a:pt x="378" y="549"/>
                    <a:pt x="318" y="596"/>
                    <a:pt x="258" y="643"/>
                  </a:cubicBezTo>
                  <a:cubicBezTo>
                    <a:pt x="186" y="620"/>
                    <a:pt x="116" y="597"/>
                    <a:pt x="46" y="575"/>
                  </a:cubicBezTo>
                  <a:cubicBezTo>
                    <a:pt x="31" y="571"/>
                    <a:pt x="15" y="569"/>
                    <a:pt x="0" y="566"/>
                  </a:cubicBezTo>
                  <a:cubicBezTo>
                    <a:pt x="0" y="560"/>
                    <a:pt x="1" y="553"/>
                    <a:pt x="2" y="5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600">
                <a:solidFill>
                  <a:srgbClr val="505050"/>
                </a:solidFill>
                <a:latin typeface="Segoe UI Light" panose="020B0502040204020203" pitchFamily="34" charset="0"/>
                <a:cs typeface="Segoe UI Light" panose="020B0502040204020203" pitchFamily="34" charset="0"/>
              </a:endParaRPr>
            </a:p>
          </p:txBody>
        </p:sp>
        <p:sp>
          <p:nvSpPr>
            <p:cNvPr id="101" name="Freeform 6"/>
            <p:cNvSpPr>
              <a:spLocks/>
            </p:cNvSpPr>
            <p:nvPr/>
          </p:nvSpPr>
          <p:spPr bwMode="auto">
            <a:xfrm>
              <a:off x="7637463" y="-12700"/>
              <a:ext cx="2640013" cy="2551113"/>
            </a:xfrm>
            <a:custGeom>
              <a:avLst/>
              <a:gdLst>
                <a:gd name="T0" fmla="*/ 413 w 413"/>
                <a:gd name="T1" fmla="*/ 19 h 399"/>
                <a:gd name="T2" fmla="*/ 235 w 413"/>
                <a:gd name="T3" fmla="*/ 399 h 399"/>
                <a:gd name="T4" fmla="*/ 0 w 413"/>
                <a:gd name="T5" fmla="*/ 102 h 399"/>
                <a:gd name="T6" fmla="*/ 207 w 413"/>
                <a:gd name="T7" fmla="*/ 4 h 399"/>
                <a:gd name="T8" fmla="*/ 413 w 413"/>
                <a:gd name="T9" fmla="*/ 19 h 399"/>
              </a:gdLst>
              <a:ahLst/>
              <a:cxnLst>
                <a:cxn ang="0">
                  <a:pos x="T0" y="T1"/>
                </a:cxn>
                <a:cxn ang="0">
                  <a:pos x="T2" y="T3"/>
                </a:cxn>
                <a:cxn ang="0">
                  <a:pos x="T4" y="T5"/>
                </a:cxn>
                <a:cxn ang="0">
                  <a:pos x="T6" y="T7"/>
                </a:cxn>
                <a:cxn ang="0">
                  <a:pos x="T8" y="T9"/>
                </a:cxn>
              </a:cxnLst>
              <a:rect l="0" t="0" r="r" b="b"/>
              <a:pathLst>
                <a:path w="413" h="399">
                  <a:moveTo>
                    <a:pt x="413" y="19"/>
                  </a:moveTo>
                  <a:cubicBezTo>
                    <a:pt x="399" y="172"/>
                    <a:pt x="378" y="316"/>
                    <a:pt x="235" y="399"/>
                  </a:cubicBezTo>
                  <a:cubicBezTo>
                    <a:pt x="157" y="301"/>
                    <a:pt x="79" y="202"/>
                    <a:pt x="0" y="102"/>
                  </a:cubicBezTo>
                  <a:cubicBezTo>
                    <a:pt x="54" y="44"/>
                    <a:pt x="123" y="10"/>
                    <a:pt x="207" y="4"/>
                  </a:cubicBezTo>
                  <a:cubicBezTo>
                    <a:pt x="274" y="0"/>
                    <a:pt x="341" y="1"/>
                    <a:pt x="41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600">
                <a:solidFill>
                  <a:srgbClr val="505050"/>
                </a:solidFill>
                <a:latin typeface="Segoe UI Light" panose="020B0502040204020203" pitchFamily="34" charset="0"/>
                <a:cs typeface="Segoe UI Light" panose="020B0502040204020203" pitchFamily="34" charset="0"/>
              </a:endParaRPr>
            </a:p>
          </p:txBody>
        </p:sp>
        <p:sp>
          <p:nvSpPr>
            <p:cNvPr id="102" name="Freeform 7"/>
            <p:cNvSpPr>
              <a:spLocks/>
            </p:cNvSpPr>
            <p:nvPr/>
          </p:nvSpPr>
          <p:spPr bwMode="auto">
            <a:xfrm>
              <a:off x="6173788" y="4379913"/>
              <a:ext cx="2857500" cy="2614613"/>
            </a:xfrm>
            <a:custGeom>
              <a:avLst/>
              <a:gdLst>
                <a:gd name="T0" fmla="*/ 1 w 447"/>
                <a:gd name="T1" fmla="*/ 230 h 409"/>
                <a:gd name="T2" fmla="*/ 17 w 447"/>
                <a:gd name="T3" fmla="*/ 219 h 409"/>
                <a:gd name="T4" fmla="*/ 88 w 447"/>
                <a:gd name="T5" fmla="*/ 165 h 409"/>
                <a:gd name="T6" fmla="*/ 111 w 447"/>
                <a:gd name="T7" fmla="*/ 152 h 409"/>
                <a:gd name="T8" fmla="*/ 184 w 447"/>
                <a:gd name="T9" fmla="*/ 158 h 409"/>
                <a:gd name="T10" fmla="*/ 208 w 447"/>
                <a:gd name="T11" fmla="*/ 109 h 409"/>
                <a:gd name="T12" fmla="*/ 345 w 447"/>
                <a:gd name="T13" fmla="*/ 0 h 409"/>
                <a:gd name="T14" fmla="*/ 447 w 447"/>
                <a:gd name="T15" fmla="*/ 125 h 409"/>
                <a:gd name="T16" fmla="*/ 422 w 447"/>
                <a:gd name="T17" fmla="*/ 144 h 409"/>
                <a:gd name="T18" fmla="*/ 303 w 447"/>
                <a:gd name="T19" fmla="*/ 239 h 409"/>
                <a:gd name="T20" fmla="*/ 256 w 447"/>
                <a:gd name="T21" fmla="*/ 248 h 409"/>
                <a:gd name="T22" fmla="*/ 260 w 447"/>
                <a:gd name="T23" fmla="*/ 271 h 409"/>
                <a:gd name="T24" fmla="*/ 241 w 447"/>
                <a:gd name="T25" fmla="*/ 325 h 409"/>
                <a:gd name="T26" fmla="*/ 217 w 447"/>
                <a:gd name="T27" fmla="*/ 349 h 409"/>
                <a:gd name="T28" fmla="*/ 141 w 447"/>
                <a:gd name="T29" fmla="*/ 409 h 409"/>
                <a:gd name="T30" fmla="*/ 138 w 447"/>
                <a:gd name="T31" fmla="*/ 393 h 409"/>
                <a:gd name="T32" fmla="*/ 130 w 447"/>
                <a:gd name="T33" fmla="*/ 311 h 409"/>
                <a:gd name="T34" fmla="*/ 143 w 447"/>
                <a:gd name="T35" fmla="*/ 285 h 409"/>
                <a:gd name="T36" fmla="*/ 193 w 447"/>
                <a:gd name="T37" fmla="*/ 245 h 409"/>
                <a:gd name="T38" fmla="*/ 204 w 447"/>
                <a:gd name="T39" fmla="*/ 235 h 409"/>
                <a:gd name="T40" fmla="*/ 184 w 447"/>
                <a:gd name="T41" fmla="*/ 211 h 409"/>
                <a:gd name="T42" fmla="*/ 108 w 447"/>
                <a:gd name="T43" fmla="*/ 270 h 409"/>
                <a:gd name="T44" fmla="*/ 19 w 447"/>
                <a:gd name="T45" fmla="*/ 242 h 409"/>
                <a:gd name="T46" fmla="*/ 0 w 447"/>
                <a:gd name="T47" fmla="*/ 238 h 409"/>
                <a:gd name="T48" fmla="*/ 1 w 447"/>
                <a:gd name="T49" fmla="*/ 23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7" h="409">
                  <a:moveTo>
                    <a:pt x="1" y="230"/>
                  </a:moveTo>
                  <a:cubicBezTo>
                    <a:pt x="6" y="226"/>
                    <a:pt x="12" y="223"/>
                    <a:pt x="17" y="219"/>
                  </a:cubicBezTo>
                  <a:cubicBezTo>
                    <a:pt x="41" y="201"/>
                    <a:pt x="64" y="183"/>
                    <a:pt x="88" y="165"/>
                  </a:cubicBezTo>
                  <a:cubicBezTo>
                    <a:pt x="95" y="160"/>
                    <a:pt x="103" y="156"/>
                    <a:pt x="111" y="152"/>
                  </a:cubicBezTo>
                  <a:cubicBezTo>
                    <a:pt x="135" y="142"/>
                    <a:pt x="159" y="142"/>
                    <a:pt x="184" y="158"/>
                  </a:cubicBezTo>
                  <a:cubicBezTo>
                    <a:pt x="179" y="134"/>
                    <a:pt x="192" y="121"/>
                    <a:pt x="208" y="109"/>
                  </a:cubicBezTo>
                  <a:cubicBezTo>
                    <a:pt x="254" y="73"/>
                    <a:pt x="299" y="36"/>
                    <a:pt x="345" y="0"/>
                  </a:cubicBezTo>
                  <a:cubicBezTo>
                    <a:pt x="357" y="10"/>
                    <a:pt x="422" y="89"/>
                    <a:pt x="447" y="125"/>
                  </a:cubicBezTo>
                  <a:cubicBezTo>
                    <a:pt x="438" y="131"/>
                    <a:pt x="430" y="138"/>
                    <a:pt x="422" y="144"/>
                  </a:cubicBezTo>
                  <a:cubicBezTo>
                    <a:pt x="382" y="176"/>
                    <a:pt x="343" y="208"/>
                    <a:pt x="303" y="239"/>
                  </a:cubicBezTo>
                  <a:cubicBezTo>
                    <a:pt x="284" y="254"/>
                    <a:pt x="280" y="255"/>
                    <a:pt x="256" y="248"/>
                  </a:cubicBezTo>
                  <a:cubicBezTo>
                    <a:pt x="258" y="256"/>
                    <a:pt x="260" y="264"/>
                    <a:pt x="260" y="271"/>
                  </a:cubicBezTo>
                  <a:cubicBezTo>
                    <a:pt x="261" y="292"/>
                    <a:pt x="255" y="310"/>
                    <a:pt x="241" y="325"/>
                  </a:cubicBezTo>
                  <a:cubicBezTo>
                    <a:pt x="234" y="334"/>
                    <a:pt x="225" y="342"/>
                    <a:pt x="217" y="349"/>
                  </a:cubicBezTo>
                  <a:cubicBezTo>
                    <a:pt x="192" y="369"/>
                    <a:pt x="167" y="388"/>
                    <a:pt x="141" y="409"/>
                  </a:cubicBezTo>
                  <a:cubicBezTo>
                    <a:pt x="140" y="403"/>
                    <a:pt x="138" y="398"/>
                    <a:pt x="138" y="393"/>
                  </a:cubicBezTo>
                  <a:cubicBezTo>
                    <a:pt x="135" y="366"/>
                    <a:pt x="133" y="338"/>
                    <a:pt x="130" y="311"/>
                  </a:cubicBezTo>
                  <a:cubicBezTo>
                    <a:pt x="129" y="299"/>
                    <a:pt x="134" y="292"/>
                    <a:pt x="143" y="285"/>
                  </a:cubicBezTo>
                  <a:cubicBezTo>
                    <a:pt x="160" y="272"/>
                    <a:pt x="176" y="259"/>
                    <a:pt x="193" y="245"/>
                  </a:cubicBezTo>
                  <a:cubicBezTo>
                    <a:pt x="197" y="242"/>
                    <a:pt x="200" y="239"/>
                    <a:pt x="204" y="235"/>
                  </a:cubicBezTo>
                  <a:cubicBezTo>
                    <a:pt x="197" y="227"/>
                    <a:pt x="191" y="219"/>
                    <a:pt x="184" y="211"/>
                  </a:cubicBezTo>
                  <a:cubicBezTo>
                    <a:pt x="159" y="230"/>
                    <a:pt x="134" y="250"/>
                    <a:pt x="108" y="270"/>
                  </a:cubicBezTo>
                  <a:cubicBezTo>
                    <a:pt x="78" y="260"/>
                    <a:pt x="49" y="251"/>
                    <a:pt x="19" y="242"/>
                  </a:cubicBezTo>
                  <a:cubicBezTo>
                    <a:pt x="13" y="240"/>
                    <a:pt x="6" y="239"/>
                    <a:pt x="0" y="238"/>
                  </a:cubicBezTo>
                  <a:cubicBezTo>
                    <a:pt x="0" y="235"/>
                    <a:pt x="0" y="232"/>
                    <a:pt x="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600">
                <a:solidFill>
                  <a:srgbClr val="505050"/>
                </a:solidFill>
                <a:latin typeface="Segoe UI Light" panose="020B0502040204020203" pitchFamily="34" charset="0"/>
                <a:cs typeface="Segoe UI Light" panose="020B0502040204020203" pitchFamily="34" charset="0"/>
              </a:endParaRPr>
            </a:p>
          </p:txBody>
        </p:sp>
        <p:sp>
          <p:nvSpPr>
            <p:cNvPr id="103" name="Freeform 8"/>
            <p:cNvSpPr>
              <a:spLocks/>
            </p:cNvSpPr>
            <p:nvPr/>
          </p:nvSpPr>
          <p:spPr bwMode="auto">
            <a:xfrm>
              <a:off x="8474075" y="4052888"/>
              <a:ext cx="1106488" cy="1068388"/>
            </a:xfrm>
            <a:custGeom>
              <a:avLst/>
              <a:gdLst>
                <a:gd name="T0" fmla="*/ 173 w 173"/>
                <a:gd name="T1" fmla="*/ 8 h 167"/>
                <a:gd name="T2" fmla="*/ 99 w 173"/>
                <a:gd name="T3" fmla="*/ 167 h 167"/>
                <a:gd name="T4" fmla="*/ 0 w 173"/>
                <a:gd name="T5" fmla="*/ 43 h 167"/>
                <a:gd name="T6" fmla="*/ 87 w 173"/>
                <a:gd name="T7" fmla="*/ 2 h 167"/>
                <a:gd name="T8" fmla="*/ 173 w 173"/>
                <a:gd name="T9" fmla="*/ 8 h 167"/>
              </a:gdLst>
              <a:ahLst/>
              <a:cxnLst>
                <a:cxn ang="0">
                  <a:pos x="T0" y="T1"/>
                </a:cxn>
                <a:cxn ang="0">
                  <a:pos x="T2" y="T3"/>
                </a:cxn>
                <a:cxn ang="0">
                  <a:pos x="T4" y="T5"/>
                </a:cxn>
                <a:cxn ang="0">
                  <a:pos x="T6" y="T7"/>
                </a:cxn>
                <a:cxn ang="0">
                  <a:pos x="T8" y="T9"/>
                </a:cxn>
              </a:cxnLst>
              <a:rect l="0" t="0" r="r" b="b"/>
              <a:pathLst>
                <a:path w="173" h="167">
                  <a:moveTo>
                    <a:pt x="173" y="8"/>
                  </a:moveTo>
                  <a:cubicBezTo>
                    <a:pt x="167" y="72"/>
                    <a:pt x="159" y="132"/>
                    <a:pt x="99" y="167"/>
                  </a:cubicBezTo>
                  <a:cubicBezTo>
                    <a:pt x="66" y="126"/>
                    <a:pt x="33" y="85"/>
                    <a:pt x="0" y="43"/>
                  </a:cubicBezTo>
                  <a:cubicBezTo>
                    <a:pt x="22" y="18"/>
                    <a:pt x="52" y="4"/>
                    <a:pt x="87" y="2"/>
                  </a:cubicBezTo>
                  <a:cubicBezTo>
                    <a:pt x="115" y="0"/>
                    <a:pt x="143" y="0"/>
                    <a:pt x="17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600">
                <a:solidFill>
                  <a:srgbClr val="505050"/>
                </a:solidFill>
                <a:latin typeface="Segoe UI Light" panose="020B0502040204020203" pitchFamily="34" charset="0"/>
                <a:cs typeface="Segoe UI Light" panose="020B0502040204020203" pitchFamily="34" charset="0"/>
              </a:endParaRPr>
            </a:p>
          </p:txBody>
        </p:sp>
        <p:sp>
          <p:nvSpPr>
            <p:cNvPr id="104" name="Freeform 9"/>
            <p:cNvSpPr>
              <a:spLocks/>
            </p:cNvSpPr>
            <p:nvPr/>
          </p:nvSpPr>
          <p:spPr bwMode="auto">
            <a:xfrm>
              <a:off x="2752725" y="766763"/>
              <a:ext cx="2346325" cy="2155825"/>
            </a:xfrm>
            <a:custGeom>
              <a:avLst/>
              <a:gdLst>
                <a:gd name="T0" fmla="*/ 1 w 367"/>
                <a:gd name="T1" fmla="*/ 189 h 337"/>
                <a:gd name="T2" fmla="*/ 14 w 367"/>
                <a:gd name="T3" fmla="*/ 181 h 337"/>
                <a:gd name="T4" fmla="*/ 72 w 367"/>
                <a:gd name="T5" fmla="*/ 136 h 337"/>
                <a:gd name="T6" fmla="*/ 91 w 367"/>
                <a:gd name="T7" fmla="*/ 126 h 337"/>
                <a:gd name="T8" fmla="*/ 151 w 367"/>
                <a:gd name="T9" fmla="*/ 130 h 337"/>
                <a:gd name="T10" fmla="*/ 171 w 367"/>
                <a:gd name="T11" fmla="*/ 90 h 337"/>
                <a:gd name="T12" fmla="*/ 284 w 367"/>
                <a:gd name="T13" fmla="*/ 0 h 337"/>
                <a:gd name="T14" fmla="*/ 367 w 367"/>
                <a:gd name="T15" fmla="*/ 103 h 337"/>
                <a:gd name="T16" fmla="*/ 347 w 367"/>
                <a:gd name="T17" fmla="*/ 119 h 337"/>
                <a:gd name="T18" fmla="*/ 249 w 367"/>
                <a:gd name="T19" fmla="*/ 197 h 337"/>
                <a:gd name="T20" fmla="*/ 211 w 367"/>
                <a:gd name="T21" fmla="*/ 204 h 337"/>
                <a:gd name="T22" fmla="*/ 214 w 367"/>
                <a:gd name="T23" fmla="*/ 223 h 337"/>
                <a:gd name="T24" fmla="*/ 198 w 367"/>
                <a:gd name="T25" fmla="*/ 268 h 337"/>
                <a:gd name="T26" fmla="*/ 178 w 367"/>
                <a:gd name="T27" fmla="*/ 287 h 337"/>
                <a:gd name="T28" fmla="*/ 116 w 367"/>
                <a:gd name="T29" fmla="*/ 337 h 337"/>
                <a:gd name="T30" fmla="*/ 113 w 367"/>
                <a:gd name="T31" fmla="*/ 323 h 337"/>
                <a:gd name="T32" fmla="*/ 107 w 367"/>
                <a:gd name="T33" fmla="*/ 256 h 337"/>
                <a:gd name="T34" fmla="*/ 117 w 367"/>
                <a:gd name="T35" fmla="*/ 235 h 337"/>
                <a:gd name="T36" fmla="*/ 159 w 367"/>
                <a:gd name="T37" fmla="*/ 202 h 337"/>
                <a:gd name="T38" fmla="*/ 168 w 367"/>
                <a:gd name="T39" fmla="*/ 194 h 337"/>
                <a:gd name="T40" fmla="*/ 151 w 367"/>
                <a:gd name="T41" fmla="*/ 173 h 337"/>
                <a:gd name="T42" fmla="*/ 89 w 367"/>
                <a:gd name="T43" fmla="*/ 222 h 337"/>
                <a:gd name="T44" fmla="*/ 16 w 367"/>
                <a:gd name="T45" fmla="*/ 199 h 337"/>
                <a:gd name="T46" fmla="*/ 0 w 367"/>
                <a:gd name="T47" fmla="*/ 196 h 337"/>
                <a:gd name="T48" fmla="*/ 1 w 367"/>
                <a:gd name="T49" fmla="*/ 189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7" h="337">
                  <a:moveTo>
                    <a:pt x="1" y="189"/>
                  </a:moveTo>
                  <a:cubicBezTo>
                    <a:pt x="5" y="186"/>
                    <a:pt x="10" y="184"/>
                    <a:pt x="14" y="181"/>
                  </a:cubicBezTo>
                  <a:cubicBezTo>
                    <a:pt x="33" y="166"/>
                    <a:pt x="53" y="151"/>
                    <a:pt x="72" y="136"/>
                  </a:cubicBezTo>
                  <a:cubicBezTo>
                    <a:pt x="78" y="132"/>
                    <a:pt x="84" y="128"/>
                    <a:pt x="91" y="126"/>
                  </a:cubicBezTo>
                  <a:cubicBezTo>
                    <a:pt x="111" y="117"/>
                    <a:pt x="130" y="117"/>
                    <a:pt x="151" y="130"/>
                  </a:cubicBezTo>
                  <a:cubicBezTo>
                    <a:pt x="148" y="110"/>
                    <a:pt x="158" y="100"/>
                    <a:pt x="171" y="90"/>
                  </a:cubicBezTo>
                  <a:cubicBezTo>
                    <a:pt x="209" y="60"/>
                    <a:pt x="246" y="30"/>
                    <a:pt x="284" y="0"/>
                  </a:cubicBezTo>
                  <a:cubicBezTo>
                    <a:pt x="294" y="8"/>
                    <a:pt x="347" y="73"/>
                    <a:pt x="367" y="103"/>
                  </a:cubicBezTo>
                  <a:cubicBezTo>
                    <a:pt x="361" y="108"/>
                    <a:pt x="354" y="114"/>
                    <a:pt x="347" y="119"/>
                  </a:cubicBezTo>
                  <a:cubicBezTo>
                    <a:pt x="314" y="145"/>
                    <a:pt x="282" y="171"/>
                    <a:pt x="249" y="197"/>
                  </a:cubicBezTo>
                  <a:cubicBezTo>
                    <a:pt x="234" y="209"/>
                    <a:pt x="230" y="210"/>
                    <a:pt x="211" y="204"/>
                  </a:cubicBezTo>
                  <a:cubicBezTo>
                    <a:pt x="212" y="211"/>
                    <a:pt x="214" y="217"/>
                    <a:pt x="214" y="223"/>
                  </a:cubicBezTo>
                  <a:cubicBezTo>
                    <a:pt x="215" y="240"/>
                    <a:pt x="209" y="255"/>
                    <a:pt x="198" y="268"/>
                  </a:cubicBezTo>
                  <a:cubicBezTo>
                    <a:pt x="192" y="275"/>
                    <a:pt x="185" y="281"/>
                    <a:pt x="178" y="287"/>
                  </a:cubicBezTo>
                  <a:cubicBezTo>
                    <a:pt x="158" y="304"/>
                    <a:pt x="137" y="320"/>
                    <a:pt x="116" y="337"/>
                  </a:cubicBezTo>
                  <a:cubicBezTo>
                    <a:pt x="115" y="332"/>
                    <a:pt x="114" y="328"/>
                    <a:pt x="113" y="323"/>
                  </a:cubicBezTo>
                  <a:cubicBezTo>
                    <a:pt x="111" y="301"/>
                    <a:pt x="110" y="278"/>
                    <a:pt x="107" y="256"/>
                  </a:cubicBezTo>
                  <a:cubicBezTo>
                    <a:pt x="106" y="246"/>
                    <a:pt x="110" y="240"/>
                    <a:pt x="117" y="235"/>
                  </a:cubicBezTo>
                  <a:cubicBezTo>
                    <a:pt x="131" y="224"/>
                    <a:pt x="145" y="213"/>
                    <a:pt x="159" y="202"/>
                  </a:cubicBezTo>
                  <a:cubicBezTo>
                    <a:pt x="162" y="199"/>
                    <a:pt x="164" y="197"/>
                    <a:pt x="168" y="194"/>
                  </a:cubicBezTo>
                  <a:cubicBezTo>
                    <a:pt x="162" y="187"/>
                    <a:pt x="157" y="181"/>
                    <a:pt x="151" y="173"/>
                  </a:cubicBezTo>
                  <a:cubicBezTo>
                    <a:pt x="131" y="190"/>
                    <a:pt x="110" y="206"/>
                    <a:pt x="89" y="222"/>
                  </a:cubicBezTo>
                  <a:cubicBezTo>
                    <a:pt x="64" y="214"/>
                    <a:pt x="40" y="207"/>
                    <a:pt x="16" y="199"/>
                  </a:cubicBezTo>
                  <a:cubicBezTo>
                    <a:pt x="11" y="197"/>
                    <a:pt x="5" y="197"/>
                    <a:pt x="0" y="196"/>
                  </a:cubicBezTo>
                  <a:cubicBezTo>
                    <a:pt x="0" y="193"/>
                    <a:pt x="0" y="191"/>
                    <a:pt x="1"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600">
                <a:solidFill>
                  <a:srgbClr val="505050"/>
                </a:solidFill>
                <a:latin typeface="Segoe UI Light" panose="020B0502040204020203" pitchFamily="34" charset="0"/>
                <a:cs typeface="Segoe UI Light" panose="020B0502040204020203" pitchFamily="34" charset="0"/>
              </a:endParaRPr>
            </a:p>
          </p:txBody>
        </p:sp>
        <p:sp>
          <p:nvSpPr>
            <p:cNvPr id="105" name="Freeform 10"/>
            <p:cNvSpPr>
              <a:spLocks/>
            </p:cNvSpPr>
            <p:nvPr/>
          </p:nvSpPr>
          <p:spPr bwMode="auto">
            <a:xfrm>
              <a:off x="4645025" y="498475"/>
              <a:ext cx="914400" cy="882650"/>
            </a:xfrm>
            <a:custGeom>
              <a:avLst/>
              <a:gdLst>
                <a:gd name="T0" fmla="*/ 143 w 143"/>
                <a:gd name="T1" fmla="*/ 7 h 138"/>
                <a:gd name="T2" fmla="*/ 81 w 143"/>
                <a:gd name="T3" fmla="*/ 138 h 138"/>
                <a:gd name="T4" fmla="*/ 0 w 143"/>
                <a:gd name="T5" fmla="*/ 35 h 138"/>
                <a:gd name="T6" fmla="*/ 71 w 143"/>
                <a:gd name="T7" fmla="*/ 1 h 138"/>
                <a:gd name="T8" fmla="*/ 143 w 143"/>
                <a:gd name="T9" fmla="*/ 7 h 138"/>
              </a:gdLst>
              <a:ahLst/>
              <a:cxnLst>
                <a:cxn ang="0">
                  <a:pos x="T0" y="T1"/>
                </a:cxn>
                <a:cxn ang="0">
                  <a:pos x="T2" y="T3"/>
                </a:cxn>
                <a:cxn ang="0">
                  <a:pos x="T4" y="T5"/>
                </a:cxn>
                <a:cxn ang="0">
                  <a:pos x="T6" y="T7"/>
                </a:cxn>
                <a:cxn ang="0">
                  <a:pos x="T8" y="T9"/>
                </a:cxn>
              </a:cxnLst>
              <a:rect l="0" t="0" r="r" b="b"/>
              <a:pathLst>
                <a:path w="143" h="138">
                  <a:moveTo>
                    <a:pt x="143" y="7"/>
                  </a:moveTo>
                  <a:cubicBezTo>
                    <a:pt x="138" y="60"/>
                    <a:pt x="131" y="109"/>
                    <a:pt x="81" y="138"/>
                  </a:cubicBezTo>
                  <a:cubicBezTo>
                    <a:pt x="54" y="104"/>
                    <a:pt x="27" y="70"/>
                    <a:pt x="0" y="35"/>
                  </a:cubicBezTo>
                  <a:cubicBezTo>
                    <a:pt x="19" y="15"/>
                    <a:pt x="42" y="3"/>
                    <a:pt x="71" y="1"/>
                  </a:cubicBezTo>
                  <a:cubicBezTo>
                    <a:pt x="95" y="0"/>
                    <a:pt x="118" y="0"/>
                    <a:pt x="14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sz="1600">
                <a:solidFill>
                  <a:srgbClr val="505050"/>
                </a:solidFill>
                <a:latin typeface="Segoe UI Light" panose="020B0502040204020203" pitchFamily="34" charset="0"/>
                <a:cs typeface="Segoe UI Light" panose="020B0502040204020203" pitchFamily="34" charset="0"/>
              </a:endParaRPr>
            </a:p>
          </p:txBody>
        </p:sp>
      </p:grpSp>
      <p:sp>
        <p:nvSpPr>
          <p:cNvPr id="106" name="Freeform 5"/>
          <p:cNvSpPr>
            <a:spLocks/>
          </p:cNvSpPr>
          <p:nvPr/>
        </p:nvSpPr>
        <p:spPr bwMode="auto">
          <a:xfrm>
            <a:off x="2000135" y="4369739"/>
            <a:ext cx="828183" cy="828181"/>
          </a:xfrm>
          <a:custGeom>
            <a:avLst/>
            <a:gdLst>
              <a:gd name="T0" fmla="*/ 1263 w 1320"/>
              <a:gd name="T1" fmla="*/ 7 h 1319"/>
              <a:gd name="T2" fmla="*/ 1229 w 1320"/>
              <a:gd name="T3" fmla="*/ 208 h 1319"/>
              <a:gd name="T4" fmla="*/ 1068 w 1320"/>
              <a:gd name="T5" fmla="*/ 343 h 1319"/>
              <a:gd name="T6" fmla="*/ 812 w 1320"/>
              <a:gd name="T7" fmla="*/ 590 h 1319"/>
              <a:gd name="T8" fmla="*/ 848 w 1320"/>
              <a:gd name="T9" fmla="*/ 732 h 1319"/>
              <a:gd name="T10" fmla="*/ 1291 w 1320"/>
              <a:gd name="T11" fmla="*/ 1069 h 1319"/>
              <a:gd name="T12" fmla="*/ 1148 w 1320"/>
              <a:gd name="T13" fmla="*/ 927 h 1319"/>
              <a:gd name="T14" fmla="*/ 1052 w 1320"/>
              <a:gd name="T15" fmla="*/ 931 h 1319"/>
              <a:gd name="T16" fmla="*/ 921 w 1320"/>
              <a:gd name="T17" fmla="*/ 1119 h 1319"/>
              <a:gd name="T18" fmla="*/ 1028 w 1320"/>
              <a:gd name="T19" fmla="*/ 1240 h 1319"/>
              <a:gd name="T20" fmla="*/ 786 w 1320"/>
              <a:gd name="T21" fmla="*/ 1214 h 1319"/>
              <a:gd name="T22" fmla="*/ 635 w 1320"/>
              <a:gd name="T23" fmla="*/ 769 h 1319"/>
              <a:gd name="T24" fmla="*/ 490 w 1320"/>
              <a:gd name="T25" fmla="*/ 947 h 1319"/>
              <a:gd name="T26" fmla="*/ 542 w 1320"/>
              <a:gd name="T27" fmla="*/ 1022 h 1319"/>
              <a:gd name="T28" fmla="*/ 435 w 1320"/>
              <a:gd name="T29" fmla="*/ 1055 h 1319"/>
              <a:gd name="T30" fmla="*/ 29 w 1320"/>
              <a:gd name="T31" fmla="*/ 1226 h 1319"/>
              <a:gd name="T32" fmla="*/ 70 w 1320"/>
              <a:gd name="T33" fmla="*/ 1092 h 1319"/>
              <a:gd name="T34" fmla="*/ 267 w 1320"/>
              <a:gd name="T35" fmla="*/ 870 h 1319"/>
              <a:gd name="T36" fmla="*/ 295 w 1320"/>
              <a:gd name="T37" fmla="*/ 785 h 1319"/>
              <a:gd name="T38" fmla="*/ 361 w 1320"/>
              <a:gd name="T39" fmla="*/ 819 h 1319"/>
              <a:gd name="T40" fmla="*/ 548 w 1320"/>
              <a:gd name="T41" fmla="*/ 692 h 1319"/>
              <a:gd name="T42" fmla="*/ 460 w 1320"/>
              <a:gd name="T43" fmla="*/ 596 h 1319"/>
              <a:gd name="T44" fmla="*/ 31 w 1320"/>
              <a:gd name="T45" fmla="*/ 251 h 1319"/>
              <a:gd name="T46" fmla="*/ 174 w 1320"/>
              <a:gd name="T47" fmla="*/ 393 h 1319"/>
              <a:gd name="T48" fmla="*/ 282 w 1320"/>
              <a:gd name="T49" fmla="*/ 387 h 1319"/>
              <a:gd name="T50" fmla="*/ 402 w 1320"/>
              <a:gd name="T51" fmla="*/ 202 h 1319"/>
              <a:gd name="T52" fmla="*/ 263 w 1320"/>
              <a:gd name="T53" fmla="*/ 51 h 1319"/>
              <a:gd name="T54" fmla="*/ 534 w 1320"/>
              <a:gd name="T55" fmla="*/ 104 h 1319"/>
              <a:gd name="T56" fmla="*/ 677 w 1320"/>
              <a:gd name="T57" fmla="*/ 562 h 1319"/>
              <a:gd name="T58" fmla="*/ 937 w 1320"/>
              <a:gd name="T59" fmla="*/ 302 h 1319"/>
              <a:gd name="T60" fmla="*/ 1084 w 1320"/>
              <a:gd name="T61" fmla="*/ 112 h 1319"/>
              <a:gd name="T62" fmla="*/ 1258 w 1320"/>
              <a:gd name="T63" fmla="*/ 7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0" h="1319">
                <a:moveTo>
                  <a:pt x="1258" y="7"/>
                </a:moveTo>
                <a:cubicBezTo>
                  <a:pt x="1259" y="7"/>
                  <a:pt x="1261" y="7"/>
                  <a:pt x="1263" y="7"/>
                </a:cubicBezTo>
                <a:cubicBezTo>
                  <a:pt x="1278" y="24"/>
                  <a:pt x="1294" y="42"/>
                  <a:pt x="1310" y="59"/>
                </a:cubicBezTo>
                <a:cubicBezTo>
                  <a:pt x="1282" y="110"/>
                  <a:pt x="1256" y="159"/>
                  <a:pt x="1229" y="208"/>
                </a:cubicBezTo>
                <a:cubicBezTo>
                  <a:pt x="1225" y="214"/>
                  <a:pt x="1221" y="219"/>
                  <a:pt x="1216" y="224"/>
                </a:cubicBezTo>
                <a:cubicBezTo>
                  <a:pt x="1173" y="272"/>
                  <a:pt x="1126" y="314"/>
                  <a:pt x="1068" y="343"/>
                </a:cubicBezTo>
                <a:cubicBezTo>
                  <a:pt x="1055" y="350"/>
                  <a:pt x="1042" y="359"/>
                  <a:pt x="1031" y="370"/>
                </a:cubicBezTo>
                <a:cubicBezTo>
                  <a:pt x="958" y="443"/>
                  <a:pt x="885" y="516"/>
                  <a:pt x="812" y="590"/>
                </a:cubicBezTo>
                <a:cubicBezTo>
                  <a:pt x="793" y="609"/>
                  <a:pt x="776" y="627"/>
                  <a:pt x="762" y="642"/>
                </a:cubicBezTo>
                <a:cubicBezTo>
                  <a:pt x="791" y="673"/>
                  <a:pt x="820" y="703"/>
                  <a:pt x="848" y="732"/>
                </a:cubicBezTo>
                <a:cubicBezTo>
                  <a:pt x="1008" y="647"/>
                  <a:pt x="1151" y="710"/>
                  <a:pt x="1225" y="791"/>
                </a:cubicBezTo>
                <a:cubicBezTo>
                  <a:pt x="1304" y="875"/>
                  <a:pt x="1320" y="1007"/>
                  <a:pt x="1291" y="1069"/>
                </a:cubicBezTo>
                <a:cubicBezTo>
                  <a:pt x="1284" y="1063"/>
                  <a:pt x="1278" y="1058"/>
                  <a:pt x="1272" y="1052"/>
                </a:cubicBezTo>
                <a:cubicBezTo>
                  <a:pt x="1231" y="1010"/>
                  <a:pt x="1189" y="969"/>
                  <a:pt x="1148" y="927"/>
                </a:cubicBezTo>
                <a:cubicBezTo>
                  <a:pt x="1138" y="917"/>
                  <a:pt x="1128" y="913"/>
                  <a:pt x="1114" y="917"/>
                </a:cubicBezTo>
                <a:cubicBezTo>
                  <a:pt x="1094" y="923"/>
                  <a:pt x="1073" y="926"/>
                  <a:pt x="1052" y="931"/>
                </a:cubicBezTo>
                <a:cubicBezTo>
                  <a:pt x="1020" y="938"/>
                  <a:pt x="988" y="945"/>
                  <a:pt x="955" y="953"/>
                </a:cubicBezTo>
                <a:cubicBezTo>
                  <a:pt x="944" y="1009"/>
                  <a:pt x="932" y="1064"/>
                  <a:pt x="921" y="1119"/>
                </a:cubicBezTo>
                <a:cubicBezTo>
                  <a:pt x="918" y="1130"/>
                  <a:pt x="924" y="1136"/>
                  <a:pt x="931" y="1143"/>
                </a:cubicBezTo>
                <a:cubicBezTo>
                  <a:pt x="963" y="1175"/>
                  <a:pt x="996" y="1207"/>
                  <a:pt x="1028" y="1240"/>
                </a:cubicBezTo>
                <a:cubicBezTo>
                  <a:pt x="1045" y="1256"/>
                  <a:pt x="1061" y="1272"/>
                  <a:pt x="1079" y="1291"/>
                </a:cubicBezTo>
                <a:cubicBezTo>
                  <a:pt x="964" y="1319"/>
                  <a:pt x="865" y="1294"/>
                  <a:pt x="786" y="1214"/>
                </a:cubicBezTo>
                <a:cubicBezTo>
                  <a:pt x="684" y="1111"/>
                  <a:pt x="671" y="990"/>
                  <a:pt x="726" y="861"/>
                </a:cubicBezTo>
                <a:cubicBezTo>
                  <a:pt x="696" y="830"/>
                  <a:pt x="666" y="800"/>
                  <a:pt x="635" y="769"/>
                </a:cubicBezTo>
                <a:cubicBezTo>
                  <a:pt x="582" y="822"/>
                  <a:pt x="528" y="876"/>
                  <a:pt x="472" y="932"/>
                </a:cubicBezTo>
                <a:cubicBezTo>
                  <a:pt x="480" y="939"/>
                  <a:pt x="485" y="942"/>
                  <a:pt x="490" y="947"/>
                </a:cubicBezTo>
                <a:cubicBezTo>
                  <a:pt x="505" y="962"/>
                  <a:pt x="520" y="977"/>
                  <a:pt x="535" y="992"/>
                </a:cubicBezTo>
                <a:cubicBezTo>
                  <a:pt x="544" y="1001"/>
                  <a:pt x="550" y="1012"/>
                  <a:pt x="542" y="1022"/>
                </a:cubicBezTo>
                <a:cubicBezTo>
                  <a:pt x="528" y="1040"/>
                  <a:pt x="514" y="1061"/>
                  <a:pt x="485" y="1058"/>
                </a:cubicBezTo>
                <a:cubicBezTo>
                  <a:pt x="468" y="1056"/>
                  <a:pt x="450" y="1056"/>
                  <a:pt x="435" y="1055"/>
                </a:cubicBezTo>
                <a:cubicBezTo>
                  <a:pt x="357" y="1133"/>
                  <a:pt x="219" y="1314"/>
                  <a:pt x="166" y="1313"/>
                </a:cubicBezTo>
                <a:cubicBezTo>
                  <a:pt x="112" y="1312"/>
                  <a:pt x="53" y="1250"/>
                  <a:pt x="29" y="1226"/>
                </a:cubicBezTo>
                <a:cubicBezTo>
                  <a:pt x="5" y="1202"/>
                  <a:pt x="6" y="1159"/>
                  <a:pt x="29" y="1134"/>
                </a:cubicBezTo>
                <a:cubicBezTo>
                  <a:pt x="42" y="1120"/>
                  <a:pt x="56" y="1106"/>
                  <a:pt x="70" y="1092"/>
                </a:cubicBezTo>
                <a:cubicBezTo>
                  <a:pt x="132" y="1030"/>
                  <a:pt x="193" y="968"/>
                  <a:pt x="255" y="906"/>
                </a:cubicBezTo>
                <a:cubicBezTo>
                  <a:pt x="266" y="895"/>
                  <a:pt x="271" y="885"/>
                  <a:pt x="267" y="870"/>
                </a:cubicBezTo>
                <a:cubicBezTo>
                  <a:pt x="266" y="866"/>
                  <a:pt x="266" y="862"/>
                  <a:pt x="265" y="858"/>
                </a:cubicBezTo>
                <a:cubicBezTo>
                  <a:pt x="257" y="826"/>
                  <a:pt x="270" y="803"/>
                  <a:pt x="295" y="785"/>
                </a:cubicBezTo>
                <a:cubicBezTo>
                  <a:pt x="307" y="776"/>
                  <a:pt x="315" y="775"/>
                  <a:pt x="327" y="785"/>
                </a:cubicBezTo>
                <a:cubicBezTo>
                  <a:pt x="339" y="796"/>
                  <a:pt x="350" y="808"/>
                  <a:pt x="361" y="819"/>
                </a:cubicBezTo>
                <a:cubicBezTo>
                  <a:pt x="371" y="829"/>
                  <a:pt x="382" y="839"/>
                  <a:pt x="390" y="847"/>
                </a:cubicBezTo>
                <a:cubicBezTo>
                  <a:pt x="444" y="795"/>
                  <a:pt x="496" y="743"/>
                  <a:pt x="548" y="692"/>
                </a:cubicBezTo>
                <a:cubicBezTo>
                  <a:pt x="550" y="691"/>
                  <a:pt x="551" y="688"/>
                  <a:pt x="550" y="689"/>
                </a:cubicBezTo>
                <a:cubicBezTo>
                  <a:pt x="520" y="658"/>
                  <a:pt x="490" y="627"/>
                  <a:pt x="460" y="596"/>
                </a:cubicBezTo>
                <a:cubicBezTo>
                  <a:pt x="315" y="666"/>
                  <a:pt x="177" y="615"/>
                  <a:pt x="98" y="532"/>
                </a:cubicBezTo>
                <a:cubicBezTo>
                  <a:pt x="19" y="447"/>
                  <a:pt x="0" y="319"/>
                  <a:pt x="31" y="251"/>
                </a:cubicBezTo>
                <a:cubicBezTo>
                  <a:pt x="35" y="255"/>
                  <a:pt x="39" y="258"/>
                  <a:pt x="42" y="262"/>
                </a:cubicBezTo>
                <a:cubicBezTo>
                  <a:pt x="86" y="305"/>
                  <a:pt x="130" y="349"/>
                  <a:pt x="174" y="393"/>
                </a:cubicBezTo>
                <a:cubicBezTo>
                  <a:pt x="184" y="404"/>
                  <a:pt x="194" y="407"/>
                  <a:pt x="208" y="404"/>
                </a:cubicBezTo>
                <a:cubicBezTo>
                  <a:pt x="232" y="397"/>
                  <a:pt x="257" y="392"/>
                  <a:pt x="282" y="387"/>
                </a:cubicBezTo>
                <a:cubicBezTo>
                  <a:pt x="310" y="381"/>
                  <a:pt x="338" y="374"/>
                  <a:pt x="367" y="368"/>
                </a:cubicBezTo>
                <a:cubicBezTo>
                  <a:pt x="378" y="312"/>
                  <a:pt x="389" y="257"/>
                  <a:pt x="402" y="202"/>
                </a:cubicBezTo>
                <a:cubicBezTo>
                  <a:pt x="404" y="191"/>
                  <a:pt x="398" y="185"/>
                  <a:pt x="392" y="178"/>
                </a:cubicBezTo>
                <a:cubicBezTo>
                  <a:pt x="349" y="136"/>
                  <a:pt x="306" y="93"/>
                  <a:pt x="263" y="51"/>
                </a:cubicBezTo>
                <a:cubicBezTo>
                  <a:pt x="258" y="45"/>
                  <a:pt x="252" y="39"/>
                  <a:pt x="246" y="32"/>
                </a:cubicBezTo>
                <a:cubicBezTo>
                  <a:pt x="331" y="0"/>
                  <a:pt x="455" y="24"/>
                  <a:pt x="534" y="104"/>
                </a:cubicBezTo>
                <a:cubicBezTo>
                  <a:pt x="642" y="214"/>
                  <a:pt x="653" y="340"/>
                  <a:pt x="589" y="474"/>
                </a:cubicBezTo>
                <a:cubicBezTo>
                  <a:pt x="619" y="504"/>
                  <a:pt x="647" y="532"/>
                  <a:pt x="677" y="562"/>
                </a:cubicBezTo>
                <a:cubicBezTo>
                  <a:pt x="683" y="557"/>
                  <a:pt x="689" y="551"/>
                  <a:pt x="696" y="544"/>
                </a:cubicBezTo>
                <a:cubicBezTo>
                  <a:pt x="776" y="464"/>
                  <a:pt x="856" y="383"/>
                  <a:pt x="937" y="302"/>
                </a:cubicBezTo>
                <a:cubicBezTo>
                  <a:pt x="953" y="286"/>
                  <a:pt x="968" y="269"/>
                  <a:pt x="979" y="248"/>
                </a:cubicBezTo>
                <a:cubicBezTo>
                  <a:pt x="1005" y="196"/>
                  <a:pt x="1040" y="151"/>
                  <a:pt x="1084" y="112"/>
                </a:cubicBezTo>
                <a:cubicBezTo>
                  <a:pt x="1097" y="101"/>
                  <a:pt x="1110" y="91"/>
                  <a:pt x="1125" y="82"/>
                </a:cubicBezTo>
                <a:cubicBezTo>
                  <a:pt x="1169" y="57"/>
                  <a:pt x="1213" y="32"/>
                  <a:pt x="1258" y="7"/>
                </a:cubicBezTo>
                <a:close/>
              </a:path>
            </a:pathLst>
          </a:custGeom>
          <a:solidFill>
            <a:schemeClr val="accent6"/>
          </a:solidFill>
          <a:ln>
            <a:noFill/>
          </a:ln>
        </p:spPr>
        <p:txBody>
          <a:bodyPr vert="horz" wrap="square" lIns="91403" tIns="45702" rIns="91403" bIns="45702" numCol="1" anchor="t" anchorCtr="0" compatLnSpc="1">
            <a:prstTxWarp prst="textNoShape">
              <a:avLst/>
            </a:prstTxWarp>
          </a:bodyPr>
          <a:lstStyle/>
          <a:p>
            <a:endParaRPr lang="en-US" sz="1600">
              <a:solidFill>
                <a:srgbClr val="505050"/>
              </a:solidFill>
              <a:latin typeface="Segoe UI Light" panose="020B0502040204020203" pitchFamily="34" charset="0"/>
              <a:cs typeface="Segoe UI Light" panose="020B0502040204020203" pitchFamily="34" charset="0"/>
            </a:endParaRPr>
          </a:p>
        </p:txBody>
      </p:sp>
      <p:sp>
        <p:nvSpPr>
          <p:cNvPr id="107" name="Arc 106"/>
          <p:cNvSpPr/>
          <p:nvPr/>
        </p:nvSpPr>
        <p:spPr>
          <a:xfrm>
            <a:off x="3911359" y="1272045"/>
            <a:ext cx="5216753" cy="5216753"/>
          </a:xfrm>
          <a:prstGeom prst="arc">
            <a:avLst>
              <a:gd name="adj1" fmla="val 18336769"/>
              <a:gd name="adj2" fmla="val 14248248"/>
            </a:avLst>
          </a:prstGeom>
          <a:ln w="50800">
            <a:solidFill>
              <a:schemeClr val="bg1">
                <a:lumMod val="40000"/>
                <a:lumOff val="60000"/>
              </a:schemeClr>
            </a:solidFill>
            <a:tailEnd type="triangle" w="med" len="sm"/>
          </a:ln>
        </p:spPr>
        <p:style>
          <a:lnRef idx="1">
            <a:schemeClr val="accent1"/>
          </a:lnRef>
          <a:fillRef idx="0">
            <a:schemeClr val="accent1"/>
          </a:fillRef>
          <a:effectRef idx="0">
            <a:schemeClr val="accent1"/>
          </a:effectRef>
          <a:fontRef idx="minor">
            <a:schemeClr val="tx1"/>
          </a:fontRef>
        </p:style>
        <p:txBody>
          <a:bodyPr rtlCol="0" anchor="ctr"/>
          <a:lstStyle/>
          <a:p>
            <a:pPr algn="ctr" defTabSz="932559"/>
            <a:endParaRPr lang="en-US" sz="1799">
              <a:solidFill>
                <a:srgbClr val="000000"/>
              </a:solidFill>
              <a:latin typeface="Segoe UI Light" panose="020B0502040204020203" pitchFamily="34" charset="0"/>
              <a:cs typeface="Segoe UI Light" panose="020B0502040204020203" pitchFamily="34" charset="0"/>
            </a:endParaRPr>
          </a:p>
        </p:txBody>
      </p:sp>
      <p:sp>
        <p:nvSpPr>
          <p:cNvPr id="108" name="Text Placeholder 2"/>
          <p:cNvSpPr txBox="1">
            <a:spLocks/>
          </p:cNvSpPr>
          <p:nvPr/>
        </p:nvSpPr>
        <p:spPr>
          <a:xfrm>
            <a:off x="8185001" y="2329305"/>
            <a:ext cx="1449078" cy="941153"/>
          </a:xfrm>
          <a:prstGeom prst="rect">
            <a:avLst/>
          </a:prstGeom>
          <a:noFill/>
        </p:spPr>
        <p:txBody>
          <a:bodyPr vert="horz" lIns="0" tIns="0" rIns="0" bIns="0" rtlCol="0" anchor="ctr">
            <a:noAutofit/>
          </a:bodyPr>
          <a:lstStyle>
            <a:lvl1pPr marL="0" indent="0" algn="l" defTabSz="1208380" rtl="0" eaLnBrk="1" latinLnBrk="0" hangingPunct="1">
              <a:lnSpc>
                <a:spcPct val="90000"/>
              </a:lnSpc>
              <a:spcBef>
                <a:spcPts val="1200"/>
              </a:spcBef>
              <a:spcAft>
                <a:spcPts val="1200"/>
              </a:spcAft>
              <a:buFontTx/>
              <a:buNone/>
              <a:defRPr sz="4000" kern="1200" baseline="0">
                <a:solidFill>
                  <a:schemeClr val="tx1"/>
                </a:solidFill>
                <a:latin typeface="Segoe UI Light" pitchFamily="34" charset="0"/>
                <a:ea typeface="Segoe UI" panose="020B0502040204020203" pitchFamily="34" charset="0"/>
                <a:cs typeface="Segoe UI" panose="020B0502040204020203" pitchFamily="34" charset="0"/>
              </a:defRPr>
            </a:lvl1pPr>
            <a:lvl2pPr marL="0" marR="0" indent="0" algn="l" defTabSz="1208380" rtl="0" eaLnBrk="1" fontAlgn="auto" latinLnBrk="0" hangingPunct="1">
              <a:lnSpc>
                <a:spcPct val="90000"/>
              </a:lnSpc>
              <a:spcBef>
                <a:spcPts val="1200"/>
              </a:spcBef>
              <a:spcAft>
                <a:spcPts val="1200"/>
              </a:spcAft>
              <a:buClrTx/>
              <a:buSzTx/>
              <a:buFontTx/>
              <a:buNone/>
              <a:tabLst/>
              <a:defRPr sz="2000" kern="1200" baseline="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3pPr>
            <a:lvl4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4pPr>
            <a:lvl5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5pPr>
            <a:lvl6pPr marL="332304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6pPr>
            <a:lvl7pPr marL="392723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7pPr>
            <a:lvl8pPr marL="453142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8pPr>
            <a:lvl9pPr marL="5135613"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9pPr>
          </a:lstStyle>
          <a:p>
            <a:pPr>
              <a:spcBef>
                <a:spcPts val="0"/>
              </a:spcBef>
              <a:spcAft>
                <a:spcPts val="0"/>
              </a:spcAft>
            </a:pPr>
            <a:r>
              <a:rPr lang="en-US" sz="2400" dirty="0">
                <a:solidFill>
                  <a:srgbClr val="505050"/>
                </a:solidFill>
                <a:cs typeface="Segoe UI Light" panose="020B0502040204020203" pitchFamily="34" charset="0"/>
              </a:rPr>
              <a:t>Red</a:t>
            </a:r>
          </a:p>
          <a:p>
            <a:pPr>
              <a:spcBef>
                <a:spcPts val="0"/>
              </a:spcBef>
              <a:spcAft>
                <a:spcPts val="0"/>
              </a:spcAft>
            </a:pPr>
            <a:r>
              <a:rPr lang="en-US" sz="2400" dirty="0">
                <a:solidFill>
                  <a:srgbClr val="505050"/>
                </a:solidFill>
                <a:cs typeface="Segoe UI Light" panose="020B0502040204020203" pitchFamily="34" charset="0"/>
              </a:rPr>
              <a:t>teaming</a:t>
            </a:r>
          </a:p>
        </p:txBody>
      </p:sp>
      <p:grpSp>
        <p:nvGrpSpPr>
          <p:cNvPr id="109" name="Group 108"/>
          <p:cNvGrpSpPr/>
          <p:nvPr/>
        </p:nvGrpSpPr>
        <p:grpSpPr>
          <a:xfrm>
            <a:off x="5179107" y="5859462"/>
            <a:ext cx="2457892" cy="1129925"/>
            <a:chOff x="4824463" y="5201492"/>
            <a:chExt cx="2458881" cy="1130379"/>
          </a:xfrm>
        </p:grpSpPr>
        <p:sp>
          <p:nvSpPr>
            <p:cNvPr id="110" name="Text Placeholder 2"/>
            <p:cNvSpPr txBox="1">
              <a:spLocks/>
            </p:cNvSpPr>
            <p:nvPr/>
          </p:nvSpPr>
          <p:spPr>
            <a:xfrm>
              <a:off x="4824463" y="5201492"/>
              <a:ext cx="2458881" cy="906246"/>
            </a:xfrm>
            <a:prstGeom prst="rect">
              <a:avLst/>
            </a:prstGeom>
            <a:noFill/>
          </p:spPr>
          <p:txBody>
            <a:bodyPr vert="horz" lIns="182806" tIns="0" rIns="0" bIns="0" rtlCol="0" anchor="ctr">
              <a:noAutofit/>
            </a:bodyPr>
            <a:lstStyle>
              <a:lvl1pPr marL="0" indent="0" algn="l" defTabSz="1208380" rtl="0" eaLnBrk="1" latinLnBrk="0" hangingPunct="1">
                <a:lnSpc>
                  <a:spcPct val="90000"/>
                </a:lnSpc>
                <a:spcBef>
                  <a:spcPts val="1200"/>
                </a:spcBef>
                <a:spcAft>
                  <a:spcPts val="1200"/>
                </a:spcAft>
                <a:buFontTx/>
                <a:buNone/>
                <a:defRPr sz="4000" kern="1200" baseline="0">
                  <a:solidFill>
                    <a:schemeClr val="tx1"/>
                  </a:solidFill>
                  <a:latin typeface="Segoe UI Light" pitchFamily="34" charset="0"/>
                  <a:ea typeface="Segoe UI" panose="020B0502040204020203" pitchFamily="34" charset="0"/>
                  <a:cs typeface="Segoe UI" panose="020B0502040204020203" pitchFamily="34" charset="0"/>
                </a:defRPr>
              </a:lvl1pPr>
              <a:lvl2pPr marL="0" marR="0" indent="0" algn="l" defTabSz="1208380" rtl="0" eaLnBrk="1" fontAlgn="auto" latinLnBrk="0" hangingPunct="1">
                <a:lnSpc>
                  <a:spcPct val="90000"/>
                </a:lnSpc>
                <a:spcBef>
                  <a:spcPts val="1200"/>
                </a:spcBef>
                <a:spcAft>
                  <a:spcPts val="1200"/>
                </a:spcAft>
                <a:buClrTx/>
                <a:buSzTx/>
                <a:buFontTx/>
                <a:buNone/>
                <a:tabLst/>
                <a:defRPr sz="2000" kern="1200" baseline="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3pPr>
              <a:lvl4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4pPr>
              <a:lvl5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5pPr>
              <a:lvl6pPr marL="332304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6pPr>
              <a:lvl7pPr marL="392723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7pPr>
              <a:lvl8pPr marL="453142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8pPr>
              <a:lvl9pPr marL="5135613"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9pPr>
            </a:lstStyle>
            <a:p>
              <a:pPr>
                <a:spcBef>
                  <a:spcPts val="0"/>
                </a:spcBef>
                <a:spcAft>
                  <a:spcPts val="0"/>
                </a:spcAft>
              </a:pPr>
              <a:r>
                <a:rPr lang="en-US" sz="2400" dirty="0">
                  <a:solidFill>
                    <a:srgbClr val="505050"/>
                  </a:solidFill>
                  <a:cs typeface="Segoe UI Light" panose="020B0502040204020203" pitchFamily="34" charset="0"/>
                </a:rPr>
                <a:t>Blue</a:t>
              </a:r>
            </a:p>
            <a:p>
              <a:pPr>
                <a:spcBef>
                  <a:spcPts val="0"/>
                </a:spcBef>
                <a:spcAft>
                  <a:spcPts val="0"/>
                </a:spcAft>
              </a:pPr>
              <a:r>
                <a:rPr lang="en-US" sz="2400" dirty="0">
                  <a:solidFill>
                    <a:srgbClr val="505050"/>
                  </a:solidFill>
                  <a:cs typeface="Segoe UI Light" panose="020B0502040204020203" pitchFamily="34" charset="0"/>
                </a:rPr>
                <a:t>teaming</a:t>
              </a:r>
            </a:p>
          </p:txBody>
        </p:sp>
        <p:grpSp>
          <p:nvGrpSpPr>
            <p:cNvPr id="111" name="Group 110"/>
            <p:cNvGrpSpPr/>
            <p:nvPr/>
          </p:nvGrpSpPr>
          <p:grpSpPr>
            <a:xfrm>
              <a:off x="6374801" y="5201492"/>
              <a:ext cx="841055" cy="1130379"/>
              <a:chOff x="1093788" y="2876550"/>
              <a:chExt cx="2182812" cy="2933701"/>
            </a:xfrm>
            <a:solidFill>
              <a:schemeClr val="tx2"/>
            </a:solidFill>
          </p:grpSpPr>
          <p:sp>
            <p:nvSpPr>
              <p:cNvPr id="112" name="Freeform 30"/>
              <p:cNvSpPr>
                <a:spLocks/>
              </p:cNvSpPr>
              <p:nvPr/>
            </p:nvSpPr>
            <p:spPr bwMode="auto">
              <a:xfrm>
                <a:off x="1093788" y="3616325"/>
                <a:ext cx="2166937" cy="1208088"/>
              </a:xfrm>
              <a:custGeom>
                <a:avLst/>
                <a:gdLst>
                  <a:gd name="T0" fmla="*/ 657 w 918"/>
                  <a:gd name="T1" fmla="*/ 39 h 512"/>
                  <a:gd name="T2" fmla="*/ 464 w 918"/>
                  <a:gd name="T3" fmla="*/ 0 h 512"/>
                  <a:gd name="T4" fmla="*/ 252 w 918"/>
                  <a:gd name="T5" fmla="*/ 43 h 512"/>
                  <a:gd name="T6" fmla="*/ 7 w 918"/>
                  <a:gd name="T7" fmla="*/ 249 h 512"/>
                  <a:gd name="T8" fmla="*/ 49 w 918"/>
                  <a:gd name="T9" fmla="*/ 378 h 512"/>
                  <a:gd name="T10" fmla="*/ 481 w 918"/>
                  <a:gd name="T11" fmla="*/ 512 h 512"/>
                  <a:gd name="T12" fmla="*/ 857 w 918"/>
                  <a:gd name="T13" fmla="*/ 405 h 512"/>
                  <a:gd name="T14" fmla="*/ 918 w 918"/>
                  <a:gd name="T15" fmla="*/ 249 h 512"/>
                  <a:gd name="T16" fmla="*/ 657 w 918"/>
                  <a:gd name="T17" fmla="*/ 3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8" h="512">
                    <a:moveTo>
                      <a:pt x="657" y="39"/>
                    </a:moveTo>
                    <a:cubicBezTo>
                      <a:pt x="592" y="12"/>
                      <a:pt x="517" y="0"/>
                      <a:pt x="464" y="0"/>
                    </a:cubicBezTo>
                    <a:cubicBezTo>
                      <a:pt x="404" y="0"/>
                      <a:pt x="321" y="11"/>
                      <a:pt x="252" y="43"/>
                    </a:cubicBezTo>
                    <a:cubicBezTo>
                      <a:pt x="107" y="82"/>
                      <a:pt x="7" y="159"/>
                      <a:pt x="7" y="249"/>
                    </a:cubicBezTo>
                    <a:cubicBezTo>
                      <a:pt x="7" y="296"/>
                      <a:pt x="0" y="341"/>
                      <a:pt x="49" y="378"/>
                    </a:cubicBezTo>
                    <a:cubicBezTo>
                      <a:pt x="79" y="400"/>
                      <a:pt x="323" y="512"/>
                      <a:pt x="481" y="512"/>
                    </a:cubicBezTo>
                    <a:cubicBezTo>
                      <a:pt x="636" y="512"/>
                      <a:pt x="831" y="424"/>
                      <a:pt x="857" y="405"/>
                    </a:cubicBezTo>
                    <a:cubicBezTo>
                      <a:pt x="909" y="367"/>
                      <a:pt x="918" y="298"/>
                      <a:pt x="918" y="249"/>
                    </a:cubicBezTo>
                    <a:cubicBezTo>
                      <a:pt x="918" y="156"/>
                      <a:pt x="811" y="76"/>
                      <a:pt x="65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13" name="Freeform 33"/>
              <p:cNvSpPr>
                <a:spLocks/>
              </p:cNvSpPr>
              <p:nvPr/>
            </p:nvSpPr>
            <p:spPr bwMode="auto">
              <a:xfrm>
                <a:off x="1093788" y="3616324"/>
                <a:ext cx="2166936" cy="1208088"/>
              </a:xfrm>
              <a:custGeom>
                <a:avLst/>
                <a:gdLst>
                  <a:gd name="T0" fmla="*/ 657 w 918"/>
                  <a:gd name="T1" fmla="*/ 39 h 512"/>
                  <a:gd name="T2" fmla="*/ 464 w 918"/>
                  <a:gd name="T3" fmla="*/ 0 h 512"/>
                  <a:gd name="T4" fmla="*/ 252 w 918"/>
                  <a:gd name="T5" fmla="*/ 43 h 512"/>
                  <a:gd name="T6" fmla="*/ 7 w 918"/>
                  <a:gd name="T7" fmla="*/ 249 h 512"/>
                  <a:gd name="T8" fmla="*/ 49 w 918"/>
                  <a:gd name="T9" fmla="*/ 378 h 512"/>
                  <a:gd name="T10" fmla="*/ 481 w 918"/>
                  <a:gd name="T11" fmla="*/ 512 h 512"/>
                  <a:gd name="T12" fmla="*/ 857 w 918"/>
                  <a:gd name="T13" fmla="*/ 405 h 512"/>
                  <a:gd name="T14" fmla="*/ 918 w 918"/>
                  <a:gd name="T15" fmla="*/ 249 h 512"/>
                  <a:gd name="T16" fmla="*/ 657 w 918"/>
                  <a:gd name="T17" fmla="*/ 3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8" h="512">
                    <a:moveTo>
                      <a:pt x="657" y="39"/>
                    </a:moveTo>
                    <a:cubicBezTo>
                      <a:pt x="592" y="12"/>
                      <a:pt x="517" y="0"/>
                      <a:pt x="464" y="0"/>
                    </a:cubicBezTo>
                    <a:cubicBezTo>
                      <a:pt x="404" y="0"/>
                      <a:pt x="321" y="11"/>
                      <a:pt x="252" y="43"/>
                    </a:cubicBezTo>
                    <a:cubicBezTo>
                      <a:pt x="107" y="82"/>
                      <a:pt x="7" y="159"/>
                      <a:pt x="7" y="249"/>
                    </a:cubicBezTo>
                    <a:cubicBezTo>
                      <a:pt x="7" y="296"/>
                      <a:pt x="0" y="341"/>
                      <a:pt x="49" y="378"/>
                    </a:cubicBezTo>
                    <a:cubicBezTo>
                      <a:pt x="79" y="400"/>
                      <a:pt x="323" y="512"/>
                      <a:pt x="481" y="512"/>
                    </a:cubicBezTo>
                    <a:cubicBezTo>
                      <a:pt x="636" y="512"/>
                      <a:pt x="831" y="424"/>
                      <a:pt x="857" y="405"/>
                    </a:cubicBezTo>
                    <a:cubicBezTo>
                      <a:pt x="909" y="367"/>
                      <a:pt x="918" y="298"/>
                      <a:pt x="918" y="249"/>
                    </a:cubicBezTo>
                    <a:cubicBezTo>
                      <a:pt x="918" y="156"/>
                      <a:pt x="811" y="76"/>
                      <a:pt x="657" y="39"/>
                    </a:cubicBezTo>
                    <a:close/>
                  </a:path>
                </a:pathLst>
              </a:custGeom>
              <a:solidFill>
                <a:schemeClr val="accent1"/>
              </a:solidFill>
              <a:ln w="28575" cap="flat">
                <a:solidFill>
                  <a:srgbClr val="FFFFFF"/>
                </a:solidFill>
                <a:prstDash val="solid"/>
                <a:miter lim="800000"/>
                <a:headEnd/>
                <a:tailEnd/>
              </a:ln>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14" name="Freeform 34"/>
              <p:cNvSpPr>
                <a:spLocks noEditPoints="1"/>
              </p:cNvSpPr>
              <p:nvPr/>
            </p:nvSpPr>
            <p:spPr bwMode="auto">
              <a:xfrm>
                <a:off x="1217614" y="2876550"/>
                <a:ext cx="1970088" cy="1295399"/>
              </a:xfrm>
              <a:custGeom>
                <a:avLst/>
                <a:gdLst>
                  <a:gd name="T0" fmla="*/ 623 w 835"/>
                  <a:gd name="T1" fmla="*/ 74 h 549"/>
                  <a:gd name="T2" fmla="*/ 162 w 835"/>
                  <a:gd name="T3" fmla="*/ 95 h 549"/>
                  <a:gd name="T4" fmla="*/ 23 w 835"/>
                  <a:gd name="T5" fmla="*/ 504 h 549"/>
                  <a:gd name="T6" fmla="*/ 419 w 835"/>
                  <a:gd name="T7" fmla="*/ 495 h 549"/>
                  <a:gd name="T8" fmla="*/ 795 w 835"/>
                  <a:gd name="T9" fmla="*/ 506 h 549"/>
                  <a:gd name="T10" fmla="*/ 568 w 835"/>
                  <a:gd name="T11" fmla="*/ 144 h 549"/>
                  <a:gd name="T12" fmla="*/ 595 w 835"/>
                  <a:gd name="T13" fmla="*/ 196 h 549"/>
                  <a:gd name="T14" fmla="*/ 587 w 835"/>
                  <a:gd name="T15" fmla="*/ 191 h 549"/>
                  <a:gd name="T16" fmla="*/ 568 w 835"/>
                  <a:gd name="T17" fmla="*/ 144 h 549"/>
                  <a:gd name="T18" fmla="*/ 575 w 835"/>
                  <a:gd name="T19" fmla="*/ 190 h 549"/>
                  <a:gd name="T20" fmla="*/ 583 w 835"/>
                  <a:gd name="T21" fmla="*/ 196 h 549"/>
                  <a:gd name="T22" fmla="*/ 578 w 835"/>
                  <a:gd name="T23" fmla="*/ 235 h 549"/>
                  <a:gd name="T24" fmla="*/ 565 w 835"/>
                  <a:gd name="T25" fmla="*/ 211 h 549"/>
                  <a:gd name="T26" fmla="*/ 225 w 835"/>
                  <a:gd name="T27" fmla="*/ 272 h 549"/>
                  <a:gd name="T28" fmla="*/ 224 w 835"/>
                  <a:gd name="T29" fmla="*/ 264 h 549"/>
                  <a:gd name="T30" fmla="*/ 227 w 835"/>
                  <a:gd name="T31" fmla="*/ 178 h 549"/>
                  <a:gd name="T32" fmla="*/ 221 w 835"/>
                  <a:gd name="T33" fmla="*/ 172 h 549"/>
                  <a:gd name="T34" fmla="*/ 258 w 835"/>
                  <a:gd name="T35" fmla="*/ 137 h 549"/>
                  <a:gd name="T36" fmla="*/ 225 w 835"/>
                  <a:gd name="T37" fmla="*/ 272 h 549"/>
                  <a:gd name="T38" fmla="*/ 273 w 835"/>
                  <a:gd name="T39" fmla="*/ 271 h 549"/>
                  <a:gd name="T40" fmla="*/ 268 w 835"/>
                  <a:gd name="T41" fmla="*/ 261 h 549"/>
                  <a:gd name="T42" fmla="*/ 277 w 835"/>
                  <a:gd name="T43" fmla="*/ 220 h 549"/>
                  <a:gd name="T44" fmla="*/ 266 w 835"/>
                  <a:gd name="T45" fmla="*/ 195 h 549"/>
                  <a:gd name="T46" fmla="*/ 275 w 835"/>
                  <a:gd name="T47" fmla="*/ 155 h 549"/>
                  <a:gd name="T48" fmla="*/ 264 w 835"/>
                  <a:gd name="T49" fmla="*/ 133 h 549"/>
                  <a:gd name="T50" fmla="*/ 293 w 835"/>
                  <a:gd name="T51" fmla="*/ 123 h 549"/>
                  <a:gd name="T52" fmla="*/ 283 w 835"/>
                  <a:gd name="T53" fmla="*/ 194 h 549"/>
                  <a:gd name="T54" fmla="*/ 312 w 835"/>
                  <a:gd name="T55" fmla="*/ 229 h 549"/>
                  <a:gd name="T56" fmla="*/ 370 w 835"/>
                  <a:gd name="T57" fmla="*/ 107 h 549"/>
                  <a:gd name="T58" fmla="*/ 368 w 835"/>
                  <a:gd name="T59" fmla="*/ 271 h 549"/>
                  <a:gd name="T60" fmla="*/ 326 w 835"/>
                  <a:gd name="T61" fmla="*/ 264 h 549"/>
                  <a:gd name="T62" fmla="*/ 333 w 835"/>
                  <a:gd name="T63" fmla="*/ 246 h 549"/>
                  <a:gd name="T64" fmla="*/ 324 w 835"/>
                  <a:gd name="T65" fmla="*/ 117 h 549"/>
                  <a:gd name="T66" fmla="*/ 326 w 835"/>
                  <a:gd name="T67" fmla="*/ 103 h 549"/>
                  <a:gd name="T68" fmla="*/ 374 w 835"/>
                  <a:gd name="T69" fmla="*/ 100 h 549"/>
                  <a:gd name="T70" fmla="*/ 375 w 835"/>
                  <a:gd name="T71" fmla="*/ 271 h 549"/>
                  <a:gd name="T72" fmla="*/ 395 w 835"/>
                  <a:gd name="T73" fmla="*/ 215 h 549"/>
                  <a:gd name="T74" fmla="*/ 404 w 835"/>
                  <a:gd name="T75" fmla="*/ 217 h 549"/>
                  <a:gd name="T76" fmla="*/ 375 w 835"/>
                  <a:gd name="T77" fmla="*/ 271 h 549"/>
                  <a:gd name="T78" fmla="*/ 455 w 835"/>
                  <a:gd name="T79" fmla="*/ 121 h 549"/>
                  <a:gd name="T80" fmla="*/ 462 w 835"/>
                  <a:gd name="T81" fmla="*/ 261 h 549"/>
                  <a:gd name="T82" fmla="*/ 432 w 835"/>
                  <a:gd name="T83" fmla="*/ 265 h 549"/>
                  <a:gd name="T84" fmla="*/ 419 w 835"/>
                  <a:gd name="T85" fmla="*/ 117 h 549"/>
                  <a:gd name="T86" fmla="*/ 410 w 835"/>
                  <a:gd name="T87" fmla="*/ 98 h 549"/>
                  <a:gd name="T88" fmla="*/ 459 w 835"/>
                  <a:gd name="T89" fmla="*/ 95 h 549"/>
                  <a:gd name="T90" fmla="*/ 460 w 835"/>
                  <a:gd name="T91" fmla="*/ 109 h 549"/>
                  <a:gd name="T92" fmla="*/ 496 w 835"/>
                  <a:gd name="T93" fmla="*/ 224 h 549"/>
                  <a:gd name="T94" fmla="*/ 468 w 835"/>
                  <a:gd name="T95" fmla="*/ 260 h 549"/>
                  <a:gd name="T96" fmla="*/ 491 w 835"/>
                  <a:gd name="T97" fmla="*/ 139 h 549"/>
                  <a:gd name="T98" fmla="*/ 488 w 835"/>
                  <a:gd name="T99" fmla="*/ 102 h 549"/>
                  <a:gd name="T100" fmla="*/ 511 w 835"/>
                  <a:gd name="T101" fmla="*/ 117 h 549"/>
                  <a:gd name="T102" fmla="*/ 557 w 835"/>
                  <a:gd name="T103" fmla="*/ 272 h 549"/>
                  <a:gd name="T104" fmla="*/ 515 w 835"/>
                  <a:gd name="T105" fmla="*/ 265 h 549"/>
                  <a:gd name="T106" fmla="*/ 524 w 835"/>
                  <a:gd name="T107" fmla="*/ 248 h 549"/>
                  <a:gd name="T108" fmla="*/ 524 w 835"/>
                  <a:gd name="T109" fmla="*/ 129 h 549"/>
                  <a:gd name="T110" fmla="*/ 526 w 835"/>
                  <a:gd name="T111" fmla="*/ 118 h 549"/>
                  <a:gd name="T112" fmla="*/ 557 w 835"/>
                  <a:gd name="T113" fmla="*/ 272 h 549"/>
                  <a:gd name="T114" fmla="*/ 595 w 835"/>
                  <a:gd name="T115" fmla="*/ 272 h 549"/>
                  <a:gd name="T116" fmla="*/ 564 w 835"/>
                  <a:gd name="T117" fmla="*/ 262 h 549"/>
                  <a:gd name="T118" fmla="*/ 592 w 835"/>
                  <a:gd name="T119" fmla="*/ 238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5" h="549">
                    <a:moveTo>
                      <a:pt x="749" y="266"/>
                    </a:moveTo>
                    <a:cubicBezTo>
                      <a:pt x="749" y="266"/>
                      <a:pt x="690" y="124"/>
                      <a:pt x="623" y="74"/>
                    </a:cubicBezTo>
                    <a:cubicBezTo>
                      <a:pt x="562" y="28"/>
                      <a:pt x="480" y="0"/>
                      <a:pt x="389" y="0"/>
                    </a:cubicBezTo>
                    <a:cubicBezTo>
                      <a:pt x="295" y="0"/>
                      <a:pt x="223" y="45"/>
                      <a:pt x="162" y="95"/>
                    </a:cubicBezTo>
                    <a:cubicBezTo>
                      <a:pt x="100" y="145"/>
                      <a:pt x="34" y="213"/>
                      <a:pt x="34" y="289"/>
                    </a:cubicBezTo>
                    <a:cubicBezTo>
                      <a:pt x="34" y="334"/>
                      <a:pt x="0" y="467"/>
                      <a:pt x="23" y="504"/>
                    </a:cubicBezTo>
                    <a:cubicBezTo>
                      <a:pt x="36" y="525"/>
                      <a:pt x="31" y="544"/>
                      <a:pt x="56" y="549"/>
                    </a:cubicBezTo>
                    <a:cubicBezTo>
                      <a:pt x="210" y="489"/>
                      <a:pt x="315" y="495"/>
                      <a:pt x="419" y="495"/>
                    </a:cubicBezTo>
                    <a:cubicBezTo>
                      <a:pt x="500" y="495"/>
                      <a:pt x="679" y="458"/>
                      <a:pt x="767" y="547"/>
                    </a:cubicBezTo>
                    <a:cubicBezTo>
                      <a:pt x="803" y="546"/>
                      <a:pt x="777" y="527"/>
                      <a:pt x="795" y="506"/>
                    </a:cubicBezTo>
                    <a:cubicBezTo>
                      <a:pt x="835" y="461"/>
                      <a:pt x="749" y="266"/>
                      <a:pt x="749" y="266"/>
                    </a:cubicBezTo>
                    <a:close/>
                    <a:moveTo>
                      <a:pt x="568" y="144"/>
                    </a:moveTo>
                    <a:cubicBezTo>
                      <a:pt x="577" y="151"/>
                      <a:pt x="586" y="159"/>
                      <a:pt x="595" y="167"/>
                    </a:cubicBezTo>
                    <a:cubicBezTo>
                      <a:pt x="595" y="177"/>
                      <a:pt x="595" y="186"/>
                      <a:pt x="595" y="196"/>
                    </a:cubicBezTo>
                    <a:cubicBezTo>
                      <a:pt x="595" y="196"/>
                      <a:pt x="594" y="199"/>
                      <a:pt x="591" y="196"/>
                    </a:cubicBezTo>
                    <a:cubicBezTo>
                      <a:pt x="589" y="195"/>
                      <a:pt x="588" y="193"/>
                      <a:pt x="587" y="191"/>
                    </a:cubicBezTo>
                    <a:cubicBezTo>
                      <a:pt x="584" y="177"/>
                      <a:pt x="578" y="164"/>
                      <a:pt x="567" y="154"/>
                    </a:cubicBezTo>
                    <a:cubicBezTo>
                      <a:pt x="567" y="150"/>
                      <a:pt x="567" y="147"/>
                      <a:pt x="568" y="144"/>
                    </a:cubicBezTo>
                    <a:close/>
                    <a:moveTo>
                      <a:pt x="566" y="201"/>
                    </a:moveTo>
                    <a:cubicBezTo>
                      <a:pt x="571" y="201"/>
                      <a:pt x="574" y="196"/>
                      <a:pt x="575" y="190"/>
                    </a:cubicBezTo>
                    <a:cubicBezTo>
                      <a:pt x="576" y="188"/>
                      <a:pt x="577" y="186"/>
                      <a:pt x="579" y="187"/>
                    </a:cubicBezTo>
                    <a:cubicBezTo>
                      <a:pt x="583" y="190"/>
                      <a:pt x="583" y="195"/>
                      <a:pt x="583" y="196"/>
                    </a:cubicBezTo>
                    <a:cubicBezTo>
                      <a:pt x="582" y="207"/>
                      <a:pt x="582" y="218"/>
                      <a:pt x="582" y="230"/>
                    </a:cubicBezTo>
                    <a:cubicBezTo>
                      <a:pt x="582" y="231"/>
                      <a:pt x="583" y="236"/>
                      <a:pt x="578" y="235"/>
                    </a:cubicBezTo>
                    <a:cubicBezTo>
                      <a:pt x="576" y="235"/>
                      <a:pt x="575" y="232"/>
                      <a:pt x="574" y="229"/>
                    </a:cubicBezTo>
                    <a:cubicBezTo>
                      <a:pt x="573" y="223"/>
                      <a:pt x="571" y="215"/>
                      <a:pt x="565" y="211"/>
                    </a:cubicBezTo>
                    <a:cubicBezTo>
                      <a:pt x="565" y="208"/>
                      <a:pt x="566" y="204"/>
                      <a:pt x="566" y="201"/>
                    </a:cubicBezTo>
                    <a:close/>
                    <a:moveTo>
                      <a:pt x="225" y="272"/>
                    </a:moveTo>
                    <a:cubicBezTo>
                      <a:pt x="224" y="272"/>
                      <a:pt x="221" y="272"/>
                      <a:pt x="221" y="268"/>
                    </a:cubicBezTo>
                    <a:cubicBezTo>
                      <a:pt x="221" y="266"/>
                      <a:pt x="222" y="265"/>
                      <a:pt x="224" y="264"/>
                    </a:cubicBezTo>
                    <a:cubicBezTo>
                      <a:pt x="229" y="262"/>
                      <a:pt x="228" y="261"/>
                      <a:pt x="228" y="255"/>
                    </a:cubicBezTo>
                    <a:cubicBezTo>
                      <a:pt x="228" y="230"/>
                      <a:pt x="228" y="204"/>
                      <a:pt x="227" y="178"/>
                    </a:cubicBezTo>
                    <a:cubicBezTo>
                      <a:pt x="227" y="173"/>
                      <a:pt x="227" y="172"/>
                      <a:pt x="223" y="174"/>
                    </a:cubicBezTo>
                    <a:cubicBezTo>
                      <a:pt x="222" y="174"/>
                      <a:pt x="221" y="174"/>
                      <a:pt x="221" y="172"/>
                    </a:cubicBezTo>
                    <a:cubicBezTo>
                      <a:pt x="221" y="168"/>
                      <a:pt x="224" y="165"/>
                      <a:pt x="224" y="164"/>
                    </a:cubicBezTo>
                    <a:cubicBezTo>
                      <a:pt x="235" y="154"/>
                      <a:pt x="246" y="145"/>
                      <a:pt x="258" y="137"/>
                    </a:cubicBezTo>
                    <a:cubicBezTo>
                      <a:pt x="259" y="182"/>
                      <a:pt x="261" y="227"/>
                      <a:pt x="263" y="272"/>
                    </a:cubicBezTo>
                    <a:cubicBezTo>
                      <a:pt x="250" y="272"/>
                      <a:pt x="238" y="272"/>
                      <a:pt x="225" y="272"/>
                    </a:cubicBezTo>
                    <a:close/>
                    <a:moveTo>
                      <a:pt x="301" y="264"/>
                    </a:moveTo>
                    <a:cubicBezTo>
                      <a:pt x="292" y="272"/>
                      <a:pt x="283" y="271"/>
                      <a:pt x="273" y="271"/>
                    </a:cubicBezTo>
                    <a:cubicBezTo>
                      <a:pt x="272" y="271"/>
                      <a:pt x="270" y="271"/>
                      <a:pt x="269" y="271"/>
                    </a:cubicBezTo>
                    <a:cubicBezTo>
                      <a:pt x="269" y="268"/>
                      <a:pt x="269" y="264"/>
                      <a:pt x="268" y="261"/>
                    </a:cubicBezTo>
                    <a:cubicBezTo>
                      <a:pt x="278" y="260"/>
                      <a:pt x="279" y="252"/>
                      <a:pt x="278" y="245"/>
                    </a:cubicBezTo>
                    <a:cubicBezTo>
                      <a:pt x="278" y="237"/>
                      <a:pt x="278" y="229"/>
                      <a:pt x="277" y="220"/>
                    </a:cubicBezTo>
                    <a:cubicBezTo>
                      <a:pt x="277" y="211"/>
                      <a:pt x="275" y="203"/>
                      <a:pt x="266" y="205"/>
                    </a:cubicBezTo>
                    <a:cubicBezTo>
                      <a:pt x="266" y="202"/>
                      <a:pt x="266" y="198"/>
                      <a:pt x="266" y="195"/>
                    </a:cubicBezTo>
                    <a:cubicBezTo>
                      <a:pt x="276" y="190"/>
                      <a:pt x="276" y="182"/>
                      <a:pt x="275" y="174"/>
                    </a:cubicBezTo>
                    <a:cubicBezTo>
                      <a:pt x="275" y="168"/>
                      <a:pt x="275" y="162"/>
                      <a:pt x="275" y="155"/>
                    </a:cubicBezTo>
                    <a:cubicBezTo>
                      <a:pt x="274" y="147"/>
                      <a:pt x="272" y="140"/>
                      <a:pt x="264" y="144"/>
                    </a:cubicBezTo>
                    <a:cubicBezTo>
                      <a:pt x="264" y="140"/>
                      <a:pt x="264" y="137"/>
                      <a:pt x="264" y="133"/>
                    </a:cubicBezTo>
                    <a:cubicBezTo>
                      <a:pt x="265" y="132"/>
                      <a:pt x="266" y="131"/>
                      <a:pt x="268" y="130"/>
                    </a:cubicBezTo>
                    <a:cubicBezTo>
                      <a:pt x="276" y="125"/>
                      <a:pt x="285" y="121"/>
                      <a:pt x="293" y="123"/>
                    </a:cubicBezTo>
                    <a:cubicBezTo>
                      <a:pt x="302" y="125"/>
                      <a:pt x="308" y="134"/>
                      <a:pt x="308" y="150"/>
                    </a:cubicBezTo>
                    <a:cubicBezTo>
                      <a:pt x="309" y="174"/>
                      <a:pt x="296" y="187"/>
                      <a:pt x="283" y="194"/>
                    </a:cubicBezTo>
                    <a:cubicBezTo>
                      <a:pt x="283" y="194"/>
                      <a:pt x="283" y="194"/>
                      <a:pt x="283" y="195"/>
                    </a:cubicBezTo>
                    <a:cubicBezTo>
                      <a:pt x="299" y="194"/>
                      <a:pt x="311" y="202"/>
                      <a:pt x="312" y="229"/>
                    </a:cubicBezTo>
                    <a:cubicBezTo>
                      <a:pt x="313" y="244"/>
                      <a:pt x="309" y="257"/>
                      <a:pt x="301" y="264"/>
                    </a:cubicBezTo>
                    <a:close/>
                    <a:moveTo>
                      <a:pt x="370" y="107"/>
                    </a:moveTo>
                    <a:cubicBezTo>
                      <a:pt x="365" y="110"/>
                      <a:pt x="365" y="112"/>
                      <a:pt x="366" y="120"/>
                    </a:cubicBezTo>
                    <a:cubicBezTo>
                      <a:pt x="366" y="170"/>
                      <a:pt x="367" y="221"/>
                      <a:pt x="368" y="271"/>
                    </a:cubicBezTo>
                    <a:cubicBezTo>
                      <a:pt x="356" y="271"/>
                      <a:pt x="344" y="271"/>
                      <a:pt x="331" y="271"/>
                    </a:cubicBezTo>
                    <a:cubicBezTo>
                      <a:pt x="331" y="271"/>
                      <a:pt x="326" y="270"/>
                      <a:pt x="326" y="264"/>
                    </a:cubicBezTo>
                    <a:cubicBezTo>
                      <a:pt x="326" y="261"/>
                      <a:pt x="327" y="259"/>
                      <a:pt x="329" y="258"/>
                    </a:cubicBezTo>
                    <a:cubicBezTo>
                      <a:pt x="334" y="255"/>
                      <a:pt x="334" y="254"/>
                      <a:pt x="333" y="246"/>
                    </a:cubicBezTo>
                    <a:cubicBezTo>
                      <a:pt x="332" y="206"/>
                      <a:pt x="331" y="167"/>
                      <a:pt x="330" y="128"/>
                    </a:cubicBezTo>
                    <a:cubicBezTo>
                      <a:pt x="329" y="119"/>
                      <a:pt x="329" y="118"/>
                      <a:pt x="324" y="117"/>
                    </a:cubicBezTo>
                    <a:cubicBezTo>
                      <a:pt x="322" y="117"/>
                      <a:pt x="321" y="115"/>
                      <a:pt x="321" y="112"/>
                    </a:cubicBezTo>
                    <a:cubicBezTo>
                      <a:pt x="321" y="105"/>
                      <a:pt x="325" y="103"/>
                      <a:pt x="326" y="103"/>
                    </a:cubicBezTo>
                    <a:cubicBezTo>
                      <a:pt x="340" y="99"/>
                      <a:pt x="354" y="95"/>
                      <a:pt x="368" y="93"/>
                    </a:cubicBezTo>
                    <a:cubicBezTo>
                      <a:pt x="369" y="93"/>
                      <a:pt x="373" y="93"/>
                      <a:pt x="374" y="100"/>
                    </a:cubicBezTo>
                    <a:cubicBezTo>
                      <a:pt x="374" y="103"/>
                      <a:pt x="372" y="106"/>
                      <a:pt x="370" y="107"/>
                    </a:cubicBezTo>
                    <a:close/>
                    <a:moveTo>
                      <a:pt x="375" y="271"/>
                    </a:moveTo>
                    <a:cubicBezTo>
                      <a:pt x="374" y="266"/>
                      <a:pt x="374" y="261"/>
                      <a:pt x="374" y="257"/>
                    </a:cubicBezTo>
                    <a:cubicBezTo>
                      <a:pt x="386" y="254"/>
                      <a:pt x="392" y="237"/>
                      <a:pt x="395" y="215"/>
                    </a:cubicBezTo>
                    <a:cubicBezTo>
                      <a:pt x="396" y="210"/>
                      <a:pt x="397" y="208"/>
                      <a:pt x="400" y="208"/>
                    </a:cubicBezTo>
                    <a:cubicBezTo>
                      <a:pt x="404" y="208"/>
                      <a:pt x="404" y="213"/>
                      <a:pt x="404" y="217"/>
                    </a:cubicBezTo>
                    <a:cubicBezTo>
                      <a:pt x="404" y="235"/>
                      <a:pt x="404" y="253"/>
                      <a:pt x="404" y="271"/>
                    </a:cubicBezTo>
                    <a:cubicBezTo>
                      <a:pt x="394" y="271"/>
                      <a:pt x="384" y="271"/>
                      <a:pt x="375" y="271"/>
                    </a:cubicBezTo>
                    <a:close/>
                    <a:moveTo>
                      <a:pt x="460" y="109"/>
                    </a:moveTo>
                    <a:cubicBezTo>
                      <a:pt x="455" y="111"/>
                      <a:pt x="455" y="112"/>
                      <a:pt x="455" y="121"/>
                    </a:cubicBezTo>
                    <a:cubicBezTo>
                      <a:pt x="454" y="159"/>
                      <a:pt x="454" y="196"/>
                      <a:pt x="453" y="234"/>
                    </a:cubicBezTo>
                    <a:cubicBezTo>
                      <a:pt x="453" y="237"/>
                      <a:pt x="451" y="255"/>
                      <a:pt x="462" y="261"/>
                    </a:cubicBezTo>
                    <a:cubicBezTo>
                      <a:pt x="462" y="265"/>
                      <a:pt x="461" y="270"/>
                      <a:pt x="461" y="274"/>
                    </a:cubicBezTo>
                    <a:cubicBezTo>
                      <a:pt x="450" y="274"/>
                      <a:pt x="442" y="274"/>
                      <a:pt x="432" y="265"/>
                    </a:cubicBezTo>
                    <a:cubicBezTo>
                      <a:pt x="420" y="253"/>
                      <a:pt x="418" y="244"/>
                      <a:pt x="418" y="232"/>
                    </a:cubicBezTo>
                    <a:cubicBezTo>
                      <a:pt x="418" y="194"/>
                      <a:pt x="419" y="156"/>
                      <a:pt x="419" y="117"/>
                    </a:cubicBezTo>
                    <a:cubicBezTo>
                      <a:pt x="419" y="109"/>
                      <a:pt x="419" y="107"/>
                      <a:pt x="414" y="104"/>
                    </a:cubicBezTo>
                    <a:cubicBezTo>
                      <a:pt x="412" y="103"/>
                      <a:pt x="410" y="101"/>
                      <a:pt x="410" y="98"/>
                    </a:cubicBezTo>
                    <a:cubicBezTo>
                      <a:pt x="410" y="91"/>
                      <a:pt x="415" y="90"/>
                      <a:pt x="416" y="90"/>
                    </a:cubicBezTo>
                    <a:cubicBezTo>
                      <a:pt x="430" y="91"/>
                      <a:pt x="444" y="92"/>
                      <a:pt x="459" y="95"/>
                    </a:cubicBezTo>
                    <a:cubicBezTo>
                      <a:pt x="459" y="95"/>
                      <a:pt x="464" y="97"/>
                      <a:pt x="464" y="103"/>
                    </a:cubicBezTo>
                    <a:cubicBezTo>
                      <a:pt x="464" y="107"/>
                      <a:pt x="462" y="109"/>
                      <a:pt x="460" y="109"/>
                    </a:cubicBezTo>
                    <a:close/>
                    <a:moveTo>
                      <a:pt x="499" y="141"/>
                    </a:moveTo>
                    <a:cubicBezTo>
                      <a:pt x="498" y="169"/>
                      <a:pt x="497" y="197"/>
                      <a:pt x="496" y="224"/>
                    </a:cubicBezTo>
                    <a:cubicBezTo>
                      <a:pt x="494" y="260"/>
                      <a:pt x="477" y="273"/>
                      <a:pt x="468" y="274"/>
                    </a:cubicBezTo>
                    <a:cubicBezTo>
                      <a:pt x="468" y="269"/>
                      <a:pt x="468" y="265"/>
                      <a:pt x="468" y="260"/>
                    </a:cubicBezTo>
                    <a:cubicBezTo>
                      <a:pt x="481" y="254"/>
                      <a:pt x="486" y="243"/>
                      <a:pt x="488" y="223"/>
                    </a:cubicBezTo>
                    <a:cubicBezTo>
                      <a:pt x="489" y="195"/>
                      <a:pt x="490" y="167"/>
                      <a:pt x="491" y="139"/>
                    </a:cubicBezTo>
                    <a:cubicBezTo>
                      <a:pt x="489" y="110"/>
                      <a:pt x="480" y="117"/>
                      <a:pt x="480" y="107"/>
                    </a:cubicBezTo>
                    <a:cubicBezTo>
                      <a:pt x="480" y="100"/>
                      <a:pt x="486" y="102"/>
                      <a:pt x="488" y="102"/>
                    </a:cubicBezTo>
                    <a:cubicBezTo>
                      <a:pt x="493" y="104"/>
                      <a:pt x="499" y="106"/>
                      <a:pt x="504" y="108"/>
                    </a:cubicBezTo>
                    <a:cubicBezTo>
                      <a:pt x="506" y="109"/>
                      <a:pt x="512" y="111"/>
                      <a:pt x="511" y="117"/>
                    </a:cubicBezTo>
                    <a:cubicBezTo>
                      <a:pt x="511" y="127"/>
                      <a:pt x="502" y="115"/>
                      <a:pt x="499" y="141"/>
                    </a:cubicBezTo>
                    <a:close/>
                    <a:moveTo>
                      <a:pt x="557" y="272"/>
                    </a:moveTo>
                    <a:cubicBezTo>
                      <a:pt x="545" y="271"/>
                      <a:pt x="533" y="271"/>
                      <a:pt x="520" y="271"/>
                    </a:cubicBezTo>
                    <a:cubicBezTo>
                      <a:pt x="520" y="271"/>
                      <a:pt x="515" y="271"/>
                      <a:pt x="515" y="265"/>
                    </a:cubicBezTo>
                    <a:cubicBezTo>
                      <a:pt x="516" y="262"/>
                      <a:pt x="517" y="260"/>
                      <a:pt x="519" y="259"/>
                    </a:cubicBezTo>
                    <a:cubicBezTo>
                      <a:pt x="524" y="257"/>
                      <a:pt x="524" y="256"/>
                      <a:pt x="524" y="248"/>
                    </a:cubicBezTo>
                    <a:cubicBezTo>
                      <a:pt x="525" y="213"/>
                      <a:pt x="527" y="178"/>
                      <a:pt x="528" y="142"/>
                    </a:cubicBezTo>
                    <a:cubicBezTo>
                      <a:pt x="528" y="135"/>
                      <a:pt x="529" y="134"/>
                      <a:pt x="524" y="129"/>
                    </a:cubicBezTo>
                    <a:cubicBezTo>
                      <a:pt x="522" y="127"/>
                      <a:pt x="521" y="125"/>
                      <a:pt x="521" y="122"/>
                    </a:cubicBezTo>
                    <a:cubicBezTo>
                      <a:pt x="521" y="116"/>
                      <a:pt x="526" y="118"/>
                      <a:pt x="526" y="118"/>
                    </a:cubicBezTo>
                    <a:cubicBezTo>
                      <a:pt x="539" y="124"/>
                      <a:pt x="550" y="131"/>
                      <a:pt x="562" y="139"/>
                    </a:cubicBezTo>
                    <a:cubicBezTo>
                      <a:pt x="560" y="183"/>
                      <a:pt x="559" y="228"/>
                      <a:pt x="557" y="272"/>
                    </a:cubicBezTo>
                    <a:close/>
                    <a:moveTo>
                      <a:pt x="595" y="244"/>
                    </a:moveTo>
                    <a:cubicBezTo>
                      <a:pt x="595" y="254"/>
                      <a:pt x="595" y="263"/>
                      <a:pt x="595" y="272"/>
                    </a:cubicBezTo>
                    <a:cubicBezTo>
                      <a:pt x="585" y="272"/>
                      <a:pt x="574" y="272"/>
                      <a:pt x="563" y="272"/>
                    </a:cubicBezTo>
                    <a:cubicBezTo>
                      <a:pt x="564" y="268"/>
                      <a:pt x="564" y="265"/>
                      <a:pt x="564" y="262"/>
                    </a:cubicBezTo>
                    <a:cubicBezTo>
                      <a:pt x="575" y="261"/>
                      <a:pt x="584" y="253"/>
                      <a:pt x="587" y="242"/>
                    </a:cubicBezTo>
                    <a:cubicBezTo>
                      <a:pt x="588" y="240"/>
                      <a:pt x="589" y="238"/>
                      <a:pt x="592" y="238"/>
                    </a:cubicBezTo>
                    <a:cubicBezTo>
                      <a:pt x="596" y="240"/>
                      <a:pt x="595" y="244"/>
                      <a:pt x="595" y="24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15" name="Freeform 35"/>
              <p:cNvSpPr>
                <a:spLocks/>
              </p:cNvSpPr>
              <p:nvPr/>
            </p:nvSpPr>
            <p:spPr bwMode="auto">
              <a:xfrm>
                <a:off x="1096963" y="3609975"/>
                <a:ext cx="2179637" cy="1079500"/>
              </a:xfrm>
              <a:custGeom>
                <a:avLst/>
                <a:gdLst>
                  <a:gd name="T0" fmla="*/ 846 w 924"/>
                  <a:gd name="T1" fmla="*/ 423 h 458"/>
                  <a:gd name="T2" fmla="*/ 860 w 924"/>
                  <a:gd name="T3" fmla="*/ 410 h 458"/>
                  <a:gd name="T4" fmla="*/ 899 w 924"/>
                  <a:gd name="T5" fmla="*/ 349 h 458"/>
                  <a:gd name="T6" fmla="*/ 910 w 924"/>
                  <a:gd name="T7" fmla="*/ 263 h 458"/>
                  <a:gd name="T8" fmla="*/ 910 w 924"/>
                  <a:gd name="T9" fmla="*/ 260 h 458"/>
                  <a:gd name="T10" fmla="*/ 910 w 924"/>
                  <a:gd name="T11" fmla="*/ 252 h 458"/>
                  <a:gd name="T12" fmla="*/ 877 w 924"/>
                  <a:gd name="T13" fmla="*/ 178 h 458"/>
                  <a:gd name="T14" fmla="*/ 758 w 924"/>
                  <a:gd name="T15" fmla="*/ 96 h 458"/>
                  <a:gd name="T16" fmla="*/ 689 w 924"/>
                  <a:gd name="T17" fmla="*/ 72 h 458"/>
                  <a:gd name="T18" fmla="*/ 640 w 924"/>
                  <a:gd name="T19" fmla="*/ 57 h 458"/>
                  <a:gd name="T20" fmla="*/ 592 w 924"/>
                  <a:gd name="T21" fmla="*/ 41 h 458"/>
                  <a:gd name="T22" fmla="*/ 542 w 924"/>
                  <a:gd name="T23" fmla="*/ 31 h 458"/>
                  <a:gd name="T24" fmla="*/ 479 w 924"/>
                  <a:gd name="T25" fmla="*/ 24 h 458"/>
                  <a:gd name="T26" fmla="*/ 462 w 924"/>
                  <a:gd name="T27" fmla="*/ 24 h 458"/>
                  <a:gd name="T28" fmla="*/ 447 w 924"/>
                  <a:gd name="T29" fmla="*/ 24 h 458"/>
                  <a:gd name="T30" fmla="*/ 403 w 924"/>
                  <a:gd name="T31" fmla="*/ 27 h 458"/>
                  <a:gd name="T32" fmla="*/ 340 w 924"/>
                  <a:gd name="T33" fmla="*/ 38 h 458"/>
                  <a:gd name="T34" fmla="*/ 309 w 924"/>
                  <a:gd name="T35" fmla="*/ 45 h 458"/>
                  <a:gd name="T36" fmla="*/ 256 w 924"/>
                  <a:gd name="T37" fmla="*/ 65 h 458"/>
                  <a:gd name="T38" fmla="*/ 190 w 924"/>
                  <a:gd name="T39" fmla="*/ 86 h 458"/>
                  <a:gd name="T40" fmla="*/ 129 w 924"/>
                  <a:gd name="T41" fmla="*/ 114 h 458"/>
                  <a:gd name="T42" fmla="*/ 107 w 924"/>
                  <a:gd name="T43" fmla="*/ 126 h 458"/>
                  <a:gd name="T44" fmla="*/ 30 w 924"/>
                  <a:gd name="T45" fmla="*/ 200 h 458"/>
                  <a:gd name="T46" fmla="*/ 14 w 924"/>
                  <a:gd name="T47" fmla="*/ 242 h 458"/>
                  <a:gd name="T48" fmla="*/ 13 w 924"/>
                  <a:gd name="T49" fmla="*/ 258 h 458"/>
                  <a:gd name="T50" fmla="*/ 14 w 924"/>
                  <a:gd name="T51" fmla="*/ 330 h 458"/>
                  <a:gd name="T52" fmla="*/ 54 w 924"/>
                  <a:gd name="T53" fmla="*/ 391 h 458"/>
                  <a:gd name="T54" fmla="*/ 106 w 924"/>
                  <a:gd name="T55" fmla="*/ 420 h 458"/>
                  <a:gd name="T56" fmla="*/ 51 w 924"/>
                  <a:gd name="T57" fmla="*/ 394 h 458"/>
                  <a:gd name="T58" fmla="*/ 5 w 924"/>
                  <a:gd name="T59" fmla="*/ 332 h 458"/>
                  <a:gd name="T60" fmla="*/ 0 w 924"/>
                  <a:gd name="T61" fmla="*/ 258 h 458"/>
                  <a:gd name="T62" fmla="*/ 1 w 924"/>
                  <a:gd name="T63" fmla="*/ 240 h 458"/>
                  <a:gd name="T64" fmla="*/ 17 w 924"/>
                  <a:gd name="T65" fmla="*/ 193 h 458"/>
                  <a:gd name="T66" fmla="*/ 97 w 924"/>
                  <a:gd name="T67" fmla="*/ 111 h 458"/>
                  <a:gd name="T68" fmla="*/ 119 w 924"/>
                  <a:gd name="T69" fmla="*/ 97 h 458"/>
                  <a:gd name="T70" fmla="*/ 182 w 924"/>
                  <a:gd name="T71" fmla="*/ 66 h 458"/>
                  <a:gd name="T72" fmla="*/ 259 w 924"/>
                  <a:gd name="T73" fmla="*/ 39 h 458"/>
                  <a:gd name="T74" fmla="*/ 309 w 924"/>
                  <a:gd name="T75" fmla="*/ 22 h 458"/>
                  <a:gd name="T76" fmla="*/ 348 w 924"/>
                  <a:gd name="T77" fmla="*/ 12 h 458"/>
                  <a:gd name="T78" fmla="*/ 413 w 924"/>
                  <a:gd name="T79" fmla="*/ 2 h 458"/>
                  <a:gd name="T80" fmla="*/ 453 w 924"/>
                  <a:gd name="T81" fmla="*/ 0 h 458"/>
                  <a:gd name="T82" fmla="*/ 473 w 924"/>
                  <a:gd name="T83" fmla="*/ 0 h 458"/>
                  <a:gd name="T84" fmla="*/ 533 w 924"/>
                  <a:gd name="T85" fmla="*/ 5 h 458"/>
                  <a:gd name="T86" fmla="*/ 585 w 924"/>
                  <a:gd name="T87" fmla="*/ 15 h 458"/>
                  <a:gd name="T88" fmla="*/ 636 w 924"/>
                  <a:gd name="T89" fmla="*/ 31 h 458"/>
                  <a:gd name="T90" fmla="*/ 695 w 924"/>
                  <a:gd name="T91" fmla="*/ 50 h 458"/>
                  <a:gd name="T92" fmla="*/ 740 w 924"/>
                  <a:gd name="T93" fmla="*/ 66 h 458"/>
                  <a:gd name="T94" fmla="*/ 767 w 924"/>
                  <a:gd name="T95" fmla="*/ 77 h 458"/>
                  <a:gd name="T96" fmla="*/ 890 w 924"/>
                  <a:gd name="T97" fmla="*/ 168 h 458"/>
                  <a:gd name="T98" fmla="*/ 923 w 924"/>
                  <a:gd name="T99" fmla="*/ 251 h 458"/>
                  <a:gd name="T100" fmla="*/ 924 w 924"/>
                  <a:gd name="T101" fmla="*/ 260 h 458"/>
                  <a:gd name="T102" fmla="*/ 924 w 924"/>
                  <a:gd name="T103" fmla="*/ 263 h 458"/>
                  <a:gd name="T104" fmla="*/ 907 w 924"/>
                  <a:gd name="T105" fmla="*/ 352 h 458"/>
                  <a:gd name="T106" fmla="*/ 859 w 924"/>
                  <a:gd name="T107" fmla="*/ 417 h 458"/>
                  <a:gd name="T108" fmla="*/ 836 w 924"/>
                  <a:gd name="T109" fmla="*/ 439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24" h="458">
                    <a:moveTo>
                      <a:pt x="804" y="458"/>
                    </a:moveTo>
                    <a:cubicBezTo>
                      <a:pt x="809" y="456"/>
                      <a:pt x="815" y="453"/>
                      <a:pt x="820" y="449"/>
                    </a:cubicBezTo>
                    <a:cubicBezTo>
                      <a:pt x="825" y="446"/>
                      <a:pt x="830" y="442"/>
                      <a:pt x="834" y="437"/>
                    </a:cubicBezTo>
                    <a:cubicBezTo>
                      <a:pt x="838" y="433"/>
                      <a:pt x="842" y="428"/>
                      <a:pt x="846" y="423"/>
                    </a:cubicBezTo>
                    <a:cubicBezTo>
                      <a:pt x="848" y="421"/>
                      <a:pt x="850" y="419"/>
                      <a:pt x="853" y="416"/>
                    </a:cubicBezTo>
                    <a:cubicBezTo>
                      <a:pt x="853" y="416"/>
                      <a:pt x="854" y="415"/>
                      <a:pt x="855" y="414"/>
                    </a:cubicBezTo>
                    <a:cubicBezTo>
                      <a:pt x="856" y="413"/>
                      <a:pt x="856" y="413"/>
                      <a:pt x="856" y="413"/>
                    </a:cubicBezTo>
                    <a:cubicBezTo>
                      <a:pt x="858" y="412"/>
                      <a:pt x="859" y="411"/>
                      <a:pt x="860" y="410"/>
                    </a:cubicBezTo>
                    <a:cubicBezTo>
                      <a:pt x="864" y="406"/>
                      <a:pt x="869" y="402"/>
                      <a:pt x="873" y="397"/>
                    </a:cubicBezTo>
                    <a:cubicBezTo>
                      <a:pt x="877" y="392"/>
                      <a:pt x="880" y="387"/>
                      <a:pt x="883" y="382"/>
                    </a:cubicBezTo>
                    <a:cubicBezTo>
                      <a:pt x="887" y="377"/>
                      <a:pt x="889" y="372"/>
                      <a:pt x="892" y="366"/>
                    </a:cubicBezTo>
                    <a:cubicBezTo>
                      <a:pt x="895" y="361"/>
                      <a:pt x="897" y="355"/>
                      <a:pt x="899" y="349"/>
                    </a:cubicBezTo>
                    <a:cubicBezTo>
                      <a:pt x="902" y="338"/>
                      <a:pt x="905" y="326"/>
                      <a:pt x="907" y="314"/>
                    </a:cubicBezTo>
                    <a:cubicBezTo>
                      <a:pt x="909" y="302"/>
                      <a:pt x="910" y="289"/>
                      <a:pt x="910" y="277"/>
                    </a:cubicBezTo>
                    <a:cubicBezTo>
                      <a:pt x="910" y="274"/>
                      <a:pt x="910" y="271"/>
                      <a:pt x="910" y="268"/>
                    </a:cubicBezTo>
                    <a:cubicBezTo>
                      <a:pt x="910" y="263"/>
                      <a:pt x="910" y="263"/>
                      <a:pt x="910" y="263"/>
                    </a:cubicBezTo>
                    <a:cubicBezTo>
                      <a:pt x="910" y="261"/>
                      <a:pt x="910" y="261"/>
                      <a:pt x="910" y="261"/>
                    </a:cubicBezTo>
                    <a:cubicBezTo>
                      <a:pt x="910" y="260"/>
                      <a:pt x="910" y="260"/>
                      <a:pt x="910" y="260"/>
                    </a:cubicBezTo>
                    <a:cubicBezTo>
                      <a:pt x="910" y="260"/>
                      <a:pt x="910" y="260"/>
                      <a:pt x="910" y="260"/>
                    </a:cubicBezTo>
                    <a:cubicBezTo>
                      <a:pt x="910" y="260"/>
                      <a:pt x="910" y="261"/>
                      <a:pt x="910" y="260"/>
                    </a:cubicBezTo>
                    <a:cubicBezTo>
                      <a:pt x="910" y="260"/>
                      <a:pt x="910" y="260"/>
                      <a:pt x="910" y="260"/>
                    </a:cubicBezTo>
                    <a:cubicBezTo>
                      <a:pt x="910" y="259"/>
                      <a:pt x="910" y="259"/>
                      <a:pt x="910" y="259"/>
                    </a:cubicBezTo>
                    <a:cubicBezTo>
                      <a:pt x="910" y="254"/>
                      <a:pt x="910" y="254"/>
                      <a:pt x="910" y="254"/>
                    </a:cubicBezTo>
                    <a:cubicBezTo>
                      <a:pt x="910" y="252"/>
                      <a:pt x="910" y="252"/>
                      <a:pt x="910" y="252"/>
                    </a:cubicBezTo>
                    <a:cubicBezTo>
                      <a:pt x="909" y="250"/>
                      <a:pt x="909" y="250"/>
                      <a:pt x="909" y="250"/>
                    </a:cubicBezTo>
                    <a:cubicBezTo>
                      <a:pt x="909" y="247"/>
                      <a:pt x="909" y="244"/>
                      <a:pt x="908" y="241"/>
                    </a:cubicBezTo>
                    <a:cubicBezTo>
                      <a:pt x="906" y="230"/>
                      <a:pt x="902" y="219"/>
                      <a:pt x="896" y="208"/>
                    </a:cubicBezTo>
                    <a:cubicBezTo>
                      <a:pt x="891" y="198"/>
                      <a:pt x="884" y="188"/>
                      <a:pt x="877" y="178"/>
                    </a:cubicBezTo>
                    <a:cubicBezTo>
                      <a:pt x="869" y="169"/>
                      <a:pt x="860" y="161"/>
                      <a:pt x="851" y="153"/>
                    </a:cubicBezTo>
                    <a:cubicBezTo>
                      <a:pt x="842" y="145"/>
                      <a:pt x="833" y="138"/>
                      <a:pt x="822" y="131"/>
                    </a:cubicBezTo>
                    <a:cubicBezTo>
                      <a:pt x="812" y="124"/>
                      <a:pt x="802" y="118"/>
                      <a:pt x="791" y="112"/>
                    </a:cubicBezTo>
                    <a:cubicBezTo>
                      <a:pt x="780" y="107"/>
                      <a:pt x="769" y="101"/>
                      <a:pt x="758" y="96"/>
                    </a:cubicBezTo>
                    <a:cubicBezTo>
                      <a:pt x="747" y="91"/>
                      <a:pt x="736" y="87"/>
                      <a:pt x="724" y="83"/>
                    </a:cubicBezTo>
                    <a:cubicBezTo>
                      <a:pt x="721" y="82"/>
                      <a:pt x="718" y="81"/>
                      <a:pt x="715" y="80"/>
                    </a:cubicBezTo>
                    <a:cubicBezTo>
                      <a:pt x="712" y="79"/>
                      <a:pt x="710" y="78"/>
                      <a:pt x="707" y="77"/>
                    </a:cubicBezTo>
                    <a:cubicBezTo>
                      <a:pt x="701" y="75"/>
                      <a:pt x="695" y="73"/>
                      <a:pt x="689" y="72"/>
                    </a:cubicBezTo>
                    <a:cubicBezTo>
                      <a:pt x="677" y="68"/>
                      <a:pt x="665" y="65"/>
                      <a:pt x="653" y="62"/>
                    </a:cubicBezTo>
                    <a:cubicBezTo>
                      <a:pt x="653" y="62"/>
                      <a:pt x="653" y="62"/>
                      <a:pt x="653" y="62"/>
                    </a:cubicBezTo>
                    <a:cubicBezTo>
                      <a:pt x="652" y="62"/>
                      <a:pt x="652" y="62"/>
                      <a:pt x="652" y="62"/>
                    </a:cubicBezTo>
                    <a:cubicBezTo>
                      <a:pt x="640" y="57"/>
                      <a:pt x="640" y="57"/>
                      <a:pt x="640" y="57"/>
                    </a:cubicBezTo>
                    <a:cubicBezTo>
                      <a:pt x="628" y="53"/>
                      <a:pt x="628" y="53"/>
                      <a:pt x="628" y="53"/>
                    </a:cubicBezTo>
                    <a:cubicBezTo>
                      <a:pt x="616" y="49"/>
                      <a:pt x="616" y="49"/>
                      <a:pt x="616" y="49"/>
                    </a:cubicBezTo>
                    <a:cubicBezTo>
                      <a:pt x="612" y="47"/>
                      <a:pt x="608" y="46"/>
                      <a:pt x="604" y="45"/>
                    </a:cubicBezTo>
                    <a:cubicBezTo>
                      <a:pt x="600" y="44"/>
                      <a:pt x="596" y="43"/>
                      <a:pt x="592" y="41"/>
                    </a:cubicBezTo>
                    <a:cubicBezTo>
                      <a:pt x="587" y="40"/>
                      <a:pt x="583" y="39"/>
                      <a:pt x="579" y="38"/>
                    </a:cubicBezTo>
                    <a:cubicBezTo>
                      <a:pt x="575" y="37"/>
                      <a:pt x="571" y="36"/>
                      <a:pt x="567" y="36"/>
                    </a:cubicBezTo>
                    <a:cubicBezTo>
                      <a:pt x="563" y="35"/>
                      <a:pt x="559" y="34"/>
                      <a:pt x="554" y="33"/>
                    </a:cubicBezTo>
                    <a:cubicBezTo>
                      <a:pt x="550" y="32"/>
                      <a:pt x="546" y="32"/>
                      <a:pt x="542" y="31"/>
                    </a:cubicBezTo>
                    <a:cubicBezTo>
                      <a:pt x="538" y="30"/>
                      <a:pt x="533" y="29"/>
                      <a:pt x="529" y="29"/>
                    </a:cubicBezTo>
                    <a:cubicBezTo>
                      <a:pt x="517" y="27"/>
                      <a:pt x="517" y="27"/>
                      <a:pt x="517" y="27"/>
                    </a:cubicBezTo>
                    <a:cubicBezTo>
                      <a:pt x="504" y="26"/>
                      <a:pt x="504" y="26"/>
                      <a:pt x="504" y="26"/>
                    </a:cubicBezTo>
                    <a:cubicBezTo>
                      <a:pt x="496" y="25"/>
                      <a:pt x="487" y="24"/>
                      <a:pt x="479" y="24"/>
                    </a:cubicBezTo>
                    <a:cubicBezTo>
                      <a:pt x="472" y="24"/>
                      <a:pt x="472" y="24"/>
                      <a:pt x="472" y="24"/>
                    </a:cubicBezTo>
                    <a:cubicBezTo>
                      <a:pt x="466" y="24"/>
                      <a:pt x="466" y="24"/>
                      <a:pt x="466" y="24"/>
                    </a:cubicBezTo>
                    <a:cubicBezTo>
                      <a:pt x="463" y="24"/>
                      <a:pt x="463" y="24"/>
                      <a:pt x="463" y="24"/>
                    </a:cubicBezTo>
                    <a:cubicBezTo>
                      <a:pt x="462" y="24"/>
                      <a:pt x="462" y="24"/>
                      <a:pt x="462" y="24"/>
                    </a:cubicBezTo>
                    <a:cubicBezTo>
                      <a:pt x="462" y="24"/>
                      <a:pt x="462" y="24"/>
                      <a:pt x="462" y="24"/>
                    </a:cubicBezTo>
                    <a:cubicBezTo>
                      <a:pt x="460" y="24"/>
                      <a:pt x="460" y="24"/>
                      <a:pt x="460" y="24"/>
                    </a:cubicBezTo>
                    <a:cubicBezTo>
                      <a:pt x="453" y="24"/>
                      <a:pt x="453" y="24"/>
                      <a:pt x="453" y="24"/>
                    </a:cubicBezTo>
                    <a:cubicBezTo>
                      <a:pt x="451" y="24"/>
                      <a:pt x="449" y="24"/>
                      <a:pt x="447" y="24"/>
                    </a:cubicBezTo>
                    <a:cubicBezTo>
                      <a:pt x="441" y="24"/>
                      <a:pt x="441" y="24"/>
                      <a:pt x="441" y="24"/>
                    </a:cubicBezTo>
                    <a:cubicBezTo>
                      <a:pt x="437" y="24"/>
                      <a:pt x="432" y="25"/>
                      <a:pt x="428" y="25"/>
                    </a:cubicBezTo>
                    <a:cubicBezTo>
                      <a:pt x="415" y="26"/>
                      <a:pt x="415" y="26"/>
                      <a:pt x="415" y="26"/>
                    </a:cubicBezTo>
                    <a:cubicBezTo>
                      <a:pt x="403" y="27"/>
                      <a:pt x="403" y="27"/>
                      <a:pt x="403" y="27"/>
                    </a:cubicBezTo>
                    <a:cubicBezTo>
                      <a:pt x="390" y="29"/>
                      <a:pt x="390" y="29"/>
                      <a:pt x="390" y="29"/>
                    </a:cubicBezTo>
                    <a:cubicBezTo>
                      <a:pt x="378" y="30"/>
                      <a:pt x="378" y="30"/>
                      <a:pt x="378" y="30"/>
                    </a:cubicBezTo>
                    <a:cubicBezTo>
                      <a:pt x="369" y="32"/>
                      <a:pt x="361" y="33"/>
                      <a:pt x="352" y="35"/>
                    </a:cubicBezTo>
                    <a:cubicBezTo>
                      <a:pt x="348" y="36"/>
                      <a:pt x="344" y="37"/>
                      <a:pt x="340" y="38"/>
                    </a:cubicBezTo>
                    <a:cubicBezTo>
                      <a:pt x="336" y="38"/>
                      <a:pt x="332" y="39"/>
                      <a:pt x="328" y="40"/>
                    </a:cubicBezTo>
                    <a:cubicBezTo>
                      <a:pt x="322" y="42"/>
                      <a:pt x="322" y="42"/>
                      <a:pt x="322" y="42"/>
                    </a:cubicBezTo>
                    <a:cubicBezTo>
                      <a:pt x="315" y="44"/>
                      <a:pt x="315" y="44"/>
                      <a:pt x="315" y="44"/>
                    </a:cubicBezTo>
                    <a:cubicBezTo>
                      <a:pt x="309" y="45"/>
                      <a:pt x="309" y="45"/>
                      <a:pt x="309" y="45"/>
                    </a:cubicBezTo>
                    <a:cubicBezTo>
                      <a:pt x="307" y="46"/>
                      <a:pt x="305" y="47"/>
                      <a:pt x="303" y="47"/>
                    </a:cubicBezTo>
                    <a:cubicBezTo>
                      <a:pt x="295" y="50"/>
                      <a:pt x="287" y="53"/>
                      <a:pt x="279" y="55"/>
                    </a:cubicBezTo>
                    <a:cubicBezTo>
                      <a:pt x="275" y="57"/>
                      <a:pt x="271" y="58"/>
                      <a:pt x="268" y="60"/>
                    </a:cubicBezTo>
                    <a:cubicBezTo>
                      <a:pt x="256" y="65"/>
                      <a:pt x="256" y="65"/>
                      <a:pt x="256" y="65"/>
                    </a:cubicBezTo>
                    <a:cubicBezTo>
                      <a:pt x="255" y="66"/>
                      <a:pt x="255" y="66"/>
                      <a:pt x="255" y="66"/>
                    </a:cubicBezTo>
                    <a:cubicBezTo>
                      <a:pt x="254" y="66"/>
                      <a:pt x="254" y="66"/>
                      <a:pt x="254" y="66"/>
                    </a:cubicBezTo>
                    <a:cubicBezTo>
                      <a:pt x="243" y="69"/>
                      <a:pt x="232" y="72"/>
                      <a:pt x="222" y="75"/>
                    </a:cubicBezTo>
                    <a:cubicBezTo>
                      <a:pt x="211" y="78"/>
                      <a:pt x="200" y="82"/>
                      <a:pt x="190" y="86"/>
                    </a:cubicBezTo>
                    <a:cubicBezTo>
                      <a:pt x="185" y="88"/>
                      <a:pt x="179" y="90"/>
                      <a:pt x="174" y="92"/>
                    </a:cubicBezTo>
                    <a:cubicBezTo>
                      <a:pt x="172" y="93"/>
                      <a:pt x="169" y="94"/>
                      <a:pt x="166" y="95"/>
                    </a:cubicBezTo>
                    <a:cubicBezTo>
                      <a:pt x="159" y="99"/>
                      <a:pt x="159" y="99"/>
                      <a:pt x="159" y="99"/>
                    </a:cubicBezTo>
                    <a:cubicBezTo>
                      <a:pt x="148" y="103"/>
                      <a:pt x="138" y="108"/>
                      <a:pt x="129" y="114"/>
                    </a:cubicBezTo>
                    <a:cubicBezTo>
                      <a:pt x="125" y="116"/>
                      <a:pt x="125" y="116"/>
                      <a:pt x="125" y="116"/>
                    </a:cubicBezTo>
                    <a:cubicBezTo>
                      <a:pt x="121" y="118"/>
                      <a:pt x="121" y="118"/>
                      <a:pt x="121" y="118"/>
                    </a:cubicBezTo>
                    <a:cubicBezTo>
                      <a:pt x="119" y="119"/>
                      <a:pt x="116" y="120"/>
                      <a:pt x="114" y="122"/>
                    </a:cubicBezTo>
                    <a:cubicBezTo>
                      <a:pt x="107" y="126"/>
                      <a:pt x="107" y="126"/>
                      <a:pt x="107" y="126"/>
                    </a:cubicBezTo>
                    <a:cubicBezTo>
                      <a:pt x="105" y="128"/>
                      <a:pt x="102" y="129"/>
                      <a:pt x="100" y="131"/>
                    </a:cubicBezTo>
                    <a:cubicBezTo>
                      <a:pt x="91" y="137"/>
                      <a:pt x="82" y="144"/>
                      <a:pt x="73" y="151"/>
                    </a:cubicBezTo>
                    <a:cubicBezTo>
                      <a:pt x="65" y="158"/>
                      <a:pt x="57" y="166"/>
                      <a:pt x="50" y="174"/>
                    </a:cubicBezTo>
                    <a:cubicBezTo>
                      <a:pt x="42" y="182"/>
                      <a:pt x="36" y="191"/>
                      <a:pt x="30" y="200"/>
                    </a:cubicBezTo>
                    <a:cubicBezTo>
                      <a:pt x="25" y="210"/>
                      <a:pt x="20" y="220"/>
                      <a:pt x="17" y="230"/>
                    </a:cubicBezTo>
                    <a:cubicBezTo>
                      <a:pt x="16" y="234"/>
                      <a:pt x="16" y="234"/>
                      <a:pt x="16" y="234"/>
                    </a:cubicBezTo>
                    <a:cubicBezTo>
                      <a:pt x="16" y="235"/>
                      <a:pt x="15" y="237"/>
                      <a:pt x="15" y="238"/>
                    </a:cubicBezTo>
                    <a:cubicBezTo>
                      <a:pt x="14" y="242"/>
                      <a:pt x="14" y="242"/>
                      <a:pt x="14" y="242"/>
                    </a:cubicBezTo>
                    <a:cubicBezTo>
                      <a:pt x="14" y="243"/>
                      <a:pt x="14" y="245"/>
                      <a:pt x="14" y="246"/>
                    </a:cubicBezTo>
                    <a:cubicBezTo>
                      <a:pt x="13" y="250"/>
                      <a:pt x="13" y="250"/>
                      <a:pt x="13" y="250"/>
                    </a:cubicBezTo>
                    <a:cubicBezTo>
                      <a:pt x="13" y="251"/>
                      <a:pt x="13" y="253"/>
                      <a:pt x="13" y="254"/>
                    </a:cubicBezTo>
                    <a:cubicBezTo>
                      <a:pt x="13" y="258"/>
                      <a:pt x="13" y="258"/>
                      <a:pt x="13" y="258"/>
                    </a:cubicBezTo>
                    <a:cubicBezTo>
                      <a:pt x="12" y="260"/>
                      <a:pt x="12" y="260"/>
                      <a:pt x="12" y="260"/>
                    </a:cubicBezTo>
                    <a:cubicBezTo>
                      <a:pt x="12" y="262"/>
                      <a:pt x="12" y="262"/>
                      <a:pt x="12" y="262"/>
                    </a:cubicBezTo>
                    <a:cubicBezTo>
                      <a:pt x="12" y="274"/>
                      <a:pt x="11" y="285"/>
                      <a:pt x="11" y="297"/>
                    </a:cubicBezTo>
                    <a:cubicBezTo>
                      <a:pt x="11" y="308"/>
                      <a:pt x="12" y="319"/>
                      <a:pt x="14" y="330"/>
                    </a:cubicBezTo>
                    <a:cubicBezTo>
                      <a:pt x="16" y="341"/>
                      <a:pt x="19" y="351"/>
                      <a:pt x="25" y="360"/>
                    </a:cubicBezTo>
                    <a:cubicBezTo>
                      <a:pt x="31" y="370"/>
                      <a:pt x="38" y="378"/>
                      <a:pt x="47" y="385"/>
                    </a:cubicBezTo>
                    <a:cubicBezTo>
                      <a:pt x="48" y="386"/>
                      <a:pt x="49" y="387"/>
                      <a:pt x="50" y="388"/>
                    </a:cubicBezTo>
                    <a:cubicBezTo>
                      <a:pt x="51" y="389"/>
                      <a:pt x="53" y="390"/>
                      <a:pt x="54" y="391"/>
                    </a:cubicBezTo>
                    <a:cubicBezTo>
                      <a:pt x="57" y="393"/>
                      <a:pt x="57" y="393"/>
                      <a:pt x="57" y="393"/>
                    </a:cubicBezTo>
                    <a:cubicBezTo>
                      <a:pt x="61" y="395"/>
                      <a:pt x="61" y="395"/>
                      <a:pt x="61" y="395"/>
                    </a:cubicBezTo>
                    <a:cubicBezTo>
                      <a:pt x="66" y="398"/>
                      <a:pt x="71" y="401"/>
                      <a:pt x="76" y="404"/>
                    </a:cubicBezTo>
                    <a:cubicBezTo>
                      <a:pt x="86" y="409"/>
                      <a:pt x="96" y="415"/>
                      <a:pt x="106" y="420"/>
                    </a:cubicBezTo>
                    <a:cubicBezTo>
                      <a:pt x="95" y="415"/>
                      <a:pt x="85" y="411"/>
                      <a:pt x="74" y="406"/>
                    </a:cubicBezTo>
                    <a:cubicBezTo>
                      <a:pt x="69" y="404"/>
                      <a:pt x="64" y="401"/>
                      <a:pt x="59" y="398"/>
                    </a:cubicBezTo>
                    <a:cubicBezTo>
                      <a:pt x="55" y="396"/>
                      <a:pt x="55" y="396"/>
                      <a:pt x="55" y="396"/>
                    </a:cubicBezTo>
                    <a:cubicBezTo>
                      <a:pt x="51" y="394"/>
                      <a:pt x="51" y="394"/>
                      <a:pt x="51" y="394"/>
                    </a:cubicBezTo>
                    <a:cubicBezTo>
                      <a:pt x="50" y="393"/>
                      <a:pt x="49" y="393"/>
                      <a:pt x="48" y="392"/>
                    </a:cubicBezTo>
                    <a:cubicBezTo>
                      <a:pt x="46" y="391"/>
                      <a:pt x="45" y="390"/>
                      <a:pt x="44" y="389"/>
                    </a:cubicBezTo>
                    <a:cubicBezTo>
                      <a:pt x="35" y="382"/>
                      <a:pt x="26" y="374"/>
                      <a:pt x="19" y="364"/>
                    </a:cubicBezTo>
                    <a:cubicBezTo>
                      <a:pt x="12" y="354"/>
                      <a:pt x="8" y="343"/>
                      <a:pt x="5" y="332"/>
                    </a:cubicBezTo>
                    <a:cubicBezTo>
                      <a:pt x="2" y="320"/>
                      <a:pt x="1" y="308"/>
                      <a:pt x="1" y="297"/>
                    </a:cubicBezTo>
                    <a:cubicBezTo>
                      <a:pt x="0" y="285"/>
                      <a:pt x="0" y="274"/>
                      <a:pt x="0" y="262"/>
                    </a:cubicBezTo>
                    <a:cubicBezTo>
                      <a:pt x="0" y="260"/>
                      <a:pt x="0" y="260"/>
                      <a:pt x="0" y="260"/>
                    </a:cubicBezTo>
                    <a:cubicBezTo>
                      <a:pt x="0" y="258"/>
                      <a:pt x="0" y="258"/>
                      <a:pt x="0" y="258"/>
                    </a:cubicBezTo>
                    <a:cubicBezTo>
                      <a:pt x="0" y="253"/>
                      <a:pt x="0" y="253"/>
                      <a:pt x="0" y="253"/>
                    </a:cubicBezTo>
                    <a:cubicBezTo>
                      <a:pt x="0" y="252"/>
                      <a:pt x="0" y="250"/>
                      <a:pt x="0" y="249"/>
                    </a:cubicBezTo>
                    <a:cubicBezTo>
                      <a:pt x="1" y="244"/>
                      <a:pt x="1" y="244"/>
                      <a:pt x="1" y="244"/>
                    </a:cubicBezTo>
                    <a:cubicBezTo>
                      <a:pt x="1" y="243"/>
                      <a:pt x="1" y="241"/>
                      <a:pt x="1" y="240"/>
                    </a:cubicBezTo>
                    <a:cubicBezTo>
                      <a:pt x="2" y="235"/>
                      <a:pt x="2" y="235"/>
                      <a:pt x="2" y="235"/>
                    </a:cubicBezTo>
                    <a:cubicBezTo>
                      <a:pt x="2" y="234"/>
                      <a:pt x="3" y="232"/>
                      <a:pt x="3" y="231"/>
                    </a:cubicBezTo>
                    <a:cubicBezTo>
                      <a:pt x="4" y="227"/>
                      <a:pt x="4" y="227"/>
                      <a:pt x="4" y="227"/>
                    </a:cubicBezTo>
                    <a:cubicBezTo>
                      <a:pt x="7" y="215"/>
                      <a:pt x="11" y="204"/>
                      <a:pt x="17" y="193"/>
                    </a:cubicBezTo>
                    <a:cubicBezTo>
                      <a:pt x="23" y="182"/>
                      <a:pt x="30" y="173"/>
                      <a:pt x="37" y="163"/>
                    </a:cubicBezTo>
                    <a:cubicBezTo>
                      <a:pt x="45" y="154"/>
                      <a:pt x="53" y="146"/>
                      <a:pt x="62" y="138"/>
                    </a:cubicBezTo>
                    <a:cubicBezTo>
                      <a:pt x="71" y="130"/>
                      <a:pt x="80" y="122"/>
                      <a:pt x="89" y="116"/>
                    </a:cubicBezTo>
                    <a:cubicBezTo>
                      <a:pt x="92" y="114"/>
                      <a:pt x="94" y="112"/>
                      <a:pt x="97" y="111"/>
                    </a:cubicBezTo>
                    <a:cubicBezTo>
                      <a:pt x="104" y="106"/>
                      <a:pt x="104" y="106"/>
                      <a:pt x="104" y="106"/>
                    </a:cubicBezTo>
                    <a:cubicBezTo>
                      <a:pt x="107" y="104"/>
                      <a:pt x="109" y="103"/>
                      <a:pt x="112" y="101"/>
                    </a:cubicBezTo>
                    <a:cubicBezTo>
                      <a:pt x="115" y="99"/>
                      <a:pt x="115" y="99"/>
                      <a:pt x="115" y="99"/>
                    </a:cubicBezTo>
                    <a:cubicBezTo>
                      <a:pt x="119" y="97"/>
                      <a:pt x="119" y="97"/>
                      <a:pt x="119" y="97"/>
                    </a:cubicBezTo>
                    <a:cubicBezTo>
                      <a:pt x="129" y="91"/>
                      <a:pt x="140" y="85"/>
                      <a:pt x="150" y="80"/>
                    </a:cubicBezTo>
                    <a:cubicBezTo>
                      <a:pt x="158" y="77"/>
                      <a:pt x="158" y="77"/>
                      <a:pt x="158" y="77"/>
                    </a:cubicBezTo>
                    <a:cubicBezTo>
                      <a:pt x="161" y="75"/>
                      <a:pt x="163" y="74"/>
                      <a:pt x="166" y="73"/>
                    </a:cubicBezTo>
                    <a:cubicBezTo>
                      <a:pt x="171" y="71"/>
                      <a:pt x="177" y="69"/>
                      <a:pt x="182" y="66"/>
                    </a:cubicBezTo>
                    <a:cubicBezTo>
                      <a:pt x="193" y="62"/>
                      <a:pt x="204" y="58"/>
                      <a:pt x="215" y="54"/>
                    </a:cubicBezTo>
                    <a:cubicBezTo>
                      <a:pt x="226" y="51"/>
                      <a:pt x="237" y="47"/>
                      <a:pt x="248" y="44"/>
                    </a:cubicBezTo>
                    <a:cubicBezTo>
                      <a:pt x="247" y="45"/>
                      <a:pt x="247" y="45"/>
                      <a:pt x="247" y="45"/>
                    </a:cubicBezTo>
                    <a:cubicBezTo>
                      <a:pt x="259" y="39"/>
                      <a:pt x="259" y="39"/>
                      <a:pt x="259" y="39"/>
                    </a:cubicBezTo>
                    <a:cubicBezTo>
                      <a:pt x="263" y="38"/>
                      <a:pt x="267" y="36"/>
                      <a:pt x="271" y="34"/>
                    </a:cubicBezTo>
                    <a:cubicBezTo>
                      <a:pt x="280" y="31"/>
                      <a:pt x="288" y="28"/>
                      <a:pt x="296" y="25"/>
                    </a:cubicBezTo>
                    <a:cubicBezTo>
                      <a:pt x="298" y="25"/>
                      <a:pt x="301" y="24"/>
                      <a:pt x="303" y="23"/>
                    </a:cubicBezTo>
                    <a:cubicBezTo>
                      <a:pt x="309" y="22"/>
                      <a:pt x="309" y="22"/>
                      <a:pt x="309" y="22"/>
                    </a:cubicBezTo>
                    <a:cubicBezTo>
                      <a:pt x="315" y="20"/>
                      <a:pt x="315" y="20"/>
                      <a:pt x="315" y="20"/>
                    </a:cubicBezTo>
                    <a:cubicBezTo>
                      <a:pt x="322" y="18"/>
                      <a:pt x="322" y="18"/>
                      <a:pt x="322" y="18"/>
                    </a:cubicBezTo>
                    <a:cubicBezTo>
                      <a:pt x="326" y="17"/>
                      <a:pt x="330" y="16"/>
                      <a:pt x="335" y="15"/>
                    </a:cubicBezTo>
                    <a:cubicBezTo>
                      <a:pt x="339" y="14"/>
                      <a:pt x="343" y="13"/>
                      <a:pt x="348" y="12"/>
                    </a:cubicBezTo>
                    <a:cubicBezTo>
                      <a:pt x="356" y="10"/>
                      <a:pt x="365" y="9"/>
                      <a:pt x="374" y="7"/>
                    </a:cubicBezTo>
                    <a:cubicBezTo>
                      <a:pt x="378" y="6"/>
                      <a:pt x="383" y="6"/>
                      <a:pt x="387" y="5"/>
                    </a:cubicBezTo>
                    <a:cubicBezTo>
                      <a:pt x="400" y="3"/>
                      <a:pt x="400" y="3"/>
                      <a:pt x="400" y="3"/>
                    </a:cubicBezTo>
                    <a:cubicBezTo>
                      <a:pt x="413" y="2"/>
                      <a:pt x="413" y="2"/>
                      <a:pt x="413" y="2"/>
                    </a:cubicBezTo>
                    <a:cubicBezTo>
                      <a:pt x="427" y="1"/>
                      <a:pt x="427" y="1"/>
                      <a:pt x="427" y="1"/>
                    </a:cubicBezTo>
                    <a:cubicBezTo>
                      <a:pt x="431" y="1"/>
                      <a:pt x="435" y="0"/>
                      <a:pt x="440" y="0"/>
                    </a:cubicBezTo>
                    <a:cubicBezTo>
                      <a:pt x="447" y="0"/>
                      <a:pt x="447" y="0"/>
                      <a:pt x="447" y="0"/>
                    </a:cubicBezTo>
                    <a:cubicBezTo>
                      <a:pt x="449" y="0"/>
                      <a:pt x="451" y="0"/>
                      <a:pt x="453" y="0"/>
                    </a:cubicBezTo>
                    <a:cubicBezTo>
                      <a:pt x="460" y="0"/>
                      <a:pt x="460" y="0"/>
                      <a:pt x="460" y="0"/>
                    </a:cubicBezTo>
                    <a:cubicBezTo>
                      <a:pt x="463" y="0"/>
                      <a:pt x="463" y="0"/>
                      <a:pt x="463" y="0"/>
                    </a:cubicBezTo>
                    <a:cubicBezTo>
                      <a:pt x="466" y="0"/>
                      <a:pt x="466" y="0"/>
                      <a:pt x="466" y="0"/>
                    </a:cubicBezTo>
                    <a:cubicBezTo>
                      <a:pt x="473" y="0"/>
                      <a:pt x="473" y="0"/>
                      <a:pt x="473" y="0"/>
                    </a:cubicBezTo>
                    <a:cubicBezTo>
                      <a:pt x="480" y="0"/>
                      <a:pt x="480" y="0"/>
                      <a:pt x="480" y="0"/>
                    </a:cubicBezTo>
                    <a:cubicBezTo>
                      <a:pt x="489" y="0"/>
                      <a:pt x="498" y="1"/>
                      <a:pt x="506" y="2"/>
                    </a:cubicBezTo>
                    <a:cubicBezTo>
                      <a:pt x="520" y="3"/>
                      <a:pt x="520" y="3"/>
                      <a:pt x="520" y="3"/>
                    </a:cubicBezTo>
                    <a:cubicBezTo>
                      <a:pt x="533" y="5"/>
                      <a:pt x="533" y="5"/>
                      <a:pt x="533" y="5"/>
                    </a:cubicBezTo>
                    <a:cubicBezTo>
                      <a:pt x="537" y="6"/>
                      <a:pt x="541" y="7"/>
                      <a:pt x="546" y="7"/>
                    </a:cubicBezTo>
                    <a:cubicBezTo>
                      <a:pt x="550" y="8"/>
                      <a:pt x="555" y="9"/>
                      <a:pt x="559" y="10"/>
                    </a:cubicBezTo>
                    <a:cubicBezTo>
                      <a:pt x="563" y="11"/>
                      <a:pt x="568" y="11"/>
                      <a:pt x="572" y="12"/>
                    </a:cubicBezTo>
                    <a:cubicBezTo>
                      <a:pt x="576" y="13"/>
                      <a:pt x="581" y="14"/>
                      <a:pt x="585" y="15"/>
                    </a:cubicBezTo>
                    <a:cubicBezTo>
                      <a:pt x="589" y="17"/>
                      <a:pt x="593" y="18"/>
                      <a:pt x="598" y="19"/>
                    </a:cubicBezTo>
                    <a:cubicBezTo>
                      <a:pt x="602" y="20"/>
                      <a:pt x="606" y="21"/>
                      <a:pt x="610" y="22"/>
                    </a:cubicBezTo>
                    <a:cubicBezTo>
                      <a:pt x="615" y="24"/>
                      <a:pt x="619" y="25"/>
                      <a:pt x="623" y="26"/>
                    </a:cubicBezTo>
                    <a:cubicBezTo>
                      <a:pt x="636" y="31"/>
                      <a:pt x="636" y="31"/>
                      <a:pt x="636" y="31"/>
                    </a:cubicBezTo>
                    <a:cubicBezTo>
                      <a:pt x="648" y="35"/>
                      <a:pt x="648" y="35"/>
                      <a:pt x="648" y="35"/>
                    </a:cubicBezTo>
                    <a:cubicBezTo>
                      <a:pt x="661" y="40"/>
                      <a:pt x="661" y="40"/>
                      <a:pt x="661" y="40"/>
                    </a:cubicBezTo>
                    <a:cubicBezTo>
                      <a:pt x="659" y="40"/>
                      <a:pt x="659" y="40"/>
                      <a:pt x="659" y="40"/>
                    </a:cubicBezTo>
                    <a:cubicBezTo>
                      <a:pt x="671" y="43"/>
                      <a:pt x="683" y="46"/>
                      <a:pt x="695" y="50"/>
                    </a:cubicBezTo>
                    <a:cubicBezTo>
                      <a:pt x="702" y="52"/>
                      <a:pt x="708" y="54"/>
                      <a:pt x="714" y="56"/>
                    </a:cubicBezTo>
                    <a:cubicBezTo>
                      <a:pt x="717" y="57"/>
                      <a:pt x="720" y="58"/>
                      <a:pt x="723" y="59"/>
                    </a:cubicBezTo>
                    <a:cubicBezTo>
                      <a:pt x="726" y="60"/>
                      <a:pt x="729" y="61"/>
                      <a:pt x="732" y="62"/>
                    </a:cubicBezTo>
                    <a:cubicBezTo>
                      <a:pt x="740" y="66"/>
                      <a:pt x="740" y="66"/>
                      <a:pt x="740" y="66"/>
                    </a:cubicBezTo>
                    <a:cubicBezTo>
                      <a:pt x="743" y="67"/>
                      <a:pt x="746" y="68"/>
                      <a:pt x="749" y="69"/>
                    </a:cubicBezTo>
                    <a:cubicBezTo>
                      <a:pt x="754" y="71"/>
                      <a:pt x="754" y="71"/>
                      <a:pt x="754" y="71"/>
                    </a:cubicBezTo>
                    <a:cubicBezTo>
                      <a:pt x="758" y="73"/>
                      <a:pt x="758" y="73"/>
                      <a:pt x="758" y="73"/>
                    </a:cubicBezTo>
                    <a:cubicBezTo>
                      <a:pt x="767" y="77"/>
                      <a:pt x="767" y="77"/>
                      <a:pt x="767" y="77"/>
                    </a:cubicBezTo>
                    <a:cubicBezTo>
                      <a:pt x="778" y="82"/>
                      <a:pt x="790" y="88"/>
                      <a:pt x="801" y="94"/>
                    </a:cubicBezTo>
                    <a:cubicBezTo>
                      <a:pt x="812" y="101"/>
                      <a:pt x="823" y="108"/>
                      <a:pt x="833" y="115"/>
                    </a:cubicBezTo>
                    <a:cubicBezTo>
                      <a:pt x="844" y="122"/>
                      <a:pt x="854" y="130"/>
                      <a:pt x="864" y="139"/>
                    </a:cubicBezTo>
                    <a:cubicBezTo>
                      <a:pt x="873" y="148"/>
                      <a:pt x="882" y="157"/>
                      <a:pt x="890" y="168"/>
                    </a:cubicBezTo>
                    <a:cubicBezTo>
                      <a:pt x="898" y="178"/>
                      <a:pt x="905" y="189"/>
                      <a:pt x="911" y="201"/>
                    </a:cubicBezTo>
                    <a:cubicBezTo>
                      <a:pt x="916" y="213"/>
                      <a:pt x="920" y="226"/>
                      <a:pt x="922" y="239"/>
                    </a:cubicBezTo>
                    <a:cubicBezTo>
                      <a:pt x="923" y="242"/>
                      <a:pt x="923" y="245"/>
                      <a:pt x="923" y="249"/>
                    </a:cubicBezTo>
                    <a:cubicBezTo>
                      <a:pt x="923" y="251"/>
                      <a:pt x="923" y="251"/>
                      <a:pt x="923" y="251"/>
                    </a:cubicBezTo>
                    <a:cubicBezTo>
                      <a:pt x="924" y="254"/>
                      <a:pt x="924" y="254"/>
                      <a:pt x="924" y="254"/>
                    </a:cubicBezTo>
                    <a:cubicBezTo>
                      <a:pt x="924" y="258"/>
                      <a:pt x="924" y="258"/>
                      <a:pt x="924" y="258"/>
                    </a:cubicBezTo>
                    <a:cubicBezTo>
                      <a:pt x="924" y="260"/>
                      <a:pt x="924" y="260"/>
                      <a:pt x="924" y="260"/>
                    </a:cubicBezTo>
                    <a:cubicBezTo>
                      <a:pt x="924" y="260"/>
                      <a:pt x="924" y="260"/>
                      <a:pt x="924" y="260"/>
                    </a:cubicBezTo>
                    <a:cubicBezTo>
                      <a:pt x="924" y="260"/>
                      <a:pt x="924" y="260"/>
                      <a:pt x="924" y="260"/>
                    </a:cubicBezTo>
                    <a:cubicBezTo>
                      <a:pt x="924" y="260"/>
                      <a:pt x="924" y="260"/>
                      <a:pt x="924" y="260"/>
                    </a:cubicBezTo>
                    <a:cubicBezTo>
                      <a:pt x="924" y="261"/>
                      <a:pt x="924" y="261"/>
                      <a:pt x="924" y="261"/>
                    </a:cubicBezTo>
                    <a:cubicBezTo>
                      <a:pt x="924" y="263"/>
                      <a:pt x="924" y="263"/>
                      <a:pt x="924" y="263"/>
                    </a:cubicBezTo>
                    <a:cubicBezTo>
                      <a:pt x="923" y="268"/>
                      <a:pt x="923" y="268"/>
                      <a:pt x="923" y="268"/>
                    </a:cubicBezTo>
                    <a:cubicBezTo>
                      <a:pt x="923" y="271"/>
                      <a:pt x="923" y="275"/>
                      <a:pt x="923" y="278"/>
                    </a:cubicBezTo>
                    <a:cubicBezTo>
                      <a:pt x="922" y="290"/>
                      <a:pt x="921" y="303"/>
                      <a:pt x="918" y="316"/>
                    </a:cubicBezTo>
                    <a:cubicBezTo>
                      <a:pt x="916" y="328"/>
                      <a:pt x="912" y="340"/>
                      <a:pt x="907" y="352"/>
                    </a:cubicBezTo>
                    <a:cubicBezTo>
                      <a:pt x="903" y="364"/>
                      <a:pt x="897" y="376"/>
                      <a:pt x="890" y="386"/>
                    </a:cubicBezTo>
                    <a:cubicBezTo>
                      <a:pt x="886" y="392"/>
                      <a:pt x="882" y="397"/>
                      <a:pt x="877" y="401"/>
                    </a:cubicBezTo>
                    <a:cubicBezTo>
                      <a:pt x="873" y="406"/>
                      <a:pt x="868" y="410"/>
                      <a:pt x="863" y="414"/>
                    </a:cubicBezTo>
                    <a:cubicBezTo>
                      <a:pt x="862" y="415"/>
                      <a:pt x="861" y="416"/>
                      <a:pt x="859" y="417"/>
                    </a:cubicBezTo>
                    <a:cubicBezTo>
                      <a:pt x="857" y="418"/>
                      <a:pt x="857" y="418"/>
                      <a:pt x="857" y="418"/>
                    </a:cubicBezTo>
                    <a:cubicBezTo>
                      <a:pt x="857" y="419"/>
                      <a:pt x="856" y="419"/>
                      <a:pt x="856" y="420"/>
                    </a:cubicBezTo>
                    <a:cubicBezTo>
                      <a:pt x="854" y="422"/>
                      <a:pt x="852" y="424"/>
                      <a:pt x="849" y="426"/>
                    </a:cubicBezTo>
                    <a:cubicBezTo>
                      <a:pt x="845" y="431"/>
                      <a:pt x="841" y="435"/>
                      <a:pt x="836" y="439"/>
                    </a:cubicBezTo>
                    <a:cubicBezTo>
                      <a:pt x="831" y="443"/>
                      <a:pt x="826" y="447"/>
                      <a:pt x="820" y="450"/>
                    </a:cubicBezTo>
                    <a:cubicBezTo>
                      <a:pt x="815" y="454"/>
                      <a:pt x="809" y="456"/>
                      <a:pt x="804"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16" name="Freeform 31"/>
              <p:cNvSpPr>
                <a:spLocks/>
              </p:cNvSpPr>
              <p:nvPr/>
            </p:nvSpPr>
            <p:spPr bwMode="auto">
              <a:xfrm>
                <a:off x="1356697" y="4446587"/>
                <a:ext cx="179389" cy="1363664"/>
              </a:xfrm>
              <a:custGeom>
                <a:avLst/>
                <a:gdLst>
                  <a:gd name="T0" fmla="*/ 18 w 113"/>
                  <a:gd name="T1" fmla="*/ 0 h 859"/>
                  <a:gd name="T2" fmla="*/ 0 w 113"/>
                  <a:gd name="T3" fmla="*/ 95 h 859"/>
                  <a:gd name="T4" fmla="*/ 0 w 113"/>
                  <a:gd name="T5" fmla="*/ 516 h 859"/>
                  <a:gd name="T6" fmla="*/ 0 w 113"/>
                  <a:gd name="T7" fmla="*/ 574 h 859"/>
                  <a:gd name="T8" fmla="*/ 18 w 113"/>
                  <a:gd name="T9" fmla="*/ 611 h 859"/>
                  <a:gd name="T10" fmla="*/ 45 w 113"/>
                  <a:gd name="T11" fmla="*/ 644 h 859"/>
                  <a:gd name="T12" fmla="*/ 0 w 113"/>
                  <a:gd name="T13" fmla="*/ 699 h 859"/>
                  <a:gd name="T14" fmla="*/ 23 w 113"/>
                  <a:gd name="T15" fmla="*/ 859 h 859"/>
                  <a:gd name="T16" fmla="*/ 66 w 113"/>
                  <a:gd name="T17" fmla="*/ 831 h 859"/>
                  <a:gd name="T18" fmla="*/ 66 w 113"/>
                  <a:gd name="T19" fmla="*/ 754 h 859"/>
                  <a:gd name="T20" fmla="*/ 113 w 113"/>
                  <a:gd name="T21" fmla="*/ 706 h 859"/>
                  <a:gd name="T22" fmla="*/ 85 w 113"/>
                  <a:gd name="T23" fmla="*/ 566 h 859"/>
                  <a:gd name="T24" fmla="*/ 57 w 113"/>
                  <a:gd name="T25" fmla="*/ 516 h 859"/>
                  <a:gd name="T26" fmla="*/ 30 w 113"/>
                  <a:gd name="T27" fmla="*/ 511 h 859"/>
                  <a:gd name="T28" fmla="*/ 57 w 113"/>
                  <a:gd name="T29" fmla="*/ 398 h 859"/>
                  <a:gd name="T30" fmla="*/ 38 w 113"/>
                  <a:gd name="T31" fmla="*/ 333 h 859"/>
                  <a:gd name="T32" fmla="*/ 57 w 113"/>
                  <a:gd name="T33" fmla="*/ 113 h 859"/>
                  <a:gd name="T34" fmla="*/ 81 w 113"/>
                  <a:gd name="T35" fmla="*/ 98 h 859"/>
                  <a:gd name="T36" fmla="*/ 85 w 113"/>
                  <a:gd name="T37" fmla="*/ 26 h 859"/>
                  <a:gd name="T38" fmla="*/ 18 w 113"/>
                  <a:gd name="T39" fmla="*/ 0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859">
                    <a:moveTo>
                      <a:pt x="18" y="0"/>
                    </a:moveTo>
                    <a:lnTo>
                      <a:pt x="0" y="95"/>
                    </a:lnTo>
                    <a:lnTo>
                      <a:pt x="0" y="516"/>
                    </a:lnTo>
                    <a:lnTo>
                      <a:pt x="0" y="574"/>
                    </a:lnTo>
                    <a:lnTo>
                      <a:pt x="18" y="611"/>
                    </a:lnTo>
                    <a:lnTo>
                      <a:pt x="45" y="644"/>
                    </a:lnTo>
                    <a:lnTo>
                      <a:pt x="0" y="699"/>
                    </a:lnTo>
                    <a:lnTo>
                      <a:pt x="23" y="859"/>
                    </a:lnTo>
                    <a:lnTo>
                      <a:pt x="66" y="831"/>
                    </a:lnTo>
                    <a:lnTo>
                      <a:pt x="66" y="754"/>
                    </a:lnTo>
                    <a:lnTo>
                      <a:pt x="113" y="706"/>
                    </a:lnTo>
                    <a:lnTo>
                      <a:pt x="85" y="566"/>
                    </a:lnTo>
                    <a:lnTo>
                      <a:pt x="57" y="516"/>
                    </a:lnTo>
                    <a:lnTo>
                      <a:pt x="30" y="511"/>
                    </a:lnTo>
                    <a:lnTo>
                      <a:pt x="57" y="398"/>
                    </a:lnTo>
                    <a:lnTo>
                      <a:pt x="38" y="333"/>
                    </a:lnTo>
                    <a:lnTo>
                      <a:pt x="57" y="113"/>
                    </a:lnTo>
                    <a:lnTo>
                      <a:pt x="81" y="98"/>
                    </a:lnTo>
                    <a:lnTo>
                      <a:pt x="85" y="26"/>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17" name="Freeform 32"/>
              <p:cNvSpPr>
                <a:spLocks/>
              </p:cNvSpPr>
              <p:nvPr/>
            </p:nvSpPr>
            <p:spPr bwMode="auto">
              <a:xfrm>
                <a:off x="2933700" y="4395788"/>
                <a:ext cx="190499" cy="1008063"/>
              </a:xfrm>
              <a:custGeom>
                <a:avLst/>
                <a:gdLst>
                  <a:gd name="T0" fmla="*/ 17 w 120"/>
                  <a:gd name="T1" fmla="*/ 49 h 635"/>
                  <a:gd name="T2" fmla="*/ 17 w 120"/>
                  <a:gd name="T3" fmla="*/ 127 h 635"/>
                  <a:gd name="T4" fmla="*/ 37 w 120"/>
                  <a:gd name="T5" fmla="*/ 150 h 635"/>
                  <a:gd name="T6" fmla="*/ 37 w 120"/>
                  <a:gd name="T7" fmla="*/ 358 h 635"/>
                  <a:gd name="T8" fmla="*/ 26 w 120"/>
                  <a:gd name="T9" fmla="*/ 380 h 635"/>
                  <a:gd name="T10" fmla="*/ 0 w 120"/>
                  <a:gd name="T11" fmla="*/ 606 h 635"/>
                  <a:gd name="T12" fmla="*/ 37 w 120"/>
                  <a:gd name="T13" fmla="*/ 635 h 635"/>
                  <a:gd name="T14" fmla="*/ 84 w 120"/>
                  <a:gd name="T15" fmla="*/ 621 h 635"/>
                  <a:gd name="T16" fmla="*/ 120 w 120"/>
                  <a:gd name="T17" fmla="*/ 621 h 635"/>
                  <a:gd name="T18" fmla="*/ 120 w 120"/>
                  <a:gd name="T19" fmla="*/ 573 h 635"/>
                  <a:gd name="T20" fmla="*/ 102 w 120"/>
                  <a:gd name="T21" fmla="*/ 555 h 635"/>
                  <a:gd name="T22" fmla="*/ 120 w 120"/>
                  <a:gd name="T23" fmla="*/ 380 h 635"/>
                  <a:gd name="T24" fmla="*/ 84 w 120"/>
                  <a:gd name="T25" fmla="*/ 343 h 635"/>
                  <a:gd name="T26" fmla="*/ 98 w 120"/>
                  <a:gd name="T27" fmla="*/ 343 h 635"/>
                  <a:gd name="T28" fmla="*/ 61 w 120"/>
                  <a:gd name="T29" fmla="*/ 138 h 635"/>
                  <a:gd name="T30" fmla="*/ 84 w 120"/>
                  <a:gd name="T31" fmla="*/ 0 h 635"/>
                  <a:gd name="T32" fmla="*/ 17 w 120"/>
                  <a:gd name="T33" fmla="*/ 49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635">
                    <a:moveTo>
                      <a:pt x="17" y="49"/>
                    </a:moveTo>
                    <a:lnTo>
                      <a:pt x="17" y="127"/>
                    </a:lnTo>
                    <a:lnTo>
                      <a:pt x="37" y="150"/>
                    </a:lnTo>
                    <a:lnTo>
                      <a:pt x="37" y="358"/>
                    </a:lnTo>
                    <a:lnTo>
                      <a:pt x="26" y="380"/>
                    </a:lnTo>
                    <a:lnTo>
                      <a:pt x="0" y="606"/>
                    </a:lnTo>
                    <a:lnTo>
                      <a:pt x="37" y="635"/>
                    </a:lnTo>
                    <a:lnTo>
                      <a:pt x="84" y="621"/>
                    </a:lnTo>
                    <a:lnTo>
                      <a:pt x="120" y="621"/>
                    </a:lnTo>
                    <a:lnTo>
                      <a:pt x="120" y="573"/>
                    </a:lnTo>
                    <a:lnTo>
                      <a:pt x="102" y="555"/>
                    </a:lnTo>
                    <a:lnTo>
                      <a:pt x="120" y="380"/>
                    </a:lnTo>
                    <a:lnTo>
                      <a:pt x="84" y="343"/>
                    </a:lnTo>
                    <a:lnTo>
                      <a:pt x="98" y="343"/>
                    </a:lnTo>
                    <a:lnTo>
                      <a:pt x="61" y="138"/>
                    </a:lnTo>
                    <a:lnTo>
                      <a:pt x="84" y="0"/>
                    </a:lnTo>
                    <a:lnTo>
                      <a:pt x="17"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grpSp>
      </p:grpSp>
      <p:grpSp>
        <p:nvGrpSpPr>
          <p:cNvPr id="118" name="Group 117"/>
          <p:cNvGrpSpPr/>
          <p:nvPr/>
        </p:nvGrpSpPr>
        <p:grpSpPr>
          <a:xfrm>
            <a:off x="2023179" y="2195681"/>
            <a:ext cx="3455158" cy="1081797"/>
            <a:chOff x="2377800" y="1685342"/>
            <a:chExt cx="3456548" cy="1082233"/>
          </a:xfrm>
        </p:grpSpPr>
        <p:sp>
          <p:nvSpPr>
            <p:cNvPr id="119" name="Text Placeholder 2"/>
            <p:cNvSpPr txBox="1">
              <a:spLocks/>
            </p:cNvSpPr>
            <p:nvPr/>
          </p:nvSpPr>
          <p:spPr>
            <a:xfrm>
              <a:off x="3220397" y="1819021"/>
              <a:ext cx="2613951" cy="948554"/>
            </a:xfrm>
            <a:prstGeom prst="rect">
              <a:avLst/>
            </a:prstGeom>
            <a:noFill/>
          </p:spPr>
          <p:txBody>
            <a:bodyPr vert="horz" lIns="0" tIns="0" rIns="0" bIns="0" rtlCol="0" anchor="ctr">
              <a:noAutofit/>
            </a:bodyPr>
            <a:lstStyle>
              <a:lvl1pPr marL="0" indent="0" algn="l" defTabSz="1208380" rtl="0" eaLnBrk="1" latinLnBrk="0" hangingPunct="1">
                <a:lnSpc>
                  <a:spcPct val="90000"/>
                </a:lnSpc>
                <a:spcBef>
                  <a:spcPts val="1200"/>
                </a:spcBef>
                <a:spcAft>
                  <a:spcPts val="1200"/>
                </a:spcAft>
                <a:buFontTx/>
                <a:buNone/>
                <a:defRPr sz="4000" kern="1200" baseline="0">
                  <a:solidFill>
                    <a:schemeClr val="tx1"/>
                  </a:solidFill>
                  <a:latin typeface="Segoe UI Light" pitchFamily="34" charset="0"/>
                  <a:ea typeface="Segoe UI" panose="020B0502040204020203" pitchFamily="34" charset="0"/>
                  <a:cs typeface="Segoe UI" panose="020B0502040204020203" pitchFamily="34" charset="0"/>
                </a:defRPr>
              </a:lvl1pPr>
              <a:lvl2pPr marL="0" marR="0" indent="0" algn="l" defTabSz="1208380" rtl="0" eaLnBrk="1" fontAlgn="auto" latinLnBrk="0" hangingPunct="1">
                <a:lnSpc>
                  <a:spcPct val="90000"/>
                </a:lnSpc>
                <a:spcBef>
                  <a:spcPts val="1200"/>
                </a:spcBef>
                <a:spcAft>
                  <a:spcPts val="1200"/>
                </a:spcAft>
                <a:buClrTx/>
                <a:buSzTx/>
                <a:buFontTx/>
                <a:buNone/>
                <a:tabLst/>
                <a:defRPr sz="2000" kern="1200" baseline="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3pPr>
              <a:lvl4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4pPr>
              <a:lvl5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5pPr>
              <a:lvl6pPr marL="332304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6pPr>
              <a:lvl7pPr marL="392723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7pPr>
              <a:lvl8pPr marL="453142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8pPr>
              <a:lvl9pPr marL="5135613"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9pPr>
            </a:lstStyle>
            <a:p>
              <a:pPr>
                <a:spcBef>
                  <a:spcPts val="0"/>
                </a:spcBef>
                <a:spcAft>
                  <a:spcPts val="0"/>
                </a:spcAft>
              </a:pPr>
              <a:r>
                <a:rPr lang="en-US" sz="2400" dirty="0">
                  <a:solidFill>
                    <a:srgbClr val="505050"/>
                  </a:solidFill>
                  <a:cs typeface="Segoe UI Light" panose="020B0502040204020203" pitchFamily="34" charset="0"/>
                </a:rPr>
                <a:t>Monitor </a:t>
              </a:r>
              <a:br>
                <a:rPr lang="en-US" sz="2400" dirty="0">
                  <a:solidFill>
                    <a:srgbClr val="505050"/>
                  </a:solidFill>
                  <a:cs typeface="Segoe UI Light" panose="020B0502040204020203" pitchFamily="34" charset="0"/>
                </a:rPr>
              </a:br>
              <a:r>
                <a:rPr lang="en-US" sz="2400" dirty="0">
                  <a:solidFill>
                    <a:srgbClr val="505050"/>
                  </a:solidFill>
                  <a:cs typeface="Segoe UI Light" panose="020B0502040204020203" pitchFamily="34" charset="0"/>
                </a:rPr>
                <a:t>emerging threats</a:t>
              </a:r>
            </a:p>
          </p:txBody>
        </p:sp>
        <p:grpSp>
          <p:nvGrpSpPr>
            <p:cNvPr id="120" name="Group 119"/>
            <p:cNvGrpSpPr/>
            <p:nvPr/>
          </p:nvGrpSpPr>
          <p:grpSpPr>
            <a:xfrm>
              <a:off x="2377800" y="1685342"/>
              <a:ext cx="741305" cy="1025660"/>
              <a:chOff x="1489189" y="2354263"/>
              <a:chExt cx="831850" cy="1150937"/>
            </a:xfrm>
            <a:solidFill>
              <a:schemeClr val="accent5"/>
            </a:solidFill>
          </p:grpSpPr>
          <p:sp>
            <p:nvSpPr>
              <p:cNvPr id="121" name="Freeform 5"/>
              <p:cNvSpPr>
                <a:spLocks/>
              </p:cNvSpPr>
              <p:nvPr/>
            </p:nvSpPr>
            <p:spPr bwMode="auto">
              <a:xfrm>
                <a:off x="1489189" y="2668588"/>
                <a:ext cx="831850" cy="836612"/>
              </a:xfrm>
              <a:custGeom>
                <a:avLst/>
                <a:gdLst>
                  <a:gd name="T0" fmla="*/ 911 w 977"/>
                  <a:gd name="T1" fmla="*/ 369 h 985"/>
                  <a:gd name="T2" fmla="*/ 635 w 977"/>
                  <a:gd name="T3" fmla="*/ 905 h 985"/>
                  <a:gd name="T4" fmla="*/ 80 w 977"/>
                  <a:gd name="T5" fmla="*/ 634 h 985"/>
                  <a:gd name="T6" fmla="*/ 349 w 977"/>
                  <a:gd name="T7" fmla="*/ 81 h 985"/>
                  <a:gd name="T8" fmla="*/ 911 w 977"/>
                  <a:gd name="T9" fmla="*/ 369 h 985"/>
                </a:gdLst>
                <a:ahLst/>
                <a:cxnLst>
                  <a:cxn ang="0">
                    <a:pos x="T0" y="T1"/>
                  </a:cxn>
                  <a:cxn ang="0">
                    <a:pos x="T2" y="T3"/>
                  </a:cxn>
                  <a:cxn ang="0">
                    <a:pos x="T4" y="T5"/>
                  </a:cxn>
                  <a:cxn ang="0">
                    <a:pos x="T6" y="T7"/>
                  </a:cxn>
                  <a:cxn ang="0">
                    <a:pos x="T8" y="T9"/>
                  </a:cxn>
                </a:cxnLst>
                <a:rect l="0" t="0" r="r" b="b"/>
                <a:pathLst>
                  <a:path w="977" h="985">
                    <a:moveTo>
                      <a:pt x="911" y="369"/>
                    </a:moveTo>
                    <a:cubicBezTo>
                      <a:pt x="977" y="592"/>
                      <a:pt x="857" y="829"/>
                      <a:pt x="635" y="905"/>
                    </a:cubicBezTo>
                    <a:cubicBezTo>
                      <a:pt x="403" y="985"/>
                      <a:pt x="157" y="860"/>
                      <a:pt x="80" y="634"/>
                    </a:cubicBezTo>
                    <a:cubicBezTo>
                      <a:pt x="0" y="399"/>
                      <a:pt x="129" y="158"/>
                      <a:pt x="349" y="81"/>
                    </a:cubicBezTo>
                    <a:cubicBezTo>
                      <a:pt x="582" y="0"/>
                      <a:pt x="838" y="126"/>
                      <a:pt x="911" y="3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22" name="Freeform 6"/>
              <p:cNvSpPr>
                <a:spLocks/>
              </p:cNvSpPr>
              <p:nvPr/>
            </p:nvSpPr>
            <p:spPr bwMode="auto">
              <a:xfrm>
                <a:off x="1710745" y="2354263"/>
                <a:ext cx="588964" cy="385762"/>
              </a:xfrm>
              <a:custGeom>
                <a:avLst/>
                <a:gdLst>
                  <a:gd name="T0" fmla="*/ 618 w 692"/>
                  <a:gd name="T1" fmla="*/ 209 h 453"/>
                  <a:gd name="T2" fmla="*/ 581 w 692"/>
                  <a:gd name="T3" fmla="*/ 159 h 453"/>
                  <a:gd name="T4" fmla="*/ 535 w 692"/>
                  <a:gd name="T5" fmla="*/ 200 h 453"/>
                  <a:gd name="T6" fmla="*/ 542 w 692"/>
                  <a:gd name="T7" fmla="*/ 152 h 453"/>
                  <a:gd name="T8" fmla="*/ 463 w 692"/>
                  <a:gd name="T9" fmla="*/ 166 h 453"/>
                  <a:gd name="T10" fmla="*/ 301 w 692"/>
                  <a:gd name="T11" fmla="*/ 155 h 453"/>
                  <a:gd name="T12" fmla="*/ 205 w 692"/>
                  <a:gd name="T13" fmla="*/ 148 h 453"/>
                  <a:gd name="T14" fmla="*/ 118 w 692"/>
                  <a:gd name="T15" fmla="*/ 233 h 453"/>
                  <a:gd name="T16" fmla="*/ 121 w 692"/>
                  <a:gd name="T17" fmla="*/ 307 h 453"/>
                  <a:gd name="T18" fmla="*/ 226 w 692"/>
                  <a:gd name="T19" fmla="*/ 276 h 453"/>
                  <a:gd name="T20" fmla="*/ 259 w 692"/>
                  <a:gd name="T21" fmla="*/ 390 h 453"/>
                  <a:gd name="T22" fmla="*/ 32 w 692"/>
                  <a:gd name="T23" fmla="*/ 453 h 453"/>
                  <a:gd name="T24" fmla="*/ 0 w 692"/>
                  <a:gd name="T25" fmla="*/ 343 h 453"/>
                  <a:gd name="T26" fmla="*/ 95 w 692"/>
                  <a:gd name="T27" fmla="*/ 315 h 453"/>
                  <a:gd name="T28" fmla="*/ 90 w 692"/>
                  <a:gd name="T29" fmla="*/ 261 h 453"/>
                  <a:gd name="T30" fmla="*/ 130 w 692"/>
                  <a:gd name="T31" fmla="*/ 153 h 453"/>
                  <a:gd name="T32" fmla="*/ 233 w 692"/>
                  <a:gd name="T33" fmla="*/ 121 h 453"/>
                  <a:gd name="T34" fmla="*/ 347 w 692"/>
                  <a:gd name="T35" fmla="*/ 137 h 453"/>
                  <a:gd name="T36" fmla="*/ 469 w 692"/>
                  <a:gd name="T37" fmla="*/ 141 h 453"/>
                  <a:gd name="T38" fmla="*/ 491 w 692"/>
                  <a:gd name="T39" fmla="*/ 129 h 453"/>
                  <a:gd name="T40" fmla="*/ 532 w 692"/>
                  <a:gd name="T41" fmla="*/ 99 h 453"/>
                  <a:gd name="T42" fmla="*/ 492 w 692"/>
                  <a:gd name="T43" fmla="*/ 52 h 453"/>
                  <a:gd name="T44" fmla="*/ 553 w 692"/>
                  <a:gd name="T45" fmla="*/ 61 h 453"/>
                  <a:gd name="T46" fmla="*/ 557 w 692"/>
                  <a:gd name="T47" fmla="*/ 0 h 453"/>
                  <a:gd name="T48" fmla="*/ 593 w 692"/>
                  <a:gd name="T49" fmla="*/ 49 h 453"/>
                  <a:gd name="T50" fmla="*/ 640 w 692"/>
                  <a:gd name="T51" fmla="*/ 9 h 453"/>
                  <a:gd name="T52" fmla="*/ 630 w 692"/>
                  <a:gd name="T53" fmla="*/ 70 h 453"/>
                  <a:gd name="T54" fmla="*/ 692 w 692"/>
                  <a:gd name="T55" fmla="*/ 74 h 453"/>
                  <a:gd name="T56" fmla="*/ 642 w 692"/>
                  <a:gd name="T57" fmla="*/ 110 h 453"/>
                  <a:gd name="T58" fmla="*/ 683 w 692"/>
                  <a:gd name="T59" fmla="*/ 157 h 453"/>
                  <a:gd name="T60" fmla="*/ 622 w 692"/>
                  <a:gd name="T61" fmla="*/ 147 h 453"/>
                  <a:gd name="T62" fmla="*/ 618 w 692"/>
                  <a:gd name="T63" fmla="*/ 20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92" h="453">
                    <a:moveTo>
                      <a:pt x="618" y="209"/>
                    </a:moveTo>
                    <a:cubicBezTo>
                      <a:pt x="604" y="191"/>
                      <a:pt x="593" y="176"/>
                      <a:pt x="581" y="159"/>
                    </a:cubicBezTo>
                    <a:cubicBezTo>
                      <a:pt x="566" y="172"/>
                      <a:pt x="552" y="185"/>
                      <a:pt x="535" y="200"/>
                    </a:cubicBezTo>
                    <a:cubicBezTo>
                      <a:pt x="538" y="182"/>
                      <a:pt x="540" y="167"/>
                      <a:pt x="542" y="152"/>
                    </a:cubicBezTo>
                    <a:cubicBezTo>
                      <a:pt x="515" y="157"/>
                      <a:pt x="490" y="163"/>
                      <a:pt x="463" y="166"/>
                    </a:cubicBezTo>
                    <a:cubicBezTo>
                      <a:pt x="409" y="173"/>
                      <a:pt x="355" y="166"/>
                      <a:pt x="301" y="155"/>
                    </a:cubicBezTo>
                    <a:cubicBezTo>
                      <a:pt x="269" y="148"/>
                      <a:pt x="238" y="144"/>
                      <a:pt x="205" y="148"/>
                    </a:cubicBezTo>
                    <a:cubicBezTo>
                      <a:pt x="153" y="155"/>
                      <a:pt x="126" y="181"/>
                      <a:pt x="118" y="233"/>
                    </a:cubicBezTo>
                    <a:cubicBezTo>
                      <a:pt x="114" y="257"/>
                      <a:pt x="115" y="281"/>
                      <a:pt x="121" y="307"/>
                    </a:cubicBezTo>
                    <a:cubicBezTo>
                      <a:pt x="157" y="297"/>
                      <a:pt x="191" y="287"/>
                      <a:pt x="226" y="276"/>
                    </a:cubicBezTo>
                    <a:cubicBezTo>
                      <a:pt x="237" y="315"/>
                      <a:pt x="248" y="352"/>
                      <a:pt x="259" y="390"/>
                    </a:cubicBezTo>
                    <a:cubicBezTo>
                      <a:pt x="178" y="392"/>
                      <a:pt x="103" y="413"/>
                      <a:pt x="32" y="453"/>
                    </a:cubicBezTo>
                    <a:cubicBezTo>
                      <a:pt x="21" y="416"/>
                      <a:pt x="10" y="380"/>
                      <a:pt x="0" y="343"/>
                    </a:cubicBezTo>
                    <a:cubicBezTo>
                      <a:pt x="32" y="334"/>
                      <a:pt x="63" y="324"/>
                      <a:pt x="95" y="315"/>
                    </a:cubicBezTo>
                    <a:cubicBezTo>
                      <a:pt x="93" y="296"/>
                      <a:pt x="91" y="279"/>
                      <a:pt x="90" y="261"/>
                    </a:cubicBezTo>
                    <a:cubicBezTo>
                      <a:pt x="90" y="220"/>
                      <a:pt x="98" y="181"/>
                      <a:pt x="130" y="153"/>
                    </a:cubicBezTo>
                    <a:cubicBezTo>
                      <a:pt x="159" y="126"/>
                      <a:pt x="195" y="118"/>
                      <a:pt x="233" y="121"/>
                    </a:cubicBezTo>
                    <a:cubicBezTo>
                      <a:pt x="271" y="124"/>
                      <a:pt x="309" y="132"/>
                      <a:pt x="347" y="137"/>
                    </a:cubicBezTo>
                    <a:cubicBezTo>
                      <a:pt x="388" y="143"/>
                      <a:pt x="428" y="145"/>
                      <a:pt x="469" y="141"/>
                    </a:cubicBezTo>
                    <a:cubicBezTo>
                      <a:pt x="479" y="139"/>
                      <a:pt x="484" y="135"/>
                      <a:pt x="491" y="129"/>
                    </a:cubicBezTo>
                    <a:cubicBezTo>
                      <a:pt x="504" y="118"/>
                      <a:pt x="518" y="109"/>
                      <a:pt x="532" y="99"/>
                    </a:cubicBezTo>
                    <a:cubicBezTo>
                      <a:pt x="519" y="83"/>
                      <a:pt x="507" y="69"/>
                      <a:pt x="492" y="52"/>
                    </a:cubicBezTo>
                    <a:cubicBezTo>
                      <a:pt x="513" y="55"/>
                      <a:pt x="532" y="58"/>
                      <a:pt x="553" y="61"/>
                    </a:cubicBezTo>
                    <a:cubicBezTo>
                      <a:pt x="554" y="42"/>
                      <a:pt x="555" y="23"/>
                      <a:pt x="557" y="0"/>
                    </a:cubicBezTo>
                    <a:cubicBezTo>
                      <a:pt x="570" y="18"/>
                      <a:pt x="581" y="33"/>
                      <a:pt x="593" y="49"/>
                    </a:cubicBezTo>
                    <a:cubicBezTo>
                      <a:pt x="608" y="36"/>
                      <a:pt x="623" y="24"/>
                      <a:pt x="640" y="9"/>
                    </a:cubicBezTo>
                    <a:cubicBezTo>
                      <a:pt x="636" y="31"/>
                      <a:pt x="633" y="50"/>
                      <a:pt x="630" y="70"/>
                    </a:cubicBezTo>
                    <a:cubicBezTo>
                      <a:pt x="650" y="71"/>
                      <a:pt x="670" y="72"/>
                      <a:pt x="692" y="74"/>
                    </a:cubicBezTo>
                    <a:cubicBezTo>
                      <a:pt x="674" y="87"/>
                      <a:pt x="658" y="98"/>
                      <a:pt x="642" y="110"/>
                    </a:cubicBezTo>
                    <a:cubicBezTo>
                      <a:pt x="655" y="125"/>
                      <a:pt x="668" y="139"/>
                      <a:pt x="683" y="157"/>
                    </a:cubicBezTo>
                    <a:cubicBezTo>
                      <a:pt x="661" y="153"/>
                      <a:pt x="642" y="151"/>
                      <a:pt x="622" y="147"/>
                    </a:cubicBezTo>
                    <a:cubicBezTo>
                      <a:pt x="621" y="167"/>
                      <a:pt x="619" y="186"/>
                      <a:pt x="618"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grpSp>
      </p:grpSp>
      <p:sp>
        <p:nvSpPr>
          <p:cNvPr id="123" name="Text Placeholder 2"/>
          <p:cNvSpPr txBox="1">
            <a:spLocks/>
          </p:cNvSpPr>
          <p:nvPr/>
        </p:nvSpPr>
        <p:spPr>
          <a:xfrm>
            <a:off x="3020900" y="4303962"/>
            <a:ext cx="1867553" cy="959734"/>
          </a:xfrm>
          <a:prstGeom prst="rect">
            <a:avLst/>
          </a:prstGeom>
          <a:noFill/>
        </p:spPr>
        <p:txBody>
          <a:bodyPr vert="horz" lIns="0" tIns="0" rIns="0" bIns="0" rtlCol="0" anchor="ctr">
            <a:noAutofit/>
          </a:bodyPr>
          <a:lstStyle>
            <a:lvl1pPr marL="0" indent="0" algn="l" defTabSz="1208380" rtl="0" eaLnBrk="1" latinLnBrk="0" hangingPunct="1">
              <a:lnSpc>
                <a:spcPct val="90000"/>
              </a:lnSpc>
              <a:spcBef>
                <a:spcPts val="1200"/>
              </a:spcBef>
              <a:spcAft>
                <a:spcPts val="1200"/>
              </a:spcAft>
              <a:buFontTx/>
              <a:buNone/>
              <a:defRPr sz="4000" kern="1200" baseline="0">
                <a:solidFill>
                  <a:schemeClr val="tx1"/>
                </a:solidFill>
                <a:latin typeface="Segoe UI Light" pitchFamily="34" charset="0"/>
                <a:ea typeface="Segoe UI" panose="020B0502040204020203" pitchFamily="34" charset="0"/>
                <a:cs typeface="Segoe UI" panose="020B0502040204020203" pitchFamily="34" charset="0"/>
              </a:defRPr>
            </a:lvl1pPr>
            <a:lvl2pPr marL="0" marR="0" indent="0" algn="l" defTabSz="1208380" rtl="0" eaLnBrk="1" fontAlgn="auto" latinLnBrk="0" hangingPunct="1">
              <a:lnSpc>
                <a:spcPct val="90000"/>
              </a:lnSpc>
              <a:spcBef>
                <a:spcPts val="1200"/>
              </a:spcBef>
              <a:spcAft>
                <a:spcPts val="1200"/>
              </a:spcAft>
              <a:buClrTx/>
              <a:buSzTx/>
              <a:buFontTx/>
              <a:buNone/>
              <a:tabLst/>
              <a:defRPr sz="2000" kern="1200" baseline="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3pPr>
            <a:lvl4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4pPr>
            <a:lvl5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5pPr>
            <a:lvl6pPr marL="332304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6pPr>
            <a:lvl7pPr marL="392723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7pPr>
            <a:lvl8pPr marL="453142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8pPr>
            <a:lvl9pPr marL="5135613"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9pPr>
          </a:lstStyle>
          <a:p>
            <a:pPr>
              <a:spcBef>
                <a:spcPts val="0"/>
              </a:spcBef>
              <a:spcAft>
                <a:spcPts val="0"/>
              </a:spcAft>
            </a:pPr>
            <a:r>
              <a:rPr lang="en-US" sz="2400" dirty="0">
                <a:solidFill>
                  <a:srgbClr val="505050"/>
                </a:solidFill>
                <a:cs typeface="Segoe UI Light" panose="020B0502040204020203" pitchFamily="34" charset="0"/>
              </a:rPr>
              <a:t>Execute</a:t>
            </a:r>
          </a:p>
          <a:p>
            <a:pPr>
              <a:spcBef>
                <a:spcPts val="0"/>
              </a:spcBef>
              <a:spcAft>
                <a:spcPts val="0"/>
              </a:spcAft>
            </a:pPr>
            <a:r>
              <a:rPr lang="en-US" sz="2400" dirty="0">
                <a:solidFill>
                  <a:srgbClr val="505050"/>
                </a:solidFill>
                <a:cs typeface="Segoe UI Light" panose="020B0502040204020203" pitchFamily="34" charset="0"/>
              </a:rPr>
              <a:t>post breach</a:t>
            </a:r>
          </a:p>
        </p:txBody>
      </p:sp>
      <p:grpSp>
        <p:nvGrpSpPr>
          <p:cNvPr id="124" name="Group 123"/>
          <p:cNvGrpSpPr/>
          <p:nvPr/>
        </p:nvGrpSpPr>
        <p:grpSpPr>
          <a:xfrm>
            <a:off x="7978940" y="4179055"/>
            <a:ext cx="3175018" cy="1105993"/>
            <a:chOff x="7131102" y="3669515"/>
            <a:chExt cx="3176295" cy="1106438"/>
          </a:xfrm>
        </p:grpSpPr>
        <p:sp>
          <p:nvSpPr>
            <p:cNvPr id="125" name="Text Placeholder 2"/>
            <p:cNvSpPr txBox="1">
              <a:spLocks/>
            </p:cNvSpPr>
            <p:nvPr/>
          </p:nvSpPr>
          <p:spPr>
            <a:xfrm>
              <a:off x="7131102" y="3861565"/>
              <a:ext cx="2144636" cy="893028"/>
            </a:xfrm>
            <a:prstGeom prst="rect">
              <a:avLst/>
            </a:prstGeom>
            <a:noFill/>
          </p:spPr>
          <p:txBody>
            <a:bodyPr vert="horz" lIns="0" tIns="0" rIns="0" bIns="0" rtlCol="0" anchor="ctr">
              <a:noAutofit/>
            </a:bodyPr>
            <a:lstStyle>
              <a:lvl1pPr marL="0" indent="0" algn="l" defTabSz="1208380" rtl="0" eaLnBrk="1" latinLnBrk="0" hangingPunct="1">
                <a:lnSpc>
                  <a:spcPct val="90000"/>
                </a:lnSpc>
                <a:spcBef>
                  <a:spcPts val="1200"/>
                </a:spcBef>
                <a:spcAft>
                  <a:spcPts val="1200"/>
                </a:spcAft>
                <a:buFontTx/>
                <a:buNone/>
                <a:defRPr sz="4000" kern="1200" baseline="0">
                  <a:solidFill>
                    <a:schemeClr val="tx1"/>
                  </a:solidFill>
                  <a:latin typeface="Segoe UI Light" pitchFamily="34" charset="0"/>
                  <a:ea typeface="Segoe UI" panose="020B0502040204020203" pitchFamily="34" charset="0"/>
                  <a:cs typeface="Segoe UI" panose="020B0502040204020203" pitchFamily="34" charset="0"/>
                </a:defRPr>
              </a:lvl1pPr>
              <a:lvl2pPr marL="0" marR="0" indent="0" algn="l" defTabSz="1208380" rtl="0" eaLnBrk="1" fontAlgn="auto" latinLnBrk="0" hangingPunct="1">
                <a:lnSpc>
                  <a:spcPct val="90000"/>
                </a:lnSpc>
                <a:spcBef>
                  <a:spcPts val="1200"/>
                </a:spcBef>
                <a:spcAft>
                  <a:spcPts val="1200"/>
                </a:spcAft>
                <a:buClrTx/>
                <a:buSzTx/>
                <a:buFontTx/>
                <a:buNone/>
                <a:tabLst/>
                <a:defRPr sz="2000" kern="1200" baseline="0">
                  <a:solidFill>
                    <a:schemeClr val="tx1"/>
                  </a:solidFill>
                  <a:latin typeface="Segoe UI" panose="020B0502040204020203" pitchFamily="34" charset="0"/>
                  <a:ea typeface="Segoe UI" panose="020B0502040204020203" pitchFamily="34" charset="0"/>
                  <a:cs typeface="Segoe UI" panose="020B0502040204020203" pitchFamily="34" charset="0"/>
                </a:defRPr>
              </a:lvl2pPr>
              <a:lvl3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3pPr>
              <a:lvl4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4pPr>
              <a:lvl5pPr marL="0" indent="0" algn="l" defTabSz="1208380" rtl="0" eaLnBrk="1" latinLnBrk="0" hangingPunct="1">
                <a:lnSpc>
                  <a:spcPct val="90000"/>
                </a:lnSpc>
                <a:spcBef>
                  <a:spcPts val="600"/>
                </a:spcBef>
                <a:spcAft>
                  <a:spcPts val="600"/>
                </a:spcAft>
                <a:buFontTx/>
                <a:buNone/>
                <a:defRPr sz="2000" kern="1200">
                  <a:solidFill>
                    <a:srgbClr val="58595B"/>
                  </a:solidFill>
                  <a:latin typeface="Segoe UI" panose="020B0502040204020203" pitchFamily="34" charset="0"/>
                  <a:ea typeface="Segoe UI" panose="020B0502040204020203" pitchFamily="34" charset="0"/>
                  <a:cs typeface="Segoe UI" panose="020B0502040204020203" pitchFamily="34" charset="0"/>
                </a:defRPr>
              </a:lvl5pPr>
              <a:lvl6pPr marL="332304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6pPr>
              <a:lvl7pPr marL="392723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7pPr>
              <a:lvl8pPr marL="4531424"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8pPr>
              <a:lvl9pPr marL="5135613" indent="-302095" algn="l" defTabSz="1208380"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9pPr>
            </a:lstStyle>
            <a:p>
              <a:pPr>
                <a:spcBef>
                  <a:spcPts val="0"/>
                </a:spcBef>
                <a:spcAft>
                  <a:spcPts val="0"/>
                </a:spcAft>
              </a:pPr>
              <a:r>
                <a:rPr lang="en-US" sz="2400" dirty="0">
                  <a:solidFill>
                    <a:srgbClr val="505050"/>
                  </a:solidFill>
                  <a:cs typeface="Segoe UI Light" panose="020B0502040204020203" pitchFamily="34" charset="0"/>
                </a:rPr>
                <a:t>Insider attack simulation</a:t>
              </a:r>
            </a:p>
          </p:txBody>
        </p:sp>
        <p:grpSp>
          <p:nvGrpSpPr>
            <p:cNvPr id="126" name="Group 125"/>
            <p:cNvGrpSpPr/>
            <p:nvPr/>
          </p:nvGrpSpPr>
          <p:grpSpPr>
            <a:xfrm flipH="1">
              <a:off x="9227090" y="3669515"/>
              <a:ext cx="1080307" cy="1106438"/>
              <a:chOff x="10072686" y="4352925"/>
              <a:chExt cx="1903411" cy="1949451"/>
            </a:xfrm>
            <a:solidFill>
              <a:schemeClr val="accent3"/>
            </a:solidFill>
          </p:grpSpPr>
          <p:sp>
            <p:nvSpPr>
              <p:cNvPr id="127" name="Freeform 18"/>
              <p:cNvSpPr>
                <a:spLocks noEditPoints="1"/>
              </p:cNvSpPr>
              <p:nvPr/>
            </p:nvSpPr>
            <p:spPr bwMode="auto">
              <a:xfrm>
                <a:off x="10072686" y="4598987"/>
                <a:ext cx="1403351" cy="1703389"/>
              </a:xfrm>
              <a:custGeom>
                <a:avLst/>
                <a:gdLst>
                  <a:gd name="T0" fmla="*/ 742 w 837"/>
                  <a:gd name="T1" fmla="*/ 596 h 1015"/>
                  <a:gd name="T2" fmla="*/ 629 w 837"/>
                  <a:gd name="T3" fmla="*/ 639 h 1015"/>
                  <a:gd name="T4" fmla="*/ 546 w 837"/>
                  <a:gd name="T5" fmla="*/ 656 h 1015"/>
                  <a:gd name="T6" fmla="*/ 468 w 837"/>
                  <a:gd name="T7" fmla="*/ 642 h 1015"/>
                  <a:gd name="T8" fmla="*/ 296 w 837"/>
                  <a:gd name="T9" fmla="*/ 629 h 1015"/>
                  <a:gd name="T10" fmla="*/ 185 w 837"/>
                  <a:gd name="T11" fmla="*/ 623 h 1015"/>
                  <a:gd name="T12" fmla="*/ 117 w 837"/>
                  <a:gd name="T13" fmla="*/ 595 h 1015"/>
                  <a:gd name="T14" fmla="*/ 66 w 837"/>
                  <a:gd name="T15" fmla="*/ 528 h 1015"/>
                  <a:gd name="T16" fmla="*/ 39 w 837"/>
                  <a:gd name="T17" fmla="*/ 478 h 1015"/>
                  <a:gd name="T18" fmla="*/ 45 w 837"/>
                  <a:gd name="T19" fmla="*/ 340 h 1015"/>
                  <a:gd name="T20" fmla="*/ 27 w 837"/>
                  <a:gd name="T21" fmla="*/ 292 h 1015"/>
                  <a:gd name="T22" fmla="*/ 53 w 837"/>
                  <a:gd name="T23" fmla="*/ 220 h 1015"/>
                  <a:gd name="T24" fmla="*/ 129 w 837"/>
                  <a:gd name="T25" fmla="*/ 108 h 1015"/>
                  <a:gd name="T26" fmla="*/ 219 w 837"/>
                  <a:gd name="T27" fmla="*/ 59 h 1015"/>
                  <a:gd name="T28" fmla="*/ 314 w 837"/>
                  <a:gd name="T29" fmla="*/ 57 h 1015"/>
                  <a:gd name="T30" fmla="*/ 415 w 837"/>
                  <a:gd name="T31" fmla="*/ 29 h 1015"/>
                  <a:gd name="T32" fmla="*/ 511 w 837"/>
                  <a:gd name="T33" fmla="*/ 61 h 1015"/>
                  <a:gd name="T34" fmla="*/ 570 w 837"/>
                  <a:gd name="T35" fmla="*/ 56 h 1015"/>
                  <a:gd name="T36" fmla="*/ 663 w 837"/>
                  <a:gd name="T37" fmla="*/ 76 h 1015"/>
                  <a:gd name="T38" fmla="*/ 628 w 837"/>
                  <a:gd name="T39" fmla="*/ 41 h 1015"/>
                  <a:gd name="T40" fmla="*/ 515 w 837"/>
                  <a:gd name="T41" fmla="*/ 29 h 1015"/>
                  <a:gd name="T42" fmla="*/ 373 w 837"/>
                  <a:gd name="T43" fmla="*/ 24 h 1015"/>
                  <a:gd name="T44" fmla="*/ 231 w 837"/>
                  <a:gd name="T45" fmla="*/ 46 h 1015"/>
                  <a:gd name="T46" fmla="*/ 105 w 837"/>
                  <a:gd name="T47" fmla="*/ 104 h 1015"/>
                  <a:gd name="T48" fmla="*/ 28 w 837"/>
                  <a:gd name="T49" fmla="*/ 229 h 1015"/>
                  <a:gd name="T50" fmla="*/ 20 w 837"/>
                  <a:gd name="T51" fmla="*/ 349 h 1015"/>
                  <a:gd name="T52" fmla="*/ 16 w 837"/>
                  <a:gd name="T53" fmla="*/ 497 h 1015"/>
                  <a:gd name="T54" fmla="*/ 99 w 837"/>
                  <a:gd name="T55" fmla="*/ 597 h 1015"/>
                  <a:gd name="T56" fmla="*/ 156 w 837"/>
                  <a:gd name="T57" fmla="*/ 825 h 1015"/>
                  <a:gd name="T58" fmla="*/ 239 w 837"/>
                  <a:gd name="T59" fmla="*/ 970 h 1015"/>
                  <a:gd name="T60" fmla="*/ 244 w 837"/>
                  <a:gd name="T61" fmla="*/ 830 h 1015"/>
                  <a:gd name="T62" fmla="*/ 344 w 837"/>
                  <a:gd name="T63" fmla="*/ 954 h 1015"/>
                  <a:gd name="T64" fmla="*/ 370 w 837"/>
                  <a:gd name="T65" fmla="*/ 674 h 1015"/>
                  <a:gd name="T66" fmla="*/ 472 w 837"/>
                  <a:gd name="T67" fmla="*/ 673 h 1015"/>
                  <a:gd name="T68" fmla="*/ 545 w 837"/>
                  <a:gd name="T69" fmla="*/ 896 h 1015"/>
                  <a:gd name="T70" fmla="*/ 640 w 837"/>
                  <a:gd name="T71" fmla="*/ 849 h 1015"/>
                  <a:gd name="T72" fmla="*/ 740 w 837"/>
                  <a:gd name="T73" fmla="*/ 969 h 1015"/>
                  <a:gd name="T74" fmla="*/ 757 w 837"/>
                  <a:gd name="T75" fmla="*/ 607 h 1015"/>
                  <a:gd name="T76" fmla="*/ 793 w 837"/>
                  <a:gd name="T77" fmla="*/ 540 h 1015"/>
                  <a:gd name="T78" fmla="*/ 200 w 837"/>
                  <a:gd name="T79" fmla="*/ 940 h 1015"/>
                  <a:gd name="T80" fmla="*/ 195 w 837"/>
                  <a:gd name="T81" fmla="*/ 638 h 1015"/>
                  <a:gd name="T82" fmla="*/ 236 w 837"/>
                  <a:gd name="T83" fmla="*/ 943 h 1015"/>
                  <a:gd name="T84" fmla="*/ 347 w 837"/>
                  <a:gd name="T85" fmla="*/ 938 h 1015"/>
                  <a:gd name="T86" fmla="*/ 293 w 837"/>
                  <a:gd name="T87" fmla="*/ 919 h 1015"/>
                  <a:gd name="T88" fmla="*/ 296 w 837"/>
                  <a:gd name="T89" fmla="*/ 647 h 1015"/>
                  <a:gd name="T90" fmla="*/ 345 w 837"/>
                  <a:gd name="T91" fmla="*/ 924 h 1015"/>
                  <a:gd name="T92" fmla="*/ 628 w 837"/>
                  <a:gd name="T93" fmla="*/ 985 h 1015"/>
                  <a:gd name="T94" fmla="*/ 563 w 837"/>
                  <a:gd name="T95" fmla="*/ 839 h 1015"/>
                  <a:gd name="T96" fmla="*/ 636 w 837"/>
                  <a:gd name="T97" fmla="*/ 654 h 1015"/>
                  <a:gd name="T98" fmla="*/ 723 w 837"/>
                  <a:gd name="T99" fmla="*/ 967 h 1015"/>
                  <a:gd name="T100" fmla="*/ 695 w 837"/>
                  <a:gd name="T101" fmla="*/ 988 h 1015"/>
                  <a:gd name="T102" fmla="*/ 663 w 837"/>
                  <a:gd name="T103" fmla="*/ 663 h 1015"/>
                  <a:gd name="T104" fmla="*/ 728 w 837"/>
                  <a:gd name="T105" fmla="*/ 68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7" h="1015">
                    <a:moveTo>
                      <a:pt x="793" y="540"/>
                    </a:moveTo>
                    <a:cubicBezTo>
                      <a:pt x="791" y="541"/>
                      <a:pt x="787" y="542"/>
                      <a:pt x="783" y="543"/>
                    </a:cubicBezTo>
                    <a:cubicBezTo>
                      <a:pt x="777" y="545"/>
                      <a:pt x="773" y="546"/>
                      <a:pt x="772" y="554"/>
                    </a:cubicBezTo>
                    <a:cubicBezTo>
                      <a:pt x="769" y="573"/>
                      <a:pt x="763" y="589"/>
                      <a:pt x="742" y="596"/>
                    </a:cubicBezTo>
                    <a:cubicBezTo>
                      <a:pt x="739" y="597"/>
                      <a:pt x="737" y="602"/>
                      <a:pt x="735" y="606"/>
                    </a:cubicBezTo>
                    <a:cubicBezTo>
                      <a:pt x="722" y="629"/>
                      <a:pt x="706" y="636"/>
                      <a:pt x="681" y="627"/>
                    </a:cubicBezTo>
                    <a:cubicBezTo>
                      <a:pt x="673" y="624"/>
                      <a:pt x="671" y="626"/>
                      <a:pt x="667" y="633"/>
                    </a:cubicBezTo>
                    <a:cubicBezTo>
                      <a:pt x="658" y="653"/>
                      <a:pt x="644" y="654"/>
                      <a:pt x="629" y="639"/>
                    </a:cubicBezTo>
                    <a:cubicBezTo>
                      <a:pt x="624" y="634"/>
                      <a:pt x="620" y="630"/>
                      <a:pt x="614" y="624"/>
                    </a:cubicBezTo>
                    <a:cubicBezTo>
                      <a:pt x="612" y="628"/>
                      <a:pt x="610" y="630"/>
                      <a:pt x="609" y="633"/>
                    </a:cubicBezTo>
                    <a:cubicBezTo>
                      <a:pt x="604" y="650"/>
                      <a:pt x="592" y="660"/>
                      <a:pt x="576" y="667"/>
                    </a:cubicBezTo>
                    <a:cubicBezTo>
                      <a:pt x="563" y="672"/>
                      <a:pt x="553" y="664"/>
                      <a:pt x="546" y="656"/>
                    </a:cubicBezTo>
                    <a:cubicBezTo>
                      <a:pt x="538" y="646"/>
                      <a:pt x="532" y="646"/>
                      <a:pt x="525" y="656"/>
                    </a:cubicBezTo>
                    <a:cubicBezTo>
                      <a:pt x="523" y="657"/>
                      <a:pt x="521" y="659"/>
                      <a:pt x="519" y="660"/>
                    </a:cubicBezTo>
                    <a:cubicBezTo>
                      <a:pt x="501" y="675"/>
                      <a:pt x="490" y="674"/>
                      <a:pt x="476" y="654"/>
                    </a:cubicBezTo>
                    <a:cubicBezTo>
                      <a:pt x="474" y="650"/>
                      <a:pt x="472" y="647"/>
                      <a:pt x="468" y="642"/>
                    </a:cubicBezTo>
                    <a:cubicBezTo>
                      <a:pt x="456" y="660"/>
                      <a:pt x="443" y="673"/>
                      <a:pt x="422" y="675"/>
                    </a:cubicBezTo>
                    <a:cubicBezTo>
                      <a:pt x="399" y="678"/>
                      <a:pt x="391" y="660"/>
                      <a:pt x="381" y="642"/>
                    </a:cubicBezTo>
                    <a:cubicBezTo>
                      <a:pt x="371" y="664"/>
                      <a:pt x="353" y="662"/>
                      <a:pt x="335" y="662"/>
                    </a:cubicBezTo>
                    <a:cubicBezTo>
                      <a:pt x="315" y="661"/>
                      <a:pt x="307" y="644"/>
                      <a:pt x="296" y="629"/>
                    </a:cubicBezTo>
                    <a:cubicBezTo>
                      <a:pt x="286" y="648"/>
                      <a:pt x="271" y="656"/>
                      <a:pt x="254" y="651"/>
                    </a:cubicBezTo>
                    <a:cubicBezTo>
                      <a:pt x="236" y="646"/>
                      <a:pt x="231" y="628"/>
                      <a:pt x="225" y="610"/>
                    </a:cubicBezTo>
                    <a:cubicBezTo>
                      <a:pt x="220" y="615"/>
                      <a:pt x="217" y="619"/>
                      <a:pt x="214" y="623"/>
                    </a:cubicBezTo>
                    <a:cubicBezTo>
                      <a:pt x="204" y="635"/>
                      <a:pt x="195" y="635"/>
                      <a:pt x="185" y="623"/>
                    </a:cubicBezTo>
                    <a:cubicBezTo>
                      <a:pt x="182" y="618"/>
                      <a:pt x="179" y="613"/>
                      <a:pt x="177" y="608"/>
                    </a:cubicBezTo>
                    <a:cubicBezTo>
                      <a:pt x="174" y="603"/>
                      <a:pt x="172" y="599"/>
                      <a:pt x="169" y="593"/>
                    </a:cubicBezTo>
                    <a:cubicBezTo>
                      <a:pt x="164" y="596"/>
                      <a:pt x="160" y="599"/>
                      <a:pt x="156" y="602"/>
                    </a:cubicBezTo>
                    <a:cubicBezTo>
                      <a:pt x="141" y="612"/>
                      <a:pt x="127" y="610"/>
                      <a:pt x="117" y="595"/>
                    </a:cubicBezTo>
                    <a:cubicBezTo>
                      <a:pt x="112" y="588"/>
                      <a:pt x="108" y="580"/>
                      <a:pt x="105" y="572"/>
                    </a:cubicBezTo>
                    <a:cubicBezTo>
                      <a:pt x="103" y="565"/>
                      <a:pt x="101" y="562"/>
                      <a:pt x="93" y="566"/>
                    </a:cubicBezTo>
                    <a:cubicBezTo>
                      <a:pt x="81" y="571"/>
                      <a:pt x="72" y="568"/>
                      <a:pt x="69" y="555"/>
                    </a:cubicBezTo>
                    <a:cubicBezTo>
                      <a:pt x="66" y="547"/>
                      <a:pt x="67" y="537"/>
                      <a:pt x="66" y="528"/>
                    </a:cubicBezTo>
                    <a:cubicBezTo>
                      <a:pt x="66" y="525"/>
                      <a:pt x="67" y="521"/>
                      <a:pt x="67" y="515"/>
                    </a:cubicBezTo>
                    <a:cubicBezTo>
                      <a:pt x="62" y="518"/>
                      <a:pt x="59" y="519"/>
                      <a:pt x="56" y="521"/>
                    </a:cubicBezTo>
                    <a:cubicBezTo>
                      <a:pt x="43" y="528"/>
                      <a:pt x="31" y="522"/>
                      <a:pt x="31" y="507"/>
                    </a:cubicBezTo>
                    <a:cubicBezTo>
                      <a:pt x="32" y="498"/>
                      <a:pt x="35" y="488"/>
                      <a:pt x="39" y="478"/>
                    </a:cubicBezTo>
                    <a:cubicBezTo>
                      <a:pt x="42" y="472"/>
                      <a:pt x="42" y="469"/>
                      <a:pt x="36" y="465"/>
                    </a:cubicBezTo>
                    <a:cubicBezTo>
                      <a:pt x="16" y="449"/>
                      <a:pt x="15" y="433"/>
                      <a:pt x="32" y="413"/>
                    </a:cubicBezTo>
                    <a:cubicBezTo>
                      <a:pt x="33" y="411"/>
                      <a:pt x="35" y="407"/>
                      <a:pt x="34" y="405"/>
                    </a:cubicBezTo>
                    <a:cubicBezTo>
                      <a:pt x="20" y="381"/>
                      <a:pt x="29" y="360"/>
                      <a:pt x="45" y="340"/>
                    </a:cubicBezTo>
                    <a:cubicBezTo>
                      <a:pt x="45" y="339"/>
                      <a:pt x="46" y="338"/>
                      <a:pt x="46" y="337"/>
                    </a:cubicBezTo>
                    <a:cubicBezTo>
                      <a:pt x="46" y="337"/>
                      <a:pt x="46" y="336"/>
                      <a:pt x="46" y="334"/>
                    </a:cubicBezTo>
                    <a:cubicBezTo>
                      <a:pt x="43" y="333"/>
                      <a:pt x="40" y="332"/>
                      <a:pt x="36" y="330"/>
                    </a:cubicBezTo>
                    <a:cubicBezTo>
                      <a:pt x="19" y="324"/>
                      <a:pt x="14" y="305"/>
                      <a:pt x="27" y="292"/>
                    </a:cubicBezTo>
                    <a:cubicBezTo>
                      <a:pt x="32" y="286"/>
                      <a:pt x="34" y="281"/>
                      <a:pt x="32" y="274"/>
                    </a:cubicBezTo>
                    <a:cubicBezTo>
                      <a:pt x="28" y="252"/>
                      <a:pt x="34" y="241"/>
                      <a:pt x="53" y="230"/>
                    </a:cubicBezTo>
                    <a:cubicBezTo>
                      <a:pt x="54" y="230"/>
                      <a:pt x="56" y="228"/>
                      <a:pt x="58" y="227"/>
                    </a:cubicBezTo>
                    <a:cubicBezTo>
                      <a:pt x="56" y="224"/>
                      <a:pt x="55" y="222"/>
                      <a:pt x="53" y="220"/>
                    </a:cubicBezTo>
                    <a:cubicBezTo>
                      <a:pt x="28" y="202"/>
                      <a:pt x="38" y="184"/>
                      <a:pt x="58" y="175"/>
                    </a:cubicBezTo>
                    <a:cubicBezTo>
                      <a:pt x="72" y="169"/>
                      <a:pt x="77" y="164"/>
                      <a:pt x="77" y="149"/>
                    </a:cubicBezTo>
                    <a:cubicBezTo>
                      <a:pt x="78" y="133"/>
                      <a:pt x="96" y="120"/>
                      <a:pt x="116" y="118"/>
                    </a:cubicBezTo>
                    <a:cubicBezTo>
                      <a:pt x="123" y="118"/>
                      <a:pt x="127" y="116"/>
                      <a:pt x="129" y="108"/>
                    </a:cubicBezTo>
                    <a:cubicBezTo>
                      <a:pt x="136" y="82"/>
                      <a:pt x="151" y="75"/>
                      <a:pt x="177" y="84"/>
                    </a:cubicBezTo>
                    <a:cubicBezTo>
                      <a:pt x="180" y="86"/>
                      <a:pt x="183" y="87"/>
                      <a:pt x="187" y="88"/>
                    </a:cubicBezTo>
                    <a:cubicBezTo>
                      <a:pt x="188" y="86"/>
                      <a:pt x="189" y="85"/>
                      <a:pt x="189" y="84"/>
                    </a:cubicBezTo>
                    <a:cubicBezTo>
                      <a:pt x="189" y="64"/>
                      <a:pt x="199" y="55"/>
                      <a:pt x="219" y="59"/>
                    </a:cubicBezTo>
                    <a:cubicBezTo>
                      <a:pt x="229" y="61"/>
                      <a:pt x="238" y="66"/>
                      <a:pt x="248" y="70"/>
                    </a:cubicBezTo>
                    <a:cubicBezTo>
                      <a:pt x="250" y="70"/>
                      <a:pt x="252" y="71"/>
                      <a:pt x="255" y="72"/>
                    </a:cubicBezTo>
                    <a:cubicBezTo>
                      <a:pt x="259" y="58"/>
                      <a:pt x="266" y="47"/>
                      <a:pt x="280" y="41"/>
                    </a:cubicBezTo>
                    <a:cubicBezTo>
                      <a:pt x="295" y="35"/>
                      <a:pt x="305" y="45"/>
                      <a:pt x="314" y="57"/>
                    </a:cubicBezTo>
                    <a:cubicBezTo>
                      <a:pt x="317" y="38"/>
                      <a:pt x="325" y="28"/>
                      <a:pt x="343" y="28"/>
                    </a:cubicBezTo>
                    <a:cubicBezTo>
                      <a:pt x="361" y="29"/>
                      <a:pt x="367" y="43"/>
                      <a:pt x="376" y="57"/>
                    </a:cubicBezTo>
                    <a:cubicBezTo>
                      <a:pt x="378" y="52"/>
                      <a:pt x="379" y="50"/>
                      <a:pt x="380" y="47"/>
                    </a:cubicBezTo>
                    <a:cubicBezTo>
                      <a:pt x="384" y="30"/>
                      <a:pt x="398" y="22"/>
                      <a:pt x="415" y="29"/>
                    </a:cubicBezTo>
                    <a:cubicBezTo>
                      <a:pt x="425" y="35"/>
                      <a:pt x="435" y="42"/>
                      <a:pt x="445" y="50"/>
                    </a:cubicBezTo>
                    <a:cubicBezTo>
                      <a:pt x="450" y="54"/>
                      <a:pt x="453" y="54"/>
                      <a:pt x="457" y="48"/>
                    </a:cubicBezTo>
                    <a:cubicBezTo>
                      <a:pt x="472" y="27"/>
                      <a:pt x="490" y="28"/>
                      <a:pt x="504" y="50"/>
                    </a:cubicBezTo>
                    <a:cubicBezTo>
                      <a:pt x="506" y="53"/>
                      <a:pt x="508" y="56"/>
                      <a:pt x="511" y="61"/>
                    </a:cubicBezTo>
                    <a:cubicBezTo>
                      <a:pt x="514" y="56"/>
                      <a:pt x="516" y="53"/>
                      <a:pt x="518" y="50"/>
                    </a:cubicBezTo>
                    <a:cubicBezTo>
                      <a:pt x="525" y="39"/>
                      <a:pt x="532" y="36"/>
                      <a:pt x="543" y="43"/>
                    </a:cubicBezTo>
                    <a:cubicBezTo>
                      <a:pt x="551" y="49"/>
                      <a:pt x="558" y="56"/>
                      <a:pt x="567" y="63"/>
                    </a:cubicBezTo>
                    <a:cubicBezTo>
                      <a:pt x="568" y="60"/>
                      <a:pt x="569" y="58"/>
                      <a:pt x="570" y="56"/>
                    </a:cubicBezTo>
                    <a:cubicBezTo>
                      <a:pt x="575" y="40"/>
                      <a:pt x="590" y="36"/>
                      <a:pt x="601" y="49"/>
                    </a:cubicBezTo>
                    <a:cubicBezTo>
                      <a:pt x="607" y="55"/>
                      <a:pt x="612" y="63"/>
                      <a:pt x="618" y="71"/>
                    </a:cubicBezTo>
                    <a:cubicBezTo>
                      <a:pt x="625" y="60"/>
                      <a:pt x="634" y="50"/>
                      <a:pt x="646" y="58"/>
                    </a:cubicBezTo>
                    <a:cubicBezTo>
                      <a:pt x="653" y="62"/>
                      <a:pt x="658" y="69"/>
                      <a:pt x="663" y="76"/>
                    </a:cubicBezTo>
                    <a:cubicBezTo>
                      <a:pt x="675" y="66"/>
                      <a:pt x="688" y="57"/>
                      <a:pt x="701" y="49"/>
                    </a:cubicBezTo>
                    <a:cubicBezTo>
                      <a:pt x="694" y="49"/>
                      <a:pt x="686" y="51"/>
                      <a:pt x="679" y="53"/>
                    </a:cubicBezTo>
                    <a:cubicBezTo>
                      <a:pt x="672" y="55"/>
                      <a:pt x="667" y="55"/>
                      <a:pt x="662" y="49"/>
                    </a:cubicBezTo>
                    <a:cubicBezTo>
                      <a:pt x="652" y="39"/>
                      <a:pt x="641" y="36"/>
                      <a:pt x="628" y="41"/>
                    </a:cubicBezTo>
                    <a:cubicBezTo>
                      <a:pt x="621" y="44"/>
                      <a:pt x="617" y="43"/>
                      <a:pt x="611" y="37"/>
                    </a:cubicBezTo>
                    <a:cubicBezTo>
                      <a:pt x="598" y="24"/>
                      <a:pt x="583" y="21"/>
                      <a:pt x="569" y="31"/>
                    </a:cubicBezTo>
                    <a:cubicBezTo>
                      <a:pt x="562" y="35"/>
                      <a:pt x="558" y="35"/>
                      <a:pt x="552" y="31"/>
                    </a:cubicBezTo>
                    <a:cubicBezTo>
                      <a:pt x="540" y="22"/>
                      <a:pt x="528" y="20"/>
                      <a:pt x="515" y="29"/>
                    </a:cubicBezTo>
                    <a:cubicBezTo>
                      <a:pt x="513" y="30"/>
                      <a:pt x="507" y="28"/>
                      <a:pt x="504" y="26"/>
                    </a:cubicBezTo>
                    <a:cubicBezTo>
                      <a:pt x="493" y="18"/>
                      <a:pt x="481" y="14"/>
                      <a:pt x="467" y="20"/>
                    </a:cubicBezTo>
                    <a:cubicBezTo>
                      <a:pt x="460" y="22"/>
                      <a:pt x="455" y="27"/>
                      <a:pt x="448" y="31"/>
                    </a:cubicBezTo>
                    <a:cubicBezTo>
                      <a:pt x="425" y="13"/>
                      <a:pt x="401" y="0"/>
                      <a:pt x="373" y="24"/>
                    </a:cubicBezTo>
                    <a:cubicBezTo>
                      <a:pt x="344" y="8"/>
                      <a:pt x="341" y="8"/>
                      <a:pt x="310" y="25"/>
                    </a:cubicBezTo>
                    <a:cubicBezTo>
                      <a:pt x="308" y="26"/>
                      <a:pt x="305" y="26"/>
                      <a:pt x="302" y="25"/>
                    </a:cubicBezTo>
                    <a:cubicBezTo>
                      <a:pt x="283" y="19"/>
                      <a:pt x="267" y="26"/>
                      <a:pt x="256" y="40"/>
                    </a:cubicBezTo>
                    <a:cubicBezTo>
                      <a:pt x="248" y="49"/>
                      <a:pt x="242" y="49"/>
                      <a:pt x="231" y="46"/>
                    </a:cubicBezTo>
                    <a:cubicBezTo>
                      <a:pt x="209" y="39"/>
                      <a:pt x="190" y="41"/>
                      <a:pt x="175" y="62"/>
                    </a:cubicBezTo>
                    <a:cubicBezTo>
                      <a:pt x="173" y="64"/>
                      <a:pt x="169" y="65"/>
                      <a:pt x="165" y="65"/>
                    </a:cubicBezTo>
                    <a:cubicBezTo>
                      <a:pt x="141" y="64"/>
                      <a:pt x="128" y="72"/>
                      <a:pt x="116" y="95"/>
                    </a:cubicBezTo>
                    <a:cubicBezTo>
                      <a:pt x="114" y="99"/>
                      <a:pt x="109" y="102"/>
                      <a:pt x="105" y="104"/>
                    </a:cubicBezTo>
                    <a:cubicBezTo>
                      <a:pt x="84" y="110"/>
                      <a:pt x="68" y="122"/>
                      <a:pt x="62" y="144"/>
                    </a:cubicBezTo>
                    <a:cubicBezTo>
                      <a:pt x="60" y="153"/>
                      <a:pt x="56" y="158"/>
                      <a:pt x="48" y="163"/>
                    </a:cubicBezTo>
                    <a:cubicBezTo>
                      <a:pt x="24" y="178"/>
                      <a:pt x="19" y="194"/>
                      <a:pt x="30" y="219"/>
                    </a:cubicBezTo>
                    <a:cubicBezTo>
                      <a:pt x="31" y="222"/>
                      <a:pt x="30" y="227"/>
                      <a:pt x="28" y="229"/>
                    </a:cubicBezTo>
                    <a:cubicBezTo>
                      <a:pt x="18" y="241"/>
                      <a:pt x="15" y="255"/>
                      <a:pt x="16" y="271"/>
                    </a:cubicBezTo>
                    <a:cubicBezTo>
                      <a:pt x="16" y="275"/>
                      <a:pt x="15" y="280"/>
                      <a:pt x="12" y="284"/>
                    </a:cubicBezTo>
                    <a:cubicBezTo>
                      <a:pt x="0" y="304"/>
                      <a:pt x="1" y="321"/>
                      <a:pt x="18" y="338"/>
                    </a:cubicBezTo>
                    <a:cubicBezTo>
                      <a:pt x="20" y="340"/>
                      <a:pt x="21" y="346"/>
                      <a:pt x="20" y="349"/>
                    </a:cubicBezTo>
                    <a:cubicBezTo>
                      <a:pt x="12" y="366"/>
                      <a:pt x="10" y="382"/>
                      <a:pt x="15" y="400"/>
                    </a:cubicBezTo>
                    <a:cubicBezTo>
                      <a:pt x="16" y="404"/>
                      <a:pt x="14" y="409"/>
                      <a:pt x="12" y="412"/>
                    </a:cubicBezTo>
                    <a:cubicBezTo>
                      <a:pt x="2" y="427"/>
                      <a:pt x="0" y="442"/>
                      <a:pt x="10" y="456"/>
                    </a:cubicBezTo>
                    <a:cubicBezTo>
                      <a:pt x="19" y="470"/>
                      <a:pt x="21" y="481"/>
                      <a:pt x="16" y="497"/>
                    </a:cubicBezTo>
                    <a:cubicBezTo>
                      <a:pt x="10" y="516"/>
                      <a:pt x="22" y="535"/>
                      <a:pt x="40" y="538"/>
                    </a:cubicBezTo>
                    <a:cubicBezTo>
                      <a:pt x="48" y="540"/>
                      <a:pt x="51" y="543"/>
                      <a:pt x="52" y="551"/>
                    </a:cubicBezTo>
                    <a:cubicBezTo>
                      <a:pt x="55" y="571"/>
                      <a:pt x="65" y="583"/>
                      <a:pt x="80" y="584"/>
                    </a:cubicBezTo>
                    <a:cubicBezTo>
                      <a:pt x="90" y="584"/>
                      <a:pt x="95" y="588"/>
                      <a:pt x="99" y="597"/>
                    </a:cubicBezTo>
                    <a:cubicBezTo>
                      <a:pt x="111" y="620"/>
                      <a:pt x="126" y="626"/>
                      <a:pt x="152" y="622"/>
                    </a:cubicBezTo>
                    <a:cubicBezTo>
                      <a:pt x="153" y="622"/>
                      <a:pt x="154" y="622"/>
                      <a:pt x="157" y="623"/>
                    </a:cubicBezTo>
                    <a:cubicBezTo>
                      <a:pt x="157" y="630"/>
                      <a:pt x="157" y="636"/>
                      <a:pt x="157" y="643"/>
                    </a:cubicBezTo>
                    <a:cubicBezTo>
                      <a:pt x="156" y="704"/>
                      <a:pt x="156" y="764"/>
                      <a:pt x="156" y="825"/>
                    </a:cubicBezTo>
                    <a:cubicBezTo>
                      <a:pt x="157" y="862"/>
                      <a:pt x="163" y="899"/>
                      <a:pt x="179" y="933"/>
                    </a:cubicBezTo>
                    <a:cubicBezTo>
                      <a:pt x="186" y="947"/>
                      <a:pt x="198" y="960"/>
                      <a:pt x="209" y="973"/>
                    </a:cubicBezTo>
                    <a:cubicBezTo>
                      <a:pt x="214" y="979"/>
                      <a:pt x="221" y="979"/>
                      <a:pt x="228" y="973"/>
                    </a:cubicBezTo>
                    <a:cubicBezTo>
                      <a:pt x="230" y="970"/>
                      <a:pt x="235" y="970"/>
                      <a:pt x="239" y="970"/>
                    </a:cubicBezTo>
                    <a:cubicBezTo>
                      <a:pt x="244" y="969"/>
                      <a:pt x="250" y="970"/>
                      <a:pt x="252" y="968"/>
                    </a:cubicBezTo>
                    <a:cubicBezTo>
                      <a:pt x="255" y="965"/>
                      <a:pt x="256" y="958"/>
                      <a:pt x="255" y="954"/>
                    </a:cubicBezTo>
                    <a:cubicBezTo>
                      <a:pt x="252" y="933"/>
                      <a:pt x="245" y="913"/>
                      <a:pt x="243" y="892"/>
                    </a:cubicBezTo>
                    <a:cubicBezTo>
                      <a:pt x="242" y="871"/>
                      <a:pt x="244" y="850"/>
                      <a:pt x="244" y="830"/>
                    </a:cubicBezTo>
                    <a:cubicBezTo>
                      <a:pt x="253" y="857"/>
                      <a:pt x="261" y="885"/>
                      <a:pt x="272" y="913"/>
                    </a:cubicBezTo>
                    <a:cubicBezTo>
                      <a:pt x="279" y="932"/>
                      <a:pt x="294" y="947"/>
                      <a:pt x="313" y="957"/>
                    </a:cubicBezTo>
                    <a:cubicBezTo>
                      <a:pt x="321" y="961"/>
                      <a:pt x="329" y="963"/>
                      <a:pt x="336" y="955"/>
                    </a:cubicBezTo>
                    <a:cubicBezTo>
                      <a:pt x="338" y="954"/>
                      <a:pt x="342" y="954"/>
                      <a:pt x="344" y="954"/>
                    </a:cubicBezTo>
                    <a:cubicBezTo>
                      <a:pt x="361" y="957"/>
                      <a:pt x="366" y="952"/>
                      <a:pt x="363" y="935"/>
                    </a:cubicBezTo>
                    <a:cubicBezTo>
                      <a:pt x="344" y="856"/>
                      <a:pt x="340" y="776"/>
                      <a:pt x="343" y="695"/>
                    </a:cubicBezTo>
                    <a:cubicBezTo>
                      <a:pt x="343" y="684"/>
                      <a:pt x="345" y="677"/>
                      <a:pt x="358" y="677"/>
                    </a:cubicBezTo>
                    <a:cubicBezTo>
                      <a:pt x="362" y="677"/>
                      <a:pt x="366" y="676"/>
                      <a:pt x="370" y="674"/>
                    </a:cubicBezTo>
                    <a:cubicBezTo>
                      <a:pt x="376" y="670"/>
                      <a:pt x="380" y="672"/>
                      <a:pt x="385" y="677"/>
                    </a:cubicBezTo>
                    <a:cubicBezTo>
                      <a:pt x="398" y="691"/>
                      <a:pt x="414" y="696"/>
                      <a:pt x="432" y="689"/>
                    </a:cubicBezTo>
                    <a:cubicBezTo>
                      <a:pt x="445" y="685"/>
                      <a:pt x="456" y="677"/>
                      <a:pt x="469" y="671"/>
                    </a:cubicBezTo>
                    <a:cubicBezTo>
                      <a:pt x="470" y="671"/>
                      <a:pt x="471" y="672"/>
                      <a:pt x="472" y="673"/>
                    </a:cubicBezTo>
                    <a:cubicBezTo>
                      <a:pt x="491" y="690"/>
                      <a:pt x="504" y="690"/>
                      <a:pt x="525" y="676"/>
                    </a:cubicBezTo>
                    <a:cubicBezTo>
                      <a:pt x="529" y="673"/>
                      <a:pt x="537" y="670"/>
                      <a:pt x="539" y="672"/>
                    </a:cubicBezTo>
                    <a:cubicBezTo>
                      <a:pt x="547" y="678"/>
                      <a:pt x="560" y="679"/>
                      <a:pt x="559" y="696"/>
                    </a:cubicBezTo>
                    <a:cubicBezTo>
                      <a:pt x="553" y="762"/>
                      <a:pt x="550" y="829"/>
                      <a:pt x="545" y="896"/>
                    </a:cubicBezTo>
                    <a:cubicBezTo>
                      <a:pt x="542" y="938"/>
                      <a:pt x="558" y="972"/>
                      <a:pt x="588" y="1001"/>
                    </a:cubicBezTo>
                    <a:cubicBezTo>
                      <a:pt x="603" y="1015"/>
                      <a:pt x="606" y="1015"/>
                      <a:pt x="618" y="998"/>
                    </a:cubicBezTo>
                    <a:cubicBezTo>
                      <a:pt x="640" y="1007"/>
                      <a:pt x="645" y="1003"/>
                      <a:pt x="643" y="979"/>
                    </a:cubicBezTo>
                    <a:cubicBezTo>
                      <a:pt x="638" y="933"/>
                      <a:pt x="634" y="887"/>
                      <a:pt x="640" y="849"/>
                    </a:cubicBezTo>
                    <a:cubicBezTo>
                      <a:pt x="642" y="872"/>
                      <a:pt x="644" y="902"/>
                      <a:pt x="649" y="932"/>
                    </a:cubicBezTo>
                    <a:cubicBezTo>
                      <a:pt x="653" y="959"/>
                      <a:pt x="665" y="983"/>
                      <a:pt x="687" y="999"/>
                    </a:cubicBezTo>
                    <a:cubicBezTo>
                      <a:pt x="702" y="1010"/>
                      <a:pt x="708" y="1009"/>
                      <a:pt x="717" y="993"/>
                    </a:cubicBezTo>
                    <a:cubicBezTo>
                      <a:pt x="742" y="997"/>
                      <a:pt x="744" y="993"/>
                      <a:pt x="740" y="969"/>
                    </a:cubicBezTo>
                    <a:cubicBezTo>
                      <a:pt x="735" y="937"/>
                      <a:pt x="731" y="905"/>
                      <a:pt x="731" y="873"/>
                    </a:cubicBezTo>
                    <a:cubicBezTo>
                      <a:pt x="732" y="818"/>
                      <a:pt x="737" y="764"/>
                      <a:pt x="741" y="709"/>
                    </a:cubicBezTo>
                    <a:cubicBezTo>
                      <a:pt x="743" y="680"/>
                      <a:pt x="747" y="652"/>
                      <a:pt x="750" y="624"/>
                    </a:cubicBezTo>
                    <a:cubicBezTo>
                      <a:pt x="751" y="618"/>
                      <a:pt x="753" y="610"/>
                      <a:pt x="757" y="607"/>
                    </a:cubicBezTo>
                    <a:cubicBezTo>
                      <a:pt x="773" y="598"/>
                      <a:pt x="781" y="584"/>
                      <a:pt x="786" y="567"/>
                    </a:cubicBezTo>
                    <a:cubicBezTo>
                      <a:pt x="787" y="563"/>
                      <a:pt x="791" y="559"/>
                      <a:pt x="794" y="557"/>
                    </a:cubicBezTo>
                    <a:cubicBezTo>
                      <a:pt x="801" y="554"/>
                      <a:pt x="833" y="483"/>
                      <a:pt x="837" y="478"/>
                    </a:cubicBezTo>
                    <a:cubicBezTo>
                      <a:pt x="831" y="477"/>
                      <a:pt x="798" y="541"/>
                      <a:pt x="793" y="540"/>
                    </a:cubicBezTo>
                    <a:close/>
                    <a:moveTo>
                      <a:pt x="236" y="951"/>
                    </a:moveTo>
                    <a:cubicBezTo>
                      <a:pt x="234" y="950"/>
                      <a:pt x="232" y="949"/>
                      <a:pt x="230" y="947"/>
                    </a:cubicBezTo>
                    <a:cubicBezTo>
                      <a:pt x="216" y="938"/>
                      <a:pt x="216" y="938"/>
                      <a:pt x="212" y="957"/>
                    </a:cubicBezTo>
                    <a:cubicBezTo>
                      <a:pt x="207" y="950"/>
                      <a:pt x="203" y="945"/>
                      <a:pt x="200" y="940"/>
                    </a:cubicBezTo>
                    <a:cubicBezTo>
                      <a:pt x="181" y="907"/>
                      <a:pt x="173" y="871"/>
                      <a:pt x="172" y="834"/>
                    </a:cubicBezTo>
                    <a:cubicBezTo>
                      <a:pt x="170" y="764"/>
                      <a:pt x="171" y="693"/>
                      <a:pt x="172" y="623"/>
                    </a:cubicBezTo>
                    <a:cubicBezTo>
                      <a:pt x="172" y="622"/>
                      <a:pt x="172" y="621"/>
                      <a:pt x="172" y="621"/>
                    </a:cubicBezTo>
                    <a:cubicBezTo>
                      <a:pt x="180" y="627"/>
                      <a:pt x="186" y="636"/>
                      <a:pt x="195" y="638"/>
                    </a:cubicBezTo>
                    <a:cubicBezTo>
                      <a:pt x="203" y="640"/>
                      <a:pt x="213" y="634"/>
                      <a:pt x="224" y="631"/>
                    </a:cubicBezTo>
                    <a:cubicBezTo>
                      <a:pt x="228" y="637"/>
                      <a:pt x="234" y="646"/>
                      <a:pt x="234" y="659"/>
                    </a:cubicBezTo>
                    <a:cubicBezTo>
                      <a:pt x="232" y="721"/>
                      <a:pt x="231" y="783"/>
                      <a:pt x="228" y="844"/>
                    </a:cubicBezTo>
                    <a:cubicBezTo>
                      <a:pt x="227" y="878"/>
                      <a:pt x="227" y="910"/>
                      <a:pt x="236" y="943"/>
                    </a:cubicBezTo>
                    <a:cubicBezTo>
                      <a:pt x="237" y="945"/>
                      <a:pt x="237" y="947"/>
                      <a:pt x="237" y="948"/>
                    </a:cubicBezTo>
                    <a:cubicBezTo>
                      <a:pt x="238" y="949"/>
                      <a:pt x="237" y="950"/>
                      <a:pt x="236" y="951"/>
                    </a:cubicBezTo>
                    <a:close/>
                    <a:moveTo>
                      <a:pt x="345" y="924"/>
                    </a:moveTo>
                    <a:cubicBezTo>
                      <a:pt x="345" y="928"/>
                      <a:pt x="346" y="932"/>
                      <a:pt x="347" y="938"/>
                    </a:cubicBezTo>
                    <a:cubicBezTo>
                      <a:pt x="341" y="935"/>
                      <a:pt x="337" y="933"/>
                      <a:pt x="333" y="931"/>
                    </a:cubicBezTo>
                    <a:cubicBezTo>
                      <a:pt x="330" y="928"/>
                      <a:pt x="326" y="925"/>
                      <a:pt x="321" y="920"/>
                    </a:cubicBezTo>
                    <a:cubicBezTo>
                      <a:pt x="320" y="929"/>
                      <a:pt x="320" y="935"/>
                      <a:pt x="319" y="945"/>
                    </a:cubicBezTo>
                    <a:cubicBezTo>
                      <a:pt x="309" y="935"/>
                      <a:pt x="300" y="928"/>
                      <a:pt x="293" y="919"/>
                    </a:cubicBezTo>
                    <a:cubicBezTo>
                      <a:pt x="274" y="893"/>
                      <a:pt x="267" y="862"/>
                      <a:pt x="263" y="831"/>
                    </a:cubicBezTo>
                    <a:cubicBezTo>
                      <a:pt x="255" y="777"/>
                      <a:pt x="258" y="724"/>
                      <a:pt x="261" y="670"/>
                    </a:cubicBezTo>
                    <a:cubicBezTo>
                      <a:pt x="261" y="666"/>
                      <a:pt x="265" y="661"/>
                      <a:pt x="269" y="659"/>
                    </a:cubicBezTo>
                    <a:cubicBezTo>
                      <a:pt x="278" y="654"/>
                      <a:pt x="287" y="651"/>
                      <a:pt x="296" y="647"/>
                    </a:cubicBezTo>
                    <a:cubicBezTo>
                      <a:pt x="305" y="654"/>
                      <a:pt x="314" y="660"/>
                      <a:pt x="323" y="668"/>
                    </a:cubicBezTo>
                    <a:cubicBezTo>
                      <a:pt x="326" y="670"/>
                      <a:pt x="328" y="675"/>
                      <a:pt x="328" y="679"/>
                    </a:cubicBezTo>
                    <a:cubicBezTo>
                      <a:pt x="328" y="698"/>
                      <a:pt x="327" y="717"/>
                      <a:pt x="326" y="735"/>
                    </a:cubicBezTo>
                    <a:cubicBezTo>
                      <a:pt x="324" y="799"/>
                      <a:pt x="332" y="862"/>
                      <a:pt x="345" y="924"/>
                    </a:cubicBezTo>
                    <a:close/>
                    <a:moveTo>
                      <a:pt x="639" y="663"/>
                    </a:moveTo>
                    <a:cubicBezTo>
                      <a:pt x="634" y="723"/>
                      <a:pt x="630" y="783"/>
                      <a:pt x="624" y="843"/>
                    </a:cubicBezTo>
                    <a:cubicBezTo>
                      <a:pt x="620" y="887"/>
                      <a:pt x="623" y="930"/>
                      <a:pt x="627" y="973"/>
                    </a:cubicBezTo>
                    <a:cubicBezTo>
                      <a:pt x="627" y="976"/>
                      <a:pt x="627" y="978"/>
                      <a:pt x="628" y="985"/>
                    </a:cubicBezTo>
                    <a:cubicBezTo>
                      <a:pt x="619" y="978"/>
                      <a:pt x="613" y="972"/>
                      <a:pt x="605" y="966"/>
                    </a:cubicBezTo>
                    <a:cubicBezTo>
                      <a:pt x="603" y="974"/>
                      <a:pt x="601" y="982"/>
                      <a:pt x="599" y="991"/>
                    </a:cubicBezTo>
                    <a:cubicBezTo>
                      <a:pt x="580" y="972"/>
                      <a:pt x="564" y="953"/>
                      <a:pt x="563" y="926"/>
                    </a:cubicBezTo>
                    <a:cubicBezTo>
                      <a:pt x="561" y="897"/>
                      <a:pt x="562" y="868"/>
                      <a:pt x="563" y="839"/>
                    </a:cubicBezTo>
                    <a:cubicBezTo>
                      <a:pt x="566" y="789"/>
                      <a:pt x="570" y="739"/>
                      <a:pt x="574" y="689"/>
                    </a:cubicBezTo>
                    <a:cubicBezTo>
                      <a:pt x="574" y="681"/>
                      <a:pt x="577" y="675"/>
                      <a:pt x="585" y="670"/>
                    </a:cubicBezTo>
                    <a:cubicBezTo>
                      <a:pt x="597" y="662"/>
                      <a:pt x="607" y="652"/>
                      <a:pt x="619" y="641"/>
                    </a:cubicBezTo>
                    <a:cubicBezTo>
                      <a:pt x="623" y="645"/>
                      <a:pt x="630" y="649"/>
                      <a:pt x="636" y="654"/>
                    </a:cubicBezTo>
                    <a:cubicBezTo>
                      <a:pt x="638" y="656"/>
                      <a:pt x="639" y="660"/>
                      <a:pt x="639" y="663"/>
                    </a:cubicBezTo>
                    <a:close/>
                    <a:moveTo>
                      <a:pt x="728" y="685"/>
                    </a:moveTo>
                    <a:cubicBezTo>
                      <a:pt x="723" y="750"/>
                      <a:pt x="717" y="814"/>
                      <a:pt x="715" y="878"/>
                    </a:cubicBezTo>
                    <a:cubicBezTo>
                      <a:pt x="714" y="907"/>
                      <a:pt x="720" y="937"/>
                      <a:pt x="723" y="967"/>
                    </a:cubicBezTo>
                    <a:cubicBezTo>
                      <a:pt x="724" y="969"/>
                      <a:pt x="724" y="972"/>
                      <a:pt x="725" y="978"/>
                    </a:cubicBezTo>
                    <a:cubicBezTo>
                      <a:pt x="716" y="973"/>
                      <a:pt x="709" y="968"/>
                      <a:pt x="701" y="963"/>
                    </a:cubicBezTo>
                    <a:cubicBezTo>
                      <a:pt x="700" y="971"/>
                      <a:pt x="699" y="978"/>
                      <a:pt x="698" y="986"/>
                    </a:cubicBezTo>
                    <a:cubicBezTo>
                      <a:pt x="697" y="986"/>
                      <a:pt x="696" y="987"/>
                      <a:pt x="695" y="988"/>
                    </a:cubicBezTo>
                    <a:cubicBezTo>
                      <a:pt x="689" y="980"/>
                      <a:pt x="682" y="973"/>
                      <a:pt x="677" y="965"/>
                    </a:cubicBezTo>
                    <a:cubicBezTo>
                      <a:pt x="664" y="942"/>
                      <a:pt x="659" y="917"/>
                      <a:pt x="659" y="891"/>
                    </a:cubicBezTo>
                    <a:cubicBezTo>
                      <a:pt x="659" y="823"/>
                      <a:pt x="661" y="754"/>
                      <a:pt x="662" y="685"/>
                    </a:cubicBezTo>
                    <a:cubicBezTo>
                      <a:pt x="662" y="678"/>
                      <a:pt x="661" y="670"/>
                      <a:pt x="663" y="663"/>
                    </a:cubicBezTo>
                    <a:cubicBezTo>
                      <a:pt x="666" y="654"/>
                      <a:pt x="670" y="645"/>
                      <a:pt x="675" y="636"/>
                    </a:cubicBezTo>
                    <a:cubicBezTo>
                      <a:pt x="675" y="635"/>
                      <a:pt x="680" y="634"/>
                      <a:pt x="682" y="635"/>
                    </a:cubicBezTo>
                    <a:cubicBezTo>
                      <a:pt x="700" y="640"/>
                      <a:pt x="716" y="638"/>
                      <a:pt x="733" y="623"/>
                    </a:cubicBezTo>
                    <a:cubicBezTo>
                      <a:pt x="731" y="646"/>
                      <a:pt x="729" y="666"/>
                      <a:pt x="728" y="6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28" name="Freeform 19"/>
              <p:cNvSpPr>
                <a:spLocks noEditPoints="1"/>
              </p:cNvSpPr>
              <p:nvPr/>
            </p:nvSpPr>
            <p:spPr bwMode="auto">
              <a:xfrm>
                <a:off x="11141072" y="4352925"/>
                <a:ext cx="835025" cy="1022350"/>
              </a:xfrm>
              <a:custGeom>
                <a:avLst/>
                <a:gdLst>
                  <a:gd name="T0" fmla="*/ 484 w 498"/>
                  <a:gd name="T1" fmla="*/ 370 h 609"/>
                  <a:gd name="T2" fmla="*/ 477 w 498"/>
                  <a:gd name="T3" fmla="*/ 306 h 609"/>
                  <a:gd name="T4" fmla="*/ 467 w 498"/>
                  <a:gd name="T5" fmla="*/ 268 h 609"/>
                  <a:gd name="T6" fmla="*/ 450 w 498"/>
                  <a:gd name="T7" fmla="*/ 258 h 609"/>
                  <a:gd name="T8" fmla="*/ 458 w 498"/>
                  <a:gd name="T9" fmla="*/ 220 h 609"/>
                  <a:gd name="T10" fmla="*/ 460 w 498"/>
                  <a:gd name="T11" fmla="*/ 157 h 609"/>
                  <a:gd name="T12" fmla="*/ 352 w 498"/>
                  <a:gd name="T13" fmla="*/ 104 h 609"/>
                  <a:gd name="T14" fmla="*/ 303 w 498"/>
                  <a:gd name="T15" fmla="*/ 126 h 609"/>
                  <a:gd name="T16" fmla="*/ 270 w 498"/>
                  <a:gd name="T17" fmla="*/ 122 h 609"/>
                  <a:gd name="T18" fmla="*/ 243 w 498"/>
                  <a:gd name="T19" fmla="*/ 113 h 609"/>
                  <a:gd name="T20" fmla="*/ 211 w 498"/>
                  <a:gd name="T21" fmla="*/ 86 h 609"/>
                  <a:gd name="T22" fmla="*/ 95 w 498"/>
                  <a:gd name="T23" fmla="*/ 97 h 609"/>
                  <a:gd name="T24" fmla="*/ 78 w 498"/>
                  <a:gd name="T25" fmla="*/ 166 h 609"/>
                  <a:gd name="T26" fmla="*/ 83 w 498"/>
                  <a:gd name="T27" fmla="*/ 211 h 609"/>
                  <a:gd name="T28" fmla="*/ 82 w 498"/>
                  <a:gd name="T29" fmla="*/ 215 h 609"/>
                  <a:gd name="T30" fmla="*/ 46 w 498"/>
                  <a:gd name="T31" fmla="*/ 235 h 609"/>
                  <a:gd name="T32" fmla="*/ 16 w 498"/>
                  <a:gd name="T33" fmla="*/ 293 h 609"/>
                  <a:gd name="T34" fmla="*/ 1 w 498"/>
                  <a:gd name="T35" fmla="*/ 360 h 609"/>
                  <a:gd name="T36" fmla="*/ 1 w 498"/>
                  <a:gd name="T37" fmla="*/ 451 h 609"/>
                  <a:gd name="T38" fmla="*/ 22 w 498"/>
                  <a:gd name="T39" fmla="*/ 498 h 609"/>
                  <a:gd name="T40" fmla="*/ 72 w 498"/>
                  <a:gd name="T41" fmla="*/ 541 h 609"/>
                  <a:gd name="T42" fmla="*/ 159 w 498"/>
                  <a:gd name="T43" fmla="*/ 584 h 609"/>
                  <a:gd name="T44" fmla="*/ 84 w 498"/>
                  <a:gd name="T45" fmla="*/ 489 h 609"/>
                  <a:gd name="T46" fmla="*/ 79 w 498"/>
                  <a:gd name="T47" fmla="*/ 422 h 609"/>
                  <a:gd name="T48" fmla="*/ 74 w 498"/>
                  <a:gd name="T49" fmla="*/ 379 h 609"/>
                  <a:gd name="T50" fmla="*/ 70 w 498"/>
                  <a:gd name="T51" fmla="*/ 350 h 609"/>
                  <a:gd name="T52" fmla="*/ 120 w 498"/>
                  <a:gd name="T53" fmla="*/ 318 h 609"/>
                  <a:gd name="T54" fmla="*/ 209 w 498"/>
                  <a:gd name="T55" fmla="*/ 408 h 609"/>
                  <a:gd name="T56" fmla="*/ 332 w 498"/>
                  <a:gd name="T57" fmla="*/ 393 h 609"/>
                  <a:gd name="T58" fmla="*/ 398 w 498"/>
                  <a:gd name="T59" fmla="*/ 379 h 609"/>
                  <a:gd name="T60" fmla="*/ 383 w 498"/>
                  <a:gd name="T61" fmla="*/ 427 h 609"/>
                  <a:gd name="T62" fmla="*/ 348 w 498"/>
                  <a:gd name="T63" fmla="*/ 486 h 609"/>
                  <a:gd name="T64" fmla="*/ 305 w 498"/>
                  <a:gd name="T65" fmla="*/ 609 h 609"/>
                  <a:gd name="T66" fmla="*/ 360 w 498"/>
                  <a:gd name="T67" fmla="*/ 595 h 609"/>
                  <a:gd name="T68" fmla="*/ 423 w 498"/>
                  <a:gd name="T69" fmla="*/ 575 h 609"/>
                  <a:gd name="T70" fmla="*/ 456 w 498"/>
                  <a:gd name="T71" fmla="*/ 538 h 609"/>
                  <a:gd name="T72" fmla="*/ 495 w 498"/>
                  <a:gd name="T73" fmla="*/ 468 h 609"/>
                  <a:gd name="T74" fmla="*/ 136 w 498"/>
                  <a:gd name="T75" fmla="*/ 127 h 609"/>
                  <a:gd name="T76" fmla="*/ 142 w 498"/>
                  <a:gd name="T77" fmla="*/ 98 h 609"/>
                  <a:gd name="T78" fmla="*/ 172 w 498"/>
                  <a:gd name="T79" fmla="*/ 80 h 609"/>
                  <a:gd name="T80" fmla="*/ 198 w 498"/>
                  <a:gd name="T81" fmla="*/ 141 h 609"/>
                  <a:gd name="T82" fmla="*/ 166 w 498"/>
                  <a:gd name="T83" fmla="*/ 156 h 609"/>
                  <a:gd name="T84" fmla="*/ 196 w 498"/>
                  <a:gd name="T85" fmla="*/ 292 h 609"/>
                  <a:gd name="T86" fmla="*/ 177 w 498"/>
                  <a:gd name="T87" fmla="*/ 287 h 609"/>
                  <a:gd name="T88" fmla="*/ 189 w 498"/>
                  <a:gd name="T89" fmla="*/ 274 h 609"/>
                  <a:gd name="T90" fmla="*/ 199 w 498"/>
                  <a:gd name="T91" fmla="*/ 282 h 609"/>
                  <a:gd name="T92" fmla="*/ 205 w 498"/>
                  <a:gd name="T93" fmla="*/ 280 h 609"/>
                  <a:gd name="T94" fmla="*/ 167 w 498"/>
                  <a:gd name="T95" fmla="*/ 328 h 609"/>
                  <a:gd name="T96" fmla="*/ 263 w 498"/>
                  <a:gd name="T97" fmla="*/ 264 h 609"/>
                  <a:gd name="T98" fmla="*/ 275 w 498"/>
                  <a:gd name="T99" fmla="*/ 266 h 609"/>
                  <a:gd name="T100" fmla="*/ 306 w 498"/>
                  <a:gd name="T101" fmla="*/ 336 h 609"/>
                  <a:gd name="T102" fmla="*/ 305 w 498"/>
                  <a:gd name="T103" fmla="*/ 325 h 609"/>
                  <a:gd name="T104" fmla="*/ 342 w 498"/>
                  <a:gd name="T105" fmla="*/ 303 h 609"/>
                  <a:gd name="T106" fmla="*/ 320 w 498"/>
                  <a:gd name="T107" fmla="*/ 300 h 609"/>
                  <a:gd name="T108" fmla="*/ 324 w 498"/>
                  <a:gd name="T109" fmla="*/ 297 h 609"/>
                  <a:gd name="T110" fmla="*/ 331 w 498"/>
                  <a:gd name="T111" fmla="*/ 296 h 609"/>
                  <a:gd name="T112" fmla="*/ 368 w 498"/>
                  <a:gd name="T113" fmla="*/ 174 h 609"/>
                  <a:gd name="T114" fmla="*/ 347 w 498"/>
                  <a:gd name="T115" fmla="*/ 155 h 609"/>
                  <a:gd name="T116" fmla="*/ 386 w 498"/>
                  <a:gd name="T117" fmla="*/ 119 h 609"/>
                  <a:gd name="T118" fmla="*/ 399 w 498"/>
                  <a:gd name="T119" fmla="*/ 137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8" h="609">
                    <a:moveTo>
                      <a:pt x="482" y="398"/>
                    </a:moveTo>
                    <a:cubicBezTo>
                      <a:pt x="487" y="402"/>
                      <a:pt x="493" y="406"/>
                      <a:pt x="498" y="410"/>
                    </a:cubicBezTo>
                    <a:cubicBezTo>
                      <a:pt x="496" y="392"/>
                      <a:pt x="486" y="380"/>
                      <a:pt x="474" y="366"/>
                    </a:cubicBezTo>
                    <a:cubicBezTo>
                      <a:pt x="478" y="368"/>
                      <a:pt x="480" y="368"/>
                      <a:pt x="484" y="370"/>
                    </a:cubicBezTo>
                    <a:cubicBezTo>
                      <a:pt x="483" y="355"/>
                      <a:pt x="474" y="345"/>
                      <a:pt x="467" y="334"/>
                    </a:cubicBezTo>
                    <a:cubicBezTo>
                      <a:pt x="472" y="333"/>
                      <a:pt x="472" y="333"/>
                      <a:pt x="482" y="344"/>
                    </a:cubicBezTo>
                    <a:cubicBezTo>
                      <a:pt x="482" y="329"/>
                      <a:pt x="472" y="321"/>
                      <a:pt x="464" y="311"/>
                    </a:cubicBezTo>
                    <a:cubicBezTo>
                      <a:pt x="469" y="309"/>
                      <a:pt x="473" y="308"/>
                      <a:pt x="477" y="306"/>
                    </a:cubicBezTo>
                    <a:cubicBezTo>
                      <a:pt x="474" y="297"/>
                      <a:pt x="464" y="298"/>
                      <a:pt x="457" y="294"/>
                    </a:cubicBezTo>
                    <a:cubicBezTo>
                      <a:pt x="458" y="285"/>
                      <a:pt x="471" y="294"/>
                      <a:pt x="473" y="287"/>
                    </a:cubicBezTo>
                    <a:cubicBezTo>
                      <a:pt x="464" y="284"/>
                      <a:pt x="456" y="282"/>
                      <a:pt x="448" y="280"/>
                    </a:cubicBezTo>
                    <a:cubicBezTo>
                      <a:pt x="449" y="273"/>
                      <a:pt x="449" y="273"/>
                      <a:pt x="467" y="268"/>
                    </a:cubicBezTo>
                    <a:cubicBezTo>
                      <a:pt x="466" y="268"/>
                      <a:pt x="464" y="267"/>
                      <a:pt x="463" y="266"/>
                    </a:cubicBezTo>
                    <a:cubicBezTo>
                      <a:pt x="461" y="266"/>
                      <a:pt x="459" y="265"/>
                      <a:pt x="457" y="264"/>
                    </a:cubicBezTo>
                    <a:cubicBezTo>
                      <a:pt x="454" y="263"/>
                      <a:pt x="450" y="261"/>
                      <a:pt x="447" y="260"/>
                    </a:cubicBezTo>
                    <a:cubicBezTo>
                      <a:pt x="448" y="259"/>
                      <a:pt x="449" y="259"/>
                      <a:pt x="450" y="258"/>
                    </a:cubicBezTo>
                    <a:cubicBezTo>
                      <a:pt x="449" y="257"/>
                      <a:pt x="449" y="256"/>
                      <a:pt x="449" y="255"/>
                    </a:cubicBezTo>
                    <a:cubicBezTo>
                      <a:pt x="450" y="248"/>
                      <a:pt x="454" y="245"/>
                      <a:pt x="459" y="240"/>
                    </a:cubicBezTo>
                    <a:cubicBezTo>
                      <a:pt x="462" y="236"/>
                      <a:pt x="464" y="231"/>
                      <a:pt x="465" y="226"/>
                    </a:cubicBezTo>
                    <a:cubicBezTo>
                      <a:pt x="462" y="225"/>
                      <a:pt x="460" y="223"/>
                      <a:pt x="458" y="220"/>
                    </a:cubicBezTo>
                    <a:cubicBezTo>
                      <a:pt x="473" y="207"/>
                      <a:pt x="460" y="209"/>
                      <a:pt x="461" y="191"/>
                    </a:cubicBezTo>
                    <a:cubicBezTo>
                      <a:pt x="462" y="176"/>
                      <a:pt x="481" y="179"/>
                      <a:pt x="463" y="167"/>
                    </a:cubicBezTo>
                    <a:cubicBezTo>
                      <a:pt x="466" y="165"/>
                      <a:pt x="468" y="163"/>
                      <a:pt x="471" y="160"/>
                    </a:cubicBezTo>
                    <a:cubicBezTo>
                      <a:pt x="460" y="157"/>
                      <a:pt x="460" y="157"/>
                      <a:pt x="460" y="157"/>
                    </a:cubicBezTo>
                    <a:cubicBezTo>
                      <a:pt x="463" y="152"/>
                      <a:pt x="465" y="147"/>
                      <a:pt x="467" y="142"/>
                    </a:cubicBezTo>
                    <a:cubicBezTo>
                      <a:pt x="466" y="142"/>
                      <a:pt x="464" y="142"/>
                      <a:pt x="462" y="142"/>
                    </a:cubicBezTo>
                    <a:cubicBezTo>
                      <a:pt x="463" y="110"/>
                      <a:pt x="470" y="46"/>
                      <a:pt x="426" y="40"/>
                    </a:cubicBezTo>
                    <a:cubicBezTo>
                      <a:pt x="402" y="62"/>
                      <a:pt x="376" y="82"/>
                      <a:pt x="352" y="104"/>
                    </a:cubicBezTo>
                    <a:cubicBezTo>
                      <a:pt x="351" y="101"/>
                      <a:pt x="351" y="98"/>
                      <a:pt x="349" y="93"/>
                    </a:cubicBezTo>
                    <a:cubicBezTo>
                      <a:pt x="342" y="117"/>
                      <a:pt x="339" y="115"/>
                      <a:pt x="318" y="125"/>
                    </a:cubicBezTo>
                    <a:cubicBezTo>
                      <a:pt x="318" y="121"/>
                      <a:pt x="318" y="117"/>
                      <a:pt x="319" y="113"/>
                    </a:cubicBezTo>
                    <a:cubicBezTo>
                      <a:pt x="314" y="118"/>
                      <a:pt x="309" y="121"/>
                      <a:pt x="303" y="126"/>
                    </a:cubicBezTo>
                    <a:cubicBezTo>
                      <a:pt x="303" y="119"/>
                      <a:pt x="303" y="114"/>
                      <a:pt x="302" y="107"/>
                    </a:cubicBezTo>
                    <a:cubicBezTo>
                      <a:pt x="297" y="113"/>
                      <a:pt x="293" y="118"/>
                      <a:pt x="290" y="121"/>
                    </a:cubicBezTo>
                    <a:cubicBezTo>
                      <a:pt x="280" y="107"/>
                      <a:pt x="280" y="107"/>
                      <a:pt x="280" y="107"/>
                    </a:cubicBezTo>
                    <a:cubicBezTo>
                      <a:pt x="275" y="110"/>
                      <a:pt x="273" y="117"/>
                      <a:pt x="270" y="122"/>
                    </a:cubicBezTo>
                    <a:cubicBezTo>
                      <a:pt x="266" y="114"/>
                      <a:pt x="262" y="107"/>
                      <a:pt x="258" y="98"/>
                    </a:cubicBezTo>
                    <a:cubicBezTo>
                      <a:pt x="257" y="105"/>
                      <a:pt x="256" y="109"/>
                      <a:pt x="255" y="116"/>
                    </a:cubicBezTo>
                    <a:cubicBezTo>
                      <a:pt x="251" y="112"/>
                      <a:pt x="247" y="109"/>
                      <a:pt x="243" y="105"/>
                    </a:cubicBezTo>
                    <a:cubicBezTo>
                      <a:pt x="243" y="107"/>
                      <a:pt x="243" y="110"/>
                      <a:pt x="243" y="113"/>
                    </a:cubicBezTo>
                    <a:cubicBezTo>
                      <a:pt x="239" y="108"/>
                      <a:pt x="237" y="103"/>
                      <a:pt x="233" y="97"/>
                    </a:cubicBezTo>
                    <a:cubicBezTo>
                      <a:pt x="232" y="101"/>
                      <a:pt x="231" y="105"/>
                      <a:pt x="230" y="108"/>
                    </a:cubicBezTo>
                    <a:cubicBezTo>
                      <a:pt x="213" y="103"/>
                      <a:pt x="218" y="88"/>
                      <a:pt x="216" y="76"/>
                    </a:cubicBezTo>
                    <a:cubicBezTo>
                      <a:pt x="214" y="78"/>
                      <a:pt x="213" y="81"/>
                      <a:pt x="211" y="86"/>
                    </a:cubicBezTo>
                    <a:cubicBezTo>
                      <a:pt x="200" y="65"/>
                      <a:pt x="168" y="3"/>
                      <a:pt x="148" y="0"/>
                    </a:cubicBezTo>
                    <a:cubicBezTo>
                      <a:pt x="111" y="15"/>
                      <a:pt x="105" y="53"/>
                      <a:pt x="96" y="87"/>
                    </a:cubicBezTo>
                    <a:cubicBezTo>
                      <a:pt x="96" y="89"/>
                      <a:pt x="95" y="91"/>
                      <a:pt x="95" y="93"/>
                    </a:cubicBezTo>
                    <a:cubicBezTo>
                      <a:pt x="96" y="94"/>
                      <a:pt x="96" y="96"/>
                      <a:pt x="95" y="97"/>
                    </a:cubicBezTo>
                    <a:cubicBezTo>
                      <a:pt x="93" y="106"/>
                      <a:pt x="89" y="115"/>
                      <a:pt x="80" y="118"/>
                    </a:cubicBezTo>
                    <a:cubicBezTo>
                      <a:pt x="79" y="118"/>
                      <a:pt x="78" y="119"/>
                      <a:pt x="77" y="118"/>
                    </a:cubicBezTo>
                    <a:cubicBezTo>
                      <a:pt x="80" y="125"/>
                      <a:pt x="86" y="135"/>
                      <a:pt x="81" y="141"/>
                    </a:cubicBezTo>
                    <a:cubicBezTo>
                      <a:pt x="70" y="152"/>
                      <a:pt x="69" y="154"/>
                      <a:pt x="78" y="166"/>
                    </a:cubicBezTo>
                    <a:cubicBezTo>
                      <a:pt x="76" y="166"/>
                      <a:pt x="75" y="167"/>
                      <a:pt x="74" y="167"/>
                    </a:cubicBezTo>
                    <a:cubicBezTo>
                      <a:pt x="76" y="172"/>
                      <a:pt x="77" y="176"/>
                      <a:pt x="79" y="181"/>
                    </a:cubicBezTo>
                    <a:cubicBezTo>
                      <a:pt x="80" y="184"/>
                      <a:pt x="81" y="188"/>
                      <a:pt x="82" y="191"/>
                    </a:cubicBezTo>
                    <a:cubicBezTo>
                      <a:pt x="84" y="197"/>
                      <a:pt x="85" y="205"/>
                      <a:pt x="83" y="211"/>
                    </a:cubicBezTo>
                    <a:cubicBezTo>
                      <a:pt x="83" y="211"/>
                      <a:pt x="83" y="211"/>
                      <a:pt x="83" y="212"/>
                    </a:cubicBezTo>
                    <a:cubicBezTo>
                      <a:pt x="83" y="212"/>
                      <a:pt x="83" y="213"/>
                      <a:pt x="83" y="214"/>
                    </a:cubicBezTo>
                    <a:cubicBezTo>
                      <a:pt x="83" y="214"/>
                      <a:pt x="84" y="214"/>
                      <a:pt x="84" y="214"/>
                    </a:cubicBezTo>
                    <a:cubicBezTo>
                      <a:pt x="84" y="214"/>
                      <a:pt x="83" y="215"/>
                      <a:pt x="82" y="215"/>
                    </a:cubicBezTo>
                    <a:cubicBezTo>
                      <a:pt x="81" y="217"/>
                      <a:pt x="79" y="219"/>
                      <a:pt x="76" y="218"/>
                    </a:cubicBezTo>
                    <a:cubicBezTo>
                      <a:pt x="76" y="218"/>
                      <a:pt x="76" y="218"/>
                      <a:pt x="76" y="218"/>
                    </a:cubicBezTo>
                    <a:cubicBezTo>
                      <a:pt x="75" y="219"/>
                      <a:pt x="74" y="219"/>
                      <a:pt x="74" y="219"/>
                    </a:cubicBezTo>
                    <a:cubicBezTo>
                      <a:pt x="62" y="224"/>
                      <a:pt x="45" y="231"/>
                      <a:pt x="46" y="235"/>
                    </a:cubicBezTo>
                    <a:cubicBezTo>
                      <a:pt x="55" y="236"/>
                      <a:pt x="62" y="230"/>
                      <a:pt x="70" y="238"/>
                    </a:cubicBezTo>
                    <a:cubicBezTo>
                      <a:pt x="51" y="242"/>
                      <a:pt x="38" y="253"/>
                      <a:pt x="24" y="266"/>
                    </a:cubicBezTo>
                    <a:cubicBezTo>
                      <a:pt x="35" y="266"/>
                      <a:pt x="44" y="260"/>
                      <a:pt x="55" y="266"/>
                    </a:cubicBezTo>
                    <a:cubicBezTo>
                      <a:pt x="38" y="270"/>
                      <a:pt x="25" y="277"/>
                      <a:pt x="16" y="293"/>
                    </a:cubicBezTo>
                    <a:cubicBezTo>
                      <a:pt x="27" y="293"/>
                      <a:pt x="37" y="292"/>
                      <a:pt x="47" y="291"/>
                    </a:cubicBezTo>
                    <a:cubicBezTo>
                      <a:pt x="25" y="300"/>
                      <a:pt x="6" y="310"/>
                      <a:pt x="0" y="338"/>
                    </a:cubicBezTo>
                    <a:cubicBezTo>
                      <a:pt x="13" y="331"/>
                      <a:pt x="47" y="307"/>
                      <a:pt x="56" y="325"/>
                    </a:cubicBezTo>
                    <a:cubicBezTo>
                      <a:pt x="33" y="329"/>
                      <a:pt x="14" y="337"/>
                      <a:pt x="1" y="360"/>
                    </a:cubicBezTo>
                    <a:cubicBezTo>
                      <a:pt x="11" y="358"/>
                      <a:pt x="17" y="349"/>
                      <a:pt x="27" y="354"/>
                    </a:cubicBezTo>
                    <a:cubicBezTo>
                      <a:pt x="18" y="365"/>
                      <a:pt x="9" y="375"/>
                      <a:pt x="1" y="386"/>
                    </a:cubicBezTo>
                    <a:cubicBezTo>
                      <a:pt x="5" y="389"/>
                      <a:pt x="10" y="388"/>
                      <a:pt x="15" y="382"/>
                    </a:cubicBezTo>
                    <a:cubicBezTo>
                      <a:pt x="15" y="382"/>
                      <a:pt x="1" y="441"/>
                      <a:pt x="1" y="451"/>
                    </a:cubicBezTo>
                    <a:cubicBezTo>
                      <a:pt x="7" y="446"/>
                      <a:pt x="13" y="444"/>
                      <a:pt x="20" y="445"/>
                    </a:cubicBezTo>
                    <a:cubicBezTo>
                      <a:pt x="18" y="455"/>
                      <a:pt x="12" y="463"/>
                      <a:pt x="9" y="473"/>
                    </a:cubicBezTo>
                    <a:cubicBezTo>
                      <a:pt x="16" y="469"/>
                      <a:pt x="22" y="463"/>
                      <a:pt x="31" y="467"/>
                    </a:cubicBezTo>
                    <a:cubicBezTo>
                      <a:pt x="25" y="476"/>
                      <a:pt x="19" y="486"/>
                      <a:pt x="22" y="498"/>
                    </a:cubicBezTo>
                    <a:cubicBezTo>
                      <a:pt x="40" y="486"/>
                      <a:pt x="40" y="486"/>
                      <a:pt x="46" y="488"/>
                    </a:cubicBezTo>
                    <a:cubicBezTo>
                      <a:pt x="42" y="501"/>
                      <a:pt x="42" y="513"/>
                      <a:pt x="51" y="526"/>
                    </a:cubicBezTo>
                    <a:cubicBezTo>
                      <a:pt x="54" y="517"/>
                      <a:pt x="54" y="508"/>
                      <a:pt x="65" y="506"/>
                    </a:cubicBezTo>
                    <a:cubicBezTo>
                      <a:pt x="63" y="518"/>
                      <a:pt x="63" y="530"/>
                      <a:pt x="72" y="541"/>
                    </a:cubicBezTo>
                    <a:cubicBezTo>
                      <a:pt x="75" y="531"/>
                      <a:pt x="78" y="522"/>
                      <a:pt x="88" y="517"/>
                    </a:cubicBezTo>
                    <a:cubicBezTo>
                      <a:pt x="93" y="537"/>
                      <a:pt x="105" y="552"/>
                      <a:pt x="123" y="563"/>
                    </a:cubicBezTo>
                    <a:cubicBezTo>
                      <a:pt x="119" y="548"/>
                      <a:pt x="119" y="548"/>
                      <a:pt x="126" y="546"/>
                    </a:cubicBezTo>
                    <a:cubicBezTo>
                      <a:pt x="131" y="564"/>
                      <a:pt x="143" y="576"/>
                      <a:pt x="159" y="584"/>
                    </a:cubicBezTo>
                    <a:cubicBezTo>
                      <a:pt x="145" y="562"/>
                      <a:pt x="127" y="541"/>
                      <a:pt x="120" y="512"/>
                    </a:cubicBezTo>
                    <a:cubicBezTo>
                      <a:pt x="115" y="518"/>
                      <a:pt x="110" y="522"/>
                      <a:pt x="105" y="527"/>
                    </a:cubicBezTo>
                    <a:cubicBezTo>
                      <a:pt x="101" y="513"/>
                      <a:pt x="103" y="500"/>
                      <a:pt x="111" y="489"/>
                    </a:cubicBezTo>
                    <a:cubicBezTo>
                      <a:pt x="102" y="485"/>
                      <a:pt x="93" y="485"/>
                      <a:pt x="84" y="489"/>
                    </a:cubicBezTo>
                    <a:cubicBezTo>
                      <a:pt x="86" y="481"/>
                      <a:pt x="87" y="479"/>
                      <a:pt x="105" y="460"/>
                    </a:cubicBezTo>
                    <a:cubicBezTo>
                      <a:pt x="94" y="459"/>
                      <a:pt x="86" y="464"/>
                      <a:pt x="76" y="467"/>
                    </a:cubicBezTo>
                    <a:cubicBezTo>
                      <a:pt x="84" y="455"/>
                      <a:pt x="92" y="443"/>
                      <a:pt x="101" y="429"/>
                    </a:cubicBezTo>
                    <a:cubicBezTo>
                      <a:pt x="93" y="426"/>
                      <a:pt x="86" y="424"/>
                      <a:pt x="79" y="422"/>
                    </a:cubicBezTo>
                    <a:cubicBezTo>
                      <a:pt x="89" y="413"/>
                      <a:pt x="101" y="413"/>
                      <a:pt x="115" y="415"/>
                    </a:cubicBezTo>
                    <a:cubicBezTo>
                      <a:pt x="112" y="410"/>
                      <a:pt x="110" y="407"/>
                      <a:pt x="108" y="403"/>
                    </a:cubicBezTo>
                    <a:cubicBezTo>
                      <a:pt x="117" y="405"/>
                      <a:pt x="124" y="406"/>
                      <a:pt x="133" y="407"/>
                    </a:cubicBezTo>
                    <a:cubicBezTo>
                      <a:pt x="119" y="385"/>
                      <a:pt x="96" y="386"/>
                      <a:pt x="74" y="379"/>
                    </a:cubicBezTo>
                    <a:cubicBezTo>
                      <a:pt x="82" y="374"/>
                      <a:pt x="90" y="370"/>
                      <a:pt x="99" y="365"/>
                    </a:cubicBezTo>
                    <a:cubicBezTo>
                      <a:pt x="89" y="361"/>
                      <a:pt x="79" y="363"/>
                      <a:pt x="68" y="363"/>
                    </a:cubicBezTo>
                    <a:cubicBezTo>
                      <a:pt x="72" y="360"/>
                      <a:pt x="77" y="357"/>
                      <a:pt x="82" y="353"/>
                    </a:cubicBezTo>
                    <a:cubicBezTo>
                      <a:pt x="75" y="356"/>
                      <a:pt x="71" y="355"/>
                      <a:pt x="70" y="350"/>
                    </a:cubicBezTo>
                    <a:cubicBezTo>
                      <a:pt x="93" y="339"/>
                      <a:pt x="93" y="339"/>
                      <a:pt x="93" y="339"/>
                    </a:cubicBezTo>
                    <a:cubicBezTo>
                      <a:pt x="87" y="337"/>
                      <a:pt x="83" y="335"/>
                      <a:pt x="78" y="333"/>
                    </a:cubicBezTo>
                    <a:cubicBezTo>
                      <a:pt x="102" y="300"/>
                      <a:pt x="112" y="348"/>
                      <a:pt x="121" y="361"/>
                    </a:cubicBezTo>
                    <a:cubicBezTo>
                      <a:pt x="121" y="347"/>
                      <a:pt x="120" y="334"/>
                      <a:pt x="120" y="318"/>
                    </a:cubicBezTo>
                    <a:cubicBezTo>
                      <a:pt x="138" y="325"/>
                      <a:pt x="148" y="342"/>
                      <a:pt x="163" y="354"/>
                    </a:cubicBezTo>
                    <a:cubicBezTo>
                      <a:pt x="179" y="366"/>
                      <a:pt x="194" y="366"/>
                      <a:pt x="173" y="383"/>
                    </a:cubicBezTo>
                    <a:cubicBezTo>
                      <a:pt x="189" y="391"/>
                      <a:pt x="199" y="381"/>
                      <a:pt x="213" y="375"/>
                    </a:cubicBezTo>
                    <a:cubicBezTo>
                      <a:pt x="214" y="386"/>
                      <a:pt x="206" y="398"/>
                      <a:pt x="209" y="408"/>
                    </a:cubicBezTo>
                    <a:cubicBezTo>
                      <a:pt x="213" y="420"/>
                      <a:pt x="239" y="412"/>
                      <a:pt x="247" y="413"/>
                    </a:cubicBezTo>
                    <a:cubicBezTo>
                      <a:pt x="281" y="417"/>
                      <a:pt x="286" y="430"/>
                      <a:pt x="287" y="391"/>
                    </a:cubicBezTo>
                    <a:cubicBezTo>
                      <a:pt x="316" y="392"/>
                      <a:pt x="314" y="426"/>
                      <a:pt x="319" y="381"/>
                    </a:cubicBezTo>
                    <a:cubicBezTo>
                      <a:pt x="332" y="393"/>
                      <a:pt x="332" y="393"/>
                      <a:pt x="332" y="393"/>
                    </a:cubicBezTo>
                    <a:cubicBezTo>
                      <a:pt x="339" y="379"/>
                      <a:pt x="354" y="376"/>
                      <a:pt x="368" y="374"/>
                    </a:cubicBezTo>
                    <a:cubicBezTo>
                      <a:pt x="366" y="381"/>
                      <a:pt x="359" y="388"/>
                      <a:pt x="363" y="398"/>
                    </a:cubicBezTo>
                    <a:cubicBezTo>
                      <a:pt x="366" y="380"/>
                      <a:pt x="397" y="356"/>
                      <a:pt x="411" y="376"/>
                    </a:cubicBezTo>
                    <a:cubicBezTo>
                      <a:pt x="407" y="377"/>
                      <a:pt x="403" y="378"/>
                      <a:pt x="398" y="379"/>
                    </a:cubicBezTo>
                    <a:cubicBezTo>
                      <a:pt x="402" y="386"/>
                      <a:pt x="406" y="392"/>
                      <a:pt x="410" y="399"/>
                    </a:cubicBezTo>
                    <a:cubicBezTo>
                      <a:pt x="403" y="398"/>
                      <a:pt x="398" y="398"/>
                      <a:pt x="390" y="396"/>
                    </a:cubicBezTo>
                    <a:cubicBezTo>
                      <a:pt x="399" y="406"/>
                      <a:pt x="401" y="415"/>
                      <a:pt x="399" y="426"/>
                    </a:cubicBezTo>
                    <a:cubicBezTo>
                      <a:pt x="394" y="426"/>
                      <a:pt x="389" y="426"/>
                      <a:pt x="383" y="427"/>
                    </a:cubicBezTo>
                    <a:cubicBezTo>
                      <a:pt x="384" y="429"/>
                      <a:pt x="385" y="431"/>
                      <a:pt x="385" y="432"/>
                    </a:cubicBezTo>
                    <a:cubicBezTo>
                      <a:pt x="379" y="434"/>
                      <a:pt x="344" y="440"/>
                      <a:pt x="343" y="446"/>
                    </a:cubicBezTo>
                    <a:cubicBezTo>
                      <a:pt x="359" y="450"/>
                      <a:pt x="369" y="462"/>
                      <a:pt x="376" y="476"/>
                    </a:cubicBezTo>
                    <a:cubicBezTo>
                      <a:pt x="365" y="475"/>
                      <a:pt x="355" y="476"/>
                      <a:pt x="348" y="486"/>
                    </a:cubicBezTo>
                    <a:cubicBezTo>
                      <a:pt x="352" y="492"/>
                      <a:pt x="355" y="497"/>
                      <a:pt x="359" y="503"/>
                    </a:cubicBezTo>
                    <a:cubicBezTo>
                      <a:pt x="336" y="515"/>
                      <a:pt x="335" y="512"/>
                      <a:pt x="339" y="537"/>
                    </a:cubicBezTo>
                    <a:cubicBezTo>
                      <a:pt x="340" y="545"/>
                      <a:pt x="327" y="541"/>
                      <a:pt x="324" y="541"/>
                    </a:cubicBezTo>
                    <a:cubicBezTo>
                      <a:pt x="315" y="541"/>
                      <a:pt x="307" y="600"/>
                      <a:pt x="305" y="609"/>
                    </a:cubicBezTo>
                    <a:cubicBezTo>
                      <a:pt x="310" y="602"/>
                      <a:pt x="316" y="594"/>
                      <a:pt x="321" y="586"/>
                    </a:cubicBezTo>
                    <a:cubicBezTo>
                      <a:pt x="330" y="590"/>
                      <a:pt x="326" y="604"/>
                      <a:pt x="333" y="604"/>
                    </a:cubicBezTo>
                    <a:cubicBezTo>
                      <a:pt x="334" y="596"/>
                      <a:pt x="335" y="589"/>
                      <a:pt x="335" y="581"/>
                    </a:cubicBezTo>
                    <a:cubicBezTo>
                      <a:pt x="343" y="582"/>
                      <a:pt x="356" y="597"/>
                      <a:pt x="360" y="595"/>
                    </a:cubicBezTo>
                    <a:cubicBezTo>
                      <a:pt x="359" y="588"/>
                      <a:pt x="358" y="580"/>
                      <a:pt x="356" y="572"/>
                    </a:cubicBezTo>
                    <a:cubicBezTo>
                      <a:pt x="369" y="575"/>
                      <a:pt x="380" y="582"/>
                      <a:pt x="388" y="594"/>
                    </a:cubicBezTo>
                    <a:cubicBezTo>
                      <a:pt x="394" y="582"/>
                      <a:pt x="387" y="573"/>
                      <a:pt x="383" y="563"/>
                    </a:cubicBezTo>
                    <a:cubicBezTo>
                      <a:pt x="398" y="562"/>
                      <a:pt x="410" y="567"/>
                      <a:pt x="423" y="575"/>
                    </a:cubicBezTo>
                    <a:cubicBezTo>
                      <a:pt x="428" y="557"/>
                      <a:pt x="418" y="546"/>
                      <a:pt x="410" y="533"/>
                    </a:cubicBezTo>
                    <a:cubicBezTo>
                      <a:pt x="418" y="533"/>
                      <a:pt x="436" y="546"/>
                      <a:pt x="442" y="544"/>
                    </a:cubicBezTo>
                    <a:cubicBezTo>
                      <a:pt x="441" y="533"/>
                      <a:pt x="440" y="521"/>
                      <a:pt x="438" y="510"/>
                    </a:cubicBezTo>
                    <a:cubicBezTo>
                      <a:pt x="444" y="520"/>
                      <a:pt x="450" y="529"/>
                      <a:pt x="456" y="538"/>
                    </a:cubicBezTo>
                    <a:cubicBezTo>
                      <a:pt x="461" y="531"/>
                      <a:pt x="464" y="493"/>
                      <a:pt x="467" y="492"/>
                    </a:cubicBezTo>
                    <a:cubicBezTo>
                      <a:pt x="471" y="498"/>
                      <a:pt x="475" y="505"/>
                      <a:pt x="478" y="511"/>
                    </a:cubicBezTo>
                    <a:cubicBezTo>
                      <a:pt x="486" y="495"/>
                      <a:pt x="483" y="476"/>
                      <a:pt x="482" y="459"/>
                    </a:cubicBezTo>
                    <a:cubicBezTo>
                      <a:pt x="489" y="456"/>
                      <a:pt x="488" y="470"/>
                      <a:pt x="495" y="468"/>
                    </a:cubicBezTo>
                    <a:cubicBezTo>
                      <a:pt x="491" y="454"/>
                      <a:pt x="486" y="441"/>
                      <a:pt x="482" y="427"/>
                    </a:cubicBezTo>
                    <a:cubicBezTo>
                      <a:pt x="488" y="431"/>
                      <a:pt x="492" y="434"/>
                      <a:pt x="497" y="437"/>
                    </a:cubicBezTo>
                    <a:cubicBezTo>
                      <a:pt x="497" y="431"/>
                      <a:pt x="482" y="399"/>
                      <a:pt x="482" y="398"/>
                    </a:cubicBezTo>
                    <a:close/>
                    <a:moveTo>
                      <a:pt x="136" y="127"/>
                    </a:moveTo>
                    <a:cubicBezTo>
                      <a:pt x="139" y="127"/>
                      <a:pt x="141" y="127"/>
                      <a:pt x="145" y="127"/>
                    </a:cubicBezTo>
                    <a:cubicBezTo>
                      <a:pt x="140" y="122"/>
                      <a:pt x="137" y="118"/>
                      <a:pt x="133" y="114"/>
                    </a:cubicBezTo>
                    <a:cubicBezTo>
                      <a:pt x="139" y="112"/>
                      <a:pt x="156" y="110"/>
                      <a:pt x="156" y="103"/>
                    </a:cubicBezTo>
                    <a:cubicBezTo>
                      <a:pt x="151" y="101"/>
                      <a:pt x="147" y="100"/>
                      <a:pt x="142" y="98"/>
                    </a:cubicBezTo>
                    <a:cubicBezTo>
                      <a:pt x="149" y="97"/>
                      <a:pt x="155" y="95"/>
                      <a:pt x="164" y="94"/>
                    </a:cubicBezTo>
                    <a:cubicBezTo>
                      <a:pt x="157" y="95"/>
                      <a:pt x="154" y="93"/>
                      <a:pt x="154" y="89"/>
                    </a:cubicBezTo>
                    <a:cubicBezTo>
                      <a:pt x="160" y="89"/>
                      <a:pt x="167" y="89"/>
                      <a:pt x="174" y="89"/>
                    </a:cubicBezTo>
                    <a:cubicBezTo>
                      <a:pt x="173" y="86"/>
                      <a:pt x="173" y="83"/>
                      <a:pt x="172" y="80"/>
                    </a:cubicBezTo>
                    <a:cubicBezTo>
                      <a:pt x="188" y="89"/>
                      <a:pt x="213" y="101"/>
                      <a:pt x="218" y="121"/>
                    </a:cubicBezTo>
                    <a:cubicBezTo>
                      <a:pt x="223" y="138"/>
                      <a:pt x="201" y="128"/>
                      <a:pt x="191" y="126"/>
                    </a:cubicBezTo>
                    <a:cubicBezTo>
                      <a:pt x="191" y="126"/>
                      <a:pt x="190" y="125"/>
                      <a:pt x="187" y="126"/>
                    </a:cubicBezTo>
                    <a:cubicBezTo>
                      <a:pt x="191" y="130"/>
                      <a:pt x="201" y="135"/>
                      <a:pt x="198" y="141"/>
                    </a:cubicBezTo>
                    <a:cubicBezTo>
                      <a:pt x="193" y="140"/>
                      <a:pt x="187" y="139"/>
                      <a:pt x="182" y="138"/>
                    </a:cubicBezTo>
                    <a:cubicBezTo>
                      <a:pt x="181" y="142"/>
                      <a:pt x="180" y="147"/>
                      <a:pt x="179" y="152"/>
                    </a:cubicBezTo>
                    <a:cubicBezTo>
                      <a:pt x="176" y="151"/>
                      <a:pt x="163" y="144"/>
                      <a:pt x="160" y="146"/>
                    </a:cubicBezTo>
                    <a:cubicBezTo>
                      <a:pt x="162" y="149"/>
                      <a:pt x="164" y="153"/>
                      <a:pt x="166" y="156"/>
                    </a:cubicBezTo>
                    <a:cubicBezTo>
                      <a:pt x="154" y="153"/>
                      <a:pt x="144" y="143"/>
                      <a:pt x="136" y="127"/>
                    </a:cubicBezTo>
                    <a:close/>
                    <a:moveTo>
                      <a:pt x="199" y="288"/>
                    </a:moveTo>
                    <a:cubicBezTo>
                      <a:pt x="199" y="289"/>
                      <a:pt x="199" y="290"/>
                      <a:pt x="198" y="291"/>
                    </a:cubicBezTo>
                    <a:cubicBezTo>
                      <a:pt x="197" y="291"/>
                      <a:pt x="196" y="292"/>
                      <a:pt x="196" y="292"/>
                    </a:cubicBezTo>
                    <a:cubicBezTo>
                      <a:pt x="193" y="294"/>
                      <a:pt x="190" y="293"/>
                      <a:pt x="187" y="292"/>
                    </a:cubicBezTo>
                    <a:cubicBezTo>
                      <a:pt x="187" y="292"/>
                      <a:pt x="187" y="292"/>
                      <a:pt x="187" y="292"/>
                    </a:cubicBezTo>
                    <a:cubicBezTo>
                      <a:pt x="184" y="292"/>
                      <a:pt x="181" y="291"/>
                      <a:pt x="179" y="289"/>
                    </a:cubicBezTo>
                    <a:cubicBezTo>
                      <a:pt x="178" y="288"/>
                      <a:pt x="177" y="288"/>
                      <a:pt x="177" y="287"/>
                    </a:cubicBezTo>
                    <a:cubicBezTo>
                      <a:pt x="175" y="286"/>
                      <a:pt x="175" y="285"/>
                      <a:pt x="175" y="283"/>
                    </a:cubicBezTo>
                    <a:cubicBezTo>
                      <a:pt x="173" y="279"/>
                      <a:pt x="175" y="278"/>
                      <a:pt x="178" y="277"/>
                    </a:cubicBezTo>
                    <a:cubicBezTo>
                      <a:pt x="180" y="275"/>
                      <a:pt x="183" y="274"/>
                      <a:pt x="185" y="274"/>
                    </a:cubicBezTo>
                    <a:cubicBezTo>
                      <a:pt x="187" y="274"/>
                      <a:pt x="188" y="274"/>
                      <a:pt x="189" y="274"/>
                    </a:cubicBezTo>
                    <a:cubicBezTo>
                      <a:pt x="189" y="274"/>
                      <a:pt x="189" y="274"/>
                      <a:pt x="189" y="274"/>
                    </a:cubicBezTo>
                    <a:cubicBezTo>
                      <a:pt x="191" y="274"/>
                      <a:pt x="192" y="274"/>
                      <a:pt x="193" y="275"/>
                    </a:cubicBezTo>
                    <a:cubicBezTo>
                      <a:pt x="197" y="277"/>
                      <a:pt x="199" y="279"/>
                      <a:pt x="199" y="281"/>
                    </a:cubicBezTo>
                    <a:cubicBezTo>
                      <a:pt x="199" y="281"/>
                      <a:pt x="199" y="282"/>
                      <a:pt x="199" y="282"/>
                    </a:cubicBezTo>
                    <a:cubicBezTo>
                      <a:pt x="200" y="283"/>
                      <a:pt x="200" y="284"/>
                      <a:pt x="200" y="285"/>
                    </a:cubicBezTo>
                    <a:cubicBezTo>
                      <a:pt x="200" y="286"/>
                      <a:pt x="200" y="287"/>
                      <a:pt x="199" y="288"/>
                    </a:cubicBezTo>
                    <a:close/>
                    <a:moveTo>
                      <a:pt x="219" y="318"/>
                    </a:moveTo>
                    <a:cubicBezTo>
                      <a:pt x="204" y="306"/>
                      <a:pt x="212" y="296"/>
                      <a:pt x="205" y="280"/>
                    </a:cubicBezTo>
                    <a:cubicBezTo>
                      <a:pt x="199" y="264"/>
                      <a:pt x="172" y="272"/>
                      <a:pt x="161" y="273"/>
                    </a:cubicBezTo>
                    <a:cubicBezTo>
                      <a:pt x="165" y="283"/>
                      <a:pt x="170" y="294"/>
                      <a:pt x="180" y="300"/>
                    </a:cubicBezTo>
                    <a:cubicBezTo>
                      <a:pt x="186" y="302"/>
                      <a:pt x="192" y="305"/>
                      <a:pt x="198" y="309"/>
                    </a:cubicBezTo>
                    <a:cubicBezTo>
                      <a:pt x="203" y="322"/>
                      <a:pt x="177" y="336"/>
                      <a:pt x="167" y="328"/>
                    </a:cubicBezTo>
                    <a:cubicBezTo>
                      <a:pt x="148" y="313"/>
                      <a:pt x="142" y="259"/>
                      <a:pt x="177" y="261"/>
                    </a:cubicBezTo>
                    <a:cubicBezTo>
                      <a:pt x="207" y="262"/>
                      <a:pt x="243" y="285"/>
                      <a:pt x="219" y="318"/>
                    </a:cubicBezTo>
                    <a:close/>
                    <a:moveTo>
                      <a:pt x="281" y="296"/>
                    </a:moveTo>
                    <a:cubicBezTo>
                      <a:pt x="272" y="288"/>
                      <a:pt x="267" y="276"/>
                      <a:pt x="263" y="264"/>
                    </a:cubicBezTo>
                    <a:cubicBezTo>
                      <a:pt x="256" y="274"/>
                      <a:pt x="248" y="283"/>
                      <a:pt x="239" y="292"/>
                    </a:cubicBezTo>
                    <a:cubicBezTo>
                      <a:pt x="240" y="286"/>
                      <a:pt x="242" y="246"/>
                      <a:pt x="247" y="244"/>
                    </a:cubicBezTo>
                    <a:cubicBezTo>
                      <a:pt x="248" y="250"/>
                      <a:pt x="249" y="255"/>
                      <a:pt x="251" y="260"/>
                    </a:cubicBezTo>
                    <a:cubicBezTo>
                      <a:pt x="265" y="243"/>
                      <a:pt x="267" y="249"/>
                      <a:pt x="275" y="266"/>
                    </a:cubicBezTo>
                    <a:cubicBezTo>
                      <a:pt x="275" y="266"/>
                      <a:pt x="275" y="266"/>
                      <a:pt x="275" y="265"/>
                    </a:cubicBezTo>
                    <a:cubicBezTo>
                      <a:pt x="281" y="256"/>
                      <a:pt x="283" y="246"/>
                      <a:pt x="292" y="242"/>
                    </a:cubicBezTo>
                    <a:cubicBezTo>
                      <a:pt x="288" y="260"/>
                      <a:pt x="285" y="278"/>
                      <a:pt x="281" y="296"/>
                    </a:cubicBezTo>
                    <a:close/>
                    <a:moveTo>
                      <a:pt x="306" y="336"/>
                    </a:moveTo>
                    <a:cubicBezTo>
                      <a:pt x="288" y="332"/>
                      <a:pt x="288" y="294"/>
                      <a:pt x="307" y="292"/>
                    </a:cubicBezTo>
                    <a:cubicBezTo>
                      <a:pt x="332" y="290"/>
                      <a:pt x="335" y="272"/>
                      <a:pt x="360" y="292"/>
                    </a:cubicBezTo>
                    <a:cubicBezTo>
                      <a:pt x="346" y="307"/>
                      <a:pt x="332" y="282"/>
                      <a:pt x="319" y="296"/>
                    </a:cubicBezTo>
                    <a:cubicBezTo>
                      <a:pt x="313" y="303"/>
                      <a:pt x="307" y="316"/>
                      <a:pt x="305" y="325"/>
                    </a:cubicBezTo>
                    <a:cubicBezTo>
                      <a:pt x="320" y="326"/>
                      <a:pt x="328" y="327"/>
                      <a:pt x="341" y="318"/>
                    </a:cubicBezTo>
                    <a:cubicBezTo>
                      <a:pt x="351" y="312"/>
                      <a:pt x="350" y="298"/>
                      <a:pt x="362" y="312"/>
                    </a:cubicBezTo>
                    <a:cubicBezTo>
                      <a:pt x="348" y="337"/>
                      <a:pt x="335" y="343"/>
                      <a:pt x="306" y="336"/>
                    </a:cubicBezTo>
                    <a:close/>
                    <a:moveTo>
                      <a:pt x="342" y="303"/>
                    </a:moveTo>
                    <a:cubicBezTo>
                      <a:pt x="336" y="310"/>
                      <a:pt x="331" y="314"/>
                      <a:pt x="327" y="313"/>
                    </a:cubicBezTo>
                    <a:cubicBezTo>
                      <a:pt x="325" y="313"/>
                      <a:pt x="322" y="312"/>
                      <a:pt x="321" y="310"/>
                    </a:cubicBezTo>
                    <a:cubicBezTo>
                      <a:pt x="320" y="309"/>
                      <a:pt x="320" y="308"/>
                      <a:pt x="319" y="307"/>
                    </a:cubicBezTo>
                    <a:cubicBezTo>
                      <a:pt x="319" y="304"/>
                      <a:pt x="319" y="302"/>
                      <a:pt x="320" y="300"/>
                    </a:cubicBezTo>
                    <a:cubicBezTo>
                      <a:pt x="320" y="300"/>
                      <a:pt x="321" y="299"/>
                      <a:pt x="321" y="299"/>
                    </a:cubicBezTo>
                    <a:cubicBezTo>
                      <a:pt x="321" y="298"/>
                      <a:pt x="321" y="298"/>
                      <a:pt x="321" y="297"/>
                    </a:cubicBezTo>
                    <a:cubicBezTo>
                      <a:pt x="321" y="297"/>
                      <a:pt x="322" y="298"/>
                      <a:pt x="322" y="298"/>
                    </a:cubicBezTo>
                    <a:cubicBezTo>
                      <a:pt x="323" y="297"/>
                      <a:pt x="323" y="297"/>
                      <a:pt x="324" y="297"/>
                    </a:cubicBezTo>
                    <a:cubicBezTo>
                      <a:pt x="324" y="297"/>
                      <a:pt x="324" y="297"/>
                      <a:pt x="324" y="297"/>
                    </a:cubicBezTo>
                    <a:cubicBezTo>
                      <a:pt x="326" y="296"/>
                      <a:pt x="328" y="295"/>
                      <a:pt x="329" y="296"/>
                    </a:cubicBezTo>
                    <a:cubicBezTo>
                      <a:pt x="330" y="296"/>
                      <a:pt x="331" y="296"/>
                      <a:pt x="331" y="297"/>
                    </a:cubicBezTo>
                    <a:cubicBezTo>
                      <a:pt x="331" y="297"/>
                      <a:pt x="331" y="296"/>
                      <a:pt x="331" y="296"/>
                    </a:cubicBezTo>
                    <a:cubicBezTo>
                      <a:pt x="335" y="298"/>
                      <a:pt x="338" y="301"/>
                      <a:pt x="342" y="303"/>
                    </a:cubicBezTo>
                    <a:close/>
                    <a:moveTo>
                      <a:pt x="406" y="164"/>
                    </a:moveTo>
                    <a:cubicBezTo>
                      <a:pt x="410" y="164"/>
                      <a:pt x="412" y="165"/>
                      <a:pt x="413" y="168"/>
                    </a:cubicBezTo>
                    <a:cubicBezTo>
                      <a:pt x="397" y="178"/>
                      <a:pt x="382" y="196"/>
                      <a:pt x="368" y="174"/>
                    </a:cubicBezTo>
                    <a:cubicBezTo>
                      <a:pt x="371" y="173"/>
                      <a:pt x="389" y="170"/>
                      <a:pt x="389" y="166"/>
                    </a:cubicBezTo>
                    <a:cubicBezTo>
                      <a:pt x="379" y="165"/>
                      <a:pt x="369" y="163"/>
                      <a:pt x="358" y="162"/>
                    </a:cubicBezTo>
                    <a:cubicBezTo>
                      <a:pt x="362" y="157"/>
                      <a:pt x="365" y="152"/>
                      <a:pt x="369" y="146"/>
                    </a:cubicBezTo>
                    <a:cubicBezTo>
                      <a:pt x="360" y="144"/>
                      <a:pt x="353" y="149"/>
                      <a:pt x="347" y="155"/>
                    </a:cubicBezTo>
                    <a:cubicBezTo>
                      <a:pt x="343" y="147"/>
                      <a:pt x="354" y="134"/>
                      <a:pt x="352" y="132"/>
                    </a:cubicBezTo>
                    <a:cubicBezTo>
                      <a:pt x="346" y="135"/>
                      <a:pt x="340" y="138"/>
                      <a:pt x="334" y="142"/>
                    </a:cubicBezTo>
                    <a:cubicBezTo>
                      <a:pt x="341" y="127"/>
                      <a:pt x="368" y="112"/>
                      <a:pt x="390" y="113"/>
                    </a:cubicBezTo>
                    <a:cubicBezTo>
                      <a:pt x="389" y="115"/>
                      <a:pt x="388" y="117"/>
                      <a:pt x="386" y="119"/>
                    </a:cubicBezTo>
                    <a:cubicBezTo>
                      <a:pt x="393" y="121"/>
                      <a:pt x="399" y="123"/>
                      <a:pt x="406" y="125"/>
                    </a:cubicBezTo>
                    <a:cubicBezTo>
                      <a:pt x="404" y="129"/>
                      <a:pt x="398" y="123"/>
                      <a:pt x="397" y="128"/>
                    </a:cubicBezTo>
                    <a:cubicBezTo>
                      <a:pt x="403" y="131"/>
                      <a:pt x="409" y="134"/>
                      <a:pt x="415" y="137"/>
                    </a:cubicBezTo>
                    <a:cubicBezTo>
                      <a:pt x="409" y="137"/>
                      <a:pt x="405" y="137"/>
                      <a:pt x="399" y="137"/>
                    </a:cubicBezTo>
                    <a:cubicBezTo>
                      <a:pt x="403" y="147"/>
                      <a:pt x="411" y="150"/>
                      <a:pt x="420" y="154"/>
                    </a:cubicBezTo>
                    <a:cubicBezTo>
                      <a:pt x="414" y="158"/>
                      <a:pt x="409" y="161"/>
                      <a:pt x="403" y="164"/>
                    </a:cubicBezTo>
                    <a:cubicBezTo>
                      <a:pt x="404" y="164"/>
                      <a:pt x="405" y="164"/>
                      <a:pt x="406"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29" name="Freeform 20"/>
              <p:cNvSpPr>
                <a:spLocks noEditPoints="1"/>
              </p:cNvSpPr>
              <p:nvPr/>
            </p:nvSpPr>
            <p:spPr bwMode="auto">
              <a:xfrm>
                <a:off x="11464925" y="5060950"/>
                <a:ext cx="157163" cy="169863"/>
              </a:xfrm>
              <a:custGeom>
                <a:avLst/>
                <a:gdLst>
                  <a:gd name="T0" fmla="*/ 40 w 94"/>
                  <a:gd name="T1" fmla="*/ 83 h 101"/>
                  <a:gd name="T2" fmla="*/ 67 w 94"/>
                  <a:gd name="T3" fmla="*/ 92 h 101"/>
                  <a:gd name="T4" fmla="*/ 3 w 94"/>
                  <a:gd name="T5" fmla="*/ 83 h 101"/>
                  <a:gd name="T6" fmla="*/ 38 w 94"/>
                  <a:gd name="T7" fmla="*/ 78 h 101"/>
                  <a:gd name="T8" fmla="*/ 6 w 94"/>
                  <a:gd name="T9" fmla="*/ 36 h 101"/>
                  <a:gd name="T10" fmla="*/ 53 w 94"/>
                  <a:gd name="T11" fmla="*/ 2 h 101"/>
                  <a:gd name="T12" fmla="*/ 85 w 94"/>
                  <a:gd name="T13" fmla="*/ 50 h 101"/>
                  <a:gd name="T14" fmla="*/ 40 w 94"/>
                  <a:gd name="T15" fmla="*/ 83 h 101"/>
                  <a:gd name="T16" fmla="*/ 40 w 94"/>
                  <a:gd name="T17" fmla="*/ 83 h 101"/>
                  <a:gd name="T18" fmla="*/ 70 w 94"/>
                  <a:gd name="T19" fmla="*/ 41 h 101"/>
                  <a:gd name="T20" fmla="*/ 21 w 94"/>
                  <a:gd name="T21" fmla="*/ 35 h 101"/>
                  <a:gd name="T22" fmla="*/ 43 w 94"/>
                  <a:gd name="T23" fmla="*/ 31 h 101"/>
                  <a:gd name="T24" fmla="*/ 70 w 94"/>
                  <a:gd name="T25" fmla="*/ 41 h 101"/>
                  <a:gd name="T26" fmla="*/ 70 w 94"/>
                  <a:gd name="T27" fmla="*/ 41 h 101"/>
                  <a:gd name="T28" fmla="*/ 12 w 94"/>
                  <a:gd name="T29" fmla="*/ 34 h 101"/>
                  <a:gd name="T30" fmla="*/ 20 w 94"/>
                  <a:gd name="T31" fmla="*/ 45 h 101"/>
                  <a:gd name="T32" fmla="*/ 12 w 94"/>
                  <a:gd name="T33" fmla="*/ 34 h 101"/>
                  <a:gd name="T34" fmla="*/ 12 w 94"/>
                  <a:gd name="T35" fmla="*/ 3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101">
                    <a:moveTo>
                      <a:pt x="40" y="83"/>
                    </a:moveTo>
                    <a:cubicBezTo>
                      <a:pt x="49" y="86"/>
                      <a:pt x="58" y="89"/>
                      <a:pt x="67" y="92"/>
                    </a:cubicBezTo>
                    <a:cubicBezTo>
                      <a:pt x="49" y="101"/>
                      <a:pt x="18" y="97"/>
                      <a:pt x="3" y="83"/>
                    </a:cubicBezTo>
                    <a:cubicBezTo>
                      <a:pt x="16" y="83"/>
                      <a:pt x="26" y="84"/>
                      <a:pt x="38" y="78"/>
                    </a:cubicBezTo>
                    <a:cubicBezTo>
                      <a:pt x="24" y="61"/>
                      <a:pt x="11" y="61"/>
                      <a:pt x="6" y="36"/>
                    </a:cubicBezTo>
                    <a:cubicBezTo>
                      <a:pt x="0" y="2"/>
                      <a:pt x="29" y="0"/>
                      <a:pt x="53" y="2"/>
                    </a:cubicBezTo>
                    <a:cubicBezTo>
                      <a:pt x="82" y="5"/>
                      <a:pt x="94" y="21"/>
                      <a:pt x="85" y="50"/>
                    </a:cubicBezTo>
                    <a:cubicBezTo>
                      <a:pt x="79" y="67"/>
                      <a:pt x="40" y="73"/>
                      <a:pt x="40" y="83"/>
                    </a:cubicBezTo>
                    <a:cubicBezTo>
                      <a:pt x="49" y="86"/>
                      <a:pt x="40" y="81"/>
                      <a:pt x="40" y="83"/>
                    </a:cubicBezTo>
                    <a:close/>
                    <a:moveTo>
                      <a:pt x="70" y="41"/>
                    </a:moveTo>
                    <a:cubicBezTo>
                      <a:pt x="69" y="19"/>
                      <a:pt x="30" y="21"/>
                      <a:pt x="21" y="35"/>
                    </a:cubicBezTo>
                    <a:cubicBezTo>
                      <a:pt x="30" y="43"/>
                      <a:pt x="34" y="33"/>
                      <a:pt x="43" y="31"/>
                    </a:cubicBezTo>
                    <a:cubicBezTo>
                      <a:pt x="53" y="29"/>
                      <a:pt x="62" y="36"/>
                      <a:pt x="70" y="41"/>
                    </a:cubicBezTo>
                    <a:cubicBezTo>
                      <a:pt x="70" y="34"/>
                      <a:pt x="66" y="39"/>
                      <a:pt x="70" y="41"/>
                    </a:cubicBezTo>
                    <a:close/>
                    <a:moveTo>
                      <a:pt x="12" y="34"/>
                    </a:moveTo>
                    <a:cubicBezTo>
                      <a:pt x="2" y="39"/>
                      <a:pt x="16" y="45"/>
                      <a:pt x="20" y="45"/>
                    </a:cubicBezTo>
                    <a:cubicBezTo>
                      <a:pt x="20" y="40"/>
                      <a:pt x="17" y="36"/>
                      <a:pt x="12" y="34"/>
                    </a:cubicBezTo>
                    <a:cubicBezTo>
                      <a:pt x="11" y="34"/>
                      <a:pt x="14" y="36"/>
                      <a:pt x="1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30" name="Freeform 21"/>
              <p:cNvSpPr>
                <a:spLocks/>
              </p:cNvSpPr>
              <p:nvPr/>
            </p:nvSpPr>
            <p:spPr bwMode="auto">
              <a:xfrm>
                <a:off x="11368088" y="5060950"/>
                <a:ext cx="49213" cy="90488"/>
              </a:xfrm>
              <a:custGeom>
                <a:avLst/>
                <a:gdLst>
                  <a:gd name="T0" fmla="*/ 28 w 29"/>
                  <a:gd name="T1" fmla="*/ 54 h 54"/>
                  <a:gd name="T2" fmla="*/ 11 w 29"/>
                  <a:gd name="T3" fmla="*/ 11 h 54"/>
                  <a:gd name="T4" fmla="*/ 28 w 29"/>
                  <a:gd name="T5" fmla="*/ 54 h 54"/>
                  <a:gd name="T6" fmla="*/ 28 w 29"/>
                  <a:gd name="T7" fmla="*/ 54 h 54"/>
                </a:gdLst>
                <a:ahLst/>
                <a:cxnLst>
                  <a:cxn ang="0">
                    <a:pos x="T0" y="T1"/>
                  </a:cxn>
                  <a:cxn ang="0">
                    <a:pos x="T2" y="T3"/>
                  </a:cxn>
                  <a:cxn ang="0">
                    <a:pos x="T4" y="T5"/>
                  </a:cxn>
                  <a:cxn ang="0">
                    <a:pos x="T6" y="T7"/>
                  </a:cxn>
                </a:cxnLst>
                <a:rect l="0" t="0" r="r" b="b"/>
                <a:pathLst>
                  <a:path w="29" h="54">
                    <a:moveTo>
                      <a:pt x="28" y="54"/>
                    </a:moveTo>
                    <a:cubicBezTo>
                      <a:pt x="23" y="46"/>
                      <a:pt x="0" y="18"/>
                      <a:pt x="11" y="11"/>
                    </a:cubicBezTo>
                    <a:cubicBezTo>
                      <a:pt x="29" y="0"/>
                      <a:pt x="29" y="54"/>
                      <a:pt x="28" y="54"/>
                    </a:cubicBezTo>
                    <a:cubicBezTo>
                      <a:pt x="21" y="43"/>
                      <a:pt x="28" y="54"/>
                      <a:pt x="2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sp>
            <p:nvSpPr>
              <p:cNvPr id="131" name="Freeform 22"/>
              <p:cNvSpPr>
                <a:spLocks/>
              </p:cNvSpPr>
              <p:nvPr/>
            </p:nvSpPr>
            <p:spPr bwMode="auto">
              <a:xfrm>
                <a:off x="11637963" y="5122863"/>
                <a:ext cx="36513" cy="61913"/>
              </a:xfrm>
              <a:custGeom>
                <a:avLst/>
                <a:gdLst>
                  <a:gd name="T0" fmla="*/ 0 w 22"/>
                  <a:gd name="T1" fmla="*/ 37 h 37"/>
                  <a:gd name="T2" fmla="*/ 21 w 22"/>
                  <a:gd name="T3" fmla="*/ 0 h 37"/>
                  <a:gd name="T4" fmla="*/ 0 w 22"/>
                  <a:gd name="T5" fmla="*/ 37 h 37"/>
                  <a:gd name="T6" fmla="*/ 0 w 22"/>
                  <a:gd name="T7" fmla="*/ 37 h 37"/>
                </a:gdLst>
                <a:ahLst/>
                <a:cxnLst>
                  <a:cxn ang="0">
                    <a:pos x="T0" y="T1"/>
                  </a:cxn>
                  <a:cxn ang="0">
                    <a:pos x="T2" y="T3"/>
                  </a:cxn>
                  <a:cxn ang="0">
                    <a:pos x="T4" y="T5"/>
                  </a:cxn>
                  <a:cxn ang="0">
                    <a:pos x="T6" y="T7"/>
                  </a:cxn>
                </a:cxnLst>
                <a:rect l="0" t="0" r="r" b="b"/>
                <a:pathLst>
                  <a:path w="22" h="37">
                    <a:moveTo>
                      <a:pt x="0" y="37"/>
                    </a:moveTo>
                    <a:cubicBezTo>
                      <a:pt x="5" y="22"/>
                      <a:pt x="7" y="8"/>
                      <a:pt x="21" y="0"/>
                    </a:cubicBezTo>
                    <a:cubicBezTo>
                      <a:pt x="22" y="16"/>
                      <a:pt x="10" y="25"/>
                      <a:pt x="0" y="37"/>
                    </a:cubicBezTo>
                    <a:cubicBezTo>
                      <a:pt x="4" y="25"/>
                      <a:pt x="8" y="27"/>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3" tIns="45702" rIns="91403" bIns="45702" numCol="1" anchor="t" anchorCtr="0" compatLnSpc="1">
                <a:prstTxWarp prst="textNoShape">
                  <a:avLst/>
                </a:prstTxWarp>
              </a:bodyPr>
              <a:lstStyle/>
              <a:p>
                <a:endParaRPr lang="en-US">
                  <a:solidFill>
                    <a:srgbClr val="505050"/>
                  </a:solidFill>
                  <a:latin typeface="Segoe UI Light" panose="020B0502040204020203" pitchFamily="34" charset="0"/>
                  <a:cs typeface="Segoe UI Light" panose="020B0502040204020203" pitchFamily="34" charset="0"/>
                </a:endParaRPr>
              </a:p>
            </p:txBody>
          </p:sp>
        </p:grpSp>
      </p:grpSp>
      <p:sp>
        <p:nvSpPr>
          <p:cNvPr id="2" name="Rectangle 1"/>
          <p:cNvSpPr/>
          <p:nvPr/>
        </p:nvSpPr>
        <p:spPr>
          <a:xfrm>
            <a:off x="126103" y="-7938"/>
            <a:ext cx="4110934" cy="830997"/>
          </a:xfrm>
          <a:prstGeom prst="rect">
            <a:avLst/>
          </a:prstGeom>
        </p:spPr>
        <p:txBody>
          <a:bodyPr wrap="none">
            <a:spAutoFit/>
          </a:bodyPr>
          <a:lstStyle/>
          <a:p>
            <a:r>
              <a:rPr lang="en-US" sz="4800" dirty="0">
                <a:solidFill>
                  <a:srgbClr val="505050"/>
                </a:solidFill>
                <a:latin typeface="Segoe UI Light" panose="020B0502040204020203" pitchFamily="34" charset="0"/>
                <a:cs typeface="Segoe UI Light" panose="020B0502040204020203" pitchFamily="34" charset="0"/>
              </a:rPr>
              <a:t>Assume Breach</a:t>
            </a:r>
          </a:p>
        </p:txBody>
      </p:sp>
    </p:spTree>
    <p:extLst>
      <p:ext uri="{BB962C8B-B14F-4D97-AF65-F5344CB8AC3E}">
        <p14:creationId xmlns:p14="http://schemas.microsoft.com/office/powerpoint/2010/main" val="39005635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27037" y="1211263"/>
            <a:ext cx="4163403" cy="5212357"/>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dirty="0">
              <a:solidFill>
                <a:srgbClr val="FFFFFF"/>
              </a:solidFill>
              <a:latin typeface="Segoe UI Light" panose="020B0502040204020203" pitchFamily="34" charset="0"/>
              <a:cs typeface="Segoe UI Light" panose="020B0502040204020203" pitchFamily="34" charset="0"/>
            </a:endParaRPr>
          </a:p>
        </p:txBody>
      </p:sp>
      <p:sp>
        <p:nvSpPr>
          <p:cNvPr id="94" name="Rectangle 93"/>
          <p:cNvSpPr/>
          <p:nvPr/>
        </p:nvSpPr>
        <p:spPr bwMode="auto">
          <a:xfrm>
            <a:off x="7422713" y="1211263"/>
            <a:ext cx="4739125" cy="259881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b="1" dirty="0">
              <a:solidFill>
                <a:srgbClr val="FFFFFF"/>
              </a:solidFill>
              <a:latin typeface="Segoe UI Light" panose="020B0502040204020203" pitchFamily="34" charset="0"/>
              <a:cs typeface="Segoe UI Light" panose="020B0502040204020203" pitchFamily="34" charset="0"/>
            </a:endParaRPr>
          </a:p>
        </p:txBody>
      </p:sp>
      <p:sp>
        <p:nvSpPr>
          <p:cNvPr id="95" name="Rectangle 94"/>
          <p:cNvSpPr/>
          <p:nvPr/>
        </p:nvSpPr>
        <p:spPr bwMode="auto">
          <a:xfrm>
            <a:off x="7298723" y="3822406"/>
            <a:ext cx="4863116" cy="2601214"/>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400" b="1" dirty="0">
              <a:solidFill>
                <a:srgbClr val="FFFFFF"/>
              </a:solidFill>
              <a:latin typeface="Segoe UI Light" panose="020B0502040204020203" pitchFamily="34" charset="0"/>
              <a:cs typeface="Segoe UI Light" panose="020B0502040204020203" pitchFamily="34" charset="0"/>
            </a:endParaRPr>
          </a:p>
        </p:txBody>
      </p:sp>
      <p:sp>
        <p:nvSpPr>
          <p:cNvPr id="97" name="Content Placeholder 2"/>
          <p:cNvSpPr txBox="1">
            <a:spLocks/>
          </p:cNvSpPr>
          <p:nvPr/>
        </p:nvSpPr>
        <p:spPr>
          <a:xfrm>
            <a:off x="483900" y="1423850"/>
            <a:ext cx="3981737" cy="4763325"/>
          </a:xfrm>
          <a:prstGeom prst="rect">
            <a:avLst/>
          </a:prstGeom>
        </p:spPr>
        <p:txBody>
          <a:bodyPr vert="horz" lIns="45720" tIns="45720" rIns="45720" bIns="45720" rtlCol="0">
            <a:normAutofit/>
          </a:bodyPr>
          <a:lstStyle>
            <a:lvl1pPr marL="93260" indent="-93260" algn="l" defTabSz="932597" rtl="0" eaLnBrk="1" latinLnBrk="0" hangingPunct="1">
              <a:lnSpc>
                <a:spcPct val="90000"/>
              </a:lnSpc>
              <a:spcBef>
                <a:spcPts val="1224"/>
              </a:spcBef>
              <a:spcAft>
                <a:spcPts val="204"/>
              </a:spcAft>
              <a:buClr>
                <a:schemeClr val="accent1"/>
              </a:buClr>
              <a:buSzPct val="100000"/>
              <a:buFont typeface="Tw Cen MT" panose="020B0602020104020603" pitchFamily="34" charset="0"/>
              <a:buChar char=" "/>
              <a:defRPr sz="2244" kern="1200">
                <a:solidFill>
                  <a:schemeClr val="tx1"/>
                </a:solidFill>
                <a:latin typeface="+mn-lt"/>
                <a:ea typeface="+mn-ea"/>
                <a:cs typeface="+mn-cs"/>
              </a:defRPr>
            </a:lvl1pPr>
            <a:lvl2pPr marL="2704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836" kern="1200">
                <a:solidFill>
                  <a:schemeClr val="tx1"/>
                </a:solidFill>
                <a:latin typeface="+mn-lt"/>
                <a:ea typeface="+mn-ea"/>
                <a:cs typeface="+mn-cs"/>
              </a:defRPr>
            </a:lvl2pPr>
            <a:lvl3pPr marL="45697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3pPr>
            <a:lvl4pPr marL="606188"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4pPr>
            <a:lvl5pPr marL="79270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5pPr>
            <a:lvl6pPr marL="93259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6pPr>
            <a:lvl7pPr marL="108181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7pPr>
            <a:lvl8pPr marL="12403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8pPr>
            <a:lvl9pPr marL="1389569"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9pPr>
          </a:lstStyle>
          <a:p>
            <a:pPr marL="0" indent="0">
              <a:buClr>
                <a:srgbClr val="00188F"/>
              </a:buClr>
              <a:buFont typeface="Tw Cen MT" panose="020B0602020104020603" pitchFamily="34" charset="0"/>
              <a:buNone/>
            </a:pPr>
            <a:r>
              <a:rPr lang="en-US" sz="3500" dirty="0" smtClean="0">
                <a:solidFill>
                  <a:srgbClr val="505050"/>
                </a:solidFill>
                <a:latin typeface="Segoe UI Light" panose="020B0502040204020203" pitchFamily="34" charset="0"/>
                <a:cs typeface="Segoe UI Light" panose="020B0502040204020203" pitchFamily="34" charset="0"/>
              </a:rPr>
              <a:t>Protects against –</a:t>
            </a:r>
          </a:p>
          <a:p>
            <a:pPr marL="0" indent="0">
              <a:buClr>
                <a:srgbClr val="00188F"/>
              </a:buClr>
              <a:buFont typeface="Tw Cen MT" panose="020B0602020104020603" pitchFamily="34" charset="0"/>
              <a:buNone/>
            </a:pPr>
            <a:endParaRPr lang="en-US" sz="3200" dirty="0" smtClean="0">
              <a:solidFill>
                <a:srgbClr val="505050"/>
              </a:solidFill>
              <a:latin typeface="Segoe UI Light" panose="020B0502040204020203" pitchFamily="34" charset="0"/>
              <a:cs typeface="Segoe UI Light" panose="020B0502040204020203" pitchFamily="34" charset="0"/>
            </a:endParaRPr>
          </a:p>
          <a:p>
            <a:pPr marL="130564" lvl="1" indent="0">
              <a:buClr>
                <a:srgbClr val="00188F"/>
              </a:buClr>
              <a:buFont typeface="Wingdings 3" pitchFamily="18" charset="2"/>
              <a:buNone/>
              <a:tabLst>
                <a:tab pos="914400" algn="l"/>
              </a:tabLst>
            </a:pPr>
            <a:r>
              <a:rPr lang="en-US" sz="2200" dirty="0" smtClean="0">
                <a:solidFill>
                  <a:srgbClr val="505050"/>
                </a:solidFill>
                <a:latin typeface="Segoe UI Light" panose="020B0502040204020203" pitchFamily="34" charset="0"/>
                <a:cs typeface="Segoe UI Light" panose="020B0502040204020203" pitchFamily="34" charset="0"/>
              </a:rPr>
              <a:t>Unauthorized physical access to servers / hardware in datacenters</a:t>
            </a:r>
          </a:p>
          <a:p>
            <a:pPr marL="130564" lvl="1" indent="0">
              <a:buClr>
                <a:srgbClr val="00188F"/>
              </a:buClr>
              <a:buFont typeface="Wingdings 3" pitchFamily="18" charset="2"/>
              <a:buNone/>
              <a:tabLst>
                <a:tab pos="914400" algn="l"/>
              </a:tabLst>
            </a:pPr>
            <a:endParaRPr lang="en-US" sz="2200" dirty="0" smtClean="0">
              <a:solidFill>
                <a:srgbClr val="505050"/>
              </a:solidFill>
              <a:latin typeface="Segoe UI Light" panose="020B0502040204020203" pitchFamily="34" charset="0"/>
              <a:cs typeface="Segoe UI Light" panose="020B0502040204020203" pitchFamily="34" charset="0"/>
            </a:endParaRPr>
          </a:p>
          <a:p>
            <a:pPr marL="130564" lvl="1" indent="0">
              <a:buClr>
                <a:srgbClr val="00188F"/>
              </a:buClr>
              <a:buFont typeface="Wingdings 3" pitchFamily="18" charset="2"/>
              <a:buNone/>
              <a:tabLst>
                <a:tab pos="914400" algn="l"/>
              </a:tabLst>
            </a:pPr>
            <a:r>
              <a:rPr lang="en-US" sz="2200" dirty="0" smtClean="0">
                <a:solidFill>
                  <a:srgbClr val="505050"/>
                </a:solidFill>
                <a:latin typeface="Segoe UI Light" panose="020B0502040204020203" pitchFamily="34" charset="0"/>
                <a:cs typeface="Segoe UI Light" panose="020B0502040204020203" pitchFamily="34" charset="0"/>
              </a:rPr>
              <a:t>A disk or server not getting recycled appropriately</a:t>
            </a:r>
          </a:p>
          <a:p>
            <a:pPr marL="130564" lvl="1" indent="0">
              <a:buClr>
                <a:srgbClr val="00188F"/>
              </a:buClr>
              <a:buFont typeface="Wingdings 3" pitchFamily="18" charset="2"/>
              <a:buNone/>
              <a:tabLst>
                <a:tab pos="914400" algn="l"/>
              </a:tabLst>
            </a:pPr>
            <a:endParaRPr lang="en-US" sz="2200" dirty="0">
              <a:solidFill>
                <a:srgbClr val="505050"/>
              </a:solidFill>
              <a:latin typeface="Segoe UI Light" panose="020B0502040204020203" pitchFamily="34" charset="0"/>
              <a:cs typeface="Segoe UI Light" panose="020B0502040204020203" pitchFamily="34" charset="0"/>
            </a:endParaRPr>
          </a:p>
          <a:p>
            <a:pPr marL="0" indent="-46629">
              <a:buClr>
                <a:srgbClr val="00188F"/>
              </a:buClr>
              <a:buFont typeface="Tw Cen MT" panose="020B0602020104020603" pitchFamily="34" charset="0"/>
              <a:buNone/>
              <a:tabLst>
                <a:tab pos="914400" algn="l"/>
              </a:tabLst>
            </a:pPr>
            <a:r>
              <a:rPr lang="en-US" sz="2608" dirty="0" smtClean="0">
                <a:solidFill>
                  <a:srgbClr val="505050"/>
                </a:solidFill>
                <a:latin typeface="Segoe UI Light" panose="020B0502040204020203" pitchFamily="34" charset="0"/>
                <a:cs typeface="Segoe UI Light" panose="020B0502040204020203" pitchFamily="34" charset="0"/>
              </a:rPr>
              <a:t>Beyond </a:t>
            </a:r>
            <a:r>
              <a:rPr lang="en-US" sz="2608" dirty="0" err="1" smtClean="0">
                <a:solidFill>
                  <a:srgbClr val="505050"/>
                </a:solidFill>
                <a:latin typeface="Segoe UI Light" panose="020B0502040204020203" pitchFamily="34" charset="0"/>
                <a:cs typeface="Segoe UI Light" panose="020B0502040204020203" pitchFamily="34" charset="0"/>
              </a:rPr>
              <a:t>Bitlocker</a:t>
            </a:r>
            <a:r>
              <a:rPr lang="en-US" sz="2608" dirty="0">
                <a:solidFill>
                  <a:srgbClr val="505050"/>
                </a:solidFill>
                <a:latin typeface="Segoe UI Light" panose="020B0502040204020203" pitchFamily="34" charset="0"/>
                <a:cs typeface="Segoe UI Light" panose="020B0502040204020203" pitchFamily="34" charset="0"/>
              </a:rPr>
              <a:t> </a:t>
            </a:r>
            <a:r>
              <a:rPr lang="en-US" sz="2608" dirty="0" smtClean="0">
                <a:solidFill>
                  <a:srgbClr val="505050"/>
                </a:solidFill>
                <a:latin typeface="Segoe UI Light" panose="020B0502040204020203" pitchFamily="34" charset="0"/>
                <a:cs typeface="Segoe UI Light" panose="020B0502040204020203" pitchFamily="34" charset="0"/>
              </a:rPr>
              <a:t>–</a:t>
            </a:r>
          </a:p>
          <a:p>
            <a:pPr marL="0" indent="-46629">
              <a:buClr>
                <a:srgbClr val="00188F"/>
              </a:buClr>
              <a:buFont typeface="Tw Cen MT" panose="020B0602020104020603" pitchFamily="34" charset="0"/>
              <a:buNone/>
              <a:tabLst>
                <a:tab pos="914400" algn="l"/>
              </a:tabLst>
            </a:pPr>
            <a:r>
              <a:rPr lang="en-US" sz="2608" dirty="0" smtClean="0">
                <a:solidFill>
                  <a:srgbClr val="505050"/>
                </a:solidFill>
                <a:latin typeface="Segoe UI Light" panose="020B0502040204020203" pitchFamily="34" charset="0"/>
                <a:cs typeface="Segoe UI Light" panose="020B0502040204020203" pitchFamily="34" charset="0"/>
              </a:rPr>
              <a:t>‘Fort Knox’</a:t>
            </a:r>
            <a:endParaRPr lang="en-US" sz="2608" dirty="0">
              <a:solidFill>
                <a:srgbClr val="505050"/>
              </a:solidFill>
              <a:latin typeface="Segoe UI Light" panose="020B0502040204020203" pitchFamily="34" charset="0"/>
              <a:cs typeface="Segoe UI Light" panose="020B0502040204020203" pitchFamily="34" charset="0"/>
            </a:endParaRPr>
          </a:p>
        </p:txBody>
      </p:sp>
      <p:sp>
        <p:nvSpPr>
          <p:cNvPr id="98" name="Rectangle 97"/>
          <p:cNvSpPr/>
          <p:nvPr/>
        </p:nvSpPr>
        <p:spPr>
          <a:xfrm>
            <a:off x="8235605" y="5196521"/>
            <a:ext cx="517449" cy="313932"/>
          </a:xfrm>
          <a:prstGeom prst="rect">
            <a:avLst/>
          </a:prstGeom>
        </p:spPr>
        <p:txBody>
          <a:bodyPr wrap="none" lIns="182880">
            <a:spAutoFit/>
          </a:bodyPr>
          <a:lstStyle/>
          <a:p>
            <a:pPr>
              <a:lnSpc>
                <a:spcPct val="90000"/>
              </a:lnSpc>
            </a:pPr>
            <a:r>
              <a:rPr lang="en-US" sz="1600" b="1" dirty="0" smtClean="0">
                <a:solidFill>
                  <a:srgbClr val="FFFFFF"/>
                </a:solidFill>
                <a:latin typeface="Segoe UI Light" panose="020B0502040204020203" pitchFamily="34" charset="0"/>
                <a:cs typeface="Segoe UI Light" panose="020B0502040204020203" pitchFamily="34" charset="0"/>
              </a:rPr>
              <a:t>PC</a:t>
            </a:r>
            <a:endParaRPr lang="en-US" sz="1600" b="1" dirty="0">
              <a:solidFill>
                <a:srgbClr val="FFFFFF"/>
              </a:solidFill>
              <a:latin typeface="Segoe UI Light" panose="020B0502040204020203" pitchFamily="34" charset="0"/>
              <a:cs typeface="Segoe UI Light" panose="020B0502040204020203" pitchFamily="34" charset="0"/>
            </a:endParaRPr>
          </a:p>
        </p:txBody>
      </p:sp>
      <p:sp>
        <p:nvSpPr>
          <p:cNvPr id="112" name="Rectangle 111"/>
          <p:cNvSpPr/>
          <p:nvPr/>
        </p:nvSpPr>
        <p:spPr>
          <a:xfrm>
            <a:off x="8004505" y="3312882"/>
            <a:ext cx="1818842" cy="313932"/>
          </a:xfrm>
          <a:prstGeom prst="rect">
            <a:avLst/>
          </a:prstGeom>
        </p:spPr>
        <p:txBody>
          <a:bodyPr wrap="square">
            <a:spAutoFit/>
          </a:bodyPr>
          <a:lstStyle/>
          <a:p>
            <a:pPr algn="ctr">
              <a:lnSpc>
                <a:spcPct val="90000"/>
              </a:lnSpc>
            </a:pPr>
            <a:r>
              <a:rPr lang="en-US" sz="1600" b="1" dirty="0" smtClean="0">
                <a:solidFill>
                  <a:srgbClr val="FFFFFF"/>
                </a:solidFill>
                <a:latin typeface="Segoe UI Light" panose="020B0502040204020203" pitchFamily="34" charset="0"/>
                <a:cs typeface="Segoe UI Light" panose="020B0502040204020203" pitchFamily="34" charset="0"/>
              </a:rPr>
              <a:t>Windows server</a:t>
            </a:r>
            <a:endParaRPr lang="en-US" sz="1600" b="1" dirty="0">
              <a:solidFill>
                <a:srgbClr val="FFFFFF"/>
              </a:solidFill>
              <a:latin typeface="Segoe UI Light" panose="020B0502040204020203" pitchFamily="34" charset="0"/>
              <a:cs typeface="Segoe UI Light" panose="020B0502040204020203" pitchFamily="34" charset="0"/>
            </a:endParaRPr>
          </a:p>
        </p:txBody>
      </p:sp>
      <p:grpSp>
        <p:nvGrpSpPr>
          <p:cNvPr id="115" name="Group 114"/>
          <p:cNvGrpSpPr/>
          <p:nvPr/>
        </p:nvGrpSpPr>
        <p:grpSpPr>
          <a:xfrm>
            <a:off x="8554914" y="2015990"/>
            <a:ext cx="684780" cy="1299683"/>
            <a:chOff x="6836734" y="861237"/>
            <a:chExt cx="1041991" cy="1977656"/>
          </a:xfrm>
        </p:grpSpPr>
        <p:grpSp>
          <p:nvGrpSpPr>
            <p:cNvPr id="117" name="Group 116"/>
            <p:cNvGrpSpPr/>
            <p:nvPr/>
          </p:nvGrpSpPr>
          <p:grpSpPr>
            <a:xfrm>
              <a:off x="6836734" y="861237"/>
              <a:ext cx="1041991" cy="1977656"/>
              <a:chOff x="8899451" y="1435395"/>
              <a:chExt cx="1041991" cy="1977656"/>
            </a:xfrm>
          </p:grpSpPr>
          <p:sp>
            <p:nvSpPr>
              <p:cNvPr id="142" name="Freeform 5"/>
              <p:cNvSpPr>
                <a:spLocks noEditPoints="1"/>
              </p:cNvSpPr>
              <p:nvPr/>
            </p:nvSpPr>
            <p:spPr bwMode="auto">
              <a:xfrm>
                <a:off x="8960952" y="1501885"/>
                <a:ext cx="918988" cy="1844676"/>
              </a:xfrm>
              <a:custGeom>
                <a:avLst/>
                <a:gdLst>
                  <a:gd name="T0" fmla="*/ 493 w 509"/>
                  <a:gd name="T1" fmla="*/ 0 h 1023"/>
                  <a:gd name="T2" fmla="*/ 12 w 509"/>
                  <a:gd name="T3" fmla="*/ 0 h 1023"/>
                  <a:gd name="T4" fmla="*/ 0 w 509"/>
                  <a:gd name="T5" fmla="*/ 12 h 1023"/>
                  <a:gd name="T6" fmla="*/ 0 w 509"/>
                  <a:gd name="T7" fmla="*/ 212 h 1023"/>
                  <a:gd name="T8" fmla="*/ 0 w 509"/>
                  <a:gd name="T9" fmla="*/ 227 h 1023"/>
                  <a:gd name="T10" fmla="*/ 0 w 509"/>
                  <a:gd name="T11" fmla="*/ 1012 h 1023"/>
                  <a:gd name="T12" fmla="*/ 12 w 509"/>
                  <a:gd name="T13" fmla="*/ 1023 h 1023"/>
                  <a:gd name="T14" fmla="*/ 493 w 509"/>
                  <a:gd name="T15" fmla="*/ 1023 h 1023"/>
                  <a:gd name="T16" fmla="*/ 509 w 509"/>
                  <a:gd name="T17" fmla="*/ 1012 h 1023"/>
                  <a:gd name="T18" fmla="*/ 509 w 509"/>
                  <a:gd name="T19" fmla="*/ 227 h 1023"/>
                  <a:gd name="T20" fmla="*/ 509 w 509"/>
                  <a:gd name="T21" fmla="*/ 212 h 1023"/>
                  <a:gd name="T22" fmla="*/ 509 w 509"/>
                  <a:gd name="T23" fmla="*/ 12 h 1023"/>
                  <a:gd name="T24" fmla="*/ 493 w 509"/>
                  <a:gd name="T25" fmla="*/ 0 h 1023"/>
                  <a:gd name="T26" fmla="*/ 63 w 509"/>
                  <a:gd name="T27" fmla="*/ 157 h 1023"/>
                  <a:gd name="T28" fmla="*/ 63 w 509"/>
                  <a:gd name="T29" fmla="*/ 110 h 1023"/>
                  <a:gd name="T30" fmla="*/ 75 w 509"/>
                  <a:gd name="T31" fmla="*/ 94 h 1023"/>
                  <a:gd name="T32" fmla="*/ 435 w 509"/>
                  <a:gd name="T33" fmla="*/ 94 h 1023"/>
                  <a:gd name="T34" fmla="*/ 446 w 509"/>
                  <a:gd name="T35" fmla="*/ 110 h 1023"/>
                  <a:gd name="T36" fmla="*/ 446 w 509"/>
                  <a:gd name="T37" fmla="*/ 157 h 1023"/>
                  <a:gd name="T38" fmla="*/ 435 w 509"/>
                  <a:gd name="T39" fmla="*/ 169 h 1023"/>
                  <a:gd name="T40" fmla="*/ 75 w 509"/>
                  <a:gd name="T41" fmla="*/ 169 h 1023"/>
                  <a:gd name="T42" fmla="*/ 63 w 509"/>
                  <a:gd name="T43" fmla="*/ 157 h 1023"/>
                  <a:gd name="T44" fmla="*/ 403 w 509"/>
                  <a:gd name="T45" fmla="*/ 482 h 1023"/>
                  <a:gd name="T46" fmla="*/ 372 w 509"/>
                  <a:gd name="T47" fmla="*/ 447 h 1023"/>
                  <a:gd name="T48" fmla="*/ 403 w 509"/>
                  <a:gd name="T49" fmla="*/ 416 h 1023"/>
                  <a:gd name="T50" fmla="*/ 443 w 509"/>
                  <a:gd name="T51" fmla="*/ 447 h 1023"/>
                  <a:gd name="T52" fmla="*/ 403 w 509"/>
                  <a:gd name="T53" fmla="*/ 482 h 1023"/>
                  <a:gd name="T54" fmla="*/ 403 w 509"/>
                  <a:gd name="T55" fmla="*/ 369 h 1023"/>
                  <a:gd name="T56" fmla="*/ 360 w 509"/>
                  <a:gd name="T57" fmla="*/ 321 h 1023"/>
                  <a:gd name="T58" fmla="*/ 403 w 509"/>
                  <a:gd name="T59" fmla="*/ 278 h 1023"/>
                  <a:gd name="T60" fmla="*/ 454 w 509"/>
                  <a:gd name="T61" fmla="*/ 321 h 1023"/>
                  <a:gd name="T62" fmla="*/ 403 w 509"/>
                  <a:gd name="T63" fmla="*/ 36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9" h="1023">
                    <a:moveTo>
                      <a:pt x="493" y="0"/>
                    </a:moveTo>
                    <a:cubicBezTo>
                      <a:pt x="12" y="0"/>
                      <a:pt x="12" y="0"/>
                      <a:pt x="12" y="0"/>
                    </a:cubicBezTo>
                    <a:cubicBezTo>
                      <a:pt x="8" y="0"/>
                      <a:pt x="0" y="4"/>
                      <a:pt x="0" y="12"/>
                    </a:cubicBezTo>
                    <a:cubicBezTo>
                      <a:pt x="0" y="212"/>
                      <a:pt x="0" y="212"/>
                      <a:pt x="0" y="212"/>
                    </a:cubicBezTo>
                    <a:cubicBezTo>
                      <a:pt x="0" y="227"/>
                      <a:pt x="0" y="227"/>
                      <a:pt x="0" y="227"/>
                    </a:cubicBezTo>
                    <a:cubicBezTo>
                      <a:pt x="0" y="1012"/>
                      <a:pt x="0" y="1012"/>
                      <a:pt x="0" y="1012"/>
                    </a:cubicBezTo>
                    <a:cubicBezTo>
                      <a:pt x="0" y="1019"/>
                      <a:pt x="8" y="1023"/>
                      <a:pt x="12" y="1023"/>
                    </a:cubicBezTo>
                    <a:cubicBezTo>
                      <a:pt x="493" y="1023"/>
                      <a:pt x="493" y="1023"/>
                      <a:pt x="493" y="1023"/>
                    </a:cubicBezTo>
                    <a:cubicBezTo>
                      <a:pt x="501" y="1023"/>
                      <a:pt x="509" y="1019"/>
                      <a:pt x="509" y="1012"/>
                    </a:cubicBezTo>
                    <a:cubicBezTo>
                      <a:pt x="509" y="227"/>
                      <a:pt x="509" y="227"/>
                      <a:pt x="509" y="227"/>
                    </a:cubicBezTo>
                    <a:cubicBezTo>
                      <a:pt x="509" y="212"/>
                      <a:pt x="509" y="212"/>
                      <a:pt x="509" y="212"/>
                    </a:cubicBezTo>
                    <a:cubicBezTo>
                      <a:pt x="509" y="12"/>
                      <a:pt x="509" y="12"/>
                      <a:pt x="509" y="12"/>
                    </a:cubicBezTo>
                    <a:cubicBezTo>
                      <a:pt x="509" y="4"/>
                      <a:pt x="501" y="0"/>
                      <a:pt x="493" y="0"/>
                    </a:cubicBezTo>
                    <a:close/>
                    <a:moveTo>
                      <a:pt x="63" y="157"/>
                    </a:moveTo>
                    <a:cubicBezTo>
                      <a:pt x="63" y="110"/>
                      <a:pt x="63" y="110"/>
                      <a:pt x="63" y="110"/>
                    </a:cubicBezTo>
                    <a:cubicBezTo>
                      <a:pt x="63" y="102"/>
                      <a:pt x="67" y="94"/>
                      <a:pt x="75" y="94"/>
                    </a:cubicBezTo>
                    <a:cubicBezTo>
                      <a:pt x="435" y="94"/>
                      <a:pt x="435" y="94"/>
                      <a:pt x="435" y="94"/>
                    </a:cubicBezTo>
                    <a:cubicBezTo>
                      <a:pt x="443" y="94"/>
                      <a:pt x="446" y="102"/>
                      <a:pt x="446" y="110"/>
                    </a:cubicBezTo>
                    <a:cubicBezTo>
                      <a:pt x="446" y="157"/>
                      <a:pt x="446" y="157"/>
                      <a:pt x="446" y="157"/>
                    </a:cubicBezTo>
                    <a:cubicBezTo>
                      <a:pt x="446" y="165"/>
                      <a:pt x="443" y="169"/>
                      <a:pt x="435" y="169"/>
                    </a:cubicBezTo>
                    <a:cubicBezTo>
                      <a:pt x="75" y="169"/>
                      <a:pt x="75" y="169"/>
                      <a:pt x="75" y="169"/>
                    </a:cubicBezTo>
                    <a:cubicBezTo>
                      <a:pt x="67" y="169"/>
                      <a:pt x="63" y="165"/>
                      <a:pt x="63" y="157"/>
                    </a:cubicBezTo>
                    <a:close/>
                    <a:moveTo>
                      <a:pt x="403" y="482"/>
                    </a:moveTo>
                    <a:cubicBezTo>
                      <a:pt x="388" y="482"/>
                      <a:pt x="372" y="467"/>
                      <a:pt x="372" y="447"/>
                    </a:cubicBezTo>
                    <a:cubicBezTo>
                      <a:pt x="372" y="431"/>
                      <a:pt x="388" y="416"/>
                      <a:pt x="403" y="416"/>
                    </a:cubicBezTo>
                    <a:cubicBezTo>
                      <a:pt x="423" y="416"/>
                      <a:pt x="443" y="431"/>
                      <a:pt x="443" y="447"/>
                    </a:cubicBezTo>
                    <a:cubicBezTo>
                      <a:pt x="443" y="467"/>
                      <a:pt x="423" y="482"/>
                      <a:pt x="403" y="482"/>
                    </a:cubicBezTo>
                    <a:close/>
                    <a:moveTo>
                      <a:pt x="403" y="369"/>
                    </a:moveTo>
                    <a:cubicBezTo>
                      <a:pt x="380" y="369"/>
                      <a:pt x="360" y="349"/>
                      <a:pt x="360" y="321"/>
                    </a:cubicBezTo>
                    <a:cubicBezTo>
                      <a:pt x="360" y="298"/>
                      <a:pt x="380" y="278"/>
                      <a:pt x="403" y="278"/>
                    </a:cubicBezTo>
                    <a:cubicBezTo>
                      <a:pt x="431" y="278"/>
                      <a:pt x="454" y="298"/>
                      <a:pt x="454" y="321"/>
                    </a:cubicBezTo>
                    <a:cubicBezTo>
                      <a:pt x="454" y="349"/>
                      <a:pt x="431" y="369"/>
                      <a:pt x="403" y="36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b="1">
                  <a:solidFill>
                    <a:srgbClr val="FFFFFF"/>
                  </a:solidFill>
                  <a:latin typeface="Segoe UI Light" panose="020B0502040204020203" pitchFamily="34" charset="0"/>
                  <a:cs typeface="Segoe UI Light" panose="020B0502040204020203" pitchFamily="34" charset="0"/>
                </a:endParaRPr>
              </a:p>
            </p:txBody>
          </p:sp>
          <p:sp>
            <p:nvSpPr>
              <p:cNvPr id="144" name="Rectangle 143"/>
              <p:cNvSpPr/>
              <p:nvPr/>
            </p:nvSpPr>
            <p:spPr bwMode="auto">
              <a:xfrm>
                <a:off x="8899451" y="1435395"/>
                <a:ext cx="1041991" cy="1977656"/>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grpSp>
        <p:sp>
          <p:nvSpPr>
            <p:cNvPr id="119" name="Rectangle 118"/>
            <p:cNvSpPr/>
            <p:nvPr/>
          </p:nvSpPr>
          <p:spPr bwMode="auto">
            <a:xfrm>
              <a:off x="6974958" y="1052623"/>
              <a:ext cx="776177" cy="25518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grpSp>
          <p:nvGrpSpPr>
            <p:cNvPr id="121" name="Group 120"/>
            <p:cNvGrpSpPr/>
            <p:nvPr/>
          </p:nvGrpSpPr>
          <p:grpSpPr>
            <a:xfrm>
              <a:off x="7304567" y="2049463"/>
              <a:ext cx="446568" cy="310966"/>
              <a:chOff x="7304567" y="2049462"/>
              <a:chExt cx="446568" cy="457201"/>
            </a:xfrm>
          </p:grpSpPr>
          <p:sp>
            <p:nvSpPr>
              <p:cNvPr id="125" name="Rectangle 124"/>
              <p:cNvSpPr/>
              <p:nvPr/>
            </p:nvSpPr>
            <p:spPr bwMode="auto">
              <a:xfrm>
                <a:off x="7304567" y="2049462"/>
                <a:ext cx="446568" cy="7620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sp>
            <p:nvSpPr>
              <p:cNvPr id="127" name="Rectangle 126"/>
              <p:cNvSpPr/>
              <p:nvPr/>
            </p:nvSpPr>
            <p:spPr bwMode="auto">
              <a:xfrm>
                <a:off x="7304567" y="2239962"/>
                <a:ext cx="446568" cy="7620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sp>
            <p:nvSpPr>
              <p:cNvPr id="139" name="Rectangle 138"/>
              <p:cNvSpPr/>
              <p:nvPr/>
            </p:nvSpPr>
            <p:spPr bwMode="auto">
              <a:xfrm>
                <a:off x="7304567" y="2430462"/>
                <a:ext cx="446568" cy="7620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grpSp>
      </p:grpSp>
      <p:grpSp>
        <p:nvGrpSpPr>
          <p:cNvPr id="146" name="Group 145"/>
          <p:cNvGrpSpPr/>
          <p:nvPr/>
        </p:nvGrpSpPr>
        <p:grpSpPr>
          <a:xfrm>
            <a:off x="9258799" y="2119322"/>
            <a:ext cx="1776580" cy="1174346"/>
            <a:chOff x="9699458" y="2294758"/>
            <a:chExt cx="1776580" cy="1174346"/>
          </a:xfrm>
        </p:grpSpPr>
        <p:sp>
          <p:nvSpPr>
            <p:cNvPr id="148" name="Rectangle 147"/>
            <p:cNvSpPr/>
            <p:nvPr/>
          </p:nvSpPr>
          <p:spPr bwMode="auto">
            <a:xfrm>
              <a:off x="10371128" y="2294758"/>
              <a:ext cx="1104910" cy="1174346"/>
            </a:xfrm>
            <a:prstGeom prst="rect">
              <a:avLst/>
            </a:prstGeom>
            <a:solidFill>
              <a:schemeClr val="tx1"/>
            </a:solidFill>
            <a:ln>
              <a:no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sp>
          <p:nvSpPr>
            <p:cNvPr id="152" name="Rectangle 151"/>
            <p:cNvSpPr/>
            <p:nvPr/>
          </p:nvSpPr>
          <p:spPr bwMode="auto">
            <a:xfrm>
              <a:off x="10480370" y="2409768"/>
              <a:ext cx="886427" cy="944326"/>
            </a:xfrm>
            <a:prstGeom prst="rect">
              <a:avLst/>
            </a:prstGeom>
            <a:solidFill>
              <a:schemeClr val="accent1"/>
            </a:solidFill>
            <a:ln>
              <a:no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sp>
          <p:nvSpPr>
            <p:cNvPr id="154" name="Freeform 79"/>
            <p:cNvSpPr>
              <a:spLocks noEditPoints="1"/>
            </p:cNvSpPr>
            <p:nvPr/>
          </p:nvSpPr>
          <p:spPr bwMode="black">
            <a:xfrm>
              <a:off x="10718027" y="2491882"/>
              <a:ext cx="411112" cy="55562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648" tIns="55825" rIns="111648" bIns="55825" numCol="1" anchor="t" anchorCtr="0" compatLnSpc="1">
              <a:prstTxWarp prst="textNoShape">
                <a:avLst/>
              </a:prstTxWarp>
            </a:bodyPr>
            <a:lstStyle/>
            <a:p>
              <a:endParaRPr lang="en-US" sz="1632" b="1" dirty="0">
                <a:solidFill>
                  <a:srgbClr val="FFFFFF"/>
                </a:solidFill>
                <a:latin typeface="Segoe UI Light" panose="020B0502040204020203" pitchFamily="34" charset="0"/>
                <a:cs typeface="Segoe UI Light" panose="020B0502040204020203" pitchFamily="34" charset="0"/>
              </a:endParaRPr>
            </a:p>
          </p:txBody>
        </p:sp>
        <p:cxnSp>
          <p:nvCxnSpPr>
            <p:cNvPr id="158" name="Straight Arrow Connector 157"/>
            <p:cNvCxnSpPr/>
            <p:nvPr/>
          </p:nvCxnSpPr>
          <p:spPr>
            <a:xfrm>
              <a:off x="9699458" y="2765677"/>
              <a:ext cx="950770" cy="0"/>
            </a:xfrm>
            <a:prstGeom prst="straightConnector1">
              <a:avLst/>
            </a:prstGeom>
            <a:ln w="25400" cap="rnd">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77" name="Group 176"/>
          <p:cNvGrpSpPr/>
          <p:nvPr/>
        </p:nvGrpSpPr>
        <p:grpSpPr>
          <a:xfrm>
            <a:off x="8868551" y="4512673"/>
            <a:ext cx="2155248" cy="1674503"/>
            <a:chOff x="8711226" y="4720006"/>
            <a:chExt cx="2155248" cy="1674503"/>
          </a:xfrm>
        </p:grpSpPr>
        <p:sp>
          <p:nvSpPr>
            <p:cNvPr id="178" name="Rectangle 177"/>
            <p:cNvSpPr/>
            <p:nvPr/>
          </p:nvSpPr>
          <p:spPr bwMode="auto">
            <a:xfrm>
              <a:off x="9721570" y="4720006"/>
              <a:ext cx="1144904" cy="1674503"/>
            </a:xfrm>
            <a:prstGeom prst="rect">
              <a:avLst/>
            </a:prstGeom>
            <a:solidFill>
              <a:schemeClr val="tx1"/>
            </a:solidFill>
            <a:ln>
              <a:no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sp>
          <p:nvSpPr>
            <p:cNvPr id="179" name="Rectangle 178"/>
            <p:cNvSpPr/>
            <p:nvPr/>
          </p:nvSpPr>
          <p:spPr bwMode="auto">
            <a:xfrm>
              <a:off x="9721571" y="4908941"/>
              <a:ext cx="964150" cy="1296632"/>
            </a:xfrm>
            <a:prstGeom prst="rect">
              <a:avLst/>
            </a:prstGeom>
            <a:solidFill>
              <a:schemeClr val="accent4"/>
            </a:solidFill>
            <a:ln>
              <a:no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sp>
          <p:nvSpPr>
            <p:cNvPr id="180" name="Freeform 33"/>
            <p:cNvSpPr>
              <a:spLocks noChangeAspect="1" noEditPoints="1"/>
            </p:cNvSpPr>
            <p:nvPr/>
          </p:nvSpPr>
          <p:spPr bwMode="black">
            <a:xfrm>
              <a:off x="8711226" y="5044973"/>
              <a:ext cx="1701830" cy="1024571"/>
            </a:xfrm>
            <a:custGeom>
              <a:avLst/>
              <a:gdLst>
                <a:gd name="T0" fmla="*/ 517 w 521"/>
                <a:gd name="T1" fmla="*/ 52 h 313"/>
                <a:gd name="T2" fmla="*/ 394 w 521"/>
                <a:gd name="T3" fmla="*/ 52 h 313"/>
                <a:gd name="T4" fmla="*/ 391 w 521"/>
                <a:gd name="T5" fmla="*/ 55 h 313"/>
                <a:gd name="T6" fmla="*/ 391 w 521"/>
                <a:gd name="T7" fmla="*/ 106 h 313"/>
                <a:gd name="T8" fmla="*/ 391 w 521"/>
                <a:gd name="T9" fmla="*/ 110 h 313"/>
                <a:gd name="T10" fmla="*/ 391 w 521"/>
                <a:gd name="T11" fmla="*/ 310 h 313"/>
                <a:gd name="T12" fmla="*/ 394 w 521"/>
                <a:gd name="T13" fmla="*/ 313 h 313"/>
                <a:gd name="T14" fmla="*/ 517 w 521"/>
                <a:gd name="T15" fmla="*/ 313 h 313"/>
                <a:gd name="T16" fmla="*/ 521 w 521"/>
                <a:gd name="T17" fmla="*/ 310 h 313"/>
                <a:gd name="T18" fmla="*/ 521 w 521"/>
                <a:gd name="T19" fmla="*/ 110 h 313"/>
                <a:gd name="T20" fmla="*/ 521 w 521"/>
                <a:gd name="T21" fmla="*/ 106 h 313"/>
                <a:gd name="T22" fmla="*/ 521 w 521"/>
                <a:gd name="T23" fmla="*/ 55 h 313"/>
                <a:gd name="T24" fmla="*/ 517 w 521"/>
                <a:gd name="T25" fmla="*/ 52 h 313"/>
                <a:gd name="T26" fmla="*/ 407 w 521"/>
                <a:gd name="T27" fmla="*/ 92 h 313"/>
                <a:gd name="T28" fmla="*/ 407 w 521"/>
                <a:gd name="T29" fmla="*/ 80 h 313"/>
                <a:gd name="T30" fmla="*/ 410 w 521"/>
                <a:gd name="T31" fmla="*/ 76 h 313"/>
                <a:gd name="T32" fmla="*/ 502 w 521"/>
                <a:gd name="T33" fmla="*/ 76 h 313"/>
                <a:gd name="T34" fmla="*/ 505 w 521"/>
                <a:gd name="T35" fmla="*/ 80 h 313"/>
                <a:gd name="T36" fmla="*/ 505 w 521"/>
                <a:gd name="T37" fmla="*/ 92 h 313"/>
                <a:gd name="T38" fmla="*/ 502 w 521"/>
                <a:gd name="T39" fmla="*/ 95 h 313"/>
                <a:gd name="T40" fmla="*/ 410 w 521"/>
                <a:gd name="T41" fmla="*/ 95 h 313"/>
                <a:gd name="T42" fmla="*/ 407 w 521"/>
                <a:gd name="T43" fmla="*/ 92 h 313"/>
                <a:gd name="T44" fmla="*/ 494 w 521"/>
                <a:gd name="T45" fmla="*/ 175 h 313"/>
                <a:gd name="T46" fmla="*/ 486 w 521"/>
                <a:gd name="T47" fmla="*/ 166 h 313"/>
                <a:gd name="T48" fmla="*/ 494 w 521"/>
                <a:gd name="T49" fmla="*/ 158 h 313"/>
                <a:gd name="T50" fmla="*/ 504 w 521"/>
                <a:gd name="T51" fmla="*/ 166 h 313"/>
                <a:gd name="T52" fmla="*/ 494 w 521"/>
                <a:gd name="T53" fmla="*/ 175 h 313"/>
                <a:gd name="T54" fmla="*/ 494 w 521"/>
                <a:gd name="T55" fmla="*/ 146 h 313"/>
                <a:gd name="T56" fmla="*/ 483 w 521"/>
                <a:gd name="T57" fmla="*/ 134 h 313"/>
                <a:gd name="T58" fmla="*/ 494 w 521"/>
                <a:gd name="T59" fmla="*/ 123 h 313"/>
                <a:gd name="T60" fmla="*/ 507 w 521"/>
                <a:gd name="T61" fmla="*/ 134 h 313"/>
                <a:gd name="T62" fmla="*/ 494 w 521"/>
                <a:gd name="T63" fmla="*/ 146 h 313"/>
                <a:gd name="T64" fmla="*/ 358 w 521"/>
                <a:gd name="T65" fmla="*/ 0 h 313"/>
                <a:gd name="T66" fmla="*/ 12 w 521"/>
                <a:gd name="T67" fmla="*/ 0 h 313"/>
                <a:gd name="T68" fmla="*/ 0 w 521"/>
                <a:gd name="T69" fmla="*/ 11 h 313"/>
                <a:gd name="T70" fmla="*/ 0 w 521"/>
                <a:gd name="T71" fmla="*/ 260 h 313"/>
                <a:gd name="T72" fmla="*/ 12 w 521"/>
                <a:gd name="T73" fmla="*/ 271 h 313"/>
                <a:gd name="T74" fmla="*/ 126 w 521"/>
                <a:gd name="T75" fmla="*/ 271 h 313"/>
                <a:gd name="T76" fmla="*/ 126 w 521"/>
                <a:gd name="T77" fmla="*/ 289 h 313"/>
                <a:gd name="T78" fmla="*/ 101 w 521"/>
                <a:gd name="T79" fmla="*/ 313 h 313"/>
                <a:gd name="T80" fmla="*/ 275 w 521"/>
                <a:gd name="T81" fmla="*/ 313 h 313"/>
                <a:gd name="T82" fmla="*/ 251 w 521"/>
                <a:gd name="T83" fmla="*/ 289 h 313"/>
                <a:gd name="T84" fmla="*/ 251 w 521"/>
                <a:gd name="T85" fmla="*/ 271 h 313"/>
                <a:gd name="T86" fmla="*/ 358 w 521"/>
                <a:gd name="T87" fmla="*/ 271 h 313"/>
                <a:gd name="T88" fmla="*/ 369 w 521"/>
                <a:gd name="T89" fmla="*/ 260 h 313"/>
                <a:gd name="T90" fmla="*/ 369 w 521"/>
                <a:gd name="T91" fmla="*/ 11 h 313"/>
                <a:gd name="T92" fmla="*/ 358 w 521"/>
                <a:gd name="T93" fmla="*/ 0 h 313"/>
                <a:gd name="T94" fmla="*/ 348 w 521"/>
                <a:gd name="T95" fmla="*/ 241 h 313"/>
                <a:gd name="T96" fmla="*/ 338 w 521"/>
                <a:gd name="T97" fmla="*/ 251 h 313"/>
                <a:gd name="T98" fmla="*/ 32 w 521"/>
                <a:gd name="T99" fmla="*/ 251 h 313"/>
                <a:gd name="T100" fmla="*/ 22 w 521"/>
                <a:gd name="T101" fmla="*/ 241 h 313"/>
                <a:gd name="T102" fmla="*/ 22 w 521"/>
                <a:gd name="T103" fmla="*/ 30 h 313"/>
                <a:gd name="T104" fmla="*/ 32 w 521"/>
                <a:gd name="T105" fmla="*/ 20 h 313"/>
                <a:gd name="T106" fmla="*/ 338 w 521"/>
                <a:gd name="T107" fmla="*/ 20 h 313"/>
                <a:gd name="T108" fmla="*/ 348 w 521"/>
                <a:gd name="T109" fmla="*/ 30 h 313"/>
                <a:gd name="T110" fmla="*/ 348 w 521"/>
                <a:gd name="T111" fmla="*/ 241 h 313"/>
                <a:gd name="T112" fmla="*/ 348 w 521"/>
                <a:gd name="T113" fmla="*/ 24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1" h="313">
                  <a:moveTo>
                    <a:pt x="517" y="52"/>
                  </a:moveTo>
                  <a:cubicBezTo>
                    <a:pt x="394" y="52"/>
                    <a:pt x="394" y="52"/>
                    <a:pt x="394" y="52"/>
                  </a:cubicBezTo>
                  <a:cubicBezTo>
                    <a:pt x="393" y="52"/>
                    <a:pt x="391" y="53"/>
                    <a:pt x="391" y="55"/>
                  </a:cubicBezTo>
                  <a:cubicBezTo>
                    <a:pt x="391" y="106"/>
                    <a:pt x="391" y="106"/>
                    <a:pt x="391" y="106"/>
                  </a:cubicBezTo>
                  <a:cubicBezTo>
                    <a:pt x="391" y="110"/>
                    <a:pt x="391" y="110"/>
                    <a:pt x="391" y="110"/>
                  </a:cubicBezTo>
                  <a:cubicBezTo>
                    <a:pt x="391" y="310"/>
                    <a:pt x="391" y="310"/>
                    <a:pt x="391" y="310"/>
                  </a:cubicBezTo>
                  <a:cubicBezTo>
                    <a:pt x="391" y="312"/>
                    <a:pt x="393" y="313"/>
                    <a:pt x="394" y="313"/>
                  </a:cubicBezTo>
                  <a:cubicBezTo>
                    <a:pt x="517" y="313"/>
                    <a:pt x="517" y="313"/>
                    <a:pt x="517" y="313"/>
                  </a:cubicBezTo>
                  <a:cubicBezTo>
                    <a:pt x="519" y="313"/>
                    <a:pt x="521" y="312"/>
                    <a:pt x="521" y="310"/>
                  </a:cubicBezTo>
                  <a:cubicBezTo>
                    <a:pt x="521" y="110"/>
                    <a:pt x="521" y="110"/>
                    <a:pt x="521" y="110"/>
                  </a:cubicBezTo>
                  <a:cubicBezTo>
                    <a:pt x="521" y="106"/>
                    <a:pt x="521" y="106"/>
                    <a:pt x="521" y="106"/>
                  </a:cubicBezTo>
                  <a:cubicBezTo>
                    <a:pt x="521" y="55"/>
                    <a:pt x="521" y="55"/>
                    <a:pt x="521" y="55"/>
                  </a:cubicBezTo>
                  <a:cubicBezTo>
                    <a:pt x="521" y="53"/>
                    <a:pt x="519" y="52"/>
                    <a:pt x="517" y="52"/>
                  </a:cubicBezTo>
                  <a:close/>
                  <a:moveTo>
                    <a:pt x="407" y="92"/>
                  </a:moveTo>
                  <a:cubicBezTo>
                    <a:pt x="407" y="80"/>
                    <a:pt x="407" y="80"/>
                    <a:pt x="407" y="80"/>
                  </a:cubicBezTo>
                  <a:cubicBezTo>
                    <a:pt x="407" y="78"/>
                    <a:pt x="408" y="76"/>
                    <a:pt x="410" y="76"/>
                  </a:cubicBezTo>
                  <a:cubicBezTo>
                    <a:pt x="502" y="76"/>
                    <a:pt x="502" y="76"/>
                    <a:pt x="502" y="76"/>
                  </a:cubicBezTo>
                  <a:cubicBezTo>
                    <a:pt x="504" y="76"/>
                    <a:pt x="505" y="78"/>
                    <a:pt x="505" y="80"/>
                  </a:cubicBezTo>
                  <a:cubicBezTo>
                    <a:pt x="505" y="92"/>
                    <a:pt x="505" y="92"/>
                    <a:pt x="505" y="92"/>
                  </a:cubicBezTo>
                  <a:cubicBezTo>
                    <a:pt x="505" y="94"/>
                    <a:pt x="504" y="95"/>
                    <a:pt x="502" y="95"/>
                  </a:cubicBezTo>
                  <a:cubicBezTo>
                    <a:pt x="410" y="95"/>
                    <a:pt x="410" y="95"/>
                    <a:pt x="410" y="95"/>
                  </a:cubicBezTo>
                  <a:cubicBezTo>
                    <a:pt x="408" y="95"/>
                    <a:pt x="407" y="94"/>
                    <a:pt x="407" y="92"/>
                  </a:cubicBezTo>
                  <a:close/>
                  <a:moveTo>
                    <a:pt x="494" y="175"/>
                  </a:moveTo>
                  <a:cubicBezTo>
                    <a:pt x="490" y="175"/>
                    <a:pt x="486" y="171"/>
                    <a:pt x="486" y="166"/>
                  </a:cubicBezTo>
                  <a:cubicBezTo>
                    <a:pt x="486" y="162"/>
                    <a:pt x="490" y="158"/>
                    <a:pt x="494" y="158"/>
                  </a:cubicBezTo>
                  <a:cubicBezTo>
                    <a:pt x="499" y="158"/>
                    <a:pt x="504" y="162"/>
                    <a:pt x="504" y="166"/>
                  </a:cubicBezTo>
                  <a:cubicBezTo>
                    <a:pt x="504" y="171"/>
                    <a:pt x="499" y="175"/>
                    <a:pt x="494" y="175"/>
                  </a:cubicBezTo>
                  <a:close/>
                  <a:moveTo>
                    <a:pt x="494" y="146"/>
                  </a:moveTo>
                  <a:cubicBezTo>
                    <a:pt x="488" y="146"/>
                    <a:pt x="483" y="141"/>
                    <a:pt x="483" y="134"/>
                  </a:cubicBezTo>
                  <a:cubicBezTo>
                    <a:pt x="483" y="128"/>
                    <a:pt x="488" y="123"/>
                    <a:pt x="494" y="123"/>
                  </a:cubicBezTo>
                  <a:cubicBezTo>
                    <a:pt x="501" y="123"/>
                    <a:pt x="507" y="128"/>
                    <a:pt x="507" y="134"/>
                  </a:cubicBezTo>
                  <a:cubicBezTo>
                    <a:pt x="507" y="141"/>
                    <a:pt x="501" y="146"/>
                    <a:pt x="494" y="146"/>
                  </a:cubicBezTo>
                  <a:close/>
                  <a:moveTo>
                    <a:pt x="358" y="0"/>
                  </a:moveTo>
                  <a:cubicBezTo>
                    <a:pt x="12" y="0"/>
                    <a:pt x="12" y="0"/>
                    <a:pt x="12" y="0"/>
                  </a:cubicBezTo>
                  <a:cubicBezTo>
                    <a:pt x="6" y="0"/>
                    <a:pt x="0" y="5"/>
                    <a:pt x="0" y="11"/>
                  </a:cubicBezTo>
                  <a:cubicBezTo>
                    <a:pt x="0" y="260"/>
                    <a:pt x="0" y="260"/>
                    <a:pt x="0" y="260"/>
                  </a:cubicBezTo>
                  <a:cubicBezTo>
                    <a:pt x="0" y="266"/>
                    <a:pt x="6" y="271"/>
                    <a:pt x="12" y="271"/>
                  </a:cubicBezTo>
                  <a:cubicBezTo>
                    <a:pt x="126" y="271"/>
                    <a:pt x="126" y="271"/>
                    <a:pt x="126" y="271"/>
                  </a:cubicBezTo>
                  <a:cubicBezTo>
                    <a:pt x="126" y="289"/>
                    <a:pt x="126" y="289"/>
                    <a:pt x="126" y="289"/>
                  </a:cubicBezTo>
                  <a:cubicBezTo>
                    <a:pt x="101" y="313"/>
                    <a:pt x="101" y="313"/>
                    <a:pt x="101" y="313"/>
                  </a:cubicBezTo>
                  <a:cubicBezTo>
                    <a:pt x="275" y="313"/>
                    <a:pt x="275" y="313"/>
                    <a:pt x="275" y="313"/>
                  </a:cubicBezTo>
                  <a:cubicBezTo>
                    <a:pt x="251" y="289"/>
                    <a:pt x="251" y="289"/>
                    <a:pt x="251" y="289"/>
                  </a:cubicBezTo>
                  <a:cubicBezTo>
                    <a:pt x="251" y="271"/>
                    <a:pt x="251" y="271"/>
                    <a:pt x="251" y="271"/>
                  </a:cubicBezTo>
                  <a:cubicBezTo>
                    <a:pt x="358" y="271"/>
                    <a:pt x="358" y="271"/>
                    <a:pt x="358" y="271"/>
                  </a:cubicBezTo>
                  <a:cubicBezTo>
                    <a:pt x="364" y="271"/>
                    <a:pt x="369" y="266"/>
                    <a:pt x="369" y="260"/>
                  </a:cubicBezTo>
                  <a:cubicBezTo>
                    <a:pt x="369" y="11"/>
                    <a:pt x="369" y="11"/>
                    <a:pt x="369" y="11"/>
                  </a:cubicBezTo>
                  <a:cubicBezTo>
                    <a:pt x="369" y="5"/>
                    <a:pt x="364" y="0"/>
                    <a:pt x="358" y="0"/>
                  </a:cubicBezTo>
                  <a:close/>
                  <a:moveTo>
                    <a:pt x="348" y="241"/>
                  </a:moveTo>
                  <a:cubicBezTo>
                    <a:pt x="348" y="247"/>
                    <a:pt x="344" y="251"/>
                    <a:pt x="338" y="251"/>
                  </a:cubicBezTo>
                  <a:cubicBezTo>
                    <a:pt x="32" y="251"/>
                    <a:pt x="32" y="251"/>
                    <a:pt x="32" y="251"/>
                  </a:cubicBezTo>
                  <a:cubicBezTo>
                    <a:pt x="26" y="251"/>
                    <a:pt x="22" y="247"/>
                    <a:pt x="22" y="241"/>
                  </a:cubicBezTo>
                  <a:cubicBezTo>
                    <a:pt x="22" y="30"/>
                    <a:pt x="22" y="30"/>
                    <a:pt x="22" y="30"/>
                  </a:cubicBezTo>
                  <a:cubicBezTo>
                    <a:pt x="22" y="24"/>
                    <a:pt x="26" y="20"/>
                    <a:pt x="32" y="20"/>
                  </a:cubicBezTo>
                  <a:cubicBezTo>
                    <a:pt x="338" y="20"/>
                    <a:pt x="338" y="20"/>
                    <a:pt x="338" y="20"/>
                  </a:cubicBezTo>
                  <a:cubicBezTo>
                    <a:pt x="344" y="20"/>
                    <a:pt x="348" y="24"/>
                    <a:pt x="348" y="30"/>
                  </a:cubicBezTo>
                  <a:cubicBezTo>
                    <a:pt x="348" y="241"/>
                    <a:pt x="348" y="241"/>
                    <a:pt x="348" y="241"/>
                  </a:cubicBezTo>
                  <a:cubicBezTo>
                    <a:pt x="348" y="241"/>
                    <a:pt x="348" y="241"/>
                    <a:pt x="348" y="2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FFFFFF"/>
                </a:solidFill>
                <a:latin typeface="Segoe UI Light" panose="020B0502040204020203" pitchFamily="34" charset="0"/>
                <a:cs typeface="Segoe UI Light" panose="020B0502040204020203" pitchFamily="34" charset="0"/>
              </a:endParaRPr>
            </a:p>
          </p:txBody>
        </p:sp>
        <p:sp>
          <p:nvSpPr>
            <p:cNvPr id="182" name="Rectangle 181"/>
            <p:cNvSpPr/>
            <p:nvPr/>
          </p:nvSpPr>
          <p:spPr bwMode="auto">
            <a:xfrm>
              <a:off x="9721571" y="4720007"/>
              <a:ext cx="187974" cy="247282"/>
            </a:xfrm>
            <a:prstGeom prst="rect">
              <a:avLst/>
            </a:prstGeom>
            <a:solidFill>
              <a:schemeClr val="tx1"/>
            </a:solidFill>
            <a:ln>
              <a:no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sp>
          <p:nvSpPr>
            <p:cNvPr id="183" name="Rectangle 182"/>
            <p:cNvSpPr/>
            <p:nvPr/>
          </p:nvSpPr>
          <p:spPr bwMode="auto">
            <a:xfrm>
              <a:off x="9721571" y="6147227"/>
              <a:ext cx="187974" cy="247282"/>
            </a:xfrm>
            <a:prstGeom prst="rect">
              <a:avLst/>
            </a:prstGeom>
            <a:solidFill>
              <a:schemeClr val="tx1"/>
            </a:solidFill>
            <a:ln>
              <a:no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grpSp>
      <p:sp>
        <p:nvSpPr>
          <p:cNvPr id="184" name="Rectangle 183"/>
          <p:cNvSpPr/>
          <p:nvPr/>
        </p:nvSpPr>
        <p:spPr>
          <a:xfrm>
            <a:off x="10018067" y="2903972"/>
            <a:ext cx="870751" cy="286232"/>
          </a:xfrm>
          <a:prstGeom prst="rect">
            <a:avLst/>
          </a:prstGeom>
        </p:spPr>
        <p:txBody>
          <a:bodyPr wrap="none">
            <a:spAutoFit/>
          </a:bodyPr>
          <a:lstStyle/>
          <a:p>
            <a:pPr>
              <a:lnSpc>
                <a:spcPct val="90000"/>
              </a:lnSpc>
            </a:pPr>
            <a:r>
              <a:rPr lang="en-US" sz="1400" b="1" dirty="0" smtClean="0">
                <a:solidFill>
                  <a:srgbClr val="FFFFFF"/>
                </a:solidFill>
                <a:latin typeface="Segoe UI Light" panose="020B0502040204020203" pitchFamily="34" charset="0"/>
                <a:cs typeface="Segoe UI Light" panose="020B0502040204020203" pitchFamily="34" charset="0"/>
              </a:rPr>
              <a:t>Data disk</a:t>
            </a:r>
            <a:endParaRPr lang="en-US" sz="1400" b="1" dirty="0">
              <a:solidFill>
                <a:srgbClr val="FFFFFF"/>
              </a:solidFill>
              <a:latin typeface="Segoe UI Light" panose="020B0502040204020203" pitchFamily="34" charset="0"/>
              <a:cs typeface="Segoe UI Light" panose="020B0502040204020203" pitchFamily="34" charset="0"/>
            </a:endParaRPr>
          </a:p>
        </p:txBody>
      </p:sp>
      <p:grpSp>
        <p:nvGrpSpPr>
          <p:cNvPr id="186" name="Group 185"/>
          <p:cNvGrpSpPr/>
          <p:nvPr/>
        </p:nvGrpSpPr>
        <p:grpSpPr>
          <a:xfrm>
            <a:off x="10685719" y="1940951"/>
            <a:ext cx="508554" cy="515170"/>
            <a:chOff x="10685719" y="1940951"/>
            <a:chExt cx="508554" cy="515170"/>
          </a:xfrm>
        </p:grpSpPr>
        <p:sp>
          <p:nvSpPr>
            <p:cNvPr id="187" name="Rectangle 186"/>
            <p:cNvSpPr/>
            <p:nvPr/>
          </p:nvSpPr>
          <p:spPr bwMode="auto">
            <a:xfrm>
              <a:off x="10685719" y="2030819"/>
              <a:ext cx="508554" cy="42530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sp>
          <p:nvSpPr>
            <p:cNvPr id="188" name="Freeform 92"/>
            <p:cNvSpPr>
              <a:spLocks noEditPoints="1"/>
            </p:cNvSpPr>
            <p:nvPr/>
          </p:nvSpPr>
          <p:spPr bwMode="black">
            <a:xfrm>
              <a:off x="10746067" y="1940951"/>
              <a:ext cx="322421" cy="439298"/>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latin typeface="Segoe UI Light" panose="020B0502040204020203" pitchFamily="34" charset="0"/>
                <a:cs typeface="Segoe UI Light" panose="020B0502040204020203" pitchFamily="34" charset="0"/>
              </a:endParaRPr>
            </a:p>
          </p:txBody>
        </p:sp>
      </p:grpSp>
      <p:sp>
        <p:nvSpPr>
          <p:cNvPr id="189" name="Rectangle 188"/>
          <p:cNvSpPr/>
          <p:nvPr/>
        </p:nvSpPr>
        <p:spPr>
          <a:xfrm>
            <a:off x="10958543" y="1900429"/>
            <a:ext cx="1960010" cy="535531"/>
          </a:xfrm>
          <a:prstGeom prst="rect">
            <a:avLst/>
          </a:prstGeom>
        </p:spPr>
        <p:txBody>
          <a:bodyPr wrap="square" lIns="182880" rIns="182880">
            <a:spAutoFit/>
          </a:bodyPr>
          <a:lstStyle/>
          <a:p>
            <a:pPr>
              <a:lnSpc>
                <a:spcPct val="90000"/>
              </a:lnSpc>
            </a:pPr>
            <a:r>
              <a:rPr lang="en-US" sz="1600" b="1" dirty="0" smtClean="0">
                <a:solidFill>
                  <a:srgbClr val="FFFFFF"/>
                </a:solidFill>
                <a:latin typeface="Segoe UI Light" panose="020B0502040204020203" pitchFamily="34" charset="0"/>
                <a:cs typeface="Segoe UI Light" panose="020B0502040204020203" pitchFamily="34" charset="0"/>
              </a:rPr>
              <a:t>BitLocker protected</a:t>
            </a:r>
            <a:endParaRPr lang="en-US" sz="1600" b="1" dirty="0">
              <a:solidFill>
                <a:srgbClr val="FFFFFF"/>
              </a:solidFill>
              <a:latin typeface="Segoe UI Light" panose="020B0502040204020203" pitchFamily="34" charset="0"/>
              <a:cs typeface="Segoe UI Light" panose="020B0502040204020203" pitchFamily="34" charset="0"/>
            </a:endParaRPr>
          </a:p>
        </p:txBody>
      </p:sp>
      <p:grpSp>
        <p:nvGrpSpPr>
          <p:cNvPr id="190" name="Group 189"/>
          <p:cNvGrpSpPr/>
          <p:nvPr/>
        </p:nvGrpSpPr>
        <p:grpSpPr>
          <a:xfrm>
            <a:off x="10685719" y="4353693"/>
            <a:ext cx="508554" cy="515170"/>
            <a:chOff x="10685719" y="1940951"/>
            <a:chExt cx="508554" cy="515170"/>
          </a:xfrm>
        </p:grpSpPr>
        <p:sp>
          <p:nvSpPr>
            <p:cNvPr id="191" name="Rectangle 190"/>
            <p:cNvSpPr/>
            <p:nvPr/>
          </p:nvSpPr>
          <p:spPr bwMode="auto">
            <a:xfrm>
              <a:off x="10685719" y="2030819"/>
              <a:ext cx="508554" cy="425302"/>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pPr>
              <a:endParaRPr lang="en-US" sz="2800" b="1" dirty="0">
                <a:solidFill>
                  <a:srgbClr val="FFFFFF"/>
                </a:solidFill>
                <a:latin typeface="Segoe UI Light" panose="020B0502040204020203" pitchFamily="34" charset="0"/>
                <a:cs typeface="Segoe UI Light" panose="020B0502040204020203" pitchFamily="34" charset="0"/>
              </a:endParaRPr>
            </a:p>
          </p:txBody>
        </p:sp>
        <p:sp>
          <p:nvSpPr>
            <p:cNvPr id="192" name="Freeform 92"/>
            <p:cNvSpPr>
              <a:spLocks noEditPoints="1"/>
            </p:cNvSpPr>
            <p:nvPr/>
          </p:nvSpPr>
          <p:spPr bwMode="black">
            <a:xfrm>
              <a:off x="10746067" y="1940951"/>
              <a:ext cx="322421" cy="439298"/>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latin typeface="Segoe UI Light" panose="020B0502040204020203" pitchFamily="34" charset="0"/>
                <a:cs typeface="Segoe UI Light" panose="020B0502040204020203" pitchFamily="34" charset="0"/>
              </a:endParaRPr>
            </a:p>
          </p:txBody>
        </p:sp>
      </p:grpSp>
      <p:sp>
        <p:nvSpPr>
          <p:cNvPr id="193" name="Rectangle 192"/>
          <p:cNvSpPr/>
          <p:nvPr/>
        </p:nvSpPr>
        <p:spPr>
          <a:xfrm>
            <a:off x="10958543" y="4333332"/>
            <a:ext cx="1477932" cy="535531"/>
          </a:xfrm>
          <a:prstGeom prst="rect">
            <a:avLst/>
          </a:prstGeom>
        </p:spPr>
        <p:txBody>
          <a:bodyPr wrap="square" lIns="182880" rIns="182880">
            <a:spAutoFit/>
          </a:bodyPr>
          <a:lstStyle/>
          <a:p>
            <a:pPr>
              <a:lnSpc>
                <a:spcPct val="90000"/>
              </a:lnSpc>
            </a:pPr>
            <a:r>
              <a:rPr lang="en-US" sz="1600" b="1" dirty="0">
                <a:solidFill>
                  <a:srgbClr val="FFFFFF"/>
                </a:solidFill>
                <a:latin typeface="Segoe UI Light" panose="020B0502040204020203" pitchFamily="34" charset="0"/>
                <a:cs typeface="Segoe UI Light" panose="020B0502040204020203" pitchFamily="34" charset="0"/>
              </a:rPr>
              <a:t>BitLocker </a:t>
            </a:r>
            <a:br>
              <a:rPr lang="en-US" sz="1600" b="1" dirty="0">
                <a:solidFill>
                  <a:srgbClr val="FFFFFF"/>
                </a:solidFill>
                <a:latin typeface="Segoe UI Light" panose="020B0502040204020203" pitchFamily="34" charset="0"/>
                <a:cs typeface="Segoe UI Light" panose="020B0502040204020203" pitchFamily="34" charset="0"/>
              </a:rPr>
            </a:br>
            <a:r>
              <a:rPr lang="en-US" sz="1600" b="1" dirty="0">
                <a:solidFill>
                  <a:srgbClr val="FFFFFF"/>
                </a:solidFill>
                <a:latin typeface="Segoe UI Light" panose="020B0502040204020203" pitchFamily="34" charset="0"/>
                <a:cs typeface="Segoe UI Light" panose="020B0502040204020203" pitchFamily="34" charset="0"/>
              </a:rPr>
              <a:t>protected</a:t>
            </a:r>
          </a:p>
        </p:txBody>
      </p:sp>
      <p:grpSp>
        <p:nvGrpSpPr>
          <p:cNvPr id="194" name="Group 193"/>
          <p:cNvGrpSpPr/>
          <p:nvPr/>
        </p:nvGrpSpPr>
        <p:grpSpPr>
          <a:xfrm>
            <a:off x="9458325" y="2406503"/>
            <a:ext cx="266700" cy="425302"/>
            <a:chOff x="9458325" y="2406503"/>
            <a:chExt cx="266700" cy="425302"/>
          </a:xfrm>
        </p:grpSpPr>
        <p:sp>
          <p:nvSpPr>
            <p:cNvPr id="195" name="Rectangle 194"/>
            <p:cNvSpPr/>
            <p:nvPr/>
          </p:nvSpPr>
          <p:spPr bwMode="auto">
            <a:xfrm>
              <a:off x="9463089" y="2406503"/>
              <a:ext cx="261936" cy="42530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latin typeface="Segoe UI Light" panose="020B0502040204020203" pitchFamily="34" charset="0"/>
                <a:cs typeface="Segoe UI Light" panose="020B0502040204020203" pitchFamily="34" charset="0"/>
              </a:endParaRPr>
            </a:p>
          </p:txBody>
        </p:sp>
        <p:pic>
          <p:nvPicPr>
            <p:cNvPr id="196" name="Picture 3" descr="C:\Users\hannahr\Dropbox\MOD Servers Metro Icon Library\victor melniciuc\PNGs\Tech_Words\TechWords_06-13-12-Security.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471" t="17883" r="22061" b="17883"/>
            <a:stretch/>
          </p:blipFill>
          <p:spPr bwMode="auto">
            <a:xfrm>
              <a:off x="9458325" y="2438401"/>
              <a:ext cx="252414" cy="309012"/>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45" name="Rectangle 44"/>
          <p:cNvSpPr/>
          <p:nvPr/>
        </p:nvSpPr>
        <p:spPr bwMode="auto">
          <a:xfrm>
            <a:off x="4744372" y="1211262"/>
            <a:ext cx="2697480" cy="259881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grpSp>
        <p:nvGrpSpPr>
          <p:cNvPr id="2" name="Group 1"/>
          <p:cNvGrpSpPr/>
          <p:nvPr/>
        </p:nvGrpSpPr>
        <p:grpSpPr>
          <a:xfrm>
            <a:off x="5094736" y="1850545"/>
            <a:ext cx="1849208" cy="1021529"/>
            <a:chOff x="1264565" y="4701608"/>
            <a:chExt cx="1849208" cy="1021529"/>
          </a:xfrm>
        </p:grpSpPr>
        <p:sp>
          <p:nvSpPr>
            <p:cNvPr id="41" name="Freeform 128"/>
            <p:cNvSpPr>
              <a:spLocks noChangeAspect="1"/>
            </p:cNvSpPr>
            <p:nvPr/>
          </p:nvSpPr>
          <p:spPr bwMode="black">
            <a:xfrm>
              <a:off x="1264565" y="4701608"/>
              <a:ext cx="1849208" cy="102152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57150">
              <a:solidFill>
                <a:schemeClr val="bg1"/>
              </a:solid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pic>
          <p:nvPicPr>
            <p:cNvPr id="42" name="Picture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11034" y="5135181"/>
              <a:ext cx="1321923" cy="457792"/>
            </a:xfrm>
            <a:prstGeom prst="rect">
              <a:avLst/>
            </a:prstGeom>
            <a:ln>
              <a:solidFill>
                <a:schemeClr val="bg1"/>
              </a:solidFill>
            </a:ln>
          </p:spPr>
        </p:pic>
      </p:grpSp>
      <p:sp>
        <p:nvSpPr>
          <p:cNvPr id="47" name="Rectangle 46"/>
          <p:cNvSpPr/>
          <p:nvPr/>
        </p:nvSpPr>
        <p:spPr bwMode="auto">
          <a:xfrm>
            <a:off x="4739957" y="3822406"/>
            <a:ext cx="2697480" cy="260121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Box 2"/>
          <p:cNvSpPr txBox="1"/>
          <p:nvPr/>
        </p:nvSpPr>
        <p:spPr>
          <a:xfrm>
            <a:off x="4846637" y="3878262"/>
            <a:ext cx="2557014"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072C6">
                    <a:lumMod val="60000"/>
                    <a:lumOff val="40000"/>
                  </a:srgbClr>
                </a:solidFill>
              </a:rPr>
              <a:t>Customer Environment</a:t>
            </a:r>
          </a:p>
        </p:txBody>
      </p:sp>
      <p:pic>
        <p:nvPicPr>
          <p:cNvPr id="49" name="Picture 48"/>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333540" y="4640262"/>
            <a:ext cx="1371600" cy="1371600"/>
          </a:xfrm>
          <a:prstGeom prst="rect">
            <a:avLst/>
          </a:prstGeom>
        </p:spPr>
      </p:pic>
      <p:sp>
        <p:nvSpPr>
          <p:cNvPr id="48" name="Rectangle 47"/>
          <p:cNvSpPr/>
          <p:nvPr/>
        </p:nvSpPr>
        <p:spPr>
          <a:xfrm>
            <a:off x="126103" y="-7938"/>
            <a:ext cx="2515432" cy="830997"/>
          </a:xfrm>
          <a:prstGeom prst="rect">
            <a:avLst/>
          </a:prstGeom>
        </p:spPr>
        <p:txBody>
          <a:bodyPr wrap="none">
            <a:spAutoFit/>
          </a:bodyPr>
          <a:lstStyle/>
          <a:p>
            <a:r>
              <a:rPr lang="en-US" sz="4800" dirty="0" smtClean="0">
                <a:solidFill>
                  <a:srgbClr val="505050"/>
                </a:solidFill>
                <a:latin typeface="Segoe UI Light" panose="020B0502040204020203" pitchFamily="34" charset="0"/>
                <a:cs typeface="Segoe UI Light" panose="020B0502040204020203" pitchFamily="34" charset="0"/>
              </a:rPr>
              <a:t>BitLocker</a:t>
            </a:r>
            <a:endParaRPr lang="en-US" sz="4800" dirty="0">
              <a:solidFill>
                <a:srgbClr val="505050"/>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36897935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27037" y="1112414"/>
            <a:ext cx="4163403" cy="531671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dirty="0">
              <a:solidFill>
                <a:srgbClr val="FFFFFF"/>
              </a:solidFill>
              <a:latin typeface="Segoe UI Light" panose="020B0502040204020203" pitchFamily="34" charset="0"/>
              <a:cs typeface="Segoe UI Light" panose="020B0502040204020203" pitchFamily="34" charset="0"/>
            </a:endParaRPr>
          </a:p>
        </p:txBody>
      </p:sp>
      <p:sp>
        <p:nvSpPr>
          <p:cNvPr id="94" name="Rectangle 93"/>
          <p:cNvSpPr/>
          <p:nvPr/>
        </p:nvSpPr>
        <p:spPr bwMode="auto">
          <a:xfrm>
            <a:off x="4770437" y="1112414"/>
            <a:ext cx="7391399" cy="2653527"/>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dirty="0">
              <a:solidFill>
                <a:srgbClr val="FFFFFF"/>
              </a:solidFill>
              <a:latin typeface="Segoe UI Light" panose="020B0502040204020203" pitchFamily="34" charset="0"/>
              <a:cs typeface="Segoe UI Light" panose="020B0502040204020203" pitchFamily="34" charset="0"/>
            </a:endParaRPr>
          </a:p>
        </p:txBody>
      </p:sp>
      <p:sp>
        <p:nvSpPr>
          <p:cNvPr id="95" name="Rectangle 94"/>
          <p:cNvSpPr/>
          <p:nvPr/>
        </p:nvSpPr>
        <p:spPr bwMode="auto">
          <a:xfrm>
            <a:off x="4770437" y="3802061"/>
            <a:ext cx="7391400" cy="2627068"/>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400" dirty="0">
              <a:solidFill>
                <a:srgbClr val="FFFFFF"/>
              </a:solidFill>
              <a:latin typeface="Segoe UI Light" panose="020B0502040204020203" pitchFamily="34" charset="0"/>
              <a:cs typeface="Segoe UI Light" panose="020B0502040204020203" pitchFamily="34" charset="0"/>
            </a:endParaRPr>
          </a:p>
        </p:txBody>
      </p:sp>
      <p:sp>
        <p:nvSpPr>
          <p:cNvPr id="97" name="Content Placeholder 2"/>
          <p:cNvSpPr txBox="1">
            <a:spLocks/>
          </p:cNvSpPr>
          <p:nvPr/>
        </p:nvSpPr>
        <p:spPr>
          <a:xfrm>
            <a:off x="483900" y="1423850"/>
            <a:ext cx="4421967" cy="4763325"/>
          </a:xfrm>
          <a:prstGeom prst="rect">
            <a:avLst/>
          </a:prstGeom>
        </p:spPr>
        <p:txBody>
          <a:bodyPr vert="horz" lIns="45720" tIns="45720" rIns="45720" bIns="45720" rtlCol="0">
            <a:noAutofit/>
          </a:bodyPr>
          <a:lstStyle>
            <a:lvl1pPr marL="93260" indent="-93260" algn="l" defTabSz="932597" rtl="0" eaLnBrk="1" latinLnBrk="0" hangingPunct="1">
              <a:lnSpc>
                <a:spcPct val="90000"/>
              </a:lnSpc>
              <a:spcBef>
                <a:spcPts val="1224"/>
              </a:spcBef>
              <a:spcAft>
                <a:spcPts val="204"/>
              </a:spcAft>
              <a:buClr>
                <a:schemeClr val="accent1"/>
              </a:buClr>
              <a:buSzPct val="100000"/>
              <a:buFont typeface="Tw Cen MT" panose="020B0602020104020603" pitchFamily="34" charset="0"/>
              <a:buChar char=" "/>
              <a:defRPr sz="2244" kern="1200">
                <a:solidFill>
                  <a:schemeClr val="tx1"/>
                </a:solidFill>
                <a:latin typeface="+mn-lt"/>
                <a:ea typeface="+mn-ea"/>
                <a:cs typeface="+mn-cs"/>
              </a:defRPr>
            </a:lvl1pPr>
            <a:lvl2pPr marL="2704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836" kern="1200">
                <a:solidFill>
                  <a:schemeClr val="tx1"/>
                </a:solidFill>
                <a:latin typeface="+mn-lt"/>
                <a:ea typeface="+mn-ea"/>
                <a:cs typeface="+mn-cs"/>
              </a:defRPr>
            </a:lvl2pPr>
            <a:lvl3pPr marL="45697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3pPr>
            <a:lvl4pPr marL="606188"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4pPr>
            <a:lvl5pPr marL="79270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5pPr>
            <a:lvl6pPr marL="93259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6pPr>
            <a:lvl7pPr marL="108181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7pPr>
            <a:lvl8pPr marL="12403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8pPr>
            <a:lvl9pPr marL="1389569"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9pPr>
          </a:lstStyle>
          <a:p>
            <a:pPr marL="130564" lvl="1" indent="0">
              <a:lnSpc>
                <a:spcPct val="100000"/>
              </a:lnSpc>
              <a:spcBef>
                <a:spcPts val="0"/>
              </a:spcBef>
              <a:spcAft>
                <a:spcPts val="0"/>
              </a:spcAft>
              <a:buClr>
                <a:srgbClr val="00188F"/>
              </a:buClr>
              <a:buFont typeface="Wingdings 3" pitchFamily="18" charset="2"/>
              <a:buNone/>
            </a:pPr>
            <a:r>
              <a:rPr lang="en-US" sz="3500" dirty="0">
                <a:solidFill>
                  <a:srgbClr val="505050"/>
                </a:solidFill>
                <a:latin typeface="Segoe UI Light" panose="020B0502040204020203" pitchFamily="34" charset="0"/>
                <a:cs typeface="Segoe UI Light" panose="020B0502040204020203" pitchFamily="34" charset="0"/>
              </a:rPr>
              <a:t>SSL/TLS </a:t>
            </a:r>
            <a:r>
              <a:rPr lang="en-US" sz="3500" dirty="0" smtClean="0">
                <a:solidFill>
                  <a:srgbClr val="505050"/>
                </a:solidFill>
                <a:latin typeface="Segoe UI Light" panose="020B0502040204020203" pitchFamily="34" charset="0"/>
                <a:cs typeface="Segoe UI Light" panose="020B0502040204020203" pitchFamily="34" charset="0"/>
              </a:rPr>
              <a:t>Encryption</a:t>
            </a:r>
          </a:p>
          <a:p>
            <a:pPr marL="130564" lvl="1" indent="0">
              <a:lnSpc>
                <a:spcPct val="100000"/>
              </a:lnSpc>
              <a:spcBef>
                <a:spcPts val="0"/>
              </a:spcBef>
              <a:spcAft>
                <a:spcPts val="0"/>
              </a:spcAft>
              <a:buClr>
                <a:srgbClr val="00188F"/>
              </a:buClr>
              <a:buFont typeface="Wingdings 3" pitchFamily="18" charset="2"/>
              <a:buNone/>
            </a:pPr>
            <a:endParaRPr lang="en-US" sz="3500" dirty="0">
              <a:solidFill>
                <a:srgbClr val="505050"/>
              </a:solidFill>
              <a:latin typeface="Segoe UI Light" panose="020B0502040204020203" pitchFamily="34" charset="0"/>
              <a:cs typeface="Segoe UI Light" panose="020B0502040204020203" pitchFamily="34" charset="0"/>
            </a:endParaRPr>
          </a:p>
          <a:p>
            <a:pPr marL="130564" lvl="1" indent="0">
              <a:lnSpc>
                <a:spcPct val="100000"/>
              </a:lnSpc>
              <a:spcBef>
                <a:spcPts val="0"/>
              </a:spcBef>
              <a:spcAft>
                <a:spcPts val="0"/>
              </a:spcAft>
              <a:buClr>
                <a:srgbClr val="00188F"/>
              </a:buClr>
              <a:buFont typeface="Wingdings 3" pitchFamily="18" charset="2"/>
              <a:buNone/>
            </a:pPr>
            <a:r>
              <a:rPr lang="en-US" sz="3500" dirty="0">
                <a:solidFill>
                  <a:srgbClr val="505050"/>
                </a:solidFill>
                <a:latin typeface="Segoe UI Light" panose="020B0502040204020203" pitchFamily="34" charset="0"/>
                <a:cs typeface="Segoe UI Light" panose="020B0502040204020203" pitchFamily="34" charset="0"/>
              </a:rPr>
              <a:t>Client to </a:t>
            </a:r>
            <a:r>
              <a:rPr lang="en-US" sz="3500" dirty="0" smtClean="0">
                <a:solidFill>
                  <a:srgbClr val="505050"/>
                </a:solidFill>
                <a:latin typeface="Segoe UI Light" panose="020B0502040204020203" pitchFamily="34" charset="0"/>
                <a:cs typeface="Segoe UI Light" panose="020B0502040204020203" pitchFamily="34" charset="0"/>
              </a:rPr>
              <a:t>Server</a:t>
            </a:r>
          </a:p>
          <a:p>
            <a:pPr marL="130564" lvl="1" indent="0">
              <a:lnSpc>
                <a:spcPct val="100000"/>
              </a:lnSpc>
              <a:spcBef>
                <a:spcPts val="0"/>
              </a:spcBef>
              <a:spcAft>
                <a:spcPts val="0"/>
              </a:spcAft>
              <a:buClr>
                <a:srgbClr val="00188F"/>
              </a:buClr>
              <a:buFont typeface="Wingdings 3" pitchFamily="18" charset="2"/>
              <a:buNone/>
            </a:pPr>
            <a:endParaRPr lang="en-US" sz="3500" dirty="0">
              <a:solidFill>
                <a:srgbClr val="505050"/>
              </a:solidFill>
              <a:latin typeface="Segoe UI Light" panose="020B0502040204020203" pitchFamily="34" charset="0"/>
              <a:cs typeface="Segoe UI Light" panose="020B0502040204020203" pitchFamily="34" charset="0"/>
            </a:endParaRPr>
          </a:p>
          <a:p>
            <a:pPr marL="130564" lvl="1" indent="0">
              <a:lnSpc>
                <a:spcPct val="100000"/>
              </a:lnSpc>
              <a:spcBef>
                <a:spcPts val="0"/>
              </a:spcBef>
              <a:spcAft>
                <a:spcPts val="0"/>
              </a:spcAft>
              <a:buClr>
                <a:srgbClr val="00188F"/>
              </a:buClr>
              <a:buFont typeface="Wingdings 3" pitchFamily="18" charset="2"/>
              <a:buNone/>
            </a:pPr>
            <a:r>
              <a:rPr lang="en-US" sz="3500" dirty="0">
                <a:solidFill>
                  <a:srgbClr val="505050"/>
                </a:solidFill>
                <a:latin typeface="Segoe UI Light" panose="020B0502040204020203" pitchFamily="34" charset="0"/>
                <a:cs typeface="Segoe UI Light" panose="020B0502040204020203" pitchFamily="34" charset="0"/>
              </a:rPr>
              <a:t>Server to </a:t>
            </a:r>
            <a:r>
              <a:rPr lang="en-US" sz="3500" dirty="0" smtClean="0">
                <a:solidFill>
                  <a:srgbClr val="505050"/>
                </a:solidFill>
                <a:latin typeface="Segoe UI Light" panose="020B0502040204020203" pitchFamily="34" charset="0"/>
                <a:cs typeface="Segoe UI Light" panose="020B0502040204020203" pitchFamily="34" charset="0"/>
              </a:rPr>
              <a:t>Server</a:t>
            </a:r>
          </a:p>
          <a:p>
            <a:pPr marL="130564" lvl="1" indent="0">
              <a:lnSpc>
                <a:spcPct val="100000"/>
              </a:lnSpc>
              <a:spcBef>
                <a:spcPts val="0"/>
              </a:spcBef>
              <a:spcAft>
                <a:spcPts val="0"/>
              </a:spcAft>
              <a:buClr>
                <a:srgbClr val="00188F"/>
              </a:buClr>
              <a:buFont typeface="Wingdings 3" pitchFamily="18" charset="2"/>
              <a:buNone/>
            </a:pPr>
            <a:endParaRPr lang="en-US" sz="3500" dirty="0">
              <a:solidFill>
                <a:srgbClr val="505050"/>
              </a:solidFill>
              <a:latin typeface="Segoe UI Light" panose="020B0502040204020203" pitchFamily="34" charset="0"/>
              <a:cs typeface="Segoe UI Light" panose="020B0502040204020203" pitchFamily="34" charset="0"/>
            </a:endParaRPr>
          </a:p>
          <a:p>
            <a:pPr marL="130564" lvl="1" indent="0">
              <a:lnSpc>
                <a:spcPct val="100000"/>
              </a:lnSpc>
              <a:spcBef>
                <a:spcPts val="0"/>
              </a:spcBef>
              <a:spcAft>
                <a:spcPts val="0"/>
              </a:spcAft>
              <a:buClr>
                <a:srgbClr val="00188F"/>
              </a:buClr>
              <a:buFont typeface="Wingdings 3" pitchFamily="18" charset="2"/>
              <a:buNone/>
            </a:pPr>
            <a:r>
              <a:rPr lang="en-US" sz="3500" dirty="0">
                <a:solidFill>
                  <a:srgbClr val="505050"/>
                </a:solidFill>
                <a:latin typeface="Segoe UI Light" panose="020B0502040204020203" pitchFamily="34" charset="0"/>
                <a:cs typeface="Segoe UI Light" panose="020B0502040204020203" pitchFamily="34" charset="0"/>
              </a:rPr>
              <a:t>Data center to Data center</a:t>
            </a:r>
          </a:p>
          <a:p>
            <a:pPr marL="0" indent="0">
              <a:buClr>
                <a:srgbClr val="00188F"/>
              </a:buClr>
              <a:buFont typeface="Tw Cen MT" panose="020B0602020104020603" pitchFamily="34" charset="0"/>
              <a:buNone/>
            </a:pPr>
            <a:endParaRPr lang="en-US" sz="3500" dirty="0" smtClean="0">
              <a:solidFill>
                <a:srgbClr val="505050"/>
              </a:solidFill>
              <a:latin typeface="Segoe UI Light" panose="020B0502040204020203" pitchFamily="34" charset="0"/>
              <a:cs typeface="Segoe UI Light" panose="020B0502040204020203" pitchFamily="34" charset="0"/>
            </a:endParaRPr>
          </a:p>
        </p:txBody>
      </p:sp>
      <p:grpSp>
        <p:nvGrpSpPr>
          <p:cNvPr id="2" name="Group 1"/>
          <p:cNvGrpSpPr/>
          <p:nvPr/>
        </p:nvGrpSpPr>
        <p:grpSpPr>
          <a:xfrm>
            <a:off x="5091069" y="1866133"/>
            <a:ext cx="1849208" cy="1021529"/>
            <a:chOff x="1264565" y="4701608"/>
            <a:chExt cx="1849208" cy="1021529"/>
          </a:xfrm>
        </p:grpSpPr>
        <p:sp>
          <p:nvSpPr>
            <p:cNvPr id="41" name="Freeform 128"/>
            <p:cNvSpPr>
              <a:spLocks noChangeAspect="1"/>
            </p:cNvSpPr>
            <p:nvPr/>
          </p:nvSpPr>
          <p:spPr bwMode="black">
            <a:xfrm>
              <a:off x="1264565" y="4701608"/>
              <a:ext cx="1849208" cy="102152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57150">
              <a:solidFill>
                <a:schemeClr val="bg1"/>
              </a:solid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pic>
          <p:nvPicPr>
            <p:cNvPr id="42" name="Picture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1034" y="5135181"/>
              <a:ext cx="1321923" cy="457792"/>
            </a:xfrm>
            <a:prstGeom prst="rect">
              <a:avLst/>
            </a:prstGeom>
            <a:ln>
              <a:solidFill>
                <a:schemeClr val="bg1"/>
              </a:solidFill>
            </a:ln>
          </p:spPr>
        </p:pic>
      </p:grpSp>
      <p:sp>
        <p:nvSpPr>
          <p:cNvPr id="3" name="TextBox 2"/>
          <p:cNvSpPr txBox="1"/>
          <p:nvPr/>
        </p:nvSpPr>
        <p:spPr>
          <a:xfrm>
            <a:off x="4846637" y="3908599"/>
            <a:ext cx="2557014"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072C6">
                    <a:lumMod val="60000"/>
                    <a:lumOff val="40000"/>
                  </a:srgbClr>
                </a:solidFill>
              </a:rPr>
              <a:t>Customer Environment</a:t>
            </a:r>
          </a:p>
        </p:txBody>
      </p:sp>
      <p:pic>
        <p:nvPicPr>
          <p:cNvPr id="49" name="Picture 48"/>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333540" y="4792662"/>
            <a:ext cx="1371600" cy="1371600"/>
          </a:xfrm>
          <a:prstGeom prst="rect">
            <a:avLst/>
          </a:prstGeom>
        </p:spPr>
      </p:pic>
      <p:sp>
        <p:nvSpPr>
          <p:cNvPr id="101" name="Rectangle 100"/>
          <p:cNvSpPr/>
          <p:nvPr/>
        </p:nvSpPr>
        <p:spPr>
          <a:xfrm>
            <a:off x="8449776" y="6002730"/>
            <a:ext cx="2232326" cy="313932"/>
          </a:xfrm>
          <a:prstGeom prst="rect">
            <a:avLst/>
          </a:prstGeom>
        </p:spPr>
        <p:txBody>
          <a:bodyPr wrap="square" lIns="182880">
            <a:spAutoFit/>
          </a:bodyPr>
          <a:lstStyle/>
          <a:p>
            <a:pPr algn="ctr">
              <a:lnSpc>
                <a:spcPct val="90000"/>
              </a:lnSpc>
            </a:pPr>
            <a:r>
              <a:rPr lang="en-US" sz="1600" b="1" dirty="0" smtClean="0">
                <a:solidFill>
                  <a:srgbClr val="FFFFFF"/>
                </a:solidFill>
                <a:latin typeface="Segoe UI Light" panose="020B0502040204020203" pitchFamily="34" charset="0"/>
                <a:cs typeface="Segoe UI Light" panose="020B0502040204020203" pitchFamily="34" charset="0"/>
              </a:rPr>
              <a:t>PC</a:t>
            </a:r>
            <a:endParaRPr lang="en-US" sz="1600" b="1" dirty="0">
              <a:solidFill>
                <a:srgbClr val="FFFFFF"/>
              </a:solidFill>
              <a:latin typeface="Segoe UI Light" panose="020B0502040204020203" pitchFamily="34" charset="0"/>
              <a:cs typeface="Segoe UI Light" panose="020B0502040204020203" pitchFamily="34" charset="0"/>
            </a:endParaRPr>
          </a:p>
        </p:txBody>
      </p:sp>
      <p:sp>
        <p:nvSpPr>
          <p:cNvPr id="102" name="Rectangle 101"/>
          <p:cNvSpPr/>
          <p:nvPr/>
        </p:nvSpPr>
        <p:spPr>
          <a:xfrm>
            <a:off x="7567860" y="2981928"/>
            <a:ext cx="1818842" cy="286232"/>
          </a:xfrm>
          <a:prstGeom prst="rect">
            <a:avLst/>
          </a:prstGeom>
        </p:spPr>
        <p:txBody>
          <a:bodyPr wrap="square">
            <a:spAutoFit/>
          </a:bodyPr>
          <a:lstStyle/>
          <a:p>
            <a:pPr algn="ctr">
              <a:lnSpc>
                <a:spcPct val="90000"/>
              </a:lnSpc>
            </a:pPr>
            <a:r>
              <a:rPr lang="en-US" sz="1400" b="1" spc="-30" dirty="0" smtClean="0">
                <a:solidFill>
                  <a:srgbClr val="FFFFFF"/>
                </a:solidFill>
                <a:latin typeface="Segoe UI Light" panose="020B0502040204020203" pitchFamily="34" charset="0"/>
                <a:cs typeface="Segoe UI Light" panose="020B0502040204020203" pitchFamily="34" charset="0"/>
              </a:rPr>
              <a:t>server</a:t>
            </a:r>
            <a:endParaRPr lang="en-US" sz="1400" b="1" spc="-30" dirty="0">
              <a:solidFill>
                <a:srgbClr val="FFFFFF"/>
              </a:solidFill>
              <a:latin typeface="Segoe UI Light" panose="020B0502040204020203" pitchFamily="34" charset="0"/>
              <a:cs typeface="Segoe UI Light" panose="020B0502040204020203" pitchFamily="34" charset="0"/>
            </a:endParaRPr>
          </a:p>
        </p:txBody>
      </p:sp>
      <p:grpSp>
        <p:nvGrpSpPr>
          <p:cNvPr id="103" name="Group 102"/>
          <p:cNvGrpSpPr/>
          <p:nvPr/>
        </p:nvGrpSpPr>
        <p:grpSpPr>
          <a:xfrm>
            <a:off x="8166316" y="1636502"/>
            <a:ext cx="684780" cy="1299683"/>
            <a:chOff x="6836734" y="861237"/>
            <a:chExt cx="1041991" cy="1977656"/>
          </a:xfrm>
        </p:grpSpPr>
        <p:grpSp>
          <p:nvGrpSpPr>
            <p:cNvPr id="104" name="Group 103"/>
            <p:cNvGrpSpPr/>
            <p:nvPr/>
          </p:nvGrpSpPr>
          <p:grpSpPr>
            <a:xfrm>
              <a:off x="6836734" y="861237"/>
              <a:ext cx="1041991" cy="1977656"/>
              <a:chOff x="8899451" y="1435395"/>
              <a:chExt cx="1041991" cy="1977656"/>
            </a:xfrm>
          </p:grpSpPr>
          <p:sp>
            <p:nvSpPr>
              <p:cNvPr id="110" name="Freeform 5"/>
              <p:cNvSpPr>
                <a:spLocks noEditPoints="1"/>
              </p:cNvSpPr>
              <p:nvPr/>
            </p:nvSpPr>
            <p:spPr bwMode="auto">
              <a:xfrm>
                <a:off x="8960952" y="1501885"/>
                <a:ext cx="918988" cy="1844676"/>
              </a:xfrm>
              <a:custGeom>
                <a:avLst/>
                <a:gdLst>
                  <a:gd name="T0" fmla="*/ 493 w 509"/>
                  <a:gd name="T1" fmla="*/ 0 h 1023"/>
                  <a:gd name="T2" fmla="*/ 12 w 509"/>
                  <a:gd name="T3" fmla="*/ 0 h 1023"/>
                  <a:gd name="T4" fmla="*/ 0 w 509"/>
                  <a:gd name="T5" fmla="*/ 12 h 1023"/>
                  <a:gd name="T6" fmla="*/ 0 w 509"/>
                  <a:gd name="T7" fmla="*/ 212 h 1023"/>
                  <a:gd name="T8" fmla="*/ 0 w 509"/>
                  <a:gd name="T9" fmla="*/ 227 h 1023"/>
                  <a:gd name="T10" fmla="*/ 0 w 509"/>
                  <a:gd name="T11" fmla="*/ 1012 h 1023"/>
                  <a:gd name="T12" fmla="*/ 12 w 509"/>
                  <a:gd name="T13" fmla="*/ 1023 h 1023"/>
                  <a:gd name="T14" fmla="*/ 493 w 509"/>
                  <a:gd name="T15" fmla="*/ 1023 h 1023"/>
                  <a:gd name="T16" fmla="*/ 509 w 509"/>
                  <a:gd name="T17" fmla="*/ 1012 h 1023"/>
                  <a:gd name="T18" fmla="*/ 509 w 509"/>
                  <a:gd name="T19" fmla="*/ 227 h 1023"/>
                  <a:gd name="T20" fmla="*/ 509 w 509"/>
                  <a:gd name="T21" fmla="*/ 212 h 1023"/>
                  <a:gd name="T22" fmla="*/ 509 w 509"/>
                  <a:gd name="T23" fmla="*/ 12 h 1023"/>
                  <a:gd name="T24" fmla="*/ 493 w 509"/>
                  <a:gd name="T25" fmla="*/ 0 h 1023"/>
                  <a:gd name="T26" fmla="*/ 63 w 509"/>
                  <a:gd name="T27" fmla="*/ 157 h 1023"/>
                  <a:gd name="T28" fmla="*/ 63 w 509"/>
                  <a:gd name="T29" fmla="*/ 110 h 1023"/>
                  <a:gd name="T30" fmla="*/ 75 w 509"/>
                  <a:gd name="T31" fmla="*/ 94 h 1023"/>
                  <a:gd name="T32" fmla="*/ 435 w 509"/>
                  <a:gd name="T33" fmla="*/ 94 h 1023"/>
                  <a:gd name="T34" fmla="*/ 446 w 509"/>
                  <a:gd name="T35" fmla="*/ 110 h 1023"/>
                  <a:gd name="T36" fmla="*/ 446 w 509"/>
                  <a:gd name="T37" fmla="*/ 157 h 1023"/>
                  <a:gd name="T38" fmla="*/ 435 w 509"/>
                  <a:gd name="T39" fmla="*/ 169 h 1023"/>
                  <a:gd name="T40" fmla="*/ 75 w 509"/>
                  <a:gd name="T41" fmla="*/ 169 h 1023"/>
                  <a:gd name="T42" fmla="*/ 63 w 509"/>
                  <a:gd name="T43" fmla="*/ 157 h 1023"/>
                  <a:gd name="T44" fmla="*/ 403 w 509"/>
                  <a:gd name="T45" fmla="*/ 482 h 1023"/>
                  <a:gd name="T46" fmla="*/ 372 w 509"/>
                  <a:gd name="T47" fmla="*/ 447 h 1023"/>
                  <a:gd name="T48" fmla="*/ 403 w 509"/>
                  <a:gd name="T49" fmla="*/ 416 h 1023"/>
                  <a:gd name="T50" fmla="*/ 443 w 509"/>
                  <a:gd name="T51" fmla="*/ 447 h 1023"/>
                  <a:gd name="T52" fmla="*/ 403 w 509"/>
                  <a:gd name="T53" fmla="*/ 482 h 1023"/>
                  <a:gd name="T54" fmla="*/ 403 w 509"/>
                  <a:gd name="T55" fmla="*/ 369 h 1023"/>
                  <a:gd name="T56" fmla="*/ 360 w 509"/>
                  <a:gd name="T57" fmla="*/ 321 h 1023"/>
                  <a:gd name="T58" fmla="*/ 403 w 509"/>
                  <a:gd name="T59" fmla="*/ 278 h 1023"/>
                  <a:gd name="T60" fmla="*/ 454 w 509"/>
                  <a:gd name="T61" fmla="*/ 321 h 1023"/>
                  <a:gd name="T62" fmla="*/ 403 w 509"/>
                  <a:gd name="T63" fmla="*/ 36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9" h="1023">
                    <a:moveTo>
                      <a:pt x="493" y="0"/>
                    </a:moveTo>
                    <a:cubicBezTo>
                      <a:pt x="12" y="0"/>
                      <a:pt x="12" y="0"/>
                      <a:pt x="12" y="0"/>
                    </a:cubicBezTo>
                    <a:cubicBezTo>
                      <a:pt x="8" y="0"/>
                      <a:pt x="0" y="4"/>
                      <a:pt x="0" y="12"/>
                    </a:cubicBezTo>
                    <a:cubicBezTo>
                      <a:pt x="0" y="212"/>
                      <a:pt x="0" y="212"/>
                      <a:pt x="0" y="212"/>
                    </a:cubicBezTo>
                    <a:cubicBezTo>
                      <a:pt x="0" y="227"/>
                      <a:pt x="0" y="227"/>
                      <a:pt x="0" y="227"/>
                    </a:cubicBezTo>
                    <a:cubicBezTo>
                      <a:pt x="0" y="1012"/>
                      <a:pt x="0" y="1012"/>
                      <a:pt x="0" y="1012"/>
                    </a:cubicBezTo>
                    <a:cubicBezTo>
                      <a:pt x="0" y="1019"/>
                      <a:pt x="8" y="1023"/>
                      <a:pt x="12" y="1023"/>
                    </a:cubicBezTo>
                    <a:cubicBezTo>
                      <a:pt x="493" y="1023"/>
                      <a:pt x="493" y="1023"/>
                      <a:pt x="493" y="1023"/>
                    </a:cubicBezTo>
                    <a:cubicBezTo>
                      <a:pt x="501" y="1023"/>
                      <a:pt x="509" y="1019"/>
                      <a:pt x="509" y="1012"/>
                    </a:cubicBezTo>
                    <a:cubicBezTo>
                      <a:pt x="509" y="227"/>
                      <a:pt x="509" y="227"/>
                      <a:pt x="509" y="227"/>
                    </a:cubicBezTo>
                    <a:cubicBezTo>
                      <a:pt x="509" y="212"/>
                      <a:pt x="509" y="212"/>
                      <a:pt x="509" y="212"/>
                    </a:cubicBezTo>
                    <a:cubicBezTo>
                      <a:pt x="509" y="12"/>
                      <a:pt x="509" y="12"/>
                      <a:pt x="509" y="12"/>
                    </a:cubicBezTo>
                    <a:cubicBezTo>
                      <a:pt x="509" y="4"/>
                      <a:pt x="501" y="0"/>
                      <a:pt x="493" y="0"/>
                    </a:cubicBezTo>
                    <a:close/>
                    <a:moveTo>
                      <a:pt x="63" y="157"/>
                    </a:moveTo>
                    <a:cubicBezTo>
                      <a:pt x="63" y="110"/>
                      <a:pt x="63" y="110"/>
                      <a:pt x="63" y="110"/>
                    </a:cubicBezTo>
                    <a:cubicBezTo>
                      <a:pt x="63" y="102"/>
                      <a:pt x="67" y="94"/>
                      <a:pt x="75" y="94"/>
                    </a:cubicBezTo>
                    <a:cubicBezTo>
                      <a:pt x="435" y="94"/>
                      <a:pt x="435" y="94"/>
                      <a:pt x="435" y="94"/>
                    </a:cubicBezTo>
                    <a:cubicBezTo>
                      <a:pt x="443" y="94"/>
                      <a:pt x="446" y="102"/>
                      <a:pt x="446" y="110"/>
                    </a:cubicBezTo>
                    <a:cubicBezTo>
                      <a:pt x="446" y="157"/>
                      <a:pt x="446" y="157"/>
                      <a:pt x="446" y="157"/>
                    </a:cubicBezTo>
                    <a:cubicBezTo>
                      <a:pt x="446" y="165"/>
                      <a:pt x="443" y="169"/>
                      <a:pt x="435" y="169"/>
                    </a:cubicBezTo>
                    <a:cubicBezTo>
                      <a:pt x="75" y="169"/>
                      <a:pt x="75" y="169"/>
                      <a:pt x="75" y="169"/>
                    </a:cubicBezTo>
                    <a:cubicBezTo>
                      <a:pt x="67" y="169"/>
                      <a:pt x="63" y="165"/>
                      <a:pt x="63" y="157"/>
                    </a:cubicBezTo>
                    <a:close/>
                    <a:moveTo>
                      <a:pt x="403" y="482"/>
                    </a:moveTo>
                    <a:cubicBezTo>
                      <a:pt x="388" y="482"/>
                      <a:pt x="372" y="467"/>
                      <a:pt x="372" y="447"/>
                    </a:cubicBezTo>
                    <a:cubicBezTo>
                      <a:pt x="372" y="431"/>
                      <a:pt x="388" y="416"/>
                      <a:pt x="403" y="416"/>
                    </a:cubicBezTo>
                    <a:cubicBezTo>
                      <a:pt x="423" y="416"/>
                      <a:pt x="443" y="431"/>
                      <a:pt x="443" y="447"/>
                    </a:cubicBezTo>
                    <a:cubicBezTo>
                      <a:pt x="443" y="467"/>
                      <a:pt x="423" y="482"/>
                      <a:pt x="403" y="482"/>
                    </a:cubicBezTo>
                    <a:close/>
                    <a:moveTo>
                      <a:pt x="403" y="369"/>
                    </a:moveTo>
                    <a:cubicBezTo>
                      <a:pt x="380" y="369"/>
                      <a:pt x="360" y="349"/>
                      <a:pt x="360" y="321"/>
                    </a:cubicBezTo>
                    <a:cubicBezTo>
                      <a:pt x="360" y="298"/>
                      <a:pt x="380" y="278"/>
                      <a:pt x="403" y="278"/>
                    </a:cubicBezTo>
                    <a:cubicBezTo>
                      <a:pt x="431" y="278"/>
                      <a:pt x="454" y="298"/>
                      <a:pt x="454" y="321"/>
                    </a:cubicBezTo>
                    <a:cubicBezTo>
                      <a:pt x="454" y="349"/>
                      <a:pt x="431" y="369"/>
                      <a:pt x="403" y="36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b="1">
                  <a:solidFill>
                    <a:srgbClr val="505050"/>
                  </a:solidFill>
                  <a:latin typeface="Segoe UI Light" panose="020B0502040204020203" pitchFamily="34" charset="0"/>
                  <a:cs typeface="Segoe UI Light" panose="020B0502040204020203" pitchFamily="34" charset="0"/>
                </a:endParaRPr>
              </a:p>
            </p:txBody>
          </p:sp>
          <p:sp>
            <p:nvSpPr>
              <p:cNvPr id="111" name="Rectangle 110"/>
              <p:cNvSpPr/>
              <p:nvPr/>
            </p:nvSpPr>
            <p:spPr bwMode="auto">
              <a:xfrm>
                <a:off x="8899451" y="1435395"/>
                <a:ext cx="1041991" cy="1977656"/>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grpSp>
        <p:sp>
          <p:nvSpPr>
            <p:cNvPr id="105" name="Rectangle 104"/>
            <p:cNvSpPr/>
            <p:nvPr/>
          </p:nvSpPr>
          <p:spPr bwMode="auto">
            <a:xfrm>
              <a:off x="6974958" y="1052623"/>
              <a:ext cx="776177" cy="25518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grpSp>
          <p:nvGrpSpPr>
            <p:cNvPr id="106" name="Group 105"/>
            <p:cNvGrpSpPr/>
            <p:nvPr/>
          </p:nvGrpSpPr>
          <p:grpSpPr>
            <a:xfrm>
              <a:off x="7304567" y="2049463"/>
              <a:ext cx="446568" cy="310966"/>
              <a:chOff x="7304567" y="2049462"/>
              <a:chExt cx="446568" cy="457201"/>
            </a:xfrm>
          </p:grpSpPr>
          <p:sp>
            <p:nvSpPr>
              <p:cNvPr id="107" name="Rectangle 106"/>
              <p:cNvSpPr/>
              <p:nvPr/>
            </p:nvSpPr>
            <p:spPr bwMode="auto">
              <a:xfrm>
                <a:off x="7304567" y="2049462"/>
                <a:ext cx="446568" cy="7620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08" name="Rectangle 107"/>
              <p:cNvSpPr/>
              <p:nvPr/>
            </p:nvSpPr>
            <p:spPr bwMode="auto">
              <a:xfrm>
                <a:off x="7304567" y="2239962"/>
                <a:ext cx="446568" cy="7620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09" name="Rectangle 108"/>
              <p:cNvSpPr/>
              <p:nvPr/>
            </p:nvSpPr>
            <p:spPr bwMode="auto">
              <a:xfrm>
                <a:off x="7304567" y="2430462"/>
                <a:ext cx="446568" cy="7620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grpSp>
      </p:grpSp>
      <p:grpSp>
        <p:nvGrpSpPr>
          <p:cNvPr id="113" name="Group 112"/>
          <p:cNvGrpSpPr/>
          <p:nvPr/>
        </p:nvGrpSpPr>
        <p:grpSpPr>
          <a:xfrm>
            <a:off x="8863240" y="2252644"/>
            <a:ext cx="864836" cy="555628"/>
            <a:chOff x="10264303" y="2491882"/>
            <a:chExt cx="864836" cy="555628"/>
          </a:xfrm>
        </p:grpSpPr>
        <p:sp>
          <p:nvSpPr>
            <p:cNvPr id="114" name="Freeform 79"/>
            <p:cNvSpPr>
              <a:spLocks noEditPoints="1"/>
            </p:cNvSpPr>
            <p:nvPr/>
          </p:nvSpPr>
          <p:spPr bwMode="black">
            <a:xfrm>
              <a:off x="10718027" y="2491882"/>
              <a:ext cx="411112" cy="55562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648" tIns="55825" rIns="111648" bIns="55825" numCol="1" anchor="t" anchorCtr="0" compatLnSpc="1">
              <a:prstTxWarp prst="textNoShape">
                <a:avLst/>
              </a:prstTxWarp>
            </a:bodyPr>
            <a:lstStyle/>
            <a:p>
              <a:endParaRPr lang="en-US" sz="1632" b="1" dirty="0">
                <a:solidFill>
                  <a:srgbClr val="505050"/>
                </a:solidFill>
                <a:latin typeface="Segoe UI Light" panose="020B0502040204020203" pitchFamily="34" charset="0"/>
                <a:cs typeface="Segoe UI Light" panose="020B0502040204020203" pitchFamily="34" charset="0"/>
              </a:endParaRPr>
            </a:p>
          </p:txBody>
        </p:sp>
        <p:cxnSp>
          <p:nvCxnSpPr>
            <p:cNvPr id="116" name="Straight Arrow Connector 115"/>
            <p:cNvCxnSpPr/>
            <p:nvPr/>
          </p:nvCxnSpPr>
          <p:spPr>
            <a:xfrm>
              <a:off x="10264303" y="2765677"/>
              <a:ext cx="385925" cy="0"/>
            </a:xfrm>
            <a:prstGeom prst="straightConnector1">
              <a:avLst/>
            </a:prstGeom>
            <a:ln w="254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18" name="Freeform 33"/>
          <p:cNvSpPr>
            <a:spLocks noChangeAspect="1" noEditPoints="1"/>
          </p:cNvSpPr>
          <p:nvPr/>
        </p:nvSpPr>
        <p:spPr bwMode="black">
          <a:xfrm>
            <a:off x="8737853" y="4934814"/>
            <a:ext cx="1701830" cy="1024571"/>
          </a:xfrm>
          <a:custGeom>
            <a:avLst/>
            <a:gdLst>
              <a:gd name="T0" fmla="*/ 517 w 521"/>
              <a:gd name="T1" fmla="*/ 52 h 313"/>
              <a:gd name="T2" fmla="*/ 394 w 521"/>
              <a:gd name="T3" fmla="*/ 52 h 313"/>
              <a:gd name="T4" fmla="*/ 391 w 521"/>
              <a:gd name="T5" fmla="*/ 55 h 313"/>
              <a:gd name="T6" fmla="*/ 391 w 521"/>
              <a:gd name="T7" fmla="*/ 106 h 313"/>
              <a:gd name="T8" fmla="*/ 391 w 521"/>
              <a:gd name="T9" fmla="*/ 110 h 313"/>
              <a:gd name="T10" fmla="*/ 391 w 521"/>
              <a:gd name="T11" fmla="*/ 310 h 313"/>
              <a:gd name="T12" fmla="*/ 394 w 521"/>
              <a:gd name="T13" fmla="*/ 313 h 313"/>
              <a:gd name="T14" fmla="*/ 517 w 521"/>
              <a:gd name="T15" fmla="*/ 313 h 313"/>
              <a:gd name="T16" fmla="*/ 521 w 521"/>
              <a:gd name="T17" fmla="*/ 310 h 313"/>
              <a:gd name="T18" fmla="*/ 521 w 521"/>
              <a:gd name="T19" fmla="*/ 110 h 313"/>
              <a:gd name="T20" fmla="*/ 521 w 521"/>
              <a:gd name="T21" fmla="*/ 106 h 313"/>
              <a:gd name="T22" fmla="*/ 521 w 521"/>
              <a:gd name="T23" fmla="*/ 55 h 313"/>
              <a:gd name="T24" fmla="*/ 517 w 521"/>
              <a:gd name="T25" fmla="*/ 52 h 313"/>
              <a:gd name="T26" fmla="*/ 407 w 521"/>
              <a:gd name="T27" fmla="*/ 92 h 313"/>
              <a:gd name="T28" fmla="*/ 407 w 521"/>
              <a:gd name="T29" fmla="*/ 80 h 313"/>
              <a:gd name="T30" fmla="*/ 410 w 521"/>
              <a:gd name="T31" fmla="*/ 76 h 313"/>
              <a:gd name="T32" fmla="*/ 502 w 521"/>
              <a:gd name="T33" fmla="*/ 76 h 313"/>
              <a:gd name="T34" fmla="*/ 505 w 521"/>
              <a:gd name="T35" fmla="*/ 80 h 313"/>
              <a:gd name="T36" fmla="*/ 505 w 521"/>
              <a:gd name="T37" fmla="*/ 92 h 313"/>
              <a:gd name="T38" fmla="*/ 502 w 521"/>
              <a:gd name="T39" fmla="*/ 95 h 313"/>
              <a:gd name="T40" fmla="*/ 410 w 521"/>
              <a:gd name="T41" fmla="*/ 95 h 313"/>
              <a:gd name="T42" fmla="*/ 407 w 521"/>
              <a:gd name="T43" fmla="*/ 92 h 313"/>
              <a:gd name="T44" fmla="*/ 494 w 521"/>
              <a:gd name="T45" fmla="*/ 175 h 313"/>
              <a:gd name="T46" fmla="*/ 486 w 521"/>
              <a:gd name="T47" fmla="*/ 166 h 313"/>
              <a:gd name="T48" fmla="*/ 494 w 521"/>
              <a:gd name="T49" fmla="*/ 158 h 313"/>
              <a:gd name="T50" fmla="*/ 504 w 521"/>
              <a:gd name="T51" fmla="*/ 166 h 313"/>
              <a:gd name="T52" fmla="*/ 494 w 521"/>
              <a:gd name="T53" fmla="*/ 175 h 313"/>
              <a:gd name="T54" fmla="*/ 494 w 521"/>
              <a:gd name="T55" fmla="*/ 146 h 313"/>
              <a:gd name="T56" fmla="*/ 483 w 521"/>
              <a:gd name="T57" fmla="*/ 134 h 313"/>
              <a:gd name="T58" fmla="*/ 494 w 521"/>
              <a:gd name="T59" fmla="*/ 123 h 313"/>
              <a:gd name="T60" fmla="*/ 507 w 521"/>
              <a:gd name="T61" fmla="*/ 134 h 313"/>
              <a:gd name="T62" fmla="*/ 494 w 521"/>
              <a:gd name="T63" fmla="*/ 146 h 313"/>
              <a:gd name="T64" fmla="*/ 358 w 521"/>
              <a:gd name="T65" fmla="*/ 0 h 313"/>
              <a:gd name="T66" fmla="*/ 12 w 521"/>
              <a:gd name="T67" fmla="*/ 0 h 313"/>
              <a:gd name="T68" fmla="*/ 0 w 521"/>
              <a:gd name="T69" fmla="*/ 11 h 313"/>
              <a:gd name="T70" fmla="*/ 0 w 521"/>
              <a:gd name="T71" fmla="*/ 260 h 313"/>
              <a:gd name="T72" fmla="*/ 12 w 521"/>
              <a:gd name="T73" fmla="*/ 271 h 313"/>
              <a:gd name="T74" fmla="*/ 126 w 521"/>
              <a:gd name="T75" fmla="*/ 271 h 313"/>
              <a:gd name="T76" fmla="*/ 126 w 521"/>
              <a:gd name="T77" fmla="*/ 289 h 313"/>
              <a:gd name="T78" fmla="*/ 101 w 521"/>
              <a:gd name="T79" fmla="*/ 313 h 313"/>
              <a:gd name="T80" fmla="*/ 275 w 521"/>
              <a:gd name="T81" fmla="*/ 313 h 313"/>
              <a:gd name="T82" fmla="*/ 251 w 521"/>
              <a:gd name="T83" fmla="*/ 289 h 313"/>
              <a:gd name="T84" fmla="*/ 251 w 521"/>
              <a:gd name="T85" fmla="*/ 271 h 313"/>
              <a:gd name="T86" fmla="*/ 358 w 521"/>
              <a:gd name="T87" fmla="*/ 271 h 313"/>
              <a:gd name="T88" fmla="*/ 369 w 521"/>
              <a:gd name="T89" fmla="*/ 260 h 313"/>
              <a:gd name="T90" fmla="*/ 369 w 521"/>
              <a:gd name="T91" fmla="*/ 11 h 313"/>
              <a:gd name="T92" fmla="*/ 358 w 521"/>
              <a:gd name="T93" fmla="*/ 0 h 313"/>
              <a:gd name="T94" fmla="*/ 348 w 521"/>
              <a:gd name="T95" fmla="*/ 241 h 313"/>
              <a:gd name="T96" fmla="*/ 338 w 521"/>
              <a:gd name="T97" fmla="*/ 251 h 313"/>
              <a:gd name="T98" fmla="*/ 32 w 521"/>
              <a:gd name="T99" fmla="*/ 251 h 313"/>
              <a:gd name="T100" fmla="*/ 22 w 521"/>
              <a:gd name="T101" fmla="*/ 241 h 313"/>
              <a:gd name="T102" fmla="*/ 22 w 521"/>
              <a:gd name="T103" fmla="*/ 30 h 313"/>
              <a:gd name="T104" fmla="*/ 32 w 521"/>
              <a:gd name="T105" fmla="*/ 20 h 313"/>
              <a:gd name="T106" fmla="*/ 338 w 521"/>
              <a:gd name="T107" fmla="*/ 20 h 313"/>
              <a:gd name="T108" fmla="*/ 348 w 521"/>
              <a:gd name="T109" fmla="*/ 30 h 313"/>
              <a:gd name="T110" fmla="*/ 348 w 521"/>
              <a:gd name="T111" fmla="*/ 241 h 313"/>
              <a:gd name="T112" fmla="*/ 348 w 521"/>
              <a:gd name="T113" fmla="*/ 24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1" h="313">
                <a:moveTo>
                  <a:pt x="517" y="52"/>
                </a:moveTo>
                <a:cubicBezTo>
                  <a:pt x="394" y="52"/>
                  <a:pt x="394" y="52"/>
                  <a:pt x="394" y="52"/>
                </a:cubicBezTo>
                <a:cubicBezTo>
                  <a:pt x="393" y="52"/>
                  <a:pt x="391" y="53"/>
                  <a:pt x="391" y="55"/>
                </a:cubicBezTo>
                <a:cubicBezTo>
                  <a:pt x="391" y="106"/>
                  <a:pt x="391" y="106"/>
                  <a:pt x="391" y="106"/>
                </a:cubicBezTo>
                <a:cubicBezTo>
                  <a:pt x="391" y="110"/>
                  <a:pt x="391" y="110"/>
                  <a:pt x="391" y="110"/>
                </a:cubicBezTo>
                <a:cubicBezTo>
                  <a:pt x="391" y="310"/>
                  <a:pt x="391" y="310"/>
                  <a:pt x="391" y="310"/>
                </a:cubicBezTo>
                <a:cubicBezTo>
                  <a:pt x="391" y="312"/>
                  <a:pt x="393" y="313"/>
                  <a:pt x="394" y="313"/>
                </a:cubicBezTo>
                <a:cubicBezTo>
                  <a:pt x="517" y="313"/>
                  <a:pt x="517" y="313"/>
                  <a:pt x="517" y="313"/>
                </a:cubicBezTo>
                <a:cubicBezTo>
                  <a:pt x="519" y="313"/>
                  <a:pt x="521" y="312"/>
                  <a:pt x="521" y="310"/>
                </a:cubicBezTo>
                <a:cubicBezTo>
                  <a:pt x="521" y="110"/>
                  <a:pt x="521" y="110"/>
                  <a:pt x="521" y="110"/>
                </a:cubicBezTo>
                <a:cubicBezTo>
                  <a:pt x="521" y="106"/>
                  <a:pt x="521" y="106"/>
                  <a:pt x="521" y="106"/>
                </a:cubicBezTo>
                <a:cubicBezTo>
                  <a:pt x="521" y="55"/>
                  <a:pt x="521" y="55"/>
                  <a:pt x="521" y="55"/>
                </a:cubicBezTo>
                <a:cubicBezTo>
                  <a:pt x="521" y="53"/>
                  <a:pt x="519" y="52"/>
                  <a:pt x="517" y="52"/>
                </a:cubicBezTo>
                <a:close/>
                <a:moveTo>
                  <a:pt x="407" y="92"/>
                </a:moveTo>
                <a:cubicBezTo>
                  <a:pt x="407" y="80"/>
                  <a:pt x="407" y="80"/>
                  <a:pt x="407" y="80"/>
                </a:cubicBezTo>
                <a:cubicBezTo>
                  <a:pt x="407" y="78"/>
                  <a:pt x="408" y="76"/>
                  <a:pt x="410" y="76"/>
                </a:cubicBezTo>
                <a:cubicBezTo>
                  <a:pt x="502" y="76"/>
                  <a:pt x="502" y="76"/>
                  <a:pt x="502" y="76"/>
                </a:cubicBezTo>
                <a:cubicBezTo>
                  <a:pt x="504" y="76"/>
                  <a:pt x="505" y="78"/>
                  <a:pt x="505" y="80"/>
                </a:cubicBezTo>
                <a:cubicBezTo>
                  <a:pt x="505" y="92"/>
                  <a:pt x="505" y="92"/>
                  <a:pt x="505" y="92"/>
                </a:cubicBezTo>
                <a:cubicBezTo>
                  <a:pt x="505" y="94"/>
                  <a:pt x="504" y="95"/>
                  <a:pt x="502" y="95"/>
                </a:cubicBezTo>
                <a:cubicBezTo>
                  <a:pt x="410" y="95"/>
                  <a:pt x="410" y="95"/>
                  <a:pt x="410" y="95"/>
                </a:cubicBezTo>
                <a:cubicBezTo>
                  <a:pt x="408" y="95"/>
                  <a:pt x="407" y="94"/>
                  <a:pt x="407" y="92"/>
                </a:cubicBezTo>
                <a:close/>
                <a:moveTo>
                  <a:pt x="494" y="175"/>
                </a:moveTo>
                <a:cubicBezTo>
                  <a:pt x="490" y="175"/>
                  <a:pt x="486" y="171"/>
                  <a:pt x="486" y="166"/>
                </a:cubicBezTo>
                <a:cubicBezTo>
                  <a:pt x="486" y="162"/>
                  <a:pt x="490" y="158"/>
                  <a:pt x="494" y="158"/>
                </a:cubicBezTo>
                <a:cubicBezTo>
                  <a:pt x="499" y="158"/>
                  <a:pt x="504" y="162"/>
                  <a:pt x="504" y="166"/>
                </a:cubicBezTo>
                <a:cubicBezTo>
                  <a:pt x="504" y="171"/>
                  <a:pt x="499" y="175"/>
                  <a:pt x="494" y="175"/>
                </a:cubicBezTo>
                <a:close/>
                <a:moveTo>
                  <a:pt x="494" y="146"/>
                </a:moveTo>
                <a:cubicBezTo>
                  <a:pt x="488" y="146"/>
                  <a:pt x="483" y="141"/>
                  <a:pt x="483" y="134"/>
                </a:cubicBezTo>
                <a:cubicBezTo>
                  <a:pt x="483" y="128"/>
                  <a:pt x="488" y="123"/>
                  <a:pt x="494" y="123"/>
                </a:cubicBezTo>
                <a:cubicBezTo>
                  <a:pt x="501" y="123"/>
                  <a:pt x="507" y="128"/>
                  <a:pt x="507" y="134"/>
                </a:cubicBezTo>
                <a:cubicBezTo>
                  <a:pt x="507" y="141"/>
                  <a:pt x="501" y="146"/>
                  <a:pt x="494" y="146"/>
                </a:cubicBezTo>
                <a:close/>
                <a:moveTo>
                  <a:pt x="358" y="0"/>
                </a:moveTo>
                <a:cubicBezTo>
                  <a:pt x="12" y="0"/>
                  <a:pt x="12" y="0"/>
                  <a:pt x="12" y="0"/>
                </a:cubicBezTo>
                <a:cubicBezTo>
                  <a:pt x="6" y="0"/>
                  <a:pt x="0" y="5"/>
                  <a:pt x="0" y="11"/>
                </a:cubicBezTo>
                <a:cubicBezTo>
                  <a:pt x="0" y="260"/>
                  <a:pt x="0" y="260"/>
                  <a:pt x="0" y="260"/>
                </a:cubicBezTo>
                <a:cubicBezTo>
                  <a:pt x="0" y="266"/>
                  <a:pt x="6" y="271"/>
                  <a:pt x="12" y="271"/>
                </a:cubicBezTo>
                <a:cubicBezTo>
                  <a:pt x="126" y="271"/>
                  <a:pt x="126" y="271"/>
                  <a:pt x="126" y="271"/>
                </a:cubicBezTo>
                <a:cubicBezTo>
                  <a:pt x="126" y="289"/>
                  <a:pt x="126" y="289"/>
                  <a:pt x="126" y="289"/>
                </a:cubicBezTo>
                <a:cubicBezTo>
                  <a:pt x="101" y="313"/>
                  <a:pt x="101" y="313"/>
                  <a:pt x="101" y="313"/>
                </a:cubicBezTo>
                <a:cubicBezTo>
                  <a:pt x="275" y="313"/>
                  <a:pt x="275" y="313"/>
                  <a:pt x="275" y="313"/>
                </a:cubicBezTo>
                <a:cubicBezTo>
                  <a:pt x="251" y="289"/>
                  <a:pt x="251" y="289"/>
                  <a:pt x="251" y="289"/>
                </a:cubicBezTo>
                <a:cubicBezTo>
                  <a:pt x="251" y="271"/>
                  <a:pt x="251" y="271"/>
                  <a:pt x="251" y="271"/>
                </a:cubicBezTo>
                <a:cubicBezTo>
                  <a:pt x="358" y="271"/>
                  <a:pt x="358" y="271"/>
                  <a:pt x="358" y="271"/>
                </a:cubicBezTo>
                <a:cubicBezTo>
                  <a:pt x="364" y="271"/>
                  <a:pt x="369" y="266"/>
                  <a:pt x="369" y="260"/>
                </a:cubicBezTo>
                <a:cubicBezTo>
                  <a:pt x="369" y="11"/>
                  <a:pt x="369" y="11"/>
                  <a:pt x="369" y="11"/>
                </a:cubicBezTo>
                <a:cubicBezTo>
                  <a:pt x="369" y="5"/>
                  <a:pt x="364" y="0"/>
                  <a:pt x="358" y="0"/>
                </a:cubicBezTo>
                <a:close/>
                <a:moveTo>
                  <a:pt x="348" y="241"/>
                </a:moveTo>
                <a:cubicBezTo>
                  <a:pt x="348" y="247"/>
                  <a:pt x="344" y="251"/>
                  <a:pt x="338" y="251"/>
                </a:cubicBezTo>
                <a:cubicBezTo>
                  <a:pt x="32" y="251"/>
                  <a:pt x="32" y="251"/>
                  <a:pt x="32" y="251"/>
                </a:cubicBezTo>
                <a:cubicBezTo>
                  <a:pt x="26" y="251"/>
                  <a:pt x="22" y="247"/>
                  <a:pt x="22" y="241"/>
                </a:cubicBezTo>
                <a:cubicBezTo>
                  <a:pt x="22" y="30"/>
                  <a:pt x="22" y="30"/>
                  <a:pt x="22" y="30"/>
                </a:cubicBezTo>
                <a:cubicBezTo>
                  <a:pt x="22" y="24"/>
                  <a:pt x="26" y="20"/>
                  <a:pt x="32" y="20"/>
                </a:cubicBezTo>
                <a:cubicBezTo>
                  <a:pt x="338" y="20"/>
                  <a:pt x="338" y="20"/>
                  <a:pt x="338" y="20"/>
                </a:cubicBezTo>
                <a:cubicBezTo>
                  <a:pt x="344" y="20"/>
                  <a:pt x="348" y="24"/>
                  <a:pt x="348" y="30"/>
                </a:cubicBezTo>
                <a:cubicBezTo>
                  <a:pt x="348" y="241"/>
                  <a:pt x="348" y="241"/>
                  <a:pt x="348" y="241"/>
                </a:cubicBezTo>
                <a:cubicBezTo>
                  <a:pt x="348" y="241"/>
                  <a:pt x="348" y="241"/>
                  <a:pt x="348" y="2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b="1">
              <a:solidFill>
                <a:srgbClr val="505050"/>
              </a:solidFill>
              <a:latin typeface="Segoe UI Light" panose="020B0502040204020203" pitchFamily="34" charset="0"/>
              <a:cs typeface="Segoe UI Light" panose="020B0502040204020203" pitchFamily="34" charset="0"/>
            </a:endParaRPr>
          </a:p>
        </p:txBody>
      </p:sp>
      <p:sp>
        <p:nvSpPr>
          <p:cNvPr id="120" name="Rectangle 119"/>
          <p:cNvSpPr/>
          <p:nvPr/>
        </p:nvSpPr>
        <p:spPr>
          <a:xfrm>
            <a:off x="9748495" y="2933394"/>
            <a:ext cx="1818842" cy="286232"/>
          </a:xfrm>
          <a:prstGeom prst="rect">
            <a:avLst/>
          </a:prstGeom>
        </p:spPr>
        <p:txBody>
          <a:bodyPr wrap="square">
            <a:spAutoFit/>
          </a:bodyPr>
          <a:lstStyle/>
          <a:p>
            <a:pPr algn="ctr">
              <a:lnSpc>
                <a:spcPct val="90000"/>
              </a:lnSpc>
            </a:pPr>
            <a:r>
              <a:rPr lang="en-US" sz="1400" b="1" spc="-30" dirty="0" smtClean="0">
                <a:solidFill>
                  <a:srgbClr val="FFFFFF"/>
                </a:solidFill>
                <a:latin typeface="Segoe UI Light" panose="020B0502040204020203" pitchFamily="34" charset="0"/>
                <a:cs typeface="Segoe UI Light" panose="020B0502040204020203" pitchFamily="34" charset="0"/>
              </a:rPr>
              <a:t>server</a:t>
            </a:r>
            <a:endParaRPr lang="en-US" sz="1400" b="1" spc="-30" dirty="0">
              <a:solidFill>
                <a:srgbClr val="FFFFFF"/>
              </a:solidFill>
              <a:latin typeface="Segoe UI Light" panose="020B0502040204020203" pitchFamily="34" charset="0"/>
              <a:cs typeface="Segoe UI Light" panose="020B0502040204020203" pitchFamily="34" charset="0"/>
            </a:endParaRPr>
          </a:p>
        </p:txBody>
      </p:sp>
      <p:grpSp>
        <p:nvGrpSpPr>
          <p:cNvPr id="122" name="Group 121"/>
          <p:cNvGrpSpPr/>
          <p:nvPr/>
        </p:nvGrpSpPr>
        <p:grpSpPr>
          <a:xfrm>
            <a:off x="10298904" y="1636502"/>
            <a:ext cx="684780" cy="1299683"/>
            <a:chOff x="6836734" y="861237"/>
            <a:chExt cx="1041991" cy="1977656"/>
          </a:xfrm>
        </p:grpSpPr>
        <p:grpSp>
          <p:nvGrpSpPr>
            <p:cNvPr id="123" name="Group 122"/>
            <p:cNvGrpSpPr/>
            <p:nvPr/>
          </p:nvGrpSpPr>
          <p:grpSpPr>
            <a:xfrm>
              <a:off x="6836734" y="861237"/>
              <a:ext cx="1041991" cy="1977656"/>
              <a:chOff x="8899451" y="1435395"/>
              <a:chExt cx="1041991" cy="1977656"/>
            </a:xfrm>
          </p:grpSpPr>
          <p:sp>
            <p:nvSpPr>
              <p:cNvPr id="131" name="Freeform 5"/>
              <p:cNvSpPr>
                <a:spLocks noEditPoints="1"/>
              </p:cNvSpPr>
              <p:nvPr/>
            </p:nvSpPr>
            <p:spPr bwMode="auto">
              <a:xfrm>
                <a:off x="8960952" y="1501885"/>
                <a:ext cx="918988" cy="1844676"/>
              </a:xfrm>
              <a:custGeom>
                <a:avLst/>
                <a:gdLst>
                  <a:gd name="T0" fmla="*/ 493 w 509"/>
                  <a:gd name="T1" fmla="*/ 0 h 1023"/>
                  <a:gd name="T2" fmla="*/ 12 w 509"/>
                  <a:gd name="T3" fmla="*/ 0 h 1023"/>
                  <a:gd name="T4" fmla="*/ 0 w 509"/>
                  <a:gd name="T5" fmla="*/ 12 h 1023"/>
                  <a:gd name="T6" fmla="*/ 0 w 509"/>
                  <a:gd name="T7" fmla="*/ 212 h 1023"/>
                  <a:gd name="T8" fmla="*/ 0 w 509"/>
                  <a:gd name="T9" fmla="*/ 227 h 1023"/>
                  <a:gd name="T10" fmla="*/ 0 w 509"/>
                  <a:gd name="T11" fmla="*/ 1012 h 1023"/>
                  <a:gd name="T12" fmla="*/ 12 w 509"/>
                  <a:gd name="T13" fmla="*/ 1023 h 1023"/>
                  <a:gd name="T14" fmla="*/ 493 w 509"/>
                  <a:gd name="T15" fmla="*/ 1023 h 1023"/>
                  <a:gd name="T16" fmla="*/ 509 w 509"/>
                  <a:gd name="T17" fmla="*/ 1012 h 1023"/>
                  <a:gd name="T18" fmla="*/ 509 w 509"/>
                  <a:gd name="T19" fmla="*/ 227 h 1023"/>
                  <a:gd name="T20" fmla="*/ 509 w 509"/>
                  <a:gd name="T21" fmla="*/ 212 h 1023"/>
                  <a:gd name="T22" fmla="*/ 509 w 509"/>
                  <a:gd name="T23" fmla="*/ 12 h 1023"/>
                  <a:gd name="T24" fmla="*/ 493 w 509"/>
                  <a:gd name="T25" fmla="*/ 0 h 1023"/>
                  <a:gd name="T26" fmla="*/ 63 w 509"/>
                  <a:gd name="T27" fmla="*/ 157 h 1023"/>
                  <a:gd name="T28" fmla="*/ 63 w 509"/>
                  <a:gd name="T29" fmla="*/ 110 h 1023"/>
                  <a:gd name="T30" fmla="*/ 75 w 509"/>
                  <a:gd name="T31" fmla="*/ 94 h 1023"/>
                  <a:gd name="T32" fmla="*/ 435 w 509"/>
                  <a:gd name="T33" fmla="*/ 94 h 1023"/>
                  <a:gd name="T34" fmla="*/ 446 w 509"/>
                  <a:gd name="T35" fmla="*/ 110 h 1023"/>
                  <a:gd name="T36" fmla="*/ 446 w 509"/>
                  <a:gd name="T37" fmla="*/ 157 h 1023"/>
                  <a:gd name="T38" fmla="*/ 435 w 509"/>
                  <a:gd name="T39" fmla="*/ 169 h 1023"/>
                  <a:gd name="T40" fmla="*/ 75 w 509"/>
                  <a:gd name="T41" fmla="*/ 169 h 1023"/>
                  <a:gd name="T42" fmla="*/ 63 w 509"/>
                  <a:gd name="T43" fmla="*/ 157 h 1023"/>
                  <a:gd name="T44" fmla="*/ 403 w 509"/>
                  <a:gd name="T45" fmla="*/ 482 h 1023"/>
                  <a:gd name="T46" fmla="*/ 372 w 509"/>
                  <a:gd name="T47" fmla="*/ 447 h 1023"/>
                  <a:gd name="T48" fmla="*/ 403 w 509"/>
                  <a:gd name="T49" fmla="*/ 416 h 1023"/>
                  <a:gd name="T50" fmla="*/ 443 w 509"/>
                  <a:gd name="T51" fmla="*/ 447 h 1023"/>
                  <a:gd name="T52" fmla="*/ 403 w 509"/>
                  <a:gd name="T53" fmla="*/ 482 h 1023"/>
                  <a:gd name="T54" fmla="*/ 403 w 509"/>
                  <a:gd name="T55" fmla="*/ 369 h 1023"/>
                  <a:gd name="T56" fmla="*/ 360 w 509"/>
                  <a:gd name="T57" fmla="*/ 321 h 1023"/>
                  <a:gd name="T58" fmla="*/ 403 w 509"/>
                  <a:gd name="T59" fmla="*/ 278 h 1023"/>
                  <a:gd name="T60" fmla="*/ 454 w 509"/>
                  <a:gd name="T61" fmla="*/ 321 h 1023"/>
                  <a:gd name="T62" fmla="*/ 403 w 509"/>
                  <a:gd name="T63" fmla="*/ 36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9" h="1023">
                    <a:moveTo>
                      <a:pt x="493" y="0"/>
                    </a:moveTo>
                    <a:cubicBezTo>
                      <a:pt x="12" y="0"/>
                      <a:pt x="12" y="0"/>
                      <a:pt x="12" y="0"/>
                    </a:cubicBezTo>
                    <a:cubicBezTo>
                      <a:pt x="8" y="0"/>
                      <a:pt x="0" y="4"/>
                      <a:pt x="0" y="12"/>
                    </a:cubicBezTo>
                    <a:cubicBezTo>
                      <a:pt x="0" y="212"/>
                      <a:pt x="0" y="212"/>
                      <a:pt x="0" y="212"/>
                    </a:cubicBezTo>
                    <a:cubicBezTo>
                      <a:pt x="0" y="227"/>
                      <a:pt x="0" y="227"/>
                      <a:pt x="0" y="227"/>
                    </a:cubicBezTo>
                    <a:cubicBezTo>
                      <a:pt x="0" y="1012"/>
                      <a:pt x="0" y="1012"/>
                      <a:pt x="0" y="1012"/>
                    </a:cubicBezTo>
                    <a:cubicBezTo>
                      <a:pt x="0" y="1019"/>
                      <a:pt x="8" y="1023"/>
                      <a:pt x="12" y="1023"/>
                    </a:cubicBezTo>
                    <a:cubicBezTo>
                      <a:pt x="493" y="1023"/>
                      <a:pt x="493" y="1023"/>
                      <a:pt x="493" y="1023"/>
                    </a:cubicBezTo>
                    <a:cubicBezTo>
                      <a:pt x="501" y="1023"/>
                      <a:pt x="509" y="1019"/>
                      <a:pt x="509" y="1012"/>
                    </a:cubicBezTo>
                    <a:cubicBezTo>
                      <a:pt x="509" y="227"/>
                      <a:pt x="509" y="227"/>
                      <a:pt x="509" y="227"/>
                    </a:cubicBezTo>
                    <a:cubicBezTo>
                      <a:pt x="509" y="212"/>
                      <a:pt x="509" y="212"/>
                      <a:pt x="509" y="212"/>
                    </a:cubicBezTo>
                    <a:cubicBezTo>
                      <a:pt x="509" y="12"/>
                      <a:pt x="509" y="12"/>
                      <a:pt x="509" y="12"/>
                    </a:cubicBezTo>
                    <a:cubicBezTo>
                      <a:pt x="509" y="4"/>
                      <a:pt x="501" y="0"/>
                      <a:pt x="493" y="0"/>
                    </a:cubicBezTo>
                    <a:close/>
                    <a:moveTo>
                      <a:pt x="63" y="157"/>
                    </a:moveTo>
                    <a:cubicBezTo>
                      <a:pt x="63" y="110"/>
                      <a:pt x="63" y="110"/>
                      <a:pt x="63" y="110"/>
                    </a:cubicBezTo>
                    <a:cubicBezTo>
                      <a:pt x="63" y="102"/>
                      <a:pt x="67" y="94"/>
                      <a:pt x="75" y="94"/>
                    </a:cubicBezTo>
                    <a:cubicBezTo>
                      <a:pt x="435" y="94"/>
                      <a:pt x="435" y="94"/>
                      <a:pt x="435" y="94"/>
                    </a:cubicBezTo>
                    <a:cubicBezTo>
                      <a:pt x="443" y="94"/>
                      <a:pt x="446" y="102"/>
                      <a:pt x="446" y="110"/>
                    </a:cubicBezTo>
                    <a:cubicBezTo>
                      <a:pt x="446" y="157"/>
                      <a:pt x="446" y="157"/>
                      <a:pt x="446" y="157"/>
                    </a:cubicBezTo>
                    <a:cubicBezTo>
                      <a:pt x="446" y="165"/>
                      <a:pt x="443" y="169"/>
                      <a:pt x="435" y="169"/>
                    </a:cubicBezTo>
                    <a:cubicBezTo>
                      <a:pt x="75" y="169"/>
                      <a:pt x="75" y="169"/>
                      <a:pt x="75" y="169"/>
                    </a:cubicBezTo>
                    <a:cubicBezTo>
                      <a:pt x="67" y="169"/>
                      <a:pt x="63" y="165"/>
                      <a:pt x="63" y="157"/>
                    </a:cubicBezTo>
                    <a:close/>
                    <a:moveTo>
                      <a:pt x="403" y="482"/>
                    </a:moveTo>
                    <a:cubicBezTo>
                      <a:pt x="388" y="482"/>
                      <a:pt x="372" y="467"/>
                      <a:pt x="372" y="447"/>
                    </a:cubicBezTo>
                    <a:cubicBezTo>
                      <a:pt x="372" y="431"/>
                      <a:pt x="388" y="416"/>
                      <a:pt x="403" y="416"/>
                    </a:cubicBezTo>
                    <a:cubicBezTo>
                      <a:pt x="423" y="416"/>
                      <a:pt x="443" y="431"/>
                      <a:pt x="443" y="447"/>
                    </a:cubicBezTo>
                    <a:cubicBezTo>
                      <a:pt x="443" y="467"/>
                      <a:pt x="423" y="482"/>
                      <a:pt x="403" y="482"/>
                    </a:cubicBezTo>
                    <a:close/>
                    <a:moveTo>
                      <a:pt x="403" y="369"/>
                    </a:moveTo>
                    <a:cubicBezTo>
                      <a:pt x="380" y="369"/>
                      <a:pt x="360" y="349"/>
                      <a:pt x="360" y="321"/>
                    </a:cubicBezTo>
                    <a:cubicBezTo>
                      <a:pt x="360" y="298"/>
                      <a:pt x="380" y="278"/>
                      <a:pt x="403" y="278"/>
                    </a:cubicBezTo>
                    <a:cubicBezTo>
                      <a:pt x="431" y="278"/>
                      <a:pt x="454" y="298"/>
                      <a:pt x="454" y="321"/>
                    </a:cubicBezTo>
                    <a:cubicBezTo>
                      <a:pt x="454" y="349"/>
                      <a:pt x="431" y="369"/>
                      <a:pt x="403" y="36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b="1">
                  <a:solidFill>
                    <a:srgbClr val="505050"/>
                  </a:solidFill>
                  <a:latin typeface="Segoe UI Light" panose="020B0502040204020203" pitchFamily="34" charset="0"/>
                  <a:cs typeface="Segoe UI Light" panose="020B0502040204020203" pitchFamily="34" charset="0"/>
                </a:endParaRPr>
              </a:p>
            </p:txBody>
          </p:sp>
          <p:sp>
            <p:nvSpPr>
              <p:cNvPr id="132" name="Rectangle 131"/>
              <p:cNvSpPr/>
              <p:nvPr/>
            </p:nvSpPr>
            <p:spPr bwMode="auto">
              <a:xfrm>
                <a:off x="8899451" y="1435395"/>
                <a:ext cx="1041991" cy="1977656"/>
              </a:xfrm>
              <a:prstGeom prst="rect">
                <a:avLst/>
              </a:prstGeom>
              <a:noFill/>
              <a:ln>
                <a:solidFill>
                  <a:schemeClr val="tx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grpSp>
        <p:sp>
          <p:nvSpPr>
            <p:cNvPr id="124" name="Rectangle 123"/>
            <p:cNvSpPr/>
            <p:nvPr/>
          </p:nvSpPr>
          <p:spPr bwMode="auto">
            <a:xfrm>
              <a:off x="6974958" y="1052623"/>
              <a:ext cx="776177" cy="255182"/>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grpSp>
          <p:nvGrpSpPr>
            <p:cNvPr id="126" name="Group 125"/>
            <p:cNvGrpSpPr/>
            <p:nvPr/>
          </p:nvGrpSpPr>
          <p:grpSpPr>
            <a:xfrm>
              <a:off x="7304567" y="2049463"/>
              <a:ext cx="446568" cy="310966"/>
              <a:chOff x="7304567" y="2049462"/>
              <a:chExt cx="446568" cy="457201"/>
            </a:xfrm>
          </p:grpSpPr>
          <p:sp>
            <p:nvSpPr>
              <p:cNvPr id="128" name="Rectangle 127"/>
              <p:cNvSpPr/>
              <p:nvPr/>
            </p:nvSpPr>
            <p:spPr bwMode="auto">
              <a:xfrm>
                <a:off x="7304567" y="2049462"/>
                <a:ext cx="446568" cy="7620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29" name="Rectangle 128"/>
              <p:cNvSpPr/>
              <p:nvPr/>
            </p:nvSpPr>
            <p:spPr bwMode="auto">
              <a:xfrm>
                <a:off x="7304567" y="2239962"/>
                <a:ext cx="446568" cy="7620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sp>
            <p:nvSpPr>
              <p:cNvPr id="130" name="Rectangle 129"/>
              <p:cNvSpPr/>
              <p:nvPr/>
            </p:nvSpPr>
            <p:spPr bwMode="auto">
              <a:xfrm>
                <a:off x="7304567" y="2430462"/>
                <a:ext cx="446568" cy="76201"/>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grpSp>
      </p:grpSp>
      <p:grpSp>
        <p:nvGrpSpPr>
          <p:cNvPr id="133" name="Group 132"/>
          <p:cNvGrpSpPr/>
          <p:nvPr/>
        </p:nvGrpSpPr>
        <p:grpSpPr>
          <a:xfrm>
            <a:off x="10995828" y="2252644"/>
            <a:ext cx="864836" cy="555628"/>
            <a:chOff x="10264303" y="2491882"/>
            <a:chExt cx="864836" cy="555628"/>
          </a:xfrm>
        </p:grpSpPr>
        <p:sp>
          <p:nvSpPr>
            <p:cNvPr id="134" name="Freeform 79"/>
            <p:cNvSpPr>
              <a:spLocks noEditPoints="1"/>
            </p:cNvSpPr>
            <p:nvPr/>
          </p:nvSpPr>
          <p:spPr bwMode="black">
            <a:xfrm>
              <a:off x="10718027" y="2491882"/>
              <a:ext cx="411112" cy="55562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111648" tIns="55825" rIns="111648" bIns="55825" numCol="1" anchor="t" anchorCtr="0" compatLnSpc="1">
              <a:prstTxWarp prst="textNoShape">
                <a:avLst/>
              </a:prstTxWarp>
            </a:bodyPr>
            <a:lstStyle/>
            <a:p>
              <a:endParaRPr lang="en-US" sz="1632" b="1" dirty="0">
                <a:solidFill>
                  <a:srgbClr val="505050"/>
                </a:solidFill>
                <a:latin typeface="Segoe UI Light" panose="020B0502040204020203" pitchFamily="34" charset="0"/>
                <a:cs typeface="Segoe UI Light" panose="020B0502040204020203" pitchFamily="34" charset="0"/>
              </a:endParaRPr>
            </a:p>
          </p:txBody>
        </p:sp>
        <p:cxnSp>
          <p:nvCxnSpPr>
            <p:cNvPr id="135" name="Straight Arrow Connector 134"/>
            <p:cNvCxnSpPr/>
            <p:nvPr/>
          </p:nvCxnSpPr>
          <p:spPr>
            <a:xfrm>
              <a:off x="10264303" y="2765677"/>
              <a:ext cx="385925" cy="0"/>
            </a:xfrm>
            <a:prstGeom prst="straightConnector1">
              <a:avLst/>
            </a:prstGeom>
            <a:ln w="254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36" name="Arc 135"/>
          <p:cNvSpPr/>
          <p:nvPr/>
        </p:nvSpPr>
        <p:spPr>
          <a:xfrm>
            <a:off x="8804008" y="1884700"/>
            <a:ext cx="1597704" cy="1169760"/>
          </a:xfrm>
          <a:prstGeom prst="arc">
            <a:avLst>
              <a:gd name="adj1" fmla="val 12197674"/>
              <a:gd name="adj2" fmla="val 2018618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solidFill>
                <a:srgbClr val="505050"/>
              </a:solidFill>
              <a:latin typeface="Segoe UI Light" panose="020B0502040204020203" pitchFamily="34" charset="0"/>
              <a:cs typeface="Segoe UI Light" panose="020B0502040204020203" pitchFamily="34" charset="0"/>
            </a:endParaRPr>
          </a:p>
        </p:txBody>
      </p:sp>
      <p:cxnSp>
        <p:nvCxnSpPr>
          <p:cNvPr id="137" name="Straight Arrow Connector 136"/>
          <p:cNvCxnSpPr/>
          <p:nvPr/>
        </p:nvCxnSpPr>
        <p:spPr>
          <a:xfrm flipH="1" flipV="1">
            <a:off x="8456533" y="2815795"/>
            <a:ext cx="802081" cy="1743820"/>
          </a:xfrm>
          <a:prstGeom prst="straightConnector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38" name="Rectangle 137"/>
          <p:cNvSpPr/>
          <p:nvPr/>
        </p:nvSpPr>
        <p:spPr>
          <a:xfrm>
            <a:off x="9125451" y="4049111"/>
            <a:ext cx="1164101" cy="369332"/>
          </a:xfrm>
          <a:prstGeom prst="rect">
            <a:avLst/>
          </a:prstGeom>
        </p:spPr>
        <p:txBody>
          <a:bodyPr wrap="none">
            <a:spAutoFit/>
          </a:bodyPr>
          <a:lstStyle/>
          <a:p>
            <a:pPr>
              <a:lnSpc>
                <a:spcPct val="90000"/>
              </a:lnSpc>
            </a:pPr>
            <a:r>
              <a:rPr lang="en-US" sz="1000" b="1" dirty="0" smtClean="0">
                <a:solidFill>
                  <a:srgbClr val="FFFFFF"/>
                </a:solidFill>
                <a:latin typeface="Segoe UI Light" panose="020B0502040204020203" pitchFamily="34" charset="0"/>
                <a:cs typeface="Segoe UI Light" panose="020B0502040204020203" pitchFamily="34" charset="0"/>
              </a:rPr>
              <a:t>Client server: </a:t>
            </a:r>
            <a:br>
              <a:rPr lang="en-US" sz="1000" b="1" dirty="0" smtClean="0">
                <a:solidFill>
                  <a:srgbClr val="FFFFFF"/>
                </a:solidFill>
                <a:latin typeface="Segoe UI Light" panose="020B0502040204020203" pitchFamily="34" charset="0"/>
                <a:cs typeface="Segoe UI Light" panose="020B0502040204020203" pitchFamily="34" charset="0"/>
              </a:rPr>
            </a:br>
            <a:r>
              <a:rPr lang="en-US" sz="1000" b="1" dirty="0" smtClean="0">
                <a:solidFill>
                  <a:srgbClr val="FFFFFF"/>
                </a:solidFill>
                <a:latin typeface="Segoe UI Light" panose="020B0502040204020203" pitchFamily="34" charset="0"/>
                <a:cs typeface="Segoe UI Light" panose="020B0502040204020203" pitchFamily="34" charset="0"/>
              </a:rPr>
              <a:t>SSL/TLS protected</a:t>
            </a:r>
            <a:endParaRPr lang="en-US" sz="1000" b="1" dirty="0">
              <a:solidFill>
                <a:srgbClr val="FFFFFF"/>
              </a:solidFill>
              <a:latin typeface="Segoe UI Light" panose="020B0502040204020203" pitchFamily="34" charset="0"/>
              <a:cs typeface="Segoe UI Light" panose="020B0502040204020203" pitchFamily="34" charset="0"/>
            </a:endParaRPr>
          </a:p>
        </p:txBody>
      </p:sp>
      <p:sp>
        <p:nvSpPr>
          <p:cNvPr id="140" name="Rectangle 139"/>
          <p:cNvSpPr/>
          <p:nvPr/>
        </p:nvSpPr>
        <p:spPr>
          <a:xfrm>
            <a:off x="9158102" y="2811462"/>
            <a:ext cx="678391" cy="230832"/>
          </a:xfrm>
          <a:prstGeom prst="rect">
            <a:avLst/>
          </a:prstGeom>
        </p:spPr>
        <p:txBody>
          <a:bodyPr wrap="none">
            <a:spAutoFit/>
          </a:bodyPr>
          <a:lstStyle/>
          <a:p>
            <a:pPr>
              <a:lnSpc>
                <a:spcPct val="90000"/>
              </a:lnSpc>
            </a:pPr>
            <a:r>
              <a:rPr lang="en-US" sz="1000" b="1" dirty="0" smtClean="0">
                <a:solidFill>
                  <a:srgbClr val="FFFFFF"/>
                </a:solidFill>
                <a:latin typeface="Segoe UI Light" panose="020B0502040204020203" pitchFamily="34" charset="0"/>
                <a:cs typeface="Segoe UI Light" panose="020B0502040204020203" pitchFamily="34" charset="0"/>
              </a:rPr>
              <a:t>Data disk</a:t>
            </a:r>
            <a:endParaRPr lang="en-US" sz="1000" b="1" dirty="0">
              <a:solidFill>
                <a:srgbClr val="FFFFFF"/>
              </a:solidFill>
              <a:latin typeface="Segoe UI Light" panose="020B0502040204020203" pitchFamily="34" charset="0"/>
              <a:cs typeface="Segoe UI Light" panose="020B0502040204020203" pitchFamily="34" charset="0"/>
            </a:endParaRPr>
          </a:p>
        </p:txBody>
      </p:sp>
      <p:sp>
        <p:nvSpPr>
          <p:cNvPr id="141" name="Rectangle 140"/>
          <p:cNvSpPr/>
          <p:nvPr/>
        </p:nvSpPr>
        <p:spPr>
          <a:xfrm>
            <a:off x="11299111" y="2796630"/>
            <a:ext cx="678391" cy="230832"/>
          </a:xfrm>
          <a:prstGeom prst="rect">
            <a:avLst/>
          </a:prstGeom>
        </p:spPr>
        <p:txBody>
          <a:bodyPr wrap="none">
            <a:spAutoFit/>
          </a:bodyPr>
          <a:lstStyle/>
          <a:p>
            <a:pPr>
              <a:lnSpc>
                <a:spcPct val="90000"/>
              </a:lnSpc>
            </a:pPr>
            <a:r>
              <a:rPr lang="en-US" sz="1000" b="1" dirty="0" smtClean="0">
                <a:solidFill>
                  <a:srgbClr val="FFFFFF"/>
                </a:solidFill>
                <a:latin typeface="Segoe UI Light" panose="020B0502040204020203" pitchFamily="34" charset="0"/>
                <a:cs typeface="Segoe UI Light" panose="020B0502040204020203" pitchFamily="34" charset="0"/>
              </a:rPr>
              <a:t>Data disk</a:t>
            </a:r>
            <a:endParaRPr lang="en-US" sz="1000" b="1" dirty="0">
              <a:solidFill>
                <a:srgbClr val="FFFFFF"/>
              </a:solidFill>
              <a:latin typeface="Segoe UI Light" panose="020B0502040204020203" pitchFamily="34" charset="0"/>
              <a:cs typeface="Segoe UI Light" panose="020B0502040204020203" pitchFamily="34" charset="0"/>
            </a:endParaRPr>
          </a:p>
        </p:txBody>
      </p:sp>
      <p:grpSp>
        <p:nvGrpSpPr>
          <p:cNvPr id="143" name="Group 142"/>
          <p:cNvGrpSpPr/>
          <p:nvPr/>
        </p:nvGrpSpPr>
        <p:grpSpPr>
          <a:xfrm>
            <a:off x="8858278" y="4052614"/>
            <a:ext cx="266700" cy="352425"/>
            <a:chOff x="8118623" y="3979069"/>
            <a:chExt cx="266700" cy="352425"/>
          </a:xfrm>
          <a:solidFill>
            <a:schemeClr val="accent4"/>
          </a:solidFill>
        </p:grpSpPr>
        <p:sp>
          <p:nvSpPr>
            <p:cNvPr id="145" name="Rectangle 144"/>
            <p:cNvSpPr/>
            <p:nvPr/>
          </p:nvSpPr>
          <p:spPr bwMode="auto">
            <a:xfrm>
              <a:off x="8123387" y="3979069"/>
              <a:ext cx="261936" cy="352425"/>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47" name="Picture 3" descr="C:\Users\hannahr\Dropbox\MOD Servers Metro Icon Library\victor melniciuc\PNGs\Tech_Words\TechWords_06-13-12-Security.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471" t="17883" r="22061" b="17883"/>
            <a:stretch/>
          </p:blipFill>
          <p:spPr bwMode="auto">
            <a:xfrm>
              <a:off x="8118623" y="3986361"/>
              <a:ext cx="252414" cy="309012"/>
            </a:xfrm>
            <a:prstGeom prst="rect">
              <a:avLst/>
            </a:prstGeom>
            <a:grpFill/>
            <a:ln>
              <a:noFill/>
            </a:ln>
            <a:extLst/>
          </p:spPr>
        </p:pic>
      </p:grpSp>
      <p:grpSp>
        <p:nvGrpSpPr>
          <p:cNvPr id="149" name="Group 148"/>
          <p:cNvGrpSpPr/>
          <p:nvPr/>
        </p:nvGrpSpPr>
        <p:grpSpPr>
          <a:xfrm>
            <a:off x="9433105" y="1735838"/>
            <a:ext cx="293943" cy="352425"/>
            <a:chOff x="8715375" y="2029966"/>
            <a:chExt cx="293943" cy="352425"/>
          </a:xfrm>
        </p:grpSpPr>
        <p:sp>
          <p:nvSpPr>
            <p:cNvPr id="150" name="Rectangle 149"/>
            <p:cNvSpPr/>
            <p:nvPr/>
          </p:nvSpPr>
          <p:spPr bwMode="auto">
            <a:xfrm>
              <a:off x="8715375" y="2029966"/>
              <a:ext cx="293943" cy="35242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p:txBody>
        </p:sp>
        <p:pic>
          <p:nvPicPr>
            <p:cNvPr id="151" name="Picture 3" descr="C:\Users\hannahr\Dropbox\MOD Servers Metro Icon Library\victor melniciuc\PNGs\Tech_Words\TechWords_06-13-12-Security.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471" t="17883" r="22061" b="17883"/>
            <a:stretch/>
          </p:blipFill>
          <p:spPr bwMode="auto">
            <a:xfrm>
              <a:off x="8742618" y="2037258"/>
              <a:ext cx="252414" cy="309012"/>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153" name="Rectangle 152"/>
          <p:cNvSpPr/>
          <p:nvPr/>
        </p:nvSpPr>
        <p:spPr>
          <a:xfrm>
            <a:off x="8970574" y="1326719"/>
            <a:ext cx="1164101" cy="369332"/>
          </a:xfrm>
          <a:prstGeom prst="rect">
            <a:avLst/>
          </a:prstGeom>
        </p:spPr>
        <p:txBody>
          <a:bodyPr wrap="none">
            <a:spAutoFit/>
          </a:bodyPr>
          <a:lstStyle/>
          <a:p>
            <a:pPr>
              <a:lnSpc>
                <a:spcPct val="90000"/>
              </a:lnSpc>
            </a:pPr>
            <a:r>
              <a:rPr lang="en-US" sz="1000" b="1" dirty="0" smtClean="0">
                <a:solidFill>
                  <a:srgbClr val="FFFFFF"/>
                </a:solidFill>
                <a:latin typeface="Segoe UI Light" panose="020B0502040204020203" pitchFamily="34" charset="0"/>
                <a:cs typeface="Segoe UI Light" panose="020B0502040204020203" pitchFamily="34" charset="0"/>
              </a:rPr>
              <a:t>Server to server:</a:t>
            </a:r>
          </a:p>
          <a:p>
            <a:pPr>
              <a:lnSpc>
                <a:spcPct val="90000"/>
              </a:lnSpc>
            </a:pPr>
            <a:r>
              <a:rPr lang="en-US" sz="1000" b="1" dirty="0" smtClean="0">
                <a:solidFill>
                  <a:srgbClr val="FFFFFF"/>
                </a:solidFill>
                <a:latin typeface="Segoe UI Light" panose="020B0502040204020203" pitchFamily="34" charset="0"/>
                <a:cs typeface="Segoe UI Light" panose="020B0502040204020203" pitchFamily="34" charset="0"/>
              </a:rPr>
              <a:t>SSL/TLS protected</a:t>
            </a:r>
            <a:endParaRPr lang="en-US" sz="1000" b="1" dirty="0">
              <a:solidFill>
                <a:srgbClr val="FFFFFF"/>
              </a:solidFill>
              <a:latin typeface="Segoe UI Light" panose="020B0502040204020203" pitchFamily="34" charset="0"/>
              <a:cs typeface="Segoe UI Light" panose="020B0502040204020203" pitchFamily="34" charset="0"/>
            </a:endParaRPr>
          </a:p>
        </p:txBody>
      </p:sp>
      <p:sp>
        <p:nvSpPr>
          <p:cNvPr id="155" name="Freeform 92"/>
          <p:cNvSpPr>
            <a:spLocks noEditPoints="1"/>
          </p:cNvSpPr>
          <p:nvPr/>
        </p:nvSpPr>
        <p:spPr bwMode="black">
          <a:xfrm>
            <a:off x="9197629" y="5173662"/>
            <a:ext cx="265273" cy="36143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000000"/>
              </a:solidFill>
              <a:latin typeface="Segoe UI Light" panose="020B0502040204020203" pitchFamily="34" charset="0"/>
              <a:cs typeface="Segoe UI Light" panose="020B0502040204020203" pitchFamily="34" charset="0"/>
            </a:endParaRPr>
          </a:p>
        </p:txBody>
      </p:sp>
      <p:sp>
        <p:nvSpPr>
          <p:cNvPr id="57" name="Rectangle 56"/>
          <p:cNvSpPr/>
          <p:nvPr/>
        </p:nvSpPr>
        <p:spPr>
          <a:xfrm>
            <a:off x="126103" y="-7938"/>
            <a:ext cx="5357236" cy="830997"/>
          </a:xfrm>
          <a:prstGeom prst="rect">
            <a:avLst/>
          </a:prstGeom>
        </p:spPr>
        <p:txBody>
          <a:bodyPr wrap="none">
            <a:spAutoFit/>
          </a:bodyPr>
          <a:lstStyle/>
          <a:p>
            <a:r>
              <a:rPr lang="en-US" sz="4800" dirty="0" smtClean="0">
                <a:solidFill>
                  <a:srgbClr val="505050"/>
                </a:solidFill>
                <a:latin typeface="Segoe UI Light" panose="020B0502040204020203" pitchFamily="34" charset="0"/>
                <a:cs typeface="Segoe UI Light" panose="020B0502040204020203" pitchFamily="34" charset="0"/>
              </a:rPr>
              <a:t>Encryption in Transit</a:t>
            </a:r>
            <a:endParaRPr lang="en-US" sz="4800" dirty="0">
              <a:solidFill>
                <a:srgbClr val="505050"/>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171652814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 365 Trust </a:t>
            </a:r>
            <a:r>
              <a:rPr lang="en-US" dirty="0" smtClean="0"/>
              <a:t>Security</a:t>
            </a:r>
            <a:r>
              <a:rPr lang="en-US" dirty="0"/>
              <a:t>, </a:t>
            </a:r>
            <a:r>
              <a:rPr lang="en-US" dirty="0" smtClean="0"/>
              <a:t>Privacy, </a:t>
            </a:r>
            <a:r>
              <a:rPr lang="en-US" dirty="0"/>
              <a:t>and Compliance</a:t>
            </a:r>
          </a:p>
        </p:txBody>
      </p:sp>
      <p:sp>
        <p:nvSpPr>
          <p:cNvPr id="3" name="Text Placeholder 2"/>
          <p:cNvSpPr>
            <a:spLocks noGrp="1"/>
          </p:cNvSpPr>
          <p:nvPr>
            <p:ph type="body" sz="quarter" idx="14"/>
          </p:nvPr>
        </p:nvSpPr>
        <p:spPr/>
        <p:txBody>
          <a:bodyPr/>
          <a:lstStyle/>
          <a:p>
            <a:r>
              <a:rPr lang="en-US" sz="2800" dirty="0"/>
              <a:t>Vijay </a:t>
            </a:r>
            <a:r>
              <a:rPr lang="en-US" sz="2800" dirty="0" smtClean="0"/>
              <a:t>Kumar</a:t>
            </a:r>
          </a:p>
          <a:p>
            <a:r>
              <a:rPr lang="en-US" sz="2800" dirty="0" smtClean="0"/>
              <a:t>Senior Product Manager</a:t>
            </a:r>
          </a:p>
          <a:p>
            <a:r>
              <a:rPr lang="en-US" sz="2800" dirty="0" smtClean="0"/>
              <a:t>Office 365</a:t>
            </a:r>
            <a:endParaRPr lang="en-US" sz="2800" dirty="0"/>
          </a:p>
        </p:txBody>
      </p:sp>
      <p:sp>
        <p:nvSpPr>
          <p:cNvPr id="4" name="Text Placeholder 3"/>
          <p:cNvSpPr>
            <a:spLocks noGrp="1"/>
          </p:cNvSpPr>
          <p:nvPr>
            <p:ph type="body" sz="quarter" idx="15"/>
          </p:nvPr>
        </p:nvSpPr>
        <p:spPr/>
        <p:txBody>
          <a:bodyPr/>
          <a:lstStyle/>
          <a:p>
            <a:r>
              <a:rPr lang="en-US" dirty="0" smtClean="0"/>
              <a:t>SPC214</a:t>
            </a:r>
            <a:endParaRPr lang="en-US" dirty="0"/>
          </a:p>
        </p:txBody>
      </p:sp>
    </p:spTree>
    <p:extLst>
      <p:ext uri="{BB962C8B-B14F-4D97-AF65-F5344CB8AC3E}">
        <p14:creationId xmlns:p14="http://schemas.microsoft.com/office/powerpoint/2010/main" val="674610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037" y="-7938"/>
            <a:ext cx="13258798" cy="917575"/>
          </a:xfrm>
        </p:spPr>
        <p:txBody>
          <a:bodyPr/>
          <a:lstStyle/>
          <a:p>
            <a:r>
              <a:rPr lang="en-US" sz="4800" dirty="0"/>
              <a:t>Defense in depth</a:t>
            </a:r>
            <a:r>
              <a:rPr lang="en-US" sz="8800" dirty="0"/>
              <a:t/>
            </a:r>
            <a:br>
              <a:rPr lang="en-US" sz="8800" dirty="0"/>
            </a:br>
            <a:r>
              <a:rPr lang="en-US" sz="3200" spc="-20" dirty="0"/>
              <a:t>multi-dimensional approach to customer environment</a:t>
            </a:r>
            <a:endParaRPr lang="en-US" sz="3200" dirty="0"/>
          </a:p>
        </p:txBody>
      </p:sp>
      <p:sp>
        <p:nvSpPr>
          <p:cNvPr id="7" name="Rectangle 6"/>
          <p:cNvSpPr>
            <a:spLocks noChangeArrowheads="1"/>
          </p:cNvSpPr>
          <p:nvPr/>
        </p:nvSpPr>
        <p:spPr bwMode="auto">
          <a:xfrm>
            <a:off x="3901503" y="1606621"/>
            <a:ext cx="3916934" cy="4889053"/>
          </a:xfrm>
          <a:prstGeom prst="rect">
            <a:avLst/>
          </a:prstGeom>
          <a:solidFill>
            <a:schemeClr val="bg1">
              <a:lumMod val="75000"/>
            </a:schemeClr>
          </a:soli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6521" tIns="186521" rIns="186521" bIns="186521" numCol="1" rtlCol="0" anchor="t" anchorCtr="0" compatLnSpc="1">
            <a:prstTxWarp prst="textNoShape">
              <a:avLst/>
            </a:prstTxWarp>
            <a:noAutofit/>
          </a:bodyPr>
          <a:lstStyle/>
          <a:p>
            <a:pPr defTabSz="932559">
              <a:spcBef>
                <a:spcPct val="20000"/>
              </a:spcBef>
              <a:buSzPct val="90000"/>
            </a:pPr>
            <a:r>
              <a:rPr lang="en-US" sz="2800" dirty="0" smtClean="0">
                <a:gradFill>
                  <a:gsLst>
                    <a:gs pos="0">
                      <a:srgbClr val="505050"/>
                    </a:gs>
                    <a:gs pos="100000">
                      <a:srgbClr val="505050"/>
                    </a:gs>
                  </a:gsLst>
                  <a:lin ang="16200000" scaled="1"/>
                </a:gradFill>
              </a:rPr>
              <a:t>Security Management </a:t>
            </a:r>
            <a:endParaRPr lang="en-US" sz="2800" dirty="0">
              <a:gradFill>
                <a:gsLst>
                  <a:gs pos="0">
                    <a:srgbClr val="505050"/>
                  </a:gs>
                  <a:gs pos="100000">
                    <a:srgbClr val="505050"/>
                  </a:gs>
                </a:gsLst>
                <a:lin ang="16200000" scaled="1"/>
              </a:gradFill>
            </a:endParaRPr>
          </a:p>
        </p:txBody>
      </p:sp>
      <p:sp>
        <p:nvSpPr>
          <p:cNvPr id="8" name="Rounded Rectangle 18458"/>
          <p:cNvSpPr>
            <a:spLocks noChangeArrowheads="1"/>
          </p:cNvSpPr>
          <p:nvPr/>
        </p:nvSpPr>
        <p:spPr bwMode="auto">
          <a:xfrm>
            <a:off x="4077275" y="5185850"/>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Network perimeter</a:t>
            </a:r>
          </a:p>
        </p:txBody>
      </p:sp>
      <p:sp>
        <p:nvSpPr>
          <p:cNvPr id="9" name="Rounded Rectangle 18455"/>
          <p:cNvSpPr>
            <a:spLocks noChangeArrowheads="1"/>
          </p:cNvSpPr>
          <p:nvPr/>
        </p:nvSpPr>
        <p:spPr bwMode="auto">
          <a:xfrm>
            <a:off x="4077275" y="4601639"/>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Internal network</a:t>
            </a:r>
          </a:p>
        </p:txBody>
      </p:sp>
      <p:sp>
        <p:nvSpPr>
          <p:cNvPr id="12" name="Rounded Rectangle 18452"/>
          <p:cNvSpPr>
            <a:spLocks noChangeArrowheads="1"/>
          </p:cNvSpPr>
          <p:nvPr/>
        </p:nvSpPr>
        <p:spPr bwMode="auto">
          <a:xfrm>
            <a:off x="4077275" y="4017428"/>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Host</a:t>
            </a:r>
          </a:p>
        </p:txBody>
      </p:sp>
      <p:sp>
        <p:nvSpPr>
          <p:cNvPr id="13" name="Rounded Rectangle 18449"/>
          <p:cNvSpPr>
            <a:spLocks noChangeArrowheads="1"/>
          </p:cNvSpPr>
          <p:nvPr/>
        </p:nvSpPr>
        <p:spPr bwMode="auto">
          <a:xfrm>
            <a:off x="4077275" y="3433217"/>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Application</a:t>
            </a:r>
          </a:p>
        </p:txBody>
      </p:sp>
      <p:sp>
        <p:nvSpPr>
          <p:cNvPr id="14" name="Rounded Rectangle 18446"/>
          <p:cNvSpPr>
            <a:spLocks noChangeArrowheads="1"/>
          </p:cNvSpPr>
          <p:nvPr/>
        </p:nvSpPr>
        <p:spPr bwMode="auto">
          <a:xfrm>
            <a:off x="4077275" y="2264795"/>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Data</a:t>
            </a:r>
          </a:p>
        </p:txBody>
      </p:sp>
      <p:sp>
        <p:nvSpPr>
          <p:cNvPr id="15" name="Rounded Rectangle 18441"/>
          <p:cNvSpPr>
            <a:spLocks noChangeArrowheads="1"/>
          </p:cNvSpPr>
          <p:nvPr/>
        </p:nvSpPr>
        <p:spPr bwMode="auto">
          <a:xfrm>
            <a:off x="4077275" y="2849006"/>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smtClean="0">
                <a:solidFill>
                  <a:srgbClr val="FFFFFF"/>
                </a:solidFill>
              </a:rPr>
              <a:t>Admin User</a:t>
            </a:r>
            <a:endParaRPr lang="en-US" sz="2400" dirty="0">
              <a:solidFill>
                <a:srgbClr val="FFFFFF"/>
              </a:solidFill>
            </a:endParaRPr>
          </a:p>
        </p:txBody>
      </p:sp>
      <p:sp>
        <p:nvSpPr>
          <p:cNvPr id="16" name="Rounded Rectangle 18458"/>
          <p:cNvSpPr>
            <a:spLocks noChangeArrowheads="1"/>
          </p:cNvSpPr>
          <p:nvPr/>
        </p:nvSpPr>
        <p:spPr bwMode="auto">
          <a:xfrm>
            <a:off x="4077275" y="5770063"/>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Facility</a:t>
            </a:r>
          </a:p>
        </p:txBody>
      </p:sp>
    </p:spTree>
    <p:extLst>
      <p:ext uri="{BB962C8B-B14F-4D97-AF65-F5344CB8AC3E}">
        <p14:creationId xmlns:p14="http://schemas.microsoft.com/office/powerpoint/2010/main" val="9859176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txBox="1">
            <a:spLocks/>
          </p:cNvSpPr>
          <p:nvPr/>
        </p:nvSpPr>
        <p:spPr>
          <a:xfrm>
            <a:off x="274639" y="68262"/>
            <a:ext cx="11361738" cy="1227137"/>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spcBef>
                <a:spcPts val="612"/>
              </a:spcBef>
            </a:pPr>
            <a:r>
              <a:rPr sz="4488">
                <a:gradFill>
                  <a:gsLst>
                    <a:gs pos="1250">
                      <a:srgbClr val="505050"/>
                    </a:gs>
                    <a:gs pos="100000">
                      <a:srgbClr val="505050"/>
                    </a:gs>
                  </a:gsLst>
                  <a:lin ang="5400000" scaled="0"/>
                </a:gradFill>
              </a:rPr>
              <a:t>Summary: Defense in depth</a:t>
            </a:r>
            <a:br>
              <a:rPr sz="4488">
                <a:gradFill>
                  <a:gsLst>
                    <a:gs pos="1250">
                      <a:srgbClr val="505050"/>
                    </a:gs>
                    <a:gs pos="100000">
                      <a:srgbClr val="505050"/>
                    </a:gs>
                  </a:gsLst>
                  <a:lin ang="5400000" scaled="0"/>
                </a:gradFill>
              </a:rPr>
            </a:br>
            <a:r>
              <a:rPr sz="2448" spc="-20">
                <a:gradFill>
                  <a:gsLst>
                    <a:gs pos="1250">
                      <a:srgbClr val="505050"/>
                    </a:gs>
                    <a:gs pos="100000">
                      <a:srgbClr val="505050"/>
                    </a:gs>
                  </a:gsLst>
                  <a:lin ang="5400000" scaled="0"/>
                </a:gradFill>
              </a:rPr>
              <a:t>multi-dimensional approach to customer environment</a:t>
            </a:r>
          </a:p>
        </p:txBody>
      </p:sp>
      <p:sp>
        <p:nvSpPr>
          <p:cNvPr id="7" name="Rectangle 6"/>
          <p:cNvSpPr>
            <a:spLocks noChangeArrowheads="1"/>
          </p:cNvSpPr>
          <p:nvPr/>
        </p:nvSpPr>
        <p:spPr bwMode="auto">
          <a:xfrm>
            <a:off x="544538" y="1606621"/>
            <a:ext cx="3916934" cy="4889053"/>
          </a:xfrm>
          <a:prstGeom prst="rect">
            <a:avLst/>
          </a:prstGeom>
          <a:solidFill>
            <a:schemeClr val="bg1">
              <a:lumMod val="75000"/>
            </a:schemeClr>
          </a:soli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6521" tIns="186521" rIns="186521" bIns="186521" numCol="1" rtlCol="0" anchor="t" anchorCtr="0" compatLnSpc="1">
            <a:prstTxWarp prst="textNoShape">
              <a:avLst/>
            </a:prstTxWarp>
            <a:noAutofit/>
          </a:bodyPr>
          <a:lstStyle/>
          <a:p>
            <a:pPr defTabSz="932559">
              <a:spcBef>
                <a:spcPct val="20000"/>
              </a:spcBef>
              <a:buSzPct val="90000"/>
            </a:pPr>
            <a:r>
              <a:rPr lang="en-US" sz="2448" dirty="0">
                <a:gradFill>
                  <a:gsLst>
                    <a:gs pos="0">
                      <a:srgbClr val="505050"/>
                    </a:gs>
                    <a:gs pos="100000">
                      <a:srgbClr val="505050"/>
                    </a:gs>
                  </a:gsLst>
                  <a:lin ang="16200000" scaled="1"/>
                </a:gradFill>
              </a:rPr>
              <a:t>Security Management </a:t>
            </a:r>
          </a:p>
        </p:txBody>
      </p:sp>
      <p:sp>
        <p:nvSpPr>
          <p:cNvPr id="8" name="Rounded Rectangle 18458"/>
          <p:cNvSpPr>
            <a:spLocks noChangeArrowheads="1"/>
          </p:cNvSpPr>
          <p:nvPr/>
        </p:nvSpPr>
        <p:spPr bwMode="auto">
          <a:xfrm>
            <a:off x="720310" y="5185850"/>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1836" dirty="0">
                <a:solidFill>
                  <a:srgbClr val="FFFFFF"/>
                </a:solidFill>
              </a:rPr>
              <a:t>Network perimeter</a:t>
            </a:r>
          </a:p>
        </p:txBody>
      </p:sp>
      <p:sp>
        <p:nvSpPr>
          <p:cNvPr id="9" name="Rounded Rectangle 18455"/>
          <p:cNvSpPr>
            <a:spLocks noChangeArrowheads="1"/>
          </p:cNvSpPr>
          <p:nvPr/>
        </p:nvSpPr>
        <p:spPr bwMode="auto">
          <a:xfrm>
            <a:off x="720310" y="4601639"/>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1836" dirty="0">
                <a:solidFill>
                  <a:srgbClr val="FFFFFF"/>
                </a:solidFill>
              </a:rPr>
              <a:t>Internal network</a:t>
            </a:r>
          </a:p>
        </p:txBody>
      </p:sp>
      <p:sp>
        <p:nvSpPr>
          <p:cNvPr id="10" name="Rounded Rectangle 18452"/>
          <p:cNvSpPr>
            <a:spLocks noChangeArrowheads="1"/>
          </p:cNvSpPr>
          <p:nvPr/>
        </p:nvSpPr>
        <p:spPr bwMode="auto">
          <a:xfrm>
            <a:off x="720310" y="4017428"/>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1836" dirty="0">
                <a:solidFill>
                  <a:srgbClr val="FFFFFF"/>
                </a:solidFill>
              </a:rPr>
              <a:t>Host</a:t>
            </a:r>
          </a:p>
        </p:txBody>
      </p:sp>
      <p:sp>
        <p:nvSpPr>
          <p:cNvPr id="11" name="Rounded Rectangle 18449"/>
          <p:cNvSpPr>
            <a:spLocks noChangeArrowheads="1"/>
          </p:cNvSpPr>
          <p:nvPr/>
        </p:nvSpPr>
        <p:spPr bwMode="auto">
          <a:xfrm>
            <a:off x="720310" y="3433217"/>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1836" dirty="0">
                <a:solidFill>
                  <a:srgbClr val="FFFFFF"/>
                </a:solidFill>
              </a:rPr>
              <a:t>Application</a:t>
            </a:r>
          </a:p>
        </p:txBody>
      </p:sp>
      <p:sp>
        <p:nvSpPr>
          <p:cNvPr id="12" name="Rounded Rectangle 18446"/>
          <p:cNvSpPr>
            <a:spLocks noChangeArrowheads="1"/>
          </p:cNvSpPr>
          <p:nvPr/>
        </p:nvSpPr>
        <p:spPr bwMode="auto">
          <a:xfrm>
            <a:off x="720310" y="2264795"/>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1836" dirty="0">
                <a:solidFill>
                  <a:srgbClr val="FFFFFF"/>
                </a:solidFill>
              </a:rPr>
              <a:t>Data</a:t>
            </a:r>
          </a:p>
        </p:txBody>
      </p:sp>
      <p:sp>
        <p:nvSpPr>
          <p:cNvPr id="13" name="Rounded Rectangle 18441"/>
          <p:cNvSpPr>
            <a:spLocks noChangeArrowheads="1"/>
          </p:cNvSpPr>
          <p:nvPr/>
        </p:nvSpPr>
        <p:spPr bwMode="auto">
          <a:xfrm>
            <a:off x="720310" y="2849006"/>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1836" dirty="0">
                <a:solidFill>
                  <a:srgbClr val="FFFFFF"/>
                </a:solidFill>
              </a:rPr>
              <a:t>User</a:t>
            </a:r>
          </a:p>
        </p:txBody>
      </p:sp>
      <p:sp>
        <p:nvSpPr>
          <p:cNvPr id="14" name="Rounded Rectangle 18458"/>
          <p:cNvSpPr>
            <a:spLocks noChangeArrowheads="1"/>
          </p:cNvSpPr>
          <p:nvPr/>
        </p:nvSpPr>
        <p:spPr bwMode="auto">
          <a:xfrm>
            <a:off x="720310" y="5770063"/>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1836" dirty="0">
                <a:solidFill>
                  <a:srgbClr val="FFFFFF"/>
                </a:solidFill>
              </a:rPr>
              <a:t>Facility</a:t>
            </a:r>
          </a:p>
        </p:txBody>
      </p:sp>
      <p:sp>
        <p:nvSpPr>
          <p:cNvPr id="15" name="TextBox 18456"/>
          <p:cNvSpPr txBox="1">
            <a:spLocks noChangeArrowheads="1"/>
          </p:cNvSpPr>
          <p:nvPr/>
        </p:nvSpPr>
        <p:spPr bwMode="auto">
          <a:xfrm>
            <a:off x="4478756" y="1935151"/>
            <a:ext cx="7335464" cy="578214"/>
          </a:xfrm>
          <a:prstGeom prst="rect">
            <a:avLst/>
          </a:prstGeom>
          <a:noFill/>
          <a:ln w="3175">
            <a:noFill/>
            <a:headEnd type="none" w="med" len="med"/>
            <a:tailEnd type="none" w="med" len="med"/>
          </a:ln>
        </p:spPr>
        <p:txBody>
          <a:bodyPr wrap="square" lIns="466302" tIns="93260" rIns="93260" bIns="93260"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a:spcBef>
                <a:spcPts val="0"/>
              </a:spcBef>
            </a:pPr>
            <a:r>
              <a:rPr lang="en-US" sz="1632" b="1" dirty="0">
                <a:solidFill>
                  <a:srgbClr val="505050"/>
                </a:solidFill>
                <a:latin typeface="Segoe UI"/>
              </a:rPr>
              <a:t>Threat and vulnerability management, monitoring, and response </a:t>
            </a:r>
          </a:p>
        </p:txBody>
      </p:sp>
      <p:sp>
        <p:nvSpPr>
          <p:cNvPr id="16" name="TextBox 18456"/>
          <p:cNvSpPr txBox="1">
            <a:spLocks noChangeArrowheads="1"/>
          </p:cNvSpPr>
          <p:nvPr/>
        </p:nvSpPr>
        <p:spPr bwMode="auto">
          <a:xfrm>
            <a:off x="4478756" y="5280431"/>
            <a:ext cx="7335464" cy="578214"/>
          </a:xfrm>
          <a:prstGeom prst="rect">
            <a:avLst/>
          </a:prstGeom>
          <a:noFill/>
          <a:ln w="3175">
            <a:noFill/>
            <a:headEnd type="none" w="med" len="med"/>
            <a:tailEnd type="none" w="med" len="med"/>
          </a:ln>
        </p:spPr>
        <p:txBody>
          <a:bodyPr wrap="square" lIns="466302" tIns="93260" rIns="93260" bIns="93260"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a:spcBef>
                <a:spcPts val="0"/>
              </a:spcBef>
            </a:pPr>
            <a:r>
              <a:rPr lang="en-US" sz="1632" b="1" dirty="0">
                <a:solidFill>
                  <a:srgbClr val="505050"/>
                </a:solidFill>
                <a:latin typeface="Segoe UI"/>
              </a:rPr>
              <a:t>Edge routers,  intrusion detection, vulnerability scanning</a:t>
            </a:r>
          </a:p>
        </p:txBody>
      </p:sp>
      <p:sp>
        <p:nvSpPr>
          <p:cNvPr id="17" name="TextBox 18453"/>
          <p:cNvSpPr txBox="1">
            <a:spLocks noChangeArrowheads="1"/>
          </p:cNvSpPr>
          <p:nvPr/>
        </p:nvSpPr>
        <p:spPr bwMode="auto">
          <a:xfrm>
            <a:off x="4478756" y="4664597"/>
            <a:ext cx="7335464" cy="578214"/>
          </a:xfrm>
          <a:prstGeom prst="rect">
            <a:avLst/>
          </a:prstGeom>
          <a:noFill/>
          <a:ln w="3175">
            <a:noFill/>
            <a:headEnd type="none" w="med" len="med"/>
            <a:tailEnd type="none" w="med" len="med"/>
          </a:ln>
        </p:spPr>
        <p:txBody>
          <a:bodyPr wrap="square" lIns="466302" tIns="93260" rIns="93260" bIns="93260"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a:spcBef>
                <a:spcPts val="0"/>
              </a:spcBef>
            </a:pPr>
            <a:r>
              <a:rPr lang="en-US" sz="1632" b="1" dirty="0">
                <a:solidFill>
                  <a:srgbClr val="505050"/>
                </a:solidFill>
                <a:latin typeface="Segoe UI"/>
              </a:rPr>
              <a:t>Dual-factor authentication, intrusion detection, vulnerability scanning</a:t>
            </a:r>
          </a:p>
        </p:txBody>
      </p:sp>
      <p:sp>
        <p:nvSpPr>
          <p:cNvPr id="18" name="TextBox 18450"/>
          <p:cNvSpPr txBox="1">
            <a:spLocks noChangeArrowheads="1"/>
          </p:cNvSpPr>
          <p:nvPr/>
        </p:nvSpPr>
        <p:spPr bwMode="auto">
          <a:xfrm>
            <a:off x="4478756" y="4048763"/>
            <a:ext cx="7335464" cy="578214"/>
          </a:xfrm>
          <a:prstGeom prst="rect">
            <a:avLst/>
          </a:prstGeom>
          <a:noFill/>
          <a:ln w="3175">
            <a:noFill/>
            <a:headEnd type="none" w="med" len="med"/>
            <a:tailEnd type="none" w="med" len="med"/>
          </a:ln>
        </p:spPr>
        <p:txBody>
          <a:bodyPr wrap="square" lIns="466302" tIns="93260" rIns="93260" bIns="93260"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a:spcBef>
                <a:spcPts val="0"/>
              </a:spcBef>
            </a:pPr>
            <a:r>
              <a:rPr lang="en-US" sz="1632" b="1" dirty="0">
                <a:solidFill>
                  <a:srgbClr val="505050"/>
                </a:solidFill>
                <a:latin typeface="Segoe UI"/>
              </a:rPr>
              <a:t>Access control and monitoring, anti-malware, patch and </a:t>
            </a:r>
            <a:br>
              <a:rPr lang="en-US" sz="1632" b="1" dirty="0">
                <a:solidFill>
                  <a:srgbClr val="505050"/>
                </a:solidFill>
                <a:latin typeface="Segoe UI"/>
              </a:rPr>
            </a:br>
            <a:r>
              <a:rPr lang="en-US" sz="1632" b="1" dirty="0">
                <a:solidFill>
                  <a:srgbClr val="505050"/>
                </a:solidFill>
                <a:latin typeface="Segoe UI"/>
              </a:rPr>
              <a:t>configuration management</a:t>
            </a:r>
          </a:p>
        </p:txBody>
      </p:sp>
      <p:sp>
        <p:nvSpPr>
          <p:cNvPr id="19" name="TextBox 18447"/>
          <p:cNvSpPr txBox="1">
            <a:spLocks noChangeArrowheads="1"/>
          </p:cNvSpPr>
          <p:nvPr/>
        </p:nvSpPr>
        <p:spPr bwMode="auto">
          <a:xfrm>
            <a:off x="4478755" y="3432928"/>
            <a:ext cx="8050701" cy="578214"/>
          </a:xfrm>
          <a:prstGeom prst="rect">
            <a:avLst/>
          </a:prstGeom>
          <a:noFill/>
          <a:ln w="3175">
            <a:noFill/>
            <a:headEnd type="none" w="med" len="med"/>
            <a:tailEnd type="none" w="med" len="med"/>
          </a:ln>
        </p:spPr>
        <p:txBody>
          <a:bodyPr wrap="square" lIns="466302" tIns="93260" rIns="93260" bIns="93260"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a:spcBef>
                <a:spcPts val="0"/>
              </a:spcBef>
            </a:pPr>
            <a:r>
              <a:rPr lang="en-US" sz="1632" b="1" dirty="0">
                <a:solidFill>
                  <a:srgbClr val="505050"/>
                </a:solidFill>
                <a:latin typeface="Segoe UI"/>
              </a:rPr>
              <a:t>Secure engineering (SDL), access control and monitoring, anti-malware</a:t>
            </a:r>
          </a:p>
        </p:txBody>
      </p:sp>
      <p:sp>
        <p:nvSpPr>
          <p:cNvPr id="20" name="TextBox 18444"/>
          <p:cNvSpPr txBox="1">
            <a:spLocks noChangeArrowheads="1"/>
          </p:cNvSpPr>
          <p:nvPr/>
        </p:nvSpPr>
        <p:spPr bwMode="auto">
          <a:xfrm>
            <a:off x="4478756" y="2201260"/>
            <a:ext cx="7335464" cy="578214"/>
          </a:xfrm>
          <a:prstGeom prst="rect">
            <a:avLst/>
          </a:prstGeom>
          <a:noFill/>
          <a:ln w="3175">
            <a:noFill/>
            <a:headEnd type="none" w="med" len="med"/>
            <a:tailEnd type="none" w="med" len="med"/>
          </a:ln>
        </p:spPr>
        <p:txBody>
          <a:bodyPr wrap="square" lIns="466302" tIns="93260" rIns="93260" bIns="93260"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a:spcBef>
                <a:spcPts val="0"/>
              </a:spcBef>
            </a:pPr>
            <a:r>
              <a:rPr lang="en-US" sz="1632" b="1" dirty="0">
                <a:solidFill>
                  <a:srgbClr val="505050"/>
                </a:solidFill>
                <a:latin typeface="Segoe UI"/>
              </a:rPr>
              <a:t>Access control and monitoring, file/data </a:t>
            </a:r>
            <a:r>
              <a:rPr lang="en-US" sz="1632" b="1" dirty="0" smtClean="0">
                <a:solidFill>
                  <a:srgbClr val="505050"/>
                </a:solidFill>
                <a:latin typeface="Segoe UI"/>
              </a:rPr>
              <a:t>integrity, encryption</a:t>
            </a:r>
            <a:endParaRPr lang="en-US" sz="1632" b="1" dirty="0">
              <a:solidFill>
                <a:srgbClr val="505050"/>
              </a:solidFill>
              <a:latin typeface="Segoe UI"/>
            </a:endParaRPr>
          </a:p>
        </p:txBody>
      </p:sp>
      <p:sp>
        <p:nvSpPr>
          <p:cNvPr id="21" name="TextBox 18442"/>
          <p:cNvSpPr txBox="1">
            <a:spLocks noChangeArrowheads="1"/>
          </p:cNvSpPr>
          <p:nvPr/>
        </p:nvSpPr>
        <p:spPr bwMode="auto">
          <a:xfrm>
            <a:off x="4478756" y="2817094"/>
            <a:ext cx="7335464" cy="578214"/>
          </a:xfrm>
          <a:prstGeom prst="rect">
            <a:avLst/>
          </a:prstGeom>
          <a:noFill/>
          <a:ln w="3175">
            <a:noFill/>
            <a:headEnd type="none" w="med" len="med"/>
            <a:tailEnd type="none" w="med" len="med"/>
          </a:ln>
        </p:spPr>
        <p:txBody>
          <a:bodyPr wrap="square" lIns="466302" tIns="93260" rIns="93260" bIns="93260"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a:spcBef>
                <a:spcPts val="0"/>
              </a:spcBef>
            </a:pPr>
            <a:r>
              <a:rPr lang="en-US" sz="1632" b="1" dirty="0">
                <a:solidFill>
                  <a:srgbClr val="505050"/>
                </a:solidFill>
                <a:latin typeface="Segoe UI"/>
              </a:rPr>
              <a:t>Account management, training and awareness, screening</a:t>
            </a:r>
          </a:p>
        </p:txBody>
      </p:sp>
      <p:sp>
        <p:nvSpPr>
          <p:cNvPr id="22" name="TextBox 18456"/>
          <p:cNvSpPr txBox="1">
            <a:spLocks noChangeArrowheads="1"/>
          </p:cNvSpPr>
          <p:nvPr/>
        </p:nvSpPr>
        <p:spPr bwMode="auto">
          <a:xfrm>
            <a:off x="4478756" y="5896264"/>
            <a:ext cx="7335464" cy="578214"/>
          </a:xfrm>
          <a:prstGeom prst="rect">
            <a:avLst/>
          </a:prstGeom>
          <a:noFill/>
          <a:ln w="3175">
            <a:noFill/>
            <a:headEnd type="none" w="med" len="med"/>
            <a:tailEnd type="none" w="med" len="med"/>
          </a:ln>
        </p:spPr>
        <p:txBody>
          <a:bodyPr wrap="square" lIns="466302" tIns="93260" rIns="93260" bIns="93260" anchor="ctr" anchorCtr="0">
            <a:noAutofit/>
          </a:bodyPr>
          <a:lstStyle>
            <a:defPPr>
              <a:defRPr lang="en-US"/>
            </a:defPPr>
            <a:lvl1pPr eaLnBrk="0" hangingPunct="0">
              <a:lnSpc>
                <a:spcPct val="90000"/>
              </a:lnSpc>
              <a:spcBef>
                <a:spcPct val="30000"/>
              </a:spcBef>
              <a:defRPr sz="1600">
                <a:gradFill>
                  <a:gsLst>
                    <a:gs pos="0">
                      <a:schemeClr val="tx1"/>
                    </a:gs>
                    <a:gs pos="100000">
                      <a:schemeClr val="tx1"/>
                    </a:gs>
                  </a:gsLst>
                  <a:lin ang="5400000" scaled="0"/>
                </a:gradFill>
                <a:latin typeface="+mj-lt"/>
              </a:defRPr>
            </a:lvl1pPr>
          </a:lstStyle>
          <a:p>
            <a:pPr>
              <a:spcBef>
                <a:spcPts val="0"/>
              </a:spcBef>
            </a:pPr>
            <a:r>
              <a:rPr lang="en-US" sz="1632" b="1" dirty="0">
                <a:solidFill>
                  <a:srgbClr val="505050"/>
                </a:solidFill>
                <a:latin typeface="Segoe UI"/>
              </a:rPr>
              <a:t>Physical controls, video surveillance, access control</a:t>
            </a:r>
          </a:p>
        </p:txBody>
      </p:sp>
      <p:cxnSp>
        <p:nvCxnSpPr>
          <p:cNvPr id="24" name="Straight Connector 23"/>
          <p:cNvCxnSpPr/>
          <p:nvPr/>
        </p:nvCxnSpPr>
        <p:spPr>
          <a:xfrm flipH="1" flipV="1">
            <a:off x="3771185" y="2532868"/>
            <a:ext cx="932603" cy="10595"/>
          </a:xfrm>
          <a:prstGeom prst="line">
            <a:avLst/>
          </a:prstGeom>
          <a:ln w="38100">
            <a:solidFill>
              <a:schemeClr val="bg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3771185" y="3111183"/>
            <a:ext cx="932603" cy="10595"/>
          </a:xfrm>
          <a:prstGeom prst="line">
            <a:avLst/>
          </a:prstGeom>
          <a:ln w="38100">
            <a:solidFill>
              <a:schemeClr val="bg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3771185" y="3711723"/>
            <a:ext cx="932603" cy="10595"/>
          </a:xfrm>
          <a:prstGeom prst="line">
            <a:avLst/>
          </a:prstGeom>
          <a:ln w="38100">
            <a:solidFill>
              <a:schemeClr val="bg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3771185" y="4312263"/>
            <a:ext cx="932603" cy="10595"/>
          </a:xfrm>
          <a:prstGeom prst="line">
            <a:avLst/>
          </a:prstGeom>
          <a:ln w="38100">
            <a:solidFill>
              <a:schemeClr val="bg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flipV="1">
            <a:off x="3771185" y="4817423"/>
            <a:ext cx="932603" cy="10595"/>
          </a:xfrm>
          <a:prstGeom prst="line">
            <a:avLst/>
          </a:prstGeom>
          <a:ln w="38100">
            <a:solidFill>
              <a:schemeClr val="bg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3771185" y="5449756"/>
            <a:ext cx="932603" cy="10595"/>
          </a:xfrm>
          <a:prstGeom prst="line">
            <a:avLst/>
          </a:prstGeom>
          <a:ln w="38100">
            <a:solidFill>
              <a:schemeClr val="bg2"/>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3771185" y="6071492"/>
            <a:ext cx="932603" cy="10595"/>
          </a:xfrm>
          <a:prstGeom prst="line">
            <a:avLst/>
          </a:prstGeom>
          <a:ln w="38100">
            <a:solidFill>
              <a:schemeClr val="bg2"/>
            </a:solidFill>
            <a:headEnd type="none"/>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475923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85007" y="68262"/>
            <a:ext cx="6009429" cy="3276599"/>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274639" y="295274"/>
            <a:ext cx="6172198" cy="917575"/>
          </a:xfrm>
        </p:spPr>
        <p:txBody>
          <a:bodyPr/>
          <a:lstStyle/>
          <a:p>
            <a:pPr>
              <a:spcAft>
                <a:spcPts val="600"/>
              </a:spcAft>
            </a:pPr>
            <a:r>
              <a:rPr lang="en-US" sz="6600" dirty="0" smtClean="0">
                <a:solidFill>
                  <a:schemeClr val="bg1"/>
                </a:solidFill>
              </a:rPr>
              <a:t>Customer Security controls </a:t>
            </a:r>
            <a:br>
              <a:rPr lang="en-US" sz="6600" dirty="0" smtClean="0">
                <a:solidFill>
                  <a:schemeClr val="bg1"/>
                </a:solidFill>
              </a:rPr>
            </a:br>
            <a:r>
              <a:rPr lang="en-US" sz="1000" dirty="0" smtClean="0">
                <a:solidFill>
                  <a:schemeClr val="bg1"/>
                </a:solidFill>
              </a:rPr>
              <a:t/>
            </a:r>
            <a:br>
              <a:rPr lang="en-US" sz="1000" dirty="0" smtClean="0">
                <a:solidFill>
                  <a:schemeClr val="bg1"/>
                </a:solidFill>
              </a:rPr>
            </a:br>
            <a:r>
              <a:rPr lang="en-US" sz="2400" b="1" dirty="0" smtClean="0">
                <a:solidFill>
                  <a:schemeClr val="bg1"/>
                </a:solidFill>
              </a:rPr>
              <a:t>Data </a:t>
            </a:r>
            <a:r>
              <a:rPr lang="en-US" sz="2400" b="1" dirty="0">
                <a:solidFill>
                  <a:schemeClr val="bg1"/>
                </a:solidFill>
              </a:rPr>
              <a:t>Protection</a:t>
            </a:r>
            <a:br>
              <a:rPr lang="en-US" sz="2400" b="1" dirty="0">
                <a:solidFill>
                  <a:schemeClr val="bg1"/>
                </a:solidFill>
              </a:rPr>
            </a:br>
            <a:r>
              <a:rPr lang="en-US" sz="2400" b="1" dirty="0">
                <a:solidFill>
                  <a:schemeClr val="bg1"/>
                </a:solidFill>
              </a:rPr>
              <a:t/>
            </a:r>
            <a:br>
              <a:rPr lang="en-US" sz="2400" b="1" dirty="0">
                <a:solidFill>
                  <a:schemeClr val="bg1"/>
                </a:solidFill>
              </a:rPr>
            </a:br>
            <a:r>
              <a:rPr lang="en-US" sz="2400" b="1" dirty="0">
                <a:solidFill>
                  <a:schemeClr val="bg1"/>
                </a:solidFill>
              </a:rPr>
              <a:t>Identity Management</a:t>
            </a:r>
            <a:r>
              <a:rPr lang="en-US" sz="7200" dirty="0">
                <a:gradFill>
                  <a:gsLst>
                    <a:gs pos="2917">
                      <a:schemeClr val="tx1"/>
                    </a:gs>
                    <a:gs pos="30000">
                      <a:schemeClr val="tx1"/>
                    </a:gs>
                  </a:gsLst>
                  <a:lin ang="5400000" scaled="0"/>
                </a:gradFill>
              </a:rPr>
              <a:t/>
            </a:r>
            <a:br>
              <a:rPr lang="en-US" sz="7200" dirty="0">
                <a:gradFill>
                  <a:gsLst>
                    <a:gs pos="2917">
                      <a:schemeClr val="tx1"/>
                    </a:gs>
                    <a:gs pos="30000">
                      <a:schemeClr val="tx1"/>
                    </a:gs>
                  </a:gsLst>
                  <a:lin ang="5400000" scaled="0"/>
                </a:gradFill>
              </a:rPr>
            </a:br>
            <a:endParaRPr lang="en-US" sz="7200" dirty="0">
              <a:solidFill>
                <a:schemeClr val="bg1"/>
              </a:solidFill>
            </a:endParaRPr>
          </a:p>
        </p:txBody>
      </p:sp>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Tree>
    <p:extLst>
      <p:ext uri="{BB962C8B-B14F-4D97-AF65-F5344CB8AC3E}">
        <p14:creationId xmlns:p14="http://schemas.microsoft.com/office/powerpoint/2010/main" val="105730124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37"/>
          <p:cNvSpPr>
            <a:spLocks noGrp="1"/>
          </p:cNvSpPr>
          <p:nvPr>
            <p:ph type="title"/>
          </p:nvPr>
        </p:nvSpPr>
        <p:spPr>
          <a:xfrm>
            <a:off x="46037" y="68262"/>
            <a:ext cx="11889564" cy="917575"/>
          </a:xfrm>
        </p:spPr>
        <p:txBody>
          <a:bodyPr/>
          <a:lstStyle/>
          <a:p>
            <a:r>
              <a:rPr lang="en-US" sz="4800" dirty="0" smtClean="0"/>
              <a:t>Rights Management Service</a:t>
            </a:r>
            <a:endParaRPr lang="en-US" sz="4800" dirty="0"/>
          </a:p>
        </p:txBody>
      </p:sp>
      <p:grpSp>
        <p:nvGrpSpPr>
          <p:cNvPr id="5" name="Group 4"/>
          <p:cNvGrpSpPr/>
          <p:nvPr/>
        </p:nvGrpSpPr>
        <p:grpSpPr>
          <a:xfrm>
            <a:off x="2309461" y="2091904"/>
            <a:ext cx="2994357" cy="196154"/>
            <a:chOff x="2298357" y="1806217"/>
            <a:chExt cx="2935911" cy="332194"/>
          </a:xfrm>
        </p:grpSpPr>
        <p:grpSp>
          <p:nvGrpSpPr>
            <p:cNvPr id="6" name="Group 5"/>
            <p:cNvGrpSpPr/>
            <p:nvPr/>
          </p:nvGrpSpPr>
          <p:grpSpPr>
            <a:xfrm>
              <a:off x="2390086" y="1806217"/>
              <a:ext cx="2844182" cy="329207"/>
              <a:chOff x="2390086" y="1806217"/>
              <a:chExt cx="2844182" cy="329207"/>
            </a:xfrm>
          </p:grpSpPr>
          <p:grpSp>
            <p:nvGrpSpPr>
              <p:cNvPr id="8" name="Group 7"/>
              <p:cNvGrpSpPr/>
              <p:nvPr/>
            </p:nvGrpSpPr>
            <p:grpSpPr>
              <a:xfrm>
                <a:off x="2390086" y="1806700"/>
                <a:ext cx="2627762" cy="328724"/>
                <a:chOff x="2390086" y="1806700"/>
                <a:chExt cx="2627762" cy="328724"/>
              </a:xfrm>
            </p:grpSpPr>
            <p:sp>
              <p:nvSpPr>
                <p:cNvPr id="10" name="Chevron 9"/>
                <p:cNvSpPr/>
                <p:nvPr/>
              </p:nvSpPr>
              <p:spPr bwMode="auto">
                <a:xfrm>
                  <a:off x="2390086" y="1815412"/>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1" name="Chevron 10"/>
                <p:cNvSpPr/>
                <p:nvPr/>
              </p:nvSpPr>
              <p:spPr bwMode="auto">
                <a:xfrm>
                  <a:off x="2822926" y="1815412"/>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 name="Chevron 11"/>
                <p:cNvSpPr/>
                <p:nvPr/>
              </p:nvSpPr>
              <p:spPr bwMode="auto">
                <a:xfrm>
                  <a:off x="2606506" y="1815412"/>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 name="Chevron 12"/>
                <p:cNvSpPr/>
                <p:nvPr/>
              </p:nvSpPr>
              <p:spPr bwMode="auto">
                <a:xfrm>
                  <a:off x="3039346" y="1815412"/>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4" name="Chevron 13"/>
                <p:cNvSpPr/>
                <p:nvPr/>
              </p:nvSpPr>
              <p:spPr bwMode="auto">
                <a:xfrm>
                  <a:off x="3255766" y="1815413"/>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5" name="Chevron 14"/>
                <p:cNvSpPr/>
                <p:nvPr/>
              </p:nvSpPr>
              <p:spPr bwMode="auto">
                <a:xfrm>
                  <a:off x="3688606" y="1815413"/>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 name="Chevron 15"/>
                <p:cNvSpPr/>
                <p:nvPr/>
              </p:nvSpPr>
              <p:spPr bwMode="auto">
                <a:xfrm>
                  <a:off x="3472186" y="1815413"/>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 name="Chevron 16"/>
                <p:cNvSpPr/>
                <p:nvPr/>
              </p:nvSpPr>
              <p:spPr bwMode="auto">
                <a:xfrm>
                  <a:off x="3905026" y="1815413"/>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8" name="Chevron 17"/>
                <p:cNvSpPr/>
                <p:nvPr/>
              </p:nvSpPr>
              <p:spPr bwMode="auto">
                <a:xfrm>
                  <a:off x="4121446" y="180967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 name="Chevron 18"/>
                <p:cNvSpPr/>
                <p:nvPr/>
              </p:nvSpPr>
              <p:spPr bwMode="auto">
                <a:xfrm>
                  <a:off x="4337866" y="180967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 name="Chevron 19"/>
                <p:cNvSpPr/>
                <p:nvPr/>
              </p:nvSpPr>
              <p:spPr bwMode="auto">
                <a:xfrm>
                  <a:off x="4554286" y="1806700"/>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 name="Chevron 20"/>
                <p:cNvSpPr/>
                <p:nvPr/>
              </p:nvSpPr>
              <p:spPr bwMode="auto">
                <a:xfrm>
                  <a:off x="4768467" y="1809192"/>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9" name="Chevron 8"/>
              <p:cNvSpPr/>
              <p:nvPr/>
            </p:nvSpPr>
            <p:spPr bwMode="auto">
              <a:xfrm>
                <a:off x="4984887" y="1806217"/>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7" name="Chevron 74"/>
            <p:cNvSpPr/>
            <p:nvPr/>
          </p:nvSpPr>
          <p:spPr bwMode="auto">
            <a:xfrm>
              <a:off x="2298357" y="1818400"/>
              <a:ext cx="124690" cy="320011"/>
            </a:xfrm>
            <a:custGeom>
              <a:avLst/>
              <a:gdLst>
                <a:gd name="connsiteX0" fmla="*/ 0 w 249381"/>
                <a:gd name="connsiteY0" fmla="*/ 0 h 320011"/>
                <a:gd name="connsiteX1" fmla="*/ 124691 w 249381"/>
                <a:gd name="connsiteY1" fmla="*/ 0 h 320011"/>
                <a:gd name="connsiteX2" fmla="*/ 249381 w 249381"/>
                <a:gd name="connsiteY2" fmla="*/ 160006 h 320011"/>
                <a:gd name="connsiteX3" fmla="*/ 124691 w 249381"/>
                <a:gd name="connsiteY3" fmla="*/ 320011 h 320011"/>
                <a:gd name="connsiteX4" fmla="*/ 0 w 249381"/>
                <a:gd name="connsiteY4" fmla="*/ 320011 h 320011"/>
                <a:gd name="connsiteX5" fmla="*/ 124691 w 249381"/>
                <a:gd name="connsiteY5" fmla="*/ 160006 h 320011"/>
                <a:gd name="connsiteX6" fmla="*/ 0 w 249381"/>
                <a:gd name="connsiteY6" fmla="*/ 0 h 320011"/>
                <a:gd name="connsiteX0" fmla="*/ 0 w 249381"/>
                <a:gd name="connsiteY0" fmla="*/ 0 h 320011"/>
                <a:gd name="connsiteX1" fmla="*/ 124691 w 249381"/>
                <a:gd name="connsiteY1" fmla="*/ 0 h 320011"/>
                <a:gd name="connsiteX2" fmla="*/ 249381 w 249381"/>
                <a:gd name="connsiteY2" fmla="*/ 160006 h 320011"/>
                <a:gd name="connsiteX3" fmla="*/ 124691 w 249381"/>
                <a:gd name="connsiteY3" fmla="*/ 320011 h 320011"/>
                <a:gd name="connsiteX4" fmla="*/ 0 w 249381"/>
                <a:gd name="connsiteY4" fmla="*/ 320011 h 320011"/>
                <a:gd name="connsiteX5" fmla="*/ 7851 w 249381"/>
                <a:gd name="connsiteY5" fmla="*/ 170166 h 320011"/>
                <a:gd name="connsiteX6" fmla="*/ 0 w 249381"/>
                <a:gd name="connsiteY6" fmla="*/ 0 h 320011"/>
                <a:gd name="connsiteX0" fmla="*/ 0 w 249381"/>
                <a:gd name="connsiteY0" fmla="*/ 0 h 320011"/>
                <a:gd name="connsiteX1" fmla="*/ 124691 w 249381"/>
                <a:gd name="connsiteY1" fmla="*/ 0 h 320011"/>
                <a:gd name="connsiteX2" fmla="*/ 249381 w 249381"/>
                <a:gd name="connsiteY2" fmla="*/ 160006 h 320011"/>
                <a:gd name="connsiteX3" fmla="*/ 124691 w 249381"/>
                <a:gd name="connsiteY3" fmla="*/ 320011 h 320011"/>
                <a:gd name="connsiteX4" fmla="*/ 0 w 249381"/>
                <a:gd name="connsiteY4" fmla="*/ 320011 h 320011"/>
                <a:gd name="connsiteX5" fmla="*/ 0 w 249381"/>
                <a:gd name="connsiteY5" fmla="*/ 0 h 320011"/>
                <a:gd name="connsiteX0" fmla="*/ 0 w 249381"/>
                <a:gd name="connsiteY0" fmla="*/ 320011 h 320011"/>
                <a:gd name="connsiteX1" fmla="*/ 124691 w 249381"/>
                <a:gd name="connsiteY1" fmla="*/ 0 h 320011"/>
                <a:gd name="connsiteX2" fmla="*/ 249381 w 249381"/>
                <a:gd name="connsiteY2" fmla="*/ 160006 h 320011"/>
                <a:gd name="connsiteX3" fmla="*/ 124691 w 249381"/>
                <a:gd name="connsiteY3" fmla="*/ 320011 h 320011"/>
                <a:gd name="connsiteX4" fmla="*/ 0 w 249381"/>
                <a:gd name="connsiteY4" fmla="*/ 320011 h 320011"/>
                <a:gd name="connsiteX0" fmla="*/ 0 w 124690"/>
                <a:gd name="connsiteY0" fmla="*/ 320011 h 320011"/>
                <a:gd name="connsiteX1" fmla="*/ 0 w 124690"/>
                <a:gd name="connsiteY1" fmla="*/ 0 h 320011"/>
                <a:gd name="connsiteX2" fmla="*/ 124690 w 124690"/>
                <a:gd name="connsiteY2" fmla="*/ 160006 h 320011"/>
                <a:gd name="connsiteX3" fmla="*/ 0 w 124690"/>
                <a:gd name="connsiteY3" fmla="*/ 320011 h 320011"/>
              </a:gdLst>
              <a:ahLst/>
              <a:cxnLst>
                <a:cxn ang="0">
                  <a:pos x="connsiteX0" y="connsiteY0"/>
                </a:cxn>
                <a:cxn ang="0">
                  <a:pos x="connsiteX1" y="connsiteY1"/>
                </a:cxn>
                <a:cxn ang="0">
                  <a:pos x="connsiteX2" y="connsiteY2"/>
                </a:cxn>
                <a:cxn ang="0">
                  <a:pos x="connsiteX3" y="connsiteY3"/>
                </a:cxn>
              </a:cxnLst>
              <a:rect l="l" t="t" r="r" b="b"/>
              <a:pathLst>
                <a:path w="124690" h="320011">
                  <a:moveTo>
                    <a:pt x="0" y="320011"/>
                  </a:moveTo>
                  <a:lnTo>
                    <a:pt x="0" y="0"/>
                  </a:lnTo>
                  <a:lnTo>
                    <a:pt x="124690" y="160006"/>
                  </a:lnTo>
                  <a:lnTo>
                    <a:pt x="0" y="320011"/>
                  </a:lnTo>
                  <a:close/>
                </a:path>
              </a:pathLst>
            </a:cu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22" name="Group 21"/>
          <p:cNvGrpSpPr/>
          <p:nvPr/>
        </p:nvGrpSpPr>
        <p:grpSpPr>
          <a:xfrm>
            <a:off x="4194862" y="2109508"/>
            <a:ext cx="1988763" cy="3852605"/>
            <a:chOff x="3910519" y="2344621"/>
            <a:chExt cx="1863844" cy="3777407"/>
          </a:xfrm>
        </p:grpSpPr>
        <p:grpSp>
          <p:nvGrpSpPr>
            <p:cNvPr id="23" name="Group 22"/>
            <p:cNvGrpSpPr/>
            <p:nvPr/>
          </p:nvGrpSpPr>
          <p:grpSpPr>
            <a:xfrm>
              <a:off x="4659429" y="2344621"/>
              <a:ext cx="320011" cy="2227768"/>
              <a:chOff x="7558904" y="2904721"/>
              <a:chExt cx="320011" cy="2227768"/>
            </a:xfrm>
          </p:grpSpPr>
          <p:grpSp>
            <p:nvGrpSpPr>
              <p:cNvPr id="30" name="Group 29"/>
              <p:cNvGrpSpPr/>
              <p:nvPr/>
            </p:nvGrpSpPr>
            <p:grpSpPr>
              <a:xfrm>
                <a:off x="7558904" y="2904721"/>
                <a:ext cx="320011" cy="1775510"/>
                <a:chOff x="6382383" y="3314451"/>
                <a:chExt cx="320011" cy="1775510"/>
              </a:xfrm>
            </p:grpSpPr>
            <p:sp>
              <p:nvSpPr>
                <p:cNvPr id="33" name="Chevron 32"/>
                <p:cNvSpPr/>
                <p:nvPr/>
              </p:nvSpPr>
              <p:spPr bwMode="auto">
                <a:xfrm rot="5400000">
                  <a:off x="6417698" y="3279136"/>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4" name="Chevron 33"/>
                <p:cNvSpPr/>
                <p:nvPr/>
              </p:nvSpPr>
              <p:spPr bwMode="auto">
                <a:xfrm rot="5400000">
                  <a:off x="6417698" y="3495556"/>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5" name="Chevron 34"/>
                <p:cNvSpPr/>
                <p:nvPr/>
              </p:nvSpPr>
              <p:spPr bwMode="auto">
                <a:xfrm rot="5400000">
                  <a:off x="6417698" y="3711976"/>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6" name="Chevron 35"/>
                <p:cNvSpPr/>
                <p:nvPr/>
              </p:nvSpPr>
              <p:spPr bwMode="auto">
                <a:xfrm rot="5400000">
                  <a:off x="6417698" y="3928396"/>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7" name="Chevron 36"/>
                <p:cNvSpPr/>
                <p:nvPr/>
              </p:nvSpPr>
              <p:spPr bwMode="auto">
                <a:xfrm rot="5400000">
                  <a:off x="6417698" y="415600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9" name="Chevron 38"/>
                <p:cNvSpPr/>
                <p:nvPr/>
              </p:nvSpPr>
              <p:spPr bwMode="auto">
                <a:xfrm rot="5400000">
                  <a:off x="6417698" y="437242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0" name="Chevron 39"/>
                <p:cNvSpPr/>
                <p:nvPr/>
              </p:nvSpPr>
              <p:spPr bwMode="auto">
                <a:xfrm rot="5400000">
                  <a:off x="6417698" y="458884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2" name="Chevron 41"/>
                <p:cNvSpPr/>
                <p:nvPr/>
              </p:nvSpPr>
              <p:spPr bwMode="auto">
                <a:xfrm rot="5400000">
                  <a:off x="6417698" y="480526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31" name="Chevron 30"/>
              <p:cNvSpPr/>
              <p:nvPr/>
            </p:nvSpPr>
            <p:spPr bwMode="auto">
              <a:xfrm rot="5400000">
                <a:off x="7594219" y="4631373"/>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2" name="Chevron 31"/>
              <p:cNvSpPr/>
              <p:nvPr/>
            </p:nvSpPr>
            <p:spPr bwMode="auto">
              <a:xfrm rot="5400000">
                <a:off x="7594219" y="4847793"/>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24" name="Group 23"/>
            <p:cNvGrpSpPr>
              <a:grpSpLocks noChangeAspect="1"/>
            </p:cNvGrpSpPr>
            <p:nvPr/>
          </p:nvGrpSpPr>
          <p:grpSpPr>
            <a:xfrm>
              <a:off x="4501332" y="4547944"/>
              <a:ext cx="647021" cy="1278531"/>
              <a:chOff x="870285" y="3290463"/>
              <a:chExt cx="563397" cy="1113288"/>
            </a:xfrm>
          </p:grpSpPr>
          <p:pic>
            <p:nvPicPr>
              <p:cNvPr id="28" name="Picture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0285" y="3290463"/>
                <a:ext cx="563397" cy="1113288"/>
              </a:xfrm>
              <a:prstGeom prst="roundRect">
                <a:avLst>
                  <a:gd name="adj" fmla="val 834"/>
                </a:avLst>
              </a:prstGeom>
              <a:noFill/>
              <a:ln w="9525">
                <a:noFill/>
                <a:miter lim="800000"/>
                <a:headEnd/>
                <a:tailEnd/>
              </a:ln>
              <a:effectLst/>
            </p:spPr>
          </p:pic>
          <p:pic>
            <p:nvPicPr>
              <p:cNvPr id="29"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923925" y="3505200"/>
                <a:ext cx="447947" cy="72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5089" y="3236540"/>
              <a:ext cx="491090" cy="566920"/>
            </a:xfrm>
            <a:prstGeom prst="rect">
              <a:avLst/>
            </a:prstGeom>
          </p:spPr>
        </p:pic>
        <p:sp>
          <p:nvSpPr>
            <p:cNvPr id="26" name="TextBox 25"/>
            <p:cNvSpPr txBox="1"/>
            <p:nvPr/>
          </p:nvSpPr>
          <p:spPr>
            <a:xfrm>
              <a:off x="3910519" y="5870869"/>
              <a:ext cx="1863844" cy="251159"/>
            </a:xfrm>
            <a:prstGeom prst="rect">
              <a:avLst/>
            </a:prstGeom>
            <a:noFill/>
          </p:spPr>
          <p:txBody>
            <a:bodyPr wrap="none" lIns="0" tIns="0" rIns="0" bIns="0" rtlCol="0">
              <a:spAutoFit/>
            </a:bodyPr>
            <a:lstStyle>
              <a:defPPr>
                <a:defRPr lang="en-US"/>
              </a:defPPr>
              <a:lvl1pPr>
                <a:defRPr sz="1600" spc="-70">
                  <a:solidFill>
                    <a:schemeClr val="bg2">
                      <a:lumMod val="50000"/>
                    </a:schemeClr>
                  </a:solidFill>
                </a:defRPr>
              </a:lvl1pPr>
            </a:lstStyle>
            <a:p>
              <a:pPr algn="ctr"/>
              <a:r>
                <a:rPr lang="en-US" sz="1632" dirty="0">
                  <a:solidFill>
                    <a:srgbClr val="797A7D">
                      <a:lumMod val="50000"/>
                    </a:srgbClr>
                  </a:solidFill>
                </a:rPr>
                <a:t>Data protection at rest</a:t>
              </a:r>
            </a:p>
          </p:txBody>
        </p:sp>
        <p:sp>
          <p:nvSpPr>
            <p:cNvPr id="27" name="Freeform 9"/>
            <p:cNvSpPr>
              <a:spLocks noChangeAspect="1" noEditPoints="1"/>
            </p:cNvSpPr>
            <p:nvPr/>
          </p:nvSpPr>
          <p:spPr bwMode="auto">
            <a:xfrm>
              <a:off x="4697196" y="5023239"/>
              <a:ext cx="255291" cy="394008"/>
            </a:xfrm>
            <a:custGeom>
              <a:avLst/>
              <a:gdLst>
                <a:gd name="T0" fmla="*/ 131 w 131"/>
                <a:gd name="T1" fmla="*/ 84 h 203"/>
                <a:gd name="T2" fmla="*/ 131 w 131"/>
                <a:gd name="T3" fmla="*/ 203 h 203"/>
                <a:gd name="T4" fmla="*/ 0 w 131"/>
                <a:gd name="T5" fmla="*/ 203 h 203"/>
                <a:gd name="T6" fmla="*/ 0 w 131"/>
                <a:gd name="T7" fmla="*/ 84 h 203"/>
                <a:gd name="T8" fmla="*/ 12 w 131"/>
                <a:gd name="T9" fmla="*/ 84 h 203"/>
                <a:gd name="T10" fmla="*/ 12 w 131"/>
                <a:gd name="T11" fmla="*/ 83 h 203"/>
                <a:gd name="T12" fmla="*/ 14 w 131"/>
                <a:gd name="T13" fmla="*/ 54 h 203"/>
                <a:gd name="T14" fmla="*/ 25 w 131"/>
                <a:gd name="T15" fmla="*/ 24 h 203"/>
                <a:gd name="T16" fmla="*/ 54 w 131"/>
                <a:gd name="T17" fmla="*/ 1 h 203"/>
                <a:gd name="T18" fmla="*/ 60 w 131"/>
                <a:gd name="T19" fmla="*/ 0 h 203"/>
                <a:gd name="T20" fmla="*/ 71 w 131"/>
                <a:gd name="T21" fmla="*/ 0 h 203"/>
                <a:gd name="T22" fmla="*/ 72 w 131"/>
                <a:gd name="T23" fmla="*/ 0 h 203"/>
                <a:gd name="T24" fmla="*/ 97 w 131"/>
                <a:gd name="T25" fmla="*/ 11 h 203"/>
                <a:gd name="T26" fmla="*/ 111 w 131"/>
                <a:gd name="T27" fmla="*/ 34 h 203"/>
                <a:gd name="T28" fmla="*/ 119 w 131"/>
                <a:gd name="T29" fmla="*/ 74 h 203"/>
                <a:gd name="T30" fmla="*/ 120 w 131"/>
                <a:gd name="T31" fmla="*/ 84 h 203"/>
                <a:gd name="T32" fmla="*/ 131 w 131"/>
                <a:gd name="T33" fmla="*/ 84 h 203"/>
                <a:gd name="T34" fmla="*/ 101 w 131"/>
                <a:gd name="T35" fmla="*/ 84 h 203"/>
                <a:gd name="T36" fmla="*/ 101 w 131"/>
                <a:gd name="T37" fmla="*/ 83 h 203"/>
                <a:gd name="T38" fmla="*/ 99 w 131"/>
                <a:gd name="T39" fmla="*/ 63 h 203"/>
                <a:gd name="T40" fmla="*/ 93 w 131"/>
                <a:gd name="T41" fmla="*/ 38 h 203"/>
                <a:gd name="T42" fmla="*/ 85 w 131"/>
                <a:gd name="T43" fmla="*/ 25 h 203"/>
                <a:gd name="T44" fmla="*/ 64 w 131"/>
                <a:gd name="T45" fmla="*/ 18 h 203"/>
                <a:gd name="T46" fmla="*/ 42 w 131"/>
                <a:gd name="T47" fmla="*/ 30 h 203"/>
                <a:gd name="T48" fmla="*/ 36 w 131"/>
                <a:gd name="T49" fmla="*/ 45 h 203"/>
                <a:gd name="T50" fmla="*/ 31 w 131"/>
                <a:gd name="T51" fmla="*/ 75 h 203"/>
                <a:gd name="T52" fmla="*/ 30 w 131"/>
                <a:gd name="T53" fmla="*/ 84 h 203"/>
                <a:gd name="T54" fmla="*/ 101 w 131"/>
                <a:gd name="T55" fmla="*/ 84 h 203"/>
                <a:gd name="T56" fmla="*/ 78 w 131"/>
                <a:gd name="T57" fmla="*/ 144 h 203"/>
                <a:gd name="T58" fmla="*/ 81 w 131"/>
                <a:gd name="T59" fmla="*/ 113 h 203"/>
                <a:gd name="T60" fmla="*/ 51 w 131"/>
                <a:gd name="T61" fmla="*/ 112 h 203"/>
                <a:gd name="T62" fmla="*/ 45 w 131"/>
                <a:gd name="T63" fmla="*/ 126 h 203"/>
                <a:gd name="T64" fmla="*/ 53 w 131"/>
                <a:gd name="T65" fmla="*/ 144 h 203"/>
                <a:gd name="T66" fmla="*/ 37 w 131"/>
                <a:gd name="T67" fmla="*/ 182 h 203"/>
                <a:gd name="T68" fmla="*/ 94 w 131"/>
                <a:gd name="T69" fmla="*/ 182 h 203"/>
                <a:gd name="T70" fmla="*/ 78 w 131"/>
                <a:gd name="T7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203">
                  <a:moveTo>
                    <a:pt x="131" y="84"/>
                  </a:moveTo>
                  <a:cubicBezTo>
                    <a:pt x="131" y="124"/>
                    <a:pt x="131" y="164"/>
                    <a:pt x="131" y="203"/>
                  </a:cubicBezTo>
                  <a:cubicBezTo>
                    <a:pt x="87" y="203"/>
                    <a:pt x="44" y="203"/>
                    <a:pt x="0" y="203"/>
                  </a:cubicBezTo>
                  <a:cubicBezTo>
                    <a:pt x="0" y="164"/>
                    <a:pt x="0" y="124"/>
                    <a:pt x="0" y="84"/>
                  </a:cubicBezTo>
                  <a:cubicBezTo>
                    <a:pt x="4" y="84"/>
                    <a:pt x="8" y="84"/>
                    <a:pt x="12" y="84"/>
                  </a:cubicBezTo>
                  <a:cubicBezTo>
                    <a:pt x="12" y="84"/>
                    <a:pt x="12" y="84"/>
                    <a:pt x="12" y="83"/>
                  </a:cubicBezTo>
                  <a:cubicBezTo>
                    <a:pt x="12" y="73"/>
                    <a:pt x="13" y="64"/>
                    <a:pt x="14" y="54"/>
                  </a:cubicBezTo>
                  <a:cubicBezTo>
                    <a:pt x="16" y="44"/>
                    <a:pt x="19" y="33"/>
                    <a:pt x="25" y="24"/>
                  </a:cubicBezTo>
                  <a:cubicBezTo>
                    <a:pt x="31" y="12"/>
                    <a:pt x="41" y="4"/>
                    <a:pt x="54" y="1"/>
                  </a:cubicBezTo>
                  <a:cubicBezTo>
                    <a:pt x="56" y="0"/>
                    <a:pt x="58" y="0"/>
                    <a:pt x="60" y="0"/>
                  </a:cubicBezTo>
                  <a:cubicBezTo>
                    <a:pt x="64" y="0"/>
                    <a:pt x="68" y="0"/>
                    <a:pt x="71" y="0"/>
                  </a:cubicBezTo>
                  <a:cubicBezTo>
                    <a:pt x="72" y="0"/>
                    <a:pt x="72" y="0"/>
                    <a:pt x="72" y="0"/>
                  </a:cubicBezTo>
                  <a:cubicBezTo>
                    <a:pt x="82" y="1"/>
                    <a:pt x="90" y="5"/>
                    <a:pt x="97" y="11"/>
                  </a:cubicBezTo>
                  <a:cubicBezTo>
                    <a:pt x="104" y="17"/>
                    <a:pt x="108" y="25"/>
                    <a:pt x="111" y="34"/>
                  </a:cubicBezTo>
                  <a:cubicBezTo>
                    <a:pt x="116" y="47"/>
                    <a:pt x="118" y="60"/>
                    <a:pt x="119" y="74"/>
                  </a:cubicBezTo>
                  <a:cubicBezTo>
                    <a:pt x="119" y="77"/>
                    <a:pt x="119" y="81"/>
                    <a:pt x="120" y="84"/>
                  </a:cubicBezTo>
                  <a:cubicBezTo>
                    <a:pt x="123" y="84"/>
                    <a:pt x="127" y="84"/>
                    <a:pt x="131" y="84"/>
                  </a:cubicBezTo>
                  <a:close/>
                  <a:moveTo>
                    <a:pt x="101" y="84"/>
                  </a:moveTo>
                  <a:cubicBezTo>
                    <a:pt x="101" y="84"/>
                    <a:pt x="101" y="83"/>
                    <a:pt x="101" y="83"/>
                  </a:cubicBezTo>
                  <a:cubicBezTo>
                    <a:pt x="100" y="76"/>
                    <a:pt x="100" y="69"/>
                    <a:pt x="99" y="63"/>
                  </a:cubicBezTo>
                  <a:cubicBezTo>
                    <a:pt x="98" y="55"/>
                    <a:pt x="96" y="46"/>
                    <a:pt x="93" y="38"/>
                  </a:cubicBezTo>
                  <a:cubicBezTo>
                    <a:pt x="91" y="33"/>
                    <a:pt x="88" y="29"/>
                    <a:pt x="85" y="25"/>
                  </a:cubicBezTo>
                  <a:cubicBezTo>
                    <a:pt x="79" y="19"/>
                    <a:pt x="72" y="18"/>
                    <a:pt x="64" y="18"/>
                  </a:cubicBezTo>
                  <a:cubicBezTo>
                    <a:pt x="55" y="19"/>
                    <a:pt x="48" y="22"/>
                    <a:pt x="42" y="30"/>
                  </a:cubicBezTo>
                  <a:cubicBezTo>
                    <a:pt x="39" y="35"/>
                    <a:pt x="37" y="40"/>
                    <a:pt x="36" y="45"/>
                  </a:cubicBezTo>
                  <a:cubicBezTo>
                    <a:pt x="33" y="55"/>
                    <a:pt x="31" y="65"/>
                    <a:pt x="31" y="75"/>
                  </a:cubicBezTo>
                  <a:cubicBezTo>
                    <a:pt x="31" y="78"/>
                    <a:pt x="30" y="81"/>
                    <a:pt x="30" y="84"/>
                  </a:cubicBezTo>
                  <a:cubicBezTo>
                    <a:pt x="54" y="84"/>
                    <a:pt x="77" y="84"/>
                    <a:pt x="101" y="84"/>
                  </a:cubicBezTo>
                  <a:close/>
                  <a:moveTo>
                    <a:pt x="78" y="144"/>
                  </a:moveTo>
                  <a:cubicBezTo>
                    <a:pt x="89" y="135"/>
                    <a:pt x="89" y="121"/>
                    <a:pt x="81" y="113"/>
                  </a:cubicBezTo>
                  <a:cubicBezTo>
                    <a:pt x="73" y="104"/>
                    <a:pt x="60" y="104"/>
                    <a:pt x="51" y="112"/>
                  </a:cubicBezTo>
                  <a:cubicBezTo>
                    <a:pt x="47" y="115"/>
                    <a:pt x="45" y="120"/>
                    <a:pt x="45" y="126"/>
                  </a:cubicBezTo>
                  <a:cubicBezTo>
                    <a:pt x="44" y="134"/>
                    <a:pt x="47" y="140"/>
                    <a:pt x="53" y="144"/>
                  </a:cubicBezTo>
                  <a:cubicBezTo>
                    <a:pt x="48" y="157"/>
                    <a:pt x="43" y="169"/>
                    <a:pt x="37" y="182"/>
                  </a:cubicBezTo>
                  <a:cubicBezTo>
                    <a:pt x="56" y="182"/>
                    <a:pt x="75" y="182"/>
                    <a:pt x="94" y="182"/>
                  </a:cubicBezTo>
                  <a:cubicBezTo>
                    <a:pt x="89" y="169"/>
                    <a:pt x="83" y="157"/>
                    <a:pt x="78" y="144"/>
                  </a:cubicBezTo>
                  <a:close/>
                </a:path>
              </a:pathLst>
            </a:custGeom>
            <a:solidFill>
              <a:schemeClr val="bg2"/>
            </a:solidFill>
            <a:ln>
              <a:noFill/>
            </a:ln>
            <a:effectLst>
              <a:innerShdw blurRad="50800">
                <a:schemeClr val="bg2">
                  <a:lumMod val="50000"/>
                </a:schemeClr>
              </a:innerShdw>
            </a:effectLst>
          </p:spPr>
          <p:txBody>
            <a:bodyPr vert="horz" wrap="square" lIns="93260" tIns="46630" rIns="93260" bIns="46630" numCol="1" anchor="t" anchorCtr="0" compatLnSpc="1">
              <a:prstTxWarp prst="textNoShape">
                <a:avLst/>
              </a:prstTxWarp>
            </a:bodyPr>
            <a:lstStyle/>
            <a:p>
              <a:endParaRPr lang="en-US" sz="1836" dirty="0">
                <a:solidFill>
                  <a:srgbClr val="000000"/>
                </a:solidFill>
              </a:endParaRPr>
            </a:p>
          </p:txBody>
        </p:sp>
      </p:grpSp>
      <p:sp>
        <p:nvSpPr>
          <p:cNvPr id="43" name="Chevron 42"/>
          <p:cNvSpPr/>
          <p:nvPr/>
        </p:nvSpPr>
        <p:spPr bwMode="auto">
          <a:xfrm>
            <a:off x="7783564" y="2040858"/>
            <a:ext cx="254346" cy="332267"/>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4" name="Chevron 43"/>
          <p:cNvSpPr/>
          <p:nvPr/>
        </p:nvSpPr>
        <p:spPr bwMode="auto">
          <a:xfrm>
            <a:off x="7540595" y="2091903"/>
            <a:ext cx="254346" cy="332267"/>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45" name="Group 44"/>
          <p:cNvGrpSpPr/>
          <p:nvPr/>
        </p:nvGrpSpPr>
        <p:grpSpPr>
          <a:xfrm>
            <a:off x="8014154" y="2092404"/>
            <a:ext cx="2762144" cy="985956"/>
            <a:chOff x="8552807" y="2232224"/>
            <a:chExt cx="2708230" cy="1536001"/>
          </a:xfrm>
          <a:solidFill>
            <a:schemeClr val="bg2">
              <a:lumMod val="40000"/>
              <a:lumOff val="60000"/>
            </a:schemeClr>
          </a:solidFill>
        </p:grpSpPr>
        <p:grpSp>
          <p:nvGrpSpPr>
            <p:cNvPr id="46" name="Group 45"/>
            <p:cNvGrpSpPr/>
            <p:nvPr/>
          </p:nvGrpSpPr>
          <p:grpSpPr>
            <a:xfrm rot="5400000">
              <a:off x="9795278" y="2302465"/>
              <a:ext cx="1529566" cy="1401953"/>
              <a:chOff x="2320517" y="1822802"/>
              <a:chExt cx="1529566" cy="1401953"/>
            </a:xfrm>
            <a:grpFill/>
          </p:grpSpPr>
          <p:sp>
            <p:nvSpPr>
              <p:cNvPr id="53" name="Chevron 52"/>
              <p:cNvSpPr/>
              <p:nvPr/>
            </p:nvSpPr>
            <p:spPr bwMode="auto">
              <a:xfrm rot="16200000">
                <a:off x="2359098" y="2724269"/>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4" name="Chevron 53"/>
              <p:cNvSpPr/>
              <p:nvPr/>
            </p:nvSpPr>
            <p:spPr bwMode="auto">
              <a:xfrm rot="16200000">
                <a:off x="2359098" y="2292687"/>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5" name="Chevron 54"/>
              <p:cNvSpPr/>
              <p:nvPr/>
            </p:nvSpPr>
            <p:spPr bwMode="auto">
              <a:xfrm rot="16200000">
                <a:off x="2359098" y="2508478"/>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6" name="Chevron 55"/>
              <p:cNvSpPr/>
              <p:nvPr/>
            </p:nvSpPr>
            <p:spPr bwMode="auto">
              <a:xfrm rot="16200000">
                <a:off x="2359098" y="2076896"/>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7" name="Chevron 56"/>
              <p:cNvSpPr/>
              <p:nvPr/>
            </p:nvSpPr>
            <p:spPr bwMode="auto">
              <a:xfrm>
                <a:off x="2735022" y="1822802"/>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8" name="Chevron 57"/>
              <p:cNvSpPr/>
              <p:nvPr/>
            </p:nvSpPr>
            <p:spPr bwMode="auto">
              <a:xfrm>
                <a:off x="3167862" y="1822802"/>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9" name="Chevron 58"/>
              <p:cNvSpPr/>
              <p:nvPr/>
            </p:nvSpPr>
            <p:spPr bwMode="auto">
              <a:xfrm>
                <a:off x="2951442" y="1822802"/>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0" name="Chevron 59"/>
              <p:cNvSpPr/>
              <p:nvPr/>
            </p:nvSpPr>
            <p:spPr bwMode="auto">
              <a:xfrm>
                <a:off x="3384282" y="1822802"/>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1" name="Chevron 60"/>
              <p:cNvSpPr/>
              <p:nvPr/>
            </p:nvSpPr>
            <p:spPr bwMode="auto">
              <a:xfrm>
                <a:off x="3600702" y="1822803"/>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62" name="Group 61"/>
              <p:cNvGrpSpPr/>
              <p:nvPr/>
            </p:nvGrpSpPr>
            <p:grpSpPr>
              <a:xfrm>
                <a:off x="2323197" y="1823364"/>
                <a:ext cx="320097" cy="322437"/>
                <a:chOff x="3749340" y="2341518"/>
                <a:chExt cx="320097" cy="322437"/>
              </a:xfrm>
              <a:grpFill/>
            </p:grpSpPr>
            <p:sp>
              <p:nvSpPr>
                <p:cNvPr id="65" name="Chevron 64"/>
                <p:cNvSpPr/>
                <p:nvPr/>
              </p:nvSpPr>
              <p:spPr bwMode="auto">
                <a:xfrm rot="16200000">
                  <a:off x="3784740" y="2379259"/>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6" name="Rectangle 65"/>
                <p:cNvSpPr/>
                <p:nvPr/>
              </p:nvSpPr>
              <p:spPr bwMode="auto">
                <a:xfrm>
                  <a:off x="3749340" y="2341518"/>
                  <a:ext cx="320097" cy="19684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63" name="Chevron 74"/>
              <p:cNvSpPr/>
              <p:nvPr/>
            </p:nvSpPr>
            <p:spPr bwMode="auto">
              <a:xfrm>
                <a:off x="2643293" y="1825790"/>
                <a:ext cx="124690" cy="320011"/>
              </a:xfrm>
              <a:custGeom>
                <a:avLst/>
                <a:gdLst>
                  <a:gd name="connsiteX0" fmla="*/ 0 w 249381"/>
                  <a:gd name="connsiteY0" fmla="*/ 0 h 320011"/>
                  <a:gd name="connsiteX1" fmla="*/ 124691 w 249381"/>
                  <a:gd name="connsiteY1" fmla="*/ 0 h 320011"/>
                  <a:gd name="connsiteX2" fmla="*/ 249381 w 249381"/>
                  <a:gd name="connsiteY2" fmla="*/ 160006 h 320011"/>
                  <a:gd name="connsiteX3" fmla="*/ 124691 w 249381"/>
                  <a:gd name="connsiteY3" fmla="*/ 320011 h 320011"/>
                  <a:gd name="connsiteX4" fmla="*/ 0 w 249381"/>
                  <a:gd name="connsiteY4" fmla="*/ 320011 h 320011"/>
                  <a:gd name="connsiteX5" fmla="*/ 124691 w 249381"/>
                  <a:gd name="connsiteY5" fmla="*/ 160006 h 320011"/>
                  <a:gd name="connsiteX6" fmla="*/ 0 w 249381"/>
                  <a:gd name="connsiteY6" fmla="*/ 0 h 320011"/>
                  <a:gd name="connsiteX0" fmla="*/ 0 w 249381"/>
                  <a:gd name="connsiteY0" fmla="*/ 0 h 320011"/>
                  <a:gd name="connsiteX1" fmla="*/ 124691 w 249381"/>
                  <a:gd name="connsiteY1" fmla="*/ 0 h 320011"/>
                  <a:gd name="connsiteX2" fmla="*/ 249381 w 249381"/>
                  <a:gd name="connsiteY2" fmla="*/ 160006 h 320011"/>
                  <a:gd name="connsiteX3" fmla="*/ 124691 w 249381"/>
                  <a:gd name="connsiteY3" fmla="*/ 320011 h 320011"/>
                  <a:gd name="connsiteX4" fmla="*/ 0 w 249381"/>
                  <a:gd name="connsiteY4" fmla="*/ 320011 h 320011"/>
                  <a:gd name="connsiteX5" fmla="*/ 7851 w 249381"/>
                  <a:gd name="connsiteY5" fmla="*/ 170166 h 320011"/>
                  <a:gd name="connsiteX6" fmla="*/ 0 w 249381"/>
                  <a:gd name="connsiteY6" fmla="*/ 0 h 320011"/>
                  <a:gd name="connsiteX0" fmla="*/ 0 w 249381"/>
                  <a:gd name="connsiteY0" fmla="*/ 0 h 320011"/>
                  <a:gd name="connsiteX1" fmla="*/ 124691 w 249381"/>
                  <a:gd name="connsiteY1" fmla="*/ 0 h 320011"/>
                  <a:gd name="connsiteX2" fmla="*/ 249381 w 249381"/>
                  <a:gd name="connsiteY2" fmla="*/ 160006 h 320011"/>
                  <a:gd name="connsiteX3" fmla="*/ 124691 w 249381"/>
                  <a:gd name="connsiteY3" fmla="*/ 320011 h 320011"/>
                  <a:gd name="connsiteX4" fmla="*/ 0 w 249381"/>
                  <a:gd name="connsiteY4" fmla="*/ 320011 h 320011"/>
                  <a:gd name="connsiteX5" fmla="*/ 0 w 249381"/>
                  <a:gd name="connsiteY5" fmla="*/ 0 h 320011"/>
                  <a:gd name="connsiteX0" fmla="*/ 0 w 249381"/>
                  <a:gd name="connsiteY0" fmla="*/ 320011 h 320011"/>
                  <a:gd name="connsiteX1" fmla="*/ 124691 w 249381"/>
                  <a:gd name="connsiteY1" fmla="*/ 0 h 320011"/>
                  <a:gd name="connsiteX2" fmla="*/ 249381 w 249381"/>
                  <a:gd name="connsiteY2" fmla="*/ 160006 h 320011"/>
                  <a:gd name="connsiteX3" fmla="*/ 124691 w 249381"/>
                  <a:gd name="connsiteY3" fmla="*/ 320011 h 320011"/>
                  <a:gd name="connsiteX4" fmla="*/ 0 w 249381"/>
                  <a:gd name="connsiteY4" fmla="*/ 320011 h 320011"/>
                  <a:gd name="connsiteX0" fmla="*/ 0 w 124690"/>
                  <a:gd name="connsiteY0" fmla="*/ 320011 h 320011"/>
                  <a:gd name="connsiteX1" fmla="*/ 0 w 124690"/>
                  <a:gd name="connsiteY1" fmla="*/ 0 h 320011"/>
                  <a:gd name="connsiteX2" fmla="*/ 124690 w 124690"/>
                  <a:gd name="connsiteY2" fmla="*/ 160006 h 320011"/>
                  <a:gd name="connsiteX3" fmla="*/ 0 w 124690"/>
                  <a:gd name="connsiteY3" fmla="*/ 320011 h 320011"/>
                </a:gdLst>
                <a:ahLst/>
                <a:cxnLst>
                  <a:cxn ang="0">
                    <a:pos x="connsiteX0" y="connsiteY0"/>
                  </a:cxn>
                  <a:cxn ang="0">
                    <a:pos x="connsiteX1" y="connsiteY1"/>
                  </a:cxn>
                  <a:cxn ang="0">
                    <a:pos x="connsiteX2" y="connsiteY2"/>
                  </a:cxn>
                  <a:cxn ang="0">
                    <a:pos x="connsiteX3" y="connsiteY3"/>
                  </a:cxn>
                </a:cxnLst>
                <a:rect l="l" t="t" r="r" b="b"/>
                <a:pathLst>
                  <a:path w="124690" h="320011">
                    <a:moveTo>
                      <a:pt x="0" y="320011"/>
                    </a:moveTo>
                    <a:lnTo>
                      <a:pt x="0" y="0"/>
                    </a:lnTo>
                    <a:lnTo>
                      <a:pt x="124690" y="160006"/>
                    </a:lnTo>
                    <a:lnTo>
                      <a:pt x="0" y="320011"/>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4" name="Chevron 63"/>
              <p:cNvSpPr/>
              <p:nvPr/>
            </p:nvSpPr>
            <p:spPr bwMode="auto">
              <a:xfrm rot="16200000">
                <a:off x="2355832" y="2940059"/>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47" name="Chevron 46"/>
            <p:cNvSpPr/>
            <p:nvPr/>
          </p:nvSpPr>
          <p:spPr bwMode="auto">
            <a:xfrm>
              <a:off x="8995014" y="2232224"/>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8" name="Chevron 47"/>
            <p:cNvSpPr/>
            <p:nvPr/>
          </p:nvSpPr>
          <p:spPr bwMode="auto">
            <a:xfrm>
              <a:off x="9426596" y="2232224"/>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49" name="Chevron 48"/>
            <p:cNvSpPr/>
            <p:nvPr/>
          </p:nvSpPr>
          <p:spPr bwMode="auto">
            <a:xfrm>
              <a:off x="9210805" y="2232224"/>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0" name="Chevron 49"/>
            <p:cNvSpPr/>
            <p:nvPr/>
          </p:nvSpPr>
          <p:spPr bwMode="auto">
            <a:xfrm>
              <a:off x="9642387" y="2232224"/>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1" name="Chevron 50"/>
            <p:cNvSpPr/>
            <p:nvPr/>
          </p:nvSpPr>
          <p:spPr bwMode="auto">
            <a:xfrm>
              <a:off x="8779224" y="2232224"/>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2" name="Chevron 51"/>
            <p:cNvSpPr/>
            <p:nvPr/>
          </p:nvSpPr>
          <p:spPr bwMode="auto">
            <a:xfrm>
              <a:off x="8552807" y="2232224"/>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67" name="Chevron 66"/>
          <p:cNvSpPr/>
          <p:nvPr/>
        </p:nvSpPr>
        <p:spPr bwMode="auto">
          <a:xfrm rot="5400000">
            <a:off x="10475100" y="3006068"/>
            <a:ext cx="258932" cy="326382"/>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68" name="Group 67"/>
          <p:cNvGrpSpPr/>
          <p:nvPr/>
        </p:nvGrpSpPr>
        <p:grpSpPr>
          <a:xfrm>
            <a:off x="9648343" y="3146162"/>
            <a:ext cx="1860180" cy="1167780"/>
            <a:chOff x="9421028" y="3095452"/>
            <a:chExt cx="1824346" cy="1145284"/>
          </a:xfrm>
        </p:grpSpPr>
        <p:pic>
          <p:nvPicPr>
            <p:cNvPr id="69" name="NYT Sport page with article"/>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21028" y="3095452"/>
              <a:ext cx="1824346" cy="1145284"/>
            </a:xfrm>
            <a:prstGeom prst="rect">
              <a:avLst/>
            </a:prstGeom>
          </p:spPr>
        </p:pic>
        <p:pic>
          <p:nvPicPr>
            <p:cNvPr id="7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489685" y="3157755"/>
              <a:ext cx="1687028" cy="956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1" name="TextBox 70"/>
          <p:cNvSpPr txBox="1"/>
          <p:nvPr/>
        </p:nvSpPr>
        <p:spPr>
          <a:xfrm>
            <a:off x="9651289" y="4350567"/>
            <a:ext cx="1900948" cy="256159"/>
          </a:xfrm>
          <a:prstGeom prst="rect">
            <a:avLst/>
          </a:prstGeom>
          <a:noFill/>
        </p:spPr>
        <p:txBody>
          <a:bodyPr wrap="none" lIns="0" tIns="0" rIns="0" bIns="0" rtlCol="0">
            <a:spAutoFit/>
          </a:bodyPr>
          <a:lstStyle>
            <a:defPPr>
              <a:defRPr lang="en-US"/>
            </a:defPPr>
            <a:lvl1pPr>
              <a:defRPr sz="1600" spc="-70">
                <a:solidFill>
                  <a:schemeClr val="bg2">
                    <a:lumMod val="50000"/>
                  </a:schemeClr>
                </a:solidFill>
              </a:defRPr>
            </a:lvl1pPr>
          </a:lstStyle>
          <a:p>
            <a:pPr algn="ctr"/>
            <a:r>
              <a:rPr lang="en-US" sz="1632" dirty="0">
                <a:solidFill>
                  <a:srgbClr val="797A7D">
                    <a:lumMod val="50000"/>
                  </a:srgbClr>
                </a:solidFill>
              </a:rPr>
              <a:t>Data protection at rest</a:t>
            </a:r>
          </a:p>
        </p:txBody>
      </p:sp>
      <p:pic>
        <p:nvPicPr>
          <p:cNvPr id="72" name="Picture 7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911740" y="3741817"/>
            <a:ext cx="1317488" cy="450412"/>
          </a:xfrm>
          <a:prstGeom prst="rect">
            <a:avLst/>
          </a:prstGeom>
          <a:effectLst>
            <a:glow rad="571500">
              <a:schemeClr val="bg1">
                <a:alpha val="60000"/>
              </a:schemeClr>
            </a:glow>
          </a:effectLst>
        </p:spPr>
      </p:pic>
      <p:pic>
        <p:nvPicPr>
          <p:cNvPr id="73" name="Picture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58721" y="1959668"/>
            <a:ext cx="486083" cy="561139"/>
          </a:xfrm>
          <a:prstGeom prst="rect">
            <a:avLst/>
          </a:prstGeom>
        </p:spPr>
      </p:pic>
      <p:sp>
        <p:nvSpPr>
          <p:cNvPr id="74" name="Freeform 9"/>
          <p:cNvSpPr>
            <a:spLocks noChangeAspect="1" noEditPoints="1"/>
          </p:cNvSpPr>
          <p:nvPr/>
        </p:nvSpPr>
        <p:spPr bwMode="auto">
          <a:xfrm>
            <a:off x="10418362" y="3246379"/>
            <a:ext cx="373041" cy="606192"/>
          </a:xfrm>
          <a:custGeom>
            <a:avLst/>
            <a:gdLst>
              <a:gd name="T0" fmla="*/ 131 w 131"/>
              <a:gd name="T1" fmla="*/ 84 h 203"/>
              <a:gd name="T2" fmla="*/ 131 w 131"/>
              <a:gd name="T3" fmla="*/ 203 h 203"/>
              <a:gd name="T4" fmla="*/ 0 w 131"/>
              <a:gd name="T5" fmla="*/ 203 h 203"/>
              <a:gd name="T6" fmla="*/ 0 w 131"/>
              <a:gd name="T7" fmla="*/ 84 h 203"/>
              <a:gd name="T8" fmla="*/ 12 w 131"/>
              <a:gd name="T9" fmla="*/ 84 h 203"/>
              <a:gd name="T10" fmla="*/ 12 w 131"/>
              <a:gd name="T11" fmla="*/ 83 h 203"/>
              <a:gd name="T12" fmla="*/ 14 w 131"/>
              <a:gd name="T13" fmla="*/ 54 h 203"/>
              <a:gd name="T14" fmla="*/ 25 w 131"/>
              <a:gd name="T15" fmla="*/ 24 h 203"/>
              <a:gd name="T16" fmla="*/ 54 w 131"/>
              <a:gd name="T17" fmla="*/ 1 h 203"/>
              <a:gd name="T18" fmla="*/ 60 w 131"/>
              <a:gd name="T19" fmla="*/ 0 h 203"/>
              <a:gd name="T20" fmla="*/ 71 w 131"/>
              <a:gd name="T21" fmla="*/ 0 h 203"/>
              <a:gd name="T22" fmla="*/ 72 w 131"/>
              <a:gd name="T23" fmla="*/ 0 h 203"/>
              <a:gd name="T24" fmla="*/ 97 w 131"/>
              <a:gd name="T25" fmla="*/ 11 h 203"/>
              <a:gd name="T26" fmla="*/ 111 w 131"/>
              <a:gd name="T27" fmla="*/ 34 h 203"/>
              <a:gd name="T28" fmla="*/ 119 w 131"/>
              <a:gd name="T29" fmla="*/ 74 h 203"/>
              <a:gd name="T30" fmla="*/ 120 w 131"/>
              <a:gd name="T31" fmla="*/ 84 h 203"/>
              <a:gd name="T32" fmla="*/ 131 w 131"/>
              <a:gd name="T33" fmla="*/ 84 h 203"/>
              <a:gd name="T34" fmla="*/ 101 w 131"/>
              <a:gd name="T35" fmla="*/ 84 h 203"/>
              <a:gd name="T36" fmla="*/ 101 w 131"/>
              <a:gd name="T37" fmla="*/ 83 h 203"/>
              <a:gd name="T38" fmla="*/ 99 w 131"/>
              <a:gd name="T39" fmla="*/ 63 h 203"/>
              <a:gd name="T40" fmla="*/ 93 w 131"/>
              <a:gd name="T41" fmla="*/ 38 h 203"/>
              <a:gd name="T42" fmla="*/ 85 w 131"/>
              <a:gd name="T43" fmla="*/ 25 h 203"/>
              <a:gd name="T44" fmla="*/ 64 w 131"/>
              <a:gd name="T45" fmla="*/ 18 h 203"/>
              <a:gd name="T46" fmla="*/ 42 w 131"/>
              <a:gd name="T47" fmla="*/ 30 h 203"/>
              <a:gd name="T48" fmla="*/ 36 w 131"/>
              <a:gd name="T49" fmla="*/ 45 h 203"/>
              <a:gd name="T50" fmla="*/ 31 w 131"/>
              <a:gd name="T51" fmla="*/ 75 h 203"/>
              <a:gd name="T52" fmla="*/ 30 w 131"/>
              <a:gd name="T53" fmla="*/ 84 h 203"/>
              <a:gd name="T54" fmla="*/ 101 w 131"/>
              <a:gd name="T55" fmla="*/ 84 h 203"/>
              <a:gd name="T56" fmla="*/ 78 w 131"/>
              <a:gd name="T57" fmla="*/ 144 h 203"/>
              <a:gd name="T58" fmla="*/ 81 w 131"/>
              <a:gd name="T59" fmla="*/ 113 h 203"/>
              <a:gd name="T60" fmla="*/ 51 w 131"/>
              <a:gd name="T61" fmla="*/ 112 h 203"/>
              <a:gd name="T62" fmla="*/ 45 w 131"/>
              <a:gd name="T63" fmla="*/ 126 h 203"/>
              <a:gd name="T64" fmla="*/ 53 w 131"/>
              <a:gd name="T65" fmla="*/ 144 h 203"/>
              <a:gd name="T66" fmla="*/ 37 w 131"/>
              <a:gd name="T67" fmla="*/ 182 h 203"/>
              <a:gd name="T68" fmla="*/ 94 w 131"/>
              <a:gd name="T69" fmla="*/ 182 h 203"/>
              <a:gd name="T70" fmla="*/ 78 w 131"/>
              <a:gd name="T7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203">
                <a:moveTo>
                  <a:pt x="131" y="84"/>
                </a:moveTo>
                <a:cubicBezTo>
                  <a:pt x="131" y="124"/>
                  <a:pt x="131" y="164"/>
                  <a:pt x="131" y="203"/>
                </a:cubicBezTo>
                <a:cubicBezTo>
                  <a:pt x="87" y="203"/>
                  <a:pt x="44" y="203"/>
                  <a:pt x="0" y="203"/>
                </a:cubicBezTo>
                <a:cubicBezTo>
                  <a:pt x="0" y="164"/>
                  <a:pt x="0" y="124"/>
                  <a:pt x="0" y="84"/>
                </a:cubicBezTo>
                <a:cubicBezTo>
                  <a:pt x="4" y="84"/>
                  <a:pt x="8" y="84"/>
                  <a:pt x="12" y="84"/>
                </a:cubicBezTo>
                <a:cubicBezTo>
                  <a:pt x="12" y="84"/>
                  <a:pt x="12" y="84"/>
                  <a:pt x="12" y="83"/>
                </a:cubicBezTo>
                <a:cubicBezTo>
                  <a:pt x="12" y="73"/>
                  <a:pt x="13" y="64"/>
                  <a:pt x="14" y="54"/>
                </a:cubicBezTo>
                <a:cubicBezTo>
                  <a:pt x="16" y="44"/>
                  <a:pt x="19" y="33"/>
                  <a:pt x="25" y="24"/>
                </a:cubicBezTo>
                <a:cubicBezTo>
                  <a:pt x="31" y="12"/>
                  <a:pt x="41" y="4"/>
                  <a:pt x="54" y="1"/>
                </a:cubicBezTo>
                <a:cubicBezTo>
                  <a:pt x="56" y="0"/>
                  <a:pt x="58" y="0"/>
                  <a:pt x="60" y="0"/>
                </a:cubicBezTo>
                <a:cubicBezTo>
                  <a:pt x="64" y="0"/>
                  <a:pt x="68" y="0"/>
                  <a:pt x="71" y="0"/>
                </a:cubicBezTo>
                <a:cubicBezTo>
                  <a:pt x="72" y="0"/>
                  <a:pt x="72" y="0"/>
                  <a:pt x="72" y="0"/>
                </a:cubicBezTo>
                <a:cubicBezTo>
                  <a:pt x="82" y="1"/>
                  <a:pt x="90" y="5"/>
                  <a:pt x="97" y="11"/>
                </a:cubicBezTo>
                <a:cubicBezTo>
                  <a:pt x="104" y="17"/>
                  <a:pt x="108" y="25"/>
                  <a:pt x="111" y="34"/>
                </a:cubicBezTo>
                <a:cubicBezTo>
                  <a:pt x="116" y="47"/>
                  <a:pt x="118" y="60"/>
                  <a:pt x="119" y="74"/>
                </a:cubicBezTo>
                <a:cubicBezTo>
                  <a:pt x="119" y="77"/>
                  <a:pt x="119" y="81"/>
                  <a:pt x="120" y="84"/>
                </a:cubicBezTo>
                <a:cubicBezTo>
                  <a:pt x="123" y="84"/>
                  <a:pt x="127" y="84"/>
                  <a:pt x="131" y="84"/>
                </a:cubicBezTo>
                <a:close/>
                <a:moveTo>
                  <a:pt x="101" y="84"/>
                </a:moveTo>
                <a:cubicBezTo>
                  <a:pt x="101" y="84"/>
                  <a:pt x="101" y="83"/>
                  <a:pt x="101" y="83"/>
                </a:cubicBezTo>
                <a:cubicBezTo>
                  <a:pt x="100" y="76"/>
                  <a:pt x="100" y="69"/>
                  <a:pt x="99" y="63"/>
                </a:cubicBezTo>
                <a:cubicBezTo>
                  <a:pt x="98" y="55"/>
                  <a:pt x="96" y="46"/>
                  <a:pt x="93" y="38"/>
                </a:cubicBezTo>
                <a:cubicBezTo>
                  <a:pt x="91" y="33"/>
                  <a:pt x="88" y="29"/>
                  <a:pt x="85" y="25"/>
                </a:cubicBezTo>
                <a:cubicBezTo>
                  <a:pt x="79" y="19"/>
                  <a:pt x="72" y="18"/>
                  <a:pt x="64" y="18"/>
                </a:cubicBezTo>
                <a:cubicBezTo>
                  <a:pt x="55" y="19"/>
                  <a:pt x="48" y="22"/>
                  <a:pt x="42" y="30"/>
                </a:cubicBezTo>
                <a:cubicBezTo>
                  <a:pt x="39" y="35"/>
                  <a:pt x="37" y="40"/>
                  <a:pt x="36" y="45"/>
                </a:cubicBezTo>
                <a:cubicBezTo>
                  <a:pt x="33" y="55"/>
                  <a:pt x="31" y="65"/>
                  <a:pt x="31" y="75"/>
                </a:cubicBezTo>
                <a:cubicBezTo>
                  <a:pt x="31" y="78"/>
                  <a:pt x="30" y="81"/>
                  <a:pt x="30" y="84"/>
                </a:cubicBezTo>
                <a:cubicBezTo>
                  <a:pt x="54" y="84"/>
                  <a:pt x="77" y="84"/>
                  <a:pt x="101" y="84"/>
                </a:cubicBezTo>
                <a:close/>
                <a:moveTo>
                  <a:pt x="78" y="144"/>
                </a:moveTo>
                <a:cubicBezTo>
                  <a:pt x="89" y="135"/>
                  <a:pt x="89" y="121"/>
                  <a:pt x="81" y="113"/>
                </a:cubicBezTo>
                <a:cubicBezTo>
                  <a:pt x="73" y="104"/>
                  <a:pt x="60" y="104"/>
                  <a:pt x="51" y="112"/>
                </a:cubicBezTo>
                <a:cubicBezTo>
                  <a:pt x="47" y="115"/>
                  <a:pt x="45" y="120"/>
                  <a:pt x="45" y="126"/>
                </a:cubicBezTo>
                <a:cubicBezTo>
                  <a:pt x="44" y="134"/>
                  <a:pt x="47" y="140"/>
                  <a:pt x="53" y="144"/>
                </a:cubicBezTo>
                <a:cubicBezTo>
                  <a:pt x="48" y="157"/>
                  <a:pt x="43" y="169"/>
                  <a:pt x="37" y="182"/>
                </a:cubicBezTo>
                <a:cubicBezTo>
                  <a:pt x="56" y="182"/>
                  <a:pt x="75" y="182"/>
                  <a:pt x="94" y="182"/>
                </a:cubicBezTo>
                <a:cubicBezTo>
                  <a:pt x="89" y="169"/>
                  <a:pt x="83" y="157"/>
                  <a:pt x="78" y="144"/>
                </a:cubicBezTo>
                <a:close/>
              </a:path>
            </a:pathLst>
          </a:custGeom>
          <a:solidFill>
            <a:schemeClr val="bg2"/>
          </a:solidFill>
          <a:ln>
            <a:noFill/>
          </a:ln>
          <a:effectLst>
            <a:innerShdw blurRad="50800">
              <a:schemeClr val="bg2">
                <a:lumMod val="50000"/>
              </a:schemeClr>
            </a:innerShdw>
          </a:effectLst>
        </p:spPr>
        <p:txBody>
          <a:bodyPr vert="horz" wrap="square" lIns="93260" tIns="46630" rIns="93260" bIns="46630" numCol="1" anchor="t" anchorCtr="0" compatLnSpc="1">
            <a:prstTxWarp prst="textNoShape">
              <a:avLst/>
            </a:prstTxWarp>
          </a:bodyPr>
          <a:lstStyle/>
          <a:p>
            <a:endParaRPr lang="en-US" sz="1836" dirty="0">
              <a:solidFill>
                <a:srgbClr val="000000"/>
              </a:solidFill>
            </a:endParaRPr>
          </a:p>
        </p:txBody>
      </p:sp>
      <p:grpSp>
        <p:nvGrpSpPr>
          <p:cNvPr id="75" name="Group 74"/>
          <p:cNvGrpSpPr/>
          <p:nvPr/>
        </p:nvGrpSpPr>
        <p:grpSpPr>
          <a:xfrm>
            <a:off x="6706953" y="2258036"/>
            <a:ext cx="1900948" cy="3695157"/>
            <a:chOff x="6560619" y="2631596"/>
            <a:chExt cx="1863844" cy="3623032"/>
          </a:xfrm>
        </p:grpSpPr>
        <p:grpSp>
          <p:nvGrpSpPr>
            <p:cNvPr id="76" name="Group 75"/>
            <p:cNvGrpSpPr/>
            <p:nvPr/>
          </p:nvGrpSpPr>
          <p:grpSpPr>
            <a:xfrm>
              <a:off x="7273904" y="2631596"/>
              <a:ext cx="320011" cy="2227768"/>
              <a:chOff x="7558904" y="2904721"/>
              <a:chExt cx="320011" cy="2227768"/>
            </a:xfrm>
          </p:grpSpPr>
          <p:grpSp>
            <p:nvGrpSpPr>
              <p:cNvPr id="84" name="Group 83"/>
              <p:cNvGrpSpPr/>
              <p:nvPr/>
            </p:nvGrpSpPr>
            <p:grpSpPr>
              <a:xfrm>
                <a:off x="7558904" y="2904721"/>
                <a:ext cx="320011" cy="1775510"/>
                <a:chOff x="6382383" y="3314451"/>
                <a:chExt cx="320011" cy="1775510"/>
              </a:xfrm>
            </p:grpSpPr>
            <p:sp>
              <p:nvSpPr>
                <p:cNvPr id="87" name="Chevron 86"/>
                <p:cNvSpPr/>
                <p:nvPr/>
              </p:nvSpPr>
              <p:spPr bwMode="auto">
                <a:xfrm rot="5400000">
                  <a:off x="6417698" y="3279136"/>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8" name="Chevron 87"/>
                <p:cNvSpPr/>
                <p:nvPr/>
              </p:nvSpPr>
              <p:spPr bwMode="auto">
                <a:xfrm rot="5400000">
                  <a:off x="6417698" y="3495556"/>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9" name="Chevron 88"/>
                <p:cNvSpPr/>
                <p:nvPr/>
              </p:nvSpPr>
              <p:spPr bwMode="auto">
                <a:xfrm rot="5400000">
                  <a:off x="6417698" y="3711976"/>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90" name="Chevron 89"/>
                <p:cNvSpPr/>
                <p:nvPr/>
              </p:nvSpPr>
              <p:spPr bwMode="auto">
                <a:xfrm rot="5400000">
                  <a:off x="6417698" y="3928396"/>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91" name="Chevron 90"/>
                <p:cNvSpPr/>
                <p:nvPr/>
              </p:nvSpPr>
              <p:spPr bwMode="auto">
                <a:xfrm rot="5400000">
                  <a:off x="6417698" y="415600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92" name="Chevron 91"/>
                <p:cNvSpPr/>
                <p:nvPr/>
              </p:nvSpPr>
              <p:spPr bwMode="auto">
                <a:xfrm rot="5400000">
                  <a:off x="6417698" y="437242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93" name="Chevron 92"/>
                <p:cNvSpPr/>
                <p:nvPr/>
              </p:nvSpPr>
              <p:spPr bwMode="auto">
                <a:xfrm rot="5400000">
                  <a:off x="6417698" y="458884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94" name="Chevron 93"/>
                <p:cNvSpPr/>
                <p:nvPr/>
              </p:nvSpPr>
              <p:spPr bwMode="auto">
                <a:xfrm rot="5400000">
                  <a:off x="6417698" y="4805265"/>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sp>
            <p:nvSpPr>
              <p:cNvPr id="85" name="Chevron 84"/>
              <p:cNvSpPr/>
              <p:nvPr/>
            </p:nvSpPr>
            <p:spPr bwMode="auto">
              <a:xfrm rot="5400000">
                <a:off x="7594219" y="4631373"/>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86" name="Chevron 85"/>
              <p:cNvSpPr/>
              <p:nvPr/>
            </p:nvSpPr>
            <p:spPr bwMode="auto">
              <a:xfrm rot="5400000">
                <a:off x="7594219" y="4847793"/>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77" name="Group 76"/>
            <p:cNvGrpSpPr/>
            <p:nvPr/>
          </p:nvGrpSpPr>
          <p:grpSpPr>
            <a:xfrm>
              <a:off x="6581599" y="4818685"/>
              <a:ext cx="1823871" cy="1144986"/>
              <a:chOff x="6269973" y="3826091"/>
              <a:chExt cx="1823871" cy="1144986"/>
            </a:xfrm>
          </p:grpSpPr>
          <p:pic>
            <p:nvPicPr>
              <p:cNvPr id="82" name="NYT Sport page with article"/>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9973" y="3826091"/>
                <a:ext cx="1823871" cy="1144986"/>
              </a:xfrm>
              <a:prstGeom prst="rect">
                <a:avLst/>
              </a:prstGeom>
            </p:spPr>
          </p:pic>
          <p:pic>
            <p:nvPicPr>
              <p:cNvPr id="8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28852" y="3878074"/>
                <a:ext cx="1686589" cy="956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8" name="TextBox 77"/>
            <p:cNvSpPr txBox="1"/>
            <p:nvPr/>
          </p:nvSpPr>
          <p:spPr>
            <a:xfrm>
              <a:off x="6560619" y="6003469"/>
              <a:ext cx="1863844" cy="251159"/>
            </a:xfrm>
            <a:prstGeom prst="rect">
              <a:avLst/>
            </a:prstGeom>
            <a:noFill/>
          </p:spPr>
          <p:txBody>
            <a:bodyPr wrap="none" lIns="0" tIns="0" rIns="0" bIns="0" rtlCol="0">
              <a:spAutoFit/>
            </a:bodyPr>
            <a:lstStyle>
              <a:defPPr>
                <a:defRPr lang="en-US"/>
              </a:defPPr>
              <a:lvl1pPr>
                <a:defRPr sz="1600" spc="-70">
                  <a:solidFill>
                    <a:schemeClr val="bg2">
                      <a:lumMod val="50000"/>
                    </a:schemeClr>
                  </a:solidFill>
                </a:defRPr>
              </a:lvl1pPr>
            </a:lstStyle>
            <a:p>
              <a:pPr algn="ctr"/>
              <a:r>
                <a:rPr lang="en-US" sz="1632" dirty="0">
                  <a:solidFill>
                    <a:srgbClr val="797A7D">
                      <a:lumMod val="50000"/>
                    </a:srgbClr>
                  </a:solidFill>
                </a:rPr>
                <a:t>Data protection at rest</a:t>
              </a:r>
            </a:p>
          </p:txBody>
        </p:sp>
        <p:pic>
          <p:nvPicPr>
            <p:cNvPr id="79" name="Picture 7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88930" y="5431318"/>
              <a:ext cx="1389686" cy="441620"/>
            </a:xfrm>
            <a:prstGeom prst="rect">
              <a:avLst/>
            </a:prstGeom>
            <a:effectLst>
              <a:glow rad="571500">
                <a:schemeClr val="bg1">
                  <a:alpha val="60000"/>
                </a:schemeClr>
              </a:glow>
            </a:effectLst>
          </p:spPr>
        </p:pic>
        <p:sp>
          <p:nvSpPr>
            <p:cNvPr id="80" name="Freeform 9"/>
            <p:cNvSpPr>
              <a:spLocks noChangeAspect="1" noEditPoints="1"/>
            </p:cNvSpPr>
            <p:nvPr/>
          </p:nvSpPr>
          <p:spPr bwMode="auto">
            <a:xfrm>
              <a:off x="7251030" y="4911680"/>
              <a:ext cx="365760" cy="594360"/>
            </a:xfrm>
            <a:custGeom>
              <a:avLst/>
              <a:gdLst>
                <a:gd name="T0" fmla="*/ 131 w 131"/>
                <a:gd name="T1" fmla="*/ 84 h 203"/>
                <a:gd name="T2" fmla="*/ 131 w 131"/>
                <a:gd name="T3" fmla="*/ 203 h 203"/>
                <a:gd name="T4" fmla="*/ 0 w 131"/>
                <a:gd name="T5" fmla="*/ 203 h 203"/>
                <a:gd name="T6" fmla="*/ 0 w 131"/>
                <a:gd name="T7" fmla="*/ 84 h 203"/>
                <a:gd name="T8" fmla="*/ 12 w 131"/>
                <a:gd name="T9" fmla="*/ 84 h 203"/>
                <a:gd name="T10" fmla="*/ 12 w 131"/>
                <a:gd name="T11" fmla="*/ 83 h 203"/>
                <a:gd name="T12" fmla="*/ 14 w 131"/>
                <a:gd name="T13" fmla="*/ 54 h 203"/>
                <a:gd name="T14" fmla="*/ 25 w 131"/>
                <a:gd name="T15" fmla="*/ 24 h 203"/>
                <a:gd name="T16" fmla="*/ 54 w 131"/>
                <a:gd name="T17" fmla="*/ 1 h 203"/>
                <a:gd name="T18" fmla="*/ 60 w 131"/>
                <a:gd name="T19" fmla="*/ 0 h 203"/>
                <a:gd name="T20" fmla="*/ 71 w 131"/>
                <a:gd name="T21" fmla="*/ 0 h 203"/>
                <a:gd name="T22" fmla="*/ 72 w 131"/>
                <a:gd name="T23" fmla="*/ 0 h 203"/>
                <a:gd name="T24" fmla="*/ 97 w 131"/>
                <a:gd name="T25" fmla="*/ 11 h 203"/>
                <a:gd name="T26" fmla="*/ 111 w 131"/>
                <a:gd name="T27" fmla="*/ 34 h 203"/>
                <a:gd name="T28" fmla="*/ 119 w 131"/>
                <a:gd name="T29" fmla="*/ 74 h 203"/>
                <a:gd name="T30" fmla="*/ 120 w 131"/>
                <a:gd name="T31" fmla="*/ 84 h 203"/>
                <a:gd name="T32" fmla="*/ 131 w 131"/>
                <a:gd name="T33" fmla="*/ 84 h 203"/>
                <a:gd name="T34" fmla="*/ 101 w 131"/>
                <a:gd name="T35" fmla="*/ 84 h 203"/>
                <a:gd name="T36" fmla="*/ 101 w 131"/>
                <a:gd name="T37" fmla="*/ 83 h 203"/>
                <a:gd name="T38" fmla="*/ 99 w 131"/>
                <a:gd name="T39" fmla="*/ 63 h 203"/>
                <a:gd name="T40" fmla="*/ 93 w 131"/>
                <a:gd name="T41" fmla="*/ 38 h 203"/>
                <a:gd name="T42" fmla="*/ 85 w 131"/>
                <a:gd name="T43" fmla="*/ 25 h 203"/>
                <a:gd name="T44" fmla="*/ 64 w 131"/>
                <a:gd name="T45" fmla="*/ 18 h 203"/>
                <a:gd name="T46" fmla="*/ 42 w 131"/>
                <a:gd name="T47" fmla="*/ 30 h 203"/>
                <a:gd name="T48" fmla="*/ 36 w 131"/>
                <a:gd name="T49" fmla="*/ 45 h 203"/>
                <a:gd name="T50" fmla="*/ 31 w 131"/>
                <a:gd name="T51" fmla="*/ 75 h 203"/>
                <a:gd name="T52" fmla="*/ 30 w 131"/>
                <a:gd name="T53" fmla="*/ 84 h 203"/>
                <a:gd name="T54" fmla="*/ 101 w 131"/>
                <a:gd name="T55" fmla="*/ 84 h 203"/>
                <a:gd name="T56" fmla="*/ 78 w 131"/>
                <a:gd name="T57" fmla="*/ 144 h 203"/>
                <a:gd name="T58" fmla="*/ 81 w 131"/>
                <a:gd name="T59" fmla="*/ 113 h 203"/>
                <a:gd name="T60" fmla="*/ 51 w 131"/>
                <a:gd name="T61" fmla="*/ 112 h 203"/>
                <a:gd name="T62" fmla="*/ 45 w 131"/>
                <a:gd name="T63" fmla="*/ 126 h 203"/>
                <a:gd name="T64" fmla="*/ 53 w 131"/>
                <a:gd name="T65" fmla="*/ 144 h 203"/>
                <a:gd name="T66" fmla="*/ 37 w 131"/>
                <a:gd name="T67" fmla="*/ 182 h 203"/>
                <a:gd name="T68" fmla="*/ 94 w 131"/>
                <a:gd name="T69" fmla="*/ 182 h 203"/>
                <a:gd name="T70" fmla="*/ 78 w 131"/>
                <a:gd name="T7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203">
                  <a:moveTo>
                    <a:pt x="131" y="84"/>
                  </a:moveTo>
                  <a:cubicBezTo>
                    <a:pt x="131" y="124"/>
                    <a:pt x="131" y="164"/>
                    <a:pt x="131" y="203"/>
                  </a:cubicBezTo>
                  <a:cubicBezTo>
                    <a:pt x="87" y="203"/>
                    <a:pt x="44" y="203"/>
                    <a:pt x="0" y="203"/>
                  </a:cubicBezTo>
                  <a:cubicBezTo>
                    <a:pt x="0" y="164"/>
                    <a:pt x="0" y="124"/>
                    <a:pt x="0" y="84"/>
                  </a:cubicBezTo>
                  <a:cubicBezTo>
                    <a:pt x="4" y="84"/>
                    <a:pt x="8" y="84"/>
                    <a:pt x="12" y="84"/>
                  </a:cubicBezTo>
                  <a:cubicBezTo>
                    <a:pt x="12" y="84"/>
                    <a:pt x="12" y="84"/>
                    <a:pt x="12" y="83"/>
                  </a:cubicBezTo>
                  <a:cubicBezTo>
                    <a:pt x="12" y="73"/>
                    <a:pt x="13" y="64"/>
                    <a:pt x="14" y="54"/>
                  </a:cubicBezTo>
                  <a:cubicBezTo>
                    <a:pt x="16" y="44"/>
                    <a:pt x="19" y="33"/>
                    <a:pt x="25" y="24"/>
                  </a:cubicBezTo>
                  <a:cubicBezTo>
                    <a:pt x="31" y="12"/>
                    <a:pt x="41" y="4"/>
                    <a:pt x="54" y="1"/>
                  </a:cubicBezTo>
                  <a:cubicBezTo>
                    <a:pt x="56" y="0"/>
                    <a:pt x="58" y="0"/>
                    <a:pt x="60" y="0"/>
                  </a:cubicBezTo>
                  <a:cubicBezTo>
                    <a:pt x="64" y="0"/>
                    <a:pt x="68" y="0"/>
                    <a:pt x="71" y="0"/>
                  </a:cubicBezTo>
                  <a:cubicBezTo>
                    <a:pt x="72" y="0"/>
                    <a:pt x="72" y="0"/>
                    <a:pt x="72" y="0"/>
                  </a:cubicBezTo>
                  <a:cubicBezTo>
                    <a:pt x="82" y="1"/>
                    <a:pt x="90" y="5"/>
                    <a:pt x="97" y="11"/>
                  </a:cubicBezTo>
                  <a:cubicBezTo>
                    <a:pt x="104" y="17"/>
                    <a:pt x="108" y="25"/>
                    <a:pt x="111" y="34"/>
                  </a:cubicBezTo>
                  <a:cubicBezTo>
                    <a:pt x="116" y="47"/>
                    <a:pt x="118" y="60"/>
                    <a:pt x="119" y="74"/>
                  </a:cubicBezTo>
                  <a:cubicBezTo>
                    <a:pt x="119" y="77"/>
                    <a:pt x="119" y="81"/>
                    <a:pt x="120" y="84"/>
                  </a:cubicBezTo>
                  <a:cubicBezTo>
                    <a:pt x="123" y="84"/>
                    <a:pt x="127" y="84"/>
                    <a:pt x="131" y="84"/>
                  </a:cubicBezTo>
                  <a:close/>
                  <a:moveTo>
                    <a:pt x="101" y="84"/>
                  </a:moveTo>
                  <a:cubicBezTo>
                    <a:pt x="101" y="84"/>
                    <a:pt x="101" y="83"/>
                    <a:pt x="101" y="83"/>
                  </a:cubicBezTo>
                  <a:cubicBezTo>
                    <a:pt x="100" y="76"/>
                    <a:pt x="100" y="69"/>
                    <a:pt x="99" y="63"/>
                  </a:cubicBezTo>
                  <a:cubicBezTo>
                    <a:pt x="98" y="55"/>
                    <a:pt x="96" y="46"/>
                    <a:pt x="93" y="38"/>
                  </a:cubicBezTo>
                  <a:cubicBezTo>
                    <a:pt x="91" y="33"/>
                    <a:pt x="88" y="29"/>
                    <a:pt x="85" y="25"/>
                  </a:cubicBezTo>
                  <a:cubicBezTo>
                    <a:pt x="79" y="19"/>
                    <a:pt x="72" y="18"/>
                    <a:pt x="64" y="18"/>
                  </a:cubicBezTo>
                  <a:cubicBezTo>
                    <a:pt x="55" y="19"/>
                    <a:pt x="48" y="22"/>
                    <a:pt x="42" y="30"/>
                  </a:cubicBezTo>
                  <a:cubicBezTo>
                    <a:pt x="39" y="35"/>
                    <a:pt x="37" y="40"/>
                    <a:pt x="36" y="45"/>
                  </a:cubicBezTo>
                  <a:cubicBezTo>
                    <a:pt x="33" y="55"/>
                    <a:pt x="31" y="65"/>
                    <a:pt x="31" y="75"/>
                  </a:cubicBezTo>
                  <a:cubicBezTo>
                    <a:pt x="31" y="78"/>
                    <a:pt x="30" y="81"/>
                    <a:pt x="30" y="84"/>
                  </a:cubicBezTo>
                  <a:cubicBezTo>
                    <a:pt x="54" y="84"/>
                    <a:pt x="77" y="84"/>
                    <a:pt x="101" y="84"/>
                  </a:cubicBezTo>
                  <a:close/>
                  <a:moveTo>
                    <a:pt x="78" y="144"/>
                  </a:moveTo>
                  <a:cubicBezTo>
                    <a:pt x="89" y="135"/>
                    <a:pt x="89" y="121"/>
                    <a:pt x="81" y="113"/>
                  </a:cubicBezTo>
                  <a:cubicBezTo>
                    <a:pt x="73" y="104"/>
                    <a:pt x="60" y="104"/>
                    <a:pt x="51" y="112"/>
                  </a:cubicBezTo>
                  <a:cubicBezTo>
                    <a:pt x="47" y="115"/>
                    <a:pt x="45" y="120"/>
                    <a:pt x="45" y="126"/>
                  </a:cubicBezTo>
                  <a:cubicBezTo>
                    <a:pt x="44" y="134"/>
                    <a:pt x="47" y="140"/>
                    <a:pt x="53" y="144"/>
                  </a:cubicBezTo>
                  <a:cubicBezTo>
                    <a:pt x="48" y="157"/>
                    <a:pt x="43" y="169"/>
                    <a:pt x="37" y="182"/>
                  </a:cubicBezTo>
                  <a:cubicBezTo>
                    <a:pt x="56" y="182"/>
                    <a:pt x="75" y="182"/>
                    <a:pt x="94" y="182"/>
                  </a:cubicBezTo>
                  <a:cubicBezTo>
                    <a:pt x="89" y="169"/>
                    <a:pt x="83" y="157"/>
                    <a:pt x="78" y="144"/>
                  </a:cubicBezTo>
                  <a:close/>
                </a:path>
              </a:pathLst>
            </a:custGeom>
            <a:solidFill>
              <a:schemeClr val="bg2"/>
            </a:solidFill>
            <a:ln>
              <a:noFill/>
            </a:ln>
            <a:effectLst>
              <a:innerShdw blurRad="50800">
                <a:schemeClr val="bg2">
                  <a:lumMod val="50000"/>
                </a:schemeClr>
              </a:innerShdw>
            </a:effectLst>
          </p:spPr>
          <p:txBody>
            <a:bodyPr vert="horz" wrap="square" lIns="93260" tIns="46630" rIns="93260" bIns="46630" numCol="1" anchor="t" anchorCtr="0" compatLnSpc="1">
              <a:prstTxWarp prst="textNoShape">
                <a:avLst/>
              </a:prstTxWarp>
            </a:bodyPr>
            <a:lstStyle/>
            <a:p>
              <a:endParaRPr lang="en-US" sz="1836" dirty="0">
                <a:solidFill>
                  <a:srgbClr val="000000"/>
                </a:solidFill>
              </a:endParaRPr>
            </a:p>
          </p:txBody>
        </p:sp>
        <p:pic>
          <p:nvPicPr>
            <p:cNvPr id="81" name="Picture 8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3643" y="3360860"/>
              <a:ext cx="490712" cy="566484"/>
            </a:xfrm>
            <a:prstGeom prst="rect">
              <a:avLst/>
            </a:prstGeom>
          </p:spPr>
        </p:pic>
      </p:grpSp>
      <p:grpSp>
        <p:nvGrpSpPr>
          <p:cNvPr id="95" name="Group 94"/>
          <p:cNvGrpSpPr/>
          <p:nvPr/>
        </p:nvGrpSpPr>
        <p:grpSpPr>
          <a:xfrm>
            <a:off x="4544885" y="1135062"/>
            <a:ext cx="3537219" cy="2130987"/>
            <a:chOff x="4463337" y="874583"/>
            <a:chExt cx="3471960" cy="2614975"/>
          </a:xfrm>
        </p:grpSpPr>
        <p:sp>
          <p:nvSpPr>
            <p:cNvPr id="96" name="Freeform 5"/>
            <p:cNvSpPr>
              <a:spLocks/>
            </p:cNvSpPr>
            <p:nvPr/>
          </p:nvSpPr>
          <p:spPr bwMode="auto">
            <a:xfrm>
              <a:off x="4463337" y="874583"/>
              <a:ext cx="3471960" cy="2614975"/>
            </a:xfrm>
            <a:custGeom>
              <a:avLst/>
              <a:gdLst>
                <a:gd name="T0" fmla="*/ 144 w 355"/>
                <a:gd name="T1" fmla="*/ 60 h 267"/>
                <a:gd name="T2" fmla="*/ 72 w 355"/>
                <a:gd name="T3" fmla="*/ 53 h 267"/>
                <a:gd name="T4" fmla="*/ 54 w 355"/>
                <a:gd name="T5" fmla="*/ 112 h 267"/>
                <a:gd name="T6" fmla="*/ 8 w 355"/>
                <a:gd name="T7" fmla="*/ 167 h 267"/>
                <a:gd name="T8" fmla="*/ 69 w 355"/>
                <a:gd name="T9" fmla="*/ 196 h 267"/>
                <a:gd name="T10" fmla="*/ 117 w 355"/>
                <a:gd name="T11" fmla="*/ 244 h 267"/>
                <a:gd name="T12" fmla="*/ 177 w 355"/>
                <a:gd name="T13" fmla="*/ 221 h 267"/>
                <a:gd name="T14" fmla="*/ 249 w 355"/>
                <a:gd name="T15" fmla="*/ 206 h 267"/>
                <a:gd name="T16" fmla="*/ 301 w 355"/>
                <a:gd name="T17" fmla="*/ 186 h 267"/>
                <a:gd name="T18" fmla="*/ 355 w 355"/>
                <a:gd name="T19" fmla="*/ 144 h 267"/>
                <a:gd name="T20" fmla="*/ 298 w 355"/>
                <a:gd name="T21" fmla="*/ 106 h 267"/>
                <a:gd name="T22" fmla="*/ 238 w 355"/>
                <a:gd name="T23" fmla="*/ 20 h 267"/>
                <a:gd name="T24" fmla="*/ 144 w 355"/>
                <a:gd name="T25" fmla="*/ 6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267">
                  <a:moveTo>
                    <a:pt x="144" y="60"/>
                  </a:moveTo>
                  <a:cubicBezTo>
                    <a:pt x="144" y="60"/>
                    <a:pt x="108" y="26"/>
                    <a:pt x="72" y="53"/>
                  </a:cubicBezTo>
                  <a:cubicBezTo>
                    <a:pt x="36" y="81"/>
                    <a:pt x="53" y="110"/>
                    <a:pt x="54" y="112"/>
                  </a:cubicBezTo>
                  <a:cubicBezTo>
                    <a:pt x="55" y="115"/>
                    <a:pt x="0" y="112"/>
                    <a:pt x="8" y="167"/>
                  </a:cubicBezTo>
                  <a:cubicBezTo>
                    <a:pt x="24" y="214"/>
                    <a:pt x="69" y="196"/>
                    <a:pt x="69" y="196"/>
                  </a:cubicBezTo>
                  <a:cubicBezTo>
                    <a:pt x="69" y="196"/>
                    <a:pt x="72" y="235"/>
                    <a:pt x="117" y="244"/>
                  </a:cubicBezTo>
                  <a:cubicBezTo>
                    <a:pt x="162" y="252"/>
                    <a:pt x="177" y="221"/>
                    <a:pt x="177" y="221"/>
                  </a:cubicBezTo>
                  <a:cubicBezTo>
                    <a:pt x="177" y="221"/>
                    <a:pt x="216" y="267"/>
                    <a:pt x="249" y="206"/>
                  </a:cubicBezTo>
                  <a:cubicBezTo>
                    <a:pt x="260" y="213"/>
                    <a:pt x="288" y="225"/>
                    <a:pt x="301" y="186"/>
                  </a:cubicBezTo>
                  <a:cubicBezTo>
                    <a:pt x="302" y="180"/>
                    <a:pt x="353" y="197"/>
                    <a:pt x="355" y="144"/>
                  </a:cubicBezTo>
                  <a:cubicBezTo>
                    <a:pt x="353" y="93"/>
                    <a:pt x="298" y="106"/>
                    <a:pt x="298" y="106"/>
                  </a:cubicBezTo>
                  <a:cubicBezTo>
                    <a:pt x="298" y="106"/>
                    <a:pt x="305" y="41"/>
                    <a:pt x="238" y="20"/>
                  </a:cubicBezTo>
                  <a:cubicBezTo>
                    <a:pt x="172" y="0"/>
                    <a:pt x="144" y="60"/>
                    <a:pt x="144" y="60"/>
                  </a:cubicBezTo>
                  <a:close/>
                </a:path>
              </a:pathLst>
            </a:custGeom>
            <a:solidFill>
              <a:schemeClr val="tx2"/>
            </a:solidFill>
            <a:ln>
              <a:noFill/>
            </a:ln>
          </p:spPr>
          <p:txBody>
            <a:bodyPr vert="horz" wrap="square" lIns="93260" tIns="46630" rIns="93260" bIns="46630" numCol="1" anchor="t" anchorCtr="0" compatLnSpc="1">
              <a:prstTxWarp prst="textNoShape">
                <a:avLst/>
              </a:prstTxWarp>
            </a:bodyPr>
            <a:lstStyle/>
            <a:p>
              <a:endParaRPr lang="en-US" sz="1836" dirty="0">
                <a:solidFill>
                  <a:srgbClr val="000000"/>
                </a:solidFill>
              </a:endParaRPr>
            </a:p>
          </p:txBody>
        </p:sp>
        <p:pic>
          <p:nvPicPr>
            <p:cNvPr id="97" name="Picture 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948929" y="1806700"/>
              <a:ext cx="2271520" cy="865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8" name="Group 97"/>
          <p:cNvGrpSpPr/>
          <p:nvPr/>
        </p:nvGrpSpPr>
        <p:grpSpPr>
          <a:xfrm>
            <a:off x="2069067" y="2089244"/>
            <a:ext cx="209297" cy="1657391"/>
            <a:chOff x="1975581" y="1815974"/>
            <a:chExt cx="329911" cy="1625041"/>
          </a:xfrm>
        </p:grpSpPr>
        <p:sp>
          <p:nvSpPr>
            <p:cNvPr id="99" name="Chevron 98"/>
            <p:cNvSpPr/>
            <p:nvPr/>
          </p:nvSpPr>
          <p:spPr bwMode="auto">
            <a:xfrm rot="16200000">
              <a:off x="2014162" y="2069506"/>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00" name="Group 99"/>
            <p:cNvGrpSpPr/>
            <p:nvPr/>
          </p:nvGrpSpPr>
          <p:grpSpPr>
            <a:xfrm>
              <a:off x="1975581" y="1815974"/>
              <a:ext cx="329911" cy="1625041"/>
              <a:chOff x="1975581" y="1815974"/>
              <a:chExt cx="329911" cy="1625041"/>
            </a:xfrm>
          </p:grpSpPr>
          <p:grpSp>
            <p:nvGrpSpPr>
              <p:cNvPr id="101" name="Group 100"/>
              <p:cNvGrpSpPr/>
              <p:nvPr/>
            </p:nvGrpSpPr>
            <p:grpSpPr>
              <a:xfrm>
                <a:off x="1978261" y="1815974"/>
                <a:ext cx="320097" cy="322437"/>
                <a:chOff x="3749340" y="2341518"/>
                <a:chExt cx="320097" cy="322437"/>
              </a:xfrm>
              <a:solidFill>
                <a:schemeClr val="bg2">
                  <a:lumMod val="40000"/>
                  <a:lumOff val="60000"/>
                </a:schemeClr>
              </a:solidFill>
            </p:grpSpPr>
            <p:sp>
              <p:nvSpPr>
                <p:cNvPr id="108" name="Chevron 107"/>
                <p:cNvSpPr/>
                <p:nvPr/>
              </p:nvSpPr>
              <p:spPr bwMode="auto">
                <a:xfrm rot="16200000">
                  <a:off x="3784740" y="2379259"/>
                  <a:ext cx="249381" cy="320011"/>
                </a:xfrm>
                <a:prstGeom prst="chevron">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3749340" y="2341518"/>
                  <a:ext cx="320097" cy="19684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2" name="Group 101"/>
              <p:cNvGrpSpPr/>
              <p:nvPr/>
            </p:nvGrpSpPr>
            <p:grpSpPr>
              <a:xfrm>
                <a:off x="1975581" y="2320612"/>
                <a:ext cx="329911" cy="1120403"/>
                <a:chOff x="1975581" y="2320612"/>
                <a:chExt cx="329911" cy="1120403"/>
              </a:xfrm>
            </p:grpSpPr>
            <p:sp>
              <p:nvSpPr>
                <p:cNvPr id="103" name="Chevron 102"/>
                <p:cNvSpPr/>
                <p:nvPr/>
              </p:nvSpPr>
              <p:spPr bwMode="auto">
                <a:xfrm rot="16200000">
                  <a:off x="2014162" y="2716879"/>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4" name="Chevron 103"/>
                <p:cNvSpPr/>
                <p:nvPr/>
              </p:nvSpPr>
              <p:spPr bwMode="auto">
                <a:xfrm rot="16200000">
                  <a:off x="2014162" y="2285297"/>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5" name="Chevron 104"/>
                <p:cNvSpPr/>
                <p:nvPr/>
              </p:nvSpPr>
              <p:spPr bwMode="auto">
                <a:xfrm rot="16200000">
                  <a:off x="2014162" y="2501088"/>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6" name="Chevron 105"/>
                <p:cNvSpPr/>
                <p:nvPr/>
              </p:nvSpPr>
              <p:spPr bwMode="auto">
                <a:xfrm rot="16200000">
                  <a:off x="2010896" y="2932669"/>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7" name="Chevron 106"/>
                <p:cNvSpPr/>
                <p:nvPr/>
              </p:nvSpPr>
              <p:spPr bwMode="auto">
                <a:xfrm rot="16200000">
                  <a:off x="2020796" y="3156319"/>
                  <a:ext cx="249381" cy="320011"/>
                </a:xfrm>
                <a:prstGeom prst="chevron">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grpSp>
      <p:grpSp>
        <p:nvGrpSpPr>
          <p:cNvPr id="110" name="Group 109"/>
          <p:cNvGrpSpPr/>
          <p:nvPr/>
        </p:nvGrpSpPr>
        <p:grpSpPr>
          <a:xfrm>
            <a:off x="925036" y="3780251"/>
            <a:ext cx="2594727" cy="1704077"/>
            <a:chOff x="1247823" y="2747312"/>
            <a:chExt cx="2544744" cy="1671250"/>
          </a:xfrm>
        </p:grpSpPr>
        <p:pic>
          <p:nvPicPr>
            <p:cNvPr id="111"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8259"/>
            <a:stretch/>
          </p:blipFill>
          <p:spPr bwMode="auto">
            <a:xfrm>
              <a:off x="1548569" y="2762672"/>
              <a:ext cx="1794930" cy="1117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 name="Picture 111"/>
            <p:cNvPicPr>
              <a:picLocks noChangeAspect="1"/>
            </p:cNvPicPr>
            <p:nvPr/>
          </p:nvPicPr>
          <p:blipFill rotWithShape="1">
            <a:blip r:embed="rId12" cstate="print">
              <a:extLst>
                <a:ext uri="{28A0092B-C50C-407E-A947-70E740481C1C}">
                  <a14:useLocalDpi xmlns:a14="http://schemas.microsoft.com/office/drawing/2010/main" val="0"/>
                </a:ext>
              </a:extLst>
            </a:blip>
            <a:srcRect l="-850" t="-1" r="-4680" b="-2439"/>
            <a:stretch/>
          </p:blipFill>
          <p:spPr>
            <a:xfrm>
              <a:off x="1247823" y="2747312"/>
              <a:ext cx="2544744" cy="1671250"/>
            </a:xfrm>
            <a:prstGeom prst="rect">
              <a:avLst/>
            </a:prstGeom>
          </p:spPr>
        </p:pic>
      </p:grpSp>
      <p:sp>
        <p:nvSpPr>
          <p:cNvPr id="113" name="TextBox 112"/>
          <p:cNvSpPr txBox="1"/>
          <p:nvPr/>
        </p:nvSpPr>
        <p:spPr>
          <a:xfrm>
            <a:off x="2772951" y="1735401"/>
            <a:ext cx="2202623" cy="256159"/>
          </a:xfrm>
          <a:prstGeom prst="rect">
            <a:avLst/>
          </a:prstGeom>
          <a:noFill/>
        </p:spPr>
        <p:txBody>
          <a:bodyPr wrap="none" lIns="0" tIns="0" rIns="0" bIns="0" rtlCol="0">
            <a:spAutoFit/>
          </a:bodyPr>
          <a:lstStyle/>
          <a:p>
            <a:r>
              <a:rPr lang="en-US" sz="1632" spc="-71" dirty="0">
                <a:solidFill>
                  <a:srgbClr val="797A7D">
                    <a:lumMod val="50000"/>
                  </a:srgbClr>
                </a:solidFill>
              </a:rPr>
              <a:t>Data Protection in motion</a:t>
            </a:r>
          </a:p>
        </p:txBody>
      </p:sp>
      <p:sp>
        <p:nvSpPr>
          <p:cNvPr id="114" name="TextBox 113"/>
          <p:cNvSpPr txBox="1"/>
          <p:nvPr/>
        </p:nvSpPr>
        <p:spPr>
          <a:xfrm>
            <a:off x="7806170" y="1735401"/>
            <a:ext cx="2202623" cy="256159"/>
          </a:xfrm>
          <a:prstGeom prst="rect">
            <a:avLst/>
          </a:prstGeom>
          <a:noFill/>
        </p:spPr>
        <p:txBody>
          <a:bodyPr wrap="none" lIns="0" tIns="0" rIns="0" bIns="0" rtlCol="0">
            <a:spAutoFit/>
          </a:bodyPr>
          <a:lstStyle/>
          <a:p>
            <a:r>
              <a:rPr lang="en-US" sz="1632" spc="-71" dirty="0">
                <a:solidFill>
                  <a:srgbClr val="797A7D">
                    <a:lumMod val="50000"/>
                  </a:srgbClr>
                </a:solidFill>
              </a:rPr>
              <a:t>Data Protection in motion</a:t>
            </a:r>
          </a:p>
        </p:txBody>
      </p:sp>
      <p:grpSp>
        <p:nvGrpSpPr>
          <p:cNvPr id="115" name="Group 114"/>
          <p:cNvGrpSpPr/>
          <p:nvPr/>
        </p:nvGrpSpPr>
        <p:grpSpPr>
          <a:xfrm>
            <a:off x="297786" y="2489116"/>
            <a:ext cx="1805651" cy="1774853"/>
            <a:chOff x="506274" y="2474893"/>
            <a:chExt cx="1770407" cy="1740210"/>
          </a:xfrm>
        </p:grpSpPr>
        <p:cxnSp>
          <p:nvCxnSpPr>
            <p:cNvPr id="116" name="Straight Connector 115"/>
            <p:cNvCxnSpPr/>
            <p:nvPr/>
          </p:nvCxnSpPr>
          <p:spPr>
            <a:xfrm flipH="1">
              <a:off x="1828404" y="3209263"/>
              <a:ext cx="1" cy="1005840"/>
            </a:xfrm>
            <a:prstGeom prst="line">
              <a:avLst/>
            </a:prstGeom>
            <a:ln w="25400">
              <a:solidFill>
                <a:schemeClr val="accent2"/>
              </a:solidFill>
              <a:prstDash val="dash"/>
              <a:headEnd type="none" w="med" len="med"/>
              <a:tailEnd type="oval" w="lg" len="lg"/>
            </a:ln>
          </p:spPr>
          <p:style>
            <a:lnRef idx="1">
              <a:schemeClr val="accent1"/>
            </a:lnRef>
            <a:fillRef idx="0">
              <a:schemeClr val="accent1"/>
            </a:fillRef>
            <a:effectRef idx="0">
              <a:schemeClr val="accent1"/>
            </a:effectRef>
            <a:fontRef idx="minor">
              <a:schemeClr val="tx1"/>
            </a:fontRef>
          </p:style>
        </p:cxnSp>
        <p:sp>
          <p:nvSpPr>
            <p:cNvPr id="117" name="Line Callout 1 116"/>
            <p:cNvSpPr/>
            <p:nvPr/>
          </p:nvSpPr>
          <p:spPr>
            <a:xfrm>
              <a:off x="506274" y="2474893"/>
              <a:ext cx="1770407" cy="889517"/>
            </a:xfrm>
            <a:prstGeom prst="borderCallout1">
              <a:avLst>
                <a:gd name="adj1" fmla="val -1816"/>
                <a:gd name="adj2" fmla="val 85648"/>
                <a:gd name="adj3" fmla="val -96206"/>
                <a:gd name="adj4" fmla="val 85534"/>
              </a:avLst>
            </a:prstGeom>
            <a:noFill/>
            <a:ln w="12700">
              <a:noFill/>
              <a:prstDash val="dash"/>
            </a:ln>
          </p:spPr>
          <p:txBody>
            <a:bodyPr wrap="square" lIns="186521" tIns="186521" rIns="186521" bIns="186521" numCol="1" anchor="ctr">
              <a:noAutofit/>
            </a:bodyPr>
            <a:lstStyle/>
            <a:p>
              <a:r>
                <a:rPr lang="en-US" sz="1428" dirty="0">
                  <a:solidFill>
                    <a:srgbClr val="FF8C00"/>
                  </a:solidFill>
                </a:rPr>
                <a:t>Information can be protected  with RMS at rest or in motion</a:t>
              </a:r>
            </a:p>
          </p:txBody>
        </p:sp>
      </p:grpSp>
      <p:grpSp>
        <p:nvGrpSpPr>
          <p:cNvPr id="118" name="Group 117"/>
          <p:cNvGrpSpPr/>
          <p:nvPr/>
        </p:nvGrpSpPr>
        <p:grpSpPr>
          <a:xfrm>
            <a:off x="1271924" y="3961759"/>
            <a:ext cx="1900948" cy="1788481"/>
            <a:chOff x="1281072" y="3639576"/>
            <a:chExt cx="1863844" cy="1753572"/>
          </a:xfrm>
        </p:grpSpPr>
        <p:sp>
          <p:nvSpPr>
            <p:cNvPr id="119" name="TextBox 118"/>
            <p:cNvSpPr txBox="1"/>
            <p:nvPr/>
          </p:nvSpPr>
          <p:spPr>
            <a:xfrm>
              <a:off x="1281072" y="5141989"/>
              <a:ext cx="1863844" cy="251159"/>
            </a:xfrm>
            <a:prstGeom prst="rect">
              <a:avLst/>
            </a:prstGeom>
            <a:noFill/>
          </p:spPr>
          <p:txBody>
            <a:bodyPr wrap="none" lIns="0" tIns="0" rIns="0" bIns="0" rtlCol="0">
              <a:spAutoFit/>
            </a:bodyPr>
            <a:lstStyle>
              <a:defPPr>
                <a:defRPr lang="en-US"/>
              </a:defPPr>
              <a:lvl1pPr>
                <a:defRPr sz="1600" spc="-70">
                  <a:solidFill>
                    <a:schemeClr val="bg2">
                      <a:lumMod val="50000"/>
                    </a:schemeClr>
                  </a:solidFill>
                </a:defRPr>
              </a:lvl1pPr>
            </a:lstStyle>
            <a:p>
              <a:pPr algn="ctr"/>
              <a:r>
                <a:rPr lang="en-US" sz="1632" dirty="0">
                  <a:solidFill>
                    <a:srgbClr val="797A7D">
                      <a:lumMod val="50000"/>
                    </a:srgbClr>
                  </a:solidFill>
                </a:rPr>
                <a:t>Data protection at rest</a:t>
              </a:r>
            </a:p>
          </p:txBody>
        </p:sp>
        <p:sp>
          <p:nvSpPr>
            <p:cNvPr id="120" name="Freeform 9"/>
            <p:cNvSpPr>
              <a:spLocks noEditPoints="1"/>
            </p:cNvSpPr>
            <p:nvPr/>
          </p:nvSpPr>
          <p:spPr bwMode="auto">
            <a:xfrm>
              <a:off x="1964820" y="3639576"/>
              <a:ext cx="366397" cy="597099"/>
            </a:xfrm>
            <a:custGeom>
              <a:avLst/>
              <a:gdLst>
                <a:gd name="T0" fmla="*/ 131 w 131"/>
                <a:gd name="T1" fmla="*/ 84 h 203"/>
                <a:gd name="T2" fmla="*/ 131 w 131"/>
                <a:gd name="T3" fmla="*/ 203 h 203"/>
                <a:gd name="T4" fmla="*/ 0 w 131"/>
                <a:gd name="T5" fmla="*/ 203 h 203"/>
                <a:gd name="T6" fmla="*/ 0 w 131"/>
                <a:gd name="T7" fmla="*/ 84 h 203"/>
                <a:gd name="T8" fmla="*/ 12 w 131"/>
                <a:gd name="T9" fmla="*/ 84 h 203"/>
                <a:gd name="T10" fmla="*/ 12 w 131"/>
                <a:gd name="T11" fmla="*/ 83 h 203"/>
                <a:gd name="T12" fmla="*/ 14 w 131"/>
                <a:gd name="T13" fmla="*/ 54 h 203"/>
                <a:gd name="T14" fmla="*/ 25 w 131"/>
                <a:gd name="T15" fmla="*/ 24 h 203"/>
                <a:gd name="T16" fmla="*/ 54 w 131"/>
                <a:gd name="T17" fmla="*/ 1 h 203"/>
                <a:gd name="T18" fmla="*/ 60 w 131"/>
                <a:gd name="T19" fmla="*/ 0 h 203"/>
                <a:gd name="T20" fmla="*/ 71 w 131"/>
                <a:gd name="T21" fmla="*/ 0 h 203"/>
                <a:gd name="T22" fmla="*/ 72 w 131"/>
                <a:gd name="T23" fmla="*/ 0 h 203"/>
                <a:gd name="T24" fmla="*/ 97 w 131"/>
                <a:gd name="T25" fmla="*/ 11 h 203"/>
                <a:gd name="T26" fmla="*/ 111 w 131"/>
                <a:gd name="T27" fmla="*/ 34 h 203"/>
                <a:gd name="T28" fmla="*/ 119 w 131"/>
                <a:gd name="T29" fmla="*/ 74 h 203"/>
                <a:gd name="T30" fmla="*/ 120 w 131"/>
                <a:gd name="T31" fmla="*/ 84 h 203"/>
                <a:gd name="T32" fmla="*/ 131 w 131"/>
                <a:gd name="T33" fmla="*/ 84 h 203"/>
                <a:gd name="T34" fmla="*/ 101 w 131"/>
                <a:gd name="T35" fmla="*/ 84 h 203"/>
                <a:gd name="T36" fmla="*/ 101 w 131"/>
                <a:gd name="T37" fmla="*/ 83 h 203"/>
                <a:gd name="T38" fmla="*/ 99 w 131"/>
                <a:gd name="T39" fmla="*/ 63 h 203"/>
                <a:gd name="T40" fmla="*/ 93 w 131"/>
                <a:gd name="T41" fmla="*/ 38 h 203"/>
                <a:gd name="T42" fmla="*/ 85 w 131"/>
                <a:gd name="T43" fmla="*/ 25 h 203"/>
                <a:gd name="T44" fmla="*/ 64 w 131"/>
                <a:gd name="T45" fmla="*/ 18 h 203"/>
                <a:gd name="T46" fmla="*/ 42 w 131"/>
                <a:gd name="T47" fmla="*/ 30 h 203"/>
                <a:gd name="T48" fmla="*/ 36 w 131"/>
                <a:gd name="T49" fmla="*/ 45 h 203"/>
                <a:gd name="T50" fmla="*/ 31 w 131"/>
                <a:gd name="T51" fmla="*/ 75 h 203"/>
                <a:gd name="T52" fmla="*/ 30 w 131"/>
                <a:gd name="T53" fmla="*/ 84 h 203"/>
                <a:gd name="T54" fmla="*/ 101 w 131"/>
                <a:gd name="T55" fmla="*/ 84 h 203"/>
                <a:gd name="T56" fmla="*/ 78 w 131"/>
                <a:gd name="T57" fmla="*/ 144 h 203"/>
                <a:gd name="T58" fmla="*/ 81 w 131"/>
                <a:gd name="T59" fmla="*/ 113 h 203"/>
                <a:gd name="T60" fmla="*/ 51 w 131"/>
                <a:gd name="T61" fmla="*/ 112 h 203"/>
                <a:gd name="T62" fmla="*/ 45 w 131"/>
                <a:gd name="T63" fmla="*/ 126 h 203"/>
                <a:gd name="T64" fmla="*/ 53 w 131"/>
                <a:gd name="T65" fmla="*/ 144 h 203"/>
                <a:gd name="T66" fmla="*/ 37 w 131"/>
                <a:gd name="T67" fmla="*/ 182 h 203"/>
                <a:gd name="T68" fmla="*/ 94 w 131"/>
                <a:gd name="T69" fmla="*/ 182 h 203"/>
                <a:gd name="T70" fmla="*/ 78 w 131"/>
                <a:gd name="T7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203">
                  <a:moveTo>
                    <a:pt x="131" y="84"/>
                  </a:moveTo>
                  <a:cubicBezTo>
                    <a:pt x="131" y="124"/>
                    <a:pt x="131" y="164"/>
                    <a:pt x="131" y="203"/>
                  </a:cubicBezTo>
                  <a:cubicBezTo>
                    <a:pt x="87" y="203"/>
                    <a:pt x="44" y="203"/>
                    <a:pt x="0" y="203"/>
                  </a:cubicBezTo>
                  <a:cubicBezTo>
                    <a:pt x="0" y="164"/>
                    <a:pt x="0" y="124"/>
                    <a:pt x="0" y="84"/>
                  </a:cubicBezTo>
                  <a:cubicBezTo>
                    <a:pt x="4" y="84"/>
                    <a:pt x="8" y="84"/>
                    <a:pt x="12" y="84"/>
                  </a:cubicBezTo>
                  <a:cubicBezTo>
                    <a:pt x="12" y="84"/>
                    <a:pt x="12" y="84"/>
                    <a:pt x="12" y="83"/>
                  </a:cubicBezTo>
                  <a:cubicBezTo>
                    <a:pt x="12" y="73"/>
                    <a:pt x="13" y="64"/>
                    <a:pt x="14" y="54"/>
                  </a:cubicBezTo>
                  <a:cubicBezTo>
                    <a:pt x="16" y="44"/>
                    <a:pt x="19" y="33"/>
                    <a:pt x="25" y="24"/>
                  </a:cubicBezTo>
                  <a:cubicBezTo>
                    <a:pt x="31" y="12"/>
                    <a:pt x="41" y="4"/>
                    <a:pt x="54" y="1"/>
                  </a:cubicBezTo>
                  <a:cubicBezTo>
                    <a:pt x="56" y="0"/>
                    <a:pt x="58" y="0"/>
                    <a:pt x="60" y="0"/>
                  </a:cubicBezTo>
                  <a:cubicBezTo>
                    <a:pt x="64" y="0"/>
                    <a:pt x="68" y="0"/>
                    <a:pt x="71" y="0"/>
                  </a:cubicBezTo>
                  <a:cubicBezTo>
                    <a:pt x="72" y="0"/>
                    <a:pt x="72" y="0"/>
                    <a:pt x="72" y="0"/>
                  </a:cubicBezTo>
                  <a:cubicBezTo>
                    <a:pt x="82" y="1"/>
                    <a:pt x="90" y="5"/>
                    <a:pt x="97" y="11"/>
                  </a:cubicBezTo>
                  <a:cubicBezTo>
                    <a:pt x="104" y="17"/>
                    <a:pt x="108" y="25"/>
                    <a:pt x="111" y="34"/>
                  </a:cubicBezTo>
                  <a:cubicBezTo>
                    <a:pt x="116" y="47"/>
                    <a:pt x="118" y="60"/>
                    <a:pt x="119" y="74"/>
                  </a:cubicBezTo>
                  <a:cubicBezTo>
                    <a:pt x="119" y="77"/>
                    <a:pt x="119" y="81"/>
                    <a:pt x="120" y="84"/>
                  </a:cubicBezTo>
                  <a:cubicBezTo>
                    <a:pt x="123" y="84"/>
                    <a:pt x="127" y="84"/>
                    <a:pt x="131" y="84"/>
                  </a:cubicBezTo>
                  <a:close/>
                  <a:moveTo>
                    <a:pt x="101" y="84"/>
                  </a:moveTo>
                  <a:cubicBezTo>
                    <a:pt x="101" y="84"/>
                    <a:pt x="101" y="83"/>
                    <a:pt x="101" y="83"/>
                  </a:cubicBezTo>
                  <a:cubicBezTo>
                    <a:pt x="100" y="76"/>
                    <a:pt x="100" y="69"/>
                    <a:pt x="99" y="63"/>
                  </a:cubicBezTo>
                  <a:cubicBezTo>
                    <a:pt x="98" y="55"/>
                    <a:pt x="96" y="46"/>
                    <a:pt x="93" y="38"/>
                  </a:cubicBezTo>
                  <a:cubicBezTo>
                    <a:pt x="91" y="33"/>
                    <a:pt x="88" y="29"/>
                    <a:pt x="85" y="25"/>
                  </a:cubicBezTo>
                  <a:cubicBezTo>
                    <a:pt x="79" y="19"/>
                    <a:pt x="72" y="18"/>
                    <a:pt x="64" y="18"/>
                  </a:cubicBezTo>
                  <a:cubicBezTo>
                    <a:pt x="55" y="19"/>
                    <a:pt x="48" y="22"/>
                    <a:pt x="42" y="30"/>
                  </a:cubicBezTo>
                  <a:cubicBezTo>
                    <a:pt x="39" y="35"/>
                    <a:pt x="37" y="40"/>
                    <a:pt x="36" y="45"/>
                  </a:cubicBezTo>
                  <a:cubicBezTo>
                    <a:pt x="33" y="55"/>
                    <a:pt x="31" y="65"/>
                    <a:pt x="31" y="75"/>
                  </a:cubicBezTo>
                  <a:cubicBezTo>
                    <a:pt x="31" y="78"/>
                    <a:pt x="30" y="81"/>
                    <a:pt x="30" y="84"/>
                  </a:cubicBezTo>
                  <a:cubicBezTo>
                    <a:pt x="54" y="84"/>
                    <a:pt x="77" y="84"/>
                    <a:pt x="101" y="84"/>
                  </a:cubicBezTo>
                  <a:close/>
                  <a:moveTo>
                    <a:pt x="78" y="144"/>
                  </a:moveTo>
                  <a:cubicBezTo>
                    <a:pt x="89" y="135"/>
                    <a:pt x="89" y="121"/>
                    <a:pt x="81" y="113"/>
                  </a:cubicBezTo>
                  <a:cubicBezTo>
                    <a:pt x="73" y="104"/>
                    <a:pt x="60" y="104"/>
                    <a:pt x="51" y="112"/>
                  </a:cubicBezTo>
                  <a:cubicBezTo>
                    <a:pt x="47" y="115"/>
                    <a:pt x="45" y="120"/>
                    <a:pt x="45" y="126"/>
                  </a:cubicBezTo>
                  <a:cubicBezTo>
                    <a:pt x="44" y="134"/>
                    <a:pt x="47" y="140"/>
                    <a:pt x="53" y="144"/>
                  </a:cubicBezTo>
                  <a:cubicBezTo>
                    <a:pt x="48" y="157"/>
                    <a:pt x="43" y="169"/>
                    <a:pt x="37" y="182"/>
                  </a:cubicBezTo>
                  <a:cubicBezTo>
                    <a:pt x="56" y="182"/>
                    <a:pt x="75" y="182"/>
                    <a:pt x="94" y="182"/>
                  </a:cubicBezTo>
                  <a:cubicBezTo>
                    <a:pt x="89" y="169"/>
                    <a:pt x="83" y="157"/>
                    <a:pt x="78" y="144"/>
                  </a:cubicBezTo>
                  <a:close/>
                </a:path>
              </a:pathLst>
            </a:custGeom>
            <a:solidFill>
              <a:schemeClr val="bg2"/>
            </a:solidFill>
            <a:ln>
              <a:noFill/>
            </a:ln>
            <a:effectLst>
              <a:innerShdw blurRad="50800">
                <a:schemeClr val="bg2">
                  <a:lumMod val="50000"/>
                </a:schemeClr>
              </a:innerShdw>
            </a:effectLst>
          </p:spPr>
          <p:txBody>
            <a:bodyPr vert="horz" wrap="square" lIns="93260" tIns="46630" rIns="93260" bIns="46630" numCol="1" anchor="t" anchorCtr="0" compatLnSpc="1">
              <a:prstTxWarp prst="textNoShape">
                <a:avLst/>
              </a:prstTxWarp>
            </a:bodyPr>
            <a:lstStyle/>
            <a:p>
              <a:endParaRPr lang="en-US" sz="1836" dirty="0">
                <a:solidFill>
                  <a:srgbClr val="000000"/>
                </a:solidFill>
              </a:endParaRPr>
            </a:p>
          </p:txBody>
        </p:sp>
        <p:pic>
          <p:nvPicPr>
            <p:cNvPr id="121" name="Picture 12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797463" y="4285680"/>
              <a:ext cx="789088" cy="326287"/>
            </a:xfrm>
            <a:prstGeom prst="rect">
              <a:avLst/>
            </a:prstGeom>
          </p:spPr>
        </p:pic>
      </p:grpSp>
      <p:pic>
        <p:nvPicPr>
          <p:cNvPr id="122" name="Picture 1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3655" y="1911362"/>
            <a:ext cx="524810" cy="605846"/>
          </a:xfrm>
          <a:prstGeom prst="rect">
            <a:avLst/>
          </a:prstGeom>
        </p:spPr>
      </p:pic>
      <p:sp>
        <p:nvSpPr>
          <p:cNvPr id="124" name="Rectangle 123"/>
          <p:cNvSpPr/>
          <p:nvPr/>
        </p:nvSpPr>
        <p:spPr bwMode="auto">
          <a:xfrm>
            <a:off x="46037" y="6390769"/>
            <a:ext cx="12329646" cy="50779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14363">
              <a:lnSpc>
                <a:spcPct val="90000"/>
              </a:lnSpc>
              <a:spcAft>
                <a:spcPts val="333"/>
              </a:spcAft>
              <a:defRPr/>
            </a:pPr>
            <a:r>
              <a:rPr lang="en-US" dirty="0" smtClean="0">
                <a:solidFill>
                  <a:srgbClr val="FFFFFF"/>
                </a:solidFill>
              </a:rPr>
              <a:t>  </a:t>
            </a:r>
            <a:r>
              <a:rPr lang="en-US" sz="2000" b="1" dirty="0" smtClean="0">
                <a:solidFill>
                  <a:srgbClr val="FFFFFF"/>
                </a:solidFill>
              </a:rPr>
              <a:t>RMS</a:t>
            </a:r>
            <a:r>
              <a:rPr lang="en-US" sz="2000" dirty="0" smtClean="0">
                <a:solidFill>
                  <a:srgbClr val="FFFFFF"/>
                </a:solidFill>
              </a:rPr>
              <a:t> </a:t>
            </a:r>
            <a:r>
              <a:rPr lang="en-US" sz="2000" dirty="0">
                <a:solidFill>
                  <a:srgbClr val="FFFFFF"/>
                </a:solidFill>
              </a:rPr>
              <a:t>can be applied to any file type using RMS </a:t>
            </a:r>
            <a:r>
              <a:rPr lang="en-US" sz="2000" dirty="0" smtClean="0">
                <a:solidFill>
                  <a:srgbClr val="FFFFFF"/>
                </a:solidFill>
              </a:rPr>
              <a:t>app</a:t>
            </a:r>
            <a:endParaRPr lang="en-US" sz="2000" dirty="0">
              <a:solidFill>
                <a:srgbClr val="FFFFFF"/>
              </a:solidFill>
            </a:endParaRPr>
          </a:p>
        </p:txBody>
      </p:sp>
    </p:spTree>
    <p:extLst>
      <p:ext uri="{BB962C8B-B14F-4D97-AF65-F5344CB8AC3E}">
        <p14:creationId xmlns:p14="http://schemas.microsoft.com/office/powerpoint/2010/main" val="52599527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313237" y="2153819"/>
            <a:ext cx="3276600" cy="2057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8800" dirty="0" smtClean="0">
                <a:solidFill>
                  <a:sysClr val="windowText" lastClr="000000"/>
                </a:solidFill>
                <a:latin typeface="Segoe UI Light"/>
                <a:ea typeface="Segoe UI" pitchFamily="34" charset="0"/>
                <a:cs typeface="Segoe UI" pitchFamily="34" charset="0"/>
              </a:rPr>
              <a:t>Demo</a:t>
            </a:r>
            <a:endParaRPr lang="en-US" sz="8800" dirty="0">
              <a:solidFill>
                <a:sysClr val="windowText" lastClr="000000"/>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61819190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331724" y="1112190"/>
            <a:ext cx="1900608" cy="548604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dirty="0">
              <a:solidFill>
                <a:srgbClr val="FFFFFF"/>
              </a:solidFill>
              <a:latin typeface="Segoe UI Light" panose="020B0502040204020203" pitchFamily="34" charset="0"/>
              <a:cs typeface="Segoe UI Light" panose="020B0502040204020203" pitchFamily="34" charset="0"/>
            </a:endParaRPr>
          </a:p>
        </p:txBody>
      </p:sp>
      <p:sp>
        <p:nvSpPr>
          <p:cNvPr id="94" name="Rectangle 93"/>
          <p:cNvSpPr/>
          <p:nvPr/>
        </p:nvSpPr>
        <p:spPr bwMode="auto">
          <a:xfrm>
            <a:off x="2312925" y="1112190"/>
            <a:ext cx="9861736" cy="271103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dirty="0">
              <a:solidFill>
                <a:srgbClr val="FFFFFF"/>
              </a:solidFill>
              <a:latin typeface="Segoe UI Light" panose="020B0502040204020203" pitchFamily="34" charset="0"/>
              <a:cs typeface="Segoe UI Light" panose="020B0502040204020203" pitchFamily="34" charset="0"/>
            </a:endParaRPr>
          </a:p>
        </p:txBody>
      </p:sp>
      <p:sp>
        <p:nvSpPr>
          <p:cNvPr id="95" name="Rectangle 94"/>
          <p:cNvSpPr/>
          <p:nvPr/>
        </p:nvSpPr>
        <p:spPr bwMode="auto">
          <a:xfrm>
            <a:off x="2312925" y="3863161"/>
            <a:ext cx="9861735" cy="273507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400" dirty="0">
              <a:solidFill>
                <a:srgbClr val="FFFFFF"/>
              </a:solidFill>
              <a:latin typeface="Segoe UI Light" panose="020B0502040204020203" pitchFamily="34" charset="0"/>
              <a:cs typeface="Segoe UI Light" panose="020B0502040204020203" pitchFamily="34" charset="0"/>
            </a:endParaRPr>
          </a:p>
        </p:txBody>
      </p:sp>
      <p:sp>
        <p:nvSpPr>
          <p:cNvPr id="97" name="Content Placeholder 2"/>
          <p:cNvSpPr txBox="1">
            <a:spLocks/>
          </p:cNvSpPr>
          <p:nvPr/>
        </p:nvSpPr>
        <p:spPr>
          <a:xfrm>
            <a:off x="76199" y="1588780"/>
            <a:ext cx="2255838" cy="4763325"/>
          </a:xfrm>
          <a:prstGeom prst="rect">
            <a:avLst/>
          </a:prstGeom>
        </p:spPr>
        <p:txBody>
          <a:bodyPr vert="horz" lIns="45720" tIns="45720" rIns="45720" bIns="45720" rtlCol="0">
            <a:normAutofit/>
          </a:bodyPr>
          <a:lstStyle>
            <a:lvl1pPr marL="93260" indent="-93260" algn="l" defTabSz="932597" rtl="0" eaLnBrk="1" latinLnBrk="0" hangingPunct="1">
              <a:lnSpc>
                <a:spcPct val="90000"/>
              </a:lnSpc>
              <a:spcBef>
                <a:spcPts val="1224"/>
              </a:spcBef>
              <a:spcAft>
                <a:spcPts val="204"/>
              </a:spcAft>
              <a:buClr>
                <a:schemeClr val="accent1"/>
              </a:buClr>
              <a:buSzPct val="100000"/>
              <a:buFont typeface="Tw Cen MT" panose="020B0602020104020603" pitchFamily="34" charset="0"/>
              <a:buChar char=" "/>
              <a:defRPr sz="2244" kern="1200">
                <a:solidFill>
                  <a:schemeClr val="tx1"/>
                </a:solidFill>
                <a:latin typeface="+mn-lt"/>
                <a:ea typeface="+mn-ea"/>
                <a:cs typeface="+mn-cs"/>
              </a:defRPr>
            </a:lvl1pPr>
            <a:lvl2pPr marL="2704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836" kern="1200">
                <a:solidFill>
                  <a:schemeClr val="tx1"/>
                </a:solidFill>
                <a:latin typeface="+mn-lt"/>
                <a:ea typeface="+mn-ea"/>
                <a:cs typeface="+mn-cs"/>
              </a:defRPr>
            </a:lvl2pPr>
            <a:lvl3pPr marL="45697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3pPr>
            <a:lvl4pPr marL="606188"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4pPr>
            <a:lvl5pPr marL="79270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5pPr>
            <a:lvl6pPr marL="93259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6pPr>
            <a:lvl7pPr marL="108181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7pPr>
            <a:lvl8pPr marL="12403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8pPr>
            <a:lvl9pPr marL="1389569"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9pPr>
          </a:lstStyle>
          <a:p>
            <a:pPr marL="342900" lvl="1" indent="0">
              <a:spcBef>
                <a:spcPts val="1200"/>
              </a:spcBef>
              <a:buClr>
                <a:srgbClr val="00188F"/>
              </a:buClr>
              <a:buFont typeface="Wingdings" panose="05000000000000000000" pitchFamily="2" charset="2"/>
              <a:buNone/>
            </a:pPr>
            <a:r>
              <a:rPr lang="en-US" sz="2900" dirty="0">
                <a:solidFill>
                  <a:srgbClr val="505050"/>
                </a:solidFill>
                <a:latin typeface="Segoe UI Light"/>
              </a:rPr>
              <a:t>Digital</a:t>
            </a:r>
            <a:r>
              <a:rPr lang="en-US" sz="2800" dirty="0">
                <a:solidFill>
                  <a:srgbClr val="505050"/>
                </a:solidFill>
                <a:latin typeface="Segoe UI Light"/>
              </a:rPr>
              <a:t> signatures</a:t>
            </a:r>
          </a:p>
          <a:p>
            <a:pPr marL="342900" lvl="1" indent="0">
              <a:spcBef>
                <a:spcPts val="1200"/>
              </a:spcBef>
              <a:buClr>
                <a:srgbClr val="00188F"/>
              </a:buClr>
              <a:buFont typeface="Wingdings" panose="05000000000000000000" pitchFamily="2" charset="2"/>
              <a:buNone/>
            </a:pPr>
            <a:endParaRPr lang="en-US" sz="2800" dirty="0">
              <a:solidFill>
                <a:srgbClr val="505050"/>
              </a:solidFill>
              <a:latin typeface="Segoe UI Light"/>
            </a:endParaRPr>
          </a:p>
          <a:p>
            <a:pPr marL="342900" lvl="1" indent="0">
              <a:spcBef>
                <a:spcPts val="1200"/>
              </a:spcBef>
              <a:buClr>
                <a:srgbClr val="00188F"/>
              </a:buClr>
              <a:buFont typeface="Wingdings" panose="05000000000000000000" pitchFamily="2" charset="2"/>
              <a:buNone/>
            </a:pPr>
            <a:r>
              <a:rPr lang="en-US" sz="2800" dirty="0" smtClean="0">
                <a:solidFill>
                  <a:srgbClr val="505050"/>
                </a:solidFill>
                <a:latin typeface="Segoe UI Light"/>
              </a:rPr>
              <a:t>Encryption </a:t>
            </a:r>
            <a:r>
              <a:rPr lang="en-US" sz="2800" dirty="0">
                <a:solidFill>
                  <a:srgbClr val="505050"/>
                </a:solidFill>
                <a:latin typeface="Segoe UI Light"/>
              </a:rPr>
              <a:t>during transit and at rest</a:t>
            </a:r>
          </a:p>
          <a:p>
            <a:pPr marL="342900" lvl="1" indent="0">
              <a:spcBef>
                <a:spcPts val="1200"/>
              </a:spcBef>
              <a:buClr>
                <a:srgbClr val="00188F"/>
              </a:buClr>
              <a:buFont typeface="Wingdings" panose="05000000000000000000" pitchFamily="2" charset="2"/>
              <a:buNone/>
            </a:pPr>
            <a:endParaRPr lang="en-US" sz="2800" dirty="0">
              <a:solidFill>
                <a:srgbClr val="505050"/>
              </a:solidFill>
              <a:latin typeface="Segoe UI Light"/>
            </a:endParaRPr>
          </a:p>
          <a:p>
            <a:pPr marL="342900" lvl="1" indent="0">
              <a:spcBef>
                <a:spcPts val="1200"/>
              </a:spcBef>
              <a:buClr>
                <a:srgbClr val="00188F"/>
              </a:buClr>
              <a:buFont typeface="Wingdings" panose="05000000000000000000" pitchFamily="2" charset="2"/>
              <a:buNone/>
            </a:pPr>
            <a:r>
              <a:rPr lang="en-US" sz="2800" b="1" dirty="0" smtClean="0">
                <a:solidFill>
                  <a:srgbClr val="505050"/>
                </a:solidFill>
                <a:latin typeface="Segoe UI Light"/>
              </a:rPr>
              <a:t>Available in Q1 2014</a:t>
            </a:r>
            <a:endParaRPr lang="en-US" sz="2800" b="1" dirty="0">
              <a:solidFill>
                <a:srgbClr val="505050"/>
              </a:solidFill>
              <a:latin typeface="Segoe UI Light"/>
            </a:endParaRPr>
          </a:p>
        </p:txBody>
      </p:sp>
      <p:grpSp>
        <p:nvGrpSpPr>
          <p:cNvPr id="2" name="Group 1"/>
          <p:cNvGrpSpPr/>
          <p:nvPr/>
        </p:nvGrpSpPr>
        <p:grpSpPr>
          <a:xfrm>
            <a:off x="2591503" y="1850545"/>
            <a:ext cx="1849208" cy="1021529"/>
            <a:chOff x="1264565" y="4701608"/>
            <a:chExt cx="1849208" cy="1021529"/>
          </a:xfrm>
        </p:grpSpPr>
        <p:sp>
          <p:nvSpPr>
            <p:cNvPr id="41" name="Freeform 128"/>
            <p:cNvSpPr>
              <a:spLocks noChangeAspect="1"/>
            </p:cNvSpPr>
            <p:nvPr/>
          </p:nvSpPr>
          <p:spPr bwMode="black">
            <a:xfrm>
              <a:off x="1264565" y="4701608"/>
              <a:ext cx="1849208" cy="102152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57150">
              <a:solidFill>
                <a:schemeClr val="bg1"/>
              </a:solid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pic>
          <p:nvPicPr>
            <p:cNvPr id="42" name="Picture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1034" y="5135181"/>
              <a:ext cx="1321923" cy="457792"/>
            </a:xfrm>
            <a:prstGeom prst="rect">
              <a:avLst/>
            </a:prstGeom>
            <a:ln>
              <a:solidFill>
                <a:schemeClr val="bg1"/>
              </a:solidFill>
            </a:ln>
          </p:spPr>
        </p:pic>
      </p:grpSp>
      <p:sp>
        <p:nvSpPr>
          <p:cNvPr id="3" name="TextBox 2"/>
          <p:cNvSpPr txBox="1"/>
          <p:nvPr/>
        </p:nvSpPr>
        <p:spPr>
          <a:xfrm>
            <a:off x="2365823" y="3984799"/>
            <a:ext cx="2557014" cy="96026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072C6">
                    <a:lumMod val="60000"/>
                    <a:lumOff val="40000"/>
                  </a:srgbClr>
                </a:solidFill>
              </a:rPr>
              <a:t>Customer Environment</a:t>
            </a:r>
          </a:p>
        </p:txBody>
      </p:sp>
      <p:pic>
        <p:nvPicPr>
          <p:cNvPr id="49" name="Picture 48"/>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803160" y="4868862"/>
            <a:ext cx="1371600" cy="1371600"/>
          </a:xfrm>
          <a:prstGeom prst="rect">
            <a:avLst/>
          </a:prstGeom>
        </p:spPr>
      </p:pic>
      <p:sp>
        <p:nvSpPr>
          <p:cNvPr id="435" name="Rectangle 434"/>
          <p:cNvSpPr/>
          <p:nvPr/>
        </p:nvSpPr>
        <p:spPr>
          <a:xfrm>
            <a:off x="7271973" y="3312882"/>
            <a:ext cx="1818842" cy="286232"/>
          </a:xfrm>
          <a:prstGeom prst="rect">
            <a:avLst/>
          </a:prstGeom>
        </p:spPr>
        <p:txBody>
          <a:bodyPr wrap="square">
            <a:spAutoFit/>
          </a:bodyPr>
          <a:lstStyle/>
          <a:p>
            <a:pPr algn="ctr">
              <a:lnSpc>
                <a:spcPct val="90000"/>
              </a:lnSpc>
            </a:pPr>
            <a:r>
              <a:rPr lang="en-US" sz="1400" b="1" spc="-30" dirty="0">
                <a:solidFill>
                  <a:srgbClr val="FFFFFF"/>
                </a:solidFill>
              </a:rPr>
              <a:t>Exchange </a:t>
            </a:r>
            <a:r>
              <a:rPr lang="en-US" sz="1400" b="1" spc="-30" dirty="0" smtClean="0">
                <a:solidFill>
                  <a:srgbClr val="FFFFFF"/>
                </a:solidFill>
              </a:rPr>
              <a:t>Service</a:t>
            </a:r>
            <a:endParaRPr lang="en-US" sz="1400" b="1" spc="-30" dirty="0">
              <a:solidFill>
                <a:srgbClr val="FFFFFF"/>
              </a:solidFill>
            </a:endParaRPr>
          </a:p>
        </p:txBody>
      </p:sp>
      <p:grpSp>
        <p:nvGrpSpPr>
          <p:cNvPr id="436" name="Group 435"/>
          <p:cNvGrpSpPr/>
          <p:nvPr/>
        </p:nvGrpSpPr>
        <p:grpSpPr>
          <a:xfrm>
            <a:off x="7822382" y="2015990"/>
            <a:ext cx="684780" cy="1299683"/>
            <a:chOff x="6836734" y="861237"/>
            <a:chExt cx="1041991" cy="1977656"/>
          </a:xfrm>
        </p:grpSpPr>
        <p:grpSp>
          <p:nvGrpSpPr>
            <p:cNvPr id="437" name="Group 436"/>
            <p:cNvGrpSpPr/>
            <p:nvPr/>
          </p:nvGrpSpPr>
          <p:grpSpPr>
            <a:xfrm>
              <a:off x="6836734" y="861237"/>
              <a:ext cx="1041991" cy="1977656"/>
              <a:chOff x="8899451" y="1435395"/>
              <a:chExt cx="1041991" cy="1977656"/>
            </a:xfrm>
          </p:grpSpPr>
          <p:sp>
            <p:nvSpPr>
              <p:cNvPr id="443" name="Freeform 5"/>
              <p:cNvSpPr>
                <a:spLocks noEditPoints="1"/>
              </p:cNvSpPr>
              <p:nvPr/>
            </p:nvSpPr>
            <p:spPr bwMode="auto">
              <a:xfrm>
                <a:off x="8960952" y="1501885"/>
                <a:ext cx="918988" cy="1844676"/>
              </a:xfrm>
              <a:custGeom>
                <a:avLst/>
                <a:gdLst>
                  <a:gd name="T0" fmla="*/ 493 w 509"/>
                  <a:gd name="T1" fmla="*/ 0 h 1023"/>
                  <a:gd name="T2" fmla="*/ 12 w 509"/>
                  <a:gd name="T3" fmla="*/ 0 h 1023"/>
                  <a:gd name="T4" fmla="*/ 0 w 509"/>
                  <a:gd name="T5" fmla="*/ 12 h 1023"/>
                  <a:gd name="T6" fmla="*/ 0 w 509"/>
                  <a:gd name="T7" fmla="*/ 212 h 1023"/>
                  <a:gd name="T8" fmla="*/ 0 w 509"/>
                  <a:gd name="T9" fmla="*/ 227 h 1023"/>
                  <a:gd name="T10" fmla="*/ 0 w 509"/>
                  <a:gd name="T11" fmla="*/ 1012 h 1023"/>
                  <a:gd name="T12" fmla="*/ 12 w 509"/>
                  <a:gd name="T13" fmla="*/ 1023 h 1023"/>
                  <a:gd name="T14" fmla="*/ 493 w 509"/>
                  <a:gd name="T15" fmla="*/ 1023 h 1023"/>
                  <a:gd name="T16" fmla="*/ 509 w 509"/>
                  <a:gd name="T17" fmla="*/ 1012 h 1023"/>
                  <a:gd name="T18" fmla="*/ 509 w 509"/>
                  <a:gd name="T19" fmla="*/ 227 h 1023"/>
                  <a:gd name="T20" fmla="*/ 509 w 509"/>
                  <a:gd name="T21" fmla="*/ 212 h 1023"/>
                  <a:gd name="T22" fmla="*/ 509 w 509"/>
                  <a:gd name="T23" fmla="*/ 12 h 1023"/>
                  <a:gd name="T24" fmla="*/ 493 w 509"/>
                  <a:gd name="T25" fmla="*/ 0 h 1023"/>
                  <a:gd name="T26" fmla="*/ 63 w 509"/>
                  <a:gd name="T27" fmla="*/ 157 h 1023"/>
                  <a:gd name="T28" fmla="*/ 63 w 509"/>
                  <a:gd name="T29" fmla="*/ 110 h 1023"/>
                  <a:gd name="T30" fmla="*/ 75 w 509"/>
                  <a:gd name="T31" fmla="*/ 94 h 1023"/>
                  <a:gd name="T32" fmla="*/ 435 w 509"/>
                  <a:gd name="T33" fmla="*/ 94 h 1023"/>
                  <a:gd name="T34" fmla="*/ 446 w 509"/>
                  <a:gd name="T35" fmla="*/ 110 h 1023"/>
                  <a:gd name="T36" fmla="*/ 446 w 509"/>
                  <a:gd name="T37" fmla="*/ 157 h 1023"/>
                  <a:gd name="T38" fmla="*/ 435 w 509"/>
                  <a:gd name="T39" fmla="*/ 169 h 1023"/>
                  <a:gd name="T40" fmla="*/ 75 w 509"/>
                  <a:gd name="T41" fmla="*/ 169 h 1023"/>
                  <a:gd name="T42" fmla="*/ 63 w 509"/>
                  <a:gd name="T43" fmla="*/ 157 h 1023"/>
                  <a:gd name="T44" fmla="*/ 403 w 509"/>
                  <a:gd name="T45" fmla="*/ 482 h 1023"/>
                  <a:gd name="T46" fmla="*/ 372 w 509"/>
                  <a:gd name="T47" fmla="*/ 447 h 1023"/>
                  <a:gd name="T48" fmla="*/ 403 w 509"/>
                  <a:gd name="T49" fmla="*/ 416 h 1023"/>
                  <a:gd name="T50" fmla="*/ 443 w 509"/>
                  <a:gd name="T51" fmla="*/ 447 h 1023"/>
                  <a:gd name="T52" fmla="*/ 403 w 509"/>
                  <a:gd name="T53" fmla="*/ 482 h 1023"/>
                  <a:gd name="T54" fmla="*/ 403 w 509"/>
                  <a:gd name="T55" fmla="*/ 369 h 1023"/>
                  <a:gd name="T56" fmla="*/ 360 w 509"/>
                  <a:gd name="T57" fmla="*/ 321 h 1023"/>
                  <a:gd name="T58" fmla="*/ 403 w 509"/>
                  <a:gd name="T59" fmla="*/ 278 h 1023"/>
                  <a:gd name="T60" fmla="*/ 454 w 509"/>
                  <a:gd name="T61" fmla="*/ 321 h 1023"/>
                  <a:gd name="T62" fmla="*/ 403 w 509"/>
                  <a:gd name="T63" fmla="*/ 36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9" h="1023">
                    <a:moveTo>
                      <a:pt x="493" y="0"/>
                    </a:moveTo>
                    <a:cubicBezTo>
                      <a:pt x="12" y="0"/>
                      <a:pt x="12" y="0"/>
                      <a:pt x="12" y="0"/>
                    </a:cubicBezTo>
                    <a:cubicBezTo>
                      <a:pt x="8" y="0"/>
                      <a:pt x="0" y="4"/>
                      <a:pt x="0" y="12"/>
                    </a:cubicBezTo>
                    <a:cubicBezTo>
                      <a:pt x="0" y="212"/>
                      <a:pt x="0" y="212"/>
                      <a:pt x="0" y="212"/>
                    </a:cubicBezTo>
                    <a:cubicBezTo>
                      <a:pt x="0" y="227"/>
                      <a:pt x="0" y="227"/>
                      <a:pt x="0" y="227"/>
                    </a:cubicBezTo>
                    <a:cubicBezTo>
                      <a:pt x="0" y="1012"/>
                      <a:pt x="0" y="1012"/>
                      <a:pt x="0" y="1012"/>
                    </a:cubicBezTo>
                    <a:cubicBezTo>
                      <a:pt x="0" y="1019"/>
                      <a:pt x="8" y="1023"/>
                      <a:pt x="12" y="1023"/>
                    </a:cubicBezTo>
                    <a:cubicBezTo>
                      <a:pt x="493" y="1023"/>
                      <a:pt x="493" y="1023"/>
                      <a:pt x="493" y="1023"/>
                    </a:cubicBezTo>
                    <a:cubicBezTo>
                      <a:pt x="501" y="1023"/>
                      <a:pt x="509" y="1019"/>
                      <a:pt x="509" y="1012"/>
                    </a:cubicBezTo>
                    <a:cubicBezTo>
                      <a:pt x="509" y="227"/>
                      <a:pt x="509" y="227"/>
                      <a:pt x="509" y="227"/>
                    </a:cubicBezTo>
                    <a:cubicBezTo>
                      <a:pt x="509" y="212"/>
                      <a:pt x="509" y="212"/>
                      <a:pt x="509" y="212"/>
                    </a:cubicBezTo>
                    <a:cubicBezTo>
                      <a:pt x="509" y="12"/>
                      <a:pt x="509" y="12"/>
                      <a:pt x="509" y="12"/>
                    </a:cubicBezTo>
                    <a:cubicBezTo>
                      <a:pt x="509" y="4"/>
                      <a:pt x="501" y="0"/>
                      <a:pt x="493" y="0"/>
                    </a:cubicBezTo>
                    <a:close/>
                    <a:moveTo>
                      <a:pt x="63" y="157"/>
                    </a:moveTo>
                    <a:cubicBezTo>
                      <a:pt x="63" y="110"/>
                      <a:pt x="63" y="110"/>
                      <a:pt x="63" y="110"/>
                    </a:cubicBezTo>
                    <a:cubicBezTo>
                      <a:pt x="63" y="102"/>
                      <a:pt x="67" y="94"/>
                      <a:pt x="75" y="94"/>
                    </a:cubicBezTo>
                    <a:cubicBezTo>
                      <a:pt x="435" y="94"/>
                      <a:pt x="435" y="94"/>
                      <a:pt x="435" y="94"/>
                    </a:cubicBezTo>
                    <a:cubicBezTo>
                      <a:pt x="443" y="94"/>
                      <a:pt x="446" y="102"/>
                      <a:pt x="446" y="110"/>
                    </a:cubicBezTo>
                    <a:cubicBezTo>
                      <a:pt x="446" y="157"/>
                      <a:pt x="446" y="157"/>
                      <a:pt x="446" y="157"/>
                    </a:cubicBezTo>
                    <a:cubicBezTo>
                      <a:pt x="446" y="165"/>
                      <a:pt x="443" y="169"/>
                      <a:pt x="435" y="169"/>
                    </a:cubicBezTo>
                    <a:cubicBezTo>
                      <a:pt x="75" y="169"/>
                      <a:pt x="75" y="169"/>
                      <a:pt x="75" y="169"/>
                    </a:cubicBezTo>
                    <a:cubicBezTo>
                      <a:pt x="67" y="169"/>
                      <a:pt x="63" y="165"/>
                      <a:pt x="63" y="157"/>
                    </a:cubicBezTo>
                    <a:close/>
                    <a:moveTo>
                      <a:pt x="403" y="482"/>
                    </a:moveTo>
                    <a:cubicBezTo>
                      <a:pt x="388" y="482"/>
                      <a:pt x="372" y="467"/>
                      <a:pt x="372" y="447"/>
                    </a:cubicBezTo>
                    <a:cubicBezTo>
                      <a:pt x="372" y="431"/>
                      <a:pt x="388" y="416"/>
                      <a:pt x="403" y="416"/>
                    </a:cubicBezTo>
                    <a:cubicBezTo>
                      <a:pt x="423" y="416"/>
                      <a:pt x="443" y="431"/>
                      <a:pt x="443" y="447"/>
                    </a:cubicBezTo>
                    <a:cubicBezTo>
                      <a:pt x="443" y="467"/>
                      <a:pt x="423" y="482"/>
                      <a:pt x="403" y="482"/>
                    </a:cubicBezTo>
                    <a:close/>
                    <a:moveTo>
                      <a:pt x="403" y="369"/>
                    </a:moveTo>
                    <a:cubicBezTo>
                      <a:pt x="380" y="369"/>
                      <a:pt x="360" y="349"/>
                      <a:pt x="360" y="321"/>
                    </a:cubicBezTo>
                    <a:cubicBezTo>
                      <a:pt x="360" y="298"/>
                      <a:pt x="380" y="278"/>
                      <a:pt x="403" y="278"/>
                    </a:cubicBezTo>
                    <a:cubicBezTo>
                      <a:pt x="431" y="278"/>
                      <a:pt x="454" y="298"/>
                      <a:pt x="454" y="321"/>
                    </a:cubicBezTo>
                    <a:cubicBezTo>
                      <a:pt x="454" y="349"/>
                      <a:pt x="431" y="369"/>
                      <a:pt x="403" y="369"/>
                    </a:cubicBezTo>
                    <a:close/>
                  </a:path>
                </a:pathLst>
              </a:custGeom>
              <a:solidFill>
                <a:schemeClr val="tx1"/>
              </a:solidFill>
              <a:ln>
                <a:solidFill>
                  <a:schemeClr val="bg1"/>
                </a:solid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44" name="Rectangle 443"/>
              <p:cNvSpPr/>
              <p:nvPr/>
            </p:nvSpPr>
            <p:spPr bwMode="auto">
              <a:xfrm>
                <a:off x="8899451" y="1435395"/>
                <a:ext cx="1041991" cy="1977656"/>
              </a:xfrm>
              <a:prstGeom prst="rect">
                <a:avLst/>
              </a:prstGeom>
              <a:noFill/>
              <a:ln>
                <a:solidFill>
                  <a:schemeClr val="bg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sp>
          <p:nvSpPr>
            <p:cNvPr id="438" name="Rectangle 437"/>
            <p:cNvSpPr/>
            <p:nvPr/>
          </p:nvSpPr>
          <p:spPr bwMode="auto">
            <a:xfrm>
              <a:off x="6974958" y="1052623"/>
              <a:ext cx="776177" cy="255182"/>
            </a:xfrm>
            <a:prstGeom prst="rect">
              <a:avLst/>
            </a:prstGeom>
            <a:solidFill>
              <a:schemeClr val="tx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nvGrpSpPr>
            <p:cNvPr id="439" name="Group 438"/>
            <p:cNvGrpSpPr/>
            <p:nvPr/>
          </p:nvGrpSpPr>
          <p:grpSpPr>
            <a:xfrm>
              <a:off x="7304567" y="2049463"/>
              <a:ext cx="446568" cy="310966"/>
              <a:chOff x="7304567" y="2049462"/>
              <a:chExt cx="446568" cy="457201"/>
            </a:xfrm>
          </p:grpSpPr>
          <p:sp>
            <p:nvSpPr>
              <p:cNvPr id="440" name="Rectangle 439"/>
              <p:cNvSpPr/>
              <p:nvPr/>
            </p:nvSpPr>
            <p:spPr bwMode="auto">
              <a:xfrm>
                <a:off x="7304567" y="2049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441" name="Rectangle 440"/>
              <p:cNvSpPr/>
              <p:nvPr/>
            </p:nvSpPr>
            <p:spPr bwMode="auto">
              <a:xfrm>
                <a:off x="7304567" y="22399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442" name="Rectangle 441"/>
              <p:cNvSpPr/>
              <p:nvPr/>
            </p:nvSpPr>
            <p:spPr bwMode="auto">
              <a:xfrm>
                <a:off x="7304567" y="2430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grpSp>
      <p:grpSp>
        <p:nvGrpSpPr>
          <p:cNvPr id="445" name="Group 444"/>
          <p:cNvGrpSpPr/>
          <p:nvPr/>
        </p:nvGrpSpPr>
        <p:grpSpPr>
          <a:xfrm>
            <a:off x="8519306" y="2632132"/>
            <a:ext cx="864836" cy="555628"/>
            <a:chOff x="10264303" y="2491882"/>
            <a:chExt cx="864836" cy="555628"/>
          </a:xfrm>
        </p:grpSpPr>
        <p:sp>
          <p:nvSpPr>
            <p:cNvPr id="446" name="Freeform 79"/>
            <p:cNvSpPr>
              <a:spLocks noEditPoints="1"/>
            </p:cNvSpPr>
            <p:nvPr/>
          </p:nvSpPr>
          <p:spPr bwMode="black">
            <a:xfrm>
              <a:off x="10718027" y="2491882"/>
              <a:ext cx="411112" cy="55562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solidFill>
                <a:schemeClr val="bg1"/>
              </a:solidFill>
            </a:ln>
          </p:spPr>
          <p:txBody>
            <a:bodyPr vert="horz" wrap="square" lIns="111648" tIns="55825" rIns="111648" bIns="55825" numCol="1" anchor="t" anchorCtr="0" compatLnSpc="1">
              <a:prstTxWarp prst="textNoShape">
                <a:avLst/>
              </a:prstTxWarp>
            </a:bodyPr>
            <a:lstStyle/>
            <a:p>
              <a:endParaRPr lang="en-US" sz="1632" b="1" dirty="0">
                <a:solidFill>
                  <a:srgbClr val="FFFFFF"/>
                </a:solidFill>
              </a:endParaRPr>
            </a:p>
          </p:txBody>
        </p:sp>
        <p:cxnSp>
          <p:nvCxnSpPr>
            <p:cNvPr id="447" name="Straight Arrow Connector 446"/>
            <p:cNvCxnSpPr/>
            <p:nvPr/>
          </p:nvCxnSpPr>
          <p:spPr>
            <a:xfrm>
              <a:off x="10264303" y="2765677"/>
              <a:ext cx="385925" cy="0"/>
            </a:xfrm>
            <a:prstGeom prst="straightConnector1">
              <a:avLst/>
            </a:prstGeom>
            <a:ln w="254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448" name="Freeform 33"/>
          <p:cNvSpPr>
            <a:spLocks noChangeAspect="1" noEditPoints="1"/>
          </p:cNvSpPr>
          <p:nvPr/>
        </p:nvSpPr>
        <p:spPr bwMode="black">
          <a:xfrm>
            <a:off x="7897257" y="4882699"/>
            <a:ext cx="1395955" cy="840422"/>
          </a:xfrm>
          <a:custGeom>
            <a:avLst/>
            <a:gdLst>
              <a:gd name="T0" fmla="*/ 517 w 521"/>
              <a:gd name="T1" fmla="*/ 52 h 313"/>
              <a:gd name="T2" fmla="*/ 394 w 521"/>
              <a:gd name="T3" fmla="*/ 52 h 313"/>
              <a:gd name="T4" fmla="*/ 391 w 521"/>
              <a:gd name="T5" fmla="*/ 55 h 313"/>
              <a:gd name="T6" fmla="*/ 391 w 521"/>
              <a:gd name="T7" fmla="*/ 106 h 313"/>
              <a:gd name="T8" fmla="*/ 391 w 521"/>
              <a:gd name="T9" fmla="*/ 110 h 313"/>
              <a:gd name="T10" fmla="*/ 391 w 521"/>
              <a:gd name="T11" fmla="*/ 310 h 313"/>
              <a:gd name="T12" fmla="*/ 394 w 521"/>
              <a:gd name="T13" fmla="*/ 313 h 313"/>
              <a:gd name="T14" fmla="*/ 517 w 521"/>
              <a:gd name="T15" fmla="*/ 313 h 313"/>
              <a:gd name="T16" fmla="*/ 521 w 521"/>
              <a:gd name="T17" fmla="*/ 310 h 313"/>
              <a:gd name="T18" fmla="*/ 521 w 521"/>
              <a:gd name="T19" fmla="*/ 110 h 313"/>
              <a:gd name="T20" fmla="*/ 521 w 521"/>
              <a:gd name="T21" fmla="*/ 106 h 313"/>
              <a:gd name="T22" fmla="*/ 521 w 521"/>
              <a:gd name="T23" fmla="*/ 55 h 313"/>
              <a:gd name="T24" fmla="*/ 517 w 521"/>
              <a:gd name="T25" fmla="*/ 52 h 313"/>
              <a:gd name="T26" fmla="*/ 407 w 521"/>
              <a:gd name="T27" fmla="*/ 92 h 313"/>
              <a:gd name="T28" fmla="*/ 407 w 521"/>
              <a:gd name="T29" fmla="*/ 80 h 313"/>
              <a:gd name="T30" fmla="*/ 410 w 521"/>
              <a:gd name="T31" fmla="*/ 76 h 313"/>
              <a:gd name="T32" fmla="*/ 502 w 521"/>
              <a:gd name="T33" fmla="*/ 76 h 313"/>
              <a:gd name="T34" fmla="*/ 505 w 521"/>
              <a:gd name="T35" fmla="*/ 80 h 313"/>
              <a:gd name="T36" fmla="*/ 505 w 521"/>
              <a:gd name="T37" fmla="*/ 92 h 313"/>
              <a:gd name="T38" fmla="*/ 502 w 521"/>
              <a:gd name="T39" fmla="*/ 95 h 313"/>
              <a:gd name="T40" fmla="*/ 410 w 521"/>
              <a:gd name="T41" fmla="*/ 95 h 313"/>
              <a:gd name="T42" fmla="*/ 407 w 521"/>
              <a:gd name="T43" fmla="*/ 92 h 313"/>
              <a:gd name="T44" fmla="*/ 494 w 521"/>
              <a:gd name="T45" fmla="*/ 175 h 313"/>
              <a:gd name="T46" fmla="*/ 486 w 521"/>
              <a:gd name="T47" fmla="*/ 166 h 313"/>
              <a:gd name="T48" fmla="*/ 494 w 521"/>
              <a:gd name="T49" fmla="*/ 158 h 313"/>
              <a:gd name="T50" fmla="*/ 504 w 521"/>
              <a:gd name="T51" fmla="*/ 166 h 313"/>
              <a:gd name="T52" fmla="*/ 494 w 521"/>
              <a:gd name="T53" fmla="*/ 175 h 313"/>
              <a:gd name="T54" fmla="*/ 494 w 521"/>
              <a:gd name="T55" fmla="*/ 146 h 313"/>
              <a:gd name="T56" fmla="*/ 483 w 521"/>
              <a:gd name="T57" fmla="*/ 134 h 313"/>
              <a:gd name="T58" fmla="*/ 494 w 521"/>
              <a:gd name="T59" fmla="*/ 123 h 313"/>
              <a:gd name="T60" fmla="*/ 507 w 521"/>
              <a:gd name="T61" fmla="*/ 134 h 313"/>
              <a:gd name="T62" fmla="*/ 494 w 521"/>
              <a:gd name="T63" fmla="*/ 146 h 313"/>
              <a:gd name="T64" fmla="*/ 358 w 521"/>
              <a:gd name="T65" fmla="*/ 0 h 313"/>
              <a:gd name="T66" fmla="*/ 12 w 521"/>
              <a:gd name="T67" fmla="*/ 0 h 313"/>
              <a:gd name="T68" fmla="*/ 0 w 521"/>
              <a:gd name="T69" fmla="*/ 11 h 313"/>
              <a:gd name="T70" fmla="*/ 0 w 521"/>
              <a:gd name="T71" fmla="*/ 260 h 313"/>
              <a:gd name="T72" fmla="*/ 12 w 521"/>
              <a:gd name="T73" fmla="*/ 271 h 313"/>
              <a:gd name="T74" fmla="*/ 126 w 521"/>
              <a:gd name="T75" fmla="*/ 271 h 313"/>
              <a:gd name="T76" fmla="*/ 126 w 521"/>
              <a:gd name="T77" fmla="*/ 289 h 313"/>
              <a:gd name="T78" fmla="*/ 101 w 521"/>
              <a:gd name="T79" fmla="*/ 313 h 313"/>
              <a:gd name="T80" fmla="*/ 275 w 521"/>
              <a:gd name="T81" fmla="*/ 313 h 313"/>
              <a:gd name="T82" fmla="*/ 251 w 521"/>
              <a:gd name="T83" fmla="*/ 289 h 313"/>
              <a:gd name="T84" fmla="*/ 251 w 521"/>
              <a:gd name="T85" fmla="*/ 271 h 313"/>
              <a:gd name="T86" fmla="*/ 358 w 521"/>
              <a:gd name="T87" fmla="*/ 271 h 313"/>
              <a:gd name="T88" fmla="*/ 369 w 521"/>
              <a:gd name="T89" fmla="*/ 260 h 313"/>
              <a:gd name="T90" fmla="*/ 369 w 521"/>
              <a:gd name="T91" fmla="*/ 11 h 313"/>
              <a:gd name="T92" fmla="*/ 358 w 521"/>
              <a:gd name="T93" fmla="*/ 0 h 313"/>
              <a:gd name="T94" fmla="*/ 348 w 521"/>
              <a:gd name="T95" fmla="*/ 241 h 313"/>
              <a:gd name="T96" fmla="*/ 338 w 521"/>
              <a:gd name="T97" fmla="*/ 251 h 313"/>
              <a:gd name="T98" fmla="*/ 32 w 521"/>
              <a:gd name="T99" fmla="*/ 251 h 313"/>
              <a:gd name="T100" fmla="*/ 22 w 521"/>
              <a:gd name="T101" fmla="*/ 241 h 313"/>
              <a:gd name="T102" fmla="*/ 22 w 521"/>
              <a:gd name="T103" fmla="*/ 30 h 313"/>
              <a:gd name="T104" fmla="*/ 32 w 521"/>
              <a:gd name="T105" fmla="*/ 20 h 313"/>
              <a:gd name="T106" fmla="*/ 338 w 521"/>
              <a:gd name="T107" fmla="*/ 20 h 313"/>
              <a:gd name="T108" fmla="*/ 348 w 521"/>
              <a:gd name="T109" fmla="*/ 30 h 313"/>
              <a:gd name="T110" fmla="*/ 348 w 521"/>
              <a:gd name="T111" fmla="*/ 241 h 313"/>
              <a:gd name="T112" fmla="*/ 348 w 521"/>
              <a:gd name="T113" fmla="*/ 24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1" h="313">
                <a:moveTo>
                  <a:pt x="517" y="52"/>
                </a:moveTo>
                <a:cubicBezTo>
                  <a:pt x="394" y="52"/>
                  <a:pt x="394" y="52"/>
                  <a:pt x="394" y="52"/>
                </a:cubicBezTo>
                <a:cubicBezTo>
                  <a:pt x="393" y="52"/>
                  <a:pt x="391" y="53"/>
                  <a:pt x="391" y="55"/>
                </a:cubicBezTo>
                <a:cubicBezTo>
                  <a:pt x="391" y="106"/>
                  <a:pt x="391" y="106"/>
                  <a:pt x="391" y="106"/>
                </a:cubicBezTo>
                <a:cubicBezTo>
                  <a:pt x="391" y="110"/>
                  <a:pt x="391" y="110"/>
                  <a:pt x="391" y="110"/>
                </a:cubicBezTo>
                <a:cubicBezTo>
                  <a:pt x="391" y="310"/>
                  <a:pt x="391" y="310"/>
                  <a:pt x="391" y="310"/>
                </a:cubicBezTo>
                <a:cubicBezTo>
                  <a:pt x="391" y="312"/>
                  <a:pt x="393" y="313"/>
                  <a:pt x="394" y="313"/>
                </a:cubicBezTo>
                <a:cubicBezTo>
                  <a:pt x="517" y="313"/>
                  <a:pt x="517" y="313"/>
                  <a:pt x="517" y="313"/>
                </a:cubicBezTo>
                <a:cubicBezTo>
                  <a:pt x="519" y="313"/>
                  <a:pt x="521" y="312"/>
                  <a:pt x="521" y="310"/>
                </a:cubicBezTo>
                <a:cubicBezTo>
                  <a:pt x="521" y="110"/>
                  <a:pt x="521" y="110"/>
                  <a:pt x="521" y="110"/>
                </a:cubicBezTo>
                <a:cubicBezTo>
                  <a:pt x="521" y="106"/>
                  <a:pt x="521" y="106"/>
                  <a:pt x="521" y="106"/>
                </a:cubicBezTo>
                <a:cubicBezTo>
                  <a:pt x="521" y="55"/>
                  <a:pt x="521" y="55"/>
                  <a:pt x="521" y="55"/>
                </a:cubicBezTo>
                <a:cubicBezTo>
                  <a:pt x="521" y="53"/>
                  <a:pt x="519" y="52"/>
                  <a:pt x="517" y="52"/>
                </a:cubicBezTo>
                <a:close/>
                <a:moveTo>
                  <a:pt x="407" y="92"/>
                </a:moveTo>
                <a:cubicBezTo>
                  <a:pt x="407" y="80"/>
                  <a:pt x="407" y="80"/>
                  <a:pt x="407" y="80"/>
                </a:cubicBezTo>
                <a:cubicBezTo>
                  <a:pt x="407" y="78"/>
                  <a:pt x="408" y="76"/>
                  <a:pt x="410" y="76"/>
                </a:cubicBezTo>
                <a:cubicBezTo>
                  <a:pt x="502" y="76"/>
                  <a:pt x="502" y="76"/>
                  <a:pt x="502" y="76"/>
                </a:cubicBezTo>
                <a:cubicBezTo>
                  <a:pt x="504" y="76"/>
                  <a:pt x="505" y="78"/>
                  <a:pt x="505" y="80"/>
                </a:cubicBezTo>
                <a:cubicBezTo>
                  <a:pt x="505" y="92"/>
                  <a:pt x="505" y="92"/>
                  <a:pt x="505" y="92"/>
                </a:cubicBezTo>
                <a:cubicBezTo>
                  <a:pt x="505" y="94"/>
                  <a:pt x="504" y="95"/>
                  <a:pt x="502" y="95"/>
                </a:cubicBezTo>
                <a:cubicBezTo>
                  <a:pt x="410" y="95"/>
                  <a:pt x="410" y="95"/>
                  <a:pt x="410" y="95"/>
                </a:cubicBezTo>
                <a:cubicBezTo>
                  <a:pt x="408" y="95"/>
                  <a:pt x="407" y="94"/>
                  <a:pt x="407" y="92"/>
                </a:cubicBezTo>
                <a:close/>
                <a:moveTo>
                  <a:pt x="494" y="175"/>
                </a:moveTo>
                <a:cubicBezTo>
                  <a:pt x="490" y="175"/>
                  <a:pt x="486" y="171"/>
                  <a:pt x="486" y="166"/>
                </a:cubicBezTo>
                <a:cubicBezTo>
                  <a:pt x="486" y="162"/>
                  <a:pt x="490" y="158"/>
                  <a:pt x="494" y="158"/>
                </a:cubicBezTo>
                <a:cubicBezTo>
                  <a:pt x="499" y="158"/>
                  <a:pt x="504" y="162"/>
                  <a:pt x="504" y="166"/>
                </a:cubicBezTo>
                <a:cubicBezTo>
                  <a:pt x="504" y="171"/>
                  <a:pt x="499" y="175"/>
                  <a:pt x="494" y="175"/>
                </a:cubicBezTo>
                <a:close/>
                <a:moveTo>
                  <a:pt x="494" y="146"/>
                </a:moveTo>
                <a:cubicBezTo>
                  <a:pt x="488" y="146"/>
                  <a:pt x="483" y="141"/>
                  <a:pt x="483" y="134"/>
                </a:cubicBezTo>
                <a:cubicBezTo>
                  <a:pt x="483" y="128"/>
                  <a:pt x="488" y="123"/>
                  <a:pt x="494" y="123"/>
                </a:cubicBezTo>
                <a:cubicBezTo>
                  <a:pt x="501" y="123"/>
                  <a:pt x="507" y="128"/>
                  <a:pt x="507" y="134"/>
                </a:cubicBezTo>
                <a:cubicBezTo>
                  <a:pt x="507" y="141"/>
                  <a:pt x="501" y="146"/>
                  <a:pt x="494" y="146"/>
                </a:cubicBezTo>
                <a:close/>
                <a:moveTo>
                  <a:pt x="358" y="0"/>
                </a:moveTo>
                <a:cubicBezTo>
                  <a:pt x="12" y="0"/>
                  <a:pt x="12" y="0"/>
                  <a:pt x="12" y="0"/>
                </a:cubicBezTo>
                <a:cubicBezTo>
                  <a:pt x="6" y="0"/>
                  <a:pt x="0" y="5"/>
                  <a:pt x="0" y="11"/>
                </a:cubicBezTo>
                <a:cubicBezTo>
                  <a:pt x="0" y="260"/>
                  <a:pt x="0" y="260"/>
                  <a:pt x="0" y="260"/>
                </a:cubicBezTo>
                <a:cubicBezTo>
                  <a:pt x="0" y="266"/>
                  <a:pt x="6" y="271"/>
                  <a:pt x="12" y="271"/>
                </a:cubicBezTo>
                <a:cubicBezTo>
                  <a:pt x="126" y="271"/>
                  <a:pt x="126" y="271"/>
                  <a:pt x="126" y="271"/>
                </a:cubicBezTo>
                <a:cubicBezTo>
                  <a:pt x="126" y="289"/>
                  <a:pt x="126" y="289"/>
                  <a:pt x="126" y="289"/>
                </a:cubicBezTo>
                <a:cubicBezTo>
                  <a:pt x="101" y="313"/>
                  <a:pt x="101" y="313"/>
                  <a:pt x="101" y="313"/>
                </a:cubicBezTo>
                <a:cubicBezTo>
                  <a:pt x="275" y="313"/>
                  <a:pt x="275" y="313"/>
                  <a:pt x="275" y="313"/>
                </a:cubicBezTo>
                <a:cubicBezTo>
                  <a:pt x="251" y="289"/>
                  <a:pt x="251" y="289"/>
                  <a:pt x="251" y="289"/>
                </a:cubicBezTo>
                <a:cubicBezTo>
                  <a:pt x="251" y="271"/>
                  <a:pt x="251" y="271"/>
                  <a:pt x="251" y="271"/>
                </a:cubicBezTo>
                <a:cubicBezTo>
                  <a:pt x="358" y="271"/>
                  <a:pt x="358" y="271"/>
                  <a:pt x="358" y="271"/>
                </a:cubicBezTo>
                <a:cubicBezTo>
                  <a:pt x="364" y="271"/>
                  <a:pt x="369" y="266"/>
                  <a:pt x="369" y="260"/>
                </a:cubicBezTo>
                <a:cubicBezTo>
                  <a:pt x="369" y="11"/>
                  <a:pt x="369" y="11"/>
                  <a:pt x="369" y="11"/>
                </a:cubicBezTo>
                <a:cubicBezTo>
                  <a:pt x="369" y="5"/>
                  <a:pt x="364" y="0"/>
                  <a:pt x="358" y="0"/>
                </a:cubicBezTo>
                <a:close/>
                <a:moveTo>
                  <a:pt x="348" y="241"/>
                </a:moveTo>
                <a:cubicBezTo>
                  <a:pt x="348" y="247"/>
                  <a:pt x="344" y="251"/>
                  <a:pt x="338" y="251"/>
                </a:cubicBezTo>
                <a:cubicBezTo>
                  <a:pt x="32" y="251"/>
                  <a:pt x="32" y="251"/>
                  <a:pt x="32" y="251"/>
                </a:cubicBezTo>
                <a:cubicBezTo>
                  <a:pt x="26" y="251"/>
                  <a:pt x="22" y="247"/>
                  <a:pt x="22" y="241"/>
                </a:cubicBezTo>
                <a:cubicBezTo>
                  <a:pt x="22" y="30"/>
                  <a:pt x="22" y="30"/>
                  <a:pt x="22" y="30"/>
                </a:cubicBezTo>
                <a:cubicBezTo>
                  <a:pt x="22" y="24"/>
                  <a:pt x="26" y="20"/>
                  <a:pt x="32" y="20"/>
                </a:cubicBezTo>
                <a:cubicBezTo>
                  <a:pt x="338" y="20"/>
                  <a:pt x="338" y="20"/>
                  <a:pt x="338" y="20"/>
                </a:cubicBezTo>
                <a:cubicBezTo>
                  <a:pt x="344" y="20"/>
                  <a:pt x="348" y="24"/>
                  <a:pt x="348" y="30"/>
                </a:cubicBezTo>
                <a:cubicBezTo>
                  <a:pt x="348" y="241"/>
                  <a:pt x="348" y="241"/>
                  <a:pt x="348" y="241"/>
                </a:cubicBezTo>
                <a:cubicBezTo>
                  <a:pt x="348" y="241"/>
                  <a:pt x="348" y="241"/>
                  <a:pt x="348" y="241"/>
                </a:cubicBezTo>
                <a:close/>
              </a:path>
            </a:pathLst>
          </a:custGeom>
          <a:solidFill>
            <a:srgbClr val="FFFFFF"/>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49" name="Rectangle 448"/>
          <p:cNvSpPr/>
          <p:nvPr/>
        </p:nvSpPr>
        <p:spPr>
          <a:xfrm>
            <a:off x="8822589" y="3176118"/>
            <a:ext cx="747320" cy="230832"/>
          </a:xfrm>
          <a:prstGeom prst="rect">
            <a:avLst/>
          </a:prstGeom>
          <a:ln>
            <a:noFill/>
          </a:ln>
        </p:spPr>
        <p:txBody>
          <a:bodyPr wrap="none">
            <a:spAutoFit/>
          </a:bodyPr>
          <a:lstStyle/>
          <a:p>
            <a:pPr>
              <a:lnSpc>
                <a:spcPct val="90000"/>
              </a:lnSpc>
            </a:pPr>
            <a:r>
              <a:rPr lang="en-US" sz="1000" b="1" dirty="0" smtClean="0">
                <a:solidFill>
                  <a:srgbClr val="FFFFFF"/>
                </a:solidFill>
              </a:rPr>
              <a:t>Data disk</a:t>
            </a:r>
            <a:endParaRPr lang="en-US" sz="1000" b="1" dirty="0">
              <a:solidFill>
                <a:srgbClr val="FFFFFF"/>
              </a:solidFill>
            </a:endParaRPr>
          </a:p>
        </p:txBody>
      </p:sp>
      <p:sp>
        <p:nvSpPr>
          <p:cNvPr id="450" name="Rectangle 449"/>
          <p:cNvSpPr/>
          <p:nvPr/>
        </p:nvSpPr>
        <p:spPr>
          <a:xfrm>
            <a:off x="9404561" y="3312882"/>
            <a:ext cx="1818842" cy="286232"/>
          </a:xfrm>
          <a:prstGeom prst="rect">
            <a:avLst/>
          </a:prstGeom>
          <a:ln>
            <a:noFill/>
          </a:ln>
        </p:spPr>
        <p:txBody>
          <a:bodyPr wrap="square">
            <a:spAutoFit/>
          </a:bodyPr>
          <a:lstStyle/>
          <a:p>
            <a:pPr algn="ctr">
              <a:lnSpc>
                <a:spcPct val="90000"/>
              </a:lnSpc>
            </a:pPr>
            <a:r>
              <a:rPr lang="en-US" sz="1400" b="1" spc="-30" dirty="0">
                <a:solidFill>
                  <a:srgbClr val="FFFFFF"/>
                </a:solidFill>
              </a:rPr>
              <a:t>Exchange server</a:t>
            </a:r>
          </a:p>
        </p:txBody>
      </p:sp>
      <p:grpSp>
        <p:nvGrpSpPr>
          <p:cNvPr id="451" name="Group 450"/>
          <p:cNvGrpSpPr/>
          <p:nvPr/>
        </p:nvGrpSpPr>
        <p:grpSpPr>
          <a:xfrm>
            <a:off x="9954970" y="2015990"/>
            <a:ext cx="684780" cy="1299683"/>
            <a:chOff x="6836734" y="861237"/>
            <a:chExt cx="1041991" cy="1977656"/>
          </a:xfrm>
        </p:grpSpPr>
        <p:grpSp>
          <p:nvGrpSpPr>
            <p:cNvPr id="452" name="Group 451"/>
            <p:cNvGrpSpPr/>
            <p:nvPr/>
          </p:nvGrpSpPr>
          <p:grpSpPr>
            <a:xfrm>
              <a:off x="6836734" y="861237"/>
              <a:ext cx="1041991" cy="1977656"/>
              <a:chOff x="8899451" y="1435395"/>
              <a:chExt cx="1041991" cy="1977656"/>
            </a:xfrm>
          </p:grpSpPr>
          <p:sp>
            <p:nvSpPr>
              <p:cNvPr id="458" name="Freeform 5"/>
              <p:cNvSpPr>
                <a:spLocks noEditPoints="1"/>
              </p:cNvSpPr>
              <p:nvPr/>
            </p:nvSpPr>
            <p:spPr bwMode="auto">
              <a:xfrm>
                <a:off x="8960952" y="1501885"/>
                <a:ext cx="918988" cy="1844676"/>
              </a:xfrm>
              <a:custGeom>
                <a:avLst/>
                <a:gdLst>
                  <a:gd name="T0" fmla="*/ 493 w 509"/>
                  <a:gd name="T1" fmla="*/ 0 h 1023"/>
                  <a:gd name="T2" fmla="*/ 12 w 509"/>
                  <a:gd name="T3" fmla="*/ 0 h 1023"/>
                  <a:gd name="T4" fmla="*/ 0 w 509"/>
                  <a:gd name="T5" fmla="*/ 12 h 1023"/>
                  <a:gd name="T6" fmla="*/ 0 w 509"/>
                  <a:gd name="T7" fmla="*/ 212 h 1023"/>
                  <a:gd name="T8" fmla="*/ 0 w 509"/>
                  <a:gd name="T9" fmla="*/ 227 h 1023"/>
                  <a:gd name="T10" fmla="*/ 0 w 509"/>
                  <a:gd name="T11" fmla="*/ 1012 h 1023"/>
                  <a:gd name="T12" fmla="*/ 12 w 509"/>
                  <a:gd name="T13" fmla="*/ 1023 h 1023"/>
                  <a:gd name="T14" fmla="*/ 493 w 509"/>
                  <a:gd name="T15" fmla="*/ 1023 h 1023"/>
                  <a:gd name="T16" fmla="*/ 509 w 509"/>
                  <a:gd name="T17" fmla="*/ 1012 h 1023"/>
                  <a:gd name="T18" fmla="*/ 509 w 509"/>
                  <a:gd name="T19" fmla="*/ 227 h 1023"/>
                  <a:gd name="T20" fmla="*/ 509 w 509"/>
                  <a:gd name="T21" fmla="*/ 212 h 1023"/>
                  <a:gd name="T22" fmla="*/ 509 w 509"/>
                  <a:gd name="T23" fmla="*/ 12 h 1023"/>
                  <a:gd name="T24" fmla="*/ 493 w 509"/>
                  <a:gd name="T25" fmla="*/ 0 h 1023"/>
                  <a:gd name="T26" fmla="*/ 63 w 509"/>
                  <a:gd name="T27" fmla="*/ 157 h 1023"/>
                  <a:gd name="T28" fmla="*/ 63 w 509"/>
                  <a:gd name="T29" fmla="*/ 110 h 1023"/>
                  <a:gd name="T30" fmla="*/ 75 w 509"/>
                  <a:gd name="T31" fmla="*/ 94 h 1023"/>
                  <a:gd name="T32" fmla="*/ 435 w 509"/>
                  <a:gd name="T33" fmla="*/ 94 h 1023"/>
                  <a:gd name="T34" fmla="*/ 446 w 509"/>
                  <a:gd name="T35" fmla="*/ 110 h 1023"/>
                  <a:gd name="T36" fmla="*/ 446 w 509"/>
                  <a:gd name="T37" fmla="*/ 157 h 1023"/>
                  <a:gd name="T38" fmla="*/ 435 w 509"/>
                  <a:gd name="T39" fmla="*/ 169 h 1023"/>
                  <a:gd name="T40" fmla="*/ 75 w 509"/>
                  <a:gd name="T41" fmla="*/ 169 h 1023"/>
                  <a:gd name="T42" fmla="*/ 63 w 509"/>
                  <a:gd name="T43" fmla="*/ 157 h 1023"/>
                  <a:gd name="T44" fmla="*/ 403 w 509"/>
                  <a:gd name="T45" fmla="*/ 482 h 1023"/>
                  <a:gd name="T46" fmla="*/ 372 w 509"/>
                  <a:gd name="T47" fmla="*/ 447 h 1023"/>
                  <a:gd name="T48" fmla="*/ 403 w 509"/>
                  <a:gd name="T49" fmla="*/ 416 h 1023"/>
                  <a:gd name="T50" fmla="*/ 443 w 509"/>
                  <a:gd name="T51" fmla="*/ 447 h 1023"/>
                  <a:gd name="T52" fmla="*/ 403 w 509"/>
                  <a:gd name="T53" fmla="*/ 482 h 1023"/>
                  <a:gd name="T54" fmla="*/ 403 w 509"/>
                  <a:gd name="T55" fmla="*/ 369 h 1023"/>
                  <a:gd name="T56" fmla="*/ 360 w 509"/>
                  <a:gd name="T57" fmla="*/ 321 h 1023"/>
                  <a:gd name="T58" fmla="*/ 403 w 509"/>
                  <a:gd name="T59" fmla="*/ 278 h 1023"/>
                  <a:gd name="T60" fmla="*/ 454 w 509"/>
                  <a:gd name="T61" fmla="*/ 321 h 1023"/>
                  <a:gd name="T62" fmla="*/ 403 w 509"/>
                  <a:gd name="T63" fmla="*/ 36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9" h="1023">
                    <a:moveTo>
                      <a:pt x="493" y="0"/>
                    </a:moveTo>
                    <a:cubicBezTo>
                      <a:pt x="12" y="0"/>
                      <a:pt x="12" y="0"/>
                      <a:pt x="12" y="0"/>
                    </a:cubicBezTo>
                    <a:cubicBezTo>
                      <a:pt x="8" y="0"/>
                      <a:pt x="0" y="4"/>
                      <a:pt x="0" y="12"/>
                    </a:cubicBezTo>
                    <a:cubicBezTo>
                      <a:pt x="0" y="212"/>
                      <a:pt x="0" y="212"/>
                      <a:pt x="0" y="212"/>
                    </a:cubicBezTo>
                    <a:cubicBezTo>
                      <a:pt x="0" y="227"/>
                      <a:pt x="0" y="227"/>
                      <a:pt x="0" y="227"/>
                    </a:cubicBezTo>
                    <a:cubicBezTo>
                      <a:pt x="0" y="1012"/>
                      <a:pt x="0" y="1012"/>
                      <a:pt x="0" y="1012"/>
                    </a:cubicBezTo>
                    <a:cubicBezTo>
                      <a:pt x="0" y="1019"/>
                      <a:pt x="8" y="1023"/>
                      <a:pt x="12" y="1023"/>
                    </a:cubicBezTo>
                    <a:cubicBezTo>
                      <a:pt x="493" y="1023"/>
                      <a:pt x="493" y="1023"/>
                      <a:pt x="493" y="1023"/>
                    </a:cubicBezTo>
                    <a:cubicBezTo>
                      <a:pt x="501" y="1023"/>
                      <a:pt x="509" y="1019"/>
                      <a:pt x="509" y="1012"/>
                    </a:cubicBezTo>
                    <a:cubicBezTo>
                      <a:pt x="509" y="227"/>
                      <a:pt x="509" y="227"/>
                      <a:pt x="509" y="227"/>
                    </a:cubicBezTo>
                    <a:cubicBezTo>
                      <a:pt x="509" y="212"/>
                      <a:pt x="509" y="212"/>
                      <a:pt x="509" y="212"/>
                    </a:cubicBezTo>
                    <a:cubicBezTo>
                      <a:pt x="509" y="12"/>
                      <a:pt x="509" y="12"/>
                      <a:pt x="509" y="12"/>
                    </a:cubicBezTo>
                    <a:cubicBezTo>
                      <a:pt x="509" y="4"/>
                      <a:pt x="501" y="0"/>
                      <a:pt x="493" y="0"/>
                    </a:cubicBezTo>
                    <a:close/>
                    <a:moveTo>
                      <a:pt x="63" y="157"/>
                    </a:moveTo>
                    <a:cubicBezTo>
                      <a:pt x="63" y="110"/>
                      <a:pt x="63" y="110"/>
                      <a:pt x="63" y="110"/>
                    </a:cubicBezTo>
                    <a:cubicBezTo>
                      <a:pt x="63" y="102"/>
                      <a:pt x="67" y="94"/>
                      <a:pt x="75" y="94"/>
                    </a:cubicBezTo>
                    <a:cubicBezTo>
                      <a:pt x="435" y="94"/>
                      <a:pt x="435" y="94"/>
                      <a:pt x="435" y="94"/>
                    </a:cubicBezTo>
                    <a:cubicBezTo>
                      <a:pt x="443" y="94"/>
                      <a:pt x="446" y="102"/>
                      <a:pt x="446" y="110"/>
                    </a:cubicBezTo>
                    <a:cubicBezTo>
                      <a:pt x="446" y="157"/>
                      <a:pt x="446" y="157"/>
                      <a:pt x="446" y="157"/>
                    </a:cubicBezTo>
                    <a:cubicBezTo>
                      <a:pt x="446" y="165"/>
                      <a:pt x="443" y="169"/>
                      <a:pt x="435" y="169"/>
                    </a:cubicBezTo>
                    <a:cubicBezTo>
                      <a:pt x="75" y="169"/>
                      <a:pt x="75" y="169"/>
                      <a:pt x="75" y="169"/>
                    </a:cubicBezTo>
                    <a:cubicBezTo>
                      <a:pt x="67" y="169"/>
                      <a:pt x="63" y="165"/>
                      <a:pt x="63" y="157"/>
                    </a:cubicBezTo>
                    <a:close/>
                    <a:moveTo>
                      <a:pt x="403" y="482"/>
                    </a:moveTo>
                    <a:cubicBezTo>
                      <a:pt x="388" y="482"/>
                      <a:pt x="372" y="467"/>
                      <a:pt x="372" y="447"/>
                    </a:cubicBezTo>
                    <a:cubicBezTo>
                      <a:pt x="372" y="431"/>
                      <a:pt x="388" y="416"/>
                      <a:pt x="403" y="416"/>
                    </a:cubicBezTo>
                    <a:cubicBezTo>
                      <a:pt x="423" y="416"/>
                      <a:pt x="443" y="431"/>
                      <a:pt x="443" y="447"/>
                    </a:cubicBezTo>
                    <a:cubicBezTo>
                      <a:pt x="443" y="467"/>
                      <a:pt x="423" y="482"/>
                      <a:pt x="403" y="482"/>
                    </a:cubicBezTo>
                    <a:close/>
                    <a:moveTo>
                      <a:pt x="403" y="369"/>
                    </a:moveTo>
                    <a:cubicBezTo>
                      <a:pt x="380" y="369"/>
                      <a:pt x="360" y="349"/>
                      <a:pt x="360" y="321"/>
                    </a:cubicBezTo>
                    <a:cubicBezTo>
                      <a:pt x="360" y="298"/>
                      <a:pt x="380" y="278"/>
                      <a:pt x="403" y="278"/>
                    </a:cubicBezTo>
                    <a:cubicBezTo>
                      <a:pt x="431" y="278"/>
                      <a:pt x="454" y="298"/>
                      <a:pt x="454" y="321"/>
                    </a:cubicBezTo>
                    <a:cubicBezTo>
                      <a:pt x="454" y="349"/>
                      <a:pt x="431" y="369"/>
                      <a:pt x="403" y="369"/>
                    </a:cubicBezTo>
                    <a:close/>
                  </a:path>
                </a:pathLst>
              </a:custGeom>
              <a:solidFill>
                <a:schemeClr val="tx1"/>
              </a:solidFill>
              <a:ln>
                <a:solidFill>
                  <a:schemeClr val="bg1"/>
                </a:solid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59" name="Rectangle 458"/>
              <p:cNvSpPr/>
              <p:nvPr/>
            </p:nvSpPr>
            <p:spPr bwMode="auto">
              <a:xfrm>
                <a:off x="8899451" y="1435395"/>
                <a:ext cx="1041991" cy="1977656"/>
              </a:xfrm>
              <a:prstGeom prst="rect">
                <a:avLst/>
              </a:prstGeom>
              <a:noFill/>
              <a:ln>
                <a:solidFill>
                  <a:schemeClr val="bg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sp>
          <p:nvSpPr>
            <p:cNvPr id="453" name="Rectangle 452"/>
            <p:cNvSpPr/>
            <p:nvPr/>
          </p:nvSpPr>
          <p:spPr bwMode="auto">
            <a:xfrm>
              <a:off x="6974958" y="1052623"/>
              <a:ext cx="776177" cy="255182"/>
            </a:xfrm>
            <a:prstGeom prst="rect">
              <a:avLst/>
            </a:prstGeom>
            <a:solidFill>
              <a:schemeClr val="tx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nvGrpSpPr>
            <p:cNvPr id="454" name="Group 453"/>
            <p:cNvGrpSpPr/>
            <p:nvPr/>
          </p:nvGrpSpPr>
          <p:grpSpPr>
            <a:xfrm>
              <a:off x="7304567" y="2049463"/>
              <a:ext cx="446568" cy="310966"/>
              <a:chOff x="7304567" y="2049462"/>
              <a:chExt cx="446568" cy="457201"/>
            </a:xfrm>
          </p:grpSpPr>
          <p:sp>
            <p:nvSpPr>
              <p:cNvPr id="455" name="Rectangle 454"/>
              <p:cNvSpPr/>
              <p:nvPr/>
            </p:nvSpPr>
            <p:spPr bwMode="auto">
              <a:xfrm>
                <a:off x="7304567" y="2049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456" name="Rectangle 455"/>
              <p:cNvSpPr/>
              <p:nvPr/>
            </p:nvSpPr>
            <p:spPr bwMode="auto">
              <a:xfrm>
                <a:off x="7304567" y="22399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457" name="Rectangle 456"/>
              <p:cNvSpPr/>
              <p:nvPr/>
            </p:nvSpPr>
            <p:spPr bwMode="auto">
              <a:xfrm>
                <a:off x="7304567" y="2430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grpSp>
      <p:grpSp>
        <p:nvGrpSpPr>
          <p:cNvPr id="460" name="Group 459"/>
          <p:cNvGrpSpPr/>
          <p:nvPr/>
        </p:nvGrpSpPr>
        <p:grpSpPr>
          <a:xfrm>
            <a:off x="10651894" y="2632132"/>
            <a:ext cx="864836" cy="555628"/>
            <a:chOff x="10264303" y="2491882"/>
            <a:chExt cx="864836" cy="555628"/>
          </a:xfrm>
        </p:grpSpPr>
        <p:sp>
          <p:nvSpPr>
            <p:cNvPr id="461" name="Freeform 79"/>
            <p:cNvSpPr>
              <a:spLocks noEditPoints="1"/>
            </p:cNvSpPr>
            <p:nvPr/>
          </p:nvSpPr>
          <p:spPr bwMode="black">
            <a:xfrm>
              <a:off x="10718027" y="2491882"/>
              <a:ext cx="411112" cy="55562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solidFill>
                <a:schemeClr val="bg1"/>
              </a:solidFill>
            </a:ln>
          </p:spPr>
          <p:txBody>
            <a:bodyPr vert="horz" wrap="square" lIns="111648" tIns="55825" rIns="111648" bIns="55825" numCol="1" anchor="t" anchorCtr="0" compatLnSpc="1">
              <a:prstTxWarp prst="textNoShape">
                <a:avLst/>
              </a:prstTxWarp>
            </a:bodyPr>
            <a:lstStyle/>
            <a:p>
              <a:endParaRPr lang="en-US" sz="1632" b="1" dirty="0">
                <a:solidFill>
                  <a:srgbClr val="FFFFFF"/>
                </a:solidFill>
              </a:endParaRPr>
            </a:p>
          </p:txBody>
        </p:sp>
        <p:cxnSp>
          <p:nvCxnSpPr>
            <p:cNvPr id="462" name="Straight Arrow Connector 461"/>
            <p:cNvCxnSpPr/>
            <p:nvPr/>
          </p:nvCxnSpPr>
          <p:spPr>
            <a:xfrm>
              <a:off x="10264303" y="2765677"/>
              <a:ext cx="385925" cy="0"/>
            </a:xfrm>
            <a:prstGeom prst="straightConnector1">
              <a:avLst/>
            </a:prstGeom>
            <a:ln w="254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463" name="Rectangle 462"/>
          <p:cNvSpPr/>
          <p:nvPr/>
        </p:nvSpPr>
        <p:spPr>
          <a:xfrm>
            <a:off x="10955177" y="3176118"/>
            <a:ext cx="747320" cy="230832"/>
          </a:xfrm>
          <a:prstGeom prst="rect">
            <a:avLst/>
          </a:prstGeom>
          <a:ln>
            <a:noFill/>
          </a:ln>
        </p:spPr>
        <p:txBody>
          <a:bodyPr wrap="none">
            <a:spAutoFit/>
          </a:bodyPr>
          <a:lstStyle/>
          <a:p>
            <a:pPr>
              <a:lnSpc>
                <a:spcPct val="90000"/>
              </a:lnSpc>
            </a:pPr>
            <a:r>
              <a:rPr lang="en-US" sz="1000" b="1" dirty="0" smtClean="0">
                <a:solidFill>
                  <a:srgbClr val="FFFFFF"/>
                </a:solidFill>
              </a:rPr>
              <a:t>Data disk</a:t>
            </a:r>
            <a:endParaRPr lang="en-US" sz="1000" b="1" dirty="0">
              <a:solidFill>
                <a:srgbClr val="FFFFFF"/>
              </a:solidFill>
            </a:endParaRPr>
          </a:p>
        </p:txBody>
      </p:sp>
      <p:sp>
        <p:nvSpPr>
          <p:cNvPr id="464" name="Arc 463"/>
          <p:cNvSpPr/>
          <p:nvPr/>
        </p:nvSpPr>
        <p:spPr>
          <a:xfrm>
            <a:off x="8435736" y="2125663"/>
            <a:ext cx="1597704" cy="1169760"/>
          </a:xfrm>
          <a:prstGeom prst="arc">
            <a:avLst>
              <a:gd name="adj1" fmla="val 12197674"/>
              <a:gd name="adj2" fmla="val 2018618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solidFill>
                <a:srgbClr val="FFFFFF"/>
              </a:solidFill>
            </a:endParaRPr>
          </a:p>
        </p:txBody>
      </p:sp>
      <p:sp>
        <p:nvSpPr>
          <p:cNvPr id="465" name="Rectangle 464"/>
          <p:cNvSpPr/>
          <p:nvPr/>
        </p:nvSpPr>
        <p:spPr>
          <a:xfrm>
            <a:off x="8626640" y="1760970"/>
            <a:ext cx="1292341" cy="230832"/>
          </a:xfrm>
          <a:prstGeom prst="rect">
            <a:avLst/>
          </a:prstGeom>
          <a:ln>
            <a:noFill/>
          </a:ln>
        </p:spPr>
        <p:txBody>
          <a:bodyPr wrap="none">
            <a:spAutoFit/>
          </a:bodyPr>
          <a:lstStyle/>
          <a:p>
            <a:pPr>
              <a:lnSpc>
                <a:spcPct val="90000"/>
              </a:lnSpc>
            </a:pPr>
            <a:r>
              <a:rPr lang="en-US" sz="1000" b="1" dirty="0" smtClean="0">
                <a:solidFill>
                  <a:srgbClr val="FFFFFF"/>
                </a:solidFill>
              </a:rPr>
              <a:t>S/MIME protected</a:t>
            </a:r>
            <a:endParaRPr lang="en-US" sz="1000" b="1" dirty="0">
              <a:solidFill>
                <a:srgbClr val="FFFFFF"/>
              </a:solidFill>
            </a:endParaRPr>
          </a:p>
        </p:txBody>
      </p:sp>
      <p:sp>
        <p:nvSpPr>
          <p:cNvPr id="467" name="Rectangle 466"/>
          <p:cNvSpPr/>
          <p:nvPr/>
        </p:nvSpPr>
        <p:spPr>
          <a:xfrm>
            <a:off x="8347965" y="3983695"/>
            <a:ext cx="1292341" cy="230832"/>
          </a:xfrm>
          <a:prstGeom prst="rect">
            <a:avLst/>
          </a:prstGeom>
          <a:ln>
            <a:noFill/>
          </a:ln>
        </p:spPr>
        <p:txBody>
          <a:bodyPr wrap="none">
            <a:spAutoFit/>
          </a:bodyPr>
          <a:lstStyle/>
          <a:p>
            <a:pPr>
              <a:lnSpc>
                <a:spcPct val="90000"/>
              </a:lnSpc>
            </a:pPr>
            <a:r>
              <a:rPr lang="en-US" sz="1000" b="1" dirty="0">
                <a:solidFill>
                  <a:srgbClr val="FFFFFF"/>
                </a:solidFill>
              </a:rPr>
              <a:t>S/MIME protected</a:t>
            </a:r>
          </a:p>
        </p:txBody>
      </p:sp>
      <p:sp>
        <p:nvSpPr>
          <p:cNvPr id="468" name="Rectangle 467"/>
          <p:cNvSpPr/>
          <p:nvPr/>
        </p:nvSpPr>
        <p:spPr>
          <a:xfrm>
            <a:off x="8700928" y="2221804"/>
            <a:ext cx="1062184" cy="369332"/>
          </a:xfrm>
          <a:prstGeom prst="rect">
            <a:avLst/>
          </a:prstGeom>
          <a:ln>
            <a:noFill/>
          </a:ln>
        </p:spPr>
        <p:txBody>
          <a:bodyPr wrap="square">
            <a:spAutoFit/>
          </a:bodyPr>
          <a:lstStyle/>
          <a:p>
            <a:pPr>
              <a:lnSpc>
                <a:spcPct val="90000"/>
              </a:lnSpc>
            </a:pPr>
            <a:r>
              <a:rPr lang="en-US" sz="1000" b="1" spc="-50" dirty="0" smtClean="0">
                <a:solidFill>
                  <a:srgbClr val="FFFFFF"/>
                </a:solidFill>
              </a:rPr>
              <a:t>Message Delivery</a:t>
            </a:r>
            <a:endParaRPr lang="en-US" sz="1000" b="1" spc="-50" dirty="0">
              <a:solidFill>
                <a:srgbClr val="FFFFFF"/>
              </a:solidFill>
            </a:endParaRPr>
          </a:p>
        </p:txBody>
      </p:sp>
      <p:grpSp>
        <p:nvGrpSpPr>
          <p:cNvPr id="469" name="Group 468"/>
          <p:cNvGrpSpPr/>
          <p:nvPr/>
        </p:nvGrpSpPr>
        <p:grpSpPr>
          <a:xfrm>
            <a:off x="9053728" y="2024065"/>
            <a:ext cx="361722" cy="203196"/>
            <a:chOff x="9460705" y="2045402"/>
            <a:chExt cx="285751" cy="160521"/>
          </a:xfrm>
        </p:grpSpPr>
        <p:sp>
          <p:nvSpPr>
            <p:cNvPr id="470" name="Rectangle 469"/>
            <p:cNvSpPr/>
            <p:nvPr/>
          </p:nvSpPr>
          <p:spPr bwMode="auto">
            <a:xfrm>
              <a:off x="9460705" y="2088356"/>
              <a:ext cx="285751" cy="90488"/>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471" name="Freeform 28"/>
            <p:cNvSpPr>
              <a:spLocks noChangeAspect="1"/>
            </p:cNvSpPr>
            <p:nvPr/>
          </p:nvSpPr>
          <p:spPr bwMode="black">
            <a:xfrm>
              <a:off x="9460793" y="2045402"/>
              <a:ext cx="284535" cy="160521"/>
            </a:xfrm>
            <a:custGeom>
              <a:avLst/>
              <a:gdLst/>
              <a:ahLst/>
              <a:cxnLst/>
              <a:rect l="l" t="t" r="r" b="b"/>
              <a:pathLst>
                <a:path w="4376392" h="2468952">
                  <a:moveTo>
                    <a:pt x="1413911" y="1213109"/>
                  </a:moveTo>
                  <a:cubicBezTo>
                    <a:pt x="1413911" y="1213109"/>
                    <a:pt x="1413911" y="1213109"/>
                    <a:pt x="1930101" y="1521463"/>
                  </a:cubicBezTo>
                  <a:cubicBezTo>
                    <a:pt x="2003041" y="1566315"/>
                    <a:pt x="2092813" y="1588741"/>
                    <a:pt x="2188196" y="1588741"/>
                  </a:cubicBezTo>
                  <a:cubicBezTo>
                    <a:pt x="2283579" y="1588741"/>
                    <a:pt x="2373351" y="1566315"/>
                    <a:pt x="2440680" y="1521463"/>
                  </a:cubicBezTo>
                  <a:cubicBezTo>
                    <a:pt x="2440680" y="1521463"/>
                    <a:pt x="2440680" y="1521463"/>
                    <a:pt x="2962481" y="1213109"/>
                  </a:cubicBezTo>
                  <a:cubicBezTo>
                    <a:pt x="2962481" y="1213109"/>
                    <a:pt x="2962481" y="1213109"/>
                    <a:pt x="4376392" y="2054075"/>
                  </a:cubicBezTo>
                  <a:cubicBezTo>
                    <a:pt x="4376392" y="2054075"/>
                    <a:pt x="4376392" y="2054075"/>
                    <a:pt x="4376392" y="2199843"/>
                  </a:cubicBezTo>
                  <a:cubicBezTo>
                    <a:pt x="4376392" y="2351217"/>
                    <a:pt x="4252955" y="2468952"/>
                    <a:pt x="4107076" y="2468952"/>
                  </a:cubicBezTo>
                  <a:cubicBezTo>
                    <a:pt x="4107076" y="2468952"/>
                    <a:pt x="4107076" y="2468952"/>
                    <a:pt x="269317" y="2468952"/>
                  </a:cubicBezTo>
                  <a:cubicBezTo>
                    <a:pt x="117826" y="2468952"/>
                    <a:pt x="0" y="2351217"/>
                    <a:pt x="0" y="2199843"/>
                  </a:cubicBezTo>
                  <a:lnTo>
                    <a:pt x="0" y="2054075"/>
                  </a:lnTo>
                  <a:cubicBezTo>
                    <a:pt x="0" y="2054075"/>
                    <a:pt x="0" y="2054075"/>
                    <a:pt x="1413911" y="1213109"/>
                  </a:cubicBezTo>
                  <a:close/>
                  <a:moveTo>
                    <a:pt x="4376392" y="370341"/>
                  </a:moveTo>
                  <a:lnTo>
                    <a:pt x="4376392" y="1818475"/>
                  </a:lnTo>
                  <a:lnTo>
                    <a:pt x="3158223" y="1094408"/>
                  </a:lnTo>
                  <a:close/>
                  <a:moveTo>
                    <a:pt x="0" y="370341"/>
                  </a:moveTo>
                  <a:lnTo>
                    <a:pt x="1215798" y="1094408"/>
                  </a:lnTo>
                  <a:lnTo>
                    <a:pt x="0" y="1818475"/>
                  </a:lnTo>
                  <a:close/>
                  <a:moveTo>
                    <a:pt x="328919" y="0"/>
                  </a:moveTo>
                  <a:cubicBezTo>
                    <a:pt x="511307" y="0"/>
                    <a:pt x="1235003" y="0"/>
                    <a:pt x="4106551" y="0"/>
                  </a:cubicBezTo>
                  <a:cubicBezTo>
                    <a:pt x="4213192" y="0"/>
                    <a:pt x="4302996" y="61743"/>
                    <a:pt x="4347897" y="151551"/>
                  </a:cubicBezTo>
                  <a:cubicBezTo>
                    <a:pt x="4347870" y="151567"/>
                    <a:pt x="4340511" y="155934"/>
                    <a:pt x="2332938" y="1347122"/>
                  </a:cubicBezTo>
                  <a:cubicBezTo>
                    <a:pt x="2332938" y="1347133"/>
                    <a:pt x="2332938" y="1347371"/>
                    <a:pt x="2332938" y="1352735"/>
                  </a:cubicBezTo>
                  <a:cubicBezTo>
                    <a:pt x="2293649" y="1375187"/>
                    <a:pt x="2243135" y="1386413"/>
                    <a:pt x="2187008" y="1386413"/>
                  </a:cubicBezTo>
                  <a:cubicBezTo>
                    <a:pt x="2130881" y="1386413"/>
                    <a:pt x="2074754" y="1375187"/>
                    <a:pt x="2035465" y="1352735"/>
                  </a:cubicBezTo>
                  <a:cubicBezTo>
                    <a:pt x="2035444" y="1352723"/>
                    <a:pt x="2029016" y="1348880"/>
                    <a:pt x="26119" y="151551"/>
                  </a:cubicBezTo>
                  <a:cubicBezTo>
                    <a:pt x="65408" y="61743"/>
                    <a:pt x="160824" y="0"/>
                    <a:pt x="267465" y="0"/>
                  </a:cubicBezTo>
                  <a:cubicBezTo>
                    <a:pt x="267475" y="0"/>
                    <a:pt x="268258" y="0"/>
                    <a:pt x="328919" y="0"/>
                  </a:cubicBezTo>
                  <a:close/>
                </a:path>
              </a:pathLst>
            </a:custGeom>
            <a:solidFill>
              <a:schemeClr val="tx1"/>
            </a:solidFill>
            <a:ln>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b="1" spc="-122">
                <a:solidFill>
                  <a:srgbClr val="FFFFFF"/>
                </a:solidFill>
                <a:latin typeface="Segoe Light" pitchFamily="34" charset="0"/>
              </a:endParaRPr>
            </a:p>
          </p:txBody>
        </p:sp>
      </p:grpSp>
      <p:sp>
        <p:nvSpPr>
          <p:cNvPr id="473" name="Rectangle 472"/>
          <p:cNvSpPr/>
          <p:nvPr/>
        </p:nvSpPr>
        <p:spPr>
          <a:xfrm>
            <a:off x="7795715" y="4496465"/>
            <a:ext cx="1062184" cy="369332"/>
          </a:xfrm>
          <a:prstGeom prst="rect">
            <a:avLst/>
          </a:prstGeom>
          <a:ln>
            <a:noFill/>
          </a:ln>
        </p:spPr>
        <p:txBody>
          <a:bodyPr wrap="square">
            <a:spAutoFit/>
          </a:bodyPr>
          <a:lstStyle/>
          <a:p>
            <a:pPr>
              <a:lnSpc>
                <a:spcPct val="90000"/>
              </a:lnSpc>
            </a:pPr>
            <a:r>
              <a:rPr lang="en-US" sz="1000" b="1" spc="-50" dirty="0">
                <a:solidFill>
                  <a:srgbClr val="FFFFFF"/>
                </a:solidFill>
              </a:rPr>
              <a:t>Message Delivery</a:t>
            </a:r>
          </a:p>
        </p:txBody>
      </p:sp>
      <p:sp>
        <p:nvSpPr>
          <p:cNvPr id="474" name="Freeform 33"/>
          <p:cNvSpPr>
            <a:spLocks noChangeAspect="1" noEditPoints="1"/>
          </p:cNvSpPr>
          <p:nvPr/>
        </p:nvSpPr>
        <p:spPr bwMode="black">
          <a:xfrm>
            <a:off x="10041739" y="4882699"/>
            <a:ext cx="1395955" cy="840422"/>
          </a:xfrm>
          <a:custGeom>
            <a:avLst/>
            <a:gdLst>
              <a:gd name="T0" fmla="*/ 517 w 521"/>
              <a:gd name="T1" fmla="*/ 52 h 313"/>
              <a:gd name="T2" fmla="*/ 394 w 521"/>
              <a:gd name="T3" fmla="*/ 52 h 313"/>
              <a:gd name="T4" fmla="*/ 391 w 521"/>
              <a:gd name="T5" fmla="*/ 55 h 313"/>
              <a:gd name="T6" fmla="*/ 391 w 521"/>
              <a:gd name="T7" fmla="*/ 106 h 313"/>
              <a:gd name="T8" fmla="*/ 391 w 521"/>
              <a:gd name="T9" fmla="*/ 110 h 313"/>
              <a:gd name="T10" fmla="*/ 391 w 521"/>
              <a:gd name="T11" fmla="*/ 310 h 313"/>
              <a:gd name="T12" fmla="*/ 394 w 521"/>
              <a:gd name="T13" fmla="*/ 313 h 313"/>
              <a:gd name="T14" fmla="*/ 517 w 521"/>
              <a:gd name="T15" fmla="*/ 313 h 313"/>
              <a:gd name="T16" fmla="*/ 521 w 521"/>
              <a:gd name="T17" fmla="*/ 310 h 313"/>
              <a:gd name="T18" fmla="*/ 521 w 521"/>
              <a:gd name="T19" fmla="*/ 110 h 313"/>
              <a:gd name="T20" fmla="*/ 521 w 521"/>
              <a:gd name="T21" fmla="*/ 106 h 313"/>
              <a:gd name="T22" fmla="*/ 521 w 521"/>
              <a:gd name="T23" fmla="*/ 55 h 313"/>
              <a:gd name="T24" fmla="*/ 517 w 521"/>
              <a:gd name="T25" fmla="*/ 52 h 313"/>
              <a:gd name="T26" fmla="*/ 407 w 521"/>
              <a:gd name="T27" fmla="*/ 92 h 313"/>
              <a:gd name="T28" fmla="*/ 407 w 521"/>
              <a:gd name="T29" fmla="*/ 80 h 313"/>
              <a:gd name="T30" fmla="*/ 410 w 521"/>
              <a:gd name="T31" fmla="*/ 76 h 313"/>
              <a:gd name="T32" fmla="*/ 502 w 521"/>
              <a:gd name="T33" fmla="*/ 76 h 313"/>
              <a:gd name="T34" fmla="*/ 505 w 521"/>
              <a:gd name="T35" fmla="*/ 80 h 313"/>
              <a:gd name="T36" fmla="*/ 505 w 521"/>
              <a:gd name="T37" fmla="*/ 92 h 313"/>
              <a:gd name="T38" fmla="*/ 502 w 521"/>
              <a:gd name="T39" fmla="*/ 95 h 313"/>
              <a:gd name="T40" fmla="*/ 410 w 521"/>
              <a:gd name="T41" fmla="*/ 95 h 313"/>
              <a:gd name="T42" fmla="*/ 407 w 521"/>
              <a:gd name="T43" fmla="*/ 92 h 313"/>
              <a:gd name="T44" fmla="*/ 494 w 521"/>
              <a:gd name="T45" fmla="*/ 175 h 313"/>
              <a:gd name="T46" fmla="*/ 486 w 521"/>
              <a:gd name="T47" fmla="*/ 166 h 313"/>
              <a:gd name="T48" fmla="*/ 494 w 521"/>
              <a:gd name="T49" fmla="*/ 158 h 313"/>
              <a:gd name="T50" fmla="*/ 504 w 521"/>
              <a:gd name="T51" fmla="*/ 166 h 313"/>
              <a:gd name="T52" fmla="*/ 494 w 521"/>
              <a:gd name="T53" fmla="*/ 175 h 313"/>
              <a:gd name="T54" fmla="*/ 494 w 521"/>
              <a:gd name="T55" fmla="*/ 146 h 313"/>
              <a:gd name="T56" fmla="*/ 483 w 521"/>
              <a:gd name="T57" fmla="*/ 134 h 313"/>
              <a:gd name="T58" fmla="*/ 494 w 521"/>
              <a:gd name="T59" fmla="*/ 123 h 313"/>
              <a:gd name="T60" fmla="*/ 507 w 521"/>
              <a:gd name="T61" fmla="*/ 134 h 313"/>
              <a:gd name="T62" fmla="*/ 494 w 521"/>
              <a:gd name="T63" fmla="*/ 146 h 313"/>
              <a:gd name="T64" fmla="*/ 358 w 521"/>
              <a:gd name="T65" fmla="*/ 0 h 313"/>
              <a:gd name="T66" fmla="*/ 12 w 521"/>
              <a:gd name="T67" fmla="*/ 0 h 313"/>
              <a:gd name="T68" fmla="*/ 0 w 521"/>
              <a:gd name="T69" fmla="*/ 11 h 313"/>
              <a:gd name="T70" fmla="*/ 0 w 521"/>
              <a:gd name="T71" fmla="*/ 260 h 313"/>
              <a:gd name="T72" fmla="*/ 12 w 521"/>
              <a:gd name="T73" fmla="*/ 271 h 313"/>
              <a:gd name="T74" fmla="*/ 126 w 521"/>
              <a:gd name="T75" fmla="*/ 271 h 313"/>
              <a:gd name="T76" fmla="*/ 126 w 521"/>
              <a:gd name="T77" fmla="*/ 289 h 313"/>
              <a:gd name="T78" fmla="*/ 101 w 521"/>
              <a:gd name="T79" fmla="*/ 313 h 313"/>
              <a:gd name="T80" fmla="*/ 275 w 521"/>
              <a:gd name="T81" fmla="*/ 313 h 313"/>
              <a:gd name="T82" fmla="*/ 251 w 521"/>
              <a:gd name="T83" fmla="*/ 289 h 313"/>
              <a:gd name="T84" fmla="*/ 251 w 521"/>
              <a:gd name="T85" fmla="*/ 271 h 313"/>
              <a:gd name="T86" fmla="*/ 358 w 521"/>
              <a:gd name="T87" fmla="*/ 271 h 313"/>
              <a:gd name="T88" fmla="*/ 369 w 521"/>
              <a:gd name="T89" fmla="*/ 260 h 313"/>
              <a:gd name="T90" fmla="*/ 369 w 521"/>
              <a:gd name="T91" fmla="*/ 11 h 313"/>
              <a:gd name="T92" fmla="*/ 358 w 521"/>
              <a:gd name="T93" fmla="*/ 0 h 313"/>
              <a:gd name="T94" fmla="*/ 348 w 521"/>
              <a:gd name="T95" fmla="*/ 241 h 313"/>
              <a:gd name="T96" fmla="*/ 338 w 521"/>
              <a:gd name="T97" fmla="*/ 251 h 313"/>
              <a:gd name="T98" fmla="*/ 32 w 521"/>
              <a:gd name="T99" fmla="*/ 251 h 313"/>
              <a:gd name="T100" fmla="*/ 22 w 521"/>
              <a:gd name="T101" fmla="*/ 241 h 313"/>
              <a:gd name="T102" fmla="*/ 22 w 521"/>
              <a:gd name="T103" fmla="*/ 30 h 313"/>
              <a:gd name="T104" fmla="*/ 32 w 521"/>
              <a:gd name="T105" fmla="*/ 20 h 313"/>
              <a:gd name="T106" fmla="*/ 338 w 521"/>
              <a:gd name="T107" fmla="*/ 20 h 313"/>
              <a:gd name="T108" fmla="*/ 348 w 521"/>
              <a:gd name="T109" fmla="*/ 30 h 313"/>
              <a:gd name="T110" fmla="*/ 348 w 521"/>
              <a:gd name="T111" fmla="*/ 241 h 313"/>
              <a:gd name="T112" fmla="*/ 348 w 521"/>
              <a:gd name="T113" fmla="*/ 24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1" h="313">
                <a:moveTo>
                  <a:pt x="517" y="52"/>
                </a:moveTo>
                <a:cubicBezTo>
                  <a:pt x="394" y="52"/>
                  <a:pt x="394" y="52"/>
                  <a:pt x="394" y="52"/>
                </a:cubicBezTo>
                <a:cubicBezTo>
                  <a:pt x="393" y="52"/>
                  <a:pt x="391" y="53"/>
                  <a:pt x="391" y="55"/>
                </a:cubicBezTo>
                <a:cubicBezTo>
                  <a:pt x="391" y="106"/>
                  <a:pt x="391" y="106"/>
                  <a:pt x="391" y="106"/>
                </a:cubicBezTo>
                <a:cubicBezTo>
                  <a:pt x="391" y="110"/>
                  <a:pt x="391" y="110"/>
                  <a:pt x="391" y="110"/>
                </a:cubicBezTo>
                <a:cubicBezTo>
                  <a:pt x="391" y="310"/>
                  <a:pt x="391" y="310"/>
                  <a:pt x="391" y="310"/>
                </a:cubicBezTo>
                <a:cubicBezTo>
                  <a:pt x="391" y="312"/>
                  <a:pt x="393" y="313"/>
                  <a:pt x="394" y="313"/>
                </a:cubicBezTo>
                <a:cubicBezTo>
                  <a:pt x="517" y="313"/>
                  <a:pt x="517" y="313"/>
                  <a:pt x="517" y="313"/>
                </a:cubicBezTo>
                <a:cubicBezTo>
                  <a:pt x="519" y="313"/>
                  <a:pt x="521" y="312"/>
                  <a:pt x="521" y="310"/>
                </a:cubicBezTo>
                <a:cubicBezTo>
                  <a:pt x="521" y="110"/>
                  <a:pt x="521" y="110"/>
                  <a:pt x="521" y="110"/>
                </a:cubicBezTo>
                <a:cubicBezTo>
                  <a:pt x="521" y="106"/>
                  <a:pt x="521" y="106"/>
                  <a:pt x="521" y="106"/>
                </a:cubicBezTo>
                <a:cubicBezTo>
                  <a:pt x="521" y="55"/>
                  <a:pt x="521" y="55"/>
                  <a:pt x="521" y="55"/>
                </a:cubicBezTo>
                <a:cubicBezTo>
                  <a:pt x="521" y="53"/>
                  <a:pt x="519" y="52"/>
                  <a:pt x="517" y="52"/>
                </a:cubicBezTo>
                <a:close/>
                <a:moveTo>
                  <a:pt x="407" y="92"/>
                </a:moveTo>
                <a:cubicBezTo>
                  <a:pt x="407" y="80"/>
                  <a:pt x="407" y="80"/>
                  <a:pt x="407" y="80"/>
                </a:cubicBezTo>
                <a:cubicBezTo>
                  <a:pt x="407" y="78"/>
                  <a:pt x="408" y="76"/>
                  <a:pt x="410" y="76"/>
                </a:cubicBezTo>
                <a:cubicBezTo>
                  <a:pt x="502" y="76"/>
                  <a:pt x="502" y="76"/>
                  <a:pt x="502" y="76"/>
                </a:cubicBezTo>
                <a:cubicBezTo>
                  <a:pt x="504" y="76"/>
                  <a:pt x="505" y="78"/>
                  <a:pt x="505" y="80"/>
                </a:cubicBezTo>
                <a:cubicBezTo>
                  <a:pt x="505" y="92"/>
                  <a:pt x="505" y="92"/>
                  <a:pt x="505" y="92"/>
                </a:cubicBezTo>
                <a:cubicBezTo>
                  <a:pt x="505" y="94"/>
                  <a:pt x="504" y="95"/>
                  <a:pt x="502" y="95"/>
                </a:cubicBezTo>
                <a:cubicBezTo>
                  <a:pt x="410" y="95"/>
                  <a:pt x="410" y="95"/>
                  <a:pt x="410" y="95"/>
                </a:cubicBezTo>
                <a:cubicBezTo>
                  <a:pt x="408" y="95"/>
                  <a:pt x="407" y="94"/>
                  <a:pt x="407" y="92"/>
                </a:cubicBezTo>
                <a:close/>
                <a:moveTo>
                  <a:pt x="494" y="175"/>
                </a:moveTo>
                <a:cubicBezTo>
                  <a:pt x="490" y="175"/>
                  <a:pt x="486" y="171"/>
                  <a:pt x="486" y="166"/>
                </a:cubicBezTo>
                <a:cubicBezTo>
                  <a:pt x="486" y="162"/>
                  <a:pt x="490" y="158"/>
                  <a:pt x="494" y="158"/>
                </a:cubicBezTo>
                <a:cubicBezTo>
                  <a:pt x="499" y="158"/>
                  <a:pt x="504" y="162"/>
                  <a:pt x="504" y="166"/>
                </a:cubicBezTo>
                <a:cubicBezTo>
                  <a:pt x="504" y="171"/>
                  <a:pt x="499" y="175"/>
                  <a:pt x="494" y="175"/>
                </a:cubicBezTo>
                <a:close/>
                <a:moveTo>
                  <a:pt x="494" y="146"/>
                </a:moveTo>
                <a:cubicBezTo>
                  <a:pt x="488" y="146"/>
                  <a:pt x="483" y="141"/>
                  <a:pt x="483" y="134"/>
                </a:cubicBezTo>
                <a:cubicBezTo>
                  <a:pt x="483" y="128"/>
                  <a:pt x="488" y="123"/>
                  <a:pt x="494" y="123"/>
                </a:cubicBezTo>
                <a:cubicBezTo>
                  <a:pt x="501" y="123"/>
                  <a:pt x="507" y="128"/>
                  <a:pt x="507" y="134"/>
                </a:cubicBezTo>
                <a:cubicBezTo>
                  <a:pt x="507" y="141"/>
                  <a:pt x="501" y="146"/>
                  <a:pt x="494" y="146"/>
                </a:cubicBezTo>
                <a:close/>
                <a:moveTo>
                  <a:pt x="358" y="0"/>
                </a:moveTo>
                <a:cubicBezTo>
                  <a:pt x="12" y="0"/>
                  <a:pt x="12" y="0"/>
                  <a:pt x="12" y="0"/>
                </a:cubicBezTo>
                <a:cubicBezTo>
                  <a:pt x="6" y="0"/>
                  <a:pt x="0" y="5"/>
                  <a:pt x="0" y="11"/>
                </a:cubicBezTo>
                <a:cubicBezTo>
                  <a:pt x="0" y="260"/>
                  <a:pt x="0" y="260"/>
                  <a:pt x="0" y="260"/>
                </a:cubicBezTo>
                <a:cubicBezTo>
                  <a:pt x="0" y="266"/>
                  <a:pt x="6" y="271"/>
                  <a:pt x="12" y="271"/>
                </a:cubicBezTo>
                <a:cubicBezTo>
                  <a:pt x="126" y="271"/>
                  <a:pt x="126" y="271"/>
                  <a:pt x="126" y="271"/>
                </a:cubicBezTo>
                <a:cubicBezTo>
                  <a:pt x="126" y="289"/>
                  <a:pt x="126" y="289"/>
                  <a:pt x="126" y="289"/>
                </a:cubicBezTo>
                <a:cubicBezTo>
                  <a:pt x="101" y="313"/>
                  <a:pt x="101" y="313"/>
                  <a:pt x="101" y="313"/>
                </a:cubicBezTo>
                <a:cubicBezTo>
                  <a:pt x="275" y="313"/>
                  <a:pt x="275" y="313"/>
                  <a:pt x="275" y="313"/>
                </a:cubicBezTo>
                <a:cubicBezTo>
                  <a:pt x="251" y="289"/>
                  <a:pt x="251" y="289"/>
                  <a:pt x="251" y="289"/>
                </a:cubicBezTo>
                <a:cubicBezTo>
                  <a:pt x="251" y="271"/>
                  <a:pt x="251" y="271"/>
                  <a:pt x="251" y="271"/>
                </a:cubicBezTo>
                <a:cubicBezTo>
                  <a:pt x="358" y="271"/>
                  <a:pt x="358" y="271"/>
                  <a:pt x="358" y="271"/>
                </a:cubicBezTo>
                <a:cubicBezTo>
                  <a:pt x="364" y="271"/>
                  <a:pt x="369" y="266"/>
                  <a:pt x="369" y="260"/>
                </a:cubicBezTo>
                <a:cubicBezTo>
                  <a:pt x="369" y="11"/>
                  <a:pt x="369" y="11"/>
                  <a:pt x="369" y="11"/>
                </a:cubicBezTo>
                <a:cubicBezTo>
                  <a:pt x="369" y="5"/>
                  <a:pt x="364" y="0"/>
                  <a:pt x="358" y="0"/>
                </a:cubicBezTo>
                <a:close/>
                <a:moveTo>
                  <a:pt x="348" y="241"/>
                </a:moveTo>
                <a:cubicBezTo>
                  <a:pt x="348" y="247"/>
                  <a:pt x="344" y="251"/>
                  <a:pt x="338" y="251"/>
                </a:cubicBezTo>
                <a:cubicBezTo>
                  <a:pt x="32" y="251"/>
                  <a:pt x="32" y="251"/>
                  <a:pt x="32" y="251"/>
                </a:cubicBezTo>
                <a:cubicBezTo>
                  <a:pt x="26" y="251"/>
                  <a:pt x="22" y="247"/>
                  <a:pt x="22" y="241"/>
                </a:cubicBezTo>
                <a:cubicBezTo>
                  <a:pt x="22" y="30"/>
                  <a:pt x="22" y="30"/>
                  <a:pt x="22" y="30"/>
                </a:cubicBezTo>
                <a:cubicBezTo>
                  <a:pt x="22" y="24"/>
                  <a:pt x="26" y="20"/>
                  <a:pt x="32" y="20"/>
                </a:cubicBezTo>
                <a:cubicBezTo>
                  <a:pt x="338" y="20"/>
                  <a:pt x="338" y="20"/>
                  <a:pt x="338" y="20"/>
                </a:cubicBezTo>
                <a:cubicBezTo>
                  <a:pt x="344" y="20"/>
                  <a:pt x="348" y="24"/>
                  <a:pt x="348" y="30"/>
                </a:cubicBezTo>
                <a:cubicBezTo>
                  <a:pt x="348" y="241"/>
                  <a:pt x="348" y="241"/>
                  <a:pt x="348" y="241"/>
                </a:cubicBezTo>
                <a:cubicBezTo>
                  <a:pt x="348" y="241"/>
                  <a:pt x="348" y="241"/>
                  <a:pt x="348" y="241"/>
                </a:cubicBezTo>
                <a:close/>
              </a:path>
            </a:pathLst>
          </a:custGeom>
          <a:solidFill>
            <a:srgbClr val="FFFFFF"/>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76" name="Rectangle 475"/>
          <p:cNvSpPr/>
          <p:nvPr/>
        </p:nvSpPr>
        <p:spPr>
          <a:xfrm>
            <a:off x="10449589" y="3983695"/>
            <a:ext cx="1292341" cy="230832"/>
          </a:xfrm>
          <a:prstGeom prst="rect">
            <a:avLst/>
          </a:prstGeom>
          <a:ln>
            <a:noFill/>
          </a:ln>
        </p:spPr>
        <p:txBody>
          <a:bodyPr wrap="none">
            <a:spAutoFit/>
          </a:bodyPr>
          <a:lstStyle/>
          <a:p>
            <a:pPr>
              <a:lnSpc>
                <a:spcPct val="90000"/>
              </a:lnSpc>
            </a:pPr>
            <a:r>
              <a:rPr lang="en-US" sz="1000" b="1" dirty="0">
                <a:solidFill>
                  <a:srgbClr val="FFFFFF"/>
                </a:solidFill>
              </a:rPr>
              <a:t>S/MIME protected</a:t>
            </a:r>
          </a:p>
        </p:txBody>
      </p:sp>
      <p:sp>
        <p:nvSpPr>
          <p:cNvPr id="478" name="Rectangle 477"/>
          <p:cNvSpPr/>
          <p:nvPr/>
        </p:nvSpPr>
        <p:spPr>
          <a:xfrm>
            <a:off x="9940197" y="4561830"/>
            <a:ext cx="1062184" cy="369332"/>
          </a:xfrm>
          <a:prstGeom prst="rect">
            <a:avLst/>
          </a:prstGeom>
          <a:ln>
            <a:noFill/>
          </a:ln>
        </p:spPr>
        <p:txBody>
          <a:bodyPr wrap="square">
            <a:spAutoFit/>
          </a:bodyPr>
          <a:lstStyle/>
          <a:p>
            <a:pPr>
              <a:lnSpc>
                <a:spcPct val="90000"/>
              </a:lnSpc>
            </a:pPr>
            <a:r>
              <a:rPr lang="en-US" sz="1000" b="1" spc="-50" dirty="0">
                <a:solidFill>
                  <a:srgbClr val="FFFFFF"/>
                </a:solidFill>
              </a:rPr>
              <a:t>Message Delivery</a:t>
            </a:r>
          </a:p>
        </p:txBody>
      </p:sp>
      <p:sp>
        <p:nvSpPr>
          <p:cNvPr id="479" name="Rectangle 478"/>
          <p:cNvSpPr/>
          <p:nvPr/>
        </p:nvSpPr>
        <p:spPr>
          <a:xfrm>
            <a:off x="7413232" y="5783263"/>
            <a:ext cx="2232326" cy="313932"/>
          </a:xfrm>
          <a:prstGeom prst="rect">
            <a:avLst/>
          </a:prstGeom>
        </p:spPr>
        <p:txBody>
          <a:bodyPr wrap="square" lIns="182880">
            <a:spAutoFit/>
          </a:bodyPr>
          <a:lstStyle/>
          <a:p>
            <a:pPr algn="ctr">
              <a:lnSpc>
                <a:spcPct val="90000"/>
              </a:lnSpc>
            </a:pPr>
            <a:r>
              <a:rPr lang="en-US" sz="1600" b="1" dirty="0" smtClean="0">
                <a:solidFill>
                  <a:srgbClr val="FFFFFF"/>
                </a:solidFill>
              </a:rPr>
              <a:t>PC</a:t>
            </a:r>
            <a:endParaRPr lang="en-US" sz="1600" b="1" dirty="0">
              <a:solidFill>
                <a:srgbClr val="FFFFFF"/>
              </a:solidFill>
            </a:endParaRPr>
          </a:p>
        </p:txBody>
      </p:sp>
      <p:sp>
        <p:nvSpPr>
          <p:cNvPr id="480" name="Rectangle 479"/>
          <p:cNvSpPr/>
          <p:nvPr/>
        </p:nvSpPr>
        <p:spPr>
          <a:xfrm>
            <a:off x="9611391" y="5783263"/>
            <a:ext cx="2232326" cy="313932"/>
          </a:xfrm>
          <a:prstGeom prst="rect">
            <a:avLst/>
          </a:prstGeom>
          <a:ln>
            <a:noFill/>
          </a:ln>
        </p:spPr>
        <p:txBody>
          <a:bodyPr wrap="square" lIns="182880">
            <a:spAutoFit/>
          </a:bodyPr>
          <a:lstStyle/>
          <a:p>
            <a:pPr algn="ctr">
              <a:lnSpc>
                <a:spcPct val="90000"/>
              </a:lnSpc>
            </a:pPr>
            <a:r>
              <a:rPr lang="en-US" sz="1600" b="1" dirty="0" smtClean="0">
                <a:solidFill>
                  <a:srgbClr val="FFFFFF"/>
                </a:solidFill>
              </a:rPr>
              <a:t>PC</a:t>
            </a:r>
            <a:endParaRPr lang="en-US" sz="1600" b="1" dirty="0">
              <a:solidFill>
                <a:srgbClr val="FFFFFF"/>
              </a:solidFill>
            </a:endParaRPr>
          </a:p>
        </p:txBody>
      </p:sp>
      <p:grpSp>
        <p:nvGrpSpPr>
          <p:cNvPr id="481" name="Group 480"/>
          <p:cNvGrpSpPr/>
          <p:nvPr/>
        </p:nvGrpSpPr>
        <p:grpSpPr>
          <a:xfrm>
            <a:off x="5971873" y="1919510"/>
            <a:ext cx="965325" cy="1438619"/>
            <a:chOff x="6023304" y="1680024"/>
            <a:chExt cx="965325" cy="1438619"/>
          </a:xfrm>
        </p:grpSpPr>
        <p:sp>
          <p:nvSpPr>
            <p:cNvPr id="482" name="Freeform 7"/>
            <p:cNvSpPr>
              <a:spLocks noEditPoints="1"/>
            </p:cNvSpPr>
            <p:nvPr/>
          </p:nvSpPr>
          <p:spPr bwMode="auto">
            <a:xfrm>
              <a:off x="6046990" y="1978819"/>
              <a:ext cx="317279" cy="535781"/>
            </a:xfrm>
            <a:custGeom>
              <a:avLst/>
              <a:gdLst>
                <a:gd name="T0" fmla="*/ 303 w 375"/>
                <a:gd name="T1" fmla="*/ 0 h 634"/>
                <a:gd name="T2" fmla="*/ 149 w 375"/>
                <a:gd name="T3" fmla="*/ 0 h 634"/>
                <a:gd name="T4" fmla="*/ 49 w 375"/>
                <a:gd name="T5" fmla="*/ 0 h 634"/>
                <a:gd name="T6" fmla="*/ 0 w 375"/>
                <a:gd name="T7" fmla="*/ 50 h 634"/>
                <a:gd name="T8" fmla="*/ 0 w 375"/>
                <a:gd name="T9" fmla="*/ 585 h 634"/>
                <a:gd name="T10" fmla="*/ 49 w 375"/>
                <a:gd name="T11" fmla="*/ 634 h 634"/>
                <a:gd name="T12" fmla="*/ 325 w 375"/>
                <a:gd name="T13" fmla="*/ 634 h 634"/>
                <a:gd name="T14" fmla="*/ 375 w 375"/>
                <a:gd name="T15" fmla="*/ 585 h 634"/>
                <a:gd name="T16" fmla="*/ 375 w 375"/>
                <a:gd name="T17" fmla="*/ 50 h 634"/>
                <a:gd name="T18" fmla="*/ 325 w 375"/>
                <a:gd name="T19" fmla="*/ 0 h 634"/>
                <a:gd name="T20" fmla="*/ 325 w 375"/>
                <a:gd name="T21" fmla="*/ 0 h 634"/>
                <a:gd name="T22" fmla="*/ 308 w 375"/>
                <a:gd name="T23" fmla="*/ 528 h 634"/>
                <a:gd name="T24" fmla="*/ 85 w 375"/>
                <a:gd name="T25" fmla="*/ 528 h 634"/>
                <a:gd name="T26" fmla="*/ 65 w 375"/>
                <a:gd name="T27" fmla="*/ 509 h 634"/>
                <a:gd name="T28" fmla="*/ 85 w 375"/>
                <a:gd name="T29" fmla="*/ 489 h 634"/>
                <a:gd name="T30" fmla="*/ 308 w 375"/>
                <a:gd name="T31" fmla="*/ 489 h 634"/>
                <a:gd name="T32" fmla="*/ 328 w 375"/>
                <a:gd name="T33" fmla="*/ 509 h 634"/>
                <a:gd name="T34" fmla="*/ 308 w 375"/>
                <a:gd name="T35" fmla="*/ 528 h 634"/>
                <a:gd name="T36" fmla="*/ 308 w 375"/>
                <a:gd name="T37" fmla="*/ 438 h 634"/>
                <a:gd name="T38" fmla="*/ 85 w 375"/>
                <a:gd name="T39" fmla="*/ 438 h 634"/>
                <a:gd name="T40" fmla="*/ 65 w 375"/>
                <a:gd name="T41" fmla="*/ 419 h 634"/>
                <a:gd name="T42" fmla="*/ 85 w 375"/>
                <a:gd name="T43" fmla="*/ 399 h 634"/>
                <a:gd name="T44" fmla="*/ 308 w 375"/>
                <a:gd name="T45" fmla="*/ 399 h 634"/>
                <a:gd name="T46" fmla="*/ 328 w 375"/>
                <a:gd name="T47" fmla="*/ 419 h 634"/>
                <a:gd name="T48" fmla="*/ 308 w 375"/>
                <a:gd name="T49" fmla="*/ 438 h 634"/>
                <a:gd name="T50" fmla="*/ 300 w 375"/>
                <a:gd name="T51" fmla="*/ 331 h 634"/>
                <a:gd name="T52" fmla="*/ 274 w 375"/>
                <a:gd name="T53" fmla="*/ 303 h 634"/>
                <a:gd name="T54" fmla="*/ 300 w 375"/>
                <a:gd name="T55" fmla="*/ 276 h 634"/>
                <a:gd name="T56" fmla="*/ 328 w 375"/>
                <a:gd name="T57" fmla="*/ 303 h 634"/>
                <a:gd name="T58" fmla="*/ 300 w 375"/>
                <a:gd name="T59" fmla="*/ 33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5" h="634">
                  <a:moveTo>
                    <a:pt x="303" y="0"/>
                  </a:moveTo>
                  <a:cubicBezTo>
                    <a:pt x="149" y="0"/>
                    <a:pt x="149" y="0"/>
                    <a:pt x="149" y="0"/>
                  </a:cubicBezTo>
                  <a:cubicBezTo>
                    <a:pt x="49" y="0"/>
                    <a:pt x="49" y="0"/>
                    <a:pt x="49" y="0"/>
                  </a:cubicBezTo>
                  <a:cubicBezTo>
                    <a:pt x="22" y="0"/>
                    <a:pt x="0" y="22"/>
                    <a:pt x="0" y="50"/>
                  </a:cubicBezTo>
                  <a:cubicBezTo>
                    <a:pt x="0" y="585"/>
                    <a:pt x="0" y="585"/>
                    <a:pt x="0" y="585"/>
                  </a:cubicBezTo>
                  <a:cubicBezTo>
                    <a:pt x="0" y="613"/>
                    <a:pt x="22" y="634"/>
                    <a:pt x="49" y="634"/>
                  </a:cubicBezTo>
                  <a:cubicBezTo>
                    <a:pt x="325" y="634"/>
                    <a:pt x="325" y="634"/>
                    <a:pt x="325" y="634"/>
                  </a:cubicBezTo>
                  <a:cubicBezTo>
                    <a:pt x="353" y="634"/>
                    <a:pt x="375" y="613"/>
                    <a:pt x="375" y="585"/>
                  </a:cubicBezTo>
                  <a:cubicBezTo>
                    <a:pt x="375" y="50"/>
                    <a:pt x="375" y="50"/>
                    <a:pt x="375" y="50"/>
                  </a:cubicBezTo>
                  <a:cubicBezTo>
                    <a:pt x="375" y="22"/>
                    <a:pt x="353" y="0"/>
                    <a:pt x="325" y="0"/>
                  </a:cubicBezTo>
                  <a:cubicBezTo>
                    <a:pt x="325" y="0"/>
                    <a:pt x="325" y="0"/>
                    <a:pt x="325" y="0"/>
                  </a:cubicBezTo>
                  <a:moveTo>
                    <a:pt x="308" y="528"/>
                  </a:moveTo>
                  <a:cubicBezTo>
                    <a:pt x="85" y="528"/>
                    <a:pt x="85" y="528"/>
                    <a:pt x="85" y="528"/>
                  </a:cubicBezTo>
                  <a:cubicBezTo>
                    <a:pt x="74" y="528"/>
                    <a:pt x="65" y="520"/>
                    <a:pt x="65" y="509"/>
                  </a:cubicBezTo>
                  <a:cubicBezTo>
                    <a:pt x="65" y="498"/>
                    <a:pt x="74" y="489"/>
                    <a:pt x="85" y="489"/>
                  </a:cubicBezTo>
                  <a:cubicBezTo>
                    <a:pt x="308" y="489"/>
                    <a:pt x="308" y="489"/>
                    <a:pt x="308" y="489"/>
                  </a:cubicBezTo>
                  <a:cubicBezTo>
                    <a:pt x="319" y="489"/>
                    <a:pt x="328" y="498"/>
                    <a:pt x="328" y="509"/>
                  </a:cubicBezTo>
                  <a:cubicBezTo>
                    <a:pt x="328" y="520"/>
                    <a:pt x="319" y="528"/>
                    <a:pt x="308" y="528"/>
                  </a:cubicBezTo>
                  <a:close/>
                  <a:moveTo>
                    <a:pt x="308" y="438"/>
                  </a:moveTo>
                  <a:cubicBezTo>
                    <a:pt x="85" y="438"/>
                    <a:pt x="85" y="438"/>
                    <a:pt x="85" y="438"/>
                  </a:cubicBezTo>
                  <a:cubicBezTo>
                    <a:pt x="74" y="438"/>
                    <a:pt x="65" y="430"/>
                    <a:pt x="65" y="419"/>
                  </a:cubicBezTo>
                  <a:cubicBezTo>
                    <a:pt x="65" y="408"/>
                    <a:pt x="74" y="399"/>
                    <a:pt x="85" y="399"/>
                  </a:cubicBezTo>
                  <a:cubicBezTo>
                    <a:pt x="308" y="399"/>
                    <a:pt x="308" y="399"/>
                    <a:pt x="308" y="399"/>
                  </a:cubicBezTo>
                  <a:cubicBezTo>
                    <a:pt x="319" y="399"/>
                    <a:pt x="328" y="408"/>
                    <a:pt x="328" y="419"/>
                  </a:cubicBezTo>
                  <a:cubicBezTo>
                    <a:pt x="328" y="430"/>
                    <a:pt x="319" y="438"/>
                    <a:pt x="308" y="438"/>
                  </a:cubicBezTo>
                  <a:close/>
                  <a:moveTo>
                    <a:pt x="300" y="331"/>
                  </a:moveTo>
                  <a:cubicBezTo>
                    <a:pt x="285" y="331"/>
                    <a:pt x="274" y="318"/>
                    <a:pt x="274" y="303"/>
                  </a:cubicBezTo>
                  <a:cubicBezTo>
                    <a:pt x="274" y="288"/>
                    <a:pt x="285" y="276"/>
                    <a:pt x="300" y="276"/>
                  </a:cubicBezTo>
                  <a:cubicBezTo>
                    <a:pt x="316" y="276"/>
                    <a:pt x="328" y="288"/>
                    <a:pt x="328" y="303"/>
                  </a:cubicBezTo>
                  <a:cubicBezTo>
                    <a:pt x="328" y="318"/>
                    <a:pt x="316" y="331"/>
                    <a:pt x="300" y="3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83" name="Freeform 7"/>
            <p:cNvSpPr>
              <a:spLocks noEditPoints="1"/>
            </p:cNvSpPr>
            <p:nvPr/>
          </p:nvSpPr>
          <p:spPr bwMode="auto">
            <a:xfrm>
              <a:off x="6446837" y="1978819"/>
              <a:ext cx="317279" cy="535781"/>
            </a:xfrm>
            <a:custGeom>
              <a:avLst/>
              <a:gdLst>
                <a:gd name="T0" fmla="*/ 303 w 375"/>
                <a:gd name="T1" fmla="*/ 0 h 634"/>
                <a:gd name="T2" fmla="*/ 149 w 375"/>
                <a:gd name="T3" fmla="*/ 0 h 634"/>
                <a:gd name="T4" fmla="*/ 49 w 375"/>
                <a:gd name="T5" fmla="*/ 0 h 634"/>
                <a:gd name="T6" fmla="*/ 0 w 375"/>
                <a:gd name="T7" fmla="*/ 50 h 634"/>
                <a:gd name="T8" fmla="*/ 0 w 375"/>
                <a:gd name="T9" fmla="*/ 585 h 634"/>
                <a:gd name="T10" fmla="*/ 49 w 375"/>
                <a:gd name="T11" fmla="*/ 634 h 634"/>
                <a:gd name="T12" fmla="*/ 325 w 375"/>
                <a:gd name="T13" fmla="*/ 634 h 634"/>
                <a:gd name="T14" fmla="*/ 375 w 375"/>
                <a:gd name="T15" fmla="*/ 585 h 634"/>
                <a:gd name="T16" fmla="*/ 375 w 375"/>
                <a:gd name="T17" fmla="*/ 50 h 634"/>
                <a:gd name="T18" fmla="*/ 325 w 375"/>
                <a:gd name="T19" fmla="*/ 0 h 634"/>
                <a:gd name="T20" fmla="*/ 325 w 375"/>
                <a:gd name="T21" fmla="*/ 0 h 634"/>
                <a:gd name="T22" fmla="*/ 308 w 375"/>
                <a:gd name="T23" fmla="*/ 528 h 634"/>
                <a:gd name="T24" fmla="*/ 85 w 375"/>
                <a:gd name="T25" fmla="*/ 528 h 634"/>
                <a:gd name="T26" fmla="*/ 65 w 375"/>
                <a:gd name="T27" fmla="*/ 509 h 634"/>
                <a:gd name="T28" fmla="*/ 85 w 375"/>
                <a:gd name="T29" fmla="*/ 489 h 634"/>
                <a:gd name="T30" fmla="*/ 308 w 375"/>
                <a:gd name="T31" fmla="*/ 489 h 634"/>
                <a:gd name="T32" fmla="*/ 328 w 375"/>
                <a:gd name="T33" fmla="*/ 509 h 634"/>
                <a:gd name="T34" fmla="*/ 308 w 375"/>
                <a:gd name="T35" fmla="*/ 528 h 634"/>
                <a:gd name="T36" fmla="*/ 308 w 375"/>
                <a:gd name="T37" fmla="*/ 438 h 634"/>
                <a:gd name="T38" fmla="*/ 85 w 375"/>
                <a:gd name="T39" fmla="*/ 438 h 634"/>
                <a:gd name="T40" fmla="*/ 65 w 375"/>
                <a:gd name="T41" fmla="*/ 419 h 634"/>
                <a:gd name="T42" fmla="*/ 85 w 375"/>
                <a:gd name="T43" fmla="*/ 399 h 634"/>
                <a:gd name="T44" fmla="*/ 308 w 375"/>
                <a:gd name="T45" fmla="*/ 399 h 634"/>
                <a:gd name="T46" fmla="*/ 328 w 375"/>
                <a:gd name="T47" fmla="*/ 419 h 634"/>
                <a:gd name="T48" fmla="*/ 308 w 375"/>
                <a:gd name="T49" fmla="*/ 438 h 634"/>
                <a:gd name="T50" fmla="*/ 300 w 375"/>
                <a:gd name="T51" fmla="*/ 331 h 634"/>
                <a:gd name="T52" fmla="*/ 274 w 375"/>
                <a:gd name="T53" fmla="*/ 303 h 634"/>
                <a:gd name="T54" fmla="*/ 300 w 375"/>
                <a:gd name="T55" fmla="*/ 276 h 634"/>
                <a:gd name="T56" fmla="*/ 328 w 375"/>
                <a:gd name="T57" fmla="*/ 303 h 634"/>
                <a:gd name="T58" fmla="*/ 300 w 375"/>
                <a:gd name="T59" fmla="*/ 33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5" h="634">
                  <a:moveTo>
                    <a:pt x="303" y="0"/>
                  </a:moveTo>
                  <a:cubicBezTo>
                    <a:pt x="149" y="0"/>
                    <a:pt x="149" y="0"/>
                    <a:pt x="149" y="0"/>
                  </a:cubicBezTo>
                  <a:cubicBezTo>
                    <a:pt x="49" y="0"/>
                    <a:pt x="49" y="0"/>
                    <a:pt x="49" y="0"/>
                  </a:cubicBezTo>
                  <a:cubicBezTo>
                    <a:pt x="22" y="0"/>
                    <a:pt x="0" y="22"/>
                    <a:pt x="0" y="50"/>
                  </a:cubicBezTo>
                  <a:cubicBezTo>
                    <a:pt x="0" y="585"/>
                    <a:pt x="0" y="585"/>
                    <a:pt x="0" y="585"/>
                  </a:cubicBezTo>
                  <a:cubicBezTo>
                    <a:pt x="0" y="613"/>
                    <a:pt x="22" y="634"/>
                    <a:pt x="49" y="634"/>
                  </a:cubicBezTo>
                  <a:cubicBezTo>
                    <a:pt x="325" y="634"/>
                    <a:pt x="325" y="634"/>
                    <a:pt x="325" y="634"/>
                  </a:cubicBezTo>
                  <a:cubicBezTo>
                    <a:pt x="353" y="634"/>
                    <a:pt x="375" y="613"/>
                    <a:pt x="375" y="585"/>
                  </a:cubicBezTo>
                  <a:cubicBezTo>
                    <a:pt x="375" y="50"/>
                    <a:pt x="375" y="50"/>
                    <a:pt x="375" y="50"/>
                  </a:cubicBezTo>
                  <a:cubicBezTo>
                    <a:pt x="375" y="22"/>
                    <a:pt x="353" y="0"/>
                    <a:pt x="325" y="0"/>
                  </a:cubicBezTo>
                  <a:cubicBezTo>
                    <a:pt x="325" y="0"/>
                    <a:pt x="325" y="0"/>
                    <a:pt x="325" y="0"/>
                  </a:cubicBezTo>
                  <a:moveTo>
                    <a:pt x="308" y="528"/>
                  </a:moveTo>
                  <a:cubicBezTo>
                    <a:pt x="85" y="528"/>
                    <a:pt x="85" y="528"/>
                    <a:pt x="85" y="528"/>
                  </a:cubicBezTo>
                  <a:cubicBezTo>
                    <a:pt x="74" y="528"/>
                    <a:pt x="65" y="520"/>
                    <a:pt x="65" y="509"/>
                  </a:cubicBezTo>
                  <a:cubicBezTo>
                    <a:pt x="65" y="498"/>
                    <a:pt x="74" y="489"/>
                    <a:pt x="85" y="489"/>
                  </a:cubicBezTo>
                  <a:cubicBezTo>
                    <a:pt x="308" y="489"/>
                    <a:pt x="308" y="489"/>
                    <a:pt x="308" y="489"/>
                  </a:cubicBezTo>
                  <a:cubicBezTo>
                    <a:pt x="319" y="489"/>
                    <a:pt x="328" y="498"/>
                    <a:pt x="328" y="509"/>
                  </a:cubicBezTo>
                  <a:cubicBezTo>
                    <a:pt x="328" y="520"/>
                    <a:pt x="319" y="528"/>
                    <a:pt x="308" y="528"/>
                  </a:cubicBezTo>
                  <a:close/>
                  <a:moveTo>
                    <a:pt x="308" y="438"/>
                  </a:moveTo>
                  <a:cubicBezTo>
                    <a:pt x="85" y="438"/>
                    <a:pt x="85" y="438"/>
                    <a:pt x="85" y="438"/>
                  </a:cubicBezTo>
                  <a:cubicBezTo>
                    <a:pt x="74" y="438"/>
                    <a:pt x="65" y="430"/>
                    <a:pt x="65" y="419"/>
                  </a:cubicBezTo>
                  <a:cubicBezTo>
                    <a:pt x="65" y="408"/>
                    <a:pt x="74" y="399"/>
                    <a:pt x="85" y="399"/>
                  </a:cubicBezTo>
                  <a:cubicBezTo>
                    <a:pt x="308" y="399"/>
                    <a:pt x="308" y="399"/>
                    <a:pt x="308" y="399"/>
                  </a:cubicBezTo>
                  <a:cubicBezTo>
                    <a:pt x="319" y="399"/>
                    <a:pt x="328" y="408"/>
                    <a:pt x="328" y="419"/>
                  </a:cubicBezTo>
                  <a:cubicBezTo>
                    <a:pt x="328" y="430"/>
                    <a:pt x="319" y="438"/>
                    <a:pt x="308" y="438"/>
                  </a:cubicBezTo>
                  <a:close/>
                  <a:moveTo>
                    <a:pt x="300" y="331"/>
                  </a:moveTo>
                  <a:cubicBezTo>
                    <a:pt x="285" y="331"/>
                    <a:pt x="274" y="318"/>
                    <a:pt x="274" y="303"/>
                  </a:cubicBezTo>
                  <a:cubicBezTo>
                    <a:pt x="274" y="288"/>
                    <a:pt x="285" y="276"/>
                    <a:pt x="300" y="276"/>
                  </a:cubicBezTo>
                  <a:cubicBezTo>
                    <a:pt x="316" y="276"/>
                    <a:pt x="328" y="288"/>
                    <a:pt x="328" y="303"/>
                  </a:cubicBezTo>
                  <a:cubicBezTo>
                    <a:pt x="328" y="318"/>
                    <a:pt x="316" y="331"/>
                    <a:pt x="300" y="3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84" name="Freeform 7"/>
            <p:cNvSpPr>
              <a:spLocks noEditPoints="1"/>
            </p:cNvSpPr>
            <p:nvPr/>
          </p:nvSpPr>
          <p:spPr bwMode="auto">
            <a:xfrm>
              <a:off x="6246913" y="2582862"/>
              <a:ext cx="317279" cy="535781"/>
            </a:xfrm>
            <a:custGeom>
              <a:avLst/>
              <a:gdLst>
                <a:gd name="T0" fmla="*/ 303 w 375"/>
                <a:gd name="T1" fmla="*/ 0 h 634"/>
                <a:gd name="T2" fmla="*/ 149 w 375"/>
                <a:gd name="T3" fmla="*/ 0 h 634"/>
                <a:gd name="T4" fmla="*/ 49 w 375"/>
                <a:gd name="T5" fmla="*/ 0 h 634"/>
                <a:gd name="T6" fmla="*/ 0 w 375"/>
                <a:gd name="T7" fmla="*/ 50 h 634"/>
                <a:gd name="T8" fmla="*/ 0 w 375"/>
                <a:gd name="T9" fmla="*/ 585 h 634"/>
                <a:gd name="T10" fmla="*/ 49 w 375"/>
                <a:gd name="T11" fmla="*/ 634 h 634"/>
                <a:gd name="T12" fmla="*/ 325 w 375"/>
                <a:gd name="T13" fmla="*/ 634 h 634"/>
                <a:gd name="T14" fmla="*/ 375 w 375"/>
                <a:gd name="T15" fmla="*/ 585 h 634"/>
                <a:gd name="T16" fmla="*/ 375 w 375"/>
                <a:gd name="T17" fmla="*/ 50 h 634"/>
                <a:gd name="T18" fmla="*/ 325 w 375"/>
                <a:gd name="T19" fmla="*/ 0 h 634"/>
                <a:gd name="T20" fmla="*/ 325 w 375"/>
                <a:gd name="T21" fmla="*/ 0 h 634"/>
                <a:gd name="T22" fmla="*/ 308 w 375"/>
                <a:gd name="T23" fmla="*/ 528 h 634"/>
                <a:gd name="T24" fmla="*/ 85 w 375"/>
                <a:gd name="T25" fmla="*/ 528 h 634"/>
                <a:gd name="T26" fmla="*/ 65 w 375"/>
                <a:gd name="T27" fmla="*/ 509 h 634"/>
                <a:gd name="T28" fmla="*/ 85 w 375"/>
                <a:gd name="T29" fmla="*/ 489 h 634"/>
                <a:gd name="T30" fmla="*/ 308 w 375"/>
                <a:gd name="T31" fmla="*/ 489 h 634"/>
                <a:gd name="T32" fmla="*/ 328 w 375"/>
                <a:gd name="T33" fmla="*/ 509 h 634"/>
                <a:gd name="T34" fmla="*/ 308 w 375"/>
                <a:gd name="T35" fmla="*/ 528 h 634"/>
                <a:gd name="T36" fmla="*/ 308 w 375"/>
                <a:gd name="T37" fmla="*/ 438 h 634"/>
                <a:gd name="T38" fmla="*/ 85 w 375"/>
                <a:gd name="T39" fmla="*/ 438 h 634"/>
                <a:gd name="T40" fmla="*/ 65 w 375"/>
                <a:gd name="T41" fmla="*/ 419 h 634"/>
                <a:gd name="T42" fmla="*/ 85 w 375"/>
                <a:gd name="T43" fmla="*/ 399 h 634"/>
                <a:gd name="T44" fmla="*/ 308 w 375"/>
                <a:gd name="T45" fmla="*/ 399 h 634"/>
                <a:gd name="T46" fmla="*/ 328 w 375"/>
                <a:gd name="T47" fmla="*/ 419 h 634"/>
                <a:gd name="T48" fmla="*/ 308 w 375"/>
                <a:gd name="T49" fmla="*/ 438 h 634"/>
                <a:gd name="T50" fmla="*/ 300 w 375"/>
                <a:gd name="T51" fmla="*/ 331 h 634"/>
                <a:gd name="T52" fmla="*/ 274 w 375"/>
                <a:gd name="T53" fmla="*/ 303 h 634"/>
                <a:gd name="T54" fmla="*/ 300 w 375"/>
                <a:gd name="T55" fmla="*/ 276 h 634"/>
                <a:gd name="T56" fmla="*/ 328 w 375"/>
                <a:gd name="T57" fmla="*/ 303 h 634"/>
                <a:gd name="T58" fmla="*/ 300 w 375"/>
                <a:gd name="T59" fmla="*/ 33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5" h="634">
                  <a:moveTo>
                    <a:pt x="303" y="0"/>
                  </a:moveTo>
                  <a:cubicBezTo>
                    <a:pt x="149" y="0"/>
                    <a:pt x="149" y="0"/>
                    <a:pt x="149" y="0"/>
                  </a:cubicBezTo>
                  <a:cubicBezTo>
                    <a:pt x="49" y="0"/>
                    <a:pt x="49" y="0"/>
                    <a:pt x="49" y="0"/>
                  </a:cubicBezTo>
                  <a:cubicBezTo>
                    <a:pt x="22" y="0"/>
                    <a:pt x="0" y="22"/>
                    <a:pt x="0" y="50"/>
                  </a:cubicBezTo>
                  <a:cubicBezTo>
                    <a:pt x="0" y="585"/>
                    <a:pt x="0" y="585"/>
                    <a:pt x="0" y="585"/>
                  </a:cubicBezTo>
                  <a:cubicBezTo>
                    <a:pt x="0" y="613"/>
                    <a:pt x="22" y="634"/>
                    <a:pt x="49" y="634"/>
                  </a:cubicBezTo>
                  <a:cubicBezTo>
                    <a:pt x="325" y="634"/>
                    <a:pt x="325" y="634"/>
                    <a:pt x="325" y="634"/>
                  </a:cubicBezTo>
                  <a:cubicBezTo>
                    <a:pt x="353" y="634"/>
                    <a:pt x="375" y="613"/>
                    <a:pt x="375" y="585"/>
                  </a:cubicBezTo>
                  <a:cubicBezTo>
                    <a:pt x="375" y="50"/>
                    <a:pt x="375" y="50"/>
                    <a:pt x="375" y="50"/>
                  </a:cubicBezTo>
                  <a:cubicBezTo>
                    <a:pt x="375" y="22"/>
                    <a:pt x="353" y="0"/>
                    <a:pt x="325" y="0"/>
                  </a:cubicBezTo>
                  <a:cubicBezTo>
                    <a:pt x="325" y="0"/>
                    <a:pt x="325" y="0"/>
                    <a:pt x="325" y="0"/>
                  </a:cubicBezTo>
                  <a:moveTo>
                    <a:pt x="308" y="528"/>
                  </a:moveTo>
                  <a:cubicBezTo>
                    <a:pt x="85" y="528"/>
                    <a:pt x="85" y="528"/>
                    <a:pt x="85" y="528"/>
                  </a:cubicBezTo>
                  <a:cubicBezTo>
                    <a:pt x="74" y="528"/>
                    <a:pt x="65" y="520"/>
                    <a:pt x="65" y="509"/>
                  </a:cubicBezTo>
                  <a:cubicBezTo>
                    <a:pt x="65" y="498"/>
                    <a:pt x="74" y="489"/>
                    <a:pt x="85" y="489"/>
                  </a:cubicBezTo>
                  <a:cubicBezTo>
                    <a:pt x="308" y="489"/>
                    <a:pt x="308" y="489"/>
                    <a:pt x="308" y="489"/>
                  </a:cubicBezTo>
                  <a:cubicBezTo>
                    <a:pt x="319" y="489"/>
                    <a:pt x="328" y="498"/>
                    <a:pt x="328" y="509"/>
                  </a:cubicBezTo>
                  <a:cubicBezTo>
                    <a:pt x="328" y="520"/>
                    <a:pt x="319" y="528"/>
                    <a:pt x="308" y="528"/>
                  </a:cubicBezTo>
                  <a:close/>
                  <a:moveTo>
                    <a:pt x="308" y="438"/>
                  </a:moveTo>
                  <a:cubicBezTo>
                    <a:pt x="85" y="438"/>
                    <a:pt x="85" y="438"/>
                    <a:pt x="85" y="438"/>
                  </a:cubicBezTo>
                  <a:cubicBezTo>
                    <a:pt x="74" y="438"/>
                    <a:pt x="65" y="430"/>
                    <a:pt x="65" y="419"/>
                  </a:cubicBezTo>
                  <a:cubicBezTo>
                    <a:pt x="65" y="408"/>
                    <a:pt x="74" y="399"/>
                    <a:pt x="85" y="399"/>
                  </a:cubicBezTo>
                  <a:cubicBezTo>
                    <a:pt x="308" y="399"/>
                    <a:pt x="308" y="399"/>
                    <a:pt x="308" y="399"/>
                  </a:cubicBezTo>
                  <a:cubicBezTo>
                    <a:pt x="319" y="399"/>
                    <a:pt x="328" y="408"/>
                    <a:pt x="328" y="419"/>
                  </a:cubicBezTo>
                  <a:cubicBezTo>
                    <a:pt x="328" y="430"/>
                    <a:pt x="319" y="438"/>
                    <a:pt x="308" y="438"/>
                  </a:cubicBezTo>
                  <a:close/>
                  <a:moveTo>
                    <a:pt x="300" y="331"/>
                  </a:moveTo>
                  <a:cubicBezTo>
                    <a:pt x="285" y="331"/>
                    <a:pt x="274" y="318"/>
                    <a:pt x="274" y="303"/>
                  </a:cubicBezTo>
                  <a:cubicBezTo>
                    <a:pt x="274" y="288"/>
                    <a:pt x="285" y="276"/>
                    <a:pt x="300" y="276"/>
                  </a:cubicBezTo>
                  <a:cubicBezTo>
                    <a:pt x="316" y="276"/>
                    <a:pt x="328" y="288"/>
                    <a:pt x="328" y="303"/>
                  </a:cubicBezTo>
                  <a:cubicBezTo>
                    <a:pt x="328" y="318"/>
                    <a:pt x="316" y="331"/>
                    <a:pt x="300" y="3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85" name="Rectangle 484"/>
            <p:cNvSpPr/>
            <p:nvPr/>
          </p:nvSpPr>
          <p:spPr>
            <a:xfrm>
              <a:off x="6023304" y="1680024"/>
              <a:ext cx="965325" cy="286232"/>
            </a:xfrm>
            <a:prstGeom prst="rect">
              <a:avLst/>
            </a:prstGeom>
          </p:spPr>
          <p:txBody>
            <a:bodyPr wrap="square">
              <a:spAutoFit/>
            </a:bodyPr>
            <a:lstStyle/>
            <a:p>
              <a:pPr>
                <a:lnSpc>
                  <a:spcPct val="90000"/>
                </a:lnSpc>
              </a:pPr>
              <a:r>
                <a:rPr lang="en-US" sz="1400" b="1" dirty="0" smtClean="0">
                  <a:solidFill>
                    <a:srgbClr val="FFFFFF"/>
                  </a:solidFill>
                </a:rPr>
                <a:t>Domain</a:t>
              </a:r>
              <a:endParaRPr lang="en-US" sz="1400" b="1" dirty="0">
                <a:solidFill>
                  <a:srgbClr val="FFFFFF"/>
                </a:solidFill>
              </a:endParaRPr>
            </a:p>
          </p:txBody>
        </p:sp>
      </p:grpSp>
      <p:grpSp>
        <p:nvGrpSpPr>
          <p:cNvPr id="486" name="Group 485"/>
          <p:cNvGrpSpPr/>
          <p:nvPr/>
        </p:nvGrpSpPr>
        <p:grpSpPr>
          <a:xfrm>
            <a:off x="5971873" y="4487862"/>
            <a:ext cx="965325" cy="1438619"/>
            <a:chOff x="6023304" y="1680024"/>
            <a:chExt cx="965325" cy="1438619"/>
          </a:xfrm>
        </p:grpSpPr>
        <p:sp>
          <p:nvSpPr>
            <p:cNvPr id="487" name="Freeform 7"/>
            <p:cNvSpPr>
              <a:spLocks noEditPoints="1"/>
            </p:cNvSpPr>
            <p:nvPr/>
          </p:nvSpPr>
          <p:spPr bwMode="auto">
            <a:xfrm>
              <a:off x="6046990" y="1978819"/>
              <a:ext cx="317279" cy="535781"/>
            </a:xfrm>
            <a:custGeom>
              <a:avLst/>
              <a:gdLst>
                <a:gd name="T0" fmla="*/ 303 w 375"/>
                <a:gd name="T1" fmla="*/ 0 h 634"/>
                <a:gd name="T2" fmla="*/ 149 w 375"/>
                <a:gd name="T3" fmla="*/ 0 h 634"/>
                <a:gd name="T4" fmla="*/ 49 w 375"/>
                <a:gd name="T5" fmla="*/ 0 h 634"/>
                <a:gd name="T6" fmla="*/ 0 w 375"/>
                <a:gd name="T7" fmla="*/ 50 h 634"/>
                <a:gd name="T8" fmla="*/ 0 w 375"/>
                <a:gd name="T9" fmla="*/ 585 h 634"/>
                <a:gd name="T10" fmla="*/ 49 w 375"/>
                <a:gd name="T11" fmla="*/ 634 h 634"/>
                <a:gd name="T12" fmla="*/ 325 w 375"/>
                <a:gd name="T13" fmla="*/ 634 h 634"/>
                <a:gd name="T14" fmla="*/ 375 w 375"/>
                <a:gd name="T15" fmla="*/ 585 h 634"/>
                <a:gd name="T16" fmla="*/ 375 w 375"/>
                <a:gd name="T17" fmla="*/ 50 h 634"/>
                <a:gd name="T18" fmla="*/ 325 w 375"/>
                <a:gd name="T19" fmla="*/ 0 h 634"/>
                <a:gd name="T20" fmla="*/ 325 w 375"/>
                <a:gd name="T21" fmla="*/ 0 h 634"/>
                <a:gd name="T22" fmla="*/ 308 w 375"/>
                <a:gd name="T23" fmla="*/ 528 h 634"/>
                <a:gd name="T24" fmla="*/ 85 w 375"/>
                <a:gd name="T25" fmla="*/ 528 h 634"/>
                <a:gd name="T26" fmla="*/ 65 w 375"/>
                <a:gd name="T27" fmla="*/ 509 h 634"/>
                <a:gd name="T28" fmla="*/ 85 w 375"/>
                <a:gd name="T29" fmla="*/ 489 h 634"/>
                <a:gd name="T30" fmla="*/ 308 w 375"/>
                <a:gd name="T31" fmla="*/ 489 h 634"/>
                <a:gd name="T32" fmla="*/ 328 w 375"/>
                <a:gd name="T33" fmla="*/ 509 h 634"/>
                <a:gd name="T34" fmla="*/ 308 w 375"/>
                <a:gd name="T35" fmla="*/ 528 h 634"/>
                <a:gd name="T36" fmla="*/ 308 w 375"/>
                <a:gd name="T37" fmla="*/ 438 h 634"/>
                <a:gd name="T38" fmla="*/ 85 w 375"/>
                <a:gd name="T39" fmla="*/ 438 h 634"/>
                <a:gd name="T40" fmla="*/ 65 w 375"/>
                <a:gd name="T41" fmla="*/ 419 h 634"/>
                <a:gd name="T42" fmla="*/ 85 w 375"/>
                <a:gd name="T43" fmla="*/ 399 h 634"/>
                <a:gd name="T44" fmla="*/ 308 w 375"/>
                <a:gd name="T45" fmla="*/ 399 h 634"/>
                <a:gd name="T46" fmla="*/ 328 w 375"/>
                <a:gd name="T47" fmla="*/ 419 h 634"/>
                <a:gd name="T48" fmla="*/ 308 w 375"/>
                <a:gd name="T49" fmla="*/ 438 h 634"/>
                <a:gd name="T50" fmla="*/ 300 w 375"/>
                <a:gd name="T51" fmla="*/ 331 h 634"/>
                <a:gd name="T52" fmla="*/ 274 w 375"/>
                <a:gd name="T53" fmla="*/ 303 h 634"/>
                <a:gd name="T54" fmla="*/ 300 w 375"/>
                <a:gd name="T55" fmla="*/ 276 h 634"/>
                <a:gd name="T56" fmla="*/ 328 w 375"/>
                <a:gd name="T57" fmla="*/ 303 h 634"/>
                <a:gd name="T58" fmla="*/ 300 w 375"/>
                <a:gd name="T59" fmla="*/ 33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5" h="634">
                  <a:moveTo>
                    <a:pt x="303" y="0"/>
                  </a:moveTo>
                  <a:cubicBezTo>
                    <a:pt x="149" y="0"/>
                    <a:pt x="149" y="0"/>
                    <a:pt x="149" y="0"/>
                  </a:cubicBezTo>
                  <a:cubicBezTo>
                    <a:pt x="49" y="0"/>
                    <a:pt x="49" y="0"/>
                    <a:pt x="49" y="0"/>
                  </a:cubicBezTo>
                  <a:cubicBezTo>
                    <a:pt x="22" y="0"/>
                    <a:pt x="0" y="22"/>
                    <a:pt x="0" y="50"/>
                  </a:cubicBezTo>
                  <a:cubicBezTo>
                    <a:pt x="0" y="585"/>
                    <a:pt x="0" y="585"/>
                    <a:pt x="0" y="585"/>
                  </a:cubicBezTo>
                  <a:cubicBezTo>
                    <a:pt x="0" y="613"/>
                    <a:pt x="22" y="634"/>
                    <a:pt x="49" y="634"/>
                  </a:cubicBezTo>
                  <a:cubicBezTo>
                    <a:pt x="325" y="634"/>
                    <a:pt x="325" y="634"/>
                    <a:pt x="325" y="634"/>
                  </a:cubicBezTo>
                  <a:cubicBezTo>
                    <a:pt x="353" y="634"/>
                    <a:pt x="375" y="613"/>
                    <a:pt x="375" y="585"/>
                  </a:cubicBezTo>
                  <a:cubicBezTo>
                    <a:pt x="375" y="50"/>
                    <a:pt x="375" y="50"/>
                    <a:pt x="375" y="50"/>
                  </a:cubicBezTo>
                  <a:cubicBezTo>
                    <a:pt x="375" y="22"/>
                    <a:pt x="353" y="0"/>
                    <a:pt x="325" y="0"/>
                  </a:cubicBezTo>
                  <a:cubicBezTo>
                    <a:pt x="325" y="0"/>
                    <a:pt x="325" y="0"/>
                    <a:pt x="325" y="0"/>
                  </a:cubicBezTo>
                  <a:moveTo>
                    <a:pt x="308" y="528"/>
                  </a:moveTo>
                  <a:cubicBezTo>
                    <a:pt x="85" y="528"/>
                    <a:pt x="85" y="528"/>
                    <a:pt x="85" y="528"/>
                  </a:cubicBezTo>
                  <a:cubicBezTo>
                    <a:pt x="74" y="528"/>
                    <a:pt x="65" y="520"/>
                    <a:pt x="65" y="509"/>
                  </a:cubicBezTo>
                  <a:cubicBezTo>
                    <a:pt x="65" y="498"/>
                    <a:pt x="74" y="489"/>
                    <a:pt x="85" y="489"/>
                  </a:cubicBezTo>
                  <a:cubicBezTo>
                    <a:pt x="308" y="489"/>
                    <a:pt x="308" y="489"/>
                    <a:pt x="308" y="489"/>
                  </a:cubicBezTo>
                  <a:cubicBezTo>
                    <a:pt x="319" y="489"/>
                    <a:pt x="328" y="498"/>
                    <a:pt x="328" y="509"/>
                  </a:cubicBezTo>
                  <a:cubicBezTo>
                    <a:pt x="328" y="520"/>
                    <a:pt x="319" y="528"/>
                    <a:pt x="308" y="528"/>
                  </a:cubicBezTo>
                  <a:close/>
                  <a:moveTo>
                    <a:pt x="308" y="438"/>
                  </a:moveTo>
                  <a:cubicBezTo>
                    <a:pt x="85" y="438"/>
                    <a:pt x="85" y="438"/>
                    <a:pt x="85" y="438"/>
                  </a:cubicBezTo>
                  <a:cubicBezTo>
                    <a:pt x="74" y="438"/>
                    <a:pt x="65" y="430"/>
                    <a:pt x="65" y="419"/>
                  </a:cubicBezTo>
                  <a:cubicBezTo>
                    <a:pt x="65" y="408"/>
                    <a:pt x="74" y="399"/>
                    <a:pt x="85" y="399"/>
                  </a:cubicBezTo>
                  <a:cubicBezTo>
                    <a:pt x="308" y="399"/>
                    <a:pt x="308" y="399"/>
                    <a:pt x="308" y="399"/>
                  </a:cubicBezTo>
                  <a:cubicBezTo>
                    <a:pt x="319" y="399"/>
                    <a:pt x="328" y="408"/>
                    <a:pt x="328" y="419"/>
                  </a:cubicBezTo>
                  <a:cubicBezTo>
                    <a:pt x="328" y="430"/>
                    <a:pt x="319" y="438"/>
                    <a:pt x="308" y="438"/>
                  </a:cubicBezTo>
                  <a:close/>
                  <a:moveTo>
                    <a:pt x="300" y="331"/>
                  </a:moveTo>
                  <a:cubicBezTo>
                    <a:pt x="285" y="331"/>
                    <a:pt x="274" y="318"/>
                    <a:pt x="274" y="303"/>
                  </a:cubicBezTo>
                  <a:cubicBezTo>
                    <a:pt x="274" y="288"/>
                    <a:pt x="285" y="276"/>
                    <a:pt x="300" y="276"/>
                  </a:cubicBezTo>
                  <a:cubicBezTo>
                    <a:pt x="316" y="276"/>
                    <a:pt x="328" y="288"/>
                    <a:pt x="328" y="303"/>
                  </a:cubicBezTo>
                  <a:cubicBezTo>
                    <a:pt x="328" y="318"/>
                    <a:pt x="316" y="331"/>
                    <a:pt x="300" y="3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88" name="Freeform 7"/>
            <p:cNvSpPr>
              <a:spLocks noEditPoints="1"/>
            </p:cNvSpPr>
            <p:nvPr/>
          </p:nvSpPr>
          <p:spPr bwMode="auto">
            <a:xfrm>
              <a:off x="6446837" y="1978819"/>
              <a:ext cx="317279" cy="535781"/>
            </a:xfrm>
            <a:custGeom>
              <a:avLst/>
              <a:gdLst>
                <a:gd name="T0" fmla="*/ 303 w 375"/>
                <a:gd name="T1" fmla="*/ 0 h 634"/>
                <a:gd name="T2" fmla="*/ 149 w 375"/>
                <a:gd name="T3" fmla="*/ 0 h 634"/>
                <a:gd name="T4" fmla="*/ 49 w 375"/>
                <a:gd name="T5" fmla="*/ 0 h 634"/>
                <a:gd name="T6" fmla="*/ 0 w 375"/>
                <a:gd name="T7" fmla="*/ 50 h 634"/>
                <a:gd name="T8" fmla="*/ 0 w 375"/>
                <a:gd name="T9" fmla="*/ 585 h 634"/>
                <a:gd name="T10" fmla="*/ 49 w 375"/>
                <a:gd name="T11" fmla="*/ 634 h 634"/>
                <a:gd name="T12" fmla="*/ 325 w 375"/>
                <a:gd name="T13" fmla="*/ 634 h 634"/>
                <a:gd name="T14" fmla="*/ 375 w 375"/>
                <a:gd name="T15" fmla="*/ 585 h 634"/>
                <a:gd name="T16" fmla="*/ 375 w 375"/>
                <a:gd name="T17" fmla="*/ 50 h 634"/>
                <a:gd name="T18" fmla="*/ 325 w 375"/>
                <a:gd name="T19" fmla="*/ 0 h 634"/>
                <a:gd name="T20" fmla="*/ 325 w 375"/>
                <a:gd name="T21" fmla="*/ 0 h 634"/>
                <a:gd name="T22" fmla="*/ 308 w 375"/>
                <a:gd name="T23" fmla="*/ 528 h 634"/>
                <a:gd name="T24" fmla="*/ 85 w 375"/>
                <a:gd name="T25" fmla="*/ 528 h 634"/>
                <a:gd name="T26" fmla="*/ 65 w 375"/>
                <a:gd name="T27" fmla="*/ 509 h 634"/>
                <a:gd name="T28" fmla="*/ 85 w 375"/>
                <a:gd name="T29" fmla="*/ 489 h 634"/>
                <a:gd name="T30" fmla="*/ 308 w 375"/>
                <a:gd name="T31" fmla="*/ 489 h 634"/>
                <a:gd name="T32" fmla="*/ 328 w 375"/>
                <a:gd name="T33" fmla="*/ 509 h 634"/>
                <a:gd name="T34" fmla="*/ 308 w 375"/>
                <a:gd name="T35" fmla="*/ 528 h 634"/>
                <a:gd name="T36" fmla="*/ 308 w 375"/>
                <a:gd name="T37" fmla="*/ 438 h 634"/>
                <a:gd name="T38" fmla="*/ 85 w 375"/>
                <a:gd name="T39" fmla="*/ 438 h 634"/>
                <a:gd name="T40" fmla="*/ 65 w 375"/>
                <a:gd name="T41" fmla="*/ 419 h 634"/>
                <a:gd name="T42" fmla="*/ 85 w 375"/>
                <a:gd name="T43" fmla="*/ 399 h 634"/>
                <a:gd name="T44" fmla="*/ 308 w 375"/>
                <a:gd name="T45" fmla="*/ 399 h 634"/>
                <a:gd name="T46" fmla="*/ 328 w 375"/>
                <a:gd name="T47" fmla="*/ 419 h 634"/>
                <a:gd name="T48" fmla="*/ 308 w 375"/>
                <a:gd name="T49" fmla="*/ 438 h 634"/>
                <a:gd name="T50" fmla="*/ 300 w 375"/>
                <a:gd name="T51" fmla="*/ 331 h 634"/>
                <a:gd name="T52" fmla="*/ 274 w 375"/>
                <a:gd name="T53" fmla="*/ 303 h 634"/>
                <a:gd name="T54" fmla="*/ 300 w 375"/>
                <a:gd name="T55" fmla="*/ 276 h 634"/>
                <a:gd name="T56" fmla="*/ 328 w 375"/>
                <a:gd name="T57" fmla="*/ 303 h 634"/>
                <a:gd name="T58" fmla="*/ 300 w 375"/>
                <a:gd name="T59" fmla="*/ 33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5" h="634">
                  <a:moveTo>
                    <a:pt x="303" y="0"/>
                  </a:moveTo>
                  <a:cubicBezTo>
                    <a:pt x="149" y="0"/>
                    <a:pt x="149" y="0"/>
                    <a:pt x="149" y="0"/>
                  </a:cubicBezTo>
                  <a:cubicBezTo>
                    <a:pt x="49" y="0"/>
                    <a:pt x="49" y="0"/>
                    <a:pt x="49" y="0"/>
                  </a:cubicBezTo>
                  <a:cubicBezTo>
                    <a:pt x="22" y="0"/>
                    <a:pt x="0" y="22"/>
                    <a:pt x="0" y="50"/>
                  </a:cubicBezTo>
                  <a:cubicBezTo>
                    <a:pt x="0" y="585"/>
                    <a:pt x="0" y="585"/>
                    <a:pt x="0" y="585"/>
                  </a:cubicBezTo>
                  <a:cubicBezTo>
                    <a:pt x="0" y="613"/>
                    <a:pt x="22" y="634"/>
                    <a:pt x="49" y="634"/>
                  </a:cubicBezTo>
                  <a:cubicBezTo>
                    <a:pt x="325" y="634"/>
                    <a:pt x="325" y="634"/>
                    <a:pt x="325" y="634"/>
                  </a:cubicBezTo>
                  <a:cubicBezTo>
                    <a:pt x="353" y="634"/>
                    <a:pt x="375" y="613"/>
                    <a:pt x="375" y="585"/>
                  </a:cubicBezTo>
                  <a:cubicBezTo>
                    <a:pt x="375" y="50"/>
                    <a:pt x="375" y="50"/>
                    <a:pt x="375" y="50"/>
                  </a:cubicBezTo>
                  <a:cubicBezTo>
                    <a:pt x="375" y="22"/>
                    <a:pt x="353" y="0"/>
                    <a:pt x="325" y="0"/>
                  </a:cubicBezTo>
                  <a:cubicBezTo>
                    <a:pt x="325" y="0"/>
                    <a:pt x="325" y="0"/>
                    <a:pt x="325" y="0"/>
                  </a:cubicBezTo>
                  <a:moveTo>
                    <a:pt x="308" y="528"/>
                  </a:moveTo>
                  <a:cubicBezTo>
                    <a:pt x="85" y="528"/>
                    <a:pt x="85" y="528"/>
                    <a:pt x="85" y="528"/>
                  </a:cubicBezTo>
                  <a:cubicBezTo>
                    <a:pt x="74" y="528"/>
                    <a:pt x="65" y="520"/>
                    <a:pt x="65" y="509"/>
                  </a:cubicBezTo>
                  <a:cubicBezTo>
                    <a:pt x="65" y="498"/>
                    <a:pt x="74" y="489"/>
                    <a:pt x="85" y="489"/>
                  </a:cubicBezTo>
                  <a:cubicBezTo>
                    <a:pt x="308" y="489"/>
                    <a:pt x="308" y="489"/>
                    <a:pt x="308" y="489"/>
                  </a:cubicBezTo>
                  <a:cubicBezTo>
                    <a:pt x="319" y="489"/>
                    <a:pt x="328" y="498"/>
                    <a:pt x="328" y="509"/>
                  </a:cubicBezTo>
                  <a:cubicBezTo>
                    <a:pt x="328" y="520"/>
                    <a:pt x="319" y="528"/>
                    <a:pt x="308" y="528"/>
                  </a:cubicBezTo>
                  <a:close/>
                  <a:moveTo>
                    <a:pt x="308" y="438"/>
                  </a:moveTo>
                  <a:cubicBezTo>
                    <a:pt x="85" y="438"/>
                    <a:pt x="85" y="438"/>
                    <a:pt x="85" y="438"/>
                  </a:cubicBezTo>
                  <a:cubicBezTo>
                    <a:pt x="74" y="438"/>
                    <a:pt x="65" y="430"/>
                    <a:pt x="65" y="419"/>
                  </a:cubicBezTo>
                  <a:cubicBezTo>
                    <a:pt x="65" y="408"/>
                    <a:pt x="74" y="399"/>
                    <a:pt x="85" y="399"/>
                  </a:cubicBezTo>
                  <a:cubicBezTo>
                    <a:pt x="308" y="399"/>
                    <a:pt x="308" y="399"/>
                    <a:pt x="308" y="399"/>
                  </a:cubicBezTo>
                  <a:cubicBezTo>
                    <a:pt x="319" y="399"/>
                    <a:pt x="328" y="408"/>
                    <a:pt x="328" y="419"/>
                  </a:cubicBezTo>
                  <a:cubicBezTo>
                    <a:pt x="328" y="430"/>
                    <a:pt x="319" y="438"/>
                    <a:pt x="308" y="438"/>
                  </a:cubicBezTo>
                  <a:close/>
                  <a:moveTo>
                    <a:pt x="300" y="331"/>
                  </a:moveTo>
                  <a:cubicBezTo>
                    <a:pt x="285" y="331"/>
                    <a:pt x="274" y="318"/>
                    <a:pt x="274" y="303"/>
                  </a:cubicBezTo>
                  <a:cubicBezTo>
                    <a:pt x="274" y="288"/>
                    <a:pt x="285" y="276"/>
                    <a:pt x="300" y="276"/>
                  </a:cubicBezTo>
                  <a:cubicBezTo>
                    <a:pt x="316" y="276"/>
                    <a:pt x="328" y="288"/>
                    <a:pt x="328" y="303"/>
                  </a:cubicBezTo>
                  <a:cubicBezTo>
                    <a:pt x="328" y="318"/>
                    <a:pt x="316" y="331"/>
                    <a:pt x="300" y="3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89" name="Freeform 7"/>
            <p:cNvSpPr>
              <a:spLocks noEditPoints="1"/>
            </p:cNvSpPr>
            <p:nvPr/>
          </p:nvSpPr>
          <p:spPr bwMode="auto">
            <a:xfrm>
              <a:off x="6246913" y="2582862"/>
              <a:ext cx="317279" cy="535781"/>
            </a:xfrm>
            <a:custGeom>
              <a:avLst/>
              <a:gdLst>
                <a:gd name="T0" fmla="*/ 303 w 375"/>
                <a:gd name="T1" fmla="*/ 0 h 634"/>
                <a:gd name="T2" fmla="*/ 149 w 375"/>
                <a:gd name="T3" fmla="*/ 0 h 634"/>
                <a:gd name="T4" fmla="*/ 49 w 375"/>
                <a:gd name="T5" fmla="*/ 0 h 634"/>
                <a:gd name="T6" fmla="*/ 0 w 375"/>
                <a:gd name="T7" fmla="*/ 50 h 634"/>
                <a:gd name="T8" fmla="*/ 0 w 375"/>
                <a:gd name="T9" fmla="*/ 585 h 634"/>
                <a:gd name="T10" fmla="*/ 49 w 375"/>
                <a:gd name="T11" fmla="*/ 634 h 634"/>
                <a:gd name="T12" fmla="*/ 325 w 375"/>
                <a:gd name="T13" fmla="*/ 634 h 634"/>
                <a:gd name="T14" fmla="*/ 375 w 375"/>
                <a:gd name="T15" fmla="*/ 585 h 634"/>
                <a:gd name="T16" fmla="*/ 375 w 375"/>
                <a:gd name="T17" fmla="*/ 50 h 634"/>
                <a:gd name="T18" fmla="*/ 325 w 375"/>
                <a:gd name="T19" fmla="*/ 0 h 634"/>
                <a:gd name="T20" fmla="*/ 325 w 375"/>
                <a:gd name="T21" fmla="*/ 0 h 634"/>
                <a:gd name="T22" fmla="*/ 308 w 375"/>
                <a:gd name="T23" fmla="*/ 528 h 634"/>
                <a:gd name="T24" fmla="*/ 85 w 375"/>
                <a:gd name="T25" fmla="*/ 528 h 634"/>
                <a:gd name="T26" fmla="*/ 65 w 375"/>
                <a:gd name="T27" fmla="*/ 509 h 634"/>
                <a:gd name="T28" fmla="*/ 85 w 375"/>
                <a:gd name="T29" fmla="*/ 489 h 634"/>
                <a:gd name="T30" fmla="*/ 308 w 375"/>
                <a:gd name="T31" fmla="*/ 489 h 634"/>
                <a:gd name="T32" fmla="*/ 328 w 375"/>
                <a:gd name="T33" fmla="*/ 509 h 634"/>
                <a:gd name="T34" fmla="*/ 308 w 375"/>
                <a:gd name="T35" fmla="*/ 528 h 634"/>
                <a:gd name="T36" fmla="*/ 308 w 375"/>
                <a:gd name="T37" fmla="*/ 438 h 634"/>
                <a:gd name="T38" fmla="*/ 85 w 375"/>
                <a:gd name="T39" fmla="*/ 438 h 634"/>
                <a:gd name="T40" fmla="*/ 65 w 375"/>
                <a:gd name="T41" fmla="*/ 419 h 634"/>
                <a:gd name="T42" fmla="*/ 85 w 375"/>
                <a:gd name="T43" fmla="*/ 399 h 634"/>
                <a:gd name="T44" fmla="*/ 308 w 375"/>
                <a:gd name="T45" fmla="*/ 399 h 634"/>
                <a:gd name="T46" fmla="*/ 328 w 375"/>
                <a:gd name="T47" fmla="*/ 419 h 634"/>
                <a:gd name="T48" fmla="*/ 308 w 375"/>
                <a:gd name="T49" fmla="*/ 438 h 634"/>
                <a:gd name="T50" fmla="*/ 300 w 375"/>
                <a:gd name="T51" fmla="*/ 331 h 634"/>
                <a:gd name="T52" fmla="*/ 274 w 375"/>
                <a:gd name="T53" fmla="*/ 303 h 634"/>
                <a:gd name="T54" fmla="*/ 300 w 375"/>
                <a:gd name="T55" fmla="*/ 276 h 634"/>
                <a:gd name="T56" fmla="*/ 328 w 375"/>
                <a:gd name="T57" fmla="*/ 303 h 634"/>
                <a:gd name="T58" fmla="*/ 300 w 375"/>
                <a:gd name="T59" fmla="*/ 33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5" h="634">
                  <a:moveTo>
                    <a:pt x="303" y="0"/>
                  </a:moveTo>
                  <a:cubicBezTo>
                    <a:pt x="149" y="0"/>
                    <a:pt x="149" y="0"/>
                    <a:pt x="149" y="0"/>
                  </a:cubicBezTo>
                  <a:cubicBezTo>
                    <a:pt x="49" y="0"/>
                    <a:pt x="49" y="0"/>
                    <a:pt x="49" y="0"/>
                  </a:cubicBezTo>
                  <a:cubicBezTo>
                    <a:pt x="22" y="0"/>
                    <a:pt x="0" y="22"/>
                    <a:pt x="0" y="50"/>
                  </a:cubicBezTo>
                  <a:cubicBezTo>
                    <a:pt x="0" y="585"/>
                    <a:pt x="0" y="585"/>
                    <a:pt x="0" y="585"/>
                  </a:cubicBezTo>
                  <a:cubicBezTo>
                    <a:pt x="0" y="613"/>
                    <a:pt x="22" y="634"/>
                    <a:pt x="49" y="634"/>
                  </a:cubicBezTo>
                  <a:cubicBezTo>
                    <a:pt x="325" y="634"/>
                    <a:pt x="325" y="634"/>
                    <a:pt x="325" y="634"/>
                  </a:cubicBezTo>
                  <a:cubicBezTo>
                    <a:pt x="353" y="634"/>
                    <a:pt x="375" y="613"/>
                    <a:pt x="375" y="585"/>
                  </a:cubicBezTo>
                  <a:cubicBezTo>
                    <a:pt x="375" y="50"/>
                    <a:pt x="375" y="50"/>
                    <a:pt x="375" y="50"/>
                  </a:cubicBezTo>
                  <a:cubicBezTo>
                    <a:pt x="375" y="22"/>
                    <a:pt x="353" y="0"/>
                    <a:pt x="325" y="0"/>
                  </a:cubicBezTo>
                  <a:cubicBezTo>
                    <a:pt x="325" y="0"/>
                    <a:pt x="325" y="0"/>
                    <a:pt x="325" y="0"/>
                  </a:cubicBezTo>
                  <a:moveTo>
                    <a:pt x="308" y="528"/>
                  </a:moveTo>
                  <a:cubicBezTo>
                    <a:pt x="85" y="528"/>
                    <a:pt x="85" y="528"/>
                    <a:pt x="85" y="528"/>
                  </a:cubicBezTo>
                  <a:cubicBezTo>
                    <a:pt x="74" y="528"/>
                    <a:pt x="65" y="520"/>
                    <a:pt x="65" y="509"/>
                  </a:cubicBezTo>
                  <a:cubicBezTo>
                    <a:pt x="65" y="498"/>
                    <a:pt x="74" y="489"/>
                    <a:pt x="85" y="489"/>
                  </a:cubicBezTo>
                  <a:cubicBezTo>
                    <a:pt x="308" y="489"/>
                    <a:pt x="308" y="489"/>
                    <a:pt x="308" y="489"/>
                  </a:cubicBezTo>
                  <a:cubicBezTo>
                    <a:pt x="319" y="489"/>
                    <a:pt x="328" y="498"/>
                    <a:pt x="328" y="509"/>
                  </a:cubicBezTo>
                  <a:cubicBezTo>
                    <a:pt x="328" y="520"/>
                    <a:pt x="319" y="528"/>
                    <a:pt x="308" y="528"/>
                  </a:cubicBezTo>
                  <a:close/>
                  <a:moveTo>
                    <a:pt x="308" y="438"/>
                  </a:moveTo>
                  <a:cubicBezTo>
                    <a:pt x="85" y="438"/>
                    <a:pt x="85" y="438"/>
                    <a:pt x="85" y="438"/>
                  </a:cubicBezTo>
                  <a:cubicBezTo>
                    <a:pt x="74" y="438"/>
                    <a:pt x="65" y="430"/>
                    <a:pt x="65" y="419"/>
                  </a:cubicBezTo>
                  <a:cubicBezTo>
                    <a:pt x="65" y="408"/>
                    <a:pt x="74" y="399"/>
                    <a:pt x="85" y="399"/>
                  </a:cubicBezTo>
                  <a:cubicBezTo>
                    <a:pt x="308" y="399"/>
                    <a:pt x="308" y="399"/>
                    <a:pt x="308" y="399"/>
                  </a:cubicBezTo>
                  <a:cubicBezTo>
                    <a:pt x="319" y="399"/>
                    <a:pt x="328" y="408"/>
                    <a:pt x="328" y="419"/>
                  </a:cubicBezTo>
                  <a:cubicBezTo>
                    <a:pt x="328" y="430"/>
                    <a:pt x="319" y="438"/>
                    <a:pt x="308" y="438"/>
                  </a:cubicBezTo>
                  <a:close/>
                  <a:moveTo>
                    <a:pt x="300" y="331"/>
                  </a:moveTo>
                  <a:cubicBezTo>
                    <a:pt x="285" y="331"/>
                    <a:pt x="274" y="318"/>
                    <a:pt x="274" y="303"/>
                  </a:cubicBezTo>
                  <a:cubicBezTo>
                    <a:pt x="274" y="288"/>
                    <a:pt x="285" y="276"/>
                    <a:pt x="300" y="276"/>
                  </a:cubicBezTo>
                  <a:cubicBezTo>
                    <a:pt x="316" y="276"/>
                    <a:pt x="328" y="288"/>
                    <a:pt x="328" y="303"/>
                  </a:cubicBezTo>
                  <a:cubicBezTo>
                    <a:pt x="328" y="318"/>
                    <a:pt x="316" y="331"/>
                    <a:pt x="300" y="3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490" name="Rectangle 489"/>
            <p:cNvSpPr/>
            <p:nvPr/>
          </p:nvSpPr>
          <p:spPr>
            <a:xfrm>
              <a:off x="6023304" y="1680024"/>
              <a:ext cx="965325" cy="286232"/>
            </a:xfrm>
            <a:prstGeom prst="rect">
              <a:avLst/>
            </a:prstGeom>
          </p:spPr>
          <p:txBody>
            <a:bodyPr wrap="square">
              <a:spAutoFit/>
            </a:bodyPr>
            <a:lstStyle/>
            <a:p>
              <a:pPr>
                <a:lnSpc>
                  <a:spcPct val="90000"/>
                </a:lnSpc>
              </a:pPr>
              <a:r>
                <a:rPr lang="en-US" sz="1400" b="1" dirty="0" smtClean="0">
                  <a:solidFill>
                    <a:srgbClr val="FFFFFF"/>
                  </a:solidFill>
                </a:rPr>
                <a:t>Domain</a:t>
              </a:r>
              <a:endParaRPr lang="en-US" sz="1400" b="1" dirty="0">
                <a:solidFill>
                  <a:srgbClr val="FFFFFF"/>
                </a:solidFill>
              </a:endParaRPr>
            </a:p>
          </p:txBody>
        </p:sp>
      </p:grpSp>
      <p:grpSp>
        <p:nvGrpSpPr>
          <p:cNvPr id="491" name="Group 490"/>
          <p:cNvGrpSpPr/>
          <p:nvPr/>
        </p:nvGrpSpPr>
        <p:grpSpPr>
          <a:xfrm>
            <a:off x="6423224" y="5316881"/>
            <a:ext cx="986805" cy="986805"/>
            <a:chOff x="6459417" y="5218052"/>
            <a:chExt cx="1130421" cy="1130421"/>
          </a:xfrm>
        </p:grpSpPr>
        <p:grpSp>
          <p:nvGrpSpPr>
            <p:cNvPr id="492" name="Group 491"/>
            <p:cNvGrpSpPr/>
            <p:nvPr/>
          </p:nvGrpSpPr>
          <p:grpSpPr>
            <a:xfrm>
              <a:off x="6459417" y="5218052"/>
              <a:ext cx="1130421" cy="1130421"/>
              <a:chOff x="6459417" y="5218052"/>
              <a:chExt cx="1130421" cy="1130421"/>
            </a:xfrm>
          </p:grpSpPr>
          <p:pic>
            <p:nvPicPr>
              <p:cNvPr id="494" name="Picture 4" descr="\\MAGNUM\Projects\Microsoft\Cloud Power FY12\Design\ICONS_PNG\IIS-MULTI-TENANCY.png"/>
              <p:cNvPicPr>
                <a:picLocks noChangeAspect="1" noChangeArrowheads="1"/>
              </p:cNvPicPr>
              <p:nvPr/>
            </p:nvPicPr>
            <p:blipFill>
              <a:blip r:embed="rId5" cstate="print">
                <a:biLevel thresh="25000"/>
              </a:blip>
              <a:stretch>
                <a:fillRect/>
              </a:stretch>
            </p:blipFill>
            <p:spPr bwMode="auto">
              <a:xfrm>
                <a:off x="6459417" y="5218052"/>
                <a:ext cx="1130421" cy="1130421"/>
              </a:xfrm>
              <a:prstGeom prst="rect">
                <a:avLst/>
              </a:prstGeom>
              <a:noFill/>
              <a:ln>
                <a:noFill/>
              </a:ln>
            </p:spPr>
          </p:pic>
          <p:sp>
            <p:nvSpPr>
              <p:cNvPr id="495" name="Rectangle 99"/>
              <p:cNvSpPr/>
              <p:nvPr/>
            </p:nvSpPr>
            <p:spPr bwMode="auto">
              <a:xfrm>
                <a:off x="6678165" y="5445918"/>
                <a:ext cx="751681" cy="592930"/>
              </a:xfrm>
              <a:custGeom>
                <a:avLst/>
                <a:gdLst/>
                <a:ahLst/>
                <a:cxnLst/>
                <a:rect l="l" t="t" r="r" b="b"/>
                <a:pathLst>
                  <a:path w="751681" h="592930">
                    <a:moveTo>
                      <a:pt x="0" y="0"/>
                    </a:moveTo>
                    <a:lnTo>
                      <a:pt x="751681" y="0"/>
                    </a:lnTo>
                    <a:lnTo>
                      <a:pt x="751681" y="161926"/>
                    </a:lnTo>
                    <a:lnTo>
                      <a:pt x="744537" y="161926"/>
                    </a:lnTo>
                    <a:lnTo>
                      <a:pt x="744537" y="592930"/>
                    </a:lnTo>
                    <a:lnTo>
                      <a:pt x="585788" y="592930"/>
                    </a:lnTo>
                    <a:lnTo>
                      <a:pt x="585788" y="161926"/>
                    </a:lnTo>
                    <a:lnTo>
                      <a:pt x="0" y="161926"/>
                    </a:lnTo>
                    <a:close/>
                  </a:path>
                </a:pathLst>
              </a:cu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pic>
          <p:nvPicPr>
            <p:cNvPr id="493" name="Picture 2" descr="W:\Open Engagements\Productivity\MS-Unified Communications\#1601 BizProd MOD Team Core Content Work\New Iconography\Words\Award_06051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13555" y="5778234"/>
              <a:ext cx="265907" cy="265380"/>
            </a:xfrm>
            <a:prstGeom prst="rect">
              <a:avLst/>
            </a:prstGeom>
            <a:solidFill>
              <a:schemeClr val="tx2"/>
            </a:solidFill>
            <a:extLst/>
          </p:spPr>
        </p:pic>
      </p:grpSp>
      <p:sp>
        <p:nvSpPr>
          <p:cNvPr id="496" name="Rectangle 495"/>
          <p:cNvSpPr/>
          <p:nvPr/>
        </p:nvSpPr>
        <p:spPr>
          <a:xfrm>
            <a:off x="6014221" y="6106630"/>
            <a:ext cx="1417534" cy="286232"/>
          </a:xfrm>
          <a:prstGeom prst="rect">
            <a:avLst/>
          </a:prstGeom>
        </p:spPr>
        <p:txBody>
          <a:bodyPr wrap="square">
            <a:spAutoFit/>
          </a:bodyPr>
          <a:lstStyle/>
          <a:p>
            <a:pPr algn="ctr">
              <a:lnSpc>
                <a:spcPct val="90000"/>
              </a:lnSpc>
            </a:pPr>
            <a:r>
              <a:rPr lang="en-US" sz="1400" b="1" dirty="0" smtClean="0">
                <a:solidFill>
                  <a:srgbClr val="FFFFFF"/>
                </a:solidFill>
              </a:rPr>
              <a:t>PKI</a:t>
            </a:r>
            <a:endParaRPr lang="en-US" sz="1400" b="1" dirty="0">
              <a:solidFill>
                <a:srgbClr val="FFFFFF"/>
              </a:solidFill>
            </a:endParaRPr>
          </a:p>
        </p:txBody>
      </p:sp>
      <p:sp>
        <p:nvSpPr>
          <p:cNvPr id="497" name="Arc 496"/>
          <p:cNvSpPr/>
          <p:nvPr/>
        </p:nvSpPr>
        <p:spPr>
          <a:xfrm>
            <a:off x="5453049" y="2449286"/>
            <a:ext cx="1445306" cy="2852057"/>
          </a:xfrm>
          <a:prstGeom prst="arc">
            <a:avLst>
              <a:gd name="adj1" fmla="val 6220175"/>
              <a:gd name="adj2" fmla="val 15611946"/>
            </a:avLst>
          </a:prstGeom>
          <a:ln w="19050" cap="rnd">
            <a:solidFill>
              <a:schemeClr val="bg1"/>
            </a:solidFill>
            <a:prstDash val="solid"/>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solidFill>
                <a:srgbClr val="FFFFFF"/>
              </a:solidFill>
            </a:endParaRPr>
          </a:p>
        </p:txBody>
      </p:sp>
      <p:sp>
        <p:nvSpPr>
          <p:cNvPr id="498" name="Rectangle 497"/>
          <p:cNvSpPr/>
          <p:nvPr/>
        </p:nvSpPr>
        <p:spPr>
          <a:xfrm>
            <a:off x="5437124" y="3513570"/>
            <a:ext cx="1035861" cy="230832"/>
          </a:xfrm>
          <a:prstGeom prst="rect">
            <a:avLst/>
          </a:prstGeom>
        </p:spPr>
        <p:txBody>
          <a:bodyPr wrap="none">
            <a:spAutoFit/>
          </a:bodyPr>
          <a:lstStyle/>
          <a:p>
            <a:pPr>
              <a:lnSpc>
                <a:spcPct val="90000"/>
              </a:lnSpc>
            </a:pPr>
            <a:r>
              <a:rPr lang="en-US" sz="1000" b="1" dirty="0" smtClean="0">
                <a:solidFill>
                  <a:srgbClr val="FFFFFF"/>
                </a:solidFill>
              </a:rPr>
              <a:t>Attribute sync</a:t>
            </a:r>
            <a:endParaRPr lang="en-US" sz="1000" b="1" dirty="0">
              <a:solidFill>
                <a:srgbClr val="FFFFFF"/>
              </a:solidFill>
            </a:endParaRPr>
          </a:p>
        </p:txBody>
      </p:sp>
      <p:sp>
        <p:nvSpPr>
          <p:cNvPr id="499" name="Freeform 28"/>
          <p:cNvSpPr>
            <a:spLocks noChangeAspect="1"/>
          </p:cNvSpPr>
          <p:nvPr/>
        </p:nvSpPr>
        <p:spPr bwMode="black">
          <a:xfrm>
            <a:off x="7901855" y="2332493"/>
            <a:ext cx="284535" cy="160521"/>
          </a:xfrm>
          <a:custGeom>
            <a:avLst/>
            <a:gdLst/>
            <a:ahLst/>
            <a:cxnLst/>
            <a:rect l="l" t="t" r="r" b="b"/>
            <a:pathLst>
              <a:path w="4376392" h="2468952">
                <a:moveTo>
                  <a:pt x="1413911" y="1213109"/>
                </a:moveTo>
                <a:cubicBezTo>
                  <a:pt x="1413911" y="1213109"/>
                  <a:pt x="1413911" y="1213109"/>
                  <a:pt x="1930101" y="1521463"/>
                </a:cubicBezTo>
                <a:cubicBezTo>
                  <a:pt x="2003041" y="1566315"/>
                  <a:pt x="2092813" y="1588741"/>
                  <a:pt x="2188196" y="1588741"/>
                </a:cubicBezTo>
                <a:cubicBezTo>
                  <a:pt x="2283579" y="1588741"/>
                  <a:pt x="2373351" y="1566315"/>
                  <a:pt x="2440680" y="1521463"/>
                </a:cubicBezTo>
                <a:cubicBezTo>
                  <a:pt x="2440680" y="1521463"/>
                  <a:pt x="2440680" y="1521463"/>
                  <a:pt x="2962481" y="1213109"/>
                </a:cubicBezTo>
                <a:cubicBezTo>
                  <a:pt x="2962481" y="1213109"/>
                  <a:pt x="2962481" y="1213109"/>
                  <a:pt x="4376392" y="2054075"/>
                </a:cubicBezTo>
                <a:cubicBezTo>
                  <a:pt x="4376392" y="2054075"/>
                  <a:pt x="4376392" y="2054075"/>
                  <a:pt x="4376392" y="2199843"/>
                </a:cubicBezTo>
                <a:cubicBezTo>
                  <a:pt x="4376392" y="2351217"/>
                  <a:pt x="4252955" y="2468952"/>
                  <a:pt x="4107076" y="2468952"/>
                </a:cubicBezTo>
                <a:cubicBezTo>
                  <a:pt x="4107076" y="2468952"/>
                  <a:pt x="4107076" y="2468952"/>
                  <a:pt x="269317" y="2468952"/>
                </a:cubicBezTo>
                <a:cubicBezTo>
                  <a:pt x="117826" y="2468952"/>
                  <a:pt x="0" y="2351217"/>
                  <a:pt x="0" y="2199843"/>
                </a:cubicBezTo>
                <a:lnTo>
                  <a:pt x="0" y="2054075"/>
                </a:lnTo>
                <a:cubicBezTo>
                  <a:pt x="0" y="2054075"/>
                  <a:pt x="0" y="2054075"/>
                  <a:pt x="1413911" y="1213109"/>
                </a:cubicBezTo>
                <a:close/>
                <a:moveTo>
                  <a:pt x="4376392" y="370341"/>
                </a:moveTo>
                <a:lnTo>
                  <a:pt x="4376392" y="1818475"/>
                </a:lnTo>
                <a:lnTo>
                  <a:pt x="3158223" y="1094408"/>
                </a:lnTo>
                <a:close/>
                <a:moveTo>
                  <a:pt x="0" y="370341"/>
                </a:moveTo>
                <a:lnTo>
                  <a:pt x="1215798" y="1094408"/>
                </a:lnTo>
                <a:lnTo>
                  <a:pt x="0" y="1818475"/>
                </a:lnTo>
                <a:close/>
                <a:moveTo>
                  <a:pt x="328919" y="0"/>
                </a:moveTo>
                <a:cubicBezTo>
                  <a:pt x="511307" y="0"/>
                  <a:pt x="1235003" y="0"/>
                  <a:pt x="4106551" y="0"/>
                </a:cubicBezTo>
                <a:cubicBezTo>
                  <a:pt x="4213192" y="0"/>
                  <a:pt x="4302996" y="61743"/>
                  <a:pt x="4347897" y="151551"/>
                </a:cubicBezTo>
                <a:cubicBezTo>
                  <a:pt x="4347870" y="151567"/>
                  <a:pt x="4340511" y="155934"/>
                  <a:pt x="2332938" y="1347122"/>
                </a:cubicBezTo>
                <a:cubicBezTo>
                  <a:pt x="2332938" y="1347133"/>
                  <a:pt x="2332938" y="1347371"/>
                  <a:pt x="2332938" y="1352735"/>
                </a:cubicBezTo>
                <a:cubicBezTo>
                  <a:pt x="2293649" y="1375187"/>
                  <a:pt x="2243135" y="1386413"/>
                  <a:pt x="2187008" y="1386413"/>
                </a:cubicBezTo>
                <a:cubicBezTo>
                  <a:pt x="2130881" y="1386413"/>
                  <a:pt x="2074754" y="1375187"/>
                  <a:pt x="2035465" y="1352735"/>
                </a:cubicBezTo>
                <a:cubicBezTo>
                  <a:pt x="2035444" y="1352723"/>
                  <a:pt x="2029016" y="1348880"/>
                  <a:pt x="26119" y="151551"/>
                </a:cubicBezTo>
                <a:cubicBezTo>
                  <a:pt x="65408" y="61743"/>
                  <a:pt x="160824" y="0"/>
                  <a:pt x="267465" y="0"/>
                </a:cubicBezTo>
                <a:cubicBezTo>
                  <a:pt x="267475" y="0"/>
                  <a:pt x="268258" y="0"/>
                  <a:pt x="328919" y="0"/>
                </a:cubicBezTo>
                <a:close/>
              </a:path>
            </a:pathLst>
          </a:custGeom>
          <a:solidFill>
            <a:schemeClr val="accent1"/>
          </a:solidFill>
          <a:ln>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b="1" spc="-122">
              <a:solidFill>
                <a:srgbClr val="FFFFFF"/>
              </a:solidFill>
              <a:latin typeface="Segoe Light" pitchFamily="34" charset="0"/>
            </a:endParaRPr>
          </a:p>
        </p:txBody>
      </p:sp>
      <p:sp>
        <p:nvSpPr>
          <p:cNvPr id="500" name="Rectangle 499"/>
          <p:cNvSpPr/>
          <p:nvPr/>
        </p:nvSpPr>
        <p:spPr>
          <a:xfrm>
            <a:off x="7799331" y="2472176"/>
            <a:ext cx="639919" cy="369332"/>
          </a:xfrm>
          <a:prstGeom prst="rect">
            <a:avLst/>
          </a:prstGeom>
          <a:ln>
            <a:solidFill>
              <a:schemeClr val="bg1"/>
            </a:solidFill>
          </a:ln>
        </p:spPr>
        <p:txBody>
          <a:bodyPr wrap="none">
            <a:spAutoFit/>
          </a:bodyPr>
          <a:lstStyle/>
          <a:p>
            <a:pPr>
              <a:lnSpc>
                <a:spcPct val="90000"/>
              </a:lnSpc>
            </a:pPr>
            <a:r>
              <a:rPr lang="en-US" sz="1000" b="1" spc="-100" dirty="0">
                <a:solidFill>
                  <a:srgbClr val="FFFFFF"/>
                </a:solidFill>
              </a:rPr>
              <a:t>Message </a:t>
            </a:r>
            <a:r>
              <a:rPr lang="en-US" sz="1000" b="1" spc="-100" dirty="0" smtClean="0">
                <a:solidFill>
                  <a:srgbClr val="FFFFFF"/>
                </a:solidFill>
              </a:rPr>
              <a:t/>
            </a:r>
            <a:br>
              <a:rPr lang="en-US" sz="1000" b="1" spc="-100" dirty="0" smtClean="0">
                <a:solidFill>
                  <a:srgbClr val="FFFFFF"/>
                </a:solidFill>
              </a:rPr>
            </a:br>
            <a:r>
              <a:rPr lang="en-US" sz="1000" b="1" spc="-100" dirty="0" smtClean="0">
                <a:solidFill>
                  <a:srgbClr val="FFFFFF"/>
                </a:solidFill>
              </a:rPr>
              <a:t>Delivery</a:t>
            </a:r>
            <a:endParaRPr lang="en-US" sz="1000" b="1" spc="-100" dirty="0">
              <a:solidFill>
                <a:srgbClr val="FFFFFF"/>
              </a:solidFill>
            </a:endParaRPr>
          </a:p>
        </p:txBody>
      </p:sp>
      <p:sp>
        <p:nvSpPr>
          <p:cNvPr id="501" name="Freeform 28"/>
          <p:cNvSpPr>
            <a:spLocks noChangeAspect="1"/>
          </p:cNvSpPr>
          <p:nvPr/>
        </p:nvSpPr>
        <p:spPr bwMode="black">
          <a:xfrm>
            <a:off x="10032535" y="2332493"/>
            <a:ext cx="284535" cy="160521"/>
          </a:xfrm>
          <a:custGeom>
            <a:avLst/>
            <a:gdLst/>
            <a:ahLst/>
            <a:cxnLst/>
            <a:rect l="l" t="t" r="r" b="b"/>
            <a:pathLst>
              <a:path w="4376392" h="2468952">
                <a:moveTo>
                  <a:pt x="1413911" y="1213109"/>
                </a:moveTo>
                <a:cubicBezTo>
                  <a:pt x="1413911" y="1213109"/>
                  <a:pt x="1413911" y="1213109"/>
                  <a:pt x="1930101" y="1521463"/>
                </a:cubicBezTo>
                <a:cubicBezTo>
                  <a:pt x="2003041" y="1566315"/>
                  <a:pt x="2092813" y="1588741"/>
                  <a:pt x="2188196" y="1588741"/>
                </a:cubicBezTo>
                <a:cubicBezTo>
                  <a:pt x="2283579" y="1588741"/>
                  <a:pt x="2373351" y="1566315"/>
                  <a:pt x="2440680" y="1521463"/>
                </a:cubicBezTo>
                <a:cubicBezTo>
                  <a:pt x="2440680" y="1521463"/>
                  <a:pt x="2440680" y="1521463"/>
                  <a:pt x="2962481" y="1213109"/>
                </a:cubicBezTo>
                <a:cubicBezTo>
                  <a:pt x="2962481" y="1213109"/>
                  <a:pt x="2962481" y="1213109"/>
                  <a:pt x="4376392" y="2054075"/>
                </a:cubicBezTo>
                <a:cubicBezTo>
                  <a:pt x="4376392" y="2054075"/>
                  <a:pt x="4376392" y="2054075"/>
                  <a:pt x="4376392" y="2199843"/>
                </a:cubicBezTo>
                <a:cubicBezTo>
                  <a:pt x="4376392" y="2351217"/>
                  <a:pt x="4252955" y="2468952"/>
                  <a:pt x="4107076" y="2468952"/>
                </a:cubicBezTo>
                <a:cubicBezTo>
                  <a:pt x="4107076" y="2468952"/>
                  <a:pt x="4107076" y="2468952"/>
                  <a:pt x="269317" y="2468952"/>
                </a:cubicBezTo>
                <a:cubicBezTo>
                  <a:pt x="117826" y="2468952"/>
                  <a:pt x="0" y="2351217"/>
                  <a:pt x="0" y="2199843"/>
                </a:cubicBezTo>
                <a:lnTo>
                  <a:pt x="0" y="2054075"/>
                </a:lnTo>
                <a:cubicBezTo>
                  <a:pt x="0" y="2054075"/>
                  <a:pt x="0" y="2054075"/>
                  <a:pt x="1413911" y="1213109"/>
                </a:cubicBezTo>
                <a:close/>
                <a:moveTo>
                  <a:pt x="4376392" y="370341"/>
                </a:moveTo>
                <a:lnTo>
                  <a:pt x="4376392" y="1818475"/>
                </a:lnTo>
                <a:lnTo>
                  <a:pt x="3158223" y="1094408"/>
                </a:lnTo>
                <a:close/>
                <a:moveTo>
                  <a:pt x="0" y="370341"/>
                </a:moveTo>
                <a:lnTo>
                  <a:pt x="1215798" y="1094408"/>
                </a:lnTo>
                <a:lnTo>
                  <a:pt x="0" y="1818475"/>
                </a:lnTo>
                <a:close/>
                <a:moveTo>
                  <a:pt x="328919" y="0"/>
                </a:moveTo>
                <a:cubicBezTo>
                  <a:pt x="511307" y="0"/>
                  <a:pt x="1235003" y="0"/>
                  <a:pt x="4106551" y="0"/>
                </a:cubicBezTo>
                <a:cubicBezTo>
                  <a:pt x="4213192" y="0"/>
                  <a:pt x="4302996" y="61743"/>
                  <a:pt x="4347897" y="151551"/>
                </a:cubicBezTo>
                <a:cubicBezTo>
                  <a:pt x="4347870" y="151567"/>
                  <a:pt x="4340511" y="155934"/>
                  <a:pt x="2332938" y="1347122"/>
                </a:cubicBezTo>
                <a:cubicBezTo>
                  <a:pt x="2332938" y="1347133"/>
                  <a:pt x="2332938" y="1347371"/>
                  <a:pt x="2332938" y="1352735"/>
                </a:cubicBezTo>
                <a:cubicBezTo>
                  <a:pt x="2293649" y="1375187"/>
                  <a:pt x="2243135" y="1386413"/>
                  <a:pt x="2187008" y="1386413"/>
                </a:cubicBezTo>
                <a:cubicBezTo>
                  <a:pt x="2130881" y="1386413"/>
                  <a:pt x="2074754" y="1375187"/>
                  <a:pt x="2035465" y="1352735"/>
                </a:cubicBezTo>
                <a:cubicBezTo>
                  <a:pt x="2035444" y="1352723"/>
                  <a:pt x="2029016" y="1348880"/>
                  <a:pt x="26119" y="151551"/>
                </a:cubicBezTo>
                <a:cubicBezTo>
                  <a:pt x="65408" y="61743"/>
                  <a:pt x="160824" y="0"/>
                  <a:pt x="267465" y="0"/>
                </a:cubicBezTo>
                <a:cubicBezTo>
                  <a:pt x="267475" y="0"/>
                  <a:pt x="268258" y="0"/>
                  <a:pt x="328919" y="0"/>
                </a:cubicBezTo>
                <a:close/>
              </a:path>
            </a:pathLst>
          </a:custGeom>
          <a:solidFill>
            <a:schemeClr val="accent1"/>
          </a:solidFill>
          <a:ln>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b="1" spc="-122">
              <a:solidFill>
                <a:srgbClr val="FFFFFF"/>
              </a:solidFill>
              <a:latin typeface="Segoe Light" pitchFamily="34" charset="0"/>
            </a:endParaRPr>
          </a:p>
        </p:txBody>
      </p:sp>
      <p:sp>
        <p:nvSpPr>
          <p:cNvPr id="502" name="Rectangle 501"/>
          <p:cNvSpPr/>
          <p:nvPr/>
        </p:nvSpPr>
        <p:spPr>
          <a:xfrm>
            <a:off x="9930011" y="2472176"/>
            <a:ext cx="639919" cy="369332"/>
          </a:xfrm>
          <a:prstGeom prst="rect">
            <a:avLst/>
          </a:prstGeom>
          <a:ln>
            <a:solidFill>
              <a:schemeClr val="bg1"/>
            </a:solidFill>
          </a:ln>
        </p:spPr>
        <p:txBody>
          <a:bodyPr wrap="none">
            <a:spAutoFit/>
          </a:bodyPr>
          <a:lstStyle/>
          <a:p>
            <a:pPr>
              <a:lnSpc>
                <a:spcPct val="90000"/>
              </a:lnSpc>
            </a:pPr>
            <a:r>
              <a:rPr lang="en-US" sz="1000" b="1" spc="-100" dirty="0">
                <a:solidFill>
                  <a:srgbClr val="FFFFFF"/>
                </a:solidFill>
              </a:rPr>
              <a:t>Message </a:t>
            </a:r>
            <a:br>
              <a:rPr lang="en-US" sz="1000" b="1" spc="-100" dirty="0">
                <a:solidFill>
                  <a:srgbClr val="FFFFFF"/>
                </a:solidFill>
              </a:rPr>
            </a:br>
            <a:r>
              <a:rPr lang="en-US" sz="1000" b="1" spc="-100" dirty="0">
                <a:solidFill>
                  <a:srgbClr val="FFFFFF"/>
                </a:solidFill>
              </a:rPr>
              <a:t>Delivery</a:t>
            </a:r>
          </a:p>
        </p:txBody>
      </p:sp>
      <p:grpSp>
        <p:nvGrpSpPr>
          <p:cNvPr id="503" name="Group 502"/>
          <p:cNvGrpSpPr/>
          <p:nvPr/>
        </p:nvGrpSpPr>
        <p:grpSpPr>
          <a:xfrm>
            <a:off x="9337407" y="1919289"/>
            <a:ext cx="164802" cy="194728"/>
            <a:chOff x="10671025" y="1847876"/>
            <a:chExt cx="508554" cy="600901"/>
          </a:xfrm>
        </p:grpSpPr>
        <p:sp>
          <p:nvSpPr>
            <p:cNvPr id="504" name="Rounded Rectangle 503"/>
            <p:cNvSpPr/>
            <p:nvPr/>
          </p:nvSpPr>
          <p:spPr bwMode="auto">
            <a:xfrm>
              <a:off x="10671025" y="1847876"/>
              <a:ext cx="508554" cy="600901"/>
            </a:xfrm>
            <a:prstGeom prst="roundRect">
              <a:avLst>
                <a:gd name="adj" fmla="val 10888"/>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505" name="Freeform 92"/>
            <p:cNvSpPr>
              <a:spLocks noEditPoints="1"/>
            </p:cNvSpPr>
            <p:nvPr/>
          </p:nvSpPr>
          <p:spPr bwMode="black">
            <a:xfrm>
              <a:off x="10746067" y="1940951"/>
              <a:ext cx="322421" cy="439298"/>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grpSp>
      <p:grpSp>
        <p:nvGrpSpPr>
          <p:cNvPr id="506" name="Group 505"/>
          <p:cNvGrpSpPr/>
          <p:nvPr/>
        </p:nvGrpSpPr>
        <p:grpSpPr>
          <a:xfrm>
            <a:off x="8299917" y="4237024"/>
            <a:ext cx="361722" cy="277810"/>
            <a:chOff x="9559360" y="2237582"/>
            <a:chExt cx="361722" cy="277810"/>
          </a:xfrm>
        </p:grpSpPr>
        <p:grpSp>
          <p:nvGrpSpPr>
            <p:cNvPr id="507" name="Group 506"/>
            <p:cNvGrpSpPr/>
            <p:nvPr/>
          </p:nvGrpSpPr>
          <p:grpSpPr>
            <a:xfrm>
              <a:off x="9559360" y="2312196"/>
              <a:ext cx="361722" cy="203196"/>
              <a:chOff x="9460705" y="2045402"/>
              <a:chExt cx="285751" cy="160521"/>
            </a:xfrm>
          </p:grpSpPr>
          <p:sp>
            <p:nvSpPr>
              <p:cNvPr id="511" name="Rectangle 510"/>
              <p:cNvSpPr/>
              <p:nvPr/>
            </p:nvSpPr>
            <p:spPr bwMode="auto">
              <a:xfrm>
                <a:off x="9460705" y="2088356"/>
                <a:ext cx="285751" cy="90488"/>
              </a:xfrm>
              <a:prstGeom prst="rect">
                <a:avLst/>
              </a:prstGeom>
              <a:solidFill>
                <a:schemeClr val="tx2"/>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512" name="Freeform 28"/>
              <p:cNvSpPr>
                <a:spLocks noChangeAspect="1"/>
              </p:cNvSpPr>
              <p:nvPr/>
            </p:nvSpPr>
            <p:spPr bwMode="black">
              <a:xfrm>
                <a:off x="9460793" y="2045402"/>
                <a:ext cx="284535" cy="160521"/>
              </a:xfrm>
              <a:custGeom>
                <a:avLst/>
                <a:gdLst/>
                <a:ahLst/>
                <a:cxnLst/>
                <a:rect l="l" t="t" r="r" b="b"/>
                <a:pathLst>
                  <a:path w="4376392" h="2468952">
                    <a:moveTo>
                      <a:pt x="1413911" y="1213109"/>
                    </a:moveTo>
                    <a:cubicBezTo>
                      <a:pt x="1413911" y="1213109"/>
                      <a:pt x="1413911" y="1213109"/>
                      <a:pt x="1930101" y="1521463"/>
                    </a:cubicBezTo>
                    <a:cubicBezTo>
                      <a:pt x="2003041" y="1566315"/>
                      <a:pt x="2092813" y="1588741"/>
                      <a:pt x="2188196" y="1588741"/>
                    </a:cubicBezTo>
                    <a:cubicBezTo>
                      <a:pt x="2283579" y="1588741"/>
                      <a:pt x="2373351" y="1566315"/>
                      <a:pt x="2440680" y="1521463"/>
                    </a:cubicBezTo>
                    <a:cubicBezTo>
                      <a:pt x="2440680" y="1521463"/>
                      <a:pt x="2440680" y="1521463"/>
                      <a:pt x="2962481" y="1213109"/>
                    </a:cubicBezTo>
                    <a:cubicBezTo>
                      <a:pt x="2962481" y="1213109"/>
                      <a:pt x="2962481" y="1213109"/>
                      <a:pt x="4376392" y="2054075"/>
                    </a:cubicBezTo>
                    <a:cubicBezTo>
                      <a:pt x="4376392" y="2054075"/>
                      <a:pt x="4376392" y="2054075"/>
                      <a:pt x="4376392" y="2199843"/>
                    </a:cubicBezTo>
                    <a:cubicBezTo>
                      <a:pt x="4376392" y="2351217"/>
                      <a:pt x="4252955" y="2468952"/>
                      <a:pt x="4107076" y="2468952"/>
                    </a:cubicBezTo>
                    <a:cubicBezTo>
                      <a:pt x="4107076" y="2468952"/>
                      <a:pt x="4107076" y="2468952"/>
                      <a:pt x="269317" y="2468952"/>
                    </a:cubicBezTo>
                    <a:cubicBezTo>
                      <a:pt x="117826" y="2468952"/>
                      <a:pt x="0" y="2351217"/>
                      <a:pt x="0" y="2199843"/>
                    </a:cubicBezTo>
                    <a:lnTo>
                      <a:pt x="0" y="2054075"/>
                    </a:lnTo>
                    <a:cubicBezTo>
                      <a:pt x="0" y="2054075"/>
                      <a:pt x="0" y="2054075"/>
                      <a:pt x="1413911" y="1213109"/>
                    </a:cubicBezTo>
                    <a:close/>
                    <a:moveTo>
                      <a:pt x="4376392" y="370341"/>
                    </a:moveTo>
                    <a:lnTo>
                      <a:pt x="4376392" y="1818475"/>
                    </a:lnTo>
                    <a:lnTo>
                      <a:pt x="3158223" y="1094408"/>
                    </a:lnTo>
                    <a:close/>
                    <a:moveTo>
                      <a:pt x="0" y="370341"/>
                    </a:moveTo>
                    <a:lnTo>
                      <a:pt x="1215798" y="1094408"/>
                    </a:lnTo>
                    <a:lnTo>
                      <a:pt x="0" y="1818475"/>
                    </a:lnTo>
                    <a:close/>
                    <a:moveTo>
                      <a:pt x="328919" y="0"/>
                    </a:moveTo>
                    <a:cubicBezTo>
                      <a:pt x="511307" y="0"/>
                      <a:pt x="1235003" y="0"/>
                      <a:pt x="4106551" y="0"/>
                    </a:cubicBezTo>
                    <a:cubicBezTo>
                      <a:pt x="4213192" y="0"/>
                      <a:pt x="4302996" y="61743"/>
                      <a:pt x="4347897" y="151551"/>
                    </a:cubicBezTo>
                    <a:cubicBezTo>
                      <a:pt x="4347870" y="151567"/>
                      <a:pt x="4340511" y="155934"/>
                      <a:pt x="2332938" y="1347122"/>
                    </a:cubicBezTo>
                    <a:cubicBezTo>
                      <a:pt x="2332938" y="1347133"/>
                      <a:pt x="2332938" y="1347371"/>
                      <a:pt x="2332938" y="1352735"/>
                    </a:cubicBezTo>
                    <a:cubicBezTo>
                      <a:pt x="2293649" y="1375187"/>
                      <a:pt x="2243135" y="1386413"/>
                      <a:pt x="2187008" y="1386413"/>
                    </a:cubicBezTo>
                    <a:cubicBezTo>
                      <a:pt x="2130881" y="1386413"/>
                      <a:pt x="2074754" y="1375187"/>
                      <a:pt x="2035465" y="1352735"/>
                    </a:cubicBezTo>
                    <a:cubicBezTo>
                      <a:pt x="2035444" y="1352723"/>
                      <a:pt x="2029016" y="1348880"/>
                      <a:pt x="26119" y="151551"/>
                    </a:cubicBezTo>
                    <a:cubicBezTo>
                      <a:pt x="65408" y="61743"/>
                      <a:pt x="160824" y="0"/>
                      <a:pt x="267465" y="0"/>
                    </a:cubicBezTo>
                    <a:cubicBezTo>
                      <a:pt x="267475" y="0"/>
                      <a:pt x="268258" y="0"/>
                      <a:pt x="328919" y="0"/>
                    </a:cubicBezTo>
                    <a:close/>
                  </a:path>
                </a:pathLst>
              </a:custGeom>
              <a:solidFill>
                <a:schemeClr val="tx1"/>
              </a:solidFill>
              <a:ln>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b="1" spc="-122">
                  <a:solidFill>
                    <a:srgbClr val="FFFFFF"/>
                  </a:solidFill>
                  <a:latin typeface="Segoe Light" pitchFamily="34" charset="0"/>
                </a:endParaRPr>
              </a:p>
            </p:txBody>
          </p:sp>
        </p:grpSp>
        <p:sp>
          <p:nvSpPr>
            <p:cNvPr id="510" name="Freeform 92"/>
            <p:cNvSpPr>
              <a:spLocks noEditPoints="1"/>
            </p:cNvSpPr>
            <p:nvPr/>
          </p:nvSpPr>
          <p:spPr bwMode="black">
            <a:xfrm>
              <a:off x="9792483" y="2237582"/>
              <a:ext cx="104484" cy="142359"/>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grpSp>
      <p:grpSp>
        <p:nvGrpSpPr>
          <p:cNvPr id="513" name="Group 512"/>
          <p:cNvGrpSpPr/>
          <p:nvPr/>
        </p:nvGrpSpPr>
        <p:grpSpPr>
          <a:xfrm>
            <a:off x="10313180" y="4223545"/>
            <a:ext cx="361722" cy="277810"/>
            <a:chOff x="9559360" y="2237582"/>
            <a:chExt cx="361722" cy="277810"/>
          </a:xfrm>
        </p:grpSpPr>
        <p:grpSp>
          <p:nvGrpSpPr>
            <p:cNvPr id="514" name="Group 513"/>
            <p:cNvGrpSpPr/>
            <p:nvPr/>
          </p:nvGrpSpPr>
          <p:grpSpPr>
            <a:xfrm>
              <a:off x="9559360" y="2312196"/>
              <a:ext cx="361722" cy="203196"/>
              <a:chOff x="9460705" y="2045402"/>
              <a:chExt cx="285751" cy="160521"/>
            </a:xfrm>
          </p:grpSpPr>
          <p:sp>
            <p:nvSpPr>
              <p:cNvPr id="518" name="Rectangle 517"/>
              <p:cNvSpPr/>
              <p:nvPr/>
            </p:nvSpPr>
            <p:spPr bwMode="auto">
              <a:xfrm>
                <a:off x="9460705" y="2088356"/>
                <a:ext cx="285751" cy="90488"/>
              </a:xfrm>
              <a:prstGeom prst="rect">
                <a:avLst/>
              </a:prstGeom>
              <a:solidFill>
                <a:schemeClr val="tx2"/>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519" name="Freeform 28"/>
              <p:cNvSpPr>
                <a:spLocks noChangeAspect="1"/>
              </p:cNvSpPr>
              <p:nvPr/>
            </p:nvSpPr>
            <p:spPr bwMode="black">
              <a:xfrm>
                <a:off x="9460793" y="2045402"/>
                <a:ext cx="284535" cy="160521"/>
              </a:xfrm>
              <a:custGeom>
                <a:avLst/>
                <a:gdLst/>
                <a:ahLst/>
                <a:cxnLst/>
                <a:rect l="l" t="t" r="r" b="b"/>
                <a:pathLst>
                  <a:path w="4376392" h="2468952">
                    <a:moveTo>
                      <a:pt x="1413911" y="1213109"/>
                    </a:moveTo>
                    <a:cubicBezTo>
                      <a:pt x="1413911" y="1213109"/>
                      <a:pt x="1413911" y="1213109"/>
                      <a:pt x="1930101" y="1521463"/>
                    </a:cubicBezTo>
                    <a:cubicBezTo>
                      <a:pt x="2003041" y="1566315"/>
                      <a:pt x="2092813" y="1588741"/>
                      <a:pt x="2188196" y="1588741"/>
                    </a:cubicBezTo>
                    <a:cubicBezTo>
                      <a:pt x="2283579" y="1588741"/>
                      <a:pt x="2373351" y="1566315"/>
                      <a:pt x="2440680" y="1521463"/>
                    </a:cubicBezTo>
                    <a:cubicBezTo>
                      <a:pt x="2440680" y="1521463"/>
                      <a:pt x="2440680" y="1521463"/>
                      <a:pt x="2962481" y="1213109"/>
                    </a:cubicBezTo>
                    <a:cubicBezTo>
                      <a:pt x="2962481" y="1213109"/>
                      <a:pt x="2962481" y="1213109"/>
                      <a:pt x="4376392" y="2054075"/>
                    </a:cubicBezTo>
                    <a:cubicBezTo>
                      <a:pt x="4376392" y="2054075"/>
                      <a:pt x="4376392" y="2054075"/>
                      <a:pt x="4376392" y="2199843"/>
                    </a:cubicBezTo>
                    <a:cubicBezTo>
                      <a:pt x="4376392" y="2351217"/>
                      <a:pt x="4252955" y="2468952"/>
                      <a:pt x="4107076" y="2468952"/>
                    </a:cubicBezTo>
                    <a:cubicBezTo>
                      <a:pt x="4107076" y="2468952"/>
                      <a:pt x="4107076" y="2468952"/>
                      <a:pt x="269317" y="2468952"/>
                    </a:cubicBezTo>
                    <a:cubicBezTo>
                      <a:pt x="117826" y="2468952"/>
                      <a:pt x="0" y="2351217"/>
                      <a:pt x="0" y="2199843"/>
                    </a:cubicBezTo>
                    <a:lnTo>
                      <a:pt x="0" y="2054075"/>
                    </a:lnTo>
                    <a:cubicBezTo>
                      <a:pt x="0" y="2054075"/>
                      <a:pt x="0" y="2054075"/>
                      <a:pt x="1413911" y="1213109"/>
                    </a:cubicBezTo>
                    <a:close/>
                    <a:moveTo>
                      <a:pt x="4376392" y="370341"/>
                    </a:moveTo>
                    <a:lnTo>
                      <a:pt x="4376392" y="1818475"/>
                    </a:lnTo>
                    <a:lnTo>
                      <a:pt x="3158223" y="1094408"/>
                    </a:lnTo>
                    <a:close/>
                    <a:moveTo>
                      <a:pt x="0" y="370341"/>
                    </a:moveTo>
                    <a:lnTo>
                      <a:pt x="1215798" y="1094408"/>
                    </a:lnTo>
                    <a:lnTo>
                      <a:pt x="0" y="1818475"/>
                    </a:lnTo>
                    <a:close/>
                    <a:moveTo>
                      <a:pt x="328919" y="0"/>
                    </a:moveTo>
                    <a:cubicBezTo>
                      <a:pt x="511307" y="0"/>
                      <a:pt x="1235003" y="0"/>
                      <a:pt x="4106551" y="0"/>
                    </a:cubicBezTo>
                    <a:cubicBezTo>
                      <a:pt x="4213192" y="0"/>
                      <a:pt x="4302996" y="61743"/>
                      <a:pt x="4347897" y="151551"/>
                    </a:cubicBezTo>
                    <a:cubicBezTo>
                      <a:pt x="4347870" y="151567"/>
                      <a:pt x="4340511" y="155934"/>
                      <a:pt x="2332938" y="1347122"/>
                    </a:cubicBezTo>
                    <a:cubicBezTo>
                      <a:pt x="2332938" y="1347133"/>
                      <a:pt x="2332938" y="1347371"/>
                      <a:pt x="2332938" y="1352735"/>
                    </a:cubicBezTo>
                    <a:cubicBezTo>
                      <a:pt x="2293649" y="1375187"/>
                      <a:pt x="2243135" y="1386413"/>
                      <a:pt x="2187008" y="1386413"/>
                    </a:cubicBezTo>
                    <a:cubicBezTo>
                      <a:pt x="2130881" y="1386413"/>
                      <a:pt x="2074754" y="1375187"/>
                      <a:pt x="2035465" y="1352735"/>
                    </a:cubicBezTo>
                    <a:cubicBezTo>
                      <a:pt x="2035444" y="1352723"/>
                      <a:pt x="2029016" y="1348880"/>
                      <a:pt x="26119" y="151551"/>
                    </a:cubicBezTo>
                    <a:cubicBezTo>
                      <a:pt x="65408" y="61743"/>
                      <a:pt x="160824" y="0"/>
                      <a:pt x="267465" y="0"/>
                    </a:cubicBezTo>
                    <a:cubicBezTo>
                      <a:pt x="267475" y="0"/>
                      <a:pt x="268258" y="0"/>
                      <a:pt x="328919" y="0"/>
                    </a:cubicBezTo>
                    <a:close/>
                  </a:path>
                </a:pathLst>
              </a:custGeom>
              <a:solidFill>
                <a:schemeClr val="tx1"/>
              </a:solidFill>
              <a:ln>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b="1" spc="-122">
                  <a:solidFill>
                    <a:srgbClr val="FFFFFF"/>
                  </a:solidFill>
                  <a:latin typeface="Segoe Light" pitchFamily="34" charset="0"/>
                </a:endParaRPr>
              </a:p>
            </p:txBody>
          </p:sp>
        </p:grpSp>
        <p:sp>
          <p:nvSpPr>
            <p:cNvPr id="517" name="Freeform 92"/>
            <p:cNvSpPr>
              <a:spLocks noEditPoints="1"/>
            </p:cNvSpPr>
            <p:nvPr/>
          </p:nvSpPr>
          <p:spPr bwMode="black">
            <a:xfrm>
              <a:off x="9788704" y="2237582"/>
              <a:ext cx="104484" cy="142359"/>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grpSp>
      <p:sp>
        <p:nvSpPr>
          <p:cNvPr id="520" name="Freeform 92"/>
          <p:cNvSpPr>
            <a:spLocks noEditPoints="1"/>
          </p:cNvSpPr>
          <p:nvPr/>
        </p:nvSpPr>
        <p:spPr bwMode="black">
          <a:xfrm>
            <a:off x="8313787" y="5107637"/>
            <a:ext cx="187262" cy="255142"/>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sp>
        <p:nvSpPr>
          <p:cNvPr id="521" name="Freeform 92"/>
          <p:cNvSpPr>
            <a:spLocks noEditPoints="1"/>
          </p:cNvSpPr>
          <p:nvPr/>
        </p:nvSpPr>
        <p:spPr bwMode="black">
          <a:xfrm>
            <a:off x="10482249" y="5107637"/>
            <a:ext cx="187262" cy="255142"/>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cxnSp>
        <p:nvCxnSpPr>
          <p:cNvPr id="466" name="Straight Arrow Connector 465"/>
          <p:cNvCxnSpPr/>
          <p:nvPr/>
        </p:nvCxnSpPr>
        <p:spPr>
          <a:xfrm flipH="1" flipV="1">
            <a:off x="8269955" y="3276600"/>
            <a:ext cx="108858" cy="1592263"/>
          </a:xfrm>
          <a:prstGeom prst="straightConnector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75" name="Straight Arrow Connector 474"/>
          <p:cNvCxnSpPr/>
          <p:nvPr/>
        </p:nvCxnSpPr>
        <p:spPr>
          <a:xfrm flipH="1" flipV="1">
            <a:off x="10403555" y="3287486"/>
            <a:ext cx="119740" cy="1581377"/>
          </a:xfrm>
          <a:prstGeom prst="straightConnector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10" name="Title 37"/>
          <p:cNvSpPr txBox="1">
            <a:spLocks/>
          </p:cNvSpPr>
          <p:nvPr/>
        </p:nvSpPr>
        <p:spPr>
          <a:xfrm>
            <a:off x="46037" y="68262"/>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a:gradFill>
                  <a:gsLst>
                    <a:gs pos="1250">
                      <a:srgbClr val="505050"/>
                    </a:gs>
                    <a:gs pos="100000">
                      <a:srgbClr val="505050"/>
                    </a:gs>
                  </a:gsLst>
                  <a:lin ang="5400000" scaled="0"/>
                </a:gradFill>
              </a:rPr>
              <a:t>S/MIME</a:t>
            </a:r>
          </a:p>
        </p:txBody>
      </p:sp>
    </p:spTree>
    <p:extLst>
      <p:ext uri="{BB962C8B-B14F-4D97-AF65-F5344CB8AC3E}">
        <p14:creationId xmlns:p14="http://schemas.microsoft.com/office/powerpoint/2010/main" val="302184154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Rectangle 188"/>
          <p:cNvSpPr/>
          <p:nvPr/>
        </p:nvSpPr>
        <p:spPr>
          <a:xfrm>
            <a:off x="10806143" y="1900429"/>
            <a:ext cx="1960010" cy="535531"/>
          </a:xfrm>
          <a:prstGeom prst="rect">
            <a:avLst/>
          </a:prstGeom>
        </p:spPr>
        <p:txBody>
          <a:bodyPr wrap="square" lIns="182880" rIns="182880">
            <a:spAutoFit/>
          </a:bodyPr>
          <a:lstStyle/>
          <a:p>
            <a:pPr>
              <a:lnSpc>
                <a:spcPct val="90000"/>
              </a:lnSpc>
            </a:pPr>
            <a:r>
              <a:rPr lang="en-US" sz="1600" dirty="0" smtClean="0">
                <a:solidFill>
                  <a:srgbClr val="FFFFFF"/>
                </a:solidFill>
                <a:latin typeface="Segoe UI Light" panose="020B0502040204020203" pitchFamily="34" charset="0"/>
                <a:cs typeface="Segoe UI Light" panose="020B0502040204020203" pitchFamily="34" charset="0"/>
              </a:rPr>
              <a:t>BitLocker protected</a:t>
            </a:r>
            <a:endParaRPr lang="en-US" sz="1600" dirty="0">
              <a:solidFill>
                <a:srgbClr val="FFFFFF"/>
              </a:solidFill>
              <a:latin typeface="Segoe UI Light" panose="020B0502040204020203" pitchFamily="34" charset="0"/>
              <a:cs typeface="Segoe UI Light" panose="020B0502040204020203" pitchFamily="34" charset="0"/>
            </a:endParaRPr>
          </a:p>
        </p:txBody>
      </p:sp>
      <p:sp>
        <p:nvSpPr>
          <p:cNvPr id="48" name="Rectangle 47"/>
          <p:cNvSpPr/>
          <p:nvPr/>
        </p:nvSpPr>
        <p:spPr bwMode="auto">
          <a:xfrm>
            <a:off x="274637" y="1228698"/>
            <a:ext cx="3302819" cy="511204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dirty="0">
              <a:solidFill>
                <a:srgbClr val="FFFFFF"/>
              </a:solidFill>
              <a:latin typeface="Segoe UI Light" panose="020B0502040204020203" pitchFamily="34" charset="0"/>
              <a:cs typeface="Segoe UI Light" panose="020B0502040204020203" pitchFamily="34" charset="0"/>
            </a:endParaRPr>
          </a:p>
        </p:txBody>
      </p:sp>
      <p:sp>
        <p:nvSpPr>
          <p:cNvPr id="50" name="Rectangle 49"/>
          <p:cNvSpPr/>
          <p:nvPr/>
        </p:nvSpPr>
        <p:spPr bwMode="auto">
          <a:xfrm>
            <a:off x="3684685" y="1228698"/>
            <a:ext cx="8535601" cy="2550363"/>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b="1" dirty="0">
              <a:solidFill>
                <a:srgbClr val="FFFFFF"/>
              </a:solidFill>
              <a:latin typeface="Segoe UI Light" panose="020B0502040204020203" pitchFamily="34" charset="0"/>
              <a:cs typeface="Segoe UI Light" panose="020B0502040204020203" pitchFamily="34" charset="0"/>
            </a:endParaRPr>
          </a:p>
        </p:txBody>
      </p:sp>
      <p:sp>
        <p:nvSpPr>
          <p:cNvPr id="51" name="Rectangle 50"/>
          <p:cNvSpPr/>
          <p:nvPr/>
        </p:nvSpPr>
        <p:spPr bwMode="auto">
          <a:xfrm>
            <a:off x="3684685" y="3816652"/>
            <a:ext cx="8535601" cy="2524094"/>
          </a:xfrm>
          <a:prstGeom prst="rect">
            <a:avLst/>
          </a:prstGeom>
          <a:solidFill>
            <a:schemeClr val="accent4"/>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400" b="1" dirty="0">
              <a:solidFill>
                <a:srgbClr val="FFFFFF"/>
              </a:solidFill>
              <a:latin typeface="Segoe UI Light" panose="020B0502040204020203" pitchFamily="34" charset="0"/>
              <a:cs typeface="Segoe UI Light" panose="020B0502040204020203" pitchFamily="34" charset="0"/>
            </a:endParaRPr>
          </a:p>
        </p:txBody>
      </p:sp>
      <p:sp>
        <p:nvSpPr>
          <p:cNvPr id="52" name="Content Placeholder 2"/>
          <p:cNvSpPr txBox="1">
            <a:spLocks/>
          </p:cNvSpPr>
          <p:nvPr/>
        </p:nvSpPr>
        <p:spPr>
          <a:xfrm>
            <a:off x="331500" y="1287462"/>
            <a:ext cx="3316775" cy="4763325"/>
          </a:xfrm>
          <a:prstGeom prst="rect">
            <a:avLst/>
          </a:prstGeom>
        </p:spPr>
        <p:txBody>
          <a:bodyPr vert="horz" lIns="45720" tIns="45720" rIns="45720" bIns="45720" rtlCol="0">
            <a:noAutofit/>
          </a:bodyPr>
          <a:lstStyle>
            <a:lvl1pPr marL="93260" indent="-93260" algn="l" defTabSz="932597" rtl="0" eaLnBrk="1" latinLnBrk="0" hangingPunct="1">
              <a:lnSpc>
                <a:spcPct val="90000"/>
              </a:lnSpc>
              <a:spcBef>
                <a:spcPts val="1224"/>
              </a:spcBef>
              <a:spcAft>
                <a:spcPts val="204"/>
              </a:spcAft>
              <a:buClr>
                <a:schemeClr val="accent1"/>
              </a:buClr>
              <a:buSzPct val="100000"/>
              <a:buFont typeface="Tw Cen MT" panose="020B0602020104020603" pitchFamily="34" charset="0"/>
              <a:buChar char=" "/>
              <a:defRPr sz="2244" kern="1200">
                <a:solidFill>
                  <a:schemeClr val="tx1"/>
                </a:solidFill>
                <a:latin typeface="+mn-lt"/>
                <a:ea typeface="+mn-ea"/>
                <a:cs typeface="+mn-cs"/>
              </a:defRPr>
            </a:lvl1pPr>
            <a:lvl2pPr marL="2704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836" kern="1200">
                <a:solidFill>
                  <a:schemeClr val="tx1"/>
                </a:solidFill>
                <a:latin typeface="+mn-lt"/>
                <a:ea typeface="+mn-ea"/>
                <a:cs typeface="+mn-cs"/>
              </a:defRPr>
            </a:lvl2pPr>
            <a:lvl3pPr marL="45697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3pPr>
            <a:lvl4pPr marL="606188"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4pPr>
            <a:lvl5pPr marL="79270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5pPr>
            <a:lvl6pPr marL="93259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6pPr>
            <a:lvl7pPr marL="108181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7pPr>
            <a:lvl8pPr marL="12403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8pPr>
            <a:lvl9pPr marL="1389569"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9pPr>
          </a:lstStyle>
          <a:p>
            <a:pPr marL="0" indent="0">
              <a:lnSpc>
                <a:spcPct val="100000"/>
              </a:lnSpc>
              <a:spcBef>
                <a:spcPts val="0"/>
              </a:spcBef>
              <a:spcAft>
                <a:spcPts val="0"/>
              </a:spcAft>
              <a:buClr>
                <a:srgbClr val="00188F"/>
              </a:buClr>
              <a:buFont typeface="Wingdings" panose="05000000000000000000" pitchFamily="2" charset="2"/>
              <a:buNone/>
            </a:pPr>
            <a:r>
              <a:rPr lang="en-US" sz="2800" dirty="0" smtClean="0">
                <a:solidFill>
                  <a:srgbClr val="505050"/>
                </a:solidFill>
                <a:latin typeface="Segoe UI Light"/>
              </a:rPr>
              <a:t>Send encrypted emails to anyone!</a:t>
            </a:r>
          </a:p>
          <a:p>
            <a:pPr marL="0" indent="0">
              <a:lnSpc>
                <a:spcPct val="100000"/>
              </a:lnSpc>
              <a:spcBef>
                <a:spcPts val="0"/>
              </a:spcBef>
              <a:spcAft>
                <a:spcPts val="0"/>
              </a:spcAft>
              <a:buClr>
                <a:srgbClr val="00188F"/>
              </a:buClr>
              <a:buFont typeface="Wingdings" panose="05000000000000000000" pitchFamily="2" charset="2"/>
              <a:buNone/>
            </a:pPr>
            <a:endParaRPr lang="en-US" sz="2800" dirty="0" smtClean="0">
              <a:solidFill>
                <a:srgbClr val="505050"/>
              </a:solidFill>
              <a:latin typeface="Segoe UI Light"/>
            </a:endParaRPr>
          </a:p>
          <a:p>
            <a:pPr marL="0" indent="0">
              <a:lnSpc>
                <a:spcPct val="100000"/>
              </a:lnSpc>
              <a:spcBef>
                <a:spcPts val="0"/>
              </a:spcBef>
              <a:spcAft>
                <a:spcPts val="0"/>
              </a:spcAft>
              <a:buClr>
                <a:srgbClr val="00188F"/>
              </a:buClr>
              <a:buFont typeface="Wingdings" panose="05000000000000000000" pitchFamily="2" charset="2"/>
              <a:buNone/>
            </a:pPr>
            <a:r>
              <a:rPr lang="en-US" sz="2800" dirty="0" smtClean="0">
                <a:solidFill>
                  <a:srgbClr val="505050"/>
                </a:solidFill>
                <a:latin typeface="Segoe UI Light"/>
              </a:rPr>
              <a:t>All </a:t>
            </a:r>
            <a:r>
              <a:rPr lang="en-US" sz="2800" dirty="0">
                <a:solidFill>
                  <a:srgbClr val="505050"/>
                </a:solidFill>
                <a:latin typeface="Segoe UI Light"/>
              </a:rPr>
              <a:t>you need is a Office 365 or Microsoft Account to receive encrypted emails</a:t>
            </a:r>
          </a:p>
          <a:p>
            <a:pPr marL="0" indent="0">
              <a:lnSpc>
                <a:spcPct val="100000"/>
              </a:lnSpc>
              <a:spcBef>
                <a:spcPts val="0"/>
              </a:spcBef>
              <a:spcAft>
                <a:spcPts val="0"/>
              </a:spcAft>
              <a:buClr>
                <a:srgbClr val="00188F"/>
              </a:buClr>
              <a:buFont typeface="Tw Cen MT" panose="020B0602020104020603" pitchFamily="34" charset="0"/>
              <a:buNone/>
            </a:pPr>
            <a:endParaRPr lang="en-US" sz="3000" dirty="0" smtClean="0">
              <a:solidFill>
                <a:srgbClr val="505050"/>
              </a:solidFill>
              <a:latin typeface="Segoe UI Light"/>
              <a:cs typeface="Segoe UI Light" panose="020B0502040204020203" pitchFamily="34" charset="0"/>
            </a:endParaRPr>
          </a:p>
        </p:txBody>
      </p:sp>
      <p:grpSp>
        <p:nvGrpSpPr>
          <p:cNvPr id="54" name="Group 53"/>
          <p:cNvGrpSpPr/>
          <p:nvPr/>
        </p:nvGrpSpPr>
        <p:grpSpPr>
          <a:xfrm>
            <a:off x="4058416" y="1850545"/>
            <a:ext cx="1849208" cy="1021529"/>
            <a:chOff x="1264565" y="4701608"/>
            <a:chExt cx="1849208" cy="1021529"/>
          </a:xfrm>
        </p:grpSpPr>
        <p:sp>
          <p:nvSpPr>
            <p:cNvPr id="55" name="Freeform 128"/>
            <p:cNvSpPr>
              <a:spLocks noChangeAspect="1"/>
            </p:cNvSpPr>
            <p:nvPr/>
          </p:nvSpPr>
          <p:spPr bwMode="black">
            <a:xfrm>
              <a:off x="1264565" y="4701608"/>
              <a:ext cx="1849208" cy="102152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57150">
              <a:solidFill>
                <a:schemeClr val="bg1"/>
              </a:solid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pic>
          <p:nvPicPr>
            <p:cNvPr id="56" name="Picture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1034" y="5135181"/>
              <a:ext cx="1321923" cy="457792"/>
            </a:xfrm>
            <a:prstGeom prst="rect">
              <a:avLst/>
            </a:prstGeom>
            <a:ln>
              <a:solidFill>
                <a:schemeClr val="bg1"/>
              </a:solidFill>
            </a:ln>
          </p:spPr>
        </p:pic>
      </p:grpSp>
      <p:sp>
        <p:nvSpPr>
          <p:cNvPr id="58" name="TextBox 57"/>
          <p:cNvSpPr txBox="1"/>
          <p:nvPr/>
        </p:nvSpPr>
        <p:spPr>
          <a:xfrm>
            <a:off x="3932237" y="3832399"/>
            <a:ext cx="2557014" cy="1037207"/>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072C6">
                    <a:lumMod val="60000"/>
                    <a:lumOff val="40000"/>
                  </a:srgbClr>
                </a:solidFill>
              </a:rPr>
              <a:t>Customer </a:t>
            </a:r>
          </a:p>
          <a:p>
            <a:pPr algn="ctr">
              <a:lnSpc>
                <a:spcPct val="90000"/>
              </a:lnSpc>
              <a:spcAft>
                <a:spcPts val="600"/>
              </a:spcAft>
            </a:pPr>
            <a:r>
              <a:rPr lang="en-US" sz="2400" dirty="0" smtClean="0">
                <a:solidFill>
                  <a:srgbClr val="0072C6">
                    <a:lumMod val="60000"/>
                    <a:lumOff val="40000"/>
                  </a:srgbClr>
                </a:solidFill>
              </a:rPr>
              <a:t>Environment</a:t>
            </a:r>
          </a:p>
        </p:txBody>
      </p:sp>
      <p:pic>
        <p:nvPicPr>
          <p:cNvPr id="59" name="Picture 58"/>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618037" y="4716462"/>
            <a:ext cx="1371600" cy="1371600"/>
          </a:xfrm>
          <a:prstGeom prst="rect">
            <a:avLst/>
          </a:prstGeom>
        </p:spPr>
      </p:pic>
      <p:sp>
        <p:nvSpPr>
          <p:cNvPr id="106" name="Rectangle 105"/>
          <p:cNvSpPr/>
          <p:nvPr/>
        </p:nvSpPr>
        <p:spPr>
          <a:xfrm>
            <a:off x="7899481" y="5950614"/>
            <a:ext cx="2232326" cy="313932"/>
          </a:xfrm>
          <a:prstGeom prst="rect">
            <a:avLst/>
          </a:prstGeom>
          <a:ln>
            <a:noFill/>
          </a:ln>
        </p:spPr>
        <p:txBody>
          <a:bodyPr wrap="square" lIns="182880">
            <a:spAutoFit/>
          </a:bodyPr>
          <a:lstStyle/>
          <a:p>
            <a:pPr algn="ctr">
              <a:lnSpc>
                <a:spcPct val="90000"/>
              </a:lnSpc>
            </a:pPr>
            <a:r>
              <a:rPr lang="en-US" sz="1600" b="1" dirty="0" smtClean="0">
                <a:solidFill>
                  <a:srgbClr val="FFFFFF"/>
                </a:solidFill>
              </a:rPr>
              <a:t>PC</a:t>
            </a:r>
            <a:endParaRPr lang="en-US" sz="1600" b="1" dirty="0">
              <a:solidFill>
                <a:srgbClr val="FFFFFF"/>
              </a:solidFill>
            </a:endParaRPr>
          </a:p>
        </p:txBody>
      </p:sp>
      <p:sp>
        <p:nvSpPr>
          <p:cNvPr id="107" name="Rectangle 106"/>
          <p:cNvSpPr/>
          <p:nvPr/>
        </p:nvSpPr>
        <p:spPr>
          <a:xfrm>
            <a:off x="6751637" y="2572654"/>
            <a:ext cx="1075191" cy="480131"/>
          </a:xfrm>
          <a:prstGeom prst="rect">
            <a:avLst/>
          </a:prstGeom>
          <a:ln>
            <a:noFill/>
          </a:ln>
        </p:spPr>
        <p:txBody>
          <a:bodyPr wrap="square">
            <a:spAutoFit/>
          </a:bodyPr>
          <a:lstStyle/>
          <a:p>
            <a:pPr>
              <a:lnSpc>
                <a:spcPct val="90000"/>
              </a:lnSpc>
            </a:pPr>
            <a:r>
              <a:rPr lang="en-US" sz="1400" b="1" spc="-30" dirty="0">
                <a:solidFill>
                  <a:srgbClr val="FFFFFF"/>
                </a:solidFill>
              </a:rPr>
              <a:t>Exchange </a:t>
            </a:r>
            <a:r>
              <a:rPr lang="en-US" sz="1400" b="1" spc="-30" dirty="0" smtClean="0">
                <a:solidFill>
                  <a:srgbClr val="FFFFFF"/>
                </a:solidFill>
              </a:rPr>
              <a:t/>
            </a:r>
            <a:br>
              <a:rPr lang="en-US" sz="1400" b="1" spc="-30" dirty="0" smtClean="0">
                <a:solidFill>
                  <a:srgbClr val="FFFFFF"/>
                </a:solidFill>
              </a:rPr>
            </a:br>
            <a:r>
              <a:rPr lang="en-US" sz="1400" b="1" spc="-30" dirty="0" smtClean="0">
                <a:solidFill>
                  <a:srgbClr val="FFFFFF"/>
                </a:solidFill>
              </a:rPr>
              <a:t>server</a:t>
            </a:r>
            <a:endParaRPr lang="en-US" sz="1400" b="1" spc="-30" dirty="0">
              <a:solidFill>
                <a:srgbClr val="FFFFFF"/>
              </a:solidFill>
            </a:endParaRPr>
          </a:p>
        </p:txBody>
      </p:sp>
      <p:grpSp>
        <p:nvGrpSpPr>
          <p:cNvPr id="108" name="Group 107"/>
          <p:cNvGrpSpPr/>
          <p:nvPr/>
        </p:nvGrpSpPr>
        <p:grpSpPr>
          <a:xfrm>
            <a:off x="7633712" y="2015990"/>
            <a:ext cx="684780" cy="1299683"/>
            <a:chOff x="6836734" y="861237"/>
            <a:chExt cx="1041991" cy="1977656"/>
          </a:xfrm>
        </p:grpSpPr>
        <p:grpSp>
          <p:nvGrpSpPr>
            <p:cNvPr id="109" name="Group 108"/>
            <p:cNvGrpSpPr/>
            <p:nvPr/>
          </p:nvGrpSpPr>
          <p:grpSpPr>
            <a:xfrm>
              <a:off x="6836734" y="861237"/>
              <a:ext cx="1041991" cy="1977656"/>
              <a:chOff x="8899451" y="1435395"/>
              <a:chExt cx="1041991" cy="1977656"/>
            </a:xfrm>
          </p:grpSpPr>
          <p:sp>
            <p:nvSpPr>
              <p:cNvPr id="118" name="Freeform 5"/>
              <p:cNvSpPr>
                <a:spLocks noEditPoints="1"/>
              </p:cNvSpPr>
              <p:nvPr/>
            </p:nvSpPr>
            <p:spPr bwMode="auto">
              <a:xfrm>
                <a:off x="8960952" y="1501885"/>
                <a:ext cx="918988" cy="1844676"/>
              </a:xfrm>
              <a:custGeom>
                <a:avLst/>
                <a:gdLst>
                  <a:gd name="T0" fmla="*/ 493 w 509"/>
                  <a:gd name="T1" fmla="*/ 0 h 1023"/>
                  <a:gd name="T2" fmla="*/ 12 w 509"/>
                  <a:gd name="T3" fmla="*/ 0 h 1023"/>
                  <a:gd name="T4" fmla="*/ 0 w 509"/>
                  <a:gd name="T5" fmla="*/ 12 h 1023"/>
                  <a:gd name="T6" fmla="*/ 0 w 509"/>
                  <a:gd name="T7" fmla="*/ 212 h 1023"/>
                  <a:gd name="T8" fmla="*/ 0 w 509"/>
                  <a:gd name="T9" fmla="*/ 227 h 1023"/>
                  <a:gd name="T10" fmla="*/ 0 w 509"/>
                  <a:gd name="T11" fmla="*/ 1012 h 1023"/>
                  <a:gd name="T12" fmla="*/ 12 w 509"/>
                  <a:gd name="T13" fmla="*/ 1023 h 1023"/>
                  <a:gd name="T14" fmla="*/ 493 w 509"/>
                  <a:gd name="T15" fmla="*/ 1023 h 1023"/>
                  <a:gd name="T16" fmla="*/ 509 w 509"/>
                  <a:gd name="T17" fmla="*/ 1012 h 1023"/>
                  <a:gd name="T18" fmla="*/ 509 w 509"/>
                  <a:gd name="T19" fmla="*/ 227 h 1023"/>
                  <a:gd name="T20" fmla="*/ 509 w 509"/>
                  <a:gd name="T21" fmla="*/ 212 h 1023"/>
                  <a:gd name="T22" fmla="*/ 509 w 509"/>
                  <a:gd name="T23" fmla="*/ 12 h 1023"/>
                  <a:gd name="T24" fmla="*/ 493 w 509"/>
                  <a:gd name="T25" fmla="*/ 0 h 1023"/>
                  <a:gd name="T26" fmla="*/ 63 w 509"/>
                  <a:gd name="T27" fmla="*/ 157 h 1023"/>
                  <a:gd name="T28" fmla="*/ 63 w 509"/>
                  <a:gd name="T29" fmla="*/ 110 h 1023"/>
                  <a:gd name="T30" fmla="*/ 75 w 509"/>
                  <a:gd name="T31" fmla="*/ 94 h 1023"/>
                  <a:gd name="T32" fmla="*/ 435 w 509"/>
                  <a:gd name="T33" fmla="*/ 94 h 1023"/>
                  <a:gd name="T34" fmla="*/ 446 w 509"/>
                  <a:gd name="T35" fmla="*/ 110 h 1023"/>
                  <a:gd name="T36" fmla="*/ 446 w 509"/>
                  <a:gd name="T37" fmla="*/ 157 h 1023"/>
                  <a:gd name="T38" fmla="*/ 435 w 509"/>
                  <a:gd name="T39" fmla="*/ 169 h 1023"/>
                  <a:gd name="T40" fmla="*/ 75 w 509"/>
                  <a:gd name="T41" fmla="*/ 169 h 1023"/>
                  <a:gd name="T42" fmla="*/ 63 w 509"/>
                  <a:gd name="T43" fmla="*/ 157 h 1023"/>
                  <a:gd name="T44" fmla="*/ 403 w 509"/>
                  <a:gd name="T45" fmla="*/ 482 h 1023"/>
                  <a:gd name="T46" fmla="*/ 372 w 509"/>
                  <a:gd name="T47" fmla="*/ 447 h 1023"/>
                  <a:gd name="T48" fmla="*/ 403 w 509"/>
                  <a:gd name="T49" fmla="*/ 416 h 1023"/>
                  <a:gd name="T50" fmla="*/ 443 w 509"/>
                  <a:gd name="T51" fmla="*/ 447 h 1023"/>
                  <a:gd name="T52" fmla="*/ 403 w 509"/>
                  <a:gd name="T53" fmla="*/ 482 h 1023"/>
                  <a:gd name="T54" fmla="*/ 403 w 509"/>
                  <a:gd name="T55" fmla="*/ 369 h 1023"/>
                  <a:gd name="T56" fmla="*/ 360 w 509"/>
                  <a:gd name="T57" fmla="*/ 321 h 1023"/>
                  <a:gd name="T58" fmla="*/ 403 w 509"/>
                  <a:gd name="T59" fmla="*/ 278 h 1023"/>
                  <a:gd name="T60" fmla="*/ 454 w 509"/>
                  <a:gd name="T61" fmla="*/ 321 h 1023"/>
                  <a:gd name="T62" fmla="*/ 403 w 509"/>
                  <a:gd name="T63" fmla="*/ 36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9" h="1023">
                    <a:moveTo>
                      <a:pt x="493" y="0"/>
                    </a:moveTo>
                    <a:cubicBezTo>
                      <a:pt x="12" y="0"/>
                      <a:pt x="12" y="0"/>
                      <a:pt x="12" y="0"/>
                    </a:cubicBezTo>
                    <a:cubicBezTo>
                      <a:pt x="8" y="0"/>
                      <a:pt x="0" y="4"/>
                      <a:pt x="0" y="12"/>
                    </a:cubicBezTo>
                    <a:cubicBezTo>
                      <a:pt x="0" y="212"/>
                      <a:pt x="0" y="212"/>
                      <a:pt x="0" y="212"/>
                    </a:cubicBezTo>
                    <a:cubicBezTo>
                      <a:pt x="0" y="227"/>
                      <a:pt x="0" y="227"/>
                      <a:pt x="0" y="227"/>
                    </a:cubicBezTo>
                    <a:cubicBezTo>
                      <a:pt x="0" y="1012"/>
                      <a:pt x="0" y="1012"/>
                      <a:pt x="0" y="1012"/>
                    </a:cubicBezTo>
                    <a:cubicBezTo>
                      <a:pt x="0" y="1019"/>
                      <a:pt x="8" y="1023"/>
                      <a:pt x="12" y="1023"/>
                    </a:cubicBezTo>
                    <a:cubicBezTo>
                      <a:pt x="493" y="1023"/>
                      <a:pt x="493" y="1023"/>
                      <a:pt x="493" y="1023"/>
                    </a:cubicBezTo>
                    <a:cubicBezTo>
                      <a:pt x="501" y="1023"/>
                      <a:pt x="509" y="1019"/>
                      <a:pt x="509" y="1012"/>
                    </a:cubicBezTo>
                    <a:cubicBezTo>
                      <a:pt x="509" y="227"/>
                      <a:pt x="509" y="227"/>
                      <a:pt x="509" y="227"/>
                    </a:cubicBezTo>
                    <a:cubicBezTo>
                      <a:pt x="509" y="212"/>
                      <a:pt x="509" y="212"/>
                      <a:pt x="509" y="212"/>
                    </a:cubicBezTo>
                    <a:cubicBezTo>
                      <a:pt x="509" y="12"/>
                      <a:pt x="509" y="12"/>
                      <a:pt x="509" y="12"/>
                    </a:cubicBezTo>
                    <a:cubicBezTo>
                      <a:pt x="509" y="4"/>
                      <a:pt x="501" y="0"/>
                      <a:pt x="493" y="0"/>
                    </a:cubicBezTo>
                    <a:close/>
                    <a:moveTo>
                      <a:pt x="63" y="157"/>
                    </a:moveTo>
                    <a:cubicBezTo>
                      <a:pt x="63" y="110"/>
                      <a:pt x="63" y="110"/>
                      <a:pt x="63" y="110"/>
                    </a:cubicBezTo>
                    <a:cubicBezTo>
                      <a:pt x="63" y="102"/>
                      <a:pt x="67" y="94"/>
                      <a:pt x="75" y="94"/>
                    </a:cubicBezTo>
                    <a:cubicBezTo>
                      <a:pt x="435" y="94"/>
                      <a:pt x="435" y="94"/>
                      <a:pt x="435" y="94"/>
                    </a:cubicBezTo>
                    <a:cubicBezTo>
                      <a:pt x="443" y="94"/>
                      <a:pt x="446" y="102"/>
                      <a:pt x="446" y="110"/>
                    </a:cubicBezTo>
                    <a:cubicBezTo>
                      <a:pt x="446" y="157"/>
                      <a:pt x="446" y="157"/>
                      <a:pt x="446" y="157"/>
                    </a:cubicBezTo>
                    <a:cubicBezTo>
                      <a:pt x="446" y="165"/>
                      <a:pt x="443" y="169"/>
                      <a:pt x="435" y="169"/>
                    </a:cubicBezTo>
                    <a:cubicBezTo>
                      <a:pt x="75" y="169"/>
                      <a:pt x="75" y="169"/>
                      <a:pt x="75" y="169"/>
                    </a:cubicBezTo>
                    <a:cubicBezTo>
                      <a:pt x="67" y="169"/>
                      <a:pt x="63" y="165"/>
                      <a:pt x="63" y="157"/>
                    </a:cubicBezTo>
                    <a:close/>
                    <a:moveTo>
                      <a:pt x="403" y="482"/>
                    </a:moveTo>
                    <a:cubicBezTo>
                      <a:pt x="388" y="482"/>
                      <a:pt x="372" y="467"/>
                      <a:pt x="372" y="447"/>
                    </a:cubicBezTo>
                    <a:cubicBezTo>
                      <a:pt x="372" y="431"/>
                      <a:pt x="388" y="416"/>
                      <a:pt x="403" y="416"/>
                    </a:cubicBezTo>
                    <a:cubicBezTo>
                      <a:pt x="423" y="416"/>
                      <a:pt x="443" y="431"/>
                      <a:pt x="443" y="447"/>
                    </a:cubicBezTo>
                    <a:cubicBezTo>
                      <a:pt x="443" y="467"/>
                      <a:pt x="423" y="482"/>
                      <a:pt x="403" y="482"/>
                    </a:cubicBezTo>
                    <a:close/>
                    <a:moveTo>
                      <a:pt x="403" y="369"/>
                    </a:moveTo>
                    <a:cubicBezTo>
                      <a:pt x="380" y="369"/>
                      <a:pt x="360" y="349"/>
                      <a:pt x="360" y="321"/>
                    </a:cubicBezTo>
                    <a:cubicBezTo>
                      <a:pt x="360" y="298"/>
                      <a:pt x="380" y="278"/>
                      <a:pt x="403" y="278"/>
                    </a:cubicBezTo>
                    <a:cubicBezTo>
                      <a:pt x="431" y="278"/>
                      <a:pt x="454" y="298"/>
                      <a:pt x="454" y="321"/>
                    </a:cubicBezTo>
                    <a:cubicBezTo>
                      <a:pt x="454" y="349"/>
                      <a:pt x="431" y="369"/>
                      <a:pt x="403" y="369"/>
                    </a:cubicBezTo>
                    <a:close/>
                  </a:path>
                </a:pathLst>
              </a:custGeom>
              <a:solidFill>
                <a:schemeClr val="tx1"/>
              </a:solidFill>
              <a:ln>
                <a:solidFill>
                  <a:schemeClr val="bg1"/>
                </a:solid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120" name="Rectangle 119"/>
              <p:cNvSpPr/>
              <p:nvPr/>
            </p:nvSpPr>
            <p:spPr bwMode="auto">
              <a:xfrm>
                <a:off x="8899451" y="1435395"/>
                <a:ext cx="1041991" cy="1977656"/>
              </a:xfrm>
              <a:prstGeom prst="rect">
                <a:avLst/>
              </a:prstGeom>
              <a:noFill/>
              <a:ln>
                <a:solidFill>
                  <a:schemeClr val="bg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sp>
          <p:nvSpPr>
            <p:cNvPr id="110" name="Rectangle 109"/>
            <p:cNvSpPr/>
            <p:nvPr/>
          </p:nvSpPr>
          <p:spPr bwMode="auto">
            <a:xfrm>
              <a:off x="6974958" y="1052623"/>
              <a:ext cx="776177" cy="255182"/>
            </a:xfrm>
            <a:prstGeom prst="rect">
              <a:avLst/>
            </a:prstGeom>
            <a:solidFill>
              <a:schemeClr val="tx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nvGrpSpPr>
            <p:cNvPr id="111" name="Group 110"/>
            <p:cNvGrpSpPr/>
            <p:nvPr/>
          </p:nvGrpSpPr>
          <p:grpSpPr>
            <a:xfrm>
              <a:off x="7304567" y="2049463"/>
              <a:ext cx="446568" cy="310966"/>
              <a:chOff x="7304567" y="2049462"/>
              <a:chExt cx="446568" cy="457201"/>
            </a:xfrm>
          </p:grpSpPr>
          <p:sp>
            <p:nvSpPr>
              <p:cNvPr id="113" name="Rectangle 112"/>
              <p:cNvSpPr/>
              <p:nvPr/>
            </p:nvSpPr>
            <p:spPr bwMode="auto">
              <a:xfrm>
                <a:off x="7304567" y="2049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14" name="Rectangle 113"/>
              <p:cNvSpPr/>
              <p:nvPr/>
            </p:nvSpPr>
            <p:spPr bwMode="auto">
              <a:xfrm>
                <a:off x="7304567" y="22399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16" name="Rectangle 115"/>
              <p:cNvSpPr/>
              <p:nvPr/>
            </p:nvSpPr>
            <p:spPr bwMode="auto">
              <a:xfrm>
                <a:off x="7304567" y="2430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grpSp>
      <p:sp>
        <p:nvSpPr>
          <p:cNvPr id="122" name="Rectangle 121"/>
          <p:cNvSpPr/>
          <p:nvPr/>
        </p:nvSpPr>
        <p:spPr>
          <a:xfrm>
            <a:off x="9215891" y="3312882"/>
            <a:ext cx="1818842" cy="286232"/>
          </a:xfrm>
          <a:prstGeom prst="rect">
            <a:avLst/>
          </a:prstGeom>
          <a:ln>
            <a:noFill/>
          </a:ln>
        </p:spPr>
        <p:txBody>
          <a:bodyPr wrap="square">
            <a:spAutoFit/>
          </a:bodyPr>
          <a:lstStyle/>
          <a:p>
            <a:pPr algn="ctr">
              <a:lnSpc>
                <a:spcPct val="90000"/>
              </a:lnSpc>
            </a:pPr>
            <a:r>
              <a:rPr lang="en-US" sz="1400" b="1" spc="-30" dirty="0">
                <a:solidFill>
                  <a:srgbClr val="FFFFFF"/>
                </a:solidFill>
              </a:rPr>
              <a:t>Exchange server</a:t>
            </a:r>
          </a:p>
        </p:txBody>
      </p:sp>
      <p:grpSp>
        <p:nvGrpSpPr>
          <p:cNvPr id="123" name="Group 122"/>
          <p:cNvGrpSpPr/>
          <p:nvPr/>
        </p:nvGrpSpPr>
        <p:grpSpPr>
          <a:xfrm>
            <a:off x="9766300" y="2015990"/>
            <a:ext cx="684780" cy="1299683"/>
            <a:chOff x="6836734" y="861237"/>
            <a:chExt cx="1041991" cy="1977656"/>
          </a:xfrm>
        </p:grpSpPr>
        <p:grpSp>
          <p:nvGrpSpPr>
            <p:cNvPr id="124" name="Group 123"/>
            <p:cNvGrpSpPr/>
            <p:nvPr/>
          </p:nvGrpSpPr>
          <p:grpSpPr>
            <a:xfrm>
              <a:off x="6836734" y="861237"/>
              <a:ext cx="1041991" cy="1977656"/>
              <a:chOff x="8899451" y="1435395"/>
              <a:chExt cx="1041991" cy="1977656"/>
            </a:xfrm>
          </p:grpSpPr>
          <p:sp>
            <p:nvSpPr>
              <p:cNvPr id="132" name="Freeform 5"/>
              <p:cNvSpPr>
                <a:spLocks noEditPoints="1"/>
              </p:cNvSpPr>
              <p:nvPr/>
            </p:nvSpPr>
            <p:spPr bwMode="auto">
              <a:xfrm>
                <a:off x="8960952" y="1501885"/>
                <a:ext cx="918988" cy="1844676"/>
              </a:xfrm>
              <a:custGeom>
                <a:avLst/>
                <a:gdLst>
                  <a:gd name="T0" fmla="*/ 493 w 509"/>
                  <a:gd name="T1" fmla="*/ 0 h 1023"/>
                  <a:gd name="T2" fmla="*/ 12 w 509"/>
                  <a:gd name="T3" fmla="*/ 0 h 1023"/>
                  <a:gd name="T4" fmla="*/ 0 w 509"/>
                  <a:gd name="T5" fmla="*/ 12 h 1023"/>
                  <a:gd name="T6" fmla="*/ 0 w 509"/>
                  <a:gd name="T7" fmla="*/ 212 h 1023"/>
                  <a:gd name="T8" fmla="*/ 0 w 509"/>
                  <a:gd name="T9" fmla="*/ 227 h 1023"/>
                  <a:gd name="T10" fmla="*/ 0 w 509"/>
                  <a:gd name="T11" fmla="*/ 1012 h 1023"/>
                  <a:gd name="T12" fmla="*/ 12 w 509"/>
                  <a:gd name="T13" fmla="*/ 1023 h 1023"/>
                  <a:gd name="T14" fmla="*/ 493 w 509"/>
                  <a:gd name="T15" fmla="*/ 1023 h 1023"/>
                  <a:gd name="T16" fmla="*/ 509 w 509"/>
                  <a:gd name="T17" fmla="*/ 1012 h 1023"/>
                  <a:gd name="T18" fmla="*/ 509 w 509"/>
                  <a:gd name="T19" fmla="*/ 227 h 1023"/>
                  <a:gd name="T20" fmla="*/ 509 w 509"/>
                  <a:gd name="T21" fmla="*/ 212 h 1023"/>
                  <a:gd name="T22" fmla="*/ 509 w 509"/>
                  <a:gd name="T23" fmla="*/ 12 h 1023"/>
                  <a:gd name="T24" fmla="*/ 493 w 509"/>
                  <a:gd name="T25" fmla="*/ 0 h 1023"/>
                  <a:gd name="T26" fmla="*/ 63 w 509"/>
                  <a:gd name="T27" fmla="*/ 157 h 1023"/>
                  <a:gd name="T28" fmla="*/ 63 w 509"/>
                  <a:gd name="T29" fmla="*/ 110 h 1023"/>
                  <a:gd name="T30" fmla="*/ 75 w 509"/>
                  <a:gd name="T31" fmla="*/ 94 h 1023"/>
                  <a:gd name="T32" fmla="*/ 435 w 509"/>
                  <a:gd name="T33" fmla="*/ 94 h 1023"/>
                  <a:gd name="T34" fmla="*/ 446 w 509"/>
                  <a:gd name="T35" fmla="*/ 110 h 1023"/>
                  <a:gd name="T36" fmla="*/ 446 w 509"/>
                  <a:gd name="T37" fmla="*/ 157 h 1023"/>
                  <a:gd name="T38" fmla="*/ 435 w 509"/>
                  <a:gd name="T39" fmla="*/ 169 h 1023"/>
                  <a:gd name="T40" fmla="*/ 75 w 509"/>
                  <a:gd name="T41" fmla="*/ 169 h 1023"/>
                  <a:gd name="T42" fmla="*/ 63 w 509"/>
                  <a:gd name="T43" fmla="*/ 157 h 1023"/>
                  <a:gd name="T44" fmla="*/ 403 w 509"/>
                  <a:gd name="T45" fmla="*/ 482 h 1023"/>
                  <a:gd name="T46" fmla="*/ 372 w 509"/>
                  <a:gd name="T47" fmla="*/ 447 h 1023"/>
                  <a:gd name="T48" fmla="*/ 403 w 509"/>
                  <a:gd name="T49" fmla="*/ 416 h 1023"/>
                  <a:gd name="T50" fmla="*/ 443 w 509"/>
                  <a:gd name="T51" fmla="*/ 447 h 1023"/>
                  <a:gd name="T52" fmla="*/ 403 w 509"/>
                  <a:gd name="T53" fmla="*/ 482 h 1023"/>
                  <a:gd name="T54" fmla="*/ 403 w 509"/>
                  <a:gd name="T55" fmla="*/ 369 h 1023"/>
                  <a:gd name="T56" fmla="*/ 360 w 509"/>
                  <a:gd name="T57" fmla="*/ 321 h 1023"/>
                  <a:gd name="T58" fmla="*/ 403 w 509"/>
                  <a:gd name="T59" fmla="*/ 278 h 1023"/>
                  <a:gd name="T60" fmla="*/ 454 w 509"/>
                  <a:gd name="T61" fmla="*/ 321 h 1023"/>
                  <a:gd name="T62" fmla="*/ 403 w 509"/>
                  <a:gd name="T63" fmla="*/ 36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9" h="1023">
                    <a:moveTo>
                      <a:pt x="493" y="0"/>
                    </a:moveTo>
                    <a:cubicBezTo>
                      <a:pt x="12" y="0"/>
                      <a:pt x="12" y="0"/>
                      <a:pt x="12" y="0"/>
                    </a:cubicBezTo>
                    <a:cubicBezTo>
                      <a:pt x="8" y="0"/>
                      <a:pt x="0" y="4"/>
                      <a:pt x="0" y="12"/>
                    </a:cubicBezTo>
                    <a:cubicBezTo>
                      <a:pt x="0" y="212"/>
                      <a:pt x="0" y="212"/>
                      <a:pt x="0" y="212"/>
                    </a:cubicBezTo>
                    <a:cubicBezTo>
                      <a:pt x="0" y="227"/>
                      <a:pt x="0" y="227"/>
                      <a:pt x="0" y="227"/>
                    </a:cubicBezTo>
                    <a:cubicBezTo>
                      <a:pt x="0" y="1012"/>
                      <a:pt x="0" y="1012"/>
                      <a:pt x="0" y="1012"/>
                    </a:cubicBezTo>
                    <a:cubicBezTo>
                      <a:pt x="0" y="1019"/>
                      <a:pt x="8" y="1023"/>
                      <a:pt x="12" y="1023"/>
                    </a:cubicBezTo>
                    <a:cubicBezTo>
                      <a:pt x="493" y="1023"/>
                      <a:pt x="493" y="1023"/>
                      <a:pt x="493" y="1023"/>
                    </a:cubicBezTo>
                    <a:cubicBezTo>
                      <a:pt x="501" y="1023"/>
                      <a:pt x="509" y="1019"/>
                      <a:pt x="509" y="1012"/>
                    </a:cubicBezTo>
                    <a:cubicBezTo>
                      <a:pt x="509" y="227"/>
                      <a:pt x="509" y="227"/>
                      <a:pt x="509" y="227"/>
                    </a:cubicBezTo>
                    <a:cubicBezTo>
                      <a:pt x="509" y="212"/>
                      <a:pt x="509" y="212"/>
                      <a:pt x="509" y="212"/>
                    </a:cubicBezTo>
                    <a:cubicBezTo>
                      <a:pt x="509" y="12"/>
                      <a:pt x="509" y="12"/>
                      <a:pt x="509" y="12"/>
                    </a:cubicBezTo>
                    <a:cubicBezTo>
                      <a:pt x="509" y="4"/>
                      <a:pt x="501" y="0"/>
                      <a:pt x="493" y="0"/>
                    </a:cubicBezTo>
                    <a:close/>
                    <a:moveTo>
                      <a:pt x="63" y="157"/>
                    </a:moveTo>
                    <a:cubicBezTo>
                      <a:pt x="63" y="110"/>
                      <a:pt x="63" y="110"/>
                      <a:pt x="63" y="110"/>
                    </a:cubicBezTo>
                    <a:cubicBezTo>
                      <a:pt x="63" y="102"/>
                      <a:pt x="67" y="94"/>
                      <a:pt x="75" y="94"/>
                    </a:cubicBezTo>
                    <a:cubicBezTo>
                      <a:pt x="435" y="94"/>
                      <a:pt x="435" y="94"/>
                      <a:pt x="435" y="94"/>
                    </a:cubicBezTo>
                    <a:cubicBezTo>
                      <a:pt x="443" y="94"/>
                      <a:pt x="446" y="102"/>
                      <a:pt x="446" y="110"/>
                    </a:cubicBezTo>
                    <a:cubicBezTo>
                      <a:pt x="446" y="157"/>
                      <a:pt x="446" y="157"/>
                      <a:pt x="446" y="157"/>
                    </a:cubicBezTo>
                    <a:cubicBezTo>
                      <a:pt x="446" y="165"/>
                      <a:pt x="443" y="169"/>
                      <a:pt x="435" y="169"/>
                    </a:cubicBezTo>
                    <a:cubicBezTo>
                      <a:pt x="75" y="169"/>
                      <a:pt x="75" y="169"/>
                      <a:pt x="75" y="169"/>
                    </a:cubicBezTo>
                    <a:cubicBezTo>
                      <a:pt x="67" y="169"/>
                      <a:pt x="63" y="165"/>
                      <a:pt x="63" y="157"/>
                    </a:cubicBezTo>
                    <a:close/>
                    <a:moveTo>
                      <a:pt x="403" y="482"/>
                    </a:moveTo>
                    <a:cubicBezTo>
                      <a:pt x="388" y="482"/>
                      <a:pt x="372" y="467"/>
                      <a:pt x="372" y="447"/>
                    </a:cubicBezTo>
                    <a:cubicBezTo>
                      <a:pt x="372" y="431"/>
                      <a:pt x="388" y="416"/>
                      <a:pt x="403" y="416"/>
                    </a:cubicBezTo>
                    <a:cubicBezTo>
                      <a:pt x="423" y="416"/>
                      <a:pt x="443" y="431"/>
                      <a:pt x="443" y="447"/>
                    </a:cubicBezTo>
                    <a:cubicBezTo>
                      <a:pt x="443" y="467"/>
                      <a:pt x="423" y="482"/>
                      <a:pt x="403" y="482"/>
                    </a:cubicBezTo>
                    <a:close/>
                    <a:moveTo>
                      <a:pt x="403" y="369"/>
                    </a:moveTo>
                    <a:cubicBezTo>
                      <a:pt x="380" y="369"/>
                      <a:pt x="360" y="349"/>
                      <a:pt x="360" y="321"/>
                    </a:cubicBezTo>
                    <a:cubicBezTo>
                      <a:pt x="360" y="298"/>
                      <a:pt x="380" y="278"/>
                      <a:pt x="403" y="278"/>
                    </a:cubicBezTo>
                    <a:cubicBezTo>
                      <a:pt x="431" y="278"/>
                      <a:pt x="454" y="298"/>
                      <a:pt x="454" y="321"/>
                    </a:cubicBezTo>
                    <a:cubicBezTo>
                      <a:pt x="454" y="349"/>
                      <a:pt x="431" y="369"/>
                      <a:pt x="403" y="369"/>
                    </a:cubicBezTo>
                    <a:close/>
                  </a:path>
                </a:pathLst>
              </a:custGeom>
              <a:solidFill>
                <a:schemeClr val="tx1"/>
              </a:solidFill>
              <a:ln>
                <a:solidFill>
                  <a:schemeClr val="bg1"/>
                </a:solid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133" name="Rectangle 132"/>
              <p:cNvSpPr/>
              <p:nvPr/>
            </p:nvSpPr>
            <p:spPr bwMode="auto">
              <a:xfrm>
                <a:off x="8899451" y="1435395"/>
                <a:ext cx="1041991" cy="1977656"/>
              </a:xfrm>
              <a:prstGeom prst="rect">
                <a:avLst/>
              </a:prstGeom>
              <a:noFill/>
              <a:ln>
                <a:solidFill>
                  <a:schemeClr val="bg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sp>
          <p:nvSpPr>
            <p:cNvPr id="126" name="Rectangle 125"/>
            <p:cNvSpPr/>
            <p:nvPr/>
          </p:nvSpPr>
          <p:spPr bwMode="auto">
            <a:xfrm>
              <a:off x="6974958" y="1052623"/>
              <a:ext cx="776177" cy="255182"/>
            </a:xfrm>
            <a:prstGeom prst="rect">
              <a:avLst/>
            </a:prstGeom>
            <a:solidFill>
              <a:schemeClr val="tx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nvGrpSpPr>
            <p:cNvPr id="128" name="Group 127"/>
            <p:cNvGrpSpPr/>
            <p:nvPr/>
          </p:nvGrpSpPr>
          <p:grpSpPr>
            <a:xfrm>
              <a:off x="7304567" y="2049463"/>
              <a:ext cx="446568" cy="310966"/>
              <a:chOff x="7304567" y="2049462"/>
              <a:chExt cx="446568" cy="457201"/>
            </a:xfrm>
          </p:grpSpPr>
          <p:sp>
            <p:nvSpPr>
              <p:cNvPr id="129" name="Rectangle 128"/>
              <p:cNvSpPr/>
              <p:nvPr/>
            </p:nvSpPr>
            <p:spPr bwMode="auto">
              <a:xfrm>
                <a:off x="7304567" y="2049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30" name="Rectangle 129"/>
              <p:cNvSpPr/>
              <p:nvPr/>
            </p:nvSpPr>
            <p:spPr bwMode="auto">
              <a:xfrm>
                <a:off x="7304567" y="22399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31" name="Rectangle 130"/>
              <p:cNvSpPr/>
              <p:nvPr/>
            </p:nvSpPr>
            <p:spPr bwMode="auto">
              <a:xfrm>
                <a:off x="7304567" y="2430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grpSp>
      <p:sp>
        <p:nvSpPr>
          <p:cNvPr id="134" name="Arc 133"/>
          <p:cNvSpPr/>
          <p:nvPr/>
        </p:nvSpPr>
        <p:spPr>
          <a:xfrm>
            <a:off x="8247066" y="2125663"/>
            <a:ext cx="1597704" cy="1169760"/>
          </a:xfrm>
          <a:prstGeom prst="arc">
            <a:avLst>
              <a:gd name="adj1" fmla="val 12197674"/>
              <a:gd name="adj2" fmla="val 2018618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solidFill>
                <a:srgbClr val="FFFFFF"/>
              </a:solidFill>
            </a:endParaRPr>
          </a:p>
        </p:txBody>
      </p:sp>
      <p:cxnSp>
        <p:nvCxnSpPr>
          <p:cNvPr id="135" name="Straight Arrow Connector 134"/>
          <p:cNvCxnSpPr/>
          <p:nvPr/>
        </p:nvCxnSpPr>
        <p:spPr>
          <a:xfrm flipV="1">
            <a:off x="10487490" y="1415143"/>
            <a:ext cx="920736" cy="968271"/>
          </a:xfrm>
          <a:prstGeom prst="straightConnector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137" name="Rectangle 136"/>
          <p:cNvSpPr/>
          <p:nvPr/>
        </p:nvSpPr>
        <p:spPr>
          <a:xfrm>
            <a:off x="11131779" y="1760969"/>
            <a:ext cx="1190848" cy="923330"/>
          </a:xfrm>
          <a:prstGeom prst="rect">
            <a:avLst/>
          </a:prstGeom>
        </p:spPr>
        <p:txBody>
          <a:bodyPr wrap="square">
            <a:spAutoFit/>
          </a:bodyPr>
          <a:lstStyle/>
          <a:p>
            <a:pPr>
              <a:lnSpc>
                <a:spcPct val="90000"/>
              </a:lnSpc>
            </a:pPr>
            <a:r>
              <a:rPr lang="en-US" sz="1000" b="1" dirty="0" smtClean="0">
                <a:solidFill>
                  <a:srgbClr val="FFFFFF"/>
                </a:solidFill>
              </a:rPr>
              <a:t>Emails to external users protected with Office 365 Message Encryption</a:t>
            </a:r>
            <a:endParaRPr lang="en-US" sz="1000" b="1" dirty="0">
              <a:solidFill>
                <a:srgbClr val="FFFFFF"/>
              </a:solidFill>
            </a:endParaRPr>
          </a:p>
        </p:txBody>
      </p:sp>
      <p:sp>
        <p:nvSpPr>
          <p:cNvPr id="138" name="Rectangle 137"/>
          <p:cNvSpPr/>
          <p:nvPr/>
        </p:nvSpPr>
        <p:spPr>
          <a:xfrm>
            <a:off x="8732837" y="2221804"/>
            <a:ext cx="1062184" cy="369332"/>
          </a:xfrm>
          <a:prstGeom prst="rect">
            <a:avLst/>
          </a:prstGeom>
          <a:ln>
            <a:noFill/>
          </a:ln>
        </p:spPr>
        <p:txBody>
          <a:bodyPr wrap="square">
            <a:spAutoFit/>
          </a:bodyPr>
          <a:lstStyle/>
          <a:p>
            <a:pPr>
              <a:lnSpc>
                <a:spcPct val="90000"/>
              </a:lnSpc>
            </a:pPr>
            <a:r>
              <a:rPr lang="en-US" sz="1000" b="1" spc="-50" dirty="0" smtClean="0">
                <a:solidFill>
                  <a:srgbClr val="FFFFFF"/>
                </a:solidFill>
              </a:rPr>
              <a:t>Message Delivery</a:t>
            </a:r>
            <a:endParaRPr lang="en-US" sz="1000" b="1" spc="-50" dirty="0">
              <a:solidFill>
                <a:srgbClr val="FFFFFF"/>
              </a:solidFill>
            </a:endParaRPr>
          </a:p>
        </p:txBody>
      </p:sp>
      <p:sp>
        <p:nvSpPr>
          <p:cNvPr id="140" name="Rectangle 139"/>
          <p:cNvSpPr/>
          <p:nvPr/>
        </p:nvSpPr>
        <p:spPr>
          <a:xfrm>
            <a:off x="10082480" y="1585705"/>
            <a:ext cx="1062184" cy="369332"/>
          </a:xfrm>
          <a:prstGeom prst="rect">
            <a:avLst/>
          </a:prstGeom>
          <a:ln>
            <a:noFill/>
          </a:ln>
        </p:spPr>
        <p:txBody>
          <a:bodyPr wrap="square">
            <a:spAutoFit/>
          </a:bodyPr>
          <a:lstStyle/>
          <a:p>
            <a:pPr>
              <a:lnSpc>
                <a:spcPct val="90000"/>
              </a:lnSpc>
            </a:pPr>
            <a:r>
              <a:rPr lang="en-US" sz="1000" b="1" spc="-50" dirty="0" smtClean="0">
                <a:solidFill>
                  <a:srgbClr val="FFFFFF"/>
                </a:solidFill>
              </a:rPr>
              <a:t>Message Delivery</a:t>
            </a:r>
            <a:endParaRPr lang="en-US" sz="1000" b="1" spc="-50" dirty="0">
              <a:solidFill>
                <a:srgbClr val="FFFFFF"/>
              </a:solidFill>
            </a:endParaRPr>
          </a:p>
        </p:txBody>
      </p:sp>
      <p:grpSp>
        <p:nvGrpSpPr>
          <p:cNvPr id="141" name="Group 140"/>
          <p:cNvGrpSpPr/>
          <p:nvPr/>
        </p:nvGrpSpPr>
        <p:grpSpPr>
          <a:xfrm>
            <a:off x="10654276" y="1774147"/>
            <a:ext cx="493029" cy="307972"/>
            <a:chOff x="9393368" y="1919289"/>
            <a:chExt cx="493029" cy="307972"/>
          </a:xfrm>
        </p:grpSpPr>
        <p:grpSp>
          <p:nvGrpSpPr>
            <p:cNvPr id="143" name="Group 142"/>
            <p:cNvGrpSpPr/>
            <p:nvPr/>
          </p:nvGrpSpPr>
          <p:grpSpPr>
            <a:xfrm>
              <a:off x="9393368" y="2024065"/>
              <a:ext cx="428615" cy="203196"/>
              <a:chOff x="9425521" y="2045402"/>
              <a:chExt cx="338595" cy="160521"/>
            </a:xfrm>
          </p:grpSpPr>
          <p:sp>
            <p:nvSpPr>
              <p:cNvPr id="150" name="Rectangle 149"/>
              <p:cNvSpPr/>
              <p:nvPr/>
            </p:nvSpPr>
            <p:spPr bwMode="auto">
              <a:xfrm>
                <a:off x="9425521" y="2088356"/>
                <a:ext cx="338595" cy="90488"/>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51" name="Freeform 28"/>
              <p:cNvSpPr>
                <a:spLocks noChangeAspect="1"/>
              </p:cNvSpPr>
              <p:nvPr/>
            </p:nvSpPr>
            <p:spPr bwMode="black">
              <a:xfrm>
                <a:off x="9460784" y="2045402"/>
                <a:ext cx="284535" cy="160521"/>
              </a:xfrm>
              <a:custGeom>
                <a:avLst/>
                <a:gdLst/>
                <a:ahLst/>
                <a:cxnLst/>
                <a:rect l="l" t="t" r="r" b="b"/>
                <a:pathLst>
                  <a:path w="4376392" h="2468952">
                    <a:moveTo>
                      <a:pt x="1413911" y="1213109"/>
                    </a:moveTo>
                    <a:cubicBezTo>
                      <a:pt x="1413911" y="1213109"/>
                      <a:pt x="1413911" y="1213109"/>
                      <a:pt x="1930101" y="1521463"/>
                    </a:cubicBezTo>
                    <a:cubicBezTo>
                      <a:pt x="2003041" y="1566315"/>
                      <a:pt x="2092813" y="1588741"/>
                      <a:pt x="2188196" y="1588741"/>
                    </a:cubicBezTo>
                    <a:cubicBezTo>
                      <a:pt x="2283579" y="1588741"/>
                      <a:pt x="2373351" y="1566315"/>
                      <a:pt x="2440680" y="1521463"/>
                    </a:cubicBezTo>
                    <a:cubicBezTo>
                      <a:pt x="2440680" y="1521463"/>
                      <a:pt x="2440680" y="1521463"/>
                      <a:pt x="2962481" y="1213109"/>
                    </a:cubicBezTo>
                    <a:cubicBezTo>
                      <a:pt x="2962481" y="1213109"/>
                      <a:pt x="2962481" y="1213109"/>
                      <a:pt x="4376392" y="2054075"/>
                    </a:cubicBezTo>
                    <a:cubicBezTo>
                      <a:pt x="4376392" y="2054075"/>
                      <a:pt x="4376392" y="2054075"/>
                      <a:pt x="4376392" y="2199843"/>
                    </a:cubicBezTo>
                    <a:cubicBezTo>
                      <a:pt x="4376392" y="2351217"/>
                      <a:pt x="4252955" y="2468952"/>
                      <a:pt x="4107076" y="2468952"/>
                    </a:cubicBezTo>
                    <a:cubicBezTo>
                      <a:pt x="4107076" y="2468952"/>
                      <a:pt x="4107076" y="2468952"/>
                      <a:pt x="269317" y="2468952"/>
                    </a:cubicBezTo>
                    <a:cubicBezTo>
                      <a:pt x="117826" y="2468952"/>
                      <a:pt x="0" y="2351217"/>
                      <a:pt x="0" y="2199843"/>
                    </a:cubicBezTo>
                    <a:lnTo>
                      <a:pt x="0" y="2054075"/>
                    </a:lnTo>
                    <a:cubicBezTo>
                      <a:pt x="0" y="2054075"/>
                      <a:pt x="0" y="2054075"/>
                      <a:pt x="1413911" y="1213109"/>
                    </a:cubicBezTo>
                    <a:close/>
                    <a:moveTo>
                      <a:pt x="4376392" y="370341"/>
                    </a:moveTo>
                    <a:lnTo>
                      <a:pt x="4376392" y="1818475"/>
                    </a:lnTo>
                    <a:lnTo>
                      <a:pt x="3158223" y="1094408"/>
                    </a:lnTo>
                    <a:close/>
                    <a:moveTo>
                      <a:pt x="0" y="370341"/>
                    </a:moveTo>
                    <a:lnTo>
                      <a:pt x="1215798" y="1094408"/>
                    </a:lnTo>
                    <a:lnTo>
                      <a:pt x="0" y="1818475"/>
                    </a:lnTo>
                    <a:close/>
                    <a:moveTo>
                      <a:pt x="328919" y="0"/>
                    </a:moveTo>
                    <a:cubicBezTo>
                      <a:pt x="511307" y="0"/>
                      <a:pt x="1235003" y="0"/>
                      <a:pt x="4106551" y="0"/>
                    </a:cubicBezTo>
                    <a:cubicBezTo>
                      <a:pt x="4213192" y="0"/>
                      <a:pt x="4302996" y="61743"/>
                      <a:pt x="4347897" y="151551"/>
                    </a:cubicBezTo>
                    <a:cubicBezTo>
                      <a:pt x="4347870" y="151567"/>
                      <a:pt x="4340511" y="155934"/>
                      <a:pt x="2332938" y="1347122"/>
                    </a:cubicBezTo>
                    <a:cubicBezTo>
                      <a:pt x="2332938" y="1347133"/>
                      <a:pt x="2332938" y="1347371"/>
                      <a:pt x="2332938" y="1352735"/>
                    </a:cubicBezTo>
                    <a:cubicBezTo>
                      <a:pt x="2293649" y="1375187"/>
                      <a:pt x="2243135" y="1386413"/>
                      <a:pt x="2187008" y="1386413"/>
                    </a:cubicBezTo>
                    <a:cubicBezTo>
                      <a:pt x="2130881" y="1386413"/>
                      <a:pt x="2074754" y="1375187"/>
                      <a:pt x="2035465" y="1352735"/>
                    </a:cubicBezTo>
                    <a:cubicBezTo>
                      <a:pt x="2035444" y="1352723"/>
                      <a:pt x="2029016" y="1348880"/>
                      <a:pt x="26119" y="151551"/>
                    </a:cubicBezTo>
                    <a:cubicBezTo>
                      <a:pt x="65408" y="61743"/>
                      <a:pt x="160824" y="0"/>
                      <a:pt x="267465" y="0"/>
                    </a:cubicBezTo>
                    <a:cubicBezTo>
                      <a:pt x="267475" y="0"/>
                      <a:pt x="268258" y="0"/>
                      <a:pt x="328919" y="0"/>
                    </a:cubicBezTo>
                    <a:close/>
                  </a:path>
                </a:pathLst>
              </a:custGeom>
              <a:solidFill>
                <a:schemeClr val="tx1"/>
              </a:solidFill>
              <a:ln>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b="1" spc="-122">
                  <a:solidFill>
                    <a:srgbClr val="FFFFFF"/>
                  </a:solidFill>
                  <a:latin typeface="Segoe Light" pitchFamily="34" charset="0"/>
                </a:endParaRPr>
              </a:p>
            </p:txBody>
          </p:sp>
        </p:grpSp>
        <p:grpSp>
          <p:nvGrpSpPr>
            <p:cNvPr id="145" name="Group 144"/>
            <p:cNvGrpSpPr/>
            <p:nvPr/>
          </p:nvGrpSpPr>
          <p:grpSpPr>
            <a:xfrm>
              <a:off x="9721595" y="1919289"/>
              <a:ext cx="164802" cy="194728"/>
              <a:chOff x="10671025" y="1847876"/>
              <a:chExt cx="508554" cy="600901"/>
            </a:xfrm>
          </p:grpSpPr>
          <p:sp>
            <p:nvSpPr>
              <p:cNvPr id="147" name="Rounded Rectangle 146"/>
              <p:cNvSpPr/>
              <p:nvPr/>
            </p:nvSpPr>
            <p:spPr bwMode="auto">
              <a:xfrm>
                <a:off x="10671025" y="1847876"/>
                <a:ext cx="508554" cy="600901"/>
              </a:xfrm>
              <a:prstGeom prst="roundRect">
                <a:avLst>
                  <a:gd name="adj" fmla="val 10888"/>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49" name="Freeform 92"/>
              <p:cNvSpPr>
                <a:spLocks noEditPoints="1"/>
              </p:cNvSpPr>
              <p:nvPr/>
            </p:nvSpPr>
            <p:spPr bwMode="black">
              <a:xfrm>
                <a:off x="10746067" y="1940951"/>
                <a:ext cx="322421" cy="439298"/>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grpSp>
      </p:grpSp>
      <p:sp>
        <p:nvSpPr>
          <p:cNvPr id="153" name="Freeform 33"/>
          <p:cNvSpPr>
            <a:spLocks noChangeAspect="1" noEditPoints="1"/>
          </p:cNvSpPr>
          <p:nvPr/>
        </p:nvSpPr>
        <p:spPr bwMode="black">
          <a:xfrm>
            <a:off x="8187558" y="4882698"/>
            <a:ext cx="1701830" cy="1024571"/>
          </a:xfrm>
          <a:custGeom>
            <a:avLst/>
            <a:gdLst>
              <a:gd name="T0" fmla="*/ 517 w 521"/>
              <a:gd name="T1" fmla="*/ 52 h 313"/>
              <a:gd name="T2" fmla="*/ 394 w 521"/>
              <a:gd name="T3" fmla="*/ 52 h 313"/>
              <a:gd name="T4" fmla="*/ 391 w 521"/>
              <a:gd name="T5" fmla="*/ 55 h 313"/>
              <a:gd name="T6" fmla="*/ 391 w 521"/>
              <a:gd name="T7" fmla="*/ 106 h 313"/>
              <a:gd name="T8" fmla="*/ 391 w 521"/>
              <a:gd name="T9" fmla="*/ 110 h 313"/>
              <a:gd name="T10" fmla="*/ 391 w 521"/>
              <a:gd name="T11" fmla="*/ 310 h 313"/>
              <a:gd name="T12" fmla="*/ 394 w 521"/>
              <a:gd name="T13" fmla="*/ 313 h 313"/>
              <a:gd name="T14" fmla="*/ 517 w 521"/>
              <a:gd name="T15" fmla="*/ 313 h 313"/>
              <a:gd name="T16" fmla="*/ 521 w 521"/>
              <a:gd name="T17" fmla="*/ 310 h 313"/>
              <a:gd name="T18" fmla="*/ 521 w 521"/>
              <a:gd name="T19" fmla="*/ 110 h 313"/>
              <a:gd name="T20" fmla="*/ 521 w 521"/>
              <a:gd name="T21" fmla="*/ 106 h 313"/>
              <a:gd name="T22" fmla="*/ 521 w 521"/>
              <a:gd name="T23" fmla="*/ 55 h 313"/>
              <a:gd name="T24" fmla="*/ 517 w 521"/>
              <a:gd name="T25" fmla="*/ 52 h 313"/>
              <a:gd name="T26" fmla="*/ 407 w 521"/>
              <a:gd name="T27" fmla="*/ 92 h 313"/>
              <a:gd name="T28" fmla="*/ 407 w 521"/>
              <a:gd name="T29" fmla="*/ 80 h 313"/>
              <a:gd name="T30" fmla="*/ 410 w 521"/>
              <a:gd name="T31" fmla="*/ 76 h 313"/>
              <a:gd name="T32" fmla="*/ 502 w 521"/>
              <a:gd name="T33" fmla="*/ 76 h 313"/>
              <a:gd name="T34" fmla="*/ 505 w 521"/>
              <a:gd name="T35" fmla="*/ 80 h 313"/>
              <a:gd name="T36" fmla="*/ 505 w 521"/>
              <a:gd name="T37" fmla="*/ 92 h 313"/>
              <a:gd name="T38" fmla="*/ 502 w 521"/>
              <a:gd name="T39" fmla="*/ 95 h 313"/>
              <a:gd name="T40" fmla="*/ 410 w 521"/>
              <a:gd name="T41" fmla="*/ 95 h 313"/>
              <a:gd name="T42" fmla="*/ 407 w 521"/>
              <a:gd name="T43" fmla="*/ 92 h 313"/>
              <a:gd name="T44" fmla="*/ 494 w 521"/>
              <a:gd name="T45" fmla="*/ 175 h 313"/>
              <a:gd name="T46" fmla="*/ 486 w 521"/>
              <a:gd name="T47" fmla="*/ 166 h 313"/>
              <a:gd name="T48" fmla="*/ 494 w 521"/>
              <a:gd name="T49" fmla="*/ 158 h 313"/>
              <a:gd name="T50" fmla="*/ 504 w 521"/>
              <a:gd name="T51" fmla="*/ 166 h 313"/>
              <a:gd name="T52" fmla="*/ 494 w 521"/>
              <a:gd name="T53" fmla="*/ 175 h 313"/>
              <a:gd name="T54" fmla="*/ 494 w 521"/>
              <a:gd name="T55" fmla="*/ 146 h 313"/>
              <a:gd name="T56" fmla="*/ 483 w 521"/>
              <a:gd name="T57" fmla="*/ 134 h 313"/>
              <a:gd name="T58" fmla="*/ 494 w 521"/>
              <a:gd name="T59" fmla="*/ 123 h 313"/>
              <a:gd name="T60" fmla="*/ 507 w 521"/>
              <a:gd name="T61" fmla="*/ 134 h 313"/>
              <a:gd name="T62" fmla="*/ 494 w 521"/>
              <a:gd name="T63" fmla="*/ 146 h 313"/>
              <a:gd name="T64" fmla="*/ 358 w 521"/>
              <a:gd name="T65" fmla="*/ 0 h 313"/>
              <a:gd name="T66" fmla="*/ 12 w 521"/>
              <a:gd name="T67" fmla="*/ 0 h 313"/>
              <a:gd name="T68" fmla="*/ 0 w 521"/>
              <a:gd name="T69" fmla="*/ 11 h 313"/>
              <a:gd name="T70" fmla="*/ 0 w 521"/>
              <a:gd name="T71" fmla="*/ 260 h 313"/>
              <a:gd name="T72" fmla="*/ 12 w 521"/>
              <a:gd name="T73" fmla="*/ 271 h 313"/>
              <a:gd name="T74" fmla="*/ 126 w 521"/>
              <a:gd name="T75" fmla="*/ 271 h 313"/>
              <a:gd name="T76" fmla="*/ 126 w 521"/>
              <a:gd name="T77" fmla="*/ 289 h 313"/>
              <a:gd name="T78" fmla="*/ 101 w 521"/>
              <a:gd name="T79" fmla="*/ 313 h 313"/>
              <a:gd name="T80" fmla="*/ 275 w 521"/>
              <a:gd name="T81" fmla="*/ 313 h 313"/>
              <a:gd name="T82" fmla="*/ 251 w 521"/>
              <a:gd name="T83" fmla="*/ 289 h 313"/>
              <a:gd name="T84" fmla="*/ 251 w 521"/>
              <a:gd name="T85" fmla="*/ 271 h 313"/>
              <a:gd name="T86" fmla="*/ 358 w 521"/>
              <a:gd name="T87" fmla="*/ 271 h 313"/>
              <a:gd name="T88" fmla="*/ 369 w 521"/>
              <a:gd name="T89" fmla="*/ 260 h 313"/>
              <a:gd name="T90" fmla="*/ 369 w 521"/>
              <a:gd name="T91" fmla="*/ 11 h 313"/>
              <a:gd name="T92" fmla="*/ 358 w 521"/>
              <a:gd name="T93" fmla="*/ 0 h 313"/>
              <a:gd name="T94" fmla="*/ 348 w 521"/>
              <a:gd name="T95" fmla="*/ 241 h 313"/>
              <a:gd name="T96" fmla="*/ 338 w 521"/>
              <a:gd name="T97" fmla="*/ 251 h 313"/>
              <a:gd name="T98" fmla="*/ 32 w 521"/>
              <a:gd name="T99" fmla="*/ 251 h 313"/>
              <a:gd name="T100" fmla="*/ 22 w 521"/>
              <a:gd name="T101" fmla="*/ 241 h 313"/>
              <a:gd name="T102" fmla="*/ 22 w 521"/>
              <a:gd name="T103" fmla="*/ 30 h 313"/>
              <a:gd name="T104" fmla="*/ 32 w 521"/>
              <a:gd name="T105" fmla="*/ 20 h 313"/>
              <a:gd name="T106" fmla="*/ 338 w 521"/>
              <a:gd name="T107" fmla="*/ 20 h 313"/>
              <a:gd name="T108" fmla="*/ 348 w 521"/>
              <a:gd name="T109" fmla="*/ 30 h 313"/>
              <a:gd name="T110" fmla="*/ 348 w 521"/>
              <a:gd name="T111" fmla="*/ 241 h 313"/>
              <a:gd name="T112" fmla="*/ 348 w 521"/>
              <a:gd name="T113" fmla="*/ 24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1" h="313">
                <a:moveTo>
                  <a:pt x="517" y="52"/>
                </a:moveTo>
                <a:cubicBezTo>
                  <a:pt x="394" y="52"/>
                  <a:pt x="394" y="52"/>
                  <a:pt x="394" y="52"/>
                </a:cubicBezTo>
                <a:cubicBezTo>
                  <a:pt x="393" y="52"/>
                  <a:pt x="391" y="53"/>
                  <a:pt x="391" y="55"/>
                </a:cubicBezTo>
                <a:cubicBezTo>
                  <a:pt x="391" y="106"/>
                  <a:pt x="391" y="106"/>
                  <a:pt x="391" y="106"/>
                </a:cubicBezTo>
                <a:cubicBezTo>
                  <a:pt x="391" y="110"/>
                  <a:pt x="391" y="110"/>
                  <a:pt x="391" y="110"/>
                </a:cubicBezTo>
                <a:cubicBezTo>
                  <a:pt x="391" y="310"/>
                  <a:pt x="391" y="310"/>
                  <a:pt x="391" y="310"/>
                </a:cubicBezTo>
                <a:cubicBezTo>
                  <a:pt x="391" y="312"/>
                  <a:pt x="393" y="313"/>
                  <a:pt x="394" y="313"/>
                </a:cubicBezTo>
                <a:cubicBezTo>
                  <a:pt x="517" y="313"/>
                  <a:pt x="517" y="313"/>
                  <a:pt x="517" y="313"/>
                </a:cubicBezTo>
                <a:cubicBezTo>
                  <a:pt x="519" y="313"/>
                  <a:pt x="521" y="312"/>
                  <a:pt x="521" y="310"/>
                </a:cubicBezTo>
                <a:cubicBezTo>
                  <a:pt x="521" y="110"/>
                  <a:pt x="521" y="110"/>
                  <a:pt x="521" y="110"/>
                </a:cubicBezTo>
                <a:cubicBezTo>
                  <a:pt x="521" y="106"/>
                  <a:pt x="521" y="106"/>
                  <a:pt x="521" y="106"/>
                </a:cubicBezTo>
                <a:cubicBezTo>
                  <a:pt x="521" y="55"/>
                  <a:pt x="521" y="55"/>
                  <a:pt x="521" y="55"/>
                </a:cubicBezTo>
                <a:cubicBezTo>
                  <a:pt x="521" y="53"/>
                  <a:pt x="519" y="52"/>
                  <a:pt x="517" y="52"/>
                </a:cubicBezTo>
                <a:close/>
                <a:moveTo>
                  <a:pt x="407" y="92"/>
                </a:moveTo>
                <a:cubicBezTo>
                  <a:pt x="407" y="80"/>
                  <a:pt x="407" y="80"/>
                  <a:pt x="407" y="80"/>
                </a:cubicBezTo>
                <a:cubicBezTo>
                  <a:pt x="407" y="78"/>
                  <a:pt x="408" y="76"/>
                  <a:pt x="410" y="76"/>
                </a:cubicBezTo>
                <a:cubicBezTo>
                  <a:pt x="502" y="76"/>
                  <a:pt x="502" y="76"/>
                  <a:pt x="502" y="76"/>
                </a:cubicBezTo>
                <a:cubicBezTo>
                  <a:pt x="504" y="76"/>
                  <a:pt x="505" y="78"/>
                  <a:pt x="505" y="80"/>
                </a:cubicBezTo>
                <a:cubicBezTo>
                  <a:pt x="505" y="92"/>
                  <a:pt x="505" y="92"/>
                  <a:pt x="505" y="92"/>
                </a:cubicBezTo>
                <a:cubicBezTo>
                  <a:pt x="505" y="94"/>
                  <a:pt x="504" y="95"/>
                  <a:pt x="502" y="95"/>
                </a:cubicBezTo>
                <a:cubicBezTo>
                  <a:pt x="410" y="95"/>
                  <a:pt x="410" y="95"/>
                  <a:pt x="410" y="95"/>
                </a:cubicBezTo>
                <a:cubicBezTo>
                  <a:pt x="408" y="95"/>
                  <a:pt x="407" y="94"/>
                  <a:pt x="407" y="92"/>
                </a:cubicBezTo>
                <a:close/>
                <a:moveTo>
                  <a:pt x="494" y="175"/>
                </a:moveTo>
                <a:cubicBezTo>
                  <a:pt x="490" y="175"/>
                  <a:pt x="486" y="171"/>
                  <a:pt x="486" y="166"/>
                </a:cubicBezTo>
                <a:cubicBezTo>
                  <a:pt x="486" y="162"/>
                  <a:pt x="490" y="158"/>
                  <a:pt x="494" y="158"/>
                </a:cubicBezTo>
                <a:cubicBezTo>
                  <a:pt x="499" y="158"/>
                  <a:pt x="504" y="162"/>
                  <a:pt x="504" y="166"/>
                </a:cubicBezTo>
                <a:cubicBezTo>
                  <a:pt x="504" y="171"/>
                  <a:pt x="499" y="175"/>
                  <a:pt x="494" y="175"/>
                </a:cubicBezTo>
                <a:close/>
                <a:moveTo>
                  <a:pt x="494" y="146"/>
                </a:moveTo>
                <a:cubicBezTo>
                  <a:pt x="488" y="146"/>
                  <a:pt x="483" y="141"/>
                  <a:pt x="483" y="134"/>
                </a:cubicBezTo>
                <a:cubicBezTo>
                  <a:pt x="483" y="128"/>
                  <a:pt x="488" y="123"/>
                  <a:pt x="494" y="123"/>
                </a:cubicBezTo>
                <a:cubicBezTo>
                  <a:pt x="501" y="123"/>
                  <a:pt x="507" y="128"/>
                  <a:pt x="507" y="134"/>
                </a:cubicBezTo>
                <a:cubicBezTo>
                  <a:pt x="507" y="141"/>
                  <a:pt x="501" y="146"/>
                  <a:pt x="494" y="146"/>
                </a:cubicBezTo>
                <a:close/>
                <a:moveTo>
                  <a:pt x="358" y="0"/>
                </a:moveTo>
                <a:cubicBezTo>
                  <a:pt x="12" y="0"/>
                  <a:pt x="12" y="0"/>
                  <a:pt x="12" y="0"/>
                </a:cubicBezTo>
                <a:cubicBezTo>
                  <a:pt x="6" y="0"/>
                  <a:pt x="0" y="5"/>
                  <a:pt x="0" y="11"/>
                </a:cubicBezTo>
                <a:cubicBezTo>
                  <a:pt x="0" y="260"/>
                  <a:pt x="0" y="260"/>
                  <a:pt x="0" y="260"/>
                </a:cubicBezTo>
                <a:cubicBezTo>
                  <a:pt x="0" y="266"/>
                  <a:pt x="6" y="271"/>
                  <a:pt x="12" y="271"/>
                </a:cubicBezTo>
                <a:cubicBezTo>
                  <a:pt x="126" y="271"/>
                  <a:pt x="126" y="271"/>
                  <a:pt x="126" y="271"/>
                </a:cubicBezTo>
                <a:cubicBezTo>
                  <a:pt x="126" y="289"/>
                  <a:pt x="126" y="289"/>
                  <a:pt x="126" y="289"/>
                </a:cubicBezTo>
                <a:cubicBezTo>
                  <a:pt x="101" y="313"/>
                  <a:pt x="101" y="313"/>
                  <a:pt x="101" y="313"/>
                </a:cubicBezTo>
                <a:cubicBezTo>
                  <a:pt x="275" y="313"/>
                  <a:pt x="275" y="313"/>
                  <a:pt x="275" y="313"/>
                </a:cubicBezTo>
                <a:cubicBezTo>
                  <a:pt x="251" y="289"/>
                  <a:pt x="251" y="289"/>
                  <a:pt x="251" y="289"/>
                </a:cubicBezTo>
                <a:cubicBezTo>
                  <a:pt x="251" y="271"/>
                  <a:pt x="251" y="271"/>
                  <a:pt x="251" y="271"/>
                </a:cubicBezTo>
                <a:cubicBezTo>
                  <a:pt x="358" y="271"/>
                  <a:pt x="358" y="271"/>
                  <a:pt x="358" y="271"/>
                </a:cubicBezTo>
                <a:cubicBezTo>
                  <a:pt x="364" y="271"/>
                  <a:pt x="369" y="266"/>
                  <a:pt x="369" y="260"/>
                </a:cubicBezTo>
                <a:cubicBezTo>
                  <a:pt x="369" y="11"/>
                  <a:pt x="369" y="11"/>
                  <a:pt x="369" y="11"/>
                </a:cubicBezTo>
                <a:cubicBezTo>
                  <a:pt x="369" y="5"/>
                  <a:pt x="364" y="0"/>
                  <a:pt x="358" y="0"/>
                </a:cubicBezTo>
                <a:close/>
                <a:moveTo>
                  <a:pt x="348" y="241"/>
                </a:moveTo>
                <a:cubicBezTo>
                  <a:pt x="348" y="247"/>
                  <a:pt x="344" y="251"/>
                  <a:pt x="338" y="251"/>
                </a:cubicBezTo>
                <a:cubicBezTo>
                  <a:pt x="32" y="251"/>
                  <a:pt x="32" y="251"/>
                  <a:pt x="32" y="251"/>
                </a:cubicBezTo>
                <a:cubicBezTo>
                  <a:pt x="26" y="251"/>
                  <a:pt x="22" y="247"/>
                  <a:pt x="22" y="241"/>
                </a:cubicBezTo>
                <a:cubicBezTo>
                  <a:pt x="22" y="30"/>
                  <a:pt x="22" y="30"/>
                  <a:pt x="22" y="30"/>
                </a:cubicBezTo>
                <a:cubicBezTo>
                  <a:pt x="22" y="24"/>
                  <a:pt x="26" y="20"/>
                  <a:pt x="32" y="20"/>
                </a:cubicBezTo>
                <a:cubicBezTo>
                  <a:pt x="338" y="20"/>
                  <a:pt x="338" y="20"/>
                  <a:pt x="338" y="20"/>
                </a:cubicBezTo>
                <a:cubicBezTo>
                  <a:pt x="344" y="20"/>
                  <a:pt x="348" y="24"/>
                  <a:pt x="348" y="30"/>
                </a:cubicBezTo>
                <a:cubicBezTo>
                  <a:pt x="348" y="241"/>
                  <a:pt x="348" y="241"/>
                  <a:pt x="348" y="241"/>
                </a:cubicBezTo>
                <a:cubicBezTo>
                  <a:pt x="348" y="241"/>
                  <a:pt x="348" y="241"/>
                  <a:pt x="348" y="241"/>
                </a:cubicBezTo>
                <a:close/>
              </a:path>
            </a:pathLst>
          </a:custGeom>
          <a:solidFill>
            <a:srgbClr val="FFFFFF"/>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155" name="Freeform 92"/>
          <p:cNvSpPr>
            <a:spLocks noEditPoints="1"/>
          </p:cNvSpPr>
          <p:nvPr/>
        </p:nvSpPr>
        <p:spPr bwMode="black">
          <a:xfrm>
            <a:off x="8656740" y="5118308"/>
            <a:ext cx="265273" cy="36143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grpSp>
        <p:nvGrpSpPr>
          <p:cNvPr id="156" name="Group 155"/>
          <p:cNvGrpSpPr/>
          <p:nvPr/>
        </p:nvGrpSpPr>
        <p:grpSpPr>
          <a:xfrm>
            <a:off x="8830033" y="1919289"/>
            <a:ext cx="493029" cy="307972"/>
            <a:chOff x="9393368" y="1919289"/>
            <a:chExt cx="493029" cy="307972"/>
          </a:xfrm>
        </p:grpSpPr>
        <p:grpSp>
          <p:nvGrpSpPr>
            <p:cNvPr id="157" name="Group 156"/>
            <p:cNvGrpSpPr/>
            <p:nvPr/>
          </p:nvGrpSpPr>
          <p:grpSpPr>
            <a:xfrm>
              <a:off x="9393368" y="2024065"/>
              <a:ext cx="428615" cy="203196"/>
              <a:chOff x="9425521" y="2045402"/>
              <a:chExt cx="338595" cy="160521"/>
            </a:xfrm>
          </p:grpSpPr>
          <p:sp>
            <p:nvSpPr>
              <p:cNvPr id="162" name="Rectangle 161"/>
              <p:cNvSpPr/>
              <p:nvPr/>
            </p:nvSpPr>
            <p:spPr bwMode="auto">
              <a:xfrm>
                <a:off x="9425521" y="2088356"/>
                <a:ext cx="338595" cy="90488"/>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63" name="Freeform 28"/>
              <p:cNvSpPr>
                <a:spLocks noChangeAspect="1"/>
              </p:cNvSpPr>
              <p:nvPr/>
            </p:nvSpPr>
            <p:spPr bwMode="black">
              <a:xfrm>
                <a:off x="9460784" y="2045402"/>
                <a:ext cx="284535" cy="160521"/>
              </a:xfrm>
              <a:custGeom>
                <a:avLst/>
                <a:gdLst/>
                <a:ahLst/>
                <a:cxnLst/>
                <a:rect l="l" t="t" r="r" b="b"/>
                <a:pathLst>
                  <a:path w="4376392" h="2468952">
                    <a:moveTo>
                      <a:pt x="1413911" y="1213109"/>
                    </a:moveTo>
                    <a:cubicBezTo>
                      <a:pt x="1413911" y="1213109"/>
                      <a:pt x="1413911" y="1213109"/>
                      <a:pt x="1930101" y="1521463"/>
                    </a:cubicBezTo>
                    <a:cubicBezTo>
                      <a:pt x="2003041" y="1566315"/>
                      <a:pt x="2092813" y="1588741"/>
                      <a:pt x="2188196" y="1588741"/>
                    </a:cubicBezTo>
                    <a:cubicBezTo>
                      <a:pt x="2283579" y="1588741"/>
                      <a:pt x="2373351" y="1566315"/>
                      <a:pt x="2440680" y="1521463"/>
                    </a:cubicBezTo>
                    <a:cubicBezTo>
                      <a:pt x="2440680" y="1521463"/>
                      <a:pt x="2440680" y="1521463"/>
                      <a:pt x="2962481" y="1213109"/>
                    </a:cubicBezTo>
                    <a:cubicBezTo>
                      <a:pt x="2962481" y="1213109"/>
                      <a:pt x="2962481" y="1213109"/>
                      <a:pt x="4376392" y="2054075"/>
                    </a:cubicBezTo>
                    <a:cubicBezTo>
                      <a:pt x="4376392" y="2054075"/>
                      <a:pt x="4376392" y="2054075"/>
                      <a:pt x="4376392" y="2199843"/>
                    </a:cubicBezTo>
                    <a:cubicBezTo>
                      <a:pt x="4376392" y="2351217"/>
                      <a:pt x="4252955" y="2468952"/>
                      <a:pt x="4107076" y="2468952"/>
                    </a:cubicBezTo>
                    <a:cubicBezTo>
                      <a:pt x="4107076" y="2468952"/>
                      <a:pt x="4107076" y="2468952"/>
                      <a:pt x="269317" y="2468952"/>
                    </a:cubicBezTo>
                    <a:cubicBezTo>
                      <a:pt x="117826" y="2468952"/>
                      <a:pt x="0" y="2351217"/>
                      <a:pt x="0" y="2199843"/>
                    </a:cubicBezTo>
                    <a:lnTo>
                      <a:pt x="0" y="2054075"/>
                    </a:lnTo>
                    <a:cubicBezTo>
                      <a:pt x="0" y="2054075"/>
                      <a:pt x="0" y="2054075"/>
                      <a:pt x="1413911" y="1213109"/>
                    </a:cubicBezTo>
                    <a:close/>
                    <a:moveTo>
                      <a:pt x="4376392" y="370341"/>
                    </a:moveTo>
                    <a:lnTo>
                      <a:pt x="4376392" y="1818475"/>
                    </a:lnTo>
                    <a:lnTo>
                      <a:pt x="3158223" y="1094408"/>
                    </a:lnTo>
                    <a:close/>
                    <a:moveTo>
                      <a:pt x="0" y="370341"/>
                    </a:moveTo>
                    <a:lnTo>
                      <a:pt x="1215798" y="1094408"/>
                    </a:lnTo>
                    <a:lnTo>
                      <a:pt x="0" y="1818475"/>
                    </a:lnTo>
                    <a:close/>
                    <a:moveTo>
                      <a:pt x="328919" y="0"/>
                    </a:moveTo>
                    <a:cubicBezTo>
                      <a:pt x="511307" y="0"/>
                      <a:pt x="1235003" y="0"/>
                      <a:pt x="4106551" y="0"/>
                    </a:cubicBezTo>
                    <a:cubicBezTo>
                      <a:pt x="4213192" y="0"/>
                      <a:pt x="4302996" y="61743"/>
                      <a:pt x="4347897" y="151551"/>
                    </a:cubicBezTo>
                    <a:cubicBezTo>
                      <a:pt x="4347870" y="151567"/>
                      <a:pt x="4340511" y="155934"/>
                      <a:pt x="2332938" y="1347122"/>
                    </a:cubicBezTo>
                    <a:cubicBezTo>
                      <a:pt x="2332938" y="1347133"/>
                      <a:pt x="2332938" y="1347371"/>
                      <a:pt x="2332938" y="1352735"/>
                    </a:cubicBezTo>
                    <a:cubicBezTo>
                      <a:pt x="2293649" y="1375187"/>
                      <a:pt x="2243135" y="1386413"/>
                      <a:pt x="2187008" y="1386413"/>
                    </a:cubicBezTo>
                    <a:cubicBezTo>
                      <a:pt x="2130881" y="1386413"/>
                      <a:pt x="2074754" y="1375187"/>
                      <a:pt x="2035465" y="1352735"/>
                    </a:cubicBezTo>
                    <a:cubicBezTo>
                      <a:pt x="2035444" y="1352723"/>
                      <a:pt x="2029016" y="1348880"/>
                      <a:pt x="26119" y="151551"/>
                    </a:cubicBezTo>
                    <a:cubicBezTo>
                      <a:pt x="65408" y="61743"/>
                      <a:pt x="160824" y="0"/>
                      <a:pt x="267465" y="0"/>
                    </a:cubicBezTo>
                    <a:cubicBezTo>
                      <a:pt x="267475" y="0"/>
                      <a:pt x="268258" y="0"/>
                      <a:pt x="328919" y="0"/>
                    </a:cubicBezTo>
                    <a:close/>
                  </a:path>
                </a:pathLst>
              </a:custGeom>
              <a:solidFill>
                <a:schemeClr val="tx1"/>
              </a:solidFill>
              <a:ln>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b="1" spc="-122">
                  <a:solidFill>
                    <a:srgbClr val="FFFFFF"/>
                  </a:solidFill>
                  <a:latin typeface="Segoe Light" pitchFamily="34" charset="0"/>
                </a:endParaRPr>
              </a:p>
            </p:txBody>
          </p:sp>
        </p:grpSp>
        <p:grpSp>
          <p:nvGrpSpPr>
            <p:cNvPr id="159" name="Group 158"/>
            <p:cNvGrpSpPr/>
            <p:nvPr/>
          </p:nvGrpSpPr>
          <p:grpSpPr>
            <a:xfrm>
              <a:off x="9721595" y="1919289"/>
              <a:ext cx="164802" cy="194728"/>
              <a:chOff x="10671025" y="1847876"/>
              <a:chExt cx="508554" cy="600901"/>
            </a:xfrm>
          </p:grpSpPr>
          <p:sp>
            <p:nvSpPr>
              <p:cNvPr id="160" name="Rounded Rectangle 159"/>
              <p:cNvSpPr/>
              <p:nvPr/>
            </p:nvSpPr>
            <p:spPr bwMode="auto">
              <a:xfrm>
                <a:off x="10671025" y="1847876"/>
                <a:ext cx="508554" cy="600901"/>
              </a:xfrm>
              <a:prstGeom prst="roundRect">
                <a:avLst>
                  <a:gd name="adj" fmla="val 10888"/>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61" name="Freeform 92"/>
              <p:cNvSpPr>
                <a:spLocks noEditPoints="1"/>
              </p:cNvSpPr>
              <p:nvPr/>
            </p:nvSpPr>
            <p:spPr bwMode="black">
              <a:xfrm>
                <a:off x="10746067" y="1940951"/>
                <a:ext cx="322421" cy="439298"/>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grpSp>
      </p:grpSp>
      <p:grpSp>
        <p:nvGrpSpPr>
          <p:cNvPr id="164" name="Group 163"/>
          <p:cNvGrpSpPr/>
          <p:nvPr/>
        </p:nvGrpSpPr>
        <p:grpSpPr>
          <a:xfrm>
            <a:off x="7915439" y="3339289"/>
            <a:ext cx="448481" cy="307972"/>
            <a:chOff x="7754651" y="3332146"/>
            <a:chExt cx="448481" cy="307972"/>
          </a:xfrm>
        </p:grpSpPr>
        <p:sp>
          <p:nvSpPr>
            <p:cNvPr id="165" name="Rectangle 164"/>
            <p:cNvSpPr/>
            <p:nvPr/>
          </p:nvSpPr>
          <p:spPr bwMode="auto">
            <a:xfrm>
              <a:off x="7754651" y="3491295"/>
              <a:ext cx="361722" cy="114545"/>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66" name="Freeform 28"/>
            <p:cNvSpPr>
              <a:spLocks noChangeAspect="1"/>
            </p:cNvSpPr>
            <p:nvPr/>
          </p:nvSpPr>
          <p:spPr bwMode="black">
            <a:xfrm>
              <a:off x="7754762" y="3436922"/>
              <a:ext cx="360183" cy="203196"/>
            </a:xfrm>
            <a:custGeom>
              <a:avLst/>
              <a:gdLst/>
              <a:ahLst/>
              <a:cxnLst/>
              <a:rect l="l" t="t" r="r" b="b"/>
              <a:pathLst>
                <a:path w="4376392" h="2468952">
                  <a:moveTo>
                    <a:pt x="1413911" y="1213109"/>
                  </a:moveTo>
                  <a:cubicBezTo>
                    <a:pt x="1413911" y="1213109"/>
                    <a:pt x="1413911" y="1213109"/>
                    <a:pt x="1930101" y="1521463"/>
                  </a:cubicBezTo>
                  <a:cubicBezTo>
                    <a:pt x="2003041" y="1566315"/>
                    <a:pt x="2092813" y="1588741"/>
                    <a:pt x="2188196" y="1588741"/>
                  </a:cubicBezTo>
                  <a:cubicBezTo>
                    <a:pt x="2283579" y="1588741"/>
                    <a:pt x="2373351" y="1566315"/>
                    <a:pt x="2440680" y="1521463"/>
                  </a:cubicBezTo>
                  <a:cubicBezTo>
                    <a:pt x="2440680" y="1521463"/>
                    <a:pt x="2440680" y="1521463"/>
                    <a:pt x="2962481" y="1213109"/>
                  </a:cubicBezTo>
                  <a:cubicBezTo>
                    <a:pt x="2962481" y="1213109"/>
                    <a:pt x="2962481" y="1213109"/>
                    <a:pt x="4376392" y="2054075"/>
                  </a:cubicBezTo>
                  <a:cubicBezTo>
                    <a:pt x="4376392" y="2054075"/>
                    <a:pt x="4376392" y="2054075"/>
                    <a:pt x="4376392" y="2199843"/>
                  </a:cubicBezTo>
                  <a:cubicBezTo>
                    <a:pt x="4376392" y="2351217"/>
                    <a:pt x="4252955" y="2468952"/>
                    <a:pt x="4107076" y="2468952"/>
                  </a:cubicBezTo>
                  <a:cubicBezTo>
                    <a:pt x="4107076" y="2468952"/>
                    <a:pt x="4107076" y="2468952"/>
                    <a:pt x="269317" y="2468952"/>
                  </a:cubicBezTo>
                  <a:cubicBezTo>
                    <a:pt x="117826" y="2468952"/>
                    <a:pt x="0" y="2351217"/>
                    <a:pt x="0" y="2199843"/>
                  </a:cubicBezTo>
                  <a:lnTo>
                    <a:pt x="0" y="2054075"/>
                  </a:lnTo>
                  <a:cubicBezTo>
                    <a:pt x="0" y="2054075"/>
                    <a:pt x="0" y="2054075"/>
                    <a:pt x="1413911" y="1213109"/>
                  </a:cubicBezTo>
                  <a:close/>
                  <a:moveTo>
                    <a:pt x="4376392" y="370341"/>
                  </a:moveTo>
                  <a:lnTo>
                    <a:pt x="4376392" y="1818475"/>
                  </a:lnTo>
                  <a:lnTo>
                    <a:pt x="3158223" y="1094408"/>
                  </a:lnTo>
                  <a:close/>
                  <a:moveTo>
                    <a:pt x="0" y="370341"/>
                  </a:moveTo>
                  <a:lnTo>
                    <a:pt x="1215798" y="1094408"/>
                  </a:lnTo>
                  <a:lnTo>
                    <a:pt x="0" y="1818475"/>
                  </a:lnTo>
                  <a:close/>
                  <a:moveTo>
                    <a:pt x="328919" y="0"/>
                  </a:moveTo>
                  <a:cubicBezTo>
                    <a:pt x="511307" y="0"/>
                    <a:pt x="1235003" y="0"/>
                    <a:pt x="4106551" y="0"/>
                  </a:cubicBezTo>
                  <a:cubicBezTo>
                    <a:pt x="4213192" y="0"/>
                    <a:pt x="4302996" y="61743"/>
                    <a:pt x="4347897" y="151551"/>
                  </a:cubicBezTo>
                  <a:cubicBezTo>
                    <a:pt x="4347870" y="151567"/>
                    <a:pt x="4340511" y="155934"/>
                    <a:pt x="2332938" y="1347122"/>
                  </a:cubicBezTo>
                  <a:cubicBezTo>
                    <a:pt x="2332938" y="1347133"/>
                    <a:pt x="2332938" y="1347371"/>
                    <a:pt x="2332938" y="1352735"/>
                  </a:cubicBezTo>
                  <a:cubicBezTo>
                    <a:pt x="2293649" y="1375187"/>
                    <a:pt x="2243135" y="1386413"/>
                    <a:pt x="2187008" y="1386413"/>
                  </a:cubicBezTo>
                  <a:cubicBezTo>
                    <a:pt x="2130881" y="1386413"/>
                    <a:pt x="2074754" y="1375187"/>
                    <a:pt x="2035465" y="1352735"/>
                  </a:cubicBezTo>
                  <a:cubicBezTo>
                    <a:pt x="2035444" y="1352723"/>
                    <a:pt x="2029016" y="1348880"/>
                    <a:pt x="26119" y="151551"/>
                  </a:cubicBezTo>
                  <a:cubicBezTo>
                    <a:pt x="65408" y="61743"/>
                    <a:pt x="160824" y="0"/>
                    <a:pt x="267465" y="0"/>
                  </a:cubicBezTo>
                  <a:cubicBezTo>
                    <a:pt x="267475" y="0"/>
                    <a:pt x="268258" y="0"/>
                    <a:pt x="328919" y="0"/>
                  </a:cubicBezTo>
                  <a:close/>
                </a:path>
              </a:pathLst>
            </a:custGeom>
            <a:solidFill>
              <a:schemeClr val="tx1"/>
            </a:solidFill>
            <a:ln>
              <a:solidFill>
                <a:schemeClr val="bg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b="1" spc="-122">
                <a:solidFill>
                  <a:srgbClr val="FFFFFF"/>
                </a:solidFill>
                <a:latin typeface="Segoe Light" pitchFamily="34" charset="0"/>
              </a:endParaRPr>
            </a:p>
          </p:txBody>
        </p:sp>
        <p:grpSp>
          <p:nvGrpSpPr>
            <p:cNvPr id="167" name="Group 166"/>
            <p:cNvGrpSpPr/>
            <p:nvPr/>
          </p:nvGrpSpPr>
          <p:grpSpPr>
            <a:xfrm>
              <a:off x="8038330" y="3332146"/>
              <a:ext cx="164802" cy="194728"/>
              <a:chOff x="10671025" y="1847876"/>
              <a:chExt cx="508554" cy="600901"/>
            </a:xfrm>
          </p:grpSpPr>
          <p:sp>
            <p:nvSpPr>
              <p:cNvPr id="168" name="Rounded Rectangle 167"/>
              <p:cNvSpPr/>
              <p:nvPr/>
            </p:nvSpPr>
            <p:spPr bwMode="auto">
              <a:xfrm>
                <a:off x="10671025" y="1847876"/>
                <a:ext cx="508554" cy="600901"/>
              </a:xfrm>
              <a:prstGeom prst="roundRect">
                <a:avLst>
                  <a:gd name="adj" fmla="val 10888"/>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169" name="Freeform 92"/>
              <p:cNvSpPr>
                <a:spLocks noEditPoints="1"/>
              </p:cNvSpPr>
              <p:nvPr/>
            </p:nvSpPr>
            <p:spPr bwMode="black">
              <a:xfrm>
                <a:off x="10746067" y="1940951"/>
                <a:ext cx="322421" cy="439298"/>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grpSp>
      </p:grpSp>
      <p:sp>
        <p:nvSpPr>
          <p:cNvPr id="170" name="Rectangle 169"/>
          <p:cNvSpPr/>
          <p:nvPr/>
        </p:nvSpPr>
        <p:spPr>
          <a:xfrm>
            <a:off x="8242794" y="3464814"/>
            <a:ext cx="1062184" cy="369332"/>
          </a:xfrm>
          <a:prstGeom prst="rect">
            <a:avLst/>
          </a:prstGeom>
          <a:ln>
            <a:noFill/>
          </a:ln>
        </p:spPr>
        <p:txBody>
          <a:bodyPr wrap="square">
            <a:spAutoFit/>
          </a:bodyPr>
          <a:lstStyle/>
          <a:p>
            <a:pPr>
              <a:lnSpc>
                <a:spcPct val="90000"/>
              </a:lnSpc>
            </a:pPr>
            <a:r>
              <a:rPr lang="en-US" sz="1000" b="1" spc="-50" dirty="0" smtClean="0">
                <a:solidFill>
                  <a:srgbClr val="FFFFFF"/>
                </a:solidFill>
              </a:rPr>
              <a:t>Message Delivery</a:t>
            </a:r>
            <a:endParaRPr lang="en-US" sz="1000" b="1" spc="-50" dirty="0">
              <a:solidFill>
                <a:srgbClr val="FFFFFF"/>
              </a:solidFill>
            </a:endParaRPr>
          </a:p>
        </p:txBody>
      </p:sp>
      <p:cxnSp>
        <p:nvCxnSpPr>
          <p:cNvPr id="136" name="Straight Arrow Connector 135"/>
          <p:cNvCxnSpPr/>
          <p:nvPr/>
        </p:nvCxnSpPr>
        <p:spPr>
          <a:xfrm flipH="1" flipV="1">
            <a:off x="7996697" y="3276602"/>
            <a:ext cx="759502" cy="1592261"/>
          </a:xfrm>
          <a:prstGeom prst="straightConnector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71" name="Title 37"/>
          <p:cNvSpPr txBox="1">
            <a:spLocks/>
          </p:cNvSpPr>
          <p:nvPr/>
        </p:nvSpPr>
        <p:spPr>
          <a:xfrm>
            <a:off x="46037" y="68262"/>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a:gradFill>
                  <a:gsLst>
                    <a:gs pos="1250">
                      <a:srgbClr val="505050"/>
                    </a:gs>
                    <a:gs pos="100000">
                      <a:srgbClr val="505050"/>
                    </a:gs>
                  </a:gsLst>
                  <a:lin ang="5400000" scaled="0"/>
                </a:gradFill>
              </a:rPr>
              <a:t>Office 365 Messaging Encryption</a:t>
            </a:r>
          </a:p>
        </p:txBody>
      </p:sp>
    </p:spTree>
    <p:extLst>
      <p:ext uri="{BB962C8B-B14F-4D97-AF65-F5344CB8AC3E}">
        <p14:creationId xmlns:p14="http://schemas.microsoft.com/office/powerpoint/2010/main" val="274513173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274637" y="1211262"/>
            <a:ext cx="4163403" cy="5140843"/>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dirty="0">
              <a:solidFill>
                <a:srgbClr val="FFFFFF"/>
              </a:solidFill>
              <a:latin typeface="Segoe UI Light" panose="020B0502040204020203" pitchFamily="34" charset="0"/>
              <a:cs typeface="Segoe UI Light" panose="020B0502040204020203" pitchFamily="34" charset="0"/>
            </a:endParaRPr>
          </a:p>
        </p:txBody>
      </p:sp>
      <p:sp>
        <p:nvSpPr>
          <p:cNvPr id="94" name="Rectangle 93"/>
          <p:cNvSpPr/>
          <p:nvPr/>
        </p:nvSpPr>
        <p:spPr bwMode="auto">
          <a:xfrm>
            <a:off x="4654595" y="1211262"/>
            <a:ext cx="7431044" cy="2579439"/>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800" dirty="0">
              <a:solidFill>
                <a:srgbClr val="FFFFFF"/>
              </a:solidFill>
              <a:latin typeface="Segoe UI Light" panose="020B0502040204020203" pitchFamily="34" charset="0"/>
              <a:cs typeface="Segoe UI Light" panose="020B0502040204020203" pitchFamily="34" charset="0"/>
            </a:endParaRPr>
          </a:p>
        </p:txBody>
      </p:sp>
      <p:sp>
        <p:nvSpPr>
          <p:cNvPr id="95" name="Rectangle 94"/>
          <p:cNvSpPr/>
          <p:nvPr/>
        </p:nvSpPr>
        <p:spPr bwMode="auto">
          <a:xfrm>
            <a:off x="4654595" y="3822406"/>
            <a:ext cx="7431043" cy="2529700"/>
          </a:xfrm>
          <a:prstGeom prst="rect">
            <a:avLst/>
          </a:prstGeom>
          <a:solidFill>
            <a:schemeClr val="accent4"/>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a:lnSpc>
                <a:spcPct val="90000"/>
              </a:lnSpc>
            </a:pPr>
            <a:endParaRPr lang="en-US" sz="2400" dirty="0">
              <a:solidFill>
                <a:srgbClr val="FFFFFF"/>
              </a:solidFill>
              <a:latin typeface="Segoe UI Light" panose="020B0502040204020203" pitchFamily="34" charset="0"/>
              <a:cs typeface="Segoe UI Light" panose="020B0502040204020203" pitchFamily="34" charset="0"/>
            </a:endParaRPr>
          </a:p>
        </p:txBody>
      </p:sp>
      <p:sp>
        <p:nvSpPr>
          <p:cNvPr id="96" name="Title 1"/>
          <p:cNvSpPr txBox="1">
            <a:spLocks/>
          </p:cNvSpPr>
          <p:nvPr/>
        </p:nvSpPr>
        <p:spPr>
          <a:xfrm>
            <a:off x="483900" y="185598"/>
            <a:ext cx="11888787" cy="917575"/>
          </a:xfrm>
          <a:prstGeom prst="rect">
            <a:avLst/>
          </a:prstGeom>
        </p:spPr>
        <p:txBody>
          <a:bodyPr vert="horz" lIns="91440" tIns="45720" rIns="91440" bIns="45720" rtlCol="0" anchor="ctr">
            <a:normAutofit/>
          </a:bodyPr>
          <a:lstStyle>
            <a:lvl1pPr algn="l" defTabSz="932597" rtl="0" eaLnBrk="1" latinLnBrk="0" hangingPunct="1">
              <a:lnSpc>
                <a:spcPct val="80000"/>
              </a:lnSpc>
              <a:spcBef>
                <a:spcPct val="0"/>
              </a:spcBef>
              <a:buNone/>
              <a:defRPr sz="5100" kern="1200" cap="all" spc="102" baseline="0">
                <a:solidFill>
                  <a:schemeClr val="tx1">
                    <a:lumMod val="95000"/>
                    <a:lumOff val="5000"/>
                  </a:schemeClr>
                </a:solidFill>
                <a:latin typeface="+mj-lt"/>
                <a:ea typeface="+mj-ea"/>
                <a:cs typeface="+mj-cs"/>
              </a:defRPr>
            </a:lvl1pPr>
          </a:lstStyle>
          <a:p>
            <a:r>
              <a:rPr lang="en-US" dirty="0">
                <a:solidFill>
                  <a:srgbClr val="505050">
                    <a:lumMod val="95000"/>
                    <a:lumOff val="5000"/>
                  </a:srgbClr>
                </a:solidFill>
              </a:rPr>
              <a:t>SMTP </a:t>
            </a:r>
            <a:r>
              <a:rPr lang="en-US" dirty="0" smtClean="0">
                <a:solidFill>
                  <a:srgbClr val="505050">
                    <a:lumMod val="95000"/>
                    <a:lumOff val="5000"/>
                  </a:srgbClr>
                </a:solidFill>
              </a:rPr>
              <a:t>TLS</a:t>
            </a:r>
            <a:endParaRPr lang="en-US" dirty="0">
              <a:solidFill>
                <a:srgbClr val="505050">
                  <a:lumMod val="95000"/>
                  <a:lumOff val="5000"/>
                </a:srgbClr>
              </a:solidFill>
            </a:endParaRPr>
          </a:p>
        </p:txBody>
      </p:sp>
      <p:sp>
        <p:nvSpPr>
          <p:cNvPr id="97" name="Content Placeholder 2"/>
          <p:cNvSpPr txBox="1">
            <a:spLocks/>
          </p:cNvSpPr>
          <p:nvPr/>
        </p:nvSpPr>
        <p:spPr>
          <a:xfrm>
            <a:off x="331500" y="1423850"/>
            <a:ext cx="3981737" cy="4763325"/>
          </a:xfrm>
          <a:prstGeom prst="rect">
            <a:avLst/>
          </a:prstGeom>
        </p:spPr>
        <p:txBody>
          <a:bodyPr vert="horz" lIns="45720" tIns="45720" rIns="45720" bIns="45720" rtlCol="0">
            <a:normAutofit/>
          </a:bodyPr>
          <a:lstStyle>
            <a:lvl1pPr marL="93260" indent="-93260" algn="l" defTabSz="932597" rtl="0" eaLnBrk="1" latinLnBrk="0" hangingPunct="1">
              <a:lnSpc>
                <a:spcPct val="90000"/>
              </a:lnSpc>
              <a:spcBef>
                <a:spcPts val="1224"/>
              </a:spcBef>
              <a:spcAft>
                <a:spcPts val="204"/>
              </a:spcAft>
              <a:buClr>
                <a:schemeClr val="accent1"/>
              </a:buClr>
              <a:buSzPct val="100000"/>
              <a:buFont typeface="Tw Cen MT" panose="020B0602020104020603" pitchFamily="34" charset="0"/>
              <a:buChar char=" "/>
              <a:defRPr sz="2244" kern="1200">
                <a:solidFill>
                  <a:schemeClr val="tx1"/>
                </a:solidFill>
                <a:latin typeface="+mn-lt"/>
                <a:ea typeface="+mn-ea"/>
                <a:cs typeface="+mn-cs"/>
              </a:defRPr>
            </a:lvl1pPr>
            <a:lvl2pPr marL="2704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836" kern="1200">
                <a:solidFill>
                  <a:schemeClr val="tx1"/>
                </a:solidFill>
                <a:latin typeface="+mn-lt"/>
                <a:ea typeface="+mn-ea"/>
                <a:cs typeface="+mn-cs"/>
              </a:defRPr>
            </a:lvl2pPr>
            <a:lvl3pPr marL="45697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3pPr>
            <a:lvl4pPr marL="606188"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4pPr>
            <a:lvl5pPr marL="79270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5pPr>
            <a:lvl6pPr marL="932597"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6pPr>
            <a:lvl7pPr marL="1081812"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7pPr>
            <a:lvl8pPr marL="1240353"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8pPr>
            <a:lvl9pPr marL="1389569" indent="-139889" algn="l" defTabSz="932597" rtl="0" eaLnBrk="1" latinLnBrk="0" hangingPunct="1">
              <a:lnSpc>
                <a:spcPct val="90000"/>
              </a:lnSpc>
              <a:spcBef>
                <a:spcPts val="204"/>
              </a:spcBef>
              <a:spcAft>
                <a:spcPts val="408"/>
              </a:spcAft>
              <a:buClr>
                <a:schemeClr val="accent1"/>
              </a:buClr>
              <a:buFont typeface="Wingdings 3" pitchFamily="18" charset="2"/>
              <a:buChar char=""/>
              <a:defRPr sz="1428" kern="1200">
                <a:solidFill>
                  <a:schemeClr val="tx1"/>
                </a:solidFill>
                <a:latin typeface="+mn-lt"/>
                <a:ea typeface="+mn-ea"/>
                <a:cs typeface="+mn-cs"/>
              </a:defRPr>
            </a:lvl9pPr>
          </a:lstStyle>
          <a:p>
            <a:pPr marL="0" indent="0">
              <a:buClr>
                <a:srgbClr val="00188F"/>
              </a:buClr>
              <a:buFont typeface="Wingdings" panose="05000000000000000000" pitchFamily="2" charset="2"/>
              <a:buNone/>
            </a:pPr>
            <a:endParaRPr lang="en-US" sz="3500" dirty="0" smtClean="0">
              <a:solidFill>
                <a:srgbClr val="505050"/>
              </a:solidFill>
              <a:latin typeface="Segoe UI Light"/>
            </a:endParaRPr>
          </a:p>
          <a:p>
            <a:pPr marL="0" indent="0">
              <a:buClr>
                <a:srgbClr val="00188F"/>
              </a:buClr>
              <a:buFont typeface="Wingdings" panose="05000000000000000000" pitchFamily="2" charset="2"/>
              <a:buNone/>
            </a:pPr>
            <a:r>
              <a:rPr lang="en-US" sz="3500" dirty="0" smtClean="0">
                <a:solidFill>
                  <a:srgbClr val="505050"/>
                </a:solidFill>
                <a:latin typeface="Segoe UI Light"/>
              </a:rPr>
              <a:t>Protect SMTP </a:t>
            </a:r>
            <a:r>
              <a:rPr lang="en-US" sz="3500" dirty="0">
                <a:solidFill>
                  <a:srgbClr val="505050"/>
                </a:solidFill>
                <a:latin typeface="Segoe UI Light"/>
              </a:rPr>
              <a:t>session to partners </a:t>
            </a:r>
            <a:endParaRPr lang="en-US" sz="3500" dirty="0" smtClean="0">
              <a:solidFill>
                <a:srgbClr val="505050"/>
              </a:solidFill>
              <a:latin typeface="Segoe UI Light"/>
            </a:endParaRPr>
          </a:p>
          <a:p>
            <a:pPr marL="0" indent="0">
              <a:buClr>
                <a:srgbClr val="00188F"/>
              </a:buClr>
              <a:buFont typeface="Wingdings" panose="05000000000000000000" pitchFamily="2" charset="2"/>
              <a:buNone/>
            </a:pPr>
            <a:endParaRPr lang="en-US" sz="3500" dirty="0">
              <a:solidFill>
                <a:srgbClr val="505050"/>
              </a:solidFill>
              <a:latin typeface="Segoe UI Light"/>
            </a:endParaRPr>
          </a:p>
          <a:p>
            <a:pPr marL="0" indent="0">
              <a:buClr>
                <a:srgbClr val="00188F"/>
              </a:buClr>
              <a:buFont typeface="Tw Cen MT" panose="020B0602020104020603" pitchFamily="34" charset="0"/>
              <a:buNone/>
            </a:pPr>
            <a:r>
              <a:rPr lang="en-US" sz="3500" dirty="0" smtClean="0">
                <a:solidFill>
                  <a:srgbClr val="505050"/>
                </a:solidFill>
                <a:latin typeface="Segoe UI Light"/>
              </a:rPr>
              <a:t>- Opportunistic TLS</a:t>
            </a:r>
            <a:endParaRPr lang="en-US" sz="3500" dirty="0">
              <a:solidFill>
                <a:srgbClr val="505050"/>
              </a:solidFill>
              <a:latin typeface="Segoe UI Light"/>
            </a:endParaRPr>
          </a:p>
          <a:p>
            <a:pPr marL="0" indent="0">
              <a:buClr>
                <a:srgbClr val="00188F"/>
              </a:buClr>
              <a:buFont typeface="Tw Cen MT" panose="020B0602020104020603" pitchFamily="34" charset="0"/>
              <a:buNone/>
            </a:pPr>
            <a:r>
              <a:rPr lang="en-US" sz="3500" dirty="0" smtClean="0">
                <a:solidFill>
                  <a:srgbClr val="505050"/>
                </a:solidFill>
                <a:latin typeface="Segoe UI Light"/>
              </a:rPr>
              <a:t>- Forced </a:t>
            </a:r>
            <a:r>
              <a:rPr lang="en-US" sz="3500" dirty="0">
                <a:solidFill>
                  <a:srgbClr val="505050"/>
                </a:solidFill>
                <a:latin typeface="Segoe UI Light"/>
              </a:rPr>
              <a:t>TLS</a:t>
            </a:r>
          </a:p>
          <a:p>
            <a:pPr marL="0" indent="0">
              <a:buClr>
                <a:srgbClr val="00188F"/>
              </a:buClr>
              <a:buFont typeface="Tw Cen MT" panose="020B0602020104020603" pitchFamily="34" charset="0"/>
              <a:buNone/>
            </a:pPr>
            <a:endParaRPr lang="en-US" sz="3500" dirty="0" smtClean="0">
              <a:solidFill>
                <a:srgbClr val="505050"/>
              </a:solidFill>
              <a:latin typeface="Segoe UI Light"/>
              <a:cs typeface="Segoe UI Light" panose="020B0502040204020203" pitchFamily="34" charset="0"/>
            </a:endParaRPr>
          </a:p>
        </p:txBody>
      </p:sp>
      <p:grpSp>
        <p:nvGrpSpPr>
          <p:cNvPr id="2" name="Group 1"/>
          <p:cNvGrpSpPr/>
          <p:nvPr/>
        </p:nvGrpSpPr>
        <p:grpSpPr>
          <a:xfrm>
            <a:off x="5014121" y="1850545"/>
            <a:ext cx="1849208" cy="1021529"/>
            <a:chOff x="1264565" y="4701608"/>
            <a:chExt cx="1849208" cy="1021529"/>
          </a:xfrm>
        </p:grpSpPr>
        <p:sp>
          <p:nvSpPr>
            <p:cNvPr id="41" name="Freeform 128"/>
            <p:cNvSpPr>
              <a:spLocks noChangeAspect="1"/>
            </p:cNvSpPr>
            <p:nvPr/>
          </p:nvSpPr>
          <p:spPr bwMode="black">
            <a:xfrm>
              <a:off x="1264565" y="4701608"/>
              <a:ext cx="1849208" cy="102152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57150">
              <a:solidFill>
                <a:schemeClr val="bg1"/>
              </a:solid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pic>
          <p:nvPicPr>
            <p:cNvPr id="42" name="Picture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1034" y="5135181"/>
              <a:ext cx="1321923" cy="457792"/>
            </a:xfrm>
            <a:prstGeom prst="rect">
              <a:avLst/>
            </a:prstGeom>
            <a:ln>
              <a:solidFill>
                <a:schemeClr val="bg1"/>
              </a:solidFill>
            </a:ln>
          </p:spPr>
        </p:pic>
      </p:grpSp>
      <p:sp>
        <p:nvSpPr>
          <p:cNvPr id="3" name="TextBox 2"/>
          <p:cNvSpPr txBox="1"/>
          <p:nvPr/>
        </p:nvSpPr>
        <p:spPr>
          <a:xfrm>
            <a:off x="4785084" y="3858559"/>
            <a:ext cx="2557014" cy="1037207"/>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072C6">
                    <a:lumMod val="60000"/>
                    <a:lumOff val="40000"/>
                  </a:srgbClr>
                </a:solidFill>
              </a:rPr>
              <a:t>Customer </a:t>
            </a:r>
          </a:p>
          <a:p>
            <a:pPr algn="ctr">
              <a:lnSpc>
                <a:spcPct val="90000"/>
              </a:lnSpc>
              <a:spcAft>
                <a:spcPts val="600"/>
              </a:spcAft>
            </a:pPr>
            <a:r>
              <a:rPr lang="en-US" sz="2400" dirty="0" smtClean="0">
                <a:solidFill>
                  <a:srgbClr val="0072C6">
                    <a:lumMod val="60000"/>
                    <a:lumOff val="40000"/>
                  </a:srgbClr>
                </a:solidFill>
              </a:rPr>
              <a:t>Environment</a:t>
            </a:r>
          </a:p>
        </p:txBody>
      </p:sp>
      <p:pic>
        <p:nvPicPr>
          <p:cNvPr id="49" name="Picture 48"/>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380037" y="4716462"/>
            <a:ext cx="1371600" cy="1371600"/>
          </a:xfrm>
          <a:prstGeom prst="rect">
            <a:avLst/>
          </a:prstGeom>
        </p:spPr>
      </p:pic>
      <p:sp>
        <p:nvSpPr>
          <p:cNvPr id="48" name="Rectangle 47"/>
          <p:cNvSpPr/>
          <p:nvPr/>
        </p:nvSpPr>
        <p:spPr>
          <a:xfrm>
            <a:off x="8159195" y="5950614"/>
            <a:ext cx="2232326" cy="313932"/>
          </a:xfrm>
          <a:prstGeom prst="rect">
            <a:avLst/>
          </a:prstGeom>
          <a:ln>
            <a:noFill/>
          </a:ln>
        </p:spPr>
        <p:txBody>
          <a:bodyPr wrap="square" lIns="182880">
            <a:spAutoFit/>
          </a:bodyPr>
          <a:lstStyle/>
          <a:p>
            <a:pPr algn="ctr">
              <a:lnSpc>
                <a:spcPct val="90000"/>
              </a:lnSpc>
            </a:pPr>
            <a:r>
              <a:rPr lang="en-US" sz="1600" b="1" dirty="0" smtClean="0">
                <a:solidFill>
                  <a:srgbClr val="FFFFFF"/>
                </a:solidFill>
              </a:rPr>
              <a:t>Windows computer</a:t>
            </a:r>
            <a:endParaRPr lang="en-US" sz="1600" b="1" dirty="0">
              <a:solidFill>
                <a:srgbClr val="FFFFFF"/>
              </a:solidFill>
            </a:endParaRPr>
          </a:p>
        </p:txBody>
      </p:sp>
      <p:sp>
        <p:nvSpPr>
          <p:cNvPr id="50" name="Rectangle 49"/>
          <p:cNvSpPr/>
          <p:nvPr/>
        </p:nvSpPr>
        <p:spPr>
          <a:xfrm>
            <a:off x="7361237" y="3312882"/>
            <a:ext cx="1818842" cy="286232"/>
          </a:xfrm>
          <a:prstGeom prst="rect">
            <a:avLst/>
          </a:prstGeom>
          <a:ln>
            <a:noFill/>
          </a:ln>
        </p:spPr>
        <p:txBody>
          <a:bodyPr wrap="square">
            <a:spAutoFit/>
          </a:bodyPr>
          <a:lstStyle/>
          <a:p>
            <a:pPr algn="ctr">
              <a:lnSpc>
                <a:spcPct val="90000"/>
              </a:lnSpc>
            </a:pPr>
            <a:r>
              <a:rPr lang="en-US" sz="1400" spc="-30" dirty="0">
                <a:solidFill>
                  <a:srgbClr val="FFFFFF"/>
                </a:solidFill>
              </a:rPr>
              <a:t>Exchange server</a:t>
            </a:r>
          </a:p>
        </p:txBody>
      </p:sp>
      <p:grpSp>
        <p:nvGrpSpPr>
          <p:cNvPr id="51" name="Group 50"/>
          <p:cNvGrpSpPr/>
          <p:nvPr/>
        </p:nvGrpSpPr>
        <p:grpSpPr>
          <a:xfrm>
            <a:off x="7893426" y="2015990"/>
            <a:ext cx="684780" cy="1299683"/>
            <a:chOff x="6836734" y="861237"/>
            <a:chExt cx="1041991" cy="1977656"/>
          </a:xfrm>
        </p:grpSpPr>
        <p:grpSp>
          <p:nvGrpSpPr>
            <p:cNvPr id="52" name="Group 51"/>
            <p:cNvGrpSpPr/>
            <p:nvPr/>
          </p:nvGrpSpPr>
          <p:grpSpPr>
            <a:xfrm>
              <a:off x="6836734" y="861237"/>
              <a:ext cx="1041991" cy="1977656"/>
              <a:chOff x="8899451" y="1435395"/>
              <a:chExt cx="1041991" cy="1977656"/>
            </a:xfrm>
          </p:grpSpPr>
          <p:sp>
            <p:nvSpPr>
              <p:cNvPr id="58" name="Freeform 5"/>
              <p:cNvSpPr>
                <a:spLocks noEditPoints="1"/>
              </p:cNvSpPr>
              <p:nvPr/>
            </p:nvSpPr>
            <p:spPr bwMode="auto">
              <a:xfrm>
                <a:off x="8960952" y="1501885"/>
                <a:ext cx="918988" cy="1844676"/>
              </a:xfrm>
              <a:custGeom>
                <a:avLst/>
                <a:gdLst>
                  <a:gd name="T0" fmla="*/ 493 w 509"/>
                  <a:gd name="T1" fmla="*/ 0 h 1023"/>
                  <a:gd name="T2" fmla="*/ 12 w 509"/>
                  <a:gd name="T3" fmla="*/ 0 h 1023"/>
                  <a:gd name="T4" fmla="*/ 0 w 509"/>
                  <a:gd name="T5" fmla="*/ 12 h 1023"/>
                  <a:gd name="T6" fmla="*/ 0 w 509"/>
                  <a:gd name="T7" fmla="*/ 212 h 1023"/>
                  <a:gd name="T8" fmla="*/ 0 w 509"/>
                  <a:gd name="T9" fmla="*/ 227 h 1023"/>
                  <a:gd name="T10" fmla="*/ 0 w 509"/>
                  <a:gd name="T11" fmla="*/ 1012 h 1023"/>
                  <a:gd name="T12" fmla="*/ 12 w 509"/>
                  <a:gd name="T13" fmla="*/ 1023 h 1023"/>
                  <a:gd name="T14" fmla="*/ 493 w 509"/>
                  <a:gd name="T15" fmla="*/ 1023 h 1023"/>
                  <a:gd name="T16" fmla="*/ 509 w 509"/>
                  <a:gd name="T17" fmla="*/ 1012 h 1023"/>
                  <a:gd name="T18" fmla="*/ 509 w 509"/>
                  <a:gd name="T19" fmla="*/ 227 h 1023"/>
                  <a:gd name="T20" fmla="*/ 509 w 509"/>
                  <a:gd name="T21" fmla="*/ 212 h 1023"/>
                  <a:gd name="T22" fmla="*/ 509 w 509"/>
                  <a:gd name="T23" fmla="*/ 12 h 1023"/>
                  <a:gd name="T24" fmla="*/ 493 w 509"/>
                  <a:gd name="T25" fmla="*/ 0 h 1023"/>
                  <a:gd name="T26" fmla="*/ 63 w 509"/>
                  <a:gd name="T27" fmla="*/ 157 h 1023"/>
                  <a:gd name="T28" fmla="*/ 63 w 509"/>
                  <a:gd name="T29" fmla="*/ 110 h 1023"/>
                  <a:gd name="T30" fmla="*/ 75 w 509"/>
                  <a:gd name="T31" fmla="*/ 94 h 1023"/>
                  <a:gd name="T32" fmla="*/ 435 w 509"/>
                  <a:gd name="T33" fmla="*/ 94 h 1023"/>
                  <a:gd name="T34" fmla="*/ 446 w 509"/>
                  <a:gd name="T35" fmla="*/ 110 h 1023"/>
                  <a:gd name="T36" fmla="*/ 446 w 509"/>
                  <a:gd name="T37" fmla="*/ 157 h 1023"/>
                  <a:gd name="T38" fmla="*/ 435 w 509"/>
                  <a:gd name="T39" fmla="*/ 169 h 1023"/>
                  <a:gd name="T40" fmla="*/ 75 w 509"/>
                  <a:gd name="T41" fmla="*/ 169 h 1023"/>
                  <a:gd name="T42" fmla="*/ 63 w 509"/>
                  <a:gd name="T43" fmla="*/ 157 h 1023"/>
                  <a:gd name="T44" fmla="*/ 403 w 509"/>
                  <a:gd name="T45" fmla="*/ 482 h 1023"/>
                  <a:gd name="T46" fmla="*/ 372 w 509"/>
                  <a:gd name="T47" fmla="*/ 447 h 1023"/>
                  <a:gd name="T48" fmla="*/ 403 w 509"/>
                  <a:gd name="T49" fmla="*/ 416 h 1023"/>
                  <a:gd name="T50" fmla="*/ 443 w 509"/>
                  <a:gd name="T51" fmla="*/ 447 h 1023"/>
                  <a:gd name="T52" fmla="*/ 403 w 509"/>
                  <a:gd name="T53" fmla="*/ 482 h 1023"/>
                  <a:gd name="T54" fmla="*/ 403 w 509"/>
                  <a:gd name="T55" fmla="*/ 369 h 1023"/>
                  <a:gd name="T56" fmla="*/ 360 w 509"/>
                  <a:gd name="T57" fmla="*/ 321 h 1023"/>
                  <a:gd name="T58" fmla="*/ 403 w 509"/>
                  <a:gd name="T59" fmla="*/ 278 h 1023"/>
                  <a:gd name="T60" fmla="*/ 454 w 509"/>
                  <a:gd name="T61" fmla="*/ 321 h 1023"/>
                  <a:gd name="T62" fmla="*/ 403 w 509"/>
                  <a:gd name="T63" fmla="*/ 36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9" h="1023">
                    <a:moveTo>
                      <a:pt x="493" y="0"/>
                    </a:moveTo>
                    <a:cubicBezTo>
                      <a:pt x="12" y="0"/>
                      <a:pt x="12" y="0"/>
                      <a:pt x="12" y="0"/>
                    </a:cubicBezTo>
                    <a:cubicBezTo>
                      <a:pt x="8" y="0"/>
                      <a:pt x="0" y="4"/>
                      <a:pt x="0" y="12"/>
                    </a:cubicBezTo>
                    <a:cubicBezTo>
                      <a:pt x="0" y="212"/>
                      <a:pt x="0" y="212"/>
                      <a:pt x="0" y="212"/>
                    </a:cubicBezTo>
                    <a:cubicBezTo>
                      <a:pt x="0" y="227"/>
                      <a:pt x="0" y="227"/>
                      <a:pt x="0" y="227"/>
                    </a:cubicBezTo>
                    <a:cubicBezTo>
                      <a:pt x="0" y="1012"/>
                      <a:pt x="0" y="1012"/>
                      <a:pt x="0" y="1012"/>
                    </a:cubicBezTo>
                    <a:cubicBezTo>
                      <a:pt x="0" y="1019"/>
                      <a:pt x="8" y="1023"/>
                      <a:pt x="12" y="1023"/>
                    </a:cubicBezTo>
                    <a:cubicBezTo>
                      <a:pt x="493" y="1023"/>
                      <a:pt x="493" y="1023"/>
                      <a:pt x="493" y="1023"/>
                    </a:cubicBezTo>
                    <a:cubicBezTo>
                      <a:pt x="501" y="1023"/>
                      <a:pt x="509" y="1019"/>
                      <a:pt x="509" y="1012"/>
                    </a:cubicBezTo>
                    <a:cubicBezTo>
                      <a:pt x="509" y="227"/>
                      <a:pt x="509" y="227"/>
                      <a:pt x="509" y="227"/>
                    </a:cubicBezTo>
                    <a:cubicBezTo>
                      <a:pt x="509" y="212"/>
                      <a:pt x="509" y="212"/>
                      <a:pt x="509" y="212"/>
                    </a:cubicBezTo>
                    <a:cubicBezTo>
                      <a:pt x="509" y="12"/>
                      <a:pt x="509" y="12"/>
                      <a:pt x="509" y="12"/>
                    </a:cubicBezTo>
                    <a:cubicBezTo>
                      <a:pt x="509" y="4"/>
                      <a:pt x="501" y="0"/>
                      <a:pt x="493" y="0"/>
                    </a:cubicBezTo>
                    <a:close/>
                    <a:moveTo>
                      <a:pt x="63" y="157"/>
                    </a:moveTo>
                    <a:cubicBezTo>
                      <a:pt x="63" y="110"/>
                      <a:pt x="63" y="110"/>
                      <a:pt x="63" y="110"/>
                    </a:cubicBezTo>
                    <a:cubicBezTo>
                      <a:pt x="63" y="102"/>
                      <a:pt x="67" y="94"/>
                      <a:pt x="75" y="94"/>
                    </a:cubicBezTo>
                    <a:cubicBezTo>
                      <a:pt x="435" y="94"/>
                      <a:pt x="435" y="94"/>
                      <a:pt x="435" y="94"/>
                    </a:cubicBezTo>
                    <a:cubicBezTo>
                      <a:pt x="443" y="94"/>
                      <a:pt x="446" y="102"/>
                      <a:pt x="446" y="110"/>
                    </a:cubicBezTo>
                    <a:cubicBezTo>
                      <a:pt x="446" y="157"/>
                      <a:pt x="446" y="157"/>
                      <a:pt x="446" y="157"/>
                    </a:cubicBezTo>
                    <a:cubicBezTo>
                      <a:pt x="446" y="165"/>
                      <a:pt x="443" y="169"/>
                      <a:pt x="435" y="169"/>
                    </a:cubicBezTo>
                    <a:cubicBezTo>
                      <a:pt x="75" y="169"/>
                      <a:pt x="75" y="169"/>
                      <a:pt x="75" y="169"/>
                    </a:cubicBezTo>
                    <a:cubicBezTo>
                      <a:pt x="67" y="169"/>
                      <a:pt x="63" y="165"/>
                      <a:pt x="63" y="157"/>
                    </a:cubicBezTo>
                    <a:close/>
                    <a:moveTo>
                      <a:pt x="403" y="482"/>
                    </a:moveTo>
                    <a:cubicBezTo>
                      <a:pt x="388" y="482"/>
                      <a:pt x="372" y="467"/>
                      <a:pt x="372" y="447"/>
                    </a:cubicBezTo>
                    <a:cubicBezTo>
                      <a:pt x="372" y="431"/>
                      <a:pt x="388" y="416"/>
                      <a:pt x="403" y="416"/>
                    </a:cubicBezTo>
                    <a:cubicBezTo>
                      <a:pt x="423" y="416"/>
                      <a:pt x="443" y="431"/>
                      <a:pt x="443" y="447"/>
                    </a:cubicBezTo>
                    <a:cubicBezTo>
                      <a:pt x="443" y="467"/>
                      <a:pt x="423" y="482"/>
                      <a:pt x="403" y="482"/>
                    </a:cubicBezTo>
                    <a:close/>
                    <a:moveTo>
                      <a:pt x="403" y="369"/>
                    </a:moveTo>
                    <a:cubicBezTo>
                      <a:pt x="380" y="369"/>
                      <a:pt x="360" y="349"/>
                      <a:pt x="360" y="321"/>
                    </a:cubicBezTo>
                    <a:cubicBezTo>
                      <a:pt x="360" y="298"/>
                      <a:pt x="380" y="278"/>
                      <a:pt x="403" y="278"/>
                    </a:cubicBezTo>
                    <a:cubicBezTo>
                      <a:pt x="431" y="278"/>
                      <a:pt x="454" y="298"/>
                      <a:pt x="454" y="321"/>
                    </a:cubicBezTo>
                    <a:cubicBezTo>
                      <a:pt x="454" y="349"/>
                      <a:pt x="431" y="369"/>
                      <a:pt x="403" y="369"/>
                    </a:cubicBezTo>
                    <a:close/>
                  </a:path>
                </a:pathLst>
              </a:custGeom>
              <a:solidFill>
                <a:schemeClr val="tx1"/>
              </a:solidFill>
              <a:ln>
                <a:solidFill>
                  <a:schemeClr val="bg1"/>
                </a:solid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59" name="Rectangle 58"/>
              <p:cNvSpPr/>
              <p:nvPr/>
            </p:nvSpPr>
            <p:spPr bwMode="auto">
              <a:xfrm>
                <a:off x="8899451" y="1435395"/>
                <a:ext cx="1041991" cy="1977656"/>
              </a:xfrm>
              <a:prstGeom prst="rect">
                <a:avLst/>
              </a:prstGeom>
              <a:noFill/>
              <a:ln>
                <a:solidFill>
                  <a:schemeClr val="bg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sp>
          <p:nvSpPr>
            <p:cNvPr id="53" name="Rectangle 52"/>
            <p:cNvSpPr/>
            <p:nvPr/>
          </p:nvSpPr>
          <p:spPr bwMode="auto">
            <a:xfrm>
              <a:off x="6974958" y="1052623"/>
              <a:ext cx="776177" cy="255182"/>
            </a:xfrm>
            <a:prstGeom prst="rect">
              <a:avLst/>
            </a:prstGeom>
            <a:solidFill>
              <a:schemeClr val="tx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nvGrpSpPr>
            <p:cNvPr id="54" name="Group 53"/>
            <p:cNvGrpSpPr/>
            <p:nvPr/>
          </p:nvGrpSpPr>
          <p:grpSpPr>
            <a:xfrm>
              <a:off x="7304567" y="2049463"/>
              <a:ext cx="446568" cy="310966"/>
              <a:chOff x="7304567" y="2049462"/>
              <a:chExt cx="446568" cy="457201"/>
            </a:xfrm>
          </p:grpSpPr>
          <p:sp>
            <p:nvSpPr>
              <p:cNvPr id="55" name="Rectangle 54"/>
              <p:cNvSpPr/>
              <p:nvPr/>
            </p:nvSpPr>
            <p:spPr bwMode="auto">
              <a:xfrm>
                <a:off x="7304567" y="2049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56" name="Rectangle 55"/>
              <p:cNvSpPr/>
              <p:nvPr/>
            </p:nvSpPr>
            <p:spPr bwMode="auto">
              <a:xfrm>
                <a:off x="7304567" y="22399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57" name="Rectangle 56"/>
              <p:cNvSpPr/>
              <p:nvPr/>
            </p:nvSpPr>
            <p:spPr bwMode="auto">
              <a:xfrm>
                <a:off x="7304567" y="2430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grpSp>
      <p:grpSp>
        <p:nvGrpSpPr>
          <p:cNvPr id="60" name="Group 59"/>
          <p:cNvGrpSpPr/>
          <p:nvPr/>
        </p:nvGrpSpPr>
        <p:grpSpPr>
          <a:xfrm>
            <a:off x="8590350" y="2632132"/>
            <a:ext cx="864836" cy="555628"/>
            <a:chOff x="10264303" y="2491882"/>
            <a:chExt cx="864836" cy="555628"/>
          </a:xfrm>
        </p:grpSpPr>
        <p:sp>
          <p:nvSpPr>
            <p:cNvPr id="61" name="Freeform 79"/>
            <p:cNvSpPr>
              <a:spLocks noEditPoints="1"/>
            </p:cNvSpPr>
            <p:nvPr/>
          </p:nvSpPr>
          <p:spPr bwMode="black">
            <a:xfrm>
              <a:off x="10718027" y="2491882"/>
              <a:ext cx="411112" cy="55562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solidFill>
                <a:schemeClr val="bg1"/>
              </a:solidFill>
            </a:ln>
          </p:spPr>
          <p:txBody>
            <a:bodyPr vert="horz" wrap="square" lIns="111648" tIns="55825" rIns="111648" bIns="55825" numCol="1" anchor="t" anchorCtr="0" compatLnSpc="1">
              <a:prstTxWarp prst="textNoShape">
                <a:avLst/>
              </a:prstTxWarp>
            </a:bodyPr>
            <a:lstStyle/>
            <a:p>
              <a:endParaRPr lang="en-US" sz="1632" b="1" dirty="0">
                <a:solidFill>
                  <a:srgbClr val="FFFFFF"/>
                </a:solidFill>
              </a:endParaRPr>
            </a:p>
          </p:txBody>
        </p:sp>
        <p:cxnSp>
          <p:nvCxnSpPr>
            <p:cNvPr id="62" name="Straight Arrow Connector 61"/>
            <p:cNvCxnSpPr/>
            <p:nvPr/>
          </p:nvCxnSpPr>
          <p:spPr>
            <a:xfrm>
              <a:off x="10264303" y="2765677"/>
              <a:ext cx="385925" cy="0"/>
            </a:xfrm>
            <a:prstGeom prst="straightConnector1">
              <a:avLst/>
            </a:prstGeom>
            <a:ln w="254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63" name="Freeform 33"/>
          <p:cNvSpPr>
            <a:spLocks noChangeAspect="1" noEditPoints="1"/>
          </p:cNvSpPr>
          <p:nvPr/>
        </p:nvSpPr>
        <p:spPr bwMode="black">
          <a:xfrm>
            <a:off x="8447272" y="4882698"/>
            <a:ext cx="1701830" cy="1024571"/>
          </a:xfrm>
          <a:custGeom>
            <a:avLst/>
            <a:gdLst>
              <a:gd name="T0" fmla="*/ 517 w 521"/>
              <a:gd name="T1" fmla="*/ 52 h 313"/>
              <a:gd name="T2" fmla="*/ 394 w 521"/>
              <a:gd name="T3" fmla="*/ 52 h 313"/>
              <a:gd name="T4" fmla="*/ 391 w 521"/>
              <a:gd name="T5" fmla="*/ 55 h 313"/>
              <a:gd name="T6" fmla="*/ 391 w 521"/>
              <a:gd name="T7" fmla="*/ 106 h 313"/>
              <a:gd name="T8" fmla="*/ 391 w 521"/>
              <a:gd name="T9" fmla="*/ 110 h 313"/>
              <a:gd name="T10" fmla="*/ 391 w 521"/>
              <a:gd name="T11" fmla="*/ 310 h 313"/>
              <a:gd name="T12" fmla="*/ 394 w 521"/>
              <a:gd name="T13" fmla="*/ 313 h 313"/>
              <a:gd name="T14" fmla="*/ 517 w 521"/>
              <a:gd name="T15" fmla="*/ 313 h 313"/>
              <a:gd name="T16" fmla="*/ 521 w 521"/>
              <a:gd name="T17" fmla="*/ 310 h 313"/>
              <a:gd name="T18" fmla="*/ 521 w 521"/>
              <a:gd name="T19" fmla="*/ 110 h 313"/>
              <a:gd name="T20" fmla="*/ 521 w 521"/>
              <a:gd name="T21" fmla="*/ 106 h 313"/>
              <a:gd name="T22" fmla="*/ 521 w 521"/>
              <a:gd name="T23" fmla="*/ 55 h 313"/>
              <a:gd name="T24" fmla="*/ 517 w 521"/>
              <a:gd name="T25" fmla="*/ 52 h 313"/>
              <a:gd name="T26" fmla="*/ 407 w 521"/>
              <a:gd name="T27" fmla="*/ 92 h 313"/>
              <a:gd name="T28" fmla="*/ 407 w 521"/>
              <a:gd name="T29" fmla="*/ 80 h 313"/>
              <a:gd name="T30" fmla="*/ 410 w 521"/>
              <a:gd name="T31" fmla="*/ 76 h 313"/>
              <a:gd name="T32" fmla="*/ 502 w 521"/>
              <a:gd name="T33" fmla="*/ 76 h 313"/>
              <a:gd name="T34" fmla="*/ 505 w 521"/>
              <a:gd name="T35" fmla="*/ 80 h 313"/>
              <a:gd name="T36" fmla="*/ 505 w 521"/>
              <a:gd name="T37" fmla="*/ 92 h 313"/>
              <a:gd name="T38" fmla="*/ 502 w 521"/>
              <a:gd name="T39" fmla="*/ 95 h 313"/>
              <a:gd name="T40" fmla="*/ 410 w 521"/>
              <a:gd name="T41" fmla="*/ 95 h 313"/>
              <a:gd name="T42" fmla="*/ 407 w 521"/>
              <a:gd name="T43" fmla="*/ 92 h 313"/>
              <a:gd name="T44" fmla="*/ 494 w 521"/>
              <a:gd name="T45" fmla="*/ 175 h 313"/>
              <a:gd name="T46" fmla="*/ 486 w 521"/>
              <a:gd name="T47" fmla="*/ 166 h 313"/>
              <a:gd name="T48" fmla="*/ 494 w 521"/>
              <a:gd name="T49" fmla="*/ 158 h 313"/>
              <a:gd name="T50" fmla="*/ 504 w 521"/>
              <a:gd name="T51" fmla="*/ 166 h 313"/>
              <a:gd name="T52" fmla="*/ 494 w 521"/>
              <a:gd name="T53" fmla="*/ 175 h 313"/>
              <a:gd name="T54" fmla="*/ 494 w 521"/>
              <a:gd name="T55" fmla="*/ 146 h 313"/>
              <a:gd name="T56" fmla="*/ 483 w 521"/>
              <a:gd name="T57" fmla="*/ 134 h 313"/>
              <a:gd name="T58" fmla="*/ 494 w 521"/>
              <a:gd name="T59" fmla="*/ 123 h 313"/>
              <a:gd name="T60" fmla="*/ 507 w 521"/>
              <a:gd name="T61" fmla="*/ 134 h 313"/>
              <a:gd name="T62" fmla="*/ 494 w 521"/>
              <a:gd name="T63" fmla="*/ 146 h 313"/>
              <a:gd name="T64" fmla="*/ 358 w 521"/>
              <a:gd name="T65" fmla="*/ 0 h 313"/>
              <a:gd name="T66" fmla="*/ 12 w 521"/>
              <a:gd name="T67" fmla="*/ 0 h 313"/>
              <a:gd name="T68" fmla="*/ 0 w 521"/>
              <a:gd name="T69" fmla="*/ 11 h 313"/>
              <a:gd name="T70" fmla="*/ 0 w 521"/>
              <a:gd name="T71" fmla="*/ 260 h 313"/>
              <a:gd name="T72" fmla="*/ 12 w 521"/>
              <a:gd name="T73" fmla="*/ 271 h 313"/>
              <a:gd name="T74" fmla="*/ 126 w 521"/>
              <a:gd name="T75" fmla="*/ 271 h 313"/>
              <a:gd name="T76" fmla="*/ 126 w 521"/>
              <a:gd name="T77" fmla="*/ 289 h 313"/>
              <a:gd name="T78" fmla="*/ 101 w 521"/>
              <a:gd name="T79" fmla="*/ 313 h 313"/>
              <a:gd name="T80" fmla="*/ 275 w 521"/>
              <a:gd name="T81" fmla="*/ 313 h 313"/>
              <a:gd name="T82" fmla="*/ 251 w 521"/>
              <a:gd name="T83" fmla="*/ 289 h 313"/>
              <a:gd name="T84" fmla="*/ 251 w 521"/>
              <a:gd name="T85" fmla="*/ 271 h 313"/>
              <a:gd name="T86" fmla="*/ 358 w 521"/>
              <a:gd name="T87" fmla="*/ 271 h 313"/>
              <a:gd name="T88" fmla="*/ 369 w 521"/>
              <a:gd name="T89" fmla="*/ 260 h 313"/>
              <a:gd name="T90" fmla="*/ 369 w 521"/>
              <a:gd name="T91" fmla="*/ 11 h 313"/>
              <a:gd name="T92" fmla="*/ 358 w 521"/>
              <a:gd name="T93" fmla="*/ 0 h 313"/>
              <a:gd name="T94" fmla="*/ 348 w 521"/>
              <a:gd name="T95" fmla="*/ 241 h 313"/>
              <a:gd name="T96" fmla="*/ 338 w 521"/>
              <a:gd name="T97" fmla="*/ 251 h 313"/>
              <a:gd name="T98" fmla="*/ 32 w 521"/>
              <a:gd name="T99" fmla="*/ 251 h 313"/>
              <a:gd name="T100" fmla="*/ 22 w 521"/>
              <a:gd name="T101" fmla="*/ 241 h 313"/>
              <a:gd name="T102" fmla="*/ 22 w 521"/>
              <a:gd name="T103" fmla="*/ 30 h 313"/>
              <a:gd name="T104" fmla="*/ 32 w 521"/>
              <a:gd name="T105" fmla="*/ 20 h 313"/>
              <a:gd name="T106" fmla="*/ 338 w 521"/>
              <a:gd name="T107" fmla="*/ 20 h 313"/>
              <a:gd name="T108" fmla="*/ 348 w 521"/>
              <a:gd name="T109" fmla="*/ 30 h 313"/>
              <a:gd name="T110" fmla="*/ 348 w 521"/>
              <a:gd name="T111" fmla="*/ 241 h 313"/>
              <a:gd name="T112" fmla="*/ 348 w 521"/>
              <a:gd name="T113" fmla="*/ 24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21" h="313">
                <a:moveTo>
                  <a:pt x="517" y="52"/>
                </a:moveTo>
                <a:cubicBezTo>
                  <a:pt x="394" y="52"/>
                  <a:pt x="394" y="52"/>
                  <a:pt x="394" y="52"/>
                </a:cubicBezTo>
                <a:cubicBezTo>
                  <a:pt x="393" y="52"/>
                  <a:pt x="391" y="53"/>
                  <a:pt x="391" y="55"/>
                </a:cubicBezTo>
                <a:cubicBezTo>
                  <a:pt x="391" y="106"/>
                  <a:pt x="391" y="106"/>
                  <a:pt x="391" y="106"/>
                </a:cubicBezTo>
                <a:cubicBezTo>
                  <a:pt x="391" y="110"/>
                  <a:pt x="391" y="110"/>
                  <a:pt x="391" y="110"/>
                </a:cubicBezTo>
                <a:cubicBezTo>
                  <a:pt x="391" y="310"/>
                  <a:pt x="391" y="310"/>
                  <a:pt x="391" y="310"/>
                </a:cubicBezTo>
                <a:cubicBezTo>
                  <a:pt x="391" y="312"/>
                  <a:pt x="393" y="313"/>
                  <a:pt x="394" y="313"/>
                </a:cubicBezTo>
                <a:cubicBezTo>
                  <a:pt x="517" y="313"/>
                  <a:pt x="517" y="313"/>
                  <a:pt x="517" y="313"/>
                </a:cubicBezTo>
                <a:cubicBezTo>
                  <a:pt x="519" y="313"/>
                  <a:pt x="521" y="312"/>
                  <a:pt x="521" y="310"/>
                </a:cubicBezTo>
                <a:cubicBezTo>
                  <a:pt x="521" y="110"/>
                  <a:pt x="521" y="110"/>
                  <a:pt x="521" y="110"/>
                </a:cubicBezTo>
                <a:cubicBezTo>
                  <a:pt x="521" y="106"/>
                  <a:pt x="521" y="106"/>
                  <a:pt x="521" y="106"/>
                </a:cubicBezTo>
                <a:cubicBezTo>
                  <a:pt x="521" y="55"/>
                  <a:pt x="521" y="55"/>
                  <a:pt x="521" y="55"/>
                </a:cubicBezTo>
                <a:cubicBezTo>
                  <a:pt x="521" y="53"/>
                  <a:pt x="519" y="52"/>
                  <a:pt x="517" y="52"/>
                </a:cubicBezTo>
                <a:close/>
                <a:moveTo>
                  <a:pt x="407" y="92"/>
                </a:moveTo>
                <a:cubicBezTo>
                  <a:pt x="407" y="80"/>
                  <a:pt x="407" y="80"/>
                  <a:pt x="407" y="80"/>
                </a:cubicBezTo>
                <a:cubicBezTo>
                  <a:pt x="407" y="78"/>
                  <a:pt x="408" y="76"/>
                  <a:pt x="410" y="76"/>
                </a:cubicBezTo>
                <a:cubicBezTo>
                  <a:pt x="502" y="76"/>
                  <a:pt x="502" y="76"/>
                  <a:pt x="502" y="76"/>
                </a:cubicBezTo>
                <a:cubicBezTo>
                  <a:pt x="504" y="76"/>
                  <a:pt x="505" y="78"/>
                  <a:pt x="505" y="80"/>
                </a:cubicBezTo>
                <a:cubicBezTo>
                  <a:pt x="505" y="92"/>
                  <a:pt x="505" y="92"/>
                  <a:pt x="505" y="92"/>
                </a:cubicBezTo>
                <a:cubicBezTo>
                  <a:pt x="505" y="94"/>
                  <a:pt x="504" y="95"/>
                  <a:pt x="502" y="95"/>
                </a:cubicBezTo>
                <a:cubicBezTo>
                  <a:pt x="410" y="95"/>
                  <a:pt x="410" y="95"/>
                  <a:pt x="410" y="95"/>
                </a:cubicBezTo>
                <a:cubicBezTo>
                  <a:pt x="408" y="95"/>
                  <a:pt x="407" y="94"/>
                  <a:pt x="407" y="92"/>
                </a:cubicBezTo>
                <a:close/>
                <a:moveTo>
                  <a:pt x="494" y="175"/>
                </a:moveTo>
                <a:cubicBezTo>
                  <a:pt x="490" y="175"/>
                  <a:pt x="486" y="171"/>
                  <a:pt x="486" y="166"/>
                </a:cubicBezTo>
                <a:cubicBezTo>
                  <a:pt x="486" y="162"/>
                  <a:pt x="490" y="158"/>
                  <a:pt x="494" y="158"/>
                </a:cubicBezTo>
                <a:cubicBezTo>
                  <a:pt x="499" y="158"/>
                  <a:pt x="504" y="162"/>
                  <a:pt x="504" y="166"/>
                </a:cubicBezTo>
                <a:cubicBezTo>
                  <a:pt x="504" y="171"/>
                  <a:pt x="499" y="175"/>
                  <a:pt x="494" y="175"/>
                </a:cubicBezTo>
                <a:close/>
                <a:moveTo>
                  <a:pt x="494" y="146"/>
                </a:moveTo>
                <a:cubicBezTo>
                  <a:pt x="488" y="146"/>
                  <a:pt x="483" y="141"/>
                  <a:pt x="483" y="134"/>
                </a:cubicBezTo>
                <a:cubicBezTo>
                  <a:pt x="483" y="128"/>
                  <a:pt x="488" y="123"/>
                  <a:pt x="494" y="123"/>
                </a:cubicBezTo>
                <a:cubicBezTo>
                  <a:pt x="501" y="123"/>
                  <a:pt x="507" y="128"/>
                  <a:pt x="507" y="134"/>
                </a:cubicBezTo>
                <a:cubicBezTo>
                  <a:pt x="507" y="141"/>
                  <a:pt x="501" y="146"/>
                  <a:pt x="494" y="146"/>
                </a:cubicBezTo>
                <a:close/>
                <a:moveTo>
                  <a:pt x="358" y="0"/>
                </a:moveTo>
                <a:cubicBezTo>
                  <a:pt x="12" y="0"/>
                  <a:pt x="12" y="0"/>
                  <a:pt x="12" y="0"/>
                </a:cubicBezTo>
                <a:cubicBezTo>
                  <a:pt x="6" y="0"/>
                  <a:pt x="0" y="5"/>
                  <a:pt x="0" y="11"/>
                </a:cubicBezTo>
                <a:cubicBezTo>
                  <a:pt x="0" y="260"/>
                  <a:pt x="0" y="260"/>
                  <a:pt x="0" y="260"/>
                </a:cubicBezTo>
                <a:cubicBezTo>
                  <a:pt x="0" y="266"/>
                  <a:pt x="6" y="271"/>
                  <a:pt x="12" y="271"/>
                </a:cubicBezTo>
                <a:cubicBezTo>
                  <a:pt x="126" y="271"/>
                  <a:pt x="126" y="271"/>
                  <a:pt x="126" y="271"/>
                </a:cubicBezTo>
                <a:cubicBezTo>
                  <a:pt x="126" y="289"/>
                  <a:pt x="126" y="289"/>
                  <a:pt x="126" y="289"/>
                </a:cubicBezTo>
                <a:cubicBezTo>
                  <a:pt x="101" y="313"/>
                  <a:pt x="101" y="313"/>
                  <a:pt x="101" y="313"/>
                </a:cubicBezTo>
                <a:cubicBezTo>
                  <a:pt x="275" y="313"/>
                  <a:pt x="275" y="313"/>
                  <a:pt x="275" y="313"/>
                </a:cubicBezTo>
                <a:cubicBezTo>
                  <a:pt x="251" y="289"/>
                  <a:pt x="251" y="289"/>
                  <a:pt x="251" y="289"/>
                </a:cubicBezTo>
                <a:cubicBezTo>
                  <a:pt x="251" y="271"/>
                  <a:pt x="251" y="271"/>
                  <a:pt x="251" y="271"/>
                </a:cubicBezTo>
                <a:cubicBezTo>
                  <a:pt x="358" y="271"/>
                  <a:pt x="358" y="271"/>
                  <a:pt x="358" y="271"/>
                </a:cubicBezTo>
                <a:cubicBezTo>
                  <a:pt x="364" y="271"/>
                  <a:pt x="369" y="266"/>
                  <a:pt x="369" y="260"/>
                </a:cubicBezTo>
                <a:cubicBezTo>
                  <a:pt x="369" y="11"/>
                  <a:pt x="369" y="11"/>
                  <a:pt x="369" y="11"/>
                </a:cubicBezTo>
                <a:cubicBezTo>
                  <a:pt x="369" y="5"/>
                  <a:pt x="364" y="0"/>
                  <a:pt x="358" y="0"/>
                </a:cubicBezTo>
                <a:close/>
                <a:moveTo>
                  <a:pt x="348" y="241"/>
                </a:moveTo>
                <a:cubicBezTo>
                  <a:pt x="348" y="247"/>
                  <a:pt x="344" y="251"/>
                  <a:pt x="338" y="251"/>
                </a:cubicBezTo>
                <a:cubicBezTo>
                  <a:pt x="32" y="251"/>
                  <a:pt x="32" y="251"/>
                  <a:pt x="32" y="251"/>
                </a:cubicBezTo>
                <a:cubicBezTo>
                  <a:pt x="26" y="251"/>
                  <a:pt x="22" y="247"/>
                  <a:pt x="22" y="241"/>
                </a:cubicBezTo>
                <a:cubicBezTo>
                  <a:pt x="22" y="30"/>
                  <a:pt x="22" y="30"/>
                  <a:pt x="22" y="30"/>
                </a:cubicBezTo>
                <a:cubicBezTo>
                  <a:pt x="22" y="24"/>
                  <a:pt x="26" y="20"/>
                  <a:pt x="32" y="20"/>
                </a:cubicBezTo>
                <a:cubicBezTo>
                  <a:pt x="338" y="20"/>
                  <a:pt x="338" y="20"/>
                  <a:pt x="338" y="20"/>
                </a:cubicBezTo>
                <a:cubicBezTo>
                  <a:pt x="344" y="20"/>
                  <a:pt x="348" y="24"/>
                  <a:pt x="348" y="30"/>
                </a:cubicBezTo>
                <a:cubicBezTo>
                  <a:pt x="348" y="241"/>
                  <a:pt x="348" y="241"/>
                  <a:pt x="348" y="241"/>
                </a:cubicBezTo>
                <a:cubicBezTo>
                  <a:pt x="348" y="241"/>
                  <a:pt x="348" y="241"/>
                  <a:pt x="348" y="241"/>
                </a:cubicBezTo>
                <a:close/>
              </a:path>
            </a:pathLst>
          </a:custGeom>
          <a:solidFill>
            <a:srgbClr val="FFFFFF"/>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64" name="Rectangle 63"/>
          <p:cNvSpPr/>
          <p:nvPr/>
        </p:nvSpPr>
        <p:spPr>
          <a:xfrm>
            <a:off x="9475605" y="3312882"/>
            <a:ext cx="1818842" cy="286232"/>
          </a:xfrm>
          <a:prstGeom prst="rect">
            <a:avLst/>
          </a:prstGeom>
          <a:ln>
            <a:noFill/>
          </a:ln>
        </p:spPr>
        <p:txBody>
          <a:bodyPr wrap="square">
            <a:spAutoFit/>
          </a:bodyPr>
          <a:lstStyle/>
          <a:p>
            <a:pPr algn="ctr">
              <a:lnSpc>
                <a:spcPct val="90000"/>
              </a:lnSpc>
            </a:pPr>
            <a:r>
              <a:rPr lang="en-US" sz="1400" b="1" spc="-30" dirty="0">
                <a:solidFill>
                  <a:srgbClr val="FFFFFF"/>
                </a:solidFill>
              </a:rPr>
              <a:t>Exchange server</a:t>
            </a:r>
          </a:p>
        </p:txBody>
      </p:sp>
      <p:grpSp>
        <p:nvGrpSpPr>
          <p:cNvPr id="65" name="Group 64"/>
          <p:cNvGrpSpPr/>
          <p:nvPr/>
        </p:nvGrpSpPr>
        <p:grpSpPr>
          <a:xfrm>
            <a:off x="10026014" y="2015990"/>
            <a:ext cx="684780" cy="1299683"/>
            <a:chOff x="6836734" y="861237"/>
            <a:chExt cx="1041991" cy="1977656"/>
          </a:xfrm>
        </p:grpSpPr>
        <p:grpSp>
          <p:nvGrpSpPr>
            <p:cNvPr id="66" name="Group 65"/>
            <p:cNvGrpSpPr/>
            <p:nvPr/>
          </p:nvGrpSpPr>
          <p:grpSpPr>
            <a:xfrm>
              <a:off x="6836734" y="861237"/>
              <a:ext cx="1041991" cy="1977656"/>
              <a:chOff x="8899451" y="1435395"/>
              <a:chExt cx="1041991" cy="1977656"/>
            </a:xfrm>
          </p:grpSpPr>
          <p:sp>
            <p:nvSpPr>
              <p:cNvPr id="72" name="Freeform 5"/>
              <p:cNvSpPr>
                <a:spLocks noEditPoints="1"/>
              </p:cNvSpPr>
              <p:nvPr/>
            </p:nvSpPr>
            <p:spPr bwMode="auto">
              <a:xfrm>
                <a:off x="8960952" y="1501885"/>
                <a:ext cx="918988" cy="1844676"/>
              </a:xfrm>
              <a:custGeom>
                <a:avLst/>
                <a:gdLst>
                  <a:gd name="T0" fmla="*/ 493 w 509"/>
                  <a:gd name="T1" fmla="*/ 0 h 1023"/>
                  <a:gd name="T2" fmla="*/ 12 w 509"/>
                  <a:gd name="T3" fmla="*/ 0 h 1023"/>
                  <a:gd name="T4" fmla="*/ 0 w 509"/>
                  <a:gd name="T5" fmla="*/ 12 h 1023"/>
                  <a:gd name="T6" fmla="*/ 0 w 509"/>
                  <a:gd name="T7" fmla="*/ 212 h 1023"/>
                  <a:gd name="T8" fmla="*/ 0 w 509"/>
                  <a:gd name="T9" fmla="*/ 227 h 1023"/>
                  <a:gd name="T10" fmla="*/ 0 w 509"/>
                  <a:gd name="T11" fmla="*/ 1012 h 1023"/>
                  <a:gd name="T12" fmla="*/ 12 w 509"/>
                  <a:gd name="T13" fmla="*/ 1023 h 1023"/>
                  <a:gd name="T14" fmla="*/ 493 w 509"/>
                  <a:gd name="T15" fmla="*/ 1023 h 1023"/>
                  <a:gd name="T16" fmla="*/ 509 w 509"/>
                  <a:gd name="T17" fmla="*/ 1012 h 1023"/>
                  <a:gd name="T18" fmla="*/ 509 w 509"/>
                  <a:gd name="T19" fmla="*/ 227 h 1023"/>
                  <a:gd name="T20" fmla="*/ 509 w 509"/>
                  <a:gd name="T21" fmla="*/ 212 h 1023"/>
                  <a:gd name="T22" fmla="*/ 509 w 509"/>
                  <a:gd name="T23" fmla="*/ 12 h 1023"/>
                  <a:gd name="T24" fmla="*/ 493 w 509"/>
                  <a:gd name="T25" fmla="*/ 0 h 1023"/>
                  <a:gd name="T26" fmla="*/ 63 w 509"/>
                  <a:gd name="T27" fmla="*/ 157 h 1023"/>
                  <a:gd name="T28" fmla="*/ 63 w 509"/>
                  <a:gd name="T29" fmla="*/ 110 h 1023"/>
                  <a:gd name="T30" fmla="*/ 75 w 509"/>
                  <a:gd name="T31" fmla="*/ 94 h 1023"/>
                  <a:gd name="T32" fmla="*/ 435 w 509"/>
                  <a:gd name="T33" fmla="*/ 94 h 1023"/>
                  <a:gd name="T34" fmla="*/ 446 w 509"/>
                  <a:gd name="T35" fmla="*/ 110 h 1023"/>
                  <a:gd name="T36" fmla="*/ 446 w 509"/>
                  <a:gd name="T37" fmla="*/ 157 h 1023"/>
                  <a:gd name="T38" fmla="*/ 435 w 509"/>
                  <a:gd name="T39" fmla="*/ 169 h 1023"/>
                  <a:gd name="T40" fmla="*/ 75 w 509"/>
                  <a:gd name="T41" fmla="*/ 169 h 1023"/>
                  <a:gd name="T42" fmla="*/ 63 w 509"/>
                  <a:gd name="T43" fmla="*/ 157 h 1023"/>
                  <a:gd name="T44" fmla="*/ 403 w 509"/>
                  <a:gd name="T45" fmla="*/ 482 h 1023"/>
                  <a:gd name="T46" fmla="*/ 372 w 509"/>
                  <a:gd name="T47" fmla="*/ 447 h 1023"/>
                  <a:gd name="T48" fmla="*/ 403 w 509"/>
                  <a:gd name="T49" fmla="*/ 416 h 1023"/>
                  <a:gd name="T50" fmla="*/ 443 w 509"/>
                  <a:gd name="T51" fmla="*/ 447 h 1023"/>
                  <a:gd name="T52" fmla="*/ 403 w 509"/>
                  <a:gd name="T53" fmla="*/ 482 h 1023"/>
                  <a:gd name="T54" fmla="*/ 403 w 509"/>
                  <a:gd name="T55" fmla="*/ 369 h 1023"/>
                  <a:gd name="T56" fmla="*/ 360 w 509"/>
                  <a:gd name="T57" fmla="*/ 321 h 1023"/>
                  <a:gd name="T58" fmla="*/ 403 w 509"/>
                  <a:gd name="T59" fmla="*/ 278 h 1023"/>
                  <a:gd name="T60" fmla="*/ 454 w 509"/>
                  <a:gd name="T61" fmla="*/ 321 h 1023"/>
                  <a:gd name="T62" fmla="*/ 403 w 509"/>
                  <a:gd name="T63" fmla="*/ 369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9" h="1023">
                    <a:moveTo>
                      <a:pt x="493" y="0"/>
                    </a:moveTo>
                    <a:cubicBezTo>
                      <a:pt x="12" y="0"/>
                      <a:pt x="12" y="0"/>
                      <a:pt x="12" y="0"/>
                    </a:cubicBezTo>
                    <a:cubicBezTo>
                      <a:pt x="8" y="0"/>
                      <a:pt x="0" y="4"/>
                      <a:pt x="0" y="12"/>
                    </a:cubicBezTo>
                    <a:cubicBezTo>
                      <a:pt x="0" y="212"/>
                      <a:pt x="0" y="212"/>
                      <a:pt x="0" y="212"/>
                    </a:cubicBezTo>
                    <a:cubicBezTo>
                      <a:pt x="0" y="227"/>
                      <a:pt x="0" y="227"/>
                      <a:pt x="0" y="227"/>
                    </a:cubicBezTo>
                    <a:cubicBezTo>
                      <a:pt x="0" y="1012"/>
                      <a:pt x="0" y="1012"/>
                      <a:pt x="0" y="1012"/>
                    </a:cubicBezTo>
                    <a:cubicBezTo>
                      <a:pt x="0" y="1019"/>
                      <a:pt x="8" y="1023"/>
                      <a:pt x="12" y="1023"/>
                    </a:cubicBezTo>
                    <a:cubicBezTo>
                      <a:pt x="493" y="1023"/>
                      <a:pt x="493" y="1023"/>
                      <a:pt x="493" y="1023"/>
                    </a:cubicBezTo>
                    <a:cubicBezTo>
                      <a:pt x="501" y="1023"/>
                      <a:pt x="509" y="1019"/>
                      <a:pt x="509" y="1012"/>
                    </a:cubicBezTo>
                    <a:cubicBezTo>
                      <a:pt x="509" y="227"/>
                      <a:pt x="509" y="227"/>
                      <a:pt x="509" y="227"/>
                    </a:cubicBezTo>
                    <a:cubicBezTo>
                      <a:pt x="509" y="212"/>
                      <a:pt x="509" y="212"/>
                      <a:pt x="509" y="212"/>
                    </a:cubicBezTo>
                    <a:cubicBezTo>
                      <a:pt x="509" y="12"/>
                      <a:pt x="509" y="12"/>
                      <a:pt x="509" y="12"/>
                    </a:cubicBezTo>
                    <a:cubicBezTo>
                      <a:pt x="509" y="4"/>
                      <a:pt x="501" y="0"/>
                      <a:pt x="493" y="0"/>
                    </a:cubicBezTo>
                    <a:close/>
                    <a:moveTo>
                      <a:pt x="63" y="157"/>
                    </a:moveTo>
                    <a:cubicBezTo>
                      <a:pt x="63" y="110"/>
                      <a:pt x="63" y="110"/>
                      <a:pt x="63" y="110"/>
                    </a:cubicBezTo>
                    <a:cubicBezTo>
                      <a:pt x="63" y="102"/>
                      <a:pt x="67" y="94"/>
                      <a:pt x="75" y="94"/>
                    </a:cubicBezTo>
                    <a:cubicBezTo>
                      <a:pt x="435" y="94"/>
                      <a:pt x="435" y="94"/>
                      <a:pt x="435" y="94"/>
                    </a:cubicBezTo>
                    <a:cubicBezTo>
                      <a:pt x="443" y="94"/>
                      <a:pt x="446" y="102"/>
                      <a:pt x="446" y="110"/>
                    </a:cubicBezTo>
                    <a:cubicBezTo>
                      <a:pt x="446" y="157"/>
                      <a:pt x="446" y="157"/>
                      <a:pt x="446" y="157"/>
                    </a:cubicBezTo>
                    <a:cubicBezTo>
                      <a:pt x="446" y="165"/>
                      <a:pt x="443" y="169"/>
                      <a:pt x="435" y="169"/>
                    </a:cubicBezTo>
                    <a:cubicBezTo>
                      <a:pt x="75" y="169"/>
                      <a:pt x="75" y="169"/>
                      <a:pt x="75" y="169"/>
                    </a:cubicBezTo>
                    <a:cubicBezTo>
                      <a:pt x="67" y="169"/>
                      <a:pt x="63" y="165"/>
                      <a:pt x="63" y="157"/>
                    </a:cubicBezTo>
                    <a:close/>
                    <a:moveTo>
                      <a:pt x="403" y="482"/>
                    </a:moveTo>
                    <a:cubicBezTo>
                      <a:pt x="388" y="482"/>
                      <a:pt x="372" y="467"/>
                      <a:pt x="372" y="447"/>
                    </a:cubicBezTo>
                    <a:cubicBezTo>
                      <a:pt x="372" y="431"/>
                      <a:pt x="388" y="416"/>
                      <a:pt x="403" y="416"/>
                    </a:cubicBezTo>
                    <a:cubicBezTo>
                      <a:pt x="423" y="416"/>
                      <a:pt x="443" y="431"/>
                      <a:pt x="443" y="447"/>
                    </a:cubicBezTo>
                    <a:cubicBezTo>
                      <a:pt x="443" y="467"/>
                      <a:pt x="423" y="482"/>
                      <a:pt x="403" y="482"/>
                    </a:cubicBezTo>
                    <a:close/>
                    <a:moveTo>
                      <a:pt x="403" y="369"/>
                    </a:moveTo>
                    <a:cubicBezTo>
                      <a:pt x="380" y="369"/>
                      <a:pt x="360" y="349"/>
                      <a:pt x="360" y="321"/>
                    </a:cubicBezTo>
                    <a:cubicBezTo>
                      <a:pt x="360" y="298"/>
                      <a:pt x="380" y="278"/>
                      <a:pt x="403" y="278"/>
                    </a:cubicBezTo>
                    <a:cubicBezTo>
                      <a:pt x="431" y="278"/>
                      <a:pt x="454" y="298"/>
                      <a:pt x="454" y="321"/>
                    </a:cubicBezTo>
                    <a:cubicBezTo>
                      <a:pt x="454" y="349"/>
                      <a:pt x="431" y="369"/>
                      <a:pt x="403" y="369"/>
                    </a:cubicBezTo>
                    <a:close/>
                  </a:path>
                </a:pathLst>
              </a:custGeom>
              <a:solidFill>
                <a:schemeClr val="tx1"/>
              </a:solidFill>
              <a:ln>
                <a:solidFill>
                  <a:schemeClr val="bg1"/>
                </a:solidFill>
              </a:ln>
            </p:spPr>
            <p:txBody>
              <a:bodyPr vert="horz" wrap="square" lIns="91440" tIns="45720" rIns="91440" bIns="45720" numCol="1" anchor="t" anchorCtr="0" compatLnSpc="1">
                <a:prstTxWarp prst="textNoShape">
                  <a:avLst/>
                </a:prstTxWarp>
              </a:bodyPr>
              <a:lstStyle/>
              <a:p>
                <a:endParaRPr lang="en-US" b="1">
                  <a:solidFill>
                    <a:srgbClr val="FFFFFF"/>
                  </a:solidFill>
                </a:endParaRPr>
              </a:p>
            </p:txBody>
          </p:sp>
          <p:sp>
            <p:nvSpPr>
              <p:cNvPr id="73" name="Rectangle 72"/>
              <p:cNvSpPr/>
              <p:nvPr/>
            </p:nvSpPr>
            <p:spPr bwMode="auto">
              <a:xfrm>
                <a:off x="8899451" y="1435395"/>
                <a:ext cx="1041991" cy="1977656"/>
              </a:xfrm>
              <a:prstGeom prst="rect">
                <a:avLst/>
              </a:prstGeom>
              <a:noFill/>
              <a:ln>
                <a:solidFill>
                  <a:schemeClr val="bg1"/>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sp>
          <p:nvSpPr>
            <p:cNvPr id="67" name="Rectangle 66"/>
            <p:cNvSpPr/>
            <p:nvPr/>
          </p:nvSpPr>
          <p:spPr bwMode="auto">
            <a:xfrm>
              <a:off x="6974958" y="1052623"/>
              <a:ext cx="776177" cy="255182"/>
            </a:xfrm>
            <a:prstGeom prst="rect">
              <a:avLst/>
            </a:prstGeom>
            <a:solidFill>
              <a:schemeClr val="tx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nvGrpSpPr>
            <p:cNvPr id="68" name="Group 67"/>
            <p:cNvGrpSpPr/>
            <p:nvPr/>
          </p:nvGrpSpPr>
          <p:grpSpPr>
            <a:xfrm>
              <a:off x="7304567" y="2049463"/>
              <a:ext cx="446568" cy="310966"/>
              <a:chOff x="7304567" y="2049462"/>
              <a:chExt cx="446568" cy="457201"/>
            </a:xfrm>
          </p:grpSpPr>
          <p:sp>
            <p:nvSpPr>
              <p:cNvPr id="69" name="Rectangle 68"/>
              <p:cNvSpPr/>
              <p:nvPr/>
            </p:nvSpPr>
            <p:spPr bwMode="auto">
              <a:xfrm>
                <a:off x="7304567" y="2049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70" name="Rectangle 69"/>
              <p:cNvSpPr/>
              <p:nvPr/>
            </p:nvSpPr>
            <p:spPr bwMode="auto">
              <a:xfrm>
                <a:off x="7304567" y="22399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sp>
            <p:nvSpPr>
              <p:cNvPr id="71" name="Rectangle 70"/>
              <p:cNvSpPr/>
              <p:nvPr/>
            </p:nvSpPr>
            <p:spPr bwMode="auto">
              <a:xfrm>
                <a:off x="7304567" y="2430462"/>
                <a:ext cx="446568" cy="76201"/>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grpSp>
      </p:grpSp>
      <p:grpSp>
        <p:nvGrpSpPr>
          <p:cNvPr id="74" name="Group 73"/>
          <p:cNvGrpSpPr/>
          <p:nvPr/>
        </p:nvGrpSpPr>
        <p:grpSpPr>
          <a:xfrm>
            <a:off x="10722938" y="2632132"/>
            <a:ext cx="864836" cy="555628"/>
            <a:chOff x="10264303" y="2491882"/>
            <a:chExt cx="864836" cy="555628"/>
          </a:xfrm>
        </p:grpSpPr>
        <p:sp>
          <p:nvSpPr>
            <p:cNvPr id="75" name="Freeform 79"/>
            <p:cNvSpPr>
              <a:spLocks noEditPoints="1"/>
            </p:cNvSpPr>
            <p:nvPr/>
          </p:nvSpPr>
          <p:spPr bwMode="black">
            <a:xfrm>
              <a:off x="10718027" y="2491882"/>
              <a:ext cx="411112" cy="555628"/>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solidFill>
                <a:schemeClr val="bg1"/>
              </a:solidFill>
            </a:ln>
          </p:spPr>
          <p:txBody>
            <a:bodyPr vert="horz" wrap="square" lIns="111648" tIns="55825" rIns="111648" bIns="55825" numCol="1" anchor="t" anchorCtr="0" compatLnSpc="1">
              <a:prstTxWarp prst="textNoShape">
                <a:avLst/>
              </a:prstTxWarp>
            </a:bodyPr>
            <a:lstStyle/>
            <a:p>
              <a:endParaRPr lang="en-US" sz="1632" b="1" dirty="0">
                <a:solidFill>
                  <a:srgbClr val="FFFFFF"/>
                </a:solidFill>
              </a:endParaRPr>
            </a:p>
          </p:txBody>
        </p:sp>
        <p:cxnSp>
          <p:nvCxnSpPr>
            <p:cNvPr id="76" name="Straight Arrow Connector 75"/>
            <p:cNvCxnSpPr/>
            <p:nvPr/>
          </p:nvCxnSpPr>
          <p:spPr>
            <a:xfrm>
              <a:off x="10264303" y="2765677"/>
              <a:ext cx="385925" cy="0"/>
            </a:xfrm>
            <a:prstGeom prst="straightConnector1">
              <a:avLst/>
            </a:prstGeom>
            <a:ln w="254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77" name="Arc 76"/>
          <p:cNvSpPr/>
          <p:nvPr/>
        </p:nvSpPr>
        <p:spPr>
          <a:xfrm>
            <a:off x="8506780" y="2178828"/>
            <a:ext cx="1597704" cy="1169760"/>
          </a:xfrm>
          <a:prstGeom prst="arc">
            <a:avLst>
              <a:gd name="adj1" fmla="val 12197674"/>
              <a:gd name="adj2" fmla="val 2018618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a:solidFill>
                <a:srgbClr val="FFFFFF"/>
              </a:solidFill>
            </a:endParaRPr>
          </a:p>
        </p:txBody>
      </p:sp>
      <p:sp>
        <p:nvSpPr>
          <p:cNvPr id="80" name="Rectangle 79"/>
          <p:cNvSpPr/>
          <p:nvPr/>
        </p:nvSpPr>
        <p:spPr>
          <a:xfrm>
            <a:off x="8893633" y="3176118"/>
            <a:ext cx="747320" cy="230832"/>
          </a:xfrm>
          <a:prstGeom prst="rect">
            <a:avLst/>
          </a:prstGeom>
          <a:ln>
            <a:noFill/>
          </a:ln>
        </p:spPr>
        <p:txBody>
          <a:bodyPr wrap="none">
            <a:spAutoFit/>
          </a:bodyPr>
          <a:lstStyle/>
          <a:p>
            <a:pPr>
              <a:lnSpc>
                <a:spcPct val="90000"/>
              </a:lnSpc>
            </a:pPr>
            <a:r>
              <a:rPr lang="en-US" sz="1000" b="1" dirty="0" smtClean="0">
                <a:solidFill>
                  <a:srgbClr val="FFFFFF"/>
                </a:solidFill>
              </a:rPr>
              <a:t>Data disk</a:t>
            </a:r>
            <a:endParaRPr lang="en-US" sz="1000" b="1" dirty="0">
              <a:solidFill>
                <a:srgbClr val="FFFFFF"/>
              </a:solidFill>
            </a:endParaRPr>
          </a:p>
        </p:txBody>
      </p:sp>
      <p:sp>
        <p:nvSpPr>
          <p:cNvPr id="81" name="Rectangle 80"/>
          <p:cNvSpPr/>
          <p:nvPr/>
        </p:nvSpPr>
        <p:spPr>
          <a:xfrm>
            <a:off x="11026221" y="3176118"/>
            <a:ext cx="747320" cy="230832"/>
          </a:xfrm>
          <a:prstGeom prst="rect">
            <a:avLst/>
          </a:prstGeom>
          <a:ln>
            <a:noFill/>
          </a:ln>
        </p:spPr>
        <p:txBody>
          <a:bodyPr wrap="none">
            <a:spAutoFit/>
          </a:bodyPr>
          <a:lstStyle/>
          <a:p>
            <a:pPr>
              <a:lnSpc>
                <a:spcPct val="90000"/>
              </a:lnSpc>
            </a:pPr>
            <a:r>
              <a:rPr lang="en-US" sz="1000" b="1" dirty="0" smtClean="0">
                <a:solidFill>
                  <a:srgbClr val="FFFFFF"/>
                </a:solidFill>
              </a:rPr>
              <a:t>Data disk</a:t>
            </a:r>
            <a:endParaRPr lang="en-US" sz="1000" b="1" dirty="0">
              <a:solidFill>
                <a:srgbClr val="FFFFFF"/>
              </a:solidFill>
            </a:endParaRPr>
          </a:p>
        </p:txBody>
      </p:sp>
      <p:grpSp>
        <p:nvGrpSpPr>
          <p:cNvPr id="82" name="Group 81"/>
          <p:cNvGrpSpPr/>
          <p:nvPr/>
        </p:nvGrpSpPr>
        <p:grpSpPr>
          <a:xfrm>
            <a:off x="10753540" y="1747391"/>
            <a:ext cx="293943" cy="352425"/>
            <a:chOff x="8715375" y="2029966"/>
            <a:chExt cx="293943" cy="352425"/>
          </a:xfrm>
        </p:grpSpPr>
        <p:sp>
          <p:nvSpPr>
            <p:cNvPr id="83" name="Rectangle 82"/>
            <p:cNvSpPr/>
            <p:nvPr/>
          </p:nvSpPr>
          <p:spPr bwMode="auto">
            <a:xfrm>
              <a:off x="8715375" y="2029966"/>
              <a:ext cx="293943" cy="352425"/>
            </a:xfrm>
            <a:prstGeom prst="rect">
              <a:avLst/>
            </a:prstGeom>
            <a:solidFill>
              <a:schemeClr val="accent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solidFill>
                  <a:srgbClr val="FFFFFF"/>
                </a:solidFill>
              </a:endParaRPr>
            </a:p>
          </p:txBody>
        </p:sp>
        <p:pic>
          <p:nvPicPr>
            <p:cNvPr id="84" name="Picture 3" descr="C:\Users\hannahr\Dropbox\MOD Servers Metro Icon Library\victor melniciuc\PNGs\Tech_Words\TechWords_06-13-12-Security.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471" t="17883" r="22061" b="17883"/>
            <a:stretch/>
          </p:blipFill>
          <p:spPr bwMode="auto">
            <a:xfrm>
              <a:off x="8742618" y="2037258"/>
              <a:ext cx="252414" cy="30901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grpSp>
      <p:sp>
        <p:nvSpPr>
          <p:cNvPr id="85" name="Rectangle 84"/>
          <p:cNvSpPr/>
          <p:nvPr/>
        </p:nvSpPr>
        <p:spPr>
          <a:xfrm>
            <a:off x="10997337" y="1706207"/>
            <a:ext cx="1208765" cy="507831"/>
          </a:xfrm>
          <a:prstGeom prst="rect">
            <a:avLst/>
          </a:prstGeom>
          <a:ln>
            <a:noFill/>
          </a:ln>
        </p:spPr>
        <p:txBody>
          <a:bodyPr wrap="square">
            <a:spAutoFit/>
          </a:bodyPr>
          <a:lstStyle/>
          <a:p>
            <a:pPr>
              <a:lnSpc>
                <a:spcPct val="90000"/>
              </a:lnSpc>
            </a:pPr>
            <a:r>
              <a:rPr lang="en-US" sz="1000" b="1" dirty="0" smtClean="0">
                <a:solidFill>
                  <a:srgbClr val="FFFFFF"/>
                </a:solidFill>
              </a:rPr>
              <a:t>SMTP to partners: </a:t>
            </a:r>
            <a:br>
              <a:rPr lang="en-US" sz="1000" b="1" dirty="0" smtClean="0">
                <a:solidFill>
                  <a:srgbClr val="FFFFFF"/>
                </a:solidFill>
              </a:rPr>
            </a:br>
            <a:r>
              <a:rPr lang="en-US" sz="1000" b="1" dirty="0" smtClean="0">
                <a:solidFill>
                  <a:srgbClr val="FFFFFF"/>
                </a:solidFill>
              </a:rPr>
              <a:t>TLS protected</a:t>
            </a:r>
            <a:endParaRPr lang="en-US" sz="1000" b="1" dirty="0">
              <a:solidFill>
                <a:srgbClr val="FFFFFF"/>
              </a:solidFill>
            </a:endParaRPr>
          </a:p>
        </p:txBody>
      </p:sp>
      <p:sp>
        <p:nvSpPr>
          <p:cNvPr id="86" name="Freeform 92"/>
          <p:cNvSpPr>
            <a:spLocks noEditPoints="1"/>
          </p:cNvSpPr>
          <p:nvPr/>
        </p:nvSpPr>
        <p:spPr bwMode="black">
          <a:xfrm>
            <a:off x="8916454" y="5118308"/>
            <a:ext cx="265273" cy="361431"/>
          </a:xfrm>
          <a:custGeom>
            <a:avLst/>
            <a:gdLst>
              <a:gd name="T0" fmla="*/ 15 w 48"/>
              <a:gd name="T1" fmla="*/ 11 h 66"/>
              <a:gd name="T2" fmla="*/ 24 w 48"/>
              <a:gd name="T3" fmla="*/ 9 h 66"/>
              <a:gd name="T4" fmla="*/ 33 w 48"/>
              <a:gd name="T5" fmla="*/ 11 h 66"/>
              <a:gd name="T6" fmla="*/ 35 w 48"/>
              <a:gd name="T7" fmla="*/ 23 h 66"/>
              <a:gd name="T8" fmla="*/ 35 w 48"/>
              <a:gd name="T9" fmla="*/ 25 h 66"/>
              <a:gd name="T10" fmla="*/ 35 w 48"/>
              <a:gd name="T11" fmla="*/ 27 h 66"/>
              <a:gd name="T12" fmla="*/ 14 w 48"/>
              <a:gd name="T13" fmla="*/ 27 h 66"/>
              <a:gd name="T14" fmla="*/ 14 w 48"/>
              <a:gd name="T15" fmla="*/ 25 h 66"/>
              <a:gd name="T16" fmla="*/ 14 w 48"/>
              <a:gd name="T17" fmla="*/ 22 h 66"/>
              <a:gd name="T18" fmla="*/ 15 w 48"/>
              <a:gd name="T19" fmla="*/ 11 h 66"/>
              <a:gd name="T20" fmla="*/ 44 w 48"/>
              <a:gd name="T21" fmla="*/ 28 h 66"/>
              <a:gd name="T22" fmla="*/ 44 w 48"/>
              <a:gd name="T23" fmla="*/ 25 h 66"/>
              <a:gd name="T24" fmla="*/ 44 w 48"/>
              <a:gd name="T25" fmla="*/ 23 h 66"/>
              <a:gd name="T26" fmla="*/ 39 w 48"/>
              <a:gd name="T27" fmla="*/ 5 h 66"/>
              <a:gd name="T28" fmla="*/ 24 w 48"/>
              <a:gd name="T29" fmla="*/ 0 h 66"/>
              <a:gd name="T30" fmla="*/ 9 w 48"/>
              <a:gd name="T31" fmla="*/ 5 h 66"/>
              <a:gd name="T32" fmla="*/ 5 w 48"/>
              <a:gd name="T33" fmla="*/ 22 h 66"/>
              <a:gd name="T34" fmla="*/ 5 w 48"/>
              <a:gd name="T35" fmla="*/ 25 h 66"/>
              <a:gd name="T36" fmla="*/ 5 w 48"/>
              <a:gd name="T37" fmla="*/ 27 h 66"/>
              <a:gd name="T38" fmla="*/ 0 w 48"/>
              <a:gd name="T39" fmla="*/ 32 h 66"/>
              <a:gd name="T40" fmla="*/ 0 w 48"/>
              <a:gd name="T41" fmla="*/ 62 h 66"/>
              <a:gd name="T42" fmla="*/ 5 w 48"/>
              <a:gd name="T43" fmla="*/ 66 h 66"/>
              <a:gd name="T44" fmla="*/ 43 w 48"/>
              <a:gd name="T45" fmla="*/ 66 h 66"/>
              <a:gd name="T46" fmla="*/ 48 w 48"/>
              <a:gd name="T47" fmla="*/ 62 h 66"/>
              <a:gd name="T48" fmla="*/ 48 w 48"/>
              <a:gd name="T49" fmla="*/ 32 h 66"/>
              <a:gd name="T50" fmla="*/ 44 w 48"/>
              <a:gd name="T51"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66">
                <a:moveTo>
                  <a:pt x="15" y="11"/>
                </a:moveTo>
                <a:cubicBezTo>
                  <a:pt x="17" y="10"/>
                  <a:pt x="20" y="9"/>
                  <a:pt x="24" y="9"/>
                </a:cubicBezTo>
                <a:cubicBezTo>
                  <a:pt x="29" y="9"/>
                  <a:pt x="32" y="10"/>
                  <a:pt x="33" y="11"/>
                </a:cubicBezTo>
                <a:cubicBezTo>
                  <a:pt x="35" y="13"/>
                  <a:pt x="35" y="18"/>
                  <a:pt x="35" y="23"/>
                </a:cubicBezTo>
                <a:cubicBezTo>
                  <a:pt x="35" y="25"/>
                  <a:pt x="35" y="25"/>
                  <a:pt x="35" y="25"/>
                </a:cubicBezTo>
                <a:cubicBezTo>
                  <a:pt x="35" y="26"/>
                  <a:pt x="35" y="27"/>
                  <a:pt x="35" y="27"/>
                </a:cubicBezTo>
                <a:cubicBezTo>
                  <a:pt x="14" y="27"/>
                  <a:pt x="14" y="27"/>
                  <a:pt x="14" y="27"/>
                </a:cubicBezTo>
                <a:cubicBezTo>
                  <a:pt x="14" y="27"/>
                  <a:pt x="14" y="26"/>
                  <a:pt x="14" y="25"/>
                </a:cubicBezTo>
                <a:cubicBezTo>
                  <a:pt x="14" y="22"/>
                  <a:pt x="14" y="22"/>
                  <a:pt x="14" y="22"/>
                </a:cubicBezTo>
                <a:cubicBezTo>
                  <a:pt x="14" y="17"/>
                  <a:pt x="14" y="13"/>
                  <a:pt x="15" y="11"/>
                </a:cubicBezTo>
                <a:moveTo>
                  <a:pt x="44" y="28"/>
                </a:moveTo>
                <a:cubicBezTo>
                  <a:pt x="44" y="27"/>
                  <a:pt x="44" y="26"/>
                  <a:pt x="44" y="25"/>
                </a:cubicBezTo>
                <a:cubicBezTo>
                  <a:pt x="44" y="23"/>
                  <a:pt x="44" y="23"/>
                  <a:pt x="44" y="23"/>
                </a:cubicBezTo>
                <a:cubicBezTo>
                  <a:pt x="44" y="16"/>
                  <a:pt x="44" y="10"/>
                  <a:pt x="39" y="5"/>
                </a:cubicBezTo>
                <a:cubicBezTo>
                  <a:pt x="36" y="2"/>
                  <a:pt x="31" y="0"/>
                  <a:pt x="24" y="0"/>
                </a:cubicBezTo>
                <a:cubicBezTo>
                  <a:pt x="17" y="0"/>
                  <a:pt x="12" y="2"/>
                  <a:pt x="9" y="5"/>
                </a:cubicBezTo>
                <a:cubicBezTo>
                  <a:pt x="5" y="9"/>
                  <a:pt x="5" y="16"/>
                  <a:pt x="5" y="22"/>
                </a:cubicBezTo>
                <a:cubicBezTo>
                  <a:pt x="5" y="25"/>
                  <a:pt x="5" y="25"/>
                  <a:pt x="5" y="25"/>
                </a:cubicBezTo>
                <a:cubicBezTo>
                  <a:pt x="5" y="26"/>
                  <a:pt x="5" y="27"/>
                  <a:pt x="5" y="27"/>
                </a:cubicBezTo>
                <a:cubicBezTo>
                  <a:pt x="2" y="28"/>
                  <a:pt x="0" y="30"/>
                  <a:pt x="0" y="32"/>
                </a:cubicBezTo>
                <a:cubicBezTo>
                  <a:pt x="0" y="62"/>
                  <a:pt x="0" y="62"/>
                  <a:pt x="0" y="62"/>
                </a:cubicBezTo>
                <a:cubicBezTo>
                  <a:pt x="0" y="64"/>
                  <a:pt x="2" y="66"/>
                  <a:pt x="5" y="66"/>
                </a:cubicBezTo>
                <a:cubicBezTo>
                  <a:pt x="43" y="66"/>
                  <a:pt x="43" y="66"/>
                  <a:pt x="43" y="66"/>
                </a:cubicBezTo>
                <a:cubicBezTo>
                  <a:pt x="46" y="66"/>
                  <a:pt x="48" y="64"/>
                  <a:pt x="48" y="62"/>
                </a:cubicBezTo>
                <a:cubicBezTo>
                  <a:pt x="48" y="32"/>
                  <a:pt x="48" y="32"/>
                  <a:pt x="48" y="32"/>
                </a:cubicBezTo>
                <a:cubicBezTo>
                  <a:pt x="48" y="30"/>
                  <a:pt x="46" y="28"/>
                  <a:pt x="44" y="28"/>
                </a:cubicBezTo>
              </a:path>
            </a:pathLst>
          </a:custGeom>
          <a:solidFill>
            <a:srgbClr val="FFFFFF"/>
          </a:solidFill>
          <a:ln>
            <a:solidFill>
              <a:schemeClr val="bg1"/>
            </a:solidFill>
          </a:ln>
          <a:extLst/>
        </p:spPr>
        <p:txBody>
          <a:bodyPr vert="horz" wrap="square" lIns="91444" tIns="45722" rIns="91444" bIns="45722" numCol="1" anchor="t" anchorCtr="0" compatLnSpc="1">
            <a:prstTxWarp prst="textNoShape">
              <a:avLst/>
            </a:prstTxWarp>
          </a:bodyPr>
          <a:lstStyle/>
          <a:p>
            <a:pPr defTabSz="914367"/>
            <a:endParaRPr lang="en-US" sz="1765" b="1" dirty="0">
              <a:solidFill>
                <a:srgbClr val="FFFFFF"/>
              </a:solidFill>
            </a:endParaRPr>
          </a:p>
        </p:txBody>
      </p:sp>
      <p:cxnSp>
        <p:nvCxnSpPr>
          <p:cNvPr id="78" name="Straight Arrow Connector 77"/>
          <p:cNvCxnSpPr/>
          <p:nvPr/>
        </p:nvCxnSpPr>
        <p:spPr>
          <a:xfrm flipV="1">
            <a:off x="10747204" y="1458686"/>
            <a:ext cx="315223" cy="924728"/>
          </a:xfrm>
          <a:prstGeom prst="straightConnector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flipV="1">
            <a:off x="8256411" y="3276602"/>
            <a:ext cx="759502" cy="1592261"/>
          </a:xfrm>
          <a:prstGeom prst="straightConnector1">
            <a:avLst/>
          </a:prstGeom>
          <a:ln w="38100" cap="rnd">
            <a:solidFill>
              <a:schemeClr val="bg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938431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2237" y="68262"/>
            <a:ext cx="11371262" cy="762000"/>
          </a:xfrm>
        </p:spPr>
        <p:txBody>
          <a:bodyPr/>
          <a:lstStyle/>
          <a:p>
            <a:r>
              <a:rPr lang="en-US" sz="4800" dirty="0" smtClean="0">
                <a:solidFill>
                  <a:schemeClr val="tx1"/>
                </a:solidFill>
              </a:rPr>
              <a:t>Anti Spam / </a:t>
            </a:r>
            <a:r>
              <a:rPr lang="en-US" sz="4800" dirty="0">
                <a:solidFill>
                  <a:schemeClr val="tx1"/>
                </a:solidFill>
              </a:rPr>
              <a:t>Anti Virus</a:t>
            </a:r>
          </a:p>
        </p:txBody>
      </p:sp>
      <p:sp>
        <p:nvSpPr>
          <p:cNvPr id="3" name="Content Placeholder 2"/>
          <p:cNvSpPr txBox="1">
            <a:spLocks/>
          </p:cNvSpPr>
          <p:nvPr/>
        </p:nvSpPr>
        <p:spPr>
          <a:xfrm>
            <a:off x="2441423" y="1470255"/>
            <a:ext cx="8250982" cy="2077120"/>
          </a:xfrm>
          <a:prstGeom prst="rect">
            <a:avLst/>
          </a:prstGeom>
        </p:spPr>
        <p:txBody>
          <a:bodyPr lIns="0" tIns="0" rIns="0" bIns="0"/>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816"/>
              </a:spcAft>
              <a:buFont typeface="Arial" pitchFamily="34" charset="0"/>
              <a:buNone/>
            </a:pPr>
            <a:r>
              <a:rPr lang="en-US" sz="2856" dirty="0">
                <a:solidFill>
                  <a:srgbClr val="505050"/>
                </a:solidFill>
              </a:rPr>
              <a:t>Comprehensive protection</a:t>
            </a:r>
            <a:endParaRPr lang="en-US" sz="1836" dirty="0">
              <a:solidFill>
                <a:srgbClr val="505050"/>
              </a:solidFill>
            </a:endParaRPr>
          </a:p>
          <a:p>
            <a:pPr marL="531580" indent="-345061" defTabSz="932451">
              <a:lnSpc>
                <a:spcPct val="100000"/>
              </a:lnSpc>
              <a:spcBef>
                <a:spcPts val="0"/>
              </a:spcBef>
              <a:spcAft>
                <a:spcPts val="816"/>
              </a:spcAft>
              <a:buFont typeface="Arial"/>
              <a:buChar char="•"/>
            </a:pPr>
            <a:r>
              <a:rPr lang="en-US" sz="1836" dirty="0">
                <a:solidFill>
                  <a:srgbClr val="505050"/>
                </a:solidFill>
                <a:latin typeface="Segoe UI"/>
                <a:cs typeface="Segoe UI" pitchFamily="34" charset="0"/>
              </a:rPr>
              <a:t>Multi-engine antimalware protects against 100% of known viruses</a:t>
            </a:r>
          </a:p>
          <a:p>
            <a:pPr marL="531580" indent="-345061" defTabSz="932451">
              <a:lnSpc>
                <a:spcPct val="100000"/>
              </a:lnSpc>
              <a:spcBef>
                <a:spcPts val="0"/>
              </a:spcBef>
              <a:spcAft>
                <a:spcPts val="816"/>
              </a:spcAft>
              <a:buFont typeface="Arial"/>
              <a:buChar char="•"/>
            </a:pPr>
            <a:r>
              <a:rPr lang="en-US" sz="1836" dirty="0">
                <a:solidFill>
                  <a:srgbClr val="505050"/>
                </a:solidFill>
                <a:latin typeface="Segoe UI"/>
                <a:cs typeface="Segoe UI" pitchFamily="34" charset="0"/>
              </a:rPr>
              <a:t>Continuously updated anti-spam protection captures 98%+ of all inbound spam</a:t>
            </a:r>
          </a:p>
          <a:p>
            <a:pPr marL="531580" indent="-345061" defTabSz="932451">
              <a:lnSpc>
                <a:spcPct val="100000"/>
              </a:lnSpc>
              <a:spcBef>
                <a:spcPts val="0"/>
              </a:spcBef>
              <a:spcAft>
                <a:spcPts val="816"/>
              </a:spcAft>
              <a:buFont typeface="Arial"/>
              <a:buChar char="•"/>
            </a:pPr>
            <a:r>
              <a:rPr lang="en-US" sz="1836" dirty="0">
                <a:solidFill>
                  <a:srgbClr val="505050"/>
                </a:solidFill>
                <a:latin typeface="Segoe UI"/>
                <a:cs typeface="Segoe UI" pitchFamily="34" charset="0"/>
              </a:rPr>
              <a:t>Advanced fingerprinting technologies that identify and stop new spam and phishing vectors in real time</a:t>
            </a:r>
          </a:p>
        </p:txBody>
      </p:sp>
      <p:sp>
        <p:nvSpPr>
          <p:cNvPr id="4" name="TextBox 3"/>
          <p:cNvSpPr txBox="1"/>
          <p:nvPr/>
        </p:nvSpPr>
        <p:spPr>
          <a:xfrm>
            <a:off x="2441423" y="3620401"/>
            <a:ext cx="7551523" cy="1202055"/>
          </a:xfrm>
          <a:prstGeom prst="rect">
            <a:avLst/>
          </a:prstGeom>
          <a:noFill/>
        </p:spPr>
        <p:txBody>
          <a:bodyPr wrap="square" lIns="0" tIns="0" rIns="0" bIns="0" rtlCol="0">
            <a:spAutoFit/>
          </a:bodyPr>
          <a:lstStyle/>
          <a:p>
            <a:pPr>
              <a:lnSpc>
                <a:spcPct val="90000"/>
              </a:lnSpc>
              <a:spcAft>
                <a:spcPts val="916"/>
              </a:spcAft>
              <a:buSzPct val="80000"/>
            </a:pPr>
            <a:r>
              <a:rPr lang="en-US" sz="2856" spc="-102" dirty="0">
                <a:solidFill>
                  <a:srgbClr val="505050"/>
                </a:solidFill>
                <a:latin typeface="Segoe UI Light"/>
              </a:rPr>
              <a:t>Easy to use</a:t>
            </a:r>
          </a:p>
          <a:p>
            <a:pPr marL="475624" indent="-291436">
              <a:spcAft>
                <a:spcPts val="816"/>
              </a:spcAft>
              <a:buSzPct val="80000"/>
              <a:buFont typeface="Arial"/>
              <a:buChar char="•"/>
            </a:pPr>
            <a:r>
              <a:rPr lang="en-US" sz="1836" spc="-95" dirty="0">
                <a:solidFill>
                  <a:srgbClr val="505050"/>
                </a:solidFill>
                <a:cs typeface="Segoe UI" pitchFamily="34" charset="0"/>
              </a:rPr>
              <a:t>Preconfigured for ease of use</a:t>
            </a:r>
          </a:p>
          <a:p>
            <a:pPr marL="475624" indent="-291436">
              <a:spcAft>
                <a:spcPts val="816"/>
              </a:spcAft>
              <a:buSzPct val="80000"/>
              <a:buFont typeface="Arial"/>
              <a:buChar char="•"/>
            </a:pPr>
            <a:r>
              <a:rPr lang="en-US" sz="1836" spc="-95" dirty="0">
                <a:solidFill>
                  <a:srgbClr val="505050"/>
                </a:solidFill>
                <a:cs typeface="Segoe UI" pitchFamily="34" charset="0"/>
              </a:rPr>
              <a:t>Integrated administration console</a:t>
            </a:r>
          </a:p>
        </p:txBody>
      </p:sp>
      <p:sp>
        <p:nvSpPr>
          <p:cNvPr id="5" name="TextBox 4"/>
          <p:cNvSpPr txBox="1"/>
          <p:nvPr/>
        </p:nvSpPr>
        <p:spPr>
          <a:xfrm>
            <a:off x="2441422" y="5188061"/>
            <a:ext cx="7551524" cy="1246851"/>
          </a:xfrm>
          <a:prstGeom prst="rect">
            <a:avLst/>
          </a:prstGeom>
          <a:noFill/>
        </p:spPr>
        <p:txBody>
          <a:bodyPr wrap="square" lIns="0" tIns="0" rIns="0" bIns="0" rtlCol="0">
            <a:spAutoFit/>
          </a:bodyPr>
          <a:lstStyle/>
          <a:p>
            <a:pPr>
              <a:spcBef>
                <a:spcPts val="1221"/>
              </a:spcBef>
              <a:spcAft>
                <a:spcPts val="916"/>
              </a:spcAft>
              <a:buSzPct val="80000"/>
            </a:pPr>
            <a:r>
              <a:rPr lang="en-US" sz="2856" spc="-102" dirty="0">
                <a:solidFill>
                  <a:srgbClr val="505050"/>
                </a:solidFill>
                <a:latin typeface="Segoe UI Light"/>
              </a:rPr>
              <a:t>Granular control</a:t>
            </a:r>
            <a:endParaRPr lang="en-US" sz="1836" spc="-102" dirty="0">
              <a:solidFill>
                <a:srgbClr val="505050"/>
              </a:solidFill>
              <a:latin typeface="Segoe UI Light"/>
            </a:endParaRPr>
          </a:p>
          <a:p>
            <a:pPr marL="475624" lvl="1" indent="-291436">
              <a:spcAft>
                <a:spcPts val="816"/>
              </a:spcAft>
              <a:buSzPct val="80000"/>
              <a:buFont typeface="Arial"/>
              <a:buChar char="•"/>
            </a:pPr>
            <a:r>
              <a:rPr lang="en-US" sz="1836" spc="-95" dirty="0">
                <a:solidFill>
                  <a:srgbClr val="505050"/>
                </a:solidFill>
                <a:cs typeface="Segoe UI" pitchFamily="34" charset="0"/>
              </a:rPr>
              <a:t>Mark all bulk messages as spam</a:t>
            </a:r>
          </a:p>
          <a:p>
            <a:pPr marL="475624" lvl="1" indent="-291436">
              <a:spcAft>
                <a:spcPts val="816"/>
              </a:spcAft>
              <a:buSzPct val="80000"/>
              <a:buFont typeface="Arial"/>
              <a:buChar char="•"/>
            </a:pPr>
            <a:r>
              <a:rPr lang="en-US" sz="1836" spc="-95" dirty="0">
                <a:solidFill>
                  <a:srgbClr val="505050"/>
                </a:solidFill>
                <a:cs typeface="Segoe UI" pitchFamily="34" charset="0"/>
              </a:rPr>
              <a:t>Block unwanted email based on language or geographic origin</a:t>
            </a:r>
          </a:p>
        </p:txBody>
      </p:sp>
      <p:grpSp>
        <p:nvGrpSpPr>
          <p:cNvPr id="6" name="Group 5"/>
          <p:cNvGrpSpPr/>
          <p:nvPr/>
        </p:nvGrpSpPr>
        <p:grpSpPr>
          <a:xfrm>
            <a:off x="489368" y="1290275"/>
            <a:ext cx="1576533" cy="1494404"/>
            <a:chOff x="457963" y="1232486"/>
            <a:chExt cx="1360691" cy="1433219"/>
          </a:xfrm>
        </p:grpSpPr>
        <p:sp>
          <p:nvSpPr>
            <p:cNvPr id="7" name="Rectangle 6"/>
            <p:cNvSpPr/>
            <p:nvPr/>
          </p:nvSpPr>
          <p:spPr bwMode="auto">
            <a:xfrm>
              <a:off x="529258" y="1232486"/>
              <a:ext cx="1287876" cy="1431071"/>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4040" tIns="62020" rIns="62020" bIns="124040" numCol="1" spcCol="0" rtlCol="0" fromWordArt="0" anchor="b" anchorCtr="0" forceAA="0" compatLnSpc="1">
              <a:prstTxWarp prst="textNoShape">
                <a:avLst/>
              </a:prstTxWarp>
              <a:noAutofit/>
            </a:bodyPr>
            <a:lstStyle/>
            <a:p>
              <a:pPr defTabSz="930129" fontAlgn="base">
                <a:spcBef>
                  <a:spcPct val="0"/>
                </a:spcBef>
                <a:spcAft>
                  <a:spcPct val="0"/>
                </a:spcAft>
              </a:pPr>
              <a:endParaRPr lang="en-US" sz="2447" spc="-52"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3" descr="C:\Users\hannahr\Dropbox\MOD Servers Metro Icon Library\victor melniciuc\PNGs\Tech_Words\TechWords_06-13-12-Securit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963" y="1308027"/>
              <a:ext cx="1360691" cy="135767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Group 8"/>
          <p:cNvGrpSpPr/>
          <p:nvPr/>
        </p:nvGrpSpPr>
        <p:grpSpPr>
          <a:xfrm>
            <a:off x="571975" y="4990764"/>
            <a:ext cx="1492165" cy="1492165"/>
            <a:chOff x="383927" y="5089911"/>
            <a:chExt cx="1287876" cy="1431071"/>
          </a:xfrm>
        </p:grpSpPr>
        <p:sp>
          <p:nvSpPr>
            <p:cNvPr id="10" name="Rectangle 9"/>
            <p:cNvSpPr/>
            <p:nvPr/>
          </p:nvSpPr>
          <p:spPr bwMode="auto">
            <a:xfrm>
              <a:off x="383927" y="5089911"/>
              <a:ext cx="1287876" cy="1431071"/>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4040" tIns="62020" rIns="62020" bIns="124040" numCol="1" spcCol="0" rtlCol="0" fromWordArt="0" anchor="b" anchorCtr="0" forceAA="0" compatLnSpc="1">
              <a:prstTxWarp prst="textNoShape">
                <a:avLst/>
              </a:prstTxWarp>
              <a:noAutofit/>
            </a:bodyPr>
            <a:lstStyle/>
            <a:p>
              <a:pPr defTabSz="930129" fontAlgn="base">
                <a:spcBef>
                  <a:spcPct val="0"/>
                </a:spcBef>
                <a:spcAft>
                  <a:spcPct val="0"/>
                </a:spcAft>
              </a:pPr>
              <a:endParaRPr lang="en-US" sz="2447" spc="-52" dirty="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4" descr="W:\Open Engagements\Productivity\MS-Unified Communications\#1601 BizProd MOD Team Core Content Work\New Iconography\Words\Draft\061312_Word_Icons\Tools_061312_white-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7799" y="5268105"/>
              <a:ext cx="1057424" cy="10529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p:cNvGrpSpPr/>
          <p:nvPr/>
        </p:nvGrpSpPr>
        <p:grpSpPr>
          <a:xfrm>
            <a:off x="571975" y="3208992"/>
            <a:ext cx="1492165" cy="1492165"/>
            <a:chOff x="521208" y="3212262"/>
            <a:chExt cx="1463040" cy="1463040"/>
          </a:xfrm>
        </p:grpSpPr>
        <p:sp>
          <p:nvSpPr>
            <p:cNvPr id="13" name="Rectangle 12"/>
            <p:cNvSpPr/>
            <p:nvPr/>
          </p:nvSpPr>
          <p:spPr bwMode="auto">
            <a:xfrm>
              <a:off x="521208" y="3212262"/>
              <a:ext cx="1463040" cy="1463040"/>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043" tIns="46521" rIns="46521" bIns="93043" numCol="1" spcCol="0" rtlCol="0" fromWordArt="0" anchor="b" anchorCtr="0" forceAA="0" compatLnSpc="1">
              <a:prstTxWarp prst="textNoShape">
                <a:avLst/>
              </a:prstTxWarp>
              <a:noAutofit/>
            </a:bodyPr>
            <a:lstStyle/>
            <a:p>
              <a:pPr defTabSz="930129" fontAlgn="base">
                <a:spcBef>
                  <a:spcPct val="0"/>
                </a:spcBef>
                <a:spcAft>
                  <a:spcPct val="0"/>
                </a:spcAft>
              </a:pPr>
              <a:endParaRPr lang="en-US" sz="2447" spc="-52" dirty="0">
                <a:gradFill>
                  <a:gsLst>
                    <a:gs pos="0">
                      <a:srgbClr val="FFFFFF"/>
                    </a:gs>
                    <a:gs pos="100000">
                      <a:srgbClr val="FFFFFF"/>
                    </a:gs>
                  </a:gsLst>
                  <a:lin ang="5400000" scaled="0"/>
                </a:gradFill>
                <a:ea typeface="Segoe UI" pitchFamily="34" charset="0"/>
                <a:cs typeface="Segoe UI" pitchFamily="34" charset="0"/>
              </a:endParaRPr>
            </a:p>
          </p:txBody>
        </p:sp>
        <p:grpSp>
          <p:nvGrpSpPr>
            <p:cNvPr id="14" name="Group 13"/>
            <p:cNvGrpSpPr/>
            <p:nvPr/>
          </p:nvGrpSpPr>
          <p:grpSpPr bwMode="black">
            <a:xfrm>
              <a:off x="686308" y="3559825"/>
              <a:ext cx="1174848" cy="878778"/>
              <a:chOff x="5184775" y="225425"/>
              <a:chExt cx="1500188" cy="1220788"/>
            </a:xfrm>
            <a:solidFill>
              <a:srgbClr val="FFFFFF"/>
            </a:solidFill>
          </p:grpSpPr>
          <p:sp>
            <p:nvSpPr>
              <p:cNvPr id="15"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14" tIns="62157" rIns="124314" bIns="62157" numCol="1" anchor="t" anchorCtr="0" compatLnSpc="1">
                <a:prstTxWarp prst="textNoShape">
                  <a:avLst/>
                </a:prstTxWarp>
              </a:bodyPr>
              <a:lstStyle/>
              <a:p>
                <a:endParaRPr lang="en-US" sz="1632">
                  <a:solidFill>
                    <a:srgbClr val="505050"/>
                  </a:solidFill>
                </a:endParaRPr>
              </a:p>
            </p:txBody>
          </p:sp>
          <p:sp>
            <p:nvSpPr>
              <p:cNvPr id="16"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14" tIns="62157" rIns="124314" bIns="62157" numCol="1" anchor="t" anchorCtr="0" compatLnSpc="1">
                <a:prstTxWarp prst="textNoShape">
                  <a:avLst/>
                </a:prstTxWarp>
              </a:bodyPr>
              <a:lstStyle/>
              <a:p>
                <a:endParaRPr lang="en-US" sz="1632">
                  <a:solidFill>
                    <a:srgbClr val="505050"/>
                  </a:solidFill>
                </a:endParaRPr>
              </a:p>
            </p:txBody>
          </p:sp>
          <p:sp>
            <p:nvSpPr>
              <p:cNvPr id="17"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14" tIns="62157" rIns="124314" bIns="62157" numCol="1" anchor="t" anchorCtr="0" compatLnSpc="1">
                <a:prstTxWarp prst="textNoShape">
                  <a:avLst/>
                </a:prstTxWarp>
              </a:bodyPr>
              <a:lstStyle/>
              <a:p>
                <a:endParaRPr lang="en-US" sz="1632">
                  <a:solidFill>
                    <a:srgbClr val="505050"/>
                  </a:solidFill>
                </a:endParaRPr>
              </a:p>
            </p:txBody>
          </p:sp>
        </p:grpSp>
      </p:grpSp>
      <p:sp>
        <p:nvSpPr>
          <p:cNvPr id="18" name="Slide Number Placeholder 2"/>
          <p:cNvSpPr txBox="1">
            <a:spLocks/>
          </p:cNvSpPr>
          <p:nvPr/>
        </p:nvSpPr>
        <p:spPr>
          <a:xfrm>
            <a:off x="468803" y="6526955"/>
            <a:ext cx="571848" cy="223825"/>
          </a:xfrm>
          <a:prstGeom prst="rect">
            <a:avLst/>
          </a:prstGeom>
        </p:spPr>
        <p:txBody>
          <a:bodyPr vert="horz" lIns="93260" tIns="46630" rIns="93260" bIns="46630" rtlCol="0" anchor="ctr"/>
          <a:lstStyle>
            <a:defPPr>
              <a:defRPr lang="en-US"/>
            </a:defPPr>
            <a:lvl1pPr marL="0" algn="l" defTabSz="914363" rtl="0" eaLnBrk="1" latinLnBrk="0" hangingPunct="1">
              <a:defRPr sz="1200" kern="1200">
                <a:solidFill>
                  <a:srgbClr val="3C3D3F"/>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fld id="{727B4C2D-45E2-4621-8491-2995EB46A674}" type="slidenum">
              <a:rPr lang="en-US" sz="1428"/>
              <a:pPr/>
              <a:t>28</a:t>
            </a:fld>
            <a:endParaRPr lang="en-US" sz="1428" dirty="0"/>
          </a:p>
        </p:txBody>
      </p:sp>
    </p:spTree>
    <p:extLst>
      <p:ext uri="{BB962C8B-B14F-4D97-AF65-F5344CB8AC3E}">
        <p14:creationId xmlns:p14="http://schemas.microsoft.com/office/powerpoint/2010/main" val="415581890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a:stretch>
        </a:blipFill>
        <a:effectLst/>
      </p:bgPr>
    </p:bg>
    <p:spTree>
      <p:nvGrpSpPr>
        <p:cNvPr id="1" name=""/>
        <p:cNvGrpSpPr/>
        <p:nvPr/>
      </p:nvGrpSpPr>
      <p:grpSpPr>
        <a:xfrm>
          <a:off x="0" y="0"/>
          <a:ext cx="0" cy="0"/>
          <a:chOff x="0" y="0"/>
          <a:chExt cx="0" cy="0"/>
        </a:xfrm>
      </p:grpSpPr>
      <p:sp>
        <p:nvSpPr>
          <p:cNvPr id="21" name="Rectangle 20"/>
          <p:cNvSpPr/>
          <p:nvPr/>
        </p:nvSpPr>
        <p:spPr bwMode="auto">
          <a:xfrm>
            <a:off x="204697" y="755649"/>
            <a:ext cx="7659778" cy="335121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Title 2"/>
          <p:cNvSpPr>
            <a:spLocks noGrp="1"/>
          </p:cNvSpPr>
          <p:nvPr>
            <p:ph type="title"/>
          </p:nvPr>
        </p:nvSpPr>
        <p:spPr>
          <a:xfrm>
            <a:off x="194329" y="906462"/>
            <a:ext cx="7776508" cy="917575"/>
          </a:xfrm>
        </p:spPr>
        <p:txBody>
          <a:bodyPr/>
          <a:lstStyle/>
          <a:p>
            <a:pPr>
              <a:spcBef>
                <a:spcPts val="1836"/>
              </a:spcBef>
            </a:pPr>
            <a:r>
              <a:rPr lang="en-US" sz="6600" dirty="0" smtClean="0">
                <a:solidFill>
                  <a:schemeClr val="bg1"/>
                </a:solidFill>
              </a:rPr>
              <a:t>Identity Management</a:t>
            </a:r>
            <a:br>
              <a:rPr lang="en-US" sz="6600" dirty="0" smtClean="0">
                <a:solidFill>
                  <a:schemeClr val="bg1"/>
                </a:solidFill>
              </a:rPr>
            </a:br>
            <a:r>
              <a:rPr lang="en-US" sz="1000" dirty="0" smtClean="0">
                <a:solidFill>
                  <a:schemeClr val="bg1"/>
                </a:solidFill>
              </a:rPr>
              <a:t/>
            </a:r>
            <a:br>
              <a:rPr lang="en-US" sz="1000" dirty="0" smtClean="0">
                <a:solidFill>
                  <a:schemeClr val="bg1"/>
                </a:solidFill>
              </a:rPr>
            </a:br>
            <a:r>
              <a:rPr lang="en-US" sz="2800" dirty="0" smtClean="0">
                <a:solidFill>
                  <a:schemeClr val="bg1"/>
                </a:solidFill>
              </a:rPr>
              <a:t>Federation</a:t>
            </a:r>
            <a:br>
              <a:rPr lang="en-US" sz="2800" dirty="0" smtClean="0">
                <a:solidFill>
                  <a:schemeClr val="bg1"/>
                </a:solidFill>
              </a:rPr>
            </a:br>
            <a:r>
              <a:rPr lang="en-US" sz="2800" dirty="0">
                <a:solidFill>
                  <a:schemeClr val="bg1"/>
                </a:solidFill>
              </a:rPr>
              <a:t/>
            </a:r>
            <a:br>
              <a:rPr lang="en-US" sz="2800" dirty="0">
                <a:solidFill>
                  <a:schemeClr val="bg1"/>
                </a:solidFill>
              </a:rPr>
            </a:br>
            <a:r>
              <a:rPr lang="en-US" sz="2800" dirty="0">
                <a:solidFill>
                  <a:schemeClr val="bg1"/>
                </a:solidFill>
              </a:rPr>
              <a:t>Password </a:t>
            </a:r>
            <a:r>
              <a:rPr lang="en-US" sz="2800" dirty="0" smtClean="0">
                <a:solidFill>
                  <a:schemeClr val="bg1"/>
                </a:solidFill>
              </a:rPr>
              <a:t>Sync</a:t>
            </a:r>
            <a:br>
              <a:rPr lang="en-US" sz="2800" dirty="0" smtClean="0">
                <a:solidFill>
                  <a:schemeClr val="bg1"/>
                </a:solidFill>
              </a:rPr>
            </a:br>
            <a:r>
              <a:rPr lang="en-US" sz="2800" dirty="0">
                <a:solidFill>
                  <a:schemeClr val="bg1"/>
                </a:solidFill>
              </a:rPr>
              <a:t/>
            </a:r>
            <a:br>
              <a:rPr lang="en-US" sz="2800" dirty="0">
                <a:solidFill>
                  <a:schemeClr val="bg1"/>
                </a:solidFill>
              </a:rPr>
            </a:br>
            <a:r>
              <a:rPr lang="en-US" sz="2800" dirty="0" smtClean="0">
                <a:solidFill>
                  <a:schemeClr val="bg1"/>
                </a:solidFill>
              </a:rPr>
              <a:t>Two Factor Authentication</a:t>
            </a:r>
            <a:r>
              <a:rPr lang="en-US" sz="2000" dirty="0">
                <a:solidFill>
                  <a:schemeClr val="bg1"/>
                </a:solidFill>
              </a:rPr>
              <a:t/>
            </a:r>
            <a:br>
              <a:rPr lang="en-US" sz="2000" dirty="0">
                <a:solidFill>
                  <a:schemeClr val="bg1"/>
                </a:solidFill>
              </a:rPr>
            </a:br>
            <a:r>
              <a:rPr lang="en-US" sz="6600" dirty="0" smtClean="0">
                <a:gradFill>
                  <a:gsLst>
                    <a:gs pos="2917">
                      <a:schemeClr val="tx1"/>
                    </a:gs>
                    <a:gs pos="30000">
                      <a:schemeClr val="tx1"/>
                    </a:gs>
                  </a:gsLst>
                  <a:lin ang="5400000" scaled="0"/>
                </a:gradFill>
              </a:rPr>
              <a:t/>
            </a:r>
            <a:br>
              <a:rPr lang="en-US" sz="6600" dirty="0" smtClean="0">
                <a:gradFill>
                  <a:gsLst>
                    <a:gs pos="2917">
                      <a:schemeClr val="tx1"/>
                    </a:gs>
                    <a:gs pos="30000">
                      <a:schemeClr val="tx1"/>
                    </a:gs>
                  </a:gsLst>
                  <a:lin ang="5400000" scaled="0"/>
                </a:gradFill>
              </a:rPr>
            </a:br>
            <a:endParaRPr lang="en-US" sz="6600" dirty="0">
              <a:solidFill>
                <a:schemeClr val="bg1"/>
              </a:solidFill>
            </a:endParaRPr>
          </a:p>
        </p:txBody>
      </p:sp>
    </p:spTree>
    <p:extLst>
      <p:ext uri="{BB962C8B-B14F-4D97-AF65-F5344CB8AC3E}">
        <p14:creationId xmlns:p14="http://schemas.microsoft.com/office/powerpoint/2010/main" val="32868207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735262"/>
            <a:ext cx="8214225" cy="1371600"/>
          </a:xfrm>
        </p:spPr>
        <p:txBody>
          <a:bodyPr/>
          <a:lstStyle/>
          <a:p>
            <a:r>
              <a:rPr lang="en-US" sz="4800" b="1" dirty="0">
                <a:solidFill>
                  <a:schemeClr val="tx1"/>
                </a:solidFill>
              </a:rPr>
              <a:t>Why Trust Office 365?</a:t>
            </a:r>
          </a:p>
        </p:txBody>
      </p:sp>
      <p:pic>
        <p:nvPicPr>
          <p:cNvPr id="10" name="Picture 9"/>
          <p:cNvPicPr>
            <a:picLocks noChangeAspect="1"/>
          </p:cNvPicPr>
          <p:nvPr/>
        </p:nvPicPr>
        <p:blipFill rotWithShape="1">
          <a:blip r:embed="rId5"/>
          <a:srcRect l="8087"/>
          <a:stretch/>
        </p:blipFill>
        <p:spPr>
          <a:xfrm>
            <a:off x="10567458" y="1977556"/>
            <a:ext cx="1497012" cy="1743075"/>
          </a:xfrm>
          <a:prstGeom prst="rect">
            <a:avLst/>
          </a:prstGeom>
        </p:spPr>
      </p:pic>
      <p:pic>
        <p:nvPicPr>
          <p:cNvPr id="8" name="smb_jumpsmal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14179" y="7561262"/>
            <a:ext cx="406400" cy="406400"/>
          </a:xfrm>
          <a:prstGeom prst="rect">
            <a:avLst/>
          </a:prstGeom>
        </p:spPr>
      </p:pic>
    </p:spTree>
    <p:extLst>
      <p:ext uri="{BB962C8B-B14F-4D97-AF65-F5344CB8AC3E}">
        <p14:creationId xmlns:p14="http://schemas.microsoft.com/office/powerpoint/2010/main" val="209831678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5">
            <a:alphaModFix amt="25000"/>
            <a:lum/>
          </a:blip>
          <a:srcRect/>
          <a:stretch>
            <a:fillRect/>
          </a:stretch>
        </a:blipFill>
        <a:effectLst/>
      </p:bgPr>
    </p:bg>
    <p:spTree>
      <p:nvGrpSpPr>
        <p:cNvPr id="1" name=""/>
        <p:cNvGrpSpPr/>
        <p:nvPr/>
      </p:nvGrpSpPr>
      <p:grpSpPr>
        <a:xfrm>
          <a:off x="0" y="0"/>
          <a:ext cx="0" cy="0"/>
          <a:chOff x="0" y="0"/>
          <a:chExt cx="0" cy="0"/>
        </a:xfrm>
      </p:grpSpPr>
      <p:sp>
        <p:nvSpPr>
          <p:cNvPr id="19" name="Title 5"/>
          <p:cNvSpPr>
            <a:spLocks noGrp="1"/>
          </p:cNvSpPr>
          <p:nvPr>
            <p:ph type="title" idx="4294967295"/>
          </p:nvPr>
        </p:nvSpPr>
        <p:spPr>
          <a:xfrm>
            <a:off x="0" y="68262"/>
            <a:ext cx="11371263" cy="762000"/>
          </a:xfrm>
        </p:spPr>
        <p:txBody>
          <a:bodyPr/>
          <a:lstStyle/>
          <a:p>
            <a:r>
              <a:rPr lang="en-US" sz="4800" dirty="0">
                <a:solidFill>
                  <a:schemeClr val="tx1"/>
                </a:solidFill>
              </a:rPr>
              <a:t>User Access</a:t>
            </a:r>
          </a:p>
        </p:txBody>
      </p:sp>
      <p:sp>
        <p:nvSpPr>
          <p:cNvPr id="20" name="Rectangle 19"/>
          <p:cNvSpPr/>
          <p:nvPr/>
        </p:nvSpPr>
        <p:spPr>
          <a:xfrm>
            <a:off x="3049286" y="1225124"/>
            <a:ext cx="8881326" cy="4303679"/>
          </a:xfrm>
          <a:prstGeom prst="rect">
            <a:avLst/>
          </a:prstGeom>
        </p:spPr>
        <p:txBody>
          <a:bodyPr wrap="square">
            <a:spAutoFit/>
          </a:bodyPr>
          <a:lstStyle/>
          <a:p>
            <a:pPr>
              <a:lnSpc>
                <a:spcPct val="90000"/>
              </a:lnSpc>
              <a:spcAft>
                <a:spcPts val="2447"/>
              </a:spcAft>
              <a:buSzPct val="80000"/>
            </a:pPr>
            <a:r>
              <a:rPr lang="en-US" sz="3264" dirty="0">
                <a:solidFill>
                  <a:srgbClr val="505050"/>
                </a:solidFill>
                <a:latin typeface="Segoe UI Light"/>
                <a:cs typeface="Segoe UI" pitchFamily="34" charset="0"/>
              </a:rPr>
              <a:t>Integrated with Active Directory, Azure Active Directory and Active Directory Federation Services</a:t>
            </a:r>
          </a:p>
          <a:p>
            <a:pPr marL="251801" indent="-171603">
              <a:lnSpc>
                <a:spcPct val="90000"/>
              </a:lnSpc>
              <a:spcAft>
                <a:spcPts val="816"/>
              </a:spcAft>
              <a:buSzPct val="80000"/>
              <a:buFont typeface="Arial" pitchFamily="34" charset="0"/>
              <a:buChar char="•"/>
            </a:pPr>
            <a:r>
              <a:rPr lang="en-US" sz="2040" dirty="0">
                <a:solidFill>
                  <a:srgbClr val="505050"/>
                </a:solidFill>
              </a:rPr>
              <a:t>Federation: Secure SAML token based authentication</a:t>
            </a:r>
          </a:p>
          <a:p>
            <a:pPr marL="251801" indent="-171603">
              <a:lnSpc>
                <a:spcPct val="90000"/>
              </a:lnSpc>
              <a:spcAft>
                <a:spcPts val="816"/>
              </a:spcAft>
              <a:buSzPct val="80000"/>
              <a:buFont typeface="Arial" pitchFamily="34" charset="0"/>
              <a:buChar char="•"/>
            </a:pPr>
            <a:r>
              <a:rPr lang="en-US" sz="2040" dirty="0">
                <a:solidFill>
                  <a:srgbClr val="505050"/>
                </a:solidFill>
              </a:rPr>
              <a:t>Password Synchronization: Only a one way hash of the </a:t>
            </a:r>
            <a:r>
              <a:rPr lang="en-US" sz="2040" dirty="0" smtClean="0">
                <a:solidFill>
                  <a:srgbClr val="505050"/>
                </a:solidFill>
              </a:rPr>
              <a:t>password</a:t>
            </a:r>
          </a:p>
          <a:p>
            <a:pPr marL="251801" indent="-171603">
              <a:lnSpc>
                <a:spcPct val="90000"/>
              </a:lnSpc>
              <a:spcAft>
                <a:spcPts val="816"/>
              </a:spcAft>
              <a:buSzPct val="80000"/>
              <a:buFont typeface="Arial" pitchFamily="34" charset="0"/>
              <a:buChar char="•"/>
            </a:pPr>
            <a:endParaRPr lang="en-US" sz="3264" dirty="0">
              <a:solidFill>
                <a:srgbClr val="505050"/>
              </a:solidFill>
              <a:latin typeface="Segoe UI Light"/>
              <a:cs typeface="Segoe UI" pitchFamily="34" charset="0"/>
            </a:endParaRPr>
          </a:p>
          <a:p>
            <a:pPr>
              <a:lnSpc>
                <a:spcPct val="90000"/>
              </a:lnSpc>
              <a:spcAft>
                <a:spcPts val="816"/>
              </a:spcAft>
              <a:buSzPct val="80000"/>
            </a:pPr>
            <a:r>
              <a:rPr lang="en-US" sz="3264" dirty="0">
                <a:solidFill>
                  <a:srgbClr val="505050"/>
                </a:solidFill>
                <a:latin typeface="Segoe UI Light"/>
                <a:cs typeface="Segoe UI" pitchFamily="34" charset="0"/>
              </a:rPr>
              <a:t>Enables additional authentication mechanisms:</a:t>
            </a:r>
          </a:p>
          <a:p>
            <a:pPr marL="251801" indent="-171603">
              <a:lnSpc>
                <a:spcPct val="90000"/>
              </a:lnSpc>
              <a:spcAft>
                <a:spcPts val="816"/>
              </a:spcAft>
              <a:buSzPct val="80000"/>
              <a:buFont typeface="Arial" pitchFamily="34" charset="0"/>
              <a:buChar char="•"/>
            </a:pPr>
            <a:r>
              <a:rPr lang="en-US" sz="2040" dirty="0">
                <a:solidFill>
                  <a:srgbClr val="505050"/>
                </a:solidFill>
              </a:rPr>
              <a:t>Two-Factor Authentication – including phone-based 2FA</a:t>
            </a:r>
          </a:p>
          <a:p>
            <a:pPr marL="251801" indent="-171603">
              <a:lnSpc>
                <a:spcPct val="90000"/>
              </a:lnSpc>
              <a:spcAft>
                <a:spcPts val="816"/>
              </a:spcAft>
              <a:buSzPct val="80000"/>
              <a:buFont typeface="Arial" pitchFamily="34" charset="0"/>
              <a:buChar char="•"/>
            </a:pPr>
            <a:r>
              <a:rPr lang="en-US" sz="2040" dirty="0">
                <a:solidFill>
                  <a:srgbClr val="505050"/>
                </a:solidFill>
              </a:rPr>
              <a:t>Client-Based Access Control based on </a:t>
            </a:r>
            <a:r>
              <a:rPr lang="en-US" sz="2040" dirty="0" smtClean="0">
                <a:solidFill>
                  <a:srgbClr val="505050"/>
                </a:solidFill>
              </a:rPr>
              <a:t>devices/locations</a:t>
            </a:r>
            <a:endParaRPr lang="en-US" sz="2040" dirty="0">
              <a:solidFill>
                <a:srgbClr val="505050"/>
              </a:solidFill>
            </a:endParaRPr>
          </a:p>
        </p:txBody>
      </p:sp>
      <p:grpSp>
        <p:nvGrpSpPr>
          <p:cNvPr id="21" name="Group 20"/>
          <p:cNvGrpSpPr/>
          <p:nvPr/>
        </p:nvGrpSpPr>
        <p:grpSpPr>
          <a:xfrm>
            <a:off x="427037" y="1141590"/>
            <a:ext cx="2320434" cy="5525468"/>
            <a:chOff x="6649572" y="1227268"/>
            <a:chExt cx="1524000" cy="3139440"/>
          </a:xfrm>
        </p:grpSpPr>
        <p:sp>
          <p:nvSpPr>
            <p:cNvPr id="22" name="Rectangle 21"/>
            <p:cNvSpPr/>
            <p:nvPr>
              <p:custDataLst>
                <p:tags r:id="rId1"/>
              </p:custDataLst>
            </p:nvPr>
          </p:nvSpPr>
          <p:spPr bwMode="auto">
            <a:xfrm>
              <a:off x="6649572" y="1227268"/>
              <a:ext cx="1524000" cy="15240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62157" rIns="93236" bIns="62157" numCol="1" spcCol="0" rtlCol="0" fromWordArt="0" anchor="b" anchorCtr="0" forceAA="0" compatLnSpc="1">
              <a:prstTxWarp prst="textNoShape">
                <a:avLst/>
              </a:prstTxWarp>
              <a:noAutofit/>
            </a:bodyPr>
            <a:lstStyle/>
            <a:p>
              <a:pPr defTabSz="1242742" fontAlgn="base">
                <a:spcBef>
                  <a:spcPct val="0"/>
                </a:spcBef>
                <a:spcAft>
                  <a:spcPct val="0"/>
                </a:spcAft>
              </a:pPr>
              <a:endParaRPr lang="en-US" sz="204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sp>
          <p:nvSpPr>
            <p:cNvPr id="23" name="Rectangle 22"/>
            <p:cNvSpPr/>
            <p:nvPr>
              <p:custDataLst>
                <p:tags r:id="rId2"/>
              </p:custDataLst>
            </p:nvPr>
          </p:nvSpPr>
          <p:spPr bwMode="auto">
            <a:xfrm>
              <a:off x="6649572" y="2842708"/>
              <a:ext cx="1524000" cy="15240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62157" rIns="93236" bIns="62157" numCol="1" spcCol="0" rtlCol="0" fromWordArt="0" anchor="b" anchorCtr="0" forceAA="0" compatLnSpc="1">
              <a:prstTxWarp prst="textNoShape">
                <a:avLst/>
              </a:prstTxWarp>
              <a:noAutofit/>
            </a:bodyPr>
            <a:lstStyle/>
            <a:p>
              <a:pPr defTabSz="1242742" fontAlgn="base">
                <a:spcBef>
                  <a:spcPct val="0"/>
                </a:spcBef>
                <a:spcAft>
                  <a:spcPct val="0"/>
                </a:spcAft>
              </a:pPr>
              <a:endParaRPr lang="en-US" sz="2040" dirty="0">
                <a:gradFill flip="none" rotWithShape="1">
                  <a:gsLst>
                    <a:gs pos="0">
                      <a:srgbClr val="FFFFFF"/>
                    </a:gs>
                    <a:gs pos="100000">
                      <a:srgbClr val="FFFFFF"/>
                    </a:gs>
                  </a:gsLst>
                  <a:lin ang="5400000" scaled="0"/>
                  <a:tileRect/>
                </a:gradFill>
                <a:ea typeface="Segoe UI" pitchFamily="34" charset="0"/>
                <a:cs typeface="Segoe UI" pitchFamily="34" charset="0"/>
              </a:endParaRPr>
            </a:p>
          </p:txBody>
        </p:sp>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3653" y="1482986"/>
              <a:ext cx="735494" cy="1012564"/>
            </a:xfrm>
            <a:prstGeom prst="rect">
              <a:avLst/>
            </a:prstGeom>
          </p:spPr>
        </p:pic>
        <p:pic>
          <p:nvPicPr>
            <p:cNvPr id="25" name="Picture 2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34200" y="3090732"/>
              <a:ext cx="914400" cy="1027952"/>
            </a:xfrm>
            <a:prstGeom prst="rect">
              <a:avLst/>
            </a:prstGeom>
          </p:spPr>
        </p:pic>
      </p:grpSp>
    </p:spTree>
    <p:extLst>
      <p:ext uri="{BB962C8B-B14F-4D97-AF65-F5344CB8AC3E}">
        <p14:creationId xmlns:p14="http://schemas.microsoft.com/office/powerpoint/2010/main" val="275595296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468314" y="1041991"/>
            <a:ext cx="11280864" cy="552893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itle 16"/>
          <p:cNvSpPr>
            <a:spLocks noGrp="1"/>
          </p:cNvSpPr>
          <p:nvPr>
            <p:ph type="title" idx="4294967295"/>
          </p:nvPr>
        </p:nvSpPr>
        <p:spPr>
          <a:xfrm>
            <a:off x="0" y="65087"/>
            <a:ext cx="5487988" cy="917575"/>
          </a:xfrm>
        </p:spPr>
        <p:txBody>
          <a:bodyPr/>
          <a:lstStyle/>
          <a:p>
            <a:r>
              <a:rPr lang="en-US" sz="4800" dirty="0" smtClean="0"/>
              <a:t>Office 365 Identity</a:t>
            </a:r>
            <a:endParaRPr lang="en-US" sz="4800" dirty="0"/>
          </a:p>
        </p:txBody>
      </p:sp>
      <p:sp>
        <p:nvSpPr>
          <p:cNvPr id="6" name="Rectangle 12"/>
          <p:cNvSpPr/>
          <p:nvPr/>
        </p:nvSpPr>
        <p:spPr bwMode="auto">
          <a:xfrm>
            <a:off x="616487" y="3605125"/>
            <a:ext cx="3558422" cy="2875601"/>
          </a:xfrm>
          <a:custGeom>
            <a:avLst/>
            <a:gdLst>
              <a:gd name="connsiteX0" fmla="*/ 0 w 2827509"/>
              <a:gd name="connsiteY0" fmla="*/ 0 h 5181957"/>
              <a:gd name="connsiteX1" fmla="*/ 2827509 w 2827509"/>
              <a:gd name="connsiteY1" fmla="*/ 0 h 5181957"/>
              <a:gd name="connsiteX2" fmla="*/ 2827509 w 2827509"/>
              <a:gd name="connsiteY2" fmla="*/ 5181957 h 5181957"/>
              <a:gd name="connsiteX3" fmla="*/ 0 w 2827509"/>
              <a:gd name="connsiteY3" fmla="*/ 5181957 h 5181957"/>
              <a:gd name="connsiteX4" fmla="*/ 0 w 2827509"/>
              <a:gd name="connsiteY4" fmla="*/ 0 h 5181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7509" h="5181957">
                <a:moveTo>
                  <a:pt x="0" y="0"/>
                </a:moveTo>
                <a:lnTo>
                  <a:pt x="2827509" y="0"/>
                </a:lnTo>
                <a:lnTo>
                  <a:pt x="2827509" y="5181957"/>
                </a:lnTo>
                <a:lnTo>
                  <a:pt x="0" y="5181957"/>
                </a:lnTo>
                <a:lnTo>
                  <a:pt x="0" y="0"/>
                </a:lnTo>
                <a:close/>
              </a:path>
            </a:pathLst>
          </a:custGeom>
          <a:solidFill>
            <a:schemeClr val="tx1">
              <a:lumMod val="6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729369" rIns="77691" bIns="77696" numCol="1" rtlCol="0" anchor="t" anchorCtr="0" compatLnSpc="1">
            <a:prstTxWarp prst="textNoShape">
              <a:avLst/>
            </a:prstTxWarp>
          </a:bodyPr>
          <a:lstStyle/>
          <a:p>
            <a:pPr algn="ctr" defTabSz="776691">
              <a:spcAft>
                <a:spcPts val="255"/>
              </a:spcAft>
            </a:pPr>
            <a:endParaRPr lang="en-US" sz="1428" spc="-41" dirty="0">
              <a:solidFill>
                <a:srgbClr val="FFFFFF"/>
              </a:solidFill>
            </a:endParaRPr>
          </a:p>
          <a:p>
            <a:pPr algn="ctr" defTabSz="776691">
              <a:spcAft>
                <a:spcPts val="255"/>
              </a:spcAft>
            </a:pPr>
            <a:endParaRPr lang="en-US" sz="1428" spc="-41" dirty="0">
              <a:solidFill>
                <a:srgbClr val="FFFFFF"/>
              </a:solidFill>
            </a:endParaRPr>
          </a:p>
          <a:p>
            <a:pPr algn="ctr" defTabSz="776691">
              <a:spcAft>
                <a:spcPts val="255"/>
              </a:spcAft>
            </a:pPr>
            <a:endParaRPr lang="en-US" sz="1428" spc="-41" dirty="0">
              <a:solidFill>
                <a:srgbClr val="FFFFFF"/>
              </a:solidFill>
            </a:endParaRPr>
          </a:p>
        </p:txBody>
      </p:sp>
      <p:sp>
        <p:nvSpPr>
          <p:cNvPr id="7" name="Rectangle 6"/>
          <p:cNvSpPr/>
          <p:nvPr/>
        </p:nvSpPr>
        <p:spPr bwMode="auto">
          <a:xfrm>
            <a:off x="616487" y="1169685"/>
            <a:ext cx="3558422" cy="972467"/>
          </a:xfrm>
          <a:prstGeom prst="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r>
              <a:rPr lang="en-US" sz="2448" spc="-41" dirty="0">
                <a:solidFill>
                  <a:srgbClr val="FFFFFF"/>
                </a:solidFill>
              </a:rPr>
              <a:t>Cloud</a:t>
            </a:r>
            <a:r>
              <a:rPr lang="en-US" sz="2040" spc="-41" dirty="0">
                <a:solidFill>
                  <a:srgbClr val="FFFFFF"/>
                </a:solidFill>
              </a:rPr>
              <a:t> </a:t>
            </a:r>
            <a:r>
              <a:rPr lang="en-US" sz="2448" spc="-41" dirty="0">
                <a:solidFill>
                  <a:srgbClr val="FFFFFF"/>
                </a:solidFill>
              </a:rPr>
              <a:t>Identity</a:t>
            </a:r>
          </a:p>
        </p:txBody>
      </p:sp>
      <p:sp>
        <p:nvSpPr>
          <p:cNvPr id="8" name="TextBox 7"/>
          <p:cNvSpPr txBox="1"/>
          <p:nvPr/>
        </p:nvSpPr>
        <p:spPr>
          <a:xfrm>
            <a:off x="765540" y="5313368"/>
            <a:ext cx="3312287" cy="1440686"/>
          </a:xfrm>
          <a:prstGeom prst="rect">
            <a:avLst/>
          </a:prstGeom>
          <a:noFill/>
        </p:spPr>
        <p:txBody>
          <a:bodyPr wrap="square" lIns="0" tIns="0" rIns="0" bIns="0" rtlCol="0">
            <a:spAutoFit/>
          </a:bodyPr>
          <a:lstStyle/>
          <a:p>
            <a:pPr marL="0" lvl="1"/>
            <a:r>
              <a:rPr lang="en-US" sz="1836" spc="-41" dirty="0">
                <a:solidFill>
                  <a:srgbClr val="FFFFFF"/>
                </a:solidFill>
              </a:rPr>
              <a:t>Single identity in the cloud </a:t>
            </a:r>
            <a:r>
              <a:rPr lang="en-US" sz="1836" dirty="0">
                <a:solidFill>
                  <a:srgbClr val="FFFFFF"/>
                </a:solidFill>
                <a:cs typeface="Arial" pitchFamily="34" charset="0"/>
              </a:rPr>
              <a:t>Suitable for small organizations with no integration to on-premises directories</a:t>
            </a:r>
            <a:endParaRPr lang="en-US" sz="1836" dirty="0">
              <a:solidFill>
                <a:srgbClr val="FFFFFF"/>
              </a:solidFill>
            </a:endParaRPr>
          </a:p>
          <a:p>
            <a:endParaRPr lang="en-US" sz="1836" spc="-41" dirty="0">
              <a:solidFill>
                <a:srgbClr val="FFFFFF"/>
              </a:solidFill>
            </a:endParaRPr>
          </a:p>
        </p:txBody>
      </p:sp>
      <p:sp>
        <p:nvSpPr>
          <p:cNvPr id="9" name="Rectangle 75"/>
          <p:cNvSpPr/>
          <p:nvPr/>
        </p:nvSpPr>
        <p:spPr bwMode="auto">
          <a:xfrm>
            <a:off x="616487" y="2081399"/>
            <a:ext cx="3558422" cy="1097993"/>
          </a:xfrm>
          <a:custGeom>
            <a:avLst/>
            <a:gdLst>
              <a:gd name="connsiteX0" fmla="*/ 0 w 2843784"/>
              <a:gd name="connsiteY0" fmla="*/ 0 h 1076562"/>
              <a:gd name="connsiteX1" fmla="*/ 2843784 w 2843784"/>
              <a:gd name="connsiteY1" fmla="*/ 0 h 1076562"/>
              <a:gd name="connsiteX2" fmla="*/ 2843784 w 2843784"/>
              <a:gd name="connsiteY2" fmla="*/ 1076562 h 1076562"/>
              <a:gd name="connsiteX3" fmla="*/ 0 w 2843784"/>
              <a:gd name="connsiteY3" fmla="*/ 1076562 h 1076562"/>
              <a:gd name="connsiteX4" fmla="*/ 0 w 2843784"/>
              <a:gd name="connsiteY4" fmla="*/ 0 h 1076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1076562">
                <a:moveTo>
                  <a:pt x="0" y="0"/>
                </a:moveTo>
                <a:lnTo>
                  <a:pt x="2843784" y="0"/>
                </a:lnTo>
                <a:lnTo>
                  <a:pt x="2843784" y="1076562"/>
                </a:lnTo>
                <a:lnTo>
                  <a:pt x="0" y="1076562"/>
                </a:lnTo>
                <a:lnTo>
                  <a:pt x="0" y="0"/>
                </a:lnTo>
                <a:close/>
              </a:path>
            </a:pathLst>
          </a:cu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marL="147027" indent="-147027" algn="ctr" defTabSz="776691">
              <a:buFont typeface="Arial" pitchFamily="34" charset="0"/>
              <a:buChar char="•"/>
            </a:pPr>
            <a:endParaRPr lang="en-US" sz="1836" spc="-41" dirty="0">
              <a:solidFill>
                <a:srgbClr val="FFFFFF"/>
              </a:solidFill>
            </a:endParaRPr>
          </a:p>
        </p:txBody>
      </p:sp>
      <p:sp>
        <p:nvSpPr>
          <p:cNvPr id="10" name="Rectangle 60"/>
          <p:cNvSpPr/>
          <p:nvPr/>
        </p:nvSpPr>
        <p:spPr bwMode="auto">
          <a:xfrm>
            <a:off x="616487" y="3110845"/>
            <a:ext cx="3558422" cy="494280"/>
          </a:xfrm>
          <a:custGeom>
            <a:avLst/>
            <a:gdLst>
              <a:gd name="connsiteX0" fmla="*/ 0 w 2843784"/>
              <a:gd name="connsiteY0" fmla="*/ 0 h 484632"/>
              <a:gd name="connsiteX1" fmla="*/ 2843784 w 2843784"/>
              <a:gd name="connsiteY1" fmla="*/ 0 h 484632"/>
              <a:gd name="connsiteX2" fmla="*/ 2843784 w 2843784"/>
              <a:gd name="connsiteY2" fmla="*/ 484632 h 484632"/>
              <a:gd name="connsiteX3" fmla="*/ 0 w 2843784"/>
              <a:gd name="connsiteY3" fmla="*/ 484632 h 484632"/>
              <a:gd name="connsiteX4" fmla="*/ 0 w 2843784"/>
              <a:gd name="connsiteY4" fmla="*/ 0 h 484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484632">
                <a:moveTo>
                  <a:pt x="0" y="0"/>
                </a:moveTo>
                <a:lnTo>
                  <a:pt x="2843784" y="0"/>
                </a:lnTo>
                <a:lnTo>
                  <a:pt x="2843784" y="484632"/>
                </a:lnTo>
                <a:lnTo>
                  <a:pt x="0" y="484632"/>
                </a:lnTo>
                <a:lnTo>
                  <a:pt x="0" y="0"/>
                </a:lnTo>
                <a:close/>
              </a:path>
            </a:pathLst>
          </a:custGeom>
          <a:solidFill>
            <a:srgbClr val="0088EE"/>
          </a:solidFill>
          <a:ln w="25400" cap="flat" cmpd="sng" algn="ctr">
            <a:noFill/>
            <a:prstDash val="solid"/>
          </a:ln>
          <a:effectLst/>
        </p:spPr>
        <p:txBody>
          <a:bodyPr lIns="77690" tIns="38846" rIns="77690" bIns="38846" rtlCol="0" anchor="ctr"/>
          <a:lstStyle/>
          <a:p>
            <a:pPr algn="ctr" defTabSz="776907"/>
            <a:r>
              <a:rPr lang="en-US" sz="1530" kern="0" spc="-41" dirty="0">
                <a:ln>
                  <a:solidFill>
                    <a:srgbClr val="505050">
                      <a:alpha val="0"/>
                    </a:srgbClr>
                  </a:solidFill>
                </a:ln>
                <a:solidFill>
                  <a:srgbClr val="FFFFFF"/>
                </a:solidFill>
              </a:rPr>
              <a:t>Windows Azure Active Directory</a:t>
            </a:r>
          </a:p>
        </p:txBody>
      </p:sp>
      <p:sp>
        <p:nvSpPr>
          <p:cNvPr id="11" name="Rectangle 10"/>
          <p:cNvSpPr/>
          <p:nvPr/>
        </p:nvSpPr>
        <p:spPr bwMode="auto">
          <a:xfrm>
            <a:off x="4370332" y="1169686"/>
            <a:ext cx="3555937" cy="5311039"/>
          </a:xfrm>
          <a:prstGeom prst="rect">
            <a:avLst/>
          </a:prstGeom>
          <a:solidFill>
            <a:schemeClr val="tx1">
              <a:lumMod val="6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729369" rIns="77691" bIns="77696" numCol="1" rtlCol="0" anchor="t" anchorCtr="0" compatLnSpc="1">
            <a:prstTxWarp prst="textNoShape">
              <a:avLst/>
            </a:prstTxWarp>
          </a:bodyPr>
          <a:lstStyle/>
          <a:p>
            <a:pPr algn="ctr" defTabSz="776691">
              <a:spcAft>
                <a:spcPts val="255"/>
              </a:spcAft>
            </a:pPr>
            <a:endParaRPr lang="en-US" sz="1428" spc="-41" dirty="0">
              <a:solidFill>
                <a:srgbClr val="FFFFFF"/>
              </a:solidFill>
            </a:endParaRPr>
          </a:p>
          <a:p>
            <a:pPr algn="ctr" defTabSz="776691">
              <a:spcAft>
                <a:spcPts val="255"/>
              </a:spcAft>
            </a:pPr>
            <a:endParaRPr lang="en-US" sz="1428" spc="-41" dirty="0">
              <a:solidFill>
                <a:srgbClr val="FFFFFF"/>
              </a:solidFill>
            </a:endParaRPr>
          </a:p>
          <a:p>
            <a:pPr algn="ctr" defTabSz="776691">
              <a:spcAft>
                <a:spcPts val="255"/>
              </a:spcAft>
            </a:pPr>
            <a:endParaRPr lang="en-US" sz="1428" spc="-41" dirty="0">
              <a:solidFill>
                <a:srgbClr val="FFFFFF"/>
              </a:solidFill>
            </a:endParaRPr>
          </a:p>
        </p:txBody>
      </p:sp>
      <p:sp>
        <p:nvSpPr>
          <p:cNvPr id="12" name="Rounded Rectangle 11"/>
          <p:cNvSpPr/>
          <p:nvPr/>
        </p:nvSpPr>
        <p:spPr bwMode="auto">
          <a:xfrm>
            <a:off x="4497573" y="4833239"/>
            <a:ext cx="3274828" cy="372298"/>
          </a:xfrm>
          <a:prstGeom prst="roundRect">
            <a:avLst/>
          </a:prstGeom>
          <a:solidFill>
            <a:schemeClr val="accent3"/>
          </a:solidFill>
          <a:ln w="25400" cap="flat" cmpd="sng" algn="ctr">
            <a:noFill/>
            <a:prstDash val="solid"/>
          </a:ln>
          <a:effectLst/>
        </p:spPr>
        <p:txBody>
          <a:bodyPr lIns="77690" tIns="38846" rIns="77690" bIns="38846" rtlCol="0" anchor="ctr"/>
          <a:lstStyle/>
          <a:p>
            <a:pPr algn="ctr" defTabSz="776907"/>
            <a:r>
              <a:rPr lang="en-US" sz="1530" kern="0" spc="-41" dirty="0">
                <a:ln>
                  <a:solidFill>
                    <a:srgbClr val="505050">
                      <a:alpha val="0"/>
                    </a:srgbClr>
                  </a:solidFill>
                </a:ln>
                <a:solidFill>
                  <a:srgbClr val="FFFFFF"/>
                </a:solidFill>
              </a:rPr>
              <a:t>On-Premises Identity</a:t>
            </a:r>
          </a:p>
        </p:txBody>
      </p:sp>
      <p:cxnSp>
        <p:nvCxnSpPr>
          <p:cNvPr id="13" name="Straight Arrow Connector 12"/>
          <p:cNvCxnSpPr/>
          <p:nvPr/>
        </p:nvCxnSpPr>
        <p:spPr>
          <a:xfrm>
            <a:off x="6148301" y="3617950"/>
            <a:ext cx="0" cy="307759"/>
          </a:xfrm>
          <a:prstGeom prst="straightConnector1">
            <a:avLst/>
          </a:prstGeom>
          <a:ln w="381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bwMode="auto">
          <a:xfrm>
            <a:off x="4497573" y="3968055"/>
            <a:ext cx="3274828" cy="445824"/>
          </a:xfrm>
          <a:prstGeom prst="roundRect">
            <a:avLst/>
          </a:prstGeom>
          <a:solidFill>
            <a:schemeClr val="bg2"/>
          </a:solidFill>
          <a:ln w="25400" cap="flat" cmpd="sng" algn="ctr">
            <a:noFill/>
            <a:prstDash val="solid"/>
          </a:ln>
          <a:effectLst/>
        </p:spPr>
        <p:txBody>
          <a:bodyPr lIns="93255" tIns="46628" rIns="93255" bIns="46628" rtlCol="0" anchor="ctr"/>
          <a:lstStyle/>
          <a:p>
            <a:pPr algn="ctr" defTabSz="776907"/>
            <a:r>
              <a:rPr lang="en-US" sz="1428" kern="0" spc="-41" dirty="0" smtClean="0">
                <a:ln>
                  <a:solidFill>
                    <a:srgbClr val="505050">
                      <a:alpha val="0"/>
                    </a:srgbClr>
                  </a:solidFill>
                </a:ln>
                <a:solidFill>
                  <a:srgbClr val="505050"/>
                </a:solidFill>
              </a:rPr>
              <a:t>Directory Sync/Password Sync</a:t>
            </a:r>
            <a:endParaRPr lang="en-US" sz="1428" kern="0" spc="-41" dirty="0">
              <a:ln>
                <a:solidFill>
                  <a:srgbClr val="505050">
                    <a:alpha val="0"/>
                  </a:srgbClr>
                </a:solidFill>
              </a:ln>
              <a:solidFill>
                <a:srgbClr val="505050"/>
              </a:solidFill>
            </a:endParaRPr>
          </a:p>
        </p:txBody>
      </p:sp>
      <p:cxnSp>
        <p:nvCxnSpPr>
          <p:cNvPr id="15" name="Straight Arrow Connector 14"/>
          <p:cNvCxnSpPr/>
          <p:nvPr/>
        </p:nvCxnSpPr>
        <p:spPr>
          <a:xfrm>
            <a:off x="6148301" y="4479670"/>
            <a:ext cx="0" cy="302727"/>
          </a:xfrm>
          <a:prstGeom prst="straightConnector1">
            <a:avLst/>
          </a:prstGeom>
          <a:ln w="381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bwMode="auto">
          <a:xfrm>
            <a:off x="4370332" y="1169684"/>
            <a:ext cx="3555937" cy="972470"/>
          </a:xfrm>
          <a:prstGeom prst="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lnSpc>
                <a:spcPct val="90000"/>
              </a:lnSpc>
            </a:pPr>
            <a:r>
              <a:rPr lang="en-US" sz="2142" spc="-41" dirty="0">
                <a:solidFill>
                  <a:srgbClr val="FFFFFF"/>
                </a:solidFill>
              </a:rPr>
              <a:t>Directory Synchronization </a:t>
            </a:r>
          </a:p>
        </p:txBody>
      </p:sp>
      <p:sp>
        <p:nvSpPr>
          <p:cNvPr id="17" name="TextBox 16"/>
          <p:cNvSpPr txBox="1"/>
          <p:nvPr/>
        </p:nvSpPr>
        <p:spPr>
          <a:xfrm>
            <a:off x="4662836" y="5313367"/>
            <a:ext cx="2970928" cy="1152549"/>
          </a:xfrm>
          <a:prstGeom prst="rect">
            <a:avLst/>
          </a:prstGeom>
          <a:noFill/>
        </p:spPr>
        <p:txBody>
          <a:bodyPr wrap="square" lIns="0" tIns="0" rIns="0" bIns="0" rtlCol="0">
            <a:spAutoFit/>
          </a:bodyPr>
          <a:lstStyle/>
          <a:p>
            <a:r>
              <a:rPr lang="en-US" sz="1836" spc="-41" dirty="0">
                <a:solidFill>
                  <a:srgbClr val="FFFFFF"/>
                </a:solidFill>
              </a:rPr>
              <a:t>Single identity</a:t>
            </a:r>
            <a:br>
              <a:rPr lang="en-US" sz="1836" spc="-41" dirty="0">
                <a:solidFill>
                  <a:srgbClr val="FFFFFF"/>
                </a:solidFill>
              </a:rPr>
            </a:br>
            <a:r>
              <a:rPr lang="en-US" sz="1836" spc="-41" dirty="0">
                <a:solidFill>
                  <a:srgbClr val="FFFFFF"/>
                </a:solidFill>
              </a:rPr>
              <a:t>suitable for medium </a:t>
            </a:r>
            <a:br>
              <a:rPr lang="en-US" sz="1836" spc="-41" dirty="0">
                <a:solidFill>
                  <a:srgbClr val="FFFFFF"/>
                </a:solidFill>
              </a:rPr>
            </a:br>
            <a:r>
              <a:rPr lang="en-US" sz="1836" spc="-41" dirty="0">
                <a:solidFill>
                  <a:srgbClr val="FFFFFF"/>
                </a:solidFill>
              </a:rPr>
              <a:t>and large organizations without federation</a:t>
            </a:r>
          </a:p>
        </p:txBody>
      </p:sp>
      <p:sp>
        <p:nvSpPr>
          <p:cNvPr id="18" name="Rectangle 75"/>
          <p:cNvSpPr/>
          <p:nvPr/>
        </p:nvSpPr>
        <p:spPr bwMode="auto">
          <a:xfrm>
            <a:off x="4370332" y="2081398"/>
            <a:ext cx="3555937" cy="1097993"/>
          </a:xfrm>
          <a:custGeom>
            <a:avLst/>
            <a:gdLst>
              <a:gd name="connsiteX0" fmla="*/ 0 w 2843784"/>
              <a:gd name="connsiteY0" fmla="*/ 0 h 1076562"/>
              <a:gd name="connsiteX1" fmla="*/ 2843784 w 2843784"/>
              <a:gd name="connsiteY1" fmla="*/ 0 h 1076562"/>
              <a:gd name="connsiteX2" fmla="*/ 2843784 w 2843784"/>
              <a:gd name="connsiteY2" fmla="*/ 1076562 h 1076562"/>
              <a:gd name="connsiteX3" fmla="*/ 0 w 2843784"/>
              <a:gd name="connsiteY3" fmla="*/ 1076562 h 1076562"/>
              <a:gd name="connsiteX4" fmla="*/ 0 w 2843784"/>
              <a:gd name="connsiteY4" fmla="*/ 0 h 1076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1076562">
                <a:moveTo>
                  <a:pt x="0" y="0"/>
                </a:moveTo>
                <a:lnTo>
                  <a:pt x="2843784" y="0"/>
                </a:lnTo>
                <a:lnTo>
                  <a:pt x="2843784" y="1076562"/>
                </a:lnTo>
                <a:lnTo>
                  <a:pt x="0" y="1076562"/>
                </a:lnTo>
                <a:lnTo>
                  <a:pt x="0" y="0"/>
                </a:lnTo>
                <a:close/>
              </a:path>
            </a:pathLst>
          </a:cu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marL="147027" indent="-147027" algn="ctr" defTabSz="776691">
              <a:buFont typeface="Arial" pitchFamily="34" charset="0"/>
              <a:buChar char="•"/>
            </a:pPr>
            <a:endParaRPr lang="en-US" sz="1836" spc="-41" dirty="0">
              <a:solidFill>
                <a:srgbClr val="FFFFFF"/>
              </a:solidFill>
            </a:endParaRPr>
          </a:p>
        </p:txBody>
      </p:sp>
      <p:sp>
        <p:nvSpPr>
          <p:cNvPr id="19" name="Rectangle 18"/>
          <p:cNvSpPr/>
          <p:nvPr/>
        </p:nvSpPr>
        <p:spPr bwMode="auto">
          <a:xfrm>
            <a:off x="4370332" y="3111325"/>
            <a:ext cx="3555937" cy="493798"/>
          </a:xfrm>
          <a:prstGeom prst="rect">
            <a:avLst/>
          </a:prstGeom>
          <a:solidFill>
            <a:srgbClr val="0088EE"/>
          </a:solidFill>
          <a:ln w="25400" cap="flat" cmpd="sng" algn="ctr">
            <a:noFill/>
            <a:prstDash val="solid"/>
          </a:ln>
          <a:effectLst/>
        </p:spPr>
        <p:txBody>
          <a:bodyPr lIns="77690" tIns="38846" rIns="77690" bIns="38846" rtlCol="0" anchor="ctr"/>
          <a:lstStyle/>
          <a:p>
            <a:pPr algn="ctr" defTabSz="776907"/>
            <a:r>
              <a:rPr lang="en-US" sz="1530" kern="0" spc="-41" dirty="0">
                <a:ln>
                  <a:solidFill>
                    <a:srgbClr val="505050">
                      <a:alpha val="0"/>
                    </a:srgbClr>
                  </a:solidFill>
                </a:ln>
                <a:solidFill>
                  <a:srgbClr val="FFFFFF"/>
                </a:solidFill>
              </a:rPr>
              <a:t>Windows Azure Active Directory</a:t>
            </a:r>
          </a:p>
        </p:txBody>
      </p:sp>
      <p:sp>
        <p:nvSpPr>
          <p:cNvPr id="20" name="Rectangle 19"/>
          <p:cNvSpPr/>
          <p:nvPr/>
        </p:nvSpPr>
        <p:spPr bwMode="auto">
          <a:xfrm>
            <a:off x="8137131" y="1169687"/>
            <a:ext cx="3445648" cy="5311038"/>
          </a:xfrm>
          <a:prstGeom prst="rect">
            <a:avLst/>
          </a:prstGeom>
          <a:solidFill>
            <a:schemeClr val="tx1">
              <a:lumMod val="65000"/>
            </a:scheme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729369" rIns="77691" bIns="77696" numCol="1" rtlCol="0" anchor="t" anchorCtr="0" compatLnSpc="1">
            <a:prstTxWarp prst="textNoShape">
              <a:avLst/>
            </a:prstTxWarp>
          </a:bodyPr>
          <a:lstStyle/>
          <a:p>
            <a:pPr algn="ctr" defTabSz="776691">
              <a:spcAft>
                <a:spcPts val="255"/>
              </a:spcAft>
            </a:pPr>
            <a:endParaRPr lang="en-US" sz="1428" spc="-41" dirty="0">
              <a:solidFill>
                <a:srgbClr val="FFFFFF"/>
              </a:solidFill>
            </a:endParaRPr>
          </a:p>
          <a:p>
            <a:pPr algn="ctr" defTabSz="776691">
              <a:spcAft>
                <a:spcPts val="255"/>
              </a:spcAft>
            </a:pPr>
            <a:endParaRPr lang="en-US" sz="1428" spc="-41" dirty="0">
              <a:solidFill>
                <a:srgbClr val="FFFFFF"/>
              </a:solidFill>
            </a:endParaRPr>
          </a:p>
          <a:p>
            <a:pPr algn="ctr" defTabSz="776691">
              <a:spcAft>
                <a:spcPts val="255"/>
              </a:spcAft>
            </a:pPr>
            <a:endParaRPr lang="en-US" sz="1428" spc="-41" dirty="0">
              <a:solidFill>
                <a:srgbClr val="FFFFFF"/>
              </a:solidFill>
            </a:endParaRPr>
          </a:p>
        </p:txBody>
      </p:sp>
      <p:sp>
        <p:nvSpPr>
          <p:cNvPr id="21" name="Rectangle 20"/>
          <p:cNvSpPr/>
          <p:nvPr/>
        </p:nvSpPr>
        <p:spPr bwMode="auto">
          <a:xfrm>
            <a:off x="8137131" y="1169684"/>
            <a:ext cx="3445648" cy="972467"/>
          </a:xfrm>
          <a:prstGeom prst="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algn="ctr" defTabSz="776691"/>
            <a:r>
              <a:rPr lang="en-US" sz="2448" spc="-41" dirty="0">
                <a:solidFill>
                  <a:srgbClr val="FFFFFF"/>
                </a:solidFill>
              </a:rPr>
              <a:t>Federated Identity</a:t>
            </a:r>
          </a:p>
        </p:txBody>
      </p:sp>
      <p:sp>
        <p:nvSpPr>
          <p:cNvPr id="22" name="Rounded Rectangle 21"/>
          <p:cNvSpPr/>
          <p:nvPr/>
        </p:nvSpPr>
        <p:spPr bwMode="auto">
          <a:xfrm>
            <a:off x="8238565" y="4828610"/>
            <a:ext cx="3223848" cy="373041"/>
          </a:xfrm>
          <a:prstGeom prst="roundRect">
            <a:avLst/>
          </a:prstGeom>
          <a:solidFill>
            <a:schemeClr val="accent3"/>
          </a:solidFill>
          <a:ln w="25400" cap="flat" cmpd="sng" algn="ctr">
            <a:noFill/>
            <a:prstDash val="solid"/>
          </a:ln>
          <a:effectLst/>
        </p:spPr>
        <p:txBody>
          <a:bodyPr lIns="77690" tIns="38846" rIns="77690" bIns="38846" rtlCol="0" anchor="ctr"/>
          <a:lstStyle/>
          <a:p>
            <a:pPr algn="ctr" defTabSz="776907"/>
            <a:r>
              <a:rPr lang="en-US" sz="1530" kern="0" spc="-41" dirty="0">
                <a:ln>
                  <a:solidFill>
                    <a:srgbClr val="505050">
                      <a:alpha val="0"/>
                    </a:srgbClr>
                  </a:solidFill>
                </a:ln>
                <a:solidFill>
                  <a:srgbClr val="FFFFFF"/>
                </a:solidFill>
              </a:rPr>
              <a:t>On-Premises Identity</a:t>
            </a:r>
          </a:p>
        </p:txBody>
      </p:sp>
      <p:cxnSp>
        <p:nvCxnSpPr>
          <p:cNvPr id="23" name="Straight Arrow Connector 22"/>
          <p:cNvCxnSpPr/>
          <p:nvPr/>
        </p:nvCxnSpPr>
        <p:spPr>
          <a:xfrm>
            <a:off x="8931047" y="3617950"/>
            <a:ext cx="0" cy="307759"/>
          </a:xfrm>
          <a:prstGeom prst="straightConnector1">
            <a:avLst/>
          </a:prstGeom>
          <a:ln w="381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bwMode="auto">
          <a:xfrm>
            <a:off x="8238565" y="3988142"/>
            <a:ext cx="1384964" cy="447650"/>
          </a:xfrm>
          <a:prstGeom prst="roundRect">
            <a:avLst/>
          </a:prstGeom>
          <a:solidFill>
            <a:schemeClr val="accent3"/>
          </a:solidFill>
          <a:ln w="25400" cap="flat" cmpd="sng" algn="ctr">
            <a:noFill/>
            <a:prstDash val="solid"/>
          </a:ln>
          <a:effectLst/>
        </p:spPr>
        <p:txBody>
          <a:bodyPr lIns="77690" tIns="38846" rIns="77690" bIns="38846" rtlCol="0" anchor="ctr"/>
          <a:lstStyle/>
          <a:p>
            <a:pPr algn="ctr" defTabSz="776907"/>
            <a:r>
              <a:rPr lang="en-US" sz="1428" kern="0" spc="-41" dirty="0">
                <a:ln>
                  <a:solidFill>
                    <a:srgbClr val="505050">
                      <a:alpha val="0"/>
                    </a:srgbClr>
                  </a:solidFill>
                </a:ln>
                <a:solidFill>
                  <a:srgbClr val="FFFFFF"/>
                </a:solidFill>
              </a:rPr>
              <a:t>Federation</a:t>
            </a:r>
          </a:p>
        </p:txBody>
      </p:sp>
      <p:cxnSp>
        <p:nvCxnSpPr>
          <p:cNvPr id="25" name="Straight Arrow Connector 24"/>
          <p:cNvCxnSpPr/>
          <p:nvPr/>
        </p:nvCxnSpPr>
        <p:spPr>
          <a:xfrm>
            <a:off x="8931047" y="4479670"/>
            <a:ext cx="0" cy="302727"/>
          </a:xfrm>
          <a:prstGeom prst="straightConnector1">
            <a:avLst/>
          </a:prstGeom>
          <a:ln w="381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0671091" y="3617950"/>
            <a:ext cx="0" cy="307759"/>
          </a:xfrm>
          <a:prstGeom prst="straightConnector1">
            <a:avLst/>
          </a:prstGeom>
          <a:ln w="381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0671091" y="4479670"/>
            <a:ext cx="0" cy="302727"/>
          </a:xfrm>
          <a:prstGeom prst="straightConnector1">
            <a:avLst/>
          </a:prstGeom>
          <a:ln w="381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415006" y="5313367"/>
            <a:ext cx="2889898" cy="1152549"/>
          </a:xfrm>
          <a:prstGeom prst="rect">
            <a:avLst/>
          </a:prstGeom>
          <a:noFill/>
        </p:spPr>
        <p:txBody>
          <a:bodyPr wrap="square" lIns="0" tIns="0" rIns="0" bIns="0" rtlCol="0">
            <a:spAutoFit/>
          </a:bodyPr>
          <a:lstStyle/>
          <a:p>
            <a:r>
              <a:rPr lang="en-US" sz="1836" spc="-41" dirty="0">
                <a:solidFill>
                  <a:srgbClr val="FFFFFF"/>
                </a:solidFill>
              </a:rPr>
              <a:t>Single federated identity </a:t>
            </a:r>
            <a:br>
              <a:rPr lang="en-US" sz="1836" spc="-41" dirty="0">
                <a:solidFill>
                  <a:srgbClr val="FFFFFF"/>
                </a:solidFill>
              </a:rPr>
            </a:br>
            <a:r>
              <a:rPr lang="en-US" sz="1836" spc="-41" dirty="0">
                <a:solidFill>
                  <a:srgbClr val="FFFFFF"/>
                </a:solidFill>
              </a:rPr>
              <a:t>and credentials suitable </a:t>
            </a:r>
            <a:br>
              <a:rPr lang="en-US" sz="1836" spc="-41" dirty="0">
                <a:solidFill>
                  <a:srgbClr val="FFFFFF"/>
                </a:solidFill>
              </a:rPr>
            </a:br>
            <a:r>
              <a:rPr lang="en-US" sz="1836" spc="-41" dirty="0">
                <a:solidFill>
                  <a:srgbClr val="FFFFFF"/>
                </a:solidFill>
              </a:rPr>
              <a:t>for medium and large organizations</a:t>
            </a:r>
          </a:p>
        </p:txBody>
      </p:sp>
      <p:sp>
        <p:nvSpPr>
          <p:cNvPr id="29" name="Rectangle 75"/>
          <p:cNvSpPr/>
          <p:nvPr/>
        </p:nvSpPr>
        <p:spPr bwMode="auto">
          <a:xfrm>
            <a:off x="8137131" y="2081398"/>
            <a:ext cx="3445648" cy="1097993"/>
          </a:xfrm>
          <a:custGeom>
            <a:avLst/>
            <a:gdLst>
              <a:gd name="connsiteX0" fmla="*/ 0 w 2843784"/>
              <a:gd name="connsiteY0" fmla="*/ 0 h 1076562"/>
              <a:gd name="connsiteX1" fmla="*/ 2843784 w 2843784"/>
              <a:gd name="connsiteY1" fmla="*/ 0 h 1076562"/>
              <a:gd name="connsiteX2" fmla="*/ 2843784 w 2843784"/>
              <a:gd name="connsiteY2" fmla="*/ 1076562 h 1076562"/>
              <a:gd name="connsiteX3" fmla="*/ 0 w 2843784"/>
              <a:gd name="connsiteY3" fmla="*/ 1076562 h 1076562"/>
              <a:gd name="connsiteX4" fmla="*/ 0 w 2843784"/>
              <a:gd name="connsiteY4" fmla="*/ 0 h 1076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1076562">
                <a:moveTo>
                  <a:pt x="0" y="0"/>
                </a:moveTo>
                <a:lnTo>
                  <a:pt x="2843784" y="0"/>
                </a:lnTo>
                <a:lnTo>
                  <a:pt x="2843784" y="1076562"/>
                </a:lnTo>
                <a:lnTo>
                  <a:pt x="0" y="1076562"/>
                </a:lnTo>
                <a:lnTo>
                  <a:pt x="0" y="0"/>
                </a:lnTo>
                <a:close/>
              </a:path>
            </a:pathLst>
          </a:cu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p>
            <a:pPr marL="147027" indent="-147027" algn="ctr" defTabSz="776691">
              <a:buFont typeface="Arial" pitchFamily="34" charset="0"/>
              <a:buChar char="•"/>
            </a:pPr>
            <a:endParaRPr lang="en-US" sz="1836" spc="-41" dirty="0">
              <a:solidFill>
                <a:srgbClr val="FFFFFF"/>
              </a:solidFill>
            </a:endParaRPr>
          </a:p>
        </p:txBody>
      </p:sp>
      <p:sp>
        <p:nvSpPr>
          <p:cNvPr id="30" name="Rectangle 29"/>
          <p:cNvSpPr/>
          <p:nvPr/>
        </p:nvSpPr>
        <p:spPr bwMode="auto">
          <a:xfrm>
            <a:off x="8137131" y="3111324"/>
            <a:ext cx="3445648" cy="493799"/>
          </a:xfrm>
          <a:prstGeom prst="rect">
            <a:avLst/>
          </a:prstGeom>
          <a:solidFill>
            <a:srgbClr val="0088EE"/>
          </a:solidFill>
          <a:ln w="25400" cap="flat" cmpd="sng" algn="ctr">
            <a:noFill/>
            <a:prstDash val="solid"/>
          </a:ln>
          <a:effectLst/>
        </p:spPr>
        <p:txBody>
          <a:bodyPr lIns="77690" tIns="38846" rIns="77690" bIns="38846" rtlCol="0" anchor="ctr"/>
          <a:lstStyle/>
          <a:p>
            <a:pPr algn="ctr" defTabSz="776907"/>
            <a:r>
              <a:rPr lang="en-US" sz="1530" kern="0" spc="-41" dirty="0">
                <a:ln>
                  <a:solidFill>
                    <a:srgbClr val="505050">
                      <a:alpha val="0"/>
                    </a:srgbClr>
                  </a:solidFill>
                </a:ln>
                <a:solidFill>
                  <a:srgbClr val="FFFFFF"/>
                </a:solidFill>
              </a:rPr>
              <a:t>Windows Azure Active Directory</a:t>
            </a:r>
          </a:p>
        </p:txBody>
      </p:sp>
      <p:sp>
        <p:nvSpPr>
          <p:cNvPr id="31" name="Rounded Rectangle 30"/>
          <p:cNvSpPr/>
          <p:nvPr/>
        </p:nvSpPr>
        <p:spPr bwMode="auto">
          <a:xfrm>
            <a:off x="9773023" y="4001237"/>
            <a:ext cx="1703014" cy="445824"/>
          </a:xfrm>
          <a:prstGeom prst="roundRect">
            <a:avLst/>
          </a:prstGeom>
          <a:solidFill>
            <a:schemeClr val="bg2"/>
          </a:solidFill>
          <a:ln w="25400" cap="flat" cmpd="sng" algn="ctr">
            <a:noFill/>
            <a:prstDash val="solid"/>
          </a:ln>
          <a:effectLst/>
        </p:spPr>
        <p:txBody>
          <a:bodyPr lIns="93255" tIns="46628" rIns="93255" bIns="46628" rtlCol="0" anchor="ctr"/>
          <a:lstStyle/>
          <a:p>
            <a:pPr algn="ctr" defTabSz="776907"/>
            <a:r>
              <a:rPr lang="en-US" sz="1326" kern="0" dirty="0" smtClean="0">
                <a:ln>
                  <a:solidFill>
                    <a:srgbClr val="505050">
                      <a:alpha val="0"/>
                    </a:srgbClr>
                  </a:solidFill>
                </a:ln>
                <a:solidFill>
                  <a:srgbClr val="505050"/>
                </a:solidFill>
              </a:rPr>
              <a:t>Directory Sync</a:t>
            </a:r>
            <a:endParaRPr lang="en-US" sz="1326" kern="0" dirty="0">
              <a:ln>
                <a:solidFill>
                  <a:srgbClr val="505050">
                    <a:alpha val="0"/>
                  </a:srgbClr>
                </a:solidFill>
              </a:ln>
              <a:solidFill>
                <a:srgbClr val="505050"/>
              </a:solidFill>
            </a:endParaRPr>
          </a:p>
        </p:txBody>
      </p:sp>
      <p:sp>
        <p:nvSpPr>
          <p:cNvPr id="32" name="Freeform 128"/>
          <p:cNvSpPr>
            <a:spLocks noChangeAspect="1"/>
          </p:cNvSpPr>
          <p:nvPr/>
        </p:nvSpPr>
        <p:spPr bwMode="black">
          <a:xfrm>
            <a:off x="1506528" y="1909491"/>
            <a:ext cx="1849208" cy="102152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28575">
            <a:solidFill>
              <a:schemeClr val="tx1"/>
            </a:solid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3" name="Freeform 128"/>
          <p:cNvSpPr>
            <a:spLocks noChangeAspect="1"/>
          </p:cNvSpPr>
          <p:nvPr/>
        </p:nvSpPr>
        <p:spPr bwMode="black">
          <a:xfrm>
            <a:off x="5270489" y="1926485"/>
            <a:ext cx="1849208" cy="102152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28575">
            <a:solidFill>
              <a:schemeClr val="tx1"/>
            </a:solid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sp>
        <p:nvSpPr>
          <p:cNvPr id="34" name="Freeform 128"/>
          <p:cNvSpPr>
            <a:spLocks noChangeAspect="1"/>
          </p:cNvSpPr>
          <p:nvPr/>
        </p:nvSpPr>
        <p:spPr bwMode="black">
          <a:xfrm>
            <a:off x="8931047" y="1918042"/>
            <a:ext cx="1849208" cy="102152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bg1"/>
          </a:solidFill>
          <a:ln w="28575">
            <a:solidFill>
              <a:schemeClr val="tx1"/>
            </a:solidFill>
          </a:ln>
          <a:extLst/>
        </p:spPr>
        <p:txBody>
          <a:bodyPr vert="horz" wrap="square" lIns="91440" tIns="45720" rIns="91440" bIns="45720" numCol="1" anchor="t" anchorCtr="0" compatLnSpc="1">
            <a:prstTxWarp prst="textNoShape">
              <a:avLst/>
            </a:prstTxWarp>
          </a:bodyPr>
          <a:lstStyle/>
          <a:p>
            <a:endParaRPr lang="en-US" dirty="0">
              <a:solidFill>
                <a:srgbClr val="FFFFFF"/>
              </a:solidFill>
            </a:endParaRPr>
          </a:p>
        </p:txBody>
      </p:sp>
      <p:pic>
        <p:nvPicPr>
          <p:cNvPr id="35" name="Picture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2997" y="2343064"/>
            <a:ext cx="1321923" cy="457792"/>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9675" y="2355716"/>
            <a:ext cx="1321923" cy="457792"/>
          </a:xfrm>
          <a:prstGeom prst="rect">
            <a:avLst/>
          </a:prstGeom>
        </p:spPr>
      </p:pic>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2553" y="2358111"/>
            <a:ext cx="1321923" cy="457792"/>
          </a:xfrm>
          <a:prstGeom prst="rect">
            <a:avLst/>
          </a:prstGeom>
        </p:spPr>
      </p:pic>
    </p:spTree>
    <p:extLst>
      <p:ext uri="{BB962C8B-B14F-4D97-AF65-F5344CB8AC3E}">
        <p14:creationId xmlns:p14="http://schemas.microsoft.com/office/powerpoint/2010/main" val="269919723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79437" y="1439862"/>
            <a:ext cx="3564273" cy="4000134"/>
            <a:chOff x="312520" y="2125663"/>
            <a:chExt cx="3564273" cy="3636485"/>
          </a:xfrm>
        </p:grpSpPr>
        <p:sp>
          <p:nvSpPr>
            <p:cNvPr id="4" name="Rectangle 3"/>
            <p:cNvSpPr/>
            <p:nvPr/>
          </p:nvSpPr>
          <p:spPr bwMode="auto">
            <a:xfrm>
              <a:off x="312520" y="2125663"/>
              <a:ext cx="3564273" cy="3636485"/>
            </a:xfrm>
            <a:prstGeom prst="rect">
              <a:avLst/>
            </a:prstGeom>
            <a:solidFill>
              <a:schemeClr val="bg2"/>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74320" rIns="0" bIns="47565" numCol="1" rtlCol="0" anchor="t" anchorCtr="0" compatLnSpc="1">
              <a:prstTxWarp prst="textNoShape">
                <a:avLst/>
              </a:prstTxWarp>
            </a:bodyPr>
            <a:lstStyle/>
            <a:p>
              <a:pPr algn="ctr" defTabSz="951028" fontAlgn="base">
                <a:spcBef>
                  <a:spcPct val="0"/>
                </a:spcBef>
                <a:spcAft>
                  <a:spcPct val="0"/>
                </a:spcAft>
              </a:pPr>
              <a:endParaRPr lang="en-US" sz="3200" dirty="0">
                <a:solidFill>
                  <a:srgbClr val="505050"/>
                </a:solidFill>
                <a:latin typeface="Segoe UI Light"/>
              </a:endParaRPr>
            </a:p>
          </p:txBody>
        </p:sp>
        <p:sp>
          <p:nvSpPr>
            <p:cNvPr id="5" name="Rectangle 4"/>
            <p:cNvSpPr/>
            <p:nvPr/>
          </p:nvSpPr>
          <p:spPr>
            <a:xfrm>
              <a:off x="312520" y="2218263"/>
              <a:ext cx="3346109" cy="699492"/>
            </a:xfrm>
            <a:prstGeom prst="rect">
              <a:avLst/>
            </a:prstGeom>
          </p:spPr>
          <p:txBody>
            <a:bodyPr wrap="none" lIns="182880" rIns="182880">
              <a:spAutoFit/>
            </a:bodyPr>
            <a:lstStyle/>
            <a:p>
              <a:pPr defTabSz="951028" fontAlgn="base">
                <a:spcBef>
                  <a:spcPct val="0"/>
                </a:spcBef>
                <a:spcAft>
                  <a:spcPct val="0"/>
                </a:spcAft>
              </a:pPr>
              <a:r>
                <a:rPr lang="en-US" sz="4400" dirty="0" smtClean="0">
                  <a:solidFill>
                    <a:srgbClr val="505050"/>
                  </a:solidFill>
                  <a:latin typeface="Segoe UI Light"/>
                </a:rPr>
                <a:t>Mobile Apps</a:t>
              </a:r>
              <a:endParaRPr lang="en-US" sz="4400" dirty="0">
                <a:solidFill>
                  <a:srgbClr val="505050"/>
                </a:solidFill>
                <a:latin typeface="Segoe UI Light"/>
              </a:endParaRPr>
            </a:p>
          </p:txBody>
        </p:sp>
      </p:grpSp>
      <p:grpSp>
        <p:nvGrpSpPr>
          <p:cNvPr id="6" name="Group 5"/>
          <p:cNvGrpSpPr/>
          <p:nvPr/>
        </p:nvGrpSpPr>
        <p:grpSpPr>
          <a:xfrm>
            <a:off x="2956846" y="3348897"/>
            <a:ext cx="935884" cy="1755488"/>
            <a:chOff x="4614550" y="4622492"/>
            <a:chExt cx="935884" cy="1595895"/>
          </a:xfrm>
          <a:solidFill>
            <a:srgbClr val="00188F"/>
          </a:solidFill>
        </p:grpSpPr>
        <p:sp>
          <p:nvSpPr>
            <p:cNvPr id="7" name="Rounded Rectangle 6"/>
            <p:cNvSpPr/>
            <p:nvPr/>
          </p:nvSpPr>
          <p:spPr bwMode="auto">
            <a:xfrm>
              <a:off x="4614550" y="4622492"/>
              <a:ext cx="935884" cy="1595895"/>
            </a:xfrm>
            <a:prstGeom prst="roundRect">
              <a:avLst/>
            </a:prstGeom>
            <a:grpFill/>
            <a:ln w="28575">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8" name="Rectangle 7"/>
            <p:cNvSpPr/>
            <p:nvPr/>
          </p:nvSpPr>
          <p:spPr bwMode="auto">
            <a:xfrm>
              <a:off x="4698242" y="4812360"/>
              <a:ext cx="768500" cy="1132790"/>
            </a:xfrm>
            <a:prstGeom prst="rect">
              <a:avLst/>
            </a:prstGeom>
            <a:grp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9" name="Oval 8"/>
            <p:cNvSpPr/>
            <p:nvPr/>
          </p:nvSpPr>
          <p:spPr bwMode="auto">
            <a:xfrm>
              <a:off x="4980894" y="5978958"/>
              <a:ext cx="203187" cy="203186"/>
            </a:xfrm>
            <a:prstGeom prst="ellipse">
              <a:avLst/>
            </a:prstGeom>
            <a:grp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10" name="Rounded Rectangle 9"/>
            <p:cNvSpPr/>
            <p:nvPr/>
          </p:nvSpPr>
          <p:spPr bwMode="auto">
            <a:xfrm>
              <a:off x="5033898" y="6031985"/>
              <a:ext cx="92417" cy="92416"/>
            </a:xfrm>
            <a:prstGeom prst="roundRect">
              <a:avLst>
                <a:gd name="adj" fmla="val 22127"/>
              </a:avLst>
            </a:prstGeom>
            <a:grpFill/>
            <a:ln w="6350">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grpSp>
      <p:sp>
        <p:nvSpPr>
          <p:cNvPr id="11" name="Rectangle 10"/>
          <p:cNvSpPr/>
          <p:nvPr/>
        </p:nvSpPr>
        <p:spPr bwMode="auto">
          <a:xfrm>
            <a:off x="3112457" y="3637718"/>
            <a:ext cx="628362" cy="108473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12" name="Title 11"/>
          <p:cNvSpPr>
            <a:spLocks noGrp="1"/>
          </p:cNvSpPr>
          <p:nvPr>
            <p:ph type="title" idx="4294967295"/>
          </p:nvPr>
        </p:nvSpPr>
        <p:spPr>
          <a:xfrm>
            <a:off x="0" y="-87313"/>
            <a:ext cx="12085638" cy="917576"/>
          </a:xfrm>
        </p:spPr>
        <p:txBody>
          <a:bodyPr/>
          <a:lstStyle/>
          <a:p>
            <a:r>
              <a:rPr lang="en-US" sz="4800" dirty="0" smtClean="0">
                <a:solidFill>
                  <a:schemeClr val="tx1"/>
                </a:solidFill>
              </a:rPr>
              <a:t>Two Factor authentication using any phone</a:t>
            </a:r>
            <a:endParaRPr lang="en-US" sz="4800" dirty="0">
              <a:solidFill>
                <a:schemeClr val="tx1"/>
              </a:solidFill>
            </a:endParaRPr>
          </a:p>
        </p:txBody>
      </p:sp>
      <p:grpSp>
        <p:nvGrpSpPr>
          <p:cNvPr id="13" name="Group 12"/>
          <p:cNvGrpSpPr/>
          <p:nvPr/>
        </p:nvGrpSpPr>
        <p:grpSpPr>
          <a:xfrm>
            <a:off x="7991350" y="1439862"/>
            <a:ext cx="3707810" cy="4000134"/>
            <a:chOff x="7724433" y="2125663"/>
            <a:chExt cx="3707810" cy="3636485"/>
          </a:xfrm>
        </p:grpSpPr>
        <p:sp>
          <p:nvSpPr>
            <p:cNvPr id="14" name="Rectangle 13"/>
            <p:cNvSpPr/>
            <p:nvPr/>
          </p:nvSpPr>
          <p:spPr bwMode="auto">
            <a:xfrm>
              <a:off x="7724433" y="2125663"/>
              <a:ext cx="3564273" cy="3636485"/>
            </a:xfrm>
            <a:prstGeom prst="rect">
              <a:avLst/>
            </a:prstGeom>
            <a:solidFill>
              <a:schemeClr val="bg2"/>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74320" rIns="0" bIns="47565" numCol="1" rtlCol="0" anchor="t" anchorCtr="0" compatLnSpc="1">
              <a:prstTxWarp prst="textNoShape">
                <a:avLst/>
              </a:prstTxWarp>
            </a:bodyPr>
            <a:lstStyle/>
            <a:p>
              <a:pPr algn="ctr" defTabSz="951028" fontAlgn="base">
                <a:spcBef>
                  <a:spcPct val="0"/>
                </a:spcBef>
                <a:spcAft>
                  <a:spcPct val="0"/>
                </a:spcAft>
              </a:pPr>
              <a:endParaRPr lang="en-US" sz="3200" dirty="0">
                <a:solidFill>
                  <a:srgbClr val="505050"/>
                </a:solidFill>
                <a:latin typeface="Segoe UI Light"/>
              </a:endParaRPr>
            </a:p>
          </p:txBody>
        </p:sp>
        <p:sp>
          <p:nvSpPr>
            <p:cNvPr id="15" name="Rectangle 14"/>
            <p:cNvSpPr/>
            <p:nvPr/>
          </p:nvSpPr>
          <p:spPr>
            <a:xfrm>
              <a:off x="7724433" y="2218263"/>
              <a:ext cx="3707810" cy="699492"/>
            </a:xfrm>
            <a:prstGeom prst="rect">
              <a:avLst/>
            </a:prstGeom>
          </p:spPr>
          <p:txBody>
            <a:bodyPr wrap="none" lIns="182880" rIns="182880">
              <a:spAutoFit/>
            </a:bodyPr>
            <a:lstStyle/>
            <a:p>
              <a:pPr defTabSz="951028" fontAlgn="base">
                <a:spcBef>
                  <a:spcPct val="0"/>
                </a:spcBef>
                <a:spcAft>
                  <a:spcPct val="0"/>
                </a:spcAft>
              </a:pPr>
              <a:r>
                <a:rPr lang="en-US" sz="4400" dirty="0">
                  <a:solidFill>
                    <a:srgbClr val="505050"/>
                  </a:solidFill>
                  <a:latin typeface="Segoe UI Light"/>
                </a:rPr>
                <a:t>Text Messages</a:t>
              </a:r>
            </a:p>
          </p:txBody>
        </p:sp>
      </p:grpSp>
      <p:grpSp>
        <p:nvGrpSpPr>
          <p:cNvPr id="16" name="Group 15"/>
          <p:cNvGrpSpPr/>
          <p:nvPr/>
        </p:nvGrpSpPr>
        <p:grpSpPr>
          <a:xfrm>
            <a:off x="4285393" y="1439862"/>
            <a:ext cx="3564273" cy="4000134"/>
            <a:chOff x="4018476" y="2125663"/>
            <a:chExt cx="3564273" cy="3636485"/>
          </a:xfrm>
        </p:grpSpPr>
        <p:sp>
          <p:nvSpPr>
            <p:cNvPr id="17" name="Rectangle 16"/>
            <p:cNvSpPr/>
            <p:nvPr/>
          </p:nvSpPr>
          <p:spPr bwMode="auto">
            <a:xfrm>
              <a:off x="4018476" y="2125663"/>
              <a:ext cx="3564273" cy="3636485"/>
            </a:xfrm>
            <a:prstGeom prst="rect">
              <a:avLst/>
            </a:prstGeom>
            <a:solidFill>
              <a:schemeClr val="bg2"/>
            </a:solidFill>
            <a:ln w="50800" cap="sq">
              <a:noFill/>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274320" rIns="0" bIns="47565" numCol="1" rtlCol="0" anchor="t" anchorCtr="0" compatLnSpc="1">
              <a:prstTxWarp prst="textNoShape">
                <a:avLst/>
              </a:prstTxWarp>
            </a:bodyPr>
            <a:lstStyle/>
            <a:p>
              <a:pPr algn="ctr" defTabSz="951028" fontAlgn="base">
                <a:spcBef>
                  <a:spcPct val="0"/>
                </a:spcBef>
                <a:spcAft>
                  <a:spcPct val="0"/>
                </a:spcAft>
              </a:pPr>
              <a:endParaRPr lang="en-US" sz="3200" dirty="0">
                <a:solidFill>
                  <a:srgbClr val="505050"/>
                </a:solidFill>
                <a:latin typeface="Segoe UI Light"/>
              </a:endParaRPr>
            </a:p>
          </p:txBody>
        </p:sp>
        <p:sp>
          <p:nvSpPr>
            <p:cNvPr id="18" name="Rectangle 17"/>
            <p:cNvSpPr/>
            <p:nvPr/>
          </p:nvSpPr>
          <p:spPr>
            <a:xfrm>
              <a:off x="4018476" y="2218263"/>
              <a:ext cx="3113673" cy="699492"/>
            </a:xfrm>
            <a:prstGeom prst="rect">
              <a:avLst/>
            </a:prstGeom>
          </p:spPr>
          <p:txBody>
            <a:bodyPr wrap="none" lIns="182880" rIns="182880">
              <a:spAutoFit/>
            </a:bodyPr>
            <a:lstStyle/>
            <a:p>
              <a:pPr defTabSz="951028" fontAlgn="base">
                <a:spcBef>
                  <a:spcPct val="0"/>
                </a:spcBef>
                <a:spcAft>
                  <a:spcPct val="0"/>
                </a:spcAft>
              </a:pPr>
              <a:r>
                <a:rPr lang="en-US" sz="4400" dirty="0">
                  <a:solidFill>
                    <a:srgbClr val="505050"/>
                  </a:solidFill>
                  <a:latin typeface="Segoe UI Light"/>
                </a:rPr>
                <a:t>Phone Calls</a:t>
              </a:r>
            </a:p>
          </p:txBody>
        </p:sp>
      </p:grpSp>
      <p:sp>
        <p:nvSpPr>
          <p:cNvPr id="19" name="Rectangle 18"/>
          <p:cNvSpPr/>
          <p:nvPr/>
        </p:nvSpPr>
        <p:spPr>
          <a:xfrm>
            <a:off x="593676" y="4377809"/>
            <a:ext cx="2235805" cy="923330"/>
          </a:xfrm>
          <a:prstGeom prst="rect">
            <a:avLst/>
          </a:prstGeom>
        </p:spPr>
        <p:txBody>
          <a:bodyPr wrap="none" lIns="182880">
            <a:spAutoFit/>
          </a:bodyPr>
          <a:lstStyle/>
          <a:p>
            <a:pPr defTabSz="951028" fontAlgn="base">
              <a:spcBef>
                <a:spcPct val="0"/>
              </a:spcBef>
              <a:spcAft>
                <a:spcPct val="0"/>
              </a:spcAft>
            </a:pPr>
            <a:r>
              <a:rPr lang="en-US" dirty="0" smtClean="0">
                <a:solidFill>
                  <a:srgbClr val="505050"/>
                </a:solidFill>
                <a:latin typeface="Segoe UI Light"/>
              </a:rPr>
              <a:t>Push Notification</a:t>
            </a:r>
          </a:p>
          <a:p>
            <a:pPr defTabSz="951028" fontAlgn="base">
              <a:spcBef>
                <a:spcPct val="0"/>
              </a:spcBef>
              <a:spcAft>
                <a:spcPct val="0"/>
              </a:spcAft>
            </a:pPr>
            <a:r>
              <a:rPr lang="en-US" dirty="0" smtClean="0">
                <a:solidFill>
                  <a:srgbClr val="505050"/>
                </a:solidFill>
                <a:latin typeface="Segoe UI Light"/>
              </a:rPr>
              <a:t>One-Time-Passcode</a:t>
            </a:r>
            <a:br>
              <a:rPr lang="en-US" dirty="0" smtClean="0">
                <a:solidFill>
                  <a:srgbClr val="505050"/>
                </a:solidFill>
                <a:latin typeface="Segoe UI Light"/>
              </a:rPr>
            </a:br>
            <a:r>
              <a:rPr lang="en-US" dirty="0" smtClean="0">
                <a:solidFill>
                  <a:srgbClr val="505050"/>
                </a:solidFill>
                <a:latin typeface="Segoe UI Light"/>
              </a:rPr>
              <a:t>(OTP) Token</a:t>
            </a:r>
            <a:endParaRPr lang="en-US" dirty="0">
              <a:solidFill>
                <a:srgbClr val="505050"/>
              </a:solidFill>
              <a:latin typeface="Segoe UI Light"/>
            </a:endParaRPr>
          </a:p>
        </p:txBody>
      </p:sp>
      <p:sp>
        <p:nvSpPr>
          <p:cNvPr id="20" name="Rectangle 19"/>
          <p:cNvSpPr/>
          <p:nvPr/>
        </p:nvSpPr>
        <p:spPr>
          <a:xfrm>
            <a:off x="4294475" y="4582174"/>
            <a:ext cx="1923475" cy="369332"/>
          </a:xfrm>
          <a:prstGeom prst="rect">
            <a:avLst/>
          </a:prstGeom>
        </p:spPr>
        <p:txBody>
          <a:bodyPr wrap="none" lIns="182880">
            <a:spAutoFit/>
          </a:bodyPr>
          <a:lstStyle/>
          <a:p>
            <a:pPr defTabSz="951028" fontAlgn="base">
              <a:spcBef>
                <a:spcPct val="0"/>
              </a:spcBef>
              <a:spcAft>
                <a:spcPct val="0"/>
              </a:spcAft>
            </a:pPr>
            <a:r>
              <a:rPr lang="en-US" dirty="0" smtClean="0">
                <a:solidFill>
                  <a:srgbClr val="505050"/>
                </a:solidFill>
                <a:latin typeface="Segoe UI Light"/>
              </a:rPr>
              <a:t>Out-of-Band Call</a:t>
            </a:r>
            <a:endParaRPr lang="en-US" dirty="0">
              <a:solidFill>
                <a:srgbClr val="505050"/>
              </a:solidFill>
              <a:latin typeface="Segoe UI Light"/>
            </a:endParaRPr>
          </a:p>
        </p:txBody>
      </p:sp>
      <p:sp>
        <p:nvSpPr>
          <p:cNvPr id="21" name="Rectangle 20"/>
          <p:cNvSpPr/>
          <p:nvPr/>
        </p:nvSpPr>
        <p:spPr>
          <a:xfrm>
            <a:off x="8000283" y="4377803"/>
            <a:ext cx="2206951" cy="923330"/>
          </a:xfrm>
          <a:prstGeom prst="rect">
            <a:avLst/>
          </a:prstGeom>
        </p:spPr>
        <p:txBody>
          <a:bodyPr wrap="none" lIns="182880">
            <a:spAutoFit/>
          </a:bodyPr>
          <a:lstStyle/>
          <a:p>
            <a:pPr defTabSz="951028" fontAlgn="base">
              <a:spcBef>
                <a:spcPct val="0"/>
              </a:spcBef>
              <a:spcAft>
                <a:spcPct val="0"/>
              </a:spcAft>
            </a:pPr>
            <a:r>
              <a:rPr lang="en-US" dirty="0" smtClean="0">
                <a:solidFill>
                  <a:srgbClr val="505050"/>
                </a:solidFill>
                <a:latin typeface="Segoe UI Light"/>
              </a:rPr>
              <a:t>Text</a:t>
            </a:r>
          </a:p>
          <a:p>
            <a:pPr defTabSz="951028" fontAlgn="base">
              <a:spcBef>
                <a:spcPct val="0"/>
              </a:spcBef>
              <a:spcAft>
                <a:spcPct val="0"/>
              </a:spcAft>
            </a:pPr>
            <a:r>
              <a:rPr lang="en-US" dirty="0" smtClean="0">
                <a:solidFill>
                  <a:srgbClr val="505050"/>
                </a:solidFill>
                <a:latin typeface="Segoe UI Light"/>
              </a:rPr>
              <a:t>One-Time Passcode</a:t>
            </a:r>
          </a:p>
          <a:p>
            <a:pPr defTabSz="951028" fontAlgn="base">
              <a:spcBef>
                <a:spcPct val="0"/>
              </a:spcBef>
              <a:spcAft>
                <a:spcPct val="0"/>
              </a:spcAft>
            </a:pPr>
            <a:r>
              <a:rPr lang="en-US" dirty="0" smtClean="0">
                <a:solidFill>
                  <a:srgbClr val="505050"/>
                </a:solidFill>
                <a:latin typeface="Segoe UI Light"/>
              </a:rPr>
              <a:t>(OTP) by Text</a:t>
            </a:r>
            <a:endParaRPr lang="en-US" dirty="0">
              <a:solidFill>
                <a:srgbClr val="505050"/>
              </a:solidFill>
              <a:latin typeface="Segoe UI Light"/>
            </a:endParaRPr>
          </a:p>
        </p:txBody>
      </p:sp>
      <p:grpSp>
        <p:nvGrpSpPr>
          <p:cNvPr id="22" name="Group 21"/>
          <p:cNvGrpSpPr/>
          <p:nvPr/>
        </p:nvGrpSpPr>
        <p:grpSpPr>
          <a:xfrm>
            <a:off x="6679156" y="3348896"/>
            <a:ext cx="935884" cy="1755487"/>
            <a:chOff x="4614550" y="4622500"/>
            <a:chExt cx="935884" cy="1595897"/>
          </a:xfrm>
          <a:solidFill>
            <a:srgbClr val="00188F"/>
          </a:solidFill>
        </p:grpSpPr>
        <p:sp>
          <p:nvSpPr>
            <p:cNvPr id="23" name="Rounded Rectangle 22"/>
            <p:cNvSpPr/>
            <p:nvPr/>
          </p:nvSpPr>
          <p:spPr bwMode="auto">
            <a:xfrm>
              <a:off x="4614550" y="4622500"/>
              <a:ext cx="935884" cy="1595897"/>
            </a:xfrm>
            <a:prstGeom prst="roundRect">
              <a:avLst/>
            </a:prstGeom>
            <a:grpFill/>
            <a:ln w="28575">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24" name="Rectangle 23"/>
            <p:cNvSpPr/>
            <p:nvPr/>
          </p:nvSpPr>
          <p:spPr bwMode="auto">
            <a:xfrm>
              <a:off x="4698242" y="4812368"/>
              <a:ext cx="768500" cy="1132792"/>
            </a:xfrm>
            <a:prstGeom prst="rect">
              <a:avLst/>
            </a:prstGeom>
            <a:grp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25" name="Oval 24"/>
            <p:cNvSpPr/>
            <p:nvPr/>
          </p:nvSpPr>
          <p:spPr bwMode="auto">
            <a:xfrm>
              <a:off x="4980894" y="5978981"/>
              <a:ext cx="203187" cy="203186"/>
            </a:xfrm>
            <a:prstGeom prst="ellipse">
              <a:avLst/>
            </a:prstGeom>
            <a:grp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26" name="Rounded Rectangle 25"/>
            <p:cNvSpPr/>
            <p:nvPr/>
          </p:nvSpPr>
          <p:spPr bwMode="auto">
            <a:xfrm>
              <a:off x="5033898" y="6031985"/>
              <a:ext cx="92417" cy="92416"/>
            </a:xfrm>
            <a:prstGeom prst="roundRect">
              <a:avLst>
                <a:gd name="adj" fmla="val 22127"/>
              </a:avLst>
            </a:prstGeom>
            <a:grpFill/>
            <a:ln w="6350">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grpSp>
      <p:grpSp>
        <p:nvGrpSpPr>
          <p:cNvPr id="27" name="Group 26"/>
          <p:cNvGrpSpPr/>
          <p:nvPr/>
        </p:nvGrpSpPr>
        <p:grpSpPr>
          <a:xfrm>
            <a:off x="10401926" y="3348893"/>
            <a:ext cx="935884" cy="1755487"/>
            <a:chOff x="4614550" y="4622500"/>
            <a:chExt cx="935884" cy="1595897"/>
          </a:xfrm>
          <a:solidFill>
            <a:srgbClr val="00188F"/>
          </a:solidFill>
        </p:grpSpPr>
        <p:sp>
          <p:nvSpPr>
            <p:cNvPr id="28" name="Rounded Rectangle 27"/>
            <p:cNvSpPr/>
            <p:nvPr/>
          </p:nvSpPr>
          <p:spPr bwMode="auto">
            <a:xfrm>
              <a:off x="4614550" y="4622500"/>
              <a:ext cx="935884" cy="1595897"/>
            </a:xfrm>
            <a:prstGeom prst="roundRect">
              <a:avLst/>
            </a:prstGeom>
            <a:grpFill/>
            <a:ln w="28575">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29" name="Rectangle 28"/>
            <p:cNvSpPr/>
            <p:nvPr/>
          </p:nvSpPr>
          <p:spPr bwMode="auto">
            <a:xfrm>
              <a:off x="4698242" y="4812368"/>
              <a:ext cx="768500" cy="1132792"/>
            </a:xfrm>
            <a:prstGeom prst="rect">
              <a:avLst/>
            </a:prstGeom>
            <a:grp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30" name="Oval 29"/>
            <p:cNvSpPr/>
            <p:nvPr/>
          </p:nvSpPr>
          <p:spPr bwMode="auto">
            <a:xfrm>
              <a:off x="4980894" y="5978981"/>
              <a:ext cx="203187" cy="203186"/>
            </a:xfrm>
            <a:prstGeom prst="ellipse">
              <a:avLst/>
            </a:prstGeom>
            <a:grpFill/>
            <a:ln>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31" name="Rounded Rectangle 30"/>
            <p:cNvSpPr/>
            <p:nvPr/>
          </p:nvSpPr>
          <p:spPr bwMode="auto">
            <a:xfrm>
              <a:off x="5033898" y="6031985"/>
              <a:ext cx="92417" cy="92416"/>
            </a:xfrm>
            <a:prstGeom prst="roundRect">
              <a:avLst>
                <a:gd name="adj" fmla="val 22127"/>
              </a:avLst>
            </a:prstGeom>
            <a:grpFill/>
            <a:ln w="6350">
              <a:solidFill>
                <a:srgbClr val="FFFFFF"/>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grpSp>
      <p:sp>
        <p:nvSpPr>
          <p:cNvPr id="32" name="Freeform 62"/>
          <p:cNvSpPr>
            <a:spLocks noEditPoints="1"/>
          </p:cNvSpPr>
          <p:nvPr/>
        </p:nvSpPr>
        <p:spPr bwMode="black">
          <a:xfrm>
            <a:off x="3232695" y="4049234"/>
            <a:ext cx="378411" cy="313265"/>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defTabSz="914224"/>
            <a:endParaRPr lang="en-US">
              <a:solidFill>
                <a:srgbClr val="505050"/>
              </a:solidFill>
            </a:endParaRPr>
          </a:p>
        </p:txBody>
      </p:sp>
      <p:sp>
        <p:nvSpPr>
          <p:cNvPr id="33" name="Rectangular Callout 32"/>
          <p:cNvSpPr/>
          <p:nvPr/>
        </p:nvSpPr>
        <p:spPr bwMode="auto">
          <a:xfrm>
            <a:off x="10564827" y="3719697"/>
            <a:ext cx="591441" cy="521397"/>
          </a:xfrm>
          <a:prstGeom prst="wedgeRectCallout">
            <a:avLst>
              <a:gd name="adj1" fmla="val -33249"/>
              <a:gd name="adj2" fmla="val 70168"/>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34" name="Freeform 62"/>
          <p:cNvSpPr>
            <a:spLocks noEditPoints="1"/>
          </p:cNvSpPr>
          <p:nvPr/>
        </p:nvSpPr>
        <p:spPr bwMode="black">
          <a:xfrm>
            <a:off x="10665800" y="3812390"/>
            <a:ext cx="378411" cy="313265"/>
          </a:xfrm>
          <a:custGeom>
            <a:avLst/>
            <a:gdLst>
              <a:gd name="T0" fmla="*/ 372 w 378"/>
              <a:gd name="T1" fmla="*/ 269 h 314"/>
              <a:gd name="T2" fmla="*/ 215 w 378"/>
              <a:gd name="T3" fmla="*/ 15 h 314"/>
              <a:gd name="T4" fmla="*/ 189 w 378"/>
              <a:gd name="T5" fmla="*/ 0 h 314"/>
              <a:gd name="T6" fmla="*/ 162 w 378"/>
              <a:gd name="T7" fmla="*/ 15 h 314"/>
              <a:gd name="T8" fmla="*/ 5 w 378"/>
              <a:gd name="T9" fmla="*/ 269 h 314"/>
              <a:gd name="T10" fmla="*/ 5 w 378"/>
              <a:gd name="T11" fmla="*/ 299 h 314"/>
              <a:gd name="T12" fmla="*/ 32 w 378"/>
              <a:gd name="T13" fmla="*/ 314 h 314"/>
              <a:gd name="T14" fmla="*/ 345 w 378"/>
              <a:gd name="T15" fmla="*/ 314 h 314"/>
              <a:gd name="T16" fmla="*/ 372 w 378"/>
              <a:gd name="T17" fmla="*/ 299 h 314"/>
              <a:gd name="T18" fmla="*/ 372 w 378"/>
              <a:gd name="T19" fmla="*/ 269 h 314"/>
              <a:gd name="T20" fmla="*/ 209 w 378"/>
              <a:gd name="T21" fmla="*/ 276 h 314"/>
              <a:gd name="T22" fmla="*/ 168 w 378"/>
              <a:gd name="T23" fmla="*/ 276 h 314"/>
              <a:gd name="T24" fmla="*/ 168 w 378"/>
              <a:gd name="T25" fmla="*/ 236 h 314"/>
              <a:gd name="T26" fmla="*/ 209 w 378"/>
              <a:gd name="T27" fmla="*/ 236 h 314"/>
              <a:gd name="T28" fmla="*/ 209 w 378"/>
              <a:gd name="T29" fmla="*/ 276 h 314"/>
              <a:gd name="T30" fmla="*/ 210 w 378"/>
              <a:gd name="T31" fmla="*/ 135 h 314"/>
              <a:gd name="T32" fmla="*/ 199 w 378"/>
              <a:gd name="T33" fmla="*/ 209 h 314"/>
              <a:gd name="T34" fmla="*/ 178 w 378"/>
              <a:gd name="T35" fmla="*/ 209 h 314"/>
              <a:gd name="T36" fmla="*/ 167 w 378"/>
              <a:gd name="T37" fmla="*/ 135 h 314"/>
              <a:gd name="T38" fmla="*/ 167 w 378"/>
              <a:gd name="T39" fmla="*/ 92 h 314"/>
              <a:gd name="T40" fmla="*/ 210 w 378"/>
              <a:gd name="T41" fmla="*/ 92 h 314"/>
              <a:gd name="T42" fmla="*/ 210 w 378"/>
              <a:gd name="T43" fmla="*/ 13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14">
                <a:moveTo>
                  <a:pt x="372" y="269"/>
                </a:moveTo>
                <a:cubicBezTo>
                  <a:pt x="215" y="15"/>
                  <a:pt x="215" y="15"/>
                  <a:pt x="215" y="15"/>
                </a:cubicBezTo>
                <a:cubicBezTo>
                  <a:pt x="210" y="5"/>
                  <a:pt x="200" y="0"/>
                  <a:pt x="189" y="0"/>
                </a:cubicBezTo>
                <a:cubicBezTo>
                  <a:pt x="178" y="0"/>
                  <a:pt x="168" y="5"/>
                  <a:pt x="162" y="15"/>
                </a:cubicBezTo>
                <a:cubicBezTo>
                  <a:pt x="5" y="269"/>
                  <a:pt x="5" y="269"/>
                  <a:pt x="5" y="269"/>
                </a:cubicBezTo>
                <a:cubicBezTo>
                  <a:pt x="0" y="279"/>
                  <a:pt x="0" y="290"/>
                  <a:pt x="5" y="299"/>
                </a:cubicBezTo>
                <a:cubicBezTo>
                  <a:pt x="11" y="309"/>
                  <a:pt x="21" y="314"/>
                  <a:pt x="32" y="314"/>
                </a:cubicBezTo>
                <a:cubicBezTo>
                  <a:pt x="345" y="314"/>
                  <a:pt x="345" y="314"/>
                  <a:pt x="345" y="314"/>
                </a:cubicBezTo>
                <a:cubicBezTo>
                  <a:pt x="356" y="314"/>
                  <a:pt x="367" y="309"/>
                  <a:pt x="372" y="299"/>
                </a:cubicBezTo>
                <a:cubicBezTo>
                  <a:pt x="378" y="290"/>
                  <a:pt x="377" y="279"/>
                  <a:pt x="372" y="269"/>
                </a:cubicBezTo>
                <a:close/>
                <a:moveTo>
                  <a:pt x="209" y="276"/>
                </a:moveTo>
                <a:cubicBezTo>
                  <a:pt x="168" y="276"/>
                  <a:pt x="168" y="276"/>
                  <a:pt x="168" y="276"/>
                </a:cubicBezTo>
                <a:cubicBezTo>
                  <a:pt x="168" y="236"/>
                  <a:pt x="168" y="236"/>
                  <a:pt x="168" y="236"/>
                </a:cubicBezTo>
                <a:cubicBezTo>
                  <a:pt x="209" y="236"/>
                  <a:pt x="209" y="236"/>
                  <a:pt x="209" y="236"/>
                </a:cubicBezTo>
                <a:lnTo>
                  <a:pt x="209" y="276"/>
                </a:lnTo>
                <a:close/>
                <a:moveTo>
                  <a:pt x="210" y="135"/>
                </a:moveTo>
                <a:cubicBezTo>
                  <a:pt x="199" y="209"/>
                  <a:pt x="199" y="209"/>
                  <a:pt x="199" y="209"/>
                </a:cubicBezTo>
                <a:cubicBezTo>
                  <a:pt x="178" y="209"/>
                  <a:pt x="178" y="209"/>
                  <a:pt x="178" y="209"/>
                </a:cubicBezTo>
                <a:cubicBezTo>
                  <a:pt x="167" y="135"/>
                  <a:pt x="167" y="135"/>
                  <a:pt x="167" y="135"/>
                </a:cubicBezTo>
                <a:cubicBezTo>
                  <a:pt x="167" y="92"/>
                  <a:pt x="167" y="92"/>
                  <a:pt x="167" y="92"/>
                </a:cubicBezTo>
                <a:cubicBezTo>
                  <a:pt x="210" y="92"/>
                  <a:pt x="210" y="92"/>
                  <a:pt x="210" y="92"/>
                </a:cubicBezTo>
                <a:lnTo>
                  <a:pt x="210" y="13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defTabSz="914224"/>
            <a:endParaRPr lang="en-US">
              <a:solidFill>
                <a:srgbClr val="505050"/>
              </a:solidFill>
            </a:endParaRPr>
          </a:p>
        </p:txBody>
      </p:sp>
      <p:sp>
        <p:nvSpPr>
          <p:cNvPr id="35" name="Rectangle 34"/>
          <p:cNvSpPr/>
          <p:nvPr/>
        </p:nvSpPr>
        <p:spPr bwMode="auto">
          <a:xfrm>
            <a:off x="3112457" y="3633410"/>
            <a:ext cx="628362" cy="178980"/>
          </a:xfrm>
          <a:prstGeom prst="rect">
            <a:avLst/>
          </a:prstGeom>
          <a:solidFill>
            <a:srgbClr val="8CC6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36" name="Rectangle 35"/>
          <p:cNvSpPr/>
          <p:nvPr/>
        </p:nvSpPr>
        <p:spPr bwMode="auto">
          <a:xfrm>
            <a:off x="6839496" y="3637718"/>
            <a:ext cx="628362" cy="108473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37" name="Rectangle 36"/>
          <p:cNvSpPr/>
          <p:nvPr/>
        </p:nvSpPr>
        <p:spPr bwMode="auto">
          <a:xfrm>
            <a:off x="6905927" y="3812390"/>
            <a:ext cx="487931" cy="693022"/>
          </a:xfrm>
          <a:prstGeom prst="rect">
            <a:avLst/>
          </a:prstGeom>
          <a:solidFill>
            <a:srgbClr val="8CC6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14099" fontAlgn="base">
              <a:lnSpc>
                <a:spcPct val="90000"/>
              </a:lnSpc>
              <a:spcBef>
                <a:spcPct val="0"/>
              </a:spcBef>
              <a:spcAft>
                <a:spcPct val="0"/>
              </a:spcAft>
            </a:pPr>
            <a:endParaRPr lang="en-US" sz="2000" spc="-50" dirty="0" smtClean="0">
              <a:solidFill>
                <a:srgbClr val="505050"/>
              </a:solidFill>
            </a:endParaRPr>
          </a:p>
        </p:txBody>
      </p:sp>
      <p:sp>
        <p:nvSpPr>
          <p:cNvPr id="38" name="TextBox 37"/>
          <p:cNvSpPr txBox="1"/>
          <p:nvPr/>
        </p:nvSpPr>
        <p:spPr>
          <a:xfrm>
            <a:off x="6621164" y="3680158"/>
            <a:ext cx="878541" cy="1126462"/>
          </a:xfrm>
          <a:prstGeom prst="rect">
            <a:avLst/>
          </a:prstGeom>
          <a:noFill/>
        </p:spPr>
        <p:txBody>
          <a:bodyPr wrap="square" lIns="182880" tIns="146304" rIns="182880" bIns="146304" rtlCol="0">
            <a:spAutoFit/>
          </a:bodyPr>
          <a:lstStyle/>
          <a:p>
            <a:pPr defTabSz="932503">
              <a:lnSpc>
                <a:spcPct val="90000"/>
              </a:lnSpc>
            </a:pPr>
            <a:r>
              <a:rPr lang="en-US" sz="6000" spc="-50" dirty="0" smtClean="0">
                <a:solidFill>
                  <a:srgbClr val="505050"/>
                </a:solidFill>
                <a:sym typeface="Wingdings" panose="05000000000000000000" pitchFamily="2" charset="2"/>
              </a:rPr>
              <a:t></a:t>
            </a:r>
            <a:endParaRPr lang="en-US" sz="6000" spc="-50" dirty="0" smtClean="0">
              <a:solidFill>
                <a:srgbClr val="505050"/>
              </a:solidFill>
            </a:endParaRPr>
          </a:p>
        </p:txBody>
      </p:sp>
    </p:spTree>
    <p:extLst>
      <p:ext uri="{BB962C8B-B14F-4D97-AF65-F5344CB8AC3E}">
        <p14:creationId xmlns:p14="http://schemas.microsoft.com/office/powerpoint/2010/main" val="130947533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938"/>
            <a:ext cx="11371263" cy="762000"/>
          </a:xfrm>
        </p:spPr>
        <p:txBody>
          <a:bodyPr/>
          <a:lstStyle/>
          <a:p>
            <a:r>
              <a:rPr lang="en-US" sz="4800" dirty="0" smtClean="0"/>
              <a:t>Security – Key Risks</a:t>
            </a:r>
            <a:endParaRPr lang="en-US" sz="4800" dirty="0"/>
          </a:p>
        </p:txBody>
      </p:sp>
      <p:graphicFrame>
        <p:nvGraphicFramePr>
          <p:cNvPr id="3" name="Table 2"/>
          <p:cNvGraphicFramePr>
            <a:graphicFrameLocks noGrp="1"/>
          </p:cNvGraphicFramePr>
          <p:nvPr>
            <p:extLst/>
          </p:nvPr>
        </p:nvGraphicFramePr>
        <p:xfrm>
          <a:off x="503237" y="1211262"/>
          <a:ext cx="11353800" cy="4911767"/>
        </p:xfrm>
        <a:graphic>
          <a:graphicData uri="http://schemas.openxmlformats.org/drawingml/2006/table">
            <a:tbl>
              <a:tblPr firstRow="1" bandRow="1">
                <a:tableStyleId>{1E171933-4619-4E11-9A3F-F7608DF75F80}</a:tableStyleId>
              </a:tblPr>
              <a:tblGrid>
                <a:gridCol w="3505200"/>
                <a:gridCol w="5221975"/>
                <a:gridCol w="2626625"/>
              </a:tblGrid>
              <a:tr h="497263">
                <a:tc>
                  <a:txBody>
                    <a:bodyPr/>
                    <a:lstStyle/>
                    <a:p>
                      <a:pPr marL="0" algn="l" defTabSz="932742" rtl="0" eaLnBrk="1" latinLnBrk="0" hangingPunct="1"/>
                      <a:r>
                        <a:rPr lang="en-US" sz="1800" kern="1200" dirty="0" smtClean="0"/>
                        <a:t>Type of Risk</a:t>
                      </a:r>
                      <a:endParaRPr lang="en-US" sz="1800" b="1" kern="1200" dirty="0">
                        <a:solidFill>
                          <a:schemeClr val="lt1"/>
                        </a:solidFill>
                        <a:latin typeface="+mn-lt"/>
                        <a:ea typeface="+mn-ea"/>
                        <a:cs typeface="+mn-cs"/>
                      </a:endParaRPr>
                    </a:p>
                  </a:txBody>
                  <a:tcPr marL="93260" marR="93260" marT="46630" marB="46630">
                    <a:solidFill>
                      <a:schemeClr val="accent1">
                        <a:lumMod val="75000"/>
                      </a:schemeClr>
                    </a:solidFill>
                  </a:tcPr>
                </a:tc>
                <a:tc>
                  <a:txBody>
                    <a:bodyPr/>
                    <a:lstStyle/>
                    <a:p>
                      <a:pPr marL="0" algn="l" defTabSz="932742" rtl="0" eaLnBrk="1" latinLnBrk="0" hangingPunct="1"/>
                      <a:r>
                        <a:rPr lang="en-US" sz="1800" kern="1200" dirty="0" smtClean="0"/>
                        <a:t>Protection mechanisms</a:t>
                      </a:r>
                      <a:endParaRPr lang="en-US" sz="1800" b="1" kern="1200" dirty="0">
                        <a:solidFill>
                          <a:schemeClr val="lt1"/>
                        </a:solidFill>
                        <a:latin typeface="+mn-lt"/>
                        <a:ea typeface="+mn-ea"/>
                        <a:cs typeface="+mn-cs"/>
                      </a:endParaRPr>
                    </a:p>
                  </a:txBody>
                  <a:tcPr marL="93260" marR="93260" marT="46630" marB="46630">
                    <a:solidFill>
                      <a:schemeClr val="accent1">
                        <a:lumMod val="75000"/>
                      </a:schemeClr>
                    </a:solidFill>
                  </a:tcPr>
                </a:tc>
                <a:tc>
                  <a:txBody>
                    <a:bodyPr/>
                    <a:lstStyle/>
                    <a:p>
                      <a:pPr marL="0" algn="l" defTabSz="932742" rtl="0" eaLnBrk="1" latinLnBrk="0" hangingPunct="1"/>
                      <a:r>
                        <a:rPr lang="en-US" sz="1800" kern="1200" dirty="0" smtClean="0"/>
                        <a:t>Implementation</a:t>
                      </a:r>
                      <a:endParaRPr lang="en-US" sz="1800" b="1" kern="1200" dirty="0">
                        <a:solidFill>
                          <a:schemeClr val="lt1"/>
                        </a:solidFill>
                        <a:latin typeface="+mn-lt"/>
                        <a:ea typeface="+mn-ea"/>
                        <a:cs typeface="+mn-cs"/>
                      </a:endParaRPr>
                    </a:p>
                  </a:txBody>
                  <a:tcPr marL="93260" marR="93260" marT="46630" marB="46630">
                    <a:solidFill>
                      <a:schemeClr val="accent1">
                        <a:lumMod val="75000"/>
                      </a:schemeClr>
                    </a:solidFill>
                  </a:tcPr>
                </a:tc>
              </a:tr>
              <a:tr h="569537">
                <a:tc>
                  <a:txBody>
                    <a:bodyPr/>
                    <a:lstStyle/>
                    <a:p>
                      <a:r>
                        <a:rPr lang="en-US" sz="1400" dirty="0" smtClean="0"/>
                        <a:t>Malicious</a:t>
                      </a:r>
                      <a:r>
                        <a:rPr lang="en-US" sz="1400" baseline="0" dirty="0" smtClean="0"/>
                        <a:t> or unauthorized physical access to data center / server / disks</a:t>
                      </a:r>
                      <a:endParaRPr lang="en-US" sz="1400" dirty="0">
                        <a:solidFill>
                          <a:schemeClr val="tx1"/>
                        </a:solidFill>
                      </a:endParaRPr>
                    </a:p>
                  </a:txBody>
                  <a:tcPr marL="93260" marR="93260" marT="46630" marB="46630"/>
                </a:tc>
                <a:tc>
                  <a:txBody>
                    <a:bodyPr/>
                    <a:lstStyle/>
                    <a:p>
                      <a:r>
                        <a:rPr lang="en-US" sz="1400" dirty="0" smtClean="0"/>
                        <a:t>BitLocker</a:t>
                      </a:r>
                      <a:endParaRPr lang="en-US" sz="1400" baseline="0" dirty="0" smtClean="0"/>
                    </a:p>
                    <a:p>
                      <a:pPr marL="0" indent="0">
                        <a:buFont typeface="Arial" panose="020B0604020202020204" pitchFamily="34" charset="0"/>
                        <a:buNone/>
                      </a:pPr>
                      <a:r>
                        <a:rPr lang="en-US" sz="1400" dirty="0" smtClean="0"/>
                        <a:t>Facility access</a:t>
                      </a:r>
                      <a:r>
                        <a:rPr lang="en-US" sz="1400" baseline="0" dirty="0" smtClean="0"/>
                        <a:t> restrictions to servers/ datacenter</a:t>
                      </a:r>
                      <a:endParaRPr lang="en-US" sz="1400" baseline="0" dirty="0" smtClean="0">
                        <a:solidFill>
                          <a:schemeClr val="tx1"/>
                        </a:solidFill>
                      </a:endParaRP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Backend control in the service</a:t>
                      </a:r>
                    </a:p>
                  </a:txBody>
                  <a:tcPr marL="93260" marR="93260" marT="46630" marB="46630"/>
                </a:tc>
              </a:tr>
              <a:tr h="7305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External malicious or unauthorized access to service and</a:t>
                      </a:r>
                      <a:r>
                        <a:rPr lang="en-US" sz="1400" baseline="0" dirty="0" smtClean="0"/>
                        <a:t> customer data</a:t>
                      </a:r>
                      <a:endParaRPr lang="en-US" sz="1400" dirty="0" smtClean="0">
                        <a:solidFill>
                          <a:schemeClr val="tx1"/>
                        </a:solidFill>
                      </a:endParaRPr>
                    </a:p>
                  </a:txBody>
                  <a:tcPr marL="93260" marR="93260" marT="46630" marB="46630"/>
                </a:tc>
                <a:tc>
                  <a:txBody>
                    <a:bodyPr/>
                    <a:lstStyle/>
                    <a:p>
                      <a:r>
                        <a:rPr lang="en-US" sz="1400" dirty="0" smtClean="0"/>
                        <a:t>Zero standing access privileges</a:t>
                      </a:r>
                    </a:p>
                    <a:p>
                      <a:r>
                        <a:rPr lang="en-US" sz="1400" dirty="0" smtClean="0"/>
                        <a:t>Automated operations</a:t>
                      </a:r>
                    </a:p>
                    <a:p>
                      <a:r>
                        <a:rPr lang="en-US" sz="1400" dirty="0" smtClean="0"/>
                        <a:t>Auditing of all access and actions</a:t>
                      </a:r>
                    </a:p>
                    <a:p>
                      <a:r>
                        <a:rPr lang="en-US" sz="1400" dirty="0" smtClean="0"/>
                        <a:t>Network level DDOS / intrusion detection and prevention</a:t>
                      </a:r>
                    </a:p>
                    <a:p>
                      <a:r>
                        <a:rPr lang="en-US" sz="1400" dirty="0" smtClean="0"/>
                        <a:t>Threat management / Assume breach</a:t>
                      </a:r>
                      <a:endParaRPr lang="en-US" sz="1400" dirty="0" smtClean="0">
                        <a:solidFill>
                          <a:schemeClr val="tx1"/>
                        </a:solidFill>
                      </a:endParaRP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Backend control in the service</a:t>
                      </a:r>
                    </a:p>
                    <a:p>
                      <a:endParaRPr lang="en-US" sz="1400" dirty="0">
                        <a:solidFill>
                          <a:schemeClr val="tx1"/>
                        </a:solidFill>
                      </a:endParaRPr>
                    </a:p>
                  </a:txBody>
                  <a:tcPr marL="93260" marR="93260" marT="46630" marB="46630"/>
                </a:tc>
              </a:tr>
              <a:tr h="578147">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effectLst/>
                        </a:rPr>
                        <a:t>Gaps in software that make the data &amp; service to be vulnerable</a:t>
                      </a:r>
                      <a:endParaRPr lang="en-US" sz="1400" kern="1200" dirty="0" smtClean="0">
                        <a:solidFill>
                          <a:schemeClr val="tx1"/>
                        </a:solidFill>
                        <a:effectLst/>
                        <a:latin typeface="+mn-lt"/>
                        <a:ea typeface="+mn-ea"/>
                        <a:cs typeface="+mn-cs"/>
                      </a:endParaRP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Security Development Lifecycle (SDL)</a:t>
                      </a:r>
                      <a:endParaRPr lang="en-US" sz="1400" dirty="0" smtClean="0">
                        <a:solidFill>
                          <a:schemeClr val="tx1"/>
                        </a:solidFill>
                      </a:endParaRP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Backend control in the service</a:t>
                      </a:r>
                    </a:p>
                  </a:txBody>
                  <a:tcPr marL="93260" marR="93260" marT="46630" marB="46630"/>
                </a:tc>
              </a:tr>
              <a:tr h="1146801">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effectLst/>
                        </a:rPr>
                        <a:t>Rogue administrators / employees in the service or data center</a:t>
                      </a:r>
                      <a:endParaRPr lang="en-US" sz="1400" kern="1200" dirty="0" smtClean="0">
                        <a:solidFill>
                          <a:schemeClr val="tx1"/>
                        </a:solidFill>
                        <a:effectLst/>
                        <a:latin typeface="+mn-lt"/>
                        <a:ea typeface="+mn-ea"/>
                        <a:cs typeface="+mn-cs"/>
                      </a:endParaRPr>
                    </a:p>
                  </a:txBody>
                  <a:tcPr marL="93260" marR="93260" marT="46630" marB="46630"/>
                </a:tc>
                <a:tc>
                  <a:txBody>
                    <a:bodyPr/>
                    <a:lstStyle/>
                    <a:p>
                      <a:r>
                        <a:rPr lang="en-US" sz="1400" dirty="0" smtClean="0"/>
                        <a:t>Zero standing access privileges</a:t>
                      </a:r>
                    </a:p>
                    <a:p>
                      <a:r>
                        <a:rPr lang="en-US" sz="1400" dirty="0" smtClean="0"/>
                        <a:t>Automated operations, Auditing of all access and actions</a:t>
                      </a:r>
                    </a:p>
                    <a:p>
                      <a:r>
                        <a:rPr lang="en-US" sz="1400" dirty="0" smtClean="0"/>
                        <a:t>Training</a:t>
                      </a:r>
                    </a:p>
                    <a:p>
                      <a:r>
                        <a:rPr lang="en-US" sz="1400" dirty="0" smtClean="0"/>
                        <a:t>Background</a:t>
                      </a:r>
                      <a:r>
                        <a:rPr lang="en-US" sz="1400" baseline="0" dirty="0" smtClean="0"/>
                        <a:t> checks / screening</a:t>
                      </a:r>
                    </a:p>
                    <a:p>
                      <a:r>
                        <a:rPr lang="en-US" sz="1400" baseline="0" dirty="0" smtClean="0"/>
                        <a:t>Threat management / Assume breach</a:t>
                      </a:r>
                      <a:endParaRPr lang="en-US" sz="1400" dirty="0" smtClean="0">
                        <a:solidFill>
                          <a:schemeClr val="tx1"/>
                        </a:solidFill>
                      </a:endParaRP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Backend control implemented in the service.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smtClean="0">
                        <a:solidFill>
                          <a:schemeClr val="tx1"/>
                        </a:solidFill>
                      </a:endParaRPr>
                    </a:p>
                  </a:txBody>
                  <a:tcPr marL="93260" marR="93260" marT="46630" marB="46630"/>
                </a:tc>
              </a:tr>
              <a:tr h="833587">
                <a:tc>
                  <a:txBody>
                    <a:bodyPr/>
                    <a:lstStyle/>
                    <a:p>
                      <a:r>
                        <a:rPr lang="en-US" sz="1400" kern="1200" dirty="0" smtClean="0">
                          <a:effectLst/>
                        </a:rPr>
                        <a:t>Microsoft Admin credentials get compromised</a:t>
                      </a:r>
                      <a:endParaRPr lang="en-US" sz="1400" dirty="0">
                        <a:solidFill>
                          <a:schemeClr val="tx1"/>
                        </a:solidFill>
                      </a:endParaRPr>
                    </a:p>
                  </a:txBody>
                  <a:tcPr marL="93260" marR="93260" marT="46630" marB="46630"/>
                </a:tc>
                <a:tc>
                  <a:txBody>
                    <a:bodyPr/>
                    <a:lstStyle/>
                    <a:p>
                      <a:r>
                        <a:rPr lang="en-US" sz="1400" dirty="0" smtClean="0"/>
                        <a:t>Multi factor authentication</a:t>
                      </a:r>
                    </a:p>
                    <a:p>
                      <a:r>
                        <a:rPr lang="en-US" sz="1400" dirty="0" smtClean="0"/>
                        <a:t>Zero standing access</a:t>
                      </a:r>
                      <a:r>
                        <a:rPr lang="en-US" sz="1400" baseline="0" dirty="0" smtClean="0"/>
                        <a:t> privileges</a:t>
                      </a:r>
                    </a:p>
                    <a:p>
                      <a:r>
                        <a:rPr lang="en-US" sz="1400" baseline="0" dirty="0" smtClean="0"/>
                        <a:t>Requires trusted computers to get onto management servers</a:t>
                      </a:r>
                    </a:p>
                    <a:p>
                      <a:pPr marL="0" marR="0" indent="0" algn="l" defTabSz="932742" rtl="0" eaLnBrk="1" fontAlgn="auto" latinLnBrk="0" hangingPunct="1">
                        <a:lnSpc>
                          <a:spcPct val="100000"/>
                        </a:lnSpc>
                        <a:spcBef>
                          <a:spcPts val="0"/>
                        </a:spcBef>
                        <a:spcAft>
                          <a:spcPts val="0"/>
                        </a:spcAft>
                        <a:buClrTx/>
                        <a:buSzTx/>
                        <a:buFontTx/>
                        <a:buNone/>
                        <a:tabLst/>
                        <a:defRPr/>
                      </a:pPr>
                      <a:r>
                        <a:rPr lang="en-US" sz="1400" baseline="0" dirty="0" smtClean="0"/>
                        <a:t>Threat management / Assume breach</a:t>
                      </a:r>
                      <a:endParaRPr lang="en-US" sz="1400" dirty="0" smtClean="0">
                        <a:solidFill>
                          <a:schemeClr val="tx1"/>
                        </a:solidFill>
                      </a:endParaRPr>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Backend control implemented in the service.</a:t>
                      </a:r>
                    </a:p>
                    <a:p>
                      <a:endParaRPr lang="en-US" sz="1400" dirty="0">
                        <a:solidFill>
                          <a:schemeClr val="tx1"/>
                        </a:solidFill>
                      </a:endParaRPr>
                    </a:p>
                  </a:txBody>
                  <a:tcPr marL="93260" marR="93260" marT="46630" marB="46630"/>
                </a:tc>
              </a:tr>
            </a:tbl>
          </a:graphicData>
        </a:graphic>
      </p:graphicFrame>
    </p:spTree>
    <p:extLst>
      <p:ext uri="{BB962C8B-B14F-4D97-AF65-F5344CB8AC3E}">
        <p14:creationId xmlns:p14="http://schemas.microsoft.com/office/powerpoint/2010/main" val="94942778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idx="4294967295"/>
          </p:nvPr>
        </p:nvSpPr>
        <p:spPr>
          <a:xfrm>
            <a:off x="44450" y="65086"/>
            <a:ext cx="11888787" cy="917576"/>
          </a:xfrm>
        </p:spPr>
        <p:txBody>
          <a:bodyPr/>
          <a:lstStyle/>
          <a:p>
            <a:r>
              <a:rPr lang="en-US" sz="4800" dirty="0" smtClean="0"/>
              <a:t>Security – Key Risks</a:t>
            </a:r>
            <a:endParaRPr lang="en-US" sz="4800" dirty="0"/>
          </a:p>
        </p:txBody>
      </p:sp>
      <p:graphicFrame>
        <p:nvGraphicFramePr>
          <p:cNvPr id="5" name="Table 4"/>
          <p:cNvGraphicFramePr>
            <a:graphicFrameLocks noGrp="1"/>
          </p:cNvGraphicFramePr>
          <p:nvPr>
            <p:extLst/>
          </p:nvPr>
        </p:nvGraphicFramePr>
        <p:xfrm>
          <a:off x="503237" y="1168398"/>
          <a:ext cx="11353800" cy="5533822"/>
        </p:xfrm>
        <a:graphic>
          <a:graphicData uri="http://schemas.openxmlformats.org/drawingml/2006/table">
            <a:tbl>
              <a:tblPr firstRow="1" bandRow="1">
                <a:tableStyleId>{1E171933-4619-4E11-9A3F-F7608DF75F80}</a:tableStyleId>
              </a:tblPr>
              <a:tblGrid>
                <a:gridCol w="3123361"/>
                <a:gridCol w="4725239"/>
                <a:gridCol w="3505200"/>
              </a:tblGrid>
              <a:tr h="436930">
                <a:tc>
                  <a:txBody>
                    <a:bodyPr/>
                    <a:lstStyle/>
                    <a:p>
                      <a:r>
                        <a:rPr lang="en-US" sz="1800" dirty="0" smtClean="0"/>
                        <a:t>Type of Risk</a:t>
                      </a:r>
                      <a:endParaRPr lang="en-US" sz="1800" dirty="0"/>
                    </a:p>
                  </a:txBody>
                  <a:tcPr marL="93260" marR="93260" marT="46630" marB="46630">
                    <a:solidFill>
                      <a:schemeClr val="accent1">
                        <a:lumMod val="75000"/>
                      </a:schemeClr>
                    </a:solidFill>
                  </a:tcPr>
                </a:tc>
                <a:tc>
                  <a:txBody>
                    <a:bodyPr/>
                    <a:lstStyle/>
                    <a:p>
                      <a:r>
                        <a:rPr lang="en-US" sz="1800" dirty="0" smtClean="0"/>
                        <a:t>Protection mechanisms</a:t>
                      </a:r>
                      <a:endParaRPr lang="en-US" sz="1800" dirty="0"/>
                    </a:p>
                  </a:txBody>
                  <a:tcPr marL="93260" marR="93260" marT="46630" marB="46630">
                    <a:solidFill>
                      <a:schemeClr val="accent1">
                        <a:lumMod val="75000"/>
                      </a:schemeClr>
                    </a:solidFill>
                  </a:tcPr>
                </a:tc>
                <a:tc>
                  <a:txBody>
                    <a:bodyPr/>
                    <a:lstStyle/>
                    <a:p>
                      <a:r>
                        <a:rPr lang="en-US" sz="1800" dirty="0" smtClean="0"/>
                        <a:t>Implementation</a:t>
                      </a:r>
                      <a:endParaRPr lang="en-US" sz="1800" dirty="0"/>
                    </a:p>
                  </a:txBody>
                  <a:tcPr marL="93260" marR="93260" marT="46630" marB="46630">
                    <a:solidFill>
                      <a:schemeClr val="accent1">
                        <a:lumMod val="75000"/>
                      </a:schemeClr>
                    </a:solidFill>
                  </a:tcPr>
                </a:tc>
              </a:tr>
              <a:tr h="343281">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effectLst/>
                        </a:rPr>
                        <a:t>Encryption keys get compromised</a:t>
                      </a:r>
                      <a:endParaRPr lang="en-US" sz="1800" kern="1200" dirty="0" smtClean="0">
                        <a:solidFill>
                          <a:schemeClr val="dk1"/>
                        </a:solidFill>
                        <a:effectLst/>
                        <a:latin typeface="+mn-lt"/>
                        <a:ea typeface="+mn-ea"/>
                        <a:cs typeface="+mn-cs"/>
                      </a:endParaRPr>
                    </a:p>
                  </a:txBody>
                  <a:tcPr marL="93260" marR="93260" marT="46630" marB="46630"/>
                </a:tc>
                <a:tc>
                  <a:txBody>
                    <a:bodyPr/>
                    <a:lstStyle/>
                    <a:p>
                      <a:r>
                        <a:rPr lang="en-US" sz="1800" baseline="0" dirty="0" smtClean="0"/>
                        <a:t>Secure key management processes</a:t>
                      </a:r>
                    </a:p>
                    <a:p>
                      <a:r>
                        <a:rPr lang="en-US" sz="1800" baseline="0" dirty="0" smtClean="0"/>
                        <a:t>Access to key is limited or removed for people BYOK</a:t>
                      </a: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Backend control in the service</a:t>
                      </a:r>
                    </a:p>
                  </a:txBody>
                  <a:tcPr marL="93260" marR="93260" marT="46630" marB="46630"/>
                </a:tc>
              </a:tr>
              <a:tr h="4750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effectLst/>
                        </a:rPr>
                        <a:t>Administrator’s computer gets compromised/lost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smtClean="0"/>
                    </a:p>
                  </a:txBody>
                  <a:tcPr marL="93260" marR="93260" marT="46630" marB="46630"/>
                </a:tc>
                <a:tc>
                  <a:txBody>
                    <a:bodyPr/>
                    <a:lstStyle/>
                    <a:p>
                      <a:r>
                        <a:rPr lang="en-US" sz="1800" dirty="0" smtClean="0"/>
                        <a:t>BitLocker on the computer</a:t>
                      </a:r>
                      <a:endParaRPr lang="en-US" sz="1800" baseline="0" dirty="0" smtClean="0"/>
                    </a:p>
                    <a:p>
                      <a:r>
                        <a:rPr lang="en-US" sz="1800" baseline="0" dirty="0" smtClean="0"/>
                        <a:t>Remote desktop session</a:t>
                      </a:r>
                    </a:p>
                    <a:p>
                      <a:r>
                        <a:rPr lang="en-US" sz="1800" baseline="0" dirty="0" smtClean="0"/>
                        <a:t>Zero standing access privileges</a:t>
                      </a:r>
                    </a:p>
                    <a:p>
                      <a:pPr marL="0" marR="0" indent="0" algn="l" defTabSz="932742" rtl="0" eaLnBrk="1" fontAlgn="auto" latinLnBrk="0" hangingPunct="1">
                        <a:lnSpc>
                          <a:spcPct val="100000"/>
                        </a:lnSpc>
                        <a:spcBef>
                          <a:spcPts val="0"/>
                        </a:spcBef>
                        <a:spcAft>
                          <a:spcPts val="0"/>
                        </a:spcAft>
                        <a:buClrTx/>
                        <a:buSzTx/>
                        <a:buFontTx/>
                        <a:buNone/>
                        <a:tabLst/>
                        <a:defRPr/>
                      </a:pPr>
                      <a:r>
                        <a:rPr lang="en-US" sz="1800" baseline="0" dirty="0" smtClean="0"/>
                        <a:t>Separate credentials to login to the service</a:t>
                      </a: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Backend control in the service</a:t>
                      </a:r>
                    </a:p>
                  </a:txBody>
                  <a:tcPr marL="93260" marR="93260" marT="46630" marB="46630"/>
                </a:tc>
              </a:tr>
              <a:tr h="47298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effectLst/>
                        </a:rPr>
                        <a:t>Law authorities accessing customer data</a:t>
                      </a:r>
                      <a:endParaRPr lang="en-US" sz="1800" kern="1200" dirty="0" smtClean="0">
                        <a:solidFill>
                          <a:schemeClr val="dk1"/>
                        </a:solidFill>
                        <a:effectLst/>
                        <a:latin typeface="+mn-lt"/>
                        <a:ea typeface="+mn-ea"/>
                        <a:cs typeface="+mn-cs"/>
                      </a:endParaRP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Redirect request</a:t>
                      </a:r>
                      <a:r>
                        <a:rPr lang="en-US" sz="1800" baseline="0" dirty="0" smtClean="0"/>
                        <a:t> to customer</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baseline="0" dirty="0" smtClean="0"/>
                        <a:t>Threat management and assume breach</a:t>
                      </a:r>
                      <a:endParaRPr lang="en-US" sz="1800" dirty="0" smtClean="0"/>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Backend control in the service</a:t>
                      </a:r>
                    </a:p>
                  </a:txBody>
                  <a:tcPr marL="93260" marR="93260" marT="46630" marB="46630"/>
                </a:tc>
              </a:tr>
              <a:tr h="441412">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effectLst/>
                        </a:rPr>
                        <a:t>Service and customer data becomes inaccessible due to an attack.</a:t>
                      </a:r>
                      <a:endParaRPr lang="en-US" sz="1800" kern="1200" dirty="0" smtClean="0">
                        <a:solidFill>
                          <a:schemeClr val="dk1"/>
                        </a:solidFill>
                        <a:effectLst/>
                        <a:latin typeface="+mn-lt"/>
                        <a:ea typeface="+mn-ea"/>
                        <a:cs typeface="+mn-cs"/>
                      </a:endParaRPr>
                    </a:p>
                  </a:txBody>
                  <a:tcPr marL="93260" marR="93260" marT="46630" marB="46630"/>
                </a:tc>
                <a:tc>
                  <a:txBody>
                    <a:bodyPr/>
                    <a:lstStyle/>
                    <a:p>
                      <a:r>
                        <a:rPr lang="en-US" sz="1800" dirty="0" smtClean="0"/>
                        <a:t>Network level DDOS / intrusion detection and prevention</a:t>
                      </a: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Backend control in the service</a:t>
                      </a:r>
                    </a:p>
                  </a:txBody>
                  <a:tcPr marL="93260" marR="93260" marT="46630" marB="46630"/>
                </a:tc>
              </a:tr>
              <a:tr h="515792">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effectLst/>
                        </a:rPr>
                        <a:t>Malware</a:t>
                      </a:r>
                      <a:endParaRPr lang="en-US" sz="1800" kern="1200" dirty="0" smtClean="0">
                        <a:solidFill>
                          <a:schemeClr val="dk1"/>
                        </a:solidFill>
                        <a:effectLst/>
                        <a:latin typeface="+mn-lt"/>
                        <a:ea typeface="+mn-ea"/>
                        <a:cs typeface="+mn-cs"/>
                      </a:endParaRPr>
                    </a:p>
                  </a:txBody>
                  <a:tcPr marL="93260" marR="93260" marT="46630" marB="46630"/>
                </a:tc>
                <a:tc>
                  <a:txBody>
                    <a:bodyPr/>
                    <a:lstStyle/>
                    <a:p>
                      <a:r>
                        <a:rPr lang="en-US" sz="1800" baseline="0" dirty="0" smtClean="0"/>
                        <a:t>Anti Malware</a:t>
                      </a:r>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Backend control in the service</a:t>
                      </a:r>
                    </a:p>
                  </a:txBody>
                  <a:tcPr marL="93260" marR="93260" marT="46630" marB="46630"/>
                </a:tc>
              </a:tr>
              <a:tr h="53340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effectLst/>
                        </a:rPr>
                        <a:t>Malfunction of software which enables unauthorized access</a:t>
                      </a:r>
                    </a:p>
                  </a:txBody>
                  <a:tcPr marL="93260" marR="93260" marT="46630" marB="46630"/>
                </a:tc>
                <a:tc>
                  <a:txBody>
                    <a:bodyPr/>
                    <a:lstStyle/>
                    <a:p>
                      <a:r>
                        <a:rPr lang="en-US" sz="1800" dirty="0" smtClean="0"/>
                        <a:t>Security Development Lifecycle</a:t>
                      </a:r>
                    </a:p>
                    <a:p>
                      <a:r>
                        <a:rPr lang="en-US" sz="1800" dirty="0" smtClean="0"/>
                        <a:t>Configuration management</a:t>
                      </a:r>
                      <a:endParaRPr lang="en-US" sz="1800" dirty="0"/>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Backend control in the service</a:t>
                      </a:r>
                    </a:p>
                  </a:txBody>
                  <a:tcPr marL="93260" marR="93260" marT="46630" marB="46630"/>
                </a:tc>
              </a:tr>
            </a:tbl>
          </a:graphicData>
        </a:graphic>
      </p:graphicFrame>
    </p:spTree>
    <p:extLst>
      <p:ext uri="{BB962C8B-B14F-4D97-AF65-F5344CB8AC3E}">
        <p14:creationId xmlns:p14="http://schemas.microsoft.com/office/powerpoint/2010/main" val="20847500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85007" y="68262"/>
            <a:ext cx="6009429" cy="3962400"/>
          </a:xfrm>
          <a:prstGeom prst="rect">
            <a:avLst/>
          </a:prstGeom>
          <a:solidFill>
            <a:schemeClr val="accent4">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274639" y="295274"/>
            <a:ext cx="6172198" cy="917575"/>
          </a:xfrm>
        </p:spPr>
        <p:txBody>
          <a:bodyPr/>
          <a:lstStyle/>
          <a:p>
            <a:pPr>
              <a:lnSpc>
                <a:spcPct val="150000"/>
              </a:lnSpc>
            </a:pPr>
            <a:r>
              <a:rPr lang="en-US" sz="6600" dirty="0" smtClean="0">
                <a:solidFill>
                  <a:schemeClr val="bg1"/>
                </a:solidFill>
              </a:rPr>
              <a:t>Compliance </a:t>
            </a:r>
            <a:r>
              <a:rPr lang="en-US" sz="2000" dirty="0" smtClean="0">
                <a:solidFill>
                  <a:schemeClr val="bg1"/>
                </a:solidFill>
              </a:rPr>
              <a:t/>
            </a:r>
            <a:br>
              <a:rPr lang="en-US" sz="2000" dirty="0" smtClean="0">
                <a:solidFill>
                  <a:schemeClr val="bg1"/>
                </a:solidFill>
              </a:rPr>
            </a:br>
            <a:r>
              <a:rPr lang="en-US" sz="2000" b="1" dirty="0">
                <a:solidFill>
                  <a:schemeClr val="bg1"/>
                </a:solidFill>
              </a:rPr>
              <a:t>What does compliance mean to </a:t>
            </a:r>
            <a:r>
              <a:rPr lang="en-US" sz="2000" b="1" dirty="0" smtClean="0">
                <a:solidFill>
                  <a:schemeClr val="bg1"/>
                </a:solidFill>
              </a:rPr>
              <a:t>you?</a:t>
            </a:r>
            <a:r>
              <a:rPr lang="en-US" sz="2000" b="1" dirty="0">
                <a:solidFill>
                  <a:schemeClr val="bg1"/>
                </a:solidFill>
              </a:rPr>
              <a:t/>
            </a:r>
            <a:br>
              <a:rPr lang="en-US" sz="2000" b="1" dirty="0">
                <a:solidFill>
                  <a:schemeClr val="bg1"/>
                </a:solidFill>
              </a:rPr>
            </a:br>
            <a:r>
              <a:rPr lang="en-US" sz="2000" b="1" dirty="0">
                <a:solidFill>
                  <a:schemeClr val="bg1"/>
                </a:solidFill>
              </a:rPr>
              <a:t>What standards do we meet?</a:t>
            </a:r>
            <a:br>
              <a:rPr lang="en-US" sz="2000" b="1" dirty="0">
                <a:solidFill>
                  <a:schemeClr val="bg1"/>
                </a:solidFill>
              </a:rPr>
            </a:br>
            <a:r>
              <a:rPr lang="en-US" sz="2000" b="1" dirty="0">
                <a:solidFill>
                  <a:schemeClr val="bg1"/>
                </a:solidFill>
              </a:rPr>
              <a:t>What is regulatory compliance and organizational compliance?</a:t>
            </a:r>
            <a:r>
              <a:rPr lang="en-US" sz="7200" dirty="0">
                <a:solidFill>
                  <a:schemeClr val="tx1"/>
                </a:solidFill>
              </a:rPr>
              <a:t/>
            </a:r>
            <a:br>
              <a:rPr lang="en-US" sz="7200" dirty="0">
                <a:solidFill>
                  <a:schemeClr val="tx1"/>
                </a:solidFill>
              </a:rPr>
            </a:br>
            <a:r>
              <a:rPr lang="en-US" sz="7200" dirty="0">
                <a:gradFill>
                  <a:gsLst>
                    <a:gs pos="2917">
                      <a:schemeClr val="tx1"/>
                    </a:gs>
                    <a:gs pos="30000">
                      <a:schemeClr val="tx1"/>
                    </a:gs>
                  </a:gsLst>
                  <a:lin ang="5400000" scaled="0"/>
                </a:gradFill>
              </a:rPr>
              <a:t/>
            </a:r>
            <a:br>
              <a:rPr lang="en-US" sz="7200" dirty="0">
                <a:gradFill>
                  <a:gsLst>
                    <a:gs pos="2917">
                      <a:schemeClr val="tx1"/>
                    </a:gs>
                    <a:gs pos="30000">
                      <a:schemeClr val="tx1"/>
                    </a:gs>
                  </a:gsLst>
                  <a:lin ang="5400000" scaled="0"/>
                </a:gradFill>
              </a:rPr>
            </a:br>
            <a:endParaRPr lang="en-US" sz="6600" dirty="0">
              <a:solidFill>
                <a:schemeClr val="bg1"/>
              </a:solidFill>
            </a:endParaRPr>
          </a:p>
        </p:txBody>
      </p:sp>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Tree>
    <p:extLst>
      <p:ext uri="{BB962C8B-B14F-4D97-AF65-F5344CB8AC3E}">
        <p14:creationId xmlns:p14="http://schemas.microsoft.com/office/powerpoint/2010/main" val="385304656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pic>
        <p:nvPicPr>
          <p:cNvPr id="15" name="Picture 1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flipH="1">
            <a:off x="1411215" y="2616473"/>
            <a:ext cx="4280167" cy="3599552"/>
          </a:xfrm>
          <a:prstGeom prst="rect">
            <a:avLst/>
          </a:prstGeom>
        </p:spPr>
      </p:pic>
      <p:pic>
        <p:nvPicPr>
          <p:cNvPr id="16" name="Picture 15"/>
          <p:cNvPicPr>
            <a:picLocks noChangeAspect="1"/>
          </p:cNvPicPr>
          <p:nvPr/>
        </p:nvPicPr>
        <p:blipFill rotWithShape="1">
          <a:blip r:embed="rId6">
            <a:extLst>
              <a:ext uri="{28A0092B-C50C-407E-A947-70E740481C1C}">
                <a14:useLocalDpi xmlns:a14="http://schemas.microsoft.com/office/drawing/2010/main" val="0"/>
              </a:ext>
            </a:extLst>
          </a:blip>
          <a:srcRect l="17418"/>
          <a:stretch/>
        </p:blipFill>
        <p:spPr>
          <a:xfrm>
            <a:off x="5744699" y="2787584"/>
            <a:ext cx="4496687" cy="3133376"/>
          </a:xfrm>
          <a:prstGeom prst="rect">
            <a:avLst/>
          </a:prstGeom>
        </p:spPr>
      </p:pic>
      <p:sp>
        <p:nvSpPr>
          <p:cNvPr id="17" name="Rectangle 16"/>
          <p:cNvSpPr/>
          <p:nvPr>
            <p:custDataLst>
              <p:tags r:id="rId1"/>
            </p:custDataLst>
          </p:nvPr>
        </p:nvSpPr>
        <p:spPr>
          <a:xfrm>
            <a:off x="1411215" y="4816113"/>
            <a:ext cx="4280167" cy="139991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6" tIns="46618" rIns="93236" bIns="46618" numCol="1" spcCol="0" rtlCol="0" fromWordArt="0" anchor="t" anchorCtr="0" forceAA="0" compatLnSpc="1">
            <a:prstTxWarp prst="textNoShape">
              <a:avLst/>
            </a:prstTxWarp>
            <a:noAutofit/>
          </a:bodyPr>
          <a:lstStyle/>
          <a:p>
            <a:pPr marL="404651" indent="-291349">
              <a:buFont typeface="Arial" panose="020B0604020202020204" pitchFamily="34" charset="0"/>
              <a:buChar char="•"/>
            </a:pPr>
            <a:endParaRPr lang="en-US" sz="1428" dirty="0" smtClean="0">
              <a:solidFill>
                <a:srgbClr val="505050">
                  <a:lumMod val="85000"/>
                  <a:lumOff val="15000"/>
                </a:srgbClr>
              </a:solidFill>
            </a:endParaRPr>
          </a:p>
          <a:p>
            <a:pPr marL="404651" indent="-291349">
              <a:buFont typeface="Arial" panose="020B0604020202020204" pitchFamily="34" charset="0"/>
              <a:buChar char="•"/>
            </a:pPr>
            <a:r>
              <a:rPr lang="en-US" sz="1428" dirty="0" smtClean="0">
                <a:solidFill>
                  <a:srgbClr val="505050">
                    <a:lumMod val="85000"/>
                    <a:lumOff val="15000"/>
                  </a:srgbClr>
                </a:solidFill>
              </a:rPr>
              <a:t>Enable </a:t>
            </a:r>
            <a:r>
              <a:rPr lang="en-US" sz="1428" dirty="0">
                <a:solidFill>
                  <a:srgbClr val="505050">
                    <a:lumMod val="85000"/>
                    <a:lumOff val="15000"/>
                  </a:srgbClr>
                </a:solidFill>
              </a:rPr>
              <a:t>customers to meet global compliance standards in ISO 27001, EUMC, HIPAA, FISMA</a:t>
            </a:r>
          </a:p>
          <a:p>
            <a:pPr marL="404651" indent="-291349">
              <a:buFont typeface="Arial" panose="020B0604020202020204" pitchFamily="34" charset="0"/>
              <a:buChar char="•"/>
            </a:pPr>
            <a:r>
              <a:rPr lang="en-US" sz="1428" dirty="0">
                <a:solidFill>
                  <a:srgbClr val="505050">
                    <a:lumMod val="85000"/>
                    <a:lumOff val="15000"/>
                  </a:srgbClr>
                </a:solidFill>
              </a:rPr>
              <a:t>Contractually commit to privacy, security and handling of customer data through Data Processing Agreements</a:t>
            </a:r>
          </a:p>
          <a:p>
            <a:pPr marL="404651" indent="-291349">
              <a:buFont typeface="Arial" panose="020B0604020202020204" pitchFamily="34" charset="0"/>
              <a:buChar char="•"/>
            </a:pPr>
            <a:endParaRPr lang="en-US" sz="1428" dirty="0">
              <a:solidFill>
                <a:srgbClr val="FFFFFF">
                  <a:lumMod val="50000"/>
                </a:srgbClr>
              </a:solidFill>
            </a:endParaRPr>
          </a:p>
          <a:p>
            <a:pPr marL="404651" indent="-291349">
              <a:buFont typeface="Arial" panose="020B0604020202020204" pitchFamily="34" charset="0"/>
              <a:buChar char="•"/>
            </a:pPr>
            <a:endParaRPr lang="en-US" sz="1428" dirty="0">
              <a:solidFill>
                <a:srgbClr val="FFFFFF">
                  <a:lumMod val="50000"/>
                </a:srgbClr>
              </a:solidFill>
            </a:endParaRPr>
          </a:p>
        </p:txBody>
      </p:sp>
      <p:sp>
        <p:nvSpPr>
          <p:cNvPr id="18" name="Rectangle 17"/>
          <p:cNvSpPr/>
          <p:nvPr>
            <p:custDataLst>
              <p:tags r:id="rId2"/>
            </p:custDataLst>
          </p:nvPr>
        </p:nvSpPr>
        <p:spPr>
          <a:xfrm>
            <a:off x="5744698" y="4829061"/>
            <a:ext cx="4496687" cy="139991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6" tIns="46618" rIns="93236" bIns="46618" numCol="1" spcCol="0" rtlCol="0" fromWordArt="0" anchor="t" anchorCtr="0" forceAA="0" compatLnSpc="1">
            <a:prstTxWarp prst="textNoShape">
              <a:avLst/>
            </a:prstTxWarp>
            <a:noAutofit/>
          </a:bodyPr>
          <a:lstStyle/>
          <a:p>
            <a:pPr marL="291436" indent="-291436" defTabSz="932597">
              <a:spcAft>
                <a:spcPts val="1224"/>
              </a:spcAft>
              <a:buFont typeface="Arial" panose="020B0604020202020204" pitchFamily="34" charset="0"/>
              <a:buChar char="•"/>
            </a:pPr>
            <a:endParaRPr lang="en-US" sz="1428" dirty="0" smtClean="0">
              <a:solidFill>
                <a:srgbClr val="505050">
                  <a:lumMod val="85000"/>
                  <a:lumOff val="15000"/>
                </a:srgbClr>
              </a:solidFill>
            </a:endParaRPr>
          </a:p>
          <a:p>
            <a:pPr marL="291436" indent="-291436" defTabSz="932597">
              <a:spcAft>
                <a:spcPts val="1224"/>
              </a:spcAft>
              <a:buFont typeface="Arial" panose="020B0604020202020204" pitchFamily="34" charset="0"/>
              <a:buChar char="•"/>
            </a:pPr>
            <a:r>
              <a:rPr lang="en-US" sz="1428" dirty="0" smtClean="0">
                <a:solidFill>
                  <a:srgbClr val="505050">
                    <a:lumMod val="85000"/>
                    <a:lumOff val="15000"/>
                  </a:srgbClr>
                </a:solidFill>
              </a:rPr>
              <a:t>Admin </a:t>
            </a:r>
            <a:r>
              <a:rPr lang="en-US" sz="1428" dirty="0">
                <a:solidFill>
                  <a:srgbClr val="505050">
                    <a:lumMod val="85000"/>
                    <a:lumOff val="15000"/>
                  </a:srgbClr>
                </a:solidFill>
              </a:rPr>
              <a:t>Controls like Data Loss Prevention, Archiving, E-Discovery to enable organizational compliance</a:t>
            </a:r>
          </a:p>
        </p:txBody>
      </p:sp>
      <p:sp>
        <p:nvSpPr>
          <p:cNvPr id="19" name="Title 1"/>
          <p:cNvSpPr>
            <a:spLocks noGrp="1"/>
          </p:cNvSpPr>
          <p:nvPr>
            <p:ph type="title" idx="4294967295"/>
          </p:nvPr>
        </p:nvSpPr>
        <p:spPr>
          <a:xfrm>
            <a:off x="350837" y="68262"/>
            <a:ext cx="11888787" cy="917575"/>
          </a:xfrm>
        </p:spPr>
        <p:txBody>
          <a:bodyPr/>
          <a:lstStyle/>
          <a:p>
            <a:r>
              <a:rPr lang="en-US" sz="4800" dirty="0" smtClean="0"/>
              <a:t>Compliance</a:t>
            </a:r>
            <a:r>
              <a:rPr lang="en-US" dirty="0" smtClean="0"/>
              <a:t> </a:t>
            </a:r>
            <a:br>
              <a:rPr lang="en-US" dirty="0" smtClean="0"/>
            </a:br>
            <a:r>
              <a:rPr lang="en-US" sz="2448" dirty="0">
                <a:solidFill>
                  <a:schemeClr val="tx1">
                    <a:lumMod val="85000"/>
                    <a:lumOff val="15000"/>
                  </a:schemeClr>
                </a:solidFill>
              </a:rPr>
              <a:t>Commitment to industry standards and organizational compliance</a:t>
            </a:r>
            <a:br>
              <a:rPr lang="en-US" sz="2448" dirty="0">
                <a:solidFill>
                  <a:schemeClr val="tx1">
                    <a:lumMod val="85000"/>
                    <a:lumOff val="15000"/>
                  </a:schemeClr>
                </a:solidFill>
              </a:rPr>
            </a:br>
            <a:r>
              <a:rPr lang="en-US" dirty="0" smtClean="0"/>
              <a:t/>
            </a:r>
            <a:br>
              <a:rPr lang="en-US" dirty="0" smtClean="0"/>
            </a:br>
            <a:endParaRPr lang="en-US" dirty="0"/>
          </a:p>
        </p:txBody>
      </p:sp>
      <p:sp>
        <p:nvSpPr>
          <p:cNvPr id="20" name="Rectangle 19"/>
          <p:cNvSpPr/>
          <p:nvPr/>
        </p:nvSpPr>
        <p:spPr bwMode="auto">
          <a:xfrm>
            <a:off x="1411215" y="1830627"/>
            <a:ext cx="4280166" cy="1118832"/>
          </a:xfrm>
          <a:prstGeom prst="rect">
            <a:avLst/>
          </a:prstGeom>
          <a:solidFill>
            <a:schemeClr val="tx2"/>
          </a:solidFill>
        </p:spPr>
        <p:txBody>
          <a:bodyPr wrap="square" lIns="93236" tIns="46618" rIns="93236" anchor="ctr">
            <a:noAutofit/>
          </a:bodyPr>
          <a:lstStyle/>
          <a:p>
            <a:pPr algn="ctr"/>
            <a:r>
              <a:rPr lang="en-US" sz="2448" dirty="0" smtClean="0">
                <a:solidFill>
                  <a:srgbClr val="FFFFFF">
                    <a:alpha val="99000"/>
                  </a:srgbClr>
                </a:solidFill>
                <a:latin typeface="Segoe UI Light"/>
                <a:ea typeface="Segoe UI" panose="020B0502040204020203" pitchFamily="34" charset="0"/>
                <a:cs typeface="Segoe UI" panose="020B0502040204020203" pitchFamily="34" charset="0"/>
              </a:rPr>
              <a:t>Service Capabilities </a:t>
            </a:r>
            <a:r>
              <a:rPr lang="en-US" sz="2448" dirty="0">
                <a:solidFill>
                  <a:srgbClr val="FFFFFF">
                    <a:alpha val="99000"/>
                  </a:srgbClr>
                </a:solidFill>
                <a:latin typeface="Segoe UI Light"/>
                <a:ea typeface="Segoe UI" panose="020B0502040204020203" pitchFamily="34" charset="0"/>
                <a:cs typeface="Segoe UI" panose="020B0502040204020203" pitchFamily="34" charset="0"/>
              </a:rPr>
              <a:t>for Global Compliance</a:t>
            </a:r>
          </a:p>
        </p:txBody>
      </p:sp>
      <p:sp>
        <p:nvSpPr>
          <p:cNvPr id="21" name="Rectangle 20"/>
          <p:cNvSpPr/>
          <p:nvPr/>
        </p:nvSpPr>
        <p:spPr bwMode="auto">
          <a:xfrm>
            <a:off x="5744699" y="1830627"/>
            <a:ext cx="4496687" cy="1118832"/>
          </a:xfrm>
          <a:prstGeom prst="rect">
            <a:avLst/>
          </a:prstGeom>
          <a:solidFill>
            <a:schemeClr val="tx2"/>
          </a:solidFill>
        </p:spPr>
        <p:txBody>
          <a:bodyPr wrap="square" lIns="93236" tIns="46618" rIns="93236" anchor="ctr">
            <a:noAutofit/>
          </a:bodyPr>
          <a:lstStyle/>
          <a:p>
            <a:pPr algn="ctr"/>
            <a:r>
              <a:rPr lang="en-US" sz="2448" dirty="0">
                <a:solidFill>
                  <a:srgbClr val="FFFFFF">
                    <a:alpha val="99000"/>
                  </a:srgbClr>
                </a:solidFill>
                <a:latin typeface="Segoe UI Light"/>
                <a:ea typeface="Segoe UI" panose="020B0502040204020203" pitchFamily="34" charset="0"/>
                <a:cs typeface="Segoe UI" panose="020B0502040204020203" pitchFamily="34" charset="0"/>
              </a:rPr>
              <a:t>Customer controls for compliance with internal policies</a:t>
            </a:r>
          </a:p>
        </p:txBody>
      </p:sp>
    </p:spTree>
    <p:extLst>
      <p:ext uri="{BB962C8B-B14F-4D97-AF65-F5344CB8AC3E}">
        <p14:creationId xmlns:p14="http://schemas.microsoft.com/office/powerpoint/2010/main" val="303168327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5" name="Rectangle 4"/>
          <p:cNvSpPr/>
          <p:nvPr/>
        </p:nvSpPr>
        <p:spPr bwMode="auto">
          <a:xfrm>
            <a:off x="132608" y="144462"/>
            <a:ext cx="6009429" cy="3962400"/>
          </a:xfrm>
          <a:prstGeom prst="rect">
            <a:avLst/>
          </a:prstGeom>
          <a:solidFill>
            <a:srgbClr val="87AB3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Title 2"/>
          <p:cNvSpPr>
            <a:spLocks noGrp="1"/>
          </p:cNvSpPr>
          <p:nvPr>
            <p:ph type="title"/>
          </p:nvPr>
        </p:nvSpPr>
        <p:spPr>
          <a:xfrm>
            <a:off x="350837" y="296862"/>
            <a:ext cx="6172198" cy="917575"/>
          </a:xfrm>
        </p:spPr>
        <p:txBody>
          <a:bodyPr/>
          <a:lstStyle/>
          <a:p>
            <a:r>
              <a:rPr lang="en-US" sz="6600" dirty="0" smtClean="0">
                <a:solidFill>
                  <a:schemeClr val="bg1"/>
                </a:solidFill>
              </a:rPr>
              <a:t>What does it matter?</a:t>
            </a:r>
            <a:br>
              <a:rPr lang="en-US" sz="6600" dirty="0" smtClean="0">
                <a:solidFill>
                  <a:schemeClr val="bg1"/>
                </a:solidFill>
              </a:rPr>
            </a:br>
            <a:r>
              <a:rPr lang="en-US" sz="2000" dirty="0" smtClean="0">
                <a:solidFill>
                  <a:schemeClr val="bg1"/>
                </a:solidFill>
              </a:rPr>
              <a:t/>
            </a:r>
            <a:br>
              <a:rPr lang="en-US" sz="2000" dirty="0" smtClean="0">
                <a:solidFill>
                  <a:schemeClr val="bg1"/>
                </a:solidFill>
              </a:rPr>
            </a:br>
            <a:r>
              <a:rPr lang="en-US" sz="2000" b="1" dirty="0">
                <a:solidFill>
                  <a:schemeClr val="bg1"/>
                </a:solidFill>
              </a:rPr>
              <a:t>Independent verification</a:t>
            </a:r>
            <a:br>
              <a:rPr lang="en-US" sz="2000" b="1" dirty="0">
                <a:solidFill>
                  <a:schemeClr val="bg1"/>
                </a:solidFill>
              </a:rPr>
            </a:br>
            <a:r>
              <a:rPr lang="en-US" sz="2000" b="1" dirty="0">
                <a:solidFill>
                  <a:schemeClr val="bg1"/>
                </a:solidFill>
              </a:rPr>
              <a:t/>
            </a:r>
            <a:br>
              <a:rPr lang="en-US" sz="2000" b="1" dirty="0">
                <a:solidFill>
                  <a:schemeClr val="bg1"/>
                </a:solidFill>
              </a:rPr>
            </a:br>
            <a:r>
              <a:rPr lang="en-US" sz="2000" b="1" dirty="0">
                <a:solidFill>
                  <a:schemeClr val="bg1"/>
                </a:solidFill>
              </a:rPr>
              <a:t>Regulatory compliance</a:t>
            </a:r>
            <a:br>
              <a:rPr lang="en-US" sz="2000" b="1" dirty="0">
                <a:solidFill>
                  <a:schemeClr val="bg1"/>
                </a:solidFill>
              </a:rPr>
            </a:br>
            <a:r>
              <a:rPr lang="en-US" sz="2000" b="1" dirty="0">
                <a:solidFill>
                  <a:schemeClr val="bg1"/>
                </a:solidFill>
              </a:rPr>
              <a:t/>
            </a:r>
            <a:br>
              <a:rPr lang="en-US" sz="2000" b="1" dirty="0">
                <a:solidFill>
                  <a:schemeClr val="bg1"/>
                </a:solidFill>
              </a:rPr>
            </a:br>
            <a:r>
              <a:rPr lang="en-US" sz="2000" b="1" dirty="0">
                <a:solidFill>
                  <a:schemeClr val="bg1"/>
                </a:solidFill>
              </a:rPr>
              <a:t>Peace of mind</a:t>
            </a:r>
            <a:r>
              <a:rPr lang="en-US" sz="2000" dirty="0">
                <a:solidFill>
                  <a:schemeClr val="tx1">
                    <a:lumMod val="85000"/>
                    <a:lumOff val="15000"/>
                  </a:schemeClr>
                </a:solidFill>
              </a:rPr>
              <a:t/>
            </a:r>
            <a:br>
              <a:rPr lang="en-US" sz="2000" dirty="0">
                <a:solidFill>
                  <a:schemeClr val="tx1">
                    <a:lumMod val="85000"/>
                    <a:lumOff val="15000"/>
                  </a:schemeClr>
                </a:solidFill>
              </a:rPr>
            </a:br>
            <a:r>
              <a:rPr lang="en-US" sz="7200" dirty="0">
                <a:gradFill>
                  <a:gsLst>
                    <a:gs pos="2917">
                      <a:schemeClr val="tx1"/>
                    </a:gs>
                    <a:gs pos="30000">
                      <a:schemeClr val="tx1"/>
                    </a:gs>
                  </a:gsLst>
                  <a:lin ang="5400000" scaled="0"/>
                </a:gradFill>
              </a:rPr>
              <a:t/>
            </a:r>
            <a:br>
              <a:rPr lang="en-US" sz="7200" dirty="0">
                <a:gradFill>
                  <a:gsLst>
                    <a:gs pos="2917">
                      <a:schemeClr val="tx1"/>
                    </a:gs>
                    <a:gs pos="30000">
                      <a:schemeClr val="tx1"/>
                    </a:gs>
                  </a:gsLst>
                  <a:lin ang="5400000" scaled="0"/>
                </a:gradFill>
              </a:rPr>
            </a:br>
            <a:endParaRPr lang="en-US" sz="6600" dirty="0">
              <a:solidFill>
                <a:schemeClr val="bg1"/>
              </a:solidFill>
            </a:endParaRPr>
          </a:p>
        </p:txBody>
      </p:sp>
    </p:spTree>
    <p:extLst>
      <p:ext uri="{BB962C8B-B14F-4D97-AF65-F5344CB8AC3E}">
        <p14:creationId xmlns:p14="http://schemas.microsoft.com/office/powerpoint/2010/main" val="173412876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a:stretch>
        </a:blipFill>
        <a:effectLst/>
      </p:bgPr>
    </p:bg>
    <p:spTree>
      <p:nvGrpSpPr>
        <p:cNvPr id="1" name=""/>
        <p:cNvGrpSpPr/>
        <p:nvPr/>
      </p:nvGrpSpPr>
      <p:grpSpPr>
        <a:xfrm>
          <a:off x="0" y="0"/>
          <a:ext cx="0" cy="0"/>
          <a:chOff x="0" y="0"/>
          <a:chExt cx="0" cy="0"/>
        </a:xfrm>
      </p:grpSpPr>
      <p:sp>
        <p:nvSpPr>
          <p:cNvPr id="43" name="Rectangle 42"/>
          <p:cNvSpPr/>
          <p:nvPr/>
        </p:nvSpPr>
        <p:spPr bwMode="auto">
          <a:xfrm>
            <a:off x="277003" y="1516062"/>
            <a:ext cx="4493305" cy="4721451"/>
          </a:xfrm>
          <a:prstGeom prst="rect">
            <a:avLst/>
          </a:prstGeom>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FFFFF"/>
              </a:solidFill>
            </a:endParaRPr>
          </a:p>
        </p:txBody>
      </p:sp>
      <p:sp>
        <p:nvSpPr>
          <p:cNvPr id="45" name="Title 1"/>
          <p:cNvSpPr>
            <a:spLocks noGrp="1"/>
          </p:cNvSpPr>
          <p:nvPr>
            <p:ph type="title" idx="4294967295"/>
          </p:nvPr>
        </p:nvSpPr>
        <p:spPr>
          <a:xfrm>
            <a:off x="0" y="144463"/>
            <a:ext cx="11888788" cy="917575"/>
          </a:xfrm>
        </p:spPr>
        <p:txBody>
          <a:bodyPr/>
          <a:lstStyle/>
          <a:p>
            <a:r>
              <a:rPr lang="en-US" dirty="0" smtClean="0"/>
              <a:t>Standards &amp; Certifications</a:t>
            </a:r>
            <a:endParaRPr lang="en-US" dirty="0"/>
          </a:p>
        </p:txBody>
      </p:sp>
      <p:grpSp>
        <p:nvGrpSpPr>
          <p:cNvPr id="46" name="Group 45"/>
          <p:cNvGrpSpPr/>
          <p:nvPr/>
        </p:nvGrpSpPr>
        <p:grpSpPr>
          <a:xfrm>
            <a:off x="4849003" y="1516062"/>
            <a:ext cx="7315200" cy="4721596"/>
            <a:chOff x="3932238" y="1211263"/>
            <a:chExt cx="8229600" cy="4721596"/>
          </a:xfrm>
        </p:grpSpPr>
        <p:grpSp>
          <p:nvGrpSpPr>
            <p:cNvPr id="47" name="Group 46"/>
            <p:cNvGrpSpPr/>
            <p:nvPr/>
          </p:nvGrpSpPr>
          <p:grpSpPr>
            <a:xfrm>
              <a:off x="3932238" y="2123946"/>
              <a:ext cx="8229600" cy="3808913"/>
              <a:chOff x="274638" y="2123946"/>
              <a:chExt cx="11887200" cy="3808913"/>
            </a:xfrm>
          </p:grpSpPr>
          <p:sp>
            <p:nvSpPr>
              <p:cNvPr id="52" name="Rectangle 51"/>
              <p:cNvSpPr/>
              <p:nvPr/>
            </p:nvSpPr>
            <p:spPr bwMode="auto">
              <a:xfrm>
                <a:off x="274638" y="2123946"/>
                <a:ext cx="3931918" cy="3807196"/>
              </a:xfrm>
              <a:prstGeom prst="rect">
                <a:avLst/>
              </a:prstGeom>
              <a:solidFill>
                <a:schemeClr val="bg2">
                  <a:lumMod val="75000"/>
                </a:schemeClr>
              </a:solidFill>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a:lnSpc>
                    <a:spcPct val="90000"/>
                  </a:lnSpc>
                  <a:spcAft>
                    <a:spcPts val="600"/>
                  </a:spcAft>
                </a:pPr>
                <a:r>
                  <a:rPr lang="en-US" dirty="0" smtClean="0">
                    <a:solidFill>
                      <a:srgbClr val="505050"/>
                    </a:solidFill>
                    <a:ea typeface="Segoe UI" pitchFamily="34" charset="0"/>
                    <a:cs typeface="Segoe UI" pitchFamily="34" charset="0"/>
                  </a:rPr>
                  <a:t>SSAE/SOC</a:t>
                </a:r>
              </a:p>
              <a:p>
                <a:pPr>
                  <a:lnSpc>
                    <a:spcPct val="90000"/>
                  </a:lnSpc>
                  <a:spcAft>
                    <a:spcPts val="600"/>
                  </a:spcAft>
                </a:pPr>
                <a:r>
                  <a:rPr lang="en-US" dirty="0" smtClean="0">
                    <a:solidFill>
                      <a:srgbClr val="505050"/>
                    </a:solidFill>
                    <a:ea typeface="Segoe UI" pitchFamily="34" charset="0"/>
                    <a:cs typeface="Segoe UI" pitchFamily="34" charset="0"/>
                  </a:rPr>
                  <a:t>ISO27001</a:t>
                </a:r>
              </a:p>
              <a:p>
                <a:pPr>
                  <a:lnSpc>
                    <a:spcPct val="90000"/>
                  </a:lnSpc>
                  <a:spcAft>
                    <a:spcPts val="600"/>
                  </a:spcAft>
                </a:pPr>
                <a:r>
                  <a:rPr lang="en-US" dirty="0" smtClean="0">
                    <a:solidFill>
                      <a:srgbClr val="505050"/>
                    </a:solidFill>
                    <a:ea typeface="Segoe UI" pitchFamily="34" charset="0"/>
                    <a:cs typeface="Segoe UI" pitchFamily="34" charset="0"/>
                  </a:rPr>
                  <a:t>EUMC</a:t>
                </a:r>
              </a:p>
              <a:p>
                <a:pPr>
                  <a:lnSpc>
                    <a:spcPct val="90000"/>
                  </a:lnSpc>
                  <a:spcAft>
                    <a:spcPts val="600"/>
                  </a:spcAft>
                </a:pPr>
                <a:r>
                  <a:rPr lang="en-US" dirty="0" smtClean="0">
                    <a:solidFill>
                      <a:srgbClr val="505050"/>
                    </a:solidFill>
                    <a:ea typeface="Segoe UI" pitchFamily="34" charset="0"/>
                    <a:cs typeface="Segoe UI" pitchFamily="34" charset="0"/>
                  </a:rPr>
                  <a:t>FERPA</a:t>
                </a:r>
              </a:p>
              <a:p>
                <a:pPr>
                  <a:lnSpc>
                    <a:spcPct val="90000"/>
                  </a:lnSpc>
                  <a:spcAft>
                    <a:spcPts val="600"/>
                  </a:spcAft>
                </a:pPr>
                <a:r>
                  <a:rPr lang="en-US" dirty="0" smtClean="0">
                    <a:solidFill>
                      <a:srgbClr val="505050"/>
                    </a:solidFill>
                    <a:ea typeface="Segoe UI" pitchFamily="34" charset="0"/>
                    <a:cs typeface="Segoe UI" pitchFamily="34" charset="0"/>
                  </a:rPr>
                  <a:t>FISMA</a:t>
                </a:r>
              </a:p>
              <a:p>
                <a:pPr>
                  <a:lnSpc>
                    <a:spcPct val="90000"/>
                  </a:lnSpc>
                  <a:spcAft>
                    <a:spcPts val="600"/>
                  </a:spcAft>
                </a:pPr>
                <a:r>
                  <a:rPr lang="en-US" dirty="0" smtClean="0">
                    <a:solidFill>
                      <a:srgbClr val="505050"/>
                    </a:solidFill>
                    <a:ea typeface="Segoe UI" pitchFamily="34" charset="0"/>
                    <a:cs typeface="Segoe UI" pitchFamily="34" charset="0"/>
                  </a:rPr>
                  <a:t>PCI</a:t>
                </a:r>
              </a:p>
              <a:p>
                <a:pPr>
                  <a:lnSpc>
                    <a:spcPct val="90000"/>
                  </a:lnSpc>
                  <a:spcAft>
                    <a:spcPts val="600"/>
                  </a:spcAft>
                </a:pPr>
                <a:r>
                  <a:rPr lang="en-US" dirty="0" smtClean="0">
                    <a:solidFill>
                      <a:srgbClr val="505050"/>
                    </a:solidFill>
                    <a:ea typeface="Segoe UI" pitchFamily="34" charset="0"/>
                    <a:cs typeface="Segoe UI" pitchFamily="34" charset="0"/>
                  </a:rPr>
                  <a:t>HIPAA</a:t>
                </a:r>
              </a:p>
              <a:p>
                <a:pPr>
                  <a:lnSpc>
                    <a:spcPct val="90000"/>
                  </a:lnSpc>
                  <a:spcAft>
                    <a:spcPts val="600"/>
                  </a:spcAft>
                </a:pPr>
                <a:r>
                  <a:rPr lang="en-US" dirty="0" smtClean="0">
                    <a:solidFill>
                      <a:srgbClr val="505050"/>
                    </a:solidFill>
                    <a:ea typeface="Segoe UI" pitchFamily="34" charset="0"/>
                    <a:cs typeface="Segoe UI" pitchFamily="34" charset="0"/>
                  </a:rPr>
                  <a:t>HITECH</a:t>
                </a:r>
              </a:p>
              <a:p>
                <a:pPr>
                  <a:lnSpc>
                    <a:spcPct val="90000"/>
                  </a:lnSpc>
                  <a:spcAft>
                    <a:spcPts val="600"/>
                  </a:spcAft>
                </a:pPr>
                <a:r>
                  <a:rPr lang="en-US" dirty="0" smtClean="0">
                    <a:solidFill>
                      <a:srgbClr val="505050"/>
                    </a:solidFill>
                    <a:ea typeface="Segoe UI" pitchFamily="34" charset="0"/>
                    <a:cs typeface="Segoe UI" pitchFamily="34" charset="0"/>
                  </a:rPr>
                  <a:t>ITAR</a:t>
                </a:r>
              </a:p>
              <a:p>
                <a:pPr>
                  <a:lnSpc>
                    <a:spcPct val="90000"/>
                  </a:lnSpc>
                  <a:spcAft>
                    <a:spcPts val="600"/>
                  </a:spcAft>
                </a:pPr>
                <a:r>
                  <a:rPr lang="en-US" dirty="0">
                    <a:solidFill>
                      <a:srgbClr val="505050"/>
                    </a:solidFill>
                    <a:ea typeface="Segoe UI" pitchFamily="34" charset="0"/>
                    <a:cs typeface="Segoe UI" pitchFamily="34" charset="0"/>
                  </a:rPr>
                  <a:t>HMG </a:t>
                </a:r>
                <a:r>
                  <a:rPr lang="en-US" dirty="0" smtClean="0">
                    <a:solidFill>
                      <a:srgbClr val="505050"/>
                    </a:solidFill>
                    <a:ea typeface="Segoe UI" pitchFamily="34" charset="0"/>
                    <a:cs typeface="Segoe UI" pitchFamily="34" charset="0"/>
                  </a:rPr>
                  <a:t>IL2</a:t>
                </a:r>
              </a:p>
              <a:p>
                <a:pPr>
                  <a:lnSpc>
                    <a:spcPct val="90000"/>
                  </a:lnSpc>
                  <a:spcAft>
                    <a:spcPts val="600"/>
                  </a:spcAft>
                </a:pPr>
                <a:r>
                  <a:rPr lang="en-US" dirty="0">
                    <a:solidFill>
                      <a:srgbClr val="505050"/>
                    </a:solidFill>
                    <a:ea typeface="Segoe UI" pitchFamily="34" charset="0"/>
                    <a:cs typeface="Segoe UI" pitchFamily="34" charset="0"/>
                  </a:rPr>
                  <a:t>CJIS</a:t>
                </a:r>
              </a:p>
            </p:txBody>
          </p:sp>
          <p:sp>
            <p:nvSpPr>
              <p:cNvPr id="53" name="Rectangle 52"/>
              <p:cNvSpPr/>
              <p:nvPr/>
            </p:nvSpPr>
            <p:spPr bwMode="auto">
              <a:xfrm>
                <a:off x="8229920" y="2125663"/>
                <a:ext cx="3931918" cy="3807196"/>
              </a:xfrm>
              <a:prstGeom prst="rect">
                <a:avLst/>
              </a:prstGeom>
              <a:solidFill>
                <a:schemeClr val="bg2">
                  <a:lumMod val="75000"/>
                </a:schemeClr>
              </a:solidFill>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a:lnSpc>
                    <a:spcPct val="90000"/>
                  </a:lnSpc>
                  <a:spcAft>
                    <a:spcPts val="600"/>
                  </a:spcAft>
                </a:pPr>
                <a:r>
                  <a:rPr lang="en-US" dirty="0" smtClean="0">
                    <a:solidFill>
                      <a:srgbClr val="505050"/>
                    </a:solidFill>
                    <a:ea typeface="Segoe UI" pitchFamily="34" charset="0"/>
                    <a:cs typeface="Segoe UI" pitchFamily="34" charset="0"/>
                  </a:rPr>
                  <a:t>Global</a:t>
                </a:r>
              </a:p>
              <a:p>
                <a:pPr>
                  <a:lnSpc>
                    <a:spcPct val="90000"/>
                  </a:lnSpc>
                  <a:spcAft>
                    <a:spcPts val="600"/>
                  </a:spcAft>
                </a:pPr>
                <a:r>
                  <a:rPr lang="en-US" dirty="0" smtClean="0">
                    <a:solidFill>
                      <a:srgbClr val="505050"/>
                    </a:solidFill>
                    <a:ea typeface="Segoe UI" pitchFamily="34" charset="0"/>
                    <a:cs typeface="Segoe UI" pitchFamily="34" charset="0"/>
                  </a:rPr>
                  <a:t>Global</a:t>
                </a:r>
              </a:p>
              <a:p>
                <a:pPr>
                  <a:lnSpc>
                    <a:spcPct val="90000"/>
                  </a:lnSpc>
                  <a:spcAft>
                    <a:spcPts val="600"/>
                  </a:spcAft>
                </a:pPr>
                <a:r>
                  <a:rPr lang="en-US" dirty="0" smtClean="0">
                    <a:solidFill>
                      <a:srgbClr val="505050"/>
                    </a:solidFill>
                    <a:ea typeface="Segoe UI" pitchFamily="34" charset="0"/>
                    <a:cs typeface="Segoe UI" pitchFamily="34" charset="0"/>
                  </a:rPr>
                  <a:t>Europe</a:t>
                </a:r>
              </a:p>
              <a:p>
                <a:pPr>
                  <a:lnSpc>
                    <a:spcPct val="90000"/>
                  </a:lnSpc>
                  <a:spcAft>
                    <a:spcPts val="600"/>
                  </a:spcAft>
                </a:pPr>
                <a:r>
                  <a:rPr lang="en-US" dirty="0" smtClean="0">
                    <a:solidFill>
                      <a:srgbClr val="505050"/>
                    </a:solidFill>
                    <a:ea typeface="Segoe UI" pitchFamily="34" charset="0"/>
                    <a:cs typeface="Segoe UI" pitchFamily="34" charset="0"/>
                  </a:rPr>
                  <a:t>U.S.</a:t>
                </a:r>
              </a:p>
              <a:p>
                <a:pPr>
                  <a:lnSpc>
                    <a:spcPct val="90000"/>
                  </a:lnSpc>
                  <a:spcAft>
                    <a:spcPts val="600"/>
                  </a:spcAft>
                </a:pPr>
                <a:r>
                  <a:rPr lang="en-US" dirty="0">
                    <a:solidFill>
                      <a:srgbClr val="505050"/>
                    </a:solidFill>
                    <a:ea typeface="Segoe UI" pitchFamily="34" charset="0"/>
                    <a:cs typeface="Segoe UI" pitchFamily="34" charset="0"/>
                  </a:rPr>
                  <a:t>U.S.</a:t>
                </a:r>
              </a:p>
              <a:p>
                <a:pPr>
                  <a:lnSpc>
                    <a:spcPct val="90000"/>
                  </a:lnSpc>
                  <a:spcAft>
                    <a:spcPts val="600"/>
                  </a:spcAft>
                </a:pPr>
                <a:r>
                  <a:rPr lang="en-US" dirty="0" smtClean="0">
                    <a:solidFill>
                      <a:srgbClr val="505050"/>
                    </a:solidFill>
                    <a:ea typeface="Segoe UI" pitchFamily="34" charset="0"/>
                    <a:cs typeface="Segoe UI" pitchFamily="34" charset="0"/>
                  </a:rPr>
                  <a:t>Global</a:t>
                </a:r>
              </a:p>
              <a:p>
                <a:pPr>
                  <a:lnSpc>
                    <a:spcPct val="90000"/>
                  </a:lnSpc>
                  <a:spcAft>
                    <a:spcPts val="600"/>
                  </a:spcAft>
                </a:pPr>
                <a:r>
                  <a:rPr lang="en-US" dirty="0">
                    <a:solidFill>
                      <a:srgbClr val="505050"/>
                    </a:solidFill>
                    <a:ea typeface="Segoe UI" pitchFamily="34" charset="0"/>
                    <a:cs typeface="Segoe UI" pitchFamily="34" charset="0"/>
                  </a:rPr>
                  <a:t>U.S.</a:t>
                </a:r>
              </a:p>
              <a:p>
                <a:pPr>
                  <a:lnSpc>
                    <a:spcPct val="90000"/>
                  </a:lnSpc>
                  <a:spcAft>
                    <a:spcPts val="600"/>
                  </a:spcAft>
                </a:pPr>
                <a:r>
                  <a:rPr lang="en-US" dirty="0">
                    <a:solidFill>
                      <a:srgbClr val="505050"/>
                    </a:solidFill>
                    <a:ea typeface="Segoe UI" pitchFamily="34" charset="0"/>
                    <a:cs typeface="Segoe UI" pitchFamily="34" charset="0"/>
                  </a:rPr>
                  <a:t>U.S.</a:t>
                </a:r>
              </a:p>
              <a:p>
                <a:pPr>
                  <a:lnSpc>
                    <a:spcPct val="90000"/>
                  </a:lnSpc>
                  <a:spcAft>
                    <a:spcPts val="600"/>
                  </a:spcAft>
                </a:pPr>
                <a:r>
                  <a:rPr lang="en-US" dirty="0">
                    <a:solidFill>
                      <a:srgbClr val="505050"/>
                    </a:solidFill>
                    <a:ea typeface="Segoe UI" pitchFamily="34" charset="0"/>
                    <a:cs typeface="Segoe UI" pitchFamily="34" charset="0"/>
                  </a:rPr>
                  <a:t>U.S.</a:t>
                </a:r>
              </a:p>
              <a:p>
                <a:pPr>
                  <a:lnSpc>
                    <a:spcPct val="90000"/>
                  </a:lnSpc>
                  <a:spcAft>
                    <a:spcPts val="600"/>
                  </a:spcAft>
                </a:pPr>
                <a:r>
                  <a:rPr lang="en-US" dirty="0" smtClean="0">
                    <a:solidFill>
                      <a:srgbClr val="505050"/>
                    </a:solidFill>
                    <a:ea typeface="Segoe UI" pitchFamily="34" charset="0"/>
                    <a:cs typeface="Segoe UI" pitchFamily="34" charset="0"/>
                  </a:rPr>
                  <a:t>UK</a:t>
                </a:r>
              </a:p>
              <a:p>
                <a:pPr>
                  <a:lnSpc>
                    <a:spcPct val="90000"/>
                  </a:lnSpc>
                  <a:spcAft>
                    <a:spcPts val="600"/>
                  </a:spcAft>
                </a:pPr>
                <a:r>
                  <a:rPr lang="en-US" dirty="0">
                    <a:solidFill>
                      <a:srgbClr val="505050"/>
                    </a:solidFill>
                    <a:ea typeface="Segoe UI" pitchFamily="34" charset="0"/>
                    <a:cs typeface="Segoe UI" pitchFamily="34" charset="0"/>
                  </a:rPr>
                  <a:t>U.S</a:t>
                </a:r>
                <a:r>
                  <a:rPr lang="en-US" dirty="0" smtClean="0">
                    <a:solidFill>
                      <a:srgbClr val="505050"/>
                    </a:solidFill>
                    <a:ea typeface="Segoe UI" pitchFamily="34" charset="0"/>
                    <a:cs typeface="Segoe UI" pitchFamily="34" charset="0"/>
                  </a:rPr>
                  <a:t>.</a:t>
                </a:r>
                <a:endParaRPr lang="en-US" dirty="0">
                  <a:solidFill>
                    <a:srgbClr val="505050"/>
                  </a:solidFill>
                  <a:ea typeface="Segoe UI" pitchFamily="34" charset="0"/>
                  <a:cs typeface="Segoe UI" pitchFamily="34" charset="0"/>
                </a:endParaRPr>
              </a:p>
            </p:txBody>
          </p:sp>
          <p:sp>
            <p:nvSpPr>
              <p:cNvPr id="54" name="Rectangle 53"/>
              <p:cNvSpPr/>
              <p:nvPr/>
            </p:nvSpPr>
            <p:spPr bwMode="auto">
              <a:xfrm>
                <a:off x="4252277" y="2125663"/>
                <a:ext cx="3931918" cy="3807196"/>
              </a:xfrm>
              <a:prstGeom prst="rect">
                <a:avLst/>
              </a:prstGeom>
              <a:solidFill>
                <a:schemeClr val="bg2">
                  <a:lumMod val="75000"/>
                </a:schemeClr>
              </a:solidFill>
              <a:ln>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a:lnSpc>
                    <a:spcPct val="90000"/>
                  </a:lnSpc>
                  <a:spcAft>
                    <a:spcPts val="600"/>
                  </a:spcAft>
                </a:pPr>
                <a:r>
                  <a:rPr lang="en-US" dirty="0" smtClean="0">
                    <a:solidFill>
                      <a:srgbClr val="505050"/>
                    </a:solidFill>
                    <a:ea typeface="Segoe UI" pitchFamily="34" charset="0"/>
                    <a:cs typeface="Segoe UI" pitchFamily="34" charset="0"/>
                  </a:rPr>
                  <a:t>Finance</a:t>
                </a:r>
              </a:p>
              <a:p>
                <a:pPr>
                  <a:lnSpc>
                    <a:spcPct val="90000"/>
                  </a:lnSpc>
                  <a:spcAft>
                    <a:spcPts val="600"/>
                  </a:spcAft>
                </a:pPr>
                <a:r>
                  <a:rPr lang="en-US" dirty="0" smtClean="0">
                    <a:solidFill>
                      <a:srgbClr val="505050"/>
                    </a:solidFill>
                    <a:ea typeface="Segoe UI" pitchFamily="34" charset="0"/>
                    <a:cs typeface="Segoe UI" pitchFamily="34" charset="0"/>
                  </a:rPr>
                  <a:t>Global</a:t>
                </a:r>
              </a:p>
              <a:p>
                <a:pPr>
                  <a:lnSpc>
                    <a:spcPct val="90000"/>
                  </a:lnSpc>
                  <a:spcAft>
                    <a:spcPts val="600"/>
                  </a:spcAft>
                </a:pPr>
                <a:r>
                  <a:rPr lang="en-US" dirty="0">
                    <a:solidFill>
                      <a:srgbClr val="505050"/>
                    </a:solidFill>
                    <a:ea typeface="Segoe UI" pitchFamily="34" charset="0"/>
                    <a:cs typeface="Segoe UI" pitchFamily="34" charset="0"/>
                  </a:rPr>
                  <a:t>Europe </a:t>
                </a:r>
                <a:endParaRPr lang="en-US" dirty="0" smtClean="0">
                  <a:solidFill>
                    <a:srgbClr val="505050"/>
                  </a:solidFill>
                  <a:ea typeface="Segoe UI" pitchFamily="34" charset="0"/>
                  <a:cs typeface="Segoe UI" pitchFamily="34" charset="0"/>
                </a:endParaRPr>
              </a:p>
              <a:p>
                <a:pPr>
                  <a:lnSpc>
                    <a:spcPct val="90000"/>
                  </a:lnSpc>
                  <a:spcAft>
                    <a:spcPts val="600"/>
                  </a:spcAft>
                </a:pPr>
                <a:r>
                  <a:rPr lang="en-US" dirty="0">
                    <a:solidFill>
                      <a:srgbClr val="505050"/>
                    </a:solidFill>
                    <a:ea typeface="Segoe UI" pitchFamily="34" charset="0"/>
                    <a:cs typeface="Segoe UI" pitchFamily="34" charset="0"/>
                  </a:rPr>
                  <a:t>Education </a:t>
                </a:r>
                <a:endParaRPr lang="en-US" dirty="0" smtClean="0">
                  <a:solidFill>
                    <a:srgbClr val="505050"/>
                  </a:solidFill>
                  <a:ea typeface="Segoe UI" pitchFamily="34" charset="0"/>
                  <a:cs typeface="Segoe UI" pitchFamily="34" charset="0"/>
                </a:endParaRPr>
              </a:p>
              <a:p>
                <a:pPr>
                  <a:lnSpc>
                    <a:spcPct val="90000"/>
                  </a:lnSpc>
                  <a:spcAft>
                    <a:spcPts val="600"/>
                  </a:spcAft>
                </a:pPr>
                <a:r>
                  <a:rPr lang="en-US" dirty="0">
                    <a:solidFill>
                      <a:srgbClr val="505050"/>
                    </a:solidFill>
                    <a:ea typeface="Segoe UI" pitchFamily="34" charset="0"/>
                    <a:cs typeface="Segoe UI" pitchFamily="34" charset="0"/>
                  </a:rPr>
                  <a:t>Government </a:t>
                </a:r>
                <a:endParaRPr lang="en-US" dirty="0" smtClean="0">
                  <a:solidFill>
                    <a:srgbClr val="505050"/>
                  </a:solidFill>
                  <a:ea typeface="Segoe UI" pitchFamily="34" charset="0"/>
                  <a:cs typeface="Segoe UI" pitchFamily="34" charset="0"/>
                </a:endParaRPr>
              </a:p>
              <a:p>
                <a:pPr>
                  <a:lnSpc>
                    <a:spcPct val="90000"/>
                  </a:lnSpc>
                  <a:spcAft>
                    <a:spcPts val="600"/>
                  </a:spcAft>
                </a:pPr>
                <a:r>
                  <a:rPr lang="en-US" dirty="0" err="1">
                    <a:solidFill>
                      <a:srgbClr val="505050"/>
                    </a:solidFill>
                    <a:ea typeface="Segoe UI" pitchFamily="34" charset="0"/>
                    <a:cs typeface="Segoe UI" pitchFamily="34" charset="0"/>
                  </a:rPr>
                  <a:t>CardData</a:t>
                </a:r>
                <a:r>
                  <a:rPr lang="en-US" dirty="0">
                    <a:solidFill>
                      <a:srgbClr val="505050"/>
                    </a:solidFill>
                    <a:ea typeface="Segoe UI" pitchFamily="34" charset="0"/>
                    <a:cs typeface="Segoe UI" pitchFamily="34" charset="0"/>
                  </a:rPr>
                  <a:t> </a:t>
                </a:r>
                <a:endParaRPr lang="en-US" dirty="0" smtClean="0">
                  <a:solidFill>
                    <a:srgbClr val="505050"/>
                  </a:solidFill>
                  <a:ea typeface="Segoe UI" pitchFamily="34" charset="0"/>
                  <a:cs typeface="Segoe UI" pitchFamily="34" charset="0"/>
                </a:endParaRPr>
              </a:p>
              <a:p>
                <a:pPr>
                  <a:lnSpc>
                    <a:spcPct val="90000"/>
                  </a:lnSpc>
                  <a:spcAft>
                    <a:spcPts val="600"/>
                  </a:spcAft>
                </a:pPr>
                <a:r>
                  <a:rPr lang="en-US" dirty="0">
                    <a:solidFill>
                      <a:srgbClr val="505050"/>
                    </a:solidFill>
                    <a:ea typeface="Segoe UI" pitchFamily="34" charset="0"/>
                    <a:cs typeface="Segoe UI" pitchFamily="34" charset="0"/>
                  </a:rPr>
                  <a:t>Healthcare </a:t>
                </a:r>
                <a:endParaRPr lang="en-US" dirty="0" smtClean="0">
                  <a:solidFill>
                    <a:srgbClr val="505050"/>
                  </a:solidFill>
                  <a:ea typeface="Segoe UI" pitchFamily="34" charset="0"/>
                  <a:cs typeface="Segoe UI" pitchFamily="34" charset="0"/>
                </a:endParaRPr>
              </a:p>
              <a:p>
                <a:pPr>
                  <a:lnSpc>
                    <a:spcPct val="90000"/>
                  </a:lnSpc>
                  <a:spcAft>
                    <a:spcPts val="600"/>
                  </a:spcAft>
                </a:pPr>
                <a:r>
                  <a:rPr lang="en-US" dirty="0">
                    <a:solidFill>
                      <a:srgbClr val="505050"/>
                    </a:solidFill>
                    <a:ea typeface="Segoe UI" pitchFamily="34" charset="0"/>
                    <a:cs typeface="Segoe UI" pitchFamily="34" charset="0"/>
                  </a:rPr>
                  <a:t>Healthcare </a:t>
                </a:r>
                <a:endParaRPr lang="en-US" dirty="0" smtClean="0">
                  <a:solidFill>
                    <a:srgbClr val="505050"/>
                  </a:solidFill>
                  <a:ea typeface="Segoe UI" pitchFamily="34" charset="0"/>
                  <a:cs typeface="Segoe UI" pitchFamily="34" charset="0"/>
                </a:endParaRPr>
              </a:p>
              <a:p>
                <a:pPr>
                  <a:lnSpc>
                    <a:spcPct val="90000"/>
                  </a:lnSpc>
                  <a:spcAft>
                    <a:spcPts val="600"/>
                  </a:spcAft>
                </a:pPr>
                <a:r>
                  <a:rPr lang="en-US" dirty="0" smtClean="0">
                    <a:solidFill>
                      <a:srgbClr val="505050"/>
                    </a:solidFill>
                    <a:ea typeface="Segoe UI" pitchFamily="34" charset="0"/>
                    <a:cs typeface="Segoe UI" pitchFamily="34" charset="0"/>
                  </a:rPr>
                  <a:t>Defense</a:t>
                </a:r>
              </a:p>
              <a:p>
                <a:pPr>
                  <a:lnSpc>
                    <a:spcPct val="90000"/>
                  </a:lnSpc>
                  <a:spcAft>
                    <a:spcPts val="600"/>
                  </a:spcAft>
                </a:pPr>
                <a:r>
                  <a:rPr lang="en-US" dirty="0">
                    <a:solidFill>
                      <a:srgbClr val="505050"/>
                    </a:solidFill>
                    <a:ea typeface="Segoe UI" pitchFamily="34" charset="0"/>
                    <a:cs typeface="Segoe UI" pitchFamily="34" charset="0"/>
                  </a:rPr>
                  <a:t>Government  </a:t>
                </a:r>
                <a:endParaRPr lang="en-US" dirty="0" smtClean="0">
                  <a:solidFill>
                    <a:srgbClr val="505050"/>
                  </a:solidFill>
                  <a:ea typeface="Segoe UI" pitchFamily="34" charset="0"/>
                  <a:cs typeface="Segoe UI" pitchFamily="34" charset="0"/>
                </a:endParaRPr>
              </a:p>
              <a:p>
                <a:pPr>
                  <a:lnSpc>
                    <a:spcPct val="90000"/>
                  </a:lnSpc>
                  <a:spcAft>
                    <a:spcPts val="600"/>
                  </a:spcAft>
                </a:pPr>
                <a:r>
                  <a:rPr lang="en-US" dirty="0">
                    <a:solidFill>
                      <a:srgbClr val="505050"/>
                    </a:solidFill>
                    <a:ea typeface="Segoe UI" pitchFamily="34" charset="0"/>
                    <a:cs typeface="Segoe UI" pitchFamily="34" charset="0"/>
                  </a:rPr>
                  <a:t>Law Enforcement </a:t>
                </a:r>
              </a:p>
            </p:txBody>
          </p:sp>
        </p:grpSp>
        <p:grpSp>
          <p:nvGrpSpPr>
            <p:cNvPr id="48" name="Group 47"/>
            <p:cNvGrpSpPr/>
            <p:nvPr/>
          </p:nvGrpSpPr>
          <p:grpSpPr>
            <a:xfrm>
              <a:off x="3932238" y="1211263"/>
              <a:ext cx="8229600" cy="914399"/>
              <a:chOff x="274638" y="1584251"/>
              <a:chExt cx="11887200" cy="541411"/>
            </a:xfrm>
          </p:grpSpPr>
          <p:sp>
            <p:nvSpPr>
              <p:cNvPr id="49" name="Rectangle 48"/>
              <p:cNvSpPr/>
              <p:nvPr/>
            </p:nvSpPr>
            <p:spPr bwMode="auto">
              <a:xfrm>
                <a:off x="274638" y="1584251"/>
                <a:ext cx="3931920" cy="541411"/>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Standards Certifications</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0" name="Rectangle 49"/>
              <p:cNvSpPr/>
              <p:nvPr/>
            </p:nvSpPr>
            <p:spPr bwMode="auto">
              <a:xfrm>
                <a:off x="4252278" y="1584251"/>
                <a:ext cx="3931920" cy="541411"/>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Market</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1" name="Rectangle 50"/>
              <p:cNvSpPr/>
              <p:nvPr/>
            </p:nvSpPr>
            <p:spPr bwMode="auto">
              <a:xfrm>
                <a:off x="8229918" y="1584251"/>
                <a:ext cx="3931920" cy="541411"/>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14099"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rPr>
                  <a:t>Region</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grpSp>
      <p:pic>
        <p:nvPicPr>
          <p:cNvPr id="55" name="Picture 4" descr="D:\DVD_ART35\Artwork_Imagery\Icons - Illustrations\Maps Globes\world map blank.png"/>
          <p:cNvPicPr>
            <a:picLocks noChangeAspect="1" noChangeArrowheads="1"/>
          </p:cNvPicPr>
          <p:nvPr/>
        </p:nvPicPr>
        <p:blipFill rotWithShape="1">
          <a:blip r:embed="rId4" cstate="print"/>
          <a:srcRect b="9999"/>
          <a:stretch/>
        </p:blipFill>
        <p:spPr bwMode="auto">
          <a:xfrm>
            <a:off x="850211" y="2947794"/>
            <a:ext cx="3737534" cy="1896348"/>
          </a:xfrm>
          <a:prstGeom prst="rect">
            <a:avLst/>
          </a:prstGeom>
          <a:noFill/>
        </p:spPr>
      </p:pic>
      <p:sp>
        <p:nvSpPr>
          <p:cNvPr id="56" name="Left Brace 55"/>
          <p:cNvSpPr/>
          <p:nvPr/>
        </p:nvSpPr>
        <p:spPr>
          <a:xfrm>
            <a:off x="633737" y="2895599"/>
            <a:ext cx="174172" cy="1970314"/>
          </a:xfrm>
          <a:prstGeom prst="leftBrace">
            <a:avLst>
              <a:gd name="adj1" fmla="val 46614"/>
              <a:gd name="adj2" fmla="val 50000"/>
            </a:avLst>
          </a:prstGeom>
          <a:ln w="19050" cap="rnd">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57" name="Oval 56"/>
          <p:cNvSpPr/>
          <p:nvPr/>
        </p:nvSpPr>
        <p:spPr bwMode="auto">
          <a:xfrm>
            <a:off x="2604051" y="3777342"/>
            <a:ext cx="511628" cy="609600"/>
          </a:xfrm>
          <a:prstGeom prst="ellipse">
            <a:avLst/>
          </a:prstGeom>
          <a:solidFill>
            <a:schemeClr val="accent3">
              <a:alpha val="85000"/>
            </a:schemeClr>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8" name="Oval 57"/>
          <p:cNvSpPr/>
          <p:nvPr/>
        </p:nvSpPr>
        <p:spPr bwMode="auto">
          <a:xfrm>
            <a:off x="1820281" y="4016827"/>
            <a:ext cx="339952" cy="609600"/>
          </a:xfrm>
          <a:prstGeom prst="ellipse">
            <a:avLst/>
          </a:prstGeom>
          <a:solidFill>
            <a:schemeClr val="accent3">
              <a:alpha val="85000"/>
            </a:schemeClr>
          </a:solidFill>
          <a:ln w="285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9" name="Oval 58"/>
          <p:cNvSpPr/>
          <p:nvPr/>
        </p:nvSpPr>
        <p:spPr bwMode="auto">
          <a:xfrm>
            <a:off x="1308649" y="3542825"/>
            <a:ext cx="522516" cy="299831"/>
          </a:xfrm>
          <a:prstGeom prst="ellipse">
            <a:avLst/>
          </a:prstGeom>
          <a:solidFill>
            <a:schemeClr val="accent2">
              <a:alpha val="85000"/>
            </a:schemeClr>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0" name="Oval 59"/>
          <p:cNvSpPr/>
          <p:nvPr/>
        </p:nvSpPr>
        <p:spPr bwMode="auto">
          <a:xfrm>
            <a:off x="1191403" y="3124198"/>
            <a:ext cx="759505" cy="370579"/>
          </a:xfrm>
          <a:prstGeom prst="ellipse">
            <a:avLst/>
          </a:prstGeom>
          <a:solidFill>
            <a:schemeClr val="accent6">
              <a:alpha val="85000"/>
            </a:schemeClr>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1" name="Oval 60"/>
          <p:cNvSpPr/>
          <p:nvPr/>
        </p:nvSpPr>
        <p:spPr bwMode="auto">
          <a:xfrm>
            <a:off x="3020203" y="3344863"/>
            <a:ext cx="1042533" cy="585344"/>
          </a:xfrm>
          <a:prstGeom prst="ellipse">
            <a:avLst/>
          </a:prstGeom>
          <a:solidFill>
            <a:schemeClr val="accent6">
              <a:alpha val="85000"/>
            </a:schemeClr>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Oval 61"/>
          <p:cNvSpPr/>
          <p:nvPr/>
        </p:nvSpPr>
        <p:spPr bwMode="auto">
          <a:xfrm>
            <a:off x="2516963" y="3377521"/>
            <a:ext cx="459695" cy="258308"/>
          </a:xfrm>
          <a:prstGeom prst="ellipse">
            <a:avLst/>
          </a:prstGeom>
          <a:solidFill>
            <a:schemeClr val="accent2">
              <a:alpha val="85000"/>
            </a:schemeClr>
          </a:solid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3" name="Rectangle 62"/>
          <p:cNvSpPr/>
          <p:nvPr/>
        </p:nvSpPr>
        <p:spPr>
          <a:xfrm>
            <a:off x="277003" y="3726944"/>
            <a:ext cx="441146" cy="383182"/>
          </a:xfrm>
          <a:prstGeom prst="rect">
            <a:avLst/>
          </a:prstGeom>
          <a:ln>
            <a:solidFill>
              <a:schemeClr val="bg1"/>
            </a:solidFill>
          </a:ln>
        </p:spPr>
        <p:txBody>
          <a:bodyPr wrap="none">
            <a:spAutoFit/>
          </a:bodyPr>
          <a:lstStyle/>
          <a:p>
            <a:pPr>
              <a:lnSpc>
                <a:spcPct val="90000"/>
              </a:lnSpc>
              <a:spcAft>
                <a:spcPts val="600"/>
              </a:spcAft>
            </a:pPr>
            <a:r>
              <a:rPr lang="en-US" sz="1050" dirty="0" smtClean="0">
                <a:solidFill>
                  <a:srgbClr val="FFFFFF"/>
                </a:solidFill>
                <a:ea typeface="Segoe UI" pitchFamily="34" charset="0"/>
                <a:cs typeface="Segoe UI" pitchFamily="34" charset="0"/>
              </a:rPr>
              <a:t>ISO</a:t>
            </a:r>
            <a:br>
              <a:rPr lang="en-US" sz="1050" dirty="0" smtClean="0">
                <a:solidFill>
                  <a:srgbClr val="FFFFFF"/>
                </a:solidFill>
                <a:ea typeface="Segoe UI" pitchFamily="34" charset="0"/>
                <a:cs typeface="Segoe UI" pitchFamily="34" charset="0"/>
              </a:rPr>
            </a:br>
            <a:r>
              <a:rPr lang="en-US" sz="1050" dirty="0" smtClean="0">
                <a:solidFill>
                  <a:srgbClr val="FFFFFF"/>
                </a:solidFill>
                <a:ea typeface="Segoe UI" pitchFamily="34" charset="0"/>
                <a:cs typeface="Segoe UI" pitchFamily="34" charset="0"/>
              </a:rPr>
              <a:t>SOC</a:t>
            </a:r>
            <a:endParaRPr lang="en-US" sz="1050" dirty="0">
              <a:solidFill>
                <a:srgbClr val="FFFFFF"/>
              </a:solidFill>
              <a:ea typeface="Segoe UI" pitchFamily="34" charset="0"/>
              <a:cs typeface="Segoe UI" pitchFamily="34" charset="0"/>
            </a:endParaRPr>
          </a:p>
        </p:txBody>
      </p:sp>
      <p:sp>
        <p:nvSpPr>
          <p:cNvPr id="64" name="Rectangle 63"/>
          <p:cNvSpPr/>
          <p:nvPr/>
        </p:nvSpPr>
        <p:spPr>
          <a:xfrm>
            <a:off x="832601" y="2221449"/>
            <a:ext cx="564578" cy="365760"/>
          </a:xfrm>
          <a:prstGeom prst="rect">
            <a:avLst/>
          </a:prstGeom>
          <a:solidFill>
            <a:schemeClr val="tx1"/>
          </a:solidFill>
          <a:ln>
            <a:solidFill>
              <a:schemeClr val="bg1"/>
            </a:solidFill>
          </a:ln>
        </p:spPr>
        <p:txBody>
          <a:bodyPr wrap="none" anchor="ctr">
            <a:spAutoFit/>
          </a:bodyPr>
          <a:lstStyle/>
          <a:p>
            <a:pPr>
              <a:lnSpc>
                <a:spcPct val="90000"/>
              </a:lnSpc>
              <a:spcAft>
                <a:spcPts val="600"/>
              </a:spcAft>
            </a:pPr>
            <a:r>
              <a:rPr lang="en-US" sz="1050" dirty="0" smtClean="0">
                <a:solidFill>
                  <a:srgbClr val="FFFFFF"/>
                </a:solidFill>
                <a:ea typeface="Segoe UI" pitchFamily="34" charset="0"/>
                <a:cs typeface="Segoe UI" pitchFamily="34" charset="0"/>
              </a:rPr>
              <a:t>HIPAA</a:t>
            </a:r>
            <a:endParaRPr lang="en-US" sz="1050" dirty="0">
              <a:solidFill>
                <a:srgbClr val="FFFFFF"/>
              </a:solidFill>
              <a:ea typeface="Segoe UI" pitchFamily="34" charset="0"/>
              <a:cs typeface="Segoe UI" pitchFamily="34" charset="0"/>
            </a:endParaRPr>
          </a:p>
        </p:txBody>
      </p:sp>
      <p:sp>
        <p:nvSpPr>
          <p:cNvPr id="65" name="Rectangle 64"/>
          <p:cNvSpPr/>
          <p:nvPr/>
        </p:nvSpPr>
        <p:spPr>
          <a:xfrm>
            <a:off x="1421758" y="2221449"/>
            <a:ext cx="761747" cy="365760"/>
          </a:xfrm>
          <a:prstGeom prst="rect">
            <a:avLst/>
          </a:prstGeom>
          <a:solidFill>
            <a:schemeClr val="tx1"/>
          </a:solidFill>
          <a:ln>
            <a:solidFill>
              <a:schemeClr val="bg1"/>
            </a:solidFill>
          </a:ln>
        </p:spPr>
        <p:txBody>
          <a:bodyPr wrap="none" anchor="ctr">
            <a:spAutoFit/>
          </a:bodyPr>
          <a:lstStyle/>
          <a:p>
            <a:pPr>
              <a:lnSpc>
                <a:spcPct val="90000"/>
              </a:lnSpc>
              <a:spcAft>
                <a:spcPts val="600"/>
              </a:spcAft>
            </a:pPr>
            <a:r>
              <a:rPr lang="en-US" sz="1050" dirty="0" err="1" smtClean="0">
                <a:solidFill>
                  <a:srgbClr val="FFFFFF"/>
                </a:solidFill>
                <a:ea typeface="Segoe UI" pitchFamily="34" charset="0"/>
                <a:cs typeface="Segoe UI" pitchFamily="34" charset="0"/>
              </a:rPr>
              <a:t>FedRAMP</a:t>
            </a:r>
            <a:endParaRPr lang="en-US" sz="1050" dirty="0">
              <a:solidFill>
                <a:srgbClr val="FFFFFF"/>
              </a:solidFill>
              <a:ea typeface="Segoe UI" pitchFamily="34" charset="0"/>
              <a:cs typeface="Segoe UI" pitchFamily="34" charset="0"/>
            </a:endParaRPr>
          </a:p>
        </p:txBody>
      </p:sp>
      <p:sp>
        <p:nvSpPr>
          <p:cNvPr id="66" name="Rectangle 65"/>
          <p:cNvSpPr/>
          <p:nvPr/>
        </p:nvSpPr>
        <p:spPr>
          <a:xfrm>
            <a:off x="2208084" y="2221449"/>
            <a:ext cx="559769" cy="365760"/>
          </a:xfrm>
          <a:prstGeom prst="rect">
            <a:avLst/>
          </a:prstGeom>
          <a:solidFill>
            <a:schemeClr val="tx1"/>
          </a:solidFill>
          <a:ln>
            <a:solidFill>
              <a:schemeClr val="bg1"/>
            </a:solidFill>
          </a:ln>
        </p:spPr>
        <p:txBody>
          <a:bodyPr wrap="none" anchor="ctr">
            <a:spAutoFit/>
          </a:bodyPr>
          <a:lstStyle/>
          <a:p>
            <a:pPr>
              <a:lnSpc>
                <a:spcPct val="90000"/>
              </a:lnSpc>
              <a:spcAft>
                <a:spcPts val="600"/>
              </a:spcAft>
            </a:pPr>
            <a:r>
              <a:rPr lang="en-US" sz="1050" dirty="0" smtClean="0">
                <a:solidFill>
                  <a:srgbClr val="FFFFFF"/>
                </a:solidFill>
                <a:ea typeface="Segoe UI" pitchFamily="34" charset="0"/>
                <a:cs typeface="Segoe UI" pitchFamily="34" charset="0"/>
              </a:rPr>
              <a:t>FERPA</a:t>
            </a:r>
            <a:endParaRPr lang="en-US" sz="1050" dirty="0">
              <a:solidFill>
                <a:srgbClr val="FFFFFF"/>
              </a:solidFill>
              <a:ea typeface="Segoe UI" pitchFamily="34" charset="0"/>
              <a:cs typeface="Segoe UI" pitchFamily="34" charset="0"/>
            </a:endParaRPr>
          </a:p>
        </p:txBody>
      </p:sp>
      <p:sp>
        <p:nvSpPr>
          <p:cNvPr id="67" name="Rectangle 66"/>
          <p:cNvSpPr/>
          <p:nvPr/>
        </p:nvSpPr>
        <p:spPr>
          <a:xfrm>
            <a:off x="2879873" y="2221449"/>
            <a:ext cx="494046" cy="365760"/>
          </a:xfrm>
          <a:prstGeom prst="rect">
            <a:avLst/>
          </a:prstGeom>
          <a:solidFill>
            <a:schemeClr val="tx1"/>
          </a:solidFill>
          <a:ln>
            <a:solidFill>
              <a:schemeClr val="bg1"/>
            </a:solidFill>
          </a:ln>
        </p:spPr>
        <p:txBody>
          <a:bodyPr wrap="none" anchor="ctr">
            <a:spAutoFit/>
          </a:bodyPr>
          <a:lstStyle/>
          <a:p>
            <a:pPr>
              <a:lnSpc>
                <a:spcPct val="90000"/>
              </a:lnSpc>
              <a:spcAft>
                <a:spcPts val="600"/>
              </a:spcAft>
            </a:pPr>
            <a:r>
              <a:rPr lang="en-US" sz="1050" dirty="0" smtClean="0">
                <a:solidFill>
                  <a:srgbClr val="FFFFFF"/>
                </a:solidFill>
                <a:ea typeface="Segoe UI" pitchFamily="34" charset="0"/>
                <a:cs typeface="Segoe UI" pitchFamily="34" charset="0"/>
              </a:rPr>
              <a:t>HMG</a:t>
            </a:r>
            <a:br>
              <a:rPr lang="en-US" sz="1050" dirty="0" smtClean="0">
                <a:solidFill>
                  <a:srgbClr val="FFFFFF"/>
                </a:solidFill>
                <a:ea typeface="Segoe UI" pitchFamily="34" charset="0"/>
                <a:cs typeface="Segoe UI" pitchFamily="34" charset="0"/>
              </a:rPr>
            </a:br>
            <a:r>
              <a:rPr lang="en-US" sz="1050" dirty="0" smtClean="0">
                <a:solidFill>
                  <a:srgbClr val="FFFFFF"/>
                </a:solidFill>
                <a:ea typeface="Segoe UI" pitchFamily="34" charset="0"/>
                <a:cs typeface="Segoe UI" pitchFamily="34" charset="0"/>
              </a:rPr>
              <a:t>IL2</a:t>
            </a:r>
            <a:endParaRPr lang="en-US" sz="1050" dirty="0">
              <a:solidFill>
                <a:srgbClr val="FFFFFF"/>
              </a:solidFill>
              <a:ea typeface="Segoe UI" pitchFamily="34" charset="0"/>
              <a:cs typeface="Segoe UI" pitchFamily="34" charset="0"/>
            </a:endParaRPr>
          </a:p>
        </p:txBody>
      </p:sp>
      <p:sp>
        <p:nvSpPr>
          <p:cNvPr id="68" name="Rectangle 67"/>
          <p:cNvSpPr/>
          <p:nvPr/>
        </p:nvSpPr>
        <p:spPr>
          <a:xfrm>
            <a:off x="3402137" y="2221449"/>
            <a:ext cx="548548" cy="365760"/>
          </a:xfrm>
          <a:prstGeom prst="rect">
            <a:avLst/>
          </a:prstGeom>
          <a:solidFill>
            <a:schemeClr val="tx1"/>
          </a:solidFill>
          <a:ln>
            <a:solidFill>
              <a:schemeClr val="bg1"/>
            </a:solidFill>
          </a:ln>
        </p:spPr>
        <p:txBody>
          <a:bodyPr wrap="none" anchor="ctr">
            <a:spAutoFit/>
          </a:bodyPr>
          <a:lstStyle/>
          <a:p>
            <a:pPr>
              <a:lnSpc>
                <a:spcPct val="90000"/>
              </a:lnSpc>
              <a:spcAft>
                <a:spcPts val="600"/>
              </a:spcAft>
            </a:pPr>
            <a:r>
              <a:rPr lang="en-US" sz="1050" dirty="0" smtClean="0">
                <a:solidFill>
                  <a:srgbClr val="FFFFFF"/>
                </a:solidFill>
                <a:ea typeface="Segoe UI" pitchFamily="34" charset="0"/>
                <a:cs typeface="Segoe UI" pitchFamily="34" charset="0"/>
              </a:rPr>
              <a:t>EUMC</a:t>
            </a:r>
            <a:endParaRPr lang="en-US" sz="1050" dirty="0">
              <a:solidFill>
                <a:srgbClr val="FFFFFF"/>
              </a:solidFill>
              <a:ea typeface="Segoe UI" pitchFamily="34" charset="0"/>
              <a:cs typeface="Segoe UI" pitchFamily="34" charset="0"/>
            </a:endParaRPr>
          </a:p>
        </p:txBody>
      </p:sp>
      <p:sp>
        <p:nvSpPr>
          <p:cNvPr id="69" name="Rectangle 68"/>
          <p:cNvSpPr/>
          <p:nvPr/>
        </p:nvSpPr>
        <p:spPr>
          <a:xfrm>
            <a:off x="3978903" y="2221449"/>
            <a:ext cx="554960" cy="365760"/>
          </a:xfrm>
          <a:prstGeom prst="rect">
            <a:avLst/>
          </a:prstGeom>
          <a:solidFill>
            <a:schemeClr val="tx1"/>
          </a:solidFill>
          <a:ln>
            <a:solidFill>
              <a:schemeClr val="bg1"/>
            </a:solidFill>
          </a:ln>
        </p:spPr>
        <p:txBody>
          <a:bodyPr wrap="none" anchor="ctr">
            <a:spAutoFit/>
          </a:bodyPr>
          <a:lstStyle/>
          <a:p>
            <a:pPr>
              <a:lnSpc>
                <a:spcPct val="90000"/>
              </a:lnSpc>
              <a:spcAft>
                <a:spcPts val="600"/>
              </a:spcAft>
            </a:pPr>
            <a:r>
              <a:rPr lang="en-US" sz="1050" dirty="0" smtClean="0">
                <a:solidFill>
                  <a:srgbClr val="FFFFFF"/>
                </a:solidFill>
                <a:ea typeface="Segoe UI" pitchFamily="34" charset="0"/>
                <a:cs typeface="Segoe UI" pitchFamily="34" charset="0"/>
              </a:rPr>
              <a:t>TC260</a:t>
            </a:r>
            <a:br>
              <a:rPr lang="en-US" sz="1050" dirty="0" smtClean="0">
                <a:solidFill>
                  <a:srgbClr val="FFFFFF"/>
                </a:solidFill>
                <a:ea typeface="Segoe UI" pitchFamily="34" charset="0"/>
                <a:cs typeface="Segoe UI" pitchFamily="34" charset="0"/>
              </a:rPr>
            </a:br>
            <a:r>
              <a:rPr lang="en-US" sz="1050" dirty="0" smtClean="0">
                <a:solidFill>
                  <a:srgbClr val="FFFFFF"/>
                </a:solidFill>
                <a:ea typeface="Segoe UI" pitchFamily="34" charset="0"/>
                <a:cs typeface="Segoe UI" pitchFamily="34" charset="0"/>
              </a:rPr>
              <a:t>MLPS</a:t>
            </a:r>
            <a:endParaRPr lang="en-US" sz="1050" dirty="0">
              <a:solidFill>
                <a:srgbClr val="FFFFFF"/>
              </a:solidFill>
              <a:ea typeface="Segoe UI" pitchFamily="34" charset="0"/>
              <a:cs typeface="Segoe UI" pitchFamily="34" charset="0"/>
            </a:endParaRPr>
          </a:p>
        </p:txBody>
      </p:sp>
      <p:cxnSp>
        <p:nvCxnSpPr>
          <p:cNvPr id="70" name="Straight Arrow Connector 69"/>
          <p:cNvCxnSpPr/>
          <p:nvPr/>
        </p:nvCxnSpPr>
        <p:spPr>
          <a:xfrm flipH="1">
            <a:off x="1618514" y="2590799"/>
            <a:ext cx="893135" cy="1105786"/>
          </a:xfrm>
          <a:prstGeom prst="straightConnector1">
            <a:avLst/>
          </a:prstGeom>
          <a:ln>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a:off x="1544086" y="2590799"/>
            <a:ext cx="311852" cy="1084521"/>
          </a:xfrm>
          <a:prstGeom prst="straightConnector1">
            <a:avLst/>
          </a:prstGeom>
          <a:ln>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1122254" y="2590799"/>
            <a:ext cx="358037" cy="1084521"/>
          </a:xfrm>
          <a:prstGeom prst="straightConnector1">
            <a:avLst/>
          </a:prstGeom>
          <a:ln>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flipH="1">
            <a:off x="2681770" y="2590799"/>
            <a:ext cx="453583" cy="903767"/>
          </a:xfrm>
          <a:prstGeom prst="straightConnector1">
            <a:avLst/>
          </a:prstGeom>
          <a:ln>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flipH="1">
            <a:off x="2798728" y="2590799"/>
            <a:ext cx="903658" cy="914400"/>
          </a:xfrm>
          <a:prstGeom prst="straightConnector1">
            <a:avLst/>
          </a:prstGeom>
          <a:ln>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flipH="1">
            <a:off x="3681230" y="2590799"/>
            <a:ext cx="591731" cy="1020726"/>
          </a:xfrm>
          <a:prstGeom prst="straightConnector1">
            <a:avLst/>
          </a:prstGeom>
          <a:ln>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045096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bwMode="auto">
          <a:xfrm>
            <a:off x="1307155" y="936942"/>
            <a:ext cx="10016482" cy="57618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1"/>
          <p:cNvSpPr>
            <a:spLocks noGrp="1"/>
          </p:cNvSpPr>
          <p:nvPr>
            <p:ph type="title" idx="4294967295"/>
          </p:nvPr>
        </p:nvSpPr>
        <p:spPr>
          <a:xfrm>
            <a:off x="76200" y="-7938"/>
            <a:ext cx="11933237" cy="452437"/>
          </a:xfrm>
        </p:spPr>
        <p:txBody>
          <a:bodyPr/>
          <a:lstStyle/>
          <a:p>
            <a:r>
              <a:rPr lang="en-US" sz="4800" dirty="0" smtClean="0">
                <a:latin typeface="Segoe UI Light" panose="020B0502040204020203" pitchFamily="34" charset="0"/>
                <a:ea typeface="Segoe UI" panose="020B0502040204020203" pitchFamily="34" charset="0"/>
              </a:rPr>
              <a:t>How Office </a:t>
            </a:r>
            <a:r>
              <a:rPr lang="en-US" sz="4800" dirty="0">
                <a:latin typeface="Segoe UI Light" panose="020B0502040204020203" pitchFamily="34" charset="0"/>
                <a:ea typeface="Segoe UI" panose="020B0502040204020203" pitchFamily="34" charset="0"/>
              </a:rPr>
              <a:t>365 </a:t>
            </a:r>
            <a:r>
              <a:rPr lang="en-US" sz="4800" dirty="0" smtClean="0">
                <a:latin typeface="Segoe UI Light" panose="020B0502040204020203" pitchFamily="34" charset="0"/>
                <a:ea typeface="Segoe UI" panose="020B0502040204020203" pitchFamily="34" charset="0"/>
              </a:rPr>
              <a:t>Controls meet Compliance?</a:t>
            </a:r>
            <a:endParaRPr lang="en-US" sz="4800" dirty="0">
              <a:latin typeface="Segoe UI Light" panose="020B0502040204020203" pitchFamily="34" charset="0"/>
              <a:ea typeface="Segoe UI" panose="020B0502040204020203" pitchFamily="34"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5837" y="2125662"/>
            <a:ext cx="716021" cy="64008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96185" y="3040062"/>
            <a:ext cx="712817" cy="64008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97746" y="3954462"/>
            <a:ext cx="711256" cy="516949"/>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96185" y="4764491"/>
            <a:ext cx="712817" cy="721170"/>
          </a:xfrm>
          <a:prstGeom prst="rect">
            <a:avLst/>
          </a:prstGeom>
          <a:ln>
            <a:solidFill>
              <a:schemeClr val="bg2">
                <a:lumMod val="50000"/>
              </a:schemeClr>
            </a:solidFill>
          </a:ln>
        </p:spPr>
      </p:pic>
      <p:grpSp>
        <p:nvGrpSpPr>
          <p:cNvPr id="8" name="Group 7"/>
          <p:cNvGrpSpPr/>
          <p:nvPr/>
        </p:nvGrpSpPr>
        <p:grpSpPr>
          <a:xfrm>
            <a:off x="2156790" y="2125662"/>
            <a:ext cx="1371600" cy="1828800"/>
            <a:chOff x="9235759" y="2354261"/>
            <a:chExt cx="2926080" cy="2867910"/>
          </a:xfrm>
          <a:solidFill>
            <a:schemeClr val="tx2">
              <a:lumMod val="40000"/>
              <a:lumOff val="60000"/>
            </a:schemeClr>
          </a:solidFill>
        </p:grpSpPr>
        <p:sp>
          <p:nvSpPr>
            <p:cNvPr id="9" name="Text Placeholder 6"/>
            <p:cNvSpPr txBox="1">
              <a:spLocks/>
            </p:cNvSpPr>
            <p:nvPr/>
          </p:nvSpPr>
          <p:spPr>
            <a:xfrm>
              <a:off x="9235759" y="2354261"/>
              <a:ext cx="2926080" cy="683264"/>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a:solidFill>
                    <a:srgbClr val="FFFFFF">
                      <a:lumMod val="50000"/>
                    </a:srgbClr>
                  </a:solidFill>
                </a:rPr>
                <a:t>Physical Security</a:t>
              </a:r>
            </a:p>
          </p:txBody>
        </p:sp>
        <p:sp>
          <p:nvSpPr>
            <p:cNvPr id="10" name="Text Placeholder 6"/>
            <p:cNvSpPr txBox="1">
              <a:spLocks/>
            </p:cNvSpPr>
            <p:nvPr/>
          </p:nvSpPr>
          <p:spPr>
            <a:xfrm>
              <a:off x="9235759" y="3081631"/>
              <a:ext cx="2926080" cy="683264"/>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a:solidFill>
                    <a:srgbClr val="FFFFFF">
                      <a:lumMod val="50000"/>
                    </a:srgbClr>
                  </a:solidFill>
                </a:rPr>
                <a:t>Security Best Practices</a:t>
              </a:r>
            </a:p>
          </p:txBody>
        </p:sp>
        <p:sp>
          <p:nvSpPr>
            <p:cNvPr id="11" name="Text Placeholder 6"/>
            <p:cNvSpPr txBox="1">
              <a:spLocks/>
            </p:cNvSpPr>
            <p:nvPr/>
          </p:nvSpPr>
          <p:spPr>
            <a:xfrm>
              <a:off x="9235759" y="3809001"/>
              <a:ext cx="2926080" cy="683264"/>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a:solidFill>
                    <a:srgbClr val="FFFFFF">
                      <a:lumMod val="50000"/>
                    </a:srgbClr>
                  </a:solidFill>
                </a:rPr>
                <a:t>Secure Network Layer</a:t>
              </a:r>
            </a:p>
          </p:txBody>
        </p:sp>
        <p:sp>
          <p:nvSpPr>
            <p:cNvPr id="12" name="Text Placeholder 6"/>
            <p:cNvSpPr txBox="1">
              <a:spLocks/>
            </p:cNvSpPr>
            <p:nvPr/>
          </p:nvSpPr>
          <p:spPr>
            <a:xfrm>
              <a:off x="9235759" y="4536371"/>
              <a:ext cx="2926080" cy="685800"/>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a:solidFill>
                    <a:srgbClr val="FFFFFF">
                      <a:lumMod val="50000"/>
                    </a:srgbClr>
                  </a:solidFill>
                </a:rPr>
                <a:t>Data Encryption</a:t>
              </a:r>
            </a:p>
          </p:txBody>
        </p:sp>
      </p:grpSp>
      <p:sp>
        <p:nvSpPr>
          <p:cNvPr id="16" name="TextBox 15"/>
          <p:cNvSpPr txBox="1"/>
          <p:nvPr/>
        </p:nvSpPr>
        <p:spPr>
          <a:xfrm>
            <a:off x="1189037" y="906462"/>
            <a:ext cx="10896600"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rgbClr val="FFFFFF"/>
                </a:solidFill>
                <a:latin typeface="Segoe UI Light"/>
              </a:rPr>
              <a:t>  Office 365 Service       |      Master GRC Control Sets        |      Certifications</a:t>
            </a:r>
          </a:p>
        </p:txBody>
      </p:sp>
      <p:grpSp>
        <p:nvGrpSpPr>
          <p:cNvPr id="17" name="Group 16"/>
          <p:cNvGrpSpPr/>
          <p:nvPr/>
        </p:nvGrpSpPr>
        <p:grpSpPr>
          <a:xfrm>
            <a:off x="2164887" y="4487862"/>
            <a:ext cx="1371600" cy="1828800"/>
            <a:chOff x="9235759" y="2354261"/>
            <a:chExt cx="2926080" cy="2867910"/>
          </a:xfrm>
          <a:solidFill>
            <a:schemeClr val="tx2">
              <a:lumMod val="40000"/>
              <a:lumOff val="60000"/>
            </a:schemeClr>
          </a:solidFill>
        </p:grpSpPr>
        <p:sp>
          <p:nvSpPr>
            <p:cNvPr id="18" name="Text Placeholder 6"/>
            <p:cNvSpPr txBox="1">
              <a:spLocks/>
            </p:cNvSpPr>
            <p:nvPr/>
          </p:nvSpPr>
          <p:spPr>
            <a:xfrm>
              <a:off x="9235759" y="2354261"/>
              <a:ext cx="2926080" cy="683264"/>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DLP</a:t>
              </a:r>
              <a:endParaRPr lang="en-US" sz="1400" dirty="0">
                <a:solidFill>
                  <a:srgbClr val="FFFFFF">
                    <a:lumMod val="50000"/>
                  </a:srgbClr>
                </a:solidFill>
              </a:endParaRPr>
            </a:p>
          </p:txBody>
        </p:sp>
        <p:sp>
          <p:nvSpPr>
            <p:cNvPr id="19" name="Text Placeholder 6"/>
            <p:cNvSpPr txBox="1">
              <a:spLocks/>
            </p:cNvSpPr>
            <p:nvPr/>
          </p:nvSpPr>
          <p:spPr>
            <a:xfrm>
              <a:off x="9235759" y="3081631"/>
              <a:ext cx="2926080" cy="683264"/>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OME</a:t>
              </a:r>
              <a:endParaRPr lang="en-US" sz="1400" dirty="0">
                <a:solidFill>
                  <a:srgbClr val="FFFFFF">
                    <a:lumMod val="50000"/>
                  </a:srgbClr>
                </a:solidFill>
              </a:endParaRPr>
            </a:p>
          </p:txBody>
        </p:sp>
        <p:sp>
          <p:nvSpPr>
            <p:cNvPr id="20" name="Text Placeholder 6"/>
            <p:cNvSpPr txBox="1">
              <a:spLocks/>
            </p:cNvSpPr>
            <p:nvPr/>
          </p:nvSpPr>
          <p:spPr>
            <a:xfrm>
              <a:off x="9235759" y="3809001"/>
              <a:ext cx="2926080" cy="683264"/>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SMIME</a:t>
              </a:r>
              <a:endParaRPr lang="en-US" sz="1400" dirty="0">
                <a:solidFill>
                  <a:srgbClr val="FFFFFF">
                    <a:lumMod val="50000"/>
                  </a:srgbClr>
                </a:solidFill>
              </a:endParaRPr>
            </a:p>
          </p:txBody>
        </p:sp>
        <p:sp>
          <p:nvSpPr>
            <p:cNvPr id="21" name="Text Placeholder 6"/>
            <p:cNvSpPr txBox="1">
              <a:spLocks/>
            </p:cNvSpPr>
            <p:nvPr/>
          </p:nvSpPr>
          <p:spPr>
            <a:xfrm>
              <a:off x="9235759" y="4536371"/>
              <a:ext cx="2926080" cy="685800"/>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RBAC</a:t>
              </a:r>
              <a:endParaRPr lang="en-US" sz="1400" dirty="0">
                <a:solidFill>
                  <a:srgbClr val="FFFFFF">
                    <a:lumMod val="50000"/>
                  </a:srgbClr>
                </a:solidFill>
              </a:endParaRPr>
            </a:p>
          </p:txBody>
        </p:sp>
      </p:grpSp>
      <p:sp>
        <p:nvSpPr>
          <p:cNvPr id="22" name="Text Placeholder 6"/>
          <p:cNvSpPr txBox="1">
            <a:spLocks/>
          </p:cNvSpPr>
          <p:nvPr/>
        </p:nvSpPr>
        <p:spPr>
          <a:xfrm>
            <a:off x="2164887" y="6347450"/>
            <a:ext cx="1371600" cy="437319"/>
          </a:xfrm>
          <a:prstGeom prst="rect">
            <a:avLst/>
          </a:prstGeom>
          <a:solidFill>
            <a:schemeClr val="tx2">
              <a:lumMod val="40000"/>
              <a:lumOff val="60000"/>
            </a:schemeClr>
          </a:solid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RMS</a:t>
            </a:r>
            <a:endParaRPr lang="en-US" sz="1400" dirty="0">
              <a:solidFill>
                <a:srgbClr val="FFFFFF">
                  <a:lumMod val="50000"/>
                </a:srgbClr>
              </a:solidFill>
            </a:endParaRPr>
          </a:p>
        </p:txBody>
      </p:sp>
      <p:grpSp>
        <p:nvGrpSpPr>
          <p:cNvPr id="23" name="Group 22"/>
          <p:cNvGrpSpPr/>
          <p:nvPr/>
        </p:nvGrpSpPr>
        <p:grpSpPr>
          <a:xfrm>
            <a:off x="5989637" y="4132702"/>
            <a:ext cx="1371600" cy="2031560"/>
            <a:chOff x="9235759" y="2354261"/>
            <a:chExt cx="2926080" cy="3185876"/>
          </a:xfrm>
          <a:solidFill>
            <a:schemeClr val="tx2">
              <a:lumMod val="40000"/>
              <a:lumOff val="60000"/>
            </a:schemeClr>
          </a:solidFill>
        </p:grpSpPr>
        <p:sp>
          <p:nvSpPr>
            <p:cNvPr id="24" name="Text Placeholder 6"/>
            <p:cNvSpPr txBox="1">
              <a:spLocks/>
            </p:cNvSpPr>
            <p:nvPr/>
          </p:nvSpPr>
          <p:spPr>
            <a:xfrm>
              <a:off x="9235759" y="2354261"/>
              <a:ext cx="2926080" cy="683264"/>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Account Mgmt.</a:t>
              </a:r>
              <a:endParaRPr lang="en-US" sz="1400" dirty="0">
                <a:solidFill>
                  <a:srgbClr val="FFFFFF">
                    <a:lumMod val="50000"/>
                  </a:srgbClr>
                </a:solidFill>
              </a:endParaRPr>
            </a:p>
          </p:txBody>
        </p:sp>
        <p:sp>
          <p:nvSpPr>
            <p:cNvPr id="25" name="Text Placeholder 6"/>
            <p:cNvSpPr txBox="1">
              <a:spLocks/>
            </p:cNvSpPr>
            <p:nvPr/>
          </p:nvSpPr>
          <p:spPr>
            <a:xfrm>
              <a:off x="9235759" y="3081631"/>
              <a:ext cx="2926080" cy="683264"/>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Incident Monitoring</a:t>
              </a:r>
              <a:endParaRPr lang="en-US" sz="1400" dirty="0">
                <a:solidFill>
                  <a:srgbClr val="FFFFFF">
                    <a:lumMod val="50000"/>
                  </a:srgbClr>
                </a:solidFill>
              </a:endParaRPr>
            </a:p>
          </p:txBody>
        </p:sp>
        <p:sp>
          <p:nvSpPr>
            <p:cNvPr id="26" name="Text Placeholder 6"/>
            <p:cNvSpPr txBox="1">
              <a:spLocks/>
            </p:cNvSpPr>
            <p:nvPr/>
          </p:nvSpPr>
          <p:spPr>
            <a:xfrm>
              <a:off x="9235759" y="3809001"/>
              <a:ext cx="2926080" cy="683264"/>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Data Encryption</a:t>
              </a:r>
              <a:endParaRPr lang="en-US" sz="1400" dirty="0">
                <a:solidFill>
                  <a:srgbClr val="FFFFFF">
                    <a:lumMod val="50000"/>
                  </a:srgbClr>
                </a:solidFill>
              </a:endParaRPr>
            </a:p>
          </p:txBody>
        </p:sp>
        <p:sp>
          <p:nvSpPr>
            <p:cNvPr id="27" name="Text Placeholder 6"/>
            <p:cNvSpPr txBox="1">
              <a:spLocks/>
            </p:cNvSpPr>
            <p:nvPr/>
          </p:nvSpPr>
          <p:spPr>
            <a:xfrm>
              <a:off x="9235759" y="4536369"/>
              <a:ext cx="2926080" cy="1003768"/>
            </a:xfrm>
            <a:prstGeom prst="rect">
              <a:avLst/>
            </a:prstGeom>
            <a:grp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Encryption of stored data and more… </a:t>
              </a:r>
              <a:endParaRPr lang="en-US" sz="1400" dirty="0">
                <a:solidFill>
                  <a:srgbClr val="FFFFFF">
                    <a:lumMod val="50000"/>
                  </a:srgbClr>
                </a:solidFill>
              </a:endParaRPr>
            </a:p>
          </p:txBody>
        </p:sp>
      </p:grpSp>
      <p:sp>
        <p:nvSpPr>
          <p:cNvPr id="28" name="Text Placeholder 6"/>
          <p:cNvSpPr txBox="1">
            <a:spLocks/>
          </p:cNvSpPr>
          <p:nvPr/>
        </p:nvSpPr>
        <p:spPr>
          <a:xfrm>
            <a:off x="5989637" y="3461634"/>
            <a:ext cx="1371600" cy="640080"/>
          </a:xfrm>
          <a:prstGeom prst="rect">
            <a:avLst/>
          </a:prstGeom>
          <a:solidFill>
            <a:schemeClr val="tx2">
              <a:lumMod val="40000"/>
              <a:lumOff val="60000"/>
            </a:schemeClr>
          </a:solid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Data Minimization &amp; Retention </a:t>
            </a:r>
            <a:endParaRPr lang="en-US" sz="1400" dirty="0">
              <a:solidFill>
                <a:srgbClr val="FFFFFF">
                  <a:lumMod val="50000"/>
                </a:srgbClr>
              </a:solidFill>
            </a:endParaRPr>
          </a:p>
        </p:txBody>
      </p:sp>
      <p:sp>
        <p:nvSpPr>
          <p:cNvPr id="29" name="Up Arrow 28"/>
          <p:cNvSpPr/>
          <p:nvPr/>
        </p:nvSpPr>
        <p:spPr bwMode="auto">
          <a:xfrm rot="5400000">
            <a:off x="8586796" y="3579822"/>
            <a:ext cx="457201" cy="749281"/>
          </a:xfrm>
          <a:prstGeom prst="upArrow">
            <a:avLst/>
          </a:prstGeom>
          <a:solidFill>
            <a:schemeClr val="tx1"/>
          </a:solidFill>
          <a:ln w="9525">
            <a:noFill/>
            <a:miter lim="800000"/>
            <a:headEnd/>
            <a:tailEnd/>
          </a:ln>
          <a:effectLst>
            <a:outerShdw blurRad="152400" dist="88900" dir="5400000" algn="t" rotWithShape="0">
              <a:prstClr val="black">
                <a:alpha val="54000"/>
              </a:prstClr>
            </a:outerShdw>
          </a:effectLst>
        </p:spPr>
        <p:txBody>
          <a:bodyPr wrap="square" lIns="0" rIns="0" anchor="ctr" anchorCtr="1">
            <a:noAutofit/>
          </a:bodyPr>
          <a:lstStyle/>
          <a:p>
            <a:pPr marL="57150" indent="-57150" algn="ctr" eaLnBrk="0" fontAlgn="base" hangingPunct="0">
              <a:spcBef>
                <a:spcPct val="0"/>
              </a:spcBef>
              <a:spcAft>
                <a:spcPct val="0"/>
              </a:spcAft>
              <a:defRPr/>
            </a:pPr>
            <a:endParaRPr lang="en-US" sz="850" b="1" dirty="0">
              <a:solidFill>
                <a:srgbClr val="FFFFFF"/>
              </a:solidFill>
              <a:latin typeface="Segoe" pitchFamily="34" charset="0"/>
              <a:cs typeface="Times New Roman" pitchFamily="18" charset="0"/>
            </a:endParaRPr>
          </a:p>
        </p:txBody>
      </p:sp>
      <p:sp>
        <p:nvSpPr>
          <p:cNvPr id="30" name="Up Arrow 29"/>
          <p:cNvSpPr/>
          <p:nvPr/>
        </p:nvSpPr>
        <p:spPr bwMode="auto">
          <a:xfrm rot="16200000">
            <a:off x="8574077" y="4113221"/>
            <a:ext cx="457201" cy="749281"/>
          </a:xfrm>
          <a:prstGeom prst="upArrow">
            <a:avLst/>
          </a:prstGeom>
          <a:solidFill>
            <a:schemeClr val="tx1"/>
          </a:solidFill>
          <a:ln w="9525">
            <a:noFill/>
            <a:miter lim="800000"/>
            <a:headEnd/>
            <a:tailEnd/>
          </a:ln>
          <a:effectLst>
            <a:outerShdw blurRad="152400" dist="88900" dir="5400000" algn="t" rotWithShape="0">
              <a:prstClr val="black">
                <a:alpha val="54000"/>
              </a:prstClr>
            </a:outerShdw>
          </a:effectLst>
        </p:spPr>
        <p:txBody>
          <a:bodyPr wrap="square" lIns="0" rIns="0" anchor="ctr" anchorCtr="1">
            <a:noAutofit/>
          </a:bodyPr>
          <a:lstStyle/>
          <a:p>
            <a:pPr marL="57150" indent="-57150" algn="ctr" eaLnBrk="0" fontAlgn="base" hangingPunct="0">
              <a:spcBef>
                <a:spcPct val="0"/>
              </a:spcBef>
              <a:spcAft>
                <a:spcPct val="0"/>
              </a:spcAft>
              <a:defRPr/>
            </a:pPr>
            <a:endParaRPr lang="en-US" sz="850" b="1" dirty="0">
              <a:solidFill>
                <a:srgbClr val="FFFFFF"/>
              </a:solidFill>
              <a:latin typeface="Segoe" pitchFamily="34" charset="0"/>
              <a:cs typeface="Times New Roman" pitchFamily="18" charset="0"/>
            </a:endParaRPr>
          </a:p>
        </p:txBody>
      </p:sp>
      <p:sp>
        <p:nvSpPr>
          <p:cNvPr id="31" name="Text Placeholder 6"/>
          <p:cNvSpPr txBox="1">
            <a:spLocks/>
          </p:cNvSpPr>
          <p:nvPr/>
        </p:nvSpPr>
        <p:spPr>
          <a:xfrm>
            <a:off x="9897160" y="5756914"/>
            <a:ext cx="711842" cy="712148"/>
          </a:xfrm>
          <a:prstGeom prst="rect">
            <a:avLst/>
          </a:prstGeom>
          <a:solidFill>
            <a:srgbClr val="FFFFFF"/>
          </a:solidFill>
          <a:ln>
            <a:solidFill>
              <a:schemeClr val="bg2">
                <a:lumMod val="50000"/>
              </a:schemeClr>
            </a:solidFill>
          </a:ln>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100" dirty="0" smtClean="0">
                <a:solidFill>
                  <a:srgbClr val="FFFFFF">
                    <a:lumMod val="50000"/>
                  </a:srgbClr>
                </a:solidFill>
              </a:rPr>
              <a:t>New Cert’s and more…</a:t>
            </a:r>
            <a:endParaRPr lang="en-US" sz="1100" dirty="0">
              <a:solidFill>
                <a:srgbClr val="FFFFFF">
                  <a:lumMod val="50000"/>
                </a:srgbClr>
              </a:solidFill>
            </a:endParaRPr>
          </a:p>
        </p:txBody>
      </p:sp>
      <p:sp>
        <p:nvSpPr>
          <p:cNvPr id="32" name="Text Placeholder 6"/>
          <p:cNvSpPr txBox="1">
            <a:spLocks/>
          </p:cNvSpPr>
          <p:nvPr/>
        </p:nvSpPr>
        <p:spPr>
          <a:xfrm>
            <a:off x="5989637" y="2993327"/>
            <a:ext cx="1371600" cy="437319"/>
          </a:xfrm>
          <a:prstGeom prst="rect">
            <a:avLst/>
          </a:prstGeom>
          <a:solidFill>
            <a:schemeClr val="tx2">
              <a:lumMod val="40000"/>
              <a:lumOff val="60000"/>
            </a:schemeClr>
          </a:solidFill>
        </p:spPr>
        <p:txBody>
          <a:bodyPr vert="horz" wrap="square" lIns="146304" tIns="91440" rIns="146304" bIns="91440" rtlCol="0" anchor="ctr">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1400" dirty="0" smtClean="0">
                <a:solidFill>
                  <a:srgbClr val="FFFFFF">
                    <a:lumMod val="50000"/>
                  </a:srgbClr>
                </a:solidFill>
              </a:rPr>
              <a:t>Access Control</a:t>
            </a:r>
            <a:endParaRPr lang="en-US" sz="1400" dirty="0">
              <a:solidFill>
                <a:srgbClr val="FFFFFF">
                  <a:lumMod val="50000"/>
                </a:srgbClr>
              </a:solidFill>
            </a:endParaRPr>
          </a:p>
        </p:txBody>
      </p:sp>
      <p:sp>
        <p:nvSpPr>
          <p:cNvPr id="33" name="Title 1"/>
          <p:cNvSpPr txBox="1">
            <a:spLocks/>
          </p:cNvSpPr>
          <p:nvPr/>
        </p:nvSpPr>
        <p:spPr>
          <a:xfrm rot="16200000">
            <a:off x="-1853932" y="3964671"/>
            <a:ext cx="5013960" cy="452021"/>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a:gradFill>
                  <a:gsLst>
                    <a:gs pos="1250">
                      <a:srgbClr val="505050"/>
                    </a:gs>
                    <a:gs pos="100000">
                      <a:srgbClr val="505050"/>
                    </a:gs>
                  </a:gsLst>
                  <a:lin ang="5400000" scaled="0"/>
                </a:gradFill>
                <a:ea typeface="Segoe UI" panose="020B0502040204020203" pitchFamily="34" charset="0"/>
              </a:rPr>
              <a:t>Office 365 Services</a:t>
            </a:r>
          </a:p>
        </p:txBody>
      </p:sp>
      <p:sp>
        <p:nvSpPr>
          <p:cNvPr id="34" name="Up Arrow 33"/>
          <p:cNvSpPr/>
          <p:nvPr/>
        </p:nvSpPr>
        <p:spPr bwMode="auto">
          <a:xfrm rot="5400000">
            <a:off x="4471996" y="3579822"/>
            <a:ext cx="457201" cy="749281"/>
          </a:xfrm>
          <a:prstGeom prst="upArrow">
            <a:avLst/>
          </a:prstGeom>
          <a:solidFill>
            <a:schemeClr val="tx1"/>
          </a:solidFill>
          <a:ln w="9525">
            <a:noFill/>
            <a:miter lim="800000"/>
            <a:headEnd/>
            <a:tailEnd/>
          </a:ln>
          <a:effectLst>
            <a:outerShdw blurRad="152400" dist="88900" dir="5400000" algn="t" rotWithShape="0">
              <a:prstClr val="black">
                <a:alpha val="54000"/>
              </a:prstClr>
            </a:outerShdw>
          </a:effectLst>
        </p:spPr>
        <p:txBody>
          <a:bodyPr wrap="square" lIns="0" rIns="0" anchor="ctr" anchorCtr="1">
            <a:noAutofit/>
          </a:bodyPr>
          <a:lstStyle/>
          <a:p>
            <a:pPr marL="57150" indent="-57150" algn="ctr" eaLnBrk="0" fontAlgn="base" hangingPunct="0">
              <a:spcBef>
                <a:spcPct val="0"/>
              </a:spcBef>
              <a:spcAft>
                <a:spcPct val="0"/>
              </a:spcAft>
              <a:defRPr/>
            </a:pPr>
            <a:endParaRPr lang="en-US" sz="850" b="1" dirty="0">
              <a:solidFill>
                <a:srgbClr val="FFFFFF"/>
              </a:solidFill>
              <a:latin typeface="Segoe" pitchFamily="34" charset="0"/>
              <a:cs typeface="Times New Roman" pitchFamily="18" charset="0"/>
            </a:endParaRPr>
          </a:p>
        </p:txBody>
      </p:sp>
      <p:sp>
        <p:nvSpPr>
          <p:cNvPr id="35" name="Up Arrow 34"/>
          <p:cNvSpPr/>
          <p:nvPr/>
        </p:nvSpPr>
        <p:spPr bwMode="auto">
          <a:xfrm rot="16200000">
            <a:off x="4459277" y="4113221"/>
            <a:ext cx="457201" cy="749281"/>
          </a:xfrm>
          <a:prstGeom prst="upArrow">
            <a:avLst/>
          </a:prstGeom>
          <a:solidFill>
            <a:schemeClr val="tx1"/>
          </a:solidFill>
          <a:ln w="9525">
            <a:noFill/>
            <a:miter lim="800000"/>
            <a:headEnd/>
            <a:tailEnd/>
          </a:ln>
          <a:effectLst>
            <a:outerShdw blurRad="152400" dist="88900" dir="5400000" algn="t" rotWithShape="0">
              <a:prstClr val="black">
                <a:alpha val="54000"/>
              </a:prstClr>
            </a:outerShdw>
          </a:effectLst>
        </p:spPr>
        <p:txBody>
          <a:bodyPr wrap="square" lIns="0" rIns="0" anchor="ctr" anchorCtr="1">
            <a:noAutofit/>
          </a:bodyPr>
          <a:lstStyle/>
          <a:p>
            <a:pPr marL="57150" indent="-57150" algn="ctr" eaLnBrk="0" fontAlgn="base" hangingPunct="0">
              <a:spcBef>
                <a:spcPct val="0"/>
              </a:spcBef>
              <a:spcAft>
                <a:spcPct val="0"/>
              </a:spcAft>
              <a:defRPr/>
            </a:pPr>
            <a:endParaRPr lang="en-US" sz="850" b="1" dirty="0">
              <a:solidFill>
                <a:srgbClr val="FFFFFF"/>
              </a:solidFill>
              <a:latin typeface="Segoe" pitchFamily="34" charset="0"/>
              <a:cs typeface="Times New Roman" pitchFamily="18" charset="0"/>
            </a:endParaRPr>
          </a:p>
        </p:txBody>
      </p:sp>
      <p:sp>
        <p:nvSpPr>
          <p:cNvPr id="36" name="Rectangle 35"/>
          <p:cNvSpPr/>
          <p:nvPr/>
        </p:nvSpPr>
        <p:spPr bwMode="auto">
          <a:xfrm>
            <a:off x="7428247" y="2993327"/>
            <a:ext cx="304800" cy="317093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b="1" dirty="0">
              <a:gradFill>
                <a:gsLst>
                  <a:gs pos="0">
                    <a:srgbClr val="FFFFFF"/>
                  </a:gs>
                  <a:gs pos="100000">
                    <a:srgbClr val="FFFFFF"/>
                  </a:gs>
                </a:gsLst>
                <a:lin ang="5400000" scaled="0"/>
              </a:gradFill>
            </a:endParaRPr>
          </a:p>
        </p:txBody>
      </p:sp>
      <p:sp>
        <p:nvSpPr>
          <p:cNvPr id="37" name="TextBox 36"/>
          <p:cNvSpPr txBox="1"/>
          <p:nvPr/>
        </p:nvSpPr>
        <p:spPr>
          <a:xfrm rot="5400000">
            <a:off x="6710706" y="4474691"/>
            <a:ext cx="1739881"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a:solidFill>
                  <a:srgbClr val="FFFFFF"/>
                </a:solidFill>
              </a:rPr>
              <a:t>A</a:t>
            </a:r>
            <a:r>
              <a:rPr lang="en-US" sz="2000" dirty="0" smtClean="0">
                <a:solidFill>
                  <a:srgbClr val="FFFFFF"/>
                </a:solidFill>
              </a:rPr>
              <a:t>UDITS</a:t>
            </a:r>
          </a:p>
        </p:txBody>
      </p:sp>
      <p:sp>
        <p:nvSpPr>
          <p:cNvPr id="38" name="Title 1"/>
          <p:cNvSpPr txBox="1">
            <a:spLocks/>
          </p:cNvSpPr>
          <p:nvPr/>
        </p:nvSpPr>
        <p:spPr>
          <a:xfrm>
            <a:off x="1585277" y="1673641"/>
            <a:ext cx="2575560" cy="452021"/>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b="1">
                <a:gradFill>
                  <a:gsLst>
                    <a:gs pos="1250">
                      <a:srgbClr val="505050"/>
                    </a:gs>
                    <a:gs pos="100000">
                      <a:srgbClr val="505050"/>
                    </a:gs>
                  </a:gsLst>
                  <a:lin ang="5400000" scaled="0"/>
                </a:gradFill>
                <a:ea typeface="Segoe UI" panose="020B0502040204020203" pitchFamily="34" charset="0"/>
              </a:rPr>
              <a:t>Built-in Capabilities</a:t>
            </a:r>
          </a:p>
        </p:txBody>
      </p:sp>
      <p:sp>
        <p:nvSpPr>
          <p:cNvPr id="39" name="Title 1"/>
          <p:cNvSpPr txBox="1">
            <a:spLocks/>
          </p:cNvSpPr>
          <p:nvPr/>
        </p:nvSpPr>
        <p:spPr>
          <a:xfrm>
            <a:off x="1570037" y="4035841"/>
            <a:ext cx="2575560" cy="452021"/>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2400" b="1">
                <a:gradFill>
                  <a:gsLst>
                    <a:gs pos="1250">
                      <a:srgbClr val="505050"/>
                    </a:gs>
                    <a:gs pos="100000">
                      <a:srgbClr val="505050"/>
                    </a:gs>
                  </a:gsLst>
                  <a:lin ang="5400000" scaled="0"/>
                </a:gradFill>
                <a:ea typeface="Segoe UI" panose="020B0502040204020203" pitchFamily="34" charset="0"/>
              </a:rPr>
              <a:t>Customer Controls</a:t>
            </a:r>
          </a:p>
        </p:txBody>
      </p:sp>
      <p:sp>
        <p:nvSpPr>
          <p:cNvPr id="40" name="Title 1"/>
          <p:cNvSpPr txBox="1">
            <a:spLocks/>
          </p:cNvSpPr>
          <p:nvPr/>
        </p:nvSpPr>
        <p:spPr>
          <a:xfrm>
            <a:off x="4557070" y="1670077"/>
            <a:ext cx="4160533" cy="452021"/>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sz="2400" b="1">
                <a:ln w="12700">
                  <a:noFill/>
                  <a:prstDash val="solid"/>
                </a:ln>
                <a:gradFill>
                  <a:gsLst>
                    <a:gs pos="1250">
                      <a:srgbClr val="505050"/>
                    </a:gs>
                    <a:gs pos="100000">
                      <a:srgbClr val="505050"/>
                    </a:gs>
                  </a:gsLst>
                  <a:lin ang="5400000" scaled="0"/>
                </a:gradFill>
                <a:ea typeface="Segoe UI" panose="020B0502040204020203" pitchFamily="34" charset="0"/>
              </a:rPr>
              <a:t>Office 365 has over 900 controls Today!</a:t>
            </a:r>
          </a:p>
          <a:p>
            <a:pPr algn="ctr"/>
            <a:endParaRPr sz="2400" b="1">
              <a:gradFill>
                <a:gsLst>
                  <a:gs pos="1250">
                    <a:srgbClr val="505050"/>
                  </a:gs>
                  <a:gs pos="100000">
                    <a:srgbClr val="505050"/>
                  </a:gs>
                </a:gsLst>
                <a:lin ang="5400000" scaled="0"/>
              </a:gradFill>
              <a:ea typeface="Segoe UI" panose="020B0502040204020203" pitchFamily="34" charset="0"/>
            </a:endParaRPr>
          </a:p>
        </p:txBody>
      </p:sp>
    </p:spTree>
    <p:extLst>
      <p:ext uri="{BB962C8B-B14F-4D97-AF65-F5344CB8AC3E}">
        <p14:creationId xmlns:p14="http://schemas.microsoft.com/office/powerpoint/2010/main" val="220190539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
            <a:ext cx="12436475" cy="7002463"/>
          </a:xfrm>
          <a:prstGeom prst="rect">
            <a:avLst/>
          </a:prstGeom>
        </p:spPr>
      </p:pic>
      <p:sp>
        <p:nvSpPr>
          <p:cNvPr id="4" name="Title 3"/>
          <p:cNvSpPr>
            <a:spLocks noGrp="1"/>
          </p:cNvSpPr>
          <p:nvPr>
            <p:ph type="title"/>
          </p:nvPr>
        </p:nvSpPr>
        <p:spPr>
          <a:xfrm>
            <a:off x="-30163" y="68262"/>
            <a:ext cx="12344398" cy="917575"/>
          </a:xfrm>
          <a:noFill/>
        </p:spPr>
        <p:txBody>
          <a:bodyPr/>
          <a:lstStyle/>
          <a:p>
            <a:r>
              <a:rPr lang="en-US" sz="4800" dirty="0">
                <a:solidFill>
                  <a:srgbClr val="333333"/>
                </a:solidFill>
                <a:cs typeface="Arial" charset="0"/>
              </a:rPr>
              <a:t>Office 365 Security, Privacy and Compliance</a:t>
            </a:r>
            <a:endParaRPr lang="en-US" sz="4800" dirty="0">
              <a:solidFill>
                <a:srgbClr val="333333"/>
              </a:solidFill>
            </a:endParaRPr>
          </a:p>
        </p:txBody>
      </p:sp>
      <p:sp>
        <p:nvSpPr>
          <p:cNvPr id="5" name="Rectangle 4"/>
          <p:cNvSpPr/>
          <p:nvPr/>
        </p:nvSpPr>
        <p:spPr bwMode="auto">
          <a:xfrm>
            <a:off x="4630074" y="3776297"/>
            <a:ext cx="3340763" cy="1348877"/>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856" dirty="0">
                <a:gradFill>
                  <a:gsLst>
                    <a:gs pos="0">
                      <a:srgbClr val="FFFFFF"/>
                    </a:gs>
                    <a:gs pos="100000">
                      <a:srgbClr val="FFFFFF"/>
                    </a:gs>
                  </a:gsLst>
                  <a:lin ang="5400000" scaled="0"/>
                </a:gradFill>
                <a:ea typeface="Segoe UI" pitchFamily="34" charset="0"/>
                <a:cs typeface="Segoe UI" pitchFamily="34" charset="0"/>
              </a:rPr>
              <a:t>Privacy by </a:t>
            </a:r>
            <a:endParaRPr lang="en-US" sz="2856" dirty="0" smtClean="0">
              <a:gradFill>
                <a:gsLst>
                  <a:gs pos="0">
                    <a:srgbClr val="FFFFFF"/>
                  </a:gs>
                  <a:gs pos="100000">
                    <a:srgbClr val="FFFFFF"/>
                  </a:gs>
                </a:gsLst>
                <a:lin ang="5400000" scaled="0"/>
              </a:gradFill>
              <a:ea typeface="Segoe UI" pitchFamily="34" charset="0"/>
              <a:cs typeface="Segoe UI" pitchFamily="34" charset="0"/>
            </a:endParaRPr>
          </a:p>
          <a:p>
            <a:pPr algn="ctr" defTabSz="932290" fontAlgn="base">
              <a:spcBef>
                <a:spcPct val="0"/>
              </a:spcBef>
              <a:spcAft>
                <a:spcPct val="0"/>
              </a:spcAft>
            </a:pPr>
            <a:r>
              <a:rPr lang="en-US" sz="2856" dirty="0" smtClean="0">
                <a:gradFill>
                  <a:gsLst>
                    <a:gs pos="0">
                      <a:srgbClr val="FFFFFF"/>
                    </a:gs>
                    <a:gs pos="100000">
                      <a:srgbClr val="FFFFFF"/>
                    </a:gs>
                  </a:gsLst>
                  <a:lin ang="5400000" scaled="0"/>
                </a:gradFill>
                <a:ea typeface="Segoe UI" pitchFamily="34" charset="0"/>
                <a:cs typeface="Segoe UI" pitchFamily="34" charset="0"/>
              </a:rPr>
              <a:t>design</a:t>
            </a:r>
            <a:endParaRPr lang="en-US" sz="2856"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8073732" y="3754260"/>
            <a:ext cx="3657599" cy="1370914"/>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856" dirty="0">
                <a:gradFill>
                  <a:gsLst>
                    <a:gs pos="0">
                      <a:srgbClr val="FFFFFF"/>
                    </a:gs>
                    <a:gs pos="100000">
                      <a:srgbClr val="FFFFFF"/>
                    </a:gs>
                  </a:gsLst>
                  <a:lin ang="5400000" scaled="0"/>
                </a:gradFill>
                <a:ea typeface="Segoe UI" pitchFamily="34" charset="0"/>
                <a:cs typeface="Segoe UI" pitchFamily="34" charset="0"/>
              </a:rPr>
              <a:t>Continuous Compliance</a:t>
            </a:r>
          </a:p>
        </p:txBody>
      </p:sp>
      <p:sp>
        <p:nvSpPr>
          <p:cNvPr id="7" name="Rectangle 6"/>
          <p:cNvSpPr/>
          <p:nvPr/>
        </p:nvSpPr>
        <p:spPr bwMode="auto">
          <a:xfrm>
            <a:off x="682331" y="3776297"/>
            <a:ext cx="3859506" cy="1348877"/>
          </a:xfrm>
          <a:prstGeom prst="rect">
            <a:avLst/>
          </a:prstGeom>
          <a:solidFill>
            <a:schemeClr val="tx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856" dirty="0">
                <a:gradFill>
                  <a:gsLst>
                    <a:gs pos="0">
                      <a:srgbClr val="FFFFFF"/>
                    </a:gs>
                    <a:gs pos="100000">
                      <a:srgbClr val="FFFFFF"/>
                    </a:gs>
                  </a:gsLst>
                  <a:lin ang="5400000" scaled="0"/>
                </a:gradFill>
                <a:ea typeface="Segoe UI" pitchFamily="34" charset="0"/>
                <a:cs typeface="Segoe UI" pitchFamily="34" charset="0"/>
              </a:rPr>
              <a:t>Built in</a:t>
            </a:r>
            <a:br>
              <a:rPr lang="en-US" sz="2856" dirty="0">
                <a:gradFill>
                  <a:gsLst>
                    <a:gs pos="0">
                      <a:srgbClr val="FFFFFF"/>
                    </a:gs>
                    <a:gs pos="100000">
                      <a:srgbClr val="FFFFFF"/>
                    </a:gs>
                  </a:gsLst>
                  <a:lin ang="5400000" scaled="0"/>
                </a:gradFill>
                <a:ea typeface="Segoe UI" pitchFamily="34" charset="0"/>
                <a:cs typeface="Segoe UI" pitchFamily="34" charset="0"/>
              </a:rPr>
            </a:br>
            <a:r>
              <a:rPr lang="en-US" sz="2856" dirty="0">
                <a:gradFill>
                  <a:gsLst>
                    <a:gs pos="0">
                      <a:srgbClr val="FFFFFF"/>
                    </a:gs>
                    <a:gs pos="100000">
                      <a:srgbClr val="FFFFFF"/>
                    </a:gs>
                  </a:gsLst>
                  <a:lin ang="5400000" scaled="0"/>
                </a:gradFill>
                <a:ea typeface="Segoe UI" pitchFamily="34" charset="0"/>
                <a:cs typeface="Segoe UI" pitchFamily="34" charset="0"/>
              </a:rPr>
              <a:t>Security</a:t>
            </a:r>
          </a:p>
        </p:txBody>
      </p:sp>
      <p:sp>
        <p:nvSpPr>
          <p:cNvPr id="8" name="Rectangle 7"/>
          <p:cNvSpPr/>
          <p:nvPr/>
        </p:nvSpPr>
        <p:spPr bwMode="auto">
          <a:xfrm>
            <a:off x="682332" y="1427372"/>
            <a:ext cx="11048998" cy="2196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t" anchorCtr="0" forceAA="0" compatLnSpc="1">
            <a:prstTxWarp prst="textNoShape">
              <a:avLst/>
            </a:prstTxWarp>
            <a:noAutofit/>
          </a:bodyPr>
          <a:lstStyle/>
          <a:p>
            <a:pPr algn="ctr" defTabSz="932290" fontAlgn="base">
              <a:spcBef>
                <a:spcPct val="0"/>
              </a:spcBef>
              <a:spcAft>
                <a:spcPct val="0"/>
              </a:spcAft>
            </a:pPr>
            <a:r>
              <a:rPr lang="en-US" sz="2856" dirty="0" smtClean="0">
                <a:gradFill>
                  <a:gsLst>
                    <a:gs pos="0">
                      <a:srgbClr val="FFFFFF"/>
                    </a:gs>
                    <a:gs pos="100000">
                      <a:srgbClr val="FFFFFF"/>
                    </a:gs>
                  </a:gsLst>
                  <a:lin ang="5400000" scaled="0"/>
                </a:gradFill>
                <a:ea typeface="Segoe UI" pitchFamily="34" charset="0"/>
                <a:cs typeface="Segoe UI" pitchFamily="34" charset="0"/>
              </a:rPr>
              <a:t>It’s </a:t>
            </a:r>
            <a:r>
              <a:rPr lang="en-US" sz="2856" dirty="0">
                <a:gradFill>
                  <a:gsLst>
                    <a:gs pos="0">
                      <a:srgbClr val="FFFFFF"/>
                    </a:gs>
                    <a:gs pos="100000">
                      <a:srgbClr val="FFFFFF"/>
                    </a:gs>
                  </a:gsLst>
                  <a:lin ang="5400000" scaled="0"/>
                </a:gradFill>
                <a:ea typeface="Segoe UI" pitchFamily="34" charset="0"/>
                <a:cs typeface="Segoe UI" pitchFamily="34" charset="0"/>
              </a:rPr>
              <a:t>your </a:t>
            </a:r>
            <a:r>
              <a:rPr lang="en-US" sz="2856" dirty="0" smtClean="0">
                <a:gradFill>
                  <a:gsLst>
                    <a:gs pos="0">
                      <a:srgbClr val="FFFFFF"/>
                    </a:gs>
                    <a:gs pos="100000">
                      <a:srgbClr val="FFFFFF"/>
                    </a:gs>
                  </a:gsLst>
                  <a:lin ang="5400000" scaled="0"/>
                </a:gradFill>
                <a:ea typeface="Segoe UI" pitchFamily="34" charset="0"/>
                <a:cs typeface="Segoe UI" pitchFamily="34" charset="0"/>
              </a:rPr>
              <a:t>data</a:t>
            </a:r>
          </a:p>
          <a:p>
            <a:pPr marL="746401" lvl="1" defTabSz="932290" fontAlgn="base">
              <a:spcBef>
                <a:spcPct val="0"/>
              </a:spcBef>
              <a:spcAft>
                <a:spcPct val="0"/>
              </a:spcAft>
              <a:buClr>
                <a:srgbClr val="92D050"/>
              </a:buClr>
            </a:pPr>
            <a:endParaRPr lang="en-US" sz="1836" dirty="0">
              <a:gradFill>
                <a:gsLst>
                  <a:gs pos="0">
                    <a:srgbClr val="FFFFFF"/>
                  </a:gs>
                  <a:gs pos="100000">
                    <a:srgbClr val="FFFFFF"/>
                  </a:gs>
                </a:gsLst>
                <a:lin ang="5400000" scaled="0"/>
              </a:gradFill>
              <a:ea typeface="Segoe UI" pitchFamily="34" charset="0"/>
              <a:cs typeface="Segoe UI" pitchFamily="34" charset="0"/>
            </a:endParaRPr>
          </a:p>
          <a:p>
            <a:pPr marL="746401" lvl="1" algn="ctr" defTabSz="932290" fontAlgn="base">
              <a:spcBef>
                <a:spcPct val="0"/>
              </a:spcBef>
              <a:spcAft>
                <a:spcPct val="0"/>
              </a:spcAft>
              <a:buClr>
                <a:srgbClr val="92D050"/>
              </a:buClr>
            </a:pPr>
            <a:r>
              <a:rPr lang="en-US" sz="2856" dirty="0" smtClean="0">
                <a:gradFill>
                  <a:gsLst>
                    <a:gs pos="0">
                      <a:srgbClr val="FFFFFF"/>
                    </a:gs>
                    <a:gs pos="100000">
                      <a:srgbClr val="FFFFFF"/>
                    </a:gs>
                  </a:gsLst>
                  <a:lin ang="5400000" scaled="0"/>
                </a:gradFill>
                <a:ea typeface="Segoe UI" pitchFamily="34" charset="0"/>
                <a:cs typeface="Segoe UI" pitchFamily="34" charset="0"/>
              </a:rPr>
              <a:t>You </a:t>
            </a:r>
            <a:r>
              <a:rPr lang="en-US" sz="2856" dirty="0">
                <a:gradFill>
                  <a:gsLst>
                    <a:gs pos="0">
                      <a:srgbClr val="FFFFFF"/>
                    </a:gs>
                    <a:gs pos="100000">
                      <a:srgbClr val="FFFFFF"/>
                    </a:gs>
                  </a:gsLst>
                  <a:lin ang="5400000" scaled="0"/>
                </a:gradFill>
                <a:ea typeface="Segoe UI" pitchFamily="34" charset="0"/>
                <a:cs typeface="Segoe UI" pitchFamily="34" charset="0"/>
              </a:rPr>
              <a:t>own it, you control it</a:t>
            </a:r>
          </a:p>
          <a:p>
            <a:pPr marL="746401" lvl="1" algn="ctr" defTabSz="932290" fontAlgn="base">
              <a:spcBef>
                <a:spcPct val="0"/>
              </a:spcBef>
              <a:spcAft>
                <a:spcPct val="0"/>
              </a:spcAft>
              <a:buClr>
                <a:srgbClr val="92D050"/>
              </a:buClr>
            </a:pPr>
            <a:r>
              <a:rPr lang="en-US" sz="2856" dirty="0" smtClean="0">
                <a:gradFill>
                  <a:gsLst>
                    <a:gs pos="0">
                      <a:srgbClr val="FFFFFF"/>
                    </a:gs>
                    <a:gs pos="100000">
                      <a:srgbClr val="FFFFFF"/>
                    </a:gs>
                  </a:gsLst>
                  <a:lin ang="5400000" scaled="0"/>
                </a:gradFill>
                <a:ea typeface="Segoe UI" pitchFamily="34" charset="0"/>
                <a:cs typeface="Segoe UI" pitchFamily="34" charset="0"/>
              </a:rPr>
              <a:t>We </a:t>
            </a:r>
            <a:r>
              <a:rPr lang="en-US" sz="2856" dirty="0">
                <a:gradFill>
                  <a:gsLst>
                    <a:gs pos="0">
                      <a:srgbClr val="FFFFFF"/>
                    </a:gs>
                    <a:gs pos="100000">
                      <a:srgbClr val="FFFFFF"/>
                    </a:gs>
                  </a:gsLst>
                  <a:lin ang="5400000" scaled="0"/>
                </a:gradFill>
                <a:ea typeface="Segoe UI" pitchFamily="34" charset="0"/>
                <a:cs typeface="Segoe UI" pitchFamily="34" charset="0"/>
              </a:rPr>
              <a:t>run the service for you</a:t>
            </a:r>
          </a:p>
          <a:p>
            <a:pPr marL="746401" lvl="1" algn="ctr" defTabSz="932290" fontAlgn="base">
              <a:spcBef>
                <a:spcPct val="0"/>
              </a:spcBef>
              <a:spcAft>
                <a:spcPct val="0"/>
              </a:spcAft>
              <a:buClr>
                <a:srgbClr val="92D050"/>
              </a:buClr>
            </a:pPr>
            <a:r>
              <a:rPr lang="en-US" sz="2856" dirty="0" smtClean="0">
                <a:gradFill>
                  <a:gsLst>
                    <a:gs pos="0">
                      <a:srgbClr val="FFFFFF"/>
                    </a:gs>
                    <a:gs pos="100000">
                      <a:srgbClr val="FFFFFF"/>
                    </a:gs>
                  </a:gsLst>
                  <a:lin ang="5400000" scaled="0"/>
                </a:gradFill>
                <a:ea typeface="Segoe UI" pitchFamily="34" charset="0"/>
                <a:cs typeface="Segoe UI" pitchFamily="34" charset="0"/>
              </a:rPr>
              <a:t>We </a:t>
            </a:r>
            <a:r>
              <a:rPr lang="en-US" sz="2856" dirty="0">
                <a:gradFill>
                  <a:gsLst>
                    <a:gs pos="0">
                      <a:srgbClr val="FFFFFF"/>
                    </a:gs>
                    <a:gs pos="100000">
                      <a:srgbClr val="FFFFFF"/>
                    </a:gs>
                  </a:gsLst>
                  <a:lin ang="5400000" scaled="0"/>
                </a:gradFill>
                <a:ea typeface="Segoe UI" pitchFamily="34" charset="0"/>
                <a:cs typeface="Segoe UI" pitchFamily="34" charset="0"/>
              </a:rPr>
              <a:t>are accountable to you</a:t>
            </a:r>
          </a:p>
        </p:txBody>
      </p:sp>
      <p:sp>
        <p:nvSpPr>
          <p:cNvPr id="9" name="Rectangle 8"/>
          <p:cNvSpPr/>
          <p:nvPr/>
        </p:nvSpPr>
        <p:spPr bwMode="auto">
          <a:xfrm>
            <a:off x="682331" y="5255537"/>
            <a:ext cx="11048999" cy="1348877"/>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856" dirty="0">
                <a:gradFill>
                  <a:gsLst>
                    <a:gs pos="0">
                      <a:srgbClr val="FFFFFF"/>
                    </a:gs>
                    <a:gs pos="100000">
                      <a:srgbClr val="FFFFFF"/>
                    </a:gs>
                  </a:gsLst>
                  <a:lin ang="5400000" scaled="0"/>
                </a:gradFill>
                <a:ea typeface="Segoe UI" pitchFamily="34" charset="0"/>
                <a:cs typeface="Segoe UI" pitchFamily="34" charset="0"/>
              </a:rPr>
              <a:t>Transparent service operation</a:t>
            </a:r>
          </a:p>
          <a:p>
            <a:pPr algn="ctr" defTabSz="932290" fontAlgn="base">
              <a:spcBef>
                <a:spcPct val="0"/>
              </a:spcBef>
              <a:spcAft>
                <a:spcPct val="0"/>
              </a:spcAft>
            </a:pPr>
            <a:r>
              <a:rPr lang="en-US" sz="2856" dirty="0">
                <a:gradFill>
                  <a:gsLst>
                    <a:gs pos="0">
                      <a:srgbClr val="FFFFFF"/>
                    </a:gs>
                    <a:gs pos="100000">
                      <a:srgbClr val="FFFFFF"/>
                    </a:gs>
                  </a:gsLst>
                  <a:lin ang="5400000" scaled="0"/>
                </a:gradFill>
                <a:ea typeface="Segoe UI" pitchFamily="34" charset="0"/>
                <a:cs typeface="Segoe UI" pitchFamily="34" charset="0"/>
              </a:rPr>
              <a:t>Integrates with what you have</a:t>
            </a:r>
          </a:p>
        </p:txBody>
      </p:sp>
    </p:spTree>
    <p:extLst>
      <p:ext uri="{BB962C8B-B14F-4D97-AF65-F5344CB8AC3E}">
        <p14:creationId xmlns:p14="http://schemas.microsoft.com/office/powerpoint/2010/main" val="406201237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8" name="Rectangle 7"/>
          <p:cNvSpPr/>
          <p:nvPr/>
        </p:nvSpPr>
        <p:spPr bwMode="auto">
          <a:xfrm>
            <a:off x="268765" y="68262"/>
            <a:ext cx="4806472" cy="2895600"/>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Segoe UI Light"/>
                <a:ea typeface="Segoe UI" pitchFamily="34" charset="0"/>
                <a:cs typeface="Segoe UI" pitchFamily="34" charset="0"/>
              </a:rPr>
              <a:t>Compliance </a:t>
            </a:r>
          </a:p>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Segoe UI Light"/>
                <a:ea typeface="Segoe UI" pitchFamily="34" charset="0"/>
                <a:cs typeface="Segoe UI" pitchFamily="34" charset="0"/>
              </a:rPr>
              <a:t>Customer </a:t>
            </a:r>
          </a:p>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Segoe UI Light"/>
                <a:ea typeface="Segoe UI" pitchFamily="34" charset="0"/>
                <a:cs typeface="Segoe UI" pitchFamily="34" charset="0"/>
              </a:rPr>
              <a:t>controls</a:t>
            </a:r>
          </a:p>
        </p:txBody>
      </p:sp>
    </p:spTree>
    <p:extLst>
      <p:ext uri="{BB962C8B-B14F-4D97-AF65-F5344CB8AC3E}">
        <p14:creationId xmlns:p14="http://schemas.microsoft.com/office/powerpoint/2010/main" val="232694478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7589837" y="1405812"/>
            <a:ext cx="4114800" cy="475845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4" name="Title 4"/>
          <p:cNvSpPr>
            <a:spLocks noGrp="1"/>
          </p:cNvSpPr>
          <p:nvPr>
            <p:ph type="title" idx="4294967295"/>
          </p:nvPr>
        </p:nvSpPr>
        <p:spPr>
          <a:xfrm>
            <a:off x="198437" y="68263"/>
            <a:ext cx="11888787" cy="917575"/>
          </a:xfrm>
        </p:spPr>
        <p:txBody>
          <a:bodyPr/>
          <a:lstStyle/>
          <a:p>
            <a:r>
              <a:rPr lang="en-US" sz="4800" dirty="0" smtClean="0">
                <a:solidFill>
                  <a:schemeClr val="tx1"/>
                </a:solidFill>
              </a:rPr>
              <a:t>Compliance</a:t>
            </a:r>
            <a:r>
              <a:rPr lang="en-US" dirty="0" smtClean="0">
                <a:solidFill>
                  <a:schemeClr val="tx1"/>
                </a:solidFill>
              </a:rPr>
              <a:t> controls</a:t>
            </a:r>
            <a:endParaRPr lang="en-US" dirty="0">
              <a:solidFill>
                <a:schemeClr val="tx1"/>
              </a:solidFill>
            </a:endParaRPr>
          </a:p>
        </p:txBody>
      </p:sp>
      <p:sp>
        <p:nvSpPr>
          <p:cNvPr id="5" name="Content Placeholder 5"/>
          <p:cNvSpPr txBox="1">
            <a:spLocks/>
          </p:cNvSpPr>
          <p:nvPr/>
        </p:nvSpPr>
        <p:spPr>
          <a:xfrm>
            <a:off x="7772669" y="1519203"/>
            <a:ext cx="3810000" cy="4571902"/>
          </a:xfrm>
          <a:prstGeom prst="rect">
            <a:avLst/>
          </a:prstGeom>
          <a:ln>
            <a:noFill/>
          </a:ln>
        </p:spPr>
        <p:txBody>
          <a:bodyPr vert="horz" lIns="0" tIns="0" rIns="0" bIns="0" rtlCol="0">
            <a:noAutofit/>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defRPr/>
            </a:pPr>
            <a:endParaRPr lang="en-US" sz="4000" spc="0" dirty="0" smtClean="0">
              <a:solidFill>
                <a:srgbClr val="FFFFFF"/>
              </a:solidFill>
            </a:endParaRPr>
          </a:p>
          <a:p>
            <a:pPr marL="0" indent="0">
              <a:buFont typeface="Arial" pitchFamily="34" charset="0"/>
              <a:buNone/>
              <a:defRPr/>
            </a:pPr>
            <a:endParaRPr lang="en-US" sz="4400" spc="0" dirty="0" smtClean="0">
              <a:solidFill>
                <a:srgbClr val="FFFFFF"/>
              </a:solidFill>
            </a:endParaRPr>
          </a:p>
          <a:p>
            <a:pPr marL="0" indent="0">
              <a:buFont typeface="Arial" pitchFamily="34" charset="0"/>
              <a:buNone/>
              <a:defRPr/>
            </a:pPr>
            <a:r>
              <a:rPr lang="en-US" sz="4400" spc="0" dirty="0">
                <a:solidFill>
                  <a:srgbClr val="FFFFFF"/>
                </a:solidFill>
              </a:rPr>
              <a:t>s</a:t>
            </a:r>
            <a:r>
              <a:rPr lang="en-US" sz="4400" spc="0" dirty="0" smtClean="0">
                <a:solidFill>
                  <a:srgbClr val="FFFFFF"/>
                </a:solidFill>
              </a:rPr>
              <a:t>ensitive data through deep content analysis</a:t>
            </a:r>
            <a:endParaRPr lang="en-US" sz="4400" spc="0" dirty="0">
              <a:solidFill>
                <a:srgbClr val="FFFFFF"/>
              </a:solidFill>
            </a:endParaRPr>
          </a:p>
        </p:txBody>
      </p:sp>
      <p:grpSp>
        <p:nvGrpSpPr>
          <p:cNvPr id="6" name="Group 5"/>
          <p:cNvGrpSpPr/>
          <p:nvPr/>
        </p:nvGrpSpPr>
        <p:grpSpPr>
          <a:xfrm>
            <a:off x="2713037" y="1405812"/>
            <a:ext cx="4739187" cy="4758450"/>
            <a:chOff x="6707824" y="1700681"/>
            <a:chExt cx="4739187" cy="4758450"/>
          </a:xfrm>
        </p:grpSpPr>
        <p:sp>
          <p:nvSpPr>
            <p:cNvPr id="9" name="Rectangle 8"/>
            <p:cNvSpPr/>
            <p:nvPr/>
          </p:nvSpPr>
          <p:spPr bwMode="auto">
            <a:xfrm>
              <a:off x="6707824" y="1700681"/>
              <a:ext cx="2319566" cy="2319567"/>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b="1" dirty="0">
                  <a:gradFill>
                    <a:gsLst>
                      <a:gs pos="0">
                        <a:srgbClr val="FFFFFF"/>
                      </a:gs>
                      <a:gs pos="100000">
                        <a:srgbClr val="FFFFFF"/>
                      </a:gs>
                    </a:gsLst>
                    <a:lin ang="5400000" scaled="0"/>
                  </a:gradFill>
                  <a:ea typeface="Segoe UI" pitchFamily="34" charset="0"/>
                  <a:cs typeface="Segoe UI" pitchFamily="34" charset="0"/>
                </a:rPr>
                <a:t>Identify</a:t>
              </a:r>
            </a:p>
          </p:txBody>
        </p:sp>
        <p:sp>
          <p:nvSpPr>
            <p:cNvPr id="10" name="Rectangle 9"/>
            <p:cNvSpPr/>
            <p:nvPr/>
          </p:nvSpPr>
          <p:spPr bwMode="auto">
            <a:xfrm>
              <a:off x="6707824" y="4139564"/>
              <a:ext cx="2319566" cy="2319567"/>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312" fontAlgn="base">
                <a:spcBef>
                  <a:spcPct val="0"/>
                </a:spcBef>
                <a:spcAft>
                  <a:spcPct val="0"/>
                </a:spcAft>
              </a:pPr>
              <a:r>
                <a:rPr lang="en-US" sz="2000" b="1" dirty="0">
                  <a:gradFill>
                    <a:gsLst>
                      <a:gs pos="0">
                        <a:srgbClr val="FFFFFF"/>
                      </a:gs>
                      <a:gs pos="100000">
                        <a:srgbClr val="FFFFFF"/>
                      </a:gs>
                    </a:gsLst>
                    <a:lin ang="5400000" scaled="0"/>
                  </a:gradFill>
                  <a:ea typeface="Segoe UI" pitchFamily="34" charset="0"/>
                  <a:cs typeface="Segoe UI" pitchFamily="34" charset="0"/>
                </a:rPr>
                <a:t>Protect</a:t>
              </a:r>
            </a:p>
          </p:txBody>
        </p:sp>
        <p:sp>
          <p:nvSpPr>
            <p:cNvPr id="11" name="Rectangle 10"/>
            <p:cNvSpPr/>
            <p:nvPr/>
          </p:nvSpPr>
          <p:spPr bwMode="auto">
            <a:xfrm>
              <a:off x="9127445" y="1700681"/>
              <a:ext cx="2319566" cy="2319567"/>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r" defTabSz="932312" fontAlgn="base">
                <a:spcBef>
                  <a:spcPct val="0"/>
                </a:spcBef>
                <a:spcAft>
                  <a:spcPct val="0"/>
                </a:spcAft>
              </a:pPr>
              <a:r>
                <a:rPr lang="en-US" sz="2000" b="1" dirty="0">
                  <a:gradFill>
                    <a:gsLst>
                      <a:gs pos="0">
                        <a:srgbClr val="FFFFFF"/>
                      </a:gs>
                      <a:gs pos="100000">
                        <a:srgbClr val="FFFFFF"/>
                      </a:gs>
                    </a:gsLst>
                    <a:lin ang="5400000" scaled="0"/>
                  </a:gradFill>
                  <a:ea typeface="Segoe UI" pitchFamily="34" charset="0"/>
                  <a:cs typeface="Segoe UI" pitchFamily="34" charset="0"/>
                </a:rPr>
                <a:t>Monitor</a:t>
              </a:r>
            </a:p>
          </p:txBody>
        </p:sp>
        <p:sp>
          <p:nvSpPr>
            <p:cNvPr id="12" name="Rectangle 11"/>
            <p:cNvSpPr/>
            <p:nvPr/>
          </p:nvSpPr>
          <p:spPr bwMode="auto">
            <a:xfrm>
              <a:off x="9127445" y="4139564"/>
              <a:ext cx="2319566" cy="2319567"/>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r" defTabSz="932312" fontAlgn="base">
                <a:spcBef>
                  <a:spcPct val="0"/>
                </a:spcBef>
                <a:spcAft>
                  <a:spcPct val="0"/>
                </a:spcAft>
              </a:pPr>
              <a:r>
                <a:rPr lang="en-US" sz="2000" b="1" spc="-50" dirty="0" smtClean="0">
                  <a:gradFill>
                    <a:gsLst>
                      <a:gs pos="0">
                        <a:srgbClr val="FFFFFF"/>
                      </a:gs>
                      <a:gs pos="100000">
                        <a:srgbClr val="FFFFFF"/>
                      </a:gs>
                    </a:gsLst>
                    <a:lin ang="5400000" scaled="0"/>
                  </a:gradFill>
                  <a:ea typeface="Segoe UI" pitchFamily="34" charset="0"/>
                  <a:cs typeface="Segoe UI" pitchFamily="34" charset="0"/>
                </a:rPr>
                <a:t>Educate</a:t>
              </a:r>
              <a:r>
                <a:rPr lang="en-US" sz="2000" spc="-50" dirty="0" smtClean="0">
                  <a:gradFill>
                    <a:gsLst>
                      <a:gs pos="0">
                        <a:srgbClr val="FFFFFF"/>
                      </a:gs>
                      <a:gs pos="100000">
                        <a:srgbClr val="FFFFFF"/>
                      </a:gs>
                    </a:gsLst>
                    <a:lin ang="5400000" scaled="0"/>
                  </a:gradFill>
                  <a:ea typeface="Segoe UI" pitchFamily="34" charset="0"/>
                  <a:cs typeface="Segoe UI" pitchFamily="34" charset="0"/>
                </a:rPr>
                <a:t> end users</a:t>
              </a:r>
              <a:endParaRPr lang="en-US" sz="2000" spc="-50" dirty="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838" t="16089" r="11889" b="16089"/>
            <a:stretch/>
          </p:blipFill>
          <p:spPr bwMode="auto">
            <a:xfrm>
              <a:off x="7198770" y="2032000"/>
              <a:ext cx="1470237" cy="14605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W:\Open Engagements\Productivity\MS-Unified Communications\#1601 BizProd MOD Team Core Content Work\New Iconography\People\GroupOfPeople_0608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38877" y="4468272"/>
              <a:ext cx="1496702" cy="149670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W:\Open Engagements\Productivity\MS-Unified Communications\#1601 BizProd MOD Team Core Content Work\New Iconography\Words\Draft\061312_Word_Icons\Shield_061312_white-1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42204" y="4591220"/>
              <a:ext cx="1250805" cy="125080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C:\Users\hannahr\Dropbox\MOD Servers Metro Icon Library\david enriquez\061012\peopleICONS061012white_V3-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23549" y="1693947"/>
            <a:ext cx="1481595" cy="1478661"/>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bwMode="auto">
          <a:xfrm>
            <a:off x="884237" y="1405812"/>
            <a:ext cx="1676400" cy="475845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44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algn="ctr" defTabSz="932472" fontAlgn="base">
              <a:spcBef>
                <a:spcPct val="0"/>
              </a:spcBef>
              <a:spcAft>
                <a:spcPct val="0"/>
              </a:spcAft>
            </a:pPr>
            <a:endParaRPr lang="en-US" sz="4400" dirty="0">
              <a:gradFill>
                <a:gsLst>
                  <a:gs pos="0">
                    <a:srgbClr val="FFFFFF"/>
                  </a:gs>
                  <a:gs pos="100000">
                    <a:srgbClr val="FFFFFF"/>
                  </a:gs>
                </a:gsLst>
                <a:lin ang="5400000" scaled="0"/>
              </a:gradFill>
              <a:latin typeface="Segoe UI Light"/>
              <a:ea typeface="Segoe UI" pitchFamily="34" charset="0"/>
              <a:cs typeface="Segoe UI" pitchFamily="34" charset="0"/>
            </a:endParaRPr>
          </a:p>
          <a:p>
            <a:pPr algn="ctr" defTabSz="932472" fontAlgn="base">
              <a:spcBef>
                <a:spcPct val="0"/>
              </a:spcBef>
              <a:spcAft>
                <a:spcPct val="0"/>
              </a:spcAft>
            </a:pPr>
            <a:r>
              <a:rPr lang="en-US" sz="4800" b="1" dirty="0" smtClean="0">
                <a:gradFill>
                  <a:gsLst>
                    <a:gs pos="0">
                      <a:srgbClr val="FFFFFF"/>
                    </a:gs>
                    <a:gs pos="100000">
                      <a:srgbClr val="FFFFFF"/>
                    </a:gs>
                  </a:gsLst>
                  <a:lin ang="5400000" scaled="0"/>
                </a:gradFill>
                <a:latin typeface="Segoe UI Light"/>
                <a:ea typeface="Segoe UI" pitchFamily="34" charset="0"/>
                <a:cs typeface="Segoe UI" pitchFamily="34" charset="0"/>
              </a:rPr>
              <a:t>Help to;</a:t>
            </a:r>
            <a:endParaRPr lang="en-US" sz="4800" b="1"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 name="TextBox 1"/>
          <p:cNvSpPr txBox="1"/>
          <p:nvPr/>
        </p:nvSpPr>
        <p:spPr>
          <a:xfrm>
            <a:off x="2708683" y="1483572"/>
            <a:ext cx="685800"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solidFill>
                  <a:srgbClr val="FFFFFF"/>
                </a:solidFill>
              </a:rPr>
              <a:t>1.</a:t>
            </a:r>
          </a:p>
        </p:txBody>
      </p:sp>
      <p:sp>
        <p:nvSpPr>
          <p:cNvPr id="20" name="TextBox 19"/>
          <p:cNvSpPr txBox="1"/>
          <p:nvPr/>
        </p:nvSpPr>
        <p:spPr>
          <a:xfrm>
            <a:off x="2713037" y="3954462"/>
            <a:ext cx="685800"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a:solidFill>
                  <a:srgbClr val="FFFFFF"/>
                </a:solidFill>
              </a:rPr>
              <a:t>4</a:t>
            </a:r>
            <a:r>
              <a:rPr lang="en-US" sz="2400" b="1" dirty="0" smtClean="0">
                <a:solidFill>
                  <a:srgbClr val="FFFFFF"/>
                </a:solidFill>
              </a:rPr>
              <a:t>.</a:t>
            </a:r>
          </a:p>
        </p:txBody>
      </p:sp>
      <p:sp>
        <p:nvSpPr>
          <p:cNvPr id="21" name="TextBox 20"/>
          <p:cNvSpPr txBox="1"/>
          <p:nvPr/>
        </p:nvSpPr>
        <p:spPr>
          <a:xfrm>
            <a:off x="6827837" y="3936198"/>
            <a:ext cx="685800"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a:solidFill>
                  <a:srgbClr val="FFFFFF"/>
                </a:solidFill>
              </a:rPr>
              <a:t>3</a:t>
            </a:r>
            <a:r>
              <a:rPr lang="en-US" sz="2400" b="1" dirty="0" smtClean="0">
                <a:solidFill>
                  <a:srgbClr val="FFFFFF"/>
                </a:solidFill>
              </a:rPr>
              <a:t>.</a:t>
            </a:r>
          </a:p>
        </p:txBody>
      </p:sp>
      <p:sp>
        <p:nvSpPr>
          <p:cNvPr id="22" name="TextBox 21"/>
          <p:cNvSpPr txBox="1"/>
          <p:nvPr/>
        </p:nvSpPr>
        <p:spPr>
          <a:xfrm>
            <a:off x="6827837" y="1497798"/>
            <a:ext cx="685800"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a:solidFill>
                  <a:srgbClr val="FFFFFF"/>
                </a:solidFill>
              </a:rPr>
              <a:t>2</a:t>
            </a:r>
            <a:r>
              <a:rPr lang="en-US" sz="2400" b="1" dirty="0" smtClean="0">
                <a:solidFill>
                  <a:srgbClr val="FFFFFF"/>
                </a:solidFill>
              </a:rPr>
              <a:t>.</a:t>
            </a:r>
          </a:p>
        </p:txBody>
      </p:sp>
      <p:sp>
        <p:nvSpPr>
          <p:cNvPr id="3" name="Oval 2"/>
          <p:cNvSpPr/>
          <p:nvPr/>
        </p:nvSpPr>
        <p:spPr bwMode="auto">
          <a:xfrm>
            <a:off x="6869765" y="1547729"/>
            <a:ext cx="491472" cy="501733"/>
          </a:xfrm>
          <a:prstGeom prst="ellipse">
            <a:avLst/>
          </a:prstGeom>
          <a:no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Oval 22"/>
          <p:cNvSpPr/>
          <p:nvPr/>
        </p:nvSpPr>
        <p:spPr bwMode="auto">
          <a:xfrm>
            <a:off x="6869765" y="3986129"/>
            <a:ext cx="491472" cy="501733"/>
          </a:xfrm>
          <a:prstGeom prst="ellipse">
            <a:avLst/>
          </a:prstGeom>
          <a:no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 name="Oval 23"/>
          <p:cNvSpPr/>
          <p:nvPr/>
        </p:nvSpPr>
        <p:spPr bwMode="auto">
          <a:xfrm>
            <a:off x="2754965" y="3986129"/>
            <a:ext cx="491472" cy="501733"/>
          </a:xfrm>
          <a:prstGeom prst="ellipse">
            <a:avLst/>
          </a:prstGeom>
          <a:no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Oval 24"/>
          <p:cNvSpPr/>
          <p:nvPr/>
        </p:nvSpPr>
        <p:spPr bwMode="auto">
          <a:xfrm>
            <a:off x="2754965" y="1547729"/>
            <a:ext cx="491472" cy="501733"/>
          </a:xfrm>
          <a:prstGeom prst="ellipse">
            <a:avLst/>
          </a:prstGeom>
          <a:noFill/>
          <a:ln w="444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6" name="Picture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37037" y="2887661"/>
            <a:ext cx="1628159" cy="1828801"/>
          </a:xfrm>
          <a:prstGeom prst="rect">
            <a:avLst/>
          </a:prstGeom>
          <a:noFill/>
          <a:ln>
            <a:noFill/>
          </a:ln>
        </p:spPr>
      </p:pic>
    </p:spTree>
    <p:extLst>
      <p:ext uri="{BB962C8B-B14F-4D97-AF65-F5344CB8AC3E}">
        <p14:creationId xmlns:p14="http://schemas.microsoft.com/office/powerpoint/2010/main" val="3875954583"/>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10" name="Rectangle 9"/>
          <p:cNvSpPr/>
          <p:nvPr/>
        </p:nvSpPr>
        <p:spPr bwMode="auto">
          <a:xfrm>
            <a:off x="2502" y="0"/>
            <a:ext cx="7130135" cy="10103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55"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800" spc="-154" dirty="0" smtClean="0">
                <a:ln w="3175">
                  <a:noFill/>
                </a:ln>
                <a:solidFill>
                  <a:srgbClr val="505050"/>
                </a:solidFill>
                <a:latin typeface="Segoe UI Light"/>
                <a:cs typeface="Arial" charset="0"/>
              </a:rPr>
              <a:t>DLP document fingerprinting</a:t>
            </a:r>
            <a:endParaRPr lang="en-US" sz="4800" spc="-154" dirty="0">
              <a:ln w="3175">
                <a:noFill/>
              </a:ln>
              <a:solidFill>
                <a:srgbClr val="505050"/>
              </a:solidFill>
              <a:latin typeface="Segoe UI Light"/>
              <a:cs typeface="Arial" charset="0"/>
            </a:endParaRPr>
          </a:p>
        </p:txBody>
      </p:sp>
      <p:grpSp>
        <p:nvGrpSpPr>
          <p:cNvPr id="11" name="Group 10"/>
          <p:cNvGrpSpPr/>
          <p:nvPr/>
        </p:nvGrpSpPr>
        <p:grpSpPr>
          <a:xfrm>
            <a:off x="404040" y="3467110"/>
            <a:ext cx="2874411" cy="753476"/>
            <a:chOff x="444501" y="4686240"/>
            <a:chExt cx="2818306" cy="738769"/>
          </a:xfrm>
        </p:grpSpPr>
        <p:sp>
          <p:nvSpPr>
            <p:cNvPr id="12" name="TextBox 11"/>
            <p:cNvSpPr txBox="1"/>
            <p:nvPr/>
          </p:nvSpPr>
          <p:spPr>
            <a:xfrm>
              <a:off x="444501" y="4686240"/>
              <a:ext cx="2638682" cy="738769"/>
            </a:xfrm>
            <a:prstGeom prst="rect">
              <a:avLst/>
            </a:prstGeom>
            <a:solidFill>
              <a:schemeClr val="bg2"/>
            </a:solidFill>
          </p:spPr>
          <p:txBody>
            <a:bodyPr wrap="square" lIns="0" tIns="0" rIns="0" bIns="0" rtlCol="0">
              <a:spAutoFit/>
            </a:bodyPr>
            <a:lstStyle/>
            <a:p>
              <a:pPr algn="r"/>
              <a:r>
                <a:rPr lang="en-US" sz="1632" spc="-71" dirty="0" smtClean="0">
                  <a:solidFill>
                    <a:srgbClr val="505050"/>
                  </a:solidFill>
                </a:rPr>
                <a:t>Protect </a:t>
              </a:r>
              <a:r>
                <a:rPr lang="en-US" sz="1632" spc="-71" dirty="0">
                  <a:solidFill>
                    <a:srgbClr val="505050"/>
                  </a:solidFill>
                </a:rPr>
                <a:t>sensitive documents from being accidently </a:t>
              </a:r>
              <a:r>
                <a:rPr lang="en-US" sz="1632" spc="-71" dirty="0" smtClean="0">
                  <a:solidFill>
                    <a:srgbClr val="505050"/>
                  </a:solidFill>
                </a:rPr>
                <a:t>shared outside your organization</a:t>
              </a:r>
            </a:p>
          </p:txBody>
        </p:sp>
        <p:sp>
          <p:nvSpPr>
            <p:cNvPr id="13" name="Rectangle 12"/>
            <p:cNvSpPr/>
            <p:nvPr/>
          </p:nvSpPr>
          <p:spPr bwMode="auto">
            <a:xfrm>
              <a:off x="3178862" y="4724939"/>
              <a:ext cx="83945" cy="6104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grpSp>
      <p:grpSp>
        <p:nvGrpSpPr>
          <p:cNvPr id="14" name="Group 13"/>
          <p:cNvGrpSpPr/>
          <p:nvPr/>
        </p:nvGrpSpPr>
        <p:grpSpPr>
          <a:xfrm>
            <a:off x="404040" y="5173790"/>
            <a:ext cx="2874411" cy="778771"/>
            <a:chOff x="444501" y="4724939"/>
            <a:chExt cx="2818306" cy="763570"/>
          </a:xfrm>
        </p:grpSpPr>
        <p:sp>
          <p:nvSpPr>
            <p:cNvPr id="15" name="TextBox 14"/>
            <p:cNvSpPr txBox="1"/>
            <p:nvPr/>
          </p:nvSpPr>
          <p:spPr>
            <a:xfrm>
              <a:off x="444501" y="4749740"/>
              <a:ext cx="2638682" cy="738769"/>
            </a:xfrm>
            <a:prstGeom prst="rect">
              <a:avLst/>
            </a:prstGeom>
            <a:solidFill>
              <a:schemeClr val="bg2"/>
            </a:solidFill>
          </p:spPr>
          <p:txBody>
            <a:bodyPr wrap="square" lIns="0" tIns="0" rIns="0" bIns="0" rtlCol="0">
              <a:spAutoFit/>
            </a:bodyPr>
            <a:lstStyle/>
            <a:p>
              <a:pPr algn="r"/>
              <a:r>
                <a:rPr lang="en-US" sz="1632" spc="-71" dirty="0" smtClean="0">
                  <a:solidFill>
                    <a:srgbClr val="505050"/>
                  </a:solidFill>
                </a:rPr>
                <a:t>No coding required; simply </a:t>
              </a:r>
              <a:r>
                <a:rPr lang="en-US" sz="1632" spc="-71" dirty="0">
                  <a:solidFill>
                    <a:srgbClr val="505050"/>
                  </a:solidFill>
                </a:rPr>
                <a:t>u</a:t>
              </a:r>
              <a:r>
                <a:rPr lang="en-US" sz="1632" spc="-71" dirty="0" smtClean="0">
                  <a:solidFill>
                    <a:srgbClr val="505050"/>
                  </a:solidFill>
                </a:rPr>
                <a:t>pload sample documents to create fingerprints</a:t>
              </a:r>
              <a:endParaRPr lang="en-US" sz="1632" spc="-71" dirty="0">
                <a:solidFill>
                  <a:srgbClr val="505050"/>
                </a:solidFill>
              </a:endParaRPr>
            </a:p>
          </p:txBody>
        </p:sp>
        <p:sp>
          <p:nvSpPr>
            <p:cNvPr id="16" name="Rectangle 15"/>
            <p:cNvSpPr/>
            <p:nvPr/>
          </p:nvSpPr>
          <p:spPr bwMode="auto">
            <a:xfrm>
              <a:off x="3178862" y="4724939"/>
              <a:ext cx="83945" cy="6104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grpSp>
      <p:grpSp>
        <p:nvGrpSpPr>
          <p:cNvPr id="17" name="Group 16"/>
          <p:cNvGrpSpPr/>
          <p:nvPr/>
        </p:nvGrpSpPr>
        <p:grpSpPr>
          <a:xfrm>
            <a:off x="404041" y="1587817"/>
            <a:ext cx="2874410" cy="1004634"/>
            <a:chOff x="444502" y="4686241"/>
            <a:chExt cx="2818305" cy="985023"/>
          </a:xfrm>
        </p:grpSpPr>
        <p:sp>
          <p:nvSpPr>
            <p:cNvPr id="21" name="TextBox 20"/>
            <p:cNvSpPr txBox="1"/>
            <p:nvPr/>
          </p:nvSpPr>
          <p:spPr>
            <a:xfrm>
              <a:off x="444502" y="4686241"/>
              <a:ext cx="2616261" cy="985023"/>
            </a:xfrm>
            <a:prstGeom prst="rect">
              <a:avLst/>
            </a:prstGeom>
            <a:solidFill>
              <a:schemeClr val="bg2"/>
            </a:solidFill>
          </p:spPr>
          <p:txBody>
            <a:bodyPr wrap="square" lIns="0" tIns="0" rIns="0" bIns="0" rtlCol="0">
              <a:spAutoFit/>
            </a:bodyPr>
            <a:lstStyle/>
            <a:p>
              <a:pPr algn="r"/>
              <a:r>
                <a:rPr lang="en-US" sz="1632" spc="-71" dirty="0" smtClean="0">
                  <a:solidFill>
                    <a:srgbClr val="505050"/>
                  </a:solidFill>
                </a:rPr>
                <a:t>Scan email and attachments to look for patterns that match document templates</a:t>
              </a:r>
              <a:endParaRPr lang="en-US" sz="1632" spc="-71" dirty="0">
                <a:solidFill>
                  <a:srgbClr val="505050"/>
                </a:solidFill>
              </a:endParaRPr>
            </a:p>
            <a:p>
              <a:pPr algn="r"/>
              <a:endParaRPr lang="en-US" sz="1632" spc="-71" dirty="0">
                <a:solidFill>
                  <a:srgbClr val="505050"/>
                </a:solidFill>
              </a:endParaRPr>
            </a:p>
          </p:txBody>
        </p:sp>
        <p:sp>
          <p:nvSpPr>
            <p:cNvPr id="24" name="Rectangle 23"/>
            <p:cNvSpPr/>
            <p:nvPr/>
          </p:nvSpPr>
          <p:spPr bwMode="auto">
            <a:xfrm>
              <a:off x="3178862" y="4724939"/>
              <a:ext cx="83945" cy="6104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solidFill>
                  <a:srgbClr val="505050"/>
                </a:solidFill>
                <a:ea typeface="Segoe UI" pitchFamily="34" charset="0"/>
                <a:cs typeface="Segoe UI" pitchFamily="34" charset="0"/>
              </a:endParaRPr>
            </a:p>
          </p:txBody>
        </p:sp>
      </p:grpSp>
      <p:pic>
        <p:nvPicPr>
          <p:cNvPr id="25" name="Picture 24"/>
          <p:cNvPicPr>
            <a:picLocks noChangeAspect="1"/>
          </p:cNvPicPr>
          <p:nvPr/>
        </p:nvPicPr>
        <p:blipFill rotWithShape="1">
          <a:blip r:embed="rId3">
            <a:extLst>
              <a:ext uri="{28A0092B-C50C-407E-A947-70E740481C1C}">
                <a14:useLocalDpi xmlns:a14="http://schemas.microsoft.com/office/drawing/2010/main" val="0"/>
              </a:ext>
            </a:extLst>
          </a:blip>
          <a:srcRect l="987" t="4931" r="4198" b="10015"/>
          <a:stretch/>
        </p:blipFill>
        <p:spPr>
          <a:xfrm>
            <a:off x="3932237" y="1645609"/>
            <a:ext cx="6852168" cy="4924996"/>
          </a:xfrm>
          <a:prstGeom prst="rect">
            <a:avLst/>
          </a:prstGeom>
          <a:ln>
            <a:solidFill>
              <a:srgbClr val="969696"/>
            </a:solidFill>
          </a:ln>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64845711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313237" y="2153819"/>
            <a:ext cx="3276600" cy="20574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8800" dirty="0" smtClean="0">
                <a:solidFill>
                  <a:sysClr val="windowText" lastClr="000000"/>
                </a:solidFill>
                <a:latin typeface="Segoe UI Light"/>
                <a:ea typeface="Segoe UI" pitchFamily="34" charset="0"/>
                <a:cs typeface="Segoe UI" pitchFamily="34" charset="0"/>
              </a:rPr>
              <a:t>Demo</a:t>
            </a:r>
            <a:endParaRPr lang="en-US" sz="8800" dirty="0">
              <a:solidFill>
                <a:sysClr val="windowText" lastClr="000000"/>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34220687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 name="Rectangle 22"/>
          <p:cNvSpPr/>
          <p:nvPr/>
        </p:nvSpPr>
        <p:spPr bwMode="auto">
          <a:xfrm>
            <a:off x="6218237" y="1363663"/>
            <a:ext cx="5511379" cy="393699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18" name="Title 2"/>
          <p:cNvSpPr>
            <a:spLocks noGrp="1"/>
          </p:cNvSpPr>
          <p:nvPr>
            <p:ph type="title" idx="4294967295"/>
          </p:nvPr>
        </p:nvSpPr>
        <p:spPr>
          <a:xfrm>
            <a:off x="0" y="233363"/>
            <a:ext cx="11371263" cy="1774825"/>
          </a:xfrm>
        </p:spPr>
        <p:txBody>
          <a:bodyPr/>
          <a:lstStyle/>
          <a:p>
            <a:r>
              <a:rPr lang="en-US" sz="4896" dirty="0">
                <a:solidFill>
                  <a:schemeClr val="tx1"/>
                </a:solidFill>
              </a:rPr>
              <a:t>Data Loss Prevention (DLP)</a:t>
            </a:r>
          </a:p>
        </p:txBody>
      </p:sp>
      <p:grpSp>
        <p:nvGrpSpPr>
          <p:cNvPr id="2" name="Group 1"/>
          <p:cNvGrpSpPr/>
          <p:nvPr/>
        </p:nvGrpSpPr>
        <p:grpSpPr>
          <a:xfrm>
            <a:off x="0" y="1363662"/>
            <a:ext cx="6239333" cy="3936998"/>
            <a:chOff x="0" y="1363662"/>
            <a:chExt cx="5375275" cy="3936998"/>
          </a:xfrm>
        </p:grpSpPr>
        <p:sp>
          <p:nvSpPr>
            <p:cNvPr id="22" name="Rectangle 21"/>
            <p:cNvSpPr/>
            <p:nvPr/>
          </p:nvSpPr>
          <p:spPr bwMode="auto">
            <a:xfrm>
              <a:off x="55923" y="1363662"/>
              <a:ext cx="5263428" cy="393699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solidFill>
                  <a:srgbClr val="FFFFFF"/>
                </a:solidFill>
                <a:ea typeface="Segoe UI" pitchFamily="34" charset="0"/>
                <a:cs typeface="Segoe UI" pitchFamily="34" charset="0"/>
              </a:endParaRPr>
            </a:p>
          </p:txBody>
        </p:sp>
        <p:sp>
          <p:nvSpPr>
            <p:cNvPr id="19" name="Content Placeholder 5"/>
            <p:cNvSpPr txBox="1">
              <a:spLocks/>
            </p:cNvSpPr>
            <p:nvPr/>
          </p:nvSpPr>
          <p:spPr>
            <a:xfrm>
              <a:off x="0" y="1458913"/>
              <a:ext cx="5375275" cy="3708400"/>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428"/>
                </a:spcBef>
                <a:buClr>
                  <a:srgbClr val="505050"/>
                </a:buClr>
                <a:buFont typeface="Wingdings" panose="05000000000000000000" pitchFamily="2" charset="2"/>
                <a:buNone/>
              </a:pPr>
              <a:r>
                <a:rPr lang="en-US" sz="2856" b="1" dirty="0" smtClean="0">
                  <a:solidFill>
                    <a:srgbClr val="FFFFFF"/>
                  </a:solidFill>
                </a:rPr>
                <a:t>Prevents Sensitive Data From Leaving Organization</a:t>
              </a:r>
            </a:p>
            <a:p>
              <a:pPr marL="0" indent="0">
                <a:spcBef>
                  <a:spcPts val="1428"/>
                </a:spcBef>
                <a:buClr>
                  <a:srgbClr val="505050"/>
                </a:buClr>
                <a:buFont typeface="Wingdings" panose="05000000000000000000" pitchFamily="2" charset="2"/>
                <a:buNone/>
              </a:pPr>
              <a:r>
                <a:rPr lang="en-US" sz="2856" b="1" dirty="0" smtClean="0">
                  <a:solidFill>
                    <a:srgbClr val="FFFFFF"/>
                  </a:solidFill>
                </a:rPr>
                <a:t>Provides an Alert when data such as Social Security &amp; Credit Card Number is emailed</a:t>
              </a:r>
            </a:p>
            <a:p>
              <a:pPr marL="0" indent="0">
                <a:spcBef>
                  <a:spcPts val="1428"/>
                </a:spcBef>
                <a:buClr>
                  <a:srgbClr val="505050"/>
                </a:buClr>
                <a:buFont typeface="Wingdings" panose="05000000000000000000" pitchFamily="2" charset="2"/>
                <a:buNone/>
              </a:pPr>
              <a:r>
                <a:rPr lang="en-US" sz="2856" b="1" dirty="0" smtClean="0">
                  <a:solidFill>
                    <a:srgbClr val="FFFFFF"/>
                  </a:solidFill>
                </a:rPr>
                <a:t>Alerts can be customized by Admin to catch Intellectual Property from being emailed out</a:t>
              </a:r>
              <a:endParaRPr lang="en-US" sz="2856" b="1" dirty="0">
                <a:solidFill>
                  <a:srgbClr val="FFFFFF"/>
                </a:solidFill>
              </a:endParaRPr>
            </a:p>
          </p:txBody>
        </p:sp>
      </p:grpSp>
      <p:sp>
        <p:nvSpPr>
          <p:cNvPr id="20" name="Content Placeholder 5"/>
          <p:cNvSpPr txBox="1">
            <a:spLocks/>
          </p:cNvSpPr>
          <p:nvPr/>
        </p:nvSpPr>
        <p:spPr>
          <a:xfrm>
            <a:off x="6295953" y="1363662"/>
            <a:ext cx="5377043" cy="4045437"/>
          </a:xfrm>
          <a:prstGeom prst="rect">
            <a:avLst/>
          </a:prstGeom>
        </p:spPr>
        <p:txBody>
          <a:bodyPr vert="horz" lIns="0" tIns="0" rIns="0" bIns="0" rtlCol="0">
            <a:noAutofit/>
          </a:bodyPr>
          <a:lstStyle>
            <a:lvl1pPr marL="339725" marR="0" indent="-339725" algn="l" defTabSz="914363" rtl="0" eaLnBrk="1" fontAlgn="auto" latinLnBrk="0" hangingPunct="1">
              <a:lnSpc>
                <a:spcPct val="90000"/>
              </a:lnSpc>
              <a:spcBef>
                <a:spcPct val="20000"/>
              </a:spcBef>
              <a:spcAft>
                <a:spcPts val="0"/>
              </a:spcAft>
              <a:buClrTx/>
              <a:buSzPct val="80000"/>
              <a:buFont typeface="Arial" pitchFamily="34" charset="0"/>
              <a:buChar char="•"/>
              <a:tabLst/>
              <a:defRPr sz="3600" kern="1200" spc="-70" baseline="0">
                <a:gradFill>
                  <a:gsLst>
                    <a:gs pos="1250">
                      <a:schemeClr val="bg2"/>
                    </a:gs>
                    <a:gs pos="100000">
                      <a:schemeClr val="bg2"/>
                    </a:gs>
                  </a:gsLst>
                  <a:lin ang="5400000" scaled="0"/>
                </a:gradFill>
                <a:latin typeface="+mj-lt"/>
                <a:ea typeface="+mn-ea"/>
                <a:cs typeface="+mn-cs"/>
              </a:defRPr>
            </a:lvl1pPr>
            <a:lvl2pPr marL="573088" marR="0" indent="-233363" algn="l" defTabSz="9143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798513" algn="l"/>
              </a:tabLst>
              <a:defRPr sz="2400" kern="1200" spc="0" baseline="0">
                <a:gradFill>
                  <a:gsLst>
                    <a:gs pos="1250">
                      <a:schemeClr val="bg2"/>
                    </a:gs>
                    <a:gs pos="100000">
                      <a:schemeClr val="bg2"/>
                    </a:gs>
                  </a:gsLst>
                  <a:lin ang="5400000" scaled="0"/>
                </a:gra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Tx/>
              <a:buSzPct val="90000"/>
              <a:buFont typeface="Wingdings" pitchFamily="2" charset="2"/>
              <a:buChar char=""/>
              <a:tabLst>
                <a:tab pos="1255713" algn="l"/>
              </a:tabLst>
              <a:defRPr sz="2000" kern="1200" spc="0" baseline="0">
                <a:gradFill>
                  <a:gsLst>
                    <a:gs pos="1250">
                      <a:schemeClr val="bg2"/>
                    </a:gs>
                    <a:gs pos="100000">
                      <a:schemeClr val="bg2"/>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428"/>
              </a:spcBef>
              <a:buFont typeface="Arial" pitchFamily="34" charset="0"/>
              <a:buNone/>
            </a:pPr>
            <a:r>
              <a:rPr lang="en-US" sz="2856" b="1" dirty="0">
                <a:solidFill>
                  <a:srgbClr val="FFFFFF"/>
                </a:solidFill>
              </a:rPr>
              <a:t>Empower users to manage their </a:t>
            </a:r>
            <a:r>
              <a:rPr lang="en-US" sz="2856" b="1" dirty="0" smtClean="0">
                <a:solidFill>
                  <a:srgbClr val="FFFFFF"/>
                </a:solidFill>
              </a:rPr>
              <a:t>compliance</a:t>
            </a:r>
            <a:endParaRPr lang="en-US" sz="800" b="1" dirty="0" smtClean="0">
              <a:solidFill>
                <a:srgbClr val="FFFFFF"/>
              </a:solidFill>
            </a:endParaRPr>
          </a:p>
          <a:p>
            <a:pPr marL="0" indent="0">
              <a:spcBef>
                <a:spcPts val="1428"/>
              </a:spcBef>
              <a:buFont typeface="Arial" pitchFamily="34" charset="0"/>
              <a:buNone/>
            </a:pPr>
            <a:endParaRPr lang="en-US" sz="900" dirty="0">
              <a:solidFill>
                <a:srgbClr val="FFFFFF"/>
              </a:solidFill>
            </a:endParaRPr>
          </a:p>
          <a:p>
            <a:pPr marL="373039" indent="-186519">
              <a:lnSpc>
                <a:spcPct val="100000"/>
              </a:lnSpc>
              <a:spcBef>
                <a:spcPts val="612"/>
              </a:spcBef>
            </a:pPr>
            <a:r>
              <a:rPr lang="en-US" sz="1836" dirty="0">
                <a:solidFill>
                  <a:srgbClr val="FFFFFF"/>
                </a:solidFill>
              </a:rPr>
              <a:t>Contextual policy education</a:t>
            </a:r>
          </a:p>
          <a:p>
            <a:pPr marL="373039" indent="-186519">
              <a:lnSpc>
                <a:spcPct val="100000"/>
              </a:lnSpc>
              <a:spcBef>
                <a:spcPts val="612"/>
              </a:spcBef>
            </a:pPr>
            <a:r>
              <a:rPr lang="en-US" sz="1836" dirty="0">
                <a:solidFill>
                  <a:srgbClr val="FFFFFF"/>
                </a:solidFill>
              </a:rPr>
              <a:t>Doesn’t disrupt user workflow</a:t>
            </a:r>
          </a:p>
          <a:p>
            <a:pPr marL="373039" indent="-186519">
              <a:lnSpc>
                <a:spcPct val="100000"/>
              </a:lnSpc>
              <a:spcBef>
                <a:spcPts val="612"/>
              </a:spcBef>
            </a:pPr>
            <a:r>
              <a:rPr lang="en-US" sz="1836" dirty="0">
                <a:solidFill>
                  <a:srgbClr val="FFFFFF"/>
                </a:solidFill>
              </a:rPr>
              <a:t>Works even when disconnected</a:t>
            </a:r>
          </a:p>
          <a:p>
            <a:pPr marL="373039" indent="-186519">
              <a:lnSpc>
                <a:spcPct val="100000"/>
              </a:lnSpc>
              <a:spcBef>
                <a:spcPts val="612"/>
              </a:spcBef>
            </a:pPr>
            <a:r>
              <a:rPr lang="en-US" sz="1836" dirty="0">
                <a:solidFill>
                  <a:srgbClr val="FFFFFF"/>
                </a:solidFill>
              </a:rPr>
              <a:t>Configurable and customizable</a:t>
            </a:r>
          </a:p>
          <a:p>
            <a:pPr marL="373039" indent="-186519">
              <a:lnSpc>
                <a:spcPct val="100000"/>
              </a:lnSpc>
              <a:spcBef>
                <a:spcPts val="612"/>
              </a:spcBef>
            </a:pPr>
            <a:r>
              <a:rPr lang="en-US" sz="1836" dirty="0">
                <a:solidFill>
                  <a:srgbClr val="FFFFFF"/>
                </a:solidFill>
              </a:rPr>
              <a:t>Admin customizable text and actions</a:t>
            </a:r>
          </a:p>
          <a:p>
            <a:pPr marL="373039" indent="-186519">
              <a:lnSpc>
                <a:spcPct val="100000"/>
              </a:lnSpc>
              <a:spcBef>
                <a:spcPts val="612"/>
              </a:spcBef>
            </a:pPr>
            <a:r>
              <a:rPr lang="en-US" sz="1836" dirty="0">
                <a:solidFill>
                  <a:srgbClr val="FFFFFF"/>
                </a:solidFill>
              </a:rPr>
              <a:t>Built-in templates based on common regulations </a:t>
            </a:r>
          </a:p>
          <a:p>
            <a:pPr marL="373039" indent="-186519">
              <a:lnSpc>
                <a:spcPct val="100000"/>
              </a:lnSpc>
              <a:spcBef>
                <a:spcPts val="612"/>
              </a:spcBef>
            </a:pPr>
            <a:r>
              <a:rPr lang="en-US" sz="1836" dirty="0">
                <a:solidFill>
                  <a:srgbClr val="FFFFFF"/>
                </a:solidFill>
              </a:rPr>
              <a:t>Import DLP policy templates from security partners or build your own</a:t>
            </a:r>
          </a:p>
        </p:txBody>
      </p:sp>
    </p:spTree>
    <p:extLst>
      <p:ext uri="{BB962C8B-B14F-4D97-AF65-F5344CB8AC3E}">
        <p14:creationId xmlns:p14="http://schemas.microsoft.com/office/powerpoint/2010/main" val="232346602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18" name="Title 1"/>
          <p:cNvSpPr>
            <a:spLocks noGrp="1"/>
          </p:cNvSpPr>
          <p:nvPr>
            <p:ph type="title" idx="4294967295"/>
          </p:nvPr>
        </p:nvSpPr>
        <p:spPr>
          <a:xfrm>
            <a:off x="198437" y="68262"/>
            <a:ext cx="11964987" cy="893762"/>
          </a:xfrm>
        </p:spPr>
        <p:txBody>
          <a:bodyPr/>
          <a:lstStyle/>
          <a:p>
            <a:r>
              <a:rPr lang="en-US" sz="4800" dirty="0">
                <a:solidFill>
                  <a:schemeClr val="tx1"/>
                </a:solidFill>
              </a:rPr>
              <a:t>Email archiving and retention</a:t>
            </a:r>
          </a:p>
        </p:txBody>
      </p:sp>
      <p:sp>
        <p:nvSpPr>
          <p:cNvPr id="19" name="Rectangle 18"/>
          <p:cNvSpPr/>
          <p:nvPr/>
        </p:nvSpPr>
        <p:spPr>
          <a:xfrm>
            <a:off x="468738" y="1732778"/>
            <a:ext cx="8276920" cy="587567"/>
          </a:xfrm>
          <a:prstGeom prst="rect">
            <a:avLst/>
          </a:prstGeom>
          <a:solidFill>
            <a:schemeClr val="tx2"/>
          </a:solidFill>
          <a:ln w="38100" cap="flat" cmpd="sng" algn="ctr">
            <a:noFill/>
            <a:prstDash val="solid"/>
            <a:headEnd type="none" w="med" len="med"/>
            <a:tailEnd type="none" w="med" len="med"/>
          </a:ln>
          <a:effectLst/>
        </p:spPr>
        <p:txBody>
          <a:bodyPr vert="horz" wrap="square" lIns="77512" tIns="38755" rIns="77512" bIns="130564" numCol="1" rtlCol="0" anchor="b" anchorCtr="0" compatLnSpc="1">
            <a:prstTxWarp prst="textNoShape">
              <a:avLst/>
            </a:prstTxWarp>
          </a:bodyPr>
          <a:lstStyle/>
          <a:p>
            <a:pPr defTabSz="930025" fontAlgn="base">
              <a:spcBef>
                <a:spcPct val="0"/>
              </a:spcBef>
              <a:spcAft>
                <a:spcPct val="0"/>
              </a:spcAft>
            </a:pPr>
            <a:r>
              <a:rPr lang="en-US" sz="2175" kern="0" dirty="0">
                <a:solidFill>
                  <a:srgbClr val="FFFFFF"/>
                </a:solidFill>
              </a:rPr>
              <a:t> Preserve</a:t>
            </a:r>
          </a:p>
        </p:txBody>
      </p:sp>
      <p:grpSp>
        <p:nvGrpSpPr>
          <p:cNvPr id="20" name="Group 7"/>
          <p:cNvGrpSpPr/>
          <p:nvPr/>
        </p:nvGrpSpPr>
        <p:grpSpPr>
          <a:xfrm>
            <a:off x="9027446" y="1751516"/>
            <a:ext cx="3150710" cy="587569"/>
            <a:chOff x="0" y="3421427"/>
            <a:chExt cx="2324862" cy="940595"/>
          </a:xfrm>
          <a:solidFill>
            <a:schemeClr val="tx2"/>
          </a:solidFill>
          <a:scene3d>
            <a:camera prst="orthographicFront"/>
            <a:lightRig rig="flat" dir="t"/>
          </a:scene3d>
        </p:grpSpPr>
        <p:sp>
          <p:nvSpPr>
            <p:cNvPr id="22" name="Rounded Rectangle 62"/>
            <p:cNvSpPr/>
            <p:nvPr/>
          </p:nvSpPr>
          <p:spPr>
            <a:xfrm>
              <a:off x="0" y="3421427"/>
              <a:ext cx="2324862" cy="940595"/>
            </a:xfrm>
            <a:prstGeom prst="rect">
              <a:avLst/>
            </a:prstGeom>
            <a:grpFill/>
            <a:ln w="38100" cap="flat" cmpd="sng" algn="ctr">
              <a:noFill/>
              <a:prstDash val="solid"/>
              <a:headEnd type="none" w="med" len="med"/>
              <a:tailEnd type="none" w="med" len="med"/>
            </a:ln>
            <a:effectLst/>
          </p:spPr>
        </p:sp>
        <p:sp>
          <p:nvSpPr>
            <p:cNvPr id="23" name="Rounded Rectangle 4"/>
            <p:cNvSpPr/>
            <p:nvPr/>
          </p:nvSpPr>
          <p:spPr>
            <a:xfrm>
              <a:off x="64469" y="3505042"/>
              <a:ext cx="2195924" cy="783298"/>
            </a:xfrm>
            <a:prstGeom prst="rect">
              <a:avLst/>
            </a:prstGeom>
            <a:grpFill/>
            <a:ln w="38100" cap="flat" cmpd="sng" algn="ctr">
              <a:noFill/>
              <a:prstDash val="solid"/>
              <a:headEnd type="none" w="med" len="med"/>
              <a:tailEnd type="none" w="med" len="med"/>
            </a:ln>
            <a:effectLst/>
          </p:spPr>
          <p:txBody>
            <a:bodyPr vert="horz" wrap="square" lIns="103335" tIns="51667" rIns="103335" bIns="51667" numCol="1" rtlCol="0" anchor="b" anchorCtr="0" compatLnSpc="1">
              <a:prstTxWarp prst="textNoShape">
                <a:avLst/>
              </a:prstTxWarp>
            </a:bodyPr>
            <a:lstStyle/>
            <a:p>
              <a:pPr defTabSz="930025" fontAlgn="base">
                <a:spcBef>
                  <a:spcPct val="0"/>
                </a:spcBef>
                <a:spcAft>
                  <a:spcPct val="0"/>
                </a:spcAft>
              </a:pPr>
              <a:r>
                <a:rPr lang="en-US" sz="2175" kern="0" dirty="0">
                  <a:solidFill>
                    <a:srgbClr val="FFFFFF"/>
                  </a:solidFill>
                </a:rPr>
                <a:t>Search</a:t>
              </a:r>
            </a:p>
          </p:txBody>
        </p:sp>
      </p:grpSp>
      <p:sp>
        <p:nvSpPr>
          <p:cNvPr id="26" name="Rounded Rectangle 25"/>
          <p:cNvSpPr/>
          <p:nvPr/>
        </p:nvSpPr>
        <p:spPr bwMode="auto">
          <a:xfrm>
            <a:off x="481689" y="2931878"/>
            <a:ext cx="2784857" cy="2948703"/>
          </a:xfrm>
          <a:prstGeom prst="roundRect">
            <a:avLst>
              <a:gd name="adj" fmla="val 0"/>
            </a:avLst>
          </a:prstGeom>
          <a:solidFill>
            <a:schemeClr val="bg1">
              <a:lumMod val="95000"/>
            </a:schemeClr>
          </a:solidFill>
          <a:ln w="9525" cap="flat" cmpd="sng" algn="ctr">
            <a:noFill/>
            <a:prstDash val="solid"/>
          </a:ln>
          <a:effectLst/>
        </p:spPr>
        <p:txBody>
          <a:bodyPr lIns="93248" tIns="46625" rIns="93248" bIns="46625" anchor="ctr"/>
          <a:lstStyle/>
          <a:p>
            <a:pPr marL="533042" indent="-533042" algn="ctr" defTabSz="928785" eaLnBrk="0" hangingPunct="0">
              <a:lnSpc>
                <a:spcPct val="85000"/>
              </a:lnSpc>
              <a:spcBef>
                <a:spcPct val="50000"/>
              </a:spcBef>
              <a:buClr>
                <a:srgbClr val="FFC000"/>
              </a:buClr>
              <a:buSzPct val="76000"/>
              <a:defRPr/>
            </a:pPr>
            <a:endParaRPr lang="en-US" sz="2991" i="1" kern="0" spc="-52" dirty="0">
              <a:solidFill>
                <a:srgbClr val="FFFFFF"/>
              </a:solidFill>
              <a:latin typeface="Arial"/>
            </a:endParaRPr>
          </a:p>
        </p:txBody>
      </p:sp>
      <p:sp>
        <p:nvSpPr>
          <p:cNvPr id="27" name="Rounded Rectangle 26"/>
          <p:cNvSpPr/>
          <p:nvPr/>
        </p:nvSpPr>
        <p:spPr bwMode="auto">
          <a:xfrm>
            <a:off x="3292453" y="2931878"/>
            <a:ext cx="2771903" cy="2948703"/>
          </a:xfrm>
          <a:prstGeom prst="roundRect">
            <a:avLst>
              <a:gd name="adj" fmla="val 0"/>
            </a:avLst>
          </a:prstGeom>
          <a:solidFill>
            <a:schemeClr val="bg1">
              <a:lumMod val="95000"/>
            </a:schemeClr>
          </a:solidFill>
          <a:ln w="9525" cap="flat" cmpd="sng" algn="ctr">
            <a:noFill/>
            <a:prstDash val="solid"/>
          </a:ln>
          <a:effectLst/>
        </p:spPr>
        <p:txBody>
          <a:bodyPr lIns="93248" tIns="46625" rIns="93248" bIns="46625" anchor="ctr"/>
          <a:lstStyle/>
          <a:p>
            <a:pPr marL="533042" indent="-533042" algn="ctr" defTabSz="928785" eaLnBrk="0" hangingPunct="0">
              <a:lnSpc>
                <a:spcPct val="85000"/>
              </a:lnSpc>
              <a:spcBef>
                <a:spcPct val="50000"/>
              </a:spcBef>
              <a:buClr>
                <a:srgbClr val="FFC000"/>
              </a:buClr>
              <a:buSzPct val="76000"/>
              <a:defRPr/>
            </a:pPr>
            <a:endParaRPr lang="en-US" sz="2991" i="1" kern="0" spc="-52" dirty="0">
              <a:solidFill>
                <a:srgbClr val="FFFFFF"/>
              </a:solidFill>
              <a:latin typeface="Arial"/>
            </a:endParaRPr>
          </a:p>
        </p:txBody>
      </p:sp>
      <p:sp>
        <p:nvSpPr>
          <p:cNvPr id="28" name="Rounded Rectangle 27"/>
          <p:cNvSpPr/>
          <p:nvPr/>
        </p:nvSpPr>
        <p:spPr bwMode="auto">
          <a:xfrm>
            <a:off x="6101143" y="2931878"/>
            <a:ext cx="2631563" cy="2948703"/>
          </a:xfrm>
          <a:prstGeom prst="roundRect">
            <a:avLst>
              <a:gd name="adj" fmla="val 0"/>
            </a:avLst>
          </a:prstGeom>
          <a:solidFill>
            <a:schemeClr val="bg1">
              <a:lumMod val="95000"/>
            </a:schemeClr>
          </a:solidFill>
          <a:ln w="9525" cap="flat" cmpd="sng" algn="ctr">
            <a:noFill/>
            <a:prstDash val="solid"/>
          </a:ln>
          <a:effectLst/>
        </p:spPr>
        <p:txBody>
          <a:bodyPr lIns="93248" tIns="46625" rIns="93248" bIns="46625" anchor="ctr"/>
          <a:lstStyle/>
          <a:p>
            <a:pPr marL="533042" indent="-533042" algn="ctr" defTabSz="928785" eaLnBrk="0" hangingPunct="0">
              <a:lnSpc>
                <a:spcPct val="85000"/>
              </a:lnSpc>
              <a:spcBef>
                <a:spcPct val="50000"/>
              </a:spcBef>
              <a:buClr>
                <a:srgbClr val="FFC000"/>
              </a:buClr>
              <a:buSzPct val="76000"/>
              <a:defRPr/>
            </a:pPr>
            <a:endParaRPr lang="en-US" sz="2991" i="1" kern="0" spc="-52" dirty="0">
              <a:solidFill>
                <a:srgbClr val="FFFFFF"/>
              </a:solidFill>
              <a:latin typeface="Arial"/>
            </a:endParaRPr>
          </a:p>
        </p:txBody>
      </p:sp>
      <p:sp>
        <p:nvSpPr>
          <p:cNvPr id="29" name="Rounded Rectangle 28"/>
          <p:cNvSpPr/>
          <p:nvPr/>
        </p:nvSpPr>
        <p:spPr bwMode="auto">
          <a:xfrm>
            <a:off x="9027446" y="2931878"/>
            <a:ext cx="3150710" cy="2948703"/>
          </a:xfrm>
          <a:prstGeom prst="roundRect">
            <a:avLst>
              <a:gd name="adj" fmla="val 0"/>
            </a:avLst>
          </a:prstGeom>
          <a:solidFill>
            <a:schemeClr val="bg1">
              <a:lumMod val="95000"/>
            </a:schemeClr>
          </a:solidFill>
          <a:ln w="9525" cap="flat" cmpd="sng" algn="ctr">
            <a:noFill/>
            <a:prstDash val="solid"/>
          </a:ln>
          <a:effectLst/>
        </p:spPr>
        <p:txBody>
          <a:bodyPr lIns="93248" tIns="46625" rIns="93248" bIns="46625" anchor="ctr"/>
          <a:lstStyle/>
          <a:p>
            <a:pPr marL="533042" indent="-533042" algn="ctr" defTabSz="928785" eaLnBrk="0" hangingPunct="0">
              <a:lnSpc>
                <a:spcPct val="85000"/>
              </a:lnSpc>
              <a:spcBef>
                <a:spcPct val="50000"/>
              </a:spcBef>
              <a:buClr>
                <a:srgbClr val="FFC000"/>
              </a:buClr>
              <a:buSzPct val="76000"/>
              <a:defRPr/>
            </a:pPr>
            <a:endParaRPr lang="en-US" sz="2991" i="1" kern="0" spc="-52" dirty="0">
              <a:solidFill>
                <a:srgbClr val="FFFFFF"/>
              </a:solidFill>
              <a:latin typeface="Arial"/>
            </a:endParaRPr>
          </a:p>
        </p:txBody>
      </p:sp>
      <p:sp>
        <p:nvSpPr>
          <p:cNvPr id="30" name="Rectangle 29"/>
          <p:cNvSpPr/>
          <p:nvPr/>
        </p:nvSpPr>
        <p:spPr bwMode="auto">
          <a:xfrm>
            <a:off x="481690" y="3055817"/>
            <a:ext cx="2476128" cy="2403923"/>
          </a:xfrm>
          <a:prstGeom prst="rect">
            <a:avLst/>
          </a:prstGeom>
          <a:noFill/>
          <a:ln w="9525" cap="flat" cmpd="sng" algn="ctr">
            <a:noFill/>
            <a:prstDash val="solid"/>
            <a:headEnd type="none" w="med" len="med"/>
            <a:tailEnd type="none" w="med" len="med"/>
          </a:ln>
          <a:effectLst/>
        </p:spPr>
        <p:txBody>
          <a:bodyPr vert="horz" wrap="square" lIns="93039" tIns="46519" rIns="93039" bIns="46519" numCol="1" rtlCol="0" anchor="t" anchorCtr="0" compatLnSpc="1">
            <a:prstTxWarp prst="textNoShape">
              <a:avLst/>
            </a:prstTxWarp>
          </a:bodyPr>
          <a:lstStyle/>
          <a:p>
            <a:pPr marL="59900">
              <a:spcAft>
                <a:spcPts val="611"/>
              </a:spcAft>
              <a:buClr>
                <a:srgbClr val="FFFFFF">
                  <a:lumMod val="50000"/>
                </a:srgbClr>
              </a:buClr>
              <a:buSzPct val="125000"/>
              <a:defRPr/>
            </a:pPr>
            <a:r>
              <a:rPr lang="en-US" sz="1632" kern="0" dirty="0">
                <a:solidFill>
                  <a:srgbClr val="505050">
                    <a:lumMod val="65000"/>
                    <a:lumOff val="35000"/>
                  </a:srgbClr>
                </a:solidFill>
              </a:rPr>
              <a:t>Secondary mailbox with separate quota</a:t>
            </a:r>
          </a:p>
          <a:p>
            <a:pPr marL="59900">
              <a:spcAft>
                <a:spcPts val="611"/>
              </a:spcAft>
              <a:buClr>
                <a:srgbClr val="FFFFFF">
                  <a:lumMod val="50000"/>
                </a:srgbClr>
              </a:buClr>
              <a:buSzPct val="125000"/>
              <a:defRPr/>
            </a:pPr>
            <a:r>
              <a:rPr lang="en-US" sz="1632" kern="0" dirty="0">
                <a:solidFill>
                  <a:srgbClr val="505050">
                    <a:lumMod val="65000"/>
                    <a:lumOff val="35000"/>
                  </a:srgbClr>
                </a:solidFill>
              </a:rPr>
              <a:t>Managed through EAC or PowerShell</a:t>
            </a:r>
          </a:p>
          <a:p>
            <a:pPr marL="59900">
              <a:spcAft>
                <a:spcPts val="611"/>
              </a:spcAft>
              <a:buClr>
                <a:srgbClr val="FFFFFF">
                  <a:lumMod val="50000"/>
                </a:srgbClr>
              </a:buClr>
              <a:buSzPct val="125000"/>
              <a:defRPr/>
            </a:pPr>
            <a:r>
              <a:rPr lang="en-US" sz="1632" kern="0" dirty="0">
                <a:solidFill>
                  <a:srgbClr val="505050">
                    <a:lumMod val="65000"/>
                    <a:lumOff val="35000"/>
                  </a:srgbClr>
                </a:solidFill>
              </a:rPr>
              <a:t>Available on-premises, online, or through EOA</a:t>
            </a:r>
          </a:p>
        </p:txBody>
      </p:sp>
      <p:sp>
        <p:nvSpPr>
          <p:cNvPr id="31" name="Rectangle 30"/>
          <p:cNvSpPr/>
          <p:nvPr/>
        </p:nvSpPr>
        <p:spPr>
          <a:xfrm>
            <a:off x="628893" y="3479063"/>
            <a:ext cx="361265" cy="307615"/>
          </a:xfrm>
          <a:prstGeom prst="rect">
            <a:avLst/>
          </a:prstGeom>
        </p:spPr>
        <p:txBody>
          <a:bodyPr wrap="square" lIns="93248" tIns="46625" rIns="93248" bIns="46625">
            <a:spAutoFit/>
          </a:bodyPr>
          <a:lstStyle/>
          <a:p>
            <a:pPr marL="117920" indent="-117920" defTabSz="930398">
              <a:spcAft>
                <a:spcPts val="611"/>
              </a:spcAft>
              <a:buSzPct val="65000"/>
              <a:buFontTx/>
              <a:buBlip>
                <a:blip r:embed="rId3"/>
              </a:buBlip>
              <a:defRPr/>
            </a:pPr>
            <a:endParaRPr lang="en-US" sz="1360" kern="0" dirty="0">
              <a:solidFill>
                <a:srgbClr val="373737"/>
              </a:solidFill>
              <a:latin typeface="Segoe" pitchFamily="34" charset="0"/>
            </a:endParaRPr>
          </a:p>
        </p:txBody>
      </p:sp>
      <p:sp>
        <p:nvSpPr>
          <p:cNvPr id="32" name="Rectangle 31"/>
          <p:cNvSpPr/>
          <p:nvPr/>
        </p:nvSpPr>
        <p:spPr bwMode="auto">
          <a:xfrm>
            <a:off x="3369134" y="3081722"/>
            <a:ext cx="2476128" cy="2403925"/>
          </a:xfrm>
          <a:prstGeom prst="rect">
            <a:avLst/>
          </a:prstGeom>
          <a:noFill/>
          <a:ln w="9525" cap="flat" cmpd="sng" algn="ctr">
            <a:noFill/>
            <a:prstDash val="solid"/>
            <a:headEnd type="none" w="med" len="med"/>
            <a:tailEnd type="none" w="med" len="med"/>
          </a:ln>
          <a:effectLst/>
        </p:spPr>
        <p:txBody>
          <a:bodyPr vert="horz" wrap="square" lIns="93039" tIns="46519" rIns="93039" bIns="46519" numCol="1" rtlCol="0" anchor="t" anchorCtr="0" compatLnSpc="1">
            <a:prstTxWarp prst="textNoShape">
              <a:avLst/>
            </a:prstTxWarp>
          </a:bodyPr>
          <a:lstStyle/>
          <a:p>
            <a:pPr marL="59900" defTabSz="930398">
              <a:spcAft>
                <a:spcPts val="611"/>
              </a:spcAft>
              <a:buClr>
                <a:srgbClr val="FFFFFF">
                  <a:lumMod val="50000"/>
                </a:srgbClr>
              </a:buClr>
              <a:buSzPct val="125000"/>
              <a:defRPr/>
            </a:pPr>
            <a:r>
              <a:rPr lang="en-US" sz="1632" kern="0" dirty="0">
                <a:solidFill>
                  <a:srgbClr val="505050">
                    <a:lumMod val="65000"/>
                    <a:lumOff val="35000"/>
                  </a:srgbClr>
                </a:solidFill>
              </a:rPr>
              <a:t>Automated and time-based criteria</a:t>
            </a:r>
          </a:p>
          <a:p>
            <a:pPr marL="59900" defTabSz="930398">
              <a:spcAft>
                <a:spcPts val="611"/>
              </a:spcAft>
              <a:buClr>
                <a:srgbClr val="FFFFFF">
                  <a:lumMod val="50000"/>
                </a:srgbClr>
              </a:buClr>
              <a:buSzPct val="125000"/>
              <a:defRPr/>
            </a:pPr>
            <a:r>
              <a:rPr lang="en-US" sz="1632" kern="0" dirty="0">
                <a:solidFill>
                  <a:srgbClr val="505050">
                    <a:lumMod val="65000"/>
                    <a:lumOff val="35000"/>
                  </a:srgbClr>
                </a:solidFill>
              </a:rPr>
              <a:t>Set policies at item or folder level</a:t>
            </a:r>
          </a:p>
          <a:p>
            <a:pPr marL="59900" defTabSz="930398">
              <a:spcAft>
                <a:spcPts val="611"/>
              </a:spcAft>
              <a:buClr>
                <a:srgbClr val="FFFFFF">
                  <a:lumMod val="50000"/>
                </a:srgbClr>
              </a:buClr>
              <a:buSzPct val="125000"/>
              <a:defRPr/>
            </a:pPr>
            <a:r>
              <a:rPr lang="en-US" sz="1632" kern="0" dirty="0">
                <a:solidFill>
                  <a:srgbClr val="505050">
                    <a:lumMod val="65000"/>
                    <a:lumOff val="35000"/>
                  </a:srgbClr>
                </a:solidFill>
              </a:rPr>
              <a:t>Expiration date shown             in email message</a:t>
            </a:r>
          </a:p>
          <a:p>
            <a:pPr marL="59900" defTabSz="930398">
              <a:spcAft>
                <a:spcPts val="611"/>
              </a:spcAft>
              <a:buClr>
                <a:srgbClr val="FFFFFF">
                  <a:lumMod val="50000"/>
                </a:srgbClr>
              </a:buClr>
              <a:buSzPct val="125000"/>
              <a:buFont typeface="Arial" pitchFamily="34" charset="0"/>
              <a:buChar char="•"/>
              <a:defRPr/>
            </a:pPr>
            <a:endParaRPr lang="en-US" sz="1632" kern="0" dirty="0">
              <a:solidFill>
                <a:srgbClr val="505050">
                  <a:lumMod val="65000"/>
                  <a:lumOff val="35000"/>
                </a:srgbClr>
              </a:solidFill>
            </a:endParaRPr>
          </a:p>
        </p:txBody>
      </p:sp>
      <p:sp>
        <p:nvSpPr>
          <p:cNvPr id="33" name="Rectangle 32"/>
          <p:cNvSpPr/>
          <p:nvPr/>
        </p:nvSpPr>
        <p:spPr bwMode="auto">
          <a:xfrm>
            <a:off x="6152957" y="3074362"/>
            <a:ext cx="2476127" cy="2287266"/>
          </a:xfrm>
          <a:prstGeom prst="rect">
            <a:avLst/>
          </a:prstGeom>
          <a:noFill/>
          <a:ln w="9525" cap="flat" cmpd="sng" algn="ctr">
            <a:noFill/>
            <a:prstDash val="solid"/>
            <a:headEnd type="none" w="med" len="med"/>
            <a:tailEnd type="none" w="med" len="med"/>
          </a:ln>
          <a:effectLst/>
        </p:spPr>
        <p:txBody>
          <a:bodyPr vert="horz" wrap="square" lIns="93039" tIns="46519" rIns="93039" bIns="46519" numCol="1" rtlCol="0" anchor="t" anchorCtr="0" compatLnSpc="1">
            <a:prstTxWarp prst="textNoShape">
              <a:avLst/>
            </a:prstTxWarp>
          </a:bodyPr>
          <a:lstStyle/>
          <a:p>
            <a:pPr marL="59900">
              <a:spcAft>
                <a:spcPts val="611"/>
              </a:spcAft>
              <a:buClr>
                <a:srgbClr val="FFFFFF">
                  <a:lumMod val="50000"/>
                </a:srgbClr>
              </a:buClr>
              <a:buSzPct val="125000"/>
              <a:defRPr/>
            </a:pPr>
            <a:r>
              <a:rPr lang="en-US" sz="1632" kern="0" dirty="0">
                <a:solidFill>
                  <a:srgbClr val="505050">
                    <a:lumMod val="65000"/>
                    <a:lumOff val="35000"/>
                  </a:srgbClr>
                </a:solidFill>
              </a:rPr>
              <a:t>Capture deleted and edited email messages</a:t>
            </a:r>
          </a:p>
          <a:p>
            <a:pPr marL="59900">
              <a:spcAft>
                <a:spcPts val="611"/>
              </a:spcAft>
              <a:buClr>
                <a:srgbClr val="FFFFFF">
                  <a:lumMod val="50000"/>
                </a:srgbClr>
              </a:buClr>
              <a:buSzPct val="125000"/>
              <a:defRPr/>
            </a:pPr>
            <a:r>
              <a:rPr lang="en-US" sz="1632" kern="0" dirty="0">
                <a:solidFill>
                  <a:srgbClr val="505050">
                    <a:lumMod val="65000"/>
                    <a:lumOff val="35000"/>
                  </a:srgbClr>
                </a:solidFill>
              </a:rPr>
              <a:t>Time-Based In-Place Hold </a:t>
            </a:r>
          </a:p>
          <a:p>
            <a:pPr marL="59900">
              <a:spcAft>
                <a:spcPts val="611"/>
              </a:spcAft>
              <a:buClr>
                <a:srgbClr val="FFFFFF">
                  <a:lumMod val="50000"/>
                </a:srgbClr>
              </a:buClr>
              <a:buSzPct val="125000"/>
              <a:defRPr/>
            </a:pPr>
            <a:r>
              <a:rPr lang="en-US" sz="1632" kern="0" dirty="0">
                <a:solidFill>
                  <a:srgbClr val="505050">
                    <a:lumMod val="65000"/>
                    <a:lumOff val="35000"/>
                  </a:srgbClr>
                </a:solidFill>
              </a:rPr>
              <a:t>Granular Query-Based In-Place Hold</a:t>
            </a:r>
          </a:p>
          <a:p>
            <a:pPr marL="59900">
              <a:spcAft>
                <a:spcPts val="611"/>
              </a:spcAft>
              <a:buClr>
                <a:srgbClr val="FFFFFF">
                  <a:lumMod val="50000"/>
                </a:srgbClr>
              </a:buClr>
              <a:buSzPct val="125000"/>
              <a:defRPr/>
            </a:pPr>
            <a:r>
              <a:rPr lang="en-US" sz="1632" kern="0" dirty="0">
                <a:solidFill>
                  <a:srgbClr val="505050">
                    <a:lumMod val="65000"/>
                    <a:lumOff val="35000"/>
                  </a:srgbClr>
                </a:solidFill>
              </a:rPr>
              <a:t>Optional notification</a:t>
            </a:r>
          </a:p>
        </p:txBody>
      </p:sp>
      <p:sp>
        <p:nvSpPr>
          <p:cNvPr id="34" name="Rectangle 33"/>
          <p:cNvSpPr/>
          <p:nvPr/>
        </p:nvSpPr>
        <p:spPr bwMode="auto">
          <a:xfrm>
            <a:off x="9027446" y="3094392"/>
            <a:ext cx="3150710" cy="2682567"/>
          </a:xfrm>
          <a:prstGeom prst="rect">
            <a:avLst/>
          </a:prstGeom>
          <a:noFill/>
          <a:ln w="9525" cap="flat" cmpd="sng" algn="ctr">
            <a:noFill/>
            <a:prstDash val="solid"/>
            <a:headEnd type="none" w="med" len="med"/>
            <a:tailEnd type="none" w="med" len="med"/>
          </a:ln>
          <a:effectLst/>
        </p:spPr>
        <p:txBody>
          <a:bodyPr vert="horz" wrap="square" lIns="93039" tIns="46519" rIns="93039" bIns="46519" numCol="1" rtlCol="0" anchor="t" anchorCtr="0" compatLnSpc="1">
            <a:prstTxWarp prst="textNoShape">
              <a:avLst/>
            </a:prstTxWarp>
          </a:bodyPr>
          <a:lstStyle/>
          <a:p>
            <a:pPr marL="59900">
              <a:spcAft>
                <a:spcPts val="611"/>
              </a:spcAft>
              <a:buClr>
                <a:srgbClr val="FFFFFF">
                  <a:lumMod val="50000"/>
                </a:srgbClr>
              </a:buClr>
              <a:buSzPct val="125000"/>
              <a:defRPr/>
            </a:pPr>
            <a:r>
              <a:rPr lang="en-US" sz="1632" kern="0" dirty="0">
                <a:solidFill>
                  <a:srgbClr val="505050">
                    <a:lumMod val="65000"/>
                    <a:lumOff val="35000"/>
                  </a:srgbClr>
                </a:solidFill>
              </a:rPr>
              <a:t>Web-based eDiscovery Center and multi-mailbox search</a:t>
            </a:r>
          </a:p>
          <a:p>
            <a:pPr marL="59900">
              <a:spcAft>
                <a:spcPts val="611"/>
              </a:spcAft>
              <a:buClr>
                <a:srgbClr val="FFFFFF">
                  <a:lumMod val="50000"/>
                </a:srgbClr>
              </a:buClr>
              <a:buSzPct val="125000"/>
              <a:defRPr/>
            </a:pPr>
            <a:r>
              <a:rPr lang="en-US" sz="1632" kern="0" dirty="0">
                <a:solidFill>
                  <a:srgbClr val="505050">
                    <a:lumMod val="65000"/>
                    <a:lumOff val="35000"/>
                  </a:srgbClr>
                </a:solidFill>
              </a:rPr>
              <a:t>Search primary, In-Place Archive, and recoverable items</a:t>
            </a:r>
          </a:p>
          <a:p>
            <a:pPr marL="59900">
              <a:spcAft>
                <a:spcPts val="611"/>
              </a:spcAft>
              <a:buClr>
                <a:srgbClr val="FFFFFF">
                  <a:lumMod val="50000"/>
                </a:srgbClr>
              </a:buClr>
              <a:buSzPct val="125000"/>
              <a:defRPr/>
            </a:pPr>
            <a:r>
              <a:rPr lang="en-US" sz="1632" kern="0" dirty="0">
                <a:solidFill>
                  <a:srgbClr val="505050">
                    <a:lumMod val="65000"/>
                    <a:lumOff val="35000"/>
                  </a:srgbClr>
                </a:solidFill>
              </a:rPr>
              <a:t>Delegate through roles-based administration</a:t>
            </a:r>
          </a:p>
          <a:p>
            <a:pPr marL="59900">
              <a:spcAft>
                <a:spcPts val="611"/>
              </a:spcAft>
              <a:buClr>
                <a:srgbClr val="FFFFFF">
                  <a:lumMod val="50000"/>
                </a:srgbClr>
              </a:buClr>
              <a:buSzPct val="125000"/>
              <a:defRPr/>
            </a:pPr>
            <a:r>
              <a:rPr lang="en-US" sz="1632" kern="0" dirty="0">
                <a:solidFill>
                  <a:srgbClr val="505050">
                    <a:lumMod val="65000"/>
                    <a:lumOff val="35000"/>
                  </a:srgbClr>
                </a:solidFill>
              </a:rPr>
              <a:t>De-duplication after discovery</a:t>
            </a:r>
          </a:p>
          <a:p>
            <a:pPr marL="59900">
              <a:spcAft>
                <a:spcPts val="611"/>
              </a:spcAft>
              <a:buClr>
                <a:srgbClr val="FFFFFF">
                  <a:lumMod val="50000"/>
                </a:srgbClr>
              </a:buClr>
              <a:buSzPct val="125000"/>
              <a:defRPr/>
            </a:pPr>
            <a:r>
              <a:rPr lang="en-US" sz="1632" kern="0" dirty="0">
                <a:solidFill>
                  <a:srgbClr val="505050">
                    <a:lumMod val="65000"/>
                    <a:lumOff val="35000"/>
                  </a:srgbClr>
                </a:solidFill>
              </a:rPr>
              <a:t>Auditing to ensure controls </a:t>
            </a:r>
            <a:br>
              <a:rPr lang="en-US" sz="1632" kern="0" dirty="0">
                <a:solidFill>
                  <a:srgbClr val="505050">
                    <a:lumMod val="65000"/>
                    <a:lumOff val="35000"/>
                  </a:srgbClr>
                </a:solidFill>
              </a:rPr>
            </a:br>
            <a:r>
              <a:rPr lang="en-US" sz="1632" kern="0" dirty="0">
                <a:solidFill>
                  <a:srgbClr val="505050">
                    <a:lumMod val="65000"/>
                    <a:lumOff val="35000"/>
                  </a:srgbClr>
                </a:solidFill>
              </a:rPr>
              <a:t>are met</a:t>
            </a:r>
          </a:p>
          <a:p>
            <a:pPr marL="59900" defTabSz="930398">
              <a:spcAft>
                <a:spcPts val="611"/>
              </a:spcAft>
              <a:buClr>
                <a:srgbClr val="FFFFFF">
                  <a:lumMod val="50000"/>
                </a:srgbClr>
              </a:buClr>
              <a:buSzPct val="125000"/>
              <a:buFont typeface="Arial" pitchFamily="34" charset="0"/>
              <a:buChar char="•"/>
              <a:defRPr/>
            </a:pPr>
            <a:endParaRPr lang="en-US" sz="1632" kern="0" dirty="0">
              <a:solidFill>
                <a:srgbClr val="505050">
                  <a:lumMod val="65000"/>
                  <a:lumOff val="35000"/>
                </a:srgbClr>
              </a:solidFill>
            </a:endParaRPr>
          </a:p>
        </p:txBody>
      </p:sp>
      <p:sp>
        <p:nvSpPr>
          <p:cNvPr id="35" name="Rectangle 34"/>
          <p:cNvSpPr/>
          <p:nvPr/>
        </p:nvSpPr>
        <p:spPr bwMode="auto">
          <a:xfrm>
            <a:off x="468736" y="2339085"/>
            <a:ext cx="2797810" cy="600156"/>
          </a:xfrm>
          <a:prstGeom prst="rect">
            <a:avLst/>
          </a:prstGeom>
          <a:solidFill>
            <a:srgbClr val="3C3D3F"/>
          </a:solidFill>
          <a:ln w="38100" cap="flat" cmpd="sng" algn="ctr">
            <a:noFill/>
            <a:prstDash val="solid"/>
            <a:headEnd type="none" w="med" len="med"/>
            <a:tailEnd type="none" w="med" len="med"/>
          </a:ln>
          <a:effectLst/>
        </p:spPr>
        <p:txBody>
          <a:bodyPr vert="horz" wrap="square" lIns="77512" tIns="38755" rIns="77512" bIns="130564" numCol="1" rtlCol="0" anchor="b" anchorCtr="0" compatLnSpc="1">
            <a:prstTxWarp prst="textNoShape">
              <a:avLst/>
            </a:prstTxWarp>
          </a:bodyPr>
          <a:lstStyle/>
          <a:p>
            <a:pPr defTabSz="930025" fontAlgn="base">
              <a:spcBef>
                <a:spcPct val="0"/>
              </a:spcBef>
              <a:spcAft>
                <a:spcPct val="0"/>
              </a:spcAft>
            </a:pPr>
            <a:r>
              <a:rPr lang="en-US" sz="2175" kern="0" dirty="0">
                <a:solidFill>
                  <a:srgbClr val="FFFFFF"/>
                </a:solidFill>
              </a:rPr>
              <a:t> In-Place Archive</a:t>
            </a:r>
          </a:p>
        </p:txBody>
      </p:sp>
      <p:sp>
        <p:nvSpPr>
          <p:cNvPr id="36" name="Rectangle 35"/>
          <p:cNvSpPr/>
          <p:nvPr/>
        </p:nvSpPr>
        <p:spPr bwMode="auto">
          <a:xfrm>
            <a:off x="3279499" y="2339085"/>
            <a:ext cx="2797810" cy="600156"/>
          </a:xfrm>
          <a:prstGeom prst="rect">
            <a:avLst/>
          </a:prstGeom>
          <a:solidFill>
            <a:srgbClr val="3C3D3F"/>
          </a:solidFill>
          <a:ln w="38100" cap="flat" cmpd="sng" algn="ctr">
            <a:noFill/>
            <a:prstDash val="solid"/>
            <a:headEnd type="none" w="med" len="med"/>
            <a:tailEnd type="none" w="med" len="med"/>
          </a:ln>
          <a:effectLst/>
        </p:spPr>
        <p:txBody>
          <a:bodyPr vert="horz" wrap="square" lIns="77512" tIns="38755" rIns="77512" bIns="130564" numCol="1" rtlCol="0" anchor="b" anchorCtr="0" compatLnSpc="1">
            <a:prstTxWarp prst="textNoShape">
              <a:avLst/>
            </a:prstTxWarp>
          </a:bodyPr>
          <a:lstStyle/>
          <a:p>
            <a:pPr defTabSz="930025" fontAlgn="base">
              <a:spcBef>
                <a:spcPct val="0"/>
              </a:spcBef>
              <a:spcAft>
                <a:spcPct val="0"/>
              </a:spcAft>
            </a:pPr>
            <a:r>
              <a:rPr lang="en-US" sz="2175" kern="0" dirty="0">
                <a:solidFill>
                  <a:srgbClr val="FFFFFF"/>
                </a:solidFill>
              </a:rPr>
              <a:t>Governance</a:t>
            </a:r>
          </a:p>
        </p:txBody>
      </p:sp>
      <p:sp>
        <p:nvSpPr>
          <p:cNvPr id="37" name="Rectangle 36"/>
          <p:cNvSpPr/>
          <p:nvPr/>
        </p:nvSpPr>
        <p:spPr bwMode="auto">
          <a:xfrm>
            <a:off x="6094666" y="2339085"/>
            <a:ext cx="2644516" cy="600156"/>
          </a:xfrm>
          <a:prstGeom prst="rect">
            <a:avLst/>
          </a:prstGeom>
          <a:solidFill>
            <a:srgbClr val="3C3D3F"/>
          </a:solidFill>
          <a:ln w="38100" cap="flat" cmpd="sng" algn="ctr">
            <a:noFill/>
            <a:prstDash val="solid"/>
            <a:headEnd type="none" w="med" len="med"/>
            <a:tailEnd type="none" w="med" len="med"/>
          </a:ln>
          <a:effectLst/>
        </p:spPr>
        <p:txBody>
          <a:bodyPr vert="horz" wrap="square" lIns="77512" tIns="38755" rIns="77512" bIns="130564" numCol="1" rtlCol="0" anchor="b" anchorCtr="0" compatLnSpc="1">
            <a:prstTxWarp prst="textNoShape">
              <a:avLst/>
            </a:prstTxWarp>
          </a:bodyPr>
          <a:lstStyle/>
          <a:p>
            <a:pPr defTabSz="930025" fontAlgn="base">
              <a:spcBef>
                <a:spcPct val="0"/>
              </a:spcBef>
              <a:spcAft>
                <a:spcPct val="0"/>
              </a:spcAft>
            </a:pPr>
            <a:r>
              <a:rPr lang="en-US" sz="2175" kern="0" dirty="0">
                <a:solidFill>
                  <a:srgbClr val="FFFFFF"/>
                </a:solidFill>
              </a:rPr>
              <a:t> Hold</a:t>
            </a:r>
          </a:p>
        </p:txBody>
      </p:sp>
      <p:sp>
        <p:nvSpPr>
          <p:cNvPr id="38" name="Rectangle 37"/>
          <p:cNvSpPr/>
          <p:nvPr/>
        </p:nvSpPr>
        <p:spPr bwMode="auto">
          <a:xfrm>
            <a:off x="9027446" y="2357822"/>
            <a:ext cx="3150710" cy="599874"/>
          </a:xfrm>
          <a:prstGeom prst="rect">
            <a:avLst/>
          </a:prstGeom>
          <a:solidFill>
            <a:srgbClr val="3C3D3F"/>
          </a:solidFill>
          <a:ln w="38100" cap="flat" cmpd="sng" algn="ctr">
            <a:noFill/>
            <a:prstDash val="solid"/>
            <a:headEnd type="none" w="med" len="med"/>
            <a:tailEnd type="none" w="med" len="med"/>
          </a:ln>
          <a:effectLst/>
        </p:spPr>
        <p:txBody>
          <a:bodyPr vert="horz" wrap="square" lIns="77512" tIns="38755" rIns="77512" bIns="130564" numCol="1" rtlCol="0" anchor="b" anchorCtr="0" compatLnSpc="1">
            <a:prstTxWarp prst="textNoShape">
              <a:avLst/>
            </a:prstTxWarp>
          </a:bodyPr>
          <a:lstStyle/>
          <a:p>
            <a:pPr defTabSz="930025" fontAlgn="base">
              <a:spcBef>
                <a:spcPct val="0"/>
              </a:spcBef>
              <a:spcAft>
                <a:spcPct val="0"/>
              </a:spcAft>
            </a:pPr>
            <a:r>
              <a:rPr lang="en-US" sz="2175" kern="0" dirty="0">
                <a:solidFill>
                  <a:srgbClr val="FFFFFF"/>
                </a:solidFill>
              </a:rPr>
              <a:t> eDiscovery</a:t>
            </a:r>
          </a:p>
        </p:txBody>
      </p:sp>
    </p:spTree>
    <p:extLst>
      <p:ext uri="{BB962C8B-B14F-4D97-AF65-F5344CB8AC3E}">
        <p14:creationId xmlns:p14="http://schemas.microsoft.com/office/powerpoint/2010/main" val="2399937047"/>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bwMode="auto">
          <a:xfrm>
            <a:off x="122237" y="1897062"/>
            <a:ext cx="2743200" cy="1371600"/>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5400" dirty="0" smtClean="0">
                <a:gradFill>
                  <a:gsLst>
                    <a:gs pos="0">
                      <a:srgbClr val="FFFFFF"/>
                    </a:gs>
                    <a:gs pos="100000">
                      <a:srgbClr val="FFFFFF"/>
                    </a:gs>
                  </a:gsLst>
                  <a:lin ang="5400000" scaled="0"/>
                </a:gradFill>
                <a:latin typeface="Segoe UI Light"/>
                <a:ea typeface="Segoe UI" pitchFamily="34" charset="0"/>
                <a:cs typeface="Segoe UI" pitchFamily="34" charset="0"/>
              </a:rPr>
              <a:t>Privacy</a:t>
            </a:r>
          </a:p>
        </p:txBody>
      </p:sp>
    </p:spTree>
    <p:extLst>
      <p:ext uri="{BB962C8B-B14F-4D97-AF65-F5344CB8AC3E}">
        <p14:creationId xmlns:p14="http://schemas.microsoft.com/office/powerpoint/2010/main" val="189222870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pic>
        <p:nvPicPr>
          <p:cNvPr id="4" name="Picture 3"/>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flipH="1">
            <a:off x="582233" y="2949460"/>
            <a:ext cx="3706060" cy="3599552"/>
          </a:xfrm>
          <a:prstGeom prst="rect">
            <a:avLst/>
          </a:prstGeom>
        </p:spPr>
      </p:pic>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10517" r="11935"/>
          <a:stretch/>
        </p:blipFill>
        <p:spPr>
          <a:xfrm>
            <a:off x="4402777" y="2354262"/>
            <a:ext cx="3656503" cy="3328692"/>
          </a:xfrm>
          <a:prstGeom prst="rect">
            <a:avLst/>
          </a:prstGeom>
        </p:spPr>
      </p:pic>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l="17418"/>
          <a:stretch/>
        </p:blipFill>
        <p:spPr>
          <a:xfrm>
            <a:off x="8180074" y="3107625"/>
            <a:ext cx="3717768" cy="3133376"/>
          </a:xfrm>
          <a:prstGeom prst="rect">
            <a:avLst/>
          </a:prstGeom>
        </p:spPr>
      </p:pic>
      <p:sp>
        <p:nvSpPr>
          <p:cNvPr id="9" name="Title 1"/>
          <p:cNvSpPr>
            <a:spLocks noGrp="1"/>
          </p:cNvSpPr>
          <p:nvPr>
            <p:ph type="title" idx="4294967295"/>
          </p:nvPr>
        </p:nvSpPr>
        <p:spPr>
          <a:xfrm>
            <a:off x="125412" y="68262"/>
            <a:ext cx="11884025" cy="917575"/>
          </a:xfrm>
        </p:spPr>
        <p:txBody>
          <a:bodyPr/>
          <a:lstStyle/>
          <a:p>
            <a:r>
              <a:rPr lang="en-US" sz="4800" dirty="0" smtClean="0"/>
              <a:t>Privacy</a:t>
            </a:r>
            <a:endParaRPr lang="en-US" sz="4800" dirty="0"/>
          </a:p>
        </p:txBody>
      </p:sp>
      <p:sp>
        <p:nvSpPr>
          <p:cNvPr id="10" name="Rectangle 9"/>
          <p:cNvSpPr/>
          <p:nvPr/>
        </p:nvSpPr>
        <p:spPr bwMode="auto">
          <a:xfrm>
            <a:off x="579437" y="1244303"/>
            <a:ext cx="11318404" cy="830582"/>
          </a:xfrm>
          <a:prstGeom prst="rect">
            <a:avLst/>
          </a:prstGeom>
          <a:solidFill>
            <a:srgbClr val="00B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3" rIns="0" bIns="47553" numCol="1" rtlCol="0" anchor="ctr" anchorCtr="0" compatLnSpc="1">
            <a:prstTxWarp prst="textNoShape">
              <a:avLst/>
            </a:prstTxWarp>
          </a:bodyPr>
          <a:lstStyle/>
          <a:p>
            <a:pPr algn="ctr" defTabSz="950743" fontAlgn="base">
              <a:spcBef>
                <a:spcPct val="0"/>
              </a:spcBef>
              <a:spcAft>
                <a:spcPct val="0"/>
              </a:spcAft>
            </a:pPr>
            <a:r>
              <a:rPr lang="en-US" sz="2855" dirty="0" smtClean="0">
                <a:solidFill>
                  <a:srgbClr val="FFFFFF"/>
                </a:solidFill>
                <a:latin typeface="Segoe UI Light"/>
              </a:rPr>
              <a:t>We </a:t>
            </a:r>
            <a:r>
              <a:rPr lang="en-US" sz="2855" dirty="0">
                <a:solidFill>
                  <a:srgbClr val="FFFFFF"/>
                </a:solidFill>
                <a:latin typeface="Segoe UI Light"/>
              </a:rPr>
              <a:t>do not use your information for anything other than providing you services</a:t>
            </a:r>
          </a:p>
        </p:txBody>
      </p:sp>
      <p:sp>
        <p:nvSpPr>
          <p:cNvPr id="11" name="Rectangle 10"/>
          <p:cNvSpPr/>
          <p:nvPr/>
        </p:nvSpPr>
        <p:spPr bwMode="auto">
          <a:xfrm>
            <a:off x="582233" y="2163615"/>
            <a:ext cx="3709253" cy="1118832"/>
          </a:xfrm>
          <a:prstGeom prst="rect">
            <a:avLst/>
          </a:prstGeom>
          <a:solidFill>
            <a:srgbClr val="00B050"/>
          </a:solidFill>
        </p:spPr>
        <p:txBody>
          <a:bodyPr wrap="square" lIns="93236" tIns="46618" rIns="93236" anchor="ctr">
            <a:noAutofit/>
          </a:bodyPr>
          <a:lstStyle/>
          <a:p>
            <a:pPr marL="237936" algn="ctr"/>
            <a:r>
              <a:rPr lang="en-US" sz="2855" dirty="0">
                <a:solidFill>
                  <a:srgbClr val="FFFFFF">
                    <a:alpha val="99000"/>
                  </a:srgbClr>
                </a:solidFill>
                <a:latin typeface="Segoe UI Light"/>
                <a:ea typeface="Segoe UI" panose="020B0502040204020203" pitchFamily="34" charset="0"/>
                <a:cs typeface="Segoe UI" panose="020B0502040204020203" pitchFamily="34" charset="0"/>
              </a:rPr>
              <a:t>No Advertising</a:t>
            </a:r>
          </a:p>
        </p:txBody>
      </p:sp>
      <p:sp>
        <p:nvSpPr>
          <p:cNvPr id="12" name="Rectangle 11"/>
          <p:cNvSpPr/>
          <p:nvPr/>
        </p:nvSpPr>
        <p:spPr bwMode="auto">
          <a:xfrm>
            <a:off x="4399584" y="2140306"/>
            <a:ext cx="3669199" cy="1118832"/>
          </a:xfrm>
          <a:prstGeom prst="rect">
            <a:avLst/>
          </a:prstGeom>
          <a:solidFill>
            <a:srgbClr val="00B050"/>
          </a:solidFill>
        </p:spPr>
        <p:txBody>
          <a:bodyPr wrap="square" lIns="93236" tIns="46618" rIns="93236" anchor="ctr">
            <a:noAutofit/>
          </a:bodyPr>
          <a:lstStyle/>
          <a:p>
            <a:pPr algn="ctr"/>
            <a:r>
              <a:rPr lang="en-US" sz="2855" dirty="0">
                <a:solidFill>
                  <a:srgbClr val="FFFFFF">
                    <a:alpha val="99000"/>
                  </a:srgbClr>
                </a:solidFill>
                <a:latin typeface="Segoe UI Light"/>
                <a:ea typeface="Segoe UI" panose="020B0502040204020203" pitchFamily="34" charset="0"/>
                <a:cs typeface="Segoe UI" panose="020B0502040204020203" pitchFamily="34" charset="0"/>
              </a:rPr>
              <a:t>Transparency</a:t>
            </a:r>
          </a:p>
        </p:txBody>
      </p:sp>
      <p:sp>
        <p:nvSpPr>
          <p:cNvPr id="13" name="Rectangle 12"/>
          <p:cNvSpPr/>
          <p:nvPr/>
        </p:nvSpPr>
        <p:spPr bwMode="auto">
          <a:xfrm>
            <a:off x="8180075" y="2140306"/>
            <a:ext cx="3717768" cy="1118832"/>
          </a:xfrm>
          <a:prstGeom prst="rect">
            <a:avLst/>
          </a:prstGeom>
          <a:solidFill>
            <a:srgbClr val="00B050"/>
          </a:solidFill>
        </p:spPr>
        <p:txBody>
          <a:bodyPr wrap="square" lIns="93236" tIns="46618" rIns="93236" anchor="ctr">
            <a:noAutofit/>
          </a:bodyPr>
          <a:lstStyle/>
          <a:p>
            <a:pPr algn="ctr"/>
            <a:r>
              <a:rPr lang="en-US" sz="2855" dirty="0">
                <a:solidFill>
                  <a:srgbClr val="FFFFFF">
                    <a:alpha val="99000"/>
                  </a:srgbClr>
                </a:solidFill>
                <a:latin typeface="Segoe UI Light"/>
                <a:ea typeface="Segoe UI" panose="020B0502040204020203" pitchFamily="34" charset="0"/>
                <a:cs typeface="Segoe UI" panose="020B0502040204020203" pitchFamily="34" charset="0"/>
              </a:rPr>
              <a:t>Privacy controls</a:t>
            </a:r>
          </a:p>
        </p:txBody>
      </p:sp>
      <p:sp>
        <p:nvSpPr>
          <p:cNvPr id="14" name="Rectangle 13"/>
          <p:cNvSpPr/>
          <p:nvPr>
            <p:custDataLst>
              <p:tags r:id="rId1"/>
            </p:custDataLst>
          </p:nvPr>
        </p:nvSpPr>
        <p:spPr>
          <a:xfrm>
            <a:off x="582234" y="5149101"/>
            <a:ext cx="3717166" cy="13999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6" tIns="46618" rIns="93236" bIns="46618" numCol="1" spcCol="0" rtlCol="0" fromWordArt="0" anchor="t" anchorCtr="0" forceAA="0" compatLnSpc="1">
            <a:prstTxWarp prst="textNoShape">
              <a:avLst/>
            </a:prstTxWarp>
            <a:noAutofit/>
          </a:bodyPr>
          <a:lstStyle/>
          <a:p>
            <a:pPr marL="404651" indent="-291349">
              <a:buFont typeface="Arial" panose="020B0604020202020204" pitchFamily="34" charset="0"/>
              <a:buChar char="•"/>
            </a:pPr>
            <a:r>
              <a:rPr lang="en-US" sz="1428" dirty="0">
                <a:solidFill>
                  <a:srgbClr val="505050"/>
                </a:solidFill>
              </a:rPr>
              <a:t>No advertising products out of Customer Data </a:t>
            </a:r>
          </a:p>
          <a:p>
            <a:pPr marL="404651" indent="-291349">
              <a:buFont typeface="Arial" panose="020B0604020202020204" pitchFamily="34" charset="0"/>
              <a:buChar char="•"/>
            </a:pPr>
            <a:r>
              <a:rPr lang="en-US" sz="1428" dirty="0">
                <a:solidFill>
                  <a:srgbClr val="505050"/>
                </a:solidFill>
              </a:rPr>
              <a:t>No scanning of email or documents to build analytics or mine data</a:t>
            </a:r>
          </a:p>
        </p:txBody>
      </p:sp>
      <p:sp>
        <p:nvSpPr>
          <p:cNvPr id="15" name="Rectangle 14"/>
          <p:cNvSpPr/>
          <p:nvPr>
            <p:custDataLst>
              <p:tags r:id="rId2"/>
            </p:custDataLst>
          </p:nvPr>
        </p:nvSpPr>
        <p:spPr>
          <a:xfrm>
            <a:off x="8180073" y="5149102"/>
            <a:ext cx="3717768" cy="13999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6" tIns="46618" rIns="93236" bIns="46618" numCol="1" spcCol="0" rtlCol="0" fromWordArt="0" anchor="t" anchorCtr="0" forceAA="0" compatLnSpc="1">
            <a:prstTxWarp prst="textNoShape">
              <a:avLst/>
            </a:prstTxWarp>
            <a:noAutofit/>
          </a:bodyPr>
          <a:lstStyle/>
          <a:p>
            <a:pPr marL="291349" lvl="1" indent="-178047">
              <a:spcAft>
                <a:spcPts val="306"/>
              </a:spcAft>
              <a:buFont typeface="Arial" panose="020B0604020202020204" pitchFamily="34" charset="0"/>
              <a:buChar char="•"/>
            </a:pPr>
            <a:r>
              <a:rPr lang="en-US" sz="1428" dirty="0">
                <a:solidFill>
                  <a:srgbClr val="505050"/>
                </a:solidFill>
              </a:rPr>
              <a:t>Various customer controls at admin and user level to enable or regulate sharing</a:t>
            </a:r>
          </a:p>
          <a:p>
            <a:pPr marL="291349" lvl="1" indent="-178047">
              <a:spcAft>
                <a:spcPts val="306"/>
              </a:spcAft>
              <a:buFont typeface="Arial" panose="020B0604020202020204" pitchFamily="34" charset="0"/>
              <a:buChar char="•"/>
            </a:pPr>
            <a:r>
              <a:rPr lang="en-US" sz="1428" dirty="0">
                <a:solidFill>
                  <a:srgbClr val="505050"/>
                </a:solidFill>
              </a:rPr>
              <a:t>If the customer decides to leave the service, they get to take to take their data and delete it in the service</a:t>
            </a:r>
          </a:p>
        </p:txBody>
      </p:sp>
      <p:sp>
        <p:nvSpPr>
          <p:cNvPr id="16" name="Rectangle 15"/>
          <p:cNvSpPr/>
          <p:nvPr>
            <p:custDataLst>
              <p:tags r:id="rId3"/>
            </p:custDataLst>
          </p:nvPr>
        </p:nvSpPr>
        <p:spPr>
          <a:xfrm>
            <a:off x="4402778" y="5149102"/>
            <a:ext cx="3666005" cy="13999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36" tIns="46618" rIns="93236" bIns="46618" numCol="1" spcCol="0" rtlCol="0" fromWordArt="0" anchor="t" anchorCtr="0" forceAA="0" compatLnSpc="1">
            <a:prstTxWarp prst="textNoShape">
              <a:avLst/>
            </a:prstTxWarp>
            <a:noAutofit/>
          </a:bodyPr>
          <a:lstStyle/>
          <a:p>
            <a:pPr marL="291349" indent="-178047">
              <a:spcAft>
                <a:spcPts val="306"/>
              </a:spcAft>
              <a:buFont typeface="Arial" panose="020B0604020202020204" pitchFamily="34" charset="0"/>
              <a:buChar char="•"/>
            </a:pPr>
            <a:r>
              <a:rPr lang="en-US" sz="1428" dirty="0">
                <a:solidFill>
                  <a:srgbClr val="505050"/>
                </a:solidFill>
              </a:rPr>
              <a:t>Access to information about geographical location of data, who has access and when</a:t>
            </a:r>
          </a:p>
          <a:p>
            <a:pPr marL="291349" indent="-178047">
              <a:spcAft>
                <a:spcPts val="306"/>
              </a:spcAft>
              <a:buFont typeface="Arial" panose="020B0604020202020204" pitchFamily="34" charset="0"/>
              <a:buChar char="•"/>
            </a:pPr>
            <a:r>
              <a:rPr lang="en-US" sz="1428" dirty="0">
                <a:solidFill>
                  <a:srgbClr val="505050"/>
                </a:solidFill>
              </a:rPr>
              <a:t>Notification to customers about changes in security, privacy and audit information</a:t>
            </a:r>
          </a:p>
        </p:txBody>
      </p:sp>
    </p:spTree>
    <p:extLst>
      <p:ext uri="{BB962C8B-B14F-4D97-AF65-F5344CB8AC3E}">
        <p14:creationId xmlns:p14="http://schemas.microsoft.com/office/powerpoint/2010/main" val="3275180661"/>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17" name="Title 1"/>
          <p:cNvSpPr>
            <a:spLocks noGrp="1"/>
          </p:cNvSpPr>
          <p:nvPr>
            <p:ph type="title" idx="4294967295"/>
          </p:nvPr>
        </p:nvSpPr>
        <p:spPr>
          <a:xfrm>
            <a:off x="274637" y="144462"/>
            <a:ext cx="11884025" cy="915988"/>
          </a:xfrm>
        </p:spPr>
        <p:txBody>
          <a:bodyPr/>
          <a:lstStyle/>
          <a:p>
            <a:r>
              <a:rPr lang="en-US" sz="4800" dirty="0"/>
              <a:t>No Advertising</a:t>
            </a:r>
          </a:p>
        </p:txBody>
      </p:sp>
      <p:sp>
        <p:nvSpPr>
          <p:cNvPr id="18" name="TextBox 17"/>
          <p:cNvSpPr txBox="1"/>
          <p:nvPr/>
        </p:nvSpPr>
        <p:spPr>
          <a:xfrm>
            <a:off x="12685105" y="2330840"/>
            <a:ext cx="5872042" cy="1338329"/>
          </a:xfrm>
          <a:prstGeom prst="rect">
            <a:avLst/>
          </a:prstGeom>
          <a:noFill/>
        </p:spPr>
        <p:txBody>
          <a:bodyPr wrap="square" lIns="186472" tIns="149178" rIns="186472" bIns="149178" rtlCol="0">
            <a:spAutoFit/>
          </a:bodyPr>
          <a:lstStyle/>
          <a:p>
            <a:pPr>
              <a:lnSpc>
                <a:spcPct val="90000"/>
              </a:lnSpc>
              <a:spcAft>
                <a:spcPts val="612"/>
              </a:spcAft>
            </a:pPr>
            <a:r>
              <a:rPr lang="en-US" sz="2447" dirty="0">
                <a:gradFill>
                  <a:gsLst>
                    <a:gs pos="2917">
                      <a:srgbClr val="505050"/>
                    </a:gs>
                    <a:gs pos="30000">
                      <a:srgbClr val="505050"/>
                    </a:gs>
                  </a:gsLst>
                  <a:lin ang="5400000" scaled="0"/>
                </a:gradFill>
              </a:rPr>
              <a:t>“Google unlawfully opens up, reads and acquires the content of people’s private email messages”</a:t>
            </a:r>
          </a:p>
        </p:txBody>
      </p:sp>
      <p:sp>
        <p:nvSpPr>
          <p:cNvPr id="19" name="Rectangle 18"/>
          <p:cNvSpPr/>
          <p:nvPr/>
        </p:nvSpPr>
        <p:spPr>
          <a:xfrm>
            <a:off x="510726" y="2201862"/>
            <a:ext cx="11173703" cy="4153701"/>
          </a:xfrm>
          <a:prstGeom prst="rect">
            <a:avLst/>
          </a:prstGeom>
        </p:spPr>
        <p:txBody>
          <a:bodyPr wrap="square">
            <a:spAutoFit/>
          </a:bodyPr>
          <a:lstStyle/>
          <a:p>
            <a:pPr>
              <a:spcBef>
                <a:spcPts val="612"/>
              </a:spcBef>
              <a:spcAft>
                <a:spcPts val="612"/>
              </a:spcAft>
            </a:pPr>
            <a:r>
              <a:rPr lang="en-US" sz="2039" dirty="0">
                <a:solidFill>
                  <a:srgbClr val="505050"/>
                </a:solidFill>
              </a:rPr>
              <a:t>We do not mine your data for advertising purposes. It is our policy to not use your data for purposes other than providing you productivity services.</a:t>
            </a:r>
          </a:p>
          <a:p>
            <a:pPr>
              <a:spcBef>
                <a:spcPts val="612"/>
              </a:spcBef>
              <a:spcAft>
                <a:spcPts val="612"/>
              </a:spcAft>
            </a:pPr>
            <a:r>
              <a:rPr lang="en-US" sz="2039" dirty="0">
                <a:solidFill>
                  <a:srgbClr val="505050"/>
                </a:solidFill>
              </a:rPr>
              <a:t>We design our Office 365 commercial services to be separate from our consumer services so that there is no mixing of data between the two</a:t>
            </a:r>
            <a:r>
              <a:rPr lang="en-US" sz="2039" dirty="0" smtClean="0">
                <a:solidFill>
                  <a:srgbClr val="505050"/>
                </a:solidFill>
              </a:rPr>
              <a:t>.</a:t>
            </a:r>
          </a:p>
          <a:p>
            <a:pPr>
              <a:spcBef>
                <a:spcPts val="612"/>
              </a:spcBef>
              <a:spcAft>
                <a:spcPts val="612"/>
              </a:spcAft>
            </a:pPr>
            <a:endParaRPr lang="en-US" sz="2039" dirty="0">
              <a:solidFill>
                <a:srgbClr val="505050"/>
              </a:solidFill>
            </a:endParaRPr>
          </a:p>
          <a:p>
            <a:pPr>
              <a:spcBef>
                <a:spcPts val="612"/>
              </a:spcBef>
              <a:spcAft>
                <a:spcPts val="612"/>
              </a:spcAft>
            </a:pPr>
            <a:endParaRPr lang="en-US" sz="2039" dirty="0">
              <a:solidFill>
                <a:srgbClr val="505050"/>
              </a:solidFill>
            </a:endParaRPr>
          </a:p>
          <a:p>
            <a:pPr>
              <a:spcBef>
                <a:spcPts val="612"/>
              </a:spcBef>
              <a:spcAft>
                <a:spcPts val="612"/>
              </a:spcAft>
            </a:pPr>
            <a:r>
              <a:rPr lang="en-US" sz="2039" dirty="0">
                <a:solidFill>
                  <a:srgbClr val="505050"/>
                </a:solidFill>
              </a:rPr>
              <a:t>You own your data and retain the rights, title, and interest in the data you store in Office 365. You can take your data with you, whenever you want. </a:t>
            </a:r>
          </a:p>
          <a:p>
            <a:pPr>
              <a:spcBef>
                <a:spcPts val="612"/>
              </a:spcBef>
              <a:spcAft>
                <a:spcPts val="612"/>
              </a:spcAft>
            </a:pPr>
            <a:endParaRPr lang="en-US" sz="2039" dirty="0">
              <a:solidFill>
                <a:srgbClr val="505050"/>
              </a:solidFill>
            </a:endParaRPr>
          </a:p>
          <a:p>
            <a:pPr>
              <a:spcBef>
                <a:spcPts val="612"/>
              </a:spcBef>
              <a:spcAft>
                <a:spcPts val="612"/>
              </a:spcAft>
            </a:pPr>
            <a:r>
              <a:rPr lang="en-US" sz="2039" dirty="0">
                <a:solidFill>
                  <a:srgbClr val="505050"/>
                </a:solidFill>
              </a:rPr>
              <a:t>Learn more about </a:t>
            </a:r>
            <a:r>
              <a:rPr lang="en-US" sz="2039" dirty="0">
                <a:solidFill>
                  <a:srgbClr val="505050"/>
                </a:solidFill>
                <a:hlinkClick r:id="rId3"/>
              </a:rPr>
              <a:t>data portability</a:t>
            </a:r>
            <a:r>
              <a:rPr lang="en-US" sz="2039" dirty="0">
                <a:solidFill>
                  <a:srgbClr val="505050"/>
                </a:solidFill>
              </a:rPr>
              <a:t> and </a:t>
            </a:r>
            <a:r>
              <a:rPr lang="en-US" sz="2039" dirty="0">
                <a:solidFill>
                  <a:srgbClr val="505050"/>
                </a:solidFill>
                <a:hlinkClick r:id="rId4"/>
              </a:rPr>
              <a:t>how we use your data</a:t>
            </a:r>
            <a:r>
              <a:rPr lang="en-US" sz="2039" dirty="0">
                <a:solidFill>
                  <a:srgbClr val="505050"/>
                </a:solidFill>
              </a:rPr>
              <a:t>.</a:t>
            </a:r>
          </a:p>
        </p:txBody>
      </p:sp>
      <p:sp>
        <p:nvSpPr>
          <p:cNvPr id="20" name="TextBox 19"/>
          <p:cNvSpPr txBox="1"/>
          <p:nvPr/>
        </p:nvSpPr>
        <p:spPr>
          <a:xfrm>
            <a:off x="6925101" y="1211262"/>
            <a:ext cx="46617" cy="646956"/>
          </a:xfrm>
          <a:prstGeom prst="rect">
            <a:avLst/>
          </a:prstGeom>
          <a:noFill/>
        </p:spPr>
        <p:txBody>
          <a:bodyPr wrap="square" lIns="186472" tIns="149178" rIns="186472" bIns="149178" rtlCol="0">
            <a:spAutoFit/>
          </a:bodyPr>
          <a:lstStyle/>
          <a:p>
            <a:pPr>
              <a:lnSpc>
                <a:spcPct val="90000"/>
              </a:lnSpc>
              <a:spcAft>
                <a:spcPts val="612"/>
              </a:spcAft>
            </a:pPr>
            <a:endParaRPr lang="en-US" sz="2447" dirty="0" err="1">
              <a:gradFill>
                <a:gsLst>
                  <a:gs pos="2917">
                    <a:srgbClr val="505050"/>
                  </a:gs>
                  <a:gs pos="30000">
                    <a:srgbClr val="505050"/>
                  </a:gs>
                </a:gsLst>
                <a:lin ang="5400000" scaled="0"/>
              </a:gradFill>
            </a:endParaRPr>
          </a:p>
        </p:txBody>
      </p:sp>
      <p:sp>
        <p:nvSpPr>
          <p:cNvPr id="21" name="TextBox 20"/>
          <p:cNvSpPr txBox="1"/>
          <p:nvPr/>
        </p:nvSpPr>
        <p:spPr>
          <a:xfrm>
            <a:off x="550032" y="4004646"/>
            <a:ext cx="11095089" cy="559416"/>
          </a:xfrm>
          <a:prstGeom prst="rect">
            <a:avLst/>
          </a:prstGeom>
          <a:solidFill>
            <a:schemeClr val="tx2"/>
          </a:solidFill>
          <a:ln w="25400" cap="flat" cmpd="sng" algn="ctr">
            <a:noFill/>
            <a:prstDash val="solid"/>
          </a:ln>
          <a:effectLst>
            <a:outerShdw blurRad="76200" algn="ctr" rotWithShape="0">
              <a:prstClr val="black">
                <a:alpha val="30000"/>
              </a:prstClr>
            </a:outerShdw>
          </a:effectLst>
        </p:spPr>
        <p:txBody>
          <a:bodyPr lIns="186472" tIns="93236" rIns="186472" bIns="93236" rtlCol="0" anchor="ctr"/>
          <a:lstStyle>
            <a:defPPr>
              <a:defRPr lang="en-US"/>
            </a:defPPr>
            <a:lvl1pPr algn="ctr">
              <a:defRPr>
                <a:solidFill>
                  <a:schemeClr val="bg1"/>
                </a:solidFill>
                <a:latin typeface="+mj-lt"/>
                <a:cs typeface="Segoe UI" pitchFamily="34" charset="0"/>
              </a:defRPr>
            </a:lvl1pPr>
          </a:lstStyle>
          <a:p>
            <a:pPr marL="229842">
              <a:spcBef>
                <a:spcPts val="612"/>
              </a:spcBef>
              <a:spcAft>
                <a:spcPts val="612"/>
              </a:spcAft>
            </a:pPr>
            <a:r>
              <a:rPr lang="en-US" sz="2855" dirty="0">
                <a:solidFill>
                  <a:srgbClr val="FFFFFF"/>
                </a:solidFill>
              </a:rPr>
              <a:t>Who owns the data I put in your service?</a:t>
            </a:r>
          </a:p>
        </p:txBody>
      </p:sp>
      <p:sp>
        <p:nvSpPr>
          <p:cNvPr id="22" name="TextBox 21"/>
          <p:cNvSpPr txBox="1"/>
          <p:nvPr/>
        </p:nvSpPr>
        <p:spPr>
          <a:xfrm>
            <a:off x="510726" y="1592262"/>
            <a:ext cx="11095089" cy="559416"/>
          </a:xfrm>
          <a:prstGeom prst="rect">
            <a:avLst/>
          </a:prstGeom>
          <a:solidFill>
            <a:schemeClr val="tx2"/>
          </a:solidFill>
          <a:ln w="25400" cap="flat" cmpd="sng" algn="ctr">
            <a:noFill/>
            <a:prstDash val="solid"/>
          </a:ln>
          <a:effectLst>
            <a:outerShdw blurRad="76200" algn="ctr" rotWithShape="0">
              <a:prstClr val="black">
                <a:alpha val="30000"/>
              </a:prstClr>
            </a:outerShdw>
          </a:effectLst>
        </p:spPr>
        <p:txBody>
          <a:bodyPr lIns="186472" tIns="93236" rIns="186472" bIns="93236" rtlCol="0" anchor="ctr"/>
          <a:lstStyle>
            <a:defPPr>
              <a:defRPr lang="en-US"/>
            </a:defPPr>
            <a:lvl1pPr algn="ctr">
              <a:defRPr>
                <a:solidFill>
                  <a:schemeClr val="bg1"/>
                </a:solidFill>
                <a:latin typeface="+mj-lt"/>
                <a:cs typeface="Segoe UI" pitchFamily="34" charset="0"/>
              </a:defRPr>
            </a:lvl1pPr>
          </a:lstStyle>
          <a:p>
            <a:pPr marL="229843">
              <a:spcBef>
                <a:spcPts val="612"/>
              </a:spcBef>
              <a:spcAft>
                <a:spcPts val="612"/>
              </a:spcAft>
            </a:pPr>
            <a:r>
              <a:rPr lang="en-US" sz="2855" dirty="0">
                <a:solidFill>
                  <a:srgbClr val="FFFFFF"/>
                </a:solidFill>
              </a:rPr>
              <a:t>Will you use my data to build advertising products?</a:t>
            </a:r>
          </a:p>
        </p:txBody>
      </p:sp>
    </p:spTree>
    <p:extLst>
      <p:ext uri="{BB962C8B-B14F-4D97-AF65-F5344CB8AC3E}">
        <p14:creationId xmlns:p14="http://schemas.microsoft.com/office/powerpoint/2010/main" val="1164197257"/>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9" name="Title 1"/>
          <p:cNvSpPr>
            <a:spLocks noGrp="1"/>
          </p:cNvSpPr>
          <p:nvPr>
            <p:ph type="title" idx="4294967295"/>
          </p:nvPr>
        </p:nvSpPr>
        <p:spPr>
          <a:xfrm>
            <a:off x="120650" y="161533"/>
            <a:ext cx="11888787" cy="917575"/>
          </a:xfrm>
        </p:spPr>
        <p:txBody>
          <a:bodyPr/>
          <a:lstStyle/>
          <a:p>
            <a:r>
              <a:rPr lang="en-US" sz="4800" dirty="0"/>
              <a:t>Transparency</a:t>
            </a:r>
          </a:p>
        </p:txBody>
      </p:sp>
      <p:sp>
        <p:nvSpPr>
          <p:cNvPr id="10" name="Content Placeholder 18"/>
          <p:cNvSpPr txBox="1">
            <a:spLocks/>
          </p:cNvSpPr>
          <p:nvPr/>
        </p:nvSpPr>
        <p:spPr>
          <a:xfrm>
            <a:off x="579437" y="5249862"/>
            <a:ext cx="11095089" cy="932361"/>
          </a:xfrm>
          <a:prstGeom prst="rect">
            <a:avLst/>
          </a:prstGeom>
          <a:no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30531" tIns="279709" rIns="130531" bIns="32632" numCol="1" rtlCol="0" anchor="ctr" anchorCtr="0" compatLnSpc="1">
            <a:prstTxWarp prst="textNoShape">
              <a:avLst/>
            </a:prstTxWarp>
          </a:bodyPr>
          <a:lstStyle>
            <a:defPPr>
              <a:defRPr lang="en-US"/>
            </a:defPPr>
            <a:lvl1pPr marL="225425" indent="-225425" defTabSz="1097418">
              <a:spcBef>
                <a:spcPct val="20000"/>
              </a:spcBef>
              <a:spcAft>
                <a:spcPts val="600"/>
              </a:spcAft>
              <a:buClr>
                <a:schemeClr val="tx1"/>
              </a:buClr>
              <a:buSzPct val="100000"/>
              <a:buFont typeface="Arial" pitchFamily="34" charset="0"/>
              <a:buChar char="•"/>
              <a:defRPr sz="1600">
                <a:solidFill>
                  <a:schemeClr val="tx1">
                    <a:alpha val="99000"/>
                  </a:schemeClr>
                </a:solidFill>
              </a:defRPr>
            </a:lvl1pPr>
            <a:lvl2pPr marL="463550" lvl="1" indent="-238125" defTabSz="1097418">
              <a:spcBef>
                <a:spcPts val="480"/>
              </a:spcBef>
              <a:spcAft>
                <a:spcPts val="600"/>
              </a:spcAft>
              <a:buClr>
                <a:schemeClr val="tx1"/>
              </a:buClr>
              <a:buSzPct val="100000"/>
              <a:buFont typeface="Arial" pitchFamily="34" charset="0"/>
              <a:buChar char="•"/>
              <a:defRPr sz="1600">
                <a:solidFill>
                  <a:schemeClr val="tx1">
                    <a:alpha val="99000"/>
                  </a:schemeClr>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lvl="1" indent="0" defTabSz="932317">
              <a:spcBef>
                <a:spcPts val="0"/>
              </a:spcBef>
              <a:spcAft>
                <a:spcPts val="306"/>
              </a:spcAft>
              <a:buClr>
                <a:srgbClr val="442359"/>
              </a:buClr>
              <a:buFont typeface="Arial" pitchFamily="34" charset="0"/>
              <a:buNone/>
            </a:pPr>
            <a:r>
              <a:rPr lang="en-US" sz="1835" kern="1600" dirty="0">
                <a:solidFill>
                  <a:srgbClr val="505050">
                    <a:lumMod val="75000"/>
                    <a:lumOff val="25000"/>
                  </a:srgbClr>
                </a:solidFill>
                <a:cs typeface="Segoe UI" pitchFamily="34" charset="0"/>
              </a:rPr>
              <a:t>Microsoft notifies you of changes in data center locations and any changes to compliance.</a:t>
            </a:r>
          </a:p>
        </p:txBody>
      </p:sp>
      <p:sp>
        <p:nvSpPr>
          <p:cNvPr id="11" name="Content Placeholder 18"/>
          <p:cNvSpPr txBox="1">
            <a:spLocks/>
          </p:cNvSpPr>
          <p:nvPr/>
        </p:nvSpPr>
        <p:spPr>
          <a:xfrm>
            <a:off x="579437" y="3996678"/>
            <a:ext cx="11095089" cy="932361"/>
          </a:xfrm>
          <a:prstGeom prst="rect">
            <a:avLst/>
          </a:prstGeom>
          <a:no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30531" tIns="279709" rIns="130531" bIns="32632" numCol="1" rtlCol="0" anchor="ctr" anchorCtr="0" compatLnSpc="1">
            <a:prstTxWarp prst="textNoShape">
              <a:avLst/>
            </a:prstTxWarp>
          </a:bodyPr>
          <a:lstStyle>
            <a:defPPr>
              <a:defRPr lang="en-US"/>
            </a:defPPr>
            <a:lvl1pPr marL="225425" indent="-225425" defTabSz="1097418">
              <a:spcBef>
                <a:spcPct val="20000"/>
              </a:spcBef>
              <a:spcAft>
                <a:spcPts val="600"/>
              </a:spcAft>
              <a:buClr>
                <a:schemeClr val="tx1"/>
              </a:buClr>
              <a:buSzPct val="100000"/>
              <a:buFont typeface="Arial" pitchFamily="34" charset="0"/>
              <a:buChar char="•"/>
              <a:defRPr sz="1600">
                <a:solidFill>
                  <a:schemeClr val="tx1">
                    <a:alpha val="99000"/>
                  </a:schemeClr>
                </a:solidFill>
              </a:defRPr>
            </a:lvl1pPr>
            <a:lvl2pPr marL="463550" lvl="1" indent="-238125" defTabSz="1097418">
              <a:spcBef>
                <a:spcPts val="480"/>
              </a:spcBef>
              <a:spcAft>
                <a:spcPts val="600"/>
              </a:spcAft>
              <a:buClr>
                <a:schemeClr val="tx1"/>
              </a:buClr>
              <a:buSzPct val="100000"/>
              <a:buFont typeface="Arial" pitchFamily="34" charset="0"/>
              <a:buChar char="•"/>
              <a:defRPr sz="1600">
                <a:solidFill>
                  <a:schemeClr val="tx1">
                    <a:alpha val="99000"/>
                  </a:schemeClr>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lvl="1" indent="0" defTabSz="932317">
              <a:spcBef>
                <a:spcPts val="0"/>
              </a:spcBef>
              <a:spcAft>
                <a:spcPts val="306"/>
              </a:spcAft>
              <a:buClr>
                <a:srgbClr val="007233"/>
              </a:buClr>
              <a:buFont typeface="Arial" pitchFamily="34" charset="0"/>
              <a:buNone/>
            </a:pPr>
            <a:r>
              <a:rPr lang="en-US" sz="1835" kern="1600" dirty="0">
                <a:solidFill>
                  <a:srgbClr val="505050"/>
                </a:solidFill>
                <a:cs typeface="Segoe UI" pitchFamily="34" charset="0"/>
              </a:rPr>
              <a:t>Core Customer Data accessed only for troubleshooting and malware prevention purposes </a:t>
            </a:r>
          </a:p>
          <a:p>
            <a:pPr marL="0" lvl="1" indent="0" defTabSz="932317">
              <a:spcBef>
                <a:spcPts val="0"/>
              </a:spcBef>
              <a:spcAft>
                <a:spcPts val="306"/>
              </a:spcAft>
              <a:buClr>
                <a:srgbClr val="007233"/>
              </a:buClr>
              <a:buFont typeface="Arial" pitchFamily="34" charset="0"/>
              <a:buNone/>
            </a:pPr>
            <a:r>
              <a:rPr lang="en-US" sz="1835" kern="1600" dirty="0">
                <a:solidFill>
                  <a:srgbClr val="505050"/>
                </a:solidFill>
                <a:cs typeface="Segoe UI" pitchFamily="34" charset="0"/>
              </a:rPr>
              <a:t>Core Customer Data access limited to key personnel on an exception basis.</a:t>
            </a:r>
          </a:p>
        </p:txBody>
      </p:sp>
      <p:sp>
        <p:nvSpPr>
          <p:cNvPr id="12" name="TextBox 11"/>
          <p:cNvSpPr txBox="1"/>
          <p:nvPr/>
        </p:nvSpPr>
        <p:spPr>
          <a:xfrm>
            <a:off x="579437" y="5083348"/>
            <a:ext cx="11095089" cy="559416"/>
          </a:xfrm>
          <a:prstGeom prst="rect">
            <a:avLst/>
          </a:prstGeom>
          <a:solidFill>
            <a:schemeClr val="accent2"/>
          </a:solidFill>
          <a:ln w="25400" cap="flat" cmpd="sng" algn="ctr">
            <a:noFill/>
            <a:prstDash val="solid"/>
          </a:ln>
          <a:effectLst>
            <a:outerShdw blurRad="76200" algn="ctr" rotWithShape="0">
              <a:prstClr val="black">
                <a:alpha val="30000"/>
              </a:prstClr>
            </a:outerShdw>
          </a:effectLst>
        </p:spPr>
        <p:txBody>
          <a:bodyPr lIns="186472" tIns="93236" rIns="186472" bIns="93236" rtlCol="0" anchor="ctr"/>
          <a:lstStyle>
            <a:defPPr>
              <a:defRPr lang="en-US"/>
            </a:defPPr>
            <a:lvl1pPr algn="ctr">
              <a:defRPr>
                <a:solidFill>
                  <a:schemeClr val="bg1"/>
                </a:solidFill>
                <a:latin typeface="+mj-lt"/>
                <a:cs typeface="Segoe UI" pitchFamily="34" charset="0"/>
              </a:defRPr>
            </a:lvl1pPr>
          </a:lstStyle>
          <a:p>
            <a:pPr algn="l">
              <a:spcAft>
                <a:spcPts val="612"/>
              </a:spcAft>
            </a:pPr>
            <a:r>
              <a:rPr lang="en-US" sz="2855" dirty="0">
                <a:solidFill>
                  <a:srgbClr val="505050"/>
                </a:solidFill>
                <a:latin typeface="Segoe UI"/>
              </a:rPr>
              <a:t>How to get notified?</a:t>
            </a:r>
          </a:p>
        </p:txBody>
      </p:sp>
      <p:sp>
        <p:nvSpPr>
          <p:cNvPr id="13" name="TextBox 12"/>
          <p:cNvSpPr txBox="1"/>
          <p:nvPr/>
        </p:nvSpPr>
        <p:spPr>
          <a:xfrm>
            <a:off x="579437" y="3645560"/>
            <a:ext cx="11095089" cy="559416"/>
          </a:xfrm>
          <a:prstGeom prst="rect">
            <a:avLst/>
          </a:prstGeom>
          <a:solidFill>
            <a:schemeClr val="accent1"/>
          </a:solidFill>
          <a:ln w="25400" cap="flat" cmpd="sng" algn="ctr">
            <a:noFill/>
            <a:prstDash val="solid"/>
          </a:ln>
          <a:effectLst>
            <a:outerShdw blurRad="76200" algn="ctr" rotWithShape="0">
              <a:prstClr val="black">
                <a:alpha val="30000"/>
              </a:prstClr>
            </a:outerShdw>
          </a:effectLst>
        </p:spPr>
        <p:txBody>
          <a:bodyPr lIns="186472" tIns="93236" rIns="186472" bIns="93236" rtlCol="0" anchor="ctr"/>
          <a:lstStyle>
            <a:defPPr>
              <a:defRPr lang="en-US"/>
            </a:defPPr>
            <a:lvl1pPr algn="ctr">
              <a:defRPr>
                <a:solidFill>
                  <a:schemeClr val="bg1"/>
                </a:solidFill>
                <a:latin typeface="+mj-lt"/>
                <a:cs typeface="Segoe UI" pitchFamily="34" charset="0"/>
              </a:defRPr>
            </a:lvl1pPr>
          </a:lstStyle>
          <a:p>
            <a:pPr algn="l">
              <a:spcAft>
                <a:spcPts val="612"/>
              </a:spcAft>
            </a:pPr>
            <a:r>
              <a:rPr lang="en-US" sz="2855" dirty="0">
                <a:solidFill>
                  <a:srgbClr val="FFFFFF"/>
                </a:solidFill>
                <a:latin typeface="Segoe UI"/>
              </a:rPr>
              <a:t>Who accesses and What is accessed?</a:t>
            </a:r>
          </a:p>
        </p:txBody>
      </p:sp>
      <p:sp>
        <p:nvSpPr>
          <p:cNvPr id="14" name="Content Placeholder 18"/>
          <p:cNvSpPr txBox="1">
            <a:spLocks/>
          </p:cNvSpPr>
          <p:nvPr/>
        </p:nvSpPr>
        <p:spPr>
          <a:xfrm>
            <a:off x="579437" y="2559470"/>
            <a:ext cx="11095089" cy="932361"/>
          </a:xfrm>
          <a:prstGeom prst="rect">
            <a:avLst/>
          </a:prstGeom>
          <a:no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30531" tIns="279709" rIns="130531" bIns="32632" numCol="1" rtlCol="0" anchor="ctr" anchorCtr="0" compatLnSpc="1">
            <a:prstTxWarp prst="textNoShape">
              <a:avLst/>
            </a:prstTxWarp>
          </a:bodyPr>
          <a:lstStyle>
            <a:defPPr>
              <a:defRPr lang="en-US"/>
            </a:defPPr>
            <a:lvl1pPr marL="225425" indent="-225425" defTabSz="1097418">
              <a:spcBef>
                <a:spcPct val="20000"/>
              </a:spcBef>
              <a:spcAft>
                <a:spcPts val="600"/>
              </a:spcAft>
              <a:buClr>
                <a:schemeClr val="tx1"/>
              </a:buClr>
              <a:buSzPct val="100000"/>
              <a:buFont typeface="Arial" pitchFamily="34" charset="0"/>
              <a:buChar char="•"/>
              <a:defRPr sz="1600">
                <a:solidFill>
                  <a:schemeClr val="tx1">
                    <a:alpha val="99000"/>
                  </a:schemeClr>
                </a:solidFill>
              </a:defRPr>
            </a:lvl1pPr>
            <a:lvl2pPr marL="463550" lvl="1" indent="-238125" defTabSz="1097418">
              <a:spcBef>
                <a:spcPts val="480"/>
              </a:spcBef>
              <a:spcAft>
                <a:spcPts val="600"/>
              </a:spcAft>
              <a:buClr>
                <a:schemeClr val="tx1"/>
              </a:buClr>
              <a:buSzPct val="100000"/>
              <a:buFont typeface="Arial" pitchFamily="34" charset="0"/>
              <a:buChar char="•"/>
              <a:defRPr sz="1600">
                <a:solidFill>
                  <a:schemeClr val="tx1">
                    <a:alpha val="99000"/>
                  </a:schemeClr>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marL="0" lvl="1" indent="0" defTabSz="932317">
              <a:spcBef>
                <a:spcPts val="0"/>
              </a:spcBef>
              <a:spcAft>
                <a:spcPts val="306"/>
              </a:spcAft>
              <a:buClr>
                <a:srgbClr val="00188F"/>
              </a:buClr>
              <a:buFont typeface="Arial" pitchFamily="34" charset="0"/>
              <a:buNone/>
            </a:pPr>
            <a:r>
              <a:rPr lang="en-US" sz="1835" kern="1600" dirty="0">
                <a:solidFill>
                  <a:srgbClr val="505050"/>
                </a:solidFill>
                <a:cs typeface="Segoe UI" pitchFamily="34" charset="0"/>
              </a:rPr>
              <a:t>Clear Data Maps and Geographic boundary information provided</a:t>
            </a:r>
          </a:p>
          <a:p>
            <a:pPr marL="0" lvl="1" indent="0" defTabSz="932317">
              <a:spcBef>
                <a:spcPts val="0"/>
              </a:spcBef>
              <a:spcAft>
                <a:spcPts val="306"/>
              </a:spcAft>
              <a:buClr>
                <a:srgbClr val="00188F"/>
              </a:buClr>
              <a:buFont typeface="Arial" pitchFamily="34" charset="0"/>
              <a:buNone/>
            </a:pPr>
            <a:r>
              <a:rPr lang="en-US" sz="1835" kern="1600" dirty="0">
                <a:solidFill>
                  <a:srgbClr val="505050"/>
                </a:solidFill>
                <a:cs typeface="Segoe UI" pitchFamily="34" charset="0"/>
              </a:rPr>
              <a:t>‘Ship To’ address determines Data Center Location</a:t>
            </a:r>
          </a:p>
        </p:txBody>
      </p:sp>
      <p:sp>
        <p:nvSpPr>
          <p:cNvPr id="15" name="TextBox 14"/>
          <p:cNvSpPr txBox="1"/>
          <p:nvPr/>
        </p:nvSpPr>
        <p:spPr>
          <a:xfrm>
            <a:off x="579437" y="2204150"/>
            <a:ext cx="11095089" cy="559416"/>
          </a:xfrm>
          <a:prstGeom prst="rect">
            <a:avLst/>
          </a:prstGeom>
          <a:solidFill>
            <a:schemeClr val="tx2"/>
          </a:solidFill>
          <a:ln w="25400" cap="flat" cmpd="sng" algn="ctr">
            <a:noFill/>
            <a:prstDash val="solid"/>
          </a:ln>
          <a:effectLst>
            <a:outerShdw blurRad="76200" algn="ctr" rotWithShape="0">
              <a:prstClr val="black">
                <a:alpha val="30000"/>
              </a:prstClr>
            </a:outerShdw>
          </a:effectLst>
        </p:spPr>
        <p:txBody>
          <a:bodyPr lIns="186472" tIns="93236" rIns="186472" bIns="93236" rtlCol="0" anchor="ctr"/>
          <a:lstStyle>
            <a:defPPr>
              <a:defRPr lang="en-US"/>
            </a:defPPr>
            <a:lvl1pPr algn="ctr">
              <a:defRPr>
                <a:solidFill>
                  <a:schemeClr val="bg1"/>
                </a:solidFill>
                <a:latin typeface="+mj-lt"/>
                <a:cs typeface="Segoe UI" pitchFamily="34" charset="0"/>
              </a:defRPr>
            </a:lvl1pPr>
          </a:lstStyle>
          <a:p>
            <a:pPr algn="l">
              <a:spcAft>
                <a:spcPts val="612"/>
              </a:spcAft>
            </a:pPr>
            <a:r>
              <a:rPr lang="en-US" sz="2855" dirty="0">
                <a:solidFill>
                  <a:srgbClr val="FFFFFF"/>
                </a:solidFill>
                <a:latin typeface="Segoe UI"/>
              </a:rPr>
              <a:t>Where is Data Stored?</a:t>
            </a:r>
          </a:p>
        </p:txBody>
      </p:sp>
      <p:sp>
        <p:nvSpPr>
          <p:cNvPr id="16" name="Rectangle 15"/>
          <p:cNvSpPr/>
          <p:nvPr/>
        </p:nvSpPr>
        <p:spPr bwMode="auto">
          <a:xfrm>
            <a:off x="563897" y="1381820"/>
            <a:ext cx="11095089" cy="602149"/>
          </a:xfrm>
          <a:prstGeom prst="rect">
            <a:avLst/>
          </a:prstGeom>
          <a:no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0" rIns="0" bIns="0" numCol="1" rtlCol="0" anchor="t" anchorCtr="0" compatLnSpc="1">
            <a:prstTxWarp prst="textNoShape">
              <a:avLst/>
            </a:prstTxWarp>
            <a:noAutofit/>
          </a:bodyPr>
          <a:lstStyle/>
          <a:p>
            <a:pPr defTabSz="932279">
              <a:lnSpc>
                <a:spcPct val="90000"/>
              </a:lnSpc>
              <a:spcBef>
                <a:spcPct val="20000"/>
              </a:spcBef>
              <a:buSzPct val="90000"/>
            </a:pPr>
            <a:r>
              <a:rPr lang="en-US" sz="2039" dirty="0">
                <a:solidFill>
                  <a:srgbClr val="505050">
                    <a:lumMod val="75000"/>
                    <a:lumOff val="25000"/>
                  </a:srgbClr>
                </a:solidFill>
              </a:rPr>
              <a:t>At Microsoft, our strategy is to consistently set a “high bar” around privacy practices that support global standards for data handling and transfer</a:t>
            </a:r>
            <a:endParaRPr lang="en-US" sz="2447" b="1" dirty="0">
              <a:solidFill>
                <a:srgbClr val="505050">
                  <a:lumMod val="75000"/>
                  <a:lumOff val="25000"/>
                </a:srgbClr>
              </a:solidFill>
            </a:endParaRPr>
          </a:p>
        </p:txBody>
      </p:sp>
    </p:spTree>
    <p:extLst>
      <p:ext uri="{BB962C8B-B14F-4D97-AF65-F5344CB8AC3E}">
        <p14:creationId xmlns:p14="http://schemas.microsoft.com/office/powerpoint/2010/main" val="184794277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
            <a:ext cx="12436475" cy="7002463"/>
          </a:xfrm>
          <a:prstGeom prst="rect">
            <a:avLst/>
          </a:prstGeom>
        </p:spPr>
      </p:pic>
      <p:sp>
        <p:nvSpPr>
          <p:cNvPr id="10" name="Title 2"/>
          <p:cNvSpPr txBox="1">
            <a:spLocks/>
          </p:cNvSpPr>
          <p:nvPr/>
        </p:nvSpPr>
        <p:spPr>
          <a:xfrm>
            <a:off x="0" y="-7938"/>
            <a:ext cx="11371263" cy="7620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800">
                <a:gradFill>
                  <a:gsLst>
                    <a:gs pos="1250">
                      <a:srgbClr val="505050"/>
                    </a:gs>
                    <a:gs pos="100000">
                      <a:srgbClr val="505050"/>
                    </a:gs>
                  </a:gsLst>
                  <a:lin ang="5400000" scaled="0"/>
                </a:gradFill>
              </a:rPr>
              <a:t>Microsoft experience and credentials</a:t>
            </a:r>
          </a:p>
        </p:txBody>
      </p:sp>
      <p:sp>
        <p:nvSpPr>
          <p:cNvPr id="11" name="Rounded Rectangular Callout 27"/>
          <p:cNvSpPr/>
          <p:nvPr/>
        </p:nvSpPr>
        <p:spPr bwMode="auto">
          <a:xfrm>
            <a:off x="6072557" y="2185153"/>
            <a:ext cx="1770652" cy="593415"/>
          </a:xfrm>
          <a:prstGeom prst="wedgeRectCallout">
            <a:avLst>
              <a:gd name="adj1" fmla="val -59097"/>
              <a:gd name="adj2" fmla="val 206793"/>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Exchange Hosted Services (part of Office 365)</a:t>
            </a:r>
          </a:p>
        </p:txBody>
      </p:sp>
      <p:sp>
        <p:nvSpPr>
          <p:cNvPr id="12" name="Rectangular Callout 11"/>
          <p:cNvSpPr/>
          <p:nvPr/>
        </p:nvSpPr>
        <p:spPr bwMode="auto">
          <a:xfrm>
            <a:off x="2698659" y="2781279"/>
            <a:ext cx="898905" cy="637935"/>
          </a:xfrm>
          <a:prstGeom prst="wedgeRectCallout">
            <a:avLst>
              <a:gd name="adj1" fmla="val -21794"/>
              <a:gd name="adj2" fmla="val 78376"/>
            </a:avLst>
          </a:prstGeom>
          <a:solidFill>
            <a:schemeClr val="accent1">
              <a:lumMod val="40000"/>
              <a:lumOff val="60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Hotmail</a:t>
            </a:r>
          </a:p>
        </p:txBody>
      </p:sp>
      <p:sp>
        <p:nvSpPr>
          <p:cNvPr id="13" name="Rounded Rectangular Callout 27"/>
          <p:cNvSpPr/>
          <p:nvPr/>
        </p:nvSpPr>
        <p:spPr bwMode="auto">
          <a:xfrm>
            <a:off x="6944841" y="1556964"/>
            <a:ext cx="1223470" cy="521341"/>
          </a:xfrm>
          <a:prstGeom prst="wedgeRectCallout">
            <a:avLst>
              <a:gd name="adj1" fmla="val 265601"/>
              <a:gd name="adj2" fmla="val 380700"/>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SSAE-16 </a:t>
            </a:r>
          </a:p>
        </p:txBody>
      </p:sp>
      <p:sp>
        <p:nvSpPr>
          <p:cNvPr id="14" name="Rectangular Callout 13"/>
          <p:cNvSpPr/>
          <p:nvPr/>
        </p:nvSpPr>
        <p:spPr bwMode="auto">
          <a:xfrm>
            <a:off x="3939437" y="5785502"/>
            <a:ext cx="1487871" cy="527303"/>
          </a:xfrm>
          <a:prstGeom prst="wedgeRectCallout">
            <a:avLst>
              <a:gd name="adj1" fmla="val -131"/>
              <a:gd name="adj2" fmla="val -374279"/>
            </a:avLst>
          </a:prstGeom>
          <a:solidFill>
            <a:schemeClr val="accent1">
              <a:lumMod val="40000"/>
              <a:lumOff val="60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anose="020B0502040204020203" pitchFamily="34" charset="0"/>
                <a:ea typeface="Segoe UI" panose="020B0502040204020203" pitchFamily="34" charset="0"/>
                <a:cs typeface="Segoe UI" panose="020B0502040204020203" pitchFamily="34" charset="0"/>
              </a:rPr>
              <a:t>U.S.-EU Safe Harbor </a:t>
            </a:r>
          </a:p>
        </p:txBody>
      </p:sp>
      <p:sp>
        <p:nvSpPr>
          <p:cNvPr id="15" name="Rectangular Callout 14"/>
          <p:cNvSpPr/>
          <p:nvPr/>
        </p:nvSpPr>
        <p:spPr bwMode="auto">
          <a:xfrm>
            <a:off x="10547861" y="5252406"/>
            <a:ext cx="1343196" cy="640183"/>
          </a:xfrm>
          <a:prstGeom prst="wedgeRectCallout">
            <a:avLst>
              <a:gd name="adj1" fmla="val -30410"/>
              <a:gd name="adj2" fmla="val -230554"/>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European Union Model Clauses  (EUMC)</a:t>
            </a:r>
          </a:p>
        </p:txBody>
      </p:sp>
      <p:sp>
        <p:nvSpPr>
          <p:cNvPr id="16" name="Rectangular Callout 15"/>
          <p:cNvSpPr/>
          <p:nvPr/>
        </p:nvSpPr>
        <p:spPr bwMode="auto">
          <a:xfrm>
            <a:off x="8775571" y="1067505"/>
            <a:ext cx="2441896" cy="819523"/>
          </a:xfrm>
          <a:prstGeom prst="wedgeRectCallout">
            <a:avLst>
              <a:gd name="adj1" fmla="val 28939"/>
              <a:gd name="adj2" fmla="val 257008"/>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Health Insurance Portability and Accountability Act Business Associate Agreement (HIPAA BAA)</a:t>
            </a:r>
          </a:p>
        </p:txBody>
      </p:sp>
      <p:sp>
        <p:nvSpPr>
          <p:cNvPr id="17" name="Rounded Rectangular Callout 27"/>
          <p:cNvSpPr/>
          <p:nvPr/>
        </p:nvSpPr>
        <p:spPr bwMode="auto">
          <a:xfrm>
            <a:off x="10386290" y="2026078"/>
            <a:ext cx="1531406" cy="566214"/>
          </a:xfrm>
          <a:prstGeom prst="wedgeRectCallout">
            <a:avLst>
              <a:gd name="adj1" fmla="val -22991"/>
              <a:gd name="adj2" fmla="val 229013"/>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Data Processing Agreement (DPA)</a:t>
            </a:r>
          </a:p>
        </p:txBody>
      </p:sp>
      <p:sp>
        <p:nvSpPr>
          <p:cNvPr id="18" name="Rectangular Callout 17"/>
          <p:cNvSpPr/>
          <p:nvPr/>
        </p:nvSpPr>
        <p:spPr bwMode="auto">
          <a:xfrm>
            <a:off x="3400319" y="2220675"/>
            <a:ext cx="1627367" cy="461187"/>
          </a:xfrm>
          <a:prstGeom prst="wedgeRectCallout">
            <a:avLst>
              <a:gd name="adj1" fmla="val -37978"/>
              <a:gd name="adj2" fmla="val 250677"/>
            </a:avLst>
          </a:prstGeom>
          <a:solidFill>
            <a:schemeClr val="accent1">
              <a:lumMod val="40000"/>
              <a:lumOff val="60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endParaRPr lang="en-US" sz="1224" dirty="0">
              <a:solidFill>
                <a:srgbClr val="FFFFFF"/>
              </a:solidFill>
              <a:latin typeface="Segoe UI Light" pitchFamily="34" charset="0"/>
              <a:ea typeface="Segoe UI" panose="020B0502040204020203" pitchFamily="34" charset="0"/>
              <a:cs typeface="Segoe UI" panose="020B0502040204020203" pitchFamily="34" charset="0"/>
            </a:endParaRPr>
          </a:p>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Active Directory</a:t>
            </a:r>
          </a:p>
          <a:p>
            <a:pPr algn="ctr" defTabSz="931731" fontAlgn="base">
              <a:spcBef>
                <a:spcPct val="0"/>
              </a:spcBef>
              <a:spcAft>
                <a:spcPct val="0"/>
              </a:spcAft>
            </a:pPr>
            <a:endParaRPr lang="en-US" sz="1224" dirty="0">
              <a:solidFill>
                <a:srgbClr val="FFFFFF"/>
              </a:solidFill>
              <a:latin typeface="Segoe UI Light" pitchFamily="34" charset="0"/>
              <a:ea typeface="Segoe UI" panose="020B0502040204020203" pitchFamily="34" charset="0"/>
              <a:cs typeface="Segoe UI" panose="020B0502040204020203" pitchFamily="34" charset="0"/>
            </a:endParaRPr>
          </a:p>
        </p:txBody>
      </p:sp>
      <p:sp>
        <p:nvSpPr>
          <p:cNvPr id="19" name="Rectangular Callout 18"/>
          <p:cNvSpPr/>
          <p:nvPr/>
        </p:nvSpPr>
        <p:spPr bwMode="auto">
          <a:xfrm>
            <a:off x="1167202" y="5610553"/>
            <a:ext cx="2067928" cy="701721"/>
          </a:xfrm>
          <a:prstGeom prst="wedgeRectCallout">
            <a:avLst>
              <a:gd name="adj1" fmla="val 41841"/>
              <a:gd name="adj2" fmla="val -266880"/>
            </a:avLst>
          </a:prstGeom>
          <a:solidFill>
            <a:schemeClr val="accent1">
              <a:lumMod val="40000"/>
              <a:lumOff val="60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Microsoft Security Response Center (MSRC)</a:t>
            </a:r>
          </a:p>
        </p:txBody>
      </p:sp>
      <p:sp>
        <p:nvSpPr>
          <p:cNvPr id="20" name="Rectangular Callout 19"/>
          <p:cNvSpPr/>
          <p:nvPr/>
        </p:nvSpPr>
        <p:spPr bwMode="auto">
          <a:xfrm>
            <a:off x="3539817" y="4923482"/>
            <a:ext cx="1487871" cy="527303"/>
          </a:xfrm>
          <a:prstGeom prst="wedgeRectCallout">
            <a:avLst>
              <a:gd name="adj1" fmla="val 16841"/>
              <a:gd name="adj2" fmla="val -223248"/>
            </a:avLst>
          </a:prstGeom>
          <a:solidFill>
            <a:schemeClr val="accent1">
              <a:lumMod val="40000"/>
              <a:lumOff val="60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Global Foundation Services (GFS)</a:t>
            </a:r>
          </a:p>
        </p:txBody>
      </p:sp>
      <p:sp>
        <p:nvSpPr>
          <p:cNvPr id="21" name="Rounded Rectangular Callout 27"/>
          <p:cNvSpPr/>
          <p:nvPr/>
        </p:nvSpPr>
        <p:spPr bwMode="auto">
          <a:xfrm>
            <a:off x="8052404" y="2211033"/>
            <a:ext cx="1620267" cy="588607"/>
          </a:xfrm>
          <a:prstGeom prst="wedgeRectCallout">
            <a:avLst>
              <a:gd name="adj1" fmla="val -32289"/>
              <a:gd name="adj2" fmla="val 173769"/>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ISO 27001 </a:t>
            </a:r>
            <a:br>
              <a:rPr lang="en-US" sz="1224" dirty="0">
                <a:solidFill>
                  <a:srgbClr val="FFFFFF"/>
                </a:solidFill>
                <a:latin typeface="Segoe UI Light" pitchFamily="34" charset="0"/>
                <a:ea typeface="Segoe UI" panose="020B0502040204020203" pitchFamily="34" charset="0"/>
                <a:cs typeface="Segoe UI" panose="020B0502040204020203" pitchFamily="34" charset="0"/>
              </a:rPr>
            </a:br>
            <a:r>
              <a:rPr lang="en-US" sz="1224" dirty="0">
                <a:solidFill>
                  <a:srgbClr val="FFFFFF"/>
                </a:solidFill>
                <a:latin typeface="Segoe UI Light" pitchFamily="34" charset="0"/>
                <a:ea typeface="Segoe UI" panose="020B0502040204020203" pitchFamily="34" charset="0"/>
                <a:cs typeface="Segoe UI" panose="020B0502040204020203" pitchFamily="34" charset="0"/>
              </a:rPr>
              <a:t>Certification</a:t>
            </a:r>
          </a:p>
        </p:txBody>
      </p:sp>
      <p:sp>
        <p:nvSpPr>
          <p:cNvPr id="22" name="Rectangular Callout 21"/>
          <p:cNvSpPr/>
          <p:nvPr/>
        </p:nvSpPr>
        <p:spPr bwMode="auto">
          <a:xfrm>
            <a:off x="8892973" y="4818691"/>
            <a:ext cx="1343196" cy="775455"/>
          </a:xfrm>
          <a:prstGeom prst="wedgeRectCallout">
            <a:avLst>
              <a:gd name="adj1" fmla="val -29336"/>
              <a:gd name="adj2" fmla="val -144679"/>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Microsoft Security Essentials</a:t>
            </a:r>
          </a:p>
        </p:txBody>
      </p:sp>
      <p:sp>
        <p:nvSpPr>
          <p:cNvPr id="23" name="Rectangular Callout 22"/>
          <p:cNvSpPr/>
          <p:nvPr/>
        </p:nvSpPr>
        <p:spPr bwMode="auto">
          <a:xfrm>
            <a:off x="231542" y="1367000"/>
            <a:ext cx="1347416" cy="673726"/>
          </a:xfrm>
          <a:prstGeom prst="wedgeRectCallout">
            <a:avLst>
              <a:gd name="adj1" fmla="val -1190"/>
              <a:gd name="adj2" fmla="val 293624"/>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834" dirty="0">
                <a:solidFill>
                  <a:srgbClr val="FFFFFF"/>
                </a:solidFill>
                <a:latin typeface="Segoe UI Light" pitchFamily="34" charset="0"/>
                <a:ea typeface="Segoe UI" panose="020B0502040204020203" pitchFamily="34" charset="0"/>
                <a:cs typeface="Segoe UI" panose="020B0502040204020203" pitchFamily="34" charset="0"/>
              </a:rPr>
              <a:t>1</a:t>
            </a:r>
            <a:r>
              <a:rPr lang="en-US" sz="1834" baseline="30000" dirty="0">
                <a:solidFill>
                  <a:srgbClr val="FFFFFF"/>
                </a:solidFill>
                <a:latin typeface="Segoe UI Light" pitchFamily="34" charset="0"/>
                <a:ea typeface="Segoe UI" panose="020B0502040204020203" pitchFamily="34" charset="0"/>
                <a:cs typeface="Segoe UI" panose="020B0502040204020203" pitchFamily="34" charset="0"/>
              </a:rPr>
              <a:t>st</a:t>
            </a:r>
            <a:r>
              <a:rPr lang="en-US" sz="1834" dirty="0">
                <a:solidFill>
                  <a:srgbClr val="FFFFFF"/>
                </a:solidFill>
                <a:latin typeface="Segoe UI Light" pitchFamily="34" charset="0"/>
                <a:ea typeface="Segoe UI" panose="020B0502040204020203" pitchFamily="34" charset="0"/>
                <a:cs typeface="Segoe UI" panose="020B0502040204020203" pitchFamily="34" charset="0"/>
              </a:rPr>
              <a:t> Microsoft Data Center</a:t>
            </a:r>
          </a:p>
        </p:txBody>
      </p:sp>
      <p:sp>
        <p:nvSpPr>
          <p:cNvPr id="24" name="Rectangular Callout 23"/>
          <p:cNvSpPr/>
          <p:nvPr/>
        </p:nvSpPr>
        <p:spPr bwMode="auto">
          <a:xfrm>
            <a:off x="5163826" y="4904036"/>
            <a:ext cx="1851912" cy="735653"/>
          </a:xfrm>
          <a:prstGeom prst="wedgeRectCallout">
            <a:avLst>
              <a:gd name="adj1" fmla="val -31837"/>
              <a:gd name="adj2" fmla="val -154898"/>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Trustworthy Computing</a:t>
            </a:r>
            <a:br>
              <a:rPr lang="en-US" sz="1224" dirty="0">
                <a:solidFill>
                  <a:srgbClr val="FFFFFF"/>
                </a:solidFill>
                <a:latin typeface="Segoe UI Light" pitchFamily="34" charset="0"/>
                <a:ea typeface="Segoe UI" panose="020B0502040204020203" pitchFamily="34" charset="0"/>
                <a:cs typeface="Segoe UI" panose="020B0502040204020203" pitchFamily="34" charset="0"/>
              </a:rPr>
            </a:br>
            <a:r>
              <a:rPr lang="en-US" sz="1224" dirty="0">
                <a:solidFill>
                  <a:srgbClr val="FFFFFF"/>
                </a:solidFill>
                <a:latin typeface="Segoe UI Light" pitchFamily="34" charset="0"/>
                <a:ea typeface="Segoe UI" panose="020B0502040204020203" pitchFamily="34" charset="0"/>
                <a:cs typeface="Segoe UI" panose="020B0502040204020203" pitchFamily="34" charset="0"/>
              </a:rPr>
              <a:t>Initiative (</a:t>
            </a:r>
            <a:r>
              <a:rPr lang="en-US" sz="1224" dirty="0" err="1">
                <a:solidFill>
                  <a:srgbClr val="FFFFFF"/>
                </a:solidFill>
                <a:latin typeface="Segoe UI Light" pitchFamily="34" charset="0"/>
                <a:ea typeface="Segoe UI" panose="020B0502040204020203" pitchFamily="34" charset="0"/>
                <a:cs typeface="Segoe UI" panose="020B0502040204020203" pitchFamily="34" charset="0"/>
              </a:rPr>
              <a:t>TwC</a:t>
            </a:r>
            <a:r>
              <a:rPr lang="en-US" sz="1224" dirty="0">
                <a:solidFill>
                  <a:srgbClr val="FFFFFF"/>
                </a:solidFill>
                <a:latin typeface="Segoe UI Light" pitchFamily="34" charset="0"/>
                <a:ea typeface="Segoe UI" panose="020B0502040204020203" pitchFamily="34" charset="0"/>
                <a:cs typeface="Segoe UI" panose="020B0502040204020203" pitchFamily="34" charset="0"/>
              </a:rPr>
              <a:t>) </a:t>
            </a:r>
          </a:p>
        </p:txBody>
      </p:sp>
      <p:sp>
        <p:nvSpPr>
          <p:cNvPr id="25" name="Rounded Rectangular Callout 27"/>
          <p:cNvSpPr/>
          <p:nvPr/>
        </p:nvSpPr>
        <p:spPr bwMode="auto">
          <a:xfrm>
            <a:off x="4445841" y="1418632"/>
            <a:ext cx="2219966" cy="732189"/>
          </a:xfrm>
          <a:prstGeom prst="wedgeRectCallout">
            <a:avLst>
              <a:gd name="adj1" fmla="val 9822"/>
              <a:gd name="adj2" fmla="val 251475"/>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Microsoft Security Engineering Center - Security Development Lifecycle (SDL)</a:t>
            </a:r>
          </a:p>
        </p:txBody>
      </p:sp>
      <p:sp>
        <p:nvSpPr>
          <p:cNvPr id="26" name="Rectangular Callout 25"/>
          <p:cNvSpPr/>
          <p:nvPr/>
        </p:nvSpPr>
        <p:spPr bwMode="auto">
          <a:xfrm>
            <a:off x="4222758" y="2816453"/>
            <a:ext cx="967023" cy="637935"/>
          </a:xfrm>
          <a:prstGeom prst="wedgeRectCallout">
            <a:avLst>
              <a:gd name="adj1" fmla="val -37784"/>
              <a:gd name="adj2" fmla="val 69677"/>
            </a:avLst>
          </a:prstGeom>
          <a:solidFill>
            <a:schemeClr val="accent1">
              <a:lumMod val="40000"/>
              <a:lumOff val="60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Xbox Live</a:t>
            </a:r>
          </a:p>
        </p:txBody>
      </p:sp>
      <p:sp>
        <p:nvSpPr>
          <p:cNvPr id="27" name="Rectangular Callout 26"/>
          <p:cNvSpPr/>
          <p:nvPr/>
        </p:nvSpPr>
        <p:spPr bwMode="auto">
          <a:xfrm>
            <a:off x="1338096" y="2231550"/>
            <a:ext cx="1176764" cy="582804"/>
          </a:xfrm>
          <a:prstGeom prst="wedgeRectCallout">
            <a:avLst>
              <a:gd name="adj1" fmla="val 29852"/>
              <a:gd name="adj2" fmla="val 188440"/>
            </a:avLst>
          </a:prstGeom>
          <a:solidFill>
            <a:schemeClr val="accent1">
              <a:lumMod val="40000"/>
              <a:lumOff val="60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MSN</a:t>
            </a:r>
          </a:p>
        </p:txBody>
      </p:sp>
      <p:sp>
        <p:nvSpPr>
          <p:cNvPr id="28" name="Rectangular Callout 27"/>
          <p:cNvSpPr/>
          <p:nvPr/>
        </p:nvSpPr>
        <p:spPr bwMode="auto">
          <a:xfrm>
            <a:off x="4790841" y="4264409"/>
            <a:ext cx="1487871" cy="568161"/>
          </a:xfrm>
          <a:prstGeom prst="wedgeRectCallout">
            <a:avLst>
              <a:gd name="adj1" fmla="val -33702"/>
              <a:gd name="adj2" fmla="val -72298"/>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Bill Gates Memo</a:t>
            </a:r>
          </a:p>
        </p:txBody>
      </p:sp>
      <p:sp>
        <p:nvSpPr>
          <p:cNvPr id="29" name="Rounded Rectangular Callout 27"/>
          <p:cNvSpPr/>
          <p:nvPr/>
        </p:nvSpPr>
        <p:spPr bwMode="auto">
          <a:xfrm>
            <a:off x="9130205" y="2862040"/>
            <a:ext cx="1531406" cy="566214"/>
          </a:xfrm>
          <a:prstGeom prst="wedgeRectCallout">
            <a:avLst>
              <a:gd name="adj1" fmla="val -33191"/>
              <a:gd name="adj2" fmla="val 75570"/>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Windows Azure</a:t>
            </a:r>
          </a:p>
        </p:txBody>
      </p:sp>
      <p:sp>
        <p:nvSpPr>
          <p:cNvPr id="30" name="Rectangular Callout 29"/>
          <p:cNvSpPr/>
          <p:nvPr/>
        </p:nvSpPr>
        <p:spPr bwMode="auto">
          <a:xfrm>
            <a:off x="11057631" y="4420262"/>
            <a:ext cx="903379" cy="448225"/>
          </a:xfrm>
          <a:prstGeom prst="wedgeRectCallout">
            <a:avLst>
              <a:gd name="adj1" fmla="val 34766"/>
              <a:gd name="adj2" fmla="val -119201"/>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FISMA</a:t>
            </a:r>
          </a:p>
        </p:txBody>
      </p:sp>
      <p:sp>
        <p:nvSpPr>
          <p:cNvPr id="31" name="Rectangular Callout 30"/>
          <p:cNvSpPr/>
          <p:nvPr/>
        </p:nvSpPr>
        <p:spPr bwMode="auto">
          <a:xfrm>
            <a:off x="2269551" y="4871528"/>
            <a:ext cx="1134125" cy="536058"/>
          </a:xfrm>
          <a:prstGeom prst="wedgeRectCallout">
            <a:avLst>
              <a:gd name="adj1" fmla="val 46777"/>
              <a:gd name="adj2" fmla="val -196343"/>
            </a:avLst>
          </a:prstGeom>
          <a:solidFill>
            <a:schemeClr val="accent1">
              <a:lumMod val="40000"/>
              <a:lumOff val="60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Windows Update</a:t>
            </a:r>
          </a:p>
        </p:txBody>
      </p:sp>
      <p:sp>
        <p:nvSpPr>
          <p:cNvPr id="32" name="Rounded Rectangular Callout 27"/>
          <p:cNvSpPr/>
          <p:nvPr/>
        </p:nvSpPr>
        <p:spPr bwMode="auto">
          <a:xfrm>
            <a:off x="6072556" y="2828526"/>
            <a:ext cx="1093503" cy="628032"/>
          </a:xfrm>
          <a:prstGeom prst="wedgeRectCallout">
            <a:avLst>
              <a:gd name="adj1" fmla="val 9247"/>
              <a:gd name="adj2" fmla="val 71337"/>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Malware </a:t>
            </a:r>
            <a:br>
              <a:rPr lang="en-US" sz="1224" dirty="0">
                <a:solidFill>
                  <a:srgbClr val="FFFFFF"/>
                </a:solidFill>
                <a:latin typeface="Segoe UI Light" pitchFamily="34" charset="0"/>
                <a:ea typeface="Segoe UI" panose="020B0502040204020203" pitchFamily="34" charset="0"/>
                <a:cs typeface="Segoe UI" panose="020B0502040204020203" pitchFamily="34" charset="0"/>
              </a:rPr>
            </a:br>
            <a:r>
              <a:rPr lang="en-US" sz="1224" dirty="0">
                <a:solidFill>
                  <a:srgbClr val="FFFFFF"/>
                </a:solidFill>
                <a:latin typeface="Segoe UI Light" pitchFamily="34" charset="0"/>
                <a:ea typeface="Segoe UI" panose="020B0502040204020203" pitchFamily="34" charset="0"/>
                <a:cs typeface="Segoe UI" panose="020B0502040204020203" pitchFamily="34" charset="0"/>
              </a:rPr>
              <a:t>Protection </a:t>
            </a:r>
            <a:br>
              <a:rPr lang="en-US" sz="1224" dirty="0">
                <a:solidFill>
                  <a:srgbClr val="FFFFFF"/>
                </a:solidFill>
                <a:latin typeface="Segoe UI Light" pitchFamily="34" charset="0"/>
                <a:ea typeface="Segoe UI" panose="020B0502040204020203" pitchFamily="34" charset="0"/>
                <a:cs typeface="Segoe UI" panose="020B0502040204020203" pitchFamily="34" charset="0"/>
              </a:rPr>
            </a:br>
            <a:r>
              <a:rPr lang="en-US" sz="1224" dirty="0">
                <a:solidFill>
                  <a:srgbClr val="FFFFFF"/>
                </a:solidFill>
                <a:latin typeface="Segoe UI Light" pitchFamily="34" charset="0"/>
                <a:ea typeface="Segoe UI" panose="020B0502040204020203" pitchFamily="34" charset="0"/>
                <a:cs typeface="Segoe UI" panose="020B0502040204020203" pitchFamily="34" charset="0"/>
              </a:rPr>
              <a:t>Center </a:t>
            </a:r>
          </a:p>
        </p:txBody>
      </p:sp>
      <p:sp>
        <p:nvSpPr>
          <p:cNvPr id="33" name="Rounded Rectangular Callout 27"/>
          <p:cNvSpPr/>
          <p:nvPr/>
        </p:nvSpPr>
        <p:spPr bwMode="auto">
          <a:xfrm>
            <a:off x="7223492" y="2814090"/>
            <a:ext cx="1015859" cy="422169"/>
          </a:xfrm>
          <a:prstGeom prst="wedgeRectCallout">
            <a:avLst>
              <a:gd name="adj1" fmla="val -1166"/>
              <a:gd name="adj2" fmla="val 144136"/>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endParaRPr lang="en-US" sz="1224" dirty="0">
              <a:solidFill>
                <a:srgbClr val="FFFFFF"/>
              </a:solidFill>
              <a:latin typeface="Segoe UI Light" pitchFamily="34" charset="0"/>
              <a:ea typeface="Segoe UI" panose="020B0502040204020203" pitchFamily="34" charset="0"/>
              <a:cs typeface="Segoe UI" panose="020B0502040204020203" pitchFamily="34" charset="0"/>
            </a:endParaRPr>
          </a:p>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SAS-70 </a:t>
            </a:r>
            <a:br>
              <a:rPr lang="en-US" sz="1224" dirty="0">
                <a:solidFill>
                  <a:srgbClr val="FFFFFF"/>
                </a:solidFill>
                <a:latin typeface="Segoe UI Light" pitchFamily="34" charset="0"/>
                <a:ea typeface="Segoe UI" panose="020B0502040204020203" pitchFamily="34" charset="0"/>
                <a:cs typeface="Segoe UI" panose="020B0502040204020203" pitchFamily="34" charset="0"/>
              </a:rPr>
            </a:br>
            <a:endParaRPr lang="en-US" sz="1224" dirty="0">
              <a:solidFill>
                <a:srgbClr val="FFFFFF"/>
              </a:solidFill>
              <a:latin typeface="Segoe UI Light" pitchFamily="34" charset="0"/>
              <a:ea typeface="Segoe UI" panose="020B0502040204020203" pitchFamily="34" charset="0"/>
              <a:cs typeface="Segoe UI" panose="020B0502040204020203" pitchFamily="34" charset="0"/>
            </a:endParaRPr>
          </a:p>
        </p:txBody>
      </p:sp>
      <p:sp>
        <p:nvSpPr>
          <p:cNvPr id="34" name="Rectangular Callout 33"/>
          <p:cNvSpPr/>
          <p:nvPr/>
        </p:nvSpPr>
        <p:spPr bwMode="auto">
          <a:xfrm>
            <a:off x="7268962" y="4558058"/>
            <a:ext cx="1254076" cy="961885"/>
          </a:xfrm>
          <a:prstGeom prst="wedgeRectCallout">
            <a:avLst>
              <a:gd name="adj1" fmla="val -18737"/>
              <a:gd name="adj2" fmla="val -95533"/>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Microsoft Online Services (MOS)</a:t>
            </a:r>
          </a:p>
        </p:txBody>
      </p:sp>
      <p:sp>
        <p:nvSpPr>
          <p:cNvPr id="35" name="Title 2"/>
          <p:cNvSpPr txBox="1">
            <a:spLocks/>
          </p:cNvSpPr>
          <p:nvPr/>
        </p:nvSpPr>
        <p:spPr>
          <a:xfrm>
            <a:off x="2963581" y="6589252"/>
            <a:ext cx="6797237" cy="329547"/>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400" b="0" kern="1200" cap="none" spc="-100" baseline="0">
                <a:ln w="3175">
                  <a:noFill/>
                </a:ln>
                <a:gradFill>
                  <a:gsLst>
                    <a:gs pos="1250">
                      <a:schemeClr val="tx2"/>
                    </a:gs>
                    <a:gs pos="100000">
                      <a:schemeClr val="tx2"/>
                    </a:gs>
                  </a:gsLst>
                  <a:lin ang="5400000" scaled="0"/>
                </a:gradFill>
                <a:effectLst/>
                <a:latin typeface="Segoe UI Light" pitchFamily="34" charset="0"/>
                <a:ea typeface="+mn-ea"/>
                <a:cs typeface="Arial" charset="0"/>
              </a:defRPr>
            </a:lvl1pPr>
          </a:lstStyle>
          <a:p>
            <a:r>
              <a:rPr sz="1835" dirty="0">
                <a:solidFill>
                  <a:srgbClr val="505050"/>
                </a:solidFill>
              </a:rPr>
              <a:t>One of the world’s largest cloud providers &amp; datacenter/network operators</a:t>
            </a:r>
          </a:p>
        </p:txBody>
      </p:sp>
      <p:sp>
        <p:nvSpPr>
          <p:cNvPr id="36" name="Rounded Rectangular Callout 27"/>
          <p:cNvSpPr/>
          <p:nvPr/>
        </p:nvSpPr>
        <p:spPr bwMode="auto">
          <a:xfrm>
            <a:off x="10894157" y="2719598"/>
            <a:ext cx="1129015" cy="619695"/>
          </a:xfrm>
          <a:prstGeom prst="wedgeRectCallout">
            <a:avLst>
              <a:gd name="adj1" fmla="val 37507"/>
              <a:gd name="adj2" fmla="val 97281"/>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CJIS Security Policy Agreement</a:t>
            </a:r>
          </a:p>
        </p:txBody>
      </p:sp>
      <p:sp>
        <p:nvSpPr>
          <p:cNvPr id="37" name="Pentagon 36"/>
          <p:cNvSpPr/>
          <p:nvPr/>
        </p:nvSpPr>
        <p:spPr bwMode="auto">
          <a:xfrm>
            <a:off x="4684862" y="3587982"/>
            <a:ext cx="7302355" cy="547035"/>
          </a:xfrm>
          <a:prstGeom prst="homePlate">
            <a:avLst>
              <a:gd name="adj" fmla="val 0"/>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46606" rIns="46606" bIns="46606" numCol="1" spcCol="0" rtlCol="0" fromWordArt="0" anchor="ctr" anchorCtr="0" forceAA="0" compatLnSpc="1">
            <a:prstTxWarp prst="textNoShape">
              <a:avLst/>
            </a:prstTxWarp>
            <a:noAutofit/>
          </a:bodyPr>
          <a:lstStyle/>
          <a:p>
            <a:pPr defTabSz="931731" fontAlgn="base">
              <a:spcBef>
                <a:spcPct val="0"/>
              </a:spcBef>
              <a:spcAft>
                <a:spcPct val="0"/>
              </a:spcAft>
            </a:pPr>
            <a:r>
              <a:rPr lang="en-US" sz="2446" dirty="0">
                <a:solidFill>
                  <a:srgbClr val="FFFFFF"/>
                </a:solidFill>
                <a:latin typeface="Segoe UI Light" pitchFamily="34" charset="0"/>
                <a:ea typeface="Segoe UI" pitchFamily="34" charset="0"/>
                <a:cs typeface="Segoe UI" pitchFamily="34" charset="0"/>
              </a:rPr>
              <a:t>	  2005			2010                      2013</a:t>
            </a:r>
          </a:p>
        </p:txBody>
      </p:sp>
      <p:sp>
        <p:nvSpPr>
          <p:cNvPr id="38" name="Rectangular Callout 37"/>
          <p:cNvSpPr/>
          <p:nvPr/>
        </p:nvSpPr>
        <p:spPr bwMode="auto">
          <a:xfrm>
            <a:off x="1054620" y="4636007"/>
            <a:ext cx="1134125" cy="536058"/>
          </a:xfrm>
          <a:prstGeom prst="wedgeRectCallout">
            <a:avLst>
              <a:gd name="adj1" fmla="val 110195"/>
              <a:gd name="adj2" fmla="val -156588"/>
            </a:avLst>
          </a:prstGeom>
          <a:solidFill>
            <a:schemeClr val="accent1">
              <a:lumMod val="40000"/>
              <a:lumOff val="60000"/>
            </a:schemeClr>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Bing/MSN Search</a:t>
            </a:r>
          </a:p>
        </p:txBody>
      </p:sp>
      <p:sp>
        <p:nvSpPr>
          <p:cNvPr id="39" name="Pentagon 38"/>
          <p:cNvSpPr/>
          <p:nvPr/>
        </p:nvSpPr>
        <p:spPr bwMode="auto">
          <a:xfrm>
            <a:off x="483952" y="3587982"/>
            <a:ext cx="4200912" cy="547035"/>
          </a:xfrm>
          <a:prstGeom prst="homePlate">
            <a:avLst>
              <a:gd name="adj" fmla="val 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23" tIns="46606" rIns="46606" bIns="46606" numCol="1" spcCol="0" rtlCol="0" fromWordArt="0" anchor="ctr" anchorCtr="0" forceAA="0" compatLnSpc="1">
            <a:prstTxWarp prst="textNoShape">
              <a:avLst/>
            </a:prstTxWarp>
            <a:noAutofit/>
          </a:bodyPr>
          <a:lstStyle/>
          <a:p>
            <a:pPr defTabSz="931731" fontAlgn="base">
              <a:spcBef>
                <a:spcPct val="0"/>
              </a:spcBef>
              <a:spcAft>
                <a:spcPct val="0"/>
              </a:spcAft>
            </a:pPr>
            <a:r>
              <a:rPr lang="en-US" sz="2446" dirty="0">
                <a:solidFill>
                  <a:srgbClr val="FFFFFF"/>
                </a:solidFill>
                <a:latin typeface="Segoe UI Light" pitchFamily="34" charset="0"/>
                <a:ea typeface="Segoe UI" pitchFamily="34" charset="0"/>
                <a:cs typeface="Segoe UI" pitchFamily="34" charset="0"/>
              </a:rPr>
              <a:t>1989 	       1995 	   2000</a:t>
            </a:r>
          </a:p>
        </p:txBody>
      </p:sp>
      <p:sp>
        <p:nvSpPr>
          <p:cNvPr id="40" name="Rectangular Callout 39"/>
          <p:cNvSpPr/>
          <p:nvPr/>
        </p:nvSpPr>
        <p:spPr bwMode="auto">
          <a:xfrm>
            <a:off x="9531051" y="4453465"/>
            <a:ext cx="1174567" cy="448225"/>
          </a:xfrm>
          <a:prstGeom prst="wedgeRectCallout">
            <a:avLst>
              <a:gd name="adj1" fmla="val 34766"/>
              <a:gd name="adj2" fmla="val -119201"/>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6" tIns="46606" rIns="46606" bIns="46606" numCol="1" spcCol="0" rtlCol="0" fromWordArt="0" anchor="ctr" anchorCtr="0" forceAA="0" compatLnSpc="1">
            <a:prstTxWarp prst="textNoShape">
              <a:avLst/>
            </a:prstTxWarp>
            <a:noAutofit/>
          </a:bodyPr>
          <a:lstStyle/>
          <a:p>
            <a:pPr algn="ctr" defTabSz="931731" fontAlgn="base">
              <a:spcBef>
                <a:spcPct val="0"/>
              </a:spcBef>
              <a:spcAft>
                <a:spcPct val="0"/>
              </a:spcAft>
            </a:pPr>
            <a:r>
              <a:rPr lang="en-US" sz="1224" dirty="0">
                <a:solidFill>
                  <a:srgbClr val="FFFFFF"/>
                </a:solidFill>
                <a:latin typeface="Segoe UI Light" pitchFamily="34" charset="0"/>
                <a:ea typeface="Segoe UI" panose="020B0502040204020203" pitchFamily="34" charset="0"/>
                <a:cs typeface="Segoe UI" panose="020B0502040204020203" pitchFamily="34" charset="0"/>
              </a:rPr>
              <a:t>Outlook.com</a:t>
            </a:r>
          </a:p>
        </p:txBody>
      </p:sp>
    </p:spTree>
    <p:extLst>
      <p:ext uri="{BB962C8B-B14F-4D97-AF65-F5344CB8AC3E}">
        <p14:creationId xmlns:p14="http://schemas.microsoft.com/office/powerpoint/2010/main" val="2227664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276" y="220662"/>
            <a:ext cx="11370961" cy="679476"/>
          </a:xfrm>
        </p:spPr>
        <p:txBody>
          <a:bodyPr vert="horz" wrap="square" lIns="186521" tIns="0" rIns="0" bIns="0" rtlCol="0" anchor="ctr" anchorCtr="0">
            <a:noAutofit/>
          </a:bodyPr>
          <a:lstStyle/>
          <a:p>
            <a:r>
              <a:rPr lang="en-US" sz="4800" dirty="0">
                <a:solidFill>
                  <a:schemeClr val="tx1"/>
                </a:solidFill>
                <a:latin typeface="Segoe UI Light" pitchFamily="34" charset="0"/>
                <a:ea typeface="Segoe UI" panose="020B0502040204020203" pitchFamily="34" charset="0"/>
                <a:cs typeface="Segoe UI" panose="020B0502040204020203" pitchFamily="34" charset="0"/>
              </a:rPr>
              <a:t>Trust and Confidence</a:t>
            </a:r>
          </a:p>
        </p:txBody>
      </p:sp>
      <p:sp>
        <p:nvSpPr>
          <p:cNvPr id="3" name="Content Placeholder 2"/>
          <p:cNvSpPr>
            <a:spLocks noGrp="1"/>
          </p:cNvSpPr>
          <p:nvPr>
            <p:ph type="body" sz="quarter" idx="10"/>
          </p:nvPr>
        </p:nvSpPr>
        <p:spPr>
          <a:xfrm>
            <a:off x="533429" y="1696179"/>
            <a:ext cx="6927956" cy="4694908"/>
          </a:xfrm>
        </p:spPr>
        <p:txBody>
          <a:bodyPr>
            <a:noAutofit/>
          </a:bodyPr>
          <a:lstStyle/>
          <a:p>
            <a:r>
              <a:rPr lang="en-US" sz="3200" dirty="0">
                <a:solidFill>
                  <a:schemeClr val="tx1"/>
                </a:solidFill>
                <a:latin typeface="+mj-lt"/>
              </a:rPr>
              <a:t>We understand customers around the world  have serious questions and concerns. </a:t>
            </a:r>
          </a:p>
          <a:p>
            <a:pPr lvl="0"/>
            <a:endParaRPr lang="en-US" sz="3200" dirty="0">
              <a:solidFill>
                <a:schemeClr val="tx1"/>
              </a:solidFill>
              <a:latin typeface="+mj-lt"/>
            </a:endParaRPr>
          </a:p>
          <a:p>
            <a:pPr lvl="0"/>
            <a:r>
              <a:rPr lang="en-US" sz="3200" dirty="0">
                <a:solidFill>
                  <a:schemeClr val="tx1"/>
                </a:solidFill>
                <a:latin typeface="+mj-lt"/>
              </a:rPr>
              <a:t>We take privacy seriously and provide customer data only in response to specific, targeted lawful demands. </a:t>
            </a:r>
          </a:p>
          <a:p>
            <a:pPr lvl="1" defTabSz="932279">
              <a:lnSpc>
                <a:spcPct val="110000"/>
              </a:lnSpc>
              <a:tabLst>
                <a:tab pos="642587" algn="l"/>
              </a:tabLst>
            </a:pPr>
            <a:endParaRPr lang="en-US" sz="1400" dirty="0" smtClean="0">
              <a:solidFill>
                <a:schemeClr val="tx1"/>
              </a:solidFill>
              <a:latin typeface="+mj-lt"/>
            </a:endParaRPr>
          </a:p>
        </p:txBody>
      </p:sp>
      <p:grpSp>
        <p:nvGrpSpPr>
          <p:cNvPr id="4" name="Group 3"/>
          <p:cNvGrpSpPr/>
          <p:nvPr/>
        </p:nvGrpSpPr>
        <p:grpSpPr>
          <a:xfrm>
            <a:off x="7716785" y="1804120"/>
            <a:ext cx="4350901" cy="4357029"/>
            <a:chOff x="7493381" y="1772940"/>
            <a:chExt cx="3862008" cy="3867448"/>
          </a:xfrm>
        </p:grpSpPr>
        <p:sp>
          <p:nvSpPr>
            <p:cNvPr id="9" name="Rectangle 8"/>
            <p:cNvSpPr/>
            <p:nvPr/>
          </p:nvSpPr>
          <p:spPr bwMode="auto">
            <a:xfrm>
              <a:off x="9475810" y="3760808"/>
              <a:ext cx="1879579" cy="18795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defTabSz="932010" fontAlgn="base">
                <a:spcBef>
                  <a:spcPct val="0"/>
                </a:spcBef>
                <a:spcAft>
                  <a:spcPct val="0"/>
                </a:spcAft>
              </a:pPr>
              <a:r>
                <a:rPr lang="en-US" sz="1835" spc="-51" dirty="0">
                  <a:gradFill>
                    <a:gsLst>
                      <a:gs pos="0">
                        <a:srgbClr val="FFFFFF"/>
                      </a:gs>
                      <a:gs pos="100000">
                        <a:srgbClr val="FFFFFF"/>
                      </a:gs>
                    </a:gsLst>
                    <a:lin ang="5400000" scaled="0"/>
                  </a:gradFill>
                  <a:ea typeface="Segoe UI" pitchFamily="34" charset="0"/>
                  <a:cs typeface="Segoe UI" pitchFamily="34" charset="0"/>
                </a:rPr>
                <a:t>Trust that private information customers share with others or store in the cloud will remain private</a:t>
              </a:r>
            </a:p>
          </p:txBody>
        </p:sp>
        <p:sp>
          <p:nvSpPr>
            <p:cNvPr id="10" name="Rectangle 9"/>
            <p:cNvSpPr/>
            <p:nvPr/>
          </p:nvSpPr>
          <p:spPr bwMode="auto">
            <a:xfrm>
              <a:off x="7493381" y="3760808"/>
              <a:ext cx="1879579" cy="1879580"/>
            </a:xfrm>
            <a:prstGeom prst="rect">
              <a:avLst/>
            </a:prstGeom>
            <a:blipFill dpi="0" rotWithShape="1">
              <a:blip r:embed="rId2"/>
              <a:srcRect/>
              <a:stretch>
                <a:fillRect l="-57000" t="-56000" r="-24000" b="-16000"/>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defTabSz="932010" fontAlgn="base">
                <a:spcBef>
                  <a:spcPct val="0"/>
                </a:spcBef>
                <a:spcAft>
                  <a:spcPct val="0"/>
                </a:spcAft>
              </a:pPr>
              <a:endParaRPr lang="en-US" sz="1835" spc="-51"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9475810" y="1772940"/>
              <a:ext cx="1879579" cy="1879580"/>
            </a:xfrm>
            <a:prstGeom prst="rect">
              <a:avLst/>
            </a:prstGeom>
            <a:blipFill dpi="0" rotWithShape="1">
              <a:blip r:embed="rId3"/>
              <a:srcRect/>
              <a:stretch>
                <a:fillRect l="2000" t="-35000" r="-61000" b="-63000"/>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defTabSz="932010" fontAlgn="base">
                <a:spcBef>
                  <a:spcPct val="0"/>
                </a:spcBef>
                <a:spcAft>
                  <a:spcPct val="0"/>
                </a:spcAft>
              </a:pPr>
              <a:endParaRPr lang="en-US" sz="1835" spc="-51"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7493381" y="1772940"/>
              <a:ext cx="1879579" cy="18795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b" anchorCtr="0" forceAA="0" compatLnSpc="1">
              <a:prstTxWarp prst="textNoShape">
                <a:avLst/>
              </a:prstTxWarp>
              <a:noAutofit/>
            </a:bodyPr>
            <a:lstStyle/>
            <a:p>
              <a:pPr defTabSz="932010" fontAlgn="base">
                <a:spcBef>
                  <a:spcPct val="0"/>
                </a:spcBef>
                <a:spcAft>
                  <a:spcPct val="0"/>
                </a:spcAft>
              </a:pPr>
              <a:r>
                <a:rPr lang="en-US" sz="1835" spc="-51" dirty="0">
                  <a:gradFill>
                    <a:gsLst>
                      <a:gs pos="0">
                        <a:srgbClr val="FFFFFF"/>
                      </a:gs>
                      <a:gs pos="100000">
                        <a:srgbClr val="FFFFFF"/>
                      </a:gs>
                    </a:gsLst>
                    <a:lin ang="5400000" scaled="0"/>
                  </a:gradFill>
                  <a:ea typeface="Segoe UI" pitchFamily="34" charset="0"/>
                  <a:cs typeface="Segoe UI" pitchFamily="34" charset="0"/>
                </a:rPr>
                <a:t>Trust that governments will respect the privacy of users</a:t>
              </a:r>
            </a:p>
          </p:txBody>
        </p:sp>
      </p:grpSp>
    </p:spTree>
    <p:extLst>
      <p:ext uri="{BB962C8B-B14F-4D97-AF65-F5344CB8AC3E}">
        <p14:creationId xmlns:p14="http://schemas.microsoft.com/office/powerpoint/2010/main" val="208135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144462"/>
            <a:ext cx="11889564" cy="917575"/>
          </a:xfrm>
        </p:spPr>
        <p:txBody>
          <a:bodyPr/>
          <a:lstStyle/>
          <a:p>
            <a:r>
              <a:rPr lang="en-US" sz="4800" dirty="0" smtClean="0"/>
              <a:t>Clearing the Air </a:t>
            </a:r>
            <a:endParaRPr lang="en-US" sz="4800" dirty="0"/>
          </a:p>
        </p:txBody>
      </p:sp>
      <p:sp>
        <p:nvSpPr>
          <p:cNvPr id="3" name="Text Placeholder 2"/>
          <p:cNvSpPr>
            <a:spLocks noGrp="1"/>
          </p:cNvSpPr>
          <p:nvPr>
            <p:ph type="body" sz="quarter" idx="10"/>
          </p:nvPr>
        </p:nvSpPr>
        <p:spPr>
          <a:xfrm>
            <a:off x="402000" y="1439862"/>
            <a:ext cx="11184242" cy="4388894"/>
          </a:xfrm>
        </p:spPr>
        <p:txBody>
          <a:bodyPr/>
          <a:lstStyle/>
          <a:p>
            <a:pPr marL="0" indent="0">
              <a:buNone/>
            </a:pPr>
            <a:r>
              <a:rPr lang="en-US" sz="4000" dirty="0" smtClean="0">
                <a:solidFill>
                  <a:schemeClr val="accent6"/>
                </a:solidFill>
              </a:rPr>
              <a:t>To </a:t>
            </a:r>
            <a:r>
              <a:rPr lang="en-US" sz="4000" dirty="0">
                <a:solidFill>
                  <a:schemeClr val="accent6"/>
                </a:solidFill>
              </a:rPr>
              <a:t>be clear, here’s what we do, and what we don’t do:</a:t>
            </a:r>
          </a:p>
          <a:p>
            <a:r>
              <a:rPr lang="en-US" sz="2400" dirty="0"/>
              <a:t>We don’t provide any government with direct, unfettered access to your data.</a:t>
            </a:r>
          </a:p>
          <a:p>
            <a:r>
              <a:rPr lang="en-US" sz="2400" dirty="0"/>
              <a:t>We don’t </a:t>
            </a:r>
            <a:r>
              <a:rPr lang="en-US" sz="2400" dirty="0" smtClean="0"/>
              <a:t>assist any efforts </a:t>
            </a:r>
            <a:r>
              <a:rPr lang="en-US" sz="2400" dirty="0"/>
              <a:t>to break our encryption or provide any government with encryption keys.</a:t>
            </a:r>
          </a:p>
          <a:p>
            <a:r>
              <a:rPr lang="en-US" sz="2400" dirty="0"/>
              <a:t>We don’t engineer back doors </a:t>
            </a:r>
            <a:endParaRPr lang="en-US" sz="2400" dirty="0" smtClean="0"/>
          </a:p>
          <a:p>
            <a:r>
              <a:rPr lang="en-US" sz="2400" dirty="0" smtClean="0"/>
              <a:t>We </a:t>
            </a:r>
            <a:r>
              <a:rPr lang="en-US" sz="2400" dirty="0"/>
              <a:t>aren’t </a:t>
            </a:r>
            <a:r>
              <a:rPr lang="en-US" sz="2400" dirty="0" smtClean="0"/>
              <a:t>involved in any surveillance programs</a:t>
            </a:r>
            <a:endParaRPr lang="en-US" sz="2400" dirty="0"/>
          </a:p>
          <a:p>
            <a:r>
              <a:rPr lang="en-US" sz="2400" dirty="0"/>
              <a:t>For business </a:t>
            </a:r>
            <a:r>
              <a:rPr lang="en-US" sz="2400" dirty="0" smtClean="0"/>
              <a:t>and </a:t>
            </a:r>
            <a:r>
              <a:rPr lang="en-US" sz="2400" dirty="0"/>
              <a:t>government customers we can be even more specific: Microsoft has never provided data in response to a national security order.</a:t>
            </a:r>
          </a:p>
        </p:txBody>
      </p:sp>
    </p:spTree>
    <p:extLst>
      <p:ext uri="{BB962C8B-B14F-4D97-AF65-F5344CB8AC3E}">
        <p14:creationId xmlns:p14="http://schemas.microsoft.com/office/powerpoint/2010/main" val="171226460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162347"/>
            <a:ext cx="11701454" cy="917336"/>
          </a:xfrm>
        </p:spPr>
        <p:txBody>
          <a:bodyPr vert="horz" wrap="square" lIns="186521" tIns="0" rIns="0" bIns="0" rtlCol="0" anchor="ctr" anchorCtr="0">
            <a:noAutofit/>
          </a:bodyPr>
          <a:lstStyle/>
          <a:p>
            <a:r>
              <a:rPr lang="en-US" sz="4800" dirty="0">
                <a:solidFill>
                  <a:schemeClr val="tx1"/>
                </a:solidFill>
                <a:latin typeface="Segoe UI Light" pitchFamily="34" charset="0"/>
                <a:ea typeface="Segoe UI" panose="020B0502040204020203" pitchFamily="34" charset="0"/>
                <a:cs typeface="Segoe UI" panose="020B0502040204020203" pitchFamily="34" charset="0"/>
              </a:rPr>
              <a:t>Taking Action </a:t>
            </a:r>
          </a:p>
        </p:txBody>
      </p:sp>
      <p:pic>
        <p:nvPicPr>
          <p:cNvPr id="3" name="Picture 2"/>
          <p:cNvPicPr>
            <a:picLocks noChangeAspect="1"/>
          </p:cNvPicPr>
          <p:nvPr/>
        </p:nvPicPr>
        <p:blipFill>
          <a:blip r:embed="rId3"/>
          <a:stretch>
            <a:fillRect/>
          </a:stretch>
        </p:blipFill>
        <p:spPr>
          <a:xfrm rot="21440021">
            <a:off x="1913186" y="1183616"/>
            <a:ext cx="8758925" cy="5128625"/>
          </a:xfrm>
          <a:prstGeom prst="rect">
            <a:avLst/>
          </a:prstGeom>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2516488278"/>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a:stretch>
        </a:blipFill>
        <a:effectLst/>
      </p:bgPr>
    </p:bg>
    <p:spTree>
      <p:nvGrpSpPr>
        <p:cNvPr id="1" name=""/>
        <p:cNvGrpSpPr/>
        <p:nvPr/>
      </p:nvGrpSpPr>
      <p:grpSpPr>
        <a:xfrm>
          <a:off x="0" y="0"/>
          <a:ext cx="0" cy="0"/>
          <a:chOff x="0" y="0"/>
          <a:chExt cx="0" cy="0"/>
        </a:xfrm>
      </p:grpSpPr>
      <p:sp>
        <p:nvSpPr>
          <p:cNvPr id="21" name="Title 1"/>
          <p:cNvSpPr>
            <a:spLocks noGrp="1"/>
          </p:cNvSpPr>
          <p:nvPr>
            <p:ph type="title" idx="4294967295"/>
          </p:nvPr>
        </p:nvSpPr>
        <p:spPr>
          <a:xfrm>
            <a:off x="192088" y="-7938"/>
            <a:ext cx="12244387" cy="917576"/>
          </a:xfrm>
        </p:spPr>
        <p:txBody>
          <a:bodyPr>
            <a:noAutofit/>
          </a:bodyPr>
          <a:lstStyle/>
          <a:p>
            <a:r>
              <a:rPr lang="en-US" sz="4800" dirty="0" smtClean="0"/>
              <a:t>Resources</a:t>
            </a:r>
            <a:endParaRPr lang="en-US" sz="4800" dirty="0"/>
          </a:p>
        </p:txBody>
      </p:sp>
      <p:pic>
        <p:nvPicPr>
          <p:cNvPr id="22" name="Picture 21"/>
          <p:cNvPicPr>
            <a:picLocks noChangeAspect="1"/>
          </p:cNvPicPr>
          <p:nvPr/>
        </p:nvPicPr>
        <p:blipFill>
          <a:blip r:embed="rId4"/>
          <a:stretch>
            <a:fillRect/>
          </a:stretch>
        </p:blipFill>
        <p:spPr>
          <a:xfrm rot="21347420">
            <a:off x="448056" y="886163"/>
            <a:ext cx="4407034" cy="5382672"/>
          </a:xfrm>
          <a:prstGeom prst="rect">
            <a:avLst/>
          </a:prstGeom>
          <a:effectLst>
            <a:glow rad="63500">
              <a:schemeClr val="tx1">
                <a:alpha val="40000"/>
              </a:schemeClr>
            </a:glow>
          </a:effectLst>
        </p:spPr>
      </p:pic>
      <p:pic>
        <p:nvPicPr>
          <p:cNvPr id="23" name="Picture 22"/>
          <p:cNvPicPr>
            <a:picLocks noChangeAspect="1"/>
          </p:cNvPicPr>
          <p:nvPr/>
        </p:nvPicPr>
        <p:blipFill>
          <a:blip r:embed="rId5"/>
          <a:stretch>
            <a:fillRect/>
          </a:stretch>
        </p:blipFill>
        <p:spPr>
          <a:xfrm rot="21332051">
            <a:off x="1661262" y="2634224"/>
            <a:ext cx="4777550" cy="3293390"/>
          </a:xfrm>
          <a:prstGeom prst="rect">
            <a:avLst/>
          </a:prstGeom>
          <a:effectLst>
            <a:glow rad="63500">
              <a:schemeClr val="tx1">
                <a:alpha val="40000"/>
              </a:schemeClr>
            </a:glow>
          </a:effectLst>
        </p:spPr>
      </p:pic>
      <p:cxnSp>
        <p:nvCxnSpPr>
          <p:cNvPr id="26" name="Straight Arrow Connector 25"/>
          <p:cNvCxnSpPr/>
          <p:nvPr/>
        </p:nvCxnSpPr>
        <p:spPr>
          <a:xfrm flipH="1">
            <a:off x="4999037" y="1476603"/>
            <a:ext cx="2011680" cy="0"/>
          </a:xfrm>
          <a:prstGeom prst="straightConnector1">
            <a:avLst/>
          </a:prstGeom>
          <a:ln w="127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6506684" y="3116262"/>
            <a:ext cx="1005840" cy="0"/>
          </a:xfrm>
          <a:prstGeom prst="straightConnector1">
            <a:avLst/>
          </a:prstGeom>
          <a:ln w="127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 name="Rounded Rectangle 1"/>
          <p:cNvSpPr/>
          <p:nvPr/>
        </p:nvSpPr>
        <p:spPr bwMode="auto">
          <a:xfrm>
            <a:off x="7132638" y="1287462"/>
            <a:ext cx="5233985" cy="762000"/>
          </a:xfrm>
          <a:prstGeom prst="round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Rounded Rectangle 14"/>
          <p:cNvSpPr/>
          <p:nvPr/>
        </p:nvSpPr>
        <p:spPr bwMode="auto">
          <a:xfrm>
            <a:off x="7132637" y="2887662"/>
            <a:ext cx="5233985" cy="762000"/>
          </a:xfrm>
          <a:prstGeom prst="round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Rectangle 24"/>
          <p:cNvSpPr/>
          <p:nvPr/>
        </p:nvSpPr>
        <p:spPr>
          <a:xfrm>
            <a:off x="7208837" y="906462"/>
            <a:ext cx="5334000" cy="3163943"/>
          </a:xfrm>
          <a:prstGeom prst="rect">
            <a:avLst/>
          </a:prstGeom>
        </p:spPr>
        <p:txBody>
          <a:bodyPr wrap="square">
            <a:spAutoFit/>
          </a:bodyPr>
          <a:lstStyle/>
          <a:p>
            <a:pPr>
              <a:lnSpc>
                <a:spcPct val="90000"/>
              </a:lnSpc>
              <a:spcBef>
                <a:spcPts val="1224"/>
              </a:spcBef>
            </a:pPr>
            <a:endParaRPr lang="en-US" dirty="0" smtClean="0">
              <a:solidFill>
                <a:srgbClr val="FFFFFF"/>
              </a:solidFill>
            </a:endParaRPr>
          </a:p>
          <a:p>
            <a:pPr>
              <a:lnSpc>
                <a:spcPct val="90000"/>
              </a:lnSpc>
              <a:spcBef>
                <a:spcPts val="1224"/>
              </a:spcBef>
            </a:pPr>
            <a:r>
              <a:rPr lang="en-US" dirty="0" smtClean="0">
                <a:solidFill>
                  <a:srgbClr val="FFFFFF"/>
                </a:solidFill>
              </a:rPr>
              <a:t>Office </a:t>
            </a:r>
            <a:r>
              <a:rPr lang="en-US" dirty="0">
                <a:solidFill>
                  <a:srgbClr val="FFFFFF"/>
                </a:solidFill>
              </a:rPr>
              <a:t>365 Trust Center </a:t>
            </a:r>
            <a:r>
              <a:rPr lang="en-US" sz="1600" dirty="0" smtClean="0">
                <a:solidFill>
                  <a:srgbClr val="FFFFFF"/>
                </a:solidFill>
              </a:rPr>
              <a:t>(</a:t>
            </a:r>
            <a:r>
              <a:rPr lang="en-US" sz="1600" dirty="0">
                <a:solidFill>
                  <a:srgbClr val="FFC000"/>
                </a:solidFill>
              </a:rPr>
              <a:t>http://trust.office365.com</a:t>
            </a:r>
            <a:r>
              <a:rPr lang="en-US" sz="1600" dirty="0" smtClean="0">
                <a:solidFill>
                  <a:srgbClr val="FFFFFF"/>
                </a:solidFill>
              </a:rPr>
              <a:t>)</a:t>
            </a:r>
          </a:p>
          <a:p>
            <a:pPr>
              <a:lnSpc>
                <a:spcPct val="90000"/>
              </a:lnSpc>
              <a:spcBef>
                <a:spcPts val="1224"/>
              </a:spcBef>
            </a:pPr>
            <a:endParaRPr lang="en-US" dirty="0" smtClean="0">
              <a:solidFill>
                <a:srgbClr val="FFC000"/>
              </a:solidFill>
            </a:endParaRPr>
          </a:p>
          <a:p>
            <a:pPr>
              <a:lnSpc>
                <a:spcPct val="90000"/>
              </a:lnSpc>
              <a:spcBef>
                <a:spcPts val="1224"/>
              </a:spcBef>
            </a:pPr>
            <a:endParaRPr lang="en-US" dirty="0">
              <a:solidFill>
                <a:srgbClr val="FFFFFF"/>
              </a:solidFill>
            </a:endParaRPr>
          </a:p>
          <a:p>
            <a:pPr>
              <a:lnSpc>
                <a:spcPct val="90000"/>
              </a:lnSpc>
              <a:spcBef>
                <a:spcPts val="1224"/>
              </a:spcBef>
            </a:pPr>
            <a:r>
              <a:rPr lang="en-US" dirty="0" smtClean="0">
                <a:solidFill>
                  <a:srgbClr val="FFFFFF"/>
                </a:solidFill>
              </a:rPr>
              <a:t>Customer </a:t>
            </a:r>
            <a:r>
              <a:rPr lang="en-US" dirty="0">
                <a:solidFill>
                  <a:srgbClr val="FFFFFF"/>
                </a:solidFill>
              </a:rPr>
              <a:t>Direct </a:t>
            </a:r>
          </a:p>
          <a:p>
            <a:pPr>
              <a:lnSpc>
                <a:spcPct val="90000"/>
              </a:lnSpc>
              <a:spcBef>
                <a:spcPts val="1224"/>
              </a:spcBef>
            </a:pPr>
            <a:r>
              <a:rPr lang="en-US" dirty="0" smtClean="0">
                <a:solidFill>
                  <a:srgbClr val="FFFFFF"/>
                </a:solidFill>
              </a:rPr>
              <a:t>Office </a:t>
            </a:r>
            <a:r>
              <a:rPr lang="en-US" dirty="0">
                <a:solidFill>
                  <a:srgbClr val="FFFFFF"/>
                </a:solidFill>
              </a:rPr>
              <a:t>365  Blog </a:t>
            </a:r>
            <a:r>
              <a:rPr lang="en-US" sz="1600" dirty="0" smtClean="0">
                <a:solidFill>
                  <a:srgbClr val="FFFFFF"/>
                </a:solidFill>
              </a:rPr>
              <a:t>(</a:t>
            </a:r>
            <a:r>
              <a:rPr lang="en-US" sz="1600" dirty="0" smtClean="0">
                <a:solidFill>
                  <a:srgbClr val="FFC000"/>
                </a:solidFill>
              </a:rPr>
              <a:t>http</a:t>
            </a:r>
            <a:r>
              <a:rPr lang="en-US" sz="1600" dirty="0">
                <a:solidFill>
                  <a:srgbClr val="FFC000"/>
                </a:solidFill>
              </a:rPr>
              <a:t>://blogs.office.com/</a:t>
            </a:r>
            <a:r>
              <a:rPr lang="en-US" sz="1600" dirty="0">
                <a:solidFill>
                  <a:srgbClr val="FFFFFF"/>
                </a:solidFill>
              </a:rPr>
              <a:t>) </a:t>
            </a:r>
          </a:p>
          <a:p>
            <a:pPr>
              <a:lnSpc>
                <a:spcPct val="90000"/>
              </a:lnSpc>
              <a:spcBef>
                <a:spcPts val="1224"/>
              </a:spcBef>
            </a:pPr>
            <a:endParaRPr lang="en-US" dirty="0" smtClean="0">
              <a:solidFill>
                <a:srgbClr val="FFFFFF"/>
              </a:solidFill>
            </a:endParaRPr>
          </a:p>
          <a:p>
            <a:pPr>
              <a:lnSpc>
                <a:spcPct val="90000"/>
              </a:lnSpc>
              <a:spcBef>
                <a:spcPts val="1224"/>
              </a:spcBef>
            </a:pPr>
            <a:endParaRPr lang="en-US" dirty="0">
              <a:solidFill>
                <a:srgbClr val="FFFFFF"/>
              </a:solidFill>
            </a:endParaRPr>
          </a:p>
        </p:txBody>
      </p:sp>
    </p:spTree>
    <p:extLst>
      <p:ext uri="{BB962C8B-B14F-4D97-AF65-F5344CB8AC3E}">
        <p14:creationId xmlns:p14="http://schemas.microsoft.com/office/powerpoint/2010/main" val="3516436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637385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
        <p:nvSpPr>
          <p:cNvPr id="17" name="Title 1"/>
          <p:cNvSpPr>
            <a:spLocks noGrp="1"/>
          </p:cNvSpPr>
          <p:nvPr>
            <p:ph type="title" idx="4294967295"/>
          </p:nvPr>
        </p:nvSpPr>
        <p:spPr>
          <a:xfrm>
            <a:off x="196850" y="68263"/>
            <a:ext cx="11888787" cy="917575"/>
          </a:xfrm>
        </p:spPr>
        <p:txBody>
          <a:bodyPr/>
          <a:lstStyle/>
          <a:p>
            <a:r>
              <a:rPr lang="en-US" sz="4800" dirty="0"/>
              <a:t>How Privacy of Data is Protected?</a:t>
            </a:r>
          </a:p>
        </p:txBody>
      </p:sp>
      <p:graphicFrame>
        <p:nvGraphicFramePr>
          <p:cNvPr id="18" name="Table 17"/>
          <p:cNvGraphicFramePr>
            <a:graphicFrameLocks noGrp="1"/>
          </p:cNvGraphicFramePr>
          <p:nvPr>
            <p:extLst/>
          </p:nvPr>
        </p:nvGraphicFramePr>
        <p:xfrm>
          <a:off x="581111" y="1571056"/>
          <a:ext cx="11234942" cy="2144794"/>
        </p:xfrm>
        <a:graphic>
          <a:graphicData uri="http://schemas.openxmlformats.org/drawingml/2006/table">
            <a:tbl>
              <a:tblPr firstRow="1" firstCol="1" bandRow="1">
                <a:tableStyleId>{00A15C55-8517-42AA-B614-E9B94910E393}</a:tableStyleId>
              </a:tblPr>
              <a:tblGrid>
                <a:gridCol w="3531030"/>
                <a:gridCol w="1925978"/>
                <a:gridCol w="1925978"/>
                <a:gridCol w="1925978"/>
                <a:gridCol w="1925978"/>
              </a:tblGrid>
              <a:tr h="404104">
                <a:tc>
                  <a:txBody>
                    <a:bodyPr/>
                    <a:lstStyle/>
                    <a:p>
                      <a:pPr marL="0" marR="0">
                        <a:lnSpc>
                          <a:spcPts val="1200"/>
                        </a:lnSpc>
                        <a:spcBef>
                          <a:spcPts val="0"/>
                        </a:spcBef>
                        <a:spcAft>
                          <a:spcPts val="375"/>
                        </a:spcAft>
                      </a:pPr>
                      <a:r>
                        <a:rPr lang="en-US" sz="1100" b="0" dirty="0" smtClean="0">
                          <a:solidFill>
                            <a:schemeClr val="bg1"/>
                          </a:solidFill>
                          <a:effectLst/>
                          <a:latin typeface="+mn-lt"/>
                        </a:rPr>
                        <a:t>Microsoft Online Services Customer Data</a:t>
                      </a:r>
                      <a:r>
                        <a:rPr lang="en-US" sz="1100" b="0" baseline="30000" dirty="0" smtClean="0">
                          <a:solidFill>
                            <a:schemeClr val="bg1"/>
                          </a:solidFill>
                          <a:effectLst/>
                          <a:latin typeface="+mn-lt"/>
                        </a:rPr>
                        <a:t>1</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Usage Data</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Account and</a:t>
                      </a:r>
                      <a:br>
                        <a:rPr lang="en-US" sz="1100" b="0" dirty="0">
                          <a:solidFill>
                            <a:schemeClr val="bg1"/>
                          </a:solidFill>
                          <a:effectLst/>
                          <a:latin typeface="+mn-lt"/>
                        </a:rPr>
                      </a:br>
                      <a:r>
                        <a:rPr lang="en-US" sz="1100" b="0" dirty="0">
                          <a:solidFill>
                            <a:schemeClr val="bg1"/>
                          </a:solidFill>
                          <a:effectLst/>
                          <a:latin typeface="+mn-lt"/>
                        </a:rPr>
                        <a:t>Address Book Data</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Customer </a:t>
                      </a:r>
                      <a:r>
                        <a:rPr lang="en-US" sz="1100" b="0" dirty="0" smtClean="0">
                          <a:solidFill>
                            <a:schemeClr val="bg1"/>
                          </a:solidFill>
                          <a:effectLst/>
                          <a:latin typeface="+mn-lt"/>
                        </a:rPr>
                        <a:t>Data</a:t>
                      </a:r>
                      <a:r>
                        <a:rPr lang="en-US" sz="1100" b="0" baseline="0" dirty="0" smtClean="0">
                          <a:solidFill>
                            <a:schemeClr val="bg1"/>
                          </a:solidFill>
                          <a:effectLst/>
                          <a:latin typeface="+mn-lt"/>
                        </a:rPr>
                        <a:t> </a:t>
                      </a:r>
                      <a:r>
                        <a:rPr lang="en-US" sz="1100" b="0" dirty="0" smtClean="0">
                          <a:solidFill>
                            <a:schemeClr val="bg1"/>
                          </a:solidFill>
                          <a:effectLst/>
                          <a:latin typeface="+mn-lt"/>
                        </a:rPr>
                        <a:t>(excluding </a:t>
                      </a:r>
                      <a:br>
                        <a:rPr lang="en-US" sz="1100" b="0" dirty="0" smtClean="0">
                          <a:solidFill>
                            <a:schemeClr val="bg1"/>
                          </a:solidFill>
                          <a:effectLst/>
                          <a:latin typeface="+mn-lt"/>
                        </a:rPr>
                      </a:br>
                      <a:r>
                        <a:rPr lang="en-US" sz="1100" b="0" dirty="0" smtClean="0">
                          <a:solidFill>
                            <a:schemeClr val="bg1"/>
                          </a:solidFill>
                          <a:effectLst/>
                          <a:latin typeface="+mn-lt"/>
                        </a:rPr>
                        <a:t>Core</a:t>
                      </a:r>
                      <a:r>
                        <a:rPr lang="en-US" sz="1100" b="0" baseline="0" dirty="0" smtClean="0">
                          <a:solidFill>
                            <a:schemeClr val="bg1"/>
                          </a:solidFill>
                          <a:effectLst/>
                          <a:latin typeface="+mn-lt"/>
                        </a:rPr>
                        <a:t> </a:t>
                      </a:r>
                      <a:r>
                        <a:rPr lang="en-US" sz="1100" b="0" dirty="0" smtClean="0">
                          <a:solidFill>
                            <a:schemeClr val="bg1"/>
                          </a:solidFill>
                          <a:effectLst/>
                          <a:latin typeface="+mn-lt"/>
                        </a:rPr>
                        <a:t>Customer </a:t>
                      </a:r>
                      <a:r>
                        <a:rPr lang="en-US" sz="1100" b="0" dirty="0">
                          <a:solidFill>
                            <a:schemeClr val="bg1"/>
                          </a:solidFill>
                          <a:effectLst/>
                          <a:latin typeface="+mn-lt"/>
                        </a:rPr>
                        <a:t>data)</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Core</a:t>
                      </a:r>
                      <a:br>
                        <a:rPr lang="en-US" sz="1100" b="0" dirty="0">
                          <a:solidFill>
                            <a:schemeClr val="bg1"/>
                          </a:solidFill>
                          <a:effectLst/>
                          <a:latin typeface="+mn-lt"/>
                        </a:rPr>
                      </a:br>
                      <a:r>
                        <a:rPr lang="en-US" sz="1100" b="0" dirty="0">
                          <a:solidFill>
                            <a:schemeClr val="bg1"/>
                          </a:solidFill>
                          <a:effectLst/>
                          <a:latin typeface="+mn-lt"/>
                        </a:rPr>
                        <a:t>Customer Data</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r>
              <a:tr h="248670">
                <a:tc>
                  <a:txBody>
                    <a:bodyPr/>
                    <a:lstStyle/>
                    <a:p>
                      <a:pPr marL="0" marR="0">
                        <a:lnSpc>
                          <a:spcPts val="1200"/>
                        </a:lnSpc>
                        <a:spcBef>
                          <a:spcPts val="0"/>
                        </a:spcBef>
                        <a:spcAft>
                          <a:spcPts val="375"/>
                        </a:spcAft>
                      </a:pPr>
                      <a:r>
                        <a:rPr lang="en-US" sz="1100" b="0" dirty="0" smtClean="0">
                          <a:solidFill>
                            <a:schemeClr val="bg1"/>
                          </a:solidFill>
                          <a:effectLst/>
                          <a:latin typeface="+mn-lt"/>
                        </a:rPr>
                        <a:t>Operating and Troubleshooting the Service</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r>
              <a:tr h="248670">
                <a:tc>
                  <a:txBody>
                    <a:bodyPr/>
                    <a:lstStyle/>
                    <a:p>
                      <a:pPr marL="0" marR="0">
                        <a:lnSpc>
                          <a:spcPts val="1200"/>
                        </a:lnSpc>
                        <a:spcBef>
                          <a:spcPts val="0"/>
                        </a:spcBef>
                        <a:spcAft>
                          <a:spcPts val="375"/>
                        </a:spcAft>
                      </a:pPr>
                      <a:r>
                        <a:rPr lang="en-US" sz="1100" b="0" dirty="0">
                          <a:solidFill>
                            <a:schemeClr val="bg1"/>
                          </a:solidFill>
                          <a:effectLst/>
                          <a:latin typeface="+mn-lt"/>
                        </a:rPr>
                        <a:t>Security, Spam and Malware Prevention</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accent4"/>
                          </a:solidFill>
                          <a:effectLst/>
                          <a:latin typeface="+mn-lt"/>
                        </a:rPr>
                        <a:t>Yes</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Yes</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Yes</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Yes</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r>
              <a:tr h="248670">
                <a:tc>
                  <a:txBody>
                    <a:bodyPr/>
                    <a:lstStyle/>
                    <a:p>
                      <a:pPr marL="0" marR="0">
                        <a:lnSpc>
                          <a:spcPts val="1200"/>
                        </a:lnSpc>
                        <a:spcBef>
                          <a:spcPts val="0"/>
                        </a:spcBef>
                        <a:spcAft>
                          <a:spcPts val="375"/>
                        </a:spcAft>
                      </a:pPr>
                      <a:r>
                        <a:rPr lang="en-US" sz="1100" b="0" dirty="0">
                          <a:solidFill>
                            <a:schemeClr val="bg1"/>
                          </a:solidFill>
                          <a:effectLst/>
                          <a:latin typeface="+mn-lt"/>
                        </a:rPr>
                        <a:t>Improving the Purchased Service, Analytics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smtClean="0">
                          <a:solidFill>
                            <a:schemeClr val="bg1"/>
                          </a:solidFill>
                          <a:effectLst/>
                          <a:latin typeface="+mn-lt"/>
                        </a:rPr>
                        <a:t>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r>
              <a:tr h="248670">
                <a:tc>
                  <a:txBody>
                    <a:bodyPr/>
                    <a:lstStyle/>
                    <a:p>
                      <a:pPr marL="0" marR="0">
                        <a:lnSpc>
                          <a:spcPts val="1200"/>
                        </a:lnSpc>
                        <a:spcBef>
                          <a:spcPts val="0"/>
                        </a:spcBef>
                        <a:spcAft>
                          <a:spcPts val="375"/>
                        </a:spcAft>
                      </a:pPr>
                      <a:r>
                        <a:rPr lang="en-US" sz="1100" b="0" dirty="0">
                          <a:solidFill>
                            <a:schemeClr val="bg1"/>
                          </a:solidFill>
                          <a:effectLst/>
                          <a:latin typeface="+mn-lt"/>
                        </a:rPr>
                        <a:t>Personalization, User Profile, Promotions </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accent4"/>
                          </a:solidFill>
                          <a:effectLst/>
                          <a:latin typeface="+mn-lt"/>
                        </a:rPr>
                        <a:t>No</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smtClean="0">
                          <a:solidFill>
                            <a:schemeClr val="accent4"/>
                          </a:solidFill>
                          <a:effectLst/>
                          <a:latin typeface="+mn-lt"/>
                        </a:rPr>
                        <a:t>Yes</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No</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No</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r>
              <a:tr h="248670">
                <a:tc>
                  <a:txBody>
                    <a:bodyPr/>
                    <a:lstStyle/>
                    <a:p>
                      <a:pPr marL="0" marR="0">
                        <a:lnSpc>
                          <a:spcPts val="1200"/>
                        </a:lnSpc>
                        <a:spcBef>
                          <a:spcPts val="0"/>
                        </a:spcBef>
                        <a:spcAft>
                          <a:spcPts val="375"/>
                        </a:spcAft>
                      </a:pPr>
                      <a:r>
                        <a:rPr lang="en-US" sz="1100" b="0" dirty="0">
                          <a:solidFill>
                            <a:schemeClr val="bg1"/>
                          </a:solidFill>
                          <a:effectLst/>
                          <a:latin typeface="+mn-lt"/>
                        </a:rPr>
                        <a:t>Communications (Tips, Advice, Surveys, Promotions)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smtClean="0">
                          <a:solidFill>
                            <a:schemeClr val="bg1"/>
                          </a:solidFill>
                          <a:effectLst/>
                          <a:latin typeface="+mn-lt"/>
                        </a:rPr>
                        <a:t>No/Yes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r>
              <a:tr h="248670">
                <a:tc>
                  <a:txBody>
                    <a:bodyPr/>
                    <a:lstStyle/>
                    <a:p>
                      <a:pPr marL="0" marR="0">
                        <a:lnSpc>
                          <a:spcPts val="1200"/>
                        </a:lnSpc>
                        <a:spcBef>
                          <a:spcPts val="0"/>
                        </a:spcBef>
                        <a:spcAft>
                          <a:spcPts val="375"/>
                        </a:spcAft>
                      </a:pPr>
                      <a:r>
                        <a:rPr lang="en-US" sz="1100" b="0" dirty="0" smtClean="0">
                          <a:solidFill>
                            <a:schemeClr val="bg1"/>
                          </a:solidFill>
                          <a:effectLst/>
                          <a:latin typeface="+mn-lt"/>
                        </a:rPr>
                        <a:t>Voluntary Disclosure to Law Enforcement</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accent4"/>
                          </a:solidFill>
                          <a:effectLst/>
                          <a:latin typeface="+mn-lt"/>
                        </a:rPr>
                        <a:t>No</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No</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No</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No</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r>
              <a:tr h="248670">
                <a:tc>
                  <a:txBody>
                    <a:bodyPr/>
                    <a:lstStyle/>
                    <a:p>
                      <a:pPr marL="0" marR="0">
                        <a:lnSpc>
                          <a:spcPts val="1200"/>
                        </a:lnSpc>
                        <a:spcBef>
                          <a:spcPts val="0"/>
                        </a:spcBef>
                        <a:spcAft>
                          <a:spcPts val="375"/>
                        </a:spcAft>
                      </a:pPr>
                      <a:r>
                        <a:rPr lang="en-US" sz="1100" b="0" dirty="0">
                          <a:solidFill>
                            <a:schemeClr val="bg1"/>
                          </a:solidFill>
                          <a:effectLst/>
                          <a:latin typeface="+mn-lt"/>
                        </a:rPr>
                        <a:t>Advertising</a:t>
                      </a:r>
                      <a:r>
                        <a:rPr lang="en-US" sz="1100" b="0" baseline="30000" dirty="0">
                          <a:solidFill>
                            <a:schemeClr val="bg1"/>
                          </a:solidFill>
                          <a:effectLst/>
                          <a:latin typeface="+mn-lt"/>
                        </a:rPr>
                        <a:t>5</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r>
            </a:tbl>
          </a:graphicData>
        </a:graphic>
      </p:graphicFrame>
      <p:sp>
        <p:nvSpPr>
          <p:cNvPr id="19" name="TextBox 18"/>
          <p:cNvSpPr txBox="1"/>
          <p:nvPr/>
        </p:nvSpPr>
        <p:spPr>
          <a:xfrm>
            <a:off x="581110" y="1018109"/>
            <a:ext cx="10460877" cy="282450"/>
          </a:xfrm>
          <a:prstGeom prst="rect">
            <a:avLst/>
          </a:prstGeom>
          <a:noFill/>
        </p:spPr>
        <p:txBody>
          <a:bodyPr wrap="none" lIns="0" tIns="0" rIns="0" bIns="0" rtlCol="0">
            <a:spAutoFit/>
          </a:bodyPr>
          <a:lstStyle/>
          <a:p>
            <a:pPr>
              <a:lnSpc>
                <a:spcPct val="90000"/>
              </a:lnSpc>
              <a:spcBef>
                <a:spcPct val="20000"/>
              </a:spcBef>
              <a:buSzPct val="90000"/>
            </a:pPr>
            <a:r>
              <a:rPr lang="en-US" sz="2039" dirty="0">
                <a:solidFill>
                  <a:srgbClr val="505050"/>
                </a:solidFill>
                <a:latin typeface="Segoe UI Light"/>
              </a:rPr>
              <a:t>We use customer data for just what they pay us for - to maintain and provide Office 365 Service</a:t>
            </a:r>
          </a:p>
        </p:txBody>
      </p:sp>
      <p:graphicFrame>
        <p:nvGraphicFramePr>
          <p:cNvPr id="20" name="Table 19"/>
          <p:cNvGraphicFramePr>
            <a:graphicFrameLocks noGrp="1"/>
          </p:cNvGraphicFramePr>
          <p:nvPr>
            <p:extLst/>
          </p:nvPr>
        </p:nvGraphicFramePr>
        <p:xfrm>
          <a:off x="565572" y="3889004"/>
          <a:ext cx="11231127" cy="2580058"/>
        </p:xfrm>
        <a:graphic>
          <a:graphicData uri="http://schemas.openxmlformats.org/drawingml/2006/table">
            <a:tbl>
              <a:tblPr firstRow="1" firstCol="1" bandRow="1">
                <a:tableStyleId>{00A15C55-8517-42AA-B614-E9B94910E393}</a:tableStyleId>
              </a:tblPr>
              <a:tblGrid>
                <a:gridCol w="2078455"/>
                <a:gridCol w="2118296"/>
                <a:gridCol w="2683361"/>
                <a:gridCol w="2191047"/>
                <a:gridCol w="2159968"/>
              </a:tblGrid>
              <a:tr h="404104">
                <a:tc>
                  <a:txBody>
                    <a:bodyPr/>
                    <a:lstStyle/>
                    <a:p>
                      <a:pPr>
                        <a:lnSpc>
                          <a:spcPct val="115000"/>
                        </a:lnSpc>
                      </a:pPr>
                      <a:endParaRPr lang="en-US" sz="1100" b="0" dirty="0">
                        <a:solidFill>
                          <a:schemeClr val="bg1"/>
                        </a:solidFill>
                        <a:effectLst/>
                        <a:latin typeface="+mn-lt"/>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Usage Data</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Address Book Data</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Customer Data (excluding </a:t>
                      </a:r>
                      <a:r>
                        <a:rPr lang="en-US" sz="1100" b="0" dirty="0" smtClean="0">
                          <a:solidFill>
                            <a:schemeClr val="bg1"/>
                          </a:solidFill>
                          <a:effectLst/>
                          <a:latin typeface="+mn-lt"/>
                        </a:rPr>
                        <a:t/>
                      </a:r>
                      <a:br>
                        <a:rPr lang="en-US" sz="1100" b="0" dirty="0" smtClean="0">
                          <a:solidFill>
                            <a:schemeClr val="bg1"/>
                          </a:solidFill>
                          <a:effectLst/>
                          <a:latin typeface="+mn-lt"/>
                        </a:rPr>
                      </a:br>
                      <a:r>
                        <a:rPr lang="en-US" sz="1100" b="0" dirty="0" smtClean="0">
                          <a:solidFill>
                            <a:schemeClr val="bg1"/>
                          </a:solidFill>
                          <a:effectLst/>
                          <a:latin typeface="+mn-lt"/>
                        </a:rPr>
                        <a:t>Core </a:t>
                      </a:r>
                      <a:r>
                        <a:rPr lang="en-US" sz="1100" b="0" dirty="0">
                          <a:solidFill>
                            <a:schemeClr val="bg1"/>
                          </a:solidFill>
                          <a:effectLst/>
                          <a:latin typeface="+mn-lt"/>
                        </a:rPr>
                        <a:t>Customer Data</a:t>
                      </a:r>
                      <a:r>
                        <a:rPr lang="en-US" sz="1100" b="0" baseline="30000" dirty="0">
                          <a:solidFill>
                            <a:schemeClr val="bg1"/>
                          </a:solidFill>
                          <a:effectLst/>
                          <a:latin typeface="+mn-lt"/>
                        </a:rPr>
                        <a:t>*</a:t>
                      </a:r>
                      <a:r>
                        <a:rPr lang="en-US" sz="1100" b="0" dirty="0">
                          <a:solidFill>
                            <a:schemeClr val="bg1"/>
                          </a:solidFill>
                          <a:effectLst/>
                          <a:latin typeface="+mn-lt"/>
                        </a:rPr>
                        <a:t>)</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Core Customer Data</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r>
              <a:tr h="404104">
                <a:tc>
                  <a:txBody>
                    <a:bodyPr/>
                    <a:lstStyle/>
                    <a:p>
                      <a:pPr marL="0" marR="0">
                        <a:lnSpc>
                          <a:spcPts val="1200"/>
                        </a:lnSpc>
                        <a:spcBef>
                          <a:spcPts val="0"/>
                        </a:spcBef>
                        <a:spcAft>
                          <a:spcPts val="375"/>
                        </a:spcAft>
                      </a:pPr>
                      <a:r>
                        <a:rPr lang="en-US" sz="1100" b="0" dirty="0">
                          <a:solidFill>
                            <a:schemeClr val="bg1"/>
                          </a:solidFill>
                          <a:effectLst/>
                          <a:latin typeface="+mn-lt"/>
                        </a:rPr>
                        <a:t>Operations Response Team (limited to key personnel only)</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 as needed.</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 as needed.</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 by exception.</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r>
              <a:tr h="404104">
                <a:tc>
                  <a:txBody>
                    <a:bodyPr/>
                    <a:lstStyle/>
                    <a:p>
                      <a:pPr marL="0" marR="0">
                        <a:lnSpc>
                          <a:spcPts val="1200"/>
                        </a:lnSpc>
                        <a:spcBef>
                          <a:spcPts val="0"/>
                        </a:spcBef>
                        <a:spcAft>
                          <a:spcPts val="375"/>
                        </a:spcAft>
                      </a:pPr>
                      <a:r>
                        <a:rPr lang="en-US" sz="1100" b="0" dirty="0" smtClean="0">
                          <a:solidFill>
                            <a:schemeClr val="bg1"/>
                          </a:solidFill>
                          <a:effectLst/>
                          <a:latin typeface="+mn-lt"/>
                        </a:rPr>
                        <a:t>Support Organization</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accent4"/>
                          </a:solidFill>
                          <a:effectLst/>
                          <a:latin typeface="+mn-lt"/>
                        </a:rPr>
                        <a:t>Yes, only as required in response to Support Inquiry.</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Yes, only as required in response to Support Inquiry.</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a:solidFill>
                            <a:schemeClr val="accent4"/>
                          </a:solidFill>
                          <a:effectLst/>
                          <a:latin typeface="+mn-lt"/>
                        </a:rPr>
                        <a:t>Yes, only as required in response to Support Inquiry.</a:t>
                      </a:r>
                      <a:endParaRPr lang="en-US" sz="1100" b="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a:solidFill>
                            <a:schemeClr val="accent4"/>
                          </a:solidFill>
                          <a:effectLst/>
                          <a:latin typeface="+mn-lt"/>
                        </a:rPr>
                        <a:t>No.</a:t>
                      </a:r>
                      <a:endParaRPr lang="en-US" sz="1100" b="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r>
              <a:tr h="559538">
                <a:tc>
                  <a:txBody>
                    <a:bodyPr/>
                    <a:lstStyle/>
                    <a:p>
                      <a:pPr marL="0" marR="0">
                        <a:lnSpc>
                          <a:spcPts val="1200"/>
                        </a:lnSpc>
                        <a:spcBef>
                          <a:spcPts val="0"/>
                        </a:spcBef>
                        <a:spcAft>
                          <a:spcPts val="375"/>
                        </a:spcAft>
                      </a:pPr>
                      <a:r>
                        <a:rPr lang="en-US" sz="1100" b="0" dirty="0">
                          <a:solidFill>
                            <a:schemeClr val="bg1"/>
                          </a:solidFill>
                          <a:effectLst/>
                          <a:latin typeface="+mn-lt"/>
                        </a:rPr>
                        <a:t>Engineering</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Yes.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 Direct Access. May Be Transferred During Trouble-shooting.</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 Direct Access. May Be Transferred During Trouble-shooting.</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r>
              <a:tr h="404104">
                <a:tc>
                  <a:txBody>
                    <a:bodyPr/>
                    <a:lstStyle/>
                    <a:p>
                      <a:pPr marL="0" marR="0">
                        <a:lnSpc>
                          <a:spcPts val="1200"/>
                        </a:lnSpc>
                        <a:spcBef>
                          <a:spcPts val="0"/>
                        </a:spcBef>
                        <a:spcAft>
                          <a:spcPts val="375"/>
                        </a:spcAft>
                      </a:pPr>
                      <a:r>
                        <a:rPr lang="en-US" sz="1100" b="0" dirty="0">
                          <a:solidFill>
                            <a:schemeClr val="bg1"/>
                          </a:solidFill>
                          <a:effectLst/>
                          <a:latin typeface="+mn-lt"/>
                        </a:rPr>
                        <a:t>Partners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accent4"/>
                          </a:solidFill>
                          <a:effectLst/>
                          <a:latin typeface="+mn-lt"/>
                        </a:rPr>
                        <a:t>With customer permission. See Partner for more information.</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With customer permission. See Partner for more information.</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With customer permission. See Partner for more information.</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marL="0" marR="0">
                        <a:lnSpc>
                          <a:spcPts val="1200"/>
                        </a:lnSpc>
                        <a:spcBef>
                          <a:spcPts val="0"/>
                        </a:spcBef>
                        <a:spcAft>
                          <a:spcPts val="375"/>
                        </a:spcAft>
                      </a:pPr>
                      <a:r>
                        <a:rPr lang="en-US" sz="1100" b="0" dirty="0">
                          <a:solidFill>
                            <a:schemeClr val="accent4"/>
                          </a:solidFill>
                          <a:effectLst/>
                          <a:latin typeface="+mn-lt"/>
                        </a:rPr>
                        <a:t>With customer permission. See Partner for more information.</a:t>
                      </a:r>
                      <a:endParaRPr lang="en-US" sz="1100" b="0" dirty="0">
                        <a:solidFill>
                          <a:schemeClr val="accent4"/>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r>
              <a:tr h="404104">
                <a:tc>
                  <a:txBody>
                    <a:bodyPr/>
                    <a:lstStyle/>
                    <a:p>
                      <a:pPr marL="0" marR="0">
                        <a:lnSpc>
                          <a:spcPts val="1200"/>
                        </a:lnSpc>
                        <a:spcBef>
                          <a:spcPts val="0"/>
                        </a:spcBef>
                        <a:spcAft>
                          <a:spcPts val="375"/>
                        </a:spcAft>
                      </a:pPr>
                      <a:r>
                        <a:rPr lang="en-US" sz="1100" b="0" dirty="0">
                          <a:solidFill>
                            <a:schemeClr val="bg1"/>
                          </a:solidFill>
                          <a:effectLst/>
                          <a:latin typeface="+mn-lt"/>
                        </a:rPr>
                        <a:t>Others in Microsoft</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 (Yes for Office 365 for small business Customers for marketing purposes).</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c>
                  <a:txBody>
                    <a:bodyPr/>
                    <a:lstStyle/>
                    <a:p>
                      <a:pPr marL="0" marR="0">
                        <a:lnSpc>
                          <a:spcPts val="1200"/>
                        </a:lnSpc>
                        <a:spcBef>
                          <a:spcPts val="0"/>
                        </a:spcBef>
                        <a:spcAft>
                          <a:spcPts val="375"/>
                        </a:spcAft>
                      </a:pPr>
                      <a:r>
                        <a:rPr lang="en-US" sz="1100" b="0" dirty="0">
                          <a:solidFill>
                            <a:schemeClr val="bg1"/>
                          </a:solidFill>
                          <a:effectLst/>
                          <a:latin typeface="+mn-lt"/>
                        </a:rPr>
                        <a:t>No.</a:t>
                      </a:r>
                      <a:endParaRPr lang="en-US" sz="1100" b="0" dirty="0">
                        <a:solidFill>
                          <a:schemeClr val="bg1"/>
                        </a:solidFill>
                        <a:effectLst/>
                        <a:latin typeface="+mn-lt"/>
                        <a:ea typeface="Calibri"/>
                        <a:cs typeface="Times New Roman"/>
                      </a:endParaRPr>
                    </a:p>
                  </a:txBody>
                  <a:tcPr marL="62003" marR="62003" marT="46618" marB="46618"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accent4"/>
                    </a:solidFill>
                  </a:tcPr>
                </a:tc>
              </a:tr>
            </a:tbl>
          </a:graphicData>
        </a:graphic>
      </p:graphicFrame>
    </p:spTree>
    <p:extLst>
      <p:ext uri="{BB962C8B-B14F-4D97-AF65-F5344CB8AC3E}">
        <p14:creationId xmlns:p14="http://schemas.microsoft.com/office/powerpoint/2010/main" val="1650907554"/>
      </p:ext>
    </p:extLst>
  </p:cSld>
  <p:clrMapOvr>
    <a:masterClrMapping/>
  </p:clrMapOvr>
  <p:transition spd="slow">
    <p:cove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62366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505205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2237" y="68262"/>
            <a:ext cx="11889564" cy="917575"/>
          </a:xfrm>
        </p:spPr>
        <p:txBody>
          <a:bodyPr/>
          <a:lstStyle/>
          <a:p>
            <a:r>
              <a:rPr lang="en-US" sz="4800" dirty="0" smtClean="0"/>
              <a:t>Security</a:t>
            </a:r>
            <a:endParaRPr lang="en-US" sz="4800" dirty="0"/>
          </a:p>
        </p:txBody>
      </p:sp>
      <p:pic>
        <p:nvPicPr>
          <p:cNvPr id="8" name="Picture 7"/>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5922" b="9563"/>
          <a:stretch/>
        </p:blipFill>
        <p:spPr>
          <a:xfrm>
            <a:off x="960437" y="1135062"/>
            <a:ext cx="10490988" cy="2459992"/>
          </a:xfrm>
          <a:prstGeom prst="rect">
            <a:avLst/>
          </a:prstGeom>
          <a:effectLst>
            <a:glow rad="25400">
              <a:schemeClr val="tx1">
                <a:alpha val="40000"/>
              </a:schemeClr>
            </a:glow>
          </a:effectLst>
        </p:spPr>
      </p:pic>
      <p:sp>
        <p:nvSpPr>
          <p:cNvPr id="9" name="Rectangle 8"/>
          <p:cNvSpPr/>
          <p:nvPr/>
        </p:nvSpPr>
        <p:spPr bwMode="auto">
          <a:xfrm>
            <a:off x="960437" y="4574858"/>
            <a:ext cx="5233188" cy="2011680"/>
          </a:xfrm>
          <a:prstGeom prst="rect">
            <a:avLst/>
          </a:prstGeom>
          <a:solidFill>
            <a:schemeClr val="accent1">
              <a:alpha val="93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279781" tIns="279781" rIns="186521" bIns="279781" numCol="1" rtlCol="0" anchor="ctr" anchorCtr="0" compatLnSpc="1">
            <a:prstTxWarp prst="textNoShape">
              <a:avLst/>
            </a:prstTxWarp>
            <a:spAutoFit/>
          </a:bodyPr>
          <a:lstStyle/>
          <a:p>
            <a:r>
              <a:rPr lang="en-US" sz="1836" dirty="0">
                <a:solidFill>
                  <a:srgbClr val="FFFFFF"/>
                </a:solidFill>
                <a:latin typeface="Segoe UI Light"/>
              </a:rPr>
              <a:t>Security best practices like penetration testing, Defense-in-depth to protect against cyber-threats</a:t>
            </a:r>
          </a:p>
        </p:txBody>
      </p:sp>
      <p:sp>
        <p:nvSpPr>
          <p:cNvPr id="10" name="TextBox 9"/>
          <p:cNvSpPr txBox="1"/>
          <p:nvPr/>
        </p:nvSpPr>
        <p:spPr>
          <a:xfrm>
            <a:off x="960437" y="3609410"/>
            <a:ext cx="5233188" cy="932603"/>
          </a:xfrm>
          <a:prstGeom prst="rect">
            <a:avLst/>
          </a:prstGeom>
          <a:solidFill>
            <a:schemeClr val="accent1">
              <a:alpha val="95000"/>
            </a:schemeClr>
          </a:solidFill>
          <a:ln w="3175">
            <a:noFill/>
          </a:ln>
          <a:effectLst/>
        </p:spPr>
        <p:txBody>
          <a:bodyPr vert="horz" wrap="square" lIns="186521" tIns="248598" rIns="186521" bIns="248598" rtlCol="0" anchor="ctr" anchorCtr="0">
            <a:noAutofit/>
          </a:bodyPr>
          <a:lstStyle>
            <a:defPPr>
              <a:defRPr lang="en-US"/>
            </a:defPPr>
            <a:lvl1pPr defTabSz="1218743">
              <a:defRPr sz="2400">
                <a:solidFill>
                  <a:prstClr val="white"/>
                </a:solidFill>
                <a:latin typeface="+mj-lt"/>
                <a:ea typeface="Segoe UI" pitchFamily="34" charset="0"/>
                <a:cs typeface="Segoe UI" pitchFamily="34" charset="0"/>
              </a:defRPr>
            </a:lvl1pPr>
          </a:lstStyle>
          <a:p>
            <a:pPr algn="ctr" defTabSz="932597">
              <a:spcAft>
                <a:spcPts val="1224"/>
              </a:spcAft>
            </a:pPr>
            <a:r>
              <a:rPr lang="en-US" sz="3264" dirty="0" smtClean="0">
                <a:solidFill>
                  <a:srgbClr val="FFFFFF"/>
                </a:solidFill>
                <a:ea typeface="+mn-ea"/>
                <a:cs typeface="+mn-cs"/>
              </a:rPr>
              <a:t>Service Capabilities</a:t>
            </a:r>
            <a:endParaRPr lang="en-US" sz="3264" dirty="0">
              <a:solidFill>
                <a:srgbClr val="FFFFFF"/>
              </a:solidFill>
              <a:ea typeface="+mn-ea"/>
              <a:cs typeface="+mn-cs"/>
            </a:endParaRPr>
          </a:p>
        </p:txBody>
      </p:sp>
      <p:sp>
        <p:nvSpPr>
          <p:cNvPr id="11" name="Rectangle 10"/>
          <p:cNvSpPr/>
          <p:nvPr/>
        </p:nvSpPr>
        <p:spPr bwMode="auto">
          <a:xfrm>
            <a:off x="6218237" y="3609410"/>
            <a:ext cx="5231905" cy="932603"/>
          </a:xfrm>
          <a:prstGeom prst="rect">
            <a:avLst/>
          </a:prstGeom>
          <a:solidFill>
            <a:schemeClr val="accent1"/>
          </a:solidFill>
        </p:spPr>
        <p:txBody>
          <a:bodyPr wrap="square" lIns="93260" tIns="46630" rIns="93260" anchor="ctr">
            <a:noAutofit/>
          </a:bodyPr>
          <a:lstStyle/>
          <a:p>
            <a:pPr algn="ctr">
              <a:spcAft>
                <a:spcPts val="1224"/>
              </a:spcAft>
            </a:pPr>
            <a:r>
              <a:rPr lang="en-US" sz="3264" dirty="0" smtClean="0">
                <a:solidFill>
                  <a:srgbClr val="FFFFFF"/>
                </a:solidFill>
                <a:latin typeface="Segoe UI Light"/>
              </a:rPr>
              <a:t>Customer </a:t>
            </a:r>
            <a:r>
              <a:rPr lang="en-US" sz="3264" dirty="0">
                <a:solidFill>
                  <a:srgbClr val="FFFFFF"/>
                </a:solidFill>
                <a:latin typeface="Segoe UI Light"/>
              </a:rPr>
              <a:t>Controls</a:t>
            </a:r>
          </a:p>
        </p:txBody>
      </p:sp>
      <p:sp>
        <p:nvSpPr>
          <p:cNvPr id="12" name="Rectangle 11"/>
          <p:cNvSpPr/>
          <p:nvPr/>
        </p:nvSpPr>
        <p:spPr bwMode="auto">
          <a:xfrm>
            <a:off x="6218237" y="4574858"/>
            <a:ext cx="5233188" cy="2005713"/>
          </a:xfrm>
          <a:prstGeom prst="rect">
            <a:avLst/>
          </a:prstGeom>
          <a:solidFill>
            <a:schemeClr val="accent1">
              <a:alpha val="93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279781" tIns="279781" rIns="186521" bIns="279781" numCol="1" rtlCol="0" anchor="ctr" anchorCtr="0" compatLnSpc="1">
            <a:prstTxWarp prst="textNoShape">
              <a:avLst/>
            </a:prstTxWarp>
            <a:spAutoFit/>
          </a:bodyPr>
          <a:lstStyle/>
          <a:p>
            <a:pPr marL="179720" indent="-179720">
              <a:buFont typeface="Arial" panose="020B0604020202020204" pitchFamily="34" charset="0"/>
              <a:buChar char="•"/>
            </a:pPr>
            <a:r>
              <a:rPr lang="en-US" sz="1836" dirty="0">
                <a:solidFill>
                  <a:srgbClr val="FFFFFF"/>
                </a:solidFill>
                <a:latin typeface="Segoe UI Light"/>
              </a:rPr>
              <a:t>Physical and data security with access control, encryption and strong authentication</a:t>
            </a:r>
          </a:p>
          <a:p>
            <a:pPr marL="179720" indent="-179720">
              <a:buFont typeface="Arial" panose="020B0604020202020204" pitchFamily="34" charset="0"/>
              <a:buChar char="•"/>
            </a:pPr>
            <a:r>
              <a:rPr lang="en-US" sz="1836" dirty="0">
                <a:solidFill>
                  <a:srgbClr val="FFFFFF"/>
                </a:solidFill>
                <a:latin typeface="Segoe UI Light"/>
              </a:rPr>
              <a:t>Unique customer controls with Rights Management Services to empower customers to protect information</a:t>
            </a:r>
          </a:p>
        </p:txBody>
      </p:sp>
    </p:spTree>
    <p:extLst>
      <p:ext uri="{BB962C8B-B14F-4D97-AF65-F5344CB8AC3E}">
        <p14:creationId xmlns:p14="http://schemas.microsoft.com/office/powerpoint/2010/main" val="4037940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85008" y="59820"/>
            <a:ext cx="5562600" cy="3056442"/>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274639" y="295274"/>
            <a:ext cx="6172198" cy="917575"/>
          </a:xfrm>
        </p:spPr>
        <p:txBody>
          <a:bodyPr/>
          <a:lstStyle/>
          <a:p>
            <a:r>
              <a:rPr lang="en-US" sz="6600" dirty="0" smtClean="0">
                <a:solidFill>
                  <a:schemeClr val="bg1"/>
                </a:solidFill>
              </a:rPr>
              <a:t>Security –</a:t>
            </a:r>
            <a:br>
              <a:rPr lang="en-US" sz="6600" dirty="0" smtClean="0">
                <a:solidFill>
                  <a:schemeClr val="bg1"/>
                </a:solidFill>
              </a:rPr>
            </a:br>
            <a:r>
              <a:rPr lang="en-US" sz="6600" dirty="0" smtClean="0">
                <a:solidFill>
                  <a:schemeClr val="bg1"/>
                </a:solidFill>
              </a:rPr>
              <a:t>Service </a:t>
            </a:r>
            <a:r>
              <a:rPr lang="en-US" sz="6600" dirty="0">
                <a:solidFill>
                  <a:schemeClr val="bg1"/>
                </a:solidFill>
              </a:rPr>
              <a:t>capabilities</a:t>
            </a:r>
          </a:p>
        </p:txBody>
      </p:sp>
      <p:graphicFrame>
        <p:nvGraphicFramePr>
          <p:cNvPr id="7" name="Table 4" hidden="1"/>
          <p:cNvGraphicFramePr>
            <a:graphicFrameLocks noGrp="1"/>
          </p:cNvGraphicFramePr>
          <p:nvPr>
            <p:extLst/>
          </p:nvPr>
        </p:nvGraphicFramePr>
        <p:xfrm>
          <a:off x="668264" y="2506662"/>
          <a:ext cx="11099946" cy="2741783"/>
        </p:xfrm>
        <a:graphic>
          <a:graphicData uri="http://schemas.openxmlformats.org/drawingml/2006/table">
            <a:tbl>
              <a:tblPr firstRow="1" bandRow="1">
                <a:tableStyleId>{5C22544A-7EE6-4342-B048-85BDC9FD1C3A}</a:tableStyleId>
              </a:tblPr>
              <a:tblGrid>
                <a:gridCol w="1849991">
                  <a:extLst>
                    <a:ext uri="{9D8B030D-6E8A-4147-A177-3AD203B41FA5}">
                      <a16:colId xmlns:a16="http://schemas.microsoft.com/office/drawing/2014/main" xmlns="" val="2480313847"/>
                    </a:ext>
                  </a:extLst>
                </a:gridCol>
                <a:gridCol w="1849991">
                  <a:extLst>
                    <a:ext uri="{9D8B030D-6E8A-4147-A177-3AD203B41FA5}">
                      <a16:colId xmlns:a16="http://schemas.microsoft.com/office/drawing/2014/main" xmlns="" val="2017060931"/>
                    </a:ext>
                  </a:extLst>
                </a:gridCol>
                <a:gridCol w="1849991">
                  <a:extLst>
                    <a:ext uri="{9D8B030D-6E8A-4147-A177-3AD203B41FA5}">
                      <a16:colId xmlns:a16="http://schemas.microsoft.com/office/drawing/2014/main" xmlns="" val="2790493439"/>
                    </a:ext>
                  </a:extLst>
                </a:gridCol>
                <a:gridCol w="1849991">
                  <a:extLst>
                    <a:ext uri="{9D8B030D-6E8A-4147-A177-3AD203B41FA5}">
                      <a16:colId xmlns:a16="http://schemas.microsoft.com/office/drawing/2014/main" xmlns="" val="4187358119"/>
                    </a:ext>
                  </a:extLst>
                </a:gridCol>
                <a:gridCol w="1849991">
                  <a:extLst>
                    <a:ext uri="{9D8B030D-6E8A-4147-A177-3AD203B41FA5}">
                      <a16:colId xmlns:a16="http://schemas.microsoft.com/office/drawing/2014/main" xmlns="" val="2188089769"/>
                    </a:ext>
                  </a:extLst>
                </a:gridCol>
                <a:gridCol w="1849991">
                  <a:extLst>
                    <a:ext uri="{9D8B030D-6E8A-4147-A177-3AD203B41FA5}">
                      <a16:colId xmlns:a16="http://schemas.microsoft.com/office/drawing/2014/main" xmlns="" val="943894496"/>
                    </a:ext>
                  </a:extLst>
                </a:gridCol>
              </a:tblGrid>
              <a:tr h="685800">
                <a:tc gridSpan="2">
                  <a:txBody>
                    <a:bodyPr/>
                    <a:lstStyle/>
                    <a:p>
                      <a:pPr algn="ctr"/>
                      <a:r>
                        <a:rPr lang="en-US" sz="3600" dirty="0" smtClean="0"/>
                        <a:t>2012</a:t>
                      </a:r>
                      <a:endParaRPr lang="en-US" sz="3600" dirty="0"/>
                    </a:p>
                  </a:txBody>
                  <a:tcPr/>
                </a:tc>
                <a:tc hMerge="1">
                  <a:txBody>
                    <a:bodyPr/>
                    <a:lstStyle/>
                    <a:p>
                      <a:endParaRPr lang="en-US" dirty="0"/>
                    </a:p>
                  </a:txBody>
                  <a:tcPr/>
                </a:tc>
                <a:tc gridSpan="4">
                  <a:txBody>
                    <a:bodyPr/>
                    <a:lstStyle/>
                    <a:p>
                      <a:pPr algn="ctr"/>
                      <a:r>
                        <a:rPr lang="en-US" sz="3600" dirty="0" smtClean="0"/>
                        <a:t>2013</a:t>
                      </a:r>
                      <a:endParaRPr lang="en-US" sz="36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xmlns="" val="1592298685"/>
                  </a:ext>
                </a:extLst>
              </a:tr>
              <a:tr h="600984">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tc>
                  <a:txBody>
                    <a:bodyPr/>
                    <a:lstStyle/>
                    <a:p>
                      <a:pPr algn="ctr"/>
                      <a:r>
                        <a:rPr lang="en-US" sz="3600" dirty="0" smtClean="0"/>
                        <a:t>Q1</a:t>
                      </a:r>
                      <a:endParaRPr lang="en-US" sz="3600" dirty="0"/>
                    </a:p>
                  </a:txBody>
                  <a:tcPr/>
                </a:tc>
                <a:tc>
                  <a:txBody>
                    <a:bodyPr/>
                    <a:lstStyle/>
                    <a:p>
                      <a:pPr algn="ctr"/>
                      <a:r>
                        <a:rPr lang="en-US" sz="3600" dirty="0" smtClean="0"/>
                        <a:t>Q2</a:t>
                      </a:r>
                      <a:endParaRPr lang="en-US" sz="3600" dirty="0"/>
                    </a:p>
                  </a:txBody>
                  <a:tcPr/>
                </a:tc>
                <a:tc>
                  <a:txBody>
                    <a:bodyPr/>
                    <a:lstStyle/>
                    <a:p>
                      <a:pPr algn="ctr"/>
                      <a:r>
                        <a:rPr lang="en-US" sz="3600" dirty="0" smtClean="0"/>
                        <a:t>Q3</a:t>
                      </a:r>
                      <a:endParaRPr lang="en-US" sz="3600" dirty="0"/>
                    </a:p>
                  </a:txBody>
                  <a:tcPr/>
                </a:tc>
                <a:tc>
                  <a:txBody>
                    <a:bodyPr/>
                    <a:lstStyle/>
                    <a:p>
                      <a:pPr algn="ctr"/>
                      <a:r>
                        <a:rPr lang="en-US" sz="3600" dirty="0" smtClean="0"/>
                        <a:t>Q4</a:t>
                      </a:r>
                      <a:endParaRPr lang="en-US" sz="3600" dirty="0"/>
                    </a:p>
                  </a:txBody>
                  <a:tcPr/>
                </a:tc>
                <a:extLst>
                  <a:ext uri="{0D108BD9-81ED-4DB2-BD59-A6C34878D82A}">
                    <a16:rowId xmlns:a16="http://schemas.microsoft.com/office/drawing/2014/main" xmlns="" val="1801629802"/>
                  </a:ext>
                </a:extLst>
              </a:tr>
              <a:tr h="1415903">
                <a:tc>
                  <a:txBody>
                    <a:bodyPr/>
                    <a:lstStyle/>
                    <a:p>
                      <a:pPr algn="ctr"/>
                      <a:r>
                        <a:rPr lang="en-US" sz="4800" dirty="0" smtClean="0"/>
                        <a:t>99.98</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99.94</a:t>
                      </a:r>
                      <a:endParaRPr lang="en-US" sz="4800" dirty="0"/>
                    </a:p>
                  </a:txBody>
                  <a:tcPr anchor="ctr"/>
                </a:tc>
                <a:tc>
                  <a:txBody>
                    <a:bodyPr/>
                    <a:lstStyle/>
                    <a:p>
                      <a:pPr algn="ctr"/>
                      <a:r>
                        <a:rPr lang="en-US" sz="4800" dirty="0" smtClean="0"/>
                        <a:t>99.97</a:t>
                      </a:r>
                      <a:endParaRPr lang="en-US" sz="4800" dirty="0"/>
                    </a:p>
                  </a:txBody>
                  <a:tcPr anchor="ctr"/>
                </a:tc>
                <a:tc>
                  <a:txBody>
                    <a:bodyPr/>
                    <a:lstStyle/>
                    <a:p>
                      <a:pPr algn="ctr"/>
                      <a:r>
                        <a:rPr lang="en-US" sz="4800" dirty="0" smtClean="0"/>
                        <a:t>99.96</a:t>
                      </a:r>
                      <a:endParaRPr lang="en-US" sz="4800" dirty="0"/>
                    </a:p>
                  </a:txBody>
                  <a:tcPr anchor="ctr"/>
                </a:tc>
                <a:tc>
                  <a:txBody>
                    <a:bodyPr/>
                    <a:lstStyle/>
                    <a:p>
                      <a:pPr algn="ctr"/>
                      <a:r>
                        <a:rPr lang="en-US" sz="4800" dirty="0" smtClean="0"/>
                        <a:t>99.98</a:t>
                      </a:r>
                      <a:endParaRPr lang="en-US" sz="4800" dirty="0"/>
                    </a:p>
                  </a:txBody>
                  <a:tcPr anchor="ctr"/>
                </a:tc>
                <a:extLst>
                  <a:ext uri="{0D108BD9-81ED-4DB2-BD59-A6C34878D82A}">
                    <a16:rowId xmlns:a16="http://schemas.microsoft.com/office/drawing/2014/main" xmlns="" val="2124208703"/>
                  </a:ext>
                </a:extLst>
              </a:tr>
            </a:tbl>
          </a:graphicData>
        </a:graphic>
      </p:graphicFrame>
    </p:spTree>
    <p:extLst>
      <p:ext uri="{BB962C8B-B14F-4D97-AF65-F5344CB8AC3E}">
        <p14:creationId xmlns:p14="http://schemas.microsoft.com/office/powerpoint/2010/main" val="3998131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2237" y="-7938"/>
            <a:ext cx="13258798" cy="917575"/>
          </a:xfrm>
        </p:spPr>
        <p:txBody>
          <a:bodyPr/>
          <a:lstStyle/>
          <a:p>
            <a:r>
              <a:rPr lang="en-US" sz="4800" dirty="0"/>
              <a:t>Defense in depth</a:t>
            </a:r>
            <a:r>
              <a:rPr lang="en-US" sz="8800" dirty="0"/>
              <a:t/>
            </a:r>
            <a:br>
              <a:rPr lang="en-US" sz="8800" dirty="0"/>
            </a:br>
            <a:r>
              <a:rPr lang="en-US" sz="3200" spc="-20" dirty="0"/>
              <a:t>multi-dimensional approach to customer environment</a:t>
            </a:r>
            <a:endParaRPr lang="en-US" sz="3200" dirty="0"/>
          </a:p>
        </p:txBody>
      </p:sp>
      <p:sp>
        <p:nvSpPr>
          <p:cNvPr id="7" name="Rectangle 6"/>
          <p:cNvSpPr>
            <a:spLocks noChangeArrowheads="1"/>
          </p:cNvSpPr>
          <p:nvPr/>
        </p:nvSpPr>
        <p:spPr bwMode="auto">
          <a:xfrm>
            <a:off x="3901503" y="1606621"/>
            <a:ext cx="3916934" cy="4889053"/>
          </a:xfrm>
          <a:prstGeom prst="rect">
            <a:avLst/>
          </a:prstGeom>
          <a:solidFill>
            <a:schemeClr val="bg1">
              <a:lumMod val="75000"/>
            </a:schemeClr>
          </a:solidFill>
          <a:ln w="635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86521" tIns="186521" rIns="186521" bIns="186521" numCol="1" rtlCol="0" anchor="t" anchorCtr="0" compatLnSpc="1">
            <a:prstTxWarp prst="textNoShape">
              <a:avLst/>
            </a:prstTxWarp>
            <a:noAutofit/>
          </a:bodyPr>
          <a:lstStyle/>
          <a:p>
            <a:pPr defTabSz="932559">
              <a:spcBef>
                <a:spcPct val="20000"/>
              </a:spcBef>
              <a:buSzPct val="90000"/>
            </a:pPr>
            <a:r>
              <a:rPr lang="en-US" sz="2800" dirty="0" smtClean="0">
                <a:gradFill>
                  <a:gsLst>
                    <a:gs pos="0">
                      <a:srgbClr val="505050"/>
                    </a:gs>
                    <a:gs pos="100000">
                      <a:srgbClr val="505050"/>
                    </a:gs>
                  </a:gsLst>
                  <a:lin ang="16200000" scaled="1"/>
                </a:gradFill>
              </a:rPr>
              <a:t>Security Management </a:t>
            </a:r>
            <a:endParaRPr lang="en-US" sz="2800" dirty="0">
              <a:gradFill>
                <a:gsLst>
                  <a:gs pos="0">
                    <a:srgbClr val="505050"/>
                  </a:gs>
                  <a:gs pos="100000">
                    <a:srgbClr val="505050"/>
                  </a:gs>
                </a:gsLst>
                <a:lin ang="16200000" scaled="1"/>
              </a:gradFill>
            </a:endParaRPr>
          </a:p>
        </p:txBody>
      </p:sp>
      <p:sp>
        <p:nvSpPr>
          <p:cNvPr id="8" name="Rounded Rectangle 18458"/>
          <p:cNvSpPr>
            <a:spLocks noChangeArrowheads="1"/>
          </p:cNvSpPr>
          <p:nvPr/>
        </p:nvSpPr>
        <p:spPr bwMode="auto">
          <a:xfrm>
            <a:off x="4077275" y="5185850"/>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Network perimeter</a:t>
            </a:r>
          </a:p>
        </p:txBody>
      </p:sp>
      <p:sp>
        <p:nvSpPr>
          <p:cNvPr id="9" name="Rounded Rectangle 18455"/>
          <p:cNvSpPr>
            <a:spLocks noChangeArrowheads="1"/>
          </p:cNvSpPr>
          <p:nvPr/>
        </p:nvSpPr>
        <p:spPr bwMode="auto">
          <a:xfrm>
            <a:off x="4077275" y="4601639"/>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Internal network</a:t>
            </a:r>
          </a:p>
        </p:txBody>
      </p:sp>
      <p:sp>
        <p:nvSpPr>
          <p:cNvPr id="12" name="Rounded Rectangle 18452"/>
          <p:cNvSpPr>
            <a:spLocks noChangeArrowheads="1"/>
          </p:cNvSpPr>
          <p:nvPr/>
        </p:nvSpPr>
        <p:spPr bwMode="auto">
          <a:xfrm>
            <a:off x="4077275" y="4017428"/>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Host</a:t>
            </a:r>
          </a:p>
        </p:txBody>
      </p:sp>
      <p:sp>
        <p:nvSpPr>
          <p:cNvPr id="13" name="Rounded Rectangle 18449"/>
          <p:cNvSpPr>
            <a:spLocks noChangeArrowheads="1"/>
          </p:cNvSpPr>
          <p:nvPr/>
        </p:nvSpPr>
        <p:spPr bwMode="auto">
          <a:xfrm>
            <a:off x="4077275" y="3433217"/>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Application</a:t>
            </a:r>
          </a:p>
        </p:txBody>
      </p:sp>
      <p:sp>
        <p:nvSpPr>
          <p:cNvPr id="14" name="Rounded Rectangle 18446"/>
          <p:cNvSpPr>
            <a:spLocks noChangeArrowheads="1"/>
          </p:cNvSpPr>
          <p:nvPr/>
        </p:nvSpPr>
        <p:spPr bwMode="auto">
          <a:xfrm>
            <a:off x="4077275" y="2264795"/>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Data</a:t>
            </a:r>
          </a:p>
        </p:txBody>
      </p:sp>
      <p:sp>
        <p:nvSpPr>
          <p:cNvPr id="15" name="Rounded Rectangle 18441"/>
          <p:cNvSpPr>
            <a:spLocks noChangeArrowheads="1"/>
          </p:cNvSpPr>
          <p:nvPr/>
        </p:nvSpPr>
        <p:spPr bwMode="auto">
          <a:xfrm>
            <a:off x="4077275" y="2849006"/>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smtClean="0">
                <a:solidFill>
                  <a:srgbClr val="FFFFFF"/>
                </a:solidFill>
              </a:rPr>
              <a:t>Admin User</a:t>
            </a:r>
            <a:endParaRPr lang="en-US" sz="2400" dirty="0">
              <a:solidFill>
                <a:srgbClr val="FFFFFF"/>
              </a:solidFill>
            </a:endParaRPr>
          </a:p>
        </p:txBody>
      </p:sp>
      <p:sp>
        <p:nvSpPr>
          <p:cNvPr id="16" name="Rounded Rectangle 18458"/>
          <p:cNvSpPr>
            <a:spLocks noChangeArrowheads="1"/>
          </p:cNvSpPr>
          <p:nvPr/>
        </p:nvSpPr>
        <p:spPr bwMode="auto">
          <a:xfrm>
            <a:off x="4077275" y="5770063"/>
            <a:ext cx="3536047" cy="512932"/>
          </a:xfrm>
          <a:prstGeom prst="rect">
            <a:avLst/>
          </a:prstGeom>
          <a:solidFill>
            <a:schemeClr val="accent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86521" tIns="93260" rIns="186521" bIns="93260" anchor="ctr"/>
          <a:lstStyle/>
          <a:p>
            <a:pPr defTabSz="1242835">
              <a:lnSpc>
                <a:spcPct val="90000"/>
              </a:lnSpc>
              <a:defRPr/>
            </a:pPr>
            <a:r>
              <a:rPr lang="en-US" sz="2400" dirty="0">
                <a:solidFill>
                  <a:srgbClr val="FFFFFF"/>
                </a:solidFill>
              </a:rPr>
              <a:t>Facility</a:t>
            </a:r>
          </a:p>
        </p:txBody>
      </p:sp>
    </p:spTree>
    <p:extLst>
      <p:ext uri="{BB962C8B-B14F-4D97-AF65-F5344CB8AC3E}">
        <p14:creationId xmlns:p14="http://schemas.microsoft.com/office/powerpoint/2010/main" val="239592460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504279" y="-1"/>
            <a:ext cx="13833619" cy="2315965"/>
            <a:chOff x="-495301" y="0"/>
            <a:chExt cx="13563603" cy="2270760"/>
          </a:xfrm>
        </p:grpSpPr>
        <p:grpSp>
          <p:nvGrpSpPr>
            <p:cNvPr id="22" name="Group 21"/>
            <p:cNvGrpSpPr/>
            <p:nvPr/>
          </p:nvGrpSpPr>
          <p:grpSpPr>
            <a:xfrm>
              <a:off x="2895599" y="52793"/>
              <a:ext cx="10172703" cy="2217967"/>
              <a:chOff x="3291839" y="2270760"/>
              <a:chExt cx="10172703" cy="2217967"/>
            </a:xfrm>
          </p:grpSpPr>
          <p:grpSp>
            <p:nvGrpSpPr>
              <p:cNvPr id="23" name="Group 22"/>
              <p:cNvGrpSpPr/>
              <p:nvPr/>
            </p:nvGrpSpPr>
            <p:grpSpPr>
              <a:xfrm>
                <a:off x="3291839" y="2270760"/>
                <a:ext cx="6781801" cy="2217967"/>
                <a:chOff x="3688079" y="1866344"/>
                <a:chExt cx="8454418" cy="3044799"/>
              </a:xfrm>
            </p:grpSpPr>
            <p:pic>
              <p:nvPicPr>
                <p:cNvPr id="25" name="Picture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88079" y="1866344"/>
                  <a:ext cx="4227209" cy="3044799"/>
                </a:xfrm>
                <a:prstGeom prst="rect">
                  <a:avLst/>
                </a:prstGeom>
              </p:spPr>
            </p:pic>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15288" y="1866344"/>
                  <a:ext cx="4227209" cy="3044799"/>
                </a:xfrm>
                <a:prstGeom prst="rect">
                  <a:avLst/>
                </a:prstGeom>
              </p:spPr>
            </p:pic>
          </p:grpSp>
          <p:pic>
            <p:nvPicPr>
              <p:cNvPr id="24" name="Picture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73641" y="2270760"/>
                <a:ext cx="3390901" cy="2217967"/>
              </a:xfrm>
              <a:prstGeom prst="rect">
                <a:avLst/>
              </a:prstGeom>
            </p:spPr>
          </p:pic>
        </p:grpSp>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1" y="0"/>
              <a:ext cx="3390901" cy="2270760"/>
            </a:xfrm>
            <a:prstGeom prst="rect">
              <a:avLst/>
            </a:prstGeom>
          </p:spPr>
        </p:pic>
      </p:grpSp>
      <p:grpSp>
        <p:nvGrpSpPr>
          <p:cNvPr id="29" name="Group 28"/>
          <p:cNvGrpSpPr/>
          <p:nvPr/>
        </p:nvGrpSpPr>
        <p:grpSpPr>
          <a:xfrm>
            <a:off x="-504280" y="4524241"/>
            <a:ext cx="13833619" cy="2470283"/>
            <a:chOff x="-495301" y="0"/>
            <a:chExt cx="13563603" cy="2270760"/>
          </a:xfrm>
        </p:grpSpPr>
        <p:grpSp>
          <p:nvGrpSpPr>
            <p:cNvPr id="30" name="Group 29"/>
            <p:cNvGrpSpPr/>
            <p:nvPr/>
          </p:nvGrpSpPr>
          <p:grpSpPr>
            <a:xfrm>
              <a:off x="2895599" y="52793"/>
              <a:ext cx="10172703" cy="2217967"/>
              <a:chOff x="3291839" y="2270760"/>
              <a:chExt cx="10172703" cy="2217967"/>
            </a:xfrm>
          </p:grpSpPr>
          <p:grpSp>
            <p:nvGrpSpPr>
              <p:cNvPr id="32" name="Group 31"/>
              <p:cNvGrpSpPr/>
              <p:nvPr/>
            </p:nvGrpSpPr>
            <p:grpSpPr>
              <a:xfrm>
                <a:off x="3291839" y="2270760"/>
                <a:ext cx="6781801" cy="2217967"/>
                <a:chOff x="3688079" y="1866344"/>
                <a:chExt cx="8454418" cy="3044799"/>
              </a:xfrm>
            </p:grpSpPr>
            <p:pic>
              <p:nvPicPr>
                <p:cNvPr id="34" name="Picture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88079" y="1866344"/>
                  <a:ext cx="4227209" cy="3044799"/>
                </a:xfrm>
                <a:prstGeom prst="rect">
                  <a:avLst/>
                </a:prstGeom>
              </p:spPr>
            </p:pic>
            <p:pic>
              <p:nvPicPr>
                <p:cNvPr id="35" name="Picture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15288" y="1866344"/>
                  <a:ext cx="4227209" cy="3044799"/>
                </a:xfrm>
                <a:prstGeom prst="rect">
                  <a:avLst/>
                </a:prstGeom>
              </p:spPr>
            </p:pic>
          </p:grpSp>
          <p:pic>
            <p:nvPicPr>
              <p:cNvPr id="33" name="Picture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73641" y="2270760"/>
                <a:ext cx="3390901" cy="2217967"/>
              </a:xfrm>
              <a:prstGeom prst="rect">
                <a:avLst/>
              </a:prstGeom>
            </p:spPr>
          </p:pic>
        </p:grpSp>
        <p:pic>
          <p:nvPicPr>
            <p:cNvPr id="31" name="Picture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1" y="0"/>
              <a:ext cx="3390901" cy="2217967"/>
            </a:xfrm>
            <a:prstGeom prst="rect">
              <a:avLst/>
            </a:prstGeom>
          </p:spPr>
        </p:pic>
      </p:grpSp>
      <p:grpSp>
        <p:nvGrpSpPr>
          <p:cNvPr id="21" name="Group 20"/>
          <p:cNvGrpSpPr/>
          <p:nvPr/>
        </p:nvGrpSpPr>
        <p:grpSpPr>
          <a:xfrm>
            <a:off x="2954125" y="2315965"/>
            <a:ext cx="10375215" cy="2262121"/>
            <a:chOff x="3291839" y="2270760"/>
            <a:chExt cx="10172703" cy="2217967"/>
          </a:xfrm>
        </p:grpSpPr>
        <p:grpSp>
          <p:nvGrpSpPr>
            <p:cNvPr id="18" name="Group 17"/>
            <p:cNvGrpSpPr/>
            <p:nvPr/>
          </p:nvGrpSpPr>
          <p:grpSpPr>
            <a:xfrm>
              <a:off x="3291839" y="2270760"/>
              <a:ext cx="6781801" cy="2217967"/>
              <a:chOff x="3688079" y="1866344"/>
              <a:chExt cx="8454418" cy="3044799"/>
            </a:xfrm>
          </p:grpSpPr>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88079" y="1866344"/>
                <a:ext cx="4227209" cy="3044799"/>
              </a:xfrm>
              <a:prstGeom prst="rect">
                <a:avLst/>
              </a:prstGeom>
            </p:spPr>
          </p:pic>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15288" y="1866344"/>
                <a:ext cx="4227209" cy="3044799"/>
              </a:xfrm>
              <a:prstGeom prst="rect">
                <a:avLst/>
              </a:prstGeom>
            </p:spPr>
          </p:pic>
        </p:grpSp>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73641" y="2270760"/>
              <a:ext cx="3390901" cy="2217967"/>
            </a:xfrm>
            <a:prstGeom prst="rect">
              <a:avLst/>
            </a:prstGeom>
          </p:spPr>
        </p:pic>
      </p:gr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981012"/>
            <a:ext cx="12434711" cy="8956547"/>
          </a:xfrm>
          <a:prstGeom prst="rect">
            <a:avLst/>
          </a:prstGeom>
        </p:spPr>
      </p:pic>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4382" t="42641" r="3920" b="32956"/>
          <a:stretch/>
        </p:blipFill>
        <p:spPr>
          <a:xfrm>
            <a:off x="2863212" y="2602785"/>
            <a:ext cx="6413847" cy="1706840"/>
          </a:xfrm>
          <a:custGeom>
            <a:avLst/>
            <a:gdLst>
              <a:gd name="connsiteX0" fmla="*/ 906290 w 6288656"/>
              <a:gd name="connsiteY0" fmla="*/ 0 h 1673524"/>
              <a:gd name="connsiteX1" fmla="*/ 5296104 w 6288656"/>
              <a:gd name="connsiteY1" fmla="*/ 0 h 1673524"/>
              <a:gd name="connsiteX2" fmla="*/ 6003986 w 6288656"/>
              <a:gd name="connsiteY2" fmla="*/ 526212 h 1673524"/>
              <a:gd name="connsiteX3" fmla="*/ 6244083 w 6288656"/>
              <a:gd name="connsiteY3" fmla="*/ 526212 h 1673524"/>
              <a:gd name="connsiteX4" fmla="*/ 6288656 w 6288656"/>
              <a:gd name="connsiteY4" fmla="*/ 570785 h 1673524"/>
              <a:gd name="connsiteX5" fmla="*/ 6288656 w 6288656"/>
              <a:gd name="connsiteY5" fmla="*/ 1628951 h 1673524"/>
              <a:gd name="connsiteX6" fmla="*/ 6244083 w 6288656"/>
              <a:gd name="connsiteY6" fmla="*/ 1673524 h 1673524"/>
              <a:gd name="connsiteX7" fmla="*/ 44573 w 6288656"/>
              <a:gd name="connsiteY7" fmla="*/ 1673524 h 1673524"/>
              <a:gd name="connsiteX8" fmla="*/ 0 w 6288656"/>
              <a:gd name="connsiteY8" fmla="*/ 1628951 h 1673524"/>
              <a:gd name="connsiteX9" fmla="*/ 0 w 6288656"/>
              <a:gd name="connsiteY9" fmla="*/ 570785 h 1673524"/>
              <a:gd name="connsiteX10" fmla="*/ 44573 w 6288656"/>
              <a:gd name="connsiteY10" fmla="*/ 526212 h 1673524"/>
              <a:gd name="connsiteX11" fmla="*/ 198408 w 6288656"/>
              <a:gd name="connsiteY11" fmla="*/ 526212 h 167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88656" h="1673524">
                <a:moveTo>
                  <a:pt x="906290" y="0"/>
                </a:moveTo>
                <a:lnTo>
                  <a:pt x="5296104" y="0"/>
                </a:lnTo>
                <a:lnTo>
                  <a:pt x="6003986" y="526212"/>
                </a:lnTo>
                <a:lnTo>
                  <a:pt x="6244083" y="526212"/>
                </a:lnTo>
                <a:cubicBezTo>
                  <a:pt x="6268700" y="526212"/>
                  <a:pt x="6288656" y="546168"/>
                  <a:pt x="6288656" y="570785"/>
                </a:cubicBezTo>
                <a:lnTo>
                  <a:pt x="6288656" y="1628951"/>
                </a:lnTo>
                <a:cubicBezTo>
                  <a:pt x="6288656" y="1653568"/>
                  <a:pt x="6268700" y="1673524"/>
                  <a:pt x="6244083" y="1673524"/>
                </a:cubicBezTo>
                <a:lnTo>
                  <a:pt x="44573" y="1673524"/>
                </a:lnTo>
                <a:cubicBezTo>
                  <a:pt x="19956" y="1673524"/>
                  <a:pt x="0" y="1653568"/>
                  <a:pt x="0" y="1628951"/>
                </a:cubicBezTo>
                <a:lnTo>
                  <a:pt x="0" y="570785"/>
                </a:lnTo>
                <a:cubicBezTo>
                  <a:pt x="0" y="546168"/>
                  <a:pt x="19956" y="526212"/>
                  <a:pt x="44573" y="526212"/>
                </a:cubicBezTo>
                <a:lnTo>
                  <a:pt x="198408" y="526212"/>
                </a:lnTo>
                <a:close/>
              </a:path>
            </a:pathLst>
          </a:custGeom>
        </p:spPr>
      </p:pic>
      <p:sp>
        <p:nvSpPr>
          <p:cNvPr id="13" name="Oval 12"/>
          <p:cNvSpPr/>
          <p:nvPr/>
        </p:nvSpPr>
        <p:spPr>
          <a:xfrm>
            <a:off x="4948385" y="3386034"/>
            <a:ext cx="209622" cy="218178"/>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Tree>
    <p:extLst>
      <p:ext uri="{BB962C8B-B14F-4D97-AF65-F5344CB8AC3E}">
        <p14:creationId xmlns:p14="http://schemas.microsoft.com/office/powerpoint/2010/main" val="39576824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remove" grpId="0" nodeType="withEffect">
                                  <p:stCondLst>
                                    <p:cond delay="0"/>
                                  </p:stCondLst>
                                  <p:childTnLst>
                                    <p:animClr clrSpc="rgb" dir="cw">
                                      <p:cBhvr override="childStyle">
                                        <p:cTn id="6" dur="250" autoRev="1" fill="remove"/>
                                        <p:tgtEl>
                                          <p:spTgt spid="13"/>
                                        </p:tgtEl>
                                        <p:attrNameLst>
                                          <p:attrName>style.color</p:attrName>
                                        </p:attrNameLst>
                                      </p:cBhvr>
                                      <p:to>
                                        <a:schemeClr val="bg1"/>
                                      </p:to>
                                    </p:animClr>
                                    <p:animClr clrSpc="rgb" dir="cw">
                                      <p:cBhvr>
                                        <p:cTn id="7" dur="250" autoRev="1" fill="remove"/>
                                        <p:tgtEl>
                                          <p:spTgt spid="13"/>
                                        </p:tgtEl>
                                        <p:attrNameLst>
                                          <p:attrName>fillcolor</p:attrName>
                                        </p:attrNameLst>
                                      </p:cBhvr>
                                      <p:to>
                                        <a:schemeClr val="bg1"/>
                                      </p:to>
                                    </p:animClr>
                                    <p:set>
                                      <p:cBhvr>
                                        <p:cTn id="8" dur="250" autoRev="1" fill="remove"/>
                                        <p:tgtEl>
                                          <p:spTgt spid="13"/>
                                        </p:tgtEl>
                                        <p:attrNameLst>
                                          <p:attrName>fill.type</p:attrName>
                                        </p:attrNameLst>
                                      </p:cBhvr>
                                      <p:to>
                                        <p:strVal val="solid"/>
                                      </p:to>
                                    </p:set>
                                    <p:set>
                                      <p:cBhvr>
                                        <p:cTn id="9" dur="250" autoRev="1" fill="remove"/>
                                        <p:tgtEl>
                                          <p:spTgt spid="13"/>
                                        </p:tgtEl>
                                        <p:attrNameLst>
                                          <p:attrName>fill.on</p:attrName>
                                        </p:attrNameLst>
                                      </p:cBhvr>
                                      <p:to>
                                        <p:strVal val="true"/>
                                      </p:to>
                                    </p:set>
                                  </p:childTnLst>
                                </p:cTn>
                              </p:par>
                            </p:childTnLst>
                          </p:cTn>
                        </p:par>
                        <p:par>
                          <p:cTn id="10" fill="hold">
                            <p:stCondLst>
                              <p:cond delay="500"/>
                            </p:stCondLst>
                            <p:childTnLst>
                              <p:par>
                                <p:cTn id="11" presetID="27" presetClass="emph" presetSubtype="0" fill="remove" grpId="1" nodeType="afterEffect">
                                  <p:stCondLst>
                                    <p:cond delay="0"/>
                                  </p:stCondLst>
                                  <p:childTnLst>
                                    <p:animClr clrSpc="rgb" dir="cw">
                                      <p:cBhvr override="childStyle">
                                        <p:cTn id="12" dur="250" autoRev="1" fill="remove"/>
                                        <p:tgtEl>
                                          <p:spTgt spid="13"/>
                                        </p:tgtEl>
                                        <p:attrNameLst>
                                          <p:attrName>style.color</p:attrName>
                                        </p:attrNameLst>
                                      </p:cBhvr>
                                      <p:to>
                                        <a:schemeClr val="bg1"/>
                                      </p:to>
                                    </p:animClr>
                                    <p:animClr clrSpc="rgb" dir="cw">
                                      <p:cBhvr>
                                        <p:cTn id="13" dur="250" autoRev="1" fill="remove"/>
                                        <p:tgtEl>
                                          <p:spTgt spid="13"/>
                                        </p:tgtEl>
                                        <p:attrNameLst>
                                          <p:attrName>fillcolor</p:attrName>
                                        </p:attrNameLst>
                                      </p:cBhvr>
                                      <p:to>
                                        <a:schemeClr val="bg1"/>
                                      </p:to>
                                    </p:animClr>
                                    <p:set>
                                      <p:cBhvr>
                                        <p:cTn id="14" dur="250" autoRev="1" fill="remove"/>
                                        <p:tgtEl>
                                          <p:spTgt spid="13"/>
                                        </p:tgtEl>
                                        <p:attrNameLst>
                                          <p:attrName>fill.type</p:attrName>
                                        </p:attrNameLst>
                                      </p:cBhvr>
                                      <p:to>
                                        <p:strVal val="solid"/>
                                      </p:to>
                                    </p:set>
                                    <p:set>
                                      <p:cBhvr>
                                        <p:cTn id="15" dur="250" autoRev="1" fill="remove"/>
                                        <p:tgtEl>
                                          <p:spTgt spid="13"/>
                                        </p:tgtEl>
                                        <p:attrNameLst>
                                          <p:attrName>fill.on</p:attrName>
                                        </p:attrNameLst>
                                      </p:cBhvr>
                                      <p:to>
                                        <p:strVal val="true"/>
                                      </p:to>
                                    </p:set>
                                  </p:childTnLst>
                                </p:cTn>
                              </p:par>
                            </p:childTnLst>
                          </p:cTn>
                        </p:par>
                        <p:par>
                          <p:cTn id="16" fill="hold">
                            <p:stCondLst>
                              <p:cond delay="1000"/>
                            </p:stCondLst>
                            <p:childTnLst>
                              <p:par>
                                <p:cTn id="17" presetID="27" presetClass="emph" presetSubtype="0" fill="remove" grpId="2" nodeType="afterEffect">
                                  <p:stCondLst>
                                    <p:cond delay="0"/>
                                  </p:stCondLst>
                                  <p:childTnLst>
                                    <p:animClr clrSpc="rgb" dir="cw">
                                      <p:cBhvr override="childStyle">
                                        <p:cTn id="18" dur="250" autoRev="1" fill="remove"/>
                                        <p:tgtEl>
                                          <p:spTgt spid="13"/>
                                        </p:tgtEl>
                                        <p:attrNameLst>
                                          <p:attrName>style.color</p:attrName>
                                        </p:attrNameLst>
                                      </p:cBhvr>
                                      <p:to>
                                        <a:schemeClr val="bg1"/>
                                      </p:to>
                                    </p:animClr>
                                    <p:animClr clrSpc="rgb" dir="cw">
                                      <p:cBhvr>
                                        <p:cTn id="19" dur="250" autoRev="1" fill="remove"/>
                                        <p:tgtEl>
                                          <p:spTgt spid="13"/>
                                        </p:tgtEl>
                                        <p:attrNameLst>
                                          <p:attrName>fillcolor</p:attrName>
                                        </p:attrNameLst>
                                      </p:cBhvr>
                                      <p:to>
                                        <a:schemeClr val="bg1"/>
                                      </p:to>
                                    </p:animClr>
                                    <p:set>
                                      <p:cBhvr>
                                        <p:cTn id="20" dur="250" autoRev="1" fill="remove"/>
                                        <p:tgtEl>
                                          <p:spTgt spid="13"/>
                                        </p:tgtEl>
                                        <p:attrNameLst>
                                          <p:attrName>fill.type</p:attrName>
                                        </p:attrNameLst>
                                      </p:cBhvr>
                                      <p:to>
                                        <p:strVal val="solid"/>
                                      </p:to>
                                    </p:set>
                                    <p:set>
                                      <p:cBhvr>
                                        <p:cTn id="21" dur="250" autoRev="1" fill="remove"/>
                                        <p:tgtEl>
                                          <p:spTgt spid="13"/>
                                        </p:tgtEl>
                                        <p:attrNameLst>
                                          <p:attrName>fill.on</p:attrName>
                                        </p:attrNameLst>
                                      </p:cBhvr>
                                      <p:to>
                                        <p:strVal val="true"/>
                                      </p:to>
                                    </p:set>
                                  </p:childTnLst>
                                </p:cTn>
                              </p:par>
                            </p:childTnLst>
                          </p:cTn>
                        </p:par>
                        <p:par>
                          <p:cTn id="22" fill="hold">
                            <p:stCondLst>
                              <p:cond delay="1500"/>
                            </p:stCondLst>
                            <p:childTnLst>
                              <p:par>
                                <p:cTn id="23" presetID="27" presetClass="emph" presetSubtype="0" fill="remove" grpId="3" nodeType="afterEffect">
                                  <p:stCondLst>
                                    <p:cond delay="0"/>
                                  </p:stCondLst>
                                  <p:childTnLst>
                                    <p:animClr clrSpc="rgb" dir="cw">
                                      <p:cBhvr override="childStyle">
                                        <p:cTn id="24" dur="250" autoRev="1" fill="remove"/>
                                        <p:tgtEl>
                                          <p:spTgt spid="13"/>
                                        </p:tgtEl>
                                        <p:attrNameLst>
                                          <p:attrName>style.color</p:attrName>
                                        </p:attrNameLst>
                                      </p:cBhvr>
                                      <p:to>
                                        <a:schemeClr val="bg1"/>
                                      </p:to>
                                    </p:animClr>
                                    <p:animClr clrSpc="rgb" dir="cw">
                                      <p:cBhvr>
                                        <p:cTn id="25" dur="250" autoRev="1" fill="remove"/>
                                        <p:tgtEl>
                                          <p:spTgt spid="13"/>
                                        </p:tgtEl>
                                        <p:attrNameLst>
                                          <p:attrName>fillcolor</p:attrName>
                                        </p:attrNameLst>
                                      </p:cBhvr>
                                      <p:to>
                                        <a:schemeClr val="bg1"/>
                                      </p:to>
                                    </p:animClr>
                                    <p:set>
                                      <p:cBhvr>
                                        <p:cTn id="26" dur="250" autoRev="1" fill="remove"/>
                                        <p:tgtEl>
                                          <p:spTgt spid="13"/>
                                        </p:tgtEl>
                                        <p:attrNameLst>
                                          <p:attrName>fill.type</p:attrName>
                                        </p:attrNameLst>
                                      </p:cBhvr>
                                      <p:to>
                                        <p:strVal val="solid"/>
                                      </p:to>
                                    </p:set>
                                    <p:set>
                                      <p:cBhvr>
                                        <p:cTn id="27" dur="250" autoRev="1" fill="remove"/>
                                        <p:tgtEl>
                                          <p:spTgt spid="13"/>
                                        </p:tgtEl>
                                        <p:attrNameLst>
                                          <p:attrName>fill.on</p:attrName>
                                        </p:attrNameLst>
                                      </p:cBhvr>
                                      <p:to>
                                        <p:strVal val="true"/>
                                      </p:to>
                                    </p:set>
                                  </p:childTnLst>
                                </p:cTn>
                              </p:par>
                            </p:childTnLst>
                          </p:cTn>
                        </p:par>
                        <p:par>
                          <p:cTn id="28" fill="hold">
                            <p:stCondLst>
                              <p:cond delay="2000"/>
                            </p:stCondLst>
                            <p:childTnLst>
                              <p:par>
                                <p:cTn id="29" presetID="27" presetClass="emph" presetSubtype="0" fill="remove" grpId="4" nodeType="afterEffect">
                                  <p:stCondLst>
                                    <p:cond delay="0"/>
                                  </p:stCondLst>
                                  <p:childTnLst>
                                    <p:animClr clrSpc="rgb" dir="cw">
                                      <p:cBhvr override="childStyle">
                                        <p:cTn id="30" dur="250" autoRev="1" fill="remove"/>
                                        <p:tgtEl>
                                          <p:spTgt spid="13"/>
                                        </p:tgtEl>
                                        <p:attrNameLst>
                                          <p:attrName>style.color</p:attrName>
                                        </p:attrNameLst>
                                      </p:cBhvr>
                                      <p:to>
                                        <a:schemeClr val="bg1"/>
                                      </p:to>
                                    </p:animClr>
                                    <p:animClr clrSpc="rgb" dir="cw">
                                      <p:cBhvr>
                                        <p:cTn id="31" dur="250" autoRev="1" fill="remove"/>
                                        <p:tgtEl>
                                          <p:spTgt spid="13"/>
                                        </p:tgtEl>
                                        <p:attrNameLst>
                                          <p:attrName>fillcolor</p:attrName>
                                        </p:attrNameLst>
                                      </p:cBhvr>
                                      <p:to>
                                        <a:schemeClr val="bg1"/>
                                      </p:to>
                                    </p:animClr>
                                    <p:set>
                                      <p:cBhvr>
                                        <p:cTn id="32" dur="250" autoRev="1" fill="remove"/>
                                        <p:tgtEl>
                                          <p:spTgt spid="13"/>
                                        </p:tgtEl>
                                        <p:attrNameLst>
                                          <p:attrName>fill.type</p:attrName>
                                        </p:attrNameLst>
                                      </p:cBhvr>
                                      <p:to>
                                        <p:strVal val="solid"/>
                                      </p:to>
                                    </p:set>
                                    <p:set>
                                      <p:cBhvr>
                                        <p:cTn id="33" dur="250" autoRev="1" fill="remove"/>
                                        <p:tgtEl>
                                          <p:spTgt spid="13"/>
                                        </p:tgtEl>
                                        <p:attrNameLst>
                                          <p:attrName>fill.on</p:attrName>
                                        </p:attrNameLst>
                                      </p:cBhvr>
                                      <p:to>
                                        <p:strVal val="true"/>
                                      </p:to>
                                    </p:set>
                                  </p:childTnLst>
                                </p:cTn>
                              </p:par>
                            </p:childTnLst>
                          </p:cTn>
                        </p:par>
                        <p:par>
                          <p:cTn id="34" fill="hold">
                            <p:stCondLst>
                              <p:cond delay="2500"/>
                            </p:stCondLst>
                            <p:childTnLst>
                              <p:par>
                                <p:cTn id="35" presetID="27" presetClass="emph" presetSubtype="0" fill="remove" grpId="5" nodeType="afterEffect">
                                  <p:stCondLst>
                                    <p:cond delay="0"/>
                                  </p:stCondLst>
                                  <p:childTnLst>
                                    <p:animClr clrSpc="rgb" dir="cw">
                                      <p:cBhvr override="childStyle">
                                        <p:cTn id="36" dur="250" autoRev="1" fill="remove"/>
                                        <p:tgtEl>
                                          <p:spTgt spid="13"/>
                                        </p:tgtEl>
                                        <p:attrNameLst>
                                          <p:attrName>style.color</p:attrName>
                                        </p:attrNameLst>
                                      </p:cBhvr>
                                      <p:to>
                                        <a:schemeClr val="bg1"/>
                                      </p:to>
                                    </p:animClr>
                                    <p:animClr clrSpc="rgb" dir="cw">
                                      <p:cBhvr>
                                        <p:cTn id="37" dur="250" autoRev="1" fill="remove"/>
                                        <p:tgtEl>
                                          <p:spTgt spid="13"/>
                                        </p:tgtEl>
                                        <p:attrNameLst>
                                          <p:attrName>fillcolor</p:attrName>
                                        </p:attrNameLst>
                                      </p:cBhvr>
                                      <p:to>
                                        <a:schemeClr val="bg1"/>
                                      </p:to>
                                    </p:animClr>
                                    <p:set>
                                      <p:cBhvr>
                                        <p:cTn id="38" dur="250" autoRev="1" fill="remove"/>
                                        <p:tgtEl>
                                          <p:spTgt spid="13"/>
                                        </p:tgtEl>
                                        <p:attrNameLst>
                                          <p:attrName>fill.type</p:attrName>
                                        </p:attrNameLst>
                                      </p:cBhvr>
                                      <p:to>
                                        <p:strVal val="solid"/>
                                      </p:to>
                                    </p:set>
                                    <p:set>
                                      <p:cBhvr>
                                        <p:cTn id="39" dur="250" autoRev="1" fill="remove"/>
                                        <p:tgtEl>
                                          <p:spTgt spid="13"/>
                                        </p:tgtEl>
                                        <p:attrNameLst>
                                          <p:attrName>fill.on</p:attrName>
                                        </p:attrNameLst>
                                      </p:cBhvr>
                                      <p:to>
                                        <p:strVal val="true"/>
                                      </p:to>
                                    </p:set>
                                  </p:childTnLst>
                                </p:cTn>
                              </p:par>
                            </p:childTnLst>
                          </p:cTn>
                        </p:par>
                        <p:par>
                          <p:cTn id="40" fill="hold">
                            <p:stCondLst>
                              <p:cond delay="3000"/>
                            </p:stCondLst>
                            <p:childTnLst>
                              <p:par>
                                <p:cTn id="41" presetID="27" presetClass="emph" presetSubtype="0" fill="remove" grpId="6" nodeType="afterEffect">
                                  <p:stCondLst>
                                    <p:cond delay="0"/>
                                  </p:stCondLst>
                                  <p:childTnLst>
                                    <p:animClr clrSpc="rgb" dir="cw">
                                      <p:cBhvr override="childStyle">
                                        <p:cTn id="42" dur="250" autoRev="1" fill="remove"/>
                                        <p:tgtEl>
                                          <p:spTgt spid="13"/>
                                        </p:tgtEl>
                                        <p:attrNameLst>
                                          <p:attrName>style.color</p:attrName>
                                        </p:attrNameLst>
                                      </p:cBhvr>
                                      <p:to>
                                        <a:schemeClr val="bg1"/>
                                      </p:to>
                                    </p:animClr>
                                    <p:animClr clrSpc="rgb" dir="cw">
                                      <p:cBhvr>
                                        <p:cTn id="43" dur="250" autoRev="1" fill="remove"/>
                                        <p:tgtEl>
                                          <p:spTgt spid="13"/>
                                        </p:tgtEl>
                                        <p:attrNameLst>
                                          <p:attrName>fillcolor</p:attrName>
                                        </p:attrNameLst>
                                      </p:cBhvr>
                                      <p:to>
                                        <a:schemeClr val="bg1"/>
                                      </p:to>
                                    </p:animClr>
                                    <p:set>
                                      <p:cBhvr>
                                        <p:cTn id="44" dur="250" autoRev="1" fill="remove"/>
                                        <p:tgtEl>
                                          <p:spTgt spid="13"/>
                                        </p:tgtEl>
                                        <p:attrNameLst>
                                          <p:attrName>fill.type</p:attrName>
                                        </p:attrNameLst>
                                      </p:cBhvr>
                                      <p:to>
                                        <p:strVal val="solid"/>
                                      </p:to>
                                    </p:set>
                                    <p:set>
                                      <p:cBhvr>
                                        <p:cTn id="45" dur="250" autoRev="1" fill="remove"/>
                                        <p:tgtEl>
                                          <p:spTgt spid="13"/>
                                        </p:tgtEl>
                                        <p:attrNameLst>
                                          <p:attrName>fill.on</p:attrName>
                                        </p:attrNameLst>
                                      </p:cBhvr>
                                      <p:to>
                                        <p:strVal val="true"/>
                                      </p:to>
                                    </p:se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7" nodeType="clickEffect">
                                  <p:stCondLst>
                                    <p:cond delay="0"/>
                                  </p:stCondLst>
                                  <p:childTnLst>
                                    <p:animEffect transition="out" filter="fade">
                                      <p:cBhvr>
                                        <p:cTn id="49" dur="500"/>
                                        <p:tgtEl>
                                          <p:spTgt spid="13"/>
                                        </p:tgtEl>
                                      </p:cBhvr>
                                    </p:animEffect>
                                    <p:set>
                                      <p:cBhvr>
                                        <p:cTn id="50" dur="1" fill="hold">
                                          <p:stCondLst>
                                            <p:cond delay="499"/>
                                          </p:stCondLst>
                                        </p:cTn>
                                        <p:tgtEl>
                                          <p:spTgt spid="13"/>
                                        </p:tgtEl>
                                        <p:attrNameLst>
                                          <p:attrName>style.visibility</p:attrName>
                                        </p:attrNameLst>
                                      </p:cBhvr>
                                      <p:to>
                                        <p:strVal val="hidden"/>
                                      </p:to>
                                    </p:set>
                                  </p:childTnLst>
                                </p:cTn>
                              </p:par>
                            </p:childTnLst>
                          </p:cTn>
                        </p:par>
                        <p:par>
                          <p:cTn id="51" fill="hold">
                            <p:stCondLst>
                              <p:cond delay="500"/>
                            </p:stCondLst>
                            <p:childTnLst>
                              <p:par>
                                <p:cTn id="52" presetID="31" presetClass="exit" presetSubtype="0" fill="hold" nodeType="afterEffect">
                                  <p:stCondLst>
                                    <p:cond delay="0"/>
                                  </p:stCondLst>
                                  <p:childTnLst>
                                    <p:anim calcmode="lin" valueType="num">
                                      <p:cBhvr>
                                        <p:cTn id="53" dur="1000"/>
                                        <p:tgtEl>
                                          <p:spTgt spid="12"/>
                                        </p:tgtEl>
                                        <p:attrNameLst>
                                          <p:attrName>ppt_w</p:attrName>
                                        </p:attrNameLst>
                                      </p:cBhvr>
                                      <p:tavLst>
                                        <p:tav tm="0">
                                          <p:val>
                                            <p:strVal val="ppt_w"/>
                                          </p:val>
                                        </p:tav>
                                        <p:tav tm="100000">
                                          <p:val>
                                            <p:fltVal val="0"/>
                                          </p:val>
                                        </p:tav>
                                      </p:tavLst>
                                    </p:anim>
                                    <p:anim calcmode="lin" valueType="num">
                                      <p:cBhvr>
                                        <p:cTn id="54" dur="1000"/>
                                        <p:tgtEl>
                                          <p:spTgt spid="12"/>
                                        </p:tgtEl>
                                        <p:attrNameLst>
                                          <p:attrName>ppt_h</p:attrName>
                                        </p:attrNameLst>
                                      </p:cBhvr>
                                      <p:tavLst>
                                        <p:tav tm="0">
                                          <p:val>
                                            <p:strVal val="ppt_h"/>
                                          </p:val>
                                        </p:tav>
                                        <p:tav tm="100000">
                                          <p:val>
                                            <p:fltVal val="0"/>
                                          </p:val>
                                        </p:tav>
                                      </p:tavLst>
                                    </p:anim>
                                    <p:anim calcmode="lin" valueType="num">
                                      <p:cBhvr>
                                        <p:cTn id="55" dur="1000"/>
                                        <p:tgtEl>
                                          <p:spTgt spid="12"/>
                                        </p:tgtEl>
                                        <p:attrNameLst>
                                          <p:attrName>style.rotation</p:attrName>
                                        </p:attrNameLst>
                                      </p:cBhvr>
                                      <p:tavLst>
                                        <p:tav tm="0">
                                          <p:val>
                                            <p:fltVal val="0"/>
                                          </p:val>
                                        </p:tav>
                                        <p:tav tm="100000">
                                          <p:val>
                                            <p:fltVal val="90"/>
                                          </p:val>
                                        </p:tav>
                                      </p:tavLst>
                                    </p:anim>
                                    <p:animEffect transition="out" filter="fade">
                                      <p:cBhvr>
                                        <p:cTn id="56" dur="1000"/>
                                        <p:tgtEl>
                                          <p:spTgt spid="12"/>
                                        </p:tgtEl>
                                      </p:cBhvr>
                                    </p:animEffect>
                                    <p:set>
                                      <p:cBhvr>
                                        <p:cTn id="57" dur="1" fill="hold">
                                          <p:stCondLst>
                                            <p:cond delay="999"/>
                                          </p:stCondLst>
                                        </p:cTn>
                                        <p:tgtEl>
                                          <p:spTgt spid="12"/>
                                        </p:tgtEl>
                                        <p:attrNameLst>
                                          <p:attrName>style.visibility</p:attrName>
                                        </p:attrNameLst>
                                      </p:cBhvr>
                                      <p:to>
                                        <p:strVal val="hidden"/>
                                      </p:to>
                                    </p:set>
                                  </p:childTnLst>
                                </p:cTn>
                              </p:par>
                              <p:par>
                                <p:cTn id="58" presetID="10" presetClass="entr" presetSubtype="0" fill="hold"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6" presetClass="emph" presetSubtype="0" fill="hold" nodeType="clickEffect">
                                  <p:stCondLst>
                                    <p:cond delay="0"/>
                                  </p:stCondLst>
                                  <p:childTnLst>
                                    <p:animScale>
                                      <p:cBhvr>
                                        <p:cTn id="64" dur="2000" fill="hold"/>
                                        <p:tgtEl>
                                          <p:spTgt spid="14"/>
                                        </p:tgtEl>
                                      </p:cBhvr>
                                      <p:by x="25000" y="25000"/>
                                    </p:animScale>
                                  </p:childTnLst>
                                </p:cTn>
                              </p:par>
                            </p:childTnLst>
                          </p:cTn>
                        </p:par>
                        <p:par>
                          <p:cTn id="65" fill="hold">
                            <p:stCondLst>
                              <p:cond delay="2000"/>
                            </p:stCondLst>
                            <p:childTnLst>
                              <p:par>
                                <p:cTn id="66" presetID="35" presetClass="path" presetSubtype="0" accel="50000" decel="50000" fill="hold" nodeType="afterEffect">
                                  <p:stCondLst>
                                    <p:cond delay="0"/>
                                  </p:stCondLst>
                                  <p:childTnLst>
                                    <p:animMotion origin="layout" path="M 0 0 L -0.38372 -0.00856 " pathEditMode="relative" rAng="0" ptsTypes="AA">
                                      <p:cBhvr>
                                        <p:cTn id="67" dur="1000" fill="hold"/>
                                        <p:tgtEl>
                                          <p:spTgt spid="14"/>
                                        </p:tgtEl>
                                        <p:attrNameLst>
                                          <p:attrName>ppt_x</p:attrName>
                                          <p:attrName>ppt_y</p:attrName>
                                        </p:attrNameLst>
                                      </p:cBhvr>
                                      <p:rCtr x="-19193" y="-440"/>
                                    </p:animMotion>
                                  </p:childTnLst>
                                </p:cTn>
                              </p:par>
                            </p:childTnLst>
                          </p:cTn>
                        </p:par>
                        <p:par>
                          <p:cTn id="68" fill="hold">
                            <p:stCondLst>
                              <p:cond delay="3000"/>
                            </p:stCondLst>
                            <p:childTnLst>
                              <p:par>
                                <p:cTn id="69" presetID="2" presetClass="entr" presetSubtype="2"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fill="hold"/>
                                        <p:tgtEl>
                                          <p:spTgt spid="21"/>
                                        </p:tgtEl>
                                        <p:attrNameLst>
                                          <p:attrName>ppt_x</p:attrName>
                                        </p:attrNameLst>
                                      </p:cBhvr>
                                      <p:tavLst>
                                        <p:tav tm="0">
                                          <p:val>
                                            <p:strVal val="1+#ppt_w/2"/>
                                          </p:val>
                                        </p:tav>
                                        <p:tav tm="100000">
                                          <p:val>
                                            <p:strVal val="#ppt_x"/>
                                          </p:val>
                                        </p:tav>
                                      </p:tavLst>
                                    </p:anim>
                                    <p:anim calcmode="lin" valueType="num">
                                      <p:cBhvr additive="base">
                                        <p:cTn id="72" dur="500" fill="hold"/>
                                        <p:tgtEl>
                                          <p:spTgt spid="21"/>
                                        </p:tgtEl>
                                        <p:attrNameLst>
                                          <p:attrName>ppt_y</p:attrName>
                                        </p:attrNameLst>
                                      </p:cBhvr>
                                      <p:tavLst>
                                        <p:tav tm="0">
                                          <p:val>
                                            <p:strVal val="#ppt_y"/>
                                          </p:val>
                                        </p:tav>
                                        <p:tav tm="100000">
                                          <p:val>
                                            <p:strVal val="#ppt_y"/>
                                          </p:val>
                                        </p:tav>
                                      </p:tavLst>
                                    </p:anim>
                                  </p:childTnLst>
                                </p:cTn>
                              </p:par>
                            </p:childTnLst>
                          </p:cTn>
                        </p:par>
                        <p:par>
                          <p:cTn id="73" fill="hold">
                            <p:stCondLst>
                              <p:cond delay="3500"/>
                            </p:stCondLst>
                            <p:childTnLst>
                              <p:par>
                                <p:cTn id="74" presetID="2" presetClass="entr" presetSubtype="1" fill="hold" nodeType="after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additive="base">
                                        <p:cTn id="76" dur="500" fill="hold"/>
                                        <p:tgtEl>
                                          <p:spTgt spid="28"/>
                                        </p:tgtEl>
                                        <p:attrNameLst>
                                          <p:attrName>ppt_x</p:attrName>
                                        </p:attrNameLst>
                                      </p:cBhvr>
                                      <p:tavLst>
                                        <p:tav tm="0">
                                          <p:val>
                                            <p:strVal val="#ppt_x"/>
                                          </p:val>
                                        </p:tav>
                                        <p:tav tm="100000">
                                          <p:val>
                                            <p:strVal val="#ppt_x"/>
                                          </p:val>
                                        </p:tav>
                                      </p:tavLst>
                                    </p:anim>
                                    <p:anim calcmode="lin" valueType="num">
                                      <p:cBhvr additive="base">
                                        <p:cTn id="77" dur="500" fill="hold"/>
                                        <p:tgtEl>
                                          <p:spTgt spid="28"/>
                                        </p:tgtEl>
                                        <p:attrNameLst>
                                          <p:attrName>ppt_y</p:attrName>
                                        </p:attrNameLst>
                                      </p:cBhvr>
                                      <p:tavLst>
                                        <p:tav tm="0">
                                          <p:val>
                                            <p:strVal val="0-#ppt_h/2"/>
                                          </p:val>
                                        </p:tav>
                                        <p:tav tm="100000">
                                          <p:val>
                                            <p:strVal val="#ppt_y"/>
                                          </p:val>
                                        </p:tav>
                                      </p:tavLst>
                                    </p:anim>
                                  </p:childTnLst>
                                </p:cTn>
                              </p:par>
                            </p:childTnLst>
                          </p:cTn>
                        </p:par>
                        <p:par>
                          <p:cTn id="78" fill="hold">
                            <p:stCondLst>
                              <p:cond delay="4000"/>
                            </p:stCondLst>
                            <p:childTnLst>
                              <p:par>
                                <p:cTn id="79" presetID="2" presetClass="entr" presetSubtype="4" fill="hold" nodeType="after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13" grpId="3" animBg="1"/>
      <p:bldP spid="13" grpId="4" animBg="1"/>
      <p:bldP spid="13" grpId="5" animBg="1"/>
      <p:bldP spid="13" grpId="6" animBg="1"/>
      <p:bldP spid="13" grpId="7" animBg="1"/>
    </p:bld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ZnMjEmGrPU2fc9U87uIQW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ZnMjEmGrPU2fc9U87uIQW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ZnMjEmGrPU2fc9U87uIQW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ZnMjEmGrPU2fc9U87uIQW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ZnMjEmGrPU2fc9U87uIQWw"/>
</p:tagLst>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CA2A0EB-C8E9-4988-A94A-634D8E4778AA}"/>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ITPro</Template>
  <TotalTime>264</TotalTime>
  <Words>8389</Words>
  <Application>Microsoft Office PowerPoint</Application>
  <PresentationFormat>Custom</PresentationFormat>
  <Paragraphs>1000</Paragraphs>
  <Slides>57</Slides>
  <Notes>50</Notes>
  <HiddenSlides>2</HiddenSlides>
  <MMClips>1</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57</vt:i4>
      </vt:variant>
    </vt:vector>
  </HeadingPairs>
  <TitlesOfParts>
    <vt:vector size="70" baseType="lpstr">
      <vt:lpstr>Arial</vt:lpstr>
      <vt:lpstr>Calibri</vt:lpstr>
      <vt:lpstr>Segoe</vt:lpstr>
      <vt:lpstr>Segoe Light</vt:lpstr>
      <vt:lpstr>Segoe UI</vt:lpstr>
      <vt:lpstr>Segoe UI Light</vt:lpstr>
      <vt:lpstr>Segoe UI Semibold</vt:lpstr>
      <vt:lpstr>Times New Roman</vt:lpstr>
      <vt:lpstr>Tw Cen MT</vt:lpstr>
      <vt:lpstr>Wingdings</vt:lpstr>
      <vt:lpstr>Wingdings 3</vt:lpstr>
      <vt:lpstr>5-30499_SPC_2014_ITPro_Template_16x9</vt:lpstr>
      <vt:lpstr>1_5-30499_SPC_2014_ITPro_Template_16x9</vt:lpstr>
      <vt:lpstr>PowerPoint Presentation</vt:lpstr>
      <vt:lpstr>Office 365 Trust Security, Privacy, and Compliance</vt:lpstr>
      <vt:lpstr>Why Trust Office 365?</vt:lpstr>
      <vt:lpstr>Office 365 Security, Privacy and Compliance</vt:lpstr>
      <vt:lpstr>PowerPoint Presentation</vt:lpstr>
      <vt:lpstr>Security</vt:lpstr>
      <vt:lpstr>Security – Service capabilities</vt:lpstr>
      <vt:lpstr>Defense in depth multi-dimensional approach to customer environment</vt:lpstr>
      <vt:lpstr>PowerPoint Presentation</vt:lpstr>
      <vt:lpstr>Physical Security</vt:lpstr>
      <vt:lpstr>Network</vt:lpstr>
      <vt:lpstr>Host/Application</vt:lpstr>
      <vt:lpstr>‘Lock Box’ Process</vt:lpstr>
      <vt:lpstr>Administrators</vt:lpstr>
      <vt:lpstr>Data</vt:lpstr>
      <vt:lpstr>PowerPoint Presentation</vt:lpstr>
      <vt:lpstr>PowerPoint Presentation</vt:lpstr>
      <vt:lpstr>PowerPoint Presentation</vt:lpstr>
      <vt:lpstr>PowerPoint Presentation</vt:lpstr>
      <vt:lpstr>Defense in depth multi-dimensional approach to customer environment</vt:lpstr>
      <vt:lpstr>PowerPoint Presentation</vt:lpstr>
      <vt:lpstr>Customer Security controls   Data Protection  Identity Management </vt:lpstr>
      <vt:lpstr>Rights Management Service</vt:lpstr>
      <vt:lpstr>PowerPoint Presentation</vt:lpstr>
      <vt:lpstr>PowerPoint Presentation</vt:lpstr>
      <vt:lpstr>PowerPoint Presentation</vt:lpstr>
      <vt:lpstr>PowerPoint Presentation</vt:lpstr>
      <vt:lpstr>Anti Spam / Anti Virus</vt:lpstr>
      <vt:lpstr>Identity Management  Federation  Password Sync  Two Factor Authentication  </vt:lpstr>
      <vt:lpstr>User Access</vt:lpstr>
      <vt:lpstr>Office 365 Identity</vt:lpstr>
      <vt:lpstr>Two Factor authentication using any phone</vt:lpstr>
      <vt:lpstr>Security – Key Risks</vt:lpstr>
      <vt:lpstr>Security – Key Risks</vt:lpstr>
      <vt:lpstr>Compliance  What does compliance mean to you? What standards do we meet? What is regulatory compliance and organizational compliance?  </vt:lpstr>
      <vt:lpstr>Compliance  Commitment to industry standards and organizational compliance  </vt:lpstr>
      <vt:lpstr>What does it matter?  Independent verification  Regulatory compliance  Peace of mind  </vt:lpstr>
      <vt:lpstr>Standards &amp; Certifications</vt:lpstr>
      <vt:lpstr>How Office 365 Controls meet Compliance?</vt:lpstr>
      <vt:lpstr>PowerPoint Presentation</vt:lpstr>
      <vt:lpstr>Compliance controls</vt:lpstr>
      <vt:lpstr>PowerPoint Presentation</vt:lpstr>
      <vt:lpstr>PowerPoint Presentation</vt:lpstr>
      <vt:lpstr>Data Loss Prevention (DLP)</vt:lpstr>
      <vt:lpstr>Email archiving and retention</vt:lpstr>
      <vt:lpstr>PowerPoint Presentation</vt:lpstr>
      <vt:lpstr>Privacy</vt:lpstr>
      <vt:lpstr>No Advertising</vt:lpstr>
      <vt:lpstr>Transparency</vt:lpstr>
      <vt:lpstr>Trust and Confidence</vt:lpstr>
      <vt:lpstr>Clearing the Air </vt:lpstr>
      <vt:lpstr>Taking Action </vt:lpstr>
      <vt:lpstr>Resources</vt:lpstr>
      <vt:lpstr>PowerPoint Presentation</vt:lpstr>
      <vt:lpstr>How Privacy of Data is Protected?</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365 Trust â€“ Security, Privacy and Compliance</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6</cp:revision>
  <dcterms:created xsi:type="dcterms:W3CDTF">2014-03-05T15:02:35Z</dcterms:created>
  <dcterms:modified xsi:type="dcterms:W3CDTF">2014-03-05T21:29:42Z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