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3.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4.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5.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8" r:id="rId6"/>
    <p:sldMasterId id="2147484272" r:id="rId7"/>
    <p:sldMasterId id="2147484296" r:id="rId8"/>
    <p:sldMasterId id="2147484326" r:id="rId9"/>
    <p:sldMasterId id="2147484370" r:id="rId10"/>
  </p:sldMasterIdLst>
  <p:notesMasterIdLst>
    <p:notesMasterId r:id="rId56"/>
  </p:notesMasterIdLst>
  <p:handoutMasterIdLst>
    <p:handoutMasterId r:id="rId57"/>
  </p:handoutMasterIdLst>
  <p:sldIdLst>
    <p:sldId id="1236" r:id="rId11"/>
    <p:sldId id="1124" r:id="rId12"/>
    <p:sldId id="1275" r:id="rId13"/>
    <p:sldId id="1276" r:id="rId14"/>
    <p:sldId id="1277" r:id="rId15"/>
    <p:sldId id="1278" r:id="rId16"/>
    <p:sldId id="1279" r:id="rId17"/>
    <p:sldId id="1280" r:id="rId18"/>
    <p:sldId id="1281" r:id="rId19"/>
    <p:sldId id="1282" r:id="rId20"/>
    <p:sldId id="1283" r:id="rId21"/>
    <p:sldId id="1284" r:id="rId22"/>
    <p:sldId id="1285" r:id="rId23"/>
    <p:sldId id="1286" r:id="rId24"/>
    <p:sldId id="1287" r:id="rId25"/>
    <p:sldId id="1288" r:id="rId26"/>
    <p:sldId id="1289" r:id="rId27"/>
    <p:sldId id="1290" r:id="rId28"/>
    <p:sldId id="1291" r:id="rId29"/>
    <p:sldId id="1292" r:id="rId30"/>
    <p:sldId id="1293" r:id="rId31"/>
    <p:sldId id="1294" r:id="rId32"/>
    <p:sldId id="1295" r:id="rId33"/>
    <p:sldId id="1296" r:id="rId34"/>
    <p:sldId id="1297" r:id="rId35"/>
    <p:sldId id="1298" r:id="rId36"/>
    <p:sldId id="1299" r:id="rId37"/>
    <p:sldId id="1300" r:id="rId38"/>
    <p:sldId id="1301" r:id="rId39"/>
    <p:sldId id="1302" r:id="rId40"/>
    <p:sldId id="1303" r:id="rId41"/>
    <p:sldId id="1304" r:id="rId42"/>
    <p:sldId id="1305" r:id="rId43"/>
    <p:sldId id="1306" r:id="rId44"/>
    <p:sldId id="1307" r:id="rId45"/>
    <p:sldId id="1308" r:id="rId46"/>
    <p:sldId id="1309" r:id="rId47"/>
    <p:sldId id="1310" r:id="rId48"/>
    <p:sldId id="1311" r:id="rId49"/>
    <p:sldId id="1312" r:id="rId50"/>
    <p:sldId id="1313" r:id="rId51"/>
    <p:sldId id="1314" r:id="rId52"/>
    <p:sldId id="1315" r:id="rId53"/>
    <p:sldId id="1316" r:id="rId54"/>
    <p:sldId id="1132" r:id="rId5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8255"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notesMaster" Target="notesMasters/notesMaster1.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presProps" Target="presProp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handoutMaster" Target="handoutMasters/handoutMaster1.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6569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1451741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371831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A96ABC0-A7B5-4196-8661-EED0E7FC473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780131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C22183-0869-4526-8B42-FDAB59FF4AD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1534028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3/5/2014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79886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75452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21097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84163" lvl="1" indent="0" defTabSz="914361">
              <a:buNone/>
              <a:defRPr/>
            </a:pPr>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90379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618909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DDBC54D9-7DE7-4106-A2A9-B1C736958BA8}" type="slidenum">
              <a:rPr lang="en-US">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636947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909137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dirty="0"/>
          </a:p>
        </p:txBody>
      </p:sp>
    </p:spTree>
    <p:extLst>
      <p:ext uri="{BB962C8B-B14F-4D97-AF65-F5344CB8AC3E}">
        <p14:creationId xmlns:p14="http://schemas.microsoft.com/office/powerpoint/2010/main" val="2454363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Date Placeholder 3"/>
          <p:cNvSpPr>
            <a:spLocks noGrp="1"/>
          </p:cNvSpPr>
          <p:nvPr>
            <p:ph type="dt" idx="10"/>
          </p:nvPr>
        </p:nvSpPr>
        <p:spPr/>
        <p:txBody>
          <a:bodyPr/>
          <a:lstStyle/>
          <a:p>
            <a:fld id="{EE74FEE1-E8A7-40A3-ABA0-F50A173FF0ED}"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01086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6004695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7.xml"/><Relationship Id="rId4" Type="http://schemas.openxmlformats.org/officeDocument/2006/relationships/image" Target="../media/image17.pn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jp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60131782"/>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946225138"/>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77149012"/>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3264340"/>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54717820"/>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4953" y="5133290"/>
            <a:ext cx="5542600" cy="1919175"/>
          </a:xfrm>
          <a:prstGeom prst="rect">
            <a:avLst/>
          </a:prstGeom>
        </p:spPr>
      </p:pic>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3378482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906554072"/>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smtClean="0"/>
              <a:t>Click to edit Master text styles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32824003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3026546240"/>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319113074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1146367474"/>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1671379585"/>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3161676872"/>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4" cy="2817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369708215"/>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2912775933"/>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1127988780"/>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1529597583"/>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3257725713"/>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2647304018"/>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1"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276284396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2" y="6223644"/>
            <a:ext cx="2203201" cy="762879"/>
          </a:xfrm>
          <a:prstGeom prst="rect">
            <a:avLst/>
          </a:prstGeom>
        </p:spPr>
      </p:pic>
    </p:spTree>
    <p:extLst>
      <p:ext uri="{BB962C8B-B14F-4D97-AF65-F5344CB8AC3E}">
        <p14:creationId xmlns:p14="http://schemas.microsoft.com/office/powerpoint/2010/main" val="2984005465"/>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74523869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1"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Tree>
    <p:extLst>
      <p:ext uri="{BB962C8B-B14F-4D97-AF65-F5344CB8AC3E}">
        <p14:creationId xmlns:p14="http://schemas.microsoft.com/office/powerpoint/2010/main" val="111675936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797A7D"/>
                    </a:gs>
                    <a:gs pos="0">
                      <a:srgbClr val="797A7D"/>
                    </a:gs>
                  </a:gsLst>
                  <a:lin ang="5400000" scaled="0"/>
                </a:gradFill>
              </a:rPr>
              <a:pPr/>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59" y="6221788"/>
            <a:ext cx="2208564" cy="764735"/>
          </a:xfrm>
          <a:prstGeom prst="rect">
            <a:avLst/>
          </a:prstGeom>
        </p:spPr>
      </p:pic>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290058677"/>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5973284"/>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0683433"/>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505107768"/>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473407291"/>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620384" y="431186"/>
            <a:ext cx="11195742" cy="678031"/>
          </a:xfrm>
        </p:spPr>
        <p:txBody>
          <a:bodyPr/>
          <a:lstStyle>
            <a:lvl1pPr>
              <a:defRPr sz="4896" spc="-153"/>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623672" y="1478290"/>
            <a:ext cx="11195743" cy="2092881"/>
          </a:xfrm>
        </p:spPr>
        <p:txBody>
          <a:bodyPr>
            <a:spAutoFit/>
          </a:bodyPr>
          <a:lstStyle>
            <a:lvl1pPr>
              <a:defRPr>
                <a:latin typeface="Segoe UI" pitchFamily="34" charset="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32437543"/>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8484277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526947769"/>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cSld name="Dem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274639" y="3040063"/>
            <a:ext cx="9142619" cy="2286000"/>
          </a:xfrm>
          <a:noFill/>
        </p:spPr>
        <p:txBody>
          <a:bodyPr tIns="91440" bIns="91440" anchor="t" anchorCtr="0"/>
          <a:lstStyle>
            <a:lvl1pPr>
              <a:defRPr sz="7200" spc="-100" baseline="0">
                <a:gradFill>
                  <a:gsLst>
                    <a:gs pos="5833">
                      <a:srgbClr val="282828"/>
                    </a:gs>
                    <a:gs pos="18000">
                      <a:srgbClr val="282828"/>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63"/>
            <a:ext cx="9144064" cy="1371600"/>
          </a:xfrm>
          <a:noFill/>
        </p:spPr>
        <p:txBody>
          <a:bodyPr lIns="182880" tIns="146304" rIns="182880" bIns="146304">
            <a:noAutofit/>
          </a:bodyPr>
          <a:lstStyle>
            <a:lvl1pPr marL="0" indent="0">
              <a:spcBef>
                <a:spcPts val="0"/>
              </a:spcBef>
              <a:buNone/>
              <a:defRPr sz="3600" spc="0" baseline="0">
                <a:gradFill>
                  <a:gsLst>
                    <a:gs pos="0">
                      <a:srgbClr val="282828"/>
                    </a:gs>
                    <a:gs pos="100000">
                      <a:srgbClr val="282828"/>
                    </a:gs>
                  </a:gsLst>
                  <a:lin ang="5400000" scaled="0"/>
                </a:gradFill>
                <a:latin typeface="+mj-lt"/>
              </a:defRPr>
            </a:lvl1pPr>
          </a:lstStyle>
          <a:p>
            <a:pPr lvl="0"/>
            <a:r>
              <a:rPr lang="en-US" dirty="0" smtClean="0"/>
              <a:t>Speaker Name</a:t>
            </a:r>
          </a:p>
        </p:txBody>
      </p:sp>
      <p:sp>
        <p:nvSpPr>
          <p:cNvPr id="12" name="Rectangle 11"/>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308811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4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950"/>
                                        <p:tgtEl>
                                          <p:spTgt spid="2"/>
                                        </p:tgtEl>
                                      </p:cBhvr>
                                    </p:animEffect>
                                  </p:childTnLst>
                                </p:cTn>
                              </p:par>
                              <p:par>
                                <p:cTn id="8" presetID="63" presetClass="path" presetSubtype="0" decel="100000" fill="hold" grpId="1" nodeType="withEffect">
                                  <p:stCondLst>
                                    <p:cond delay="1450"/>
                                  </p:stCondLst>
                                  <p:childTnLst>
                                    <p:animMotion origin="layout" path="M -0.01455 2.42397E-6 L 1.51391E-6 2.42397E-6 " pathEditMode="relative" rAng="0" ptsTypes="AA">
                                      <p:cBhvr>
                                        <p:cTn id="9" dur="950" fill="hold"/>
                                        <p:tgtEl>
                                          <p:spTgt spid="2"/>
                                        </p:tgtEl>
                                        <p:attrNameLst>
                                          <p:attrName>ppt_x</p:attrName>
                                          <p:attrName>ppt_y</p:attrName>
                                        </p:attrNameLst>
                                      </p:cBhvr>
                                      <p:rCtr x="728" y="0"/>
                                    </p:animMotion>
                                  </p:childTnLst>
                                </p:cTn>
                              </p:par>
                              <p:par>
                                <p:cTn id="10" presetID="6" presetClass="emph" presetSubtype="0" accel="100000" autoRev="1" fill="hold" grpId="2" nodeType="withEffect">
                                  <p:stCondLst>
                                    <p:cond delay="750"/>
                                  </p:stCondLst>
                                  <p:childTnLst>
                                    <p:animScale>
                                      <p:cBhvr>
                                        <p:cTn id="11" dur="500" fill="hold"/>
                                        <p:tgtEl>
                                          <p:spTgt spid="2"/>
                                        </p:tgtEl>
                                      </p:cBhvr>
                                      <p:by x="92000" y="92000"/>
                                    </p:animScale>
                                  </p:childTnLst>
                                </p:cTn>
                              </p:par>
                              <p:par>
                                <p:cTn id="12" presetID="10" presetClass="entr" presetSubtype="0" fill="hold" grpId="0" nodeType="withEffect">
                                  <p:stCondLst>
                                    <p:cond delay="16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950"/>
                                        <p:tgtEl>
                                          <p:spTgt spid="5"/>
                                        </p:tgtEl>
                                      </p:cBhvr>
                                    </p:animEffect>
                                  </p:childTnLst>
                                </p:cTn>
                              </p:par>
                              <p:par>
                                <p:cTn id="15" presetID="63" presetClass="path" presetSubtype="0" decel="100000" fill="hold" grpId="1" nodeType="withEffect">
                                  <p:stCondLst>
                                    <p:cond delay="1650"/>
                                  </p:stCondLst>
                                  <p:childTnLst>
                                    <p:animMotion origin="layout" path="M -0.01455 2.42397E-6 L 1.51391E-6 2.42397E-6 " pathEditMode="relative" rAng="0" ptsTypes="AA">
                                      <p:cBhvr>
                                        <p:cTn id="16" dur="950" fill="hold"/>
                                        <p:tgtEl>
                                          <p:spTgt spid="5"/>
                                        </p:tgtEl>
                                        <p:attrNameLst>
                                          <p:attrName>ppt_x</p:attrName>
                                          <p:attrName>ppt_y</p:attrName>
                                        </p:attrNameLst>
                                      </p:cBhvr>
                                      <p:rCtr x="728" y="0"/>
                                    </p:animMotion>
                                  </p:childTnLst>
                                </p:cTn>
                              </p:par>
                              <p:par>
                                <p:cTn id="17" presetID="6" presetClass="emph" presetSubtype="0" accel="100000" autoRev="1" fill="hold" grpId="2" nodeType="withEffect">
                                  <p:stCondLst>
                                    <p:cond delay="950"/>
                                  </p:stCondLst>
                                  <p:childTnLst>
                                    <p:animScale>
                                      <p:cBhvr>
                                        <p:cTn id="18" dur="500" fill="hold"/>
                                        <p:tgtEl>
                                          <p:spTgt spid="5"/>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5" grpId="0">
        <p:tmplLst>
          <p:tmpl>
            <p:tnLst>
              <p:par>
                <p:cTn presetID="10" presetClass="entr" presetSubtype="0" fill="hold" nodeType="withEffect">
                  <p:stCondLst>
                    <p:cond delay="165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bldP spid="5" grpId="2"/>
    </p:bld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3961671"/>
            <a:ext cx="10056812" cy="2743200"/>
          </a:xfrm>
          <a:noFill/>
        </p:spPr>
        <p:txBody>
          <a:bodyPr tIns="91440" bIns="91440" anchor="t" anchorCtr="0"/>
          <a:lstStyle>
            <a:lvl1pPr>
              <a:defRPr sz="7200" spc="-100" baseline="0">
                <a:gradFill>
                  <a:gsLst>
                    <a:gs pos="5833">
                      <a:srgbClr val="282828"/>
                    </a:gs>
                    <a:gs pos="18000">
                      <a:srgbClr val="282828"/>
                    </a:gs>
                  </a:gsLst>
                  <a:lin ang="5400000" scaled="0"/>
                </a:gradFill>
              </a:defRPr>
            </a:lvl1pPr>
          </a:lstStyle>
          <a:p>
            <a:r>
              <a:rPr lang="en-US" dirty="0" smtClean="0"/>
              <a:t>Video title</a:t>
            </a:r>
            <a:endParaRPr lang="en-US" dirty="0"/>
          </a:p>
        </p:txBody>
      </p:sp>
      <p:sp>
        <p:nvSpPr>
          <p:cNvPr id="10" name="Rectangle 9"/>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694829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4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950"/>
                                        <p:tgtEl>
                                          <p:spTgt spid="2"/>
                                        </p:tgtEl>
                                      </p:cBhvr>
                                    </p:animEffect>
                                  </p:childTnLst>
                                </p:cTn>
                              </p:par>
                              <p:par>
                                <p:cTn id="8" presetID="63" presetClass="path" presetSubtype="0" decel="100000" fill="hold" grpId="1" nodeType="withEffect">
                                  <p:stCondLst>
                                    <p:cond delay="1450"/>
                                  </p:stCondLst>
                                  <p:childTnLst>
                                    <p:animMotion origin="layout" path="M -0.01456 3.54063E-6 L 3.3061E-6 3.54063E-6 " pathEditMode="relative" rAng="0" ptsTypes="AA">
                                      <p:cBhvr>
                                        <p:cTn id="9" dur="950" fill="hold"/>
                                        <p:tgtEl>
                                          <p:spTgt spid="2"/>
                                        </p:tgtEl>
                                        <p:attrNameLst>
                                          <p:attrName>ppt_x</p:attrName>
                                          <p:attrName>ppt_y</p:attrName>
                                        </p:attrNameLst>
                                      </p:cBhvr>
                                      <p:rCtr x="728" y="0"/>
                                    </p:animMotion>
                                  </p:childTnLst>
                                </p:cTn>
                              </p:par>
                              <p:par>
                                <p:cTn id="10" presetID="6" presetClass="emph" presetSubtype="0" accel="100000" autoRev="1" fill="hold" grpId="2" nodeType="withEffect">
                                  <p:stCondLst>
                                    <p:cond delay="750"/>
                                  </p:stCondLst>
                                  <p:childTnLst>
                                    <p:animScale>
                                      <p:cBhvr>
                                        <p:cTn id="11" dur="500" fill="hold"/>
                                        <p:tgtEl>
                                          <p:spTgt spid="2"/>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Color Block Header&amp; Subtext">
    <p:bg>
      <p:bgPr>
        <a:solidFill>
          <a:schemeClr val="accent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22479" y="27565"/>
            <a:ext cx="11315419" cy="2805906"/>
          </a:xfrm>
          <a:prstGeom prst="rect">
            <a:avLst/>
          </a:prstGeom>
        </p:spPr>
        <p:txBody>
          <a:bodyPr anchor="b" anchorCtr="0">
            <a:noAutofit/>
          </a:bodyPr>
          <a:lstStyle>
            <a:lvl1pPr marL="0" indent="0">
              <a:lnSpc>
                <a:spcPts val="3875"/>
              </a:lnSpc>
              <a:spcBef>
                <a:spcPts val="0"/>
              </a:spcBef>
              <a:buNone/>
              <a:defRPr sz="3671" b="0" cap="none" baseline="0">
                <a:gradFill>
                  <a:gsLst>
                    <a:gs pos="100000">
                      <a:schemeClr val="bg1"/>
                    </a:gs>
                    <a:gs pos="0">
                      <a:schemeClr val="bg1"/>
                    </a:gs>
                  </a:gsLst>
                  <a:lin ang="5400000" scaled="0"/>
                </a:gradFill>
                <a:latin typeface="Segoe UI Light" pitchFamily="34" charset="0"/>
              </a:defRPr>
            </a:lvl1pPr>
            <a:lvl2pPr marL="619883" indent="0">
              <a:buNone/>
              <a:defRPr sz="2746" b="1"/>
            </a:lvl2pPr>
            <a:lvl3pPr marL="1239765" indent="0">
              <a:buNone/>
              <a:defRPr sz="2441" b="1"/>
            </a:lvl3pPr>
            <a:lvl4pPr marL="1859648" indent="0">
              <a:buNone/>
              <a:defRPr sz="2135" b="1"/>
            </a:lvl4pPr>
            <a:lvl5pPr marL="2479530" indent="0">
              <a:buNone/>
              <a:defRPr sz="2135" b="1"/>
            </a:lvl5pPr>
            <a:lvl6pPr marL="3099414" indent="0">
              <a:buNone/>
              <a:defRPr sz="2135" b="1"/>
            </a:lvl6pPr>
            <a:lvl7pPr marL="3719296" indent="0">
              <a:buNone/>
              <a:defRPr sz="2135" b="1"/>
            </a:lvl7pPr>
            <a:lvl8pPr marL="4339178" indent="0">
              <a:buNone/>
              <a:defRPr sz="2135" b="1"/>
            </a:lvl8pPr>
            <a:lvl9pPr marL="4959061" indent="0">
              <a:buNone/>
              <a:defRPr sz="2135" b="1"/>
            </a:lvl9pPr>
          </a:lstStyle>
          <a:p>
            <a:pPr lvl="0"/>
            <a:r>
              <a:rPr lang="en-US" dirty="0" smtClean="0"/>
              <a:t>Click to edit Master text styles.</a:t>
            </a:r>
          </a:p>
        </p:txBody>
      </p:sp>
      <p:sp>
        <p:nvSpPr>
          <p:cNvPr id="7" name="Text Placeholder 6"/>
          <p:cNvSpPr>
            <a:spLocks noGrp="1"/>
          </p:cNvSpPr>
          <p:nvPr>
            <p:ph type="body" sz="quarter" idx="10"/>
          </p:nvPr>
        </p:nvSpPr>
        <p:spPr>
          <a:xfrm>
            <a:off x="543754" y="3114888"/>
            <a:ext cx="11320296" cy="3646492"/>
          </a:xfrm>
        </p:spPr>
        <p:txBody>
          <a:bodyPr/>
          <a:lstStyle>
            <a:lvl1pPr marL="0" indent="0">
              <a:lnSpc>
                <a:spcPct val="100000"/>
              </a:lnSpc>
              <a:spcBef>
                <a:spcPts val="0"/>
              </a:spcBef>
              <a:spcAft>
                <a:spcPts val="1224"/>
              </a:spcAft>
              <a:buNone/>
              <a:defRPr sz="1835"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10089160" y="6221788"/>
            <a:ext cx="2208564" cy="764735"/>
          </a:xfrm>
          <a:prstGeom prst="rect">
            <a:avLst/>
          </a:prstGeom>
        </p:spPr>
      </p:pic>
    </p:spTree>
    <p:extLst>
      <p:ext uri="{BB962C8B-B14F-4D97-AF65-F5344CB8AC3E}">
        <p14:creationId xmlns:p14="http://schemas.microsoft.com/office/powerpoint/2010/main" val="1107481736"/>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10056498"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638"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invGray">
          <a:xfrm>
            <a:off x="10411875" y="479775"/>
            <a:ext cx="1552931" cy="332660"/>
          </a:xfrm>
          <a:prstGeom prst="rect">
            <a:avLst/>
          </a:prstGeom>
        </p:spPr>
      </p:pic>
      <p:sp>
        <p:nvSpPr>
          <p:cNvPr id="7"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6" name="Text Placeholder 5"/>
          <p:cNvSpPr>
            <a:spLocks noGrp="1"/>
          </p:cNvSpPr>
          <p:nvPr>
            <p:ph type="body" sz="quarter" idx="13" hasCustomPrompt="1"/>
          </p:nvPr>
        </p:nvSpPr>
        <p:spPr>
          <a:xfrm>
            <a:off x="274638" y="479775"/>
            <a:ext cx="3108990" cy="461665"/>
          </a:xfrm>
        </p:spPr>
        <p:txBody>
          <a:bodyPr/>
          <a:lstStyle>
            <a:lvl1pPr marL="0" indent="0">
              <a:buNone/>
              <a:defRPr sz="2000"/>
            </a:lvl1pPr>
          </a:lstStyle>
          <a:p>
            <a:pPr lvl="0"/>
            <a:r>
              <a:rPr lang="en-US" dirty="0" smtClean="0"/>
              <a:t>Session Code Here</a:t>
            </a:r>
            <a:endParaRPr lang="en-US" dirty="0"/>
          </a:p>
        </p:txBody>
      </p:sp>
    </p:spTree>
    <p:extLst>
      <p:ext uri="{BB962C8B-B14F-4D97-AF65-F5344CB8AC3E}">
        <p14:creationId xmlns:p14="http://schemas.microsoft.com/office/powerpoint/2010/main" val="2021052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Walk-in">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invGray">
          <a:xfrm>
            <a:off x="10425963" y="6177914"/>
            <a:ext cx="1552931" cy="332660"/>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black">
          <a:xfrm>
            <a:off x="1200825" y="1762951"/>
            <a:ext cx="7322209" cy="3219670"/>
          </a:xfrm>
          <a:prstGeom prst="rect">
            <a:avLst/>
          </a:prstGeom>
        </p:spPr>
      </p:pic>
    </p:spTree>
    <p:extLst>
      <p:ext uri="{BB962C8B-B14F-4D97-AF65-F5344CB8AC3E}">
        <p14:creationId xmlns:p14="http://schemas.microsoft.com/office/powerpoint/2010/main" val="2003658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4" name="Rectangle 3"/>
          <p:cNvSpPr/>
          <p:nvPr/>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7" name="Rectangle 6"/>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589401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Video slide">
    <p:spTree>
      <p:nvGrpSpPr>
        <p:cNvPr id="1" name=""/>
        <p:cNvGrpSpPr/>
        <p:nvPr/>
      </p:nvGrpSpPr>
      <p:grpSpPr>
        <a:xfrm>
          <a:off x="0" y="0"/>
          <a:ext cx="0" cy="0"/>
          <a:chOff x="0" y="0"/>
          <a:chExt cx="0" cy="0"/>
        </a:xfrm>
      </p:grpSpPr>
      <p:sp>
        <p:nvSpPr>
          <p:cNvPr id="4" name="Rectangle 3"/>
          <p:cNvSpPr/>
          <p:nvPr/>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6"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5" name="Rectangle 4"/>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04956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665536146"/>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30137865"/>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435228788"/>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189856019"/>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130811860"/>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173013223"/>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675321634"/>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011189411"/>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651104439"/>
      </p:ext>
    </p:extLst>
  </p:cSld>
  <p:clrMapOvr>
    <a:masterClrMapping/>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83266276"/>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42989895"/>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06864414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48007156"/>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Confidentiality Slide">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t="-2262"/>
          <a:stretch/>
        </p:blipFill>
        <p:spPr>
          <a:xfrm>
            <a:off x="317" y="-318"/>
            <a:ext cx="12435840" cy="6995160"/>
          </a:xfrm>
          <a:prstGeom prst="rect">
            <a:avLst/>
          </a:prstGeom>
        </p:spPr>
      </p:pic>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37504388"/>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064218578"/>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90153227"/>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324229985"/>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90661562"/>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8116964"/>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0"/>
            <a:ext cx="9144000"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2" y="3943350"/>
            <a:ext cx="3073256"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63"/>
            <a:ext cx="9144000"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6070681" cy="1828007"/>
          </a:xfrm>
          <a:noFill/>
        </p:spPr>
        <p:txBody>
          <a:bodyPr lIns="182880" tIns="146304" rIns="182880" bIns="146304">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3" y="518288"/>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3" y="6208325"/>
            <a:ext cx="1552931" cy="332660"/>
          </a:xfrm>
          <a:prstGeom prst="rect">
            <a:avLst/>
          </a:prstGeom>
        </p:spPr>
      </p:pic>
      <p:sp>
        <p:nvSpPr>
          <p:cNvPr id="10" name="Text Placeholder 7"/>
          <p:cNvSpPr>
            <a:spLocks noGrp="1"/>
          </p:cNvSpPr>
          <p:nvPr>
            <p:ph type="body" sz="quarter" idx="13" hasCustomPrompt="1"/>
          </p:nvPr>
        </p:nvSpPr>
        <p:spPr>
          <a:xfrm>
            <a:off x="6492620" y="434695"/>
            <a:ext cx="5486400" cy="927838"/>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5997" y="4102100"/>
            <a:ext cx="2232026"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0" y="195738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0793253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1098721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5924259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94071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6813585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_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65583366"/>
      </p:ext>
    </p:extLst>
  </p:cSld>
  <p:clrMapOvr>
    <a:masterClrMapping/>
  </p:clrMapOvr>
  <p:transition>
    <p:fade/>
  </p:transition>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03191745"/>
      </p:ext>
    </p:extLst>
  </p:cSld>
  <p:clrMapOvr>
    <a:masterClrMapping/>
  </p:clrMapOvr>
  <p:transition>
    <p:fade/>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4138809"/>
      </p:ext>
    </p:extLst>
  </p:cSld>
  <p:clrMapOvr>
    <a:masterClrMapping/>
  </p:clrMapOvr>
  <p:transition>
    <p:fade/>
  </p:transition>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1_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46967699"/>
      </p:ext>
    </p:extLst>
  </p:cSld>
  <p:clrMapOvr>
    <a:masterClrMapping/>
  </p:clrMapOvr>
  <p:transition>
    <p:fade/>
  </p:transition>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72424621"/>
      </p:ext>
    </p:extLst>
  </p:cSld>
  <p:clrMapOvr>
    <a:masterClrMapping/>
  </p:clrMapOvr>
  <p:transition>
    <p:fade/>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6075079"/>
      </p:ext>
    </p:extLst>
  </p:cSld>
  <p:clrMapOvr>
    <a:masterClrMapping/>
  </p:clrMapOvr>
  <p:transition>
    <p:fade/>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1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9285355"/>
      </p:ext>
    </p:extLst>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1_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90507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29897466"/>
      </p:ext>
    </p:extLst>
  </p:cSld>
  <p:clrMapOvr>
    <a:masterClrMapping/>
  </p:clrMapOvr>
  <p:transition>
    <p:fade/>
  </p:transition>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4174502"/>
      </p:ext>
    </p:extLst>
  </p:cSld>
  <p:clrMapOvr>
    <a:masterClrMapping/>
  </p:clrMapOvr>
  <p:transition>
    <p:fade/>
  </p:transition>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_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215769"/>
      </p:ext>
    </p:extLst>
  </p:cSld>
  <p:clrMapOvr>
    <a:masterClrMapping/>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6576412"/>
      </p:ext>
    </p:extLst>
  </p:cSld>
  <p:clrMapOvr>
    <a:masterClrMapping/>
  </p:clrMapOvr>
  <p:transition>
    <p:fade/>
  </p:transition>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7125883"/>
      </p:ext>
    </p:extLst>
  </p:cSld>
  <p:clrMapOvr>
    <a:masterClrMapping/>
  </p:clrMapOvr>
  <p:transition>
    <p:fade/>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1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2330205"/>
      </p:ext>
    </p:extLst>
  </p:cSld>
  <p:clrMapOvr>
    <a:masterClrMapping/>
  </p:clrMapOvr>
  <p:transition>
    <p:fad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8311347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139356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9809637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7786611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7038182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38586352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93850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4857549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954642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235704"/>
      </p:ext>
    </p:extLst>
  </p:cSld>
  <p:clrMapOvr>
    <a:masterClrMapping/>
  </p:clrMapOvr>
  <p:transition>
    <p:fade/>
  </p:transition>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88524741"/>
      </p:ext>
    </p:extLst>
  </p:cSld>
  <p:clrMapOvr>
    <a:masterClrMapping/>
  </p:clrMapOvr>
  <p:transition>
    <p:fade/>
  </p:transition>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63161002"/>
      </p:ext>
    </p:extLst>
  </p:cSld>
  <p:clrMapOvr>
    <a:masterClrMapping/>
  </p:clrMapOvr>
  <p:transition>
    <p:fade/>
  </p:transition>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28588413"/>
      </p:ext>
    </p:extLst>
  </p:cSld>
  <p:clrMapOvr>
    <a:masterClrMapping/>
  </p:clrMapOvr>
  <p:transition>
    <p:fade/>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5490585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73130132"/>
      </p:ext>
    </p:extLst>
  </p:cSld>
  <p:clrMapOvr>
    <a:masterClrMapping/>
  </p:clrMapOvr>
  <p:transition>
    <p:fade/>
  </p:transition>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43696739"/>
      </p:ext>
    </p:extLst>
  </p:cSld>
  <p:clrMapOvr>
    <a:masterClrMapping/>
  </p:clrMapOvr>
  <p:transition>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43728489"/>
      </p:ext>
    </p:extLst>
  </p:cSld>
  <p:clrMapOvr>
    <a:masterClrMapping/>
  </p:clrMapOvr>
  <p:transition>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33730632"/>
      </p:ext>
    </p:extLst>
  </p:cSld>
  <p:clrMapOvr>
    <a:masterClrMapping/>
  </p:clrMapOvr>
  <p:transition>
    <p:fade/>
  </p:transition>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999419164"/>
      </p:ext>
    </p:extLst>
  </p:cSld>
  <p:clrMapOvr>
    <a:masterClrMapping/>
  </p:clrMapOvr>
  <p:transition>
    <p:fade/>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789641849"/>
      </p:ext>
    </p:extLst>
  </p:cSld>
  <p:clrMapOvr>
    <a:masterClrMapping/>
  </p:clrMapOvr>
  <p:transition>
    <p:fade/>
  </p:transition>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2189737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972494527"/>
      </p:ext>
    </p:extLst>
  </p:cSld>
  <p:clrMapOvr>
    <a:masterClrMapping/>
  </p:clrMapOvr>
  <p:transition>
    <p:fade/>
  </p:transition>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5960544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67454145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9205451"/>
      </p:ext>
    </p:extLst>
  </p:cSld>
  <p:clrMapOvr>
    <a:masterClrMapping/>
  </p:clrMapOvr>
  <p:transition>
    <p:fade/>
  </p:transition>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92059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8100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691592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0769271"/>
      </p:ext>
    </p:extLst>
  </p:cSld>
  <p:clrMapOvr>
    <a:masterClrMapping/>
  </p:clrMapOvr>
  <p:transition>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874950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2737078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9288161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6696646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7" name="Rectangle 6"/>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8582941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04529620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8447338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395208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9918718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2504868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7145277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06705724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5899805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49183912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316659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39943746"/>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835095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86131555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89963245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80297533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1995764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44980179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6538065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79758449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lank">
    <p:bg>
      <p:bgPr>
        <a:solidFill>
          <a:schemeClr val="bg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88680142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bg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9433067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411291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3273542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372148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8187" y="233151"/>
            <a:ext cx="11400102" cy="6796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8187" y="1476622"/>
            <a:ext cx="11400102" cy="222830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8441443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239396"/>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1DE67B62-9354-47A3-9923-3F517265281D}" type="slidenum">
              <a:rPr lang="en-US" smtClean="0">
                <a:gradFill>
                  <a:gsLst>
                    <a:gs pos="100000">
                      <a:srgbClr val="797A7D"/>
                    </a:gs>
                    <a:gs pos="0">
                      <a:srgbClr val="797A7D"/>
                    </a:gs>
                  </a:gsLst>
                  <a:lin ang="5400000" scaled="0"/>
                </a:gradFill>
              </a:rPr>
              <a:pPr/>
              <a:t>‹#›</a:t>
            </a:fld>
            <a:endParaRPr lang="en-US">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87104" y="6141008"/>
            <a:ext cx="1799094" cy="830017"/>
          </a:xfrm>
          <a:prstGeom prst="rect">
            <a:avLst/>
          </a:prstGeom>
        </p:spPr>
      </p:pic>
    </p:spTree>
    <p:extLst>
      <p:ext uri="{BB962C8B-B14F-4D97-AF65-F5344CB8AC3E}">
        <p14:creationId xmlns:p14="http://schemas.microsoft.com/office/powerpoint/2010/main" val="769970589"/>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10056498"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638"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411875" y="479775"/>
            <a:ext cx="1552931" cy="332660"/>
          </a:xfrm>
          <a:prstGeom prst="rect">
            <a:avLst/>
          </a:prstGeom>
        </p:spPr>
      </p:pic>
      <p:sp>
        <p:nvSpPr>
          <p:cNvPr id="7"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6" name="Text Placeholder 5"/>
          <p:cNvSpPr>
            <a:spLocks noGrp="1"/>
          </p:cNvSpPr>
          <p:nvPr>
            <p:ph type="body" sz="quarter" idx="13" hasCustomPrompt="1"/>
          </p:nvPr>
        </p:nvSpPr>
        <p:spPr>
          <a:xfrm>
            <a:off x="274638" y="479775"/>
            <a:ext cx="3108990" cy="461665"/>
          </a:xfrm>
        </p:spPr>
        <p:txBody>
          <a:bodyPr/>
          <a:lstStyle>
            <a:lvl1pPr marL="0" indent="0">
              <a:buNone/>
              <a:defRPr sz="2000"/>
            </a:lvl1pPr>
          </a:lstStyle>
          <a:p>
            <a:pPr lvl="0"/>
            <a:r>
              <a:rPr lang="en-US" dirty="0" smtClean="0"/>
              <a:t>Session Code Here</a:t>
            </a:r>
            <a:endParaRPr lang="en-US" dirty="0"/>
          </a:p>
        </p:txBody>
      </p:sp>
    </p:spTree>
    <p:extLst>
      <p:ext uri="{BB962C8B-B14F-4D97-AF65-F5344CB8AC3E}">
        <p14:creationId xmlns:p14="http://schemas.microsoft.com/office/powerpoint/2010/main" val="11452866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425963" y="6177914"/>
            <a:ext cx="1552931" cy="332660"/>
          </a:xfrm>
          <a:prstGeom prst="rect">
            <a:avLst/>
          </a:prstGeom>
        </p:spPr>
      </p:pic>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black">
          <a:xfrm>
            <a:off x="1200825" y="1762951"/>
            <a:ext cx="7322208" cy="3219670"/>
          </a:xfrm>
          <a:prstGeom prst="rect">
            <a:avLst/>
          </a:prstGeom>
        </p:spPr>
      </p:pic>
    </p:spTree>
    <p:extLst>
      <p:ext uri="{BB962C8B-B14F-4D97-AF65-F5344CB8AC3E}">
        <p14:creationId xmlns:p14="http://schemas.microsoft.com/office/powerpoint/2010/main" val="22139127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43656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9704634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01150118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259393968"/>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28766161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28383430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52007504"/>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07620369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71875001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921955953"/>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936194334"/>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71259573"/>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91080716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258969434"/>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77456286"/>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fidentiality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t="-2262"/>
          <a:stretch/>
        </p:blipFill>
        <p:spPr>
          <a:xfrm>
            <a:off x="317" y="-318"/>
            <a:ext cx="12435840" cy="6995160"/>
          </a:xfrm>
          <a:prstGeom prst="rect">
            <a:avLst/>
          </a:prstGeom>
        </p:spPr>
      </p:pic>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92601366"/>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2336537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182381582"/>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51943558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25021473"/>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064802608"/>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10056498"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638"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411875" y="479775"/>
            <a:ext cx="1552931" cy="332660"/>
          </a:xfrm>
          <a:prstGeom prst="rect">
            <a:avLst/>
          </a:prstGeom>
        </p:spPr>
      </p:pic>
      <p:sp>
        <p:nvSpPr>
          <p:cNvPr id="7"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6" name="Text Placeholder 5"/>
          <p:cNvSpPr>
            <a:spLocks noGrp="1"/>
          </p:cNvSpPr>
          <p:nvPr>
            <p:ph type="body" sz="quarter" idx="13" hasCustomPrompt="1"/>
          </p:nvPr>
        </p:nvSpPr>
        <p:spPr>
          <a:xfrm>
            <a:off x="274638" y="479775"/>
            <a:ext cx="3108990" cy="461665"/>
          </a:xfrm>
        </p:spPr>
        <p:txBody>
          <a:bodyPr/>
          <a:lstStyle>
            <a:lvl1pPr marL="0" indent="0">
              <a:buNone/>
              <a:defRPr sz="2000"/>
            </a:lvl1pPr>
          </a:lstStyle>
          <a:p>
            <a:pPr lvl="0"/>
            <a:r>
              <a:rPr lang="en-US" dirty="0" smtClean="0"/>
              <a:t>Session Code Here</a:t>
            </a:r>
            <a:endParaRPr lang="en-US" dirty="0"/>
          </a:p>
        </p:txBody>
      </p:sp>
    </p:spTree>
    <p:extLst>
      <p:ext uri="{BB962C8B-B14F-4D97-AF65-F5344CB8AC3E}">
        <p14:creationId xmlns:p14="http://schemas.microsoft.com/office/powerpoint/2010/main" val="8973116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425963" y="6177914"/>
            <a:ext cx="1552931" cy="332660"/>
          </a:xfrm>
          <a:prstGeom prst="rect">
            <a:avLst/>
          </a:prstGeom>
        </p:spPr>
      </p:pic>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black">
          <a:xfrm>
            <a:off x="1200825" y="1762951"/>
            <a:ext cx="7322208" cy="3219670"/>
          </a:xfrm>
          <a:prstGeom prst="rect">
            <a:avLst/>
          </a:prstGeom>
        </p:spPr>
      </p:pic>
    </p:spTree>
    <p:extLst>
      <p:ext uri="{BB962C8B-B14F-4D97-AF65-F5344CB8AC3E}">
        <p14:creationId xmlns:p14="http://schemas.microsoft.com/office/powerpoint/2010/main" val="27279467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6"/>
            <a:ext cx="10058336"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11555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7797300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48876933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707429662"/>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69604110"/>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10071037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821454918"/>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50689802"/>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55733872"/>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91860082"/>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971051105"/>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698210421"/>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36329395"/>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686561821"/>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065165135"/>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fidentiality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t="-2262"/>
          <a:stretch/>
        </p:blipFill>
        <p:spPr>
          <a:xfrm>
            <a:off x="317" y="-318"/>
            <a:ext cx="12435840" cy="6995160"/>
          </a:xfrm>
          <a:prstGeom prst="rect">
            <a:avLst/>
          </a:prstGeom>
        </p:spPr>
      </p:pic>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055949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image" Target="../media/image1.png"/><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theme" Target="../theme/theme3.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 Type="http://schemas.openxmlformats.org/officeDocument/2006/relationships/slideLayout" Target="../slideLayouts/slideLayout84.xml"/><Relationship Id="rId21" Type="http://schemas.openxmlformats.org/officeDocument/2006/relationships/slideLayout" Target="../slideLayouts/slideLayout102.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theme" Target="../theme/theme4.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18" Type="http://schemas.openxmlformats.org/officeDocument/2006/relationships/slideLayout" Target="../slideLayouts/slideLayout122.xml"/><Relationship Id="rId26" Type="http://schemas.openxmlformats.org/officeDocument/2006/relationships/slideLayout" Target="../slideLayouts/slideLayout130.xml"/><Relationship Id="rId3" Type="http://schemas.openxmlformats.org/officeDocument/2006/relationships/slideLayout" Target="../slideLayouts/slideLayout107.xml"/><Relationship Id="rId21" Type="http://schemas.openxmlformats.org/officeDocument/2006/relationships/slideLayout" Target="../slideLayouts/slideLayout125.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slideLayout" Target="../slideLayouts/slideLayout121.xml"/><Relationship Id="rId25" Type="http://schemas.openxmlformats.org/officeDocument/2006/relationships/slideLayout" Target="../slideLayouts/slideLayout129.xml"/><Relationship Id="rId2" Type="http://schemas.openxmlformats.org/officeDocument/2006/relationships/slideLayout" Target="../slideLayouts/slideLayout106.xml"/><Relationship Id="rId16" Type="http://schemas.openxmlformats.org/officeDocument/2006/relationships/slideLayout" Target="../slideLayouts/slideLayout120.xml"/><Relationship Id="rId20" Type="http://schemas.openxmlformats.org/officeDocument/2006/relationships/slideLayout" Target="../slideLayouts/slideLayout124.xml"/><Relationship Id="rId29" Type="http://schemas.openxmlformats.org/officeDocument/2006/relationships/slideLayout" Target="../slideLayouts/slideLayout133.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24" Type="http://schemas.openxmlformats.org/officeDocument/2006/relationships/slideLayout" Target="../slideLayouts/slideLayout128.xml"/><Relationship Id="rId5" Type="http://schemas.openxmlformats.org/officeDocument/2006/relationships/slideLayout" Target="../slideLayouts/slideLayout109.xml"/><Relationship Id="rId15" Type="http://schemas.openxmlformats.org/officeDocument/2006/relationships/slideLayout" Target="../slideLayouts/slideLayout119.xml"/><Relationship Id="rId23" Type="http://schemas.openxmlformats.org/officeDocument/2006/relationships/slideLayout" Target="../slideLayouts/slideLayout127.xml"/><Relationship Id="rId28" Type="http://schemas.openxmlformats.org/officeDocument/2006/relationships/slideLayout" Target="../slideLayouts/slideLayout132.xml"/><Relationship Id="rId10" Type="http://schemas.openxmlformats.org/officeDocument/2006/relationships/slideLayout" Target="../slideLayouts/slideLayout114.xml"/><Relationship Id="rId19" Type="http://schemas.openxmlformats.org/officeDocument/2006/relationships/slideLayout" Target="../slideLayouts/slideLayout123.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 Id="rId22" Type="http://schemas.openxmlformats.org/officeDocument/2006/relationships/slideLayout" Target="../slideLayouts/slideLayout126.xml"/><Relationship Id="rId27" Type="http://schemas.openxmlformats.org/officeDocument/2006/relationships/slideLayout" Target="../slideLayouts/slideLayout131.xml"/><Relationship Id="rId30"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146.xml"/><Relationship Id="rId18" Type="http://schemas.openxmlformats.org/officeDocument/2006/relationships/slideLayout" Target="../slideLayouts/slideLayout151.xml"/><Relationship Id="rId26" Type="http://schemas.openxmlformats.org/officeDocument/2006/relationships/slideLayout" Target="../slideLayouts/slideLayout159.xml"/><Relationship Id="rId39" Type="http://schemas.openxmlformats.org/officeDocument/2006/relationships/slideLayout" Target="../slideLayouts/slideLayout172.xml"/><Relationship Id="rId21" Type="http://schemas.openxmlformats.org/officeDocument/2006/relationships/slideLayout" Target="../slideLayouts/slideLayout154.xml"/><Relationship Id="rId34" Type="http://schemas.openxmlformats.org/officeDocument/2006/relationships/slideLayout" Target="../slideLayouts/slideLayout167.xml"/><Relationship Id="rId42" Type="http://schemas.openxmlformats.org/officeDocument/2006/relationships/slideLayout" Target="../slideLayouts/slideLayout175.xml"/><Relationship Id="rId7" Type="http://schemas.openxmlformats.org/officeDocument/2006/relationships/slideLayout" Target="../slideLayouts/slideLayout140.xml"/><Relationship Id="rId2" Type="http://schemas.openxmlformats.org/officeDocument/2006/relationships/slideLayout" Target="../slideLayouts/slideLayout135.xml"/><Relationship Id="rId16" Type="http://schemas.openxmlformats.org/officeDocument/2006/relationships/slideLayout" Target="../slideLayouts/slideLayout149.xml"/><Relationship Id="rId20" Type="http://schemas.openxmlformats.org/officeDocument/2006/relationships/slideLayout" Target="../slideLayouts/slideLayout153.xml"/><Relationship Id="rId29" Type="http://schemas.openxmlformats.org/officeDocument/2006/relationships/slideLayout" Target="../slideLayouts/slideLayout162.xml"/><Relationship Id="rId41" Type="http://schemas.openxmlformats.org/officeDocument/2006/relationships/slideLayout" Target="../slideLayouts/slideLayout174.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24" Type="http://schemas.openxmlformats.org/officeDocument/2006/relationships/slideLayout" Target="../slideLayouts/slideLayout157.xml"/><Relationship Id="rId32" Type="http://schemas.openxmlformats.org/officeDocument/2006/relationships/slideLayout" Target="../slideLayouts/slideLayout165.xml"/><Relationship Id="rId37" Type="http://schemas.openxmlformats.org/officeDocument/2006/relationships/slideLayout" Target="../slideLayouts/slideLayout170.xml"/><Relationship Id="rId40" Type="http://schemas.openxmlformats.org/officeDocument/2006/relationships/slideLayout" Target="../slideLayouts/slideLayout173.xml"/><Relationship Id="rId5" Type="http://schemas.openxmlformats.org/officeDocument/2006/relationships/slideLayout" Target="../slideLayouts/slideLayout138.xml"/><Relationship Id="rId15" Type="http://schemas.openxmlformats.org/officeDocument/2006/relationships/slideLayout" Target="../slideLayouts/slideLayout148.xml"/><Relationship Id="rId23" Type="http://schemas.openxmlformats.org/officeDocument/2006/relationships/slideLayout" Target="../slideLayouts/slideLayout156.xml"/><Relationship Id="rId28" Type="http://schemas.openxmlformats.org/officeDocument/2006/relationships/slideLayout" Target="../slideLayouts/slideLayout161.xml"/><Relationship Id="rId36" Type="http://schemas.openxmlformats.org/officeDocument/2006/relationships/slideLayout" Target="../slideLayouts/slideLayout169.xml"/><Relationship Id="rId10" Type="http://schemas.openxmlformats.org/officeDocument/2006/relationships/slideLayout" Target="../slideLayouts/slideLayout143.xml"/><Relationship Id="rId19" Type="http://schemas.openxmlformats.org/officeDocument/2006/relationships/slideLayout" Target="../slideLayouts/slideLayout152.xml"/><Relationship Id="rId31" Type="http://schemas.openxmlformats.org/officeDocument/2006/relationships/slideLayout" Target="../slideLayouts/slideLayout164.xml"/><Relationship Id="rId44" Type="http://schemas.openxmlformats.org/officeDocument/2006/relationships/theme" Target="../theme/theme6.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slideLayout" Target="../slideLayouts/slideLayout147.xml"/><Relationship Id="rId22" Type="http://schemas.openxmlformats.org/officeDocument/2006/relationships/slideLayout" Target="../slideLayouts/slideLayout155.xml"/><Relationship Id="rId27" Type="http://schemas.openxmlformats.org/officeDocument/2006/relationships/slideLayout" Target="../slideLayouts/slideLayout160.xml"/><Relationship Id="rId30" Type="http://schemas.openxmlformats.org/officeDocument/2006/relationships/slideLayout" Target="../slideLayouts/slideLayout163.xml"/><Relationship Id="rId35" Type="http://schemas.openxmlformats.org/officeDocument/2006/relationships/slideLayout" Target="../slideLayouts/slideLayout168.xml"/><Relationship Id="rId43" Type="http://schemas.openxmlformats.org/officeDocument/2006/relationships/slideLayout" Target="../slideLayouts/slideLayout176.xml"/><Relationship Id="rId8" Type="http://schemas.openxmlformats.org/officeDocument/2006/relationships/slideLayout" Target="../slideLayouts/slideLayout141.xml"/><Relationship Id="rId3" Type="http://schemas.openxmlformats.org/officeDocument/2006/relationships/slideLayout" Target="../slideLayouts/slideLayout136.xml"/><Relationship Id="rId12" Type="http://schemas.openxmlformats.org/officeDocument/2006/relationships/slideLayout" Target="../slideLayouts/slideLayout145.xml"/><Relationship Id="rId17" Type="http://schemas.openxmlformats.org/officeDocument/2006/relationships/slideLayout" Target="../slideLayouts/slideLayout150.xml"/><Relationship Id="rId25" Type="http://schemas.openxmlformats.org/officeDocument/2006/relationships/slideLayout" Target="../slideLayouts/slideLayout158.xml"/><Relationship Id="rId33" Type="http://schemas.openxmlformats.org/officeDocument/2006/relationships/slideLayout" Target="../slideLayouts/slideLayout166.xml"/><Relationship Id="rId38" Type="http://schemas.openxmlformats.org/officeDocument/2006/relationships/slideLayout" Target="../slideLayouts/slideLayout1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slideLayout" Target="../slideLayouts/slideLayout189.xml"/><Relationship Id="rId18" Type="http://schemas.openxmlformats.org/officeDocument/2006/relationships/slideLayout" Target="../slideLayouts/slideLayout194.xml"/><Relationship Id="rId26" Type="http://schemas.openxmlformats.org/officeDocument/2006/relationships/slideLayout" Target="../slideLayouts/slideLayout202.xml"/><Relationship Id="rId3" Type="http://schemas.openxmlformats.org/officeDocument/2006/relationships/slideLayout" Target="../slideLayouts/slideLayout179.xml"/><Relationship Id="rId21" Type="http://schemas.openxmlformats.org/officeDocument/2006/relationships/slideLayout" Target="../slideLayouts/slideLayout197.xml"/><Relationship Id="rId7" Type="http://schemas.openxmlformats.org/officeDocument/2006/relationships/slideLayout" Target="../slideLayouts/slideLayout183.xml"/><Relationship Id="rId12" Type="http://schemas.openxmlformats.org/officeDocument/2006/relationships/slideLayout" Target="../slideLayouts/slideLayout188.xml"/><Relationship Id="rId17" Type="http://schemas.openxmlformats.org/officeDocument/2006/relationships/slideLayout" Target="../slideLayouts/slideLayout193.xml"/><Relationship Id="rId25" Type="http://schemas.openxmlformats.org/officeDocument/2006/relationships/slideLayout" Target="../slideLayouts/slideLayout201.xml"/><Relationship Id="rId2" Type="http://schemas.openxmlformats.org/officeDocument/2006/relationships/slideLayout" Target="../slideLayouts/slideLayout178.xml"/><Relationship Id="rId16" Type="http://schemas.openxmlformats.org/officeDocument/2006/relationships/slideLayout" Target="../slideLayouts/slideLayout192.xml"/><Relationship Id="rId20" Type="http://schemas.openxmlformats.org/officeDocument/2006/relationships/slideLayout" Target="../slideLayouts/slideLayout196.xml"/><Relationship Id="rId29" Type="http://schemas.openxmlformats.org/officeDocument/2006/relationships/slideLayout" Target="../slideLayouts/slideLayout205.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24" Type="http://schemas.openxmlformats.org/officeDocument/2006/relationships/slideLayout" Target="../slideLayouts/slideLayout200.xml"/><Relationship Id="rId5" Type="http://schemas.openxmlformats.org/officeDocument/2006/relationships/slideLayout" Target="../slideLayouts/slideLayout181.xml"/><Relationship Id="rId15" Type="http://schemas.openxmlformats.org/officeDocument/2006/relationships/slideLayout" Target="../slideLayouts/slideLayout191.xml"/><Relationship Id="rId23" Type="http://schemas.openxmlformats.org/officeDocument/2006/relationships/slideLayout" Target="../slideLayouts/slideLayout199.xml"/><Relationship Id="rId28" Type="http://schemas.openxmlformats.org/officeDocument/2006/relationships/slideLayout" Target="../slideLayouts/slideLayout204.xml"/><Relationship Id="rId10" Type="http://schemas.openxmlformats.org/officeDocument/2006/relationships/slideLayout" Target="../slideLayouts/slideLayout186.xml"/><Relationship Id="rId19" Type="http://schemas.openxmlformats.org/officeDocument/2006/relationships/slideLayout" Target="../slideLayouts/slideLayout195.xml"/><Relationship Id="rId31" Type="http://schemas.openxmlformats.org/officeDocument/2006/relationships/image" Target="../media/image1.png"/><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slideLayout" Target="../slideLayouts/slideLayout190.xml"/><Relationship Id="rId22" Type="http://schemas.openxmlformats.org/officeDocument/2006/relationships/slideLayout" Target="../slideLayouts/slideLayout198.xml"/><Relationship Id="rId27" Type="http://schemas.openxmlformats.org/officeDocument/2006/relationships/slideLayout" Target="../slideLayouts/slideLayout203.xml"/><Relationship Id="rId30"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504970917"/>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7213941"/>
      </p:ext>
    </p:extLst>
  </p:cSld>
  <p:clrMap bg1="dk1" tx1="lt1" bg2="dk2" tx2="lt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 id="2147484260" r:id="rId12"/>
    <p:sldLayoutId id="2147484261" r:id="rId13"/>
    <p:sldLayoutId id="2147484262" r:id="rId14"/>
    <p:sldLayoutId id="2147484263" r:id="rId15"/>
    <p:sldLayoutId id="2147484264" r:id="rId16"/>
    <p:sldLayoutId id="2147484265" r:id="rId17"/>
    <p:sldLayoutId id="2147484266" r:id="rId18"/>
    <p:sldLayoutId id="2147484267" r:id="rId19"/>
    <p:sldLayoutId id="2147484268" r:id="rId20"/>
    <p:sldLayoutId id="2147484269" r:id="rId21"/>
    <p:sldLayoutId id="2147484270" r:id="rId22"/>
    <p:sldLayoutId id="2147484271"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5365107"/>
      </p:ext>
    </p:extLst>
  </p:cSld>
  <p:clrMap bg1="dk1" tx1="lt1" bg2="dk2" tx2="lt2" accent1="accent1" accent2="accent2" accent3="accent3" accent4="accent4" accent5="accent5" accent6="accent6" hlink="hlink" folHlink="folHlink"/>
  <p:sldLayoutIdLst>
    <p:sldLayoutId id="2147484273" r:id="rId1"/>
    <p:sldLayoutId id="2147484274" r:id="rId2"/>
    <p:sldLayoutId id="2147484275" r:id="rId3"/>
    <p:sldLayoutId id="2147484276" r:id="rId4"/>
    <p:sldLayoutId id="2147484277" r:id="rId5"/>
    <p:sldLayoutId id="2147484278" r:id="rId6"/>
    <p:sldLayoutId id="2147484279" r:id="rId7"/>
    <p:sldLayoutId id="2147484280" r:id="rId8"/>
    <p:sldLayoutId id="2147484281" r:id="rId9"/>
    <p:sldLayoutId id="2147484282" r:id="rId10"/>
    <p:sldLayoutId id="2147484283" r:id="rId11"/>
    <p:sldLayoutId id="2147484284" r:id="rId12"/>
    <p:sldLayoutId id="2147484285" r:id="rId13"/>
    <p:sldLayoutId id="2147484286" r:id="rId14"/>
    <p:sldLayoutId id="2147484287" r:id="rId15"/>
    <p:sldLayoutId id="2147484288" r:id="rId16"/>
    <p:sldLayoutId id="2147484289" r:id="rId17"/>
    <p:sldLayoutId id="2147484290" r:id="rId18"/>
    <p:sldLayoutId id="2147484291" r:id="rId19"/>
    <p:sldLayoutId id="2147484292" r:id="rId20"/>
    <p:sldLayoutId id="2147484293" r:id="rId21"/>
    <p:sldLayoutId id="2147484294" r:id="rId22"/>
    <p:sldLayoutId id="214748429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44473730"/>
      </p:ext>
    </p:extLst>
  </p:cSld>
  <p:clrMap bg1="lt1" tx1="dk1" bg2="lt2" tx2="dk2" accent1="accent1" accent2="accent2" accent3="accent3" accent4="accent4" accent5="accent5" accent6="accent6" hlink="hlink" folHlink="folHlink"/>
  <p:sldLayoutIdLst>
    <p:sldLayoutId id="2147484297" r:id="rId1"/>
    <p:sldLayoutId id="2147484298" r:id="rId2"/>
    <p:sldLayoutId id="2147484299" r:id="rId3"/>
    <p:sldLayoutId id="2147484300" r:id="rId4"/>
    <p:sldLayoutId id="2147484301" r:id="rId5"/>
    <p:sldLayoutId id="2147484302" r:id="rId6"/>
    <p:sldLayoutId id="2147484303" r:id="rId7"/>
    <p:sldLayoutId id="2147484304" r:id="rId8"/>
    <p:sldLayoutId id="2147484305" r:id="rId9"/>
    <p:sldLayoutId id="2147484306" r:id="rId10"/>
    <p:sldLayoutId id="2147484307" r:id="rId11"/>
    <p:sldLayoutId id="2147484308" r:id="rId12"/>
    <p:sldLayoutId id="2147484309" r:id="rId13"/>
    <p:sldLayoutId id="2147484310" r:id="rId14"/>
    <p:sldLayoutId id="2147484311" r:id="rId15"/>
    <p:sldLayoutId id="2147484312" r:id="rId16"/>
    <p:sldLayoutId id="2147484313" r:id="rId17"/>
    <p:sldLayoutId id="2147484314" r:id="rId18"/>
    <p:sldLayoutId id="2147484315" r:id="rId19"/>
    <p:sldLayoutId id="2147484316" r:id="rId20"/>
    <p:sldLayoutId id="2147484317" r:id="rId21"/>
    <p:sldLayoutId id="2147484318" r:id="rId22"/>
    <p:sldLayoutId id="2147484319" r:id="rId23"/>
    <p:sldLayoutId id="2147484320" r:id="rId24"/>
    <p:sldLayoutId id="2147484321" r:id="rId25"/>
    <p:sldLayoutId id="2147484322" r:id="rId26"/>
    <p:sldLayoutId id="2147484323" r:id="rId27"/>
    <p:sldLayoutId id="2147484324" r:id="rId28"/>
    <p:sldLayoutId id="2147484325" r:id="rId29"/>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06520164"/>
      </p:ext>
    </p:extLst>
  </p:cSld>
  <p:clrMap bg1="dk1" tx1="lt1" bg2="dk2" tx2="lt2" accent1="accent1" accent2="accent2" accent3="accent3" accent4="accent4" accent5="accent5" accent6="accent6" hlink="hlink" folHlink="folHlink"/>
  <p:sldLayoutIdLst>
    <p:sldLayoutId id="2147484327" r:id="rId1"/>
    <p:sldLayoutId id="2147484328" r:id="rId2"/>
    <p:sldLayoutId id="2147484329" r:id="rId3"/>
    <p:sldLayoutId id="2147484330" r:id="rId4"/>
    <p:sldLayoutId id="2147484331" r:id="rId5"/>
    <p:sldLayoutId id="2147484332" r:id="rId6"/>
    <p:sldLayoutId id="2147484333" r:id="rId7"/>
    <p:sldLayoutId id="2147484334" r:id="rId8"/>
    <p:sldLayoutId id="2147484335" r:id="rId9"/>
    <p:sldLayoutId id="2147484336" r:id="rId10"/>
    <p:sldLayoutId id="2147484337" r:id="rId11"/>
    <p:sldLayoutId id="2147484338" r:id="rId12"/>
    <p:sldLayoutId id="2147484339" r:id="rId13"/>
    <p:sldLayoutId id="2147484340" r:id="rId14"/>
    <p:sldLayoutId id="2147484341" r:id="rId15"/>
    <p:sldLayoutId id="2147484342" r:id="rId16"/>
    <p:sldLayoutId id="2147484343" r:id="rId17"/>
    <p:sldLayoutId id="2147484344" r:id="rId18"/>
    <p:sldLayoutId id="2147484345" r:id="rId19"/>
    <p:sldLayoutId id="2147484346" r:id="rId20"/>
    <p:sldLayoutId id="2147484347" r:id="rId21"/>
    <p:sldLayoutId id="2147484348" r:id="rId22"/>
    <p:sldLayoutId id="2147484349" r:id="rId23"/>
    <p:sldLayoutId id="2147484350" r:id="rId24"/>
    <p:sldLayoutId id="2147484351" r:id="rId25"/>
    <p:sldLayoutId id="2147484352" r:id="rId26"/>
    <p:sldLayoutId id="2147484353" r:id="rId27"/>
    <p:sldLayoutId id="2147484354" r:id="rId28"/>
    <p:sldLayoutId id="2147484355" r:id="rId29"/>
    <p:sldLayoutId id="2147484356" r:id="rId30"/>
    <p:sldLayoutId id="2147484357" r:id="rId31"/>
    <p:sldLayoutId id="2147484358" r:id="rId32"/>
    <p:sldLayoutId id="2147484359" r:id="rId33"/>
    <p:sldLayoutId id="2147484360" r:id="rId34"/>
    <p:sldLayoutId id="2147484361" r:id="rId35"/>
    <p:sldLayoutId id="2147484362" r:id="rId36"/>
    <p:sldLayoutId id="2147484363" r:id="rId37"/>
    <p:sldLayoutId id="2147484364" r:id="rId38"/>
    <p:sldLayoutId id="2147484365" r:id="rId39"/>
    <p:sldLayoutId id="2147484366" r:id="rId40"/>
    <p:sldLayoutId id="2147484367" r:id="rId41"/>
    <p:sldLayoutId id="2147484368" r:id="rId42"/>
    <p:sldLayoutId id="2147484369" r:id="rId4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302684270"/>
      </p:ext>
    </p:extLst>
  </p:cSld>
  <p:clrMap bg1="lt1" tx1="dk1" bg2="lt2" tx2="dk2" accent1="accent1" accent2="accent2" accent3="accent3" accent4="accent4" accent5="accent5" accent6="accent6" hlink="hlink" folHlink="folHlink"/>
  <p:sldLayoutIdLst>
    <p:sldLayoutId id="2147484371" r:id="rId1"/>
    <p:sldLayoutId id="2147484372" r:id="rId2"/>
    <p:sldLayoutId id="2147484373" r:id="rId3"/>
    <p:sldLayoutId id="2147484374" r:id="rId4"/>
    <p:sldLayoutId id="2147484375" r:id="rId5"/>
    <p:sldLayoutId id="2147484376" r:id="rId6"/>
    <p:sldLayoutId id="2147484377" r:id="rId7"/>
    <p:sldLayoutId id="2147484378" r:id="rId8"/>
    <p:sldLayoutId id="2147484379" r:id="rId9"/>
    <p:sldLayoutId id="2147484380" r:id="rId10"/>
    <p:sldLayoutId id="2147484381" r:id="rId11"/>
    <p:sldLayoutId id="2147484382" r:id="rId12"/>
    <p:sldLayoutId id="2147484383" r:id="rId13"/>
    <p:sldLayoutId id="2147484384" r:id="rId14"/>
    <p:sldLayoutId id="2147484385" r:id="rId15"/>
    <p:sldLayoutId id="2147484386" r:id="rId16"/>
    <p:sldLayoutId id="2147484387" r:id="rId17"/>
    <p:sldLayoutId id="2147484388" r:id="rId18"/>
    <p:sldLayoutId id="2147484389" r:id="rId19"/>
    <p:sldLayoutId id="2147484390" r:id="rId20"/>
    <p:sldLayoutId id="2147484391" r:id="rId21"/>
    <p:sldLayoutId id="2147484392" r:id="rId22"/>
    <p:sldLayoutId id="2147484393" r:id="rId23"/>
    <p:sldLayoutId id="2147484394" r:id="rId24"/>
    <p:sldLayoutId id="2147484395" r:id="rId25"/>
    <p:sldLayoutId id="2147484396" r:id="rId26"/>
    <p:sldLayoutId id="2147484397" r:id="rId27"/>
    <p:sldLayoutId id="2147484398" r:id="rId28"/>
    <p:sldLayoutId id="2147484399"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98.xml"/><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3.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3.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3.xml"/></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3.xml"/></Relationships>
</file>

<file path=ppt/slides/_rels/slide2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hyperlink" Target="http://office.com/" TargetMode="External"/><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14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8.xml.rels><?xml version="1.0" encoding="UTF-8" standalone="yes"?>
<Relationships xmlns="http://schemas.openxmlformats.org/package/2006/relationships"><Relationship Id="rId8" Type="http://schemas.openxmlformats.org/officeDocument/2006/relationships/image" Target="../media/image52.JPG"/><Relationship Id="rId3" Type="http://schemas.openxmlformats.org/officeDocument/2006/relationships/image" Target="../media/image47.JPG"/><Relationship Id="rId7" Type="http://schemas.openxmlformats.org/officeDocument/2006/relationships/image" Target="../media/image51.JPG"/><Relationship Id="rId2" Type="http://schemas.openxmlformats.org/officeDocument/2006/relationships/image" Target="../media/image46.JPG"/><Relationship Id="rId1" Type="http://schemas.openxmlformats.org/officeDocument/2006/relationships/slideLayout" Target="../slideLayouts/slideLayout53.xml"/><Relationship Id="rId6" Type="http://schemas.openxmlformats.org/officeDocument/2006/relationships/image" Target="../media/image50.JPG"/><Relationship Id="rId11" Type="http://schemas.openxmlformats.org/officeDocument/2006/relationships/image" Target="../media/image55.JPG"/><Relationship Id="rId5" Type="http://schemas.openxmlformats.org/officeDocument/2006/relationships/image" Target="../media/image49.JPG"/><Relationship Id="rId10" Type="http://schemas.openxmlformats.org/officeDocument/2006/relationships/image" Target="../media/image54.JPG"/><Relationship Id="rId4" Type="http://schemas.openxmlformats.org/officeDocument/2006/relationships/image" Target="../media/image48.JPG"/><Relationship Id="rId9" Type="http://schemas.openxmlformats.org/officeDocument/2006/relationships/image" Target="../media/image53.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xml"/><Relationship Id="rId1" Type="http://schemas.openxmlformats.org/officeDocument/2006/relationships/slideLayout" Target="../slideLayouts/slideLayout133.xml"/><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9.xml"/><Relationship Id="rId1" Type="http://schemas.openxmlformats.org/officeDocument/2006/relationships/slideLayout" Target="../slideLayouts/slideLayout150.xml"/><Relationship Id="rId4" Type="http://schemas.openxmlformats.org/officeDocument/2006/relationships/image" Target="../media/image59.jpg"/></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50.xml"/><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150.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xml"/><Relationship Id="rId1" Type="http://schemas.openxmlformats.org/officeDocument/2006/relationships/slideLayout" Target="../slideLayouts/slideLayout18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53.xml"/><Relationship Id="rId5" Type="http://schemas.openxmlformats.org/officeDocument/2006/relationships/image" Target="../media/image25.jp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128.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17587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Online in the Enterprise</a:t>
            </a:r>
            <a:endParaRPr lang="en-US" dirty="0"/>
          </a:p>
        </p:txBody>
      </p:sp>
    </p:spTree>
    <p:extLst>
      <p:ext uri="{BB962C8B-B14F-4D97-AF65-F5344CB8AC3E}">
        <p14:creationId xmlns:p14="http://schemas.microsoft.com/office/powerpoint/2010/main" val="266990101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5"/>
          <p:cNvSpPr>
            <a:spLocks/>
          </p:cNvSpPr>
          <p:nvPr/>
        </p:nvSpPr>
        <p:spPr bwMode="auto">
          <a:xfrm>
            <a:off x="6294437" y="274977"/>
            <a:ext cx="4944781" cy="734907"/>
          </a:xfrm>
          <a:prstGeom prst="rect">
            <a:avLst/>
          </a:prstGeom>
          <a:solidFill>
            <a:schemeClr val="accent1"/>
          </a:solidFill>
          <a:extLst/>
        </p:spPr>
        <p:txBody>
          <a:bodyPr vert="horz" wrap="square" lIns="93260" tIns="466302" rIns="93260" bIns="466302" rtlCol="0" anchor="ctr" anchorCtr="0">
            <a:noAutofit/>
          </a:bodyPr>
          <a:lstStyle/>
          <a:p>
            <a:pPr defTabSz="932559"/>
            <a:r>
              <a:rPr lang="en-US" sz="2448" dirty="0">
                <a:solidFill>
                  <a:srgbClr val="FFFFFF"/>
                </a:solidFill>
                <a:latin typeface="Segoe UI Light" pitchFamily="84" charset="0"/>
                <a:ea typeface="ＭＳ Ｐゴシック" pitchFamily="84" charset="-128"/>
                <a:cs typeface="ＭＳ Ｐゴシック" pitchFamily="84" charset="-128"/>
              </a:rPr>
              <a:t>Enterprise Information Workers</a:t>
            </a:r>
          </a:p>
        </p:txBody>
      </p:sp>
      <p:sp>
        <p:nvSpPr>
          <p:cNvPr id="35" name="Freeform 5"/>
          <p:cNvSpPr>
            <a:spLocks/>
          </p:cNvSpPr>
          <p:nvPr/>
        </p:nvSpPr>
        <p:spPr bwMode="auto">
          <a:xfrm>
            <a:off x="274637" y="274977"/>
            <a:ext cx="4944781" cy="734908"/>
          </a:xfrm>
          <a:prstGeom prst="rect">
            <a:avLst/>
          </a:prstGeom>
          <a:solidFill>
            <a:srgbClr val="EB3C00"/>
          </a:solidFill>
          <a:extLst/>
        </p:spPr>
        <p:txBody>
          <a:bodyPr vert="horz" wrap="square" lIns="93260" tIns="466302" rIns="93260" bIns="466302" rtlCol="0" anchor="ctr" anchorCtr="0">
            <a:noAutofit/>
          </a:bodyPr>
          <a:lstStyle/>
          <a:p>
            <a:pPr defTabSz="932559"/>
            <a:r>
              <a:rPr lang="en-US" sz="2448" dirty="0">
                <a:solidFill>
                  <a:srgbClr val="FFFFFF"/>
                </a:solidFill>
                <a:latin typeface="Segoe UI Light" pitchFamily="84" charset="0"/>
                <a:ea typeface="ＭＳ Ｐゴシック" pitchFamily="84" charset="-128"/>
                <a:cs typeface="ＭＳ Ｐゴシック" pitchFamily="84" charset="-128"/>
              </a:rPr>
              <a:t>Deskless Workers</a:t>
            </a:r>
          </a:p>
        </p:txBody>
      </p:sp>
      <p:pic>
        <p:nvPicPr>
          <p:cNvPr id="29" name="Picture 28"/>
          <p:cNvPicPr>
            <a:picLocks noChangeAspect="1"/>
          </p:cNvPicPr>
          <p:nvPr/>
        </p:nvPicPr>
        <p:blipFill rotWithShape="1">
          <a:blip r:embed="rId3" cstate="screen">
            <a:extLst>
              <a:ext uri="{28A0092B-C50C-407E-A947-70E740481C1C}">
                <a14:useLocalDpi xmlns:a14="http://schemas.microsoft.com/office/drawing/2010/main"/>
              </a:ext>
            </a:extLst>
          </a:blip>
          <a:srcRect l="18232" r="8643"/>
          <a:stretch/>
        </p:blipFill>
        <p:spPr>
          <a:xfrm>
            <a:off x="6294436" y="1009883"/>
            <a:ext cx="4944781" cy="4323665"/>
          </a:xfrm>
          <a:prstGeom prst="rect">
            <a:avLst/>
          </a:prstGeom>
        </p:spPr>
      </p:pic>
      <p:sp>
        <p:nvSpPr>
          <p:cNvPr id="37" name="TextBox 36"/>
          <p:cNvSpPr txBox="1"/>
          <p:nvPr/>
        </p:nvSpPr>
        <p:spPr>
          <a:xfrm>
            <a:off x="6302371" y="5326063"/>
            <a:ext cx="4936845" cy="1295400"/>
          </a:xfrm>
          <a:prstGeom prst="rect">
            <a:avLst/>
          </a:prstGeom>
          <a:solidFill>
            <a:schemeClr val="accent1"/>
          </a:solidFill>
        </p:spPr>
        <p:txBody>
          <a:bodyPr vert="horz" wrap="square" lIns="93260" tIns="466302" rIns="93260" bIns="466302" rtlCol="0" anchor="ctr" anchorCtr="0">
            <a:noAutofit/>
          </a:bodyPr>
          <a:lstStyle>
            <a:defPPr>
              <a:defRPr lang="en-US"/>
            </a:defPPr>
            <a:lvl1pPr defTabSz="914363">
              <a:defRPr sz="1800">
                <a:solidFill>
                  <a:schemeClr val="bg1"/>
                </a:solidFill>
                <a:latin typeface="Segoe UI Light" pitchFamily="84" charset="0"/>
                <a:ea typeface="ＭＳ Ｐゴシック" pitchFamily="84" charset="-128"/>
                <a:cs typeface="ＭＳ Ｐゴシック" pitchFamily="84" charset="-128"/>
              </a:defRPr>
            </a:lvl1pPr>
          </a:lstStyle>
          <a:p>
            <a:r>
              <a:rPr lang="en-US" sz="1836" dirty="0">
                <a:solidFill>
                  <a:srgbClr val="FFFFFF"/>
                </a:solidFill>
              </a:rPr>
              <a:t>Rich features provide full messaging and collaboration capabilities that employees need</a:t>
            </a:r>
          </a:p>
        </p:txBody>
      </p:sp>
      <p:pic>
        <p:nvPicPr>
          <p:cNvPr id="17" name="Picture 2" descr="C:\Users\v-clapal\Pictures\hero-collaboration.jpg"/>
          <p:cNvPicPr>
            <a:picLocks noChangeAspect="1" noChangeArrowheads="1"/>
          </p:cNvPicPr>
          <p:nvPr/>
        </p:nvPicPr>
        <p:blipFill rotWithShape="1">
          <a:blip r:embed="rId4">
            <a:extLst>
              <a:ext uri="{28A0092B-C50C-407E-A947-70E740481C1C}">
                <a14:useLocalDpi xmlns:a14="http://schemas.microsoft.com/office/drawing/2010/main" val="0"/>
              </a:ext>
            </a:extLst>
          </a:blip>
          <a:srcRect l="36220" t="2730" r="31632" b="29916"/>
          <a:stretch/>
        </p:blipFill>
        <p:spPr bwMode="auto">
          <a:xfrm>
            <a:off x="274636" y="1011472"/>
            <a:ext cx="4944782" cy="4322076"/>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274636" y="5326062"/>
            <a:ext cx="4944782" cy="1295400"/>
          </a:xfrm>
          <a:prstGeom prst="rect">
            <a:avLst/>
          </a:prstGeom>
          <a:solidFill>
            <a:srgbClr val="EB3C00"/>
          </a:solidFill>
        </p:spPr>
        <p:txBody>
          <a:bodyPr vert="horz" wrap="square" lIns="93260" tIns="466302" rIns="93260" bIns="466302" rtlCol="0" anchor="ctr" anchorCtr="0">
            <a:noAutofit/>
          </a:bodyPr>
          <a:lstStyle>
            <a:defPPr>
              <a:defRPr lang="en-US"/>
            </a:defPPr>
            <a:lvl1pPr defTabSz="914363">
              <a:defRPr sz="3000">
                <a:solidFill>
                  <a:schemeClr val="bg1"/>
                </a:solidFill>
                <a:latin typeface="Segoe UI Light" pitchFamily="84" charset="0"/>
                <a:ea typeface="ＭＳ Ｐゴシック" pitchFamily="84" charset="-128"/>
                <a:cs typeface="ＭＳ Ｐゴシック" pitchFamily="84" charset="-128"/>
              </a:defRPr>
            </a:lvl1pPr>
          </a:lstStyle>
          <a:p>
            <a:r>
              <a:rPr lang="en-US" sz="1836" dirty="0">
                <a:solidFill>
                  <a:srgbClr val="FFFFFF"/>
                </a:solidFill>
              </a:rPr>
              <a:t>Cost effective </a:t>
            </a:r>
            <a:r>
              <a:rPr lang="en-US" sz="1836" dirty="0" smtClean="0">
                <a:solidFill>
                  <a:srgbClr val="FFFFFF"/>
                </a:solidFill>
              </a:rPr>
              <a:t>offering </a:t>
            </a:r>
            <a:r>
              <a:rPr lang="en-US" sz="1836" dirty="0">
                <a:solidFill>
                  <a:srgbClr val="FFFFFF"/>
                </a:solidFill>
              </a:rPr>
              <a:t>for workers who do not have a dedicated PC and messaging and collaboration capabilities today</a:t>
            </a:r>
          </a:p>
        </p:txBody>
      </p:sp>
    </p:spTree>
    <p:extLst>
      <p:ext uri="{BB962C8B-B14F-4D97-AF65-F5344CB8AC3E}">
        <p14:creationId xmlns:p14="http://schemas.microsoft.com/office/powerpoint/2010/main" val="102121974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brief history</a:t>
            </a:r>
            <a:endParaRPr lang="en-US" dirty="0"/>
          </a:p>
        </p:txBody>
      </p:sp>
    </p:spTree>
    <p:extLst>
      <p:ext uri="{BB962C8B-B14F-4D97-AF65-F5344CB8AC3E}">
        <p14:creationId xmlns:p14="http://schemas.microsoft.com/office/powerpoint/2010/main" val="100565543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Release History</a:t>
            </a:r>
            <a:endParaRPr lang="en-US" dirty="0"/>
          </a:p>
        </p:txBody>
      </p:sp>
      <p:pic>
        <p:nvPicPr>
          <p:cNvPr id="5" name="Picture 4"/>
          <p:cNvPicPr>
            <a:picLocks noChangeAspect="1"/>
          </p:cNvPicPr>
          <p:nvPr/>
        </p:nvPicPr>
        <p:blipFill>
          <a:blip r:embed="rId3"/>
          <a:stretch>
            <a:fillRect/>
          </a:stretch>
        </p:blipFill>
        <p:spPr>
          <a:xfrm>
            <a:off x="699815" y="1428048"/>
            <a:ext cx="10743268" cy="5087222"/>
          </a:xfrm>
          <a:prstGeom prst="rect">
            <a:avLst/>
          </a:prstGeom>
        </p:spPr>
      </p:pic>
    </p:spTree>
    <p:extLst>
      <p:ext uri="{BB962C8B-B14F-4D97-AF65-F5344CB8AC3E}">
        <p14:creationId xmlns:p14="http://schemas.microsoft.com/office/powerpoint/2010/main" val="41694916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533400"/>
            <a:ext cx="5750719" cy="5965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205817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381000"/>
            <a:ext cx="5509563" cy="617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67995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457200"/>
            <a:ext cx="5350669" cy="6007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248564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381000"/>
            <a:ext cx="5693569" cy="620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730187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76200"/>
            <a:ext cx="7422356" cy="6707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055849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9210" y="57150"/>
            <a:ext cx="5886450" cy="674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789365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Collaborating with Office </a:t>
            </a:r>
            <a:r>
              <a:rPr lang="en-US" dirty="0" smtClean="0"/>
              <a:t/>
            </a:r>
            <a:br>
              <a:rPr lang="en-US" dirty="0" smtClean="0"/>
            </a:br>
            <a:r>
              <a:rPr lang="en-US" dirty="0" smtClean="0"/>
              <a:t>and Office </a:t>
            </a:r>
            <a:r>
              <a:rPr lang="en-US" dirty="0"/>
              <a:t>Online</a:t>
            </a:r>
          </a:p>
        </p:txBody>
      </p:sp>
      <p:sp>
        <p:nvSpPr>
          <p:cNvPr id="5" name="Text Placeholder 4"/>
          <p:cNvSpPr>
            <a:spLocks noGrp="1"/>
          </p:cNvSpPr>
          <p:nvPr>
            <p:ph type="body" sz="quarter" idx="14"/>
          </p:nvPr>
        </p:nvSpPr>
        <p:spPr/>
        <p:txBody>
          <a:bodyPr/>
          <a:lstStyle/>
          <a:p>
            <a:r>
              <a:rPr lang="en-US" dirty="0"/>
              <a:t>Mike Morton</a:t>
            </a:r>
          </a:p>
          <a:p>
            <a:r>
              <a:rPr lang="en-US" dirty="0"/>
              <a:t>Principal GPM</a:t>
            </a:r>
          </a:p>
          <a:p>
            <a:r>
              <a:rPr lang="en-US" dirty="0"/>
              <a:t>Office Online</a:t>
            </a:r>
          </a:p>
        </p:txBody>
      </p:sp>
      <p:sp>
        <p:nvSpPr>
          <p:cNvPr id="2" name="Text Placeholder 1"/>
          <p:cNvSpPr>
            <a:spLocks noGrp="1"/>
          </p:cNvSpPr>
          <p:nvPr>
            <p:ph type="body" sz="quarter" idx="15"/>
          </p:nvPr>
        </p:nvSpPr>
        <p:spPr/>
        <p:txBody>
          <a:bodyPr/>
          <a:lstStyle/>
          <a:p>
            <a:r>
              <a:rPr lang="en-US" dirty="0" smtClean="0"/>
              <a:t>SPC213</a:t>
            </a:r>
            <a:endParaRPr lang="en-US" dirty="0"/>
          </a:p>
        </p:txBody>
      </p:sp>
    </p:spTree>
    <p:extLst>
      <p:ext uri="{BB962C8B-B14F-4D97-AF65-F5344CB8AC3E}">
        <p14:creationId xmlns:p14="http://schemas.microsoft.com/office/powerpoint/2010/main" val="125534435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5783992" cy="6069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07568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0436" y="144462"/>
            <a:ext cx="6979159" cy="6248400"/>
          </a:xfrm>
          <a:prstGeom prst="rect">
            <a:avLst/>
          </a:prstGeom>
          <a:noFill/>
          <a:ln>
            <a:noFill/>
          </a:ln>
          <a:effectLst/>
          <a:extLst/>
        </p:spPr>
      </p:pic>
    </p:spTree>
    <p:extLst>
      <p:ext uri="{BB962C8B-B14F-4D97-AF65-F5344CB8AC3E}">
        <p14:creationId xmlns:p14="http://schemas.microsoft.com/office/powerpoint/2010/main" val="292679046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990600" y="228600"/>
            <a:ext cx="6874193" cy="6507480"/>
          </a:xfrm>
          <a:prstGeom prst="rect">
            <a:avLst/>
          </a:prstGeom>
        </p:spPr>
      </p:pic>
    </p:spTree>
    <p:extLst>
      <p:ext uri="{BB962C8B-B14F-4D97-AF65-F5344CB8AC3E}">
        <p14:creationId xmlns:p14="http://schemas.microsoft.com/office/powerpoint/2010/main" val="408106550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12837" y="296862"/>
            <a:ext cx="7200900" cy="6387465"/>
          </a:xfrm>
          <a:prstGeom prst="rect">
            <a:avLst/>
          </a:prstGeom>
        </p:spPr>
      </p:pic>
    </p:spTree>
    <p:extLst>
      <p:ext uri="{BB962C8B-B14F-4D97-AF65-F5344CB8AC3E}">
        <p14:creationId xmlns:p14="http://schemas.microsoft.com/office/powerpoint/2010/main" val="137270292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125663"/>
            <a:ext cx="11887200" cy="1831975"/>
          </a:xfrm>
        </p:spPr>
        <p:txBody>
          <a:bodyPr/>
          <a:lstStyle/>
          <a:p>
            <a:r>
              <a:rPr lang="en-US" sz="9600" dirty="0" smtClean="0"/>
              <a:t>Where do I find Office Online?</a:t>
            </a:r>
            <a:endParaRPr lang="en-US" sz="9600" dirty="0"/>
          </a:p>
        </p:txBody>
      </p:sp>
    </p:spTree>
    <p:extLst>
      <p:ext uri="{BB962C8B-B14F-4D97-AF65-F5344CB8AC3E}">
        <p14:creationId xmlns:p14="http://schemas.microsoft.com/office/powerpoint/2010/main" val="290019830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125663"/>
            <a:ext cx="11887200" cy="1831975"/>
          </a:xfrm>
        </p:spPr>
        <p:txBody>
          <a:bodyPr/>
          <a:lstStyle/>
          <a:p>
            <a:r>
              <a:rPr lang="en-US" sz="9600" dirty="0" smtClean="0"/>
              <a:t>http://office.com</a:t>
            </a:r>
            <a:endParaRPr lang="en-US" sz="9600" dirty="0"/>
          </a:p>
        </p:txBody>
      </p:sp>
    </p:spTree>
    <p:extLst>
      <p:ext uri="{BB962C8B-B14F-4D97-AF65-F5344CB8AC3E}">
        <p14:creationId xmlns:p14="http://schemas.microsoft.com/office/powerpoint/2010/main" val="316265088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rgbClr val="0072C6"/>
        </a:solidFill>
        <a:effectLst/>
      </p:bgPr>
    </p:bg>
    <p:spTree>
      <p:nvGrpSpPr>
        <p:cNvPr id="1" name=""/>
        <p:cNvGrpSpPr/>
        <p:nvPr/>
      </p:nvGrpSpPr>
      <p:grpSpPr>
        <a:xfrm>
          <a:off x="0" y="0"/>
          <a:ext cx="0" cy="0"/>
          <a:chOff x="0" y="0"/>
          <a:chExt cx="0" cy="0"/>
        </a:xfrm>
      </p:grpSpPr>
      <p:grpSp>
        <p:nvGrpSpPr>
          <p:cNvPr id="32" name="Group 31"/>
          <p:cNvGrpSpPr/>
          <p:nvPr/>
        </p:nvGrpSpPr>
        <p:grpSpPr>
          <a:xfrm>
            <a:off x="269361" y="1620796"/>
            <a:ext cx="3984522" cy="3696379"/>
            <a:chOff x="261586" y="1485636"/>
            <a:chExt cx="3906749" cy="3624230"/>
          </a:xfrm>
        </p:grpSpPr>
        <p:sp>
          <p:nvSpPr>
            <p:cNvPr id="33" name="Freeform 6"/>
            <p:cNvSpPr>
              <a:spLocks/>
            </p:cNvSpPr>
            <p:nvPr/>
          </p:nvSpPr>
          <p:spPr bwMode="auto">
            <a:xfrm>
              <a:off x="304799" y="1485636"/>
              <a:ext cx="3795919" cy="1736990"/>
            </a:xfrm>
            <a:prstGeom prst="rect">
              <a:avLst/>
            </a:prstGeom>
            <a:solidFill>
              <a:schemeClr val="accent1"/>
            </a:solidFill>
            <a:ln w="12700" cap="rnd" cmpd="sng" algn="ctr">
              <a:noFill/>
              <a:prstDash val="solid"/>
              <a:headEnd type="oval"/>
            </a:ln>
            <a:effectLst/>
          </p:spPr>
          <p:txBody>
            <a:bodyPr anchor="ctr"/>
            <a:lstStyle/>
            <a:p>
              <a:pPr algn="ctr" defTabSz="932559">
                <a:defRPr/>
              </a:pPr>
              <a:endParaRPr lang="en-US" sz="1836" kern="0" dirty="0">
                <a:solidFill>
                  <a:srgbClr val="FFFFFF"/>
                </a:solidFill>
                <a:ea typeface="ＭＳ Ｐゴシック" pitchFamily="-65" charset="-128"/>
              </a:endParaRPr>
            </a:p>
          </p:txBody>
        </p:sp>
        <p:sp>
          <p:nvSpPr>
            <p:cNvPr id="34" name="Rectangle 29"/>
            <p:cNvSpPr>
              <a:spLocks noChangeArrowheads="1"/>
            </p:cNvSpPr>
            <p:nvPr/>
          </p:nvSpPr>
          <p:spPr bwMode="auto">
            <a:xfrm>
              <a:off x="261586" y="3330720"/>
              <a:ext cx="3906749" cy="1779146"/>
            </a:xfrm>
            <a:prstGeom prst="rect">
              <a:avLst/>
            </a:prstGeom>
            <a:noFill/>
            <a:ln w="9525">
              <a:noFill/>
              <a:miter lim="800000"/>
              <a:headEnd/>
              <a:tailEnd/>
            </a:ln>
          </p:spPr>
          <p:txBody>
            <a:bodyPr wrap="square" lIns="93244" tIns="46623" rIns="93244" bIns="46623">
              <a:spAutoFit/>
            </a:bodyPr>
            <a:lstStyle/>
            <a:p>
              <a:pPr defTabSz="932402" fontAlgn="base">
                <a:lnSpc>
                  <a:spcPct val="90000"/>
                </a:lnSpc>
                <a:spcBef>
                  <a:spcPts val="1224"/>
                </a:spcBef>
                <a:buClr>
                  <a:srgbClr val="F69F1E"/>
                </a:buClr>
                <a:buSzPct val="90000"/>
                <a:defRPr/>
              </a:pPr>
              <a:r>
                <a:rPr lang="en-US" sz="4080" kern="0" dirty="0" err="1" smtClean="0">
                  <a:solidFill>
                    <a:srgbClr val="FFFFFF"/>
                  </a:solidFill>
                  <a:latin typeface="Segoe UI Light"/>
                </a:rPr>
                <a:t>OneDrive</a:t>
              </a:r>
              <a:endParaRPr lang="en-US" sz="4080" kern="0" dirty="0">
                <a:solidFill>
                  <a:srgbClr val="FFFFFF"/>
                </a:solidFill>
                <a:latin typeface="Segoe UI Light"/>
              </a:endParaRPr>
            </a:p>
            <a:p>
              <a:pPr marL="4047" indent="-4047" defTabSz="932597">
                <a:lnSpc>
                  <a:spcPct val="90000"/>
                </a:lnSpc>
                <a:spcBef>
                  <a:spcPts val="1224"/>
                </a:spcBef>
                <a:defRPr/>
              </a:pPr>
              <a:r>
                <a:rPr lang="en-US" sz="2040" kern="0" spc="-71" dirty="0">
                  <a:solidFill>
                    <a:srgbClr val="FFFFFF"/>
                  </a:solidFill>
                </a:rPr>
                <a:t>Publicly available to anyone with a Microsoft </a:t>
              </a:r>
              <a:r>
                <a:rPr lang="en-US" sz="2040" kern="0" spc="-71" dirty="0" smtClean="0">
                  <a:solidFill>
                    <a:srgbClr val="FFFFFF"/>
                  </a:solidFill>
                </a:rPr>
                <a:t>account</a:t>
              </a:r>
            </a:p>
            <a:p>
              <a:pPr marL="4047" indent="-4047" defTabSz="932597">
                <a:lnSpc>
                  <a:spcPct val="90000"/>
                </a:lnSpc>
                <a:spcBef>
                  <a:spcPts val="1224"/>
                </a:spcBef>
                <a:defRPr/>
              </a:pPr>
              <a:r>
                <a:rPr lang="en-US" sz="2040" kern="0" spc="-71" dirty="0" smtClean="0">
                  <a:solidFill>
                    <a:srgbClr val="FFFFFF"/>
                  </a:solidFill>
                  <a:hlinkClick r:id="rId3"/>
                </a:rPr>
                <a:t>http://office.com/</a:t>
              </a:r>
              <a:endParaRPr lang="en-US" sz="2040" kern="0" spc="-71" dirty="0" smtClean="0">
                <a:solidFill>
                  <a:srgbClr val="FFFFFF"/>
                </a:solidFill>
              </a:endParaRPr>
            </a:p>
          </p:txBody>
        </p:sp>
        <p:pic>
          <p:nvPicPr>
            <p:cNvPr id="3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75658" y="1856571"/>
              <a:ext cx="1808879" cy="1007005"/>
            </a:xfrm>
            <a:prstGeom prst="rect">
              <a:avLst/>
            </a:prstGeom>
            <a:noFill/>
          </p:spPr>
        </p:pic>
      </p:grpSp>
      <p:grpSp>
        <p:nvGrpSpPr>
          <p:cNvPr id="36" name="Group 2"/>
          <p:cNvGrpSpPr/>
          <p:nvPr/>
        </p:nvGrpSpPr>
        <p:grpSpPr>
          <a:xfrm>
            <a:off x="8267880" y="1620790"/>
            <a:ext cx="3987829" cy="3978890"/>
            <a:chOff x="4198758" y="1485636"/>
            <a:chExt cx="3909991" cy="3901228"/>
          </a:xfrm>
        </p:grpSpPr>
        <p:sp>
          <p:nvSpPr>
            <p:cNvPr id="37" name="Freeform 6"/>
            <p:cNvSpPr>
              <a:spLocks/>
            </p:cNvSpPr>
            <p:nvPr/>
          </p:nvSpPr>
          <p:spPr bwMode="auto">
            <a:xfrm>
              <a:off x="4198758" y="1485636"/>
              <a:ext cx="3795919" cy="1736990"/>
            </a:xfrm>
            <a:prstGeom prst="rect">
              <a:avLst/>
            </a:prstGeom>
            <a:solidFill>
              <a:schemeClr val="accent3"/>
            </a:solidFill>
            <a:ln w="12700" cap="rnd" cmpd="sng" algn="ctr">
              <a:noFill/>
              <a:prstDash val="solid"/>
              <a:headEnd type="oval"/>
            </a:ln>
            <a:effectLst/>
          </p:spPr>
          <p:txBody>
            <a:bodyPr anchor="ctr"/>
            <a:lstStyle/>
            <a:p>
              <a:pPr algn="ctr" defTabSz="932559">
                <a:defRPr/>
              </a:pPr>
              <a:endParaRPr lang="en-US" sz="1836" kern="0" dirty="0">
                <a:solidFill>
                  <a:srgbClr val="FFFFFF"/>
                </a:solidFill>
                <a:ea typeface="ＭＳ Ｐゴシック" pitchFamily="-65" charset="-128"/>
              </a:endParaRPr>
            </a:p>
          </p:txBody>
        </p:sp>
        <p:sp>
          <p:nvSpPr>
            <p:cNvPr id="38" name="Rectangle 29"/>
            <p:cNvSpPr>
              <a:spLocks noChangeArrowheads="1"/>
            </p:cNvSpPr>
            <p:nvPr/>
          </p:nvSpPr>
          <p:spPr bwMode="auto">
            <a:xfrm>
              <a:off x="4213602" y="3330719"/>
              <a:ext cx="3895147" cy="2056145"/>
            </a:xfrm>
            <a:prstGeom prst="rect">
              <a:avLst/>
            </a:prstGeom>
            <a:noFill/>
            <a:ln w="9525">
              <a:noFill/>
              <a:miter lim="800000"/>
              <a:headEnd/>
              <a:tailEnd/>
            </a:ln>
          </p:spPr>
          <p:txBody>
            <a:bodyPr wrap="square" lIns="93244" tIns="46623" rIns="93244" bIns="46623">
              <a:spAutoFit/>
            </a:bodyPr>
            <a:lstStyle/>
            <a:p>
              <a:pPr defTabSz="932402" fontAlgn="base">
                <a:lnSpc>
                  <a:spcPct val="90000"/>
                </a:lnSpc>
                <a:spcBef>
                  <a:spcPts val="1224"/>
                </a:spcBef>
                <a:buClr>
                  <a:srgbClr val="F69F1E"/>
                </a:buClr>
                <a:buSzPct val="90000"/>
                <a:defRPr/>
              </a:pPr>
              <a:r>
                <a:rPr lang="en-US" sz="4080" kern="0" dirty="0" smtClean="0">
                  <a:solidFill>
                    <a:srgbClr val="FFFFFF"/>
                  </a:solidFill>
                  <a:latin typeface="Segoe UI Light"/>
                </a:rPr>
                <a:t>On-Premises</a:t>
              </a:r>
              <a:endParaRPr lang="en-US" sz="4080" kern="0" dirty="0">
                <a:solidFill>
                  <a:srgbClr val="FFFFFF"/>
                </a:solidFill>
                <a:latin typeface="Segoe UI Light"/>
              </a:endParaRPr>
            </a:p>
            <a:p>
              <a:pPr marL="4047" indent="-4047" defTabSz="932597">
                <a:lnSpc>
                  <a:spcPct val="90000"/>
                </a:lnSpc>
                <a:spcBef>
                  <a:spcPts val="1224"/>
                </a:spcBef>
                <a:defRPr/>
              </a:pPr>
              <a:r>
                <a:rPr lang="en-US" sz="2040" kern="0" spc="-82" dirty="0" smtClean="0">
                  <a:solidFill>
                    <a:srgbClr val="FFFFFF"/>
                  </a:solidFill>
                </a:rPr>
                <a:t>Updates will be available for Office Web App Server deployments</a:t>
              </a:r>
              <a:endParaRPr lang="en-US" sz="2040" kern="0" spc="-82" dirty="0">
                <a:solidFill>
                  <a:srgbClr val="FFFFFF"/>
                </a:solidFill>
              </a:endParaRPr>
            </a:p>
            <a:p>
              <a:pPr marL="4047" indent="-4047" defTabSz="932597">
                <a:lnSpc>
                  <a:spcPct val="90000"/>
                </a:lnSpc>
                <a:spcBef>
                  <a:spcPts val="1224"/>
                </a:spcBef>
                <a:defRPr/>
              </a:pPr>
              <a:r>
                <a:rPr lang="en-US" sz="2040" kern="0" spc="-82" dirty="0" smtClean="0">
                  <a:solidFill>
                    <a:srgbClr val="FFFFFF"/>
                  </a:solidFill>
                </a:rPr>
                <a:t>Interface </a:t>
              </a:r>
              <a:r>
                <a:rPr lang="en-US" sz="2040" kern="0" spc="-82" dirty="0">
                  <a:solidFill>
                    <a:srgbClr val="FFFFFF"/>
                  </a:solidFill>
                </a:rPr>
                <a:t>with </a:t>
              </a:r>
              <a:r>
                <a:rPr lang="en-US" sz="2040" kern="0" spc="-82" dirty="0" smtClean="0">
                  <a:solidFill>
                    <a:srgbClr val="FFFFFF"/>
                  </a:solidFill>
                </a:rPr>
                <a:t>SharePoint, Exchange, Lync, </a:t>
              </a:r>
              <a:r>
                <a:rPr lang="en-US" sz="2040" kern="0" spc="-82" dirty="0">
                  <a:solidFill>
                    <a:srgbClr val="FFFFFF"/>
                  </a:solidFill>
                </a:rPr>
                <a:t>etc. </a:t>
              </a:r>
            </a:p>
          </p:txBody>
        </p:sp>
        <p:grpSp>
          <p:nvGrpSpPr>
            <p:cNvPr id="39" name="Group 5"/>
            <p:cNvGrpSpPr/>
            <p:nvPr/>
          </p:nvGrpSpPr>
          <p:grpSpPr>
            <a:xfrm flipH="1">
              <a:off x="5222136" y="1672167"/>
              <a:ext cx="1793642" cy="1311315"/>
              <a:chOff x="5427747" y="2515528"/>
              <a:chExt cx="1494215" cy="1400119"/>
            </a:xfrm>
          </p:grpSpPr>
          <p:pic>
            <p:nvPicPr>
              <p:cNvPr id="40"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27747" y="2963274"/>
                <a:ext cx="1332919" cy="952373"/>
              </a:xfrm>
              <a:prstGeom prst="rect">
                <a:avLst/>
              </a:prstGeom>
            </p:spPr>
          </p:pic>
          <p:pic>
            <p:nvPicPr>
              <p:cNvPr id="41" name="Picture 7"/>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94059">
                            <a14:foregroundMark x1="55116" y1="5254" x2="55116" y2="93559"/>
                            <a14:foregroundMark x1="65347" y1="13898" x2="66007" y2="89831"/>
                            <a14:foregroundMark x1="76238" y1="28136" x2="76568" y2="91864"/>
                            <a14:backgroundMark x1="45215" y1="23220" x2="45215" y2="23220"/>
                            <a14:backgroundMark x1="45215" y1="6610" x2="45545" y2="91356"/>
                            <a14:backgroundMark x1="45215" y1="91864" x2="45215" y2="96271"/>
                            <a14:backgroundMark x1="47855" y1="96271" x2="63696" y2="94746"/>
                            <a14:backgroundMark x1="52475" y1="95085" x2="51815" y2="3898"/>
                            <a14:backgroundMark x1="57756" y1="4407" x2="57756" y2="94407"/>
                            <a14:backgroundMark x1="61386" y1="12373" x2="72937" y2="13729"/>
                            <a14:backgroundMark x1="63036" y1="13220" x2="63036" y2="94576"/>
                            <a14:backgroundMark x1="68317" y1="14746" x2="68647" y2="93390"/>
                            <a14:backgroundMark x1="68977" y1="94407" x2="83498" y2="92712"/>
                            <a14:backgroundMark x1="73267" y1="14576" x2="74257" y2="93559"/>
                            <a14:backgroundMark x1="76898" y1="25932" x2="84488" y2="26949"/>
                            <a14:backgroundMark x1="79208" y1="27458" x2="79208" y2="92373"/>
                            <a14:backgroundMark x1="84158" y1="27627" x2="83828" y2="92712"/>
                            <a14:backgroundMark x1="37624" y1="4746" x2="38284" y2="94068"/>
                            <a14:backgroundMark x1="33993" y1="5424" x2="33663" y2="92034"/>
                            <a14:backgroundMark x1="34983" y1="5085" x2="35974" y2="93559"/>
                            <a14:backgroundMark x1="36634" y1="94576" x2="34983" y2="93390"/>
                            <a14:backgroundMark x1="34653" y1="4746" x2="38284" y2="3729"/>
                            <a14:backgroundMark x1="24092" y1="13559" x2="23762" y2="89661"/>
                            <a14:backgroundMark x1="25413" y1="13220" x2="26403" y2="91186"/>
                            <a14:backgroundMark x1="28053" y1="13559" x2="28053" y2="77797"/>
                            <a14:backgroundMark x1="19802" y1="14237" x2="19472" y2="88644"/>
                            <a14:backgroundMark x1="15512" y1="26271" x2="15182" y2="87627"/>
                            <a14:backgroundMark x1="15842" y1="25763" x2="18482" y2="25085"/>
                            <a14:backgroundMark x1="16832" y1="26102" x2="17492" y2="87966"/>
                            <a14:backgroundMark x1="16172" y1="88644" x2="19802" y2="89322"/>
                            <a14:backgroundMark x1="11221" y1="26610" x2="11551" y2="86271"/>
                          </a14:backgroundRemoval>
                        </a14:imgEffect>
                        <a14:imgEffect>
                          <a14:brightnessContrast bright="100000"/>
                        </a14:imgEffect>
                      </a14:imgLayer>
                    </a14:imgProps>
                  </a:ext>
                  <a:ext uri="{28A0092B-C50C-407E-A947-70E740481C1C}">
                    <a14:useLocalDpi xmlns:a14="http://schemas.microsoft.com/office/drawing/2010/main" val="0"/>
                  </a:ext>
                </a:extLst>
              </a:blip>
              <a:srcRect r="6224"/>
              <a:stretch/>
            </p:blipFill>
            <p:spPr>
              <a:xfrm>
                <a:off x="6312151" y="2515528"/>
                <a:ext cx="609811" cy="1345785"/>
              </a:xfrm>
              <a:prstGeom prst="rect">
                <a:avLst/>
              </a:prstGeom>
            </p:spPr>
          </p:pic>
        </p:grpSp>
      </p:grpSp>
      <p:grpSp>
        <p:nvGrpSpPr>
          <p:cNvPr id="2" name="Group 1"/>
          <p:cNvGrpSpPr/>
          <p:nvPr/>
        </p:nvGrpSpPr>
        <p:grpSpPr>
          <a:xfrm>
            <a:off x="4295020" y="1620789"/>
            <a:ext cx="4019282" cy="4719864"/>
            <a:chOff x="4208734" y="1589154"/>
            <a:chExt cx="3940830" cy="4627738"/>
          </a:xfrm>
        </p:grpSpPr>
        <p:grpSp>
          <p:nvGrpSpPr>
            <p:cNvPr id="42" name="Group 41"/>
            <p:cNvGrpSpPr/>
            <p:nvPr/>
          </p:nvGrpSpPr>
          <p:grpSpPr>
            <a:xfrm>
              <a:off x="4208734" y="1589154"/>
              <a:ext cx="3940830" cy="4627738"/>
              <a:chOff x="8092717" y="1485636"/>
              <a:chExt cx="3940830" cy="4627738"/>
            </a:xfrm>
          </p:grpSpPr>
          <p:sp>
            <p:nvSpPr>
              <p:cNvPr id="43" name="Freeform 6"/>
              <p:cNvSpPr>
                <a:spLocks/>
              </p:cNvSpPr>
              <p:nvPr/>
            </p:nvSpPr>
            <p:spPr bwMode="auto">
              <a:xfrm>
                <a:off x="8092717" y="1485636"/>
                <a:ext cx="3795919" cy="1736990"/>
              </a:xfrm>
              <a:prstGeom prst="rect">
                <a:avLst/>
              </a:prstGeom>
              <a:solidFill>
                <a:schemeClr val="accent2"/>
              </a:solidFill>
              <a:ln w="12700" cap="rnd" cmpd="sng" algn="ctr">
                <a:noFill/>
                <a:prstDash val="solid"/>
                <a:headEnd type="oval"/>
              </a:ln>
              <a:effectLst/>
            </p:spPr>
            <p:txBody>
              <a:bodyPr anchor="ctr"/>
              <a:lstStyle/>
              <a:p>
                <a:pPr algn="ctr" defTabSz="932559">
                  <a:defRPr/>
                </a:pPr>
                <a:endParaRPr lang="en-US" sz="1836" kern="0" dirty="0">
                  <a:solidFill>
                    <a:srgbClr val="FFFFFF"/>
                  </a:solidFill>
                  <a:ea typeface="ＭＳ Ｐゴシック" pitchFamily="-65" charset="-128"/>
                </a:endParaRPr>
              </a:p>
            </p:txBody>
          </p:sp>
          <p:sp>
            <p:nvSpPr>
              <p:cNvPr id="44" name="Rectangle 29"/>
              <p:cNvSpPr>
                <a:spLocks noChangeArrowheads="1"/>
              </p:cNvSpPr>
              <p:nvPr/>
            </p:nvSpPr>
            <p:spPr bwMode="auto">
              <a:xfrm>
                <a:off x="8149564" y="3327577"/>
                <a:ext cx="3883983" cy="2785797"/>
              </a:xfrm>
              <a:prstGeom prst="rect">
                <a:avLst/>
              </a:prstGeom>
              <a:noFill/>
              <a:ln w="9525">
                <a:noFill/>
                <a:miter lim="800000"/>
                <a:headEnd/>
                <a:tailEnd/>
              </a:ln>
            </p:spPr>
            <p:txBody>
              <a:bodyPr wrap="square" lIns="93244" tIns="46623" rIns="93244" bIns="46623">
                <a:spAutoFit/>
              </a:bodyPr>
              <a:lstStyle/>
              <a:p>
                <a:pPr defTabSz="932402" fontAlgn="base">
                  <a:lnSpc>
                    <a:spcPct val="90000"/>
                  </a:lnSpc>
                  <a:spcBef>
                    <a:spcPts val="1224"/>
                  </a:spcBef>
                  <a:buClr>
                    <a:srgbClr val="F69F1E"/>
                  </a:buClr>
                  <a:buSzPct val="90000"/>
                  <a:defRPr/>
                </a:pPr>
                <a:r>
                  <a:rPr lang="en-US" sz="4080" kern="0" dirty="0" smtClean="0">
                    <a:solidFill>
                      <a:srgbClr val="FFFFFF"/>
                    </a:solidFill>
                    <a:latin typeface="Segoe UI Light"/>
                  </a:rPr>
                  <a:t>Office 365</a:t>
                </a:r>
                <a:endParaRPr lang="en-US" sz="4080" kern="0" dirty="0">
                  <a:solidFill>
                    <a:srgbClr val="FFFFFF"/>
                  </a:solidFill>
                  <a:latin typeface="Segoe UI Light"/>
                </a:endParaRPr>
              </a:p>
              <a:p>
                <a:pPr marL="4047" indent="-4047" defTabSz="932597">
                  <a:lnSpc>
                    <a:spcPct val="90000"/>
                  </a:lnSpc>
                  <a:spcBef>
                    <a:spcPts val="1224"/>
                  </a:spcBef>
                  <a:defRPr/>
                </a:pPr>
                <a:r>
                  <a:rPr lang="en-US" sz="2040" kern="0" spc="-71" dirty="0">
                    <a:solidFill>
                      <a:srgbClr val="FFFFFF"/>
                    </a:solidFill>
                  </a:rPr>
                  <a:t>An option within Office 365 service</a:t>
                </a:r>
              </a:p>
              <a:p>
                <a:pPr marL="4047" indent="-4047" defTabSz="932597">
                  <a:lnSpc>
                    <a:spcPct val="90000"/>
                  </a:lnSpc>
                  <a:spcBef>
                    <a:spcPts val="1224"/>
                  </a:spcBef>
                  <a:defRPr/>
                </a:pPr>
                <a:r>
                  <a:rPr lang="en-US" sz="2040" kern="0" spc="-71" dirty="0" err="1" smtClean="0">
                    <a:solidFill>
                      <a:srgbClr val="FFFFFF"/>
                    </a:solidFill>
                  </a:rPr>
                  <a:t>OneDrive</a:t>
                </a:r>
                <a:r>
                  <a:rPr lang="en-US" sz="2040" kern="0" spc="-71" dirty="0" smtClean="0">
                    <a:solidFill>
                      <a:srgbClr val="FFFFFF"/>
                    </a:solidFill>
                  </a:rPr>
                  <a:t> for Business</a:t>
                </a:r>
              </a:p>
              <a:p>
                <a:pPr marL="4047" indent="-4047" defTabSz="932597">
                  <a:lnSpc>
                    <a:spcPct val="90000"/>
                  </a:lnSpc>
                  <a:spcBef>
                    <a:spcPts val="1224"/>
                  </a:spcBef>
                  <a:defRPr/>
                </a:pPr>
                <a:endParaRPr lang="en-US" sz="2040" kern="0" spc="-71" dirty="0" smtClean="0">
                  <a:solidFill>
                    <a:srgbClr val="FFFFFF"/>
                  </a:solidFill>
                </a:endParaRPr>
              </a:p>
              <a:p>
                <a:pPr marL="4047" indent="-4047" defTabSz="932597">
                  <a:lnSpc>
                    <a:spcPct val="90000"/>
                  </a:lnSpc>
                  <a:spcBef>
                    <a:spcPts val="1224"/>
                  </a:spcBef>
                  <a:defRPr/>
                </a:pPr>
                <a:endParaRPr lang="en-US" sz="2040" kern="0" spc="-71" dirty="0" smtClean="0">
                  <a:solidFill>
                    <a:srgbClr val="FFFFFF"/>
                  </a:solidFill>
                </a:endParaRPr>
              </a:p>
              <a:p>
                <a:pPr marL="4047" indent="-4047" defTabSz="932597">
                  <a:lnSpc>
                    <a:spcPct val="90000"/>
                  </a:lnSpc>
                  <a:spcBef>
                    <a:spcPts val="1224"/>
                  </a:spcBef>
                  <a:defRPr/>
                </a:pPr>
                <a:endParaRPr lang="en-US" sz="2040" kern="0" spc="-71" dirty="0">
                  <a:solidFill>
                    <a:srgbClr val="FFFFFF"/>
                  </a:solidFill>
                </a:endParaRPr>
              </a:p>
            </p:txBody>
          </p:sp>
          <p:pic>
            <p:nvPicPr>
              <p:cNvPr id="45" name="Picture 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8697523" y="1718261"/>
                <a:ext cx="1362165" cy="1355618"/>
              </a:xfrm>
              <a:prstGeom prst="rect">
                <a:avLst/>
              </a:prstGeom>
              <a:noFill/>
              <a:effectLst/>
            </p:spPr>
          </p:pic>
        </p:grpSp>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809669" y="2126892"/>
              <a:ext cx="1600025" cy="891968"/>
            </a:xfrm>
            <a:prstGeom prst="rect">
              <a:avLst/>
            </a:prstGeom>
          </p:spPr>
        </p:pic>
      </p:grpSp>
      <p:sp>
        <p:nvSpPr>
          <p:cNvPr id="21" name="Title 1"/>
          <p:cNvSpPr>
            <a:spLocks noGrp="1"/>
          </p:cNvSpPr>
          <p:nvPr>
            <p:ph type="title"/>
          </p:nvPr>
        </p:nvSpPr>
        <p:spPr/>
        <p:txBody>
          <a:bodyPr/>
          <a:lstStyle/>
          <a:p>
            <a:r>
              <a:rPr lang="en-US" dirty="0"/>
              <a:t>Where </a:t>
            </a:r>
            <a:r>
              <a:rPr lang="en-US" dirty="0" smtClean="0"/>
              <a:t>is Office Online?</a:t>
            </a:r>
            <a:endParaRPr lang="en-US" spc="0" dirty="0">
              <a:solidFill>
                <a:schemeClr val="bg1"/>
              </a:solidFill>
            </a:endParaRPr>
          </a:p>
        </p:txBody>
      </p:sp>
    </p:spTree>
    <p:extLst>
      <p:ext uri="{BB962C8B-B14F-4D97-AF65-F5344CB8AC3E}">
        <p14:creationId xmlns:p14="http://schemas.microsoft.com/office/powerpoint/2010/main" val="24201361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1+#ppt_w/2"/>
                                          </p:val>
                                        </p:tav>
                                        <p:tav tm="100000">
                                          <p:val>
                                            <p:strVal val="#ppt_x"/>
                                          </p:val>
                                        </p:tav>
                                      </p:tavLst>
                                    </p:anim>
                                    <p:anim calcmode="lin" valueType="num">
                                      <p:cBhvr additive="base">
                                        <p:cTn id="8" dur="75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750" fill="hold"/>
                                        <p:tgtEl>
                                          <p:spTgt spid="2"/>
                                        </p:tgtEl>
                                        <p:attrNameLst>
                                          <p:attrName>ppt_x</p:attrName>
                                        </p:attrNameLst>
                                      </p:cBhvr>
                                      <p:tavLst>
                                        <p:tav tm="0">
                                          <p:val>
                                            <p:strVal val="1+#ppt_w/2"/>
                                          </p:val>
                                        </p:tav>
                                        <p:tav tm="100000">
                                          <p:val>
                                            <p:strVal val="#ppt_x"/>
                                          </p:val>
                                        </p:tav>
                                      </p:tavLst>
                                    </p:anim>
                                    <p:anim calcmode="lin" valueType="num">
                                      <p:cBhvr additive="base">
                                        <p:cTn id="13" dur="75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decel="10000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750" fill="hold"/>
                                        <p:tgtEl>
                                          <p:spTgt spid="36"/>
                                        </p:tgtEl>
                                        <p:attrNameLst>
                                          <p:attrName>ppt_x</p:attrName>
                                        </p:attrNameLst>
                                      </p:cBhvr>
                                      <p:tavLst>
                                        <p:tav tm="0">
                                          <p:val>
                                            <p:strVal val="1+#ppt_w/2"/>
                                          </p:val>
                                        </p:tav>
                                        <p:tav tm="100000">
                                          <p:val>
                                            <p:strVal val="#ppt_x"/>
                                          </p:val>
                                        </p:tav>
                                      </p:tavLst>
                                    </p:anim>
                                    <p:anim calcmode="lin" valueType="num">
                                      <p:cBhvr additive="base">
                                        <p:cTn id="18"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125663"/>
            <a:ext cx="11887200" cy="1831975"/>
          </a:xfrm>
        </p:spPr>
        <p:txBody>
          <a:bodyPr/>
          <a:lstStyle/>
          <a:p>
            <a:r>
              <a:rPr lang="en-US" sz="9600" dirty="0" smtClean="0"/>
              <a:t>What devices can I use with Office Online</a:t>
            </a:r>
            <a:endParaRPr lang="en-US" sz="9600" dirty="0"/>
          </a:p>
        </p:txBody>
      </p:sp>
    </p:spTree>
    <p:extLst>
      <p:ext uri="{BB962C8B-B14F-4D97-AF65-F5344CB8AC3E}">
        <p14:creationId xmlns:p14="http://schemas.microsoft.com/office/powerpoint/2010/main" val="37906445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5554" y="290746"/>
            <a:ext cx="8959797" cy="597319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731" y="183487"/>
            <a:ext cx="9851844" cy="656789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2352" y="230482"/>
            <a:ext cx="9529879" cy="6353252"/>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9306" y="366861"/>
            <a:ext cx="9822443" cy="6548295"/>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6224" y="257079"/>
            <a:ext cx="9712243" cy="6474828"/>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0820" y="279648"/>
            <a:ext cx="9712312" cy="6474873"/>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9437" y="183489"/>
            <a:ext cx="9412032" cy="6274687"/>
          </a:xfrm>
          <a:prstGeom prst="rect">
            <a:avLst/>
          </a:prstGeom>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11200" y="253049"/>
            <a:ext cx="8987197" cy="5991464"/>
          </a:xfrm>
          <a:prstGeom prst="rect">
            <a:avLst/>
          </a:prstGeom>
        </p:spPr>
      </p:pic>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241192" y="63607"/>
            <a:ext cx="10030502" cy="6687001"/>
          </a:xfrm>
          <a:prstGeom prst="rect">
            <a:avLst/>
          </a:prstGeom>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64472" y="100887"/>
            <a:ext cx="10180818" cy="6787211"/>
          </a:xfrm>
          <a:prstGeom prst="rect">
            <a:avLst/>
          </a:prstGeom>
        </p:spPr>
      </p:pic>
    </p:spTree>
    <p:extLst>
      <p:ext uri="{BB962C8B-B14F-4D97-AF65-F5344CB8AC3E}">
        <p14:creationId xmlns:p14="http://schemas.microsoft.com/office/powerpoint/2010/main" val="9035205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33363"/>
            <a:ext cx="11374438" cy="762000"/>
          </a:xfrm>
        </p:spPr>
        <p:txBody>
          <a:bodyPr/>
          <a:lstStyle/>
          <a:p>
            <a:r>
              <a:rPr lang="en-US" sz="4800" dirty="0" smtClean="0"/>
              <a:t>Office Online (Web) vs. Office apps (Native)</a:t>
            </a:r>
            <a:endParaRPr lang="en-US" sz="4800" dirty="0"/>
          </a:p>
        </p:txBody>
      </p:sp>
      <p:sp>
        <p:nvSpPr>
          <p:cNvPr id="3" name="Text Placeholder 2"/>
          <p:cNvSpPr>
            <a:spLocks noGrp="1"/>
          </p:cNvSpPr>
          <p:nvPr>
            <p:ph type="body" sz="quarter" idx="4294967295"/>
          </p:nvPr>
        </p:nvSpPr>
        <p:spPr>
          <a:xfrm>
            <a:off x="-1" y="1241424"/>
            <a:ext cx="11476037" cy="3397853"/>
          </a:xfrm>
        </p:spPr>
        <p:txBody>
          <a:bodyPr/>
          <a:lstStyle/>
          <a:p>
            <a:r>
              <a:rPr lang="en-US" sz="3600" dirty="0" smtClean="0"/>
              <a:t>Office Online will </a:t>
            </a:r>
            <a:r>
              <a:rPr lang="en-US" sz="3600" dirty="0"/>
              <a:t>provide the broadest reach and </a:t>
            </a:r>
            <a:r>
              <a:rPr lang="en-US" sz="3600" dirty="0" smtClean="0"/>
              <a:t>availability</a:t>
            </a:r>
          </a:p>
          <a:p>
            <a:r>
              <a:rPr lang="en-US" sz="3600" dirty="0" smtClean="0"/>
              <a:t>Office </a:t>
            </a:r>
            <a:r>
              <a:rPr lang="en-US" sz="3600" dirty="0"/>
              <a:t>will </a:t>
            </a:r>
            <a:r>
              <a:rPr lang="en-US" sz="3600" dirty="0" smtClean="0"/>
              <a:t>also build </a:t>
            </a:r>
            <a:r>
              <a:rPr lang="en-US" sz="3600" dirty="0"/>
              <a:t>native apps </a:t>
            </a:r>
            <a:r>
              <a:rPr lang="en-US" sz="3600" dirty="0" smtClean="0"/>
              <a:t>that take advantage of the rich capabilities and form factors of popular devices</a:t>
            </a:r>
          </a:p>
          <a:p>
            <a:r>
              <a:rPr lang="en-US" sz="3600" dirty="0" smtClean="0"/>
              <a:t>We do not think of it as an either/or question.  We want Office to be available wherever our customers go.</a:t>
            </a:r>
          </a:p>
        </p:txBody>
      </p:sp>
    </p:spTree>
    <p:extLst>
      <p:ext uri="{BB962C8B-B14F-4D97-AF65-F5344CB8AC3E}">
        <p14:creationId xmlns:p14="http://schemas.microsoft.com/office/powerpoint/2010/main" val="33069100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125663"/>
            <a:ext cx="10058400" cy="917575"/>
          </a:xfrm>
        </p:spPr>
        <p:txBody>
          <a:bodyPr anchor="ctr"/>
          <a:lstStyle/>
          <a:p>
            <a:r>
              <a:rPr lang="en-US" dirty="0" smtClean="0"/>
              <a:t>True or False:</a:t>
            </a:r>
            <a:br>
              <a:rPr lang="en-US" dirty="0" smtClean="0"/>
            </a:br>
            <a:r>
              <a:rPr lang="en-US" dirty="0"/>
              <a:t/>
            </a:r>
            <a:br>
              <a:rPr lang="en-US" dirty="0"/>
            </a:br>
            <a:r>
              <a:rPr lang="en-US" dirty="0" smtClean="0"/>
              <a:t>Mike Morton is personally responsible for putting SharePoint in the dictionary?</a:t>
            </a:r>
            <a:endParaRPr lang="en-US" dirty="0"/>
          </a:p>
        </p:txBody>
      </p:sp>
    </p:spTree>
    <p:extLst>
      <p:ext uri="{BB962C8B-B14F-4D97-AF65-F5344CB8AC3E}">
        <p14:creationId xmlns:p14="http://schemas.microsoft.com/office/powerpoint/2010/main" val="263482541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rPr>
              <a:t>Demo – Office Online</a:t>
            </a:r>
            <a:endParaRPr lang="en-US" dirty="0">
              <a:solidFill>
                <a:schemeClr val="bg1"/>
              </a:solidFill>
            </a:endParaRPr>
          </a:p>
        </p:txBody>
      </p:sp>
      <p:sp>
        <p:nvSpPr>
          <p:cNvPr id="5" name="Text Placeholder 4"/>
          <p:cNvSpPr>
            <a:spLocks noGrp="1"/>
          </p:cNvSpPr>
          <p:nvPr>
            <p:ph type="body" sz="quarter" idx="12"/>
          </p:nvPr>
        </p:nvSpPr>
        <p:spPr/>
        <p:txBody>
          <a:bodyPr/>
          <a:lstStyle/>
          <a:p>
            <a:r>
              <a:rPr lang="en-US" dirty="0" smtClean="0"/>
              <a:t>Mike Morton</a:t>
            </a:r>
            <a:endParaRPr lang="en-US" dirty="0"/>
          </a:p>
        </p:txBody>
      </p:sp>
    </p:spTree>
    <p:extLst>
      <p:ext uri="{BB962C8B-B14F-4D97-AF65-F5344CB8AC3E}">
        <p14:creationId xmlns:p14="http://schemas.microsoft.com/office/powerpoint/2010/main" val="1259229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125663"/>
            <a:ext cx="11887200" cy="1831975"/>
          </a:xfrm>
        </p:spPr>
        <p:txBody>
          <a:bodyPr/>
          <a:lstStyle/>
          <a:p>
            <a:r>
              <a:rPr lang="en-US" sz="8800" dirty="0" smtClean="0"/>
              <a:t>Office Online Roadmap</a:t>
            </a:r>
            <a:endParaRPr lang="en-US" sz="8800" dirty="0"/>
          </a:p>
        </p:txBody>
      </p:sp>
    </p:spTree>
    <p:extLst>
      <p:ext uri="{BB962C8B-B14F-4D97-AF65-F5344CB8AC3E}">
        <p14:creationId xmlns:p14="http://schemas.microsoft.com/office/powerpoint/2010/main" val="237587418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72C6"/>
        </a:solidFill>
        <a:effectLst/>
      </p:bgPr>
    </p:bg>
    <p:spTree>
      <p:nvGrpSpPr>
        <p:cNvPr id="1" name=""/>
        <p:cNvGrpSpPr/>
        <p:nvPr/>
      </p:nvGrpSpPr>
      <p:grpSpPr>
        <a:xfrm>
          <a:off x="0" y="0"/>
          <a:ext cx="0" cy="0"/>
          <a:chOff x="0" y="0"/>
          <a:chExt cx="0" cy="0"/>
        </a:xfrm>
      </p:grpSpPr>
      <p:sp>
        <p:nvSpPr>
          <p:cNvPr id="35" name="Rectangle 34"/>
          <p:cNvSpPr/>
          <p:nvPr/>
        </p:nvSpPr>
        <p:spPr bwMode="auto">
          <a:xfrm>
            <a:off x="882" y="-47282"/>
            <a:ext cx="12434711" cy="5778952"/>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882" y="2514650"/>
            <a:ext cx="12434711" cy="326411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33" name="Text Placeholder 1"/>
          <p:cNvSpPr>
            <a:spLocks noGrp="1"/>
          </p:cNvSpPr>
          <p:nvPr>
            <p:ph type="body" idx="1"/>
          </p:nvPr>
        </p:nvSpPr>
        <p:spPr>
          <a:xfrm>
            <a:off x="366141" y="479775"/>
            <a:ext cx="11003381" cy="1545582"/>
          </a:xfrm>
        </p:spPr>
        <p:txBody>
          <a:bodyPr anchor="t"/>
          <a:lstStyle/>
          <a:p>
            <a:pPr>
              <a:lnSpc>
                <a:spcPct val="100000"/>
              </a:lnSpc>
            </a:pPr>
            <a:r>
              <a:rPr lang="en-US" sz="5503" dirty="0" smtClean="0">
                <a:solidFill>
                  <a:schemeClr val="bg1"/>
                </a:solidFill>
                <a:latin typeface="+mj-lt"/>
              </a:rPr>
              <a:t>Bringing Office Online</a:t>
            </a:r>
            <a:endParaRPr lang="en-US" sz="5503" dirty="0">
              <a:solidFill>
                <a:schemeClr val="bg1"/>
              </a:solidFill>
              <a:latin typeface="+mj-lt"/>
            </a:endParaRPr>
          </a:p>
        </p:txBody>
      </p:sp>
      <p:grpSp>
        <p:nvGrpSpPr>
          <p:cNvPr id="12" name="Group 11"/>
          <p:cNvGrpSpPr/>
          <p:nvPr/>
        </p:nvGrpSpPr>
        <p:grpSpPr>
          <a:xfrm>
            <a:off x="489133" y="2756727"/>
            <a:ext cx="2933060" cy="2779957"/>
            <a:chOff x="1016000" y="2464614"/>
            <a:chExt cx="2875810" cy="2725695"/>
          </a:xfrm>
        </p:grpSpPr>
        <p:sp>
          <p:nvSpPr>
            <p:cNvPr id="56" name="Rectangle 55"/>
            <p:cNvSpPr/>
            <p:nvPr/>
          </p:nvSpPr>
          <p:spPr bwMode="auto">
            <a:xfrm>
              <a:off x="1016725" y="2464614"/>
              <a:ext cx="2874356" cy="583599"/>
            </a:xfrm>
            <a:prstGeom prst="rect">
              <a:avLst/>
            </a:prstGeom>
            <a:solidFill>
              <a:schemeClr val="accent2"/>
            </a:solidFill>
          </p:spPr>
          <p:txBody>
            <a:bodyPr wrap="square" lIns="839343" tIns="186423" rIns="93211" bIns="93211" numCol="1" anchor="ctr" anchorCtr="0">
              <a:noAutofit/>
            </a:bodyPr>
            <a:lstStyle/>
            <a:p>
              <a:pPr defTabSz="932000">
                <a:lnSpc>
                  <a:spcPct val="90000"/>
                </a:lnSpc>
                <a:spcAft>
                  <a:spcPts val="612"/>
                </a:spcAft>
              </a:pPr>
              <a:r>
                <a:rPr lang="en-US" sz="1632" spc="-71" dirty="0">
                  <a:solidFill>
                    <a:srgbClr val="FFFFFF"/>
                  </a:solidFill>
                  <a:latin typeface="Segoe Pro" pitchFamily="34" charset="0"/>
                  <a:ea typeface="Segoe UI" pitchFamily="34" charset="0"/>
                  <a:cs typeface="Segoe UI" pitchFamily="34" charset="0"/>
                </a:rPr>
                <a:t>Online Productivity</a:t>
              </a:r>
            </a:p>
          </p:txBody>
        </p:sp>
        <p:sp>
          <p:nvSpPr>
            <p:cNvPr id="57" name="Rectangle 56"/>
            <p:cNvSpPr/>
            <p:nvPr/>
          </p:nvSpPr>
          <p:spPr bwMode="auto">
            <a:xfrm>
              <a:off x="1017453" y="3892678"/>
              <a:ext cx="2874357" cy="583599"/>
            </a:xfrm>
            <a:prstGeom prst="rect">
              <a:avLst/>
            </a:prstGeom>
            <a:solidFill>
              <a:schemeClr val="accent2"/>
            </a:solidFill>
          </p:spPr>
          <p:txBody>
            <a:bodyPr wrap="square" lIns="839343" tIns="186423" rIns="93211" bIns="93211" numCol="1" anchor="ctr" anchorCtr="0">
              <a:noAutofit/>
            </a:bodyPr>
            <a:lstStyle/>
            <a:p>
              <a:pPr defTabSz="932000">
                <a:lnSpc>
                  <a:spcPct val="90000"/>
                </a:lnSpc>
                <a:spcAft>
                  <a:spcPts val="612"/>
                </a:spcAft>
              </a:pPr>
              <a:r>
                <a:rPr lang="en-US" sz="1632" spc="-71" dirty="0">
                  <a:solidFill>
                    <a:srgbClr val="FFFFFF"/>
                  </a:solidFill>
                  <a:latin typeface="Segoe Pro" pitchFamily="34" charset="0"/>
                  <a:ea typeface="Segoe UI" pitchFamily="34" charset="0"/>
                  <a:cs typeface="Segoe UI" pitchFamily="34" charset="0"/>
                </a:rPr>
                <a:t>	</a:t>
              </a:r>
            </a:p>
            <a:p>
              <a:pPr defTabSz="932000">
                <a:lnSpc>
                  <a:spcPct val="90000"/>
                </a:lnSpc>
                <a:spcAft>
                  <a:spcPts val="612"/>
                </a:spcAft>
              </a:pPr>
              <a:r>
                <a:rPr lang="en-US" sz="1632" spc="-71" dirty="0">
                  <a:solidFill>
                    <a:srgbClr val="FFFFFF"/>
                  </a:solidFill>
                  <a:latin typeface="Segoe Pro" pitchFamily="34" charset="0"/>
                  <a:ea typeface="Segoe UI" pitchFamily="34" charset="0"/>
                  <a:cs typeface="Segoe UI" pitchFamily="34" charset="0"/>
                </a:rPr>
                <a:t>Office Across Devices</a:t>
              </a:r>
            </a:p>
            <a:p>
              <a:pPr defTabSz="932000">
                <a:lnSpc>
                  <a:spcPct val="90000"/>
                </a:lnSpc>
                <a:spcAft>
                  <a:spcPts val="612"/>
                </a:spcAft>
              </a:pPr>
              <a:endParaRPr lang="en-US" sz="1632" spc="-71" dirty="0">
                <a:solidFill>
                  <a:srgbClr val="FFFFFF"/>
                </a:solidFill>
                <a:latin typeface="Segoe Pro" pitchFamily="34" charset="0"/>
                <a:ea typeface="Segoe UI" pitchFamily="34" charset="0"/>
                <a:cs typeface="Segoe UI" pitchFamily="34" charset="0"/>
              </a:endParaRPr>
            </a:p>
          </p:txBody>
        </p:sp>
        <p:sp>
          <p:nvSpPr>
            <p:cNvPr id="58" name="Rectangle 57"/>
            <p:cNvSpPr/>
            <p:nvPr/>
          </p:nvSpPr>
          <p:spPr bwMode="auto">
            <a:xfrm>
              <a:off x="1016000" y="3178646"/>
              <a:ext cx="2874356" cy="583599"/>
            </a:xfrm>
            <a:prstGeom prst="rect">
              <a:avLst/>
            </a:prstGeom>
            <a:solidFill>
              <a:schemeClr val="accent2"/>
            </a:solidFill>
          </p:spPr>
          <p:txBody>
            <a:bodyPr wrap="square" lIns="839343" tIns="186423" rIns="93211" bIns="93211" numCol="1" anchor="ctr" anchorCtr="0">
              <a:noAutofit/>
            </a:bodyPr>
            <a:lstStyle/>
            <a:p>
              <a:pPr defTabSz="932000">
                <a:lnSpc>
                  <a:spcPct val="90000"/>
                </a:lnSpc>
                <a:spcAft>
                  <a:spcPts val="612"/>
                </a:spcAft>
              </a:pPr>
              <a:r>
                <a:rPr lang="en-US" sz="1632" spc="-71" dirty="0">
                  <a:solidFill>
                    <a:srgbClr val="FFFFFF"/>
                  </a:solidFill>
                  <a:latin typeface="Segoe Pro" pitchFamily="34" charset="0"/>
                  <a:ea typeface="Segoe UI" pitchFamily="34" charset="0"/>
                  <a:cs typeface="Segoe UI" pitchFamily="34" charset="0"/>
                </a:rPr>
                <a:t>Social and Collaboration </a:t>
              </a:r>
            </a:p>
          </p:txBody>
        </p:sp>
        <p:sp>
          <p:nvSpPr>
            <p:cNvPr id="62" name="Rectangle 61"/>
            <p:cNvSpPr/>
            <p:nvPr/>
          </p:nvSpPr>
          <p:spPr bwMode="auto">
            <a:xfrm>
              <a:off x="1016725" y="4606710"/>
              <a:ext cx="2874356" cy="583599"/>
            </a:xfrm>
            <a:prstGeom prst="rect">
              <a:avLst/>
            </a:prstGeom>
            <a:solidFill>
              <a:schemeClr val="accent2"/>
            </a:solidFill>
          </p:spPr>
          <p:txBody>
            <a:bodyPr wrap="square" lIns="839343" tIns="186423" rIns="93211" bIns="93211" numCol="1" anchor="ctr" anchorCtr="0">
              <a:noAutofit/>
            </a:bodyPr>
            <a:lstStyle/>
            <a:p>
              <a:pPr defTabSz="932000">
                <a:lnSpc>
                  <a:spcPct val="90000"/>
                </a:lnSpc>
                <a:spcAft>
                  <a:spcPts val="612"/>
                </a:spcAft>
              </a:pPr>
              <a:r>
                <a:rPr lang="en-US" sz="1632" spc="-71" dirty="0">
                  <a:solidFill>
                    <a:srgbClr val="FFFFFF"/>
                  </a:solidFill>
                  <a:latin typeface="Segoe Pro" pitchFamily="34" charset="0"/>
                  <a:ea typeface="Segoe UI" pitchFamily="34" charset="0"/>
                  <a:cs typeface="Segoe UI" pitchFamily="34" charset="0"/>
                </a:rPr>
                <a:t>Office Ecosystem</a:t>
              </a:r>
            </a:p>
          </p:txBody>
        </p:sp>
        <p:sp>
          <p:nvSpPr>
            <p:cNvPr id="59" name="Freeform 6"/>
            <p:cNvSpPr>
              <a:spLocks noEditPoints="1"/>
            </p:cNvSpPr>
            <p:nvPr/>
          </p:nvSpPr>
          <p:spPr bwMode="auto">
            <a:xfrm>
              <a:off x="1191736" y="3266413"/>
              <a:ext cx="444808" cy="408065"/>
            </a:xfrm>
            <a:custGeom>
              <a:avLst/>
              <a:gdLst>
                <a:gd name="T0" fmla="*/ 899 w 1003"/>
                <a:gd name="T1" fmla="*/ 345 h 920"/>
                <a:gd name="T2" fmla="*/ 407 w 1003"/>
                <a:gd name="T3" fmla="*/ 15 h 920"/>
                <a:gd name="T4" fmla="*/ 0 w 1003"/>
                <a:gd name="T5" fmla="*/ 15 h 920"/>
                <a:gd name="T6" fmla="*/ 39 w 1003"/>
                <a:gd name="T7" fmla="*/ 53 h 920"/>
                <a:gd name="T8" fmla="*/ 368 w 1003"/>
                <a:gd name="T9" fmla="*/ 53 h 920"/>
                <a:gd name="T10" fmla="*/ 233 w 1003"/>
                <a:gd name="T11" fmla="*/ 345 h 920"/>
                <a:gd name="T12" fmla="*/ 39 w 1003"/>
                <a:gd name="T13" fmla="*/ 535 h 920"/>
                <a:gd name="T14" fmla="*/ 0 w 1003"/>
                <a:gd name="T15" fmla="*/ 450 h 920"/>
                <a:gd name="T16" fmla="*/ 0 w 1003"/>
                <a:gd name="T17" fmla="*/ 574 h 920"/>
                <a:gd name="T18" fmla="*/ 233 w 1003"/>
                <a:gd name="T19" fmla="*/ 742 h 920"/>
                <a:gd name="T20" fmla="*/ 806 w 1003"/>
                <a:gd name="T21" fmla="*/ 866 h 920"/>
                <a:gd name="T22" fmla="*/ 990 w 1003"/>
                <a:gd name="T23" fmla="*/ 920 h 920"/>
                <a:gd name="T24" fmla="*/ 990 w 1003"/>
                <a:gd name="T25" fmla="*/ 542 h 920"/>
                <a:gd name="T26" fmla="*/ 484 w 1003"/>
                <a:gd name="T27" fmla="*/ 828 h 920"/>
                <a:gd name="T28" fmla="*/ 609 w 1003"/>
                <a:gd name="T29" fmla="*/ 797 h 920"/>
                <a:gd name="T30" fmla="*/ 622 w 1003"/>
                <a:gd name="T31" fmla="*/ 834 h 920"/>
                <a:gd name="T32" fmla="*/ 259 w 1003"/>
                <a:gd name="T33" fmla="*/ 742 h 920"/>
                <a:gd name="T34" fmla="*/ 857 w 1003"/>
                <a:gd name="T35" fmla="*/ 334 h 920"/>
                <a:gd name="T36" fmla="*/ 819 w 1003"/>
                <a:gd name="T37" fmla="*/ 542 h 920"/>
                <a:gd name="T38" fmla="*/ 852 w 1003"/>
                <a:gd name="T39" fmla="*/ 891 h 920"/>
                <a:gd name="T40" fmla="*/ 842 w 1003"/>
                <a:gd name="T41" fmla="*/ 885 h 920"/>
                <a:gd name="T42" fmla="*/ 851 w 1003"/>
                <a:gd name="T43" fmla="*/ 888 h 920"/>
                <a:gd name="T44" fmla="*/ 898 w 1003"/>
                <a:gd name="T45" fmla="*/ 880 h 920"/>
                <a:gd name="T46" fmla="*/ 901 w 1003"/>
                <a:gd name="T47" fmla="*/ 881 h 920"/>
                <a:gd name="T48" fmla="*/ 904 w 1003"/>
                <a:gd name="T49" fmla="*/ 880 h 920"/>
                <a:gd name="T50" fmla="*/ 903 w 1003"/>
                <a:gd name="T51" fmla="*/ 887 h 920"/>
                <a:gd name="T52" fmla="*/ 898 w 1003"/>
                <a:gd name="T53" fmla="*/ 886 h 920"/>
                <a:gd name="T54" fmla="*/ 909 w 1003"/>
                <a:gd name="T55" fmla="*/ 884 h 920"/>
                <a:gd name="T56" fmla="*/ 906 w 1003"/>
                <a:gd name="T57" fmla="*/ 885 h 920"/>
                <a:gd name="T58" fmla="*/ 904 w 1003"/>
                <a:gd name="T59" fmla="*/ 879 h 920"/>
                <a:gd name="T60" fmla="*/ 909 w 1003"/>
                <a:gd name="T61" fmla="*/ 878 h 920"/>
                <a:gd name="T62" fmla="*/ 913 w 1003"/>
                <a:gd name="T63" fmla="*/ 885 h 920"/>
                <a:gd name="T64" fmla="*/ 905 w 1003"/>
                <a:gd name="T65" fmla="*/ 894 h 920"/>
                <a:gd name="T66" fmla="*/ 903 w 1003"/>
                <a:gd name="T67" fmla="*/ 894 h 920"/>
                <a:gd name="T68" fmla="*/ 899 w 1003"/>
                <a:gd name="T69" fmla="*/ 888 h 920"/>
                <a:gd name="T70" fmla="*/ 901 w 1003"/>
                <a:gd name="T71" fmla="*/ 888 h 920"/>
                <a:gd name="T72" fmla="*/ 906 w 1003"/>
                <a:gd name="T73" fmla="*/ 887 h 920"/>
                <a:gd name="T74" fmla="*/ 914 w 1003"/>
                <a:gd name="T75" fmla="*/ 891 h 920"/>
                <a:gd name="T76" fmla="*/ 910 w 1003"/>
                <a:gd name="T77" fmla="*/ 891 h 920"/>
                <a:gd name="T78" fmla="*/ 907 w 1003"/>
                <a:gd name="T79" fmla="*/ 886 h 920"/>
                <a:gd name="T80" fmla="*/ 910 w 1003"/>
                <a:gd name="T81" fmla="*/ 885 h 920"/>
                <a:gd name="T82" fmla="*/ 915 w 1003"/>
                <a:gd name="T83" fmla="*/ 891 h 920"/>
                <a:gd name="T84" fmla="*/ 962 w 1003"/>
                <a:gd name="T85" fmla="*/ 891 h 920"/>
                <a:gd name="T86" fmla="*/ 958 w 1003"/>
                <a:gd name="T87" fmla="*/ 885 h 920"/>
                <a:gd name="T88" fmla="*/ 964 w 1003"/>
                <a:gd name="T89" fmla="*/ 880 h 920"/>
                <a:gd name="T90" fmla="*/ 985 w 1003"/>
                <a:gd name="T91" fmla="*/ 839 h 920"/>
                <a:gd name="T92" fmla="*/ 985 w 1003"/>
                <a:gd name="T93" fmla="*/ 572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3" h="920">
                  <a:moveTo>
                    <a:pt x="990" y="542"/>
                  </a:moveTo>
                  <a:cubicBezTo>
                    <a:pt x="952" y="542"/>
                    <a:pt x="922" y="542"/>
                    <a:pt x="899" y="542"/>
                  </a:cubicBezTo>
                  <a:cubicBezTo>
                    <a:pt x="899" y="371"/>
                    <a:pt x="899" y="347"/>
                    <a:pt x="899" y="345"/>
                  </a:cubicBezTo>
                  <a:cubicBezTo>
                    <a:pt x="899" y="326"/>
                    <a:pt x="883" y="311"/>
                    <a:pt x="864" y="311"/>
                  </a:cubicBezTo>
                  <a:cubicBezTo>
                    <a:pt x="635" y="311"/>
                    <a:pt x="494" y="311"/>
                    <a:pt x="407" y="311"/>
                  </a:cubicBezTo>
                  <a:cubicBezTo>
                    <a:pt x="407" y="15"/>
                    <a:pt x="407" y="15"/>
                    <a:pt x="407" y="15"/>
                  </a:cubicBezTo>
                  <a:cubicBezTo>
                    <a:pt x="407" y="5"/>
                    <a:pt x="399" y="0"/>
                    <a:pt x="391" y="0"/>
                  </a:cubicBezTo>
                  <a:cubicBezTo>
                    <a:pt x="15" y="0"/>
                    <a:pt x="15" y="0"/>
                    <a:pt x="15" y="0"/>
                  </a:cubicBezTo>
                  <a:cubicBezTo>
                    <a:pt x="6" y="0"/>
                    <a:pt x="0" y="5"/>
                    <a:pt x="0" y="15"/>
                  </a:cubicBezTo>
                  <a:cubicBezTo>
                    <a:pt x="0" y="341"/>
                    <a:pt x="0" y="341"/>
                    <a:pt x="0" y="341"/>
                  </a:cubicBezTo>
                  <a:cubicBezTo>
                    <a:pt x="39" y="307"/>
                    <a:pt x="39" y="307"/>
                    <a:pt x="39" y="307"/>
                  </a:cubicBezTo>
                  <a:cubicBezTo>
                    <a:pt x="39" y="307"/>
                    <a:pt x="39" y="307"/>
                    <a:pt x="39" y="53"/>
                  </a:cubicBezTo>
                  <a:cubicBezTo>
                    <a:pt x="39" y="46"/>
                    <a:pt x="44" y="39"/>
                    <a:pt x="50" y="39"/>
                  </a:cubicBezTo>
                  <a:cubicBezTo>
                    <a:pt x="355" y="39"/>
                    <a:pt x="355" y="39"/>
                    <a:pt x="355" y="39"/>
                  </a:cubicBezTo>
                  <a:cubicBezTo>
                    <a:pt x="362" y="39"/>
                    <a:pt x="368" y="46"/>
                    <a:pt x="368" y="53"/>
                  </a:cubicBezTo>
                  <a:cubicBezTo>
                    <a:pt x="368" y="162"/>
                    <a:pt x="368" y="246"/>
                    <a:pt x="368" y="311"/>
                  </a:cubicBezTo>
                  <a:cubicBezTo>
                    <a:pt x="267" y="311"/>
                    <a:pt x="267" y="311"/>
                    <a:pt x="267" y="311"/>
                  </a:cubicBezTo>
                  <a:cubicBezTo>
                    <a:pt x="248" y="311"/>
                    <a:pt x="233" y="326"/>
                    <a:pt x="233" y="345"/>
                  </a:cubicBezTo>
                  <a:cubicBezTo>
                    <a:pt x="233" y="430"/>
                    <a:pt x="233" y="497"/>
                    <a:pt x="233" y="549"/>
                  </a:cubicBezTo>
                  <a:cubicBezTo>
                    <a:pt x="50" y="549"/>
                    <a:pt x="50" y="549"/>
                    <a:pt x="50" y="549"/>
                  </a:cubicBezTo>
                  <a:cubicBezTo>
                    <a:pt x="44" y="549"/>
                    <a:pt x="39" y="543"/>
                    <a:pt x="39" y="535"/>
                  </a:cubicBezTo>
                  <a:cubicBezTo>
                    <a:pt x="39" y="429"/>
                    <a:pt x="39" y="398"/>
                    <a:pt x="39" y="398"/>
                  </a:cubicBezTo>
                  <a:cubicBezTo>
                    <a:pt x="0" y="433"/>
                    <a:pt x="0" y="433"/>
                    <a:pt x="0" y="433"/>
                  </a:cubicBezTo>
                  <a:cubicBezTo>
                    <a:pt x="0" y="439"/>
                    <a:pt x="0" y="445"/>
                    <a:pt x="0" y="450"/>
                  </a:cubicBezTo>
                  <a:cubicBezTo>
                    <a:pt x="0" y="459"/>
                    <a:pt x="0" y="467"/>
                    <a:pt x="0" y="475"/>
                  </a:cubicBezTo>
                  <a:cubicBezTo>
                    <a:pt x="0" y="485"/>
                    <a:pt x="0" y="495"/>
                    <a:pt x="0" y="503"/>
                  </a:cubicBezTo>
                  <a:cubicBezTo>
                    <a:pt x="0" y="557"/>
                    <a:pt x="0" y="574"/>
                    <a:pt x="0" y="574"/>
                  </a:cubicBezTo>
                  <a:cubicBezTo>
                    <a:pt x="0" y="583"/>
                    <a:pt x="6" y="589"/>
                    <a:pt x="15" y="589"/>
                  </a:cubicBezTo>
                  <a:cubicBezTo>
                    <a:pt x="109" y="589"/>
                    <a:pt x="180" y="589"/>
                    <a:pt x="233" y="589"/>
                  </a:cubicBezTo>
                  <a:cubicBezTo>
                    <a:pt x="233" y="742"/>
                    <a:pt x="233" y="742"/>
                    <a:pt x="233" y="742"/>
                  </a:cubicBezTo>
                  <a:cubicBezTo>
                    <a:pt x="166" y="825"/>
                    <a:pt x="166" y="825"/>
                    <a:pt x="166" y="825"/>
                  </a:cubicBezTo>
                  <a:cubicBezTo>
                    <a:pt x="166" y="848"/>
                    <a:pt x="185" y="866"/>
                    <a:pt x="207" y="866"/>
                  </a:cubicBezTo>
                  <a:cubicBezTo>
                    <a:pt x="532" y="866"/>
                    <a:pt x="710" y="866"/>
                    <a:pt x="806" y="866"/>
                  </a:cubicBezTo>
                  <a:cubicBezTo>
                    <a:pt x="806" y="907"/>
                    <a:pt x="806" y="907"/>
                    <a:pt x="806" y="907"/>
                  </a:cubicBezTo>
                  <a:cubicBezTo>
                    <a:pt x="806" y="914"/>
                    <a:pt x="812" y="920"/>
                    <a:pt x="819" y="920"/>
                  </a:cubicBezTo>
                  <a:cubicBezTo>
                    <a:pt x="990" y="920"/>
                    <a:pt x="990" y="920"/>
                    <a:pt x="990" y="920"/>
                  </a:cubicBezTo>
                  <a:cubicBezTo>
                    <a:pt x="998" y="920"/>
                    <a:pt x="1003" y="914"/>
                    <a:pt x="1003" y="907"/>
                  </a:cubicBezTo>
                  <a:cubicBezTo>
                    <a:pt x="1003" y="555"/>
                    <a:pt x="1003" y="555"/>
                    <a:pt x="1003" y="555"/>
                  </a:cubicBezTo>
                  <a:cubicBezTo>
                    <a:pt x="1003" y="547"/>
                    <a:pt x="998" y="542"/>
                    <a:pt x="990" y="542"/>
                  </a:cubicBezTo>
                  <a:close/>
                  <a:moveTo>
                    <a:pt x="622" y="834"/>
                  </a:moveTo>
                  <a:cubicBezTo>
                    <a:pt x="498" y="834"/>
                    <a:pt x="498" y="834"/>
                    <a:pt x="498" y="834"/>
                  </a:cubicBezTo>
                  <a:cubicBezTo>
                    <a:pt x="490" y="834"/>
                    <a:pt x="484" y="832"/>
                    <a:pt x="484" y="828"/>
                  </a:cubicBezTo>
                  <a:cubicBezTo>
                    <a:pt x="499" y="801"/>
                    <a:pt x="499" y="801"/>
                    <a:pt x="499" y="801"/>
                  </a:cubicBezTo>
                  <a:cubicBezTo>
                    <a:pt x="499" y="799"/>
                    <a:pt x="504" y="797"/>
                    <a:pt x="510" y="797"/>
                  </a:cubicBezTo>
                  <a:cubicBezTo>
                    <a:pt x="609" y="797"/>
                    <a:pt x="609" y="797"/>
                    <a:pt x="609" y="797"/>
                  </a:cubicBezTo>
                  <a:cubicBezTo>
                    <a:pt x="614" y="797"/>
                    <a:pt x="619" y="799"/>
                    <a:pt x="619" y="801"/>
                  </a:cubicBezTo>
                  <a:cubicBezTo>
                    <a:pt x="634" y="828"/>
                    <a:pt x="634" y="828"/>
                    <a:pt x="634" y="828"/>
                  </a:cubicBezTo>
                  <a:cubicBezTo>
                    <a:pt x="634" y="832"/>
                    <a:pt x="628" y="834"/>
                    <a:pt x="622" y="834"/>
                  </a:cubicBezTo>
                  <a:close/>
                  <a:moveTo>
                    <a:pt x="806" y="555"/>
                  </a:moveTo>
                  <a:cubicBezTo>
                    <a:pt x="806" y="634"/>
                    <a:pt x="806" y="695"/>
                    <a:pt x="806" y="742"/>
                  </a:cubicBezTo>
                  <a:cubicBezTo>
                    <a:pt x="259" y="742"/>
                    <a:pt x="259" y="742"/>
                    <a:pt x="259" y="742"/>
                  </a:cubicBezTo>
                  <a:cubicBezTo>
                    <a:pt x="259" y="351"/>
                    <a:pt x="259" y="351"/>
                    <a:pt x="259" y="351"/>
                  </a:cubicBezTo>
                  <a:cubicBezTo>
                    <a:pt x="259" y="341"/>
                    <a:pt x="267" y="334"/>
                    <a:pt x="277" y="334"/>
                  </a:cubicBezTo>
                  <a:cubicBezTo>
                    <a:pt x="857" y="334"/>
                    <a:pt x="857" y="334"/>
                    <a:pt x="857" y="334"/>
                  </a:cubicBezTo>
                  <a:cubicBezTo>
                    <a:pt x="867" y="334"/>
                    <a:pt x="874" y="341"/>
                    <a:pt x="874" y="351"/>
                  </a:cubicBezTo>
                  <a:cubicBezTo>
                    <a:pt x="874" y="542"/>
                    <a:pt x="874" y="542"/>
                    <a:pt x="874" y="542"/>
                  </a:cubicBezTo>
                  <a:cubicBezTo>
                    <a:pt x="819" y="542"/>
                    <a:pt x="819" y="542"/>
                    <a:pt x="819" y="542"/>
                  </a:cubicBezTo>
                  <a:cubicBezTo>
                    <a:pt x="812" y="542"/>
                    <a:pt x="806" y="547"/>
                    <a:pt x="806" y="555"/>
                  </a:cubicBezTo>
                  <a:close/>
                  <a:moveTo>
                    <a:pt x="852" y="891"/>
                  </a:moveTo>
                  <a:cubicBezTo>
                    <a:pt x="852" y="891"/>
                    <a:pt x="852" y="891"/>
                    <a:pt x="852" y="891"/>
                  </a:cubicBezTo>
                  <a:cubicBezTo>
                    <a:pt x="849" y="888"/>
                    <a:pt x="849" y="888"/>
                    <a:pt x="849" y="888"/>
                  </a:cubicBezTo>
                  <a:cubicBezTo>
                    <a:pt x="849" y="889"/>
                    <a:pt x="848" y="889"/>
                    <a:pt x="847" y="889"/>
                  </a:cubicBezTo>
                  <a:cubicBezTo>
                    <a:pt x="844" y="889"/>
                    <a:pt x="842" y="887"/>
                    <a:pt x="842" y="885"/>
                  </a:cubicBezTo>
                  <a:cubicBezTo>
                    <a:pt x="842" y="882"/>
                    <a:pt x="844" y="879"/>
                    <a:pt x="847" y="879"/>
                  </a:cubicBezTo>
                  <a:cubicBezTo>
                    <a:pt x="850" y="879"/>
                    <a:pt x="852" y="882"/>
                    <a:pt x="852" y="885"/>
                  </a:cubicBezTo>
                  <a:cubicBezTo>
                    <a:pt x="852" y="885"/>
                    <a:pt x="852" y="887"/>
                    <a:pt x="851" y="888"/>
                  </a:cubicBezTo>
                  <a:cubicBezTo>
                    <a:pt x="852" y="891"/>
                    <a:pt x="852" y="891"/>
                    <a:pt x="852" y="891"/>
                  </a:cubicBezTo>
                  <a:close/>
                  <a:moveTo>
                    <a:pt x="897" y="880"/>
                  </a:moveTo>
                  <a:cubicBezTo>
                    <a:pt x="897" y="880"/>
                    <a:pt x="897" y="880"/>
                    <a:pt x="898" y="880"/>
                  </a:cubicBezTo>
                  <a:cubicBezTo>
                    <a:pt x="898" y="881"/>
                    <a:pt x="899" y="881"/>
                    <a:pt x="899" y="881"/>
                  </a:cubicBezTo>
                  <a:cubicBezTo>
                    <a:pt x="900" y="881"/>
                    <a:pt x="900" y="881"/>
                    <a:pt x="900" y="881"/>
                  </a:cubicBezTo>
                  <a:cubicBezTo>
                    <a:pt x="901" y="881"/>
                    <a:pt x="901" y="881"/>
                    <a:pt x="901" y="881"/>
                  </a:cubicBezTo>
                  <a:cubicBezTo>
                    <a:pt x="901" y="881"/>
                    <a:pt x="902" y="881"/>
                    <a:pt x="902" y="880"/>
                  </a:cubicBezTo>
                  <a:cubicBezTo>
                    <a:pt x="903" y="880"/>
                    <a:pt x="903" y="880"/>
                    <a:pt x="904" y="879"/>
                  </a:cubicBezTo>
                  <a:cubicBezTo>
                    <a:pt x="904" y="880"/>
                    <a:pt x="904" y="880"/>
                    <a:pt x="904" y="880"/>
                  </a:cubicBezTo>
                  <a:cubicBezTo>
                    <a:pt x="905" y="885"/>
                    <a:pt x="905" y="885"/>
                    <a:pt x="905" y="885"/>
                  </a:cubicBezTo>
                  <a:cubicBezTo>
                    <a:pt x="905" y="886"/>
                    <a:pt x="905" y="886"/>
                    <a:pt x="905" y="886"/>
                  </a:cubicBezTo>
                  <a:cubicBezTo>
                    <a:pt x="904" y="886"/>
                    <a:pt x="904" y="887"/>
                    <a:pt x="903" y="887"/>
                  </a:cubicBezTo>
                  <a:cubicBezTo>
                    <a:pt x="902" y="887"/>
                    <a:pt x="902" y="887"/>
                    <a:pt x="902" y="887"/>
                  </a:cubicBezTo>
                  <a:cubicBezTo>
                    <a:pt x="901" y="887"/>
                    <a:pt x="901" y="887"/>
                    <a:pt x="901" y="887"/>
                  </a:cubicBezTo>
                  <a:cubicBezTo>
                    <a:pt x="900" y="887"/>
                    <a:pt x="899" y="886"/>
                    <a:pt x="898" y="886"/>
                  </a:cubicBezTo>
                  <a:cubicBezTo>
                    <a:pt x="897" y="880"/>
                    <a:pt x="897" y="880"/>
                    <a:pt x="897" y="880"/>
                  </a:cubicBezTo>
                  <a:close/>
                  <a:moveTo>
                    <a:pt x="913" y="885"/>
                  </a:moveTo>
                  <a:cubicBezTo>
                    <a:pt x="911" y="884"/>
                    <a:pt x="910" y="884"/>
                    <a:pt x="909" y="884"/>
                  </a:cubicBezTo>
                  <a:cubicBezTo>
                    <a:pt x="908" y="884"/>
                    <a:pt x="908" y="884"/>
                    <a:pt x="907" y="885"/>
                  </a:cubicBezTo>
                  <a:cubicBezTo>
                    <a:pt x="907" y="885"/>
                    <a:pt x="907" y="885"/>
                    <a:pt x="907" y="885"/>
                  </a:cubicBezTo>
                  <a:cubicBezTo>
                    <a:pt x="907" y="885"/>
                    <a:pt x="907" y="885"/>
                    <a:pt x="906" y="885"/>
                  </a:cubicBezTo>
                  <a:cubicBezTo>
                    <a:pt x="906" y="885"/>
                    <a:pt x="906" y="885"/>
                    <a:pt x="906" y="885"/>
                  </a:cubicBezTo>
                  <a:cubicBezTo>
                    <a:pt x="905" y="882"/>
                    <a:pt x="905" y="882"/>
                    <a:pt x="905" y="882"/>
                  </a:cubicBezTo>
                  <a:cubicBezTo>
                    <a:pt x="904" y="879"/>
                    <a:pt x="904" y="879"/>
                    <a:pt x="904" y="879"/>
                  </a:cubicBezTo>
                  <a:cubicBezTo>
                    <a:pt x="904" y="878"/>
                    <a:pt x="905" y="878"/>
                    <a:pt x="905" y="878"/>
                  </a:cubicBezTo>
                  <a:cubicBezTo>
                    <a:pt x="906" y="878"/>
                    <a:pt x="907" y="878"/>
                    <a:pt x="907" y="878"/>
                  </a:cubicBezTo>
                  <a:cubicBezTo>
                    <a:pt x="908" y="878"/>
                    <a:pt x="909" y="878"/>
                    <a:pt x="909" y="878"/>
                  </a:cubicBezTo>
                  <a:cubicBezTo>
                    <a:pt x="910" y="878"/>
                    <a:pt x="910" y="878"/>
                    <a:pt x="911" y="878"/>
                  </a:cubicBezTo>
                  <a:cubicBezTo>
                    <a:pt x="911" y="879"/>
                    <a:pt x="911" y="879"/>
                    <a:pt x="911" y="879"/>
                  </a:cubicBezTo>
                  <a:cubicBezTo>
                    <a:pt x="913" y="885"/>
                    <a:pt x="913" y="885"/>
                    <a:pt x="913" y="885"/>
                  </a:cubicBezTo>
                  <a:close/>
                  <a:moveTo>
                    <a:pt x="907" y="893"/>
                  </a:moveTo>
                  <a:cubicBezTo>
                    <a:pt x="907" y="893"/>
                    <a:pt x="907" y="893"/>
                    <a:pt x="906" y="893"/>
                  </a:cubicBezTo>
                  <a:cubicBezTo>
                    <a:pt x="906" y="894"/>
                    <a:pt x="906" y="894"/>
                    <a:pt x="905" y="894"/>
                  </a:cubicBezTo>
                  <a:cubicBezTo>
                    <a:pt x="905" y="894"/>
                    <a:pt x="905" y="894"/>
                    <a:pt x="904" y="894"/>
                  </a:cubicBezTo>
                  <a:cubicBezTo>
                    <a:pt x="904" y="894"/>
                    <a:pt x="904" y="894"/>
                    <a:pt x="904" y="894"/>
                  </a:cubicBezTo>
                  <a:cubicBezTo>
                    <a:pt x="903" y="894"/>
                    <a:pt x="903" y="894"/>
                    <a:pt x="903" y="894"/>
                  </a:cubicBezTo>
                  <a:cubicBezTo>
                    <a:pt x="902" y="894"/>
                    <a:pt x="902" y="894"/>
                    <a:pt x="901" y="894"/>
                  </a:cubicBezTo>
                  <a:cubicBezTo>
                    <a:pt x="901" y="893"/>
                    <a:pt x="901" y="893"/>
                    <a:pt x="901" y="893"/>
                  </a:cubicBezTo>
                  <a:cubicBezTo>
                    <a:pt x="899" y="888"/>
                    <a:pt x="899" y="888"/>
                    <a:pt x="899" y="888"/>
                  </a:cubicBezTo>
                  <a:cubicBezTo>
                    <a:pt x="899" y="887"/>
                    <a:pt x="899" y="887"/>
                    <a:pt x="899" y="887"/>
                  </a:cubicBezTo>
                  <a:cubicBezTo>
                    <a:pt x="900" y="888"/>
                    <a:pt x="900" y="888"/>
                    <a:pt x="900" y="888"/>
                  </a:cubicBezTo>
                  <a:cubicBezTo>
                    <a:pt x="901" y="888"/>
                    <a:pt x="901" y="888"/>
                    <a:pt x="901" y="888"/>
                  </a:cubicBezTo>
                  <a:cubicBezTo>
                    <a:pt x="902" y="888"/>
                    <a:pt x="902" y="888"/>
                    <a:pt x="903" y="888"/>
                  </a:cubicBezTo>
                  <a:cubicBezTo>
                    <a:pt x="904" y="888"/>
                    <a:pt x="904" y="888"/>
                    <a:pt x="904" y="887"/>
                  </a:cubicBezTo>
                  <a:cubicBezTo>
                    <a:pt x="904" y="887"/>
                    <a:pt x="905" y="887"/>
                    <a:pt x="906" y="887"/>
                  </a:cubicBezTo>
                  <a:cubicBezTo>
                    <a:pt x="907" y="892"/>
                    <a:pt x="907" y="892"/>
                    <a:pt x="907" y="892"/>
                  </a:cubicBezTo>
                  <a:lnTo>
                    <a:pt x="907" y="893"/>
                  </a:lnTo>
                  <a:close/>
                  <a:moveTo>
                    <a:pt x="914" y="891"/>
                  </a:moveTo>
                  <a:cubicBezTo>
                    <a:pt x="914" y="891"/>
                    <a:pt x="914" y="891"/>
                    <a:pt x="913" y="891"/>
                  </a:cubicBezTo>
                  <a:cubicBezTo>
                    <a:pt x="912" y="891"/>
                    <a:pt x="912" y="891"/>
                    <a:pt x="911" y="891"/>
                  </a:cubicBezTo>
                  <a:cubicBezTo>
                    <a:pt x="911" y="891"/>
                    <a:pt x="910" y="891"/>
                    <a:pt x="910" y="891"/>
                  </a:cubicBezTo>
                  <a:cubicBezTo>
                    <a:pt x="910" y="891"/>
                    <a:pt x="910" y="891"/>
                    <a:pt x="910" y="891"/>
                  </a:cubicBezTo>
                  <a:cubicBezTo>
                    <a:pt x="909" y="891"/>
                    <a:pt x="909" y="892"/>
                    <a:pt x="908" y="892"/>
                  </a:cubicBezTo>
                  <a:cubicBezTo>
                    <a:pt x="907" y="886"/>
                    <a:pt x="907" y="886"/>
                    <a:pt x="907" y="886"/>
                  </a:cubicBezTo>
                  <a:cubicBezTo>
                    <a:pt x="907" y="885"/>
                    <a:pt x="908" y="885"/>
                    <a:pt x="909" y="885"/>
                  </a:cubicBezTo>
                  <a:cubicBezTo>
                    <a:pt x="910" y="885"/>
                    <a:pt x="910" y="885"/>
                    <a:pt x="910" y="885"/>
                  </a:cubicBezTo>
                  <a:cubicBezTo>
                    <a:pt x="910" y="885"/>
                    <a:pt x="910" y="885"/>
                    <a:pt x="910" y="885"/>
                  </a:cubicBezTo>
                  <a:cubicBezTo>
                    <a:pt x="911" y="885"/>
                    <a:pt x="911" y="885"/>
                    <a:pt x="912" y="885"/>
                  </a:cubicBezTo>
                  <a:cubicBezTo>
                    <a:pt x="913" y="885"/>
                    <a:pt x="913" y="885"/>
                    <a:pt x="913" y="885"/>
                  </a:cubicBezTo>
                  <a:cubicBezTo>
                    <a:pt x="915" y="891"/>
                    <a:pt x="915" y="891"/>
                    <a:pt x="915" y="891"/>
                  </a:cubicBezTo>
                  <a:cubicBezTo>
                    <a:pt x="914" y="891"/>
                    <a:pt x="914" y="891"/>
                    <a:pt x="914" y="891"/>
                  </a:cubicBezTo>
                  <a:close/>
                  <a:moveTo>
                    <a:pt x="964" y="891"/>
                  </a:moveTo>
                  <a:cubicBezTo>
                    <a:pt x="962" y="891"/>
                    <a:pt x="962" y="891"/>
                    <a:pt x="962" y="891"/>
                  </a:cubicBezTo>
                  <a:cubicBezTo>
                    <a:pt x="966" y="886"/>
                    <a:pt x="966" y="886"/>
                    <a:pt x="966" y="886"/>
                  </a:cubicBezTo>
                  <a:cubicBezTo>
                    <a:pt x="958" y="886"/>
                    <a:pt x="958" y="886"/>
                    <a:pt x="958" y="886"/>
                  </a:cubicBezTo>
                  <a:cubicBezTo>
                    <a:pt x="958" y="885"/>
                    <a:pt x="958" y="885"/>
                    <a:pt x="958" y="885"/>
                  </a:cubicBezTo>
                  <a:cubicBezTo>
                    <a:pt x="966" y="885"/>
                    <a:pt x="966" y="885"/>
                    <a:pt x="966" y="885"/>
                  </a:cubicBezTo>
                  <a:cubicBezTo>
                    <a:pt x="962" y="880"/>
                    <a:pt x="962" y="880"/>
                    <a:pt x="962" y="880"/>
                  </a:cubicBezTo>
                  <a:cubicBezTo>
                    <a:pt x="964" y="880"/>
                    <a:pt x="964" y="880"/>
                    <a:pt x="964" y="880"/>
                  </a:cubicBezTo>
                  <a:cubicBezTo>
                    <a:pt x="969" y="885"/>
                    <a:pt x="969" y="885"/>
                    <a:pt x="969" y="885"/>
                  </a:cubicBezTo>
                  <a:lnTo>
                    <a:pt x="964" y="891"/>
                  </a:lnTo>
                  <a:close/>
                  <a:moveTo>
                    <a:pt x="985" y="839"/>
                  </a:moveTo>
                  <a:cubicBezTo>
                    <a:pt x="825" y="839"/>
                    <a:pt x="825" y="839"/>
                    <a:pt x="825" y="839"/>
                  </a:cubicBezTo>
                  <a:cubicBezTo>
                    <a:pt x="825" y="572"/>
                    <a:pt x="825" y="572"/>
                    <a:pt x="825" y="572"/>
                  </a:cubicBezTo>
                  <a:cubicBezTo>
                    <a:pt x="985" y="572"/>
                    <a:pt x="985" y="572"/>
                    <a:pt x="985" y="572"/>
                  </a:cubicBezTo>
                  <a:lnTo>
                    <a:pt x="985" y="8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11" tIns="46606" rIns="93211" bIns="46606" numCol="1" anchor="t" anchorCtr="0" compatLnSpc="1">
              <a:prstTxWarp prst="textNoShape">
                <a:avLst/>
              </a:prstTxWarp>
            </a:bodyPr>
            <a:lstStyle/>
            <a:p>
              <a:pPr defTabSz="932279"/>
              <a:endParaRPr lang="en-US" sz="1834" dirty="0">
                <a:solidFill>
                  <a:srgbClr val="000000"/>
                </a:solidFill>
              </a:endParaRPr>
            </a:p>
          </p:txBody>
        </p:sp>
        <p:pic>
          <p:nvPicPr>
            <p:cNvPr id="60" name="Picture 59"/>
            <p:cNvPicPr>
              <a:picLocks noChangeAspect="1"/>
            </p:cNvPicPr>
            <p:nvPr/>
          </p:nvPicPr>
          <p:blipFill>
            <a:blip r:embed="rId3"/>
            <a:stretch>
              <a:fillRect/>
            </a:stretch>
          </p:blipFill>
          <p:spPr>
            <a:xfrm>
              <a:off x="1218617" y="2548413"/>
              <a:ext cx="323468" cy="416000"/>
            </a:xfrm>
            <a:prstGeom prst="rect">
              <a:avLst/>
            </a:prstGeom>
            <a:ln>
              <a:noFill/>
            </a:ln>
          </p:spPr>
        </p:pic>
        <p:sp>
          <p:nvSpPr>
            <p:cNvPr id="67" name="Freeform 211"/>
            <p:cNvSpPr>
              <a:spLocks noChangeAspect="1" noEditPoints="1"/>
            </p:cNvSpPr>
            <p:nvPr/>
          </p:nvSpPr>
          <p:spPr bwMode="auto">
            <a:xfrm>
              <a:off x="1181514" y="4699670"/>
              <a:ext cx="397679" cy="397679"/>
            </a:xfrm>
            <a:custGeom>
              <a:avLst/>
              <a:gdLst>
                <a:gd name="T0" fmla="*/ 68 w 135"/>
                <a:gd name="T1" fmla="*/ 0 h 136"/>
                <a:gd name="T2" fmla="*/ 0 w 135"/>
                <a:gd name="T3" fmla="*/ 68 h 136"/>
                <a:gd name="T4" fmla="*/ 68 w 135"/>
                <a:gd name="T5" fmla="*/ 136 h 136"/>
                <a:gd name="T6" fmla="*/ 135 w 135"/>
                <a:gd name="T7" fmla="*/ 68 h 136"/>
                <a:gd name="T8" fmla="*/ 68 w 135"/>
                <a:gd name="T9" fmla="*/ 0 h 136"/>
                <a:gd name="T10" fmla="*/ 116 w 135"/>
                <a:gd name="T11" fmla="*/ 48 h 136"/>
                <a:gd name="T12" fmla="*/ 117 w 135"/>
                <a:gd name="T13" fmla="*/ 42 h 136"/>
                <a:gd name="T14" fmla="*/ 118 w 135"/>
                <a:gd name="T15" fmla="*/ 35 h 136"/>
                <a:gd name="T16" fmla="*/ 127 w 135"/>
                <a:gd name="T17" fmla="*/ 58 h 136"/>
                <a:gd name="T18" fmla="*/ 126 w 135"/>
                <a:gd name="T19" fmla="*/ 56 h 136"/>
                <a:gd name="T20" fmla="*/ 120 w 135"/>
                <a:gd name="T21" fmla="*/ 55 h 136"/>
                <a:gd name="T22" fmla="*/ 116 w 135"/>
                <a:gd name="T23" fmla="*/ 48 h 136"/>
                <a:gd name="T24" fmla="*/ 85 w 135"/>
                <a:gd name="T25" fmla="*/ 119 h 136"/>
                <a:gd name="T26" fmla="*/ 73 w 135"/>
                <a:gd name="T27" fmla="*/ 128 h 136"/>
                <a:gd name="T28" fmla="*/ 68 w 135"/>
                <a:gd name="T29" fmla="*/ 128 h 136"/>
                <a:gd name="T30" fmla="*/ 64 w 135"/>
                <a:gd name="T31" fmla="*/ 128 h 136"/>
                <a:gd name="T32" fmla="*/ 62 w 135"/>
                <a:gd name="T33" fmla="*/ 118 h 136"/>
                <a:gd name="T34" fmla="*/ 54 w 135"/>
                <a:gd name="T35" fmla="*/ 103 h 136"/>
                <a:gd name="T36" fmla="*/ 50 w 135"/>
                <a:gd name="T37" fmla="*/ 96 h 136"/>
                <a:gd name="T38" fmla="*/ 37 w 135"/>
                <a:gd name="T39" fmla="*/ 86 h 136"/>
                <a:gd name="T40" fmla="*/ 22 w 135"/>
                <a:gd name="T41" fmla="*/ 69 h 136"/>
                <a:gd name="T42" fmla="*/ 23 w 135"/>
                <a:gd name="T43" fmla="*/ 35 h 136"/>
                <a:gd name="T44" fmla="*/ 22 w 135"/>
                <a:gd name="T45" fmla="*/ 29 h 136"/>
                <a:gd name="T46" fmla="*/ 25 w 135"/>
                <a:gd name="T47" fmla="*/ 25 h 136"/>
                <a:gd name="T48" fmla="*/ 34 w 135"/>
                <a:gd name="T49" fmla="*/ 18 h 136"/>
                <a:gd name="T50" fmla="*/ 43 w 135"/>
                <a:gd name="T51" fmla="*/ 18 h 136"/>
                <a:gd name="T52" fmla="*/ 55 w 135"/>
                <a:gd name="T53" fmla="*/ 14 h 136"/>
                <a:gd name="T54" fmla="*/ 61 w 135"/>
                <a:gd name="T55" fmla="*/ 8 h 136"/>
                <a:gd name="T56" fmla="*/ 68 w 135"/>
                <a:gd name="T57" fmla="*/ 8 h 136"/>
                <a:gd name="T58" fmla="*/ 70 w 135"/>
                <a:gd name="T59" fmla="*/ 8 h 136"/>
                <a:gd name="T60" fmla="*/ 72 w 135"/>
                <a:gd name="T61" fmla="*/ 19 h 136"/>
                <a:gd name="T62" fmla="*/ 68 w 135"/>
                <a:gd name="T63" fmla="*/ 23 h 136"/>
                <a:gd name="T64" fmla="*/ 53 w 135"/>
                <a:gd name="T65" fmla="*/ 26 h 136"/>
                <a:gd name="T66" fmla="*/ 56 w 135"/>
                <a:gd name="T67" fmla="*/ 36 h 136"/>
                <a:gd name="T68" fmla="*/ 62 w 135"/>
                <a:gd name="T69" fmla="*/ 32 h 136"/>
                <a:gd name="T70" fmla="*/ 69 w 135"/>
                <a:gd name="T71" fmla="*/ 30 h 136"/>
                <a:gd name="T72" fmla="*/ 76 w 135"/>
                <a:gd name="T73" fmla="*/ 32 h 136"/>
                <a:gd name="T74" fmla="*/ 74 w 135"/>
                <a:gd name="T75" fmla="*/ 47 h 136"/>
                <a:gd name="T76" fmla="*/ 55 w 135"/>
                <a:gd name="T77" fmla="*/ 65 h 136"/>
                <a:gd name="T78" fmla="*/ 39 w 135"/>
                <a:gd name="T79" fmla="*/ 71 h 136"/>
                <a:gd name="T80" fmla="*/ 39 w 135"/>
                <a:gd name="T81" fmla="*/ 82 h 136"/>
                <a:gd name="T82" fmla="*/ 52 w 135"/>
                <a:gd name="T83" fmla="*/ 90 h 136"/>
                <a:gd name="T84" fmla="*/ 77 w 135"/>
                <a:gd name="T85" fmla="*/ 97 h 136"/>
                <a:gd name="T86" fmla="*/ 85 w 135"/>
                <a:gd name="T87" fmla="*/ 119 h 136"/>
                <a:gd name="T88" fmla="*/ 90 w 135"/>
                <a:gd name="T89" fmla="*/ 24 h 136"/>
                <a:gd name="T90" fmla="*/ 86 w 135"/>
                <a:gd name="T91" fmla="*/ 29 h 136"/>
                <a:gd name="T92" fmla="*/ 76 w 135"/>
                <a:gd name="T93" fmla="*/ 14 h 136"/>
                <a:gd name="T94" fmla="*/ 75 w 135"/>
                <a:gd name="T95" fmla="*/ 8 h 136"/>
                <a:gd name="T96" fmla="*/ 94 w 135"/>
                <a:gd name="T97" fmla="*/ 14 h 136"/>
                <a:gd name="T98" fmla="*/ 94 w 135"/>
                <a:gd name="T99" fmla="*/ 16 h 136"/>
                <a:gd name="T100" fmla="*/ 90 w 135"/>
                <a:gd name="T101" fmla="*/ 24 h 136"/>
                <a:gd name="T102" fmla="*/ 113 w 135"/>
                <a:gd name="T103" fmla="*/ 99 h 136"/>
                <a:gd name="T104" fmla="*/ 111 w 135"/>
                <a:gd name="T105" fmla="*/ 80 h 136"/>
                <a:gd name="T106" fmla="*/ 117 w 135"/>
                <a:gd name="T107" fmla="*/ 64 h 136"/>
                <a:gd name="T108" fmla="*/ 126 w 135"/>
                <a:gd name="T109" fmla="*/ 63 h 136"/>
                <a:gd name="T110" fmla="*/ 128 w 135"/>
                <a:gd name="T111" fmla="*/ 67 h 136"/>
                <a:gd name="T112" fmla="*/ 128 w 135"/>
                <a:gd name="T113" fmla="*/ 68 h 136"/>
                <a:gd name="T114" fmla="*/ 118 w 135"/>
                <a:gd name="T115" fmla="*/ 100 h 136"/>
                <a:gd name="T116" fmla="*/ 113 w 135"/>
                <a:gd name="T117" fmla="*/ 9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136">
                  <a:moveTo>
                    <a:pt x="68" y="0"/>
                  </a:moveTo>
                  <a:cubicBezTo>
                    <a:pt x="30" y="0"/>
                    <a:pt x="0" y="31"/>
                    <a:pt x="0" y="68"/>
                  </a:cubicBezTo>
                  <a:cubicBezTo>
                    <a:pt x="0" y="105"/>
                    <a:pt x="30" y="136"/>
                    <a:pt x="68" y="136"/>
                  </a:cubicBezTo>
                  <a:cubicBezTo>
                    <a:pt x="105" y="136"/>
                    <a:pt x="135" y="105"/>
                    <a:pt x="135" y="68"/>
                  </a:cubicBezTo>
                  <a:cubicBezTo>
                    <a:pt x="135" y="31"/>
                    <a:pt x="105" y="0"/>
                    <a:pt x="68" y="0"/>
                  </a:cubicBezTo>
                  <a:close/>
                  <a:moveTo>
                    <a:pt x="116" y="48"/>
                  </a:moveTo>
                  <a:cubicBezTo>
                    <a:pt x="119" y="48"/>
                    <a:pt x="118" y="45"/>
                    <a:pt x="117" y="42"/>
                  </a:cubicBezTo>
                  <a:cubicBezTo>
                    <a:pt x="116" y="39"/>
                    <a:pt x="117" y="37"/>
                    <a:pt x="118" y="35"/>
                  </a:cubicBezTo>
                  <a:cubicBezTo>
                    <a:pt x="123" y="42"/>
                    <a:pt x="126" y="50"/>
                    <a:pt x="127" y="58"/>
                  </a:cubicBezTo>
                  <a:cubicBezTo>
                    <a:pt x="127" y="58"/>
                    <a:pt x="126" y="57"/>
                    <a:pt x="126" y="56"/>
                  </a:cubicBezTo>
                  <a:cubicBezTo>
                    <a:pt x="124" y="51"/>
                    <a:pt x="123" y="50"/>
                    <a:pt x="120" y="55"/>
                  </a:cubicBezTo>
                  <a:cubicBezTo>
                    <a:pt x="116" y="60"/>
                    <a:pt x="112" y="48"/>
                    <a:pt x="116" y="48"/>
                  </a:cubicBezTo>
                  <a:close/>
                  <a:moveTo>
                    <a:pt x="85" y="119"/>
                  </a:moveTo>
                  <a:cubicBezTo>
                    <a:pt x="79" y="123"/>
                    <a:pt x="75" y="126"/>
                    <a:pt x="73" y="128"/>
                  </a:cubicBezTo>
                  <a:cubicBezTo>
                    <a:pt x="71" y="128"/>
                    <a:pt x="69" y="128"/>
                    <a:pt x="68" y="128"/>
                  </a:cubicBezTo>
                  <a:cubicBezTo>
                    <a:pt x="66" y="128"/>
                    <a:pt x="65" y="128"/>
                    <a:pt x="64" y="128"/>
                  </a:cubicBezTo>
                  <a:cubicBezTo>
                    <a:pt x="65" y="125"/>
                    <a:pt x="66" y="121"/>
                    <a:pt x="62" y="118"/>
                  </a:cubicBezTo>
                  <a:cubicBezTo>
                    <a:pt x="56" y="114"/>
                    <a:pt x="51" y="108"/>
                    <a:pt x="54" y="103"/>
                  </a:cubicBezTo>
                  <a:cubicBezTo>
                    <a:pt x="58" y="98"/>
                    <a:pt x="54" y="97"/>
                    <a:pt x="50" y="96"/>
                  </a:cubicBezTo>
                  <a:cubicBezTo>
                    <a:pt x="47" y="95"/>
                    <a:pt x="48" y="89"/>
                    <a:pt x="37" y="86"/>
                  </a:cubicBezTo>
                  <a:cubicBezTo>
                    <a:pt x="26" y="84"/>
                    <a:pt x="25" y="77"/>
                    <a:pt x="22" y="69"/>
                  </a:cubicBezTo>
                  <a:cubicBezTo>
                    <a:pt x="16" y="51"/>
                    <a:pt x="23" y="39"/>
                    <a:pt x="23" y="35"/>
                  </a:cubicBezTo>
                  <a:cubicBezTo>
                    <a:pt x="23" y="33"/>
                    <a:pt x="23" y="31"/>
                    <a:pt x="22" y="29"/>
                  </a:cubicBezTo>
                  <a:cubicBezTo>
                    <a:pt x="23" y="28"/>
                    <a:pt x="24" y="26"/>
                    <a:pt x="25" y="25"/>
                  </a:cubicBezTo>
                  <a:cubicBezTo>
                    <a:pt x="28" y="23"/>
                    <a:pt x="30" y="20"/>
                    <a:pt x="34" y="18"/>
                  </a:cubicBezTo>
                  <a:cubicBezTo>
                    <a:pt x="36" y="19"/>
                    <a:pt x="39" y="20"/>
                    <a:pt x="43" y="18"/>
                  </a:cubicBezTo>
                  <a:cubicBezTo>
                    <a:pt x="48" y="14"/>
                    <a:pt x="52" y="14"/>
                    <a:pt x="55" y="14"/>
                  </a:cubicBezTo>
                  <a:cubicBezTo>
                    <a:pt x="58" y="13"/>
                    <a:pt x="62" y="12"/>
                    <a:pt x="61" y="8"/>
                  </a:cubicBezTo>
                  <a:cubicBezTo>
                    <a:pt x="63" y="8"/>
                    <a:pt x="65" y="8"/>
                    <a:pt x="68" y="8"/>
                  </a:cubicBezTo>
                  <a:cubicBezTo>
                    <a:pt x="68" y="8"/>
                    <a:pt x="69" y="8"/>
                    <a:pt x="70" y="8"/>
                  </a:cubicBezTo>
                  <a:cubicBezTo>
                    <a:pt x="66" y="12"/>
                    <a:pt x="66" y="14"/>
                    <a:pt x="72" y="19"/>
                  </a:cubicBezTo>
                  <a:cubicBezTo>
                    <a:pt x="74" y="21"/>
                    <a:pt x="73" y="25"/>
                    <a:pt x="68" y="23"/>
                  </a:cubicBezTo>
                  <a:cubicBezTo>
                    <a:pt x="60" y="19"/>
                    <a:pt x="60" y="25"/>
                    <a:pt x="53" y="26"/>
                  </a:cubicBezTo>
                  <a:cubicBezTo>
                    <a:pt x="50" y="26"/>
                    <a:pt x="49" y="33"/>
                    <a:pt x="56" y="36"/>
                  </a:cubicBezTo>
                  <a:cubicBezTo>
                    <a:pt x="58" y="38"/>
                    <a:pt x="65" y="40"/>
                    <a:pt x="62" y="32"/>
                  </a:cubicBezTo>
                  <a:cubicBezTo>
                    <a:pt x="61" y="28"/>
                    <a:pt x="68" y="24"/>
                    <a:pt x="69" y="30"/>
                  </a:cubicBezTo>
                  <a:cubicBezTo>
                    <a:pt x="70" y="35"/>
                    <a:pt x="74" y="29"/>
                    <a:pt x="76" y="32"/>
                  </a:cubicBezTo>
                  <a:cubicBezTo>
                    <a:pt x="81" y="39"/>
                    <a:pt x="83" y="45"/>
                    <a:pt x="74" y="47"/>
                  </a:cubicBezTo>
                  <a:cubicBezTo>
                    <a:pt x="61" y="49"/>
                    <a:pt x="56" y="60"/>
                    <a:pt x="55" y="65"/>
                  </a:cubicBezTo>
                  <a:cubicBezTo>
                    <a:pt x="54" y="70"/>
                    <a:pt x="43" y="71"/>
                    <a:pt x="39" y="71"/>
                  </a:cubicBezTo>
                  <a:cubicBezTo>
                    <a:pt x="35" y="71"/>
                    <a:pt x="34" y="82"/>
                    <a:pt x="39" y="82"/>
                  </a:cubicBezTo>
                  <a:cubicBezTo>
                    <a:pt x="43" y="82"/>
                    <a:pt x="50" y="87"/>
                    <a:pt x="52" y="90"/>
                  </a:cubicBezTo>
                  <a:cubicBezTo>
                    <a:pt x="53" y="93"/>
                    <a:pt x="69" y="86"/>
                    <a:pt x="77" y="97"/>
                  </a:cubicBezTo>
                  <a:cubicBezTo>
                    <a:pt x="84" y="107"/>
                    <a:pt x="98" y="107"/>
                    <a:pt x="85" y="119"/>
                  </a:cubicBezTo>
                  <a:close/>
                  <a:moveTo>
                    <a:pt x="90" y="24"/>
                  </a:moveTo>
                  <a:cubicBezTo>
                    <a:pt x="90" y="26"/>
                    <a:pt x="94" y="35"/>
                    <a:pt x="86" y="29"/>
                  </a:cubicBezTo>
                  <a:cubicBezTo>
                    <a:pt x="78" y="23"/>
                    <a:pt x="81" y="16"/>
                    <a:pt x="76" y="14"/>
                  </a:cubicBezTo>
                  <a:cubicBezTo>
                    <a:pt x="73" y="13"/>
                    <a:pt x="74" y="10"/>
                    <a:pt x="75" y="8"/>
                  </a:cubicBezTo>
                  <a:cubicBezTo>
                    <a:pt x="82" y="9"/>
                    <a:pt x="88" y="11"/>
                    <a:pt x="94" y="14"/>
                  </a:cubicBezTo>
                  <a:cubicBezTo>
                    <a:pt x="94" y="14"/>
                    <a:pt x="94" y="15"/>
                    <a:pt x="94" y="16"/>
                  </a:cubicBezTo>
                  <a:cubicBezTo>
                    <a:pt x="96" y="21"/>
                    <a:pt x="89" y="22"/>
                    <a:pt x="90" y="24"/>
                  </a:cubicBezTo>
                  <a:close/>
                  <a:moveTo>
                    <a:pt x="113" y="99"/>
                  </a:moveTo>
                  <a:cubicBezTo>
                    <a:pt x="108" y="99"/>
                    <a:pt x="109" y="88"/>
                    <a:pt x="111" y="80"/>
                  </a:cubicBezTo>
                  <a:cubicBezTo>
                    <a:pt x="113" y="73"/>
                    <a:pt x="116" y="74"/>
                    <a:pt x="117" y="64"/>
                  </a:cubicBezTo>
                  <a:cubicBezTo>
                    <a:pt x="117" y="59"/>
                    <a:pt x="125" y="59"/>
                    <a:pt x="126" y="63"/>
                  </a:cubicBezTo>
                  <a:cubicBezTo>
                    <a:pt x="126" y="64"/>
                    <a:pt x="126" y="66"/>
                    <a:pt x="128" y="67"/>
                  </a:cubicBezTo>
                  <a:cubicBezTo>
                    <a:pt x="128" y="67"/>
                    <a:pt x="128" y="68"/>
                    <a:pt x="128" y="68"/>
                  </a:cubicBezTo>
                  <a:cubicBezTo>
                    <a:pt x="128" y="80"/>
                    <a:pt x="124" y="91"/>
                    <a:pt x="118" y="100"/>
                  </a:cubicBezTo>
                  <a:cubicBezTo>
                    <a:pt x="117" y="100"/>
                    <a:pt x="116" y="100"/>
                    <a:pt x="113" y="99"/>
                  </a:cubicBezTo>
                  <a:close/>
                </a:path>
              </a:pathLst>
            </a:custGeom>
            <a:solidFill>
              <a:schemeClr val="bg1"/>
            </a:solidFill>
            <a:ln>
              <a:noFill/>
            </a:ln>
            <a:extLst/>
          </p:spPr>
          <p:txBody>
            <a:bodyPr vert="horz" wrap="square" lIns="93202" tIns="46602" rIns="93202" bIns="46602" numCol="1" anchor="t" anchorCtr="0" compatLnSpc="1">
              <a:prstTxWarp prst="textNoShape">
                <a:avLst/>
              </a:prstTxWarp>
            </a:bodyPr>
            <a:lstStyle/>
            <a:p>
              <a:pPr defTabSz="932000"/>
              <a:endParaRPr lang="en-US" sz="1834" dirty="0">
                <a:gradFill>
                  <a:gsLst>
                    <a:gs pos="0">
                      <a:srgbClr val="FFFFFF"/>
                    </a:gs>
                    <a:gs pos="100000">
                      <a:srgbClr val="FFFFFF"/>
                    </a:gs>
                  </a:gsLst>
                  <a:lin ang="5400000" scaled="0"/>
                </a:gradFill>
              </a:endParaRPr>
            </a:p>
          </p:txBody>
        </p:sp>
        <p:pic>
          <p:nvPicPr>
            <p:cNvPr id="68" name="Picture 3" descr="W:\Open Engagements\Productivity\MS-Unified Communications\#1601 BizProd MOD Team Core Content Work\New Iconography\Words\Draft\061312_Word_Icons\Social_061312_white-07.png"/>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51214" y="3955340"/>
              <a:ext cx="458275" cy="458275"/>
            </a:xfrm>
            <a:prstGeom prst="rect">
              <a:avLst/>
            </a:prstGeom>
            <a:noFill/>
            <a:ln>
              <a:noFill/>
            </a:ln>
            <a:extLst>
              <a:ext uri="{909E8E84-426E-40DD-AFC4-6F175D3DCCD1}">
                <a14:hiddenFill xmlns:a14="http://schemas.microsoft.com/office/drawing/2010/main">
                  <a:solidFill>
                    <a:srgbClr val="FFFFFF"/>
                  </a:solidFill>
                </a14:hiddenFill>
              </a:ext>
            </a:extLst>
          </p:spPr>
        </p:pic>
      </p:grpSp>
      <p:grpSp>
        <p:nvGrpSpPr>
          <p:cNvPr id="13" name="Group 1"/>
          <p:cNvGrpSpPr/>
          <p:nvPr/>
        </p:nvGrpSpPr>
        <p:grpSpPr>
          <a:xfrm>
            <a:off x="3972934" y="2602822"/>
            <a:ext cx="4714409" cy="3476421"/>
            <a:chOff x="3894523" y="2610376"/>
            <a:chExt cx="4622390" cy="3408565"/>
          </a:xfrm>
        </p:grpSpPr>
        <p:sp>
          <p:nvSpPr>
            <p:cNvPr id="69" name="Right Arrow 3"/>
            <p:cNvSpPr/>
            <p:nvPr/>
          </p:nvSpPr>
          <p:spPr bwMode="auto">
            <a:xfrm rot="10800000">
              <a:off x="3894523" y="5064677"/>
              <a:ext cx="4035819" cy="954264"/>
            </a:xfrm>
            <a:prstGeom prst="rightArrow">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70" name="Text Placeholder 3"/>
            <p:cNvSpPr txBox="1">
              <a:spLocks/>
            </p:cNvSpPr>
            <p:nvPr/>
          </p:nvSpPr>
          <p:spPr>
            <a:xfrm>
              <a:off x="4675294" y="5390351"/>
              <a:ext cx="3064385" cy="345253"/>
            </a:xfrm>
            <a:prstGeom prst="rect">
              <a:avLst/>
            </a:prstGeom>
          </p:spPr>
          <p:txBody>
            <a:bodyPr vert="horz" lIns="0" tIns="0" rIns="0" bIns="0" rtlCol="0">
              <a:noAutofit/>
            </a:bodyPr>
            <a:lstStyle>
              <a:lvl1pPr marL="0" marR="0" indent="0" algn="l" defTabSz="914363" rtl="0" eaLnBrk="1" fontAlgn="auto" latinLnBrk="0" hangingPunct="1">
                <a:lnSpc>
                  <a:spcPct val="100000"/>
                </a:lnSpc>
                <a:spcBef>
                  <a:spcPts val="0"/>
                </a:spcBef>
                <a:spcAft>
                  <a:spcPts val="1200"/>
                </a:spcAft>
                <a:buClrTx/>
                <a:buSzPct val="80000"/>
                <a:buFont typeface="Arial" pitchFamily="34" charset="0"/>
                <a:buNone/>
                <a:tabLst/>
                <a:defRPr sz="1800" kern="1200" spc="0" baseline="0">
                  <a:solidFill>
                    <a:schemeClr val="bg1"/>
                  </a:solidFill>
                  <a:latin typeface="Segoe UI" pitchFamily="34" charset="0"/>
                  <a:ea typeface="Segoe UI" pitchFamily="34" charset="0"/>
                  <a:cs typeface="Segoe UI" pitchFamily="34" charset="0"/>
                </a:defRPr>
              </a:lvl1pPr>
              <a:lvl2pPr marL="0" marR="0" indent="0" algn="l" defTabSz="914363" rtl="0" eaLnBrk="1" fontAlgn="auto" latinLnBrk="0" hangingPunct="1">
                <a:lnSpc>
                  <a:spcPct val="100000"/>
                </a:lnSpc>
                <a:spcBef>
                  <a:spcPts val="0"/>
                </a:spcBef>
                <a:spcAft>
                  <a:spcPts val="1200"/>
                </a:spcAft>
                <a:buClrTx/>
                <a:buSzPct val="90000"/>
                <a:buFont typeface="Wingdings" pitchFamily="2" charset="2"/>
                <a:buNone/>
                <a:tabLst/>
                <a:defRPr sz="1400" kern="1200" spc="0" baseline="0">
                  <a:solidFill>
                    <a:schemeClr val="bg1"/>
                  </a:solidFill>
                  <a:latin typeface="Segoe UI" pitchFamily="34" charset="0"/>
                  <a:ea typeface="Segoe UI" pitchFamily="34" charset="0"/>
                  <a:cs typeface="Segoe UI" pitchFamily="34" charset="0"/>
                </a:defRPr>
              </a:lvl2pPr>
              <a:lvl3pPr marL="0" marR="0" indent="0" algn="l" defTabSz="914363" rtl="0" eaLnBrk="1" fontAlgn="auto" latinLnBrk="0" hangingPunct="1">
                <a:lnSpc>
                  <a:spcPct val="100000"/>
                </a:lnSpc>
                <a:spcBef>
                  <a:spcPts val="0"/>
                </a:spcBef>
                <a:spcAft>
                  <a:spcPts val="1200"/>
                </a:spcAft>
                <a:buClrTx/>
                <a:buSzPct val="90000"/>
                <a:buFont typeface="Wingdings" pitchFamily="2" charset="2"/>
                <a:buNone/>
                <a:tabLst>
                  <a:tab pos="798513" algn="l"/>
                </a:tabLst>
                <a:defRPr sz="1200" kern="1200" spc="0" baseline="0">
                  <a:solidFill>
                    <a:schemeClr val="bg1"/>
                  </a:solidFill>
                  <a:latin typeface="Segoe UI" pitchFamily="34" charset="0"/>
                  <a:ea typeface="Segoe UI" pitchFamily="34" charset="0"/>
                  <a:cs typeface="Segoe UI" pitchFamily="34" charset="0"/>
                </a:defRPr>
              </a:lvl3pPr>
              <a:lvl4pPr marL="0" marR="0" indent="0" algn="l" defTabSz="914363" rtl="0" eaLnBrk="1" fontAlgn="auto" latinLnBrk="0" hangingPunct="1">
                <a:lnSpc>
                  <a:spcPct val="100000"/>
                </a:lnSpc>
                <a:spcBef>
                  <a:spcPts val="0"/>
                </a:spcBef>
                <a:spcAft>
                  <a:spcPts val="1200"/>
                </a:spcAft>
                <a:buClrTx/>
                <a:buSzPct val="90000"/>
                <a:buFont typeface="Wingdings" pitchFamily="2" charset="2"/>
                <a:buNone/>
                <a:tabLst/>
                <a:defRPr sz="1400" kern="1200" spc="0" baseline="0">
                  <a:solidFill>
                    <a:schemeClr val="bg1"/>
                  </a:solidFill>
                  <a:latin typeface="Segoe UI" pitchFamily="34" charset="0"/>
                  <a:ea typeface="Segoe UI" pitchFamily="34" charset="0"/>
                  <a:cs typeface="Segoe UI" pitchFamily="34" charset="0"/>
                </a:defRPr>
              </a:lvl4pPr>
              <a:lvl5pPr marL="0" marR="0" indent="0" algn="l" defTabSz="914363" rtl="0" eaLnBrk="1" fontAlgn="auto" latinLnBrk="0" hangingPunct="1">
                <a:lnSpc>
                  <a:spcPct val="100000"/>
                </a:lnSpc>
                <a:spcBef>
                  <a:spcPts val="0"/>
                </a:spcBef>
                <a:spcAft>
                  <a:spcPts val="1200"/>
                </a:spcAft>
                <a:buClrTx/>
                <a:buSzPct val="90000"/>
                <a:buFont typeface="Wingdings" pitchFamily="2" charset="2"/>
                <a:buNone/>
                <a:tabLst>
                  <a:tab pos="1255713" algn="l"/>
                </a:tabLst>
                <a:defRPr sz="1400" kern="1200" spc="0" baseline="0">
                  <a:solidFill>
                    <a:schemeClr val="bg1"/>
                  </a:solidFill>
                  <a:latin typeface="Segoe UI" pitchFamily="34" charset="0"/>
                  <a:ea typeface="Segoe UI" pitchFamily="34" charset="0"/>
                  <a:cs typeface="Segoe UI"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spc="-71" dirty="0" smtClean="0">
                  <a:solidFill>
                    <a:srgbClr val="FFFFFF"/>
                  </a:solidFill>
                  <a:latin typeface="Segoe Pro Semibold" pitchFamily="34" charset="0"/>
                </a:rPr>
                <a:t>Looking back</a:t>
              </a:r>
              <a:endParaRPr lang="en-US" sz="2800" spc="-71" dirty="0">
                <a:solidFill>
                  <a:srgbClr val="FFFFFF"/>
                </a:solidFill>
                <a:latin typeface="Segoe Pro Light" pitchFamily="34" charset="0"/>
              </a:endParaRPr>
            </a:p>
          </p:txBody>
        </p:sp>
        <p:sp>
          <p:nvSpPr>
            <p:cNvPr id="22" name="Rectangle 5"/>
            <p:cNvSpPr/>
            <p:nvPr/>
          </p:nvSpPr>
          <p:spPr>
            <a:xfrm>
              <a:off x="6247071" y="2610376"/>
              <a:ext cx="1706881" cy="275239"/>
            </a:xfrm>
            <a:prstGeom prst="rect">
              <a:avLst/>
            </a:prstGeom>
          </p:spPr>
          <p:txBody>
            <a:bodyPr wrap="square">
              <a:spAutoFit/>
            </a:bodyPr>
            <a:lstStyle/>
            <a:p>
              <a:endParaRPr lang="en-US" sz="1224" dirty="0">
                <a:solidFill>
                  <a:srgbClr val="000000"/>
                </a:solidFill>
                <a:latin typeface="Segoe Pro Light" pitchFamily="34" charset="0"/>
              </a:endParaRPr>
            </a:p>
          </p:txBody>
        </p:sp>
        <p:sp>
          <p:nvSpPr>
            <p:cNvPr id="84" name="Rectangle 7"/>
            <p:cNvSpPr/>
            <p:nvPr/>
          </p:nvSpPr>
          <p:spPr>
            <a:xfrm>
              <a:off x="4614174" y="4265173"/>
              <a:ext cx="1611087" cy="829362"/>
            </a:xfrm>
            <a:prstGeom prst="rect">
              <a:avLst/>
            </a:prstGeom>
          </p:spPr>
          <p:txBody>
            <a:bodyPr wrap="square">
              <a:spAutoFit/>
            </a:bodyPr>
            <a:lstStyle/>
            <a:p>
              <a:r>
                <a:rPr lang="en-US" sz="1224" dirty="0" smtClean="0">
                  <a:solidFill>
                    <a:srgbClr val="000000"/>
                  </a:solidFill>
                  <a:latin typeface="Segoe Pro Light" pitchFamily="34" charset="0"/>
                </a:rPr>
                <a:t>More Office online: layouts, pictures/animations, data analysis </a:t>
              </a:r>
            </a:p>
          </p:txBody>
        </p:sp>
        <p:sp>
          <p:nvSpPr>
            <p:cNvPr id="89" name="Rectangle 8"/>
            <p:cNvSpPr/>
            <p:nvPr/>
          </p:nvSpPr>
          <p:spPr>
            <a:xfrm>
              <a:off x="6810032" y="4645499"/>
              <a:ext cx="1706881" cy="459947"/>
            </a:xfrm>
            <a:prstGeom prst="rect">
              <a:avLst/>
            </a:prstGeom>
          </p:spPr>
          <p:txBody>
            <a:bodyPr wrap="square">
              <a:spAutoFit/>
            </a:bodyPr>
            <a:lstStyle/>
            <a:p>
              <a:r>
                <a:rPr lang="en-US" sz="1224" dirty="0" smtClean="0">
                  <a:solidFill>
                    <a:srgbClr val="000000"/>
                  </a:solidFill>
                  <a:latin typeface="Segoe Pro Light" pitchFamily="34" charset="0"/>
                </a:rPr>
                <a:t>Real </a:t>
              </a:r>
              <a:r>
                <a:rPr lang="en-US" sz="1224" dirty="0">
                  <a:solidFill>
                    <a:srgbClr val="000000"/>
                  </a:solidFill>
                  <a:latin typeface="Segoe Pro Light" pitchFamily="34" charset="0"/>
                </a:rPr>
                <a:t>time </a:t>
              </a:r>
              <a:r>
                <a:rPr lang="en-US" sz="1224" dirty="0" smtClean="0">
                  <a:solidFill>
                    <a:srgbClr val="000000"/>
                  </a:solidFill>
                  <a:latin typeface="Segoe Pro Light" pitchFamily="34" charset="0"/>
                </a:rPr>
                <a:t>co-authoring</a:t>
              </a:r>
              <a:endParaRPr lang="en-US" sz="1224" dirty="0">
                <a:solidFill>
                  <a:srgbClr val="000000"/>
                </a:solidFill>
                <a:latin typeface="Segoe Pro Light" pitchFamily="34" charset="0"/>
              </a:endParaRPr>
            </a:p>
          </p:txBody>
        </p:sp>
        <p:cxnSp>
          <p:nvCxnSpPr>
            <p:cNvPr id="3" name="Straight Connector 10"/>
            <p:cNvCxnSpPr/>
            <p:nvPr/>
          </p:nvCxnSpPr>
          <p:spPr>
            <a:xfrm flipV="1">
              <a:off x="4267315" y="3298635"/>
              <a:ext cx="0" cy="562285"/>
            </a:xfrm>
            <a:prstGeom prst="line">
              <a:avLst/>
            </a:prstGeom>
            <a:ln w="38100">
              <a:solidFill>
                <a:schemeClr val="accent2"/>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8" name="Straight Connector 14"/>
            <p:cNvCxnSpPr/>
            <p:nvPr/>
          </p:nvCxnSpPr>
          <p:spPr>
            <a:xfrm>
              <a:off x="4543425" y="3868011"/>
              <a:ext cx="0" cy="674964"/>
            </a:xfrm>
            <a:prstGeom prst="line">
              <a:avLst/>
            </a:prstGeom>
            <a:ln w="38100">
              <a:solidFill>
                <a:schemeClr val="accent2"/>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41" name="Straight Connector 15"/>
            <p:cNvCxnSpPr/>
            <p:nvPr/>
          </p:nvCxnSpPr>
          <p:spPr>
            <a:xfrm flipV="1">
              <a:off x="6124690" y="2785473"/>
              <a:ext cx="0" cy="1075448"/>
            </a:xfrm>
            <a:prstGeom prst="line">
              <a:avLst/>
            </a:prstGeom>
            <a:ln w="38100">
              <a:solidFill>
                <a:schemeClr val="accent2"/>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44" name="Straight Connector 16"/>
            <p:cNvCxnSpPr/>
            <p:nvPr/>
          </p:nvCxnSpPr>
          <p:spPr>
            <a:xfrm>
              <a:off x="6768415" y="3870561"/>
              <a:ext cx="0" cy="1075448"/>
            </a:xfrm>
            <a:prstGeom prst="line">
              <a:avLst/>
            </a:prstGeom>
            <a:ln w="38100">
              <a:solidFill>
                <a:schemeClr val="accent2"/>
              </a:solidFill>
              <a:headEnd type="none"/>
              <a:tailEnd type="oval" w="med" len="med"/>
            </a:ln>
          </p:spPr>
          <p:style>
            <a:lnRef idx="1">
              <a:schemeClr val="accent1"/>
            </a:lnRef>
            <a:fillRef idx="0">
              <a:schemeClr val="accent1"/>
            </a:fillRef>
            <a:effectRef idx="0">
              <a:schemeClr val="accent1"/>
            </a:effectRef>
            <a:fontRef idx="minor">
              <a:schemeClr val="tx1"/>
            </a:fontRef>
          </p:style>
        </p:cxnSp>
      </p:grpSp>
      <p:grpSp>
        <p:nvGrpSpPr>
          <p:cNvPr id="14" name="Group 28"/>
          <p:cNvGrpSpPr/>
          <p:nvPr/>
        </p:nvGrpSpPr>
        <p:grpSpPr>
          <a:xfrm>
            <a:off x="8277655" y="2516494"/>
            <a:ext cx="4181455" cy="3562905"/>
            <a:chOff x="7764494" y="2525581"/>
            <a:chExt cx="4099838" cy="3493361"/>
          </a:xfrm>
        </p:grpSpPr>
        <p:sp>
          <p:nvSpPr>
            <p:cNvPr id="78" name="Right Arrow 29"/>
            <p:cNvSpPr/>
            <p:nvPr/>
          </p:nvSpPr>
          <p:spPr bwMode="auto">
            <a:xfrm>
              <a:off x="7764494" y="5064677"/>
              <a:ext cx="4032504" cy="954265"/>
            </a:xfrm>
            <a:prstGeom prst="rightArrow">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80" name="Text Placeholder 3"/>
            <p:cNvSpPr txBox="1">
              <a:spLocks/>
            </p:cNvSpPr>
            <p:nvPr/>
          </p:nvSpPr>
          <p:spPr>
            <a:xfrm>
              <a:off x="8252237" y="5405193"/>
              <a:ext cx="3064385" cy="345253"/>
            </a:xfrm>
            <a:prstGeom prst="rect">
              <a:avLst/>
            </a:prstGeom>
          </p:spPr>
          <p:txBody>
            <a:bodyPr vert="horz" lIns="0" tIns="0" rIns="0" bIns="0" rtlCol="0">
              <a:noAutofit/>
            </a:bodyPr>
            <a:lstStyle>
              <a:lvl1pPr marL="0" marR="0" indent="0" algn="l" defTabSz="914363" rtl="0" eaLnBrk="1" fontAlgn="auto" latinLnBrk="0" hangingPunct="1">
                <a:lnSpc>
                  <a:spcPct val="100000"/>
                </a:lnSpc>
                <a:spcBef>
                  <a:spcPts val="0"/>
                </a:spcBef>
                <a:spcAft>
                  <a:spcPts val="1200"/>
                </a:spcAft>
                <a:buClrTx/>
                <a:buSzPct val="80000"/>
                <a:buFont typeface="Arial" pitchFamily="34" charset="0"/>
                <a:buNone/>
                <a:tabLst/>
                <a:defRPr sz="1800" kern="1200" spc="0" baseline="0">
                  <a:solidFill>
                    <a:schemeClr val="bg1"/>
                  </a:solidFill>
                  <a:latin typeface="Segoe UI" pitchFamily="34" charset="0"/>
                  <a:ea typeface="Segoe UI" pitchFamily="34" charset="0"/>
                  <a:cs typeface="Segoe UI" pitchFamily="34" charset="0"/>
                </a:defRPr>
              </a:lvl1pPr>
              <a:lvl2pPr marL="0" marR="0" indent="0" algn="l" defTabSz="914363" rtl="0" eaLnBrk="1" fontAlgn="auto" latinLnBrk="0" hangingPunct="1">
                <a:lnSpc>
                  <a:spcPct val="100000"/>
                </a:lnSpc>
                <a:spcBef>
                  <a:spcPts val="0"/>
                </a:spcBef>
                <a:spcAft>
                  <a:spcPts val="1200"/>
                </a:spcAft>
                <a:buClrTx/>
                <a:buSzPct val="90000"/>
                <a:buFont typeface="Wingdings" pitchFamily="2" charset="2"/>
                <a:buNone/>
                <a:tabLst/>
                <a:defRPr sz="1400" kern="1200" spc="0" baseline="0">
                  <a:solidFill>
                    <a:schemeClr val="bg1"/>
                  </a:solidFill>
                  <a:latin typeface="Segoe UI" pitchFamily="34" charset="0"/>
                  <a:ea typeface="Segoe UI" pitchFamily="34" charset="0"/>
                  <a:cs typeface="Segoe UI" pitchFamily="34" charset="0"/>
                </a:defRPr>
              </a:lvl2pPr>
              <a:lvl3pPr marL="0" marR="0" indent="0" algn="l" defTabSz="914363" rtl="0" eaLnBrk="1" fontAlgn="auto" latinLnBrk="0" hangingPunct="1">
                <a:lnSpc>
                  <a:spcPct val="100000"/>
                </a:lnSpc>
                <a:spcBef>
                  <a:spcPts val="0"/>
                </a:spcBef>
                <a:spcAft>
                  <a:spcPts val="1200"/>
                </a:spcAft>
                <a:buClrTx/>
                <a:buSzPct val="90000"/>
                <a:buFont typeface="Wingdings" pitchFamily="2" charset="2"/>
                <a:buNone/>
                <a:tabLst>
                  <a:tab pos="798513" algn="l"/>
                </a:tabLst>
                <a:defRPr sz="1200" kern="1200" spc="0" baseline="0">
                  <a:solidFill>
                    <a:schemeClr val="bg1"/>
                  </a:solidFill>
                  <a:latin typeface="Segoe UI" pitchFamily="34" charset="0"/>
                  <a:ea typeface="Segoe UI" pitchFamily="34" charset="0"/>
                  <a:cs typeface="Segoe UI" pitchFamily="34" charset="0"/>
                </a:defRPr>
              </a:lvl3pPr>
              <a:lvl4pPr marL="0" marR="0" indent="0" algn="l" defTabSz="914363" rtl="0" eaLnBrk="1" fontAlgn="auto" latinLnBrk="0" hangingPunct="1">
                <a:lnSpc>
                  <a:spcPct val="100000"/>
                </a:lnSpc>
                <a:spcBef>
                  <a:spcPts val="0"/>
                </a:spcBef>
                <a:spcAft>
                  <a:spcPts val="1200"/>
                </a:spcAft>
                <a:buClrTx/>
                <a:buSzPct val="90000"/>
                <a:buFont typeface="Wingdings" pitchFamily="2" charset="2"/>
                <a:buNone/>
                <a:tabLst/>
                <a:defRPr sz="1400" kern="1200" spc="0" baseline="0">
                  <a:solidFill>
                    <a:schemeClr val="bg1"/>
                  </a:solidFill>
                  <a:latin typeface="Segoe UI" pitchFamily="34" charset="0"/>
                  <a:ea typeface="Segoe UI" pitchFamily="34" charset="0"/>
                  <a:cs typeface="Segoe UI" pitchFamily="34" charset="0"/>
                </a:defRPr>
              </a:lvl4pPr>
              <a:lvl5pPr marL="0" marR="0" indent="0" algn="l" defTabSz="914363" rtl="0" eaLnBrk="1" fontAlgn="auto" latinLnBrk="0" hangingPunct="1">
                <a:lnSpc>
                  <a:spcPct val="100000"/>
                </a:lnSpc>
                <a:spcBef>
                  <a:spcPts val="0"/>
                </a:spcBef>
                <a:spcAft>
                  <a:spcPts val="1200"/>
                </a:spcAft>
                <a:buClrTx/>
                <a:buSzPct val="90000"/>
                <a:buFont typeface="Wingdings" pitchFamily="2" charset="2"/>
                <a:buNone/>
                <a:tabLst>
                  <a:tab pos="1255713" algn="l"/>
                </a:tabLst>
                <a:defRPr sz="1400" kern="1200" spc="0" baseline="0">
                  <a:solidFill>
                    <a:schemeClr val="bg1"/>
                  </a:solidFill>
                  <a:latin typeface="Segoe UI" pitchFamily="34" charset="0"/>
                  <a:ea typeface="Segoe UI" pitchFamily="34" charset="0"/>
                  <a:cs typeface="Segoe UI" pitchFamily="34"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800" spc="-71" dirty="0" smtClean="0">
                  <a:solidFill>
                    <a:srgbClr val="FFFFFF"/>
                  </a:solidFill>
                  <a:latin typeface="Segoe Pro Semibold" pitchFamily="34" charset="0"/>
                </a:rPr>
                <a:t>Looking forward</a:t>
              </a:r>
              <a:endParaRPr lang="en-US" sz="2800" spc="-71" dirty="0">
                <a:solidFill>
                  <a:srgbClr val="FFFFFF"/>
                </a:solidFill>
                <a:latin typeface="Segoe Pro Light" pitchFamily="34" charset="0"/>
              </a:endParaRPr>
            </a:p>
          </p:txBody>
        </p:sp>
        <p:sp>
          <p:nvSpPr>
            <p:cNvPr id="96" name="Rectangle 31"/>
            <p:cNvSpPr/>
            <p:nvPr/>
          </p:nvSpPr>
          <p:spPr>
            <a:xfrm>
              <a:off x="10338113" y="2525581"/>
              <a:ext cx="1245326" cy="644655"/>
            </a:xfrm>
            <a:prstGeom prst="rect">
              <a:avLst/>
            </a:prstGeom>
          </p:spPr>
          <p:txBody>
            <a:bodyPr wrap="square">
              <a:spAutoFit/>
            </a:bodyPr>
            <a:lstStyle/>
            <a:p>
              <a:r>
                <a:rPr lang="en-US" sz="1224" dirty="0" smtClean="0">
                  <a:solidFill>
                    <a:srgbClr val="000000"/>
                  </a:solidFill>
                  <a:latin typeface="Segoe Pro Light" pitchFamily="34" charset="0"/>
                </a:rPr>
                <a:t>Most common </a:t>
              </a:r>
              <a:r>
                <a:rPr lang="en-US" sz="1224" smtClean="0">
                  <a:solidFill>
                    <a:srgbClr val="000000"/>
                  </a:solidFill>
                  <a:latin typeface="Segoe Pro Light" pitchFamily="34" charset="0"/>
                </a:rPr>
                <a:t>authoring features</a:t>
              </a:r>
              <a:endParaRPr lang="en-US" sz="1224" dirty="0">
                <a:solidFill>
                  <a:srgbClr val="000000"/>
                </a:solidFill>
                <a:latin typeface="Segoe Pro Light" pitchFamily="34" charset="0"/>
              </a:endParaRPr>
            </a:p>
          </p:txBody>
        </p:sp>
        <p:sp>
          <p:nvSpPr>
            <p:cNvPr id="97" name="Rectangle 33"/>
            <p:cNvSpPr/>
            <p:nvPr/>
          </p:nvSpPr>
          <p:spPr>
            <a:xfrm>
              <a:off x="9008298" y="4314223"/>
              <a:ext cx="1706881" cy="469103"/>
            </a:xfrm>
            <a:prstGeom prst="rect">
              <a:avLst/>
            </a:prstGeom>
          </p:spPr>
          <p:txBody>
            <a:bodyPr wrap="square">
              <a:spAutoFit/>
            </a:bodyPr>
            <a:lstStyle/>
            <a:p>
              <a:r>
                <a:rPr lang="en-US" sz="1224" dirty="0">
                  <a:solidFill>
                    <a:srgbClr val="000000"/>
                  </a:solidFill>
                  <a:latin typeface="Segoe Pro Light" pitchFamily="34" charset="0"/>
                </a:rPr>
                <a:t>Integrated communications </a:t>
              </a:r>
            </a:p>
          </p:txBody>
        </p:sp>
        <p:sp>
          <p:nvSpPr>
            <p:cNvPr id="103" name="Rectangle 36"/>
            <p:cNvSpPr/>
            <p:nvPr/>
          </p:nvSpPr>
          <p:spPr>
            <a:xfrm>
              <a:off x="10619006" y="4487775"/>
              <a:ext cx="1245326" cy="459947"/>
            </a:xfrm>
            <a:prstGeom prst="rect">
              <a:avLst/>
            </a:prstGeom>
          </p:spPr>
          <p:txBody>
            <a:bodyPr wrap="square">
              <a:spAutoFit/>
            </a:bodyPr>
            <a:lstStyle/>
            <a:p>
              <a:r>
                <a:rPr lang="en-US" sz="1224" dirty="0" smtClean="0">
                  <a:solidFill>
                    <a:srgbClr val="000000"/>
                  </a:solidFill>
                  <a:latin typeface="Segoe Pro Light" pitchFamily="34" charset="0"/>
                </a:rPr>
                <a:t>Change visualization</a:t>
              </a:r>
              <a:endParaRPr lang="en-US" sz="1224" dirty="0">
                <a:solidFill>
                  <a:srgbClr val="000000"/>
                </a:solidFill>
                <a:latin typeface="Segoe Pro Light" pitchFamily="34" charset="0"/>
              </a:endParaRPr>
            </a:p>
          </p:txBody>
        </p:sp>
        <p:sp>
          <p:nvSpPr>
            <p:cNvPr id="105" name="Rectangle 39"/>
            <p:cNvSpPr/>
            <p:nvPr/>
          </p:nvSpPr>
          <p:spPr>
            <a:xfrm>
              <a:off x="8966682" y="4349764"/>
              <a:ext cx="1494347" cy="275239"/>
            </a:xfrm>
            <a:prstGeom prst="rect">
              <a:avLst/>
            </a:prstGeom>
          </p:spPr>
          <p:txBody>
            <a:bodyPr wrap="square">
              <a:spAutoFit/>
            </a:bodyPr>
            <a:lstStyle/>
            <a:p>
              <a:endParaRPr lang="en-US" sz="1224" dirty="0">
                <a:solidFill>
                  <a:srgbClr val="000000"/>
                </a:solidFill>
                <a:latin typeface="Segoe Pro Light" pitchFamily="34" charset="0"/>
              </a:endParaRPr>
            </a:p>
          </p:txBody>
        </p:sp>
        <p:cxnSp>
          <p:nvCxnSpPr>
            <p:cNvPr id="45" name="Straight Connector 41"/>
            <p:cNvCxnSpPr/>
            <p:nvPr/>
          </p:nvCxnSpPr>
          <p:spPr>
            <a:xfrm flipV="1">
              <a:off x="8382982" y="3047167"/>
              <a:ext cx="0" cy="823242"/>
            </a:xfrm>
            <a:prstGeom prst="line">
              <a:avLst/>
            </a:prstGeom>
            <a:ln w="38100">
              <a:solidFill>
                <a:schemeClr val="accent1"/>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46" name="Straight Connector 42"/>
            <p:cNvCxnSpPr/>
            <p:nvPr/>
          </p:nvCxnSpPr>
          <p:spPr>
            <a:xfrm>
              <a:off x="8887692" y="3867859"/>
              <a:ext cx="0" cy="674964"/>
            </a:xfrm>
            <a:prstGeom prst="line">
              <a:avLst/>
            </a:prstGeom>
            <a:ln w="38100">
              <a:solidFill>
                <a:schemeClr val="accent1"/>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47" name="Straight Connector 48"/>
            <p:cNvCxnSpPr/>
            <p:nvPr/>
          </p:nvCxnSpPr>
          <p:spPr>
            <a:xfrm flipV="1">
              <a:off x="10240357" y="2794961"/>
              <a:ext cx="0" cy="1075448"/>
            </a:xfrm>
            <a:prstGeom prst="line">
              <a:avLst/>
            </a:prstGeom>
            <a:ln w="38100">
              <a:solidFill>
                <a:schemeClr val="accent1"/>
              </a:solidFill>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48" name="Straight Connector 49"/>
            <p:cNvCxnSpPr/>
            <p:nvPr/>
          </p:nvCxnSpPr>
          <p:spPr>
            <a:xfrm>
              <a:off x="10540017" y="3915651"/>
              <a:ext cx="0" cy="1075448"/>
            </a:xfrm>
            <a:prstGeom prst="line">
              <a:avLst/>
            </a:prstGeom>
            <a:ln w="38100">
              <a:solidFill>
                <a:schemeClr val="accent1"/>
              </a:solidFill>
              <a:headEnd type="none"/>
              <a:tailEnd type="oval" w="med" len="med"/>
            </a:ln>
          </p:spPr>
          <p:style>
            <a:lnRef idx="1">
              <a:schemeClr val="accent1"/>
            </a:lnRef>
            <a:fillRef idx="0">
              <a:schemeClr val="accent1"/>
            </a:fillRef>
            <a:effectRef idx="0">
              <a:schemeClr val="accent1"/>
            </a:effectRef>
            <a:fontRef idx="minor">
              <a:schemeClr val="tx1"/>
            </a:fontRef>
          </p:style>
        </p:cxnSp>
      </p:grpSp>
      <p:cxnSp>
        <p:nvCxnSpPr>
          <p:cNvPr id="10" name="Straight Connector 9"/>
          <p:cNvCxnSpPr/>
          <p:nvPr/>
        </p:nvCxnSpPr>
        <p:spPr>
          <a:xfrm>
            <a:off x="3972164" y="3899170"/>
            <a:ext cx="8463428" cy="0"/>
          </a:xfrm>
          <a:prstGeom prst="line">
            <a:avLst/>
          </a:prstGeom>
          <a:ln w="47625">
            <a:solidFill>
              <a:schemeClr val="bg2"/>
            </a:solidFill>
            <a:headEnd type="none"/>
            <a:tailEnd type="none" w="lg" len="lg"/>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4398723" y="3108894"/>
            <a:ext cx="1643160" cy="469103"/>
          </a:xfrm>
          <a:prstGeom prst="rect">
            <a:avLst/>
          </a:prstGeom>
        </p:spPr>
        <p:txBody>
          <a:bodyPr wrap="square">
            <a:spAutoFit/>
          </a:bodyPr>
          <a:lstStyle/>
          <a:p>
            <a:r>
              <a:rPr lang="en-US" sz="1224" dirty="0" smtClean="0">
                <a:solidFill>
                  <a:srgbClr val="000000"/>
                </a:solidFill>
                <a:latin typeface="Segoe Pro Light" pitchFamily="34" charset="0"/>
              </a:rPr>
              <a:t>Touch/iPad support</a:t>
            </a:r>
            <a:endParaRPr lang="en-US" sz="1224" dirty="0">
              <a:solidFill>
                <a:srgbClr val="000000"/>
              </a:solidFill>
              <a:latin typeface="Segoe Pro Light" pitchFamily="34" charset="0"/>
            </a:endParaRPr>
          </a:p>
          <a:p>
            <a:endParaRPr lang="en-US" sz="1224" dirty="0">
              <a:solidFill>
                <a:srgbClr val="000000"/>
              </a:solidFill>
              <a:latin typeface="Segoe Pro Light" pitchFamily="34" charset="0"/>
            </a:endParaRPr>
          </a:p>
        </p:txBody>
      </p:sp>
      <p:sp>
        <p:nvSpPr>
          <p:cNvPr id="37" name="Rectangle 8"/>
          <p:cNvSpPr/>
          <p:nvPr/>
        </p:nvSpPr>
        <p:spPr>
          <a:xfrm>
            <a:off x="9105276" y="2844920"/>
            <a:ext cx="1160548" cy="469103"/>
          </a:xfrm>
          <a:prstGeom prst="rect">
            <a:avLst/>
          </a:prstGeom>
        </p:spPr>
        <p:txBody>
          <a:bodyPr wrap="square">
            <a:spAutoFit/>
          </a:bodyPr>
          <a:lstStyle/>
          <a:p>
            <a:r>
              <a:rPr lang="en-US" sz="1224" dirty="0" smtClean="0">
                <a:solidFill>
                  <a:srgbClr val="000000"/>
                </a:solidFill>
                <a:latin typeface="Segoe Pro Light" pitchFamily="34" charset="0"/>
              </a:rPr>
              <a:t>Android tablet support</a:t>
            </a:r>
            <a:endParaRPr lang="en-US" sz="1224" dirty="0">
              <a:solidFill>
                <a:srgbClr val="000000"/>
              </a:solidFill>
              <a:latin typeface="Segoe Pro Light" pitchFamily="34" charset="0"/>
            </a:endParaRPr>
          </a:p>
        </p:txBody>
      </p:sp>
      <p:sp>
        <p:nvSpPr>
          <p:cNvPr id="40" name="Rectangle 8"/>
          <p:cNvSpPr/>
          <p:nvPr/>
        </p:nvSpPr>
        <p:spPr>
          <a:xfrm>
            <a:off x="6372314" y="2701054"/>
            <a:ext cx="1740861" cy="469103"/>
          </a:xfrm>
          <a:prstGeom prst="rect">
            <a:avLst/>
          </a:prstGeom>
        </p:spPr>
        <p:txBody>
          <a:bodyPr wrap="square">
            <a:spAutoFit/>
          </a:bodyPr>
          <a:lstStyle/>
          <a:p>
            <a:r>
              <a:rPr lang="en-US" sz="1224" dirty="0" smtClean="0">
                <a:solidFill>
                  <a:srgbClr val="000000"/>
                </a:solidFill>
                <a:latin typeface="Segoe Pro Light" pitchFamily="34" charset="0"/>
              </a:rPr>
              <a:t>Performance and user experience</a:t>
            </a:r>
            <a:endParaRPr lang="en-US" sz="1224" dirty="0">
              <a:solidFill>
                <a:srgbClr val="000000"/>
              </a:solidFill>
              <a:latin typeface="Segoe Pro Light" pitchFamily="34" charset="0"/>
            </a:endParaRPr>
          </a:p>
        </p:txBody>
      </p:sp>
      <p:sp>
        <p:nvSpPr>
          <p:cNvPr id="42" name="Rectangle 33"/>
          <p:cNvSpPr/>
          <p:nvPr/>
        </p:nvSpPr>
        <p:spPr>
          <a:xfrm>
            <a:off x="8398197" y="4402242"/>
            <a:ext cx="942588" cy="469103"/>
          </a:xfrm>
          <a:prstGeom prst="rect">
            <a:avLst/>
          </a:prstGeom>
        </p:spPr>
        <p:txBody>
          <a:bodyPr wrap="square">
            <a:spAutoFit/>
          </a:bodyPr>
          <a:lstStyle/>
          <a:p>
            <a:r>
              <a:rPr lang="en-US" sz="1224" dirty="0" smtClean="0">
                <a:solidFill>
                  <a:srgbClr val="000000"/>
                </a:solidFill>
                <a:latin typeface="Segoe Pro Light" pitchFamily="34" charset="0"/>
              </a:rPr>
              <a:t>Direct Print</a:t>
            </a:r>
            <a:endParaRPr lang="en-US" sz="1224" dirty="0">
              <a:solidFill>
                <a:srgbClr val="000000"/>
              </a:solidFill>
              <a:latin typeface="Segoe Pro Light" pitchFamily="34" charset="0"/>
            </a:endParaRPr>
          </a:p>
        </p:txBody>
      </p:sp>
      <p:cxnSp>
        <p:nvCxnSpPr>
          <p:cNvPr id="43" name="Straight Connector 42"/>
          <p:cNvCxnSpPr/>
          <p:nvPr/>
        </p:nvCxnSpPr>
        <p:spPr>
          <a:xfrm>
            <a:off x="8275189" y="3932197"/>
            <a:ext cx="0" cy="688401"/>
          </a:xfrm>
          <a:prstGeom prst="line">
            <a:avLst/>
          </a:prstGeom>
          <a:ln w="38100">
            <a:solidFill>
              <a:schemeClr val="accent1"/>
            </a:solidFill>
            <a:headEnd type="none"/>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820471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10" presetClass="entr" presetSubtype="0"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7" grpId="0"/>
      <p:bldP spid="40" grpId="0"/>
      <p:bldP spid="4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72C6"/>
        </a:solidFill>
        <a:effectLst/>
      </p:bgPr>
    </p:bg>
    <p:spTree>
      <p:nvGrpSpPr>
        <p:cNvPr id="1" name=""/>
        <p:cNvGrpSpPr/>
        <p:nvPr/>
      </p:nvGrpSpPr>
      <p:grpSpPr>
        <a:xfrm>
          <a:off x="0" y="0"/>
          <a:ext cx="0" cy="0"/>
          <a:chOff x="0" y="0"/>
          <a:chExt cx="0" cy="0"/>
        </a:xfrm>
      </p:grpSpPr>
      <p:sp>
        <p:nvSpPr>
          <p:cNvPr id="8" name="Rectangle 7"/>
          <p:cNvSpPr/>
          <p:nvPr/>
        </p:nvSpPr>
        <p:spPr bwMode="auto">
          <a:xfrm>
            <a:off x="518445" y="1929271"/>
            <a:ext cx="5623592" cy="432401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t" anchorCtr="0" forceAA="0" compatLnSpc="1">
            <a:prstTxWarp prst="textNoShape">
              <a:avLst/>
            </a:prstTxWarp>
            <a:noAutofit/>
          </a:bodyPr>
          <a:lstStyle/>
          <a:p>
            <a:pPr indent="-176979" fontAlgn="base">
              <a:lnSpc>
                <a:spcPct val="90000"/>
              </a:lnSpc>
              <a:spcBef>
                <a:spcPct val="20000"/>
              </a:spcBef>
              <a:spcAft>
                <a:spcPts val="611"/>
              </a:spcAft>
              <a:buClr>
                <a:srgbClr val="FFFFFF"/>
              </a:buClr>
              <a:buSzPct val="130000"/>
              <a:defRPr/>
            </a:pPr>
            <a:endParaRPr lang="en-US" sz="2787" spc="-204" dirty="0">
              <a:solidFill>
                <a:srgbClr val="FFFFFF"/>
              </a:solidFill>
              <a:ea typeface="Segoe UI"/>
              <a:cs typeface="Segoe UI"/>
            </a:endParaRPr>
          </a:p>
        </p:txBody>
      </p:sp>
      <p:sp>
        <p:nvSpPr>
          <p:cNvPr id="2" name="Title 1"/>
          <p:cNvSpPr>
            <a:spLocks noGrp="1"/>
          </p:cNvSpPr>
          <p:nvPr>
            <p:ph type="title" idx="4294967295"/>
          </p:nvPr>
        </p:nvSpPr>
        <p:spPr>
          <a:xfrm>
            <a:off x="0" y="233363"/>
            <a:ext cx="11374438" cy="762000"/>
          </a:xfrm>
        </p:spPr>
        <p:txBody>
          <a:bodyPr/>
          <a:lstStyle/>
          <a:p>
            <a:r>
              <a:rPr lang="en-US" spc="0" dirty="0" smtClean="0">
                <a:solidFill>
                  <a:schemeClr val="bg1"/>
                </a:solidFill>
              </a:rPr>
              <a:t>New in Office Online</a:t>
            </a:r>
            <a:endParaRPr lang="en-US" spc="0" dirty="0">
              <a:solidFill>
                <a:schemeClr val="bg1"/>
              </a:solidFill>
            </a:endParaRPr>
          </a:p>
        </p:txBody>
      </p:sp>
      <p:sp>
        <p:nvSpPr>
          <p:cNvPr id="34" name="Content Placeholder 2"/>
          <p:cNvSpPr>
            <a:spLocks noGrp="1"/>
          </p:cNvSpPr>
          <p:nvPr>
            <p:ph type="body" sz="quarter" idx="4294967295"/>
          </p:nvPr>
        </p:nvSpPr>
        <p:spPr>
          <a:xfrm>
            <a:off x="685168" y="2595563"/>
            <a:ext cx="5167313" cy="2893100"/>
          </a:xfrm>
          <a:prstGeom prst="rect">
            <a:avLst/>
          </a:prstGeom>
          <a:solidFill>
            <a:srgbClr val="002050"/>
          </a:solidFill>
        </p:spPr>
        <p:txBody>
          <a:bodyPr/>
          <a:lstStyle/>
          <a:p>
            <a:pPr marL="0" lvl="2" indent="0" defTabSz="932597">
              <a:spcBef>
                <a:spcPts val="1224"/>
              </a:spcBef>
              <a:buSzTx/>
              <a:buNone/>
              <a:defRPr/>
            </a:pPr>
            <a:r>
              <a:rPr lang="en-US" dirty="0" smtClean="0">
                <a:solidFill>
                  <a:schemeClr val="bg1"/>
                </a:solidFill>
              </a:rPr>
              <a:t>Auto Save</a:t>
            </a:r>
            <a:endParaRPr lang="en-US" dirty="0">
              <a:solidFill>
                <a:schemeClr val="bg1"/>
              </a:solidFill>
            </a:endParaRPr>
          </a:p>
          <a:p>
            <a:pPr marL="229574" lvl="2" indent="0" defTabSz="932597">
              <a:spcBef>
                <a:spcPts val="1224"/>
              </a:spcBef>
              <a:buSzTx/>
              <a:buNone/>
              <a:defRPr/>
            </a:pPr>
            <a:r>
              <a:rPr lang="en-US" kern="0" spc="-153" dirty="0" smtClean="0">
                <a:solidFill>
                  <a:schemeClr val="bg1"/>
                </a:solidFill>
                <a:latin typeface="+mj-lt"/>
              </a:rPr>
              <a:t>Changes saved automatically across all applications</a:t>
            </a:r>
            <a:endParaRPr lang="en-US" kern="0" spc="-153" dirty="0">
              <a:solidFill>
                <a:schemeClr val="bg1"/>
              </a:solidFill>
              <a:latin typeface="+mj-lt"/>
            </a:endParaRPr>
          </a:p>
          <a:p>
            <a:pPr marL="0" lvl="2" indent="0" defTabSz="932597">
              <a:spcBef>
                <a:spcPts val="1224"/>
              </a:spcBef>
              <a:buSzTx/>
              <a:buNone/>
              <a:defRPr/>
            </a:pPr>
            <a:r>
              <a:rPr lang="en-US" dirty="0">
                <a:solidFill>
                  <a:schemeClr val="bg1"/>
                </a:solidFill>
              </a:rPr>
              <a:t>Real-time presence</a:t>
            </a:r>
          </a:p>
          <a:p>
            <a:pPr marL="229574" lvl="2" indent="0" defTabSz="932597">
              <a:spcBef>
                <a:spcPts val="1224"/>
              </a:spcBef>
              <a:buSzTx/>
              <a:buNone/>
              <a:defRPr/>
            </a:pPr>
            <a:r>
              <a:rPr lang="en-US" kern="0" spc="-153" dirty="0">
                <a:solidFill>
                  <a:schemeClr val="bg1"/>
                </a:solidFill>
                <a:latin typeface="+mj-lt"/>
              </a:rPr>
              <a:t>See where your co-authors are working </a:t>
            </a:r>
          </a:p>
          <a:p>
            <a:pPr marL="0" lvl="2" indent="0" defTabSz="932597">
              <a:spcBef>
                <a:spcPts val="1224"/>
              </a:spcBef>
              <a:buSzTx/>
              <a:buNone/>
              <a:defRPr/>
            </a:pPr>
            <a:r>
              <a:rPr lang="en-US" dirty="0" smtClean="0">
                <a:solidFill>
                  <a:schemeClr val="bg1"/>
                </a:solidFill>
              </a:rPr>
              <a:t>Real-time changes</a:t>
            </a:r>
            <a:endParaRPr lang="en-US" dirty="0">
              <a:solidFill>
                <a:schemeClr val="bg1"/>
              </a:solidFill>
            </a:endParaRPr>
          </a:p>
          <a:p>
            <a:pPr marL="229574" lvl="2" indent="0" defTabSz="932597">
              <a:spcBef>
                <a:spcPts val="1224"/>
              </a:spcBef>
              <a:buSzTx/>
              <a:buNone/>
              <a:defRPr/>
            </a:pPr>
            <a:r>
              <a:rPr lang="en-US" kern="0" spc="-153" dirty="0" smtClean="0">
                <a:solidFill>
                  <a:schemeClr val="bg1"/>
                </a:solidFill>
                <a:latin typeface="+mj-lt"/>
              </a:rPr>
              <a:t>See co-author’s </a:t>
            </a:r>
            <a:r>
              <a:rPr lang="en-US" kern="0" spc="-153" dirty="0">
                <a:solidFill>
                  <a:schemeClr val="bg1"/>
                </a:solidFill>
                <a:latin typeface="+mj-lt"/>
              </a:rPr>
              <a:t>changes to text and formatting as they happen </a:t>
            </a:r>
          </a:p>
        </p:txBody>
      </p:sp>
      <p:sp>
        <p:nvSpPr>
          <p:cNvPr id="9" name="Rectangle 8"/>
          <p:cNvSpPr/>
          <p:nvPr/>
        </p:nvSpPr>
        <p:spPr bwMode="auto">
          <a:xfrm>
            <a:off x="686819" y="1929271"/>
            <a:ext cx="5455218" cy="666144"/>
          </a:xfrm>
          <a:prstGeom prst="rect">
            <a:avLst/>
          </a:prstGeom>
          <a:no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defTabSz="932290" fontAlgn="base">
              <a:spcBef>
                <a:spcPct val="0"/>
              </a:spcBef>
              <a:spcAft>
                <a:spcPct val="0"/>
              </a:spcAft>
            </a:pPr>
            <a:r>
              <a:rPr lang="en-US" sz="4080" dirty="0" smtClean="0">
                <a:gradFill>
                  <a:gsLst>
                    <a:gs pos="0">
                      <a:srgbClr val="FFFFFF"/>
                    </a:gs>
                    <a:gs pos="100000">
                      <a:srgbClr val="FFFFFF"/>
                    </a:gs>
                  </a:gsLst>
                  <a:lin ang="5400000" scaled="0"/>
                </a:gradFill>
                <a:latin typeface="Segoe UI Light"/>
              </a:rPr>
              <a:t>Real-time Collaboration</a:t>
            </a:r>
            <a:endParaRPr lang="en-US" sz="4080" dirty="0">
              <a:gradFill>
                <a:gsLst>
                  <a:gs pos="0">
                    <a:srgbClr val="FFFFFF"/>
                  </a:gs>
                  <a:gs pos="100000">
                    <a:srgbClr val="FFFFFF"/>
                  </a:gs>
                </a:gsLst>
                <a:lin ang="5400000" scaled="0"/>
              </a:gradFill>
              <a:latin typeface="Segoe UI Light"/>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2037" t="6052" r="1031" b="17147"/>
          <a:stretch/>
        </p:blipFill>
        <p:spPr>
          <a:xfrm>
            <a:off x="7285037" y="250825"/>
            <a:ext cx="4953000" cy="3505200"/>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6065"/>
          <a:stretch/>
        </p:blipFill>
        <p:spPr>
          <a:xfrm>
            <a:off x="6446837" y="2811462"/>
            <a:ext cx="5029200" cy="376426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3289189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665241" y="2029241"/>
            <a:ext cx="5623592" cy="4324019"/>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t" anchorCtr="0" forceAA="0" compatLnSpc="1">
            <a:prstTxWarp prst="textNoShape">
              <a:avLst/>
            </a:prstTxWarp>
            <a:noAutofit/>
          </a:bodyPr>
          <a:lstStyle/>
          <a:p>
            <a:pPr marL="289392" lvl="1" fontAlgn="base">
              <a:lnSpc>
                <a:spcPct val="90000"/>
              </a:lnSpc>
              <a:spcBef>
                <a:spcPct val="20000"/>
              </a:spcBef>
              <a:spcAft>
                <a:spcPts val="611"/>
              </a:spcAft>
              <a:buClr>
                <a:srgbClr val="505050"/>
              </a:buClr>
              <a:buSzPct val="130000"/>
              <a:defRPr/>
            </a:pPr>
            <a:endParaRPr lang="en-US" sz="2448" b="1" spc="-204" dirty="0">
              <a:solidFill>
                <a:srgbClr val="505050"/>
              </a:solidFill>
            </a:endParaRPr>
          </a:p>
        </p:txBody>
      </p:sp>
      <p:sp>
        <p:nvSpPr>
          <p:cNvPr id="2" name="Title 1"/>
          <p:cNvSpPr>
            <a:spLocks noGrp="1"/>
          </p:cNvSpPr>
          <p:nvPr>
            <p:ph type="title" idx="4294967295"/>
          </p:nvPr>
        </p:nvSpPr>
        <p:spPr>
          <a:xfrm>
            <a:off x="0" y="233363"/>
            <a:ext cx="11374438" cy="762000"/>
          </a:xfrm>
        </p:spPr>
        <p:txBody>
          <a:bodyPr/>
          <a:lstStyle/>
          <a:p>
            <a:r>
              <a:rPr lang="en-US" spc="0" dirty="0">
                <a:solidFill>
                  <a:srgbClr val="FFFFFF"/>
                </a:solidFill>
              </a:rPr>
              <a:t>New in Office Online</a:t>
            </a:r>
            <a:endParaRPr lang="en-US" spc="0" dirty="0"/>
          </a:p>
        </p:txBody>
      </p:sp>
      <p:sp>
        <p:nvSpPr>
          <p:cNvPr id="34" name="Content Placeholder 2"/>
          <p:cNvSpPr>
            <a:spLocks noGrp="1"/>
          </p:cNvSpPr>
          <p:nvPr>
            <p:ph type="body" sz="quarter" idx="4294967295"/>
          </p:nvPr>
        </p:nvSpPr>
        <p:spPr>
          <a:xfrm>
            <a:off x="747076" y="2617788"/>
            <a:ext cx="5562600" cy="3877985"/>
          </a:xfrm>
          <a:prstGeom prst="rect">
            <a:avLst/>
          </a:prstGeom>
        </p:spPr>
        <p:txBody>
          <a:bodyPr/>
          <a:lstStyle/>
          <a:p>
            <a:pPr marL="0" indent="0" defTabSz="932597">
              <a:spcBef>
                <a:spcPts val="1224"/>
              </a:spcBef>
              <a:buSzTx/>
              <a:buNone/>
              <a:defRPr/>
            </a:pPr>
            <a:r>
              <a:rPr lang="en-US" sz="2000" b="1" kern="0" spc="-153" dirty="0">
                <a:solidFill>
                  <a:schemeClr val="tx1"/>
                </a:solidFill>
                <a:latin typeface="+mn-lt"/>
              </a:rPr>
              <a:t>Excel </a:t>
            </a:r>
            <a:r>
              <a:rPr lang="en-US" sz="2000" b="1" kern="0" spc="-153" dirty="0" smtClean="0">
                <a:solidFill>
                  <a:schemeClr val="tx1"/>
                </a:solidFill>
                <a:latin typeface="+mn-lt"/>
              </a:rPr>
              <a:t>Online</a:t>
            </a:r>
            <a:endParaRPr lang="en-US" sz="2000" b="1" kern="0" spc="-153" dirty="0">
              <a:solidFill>
                <a:schemeClr val="tx1"/>
              </a:solidFill>
              <a:latin typeface="+mn-lt"/>
            </a:endParaRPr>
          </a:p>
          <a:p>
            <a:pPr marL="229574" lvl="2" indent="0" defTabSz="932597">
              <a:spcBef>
                <a:spcPts val="1224"/>
              </a:spcBef>
              <a:buSzTx/>
              <a:buNone/>
              <a:defRPr/>
            </a:pPr>
            <a:r>
              <a:rPr lang="en-US" sz="2000" kern="0" spc="-153" dirty="0" smtClean="0">
                <a:solidFill>
                  <a:schemeClr val="tx1"/>
                </a:solidFill>
                <a:latin typeface="+mj-lt"/>
              </a:rPr>
              <a:t>Freeze pane and data validation support, auto-complete, sorting ranges, re-order sheets and hide and unhide rows, columns and sheets.</a:t>
            </a:r>
          </a:p>
          <a:p>
            <a:pPr marL="0" indent="0" defTabSz="932597">
              <a:spcBef>
                <a:spcPts val="1224"/>
              </a:spcBef>
              <a:buSzTx/>
              <a:buNone/>
            </a:pPr>
            <a:r>
              <a:rPr lang="en-US" sz="2000" b="1" kern="0" spc="-153" dirty="0">
                <a:solidFill>
                  <a:schemeClr val="tx1"/>
                </a:solidFill>
                <a:latin typeface="+mn-lt"/>
              </a:rPr>
              <a:t>Word </a:t>
            </a:r>
            <a:r>
              <a:rPr lang="en-US" sz="2000" b="1" kern="0" spc="-153" dirty="0" smtClean="0">
                <a:solidFill>
                  <a:schemeClr val="tx1"/>
                </a:solidFill>
                <a:latin typeface="+mn-lt"/>
              </a:rPr>
              <a:t>Online</a:t>
            </a:r>
            <a:endParaRPr lang="en-US" sz="2000" b="1" kern="0" spc="-153" dirty="0">
              <a:solidFill>
                <a:schemeClr val="tx1"/>
              </a:solidFill>
              <a:latin typeface="+mn-lt"/>
            </a:endParaRPr>
          </a:p>
          <a:p>
            <a:pPr marL="229574" lvl="2" indent="0" defTabSz="932597">
              <a:spcBef>
                <a:spcPts val="1224"/>
              </a:spcBef>
              <a:buSzTx/>
              <a:buNone/>
              <a:defRPr/>
            </a:pPr>
            <a:r>
              <a:rPr lang="en-US" kern="0" spc="-153" dirty="0">
                <a:solidFill>
                  <a:schemeClr val="tx1"/>
                </a:solidFill>
                <a:latin typeface="+mj-lt"/>
              </a:rPr>
              <a:t>Find &amp; Replace, Table formatting, Headers and Footers</a:t>
            </a:r>
          </a:p>
          <a:p>
            <a:pPr marL="0" lvl="1" indent="0" defTabSz="932597">
              <a:spcBef>
                <a:spcPts val="1224"/>
              </a:spcBef>
              <a:buSzTx/>
              <a:buNone/>
              <a:defRPr/>
            </a:pPr>
            <a:r>
              <a:rPr lang="en-US" sz="2000" b="1" kern="0" spc="-153" dirty="0" smtClean="0">
                <a:solidFill>
                  <a:schemeClr val="tx1"/>
                </a:solidFill>
              </a:rPr>
              <a:t>PowerPoint Online</a:t>
            </a:r>
            <a:endParaRPr lang="en-US" sz="2000" b="1" kern="0" spc="-153" dirty="0">
              <a:solidFill>
                <a:schemeClr val="tx1"/>
              </a:solidFill>
            </a:endParaRPr>
          </a:p>
          <a:p>
            <a:pPr marL="229574" lvl="2" indent="0" defTabSz="932597">
              <a:spcBef>
                <a:spcPts val="1224"/>
              </a:spcBef>
              <a:buSzTx/>
              <a:buNone/>
              <a:defRPr/>
            </a:pPr>
            <a:r>
              <a:rPr lang="en-US" sz="2000" kern="0" spc="-153" dirty="0">
                <a:solidFill>
                  <a:schemeClr val="tx1"/>
                </a:solidFill>
                <a:latin typeface="+mj-lt"/>
              </a:rPr>
              <a:t>N</a:t>
            </a:r>
            <a:r>
              <a:rPr lang="en-US" sz="2000" kern="0" spc="-153" dirty="0" err="1">
                <a:solidFill>
                  <a:schemeClr val="tx1"/>
                </a:solidFill>
                <a:latin typeface="+mj-lt"/>
              </a:rPr>
              <a:t>ew</a:t>
            </a:r>
            <a:r>
              <a:rPr lang="en-US" sz="2000" kern="0" spc="-153" dirty="0">
                <a:solidFill>
                  <a:schemeClr val="tx1"/>
                </a:solidFill>
                <a:latin typeface="+mj-lt"/>
              </a:rPr>
              <a:t> themes/variants, transitions/animations, shape formatting and manipulation</a:t>
            </a:r>
          </a:p>
          <a:p>
            <a:pPr marL="0" indent="0" defTabSz="932597">
              <a:spcBef>
                <a:spcPts val="1224"/>
              </a:spcBef>
              <a:buSzTx/>
              <a:buNone/>
            </a:pPr>
            <a:endParaRPr lang="en-US" sz="2000" kern="0" spc="-153" dirty="0">
              <a:solidFill>
                <a:schemeClr val="tx1"/>
              </a:solidFill>
              <a:latin typeface="+mj-lt"/>
            </a:endParaRPr>
          </a:p>
        </p:txBody>
      </p:sp>
      <p:sp>
        <p:nvSpPr>
          <p:cNvPr id="13" name="Title 1"/>
          <p:cNvSpPr txBox="1">
            <a:spLocks/>
          </p:cNvSpPr>
          <p:nvPr/>
        </p:nvSpPr>
        <p:spPr>
          <a:xfrm>
            <a:off x="622636" y="1140747"/>
            <a:ext cx="11191239" cy="575490"/>
          </a:xfrm>
          <a:prstGeom prst="rect">
            <a:avLst/>
          </a:prstGeom>
        </p:spPr>
        <p:txBody>
          <a:bodyPr vert="horz" wrap="square" lIns="0" tIns="0" rIns="0" bIns="0" rtlCol="0" anchor="t">
            <a:spAutoFit/>
          </a:bodyPr>
          <a:lstStyle>
            <a:lvl1pPr algn="l" defTabSz="914173" rtl="0" eaLnBrk="1" latinLnBrk="0" hangingPunct="1">
              <a:lnSpc>
                <a:spcPct val="90000"/>
              </a:lnSpc>
              <a:spcBef>
                <a:spcPct val="0"/>
              </a:spcBef>
              <a:buNone/>
              <a:defRPr lang="en-US" sz="4800" b="0" kern="1200" cap="none" spc="-150" baseline="0">
                <a:ln w="3175">
                  <a:noFill/>
                </a:ln>
                <a:gradFill flip="none" rotWithShape="1">
                  <a:gsLst>
                    <a:gs pos="69167">
                      <a:schemeClr val="tx2"/>
                    </a:gs>
                    <a:gs pos="49000">
                      <a:schemeClr val="tx2"/>
                    </a:gs>
                  </a:gsLst>
                  <a:lin ang="5400000" scaled="0"/>
                  <a:tileRect/>
                </a:gradFill>
                <a:effectLst/>
                <a:latin typeface="Segoe UI Light" pitchFamily="34" charset="0"/>
                <a:ea typeface="+mn-ea"/>
                <a:cs typeface="Arial" charset="0"/>
              </a:defRPr>
            </a:lvl1pPr>
          </a:lstStyle>
          <a:p>
            <a:r>
              <a:rPr sz="4080" dirty="0">
                <a:solidFill>
                  <a:srgbClr val="0072C6"/>
                </a:solidFill>
              </a:rPr>
              <a:t>Investment areas in the latest release</a:t>
            </a:r>
          </a:p>
        </p:txBody>
      </p:sp>
      <p:sp>
        <p:nvSpPr>
          <p:cNvPr id="14" name="Rectangle 13"/>
          <p:cNvSpPr/>
          <p:nvPr/>
        </p:nvSpPr>
        <p:spPr bwMode="auto">
          <a:xfrm>
            <a:off x="725914" y="2008167"/>
            <a:ext cx="4573071" cy="666144"/>
          </a:xfrm>
          <a:prstGeom prst="rect">
            <a:avLst/>
          </a:prstGeom>
          <a:no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defTabSz="932290" fontAlgn="base">
              <a:spcBef>
                <a:spcPct val="0"/>
              </a:spcBef>
              <a:spcAft>
                <a:spcPct val="0"/>
              </a:spcAft>
            </a:pPr>
            <a:r>
              <a:rPr lang="en-US" sz="4080" dirty="0">
                <a:gradFill>
                  <a:gsLst>
                    <a:gs pos="0">
                      <a:srgbClr val="FFFFFF"/>
                    </a:gs>
                    <a:gs pos="100000">
                      <a:srgbClr val="FFFFFF"/>
                    </a:gs>
                  </a:gsLst>
                  <a:lin ang="5400000" scaled="0"/>
                </a:gradFill>
                <a:latin typeface="Segoe UI Light"/>
              </a:rPr>
              <a:t>Authoring Tools</a:t>
            </a: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a:ext>
            </a:extLst>
          </a:blip>
          <a:srcRect l="461" t="-1" r="361" b="-929"/>
          <a:stretch/>
        </p:blipFill>
        <p:spPr>
          <a:xfrm>
            <a:off x="6543120" y="1977192"/>
            <a:ext cx="4831318" cy="3631435"/>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5049"/>
          <a:stretch/>
        </p:blipFill>
        <p:spPr>
          <a:xfrm>
            <a:off x="7132637" y="2125662"/>
            <a:ext cx="3657600" cy="2682822"/>
          </a:xfrm>
          <a:prstGeom prst="rect">
            <a:avLst/>
          </a:prstGeom>
        </p:spPr>
      </p:pic>
    </p:spTree>
    <p:extLst>
      <p:ext uri="{BB962C8B-B14F-4D97-AF65-F5344CB8AC3E}">
        <p14:creationId xmlns:p14="http://schemas.microsoft.com/office/powerpoint/2010/main" val="32076032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594662" y="1820862"/>
            <a:ext cx="5623592" cy="4324019"/>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63" tIns="46563" rIns="46563" bIns="46563" numCol="1" spcCol="0" rtlCol="0" fromWordArt="0" anchor="t" anchorCtr="0" forceAA="0" compatLnSpc="1">
            <a:prstTxWarp prst="textNoShape">
              <a:avLst/>
            </a:prstTxWarp>
            <a:noAutofit/>
          </a:bodyPr>
          <a:lstStyle/>
          <a:p>
            <a:pPr marL="289392" lvl="1" fontAlgn="base">
              <a:lnSpc>
                <a:spcPct val="90000"/>
              </a:lnSpc>
              <a:spcBef>
                <a:spcPct val="20000"/>
              </a:spcBef>
              <a:spcAft>
                <a:spcPts val="611"/>
              </a:spcAft>
              <a:buClr>
                <a:srgbClr val="505050"/>
              </a:buClr>
              <a:buSzPct val="130000"/>
              <a:defRPr/>
            </a:pPr>
            <a:endParaRPr lang="en-US" sz="2448" b="1" spc="-204" dirty="0">
              <a:gradFill>
                <a:gsLst>
                  <a:gs pos="1250">
                    <a:srgbClr val="505050"/>
                  </a:gs>
                  <a:gs pos="100000">
                    <a:srgbClr val="505050"/>
                  </a:gs>
                </a:gsLst>
                <a:lin ang="5400000" scaled="0"/>
              </a:gradFill>
            </a:endParaRPr>
          </a:p>
        </p:txBody>
      </p:sp>
      <p:sp>
        <p:nvSpPr>
          <p:cNvPr id="2" name="Title 1"/>
          <p:cNvSpPr>
            <a:spLocks noGrp="1"/>
          </p:cNvSpPr>
          <p:nvPr>
            <p:ph type="title" idx="4294967295"/>
          </p:nvPr>
        </p:nvSpPr>
        <p:spPr>
          <a:xfrm>
            <a:off x="0" y="233363"/>
            <a:ext cx="11374438" cy="762000"/>
          </a:xfrm>
        </p:spPr>
        <p:txBody>
          <a:bodyPr/>
          <a:lstStyle/>
          <a:p>
            <a:r>
              <a:rPr lang="en-US" spc="0" dirty="0">
                <a:solidFill>
                  <a:srgbClr val="FFFFFF"/>
                </a:solidFill>
              </a:rPr>
              <a:t>New in Office Online</a:t>
            </a:r>
            <a:endParaRPr lang="en-US" spc="0" dirty="0"/>
          </a:p>
        </p:txBody>
      </p:sp>
      <p:sp>
        <p:nvSpPr>
          <p:cNvPr id="34" name="Content Placeholder 2"/>
          <p:cNvSpPr>
            <a:spLocks noGrp="1"/>
          </p:cNvSpPr>
          <p:nvPr>
            <p:ph type="body" sz="quarter" idx="4294967295"/>
          </p:nvPr>
        </p:nvSpPr>
        <p:spPr>
          <a:xfrm>
            <a:off x="721050" y="2744788"/>
            <a:ext cx="4765675" cy="2031325"/>
          </a:xfrm>
          <a:prstGeom prst="rect">
            <a:avLst/>
          </a:prstGeom>
        </p:spPr>
        <p:txBody>
          <a:bodyPr/>
          <a:lstStyle/>
          <a:p>
            <a:pPr marL="0" lvl="2" indent="0" defTabSz="932597">
              <a:spcBef>
                <a:spcPts val="1224"/>
              </a:spcBef>
              <a:buSzTx/>
              <a:buNone/>
              <a:defRPr/>
            </a:pPr>
            <a:r>
              <a:rPr lang="en-US" b="1" kern="0" spc="-153" dirty="0">
                <a:solidFill>
                  <a:schemeClr val="tx1"/>
                </a:solidFill>
              </a:rPr>
              <a:t>Edit on Tablets</a:t>
            </a:r>
          </a:p>
          <a:p>
            <a:pPr marL="229574" lvl="2" indent="0" defTabSz="932597">
              <a:spcBef>
                <a:spcPts val="1224"/>
              </a:spcBef>
              <a:buSzTx/>
              <a:buNone/>
              <a:defRPr/>
            </a:pPr>
            <a:r>
              <a:rPr lang="en-US" kern="0" spc="-153" dirty="0">
                <a:solidFill>
                  <a:schemeClr val="tx1"/>
                </a:solidFill>
                <a:latin typeface="+mj-lt"/>
              </a:rPr>
              <a:t>Touch-enabled editing on tablets</a:t>
            </a:r>
          </a:p>
          <a:p>
            <a:pPr marL="0" lvl="2" indent="0" defTabSz="932597">
              <a:spcBef>
                <a:spcPts val="1224"/>
              </a:spcBef>
              <a:buSzTx/>
              <a:buNone/>
              <a:defRPr/>
            </a:pPr>
            <a:r>
              <a:rPr lang="en-US" b="1" kern="0" spc="-153" dirty="0">
                <a:solidFill>
                  <a:schemeClr val="tx1"/>
                </a:solidFill>
              </a:rPr>
              <a:t>Broad Viewing Support on Phones</a:t>
            </a:r>
          </a:p>
          <a:p>
            <a:pPr marL="229574" lvl="2" indent="0" defTabSz="932597">
              <a:spcBef>
                <a:spcPts val="1224"/>
              </a:spcBef>
              <a:buSzTx/>
              <a:buNone/>
              <a:defRPr/>
            </a:pPr>
            <a:r>
              <a:rPr lang="en-US" kern="0" spc="-153" dirty="0">
                <a:solidFill>
                  <a:schemeClr val="tx1"/>
                </a:solidFill>
                <a:latin typeface="+mj-lt"/>
              </a:rPr>
              <a:t>Touch-enabled viewing from most  phone browsers</a:t>
            </a:r>
          </a:p>
        </p:txBody>
      </p:sp>
      <p:sp>
        <p:nvSpPr>
          <p:cNvPr id="13" name="Title 1"/>
          <p:cNvSpPr txBox="1">
            <a:spLocks/>
          </p:cNvSpPr>
          <p:nvPr/>
        </p:nvSpPr>
        <p:spPr>
          <a:xfrm>
            <a:off x="622636" y="1140747"/>
            <a:ext cx="11191239" cy="575490"/>
          </a:xfrm>
          <a:prstGeom prst="rect">
            <a:avLst/>
          </a:prstGeom>
        </p:spPr>
        <p:txBody>
          <a:bodyPr vert="horz" wrap="square" lIns="0" tIns="0" rIns="0" bIns="0" rtlCol="0" anchor="t">
            <a:spAutoFit/>
          </a:bodyPr>
          <a:lstStyle>
            <a:lvl1pPr algn="l" defTabSz="914173" rtl="0" eaLnBrk="1" latinLnBrk="0" hangingPunct="1">
              <a:lnSpc>
                <a:spcPct val="90000"/>
              </a:lnSpc>
              <a:spcBef>
                <a:spcPct val="0"/>
              </a:spcBef>
              <a:buNone/>
              <a:defRPr lang="en-US" sz="4800" b="0" kern="1200" cap="none" spc="-150" baseline="0">
                <a:ln w="3175">
                  <a:noFill/>
                </a:ln>
                <a:gradFill flip="none" rotWithShape="1">
                  <a:gsLst>
                    <a:gs pos="69167">
                      <a:schemeClr val="tx2"/>
                    </a:gs>
                    <a:gs pos="49000">
                      <a:schemeClr val="tx2"/>
                    </a:gs>
                  </a:gsLst>
                  <a:lin ang="5400000" scaled="0"/>
                  <a:tileRect/>
                </a:gradFill>
                <a:effectLst/>
                <a:latin typeface="Segoe UI Light" pitchFamily="34" charset="0"/>
                <a:ea typeface="+mn-ea"/>
                <a:cs typeface="Arial" charset="0"/>
              </a:defRPr>
            </a:lvl1pPr>
          </a:lstStyle>
          <a:p>
            <a:r>
              <a:rPr sz="4080" dirty="0">
                <a:solidFill>
                  <a:srgbClr val="0072C6"/>
                </a:solidFill>
              </a:rPr>
              <a:t>Investment areas in the latest release</a:t>
            </a:r>
          </a:p>
        </p:txBody>
      </p:sp>
      <p:sp>
        <p:nvSpPr>
          <p:cNvPr id="8" name="Rectangle 7"/>
          <p:cNvSpPr/>
          <p:nvPr/>
        </p:nvSpPr>
        <p:spPr bwMode="auto">
          <a:xfrm>
            <a:off x="6341429" y="2333692"/>
            <a:ext cx="5795513" cy="3546436"/>
          </a:xfrm>
          <a:prstGeom prst="rect">
            <a:avLst/>
          </a:prstGeom>
          <a:noFill/>
          <a:ln w="9525" cap="flat" cmpd="sng" algn="ctr">
            <a:solidFill>
              <a:srgbClr val="FFFFFF"/>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2040" kern="0" spc="-51" dirty="0">
                <a:solidFill>
                  <a:srgbClr val="FFFFFF"/>
                </a:solidFill>
                <a:ea typeface="Segoe UI" pitchFamily="34" charset="0"/>
                <a:cs typeface="Segoe UI" pitchFamily="34" charset="0"/>
              </a:rPr>
              <a:t>Viewing</a:t>
            </a:r>
          </a:p>
        </p:txBody>
      </p:sp>
      <p:sp>
        <p:nvSpPr>
          <p:cNvPr id="9" name="Rectangle 8"/>
          <p:cNvSpPr/>
          <p:nvPr/>
        </p:nvSpPr>
        <p:spPr bwMode="auto">
          <a:xfrm>
            <a:off x="6511555" y="2702919"/>
            <a:ext cx="4151155" cy="2482919"/>
          </a:xfrm>
          <a:prstGeom prst="rect">
            <a:avLst/>
          </a:prstGeom>
          <a:noFill/>
          <a:ln w="12700" cap="flat" cmpd="sng" algn="ctr">
            <a:solidFill>
              <a:schemeClr val="tx2"/>
            </a:solidFill>
            <a:prstDash val="sysDash"/>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2040" kern="0" spc="-51" dirty="0">
                <a:solidFill>
                  <a:srgbClr val="FFFFFF"/>
                </a:solidFill>
                <a:ea typeface="Segoe UI" pitchFamily="34" charset="0"/>
                <a:cs typeface="Segoe UI" pitchFamily="34" charset="0"/>
              </a:rPr>
              <a:t>Editing</a:t>
            </a:r>
          </a:p>
        </p:txBody>
      </p:sp>
      <p:sp>
        <p:nvSpPr>
          <p:cNvPr id="10" name="Rectangle 9"/>
          <p:cNvSpPr/>
          <p:nvPr/>
        </p:nvSpPr>
        <p:spPr bwMode="auto">
          <a:xfrm>
            <a:off x="9309318" y="3016796"/>
            <a:ext cx="2714402" cy="2700611"/>
          </a:xfrm>
          <a:prstGeom prst="rect">
            <a:avLst/>
          </a:prstGeom>
          <a:noFill/>
          <a:ln w="12700" cap="flat" cmpd="sng" algn="ctr">
            <a:solidFill>
              <a:srgbClr val="FFFFFF"/>
            </a:solidFill>
            <a:prstDash val="sysDash"/>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040" kern="0" spc="-51" dirty="0">
                <a:solidFill>
                  <a:srgbClr val="FFFFFF"/>
                </a:solidFill>
                <a:ea typeface="Segoe UI" pitchFamily="34" charset="0"/>
                <a:cs typeface="Segoe UI" pitchFamily="34" charset="0"/>
              </a:rPr>
              <a:t>Touch Enabled</a:t>
            </a:r>
          </a:p>
        </p:txBody>
      </p:sp>
      <p:sp>
        <p:nvSpPr>
          <p:cNvPr id="11" name="Rectangle 10"/>
          <p:cNvSpPr/>
          <p:nvPr/>
        </p:nvSpPr>
        <p:spPr bwMode="auto">
          <a:xfrm>
            <a:off x="6670432" y="3315117"/>
            <a:ext cx="1212384" cy="1258522"/>
          </a:xfrm>
          <a:prstGeom prst="rect">
            <a:avLst/>
          </a:prstGeom>
          <a:solidFill>
            <a:schemeClr val="accent3"/>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2040" kern="0" spc="-51" dirty="0">
                <a:gradFill>
                  <a:gsLst>
                    <a:gs pos="0">
                      <a:srgbClr val="FFFFFF"/>
                    </a:gs>
                    <a:gs pos="100000">
                      <a:srgbClr val="FFFFFF"/>
                    </a:gs>
                  </a:gsLst>
                  <a:lin ang="5400000" scaled="0"/>
                </a:gradFill>
                <a:ea typeface="Segoe UI" pitchFamily="34" charset="0"/>
                <a:cs typeface="Segoe UI" pitchFamily="34" charset="0"/>
              </a:rPr>
              <a:t>Browsers</a:t>
            </a:r>
          </a:p>
        </p:txBody>
      </p:sp>
      <p:sp>
        <p:nvSpPr>
          <p:cNvPr id="12" name="Rectangle 11"/>
          <p:cNvSpPr/>
          <p:nvPr/>
        </p:nvSpPr>
        <p:spPr bwMode="auto">
          <a:xfrm>
            <a:off x="8030184" y="3315117"/>
            <a:ext cx="1212384" cy="1258522"/>
          </a:xfrm>
          <a:prstGeom prst="rect">
            <a:avLst/>
          </a:prstGeom>
          <a:solidFill>
            <a:schemeClr val="accent3"/>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2040" kern="0" spc="-51" dirty="0">
                <a:gradFill>
                  <a:gsLst>
                    <a:gs pos="0">
                      <a:srgbClr val="FFFFFF"/>
                    </a:gs>
                    <a:gs pos="100000">
                      <a:srgbClr val="FFFFFF"/>
                    </a:gs>
                  </a:gsLst>
                  <a:lin ang="5400000" scaled="0"/>
                </a:gradFill>
                <a:ea typeface="Segoe UI" pitchFamily="34" charset="0"/>
                <a:cs typeface="Segoe UI" pitchFamily="34" charset="0"/>
              </a:rPr>
              <a:t>PCs/Macs</a:t>
            </a:r>
          </a:p>
        </p:txBody>
      </p:sp>
      <p:sp>
        <p:nvSpPr>
          <p:cNvPr id="15" name="Rectangle 14"/>
          <p:cNvSpPr/>
          <p:nvPr/>
        </p:nvSpPr>
        <p:spPr bwMode="auto">
          <a:xfrm>
            <a:off x="9389936" y="3297636"/>
            <a:ext cx="1212384" cy="1258522"/>
          </a:xfrm>
          <a:prstGeom prst="rect">
            <a:avLst/>
          </a:prstGeom>
          <a:solidFill>
            <a:schemeClr val="accent3"/>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2040" kern="0" spc="-51" dirty="0">
                <a:gradFill>
                  <a:gsLst>
                    <a:gs pos="0">
                      <a:srgbClr val="FFFFFF"/>
                    </a:gs>
                    <a:gs pos="100000">
                      <a:srgbClr val="FFFFFF"/>
                    </a:gs>
                  </a:gsLst>
                  <a:lin ang="5400000" scaled="0"/>
                </a:gradFill>
                <a:ea typeface="Segoe UI" pitchFamily="34" charset="0"/>
                <a:cs typeface="Segoe UI" pitchFamily="34" charset="0"/>
              </a:rPr>
              <a:t>Tablets</a:t>
            </a:r>
          </a:p>
        </p:txBody>
      </p:sp>
      <p:sp>
        <p:nvSpPr>
          <p:cNvPr id="16" name="Rectangle 15"/>
          <p:cNvSpPr/>
          <p:nvPr/>
        </p:nvSpPr>
        <p:spPr bwMode="auto">
          <a:xfrm>
            <a:off x="10749688" y="3297636"/>
            <a:ext cx="1212384" cy="1258522"/>
          </a:xfrm>
          <a:prstGeom prst="rect">
            <a:avLst/>
          </a:prstGeom>
          <a:solidFill>
            <a:schemeClr val="accent3"/>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defRPr/>
            </a:pPr>
            <a:r>
              <a:rPr lang="en-US" sz="2040" kern="0" spc="-51" dirty="0">
                <a:gradFill>
                  <a:gsLst>
                    <a:gs pos="0">
                      <a:srgbClr val="FFFFFF"/>
                    </a:gs>
                    <a:gs pos="100000">
                      <a:srgbClr val="FFFFFF"/>
                    </a:gs>
                  </a:gsLst>
                  <a:lin ang="5400000" scaled="0"/>
                </a:gradFill>
                <a:ea typeface="Segoe UI" pitchFamily="34" charset="0"/>
                <a:cs typeface="Segoe UI" pitchFamily="34" charset="0"/>
              </a:rPr>
              <a:t>Phones</a:t>
            </a:r>
          </a:p>
        </p:txBody>
      </p:sp>
      <p:sp>
        <p:nvSpPr>
          <p:cNvPr id="18" name="Rectangle 17"/>
          <p:cNvSpPr/>
          <p:nvPr/>
        </p:nvSpPr>
        <p:spPr bwMode="auto">
          <a:xfrm>
            <a:off x="796300" y="1885696"/>
            <a:ext cx="4573071" cy="666144"/>
          </a:xfrm>
          <a:prstGeom prst="rect">
            <a:avLst/>
          </a:prstGeom>
          <a:no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defTabSz="932290" fontAlgn="base">
              <a:spcBef>
                <a:spcPct val="0"/>
              </a:spcBef>
              <a:spcAft>
                <a:spcPct val="0"/>
              </a:spcAft>
            </a:pPr>
            <a:r>
              <a:rPr lang="en-US" sz="4080" dirty="0">
                <a:gradFill>
                  <a:gsLst>
                    <a:gs pos="0">
                      <a:srgbClr val="FFFFFF"/>
                    </a:gs>
                    <a:gs pos="100000">
                      <a:srgbClr val="FFFFFF"/>
                    </a:gs>
                  </a:gsLst>
                  <a:lin ang="5400000" scaled="0"/>
                </a:gradFill>
                <a:latin typeface="Segoe UI Light"/>
              </a:rPr>
              <a:t>Across Devices</a:t>
            </a:r>
          </a:p>
        </p:txBody>
      </p:sp>
      <p:pic>
        <p:nvPicPr>
          <p:cNvPr id="19" name="Picture 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139016" y="3466869"/>
            <a:ext cx="994723" cy="640041"/>
          </a:xfrm>
          <a:prstGeom prst="rect">
            <a:avLst/>
          </a:prstGeom>
          <a:noFill/>
          <a:extLst>
            <a:ext uri="{909E8E84-426E-40dd-AFC4-6F175D3DCCD1}">
              <a14:hiddenFill xmlns="" xmlns:a14="http://schemas.microsoft.com/office/drawing/2010/main">
                <a:solidFill>
                  <a:srgbClr val="FFFFFF"/>
                </a:solidFill>
              </a14:hiddenFill>
            </a:ext>
          </a:extLst>
        </p:spPr>
      </p:pic>
      <p:pic>
        <p:nvPicPr>
          <p:cNvPr id="20"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780165" y="3393394"/>
            <a:ext cx="1028204" cy="786991"/>
          </a:xfrm>
          <a:prstGeom prst="rect">
            <a:avLst/>
          </a:prstGeom>
          <a:noFill/>
          <a:extLst>
            <a:ext uri="{909E8E84-426E-40dd-AFC4-6F175D3DCCD1}">
              <a14:hiddenFill xmlns="" xmlns:a14="http://schemas.microsoft.com/office/drawing/2010/main">
                <a:solidFill>
                  <a:srgbClr val="FFFFFF"/>
                </a:solidFill>
              </a14:hiddenFill>
            </a:ext>
          </a:extLst>
        </p:spPr>
      </p:pic>
      <p:pic>
        <p:nvPicPr>
          <p:cNvPr id="21"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9575178" y="3489874"/>
            <a:ext cx="841901" cy="551410"/>
          </a:xfrm>
          <a:prstGeom prst="rect">
            <a:avLst/>
          </a:prstGeom>
          <a:noFill/>
          <a:extLst>
            <a:ext uri="{909E8E84-426E-40dd-AFC4-6F175D3DCCD1}">
              <a14:hiddenFill xmlns="" xmlns:a14="http://schemas.microsoft.com/office/drawing/2010/main">
                <a:solidFill>
                  <a:srgbClr val="FFFFFF"/>
                </a:solidFill>
              </a14:hiddenFill>
            </a:ext>
          </a:extLst>
        </p:spPr>
      </p:pic>
      <p:pic>
        <p:nvPicPr>
          <p:cNvPr id="22"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194814" y="3537662"/>
            <a:ext cx="282704" cy="47196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2071876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rPr>
              <a:t>Demo – Office.com</a:t>
            </a:r>
            <a:endParaRPr lang="en-US" dirty="0">
              <a:solidFill>
                <a:schemeClr val="bg1"/>
              </a:solidFill>
            </a:endParaRPr>
          </a:p>
        </p:txBody>
      </p:sp>
      <p:sp>
        <p:nvSpPr>
          <p:cNvPr id="5" name="Text Placeholder 4"/>
          <p:cNvSpPr>
            <a:spLocks noGrp="1"/>
          </p:cNvSpPr>
          <p:nvPr>
            <p:ph type="body" sz="quarter" idx="12"/>
          </p:nvPr>
        </p:nvSpPr>
        <p:spPr/>
        <p:txBody>
          <a:bodyPr/>
          <a:lstStyle/>
          <a:p>
            <a:r>
              <a:rPr lang="en-US" dirty="0" smtClean="0"/>
              <a:t>Mike Morton</a:t>
            </a:r>
            <a:endParaRPr lang="en-US" dirty="0"/>
          </a:p>
        </p:txBody>
      </p:sp>
    </p:spTree>
    <p:extLst>
      <p:ext uri="{BB962C8B-B14F-4D97-AF65-F5344CB8AC3E}">
        <p14:creationId xmlns:p14="http://schemas.microsoft.com/office/powerpoint/2010/main" val="4039903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125663"/>
            <a:ext cx="11887200" cy="1831975"/>
          </a:xfrm>
        </p:spPr>
        <p:txBody>
          <a:bodyPr/>
          <a:lstStyle/>
          <a:p>
            <a:r>
              <a:rPr lang="en-US" sz="8000" dirty="0" smtClean="0"/>
              <a:t>How We Build Office Online</a:t>
            </a:r>
            <a:endParaRPr lang="en-US" sz="8000" dirty="0"/>
          </a:p>
        </p:txBody>
      </p:sp>
    </p:spTree>
    <p:extLst>
      <p:ext uri="{BB962C8B-B14F-4D97-AF65-F5344CB8AC3E}">
        <p14:creationId xmlns:p14="http://schemas.microsoft.com/office/powerpoint/2010/main" val="25594393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053144"/>
          </a:xfrm>
        </p:spPr>
        <p:txBody>
          <a:bodyPr/>
          <a:lstStyle/>
          <a:p>
            <a:r>
              <a:rPr lang="en-US" dirty="0" smtClean="0"/>
              <a:t>Office Online is built as a service first</a:t>
            </a:r>
            <a:endParaRPr lang="en-US" dirty="0"/>
          </a:p>
          <a:p>
            <a:r>
              <a:rPr lang="en-US" dirty="0" smtClean="0"/>
              <a:t>New capabilities will come in frequently</a:t>
            </a:r>
          </a:p>
          <a:p>
            <a:r>
              <a:rPr lang="en-US" dirty="0" smtClean="0"/>
              <a:t>Service can be updated daily, though on most days changes will be minor fixes or optimizations</a:t>
            </a:r>
          </a:p>
          <a:p>
            <a:pPr lvl="1"/>
            <a:endParaRPr lang="en-US" dirty="0" smtClean="0"/>
          </a:p>
        </p:txBody>
      </p:sp>
      <p:sp>
        <p:nvSpPr>
          <p:cNvPr id="3" name="Title 2"/>
          <p:cNvSpPr>
            <a:spLocks noGrp="1"/>
          </p:cNvSpPr>
          <p:nvPr>
            <p:ph type="title"/>
          </p:nvPr>
        </p:nvSpPr>
        <p:spPr/>
        <p:txBody>
          <a:bodyPr/>
          <a:lstStyle/>
          <a:p>
            <a:r>
              <a:rPr lang="en-US" dirty="0" smtClean="0"/>
              <a:t>Frequent updates</a:t>
            </a:r>
            <a:endParaRPr lang="en-US" dirty="0"/>
          </a:p>
        </p:txBody>
      </p:sp>
    </p:spTree>
    <p:extLst>
      <p:ext uri="{BB962C8B-B14F-4D97-AF65-F5344CB8AC3E}">
        <p14:creationId xmlns:p14="http://schemas.microsoft.com/office/powerpoint/2010/main" val="188117122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607141"/>
          </a:xfrm>
        </p:spPr>
        <p:txBody>
          <a:bodyPr/>
          <a:lstStyle/>
          <a:p>
            <a:r>
              <a:rPr lang="en-US" dirty="0"/>
              <a:t>Data will help ensure that we are investing in capabilities with the highest positive </a:t>
            </a:r>
            <a:r>
              <a:rPr lang="en-US" dirty="0" smtClean="0"/>
              <a:t>impact</a:t>
            </a:r>
            <a:endParaRPr lang="en-US" dirty="0"/>
          </a:p>
          <a:p>
            <a:r>
              <a:rPr lang="en-US" dirty="0" smtClean="0"/>
              <a:t>Experimentation and innovation are a fundamental aspect of Office Online</a:t>
            </a:r>
          </a:p>
          <a:p>
            <a:pPr lvl="1"/>
            <a:r>
              <a:rPr lang="en-US" dirty="0"/>
              <a:t>Examples – </a:t>
            </a:r>
            <a:r>
              <a:rPr lang="en-US" dirty="0" err="1"/>
              <a:t>Autosave</a:t>
            </a:r>
            <a:r>
              <a:rPr lang="en-US" dirty="0"/>
              <a:t>, </a:t>
            </a:r>
            <a:r>
              <a:rPr lang="en-US" dirty="0" smtClean="0"/>
              <a:t>Real-time co-authoring, Rename</a:t>
            </a:r>
            <a:r>
              <a:rPr lang="en-US" dirty="0"/>
              <a:t>, </a:t>
            </a:r>
            <a:r>
              <a:rPr lang="en-US" dirty="0" smtClean="0"/>
              <a:t>Tell </a:t>
            </a:r>
            <a:r>
              <a:rPr lang="en-US" dirty="0"/>
              <a:t>Me, etc</a:t>
            </a:r>
            <a:r>
              <a:rPr lang="en-US" dirty="0" smtClean="0"/>
              <a:t>.</a:t>
            </a:r>
          </a:p>
          <a:p>
            <a:r>
              <a:rPr lang="en-US" dirty="0" smtClean="0"/>
              <a:t>We may try new things first in </a:t>
            </a:r>
            <a:r>
              <a:rPr lang="en-US" dirty="0"/>
              <a:t>the ‘consumer’ </a:t>
            </a:r>
            <a:r>
              <a:rPr lang="en-US" dirty="0" smtClean="0"/>
              <a:t>service</a:t>
            </a:r>
          </a:p>
        </p:txBody>
      </p:sp>
      <p:sp>
        <p:nvSpPr>
          <p:cNvPr id="3" name="Title 2"/>
          <p:cNvSpPr>
            <a:spLocks noGrp="1"/>
          </p:cNvSpPr>
          <p:nvPr>
            <p:ph type="title"/>
          </p:nvPr>
        </p:nvSpPr>
        <p:spPr/>
        <p:txBody>
          <a:bodyPr/>
          <a:lstStyle/>
          <a:p>
            <a:r>
              <a:rPr lang="en-US" dirty="0" smtClean="0"/>
              <a:t>Data Informed</a:t>
            </a:r>
            <a:endParaRPr lang="en-US" dirty="0"/>
          </a:p>
        </p:txBody>
      </p:sp>
    </p:spTree>
    <p:extLst>
      <p:ext uri="{BB962C8B-B14F-4D97-AF65-F5344CB8AC3E}">
        <p14:creationId xmlns:p14="http://schemas.microsoft.com/office/powerpoint/2010/main" val="204858500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133328"/>
          </a:xfrm>
        </p:spPr>
        <p:txBody>
          <a:bodyPr/>
          <a:lstStyle/>
          <a:p>
            <a:r>
              <a:rPr lang="en-US" dirty="0" smtClean="0"/>
              <a:t>I was an original member of the SharePoint team</a:t>
            </a:r>
          </a:p>
          <a:p>
            <a:r>
              <a:rPr lang="en-US" dirty="0" smtClean="0"/>
              <a:t>I worked on the team for the first 3 releases (1999-2007)</a:t>
            </a:r>
          </a:p>
          <a:p>
            <a:r>
              <a:rPr lang="en-US" dirty="0" smtClean="0"/>
              <a:t>I specified many SharePoint features</a:t>
            </a:r>
          </a:p>
          <a:p>
            <a:pPr lvl="1"/>
            <a:r>
              <a:rPr lang="en-US" dirty="0"/>
              <a:t>Document libraries</a:t>
            </a:r>
          </a:p>
          <a:p>
            <a:pPr lvl="1"/>
            <a:r>
              <a:rPr lang="en-US" dirty="0"/>
              <a:t>Lists (including custom fields, views, etc.)</a:t>
            </a:r>
          </a:p>
          <a:p>
            <a:pPr lvl="1"/>
            <a:r>
              <a:rPr lang="en-US" dirty="0"/>
              <a:t>Visual Blueprint and Navigation</a:t>
            </a:r>
          </a:p>
          <a:p>
            <a:pPr lvl="1"/>
            <a:r>
              <a:rPr lang="en-US" dirty="0"/>
              <a:t>SharePoint Object Model</a:t>
            </a:r>
          </a:p>
          <a:p>
            <a:pPr lvl="1"/>
            <a:r>
              <a:rPr lang="en-US" dirty="0"/>
              <a:t>CAML (anyone remember that?)</a:t>
            </a:r>
          </a:p>
          <a:p>
            <a:pPr lvl="1"/>
            <a:r>
              <a:rPr lang="en-US" dirty="0"/>
              <a:t>Surveys, Calendar, Blogs, Wikis, Contacts, Tasks, Discussion Boards</a:t>
            </a:r>
          </a:p>
        </p:txBody>
      </p:sp>
      <p:sp>
        <p:nvSpPr>
          <p:cNvPr id="2" name="Title 1"/>
          <p:cNvSpPr>
            <a:spLocks noGrp="1"/>
          </p:cNvSpPr>
          <p:nvPr>
            <p:ph type="title"/>
          </p:nvPr>
        </p:nvSpPr>
        <p:spPr/>
        <p:txBody>
          <a:bodyPr/>
          <a:lstStyle/>
          <a:p>
            <a:r>
              <a:rPr lang="en-US" sz="3672" dirty="0" smtClean="0"/>
              <a:t>Facts</a:t>
            </a:r>
            <a:endParaRPr lang="en-US" sz="3672" dirty="0"/>
          </a:p>
        </p:txBody>
      </p:sp>
    </p:spTree>
    <p:extLst>
      <p:ext uri="{BB962C8B-B14F-4D97-AF65-F5344CB8AC3E}">
        <p14:creationId xmlns:p14="http://schemas.microsoft.com/office/powerpoint/2010/main" val="1663187766"/>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2899255"/>
          </a:xfrm>
        </p:spPr>
        <p:txBody>
          <a:bodyPr/>
          <a:lstStyle/>
          <a:p>
            <a:r>
              <a:rPr lang="en-US" sz="3600" dirty="0" smtClean="0"/>
              <a:t>We expect to </a:t>
            </a:r>
            <a:r>
              <a:rPr lang="en-US" sz="3600" b="1" dirty="0" smtClean="0"/>
              <a:t>increase</a:t>
            </a:r>
            <a:r>
              <a:rPr lang="en-US" sz="3600" dirty="0" smtClean="0"/>
              <a:t> product quality through more frequent updates</a:t>
            </a:r>
          </a:p>
          <a:p>
            <a:r>
              <a:rPr lang="en-US" sz="3600" dirty="0" smtClean="0"/>
              <a:t>Telemetry will show us the most impactful problems</a:t>
            </a:r>
          </a:p>
          <a:p>
            <a:r>
              <a:rPr lang="en-US" sz="3600" dirty="0" smtClean="0"/>
              <a:t>We will </a:t>
            </a:r>
            <a:r>
              <a:rPr lang="en-US" sz="3600" u="sng" dirty="0" smtClean="0"/>
              <a:t>not</a:t>
            </a:r>
            <a:r>
              <a:rPr lang="en-US" sz="3600" dirty="0" smtClean="0"/>
              <a:t> make changes frequently that we expect will require significant re-learning</a:t>
            </a:r>
          </a:p>
        </p:txBody>
      </p:sp>
      <p:sp>
        <p:nvSpPr>
          <p:cNvPr id="3" name="Title 2"/>
          <p:cNvSpPr>
            <a:spLocks noGrp="1"/>
          </p:cNvSpPr>
          <p:nvPr>
            <p:ph type="title"/>
          </p:nvPr>
        </p:nvSpPr>
        <p:spPr/>
        <p:txBody>
          <a:bodyPr/>
          <a:lstStyle/>
          <a:p>
            <a:r>
              <a:rPr lang="en-US" dirty="0" smtClean="0"/>
              <a:t>Product Quality</a:t>
            </a:r>
            <a:endParaRPr lang="en-US" dirty="0"/>
          </a:p>
        </p:txBody>
      </p:sp>
    </p:spTree>
    <p:extLst>
      <p:ext uri="{BB962C8B-B14F-4D97-AF65-F5344CB8AC3E}">
        <p14:creationId xmlns:p14="http://schemas.microsoft.com/office/powerpoint/2010/main" val="340125887"/>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125663"/>
            <a:ext cx="11887200" cy="1831975"/>
          </a:xfrm>
        </p:spPr>
        <p:txBody>
          <a:bodyPr/>
          <a:lstStyle/>
          <a:p>
            <a:r>
              <a:rPr lang="en-US" sz="8000" dirty="0" smtClean="0"/>
              <a:t>Calls to Action</a:t>
            </a:r>
            <a:endParaRPr lang="en-US" sz="8000" dirty="0"/>
          </a:p>
        </p:txBody>
      </p:sp>
    </p:spTree>
    <p:extLst>
      <p:ext uri="{BB962C8B-B14F-4D97-AF65-F5344CB8AC3E}">
        <p14:creationId xmlns:p14="http://schemas.microsoft.com/office/powerpoint/2010/main" val="104456300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032421"/>
          </a:xfrm>
        </p:spPr>
        <p:txBody>
          <a:bodyPr/>
          <a:lstStyle/>
          <a:p>
            <a:r>
              <a:rPr lang="en-US" dirty="0" smtClean="0"/>
              <a:t>Use Office Online </a:t>
            </a:r>
          </a:p>
          <a:p>
            <a:pPr lvl="1"/>
            <a:r>
              <a:rPr lang="en-US" dirty="0" smtClean="0"/>
              <a:t>If it has been more than a couple of months since you’ve last used it, you may be surprised to see all the improvements!</a:t>
            </a:r>
          </a:p>
          <a:p>
            <a:r>
              <a:rPr lang="en-US" dirty="0" smtClean="0"/>
              <a:t>Go to Office.com</a:t>
            </a:r>
          </a:p>
          <a:p>
            <a:pPr lvl="1"/>
            <a:r>
              <a:rPr lang="en-US" dirty="0" smtClean="0"/>
              <a:t>While today this is a consumer experience, it demonstrates our commitment and direction for Office Online</a:t>
            </a:r>
          </a:p>
          <a:p>
            <a:r>
              <a:rPr lang="en-US" dirty="0" smtClean="0"/>
              <a:t>Send us feedback </a:t>
            </a:r>
            <a:r>
              <a:rPr lang="en-US" dirty="0" smtClean="0">
                <a:sym typeface="Wingdings" panose="05000000000000000000" pitchFamily="2" charset="2"/>
              </a:rPr>
              <a:t> Click “Help Improve Office” on the status bar of Office Online </a:t>
            </a:r>
          </a:p>
          <a:p>
            <a:r>
              <a:rPr lang="en-US" dirty="0" smtClean="0">
                <a:sym typeface="Wingdings" panose="05000000000000000000" pitchFamily="2" charset="2"/>
              </a:rPr>
              <a:t>Want to participate in a usability study?  Contact BeccaS@Microsoft.com</a:t>
            </a:r>
            <a:endParaRPr lang="en-US" dirty="0"/>
          </a:p>
          <a:p>
            <a:endParaRPr lang="en-US" dirty="0"/>
          </a:p>
        </p:txBody>
      </p:sp>
      <p:sp>
        <p:nvSpPr>
          <p:cNvPr id="3" name="Title 2"/>
          <p:cNvSpPr>
            <a:spLocks noGrp="1"/>
          </p:cNvSpPr>
          <p:nvPr>
            <p:ph type="title"/>
          </p:nvPr>
        </p:nvSpPr>
        <p:spPr/>
        <p:txBody>
          <a:bodyPr/>
          <a:lstStyle/>
          <a:p>
            <a:r>
              <a:rPr lang="en-US" dirty="0" smtClean="0"/>
              <a:t>Calls to action</a:t>
            </a:r>
            <a:endParaRPr lang="en-US" dirty="0"/>
          </a:p>
        </p:txBody>
      </p:sp>
    </p:spTree>
    <p:extLst>
      <p:ext uri="{BB962C8B-B14F-4D97-AF65-F5344CB8AC3E}">
        <p14:creationId xmlns:p14="http://schemas.microsoft.com/office/powerpoint/2010/main" val="419985226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379393907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9800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7316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I have the patent for “Web Server Document Library”</a:t>
            </a:r>
          </a:p>
          <a:p>
            <a:pPr lvl="1"/>
            <a:r>
              <a:rPr lang="en-US" dirty="0" smtClean="0"/>
              <a:t>US Patent #6915229 – look it up!</a:t>
            </a:r>
            <a:endParaRPr lang="en-US" dirty="0"/>
          </a:p>
        </p:txBody>
      </p:sp>
      <p:sp>
        <p:nvSpPr>
          <p:cNvPr id="2" name="Title 1"/>
          <p:cNvSpPr>
            <a:spLocks noGrp="1"/>
          </p:cNvSpPr>
          <p:nvPr>
            <p:ph type="title"/>
          </p:nvPr>
        </p:nvSpPr>
        <p:spPr/>
        <p:txBody>
          <a:bodyPr/>
          <a:lstStyle/>
          <a:p>
            <a:r>
              <a:rPr lang="en-US" sz="3672" dirty="0" smtClean="0"/>
              <a:t>More Facts</a:t>
            </a:r>
            <a:endParaRPr lang="en-US" sz="3672"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60837" y="3040062"/>
            <a:ext cx="3885847" cy="3844388"/>
          </a:xfrm>
          <a:prstGeom prst="rect">
            <a:avLst/>
          </a:prstGeom>
          <a:noFill/>
          <a:ln>
            <a:noFill/>
          </a:ln>
          <a:effectLst/>
          <a:extLst/>
        </p:spPr>
      </p:pic>
    </p:spTree>
    <p:extLst>
      <p:ext uri="{BB962C8B-B14F-4D97-AF65-F5344CB8AC3E}">
        <p14:creationId xmlns:p14="http://schemas.microsoft.com/office/powerpoint/2010/main" val="250927013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sz="3672" dirty="0" smtClean="0"/>
              <a:t>Truth</a:t>
            </a:r>
            <a:endParaRPr lang="en-US" sz="3672" dirty="0"/>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372" y="1135062"/>
            <a:ext cx="7323983" cy="4118998"/>
          </a:xfrm>
          <a:prstGeom prst="rect">
            <a:avLst/>
          </a:prstGeom>
          <a:noFill/>
          <a:ln>
            <a:noFill/>
          </a:ln>
          <a:effectLst/>
          <a:extLst/>
        </p:spPr>
      </p:pic>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37" y="5481827"/>
            <a:ext cx="2885242" cy="1224042"/>
          </a:xfrm>
          <a:prstGeom prst="rect">
            <a:avLst/>
          </a:prstGeom>
          <a:noFill/>
          <a:ln>
            <a:noFill/>
          </a:ln>
          <a:effectLst/>
          <a:extLst/>
        </p:spPr>
      </p:pic>
    </p:spTree>
    <p:extLst>
      <p:ext uri="{BB962C8B-B14F-4D97-AF65-F5344CB8AC3E}">
        <p14:creationId xmlns:p14="http://schemas.microsoft.com/office/powerpoint/2010/main" val="314109679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50837" y="258732"/>
            <a:ext cx="11887200" cy="1831975"/>
          </a:xfrm>
        </p:spPr>
        <p:txBody>
          <a:bodyPr/>
          <a:lstStyle/>
          <a:p>
            <a:r>
              <a:rPr lang="en-US" sz="9600" dirty="0" smtClean="0"/>
              <a:t>What is Office Online?</a:t>
            </a:r>
            <a:endParaRPr lang="en-US" sz="9600" dirty="0"/>
          </a:p>
        </p:txBody>
      </p:sp>
      <p:grpSp>
        <p:nvGrpSpPr>
          <p:cNvPr id="3" name="Group 2"/>
          <p:cNvGrpSpPr/>
          <p:nvPr/>
        </p:nvGrpSpPr>
        <p:grpSpPr>
          <a:xfrm>
            <a:off x="6958097" y="1973262"/>
            <a:ext cx="5460915" cy="4511316"/>
            <a:chOff x="5751683" y="1237344"/>
            <a:chExt cx="6714955" cy="5349516"/>
          </a:xfrm>
        </p:grpSpPr>
        <p:grpSp>
          <p:nvGrpSpPr>
            <p:cNvPr id="4" name="Group 3"/>
            <p:cNvGrpSpPr/>
            <p:nvPr/>
          </p:nvGrpSpPr>
          <p:grpSpPr>
            <a:xfrm>
              <a:off x="5751683" y="1237344"/>
              <a:ext cx="6704360" cy="5349516"/>
              <a:chOff x="5615326" y="1375507"/>
              <a:chExt cx="6573499" cy="5245100"/>
            </a:xfrm>
          </p:grpSpPr>
          <p:grpSp>
            <p:nvGrpSpPr>
              <p:cNvPr id="6" name="Group 5"/>
              <p:cNvGrpSpPr/>
              <p:nvPr/>
            </p:nvGrpSpPr>
            <p:grpSpPr>
              <a:xfrm>
                <a:off x="5615326" y="1375507"/>
                <a:ext cx="6573499" cy="5245100"/>
                <a:chOff x="1865653" y="1452184"/>
                <a:chExt cx="7284247" cy="5812216"/>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r="2489"/>
                <a:stretch/>
              </p:blipFill>
              <p:spPr>
                <a:xfrm>
                  <a:off x="3003134" y="1785243"/>
                  <a:ext cx="6146766" cy="4732332"/>
                </a:xfrm>
                <a:prstGeom prst="rect">
                  <a:avLst/>
                </a:prstGeom>
                <a:effectLst>
                  <a:outerShdw blurRad="127000" sx="101000" sy="101000" algn="ctr" rotWithShape="0">
                    <a:prstClr val="black">
                      <a:alpha val="20000"/>
                    </a:prstClr>
                  </a:outerShdw>
                </a:effectLst>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a:ext>
                  </a:extLst>
                </a:blip>
                <a:srcRect l="-850" t="-1" r="13991" b="-2439"/>
                <a:stretch/>
              </p:blipFill>
              <p:spPr>
                <a:xfrm>
                  <a:off x="1865653" y="1452184"/>
                  <a:ext cx="7284246" cy="5812216"/>
                </a:xfrm>
                <a:prstGeom prst="rect">
                  <a:avLst/>
                </a:prstGeom>
              </p:spPr>
            </p:pic>
          </p:grpSp>
          <p:pic>
            <p:nvPicPr>
              <p:cNvPr id="7" name="Picture 5" descr="C:\Users\v-junyo\Desktop\Word Web App_Edit_Firefox.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4623" b="927"/>
              <a:stretch/>
            </p:blipFill>
            <p:spPr bwMode="auto">
              <a:xfrm>
                <a:off x="6631381" y="1654557"/>
                <a:ext cx="5557444" cy="3511803"/>
              </a:xfrm>
              <a:prstGeom prst="rect">
                <a:avLst/>
              </a:prstGeom>
              <a:noFill/>
              <a:extLst>
                <a:ext uri="{909E8E84-426E-40DD-AFC4-6F175D3DCCD1}">
                  <a14:hiddenFill xmlns:a14="http://schemas.microsoft.com/office/drawing/2010/main">
                    <a:solidFill>
                      <a:srgbClr val="FFFFFF"/>
                    </a:solidFill>
                  </a14:hiddenFill>
                </a:ext>
              </a:extLst>
            </p:spPr>
          </p:pic>
        </p:grpSp>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r="3877" b="22479"/>
            <a:stretch/>
          </p:blipFill>
          <p:spPr>
            <a:xfrm>
              <a:off x="6798610" y="1439862"/>
              <a:ext cx="5668028" cy="3657600"/>
            </a:xfrm>
            <a:prstGeom prst="rect">
              <a:avLst/>
            </a:prstGeom>
          </p:spPr>
        </p:pic>
      </p:grpSp>
      <p:sp>
        <p:nvSpPr>
          <p:cNvPr id="10" name="Rectangle 9"/>
          <p:cNvSpPr/>
          <p:nvPr/>
        </p:nvSpPr>
        <p:spPr>
          <a:xfrm>
            <a:off x="549274" y="4335462"/>
            <a:ext cx="4343400" cy="830997"/>
          </a:xfrm>
          <a:prstGeom prst="rect">
            <a:avLst/>
          </a:prstGeom>
        </p:spPr>
        <p:txBody>
          <a:bodyPr wrap="square">
            <a:spAutoFit/>
          </a:bodyPr>
          <a:lstStyle/>
          <a:p>
            <a:pPr defTabSz="932559"/>
            <a:r>
              <a:rPr lang="en-US" sz="2400" dirty="0">
                <a:solidFill>
                  <a:srgbClr val="FFFFFF"/>
                </a:solidFill>
              </a:rPr>
              <a:t>Edit the same file in real time with friends or </a:t>
            </a:r>
            <a:r>
              <a:rPr lang="en-US" sz="2400" dirty="0" smtClean="0">
                <a:solidFill>
                  <a:srgbClr val="FFFFFF"/>
                </a:solidFill>
              </a:rPr>
              <a:t>colleagues</a:t>
            </a:r>
            <a:endParaRPr lang="en-US" sz="2400" dirty="0">
              <a:solidFill>
                <a:srgbClr val="FFFFFF"/>
              </a:solidFill>
            </a:endParaRPr>
          </a:p>
        </p:txBody>
      </p:sp>
      <p:sp>
        <p:nvSpPr>
          <p:cNvPr id="11" name="Rectangle 10"/>
          <p:cNvSpPr/>
          <p:nvPr/>
        </p:nvSpPr>
        <p:spPr>
          <a:xfrm>
            <a:off x="549274" y="2637362"/>
            <a:ext cx="6202363" cy="830997"/>
          </a:xfrm>
          <a:prstGeom prst="rect">
            <a:avLst/>
          </a:prstGeom>
        </p:spPr>
        <p:txBody>
          <a:bodyPr wrap="square">
            <a:spAutoFit/>
          </a:bodyPr>
          <a:lstStyle/>
          <a:p>
            <a:pPr defTabSz="932559"/>
            <a:r>
              <a:rPr lang="en-US" sz="2400" dirty="0">
                <a:solidFill>
                  <a:srgbClr val="FFFFFF"/>
                </a:solidFill>
              </a:rPr>
              <a:t>Real Office documents, presentations and spreadsheets on the Web</a:t>
            </a:r>
          </a:p>
        </p:txBody>
      </p:sp>
    </p:spTree>
    <p:extLst>
      <p:ext uri="{BB962C8B-B14F-4D97-AF65-F5344CB8AC3E}">
        <p14:creationId xmlns:p14="http://schemas.microsoft.com/office/powerpoint/2010/main" val="19657767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9" y="1212849"/>
            <a:ext cx="11887200" cy="5072158"/>
          </a:xfrm>
        </p:spPr>
        <p:txBody>
          <a:bodyPr/>
          <a:lstStyle/>
          <a:p>
            <a:r>
              <a:rPr lang="en-US" dirty="0" smtClean="0"/>
              <a:t>“Office Web Apps” -&gt; “Office Online”</a:t>
            </a:r>
          </a:p>
          <a:p>
            <a:pPr lvl="1"/>
            <a:r>
              <a:rPr lang="en-US" dirty="0" smtClean="0"/>
              <a:t>“Word Web App” -&gt; “Word Online”</a:t>
            </a:r>
          </a:p>
          <a:p>
            <a:pPr lvl="1"/>
            <a:r>
              <a:rPr lang="en-US" dirty="0" smtClean="0"/>
              <a:t>“Excel Web App” -&gt; “Excel Online”</a:t>
            </a:r>
          </a:p>
          <a:p>
            <a:pPr lvl="1"/>
            <a:r>
              <a:rPr lang="en-US" dirty="0" smtClean="0"/>
              <a:t>“PowerPoint Web App” –&gt; “PowerPoint Online”</a:t>
            </a:r>
          </a:p>
          <a:p>
            <a:pPr lvl="1"/>
            <a:r>
              <a:rPr lang="en-US" dirty="0" smtClean="0"/>
              <a:t>“OneNote Web App” -&gt; “OneNote Online”</a:t>
            </a:r>
          </a:p>
          <a:p>
            <a:pPr lvl="1"/>
            <a:endParaRPr lang="en-US" dirty="0" smtClean="0"/>
          </a:p>
          <a:p>
            <a:r>
              <a:rPr lang="en-US" dirty="0" smtClean="0"/>
              <a:t>Why change the name?</a:t>
            </a:r>
          </a:p>
          <a:p>
            <a:pPr lvl="1"/>
            <a:r>
              <a:rPr lang="en-US" dirty="0" smtClean="0"/>
              <a:t>The term ‘App’ was confusing… often associated with app stores and devices</a:t>
            </a:r>
          </a:p>
          <a:p>
            <a:pPr lvl="1"/>
            <a:r>
              <a:rPr lang="en-US" dirty="0" smtClean="0"/>
              <a:t>Easier for people to say and explain to their friends/colleagues</a:t>
            </a:r>
          </a:p>
          <a:p>
            <a:pPr lvl="1"/>
            <a:endParaRPr lang="en-US" dirty="0" smtClean="0"/>
          </a:p>
          <a:p>
            <a:pPr lvl="1"/>
            <a:endParaRPr lang="en-US" dirty="0"/>
          </a:p>
        </p:txBody>
      </p:sp>
      <p:sp>
        <p:nvSpPr>
          <p:cNvPr id="3" name="Title 2"/>
          <p:cNvSpPr>
            <a:spLocks noGrp="1"/>
          </p:cNvSpPr>
          <p:nvPr>
            <p:ph type="title"/>
          </p:nvPr>
        </p:nvSpPr>
        <p:spPr/>
        <p:txBody>
          <a:bodyPr/>
          <a:lstStyle/>
          <a:p>
            <a:r>
              <a:rPr lang="en-US" dirty="0" smtClean="0"/>
              <a:t>Office Online – A new name and vision</a:t>
            </a:r>
            <a:endParaRPr lang="en-US" dirty="0"/>
          </a:p>
        </p:txBody>
      </p:sp>
    </p:spTree>
    <p:extLst>
      <p:ext uri="{BB962C8B-B14F-4D97-AF65-F5344CB8AC3E}">
        <p14:creationId xmlns:p14="http://schemas.microsoft.com/office/powerpoint/2010/main" val="13198079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72C6"/>
        </a:solidFill>
        <a:effectLst/>
      </p:bgPr>
    </p:bg>
    <p:spTree>
      <p:nvGrpSpPr>
        <p:cNvPr id="1" name=""/>
        <p:cNvGrpSpPr/>
        <p:nvPr/>
      </p:nvGrpSpPr>
      <p:grpSpPr>
        <a:xfrm>
          <a:off x="0" y="0"/>
          <a:ext cx="0" cy="0"/>
          <a:chOff x="0" y="0"/>
          <a:chExt cx="0" cy="0"/>
        </a:xfrm>
      </p:grpSpPr>
      <p:sp>
        <p:nvSpPr>
          <p:cNvPr id="33" name="Rectangle 29"/>
          <p:cNvSpPr>
            <a:spLocks noChangeArrowheads="1"/>
          </p:cNvSpPr>
          <p:nvPr/>
        </p:nvSpPr>
        <p:spPr bwMode="auto">
          <a:xfrm>
            <a:off x="8411569" y="3493829"/>
            <a:ext cx="3647330" cy="3199237"/>
          </a:xfrm>
          <a:prstGeom prst="rect">
            <a:avLst/>
          </a:prstGeom>
          <a:noFill/>
          <a:ln w="9525">
            <a:noFill/>
            <a:miter lim="800000"/>
            <a:headEnd/>
            <a:tailEnd/>
          </a:ln>
        </p:spPr>
        <p:txBody>
          <a:bodyPr wrap="square" lIns="93244" tIns="46623" rIns="93244" bIns="46623">
            <a:spAutoFit/>
          </a:bodyPr>
          <a:lstStyle/>
          <a:p>
            <a:pPr defTabSz="932402" fontAlgn="base">
              <a:lnSpc>
                <a:spcPct val="90000"/>
              </a:lnSpc>
              <a:spcBef>
                <a:spcPts val="1224"/>
              </a:spcBef>
              <a:buClr>
                <a:srgbClr val="F69F1E"/>
              </a:buClr>
              <a:buSzPct val="90000"/>
              <a:defRPr/>
            </a:pPr>
            <a:r>
              <a:rPr lang="en-US" sz="4080" kern="0" dirty="0" smtClean="0">
                <a:solidFill>
                  <a:srgbClr val="FFFFFF"/>
                </a:solidFill>
                <a:latin typeface="Segoe UI Light"/>
              </a:rPr>
              <a:t>Collaborative</a:t>
            </a:r>
          </a:p>
          <a:p>
            <a:pPr defTabSz="932402" fontAlgn="base">
              <a:lnSpc>
                <a:spcPct val="90000"/>
              </a:lnSpc>
              <a:spcBef>
                <a:spcPts val="1224"/>
              </a:spcBef>
              <a:buClr>
                <a:srgbClr val="F69F1E"/>
              </a:buClr>
              <a:buSzPct val="90000"/>
              <a:defRPr/>
            </a:pPr>
            <a:endParaRPr lang="en-US" sz="4080" kern="0" dirty="0" smtClean="0">
              <a:solidFill>
                <a:srgbClr val="FFFFFF"/>
              </a:solidFill>
            </a:endParaRPr>
          </a:p>
          <a:p>
            <a:pPr marL="4047" indent="-4047">
              <a:lnSpc>
                <a:spcPts val="2210"/>
              </a:lnSpc>
              <a:spcAft>
                <a:spcPts val="510"/>
              </a:spcAft>
              <a:defRPr/>
            </a:pPr>
            <a:r>
              <a:rPr lang="en-US" sz="2040" kern="0" dirty="0" smtClean="0">
                <a:solidFill>
                  <a:srgbClr val="FFFFFF"/>
                </a:solidFill>
              </a:rPr>
              <a:t>Share with anyone with confidence. They will experience your work with the highest </a:t>
            </a:r>
            <a:r>
              <a:rPr lang="en-US" sz="2040" b="1" kern="0" dirty="0" smtClean="0">
                <a:solidFill>
                  <a:srgbClr val="FFFFFF"/>
                </a:solidFill>
              </a:rPr>
              <a:t>fidelity</a:t>
            </a:r>
            <a:r>
              <a:rPr lang="en-US" sz="2040" kern="0" dirty="0" smtClean="0">
                <a:solidFill>
                  <a:srgbClr val="FFFFFF"/>
                </a:solidFill>
              </a:rPr>
              <a:t>.</a:t>
            </a:r>
          </a:p>
          <a:p>
            <a:pPr marL="4047" indent="-4047">
              <a:lnSpc>
                <a:spcPts val="2210"/>
              </a:lnSpc>
              <a:spcAft>
                <a:spcPts val="510"/>
              </a:spcAft>
              <a:defRPr/>
            </a:pPr>
            <a:endParaRPr lang="en-US" sz="2040" kern="0" dirty="0">
              <a:solidFill>
                <a:srgbClr val="FFFFFF"/>
              </a:solidFill>
            </a:endParaRPr>
          </a:p>
          <a:p>
            <a:pPr marL="4047" indent="-4047">
              <a:lnSpc>
                <a:spcPts val="2210"/>
              </a:lnSpc>
              <a:spcAft>
                <a:spcPts val="510"/>
              </a:spcAft>
              <a:defRPr/>
            </a:pPr>
            <a:r>
              <a:rPr lang="en-US" sz="2040" kern="0" dirty="0" smtClean="0">
                <a:solidFill>
                  <a:srgbClr val="FFFFFF"/>
                </a:solidFill>
              </a:rPr>
              <a:t>Edit with others in </a:t>
            </a:r>
            <a:r>
              <a:rPr lang="en-US" sz="2040" b="1" kern="0" dirty="0" smtClean="0">
                <a:solidFill>
                  <a:srgbClr val="FFFFFF"/>
                </a:solidFill>
              </a:rPr>
              <a:t>real-time</a:t>
            </a:r>
            <a:r>
              <a:rPr lang="en-US" sz="2040" kern="0" dirty="0" smtClean="0">
                <a:solidFill>
                  <a:srgbClr val="FFFFFF"/>
                </a:solidFill>
              </a:rPr>
              <a:t>.</a:t>
            </a:r>
            <a:endParaRPr lang="en-US" sz="2040" kern="0" dirty="0" smtClean="0">
              <a:solidFill>
                <a:srgbClr val="000000"/>
              </a:solidFill>
            </a:endParaRPr>
          </a:p>
        </p:txBody>
      </p:sp>
      <p:grpSp>
        <p:nvGrpSpPr>
          <p:cNvPr id="7" name="Group 6"/>
          <p:cNvGrpSpPr/>
          <p:nvPr/>
        </p:nvGrpSpPr>
        <p:grpSpPr>
          <a:xfrm>
            <a:off x="8411569" y="1649492"/>
            <a:ext cx="3871486" cy="1771569"/>
            <a:chOff x="8411569" y="1670409"/>
            <a:chExt cx="3871486" cy="1771569"/>
          </a:xfrm>
        </p:grpSpPr>
        <p:sp>
          <p:nvSpPr>
            <p:cNvPr id="44" name="Freeform 6"/>
            <p:cNvSpPr>
              <a:spLocks/>
            </p:cNvSpPr>
            <p:nvPr/>
          </p:nvSpPr>
          <p:spPr bwMode="auto">
            <a:xfrm>
              <a:off x="8411569" y="1670409"/>
              <a:ext cx="3871486" cy="1771569"/>
            </a:xfrm>
            <a:prstGeom prst="rect">
              <a:avLst/>
            </a:prstGeom>
            <a:solidFill>
              <a:schemeClr val="accent3"/>
            </a:solidFill>
            <a:ln w="12700" cap="rnd" cmpd="sng" algn="ctr">
              <a:noFill/>
              <a:prstDash val="solid"/>
              <a:headEnd type="oval"/>
            </a:ln>
            <a:effectLst/>
          </p:spPr>
          <p:txBody>
            <a:bodyPr anchor="ctr"/>
            <a:lstStyle/>
            <a:p>
              <a:pPr algn="ctr" defTabSz="932559">
                <a:defRPr/>
              </a:pPr>
              <a:endParaRPr lang="en-US" sz="1836" kern="0" dirty="0">
                <a:solidFill>
                  <a:srgbClr val="FFFFFF"/>
                </a:solidFill>
                <a:ea typeface="ＭＳ Ｐゴシック" pitchFamily="-65" charset="-128"/>
              </a:endParaRPr>
            </a:p>
          </p:txBody>
        </p:sp>
        <p:pic>
          <p:nvPicPr>
            <p:cNvPr id="5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230" b="4850"/>
            <a:stretch/>
          </p:blipFill>
          <p:spPr bwMode="auto">
            <a:xfrm>
              <a:off x="9438648" y="1744661"/>
              <a:ext cx="2002252" cy="1600201"/>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35" name="Rectangle 29"/>
          <p:cNvSpPr>
            <a:spLocks noChangeArrowheads="1"/>
          </p:cNvSpPr>
          <p:nvPr/>
        </p:nvSpPr>
        <p:spPr bwMode="auto">
          <a:xfrm>
            <a:off x="238295" y="3503018"/>
            <a:ext cx="3542700" cy="2506740"/>
          </a:xfrm>
          <a:prstGeom prst="rect">
            <a:avLst/>
          </a:prstGeom>
          <a:noFill/>
          <a:ln w="9525">
            <a:noFill/>
            <a:miter lim="800000"/>
            <a:headEnd/>
            <a:tailEnd/>
          </a:ln>
        </p:spPr>
        <p:txBody>
          <a:bodyPr wrap="square" lIns="93244" tIns="46623" rIns="93244" bIns="46623">
            <a:spAutoFit/>
          </a:bodyPr>
          <a:lstStyle/>
          <a:p>
            <a:pPr defTabSz="932402" fontAlgn="base">
              <a:lnSpc>
                <a:spcPct val="90000"/>
              </a:lnSpc>
              <a:spcBef>
                <a:spcPts val="1224"/>
              </a:spcBef>
              <a:buClr>
                <a:srgbClr val="F69F1E"/>
              </a:buClr>
              <a:buSzPct val="90000"/>
              <a:defRPr/>
            </a:pPr>
            <a:r>
              <a:rPr lang="en-US" sz="4080" kern="0" dirty="0" smtClean="0">
                <a:solidFill>
                  <a:srgbClr val="FFFFFF"/>
                </a:solidFill>
                <a:latin typeface="Segoe UI Light"/>
              </a:rPr>
              <a:t>Familiar</a:t>
            </a:r>
          </a:p>
          <a:p>
            <a:pPr defTabSz="932402" fontAlgn="base">
              <a:lnSpc>
                <a:spcPct val="90000"/>
              </a:lnSpc>
              <a:spcBef>
                <a:spcPts val="1224"/>
              </a:spcBef>
              <a:buClr>
                <a:srgbClr val="F69F1E"/>
              </a:buClr>
              <a:buSzPct val="90000"/>
              <a:defRPr/>
            </a:pPr>
            <a:endParaRPr lang="en-US" sz="4080" kern="0" dirty="0">
              <a:solidFill>
                <a:srgbClr val="FFFFFF"/>
              </a:solidFill>
              <a:latin typeface="Segoe UI Light"/>
            </a:endParaRPr>
          </a:p>
          <a:p>
            <a:pPr marL="4047" indent="-4047">
              <a:lnSpc>
                <a:spcPts val="2210"/>
              </a:lnSpc>
              <a:spcAft>
                <a:spcPts val="510"/>
              </a:spcAft>
              <a:defRPr/>
            </a:pPr>
            <a:r>
              <a:rPr lang="en-US" sz="2040" dirty="0" smtClean="0">
                <a:solidFill>
                  <a:srgbClr val="FFFFFF"/>
                </a:solidFill>
              </a:rPr>
              <a:t>Office </a:t>
            </a:r>
            <a:r>
              <a:rPr lang="en-US" sz="2040" b="1" dirty="0" smtClean="0">
                <a:solidFill>
                  <a:srgbClr val="FFFFFF"/>
                </a:solidFill>
              </a:rPr>
              <a:t>features</a:t>
            </a:r>
            <a:r>
              <a:rPr lang="en-US" sz="2040" dirty="0" smtClean="0">
                <a:solidFill>
                  <a:srgbClr val="FFFFFF"/>
                </a:solidFill>
              </a:rPr>
              <a:t>, </a:t>
            </a:r>
            <a:r>
              <a:rPr lang="en-US" sz="2040" b="1" dirty="0" smtClean="0">
                <a:solidFill>
                  <a:srgbClr val="FFFFFF"/>
                </a:solidFill>
              </a:rPr>
              <a:t>UI</a:t>
            </a:r>
            <a:r>
              <a:rPr lang="en-US" sz="2040" dirty="0" smtClean="0">
                <a:solidFill>
                  <a:srgbClr val="FFFFFF"/>
                </a:solidFill>
              </a:rPr>
              <a:t>, and </a:t>
            </a:r>
            <a:r>
              <a:rPr lang="en-US" sz="2040" b="1" dirty="0" smtClean="0">
                <a:solidFill>
                  <a:srgbClr val="FFFFFF"/>
                </a:solidFill>
              </a:rPr>
              <a:t>experiences</a:t>
            </a:r>
            <a:r>
              <a:rPr lang="en-US" sz="2040" dirty="0" smtClean="0">
                <a:solidFill>
                  <a:srgbClr val="FFFFFF"/>
                </a:solidFill>
              </a:rPr>
              <a:t> that customers know – even if you don’t have Office on your machine.</a:t>
            </a:r>
            <a:endParaRPr lang="en-US" sz="2040" kern="0" dirty="0">
              <a:solidFill>
                <a:srgbClr val="FFFFFF"/>
              </a:solidFill>
            </a:endParaRPr>
          </a:p>
        </p:txBody>
      </p:sp>
      <p:grpSp>
        <p:nvGrpSpPr>
          <p:cNvPr id="8" name="Group 7"/>
          <p:cNvGrpSpPr/>
          <p:nvPr/>
        </p:nvGrpSpPr>
        <p:grpSpPr>
          <a:xfrm>
            <a:off x="238295" y="1649492"/>
            <a:ext cx="3871486" cy="1771569"/>
            <a:chOff x="238295" y="1519494"/>
            <a:chExt cx="3871486" cy="1771569"/>
          </a:xfrm>
        </p:grpSpPr>
        <p:sp>
          <p:nvSpPr>
            <p:cNvPr id="36" name="Freeform 6"/>
            <p:cNvSpPr>
              <a:spLocks/>
            </p:cNvSpPr>
            <p:nvPr/>
          </p:nvSpPr>
          <p:spPr bwMode="auto">
            <a:xfrm>
              <a:off x="238295" y="1519494"/>
              <a:ext cx="3871486" cy="1771569"/>
            </a:xfrm>
            <a:prstGeom prst="rect">
              <a:avLst/>
            </a:prstGeom>
            <a:solidFill>
              <a:schemeClr val="tx2"/>
            </a:solidFill>
            <a:ln w="12700" cap="rnd" cmpd="sng" algn="ctr">
              <a:noFill/>
              <a:prstDash val="solid"/>
              <a:headEnd type="oval"/>
            </a:ln>
            <a:effectLst/>
          </p:spPr>
          <p:txBody>
            <a:bodyPr anchor="ctr"/>
            <a:lstStyle/>
            <a:p>
              <a:pPr algn="ctr" defTabSz="932559">
                <a:defRPr/>
              </a:pPr>
              <a:endParaRPr lang="en-US" sz="1836" kern="0" dirty="0">
                <a:solidFill>
                  <a:srgbClr val="FFFFFF"/>
                </a:solidFill>
                <a:ea typeface="ＭＳ Ｐゴシック" pitchFamily="-65" charset="-128"/>
              </a:endParaRPr>
            </a:p>
          </p:txBody>
        </p:sp>
        <p:pic>
          <p:nvPicPr>
            <p:cNvPr id="56" name="Picture 8" descr="W:\Open Engagements\Productivity\MS-Unified Communications\#1601 BizProd MOD Team Core Content Work\New Iconography\Words\Draft\62212_words\IncreaseProductivity_062212_white-0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356"/>
            <a:stretch/>
          </p:blipFill>
          <p:spPr bwMode="auto">
            <a:xfrm>
              <a:off x="1261281" y="1592262"/>
              <a:ext cx="1825515" cy="1672978"/>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34" name="Rectangle 29"/>
          <p:cNvSpPr>
            <a:spLocks noChangeArrowheads="1"/>
          </p:cNvSpPr>
          <p:nvPr/>
        </p:nvSpPr>
        <p:spPr bwMode="auto">
          <a:xfrm>
            <a:off x="4324932" y="3493829"/>
            <a:ext cx="3770181" cy="2788869"/>
          </a:xfrm>
          <a:prstGeom prst="rect">
            <a:avLst/>
          </a:prstGeom>
          <a:noFill/>
          <a:ln w="9525">
            <a:noFill/>
            <a:miter lim="800000"/>
            <a:headEnd/>
            <a:tailEnd/>
          </a:ln>
        </p:spPr>
        <p:txBody>
          <a:bodyPr wrap="square" lIns="93244" tIns="46623" rIns="93244" bIns="46623">
            <a:spAutoFit/>
          </a:bodyPr>
          <a:lstStyle/>
          <a:p>
            <a:pPr defTabSz="932402" fontAlgn="base">
              <a:lnSpc>
                <a:spcPct val="90000"/>
              </a:lnSpc>
              <a:spcBef>
                <a:spcPts val="1224"/>
              </a:spcBef>
              <a:buClr>
                <a:srgbClr val="F69F1E"/>
              </a:buClr>
              <a:buSzPct val="90000"/>
              <a:defRPr/>
            </a:pPr>
            <a:r>
              <a:rPr lang="en-US" sz="4080" kern="0" dirty="0" smtClean="0">
                <a:solidFill>
                  <a:srgbClr val="FFFFFF"/>
                </a:solidFill>
                <a:latin typeface="Segoe UI Light"/>
              </a:rPr>
              <a:t>Trusted</a:t>
            </a:r>
          </a:p>
          <a:p>
            <a:pPr defTabSz="932402" fontAlgn="base">
              <a:lnSpc>
                <a:spcPct val="90000"/>
              </a:lnSpc>
              <a:spcBef>
                <a:spcPts val="1224"/>
              </a:spcBef>
              <a:buClr>
                <a:srgbClr val="F69F1E"/>
              </a:buClr>
              <a:buSzPct val="90000"/>
              <a:defRPr/>
            </a:pPr>
            <a:endParaRPr lang="en-US" sz="4080" kern="0" dirty="0">
              <a:solidFill>
                <a:srgbClr val="FFFFFF"/>
              </a:solidFill>
              <a:latin typeface="Segoe UI Light"/>
            </a:endParaRPr>
          </a:p>
          <a:p>
            <a:pPr marL="4047" indent="-4047">
              <a:lnSpc>
                <a:spcPts val="2210"/>
              </a:lnSpc>
              <a:spcAft>
                <a:spcPts val="510"/>
              </a:spcAft>
              <a:defRPr/>
            </a:pPr>
            <a:r>
              <a:rPr lang="en-US" sz="2040" dirty="0">
                <a:solidFill>
                  <a:srgbClr val="FFFFFF"/>
                </a:solidFill>
              </a:rPr>
              <a:t>Documents </a:t>
            </a:r>
            <a:r>
              <a:rPr lang="en-US" sz="2040" dirty="0" smtClean="0">
                <a:solidFill>
                  <a:srgbClr val="FFFFFF"/>
                </a:solidFill>
              </a:rPr>
              <a:t>can be viewed and edited across </a:t>
            </a:r>
            <a:r>
              <a:rPr lang="en-US" sz="2040" b="1" dirty="0" smtClean="0">
                <a:solidFill>
                  <a:srgbClr val="FFFFFF"/>
                </a:solidFill>
              </a:rPr>
              <a:t>browsers</a:t>
            </a:r>
            <a:r>
              <a:rPr lang="en-US" sz="2040" dirty="0" smtClean="0">
                <a:solidFill>
                  <a:srgbClr val="FFFFFF"/>
                </a:solidFill>
              </a:rPr>
              <a:t>, </a:t>
            </a:r>
            <a:r>
              <a:rPr lang="en-US" sz="2040" b="1" dirty="0" smtClean="0">
                <a:solidFill>
                  <a:srgbClr val="FFFFFF"/>
                </a:solidFill>
              </a:rPr>
              <a:t>platforms</a:t>
            </a:r>
            <a:r>
              <a:rPr lang="en-US" sz="2040" dirty="0" smtClean="0">
                <a:solidFill>
                  <a:srgbClr val="FFFFFF"/>
                </a:solidFill>
              </a:rPr>
              <a:t> and </a:t>
            </a:r>
            <a:r>
              <a:rPr lang="en-US" sz="2040" b="1" dirty="0" smtClean="0">
                <a:solidFill>
                  <a:srgbClr val="FFFFFF"/>
                </a:solidFill>
              </a:rPr>
              <a:t>devices </a:t>
            </a:r>
            <a:r>
              <a:rPr lang="en-US" sz="2040" dirty="0" smtClean="0">
                <a:solidFill>
                  <a:srgbClr val="FFFFFF"/>
                </a:solidFill>
              </a:rPr>
              <a:t>without conversion or loss of formatting.</a:t>
            </a:r>
            <a:endParaRPr lang="en-US" sz="2040" kern="0" dirty="0">
              <a:solidFill>
                <a:srgbClr val="FFFFFF"/>
              </a:solidFill>
            </a:endParaRPr>
          </a:p>
        </p:txBody>
      </p:sp>
      <p:grpSp>
        <p:nvGrpSpPr>
          <p:cNvPr id="5" name="Group 4"/>
          <p:cNvGrpSpPr/>
          <p:nvPr/>
        </p:nvGrpSpPr>
        <p:grpSpPr>
          <a:xfrm>
            <a:off x="4324932" y="1649492"/>
            <a:ext cx="3871486" cy="1771570"/>
            <a:chOff x="4368569" y="1439725"/>
            <a:chExt cx="3871486" cy="1771570"/>
          </a:xfrm>
        </p:grpSpPr>
        <p:sp>
          <p:nvSpPr>
            <p:cNvPr id="52" name="Freeform 6"/>
            <p:cNvSpPr>
              <a:spLocks/>
            </p:cNvSpPr>
            <p:nvPr/>
          </p:nvSpPr>
          <p:spPr bwMode="auto">
            <a:xfrm>
              <a:off x="4368569" y="1439725"/>
              <a:ext cx="3871486" cy="1771570"/>
            </a:xfrm>
            <a:prstGeom prst="rect">
              <a:avLst/>
            </a:prstGeom>
            <a:solidFill>
              <a:schemeClr val="accent2"/>
            </a:solidFill>
            <a:ln w="12700" cap="rnd" cmpd="sng" algn="ctr">
              <a:noFill/>
              <a:prstDash val="solid"/>
              <a:headEnd type="oval"/>
            </a:ln>
            <a:effectLst/>
          </p:spPr>
          <p:txBody>
            <a:bodyPr anchor="ctr"/>
            <a:lstStyle/>
            <a:p>
              <a:pPr algn="ctr" defTabSz="932559">
                <a:defRPr/>
              </a:pPr>
              <a:endParaRPr lang="en-US" sz="1836" kern="0" dirty="0">
                <a:solidFill>
                  <a:srgbClr val="FFFFFF"/>
                </a:solidFill>
                <a:ea typeface="ＭＳ Ｐゴシック" pitchFamily="-65" charset="-128"/>
              </a:endParaRPr>
            </a:p>
          </p:txBody>
        </p:sp>
        <p:pic>
          <p:nvPicPr>
            <p:cNvPr id="43" name="Picture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82204" y="1799302"/>
              <a:ext cx="1844215" cy="946834"/>
            </a:xfrm>
            <a:prstGeom prst="rect">
              <a:avLst/>
            </a:prstGeom>
          </p:spPr>
        </p:pic>
      </p:grpSp>
      <p:sp>
        <p:nvSpPr>
          <p:cNvPr id="16" name="Title 1"/>
          <p:cNvSpPr txBox="1">
            <a:spLocks/>
          </p:cNvSpPr>
          <p:nvPr/>
        </p:nvSpPr>
        <p:spPr>
          <a:xfrm>
            <a:off x="531949" y="233196"/>
            <a:ext cx="11370961" cy="762786"/>
          </a:xfrm>
          <a:prstGeom prst="rect">
            <a:avLst/>
          </a:prstGeom>
        </p:spPr>
        <p:txBody>
          <a:bodyPr vert="horz" wrap="square" lIns="0" tIns="0" rIns="0" bIns="0" rtlCol="0" anchor="t">
            <a:noAutofit/>
          </a:bodyPr>
          <a:lstStyle>
            <a:lvl1pPr algn="l" defTabSz="913022" rtl="0" eaLnBrk="1" latinLnBrk="0" hangingPunct="1">
              <a:lnSpc>
                <a:spcPct val="90000"/>
              </a:lnSpc>
              <a:spcBef>
                <a:spcPct val="0"/>
              </a:spcBef>
              <a:buNone/>
              <a:defRPr lang="en-US" sz="4800" b="0" kern="1200" cap="none" spc="-150" baseline="0">
                <a:ln w="3175">
                  <a:noFill/>
                </a:ln>
                <a:solidFill>
                  <a:schemeClr val="tx2"/>
                </a:solidFill>
                <a:effectLst/>
                <a:latin typeface="+mj-lt"/>
                <a:ea typeface="+mn-ea"/>
                <a:cs typeface="Arial" charset="0"/>
              </a:defRPr>
            </a:lvl1pPr>
          </a:lstStyle>
          <a:p>
            <a:pPr defTabSz="932559"/>
            <a:r>
              <a:rPr sz="5507" spc="0" dirty="0">
                <a:solidFill>
                  <a:srgbClr val="FFFFFF"/>
                </a:solidFill>
              </a:rPr>
              <a:t>Office </a:t>
            </a:r>
            <a:r>
              <a:rPr sz="5507" spc="0" dirty="0" smtClean="0">
                <a:solidFill>
                  <a:srgbClr val="FFFFFF"/>
                </a:solidFill>
              </a:rPr>
              <a:t>Online Guiding Principles</a:t>
            </a:r>
            <a:endParaRPr sz="5507" spc="0" dirty="0">
              <a:solidFill>
                <a:srgbClr val="FFFFFF"/>
              </a:solidFill>
            </a:endParaRPr>
          </a:p>
        </p:txBody>
      </p:sp>
    </p:spTree>
    <p:extLst>
      <p:ext uri="{BB962C8B-B14F-4D97-AF65-F5344CB8AC3E}">
        <p14:creationId xmlns:p14="http://schemas.microsoft.com/office/powerpoint/2010/main" val="72418118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C33C87AF-1089-4586-AB31-2E82F6F54761}" vid="{19E47E40-653A-466D-B99D-80B383FB0856}"/>
    </a:ext>
  </a:extLst>
</a:theme>
</file>

<file path=ppt/theme/theme2.xml><?xml version="1.0" encoding="utf-8"?>
<a:theme xmlns:a="http://schemas.openxmlformats.org/drawingml/2006/main" name="SharePoint Conference">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 Conference" id="{8A1956F8-F717-49B7-8FB6-552722DD0197}" vid="{9398198B-9040-4A62-B651-4CB9FD1F3F81}"/>
    </a:ext>
  </a:extLst>
</a:theme>
</file>

<file path=ppt/theme/theme3.xml><?xml version="1.0" encoding="utf-8"?>
<a:theme xmlns:a="http://schemas.openxmlformats.org/drawingml/2006/main" name="1_TR18_BO_CT_Template_16x9">
  <a:themeElements>
    <a:clrScheme name="TR17-Blue">
      <a:dk1>
        <a:srgbClr val="505050"/>
      </a:dk1>
      <a:lt1>
        <a:srgbClr val="FFFFFF"/>
      </a:lt1>
      <a:dk2>
        <a:srgbClr val="0072C6"/>
      </a:dk2>
      <a:lt2>
        <a:srgbClr val="6DC2E9"/>
      </a:lt2>
      <a:accent1>
        <a:srgbClr val="002050"/>
      </a:accent1>
      <a:accent2>
        <a:srgbClr val="007233"/>
      </a:accent2>
      <a:accent3>
        <a:srgbClr val="DC3C00"/>
      </a:accent3>
      <a:accent4>
        <a:srgbClr val="442359"/>
      </a:accent4>
      <a:accent5>
        <a:srgbClr val="B4009E"/>
      </a:accent5>
      <a:accent6>
        <a:srgbClr val="FF8C00"/>
      </a:accent6>
      <a:hlink>
        <a:srgbClr val="E2E584"/>
      </a:hlink>
      <a:folHlink>
        <a:srgbClr val="E2E58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R18_OfficeOnline_Collaborate" id="{C4724150-7DD3-43BB-8504-BA12A0DDC3D1}" vid="{2370EC78-3918-4594-A5E6-2954D30F11D0}"/>
    </a:ext>
  </a:extLst>
</a:theme>
</file>

<file path=ppt/theme/theme4.xml><?xml version="1.0" encoding="utf-8"?>
<a:theme xmlns:a="http://schemas.openxmlformats.org/drawingml/2006/main" name="TR18_BO_CT_Template_16x9">
  <a:themeElements>
    <a:clrScheme name="TR17-Blue">
      <a:dk1>
        <a:srgbClr val="505050"/>
      </a:dk1>
      <a:lt1>
        <a:srgbClr val="FFFFFF"/>
      </a:lt1>
      <a:dk2>
        <a:srgbClr val="0072C6"/>
      </a:dk2>
      <a:lt2>
        <a:srgbClr val="6DC2E9"/>
      </a:lt2>
      <a:accent1>
        <a:srgbClr val="002050"/>
      </a:accent1>
      <a:accent2>
        <a:srgbClr val="007233"/>
      </a:accent2>
      <a:accent3>
        <a:srgbClr val="DC3C00"/>
      </a:accent3>
      <a:accent4>
        <a:srgbClr val="442359"/>
      </a:accent4>
      <a:accent5>
        <a:srgbClr val="B4009E"/>
      </a:accent5>
      <a:accent6>
        <a:srgbClr val="FF8C00"/>
      </a:accent6>
      <a:hlink>
        <a:srgbClr val="E2E584"/>
      </a:hlink>
      <a:folHlink>
        <a:srgbClr val="E2E58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R18_OfficeOnline_Collaborate" id="{C4724150-7DD3-43BB-8504-BA12A0DDC3D1}" vid="{2370EC78-3918-4594-A5E6-2954D30F11D0}"/>
    </a:ext>
  </a:extLst>
</a:theme>
</file>

<file path=ppt/theme/theme5.xml><?xml version="1.0" encoding="utf-8"?>
<a:theme xmlns:a="http://schemas.openxmlformats.org/drawingml/2006/main" name="Office 365 Theme">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TR18_OfficeOnline_Collaborate" id="{C4724150-7DD3-43BB-8504-BA12A0DDC3D1}" vid="{90757CD8-AEB4-4BD4-8721-D63594914E4F}"/>
    </a:ext>
  </a:extLst>
</a:theme>
</file>

<file path=ppt/theme/theme6.xml><?xml version="1.0" encoding="utf-8"?>
<a:theme xmlns:a="http://schemas.openxmlformats.org/drawingml/2006/main" name="1_TechReady 17 Theme">
  <a:themeElements>
    <a:clrScheme name="TR17-Blue">
      <a:dk1>
        <a:srgbClr val="505050"/>
      </a:dk1>
      <a:lt1>
        <a:srgbClr val="FFFFFF"/>
      </a:lt1>
      <a:dk2>
        <a:srgbClr val="0072C6"/>
      </a:dk2>
      <a:lt2>
        <a:srgbClr val="6DC2E9"/>
      </a:lt2>
      <a:accent1>
        <a:srgbClr val="002050"/>
      </a:accent1>
      <a:accent2>
        <a:srgbClr val="007233"/>
      </a:accent2>
      <a:accent3>
        <a:srgbClr val="DC3C00"/>
      </a:accent3>
      <a:accent4>
        <a:srgbClr val="442359"/>
      </a:accent4>
      <a:accent5>
        <a:srgbClr val="B4009E"/>
      </a:accent5>
      <a:accent6>
        <a:srgbClr val="FF8C00"/>
      </a:accent6>
      <a:hlink>
        <a:srgbClr val="E2E584"/>
      </a:hlink>
      <a:folHlink>
        <a:srgbClr val="E2E58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R18_OfficeOnline_Collaborate" id="{C4724150-7DD3-43BB-8504-BA12A0DDC3D1}" vid="{2997F7FA-3CC3-4468-9EC0-51BB66261D74}"/>
    </a:ext>
  </a:extLst>
</a:theme>
</file>

<file path=ppt/theme/theme7.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ySPC_Dev_v01" id="{22DB4827-4ED5-43EC-8839-CEFE06BE7DAD}" vid="{62E7F515-C1B5-46B5-84DE-B2ED7102B099}"/>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FEF38CC-151C-4F8A-B0C5-8629372FE38C}"/>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SharePoint_Conference_2014_PowerUser_Template</Template>
  <TotalTime>3</TotalTime>
  <Words>1836</Words>
  <Application>Microsoft Office PowerPoint</Application>
  <PresentationFormat>Custom</PresentationFormat>
  <Paragraphs>187</Paragraphs>
  <Slides>45</Slides>
  <Notes>15</Notes>
  <HiddenSlides>0</HiddenSlides>
  <MMClips>0</MMClips>
  <ScaleCrop>false</ScaleCrop>
  <HeadingPairs>
    <vt:vector size="6" baseType="variant">
      <vt:variant>
        <vt:lpstr>Fonts Used</vt:lpstr>
      </vt:variant>
      <vt:variant>
        <vt:i4>11</vt:i4>
      </vt:variant>
      <vt:variant>
        <vt:lpstr>Theme</vt:lpstr>
      </vt:variant>
      <vt:variant>
        <vt:i4>7</vt:i4>
      </vt:variant>
      <vt:variant>
        <vt:lpstr>Slide Titles</vt:lpstr>
      </vt:variant>
      <vt:variant>
        <vt:i4>45</vt:i4>
      </vt:variant>
    </vt:vector>
  </HeadingPairs>
  <TitlesOfParts>
    <vt:vector size="63" baseType="lpstr">
      <vt:lpstr>ＭＳ Ｐゴシック</vt:lpstr>
      <vt:lpstr>Arial</vt:lpstr>
      <vt:lpstr>Calibri</vt:lpstr>
      <vt:lpstr>Consolas</vt:lpstr>
      <vt:lpstr>Segoe Pro</vt:lpstr>
      <vt:lpstr>Segoe Pro Light</vt:lpstr>
      <vt:lpstr>Segoe Pro Semibold</vt:lpstr>
      <vt:lpstr>Segoe Semibold</vt:lpstr>
      <vt:lpstr>Segoe UI</vt:lpstr>
      <vt:lpstr>Segoe UI Light</vt:lpstr>
      <vt:lpstr>Wingdings</vt:lpstr>
      <vt:lpstr>5-30499_SPC_2014_PowerUser_Template_16x9</vt:lpstr>
      <vt:lpstr>SharePoint Conference</vt:lpstr>
      <vt:lpstr>1_TR18_BO_CT_Template_16x9</vt:lpstr>
      <vt:lpstr>TR18_BO_CT_Template_16x9</vt:lpstr>
      <vt:lpstr>Office 365 Theme</vt:lpstr>
      <vt:lpstr>1_TechReady 17 Theme</vt:lpstr>
      <vt:lpstr>5-30499_SPC_2014_Dev_Template_16x9</vt:lpstr>
      <vt:lpstr>PowerPoint Presentation</vt:lpstr>
      <vt:lpstr>Collaborating with Office  and Office Online</vt:lpstr>
      <vt:lpstr>True or False:  Mike Morton is personally responsible for putting SharePoint in the dictionary?</vt:lpstr>
      <vt:lpstr>Facts</vt:lpstr>
      <vt:lpstr>More Facts</vt:lpstr>
      <vt:lpstr>Truth</vt:lpstr>
      <vt:lpstr>What is Office Online?</vt:lpstr>
      <vt:lpstr>Office Online – A new name and vision</vt:lpstr>
      <vt:lpstr>PowerPoint Presentation</vt:lpstr>
      <vt:lpstr>Office Online in the Enterprise</vt:lpstr>
      <vt:lpstr>PowerPoint Presentation</vt:lpstr>
      <vt:lpstr>A brief history</vt:lpstr>
      <vt:lpstr>Release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Where do I find Office Online?</vt:lpstr>
      <vt:lpstr>http://office.com</vt:lpstr>
      <vt:lpstr>Where is Office Online?</vt:lpstr>
      <vt:lpstr>What devices can I use with Office Online</vt:lpstr>
      <vt:lpstr>PowerPoint Presentation</vt:lpstr>
      <vt:lpstr>Office Online (Web) vs. Office apps (Native)</vt:lpstr>
      <vt:lpstr>Demo – Office Online</vt:lpstr>
      <vt:lpstr>Office Online Roadmap</vt:lpstr>
      <vt:lpstr>PowerPoint Presentation</vt:lpstr>
      <vt:lpstr>New in Office Online</vt:lpstr>
      <vt:lpstr>New in Office Online</vt:lpstr>
      <vt:lpstr>New in Office Online</vt:lpstr>
      <vt:lpstr>Demo – Office.com</vt:lpstr>
      <vt:lpstr>How We Build Office Online</vt:lpstr>
      <vt:lpstr>Frequent updates</vt:lpstr>
      <vt:lpstr>Data Informed</vt:lpstr>
      <vt:lpstr>Product Quality</vt:lpstr>
      <vt:lpstr>Calls to Action</vt:lpstr>
      <vt:lpstr>Calls to action</vt:lpstr>
      <vt:lpstr>Questions?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Collaborate with Office and Office Web Apps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2014-03-05T22:24:57Z</dcterms:created>
  <dcterms:modified xsi:type="dcterms:W3CDTF">2014-03-05T20:39:49Z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