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46"/>
  </p:notesMasterIdLst>
  <p:handoutMasterIdLst>
    <p:handoutMasterId r:id="rId47"/>
  </p:handout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56" r:id="rId44"/>
    <p:sldId id="295" r:id="rId45"/>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BDEF"/>
    <a:srgbClr val="F88608"/>
    <a:srgbClr val="F9A03E"/>
    <a:srgbClr val="E39E48"/>
    <a:srgbClr val="6E8B2D"/>
    <a:srgbClr val="87AB37"/>
    <a:srgbClr val="9FC54D"/>
    <a:srgbClr val="505050"/>
    <a:srgbClr val="785393"/>
    <a:srgbClr val="8059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368"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81" d="100"/>
        <a:sy n="81"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200352-EF13-4A76-BCA2-4139CB30FECB}"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15268442-5253-40B6-93F9-99AA1A6F4EF9}">
      <dgm:prSet phldrT="[Text]"/>
      <dgm:spPr/>
      <dgm:t>
        <a:bodyPr/>
        <a:lstStyle/>
        <a:p>
          <a:r>
            <a:rPr lang="en-US" dirty="0" smtClean="0"/>
            <a:t>Desktop Access Apps </a:t>
          </a:r>
          <a:endParaRPr lang="en-US" dirty="0"/>
        </a:p>
      </dgm:t>
    </dgm:pt>
    <dgm:pt modelId="{53D72965-4B78-4A46-88E2-5225015260DA}" type="parTrans" cxnId="{241793C3-5B55-4707-8483-20DF8E6DA4B6}">
      <dgm:prSet/>
      <dgm:spPr/>
      <dgm:t>
        <a:bodyPr/>
        <a:lstStyle/>
        <a:p>
          <a:endParaRPr lang="en-US"/>
        </a:p>
      </dgm:t>
    </dgm:pt>
    <dgm:pt modelId="{26B20063-A044-49EE-8095-E8AEF9334794}" type="sibTrans" cxnId="{241793C3-5B55-4707-8483-20DF8E6DA4B6}">
      <dgm:prSet/>
      <dgm:spPr/>
      <dgm:t>
        <a:bodyPr/>
        <a:lstStyle/>
        <a:p>
          <a:endParaRPr lang="en-US"/>
        </a:p>
      </dgm:t>
    </dgm:pt>
    <dgm:pt modelId="{62250127-2B51-46E4-B179-53DBF0AC16A9}">
      <dgm:prSet phldrT="[Text]"/>
      <dgm:spPr/>
      <dgm:t>
        <a:bodyPr/>
        <a:lstStyle/>
        <a:p>
          <a:r>
            <a:rPr lang="en-US" dirty="0" smtClean="0"/>
            <a:t>Used by millions today</a:t>
          </a:r>
          <a:endParaRPr lang="en-US" dirty="0"/>
        </a:p>
      </dgm:t>
    </dgm:pt>
    <dgm:pt modelId="{99F34A97-6559-4DFB-84BB-F0ABEBDA7D80}" type="parTrans" cxnId="{8A90D0C3-246B-4EA1-9BC5-42BEF8DD5D55}">
      <dgm:prSet/>
      <dgm:spPr/>
      <dgm:t>
        <a:bodyPr/>
        <a:lstStyle/>
        <a:p>
          <a:endParaRPr lang="en-US"/>
        </a:p>
      </dgm:t>
    </dgm:pt>
    <dgm:pt modelId="{B8E50B7B-A101-413C-8301-D5532CB9BBA3}" type="sibTrans" cxnId="{8A90D0C3-246B-4EA1-9BC5-42BEF8DD5D55}">
      <dgm:prSet/>
      <dgm:spPr/>
      <dgm:t>
        <a:bodyPr/>
        <a:lstStyle/>
        <a:p>
          <a:endParaRPr lang="en-US"/>
        </a:p>
      </dgm:t>
    </dgm:pt>
    <dgm:pt modelId="{F9768428-DF12-4A8C-BE55-20CF1C33C586}">
      <dgm:prSet phldrT="[Text]"/>
      <dgm:spPr/>
      <dgm:t>
        <a:bodyPr/>
        <a:lstStyle/>
        <a:p>
          <a:r>
            <a:rPr lang="en-US" dirty="0" smtClean="0"/>
            <a:t>Access 2013 Web Apps</a:t>
          </a:r>
          <a:endParaRPr lang="en-US" dirty="0"/>
        </a:p>
      </dgm:t>
    </dgm:pt>
    <dgm:pt modelId="{E191C6DE-C6C1-47F2-A61E-CFFAAF55F93B}" type="parTrans" cxnId="{C5502BC6-3EF4-40FF-A549-055A41DCFF8E}">
      <dgm:prSet/>
      <dgm:spPr/>
      <dgm:t>
        <a:bodyPr/>
        <a:lstStyle/>
        <a:p>
          <a:endParaRPr lang="en-US"/>
        </a:p>
      </dgm:t>
    </dgm:pt>
    <dgm:pt modelId="{96CA7B06-F1FB-4580-92B1-B764A785FE44}" type="sibTrans" cxnId="{C5502BC6-3EF4-40FF-A549-055A41DCFF8E}">
      <dgm:prSet/>
      <dgm:spPr/>
      <dgm:t>
        <a:bodyPr/>
        <a:lstStyle/>
        <a:p>
          <a:endParaRPr lang="en-US"/>
        </a:p>
      </dgm:t>
    </dgm:pt>
    <dgm:pt modelId="{1A70F58F-B8A3-40DE-861C-D5D83DA8388A}">
      <dgm:prSet phldrT="[Text]"/>
      <dgm:spPr/>
      <dgm:t>
        <a:bodyPr/>
        <a:lstStyle/>
        <a:p>
          <a:r>
            <a:rPr lang="en-US" dirty="0" smtClean="0"/>
            <a:t>Brings Access databases into a new web-connected era</a:t>
          </a:r>
        </a:p>
      </dgm:t>
    </dgm:pt>
    <dgm:pt modelId="{AB77CF4B-0BAC-4CB9-9977-C3BD4CB5D22D}" type="parTrans" cxnId="{0EDF3EAD-5EA9-4DD8-90DB-C7FEE78CE5DC}">
      <dgm:prSet/>
      <dgm:spPr/>
      <dgm:t>
        <a:bodyPr/>
        <a:lstStyle/>
        <a:p>
          <a:endParaRPr lang="en-US"/>
        </a:p>
      </dgm:t>
    </dgm:pt>
    <dgm:pt modelId="{A80C0EF1-D47C-42C7-9DB7-F8B3FA093564}" type="sibTrans" cxnId="{0EDF3EAD-5EA9-4DD8-90DB-C7FEE78CE5DC}">
      <dgm:prSet/>
      <dgm:spPr/>
      <dgm:t>
        <a:bodyPr/>
        <a:lstStyle/>
        <a:p>
          <a:endParaRPr lang="en-US"/>
        </a:p>
      </dgm:t>
    </dgm:pt>
    <dgm:pt modelId="{5F4F737E-92DC-43D9-9453-C902BBF54A43}">
      <dgm:prSet phldrT="[Text]"/>
      <dgm:spPr/>
      <dgm:t>
        <a:bodyPr/>
        <a:lstStyle/>
        <a:p>
          <a:r>
            <a:rPr lang="en-US" dirty="0" smtClean="0"/>
            <a:t>Data stored in SQL for Office 365 or on-premise server</a:t>
          </a:r>
        </a:p>
      </dgm:t>
    </dgm:pt>
    <dgm:pt modelId="{9652190A-9C8E-4676-BF3C-DC6F787F7154}" type="parTrans" cxnId="{9C811100-54EE-41C1-84C2-A60EC5094C84}">
      <dgm:prSet/>
      <dgm:spPr/>
      <dgm:t>
        <a:bodyPr/>
        <a:lstStyle/>
        <a:p>
          <a:endParaRPr lang="en-US"/>
        </a:p>
      </dgm:t>
    </dgm:pt>
    <dgm:pt modelId="{F72CB0D8-D621-4256-9A5B-6F6711B516DC}" type="sibTrans" cxnId="{9C811100-54EE-41C1-84C2-A60EC5094C84}">
      <dgm:prSet/>
      <dgm:spPr/>
      <dgm:t>
        <a:bodyPr/>
        <a:lstStyle/>
        <a:p>
          <a:endParaRPr lang="en-US"/>
        </a:p>
      </dgm:t>
    </dgm:pt>
    <dgm:pt modelId="{D71AC286-4FDC-4097-925A-0A91816ABE4E}">
      <dgm:prSet phldrT="[Text]"/>
      <dgm:spPr/>
      <dgm:t>
        <a:bodyPr/>
        <a:lstStyle/>
        <a:p>
          <a:r>
            <a:rPr lang="en-US" dirty="0" smtClean="0"/>
            <a:t>Accessible everywhere through any browser</a:t>
          </a:r>
        </a:p>
        <a:p>
          <a:r>
            <a:rPr lang="en-US" dirty="0" smtClean="0"/>
            <a:t>Easy sharing and no code</a:t>
          </a:r>
        </a:p>
      </dgm:t>
    </dgm:pt>
    <dgm:pt modelId="{347D2439-9E66-4B01-A9B2-10A2B8F73A6C}" type="parTrans" cxnId="{EC1CCCD4-5FFE-4697-881D-A4DA771A65B8}">
      <dgm:prSet/>
      <dgm:spPr/>
      <dgm:t>
        <a:bodyPr/>
        <a:lstStyle/>
        <a:p>
          <a:endParaRPr lang="en-US"/>
        </a:p>
      </dgm:t>
    </dgm:pt>
    <dgm:pt modelId="{791E174C-D3F5-4E84-9A1F-335B28610655}" type="sibTrans" cxnId="{EC1CCCD4-5FFE-4697-881D-A4DA771A65B8}">
      <dgm:prSet/>
      <dgm:spPr/>
      <dgm:t>
        <a:bodyPr/>
        <a:lstStyle/>
        <a:p>
          <a:endParaRPr lang="en-US"/>
        </a:p>
      </dgm:t>
    </dgm:pt>
    <dgm:pt modelId="{8BA66EC4-6FCD-4559-A608-015BBEAE89E1}">
      <dgm:prSet phldrT="[Text]"/>
      <dgm:spPr/>
      <dgm:t>
        <a:bodyPr/>
        <a:lstStyle/>
        <a:p>
          <a:r>
            <a:rPr lang="en-US" dirty="0" smtClean="0"/>
            <a:t>Data stored in a local file</a:t>
          </a:r>
          <a:endParaRPr lang="en-US" dirty="0"/>
        </a:p>
      </dgm:t>
    </dgm:pt>
    <dgm:pt modelId="{024AE6AA-BD1D-4C9E-9009-8506899B3472}" type="parTrans" cxnId="{454CB934-6102-405D-B9D5-56E4B2C1E9A7}">
      <dgm:prSet/>
      <dgm:spPr/>
      <dgm:t>
        <a:bodyPr/>
        <a:lstStyle/>
        <a:p>
          <a:endParaRPr lang="en-US"/>
        </a:p>
      </dgm:t>
    </dgm:pt>
    <dgm:pt modelId="{389DAA48-86B3-4507-9F8F-C0690069AD91}" type="sibTrans" cxnId="{454CB934-6102-405D-B9D5-56E4B2C1E9A7}">
      <dgm:prSet/>
      <dgm:spPr/>
      <dgm:t>
        <a:bodyPr/>
        <a:lstStyle/>
        <a:p>
          <a:endParaRPr lang="en-US"/>
        </a:p>
      </dgm:t>
    </dgm:pt>
    <dgm:pt modelId="{1AECE8F3-30E8-4D5C-A3F0-75092F9EB412}">
      <dgm:prSet phldrT="[Text]"/>
      <dgm:spPr/>
      <dgm:t>
        <a:bodyPr/>
        <a:lstStyle/>
        <a:p>
          <a:r>
            <a:rPr lang="en-US" dirty="0" smtClean="0"/>
            <a:t>Requires Access software to view and edit data</a:t>
          </a:r>
        </a:p>
        <a:p>
          <a:r>
            <a:rPr lang="en-US" dirty="0" smtClean="0"/>
            <a:t>Rich functionality with VBA</a:t>
          </a:r>
          <a:endParaRPr lang="en-US" dirty="0"/>
        </a:p>
      </dgm:t>
    </dgm:pt>
    <dgm:pt modelId="{9DB8B8C9-3A82-4179-8DCD-CCEA8F2D8A33}" type="parTrans" cxnId="{E6290379-6137-48CD-AA55-6EEC0CC526E1}">
      <dgm:prSet/>
      <dgm:spPr/>
      <dgm:t>
        <a:bodyPr/>
        <a:lstStyle/>
        <a:p>
          <a:endParaRPr lang="en-US"/>
        </a:p>
      </dgm:t>
    </dgm:pt>
    <dgm:pt modelId="{87C55D6F-8098-4FA8-B5F7-C4927BFE7497}" type="sibTrans" cxnId="{E6290379-6137-48CD-AA55-6EEC0CC526E1}">
      <dgm:prSet/>
      <dgm:spPr/>
      <dgm:t>
        <a:bodyPr/>
        <a:lstStyle/>
        <a:p>
          <a:endParaRPr lang="en-US"/>
        </a:p>
      </dgm:t>
    </dgm:pt>
    <dgm:pt modelId="{351B8E11-7FC7-499D-A01C-C31A224F6794}">
      <dgm:prSet phldrT="[Text]"/>
      <dgm:spPr/>
      <dgm:t>
        <a:bodyPr/>
        <a:lstStyle/>
        <a:p>
          <a:r>
            <a:rPr lang="en-US" dirty="0" smtClean="0"/>
            <a:t>Fully supported in 2013</a:t>
          </a:r>
          <a:endParaRPr lang="en-US" dirty="0"/>
        </a:p>
      </dgm:t>
    </dgm:pt>
    <dgm:pt modelId="{53005BEC-6721-487D-BD3A-D466B33647C5}" type="parTrans" cxnId="{B10CE4D1-24C0-4761-A582-1EC10CFF1E5A}">
      <dgm:prSet/>
      <dgm:spPr/>
      <dgm:t>
        <a:bodyPr/>
        <a:lstStyle/>
        <a:p>
          <a:endParaRPr lang="en-US"/>
        </a:p>
      </dgm:t>
    </dgm:pt>
    <dgm:pt modelId="{E8F433CA-F5F2-428A-B108-A03BA50116BD}" type="sibTrans" cxnId="{B10CE4D1-24C0-4761-A582-1EC10CFF1E5A}">
      <dgm:prSet/>
      <dgm:spPr/>
      <dgm:t>
        <a:bodyPr/>
        <a:lstStyle/>
        <a:p>
          <a:endParaRPr lang="en-US"/>
        </a:p>
      </dgm:t>
    </dgm:pt>
    <dgm:pt modelId="{9EF2F6F8-D1AB-4DF7-AC15-7B66442C0456}" type="pres">
      <dgm:prSet presAssocID="{DE200352-EF13-4A76-BCA2-4139CB30FECB}" presName="Name0" presStyleCnt="0">
        <dgm:presLayoutVars>
          <dgm:chMax val="5"/>
          <dgm:chPref val="5"/>
          <dgm:dir/>
          <dgm:animLvl val="lvl"/>
        </dgm:presLayoutVars>
      </dgm:prSet>
      <dgm:spPr/>
      <dgm:t>
        <a:bodyPr/>
        <a:lstStyle/>
        <a:p>
          <a:endParaRPr lang="en-US"/>
        </a:p>
      </dgm:t>
    </dgm:pt>
    <dgm:pt modelId="{909F374A-304F-4FD7-8A60-F7911B9C3FC5}" type="pres">
      <dgm:prSet presAssocID="{15268442-5253-40B6-93F9-99AA1A6F4EF9}" presName="parentText1" presStyleLbl="node1" presStyleIdx="0" presStyleCnt="2">
        <dgm:presLayoutVars>
          <dgm:chMax/>
          <dgm:chPref val="3"/>
          <dgm:bulletEnabled val="1"/>
        </dgm:presLayoutVars>
      </dgm:prSet>
      <dgm:spPr/>
      <dgm:t>
        <a:bodyPr/>
        <a:lstStyle/>
        <a:p>
          <a:endParaRPr lang="en-US"/>
        </a:p>
      </dgm:t>
    </dgm:pt>
    <dgm:pt modelId="{2BA77A20-1F94-42CE-A4CC-F84DEA18B975}" type="pres">
      <dgm:prSet presAssocID="{15268442-5253-40B6-93F9-99AA1A6F4EF9}" presName="childText1" presStyleLbl="solidAlignAcc1" presStyleIdx="0" presStyleCnt="2" custScaleX="100529" custScaleY="108973" custLinFactNeighborX="334" custLinFactNeighborY="3479">
        <dgm:presLayoutVars>
          <dgm:chMax val="0"/>
          <dgm:chPref val="0"/>
          <dgm:bulletEnabled val="1"/>
        </dgm:presLayoutVars>
      </dgm:prSet>
      <dgm:spPr/>
      <dgm:t>
        <a:bodyPr/>
        <a:lstStyle/>
        <a:p>
          <a:endParaRPr lang="en-US"/>
        </a:p>
      </dgm:t>
    </dgm:pt>
    <dgm:pt modelId="{BF0D911C-BE3F-40FA-BB88-3C307ABE0F98}" type="pres">
      <dgm:prSet presAssocID="{F9768428-DF12-4A8C-BE55-20CF1C33C586}" presName="parentText2" presStyleLbl="node1" presStyleIdx="1" presStyleCnt="2">
        <dgm:presLayoutVars>
          <dgm:chMax/>
          <dgm:chPref val="3"/>
          <dgm:bulletEnabled val="1"/>
        </dgm:presLayoutVars>
      </dgm:prSet>
      <dgm:spPr/>
      <dgm:t>
        <a:bodyPr/>
        <a:lstStyle/>
        <a:p>
          <a:endParaRPr lang="en-US"/>
        </a:p>
      </dgm:t>
    </dgm:pt>
    <dgm:pt modelId="{CEA70240-DA90-4FF5-81D3-A6DAB1547991}" type="pres">
      <dgm:prSet presAssocID="{F9768428-DF12-4A8C-BE55-20CF1C33C586}" presName="childText2" presStyleLbl="solidAlignAcc1" presStyleIdx="1" presStyleCnt="2" custScaleY="103540" custLinFactNeighborX="1010" custLinFactNeighborY="673">
        <dgm:presLayoutVars>
          <dgm:chMax val="0"/>
          <dgm:chPref val="0"/>
          <dgm:bulletEnabled val="1"/>
        </dgm:presLayoutVars>
      </dgm:prSet>
      <dgm:spPr/>
      <dgm:t>
        <a:bodyPr/>
        <a:lstStyle/>
        <a:p>
          <a:endParaRPr lang="en-US"/>
        </a:p>
      </dgm:t>
    </dgm:pt>
  </dgm:ptLst>
  <dgm:cxnLst>
    <dgm:cxn modelId="{241793C3-5B55-4707-8483-20DF8E6DA4B6}" srcId="{DE200352-EF13-4A76-BCA2-4139CB30FECB}" destId="{15268442-5253-40B6-93F9-99AA1A6F4EF9}" srcOrd="0" destOrd="0" parTransId="{53D72965-4B78-4A46-88E2-5225015260DA}" sibTransId="{26B20063-A044-49EE-8095-E8AEF9334794}"/>
    <dgm:cxn modelId="{EC1CCCD4-5FFE-4697-881D-A4DA771A65B8}" srcId="{F9768428-DF12-4A8C-BE55-20CF1C33C586}" destId="{D71AC286-4FDC-4097-925A-0A91816ABE4E}" srcOrd="2" destOrd="0" parTransId="{347D2439-9E66-4B01-A9B2-10A2B8F73A6C}" sibTransId="{791E174C-D3F5-4E84-9A1F-335B28610655}"/>
    <dgm:cxn modelId="{9C811100-54EE-41C1-84C2-A60EC5094C84}" srcId="{F9768428-DF12-4A8C-BE55-20CF1C33C586}" destId="{5F4F737E-92DC-43D9-9453-C902BBF54A43}" srcOrd="1" destOrd="0" parTransId="{9652190A-9C8E-4676-BF3C-DC6F787F7154}" sibTransId="{F72CB0D8-D621-4256-9A5B-6F6711B516DC}"/>
    <dgm:cxn modelId="{09AA050F-1F1F-44CE-B4A4-E7248748140B}" type="presOf" srcId="{351B8E11-7FC7-499D-A01C-C31A224F6794}" destId="{2BA77A20-1F94-42CE-A4CC-F84DEA18B975}" srcOrd="0" destOrd="3" presId="urn:microsoft.com/office/officeart/2009/3/layout/IncreasingArrowsProcess"/>
    <dgm:cxn modelId="{0EDF3EAD-5EA9-4DD8-90DB-C7FEE78CE5DC}" srcId="{F9768428-DF12-4A8C-BE55-20CF1C33C586}" destId="{1A70F58F-B8A3-40DE-861C-D5D83DA8388A}" srcOrd="0" destOrd="0" parTransId="{AB77CF4B-0BAC-4CB9-9977-C3BD4CB5D22D}" sibTransId="{A80C0EF1-D47C-42C7-9DB7-F8B3FA093564}"/>
    <dgm:cxn modelId="{C5502BC6-3EF4-40FF-A549-055A41DCFF8E}" srcId="{DE200352-EF13-4A76-BCA2-4139CB30FECB}" destId="{F9768428-DF12-4A8C-BE55-20CF1C33C586}" srcOrd="1" destOrd="0" parTransId="{E191C6DE-C6C1-47F2-A61E-CFFAAF55F93B}" sibTransId="{96CA7B06-F1FB-4580-92B1-B764A785FE44}"/>
    <dgm:cxn modelId="{4D7A90DB-58FA-43E3-BDF0-FE7C0BF277E5}" type="presOf" srcId="{15268442-5253-40B6-93F9-99AA1A6F4EF9}" destId="{909F374A-304F-4FD7-8A60-F7911B9C3FC5}" srcOrd="0" destOrd="0" presId="urn:microsoft.com/office/officeart/2009/3/layout/IncreasingArrowsProcess"/>
    <dgm:cxn modelId="{B10CE4D1-24C0-4761-A582-1EC10CFF1E5A}" srcId="{15268442-5253-40B6-93F9-99AA1A6F4EF9}" destId="{351B8E11-7FC7-499D-A01C-C31A224F6794}" srcOrd="3" destOrd="0" parTransId="{53005BEC-6721-487D-BD3A-D466B33647C5}" sibTransId="{E8F433CA-F5F2-428A-B108-A03BA50116BD}"/>
    <dgm:cxn modelId="{0EAD9C60-1BDC-46FE-BA19-2B410A030E8E}" type="presOf" srcId="{1AECE8F3-30E8-4D5C-A3F0-75092F9EB412}" destId="{2BA77A20-1F94-42CE-A4CC-F84DEA18B975}" srcOrd="0" destOrd="2" presId="urn:microsoft.com/office/officeart/2009/3/layout/IncreasingArrowsProcess"/>
    <dgm:cxn modelId="{8A90D0C3-246B-4EA1-9BC5-42BEF8DD5D55}" srcId="{15268442-5253-40B6-93F9-99AA1A6F4EF9}" destId="{62250127-2B51-46E4-B179-53DBF0AC16A9}" srcOrd="0" destOrd="0" parTransId="{99F34A97-6559-4DFB-84BB-F0ABEBDA7D80}" sibTransId="{B8E50B7B-A101-413C-8301-D5532CB9BBA3}"/>
    <dgm:cxn modelId="{04798AC2-7F1A-4CD1-BEC1-612050D067C9}" type="presOf" srcId="{5F4F737E-92DC-43D9-9453-C902BBF54A43}" destId="{CEA70240-DA90-4FF5-81D3-A6DAB1547991}" srcOrd="0" destOrd="1" presId="urn:microsoft.com/office/officeart/2009/3/layout/IncreasingArrowsProcess"/>
    <dgm:cxn modelId="{526C89E0-D8AD-482A-BAC9-9CC59EE51861}" type="presOf" srcId="{DE200352-EF13-4A76-BCA2-4139CB30FECB}" destId="{9EF2F6F8-D1AB-4DF7-AC15-7B66442C0456}" srcOrd="0" destOrd="0" presId="urn:microsoft.com/office/officeart/2009/3/layout/IncreasingArrowsProcess"/>
    <dgm:cxn modelId="{E6290379-6137-48CD-AA55-6EEC0CC526E1}" srcId="{15268442-5253-40B6-93F9-99AA1A6F4EF9}" destId="{1AECE8F3-30E8-4D5C-A3F0-75092F9EB412}" srcOrd="2" destOrd="0" parTransId="{9DB8B8C9-3A82-4179-8DCD-CCEA8F2D8A33}" sibTransId="{87C55D6F-8098-4FA8-B5F7-C4927BFE7497}"/>
    <dgm:cxn modelId="{A403C75E-FC55-4568-9A59-81A28948C9D6}" type="presOf" srcId="{F9768428-DF12-4A8C-BE55-20CF1C33C586}" destId="{BF0D911C-BE3F-40FA-BB88-3C307ABE0F98}" srcOrd="0" destOrd="0" presId="urn:microsoft.com/office/officeart/2009/3/layout/IncreasingArrowsProcess"/>
    <dgm:cxn modelId="{A7628F64-8E30-4DB5-9191-B8C4A25B0E01}" type="presOf" srcId="{8BA66EC4-6FCD-4559-A608-015BBEAE89E1}" destId="{2BA77A20-1F94-42CE-A4CC-F84DEA18B975}" srcOrd="0" destOrd="1" presId="urn:microsoft.com/office/officeart/2009/3/layout/IncreasingArrowsProcess"/>
    <dgm:cxn modelId="{12BF3C06-6338-49DC-8854-393A53215BE8}" type="presOf" srcId="{1A70F58F-B8A3-40DE-861C-D5D83DA8388A}" destId="{CEA70240-DA90-4FF5-81D3-A6DAB1547991}" srcOrd="0" destOrd="0" presId="urn:microsoft.com/office/officeart/2009/3/layout/IncreasingArrowsProcess"/>
    <dgm:cxn modelId="{454CB934-6102-405D-B9D5-56E4B2C1E9A7}" srcId="{15268442-5253-40B6-93F9-99AA1A6F4EF9}" destId="{8BA66EC4-6FCD-4559-A608-015BBEAE89E1}" srcOrd="1" destOrd="0" parTransId="{024AE6AA-BD1D-4C9E-9009-8506899B3472}" sibTransId="{389DAA48-86B3-4507-9F8F-C0690069AD91}"/>
    <dgm:cxn modelId="{B737DF88-1FC8-43E2-A47E-EC0909867D76}" type="presOf" srcId="{D71AC286-4FDC-4097-925A-0A91816ABE4E}" destId="{CEA70240-DA90-4FF5-81D3-A6DAB1547991}" srcOrd="0" destOrd="2" presId="urn:microsoft.com/office/officeart/2009/3/layout/IncreasingArrowsProcess"/>
    <dgm:cxn modelId="{E4BF4D34-39DB-4C97-A372-7AE97BFD1BBF}" type="presOf" srcId="{62250127-2B51-46E4-B179-53DBF0AC16A9}" destId="{2BA77A20-1F94-42CE-A4CC-F84DEA18B975}" srcOrd="0" destOrd="0" presId="urn:microsoft.com/office/officeart/2009/3/layout/IncreasingArrowsProcess"/>
    <dgm:cxn modelId="{429E04FB-4397-4A20-A7F2-2DE74E1F944A}" type="presParOf" srcId="{9EF2F6F8-D1AB-4DF7-AC15-7B66442C0456}" destId="{909F374A-304F-4FD7-8A60-F7911B9C3FC5}" srcOrd="0" destOrd="0" presId="urn:microsoft.com/office/officeart/2009/3/layout/IncreasingArrowsProcess"/>
    <dgm:cxn modelId="{2247E6DA-7412-456A-BE80-BBD281C1DF5F}" type="presParOf" srcId="{9EF2F6F8-D1AB-4DF7-AC15-7B66442C0456}" destId="{2BA77A20-1F94-42CE-A4CC-F84DEA18B975}" srcOrd="1" destOrd="0" presId="urn:microsoft.com/office/officeart/2009/3/layout/IncreasingArrowsProcess"/>
    <dgm:cxn modelId="{C6AB256E-04CA-4F2A-9F02-937DC67E6498}" type="presParOf" srcId="{9EF2F6F8-D1AB-4DF7-AC15-7B66442C0456}" destId="{BF0D911C-BE3F-40FA-BB88-3C307ABE0F98}" srcOrd="2" destOrd="0" presId="urn:microsoft.com/office/officeart/2009/3/layout/IncreasingArrowsProcess"/>
    <dgm:cxn modelId="{22903C3A-7C58-4480-90E4-DBCED1FC20DB}" type="presParOf" srcId="{9EF2F6F8-D1AB-4DF7-AC15-7B66442C0456}" destId="{CEA70240-DA90-4FF5-81D3-A6DAB1547991}" srcOrd="3"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9BAA5D-10D3-4176-A15E-7C066BE10D25}"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B8C1B6A3-2C4C-4133-A324-3C6D63C798F7}">
      <dgm:prSet/>
      <dgm:spPr/>
      <dgm:t>
        <a:bodyPr/>
        <a:lstStyle/>
        <a:p>
          <a:endParaRPr lang="en-US" dirty="0"/>
        </a:p>
      </dgm:t>
    </dgm:pt>
    <dgm:pt modelId="{DD160595-1044-4AB4-98C3-B61076AA4511}" type="parTrans" cxnId="{F8B9F30B-40B5-40E7-BECD-9DE021565695}">
      <dgm:prSet/>
      <dgm:spPr/>
      <dgm:t>
        <a:bodyPr/>
        <a:lstStyle/>
        <a:p>
          <a:endParaRPr lang="en-US"/>
        </a:p>
      </dgm:t>
    </dgm:pt>
    <dgm:pt modelId="{9AF08274-9A8D-457E-AC95-0637A2D27C93}" type="sibTrans" cxnId="{F8B9F30B-40B5-40E7-BECD-9DE021565695}">
      <dgm:prSet/>
      <dgm:spPr/>
      <dgm:t>
        <a:bodyPr/>
        <a:lstStyle/>
        <a:p>
          <a:endParaRPr lang="en-US"/>
        </a:p>
      </dgm:t>
    </dgm:pt>
    <dgm:pt modelId="{856D9B95-9D59-466A-BB38-6CA030B9727A}">
      <dgm:prSet/>
      <dgm:spPr/>
      <dgm:t>
        <a:bodyPr/>
        <a:lstStyle/>
        <a:p>
          <a:r>
            <a:rPr lang="en-US" dirty="0" smtClean="0"/>
            <a:t> </a:t>
          </a:r>
          <a:endParaRPr lang="en-US" dirty="0"/>
        </a:p>
      </dgm:t>
    </dgm:pt>
    <dgm:pt modelId="{91F99F2E-DD87-4528-836B-1DE90E798F32}" type="sibTrans" cxnId="{A31C085C-0801-4FAA-AD29-4093982AA736}">
      <dgm:prSet/>
      <dgm:spPr/>
      <dgm:t>
        <a:bodyPr/>
        <a:lstStyle/>
        <a:p>
          <a:endParaRPr lang="en-US"/>
        </a:p>
      </dgm:t>
    </dgm:pt>
    <dgm:pt modelId="{B4F02E53-D539-4C8A-92C8-DE86E285524D}" type="parTrans" cxnId="{A31C085C-0801-4FAA-AD29-4093982AA736}">
      <dgm:prSet/>
      <dgm:spPr/>
      <dgm:t>
        <a:bodyPr/>
        <a:lstStyle/>
        <a:p>
          <a:endParaRPr lang="en-US"/>
        </a:p>
      </dgm:t>
    </dgm:pt>
    <dgm:pt modelId="{37D4D016-C2A3-4D8C-8BC6-E7647D727146}" type="pres">
      <dgm:prSet presAssocID="{899BAA5D-10D3-4176-A15E-7C066BE10D25}" presName="compositeShape" presStyleCnt="0">
        <dgm:presLayoutVars>
          <dgm:chMax val="7"/>
          <dgm:dir/>
          <dgm:resizeHandles val="exact"/>
        </dgm:presLayoutVars>
      </dgm:prSet>
      <dgm:spPr/>
      <dgm:t>
        <a:bodyPr/>
        <a:lstStyle/>
        <a:p>
          <a:endParaRPr lang="en-US"/>
        </a:p>
      </dgm:t>
    </dgm:pt>
    <dgm:pt modelId="{BC8E3141-F25F-4DA8-ABBF-DBD65A62154B}" type="pres">
      <dgm:prSet presAssocID="{B8C1B6A3-2C4C-4133-A324-3C6D63C798F7}" presName="circ1" presStyleLbl="vennNode1" presStyleIdx="0" presStyleCnt="2" custScaleX="138468" custScaleY="100547"/>
      <dgm:spPr/>
      <dgm:t>
        <a:bodyPr/>
        <a:lstStyle/>
        <a:p>
          <a:endParaRPr lang="en-US"/>
        </a:p>
      </dgm:t>
    </dgm:pt>
    <dgm:pt modelId="{15FB44F2-B78D-40C5-AE46-C311A7214EAB}" type="pres">
      <dgm:prSet presAssocID="{B8C1B6A3-2C4C-4133-A324-3C6D63C798F7}" presName="circ1Tx" presStyleLbl="revTx" presStyleIdx="0" presStyleCnt="0">
        <dgm:presLayoutVars>
          <dgm:chMax val="0"/>
          <dgm:chPref val="0"/>
          <dgm:bulletEnabled val="1"/>
        </dgm:presLayoutVars>
      </dgm:prSet>
      <dgm:spPr/>
      <dgm:t>
        <a:bodyPr/>
        <a:lstStyle/>
        <a:p>
          <a:endParaRPr lang="en-US"/>
        </a:p>
      </dgm:t>
    </dgm:pt>
    <dgm:pt modelId="{194F0586-69FD-4325-922C-67B13D6D621A}" type="pres">
      <dgm:prSet presAssocID="{856D9B95-9D59-466A-BB38-6CA030B9727A}" presName="circ2" presStyleLbl="vennNode1" presStyleIdx="1" presStyleCnt="2" custScaleX="139424" custScaleY="100547" custLinFactNeighborX="3417" custLinFactNeighborY="212"/>
      <dgm:spPr/>
      <dgm:t>
        <a:bodyPr/>
        <a:lstStyle/>
        <a:p>
          <a:endParaRPr lang="en-US"/>
        </a:p>
      </dgm:t>
    </dgm:pt>
    <dgm:pt modelId="{8E0DBCA5-EDE3-49B1-97BC-9EA78D6D0C79}" type="pres">
      <dgm:prSet presAssocID="{856D9B95-9D59-466A-BB38-6CA030B9727A}" presName="circ2Tx" presStyleLbl="revTx" presStyleIdx="0" presStyleCnt="0">
        <dgm:presLayoutVars>
          <dgm:chMax val="0"/>
          <dgm:chPref val="0"/>
          <dgm:bulletEnabled val="1"/>
        </dgm:presLayoutVars>
      </dgm:prSet>
      <dgm:spPr/>
      <dgm:t>
        <a:bodyPr/>
        <a:lstStyle/>
        <a:p>
          <a:endParaRPr lang="en-US"/>
        </a:p>
      </dgm:t>
    </dgm:pt>
  </dgm:ptLst>
  <dgm:cxnLst>
    <dgm:cxn modelId="{A31C085C-0801-4FAA-AD29-4093982AA736}" srcId="{899BAA5D-10D3-4176-A15E-7C066BE10D25}" destId="{856D9B95-9D59-466A-BB38-6CA030B9727A}" srcOrd="1" destOrd="0" parTransId="{B4F02E53-D539-4C8A-92C8-DE86E285524D}" sibTransId="{91F99F2E-DD87-4528-836B-1DE90E798F32}"/>
    <dgm:cxn modelId="{EABC43DE-705C-4A02-9F14-96485572918F}" type="presOf" srcId="{856D9B95-9D59-466A-BB38-6CA030B9727A}" destId="{8E0DBCA5-EDE3-49B1-97BC-9EA78D6D0C79}" srcOrd="1" destOrd="0" presId="urn:microsoft.com/office/officeart/2005/8/layout/venn1"/>
    <dgm:cxn modelId="{426E9A3B-0E4E-4AF3-84D7-9E7ECAD6A9EF}" type="presOf" srcId="{B8C1B6A3-2C4C-4133-A324-3C6D63C798F7}" destId="{BC8E3141-F25F-4DA8-ABBF-DBD65A62154B}" srcOrd="0" destOrd="0" presId="urn:microsoft.com/office/officeart/2005/8/layout/venn1"/>
    <dgm:cxn modelId="{8EF769F8-B559-4CE9-84F9-8A7C8B0C0A89}" type="presOf" srcId="{899BAA5D-10D3-4176-A15E-7C066BE10D25}" destId="{37D4D016-C2A3-4D8C-8BC6-E7647D727146}" srcOrd="0" destOrd="0" presId="urn:microsoft.com/office/officeart/2005/8/layout/venn1"/>
    <dgm:cxn modelId="{6CE2C7AC-DD91-4FB1-93B5-0B6E6C33E306}" type="presOf" srcId="{856D9B95-9D59-466A-BB38-6CA030B9727A}" destId="{194F0586-69FD-4325-922C-67B13D6D621A}" srcOrd="0" destOrd="0" presId="urn:microsoft.com/office/officeart/2005/8/layout/venn1"/>
    <dgm:cxn modelId="{3D72BF1C-11C5-446A-B878-5276A2A415A6}" type="presOf" srcId="{B8C1B6A3-2C4C-4133-A324-3C6D63C798F7}" destId="{15FB44F2-B78D-40C5-AE46-C311A7214EAB}" srcOrd="1" destOrd="0" presId="urn:microsoft.com/office/officeart/2005/8/layout/venn1"/>
    <dgm:cxn modelId="{F8B9F30B-40B5-40E7-BECD-9DE021565695}" srcId="{899BAA5D-10D3-4176-A15E-7C066BE10D25}" destId="{B8C1B6A3-2C4C-4133-A324-3C6D63C798F7}" srcOrd="0" destOrd="0" parTransId="{DD160595-1044-4AB4-98C3-B61076AA4511}" sibTransId="{9AF08274-9A8D-457E-AC95-0637A2D27C93}"/>
    <dgm:cxn modelId="{2572B0F9-EA32-47E4-85CD-1F2CB470121E}" type="presParOf" srcId="{37D4D016-C2A3-4D8C-8BC6-E7647D727146}" destId="{BC8E3141-F25F-4DA8-ABBF-DBD65A62154B}" srcOrd="0" destOrd="0" presId="urn:microsoft.com/office/officeart/2005/8/layout/venn1"/>
    <dgm:cxn modelId="{2B7BB1CF-3592-4FED-A912-B9648B6D6F50}" type="presParOf" srcId="{37D4D016-C2A3-4D8C-8BC6-E7647D727146}" destId="{15FB44F2-B78D-40C5-AE46-C311A7214EAB}" srcOrd="1" destOrd="0" presId="urn:microsoft.com/office/officeart/2005/8/layout/venn1"/>
    <dgm:cxn modelId="{61280446-3E84-4B8C-ABAF-91F5BA28096D}" type="presParOf" srcId="{37D4D016-C2A3-4D8C-8BC6-E7647D727146}" destId="{194F0586-69FD-4325-922C-67B13D6D621A}" srcOrd="2" destOrd="0" presId="urn:microsoft.com/office/officeart/2005/8/layout/venn1"/>
    <dgm:cxn modelId="{27B48B89-371A-41B5-9611-EFAE1237516D}" type="presParOf" srcId="{37D4D016-C2A3-4D8C-8BC6-E7647D727146}" destId="{8E0DBCA5-EDE3-49B1-97BC-9EA78D6D0C79}"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560E2A-3685-48EF-BF71-641EFF3F0834}" type="doc">
      <dgm:prSet loTypeId="urn:microsoft.com/office/officeart/2005/8/layout/gear1" loCatId="process" qsTypeId="urn:microsoft.com/office/officeart/2005/8/quickstyle/simple1" qsCatId="simple" csTypeId="urn:microsoft.com/office/officeart/2005/8/colors/accent1_2" csCatId="accent1" phldr="1"/>
      <dgm:spPr/>
    </dgm:pt>
    <dgm:pt modelId="{9F2581A6-B7BE-4687-A971-4ED7E624570A}">
      <dgm:prSet phldrT="[Text]"/>
      <dgm:spPr/>
      <dgm:t>
        <a:bodyPr/>
        <a:lstStyle/>
        <a:p>
          <a:r>
            <a:rPr lang="en-US" dirty="0" smtClean="0"/>
            <a:t>Web App Model</a:t>
          </a:r>
          <a:endParaRPr lang="en-US" dirty="0"/>
        </a:p>
      </dgm:t>
    </dgm:pt>
    <dgm:pt modelId="{A33D7824-56E4-44B2-8314-7220F8874BB0}" type="parTrans" cxnId="{6896C396-AA1A-46D3-901D-422EC22EB226}">
      <dgm:prSet/>
      <dgm:spPr/>
      <dgm:t>
        <a:bodyPr/>
        <a:lstStyle/>
        <a:p>
          <a:endParaRPr lang="en-US"/>
        </a:p>
      </dgm:t>
    </dgm:pt>
    <dgm:pt modelId="{9B8E5A6F-4B41-4944-8B09-4D91B8DA9ECD}" type="sibTrans" cxnId="{6896C396-AA1A-46D3-901D-422EC22EB226}">
      <dgm:prSet/>
      <dgm:spPr/>
      <dgm:t>
        <a:bodyPr/>
        <a:lstStyle/>
        <a:p>
          <a:endParaRPr lang="en-US"/>
        </a:p>
      </dgm:t>
    </dgm:pt>
    <dgm:pt modelId="{A12B78E9-858F-49DF-B111-4B1BA9607D0C}">
      <dgm:prSet phldrT="[Text]"/>
      <dgm:spPr/>
      <dgm:t>
        <a:bodyPr/>
        <a:lstStyle/>
        <a:p>
          <a:r>
            <a:rPr lang="en-US" dirty="0" smtClean="0"/>
            <a:t>SharePoint</a:t>
          </a:r>
          <a:endParaRPr lang="en-US" dirty="0"/>
        </a:p>
      </dgm:t>
    </dgm:pt>
    <dgm:pt modelId="{3EAB41CC-F54C-420B-A839-79E0AE5B803F}" type="parTrans" cxnId="{2B8AD9EA-A938-480B-A836-5575450D505D}">
      <dgm:prSet/>
      <dgm:spPr/>
      <dgm:t>
        <a:bodyPr/>
        <a:lstStyle/>
        <a:p>
          <a:endParaRPr lang="en-US"/>
        </a:p>
      </dgm:t>
    </dgm:pt>
    <dgm:pt modelId="{20FE8668-732C-4BCA-9485-92B5F9835F11}" type="sibTrans" cxnId="{2B8AD9EA-A938-480B-A836-5575450D505D}">
      <dgm:prSet/>
      <dgm:spPr/>
      <dgm:t>
        <a:bodyPr/>
        <a:lstStyle/>
        <a:p>
          <a:endParaRPr lang="en-US"/>
        </a:p>
      </dgm:t>
    </dgm:pt>
    <dgm:pt modelId="{BCCDC915-E707-4E7F-BEC4-91597D0BA82C}">
      <dgm:prSet phldrT="[Text]"/>
      <dgm:spPr/>
      <dgm:t>
        <a:bodyPr/>
        <a:lstStyle/>
        <a:p>
          <a:r>
            <a:rPr lang="en-US" dirty="0" smtClean="0"/>
            <a:t>SQL Database</a:t>
          </a:r>
          <a:endParaRPr lang="en-US" dirty="0"/>
        </a:p>
      </dgm:t>
    </dgm:pt>
    <dgm:pt modelId="{186440BF-CDAA-41FE-BB32-9B985580E1CF}" type="parTrans" cxnId="{48A3F217-7121-477A-9343-FBC83DB6E3C0}">
      <dgm:prSet/>
      <dgm:spPr/>
      <dgm:t>
        <a:bodyPr/>
        <a:lstStyle/>
        <a:p>
          <a:endParaRPr lang="en-US"/>
        </a:p>
      </dgm:t>
    </dgm:pt>
    <dgm:pt modelId="{EACB7289-0A55-407D-8FD7-42EFF2E39AB7}" type="sibTrans" cxnId="{48A3F217-7121-477A-9343-FBC83DB6E3C0}">
      <dgm:prSet/>
      <dgm:spPr/>
      <dgm:t>
        <a:bodyPr/>
        <a:lstStyle/>
        <a:p>
          <a:endParaRPr lang="en-US"/>
        </a:p>
      </dgm:t>
    </dgm:pt>
    <dgm:pt modelId="{E8BDCB9B-BCE2-4DFE-9AAC-EDE538C55B0C}" type="pres">
      <dgm:prSet presAssocID="{2B560E2A-3685-48EF-BF71-641EFF3F0834}" presName="composite" presStyleCnt="0">
        <dgm:presLayoutVars>
          <dgm:chMax val="3"/>
          <dgm:animLvl val="lvl"/>
          <dgm:resizeHandles val="exact"/>
        </dgm:presLayoutVars>
      </dgm:prSet>
      <dgm:spPr/>
    </dgm:pt>
    <dgm:pt modelId="{56F4C7F3-1B42-46B9-9205-5C81E274BFC8}" type="pres">
      <dgm:prSet presAssocID="{9F2581A6-B7BE-4687-A971-4ED7E624570A}" presName="gear1" presStyleLbl="node1" presStyleIdx="0" presStyleCnt="3">
        <dgm:presLayoutVars>
          <dgm:chMax val="1"/>
          <dgm:bulletEnabled val="1"/>
        </dgm:presLayoutVars>
      </dgm:prSet>
      <dgm:spPr/>
      <dgm:t>
        <a:bodyPr/>
        <a:lstStyle/>
        <a:p>
          <a:endParaRPr lang="en-US"/>
        </a:p>
      </dgm:t>
    </dgm:pt>
    <dgm:pt modelId="{26364A51-95D9-4715-994B-1D39B0ECFF35}" type="pres">
      <dgm:prSet presAssocID="{9F2581A6-B7BE-4687-A971-4ED7E624570A}" presName="gear1srcNode" presStyleLbl="node1" presStyleIdx="0" presStyleCnt="3"/>
      <dgm:spPr/>
      <dgm:t>
        <a:bodyPr/>
        <a:lstStyle/>
        <a:p>
          <a:endParaRPr lang="en-US"/>
        </a:p>
      </dgm:t>
    </dgm:pt>
    <dgm:pt modelId="{1EB501F7-0E83-46BD-B483-8095DDA35C04}" type="pres">
      <dgm:prSet presAssocID="{9F2581A6-B7BE-4687-A971-4ED7E624570A}" presName="gear1dstNode" presStyleLbl="node1" presStyleIdx="0" presStyleCnt="3"/>
      <dgm:spPr/>
      <dgm:t>
        <a:bodyPr/>
        <a:lstStyle/>
        <a:p>
          <a:endParaRPr lang="en-US"/>
        </a:p>
      </dgm:t>
    </dgm:pt>
    <dgm:pt modelId="{B1E378BF-205F-4797-8BE9-25A62AC341FD}" type="pres">
      <dgm:prSet presAssocID="{A12B78E9-858F-49DF-B111-4B1BA9607D0C}" presName="gear2" presStyleLbl="node1" presStyleIdx="1" presStyleCnt="3">
        <dgm:presLayoutVars>
          <dgm:chMax val="1"/>
          <dgm:bulletEnabled val="1"/>
        </dgm:presLayoutVars>
      </dgm:prSet>
      <dgm:spPr/>
      <dgm:t>
        <a:bodyPr/>
        <a:lstStyle/>
        <a:p>
          <a:endParaRPr lang="en-US"/>
        </a:p>
      </dgm:t>
    </dgm:pt>
    <dgm:pt modelId="{ABEB6D6D-FB21-4D2B-8DEE-370FA1D97B8A}" type="pres">
      <dgm:prSet presAssocID="{A12B78E9-858F-49DF-B111-4B1BA9607D0C}" presName="gear2srcNode" presStyleLbl="node1" presStyleIdx="1" presStyleCnt="3"/>
      <dgm:spPr/>
      <dgm:t>
        <a:bodyPr/>
        <a:lstStyle/>
        <a:p>
          <a:endParaRPr lang="en-US"/>
        </a:p>
      </dgm:t>
    </dgm:pt>
    <dgm:pt modelId="{800A9FF8-2A49-4D30-9A0E-844D2EF541C4}" type="pres">
      <dgm:prSet presAssocID="{A12B78E9-858F-49DF-B111-4B1BA9607D0C}" presName="gear2dstNode" presStyleLbl="node1" presStyleIdx="1" presStyleCnt="3"/>
      <dgm:spPr/>
      <dgm:t>
        <a:bodyPr/>
        <a:lstStyle/>
        <a:p>
          <a:endParaRPr lang="en-US"/>
        </a:p>
      </dgm:t>
    </dgm:pt>
    <dgm:pt modelId="{DDF80A56-338D-484A-A705-2A9602CAC58F}" type="pres">
      <dgm:prSet presAssocID="{BCCDC915-E707-4E7F-BEC4-91597D0BA82C}" presName="gear3" presStyleLbl="node1" presStyleIdx="2" presStyleCnt="3"/>
      <dgm:spPr/>
      <dgm:t>
        <a:bodyPr/>
        <a:lstStyle/>
        <a:p>
          <a:endParaRPr lang="en-US"/>
        </a:p>
      </dgm:t>
    </dgm:pt>
    <dgm:pt modelId="{C44BA42E-FA49-4423-9FB1-E75629BE07FC}" type="pres">
      <dgm:prSet presAssocID="{BCCDC915-E707-4E7F-BEC4-91597D0BA82C}" presName="gear3tx" presStyleLbl="node1" presStyleIdx="2" presStyleCnt="3">
        <dgm:presLayoutVars>
          <dgm:chMax val="1"/>
          <dgm:bulletEnabled val="1"/>
        </dgm:presLayoutVars>
      </dgm:prSet>
      <dgm:spPr/>
      <dgm:t>
        <a:bodyPr/>
        <a:lstStyle/>
        <a:p>
          <a:endParaRPr lang="en-US"/>
        </a:p>
      </dgm:t>
    </dgm:pt>
    <dgm:pt modelId="{7DCB7030-335F-4580-9F42-A6FBBD0A2CF4}" type="pres">
      <dgm:prSet presAssocID="{BCCDC915-E707-4E7F-BEC4-91597D0BA82C}" presName="gear3srcNode" presStyleLbl="node1" presStyleIdx="2" presStyleCnt="3"/>
      <dgm:spPr/>
      <dgm:t>
        <a:bodyPr/>
        <a:lstStyle/>
        <a:p>
          <a:endParaRPr lang="en-US"/>
        </a:p>
      </dgm:t>
    </dgm:pt>
    <dgm:pt modelId="{AA2AB9F7-CC5D-44EB-BB5C-4C60D2FADC68}" type="pres">
      <dgm:prSet presAssocID="{BCCDC915-E707-4E7F-BEC4-91597D0BA82C}" presName="gear3dstNode" presStyleLbl="node1" presStyleIdx="2" presStyleCnt="3"/>
      <dgm:spPr/>
      <dgm:t>
        <a:bodyPr/>
        <a:lstStyle/>
        <a:p>
          <a:endParaRPr lang="en-US"/>
        </a:p>
      </dgm:t>
    </dgm:pt>
    <dgm:pt modelId="{2B35E93D-5A18-4456-9A94-9DEFFABF1047}" type="pres">
      <dgm:prSet presAssocID="{9B8E5A6F-4B41-4944-8B09-4D91B8DA9ECD}" presName="connector1" presStyleLbl="sibTrans2D1" presStyleIdx="0" presStyleCnt="3"/>
      <dgm:spPr/>
      <dgm:t>
        <a:bodyPr/>
        <a:lstStyle/>
        <a:p>
          <a:endParaRPr lang="en-US"/>
        </a:p>
      </dgm:t>
    </dgm:pt>
    <dgm:pt modelId="{2DC1CFE8-8D3B-4763-A61D-B5BFA1C057C1}" type="pres">
      <dgm:prSet presAssocID="{20FE8668-732C-4BCA-9485-92B5F9835F11}" presName="connector2" presStyleLbl="sibTrans2D1" presStyleIdx="1" presStyleCnt="3"/>
      <dgm:spPr/>
      <dgm:t>
        <a:bodyPr/>
        <a:lstStyle/>
        <a:p>
          <a:endParaRPr lang="en-US"/>
        </a:p>
      </dgm:t>
    </dgm:pt>
    <dgm:pt modelId="{B731CC43-9DD2-443C-9213-2FAB28ACFE4F}" type="pres">
      <dgm:prSet presAssocID="{EACB7289-0A55-407D-8FD7-42EFF2E39AB7}" presName="connector3" presStyleLbl="sibTrans2D1" presStyleIdx="2" presStyleCnt="3"/>
      <dgm:spPr/>
      <dgm:t>
        <a:bodyPr/>
        <a:lstStyle/>
        <a:p>
          <a:endParaRPr lang="en-US"/>
        </a:p>
      </dgm:t>
    </dgm:pt>
  </dgm:ptLst>
  <dgm:cxnLst>
    <dgm:cxn modelId="{FB53B3BA-91A9-4AFA-84FA-DB558F6A5368}" type="presOf" srcId="{9F2581A6-B7BE-4687-A971-4ED7E624570A}" destId="{1EB501F7-0E83-46BD-B483-8095DDA35C04}" srcOrd="2" destOrd="0" presId="urn:microsoft.com/office/officeart/2005/8/layout/gear1"/>
    <dgm:cxn modelId="{5C87B556-AED4-41BD-BA3D-0AE5BE80C506}" type="presOf" srcId="{A12B78E9-858F-49DF-B111-4B1BA9607D0C}" destId="{800A9FF8-2A49-4D30-9A0E-844D2EF541C4}" srcOrd="2" destOrd="0" presId="urn:microsoft.com/office/officeart/2005/8/layout/gear1"/>
    <dgm:cxn modelId="{6896C396-AA1A-46D3-901D-422EC22EB226}" srcId="{2B560E2A-3685-48EF-BF71-641EFF3F0834}" destId="{9F2581A6-B7BE-4687-A971-4ED7E624570A}" srcOrd="0" destOrd="0" parTransId="{A33D7824-56E4-44B2-8314-7220F8874BB0}" sibTransId="{9B8E5A6F-4B41-4944-8B09-4D91B8DA9ECD}"/>
    <dgm:cxn modelId="{48A3F217-7121-477A-9343-FBC83DB6E3C0}" srcId="{2B560E2A-3685-48EF-BF71-641EFF3F0834}" destId="{BCCDC915-E707-4E7F-BEC4-91597D0BA82C}" srcOrd="2" destOrd="0" parTransId="{186440BF-CDAA-41FE-BB32-9B985580E1CF}" sibTransId="{EACB7289-0A55-407D-8FD7-42EFF2E39AB7}"/>
    <dgm:cxn modelId="{E30E2A2A-0A88-4C51-82CF-A579E2F1B654}" type="presOf" srcId="{BCCDC915-E707-4E7F-BEC4-91597D0BA82C}" destId="{DDF80A56-338D-484A-A705-2A9602CAC58F}" srcOrd="0" destOrd="0" presId="urn:microsoft.com/office/officeart/2005/8/layout/gear1"/>
    <dgm:cxn modelId="{B3667B75-9888-4E10-B8EF-EF87369F4F02}" type="presOf" srcId="{9F2581A6-B7BE-4687-A971-4ED7E624570A}" destId="{56F4C7F3-1B42-46B9-9205-5C81E274BFC8}" srcOrd="0" destOrd="0" presId="urn:microsoft.com/office/officeart/2005/8/layout/gear1"/>
    <dgm:cxn modelId="{2B8AD9EA-A938-480B-A836-5575450D505D}" srcId="{2B560E2A-3685-48EF-BF71-641EFF3F0834}" destId="{A12B78E9-858F-49DF-B111-4B1BA9607D0C}" srcOrd="1" destOrd="0" parTransId="{3EAB41CC-F54C-420B-A839-79E0AE5B803F}" sibTransId="{20FE8668-732C-4BCA-9485-92B5F9835F11}"/>
    <dgm:cxn modelId="{C5155584-A5C2-41CE-8EDD-4AC3FF49819D}" type="presOf" srcId="{9B8E5A6F-4B41-4944-8B09-4D91B8DA9ECD}" destId="{2B35E93D-5A18-4456-9A94-9DEFFABF1047}" srcOrd="0" destOrd="0" presId="urn:microsoft.com/office/officeart/2005/8/layout/gear1"/>
    <dgm:cxn modelId="{C43F1DEC-1894-4A93-94C7-9CD7C17B0852}" type="presOf" srcId="{EACB7289-0A55-407D-8FD7-42EFF2E39AB7}" destId="{B731CC43-9DD2-443C-9213-2FAB28ACFE4F}" srcOrd="0" destOrd="0" presId="urn:microsoft.com/office/officeart/2005/8/layout/gear1"/>
    <dgm:cxn modelId="{854081E7-0275-4ED7-ABDD-A7C7588ABB27}" type="presOf" srcId="{20FE8668-732C-4BCA-9485-92B5F9835F11}" destId="{2DC1CFE8-8D3B-4763-A61D-B5BFA1C057C1}" srcOrd="0" destOrd="0" presId="urn:microsoft.com/office/officeart/2005/8/layout/gear1"/>
    <dgm:cxn modelId="{8CDFB2B4-A9CB-4AFE-BDFA-22C827BD14A0}" type="presOf" srcId="{2B560E2A-3685-48EF-BF71-641EFF3F0834}" destId="{E8BDCB9B-BCE2-4DFE-9AAC-EDE538C55B0C}" srcOrd="0" destOrd="0" presId="urn:microsoft.com/office/officeart/2005/8/layout/gear1"/>
    <dgm:cxn modelId="{F9F4DA3E-5B1A-48B7-911C-DCEEF78FEDAE}" type="presOf" srcId="{A12B78E9-858F-49DF-B111-4B1BA9607D0C}" destId="{B1E378BF-205F-4797-8BE9-25A62AC341FD}" srcOrd="0" destOrd="0" presId="urn:microsoft.com/office/officeart/2005/8/layout/gear1"/>
    <dgm:cxn modelId="{A7C51B4A-1E26-49C8-8BF4-679593ADFB6A}" type="presOf" srcId="{BCCDC915-E707-4E7F-BEC4-91597D0BA82C}" destId="{C44BA42E-FA49-4423-9FB1-E75629BE07FC}" srcOrd="1" destOrd="0" presId="urn:microsoft.com/office/officeart/2005/8/layout/gear1"/>
    <dgm:cxn modelId="{16CEDF5E-F38A-483B-8CE1-414B0713A7A0}" type="presOf" srcId="{9F2581A6-B7BE-4687-A971-4ED7E624570A}" destId="{26364A51-95D9-4715-994B-1D39B0ECFF35}" srcOrd="1" destOrd="0" presId="urn:microsoft.com/office/officeart/2005/8/layout/gear1"/>
    <dgm:cxn modelId="{B278921C-A016-4252-82F6-73A1587F78B9}" type="presOf" srcId="{BCCDC915-E707-4E7F-BEC4-91597D0BA82C}" destId="{AA2AB9F7-CC5D-44EB-BB5C-4C60D2FADC68}" srcOrd="3" destOrd="0" presId="urn:microsoft.com/office/officeart/2005/8/layout/gear1"/>
    <dgm:cxn modelId="{36C52A9B-A953-442E-BF73-CB026B82B97C}" type="presOf" srcId="{A12B78E9-858F-49DF-B111-4B1BA9607D0C}" destId="{ABEB6D6D-FB21-4D2B-8DEE-370FA1D97B8A}" srcOrd="1" destOrd="0" presId="urn:microsoft.com/office/officeart/2005/8/layout/gear1"/>
    <dgm:cxn modelId="{42AECC43-5BB9-4A3C-8A44-643757D6175A}" type="presOf" srcId="{BCCDC915-E707-4E7F-BEC4-91597D0BA82C}" destId="{7DCB7030-335F-4580-9F42-A6FBBD0A2CF4}" srcOrd="2" destOrd="0" presId="urn:microsoft.com/office/officeart/2005/8/layout/gear1"/>
    <dgm:cxn modelId="{A1CF4E9D-3491-4FD7-A8C4-C4509B6C08DF}" type="presParOf" srcId="{E8BDCB9B-BCE2-4DFE-9AAC-EDE538C55B0C}" destId="{56F4C7F3-1B42-46B9-9205-5C81E274BFC8}" srcOrd="0" destOrd="0" presId="urn:microsoft.com/office/officeart/2005/8/layout/gear1"/>
    <dgm:cxn modelId="{B01B9CEA-2C69-435E-9D79-184E7D750792}" type="presParOf" srcId="{E8BDCB9B-BCE2-4DFE-9AAC-EDE538C55B0C}" destId="{26364A51-95D9-4715-994B-1D39B0ECFF35}" srcOrd="1" destOrd="0" presId="urn:microsoft.com/office/officeart/2005/8/layout/gear1"/>
    <dgm:cxn modelId="{8F8B8613-6B58-4BC1-95E4-562EEEC9BC7A}" type="presParOf" srcId="{E8BDCB9B-BCE2-4DFE-9AAC-EDE538C55B0C}" destId="{1EB501F7-0E83-46BD-B483-8095DDA35C04}" srcOrd="2" destOrd="0" presId="urn:microsoft.com/office/officeart/2005/8/layout/gear1"/>
    <dgm:cxn modelId="{A8D6EDBE-FCFE-4173-9D8B-D8309B8A1F0D}" type="presParOf" srcId="{E8BDCB9B-BCE2-4DFE-9AAC-EDE538C55B0C}" destId="{B1E378BF-205F-4797-8BE9-25A62AC341FD}" srcOrd="3" destOrd="0" presId="urn:microsoft.com/office/officeart/2005/8/layout/gear1"/>
    <dgm:cxn modelId="{DAD4732B-3147-40CD-B133-7DACCF4D3E43}" type="presParOf" srcId="{E8BDCB9B-BCE2-4DFE-9AAC-EDE538C55B0C}" destId="{ABEB6D6D-FB21-4D2B-8DEE-370FA1D97B8A}" srcOrd="4" destOrd="0" presId="urn:microsoft.com/office/officeart/2005/8/layout/gear1"/>
    <dgm:cxn modelId="{2354912A-B287-4D9D-BA8A-9EFFFBF96C61}" type="presParOf" srcId="{E8BDCB9B-BCE2-4DFE-9AAC-EDE538C55B0C}" destId="{800A9FF8-2A49-4D30-9A0E-844D2EF541C4}" srcOrd="5" destOrd="0" presId="urn:microsoft.com/office/officeart/2005/8/layout/gear1"/>
    <dgm:cxn modelId="{1CEBC76C-C051-492D-AF6F-B20A06392C82}" type="presParOf" srcId="{E8BDCB9B-BCE2-4DFE-9AAC-EDE538C55B0C}" destId="{DDF80A56-338D-484A-A705-2A9602CAC58F}" srcOrd="6" destOrd="0" presId="urn:microsoft.com/office/officeart/2005/8/layout/gear1"/>
    <dgm:cxn modelId="{C3852D09-CB1D-4F0E-A7A3-D07A36605229}" type="presParOf" srcId="{E8BDCB9B-BCE2-4DFE-9AAC-EDE538C55B0C}" destId="{C44BA42E-FA49-4423-9FB1-E75629BE07FC}" srcOrd="7" destOrd="0" presId="urn:microsoft.com/office/officeart/2005/8/layout/gear1"/>
    <dgm:cxn modelId="{21CAF02F-8B96-4FE7-9616-D5F39548C894}" type="presParOf" srcId="{E8BDCB9B-BCE2-4DFE-9AAC-EDE538C55B0C}" destId="{7DCB7030-335F-4580-9F42-A6FBBD0A2CF4}" srcOrd="8" destOrd="0" presId="urn:microsoft.com/office/officeart/2005/8/layout/gear1"/>
    <dgm:cxn modelId="{B1A0D4EC-A548-4D44-8C1E-FCB04F51AE74}" type="presParOf" srcId="{E8BDCB9B-BCE2-4DFE-9AAC-EDE538C55B0C}" destId="{AA2AB9F7-CC5D-44EB-BB5C-4C60D2FADC68}" srcOrd="9" destOrd="0" presId="urn:microsoft.com/office/officeart/2005/8/layout/gear1"/>
    <dgm:cxn modelId="{60CEC44E-ACB7-464E-A9C9-416DF7EDDF74}" type="presParOf" srcId="{E8BDCB9B-BCE2-4DFE-9AAC-EDE538C55B0C}" destId="{2B35E93D-5A18-4456-9A94-9DEFFABF1047}" srcOrd="10" destOrd="0" presId="urn:microsoft.com/office/officeart/2005/8/layout/gear1"/>
    <dgm:cxn modelId="{471F9A7F-42CB-4436-A490-1E697DE4DEAF}" type="presParOf" srcId="{E8BDCB9B-BCE2-4DFE-9AAC-EDE538C55B0C}" destId="{2DC1CFE8-8D3B-4763-A61D-B5BFA1C057C1}" srcOrd="11" destOrd="0" presId="urn:microsoft.com/office/officeart/2005/8/layout/gear1"/>
    <dgm:cxn modelId="{D0526697-D50C-42A1-AB47-850EBD5538D0}" type="presParOf" srcId="{E8BDCB9B-BCE2-4DFE-9AAC-EDE538C55B0C}" destId="{B731CC43-9DD2-443C-9213-2FAB28ACFE4F}"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3/3/2014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3/3/2014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93951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3/3/2014 3:53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636214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891706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a:prstGeom prst="rect">
            <a:avLst/>
          </a:prstGeom>
          <a:noFill/>
          <a:ln w="12700">
            <a:solidFill>
              <a:prstClr val="black"/>
            </a:solidFill>
          </a:ln>
        </p:spPr>
      </p:sp>
      <p:sp>
        <p:nvSpPr>
          <p:cNvPr id="3" name="Notes Placeholder 2"/>
          <p:cNvSpPr>
            <a:spLocks noGrp="1"/>
          </p:cNvSpPr>
          <p:nvPr>
            <p:ph type="body" idx="1"/>
          </p:nvPr>
        </p:nvSpPr>
        <p:spPr>
          <a:xfrm>
            <a:off x="702310" y="4480004"/>
            <a:ext cx="5618480" cy="3665458"/>
          </a:xfrm>
          <a:prstGeom prst="rect">
            <a:avLst/>
          </a:prstGeom>
        </p:spPr>
        <p:txBody>
          <a:bodyPr/>
          <a:lstStyle/>
          <a:p>
            <a:endParaRPr lang="en-US" dirty="0"/>
          </a:p>
        </p:txBody>
      </p:sp>
    </p:spTree>
    <p:extLst>
      <p:ext uri="{BB962C8B-B14F-4D97-AF65-F5344CB8AC3E}">
        <p14:creationId xmlns:p14="http://schemas.microsoft.com/office/powerpoint/2010/main" val="3539905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1505BD5-07C7-4FB6-AFBC-1B7B235D23A5}" type="datetime1">
              <a:rPr lang="en-US" smtClean="0">
                <a:solidFill>
                  <a:prstClr val="black"/>
                </a:solidFill>
              </a:rPr>
              <a:pPr/>
              <a:t>3/3/2014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938503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09523" lvl="1" indent="0">
              <a:buNone/>
            </a:pPr>
            <a:endParaRPr lang="en-US" dirty="0">
              <a:latin typeface="Segoe UI" pitchFamily="34" charset="0"/>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3/3/2014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14</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1789387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09523" lvl="1" indent="0">
              <a:buNone/>
            </a:pPr>
            <a:endParaRPr lang="en-US" dirty="0">
              <a:latin typeface="Segoe UI" pitchFamily="34" charset="0"/>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3/3/2014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15</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298328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09523" lvl="1" indent="0">
              <a:buNone/>
            </a:pPr>
            <a:endParaRPr lang="en-US" dirty="0">
              <a:latin typeface="Segoe UI" pitchFamily="34" charset="0"/>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3/3/2014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16</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4159926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3/3/2014 3:53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259837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1C95F1A-B6BB-429A-8FE2-B0EB62DF0EA6}" type="datetime1">
              <a:rPr lang="en-US" smtClean="0">
                <a:solidFill>
                  <a:prstClr val="black"/>
                </a:solidFill>
              </a:rPr>
              <a:pPr/>
              <a:t>3/3/2014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5372408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1C95F1A-B6BB-429A-8FE2-B0EB62DF0EA6}" type="datetime1">
              <a:rPr lang="en-US" smtClean="0">
                <a:solidFill>
                  <a:prstClr val="black"/>
                </a:solidFill>
              </a:rPr>
              <a:pPr/>
              <a:t>3/3/2014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333632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006783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3/3/2014 3:53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5797901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3/3/2014 3:53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819433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3/3/2014 3:53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8105795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3/3/2014 3:53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1389746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3/3/2014 3:53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4000039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3/3/2014 3:53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5222015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12D3CB9-F544-420A-BDB2-221E514B0277}" type="datetime1">
              <a:rPr lang="en-US" smtClean="0">
                <a:solidFill>
                  <a:prstClr val="black"/>
                </a:solidFill>
              </a:rPr>
              <a:pPr/>
              <a:t>3/3/2014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40758116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1478407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5214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5214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0D5EC8B-C82F-4791-97DB-E66B59473839}"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592847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5214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3/3/2014 3:53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3211606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3/3/2014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25215236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3/3/2014 3:53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835624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E6A1F410-AD61-4B86-B5BE-8561FA1CA49D}"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695385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3/3/2014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36</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14535921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4300" indent="-114300" eaLnBrk="1" hangingPunct="1">
              <a:spcBef>
                <a:spcPct val="0"/>
              </a:spcBef>
              <a:buFont typeface="Wingdings" pitchFamily="2" charset="2"/>
              <a:buNone/>
            </a:pPr>
            <a:endParaRPr lang="en-US" dirty="0" smtClean="0">
              <a:latin typeface="Segoe"/>
            </a:endParaRPr>
          </a:p>
        </p:txBody>
      </p:sp>
      <p:sp>
        <p:nvSpPr>
          <p:cNvPr id="8" name="Date Placeholder 7"/>
          <p:cNvSpPr>
            <a:spLocks noGrp="1"/>
          </p:cNvSpPr>
          <p:nvPr>
            <p:ph type="dt" idx="10"/>
          </p:nvPr>
        </p:nvSpPr>
        <p:spPr/>
        <p:txBody>
          <a:bodyPr/>
          <a:lstStyle/>
          <a:p>
            <a:fld id="{4E52F265-F367-4F41-8133-621F21EFA5ED}" type="datetime1">
              <a:rPr lang="en-US" smtClean="0">
                <a:solidFill>
                  <a:prstClr val="black"/>
                </a:solidFill>
              </a:rPr>
              <a:pPr/>
              <a:t>3/3/2014</a:t>
            </a:fld>
            <a:endParaRPr lang="en-US" dirty="0">
              <a:solidFill>
                <a:prstClr val="black"/>
              </a:solidFill>
            </a:endParaRPr>
          </a:p>
        </p:txBody>
      </p:sp>
      <p:sp>
        <p:nvSpPr>
          <p:cNvPr id="9" name="Footer Placeholder 8"/>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solidFill>
                  <a:prstClr val="black"/>
                </a:solidFill>
              </a:rPr>
              <a:pPr/>
              <a:t>37</a:t>
            </a:fld>
            <a:endParaRPr lang="en-US" dirty="0">
              <a:solidFill>
                <a:prstClr val="black"/>
              </a:solidFill>
            </a:endParaRPr>
          </a:p>
        </p:txBody>
      </p:sp>
      <p:sp>
        <p:nvSpPr>
          <p:cNvPr id="11" name="Header Placeholder 10"/>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23713862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3/3/2014 3:53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38639428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39</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3/3/2014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189469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53523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3/3/2014 3:53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992777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4" name="Header Placeholder 3"/>
          <p:cNvSpPr>
            <a:spLocks noGrp="1"/>
          </p:cNvSpPr>
          <p:nvPr>
            <p:ph type="hdr" sz="quarter" idx="10"/>
          </p:nvPr>
        </p:nvSpPr>
        <p:spPr>
          <a:xfrm>
            <a:off x="0" y="0"/>
            <a:ext cx="2971800" cy="457200"/>
          </a:xfrm>
          <a:prstGeom prst="rect">
            <a:avLst/>
          </a:prstGeom>
        </p:spPr>
        <p:txBody>
          <a:bodyPr/>
          <a:lstStyle/>
          <a:p>
            <a:r>
              <a:rPr lang="en-US" dirty="0">
                <a:solidFill>
                  <a:prstClr val="black"/>
                </a:solidFill>
              </a:rPr>
              <a:t>SPC2012 - Developer</a:t>
            </a:r>
          </a:p>
        </p:txBody>
      </p:sp>
      <p:sp>
        <p:nvSpPr>
          <p:cNvPr id="5" name="Date Placeholder 4"/>
          <p:cNvSpPr>
            <a:spLocks noGrp="1"/>
          </p:cNvSpPr>
          <p:nvPr>
            <p:ph type="dt" idx="11"/>
          </p:nvPr>
        </p:nvSpPr>
        <p:spPr>
          <a:xfrm>
            <a:off x="3884613" y="0"/>
            <a:ext cx="2971800" cy="457200"/>
          </a:xfrm>
          <a:prstGeom prst="rect">
            <a:avLst/>
          </a:prstGeom>
        </p:spPr>
        <p:txBody>
          <a:bodyPr/>
          <a:lstStyle/>
          <a:p>
            <a:fld id="{81331B57-0BE5-4F82-AA58-76F53EFF3ADA}" type="datetime8">
              <a:rPr lang="en-US" smtClean="0">
                <a:solidFill>
                  <a:prstClr val="black"/>
                </a:solidFill>
              </a:rPr>
              <a:pPr/>
              <a:t>3/3/2014 3:53 PM</a:t>
            </a:fld>
            <a:endParaRPr lang="en-US">
              <a:solidFill>
                <a:prstClr val="black"/>
              </a:solidFill>
            </a:endParaRPr>
          </a:p>
        </p:txBody>
      </p:sp>
      <p:sp>
        <p:nvSpPr>
          <p:cNvPr id="6" name="Footer Placeholder 5"/>
          <p:cNvSpPr>
            <a:spLocks noGrp="1"/>
          </p:cNvSpPr>
          <p:nvPr>
            <p:ph type="ftr" sz="quarter" idx="12"/>
          </p:nvPr>
        </p:nvSpPr>
        <p:spPr>
          <a:xfrm>
            <a:off x="0" y="8685213"/>
            <a:ext cx="6172200" cy="457200"/>
          </a:xfrm>
          <a:prstGeom prst="rect">
            <a:avLst/>
          </a:prstGeom>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114273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1505BD5-07C7-4FB6-AFBC-1B7B235D23A5}" type="datetime1">
              <a:rPr lang="en-US" smtClean="0">
                <a:solidFill>
                  <a:prstClr val="black"/>
                </a:solidFill>
              </a:rPr>
              <a:pPr/>
              <a:t>3/3/2014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792160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11FC38-EDB2-4C9C-8DC8-72BB0E7F91C2}"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040458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617CA41-607B-4A91-A2D6-DE3026EF6A96}"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001769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58C44EF-EFF4-4C45-BB5E-90BE68D1985F}" type="datetime1">
              <a:rPr lang="en-US" smtClean="0">
                <a:solidFill>
                  <a:prstClr val="black"/>
                </a:solidFill>
              </a:rPr>
              <a:pPr/>
              <a:t>3/3/2014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7485569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19208713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5619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3757485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67821062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7649797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40588908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9312109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2293064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47723812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68272014"/>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4796589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163788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8624265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42656583"/>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68288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28341146"/>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19548383"/>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57424747"/>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030819268"/>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038151146"/>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7638581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780335129"/>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4888259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859408464"/>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7518073"/>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13670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371381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18022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38473800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765684064"/>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9.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3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3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38.xml"/><Relationship Id="rId6" Type="http://schemas.openxmlformats.org/officeDocument/2006/relationships/image" Target="../media/image11.png"/><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3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3" Type="http://schemas.openxmlformats.org/officeDocument/2006/relationships/hyperlink" Target="http://blogs.office.com/b/microsoft-access/archive/2013/01/22/visualize-access-data-in-excel.aspx" TargetMode="External"/><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8.xml"/><Relationship Id="rId4" Type="http://schemas.openxmlformats.org/officeDocument/2006/relationships/image" Target="../media/image38.emf"/></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38.xml"/><Relationship Id="rId6" Type="http://schemas.openxmlformats.org/officeDocument/2006/relationships/image" Target="../media/image37.png"/><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52.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1.xml"/><Relationship Id="rId1" Type="http://schemas.openxmlformats.org/officeDocument/2006/relationships/slideLayout" Target="../slideLayouts/slideLayout52.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2.xml"/><Relationship Id="rId1" Type="http://schemas.openxmlformats.org/officeDocument/2006/relationships/slideLayout" Target="../slideLayouts/slideLayout38.xml"/><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5.xml"/><Relationship Id="rId1" Type="http://schemas.openxmlformats.org/officeDocument/2006/relationships/slideLayout" Target="../slideLayouts/slideLayout9.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6.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5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5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3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186228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Build a SharePoint App in 60 seconds with Access table templates</a:t>
            </a:r>
            <a:endParaRPr lang="en-US" dirty="0"/>
          </a:p>
        </p:txBody>
      </p:sp>
    </p:spTree>
    <p:extLst>
      <p:ext uri="{BB962C8B-B14F-4D97-AF65-F5344CB8AC3E}">
        <p14:creationId xmlns:p14="http://schemas.microsoft.com/office/powerpoint/2010/main" val="1728381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285279" y="1208241"/>
            <a:ext cx="12151196" cy="366062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46637" numCol="1" rtlCol="0" anchor="t" anchorCtr="0" compatLnSpc="1">
            <a:prstTxWarp prst="textNoShape">
              <a:avLst/>
            </a:prstTxWarp>
          </a:bodyPr>
          <a:lstStyle/>
          <a:p>
            <a:pPr defTabSz="932472" fontAlgn="base">
              <a:spcBef>
                <a:spcPct val="0"/>
              </a:spcBef>
              <a:spcAft>
                <a:spcPct val="0"/>
              </a:spcAft>
            </a:pPr>
            <a:r>
              <a:rPr lang="en-US" sz="2400" dirty="0" smtClean="0">
                <a:gradFill>
                  <a:gsLst>
                    <a:gs pos="0">
                      <a:srgbClr val="FFFFFF"/>
                    </a:gs>
                    <a:gs pos="100000">
                      <a:srgbClr val="FFFFFF"/>
                    </a:gs>
                  </a:gsLst>
                  <a:lin ang="5400000" scaled="0"/>
                </a:gradFill>
              </a:rPr>
              <a:t>1. Create a custom web app</a:t>
            </a:r>
            <a:endParaRPr lang="en-US" sz="2400" dirty="0">
              <a:gradFill>
                <a:gsLst>
                  <a:gs pos="0">
                    <a:srgbClr val="FFFFFF"/>
                  </a:gs>
                  <a:gs pos="100000">
                    <a:srgbClr val="FFFFFF"/>
                  </a:gs>
                </a:gsLst>
                <a:lin ang="5400000" scaled="0"/>
              </a:gradFill>
            </a:endParaRPr>
          </a:p>
        </p:txBody>
      </p:sp>
      <p:sp>
        <p:nvSpPr>
          <p:cNvPr id="10" name="Rectangle 9"/>
          <p:cNvSpPr/>
          <p:nvPr/>
        </p:nvSpPr>
        <p:spPr bwMode="auto">
          <a:xfrm>
            <a:off x="3937557" y="2125663"/>
            <a:ext cx="8498918" cy="3954462"/>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46637" numCol="1" rtlCol="0" anchor="t" anchorCtr="0" compatLnSpc="1">
            <a:prstTxWarp prst="textNoShape">
              <a:avLst/>
            </a:prstTxWarp>
          </a:bodyPr>
          <a:lstStyle/>
          <a:p>
            <a:pPr defTabSz="932472" fontAlgn="base">
              <a:spcBef>
                <a:spcPct val="0"/>
              </a:spcBef>
              <a:spcAft>
                <a:spcPct val="0"/>
              </a:spcAft>
            </a:pPr>
            <a:r>
              <a:rPr lang="en-US" sz="2400" dirty="0" smtClean="0">
                <a:gradFill>
                  <a:gsLst>
                    <a:gs pos="0">
                      <a:srgbClr val="FFFFFF"/>
                    </a:gs>
                    <a:gs pos="100000">
                      <a:srgbClr val="FFFFFF"/>
                    </a:gs>
                  </a:gsLst>
                  <a:lin ang="5400000" scaled="0"/>
                </a:gradFill>
              </a:rPr>
              <a:t>2. Add some tables using Table Templates</a:t>
            </a:r>
            <a:endParaRPr lang="en-US" sz="2400" dirty="0">
              <a:gradFill>
                <a:gsLst>
                  <a:gs pos="0">
                    <a:srgbClr val="FFFFFF"/>
                  </a:gs>
                  <a:gs pos="100000">
                    <a:srgbClr val="FFFFFF"/>
                  </a:gs>
                </a:gsLst>
                <a:lin ang="5400000" scaled="0"/>
              </a:gradFill>
            </a:endParaRPr>
          </a:p>
        </p:txBody>
      </p:sp>
      <p:sp>
        <p:nvSpPr>
          <p:cNvPr id="3" name="Title 2"/>
          <p:cNvSpPr>
            <a:spLocks noGrp="1"/>
          </p:cNvSpPr>
          <p:nvPr>
            <p:ph type="title"/>
          </p:nvPr>
        </p:nvSpPr>
        <p:spPr/>
        <p:txBody>
          <a:bodyPr/>
          <a:lstStyle/>
          <a:p>
            <a:r>
              <a:rPr lang="en-US" dirty="0" smtClean="0"/>
              <a:t>Build a SharePoint App in 60 Seconds</a:t>
            </a:r>
            <a:endParaRPr lang="en-US" dirty="0"/>
          </a:p>
        </p:txBody>
      </p:sp>
      <p:pic>
        <p:nvPicPr>
          <p:cNvPr id="7" name="Picture 6"/>
          <p:cNvPicPr>
            <a:picLocks noChangeAspect="1"/>
          </p:cNvPicPr>
          <p:nvPr/>
        </p:nvPicPr>
        <p:blipFill>
          <a:blip r:embed="rId3"/>
          <a:stretch>
            <a:fillRect/>
          </a:stretch>
        </p:blipFill>
        <p:spPr>
          <a:xfrm>
            <a:off x="405352" y="1852761"/>
            <a:ext cx="3442182" cy="2866860"/>
          </a:xfrm>
          <a:prstGeom prst="rect">
            <a:avLst/>
          </a:prstGeom>
        </p:spPr>
      </p:pic>
      <p:pic>
        <p:nvPicPr>
          <p:cNvPr id="8" name="Picture 7"/>
          <p:cNvPicPr>
            <a:picLocks noChangeAspect="1"/>
          </p:cNvPicPr>
          <p:nvPr/>
        </p:nvPicPr>
        <p:blipFill>
          <a:blip r:embed="rId4"/>
          <a:stretch>
            <a:fillRect/>
          </a:stretch>
        </p:blipFill>
        <p:spPr>
          <a:xfrm>
            <a:off x="4160838" y="2735262"/>
            <a:ext cx="4627720" cy="3198413"/>
          </a:xfrm>
          <a:prstGeom prst="rect">
            <a:avLst/>
          </a:prstGeom>
        </p:spPr>
      </p:pic>
      <p:sp>
        <p:nvSpPr>
          <p:cNvPr id="11" name="Rectangle 10"/>
          <p:cNvSpPr/>
          <p:nvPr/>
        </p:nvSpPr>
        <p:spPr bwMode="auto">
          <a:xfrm>
            <a:off x="7666037" y="3040063"/>
            <a:ext cx="4770438" cy="3352799"/>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0" bIns="46637" numCol="1" rtlCol="0" anchor="t" anchorCtr="0" compatLnSpc="1">
            <a:prstTxWarp prst="textNoShape">
              <a:avLst/>
            </a:prstTxWarp>
          </a:bodyPr>
          <a:lstStyle/>
          <a:p>
            <a:pPr defTabSz="932472" fontAlgn="base">
              <a:spcBef>
                <a:spcPct val="0"/>
              </a:spcBef>
              <a:spcAft>
                <a:spcPct val="0"/>
              </a:spcAft>
            </a:pPr>
            <a:r>
              <a:rPr lang="en-US" sz="2400" dirty="0" smtClean="0">
                <a:gradFill>
                  <a:gsLst>
                    <a:gs pos="0">
                      <a:srgbClr val="FFFFFF"/>
                    </a:gs>
                    <a:gs pos="100000">
                      <a:srgbClr val="FFFFFF"/>
                    </a:gs>
                  </a:gsLst>
                  <a:lin ang="5400000" scaled="0"/>
                </a:gradFill>
              </a:rPr>
              <a:t>3. Ready to go</a:t>
            </a:r>
            <a:endParaRPr lang="en-US" sz="2400" dirty="0">
              <a:gradFill>
                <a:gsLst>
                  <a:gs pos="0">
                    <a:srgbClr val="FFFFFF"/>
                  </a:gs>
                  <a:gs pos="100000">
                    <a:srgbClr val="FFFFFF"/>
                  </a:gs>
                </a:gsLst>
                <a:lin ang="5400000" scaled="0"/>
              </a:gradFill>
            </a:endParaRPr>
          </a:p>
        </p:txBody>
      </p:sp>
      <p:pic>
        <p:nvPicPr>
          <p:cNvPr id="5" name="Picture 4"/>
          <p:cNvPicPr>
            <a:picLocks noChangeAspect="1"/>
          </p:cNvPicPr>
          <p:nvPr/>
        </p:nvPicPr>
        <p:blipFill>
          <a:blip r:embed="rId5"/>
          <a:stretch>
            <a:fillRect/>
          </a:stretch>
        </p:blipFill>
        <p:spPr>
          <a:xfrm>
            <a:off x="7937169" y="3573462"/>
            <a:ext cx="4269566" cy="2682832"/>
          </a:xfrm>
          <a:prstGeom prst="rect">
            <a:avLst/>
          </a:prstGeom>
        </p:spPr>
      </p:pic>
    </p:spTree>
    <p:extLst>
      <p:ext uri="{BB962C8B-B14F-4D97-AF65-F5344CB8AC3E}">
        <p14:creationId xmlns:p14="http://schemas.microsoft.com/office/powerpoint/2010/main" val="303364244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4783745" y="2579860"/>
            <a:ext cx="4342325" cy="461665"/>
          </a:xfrm>
          <a:prstGeom prst="rect">
            <a:avLst/>
          </a:prstGeom>
          <a:noFill/>
        </p:spPr>
        <p:txBody>
          <a:bodyPr wrap="square" rtlCol="0">
            <a:spAutoFit/>
          </a:bodyPr>
          <a:lstStyle/>
          <a:p>
            <a:r>
              <a:rPr lang="en-US" sz="2400" spc="-71" dirty="0">
                <a:gradFill>
                  <a:gsLst>
                    <a:gs pos="100000">
                      <a:srgbClr val="0072C6"/>
                    </a:gs>
                    <a:gs pos="0">
                      <a:srgbClr val="0072C6"/>
                    </a:gs>
                  </a:gsLst>
                  <a:lin ang="5400000" scaled="0"/>
                </a:gradFill>
                <a:latin typeface="Segoe UI Light"/>
              </a:rPr>
              <a:t>SharePoint on premises</a:t>
            </a:r>
          </a:p>
        </p:txBody>
      </p:sp>
      <p:sp>
        <p:nvSpPr>
          <p:cNvPr id="14" name="TextBox 13"/>
          <p:cNvSpPr txBox="1"/>
          <p:nvPr/>
        </p:nvSpPr>
        <p:spPr>
          <a:xfrm>
            <a:off x="4783744" y="1863279"/>
            <a:ext cx="3929950" cy="461665"/>
          </a:xfrm>
          <a:prstGeom prst="rect">
            <a:avLst/>
          </a:prstGeom>
          <a:noFill/>
        </p:spPr>
        <p:txBody>
          <a:bodyPr wrap="square" rtlCol="0">
            <a:spAutoFit/>
          </a:bodyPr>
          <a:lstStyle/>
          <a:p>
            <a:r>
              <a:rPr lang="en-US" sz="2400" spc="-71" dirty="0">
                <a:gradFill>
                  <a:gsLst>
                    <a:gs pos="100000">
                      <a:srgbClr val="0072C6"/>
                    </a:gs>
                    <a:gs pos="0">
                      <a:srgbClr val="0072C6"/>
                    </a:gs>
                  </a:gsLst>
                  <a:lin ang="5400000" scaled="0"/>
                </a:gradFill>
                <a:latin typeface="Segoe UI Light"/>
              </a:rPr>
              <a:t>SharePoint on Office 365</a:t>
            </a:r>
          </a:p>
        </p:txBody>
      </p:sp>
      <p:sp>
        <p:nvSpPr>
          <p:cNvPr id="20" name="Right Arrow 19"/>
          <p:cNvSpPr/>
          <p:nvPr/>
        </p:nvSpPr>
        <p:spPr>
          <a:xfrm rot="19847463">
            <a:off x="3166621" y="4972501"/>
            <a:ext cx="1726527" cy="588950"/>
          </a:xfrm>
          <a:prstGeom prst="rightArrow">
            <a:avLst/>
          </a:prstGeom>
          <a:solidFill>
            <a:schemeClr val="accent5"/>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a:solidFill>
                  <a:srgbClr val="FFFFFF"/>
                </a:solidFill>
              </a:rPr>
              <a:t>Creates</a:t>
            </a:r>
          </a:p>
        </p:txBody>
      </p:sp>
      <p:sp>
        <p:nvSpPr>
          <p:cNvPr id="17" name="Right Arrow 16"/>
          <p:cNvSpPr/>
          <p:nvPr/>
        </p:nvSpPr>
        <p:spPr>
          <a:xfrm rot="1752537" flipH="1">
            <a:off x="3276211" y="3157397"/>
            <a:ext cx="1720971" cy="663336"/>
          </a:xfrm>
          <a:prstGeom prst="rightArrow">
            <a:avLst/>
          </a:prstGeom>
          <a:solidFill>
            <a:schemeClr val="accent5"/>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a:solidFill>
                  <a:srgbClr val="FFFFFF"/>
                </a:solidFill>
              </a:rPr>
              <a:t>Consumes</a:t>
            </a:r>
          </a:p>
        </p:txBody>
      </p:sp>
      <p:sp>
        <p:nvSpPr>
          <p:cNvPr id="13" name="Rectangle 12"/>
          <p:cNvSpPr/>
          <p:nvPr/>
        </p:nvSpPr>
        <p:spPr>
          <a:xfrm>
            <a:off x="4783745" y="2313779"/>
            <a:ext cx="3167332" cy="4141081"/>
          </a:xfrm>
          <a:prstGeom prst="rect">
            <a:avLst/>
          </a:prstGeom>
          <a:solidFill>
            <a:schemeClr val="accent1"/>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solidFill>
                <a:srgbClr val="FFFFFF"/>
              </a:solidFill>
            </a:endParaRPr>
          </a:p>
        </p:txBody>
      </p:sp>
      <p:sp>
        <p:nvSpPr>
          <p:cNvPr id="2" name="Title 1"/>
          <p:cNvSpPr>
            <a:spLocks noGrp="1"/>
          </p:cNvSpPr>
          <p:nvPr>
            <p:ph type="title"/>
          </p:nvPr>
        </p:nvSpPr>
        <p:spPr/>
        <p:txBody>
          <a:bodyPr/>
          <a:lstStyle/>
          <a:p>
            <a:r>
              <a:rPr lang="en-US" dirty="0" smtClean="0"/>
              <a:t>Architecture Overview</a:t>
            </a:r>
            <a:endParaRPr lang="en-US" dirty="0"/>
          </a:p>
        </p:txBody>
      </p:sp>
      <p:sp>
        <p:nvSpPr>
          <p:cNvPr id="5" name="TextBox 4"/>
          <p:cNvSpPr txBox="1"/>
          <p:nvPr/>
        </p:nvSpPr>
        <p:spPr>
          <a:xfrm>
            <a:off x="518511" y="1376991"/>
            <a:ext cx="2278720" cy="461665"/>
          </a:xfrm>
          <a:prstGeom prst="rect">
            <a:avLst/>
          </a:prstGeom>
          <a:noFill/>
        </p:spPr>
        <p:txBody>
          <a:bodyPr wrap="square" rtlCol="0">
            <a:spAutoFit/>
          </a:bodyPr>
          <a:lstStyle/>
          <a:p>
            <a:r>
              <a:rPr lang="en-US" sz="2400" spc="-71" dirty="0">
                <a:gradFill>
                  <a:gsLst>
                    <a:gs pos="100000">
                      <a:srgbClr val="0072C6"/>
                    </a:gs>
                    <a:gs pos="0">
                      <a:srgbClr val="0072C6"/>
                    </a:gs>
                  </a:gsLst>
                  <a:lin ang="5400000" scaled="0"/>
                </a:gradFill>
                <a:latin typeface="Segoe UI Light"/>
              </a:rPr>
              <a:t>Web Browser</a:t>
            </a:r>
          </a:p>
        </p:txBody>
      </p:sp>
      <p:sp>
        <p:nvSpPr>
          <p:cNvPr id="12" name="TextBox 11"/>
          <p:cNvSpPr txBox="1"/>
          <p:nvPr/>
        </p:nvSpPr>
        <p:spPr>
          <a:xfrm>
            <a:off x="518509" y="4120381"/>
            <a:ext cx="1993423" cy="461665"/>
          </a:xfrm>
          <a:prstGeom prst="rect">
            <a:avLst/>
          </a:prstGeom>
          <a:noFill/>
        </p:spPr>
        <p:txBody>
          <a:bodyPr wrap="square" rtlCol="0">
            <a:spAutoFit/>
          </a:bodyPr>
          <a:lstStyle/>
          <a:p>
            <a:r>
              <a:rPr lang="en-US" sz="2400" spc="-71" dirty="0">
                <a:gradFill>
                  <a:gsLst>
                    <a:gs pos="100000">
                      <a:srgbClr val="0072C6"/>
                    </a:gs>
                    <a:gs pos="0">
                      <a:srgbClr val="0072C6"/>
                    </a:gs>
                  </a:gsLst>
                  <a:lin ang="5400000" scaled="0"/>
                </a:gradFill>
                <a:latin typeface="Segoe UI Light"/>
              </a:rPr>
              <a:t>Access Client</a:t>
            </a:r>
          </a:p>
        </p:txBody>
      </p:sp>
      <p:sp>
        <p:nvSpPr>
          <p:cNvPr id="15" name="Rectangle 14"/>
          <p:cNvSpPr/>
          <p:nvPr/>
        </p:nvSpPr>
        <p:spPr>
          <a:xfrm>
            <a:off x="4795989" y="3378484"/>
            <a:ext cx="2419370" cy="3033844"/>
          </a:xfrm>
          <a:prstGeom prst="rect">
            <a:avLst/>
          </a:prstGeom>
          <a:solidFill>
            <a:schemeClr val="accent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836">
              <a:solidFill>
                <a:srgbClr val="FFFFFF"/>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8553" y="3618729"/>
            <a:ext cx="1221460" cy="122146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4827" y="4895405"/>
            <a:ext cx="1105164" cy="1105164"/>
          </a:xfrm>
          <a:prstGeom prst="rect">
            <a:avLst/>
          </a:prstGeom>
        </p:spPr>
      </p:pic>
      <p:sp>
        <p:nvSpPr>
          <p:cNvPr id="16" name="TextBox 15"/>
          <p:cNvSpPr txBox="1"/>
          <p:nvPr/>
        </p:nvSpPr>
        <p:spPr>
          <a:xfrm>
            <a:off x="4795989" y="3000764"/>
            <a:ext cx="2164343" cy="382308"/>
          </a:xfrm>
          <a:prstGeom prst="rect">
            <a:avLst/>
          </a:prstGeom>
          <a:noFill/>
        </p:spPr>
        <p:txBody>
          <a:bodyPr wrap="square" rtlCol="0">
            <a:spAutoFit/>
          </a:bodyPr>
          <a:lstStyle/>
          <a:p>
            <a:r>
              <a:rPr lang="en-US" sz="1836" dirty="0">
                <a:solidFill>
                  <a:srgbClr val="FFFFFF"/>
                </a:solidFill>
              </a:rPr>
              <a:t>Access Services</a:t>
            </a:r>
          </a:p>
        </p:txBody>
      </p:sp>
      <p:sp>
        <p:nvSpPr>
          <p:cNvPr id="21" name="Left-Right Arrow 20"/>
          <p:cNvSpPr/>
          <p:nvPr/>
        </p:nvSpPr>
        <p:spPr>
          <a:xfrm>
            <a:off x="7215359" y="4030399"/>
            <a:ext cx="2640809" cy="591635"/>
          </a:xfrm>
          <a:prstGeom prst="leftRightArrow">
            <a:avLst/>
          </a:prstGeom>
          <a:solidFill>
            <a:schemeClr val="accent5"/>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a:solidFill>
                  <a:srgbClr val="FFFFFF"/>
                </a:solidFill>
              </a:rPr>
              <a:t>Tables &amp; Data</a:t>
            </a: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45644" y="4357771"/>
            <a:ext cx="2172613" cy="1828571"/>
          </a:xfrm>
          <a:prstGeom prst="rect">
            <a:avLst/>
          </a:prstGeom>
        </p:spPr>
      </p:pic>
      <p:sp>
        <p:nvSpPr>
          <p:cNvPr id="10" name="Flowchart: Magnetic Disk 9"/>
          <p:cNvSpPr/>
          <p:nvPr/>
        </p:nvSpPr>
        <p:spPr bwMode="auto">
          <a:xfrm>
            <a:off x="9936853" y="3423310"/>
            <a:ext cx="1134557" cy="1652792"/>
          </a:xfrm>
          <a:prstGeom prst="flowChartMagneticDisk">
            <a:avLst/>
          </a:prstGeom>
          <a:ln w="38100">
            <a:solidFill>
              <a:schemeClr val="tx1"/>
            </a:solidFill>
            <a:headEnd type="none" w="med" len="med"/>
            <a:tailEnd type="none" w="med" len="med"/>
          </a:ln>
        </p:spPr>
        <p:style>
          <a:lnRef idx="2">
            <a:schemeClr val="accent1">
              <a:shade val="50000"/>
            </a:schemeClr>
          </a:lnRef>
          <a:fillRef idx="1002">
            <a:schemeClr val="dk1"/>
          </a:fillRef>
          <a:effectRef idx="0">
            <a:schemeClr val="accent1"/>
          </a:effectRef>
          <a:fontRef idx="minor">
            <a:schemeClr val="lt1"/>
          </a:fontRef>
        </p:style>
        <p:txBody>
          <a:bodyPr vert="horz" wrap="square" lIns="0" tIns="47565" rIns="0" bIns="47565" numCol="1" rtlCol="0" anchor="t" anchorCtr="0" compatLnSpc="1">
            <a:prstTxWarp prst="textNoShape">
              <a:avLst/>
            </a:prstTxWarp>
          </a:bodyPr>
          <a:lstStyle/>
          <a:p>
            <a:pPr algn="ctr" defTabSz="951028" fontAlgn="base">
              <a:spcBef>
                <a:spcPct val="0"/>
              </a:spcBef>
              <a:spcAft>
                <a:spcPct val="0"/>
              </a:spcAft>
            </a:pPr>
            <a:r>
              <a:rPr lang="en-US" sz="2040" b="1" dirty="0">
                <a:gradFill>
                  <a:gsLst>
                    <a:gs pos="0">
                      <a:srgbClr val="FFFFFF"/>
                    </a:gs>
                    <a:gs pos="100000">
                      <a:srgbClr val="FFFFFF"/>
                    </a:gs>
                  </a:gsLst>
                  <a:lin ang="5400000" scaled="0"/>
                </a:gradFill>
              </a:rPr>
              <a:t>SQL DB</a:t>
            </a:r>
          </a:p>
        </p:txBody>
      </p:sp>
      <p:sp>
        <p:nvSpPr>
          <p:cNvPr id="9" name="TextBox 8"/>
          <p:cNvSpPr txBox="1"/>
          <p:nvPr/>
        </p:nvSpPr>
        <p:spPr>
          <a:xfrm>
            <a:off x="9856168" y="5091949"/>
            <a:ext cx="1197312"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ln w="0"/>
                <a:solidFill>
                  <a:srgbClr val="00188F"/>
                </a:solidFill>
                <a:effectLst>
                  <a:outerShdw blurRad="38100" dist="25400" dir="5400000" algn="ctr" rotWithShape="0">
                    <a:srgbClr val="6E747A">
                      <a:alpha val="43000"/>
                    </a:srgbClr>
                  </a:outerShdw>
                </a:effectLst>
              </a:rPr>
              <a:t>Azure</a:t>
            </a:r>
          </a:p>
        </p:txBody>
      </p:sp>
      <p:pic>
        <p:nvPicPr>
          <p:cNvPr id="18" name="Picture 17"/>
          <p:cNvPicPr>
            <a:picLocks noChangeAspect="1"/>
          </p:cNvPicPr>
          <p:nvPr/>
        </p:nvPicPr>
        <p:blipFill>
          <a:blip r:embed="rId6"/>
          <a:stretch>
            <a:fillRect/>
          </a:stretch>
        </p:blipFill>
        <p:spPr>
          <a:xfrm>
            <a:off x="480435" y="1790643"/>
            <a:ext cx="2857143" cy="1923810"/>
          </a:xfrm>
          <a:prstGeom prst="rect">
            <a:avLst/>
          </a:prstGeom>
        </p:spPr>
      </p:pic>
      <p:pic>
        <p:nvPicPr>
          <p:cNvPr id="19" name="Picture 18"/>
          <p:cNvPicPr>
            <a:picLocks noChangeAspect="1"/>
          </p:cNvPicPr>
          <p:nvPr/>
        </p:nvPicPr>
        <p:blipFill>
          <a:blip r:embed="rId7"/>
          <a:stretch>
            <a:fillRect/>
          </a:stretch>
        </p:blipFill>
        <p:spPr>
          <a:xfrm>
            <a:off x="504153" y="4523726"/>
            <a:ext cx="2857143" cy="1914286"/>
          </a:xfrm>
          <a:prstGeom prst="rect">
            <a:avLst/>
          </a:prstGeom>
        </p:spPr>
      </p:pic>
      <p:sp>
        <p:nvSpPr>
          <p:cNvPr id="3" name="TextBox 2"/>
          <p:cNvSpPr txBox="1"/>
          <p:nvPr/>
        </p:nvSpPr>
        <p:spPr>
          <a:xfrm>
            <a:off x="9989368" y="4229459"/>
            <a:ext cx="1183364" cy="627864"/>
          </a:xfrm>
          <a:prstGeom prst="rect">
            <a:avLst/>
          </a:prstGeom>
          <a:noFill/>
        </p:spPr>
        <p:txBody>
          <a:bodyPr wrap="square" lIns="182880" tIns="146304" rIns="182880" bIns="146304" rtlCol="0">
            <a:spAutoFit/>
          </a:bodyPr>
          <a:lstStyle/>
          <a:p>
            <a:pPr algn="ctr">
              <a:lnSpc>
                <a:spcPct val="90000"/>
              </a:lnSpc>
              <a:spcAft>
                <a:spcPts val="600"/>
              </a:spcAft>
            </a:pPr>
            <a:r>
              <a:rPr lang="en-US" sz="2040" b="1" dirty="0" smtClean="0">
                <a:solidFill>
                  <a:srgbClr val="FFFFFF"/>
                </a:solidFill>
              </a:rPr>
              <a:t>2012</a:t>
            </a:r>
            <a:r>
              <a:rPr lang="en-US" sz="2400" b="1" dirty="0" smtClean="0">
                <a:solidFill>
                  <a:srgbClr val="FFFFFF"/>
                </a:solidFill>
              </a:rPr>
              <a:t>+</a:t>
            </a:r>
          </a:p>
        </p:txBody>
      </p:sp>
    </p:spTree>
    <p:extLst>
      <p:ext uri="{BB962C8B-B14F-4D97-AF65-F5344CB8AC3E}">
        <p14:creationId xmlns:p14="http://schemas.microsoft.com/office/powerpoint/2010/main" val="21111621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par>
                          <p:cTn id="39" fill="hold">
                            <p:stCondLst>
                              <p:cond delay="500"/>
                            </p:stCondLst>
                            <p:childTnLst>
                              <p:par>
                                <p:cTn id="40" presetID="10" presetClass="entr" presetSubtype="0" fill="hold" grpId="1"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par>
                                <p:cTn id="48" presetID="10" presetClass="entr" presetSubtype="0" fill="hold"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1000"/>
                                        <p:tgtEl>
                                          <p:spTgt spid="17"/>
                                        </p:tgtEl>
                                      </p:cBhvr>
                                    </p:animEffect>
                                    <p:anim calcmode="lin" valueType="num">
                                      <p:cBhvr>
                                        <p:cTn id="66" dur="1000" fill="hold"/>
                                        <p:tgtEl>
                                          <p:spTgt spid="17"/>
                                        </p:tgtEl>
                                        <p:attrNameLst>
                                          <p:attrName>ppt_x</p:attrName>
                                        </p:attrNameLst>
                                      </p:cBhvr>
                                      <p:tavLst>
                                        <p:tav tm="0">
                                          <p:val>
                                            <p:strVal val="#ppt_x"/>
                                          </p:val>
                                        </p:tav>
                                        <p:tav tm="100000">
                                          <p:val>
                                            <p:strVal val="#ppt_x"/>
                                          </p:val>
                                        </p:tav>
                                      </p:tavLst>
                                    </p:anim>
                                    <p:anim calcmode="lin" valueType="num">
                                      <p:cBhvr>
                                        <p:cTn id="6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barn(inVertical)">
                                      <p:cBhvr>
                                        <p:cTn id="72" dur="500"/>
                                        <p:tgtEl>
                                          <p:spTgt spid="2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nodeType="clickEffect">
                                  <p:stCondLst>
                                    <p:cond delay="0"/>
                                  </p:stCondLst>
                                  <p:childTnLst>
                                    <p:animEffect transition="out" filter="fade">
                                      <p:cBhvr>
                                        <p:cTn id="76" dur="500"/>
                                        <p:tgtEl>
                                          <p:spTgt spid="8"/>
                                        </p:tgtEl>
                                      </p:cBhvr>
                                    </p:animEffect>
                                    <p:set>
                                      <p:cBhvr>
                                        <p:cTn id="77" dur="1" fill="hold">
                                          <p:stCondLst>
                                            <p:cond delay="499"/>
                                          </p:stCondLst>
                                        </p:cTn>
                                        <p:tgtEl>
                                          <p:spTgt spid="8"/>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500"/>
                                        <p:tgtEl>
                                          <p:spTgt spid="9"/>
                                        </p:tgtEl>
                                      </p:cBhvr>
                                    </p:animEffect>
                                    <p:set>
                                      <p:cBhvr>
                                        <p:cTn id="80" dur="1" fill="hold">
                                          <p:stCondLst>
                                            <p:cond delay="499"/>
                                          </p:stCondLst>
                                        </p:cTn>
                                        <p:tgtEl>
                                          <p:spTgt spid="9"/>
                                        </p:tgtEl>
                                        <p:attrNameLst>
                                          <p:attrName>style.visibility</p:attrName>
                                        </p:attrNameLst>
                                      </p:cBhvr>
                                      <p:to>
                                        <p:strVal val="hidden"/>
                                      </p:to>
                                    </p:set>
                                  </p:childTnLst>
                                </p:cTn>
                              </p:par>
                              <p:par>
                                <p:cTn id="81" presetID="42" presetClass="path" presetSubtype="0" accel="50000" decel="50000" fill="hold" grpId="0" nodeType="withEffect">
                                  <p:stCondLst>
                                    <p:cond delay="0"/>
                                  </p:stCondLst>
                                  <p:childTnLst>
                                    <p:animMotion origin="layout" path="M 9.98213E-7 -1.94281E-6 L -0.00089 -0.09373 " pathEditMode="relative" rAng="0" ptsTypes="AA">
                                      <p:cBhvr>
                                        <p:cTn id="82" dur="2000" fill="hold"/>
                                        <p:tgtEl>
                                          <p:spTgt spid="22"/>
                                        </p:tgtEl>
                                        <p:attrNameLst>
                                          <p:attrName>ppt_x</p:attrName>
                                          <p:attrName>ppt_y</p:attrName>
                                        </p:attrNameLst>
                                      </p:cBhvr>
                                      <p:rCtr x="-51" y="-4698"/>
                                    </p:animMotion>
                                  </p:childTnLst>
                                </p:cTn>
                              </p:par>
                              <p:par>
                                <p:cTn id="83" presetID="42" presetClass="path" presetSubtype="0" accel="50000" decel="50000" fill="hold" grpId="0" nodeType="withEffect">
                                  <p:stCondLst>
                                    <p:cond delay="0"/>
                                  </p:stCondLst>
                                  <p:childTnLst>
                                    <p:animMotion origin="layout" path="M -4.66939E-6 -4.50295E-6 L -4.66939E-6 0.25012 " pathEditMode="relative" rAng="0" ptsTypes="AA">
                                      <p:cBhvr>
                                        <p:cTn id="84" dur="2000" fill="hold"/>
                                        <p:tgtEl>
                                          <p:spTgt spid="14"/>
                                        </p:tgtEl>
                                        <p:attrNameLst>
                                          <p:attrName>ppt_x</p:attrName>
                                          <p:attrName>ppt_y</p:attrName>
                                        </p:attrNameLst>
                                      </p:cBhvr>
                                      <p:rCtr x="0" y="12506"/>
                                    </p:animMotion>
                                  </p:childTnLst>
                                </p:cTn>
                              </p:par>
                            </p:childTnLst>
                          </p:cTn>
                        </p:par>
                        <p:par>
                          <p:cTn id="85" fill="hold">
                            <p:stCondLst>
                              <p:cond delay="2000"/>
                            </p:stCondLst>
                            <p:childTnLst>
                              <p:par>
                                <p:cTn id="86" presetID="1" presetClass="entr" presetSubtype="0" fill="hold" grpId="0" nodeType="afterEffect">
                                  <p:stCondLst>
                                    <p:cond delay="0"/>
                                  </p:stCondLst>
                                  <p:childTnLst>
                                    <p:set>
                                      <p:cBhvr>
                                        <p:cTn id="8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2" grpId="1"/>
      <p:bldP spid="14" grpId="0"/>
      <p:bldP spid="14" grpId="1"/>
      <p:bldP spid="20" grpId="0" animBg="1"/>
      <p:bldP spid="17" grpId="0" animBg="1"/>
      <p:bldP spid="13" grpId="0" animBg="1"/>
      <p:bldP spid="5" grpId="0"/>
      <p:bldP spid="12" grpId="0"/>
      <p:bldP spid="15" grpId="0" animBg="1"/>
      <p:bldP spid="16" grpId="0"/>
      <p:bldP spid="21" grpId="0" animBg="1"/>
      <p:bldP spid="10" grpId="0" animBg="1"/>
      <p:bldP spid="9" grpId="0"/>
      <p:bldP spid="9" grpId="1"/>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31948" y="233151"/>
            <a:ext cx="11370961" cy="762786"/>
          </a:xfrm>
        </p:spPr>
        <p:txBody>
          <a:bodyPr/>
          <a:lstStyle/>
          <a:p>
            <a:pPr lvl="0"/>
            <a:r>
              <a:rPr lang="en-US" dirty="0">
                <a:solidFill>
                  <a:schemeClr val="tx1"/>
                </a:solidFill>
                <a:latin typeface="Segoe UI Light" pitchFamily="34" charset="0"/>
              </a:rPr>
              <a:t>Access 2013 </a:t>
            </a:r>
            <a:r>
              <a:rPr lang="en-US" dirty="0" smtClean="0">
                <a:solidFill>
                  <a:schemeClr val="tx1"/>
                </a:solidFill>
                <a:latin typeface="Segoe UI Light" pitchFamily="34" charset="0"/>
              </a:rPr>
              <a:t>Web Apps</a:t>
            </a:r>
            <a:endParaRPr lang="en-US" dirty="0">
              <a:solidFill>
                <a:schemeClr val="tx1"/>
              </a:solidFill>
              <a:latin typeface="Segoe UI Light" pitchFamily="34" charset="0"/>
            </a:endParaRPr>
          </a:p>
        </p:txBody>
      </p:sp>
      <p:sp>
        <p:nvSpPr>
          <p:cNvPr id="6" name="Text Placeholder 5"/>
          <p:cNvSpPr>
            <a:spLocks noGrp="1"/>
          </p:cNvSpPr>
          <p:nvPr>
            <p:ph type="body" sz="quarter" idx="4294967295"/>
          </p:nvPr>
        </p:nvSpPr>
        <p:spPr>
          <a:xfrm>
            <a:off x="541662" y="1435281"/>
            <a:ext cx="11370961" cy="3399072"/>
          </a:xfrm>
          <a:prstGeom prst="rect">
            <a:avLst/>
          </a:prstGeom>
        </p:spPr>
        <p:txBody>
          <a:bodyPr/>
          <a:lstStyle/>
          <a:p>
            <a:pPr marL="757735" indent="-757735">
              <a:buAutoNum type="arabicPeriod"/>
            </a:pPr>
            <a:r>
              <a:rPr lang="en-US" sz="4080" spc="-71" dirty="0">
                <a:gradFill>
                  <a:gsLst>
                    <a:gs pos="100000">
                      <a:schemeClr val="tx2"/>
                    </a:gs>
                    <a:gs pos="0">
                      <a:schemeClr val="tx2"/>
                    </a:gs>
                  </a:gsLst>
                  <a:lin ang="5400000" scaled="0"/>
                </a:gradFill>
              </a:rPr>
              <a:t>New App Model</a:t>
            </a:r>
            <a:r>
              <a:rPr lang="en-US" dirty="0" smtClean="0"/>
              <a:t/>
            </a:r>
            <a:br>
              <a:rPr lang="en-US" dirty="0" smtClean="0"/>
            </a:br>
            <a:endParaRPr lang="en-US" sz="3200" dirty="0" smtClean="0"/>
          </a:p>
          <a:p>
            <a:pPr marL="757735" indent="-757735">
              <a:buAutoNum type="arabicPeriod"/>
            </a:pPr>
            <a:r>
              <a:rPr lang="en-US" sz="4080" spc="-71" dirty="0" smtClean="0">
                <a:gradFill>
                  <a:gsLst>
                    <a:gs pos="100000">
                      <a:schemeClr val="tx2"/>
                    </a:gs>
                    <a:gs pos="0">
                      <a:schemeClr val="tx2"/>
                    </a:gs>
                  </a:gsLst>
                  <a:lin ang="5400000" scaled="0"/>
                </a:gradFill>
                <a:latin typeface="+mj-lt"/>
              </a:rPr>
              <a:t>SharePoint deployment</a:t>
            </a:r>
            <a:br>
              <a:rPr lang="en-US" sz="4080" spc="-71" dirty="0" smtClean="0">
                <a:gradFill>
                  <a:gsLst>
                    <a:gs pos="100000">
                      <a:schemeClr val="tx2"/>
                    </a:gs>
                    <a:gs pos="0">
                      <a:schemeClr val="tx2"/>
                    </a:gs>
                  </a:gsLst>
                  <a:lin ang="5400000" scaled="0"/>
                </a:gradFill>
                <a:latin typeface="+mj-lt"/>
              </a:rPr>
            </a:br>
            <a:endParaRPr lang="en-US" sz="3200" spc="-71" dirty="0" smtClean="0">
              <a:gradFill>
                <a:gsLst>
                  <a:gs pos="100000">
                    <a:schemeClr val="tx2"/>
                  </a:gs>
                  <a:gs pos="0">
                    <a:schemeClr val="tx2"/>
                  </a:gs>
                </a:gsLst>
                <a:lin ang="5400000" scaled="0"/>
              </a:gradFill>
              <a:latin typeface="+mj-lt"/>
            </a:endParaRPr>
          </a:p>
          <a:p>
            <a:pPr marL="757735" indent="-757735">
              <a:buAutoNum type="arabicPeriod"/>
            </a:pPr>
            <a:r>
              <a:rPr lang="en-US" sz="4080" spc="-71" dirty="0">
                <a:gradFill>
                  <a:gsLst>
                    <a:gs pos="100000">
                      <a:schemeClr val="tx2"/>
                    </a:gs>
                    <a:gs pos="0">
                      <a:schemeClr val="tx2"/>
                    </a:gs>
                  </a:gsLst>
                  <a:lin ang="5400000" scaled="0"/>
                </a:gradFill>
              </a:rPr>
              <a:t>SQL back-end</a:t>
            </a:r>
          </a:p>
          <a:p>
            <a:pPr lvl="1"/>
            <a:endParaRPr lang="en-US" dirty="0"/>
          </a:p>
        </p:txBody>
      </p:sp>
      <p:graphicFrame>
        <p:nvGraphicFramePr>
          <p:cNvPr id="4" name="Diagram 3"/>
          <p:cNvGraphicFramePr/>
          <p:nvPr>
            <p:extLst/>
          </p:nvPr>
        </p:nvGraphicFramePr>
        <p:xfrm>
          <a:off x="5736068" y="995937"/>
          <a:ext cx="6166840" cy="58575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67266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274637" y="1363662"/>
            <a:ext cx="11370961" cy="2103974"/>
          </a:xfrm>
          <a:prstGeom prst="rect">
            <a:avLst/>
          </a:prstGeom>
        </p:spPr>
        <p:txBody>
          <a:bodyPr/>
          <a:lstStyle/>
          <a:p>
            <a:pPr marL="0" indent="0">
              <a:buNone/>
            </a:pPr>
            <a:r>
              <a:rPr lang="en-US" sz="4080" spc="-71" dirty="0">
                <a:gradFill>
                  <a:gsLst>
                    <a:gs pos="100000">
                      <a:schemeClr val="tx2"/>
                    </a:gs>
                    <a:gs pos="0">
                      <a:schemeClr val="tx2"/>
                    </a:gs>
                  </a:gsLst>
                  <a:lin ang="5400000" scaled="0"/>
                </a:gradFill>
              </a:rPr>
              <a:t>Simplified design experience</a:t>
            </a:r>
          </a:p>
          <a:p>
            <a:pPr marL="342900" lvl="1" indent="0">
              <a:buNone/>
            </a:pPr>
            <a:r>
              <a:rPr lang="pt-BR" sz="2000" dirty="0"/>
              <a:t>Pre-defined </a:t>
            </a:r>
            <a:r>
              <a:rPr lang="pt-BR" sz="2000" dirty="0" smtClean="0"/>
              <a:t>Table Templates</a:t>
            </a:r>
          </a:p>
          <a:p>
            <a:pPr marL="342900" lvl="1" indent="0">
              <a:buNone/>
            </a:pPr>
            <a:r>
              <a:rPr lang="pt-BR" sz="2000" dirty="0" smtClean="0"/>
              <a:t>Build a functioning SharePoint app in 60 seconds</a:t>
            </a:r>
          </a:p>
          <a:p>
            <a:pPr marL="342900" lvl="1" indent="0">
              <a:buNone/>
            </a:pPr>
            <a:r>
              <a:rPr lang="pt-BR" sz="2000" dirty="0" smtClean="0"/>
              <a:t>Navigation elements automatically generated</a:t>
            </a:r>
          </a:p>
          <a:p>
            <a:pPr marL="342900" lvl="1" indent="0">
              <a:buNone/>
            </a:pPr>
            <a:r>
              <a:rPr lang="pt-BR" sz="2000" dirty="0" smtClean="0"/>
              <a:t>Simple, code-free configuration and customization</a:t>
            </a:r>
            <a:endParaRPr lang="en-US" sz="2000" dirty="0" smtClean="0"/>
          </a:p>
        </p:txBody>
      </p:sp>
      <p:sp>
        <p:nvSpPr>
          <p:cNvPr id="4" name="Title 3"/>
          <p:cNvSpPr>
            <a:spLocks noGrp="1"/>
          </p:cNvSpPr>
          <p:nvPr>
            <p:ph type="title"/>
          </p:nvPr>
        </p:nvSpPr>
        <p:spPr/>
        <p:txBody>
          <a:bodyPr/>
          <a:lstStyle/>
          <a:p>
            <a:r>
              <a:rPr lang="en-US" dirty="0" smtClean="0"/>
              <a:t>New app model</a:t>
            </a:r>
            <a:endParaRPr lang="en-US" dirty="0"/>
          </a:p>
        </p:txBody>
      </p:sp>
      <p:sp>
        <p:nvSpPr>
          <p:cNvPr id="6" name="Text Placeholder 4"/>
          <p:cNvSpPr>
            <a:spLocks noGrp="1"/>
          </p:cNvSpPr>
          <p:nvPr>
            <p:ph type="body" sz="quarter" idx="4294967295"/>
          </p:nvPr>
        </p:nvSpPr>
        <p:spPr>
          <a:xfrm>
            <a:off x="274637" y="4005164"/>
            <a:ext cx="11370961" cy="1833131"/>
          </a:xfrm>
          <a:prstGeom prst="rect">
            <a:avLst/>
          </a:prstGeom>
        </p:spPr>
        <p:txBody>
          <a:bodyPr/>
          <a:lstStyle/>
          <a:p>
            <a:pPr marL="0" indent="0">
              <a:buNone/>
            </a:pPr>
            <a:r>
              <a:rPr lang="en-US" sz="4080" spc="-71" dirty="0" smtClean="0">
                <a:gradFill>
                  <a:gsLst>
                    <a:gs pos="100000">
                      <a:schemeClr val="tx2"/>
                    </a:gs>
                    <a:gs pos="0">
                      <a:schemeClr val="tx2"/>
                    </a:gs>
                  </a:gsLst>
                  <a:lin ang="5400000" scaled="0"/>
                </a:gradFill>
              </a:rPr>
              <a:t>Polished, professional results</a:t>
            </a:r>
          </a:p>
          <a:p>
            <a:pPr marL="342900" lvl="1" indent="0">
              <a:buNone/>
            </a:pPr>
            <a:r>
              <a:rPr lang="en-US" sz="2000" dirty="0" smtClean="0"/>
              <a:t>Apps automatically have an attractive, easy-to-use interface</a:t>
            </a:r>
          </a:p>
          <a:p>
            <a:pPr marL="342900" lvl="1" indent="0">
              <a:buNone/>
            </a:pPr>
            <a:r>
              <a:rPr lang="en-US" sz="2000" dirty="0" smtClean="0"/>
              <a:t>Consistent user experience across all apps</a:t>
            </a:r>
          </a:p>
          <a:p>
            <a:pPr lvl="1"/>
            <a:endParaRPr lang="en-US" dirty="0" smtClean="0"/>
          </a:p>
        </p:txBody>
      </p:sp>
      <p:pic>
        <p:nvPicPr>
          <p:cNvPr id="2" name="Picture 1"/>
          <p:cNvPicPr>
            <a:picLocks noChangeAspect="1"/>
          </p:cNvPicPr>
          <p:nvPr/>
        </p:nvPicPr>
        <p:blipFill>
          <a:blip r:embed="rId3"/>
          <a:stretch>
            <a:fillRect/>
          </a:stretch>
        </p:blipFill>
        <p:spPr>
          <a:xfrm>
            <a:off x="7135003" y="1516062"/>
            <a:ext cx="5029200" cy="3160157"/>
          </a:xfrm>
          <a:prstGeom prst="rect">
            <a:avLst/>
          </a:prstGeom>
        </p:spPr>
      </p:pic>
    </p:spTree>
    <p:extLst>
      <p:ext uri="{BB962C8B-B14F-4D97-AF65-F5344CB8AC3E}">
        <p14:creationId xmlns:p14="http://schemas.microsoft.com/office/powerpoint/2010/main" val="1521157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531948" y="1355504"/>
            <a:ext cx="11370961" cy="4406143"/>
          </a:xfrm>
          <a:prstGeom prst="rect">
            <a:avLst/>
          </a:prstGeom>
        </p:spPr>
        <p:txBody>
          <a:bodyPr/>
          <a:lstStyle/>
          <a:p>
            <a:pPr marL="0" indent="0">
              <a:buNone/>
            </a:pPr>
            <a:r>
              <a:rPr lang="en-US" sz="4080" spc="-71" dirty="0">
                <a:gradFill>
                  <a:gsLst>
                    <a:gs pos="100000">
                      <a:schemeClr val="tx2"/>
                    </a:gs>
                    <a:gs pos="0">
                      <a:schemeClr val="tx2"/>
                    </a:gs>
                  </a:gsLst>
                  <a:lin ang="5400000" scaled="0"/>
                </a:gradFill>
              </a:rPr>
              <a:t>Access Apps = SharePoint Apps</a:t>
            </a:r>
          </a:p>
          <a:p>
            <a:pPr lvl="1"/>
            <a:endParaRPr lang="en-US" dirty="0" smtClean="0"/>
          </a:p>
          <a:p>
            <a:pPr marL="342900" lvl="1" indent="0">
              <a:buNone/>
            </a:pPr>
            <a:r>
              <a:rPr lang="en-US" dirty="0" smtClean="0"/>
              <a:t>Same cross-browser support</a:t>
            </a:r>
          </a:p>
          <a:p>
            <a:pPr marL="342900" lvl="1" indent="0">
              <a:buNone/>
            </a:pPr>
            <a:r>
              <a:rPr lang="en-US" dirty="0" smtClean="0"/>
              <a:t>Same multi-user accessibility: </a:t>
            </a:r>
            <a:r>
              <a:rPr lang="en-US" dirty="0"/>
              <a:t>m</a:t>
            </a:r>
            <a:r>
              <a:rPr lang="en-US" dirty="0" smtClean="0"/>
              <a:t>any people working on the same app at once</a:t>
            </a:r>
          </a:p>
          <a:p>
            <a:pPr marL="342900" lvl="1" indent="0">
              <a:buNone/>
            </a:pPr>
            <a:r>
              <a:rPr lang="en-US" dirty="0" smtClean="0"/>
              <a:t>Same Active Directory-based permissions</a:t>
            </a:r>
          </a:p>
          <a:p>
            <a:pPr marL="342900" lvl="1" indent="0">
              <a:buNone/>
            </a:pPr>
            <a:r>
              <a:rPr lang="en-US" dirty="0" smtClean="0"/>
              <a:t>Same SharePoint Store and App Catalog for distribution and discovery</a:t>
            </a:r>
            <a:endParaRPr lang="en-US" dirty="0"/>
          </a:p>
          <a:p>
            <a:pPr marL="342900" lvl="1" indent="0">
              <a:buNone/>
            </a:pPr>
            <a:r>
              <a:rPr lang="en-US" dirty="0" smtClean="0"/>
              <a:t>Same simple install/uninstall</a:t>
            </a:r>
          </a:p>
          <a:p>
            <a:pPr marL="342900" lvl="1" indent="0">
              <a:buNone/>
            </a:pPr>
            <a:r>
              <a:rPr lang="en-US" dirty="0" smtClean="0"/>
              <a:t>Same central IT control</a:t>
            </a:r>
          </a:p>
          <a:p>
            <a:pPr marL="342900" lvl="1" indent="0">
              <a:buNone/>
            </a:pPr>
            <a:r>
              <a:rPr lang="en-US" dirty="0" smtClean="0"/>
              <a:t>Same branded and customizable themes</a:t>
            </a:r>
          </a:p>
          <a:p>
            <a:pPr marL="342900" lvl="1" indent="0">
              <a:buNone/>
            </a:pPr>
            <a:r>
              <a:rPr lang="en-US" dirty="0" smtClean="0"/>
              <a:t>Same cloud-based hosting through Office 365</a:t>
            </a:r>
          </a:p>
        </p:txBody>
      </p:sp>
      <p:sp>
        <p:nvSpPr>
          <p:cNvPr id="4" name="Title 3"/>
          <p:cNvSpPr>
            <a:spLocks noGrp="1"/>
          </p:cNvSpPr>
          <p:nvPr>
            <p:ph type="title"/>
          </p:nvPr>
        </p:nvSpPr>
        <p:spPr/>
        <p:txBody>
          <a:bodyPr/>
          <a:lstStyle/>
          <a:p>
            <a:r>
              <a:rPr lang="en-US" dirty="0" smtClean="0"/>
              <a:t>SharePoint deployment</a:t>
            </a:r>
            <a:endParaRPr lang="en-US" dirty="0"/>
          </a:p>
        </p:txBody>
      </p:sp>
    </p:spTree>
    <p:extLst>
      <p:ext uri="{BB962C8B-B14F-4D97-AF65-F5344CB8AC3E}">
        <p14:creationId xmlns:p14="http://schemas.microsoft.com/office/powerpoint/2010/main" val="2269550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531948" y="1355503"/>
            <a:ext cx="11370961" cy="4462760"/>
          </a:xfrm>
          <a:prstGeom prst="rect">
            <a:avLst/>
          </a:prstGeom>
        </p:spPr>
        <p:txBody>
          <a:bodyPr/>
          <a:lstStyle/>
          <a:p>
            <a:pPr marL="0" indent="0">
              <a:buNone/>
            </a:pPr>
            <a:r>
              <a:rPr lang="en-US" sz="4080" spc="-71" dirty="0">
                <a:gradFill>
                  <a:gsLst>
                    <a:gs pos="100000">
                      <a:schemeClr val="tx2"/>
                    </a:gs>
                    <a:gs pos="0">
                      <a:schemeClr val="tx2"/>
                    </a:gs>
                  </a:gsLst>
                  <a:lin ang="5400000" scaled="0"/>
                </a:gradFill>
              </a:rPr>
              <a:t>The gold-standard for relational databases</a:t>
            </a:r>
          </a:p>
          <a:p>
            <a:pPr marL="342900" lvl="1" indent="0">
              <a:buNone/>
            </a:pPr>
            <a:r>
              <a:rPr lang="en-US" sz="2000" dirty="0"/>
              <a:t>Speed and </a:t>
            </a:r>
            <a:r>
              <a:rPr lang="en-US" sz="2000" dirty="0" smtClean="0"/>
              <a:t>reliability</a:t>
            </a:r>
            <a:endParaRPr lang="en-US" sz="2000" dirty="0"/>
          </a:p>
          <a:p>
            <a:pPr marL="342900" lvl="1" indent="0">
              <a:buNone/>
            </a:pPr>
            <a:r>
              <a:rPr lang="en-US" sz="2000" dirty="0" smtClean="0"/>
              <a:t>Transparent to end user: if you don’t care, you don’t need to know</a:t>
            </a:r>
            <a:endParaRPr lang="en-US" sz="2000" dirty="0"/>
          </a:p>
          <a:p>
            <a:pPr marL="342900" lvl="1" indent="0">
              <a:buNone/>
            </a:pPr>
            <a:r>
              <a:rPr lang="en-US" sz="2000" dirty="0" smtClean="0"/>
              <a:t>Use </a:t>
            </a:r>
            <a:r>
              <a:rPr lang="en-US" sz="2000" dirty="0"/>
              <a:t>common </a:t>
            </a:r>
            <a:r>
              <a:rPr lang="en-US" sz="2000" dirty="0" smtClean="0"/>
              <a:t>tools for advanced reports and custom integrations</a:t>
            </a:r>
            <a:endParaRPr lang="en-US" sz="2000" dirty="0"/>
          </a:p>
          <a:p>
            <a:pPr marL="342900" lvl="1" indent="0">
              <a:buNone/>
            </a:pPr>
            <a:r>
              <a:rPr lang="en-US" sz="2000" dirty="0" smtClean="0"/>
              <a:t>Developers can use </a:t>
            </a:r>
            <a:r>
              <a:rPr lang="en-US" sz="2000" dirty="0"/>
              <a:t>e</a:t>
            </a:r>
            <a:r>
              <a:rPr lang="en-US" sz="2000" dirty="0" smtClean="0"/>
              <a:t>xisting skills to customize</a:t>
            </a:r>
            <a:endParaRPr lang="en-US" sz="2000" dirty="0"/>
          </a:p>
          <a:p>
            <a:pPr marL="342900" lvl="1" indent="0">
              <a:buNone/>
            </a:pPr>
            <a:r>
              <a:rPr lang="en-US" sz="2000" dirty="0" smtClean="0"/>
              <a:t>Future upgrade </a:t>
            </a:r>
            <a:r>
              <a:rPr lang="en-US" sz="2000" dirty="0"/>
              <a:t>path</a:t>
            </a:r>
          </a:p>
          <a:p>
            <a:pPr lvl="1"/>
            <a:endParaRPr lang="en-US" dirty="0"/>
          </a:p>
          <a:p>
            <a:pPr lvl="1"/>
            <a:endParaRPr lang="en-US" dirty="0"/>
          </a:p>
          <a:p>
            <a:pPr lvl="1"/>
            <a:endParaRPr lang="en-US" dirty="0"/>
          </a:p>
          <a:p>
            <a:pPr lvl="1"/>
            <a:endParaRPr lang="en-US" dirty="0"/>
          </a:p>
          <a:p>
            <a:pPr lvl="1"/>
            <a:endParaRPr lang="en-US" dirty="0"/>
          </a:p>
        </p:txBody>
      </p:sp>
      <p:sp>
        <p:nvSpPr>
          <p:cNvPr id="4" name="Title 3"/>
          <p:cNvSpPr>
            <a:spLocks noGrp="1"/>
          </p:cNvSpPr>
          <p:nvPr>
            <p:ph type="title"/>
          </p:nvPr>
        </p:nvSpPr>
        <p:spPr/>
        <p:txBody>
          <a:bodyPr/>
          <a:lstStyle/>
          <a:p>
            <a:r>
              <a:rPr lang="en-US" dirty="0" smtClean="0"/>
              <a:t>SQL back-end</a:t>
            </a:r>
            <a:endParaRPr lang="en-US" dirty="0"/>
          </a:p>
        </p:txBody>
      </p:sp>
      <p:grpSp>
        <p:nvGrpSpPr>
          <p:cNvPr id="19" name="Group 18"/>
          <p:cNvGrpSpPr/>
          <p:nvPr/>
        </p:nvGrpSpPr>
        <p:grpSpPr>
          <a:xfrm>
            <a:off x="1397352" y="4066014"/>
            <a:ext cx="10154885" cy="2474925"/>
            <a:chOff x="507654" y="1974635"/>
            <a:chExt cx="11500274" cy="2802821"/>
          </a:xfrm>
        </p:grpSpPr>
        <p:sp>
          <p:nvSpPr>
            <p:cNvPr id="20" name="Flowchart: Alternate Process 29"/>
            <p:cNvSpPr/>
            <p:nvPr/>
          </p:nvSpPr>
          <p:spPr bwMode="auto">
            <a:xfrm>
              <a:off x="507654" y="2018800"/>
              <a:ext cx="2223670" cy="1161984"/>
            </a:xfrm>
            <a:prstGeom prst="flowChartAlternateProcess">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428" b="1" dirty="0">
                  <a:solidFill>
                    <a:srgbClr val="FFFFFF"/>
                  </a:solidFill>
                </a:rPr>
                <a:t>View and Edit Data</a:t>
              </a:r>
            </a:p>
          </p:txBody>
        </p:sp>
        <p:sp>
          <p:nvSpPr>
            <p:cNvPr id="21" name="Flowchart: Alternate Process 27"/>
            <p:cNvSpPr/>
            <p:nvPr/>
          </p:nvSpPr>
          <p:spPr bwMode="auto">
            <a:xfrm>
              <a:off x="528456" y="3420838"/>
              <a:ext cx="2202869" cy="1356618"/>
            </a:xfrm>
            <a:prstGeom prst="flowChartAlternateProcess">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428" b="1" dirty="0">
                  <a:solidFill>
                    <a:srgbClr val="FFFFFF"/>
                  </a:solidFill>
                </a:rPr>
                <a:t>Database Design</a:t>
              </a:r>
            </a:p>
          </p:txBody>
        </p:sp>
        <p:sp>
          <p:nvSpPr>
            <p:cNvPr id="22" name="Flowchart: Alternate Process 6"/>
            <p:cNvSpPr/>
            <p:nvPr/>
          </p:nvSpPr>
          <p:spPr bwMode="auto">
            <a:xfrm>
              <a:off x="3669475" y="1974635"/>
              <a:ext cx="3705102" cy="2124511"/>
            </a:xfrm>
            <a:prstGeom prst="flowChartAlternateProcess">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endParaRPr lang="en-US" sz="2856" u="sng" dirty="0">
                <a:solidFill>
                  <a:srgbClr val="FFFFFF"/>
                </a:solidFill>
              </a:endParaRPr>
            </a:p>
          </p:txBody>
        </p:sp>
        <p:sp>
          <p:nvSpPr>
            <p:cNvPr id="23" name="Rounded Rectangle 3"/>
            <p:cNvSpPr/>
            <p:nvPr/>
          </p:nvSpPr>
          <p:spPr bwMode="auto">
            <a:xfrm>
              <a:off x="3906962" y="2628115"/>
              <a:ext cx="1436933" cy="1128155"/>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Access Services</a:t>
              </a:r>
            </a:p>
          </p:txBody>
        </p:sp>
        <p:sp>
          <p:nvSpPr>
            <p:cNvPr id="25" name="Left-Right Arrow 8"/>
            <p:cNvSpPr/>
            <p:nvPr/>
          </p:nvSpPr>
          <p:spPr bwMode="auto">
            <a:xfrm>
              <a:off x="5367641" y="3132819"/>
              <a:ext cx="480952" cy="219704"/>
            </a:xfrm>
            <a:prstGeom prst="lef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pic>
          <p:nvPicPr>
            <p:cNvPr id="26" name="Picture 4" descr="File:Internet Explorer 9.s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350" y="2455562"/>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File:Mozilla Firefox 3.5 logo 25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5836" y="2512562"/>
              <a:ext cx="552600" cy="5526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File:Google Chrome 2011 computer icon.sv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9177" y="2455562"/>
              <a:ext cx="640689" cy="640689"/>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0768" y="3883237"/>
              <a:ext cx="739843" cy="739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0" name="Straight Arrow Connector 14"/>
            <p:cNvCxnSpPr/>
            <p:nvPr/>
          </p:nvCxnSpPr>
          <p:spPr>
            <a:xfrm flipV="1">
              <a:off x="2731324" y="3455719"/>
              <a:ext cx="938151" cy="344378"/>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19"/>
            <p:cNvCxnSpPr/>
            <p:nvPr/>
          </p:nvCxnSpPr>
          <p:spPr>
            <a:xfrm>
              <a:off x="2731324" y="2599792"/>
              <a:ext cx="938151" cy="21466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Flowchart: Alternate Process 31"/>
            <p:cNvSpPr/>
            <p:nvPr/>
          </p:nvSpPr>
          <p:spPr bwMode="auto">
            <a:xfrm>
              <a:off x="7956466" y="1981190"/>
              <a:ext cx="4051462" cy="2117957"/>
            </a:xfrm>
            <a:prstGeom prst="flowChartAlternateProcess">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428" b="1" dirty="0">
                  <a:solidFill>
                    <a:srgbClr val="FFFFFF"/>
                  </a:solidFill>
                </a:rPr>
                <a:t>Advanced Reporting &amp; Integration</a:t>
              </a:r>
            </a:p>
            <a:p>
              <a:pPr algn="ctr" defTabSz="932290" fontAlgn="base">
                <a:spcBef>
                  <a:spcPct val="0"/>
                </a:spcBef>
                <a:spcAft>
                  <a:spcPct val="0"/>
                </a:spcAft>
              </a:pPr>
              <a:endParaRPr lang="en-US" sz="1428" dirty="0">
                <a:solidFill>
                  <a:srgbClr val="FFFFFF"/>
                </a:solidFill>
              </a:endParaRPr>
            </a:p>
            <a:p>
              <a:pPr marL="291436" indent="-291436" defTabSz="932290" fontAlgn="base">
                <a:spcBef>
                  <a:spcPct val="0"/>
                </a:spcBef>
                <a:spcAft>
                  <a:spcPct val="0"/>
                </a:spcAft>
                <a:buFont typeface="Arial" pitchFamily="34" charset="0"/>
                <a:buChar char="•"/>
              </a:pPr>
              <a:r>
                <a:rPr lang="en-US" sz="1428" b="1" dirty="0">
                  <a:solidFill>
                    <a:srgbClr val="FFFFFF"/>
                  </a:solidFill>
                </a:rPr>
                <a:t>Desktop Access Reports</a:t>
              </a:r>
            </a:p>
            <a:p>
              <a:pPr marL="291436" indent="-291436" defTabSz="932290" fontAlgn="base">
                <a:spcBef>
                  <a:spcPct val="0"/>
                </a:spcBef>
                <a:spcAft>
                  <a:spcPct val="0"/>
                </a:spcAft>
                <a:buFont typeface="Arial" pitchFamily="34" charset="0"/>
                <a:buChar char="•"/>
              </a:pPr>
              <a:r>
                <a:rPr lang="en-US" sz="1428" b="1" dirty="0">
                  <a:solidFill>
                    <a:srgbClr val="FFFFFF"/>
                  </a:solidFill>
                </a:rPr>
                <a:t>Excel</a:t>
              </a:r>
            </a:p>
            <a:p>
              <a:pPr marL="291436" indent="-291436" defTabSz="932290" fontAlgn="base">
                <a:spcBef>
                  <a:spcPct val="0"/>
                </a:spcBef>
                <a:spcAft>
                  <a:spcPct val="0"/>
                </a:spcAft>
                <a:buFont typeface="Arial" pitchFamily="34" charset="0"/>
                <a:buChar char="•"/>
              </a:pPr>
              <a:r>
                <a:rPr lang="en-US" sz="1428" b="1" dirty="0">
                  <a:solidFill>
                    <a:srgbClr val="FFFFFF"/>
                  </a:solidFill>
                </a:rPr>
                <a:t>Power View</a:t>
              </a:r>
            </a:p>
            <a:p>
              <a:pPr marL="291436" indent="-291436" defTabSz="932290" fontAlgn="base">
                <a:spcBef>
                  <a:spcPct val="0"/>
                </a:spcBef>
                <a:spcAft>
                  <a:spcPct val="0"/>
                </a:spcAft>
                <a:buFont typeface="Arial" pitchFamily="34" charset="0"/>
                <a:buChar char="•"/>
              </a:pPr>
              <a:r>
                <a:rPr lang="en-US" sz="1428" b="1" dirty="0">
                  <a:solidFill>
                    <a:srgbClr val="FFFFFF"/>
                  </a:solidFill>
                </a:rPr>
                <a:t>Crystal Reports</a:t>
              </a:r>
            </a:p>
            <a:p>
              <a:pPr marL="291436" indent="-291436" defTabSz="932290" fontAlgn="base">
                <a:spcBef>
                  <a:spcPct val="0"/>
                </a:spcBef>
                <a:spcAft>
                  <a:spcPct val="0"/>
                </a:spcAft>
                <a:buFont typeface="Arial" pitchFamily="34" charset="0"/>
                <a:buChar char="•"/>
              </a:pPr>
              <a:r>
                <a:rPr lang="en-US" sz="1428" b="1" dirty="0">
                  <a:solidFill>
                    <a:srgbClr val="FFFFFF"/>
                  </a:solidFill>
                </a:rPr>
                <a:t>Custom Websites (.NET, PHP, etc.)</a:t>
              </a:r>
            </a:p>
          </p:txBody>
        </p:sp>
        <p:cxnSp>
          <p:nvCxnSpPr>
            <p:cNvPr id="33" name="Straight Arrow Connector 32"/>
            <p:cNvCxnSpPr/>
            <p:nvPr/>
          </p:nvCxnSpPr>
          <p:spPr>
            <a:xfrm flipV="1">
              <a:off x="7374577" y="3119546"/>
              <a:ext cx="581891" cy="1"/>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4" name="Can 2"/>
            <p:cNvSpPr/>
            <p:nvPr/>
          </p:nvSpPr>
          <p:spPr bwMode="auto">
            <a:xfrm>
              <a:off x="5872343" y="2580616"/>
              <a:ext cx="1299986" cy="1282537"/>
            </a:xfrm>
            <a:prstGeom prst="can">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SQL Azure</a:t>
              </a:r>
            </a:p>
          </p:txBody>
        </p:sp>
      </p:grpSp>
      <p:pic>
        <p:nvPicPr>
          <p:cNvPr id="2" name="Picture 1"/>
          <p:cNvPicPr>
            <a:picLocks noChangeAspect="1"/>
          </p:cNvPicPr>
          <p:nvPr/>
        </p:nvPicPr>
        <p:blipFill>
          <a:blip r:embed="rId7"/>
          <a:stretch>
            <a:fillRect/>
          </a:stretch>
        </p:blipFill>
        <p:spPr>
          <a:xfrm>
            <a:off x="4974841" y="4114998"/>
            <a:ext cx="1733550" cy="438150"/>
          </a:xfrm>
          <a:prstGeom prst="rect">
            <a:avLst/>
          </a:prstGeom>
        </p:spPr>
      </p:pic>
    </p:spTree>
    <p:extLst>
      <p:ext uri="{BB962C8B-B14F-4D97-AF65-F5344CB8AC3E}">
        <p14:creationId xmlns:p14="http://schemas.microsoft.com/office/powerpoint/2010/main" val="1103617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Using the new app model</a:t>
            </a:r>
            <a:endParaRPr lang="en-US" dirty="0"/>
          </a:p>
        </p:txBody>
      </p:sp>
    </p:spTree>
    <p:extLst>
      <p:ext uri="{BB962C8B-B14F-4D97-AF65-F5344CB8AC3E}">
        <p14:creationId xmlns:p14="http://schemas.microsoft.com/office/powerpoint/2010/main" val="3711714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116993" y="1160807"/>
            <a:ext cx="8746445" cy="5495932"/>
          </a:xfrm>
          <a:prstGeom prst="rect">
            <a:avLst/>
          </a:prstGeom>
        </p:spPr>
      </p:pic>
      <p:sp>
        <p:nvSpPr>
          <p:cNvPr id="4" name="Title"/>
          <p:cNvSpPr>
            <a:spLocks noGrp="1"/>
          </p:cNvSpPr>
          <p:nvPr>
            <p:ph type="title"/>
          </p:nvPr>
        </p:nvSpPr>
        <p:spPr/>
        <p:txBody>
          <a:bodyPr/>
          <a:lstStyle/>
          <a:p>
            <a:r>
              <a:rPr lang="en-US" dirty="0" smtClean="0"/>
              <a:t>Polished, Professional User Interface</a:t>
            </a:r>
            <a:endParaRPr lang="en-US" dirty="0"/>
          </a:p>
        </p:txBody>
      </p:sp>
      <p:sp>
        <p:nvSpPr>
          <p:cNvPr id="8" name="4rectangle"/>
          <p:cNvSpPr/>
          <p:nvPr/>
        </p:nvSpPr>
        <p:spPr bwMode="auto">
          <a:xfrm>
            <a:off x="4721427" y="1899200"/>
            <a:ext cx="5002010" cy="4569862"/>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 name="4arrow"/>
          <p:cNvSpPr/>
          <p:nvPr/>
        </p:nvSpPr>
        <p:spPr bwMode="auto">
          <a:xfrm rot="16200000" flipH="1">
            <a:off x="9060266" y="3351568"/>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2" name="4text"/>
          <p:cNvSpPr/>
          <p:nvPr/>
        </p:nvSpPr>
        <p:spPr bwMode="auto">
          <a:xfrm>
            <a:off x="9300478" y="3235442"/>
            <a:ext cx="2840071" cy="451119"/>
          </a:xfrm>
          <a:prstGeom prst="rect">
            <a:avLst/>
          </a:prstGeom>
          <a:solidFill>
            <a:schemeClr val="tx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040" dirty="0">
                <a:solidFill>
                  <a:srgbClr val="E6E6E6"/>
                </a:solidFill>
                <a:ea typeface="Segoe UI" pitchFamily="34" charset="0"/>
                <a:cs typeface="Segoe UI" pitchFamily="34" charset="0"/>
              </a:rPr>
              <a:t>4. Add and edit items</a:t>
            </a:r>
          </a:p>
        </p:txBody>
      </p:sp>
      <p:sp>
        <p:nvSpPr>
          <p:cNvPr id="9" name="3rectangle"/>
          <p:cNvSpPr/>
          <p:nvPr/>
        </p:nvSpPr>
        <p:spPr bwMode="auto">
          <a:xfrm>
            <a:off x="2622685" y="1912679"/>
            <a:ext cx="1883404" cy="4514770"/>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0" name="3arrow"/>
          <p:cNvSpPr/>
          <p:nvPr/>
        </p:nvSpPr>
        <p:spPr bwMode="auto">
          <a:xfrm>
            <a:off x="3422522" y="6234778"/>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1" name="3text"/>
          <p:cNvSpPr/>
          <p:nvPr/>
        </p:nvSpPr>
        <p:spPr bwMode="auto">
          <a:xfrm>
            <a:off x="2418478" y="6427449"/>
            <a:ext cx="2256621" cy="451119"/>
          </a:xfrm>
          <a:prstGeom prst="rect">
            <a:avLst/>
          </a:prstGeom>
          <a:solidFill>
            <a:schemeClr val="tx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040" dirty="0">
                <a:solidFill>
                  <a:srgbClr val="E6E6E6"/>
                </a:solidFill>
                <a:ea typeface="Segoe UI" pitchFamily="34" charset="0"/>
                <a:cs typeface="Segoe UI" pitchFamily="34" charset="0"/>
              </a:rPr>
              <a:t>3. Search and filter</a:t>
            </a:r>
          </a:p>
        </p:txBody>
      </p:sp>
      <p:sp>
        <p:nvSpPr>
          <p:cNvPr id="7" name="2rectangle"/>
          <p:cNvSpPr/>
          <p:nvPr/>
        </p:nvSpPr>
        <p:spPr bwMode="auto">
          <a:xfrm>
            <a:off x="2612019" y="1506831"/>
            <a:ext cx="2994314" cy="373172"/>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6" name="2arrow"/>
          <p:cNvSpPr/>
          <p:nvPr/>
        </p:nvSpPr>
        <p:spPr bwMode="auto">
          <a:xfrm rot="16200000">
            <a:off x="5598015" y="1572746"/>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9" name="2text"/>
          <p:cNvSpPr/>
          <p:nvPr/>
        </p:nvSpPr>
        <p:spPr bwMode="auto">
          <a:xfrm>
            <a:off x="5823535" y="1448735"/>
            <a:ext cx="2256621" cy="451119"/>
          </a:xfrm>
          <a:prstGeom prst="rect">
            <a:avLst/>
          </a:prstGeom>
          <a:solidFill>
            <a:schemeClr val="tx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040" dirty="0">
                <a:solidFill>
                  <a:srgbClr val="E6E6E6"/>
                </a:solidFill>
                <a:ea typeface="Segoe UI" pitchFamily="34" charset="0"/>
                <a:cs typeface="Segoe UI" pitchFamily="34" charset="0"/>
              </a:rPr>
              <a:t>2. Choose view</a:t>
            </a:r>
          </a:p>
        </p:txBody>
      </p:sp>
      <p:sp>
        <p:nvSpPr>
          <p:cNvPr id="2" name="1rectangle"/>
          <p:cNvSpPr/>
          <p:nvPr/>
        </p:nvSpPr>
        <p:spPr bwMode="auto">
          <a:xfrm>
            <a:off x="1186847" y="1508258"/>
            <a:ext cx="1252577" cy="3477813"/>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 name="1arrow"/>
          <p:cNvSpPr/>
          <p:nvPr/>
        </p:nvSpPr>
        <p:spPr bwMode="auto">
          <a:xfrm>
            <a:off x="1705025" y="4982287"/>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7" name="1text"/>
          <p:cNvSpPr/>
          <p:nvPr/>
        </p:nvSpPr>
        <p:spPr bwMode="auto">
          <a:xfrm>
            <a:off x="700980" y="5214182"/>
            <a:ext cx="2256621" cy="451119"/>
          </a:xfrm>
          <a:prstGeom prst="rect">
            <a:avLst/>
          </a:prstGeom>
          <a:solidFill>
            <a:schemeClr val="tx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040" dirty="0">
                <a:solidFill>
                  <a:srgbClr val="E6E6E6"/>
                </a:solidFill>
                <a:ea typeface="Segoe UI" pitchFamily="34" charset="0"/>
                <a:cs typeface="Segoe UI" pitchFamily="34" charset="0"/>
              </a:rPr>
              <a:t>1. Choose table</a:t>
            </a:r>
          </a:p>
        </p:txBody>
      </p:sp>
    </p:spTree>
    <p:extLst>
      <p:ext uri="{BB962C8B-B14F-4D97-AF65-F5344CB8AC3E}">
        <p14:creationId xmlns:p14="http://schemas.microsoft.com/office/powerpoint/2010/main" val="1620794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2" grpId="0" animBg="1"/>
      <p:bldP spid="9" grpId="0" animBg="1"/>
      <p:bldP spid="20" grpId="0" animBg="1"/>
      <p:bldP spid="21" grpId="0" animBg="1"/>
      <p:bldP spid="7" grpId="0" animBg="1"/>
      <p:bldP spid="16" grpId="0" animBg="1"/>
      <p:bldP spid="19" grpId="0" animBg="1"/>
      <p:bldP spid="2" grpId="0" animBg="1"/>
      <p:bldP spid="12"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8498127" y="4056574"/>
            <a:ext cx="3657600" cy="2743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5" name="Rectangle 24"/>
          <p:cNvSpPr/>
          <p:nvPr/>
        </p:nvSpPr>
        <p:spPr bwMode="auto">
          <a:xfrm>
            <a:off x="4388012" y="4058292"/>
            <a:ext cx="3657600" cy="2743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4" name="Rectangle 23"/>
          <p:cNvSpPr/>
          <p:nvPr/>
        </p:nvSpPr>
        <p:spPr bwMode="auto">
          <a:xfrm>
            <a:off x="274638" y="4058292"/>
            <a:ext cx="3657600" cy="2743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3" name="Rectangle 22"/>
          <p:cNvSpPr/>
          <p:nvPr/>
        </p:nvSpPr>
        <p:spPr bwMode="auto">
          <a:xfrm>
            <a:off x="8498127" y="1211263"/>
            <a:ext cx="3657600" cy="2743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2" name="Rectangle 21"/>
          <p:cNvSpPr/>
          <p:nvPr/>
        </p:nvSpPr>
        <p:spPr bwMode="auto">
          <a:xfrm>
            <a:off x="4388628" y="1211263"/>
            <a:ext cx="3657600" cy="2743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Rectangle 1"/>
          <p:cNvSpPr/>
          <p:nvPr/>
        </p:nvSpPr>
        <p:spPr bwMode="auto">
          <a:xfrm>
            <a:off x="274638" y="1211263"/>
            <a:ext cx="3657600" cy="2743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p:cNvSpPr>
            <a:spLocks noGrp="1"/>
          </p:cNvSpPr>
          <p:nvPr>
            <p:ph type="title"/>
          </p:nvPr>
        </p:nvSpPr>
        <p:spPr>
          <a:xfrm>
            <a:off x="531948" y="233151"/>
            <a:ext cx="11370961" cy="762786"/>
          </a:xfrm>
        </p:spPr>
        <p:txBody>
          <a:bodyPr/>
          <a:lstStyle/>
          <a:p>
            <a:r>
              <a:rPr lang="en-US" dirty="0" smtClean="0"/>
              <a:t>Polished, Professional User Interface</a:t>
            </a:r>
            <a:endParaRPr lang="en-US" dirty="0"/>
          </a:p>
        </p:txBody>
      </p:sp>
      <p:sp>
        <p:nvSpPr>
          <p:cNvPr id="16" name="AutocompleteText"/>
          <p:cNvSpPr/>
          <p:nvPr/>
        </p:nvSpPr>
        <p:spPr>
          <a:xfrm>
            <a:off x="452431" y="1393334"/>
            <a:ext cx="3509339" cy="403433"/>
          </a:xfrm>
          <a:prstGeom prst="rect">
            <a:avLst/>
          </a:prstGeom>
        </p:spPr>
        <p:txBody>
          <a:bodyPr vert="horz" wrap="square" lIns="0" tIns="0" rIns="0" bIns="0" rtlCol="0">
            <a:spAutoFit/>
          </a:bodyPr>
          <a:lstStyle/>
          <a:p>
            <a:pPr>
              <a:lnSpc>
                <a:spcPct val="90000"/>
              </a:lnSpc>
              <a:spcBef>
                <a:spcPts val="1224"/>
              </a:spcBef>
              <a:buSzPct val="90000"/>
            </a:pPr>
            <a:r>
              <a:rPr lang="en-US" sz="2856" spc="-71" dirty="0">
                <a:solidFill>
                  <a:srgbClr val="FFFFFF"/>
                </a:solidFill>
                <a:latin typeface="Segoe UI Light"/>
              </a:rPr>
              <a:t>Autocomplete Control</a:t>
            </a:r>
          </a:p>
        </p:txBody>
      </p:sp>
      <p:sp>
        <p:nvSpPr>
          <p:cNvPr id="21" name="DatasheetText"/>
          <p:cNvSpPr/>
          <p:nvPr/>
        </p:nvSpPr>
        <p:spPr>
          <a:xfrm>
            <a:off x="4615188" y="1387841"/>
            <a:ext cx="3509339" cy="403433"/>
          </a:xfrm>
          <a:prstGeom prst="rect">
            <a:avLst/>
          </a:prstGeom>
        </p:spPr>
        <p:txBody>
          <a:bodyPr vert="horz" wrap="square" lIns="0" tIns="0" rIns="0" bIns="0" rtlCol="0">
            <a:spAutoFit/>
          </a:bodyPr>
          <a:lstStyle/>
          <a:p>
            <a:pPr>
              <a:lnSpc>
                <a:spcPct val="90000"/>
              </a:lnSpc>
              <a:spcBef>
                <a:spcPts val="1224"/>
              </a:spcBef>
              <a:buSzPct val="90000"/>
            </a:pPr>
            <a:r>
              <a:rPr lang="en-US" sz="2856" spc="-71" dirty="0">
                <a:solidFill>
                  <a:srgbClr val="FFFFFF"/>
                </a:solidFill>
                <a:latin typeface="Segoe UI Light"/>
              </a:rPr>
              <a:t>Datasheet</a:t>
            </a:r>
          </a:p>
        </p:txBody>
      </p:sp>
      <p:sp>
        <p:nvSpPr>
          <p:cNvPr id="17" name="DrillText"/>
          <p:cNvSpPr/>
          <p:nvPr/>
        </p:nvSpPr>
        <p:spPr>
          <a:xfrm>
            <a:off x="8624511" y="1387841"/>
            <a:ext cx="3509339" cy="403433"/>
          </a:xfrm>
          <a:prstGeom prst="rect">
            <a:avLst/>
          </a:prstGeom>
        </p:spPr>
        <p:txBody>
          <a:bodyPr vert="horz" wrap="square" lIns="0" tIns="0" rIns="0" bIns="0" rtlCol="0">
            <a:spAutoFit/>
          </a:bodyPr>
          <a:lstStyle/>
          <a:p>
            <a:pPr>
              <a:lnSpc>
                <a:spcPct val="90000"/>
              </a:lnSpc>
              <a:spcBef>
                <a:spcPts val="1224"/>
              </a:spcBef>
              <a:buSzPct val="90000"/>
            </a:pPr>
            <a:r>
              <a:rPr lang="en-US" sz="2856" spc="-71" dirty="0">
                <a:solidFill>
                  <a:srgbClr val="FFFFFF"/>
                </a:solidFill>
                <a:latin typeface="Segoe UI Light"/>
              </a:rPr>
              <a:t>Drill-Through Popups</a:t>
            </a:r>
          </a:p>
        </p:txBody>
      </p:sp>
      <p:sp>
        <p:nvSpPr>
          <p:cNvPr id="20" name="SummaryText"/>
          <p:cNvSpPr/>
          <p:nvPr/>
        </p:nvSpPr>
        <p:spPr>
          <a:xfrm>
            <a:off x="452432" y="4120806"/>
            <a:ext cx="3509339" cy="403433"/>
          </a:xfrm>
          <a:prstGeom prst="rect">
            <a:avLst/>
          </a:prstGeom>
        </p:spPr>
        <p:txBody>
          <a:bodyPr vert="horz" wrap="square" lIns="0" tIns="0" rIns="0" bIns="0" rtlCol="0">
            <a:spAutoFit/>
          </a:bodyPr>
          <a:lstStyle/>
          <a:p>
            <a:pPr>
              <a:lnSpc>
                <a:spcPct val="90000"/>
              </a:lnSpc>
              <a:spcBef>
                <a:spcPts val="1224"/>
              </a:spcBef>
              <a:buSzPct val="90000"/>
            </a:pPr>
            <a:r>
              <a:rPr lang="en-US" sz="2856" spc="-71" dirty="0">
                <a:solidFill>
                  <a:srgbClr val="FFFFFF"/>
                </a:solidFill>
                <a:latin typeface="Segoe UI Light"/>
              </a:rPr>
              <a:t>Summary View</a:t>
            </a:r>
          </a:p>
        </p:txBody>
      </p:sp>
      <p:sp>
        <p:nvSpPr>
          <p:cNvPr id="19" name="RELICText"/>
          <p:cNvSpPr/>
          <p:nvPr/>
        </p:nvSpPr>
        <p:spPr>
          <a:xfrm>
            <a:off x="4615188" y="4123944"/>
            <a:ext cx="3509339" cy="403433"/>
          </a:xfrm>
          <a:prstGeom prst="rect">
            <a:avLst/>
          </a:prstGeom>
        </p:spPr>
        <p:txBody>
          <a:bodyPr vert="horz" wrap="square" lIns="0" tIns="0" rIns="0" bIns="0" rtlCol="0">
            <a:spAutoFit/>
          </a:bodyPr>
          <a:lstStyle/>
          <a:p>
            <a:pPr>
              <a:lnSpc>
                <a:spcPct val="90000"/>
              </a:lnSpc>
              <a:spcBef>
                <a:spcPts val="1224"/>
              </a:spcBef>
              <a:buSzPct val="90000"/>
            </a:pPr>
            <a:r>
              <a:rPr lang="en-US" sz="2856" spc="-71" dirty="0">
                <a:solidFill>
                  <a:srgbClr val="FFFFFF"/>
                </a:solidFill>
                <a:latin typeface="Segoe UI Light"/>
              </a:rPr>
              <a:t>Related Items Control</a:t>
            </a:r>
          </a:p>
        </p:txBody>
      </p:sp>
      <p:pic>
        <p:nvPicPr>
          <p:cNvPr id="2056" name="Action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9928" y="5062343"/>
            <a:ext cx="2533998" cy="581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ActionText"/>
          <p:cNvSpPr/>
          <p:nvPr/>
        </p:nvSpPr>
        <p:spPr>
          <a:xfrm>
            <a:off x="8687728" y="4119731"/>
            <a:ext cx="3278397" cy="403433"/>
          </a:xfrm>
          <a:prstGeom prst="rect">
            <a:avLst/>
          </a:prstGeom>
        </p:spPr>
        <p:txBody>
          <a:bodyPr vert="horz" wrap="square" lIns="0" tIns="0" rIns="0" bIns="0" rtlCol="0">
            <a:spAutoFit/>
          </a:bodyPr>
          <a:lstStyle/>
          <a:p>
            <a:pPr>
              <a:lnSpc>
                <a:spcPct val="90000"/>
              </a:lnSpc>
              <a:spcBef>
                <a:spcPts val="1224"/>
              </a:spcBef>
              <a:buSzPct val="90000"/>
            </a:pPr>
            <a:r>
              <a:rPr lang="en-US" sz="2856" spc="-71" dirty="0">
                <a:solidFill>
                  <a:srgbClr val="FFFFFF"/>
                </a:solidFill>
                <a:latin typeface="Segoe UI Light"/>
              </a:rPr>
              <a:t>Action Bar</a:t>
            </a:r>
          </a:p>
        </p:txBody>
      </p:sp>
      <p:pic>
        <p:nvPicPr>
          <p:cNvPr id="3" name="Picture 2"/>
          <p:cNvPicPr>
            <a:picLocks noChangeAspect="1"/>
          </p:cNvPicPr>
          <p:nvPr/>
        </p:nvPicPr>
        <p:blipFill>
          <a:blip r:embed="rId4"/>
          <a:stretch>
            <a:fillRect/>
          </a:stretch>
        </p:blipFill>
        <p:spPr>
          <a:xfrm>
            <a:off x="4615188" y="1849829"/>
            <a:ext cx="3032352" cy="1964841"/>
          </a:xfrm>
          <a:prstGeom prst="rect">
            <a:avLst/>
          </a:prstGeom>
        </p:spPr>
      </p:pic>
      <p:pic>
        <p:nvPicPr>
          <p:cNvPr id="5" name="Picture 4"/>
          <p:cNvPicPr>
            <a:picLocks noChangeAspect="1"/>
          </p:cNvPicPr>
          <p:nvPr/>
        </p:nvPicPr>
        <p:blipFill>
          <a:blip r:embed="rId5"/>
          <a:stretch>
            <a:fillRect/>
          </a:stretch>
        </p:blipFill>
        <p:spPr>
          <a:xfrm>
            <a:off x="467989" y="1915514"/>
            <a:ext cx="3350963" cy="1581748"/>
          </a:xfrm>
          <a:prstGeom prst="rect">
            <a:avLst/>
          </a:prstGeom>
        </p:spPr>
      </p:pic>
      <p:pic>
        <p:nvPicPr>
          <p:cNvPr id="6" name="Picture 5"/>
          <p:cNvPicPr>
            <a:picLocks noChangeAspect="1"/>
          </p:cNvPicPr>
          <p:nvPr/>
        </p:nvPicPr>
        <p:blipFill>
          <a:blip r:embed="rId6"/>
          <a:stretch>
            <a:fillRect/>
          </a:stretch>
        </p:blipFill>
        <p:spPr>
          <a:xfrm>
            <a:off x="8983075" y="1843121"/>
            <a:ext cx="2564181" cy="1997675"/>
          </a:xfrm>
          <a:prstGeom prst="rect">
            <a:avLst/>
          </a:prstGeom>
        </p:spPr>
      </p:pic>
      <p:pic>
        <p:nvPicPr>
          <p:cNvPr id="7" name="Picture 6"/>
          <p:cNvPicPr>
            <a:picLocks noChangeAspect="1"/>
          </p:cNvPicPr>
          <p:nvPr/>
        </p:nvPicPr>
        <p:blipFill>
          <a:blip r:embed="rId7"/>
          <a:stretch>
            <a:fillRect/>
          </a:stretch>
        </p:blipFill>
        <p:spPr>
          <a:xfrm>
            <a:off x="9017479" y="2024442"/>
            <a:ext cx="2495372" cy="1696853"/>
          </a:xfrm>
          <a:prstGeom prst="rect">
            <a:avLst/>
          </a:prstGeom>
        </p:spPr>
      </p:pic>
      <p:pic>
        <p:nvPicPr>
          <p:cNvPr id="8" name="Picture 7"/>
          <p:cNvPicPr>
            <a:picLocks noChangeAspect="1"/>
          </p:cNvPicPr>
          <p:nvPr/>
        </p:nvPicPr>
        <p:blipFill>
          <a:blip r:embed="rId8"/>
          <a:stretch>
            <a:fillRect/>
          </a:stretch>
        </p:blipFill>
        <p:spPr>
          <a:xfrm>
            <a:off x="467989" y="4628068"/>
            <a:ext cx="3230255" cy="1782445"/>
          </a:xfrm>
          <a:prstGeom prst="rect">
            <a:avLst/>
          </a:prstGeom>
        </p:spPr>
      </p:pic>
      <p:pic>
        <p:nvPicPr>
          <p:cNvPr id="9" name="Picture 8"/>
          <p:cNvPicPr>
            <a:picLocks noChangeAspect="1"/>
          </p:cNvPicPr>
          <p:nvPr/>
        </p:nvPicPr>
        <p:blipFill>
          <a:blip r:embed="rId9"/>
          <a:stretch>
            <a:fillRect/>
          </a:stretch>
        </p:blipFill>
        <p:spPr>
          <a:xfrm>
            <a:off x="4615188" y="4635370"/>
            <a:ext cx="3263121" cy="1716593"/>
          </a:xfrm>
          <a:prstGeom prst="rect">
            <a:avLst/>
          </a:prstGeom>
        </p:spPr>
      </p:pic>
    </p:spTree>
    <p:extLst>
      <p:ext uri="{BB962C8B-B14F-4D97-AF65-F5344CB8AC3E}">
        <p14:creationId xmlns:p14="http://schemas.microsoft.com/office/powerpoint/2010/main" val="3262082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5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5" grpId="0" animBg="1"/>
      <p:bldP spid="24" grpId="0" animBg="1"/>
      <p:bldP spid="23" grpId="0" animBg="1"/>
      <p:bldP spid="22" grpId="0" animBg="1"/>
      <p:bldP spid="2" grpId="0" animBg="1"/>
      <p:bldP spid="16" grpId="0"/>
      <p:bldP spid="21" grpId="0"/>
      <p:bldP spid="17" grpId="0"/>
      <p:bldP spid="20" grpId="0"/>
      <p:bldP spid="19"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Anyone can build a SharePoint App with Microsoft Access</a:t>
            </a:r>
            <a:endParaRPr lang="en-US" dirty="0"/>
          </a:p>
        </p:txBody>
      </p:sp>
      <p:sp>
        <p:nvSpPr>
          <p:cNvPr id="5" name="Text Placeholder 4"/>
          <p:cNvSpPr>
            <a:spLocks noGrp="1"/>
          </p:cNvSpPr>
          <p:nvPr>
            <p:ph type="body" sz="quarter" idx="14"/>
          </p:nvPr>
        </p:nvSpPr>
        <p:spPr/>
        <p:txBody>
          <a:bodyPr/>
          <a:lstStyle/>
          <a:p>
            <a:r>
              <a:rPr lang="en-US" dirty="0" smtClean="0"/>
              <a:t>Jeff Conrad – Senior SDET</a:t>
            </a:r>
          </a:p>
          <a:p>
            <a:r>
              <a:rPr lang="en-US" dirty="0" smtClean="0"/>
              <a:t>Chris Usher </a:t>
            </a:r>
            <a:r>
              <a:rPr lang="en-US" dirty="0"/>
              <a:t>– SDET</a:t>
            </a:r>
            <a:endParaRPr lang="en-US" dirty="0" smtClean="0"/>
          </a:p>
          <a:p>
            <a:r>
              <a:rPr lang="en-US" dirty="0" smtClean="0"/>
              <a:t>Microsoft – Access Product Team</a:t>
            </a:r>
            <a:endParaRPr lang="en-US" dirty="0"/>
          </a:p>
        </p:txBody>
      </p:sp>
      <p:sp>
        <p:nvSpPr>
          <p:cNvPr id="3" name="Text Placeholder 2"/>
          <p:cNvSpPr>
            <a:spLocks noGrp="1"/>
          </p:cNvSpPr>
          <p:nvPr>
            <p:ph type="body" sz="quarter" idx="15"/>
          </p:nvPr>
        </p:nvSpPr>
        <p:spPr/>
        <p:txBody>
          <a:bodyPr/>
          <a:lstStyle/>
          <a:p>
            <a:r>
              <a:rPr lang="en-US" dirty="0" smtClean="0"/>
              <a:t>SPC204</a:t>
            </a:r>
            <a:endParaRPr lang="en-US" dirty="0"/>
          </a:p>
        </p:txBody>
      </p:sp>
    </p:spTree>
    <p:extLst>
      <p:ext uri="{BB962C8B-B14F-4D97-AF65-F5344CB8AC3E}">
        <p14:creationId xmlns:p14="http://schemas.microsoft.com/office/powerpoint/2010/main" val="461644197"/>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Customizing the app</a:t>
            </a:r>
            <a:endParaRPr lang="en-US" dirty="0"/>
          </a:p>
        </p:txBody>
      </p:sp>
    </p:spTree>
    <p:extLst>
      <p:ext uri="{BB962C8B-B14F-4D97-AF65-F5344CB8AC3E}">
        <p14:creationId xmlns:p14="http://schemas.microsoft.com/office/powerpoint/2010/main" val="124178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41333" y="1228789"/>
            <a:ext cx="7795581" cy="4893362"/>
          </a:xfrm>
          <a:prstGeom prst="rect">
            <a:avLst/>
          </a:prstGeom>
        </p:spPr>
      </p:pic>
      <p:sp>
        <p:nvSpPr>
          <p:cNvPr id="4" name="Title 3"/>
          <p:cNvSpPr>
            <a:spLocks noGrp="1"/>
          </p:cNvSpPr>
          <p:nvPr>
            <p:ph type="title"/>
          </p:nvPr>
        </p:nvSpPr>
        <p:spPr/>
        <p:txBody>
          <a:bodyPr/>
          <a:lstStyle/>
          <a:p>
            <a:r>
              <a:rPr lang="en-US" dirty="0" smtClean="0"/>
              <a:t>Start customization from browser</a:t>
            </a:r>
            <a:endParaRPr lang="en-US" dirty="0"/>
          </a:p>
        </p:txBody>
      </p:sp>
      <p:sp>
        <p:nvSpPr>
          <p:cNvPr id="3" name="TextBox 2"/>
          <p:cNvSpPr txBox="1"/>
          <p:nvPr/>
        </p:nvSpPr>
        <p:spPr>
          <a:xfrm>
            <a:off x="8428037" y="1198409"/>
            <a:ext cx="3736166" cy="1292662"/>
          </a:xfrm>
          <a:prstGeom prst="rect">
            <a:avLst/>
          </a:prstGeom>
          <a:solidFill>
            <a:schemeClr val="accent1"/>
          </a:solid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Open your app in Access to make design modifications</a:t>
            </a:r>
          </a:p>
        </p:txBody>
      </p:sp>
      <p:sp>
        <p:nvSpPr>
          <p:cNvPr id="7" name="2rectangle"/>
          <p:cNvSpPr/>
          <p:nvPr/>
        </p:nvSpPr>
        <p:spPr bwMode="auto">
          <a:xfrm>
            <a:off x="7164536" y="1451274"/>
            <a:ext cx="1066799" cy="253562"/>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477702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95274"/>
            <a:ext cx="11353798" cy="1012362"/>
          </a:xfrm>
        </p:spPr>
        <p:txBody>
          <a:bodyPr/>
          <a:lstStyle/>
          <a:p>
            <a:r>
              <a:rPr lang="en-US" dirty="0" smtClean="0"/>
              <a:t>Creating design elements </a:t>
            </a:r>
            <a:endParaRPr lang="en-US" dirty="0"/>
          </a:p>
        </p:txBody>
      </p:sp>
      <p:sp>
        <p:nvSpPr>
          <p:cNvPr id="4" name="TextBox 3"/>
          <p:cNvSpPr txBox="1"/>
          <p:nvPr/>
        </p:nvSpPr>
        <p:spPr>
          <a:xfrm>
            <a:off x="762317" y="1667826"/>
            <a:ext cx="5029200" cy="5109091"/>
          </a:xfrm>
          <a:prstGeom prst="rect">
            <a:avLst/>
          </a:prstGeom>
          <a:solidFill>
            <a:schemeClr val="accent1"/>
          </a:solid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Home </a:t>
            </a:r>
            <a:r>
              <a:rPr lang="en-US" sz="2400" dirty="0" smtClean="0">
                <a:solidFill>
                  <a:srgbClr val="FFFFFF"/>
                </a:solidFill>
                <a:sym typeface="Wingdings" panose="05000000000000000000" pitchFamily="2" charset="2"/>
              </a:rPr>
              <a:t> Create  Advanced</a:t>
            </a:r>
          </a:p>
          <a:p>
            <a:pPr>
              <a:lnSpc>
                <a:spcPct val="90000"/>
              </a:lnSpc>
              <a:spcAft>
                <a:spcPts val="600"/>
              </a:spcAft>
            </a:pPr>
            <a:endParaRPr lang="en-US" sz="2400" dirty="0" smtClean="0">
              <a:solidFill>
                <a:srgbClr val="FFFFFF"/>
              </a:solidFill>
              <a:sym typeface="Wingdings" panose="05000000000000000000" pitchFamily="2" charset="2"/>
            </a:endParaRPr>
          </a:p>
          <a:p>
            <a:pPr lvl="1">
              <a:lnSpc>
                <a:spcPct val="90000"/>
              </a:lnSpc>
              <a:spcAft>
                <a:spcPts val="600"/>
              </a:spcAft>
            </a:pPr>
            <a:r>
              <a:rPr lang="en-US" sz="2400" dirty="0" smtClean="0">
                <a:solidFill>
                  <a:srgbClr val="FFFFFF"/>
                </a:solidFill>
                <a:sym typeface="Wingdings" panose="05000000000000000000" pitchFamily="2" charset="2"/>
              </a:rPr>
              <a:t>Query</a:t>
            </a:r>
          </a:p>
          <a:p>
            <a:pPr lvl="1">
              <a:lnSpc>
                <a:spcPct val="90000"/>
              </a:lnSpc>
              <a:spcAft>
                <a:spcPts val="600"/>
              </a:spcAft>
            </a:pPr>
            <a:r>
              <a:rPr lang="en-US" sz="2400" dirty="0" smtClean="0">
                <a:solidFill>
                  <a:srgbClr val="FFFFFF"/>
                </a:solidFill>
                <a:sym typeface="Wingdings" panose="05000000000000000000" pitchFamily="2" charset="2"/>
              </a:rPr>
              <a:t>Blank View</a:t>
            </a:r>
          </a:p>
          <a:p>
            <a:pPr lvl="1">
              <a:lnSpc>
                <a:spcPct val="90000"/>
              </a:lnSpc>
              <a:spcAft>
                <a:spcPts val="600"/>
              </a:spcAft>
            </a:pPr>
            <a:r>
              <a:rPr lang="en-US" sz="2400" dirty="0" smtClean="0">
                <a:solidFill>
                  <a:srgbClr val="FFFFFF"/>
                </a:solidFill>
                <a:sym typeface="Wingdings" panose="05000000000000000000" pitchFamily="2" charset="2"/>
              </a:rPr>
              <a:t>List View</a:t>
            </a:r>
          </a:p>
          <a:p>
            <a:pPr lvl="1">
              <a:lnSpc>
                <a:spcPct val="90000"/>
              </a:lnSpc>
              <a:spcAft>
                <a:spcPts val="600"/>
              </a:spcAft>
            </a:pPr>
            <a:r>
              <a:rPr lang="en-US" sz="2400" dirty="0" smtClean="0">
                <a:solidFill>
                  <a:srgbClr val="FFFFFF"/>
                </a:solidFill>
                <a:sym typeface="Wingdings" panose="05000000000000000000" pitchFamily="2" charset="2"/>
              </a:rPr>
              <a:t>Datasheet View</a:t>
            </a:r>
          </a:p>
          <a:p>
            <a:pPr lvl="1">
              <a:lnSpc>
                <a:spcPct val="90000"/>
              </a:lnSpc>
              <a:spcAft>
                <a:spcPts val="600"/>
              </a:spcAft>
            </a:pPr>
            <a:r>
              <a:rPr lang="en-US" sz="2400" dirty="0" smtClean="0">
                <a:solidFill>
                  <a:srgbClr val="FFFFFF"/>
                </a:solidFill>
                <a:sym typeface="Wingdings" panose="05000000000000000000" pitchFamily="2" charset="2"/>
              </a:rPr>
              <a:t>Macro</a:t>
            </a:r>
          </a:p>
          <a:p>
            <a:pPr lvl="1">
              <a:lnSpc>
                <a:spcPct val="90000"/>
              </a:lnSpc>
              <a:spcAft>
                <a:spcPts val="600"/>
              </a:spcAft>
            </a:pPr>
            <a:r>
              <a:rPr lang="en-US" sz="2400" dirty="0" smtClean="0">
                <a:solidFill>
                  <a:srgbClr val="FFFFFF"/>
                </a:solidFill>
                <a:sym typeface="Wingdings" panose="05000000000000000000" pitchFamily="2" charset="2"/>
              </a:rPr>
              <a:t>Data Macro</a:t>
            </a:r>
          </a:p>
          <a:p>
            <a:pPr lvl="1">
              <a:lnSpc>
                <a:spcPct val="90000"/>
              </a:lnSpc>
              <a:spcAft>
                <a:spcPts val="600"/>
              </a:spcAft>
            </a:pPr>
            <a:r>
              <a:rPr lang="en-US" sz="2400" dirty="0" smtClean="0">
                <a:solidFill>
                  <a:srgbClr val="FFFFFF"/>
                </a:solidFill>
                <a:sym typeface="Wingdings" panose="05000000000000000000" pitchFamily="2" charset="2"/>
              </a:rPr>
              <a:t>On Start Macro</a:t>
            </a:r>
            <a:br>
              <a:rPr lang="en-US" sz="2400" dirty="0" smtClean="0">
                <a:solidFill>
                  <a:srgbClr val="FFFFFF"/>
                </a:solidFill>
                <a:sym typeface="Wingdings" panose="05000000000000000000" pitchFamily="2" charset="2"/>
              </a:rPr>
            </a:br>
            <a:r>
              <a:rPr lang="en-US" sz="2400" dirty="0" smtClean="0">
                <a:solidFill>
                  <a:srgbClr val="FFFFFF"/>
                </a:solidFill>
                <a:sym typeface="Wingdings" panose="05000000000000000000" pitchFamily="2" charset="2"/>
              </a:rPr>
              <a:t/>
            </a:r>
            <a:br>
              <a:rPr lang="en-US" sz="2400" dirty="0" smtClean="0">
                <a:solidFill>
                  <a:srgbClr val="FFFFFF"/>
                </a:solidFill>
                <a:sym typeface="Wingdings" panose="05000000000000000000" pitchFamily="2" charset="2"/>
              </a:rPr>
            </a:br>
            <a:endParaRPr lang="en-US" dirty="0" smtClean="0">
              <a:solidFill>
                <a:srgbClr val="FFFFFF"/>
              </a:solidFill>
              <a:sym typeface="Wingdings" panose="05000000000000000000" pitchFamily="2" charset="2"/>
            </a:endParaRPr>
          </a:p>
          <a:p>
            <a:pPr lvl="1">
              <a:lnSpc>
                <a:spcPct val="90000"/>
              </a:lnSpc>
              <a:spcAft>
                <a:spcPts val="600"/>
              </a:spcAft>
            </a:pPr>
            <a:endParaRPr lang="en-US" sz="2400" dirty="0">
              <a:solidFill>
                <a:srgbClr val="FFFFFF"/>
              </a:solidFill>
              <a:sym typeface="Wingdings" panose="05000000000000000000" pitchFamily="2" charset="2"/>
            </a:endParaRPr>
          </a:p>
          <a:p>
            <a:pPr lvl="1">
              <a:lnSpc>
                <a:spcPct val="90000"/>
              </a:lnSpc>
              <a:spcAft>
                <a:spcPts val="600"/>
              </a:spcAft>
            </a:pPr>
            <a:endParaRPr lang="en-US" sz="1000" dirty="0">
              <a:solidFill>
                <a:srgbClr val="FFFFFF"/>
              </a:solidFill>
              <a:sym typeface="Wingdings" panose="05000000000000000000" pitchFamily="2" charset="2"/>
            </a:endParaRPr>
          </a:p>
        </p:txBody>
      </p:sp>
      <p:sp>
        <p:nvSpPr>
          <p:cNvPr id="6" name="TextBox 5"/>
          <p:cNvSpPr txBox="1"/>
          <p:nvPr/>
        </p:nvSpPr>
        <p:spPr>
          <a:xfrm>
            <a:off x="6142037" y="1660524"/>
            <a:ext cx="5029200" cy="5130635"/>
          </a:xfrm>
          <a:prstGeom prst="rect">
            <a:avLst/>
          </a:prstGeom>
          <a:solidFill>
            <a:schemeClr val="accent1"/>
          </a:solidFill>
        </p:spPr>
        <p:txBody>
          <a:bodyPr wrap="square" lIns="182880" tIns="146304" rIns="182880" bIns="146304" rtlCol="0">
            <a:spAutoFit/>
          </a:bodyPr>
          <a:lstStyle/>
          <a:p>
            <a:pPr>
              <a:lnSpc>
                <a:spcPct val="90000"/>
              </a:lnSpc>
              <a:spcAft>
                <a:spcPts val="600"/>
              </a:spcAft>
            </a:pPr>
            <a:endParaRPr lang="en-US" sz="2400" dirty="0" smtClean="0">
              <a:solidFill>
                <a:srgbClr val="FFFFFF"/>
              </a:solidFill>
            </a:endParaRPr>
          </a:p>
          <a:p>
            <a:pPr>
              <a:lnSpc>
                <a:spcPct val="90000"/>
              </a:lnSpc>
              <a:spcAft>
                <a:spcPts val="600"/>
              </a:spcAft>
            </a:pPr>
            <a:endParaRPr lang="en-US" sz="2400" dirty="0">
              <a:solidFill>
                <a:srgbClr val="FFFFFF"/>
              </a:solidFill>
            </a:endParaRPr>
          </a:p>
          <a:p>
            <a:pPr>
              <a:lnSpc>
                <a:spcPct val="90000"/>
              </a:lnSpc>
              <a:spcAft>
                <a:spcPts val="600"/>
              </a:spcAft>
            </a:pPr>
            <a:endParaRPr lang="en-US" sz="2400" dirty="0" smtClean="0">
              <a:solidFill>
                <a:srgbClr val="FFFFFF"/>
              </a:solidFill>
            </a:endParaRPr>
          </a:p>
          <a:p>
            <a:pPr>
              <a:lnSpc>
                <a:spcPct val="90000"/>
              </a:lnSpc>
              <a:spcAft>
                <a:spcPts val="600"/>
              </a:spcAft>
            </a:pPr>
            <a:endParaRPr lang="en-US" sz="2400" dirty="0">
              <a:solidFill>
                <a:srgbClr val="FFFFFF"/>
              </a:solidFill>
            </a:endParaRPr>
          </a:p>
          <a:p>
            <a:pPr>
              <a:lnSpc>
                <a:spcPct val="90000"/>
              </a:lnSpc>
              <a:spcAft>
                <a:spcPts val="600"/>
              </a:spcAft>
            </a:pPr>
            <a:endParaRPr lang="en-US" sz="2400" dirty="0" smtClean="0">
              <a:solidFill>
                <a:srgbClr val="FFFFFF"/>
              </a:solidFill>
            </a:endParaRPr>
          </a:p>
          <a:p>
            <a:pPr>
              <a:lnSpc>
                <a:spcPct val="90000"/>
              </a:lnSpc>
              <a:spcAft>
                <a:spcPts val="600"/>
              </a:spcAft>
            </a:pPr>
            <a:endParaRPr lang="en-US" sz="2400" dirty="0">
              <a:solidFill>
                <a:srgbClr val="FFFFFF"/>
              </a:solidFill>
            </a:endParaRPr>
          </a:p>
          <a:p>
            <a:pPr>
              <a:lnSpc>
                <a:spcPct val="90000"/>
              </a:lnSpc>
              <a:spcAft>
                <a:spcPts val="600"/>
              </a:spcAft>
            </a:pPr>
            <a:endParaRPr lang="en-US" sz="2400" dirty="0" smtClean="0">
              <a:solidFill>
                <a:srgbClr val="FFFFFF"/>
              </a:solidFill>
            </a:endParaRPr>
          </a:p>
          <a:p>
            <a:pPr>
              <a:lnSpc>
                <a:spcPct val="90000"/>
              </a:lnSpc>
              <a:spcAft>
                <a:spcPts val="600"/>
              </a:spcAft>
            </a:pPr>
            <a:endParaRPr lang="en-US" sz="2400" dirty="0">
              <a:solidFill>
                <a:srgbClr val="FFFFFF"/>
              </a:solidFill>
            </a:endParaRPr>
          </a:p>
          <a:p>
            <a:pPr>
              <a:lnSpc>
                <a:spcPct val="90000"/>
              </a:lnSpc>
              <a:spcAft>
                <a:spcPts val="600"/>
              </a:spcAft>
            </a:pPr>
            <a:endParaRPr lang="en-US" sz="2400" dirty="0" smtClean="0">
              <a:solidFill>
                <a:srgbClr val="FFFFFF"/>
              </a:solidFill>
            </a:endParaRPr>
          </a:p>
          <a:p>
            <a:pPr>
              <a:lnSpc>
                <a:spcPct val="90000"/>
              </a:lnSpc>
              <a:spcAft>
                <a:spcPts val="600"/>
              </a:spcAft>
            </a:pPr>
            <a:endParaRPr lang="en-US" sz="2400" dirty="0">
              <a:solidFill>
                <a:srgbClr val="FFFFFF"/>
              </a:solidFill>
            </a:endParaRPr>
          </a:p>
          <a:p>
            <a:pPr>
              <a:lnSpc>
                <a:spcPct val="90000"/>
              </a:lnSpc>
              <a:spcAft>
                <a:spcPts val="600"/>
              </a:spcAft>
            </a:pPr>
            <a:endParaRPr lang="en-US" sz="2400" dirty="0" smtClean="0">
              <a:solidFill>
                <a:srgbClr val="FFFFFF"/>
              </a:solidFill>
            </a:endParaRPr>
          </a:p>
          <a:p>
            <a:pPr>
              <a:lnSpc>
                <a:spcPct val="90000"/>
              </a:lnSpc>
              <a:spcAft>
                <a:spcPts val="600"/>
              </a:spcAft>
            </a:pPr>
            <a:endParaRPr lang="en-US" sz="2400" dirty="0" smtClean="0">
              <a:solidFill>
                <a:srgbClr val="FFFFFF"/>
              </a:solidFill>
            </a:endParaRPr>
          </a:p>
        </p:txBody>
      </p:sp>
      <p:pic>
        <p:nvPicPr>
          <p:cNvPr id="5" name="Picture 4"/>
          <p:cNvPicPr>
            <a:picLocks noChangeAspect="1"/>
          </p:cNvPicPr>
          <p:nvPr/>
        </p:nvPicPr>
        <p:blipFill>
          <a:blip r:embed="rId3"/>
          <a:stretch>
            <a:fillRect/>
          </a:stretch>
        </p:blipFill>
        <p:spPr>
          <a:xfrm>
            <a:off x="6325233" y="1820862"/>
            <a:ext cx="4634737" cy="4758744"/>
          </a:xfrm>
          <a:prstGeom prst="rect">
            <a:avLst/>
          </a:prstGeom>
        </p:spPr>
      </p:pic>
      <p:sp>
        <p:nvSpPr>
          <p:cNvPr id="3" name="TextBox 2"/>
          <p:cNvSpPr txBox="1"/>
          <p:nvPr/>
        </p:nvSpPr>
        <p:spPr>
          <a:xfrm>
            <a:off x="1189037" y="5619343"/>
            <a:ext cx="3886200" cy="960263"/>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Expand Navigation Pane to view app objects</a:t>
            </a:r>
          </a:p>
        </p:txBody>
      </p:sp>
      <p:sp>
        <p:nvSpPr>
          <p:cNvPr id="7" name="2rectangle"/>
          <p:cNvSpPr/>
          <p:nvPr/>
        </p:nvSpPr>
        <p:spPr bwMode="auto">
          <a:xfrm>
            <a:off x="9571037" y="2659062"/>
            <a:ext cx="914400" cy="1066800"/>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905396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95274"/>
            <a:ext cx="5562598" cy="915988"/>
          </a:xfrm>
        </p:spPr>
        <p:txBody>
          <a:bodyPr/>
          <a:lstStyle/>
          <a:p>
            <a:r>
              <a:rPr lang="en-US" dirty="0" smtClean="0"/>
              <a:t>Creating tables</a:t>
            </a:r>
            <a:endParaRPr lang="en-US" dirty="0"/>
          </a:p>
        </p:txBody>
      </p:sp>
      <p:sp>
        <p:nvSpPr>
          <p:cNvPr id="5" name="TextBox 4"/>
          <p:cNvSpPr txBox="1"/>
          <p:nvPr/>
        </p:nvSpPr>
        <p:spPr>
          <a:xfrm>
            <a:off x="296812" y="2144764"/>
            <a:ext cx="1800582" cy="1625060"/>
          </a:xfrm>
          <a:prstGeom prst="rect">
            <a:avLst/>
          </a:prstGeom>
          <a:solidFill>
            <a:schemeClr val="accent1"/>
          </a:solid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3 ways to get started with data</a:t>
            </a:r>
          </a:p>
        </p:txBody>
      </p:sp>
      <p:pic>
        <p:nvPicPr>
          <p:cNvPr id="15" name="Picture 14"/>
          <p:cNvPicPr>
            <a:picLocks noChangeAspect="1"/>
          </p:cNvPicPr>
          <p:nvPr/>
        </p:nvPicPr>
        <p:blipFill>
          <a:blip r:embed="rId3"/>
          <a:stretch>
            <a:fillRect/>
          </a:stretch>
        </p:blipFill>
        <p:spPr>
          <a:xfrm>
            <a:off x="3047061" y="1287462"/>
            <a:ext cx="7519406" cy="5196980"/>
          </a:xfrm>
          <a:prstGeom prst="rect">
            <a:avLst/>
          </a:prstGeom>
          <a:ln>
            <a:solidFill>
              <a:schemeClr val="tx1"/>
            </a:solidFill>
          </a:ln>
        </p:spPr>
      </p:pic>
      <p:sp>
        <p:nvSpPr>
          <p:cNvPr id="6" name="4rectangle"/>
          <p:cNvSpPr/>
          <p:nvPr/>
        </p:nvSpPr>
        <p:spPr bwMode="auto">
          <a:xfrm>
            <a:off x="3094038" y="2278062"/>
            <a:ext cx="3886199" cy="2689262"/>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7" name="4rectangle"/>
          <p:cNvSpPr/>
          <p:nvPr/>
        </p:nvSpPr>
        <p:spPr bwMode="auto">
          <a:xfrm>
            <a:off x="8303772" y="2524701"/>
            <a:ext cx="1371600" cy="227746"/>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8" name="4rectangle"/>
          <p:cNvSpPr/>
          <p:nvPr/>
        </p:nvSpPr>
        <p:spPr bwMode="auto">
          <a:xfrm>
            <a:off x="3094038" y="5630862"/>
            <a:ext cx="3657600" cy="685800"/>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9" name="4arrow"/>
          <p:cNvSpPr/>
          <p:nvPr/>
        </p:nvSpPr>
        <p:spPr bwMode="auto">
          <a:xfrm rot="16200000" flipH="1">
            <a:off x="7053126" y="4431447"/>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0" name="4text"/>
          <p:cNvSpPr/>
          <p:nvPr/>
        </p:nvSpPr>
        <p:spPr bwMode="auto">
          <a:xfrm>
            <a:off x="7293338" y="4110279"/>
            <a:ext cx="2506300" cy="874230"/>
          </a:xfrm>
          <a:prstGeom prst="rect">
            <a:avLst/>
          </a:prstGeom>
          <a:solidFill>
            <a:schemeClr val="tx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040" dirty="0" smtClean="0">
                <a:solidFill>
                  <a:srgbClr val="E6E6E6"/>
                </a:solidFill>
                <a:ea typeface="Segoe UI" pitchFamily="34" charset="0"/>
                <a:cs typeface="Segoe UI" pitchFamily="34" charset="0"/>
              </a:rPr>
              <a:t>Get a head start with Table Templates</a:t>
            </a:r>
            <a:endParaRPr lang="en-US" sz="2040" dirty="0">
              <a:solidFill>
                <a:srgbClr val="E6E6E6"/>
              </a:solidFill>
              <a:ea typeface="Segoe UI" pitchFamily="34" charset="0"/>
              <a:cs typeface="Segoe UI" pitchFamily="34" charset="0"/>
            </a:endParaRPr>
          </a:p>
        </p:txBody>
      </p:sp>
      <p:sp>
        <p:nvSpPr>
          <p:cNvPr id="11" name="4arrow"/>
          <p:cNvSpPr/>
          <p:nvPr/>
        </p:nvSpPr>
        <p:spPr bwMode="auto">
          <a:xfrm flipH="1">
            <a:off x="8989572" y="2811462"/>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 name="4text"/>
          <p:cNvSpPr/>
          <p:nvPr/>
        </p:nvSpPr>
        <p:spPr bwMode="auto">
          <a:xfrm>
            <a:off x="8089287" y="3042610"/>
            <a:ext cx="2049100" cy="988052"/>
          </a:xfrm>
          <a:prstGeom prst="rect">
            <a:avLst/>
          </a:prstGeom>
          <a:solidFill>
            <a:schemeClr val="tx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040" dirty="0" smtClean="0">
                <a:solidFill>
                  <a:srgbClr val="E6E6E6"/>
                </a:solidFill>
                <a:ea typeface="Segoe UI" pitchFamily="34" charset="0"/>
                <a:cs typeface="Segoe UI" pitchFamily="34" charset="0"/>
              </a:rPr>
              <a:t>Start from scratch with a Blank Table</a:t>
            </a:r>
            <a:endParaRPr lang="en-US" sz="2040" dirty="0">
              <a:solidFill>
                <a:srgbClr val="E6E6E6"/>
              </a:solidFill>
              <a:ea typeface="Segoe UI" pitchFamily="34" charset="0"/>
              <a:cs typeface="Segoe UI" pitchFamily="34" charset="0"/>
            </a:endParaRPr>
          </a:p>
        </p:txBody>
      </p:sp>
      <p:sp>
        <p:nvSpPr>
          <p:cNvPr id="13" name="4arrow"/>
          <p:cNvSpPr/>
          <p:nvPr/>
        </p:nvSpPr>
        <p:spPr bwMode="auto">
          <a:xfrm flipH="1" flipV="1">
            <a:off x="6204122" y="5398968"/>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4" name="4text"/>
          <p:cNvSpPr/>
          <p:nvPr/>
        </p:nvSpPr>
        <p:spPr bwMode="auto">
          <a:xfrm>
            <a:off x="4575787" y="5043524"/>
            <a:ext cx="3505200" cy="336407"/>
          </a:xfrm>
          <a:prstGeom prst="rect">
            <a:avLst/>
          </a:prstGeom>
          <a:solidFill>
            <a:schemeClr val="tx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040" dirty="0" smtClean="0">
                <a:solidFill>
                  <a:srgbClr val="E6E6E6"/>
                </a:solidFill>
                <a:ea typeface="Segoe UI" pitchFamily="34" charset="0"/>
                <a:cs typeface="Segoe UI" pitchFamily="34" charset="0"/>
              </a:rPr>
              <a:t>Use an existing data source</a:t>
            </a:r>
            <a:endParaRPr lang="en-US" sz="2040" dirty="0">
              <a:solidFill>
                <a:srgbClr val="E6E6E6"/>
              </a:solidFill>
              <a:ea typeface="Segoe UI" pitchFamily="34" charset="0"/>
              <a:cs typeface="Segoe UI" pitchFamily="34" charset="0"/>
            </a:endParaRPr>
          </a:p>
        </p:txBody>
      </p:sp>
    </p:spTree>
    <p:extLst>
      <p:ext uri="{BB962C8B-B14F-4D97-AF65-F5344CB8AC3E}">
        <p14:creationId xmlns:p14="http://schemas.microsoft.com/office/powerpoint/2010/main" val="28918976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Migration of existing applications</a:t>
            </a:r>
            <a:r>
              <a:rPr lang="en-US" dirty="0"/>
              <a:t/>
            </a:r>
            <a:br>
              <a:rPr lang="en-US" dirty="0"/>
            </a:br>
            <a:endParaRPr lang="en-US" dirty="0"/>
          </a:p>
        </p:txBody>
      </p:sp>
      <p:sp>
        <p:nvSpPr>
          <p:cNvPr id="5" name="Text Placeholder 4"/>
          <p:cNvSpPr>
            <a:spLocks noGrp="1"/>
          </p:cNvSpPr>
          <p:nvPr>
            <p:ph type="body" sz="quarter" idx="4294967295"/>
          </p:nvPr>
        </p:nvSpPr>
        <p:spPr>
          <a:xfrm>
            <a:off x="274638" y="1212850"/>
            <a:ext cx="11887200" cy="4676986"/>
          </a:xfrm>
          <a:prstGeom prst="rect">
            <a:avLst/>
          </a:prstGeom>
        </p:spPr>
        <p:txBody>
          <a:bodyPr/>
          <a:lstStyle/>
          <a:p>
            <a:pPr marL="0" indent="0">
              <a:buNone/>
            </a:pPr>
            <a:r>
              <a:rPr lang="en-US" sz="4080" spc="-71" dirty="0">
                <a:gradFill>
                  <a:gsLst>
                    <a:gs pos="100000">
                      <a:schemeClr val="tx2"/>
                    </a:gs>
                    <a:gs pos="0">
                      <a:schemeClr val="tx2"/>
                    </a:gs>
                  </a:gsLst>
                  <a:lin ang="5400000" scaled="0"/>
                </a:gradFill>
              </a:rPr>
              <a:t>Earlier version of Access</a:t>
            </a:r>
          </a:p>
          <a:p>
            <a:pPr marL="342900" lvl="1" indent="0">
              <a:buNone/>
            </a:pPr>
            <a:r>
              <a:rPr lang="en-US" sz="2000" dirty="0" smtClean="0"/>
              <a:t>Just the data and some relationships</a:t>
            </a:r>
          </a:p>
          <a:p>
            <a:pPr marL="342900" lvl="1" indent="0">
              <a:buNone/>
            </a:pPr>
            <a:r>
              <a:rPr lang="en-US" sz="2000" dirty="0" smtClean="0"/>
              <a:t>Navigation and UI are auto-generated for you</a:t>
            </a:r>
          </a:p>
          <a:p>
            <a:pPr marL="0" indent="0">
              <a:buNone/>
            </a:pPr>
            <a:r>
              <a:rPr lang="en-US" sz="4080" spc="-71" dirty="0">
                <a:gradFill>
                  <a:gsLst>
                    <a:gs pos="100000">
                      <a:schemeClr val="tx2"/>
                    </a:gs>
                    <a:gs pos="0">
                      <a:schemeClr val="tx2"/>
                    </a:gs>
                  </a:gsLst>
                  <a:lin ang="5400000" scaled="0"/>
                </a:gradFill>
              </a:rPr>
              <a:t>Excel spreadsheets</a:t>
            </a:r>
          </a:p>
          <a:p>
            <a:pPr marL="0" indent="0">
              <a:buNone/>
            </a:pPr>
            <a:r>
              <a:rPr lang="en-US" sz="4080" spc="-71" dirty="0">
                <a:gradFill>
                  <a:gsLst>
                    <a:gs pos="100000">
                      <a:schemeClr val="tx2"/>
                    </a:gs>
                    <a:gs pos="0">
                      <a:schemeClr val="tx2"/>
                    </a:gs>
                  </a:gsLst>
                  <a:lin ang="5400000" scaled="0"/>
                </a:gradFill>
              </a:rPr>
              <a:t>Other sources</a:t>
            </a:r>
          </a:p>
          <a:p>
            <a:pPr marL="342900" lvl="1" indent="0">
              <a:buNone/>
            </a:pPr>
            <a:r>
              <a:rPr lang="en-US" sz="2000" dirty="0" smtClean="0"/>
              <a:t>Like SQL Server or Lotus Notes</a:t>
            </a:r>
          </a:p>
          <a:p>
            <a:endParaRPr lang="en-US" dirty="0" smtClean="0"/>
          </a:p>
          <a:p>
            <a:endParaRPr lang="en-US" dirty="0"/>
          </a:p>
        </p:txBody>
      </p:sp>
      <p:pic>
        <p:nvPicPr>
          <p:cNvPr id="6" name="Picture 5"/>
          <p:cNvPicPr>
            <a:picLocks noChangeAspect="1"/>
          </p:cNvPicPr>
          <p:nvPr/>
        </p:nvPicPr>
        <p:blipFill>
          <a:blip r:embed="rId2"/>
          <a:stretch>
            <a:fillRect/>
          </a:stretch>
        </p:blipFill>
        <p:spPr>
          <a:xfrm>
            <a:off x="3017837" y="4564062"/>
            <a:ext cx="6614160" cy="1333500"/>
          </a:xfrm>
          <a:prstGeom prst="rect">
            <a:avLst/>
          </a:prstGeom>
        </p:spPr>
      </p:pic>
    </p:spTree>
    <p:extLst>
      <p:ext uri="{BB962C8B-B14F-4D97-AF65-F5344CB8AC3E}">
        <p14:creationId xmlns:p14="http://schemas.microsoft.com/office/powerpoint/2010/main" val="308682974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Consuming SharePoint Lists</a:t>
            </a:r>
            <a:endParaRPr lang="en-US" dirty="0"/>
          </a:p>
        </p:txBody>
      </p:sp>
    </p:spTree>
    <p:extLst>
      <p:ext uri="{BB962C8B-B14F-4D97-AF65-F5344CB8AC3E}">
        <p14:creationId xmlns:p14="http://schemas.microsoft.com/office/powerpoint/2010/main" val="1879135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74320"/>
            <a:ext cx="11889564" cy="917575"/>
          </a:xfrm>
        </p:spPr>
        <p:txBody>
          <a:bodyPr/>
          <a:lstStyle/>
          <a:p>
            <a:r>
              <a:rPr lang="en-US" dirty="0" smtClean="0"/>
              <a:t>Linking to SharePoint Lists</a:t>
            </a:r>
            <a:endParaRPr lang="en-US" dirty="0"/>
          </a:p>
        </p:txBody>
      </p:sp>
      <p:sp>
        <p:nvSpPr>
          <p:cNvPr id="3" name="Text Placeholder 2"/>
          <p:cNvSpPr>
            <a:spLocks noGrp="1"/>
          </p:cNvSpPr>
          <p:nvPr>
            <p:ph type="body" sz="quarter" idx="4294967295"/>
          </p:nvPr>
        </p:nvSpPr>
        <p:spPr>
          <a:xfrm>
            <a:off x="274320" y="1262996"/>
            <a:ext cx="11887200" cy="2103974"/>
          </a:xfrm>
          <a:prstGeom prst="rect">
            <a:avLst/>
          </a:prstGeom>
        </p:spPr>
        <p:txBody>
          <a:bodyPr/>
          <a:lstStyle/>
          <a:p>
            <a:pPr marL="0" indent="0">
              <a:buNone/>
            </a:pPr>
            <a:r>
              <a:rPr lang="en-US" sz="4080" spc="-71" dirty="0" smtClean="0">
                <a:gradFill>
                  <a:gsLst>
                    <a:gs pos="100000">
                      <a:schemeClr val="tx2"/>
                    </a:gs>
                    <a:gs pos="0">
                      <a:schemeClr val="tx2"/>
                    </a:gs>
                  </a:gsLst>
                  <a:lin ang="5400000" scaled="0"/>
                </a:gradFill>
              </a:rPr>
              <a:t>Limitations of current </a:t>
            </a:r>
            <a:r>
              <a:rPr lang="en-US" sz="4080" spc="-71" dirty="0">
                <a:gradFill>
                  <a:gsLst>
                    <a:gs pos="100000">
                      <a:schemeClr val="tx2"/>
                    </a:gs>
                    <a:gs pos="0">
                      <a:schemeClr val="tx2"/>
                    </a:gs>
                  </a:gsLst>
                  <a:lin ang="5400000" scaled="0"/>
                </a:gradFill>
              </a:rPr>
              <a:t>release</a:t>
            </a:r>
          </a:p>
          <a:p>
            <a:pPr marL="0" indent="0">
              <a:buNone/>
            </a:pPr>
            <a:r>
              <a:rPr lang="en-US" sz="2000" dirty="0" smtClean="0">
                <a:latin typeface="+mn-lt"/>
              </a:rPr>
              <a:t>Read-Only</a:t>
            </a:r>
            <a:endParaRPr lang="en-US" sz="2000" dirty="0">
              <a:latin typeface="+mn-lt"/>
            </a:endParaRPr>
          </a:p>
          <a:p>
            <a:pPr marL="0" indent="0">
              <a:buNone/>
            </a:pPr>
            <a:r>
              <a:rPr lang="en-US" sz="2000" dirty="0" smtClean="0">
                <a:latin typeface="+mn-lt"/>
              </a:rPr>
              <a:t>No </a:t>
            </a:r>
            <a:r>
              <a:rPr lang="en-US" sz="2000" dirty="0">
                <a:latin typeface="+mn-lt"/>
              </a:rPr>
              <a:t>Data Macro support</a:t>
            </a:r>
          </a:p>
          <a:p>
            <a:pPr marL="0" indent="0">
              <a:buNone/>
            </a:pPr>
            <a:r>
              <a:rPr lang="en-US" sz="2000" dirty="0" smtClean="0">
                <a:latin typeface="+mn-lt"/>
              </a:rPr>
              <a:t>List </a:t>
            </a:r>
            <a:r>
              <a:rPr lang="en-US" sz="2000" dirty="0">
                <a:latin typeface="+mn-lt"/>
              </a:rPr>
              <a:t>must be in the same site collection	</a:t>
            </a:r>
          </a:p>
          <a:p>
            <a:pPr marL="0" indent="0">
              <a:buNone/>
            </a:pPr>
            <a:r>
              <a:rPr lang="en-US" sz="2000" dirty="0" smtClean="0">
                <a:latin typeface="+mn-lt"/>
              </a:rPr>
              <a:t>SharePoint </a:t>
            </a:r>
            <a:r>
              <a:rPr lang="en-US" sz="2000" dirty="0">
                <a:latin typeface="+mn-lt"/>
              </a:rPr>
              <a:t>Lists </a:t>
            </a:r>
            <a:r>
              <a:rPr lang="en-US" sz="2000" dirty="0" smtClean="0">
                <a:latin typeface="+mn-lt"/>
              </a:rPr>
              <a:t>are </a:t>
            </a:r>
            <a:r>
              <a:rPr lang="en-US" sz="2000" dirty="0">
                <a:latin typeface="+mn-lt"/>
              </a:rPr>
              <a:t>the only </a:t>
            </a:r>
            <a:r>
              <a:rPr lang="en-US" sz="2000" dirty="0" smtClean="0">
                <a:latin typeface="+mn-lt"/>
              </a:rPr>
              <a:t>data-linking </a:t>
            </a:r>
            <a:r>
              <a:rPr lang="en-US" sz="2000" smtClean="0">
                <a:latin typeface="+mn-lt"/>
              </a:rPr>
              <a:t>sources currently supported</a:t>
            </a:r>
            <a:endParaRPr lang="en-US" sz="2000" dirty="0">
              <a:latin typeface="+mn-lt"/>
            </a:endParaRPr>
          </a:p>
        </p:txBody>
      </p:sp>
      <p:pic>
        <p:nvPicPr>
          <p:cNvPr id="5" name="Picture 4"/>
          <p:cNvPicPr>
            <a:picLocks noChangeAspect="1"/>
          </p:cNvPicPr>
          <p:nvPr/>
        </p:nvPicPr>
        <p:blipFill>
          <a:blip r:embed="rId2"/>
          <a:stretch>
            <a:fillRect/>
          </a:stretch>
        </p:blipFill>
        <p:spPr>
          <a:xfrm>
            <a:off x="1626511" y="3417728"/>
            <a:ext cx="4240814" cy="3268450"/>
          </a:xfrm>
          <a:prstGeom prst="rect">
            <a:avLst/>
          </a:prstGeom>
          <a:ln>
            <a:solidFill>
              <a:schemeClr val="tx1"/>
            </a:solidFill>
          </a:ln>
        </p:spPr>
      </p:pic>
      <p:pic>
        <p:nvPicPr>
          <p:cNvPr id="7" name="Picture 6"/>
          <p:cNvPicPr>
            <a:picLocks noChangeAspect="1"/>
          </p:cNvPicPr>
          <p:nvPr/>
        </p:nvPicPr>
        <p:blipFill>
          <a:blip r:embed="rId3"/>
          <a:stretch>
            <a:fillRect/>
          </a:stretch>
        </p:blipFill>
        <p:spPr>
          <a:xfrm>
            <a:off x="6654134" y="3399157"/>
            <a:ext cx="4648200" cy="3282414"/>
          </a:xfrm>
          <a:prstGeom prst="rect">
            <a:avLst/>
          </a:prstGeom>
          <a:ln>
            <a:solidFill>
              <a:schemeClr val="tx1"/>
            </a:solidFill>
          </a:ln>
        </p:spPr>
      </p:pic>
      <p:sp>
        <p:nvSpPr>
          <p:cNvPr id="9" name="Right Arrow 8"/>
          <p:cNvSpPr/>
          <p:nvPr/>
        </p:nvSpPr>
        <p:spPr>
          <a:xfrm rot="480000">
            <a:off x="4995181" y="4980430"/>
            <a:ext cx="2731377" cy="472500"/>
          </a:xfrm>
          <a:prstGeom prst="rightArrow">
            <a:avLst/>
          </a:prstGeom>
          <a:solidFill>
            <a:schemeClr val="accent5"/>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smtClean="0">
                <a:solidFill>
                  <a:srgbClr val="FFFFFF"/>
                </a:solidFill>
              </a:rPr>
              <a:t>Lookup field</a:t>
            </a:r>
            <a:endParaRPr lang="en-US" sz="1836" dirty="0">
              <a:solidFill>
                <a:srgbClr val="FFFFFF"/>
              </a:solidFill>
            </a:endParaRPr>
          </a:p>
        </p:txBody>
      </p:sp>
    </p:spTree>
    <p:extLst>
      <p:ext uri="{BB962C8B-B14F-4D97-AF65-F5344CB8AC3E}">
        <p14:creationId xmlns:p14="http://schemas.microsoft.com/office/powerpoint/2010/main" val="18535583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300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10591799" cy="1829593"/>
          </a:xfrm>
        </p:spPr>
        <p:txBody>
          <a:bodyPr/>
          <a:lstStyle/>
          <a:p>
            <a:r>
              <a:rPr lang="en-US" dirty="0"/>
              <a:t>Leverage Azure: </a:t>
            </a:r>
            <a:r>
              <a:rPr lang="en-US" dirty="0" smtClean="0"/>
              <a:t>Analyze </a:t>
            </a:r>
            <a:r>
              <a:rPr lang="en-US" dirty="0"/>
              <a:t>with </a:t>
            </a:r>
            <a:r>
              <a:rPr lang="en-US" dirty="0" smtClean="0"/>
              <a:t>Excel and SQL Server</a:t>
            </a:r>
          </a:p>
          <a:p>
            <a:r>
              <a:rPr lang="en-US" dirty="0">
                <a:gradFill>
                  <a:gsLst>
                    <a:gs pos="2917">
                      <a:schemeClr val="tx1"/>
                    </a:gs>
                    <a:gs pos="30000">
                      <a:schemeClr val="tx1"/>
                    </a:gs>
                  </a:gsLst>
                  <a:lin ang="5400000" scaled="0"/>
                </a:gradFill>
                <a:hlinkClick r:id="rId3"/>
              </a:rPr>
              <a:t>Link to Blog </a:t>
            </a:r>
            <a:r>
              <a:rPr lang="en-US" dirty="0" smtClean="0">
                <a:gradFill>
                  <a:gsLst>
                    <a:gs pos="2917">
                      <a:schemeClr val="tx1"/>
                    </a:gs>
                    <a:gs pos="30000">
                      <a:schemeClr val="tx1"/>
                    </a:gs>
                  </a:gsLst>
                  <a:lin ang="5400000" scaled="0"/>
                </a:gradFill>
                <a:hlinkClick r:id="rId3"/>
              </a:rPr>
              <a:t>article</a:t>
            </a:r>
            <a:endParaRPr lang="en-US"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791247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447637" y="4868863"/>
            <a:ext cx="4526280" cy="1828800"/>
          </a:xfrm>
          <a:prstGeom prst="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SQL Login</a:t>
            </a:r>
            <a:endParaRPr lang="en-US" sz="2000" dirty="0">
              <a:gradFill>
                <a:gsLst>
                  <a:gs pos="0">
                    <a:srgbClr val="FFFFFF"/>
                  </a:gs>
                  <a:gs pos="100000">
                    <a:srgbClr val="FFFFFF"/>
                  </a:gs>
                </a:gsLst>
                <a:lin ang="5400000" scaled="0"/>
              </a:gradFill>
            </a:endParaRPr>
          </a:p>
        </p:txBody>
      </p:sp>
      <p:sp>
        <p:nvSpPr>
          <p:cNvPr id="25" name="Rectangle 24"/>
          <p:cNvSpPr/>
          <p:nvPr/>
        </p:nvSpPr>
        <p:spPr bwMode="auto">
          <a:xfrm>
            <a:off x="5019636" y="1211263"/>
            <a:ext cx="6381514" cy="5486400"/>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Unobscured table names and field names</a:t>
            </a:r>
            <a:endParaRPr lang="en-US" sz="2000" dirty="0">
              <a:gradFill>
                <a:gsLst>
                  <a:gs pos="0">
                    <a:srgbClr val="FFFFFF"/>
                  </a:gs>
                  <a:gs pos="100000">
                    <a:srgbClr val="FFFFFF"/>
                  </a:gs>
                </a:gsLst>
                <a:lin ang="5400000" scaled="0"/>
              </a:gradFill>
            </a:endParaRPr>
          </a:p>
        </p:txBody>
      </p:sp>
      <p:sp>
        <p:nvSpPr>
          <p:cNvPr id="24" name="Rectangle 23"/>
          <p:cNvSpPr/>
          <p:nvPr/>
        </p:nvSpPr>
        <p:spPr bwMode="auto">
          <a:xfrm>
            <a:off x="447637" y="1211263"/>
            <a:ext cx="4526280" cy="361188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46637" rIns="0" bIns="146304"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Enable Connections</a:t>
            </a: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a:xfrm>
            <a:off x="274639" y="274320"/>
            <a:ext cx="11889564" cy="917575"/>
          </a:xfrm>
        </p:spPr>
        <p:txBody>
          <a:bodyPr/>
          <a:lstStyle/>
          <a:p>
            <a:r>
              <a:rPr lang="en-US" dirty="0" smtClean="0"/>
              <a:t>Real SQL Server Power</a:t>
            </a:r>
            <a:endParaRPr lang="en-US" dirty="0"/>
          </a:p>
        </p:txBody>
      </p:sp>
      <p:pic>
        <p:nvPicPr>
          <p:cNvPr id="12" name="Picture 11"/>
          <p:cNvPicPr>
            <a:picLocks noChangeAspect="1"/>
          </p:cNvPicPr>
          <p:nvPr/>
        </p:nvPicPr>
        <p:blipFill>
          <a:blip r:embed="rId2"/>
          <a:stretch>
            <a:fillRect/>
          </a:stretch>
        </p:blipFill>
        <p:spPr>
          <a:xfrm>
            <a:off x="1398081" y="1668756"/>
            <a:ext cx="3370300" cy="3046413"/>
          </a:xfrm>
          <a:prstGeom prst="rect">
            <a:avLst/>
          </a:prstGeom>
        </p:spPr>
      </p:pic>
      <p:pic>
        <p:nvPicPr>
          <p:cNvPr id="3" name="Picture 2"/>
          <p:cNvPicPr>
            <a:picLocks noChangeAspect="1"/>
          </p:cNvPicPr>
          <p:nvPr/>
        </p:nvPicPr>
        <p:blipFill>
          <a:blip r:embed="rId3"/>
          <a:stretch>
            <a:fillRect/>
          </a:stretch>
        </p:blipFill>
        <p:spPr>
          <a:xfrm>
            <a:off x="1861404" y="5210298"/>
            <a:ext cx="2917845" cy="1356798"/>
          </a:xfrm>
          <a:prstGeom prst="rect">
            <a:avLst/>
          </a:prstGeom>
        </p:spPr>
      </p:pic>
      <p:pic>
        <p:nvPicPr>
          <p:cNvPr id="5" name="Picture 4"/>
          <p:cNvPicPr>
            <a:picLocks noChangeAspect="1"/>
          </p:cNvPicPr>
          <p:nvPr/>
        </p:nvPicPr>
        <p:blipFill>
          <a:blip r:embed="rId4"/>
          <a:stretch>
            <a:fillRect/>
          </a:stretch>
        </p:blipFill>
        <p:spPr>
          <a:xfrm>
            <a:off x="5268400" y="1797827"/>
            <a:ext cx="5858270" cy="4584006"/>
          </a:xfrm>
          <a:prstGeom prst="rect">
            <a:avLst/>
          </a:prstGeom>
        </p:spPr>
      </p:pic>
    </p:spTree>
    <p:extLst>
      <p:ext uri="{BB962C8B-B14F-4D97-AF65-F5344CB8AC3E}">
        <p14:creationId xmlns:p14="http://schemas.microsoft.com/office/powerpoint/2010/main" val="363853898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7756131" y="1211263"/>
            <a:ext cx="3657600" cy="5257799"/>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Rectangle 1"/>
          <p:cNvSpPr/>
          <p:nvPr/>
        </p:nvSpPr>
        <p:spPr bwMode="auto">
          <a:xfrm>
            <a:off x="415197" y="1229611"/>
            <a:ext cx="3611880" cy="5257799"/>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2" name="Rectangle 11"/>
          <p:cNvSpPr/>
          <p:nvPr/>
        </p:nvSpPr>
        <p:spPr bwMode="auto">
          <a:xfrm>
            <a:off x="4084637" y="1223963"/>
            <a:ext cx="3611880" cy="5257799"/>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itle 4"/>
          <p:cNvSpPr>
            <a:spLocks noGrp="1"/>
          </p:cNvSpPr>
          <p:nvPr>
            <p:ph type="title"/>
          </p:nvPr>
        </p:nvSpPr>
        <p:spPr>
          <a:xfrm>
            <a:off x="274320" y="274320"/>
            <a:ext cx="11370961" cy="762786"/>
          </a:xfrm>
        </p:spPr>
        <p:txBody>
          <a:bodyPr/>
          <a:lstStyle/>
          <a:p>
            <a:r>
              <a:rPr lang="en-US" dirty="0" smtClean="0"/>
              <a:t>Visualize data in Excel</a:t>
            </a:r>
            <a:endParaRPr lang="en-US" dirty="0"/>
          </a:p>
        </p:txBody>
      </p:sp>
      <p:pic>
        <p:nvPicPr>
          <p:cNvPr id="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 r="42350" b="23775"/>
          <a:stretch/>
        </p:blipFill>
        <p:spPr bwMode="auto">
          <a:xfrm>
            <a:off x="519828" y="1363662"/>
            <a:ext cx="3420650" cy="2594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14466" t="7340" r="27963" b="35323"/>
          <a:stretch/>
        </p:blipFill>
        <p:spPr bwMode="auto">
          <a:xfrm>
            <a:off x="4181022" y="1380305"/>
            <a:ext cx="3419152" cy="25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435280" y="4173145"/>
            <a:ext cx="3591797" cy="1634165"/>
          </a:xfrm>
          <a:prstGeom prst="rect">
            <a:avLst/>
          </a:prstGeom>
        </p:spPr>
        <p:txBody>
          <a:bodyPr wrap="square">
            <a:spAutoFit/>
          </a:bodyPr>
          <a:lstStyle/>
          <a:p>
            <a:pPr indent="-236387">
              <a:lnSpc>
                <a:spcPct val="90000"/>
              </a:lnSpc>
              <a:spcBef>
                <a:spcPts val="2448"/>
              </a:spcBef>
              <a:buSzPct val="90000"/>
            </a:pPr>
            <a:r>
              <a:rPr lang="en-US" sz="3264" spc="-71" dirty="0">
                <a:solidFill>
                  <a:srgbClr val="FFFFFF"/>
                </a:solidFill>
                <a:latin typeface="Segoe UI Light"/>
              </a:rPr>
              <a:t>Authorize in Access</a:t>
            </a:r>
          </a:p>
          <a:p>
            <a:pPr marL="0" lvl="1">
              <a:lnSpc>
                <a:spcPct val="90000"/>
              </a:lnSpc>
              <a:spcBef>
                <a:spcPct val="20000"/>
              </a:spcBef>
              <a:buSzPct val="90000"/>
            </a:pPr>
            <a:endParaRPr lang="en-US" sz="600" dirty="0" smtClean="0">
              <a:solidFill>
                <a:srgbClr val="FFFFFF"/>
              </a:solidFill>
            </a:endParaRPr>
          </a:p>
          <a:p>
            <a:pPr marL="0" lvl="1">
              <a:lnSpc>
                <a:spcPct val="90000"/>
              </a:lnSpc>
              <a:spcBef>
                <a:spcPct val="20000"/>
              </a:spcBef>
              <a:buSzPct val="90000"/>
            </a:pPr>
            <a:r>
              <a:rPr lang="en-US" sz="1632" dirty="0" smtClean="0">
                <a:solidFill>
                  <a:srgbClr val="FFFFFF"/>
                </a:solidFill>
              </a:rPr>
              <a:t>Allow </a:t>
            </a:r>
            <a:r>
              <a:rPr lang="en-US" sz="1632" dirty="0">
                <a:solidFill>
                  <a:srgbClr val="FFFFFF"/>
                </a:solidFill>
              </a:rPr>
              <a:t>other programs to connect to the SQL Server database that powers your </a:t>
            </a:r>
            <a:r>
              <a:rPr lang="en-US" sz="1632" dirty="0" smtClean="0">
                <a:solidFill>
                  <a:srgbClr val="FFFFFF"/>
                </a:solidFill>
              </a:rPr>
              <a:t>Access </a:t>
            </a:r>
            <a:r>
              <a:rPr lang="en-US" sz="1632" dirty="0">
                <a:solidFill>
                  <a:srgbClr val="FFFFFF"/>
                </a:solidFill>
              </a:rPr>
              <a:t>app. You’ll find all the necessary credentials in one place.</a:t>
            </a:r>
          </a:p>
        </p:txBody>
      </p:sp>
      <p:sp>
        <p:nvSpPr>
          <p:cNvPr id="19" name="Rectangle 18"/>
          <p:cNvSpPr/>
          <p:nvPr/>
        </p:nvSpPr>
        <p:spPr>
          <a:xfrm>
            <a:off x="4112895" y="4133705"/>
            <a:ext cx="3605799" cy="2402837"/>
          </a:xfrm>
          <a:prstGeom prst="rect">
            <a:avLst/>
          </a:prstGeom>
        </p:spPr>
        <p:txBody>
          <a:bodyPr wrap="square">
            <a:spAutoFit/>
          </a:bodyPr>
          <a:lstStyle/>
          <a:p>
            <a:pPr indent="-236387">
              <a:lnSpc>
                <a:spcPct val="90000"/>
              </a:lnSpc>
              <a:spcBef>
                <a:spcPts val="2448"/>
              </a:spcBef>
              <a:buSzPct val="90000"/>
            </a:pPr>
            <a:r>
              <a:rPr lang="en-US" sz="3264" spc="-71" dirty="0">
                <a:solidFill>
                  <a:srgbClr val="FFFFFF"/>
                </a:solidFill>
                <a:latin typeface="Segoe UI Light"/>
              </a:rPr>
              <a:t>Connect </a:t>
            </a:r>
            <a:r>
              <a:rPr lang="en-US" sz="3264" spc="-71" dirty="0" smtClean="0">
                <a:solidFill>
                  <a:srgbClr val="FFFFFF"/>
                </a:solidFill>
                <a:latin typeface="Segoe UI Light"/>
              </a:rPr>
              <a:t>anywhere</a:t>
            </a:r>
            <a:endParaRPr lang="en-US" sz="3264" spc="-71" dirty="0">
              <a:solidFill>
                <a:srgbClr val="FFFFFF"/>
              </a:solidFill>
              <a:latin typeface="Segoe UI Light"/>
            </a:endParaRPr>
          </a:p>
          <a:p>
            <a:pPr marL="0" lvl="1">
              <a:lnSpc>
                <a:spcPct val="90000"/>
              </a:lnSpc>
              <a:spcBef>
                <a:spcPct val="20000"/>
              </a:spcBef>
              <a:buSzPct val="90000"/>
            </a:pPr>
            <a:r>
              <a:rPr lang="en-US" sz="1100" dirty="0" smtClean="0">
                <a:solidFill>
                  <a:srgbClr val="FFFFFF"/>
                </a:solidFill>
              </a:rPr>
              <a:t/>
            </a:r>
            <a:br>
              <a:rPr lang="en-US" sz="1100" dirty="0" smtClean="0">
                <a:solidFill>
                  <a:srgbClr val="FFFFFF"/>
                </a:solidFill>
              </a:rPr>
            </a:br>
            <a:r>
              <a:rPr lang="en-US" sz="1632" dirty="0" smtClean="0">
                <a:solidFill>
                  <a:srgbClr val="FFFFFF"/>
                </a:solidFill>
              </a:rPr>
              <a:t>Enter </a:t>
            </a:r>
            <a:r>
              <a:rPr lang="en-US" sz="1632" dirty="0">
                <a:solidFill>
                  <a:srgbClr val="FFFFFF"/>
                </a:solidFill>
              </a:rPr>
              <a:t>the SQL Server connection information from Access into your analysis program, and you’ll find all your database’s queries and tables available.  SQL Server is an industry standard, so you have a choice of tools, from Excel to Crystal Reports.</a:t>
            </a:r>
          </a:p>
        </p:txBody>
      </p:sp>
      <p:pic>
        <p:nvPicPr>
          <p:cNvPr id="1035" name="Picture 11"/>
          <p:cNvPicPr>
            <a:picLocks noChangeAspect="1" noChangeArrowheads="1"/>
          </p:cNvPicPr>
          <p:nvPr/>
        </p:nvPicPr>
        <p:blipFill rotWithShape="1">
          <a:blip r:embed="rId5">
            <a:extLst>
              <a:ext uri="{28A0092B-C50C-407E-A947-70E740481C1C}">
                <a14:useLocalDpi xmlns:a14="http://schemas.microsoft.com/office/drawing/2010/main" val="0"/>
              </a:ext>
            </a:extLst>
          </a:blip>
          <a:srcRect r="30728"/>
          <a:stretch/>
        </p:blipFill>
        <p:spPr bwMode="auto">
          <a:xfrm>
            <a:off x="7841443" y="1380305"/>
            <a:ext cx="3490435" cy="263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7756131" y="4182909"/>
            <a:ext cx="3657600" cy="1634165"/>
          </a:xfrm>
          <a:prstGeom prst="rect">
            <a:avLst/>
          </a:prstGeom>
        </p:spPr>
        <p:txBody>
          <a:bodyPr wrap="square">
            <a:spAutoFit/>
          </a:bodyPr>
          <a:lstStyle/>
          <a:p>
            <a:pPr indent="-236387">
              <a:lnSpc>
                <a:spcPct val="90000"/>
              </a:lnSpc>
              <a:spcBef>
                <a:spcPts val="2448"/>
              </a:spcBef>
              <a:buSzPct val="90000"/>
            </a:pPr>
            <a:r>
              <a:rPr lang="en-US" sz="3264" spc="-71" dirty="0">
                <a:solidFill>
                  <a:srgbClr val="FFFFFF"/>
                </a:solidFill>
                <a:latin typeface="Segoe UI Light"/>
              </a:rPr>
              <a:t>Analyze and Report</a:t>
            </a:r>
          </a:p>
          <a:p>
            <a:pPr marL="0" lvl="1">
              <a:lnSpc>
                <a:spcPct val="90000"/>
              </a:lnSpc>
              <a:spcBef>
                <a:spcPct val="20000"/>
              </a:spcBef>
              <a:buSzPct val="90000"/>
            </a:pPr>
            <a:endParaRPr lang="en-US" sz="600" dirty="0" smtClean="0">
              <a:solidFill>
                <a:srgbClr val="FFFFFF"/>
              </a:solidFill>
            </a:endParaRPr>
          </a:p>
          <a:p>
            <a:pPr marL="0" lvl="1">
              <a:lnSpc>
                <a:spcPct val="90000"/>
              </a:lnSpc>
              <a:spcBef>
                <a:spcPct val="20000"/>
              </a:spcBef>
              <a:buSzPct val="90000"/>
            </a:pPr>
            <a:r>
              <a:rPr lang="en-US" sz="1632" dirty="0" smtClean="0">
                <a:solidFill>
                  <a:srgbClr val="FFFFFF"/>
                </a:solidFill>
              </a:rPr>
              <a:t>Take </a:t>
            </a:r>
            <a:r>
              <a:rPr lang="en-US" sz="1632" dirty="0">
                <a:solidFill>
                  <a:srgbClr val="FFFFFF"/>
                </a:solidFill>
              </a:rPr>
              <a:t>advantage of the powerful charting and analysis tools that Excel already </a:t>
            </a:r>
            <a:r>
              <a:rPr lang="en-US" sz="1632" dirty="0" smtClean="0">
                <a:solidFill>
                  <a:srgbClr val="FFFFFF"/>
                </a:solidFill>
              </a:rPr>
              <a:t>provides, or analyze </a:t>
            </a:r>
            <a:r>
              <a:rPr lang="en-US" sz="1632" dirty="0">
                <a:solidFill>
                  <a:srgbClr val="FFFFFF"/>
                </a:solidFill>
              </a:rPr>
              <a:t>your data in a program of your choice.</a:t>
            </a:r>
          </a:p>
        </p:txBody>
      </p:sp>
      <p:pic>
        <p:nvPicPr>
          <p:cNvPr id="4" name="Picture 3"/>
          <p:cNvPicPr>
            <a:picLocks noChangeAspect="1"/>
          </p:cNvPicPr>
          <p:nvPr/>
        </p:nvPicPr>
        <p:blipFill>
          <a:blip r:embed="rId6"/>
          <a:stretch>
            <a:fillRect/>
          </a:stretch>
        </p:blipFill>
        <p:spPr>
          <a:xfrm>
            <a:off x="1036637" y="2499794"/>
            <a:ext cx="2819400" cy="1311021"/>
          </a:xfrm>
          <a:prstGeom prst="rect">
            <a:avLst/>
          </a:prstGeom>
        </p:spPr>
      </p:pic>
      <p:pic>
        <p:nvPicPr>
          <p:cNvPr id="7" name="Picture 6"/>
          <p:cNvPicPr>
            <a:picLocks noChangeAspect="1"/>
          </p:cNvPicPr>
          <p:nvPr/>
        </p:nvPicPr>
        <p:blipFill>
          <a:blip r:embed="rId7"/>
          <a:stretch>
            <a:fillRect/>
          </a:stretch>
        </p:blipFill>
        <p:spPr>
          <a:xfrm>
            <a:off x="5112360" y="2173358"/>
            <a:ext cx="2381886" cy="1707169"/>
          </a:xfrm>
          <a:prstGeom prst="rect">
            <a:avLst/>
          </a:prstGeom>
        </p:spPr>
      </p:pic>
    </p:spTree>
    <p:extLst>
      <p:ext uri="{BB962C8B-B14F-4D97-AF65-F5344CB8AC3E}">
        <p14:creationId xmlns:p14="http://schemas.microsoft.com/office/powerpoint/2010/main" val="2677229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029"/>
                                        </p:tgtEl>
                                        <p:attrNameLst>
                                          <p:attrName>style.visibility</p:attrName>
                                        </p:attrNameLst>
                                      </p:cBhvr>
                                      <p:to>
                                        <p:strVal val="visible"/>
                                      </p:to>
                                    </p:set>
                                    <p:animEffect transition="in" filter="fade">
                                      <p:cBhvr>
                                        <p:cTn id="10" dur="2000"/>
                                        <p:tgtEl>
                                          <p:spTgt spid="10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20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2000"/>
                            </p:stCondLst>
                            <p:childTnLst>
                              <p:par>
                                <p:cTn id="18" presetID="10" presetClass="entr" presetSubtype="0" fill="hold" grpId="0" nodeType="afterEffect">
                                  <p:stCondLst>
                                    <p:cond delay="40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par>
                                <p:cTn id="21" presetID="10" presetClass="entr" presetSubtype="0" fill="hold" nodeType="withEffect">
                                  <p:stCondLst>
                                    <p:cond delay="4000"/>
                                  </p:stCondLst>
                                  <p:childTnLst>
                                    <p:set>
                                      <p:cBhvr>
                                        <p:cTn id="22" dur="1" fill="hold">
                                          <p:stCondLst>
                                            <p:cond delay="0"/>
                                          </p:stCondLst>
                                        </p:cTn>
                                        <p:tgtEl>
                                          <p:spTgt spid="1035"/>
                                        </p:tgtEl>
                                        <p:attrNameLst>
                                          <p:attrName>style.visibility</p:attrName>
                                        </p:attrNameLst>
                                      </p:cBhvr>
                                      <p:to>
                                        <p:strVal val="visible"/>
                                      </p:to>
                                    </p:set>
                                    <p:animEffect transition="in" filter="fade">
                                      <p:cBhvr>
                                        <p:cTn id="23" dur="2000"/>
                                        <p:tgtEl>
                                          <p:spTgt spid="1035"/>
                                        </p:tgtEl>
                                      </p:cBhvr>
                                    </p:animEffect>
                                  </p:childTnLst>
                                </p:cTn>
                              </p:par>
                              <p:par>
                                <p:cTn id="24" presetID="10" presetClass="entr" presetSubtype="0" fill="hold" grpId="0" nodeType="withEffect">
                                  <p:stCondLst>
                                    <p:cond delay="40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19"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277003" y="1363662"/>
            <a:ext cx="11887200" cy="4185761"/>
          </a:xfrm>
          <a:prstGeom prst="rect">
            <a:avLst/>
          </a:prstGeom>
        </p:spPr>
        <p:txBody>
          <a:bodyPr/>
          <a:lstStyle/>
          <a:p>
            <a:pPr marL="0" indent="0">
              <a:buNone/>
            </a:pPr>
            <a:r>
              <a:rPr lang="en-US" dirty="0">
                <a:gradFill>
                  <a:gsLst>
                    <a:gs pos="0">
                      <a:schemeClr val="tx2"/>
                    </a:gs>
                    <a:gs pos="86000">
                      <a:schemeClr val="tx2"/>
                    </a:gs>
                  </a:gsLst>
                  <a:lin ang="5400000" scaled="0"/>
                </a:gradFill>
              </a:rPr>
              <a:t>Objectives</a:t>
            </a:r>
            <a:r>
              <a:rPr lang="en-US" dirty="0" smtClean="0"/>
              <a:t> </a:t>
            </a:r>
            <a:endParaRPr lang="en-US" dirty="0"/>
          </a:p>
          <a:p>
            <a:pPr marL="342900" lvl="1" indent="0">
              <a:buNone/>
            </a:pPr>
            <a:r>
              <a:rPr lang="en-US" dirty="0" smtClean="0"/>
              <a:t>Introduce </a:t>
            </a:r>
            <a:r>
              <a:rPr lang="en-US" dirty="0"/>
              <a:t>Access 2013 and Access Services </a:t>
            </a:r>
          </a:p>
          <a:p>
            <a:pPr marL="342900" lvl="1" indent="0">
              <a:buNone/>
            </a:pPr>
            <a:r>
              <a:rPr lang="en-US" dirty="0" smtClean="0"/>
              <a:t>Learn </a:t>
            </a:r>
            <a:r>
              <a:rPr lang="en-US" dirty="0"/>
              <a:t>how to build data centric SharePoint apps with Access 2013</a:t>
            </a:r>
            <a:r>
              <a:rPr lang="en-US" dirty="0" smtClean="0"/>
              <a:t/>
            </a:r>
            <a:br>
              <a:rPr lang="en-US" dirty="0" smtClean="0"/>
            </a:br>
            <a:endParaRPr lang="en-US" dirty="0"/>
          </a:p>
          <a:p>
            <a:pPr marL="0" indent="0">
              <a:buNone/>
            </a:pPr>
            <a:r>
              <a:rPr lang="en-US" dirty="0">
                <a:gradFill>
                  <a:gsLst>
                    <a:gs pos="0">
                      <a:schemeClr val="tx2"/>
                    </a:gs>
                    <a:gs pos="86000">
                      <a:schemeClr val="tx2"/>
                    </a:gs>
                  </a:gsLst>
                  <a:lin ang="5400000" scaled="0"/>
                </a:gradFill>
              </a:rPr>
              <a:t>Key Takeaways </a:t>
            </a:r>
          </a:p>
          <a:p>
            <a:pPr marL="342900" lvl="1" indent="0">
              <a:buNone/>
            </a:pPr>
            <a:r>
              <a:rPr lang="en-US" dirty="0"/>
              <a:t>Access 2013 creates SharePoint </a:t>
            </a:r>
            <a:r>
              <a:rPr lang="en-US" dirty="0" smtClean="0"/>
              <a:t>apps</a:t>
            </a:r>
          </a:p>
          <a:p>
            <a:pPr marL="342900" lvl="1" indent="0">
              <a:buNone/>
            </a:pPr>
            <a:r>
              <a:rPr lang="en-US" dirty="0" smtClean="0"/>
              <a:t>End-users </a:t>
            </a:r>
            <a:r>
              <a:rPr lang="en-US" dirty="0"/>
              <a:t>can </a:t>
            </a:r>
            <a:r>
              <a:rPr lang="en-US" dirty="0" smtClean="0"/>
              <a:t>create </a:t>
            </a:r>
            <a:r>
              <a:rPr lang="en-US" dirty="0"/>
              <a:t>these apps</a:t>
            </a:r>
          </a:p>
          <a:p>
            <a:pPr marL="342900" lvl="1" indent="0">
              <a:buNone/>
            </a:pPr>
            <a:r>
              <a:rPr lang="en-US" dirty="0"/>
              <a:t>These are centrally managed secure </a:t>
            </a:r>
            <a:r>
              <a:rPr lang="en-US" dirty="0" smtClean="0"/>
              <a:t>apps</a:t>
            </a:r>
          </a:p>
          <a:p>
            <a:pPr marL="342900" lvl="1" indent="0">
              <a:buNone/>
            </a:pPr>
            <a:r>
              <a:rPr lang="en-US" dirty="0" smtClean="0"/>
              <a:t>Access 2013 web apps are different than Access desktop databases</a:t>
            </a:r>
          </a:p>
        </p:txBody>
      </p:sp>
      <p:sp>
        <p:nvSpPr>
          <p:cNvPr id="4" name="Title 3"/>
          <p:cNvSpPr>
            <a:spLocks noGrp="1"/>
          </p:cNvSpPr>
          <p:nvPr>
            <p:ph type="title"/>
          </p:nvPr>
        </p:nvSpPr>
        <p:spPr/>
        <p:txBody>
          <a:bodyPr/>
          <a:lstStyle/>
          <a:p>
            <a:r>
              <a:rPr lang="en-US" dirty="0"/>
              <a:t>Session Objectives </a:t>
            </a:r>
            <a:r>
              <a:rPr lang="en-US" dirty="0" smtClean="0"/>
              <a:t>And </a:t>
            </a:r>
            <a:r>
              <a:rPr lang="en-US" dirty="0"/>
              <a:t>Takeaways</a:t>
            </a:r>
          </a:p>
        </p:txBody>
      </p:sp>
    </p:spTree>
    <p:extLst>
      <p:ext uri="{BB962C8B-B14F-4D97-AF65-F5344CB8AC3E}">
        <p14:creationId xmlns:p14="http://schemas.microsoft.com/office/powerpoint/2010/main" val="3886194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74320"/>
            <a:ext cx="11889564" cy="917575"/>
          </a:xfrm>
        </p:spPr>
        <p:txBody>
          <a:bodyPr/>
          <a:lstStyle/>
          <a:p>
            <a:r>
              <a:rPr lang="en-US" dirty="0" smtClean="0"/>
              <a:t>Backup, Packaging, and Publishing</a:t>
            </a:r>
            <a:endParaRPr lang="en-US" dirty="0"/>
          </a:p>
        </p:txBody>
      </p:sp>
      <p:sp>
        <p:nvSpPr>
          <p:cNvPr id="3" name="Text Placeholder 2"/>
          <p:cNvSpPr>
            <a:spLocks noGrp="1"/>
          </p:cNvSpPr>
          <p:nvPr>
            <p:ph type="body" sz="quarter" idx="4294967295"/>
          </p:nvPr>
        </p:nvSpPr>
        <p:spPr>
          <a:xfrm>
            <a:off x="598637" y="3113015"/>
            <a:ext cx="7389351" cy="683264"/>
          </a:xfrm>
          <a:prstGeom prst="rect">
            <a:avLst/>
          </a:prstGeom>
        </p:spPr>
        <p:txBody>
          <a:bodyPr/>
          <a:lstStyle/>
          <a:p>
            <a:pPr marL="0" indent="0">
              <a:buNone/>
            </a:pPr>
            <a:r>
              <a:rPr lang="en-US" sz="3600" spc="-71" dirty="0" smtClean="0">
                <a:gradFill>
                  <a:gsLst>
                    <a:gs pos="100000">
                      <a:schemeClr val="tx2"/>
                    </a:gs>
                    <a:gs pos="0">
                      <a:schemeClr val="tx2"/>
                    </a:gs>
                  </a:gsLst>
                  <a:lin ang="5400000" scaled="0"/>
                </a:gradFill>
              </a:rPr>
              <a:t>Install </a:t>
            </a:r>
            <a:r>
              <a:rPr lang="en-US" sz="3600" spc="-71" dirty="0">
                <a:gradFill>
                  <a:gsLst>
                    <a:gs pos="100000">
                      <a:schemeClr val="tx2"/>
                    </a:gs>
                    <a:gs pos="0">
                      <a:schemeClr val="tx2"/>
                    </a:gs>
                  </a:gsLst>
                  <a:lin ang="5400000" scaled="0"/>
                </a:gradFill>
              </a:rPr>
              <a:t>on another SharePoint </a:t>
            </a:r>
            <a:r>
              <a:rPr lang="en-US" sz="3600" spc="-71" dirty="0" smtClean="0">
                <a:gradFill>
                  <a:gsLst>
                    <a:gs pos="100000">
                      <a:schemeClr val="tx2"/>
                    </a:gs>
                    <a:gs pos="0">
                      <a:schemeClr val="tx2"/>
                    </a:gs>
                  </a:gsLst>
                  <a:lin ang="5400000" scaled="0"/>
                </a:gradFill>
              </a:rPr>
              <a:t>site</a:t>
            </a:r>
            <a:endParaRPr lang="en-US" sz="3600" spc="-71" dirty="0">
              <a:gradFill>
                <a:gsLst>
                  <a:gs pos="100000">
                    <a:schemeClr val="tx2"/>
                  </a:gs>
                  <a:gs pos="0">
                    <a:schemeClr val="tx2"/>
                  </a:gs>
                </a:gsLst>
                <a:lin ang="5400000" scaled="0"/>
              </a:gradFill>
            </a:endParaRPr>
          </a:p>
        </p:txBody>
      </p:sp>
      <p:pic>
        <p:nvPicPr>
          <p:cNvPr id="4" name="Picture 3"/>
          <p:cNvPicPr>
            <a:picLocks noChangeAspect="1"/>
          </p:cNvPicPr>
          <p:nvPr/>
        </p:nvPicPr>
        <p:blipFill>
          <a:blip r:embed="rId3"/>
          <a:stretch>
            <a:fillRect/>
          </a:stretch>
        </p:blipFill>
        <p:spPr>
          <a:xfrm>
            <a:off x="7437437" y="1574933"/>
            <a:ext cx="4596882" cy="4126637"/>
          </a:xfrm>
          <a:prstGeom prst="rect">
            <a:avLst/>
          </a:prstGeom>
        </p:spPr>
      </p:pic>
      <p:sp>
        <p:nvSpPr>
          <p:cNvPr id="5" name="Text Placeholder 2"/>
          <p:cNvSpPr>
            <a:spLocks noGrp="1"/>
          </p:cNvSpPr>
          <p:nvPr>
            <p:ph type="body" sz="quarter" idx="4294967295"/>
          </p:nvPr>
        </p:nvSpPr>
        <p:spPr>
          <a:xfrm>
            <a:off x="598637" y="2462763"/>
            <a:ext cx="7389351" cy="683264"/>
          </a:xfrm>
          <a:prstGeom prst="rect">
            <a:avLst/>
          </a:prstGeom>
        </p:spPr>
        <p:txBody>
          <a:bodyPr/>
          <a:lstStyle/>
          <a:p>
            <a:pPr marL="0" indent="0">
              <a:buNone/>
            </a:pPr>
            <a:r>
              <a:rPr lang="en-US" sz="3600" spc="-71" dirty="0" smtClean="0">
                <a:gradFill>
                  <a:gsLst>
                    <a:gs pos="100000">
                      <a:schemeClr val="tx2"/>
                    </a:gs>
                    <a:gs pos="0">
                      <a:schemeClr val="tx2"/>
                    </a:gs>
                  </a:gsLst>
                  <a:lin ang="5400000" scaled="0"/>
                </a:gradFill>
              </a:rPr>
              <a:t>Save </a:t>
            </a:r>
            <a:r>
              <a:rPr lang="en-US" sz="3600" spc="-71" dirty="0">
                <a:gradFill>
                  <a:gsLst>
                    <a:gs pos="100000">
                      <a:schemeClr val="tx2"/>
                    </a:gs>
                    <a:gs pos="0">
                      <a:schemeClr val="tx2"/>
                    </a:gs>
                  </a:gsLst>
                  <a:lin ang="5400000" scaled="0"/>
                </a:gradFill>
              </a:rPr>
              <a:t>as App </a:t>
            </a:r>
            <a:r>
              <a:rPr lang="en-US" sz="3600" spc="-71" dirty="0" smtClean="0">
                <a:gradFill>
                  <a:gsLst>
                    <a:gs pos="100000">
                      <a:schemeClr val="tx2"/>
                    </a:gs>
                    <a:gs pos="0">
                      <a:schemeClr val="tx2"/>
                    </a:gs>
                  </a:gsLst>
                  <a:lin ang="5400000" scaled="0"/>
                </a:gradFill>
              </a:rPr>
              <a:t>Package</a:t>
            </a:r>
            <a:endParaRPr lang="en-US" sz="3600" spc="-71" dirty="0">
              <a:gradFill>
                <a:gsLst>
                  <a:gs pos="100000">
                    <a:schemeClr val="tx2"/>
                  </a:gs>
                  <a:gs pos="0">
                    <a:schemeClr val="tx2"/>
                  </a:gs>
                </a:gsLst>
                <a:lin ang="5400000" scaled="0"/>
              </a:gradFill>
            </a:endParaRPr>
          </a:p>
        </p:txBody>
      </p:sp>
      <p:sp>
        <p:nvSpPr>
          <p:cNvPr id="6" name="Text Placeholder 2"/>
          <p:cNvSpPr>
            <a:spLocks noGrp="1"/>
          </p:cNvSpPr>
          <p:nvPr>
            <p:ph type="body" sz="quarter" idx="4294967295"/>
          </p:nvPr>
        </p:nvSpPr>
        <p:spPr>
          <a:xfrm>
            <a:off x="598637" y="1812511"/>
            <a:ext cx="7389351" cy="683264"/>
          </a:xfrm>
          <a:prstGeom prst="rect">
            <a:avLst/>
          </a:prstGeom>
        </p:spPr>
        <p:txBody>
          <a:bodyPr/>
          <a:lstStyle/>
          <a:p>
            <a:pPr marL="0" indent="0">
              <a:buNone/>
            </a:pPr>
            <a:r>
              <a:rPr lang="en-US" sz="3600" spc="-71" dirty="0">
                <a:gradFill>
                  <a:gsLst>
                    <a:gs pos="100000">
                      <a:schemeClr val="tx2"/>
                    </a:gs>
                    <a:gs pos="0">
                      <a:schemeClr val="tx2"/>
                    </a:gs>
                  </a:gsLst>
                  <a:lin ang="5400000" scaled="0"/>
                </a:gradFill>
              </a:rPr>
              <a:t>Export data through Access </a:t>
            </a:r>
            <a:r>
              <a:rPr lang="en-US" sz="3600" spc="-71" dirty="0" smtClean="0">
                <a:gradFill>
                  <a:gsLst>
                    <a:gs pos="100000">
                      <a:schemeClr val="tx2"/>
                    </a:gs>
                    <a:gs pos="0">
                      <a:schemeClr val="tx2"/>
                    </a:gs>
                  </a:gsLst>
                  <a:lin ang="5400000" scaled="0"/>
                </a:gradFill>
              </a:rPr>
              <a:t>Client</a:t>
            </a:r>
            <a:endParaRPr lang="en-US" sz="3600" spc="-71" dirty="0">
              <a:gradFill>
                <a:gsLst>
                  <a:gs pos="100000">
                    <a:schemeClr val="tx2"/>
                  </a:gs>
                  <a:gs pos="0">
                    <a:schemeClr val="tx2"/>
                  </a:gs>
                </a:gsLst>
                <a:lin ang="5400000" scaled="0"/>
              </a:gradFill>
            </a:endParaRPr>
          </a:p>
        </p:txBody>
      </p:sp>
      <p:sp>
        <p:nvSpPr>
          <p:cNvPr id="7" name="Text Placeholder 2"/>
          <p:cNvSpPr>
            <a:spLocks noGrp="1"/>
          </p:cNvSpPr>
          <p:nvPr>
            <p:ph type="body" sz="quarter" idx="4294967295"/>
          </p:nvPr>
        </p:nvSpPr>
        <p:spPr>
          <a:xfrm>
            <a:off x="598637" y="3763267"/>
            <a:ext cx="7389351" cy="683264"/>
          </a:xfrm>
          <a:prstGeom prst="rect">
            <a:avLst/>
          </a:prstGeom>
        </p:spPr>
        <p:txBody>
          <a:bodyPr/>
          <a:lstStyle/>
          <a:p>
            <a:pPr marL="0" indent="0">
              <a:buNone/>
            </a:pPr>
            <a:r>
              <a:rPr lang="en-US" sz="3600" spc="-71" dirty="0" smtClean="0">
                <a:gradFill>
                  <a:gsLst>
                    <a:gs pos="100000">
                      <a:schemeClr val="tx2"/>
                    </a:gs>
                    <a:gs pos="0">
                      <a:schemeClr val="tx2"/>
                    </a:gs>
                  </a:gsLst>
                  <a:lin ang="5400000" scaled="0"/>
                </a:gradFill>
              </a:rPr>
              <a:t>Publish </a:t>
            </a:r>
            <a:r>
              <a:rPr lang="en-US" sz="3600" spc="-71" dirty="0">
                <a:gradFill>
                  <a:gsLst>
                    <a:gs pos="100000">
                      <a:schemeClr val="tx2"/>
                    </a:gs>
                    <a:gs pos="0">
                      <a:schemeClr val="tx2"/>
                    </a:gs>
                  </a:gsLst>
                  <a:lin ang="5400000" scaled="0"/>
                </a:gradFill>
              </a:rPr>
              <a:t>to the SharePoint </a:t>
            </a:r>
            <a:r>
              <a:rPr lang="en-US" sz="3600" spc="-71" dirty="0" smtClean="0">
                <a:gradFill>
                  <a:gsLst>
                    <a:gs pos="100000">
                      <a:schemeClr val="tx2"/>
                    </a:gs>
                    <a:gs pos="0">
                      <a:schemeClr val="tx2"/>
                    </a:gs>
                  </a:gsLst>
                  <a:lin ang="5400000" scaled="0"/>
                </a:gradFill>
              </a:rPr>
              <a:t>Store</a:t>
            </a:r>
            <a:endParaRPr lang="en-US" sz="3600" spc="-71" dirty="0">
              <a:gradFill>
                <a:gsLst>
                  <a:gs pos="100000">
                    <a:schemeClr val="tx2"/>
                  </a:gs>
                  <a:gs pos="0">
                    <a:schemeClr val="tx2"/>
                  </a:gs>
                </a:gsLst>
                <a:lin ang="5400000" scaled="0"/>
              </a:gradFill>
            </a:endParaRPr>
          </a:p>
        </p:txBody>
      </p:sp>
    </p:spTree>
    <p:extLst>
      <p:ext uri="{BB962C8B-B14F-4D97-AF65-F5344CB8AC3E}">
        <p14:creationId xmlns:p14="http://schemas.microsoft.com/office/powerpoint/2010/main" val="93863697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141412" y="1716478"/>
            <a:ext cx="10153650" cy="4105275"/>
          </a:xfrm>
          <a:prstGeom prst="rect">
            <a:avLst/>
          </a:prstGeom>
          <a:ln>
            <a:solidFill>
              <a:schemeClr val="tx1"/>
            </a:solidFill>
          </a:ln>
        </p:spPr>
      </p:pic>
      <p:sp>
        <p:nvSpPr>
          <p:cNvPr id="4" name="Title 1"/>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gradFill>
                  <a:gsLst>
                    <a:gs pos="1250">
                      <a:srgbClr val="505050"/>
                    </a:gs>
                    <a:gs pos="100000">
                      <a:srgbClr val="505050"/>
                    </a:gs>
                  </a:gsLst>
                  <a:lin ang="5400000" scaled="0"/>
                </a:gradFill>
              </a:rPr>
              <a:t>Save As App Package</a:t>
            </a:r>
          </a:p>
        </p:txBody>
      </p:sp>
      <p:pic>
        <p:nvPicPr>
          <p:cNvPr id="2" name="Picture 1"/>
          <p:cNvPicPr>
            <a:picLocks noChangeAspect="1"/>
          </p:cNvPicPr>
          <p:nvPr/>
        </p:nvPicPr>
        <p:blipFill>
          <a:blip r:embed="rId4"/>
          <a:stretch>
            <a:fillRect/>
          </a:stretch>
        </p:blipFill>
        <p:spPr>
          <a:xfrm>
            <a:off x="4594224" y="2940441"/>
            <a:ext cx="3248025" cy="1657350"/>
          </a:xfrm>
          <a:prstGeom prst="rect">
            <a:avLst/>
          </a:prstGeom>
        </p:spPr>
      </p:pic>
    </p:spTree>
    <p:extLst>
      <p:ext uri="{BB962C8B-B14F-4D97-AF65-F5344CB8AC3E}">
        <p14:creationId xmlns:p14="http://schemas.microsoft.com/office/powerpoint/2010/main" val="37195389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next for Access Apps?</a:t>
            </a:r>
            <a:endParaRPr lang="en-US" dirty="0"/>
          </a:p>
        </p:txBody>
      </p:sp>
      <p:sp>
        <p:nvSpPr>
          <p:cNvPr id="3" name="Text Placeholder 2"/>
          <p:cNvSpPr>
            <a:spLocks noGrp="1"/>
          </p:cNvSpPr>
          <p:nvPr>
            <p:ph type="body" sz="quarter" idx="4294967295"/>
          </p:nvPr>
        </p:nvSpPr>
        <p:spPr>
          <a:xfrm>
            <a:off x="731837" y="1692067"/>
            <a:ext cx="11887200" cy="3323987"/>
          </a:xfrm>
          <a:prstGeom prst="rect">
            <a:avLst/>
          </a:prstGeom>
        </p:spPr>
        <p:txBody>
          <a:bodyPr/>
          <a:lstStyle/>
          <a:p>
            <a:pPr marL="0" indent="0">
              <a:buNone/>
            </a:pPr>
            <a:r>
              <a:rPr lang="en-US" dirty="0" smtClean="0">
                <a:gradFill>
                  <a:gsLst>
                    <a:gs pos="1250">
                      <a:schemeClr val="tx2"/>
                    </a:gs>
                    <a:gs pos="99000">
                      <a:schemeClr val="tx2"/>
                    </a:gs>
                  </a:gsLst>
                  <a:lin ang="5400000" scaled="0"/>
                </a:gradFill>
              </a:rPr>
              <a:t>Completed work</a:t>
            </a:r>
            <a:endParaRPr lang="en-US" dirty="0">
              <a:gradFill>
                <a:gsLst>
                  <a:gs pos="1250">
                    <a:schemeClr val="tx2"/>
                  </a:gs>
                  <a:gs pos="99000">
                    <a:schemeClr val="tx2"/>
                  </a:gs>
                </a:gsLst>
                <a:lin ang="5400000" scaled="0"/>
              </a:gradFill>
            </a:endParaRPr>
          </a:p>
          <a:p>
            <a:pPr marL="0" indent="0">
              <a:buNone/>
            </a:pPr>
            <a:r>
              <a:rPr lang="en-US" sz="2000" dirty="0">
                <a:latin typeface="+mn-lt"/>
              </a:rPr>
              <a:t>Cascading combo box feature</a:t>
            </a:r>
          </a:p>
          <a:p>
            <a:pPr marL="0" indent="0">
              <a:buNone/>
            </a:pPr>
            <a:r>
              <a:rPr lang="en-US" sz="2000" dirty="0">
                <a:latin typeface="+mn-lt"/>
              </a:rPr>
              <a:t>Submitting Access 2013 Apps to the SharePoint Store</a:t>
            </a:r>
            <a:r>
              <a:rPr lang="en-US" dirty="0" smtClean="0"/>
              <a:t/>
            </a:r>
            <a:br>
              <a:rPr lang="en-US" dirty="0" smtClean="0"/>
            </a:br>
            <a:endParaRPr lang="en-US" dirty="0"/>
          </a:p>
          <a:p>
            <a:pPr marL="0" indent="0">
              <a:buNone/>
            </a:pPr>
            <a:r>
              <a:rPr lang="en-US" dirty="0" smtClean="0">
                <a:gradFill>
                  <a:gsLst>
                    <a:gs pos="1250">
                      <a:schemeClr val="tx2"/>
                    </a:gs>
                    <a:gs pos="99000">
                      <a:schemeClr val="tx2"/>
                    </a:gs>
                  </a:gsLst>
                  <a:lin ang="5400000" scaled="0"/>
                </a:gradFill>
              </a:rPr>
              <a:t>Coming Soon</a:t>
            </a:r>
            <a:r>
              <a:rPr lang="en-US" dirty="0">
                <a:gradFill>
                  <a:gsLst>
                    <a:gs pos="1250">
                      <a:schemeClr val="tx2"/>
                    </a:gs>
                    <a:gs pos="99000">
                      <a:schemeClr val="tx2"/>
                    </a:gs>
                  </a:gsLst>
                  <a:lin ang="5400000" scaled="0"/>
                </a:gradFill>
              </a:rPr>
              <a:t>…</a:t>
            </a:r>
          </a:p>
          <a:p>
            <a:pPr marL="0" indent="0">
              <a:buNone/>
            </a:pPr>
            <a:r>
              <a:rPr lang="en-US" sz="2000" dirty="0">
                <a:latin typeface="+mn-lt"/>
              </a:rPr>
              <a:t>Apps for Office integration</a:t>
            </a:r>
          </a:p>
          <a:p>
            <a:pPr marL="0" indent="0">
              <a:buNone/>
            </a:pPr>
            <a:r>
              <a:rPr lang="en-US" sz="2000" dirty="0">
                <a:latin typeface="+mn-lt"/>
              </a:rPr>
              <a:t>App Upgrade/Lifecycle story</a:t>
            </a:r>
          </a:p>
        </p:txBody>
      </p:sp>
    </p:spTree>
    <p:extLst>
      <p:ext uri="{BB962C8B-B14F-4D97-AF65-F5344CB8AC3E}">
        <p14:creationId xmlns:p14="http://schemas.microsoft.com/office/powerpoint/2010/main" val="365287563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Use Access Web App Examples</a:t>
            </a:r>
            <a:endParaRPr lang="en-US" dirty="0"/>
          </a:p>
        </p:txBody>
      </p:sp>
      <p:sp>
        <p:nvSpPr>
          <p:cNvPr id="3" name="Text Placeholder 2"/>
          <p:cNvSpPr>
            <a:spLocks noGrp="1"/>
          </p:cNvSpPr>
          <p:nvPr>
            <p:ph type="body" sz="quarter" idx="4294967295"/>
          </p:nvPr>
        </p:nvSpPr>
        <p:spPr>
          <a:xfrm>
            <a:off x="731837" y="1668462"/>
            <a:ext cx="11887200" cy="3730252"/>
          </a:xfrm>
          <a:prstGeom prst="rect">
            <a:avLst/>
          </a:prstGeom>
        </p:spPr>
        <p:txBody>
          <a:bodyPr/>
          <a:lstStyle/>
          <a:p>
            <a:pPr marL="0" indent="0">
              <a:buNone/>
            </a:pPr>
            <a:r>
              <a:rPr lang="en-US" sz="3600" dirty="0">
                <a:gradFill>
                  <a:gsLst>
                    <a:gs pos="1250">
                      <a:schemeClr val="tx2"/>
                    </a:gs>
                    <a:gs pos="99000">
                      <a:schemeClr val="tx2"/>
                    </a:gs>
                  </a:gsLst>
                  <a:lin ang="5400000" scaled="0"/>
                </a:gradFill>
              </a:rPr>
              <a:t>Reorganization of Office and Windows divisions</a:t>
            </a:r>
          </a:p>
          <a:p>
            <a:pPr marL="0" indent="0">
              <a:buNone/>
            </a:pPr>
            <a:r>
              <a:rPr lang="en-US" sz="3600" dirty="0">
                <a:gradFill>
                  <a:gsLst>
                    <a:gs pos="1250">
                      <a:schemeClr val="tx2"/>
                    </a:gs>
                    <a:gs pos="99000">
                      <a:schemeClr val="tx2"/>
                    </a:gs>
                  </a:gsLst>
                  <a:lin ang="5400000" scaled="0"/>
                </a:gradFill>
              </a:rPr>
              <a:t>Ship readiness tracking app for product features</a:t>
            </a:r>
          </a:p>
          <a:p>
            <a:pPr marL="0" indent="0">
              <a:buNone/>
            </a:pPr>
            <a:r>
              <a:rPr lang="en-US" sz="3600" dirty="0">
                <a:gradFill>
                  <a:gsLst>
                    <a:gs pos="1250">
                      <a:schemeClr val="tx2"/>
                    </a:gs>
                    <a:gs pos="99000">
                      <a:schemeClr val="tx2"/>
                    </a:gs>
                  </a:gsLst>
                  <a:lin ang="5400000" scaled="0"/>
                </a:gradFill>
              </a:rPr>
              <a:t>Attorney tracking app</a:t>
            </a:r>
          </a:p>
          <a:p>
            <a:pPr marL="0" indent="0">
              <a:buNone/>
            </a:pPr>
            <a:r>
              <a:rPr lang="en-US" sz="3600" dirty="0">
                <a:gradFill>
                  <a:gsLst>
                    <a:gs pos="1250">
                      <a:schemeClr val="tx2"/>
                    </a:gs>
                    <a:gs pos="99000">
                      <a:schemeClr val="tx2"/>
                    </a:gs>
                  </a:gsLst>
                  <a:lin ang="5400000" scaled="0"/>
                </a:gradFill>
              </a:rPr>
              <a:t>TAP program tracking for support</a:t>
            </a:r>
          </a:p>
          <a:p>
            <a:pPr marL="0" indent="0">
              <a:buNone/>
            </a:pPr>
            <a:r>
              <a:rPr lang="en-US" sz="3600" dirty="0">
                <a:gradFill>
                  <a:gsLst>
                    <a:gs pos="1250">
                      <a:schemeClr val="tx2"/>
                    </a:gs>
                    <a:gs pos="99000">
                      <a:schemeClr val="tx2"/>
                    </a:gs>
                  </a:gsLst>
                  <a:lin ang="5400000" scaled="0"/>
                </a:gradFill>
              </a:rPr>
              <a:t>Exchange service issue tracking</a:t>
            </a:r>
          </a:p>
          <a:p>
            <a:pPr marL="0" indent="0">
              <a:buNone/>
            </a:pPr>
            <a:r>
              <a:rPr lang="en-US" sz="3600" dirty="0">
                <a:gradFill>
                  <a:gsLst>
                    <a:gs pos="1250">
                      <a:schemeClr val="tx2"/>
                    </a:gs>
                    <a:gs pos="99000">
                      <a:schemeClr val="tx2"/>
                    </a:gs>
                  </a:gsLst>
                  <a:lin ang="5400000" scaled="0"/>
                </a:gradFill>
              </a:rPr>
              <a:t>Training tracking and feedback</a:t>
            </a:r>
          </a:p>
        </p:txBody>
      </p:sp>
    </p:spTree>
    <p:extLst>
      <p:ext uri="{BB962C8B-B14F-4D97-AF65-F5344CB8AC3E}">
        <p14:creationId xmlns:p14="http://schemas.microsoft.com/office/powerpoint/2010/main" val="17940910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Examples of other types of apps</a:t>
            </a:r>
            <a:endParaRPr lang="en-US" dirty="0"/>
          </a:p>
        </p:txBody>
      </p:sp>
    </p:spTree>
    <p:extLst>
      <p:ext uri="{BB962C8B-B14F-4D97-AF65-F5344CB8AC3E}">
        <p14:creationId xmlns:p14="http://schemas.microsoft.com/office/powerpoint/2010/main" val="3368038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1625" y="-1"/>
            <a:ext cx="12439719" cy="6994526"/>
          </a:xfrm>
          <a:prstGeom prst="rect">
            <a:avLst/>
          </a:prstGeom>
        </p:spPr>
      </p:pic>
      <p:sp>
        <p:nvSpPr>
          <p:cNvPr id="22" name="Rectangle 21"/>
          <p:cNvSpPr/>
          <p:nvPr/>
        </p:nvSpPr>
        <p:spPr bwMode="auto">
          <a:xfrm>
            <a:off x="274637" y="295275"/>
            <a:ext cx="6403975" cy="304958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Team Admin now has a feature rich SharePoint app created quickly using the power of Access 2013, SharePoint, and Office 365.</a:t>
            </a: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2365983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721220" y="1670069"/>
            <a:ext cx="10820399" cy="4733604"/>
          </a:xfrm>
          <a:prstGeom prst="rect">
            <a:avLst/>
          </a:prstGeom>
        </p:spPr>
        <p:txBody>
          <a:bodyPr/>
          <a:lstStyle/>
          <a:p>
            <a:pPr marL="0" indent="0">
              <a:buNone/>
            </a:pPr>
            <a:r>
              <a:rPr lang="en-US" dirty="0">
                <a:gradFill>
                  <a:gsLst>
                    <a:gs pos="1250">
                      <a:schemeClr val="tx2"/>
                    </a:gs>
                    <a:gs pos="99000">
                      <a:schemeClr val="tx2"/>
                    </a:gs>
                  </a:gsLst>
                  <a:lin ang="5400000" scaled="0"/>
                </a:gradFill>
              </a:rPr>
              <a:t>Objectives</a:t>
            </a:r>
            <a:r>
              <a:rPr lang="en-US" dirty="0" smtClean="0"/>
              <a:t> </a:t>
            </a:r>
            <a:endParaRPr lang="en-US" dirty="0"/>
          </a:p>
          <a:p>
            <a:pPr marL="342900" lvl="1" indent="0">
              <a:buNone/>
            </a:pPr>
            <a:r>
              <a:rPr lang="en-US" sz="2000" dirty="0" smtClean="0"/>
              <a:t>Introduced </a:t>
            </a:r>
            <a:r>
              <a:rPr lang="en-US" sz="2000" dirty="0"/>
              <a:t>to Access 2013 and Access Services </a:t>
            </a:r>
          </a:p>
          <a:p>
            <a:pPr marL="342900" lvl="1" indent="0">
              <a:buNone/>
            </a:pPr>
            <a:r>
              <a:rPr lang="en-US" sz="2000" dirty="0"/>
              <a:t>Learned how to build data centric SharePoint apps with Access 2013</a:t>
            </a:r>
            <a:r>
              <a:rPr lang="en-US" dirty="0" smtClean="0"/>
              <a:t/>
            </a:r>
            <a:br>
              <a:rPr lang="en-US" dirty="0" smtClean="0"/>
            </a:br>
            <a:endParaRPr lang="en-US" dirty="0"/>
          </a:p>
          <a:p>
            <a:pPr marL="0" indent="0">
              <a:buNone/>
            </a:pPr>
            <a:r>
              <a:rPr lang="en-US" dirty="0">
                <a:gradFill>
                  <a:gsLst>
                    <a:gs pos="1250">
                      <a:schemeClr val="tx2"/>
                    </a:gs>
                    <a:gs pos="99000">
                      <a:schemeClr val="tx2"/>
                    </a:gs>
                  </a:gsLst>
                  <a:lin ang="5400000" scaled="0"/>
                </a:gradFill>
              </a:rPr>
              <a:t>Key Takeaways </a:t>
            </a:r>
          </a:p>
          <a:p>
            <a:pPr marL="342900" lvl="1" indent="0">
              <a:buNone/>
            </a:pPr>
            <a:r>
              <a:rPr lang="en-US" sz="2000" dirty="0"/>
              <a:t>Access 2013 creates SharePoint apps</a:t>
            </a:r>
          </a:p>
          <a:p>
            <a:pPr marL="342900" lvl="1" indent="0">
              <a:buNone/>
            </a:pPr>
            <a:r>
              <a:rPr lang="en-US" sz="2000" dirty="0"/>
              <a:t>End-users can create these apps</a:t>
            </a:r>
          </a:p>
          <a:p>
            <a:pPr marL="342900" lvl="1" indent="0">
              <a:buNone/>
            </a:pPr>
            <a:r>
              <a:rPr lang="en-US" sz="2000" dirty="0"/>
              <a:t>These are centrally managed secure apps</a:t>
            </a:r>
          </a:p>
          <a:p>
            <a:pPr marL="342900" lvl="1" indent="0">
              <a:buNone/>
            </a:pPr>
            <a:r>
              <a:rPr lang="en-US" sz="2000" dirty="0"/>
              <a:t>Access 2013 web apps are different than Access desktop </a:t>
            </a:r>
            <a:r>
              <a:rPr lang="en-US" sz="2000" dirty="0" smtClean="0"/>
              <a:t>databases</a:t>
            </a:r>
          </a:p>
          <a:p>
            <a:pPr marL="342900" lvl="1" indent="0">
              <a:buNone/>
            </a:pPr>
            <a:endParaRPr lang="en-US" sz="2000" dirty="0"/>
          </a:p>
          <a:p>
            <a:pPr marL="342900" lvl="1" indent="0">
              <a:buNone/>
            </a:pPr>
            <a:r>
              <a:rPr lang="en-US" sz="2000" dirty="0" smtClean="0">
                <a:solidFill>
                  <a:srgbClr val="0072C6"/>
                </a:solidFill>
              </a:rPr>
              <a:t>With Access web apps, the </a:t>
            </a:r>
            <a:r>
              <a:rPr lang="en-US" sz="2000" dirty="0">
                <a:solidFill>
                  <a:srgbClr val="0072C6"/>
                </a:solidFill>
              </a:rPr>
              <a:t>end-user gets the experience they want and IT gets the control that they want</a:t>
            </a:r>
            <a:r>
              <a:rPr lang="en-US" sz="2000" dirty="0" smtClean="0">
                <a:solidFill>
                  <a:srgbClr val="0072C6"/>
                </a:solidFill>
              </a:rPr>
              <a:t>.</a:t>
            </a:r>
            <a:endParaRPr lang="en-US" sz="2000" dirty="0">
              <a:solidFill>
                <a:srgbClr val="0072C6"/>
              </a:solidFill>
            </a:endParaRPr>
          </a:p>
        </p:txBody>
      </p:sp>
      <p:sp>
        <p:nvSpPr>
          <p:cNvPr id="4" name="Title 3"/>
          <p:cNvSpPr>
            <a:spLocks noGrp="1"/>
          </p:cNvSpPr>
          <p:nvPr>
            <p:ph type="title"/>
          </p:nvPr>
        </p:nvSpPr>
        <p:spPr/>
        <p:txBody>
          <a:bodyPr/>
          <a:lstStyle/>
          <a:p>
            <a:r>
              <a:rPr lang="en-US" sz="4800" dirty="0"/>
              <a:t>In Review: Session Objectives And Takeaways</a:t>
            </a:r>
          </a:p>
        </p:txBody>
      </p:sp>
      <p:pic>
        <p:nvPicPr>
          <p:cNvPr id="6"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28037" y="2263285"/>
            <a:ext cx="3559376" cy="2772754"/>
          </a:xfrm>
          <a:prstGeom prst="rect">
            <a:avLst/>
          </a:prstGeom>
          <a:noFill/>
          <a:ln>
            <a:noFill/>
          </a:ln>
          <a:effectLst/>
          <a:scene3d>
            <a:camera prst="orthographicFront">
              <a:rot lat="0" lon="0"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p:cNvPicPr>
          <p:nvPr/>
        </p:nvPicPr>
        <p:blipFill>
          <a:blip r:embed="rId4"/>
          <a:stretch>
            <a:fillRect/>
          </a:stretch>
        </p:blipFill>
        <p:spPr>
          <a:xfrm rot="537415">
            <a:off x="9695960" y="2546253"/>
            <a:ext cx="2023916" cy="1301476"/>
          </a:xfrm>
          <a:prstGeom prst="rect">
            <a:avLst/>
          </a:prstGeom>
          <a:scene3d>
            <a:camera prst="orthographicFront">
              <a:rot lat="0" lon="21300000" rev="21480000"/>
            </a:camera>
            <a:lightRig rig="threePt" dir="t"/>
          </a:scene3d>
        </p:spPr>
      </p:pic>
    </p:spTree>
    <p:extLst>
      <p:ext uri="{BB962C8B-B14F-4D97-AF65-F5344CB8AC3E}">
        <p14:creationId xmlns:p14="http://schemas.microsoft.com/office/powerpoint/2010/main" val="3030275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4294967295"/>
          </p:nvPr>
        </p:nvSpPr>
        <p:spPr>
          <a:xfrm>
            <a:off x="723342" y="1496565"/>
            <a:ext cx="11370961" cy="4727448"/>
          </a:xfrm>
          <a:prstGeom prst="rect">
            <a:avLst/>
          </a:prstGeom>
        </p:spPr>
        <p:txBody>
          <a:bodyPr/>
          <a:lstStyle/>
          <a:p>
            <a:pPr marL="0" indent="0">
              <a:spcBef>
                <a:spcPts val="1224"/>
              </a:spcBef>
              <a:buNone/>
            </a:pPr>
            <a:r>
              <a:rPr lang="en-US" dirty="0">
                <a:gradFill>
                  <a:gsLst>
                    <a:gs pos="1250">
                      <a:schemeClr val="tx2"/>
                    </a:gs>
                    <a:gs pos="99000">
                      <a:schemeClr val="tx2"/>
                    </a:gs>
                  </a:gsLst>
                  <a:lin ang="5400000" scaled="0"/>
                </a:gradFill>
              </a:rPr>
              <a:t>Breakout Sessions</a:t>
            </a:r>
          </a:p>
          <a:p>
            <a:pPr lvl="2"/>
            <a:endParaRPr lang="en-US" dirty="0" smtClean="0"/>
          </a:p>
          <a:p>
            <a:pPr marL="571500" lvl="2" indent="0">
              <a:buNone/>
            </a:pPr>
            <a:r>
              <a:rPr lang="en-US" b="1" dirty="0"/>
              <a:t>Tuesday 9:00 – 10:15 AM Palazzo Ballroom A-H</a:t>
            </a:r>
          </a:p>
          <a:p>
            <a:pPr marL="571500" lvl="2" indent="0">
              <a:buNone/>
            </a:pPr>
            <a:r>
              <a:rPr lang="en-US" b="1" dirty="0"/>
              <a:t>SPC348</a:t>
            </a:r>
            <a:r>
              <a:rPr lang="en-US" dirty="0"/>
              <a:t> – Update on InfoPath and SharePoint forms</a:t>
            </a:r>
          </a:p>
          <a:p>
            <a:pPr marL="571500" lvl="2" indent="0">
              <a:buNone/>
            </a:pPr>
            <a:endParaRPr lang="en-US" b="1" dirty="0" smtClean="0"/>
          </a:p>
          <a:p>
            <a:pPr marL="571500" lvl="2" indent="0">
              <a:buNone/>
            </a:pPr>
            <a:r>
              <a:rPr lang="en-US" b="1" dirty="0" smtClean="0"/>
              <a:t>Tuesday </a:t>
            </a:r>
            <a:r>
              <a:rPr lang="en-US" b="1" dirty="0"/>
              <a:t>5:00 – 6:15 PM Palazzo Ballroom K, L</a:t>
            </a:r>
            <a:endParaRPr lang="en-US" b="1" dirty="0" smtClean="0"/>
          </a:p>
          <a:p>
            <a:pPr marL="571500" lvl="2" indent="0">
              <a:buNone/>
            </a:pPr>
            <a:r>
              <a:rPr lang="en-US" b="1" dirty="0" smtClean="0"/>
              <a:t>SPC338</a:t>
            </a:r>
            <a:r>
              <a:rPr lang="en-US" dirty="0" smtClean="0"/>
              <a:t> </a:t>
            </a:r>
            <a:r>
              <a:rPr lang="en-US" dirty="0"/>
              <a:t>– </a:t>
            </a:r>
            <a:r>
              <a:rPr lang="en-US" dirty="0" smtClean="0"/>
              <a:t>The ‘how to’ guide for selling and managing SharePoint Apps built using Access</a:t>
            </a:r>
          </a:p>
          <a:p>
            <a:pPr lvl="2"/>
            <a:endParaRPr lang="en-US" dirty="0" smtClean="0"/>
          </a:p>
          <a:p>
            <a:pPr marL="571500" lvl="2" indent="0">
              <a:buNone/>
            </a:pPr>
            <a:r>
              <a:rPr lang="en-US" b="1" dirty="0" smtClean="0"/>
              <a:t>Wednesday </a:t>
            </a:r>
            <a:r>
              <a:rPr lang="en-US" b="1" dirty="0"/>
              <a:t>5:00 – 6:15 PM Marcello 4401-4506</a:t>
            </a:r>
            <a:endParaRPr lang="en-US" b="1" dirty="0" smtClean="0"/>
          </a:p>
          <a:p>
            <a:pPr marL="571500" lvl="2" indent="0">
              <a:buNone/>
            </a:pPr>
            <a:r>
              <a:rPr lang="en-US" b="1" dirty="0" smtClean="0"/>
              <a:t>SPC335</a:t>
            </a:r>
            <a:r>
              <a:rPr lang="en-US" dirty="0" smtClean="0"/>
              <a:t> </a:t>
            </a:r>
            <a:r>
              <a:rPr lang="en-US" dirty="0"/>
              <a:t>– </a:t>
            </a:r>
            <a:r>
              <a:rPr lang="en-US" dirty="0" smtClean="0"/>
              <a:t>Rich extensions to SharePoint Apps using Microsoft Access</a:t>
            </a:r>
          </a:p>
        </p:txBody>
      </p:sp>
      <p:sp>
        <p:nvSpPr>
          <p:cNvPr id="5" name="Title 4"/>
          <p:cNvSpPr>
            <a:spLocks noGrp="1"/>
          </p:cNvSpPr>
          <p:nvPr>
            <p:ph type="title"/>
          </p:nvPr>
        </p:nvSpPr>
        <p:spPr/>
        <p:txBody>
          <a:bodyPr/>
          <a:lstStyle/>
          <a:p>
            <a:r>
              <a:rPr lang="en-US" dirty="0"/>
              <a:t>Related Content</a:t>
            </a:r>
          </a:p>
        </p:txBody>
      </p:sp>
    </p:spTree>
    <p:extLst>
      <p:ext uri="{BB962C8B-B14F-4D97-AF65-F5344CB8AC3E}">
        <p14:creationId xmlns:p14="http://schemas.microsoft.com/office/powerpoint/2010/main" val="1396996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Resource</a:t>
            </a:r>
            <a:endParaRPr lang="en-US" dirty="0"/>
          </a:p>
        </p:txBody>
      </p:sp>
      <p:sp>
        <p:nvSpPr>
          <p:cNvPr id="4" name="Text Placeholder 3"/>
          <p:cNvSpPr>
            <a:spLocks noGrp="1"/>
          </p:cNvSpPr>
          <p:nvPr>
            <p:ph type="body" sz="quarter" idx="4294967295"/>
          </p:nvPr>
        </p:nvSpPr>
        <p:spPr>
          <a:xfrm>
            <a:off x="753105" y="1670068"/>
            <a:ext cx="11277599" cy="4678204"/>
          </a:xfrm>
          <a:prstGeom prst="rect">
            <a:avLst/>
          </a:prstGeom>
        </p:spPr>
        <p:txBody>
          <a:bodyPr/>
          <a:lstStyle/>
          <a:p>
            <a:pPr marL="0" indent="0">
              <a:buNone/>
            </a:pPr>
            <a:r>
              <a:rPr lang="en-US" i="1" dirty="0">
                <a:gradFill>
                  <a:gsLst>
                    <a:gs pos="1250">
                      <a:schemeClr val="tx2"/>
                    </a:gs>
                    <a:gs pos="99000">
                      <a:schemeClr val="tx2"/>
                    </a:gs>
                  </a:gsLst>
                  <a:lin ang="5400000" scaled="0"/>
                </a:gradFill>
              </a:rPr>
              <a:t>Microsoft </a:t>
            </a:r>
            <a:r>
              <a:rPr lang="en-US" i="1" dirty="0" smtClean="0">
                <a:gradFill>
                  <a:gsLst>
                    <a:gs pos="1250">
                      <a:schemeClr val="tx2"/>
                    </a:gs>
                    <a:gs pos="99000">
                      <a:schemeClr val="tx2"/>
                    </a:gs>
                  </a:gsLst>
                  <a:lin ang="5400000" scaled="0"/>
                </a:gradFill>
              </a:rPr>
              <a:t>Access 2013</a:t>
            </a:r>
            <a:br>
              <a:rPr lang="en-US" i="1" dirty="0" smtClean="0">
                <a:gradFill>
                  <a:gsLst>
                    <a:gs pos="1250">
                      <a:schemeClr val="tx2"/>
                    </a:gs>
                    <a:gs pos="99000">
                      <a:schemeClr val="tx2"/>
                    </a:gs>
                  </a:gsLst>
                  <a:lin ang="5400000" scaled="0"/>
                </a:gradFill>
              </a:rPr>
            </a:br>
            <a:r>
              <a:rPr lang="en-US" i="1" dirty="0" smtClean="0">
                <a:gradFill>
                  <a:gsLst>
                    <a:gs pos="1250">
                      <a:schemeClr val="tx2"/>
                    </a:gs>
                    <a:gs pos="99000">
                      <a:schemeClr val="tx2"/>
                    </a:gs>
                  </a:gsLst>
                  <a:lin ang="5400000" scaled="0"/>
                </a:gradFill>
              </a:rPr>
              <a:t>Inside </a:t>
            </a:r>
            <a:r>
              <a:rPr lang="en-US" i="1" dirty="0">
                <a:gradFill>
                  <a:gsLst>
                    <a:gs pos="1250">
                      <a:schemeClr val="tx2"/>
                    </a:gs>
                    <a:gs pos="99000">
                      <a:schemeClr val="tx2"/>
                    </a:gs>
                  </a:gsLst>
                  <a:lin ang="5400000" scaled="0"/>
                </a:gradFill>
              </a:rPr>
              <a:t>Out</a:t>
            </a:r>
          </a:p>
          <a:p>
            <a:endParaRPr lang="en-US" dirty="0"/>
          </a:p>
          <a:p>
            <a:pPr marL="0" indent="0">
              <a:buNone/>
            </a:pPr>
            <a:r>
              <a:rPr lang="en-US" dirty="0">
                <a:gradFill>
                  <a:gsLst>
                    <a:gs pos="1250">
                      <a:schemeClr val="tx2"/>
                    </a:gs>
                    <a:gs pos="99000">
                      <a:schemeClr val="tx2"/>
                    </a:gs>
                  </a:gsLst>
                  <a:lin ang="5400000" scaled="0"/>
                </a:gradFill>
              </a:rPr>
              <a:t>Over 600 pages covering</a:t>
            </a:r>
          </a:p>
          <a:p>
            <a:pPr marL="0" indent="0">
              <a:buNone/>
            </a:pPr>
            <a:r>
              <a:rPr lang="en-US" dirty="0">
                <a:gradFill>
                  <a:gsLst>
                    <a:gs pos="1250">
                      <a:schemeClr val="tx2"/>
                    </a:gs>
                    <a:gs pos="99000">
                      <a:schemeClr val="tx2"/>
                    </a:gs>
                  </a:gsLst>
                  <a:lin ang="5400000" scaled="0"/>
                </a:gradFill>
              </a:rPr>
              <a:t>Access 2013 web app topics</a:t>
            </a:r>
          </a:p>
          <a:p>
            <a:pPr marL="0" indent="0">
              <a:buNone/>
            </a:pPr>
            <a:endParaRPr lang="en-US" dirty="0" smtClean="0">
              <a:gradFill>
                <a:gsLst>
                  <a:gs pos="1250">
                    <a:schemeClr val="tx2"/>
                  </a:gs>
                  <a:gs pos="99000">
                    <a:schemeClr val="tx2"/>
                  </a:gs>
                </a:gsLst>
                <a:lin ang="5400000" scaled="0"/>
              </a:gradFill>
            </a:endParaRPr>
          </a:p>
          <a:p>
            <a:pPr marL="0" indent="0">
              <a:buNone/>
            </a:pPr>
            <a:r>
              <a:rPr lang="en-US" dirty="0" smtClean="0">
                <a:gradFill>
                  <a:gsLst>
                    <a:gs pos="1250">
                      <a:schemeClr val="tx2"/>
                    </a:gs>
                    <a:gs pos="99000">
                      <a:schemeClr val="tx2"/>
                    </a:gs>
                  </a:gsLst>
                  <a:lin ang="5400000" scaled="0"/>
                </a:gradFill>
              </a:rPr>
              <a:t>Available at the book store</a:t>
            </a:r>
            <a:endParaRPr lang="en-US" dirty="0">
              <a:gradFill>
                <a:gsLst>
                  <a:gs pos="1250">
                    <a:schemeClr val="tx2"/>
                  </a:gs>
                  <a:gs pos="99000">
                    <a:schemeClr val="tx2"/>
                  </a:gs>
                </a:gsLst>
                <a:lin ang="5400000" scaled="0"/>
              </a:gra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4882" y="956924"/>
            <a:ext cx="4549024" cy="5546310"/>
          </a:xfrm>
          <a:prstGeom prst="rect">
            <a:avLst/>
          </a:prstGeom>
        </p:spPr>
      </p:pic>
    </p:spTree>
    <p:extLst>
      <p:ext uri="{BB962C8B-B14F-4D97-AF65-F5344CB8AC3E}">
        <p14:creationId xmlns:p14="http://schemas.microsoft.com/office/powerpoint/2010/main" val="659317701"/>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992219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1760503"/>
          </a:xfrm>
        </p:spPr>
        <p:txBody>
          <a:bodyPr/>
          <a:lstStyle/>
          <a:p>
            <a:r>
              <a:rPr lang="en-US" dirty="0" smtClean="0"/>
              <a:t>Problems with Access Desktop Apps</a:t>
            </a:r>
            <a:endParaRPr lang="en-US" dirty="0"/>
          </a:p>
        </p:txBody>
      </p:sp>
      <p:sp>
        <p:nvSpPr>
          <p:cNvPr id="4" name="TextBox 3"/>
          <p:cNvSpPr txBox="1"/>
          <p:nvPr/>
        </p:nvSpPr>
        <p:spPr>
          <a:xfrm>
            <a:off x="350837" y="1820862"/>
            <a:ext cx="6400799" cy="1037207"/>
          </a:xfrm>
          <a:prstGeom prst="rect">
            <a:avLst/>
          </a:prstGeom>
          <a:noFill/>
        </p:spPr>
        <p:txBody>
          <a:bodyPr wrap="square" lIns="182880" tIns="146304" rIns="182880" bIns="146304" rtlCol="0">
            <a:spAutoFit/>
          </a:bodyPr>
          <a:lstStyle/>
          <a:p>
            <a:pPr>
              <a:lnSpc>
                <a:spcPct val="90000"/>
              </a:lnSpc>
              <a:spcAft>
                <a:spcPts val="600"/>
              </a:spcAft>
            </a:pPr>
            <a:r>
              <a:rPr lang="en-US" sz="2400" dirty="0">
                <a:solidFill>
                  <a:srgbClr val="0072C6"/>
                </a:solidFill>
              </a:rPr>
              <a:t>Unknown/uncontrolled data applications</a:t>
            </a:r>
          </a:p>
          <a:p>
            <a:pPr>
              <a:lnSpc>
                <a:spcPct val="90000"/>
              </a:lnSpc>
              <a:spcAft>
                <a:spcPts val="600"/>
              </a:spcAft>
            </a:pPr>
            <a:endParaRPr lang="en-US" sz="2400" dirty="0" err="1" smtClean="0">
              <a:solidFill>
                <a:srgbClr val="0072C6"/>
              </a:solidFill>
            </a:endParaRPr>
          </a:p>
        </p:txBody>
      </p:sp>
      <p:sp>
        <p:nvSpPr>
          <p:cNvPr id="5" name="TextBox 4"/>
          <p:cNvSpPr txBox="1"/>
          <p:nvPr/>
        </p:nvSpPr>
        <p:spPr>
          <a:xfrm>
            <a:off x="7183536" y="2266800"/>
            <a:ext cx="4967770" cy="1037207"/>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rgbClr val="DC3C00"/>
                </a:solidFill>
              </a:rPr>
              <a:t>Bad/broken end-user applications</a:t>
            </a:r>
          </a:p>
          <a:p>
            <a:pPr>
              <a:lnSpc>
                <a:spcPct val="90000"/>
              </a:lnSpc>
              <a:spcAft>
                <a:spcPts val="600"/>
              </a:spcAft>
            </a:pPr>
            <a:endParaRPr lang="en-US" sz="2400" dirty="0" err="1" smtClean="0">
              <a:solidFill>
                <a:srgbClr val="FFFFFF"/>
              </a:solidFill>
            </a:endParaRPr>
          </a:p>
        </p:txBody>
      </p:sp>
      <p:sp>
        <p:nvSpPr>
          <p:cNvPr id="6" name="TextBox 5"/>
          <p:cNvSpPr txBox="1"/>
          <p:nvPr/>
        </p:nvSpPr>
        <p:spPr>
          <a:xfrm>
            <a:off x="820184" y="2712183"/>
            <a:ext cx="3700180" cy="898708"/>
          </a:xfrm>
          <a:prstGeom prst="rect">
            <a:avLst/>
          </a:prstGeom>
          <a:noFill/>
        </p:spPr>
        <p:txBody>
          <a:bodyPr wrap="none" lIns="182880" tIns="146304" rIns="182880" bIns="146304" rtlCol="0">
            <a:spAutoFit/>
          </a:bodyPr>
          <a:lstStyle/>
          <a:p>
            <a:pPr>
              <a:lnSpc>
                <a:spcPct val="90000"/>
              </a:lnSpc>
              <a:spcAft>
                <a:spcPts val="600"/>
              </a:spcAft>
            </a:pPr>
            <a:r>
              <a:rPr lang="en-US" sz="2000" dirty="0">
                <a:solidFill>
                  <a:srgbClr val="442359">
                    <a:lumMod val="60000"/>
                    <a:lumOff val="40000"/>
                  </a:srgbClr>
                </a:solidFill>
              </a:rPr>
              <a:t>Inefficient business processes</a:t>
            </a:r>
          </a:p>
          <a:p>
            <a:pPr>
              <a:lnSpc>
                <a:spcPct val="90000"/>
              </a:lnSpc>
              <a:spcAft>
                <a:spcPts val="600"/>
              </a:spcAft>
            </a:pPr>
            <a:endParaRPr lang="en-US" dirty="0" err="1" smtClean="0">
              <a:solidFill>
                <a:srgbClr val="442359">
                  <a:lumMod val="60000"/>
                  <a:lumOff val="40000"/>
                </a:srgbClr>
              </a:solidFill>
            </a:endParaRPr>
          </a:p>
        </p:txBody>
      </p:sp>
      <p:sp>
        <p:nvSpPr>
          <p:cNvPr id="7" name="TextBox 6"/>
          <p:cNvSpPr txBox="1"/>
          <p:nvPr/>
        </p:nvSpPr>
        <p:spPr>
          <a:xfrm>
            <a:off x="3799048" y="3366791"/>
            <a:ext cx="4840108" cy="1369606"/>
          </a:xfrm>
          <a:prstGeom prst="rect">
            <a:avLst/>
          </a:prstGeom>
          <a:noFill/>
        </p:spPr>
        <p:txBody>
          <a:bodyPr wrap="none" lIns="182880" tIns="146304" rIns="182880" bIns="146304" rtlCol="0">
            <a:spAutoFit/>
          </a:bodyPr>
          <a:lstStyle/>
          <a:p>
            <a:pPr>
              <a:lnSpc>
                <a:spcPct val="90000"/>
              </a:lnSpc>
              <a:spcAft>
                <a:spcPts val="600"/>
              </a:spcAft>
            </a:pPr>
            <a:r>
              <a:rPr lang="en-US" sz="3600" dirty="0">
                <a:solidFill>
                  <a:srgbClr val="505050"/>
                </a:solidFill>
              </a:rPr>
              <a:t>Backlog of IT requests</a:t>
            </a:r>
          </a:p>
          <a:p>
            <a:pPr>
              <a:lnSpc>
                <a:spcPct val="90000"/>
              </a:lnSpc>
              <a:spcAft>
                <a:spcPts val="600"/>
              </a:spcAft>
            </a:pPr>
            <a:endParaRPr lang="en-US" sz="3600" dirty="0" err="1" smtClean="0">
              <a:solidFill>
                <a:srgbClr val="505050"/>
              </a:solidFill>
            </a:endParaRPr>
          </a:p>
        </p:txBody>
      </p:sp>
      <p:sp>
        <p:nvSpPr>
          <p:cNvPr id="8" name="TextBox 7"/>
          <p:cNvSpPr txBox="1"/>
          <p:nvPr/>
        </p:nvSpPr>
        <p:spPr>
          <a:xfrm>
            <a:off x="296911" y="4217794"/>
            <a:ext cx="4565930" cy="1037207"/>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rgbClr val="00188F"/>
                </a:solidFill>
              </a:rPr>
              <a:t>No data access control/backup</a:t>
            </a:r>
          </a:p>
          <a:p>
            <a:pPr>
              <a:lnSpc>
                <a:spcPct val="90000"/>
              </a:lnSpc>
              <a:spcAft>
                <a:spcPts val="600"/>
              </a:spcAft>
            </a:pPr>
            <a:endParaRPr lang="en-US" sz="2400" dirty="0" err="1" smtClean="0">
              <a:solidFill>
                <a:srgbClr val="00188F"/>
              </a:solidFill>
            </a:endParaRPr>
          </a:p>
        </p:txBody>
      </p:sp>
      <p:sp>
        <p:nvSpPr>
          <p:cNvPr id="9" name="TextBox 8"/>
          <p:cNvSpPr txBox="1"/>
          <p:nvPr/>
        </p:nvSpPr>
        <p:spPr>
          <a:xfrm>
            <a:off x="6446837" y="4518832"/>
            <a:ext cx="5330626" cy="1258806"/>
          </a:xfrm>
          <a:prstGeom prst="rect">
            <a:avLst/>
          </a:prstGeom>
          <a:noFill/>
        </p:spPr>
        <p:txBody>
          <a:bodyPr wrap="none" lIns="182880" tIns="146304" rIns="182880" bIns="146304" rtlCol="0">
            <a:spAutoFit/>
          </a:bodyPr>
          <a:lstStyle/>
          <a:p>
            <a:pPr>
              <a:lnSpc>
                <a:spcPct val="90000"/>
              </a:lnSpc>
              <a:spcAft>
                <a:spcPts val="600"/>
              </a:spcAft>
            </a:pPr>
            <a:r>
              <a:rPr lang="en-US" sz="3200" dirty="0">
                <a:solidFill>
                  <a:srgbClr val="442359"/>
                </a:solidFill>
              </a:rPr>
              <a:t>Difficult application sharing</a:t>
            </a:r>
          </a:p>
          <a:p>
            <a:pPr>
              <a:lnSpc>
                <a:spcPct val="90000"/>
              </a:lnSpc>
              <a:spcAft>
                <a:spcPts val="600"/>
              </a:spcAft>
            </a:pPr>
            <a:endParaRPr lang="en-US" sz="3200" dirty="0" err="1" smtClean="0">
              <a:solidFill>
                <a:srgbClr val="442359"/>
              </a:solidFill>
            </a:endParaRPr>
          </a:p>
        </p:txBody>
      </p:sp>
      <p:sp>
        <p:nvSpPr>
          <p:cNvPr id="10" name="TextBox 9"/>
          <p:cNvSpPr txBox="1"/>
          <p:nvPr/>
        </p:nvSpPr>
        <p:spPr>
          <a:xfrm>
            <a:off x="3532796" y="5489220"/>
            <a:ext cx="4203715" cy="738664"/>
          </a:xfrm>
          <a:prstGeom prst="rect">
            <a:avLst/>
          </a:prstGeom>
          <a:noFill/>
        </p:spPr>
        <p:txBody>
          <a:bodyPr wrap="none" lIns="182880" tIns="146304" rIns="182880" bIns="146304" rtlCol="0">
            <a:spAutoFit/>
          </a:bodyPr>
          <a:lstStyle/>
          <a:p>
            <a:pPr>
              <a:lnSpc>
                <a:spcPct val="90000"/>
              </a:lnSpc>
              <a:spcAft>
                <a:spcPts val="600"/>
              </a:spcAft>
            </a:pPr>
            <a:r>
              <a:rPr lang="en-US" sz="3200" dirty="0">
                <a:solidFill>
                  <a:srgbClr val="007233"/>
                </a:solidFill>
              </a:rPr>
              <a:t>Lack of upgrade path</a:t>
            </a:r>
            <a:endParaRPr lang="en-US" sz="3200" dirty="0" smtClean="0">
              <a:solidFill>
                <a:srgbClr val="007233"/>
              </a:solidFill>
            </a:endParaRPr>
          </a:p>
        </p:txBody>
      </p:sp>
    </p:spTree>
    <p:extLst>
      <p:ext uri="{BB962C8B-B14F-4D97-AF65-F5344CB8AC3E}">
        <p14:creationId xmlns:p14="http://schemas.microsoft.com/office/powerpoint/2010/main" val="37066035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500"/>
                                        <p:tgtEl>
                                          <p:spTgt spid="9"/>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500"/>
                                        <p:tgtEl>
                                          <p:spTgt spid="5"/>
                                        </p:tgtEl>
                                      </p:cBhvr>
                                    </p:animEffect>
                                  </p:childTnLst>
                                </p:cTn>
                              </p:par>
                            </p:childTnLst>
                          </p:cTn>
                        </p:par>
                        <p:par>
                          <p:cTn id="16" fill="hold">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500"/>
                                        <p:tgtEl>
                                          <p:spTgt spid="10"/>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500"/>
                                        <p:tgtEl>
                                          <p:spTgt spid="6"/>
                                        </p:tgtEl>
                                      </p:cBhvr>
                                    </p:animEffect>
                                  </p:childTnLst>
                                </p:cTn>
                              </p:par>
                            </p:childTnLst>
                          </p:cTn>
                        </p:par>
                        <p:par>
                          <p:cTn id="24" fill="hold">
                            <p:stCondLst>
                              <p:cond delay="7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500"/>
                                        <p:tgtEl>
                                          <p:spTgt spid="8"/>
                                        </p:tgtEl>
                                      </p:cBhvr>
                                    </p:animEffect>
                                  </p:childTnLst>
                                </p:cTn>
                              </p:par>
                            </p:childTnLst>
                          </p:cTn>
                        </p:par>
                        <p:par>
                          <p:cTn id="28" fill="hold">
                            <p:stCondLst>
                              <p:cond delay="90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614096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274638" y="2125662"/>
            <a:ext cx="11887200" cy="18319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6600">
                <a:gradFill>
                  <a:gsLst>
                    <a:gs pos="1250">
                      <a:srgbClr val="505050"/>
                    </a:gs>
                    <a:gs pos="100000">
                      <a:srgbClr val="505050"/>
                    </a:gs>
                  </a:gsLst>
                  <a:lin ang="5400000" scaled="0"/>
                </a:gradFill>
              </a:rPr>
              <a:t>Why should you use Access to create SharePoint apps?</a:t>
            </a:r>
          </a:p>
        </p:txBody>
      </p:sp>
    </p:spTree>
    <p:extLst>
      <p:ext uri="{BB962C8B-B14F-4D97-AF65-F5344CB8AC3E}">
        <p14:creationId xmlns:p14="http://schemas.microsoft.com/office/powerpoint/2010/main" val="818109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31948" y="233151"/>
            <a:ext cx="11370961" cy="762786"/>
          </a:xfrm>
        </p:spPr>
        <p:txBody>
          <a:bodyPr/>
          <a:lstStyle/>
          <a:p>
            <a:pPr lvl="0"/>
            <a:r>
              <a:rPr lang="en-US" dirty="0">
                <a:solidFill>
                  <a:schemeClr val="tx1"/>
                </a:solidFill>
                <a:latin typeface="Segoe UI Light" pitchFamily="34" charset="0"/>
              </a:rPr>
              <a:t>Access 2013 Platform Overview</a:t>
            </a:r>
          </a:p>
        </p:txBody>
      </p:sp>
      <p:graphicFrame>
        <p:nvGraphicFramePr>
          <p:cNvPr id="2" name="Diagram 1"/>
          <p:cNvGraphicFramePr/>
          <p:nvPr>
            <p:extLst/>
          </p:nvPr>
        </p:nvGraphicFramePr>
        <p:xfrm>
          <a:off x="2074414" y="734712"/>
          <a:ext cx="8287648" cy="5525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22918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576128" y="3544916"/>
            <a:ext cx="11231946" cy="2743200"/>
          </a:xfrm>
          <a:prstGeom prst="rect">
            <a:avLst/>
          </a:prstGeom>
          <a:solidFill>
            <a:srgbClr val="D03600"/>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endParaRPr lang="en-US" sz="2800" dirty="0">
              <a:solidFill>
                <a:srgbClr val="505050"/>
              </a:solidFill>
            </a:endParaRPr>
          </a:p>
        </p:txBody>
      </p:sp>
      <p:sp>
        <p:nvSpPr>
          <p:cNvPr id="5" name="Rectangle 4"/>
          <p:cNvSpPr/>
          <p:nvPr/>
        </p:nvSpPr>
        <p:spPr bwMode="auto">
          <a:xfrm>
            <a:off x="576127" y="449262"/>
            <a:ext cx="11231948" cy="2743200"/>
          </a:xfrm>
          <a:prstGeom prst="rect">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endParaRPr lang="en-US" sz="3600" u="sng" dirty="0">
              <a:solidFill>
                <a:srgbClr val="505050"/>
              </a:solidFill>
            </a:endParaRPr>
          </a:p>
        </p:txBody>
      </p:sp>
      <p:sp>
        <p:nvSpPr>
          <p:cNvPr id="2" name="TextBox 1"/>
          <p:cNvSpPr txBox="1"/>
          <p:nvPr/>
        </p:nvSpPr>
        <p:spPr>
          <a:xfrm>
            <a:off x="3170237" y="3878262"/>
            <a:ext cx="8595385" cy="2142125"/>
          </a:xfrm>
          <a:prstGeom prst="rect">
            <a:avLst/>
          </a:prstGeom>
          <a:noFill/>
        </p:spPr>
        <p:txBody>
          <a:bodyPr wrap="square" lIns="182880" tIns="146304" rIns="182880" bIns="146304" rtlCol="0">
            <a:spAutoFit/>
          </a:bodyPr>
          <a:lstStyle/>
          <a:p>
            <a:r>
              <a:rPr lang="en-US" sz="2400" dirty="0">
                <a:solidFill>
                  <a:srgbClr val="FFFFFF"/>
                </a:solidFill>
              </a:rPr>
              <a:t>“Add-ins” of functionality for some Office </a:t>
            </a:r>
            <a:r>
              <a:rPr lang="en-US" sz="2400" dirty="0" smtClean="0">
                <a:solidFill>
                  <a:srgbClr val="FFFFFF"/>
                </a:solidFill>
              </a:rPr>
              <a:t>programs</a:t>
            </a:r>
            <a:endParaRPr lang="en-US" sz="2400" dirty="0">
              <a:solidFill>
                <a:srgbClr val="FFFFFF"/>
              </a:solidFill>
            </a:endParaRPr>
          </a:p>
          <a:p>
            <a:r>
              <a:rPr lang="en-US" sz="2400" dirty="0">
                <a:solidFill>
                  <a:srgbClr val="FFFFFF"/>
                </a:solidFill>
              </a:rPr>
              <a:t>Placed within the document or in the task pane</a:t>
            </a:r>
          </a:p>
          <a:p>
            <a:r>
              <a:rPr lang="en-US" sz="2400" dirty="0" smtClean="0">
                <a:solidFill>
                  <a:srgbClr val="FFFFFF"/>
                </a:solidFill>
              </a:rPr>
              <a:t>Access apps can contain Apps for Office</a:t>
            </a:r>
          </a:p>
          <a:p>
            <a:r>
              <a:rPr lang="en-US" sz="2400" dirty="0" smtClean="0">
                <a:solidFill>
                  <a:srgbClr val="FFFFFF"/>
                </a:solidFill>
              </a:rPr>
              <a:t>Related session </a:t>
            </a:r>
            <a:r>
              <a:rPr lang="en-US" sz="2400" i="1" dirty="0" smtClean="0">
                <a:solidFill>
                  <a:srgbClr val="FFFFFF"/>
                </a:solidFill>
              </a:rPr>
              <a:t>SPC335 – Rich extensions to SharePoint Apps using Access</a:t>
            </a:r>
            <a:endParaRPr lang="en-US" sz="2400" dirty="0">
              <a:solidFill>
                <a:srgbClr val="FFFFFF"/>
              </a:solidFill>
            </a:endParaRPr>
          </a:p>
        </p:txBody>
      </p:sp>
      <p:sp>
        <p:nvSpPr>
          <p:cNvPr id="3" name="TextBox 2"/>
          <p:cNvSpPr txBox="1"/>
          <p:nvPr/>
        </p:nvSpPr>
        <p:spPr>
          <a:xfrm>
            <a:off x="796413" y="5230761"/>
            <a:ext cx="2526890"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a:solidFill>
                  <a:srgbClr val="FFFFFF"/>
                </a:solidFill>
              </a:rPr>
              <a:t>Apps for </a:t>
            </a:r>
            <a:r>
              <a:rPr lang="en-US" sz="2400" dirty="0" smtClean="0">
                <a:solidFill>
                  <a:srgbClr val="FFFFFF"/>
                </a:solidFill>
              </a:rPr>
              <a:t>Office</a:t>
            </a:r>
            <a:endParaRPr lang="en-US" sz="2400" dirty="0">
              <a:solidFill>
                <a:srgbClr val="FFFFFF"/>
              </a:solidFill>
            </a:endParaRPr>
          </a:p>
        </p:txBody>
      </p:sp>
      <p:sp>
        <p:nvSpPr>
          <p:cNvPr id="6" name="TextBox 5"/>
          <p:cNvSpPr txBox="1"/>
          <p:nvPr/>
        </p:nvSpPr>
        <p:spPr>
          <a:xfrm>
            <a:off x="3192623" y="678215"/>
            <a:ext cx="8551772" cy="2511457"/>
          </a:xfrm>
          <a:prstGeom prst="rect">
            <a:avLst/>
          </a:prstGeom>
          <a:noFill/>
        </p:spPr>
        <p:txBody>
          <a:bodyPr wrap="square" lIns="182880" tIns="146304" rIns="182880" bIns="146304" rtlCol="0">
            <a:spAutoFit/>
          </a:bodyPr>
          <a:lstStyle/>
          <a:p>
            <a:r>
              <a:rPr lang="en-US" sz="2400" dirty="0">
                <a:solidFill>
                  <a:srgbClr val="FFFFFF"/>
                </a:solidFill>
              </a:rPr>
              <a:t>Fully functioning apps that run on the web within SharePoint</a:t>
            </a:r>
          </a:p>
          <a:p>
            <a:r>
              <a:rPr lang="en-US" sz="2400" dirty="0">
                <a:solidFill>
                  <a:srgbClr val="FFFFFF"/>
                </a:solidFill>
              </a:rPr>
              <a:t>Hosted on SharePoint sites in the cloud</a:t>
            </a:r>
          </a:p>
          <a:p>
            <a:r>
              <a:rPr lang="en-US" sz="2400" dirty="0">
                <a:solidFill>
                  <a:srgbClr val="FFFFFF"/>
                </a:solidFill>
              </a:rPr>
              <a:t>Access apps are SharePoint </a:t>
            </a:r>
            <a:r>
              <a:rPr lang="en-US" sz="2400" dirty="0" smtClean="0">
                <a:solidFill>
                  <a:srgbClr val="FFFFFF"/>
                </a:solidFill>
              </a:rPr>
              <a:t>Apps</a:t>
            </a:r>
          </a:p>
          <a:p>
            <a:r>
              <a:rPr lang="en-US" sz="2400" dirty="0">
                <a:solidFill>
                  <a:srgbClr val="FFFFFF"/>
                </a:solidFill>
              </a:rPr>
              <a:t>Related session </a:t>
            </a:r>
            <a:r>
              <a:rPr lang="en-US" sz="2400" i="1" dirty="0" smtClean="0">
                <a:solidFill>
                  <a:srgbClr val="FFFFFF"/>
                </a:solidFill>
              </a:rPr>
              <a:t>SPC338 </a:t>
            </a:r>
            <a:r>
              <a:rPr lang="en-US" sz="2400" i="1" dirty="0">
                <a:solidFill>
                  <a:srgbClr val="FFFFFF"/>
                </a:solidFill>
              </a:rPr>
              <a:t>– </a:t>
            </a:r>
            <a:r>
              <a:rPr lang="en-US" sz="2400" i="1" dirty="0" smtClean="0">
                <a:solidFill>
                  <a:srgbClr val="FFFFFF"/>
                </a:solidFill>
              </a:rPr>
              <a:t>The ‘how to’ guide for selling and managing </a:t>
            </a:r>
            <a:r>
              <a:rPr lang="en-US" sz="2400" i="1" dirty="0">
                <a:solidFill>
                  <a:srgbClr val="FFFFFF"/>
                </a:solidFill>
              </a:rPr>
              <a:t>SharePoint Apps </a:t>
            </a:r>
            <a:r>
              <a:rPr lang="en-US" sz="2400" i="1" dirty="0" smtClean="0">
                <a:solidFill>
                  <a:srgbClr val="FFFFFF"/>
                </a:solidFill>
              </a:rPr>
              <a:t>built using </a:t>
            </a:r>
            <a:r>
              <a:rPr lang="en-US" sz="2400" i="1" dirty="0">
                <a:solidFill>
                  <a:srgbClr val="FFFFFF"/>
                </a:solidFill>
              </a:rPr>
              <a:t>Access</a:t>
            </a:r>
            <a:endParaRPr lang="en-US" sz="2400" dirty="0">
              <a:solidFill>
                <a:srgbClr val="FFFFFF"/>
              </a:solidFill>
            </a:endParaRPr>
          </a:p>
          <a:p>
            <a:endParaRPr lang="en-US" sz="2400" dirty="0" smtClean="0">
              <a:solidFill>
                <a:srgbClr val="FFFFFF"/>
              </a:solidFill>
            </a:endParaRPr>
          </a:p>
        </p:txBody>
      </p:sp>
      <p:sp>
        <p:nvSpPr>
          <p:cNvPr id="7" name="TextBox 6"/>
          <p:cNvSpPr txBox="1"/>
          <p:nvPr/>
        </p:nvSpPr>
        <p:spPr>
          <a:xfrm>
            <a:off x="576128" y="2108861"/>
            <a:ext cx="2943820" cy="960263"/>
          </a:xfrm>
          <a:prstGeom prst="rect">
            <a:avLst/>
          </a:prstGeom>
          <a:noFill/>
        </p:spPr>
        <p:txBody>
          <a:bodyPr wrap="square" lIns="182880" tIns="146304" rIns="182880" bIns="146304" rtlCol="0">
            <a:spAutoFit/>
          </a:bodyPr>
          <a:lstStyle/>
          <a:p>
            <a:pPr algn="ctr">
              <a:lnSpc>
                <a:spcPct val="90000"/>
              </a:lnSpc>
              <a:spcAft>
                <a:spcPts val="600"/>
              </a:spcAft>
            </a:pPr>
            <a:r>
              <a:rPr lang="en-US" sz="2400" dirty="0">
                <a:solidFill>
                  <a:srgbClr val="FFFFFF"/>
                </a:solidFill>
              </a:rPr>
              <a:t>Apps for </a:t>
            </a:r>
            <a:r>
              <a:rPr lang="en-US" sz="2400" dirty="0" smtClean="0">
                <a:solidFill>
                  <a:srgbClr val="FFFFFF"/>
                </a:solidFill>
              </a:rPr>
              <a:t>SharePoint</a:t>
            </a:r>
            <a:endParaRPr lang="en-US" sz="2400" dirty="0">
              <a:solidFill>
                <a:srgbClr val="FFFFFF"/>
              </a:solidFill>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8317" t="30248" r="60070" b="30359"/>
          <a:stretch/>
        </p:blipFill>
        <p:spPr>
          <a:xfrm>
            <a:off x="1389276" y="3883742"/>
            <a:ext cx="1317523" cy="1347019"/>
          </a:xfrm>
          <a:prstGeom prst="rect">
            <a:avLst/>
          </a:prstGeom>
        </p:spPr>
      </p:pic>
      <p:pic>
        <p:nvPicPr>
          <p:cNvPr id="9" name="Picture 8"/>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1484363" y="831448"/>
            <a:ext cx="1150989" cy="1197651"/>
          </a:xfrm>
          <a:prstGeom prst="rect">
            <a:avLst/>
          </a:prstGeom>
        </p:spPr>
      </p:pic>
      <p:sp>
        <p:nvSpPr>
          <p:cNvPr id="10" name="TextBox 9"/>
          <p:cNvSpPr txBox="1"/>
          <p:nvPr/>
        </p:nvSpPr>
        <p:spPr>
          <a:xfrm>
            <a:off x="1430593" y="907392"/>
            <a:ext cx="629264" cy="1126462"/>
          </a:xfrm>
          <a:prstGeom prst="rect">
            <a:avLst/>
          </a:prstGeom>
          <a:noFill/>
        </p:spPr>
        <p:txBody>
          <a:bodyPr wrap="square" lIns="182880" tIns="146304" rIns="182880" bIns="146304" rtlCol="0">
            <a:spAutoFit/>
          </a:bodyPr>
          <a:lstStyle/>
          <a:p>
            <a:pPr>
              <a:lnSpc>
                <a:spcPct val="90000"/>
              </a:lnSpc>
              <a:spcAft>
                <a:spcPts val="600"/>
              </a:spcAft>
            </a:pPr>
            <a:r>
              <a:rPr lang="en-US" sz="6000" b="1" dirty="0" smtClean="0">
                <a:solidFill>
                  <a:srgbClr val="002060"/>
                </a:solidFill>
              </a:rPr>
              <a:t>S</a:t>
            </a:r>
          </a:p>
        </p:txBody>
      </p:sp>
    </p:spTree>
    <p:extLst>
      <p:ext uri="{BB962C8B-B14F-4D97-AF65-F5344CB8AC3E}">
        <p14:creationId xmlns:p14="http://schemas.microsoft.com/office/powerpoint/2010/main" val="143221231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Rectangle 125"/>
          <p:cNvSpPr/>
          <p:nvPr/>
        </p:nvSpPr>
        <p:spPr bwMode="auto">
          <a:xfrm>
            <a:off x="10738770" y="1581956"/>
            <a:ext cx="1069303" cy="1153283"/>
          </a:xfrm>
          <a:prstGeom prst="rect">
            <a:avLst/>
          </a:prstGeom>
          <a:solidFill>
            <a:srgbClr val="00010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b"/>
          <a:lstStyle/>
          <a:p>
            <a:pPr algn="ctr" defTabSz="932171"/>
            <a:r>
              <a:rPr lang="en-US" sz="1632" dirty="0">
                <a:solidFill>
                  <a:prstClr val="white">
                    <a:alpha val="99000"/>
                  </a:prstClr>
                </a:solidFill>
              </a:rPr>
              <a:t>Pro </a:t>
            </a:r>
            <a:r>
              <a:rPr lang="en-US" sz="1632" dirty="0" err="1">
                <a:solidFill>
                  <a:prstClr val="white">
                    <a:alpha val="99000"/>
                  </a:prstClr>
                </a:solidFill>
              </a:rPr>
              <a:t>Dev</a:t>
            </a:r>
            <a:endParaRPr lang="en-US" sz="1632" dirty="0">
              <a:solidFill>
                <a:prstClr val="white">
                  <a:alpha val="99000"/>
                </a:prstClr>
              </a:solidFill>
            </a:endParaRPr>
          </a:p>
        </p:txBody>
      </p:sp>
      <p:sp>
        <p:nvSpPr>
          <p:cNvPr id="135" name="Rectangle 134"/>
          <p:cNvSpPr/>
          <p:nvPr/>
        </p:nvSpPr>
        <p:spPr bwMode="auto">
          <a:xfrm>
            <a:off x="576126" y="1607863"/>
            <a:ext cx="1245595" cy="1119124"/>
          </a:xfrm>
          <a:prstGeom prst="rect">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b"/>
          <a:lstStyle/>
          <a:p>
            <a:pPr algn="ctr" defTabSz="932171"/>
            <a:r>
              <a:rPr lang="en-US" sz="1632" dirty="0">
                <a:solidFill>
                  <a:prstClr val="white">
                    <a:alpha val="99000"/>
                  </a:prstClr>
                </a:solidFill>
              </a:rPr>
              <a:t>Power User</a:t>
            </a:r>
          </a:p>
        </p:txBody>
      </p:sp>
      <p:pic>
        <p:nvPicPr>
          <p:cNvPr id="28" name="Picture 27" descr="\\MAGNUM\Projects\Microsoft\Cloud Power FY12\Design\ICONS_PNG\Professionals.png"/>
          <p:cNvPicPr>
            <a:picLocks noChangeAspect="1" noChangeArrowheads="1"/>
          </p:cNvPicPr>
          <p:nvPr/>
        </p:nvPicPr>
        <p:blipFill>
          <a:blip r:embed="rId3" cstate="print">
            <a:lum bright="100000"/>
          </a:blip>
          <a:srcRect/>
          <a:stretch>
            <a:fillRect/>
          </a:stretch>
        </p:blipFill>
        <p:spPr bwMode="auto">
          <a:xfrm>
            <a:off x="756307" y="1619405"/>
            <a:ext cx="829986" cy="829986"/>
          </a:xfrm>
          <a:prstGeom prst="rect">
            <a:avLst/>
          </a:prstGeom>
          <a:noFill/>
        </p:spPr>
      </p:pic>
      <p:sp>
        <p:nvSpPr>
          <p:cNvPr id="2" name="Title 1"/>
          <p:cNvSpPr>
            <a:spLocks noGrp="1"/>
          </p:cNvSpPr>
          <p:nvPr>
            <p:ph type="title" idx="4294967295"/>
          </p:nvPr>
        </p:nvSpPr>
        <p:spPr>
          <a:xfrm>
            <a:off x="534988" y="233363"/>
            <a:ext cx="11901487" cy="622300"/>
          </a:xfrm>
        </p:spPr>
        <p:txBody>
          <a:bodyPr/>
          <a:lstStyle/>
          <a:p>
            <a:r>
              <a:rPr lang="en-US" sz="5605" spc="-112" dirty="0"/>
              <a:t>Familiar Toolset Across Skill Levels</a:t>
            </a:r>
          </a:p>
        </p:txBody>
      </p:sp>
      <p:sp>
        <p:nvSpPr>
          <p:cNvPr id="5" name="Rectangle 4"/>
          <p:cNvSpPr/>
          <p:nvPr/>
        </p:nvSpPr>
        <p:spPr>
          <a:xfrm>
            <a:off x="538453" y="3889742"/>
            <a:ext cx="3634691" cy="1944378"/>
          </a:xfrm>
          <a:prstGeom prst="rect">
            <a:avLst/>
          </a:prstGeom>
        </p:spPr>
        <p:txBody>
          <a:bodyPr wrap="square">
            <a:spAutoFit/>
          </a:bodyPr>
          <a:lstStyle/>
          <a:p>
            <a:endParaRPr lang="en-US" sz="1836" b="1" dirty="0">
              <a:solidFill>
                <a:srgbClr val="00B050"/>
              </a:solidFill>
            </a:endParaRPr>
          </a:p>
          <a:p>
            <a:pPr algn="ctr"/>
            <a:r>
              <a:rPr lang="en-US" sz="2040" b="1" dirty="0">
                <a:solidFill>
                  <a:srgbClr val="505050"/>
                </a:solidFill>
              </a:rPr>
              <a:t>Access </a:t>
            </a:r>
            <a:r>
              <a:rPr lang="en-US" sz="2040" b="1" dirty="0" smtClean="0">
                <a:solidFill>
                  <a:srgbClr val="505050"/>
                </a:solidFill>
              </a:rPr>
              <a:t>Services 2013</a:t>
            </a:r>
            <a:endParaRPr lang="en-US" sz="2040" b="1" dirty="0">
              <a:solidFill>
                <a:srgbClr val="505050"/>
              </a:solidFill>
            </a:endParaRPr>
          </a:p>
          <a:p>
            <a:pPr algn="ctr"/>
            <a:endParaRPr lang="en-US" sz="816" dirty="0">
              <a:solidFill>
                <a:srgbClr val="505050"/>
              </a:solidFill>
            </a:endParaRPr>
          </a:p>
          <a:p>
            <a:pPr algn="ctr"/>
            <a:endParaRPr lang="en-US" sz="1836" i="1" dirty="0">
              <a:solidFill>
                <a:srgbClr val="505050"/>
              </a:solidFill>
            </a:endParaRPr>
          </a:p>
          <a:p>
            <a:pPr algn="ctr"/>
            <a:r>
              <a:rPr lang="en-US" sz="1836" i="1" dirty="0">
                <a:solidFill>
                  <a:srgbClr val="505050"/>
                </a:solidFill>
              </a:rPr>
              <a:t>The easiest way for a non-developer to build and publish apps for SharePoint</a:t>
            </a:r>
          </a:p>
        </p:txBody>
      </p:sp>
      <p:sp>
        <p:nvSpPr>
          <p:cNvPr id="6" name="Rectangle 5"/>
          <p:cNvSpPr/>
          <p:nvPr/>
        </p:nvSpPr>
        <p:spPr>
          <a:xfrm>
            <a:off x="8333323" y="4179977"/>
            <a:ext cx="3474750" cy="1661865"/>
          </a:xfrm>
          <a:prstGeom prst="rect">
            <a:avLst/>
          </a:prstGeom>
        </p:spPr>
        <p:txBody>
          <a:bodyPr wrap="square">
            <a:spAutoFit/>
          </a:bodyPr>
          <a:lstStyle/>
          <a:p>
            <a:pPr algn="ctr"/>
            <a:r>
              <a:rPr lang="en-US" sz="2040" b="1" dirty="0">
                <a:solidFill>
                  <a:srgbClr val="505050"/>
                </a:solidFill>
              </a:rPr>
              <a:t>Visual </a:t>
            </a:r>
            <a:r>
              <a:rPr lang="en-US" sz="2040" b="1" dirty="0" smtClean="0">
                <a:solidFill>
                  <a:srgbClr val="505050"/>
                </a:solidFill>
              </a:rPr>
              <a:t>Studio</a:t>
            </a:r>
            <a:endParaRPr lang="en-US" sz="1836" dirty="0">
              <a:solidFill>
                <a:srgbClr val="505050"/>
              </a:solidFill>
            </a:endParaRPr>
          </a:p>
          <a:p>
            <a:pPr algn="ctr"/>
            <a:endParaRPr lang="en-US" sz="1836" dirty="0">
              <a:solidFill>
                <a:srgbClr val="505050"/>
              </a:solidFill>
            </a:endParaRPr>
          </a:p>
          <a:p>
            <a:pPr algn="ctr"/>
            <a:endParaRPr lang="en-US" sz="816" dirty="0">
              <a:solidFill>
                <a:srgbClr val="505050"/>
              </a:solidFill>
            </a:endParaRPr>
          </a:p>
          <a:p>
            <a:pPr algn="ctr"/>
            <a:r>
              <a:rPr lang="en-US" sz="1836" i="1" dirty="0">
                <a:solidFill>
                  <a:srgbClr val="505050"/>
                </a:solidFill>
              </a:rPr>
              <a:t>A great end-to-end </a:t>
            </a:r>
          </a:p>
          <a:p>
            <a:pPr algn="ctr"/>
            <a:r>
              <a:rPr lang="en-US" sz="1836" i="1" dirty="0">
                <a:solidFill>
                  <a:srgbClr val="505050"/>
                </a:solidFill>
              </a:rPr>
              <a:t>development experience for highest customization</a:t>
            </a:r>
            <a:endParaRPr lang="en-US" sz="1836" b="1" i="1" dirty="0">
              <a:solidFill>
                <a:srgbClr val="505050"/>
              </a:solidFill>
            </a:endParaRPr>
          </a:p>
        </p:txBody>
      </p:sp>
      <p:sp>
        <p:nvSpPr>
          <p:cNvPr id="7" name="Rectangle 6"/>
          <p:cNvSpPr/>
          <p:nvPr/>
        </p:nvSpPr>
        <p:spPr>
          <a:xfrm>
            <a:off x="4530897" y="3793467"/>
            <a:ext cx="3527727" cy="2015130"/>
          </a:xfrm>
          <a:prstGeom prst="rect">
            <a:avLst/>
          </a:prstGeom>
        </p:spPr>
        <p:txBody>
          <a:bodyPr wrap="square">
            <a:spAutoFit/>
          </a:bodyPr>
          <a:lstStyle/>
          <a:p>
            <a:pPr algn="ctr"/>
            <a:endParaRPr lang="en-US" sz="1836" b="1" dirty="0">
              <a:solidFill>
                <a:srgbClr val="FFFFFF"/>
              </a:solidFill>
            </a:endParaRPr>
          </a:p>
          <a:p>
            <a:pPr algn="ctr"/>
            <a:r>
              <a:rPr lang="en-US" sz="2040" b="1" dirty="0">
                <a:solidFill>
                  <a:srgbClr val="505050"/>
                </a:solidFill>
              </a:rPr>
              <a:t>“Napa” Office 365 Development Tools</a:t>
            </a:r>
          </a:p>
          <a:p>
            <a:pPr algn="ctr"/>
            <a:endParaRPr lang="en-US" sz="816" dirty="0">
              <a:solidFill>
                <a:srgbClr val="505050"/>
              </a:solidFill>
            </a:endParaRPr>
          </a:p>
          <a:p>
            <a:pPr algn="ctr"/>
            <a:endParaRPr lang="en-US" sz="1836" dirty="0">
              <a:solidFill>
                <a:srgbClr val="505050"/>
              </a:solidFill>
            </a:endParaRPr>
          </a:p>
          <a:p>
            <a:pPr algn="ctr"/>
            <a:r>
              <a:rPr lang="en-US" sz="1836" i="1" dirty="0">
                <a:solidFill>
                  <a:srgbClr val="505050"/>
                </a:solidFill>
              </a:rPr>
              <a:t>A lightweight, in-browser development experience</a:t>
            </a:r>
          </a:p>
        </p:txBody>
      </p:sp>
      <p:cxnSp>
        <p:nvCxnSpPr>
          <p:cNvPr id="9" name="Straight Connector 8"/>
          <p:cNvCxnSpPr/>
          <p:nvPr/>
        </p:nvCxnSpPr>
        <p:spPr>
          <a:xfrm>
            <a:off x="4242434" y="2627198"/>
            <a:ext cx="0" cy="342355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088787" y="2627198"/>
            <a:ext cx="11514" cy="343472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bwMode="auto">
          <a:xfrm>
            <a:off x="4242434" y="3544916"/>
            <a:ext cx="7565639" cy="495528"/>
          </a:xfrm>
          <a:prstGeom prst="rect">
            <a:avLst/>
          </a:prstGeom>
          <a:solidFill>
            <a:srgbClr val="EB3C00"/>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pPr algn="ctr" defTabSz="1242164" fontAlgn="base">
              <a:spcBef>
                <a:spcPct val="0"/>
              </a:spcBef>
              <a:spcAft>
                <a:spcPct val="0"/>
              </a:spcAft>
              <a:defRPr/>
            </a:pPr>
            <a:r>
              <a:rPr lang="en-US" sz="2856" kern="0" spc="-68" dirty="0">
                <a:gradFill>
                  <a:gsLst>
                    <a:gs pos="0">
                      <a:srgbClr val="FFFFFF"/>
                    </a:gs>
                    <a:gs pos="100000">
                      <a:srgbClr val="FFFFFF"/>
                    </a:gs>
                  </a:gsLst>
                  <a:lin ang="5400000" scaled="0"/>
                </a:gradFill>
                <a:ea typeface="Segoe UI" pitchFamily="34" charset="0"/>
                <a:cs typeface="Segoe UI" pitchFamily="34" charset="0"/>
              </a:rPr>
              <a:t>Apps for Office</a:t>
            </a:r>
          </a:p>
        </p:txBody>
      </p:sp>
      <p:sp>
        <p:nvSpPr>
          <p:cNvPr id="4" name="Rectangle 3"/>
          <p:cNvSpPr/>
          <p:nvPr/>
        </p:nvSpPr>
        <p:spPr bwMode="auto">
          <a:xfrm rot="10800000">
            <a:off x="1766473" y="1607863"/>
            <a:ext cx="8995324" cy="1119124"/>
          </a:xfrm>
          <a:prstGeom prst="rect">
            <a:avLst/>
          </a:prstGeom>
          <a:gradFill flip="none" rotWithShape="1">
            <a:gsLst>
              <a:gs pos="0">
                <a:srgbClr val="00B050"/>
              </a:gs>
              <a:gs pos="100000">
                <a:schemeClr val="tx1"/>
              </a:gs>
            </a:gsLst>
            <a:lin ang="108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576127" y="2874772"/>
            <a:ext cx="11231948" cy="530612"/>
          </a:xfrm>
          <a:prstGeom prst="rect">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pPr algn="ctr" defTabSz="1242164" fontAlgn="base">
              <a:spcBef>
                <a:spcPct val="0"/>
              </a:spcBef>
              <a:spcAft>
                <a:spcPct val="0"/>
              </a:spcAft>
              <a:defRPr/>
            </a:pPr>
            <a:r>
              <a:rPr lang="en-US" sz="2856" kern="0" spc="-68" dirty="0">
                <a:gradFill>
                  <a:gsLst>
                    <a:gs pos="0">
                      <a:srgbClr val="FFFFFF"/>
                    </a:gs>
                    <a:gs pos="100000">
                      <a:srgbClr val="FFFFFF"/>
                    </a:gs>
                  </a:gsLst>
                  <a:lin ang="5400000" scaled="0"/>
                </a:gradFill>
                <a:ea typeface="Segoe UI" pitchFamily="34" charset="0"/>
                <a:cs typeface="Segoe UI" pitchFamily="34" charset="0"/>
              </a:rPr>
              <a:t>Apps for SharePoint</a:t>
            </a:r>
          </a:p>
        </p:txBody>
      </p:sp>
      <p:pic>
        <p:nvPicPr>
          <p:cNvPr id="30" name="Picture 29" descr="\\MAGNUM\Projects\Microsoft\Cloud Power FY12\Design\Icons\PNGs\Optimized.png"/>
          <p:cNvPicPr>
            <a:picLocks noChangeAspect="1" noChangeArrowheads="1"/>
          </p:cNvPicPr>
          <p:nvPr/>
        </p:nvPicPr>
        <p:blipFill>
          <a:blip r:embed="rId4" cstate="print">
            <a:lum bright="100000"/>
          </a:blip>
          <a:srcRect/>
          <a:stretch>
            <a:fillRect/>
          </a:stretch>
        </p:blipFill>
        <p:spPr bwMode="auto">
          <a:xfrm>
            <a:off x="10875105" y="1607863"/>
            <a:ext cx="819662" cy="819662"/>
          </a:xfrm>
          <a:prstGeom prst="rect">
            <a:avLst/>
          </a:prstGeom>
          <a:noFill/>
        </p:spPr>
      </p:pic>
    </p:spTree>
    <p:extLst>
      <p:ext uri="{BB962C8B-B14F-4D97-AF65-F5344CB8AC3E}">
        <p14:creationId xmlns:p14="http://schemas.microsoft.com/office/powerpoint/2010/main" val="429397026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500"/>
                                        <p:tgtEl>
                                          <p:spTgt spid="1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5"/>
                                        </p:tgtEl>
                                        <p:attrNameLst>
                                          <p:attrName>style.visibility</p:attrName>
                                        </p:attrNameLst>
                                      </p:cBhvr>
                                      <p:to>
                                        <p:strVal val="visible"/>
                                      </p:to>
                                    </p:set>
                                    <p:animEffect transition="in" filter="fade">
                                      <p:cBhvr>
                                        <p:cTn id="13" dur="500"/>
                                        <p:tgtEl>
                                          <p:spTgt spid="135"/>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35" grpId="0" animBg="1"/>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1948" y="233151"/>
            <a:ext cx="11370961" cy="1525571"/>
          </a:xfrm>
        </p:spPr>
        <p:txBody>
          <a:bodyPr/>
          <a:lstStyle/>
          <a:p>
            <a:r>
              <a:rPr lang="en-US" sz="4800" dirty="0" smtClean="0"/>
              <a:t>Access Apps: Virtues of Simple + Structured</a:t>
            </a:r>
            <a:endParaRPr lang="en-US" sz="4800" dirty="0"/>
          </a:p>
        </p:txBody>
      </p:sp>
      <p:sp>
        <p:nvSpPr>
          <p:cNvPr id="5" name="Text Placeholder 4"/>
          <p:cNvSpPr>
            <a:spLocks noGrp="1"/>
          </p:cNvSpPr>
          <p:nvPr>
            <p:ph type="body" sz="quarter" idx="4294967295"/>
          </p:nvPr>
        </p:nvSpPr>
        <p:spPr>
          <a:xfrm>
            <a:off x="7893157" y="1958365"/>
            <a:ext cx="2638496" cy="738664"/>
          </a:xfrm>
          <a:prstGeom prst="rect">
            <a:avLst/>
          </a:prstGeom>
        </p:spPr>
        <p:txBody>
          <a:bodyPr/>
          <a:lstStyle/>
          <a:p>
            <a:pPr marL="0" indent="0">
              <a:buNone/>
            </a:pPr>
            <a:r>
              <a:rPr lang="en-US" spc="-102" dirty="0">
                <a:ln w="3175">
                  <a:noFill/>
                </a:ln>
                <a:cs typeface="Segoe UI" pitchFamily="34" charset="0"/>
              </a:rPr>
              <a:t>Structured</a:t>
            </a:r>
          </a:p>
        </p:txBody>
      </p:sp>
      <p:graphicFrame>
        <p:nvGraphicFramePr>
          <p:cNvPr id="2" name="Diagram 2"/>
          <p:cNvGraphicFramePr/>
          <p:nvPr>
            <p:extLst/>
          </p:nvPr>
        </p:nvGraphicFramePr>
        <p:xfrm>
          <a:off x="1076510" y="1550425"/>
          <a:ext cx="10911459" cy="50360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AutoShape 2" descr="Access Mastermind - Access App"/>
          <p:cNvSpPr>
            <a:spLocks noChangeAspect="1" noChangeArrowheads="1"/>
          </p:cNvSpPr>
          <p:nvPr/>
        </p:nvSpPr>
        <p:spPr bwMode="auto">
          <a:xfrm>
            <a:off x="161173" y="-147339"/>
            <a:ext cx="310868" cy="3108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grpSp>
        <p:nvGrpSpPr>
          <p:cNvPr id="7" name="Group 6"/>
          <p:cNvGrpSpPr/>
          <p:nvPr/>
        </p:nvGrpSpPr>
        <p:grpSpPr>
          <a:xfrm>
            <a:off x="5820225" y="3024430"/>
            <a:ext cx="2087332" cy="1769065"/>
            <a:chOff x="5860192" y="2408881"/>
            <a:chExt cx="2330967" cy="1952936"/>
          </a:xfrm>
        </p:grpSpPr>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85159" y="3145344"/>
              <a:ext cx="1216473" cy="1216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Placeholder 4"/>
            <p:cNvSpPr txBox="1">
              <a:spLocks/>
            </p:cNvSpPr>
            <p:nvPr/>
          </p:nvSpPr>
          <p:spPr>
            <a:xfrm>
              <a:off x="5860192" y="2408881"/>
              <a:ext cx="2330967" cy="611579"/>
            </a:xfrm>
            <a:prstGeom prst="rect">
              <a:avLst/>
            </a:prstGeom>
          </p:spPr>
          <p:txBody>
            <a:bodyPr vert="horz" lIns="0" tIns="0" rIns="0" bIns="0"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pc="-102" dirty="0">
                  <a:ln w="3175">
                    <a:noFill/>
                  </a:ln>
                  <a:gradFill>
                    <a:gsLst>
                      <a:gs pos="1250">
                        <a:srgbClr val="505050"/>
                      </a:gs>
                      <a:gs pos="100000">
                        <a:srgbClr val="505050"/>
                      </a:gs>
                    </a:gsLst>
                    <a:lin ang="5400000" scaled="0"/>
                  </a:gradFill>
                  <a:cs typeface="Segoe UI" pitchFamily="34" charset="0"/>
                </a:rPr>
                <a:t>Access</a:t>
              </a:r>
            </a:p>
          </p:txBody>
        </p:sp>
      </p:grpSp>
      <p:sp>
        <p:nvSpPr>
          <p:cNvPr id="13" name="Text Placeholder 4"/>
          <p:cNvSpPr txBox="1">
            <a:spLocks/>
          </p:cNvSpPr>
          <p:nvPr/>
        </p:nvSpPr>
        <p:spPr>
          <a:xfrm>
            <a:off x="3159514" y="1999860"/>
            <a:ext cx="2997588" cy="553998"/>
          </a:xfrm>
          <a:prstGeom prst="rect">
            <a:avLst/>
          </a:prstGeom>
        </p:spPr>
        <p:txBody>
          <a:bodyPr vert="horz" wrap="square" lIns="0" tIns="0" rIns="0" bIns="0"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pc="-102" dirty="0">
                <a:ln w="3175">
                  <a:noFill/>
                </a:ln>
                <a:gradFill>
                  <a:gsLst>
                    <a:gs pos="1250">
                      <a:srgbClr val="505050"/>
                    </a:gs>
                    <a:gs pos="100000">
                      <a:srgbClr val="505050"/>
                    </a:gs>
                  </a:gsLst>
                  <a:lin ang="5400000" scaled="0"/>
                </a:gradFill>
                <a:cs typeface="Segoe UI" pitchFamily="34" charset="0"/>
              </a:rPr>
              <a:t>Simple</a:t>
            </a:r>
          </a:p>
        </p:txBody>
      </p:sp>
      <p:cxnSp>
        <p:nvCxnSpPr>
          <p:cNvPr id="14" name="Straight Connector 13"/>
          <p:cNvCxnSpPr/>
          <p:nvPr/>
        </p:nvCxnSpPr>
        <p:spPr>
          <a:xfrm>
            <a:off x="1561099" y="4113675"/>
            <a:ext cx="3118477"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328212" y="4114094"/>
            <a:ext cx="3197690" cy="3483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852269" y="2840834"/>
            <a:ext cx="3076162" cy="958583"/>
          </a:xfrm>
          <a:prstGeom prst="rect">
            <a:avLst/>
          </a:prstGeom>
        </p:spPr>
        <p:txBody>
          <a:bodyPr wrap="square">
            <a:spAutoFit/>
          </a:bodyPr>
          <a:lstStyle/>
          <a:p>
            <a:pPr algn="ctr"/>
            <a:r>
              <a:rPr lang="en-US" sz="1836" dirty="0">
                <a:solidFill>
                  <a:srgbClr val="FFFFFF"/>
                </a:solidFill>
              </a:rPr>
              <a:t>Low up-front investment</a:t>
            </a:r>
          </a:p>
          <a:p>
            <a:pPr algn="ctr"/>
            <a:r>
              <a:rPr lang="en-US" sz="1836" dirty="0">
                <a:solidFill>
                  <a:srgbClr val="FFFFFF"/>
                </a:solidFill>
              </a:rPr>
              <a:t>Easy to evolve and iterate</a:t>
            </a:r>
          </a:p>
          <a:p>
            <a:pPr algn="ctr"/>
            <a:r>
              <a:rPr lang="en-US" sz="1836" dirty="0">
                <a:solidFill>
                  <a:srgbClr val="FFFFFF"/>
                </a:solidFill>
              </a:rPr>
              <a:t>Easy adoption</a:t>
            </a:r>
          </a:p>
        </p:txBody>
      </p:sp>
      <p:sp>
        <p:nvSpPr>
          <p:cNvPr id="18" name="Rectangle 17"/>
          <p:cNvSpPr/>
          <p:nvPr/>
        </p:nvSpPr>
        <p:spPr>
          <a:xfrm>
            <a:off x="8050997" y="2800468"/>
            <a:ext cx="3474906" cy="1246721"/>
          </a:xfrm>
          <a:prstGeom prst="rect">
            <a:avLst/>
          </a:prstGeom>
        </p:spPr>
        <p:txBody>
          <a:bodyPr wrap="square">
            <a:spAutoFit/>
          </a:bodyPr>
          <a:lstStyle/>
          <a:p>
            <a:pPr algn="ctr"/>
            <a:r>
              <a:rPr lang="en-US" sz="1836" dirty="0">
                <a:solidFill>
                  <a:srgbClr val="FFFFFF"/>
                </a:solidFill>
              </a:rPr>
              <a:t>One version of the truth</a:t>
            </a:r>
          </a:p>
          <a:p>
            <a:pPr algn="ctr"/>
            <a:r>
              <a:rPr lang="en-US" sz="1836" dirty="0">
                <a:solidFill>
                  <a:srgbClr val="FFFFFF"/>
                </a:solidFill>
              </a:rPr>
              <a:t>Easy to collaborate </a:t>
            </a:r>
          </a:p>
          <a:p>
            <a:pPr algn="ctr"/>
            <a:r>
              <a:rPr lang="en-US" sz="1836" dirty="0">
                <a:solidFill>
                  <a:srgbClr val="FFFFFF"/>
                </a:solidFill>
              </a:rPr>
              <a:t>Powerful analysis</a:t>
            </a:r>
          </a:p>
          <a:p>
            <a:pPr algn="ctr"/>
            <a:r>
              <a:rPr lang="en-US" sz="1836" dirty="0">
                <a:solidFill>
                  <a:srgbClr val="FFFFFF"/>
                </a:solidFill>
              </a:rPr>
              <a:t>Keeps data clean</a:t>
            </a:r>
          </a:p>
        </p:txBody>
      </p:sp>
      <p:sp>
        <p:nvSpPr>
          <p:cNvPr id="22" name="Rectangle 21"/>
          <p:cNvSpPr/>
          <p:nvPr/>
        </p:nvSpPr>
        <p:spPr>
          <a:xfrm>
            <a:off x="1945892" y="4514547"/>
            <a:ext cx="3234706" cy="1222386"/>
          </a:xfrm>
          <a:prstGeom prst="rect">
            <a:avLst/>
          </a:prstGeom>
        </p:spPr>
        <p:txBody>
          <a:bodyPr wrap="square">
            <a:spAutoFit/>
          </a:bodyPr>
          <a:lstStyle/>
          <a:p>
            <a:pPr algn="ctr"/>
            <a:r>
              <a:rPr lang="en-US" sz="1836" dirty="0" smtClean="0">
                <a:solidFill>
                  <a:srgbClr val="FFFFFF"/>
                </a:solidFill>
              </a:rPr>
              <a:t>Hard </a:t>
            </a:r>
            <a:r>
              <a:rPr lang="en-US" sz="1836" dirty="0">
                <a:solidFill>
                  <a:srgbClr val="FFFFFF"/>
                </a:solidFill>
              </a:rPr>
              <a:t>to collaborate </a:t>
            </a:r>
          </a:p>
          <a:p>
            <a:pPr algn="ctr"/>
            <a:r>
              <a:rPr lang="en-US" sz="1836" dirty="0">
                <a:solidFill>
                  <a:srgbClr val="FFFFFF"/>
                </a:solidFill>
              </a:rPr>
              <a:t>Difficult to </a:t>
            </a:r>
            <a:r>
              <a:rPr lang="en-US" sz="1836" dirty="0" smtClean="0">
                <a:solidFill>
                  <a:srgbClr val="FFFFFF"/>
                </a:solidFill>
              </a:rPr>
              <a:t>analyze</a:t>
            </a:r>
          </a:p>
          <a:p>
            <a:pPr algn="ctr"/>
            <a:r>
              <a:rPr lang="en-US" sz="1836" dirty="0">
                <a:solidFill>
                  <a:srgbClr val="FFFFFF"/>
                </a:solidFill>
              </a:rPr>
              <a:t>Multiple versions of the truth</a:t>
            </a:r>
          </a:p>
          <a:p>
            <a:pPr algn="ctr"/>
            <a:r>
              <a:rPr lang="en-US" sz="1836" dirty="0" smtClean="0">
                <a:solidFill>
                  <a:srgbClr val="FFFFFF"/>
                </a:solidFill>
              </a:rPr>
              <a:t>Keeping </a:t>
            </a:r>
            <a:r>
              <a:rPr lang="en-US" sz="1836" dirty="0">
                <a:solidFill>
                  <a:srgbClr val="FFFFFF"/>
                </a:solidFill>
              </a:rPr>
              <a:t>data clean is a chore</a:t>
            </a:r>
          </a:p>
        </p:txBody>
      </p:sp>
      <p:sp>
        <p:nvSpPr>
          <p:cNvPr id="23" name="Rectangle 22"/>
          <p:cNvSpPr/>
          <p:nvPr/>
        </p:nvSpPr>
        <p:spPr>
          <a:xfrm>
            <a:off x="8062014" y="4693841"/>
            <a:ext cx="3219879" cy="958583"/>
          </a:xfrm>
          <a:prstGeom prst="rect">
            <a:avLst/>
          </a:prstGeom>
        </p:spPr>
        <p:txBody>
          <a:bodyPr wrap="square">
            <a:spAutoFit/>
          </a:bodyPr>
          <a:lstStyle/>
          <a:p>
            <a:pPr algn="ctr"/>
            <a:r>
              <a:rPr lang="en-US" sz="1836" dirty="0">
                <a:solidFill>
                  <a:srgbClr val="FFFFFF"/>
                </a:solidFill>
              </a:rPr>
              <a:t>High up-front investment</a:t>
            </a:r>
          </a:p>
          <a:p>
            <a:pPr algn="ctr"/>
            <a:r>
              <a:rPr lang="en-US" sz="1836" dirty="0">
                <a:solidFill>
                  <a:srgbClr val="FFFFFF"/>
                </a:solidFill>
              </a:rPr>
              <a:t>Hard to evolve and iterate</a:t>
            </a:r>
          </a:p>
          <a:p>
            <a:pPr algn="ctr"/>
            <a:r>
              <a:rPr lang="en-US" sz="1836" dirty="0">
                <a:solidFill>
                  <a:srgbClr val="FFFFFF"/>
                </a:solidFill>
              </a:rPr>
              <a:t>Hard to adopt</a:t>
            </a:r>
          </a:p>
        </p:txBody>
      </p:sp>
      <p:sp>
        <p:nvSpPr>
          <p:cNvPr id="25" name="Text Placeholder 4"/>
          <p:cNvSpPr txBox="1">
            <a:spLocks/>
          </p:cNvSpPr>
          <p:nvPr/>
        </p:nvSpPr>
        <p:spPr>
          <a:xfrm>
            <a:off x="253853" y="2200158"/>
            <a:ext cx="2997588" cy="553998"/>
          </a:xfrm>
          <a:prstGeom prst="rect">
            <a:avLst/>
          </a:prstGeom>
        </p:spPr>
        <p:txBody>
          <a:bodyPr vert="horz" wrap="square" lIns="0" tIns="0" rIns="0" bIns="0"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pc="-102" dirty="0">
                <a:ln w="3175">
                  <a:noFill/>
                </a:ln>
                <a:gradFill>
                  <a:gsLst>
                    <a:gs pos="1250">
                      <a:srgbClr val="505050"/>
                    </a:gs>
                    <a:gs pos="100000">
                      <a:srgbClr val="505050"/>
                    </a:gs>
                  </a:gsLst>
                  <a:lin ang="5400000" scaled="0"/>
                </a:gradFill>
                <a:cs typeface="Segoe UI" pitchFamily="34" charset="0"/>
              </a:rPr>
              <a:t>Virtues</a:t>
            </a:r>
          </a:p>
        </p:txBody>
      </p:sp>
      <p:sp>
        <p:nvSpPr>
          <p:cNvPr id="26" name="Text Placeholder 4"/>
          <p:cNvSpPr txBox="1">
            <a:spLocks/>
          </p:cNvSpPr>
          <p:nvPr/>
        </p:nvSpPr>
        <p:spPr>
          <a:xfrm>
            <a:off x="253853" y="5234556"/>
            <a:ext cx="2997588" cy="553998"/>
          </a:xfrm>
          <a:prstGeom prst="rect">
            <a:avLst/>
          </a:prstGeom>
        </p:spPr>
        <p:txBody>
          <a:bodyPr vert="horz" wrap="square" lIns="0" tIns="0" rIns="0" bIns="0"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pc="-102" dirty="0">
                <a:ln w="3175">
                  <a:noFill/>
                </a:ln>
                <a:gradFill>
                  <a:gsLst>
                    <a:gs pos="1250">
                      <a:srgbClr val="505050"/>
                    </a:gs>
                    <a:gs pos="100000">
                      <a:srgbClr val="505050"/>
                    </a:gs>
                  </a:gsLst>
                  <a:lin ang="5400000" scaled="0"/>
                </a:gradFill>
                <a:cs typeface="Segoe UI" pitchFamily="34" charset="0"/>
              </a:rPr>
              <a:t>Vices</a:t>
            </a:r>
          </a:p>
        </p:txBody>
      </p:sp>
    </p:spTree>
    <p:extLst>
      <p:ext uri="{BB962C8B-B14F-4D97-AF65-F5344CB8AC3E}">
        <p14:creationId xmlns:p14="http://schemas.microsoft.com/office/powerpoint/2010/main" val="7926513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62344E-6 -3.47708E-6 L 0.00102 -0.25805 " pathEditMode="relative" rAng="0" ptsTypes="AA">
                                      <p:cBhvr>
                                        <p:cTn id="6" dur="2000" fill="hold"/>
                                        <p:tgtEl>
                                          <p:spTgt spid="7"/>
                                        </p:tgtEl>
                                        <p:attrNameLst>
                                          <p:attrName>ppt_x</p:attrName>
                                          <p:attrName>ppt_y</p:attrName>
                                        </p:attrNameLst>
                                      </p:cBhvr>
                                      <p:rCtr x="51" y="-12914"/>
                                    </p:animMotion>
                                  </p:childTnLst>
                                </p:cTn>
                              </p:par>
                            </p:childTnLst>
                          </p:cTn>
                        </p:par>
                        <p:par>
                          <p:cTn id="7" fill="hold">
                            <p:stCondLst>
                              <p:cond delay="2000"/>
                            </p:stCondLst>
                            <p:childTnLst>
                              <p:par>
                                <p:cTn id="8" presetID="42" presetClass="path" presetSubtype="0" accel="50000" decel="50000" fill="hold" grpId="0" nodeType="afterEffect">
                                  <p:stCondLst>
                                    <p:cond delay="1000"/>
                                  </p:stCondLst>
                                  <p:childTnLst>
                                    <p:animMotion origin="layout" path="M 2.35384E-6 0.00136 L 0.25644 0.05447 " pathEditMode="relative" rAng="0" ptsTypes="AA">
                                      <p:cBhvr>
                                        <p:cTn id="9" dur="2000" fill="hold"/>
                                        <p:tgtEl>
                                          <p:spTgt spid="17"/>
                                        </p:tgtEl>
                                        <p:attrNameLst>
                                          <p:attrName>ppt_x</p:attrName>
                                          <p:attrName>ppt_y</p:attrName>
                                        </p:attrNameLst>
                                      </p:cBhvr>
                                      <p:rCtr x="12816" y="2655"/>
                                    </p:animMotion>
                                  </p:childTnLst>
                                </p:cTn>
                              </p:par>
                              <p:par>
                                <p:cTn id="10" presetID="42" presetClass="path" presetSubtype="0" accel="50000" decel="50000" fill="hold" grpId="0" nodeType="withEffect">
                                  <p:stCondLst>
                                    <p:cond delay="0"/>
                                  </p:stCondLst>
                                  <p:childTnLst>
                                    <p:animMotion origin="layout" path="M -4.30176E-6 -2.7281E-6 L -0.2521 0.22197 " pathEditMode="relative" rAng="0" ptsTypes="AA">
                                      <p:cBhvr>
                                        <p:cTn id="11" dur="2000" fill="hold"/>
                                        <p:tgtEl>
                                          <p:spTgt spid="18"/>
                                        </p:tgtEl>
                                        <p:attrNameLst>
                                          <p:attrName>ppt_x</p:attrName>
                                          <p:attrName>ppt_y</p:attrName>
                                        </p:attrNameLst>
                                      </p:cBhvr>
                                      <p:rCtr x="-12612" y="110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theme/theme1.xml><?xml version="1.0" encoding="utf-8"?>
<a:theme xmlns:a="http://schemas.openxmlformats.org/drawingml/2006/main" name="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D85861E0-BDB1-4276-9C27-4106292CD980}" vid="{69696F95-F49A-431E-BF3A-47DE474D13D9}"/>
    </a:ext>
  </a:extLst>
</a:theme>
</file>

<file path=ppt/theme/theme2.xml><?xml version="1.0" encoding="utf-8"?>
<a:theme xmlns:a="http://schemas.openxmlformats.org/drawingml/2006/main" name="1_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C24218-69BD-4C27-A734-2904C9938C99}"/>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SharePoint_Conference_2014_PowerUser_Template_lms</Template>
  <TotalTime>4</TotalTime>
  <Words>5318</Words>
  <Application>Microsoft Office PowerPoint</Application>
  <PresentationFormat>Custom</PresentationFormat>
  <Paragraphs>431</Paragraphs>
  <Slides>40</Slides>
  <Notes>36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40</vt:i4>
      </vt:variant>
    </vt:vector>
  </HeadingPairs>
  <TitlesOfParts>
    <vt:vector size="48" baseType="lpstr">
      <vt:lpstr>Arial</vt:lpstr>
      <vt:lpstr>Calibri</vt:lpstr>
      <vt:lpstr>Segoe</vt:lpstr>
      <vt:lpstr>Segoe UI</vt:lpstr>
      <vt:lpstr>Segoe UI Light</vt:lpstr>
      <vt:lpstr>Wingdings</vt:lpstr>
      <vt:lpstr>5-30499_SPC_2014_PowerUser_Template_16x9</vt:lpstr>
      <vt:lpstr>1_5-30499_SPC_2014_PowerUser_Template_16x9</vt:lpstr>
      <vt:lpstr>PowerPoint Presentation</vt:lpstr>
      <vt:lpstr>Anyone can build a SharePoint App with Microsoft Access</vt:lpstr>
      <vt:lpstr>Session Objectives And Takeaways</vt:lpstr>
      <vt:lpstr>Problems with Access Desktop Apps</vt:lpstr>
      <vt:lpstr>PowerPoint Presentation</vt:lpstr>
      <vt:lpstr>Access 2013 Platform Overview</vt:lpstr>
      <vt:lpstr>PowerPoint Presentation</vt:lpstr>
      <vt:lpstr>Familiar Toolset Across Skill Levels</vt:lpstr>
      <vt:lpstr>Access Apps: Virtues of Simple + Structured</vt:lpstr>
      <vt:lpstr>Demo</vt:lpstr>
      <vt:lpstr>Build a SharePoint App in 60 Seconds</vt:lpstr>
      <vt:lpstr>Architecture Overview</vt:lpstr>
      <vt:lpstr>Access 2013 Web Apps</vt:lpstr>
      <vt:lpstr>New app model</vt:lpstr>
      <vt:lpstr>SharePoint deployment</vt:lpstr>
      <vt:lpstr>SQL back-end</vt:lpstr>
      <vt:lpstr>Demo</vt:lpstr>
      <vt:lpstr>Polished, Professional User Interface</vt:lpstr>
      <vt:lpstr>Polished, Professional User Interface</vt:lpstr>
      <vt:lpstr>Demo</vt:lpstr>
      <vt:lpstr>Start customization from browser</vt:lpstr>
      <vt:lpstr>Creating design elements </vt:lpstr>
      <vt:lpstr>Creating tables</vt:lpstr>
      <vt:lpstr>Migration of existing applications </vt:lpstr>
      <vt:lpstr>Demo</vt:lpstr>
      <vt:lpstr>Linking to SharePoint Lists</vt:lpstr>
      <vt:lpstr>Demo</vt:lpstr>
      <vt:lpstr>Real SQL Server Power</vt:lpstr>
      <vt:lpstr>Visualize data in Excel</vt:lpstr>
      <vt:lpstr>Backup, Packaging, and Publishing</vt:lpstr>
      <vt:lpstr>PowerPoint Presentation</vt:lpstr>
      <vt:lpstr>What’s next for Access Apps?</vt:lpstr>
      <vt:lpstr>Internal Use Access Web App Examples</vt:lpstr>
      <vt:lpstr>Demo</vt:lpstr>
      <vt:lpstr>PowerPoint Presentation</vt:lpstr>
      <vt:lpstr>In Review: Session Objectives And Takeaways</vt:lpstr>
      <vt:lpstr>Related Content</vt:lpstr>
      <vt:lpstr>Book Resource</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Anyone can build a SharePoint App with Microsoft Access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4</cp:revision>
  <dcterms:created xsi:type="dcterms:W3CDTF">2014-03-03T07:14:51Z</dcterms:created>
  <dcterms:modified xsi:type="dcterms:W3CDTF">2014-03-03T23:54:34Z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103;#power users|9cd1f6ed-5631-477e-a03f-22bb249bd69c</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