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theme/themeOverride7.xml" ContentType="application/vnd.openxmlformats-officedocument.themeOverr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104"/>
  </p:notesMasterIdLst>
  <p:handoutMasterIdLst>
    <p:handoutMasterId r:id="rId105"/>
  </p:handoutMasterIdLst>
  <p:sldIdLst>
    <p:sldId id="256" r:id="rId6"/>
    <p:sldId id="257" r:id="rId7"/>
    <p:sldId id="258" r:id="rId8"/>
    <p:sldId id="259" r:id="rId9"/>
    <p:sldId id="260" r:id="rId10"/>
    <p:sldId id="261"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7" r:id="rId59"/>
    <p:sldId id="318" r:id="rId60"/>
    <p:sldId id="319" r:id="rId61"/>
    <p:sldId id="320" r:id="rId62"/>
    <p:sldId id="321" r:id="rId63"/>
    <p:sldId id="322" r:id="rId64"/>
    <p:sldId id="323" r:id="rId65"/>
    <p:sldId id="324" r:id="rId66"/>
    <p:sldId id="325" r:id="rId67"/>
    <p:sldId id="326" r:id="rId68"/>
    <p:sldId id="327" r:id="rId69"/>
    <p:sldId id="328" r:id="rId70"/>
    <p:sldId id="329" r:id="rId71"/>
    <p:sldId id="330" r:id="rId72"/>
    <p:sldId id="331" r:id="rId73"/>
    <p:sldId id="332" r:id="rId74"/>
    <p:sldId id="333" r:id="rId75"/>
    <p:sldId id="334" r:id="rId76"/>
    <p:sldId id="335" r:id="rId77"/>
    <p:sldId id="336" r:id="rId78"/>
    <p:sldId id="337" r:id="rId79"/>
    <p:sldId id="338" r:id="rId80"/>
    <p:sldId id="339" r:id="rId81"/>
    <p:sldId id="340" r:id="rId82"/>
    <p:sldId id="341" r:id="rId83"/>
    <p:sldId id="342" r:id="rId84"/>
    <p:sldId id="343" r:id="rId85"/>
    <p:sldId id="344" r:id="rId86"/>
    <p:sldId id="345" r:id="rId87"/>
    <p:sldId id="346" r:id="rId88"/>
    <p:sldId id="347" r:id="rId89"/>
    <p:sldId id="348" r:id="rId90"/>
    <p:sldId id="349" r:id="rId91"/>
    <p:sldId id="350" r:id="rId92"/>
    <p:sldId id="351" r:id="rId93"/>
    <p:sldId id="352" r:id="rId94"/>
    <p:sldId id="353" r:id="rId95"/>
    <p:sldId id="354" r:id="rId96"/>
    <p:sldId id="355" r:id="rId97"/>
    <p:sldId id="356" r:id="rId98"/>
    <p:sldId id="357" r:id="rId99"/>
    <p:sldId id="358" r:id="rId100"/>
    <p:sldId id="359" r:id="rId101"/>
    <p:sldId id="361" r:id="rId102"/>
    <p:sldId id="360" r:id="rId103"/>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8608"/>
    <a:srgbClr val="F9A03E"/>
    <a:srgbClr val="E39E48"/>
    <a:srgbClr val="6E8B2D"/>
    <a:srgbClr val="87AB37"/>
    <a:srgbClr val="9FC54D"/>
    <a:srgbClr val="505050"/>
    <a:srgbClr val="785393"/>
    <a:srgbClr val="80599D"/>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726" autoAdjust="0"/>
    <p:restoredTop sz="9523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varScale="1">
      <p:scale>
        <a:sx n="1" d="1"/>
        <a:sy n="1" d="1"/>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slide" Target="slides/slide79.xml"/><Relationship Id="rId89" Type="http://schemas.openxmlformats.org/officeDocument/2006/relationships/slide" Target="slides/slide84.xml"/><Relationship Id="rId16" Type="http://schemas.openxmlformats.org/officeDocument/2006/relationships/slide" Target="slides/slide11.xml"/><Relationship Id="rId107" Type="http://schemas.openxmlformats.org/officeDocument/2006/relationships/presProps" Target="presProps.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slide" Target="slides/slide74.xml"/><Relationship Id="rId102" Type="http://schemas.openxmlformats.org/officeDocument/2006/relationships/slide" Target="slides/slide97.xml"/><Relationship Id="rId5" Type="http://schemas.openxmlformats.org/officeDocument/2006/relationships/slideMaster" Target="slideMasters/slideMaster2.xml"/><Relationship Id="rId90" Type="http://schemas.openxmlformats.org/officeDocument/2006/relationships/slide" Target="slides/slide85.xml"/><Relationship Id="rId95" Type="http://schemas.openxmlformats.org/officeDocument/2006/relationships/slide" Target="slides/slide90.xml"/><Relationship Id="rId22" Type="http://schemas.openxmlformats.org/officeDocument/2006/relationships/slide" Target="slides/slide17.xml"/><Relationship Id="rId27" Type="http://schemas.openxmlformats.org/officeDocument/2006/relationships/slide" Target="slides/slide22.xml"/><Relationship Id="rId43" Type="http://schemas.openxmlformats.org/officeDocument/2006/relationships/slide" Target="slides/slide38.xml"/><Relationship Id="rId48" Type="http://schemas.openxmlformats.org/officeDocument/2006/relationships/slide" Target="slides/slide43.xml"/><Relationship Id="rId64" Type="http://schemas.openxmlformats.org/officeDocument/2006/relationships/slide" Target="slides/slide59.xml"/><Relationship Id="rId69" Type="http://schemas.openxmlformats.org/officeDocument/2006/relationships/slide" Target="slides/slide64.xml"/><Relationship Id="rId80" Type="http://schemas.openxmlformats.org/officeDocument/2006/relationships/slide" Target="slides/slide75.xml"/><Relationship Id="rId85" Type="http://schemas.openxmlformats.org/officeDocument/2006/relationships/slide" Target="slides/slide80.xml"/><Relationship Id="rId12" Type="http://schemas.openxmlformats.org/officeDocument/2006/relationships/slide" Target="slides/slide7.xml"/><Relationship Id="rId17" Type="http://schemas.openxmlformats.org/officeDocument/2006/relationships/slide" Target="slides/slide12.xml"/><Relationship Id="rId33" Type="http://schemas.openxmlformats.org/officeDocument/2006/relationships/slide" Target="slides/slide28.xml"/><Relationship Id="rId38" Type="http://schemas.openxmlformats.org/officeDocument/2006/relationships/slide" Target="slides/slide33.xml"/><Relationship Id="rId59" Type="http://schemas.openxmlformats.org/officeDocument/2006/relationships/slide" Target="slides/slide54.xml"/><Relationship Id="rId103" Type="http://schemas.openxmlformats.org/officeDocument/2006/relationships/slide" Target="slides/slide98.xml"/><Relationship Id="rId108" Type="http://schemas.openxmlformats.org/officeDocument/2006/relationships/viewProps" Target="viewProps.xml"/><Relationship Id="rId54" Type="http://schemas.openxmlformats.org/officeDocument/2006/relationships/slide" Target="slides/slide49.xml"/><Relationship Id="rId70" Type="http://schemas.openxmlformats.org/officeDocument/2006/relationships/slide" Target="slides/slide65.xml"/><Relationship Id="rId75" Type="http://schemas.openxmlformats.org/officeDocument/2006/relationships/slide" Target="slides/slide70.xml"/><Relationship Id="rId91" Type="http://schemas.openxmlformats.org/officeDocument/2006/relationships/slide" Target="slides/slide86.xml"/><Relationship Id="rId96" Type="http://schemas.openxmlformats.org/officeDocument/2006/relationships/slide" Target="slides/slide91.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6" Type="http://schemas.openxmlformats.org/officeDocument/2006/relationships/commentAuthors" Target="commentAuthors.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slide" Target="slides/slide73.xml"/><Relationship Id="rId81" Type="http://schemas.openxmlformats.org/officeDocument/2006/relationships/slide" Target="slides/slide76.xml"/><Relationship Id="rId86" Type="http://schemas.openxmlformats.org/officeDocument/2006/relationships/slide" Target="slides/slide81.xml"/><Relationship Id="rId94" Type="http://schemas.openxmlformats.org/officeDocument/2006/relationships/slide" Target="slides/slide89.xml"/><Relationship Id="rId99" Type="http://schemas.openxmlformats.org/officeDocument/2006/relationships/slide" Target="slides/slide94.xml"/><Relationship Id="rId101" Type="http://schemas.openxmlformats.org/officeDocument/2006/relationships/slide" Target="slides/slide96.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109" Type="http://schemas.openxmlformats.org/officeDocument/2006/relationships/theme" Target="theme/theme1.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97" Type="http://schemas.openxmlformats.org/officeDocument/2006/relationships/slide" Target="slides/slide92.xml"/><Relationship Id="rId104" Type="http://schemas.openxmlformats.org/officeDocument/2006/relationships/notesMaster" Target="notesMasters/notesMaster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slide" Target="slides/slide87.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slide" Target="slides/slide82.xml"/><Relationship Id="rId110" Type="http://schemas.openxmlformats.org/officeDocument/2006/relationships/tableStyles" Target="tableStyles.xml"/><Relationship Id="rId61" Type="http://schemas.openxmlformats.org/officeDocument/2006/relationships/slide" Target="slides/slide56.xml"/><Relationship Id="rId82" Type="http://schemas.openxmlformats.org/officeDocument/2006/relationships/slide" Target="slides/slide77.xml"/><Relationship Id="rId19" Type="http://schemas.openxmlformats.org/officeDocument/2006/relationships/slide" Target="slides/slide14.xml"/><Relationship Id="rId14" Type="http://schemas.openxmlformats.org/officeDocument/2006/relationships/slide" Target="slides/slide9.xml"/><Relationship Id="rId30" Type="http://schemas.openxmlformats.org/officeDocument/2006/relationships/slide" Target="slides/slide25.xml"/><Relationship Id="rId35" Type="http://schemas.openxmlformats.org/officeDocument/2006/relationships/slide" Target="slides/slide30.xml"/><Relationship Id="rId56" Type="http://schemas.openxmlformats.org/officeDocument/2006/relationships/slide" Target="slides/slide51.xml"/><Relationship Id="rId77" Type="http://schemas.openxmlformats.org/officeDocument/2006/relationships/slide" Target="slides/slide72.xml"/><Relationship Id="rId100" Type="http://schemas.openxmlformats.org/officeDocument/2006/relationships/slide" Target="slides/slide95.xml"/><Relationship Id="rId105" Type="http://schemas.openxmlformats.org/officeDocument/2006/relationships/handoutMaster" Target="handoutMasters/handoutMaster1.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93" Type="http://schemas.openxmlformats.org/officeDocument/2006/relationships/slide" Target="slides/slide88.xml"/><Relationship Id="rId98" Type="http://schemas.openxmlformats.org/officeDocument/2006/relationships/slide" Target="slides/slide93.xml"/><Relationship Id="rId3" Type="http://schemas.openxmlformats.org/officeDocument/2006/relationships/customXml" Target="../customXml/item3.xml"/><Relationship Id="rId25" Type="http://schemas.openxmlformats.org/officeDocument/2006/relationships/slide" Target="slides/slide20.xml"/><Relationship Id="rId46" Type="http://schemas.openxmlformats.org/officeDocument/2006/relationships/slide" Target="slides/slide41.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62" Type="http://schemas.openxmlformats.org/officeDocument/2006/relationships/slide" Target="slides/slide57.xml"/><Relationship Id="rId83" Type="http://schemas.openxmlformats.org/officeDocument/2006/relationships/slide" Target="slides/slide78.xml"/><Relationship Id="rId88" Type="http://schemas.openxmlformats.org/officeDocument/2006/relationships/slide" Target="slides/slide8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3/6/2014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3/6/2014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90851630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p:nvPr>
        </p:nvSpPr>
        <p:spPr/>
        <p:txBody>
          <a:bodyPr/>
          <a:lstStyle/>
          <a:p>
            <a:pPr>
              <a:defRPr/>
            </a:pPr>
            <a:r>
              <a:rPr lang="en-US" smtClean="0">
                <a:solidFill>
                  <a:prstClr val="black"/>
                </a:solidFill>
              </a:rPr>
              <a:t>Module 1: Introducing SharePoint 2010</a:t>
            </a:r>
            <a:endParaRPr lang="en-US" dirty="0">
              <a:solidFill>
                <a:prstClr val="black"/>
              </a:solidFill>
            </a:endParaRPr>
          </a:p>
        </p:txBody>
      </p:sp>
      <p:sp>
        <p:nvSpPr>
          <p:cNvPr id="5" name="Date Placeholder 4"/>
          <p:cNvSpPr>
            <a:spLocks noGrp="1"/>
          </p:cNvSpPr>
          <p:nvPr>
            <p:ph type="dt" sz="quarter" idx="1"/>
          </p:nvPr>
        </p:nvSpPr>
        <p:spPr/>
        <p:txBody>
          <a:bodyPr/>
          <a:lstStyle/>
          <a:p>
            <a:pPr>
              <a:defRPr/>
            </a:pPr>
            <a:r>
              <a:rPr lang="en-US" smtClean="0">
                <a:solidFill>
                  <a:prstClr val="black"/>
                </a:solidFill>
              </a:rPr>
              <a:t>Course 10174A</a:t>
            </a:r>
            <a:endParaRPr lang="en-US" dirty="0">
              <a:solidFill>
                <a:prstClr val="black"/>
              </a:solidFill>
            </a:endParaRPr>
          </a:p>
        </p:txBody>
      </p:sp>
      <p:sp>
        <p:nvSpPr>
          <p:cNvPr id="6" name="Slide Number Placeholder 5"/>
          <p:cNvSpPr>
            <a:spLocks noGrp="1"/>
          </p:cNvSpPr>
          <p:nvPr>
            <p:ph type="sldNum" sz="quarter" idx="5"/>
          </p:nvPr>
        </p:nvSpPr>
        <p:spPr/>
        <p:txBody>
          <a:bodyPr/>
          <a:lstStyle/>
          <a:p>
            <a:pPr>
              <a:defRPr/>
            </a:pPr>
            <a:fld id="{0A3AB120-CEEC-4905-B34A-5A5C8241F31B}" type="slidenum">
              <a:rPr lang="en-US" smtClean="0">
                <a:solidFill>
                  <a:prstClr val="black"/>
                </a:solidFill>
              </a:rPr>
              <a:pPr>
                <a:defRPr/>
              </a:pPr>
              <a:t>19</a:t>
            </a:fld>
            <a:endParaRPr lang="en-US">
              <a:solidFill>
                <a:prstClr val="black"/>
              </a:solidFill>
            </a:endParaRPr>
          </a:p>
        </p:txBody>
      </p:sp>
      <p:sp>
        <p:nvSpPr>
          <p:cNvPr id="159749" name="Slide Image Placeholder 8"/>
          <p:cNvSpPr>
            <a:spLocks noGrp="1" noRot="1" noChangeAspect="1" noTextEdit="1"/>
          </p:cNvSpPr>
          <p:nvPr>
            <p:ph type="sldImg"/>
          </p:nvPr>
        </p:nvSpPr>
        <p:spPr>
          <a:xfrm>
            <a:off x="915988" y="458788"/>
            <a:ext cx="4976812" cy="2800350"/>
          </a:xfrm>
          <a:ln/>
        </p:spPr>
      </p:sp>
      <p:sp>
        <p:nvSpPr>
          <p:cNvPr id="10" name="Notes Placeholder 9"/>
          <p:cNvSpPr>
            <a:spLocks noGrp="1"/>
          </p:cNvSpPr>
          <p:nvPr>
            <p:ph type="body" idx="1"/>
          </p:nvPr>
        </p:nvSpPr>
        <p:spPr/>
        <p:txBody>
          <a:bodyPr/>
          <a:lstStyle/>
          <a:p>
            <a:pPr>
              <a:defRPr/>
            </a:pPr>
            <a:endParaRPr lang="en-US" dirty="0"/>
          </a:p>
        </p:txBody>
      </p:sp>
    </p:spTree>
    <p:extLst>
      <p:ext uri="{BB962C8B-B14F-4D97-AF65-F5344CB8AC3E}">
        <p14:creationId xmlns:p14="http://schemas.microsoft.com/office/powerpoint/2010/main" val="23517656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p:nvPr>
        </p:nvSpPr>
        <p:spPr/>
        <p:txBody>
          <a:bodyPr/>
          <a:lstStyle/>
          <a:p>
            <a:pPr>
              <a:defRPr/>
            </a:pPr>
            <a:r>
              <a:rPr lang="en-US" smtClean="0">
                <a:solidFill>
                  <a:prstClr val="black"/>
                </a:solidFill>
              </a:rPr>
              <a:t>Module 1: Introducing SharePoint 2010</a:t>
            </a:r>
            <a:endParaRPr lang="en-US" dirty="0">
              <a:solidFill>
                <a:prstClr val="black"/>
              </a:solidFill>
            </a:endParaRPr>
          </a:p>
        </p:txBody>
      </p:sp>
      <p:sp>
        <p:nvSpPr>
          <p:cNvPr id="5" name="Date Placeholder 4"/>
          <p:cNvSpPr>
            <a:spLocks noGrp="1"/>
          </p:cNvSpPr>
          <p:nvPr>
            <p:ph type="dt" sz="quarter" idx="1"/>
          </p:nvPr>
        </p:nvSpPr>
        <p:spPr/>
        <p:txBody>
          <a:bodyPr/>
          <a:lstStyle/>
          <a:p>
            <a:pPr>
              <a:defRPr/>
            </a:pPr>
            <a:r>
              <a:rPr lang="en-US" smtClean="0">
                <a:solidFill>
                  <a:prstClr val="black"/>
                </a:solidFill>
              </a:rPr>
              <a:t>Course 10174A</a:t>
            </a:r>
            <a:endParaRPr lang="en-US" dirty="0">
              <a:solidFill>
                <a:prstClr val="black"/>
              </a:solidFill>
            </a:endParaRPr>
          </a:p>
        </p:txBody>
      </p:sp>
      <p:sp>
        <p:nvSpPr>
          <p:cNvPr id="6" name="Slide Number Placeholder 5"/>
          <p:cNvSpPr>
            <a:spLocks noGrp="1"/>
          </p:cNvSpPr>
          <p:nvPr>
            <p:ph type="sldNum" sz="quarter" idx="5"/>
          </p:nvPr>
        </p:nvSpPr>
        <p:spPr/>
        <p:txBody>
          <a:bodyPr/>
          <a:lstStyle/>
          <a:p>
            <a:pPr>
              <a:defRPr/>
            </a:pPr>
            <a:fld id="{0A3AB120-CEEC-4905-B34A-5A5C8241F31B}" type="slidenum">
              <a:rPr lang="en-US" smtClean="0">
                <a:solidFill>
                  <a:prstClr val="black"/>
                </a:solidFill>
              </a:rPr>
              <a:pPr>
                <a:defRPr/>
              </a:pPr>
              <a:t>20</a:t>
            </a:fld>
            <a:endParaRPr lang="en-US">
              <a:solidFill>
                <a:prstClr val="black"/>
              </a:solidFill>
            </a:endParaRPr>
          </a:p>
        </p:txBody>
      </p:sp>
      <p:sp>
        <p:nvSpPr>
          <p:cNvPr id="159749" name="Slide Image Placeholder 8"/>
          <p:cNvSpPr>
            <a:spLocks noGrp="1" noRot="1" noChangeAspect="1" noTextEdit="1"/>
          </p:cNvSpPr>
          <p:nvPr>
            <p:ph type="sldImg"/>
          </p:nvPr>
        </p:nvSpPr>
        <p:spPr>
          <a:xfrm>
            <a:off x="915988" y="458788"/>
            <a:ext cx="4976812" cy="2800350"/>
          </a:xfrm>
          <a:ln/>
        </p:spPr>
      </p:sp>
      <p:sp>
        <p:nvSpPr>
          <p:cNvPr id="10" name="Notes Placeholder 9"/>
          <p:cNvSpPr>
            <a:spLocks noGrp="1"/>
          </p:cNvSpPr>
          <p:nvPr>
            <p:ph type="body" idx="1"/>
          </p:nvPr>
        </p:nvSpPr>
        <p:spPr/>
        <p:txBody>
          <a:bodyPr/>
          <a:lstStyle/>
          <a:p>
            <a:pPr>
              <a:defRPr/>
            </a:pPr>
            <a:endParaRPr lang="en-US" dirty="0"/>
          </a:p>
        </p:txBody>
      </p:sp>
    </p:spTree>
    <p:extLst>
      <p:ext uri="{BB962C8B-B14F-4D97-AF65-F5344CB8AC3E}">
        <p14:creationId xmlns:p14="http://schemas.microsoft.com/office/powerpoint/2010/main" val="14215836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eader Placeholder 3"/>
          <p:cNvSpPr>
            <a:spLocks noGrp="1"/>
          </p:cNvSpPr>
          <p:nvPr>
            <p:ph type="hdr" sz="quarter"/>
          </p:nvPr>
        </p:nvSpPr>
        <p:spPr/>
        <p:txBody>
          <a:bodyPr/>
          <a:lstStyle/>
          <a:p>
            <a:pPr>
              <a:defRPr/>
            </a:pPr>
            <a:r>
              <a:rPr lang="en-US" smtClean="0">
                <a:solidFill>
                  <a:prstClr val="black"/>
                </a:solidFill>
              </a:rPr>
              <a:t>Module 1: Introducing SharePoint 2010</a:t>
            </a:r>
            <a:endParaRPr lang="en-US" dirty="0">
              <a:solidFill>
                <a:prstClr val="black"/>
              </a:solidFill>
            </a:endParaRPr>
          </a:p>
        </p:txBody>
      </p:sp>
      <p:sp>
        <p:nvSpPr>
          <p:cNvPr id="5" name="Date Placeholder 4"/>
          <p:cNvSpPr>
            <a:spLocks noGrp="1"/>
          </p:cNvSpPr>
          <p:nvPr>
            <p:ph type="dt" sz="quarter" idx="1"/>
          </p:nvPr>
        </p:nvSpPr>
        <p:spPr/>
        <p:txBody>
          <a:bodyPr/>
          <a:lstStyle/>
          <a:p>
            <a:pPr>
              <a:defRPr/>
            </a:pPr>
            <a:r>
              <a:rPr lang="en-US" smtClean="0">
                <a:solidFill>
                  <a:prstClr val="black"/>
                </a:solidFill>
              </a:rPr>
              <a:t>Course 10174A</a:t>
            </a:r>
            <a:endParaRPr lang="en-US" dirty="0">
              <a:solidFill>
                <a:prstClr val="black"/>
              </a:solidFill>
            </a:endParaRPr>
          </a:p>
        </p:txBody>
      </p:sp>
      <p:sp>
        <p:nvSpPr>
          <p:cNvPr id="6" name="Slide Number Placeholder 5"/>
          <p:cNvSpPr>
            <a:spLocks noGrp="1"/>
          </p:cNvSpPr>
          <p:nvPr>
            <p:ph type="sldNum" sz="quarter" idx="5"/>
          </p:nvPr>
        </p:nvSpPr>
        <p:spPr/>
        <p:txBody>
          <a:bodyPr/>
          <a:lstStyle/>
          <a:p>
            <a:pPr>
              <a:defRPr/>
            </a:pPr>
            <a:fld id="{0A3AB120-CEEC-4905-B34A-5A5C8241F31B}" type="slidenum">
              <a:rPr lang="en-US" smtClean="0">
                <a:solidFill>
                  <a:prstClr val="black"/>
                </a:solidFill>
              </a:rPr>
              <a:pPr>
                <a:defRPr/>
              </a:pPr>
              <a:t>21</a:t>
            </a:fld>
            <a:endParaRPr lang="en-US">
              <a:solidFill>
                <a:prstClr val="black"/>
              </a:solidFill>
            </a:endParaRPr>
          </a:p>
        </p:txBody>
      </p:sp>
      <p:sp>
        <p:nvSpPr>
          <p:cNvPr id="159749" name="Slide Image Placeholder 8"/>
          <p:cNvSpPr>
            <a:spLocks noGrp="1" noRot="1" noChangeAspect="1" noTextEdit="1"/>
          </p:cNvSpPr>
          <p:nvPr>
            <p:ph type="sldImg"/>
          </p:nvPr>
        </p:nvSpPr>
        <p:spPr>
          <a:xfrm>
            <a:off x="915988" y="458788"/>
            <a:ext cx="4976812" cy="2800350"/>
          </a:xfrm>
          <a:ln/>
        </p:spPr>
      </p:sp>
      <p:sp>
        <p:nvSpPr>
          <p:cNvPr id="10" name="Notes Placeholder 9"/>
          <p:cNvSpPr>
            <a:spLocks noGrp="1"/>
          </p:cNvSpPr>
          <p:nvPr>
            <p:ph type="body" idx="1"/>
          </p:nvPr>
        </p:nvSpPr>
        <p:spPr/>
        <p:txBody>
          <a:bodyPr/>
          <a:lstStyle/>
          <a:p>
            <a:pPr>
              <a:defRPr/>
            </a:pPr>
            <a:endParaRPr lang="en-US" dirty="0"/>
          </a:p>
        </p:txBody>
      </p:sp>
    </p:spTree>
    <p:extLst>
      <p:ext uri="{BB962C8B-B14F-4D97-AF65-F5344CB8AC3E}">
        <p14:creationId xmlns:p14="http://schemas.microsoft.com/office/powerpoint/2010/main" val="27289516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9662DC0F-4520-4294-9D49-C5215678B6A9}"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26</a:t>
            </a:fld>
            <a:endParaRPr lang="en-US" dirty="0">
              <a:solidFill>
                <a:prstClr val="black"/>
              </a:solidFill>
            </a:endParaRPr>
          </a:p>
        </p:txBody>
      </p:sp>
    </p:spTree>
    <p:extLst>
      <p:ext uri="{BB962C8B-B14F-4D97-AF65-F5344CB8AC3E}">
        <p14:creationId xmlns:p14="http://schemas.microsoft.com/office/powerpoint/2010/main" val="18573991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31</a:t>
            </a:fld>
            <a:endParaRPr lang="en-US" dirty="0">
              <a:solidFill>
                <a:prstClr val="black"/>
              </a:solidFill>
            </a:endParaRPr>
          </a:p>
        </p:txBody>
      </p:sp>
    </p:spTree>
    <p:extLst>
      <p:ext uri="{BB962C8B-B14F-4D97-AF65-F5344CB8AC3E}">
        <p14:creationId xmlns:p14="http://schemas.microsoft.com/office/powerpoint/2010/main" val="127739355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3708244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458788"/>
            <a:ext cx="4976812" cy="280035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Module 1: Introducing SharePoint 2010</a:t>
            </a:r>
            <a:endParaRPr lang="en-US">
              <a:solidFill>
                <a:prstClr val="black"/>
              </a:solidFill>
            </a:endParaRPr>
          </a:p>
        </p:txBody>
      </p:sp>
      <p:sp>
        <p:nvSpPr>
          <p:cNvPr id="5" name="Date Placeholder 4"/>
          <p:cNvSpPr>
            <a:spLocks noGrp="1"/>
          </p:cNvSpPr>
          <p:nvPr>
            <p:ph type="dt" idx="11"/>
          </p:nvPr>
        </p:nvSpPr>
        <p:spPr/>
        <p:txBody>
          <a:bodyPr/>
          <a:lstStyle/>
          <a:p>
            <a:pPr>
              <a:defRPr/>
            </a:pPr>
            <a:r>
              <a:rPr lang="en-US" smtClean="0">
                <a:solidFill>
                  <a:prstClr val="black"/>
                </a:solidFill>
              </a:rPr>
              <a:t>Course 10174A</a:t>
            </a:r>
            <a:endParaRPr lang="en-US">
              <a:solidFill>
                <a:prstClr val="black"/>
              </a:solidFill>
            </a:endParaRPr>
          </a:p>
        </p:txBody>
      </p:sp>
      <p:sp>
        <p:nvSpPr>
          <p:cNvPr id="6" name="Slide Number Placeholder 5"/>
          <p:cNvSpPr>
            <a:spLocks noGrp="1"/>
          </p:cNvSpPr>
          <p:nvPr>
            <p:ph type="sldNum" sz="quarter" idx="12"/>
          </p:nvPr>
        </p:nvSpPr>
        <p:spPr/>
        <p:txBody>
          <a:bodyPr/>
          <a:lstStyle/>
          <a:p>
            <a:pPr>
              <a:defRPr/>
            </a:pPr>
            <a:fld id="{34613441-E64E-4492-9761-6A646DAFF2E9}" type="slidenum">
              <a:rPr lang="en-US" smtClean="0">
                <a:solidFill>
                  <a:prstClr val="black"/>
                </a:solidFill>
              </a:rPr>
              <a:pPr>
                <a:defRPr/>
              </a:pPr>
              <a:t>39</a:t>
            </a:fld>
            <a:endParaRPr lang="en-US">
              <a:solidFill>
                <a:prstClr val="black"/>
              </a:solidFill>
            </a:endParaRPr>
          </a:p>
        </p:txBody>
      </p:sp>
    </p:spTree>
    <p:extLst>
      <p:ext uri="{BB962C8B-B14F-4D97-AF65-F5344CB8AC3E}">
        <p14:creationId xmlns:p14="http://schemas.microsoft.com/office/powerpoint/2010/main" val="39703227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458788"/>
            <a:ext cx="4976812" cy="280035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Module 1: Introducing SharePoint 2010</a:t>
            </a:r>
            <a:endParaRPr lang="en-US">
              <a:solidFill>
                <a:prstClr val="black"/>
              </a:solidFill>
            </a:endParaRPr>
          </a:p>
        </p:txBody>
      </p:sp>
      <p:sp>
        <p:nvSpPr>
          <p:cNvPr id="5" name="Date Placeholder 4"/>
          <p:cNvSpPr>
            <a:spLocks noGrp="1"/>
          </p:cNvSpPr>
          <p:nvPr>
            <p:ph type="dt" idx="11"/>
          </p:nvPr>
        </p:nvSpPr>
        <p:spPr/>
        <p:txBody>
          <a:bodyPr/>
          <a:lstStyle/>
          <a:p>
            <a:pPr>
              <a:defRPr/>
            </a:pPr>
            <a:r>
              <a:rPr lang="en-US" smtClean="0">
                <a:solidFill>
                  <a:prstClr val="black"/>
                </a:solidFill>
              </a:rPr>
              <a:t>Course 10174A</a:t>
            </a:r>
            <a:endParaRPr lang="en-US">
              <a:solidFill>
                <a:prstClr val="black"/>
              </a:solidFill>
            </a:endParaRPr>
          </a:p>
        </p:txBody>
      </p:sp>
      <p:sp>
        <p:nvSpPr>
          <p:cNvPr id="6" name="Slide Number Placeholder 5"/>
          <p:cNvSpPr>
            <a:spLocks noGrp="1"/>
          </p:cNvSpPr>
          <p:nvPr>
            <p:ph type="sldNum" sz="quarter" idx="12"/>
          </p:nvPr>
        </p:nvSpPr>
        <p:spPr/>
        <p:txBody>
          <a:bodyPr/>
          <a:lstStyle/>
          <a:p>
            <a:pPr>
              <a:defRPr/>
            </a:pPr>
            <a:fld id="{34613441-E64E-4492-9761-6A646DAFF2E9}" type="slidenum">
              <a:rPr lang="en-US" smtClean="0">
                <a:solidFill>
                  <a:prstClr val="black"/>
                </a:solidFill>
              </a:rPr>
              <a:pPr>
                <a:defRPr/>
              </a:pPr>
              <a:t>40</a:t>
            </a:fld>
            <a:endParaRPr lang="en-US">
              <a:solidFill>
                <a:prstClr val="black"/>
              </a:solidFill>
            </a:endParaRPr>
          </a:p>
        </p:txBody>
      </p:sp>
    </p:spTree>
    <p:extLst>
      <p:ext uri="{BB962C8B-B14F-4D97-AF65-F5344CB8AC3E}">
        <p14:creationId xmlns:p14="http://schemas.microsoft.com/office/powerpoint/2010/main" val="42221349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458788"/>
            <a:ext cx="4976812" cy="280035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Module 1: Introducing SharePoint 2010</a:t>
            </a:r>
            <a:endParaRPr lang="en-US">
              <a:solidFill>
                <a:prstClr val="black"/>
              </a:solidFill>
            </a:endParaRPr>
          </a:p>
        </p:txBody>
      </p:sp>
      <p:sp>
        <p:nvSpPr>
          <p:cNvPr id="5" name="Date Placeholder 4"/>
          <p:cNvSpPr>
            <a:spLocks noGrp="1"/>
          </p:cNvSpPr>
          <p:nvPr>
            <p:ph type="dt" idx="11"/>
          </p:nvPr>
        </p:nvSpPr>
        <p:spPr/>
        <p:txBody>
          <a:bodyPr/>
          <a:lstStyle/>
          <a:p>
            <a:pPr>
              <a:defRPr/>
            </a:pPr>
            <a:r>
              <a:rPr lang="en-US" smtClean="0">
                <a:solidFill>
                  <a:prstClr val="black"/>
                </a:solidFill>
              </a:rPr>
              <a:t>Course 10174A</a:t>
            </a:r>
            <a:endParaRPr lang="en-US">
              <a:solidFill>
                <a:prstClr val="black"/>
              </a:solidFill>
            </a:endParaRPr>
          </a:p>
        </p:txBody>
      </p:sp>
      <p:sp>
        <p:nvSpPr>
          <p:cNvPr id="6" name="Slide Number Placeholder 5"/>
          <p:cNvSpPr>
            <a:spLocks noGrp="1"/>
          </p:cNvSpPr>
          <p:nvPr>
            <p:ph type="sldNum" sz="quarter" idx="12"/>
          </p:nvPr>
        </p:nvSpPr>
        <p:spPr/>
        <p:txBody>
          <a:bodyPr/>
          <a:lstStyle/>
          <a:p>
            <a:pPr>
              <a:defRPr/>
            </a:pPr>
            <a:fld id="{34613441-E64E-4492-9761-6A646DAFF2E9}" type="slidenum">
              <a:rPr lang="en-US" smtClean="0">
                <a:solidFill>
                  <a:prstClr val="black"/>
                </a:solidFill>
              </a:rPr>
              <a:pPr>
                <a:defRPr/>
              </a:pPr>
              <a:t>41</a:t>
            </a:fld>
            <a:endParaRPr lang="en-US">
              <a:solidFill>
                <a:prstClr val="black"/>
              </a:solidFill>
            </a:endParaRPr>
          </a:p>
        </p:txBody>
      </p:sp>
    </p:spTree>
    <p:extLst>
      <p:ext uri="{BB962C8B-B14F-4D97-AF65-F5344CB8AC3E}">
        <p14:creationId xmlns:p14="http://schemas.microsoft.com/office/powerpoint/2010/main" val="265561981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458788"/>
            <a:ext cx="4976812" cy="280035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Module 1: Introducing SharePoint 2010</a:t>
            </a:r>
            <a:endParaRPr lang="en-US">
              <a:solidFill>
                <a:prstClr val="black"/>
              </a:solidFill>
            </a:endParaRPr>
          </a:p>
        </p:txBody>
      </p:sp>
      <p:sp>
        <p:nvSpPr>
          <p:cNvPr id="5" name="Date Placeholder 4"/>
          <p:cNvSpPr>
            <a:spLocks noGrp="1"/>
          </p:cNvSpPr>
          <p:nvPr>
            <p:ph type="dt" idx="11"/>
          </p:nvPr>
        </p:nvSpPr>
        <p:spPr/>
        <p:txBody>
          <a:bodyPr/>
          <a:lstStyle/>
          <a:p>
            <a:pPr>
              <a:defRPr/>
            </a:pPr>
            <a:r>
              <a:rPr lang="en-US" smtClean="0">
                <a:solidFill>
                  <a:prstClr val="black"/>
                </a:solidFill>
              </a:rPr>
              <a:t>Course 10174A</a:t>
            </a:r>
            <a:endParaRPr lang="en-US">
              <a:solidFill>
                <a:prstClr val="black"/>
              </a:solidFill>
            </a:endParaRPr>
          </a:p>
        </p:txBody>
      </p:sp>
      <p:sp>
        <p:nvSpPr>
          <p:cNvPr id="6" name="Slide Number Placeholder 5"/>
          <p:cNvSpPr>
            <a:spLocks noGrp="1"/>
          </p:cNvSpPr>
          <p:nvPr>
            <p:ph type="sldNum" sz="quarter" idx="12"/>
          </p:nvPr>
        </p:nvSpPr>
        <p:spPr/>
        <p:txBody>
          <a:bodyPr/>
          <a:lstStyle/>
          <a:p>
            <a:pPr>
              <a:defRPr/>
            </a:pPr>
            <a:fld id="{34613441-E64E-4492-9761-6A646DAFF2E9}" type="slidenum">
              <a:rPr lang="en-US" smtClean="0">
                <a:solidFill>
                  <a:prstClr val="black"/>
                </a:solidFill>
              </a:rPr>
              <a:pPr>
                <a:defRPr/>
              </a:pPr>
              <a:t>42</a:t>
            </a:fld>
            <a:endParaRPr lang="en-US">
              <a:solidFill>
                <a:prstClr val="black"/>
              </a:solidFill>
            </a:endParaRPr>
          </a:p>
        </p:txBody>
      </p:sp>
    </p:spTree>
    <p:extLst>
      <p:ext uri="{BB962C8B-B14F-4D97-AF65-F5344CB8AC3E}">
        <p14:creationId xmlns:p14="http://schemas.microsoft.com/office/powerpoint/2010/main" val="216494839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1203334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solidFill>
                  <a:prstClr val="black"/>
                </a:solidFill>
              </a:rPr>
              <a:t>SPC2012 – IT Pro</a:t>
            </a:r>
            <a:endParaRPr lang="en-US" dirty="0">
              <a:solidFill>
                <a:prstClr val="black"/>
              </a:solidFill>
            </a:endParaRPr>
          </a:p>
        </p:txBody>
      </p:sp>
      <p:sp>
        <p:nvSpPr>
          <p:cNvPr id="5" name="Footer Placeholder 4"/>
          <p:cNvSpPr>
            <a:spLocks noGrp="1"/>
          </p:cNvSpPr>
          <p:nvPr>
            <p:ph type="ftr" sz="quarter" idx="11"/>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2012 Microsoft Corporation. All rights reserved. Microsoft, Windows, and other product names are or may be registered trademarks and/or trademarks in the U.S. and/or other countries.</a:t>
            </a:r>
          </a:p>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6" name="Date Placeholder 5"/>
          <p:cNvSpPr>
            <a:spLocks noGrp="1"/>
          </p:cNvSpPr>
          <p:nvPr>
            <p:ph type="dt" idx="12"/>
          </p:nvPr>
        </p:nvSpPr>
        <p:spPr/>
        <p:txBody>
          <a:bodyPr/>
          <a:lstStyle/>
          <a:p>
            <a:fld id="{06989806-C5D4-4F97-A923-88E40DA6A3D3}"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46</a:t>
            </a:fld>
            <a:endParaRPr lang="en-US" dirty="0">
              <a:solidFill>
                <a:prstClr val="black"/>
              </a:solidFill>
            </a:endParaRPr>
          </a:p>
        </p:txBody>
      </p:sp>
    </p:spTree>
    <p:extLst>
      <p:ext uri="{BB962C8B-B14F-4D97-AF65-F5344CB8AC3E}">
        <p14:creationId xmlns:p14="http://schemas.microsoft.com/office/powerpoint/2010/main" val="1432902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rtl="0"/>
            <a:endParaRPr lang="en-US" dirty="0"/>
          </a:p>
        </p:txBody>
      </p:sp>
      <p:sp>
        <p:nvSpPr>
          <p:cNvPr id="4" name="Slide Number Placeholder 3"/>
          <p:cNvSpPr>
            <a:spLocks noGrp="1"/>
          </p:cNvSpPr>
          <p:nvPr>
            <p:ph type="sldNum" sz="quarter" idx="10"/>
          </p:nvPr>
        </p:nvSpPr>
        <p:spPr/>
        <p:txBody>
          <a:bodyPr/>
          <a:lstStyle/>
          <a:p>
            <a:fld id="{61B447FB-7940-4B31-AB25-570532E759B4}" type="slidenum">
              <a:rPr lang="en-US" smtClean="0">
                <a:solidFill>
                  <a:prstClr val="black"/>
                </a:solidFill>
              </a:rPr>
              <a:pPr/>
              <a:t>50</a:t>
            </a:fld>
            <a:endParaRPr lang="en-US">
              <a:solidFill>
                <a:prstClr val="black"/>
              </a:solidFill>
            </a:endParaRPr>
          </a:p>
        </p:txBody>
      </p:sp>
    </p:spTree>
    <p:extLst>
      <p:ext uri="{BB962C8B-B14F-4D97-AF65-F5344CB8AC3E}">
        <p14:creationId xmlns:p14="http://schemas.microsoft.com/office/powerpoint/2010/main" val="245108630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624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6D14CBA-CDD9-4A5A-AB99-24BB56A56611}" type="slidenum">
              <a:rPr lang="en-US" smtClean="0">
                <a:solidFill>
                  <a:prstClr val="black"/>
                </a:solidFill>
              </a:rPr>
              <a:pPr/>
              <a:t>83</a:t>
            </a:fld>
            <a:endParaRPr lang="en-US" smtClean="0">
              <a:solidFill>
                <a:prstClr val="black"/>
              </a:solidFill>
            </a:endParaRPr>
          </a:p>
        </p:txBody>
      </p:sp>
    </p:spTree>
    <p:extLst>
      <p:ext uri="{BB962C8B-B14F-4D97-AF65-F5344CB8AC3E}">
        <p14:creationId xmlns:p14="http://schemas.microsoft.com/office/powerpoint/2010/main" val="385144961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624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6D14CBA-CDD9-4A5A-AB99-24BB56A56611}" type="slidenum">
              <a:rPr lang="en-US" smtClean="0">
                <a:solidFill>
                  <a:prstClr val="black"/>
                </a:solidFill>
              </a:rPr>
              <a:pPr/>
              <a:t>84</a:t>
            </a:fld>
            <a:endParaRPr lang="en-US" smtClean="0">
              <a:solidFill>
                <a:prstClr val="black"/>
              </a:solidFill>
            </a:endParaRPr>
          </a:p>
        </p:txBody>
      </p:sp>
    </p:spTree>
    <p:extLst>
      <p:ext uri="{BB962C8B-B14F-4D97-AF65-F5344CB8AC3E}">
        <p14:creationId xmlns:p14="http://schemas.microsoft.com/office/powerpoint/2010/main" val="268976747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624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6D14CBA-CDD9-4A5A-AB99-24BB56A56611}" type="slidenum">
              <a:rPr lang="en-US" smtClean="0">
                <a:solidFill>
                  <a:prstClr val="black"/>
                </a:solidFill>
              </a:rPr>
              <a:pPr/>
              <a:t>85</a:t>
            </a:fld>
            <a:endParaRPr lang="en-US" smtClean="0">
              <a:solidFill>
                <a:prstClr val="black"/>
              </a:solidFill>
            </a:endParaRPr>
          </a:p>
        </p:txBody>
      </p:sp>
    </p:spTree>
    <p:extLst>
      <p:ext uri="{BB962C8B-B14F-4D97-AF65-F5344CB8AC3E}">
        <p14:creationId xmlns:p14="http://schemas.microsoft.com/office/powerpoint/2010/main" val="35225780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bwMode="auto">
          <a:noFill/>
          <a:ln>
            <a:solidFill>
              <a:srgbClr val="000000"/>
            </a:solidFill>
            <a:miter lim="800000"/>
            <a:headEnd/>
            <a:tailEnd/>
          </a:ln>
        </p:spPr>
      </p:sp>
      <p:sp>
        <p:nvSpPr>
          <p:cNvPr id="62467" name="Notes Placeholder 2"/>
          <p:cNvSpPr>
            <a:spLocks noGrp="1"/>
          </p:cNvSpPr>
          <p:nvPr>
            <p:ph type="body" idx="1"/>
          </p:nvPr>
        </p:nvSpPr>
        <p:spPr bwMode="auto">
          <a:noFill/>
        </p:spPr>
        <p:txBody>
          <a:bodyPr wrap="square" numCol="1" anchor="t" anchorCtr="0" compatLnSpc="1">
            <a:prstTxWarp prst="textNoShape">
              <a:avLst/>
            </a:prstTxWarp>
          </a:bodyPr>
          <a:lstStyle/>
          <a:p>
            <a:endParaRPr lang="en-US" dirty="0" smtClean="0"/>
          </a:p>
        </p:txBody>
      </p:sp>
      <p:sp>
        <p:nvSpPr>
          <p:cNvPr id="6246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16D14CBA-CDD9-4A5A-AB99-24BB56A56611}" type="slidenum">
              <a:rPr lang="en-US" smtClean="0">
                <a:solidFill>
                  <a:prstClr val="black"/>
                </a:solidFill>
              </a:rPr>
              <a:pPr/>
              <a:t>86</a:t>
            </a:fld>
            <a:endParaRPr lang="en-US" smtClean="0">
              <a:solidFill>
                <a:prstClr val="black"/>
              </a:solidFill>
            </a:endParaRPr>
          </a:p>
        </p:txBody>
      </p:sp>
    </p:spTree>
    <p:extLst>
      <p:ext uri="{BB962C8B-B14F-4D97-AF65-F5344CB8AC3E}">
        <p14:creationId xmlns:p14="http://schemas.microsoft.com/office/powerpoint/2010/main" val="23335677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15988" y="458788"/>
            <a:ext cx="4976812" cy="2800350"/>
          </a:xfrm>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pPr>
              <a:defRPr/>
            </a:pPr>
            <a:r>
              <a:rPr lang="en-US" smtClean="0">
                <a:solidFill>
                  <a:prstClr val="black"/>
                </a:solidFill>
              </a:rPr>
              <a:t>Module 1: Introducing SharePoint 2010</a:t>
            </a:r>
            <a:endParaRPr lang="en-US">
              <a:solidFill>
                <a:prstClr val="black"/>
              </a:solidFill>
            </a:endParaRPr>
          </a:p>
        </p:txBody>
      </p:sp>
      <p:sp>
        <p:nvSpPr>
          <p:cNvPr id="5" name="Date Placeholder 4"/>
          <p:cNvSpPr>
            <a:spLocks noGrp="1"/>
          </p:cNvSpPr>
          <p:nvPr>
            <p:ph type="dt" idx="11"/>
          </p:nvPr>
        </p:nvSpPr>
        <p:spPr/>
        <p:txBody>
          <a:bodyPr/>
          <a:lstStyle/>
          <a:p>
            <a:pPr>
              <a:defRPr/>
            </a:pPr>
            <a:r>
              <a:rPr lang="en-US" smtClean="0">
                <a:solidFill>
                  <a:prstClr val="black"/>
                </a:solidFill>
              </a:rPr>
              <a:t>Course 10174A</a:t>
            </a:r>
            <a:endParaRPr lang="en-US">
              <a:solidFill>
                <a:prstClr val="black"/>
              </a:solidFill>
            </a:endParaRPr>
          </a:p>
        </p:txBody>
      </p:sp>
      <p:sp>
        <p:nvSpPr>
          <p:cNvPr id="6" name="Slide Number Placeholder 5"/>
          <p:cNvSpPr>
            <a:spLocks noGrp="1"/>
          </p:cNvSpPr>
          <p:nvPr>
            <p:ph type="sldNum" sz="quarter" idx="12"/>
          </p:nvPr>
        </p:nvSpPr>
        <p:spPr/>
        <p:txBody>
          <a:bodyPr/>
          <a:lstStyle/>
          <a:p>
            <a:pPr>
              <a:defRPr/>
            </a:pPr>
            <a:fld id="{492A80E8-EF20-4417-9E43-68D09A4B7368}" type="slidenum">
              <a:rPr lang="en-US" smtClean="0">
                <a:solidFill>
                  <a:prstClr val="black"/>
                </a:solidFill>
              </a:rPr>
              <a:pPr>
                <a:defRPr/>
              </a:pPr>
              <a:t>93</a:t>
            </a:fld>
            <a:endParaRPr lang="en-US">
              <a:solidFill>
                <a:prstClr val="black"/>
              </a:solidFill>
            </a:endParaRPr>
          </a:p>
        </p:txBody>
      </p:sp>
    </p:spTree>
    <p:extLst>
      <p:ext uri="{BB962C8B-B14F-4D97-AF65-F5344CB8AC3E}">
        <p14:creationId xmlns:p14="http://schemas.microsoft.com/office/powerpoint/2010/main" val="286161624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97</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3/6/2014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3625979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98</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321378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9489730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3/6/2014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2454443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pPr>
              <a:defRPr/>
            </a:pPr>
            <a:r>
              <a:rPr lang="en-US" smtClean="0">
                <a:solidFill>
                  <a:prstClr val="black"/>
                </a:solidFill>
              </a:rPr>
              <a:t>Module 1: Introducing SharePoint 2010</a:t>
            </a:r>
            <a:endParaRPr lang="en-US" dirty="0">
              <a:solidFill>
                <a:prstClr val="black"/>
              </a:solidFill>
            </a:endParaRPr>
          </a:p>
        </p:txBody>
      </p:sp>
      <p:sp>
        <p:nvSpPr>
          <p:cNvPr id="24579" name="Rectangle 3"/>
          <p:cNvSpPr>
            <a:spLocks noGrp="1" noChangeArrowheads="1"/>
          </p:cNvSpPr>
          <p:nvPr>
            <p:ph type="dt" sz="quarter" idx="1"/>
          </p:nvPr>
        </p:nvSpPr>
        <p:spPr/>
        <p:txBody>
          <a:bodyPr/>
          <a:lstStyle/>
          <a:p>
            <a:pPr>
              <a:defRPr/>
            </a:pPr>
            <a:r>
              <a:rPr lang="en-US" smtClean="0">
                <a:solidFill>
                  <a:prstClr val="black"/>
                </a:solidFill>
              </a:rPr>
              <a:t>Course 10174A</a:t>
            </a:r>
            <a:endParaRPr lang="en-US" dirty="0">
              <a:solidFill>
                <a:prstClr val="black"/>
              </a:solidFill>
            </a:endParaRPr>
          </a:p>
        </p:txBody>
      </p:sp>
      <p:sp>
        <p:nvSpPr>
          <p:cNvPr id="24580" name="Rectangle 7"/>
          <p:cNvSpPr>
            <a:spLocks noGrp="1" noChangeArrowheads="1"/>
          </p:cNvSpPr>
          <p:nvPr>
            <p:ph type="sldNum" sz="quarter" idx="5"/>
          </p:nvPr>
        </p:nvSpPr>
        <p:spPr/>
        <p:txBody>
          <a:bodyPr/>
          <a:lstStyle/>
          <a:p>
            <a:pPr>
              <a:defRPr/>
            </a:pPr>
            <a:fld id="{276F481E-59BF-4C09-BCDB-AFE327D47202}" type="slidenum">
              <a:rPr lang="en-US" smtClean="0">
                <a:solidFill>
                  <a:prstClr val="black"/>
                </a:solidFill>
              </a:rPr>
              <a:pPr>
                <a:defRPr/>
              </a:pPr>
              <a:t>13</a:t>
            </a:fld>
            <a:endParaRPr lang="en-US" smtClean="0">
              <a:solidFill>
                <a:prstClr val="black"/>
              </a:solidFill>
            </a:endParaRPr>
          </a:p>
        </p:txBody>
      </p:sp>
      <p:sp>
        <p:nvSpPr>
          <p:cNvPr id="156677" name="Slide Image Placeholder 5"/>
          <p:cNvSpPr>
            <a:spLocks noGrp="1" noRot="1" noChangeAspect="1" noTextEdit="1"/>
          </p:cNvSpPr>
          <p:nvPr>
            <p:ph type="sldImg"/>
          </p:nvPr>
        </p:nvSpPr>
        <p:spPr>
          <a:xfrm>
            <a:off x="915988" y="458788"/>
            <a:ext cx="4976812" cy="2800350"/>
          </a:xfrm>
          <a:ln/>
        </p:spPr>
      </p:sp>
      <p:sp>
        <p:nvSpPr>
          <p:cNvPr id="7" name="Notes Placeholder 6"/>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53005409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pPr>
              <a:defRPr/>
            </a:pPr>
            <a:r>
              <a:rPr lang="en-US" smtClean="0">
                <a:solidFill>
                  <a:prstClr val="black"/>
                </a:solidFill>
              </a:rPr>
              <a:t>Module 1: Introducing SharePoint 2010</a:t>
            </a:r>
            <a:endParaRPr lang="en-US" dirty="0">
              <a:solidFill>
                <a:prstClr val="black"/>
              </a:solidFill>
            </a:endParaRPr>
          </a:p>
        </p:txBody>
      </p:sp>
      <p:sp>
        <p:nvSpPr>
          <p:cNvPr id="24579" name="Rectangle 3"/>
          <p:cNvSpPr>
            <a:spLocks noGrp="1" noChangeArrowheads="1"/>
          </p:cNvSpPr>
          <p:nvPr>
            <p:ph type="dt" sz="quarter" idx="1"/>
          </p:nvPr>
        </p:nvSpPr>
        <p:spPr/>
        <p:txBody>
          <a:bodyPr/>
          <a:lstStyle/>
          <a:p>
            <a:pPr>
              <a:defRPr/>
            </a:pPr>
            <a:r>
              <a:rPr lang="en-US" smtClean="0">
                <a:solidFill>
                  <a:prstClr val="black"/>
                </a:solidFill>
              </a:rPr>
              <a:t>Course 10174A</a:t>
            </a:r>
            <a:endParaRPr lang="en-US" dirty="0">
              <a:solidFill>
                <a:prstClr val="black"/>
              </a:solidFill>
            </a:endParaRPr>
          </a:p>
        </p:txBody>
      </p:sp>
      <p:sp>
        <p:nvSpPr>
          <p:cNvPr id="24580" name="Rectangle 7"/>
          <p:cNvSpPr>
            <a:spLocks noGrp="1" noChangeArrowheads="1"/>
          </p:cNvSpPr>
          <p:nvPr>
            <p:ph type="sldNum" sz="quarter" idx="5"/>
          </p:nvPr>
        </p:nvSpPr>
        <p:spPr/>
        <p:txBody>
          <a:bodyPr/>
          <a:lstStyle/>
          <a:p>
            <a:pPr>
              <a:defRPr/>
            </a:pPr>
            <a:fld id="{DBE7E4DD-27BD-4D1F-A563-47CB220675B5}" type="slidenum">
              <a:rPr lang="en-US" smtClean="0">
                <a:solidFill>
                  <a:prstClr val="black"/>
                </a:solidFill>
              </a:rPr>
              <a:pPr>
                <a:defRPr/>
              </a:pPr>
              <a:t>15</a:t>
            </a:fld>
            <a:endParaRPr lang="en-US" smtClean="0">
              <a:solidFill>
                <a:prstClr val="black"/>
              </a:solidFill>
            </a:endParaRPr>
          </a:p>
        </p:txBody>
      </p:sp>
      <p:sp>
        <p:nvSpPr>
          <p:cNvPr id="157701" name="Slide Image Placeholder 5"/>
          <p:cNvSpPr>
            <a:spLocks noGrp="1" noRot="1" noChangeAspect="1" noTextEdit="1"/>
          </p:cNvSpPr>
          <p:nvPr>
            <p:ph type="sldImg"/>
          </p:nvPr>
        </p:nvSpPr>
        <p:spPr>
          <a:xfrm>
            <a:off x="915988" y="458788"/>
            <a:ext cx="4976812" cy="2800350"/>
          </a:xfrm>
          <a:ln/>
        </p:spPr>
      </p:sp>
      <p:sp>
        <p:nvSpPr>
          <p:cNvPr id="7" name="Notes Placeholder 6"/>
          <p:cNvSpPr>
            <a:spLocks noGrp="1"/>
          </p:cNvSpPr>
          <p:nvPr>
            <p:ph type="body" idx="1"/>
          </p:nvPr>
        </p:nvSpPr>
        <p:spPr/>
        <p:txBody>
          <a:bodyPr/>
          <a:lstStyle/>
          <a:p>
            <a:pPr>
              <a:defRPr/>
            </a:pPr>
            <a:endParaRPr lang="en-US" dirty="0"/>
          </a:p>
        </p:txBody>
      </p:sp>
    </p:spTree>
    <p:extLst>
      <p:ext uri="{BB962C8B-B14F-4D97-AF65-F5344CB8AC3E}">
        <p14:creationId xmlns:p14="http://schemas.microsoft.com/office/powerpoint/2010/main" val="162701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pPr>
              <a:defRPr/>
            </a:pPr>
            <a:r>
              <a:rPr lang="en-US" smtClean="0">
                <a:solidFill>
                  <a:prstClr val="black"/>
                </a:solidFill>
              </a:rPr>
              <a:t>Module 1: Introducing SharePoint 2010</a:t>
            </a:r>
            <a:endParaRPr lang="en-US" dirty="0">
              <a:solidFill>
                <a:prstClr val="black"/>
              </a:solidFill>
            </a:endParaRPr>
          </a:p>
        </p:txBody>
      </p:sp>
      <p:sp>
        <p:nvSpPr>
          <p:cNvPr id="24579" name="Rectangle 3"/>
          <p:cNvSpPr>
            <a:spLocks noGrp="1" noChangeArrowheads="1"/>
          </p:cNvSpPr>
          <p:nvPr>
            <p:ph type="dt" sz="quarter" idx="1"/>
          </p:nvPr>
        </p:nvSpPr>
        <p:spPr/>
        <p:txBody>
          <a:bodyPr/>
          <a:lstStyle/>
          <a:p>
            <a:pPr>
              <a:defRPr/>
            </a:pPr>
            <a:r>
              <a:rPr lang="en-US" smtClean="0">
                <a:solidFill>
                  <a:prstClr val="black"/>
                </a:solidFill>
              </a:rPr>
              <a:t>Course 10174A</a:t>
            </a:r>
            <a:endParaRPr lang="en-US" dirty="0">
              <a:solidFill>
                <a:prstClr val="black"/>
              </a:solidFill>
            </a:endParaRPr>
          </a:p>
        </p:txBody>
      </p:sp>
      <p:sp>
        <p:nvSpPr>
          <p:cNvPr id="24580" name="Rectangle 7"/>
          <p:cNvSpPr>
            <a:spLocks noGrp="1" noChangeArrowheads="1"/>
          </p:cNvSpPr>
          <p:nvPr>
            <p:ph type="sldNum" sz="quarter" idx="5"/>
          </p:nvPr>
        </p:nvSpPr>
        <p:spPr/>
        <p:txBody>
          <a:bodyPr/>
          <a:lstStyle/>
          <a:p>
            <a:pPr>
              <a:defRPr/>
            </a:pPr>
            <a:fld id="{DBE7E4DD-27BD-4D1F-A563-47CB220675B5}" type="slidenum">
              <a:rPr lang="en-US" smtClean="0">
                <a:solidFill>
                  <a:prstClr val="black"/>
                </a:solidFill>
              </a:rPr>
              <a:pPr>
                <a:defRPr/>
              </a:pPr>
              <a:t>16</a:t>
            </a:fld>
            <a:endParaRPr lang="en-US" smtClean="0">
              <a:solidFill>
                <a:prstClr val="black"/>
              </a:solidFill>
            </a:endParaRPr>
          </a:p>
        </p:txBody>
      </p:sp>
      <p:sp>
        <p:nvSpPr>
          <p:cNvPr id="157701" name="Slide Image Placeholder 5"/>
          <p:cNvSpPr>
            <a:spLocks noGrp="1" noRot="1" noChangeAspect="1" noTextEdit="1"/>
          </p:cNvSpPr>
          <p:nvPr>
            <p:ph type="sldImg"/>
          </p:nvPr>
        </p:nvSpPr>
        <p:spPr>
          <a:xfrm>
            <a:off x="915988" y="458788"/>
            <a:ext cx="4976812" cy="2800350"/>
          </a:xfrm>
          <a:ln/>
        </p:spPr>
      </p:sp>
      <p:sp>
        <p:nvSpPr>
          <p:cNvPr id="7" name="Notes Placeholder 6"/>
          <p:cNvSpPr>
            <a:spLocks noGrp="1"/>
          </p:cNvSpPr>
          <p:nvPr>
            <p:ph type="body" idx="1"/>
          </p:nvPr>
        </p:nvSpPr>
        <p:spPr/>
        <p:txBody>
          <a:bodyPr/>
          <a:lstStyle/>
          <a:p>
            <a:pPr>
              <a:defRPr/>
            </a:pPr>
            <a:endParaRPr lang="en-US" dirty="0"/>
          </a:p>
        </p:txBody>
      </p:sp>
    </p:spTree>
    <p:extLst>
      <p:ext uri="{BB962C8B-B14F-4D97-AF65-F5344CB8AC3E}">
        <p14:creationId xmlns:p14="http://schemas.microsoft.com/office/powerpoint/2010/main" val="15833797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pPr>
              <a:defRPr/>
            </a:pPr>
            <a:r>
              <a:rPr lang="en-US" smtClean="0">
                <a:solidFill>
                  <a:prstClr val="black"/>
                </a:solidFill>
              </a:rPr>
              <a:t>Module 1: Introducing SharePoint 2010</a:t>
            </a:r>
            <a:endParaRPr lang="en-US" dirty="0">
              <a:solidFill>
                <a:prstClr val="black"/>
              </a:solidFill>
            </a:endParaRPr>
          </a:p>
        </p:txBody>
      </p:sp>
      <p:sp>
        <p:nvSpPr>
          <p:cNvPr id="24579" name="Rectangle 3"/>
          <p:cNvSpPr>
            <a:spLocks noGrp="1" noChangeArrowheads="1"/>
          </p:cNvSpPr>
          <p:nvPr>
            <p:ph type="dt" sz="quarter" idx="1"/>
          </p:nvPr>
        </p:nvSpPr>
        <p:spPr/>
        <p:txBody>
          <a:bodyPr/>
          <a:lstStyle/>
          <a:p>
            <a:pPr>
              <a:defRPr/>
            </a:pPr>
            <a:r>
              <a:rPr lang="en-US" smtClean="0">
                <a:solidFill>
                  <a:prstClr val="black"/>
                </a:solidFill>
              </a:rPr>
              <a:t>Course 10174A</a:t>
            </a:r>
            <a:endParaRPr lang="en-US" dirty="0">
              <a:solidFill>
                <a:prstClr val="black"/>
              </a:solidFill>
            </a:endParaRPr>
          </a:p>
        </p:txBody>
      </p:sp>
      <p:sp>
        <p:nvSpPr>
          <p:cNvPr id="24580" name="Rectangle 7"/>
          <p:cNvSpPr>
            <a:spLocks noGrp="1" noChangeArrowheads="1"/>
          </p:cNvSpPr>
          <p:nvPr>
            <p:ph type="sldNum" sz="quarter" idx="5"/>
          </p:nvPr>
        </p:nvSpPr>
        <p:spPr/>
        <p:txBody>
          <a:bodyPr/>
          <a:lstStyle/>
          <a:p>
            <a:pPr>
              <a:defRPr/>
            </a:pPr>
            <a:fld id="{77F83AE8-D273-401E-9FB7-6B5ED9F8F310}" type="slidenum">
              <a:rPr lang="en-US" smtClean="0">
                <a:solidFill>
                  <a:prstClr val="black"/>
                </a:solidFill>
              </a:rPr>
              <a:pPr>
                <a:defRPr/>
              </a:pPr>
              <a:t>17</a:t>
            </a:fld>
            <a:endParaRPr lang="en-US" smtClean="0">
              <a:solidFill>
                <a:prstClr val="black"/>
              </a:solidFill>
            </a:endParaRPr>
          </a:p>
        </p:txBody>
      </p:sp>
      <p:sp>
        <p:nvSpPr>
          <p:cNvPr id="158725" name="Slide Image Placeholder 5"/>
          <p:cNvSpPr>
            <a:spLocks noGrp="1" noRot="1" noChangeAspect="1" noTextEdit="1"/>
          </p:cNvSpPr>
          <p:nvPr>
            <p:ph type="sldImg"/>
          </p:nvPr>
        </p:nvSpPr>
        <p:spPr>
          <a:xfrm>
            <a:off x="915988" y="458788"/>
            <a:ext cx="4976812" cy="2800350"/>
          </a:xfrm>
          <a:ln/>
        </p:spPr>
      </p:sp>
      <p:sp>
        <p:nvSpPr>
          <p:cNvPr id="7" name="Notes Placeholder 6"/>
          <p:cNvSpPr>
            <a:spLocks noGrp="1"/>
          </p:cNvSpPr>
          <p:nvPr>
            <p:ph type="body" idx="1"/>
          </p:nvPr>
        </p:nvSpPr>
        <p:spPr/>
        <p:txBody>
          <a:bodyPr/>
          <a:lstStyle/>
          <a:p>
            <a:pPr eaLnBrk="1" hangingPunct="1">
              <a:buFont typeface="Arial" pitchFamily="34" charset="0"/>
              <a:buNone/>
              <a:defRPr/>
            </a:pPr>
            <a:endParaRPr lang="en-US" dirty="0"/>
          </a:p>
        </p:txBody>
      </p:sp>
    </p:spTree>
    <p:extLst>
      <p:ext uri="{BB962C8B-B14F-4D97-AF65-F5344CB8AC3E}">
        <p14:creationId xmlns:p14="http://schemas.microsoft.com/office/powerpoint/2010/main" val="3161119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hdr" sz="quarter"/>
          </p:nvPr>
        </p:nvSpPr>
        <p:spPr/>
        <p:txBody>
          <a:bodyPr/>
          <a:lstStyle/>
          <a:p>
            <a:pPr>
              <a:defRPr/>
            </a:pPr>
            <a:r>
              <a:rPr lang="en-US" smtClean="0">
                <a:solidFill>
                  <a:prstClr val="black"/>
                </a:solidFill>
              </a:rPr>
              <a:t>Module 1: Introducing SharePoint 2010</a:t>
            </a:r>
            <a:endParaRPr lang="en-US" dirty="0">
              <a:solidFill>
                <a:prstClr val="black"/>
              </a:solidFill>
            </a:endParaRPr>
          </a:p>
        </p:txBody>
      </p:sp>
      <p:sp>
        <p:nvSpPr>
          <p:cNvPr id="24579" name="Rectangle 3"/>
          <p:cNvSpPr>
            <a:spLocks noGrp="1" noChangeArrowheads="1"/>
          </p:cNvSpPr>
          <p:nvPr>
            <p:ph type="dt" sz="quarter" idx="1"/>
          </p:nvPr>
        </p:nvSpPr>
        <p:spPr/>
        <p:txBody>
          <a:bodyPr/>
          <a:lstStyle/>
          <a:p>
            <a:pPr>
              <a:defRPr/>
            </a:pPr>
            <a:r>
              <a:rPr lang="en-US" smtClean="0">
                <a:solidFill>
                  <a:prstClr val="black"/>
                </a:solidFill>
              </a:rPr>
              <a:t>Course 10174A</a:t>
            </a:r>
            <a:endParaRPr lang="en-US" dirty="0">
              <a:solidFill>
                <a:prstClr val="black"/>
              </a:solidFill>
            </a:endParaRPr>
          </a:p>
        </p:txBody>
      </p:sp>
      <p:sp>
        <p:nvSpPr>
          <p:cNvPr id="24580" name="Rectangle 7"/>
          <p:cNvSpPr>
            <a:spLocks noGrp="1" noChangeArrowheads="1"/>
          </p:cNvSpPr>
          <p:nvPr>
            <p:ph type="sldNum" sz="quarter" idx="5"/>
          </p:nvPr>
        </p:nvSpPr>
        <p:spPr/>
        <p:txBody>
          <a:bodyPr/>
          <a:lstStyle/>
          <a:p>
            <a:pPr>
              <a:defRPr/>
            </a:pPr>
            <a:fld id="{77F83AE8-D273-401E-9FB7-6B5ED9F8F310}" type="slidenum">
              <a:rPr lang="en-US" smtClean="0">
                <a:solidFill>
                  <a:prstClr val="black"/>
                </a:solidFill>
              </a:rPr>
              <a:pPr>
                <a:defRPr/>
              </a:pPr>
              <a:t>18</a:t>
            </a:fld>
            <a:endParaRPr lang="en-US" smtClean="0">
              <a:solidFill>
                <a:prstClr val="black"/>
              </a:solidFill>
            </a:endParaRPr>
          </a:p>
        </p:txBody>
      </p:sp>
      <p:sp>
        <p:nvSpPr>
          <p:cNvPr id="158725" name="Slide Image Placeholder 5"/>
          <p:cNvSpPr>
            <a:spLocks noGrp="1" noRot="1" noChangeAspect="1" noTextEdit="1"/>
          </p:cNvSpPr>
          <p:nvPr>
            <p:ph type="sldImg"/>
          </p:nvPr>
        </p:nvSpPr>
        <p:spPr>
          <a:xfrm>
            <a:off x="915988" y="458788"/>
            <a:ext cx="4976812" cy="2800350"/>
          </a:xfrm>
          <a:ln/>
        </p:spPr>
      </p:sp>
      <p:sp>
        <p:nvSpPr>
          <p:cNvPr id="7" name="Notes Placeholder 6"/>
          <p:cNvSpPr>
            <a:spLocks noGrp="1"/>
          </p:cNvSpPr>
          <p:nvPr>
            <p:ph type="body" idx="1"/>
          </p:nvPr>
        </p:nvSpPr>
        <p:spPr/>
        <p:txBody>
          <a:bodyPr/>
          <a:lstStyle/>
          <a:p>
            <a:pPr eaLnBrk="1" hangingPunct="1">
              <a:buFont typeface="Arial" pitchFamily="34" charset="0"/>
              <a:buNone/>
              <a:defRPr/>
            </a:pPr>
            <a:endParaRPr lang="en-US" dirty="0" smtClean="0"/>
          </a:p>
        </p:txBody>
      </p:sp>
    </p:spTree>
    <p:extLst>
      <p:ext uri="{BB962C8B-B14F-4D97-AF65-F5344CB8AC3E}">
        <p14:creationId xmlns:p14="http://schemas.microsoft.com/office/powerpoint/2010/main" val="154082504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slideMaster" Target="../slideMasters/slideMaster2.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1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9" name="Picture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037124" y="3100829"/>
            <a:ext cx="3681991" cy="633985"/>
          </a:xfrm>
          <a:prstGeom prst="rect">
            <a:avLst/>
          </a:prstGeom>
        </p:spPr>
      </p:pic>
    </p:spTree>
    <p:extLst>
      <p:ext uri="{BB962C8B-B14F-4D97-AF65-F5344CB8AC3E}">
        <p14:creationId xmlns:p14="http://schemas.microsoft.com/office/powerpoint/2010/main" val="22344740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750"/>
                                        <p:tgtEl>
                                          <p:spTgt spid="9"/>
                                        </p:tgtEl>
                                      </p:cBhvr>
                                    </p:animEffect>
                                  </p:childTnLst>
                                </p:cTn>
                              </p:par>
                              <p:par>
                                <p:cTn id="20" presetID="63" presetClass="path" presetSubtype="0" decel="100000" fill="hold" nodeType="withEffect">
                                  <p:stCondLst>
                                    <p:cond delay="580"/>
                                  </p:stCondLst>
                                  <p:childTnLst>
                                    <p:animMotion origin="layout" path="M -0.02412 2.94598E-6 L -4.48813E-6 2.94598E-6 " pathEditMode="relative" rAng="0" ptsTypes="AA">
                                      <p:cBhvr>
                                        <p:cTn id="21" dur="500" fill="hold"/>
                                        <p:tgtEl>
                                          <p:spTgt spid="9"/>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371187399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605918862"/>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0649089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425534471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132131421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407570182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83057354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832063168"/>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29984606"/>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23740564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14437368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3678683"/>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19240929"/>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87031945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096831564"/>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917055372"/>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099271205"/>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1187291029"/>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91964932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88720186"/>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F9A03E">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28996642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307106776"/>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461831"/>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4807040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6552951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4577352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109901332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userDrawn="1">
  <p:cSld name="Bio">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901785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8.xml><?xml version="1.0" encoding="utf-8"?>
<p:sldLayout xmlns:a="http://schemas.openxmlformats.org/drawingml/2006/main" xmlns:r="http://schemas.openxmlformats.org/officeDocument/2006/relationships" xmlns:p="http://schemas.openxmlformats.org/presentationml/2006/main" userDrawn="1">
  <p:cSld name="Title and Content - No Color">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6" name="Text Placeholder 5"/>
          <p:cNvSpPr>
            <a:spLocks noGrp="1"/>
          </p:cNvSpPr>
          <p:nvPr>
            <p:ph type="body" sz="quarter" idx="10"/>
          </p:nvPr>
        </p:nvSpPr>
        <p:spPr>
          <a:xfrm>
            <a:off x="274638" y="1212850"/>
            <a:ext cx="11887200" cy="2228302"/>
          </a:xfrm>
        </p:spPr>
        <p:txBody>
          <a:bodyPr/>
          <a:lstStyle>
            <a:lvl1pPr marL="0" indent="0">
              <a:buNone/>
              <a:defRPr>
                <a:gradFill>
                  <a:gsLst>
                    <a:gs pos="1250">
                      <a:schemeClr val="tx1"/>
                    </a:gs>
                    <a:gs pos="99000">
                      <a:schemeClr val="tx1"/>
                    </a:gs>
                  </a:gsLst>
                  <a:lin ang="5400000" scaled="0"/>
                </a:gradFill>
              </a:defRPr>
            </a:lvl1pPr>
            <a:lvl2pPr marL="0" indent="0">
              <a:buFontTx/>
              <a:buNone/>
              <a:defRPr lang="en-US" dirty="0" smtClean="0"/>
            </a:lvl2pPr>
            <a:lvl3pPr marL="228600" indent="0">
              <a:buNone/>
              <a:defRPr lang="en-US" dirty="0" smtClean="0"/>
            </a:lvl3pPr>
            <a:lvl4pPr marL="457200" indent="0">
              <a:buNone/>
              <a:defRPr lang="en-US" dirty="0" smtClean="0"/>
            </a:lvl4pPr>
            <a:lvl5pPr marL="685800" indent="0">
              <a:buNone/>
              <a:defRPr lang="en-US" dirty="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540917522"/>
      </p:ext>
    </p:extLst>
  </p:cSld>
  <p:clrMapOvr>
    <a:masterClrMapping/>
  </p:clrMapOvr>
  <p:transition>
    <p:fade/>
  </p:transition>
  <p:timing>
    <p:tnLst>
      <p:par>
        <p:cTn id="1" dur="indefinite" restart="never" nodeType="tmRoot"/>
      </p:par>
    </p:tnLst>
  </p:timing>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userDrawn="1">
  <p:cSld name="Section Title">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100000">
                      <a:schemeClr val="tx1"/>
                    </a:gs>
                    <a:gs pos="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3545805699"/>
      </p:ext>
    </p:extLst>
  </p:cSld>
  <p:clrMapOvr>
    <a:masterClrMapping/>
  </p:clrMapOvr>
  <p:transition>
    <p:fade/>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60.xml><?xml version="1.0" encoding="utf-8"?>
<p:sldLayout xmlns:a="http://schemas.openxmlformats.org/drawingml/2006/main" xmlns:r="http://schemas.openxmlformats.org/officeDocument/2006/relationships" xmlns:p="http://schemas.openxmlformats.org/presentationml/2006/main" userDrawn="1">
  <p:cSld name="Title Only - White">
    <p:bg>
      <p:bgPr>
        <a:solidFill>
          <a:srgbClr val="FFFFFF"/>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dirty="0"/>
            </a:lvl1pPr>
          </a:lstStyle>
          <a:p>
            <a:r>
              <a:rPr lang="en-US" smtClean="0"/>
              <a:t>Click to edit Master title style</a:t>
            </a:r>
            <a:endParaRPr lang="en-US" dirty="0"/>
          </a:p>
        </p:txBody>
      </p:sp>
    </p:spTree>
    <p:extLst>
      <p:ext uri="{BB962C8B-B14F-4D97-AF65-F5344CB8AC3E}">
        <p14:creationId xmlns:p14="http://schemas.microsoft.com/office/powerpoint/2010/main" val="2120106972"/>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extLst mod="1">
    <p:ext uri="{DCECCB84-F9BA-43D5-87BE-67443E8EF086}">
      <p15:sldGuideLst xmlns:p15="http://schemas.microsoft.com/office/powerpoint/2012/main">
        <p15:guide id="1" orient="horz" pos="2203">
          <p15:clr>
            <a:srgbClr val="FBAE40"/>
          </p15:clr>
        </p15:guide>
        <p15:guide id="2" pos="3917">
          <p15:clr>
            <a:srgbClr val="FBAE40"/>
          </p15:clr>
        </p15:guide>
      </p15:sldGuideLst>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32736" y="2172837"/>
            <a:ext cx="10571004" cy="1499289"/>
          </a:xfrm>
        </p:spPr>
        <p:txBody>
          <a:bodyPr/>
          <a:lstStyle/>
          <a:p>
            <a:r>
              <a:rPr lang="en-US" smtClean="0"/>
              <a:t>Click to edit Master title style</a:t>
            </a:r>
            <a:endParaRPr lang="en-US"/>
          </a:p>
        </p:txBody>
      </p:sp>
      <p:sp>
        <p:nvSpPr>
          <p:cNvPr id="3" name="Subtitle 2"/>
          <p:cNvSpPr>
            <a:spLocks noGrp="1"/>
          </p:cNvSpPr>
          <p:nvPr>
            <p:ph type="subTitle" idx="1"/>
          </p:nvPr>
        </p:nvSpPr>
        <p:spPr>
          <a:xfrm>
            <a:off x="1865471" y="3963564"/>
            <a:ext cx="8705533" cy="738664"/>
          </a:xfrm>
        </p:spPr>
        <p:txBody>
          <a:bodyPr/>
          <a:lstStyle>
            <a:lvl1pPr marL="0" indent="0" algn="ctr">
              <a:buNone/>
              <a:defRPr>
                <a:solidFill>
                  <a:schemeClr val="tx1">
                    <a:tint val="75000"/>
                  </a:schemeClr>
                </a:solidFill>
              </a:defRPr>
            </a:lvl1pPr>
            <a:lvl2pPr marL="466298" indent="0" algn="ctr">
              <a:buNone/>
              <a:defRPr>
                <a:solidFill>
                  <a:schemeClr val="tx1">
                    <a:tint val="75000"/>
                  </a:schemeClr>
                </a:solidFill>
              </a:defRPr>
            </a:lvl2pPr>
            <a:lvl3pPr marL="932597" indent="0" algn="ctr">
              <a:buNone/>
              <a:defRPr>
                <a:solidFill>
                  <a:schemeClr val="tx1">
                    <a:tint val="75000"/>
                  </a:schemeClr>
                </a:solidFill>
              </a:defRPr>
            </a:lvl3pPr>
            <a:lvl4pPr marL="1398895" indent="0" algn="ctr">
              <a:buNone/>
              <a:defRPr>
                <a:solidFill>
                  <a:schemeClr val="tx1">
                    <a:tint val="75000"/>
                  </a:schemeClr>
                </a:solidFill>
              </a:defRPr>
            </a:lvl4pPr>
            <a:lvl5pPr marL="1865193" indent="0" algn="ctr">
              <a:buNone/>
              <a:defRPr>
                <a:solidFill>
                  <a:schemeClr val="tx1">
                    <a:tint val="75000"/>
                  </a:schemeClr>
                </a:solidFill>
              </a:defRPr>
            </a:lvl5pPr>
            <a:lvl6pPr marL="2331491" indent="0" algn="ctr">
              <a:buNone/>
              <a:defRPr>
                <a:solidFill>
                  <a:schemeClr val="tx1">
                    <a:tint val="75000"/>
                  </a:schemeClr>
                </a:solidFill>
              </a:defRPr>
            </a:lvl6pPr>
            <a:lvl7pPr marL="2797790" indent="0" algn="ctr">
              <a:buNone/>
              <a:defRPr>
                <a:solidFill>
                  <a:schemeClr val="tx1">
                    <a:tint val="75000"/>
                  </a:schemeClr>
                </a:solidFill>
              </a:defRPr>
            </a:lvl7pPr>
            <a:lvl8pPr marL="3264088" indent="0" algn="ctr">
              <a:buNone/>
              <a:defRPr>
                <a:solidFill>
                  <a:schemeClr val="tx1">
                    <a:tint val="75000"/>
                  </a:schemeClr>
                </a:solidFill>
              </a:defRPr>
            </a:lvl8pPr>
            <a:lvl9pPr marL="3730386"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621824" y="6482889"/>
            <a:ext cx="2901844" cy="372394"/>
          </a:xfrm>
          <a:prstGeom prst="rect">
            <a:avLst/>
          </a:prstGeom>
        </p:spPr>
        <p:txBody>
          <a:bodyPr/>
          <a:lstStyle/>
          <a:p>
            <a:fld id="{1833F942-7E5C-0E47-A4C6-DD18943A3A72}" type="datetimeFigureOut">
              <a:rPr lang="en-US" smtClean="0">
                <a:solidFill>
                  <a:srgbClr val="505050"/>
                </a:solidFill>
              </a:rPr>
              <a:pPr/>
              <a:t>3/6/2014</a:t>
            </a:fld>
            <a:endParaRPr lang="en-US">
              <a:solidFill>
                <a:srgbClr val="505050"/>
              </a:solidFill>
            </a:endParaRPr>
          </a:p>
        </p:txBody>
      </p:sp>
      <p:sp>
        <p:nvSpPr>
          <p:cNvPr id="5" name="Footer Placeholder 4"/>
          <p:cNvSpPr>
            <a:spLocks noGrp="1"/>
          </p:cNvSpPr>
          <p:nvPr>
            <p:ph type="ftr" sz="quarter" idx="11"/>
          </p:nvPr>
        </p:nvSpPr>
        <p:spPr>
          <a:xfrm>
            <a:off x="4249129" y="6482889"/>
            <a:ext cx="3938217" cy="372394"/>
          </a:xfrm>
          <a:prstGeom prst="rect">
            <a:avLst/>
          </a:prstGeom>
        </p:spPr>
        <p:txBody>
          <a:bodyPr/>
          <a:lstStyle/>
          <a:p>
            <a:endParaRPr lang="en-US">
              <a:solidFill>
                <a:srgbClr val="505050"/>
              </a:solidFill>
            </a:endParaRPr>
          </a:p>
        </p:txBody>
      </p:sp>
      <p:sp>
        <p:nvSpPr>
          <p:cNvPr id="6" name="Slide Number Placeholder 5"/>
          <p:cNvSpPr>
            <a:spLocks noGrp="1"/>
          </p:cNvSpPr>
          <p:nvPr>
            <p:ph type="sldNum" sz="quarter" idx="12"/>
          </p:nvPr>
        </p:nvSpPr>
        <p:spPr>
          <a:xfrm>
            <a:off x="8912807" y="6482889"/>
            <a:ext cx="2901844" cy="372394"/>
          </a:xfrm>
          <a:prstGeom prst="rect">
            <a:avLst/>
          </a:prstGeom>
        </p:spPr>
        <p:txBody>
          <a:bodyPr/>
          <a:lstStyle/>
          <a:p>
            <a:fld id="{99627784-D608-F04B-B48D-27D95872A58F}" type="slidenum">
              <a:rPr lang="en-US" smtClean="0">
                <a:solidFill>
                  <a:srgbClr val="505050"/>
                </a:solidFill>
              </a:rPr>
              <a:pPr/>
              <a:t>‹#›</a:t>
            </a:fld>
            <a:endParaRPr lang="en-US">
              <a:solidFill>
                <a:srgbClr val="505050"/>
              </a:solidFill>
            </a:endParaRPr>
          </a:p>
        </p:txBody>
      </p:sp>
    </p:spTree>
    <p:extLst>
      <p:ext uri="{BB962C8B-B14F-4D97-AF65-F5344CB8AC3E}">
        <p14:creationId xmlns:p14="http://schemas.microsoft.com/office/powerpoint/2010/main" val="117651053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34" Type="http://schemas.openxmlformats.org/officeDocument/2006/relationships/theme" Target="../theme/theme2.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slideLayout" Target="../slideLayouts/slideLayout61.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35" Type="http://schemas.openxmlformats.org/officeDocument/2006/relationships/image" Target="../media/image1.png"/><Relationship Id="rId8"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5"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2928877275"/>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 id="2147484250" r:id="rId32"/>
    <p:sldLayoutId id="2147484251" r:id="rId33"/>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2.xml.rels><?xml version="1.0" encoding="UTF-8" standalone="yes"?>
<Relationships xmlns="http://schemas.openxmlformats.org/package/2006/relationships"><Relationship Id="rId3" Type="http://schemas.openxmlformats.org/officeDocument/2006/relationships/hyperlink" Target="http://technet.microsoft.com/en-us/library/cc678863.aspx" TargetMode="External"/><Relationship Id="rId2" Type="http://schemas.openxmlformats.org/officeDocument/2006/relationships/hyperlink" Target="http://technet.microsoft.com/en-us/library/ee662513.aspx" TargetMode="External"/><Relationship Id="rId1" Type="http://schemas.openxmlformats.org/officeDocument/2006/relationships/slideLayout" Target="../slideLayouts/slideLayout3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8.xml"/></Relationships>
</file>

<file path=ppt/slides/_rels/slide14.xml.rels><?xml version="1.0" encoding="UTF-8" standalone="yes"?>
<Relationships xmlns="http://schemas.openxmlformats.org/package/2006/relationships"><Relationship Id="rId2" Type="http://schemas.openxmlformats.org/officeDocument/2006/relationships/hyperlink" Target="http://download.microsoft.com/download/8/F/A/8FABACD7-803E-40FC-ADF8-355E7D218F4C/SQL_Server_2012_Security_Best_Practice_Whitepaper_Apr2012.docx" TargetMode="External"/><Relationship Id="rId1" Type="http://schemas.openxmlformats.org/officeDocument/2006/relationships/slideLayout" Target="../slideLayouts/slideLayout3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8.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22.xml.rels><?xml version="1.0" encoding="UTF-8" standalone="yes"?>
<Relationships xmlns="http://schemas.openxmlformats.org/package/2006/relationships"><Relationship Id="rId2" Type="http://schemas.openxmlformats.org/officeDocument/2006/relationships/hyperlink" Target="http://technet.microsoft.com/en-us/library/ff758656.aspx" TargetMode="External"/><Relationship Id="rId1" Type="http://schemas.openxmlformats.org/officeDocument/2006/relationships/slideLayout" Target="../slideLayouts/slideLayout3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26.xml.rels><?xml version="1.0" encoding="UTF-8" standalone="yes"?>
<Relationships xmlns="http://schemas.openxmlformats.org/package/2006/relationships"><Relationship Id="rId3" Type="http://schemas.openxmlformats.org/officeDocument/2006/relationships/hyperlink" Target="http://technet.microsoft.com/en-us/library/cc678863.aspx" TargetMode="External"/><Relationship Id="rId2" Type="http://schemas.openxmlformats.org/officeDocument/2006/relationships/notesSlide" Target="../notesSlides/notesSlide13.xml"/><Relationship Id="rId1" Type="http://schemas.openxmlformats.org/officeDocument/2006/relationships/slideLayout" Target="../slideLayouts/slideLayout38.xml"/><Relationship Id="rId4" Type="http://schemas.openxmlformats.org/officeDocument/2006/relationships/hyperlink" Target="http://technet.microsoft.com/en-us/library/ff758656.aspx" TargetMode="Externa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2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6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8.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4.xml.rels><?xml version="1.0" encoding="UTF-8" standalone="yes"?>
<Relationships xmlns="http://schemas.openxmlformats.org/package/2006/relationships"><Relationship Id="rId3" Type="http://schemas.openxmlformats.org/officeDocument/2006/relationships/hyperlink" Target="http://www.microsoft.com/downloads/en/details.aspx?FamilyID=FD1EAC86-AD47-4865-9378-80040D08AC55&amp;displayLang=en" TargetMode="External"/><Relationship Id="rId2" Type="http://schemas.openxmlformats.org/officeDocument/2006/relationships/hyperlink" Target="http://technet.microsoft.com/en-us/library/cc262971.aspx" TargetMode="External"/><Relationship Id="rId1" Type="http://schemas.openxmlformats.org/officeDocument/2006/relationships/slideLayout" Target="../slideLayouts/slideLayout3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3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3.pdf"/><Relationship Id="rId1" Type="http://schemas.openxmlformats.org/officeDocument/2006/relationships/slideLayout" Target="../slideLayouts/slideLayout6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4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45.xml"/><Relationship Id="rId5" Type="http://schemas.openxmlformats.org/officeDocument/2006/relationships/image" Target="../media/image32.png"/><Relationship Id="rId4" Type="http://schemas.openxmlformats.org/officeDocument/2006/relationships/image" Target="../media/image31.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3" Type="http://schemas.openxmlformats.org/officeDocument/2006/relationships/image" Target="../media/image1.pdf"/><Relationship Id="rId2" Type="http://schemas.openxmlformats.org/officeDocument/2006/relationships/image" Target="../media/image10.jpg"/><Relationship Id="rId1" Type="http://schemas.openxmlformats.org/officeDocument/2006/relationships/slideLayout" Target="../slideLayouts/slideLayout37.xml"/><Relationship Id="rId5" Type="http://schemas.openxmlformats.org/officeDocument/2006/relationships/image" Target="../media/image12.png"/><Relationship Id="rId4" Type="http://schemas.openxmlformats.org/officeDocument/2006/relationships/image" Target="../media/image11.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8.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6.xml.rels><?xml version="1.0" encoding="UTF-8" standalone="yes"?>
<Relationships xmlns="http://schemas.openxmlformats.org/package/2006/relationships"><Relationship Id="rId2" Type="http://schemas.openxmlformats.org/officeDocument/2006/relationships/hyperlink" Target="http://www.harbar.net/archive/2014/02/19/Online-Workshop-SharePoint-Advanced-Infrastructure-Distributed-Cache.aspx" TargetMode="External"/><Relationship Id="rId1" Type="http://schemas.openxmlformats.org/officeDocument/2006/relationships/slideLayout" Target="../slideLayouts/slideLayout38.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42.xml"/></Relationships>
</file>

<file path=ppt/slides/_rels/slide6.xml.rels><?xml version="1.0" encoding="UTF-8" standalone="yes"?>
<Relationships xmlns="http://schemas.openxmlformats.org/package/2006/relationships"><Relationship Id="rId8" Type="http://schemas.openxmlformats.org/officeDocument/2006/relationships/hyperlink" Target="http://www.amazon.com/gp/product/images/0735638853/ref=dp_image_0?ie=UTF8&amp;n=283155&amp;s=books" TargetMode="External"/><Relationship Id="rId13" Type="http://schemas.openxmlformats.org/officeDocument/2006/relationships/image" Target="../media/image20.png"/><Relationship Id="rId18" Type="http://schemas.openxmlformats.org/officeDocument/2006/relationships/image" Target="../media/image9.png"/><Relationship Id="rId3" Type="http://schemas.openxmlformats.org/officeDocument/2006/relationships/image" Target="../media/image13.png"/><Relationship Id="rId21" Type="http://schemas.openxmlformats.org/officeDocument/2006/relationships/image" Target="../media/image26.jpeg"/><Relationship Id="rId7" Type="http://schemas.openxmlformats.org/officeDocument/2006/relationships/image" Target="../media/image15.png"/><Relationship Id="rId12" Type="http://schemas.openxmlformats.org/officeDocument/2006/relationships/image" Target="../media/image19.jpeg"/><Relationship Id="rId17" Type="http://schemas.openxmlformats.org/officeDocument/2006/relationships/image" Target="../media/image3.pdf"/><Relationship Id="rId2" Type="http://schemas.openxmlformats.org/officeDocument/2006/relationships/notesSlide" Target="../notesSlides/notesSlide3.xml"/><Relationship Id="rId16" Type="http://schemas.openxmlformats.org/officeDocument/2006/relationships/image" Target="../media/image23.jpg"/><Relationship Id="rId20" Type="http://schemas.openxmlformats.org/officeDocument/2006/relationships/image" Target="../media/image25.jpg"/><Relationship Id="rId1" Type="http://schemas.openxmlformats.org/officeDocument/2006/relationships/slideLayout" Target="../slideLayouts/slideLayout57.xml"/><Relationship Id="rId6" Type="http://schemas.openxmlformats.org/officeDocument/2006/relationships/image" Target="../media/image14.gif"/><Relationship Id="rId11" Type="http://schemas.openxmlformats.org/officeDocument/2006/relationships/image" Target="../media/image18.jpg"/><Relationship Id="rId5" Type="http://schemas.openxmlformats.org/officeDocument/2006/relationships/image" Target="../media/image8.jpeg"/><Relationship Id="rId15" Type="http://schemas.openxmlformats.org/officeDocument/2006/relationships/image" Target="../media/image22.jpg"/><Relationship Id="rId10" Type="http://schemas.openxmlformats.org/officeDocument/2006/relationships/image" Target="../media/image17.png"/><Relationship Id="rId19" Type="http://schemas.openxmlformats.org/officeDocument/2006/relationships/image" Target="../media/image24.jpg"/><Relationship Id="rId4" Type="http://schemas.openxmlformats.org/officeDocument/2006/relationships/image" Target="../media/image7.png"/><Relationship Id="rId9" Type="http://schemas.openxmlformats.org/officeDocument/2006/relationships/image" Target="../media/image16.jpeg"/><Relationship Id="rId14" Type="http://schemas.openxmlformats.org/officeDocument/2006/relationships/image" Target="../media/image21.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0.xml"/></Relationships>
</file>

<file path=ppt/slides/_rels/slide62.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hemeOverride" Target="../theme/themeOverride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52.xml"/></Relationships>
</file>

<file path=ppt/slides/_rels/slide6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2.xml"/></Relationships>
</file>

<file path=ppt/slides/_rels/slide6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52.xml"/></Relationships>
</file>

<file path=ppt/slides/_rels/slide6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52.xml"/></Relationships>
</file>

<file path=ppt/slides/_rels/slide6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2.xml"/></Relationships>
</file>

<file path=ppt/slides/_rels/slide6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0.xml"/><Relationship Id="rId4" Type="http://schemas.openxmlformats.org/officeDocument/2006/relationships/image" Target="../media/image8.jpeg"/></Relationships>
</file>

<file path=ppt/slides/_rels/slide7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52.xml"/></Relationships>
</file>

<file path=ppt/slides/_rels/slide7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2.xml"/></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hemeOverride" Target="../theme/themeOverride4.xml"/></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hemeOverride" Target="../theme/themeOverride5.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7.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hemeOverride" Target="../theme/themeOverride6.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81.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png"/><Relationship Id="rId1" Type="http://schemas.openxmlformats.org/officeDocument/2006/relationships/slideLayout" Target="../slideLayouts/slideLayout45.xml"/><Relationship Id="rId4" Type="http://schemas.openxmlformats.org/officeDocument/2006/relationships/image" Target="../media/image40.png"/></Relationships>
</file>

<file path=ppt/slides/_rels/slide82.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image" Target="../media/image42.png"/><Relationship Id="rId7" Type="http://schemas.openxmlformats.org/officeDocument/2006/relationships/image" Target="../media/image46.png"/><Relationship Id="rId2" Type="http://schemas.openxmlformats.org/officeDocument/2006/relationships/image" Target="../media/image41.png"/><Relationship Id="rId1" Type="http://schemas.openxmlformats.org/officeDocument/2006/relationships/slideLayout" Target="../slideLayouts/slideLayout39.xml"/><Relationship Id="rId6" Type="http://schemas.openxmlformats.org/officeDocument/2006/relationships/image" Target="../media/image45.png"/><Relationship Id="rId11" Type="http://schemas.openxmlformats.org/officeDocument/2006/relationships/image" Target="../media/image50.png"/><Relationship Id="rId5" Type="http://schemas.openxmlformats.org/officeDocument/2006/relationships/image" Target="../media/image44.png"/><Relationship Id="rId10" Type="http://schemas.openxmlformats.org/officeDocument/2006/relationships/image" Target="../media/image49.png"/><Relationship Id="rId4" Type="http://schemas.openxmlformats.org/officeDocument/2006/relationships/image" Target="../media/image43.png"/><Relationship Id="rId9" Type="http://schemas.openxmlformats.org/officeDocument/2006/relationships/image" Target="../media/image48.png"/></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8.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8.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8.xml"/></Relationships>
</file>

<file path=ppt/slides/_rels/slide86.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5.xml"/><Relationship Id="rId1" Type="http://schemas.openxmlformats.org/officeDocument/2006/relationships/slideLayout" Target="../slideLayouts/slideLayout39.xml"/><Relationship Id="rId4" Type="http://schemas.openxmlformats.org/officeDocument/2006/relationships/image" Target="../media/image52.png"/></Relationships>
</file>

<file path=ppt/slides/_rels/slide87.xml.rels><?xml version="1.0" encoding="UTF-8" standalone="yes"?>
<Relationships xmlns="http://schemas.openxmlformats.org/package/2006/relationships"><Relationship Id="rId3" Type="http://schemas.openxmlformats.org/officeDocument/2006/relationships/hyperlink" Target="http://technet.microsoft.com/en-us/library/cc721640(v=office.14).aspx" TargetMode="External"/><Relationship Id="rId2" Type="http://schemas.openxmlformats.org/officeDocument/2006/relationships/hyperlink" Target="http://technet.microsoft.com/en-us/library/cc721640.aspx" TargetMode="External"/><Relationship Id="rId1" Type="http://schemas.openxmlformats.org/officeDocument/2006/relationships/slideLayout" Target="../slideLayouts/slideLayout38.xml"/><Relationship Id="rId4" Type="http://schemas.openxmlformats.org/officeDocument/2006/relationships/hyperlink" Target="http://blogs.devhorizon.com/reza/2012/10/26/interesting-difference-between-view-only-vs-read-permission-levels/" TargetMode="External"/></Relationships>
</file>

<file path=ppt/slides/_rels/slide88.xml.rels><?xml version="1.0" encoding="UTF-8" standalone="yes"?>
<Relationships xmlns="http://schemas.openxmlformats.org/package/2006/relationships"><Relationship Id="rId2" Type="http://schemas.openxmlformats.org/officeDocument/2006/relationships/slideLayout" Target="../slideLayouts/slideLayout59.xml"/><Relationship Id="rId1" Type="http://schemas.openxmlformats.org/officeDocument/2006/relationships/themeOverride" Target="../theme/themeOverride7.xml"/></Relationships>
</file>

<file path=ppt/slides/_rels/slide8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39.xml"/></Relationships>
</file>

<file path=ppt/slides/_rels/slide91.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5.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1.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95.xml.rels><?xml version="1.0" encoding="UTF-8" standalone="yes"?>
<Relationships xmlns="http://schemas.openxmlformats.org/package/2006/relationships"><Relationship Id="rId3" Type="http://schemas.openxmlformats.org/officeDocument/2006/relationships/image" Target="../media/image1.pdf"/><Relationship Id="rId2" Type="http://schemas.openxmlformats.org/officeDocument/2006/relationships/image" Target="../media/image10.jpg"/><Relationship Id="rId1" Type="http://schemas.openxmlformats.org/officeDocument/2006/relationships/slideLayout" Target="../slideLayouts/slideLayout37.xml"/><Relationship Id="rId5" Type="http://schemas.openxmlformats.org/officeDocument/2006/relationships/image" Target="../media/image12.png"/><Relationship Id="rId4" Type="http://schemas.openxmlformats.org/officeDocument/2006/relationships/image" Target="../media/image11.png"/></Relationships>
</file>

<file path=ppt/slides/_rels/slide96.xml.rels><?xml version="1.0" encoding="UTF-8" standalone="yes"?>
<Relationships xmlns="http://schemas.openxmlformats.org/package/2006/relationships"><Relationship Id="rId2" Type="http://schemas.openxmlformats.org/officeDocument/2006/relationships/image" Target="../media/image14.gif"/><Relationship Id="rId1" Type="http://schemas.openxmlformats.org/officeDocument/2006/relationships/slideLayout" Target="../slideLayouts/slideLayout38.xml"/></Relationships>
</file>

<file path=ppt/slides/_rels/slide9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37.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98.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28.xml"/><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350591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Active Directory</a:t>
            </a:r>
            <a:endParaRPr lang="en-US" dirty="0"/>
          </a:p>
        </p:txBody>
      </p:sp>
      <p:sp>
        <p:nvSpPr>
          <p:cNvPr id="4" name="Text Placeholder 3"/>
          <p:cNvSpPr>
            <a:spLocks noGrp="1"/>
          </p:cNvSpPr>
          <p:nvPr>
            <p:ph type="body" sz="quarter" idx="11"/>
          </p:nvPr>
        </p:nvSpPr>
        <p:spPr>
          <a:xfrm>
            <a:off x="274639" y="1212849"/>
            <a:ext cx="11889564" cy="3108543"/>
          </a:xfrm>
        </p:spPr>
        <p:txBody>
          <a:bodyPr/>
          <a:lstStyle/>
          <a:p>
            <a:r>
              <a:rPr lang="en-US" dirty="0" smtClean="0"/>
              <a:t>Installation blocker</a:t>
            </a:r>
          </a:p>
          <a:p>
            <a:pPr lvl="1"/>
            <a:r>
              <a:rPr lang="en-US" dirty="0" smtClean="0"/>
              <a:t>Registry setting</a:t>
            </a:r>
          </a:p>
          <a:p>
            <a:pPr lvl="1"/>
            <a:r>
              <a:rPr lang="en-US" dirty="0" smtClean="0"/>
              <a:t>Group policy preferences</a:t>
            </a:r>
          </a:p>
          <a:p>
            <a:r>
              <a:rPr lang="en-US" dirty="0" smtClean="0"/>
              <a:t>Farm installation marker</a:t>
            </a:r>
          </a:p>
          <a:p>
            <a:pPr lvl="1"/>
            <a:r>
              <a:rPr lang="en-US" dirty="0" smtClean="0"/>
              <a:t>Container in System container</a:t>
            </a:r>
          </a:p>
          <a:p>
            <a:endParaRPr lang="en-US" dirty="0"/>
          </a:p>
        </p:txBody>
      </p:sp>
    </p:spTree>
    <p:extLst>
      <p:ext uri="{BB962C8B-B14F-4D97-AF65-F5344CB8AC3E}">
        <p14:creationId xmlns:p14="http://schemas.microsoft.com/office/powerpoint/2010/main" val="12232581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Service Accounts</a:t>
            </a:r>
            <a:endParaRPr lang="en-US" dirty="0"/>
          </a:p>
        </p:txBody>
      </p:sp>
    </p:spTree>
    <p:extLst>
      <p:ext uri="{BB962C8B-B14F-4D97-AF65-F5344CB8AC3E}">
        <p14:creationId xmlns:p14="http://schemas.microsoft.com/office/powerpoint/2010/main" val="1185490535"/>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Directory Services Prerequisites</a:t>
            </a:r>
            <a:endParaRPr lang="en-US" dirty="0"/>
          </a:p>
        </p:txBody>
      </p:sp>
      <p:sp>
        <p:nvSpPr>
          <p:cNvPr id="3" name="Text Placeholder 2"/>
          <p:cNvSpPr>
            <a:spLocks noGrp="1"/>
          </p:cNvSpPr>
          <p:nvPr>
            <p:ph type="body" sz="quarter" idx="11"/>
          </p:nvPr>
        </p:nvSpPr>
        <p:spPr/>
        <p:txBody>
          <a:bodyPr/>
          <a:lstStyle/>
          <a:p>
            <a:r>
              <a:rPr lang="en-US" smtClean="0"/>
              <a:t>Resources</a:t>
            </a:r>
          </a:p>
          <a:p>
            <a:pPr lvl="1"/>
            <a:r>
              <a:rPr lang="en-US" smtClean="0"/>
              <a:t>Initial deployment administrative and service accounts in SharePoint 2013</a:t>
            </a:r>
          </a:p>
          <a:p>
            <a:pPr lvl="2"/>
            <a:r>
              <a:rPr lang="en-US" smtClean="0">
                <a:hlinkClick r:id="rId2"/>
              </a:rPr>
              <a:t>http://technet.microsoft.com/en-us/library/ee662513.aspx</a:t>
            </a:r>
            <a:endParaRPr lang="en-US" smtClean="0"/>
          </a:p>
          <a:p>
            <a:pPr lvl="1"/>
            <a:r>
              <a:rPr lang="en-US" smtClean="0"/>
              <a:t>Account permissions and security settings in SharePoint 2013</a:t>
            </a:r>
          </a:p>
          <a:p>
            <a:pPr lvl="2"/>
            <a:r>
              <a:rPr lang="en-US" smtClean="0">
                <a:hlinkClick r:id="rId3"/>
              </a:rPr>
              <a:t>http://technet.microsoft.com/en-us/library/cc678863.aspx</a:t>
            </a:r>
            <a:endParaRPr lang="en-US" smtClean="0"/>
          </a:p>
          <a:p>
            <a:pPr lvl="2"/>
            <a:endParaRPr lang="en-US" dirty="0"/>
          </a:p>
        </p:txBody>
      </p:sp>
    </p:spTree>
    <p:extLst>
      <p:ext uri="{BB962C8B-B14F-4D97-AF65-F5344CB8AC3E}">
        <p14:creationId xmlns:p14="http://schemas.microsoft.com/office/powerpoint/2010/main" val="2847072227"/>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p:txBody>
          <a:bodyPr/>
          <a:lstStyle/>
          <a:p>
            <a:r>
              <a:rPr lang="en-US" smtClean="0"/>
              <a:t>Service Accounts</a:t>
            </a:r>
            <a:endParaRPr lang="en-US" dirty="0" smtClean="0"/>
          </a:p>
        </p:txBody>
      </p:sp>
      <p:sp>
        <p:nvSpPr>
          <p:cNvPr id="49155" name="Rectangle 3"/>
          <p:cNvSpPr>
            <a:spLocks noGrp="1" noChangeArrowheads="1"/>
          </p:cNvSpPr>
          <p:nvPr>
            <p:ph type="body" sz="quarter" idx="11"/>
          </p:nvPr>
        </p:nvSpPr>
        <p:spPr>
          <a:xfrm>
            <a:off x="274639" y="1212849"/>
            <a:ext cx="11889564" cy="5626156"/>
          </a:xfrm>
          <a:prstGeom prst="rect">
            <a:avLst/>
          </a:prstGeom>
        </p:spPr>
        <p:txBody>
          <a:bodyPr/>
          <a:lstStyle/>
          <a:p>
            <a:r>
              <a:rPr lang="en-US" sz="3600" dirty="0" smtClean="0"/>
              <a:t>SQL Server service: </a:t>
            </a:r>
            <a:r>
              <a:rPr lang="en-US" sz="3600" b="1" dirty="0" err="1" smtClean="0">
                <a:solidFill>
                  <a:srgbClr val="FF0000"/>
                </a:solidFill>
              </a:rPr>
              <a:t>SQL_Service</a:t>
            </a:r>
            <a:r>
              <a:rPr lang="en-US" sz="3600" dirty="0" smtClean="0">
                <a:solidFill>
                  <a:srgbClr val="FF0000"/>
                </a:solidFill>
              </a:rPr>
              <a:t>, </a:t>
            </a:r>
            <a:r>
              <a:rPr lang="en-US" sz="3600" b="1" dirty="0" smtClean="0">
                <a:solidFill>
                  <a:srgbClr val="FF0000"/>
                </a:solidFill>
              </a:rPr>
              <a:t>*</a:t>
            </a:r>
          </a:p>
          <a:p>
            <a:r>
              <a:rPr lang="en-US" sz="3600" dirty="0" smtClean="0"/>
              <a:t>SQL administrator: </a:t>
            </a:r>
            <a:r>
              <a:rPr lang="en-US" sz="3600" b="1" dirty="0" err="1" smtClean="0">
                <a:solidFill>
                  <a:srgbClr val="FF0000"/>
                </a:solidFill>
              </a:rPr>
              <a:t>SQL_Admin</a:t>
            </a:r>
            <a:endParaRPr lang="en-US" sz="3600" b="1" dirty="0" smtClean="0">
              <a:solidFill>
                <a:srgbClr val="FF0000"/>
              </a:solidFill>
            </a:endParaRPr>
          </a:p>
          <a:p>
            <a:r>
              <a:rPr lang="en-US" sz="3600" dirty="0" smtClean="0"/>
              <a:t>SharePoint Administrator and Setup User: </a:t>
            </a:r>
            <a:r>
              <a:rPr lang="en-US" sz="3600" b="1" dirty="0" err="1" smtClean="0">
                <a:solidFill>
                  <a:srgbClr val="FF0000"/>
                </a:solidFill>
              </a:rPr>
              <a:t>SP_Admin</a:t>
            </a:r>
            <a:endParaRPr lang="en-US" sz="3600" b="1" dirty="0" smtClean="0">
              <a:solidFill>
                <a:srgbClr val="FF0000"/>
              </a:solidFill>
            </a:endParaRPr>
          </a:p>
          <a:p>
            <a:r>
              <a:rPr lang="en-US" sz="3600" dirty="0" smtClean="0"/>
              <a:t>SharePoint Farm Service: </a:t>
            </a:r>
            <a:r>
              <a:rPr lang="en-US" sz="3600" b="1" dirty="0" err="1" smtClean="0">
                <a:solidFill>
                  <a:srgbClr val="FF0000"/>
                </a:solidFill>
              </a:rPr>
              <a:t>SP_Farm</a:t>
            </a:r>
            <a:endParaRPr lang="en-US" sz="3600" b="1" dirty="0" smtClean="0">
              <a:solidFill>
                <a:srgbClr val="FF0000"/>
              </a:solidFill>
            </a:endParaRPr>
          </a:p>
          <a:p>
            <a:r>
              <a:rPr lang="en-US" sz="3600" dirty="0" smtClean="0"/>
              <a:t>Application pool accounts</a:t>
            </a:r>
          </a:p>
          <a:p>
            <a:pPr lvl="1"/>
            <a:r>
              <a:rPr lang="en-US" dirty="0" smtClean="0"/>
              <a:t>User-facing web application app pool: </a:t>
            </a:r>
            <a:r>
              <a:rPr lang="en-US" b="1" dirty="0" err="1" smtClean="0">
                <a:solidFill>
                  <a:srgbClr val="FF0000"/>
                </a:solidFill>
              </a:rPr>
              <a:t>SP_WebApps</a:t>
            </a:r>
            <a:r>
              <a:rPr lang="en-US" dirty="0"/>
              <a:t>, </a:t>
            </a:r>
            <a:r>
              <a:rPr lang="en-US" b="1" dirty="0" err="1" smtClean="0">
                <a:solidFill>
                  <a:srgbClr val="FF0000"/>
                </a:solidFill>
              </a:rPr>
              <a:t>SP_MySiteApp</a:t>
            </a:r>
            <a:r>
              <a:rPr lang="en-US" dirty="0"/>
              <a:t>, </a:t>
            </a:r>
            <a:r>
              <a:rPr lang="en-US" b="1" dirty="0" smtClean="0">
                <a:solidFill>
                  <a:srgbClr val="FF0000"/>
                </a:solidFill>
              </a:rPr>
              <a:t>*</a:t>
            </a:r>
            <a:endParaRPr lang="en-US" dirty="0" smtClean="0">
              <a:solidFill>
                <a:srgbClr val="FF0000"/>
              </a:solidFill>
            </a:endParaRPr>
          </a:p>
          <a:p>
            <a:pPr lvl="1"/>
            <a:r>
              <a:rPr lang="en-US" dirty="0" smtClean="0"/>
              <a:t>Service application app pool:</a:t>
            </a:r>
            <a:r>
              <a:rPr lang="en-US" dirty="0" smtClean="0">
                <a:solidFill>
                  <a:schemeClr val="tx2"/>
                </a:solidFill>
              </a:rPr>
              <a:t> </a:t>
            </a:r>
            <a:r>
              <a:rPr lang="en-US" b="1" dirty="0" err="1" smtClean="0">
                <a:solidFill>
                  <a:srgbClr val="FF0000"/>
                </a:solidFill>
              </a:rPr>
              <a:t>SP_ServiceApps</a:t>
            </a:r>
            <a:r>
              <a:rPr lang="en-US" dirty="0"/>
              <a:t>, </a:t>
            </a:r>
            <a:r>
              <a:rPr lang="en-US" b="1" dirty="0" smtClean="0">
                <a:solidFill>
                  <a:srgbClr val="FF0000"/>
                </a:solidFill>
              </a:rPr>
              <a:t>*</a:t>
            </a:r>
          </a:p>
          <a:p>
            <a:r>
              <a:rPr lang="en-US" sz="3600" dirty="0" smtClean="0"/>
              <a:t>Default content access (crawl) account: </a:t>
            </a:r>
            <a:r>
              <a:rPr lang="en-US" sz="3600" b="1" dirty="0" err="1" smtClean="0">
                <a:solidFill>
                  <a:srgbClr val="FF0000"/>
                </a:solidFill>
              </a:rPr>
              <a:t>SP_Crawl</a:t>
            </a:r>
            <a:r>
              <a:rPr lang="en-US" sz="3600" dirty="0" smtClean="0"/>
              <a:t>, </a:t>
            </a:r>
            <a:r>
              <a:rPr lang="en-US" sz="3600" b="1" dirty="0" smtClean="0">
                <a:solidFill>
                  <a:srgbClr val="FF0000"/>
                </a:solidFill>
              </a:rPr>
              <a:t>*</a:t>
            </a:r>
          </a:p>
          <a:p>
            <a:r>
              <a:rPr lang="en-US" sz="3600" dirty="0" smtClean="0"/>
              <a:t>User Profile Synchronization account: </a:t>
            </a:r>
            <a:r>
              <a:rPr lang="en-US" sz="3600" b="1" dirty="0" err="1" smtClean="0">
                <a:solidFill>
                  <a:srgbClr val="FF0000"/>
                </a:solidFill>
              </a:rPr>
              <a:t>SP_UserSync</a:t>
            </a:r>
            <a:endParaRPr lang="en-US" dirty="0" smtClean="0">
              <a:solidFill>
                <a:srgbClr val="FF0000"/>
              </a:solidFill>
            </a:endParaRPr>
          </a:p>
          <a:p>
            <a:r>
              <a:rPr lang="en-US" sz="3600" dirty="0" smtClean="0"/>
              <a:t>Object cache accounts: </a:t>
            </a:r>
            <a:r>
              <a:rPr lang="en-US" sz="3600" b="1" dirty="0" err="1" smtClean="0">
                <a:solidFill>
                  <a:srgbClr val="FF0000"/>
                </a:solidFill>
              </a:rPr>
              <a:t>SP_CacheSR</a:t>
            </a:r>
            <a:r>
              <a:rPr lang="en-US" sz="3600" dirty="0" smtClean="0"/>
              <a:t>, </a:t>
            </a:r>
            <a:r>
              <a:rPr lang="en-US" sz="3600" b="1" dirty="0" err="1">
                <a:solidFill>
                  <a:srgbClr val="FF0000"/>
                </a:solidFill>
              </a:rPr>
              <a:t>SP_CacheSU</a:t>
            </a:r>
            <a:endParaRPr lang="en-US" sz="3600" b="1" dirty="0">
              <a:solidFill>
                <a:srgbClr val="FF0000"/>
              </a:solidFill>
            </a:endParaRPr>
          </a:p>
        </p:txBody>
      </p:sp>
    </p:spTree>
    <p:extLst>
      <p:ext uri="{BB962C8B-B14F-4D97-AF65-F5344CB8AC3E}">
        <p14:creationId xmlns:p14="http://schemas.microsoft.com/office/powerpoint/2010/main" val="1068440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500"/>
                                  </p:stCondLst>
                                  <p:childTnLst>
                                    <p:set>
                                      <p:cBhvr>
                                        <p:cTn id="6" dur="1" fill="hold">
                                          <p:stCondLst>
                                            <p:cond delay="0"/>
                                          </p:stCondLst>
                                        </p:cTn>
                                        <p:tgtEl>
                                          <p:spTgt spid="49155">
                                            <p:txEl>
                                              <p:pRg st="0" end="0"/>
                                            </p:txEl>
                                          </p:spTgt>
                                        </p:tgtEl>
                                        <p:attrNameLst>
                                          <p:attrName>style.visibility</p:attrName>
                                        </p:attrNameLst>
                                      </p:cBhvr>
                                      <p:to>
                                        <p:strVal val="visible"/>
                                      </p:to>
                                    </p:set>
                                  </p:childTnLst>
                                </p:cTn>
                              </p:par>
                            </p:childTnLst>
                          </p:cTn>
                        </p:par>
                        <p:par>
                          <p:cTn id="7" fill="hold">
                            <p:stCondLst>
                              <p:cond delay="500"/>
                            </p:stCondLst>
                            <p:childTnLst>
                              <p:par>
                                <p:cTn id="8" presetID="1" presetClass="entr" presetSubtype="0" fill="hold" grpId="0" nodeType="afterEffect">
                                  <p:stCondLst>
                                    <p:cond delay="500"/>
                                  </p:stCondLst>
                                  <p:childTnLst>
                                    <p:set>
                                      <p:cBhvr>
                                        <p:cTn id="9" dur="1" fill="hold">
                                          <p:stCondLst>
                                            <p:cond delay="0"/>
                                          </p:stCondLst>
                                        </p:cTn>
                                        <p:tgtEl>
                                          <p:spTgt spid="49155">
                                            <p:txEl>
                                              <p:pRg st="1" end="1"/>
                                            </p:txEl>
                                          </p:spTgt>
                                        </p:tgtEl>
                                        <p:attrNameLst>
                                          <p:attrName>style.visibility</p:attrName>
                                        </p:attrNameLst>
                                      </p:cBhvr>
                                      <p:to>
                                        <p:strVal val="visible"/>
                                      </p:to>
                                    </p:set>
                                  </p:childTnLst>
                                </p:cTn>
                              </p:par>
                            </p:childTnLst>
                          </p:cTn>
                        </p:par>
                        <p:par>
                          <p:cTn id="10" fill="hold">
                            <p:stCondLst>
                              <p:cond delay="1000"/>
                            </p:stCondLst>
                            <p:childTnLst>
                              <p:par>
                                <p:cTn id="11" presetID="1" presetClass="entr" presetSubtype="0" fill="hold" grpId="0" nodeType="afterEffect">
                                  <p:stCondLst>
                                    <p:cond delay="500"/>
                                  </p:stCondLst>
                                  <p:childTnLst>
                                    <p:set>
                                      <p:cBhvr>
                                        <p:cTn id="12" dur="1" fill="hold">
                                          <p:stCondLst>
                                            <p:cond delay="0"/>
                                          </p:stCondLst>
                                        </p:cTn>
                                        <p:tgtEl>
                                          <p:spTgt spid="49155">
                                            <p:txEl>
                                              <p:pRg st="2" end="2"/>
                                            </p:txEl>
                                          </p:spTgt>
                                        </p:tgtEl>
                                        <p:attrNameLst>
                                          <p:attrName>style.visibility</p:attrName>
                                        </p:attrNameLst>
                                      </p:cBhvr>
                                      <p:to>
                                        <p:strVal val="visible"/>
                                      </p:to>
                                    </p:set>
                                  </p:childTnLst>
                                </p:cTn>
                              </p:par>
                            </p:childTnLst>
                          </p:cTn>
                        </p:par>
                        <p:par>
                          <p:cTn id="13" fill="hold">
                            <p:stCondLst>
                              <p:cond delay="1500"/>
                            </p:stCondLst>
                            <p:childTnLst>
                              <p:par>
                                <p:cTn id="14" presetID="1" presetClass="entr" presetSubtype="0" fill="hold" grpId="0" nodeType="afterEffect">
                                  <p:stCondLst>
                                    <p:cond delay="500"/>
                                  </p:stCondLst>
                                  <p:childTnLst>
                                    <p:set>
                                      <p:cBhvr>
                                        <p:cTn id="15" dur="1" fill="hold">
                                          <p:stCondLst>
                                            <p:cond delay="0"/>
                                          </p:stCondLst>
                                        </p:cTn>
                                        <p:tgtEl>
                                          <p:spTgt spid="49155">
                                            <p:txEl>
                                              <p:pRg st="3" end="3"/>
                                            </p:txEl>
                                          </p:spTgt>
                                        </p:tgtEl>
                                        <p:attrNameLst>
                                          <p:attrName>style.visibility</p:attrName>
                                        </p:attrNameLst>
                                      </p:cBhvr>
                                      <p:to>
                                        <p:strVal val="visible"/>
                                      </p:to>
                                    </p:set>
                                  </p:childTnLst>
                                </p:cTn>
                              </p:par>
                            </p:childTnLst>
                          </p:cTn>
                        </p:par>
                        <p:par>
                          <p:cTn id="16" fill="hold">
                            <p:stCondLst>
                              <p:cond delay="2000"/>
                            </p:stCondLst>
                            <p:childTnLst>
                              <p:par>
                                <p:cTn id="17" presetID="1" presetClass="entr" presetSubtype="0" fill="hold" grpId="0" nodeType="afterEffect">
                                  <p:stCondLst>
                                    <p:cond delay="500"/>
                                  </p:stCondLst>
                                  <p:childTnLst>
                                    <p:set>
                                      <p:cBhvr>
                                        <p:cTn id="18" dur="1" fill="hold">
                                          <p:stCondLst>
                                            <p:cond delay="0"/>
                                          </p:stCondLst>
                                        </p:cTn>
                                        <p:tgtEl>
                                          <p:spTgt spid="49155">
                                            <p:txEl>
                                              <p:pRg st="4" end="4"/>
                                            </p:txEl>
                                          </p:spTgt>
                                        </p:tgtEl>
                                        <p:attrNameLst>
                                          <p:attrName>style.visibility</p:attrName>
                                        </p:attrNameLst>
                                      </p:cBhvr>
                                      <p:to>
                                        <p:strVal val="visible"/>
                                      </p:to>
                                    </p:set>
                                  </p:childTnLst>
                                </p:cTn>
                              </p:par>
                            </p:childTnLst>
                          </p:cTn>
                        </p:par>
                        <p:par>
                          <p:cTn id="19" fill="hold">
                            <p:stCondLst>
                              <p:cond delay="2500"/>
                            </p:stCondLst>
                            <p:childTnLst>
                              <p:par>
                                <p:cTn id="20" presetID="1" presetClass="entr" presetSubtype="0" fill="hold" grpId="0" nodeType="afterEffect">
                                  <p:stCondLst>
                                    <p:cond delay="500"/>
                                  </p:stCondLst>
                                  <p:childTnLst>
                                    <p:set>
                                      <p:cBhvr>
                                        <p:cTn id="21" dur="1" fill="hold">
                                          <p:stCondLst>
                                            <p:cond delay="0"/>
                                          </p:stCondLst>
                                        </p:cTn>
                                        <p:tgtEl>
                                          <p:spTgt spid="49155">
                                            <p:txEl>
                                              <p:pRg st="5" end="5"/>
                                            </p:txEl>
                                          </p:spTgt>
                                        </p:tgtEl>
                                        <p:attrNameLst>
                                          <p:attrName>style.visibility</p:attrName>
                                        </p:attrNameLst>
                                      </p:cBhvr>
                                      <p:to>
                                        <p:strVal val="visible"/>
                                      </p:to>
                                    </p:set>
                                  </p:childTnLst>
                                </p:cTn>
                              </p:par>
                            </p:childTnLst>
                          </p:cTn>
                        </p:par>
                        <p:par>
                          <p:cTn id="22" fill="hold">
                            <p:stCondLst>
                              <p:cond delay="3000"/>
                            </p:stCondLst>
                            <p:childTnLst>
                              <p:par>
                                <p:cTn id="23" presetID="1" presetClass="entr" presetSubtype="0" fill="hold" grpId="0" nodeType="afterEffect">
                                  <p:stCondLst>
                                    <p:cond delay="500"/>
                                  </p:stCondLst>
                                  <p:childTnLst>
                                    <p:set>
                                      <p:cBhvr>
                                        <p:cTn id="24" dur="1" fill="hold">
                                          <p:stCondLst>
                                            <p:cond delay="0"/>
                                          </p:stCondLst>
                                        </p:cTn>
                                        <p:tgtEl>
                                          <p:spTgt spid="49155">
                                            <p:txEl>
                                              <p:pRg st="6" end="6"/>
                                            </p:txEl>
                                          </p:spTgt>
                                        </p:tgtEl>
                                        <p:attrNameLst>
                                          <p:attrName>style.visibility</p:attrName>
                                        </p:attrNameLst>
                                      </p:cBhvr>
                                      <p:to>
                                        <p:strVal val="visible"/>
                                      </p:to>
                                    </p:set>
                                  </p:childTnLst>
                                </p:cTn>
                              </p:par>
                            </p:childTnLst>
                          </p:cTn>
                        </p:par>
                        <p:par>
                          <p:cTn id="25" fill="hold">
                            <p:stCondLst>
                              <p:cond delay="3500"/>
                            </p:stCondLst>
                            <p:childTnLst>
                              <p:par>
                                <p:cTn id="26" presetID="1" presetClass="entr" presetSubtype="0" fill="hold" grpId="0" nodeType="afterEffect">
                                  <p:stCondLst>
                                    <p:cond delay="500"/>
                                  </p:stCondLst>
                                  <p:childTnLst>
                                    <p:set>
                                      <p:cBhvr>
                                        <p:cTn id="27" dur="1" fill="hold">
                                          <p:stCondLst>
                                            <p:cond delay="0"/>
                                          </p:stCondLst>
                                        </p:cTn>
                                        <p:tgtEl>
                                          <p:spTgt spid="49155">
                                            <p:txEl>
                                              <p:pRg st="7" end="7"/>
                                            </p:txEl>
                                          </p:spTgt>
                                        </p:tgtEl>
                                        <p:attrNameLst>
                                          <p:attrName>style.visibility</p:attrName>
                                        </p:attrNameLst>
                                      </p:cBhvr>
                                      <p:to>
                                        <p:strVal val="visible"/>
                                      </p:to>
                                    </p:set>
                                  </p:childTnLst>
                                </p:cTn>
                              </p:par>
                            </p:childTnLst>
                          </p:cTn>
                        </p:par>
                        <p:par>
                          <p:cTn id="28" fill="hold">
                            <p:stCondLst>
                              <p:cond delay="4000"/>
                            </p:stCondLst>
                            <p:childTnLst>
                              <p:par>
                                <p:cTn id="29" presetID="1" presetClass="entr" presetSubtype="0" fill="hold" grpId="0" nodeType="afterEffect">
                                  <p:stCondLst>
                                    <p:cond delay="500"/>
                                  </p:stCondLst>
                                  <p:childTnLst>
                                    <p:set>
                                      <p:cBhvr>
                                        <p:cTn id="30" dur="1" fill="hold">
                                          <p:stCondLst>
                                            <p:cond delay="0"/>
                                          </p:stCondLst>
                                        </p:cTn>
                                        <p:tgtEl>
                                          <p:spTgt spid="49155">
                                            <p:txEl>
                                              <p:pRg st="8" end="8"/>
                                            </p:txEl>
                                          </p:spTgt>
                                        </p:tgtEl>
                                        <p:attrNameLst>
                                          <p:attrName>style.visibility</p:attrName>
                                        </p:attrNameLst>
                                      </p:cBhvr>
                                      <p:to>
                                        <p:strVal val="visible"/>
                                      </p:to>
                                    </p:set>
                                  </p:childTnLst>
                                </p:cTn>
                              </p:par>
                            </p:childTnLst>
                          </p:cTn>
                        </p:par>
                        <p:par>
                          <p:cTn id="31" fill="hold">
                            <p:stCondLst>
                              <p:cond delay="4500"/>
                            </p:stCondLst>
                            <p:childTnLst>
                              <p:par>
                                <p:cTn id="32" presetID="1" presetClass="entr" presetSubtype="0" fill="hold" grpId="0" nodeType="afterEffect">
                                  <p:stCondLst>
                                    <p:cond delay="500"/>
                                  </p:stCondLst>
                                  <p:childTnLst>
                                    <p:set>
                                      <p:cBhvr>
                                        <p:cTn id="33" dur="1" fill="hold">
                                          <p:stCondLst>
                                            <p:cond delay="0"/>
                                          </p:stCondLst>
                                        </p:cTn>
                                        <p:tgtEl>
                                          <p:spTgt spid="4915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SQL_Service</a:t>
            </a:r>
            <a:r>
              <a:rPr lang="en-US" dirty="0" smtClean="0"/>
              <a:t>, </a:t>
            </a:r>
            <a:r>
              <a:rPr lang="en-US" dirty="0" err="1" smtClean="0"/>
              <a:t>SQL_Admin</a:t>
            </a:r>
            <a:r>
              <a:rPr lang="en-US" dirty="0" smtClean="0"/>
              <a:t>, *</a:t>
            </a:r>
            <a:endParaRPr lang="en-US" dirty="0"/>
          </a:p>
        </p:txBody>
      </p:sp>
      <p:sp>
        <p:nvSpPr>
          <p:cNvPr id="3" name="Text Placeholder 2"/>
          <p:cNvSpPr>
            <a:spLocks noGrp="1"/>
          </p:cNvSpPr>
          <p:nvPr>
            <p:ph type="body" sz="quarter" idx="11"/>
          </p:nvPr>
        </p:nvSpPr>
        <p:spPr>
          <a:xfrm>
            <a:off x="274639" y="1212849"/>
            <a:ext cx="11889564" cy="5078313"/>
          </a:xfrm>
        </p:spPr>
        <p:txBody>
          <a:bodyPr/>
          <a:lstStyle/>
          <a:p>
            <a:r>
              <a:rPr lang="en-US" dirty="0" smtClean="0"/>
              <a:t>SQL Database Engine service account: </a:t>
            </a:r>
            <a:r>
              <a:rPr lang="en-US" b="1" dirty="0" err="1" smtClean="0">
                <a:solidFill>
                  <a:srgbClr val="FF0000"/>
                </a:solidFill>
              </a:rPr>
              <a:t>SQL_Service</a:t>
            </a:r>
            <a:endParaRPr lang="en-US" b="1" dirty="0" smtClean="0">
              <a:solidFill>
                <a:srgbClr val="FF0000"/>
              </a:solidFill>
            </a:endParaRPr>
          </a:p>
          <a:p>
            <a:r>
              <a:rPr lang="en-US" dirty="0" smtClean="0"/>
              <a:t>SQL service ownership account: </a:t>
            </a:r>
            <a:r>
              <a:rPr lang="en-US" b="1" dirty="0" err="1" smtClean="0">
                <a:solidFill>
                  <a:srgbClr val="FF0000"/>
                </a:solidFill>
              </a:rPr>
              <a:t>SQL_Admin</a:t>
            </a:r>
            <a:endParaRPr lang="en-US" b="1" dirty="0" smtClean="0">
              <a:solidFill>
                <a:srgbClr val="FF0000"/>
              </a:solidFill>
            </a:endParaRPr>
          </a:p>
          <a:p>
            <a:r>
              <a:rPr lang="en-US" dirty="0" smtClean="0"/>
              <a:t>Resources</a:t>
            </a:r>
            <a:endParaRPr lang="en-US" dirty="0"/>
          </a:p>
          <a:p>
            <a:pPr lvl="1"/>
            <a:r>
              <a:rPr lang="en-US" dirty="0"/>
              <a:t>Security Considerations for a SQL Server Installation</a:t>
            </a:r>
            <a:endParaRPr lang="en-US" dirty="0">
              <a:hlinkClick r:id=""/>
            </a:endParaRPr>
          </a:p>
          <a:p>
            <a:pPr lvl="2"/>
            <a:r>
              <a:rPr lang="en-US" dirty="0">
                <a:hlinkClick r:id=""/>
              </a:rPr>
              <a:t>http://technet.microsoft.com/en-us/library/ms144228.aspx</a:t>
            </a:r>
            <a:endParaRPr lang="en-US" dirty="0"/>
          </a:p>
          <a:p>
            <a:pPr lvl="1"/>
            <a:r>
              <a:rPr lang="en-US" dirty="0"/>
              <a:t>SQL Server 2012 Security Best Practice Whitepaper</a:t>
            </a:r>
          </a:p>
          <a:p>
            <a:pPr lvl="2"/>
            <a:r>
              <a:rPr lang="en-US" dirty="0">
                <a:hlinkClick r:id="rId2"/>
              </a:rPr>
              <a:t>http://download.microsoft.com/download/8/F/A/8FABACD7-803E-40FC-ADF8-355E7D218F4C/SQL_Server_2012_Security_Best_Practice_Whitepaper_Apr2012.docx</a:t>
            </a:r>
            <a:r>
              <a:rPr lang="en-US" dirty="0"/>
              <a:t> </a:t>
            </a:r>
          </a:p>
          <a:p>
            <a:r>
              <a:rPr lang="en-US" dirty="0"/>
              <a:t>SQL Agent service account: </a:t>
            </a:r>
            <a:r>
              <a:rPr lang="en-US" b="1" dirty="0" err="1">
                <a:solidFill>
                  <a:srgbClr val="FF0000"/>
                </a:solidFill>
              </a:rPr>
              <a:t>SQL_Agent</a:t>
            </a:r>
            <a:endParaRPr lang="en-US" b="1" dirty="0">
              <a:solidFill>
                <a:srgbClr val="FF0000"/>
              </a:solidFill>
            </a:endParaRPr>
          </a:p>
          <a:p>
            <a:endParaRPr lang="en-US" b="1" dirty="0">
              <a:solidFill>
                <a:schemeClr val="accent2"/>
              </a:solidFill>
            </a:endParaRPr>
          </a:p>
        </p:txBody>
      </p:sp>
    </p:spTree>
    <p:extLst>
      <p:ext uri="{BB962C8B-B14F-4D97-AF65-F5344CB8AC3E}">
        <p14:creationId xmlns:p14="http://schemas.microsoft.com/office/powerpoint/2010/main" val="657283898"/>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smtClean="0"/>
              <a:t>SP_Admin</a:t>
            </a:r>
            <a:endParaRPr lang="en-US" dirty="0" smtClean="0"/>
          </a:p>
        </p:txBody>
      </p:sp>
      <p:sp>
        <p:nvSpPr>
          <p:cNvPr id="50179" name="Rectangle 3"/>
          <p:cNvSpPr>
            <a:spLocks noGrp="1" noChangeArrowheads="1"/>
          </p:cNvSpPr>
          <p:nvPr>
            <p:ph type="body" sz="quarter" idx="11"/>
          </p:nvPr>
        </p:nvSpPr>
        <p:spPr>
          <a:xfrm>
            <a:off x="274639" y="1212849"/>
            <a:ext cx="11889564" cy="6155531"/>
          </a:xfrm>
        </p:spPr>
        <p:txBody>
          <a:bodyPr/>
          <a:lstStyle/>
          <a:p>
            <a:r>
              <a:rPr lang="en-US" dirty="0" smtClean="0"/>
              <a:t>SharePoint Administrator and Setup User</a:t>
            </a:r>
          </a:p>
          <a:p>
            <a:r>
              <a:rPr lang="en-US" dirty="0" smtClean="0"/>
              <a:t>Used by a service admin to perform bit-level changes</a:t>
            </a:r>
          </a:p>
          <a:p>
            <a:pPr lvl="1"/>
            <a:r>
              <a:rPr lang="en-US" sz="2000" dirty="0" smtClean="0"/>
              <a:t>Install SharePoint prerequisites </a:t>
            </a:r>
          </a:p>
          <a:p>
            <a:pPr lvl="1"/>
            <a:r>
              <a:rPr lang="en-US" sz="2000" dirty="0" smtClean="0"/>
              <a:t>Install SharePoint products</a:t>
            </a:r>
          </a:p>
          <a:p>
            <a:pPr lvl="1"/>
            <a:r>
              <a:rPr lang="en-US" sz="2000" dirty="0" smtClean="0"/>
              <a:t>Configure SharePoint (SharePoint Products Configuration Wizard)</a:t>
            </a:r>
          </a:p>
          <a:p>
            <a:pPr lvl="1"/>
            <a:r>
              <a:rPr lang="en-US" sz="2000" dirty="0" smtClean="0"/>
              <a:t>Update, patch, add/remove servers, etc.</a:t>
            </a:r>
          </a:p>
          <a:p>
            <a:r>
              <a:rPr lang="en-US" dirty="0" smtClean="0"/>
              <a:t>Unique, “generic” SharePoint administrative account</a:t>
            </a:r>
          </a:p>
          <a:p>
            <a:pPr lvl="1"/>
            <a:r>
              <a:rPr lang="en-US" dirty="0" smtClean="0">
                <a:solidFill>
                  <a:srgbClr val="FF0000"/>
                </a:solidFill>
              </a:rPr>
              <a:t>Not your “normal” user or admin account</a:t>
            </a:r>
          </a:p>
          <a:p>
            <a:pPr lvl="1"/>
            <a:r>
              <a:rPr lang="en-US" sz="2000" dirty="0" smtClean="0"/>
              <a:t>Represents enterprise service administration</a:t>
            </a:r>
          </a:p>
          <a:p>
            <a:pPr lvl="1"/>
            <a:r>
              <a:rPr lang="en-US" sz="2000" dirty="0" smtClean="0"/>
              <a:t>Can be locked down (password, disabled) after installation, until needed</a:t>
            </a:r>
            <a:endParaRPr lang="en-US" dirty="0" smtClean="0"/>
          </a:p>
          <a:p>
            <a:r>
              <a:rPr lang="en-US" dirty="0" smtClean="0"/>
              <a:t>Delegate service to administrators</a:t>
            </a:r>
          </a:p>
          <a:p>
            <a:pPr lvl="1"/>
            <a:r>
              <a:rPr lang="en-US" dirty="0" smtClean="0">
                <a:solidFill>
                  <a:srgbClr val="FF0000"/>
                </a:solidFill>
              </a:rPr>
              <a:t>After setup, add your admin user accounts to Farm Administrators</a:t>
            </a:r>
          </a:p>
          <a:p>
            <a:endParaRPr lang="en-US" dirty="0"/>
          </a:p>
        </p:txBody>
      </p:sp>
    </p:spTree>
    <p:extLst>
      <p:ext uri="{BB962C8B-B14F-4D97-AF65-F5344CB8AC3E}">
        <p14:creationId xmlns:p14="http://schemas.microsoft.com/office/powerpoint/2010/main" val="9005646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17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0179">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0179">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0179">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0179">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0179">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0179">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0179">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0179">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0179">
                                            <p:txEl>
                                              <p:pRg st="10" end="1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0179">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r>
              <a:rPr lang="en-US" smtClean="0"/>
              <a:t>SP_Admin</a:t>
            </a:r>
            <a:endParaRPr lang="en-US" dirty="0" smtClean="0"/>
          </a:p>
        </p:txBody>
      </p:sp>
      <p:sp>
        <p:nvSpPr>
          <p:cNvPr id="50179" name="Rectangle 3"/>
          <p:cNvSpPr>
            <a:spLocks noGrp="1" noChangeArrowheads="1"/>
          </p:cNvSpPr>
          <p:nvPr>
            <p:ph type="body" sz="quarter" idx="11"/>
          </p:nvPr>
        </p:nvSpPr>
        <p:spPr/>
        <p:txBody>
          <a:bodyPr/>
          <a:lstStyle/>
          <a:p>
            <a:r>
              <a:rPr lang="en-US" dirty="0" smtClean="0"/>
              <a:t>Domain user account</a:t>
            </a:r>
          </a:p>
          <a:p>
            <a:r>
              <a:rPr lang="en-US" dirty="0" smtClean="0"/>
              <a:t>Administrator</a:t>
            </a:r>
          </a:p>
          <a:p>
            <a:pPr lvl="1"/>
            <a:r>
              <a:rPr lang="en-US" dirty="0" smtClean="0"/>
              <a:t>Add to the local Administrators group of each SharePoint server in the farm</a:t>
            </a:r>
          </a:p>
          <a:p>
            <a:r>
              <a:rPr lang="en-US" dirty="0" smtClean="0"/>
              <a:t>SQL privileges</a:t>
            </a:r>
          </a:p>
          <a:p>
            <a:pPr lvl="1"/>
            <a:r>
              <a:rPr lang="en-US" dirty="0" smtClean="0"/>
              <a:t>Create a SQL Server login for the </a:t>
            </a:r>
            <a:r>
              <a:rPr lang="en-US" dirty="0" err="1" smtClean="0"/>
              <a:t>SP_Admin</a:t>
            </a:r>
            <a:r>
              <a:rPr lang="en-US" dirty="0" smtClean="0"/>
              <a:t> account, e.g. CONTOSO\</a:t>
            </a:r>
            <a:r>
              <a:rPr lang="en-US" dirty="0" err="1" smtClean="0"/>
              <a:t>SP_Admin</a:t>
            </a:r>
            <a:r>
              <a:rPr lang="en-US" dirty="0" smtClean="0"/>
              <a:t/>
            </a:r>
            <a:br>
              <a:rPr lang="en-US" dirty="0" smtClean="0"/>
            </a:br>
            <a:r>
              <a:rPr lang="en-US" dirty="0" smtClean="0"/>
              <a:t>Assign the </a:t>
            </a:r>
            <a:r>
              <a:rPr lang="en-US" dirty="0" err="1" smtClean="0"/>
              <a:t>securityadmin</a:t>
            </a:r>
            <a:r>
              <a:rPr lang="en-US" dirty="0" smtClean="0"/>
              <a:t> and </a:t>
            </a:r>
            <a:r>
              <a:rPr lang="en-US" dirty="0" err="1" smtClean="0"/>
              <a:t>dbcreator</a:t>
            </a:r>
            <a:r>
              <a:rPr lang="en-US" dirty="0" smtClean="0"/>
              <a:t> server roles to the login</a:t>
            </a:r>
          </a:p>
          <a:p>
            <a:r>
              <a:rPr lang="en-US" dirty="0" smtClean="0"/>
              <a:t>PowerShell privileges</a:t>
            </a:r>
          </a:p>
          <a:p>
            <a:pPr lvl="1"/>
            <a:r>
              <a:rPr lang="en-US" smtClean="0"/>
              <a:t>Assign </a:t>
            </a:r>
            <a:r>
              <a:rPr lang="en-US" dirty="0" smtClean="0"/>
              <a:t>the </a:t>
            </a:r>
            <a:r>
              <a:rPr lang="en-US" dirty="0" err="1" smtClean="0"/>
              <a:t>SharePoint_Shell_Access</a:t>
            </a:r>
            <a:r>
              <a:rPr lang="en-US" dirty="0" smtClean="0"/>
              <a:t> database role for any database against which Windows PowerShell will be used (Add-</a:t>
            </a:r>
            <a:r>
              <a:rPr lang="en-US" dirty="0" err="1" smtClean="0"/>
              <a:t>SPShellAdmin</a:t>
            </a:r>
            <a:r>
              <a:rPr lang="en-US" dirty="0" smtClean="0"/>
              <a:t>)</a:t>
            </a:r>
            <a:endParaRPr lang="en-US" dirty="0"/>
          </a:p>
        </p:txBody>
      </p:sp>
    </p:spTree>
    <p:extLst>
      <p:ext uri="{BB962C8B-B14F-4D97-AF65-F5344CB8AC3E}">
        <p14:creationId xmlns:p14="http://schemas.microsoft.com/office/powerpoint/2010/main" val="324689551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0179">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0179">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0179">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0179">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0179">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0179">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smtClean="0"/>
              <a:t>SP_Farm</a:t>
            </a:r>
            <a:endParaRPr lang="en-US" dirty="0" smtClean="0"/>
          </a:p>
        </p:txBody>
      </p:sp>
      <p:sp>
        <p:nvSpPr>
          <p:cNvPr id="51203" name="Rectangle 3"/>
          <p:cNvSpPr>
            <a:spLocks noGrp="1" noChangeArrowheads="1"/>
          </p:cNvSpPr>
          <p:nvPr>
            <p:ph type="body" sz="quarter" idx="11"/>
          </p:nvPr>
        </p:nvSpPr>
        <p:spPr/>
        <p:txBody>
          <a:bodyPr/>
          <a:lstStyle/>
          <a:p>
            <a:r>
              <a:rPr lang="en-US" dirty="0" smtClean="0"/>
              <a:t>SharePoint Farm Service </a:t>
            </a:r>
          </a:p>
          <a:p>
            <a:r>
              <a:rPr lang="en-US" dirty="0" smtClean="0"/>
              <a:t>Used for highly privileged SharePoint services</a:t>
            </a:r>
          </a:p>
          <a:p>
            <a:pPr lvl="1"/>
            <a:r>
              <a:rPr lang="en-US" dirty="0" smtClean="0"/>
              <a:t>Central Administration application pool</a:t>
            </a:r>
          </a:p>
          <a:p>
            <a:pPr lvl="1"/>
            <a:r>
              <a:rPr lang="en-US" dirty="0" smtClean="0"/>
              <a:t>STS &amp; Topology service application pool</a:t>
            </a:r>
          </a:p>
          <a:p>
            <a:pPr lvl="1"/>
            <a:r>
              <a:rPr lang="en-US" dirty="0" smtClean="0"/>
              <a:t>Windows services including Timer, Workflow Timer’</a:t>
            </a:r>
          </a:p>
          <a:p>
            <a:pPr lvl="1"/>
            <a:r>
              <a:rPr lang="en-US" dirty="0" smtClean="0"/>
              <a:t>SharePoint services including User Profile Synchronization</a:t>
            </a:r>
          </a:p>
          <a:p>
            <a:r>
              <a:rPr lang="en-US" dirty="0" smtClean="0"/>
              <a:t>Domain user account</a:t>
            </a:r>
          </a:p>
          <a:p>
            <a:r>
              <a:rPr lang="en-US" dirty="0" smtClean="0"/>
              <a:t>SharePoint assigns permissions automatically </a:t>
            </a:r>
          </a:p>
        </p:txBody>
      </p:sp>
    </p:spTree>
    <p:extLst>
      <p:ext uri="{BB962C8B-B14F-4D97-AF65-F5344CB8AC3E}">
        <p14:creationId xmlns:p14="http://schemas.microsoft.com/office/powerpoint/2010/main" val="31896886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120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20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120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20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120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1203">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120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r>
              <a:rPr lang="en-US" smtClean="0"/>
              <a:t>SP_Farm</a:t>
            </a:r>
            <a:endParaRPr lang="en-US" dirty="0" smtClean="0"/>
          </a:p>
        </p:txBody>
      </p:sp>
      <p:sp>
        <p:nvSpPr>
          <p:cNvPr id="51203" name="Rectangle 3"/>
          <p:cNvSpPr>
            <a:spLocks noGrp="1" noChangeArrowheads="1"/>
          </p:cNvSpPr>
          <p:nvPr>
            <p:ph type="body" sz="quarter" idx="11"/>
          </p:nvPr>
        </p:nvSpPr>
        <p:spPr>
          <a:xfrm>
            <a:off x="274639" y="1212849"/>
            <a:ext cx="11889564" cy="2769989"/>
          </a:xfrm>
        </p:spPr>
        <p:txBody>
          <a:bodyPr/>
          <a:lstStyle/>
          <a:p>
            <a:r>
              <a:rPr lang="en-US" dirty="0" smtClean="0"/>
              <a:t>Extra privileges: UPS</a:t>
            </a:r>
          </a:p>
          <a:p>
            <a:pPr lvl="1"/>
            <a:r>
              <a:rPr lang="en-US" b="1" dirty="0" smtClean="0">
                <a:solidFill>
                  <a:srgbClr val="FF0000"/>
                </a:solidFill>
              </a:rPr>
              <a:t>Before provisioning User Profile Synchronization Service</a:t>
            </a:r>
          </a:p>
          <a:p>
            <a:pPr marL="457200" lvl="1" indent="-457200">
              <a:buFont typeface="+mj-lt"/>
              <a:buAutoNum type="arabicPeriod"/>
            </a:pPr>
            <a:r>
              <a:rPr lang="en-US" b="1" dirty="0" smtClean="0">
                <a:solidFill>
                  <a:srgbClr val="FF0000"/>
                </a:solidFill>
              </a:rPr>
              <a:t>Add </a:t>
            </a:r>
            <a:r>
              <a:rPr lang="en-US" b="1" dirty="0" err="1" smtClean="0">
                <a:solidFill>
                  <a:srgbClr val="FF0000"/>
                </a:solidFill>
              </a:rPr>
              <a:t>SP_Farm</a:t>
            </a:r>
            <a:r>
              <a:rPr lang="en-US" b="1" dirty="0" smtClean="0">
                <a:solidFill>
                  <a:srgbClr val="FF0000"/>
                </a:solidFill>
              </a:rPr>
              <a:t> to local Administrators </a:t>
            </a:r>
            <a:r>
              <a:rPr lang="en-US" dirty="0" smtClean="0"/>
              <a:t>group of the server running UPS</a:t>
            </a:r>
          </a:p>
          <a:p>
            <a:pPr marL="457200" lvl="1" indent="-457200">
              <a:buFont typeface="+mj-lt"/>
              <a:buAutoNum type="arabicPeriod"/>
            </a:pPr>
            <a:r>
              <a:rPr lang="en-US" dirty="0" smtClean="0"/>
              <a:t>Reboot</a:t>
            </a:r>
          </a:p>
          <a:p>
            <a:pPr marL="457200" lvl="1" indent="-457200">
              <a:buFont typeface="+mj-lt"/>
              <a:buAutoNum type="arabicPeriod"/>
            </a:pPr>
            <a:r>
              <a:rPr lang="en-US" dirty="0" smtClean="0"/>
              <a:t>Provision User Profile Synchronization</a:t>
            </a:r>
          </a:p>
          <a:p>
            <a:pPr marL="457200" lvl="1" indent="-457200">
              <a:buFont typeface="+mj-lt"/>
              <a:buAutoNum type="arabicPeriod"/>
            </a:pPr>
            <a:r>
              <a:rPr lang="en-US" dirty="0" smtClean="0"/>
              <a:t>After UPS has started, remove </a:t>
            </a:r>
            <a:r>
              <a:rPr lang="en-US" dirty="0" err="1" smtClean="0"/>
              <a:t>SP_Farm</a:t>
            </a:r>
            <a:r>
              <a:rPr lang="en-US" dirty="0" smtClean="0"/>
              <a:t> from Administrators group</a:t>
            </a:r>
          </a:p>
          <a:p>
            <a:pPr marL="457200" lvl="1" indent="-457200">
              <a:buFont typeface="+mj-lt"/>
              <a:buAutoNum type="arabicPeriod"/>
            </a:pPr>
            <a:r>
              <a:rPr lang="en-US" dirty="0" smtClean="0"/>
              <a:t>Reboot</a:t>
            </a:r>
            <a:endParaRPr lang="en-US" dirty="0"/>
          </a:p>
        </p:txBody>
      </p:sp>
    </p:spTree>
    <p:extLst>
      <p:ext uri="{BB962C8B-B14F-4D97-AF65-F5344CB8AC3E}">
        <p14:creationId xmlns:p14="http://schemas.microsoft.com/office/powerpoint/2010/main" val="2284981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120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120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120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120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120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120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smtClean="0"/>
              <a:t>SP_ServiceApps, SP_WebApps</a:t>
            </a:r>
            <a:endParaRPr lang="en-US" dirty="0" smtClean="0"/>
          </a:p>
        </p:txBody>
      </p:sp>
      <p:sp>
        <p:nvSpPr>
          <p:cNvPr id="52227" name="Content Placeholder 2"/>
          <p:cNvSpPr>
            <a:spLocks noGrp="1"/>
          </p:cNvSpPr>
          <p:nvPr>
            <p:ph type="body" sz="quarter" idx="11"/>
          </p:nvPr>
        </p:nvSpPr>
        <p:spPr>
          <a:xfrm>
            <a:off x="274639" y="1212849"/>
            <a:ext cx="11889564" cy="5650778"/>
          </a:xfrm>
        </p:spPr>
        <p:txBody>
          <a:bodyPr/>
          <a:lstStyle/>
          <a:p>
            <a:r>
              <a:rPr lang="en-US" sz="3600" dirty="0" smtClean="0"/>
              <a:t>Web and service application pool accounts</a:t>
            </a:r>
          </a:p>
          <a:p>
            <a:pPr lvl="1"/>
            <a:r>
              <a:rPr lang="en-US" sz="2000" dirty="0" smtClean="0"/>
              <a:t>Keeping it simple for this discussion… two accounts</a:t>
            </a:r>
          </a:p>
          <a:p>
            <a:r>
              <a:rPr lang="en-US" sz="3600" dirty="0" smtClean="0"/>
              <a:t>Domain user accounts</a:t>
            </a:r>
          </a:p>
          <a:p>
            <a:r>
              <a:rPr lang="en-US" sz="3600" dirty="0" smtClean="0"/>
              <a:t>Register as </a:t>
            </a:r>
            <a:r>
              <a:rPr lang="en-US" sz="3600" dirty="0"/>
              <a:t>managed accounts in the SharePoint farm</a:t>
            </a:r>
            <a:endParaRPr lang="en-US" dirty="0"/>
          </a:p>
          <a:p>
            <a:r>
              <a:rPr lang="en-US" sz="3600" dirty="0"/>
              <a:t>Assigned as the application pool identity</a:t>
            </a:r>
          </a:p>
          <a:p>
            <a:pPr lvl="1"/>
            <a:r>
              <a:rPr lang="en-US" sz="2000" dirty="0"/>
              <a:t>First web application app pool: </a:t>
            </a:r>
            <a:r>
              <a:rPr lang="en-US" sz="2000" b="1" dirty="0" err="1">
                <a:solidFill>
                  <a:srgbClr val="C00000"/>
                </a:solidFill>
              </a:rPr>
              <a:t>SP_WebApps</a:t>
            </a:r>
            <a:endParaRPr lang="en-US" sz="2000" b="1" dirty="0">
              <a:solidFill>
                <a:srgbClr val="C00000"/>
              </a:solidFill>
            </a:endParaRPr>
          </a:p>
          <a:p>
            <a:pPr lvl="2"/>
            <a:r>
              <a:rPr lang="en-US" sz="2000" dirty="0"/>
              <a:t>Additional web applications are added to the same, shared pool</a:t>
            </a:r>
          </a:p>
          <a:p>
            <a:pPr lvl="1"/>
            <a:r>
              <a:rPr lang="en-US" sz="2000" dirty="0"/>
              <a:t>First service application app pool: </a:t>
            </a:r>
            <a:r>
              <a:rPr lang="en-US" b="1" dirty="0" err="1">
                <a:solidFill>
                  <a:srgbClr val="C00000"/>
                </a:solidFill>
              </a:rPr>
              <a:t>SP_ServiceApps</a:t>
            </a:r>
            <a:endParaRPr lang="en-US" b="1" dirty="0">
              <a:solidFill>
                <a:srgbClr val="C00000"/>
              </a:solidFill>
            </a:endParaRPr>
          </a:p>
          <a:p>
            <a:pPr lvl="2"/>
            <a:r>
              <a:rPr lang="en-US" sz="2000" dirty="0"/>
              <a:t>Additional service applications are added to the same</a:t>
            </a:r>
            <a:r>
              <a:rPr lang="en-US" sz="2000" dirty="0" smtClean="0"/>
              <a:t>, shared pool</a:t>
            </a:r>
          </a:p>
          <a:p>
            <a:r>
              <a:rPr lang="en-US" sz="3600" dirty="0" smtClean="0"/>
              <a:t>Permissions required depend on the web app or service application</a:t>
            </a:r>
          </a:p>
          <a:p>
            <a:pPr lvl="1"/>
            <a:r>
              <a:rPr lang="en-US" sz="2000" dirty="0" smtClean="0"/>
              <a:t>Generally assigned automatically by SharePoint</a:t>
            </a:r>
            <a:endParaRPr lang="en-US" sz="2000" dirty="0"/>
          </a:p>
        </p:txBody>
      </p:sp>
    </p:spTree>
    <p:extLst>
      <p:ext uri="{BB962C8B-B14F-4D97-AF65-F5344CB8AC3E}">
        <p14:creationId xmlns:p14="http://schemas.microsoft.com/office/powerpoint/2010/main" val="263375570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2227">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2227">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2227">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2227">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2227">
                                            <p:txEl>
                                              <p:pRg st="5" end="5"/>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2227">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2227">
                                            <p:txEl>
                                              <p:pRg st="7" end="7"/>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227">
                                            <p:txEl>
                                              <p:pRg st="8" end="8"/>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2227">
                                            <p:txEl>
                                              <p:pRg st="9" end="9"/>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222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bldLvl="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SharePoint 2013 Demystified</a:t>
            </a:r>
            <a:endParaRPr lang="en-US" b="1" dirty="0"/>
          </a:p>
        </p:txBody>
      </p:sp>
      <p:sp>
        <p:nvSpPr>
          <p:cNvPr id="5" name="Text Placeholder 4"/>
          <p:cNvSpPr>
            <a:spLocks noGrp="1"/>
          </p:cNvSpPr>
          <p:nvPr>
            <p:ph type="body" sz="quarter" idx="14"/>
          </p:nvPr>
        </p:nvSpPr>
        <p:spPr/>
        <p:txBody>
          <a:bodyPr/>
          <a:lstStyle/>
          <a:p>
            <a:r>
              <a:rPr lang="en-US" b="1" dirty="0" smtClean="0"/>
              <a:t>Dan Holme</a:t>
            </a:r>
          </a:p>
          <a:p>
            <a:r>
              <a:rPr lang="en-US" sz="2800" dirty="0" smtClean="0"/>
              <a:t>Analyst &amp; Evangelist</a:t>
            </a:r>
          </a:p>
          <a:p>
            <a:r>
              <a:rPr lang="en-US" sz="2800" dirty="0" smtClean="0"/>
              <a:t>IT UNITY</a:t>
            </a:r>
            <a:endParaRPr lang="en-US" sz="2800" dirty="0"/>
          </a:p>
        </p:txBody>
      </p:sp>
      <p:sp>
        <p:nvSpPr>
          <p:cNvPr id="2" name="Text Placeholder 1"/>
          <p:cNvSpPr>
            <a:spLocks noGrp="1"/>
          </p:cNvSpPr>
          <p:nvPr>
            <p:ph type="body" sz="quarter" idx="15"/>
          </p:nvPr>
        </p:nvSpPr>
        <p:spPr/>
        <p:txBody>
          <a:bodyPr/>
          <a:lstStyle/>
          <a:p>
            <a:r>
              <a:rPr lang="en-US" dirty="0" smtClean="0"/>
              <a:t>SPC201</a:t>
            </a:r>
            <a:endParaRPr lang="en-US" dirty="0"/>
          </a:p>
        </p:txBody>
      </p:sp>
      <p:grpSp>
        <p:nvGrpSpPr>
          <p:cNvPr id="6" name="Group 5"/>
          <p:cNvGrpSpPr/>
          <p:nvPr/>
        </p:nvGrpSpPr>
        <p:grpSpPr>
          <a:xfrm>
            <a:off x="2097741" y="5881057"/>
            <a:ext cx="8240992" cy="335521"/>
            <a:chOff x="446315" y="5698714"/>
            <a:chExt cx="11226210" cy="328972"/>
          </a:xfrm>
        </p:grpSpPr>
        <p:sp>
          <p:nvSpPr>
            <p:cNvPr id="7" name="Title 12"/>
            <p:cNvSpPr txBox="1">
              <a:spLocks/>
            </p:cNvSpPr>
            <p:nvPr/>
          </p:nvSpPr>
          <p:spPr>
            <a:xfrm>
              <a:off x="446315" y="5717970"/>
              <a:ext cx="11226210" cy="271592"/>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tabLst>
                  <a:tab pos="2636838" algn="l"/>
                  <a:tab pos="8283575" algn="r"/>
                  <a:tab pos="11310938" algn="r"/>
                </a:tabLst>
              </a:pPr>
              <a:r>
                <a:rPr sz="2000" err="1">
                  <a:gradFill flip="none" rotWithShape="1">
                    <a:gsLst>
                      <a:gs pos="0">
                        <a:srgbClr val="505050">
                          <a:lumMod val="65000"/>
                          <a:lumOff val="35000"/>
                        </a:srgbClr>
                      </a:gs>
                      <a:gs pos="86000">
                        <a:srgbClr val="505050">
                          <a:lumMod val="65000"/>
                          <a:lumOff val="35000"/>
                        </a:srgbClr>
                      </a:gs>
                    </a:gsLst>
                    <a:lin ang="5400000" scaled="0"/>
                    <a:tileRect/>
                  </a:gradFill>
                  <a:ea typeface="Segoe UI" pitchFamily="34" charset="0"/>
                  <a:cs typeface="Segoe UI" pitchFamily="34" charset="0"/>
                </a:rPr>
                <a:t>danholme</a:t>
              </a:r>
              <a:r>
                <a:rPr sz="2000">
                  <a:gradFill flip="none" rotWithShape="1">
                    <a:gsLst>
                      <a:gs pos="0">
                        <a:srgbClr val="505050">
                          <a:lumMod val="65000"/>
                          <a:lumOff val="35000"/>
                        </a:srgbClr>
                      </a:gs>
                      <a:gs pos="86000">
                        <a:srgbClr val="505050">
                          <a:lumMod val="65000"/>
                          <a:lumOff val="35000"/>
                        </a:srgbClr>
                      </a:gs>
                    </a:gsLst>
                    <a:lin ang="5400000" scaled="0"/>
                    <a:tileRect/>
                  </a:gradFill>
                  <a:ea typeface="Segoe UI" pitchFamily="34" charset="0"/>
                  <a:cs typeface="Segoe UI" pitchFamily="34" charset="0"/>
                </a:rPr>
                <a:t>	http://tiny.cc/danholmespc14	dan.holme@itunity.com</a:t>
              </a:r>
            </a:p>
          </p:txBody>
        </p:sp>
        <p:pic>
          <p:nvPicPr>
            <p:cNvPr id="8" name="Picture 7" descr="t_logo-a.png"/>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367033" y="5698716"/>
              <a:ext cx="487525" cy="3289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Dan\Pictures\facebook_logo (36x36).jpg"/>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843999" y="5698714"/>
              <a:ext cx="487527" cy="32896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449169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dirty="0" err="1" smtClean="0"/>
              <a:t>SP_Crawl</a:t>
            </a:r>
            <a:r>
              <a:rPr lang="en-US" dirty="0" smtClean="0"/>
              <a:t>, *</a:t>
            </a:r>
          </a:p>
        </p:txBody>
      </p:sp>
      <p:sp>
        <p:nvSpPr>
          <p:cNvPr id="52227" name="Content Placeholder 2"/>
          <p:cNvSpPr>
            <a:spLocks noGrp="1"/>
          </p:cNvSpPr>
          <p:nvPr>
            <p:ph type="body" sz="quarter" idx="11"/>
          </p:nvPr>
        </p:nvSpPr>
        <p:spPr/>
        <p:txBody>
          <a:bodyPr/>
          <a:lstStyle/>
          <a:p>
            <a:r>
              <a:rPr lang="en-US" dirty="0" smtClean="0"/>
              <a:t>SharePoint Search default content access account</a:t>
            </a:r>
          </a:p>
          <a:p>
            <a:pPr lvl="1"/>
            <a:r>
              <a:rPr lang="en-US" dirty="0" smtClean="0"/>
              <a:t>Crawler account used when no specific crawl account is specified</a:t>
            </a:r>
          </a:p>
          <a:p>
            <a:r>
              <a:rPr lang="en-US" dirty="0" smtClean="0"/>
              <a:t>Domain user account</a:t>
            </a:r>
          </a:p>
          <a:p>
            <a:r>
              <a:rPr lang="en-US" dirty="0" smtClean="0"/>
              <a:t>Requires read permission to indexed content sources</a:t>
            </a:r>
          </a:p>
          <a:p>
            <a:pPr lvl="1"/>
            <a:r>
              <a:rPr lang="en-US" dirty="0" smtClean="0"/>
              <a:t>Automatically given Read permission to all SharePoint content</a:t>
            </a:r>
          </a:p>
          <a:p>
            <a:pPr lvl="2"/>
            <a:r>
              <a:rPr lang="en-US" sz="2000" dirty="0" smtClean="0"/>
              <a:t>Web application READ user policy applied to each new web app</a:t>
            </a:r>
          </a:p>
          <a:p>
            <a:pPr lvl="2"/>
            <a:r>
              <a:rPr lang="en-US" sz="2000" b="1" dirty="0" smtClean="0">
                <a:solidFill>
                  <a:srgbClr val="FF0000"/>
                </a:solidFill>
              </a:rPr>
              <a:t>Configure </a:t>
            </a:r>
            <a:r>
              <a:rPr lang="en-US" sz="2000" b="1" dirty="0" err="1" smtClean="0">
                <a:solidFill>
                  <a:srgbClr val="FF0000"/>
                </a:solidFill>
              </a:rPr>
              <a:t>SP_Crawl</a:t>
            </a:r>
            <a:r>
              <a:rPr lang="en-US" sz="2000" b="1" dirty="0" smtClean="0">
                <a:solidFill>
                  <a:srgbClr val="FF0000"/>
                </a:solidFill>
              </a:rPr>
              <a:t> before creating web apps </a:t>
            </a:r>
            <a:r>
              <a:rPr lang="en-US" sz="2000" dirty="0" smtClean="0"/>
              <a:t>or manually grant it Read user policy</a:t>
            </a:r>
          </a:p>
          <a:p>
            <a:pPr lvl="1"/>
            <a:r>
              <a:rPr lang="en-US" b="1" dirty="0" smtClean="0">
                <a:solidFill>
                  <a:srgbClr val="FF0000"/>
                </a:solidFill>
              </a:rPr>
              <a:t>Assign Read permission to all other indexed content sources</a:t>
            </a:r>
          </a:p>
          <a:p>
            <a:pPr lvl="1"/>
            <a:r>
              <a:rPr lang="en-US" dirty="0" smtClean="0"/>
              <a:t>Do not give the account the ability to modify any content</a:t>
            </a:r>
          </a:p>
          <a:p>
            <a:r>
              <a:rPr lang="en-US" dirty="0" smtClean="0"/>
              <a:t>Create additional content access accounts</a:t>
            </a:r>
          </a:p>
          <a:p>
            <a:pPr lvl="1"/>
            <a:r>
              <a:rPr lang="en-US" dirty="0" smtClean="0"/>
              <a:t>For security isolation or access to disparate systems</a:t>
            </a:r>
            <a:endParaRPr lang="en-US" dirty="0"/>
          </a:p>
        </p:txBody>
      </p:sp>
    </p:spTree>
    <p:extLst>
      <p:ext uri="{BB962C8B-B14F-4D97-AF65-F5344CB8AC3E}">
        <p14:creationId xmlns:p14="http://schemas.microsoft.com/office/powerpoint/2010/main" val="4081830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2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222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2227">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227">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222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2227">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2227">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2227">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2227">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222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smtClean="0"/>
              <a:t>SP_UserSync</a:t>
            </a:r>
            <a:endParaRPr lang="en-US" dirty="0" smtClean="0"/>
          </a:p>
        </p:txBody>
      </p:sp>
      <p:sp>
        <p:nvSpPr>
          <p:cNvPr id="52227" name="Content Placeholder 2"/>
          <p:cNvSpPr>
            <a:spLocks noGrp="1"/>
          </p:cNvSpPr>
          <p:nvPr>
            <p:ph type="body" sz="quarter" idx="11"/>
          </p:nvPr>
        </p:nvSpPr>
        <p:spPr>
          <a:xfrm>
            <a:off x="274639" y="1212849"/>
            <a:ext cx="11889564" cy="5693866"/>
          </a:xfrm>
        </p:spPr>
        <p:txBody>
          <a:bodyPr/>
          <a:lstStyle/>
          <a:p>
            <a:r>
              <a:rPr lang="en-US" dirty="0" smtClean="0"/>
              <a:t>SharePoint User Profile Synchronization </a:t>
            </a:r>
          </a:p>
          <a:p>
            <a:pPr lvl="1"/>
            <a:r>
              <a:rPr lang="en-US" dirty="0" smtClean="0"/>
              <a:t>Synchronizes user profile data between Active Directory and SharePoint</a:t>
            </a:r>
          </a:p>
          <a:p>
            <a:r>
              <a:rPr lang="en-US" dirty="0" smtClean="0"/>
              <a:t>Domain user account</a:t>
            </a:r>
          </a:p>
          <a:p>
            <a:r>
              <a:rPr lang="en-US" dirty="0" smtClean="0"/>
              <a:t>Requires Replicating Directory Changes permission on domain</a:t>
            </a:r>
          </a:p>
          <a:p>
            <a:pPr lvl="1"/>
            <a:r>
              <a:rPr lang="en-US" dirty="0" smtClean="0"/>
              <a:t>If a Windows Server 2003 domain </a:t>
            </a:r>
          </a:p>
          <a:p>
            <a:pPr lvl="2"/>
            <a:r>
              <a:rPr lang="en-US" dirty="0" smtClean="0"/>
              <a:t>Add account to Pre-Windows 2000 Compatible  Access group</a:t>
            </a:r>
          </a:p>
          <a:p>
            <a:pPr lvl="1"/>
            <a:r>
              <a:rPr lang="en-US" dirty="0" smtClean="0"/>
              <a:t>This is not a “big deal”!</a:t>
            </a:r>
          </a:p>
          <a:p>
            <a:pPr lvl="2"/>
            <a:r>
              <a:rPr lang="en-US" dirty="0" smtClean="0"/>
              <a:t>This permission is really “Detect changes to Domain NC”</a:t>
            </a:r>
          </a:p>
          <a:p>
            <a:pPr lvl="2"/>
            <a:r>
              <a:rPr lang="en-US" dirty="0" smtClean="0"/>
              <a:t>Does not give access to “secrets” (e.g. passwords)</a:t>
            </a:r>
          </a:p>
          <a:p>
            <a:pPr lvl="2"/>
            <a:r>
              <a:rPr lang="en-US" dirty="0" smtClean="0"/>
              <a:t>An educated Active Directory team should not have an issue with this</a:t>
            </a:r>
          </a:p>
          <a:p>
            <a:pPr lvl="2"/>
            <a:endParaRPr lang="en-US" dirty="0"/>
          </a:p>
          <a:p>
            <a:pPr lvl="1"/>
            <a:r>
              <a:rPr lang="en-US" dirty="0"/>
              <a:t>See TechNet user profile synchronization documentation for steps and </a:t>
            </a:r>
            <a:r>
              <a:rPr lang="en-US" dirty="0" smtClean="0"/>
              <a:t>details</a:t>
            </a:r>
            <a:endParaRPr lang="en-US" dirty="0"/>
          </a:p>
        </p:txBody>
      </p:sp>
    </p:spTree>
    <p:extLst>
      <p:ext uri="{BB962C8B-B14F-4D97-AF65-F5344CB8AC3E}">
        <p14:creationId xmlns:p14="http://schemas.microsoft.com/office/powerpoint/2010/main" val="376583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2227">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2227">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2227">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2227">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222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2227">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2227">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2227">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2227">
                                            <p:txEl>
                                              <p:pRg st="9" end="9"/>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2227">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SP_CacheSR</a:t>
            </a:r>
            <a:r>
              <a:rPr lang="en-US" dirty="0"/>
              <a:t>, </a:t>
            </a:r>
            <a:r>
              <a:rPr lang="en-US" dirty="0" err="1"/>
              <a:t>SP_CacheSU</a:t>
            </a:r>
            <a:endParaRPr lang="en-US" dirty="0"/>
          </a:p>
        </p:txBody>
      </p:sp>
      <p:sp>
        <p:nvSpPr>
          <p:cNvPr id="3" name="Content Placeholder 2"/>
          <p:cNvSpPr>
            <a:spLocks noGrp="1"/>
          </p:cNvSpPr>
          <p:nvPr>
            <p:ph type="body" sz="quarter" idx="11"/>
          </p:nvPr>
        </p:nvSpPr>
        <p:spPr>
          <a:xfrm>
            <a:off x="274639" y="1212849"/>
            <a:ext cx="11889564" cy="3865674"/>
          </a:xfrm>
        </p:spPr>
        <p:txBody>
          <a:bodyPr/>
          <a:lstStyle/>
          <a:p>
            <a:r>
              <a:rPr lang="en-US" dirty="0" smtClean="0"/>
              <a:t>Object cache accounts</a:t>
            </a:r>
          </a:p>
          <a:p>
            <a:pPr lvl="1"/>
            <a:r>
              <a:rPr lang="en-US" dirty="0"/>
              <a:t>Super User</a:t>
            </a:r>
          </a:p>
          <a:p>
            <a:pPr lvl="1"/>
            <a:r>
              <a:rPr lang="en-US" dirty="0"/>
              <a:t>Super Reader</a:t>
            </a:r>
          </a:p>
          <a:p>
            <a:r>
              <a:rPr lang="en-US" dirty="0"/>
              <a:t>See </a:t>
            </a:r>
            <a:r>
              <a:rPr lang="en-US" sz="3200" dirty="0">
                <a:hlinkClick r:id="rId2"/>
              </a:rPr>
              <a:t>http://</a:t>
            </a:r>
            <a:r>
              <a:rPr lang="en-US" sz="3200" dirty="0" smtClean="0">
                <a:hlinkClick r:id="rId2"/>
              </a:rPr>
              <a:t>technet.microsoft.com/en-us/library/ff758656.aspx</a:t>
            </a:r>
            <a:endParaRPr lang="en-US" sz="3200" dirty="0" smtClean="0"/>
          </a:p>
          <a:p>
            <a:endParaRPr lang="en-US" sz="3200" dirty="0"/>
          </a:p>
          <a:p>
            <a:r>
              <a:rPr lang="en-US" dirty="0" smtClean="0"/>
              <a:t>Note: this is </a:t>
            </a:r>
            <a:r>
              <a:rPr lang="en-US" i="1" dirty="0" smtClean="0"/>
              <a:t>not</a:t>
            </a:r>
            <a:r>
              <a:rPr lang="en-US" dirty="0" smtClean="0"/>
              <a:t> the same as BLOB cache (or remote BLOB store). This has to do with versions &amp; drafts</a:t>
            </a:r>
            <a:endParaRPr lang="en-US" dirty="0"/>
          </a:p>
        </p:txBody>
      </p:sp>
    </p:spTree>
    <p:extLst>
      <p:ext uri="{BB962C8B-B14F-4D97-AF65-F5344CB8AC3E}">
        <p14:creationId xmlns:p14="http://schemas.microsoft.com/office/powerpoint/2010/main" val="42570658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accounts</a:t>
            </a:r>
            <a:endParaRPr lang="en-US" dirty="0"/>
          </a:p>
        </p:txBody>
      </p:sp>
      <p:sp>
        <p:nvSpPr>
          <p:cNvPr id="3" name="Text Placeholder 2"/>
          <p:cNvSpPr>
            <a:spLocks noGrp="1"/>
          </p:cNvSpPr>
          <p:nvPr>
            <p:ph type="body" sz="quarter" idx="11"/>
          </p:nvPr>
        </p:nvSpPr>
        <p:spPr/>
        <p:txBody>
          <a:bodyPr/>
          <a:lstStyle/>
          <a:p>
            <a:r>
              <a:rPr lang="en-US" dirty="0" smtClean="0"/>
              <a:t>Office Web Apps (2013)</a:t>
            </a:r>
          </a:p>
          <a:p>
            <a:r>
              <a:rPr lang="en-US" dirty="0" smtClean="0"/>
              <a:t>Secure Store</a:t>
            </a:r>
            <a:endParaRPr lang="en-US" dirty="0"/>
          </a:p>
        </p:txBody>
      </p:sp>
    </p:spTree>
    <p:extLst>
      <p:ext uri="{BB962C8B-B14F-4D97-AF65-F5344CB8AC3E}">
        <p14:creationId xmlns:p14="http://schemas.microsoft.com/office/powerpoint/2010/main" val="1569441681"/>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Automation Account</a:t>
            </a:r>
            <a:endParaRPr lang="en-US" dirty="0"/>
          </a:p>
        </p:txBody>
      </p:sp>
      <p:sp>
        <p:nvSpPr>
          <p:cNvPr id="3" name="Content Placeholder 2"/>
          <p:cNvSpPr>
            <a:spLocks noGrp="1"/>
          </p:cNvSpPr>
          <p:nvPr>
            <p:ph type="body" sz="quarter" idx="11"/>
          </p:nvPr>
        </p:nvSpPr>
        <p:spPr/>
        <p:txBody>
          <a:bodyPr/>
          <a:lstStyle/>
          <a:p>
            <a:r>
              <a:rPr lang="en-US" dirty="0" smtClean="0"/>
              <a:t>SharePoint Automation: </a:t>
            </a:r>
            <a:r>
              <a:rPr lang="en-US" dirty="0" err="1" smtClean="0"/>
              <a:t>SP_Automation</a:t>
            </a:r>
            <a:endParaRPr lang="en-US" dirty="0" smtClean="0"/>
          </a:p>
          <a:p>
            <a:pPr lvl="1"/>
            <a:r>
              <a:rPr lang="en-US" dirty="0" smtClean="0">
                <a:solidFill>
                  <a:srgbClr val="FF0000"/>
                </a:solidFill>
              </a:rPr>
              <a:t>Rights required to perform automated tasks</a:t>
            </a:r>
          </a:p>
          <a:p>
            <a:pPr lvl="2"/>
            <a:r>
              <a:rPr lang="en-US" dirty="0" smtClean="0"/>
              <a:t>PowerShell (Add-</a:t>
            </a:r>
            <a:r>
              <a:rPr lang="en-US" dirty="0" err="1" smtClean="0"/>
              <a:t>SPAdmin</a:t>
            </a:r>
            <a:r>
              <a:rPr lang="en-US" dirty="0" smtClean="0"/>
              <a:t>)</a:t>
            </a:r>
          </a:p>
          <a:p>
            <a:pPr lvl="2"/>
            <a:r>
              <a:rPr lang="en-US" dirty="0" smtClean="0"/>
              <a:t>Local Administrators group</a:t>
            </a:r>
          </a:p>
          <a:p>
            <a:pPr lvl="2"/>
            <a:r>
              <a:rPr lang="en-US" dirty="0" smtClean="0"/>
              <a:t>Farm Administrators group</a:t>
            </a:r>
          </a:p>
          <a:p>
            <a:pPr lvl="2"/>
            <a:r>
              <a:rPr lang="en-US" dirty="0" smtClean="0"/>
              <a:t>Site Collection Administrator (of each site collection)</a:t>
            </a:r>
          </a:p>
          <a:p>
            <a:pPr lvl="2"/>
            <a:r>
              <a:rPr lang="en-US" dirty="0" smtClean="0"/>
              <a:t>User right to log on as a batch service</a:t>
            </a:r>
          </a:p>
          <a:p>
            <a:endParaRPr lang="en-US" dirty="0"/>
          </a:p>
        </p:txBody>
      </p:sp>
    </p:spTree>
    <p:extLst>
      <p:ext uri="{BB962C8B-B14F-4D97-AF65-F5344CB8AC3E}">
        <p14:creationId xmlns:p14="http://schemas.microsoft.com/office/powerpoint/2010/main" val="3399149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Über Admin Account</a:t>
            </a:r>
            <a:endParaRPr lang="en-US" dirty="0"/>
          </a:p>
        </p:txBody>
      </p:sp>
      <p:sp>
        <p:nvSpPr>
          <p:cNvPr id="3" name="Content Placeholder 2"/>
          <p:cNvSpPr>
            <a:spLocks noGrp="1"/>
          </p:cNvSpPr>
          <p:nvPr>
            <p:ph type="body" sz="quarter" idx="11"/>
          </p:nvPr>
        </p:nvSpPr>
        <p:spPr/>
        <p:txBody>
          <a:bodyPr/>
          <a:lstStyle/>
          <a:p>
            <a:r>
              <a:rPr lang="en-US" dirty="0" smtClean="0"/>
              <a:t>SharePoint Enterprise Administrator: </a:t>
            </a:r>
            <a:r>
              <a:rPr lang="en-US" dirty="0" err="1" smtClean="0"/>
              <a:t>SP_EnterpriseAdmin</a:t>
            </a:r>
            <a:endParaRPr lang="en-US" dirty="0" smtClean="0"/>
          </a:p>
          <a:p>
            <a:pPr lvl="1"/>
            <a:r>
              <a:rPr lang="en-US" dirty="0" smtClean="0">
                <a:solidFill>
                  <a:srgbClr val="FF0000"/>
                </a:solidFill>
              </a:rPr>
              <a:t>Least privilege not always possible</a:t>
            </a:r>
          </a:p>
          <a:p>
            <a:pPr lvl="2"/>
            <a:r>
              <a:rPr lang="en-US" dirty="0" smtClean="0"/>
              <a:t>Delegate to administrators privilege to use PowerShell</a:t>
            </a:r>
          </a:p>
          <a:p>
            <a:pPr lvl="2"/>
            <a:r>
              <a:rPr lang="en-US" dirty="0" smtClean="0"/>
              <a:t>Patch/update</a:t>
            </a:r>
          </a:p>
          <a:p>
            <a:pPr lvl="2"/>
            <a:r>
              <a:rPr lang="en-US" dirty="0" smtClean="0"/>
              <a:t>Upgrade</a:t>
            </a:r>
          </a:p>
          <a:p>
            <a:pPr lvl="1"/>
            <a:r>
              <a:rPr lang="en-US" dirty="0" smtClean="0">
                <a:solidFill>
                  <a:srgbClr val="FF0000"/>
                </a:solidFill>
              </a:rPr>
              <a:t>SQL Administrator </a:t>
            </a:r>
            <a:r>
              <a:rPr lang="en-US" dirty="0" smtClean="0"/>
              <a:t>or </a:t>
            </a:r>
            <a:r>
              <a:rPr lang="en-US" dirty="0" err="1"/>
              <a:t>db_owner</a:t>
            </a:r>
            <a:r>
              <a:rPr lang="en-US" dirty="0"/>
              <a:t> of all SharePoint databases</a:t>
            </a:r>
            <a:endParaRPr lang="en-US" dirty="0" smtClean="0">
              <a:solidFill>
                <a:schemeClr val="accent3"/>
              </a:solidFill>
            </a:endParaRPr>
          </a:p>
          <a:p>
            <a:pPr lvl="1"/>
            <a:r>
              <a:rPr lang="en-US" dirty="0" smtClean="0">
                <a:solidFill>
                  <a:srgbClr val="FF0000"/>
                </a:solidFill>
              </a:rPr>
              <a:t>Local Administrators </a:t>
            </a:r>
            <a:r>
              <a:rPr lang="en-US" dirty="0" smtClean="0"/>
              <a:t>group </a:t>
            </a:r>
            <a:r>
              <a:rPr lang="en-US" dirty="0"/>
              <a:t>of all SharePoint servers</a:t>
            </a:r>
          </a:p>
          <a:p>
            <a:pPr lvl="1"/>
            <a:r>
              <a:rPr lang="en-US" dirty="0" smtClean="0">
                <a:solidFill>
                  <a:srgbClr val="FF0000"/>
                </a:solidFill>
              </a:rPr>
              <a:t>Farm Administrators </a:t>
            </a:r>
            <a:r>
              <a:rPr lang="en-US" dirty="0" smtClean="0"/>
              <a:t>group</a:t>
            </a:r>
          </a:p>
          <a:p>
            <a:pPr lvl="1"/>
            <a:r>
              <a:rPr lang="en-US" dirty="0" smtClean="0">
                <a:solidFill>
                  <a:srgbClr val="FF0000"/>
                </a:solidFill>
              </a:rPr>
              <a:t>Disabled until needed</a:t>
            </a:r>
          </a:p>
          <a:p>
            <a:endParaRPr lang="en-US" dirty="0"/>
          </a:p>
        </p:txBody>
      </p:sp>
    </p:spTree>
    <p:extLst>
      <p:ext uri="{BB962C8B-B14F-4D97-AF65-F5344CB8AC3E}">
        <p14:creationId xmlns:p14="http://schemas.microsoft.com/office/powerpoint/2010/main" val="19111514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a:t>
            </a:r>
            <a:endParaRPr lang="en-US" dirty="0"/>
          </a:p>
        </p:txBody>
      </p:sp>
      <p:sp>
        <p:nvSpPr>
          <p:cNvPr id="3" name="Text Placeholder 2"/>
          <p:cNvSpPr>
            <a:spLocks noGrp="1"/>
          </p:cNvSpPr>
          <p:nvPr>
            <p:ph type="body" sz="quarter" idx="11"/>
          </p:nvPr>
        </p:nvSpPr>
        <p:spPr/>
        <p:txBody>
          <a:bodyPr/>
          <a:lstStyle/>
          <a:p>
            <a:r>
              <a:rPr lang="en-US" b="1" dirty="0"/>
              <a:t>Account permissions and security settings in SharePoint </a:t>
            </a:r>
            <a:r>
              <a:rPr lang="en-US" b="1" dirty="0" smtClean="0"/>
              <a:t>2013</a:t>
            </a:r>
          </a:p>
          <a:p>
            <a:pPr lvl="1"/>
            <a:r>
              <a:rPr lang="en-US" dirty="0" smtClean="0">
                <a:hlinkClick r:id="rId3"/>
              </a:rPr>
              <a:t>http</a:t>
            </a:r>
            <a:r>
              <a:rPr lang="en-US" dirty="0">
                <a:hlinkClick r:id="rId3"/>
              </a:rPr>
              <a:t>://</a:t>
            </a:r>
            <a:r>
              <a:rPr lang="en-US" dirty="0" smtClean="0">
                <a:hlinkClick r:id="rId3"/>
              </a:rPr>
              <a:t>technet.microsoft.com/en-us/library/cc678863.aspx</a:t>
            </a:r>
            <a:endParaRPr lang="en-US" dirty="0" smtClean="0"/>
          </a:p>
          <a:p>
            <a:r>
              <a:rPr lang="en-US" b="1" dirty="0"/>
              <a:t>Configure object cache user accounts in SharePoint Server </a:t>
            </a:r>
            <a:r>
              <a:rPr lang="en-US" b="1" dirty="0" smtClean="0"/>
              <a:t>2013</a:t>
            </a:r>
          </a:p>
          <a:p>
            <a:pPr lvl="1"/>
            <a:r>
              <a:rPr lang="en-US" dirty="0">
                <a:hlinkClick r:id="rId4"/>
              </a:rPr>
              <a:t>http://</a:t>
            </a:r>
            <a:r>
              <a:rPr lang="en-US" dirty="0" smtClean="0">
                <a:hlinkClick r:id="rId4"/>
              </a:rPr>
              <a:t>technet.microsoft.com/en-us/library/ff758656.aspx</a:t>
            </a:r>
            <a:endParaRPr lang="en-US" dirty="0" smtClean="0"/>
          </a:p>
          <a:p>
            <a:pPr lvl="1"/>
            <a:endParaRPr lang="en-US" dirty="0"/>
          </a:p>
        </p:txBody>
      </p:sp>
    </p:spTree>
    <p:extLst>
      <p:ext uri="{BB962C8B-B14F-4D97-AF65-F5344CB8AC3E}">
        <p14:creationId xmlns:p14="http://schemas.microsoft.com/office/powerpoint/2010/main" val="335990064"/>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Application Pools</a:t>
            </a:r>
            <a:endParaRPr lang="en-US" dirty="0"/>
          </a:p>
        </p:txBody>
      </p:sp>
    </p:spTree>
    <p:extLst>
      <p:ext uri="{BB962C8B-B14F-4D97-AF65-F5344CB8AC3E}">
        <p14:creationId xmlns:p14="http://schemas.microsoft.com/office/powerpoint/2010/main" val="295888017"/>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Application Pool Accounts - Whiteboard</a:t>
            </a:r>
            <a:endParaRPr lang="en-US" dirty="0"/>
          </a:p>
        </p:txBody>
      </p:sp>
      <p:sp>
        <p:nvSpPr>
          <p:cNvPr id="5" name="TextBox 4"/>
          <p:cNvSpPr txBox="1"/>
          <p:nvPr/>
        </p:nvSpPr>
        <p:spPr>
          <a:xfrm>
            <a:off x="249841" y="5402262"/>
            <a:ext cx="6124369" cy="1446550"/>
          </a:xfrm>
          <a:prstGeom prst="rect">
            <a:avLst/>
          </a:prstGeom>
          <a:noFill/>
        </p:spPr>
        <p:txBody>
          <a:bodyPr wrap="none" lIns="182880" tIns="146304" rIns="182880" bIns="146304" rtlCol="0">
            <a:spAutoFit/>
          </a:bodyPr>
          <a:lstStyle/>
          <a:p>
            <a:pPr>
              <a:lnSpc>
                <a:spcPct val="90000"/>
              </a:lnSpc>
              <a:spcAft>
                <a:spcPts val="600"/>
              </a:spcAft>
            </a:pPr>
            <a:r>
              <a:rPr lang="en-US" sz="2400" dirty="0" smtClean="0">
                <a:gradFill>
                  <a:gsLst>
                    <a:gs pos="2917">
                      <a:srgbClr val="505050"/>
                    </a:gs>
                    <a:gs pos="30000">
                      <a:srgbClr val="505050"/>
                    </a:gs>
                  </a:gsLst>
                  <a:lin ang="5400000" scaled="0"/>
                </a:gradFill>
              </a:rPr>
              <a:t>WSS_WPG group</a:t>
            </a:r>
          </a:p>
          <a:p>
            <a:pPr>
              <a:lnSpc>
                <a:spcPct val="90000"/>
              </a:lnSpc>
              <a:spcAft>
                <a:spcPts val="600"/>
              </a:spcAft>
            </a:pPr>
            <a:r>
              <a:rPr lang="en-US" sz="2400" dirty="0" smtClean="0">
                <a:gradFill>
                  <a:gsLst>
                    <a:gs pos="2917">
                      <a:srgbClr val="505050"/>
                    </a:gs>
                    <a:gs pos="30000">
                      <a:srgbClr val="505050"/>
                    </a:gs>
                  </a:gsLst>
                  <a:lin ang="5400000" scaled="0"/>
                </a:gradFill>
              </a:rPr>
              <a:t>SP_DATA_ACCESS role</a:t>
            </a:r>
          </a:p>
          <a:p>
            <a:pPr>
              <a:lnSpc>
                <a:spcPct val="90000"/>
              </a:lnSpc>
              <a:spcAft>
                <a:spcPts val="600"/>
              </a:spcAft>
            </a:pPr>
            <a:r>
              <a:rPr lang="en-US" sz="2400" dirty="0">
                <a:solidFill>
                  <a:srgbClr val="505050"/>
                </a:solidFill>
              </a:rPr>
              <a:t>WSS_CONTENT_APPLICATION_POOLS </a:t>
            </a:r>
            <a:r>
              <a:rPr lang="en-US" sz="2400" dirty="0" smtClean="0">
                <a:solidFill>
                  <a:srgbClr val="505050"/>
                </a:solidFill>
              </a:rPr>
              <a:t>role</a:t>
            </a:r>
            <a:endParaRPr lang="en-US" sz="2400" dirty="0" smtClean="0">
              <a:gradFill>
                <a:gsLst>
                  <a:gs pos="2917">
                    <a:srgbClr val="505050"/>
                  </a:gs>
                  <a:gs pos="30000">
                    <a:srgbClr val="505050"/>
                  </a:gs>
                </a:gsLst>
                <a:lin ang="5400000" scaled="0"/>
              </a:gradFill>
            </a:endParaRPr>
          </a:p>
        </p:txBody>
      </p:sp>
      <p:grpSp>
        <p:nvGrpSpPr>
          <p:cNvPr id="3" name="Group 2"/>
          <p:cNvGrpSpPr/>
          <p:nvPr/>
        </p:nvGrpSpPr>
        <p:grpSpPr>
          <a:xfrm>
            <a:off x="2556963" y="1363662"/>
            <a:ext cx="1524001" cy="1066800"/>
            <a:chOff x="1341436" y="1592262"/>
            <a:chExt cx="1524001" cy="1066800"/>
          </a:xfrm>
        </p:grpSpPr>
        <p:sp>
          <p:nvSpPr>
            <p:cNvPr id="2" name="Rectangle 1"/>
            <p:cNvSpPr/>
            <p:nvPr/>
          </p:nvSpPr>
          <p:spPr bwMode="auto">
            <a:xfrm>
              <a:off x="1341436" y="1592262"/>
              <a:ext cx="1524001" cy="1066800"/>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20" name="Group 19"/>
            <p:cNvGrpSpPr/>
            <p:nvPr/>
          </p:nvGrpSpPr>
          <p:grpSpPr>
            <a:xfrm>
              <a:off x="1500665" y="1699563"/>
              <a:ext cx="1205545" cy="852199"/>
              <a:chOff x="427037" y="1304084"/>
              <a:chExt cx="3320697" cy="2347399"/>
            </a:xfrm>
          </p:grpSpPr>
          <p:sp>
            <p:nvSpPr>
              <p:cNvPr id="21" name="Rectangle 20"/>
              <p:cNvSpPr/>
              <p:nvPr/>
            </p:nvSpPr>
            <p:spPr bwMode="auto">
              <a:xfrm>
                <a:off x="469734" y="1329568"/>
                <a:ext cx="3278000" cy="2321915"/>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pic>
            <p:nvPicPr>
              <p:cNvPr id="22" name="Picture 21"/>
              <p:cNvPicPr>
                <a:picLocks noChangeAspect="1"/>
              </p:cNvPicPr>
              <p:nvPr/>
            </p:nvPicPr>
            <p:blipFill rotWithShape="1">
              <a:blip r:embed="rId2">
                <a:duotone>
                  <a:prstClr val="black"/>
                  <a:srgbClr val="68217A">
                    <a:tint val="45000"/>
                    <a:satMod val="400000"/>
                  </a:srgbClr>
                </a:duotone>
                <a:extLst>
                  <a:ext uri="{28A0092B-C50C-407E-A947-70E740481C1C}">
                    <a14:useLocalDpi xmlns:a14="http://schemas.microsoft.com/office/drawing/2010/main" val="0"/>
                  </a:ext>
                </a:extLst>
              </a:blip>
              <a:srcRect r="72488" b="7210"/>
              <a:stretch/>
            </p:blipFill>
            <p:spPr>
              <a:xfrm>
                <a:off x="427037" y="1304084"/>
                <a:ext cx="788032" cy="844598"/>
              </a:xfrm>
              <a:prstGeom prst="rect">
                <a:avLst/>
              </a:prstGeom>
              <a:noFill/>
              <a:ln>
                <a:noFill/>
              </a:ln>
            </p:spPr>
          </p:pic>
          <p:grpSp>
            <p:nvGrpSpPr>
              <p:cNvPr id="23" name="Group 22"/>
              <p:cNvGrpSpPr/>
              <p:nvPr/>
            </p:nvGrpSpPr>
            <p:grpSpPr>
              <a:xfrm>
                <a:off x="606309" y="2306265"/>
                <a:ext cx="2965815" cy="749707"/>
                <a:chOff x="606309" y="2306265"/>
                <a:chExt cx="2965815" cy="749707"/>
              </a:xfrm>
            </p:grpSpPr>
            <p:grpSp>
              <p:nvGrpSpPr>
                <p:cNvPr id="25" name="Group 24"/>
                <p:cNvGrpSpPr/>
                <p:nvPr/>
              </p:nvGrpSpPr>
              <p:grpSpPr>
                <a:xfrm>
                  <a:off x="606309" y="2307017"/>
                  <a:ext cx="409756" cy="748955"/>
                  <a:chOff x="606309" y="2307017"/>
                  <a:chExt cx="409756" cy="748955"/>
                </a:xfrm>
              </p:grpSpPr>
              <p:sp>
                <p:nvSpPr>
                  <p:cNvPr id="32" name="Rectangle 31"/>
                  <p:cNvSpPr/>
                  <p:nvPr/>
                </p:nvSpPr>
                <p:spPr bwMode="auto">
                  <a:xfrm>
                    <a:off x="606314" y="2307017"/>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33" name="Rectangle 32"/>
                  <p:cNvSpPr/>
                  <p:nvPr/>
                </p:nvSpPr>
                <p:spPr bwMode="auto">
                  <a:xfrm>
                    <a:off x="606314" y="2511139"/>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34" name="Rectangle 33"/>
                  <p:cNvSpPr/>
                  <p:nvPr/>
                </p:nvSpPr>
                <p:spPr bwMode="auto">
                  <a:xfrm>
                    <a:off x="606314" y="2715265"/>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606309" y="2919390"/>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6" name="Group 25"/>
                <p:cNvGrpSpPr/>
                <p:nvPr/>
              </p:nvGrpSpPr>
              <p:grpSpPr>
                <a:xfrm>
                  <a:off x="1181158" y="2306265"/>
                  <a:ext cx="2390966" cy="409750"/>
                  <a:chOff x="1181158" y="2306265"/>
                  <a:chExt cx="2390966" cy="409750"/>
                </a:xfrm>
              </p:grpSpPr>
              <p:sp>
                <p:nvSpPr>
                  <p:cNvPr id="27" name="Rectangle 26"/>
                  <p:cNvSpPr/>
                  <p:nvPr/>
                </p:nvSpPr>
                <p:spPr bwMode="auto">
                  <a:xfrm>
                    <a:off x="1181158"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28" name="Rectangle 27"/>
                  <p:cNvSpPr/>
                  <p:nvPr/>
                </p:nvSpPr>
                <p:spPr bwMode="auto">
                  <a:xfrm>
                    <a:off x="1676461"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29" name="Rectangle 28"/>
                  <p:cNvSpPr/>
                  <p:nvPr/>
                </p:nvSpPr>
                <p:spPr bwMode="auto">
                  <a:xfrm>
                    <a:off x="2171763"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30" name="Rectangle 29"/>
                  <p:cNvSpPr/>
                  <p:nvPr/>
                </p:nvSpPr>
                <p:spPr bwMode="auto">
                  <a:xfrm>
                    <a:off x="2667068"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31" name="Rectangle 30"/>
                  <p:cNvSpPr/>
                  <p:nvPr/>
                </p:nvSpPr>
                <p:spPr bwMode="auto">
                  <a:xfrm>
                    <a:off x="3162373" y="2306265"/>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grpSp>
          </p:grpSp>
          <p:sp>
            <p:nvSpPr>
              <p:cNvPr id="24" name="TextBox 23"/>
              <p:cNvSpPr txBox="1"/>
              <p:nvPr/>
            </p:nvSpPr>
            <p:spPr>
              <a:xfrm>
                <a:off x="1262587" y="1478836"/>
                <a:ext cx="2309538" cy="686699"/>
              </a:xfrm>
              <a:prstGeom prst="rect">
                <a:avLst/>
              </a:prstGeom>
              <a:noFill/>
            </p:spPr>
            <p:txBody>
              <a:bodyPr wrap="square" lIns="0" tIns="0" rIns="0" bIns="0" rtlCol="0">
                <a:spAutoFit/>
              </a:bodyPr>
              <a:lstStyle/>
              <a:p>
                <a:pPr>
                  <a:lnSpc>
                    <a:spcPct val="90000"/>
                  </a:lnSpc>
                  <a:spcAft>
                    <a:spcPts val="450"/>
                  </a:spcAft>
                </a:pPr>
                <a:r>
                  <a:rPr lang="en-US" b="1" dirty="0" err="1" smtClean="0">
                    <a:solidFill>
                      <a:srgbClr val="68217A"/>
                    </a:solidFill>
                  </a:rPr>
                  <a:t>Collab</a:t>
                </a:r>
                <a:endParaRPr lang="en-US" sz="750" b="1" dirty="0">
                  <a:solidFill>
                    <a:srgbClr val="68217A"/>
                  </a:solidFill>
                </a:endParaRPr>
              </a:p>
            </p:txBody>
          </p:sp>
        </p:grpSp>
      </p:grpSp>
      <p:grpSp>
        <p:nvGrpSpPr>
          <p:cNvPr id="62" name="Group 61"/>
          <p:cNvGrpSpPr/>
          <p:nvPr/>
        </p:nvGrpSpPr>
        <p:grpSpPr>
          <a:xfrm>
            <a:off x="4235398" y="1363662"/>
            <a:ext cx="1524001" cy="1066800"/>
            <a:chOff x="1341436" y="1592262"/>
            <a:chExt cx="1524001" cy="1066800"/>
          </a:xfrm>
        </p:grpSpPr>
        <p:sp>
          <p:nvSpPr>
            <p:cNvPr id="63" name="Rectangle 62"/>
            <p:cNvSpPr/>
            <p:nvPr/>
          </p:nvSpPr>
          <p:spPr bwMode="auto">
            <a:xfrm>
              <a:off x="1341436" y="1592262"/>
              <a:ext cx="1524001" cy="1066800"/>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64" name="Group 63"/>
            <p:cNvGrpSpPr/>
            <p:nvPr/>
          </p:nvGrpSpPr>
          <p:grpSpPr>
            <a:xfrm>
              <a:off x="1500665" y="1699563"/>
              <a:ext cx="1205545" cy="852199"/>
              <a:chOff x="427037" y="1304084"/>
              <a:chExt cx="3320697" cy="2347399"/>
            </a:xfrm>
          </p:grpSpPr>
          <p:sp>
            <p:nvSpPr>
              <p:cNvPr id="65" name="Rectangle 64"/>
              <p:cNvSpPr/>
              <p:nvPr/>
            </p:nvSpPr>
            <p:spPr bwMode="auto">
              <a:xfrm>
                <a:off x="469734" y="1329568"/>
                <a:ext cx="3278000" cy="2321915"/>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pic>
            <p:nvPicPr>
              <p:cNvPr id="66" name="Picture 65"/>
              <p:cNvPicPr>
                <a:picLocks noChangeAspect="1"/>
              </p:cNvPicPr>
              <p:nvPr/>
            </p:nvPicPr>
            <p:blipFill rotWithShape="1">
              <a:blip r:embed="rId2">
                <a:duotone>
                  <a:prstClr val="black"/>
                  <a:srgbClr val="68217A">
                    <a:tint val="45000"/>
                    <a:satMod val="400000"/>
                  </a:srgbClr>
                </a:duotone>
                <a:extLst>
                  <a:ext uri="{28A0092B-C50C-407E-A947-70E740481C1C}">
                    <a14:useLocalDpi xmlns:a14="http://schemas.microsoft.com/office/drawing/2010/main" val="0"/>
                  </a:ext>
                </a:extLst>
              </a:blip>
              <a:srcRect r="72488" b="7210"/>
              <a:stretch/>
            </p:blipFill>
            <p:spPr>
              <a:xfrm>
                <a:off x="427037" y="1304084"/>
                <a:ext cx="788032" cy="844598"/>
              </a:xfrm>
              <a:prstGeom prst="rect">
                <a:avLst/>
              </a:prstGeom>
              <a:noFill/>
              <a:ln>
                <a:noFill/>
              </a:ln>
            </p:spPr>
          </p:pic>
          <p:grpSp>
            <p:nvGrpSpPr>
              <p:cNvPr id="67" name="Group 66"/>
              <p:cNvGrpSpPr/>
              <p:nvPr/>
            </p:nvGrpSpPr>
            <p:grpSpPr>
              <a:xfrm>
                <a:off x="606309" y="2306265"/>
                <a:ext cx="2965815" cy="749707"/>
                <a:chOff x="606309" y="2306265"/>
                <a:chExt cx="2965815" cy="749707"/>
              </a:xfrm>
            </p:grpSpPr>
            <p:grpSp>
              <p:nvGrpSpPr>
                <p:cNvPr id="69" name="Group 68"/>
                <p:cNvGrpSpPr/>
                <p:nvPr/>
              </p:nvGrpSpPr>
              <p:grpSpPr>
                <a:xfrm>
                  <a:off x="606309" y="2307017"/>
                  <a:ext cx="409756" cy="748955"/>
                  <a:chOff x="606309" y="2307017"/>
                  <a:chExt cx="409756" cy="748955"/>
                </a:xfrm>
              </p:grpSpPr>
              <p:sp>
                <p:nvSpPr>
                  <p:cNvPr id="76" name="Rectangle 75"/>
                  <p:cNvSpPr/>
                  <p:nvPr/>
                </p:nvSpPr>
                <p:spPr bwMode="auto">
                  <a:xfrm>
                    <a:off x="606314" y="2307017"/>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a:off x="606314" y="2511139"/>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78" name="Rectangle 77"/>
                  <p:cNvSpPr/>
                  <p:nvPr/>
                </p:nvSpPr>
                <p:spPr bwMode="auto">
                  <a:xfrm>
                    <a:off x="606314" y="2715265"/>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606309" y="2919390"/>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70" name="Group 69"/>
                <p:cNvGrpSpPr/>
                <p:nvPr/>
              </p:nvGrpSpPr>
              <p:grpSpPr>
                <a:xfrm>
                  <a:off x="1181158" y="2306265"/>
                  <a:ext cx="2390966" cy="409750"/>
                  <a:chOff x="1181158" y="2306265"/>
                  <a:chExt cx="2390966" cy="409750"/>
                </a:xfrm>
              </p:grpSpPr>
              <p:sp>
                <p:nvSpPr>
                  <p:cNvPr id="71" name="Rectangle 70"/>
                  <p:cNvSpPr/>
                  <p:nvPr/>
                </p:nvSpPr>
                <p:spPr bwMode="auto">
                  <a:xfrm>
                    <a:off x="1181158"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72" name="Rectangle 71"/>
                  <p:cNvSpPr/>
                  <p:nvPr/>
                </p:nvSpPr>
                <p:spPr bwMode="auto">
                  <a:xfrm>
                    <a:off x="1676461"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a:off x="2171763"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74" name="Rectangle 73"/>
                  <p:cNvSpPr/>
                  <p:nvPr/>
                </p:nvSpPr>
                <p:spPr bwMode="auto">
                  <a:xfrm>
                    <a:off x="2667068"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75" name="Rectangle 74"/>
                  <p:cNvSpPr/>
                  <p:nvPr/>
                </p:nvSpPr>
                <p:spPr bwMode="auto">
                  <a:xfrm>
                    <a:off x="3162373" y="2306265"/>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grpSp>
          </p:grpSp>
          <p:sp>
            <p:nvSpPr>
              <p:cNvPr id="68" name="TextBox 67"/>
              <p:cNvSpPr txBox="1"/>
              <p:nvPr/>
            </p:nvSpPr>
            <p:spPr>
              <a:xfrm>
                <a:off x="1262585" y="1478836"/>
                <a:ext cx="2485147" cy="686699"/>
              </a:xfrm>
              <a:prstGeom prst="rect">
                <a:avLst/>
              </a:prstGeom>
              <a:noFill/>
            </p:spPr>
            <p:txBody>
              <a:bodyPr wrap="square" lIns="0" tIns="0" rIns="0" bIns="0" rtlCol="0">
                <a:spAutoFit/>
              </a:bodyPr>
              <a:lstStyle/>
              <a:p>
                <a:pPr>
                  <a:lnSpc>
                    <a:spcPct val="90000"/>
                  </a:lnSpc>
                  <a:spcAft>
                    <a:spcPts val="450"/>
                  </a:spcAft>
                </a:pPr>
                <a:r>
                  <a:rPr lang="en-US" b="1" dirty="0" smtClean="0">
                    <a:solidFill>
                      <a:srgbClr val="68217A"/>
                    </a:solidFill>
                  </a:rPr>
                  <a:t>Intranet</a:t>
                </a:r>
                <a:endParaRPr lang="en-US" sz="750" b="1" dirty="0">
                  <a:solidFill>
                    <a:srgbClr val="68217A"/>
                  </a:solidFill>
                </a:endParaRPr>
              </a:p>
            </p:txBody>
          </p:sp>
        </p:grpSp>
      </p:grpSp>
      <p:sp>
        <p:nvSpPr>
          <p:cNvPr id="82" name="Rectangle 81"/>
          <p:cNvSpPr/>
          <p:nvPr/>
        </p:nvSpPr>
        <p:spPr bwMode="auto">
          <a:xfrm>
            <a:off x="2556963" y="2659062"/>
            <a:ext cx="3202436" cy="533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SharePoint Web Apps</a:t>
            </a:r>
          </a:p>
        </p:txBody>
      </p:sp>
      <p:grpSp>
        <p:nvGrpSpPr>
          <p:cNvPr id="93" name="Group 92"/>
          <p:cNvGrpSpPr/>
          <p:nvPr/>
        </p:nvGrpSpPr>
        <p:grpSpPr>
          <a:xfrm>
            <a:off x="1613328" y="2279475"/>
            <a:ext cx="328608" cy="912987"/>
            <a:chOff x="1618703" y="5473750"/>
            <a:chExt cx="788473" cy="2190650"/>
          </a:xfrm>
        </p:grpSpPr>
        <p:grpSp>
          <p:nvGrpSpPr>
            <p:cNvPr id="135" name="Group 134"/>
            <p:cNvGrpSpPr/>
            <p:nvPr/>
          </p:nvGrpSpPr>
          <p:grpSpPr>
            <a:xfrm>
              <a:off x="1618703" y="5473750"/>
              <a:ext cx="788473" cy="2190650"/>
              <a:chOff x="1618703" y="4566436"/>
              <a:chExt cx="788473" cy="2190650"/>
            </a:xfrm>
          </p:grpSpPr>
          <p:sp>
            <p:nvSpPr>
              <p:cNvPr id="137" name="Oval 136"/>
              <p:cNvSpPr/>
              <p:nvPr/>
            </p:nvSpPr>
            <p:spPr bwMode="auto">
              <a:xfrm>
                <a:off x="1618705" y="4566436"/>
                <a:ext cx="788471" cy="784132"/>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8" name="Rounded Rectangle 137"/>
              <p:cNvSpPr/>
              <p:nvPr/>
            </p:nvSpPr>
            <p:spPr bwMode="auto">
              <a:xfrm>
                <a:off x="1618703" y="5344799"/>
                <a:ext cx="788473" cy="1412287"/>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36" name="Isosceles Triangle 135"/>
            <p:cNvSpPr/>
            <p:nvPr/>
          </p:nvSpPr>
          <p:spPr bwMode="auto">
            <a:xfrm rot="10800000">
              <a:off x="1815820" y="6299044"/>
              <a:ext cx="394237" cy="394238"/>
            </a:xfrm>
            <a:prstGeom prst="triangl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39" name="TextBox 138"/>
          <p:cNvSpPr txBox="1"/>
          <p:nvPr/>
        </p:nvSpPr>
        <p:spPr>
          <a:xfrm>
            <a:off x="653575" y="3166172"/>
            <a:ext cx="2274700" cy="627864"/>
          </a:xfrm>
          <a:prstGeom prst="rect">
            <a:avLst/>
          </a:prstGeom>
          <a:noFill/>
        </p:spPr>
        <p:txBody>
          <a:bodyPr wrap="square" lIns="0" tIns="0" rIns="0" bIns="0" rtlCol="0" anchor="ctr" anchorCtr="1">
            <a:noAutofit/>
          </a:bodyPr>
          <a:lstStyle/>
          <a:p>
            <a:pPr>
              <a:lnSpc>
                <a:spcPct val="90000"/>
              </a:lnSpc>
              <a:spcAft>
                <a:spcPts val="600"/>
              </a:spcAft>
            </a:pPr>
            <a:r>
              <a:rPr lang="en-US" dirty="0" err="1" smtClean="0">
                <a:gradFill>
                  <a:gsLst>
                    <a:gs pos="2917">
                      <a:srgbClr val="505050"/>
                    </a:gs>
                    <a:gs pos="30000">
                      <a:srgbClr val="505050"/>
                    </a:gs>
                  </a:gsLst>
                  <a:lin ang="5400000" scaled="0"/>
                </a:gradFill>
              </a:rPr>
              <a:t>SP_WebApps</a:t>
            </a:r>
            <a:endParaRPr lang="en-US" dirty="0" smtClean="0">
              <a:gradFill>
                <a:gsLst>
                  <a:gs pos="2917">
                    <a:srgbClr val="505050"/>
                  </a:gs>
                  <a:gs pos="30000">
                    <a:srgbClr val="505050"/>
                  </a:gs>
                </a:gsLst>
                <a:lin ang="5400000" scaled="0"/>
              </a:gradFill>
            </a:endParaRPr>
          </a:p>
        </p:txBody>
      </p:sp>
      <p:sp>
        <p:nvSpPr>
          <p:cNvPr id="140" name="Can 139"/>
          <p:cNvSpPr/>
          <p:nvPr/>
        </p:nvSpPr>
        <p:spPr bwMode="auto">
          <a:xfrm>
            <a:off x="4235398" y="3785461"/>
            <a:ext cx="1524001" cy="1293305"/>
          </a:xfrm>
          <a:prstGeom prst="can">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SharePoint_</a:t>
            </a:r>
            <a:br>
              <a:rPr lang="en-US" sz="1600" dirty="0" smtClean="0">
                <a:gradFill>
                  <a:gsLst>
                    <a:gs pos="0">
                      <a:srgbClr val="FFFFFF"/>
                    </a:gs>
                    <a:gs pos="100000">
                      <a:srgbClr val="FFFFFF"/>
                    </a:gs>
                  </a:gsLst>
                  <a:lin ang="5400000" scaled="0"/>
                </a:gradFill>
                <a:ea typeface="Segoe UI" pitchFamily="34" charset="0"/>
                <a:cs typeface="Segoe UI" pitchFamily="34" charset="0"/>
              </a:rPr>
            </a:br>
            <a:r>
              <a:rPr lang="en-US" sz="1600" dirty="0" smtClean="0">
                <a:gradFill>
                  <a:gsLst>
                    <a:gs pos="0">
                      <a:srgbClr val="FFFFFF"/>
                    </a:gs>
                    <a:gs pos="100000">
                      <a:srgbClr val="FFFFFF"/>
                    </a:gs>
                  </a:gsLst>
                  <a:lin ang="5400000" scaled="0"/>
                </a:gradFill>
                <a:ea typeface="Segoe UI" pitchFamily="34" charset="0"/>
                <a:cs typeface="Segoe UI" pitchFamily="34" charset="0"/>
              </a:rPr>
              <a:t>Content_</a:t>
            </a:r>
            <a:br>
              <a:rPr lang="en-US" sz="1600" dirty="0" smtClean="0">
                <a:gradFill>
                  <a:gsLst>
                    <a:gs pos="0">
                      <a:srgbClr val="FFFFFF"/>
                    </a:gs>
                    <a:gs pos="100000">
                      <a:srgbClr val="FFFFFF"/>
                    </a:gs>
                  </a:gsLst>
                  <a:lin ang="5400000" scaled="0"/>
                </a:gradFill>
                <a:ea typeface="Segoe UI" pitchFamily="34" charset="0"/>
                <a:cs typeface="Segoe UI" pitchFamily="34" charset="0"/>
              </a:rPr>
            </a:br>
            <a:r>
              <a:rPr lang="en-US" sz="1600" dirty="0" smtClean="0">
                <a:gradFill>
                  <a:gsLst>
                    <a:gs pos="0">
                      <a:srgbClr val="FFFFFF"/>
                    </a:gs>
                    <a:gs pos="100000">
                      <a:srgbClr val="FFFFFF"/>
                    </a:gs>
                  </a:gsLst>
                  <a:lin ang="5400000" scaled="0"/>
                </a:gradFill>
                <a:ea typeface="Segoe UI" pitchFamily="34" charset="0"/>
                <a:cs typeface="Segoe UI" pitchFamily="34" charset="0"/>
              </a:rPr>
              <a:t>Intranet</a:t>
            </a:r>
          </a:p>
        </p:txBody>
      </p:sp>
      <p:sp>
        <p:nvSpPr>
          <p:cNvPr id="141" name="Can 140"/>
          <p:cNvSpPr/>
          <p:nvPr/>
        </p:nvSpPr>
        <p:spPr bwMode="auto">
          <a:xfrm>
            <a:off x="2561145" y="3785461"/>
            <a:ext cx="1524001" cy="1293305"/>
          </a:xfrm>
          <a:prstGeom prst="can">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SharePoint_</a:t>
            </a:r>
            <a:br>
              <a:rPr lang="en-US" sz="1600" dirty="0" smtClean="0">
                <a:gradFill>
                  <a:gsLst>
                    <a:gs pos="0">
                      <a:srgbClr val="FFFFFF"/>
                    </a:gs>
                    <a:gs pos="100000">
                      <a:srgbClr val="FFFFFF"/>
                    </a:gs>
                  </a:gsLst>
                  <a:lin ang="5400000" scaled="0"/>
                </a:gradFill>
                <a:ea typeface="Segoe UI" pitchFamily="34" charset="0"/>
                <a:cs typeface="Segoe UI" pitchFamily="34" charset="0"/>
              </a:rPr>
            </a:br>
            <a:r>
              <a:rPr lang="en-US" sz="1600" dirty="0" smtClean="0">
                <a:gradFill>
                  <a:gsLst>
                    <a:gs pos="0">
                      <a:srgbClr val="FFFFFF"/>
                    </a:gs>
                    <a:gs pos="100000">
                      <a:srgbClr val="FFFFFF"/>
                    </a:gs>
                  </a:gsLst>
                  <a:lin ang="5400000" scaled="0"/>
                </a:gradFill>
                <a:ea typeface="Segoe UI" pitchFamily="34" charset="0"/>
                <a:cs typeface="Segoe UI" pitchFamily="34" charset="0"/>
              </a:rPr>
              <a:t>Content_</a:t>
            </a:r>
            <a:br>
              <a:rPr lang="en-US" sz="1600" dirty="0" smtClean="0">
                <a:gradFill>
                  <a:gsLst>
                    <a:gs pos="0">
                      <a:srgbClr val="FFFFFF"/>
                    </a:gs>
                    <a:gs pos="100000">
                      <a:srgbClr val="FFFFFF"/>
                    </a:gs>
                  </a:gsLst>
                  <a:lin ang="5400000" scaled="0"/>
                </a:gradFill>
                <a:ea typeface="Segoe UI" pitchFamily="34" charset="0"/>
                <a:cs typeface="Segoe UI" pitchFamily="34" charset="0"/>
              </a:rPr>
            </a:br>
            <a:r>
              <a:rPr lang="en-US" sz="1600" dirty="0" err="1" smtClean="0">
                <a:gradFill>
                  <a:gsLst>
                    <a:gs pos="0">
                      <a:srgbClr val="FFFFFF"/>
                    </a:gs>
                    <a:gs pos="100000">
                      <a:srgbClr val="FFFFFF"/>
                    </a:gs>
                  </a:gsLst>
                  <a:lin ang="5400000" scaled="0"/>
                </a:gradFill>
                <a:ea typeface="Segoe UI" pitchFamily="34" charset="0"/>
                <a:cs typeface="Segoe UI" pitchFamily="34" charset="0"/>
              </a:rPr>
              <a:t>Collab</a:t>
            </a:r>
            <a:endParaRPr lang="en-US" sz="1600" dirty="0"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42" name="Group 141"/>
          <p:cNvGrpSpPr/>
          <p:nvPr/>
        </p:nvGrpSpPr>
        <p:grpSpPr>
          <a:xfrm>
            <a:off x="6675438" y="1351252"/>
            <a:ext cx="1524001" cy="1066800"/>
            <a:chOff x="1341436" y="1592262"/>
            <a:chExt cx="1524001" cy="1066800"/>
          </a:xfrm>
        </p:grpSpPr>
        <p:sp>
          <p:nvSpPr>
            <p:cNvPr id="143" name="Rectangle 142"/>
            <p:cNvSpPr/>
            <p:nvPr/>
          </p:nvSpPr>
          <p:spPr bwMode="auto">
            <a:xfrm>
              <a:off x="1341436" y="1592262"/>
              <a:ext cx="1524001" cy="1066800"/>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grpSp>
          <p:nvGrpSpPr>
            <p:cNvPr id="144" name="Group 143"/>
            <p:cNvGrpSpPr/>
            <p:nvPr/>
          </p:nvGrpSpPr>
          <p:grpSpPr>
            <a:xfrm>
              <a:off x="1500665" y="1699563"/>
              <a:ext cx="1216491" cy="852199"/>
              <a:chOff x="427037" y="1304084"/>
              <a:chExt cx="3350848" cy="2347399"/>
            </a:xfrm>
          </p:grpSpPr>
          <p:sp>
            <p:nvSpPr>
              <p:cNvPr id="145" name="Rectangle 144"/>
              <p:cNvSpPr/>
              <p:nvPr/>
            </p:nvSpPr>
            <p:spPr bwMode="auto">
              <a:xfrm>
                <a:off x="469734" y="1329568"/>
                <a:ext cx="3278000" cy="2321915"/>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pic>
            <p:nvPicPr>
              <p:cNvPr id="146" name="Picture 145"/>
              <p:cNvPicPr>
                <a:picLocks noChangeAspect="1"/>
              </p:cNvPicPr>
              <p:nvPr/>
            </p:nvPicPr>
            <p:blipFill rotWithShape="1">
              <a:blip r:embed="rId2">
                <a:duotone>
                  <a:prstClr val="black"/>
                  <a:srgbClr val="68217A">
                    <a:tint val="45000"/>
                    <a:satMod val="400000"/>
                  </a:srgbClr>
                </a:duotone>
                <a:extLst>
                  <a:ext uri="{28A0092B-C50C-407E-A947-70E740481C1C}">
                    <a14:useLocalDpi xmlns:a14="http://schemas.microsoft.com/office/drawing/2010/main" val="0"/>
                  </a:ext>
                </a:extLst>
              </a:blip>
              <a:srcRect r="72488" b="7210"/>
              <a:stretch/>
            </p:blipFill>
            <p:spPr>
              <a:xfrm>
                <a:off x="427037" y="1304084"/>
                <a:ext cx="788032" cy="844598"/>
              </a:xfrm>
              <a:prstGeom prst="rect">
                <a:avLst/>
              </a:prstGeom>
              <a:noFill/>
              <a:ln>
                <a:noFill/>
              </a:ln>
            </p:spPr>
          </p:pic>
          <p:grpSp>
            <p:nvGrpSpPr>
              <p:cNvPr id="147" name="Group 146"/>
              <p:cNvGrpSpPr/>
              <p:nvPr/>
            </p:nvGrpSpPr>
            <p:grpSpPr>
              <a:xfrm>
                <a:off x="606309" y="2306265"/>
                <a:ext cx="2965815" cy="749707"/>
                <a:chOff x="606309" y="2306265"/>
                <a:chExt cx="2965815" cy="749707"/>
              </a:xfrm>
            </p:grpSpPr>
            <p:grpSp>
              <p:nvGrpSpPr>
                <p:cNvPr id="149" name="Group 148"/>
                <p:cNvGrpSpPr/>
                <p:nvPr/>
              </p:nvGrpSpPr>
              <p:grpSpPr>
                <a:xfrm>
                  <a:off x="606309" y="2307017"/>
                  <a:ext cx="409756" cy="748955"/>
                  <a:chOff x="606309" y="2307017"/>
                  <a:chExt cx="409756" cy="748955"/>
                </a:xfrm>
              </p:grpSpPr>
              <p:sp>
                <p:nvSpPr>
                  <p:cNvPr id="156" name="Rectangle 155"/>
                  <p:cNvSpPr/>
                  <p:nvPr/>
                </p:nvSpPr>
                <p:spPr bwMode="auto">
                  <a:xfrm>
                    <a:off x="606314" y="2307017"/>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7" name="Rectangle 156"/>
                  <p:cNvSpPr/>
                  <p:nvPr/>
                </p:nvSpPr>
                <p:spPr bwMode="auto">
                  <a:xfrm>
                    <a:off x="606314" y="2511139"/>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8" name="Rectangle 157"/>
                  <p:cNvSpPr/>
                  <p:nvPr/>
                </p:nvSpPr>
                <p:spPr bwMode="auto">
                  <a:xfrm>
                    <a:off x="606314" y="2715265"/>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9" name="Rectangle 158"/>
                  <p:cNvSpPr/>
                  <p:nvPr/>
                </p:nvSpPr>
                <p:spPr bwMode="auto">
                  <a:xfrm>
                    <a:off x="606309" y="2919390"/>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50" name="Group 149"/>
                <p:cNvGrpSpPr/>
                <p:nvPr/>
              </p:nvGrpSpPr>
              <p:grpSpPr>
                <a:xfrm>
                  <a:off x="1181158" y="2306265"/>
                  <a:ext cx="2390966" cy="409750"/>
                  <a:chOff x="1181158" y="2306265"/>
                  <a:chExt cx="2390966" cy="409750"/>
                </a:xfrm>
              </p:grpSpPr>
              <p:sp>
                <p:nvSpPr>
                  <p:cNvPr id="151" name="Rectangle 150"/>
                  <p:cNvSpPr/>
                  <p:nvPr/>
                </p:nvSpPr>
                <p:spPr bwMode="auto">
                  <a:xfrm>
                    <a:off x="1181158"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2" name="Rectangle 151"/>
                  <p:cNvSpPr/>
                  <p:nvPr/>
                </p:nvSpPr>
                <p:spPr bwMode="auto">
                  <a:xfrm>
                    <a:off x="1676461"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3" name="Rectangle 152"/>
                  <p:cNvSpPr/>
                  <p:nvPr/>
                </p:nvSpPr>
                <p:spPr bwMode="auto">
                  <a:xfrm>
                    <a:off x="2171763"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4" name="Rectangle 153"/>
                  <p:cNvSpPr/>
                  <p:nvPr/>
                </p:nvSpPr>
                <p:spPr bwMode="auto">
                  <a:xfrm>
                    <a:off x="2667068"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5" name="Rectangle 154"/>
                  <p:cNvSpPr/>
                  <p:nvPr/>
                </p:nvSpPr>
                <p:spPr bwMode="auto">
                  <a:xfrm>
                    <a:off x="3162373" y="2306265"/>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grpSp>
          </p:grpSp>
          <p:sp>
            <p:nvSpPr>
              <p:cNvPr id="148" name="TextBox 147"/>
              <p:cNvSpPr txBox="1"/>
              <p:nvPr/>
            </p:nvSpPr>
            <p:spPr>
              <a:xfrm>
                <a:off x="1156158" y="1478836"/>
                <a:ext cx="2621727" cy="686699"/>
              </a:xfrm>
              <a:prstGeom prst="rect">
                <a:avLst/>
              </a:prstGeom>
              <a:noFill/>
            </p:spPr>
            <p:txBody>
              <a:bodyPr wrap="square" lIns="0" tIns="0" rIns="0" bIns="0" rtlCol="0">
                <a:spAutoFit/>
              </a:bodyPr>
              <a:lstStyle/>
              <a:p>
                <a:pPr>
                  <a:lnSpc>
                    <a:spcPct val="90000"/>
                  </a:lnSpc>
                  <a:spcAft>
                    <a:spcPts val="450"/>
                  </a:spcAft>
                </a:pPr>
                <a:r>
                  <a:rPr lang="en-US" b="1" dirty="0" smtClean="0">
                    <a:solidFill>
                      <a:srgbClr val="68217A"/>
                    </a:solidFill>
                  </a:rPr>
                  <a:t>Extranet</a:t>
                </a:r>
                <a:endParaRPr lang="en-US" sz="750" b="1" dirty="0">
                  <a:solidFill>
                    <a:srgbClr val="68217A"/>
                  </a:solidFill>
                </a:endParaRPr>
              </a:p>
            </p:txBody>
          </p:sp>
        </p:grpSp>
      </p:grpSp>
      <p:sp>
        <p:nvSpPr>
          <p:cNvPr id="178" name="Rectangle 177"/>
          <p:cNvSpPr/>
          <p:nvPr/>
        </p:nvSpPr>
        <p:spPr bwMode="auto">
          <a:xfrm>
            <a:off x="6675438" y="2659062"/>
            <a:ext cx="3202436" cy="533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SharePoint Extranet Apps</a:t>
            </a:r>
          </a:p>
        </p:txBody>
      </p:sp>
      <p:grpSp>
        <p:nvGrpSpPr>
          <p:cNvPr id="179" name="Group 178"/>
          <p:cNvGrpSpPr/>
          <p:nvPr/>
        </p:nvGrpSpPr>
        <p:grpSpPr>
          <a:xfrm>
            <a:off x="10180638" y="2279475"/>
            <a:ext cx="328608" cy="912987"/>
            <a:chOff x="1618703" y="5473750"/>
            <a:chExt cx="788473" cy="2190650"/>
          </a:xfrm>
        </p:grpSpPr>
        <p:grpSp>
          <p:nvGrpSpPr>
            <p:cNvPr id="180" name="Group 179"/>
            <p:cNvGrpSpPr/>
            <p:nvPr/>
          </p:nvGrpSpPr>
          <p:grpSpPr>
            <a:xfrm>
              <a:off x="1618703" y="5473750"/>
              <a:ext cx="788473" cy="2190650"/>
              <a:chOff x="1618703" y="4566436"/>
              <a:chExt cx="788473" cy="2190650"/>
            </a:xfrm>
          </p:grpSpPr>
          <p:sp>
            <p:nvSpPr>
              <p:cNvPr id="182" name="Oval 181"/>
              <p:cNvSpPr/>
              <p:nvPr/>
            </p:nvSpPr>
            <p:spPr bwMode="auto">
              <a:xfrm>
                <a:off x="1618705" y="4566436"/>
                <a:ext cx="788471" cy="784132"/>
              </a:xfrm>
              <a:prstGeom prst="ellipse">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83" name="Rounded Rectangle 182"/>
              <p:cNvSpPr/>
              <p:nvPr/>
            </p:nvSpPr>
            <p:spPr bwMode="auto">
              <a:xfrm>
                <a:off x="1618703" y="5344799"/>
                <a:ext cx="788473" cy="1412287"/>
              </a:xfrm>
              <a:prstGeom prst="round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81" name="Isosceles Triangle 180"/>
            <p:cNvSpPr/>
            <p:nvPr/>
          </p:nvSpPr>
          <p:spPr bwMode="auto">
            <a:xfrm rot="10800000">
              <a:off x="1815820" y="6299044"/>
              <a:ext cx="394237" cy="394238"/>
            </a:xfrm>
            <a:prstGeom prst="triangl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84" name="TextBox 183"/>
          <p:cNvSpPr txBox="1"/>
          <p:nvPr/>
        </p:nvSpPr>
        <p:spPr>
          <a:xfrm>
            <a:off x="9220885" y="3166172"/>
            <a:ext cx="2274700" cy="627864"/>
          </a:xfrm>
          <a:prstGeom prst="rect">
            <a:avLst/>
          </a:prstGeom>
          <a:noFill/>
        </p:spPr>
        <p:txBody>
          <a:bodyPr wrap="square" lIns="0" tIns="0" rIns="0" bIns="0" rtlCol="0" anchor="ctr" anchorCtr="1">
            <a:noAutofit/>
          </a:bodyPr>
          <a:lstStyle/>
          <a:p>
            <a:pPr>
              <a:lnSpc>
                <a:spcPct val="90000"/>
              </a:lnSpc>
              <a:spcAft>
                <a:spcPts val="600"/>
              </a:spcAft>
            </a:pPr>
            <a:r>
              <a:rPr lang="en-US" dirty="0" err="1" smtClean="0">
                <a:gradFill>
                  <a:gsLst>
                    <a:gs pos="2917">
                      <a:srgbClr val="505050"/>
                    </a:gs>
                    <a:gs pos="30000">
                      <a:srgbClr val="505050"/>
                    </a:gs>
                  </a:gsLst>
                  <a:lin ang="5400000" scaled="0"/>
                </a:gradFill>
              </a:rPr>
              <a:t>SP_ExtranetApps</a:t>
            </a:r>
            <a:endParaRPr lang="en-US" dirty="0" smtClean="0">
              <a:gradFill>
                <a:gsLst>
                  <a:gs pos="2917">
                    <a:srgbClr val="505050"/>
                  </a:gs>
                  <a:gs pos="30000">
                    <a:srgbClr val="505050"/>
                  </a:gs>
                </a:gsLst>
                <a:lin ang="5400000" scaled="0"/>
              </a:gradFill>
            </a:endParaRPr>
          </a:p>
        </p:txBody>
      </p:sp>
      <p:sp>
        <p:nvSpPr>
          <p:cNvPr id="186" name="Can 185"/>
          <p:cNvSpPr/>
          <p:nvPr/>
        </p:nvSpPr>
        <p:spPr bwMode="auto">
          <a:xfrm>
            <a:off x="6679620" y="3785461"/>
            <a:ext cx="1524001" cy="1293305"/>
          </a:xfrm>
          <a:prstGeom prst="can">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1600" dirty="0" smtClean="0">
                <a:gradFill>
                  <a:gsLst>
                    <a:gs pos="0">
                      <a:srgbClr val="FFFFFF"/>
                    </a:gs>
                    <a:gs pos="100000">
                      <a:srgbClr val="FFFFFF"/>
                    </a:gs>
                  </a:gsLst>
                  <a:lin ang="5400000" scaled="0"/>
                </a:gradFill>
                <a:ea typeface="Segoe UI" pitchFamily="34" charset="0"/>
                <a:cs typeface="Segoe UI" pitchFamily="34" charset="0"/>
              </a:rPr>
              <a:t>SharePoint_</a:t>
            </a:r>
            <a:br>
              <a:rPr lang="en-US" sz="1600" dirty="0" smtClean="0">
                <a:gradFill>
                  <a:gsLst>
                    <a:gs pos="0">
                      <a:srgbClr val="FFFFFF"/>
                    </a:gs>
                    <a:gs pos="100000">
                      <a:srgbClr val="FFFFFF"/>
                    </a:gs>
                  </a:gsLst>
                  <a:lin ang="5400000" scaled="0"/>
                </a:gradFill>
                <a:ea typeface="Segoe UI" pitchFamily="34" charset="0"/>
                <a:cs typeface="Segoe UI" pitchFamily="34" charset="0"/>
              </a:rPr>
            </a:br>
            <a:r>
              <a:rPr lang="en-US" sz="1600" dirty="0" smtClean="0">
                <a:gradFill>
                  <a:gsLst>
                    <a:gs pos="0">
                      <a:srgbClr val="FFFFFF"/>
                    </a:gs>
                    <a:gs pos="100000">
                      <a:srgbClr val="FFFFFF"/>
                    </a:gs>
                  </a:gsLst>
                  <a:lin ang="5400000" scaled="0"/>
                </a:gradFill>
                <a:ea typeface="Segoe UI" pitchFamily="34" charset="0"/>
                <a:cs typeface="Segoe UI" pitchFamily="34" charset="0"/>
              </a:rPr>
              <a:t>Content_</a:t>
            </a:r>
            <a:br>
              <a:rPr lang="en-US" sz="1600" dirty="0" smtClean="0">
                <a:gradFill>
                  <a:gsLst>
                    <a:gs pos="0">
                      <a:srgbClr val="FFFFFF"/>
                    </a:gs>
                    <a:gs pos="100000">
                      <a:srgbClr val="FFFFFF"/>
                    </a:gs>
                  </a:gsLst>
                  <a:lin ang="5400000" scaled="0"/>
                </a:gradFill>
                <a:ea typeface="Segoe UI" pitchFamily="34" charset="0"/>
                <a:cs typeface="Segoe UI" pitchFamily="34" charset="0"/>
              </a:rPr>
            </a:br>
            <a:r>
              <a:rPr lang="en-US" sz="1600" dirty="0" smtClean="0">
                <a:gradFill>
                  <a:gsLst>
                    <a:gs pos="0">
                      <a:srgbClr val="FFFFFF"/>
                    </a:gs>
                    <a:gs pos="100000">
                      <a:srgbClr val="FFFFFF"/>
                    </a:gs>
                  </a:gsLst>
                  <a:lin ang="5400000" scaled="0"/>
                </a:gradFill>
                <a:ea typeface="Segoe UI" pitchFamily="34" charset="0"/>
                <a:cs typeface="Segoe UI" pitchFamily="34" charset="0"/>
              </a:rPr>
              <a:t>Extranet</a:t>
            </a:r>
          </a:p>
        </p:txBody>
      </p:sp>
      <p:sp>
        <p:nvSpPr>
          <p:cNvPr id="187" name="Rectangle 186"/>
          <p:cNvSpPr/>
          <p:nvPr/>
        </p:nvSpPr>
        <p:spPr bwMode="auto">
          <a:xfrm>
            <a:off x="2558601" y="2658510"/>
            <a:ext cx="5505413" cy="53340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r>
              <a:rPr lang="en-US" sz="2000" dirty="0" smtClean="0">
                <a:gradFill>
                  <a:gsLst>
                    <a:gs pos="0">
                      <a:srgbClr val="FFFFFF"/>
                    </a:gs>
                    <a:gs pos="100000">
                      <a:srgbClr val="FFFFFF"/>
                    </a:gs>
                  </a:gsLst>
                  <a:lin ang="5400000" scaled="0"/>
                </a:gradFill>
                <a:ea typeface="Segoe UI" pitchFamily="34" charset="0"/>
                <a:cs typeface="Segoe UI" pitchFamily="34" charset="0"/>
              </a:rPr>
              <a:t>SharePoint Web Apps</a:t>
            </a:r>
          </a:p>
        </p:txBody>
      </p:sp>
    </p:spTree>
    <p:extLst>
      <p:ext uri="{BB962C8B-B14F-4D97-AF65-F5344CB8AC3E}">
        <p14:creationId xmlns:p14="http://schemas.microsoft.com/office/powerpoint/2010/main" val="24726394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2"/>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3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6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4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8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8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1" nodeType="clickEffect">
                                  <p:stCondLst>
                                    <p:cond delay="0"/>
                                  </p:stCondLst>
                                  <p:childTnLst>
                                    <p:set>
                                      <p:cBhvr>
                                        <p:cTn id="40" dur="1" fill="hold">
                                          <p:stCondLst>
                                            <p:cond delay="0"/>
                                          </p:stCondLst>
                                        </p:cTn>
                                        <p:tgtEl>
                                          <p:spTgt spid="187"/>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178"/>
                                        </p:tgtEl>
                                        <p:attrNameLst>
                                          <p:attrName>style.visibility</p:attrName>
                                        </p:attrNameLst>
                                      </p:cBhvr>
                                      <p:to>
                                        <p:strVal val="visible"/>
                                      </p:to>
                                    </p:set>
                                  </p:childTnLst>
                                </p:cTn>
                              </p:par>
                              <p:par>
                                <p:cTn id="45" presetID="1" presetClass="entr" presetSubtype="0" fill="hold" nodeType="withEffect">
                                  <p:stCondLst>
                                    <p:cond delay="0"/>
                                  </p:stCondLst>
                                  <p:childTnLst>
                                    <p:set>
                                      <p:cBhvr>
                                        <p:cTn id="46" dur="1" fill="hold">
                                          <p:stCondLst>
                                            <p:cond delay="0"/>
                                          </p:stCondLst>
                                        </p:cTn>
                                        <p:tgtEl>
                                          <p:spTgt spid="179"/>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18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2" grpId="0" animBg="1"/>
      <p:bldP spid="139" grpId="0"/>
      <p:bldP spid="140" grpId="0" animBg="1"/>
      <p:bldP spid="141" grpId="0" animBg="1"/>
      <p:bldP spid="178" grpId="0" animBg="1"/>
      <p:bldP spid="184" grpId="0"/>
      <p:bldP spid="186" grpId="0" animBg="1"/>
      <p:bldP spid="187" grpId="0" animBg="1"/>
      <p:bldP spid="187"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SP_MySiteApp</a:t>
            </a:r>
            <a:r>
              <a:rPr lang="en-US" dirty="0" smtClean="0"/>
              <a:t>, *</a:t>
            </a:r>
            <a:endParaRPr lang="en-US" dirty="0"/>
          </a:p>
        </p:txBody>
      </p:sp>
      <p:sp>
        <p:nvSpPr>
          <p:cNvPr id="3" name="Text Placeholder 2"/>
          <p:cNvSpPr>
            <a:spLocks noGrp="1"/>
          </p:cNvSpPr>
          <p:nvPr>
            <p:ph type="body" sz="quarter" idx="11"/>
          </p:nvPr>
        </p:nvSpPr>
        <p:spPr>
          <a:xfrm>
            <a:off x="274639" y="1212849"/>
            <a:ext cx="11889564" cy="3447098"/>
          </a:xfrm>
        </p:spPr>
        <p:txBody>
          <a:bodyPr/>
          <a:lstStyle/>
          <a:p>
            <a:r>
              <a:rPr lang="en-US" dirty="0" smtClean="0"/>
              <a:t>My Site web application</a:t>
            </a:r>
          </a:p>
          <a:p>
            <a:pPr lvl="1"/>
            <a:r>
              <a:rPr lang="en-US" dirty="0" smtClean="0"/>
              <a:t>Often isolated in its own application pool to address security concerns</a:t>
            </a:r>
          </a:p>
          <a:p>
            <a:pPr lvl="2"/>
            <a:r>
              <a:rPr lang="en-US" dirty="0" smtClean="0"/>
              <a:t>Each user is the site collection administrator of his/her My Site</a:t>
            </a:r>
          </a:p>
          <a:p>
            <a:pPr lvl="2"/>
            <a:r>
              <a:rPr lang="en-US" dirty="0" smtClean="0"/>
              <a:t>Determine security risk: perception vs. reality?</a:t>
            </a:r>
          </a:p>
          <a:p>
            <a:r>
              <a:rPr lang="en-US" dirty="0"/>
              <a:t>Account for each application pool to isolate </a:t>
            </a:r>
            <a:r>
              <a:rPr lang="en-US" dirty="0" smtClean="0"/>
              <a:t>access</a:t>
            </a:r>
          </a:p>
          <a:p>
            <a:pPr lvl="1"/>
            <a:r>
              <a:rPr lang="en-US" b="1" dirty="0" err="1" smtClean="0">
                <a:solidFill>
                  <a:srgbClr val="FF0000"/>
                </a:solidFill>
              </a:rPr>
              <a:t>SP_MySiteApp</a:t>
            </a:r>
            <a:endParaRPr lang="en-US" b="1" dirty="0" smtClean="0">
              <a:solidFill>
                <a:srgbClr val="FF0000"/>
              </a:solidFill>
            </a:endParaRPr>
          </a:p>
          <a:p>
            <a:endParaRPr lang="en-US" dirty="0"/>
          </a:p>
        </p:txBody>
      </p:sp>
    </p:spTree>
    <p:extLst>
      <p:ext uri="{BB962C8B-B14F-4D97-AF65-F5344CB8AC3E}">
        <p14:creationId xmlns:p14="http://schemas.microsoft.com/office/powerpoint/2010/main" val="586170407"/>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Agenda</a:t>
            </a:r>
            <a:endParaRPr lang="en-US" dirty="0"/>
          </a:p>
        </p:txBody>
      </p:sp>
      <p:sp>
        <p:nvSpPr>
          <p:cNvPr id="3" name="Text Placeholder 2"/>
          <p:cNvSpPr>
            <a:spLocks noGrp="1"/>
          </p:cNvSpPr>
          <p:nvPr>
            <p:ph type="body" sz="quarter" idx="11"/>
          </p:nvPr>
        </p:nvSpPr>
        <p:spPr>
          <a:xfrm>
            <a:off x="274639" y="1212849"/>
            <a:ext cx="11889564" cy="5816977"/>
          </a:xfrm>
        </p:spPr>
        <p:txBody>
          <a:bodyPr numCol="2"/>
          <a:lstStyle/>
          <a:p>
            <a:r>
              <a:rPr lang="en-US" dirty="0" smtClean="0"/>
              <a:t>Under-discussed</a:t>
            </a:r>
          </a:p>
          <a:p>
            <a:r>
              <a:rPr lang="en-US" dirty="0" err="1" smtClean="0"/>
              <a:t>Underdocumented</a:t>
            </a:r>
            <a:endParaRPr lang="en-US" dirty="0" smtClean="0"/>
          </a:p>
          <a:p>
            <a:r>
              <a:rPr lang="en-US" dirty="0" err="1" smtClean="0"/>
              <a:t>Misdocumented</a:t>
            </a:r>
            <a:endParaRPr lang="en-US" dirty="0" smtClean="0"/>
          </a:p>
          <a:p>
            <a:r>
              <a:rPr lang="en-US" dirty="0" smtClean="0"/>
              <a:t>Misunderstood</a:t>
            </a:r>
          </a:p>
          <a:p>
            <a:r>
              <a:rPr lang="en-US" dirty="0" smtClean="0"/>
              <a:t>Underutilized</a:t>
            </a:r>
          </a:p>
          <a:p>
            <a:endParaRPr lang="en-US" dirty="0" smtClean="0"/>
          </a:p>
          <a:p>
            <a:endParaRPr lang="en-US" dirty="0"/>
          </a:p>
          <a:p>
            <a:endParaRPr lang="en-US" dirty="0" smtClean="0"/>
          </a:p>
          <a:p>
            <a:r>
              <a:rPr lang="en-US" dirty="0" smtClean="0"/>
              <a:t>Active Directory</a:t>
            </a:r>
          </a:p>
          <a:p>
            <a:pPr lvl="1"/>
            <a:r>
              <a:rPr lang="en-US" dirty="0" smtClean="0"/>
              <a:t>Installation blocker</a:t>
            </a:r>
          </a:p>
          <a:p>
            <a:pPr lvl="1"/>
            <a:r>
              <a:rPr lang="en-US" dirty="0" smtClean="0"/>
              <a:t>Farm tracking</a:t>
            </a:r>
          </a:p>
          <a:p>
            <a:pPr lvl="1"/>
            <a:r>
              <a:rPr lang="en-US" dirty="0" smtClean="0"/>
              <a:t>Service accounts</a:t>
            </a:r>
          </a:p>
          <a:p>
            <a:pPr lvl="1"/>
            <a:r>
              <a:rPr lang="en-US" dirty="0" smtClean="0"/>
              <a:t>UPS delegation</a:t>
            </a:r>
          </a:p>
          <a:p>
            <a:r>
              <a:rPr lang="en-US" dirty="0" smtClean="0"/>
              <a:t>SQL Tips</a:t>
            </a:r>
          </a:p>
          <a:p>
            <a:pPr lvl="1"/>
            <a:r>
              <a:rPr lang="en-US" dirty="0" smtClean="0"/>
              <a:t>Alias</a:t>
            </a:r>
          </a:p>
          <a:p>
            <a:pPr lvl="1"/>
            <a:r>
              <a:rPr lang="en-US" dirty="0" smtClean="0"/>
              <a:t>Sizing</a:t>
            </a:r>
          </a:p>
          <a:p>
            <a:pPr lvl="1"/>
            <a:r>
              <a:rPr lang="en-US" dirty="0" smtClean="0"/>
              <a:t>Quotas</a:t>
            </a:r>
          </a:p>
          <a:p>
            <a:r>
              <a:rPr lang="en-US" dirty="0" smtClean="0"/>
              <a:t>Administrative Delegation</a:t>
            </a:r>
          </a:p>
          <a:p>
            <a:r>
              <a:rPr lang="en-US" dirty="0" smtClean="0"/>
              <a:t>Access Management</a:t>
            </a:r>
          </a:p>
          <a:p>
            <a:r>
              <a:rPr lang="en-US" dirty="0"/>
              <a:t>Sharing </a:t>
            </a:r>
            <a:r>
              <a:rPr lang="en-US" dirty="0" smtClean="0"/>
              <a:t>Model</a:t>
            </a:r>
            <a:endParaRPr lang="en-US" dirty="0"/>
          </a:p>
        </p:txBody>
      </p:sp>
    </p:spTree>
    <p:extLst>
      <p:ext uri="{BB962C8B-B14F-4D97-AF65-F5344CB8AC3E}">
        <p14:creationId xmlns:p14="http://schemas.microsoft.com/office/powerpoint/2010/main" val="27346444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3" end="13"/>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3">
                                            <p:txEl>
                                              <p:pRg st="14" end="14"/>
                                            </p:txEl>
                                          </p:spTgt>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3">
                                            <p:txEl>
                                              <p:pRg st="15" end="15"/>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3">
                                            <p:txEl>
                                              <p:pRg st="16" end="16"/>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3">
                                            <p:txEl>
                                              <p:pRg st="17" end="17"/>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3">
                                            <p:txEl>
                                              <p:pRg st="18" end="18"/>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grpId="0" nodeType="clickEffect">
                                  <p:stCondLst>
                                    <p:cond delay="0"/>
                                  </p:stCondLst>
                                  <p:childTnLst>
                                    <p:set>
                                      <p:cBhvr>
                                        <p:cTn id="56" dur="1" fill="hold">
                                          <p:stCondLst>
                                            <p:cond delay="0"/>
                                          </p:stCondLst>
                                        </p:cTn>
                                        <p:tgtEl>
                                          <p:spTgt spid="3">
                                            <p:txEl>
                                              <p:pRg st="19" end="1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Application Pools</a:t>
            </a:r>
            <a:endParaRPr lang="en-US" dirty="0"/>
          </a:p>
        </p:txBody>
      </p:sp>
      <p:sp>
        <p:nvSpPr>
          <p:cNvPr id="5" name="Content Placeholder 4"/>
          <p:cNvSpPr>
            <a:spLocks noGrp="1"/>
          </p:cNvSpPr>
          <p:nvPr>
            <p:ph type="body" sz="quarter" idx="11"/>
          </p:nvPr>
        </p:nvSpPr>
        <p:spPr/>
        <p:txBody>
          <a:bodyPr/>
          <a:lstStyle/>
          <a:p>
            <a:r>
              <a:rPr lang="en-US" dirty="0" smtClean="0"/>
              <a:t>Three “types”</a:t>
            </a:r>
          </a:p>
          <a:p>
            <a:pPr lvl="1"/>
            <a:r>
              <a:rPr lang="en-US" dirty="0" smtClean="0"/>
              <a:t>System services: Super-highly privileged (</a:t>
            </a:r>
            <a:r>
              <a:rPr lang="en-US" dirty="0" err="1" smtClean="0"/>
              <a:t>SP_Farm</a:t>
            </a:r>
            <a:r>
              <a:rPr lang="en-US" dirty="0" smtClean="0"/>
              <a:t>)</a:t>
            </a:r>
          </a:p>
          <a:p>
            <a:pPr lvl="1"/>
            <a:r>
              <a:rPr lang="en-US" dirty="0" smtClean="0"/>
              <a:t>Service applications: Privileged</a:t>
            </a:r>
          </a:p>
          <a:p>
            <a:pPr lvl="1"/>
            <a:r>
              <a:rPr lang="en-US" dirty="0" smtClean="0"/>
              <a:t>User-facing Web applications: Less privileged</a:t>
            </a:r>
          </a:p>
          <a:p>
            <a:r>
              <a:rPr lang="en-US" dirty="0" smtClean="0"/>
              <a:t>A limited resource: scalability &amp; performance concerns</a:t>
            </a:r>
          </a:p>
          <a:p>
            <a:pPr lvl="1"/>
            <a:r>
              <a:rPr lang="en-US" dirty="0" smtClean="0"/>
              <a:t>10 app pools per server </a:t>
            </a:r>
          </a:p>
          <a:p>
            <a:pPr lvl="2"/>
            <a:r>
              <a:rPr lang="en-US" dirty="0" smtClean="0"/>
              <a:t>Supported limit</a:t>
            </a:r>
          </a:p>
          <a:p>
            <a:pPr lvl="2"/>
            <a:r>
              <a:rPr lang="en-US" dirty="0" smtClean="0"/>
              <a:t>Dependent on RAM &amp; usage</a:t>
            </a:r>
          </a:p>
          <a:p>
            <a:pPr lvl="2"/>
            <a:r>
              <a:rPr lang="en-US" dirty="0"/>
              <a:t>Consider </a:t>
            </a:r>
            <a:r>
              <a:rPr lang="en-US" i="1" dirty="0"/>
              <a:t>far</a:t>
            </a:r>
            <a:r>
              <a:rPr lang="en-US" dirty="0"/>
              <a:t> fewer</a:t>
            </a:r>
            <a:endParaRPr lang="en-US" dirty="0" smtClean="0"/>
          </a:p>
          <a:p>
            <a:pPr lvl="1"/>
            <a:r>
              <a:rPr lang="en-US" dirty="0" smtClean="0"/>
              <a:t>SharePoint topology supports distributing services &amp; web apps</a:t>
            </a:r>
          </a:p>
          <a:p>
            <a:pPr lvl="2"/>
            <a:r>
              <a:rPr lang="en-US" dirty="0" smtClean="0"/>
              <a:t>So you can spread out services (and therefore application pools) across farm</a:t>
            </a:r>
            <a:endParaRPr lang="en-US" dirty="0"/>
          </a:p>
        </p:txBody>
      </p:sp>
    </p:spTree>
    <p:extLst>
      <p:ext uri="{BB962C8B-B14F-4D97-AF65-F5344CB8AC3E}">
        <p14:creationId xmlns:p14="http://schemas.microsoft.com/office/powerpoint/2010/main" val="1207263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Service Application Pools</a:t>
            </a:r>
            <a:endParaRPr lang="en-US" dirty="0"/>
          </a:p>
        </p:txBody>
      </p:sp>
      <p:sp>
        <p:nvSpPr>
          <p:cNvPr id="5" name="Content Placeholder 4"/>
          <p:cNvSpPr>
            <a:spLocks noGrp="1"/>
          </p:cNvSpPr>
          <p:nvPr>
            <p:ph type="body" sz="quarter" idx="11"/>
          </p:nvPr>
        </p:nvSpPr>
        <p:spPr>
          <a:xfrm>
            <a:off x="274639" y="1212849"/>
            <a:ext cx="11889564" cy="5016758"/>
          </a:xfrm>
        </p:spPr>
        <p:txBody>
          <a:bodyPr/>
          <a:lstStyle/>
          <a:p>
            <a:r>
              <a:rPr lang="en-US" dirty="0" smtClean="0"/>
              <a:t>System services</a:t>
            </a:r>
          </a:p>
          <a:p>
            <a:pPr lvl="1"/>
            <a:r>
              <a:rPr lang="en-US" dirty="0" smtClean="0"/>
              <a:t>Name: SharePoint Web Services System</a:t>
            </a:r>
          </a:p>
          <a:p>
            <a:pPr lvl="1"/>
            <a:r>
              <a:rPr lang="en-US" dirty="0" smtClean="0">
                <a:solidFill>
                  <a:srgbClr val="C00000"/>
                </a:solidFill>
              </a:rPr>
              <a:t>Created by default </a:t>
            </a:r>
            <a:r>
              <a:rPr lang="en-US" dirty="0" smtClean="0"/>
              <a:t>to host Security Token &amp; Topology services</a:t>
            </a:r>
          </a:p>
          <a:p>
            <a:pPr lvl="1"/>
            <a:r>
              <a:rPr lang="en-US" dirty="0" smtClean="0"/>
              <a:t>Identity: </a:t>
            </a:r>
            <a:r>
              <a:rPr lang="en-US" dirty="0" err="1" smtClean="0"/>
              <a:t>SP_Farm</a:t>
            </a:r>
            <a:endParaRPr lang="en-US" dirty="0" smtClean="0"/>
          </a:p>
          <a:p>
            <a:pPr lvl="1"/>
            <a:r>
              <a:rPr lang="en-US" dirty="0" smtClean="0"/>
              <a:t>Don’t add other services to this application pool, as it is highly privileged</a:t>
            </a:r>
          </a:p>
          <a:p>
            <a:r>
              <a:rPr lang="en-US" dirty="0" smtClean="0"/>
              <a:t>Service applications</a:t>
            </a:r>
          </a:p>
          <a:p>
            <a:pPr lvl="1"/>
            <a:r>
              <a:rPr lang="en-US" dirty="0">
                <a:solidFill>
                  <a:srgbClr val="C00000"/>
                </a:solidFill>
              </a:rPr>
              <a:t>When you deploy the first service application, create a new application pool</a:t>
            </a:r>
          </a:p>
          <a:p>
            <a:pPr lvl="1"/>
            <a:r>
              <a:rPr lang="en-US" dirty="0" smtClean="0"/>
              <a:t>Name: e.g. </a:t>
            </a:r>
            <a:r>
              <a:rPr lang="en-US" dirty="0">
                <a:solidFill>
                  <a:srgbClr val="C00000"/>
                </a:solidFill>
              </a:rPr>
              <a:t>SharePoint Service </a:t>
            </a:r>
            <a:r>
              <a:rPr lang="en-US" dirty="0" smtClean="0">
                <a:solidFill>
                  <a:srgbClr val="C00000"/>
                </a:solidFill>
              </a:rPr>
              <a:t>Applications</a:t>
            </a:r>
          </a:p>
          <a:p>
            <a:pPr lvl="2"/>
            <a:r>
              <a:rPr lang="en-US" dirty="0" smtClean="0"/>
              <a:t>Note: </a:t>
            </a:r>
            <a:r>
              <a:rPr lang="en-US" dirty="0"/>
              <a:t>if you use the Farm Configuration Wizard to deploy service </a:t>
            </a:r>
            <a:r>
              <a:rPr lang="en-US" dirty="0" smtClean="0"/>
              <a:t>apps, it creates an app pool named</a:t>
            </a:r>
            <a:br>
              <a:rPr lang="en-US" dirty="0" smtClean="0"/>
            </a:br>
            <a:r>
              <a:rPr lang="en-US" dirty="0"/>
              <a:t>SharePoint Web Services Default</a:t>
            </a:r>
          </a:p>
          <a:p>
            <a:pPr lvl="1"/>
            <a:r>
              <a:rPr lang="en-US" dirty="0" smtClean="0"/>
              <a:t>Identity: a managed account for example </a:t>
            </a:r>
            <a:r>
              <a:rPr lang="en-US" dirty="0" err="1" smtClean="0">
                <a:solidFill>
                  <a:srgbClr val="C00000"/>
                </a:solidFill>
              </a:rPr>
              <a:t>SP_ServiceApps</a:t>
            </a:r>
            <a:endParaRPr lang="en-US" dirty="0" smtClean="0">
              <a:solidFill>
                <a:srgbClr val="C00000"/>
              </a:solidFill>
            </a:endParaRPr>
          </a:p>
          <a:p>
            <a:pPr lvl="1"/>
            <a:r>
              <a:rPr lang="en-US" dirty="0" smtClean="0">
                <a:solidFill>
                  <a:srgbClr val="C00000"/>
                </a:solidFill>
              </a:rPr>
              <a:t>Deploy all service applications into this shared app pool</a:t>
            </a:r>
            <a:r>
              <a:rPr lang="en-US" dirty="0" smtClean="0"/>
              <a:t/>
            </a:r>
            <a:br>
              <a:rPr lang="en-US" dirty="0" smtClean="0"/>
            </a:br>
            <a:r>
              <a:rPr lang="en-US" dirty="0" smtClean="0"/>
              <a:t>unless you have a major driver for process isolation</a:t>
            </a:r>
          </a:p>
        </p:txBody>
      </p:sp>
    </p:spTree>
    <p:extLst>
      <p:ext uri="{BB962C8B-B14F-4D97-AF65-F5344CB8AC3E}">
        <p14:creationId xmlns:p14="http://schemas.microsoft.com/office/powerpoint/2010/main" val="120068571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Web Application Pools</a:t>
            </a:r>
            <a:endParaRPr lang="en-US" dirty="0"/>
          </a:p>
        </p:txBody>
      </p:sp>
      <p:sp>
        <p:nvSpPr>
          <p:cNvPr id="5" name="Content Placeholder 4"/>
          <p:cNvSpPr>
            <a:spLocks noGrp="1"/>
          </p:cNvSpPr>
          <p:nvPr>
            <p:ph type="body" sz="quarter" idx="11"/>
          </p:nvPr>
        </p:nvSpPr>
        <p:spPr>
          <a:xfrm>
            <a:off x="274639" y="1212849"/>
            <a:ext cx="11889564" cy="3046988"/>
          </a:xfrm>
        </p:spPr>
        <p:txBody>
          <a:bodyPr/>
          <a:lstStyle/>
          <a:p>
            <a:r>
              <a:rPr lang="en-US" dirty="0" smtClean="0"/>
              <a:t>Application pool for user-facing web applications</a:t>
            </a:r>
          </a:p>
          <a:p>
            <a:pPr lvl="1"/>
            <a:r>
              <a:rPr lang="en-US" dirty="0" smtClean="0"/>
              <a:t>Name: Custom, e.g. SharePoint Web Applications</a:t>
            </a:r>
          </a:p>
          <a:p>
            <a:pPr lvl="1"/>
            <a:r>
              <a:rPr lang="en-US" dirty="0" smtClean="0"/>
              <a:t>Identity: e.g. </a:t>
            </a:r>
            <a:r>
              <a:rPr lang="en-US" dirty="0" err="1" smtClean="0">
                <a:solidFill>
                  <a:srgbClr val="C00000"/>
                </a:solidFill>
              </a:rPr>
              <a:t>SP_WebApps</a:t>
            </a:r>
            <a:endParaRPr lang="en-US" dirty="0" smtClean="0">
              <a:solidFill>
                <a:srgbClr val="C00000"/>
              </a:solidFill>
            </a:endParaRPr>
          </a:p>
          <a:p>
            <a:pPr lvl="1"/>
            <a:r>
              <a:rPr lang="en-US" dirty="0" smtClean="0">
                <a:solidFill>
                  <a:srgbClr val="C00000"/>
                </a:solidFill>
              </a:rPr>
              <a:t>Deploy all web applications into this shared app pool</a:t>
            </a:r>
            <a:br>
              <a:rPr lang="en-US" dirty="0" smtClean="0">
                <a:solidFill>
                  <a:srgbClr val="C00000"/>
                </a:solidFill>
              </a:rPr>
            </a:br>
            <a:r>
              <a:rPr lang="en-US" dirty="0" smtClean="0"/>
              <a:t>unless you have a major driver for process or security isolation</a:t>
            </a:r>
          </a:p>
          <a:p>
            <a:pPr marL="571500" lvl="2" indent="-342900">
              <a:buFont typeface="Arial" panose="020B0604020202020204" pitchFamily="34" charset="0"/>
              <a:buChar char="•"/>
            </a:pPr>
            <a:r>
              <a:rPr lang="en-US" dirty="0" smtClean="0"/>
              <a:t>SharePoint My Site Application</a:t>
            </a:r>
          </a:p>
          <a:p>
            <a:pPr marL="571500" lvl="2" indent="-342900">
              <a:buFont typeface="Arial" panose="020B0604020202020204" pitchFamily="34" charset="0"/>
              <a:buChar char="•"/>
            </a:pPr>
            <a:r>
              <a:rPr lang="en-US" dirty="0" smtClean="0"/>
              <a:t>SharePoint Extranet Application</a:t>
            </a:r>
          </a:p>
          <a:p>
            <a:pPr marL="571500" lvl="2" indent="-342900">
              <a:buFont typeface="Arial" panose="020B0604020202020204" pitchFamily="34" charset="0"/>
              <a:buChar char="•"/>
            </a:pPr>
            <a:r>
              <a:rPr lang="en-US" dirty="0" smtClean="0"/>
              <a:t>SharePoint Public Web Application</a:t>
            </a:r>
          </a:p>
        </p:txBody>
      </p:sp>
    </p:spTree>
    <p:extLst>
      <p:ext uri="{BB962C8B-B14F-4D97-AF65-F5344CB8AC3E}">
        <p14:creationId xmlns:p14="http://schemas.microsoft.com/office/powerpoint/2010/main" val="403571168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Application Pools</a:t>
            </a:r>
            <a:endParaRPr lang="en-US" dirty="0"/>
          </a:p>
        </p:txBody>
      </p:sp>
      <p:sp>
        <p:nvSpPr>
          <p:cNvPr id="5" name="Content Placeholder 4"/>
          <p:cNvSpPr>
            <a:spLocks noGrp="1"/>
          </p:cNvSpPr>
          <p:nvPr>
            <p:ph type="body" sz="quarter" idx="11"/>
          </p:nvPr>
        </p:nvSpPr>
        <p:spPr/>
        <p:txBody>
          <a:bodyPr/>
          <a:lstStyle/>
          <a:p>
            <a:r>
              <a:rPr lang="en-US" dirty="0" smtClean="0"/>
              <a:t>Three “types”: system services, service apps, web apps</a:t>
            </a:r>
          </a:p>
          <a:p>
            <a:r>
              <a:rPr lang="en-US" dirty="0" smtClean="0"/>
              <a:t>A limited resource: scalability &amp; performance concerns</a:t>
            </a:r>
          </a:p>
          <a:p>
            <a:r>
              <a:rPr lang="en-US" dirty="0" smtClean="0"/>
              <a:t>Recommendations</a:t>
            </a:r>
          </a:p>
          <a:p>
            <a:pPr lvl="1"/>
            <a:r>
              <a:rPr lang="en-US" dirty="0" smtClean="0"/>
              <a:t>One application pool for all service applications: </a:t>
            </a:r>
            <a:r>
              <a:rPr lang="en-US" dirty="0" err="1" smtClean="0"/>
              <a:t>SP_ServiceApps</a:t>
            </a:r>
            <a:endParaRPr lang="en-US" dirty="0" smtClean="0"/>
          </a:p>
          <a:p>
            <a:pPr lvl="1"/>
            <a:r>
              <a:rPr lang="en-US" dirty="0" smtClean="0"/>
              <a:t>A separate application pool for web applications: </a:t>
            </a:r>
            <a:r>
              <a:rPr lang="en-US" dirty="0" err="1" smtClean="0"/>
              <a:t>SP_WebApps</a:t>
            </a:r>
            <a:endParaRPr lang="en-US" dirty="0" smtClean="0"/>
          </a:p>
          <a:p>
            <a:pPr lvl="1"/>
            <a:r>
              <a:rPr lang="en-US" dirty="0" smtClean="0"/>
              <a:t>Additional app pools where isolation is mandated by requirements</a:t>
            </a:r>
          </a:p>
          <a:p>
            <a:pPr lvl="2"/>
            <a:r>
              <a:rPr lang="en-US" dirty="0" smtClean="0"/>
              <a:t>Public facing web site, partner/customer site, My Sites</a:t>
            </a:r>
          </a:p>
          <a:p>
            <a:pPr lvl="1"/>
            <a:r>
              <a:rPr lang="en-US" dirty="0" smtClean="0"/>
              <a:t>For each application pool, a separate identity</a:t>
            </a:r>
          </a:p>
          <a:p>
            <a:pPr lvl="1"/>
            <a:r>
              <a:rPr lang="en-US" dirty="0" smtClean="0"/>
              <a:t>Optimize app pools per server (no more than 10)</a:t>
            </a:r>
          </a:p>
          <a:p>
            <a:pPr lvl="1"/>
            <a:r>
              <a:rPr lang="en-US" dirty="0" smtClean="0"/>
              <a:t>“Cluster” the distributed service design for isolation &amp; redundancy</a:t>
            </a:r>
          </a:p>
          <a:p>
            <a:pPr lvl="2"/>
            <a:r>
              <a:rPr lang="en-US" dirty="0" smtClean="0"/>
              <a:t>Shared app pool used by Services A, B &amp; C on SERVER01 and SERVER 02</a:t>
            </a:r>
            <a:endParaRPr lang="en-US" dirty="0"/>
          </a:p>
        </p:txBody>
      </p:sp>
    </p:spTree>
    <p:extLst>
      <p:ext uri="{BB962C8B-B14F-4D97-AF65-F5344CB8AC3E}">
        <p14:creationId xmlns:p14="http://schemas.microsoft.com/office/powerpoint/2010/main" val="29489646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2"/>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Resources</a:t>
            </a:r>
            <a:br>
              <a:rPr lang="en-US" dirty="0"/>
            </a:br>
            <a:endParaRPr lang="en-US" dirty="0"/>
          </a:p>
        </p:txBody>
      </p:sp>
      <p:sp>
        <p:nvSpPr>
          <p:cNvPr id="3" name="Text Placeholder 2"/>
          <p:cNvSpPr>
            <a:spLocks noGrp="1"/>
          </p:cNvSpPr>
          <p:nvPr>
            <p:ph type="body" sz="quarter" idx="11"/>
          </p:nvPr>
        </p:nvSpPr>
        <p:spPr/>
        <p:txBody>
          <a:bodyPr/>
          <a:lstStyle/>
          <a:p>
            <a:pPr lvl="1"/>
            <a:r>
              <a:rPr lang="en-US" dirty="0" smtClean="0">
                <a:hlinkClick r:id="rId2"/>
              </a:rPr>
              <a:t>http</a:t>
            </a:r>
            <a:r>
              <a:rPr lang="en-US" dirty="0">
                <a:hlinkClick r:id="rId2"/>
              </a:rPr>
              <a:t>://technet.microsoft.com/en-us/library/cc262971.aspx</a:t>
            </a:r>
            <a:endParaRPr lang="en-US" dirty="0"/>
          </a:p>
          <a:p>
            <a:pPr lvl="1"/>
            <a:r>
              <a:rPr lang="en-US" dirty="0">
                <a:hlinkClick r:id="rId3"/>
              </a:rPr>
              <a:t>http://www.microsoft.com/downloads/en/details.aspx?FamilyID=FD1EAC86-AD47-4865-9378-80040D08AC55&amp;displayLang=en</a:t>
            </a:r>
            <a:endParaRPr lang="en-US" dirty="0"/>
          </a:p>
          <a:p>
            <a:endParaRPr lang="en-US" dirty="0"/>
          </a:p>
        </p:txBody>
      </p:sp>
    </p:spTree>
    <p:extLst>
      <p:ext uri="{BB962C8B-B14F-4D97-AF65-F5344CB8AC3E}">
        <p14:creationId xmlns:p14="http://schemas.microsoft.com/office/powerpoint/2010/main" val="2448111260"/>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Managing Service Accounts</a:t>
            </a:r>
            <a:endParaRPr lang="en-US" dirty="0"/>
          </a:p>
        </p:txBody>
      </p:sp>
    </p:spTree>
    <p:extLst>
      <p:ext uri="{BB962C8B-B14F-4D97-AF65-F5344CB8AC3E}">
        <p14:creationId xmlns:p14="http://schemas.microsoft.com/office/powerpoint/2010/main" val="410193212"/>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Accounts for Multiple Farms</a:t>
            </a:r>
            <a:endParaRPr lang="en-US" dirty="0"/>
          </a:p>
        </p:txBody>
      </p:sp>
      <p:sp>
        <p:nvSpPr>
          <p:cNvPr id="3" name="Content Placeholder 2"/>
          <p:cNvSpPr>
            <a:spLocks noGrp="1"/>
          </p:cNvSpPr>
          <p:nvPr>
            <p:ph type="body" sz="quarter" idx="11"/>
          </p:nvPr>
        </p:nvSpPr>
        <p:spPr>
          <a:prstGeom prst="rect">
            <a:avLst/>
          </a:prstGeom>
        </p:spPr>
        <p:txBody>
          <a:bodyPr/>
          <a:lstStyle/>
          <a:p>
            <a:r>
              <a:rPr lang="en-US" dirty="0" smtClean="0"/>
              <a:t>Each farm…</a:t>
            </a:r>
          </a:p>
          <a:p>
            <a:pPr lvl="1"/>
            <a:r>
              <a:rPr lang="en-US" dirty="0" err="1" smtClean="0"/>
              <a:t>Dev</a:t>
            </a:r>
            <a:r>
              <a:rPr lang="en-US" dirty="0" smtClean="0"/>
              <a:t>, test, QA, production</a:t>
            </a:r>
          </a:p>
          <a:p>
            <a:r>
              <a:rPr lang="en-US" dirty="0" smtClean="0"/>
              <a:t>… needs its own “set” of accounts</a:t>
            </a:r>
          </a:p>
          <a:p>
            <a:pPr lvl="1"/>
            <a:r>
              <a:rPr lang="en-US" dirty="0" smtClean="0"/>
              <a:t>Consider multiple farms in your </a:t>
            </a:r>
            <a:r>
              <a:rPr lang="en-US" dirty="0" smtClean="0">
                <a:solidFill>
                  <a:srgbClr val="FF0000"/>
                </a:solidFill>
              </a:rPr>
              <a:t>naming convention</a:t>
            </a:r>
          </a:p>
          <a:p>
            <a:pPr lvl="2"/>
            <a:r>
              <a:rPr lang="en-US" dirty="0" err="1" smtClean="0">
                <a:solidFill>
                  <a:srgbClr val="FF0000"/>
                </a:solidFill>
              </a:rPr>
              <a:t>SP_Farm</a:t>
            </a:r>
            <a:r>
              <a:rPr lang="en-US" dirty="0" smtClean="0">
                <a:solidFill>
                  <a:srgbClr val="FFFF00"/>
                </a:solidFill>
              </a:rPr>
              <a:t> </a:t>
            </a:r>
            <a:r>
              <a:rPr lang="en-US" dirty="0" smtClean="0"/>
              <a:t>– Production</a:t>
            </a:r>
          </a:p>
          <a:p>
            <a:pPr lvl="2"/>
            <a:r>
              <a:rPr lang="en-US" dirty="0" err="1" smtClean="0">
                <a:solidFill>
                  <a:srgbClr val="FF0000"/>
                </a:solidFill>
              </a:rPr>
              <a:t>SP_Farm_Dev</a:t>
            </a:r>
            <a:endParaRPr lang="en-US" dirty="0" smtClean="0">
              <a:solidFill>
                <a:srgbClr val="FF0000"/>
              </a:solidFill>
            </a:endParaRPr>
          </a:p>
          <a:p>
            <a:pPr lvl="2"/>
            <a:r>
              <a:rPr lang="en-US" dirty="0" err="1" smtClean="0">
                <a:solidFill>
                  <a:srgbClr val="FF0000"/>
                </a:solidFill>
              </a:rPr>
              <a:t>SP_Farm_Test</a:t>
            </a:r>
            <a:endParaRPr lang="en-US" dirty="0">
              <a:solidFill>
                <a:srgbClr val="FF0000"/>
              </a:solidFill>
            </a:endParaRPr>
          </a:p>
          <a:p>
            <a:pPr lvl="1"/>
            <a:r>
              <a:rPr lang="en-US" dirty="0" smtClean="0"/>
              <a:t>Note: Managed service accounts DOMAIN\username limit is 20 characters!</a:t>
            </a:r>
          </a:p>
          <a:p>
            <a:r>
              <a:rPr lang="en-US" dirty="0" smtClean="0"/>
              <a:t>Why?</a:t>
            </a:r>
          </a:p>
          <a:p>
            <a:pPr lvl="1"/>
            <a:r>
              <a:rPr lang="en-US" dirty="0" smtClean="0"/>
              <a:t>Least privilege</a:t>
            </a:r>
          </a:p>
          <a:p>
            <a:pPr lvl="1"/>
            <a:r>
              <a:rPr lang="en-US" dirty="0" smtClean="0"/>
              <a:t>Monitoring &amp; auditing</a:t>
            </a:r>
          </a:p>
          <a:p>
            <a:pPr lvl="1"/>
            <a:r>
              <a:rPr lang="en-US" dirty="0" smtClean="0"/>
              <a:t>Automatic password management</a:t>
            </a:r>
          </a:p>
        </p:txBody>
      </p:sp>
    </p:spTree>
    <p:extLst>
      <p:ext uri="{BB962C8B-B14F-4D97-AF65-F5344CB8AC3E}">
        <p14:creationId xmlns:p14="http://schemas.microsoft.com/office/powerpoint/2010/main" val="248614807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Automate Creation of Service Accounts</a:t>
            </a:r>
            <a:endParaRPr lang="en-US" dirty="0"/>
          </a:p>
        </p:txBody>
      </p:sp>
      <p:sp>
        <p:nvSpPr>
          <p:cNvPr id="3" name="Text Placeholder 2"/>
          <p:cNvSpPr>
            <a:spLocks noGrp="1"/>
          </p:cNvSpPr>
          <p:nvPr>
            <p:ph type="body" sz="quarter" idx="10"/>
          </p:nvPr>
        </p:nvSpPr>
        <p:spPr>
          <a:xfrm>
            <a:off x="274638" y="1212850"/>
            <a:ext cx="11887200" cy="2209836"/>
          </a:xfrm>
        </p:spPr>
        <p:txBody>
          <a:bodyPr/>
          <a:lstStyle/>
          <a:p>
            <a:r>
              <a:rPr lang="en-US" sz="2800" dirty="0" smtClean="0">
                <a:solidFill>
                  <a:srgbClr val="C00000"/>
                </a:solidFill>
                <a:latin typeface="Consolas" panose="020B0609020204030204" pitchFamily="49" charset="0"/>
                <a:cs typeface="Consolas" panose="020B0609020204030204" pitchFamily="49" charset="0"/>
              </a:rPr>
              <a:t>Import-CSV</a:t>
            </a:r>
            <a:r>
              <a:rPr lang="en-US" sz="2800" dirty="0" smtClean="0">
                <a:latin typeface="Consolas" panose="020B0609020204030204" pitchFamily="49" charset="0"/>
                <a:cs typeface="Consolas" panose="020B0609020204030204" pitchFamily="49" charset="0"/>
              </a:rPr>
              <a:t> </a:t>
            </a:r>
            <a:r>
              <a:rPr lang="en-US" sz="2800" dirty="0">
                <a:latin typeface="Consolas" panose="020B0609020204030204" pitchFamily="49" charset="0"/>
                <a:cs typeface="Consolas" panose="020B0609020204030204" pitchFamily="49" charset="0"/>
              </a:rPr>
              <a:t>$filename | </a:t>
            </a:r>
            <a:r>
              <a:rPr lang="en-US" sz="2800" dirty="0">
                <a:solidFill>
                  <a:srgbClr val="C00000"/>
                </a:solidFill>
                <a:latin typeface="Consolas" panose="020B0609020204030204" pitchFamily="49" charset="0"/>
                <a:cs typeface="Consolas" panose="020B0609020204030204" pitchFamily="49" charset="0"/>
              </a:rPr>
              <a:t>New-</a:t>
            </a:r>
            <a:r>
              <a:rPr lang="en-US" sz="2800" dirty="0" err="1">
                <a:solidFill>
                  <a:srgbClr val="C00000"/>
                </a:solidFill>
                <a:latin typeface="Consolas" panose="020B0609020204030204" pitchFamily="49" charset="0"/>
                <a:cs typeface="Consolas" panose="020B0609020204030204" pitchFamily="49" charset="0"/>
              </a:rPr>
              <a:t>ADUser</a:t>
            </a:r>
            <a:r>
              <a:rPr lang="en-US" sz="2800" dirty="0">
                <a:latin typeface="Consolas" panose="020B0609020204030204" pitchFamily="49" charset="0"/>
                <a:cs typeface="Consolas" panose="020B0609020204030204" pitchFamily="49" charset="0"/>
              </a:rPr>
              <a:t> -Path $</a:t>
            </a:r>
            <a:r>
              <a:rPr lang="en-US" sz="2800" dirty="0" err="1">
                <a:latin typeface="Consolas" panose="020B0609020204030204" pitchFamily="49" charset="0"/>
                <a:cs typeface="Consolas" panose="020B0609020204030204" pitchFamily="49" charset="0"/>
              </a:rPr>
              <a:t>ou</a:t>
            </a:r>
            <a:r>
              <a:rPr lang="en-US" sz="2800" dirty="0">
                <a:latin typeface="Consolas" panose="020B0609020204030204" pitchFamily="49" charset="0"/>
                <a:cs typeface="Consolas" panose="020B0609020204030204" pitchFamily="49" charset="0"/>
              </a:rPr>
              <a:t> –</a:t>
            </a:r>
            <a:r>
              <a:rPr lang="en-US" sz="2800" dirty="0" err="1">
                <a:latin typeface="Consolas" panose="020B0609020204030204" pitchFamily="49" charset="0"/>
                <a:cs typeface="Consolas" panose="020B0609020204030204" pitchFamily="49" charset="0"/>
              </a:rPr>
              <a:t>PassThru</a:t>
            </a:r>
            <a:r>
              <a:rPr lang="en-US" sz="2800" dirty="0">
                <a:latin typeface="Consolas" panose="020B0609020204030204" pitchFamily="49" charset="0"/>
                <a:cs typeface="Consolas" panose="020B0609020204030204" pitchFamily="49" charset="0"/>
              </a:rPr>
              <a:t> | </a:t>
            </a:r>
            <a:r>
              <a:rPr lang="en-US" sz="2800" dirty="0">
                <a:solidFill>
                  <a:srgbClr val="C00000"/>
                </a:solidFill>
                <a:latin typeface="Consolas" panose="020B0609020204030204" pitchFamily="49" charset="0"/>
                <a:cs typeface="Consolas" panose="020B0609020204030204" pitchFamily="49" charset="0"/>
              </a:rPr>
              <a:t>Set-</a:t>
            </a:r>
            <a:r>
              <a:rPr lang="en-US" sz="2800" dirty="0" err="1">
                <a:solidFill>
                  <a:srgbClr val="C00000"/>
                </a:solidFill>
                <a:latin typeface="Consolas" panose="020B0609020204030204" pitchFamily="49" charset="0"/>
                <a:cs typeface="Consolas" panose="020B0609020204030204" pitchFamily="49" charset="0"/>
              </a:rPr>
              <a:t>ADAccountPassword</a:t>
            </a:r>
            <a:r>
              <a:rPr lang="en-US" sz="2800" dirty="0">
                <a:solidFill>
                  <a:srgbClr val="C00000"/>
                </a:solidFill>
                <a:latin typeface="Consolas" panose="020B0609020204030204" pitchFamily="49" charset="0"/>
                <a:cs typeface="Consolas" panose="020B0609020204030204" pitchFamily="49" charset="0"/>
              </a:rPr>
              <a:t> </a:t>
            </a:r>
            <a:r>
              <a:rPr lang="en-US" sz="2800" dirty="0">
                <a:latin typeface="Consolas" panose="020B0609020204030204" pitchFamily="49" charset="0"/>
                <a:cs typeface="Consolas" panose="020B0609020204030204" pitchFamily="49" charset="0"/>
              </a:rPr>
              <a:t>-Reset –</a:t>
            </a:r>
            <a:r>
              <a:rPr lang="en-US" sz="2800" dirty="0" err="1">
                <a:latin typeface="Consolas" panose="020B0609020204030204" pitchFamily="49" charset="0"/>
                <a:cs typeface="Consolas" panose="020B0609020204030204" pitchFamily="49" charset="0"/>
              </a:rPr>
              <a:t>NewPassword</a:t>
            </a:r>
            <a:r>
              <a:rPr lang="en-US" sz="2800" dirty="0">
                <a:latin typeface="Consolas" panose="020B0609020204030204" pitchFamily="49" charset="0"/>
                <a:cs typeface="Consolas" panose="020B0609020204030204" pitchFamily="49" charset="0"/>
              </a:rPr>
              <a:t> (</a:t>
            </a:r>
            <a:r>
              <a:rPr lang="en-US" sz="2800" dirty="0" err="1">
                <a:latin typeface="Consolas" panose="020B0609020204030204" pitchFamily="49" charset="0"/>
                <a:cs typeface="Consolas" panose="020B0609020204030204" pitchFamily="49" charset="0"/>
              </a:rPr>
              <a:t>ConvertTo-SecureString</a:t>
            </a:r>
            <a:r>
              <a:rPr lang="en-US" sz="2800" dirty="0">
                <a:latin typeface="Consolas" panose="020B0609020204030204" pitchFamily="49" charset="0"/>
                <a:cs typeface="Consolas" panose="020B0609020204030204" pitchFamily="49" charset="0"/>
              </a:rPr>
              <a:t> –</a:t>
            </a:r>
            <a:r>
              <a:rPr lang="en-US" sz="2800" dirty="0" err="1">
                <a:latin typeface="Consolas" panose="020B0609020204030204" pitchFamily="49" charset="0"/>
                <a:cs typeface="Consolas" panose="020B0609020204030204" pitchFamily="49" charset="0"/>
              </a:rPr>
              <a:t>AsPlaintext</a:t>
            </a:r>
            <a:r>
              <a:rPr lang="en-US" sz="2800" dirty="0">
                <a:latin typeface="Consolas" panose="020B0609020204030204" pitchFamily="49" charset="0"/>
                <a:cs typeface="Consolas" panose="020B0609020204030204" pitchFamily="49" charset="0"/>
              </a:rPr>
              <a:t> $password –Force) -</a:t>
            </a:r>
            <a:r>
              <a:rPr lang="en-US" sz="2800" dirty="0" err="1">
                <a:latin typeface="Consolas" panose="020B0609020204030204" pitchFamily="49" charset="0"/>
                <a:cs typeface="Consolas" panose="020B0609020204030204" pitchFamily="49" charset="0"/>
              </a:rPr>
              <a:t>PassThru</a:t>
            </a:r>
            <a:r>
              <a:rPr lang="en-US" sz="2800" dirty="0">
                <a:latin typeface="Consolas" panose="020B0609020204030204" pitchFamily="49" charset="0"/>
                <a:cs typeface="Consolas" panose="020B0609020204030204" pitchFamily="49" charset="0"/>
              </a:rPr>
              <a:t> | </a:t>
            </a:r>
            <a:r>
              <a:rPr lang="en-US" sz="2800" dirty="0">
                <a:solidFill>
                  <a:srgbClr val="C00000"/>
                </a:solidFill>
                <a:latin typeface="Consolas" panose="020B0609020204030204" pitchFamily="49" charset="0"/>
                <a:cs typeface="Consolas" panose="020B0609020204030204" pitchFamily="49" charset="0"/>
              </a:rPr>
              <a:t>Enable-</a:t>
            </a:r>
            <a:r>
              <a:rPr lang="en-US" sz="2800" dirty="0" err="1">
                <a:solidFill>
                  <a:srgbClr val="C00000"/>
                </a:solidFill>
                <a:latin typeface="Consolas" panose="020B0609020204030204" pitchFamily="49" charset="0"/>
                <a:cs typeface="Consolas" panose="020B0609020204030204" pitchFamily="49" charset="0"/>
              </a:rPr>
              <a:t>ADAccount</a:t>
            </a:r>
            <a:endParaRPr lang="en-US" sz="2800" dirty="0">
              <a:solidFill>
                <a:srgbClr val="C00000"/>
              </a:solidFill>
              <a:latin typeface="Consolas" panose="020B0609020204030204" pitchFamily="49" charset="0"/>
              <a:cs typeface="Consolas" panose="020B0609020204030204" pitchFamily="49" charset="0"/>
            </a:endParaRPr>
          </a:p>
          <a:p>
            <a:r>
              <a:rPr lang="en-US" sz="2800" dirty="0">
                <a:latin typeface="Consolas" panose="020B0609020204030204" pitchFamily="49" charset="0"/>
                <a:cs typeface="Consolas" panose="020B0609020204030204" pitchFamily="49" charset="0"/>
              </a:rPr>
              <a:t>Write-Host "Complete"</a:t>
            </a:r>
          </a:p>
        </p:txBody>
      </p:sp>
      <p:pic>
        <p:nvPicPr>
          <p:cNvPr id="4" name="Picture 3"/>
          <p:cNvPicPr>
            <a:picLocks noChangeAspect="1"/>
          </p:cNvPicPr>
          <p:nvPr/>
        </p:nvPicPr>
        <p:blipFill>
          <a:blip r:embed="rId2"/>
          <a:stretch>
            <a:fillRect/>
          </a:stretch>
        </p:blipFill>
        <p:spPr>
          <a:xfrm>
            <a:off x="2103438" y="3954463"/>
            <a:ext cx="9980952" cy="2647619"/>
          </a:xfrm>
          <a:prstGeom prst="rect">
            <a:avLst/>
          </a:prstGeom>
          <a:ln w="38100">
            <a:solidFill>
              <a:srgbClr val="000000"/>
            </a:solidFill>
          </a:ln>
        </p:spPr>
      </p:pic>
    </p:spTree>
    <p:extLst>
      <p:ext uri="{BB962C8B-B14F-4D97-AF65-F5344CB8AC3E}">
        <p14:creationId xmlns:p14="http://schemas.microsoft.com/office/powerpoint/2010/main" val="1439895115"/>
      </p:ext>
    </p:extLst>
  </p:cSld>
  <p:clrMapOvr>
    <a:masterClrMapping/>
  </p:clrMapOvr>
  <p:transition>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Managed Accounts</a:t>
            </a:r>
            <a:endParaRPr lang="en-US" dirty="0"/>
          </a:p>
        </p:txBody>
      </p:sp>
    </p:spTree>
    <p:extLst>
      <p:ext uri="{BB962C8B-B14F-4D97-AF65-F5344CB8AC3E}">
        <p14:creationId xmlns:p14="http://schemas.microsoft.com/office/powerpoint/2010/main" val="437854948"/>
      </p:ext>
    </p:extLst>
  </p:cSld>
  <p:clrMapOvr>
    <a:masterClrMapping/>
  </p:clrMapOvr>
  <p:transition>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Service Accounts</a:t>
            </a:r>
            <a:endParaRPr lang="en-US" dirty="0" smtClean="0"/>
          </a:p>
        </p:txBody>
      </p:sp>
      <p:sp>
        <p:nvSpPr>
          <p:cNvPr id="8195" name="Content Placeholder 2"/>
          <p:cNvSpPr>
            <a:spLocks noGrp="1"/>
          </p:cNvSpPr>
          <p:nvPr>
            <p:ph type="body" sz="quarter" idx="11"/>
          </p:nvPr>
        </p:nvSpPr>
        <p:spPr/>
        <p:txBody>
          <a:bodyPr/>
          <a:lstStyle/>
          <a:p>
            <a:r>
              <a:rPr lang="en-US" dirty="0" smtClean="0"/>
              <a:t>What is a service account?</a:t>
            </a:r>
          </a:p>
          <a:p>
            <a:pPr lvl="1"/>
            <a:r>
              <a:rPr lang="en-US" sz="2000" dirty="0" smtClean="0"/>
              <a:t>A domain user account</a:t>
            </a:r>
          </a:p>
          <a:p>
            <a:pPr lvl="1"/>
            <a:r>
              <a:rPr lang="en-US" sz="2000" dirty="0" smtClean="0"/>
              <a:t>Used as the identity of a service like SQL or SharePoint</a:t>
            </a:r>
          </a:p>
          <a:p>
            <a:r>
              <a:rPr lang="en-US" dirty="0" smtClean="0"/>
              <a:t>The #1 problem with service accounts is….</a:t>
            </a:r>
          </a:p>
          <a:p>
            <a:r>
              <a:rPr lang="en-US" dirty="0" smtClean="0">
                <a:solidFill>
                  <a:srgbClr val="FF0000"/>
                </a:solidFill>
                <a:sym typeface="Wingdings" pitchFamily="2" charset="2"/>
              </a:rPr>
              <a:t>PASSWORD CHANGES</a:t>
            </a:r>
          </a:p>
          <a:p>
            <a:r>
              <a:rPr lang="en-US" dirty="0" smtClean="0">
                <a:sym typeface="Wingdings" pitchFamily="2" charset="2"/>
              </a:rPr>
              <a:t>Service account password is changed</a:t>
            </a:r>
          </a:p>
          <a:p>
            <a:pPr lvl="1"/>
            <a:r>
              <a:rPr lang="en-US" sz="2000" dirty="0" smtClean="0">
                <a:sym typeface="Wingdings" pitchFamily="2" charset="2"/>
              </a:rPr>
              <a:t>Update each location in which the service account is used</a:t>
            </a:r>
          </a:p>
          <a:p>
            <a:r>
              <a:rPr lang="en-US" dirty="0" smtClean="0">
                <a:sym typeface="Wingdings" pitchFamily="2" charset="2"/>
              </a:rPr>
              <a:t>Painful!</a:t>
            </a:r>
          </a:p>
          <a:p>
            <a:r>
              <a:rPr lang="en-US" dirty="0" smtClean="0">
                <a:sym typeface="Wingdings" pitchFamily="2" charset="2"/>
              </a:rPr>
              <a:t>Result… Admins set Password never expires</a:t>
            </a:r>
          </a:p>
          <a:p>
            <a:pPr lvl="1"/>
            <a:r>
              <a:rPr lang="en-US" sz="2000" dirty="0" smtClean="0">
                <a:sym typeface="Wingdings" pitchFamily="2" charset="2"/>
              </a:rPr>
              <a:t>Terrible for security</a:t>
            </a:r>
          </a:p>
          <a:p>
            <a:pPr lvl="1"/>
            <a:r>
              <a:rPr lang="en-US" sz="2000" dirty="0" smtClean="0">
                <a:sym typeface="Wingdings" pitchFamily="2" charset="2"/>
              </a:rPr>
              <a:t>Service accounts are typically highly-privileged</a:t>
            </a:r>
            <a:endParaRPr lang="en-US" sz="2000" dirty="0">
              <a:sym typeface="Wingdings" pitchFamily="2" charset="2"/>
            </a:endParaRPr>
          </a:p>
        </p:txBody>
      </p:sp>
    </p:spTree>
    <p:extLst>
      <p:ext uri="{BB962C8B-B14F-4D97-AF65-F5344CB8AC3E}">
        <p14:creationId xmlns:p14="http://schemas.microsoft.com/office/powerpoint/2010/main" val="429124684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19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1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195">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195">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195">
                                            <p:txEl>
                                              <p:pRg st="5" end="5"/>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195">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195">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8195">
                                            <p:txEl>
                                              <p:pRg st="8" end="8"/>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8195">
                                            <p:txEl>
                                              <p:pRg st="9" end="9"/>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819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T Unity Logo w:Tagline.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2"/>
              <a:stretch>
                <a:fillRect/>
              </a:stretch>
            </p:blipFill>
          </mc:Choice>
          <mc:Fallback>
            <p:blipFill>
              <a:blip r:embed="rId3"/>
              <a:stretch>
                <a:fillRect/>
              </a:stretch>
            </p:blipFill>
          </mc:Fallback>
        </mc:AlternateContent>
        <p:spPr>
          <a:xfrm>
            <a:off x="2522365" y="1297441"/>
            <a:ext cx="7460827" cy="4196715"/>
          </a:xfrm>
          <a:prstGeom prst="rect">
            <a:avLst/>
          </a:prstGeom>
        </p:spPr>
      </p:pic>
    </p:spTree>
    <p:extLst>
      <p:ext uri="{BB962C8B-B14F-4D97-AF65-F5344CB8AC3E}">
        <p14:creationId xmlns:p14="http://schemas.microsoft.com/office/powerpoint/2010/main" val="2561447942"/>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Managed Accounts</a:t>
            </a:r>
            <a:endParaRPr lang="en-US" dirty="0" smtClean="0"/>
          </a:p>
        </p:txBody>
      </p:sp>
      <p:sp>
        <p:nvSpPr>
          <p:cNvPr id="8195" name="Content Placeholder 2"/>
          <p:cNvSpPr>
            <a:spLocks noGrp="1"/>
          </p:cNvSpPr>
          <p:nvPr>
            <p:ph type="body" sz="quarter" idx="11"/>
          </p:nvPr>
        </p:nvSpPr>
        <p:spPr/>
        <p:txBody>
          <a:bodyPr/>
          <a:lstStyle/>
          <a:p>
            <a:r>
              <a:rPr lang="en-US" smtClean="0"/>
              <a:t>In a nutshell</a:t>
            </a:r>
          </a:p>
          <a:p>
            <a:pPr lvl="1"/>
            <a:r>
              <a:rPr lang="en-US" smtClean="0"/>
              <a:t>An Active Directory account that has been registered with SharePoint</a:t>
            </a:r>
          </a:p>
          <a:p>
            <a:pPr lvl="1"/>
            <a:r>
              <a:rPr lang="en-US" smtClean="0"/>
              <a:t>SharePoint can then manage the password changes for the account</a:t>
            </a:r>
          </a:p>
          <a:p>
            <a:r>
              <a:rPr lang="en-US" smtClean="0"/>
              <a:t>Register a managed account</a:t>
            </a:r>
          </a:p>
          <a:p>
            <a:pPr lvl="1"/>
            <a:r>
              <a:rPr lang="en-US" smtClean="0"/>
              <a:t>Central Administration </a:t>
            </a:r>
            <a:r>
              <a:rPr lang="en-US" smtClean="0">
                <a:sym typeface="Wingdings" pitchFamily="2" charset="2"/>
              </a:rPr>
              <a:t> Security  Configure managed accounts</a:t>
            </a:r>
          </a:p>
          <a:p>
            <a:pPr lvl="1"/>
            <a:r>
              <a:rPr lang="en-US" smtClean="0">
                <a:sym typeface="Wingdings" pitchFamily="2" charset="2"/>
              </a:rPr>
              <a:t>Register a managed account</a:t>
            </a:r>
          </a:p>
          <a:p>
            <a:pPr lvl="2"/>
            <a:r>
              <a:rPr lang="en-US" smtClean="0">
                <a:sym typeface="Wingdings" pitchFamily="2" charset="2"/>
              </a:rPr>
              <a:t>Enter the user name and current password</a:t>
            </a:r>
          </a:p>
          <a:p>
            <a:pPr lvl="3"/>
            <a:r>
              <a:rPr lang="en-US" smtClean="0">
                <a:sym typeface="Wingdings" pitchFamily="2" charset="2"/>
              </a:rPr>
              <a:t>Enter user name as DOMAIN\name not user principal name (name@domain.com)</a:t>
            </a:r>
          </a:p>
          <a:p>
            <a:r>
              <a:rPr lang="en-US" smtClean="0"/>
              <a:t>Use a managed account</a:t>
            </a:r>
          </a:p>
          <a:p>
            <a:pPr lvl="1"/>
            <a:r>
              <a:rPr lang="en-US" smtClean="0"/>
              <a:t>When creating or configuring an application pool for service or web apps</a:t>
            </a:r>
          </a:p>
          <a:p>
            <a:pPr lvl="1"/>
            <a:r>
              <a:rPr lang="en-US" smtClean="0"/>
              <a:t>When managing Windows services related to SharePoint</a:t>
            </a:r>
          </a:p>
          <a:p>
            <a:pPr lvl="2"/>
            <a:r>
              <a:rPr lang="en-US" smtClean="0"/>
              <a:t>Timer, Search, Document Conversion</a:t>
            </a:r>
          </a:p>
          <a:p>
            <a:pPr lvl="2"/>
            <a:endParaRPr lang="en-US" dirty="0"/>
          </a:p>
        </p:txBody>
      </p:sp>
    </p:spTree>
    <p:extLst>
      <p:ext uri="{BB962C8B-B14F-4D97-AF65-F5344CB8AC3E}">
        <p14:creationId xmlns:p14="http://schemas.microsoft.com/office/powerpoint/2010/main" val="20605644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19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19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19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195">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195">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195">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195">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195">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195">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195">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8195">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Password Changes</a:t>
            </a:r>
            <a:endParaRPr lang="en-US" dirty="0" smtClean="0"/>
          </a:p>
        </p:txBody>
      </p:sp>
      <p:sp>
        <p:nvSpPr>
          <p:cNvPr id="8195" name="Content Placeholder 2"/>
          <p:cNvSpPr>
            <a:spLocks noGrp="1"/>
          </p:cNvSpPr>
          <p:nvPr>
            <p:ph type="body" sz="quarter" idx="11"/>
          </p:nvPr>
        </p:nvSpPr>
        <p:spPr/>
        <p:txBody>
          <a:bodyPr/>
          <a:lstStyle/>
          <a:p>
            <a:r>
              <a:rPr lang="en-US" dirty="0" smtClean="0">
                <a:sym typeface="Wingdings" pitchFamily="2" charset="2"/>
              </a:rPr>
              <a:t>Manual Password Change for a managed account</a:t>
            </a:r>
          </a:p>
          <a:p>
            <a:pPr lvl="1"/>
            <a:r>
              <a:rPr lang="en-US" dirty="0" smtClean="0"/>
              <a:t>Central Administration </a:t>
            </a:r>
            <a:r>
              <a:rPr lang="en-US" dirty="0" smtClean="0">
                <a:sym typeface="Wingdings" pitchFamily="2" charset="2"/>
              </a:rPr>
              <a:t> Security  Configure managed accounts </a:t>
            </a:r>
            <a:br>
              <a:rPr lang="en-US" dirty="0" smtClean="0">
                <a:sym typeface="Wingdings" pitchFamily="2" charset="2"/>
              </a:rPr>
            </a:br>
            <a:r>
              <a:rPr lang="en-US" dirty="0" smtClean="0">
                <a:sym typeface="Wingdings" pitchFamily="2" charset="2"/>
              </a:rPr>
              <a:t>Edit</a:t>
            </a:r>
          </a:p>
          <a:p>
            <a:r>
              <a:rPr lang="en-US" dirty="0" smtClean="0">
                <a:sym typeface="Wingdings" pitchFamily="2" charset="2"/>
              </a:rPr>
              <a:t>Benefits</a:t>
            </a:r>
          </a:p>
          <a:p>
            <a:pPr lvl="1"/>
            <a:r>
              <a:rPr lang="en-US" dirty="0" smtClean="0">
                <a:sym typeface="Wingdings" pitchFamily="2" charset="2"/>
              </a:rPr>
              <a:t>SharePoint changes the password in Active Directory</a:t>
            </a:r>
          </a:p>
          <a:p>
            <a:pPr lvl="2"/>
            <a:r>
              <a:rPr lang="en-US" dirty="0" smtClean="0">
                <a:solidFill>
                  <a:srgbClr val="FF0000"/>
                </a:solidFill>
                <a:sym typeface="Wingdings" pitchFamily="2" charset="2"/>
              </a:rPr>
              <a:t>Does not require any delegation in Active Directory </a:t>
            </a:r>
            <a:r>
              <a:rPr lang="en-US" dirty="0" smtClean="0">
                <a:sym typeface="Wingdings" pitchFamily="2" charset="2"/>
              </a:rPr>
              <a:t>because the process uses the </a:t>
            </a:r>
            <a:br>
              <a:rPr lang="en-US" dirty="0" smtClean="0">
                <a:sym typeface="Wingdings" pitchFamily="2" charset="2"/>
              </a:rPr>
            </a:br>
            <a:r>
              <a:rPr lang="en-US" dirty="0" smtClean="0">
                <a:solidFill>
                  <a:srgbClr val="FF0000"/>
                </a:solidFill>
                <a:sym typeface="Wingdings" pitchFamily="2" charset="2"/>
              </a:rPr>
              <a:t>CHANGE PASSWORD </a:t>
            </a:r>
            <a:r>
              <a:rPr lang="en-US" dirty="0" smtClean="0">
                <a:sym typeface="Wingdings" pitchFamily="2" charset="2"/>
              </a:rPr>
              <a:t>right, not the Reset Password right</a:t>
            </a:r>
          </a:p>
          <a:p>
            <a:pPr lvl="1"/>
            <a:r>
              <a:rPr lang="en-US" dirty="0" smtClean="0">
                <a:sym typeface="Wingdings" pitchFamily="2" charset="2"/>
              </a:rPr>
              <a:t>SharePoint updates the logon information of components</a:t>
            </a:r>
          </a:p>
          <a:p>
            <a:pPr lvl="2"/>
            <a:r>
              <a:rPr lang="en-US" dirty="0" smtClean="0">
                <a:sym typeface="Wingdings" pitchFamily="2" charset="2"/>
              </a:rPr>
              <a:t>Services</a:t>
            </a:r>
          </a:p>
          <a:p>
            <a:pPr lvl="2"/>
            <a:r>
              <a:rPr lang="en-US" dirty="0" smtClean="0">
                <a:sym typeface="Wingdings" pitchFamily="2" charset="2"/>
              </a:rPr>
              <a:t>App Pools</a:t>
            </a:r>
          </a:p>
          <a:p>
            <a:pPr lvl="1"/>
            <a:r>
              <a:rPr lang="en-US" dirty="0" smtClean="0">
                <a:sym typeface="Wingdings" pitchFamily="2" charset="2"/>
              </a:rPr>
              <a:t>Password can be random</a:t>
            </a:r>
          </a:p>
          <a:p>
            <a:pPr lvl="2"/>
            <a:r>
              <a:rPr lang="en-US" dirty="0" smtClean="0">
                <a:sym typeface="Wingdings" pitchFamily="2" charset="2"/>
              </a:rPr>
              <a:t>Reduces risk of an administrator leveraging the privileges of the account</a:t>
            </a:r>
            <a:endParaRPr lang="en-US" dirty="0">
              <a:sym typeface="Wingdings" pitchFamily="2" charset="2"/>
            </a:endParaRPr>
          </a:p>
        </p:txBody>
      </p:sp>
    </p:spTree>
    <p:extLst>
      <p:ext uri="{BB962C8B-B14F-4D97-AF65-F5344CB8AC3E}">
        <p14:creationId xmlns:p14="http://schemas.microsoft.com/office/powerpoint/2010/main" val="97649900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195">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195">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195">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195">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195">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195">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195">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8195">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8195">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r>
              <a:rPr lang="en-US" smtClean="0"/>
              <a:t>Automatic Password Changes</a:t>
            </a:r>
            <a:endParaRPr lang="en-US" dirty="0" smtClean="0"/>
          </a:p>
        </p:txBody>
      </p:sp>
      <p:sp>
        <p:nvSpPr>
          <p:cNvPr id="8195" name="Content Placeholder 2"/>
          <p:cNvSpPr>
            <a:spLocks noGrp="1"/>
          </p:cNvSpPr>
          <p:nvPr>
            <p:ph type="body" sz="quarter" idx="11"/>
          </p:nvPr>
        </p:nvSpPr>
        <p:spPr/>
        <p:txBody>
          <a:bodyPr/>
          <a:lstStyle/>
          <a:p>
            <a:r>
              <a:rPr lang="en-US" dirty="0" smtClean="0">
                <a:sym typeface="Wingdings" pitchFamily="2" charset="2"/>
              </a:rPr>
              <a:t>Automatic Password Change for an individual managed account</a:t>
            </a:r>
          </a:p>
          <a:p>
            <a:pPr lvl="1"/>
            <a:r>
              <a:rPr lang="en-US" dirty="0" smtClean="0"/>
              <a:t>Central Administration </a:t>
            </a:r>
            <a:r>
              <a:rPr lang="en-US" dirty="0" smtClean="0">
                <a:sym typeface="Wingdings" pitchFamily="2" charset="2"/>
              </a:rPr>
              <a:t> Security  Configure managed accounts  Edit</a:t>
            </a:r>
          </a:p>
          <a:p>
            <a:pPr lvl="1"/>
            <a:r>
              <a:rPr lang="en-US" dirty="0" smtClean="0">
                <a:sym typeface="Wingdings" pitchFamily="2" charset="2"/>
              </a:rPr>
              <a:t>Schedule</a:t>
            </a:r>
          </a:p>
          <a:p>
            <a:pPr lvl="2"/>
            <a:r>
              <a:rPr lang="en-US" dirty="0" smtClean="0">
                <a:sym typeface="Wingdings" pitchFamily="2" charset="2"/>
              </a:rPr>
              <a:t>Based on scheduled date or domain password policy expiration (whichever comes first)</a:t>
            </a:r>
          </a:p>
          <a:p>
            <a:pPr lvl="1"/>
            <a:r>
              <a:rPr lang="en-US" dirty="0" smtClean="0">
                <a:sym typeface="Wingdings" pitchFamily="2" charset="2"/>
              </a:rPr>
              <a:t>Notify administrators by email</a:t>
            </a:r>
          </a:p>
          <a:p>
            <a:pPr lvl="2"/>
            <a:r>
              <a:rPr lang="en-US" dirty="0" smtClean="0">
                <a:sym typeface="Wingdings" pitchFamily="2" charset="2"/>
              </a:rPr>
              <a:t>The service will be “down” while it recycles with the new password</a:t>
            </a:r>
          </a:p>
          <a:p>
            <a:r>
              <a:rPr lang="en-US" dirty="0" smtClean="0">
                <a:sym typeface="Wingdings" pitchFamily="2" charset="2"/>
              </a:rPr>
              <a:t>Benefits</a:t>
            </a:r>
          </a:p>
          <a:p>
            <a:pPr lvl="1"/>
            <a:r>
              <a:rPr lang="en-US" dirty="0" smtClean="0">
                <a:sym typeface="Wingdings" pitchFamily="2" charset="2"/>
              </a:rPr>
              <a:t>Removes the management burden of service accounts</a:t>
            </a:r>
          </a:p>
          <a:p>
            <a:pPr lvl="1"/>
            <a:r>
              <a:rPr lang="en-US" dirty="0" smtClean="0">
                <a:sym typeface="Wingdings" pitchFamily="2" charset="2"/>
              </a:rPr>
              <a:t>Improves security and compliance</a:t>
            </a:r>
          </a:p>
          <a:p>
            <a:pPr lvl="2"/>
            <a:r>
              <a:rPr lang="en-US" dirty="0" smtClean="0">
                <a:sym typeface="Wingdings" pitchFamily="2" charset="2"/>
              </a:rPr>
              <a:t>SharePoint admins don’t know the passwords to highly privileged accounts</a:t>
            </a:r>
          </a:p>
          <a:p>
            <a:pPr lvl="3"/>
            <a:r>
              <a:rPr lang="en-US" dirty="0" err="1" smtClean="0">
                <a:sym typeface="Wingdings" pitchFamily="2" charset="2"/>
              </a:rPr>
              <a:t>SP_Farm</a:t>
            </a:r>
            <a:r>
              <a:rPr lang="en-US" dirty="0" smtClean="0">
                <a:sym typeface="Wingdings" pitchFamily="2" charset="2"/>
              </a:rPr>
              <a:t> (full control access to all SharePoint content)</a:t>
            </a:r>
          </a:p>
          <a:p>
            <a:endParaRPr lang="en-US" dirty="0">
              <a:sym typeface="Wingdings" pitchFamily="2" charset="2"/>
            </a:endParaRPr>
          </a:p>
        </p:txBody>
      </p:sp>
    </p:spTree>
    <p:extLst>
      <p:ext uri="{BB962C8B-B14F-4D97-AF65-F5344CB8AC3E}">
        <p14:creationId xmlns:p14="http://schemas.microsoft.com/office/powerpoint/2010/main" val="66114738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195">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195">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8195">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195">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195">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195">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8195">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195">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8195">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8195">
                                            <p:txEl>
                                              <p:pRg st="9" end="9"/>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8195">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5" grpId="0"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Managed Accounts</a:t>
            </a:r>
            <a:endParaRPr lang="en-US" dirty="0"/>
          </a:p>
        </p:txBody>
      </p:sp>
      <p:sp>
        <p:nvSpPr>
          <p:cNvPr id="3" name="Text Placeholder 2"/>
          <p:cNvSpPr>
            <a:spLocks noGrp="1"/>
          </p:cNvSpPr>
          <p:nvPr>
            <p:ph type="body" sz="quarter" idx="11"/>
          </p:nvPr>
        </p:nvSpPr>
        <p:spPr/>
        <p:txBody>
          <a:bodyPr/>
          <a:lstStyle/>
          <a:p>
            <a:r>
              <a:rPr lang="en-US" dirty="0" smtClean="0"/>
              <a:t>Use them</a:t>
            </a:r>
          </a:p>
          <a:p>
            <a:r>
              <a:rPr lang="en-US" dirty="0" smtClean="0"/>
              <a:t>Configure automatic password management</a:t>
            </a:r>
          </a:p>
          <a:p>
            <a:r>
              <a:rPr lang="en-US" dirty="0" smtClean="0"/>
              <a:t>Know the limitations</a:t>
            </a:r>
          </a:p>
          <a:p>
            <a:pPr lvl="1"/>
            <a:r>
              <a:rPr lang="en-US" dirty="0" smtClean="0"/>
              <a:t>Each farm must have separate accounts</a:t>
            </a:r>
          </a:p>
          <a:p>
            <a:pPr lvl="1"/>
            <a:r>
              <a:rPr lang="en-US" dirty="0" smtClean="0"/>
              <a:t>Some components use “standard” service accounts, not managed accounts</a:t>
            </a:r>
          </a:p>
          <a:p>
            <a:pPr lvl="2"/>
            <a:r>
              <a:rPr lang="en-US" dirty="0" smtClean="0"/>
              <a:t>Search crawl</a:t>
            </a:r>
          </a:p>
          <a:p>
            <a:pPr lvl="2"/>
            <a:r>
              <a:rPr lang="en-US" dirty="0" smtClean="0"/>
              <a:t>Profile sync</a:t>
            </a:r>
          </a:p>
          <a:p>
            <a:pPr lvl="2"/>
            <a:r>
              <a:rPr lang="en-US" dirty="0" smtClean="0"/>
              <a:t>Secure store</a:t>
            </a:r>
          </a:p>
          <a:p>
            <a:pPr lvl="1"/>
            <a:r>
              <a:rPr lang="en-US" dirty="0" smtClean="0"/>
              <a:t>These must be managed using traditional methods (change password in AD and in SharePoint)</a:t>
            </a:r>
          </a:p>
          <a:p>
            <a:pPr lvl="2"/>
            <a:r>
              <a:rPr lang="en-US" dirty="0" smtClean="0"/>
              <a:t>Automate with PowerShell</a:t>
            </a:r>
          </a:p>
          <a:p>
            <a:pPr lvl="1"/>
            <a:endParaRPr lang="en-US" dirty="0"/>
          </a:p>
        </p:txBody>
      </p:sp>
    </p:spTree>
    <p:extLst>
      <p:ext uri="{BB962C8B-B14F-4D97-AF65-F5344CB8AC3E}">
        <p14:creationId xmlns:p14="http://schemas.microsoft.com/office/powerpoint/2010/main" val="26958100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SharePoint and SQL</a:t>
            </a:r>
            <a:endParaRPr lang="en-US" dirty="0"/>
          </a:p>
        </p:txBody>
      </p:sp>
    </p:spTree>
    <p:extLst>
      <p:ext uri="{BB962C8B-B14F-4D97-AF65-F5344CB8AC3E}">
        <p14:creationId xmlns:p14="http://schemas.microsoft.com/office/powerpoint/2010/main" val="2167290892"/>
      </p:ext>
    </p:extLst>
  </p:cSld>
  <p:clrMapOvr>
    <a:masterClrMapping/>
  </p:clrMapOvr>
  <p:transition>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SQL Alias</a:t>
            </a:r>
            <a:endParaRPr lang="en-US" dirty="0"/>
          </a:p>
        </p:txBody>
      </p:sp>
    </p:spTree>
    <p:extLst>
      <p:ext uri="{BB962C8B-B14F-4D97-AF65-F5344CB8AC3E}">
        <p14:creationId xmlns:p14="http://schemas.microsoft.com/office/powerpoint/2010/main" val="2849911726"/>
      </p:ext>
    </p:extLst>
  </p:cSld>
  <p:clrMapOvr>
    <a:masterClrMapping/>
  </p:clrMapOvr>
  <p:transition>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SQL alias</a:t>
            </a:r>
            <a:endParaRPr lang="en-US" dirty="0"/>
          </a:p>
        </p:txBody>
      </p:sp>
      <p:sp>
        <p:nvSpPr>
          <p:cNvPr id="3" name="Content Placeholder 2"/>
          <p:cNvSpPr>
            <a:spLocks noGrp="1"/>
          </p:cNvSpPr>
          <p:nvPr>
            <p:ph type="body" sz="quarter" idx="11"/>
          </p:nvPr>
        </p:nvSpPr>
        <p:spPr>
          <a:xfrm>
            <a:off x="274639" y="1212849"/>
            <a:ext cx="11889564" cy="5478423"/>
          </a:xfrm>
        </p:spPr>
        <p:txBody>
          <a:bodyPr/>
          <a:lstStyle/>
          <a:p>
            <a:r>
              <a:rPr lang="en-US" smtClean="0"/>
              <a:t>SQL Alias</a:t>
            </a:r>
          </a:p>
          <a:p>
            <a:pPr lvl="1"/>
            <a:r>
              <a:rPr lang="en-US" smtClean="0">
                <a:solidFill>
                  <a:srgbClr val="FF0000"/>
                </a:solidFill>
              </a:rPr>
              <a:t>SQLSERVER01</a:t>
            </a:r>
            <a:r>
              <a:rPr lang="en-US" smtClean="0"/>
              <a:t>.contoso.com 	= </a:t>
            </a:r>
            <a:r>
              <a:rPr lang="en-US" smtClean="0">
                <a:solidFill>
                  <a:srgbClr val="FF0000"/>
                </a:solidFill>
              </a:rPr>
              <a:t>NYSQL05</a:t>
            </a:r>
            <a:r>
              <a:rPr lang="en-US" smtClean="0"/>
              <a:t>.contoso.com today</a:t>
            </a:r>
          </a:p>
          <a:p>
            <a:pPr lvl="2"/>
            <a:r>
              <a:rPr lang="en-US" smtClean="0"/>
              <a:t>				= </a:t>
            </a:r>
            <a:r>
              <a:rPr lang="en-US" smtClean="0">
                <a:solidFill>
                  <a:srgbClr val="FF0000"/>
                </a:solidFill>
              </a:rPr>
              <a:t>NYSQLCLUSTER</a:t>
            </a:r>
            <a:r>
              <a:rPr lang="en-US" smtClean="0"/>
              <a:t>.contoso.com tomorrow</a:t>
            </a:r>
          </a:p>
          <a:p>
            <a:pPr lvl="2"/>
            <a:r>
              <a:rPr lang="en-US" smtClean="0"/>
              <a:t>				= </a:t>
            </a:r>
            <a:r>
              <a:rPr lang="en-US" smtClean="0">
                <a:solidFill>
                  <a:srgbClr val="FF0000"/>
                </a:solidFill>
              </a:rPr>
              <a:t>NYSQLCLUSTER</a:t>
            </a:r>
            <a:r>
              <a:rPr lang="en-US" smtClean="0"/>
              <a:t>.newcompany.com next year</a:t>
            </a:r>
          </a:p>
          <a:p>
            <a:r>
              <a:rPr lang="en-US" smtClean="0"/>
              <a:t>Configure a SQL alias</a:t>
            </a:r>
          </a:p>
          <a:p>
            <a:pPr lvl="1"/>
            <a:r>
              <a:rPr lang="en-US" smtClean="0">
                <a:solidFill>
                  <a:srgbClr val="FF0000"/>
                </a:solidFill>
              </a:rPr>
              <a:t>CLICONFG.exe </a:t>
            </a:r>
            <a:r>
              <a:rPr lang="en-US" smtClean="0"/>
              <a:t>on each SharePoint server in the farm</a:t>
            </a:r>
          </a:p>
          <a:p>
            <a:r>
              <a:rPr lang="en-US" smtClean="0"/>
              <a:t>Do not “Fake it out” with a DNS record</a:t>
            </a:r>
          </a:p>
          <a:p>
            <a:pPr lvl="1"/>
            <a:r>
              <a:rPr lang="en-US" smtClean="0"/>
              <a:t>Kerberos</a:t>
            </a:r>
          </a:p>
          <a:p>
            <a:r>
              <a:rPr lang="en-US" smtClean="0"/>
              <a:t>Consider “tiers” of aliases to support SQL scaling</a:t>
            </a:r>
          </a:p>
          <a:p>
            <a:pPr lvl="1"/>
            <a:r>
              <a:rPr lang="en-US" smtClean="0"/>
              <a:t>Content Databases: </a:t>
            </a:r>
            <a:r>
              <a:rPr lang="en-US" smtClean="0">
                <a:solidFill>
                  <a:srgbClr val="FF0000"/>
                </a:solidFill>
              </a:rPr>
              <a:t>SQLSPCONTENT</a:t>
            </a:r>
          </a:p>
          <a:p>
            <a:pPr lvl="1"/>
            <a:r>
              <a:rPr lang="en-US" smtClean="0"/>
              <a:t>Search Databases: </a:t>
            </a:r>
            <a:r>
              <a:rPr lang="en-US" smtClean="0">
                <a:solidFill>
                  <a:srgbClr val="FF0000"/>
                </a:solidFill>
              </a:rPr>
              <a:t>SQLSPSEARCH</a:t>
            </a:r>
          </a:p>
          <a:p>
            <a:pPr lvl="1"/>
            <a:r>
              <a:rPr lang="en-US" smtClean="0"/>
              <a:t>Service Application Databases: </a:t>
            </a:r>
            <a:r>
              <a:rPr lang="en-US" smtClean="0">
                <a:solidFill>
                  <a:srgbClr val="FF0000"/>
                </a:solidFill>
              </a:rPr>
              <a:t>SQLSPSERVICES</a:t>
            </a:r>
            <a:endParaRPr lang="en-US" dirty="0">
              <a:solidFill>
                <a:srgbClr val="FF0000"/>
              </a:solidFill>
            </a:endParaRPr>
          </a:p>
        </p:txBody>
      </p:sp>
      <p:grpSp>
        <p:nvGrpSpPr>
          <p:cNvPr id="8" name="Group 7"/>
          <p:cNvGrpSpPr/>
          <p:nvPr/>
        </p:nvGrpSpPr>
        <p:grpSpPr>
          <a:xfrm>
            <a:off x="7845542" y="5514052"/>
            <a:ext cx="3115048" cy="1177221"/>
            <a:chOff x="7689954" y="5216577"/>
            <a:chExt cx="3054246" cy="1154243"/>
          </a:xfrm>
        </p:grpSpPr>
        <p:sp>
          <p:nvSpPr>
            <p:cNvPr id="6" name="Right Brace 5"/>
            <p:cNvSpPr/>
            <p:nvPr/>
          </p:nvSpPr>
          <p:spPr>
            <a:xfrm>
              <a:off x="7689954" y="5216577"/>
              <a:ext cx="359764" cy="1154243"/>
            </a:xfrm>
            <a:prstGeom prst="rightBrace">
              <a:avLst/>
            </a:prstGeom>
            <a:ln>
              <a:solidFill>
                <a:schemeClr val="tx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1836">
                <a:solidFill>
                  <a:srgbClr val="000000"/>
                </a:solidFill>
              </a:endParaRPr>
            </a:p>
          </p:txBody>
        </p:sp>
        <p:sp>
          <p:nvSpPr>
            <p:cNvPr id="7" name="TextBox 6"/>
            <p:cNvSpPr txBox="1"/>
            <p:nvPr/>
          </p:nvSpPr>
          <p:spPr>
            <a:xfrm>
              <a:off x="8214611" y="5485921"/>
              <a:ext cx="2529589" cy="627864"/>
            </a:xfrm>
            <a:prstGeom prst="rect">
              <a:avLst/>
            </a:prstGeom>
            <a:noFill/>
          </p:spPr>
          <p:txBody>
            <a:bodyPr wrap="square" lIns="0" tIns="0" rIns="0" bIns="0" rtlCol="0">
              <a:spAutoFit/>
            </a:bodyPr>
            <a:lstStyle/>
            <a:p>
              <a:r>
                <a:rPr lang="en-US" sz="2040" dirty="0">
                  <a:gradFill>
                    <a:gsLst>
                      <a:gs pos="0">
                        <a:srgbClr val="000000"/>
                      </a:gs>
                      <a:gs pos="86000">
                        <a:srgbClr val="000000"/>
                      </a:gs>
                    </a:gsLst>
                    <a:lin ang="5400000" scaled="0"/>
                  </a:gradFill>
                  <a:latin typeface="Segoe UI Light" pitchFamily="34" charset="0"/>
                </a:rPr>
                <a:t>All point to single SQL instance </a:t>
              </a:r>
              <a:r>
                <a:rPr lang="en-US" sz="2040" i="1" dirty="0">
                  <a:gradFill>
                    <a:gsLst>
                      <a:gs pos="0">
                        <a:srgbClr val="000000"/>
                      </a:gs>
                      <a:gs pos="86000">
                        <a:srgbClr val="000000"/>
                      </a:gs>
                    </a:gsLst>
                    <a:lin ang="5400000" scaled="0"/>
                  </a:gradFill>
                  <a:latin typeface="Segoe UI Light" pitchFamily="34" charset="0"/>
                </a:rPr>
                <a:t>today</a:t>
              </a:r>
              <a:r>
                <a:rPr lang="en-US" sz="2040" dirty="0">
                  <a:gradFill>
                    <a:gsLst>
                      <a:gs pos="0">
                        <a:srgbClr val="000000"/>
                      </a:gs>
                      <a:gs pos="86000">
                        <a:srgbClr val="000000"/>
                      </a:gs>
                    </a:gsLst>
                    <a:lin ang="5400000" scaled="0"/>
                  </a:gradFill>
                  <a:latin typeface="Segoe UI Light" pitchFamily="34" charset="0"/>
                </a:rPr>
                <a:t>…</a:t>
              </a:r>
            </a:p>
          </p:txBody>
        </p:sp>
      </p:grpSp>
    </p:spTree>
    <p:extLst>
      <p:ext uri="{BB962C8B-B14F-4D97-AF65-F5344CB8AC3E}">
        <p14:creationId xmlns:p14="http://schemas.microsoft.com/office/powerpoint/2010/main" val="388258640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10" end="10"/>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Database Size</a:t>
            </a:r>
            <a:endParaRPr lang="en-US" dirty="0"/>
          </a:p>
        </p:txBody>
      </p:sp>
    </p:spTree>
    <p:extLst>
      <p:ext uri="{BB962C8B-B14F-4D97-AF65-F5344CB8AC3E}">
        <p14:creationId xmlns:p14="http://schemas.microsoft.com/office/powerpoint/2010/main" val="683576575"/>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Documents stored in content database</a:t>
            </a:r>
            <a:endParaRPr lang="en-US" dirty="0"/>
          </a:p>
        </p:txBody>
      </p:sp>
      <p:grpSp>
        <p:nvGrpSpPr>
          <p:cNvPr id="6" name="Group 5"/>
          <p:cNvGrpSpPr/>
          <p:nvPr/>
        </p:nvGrpSpPr>
        <p:grpSpPr>
          <a:xfrm>
            <a:off x="0" y="2112902"/>
            <a:ext cx="4555659" cy="2534020"/>
            <a:chOff x="6912271" y="3671158"/>
            <a:chExt cx="5725458" cy="3184704"/>
          </a:xfrm>
        </p:grpSpPr>
        <p:pic>
          <p:nvPicPr>
            <p:cNvPr id="7" name="Picture 3" descr="C:\Users\Dan\Documents\Projects\MS 70667\VRT Download Graphics\Graphics\Document_Writing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871697" y="5936420"/>
              <a:ext cx="445127" cy="729161"/>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Users\Dan\Documents\Projects\MS 70667\VRT Download Graphics\Graphics\Flowchart.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515142" y="3671158"/>
              <a:ext cx="500239" cy="796990"/>
            </a:xfrm>
            <a:prstGeom prst="rect">
              <a:avLst/>
            </a:prstGeom>
            <a:noFill/>
            <a:extLst>
              <a:ext uri="{909E8E84-426E-40DD-AFC4-6F175D3DCCD1}">
                <a14:hiddenFill xmlns:a14="http://schemas.microsoft.com/office/drawing/2010/main">
                  <a:solidFill>
                    <a:srgbClr val="FFFFFF"/>
                  </a:solidFill>
                </a14:hiddenFill>
              </a:ext>
            </a:extLst>
          </p:spPr>
        </p:pic>
        <p:cxnSp>
          <p:nvCxnSpPr>
            <p:cNvPr id="9" name="Straight Arrow Connector 8"/>
            <p:cNvCxnSpPr>
              <a:stCxn id="7" idx="3"/>
              <a:endCxn id="8" idx="1"/>
            </p:cNvCxnSpPr>
            <p:nvPr/>
          </p:nvCxnSpPr>
          <p:spPr>
            <a:xfrm flipV="1">
              <a:off x="9316823" y="4069653"/>
              <a:ext cx="1198318" cy="2231347"/>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pic>
          <p:nvPicPr>
            <p:cNvPr id="10" name="Picture 5" descr="C:\Users\Dan\Documents\Projects\MS 70667\VRT Download Graphics\Graphics\Security_Keys.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79107" y="4466128"/>
              <a:ext cx="572307" cy="80546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6" descr="C:\Users\Dan\Documents\Projects\MS 70667\VRT Download Graphics\Graphics\Metadat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523620" y="5269576"/>
              <a:ext cx="483281" cy="788512"/>
            </a:xfrm>
            <a:prstGeom prst="rect">
              <a:avLst/>
            </a:prstGeom>
            <a:noFill/>
            <a:extLst>
              <a:ext uri="{909E8E84-426E-40DD-AFC4-6F175D3DCCD1}">
                <a14:hiddenFill xmlns:a14="http://schemas.microsoft.com/office/drawing/2010/main">
                  <a:solidFill>
                    <a:srgbClr val="FFFFFF"/>
                  </a:solidFill>
                </a14:hiddenFill>
              </a:ext>
            </a:extLst>
          </p:spPr>
        </p:pic>
        <p:cxnSp>
          <p:nvCxnSpPr>
            <p:cNvPr id="12" name="Straight Arrow Connector 11"/>
            <p:cNvCxnSpPr>
              <a:stCxn id="7" idx="3"/>
              <a:endCxn id="10" idx="1"/>
            </p:cNvCxnSpPr>
            <p:nvPr/>
          </p:nvCxnSpPr>
          <p:spPr>
            <a:xfrm flipV="1">
              <a:off x="9316824" y="4868862"/>
              <a:ext cx="1162283" cy="1432138"/>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3" name="Straight Arrow Connector 12"/>
            <p:cNvCxnSpPr>
              <a:stCxn id="7" idx="3"/>
              <a:endCxn id="11" idx="1"/>
            </p:cNvCxnSpPr>
            <p:nvPr/>
          </p:nvCxnSpPr>
          <p:spPr>
            <a:xfrm flipV="1">
              <a:off x="9316824" y="5663833"/>
              <a:ext cx="1206796" cy="637168"/>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11092998" y="3881312"/>
              <a:ext cx="1544731" cy="471099"/>
            </a:xfrm>
            <a:prstGeom prst="rect">
              <a:avLst/>
            </a:prstGeom>
            <a:noFill/>
          </p:spPr>
          <p:txBody>
            <a:bodyPr wrap="none" rtlCol="0">
              <a:spAutoFit/>
            </a:bodyPr>
            <a:lstStyle/>
            <a:p>
              <a:r>
                <a:rPr lang="en-US" sz="1836" dirty="0">
                  <a:solidFill>
                    <a:srgbClr val="505050"/>
                  </a:solidFill>
                </a:rPr>
                <a:t>workflows</a:t>
              </a:r>
            </a:p>
          </p:txBody>
        </p:sp>
        <p:sp>
          <p:nvSpPr>
            <p:cNvPr id="15" name="TextBox 14"/>
            <p:cNvSpPr txBox="1"/>
            <p:nvPr/>
          </p:nvSpPr>
          <p:spPr>
            <a:xfrm>
              <a:off x="11093000" y="4528440"/>
              <a:ext cx="1235365" cy="471099"/>
            </a:xfrm>
            <a:prstGeom prst="rect">
              <a:avLst/>
            </a:prstGeom>
            <a:noFill/>
          </p:spPr>
          <p:txBody>
            <a:bodyPr wrap="none" rtlCol="0">
              <a:spAutoFit/>
            </a:bodyPr>
            <a:lstStyle/>
            <a:p>
              <a:r>
                <a:rPr lang="en-US" sz="1836" dirty="0">
                  <a:solidFill>
                    <a:srgbClr val="505050"/>
                  </a:solidFill>
                </a:rPr>
                <a:t>security</a:t>
              </a:r>
            </a:p>
          </p:txBody>
        </p:sp>
        <p:sp>
          <p:nvSpPr>
            <p:cNvPr id="16" name="TextBox 15"/>
            <p:cNvSpPr txBox="1"/>
            <p:nvPr/>
          </p:nvSpPr>
          <p:spPr>
            <a:xfrm>
              <a:off x="11092995" y="5433910"/>
              <a:ext cx="1471077" cy="471099"/>
            </a:xfrm>
            <a:prstGeom prst="rect">
              <a:avLst/>
            </a:prstGeom>
            <a:noFill/>
          </p:spPr>
          <p:txBody>
            <a:bodyPr wrap="none" rtlCol="0">
              <a:spAutoFit/>
            </a:bodyPr>
            <a:lstStyle/>
            <a:p>
              <a:r>
                <a:rPr lang="en-US" sz="1836" dirty="0">
                  <a:solidFill>
                    <a:srgbClr val="505050"/>
                  </a:solidFill>
                </a:rPr>
                <a:t>metadata</a:t>
              </a:r>
            </a:p>
          </p:txBody>
        </p:sp>
        <p:sp>
          <p:nvSpPr>
            <p:cNvPr id="17" name="TextBox 16"/>
            <p:cNvSpPr txBox="1"/>
            <p:nvPr/>
          </p:nvSpPr>
          <p:spPr>
            <a:xfrm>
              <a:off x="6912271" y="5954042"/>
              <a:ext cx="1823635" cy="471099"/>
            </a:xfrm>
            <a:prstGeom prst="rect">
              <a:avLst/>
            </a:prstGeom>
            <a:noFill/>
          </p:spPr>
          <p:txBody>
            <a:bodyPr wrap="none" rtlCol="0">
              <a:spAutoFit/>
            </a:bodyPr>
            <a:lstStyle/>
            <a:p>
              <a:r>
                <a:rPr lang="en-US" sz="1836" dirty="0" smtClean="0">
                  <a:solidFill>
                    <a:srgbClr val="505050"/>
                  </a:solidFill>
                </a:rPr>
                <a:t>“Document”</a:t>
              </a:r>
              <a:endParaRPr lang="en-US" sz="1836" dirty="0">
                <a:solidFill>
                  <a:srgbClr val="505050"/>
                </a:solidFill>
              </a:endParaRPr>
            </a:p>
          </p:txBody>
        </p:sp>
        <p:pic>
          <p:nvPicPr>
            <p:cNvPr id="18" name="Picture 3" descr="C:\Users\Dan\Documents\Projects\MS 70667\VRT Download Graphics\Graphics\Document_Writing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542698" y="6056067"/>
              <a:ext cx="445127" cy="729161"/>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3" descr="C:\Users\Dan\Documents\Projects\MS 70667\VRT Download Graphics\Graphics\Document_Writing02.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647868" y="6126701"/>
              <a:ext cx="445127" cy="729161"/>
            </a:xfrm>
            <a:prstGeom prst="rect">
              <a:avLst/>
            </a:prstGeom>
            <a:noFill/>
            <a:extLst>
              <a:ext uri="{909E8E84-426E-40DD-AFC4-6F175D3DCCD1}">
                <a14:hiddenFill xmlns:a14="http://schemas.microsoft.com/office/drawing/2010/main">
                  <a:solidFill>
                    <a:srgbClr val="FFFFFF"/>
                  </a:solidFill>
                </a14:hiddenFill>
              </a:ext>
            </a:extLst>
          </p:spPr>
        </p:pic>
        <p:cxnSp>
          <p:nvCxnSpPr>
            <p:cNvPr id="20" name="Straight Arrow Connector 19"/>
            <p:cNvCxnSpPr>
              <a:stCxn id="7" idx="3"/>
              <a:endCxn id="18" idx="1"/>
            </p:cNvCxnSpPr>
            <p:nvPr/>
          </p:nvCxnSpPr>
          <p:spPr>
            <a:xfrm>
              <a:off x="9316823" y="6301000"/>
              <a:ext cx="1225874" cy="119647"/>
            </a:xfrm>
            <a:prstGeom prst="straightConnector1">
              <a:avLst/>
            </a:prstGeom>
            <a:ln w="3810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1" name="TextBox 20"/>
            <p:cNvSpPr txBox="1"/>
            <p:nvPr/>
          </p:nvSpPr>
          <p:spPr>
            <a:xfrm>
              <a:off x="11092995" y="6312355"/>
              <a:ext cx="923019" cy="471099"/>
            </a:xfrm>
            <a:prstGeom prst="rect">
              <a:avLst/>
            </a:prstGeom>
            <a:noFill/>
          </p:spPr>
          <p:txBody>
            <a:bodyPr wrap="none" rtlCol="0">
              <a:spAutoFit/>
            </a:bodyPr>
            <a:lstStyle/>
            <a:p>
              <a:r>
                <a:rPr lang="en-US" sz="1836" dirty="0" smtClean="0">
                  <a:solidFill>
                    <a:srgbClr val="505050"/>
                  </a:solidFill>
                </a:rPr>
                <a:t>BLOB</a:t>
              </a:r>
              <a:endParaRPr lang="en-US" sz="1836" dirty="0">
                <a:solidFill>
                  <a:srgbClr val="505050"/>
                </a:solidFill>
              </a:endParaRPr>
            </a:p>
          </p:txBody>
        </p:sp>
      </p:grpSp>
      <p:sp>
        <p:nvSpPr>
          <p:cNvPr id="23" name="Flowchart: Magnetic Disk 22"/>
          <p:cNvSpPr/>
          <p:nvPr/>
        </p:nvSpPr>
        <p:spPr bwMode="auto">
          <a:xfrm>
            <a:off x="4695319" y="2367538"/>
            <a:ext cx="2875068" cy="2237699"/>
          </a:xfrm>
          <a:prstGeom prst="flowChartMagneticDisk">
            <a:avLst/>
          </a:prstGeom>
          <a:ln w="38100">
            <a:headEnd type="none" w="med" len="med"/>
            <a:tailEnd type="none" w="med" len="med"/>
          </a:ln>
        </p:spPr>
        <p:style>
          <a:lnRef idx="1">
            <a:schemeClr val="accent2"/>
          </a:lnRef>
          <a:fillRef idx="2">
            <a:schemeClr val="accent2"/>
          </a:fillRef>
          <a:effectRef idx="1">
            <a:schemeClr val="accent2"/>
          </a:effectRef>
          <a:fontRef idx="minor">
            <a:schemeClr val="dk1"/>
          </a:fontRef>
        </p:style>
        <p:txBody>
          <a:bodyPr rot="0" spcFirstLastPara="0" vertOverflow="overflow" horzOverflow="overflow" vert="horz" wrap="square" lIns="182880" tIns="146304" rIns="182880" bIns="146304" numCol="1" spcCol="0" rtlCol="0" fromWordArt="0" anchor="t" anchorCtr="0" forceAA="0" compatLnSpc="1">
            <a:noAutofit/>
          </a:bodyPr>
          <a:lstStyle/>
          <a:p>
            <a:pPr algn="ctr" defTabSz="932472" fontAlgn="base">
              <a:lnSpc>
                <a:spcPct val="90000"/>
              </a:lnSpc>
              <a:spcBef>
                <a:spcPct val="0"/>
              </a:spcBef>
              <a:spcAft>
                <a:spcPct val="0"/>
              </a:spcAft>
            </a:pPr>
            <a:r>
              <a:rPr lang="en-US" dirty="0">
                <a:solidFill>
                  <a:srgbClr val="505050"/>
                </a:solidFill>
              </a:rPr>
              <a:t>SQL Content Database</a:t>
            </a:r>
          </a:p>
        </p:txBody>
      </p:sp>
      <p:grpSp>
        <p:nvGrpSpPr>
          <p:cNvPr id="22" name="Group 21"/>
          <p:cNvGrpSpPr/>
          <p:nvPr/>
        </p:nvGrpSpPr>
        <p:grpSpPr>
          <a:xfrm>
            <a:off x="3932238" y="4646922"/>
            <a:ext cx="4814420" cy="1535604"/>
            <a:chOff x="3932238" y="4646922"/>
            <a:chExt cx="4814420" cy="1535604"/>
          </a:xfrm>
        </p:grpSpPr>
        <p:cxnSp>
          <p:nvCxnSpPr>
            <p:cNvPr id="4" name="Straight Arrow Connector 3"/>
            <p:cNvCxnSpPr/>
            <p:nvPr/>
          </p:nvCxnSpPr>
          <p:spPr>
            <a:xfrm flipH="1" flipV="1">
              <a:off x="3932238" y="4646922"/>
              <a:ext cx="763081" cy="1060140"/>
            </a:xfrm>
            <a:prstGeom prst="straightConnector1">
              <a:avLst/>
            </a:prstGeom>
            <a:ln w="381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4555659" y="5554662"/>
              <a:ext cx="4190999" cy="627864"/>
            </a:xfrm>
            <a:prstGeom prst="rect">
              <a:avLst/>
            </a:prstGeom>
            <a:noFill/>
          </p:spPr>
          <p:txBody>
            <a:bodyPr wrap="square" lIns="182880" tIns="146304" rIns="182880" bIns="146304" rtlCol="0">
              <a:spAutoFit/>
            </a:bodyPr>
            <a:lstStyle/>
            <a:p>
              <a:pPr>
                <a:lnSpc>
                  <a:spcPct val="90000"/>
                </a:lnSpc>
                <a:spcAft>
                  <a:spcPts val="600"/>
                </a:spcAft>
              </a:pPr>
              <a:r>
                <a:rPr lang="en-US" sz="2400" dirty="0" smtClean="0">
                  <a:solidFill>
                    <a:srgbClr val="C00000"/>
                  </a:solidFill>
                </a:rPr>
                <a:t>Binary Large Object (BLOB)</a:t>
              </a:r>
            </a:p>
          </p:txBody>
        </p:sp>
      </p:grpSp>
    </p:spTree>
    <p:extLst>
      <p:ext uri="{BB962C8B-B14F-4D97-AF65-F5344CB8AC3E}">
        <p14:creationId xmlns:p14="http://schemas.microsoft.com/office/powerpoint/2010/main" val="2514804690"/>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Database Sizing</a:t>
            </a:r>
            <a:endParaRPr lang="en-US" dirty="0"/>
          </a:p>
        </p:txBody>
      </p:sp>
      <p:sp>
        <p:nvSpPr>
          <p:cNvPr id="4" name="Text Placeholder 3"/>
          <p:cNvSpPr>
            <a:spLocks noGrp="1"/>
          </p:cNvSpPr>
          <p:nvPr>
            <p:ph type="body" sz="quarter" idx="11"/>
          </p:nvPr>
        </p:nvSpPr>
        <p:spPr/>
        <p:txBody>
          <a:bodyPr/>
          <a:lstStyle/>
          <a:p>
            <a:r>
              <a:rPr lang="en-US" dirty="0" smtClean="0"/>
              <a:t>Content Databases</a:t>
            </a:r>
          </a:p>
          <a:p>
            <a:pPr lvl="1"/>
            <a:r>
              <a:rPr lang="en-US" dirty="0" smtClean="0"/>
              <a:t>Initial Size</a:t>
            </a:r>
          </a:p>
          <a:p>
            <a:pPr lvl="1"/>
            <a:r>
              <a:rPr lang="en-US" dirty="0" smtClean="0"/>
              <a:t>Growth Rate</a:t>
            </a:r>
            <a:endParaRPr lang="en-US" dirty="0"/>
          </a:p>
          <a:p>
            <a:r>
              <a:rPr lang="en-US" dirty="0" err="1" smtClean="0"/>
              <a:t>TempDB</a:t>
            </a:r>
            <a:endParaRPr lang="en-US" dirty="0" smtClean="0"/>
          </a:p>
          <a:p>
            <a:pPr lvl="1"/>
            <a:r>
              <a:rPr lang="en-US" dirty="0" smtClean="0"/>
              <a:t>Initial Size</a:t>
            </a:r>
          </a:p>
          <a:p>
            <a:pPr lvl="1"/>
            <a:r>
              <a:rPr lang="en-US" dirty="0" smtClean="0"/>
              <a:t>Growth Rate</a:t>
            </a:r>
          </a:p>
          <a:p>
            <a:pPr lvl="1"/>
            <a:endParaRPr lang="en-US" dirty="0"/>
          </a:p>
          <a:p>
            <a:r>
              <a:rPr lang="en-US" dirty="0"/>
              <a:t>Model – Monitor – Measure – Modify</a:t>
            </a:r>
          </a:p>
          <a:p>
            <a:pPr lvl="1"/>
            <a:endParaRPr lang="en-US" dirty="0" smtClean="0"/>
          </a:p>
          <a:p>
            <a:pPr lvl="1"/>
            <a:endParaRPr lang="en-US" dirty="0" smtClean="0"/>
          </a:p>
          <a:p>
            <a:endParaRPr lang="en-US" dirty="0" smtClean="0"/>
          </a:p>
        </p:txBody>
      </p:sp>
    </p:spTree>
    <p:extLst>
      <p:ext uri="{BB962C8B-B14F-4D97-AF65-F5344CB8AC3E}">
        <p14:creationId xmlns:p14="http://schemas.microsoft.com/office/powerpoint/2010/main" val="37281298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7037" y="2372915"/>
            <a:ext cx="4096416" cy="2354262"/>
          </a:xfrm>
          <a:prstGeom prst="rect">
            <a:avLst/>
          </a:prstGeom>
        </p:spPr>
      </p:pic>
      <p:pic>
        <p:nvPicPr>
          <p:cNvPr id="4" name="Picture 3" descr="IT Unity Logo w:URL.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5989637" y="3683815"/>
            <a:ext cx="6451844" cy="3629162"/>
          </a:xfrm>
          <a:prstGeom prst="rect">
            <a:avLst/>
          </a:prstGeom>
        </p:spPr>
      </p:pic>
      <p:sp>
        <p:nvSpPr>
          <p:cNvPr id="2" name="Title 1"/>
          <p:cNvSpPr>
            <a:spLocks noGrp="1"/>
          </p:cNvSpPr>
          <p:nvPr>
            <p:ph type="title"/>
          </p:nvPr>
        </p:nvSpPr>
        <p:spPr/>
        <p:txBody>
          <a:bodyPr/>
          <a:lstStyle/>
          <a:p>
            <a:r>
              <a:rPr lang="en-US" dirty="0" smtClean="0"/>
              <a:t>Come Together. Win.</a:t>
            </a:r>
            <a:endParaRPr lang="en-US" dirty="0"/>
          </a:p>
        </p:txBody>
      </p:sp>
      <p:sp>
        <p:nvSpPr>
          <p:cNvPr id="3" name="Text Placeholder 2"/>
          <p:cNvSpPr>
            <a:spLocks noGrp="1"/>
          </p:cNvSpPr>
          <p:nvPr>
            <p:ph type="body" sz="quarter" idx="11"/>
          </p:nvPr>
        </p:nvSpPr>
        <p:spPr>
          <a:xfrm>
            <a:off x="274639" y="1212849"/>
            <a:ext cx="11889564" cy="3108543"/>
          </a:xfrm>
        </p:spPr>
        <p:txBody>
          <a:bodyPr/>
          <a:lstStyle/>
          <a:p>
            <a:r>
              <a:rPr lang="en-US" dirty="0" smtClean="0"/>
              <a:t>Grab your handle</a:t>
            </a:r>
          </a:p>
          <a:p>
            <a:pPr lvl="1"/>
            <a:r>
              <a:rPr lang="en-US" dirty="0" smtClean="0"/>
              <a:t>www.itunity.com</a:t>
            </a:r>
          </a:p>
          <a:p>
            <a:r>
              <a:rPr lang="en-US" dirty="0" smtClean="0"/>
              <a:t>Tweet (or Retweet)</a:t>
            </a:r>
          </a:p>
          <a:p>
            <a:pPr lvl="1"/>
            <a:r>
              <a:rPr lang="en-US" dirty="0" smtClean="0"/>
              <a:t>Come Together and We All Win #ITUnity and #SPC14</a:t>
            </a:r>
          </a:p>
          <a:p>
            <a:r>
              <a:rPr lang="en-US" dirty="0" smtClean="0"/>
              <a:t>Email me</a:t>
            </a:r>
          </a:p>
          <a:p>
            <a:pPr lvl="1"/>
            <a:r>
              <a:rPr lang="en-US" dirty="0" smtClean="0"/>
              <a:t>dan.holme@Intelliem.com</a:t>
            </a:r>
            <a:endParaRPr lang="en-US" dirty="0"/>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47037" y="-345282"/>
            <a:ext cx="5538380" cy="3116262"/>
          </a:xfrm>
          <a:prstGeom prst="rect">
            <a:avLst/>
          </a:prstGeom>
        </p:spPr>
      </p:pic>
    </p:spTree>
    <p:extLst>
      <p:ext uri="{BB962C8B-B14F-4D97-AF65-F5344CB8AC3E}">
        <p14:creationId xmlns:p14="http://schemas.microsoft.com/office/powerpoint/2010/main" val="2911274133"/>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r>
              <a:rPr lang="en-US" smtClean="0"/>
              <a:t>Content scaling support &amp; guidance</a:t>
            </a:r>
            <a:endParaRPr lang="en-US" dirty="0"/>
          </a:p>
        </p:txBody>
      </p:sp>
      <p:sp>
        <p:nvSpPr>
          <p:cNvPr id="4" name="Text Placeholder 3"/>
          <p:cNvSpPr>
            <a:spLocks noGrp="1"/>
          </p:cNvSpPr>
          <p:nvPr>
            <p:ph type="body" sz="quarter" idx="11"/>
          </p:nvPr>
        </p:nvSpPr>
        <p:spPr/>
        <p:txBody>
          <a:bodyPr/>
          <a:lstStyle/>
          <a:p>
            <a:r>
              <a:rPr lang="en-US" dirty="0" smtClean="0"/>
              <a:t>Content Database</a:t>
            </a:r>
          </a:p>
          <a:p>
            <a:pPr lvl="1"/>
            <a:r>
              <a:rPr lang="en-US" dirty="0" smtClean="0"/>
              <a:t>200 GB (out-of-box)</a:t>
            </a:r>
          </a:p>
          <a:p>
            <a:pPr lvl="1"/>
            <a:r>
              <a:rPr lang="en-US" dirty="0" smtClean="0"/>
              <a:t>4 TB (collaboration)*</a:t>
            </a:r>
          </a:p>
          <a:p>
            <a:pPr lvl="1"/>
            <a:r>
              <a:rPr lang="en-US" dirty="0" smtClean="0"/>
              <a:t>Unlimited (archive)*</a:t>
            </a:r>
          </a:p>
          <a:p>
            <a:r>
              <a:rPr lang="en-US" dirty="0" smtClean="0"/>
              <a:t>Site Collection </a:t>
            </a:r>
          </a:p>
          <a:p>
            <a:pPr lvl="1"/>
            <a:r>
              <a:rPr lang="en-US" dirty="0" smtClean="0"/>
              <a:t>200 GB (out-of-box, only site collection in CDB)</a:t>
            </a:r>
          </a:p>
          <a:p>
            <a:pPr lvl="1"/>
            <a:r>
              <a:rPr lang="en-US" dirty="0"/>
              <a:t>100 GB (out-of-box, multiple site collections in CDB)</a:t>
            </a:r>
          </a:p>
          <a:p>
            <a:pPr lvl="1"/>
            <a:r>
              <a:rPr lang="en-US" dirty="0" smtClean="0"/>
              <a:t>Up to size of CDB*</a:t>
            </a:r>
          </a:p>
          <a:p>
            <a:r>
              <a:rPr lang="en-US" dirty="0" smtClean="0"/>
              <a:t>Items per CDB</a:t>
            </a:r>
          </a:p>
          <a:p>
            <a:pPr lvl="1"/>
            <a:r>
              <a:rPr lang="en-US" dirty="0" smtClean="0"/>
              <a:t>60 million</a:t>
            </a:r>
          </a:p>
          <a:p>
            <a:r>
              <a:rPr lang="en-US" dirty="0" smtClean="0"/>
              <a:t>*Conditions apply: Performance, DR, HA</a:t>
            </a:r>
            <a:endParaRPr lang="en-US" dirty="0"/>
          </a:p>
        </p:txBody>
      </p:sp>
    </p:spTree>
    <p:extLst>
      <p:ext uri="{BB962C8B-B14F-4D97-AF65-F5344CB8AC3E}">
        <p14:creationId xmlns:p14="http://schemas.microsoft.com/office/powerpoint/2010/main" val="57765405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xEl>
                                              <p:pRg st="5" end="5"/>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4">
                                            <p:txEl>
                                              <p:pRg st="8" end="8"/>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Quotas</a:t>
            </a:r>
            <a:endParaRPr lang="en-US" dirty="0"/>
          </a:p>
        </p:txBody>
      </p:sp>
    </p:spTree>
    <p:extLst>
      <p:ext uri="{BB962C8B-B14F-4D97-AF65-F5344CB8AC3E}">
        <p14:creationId xmlns:p14="http://schemas.microsoft.com/office/powerpoint/2010/main" val="1924742536"/>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Quotas</a:t>
            </a:r>
            <a:endParaRPr lang="en-US" dirty="0"/>
          </a:p>
        </p:txBody>
      </p:sp>
      <p:sp>
        <p:nvSpPr>
          <p:cNvPr id="4" name="Text Placeholder 3"/>
          <p:cNvSpPr>
            <a:spLocks noGrp="1"/>
          </p:cNvSpPr>
          <p:nvPr>
            <p:ph type="body" sz="quarter" idx="11"/>
          </p:nvPr>
        </p:nvSpPr>
        <p:spPr>
          <a:xfrm>
            <a:off x="274639" y="1212849"/>
            <a:ext cx="11889564" cy="4124206"/>
          </a:xfrm>
        </p:spPr>
        <p:txBody>
          <a:bodyPr/>
          <a:lstStyle/>
          <a:p>
            <a:r>
              <a:rPr lang="en-US" dirty="0" smtClean="0"/>
              <a:t>Configured per </a:t>
            </a:r>
            <a:r>
              <a:rPr lang="en-US" i="1" dirty="0" smtClean="0"/>
              <a:t>site collection </a:t>
            </a:r>
            <a:r>
              <a:rPr lang="en-US" dirty="0" smtClean="0"/>
              <a:t> (</a:t>
            </a:r>
            <a:r>
              <a:rPr lang="en-US" dirty="0" err="1" smtClean="0"/>
              <a:t>SPSite</a:t>
            </a:r>
            <a:r>
              <a:rPr lang="en-US" dirty="0" smtClean="0"/>
              <a:t>)</a:t>
            </a:r>
          </a:p>
          <a:p>
            <a:r>
              <a:rPr lang="en-US" dirty="0" smtClean="0"/>
              <a:t>Can be applied with a </a:t>
            </a:r>
            <a:r>
              <a:rPr lang="en-US" i="1" dirty="0" smtClean="0"/>
              <a:t>quota template</a:t>
            </a:r>
            <a:endParaRPr lang="en-US" dirty="0" smtClean="0"/>
          </a:p>
          <a:p>
            <a:pPr lvl="1"/>
            <a:r>
              <a:rPr lang="en-US" dirty="0" smtClean="0"/>
              <a:t>Applied to one or more site collections</a:t>
            </a:r>
          </a:p>
          <a:p>
            <a:r>
              <a:rPr lang="en-US" dirty="0" smtClean="0"/>
              <a:t>Quota template update</a:t>
            </a:r>
          </a:p>
          <a:p>
            <a:pPr lvl="1"/>
            <a:r>
              <a:rPr lang="en-US" dirty="0" smtClean="0"/>
              <a:t>Applies new settings to </a:t>
            </a:r>
            <a:r>
              <a:rPr lang="en-US" i="1" dirty="0" smtClean="0"/>
              <a:t>new</a:t>
            </a:r>
            <a:r>
              <a:rPr lang="en-US" dirty="0" smtClean="0"/>
              <a:t> sites</a:t>
            </a:r>
          </a:p>
          <a:p>
            <a:pPr lvl="1"/>
            <a:r>
              <a:rPr lang="en-US" dirty="0" smtClean="0"/>
              <a:t>Does not modify </a:t>
            </a:r>
            <a:r>
              <a:rPr lang="en-US" i="1" dirty="0" smtClean="0"/>
              <a:t>existing</a:t>
            </a:r>
            <a:r>
              <a:rPr lang="en-US" dirty="0" smtClean="0"/>
              <a:t> sties that were based on the template</a:t>
            </a:r>
          </a:p>
          <a:p>
            <a:pPr lvl="1"/>
            <a:r>
              <a:rPr lang="en-US" dirty="0" smtClean="0"/>
              <a:t>Use PowerShell (scripts can be found on TechNet) to update existing sites</a:t>
            </a:r>
          </a:p>
          <a:p>
            <a:endParaRPr lang="en-US" dirty="0" smtClean="0"/>
          </a:p>
        </p:txBody>
      </p:sp>
    </p:spTree>
    <p:extLst>
      <p:ext uri="{BB962C8B-B14F-4D97-AF65-F5344CB8AC3E}">
        <p14:creationId xmlns:p14="http://schemas.microsoft.com/office/powerpoint/2010/main" val="223154342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4">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Storage Optimization</a:t>
            </a:r>
            <a:br>
              <a:rPr lang="en-US" dirty="0" smtClean="0"/>
            </a:br>
            <a:r>
              <a:rPr lang="en-US" sz="4000" dirty="0" smtClean="0"/>
              <a:t>SPC424 at 12:00</a:t>
            </a:r>
            <a:endParaRPr lang="en-US" dirty="0"/>
          </a:p>
        </p:txBody>
      </p:sp>
    </p:spTree>
    <p:extLst>
      <p:ext uri="{BB962C8B-B14F-4D97-AF65-F5344CB8AC3E}">
        <p14:creationId xmlns:p14="http://schemas.microsoft.com/office/powerpoint/2010/main" val="3330459762"/>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Distributed Cache</a:t>
            </a:r>
            <a:endParaRPr lang="en-US" dirty="0"/>
          </a:p>
        </p:txBody>
      </p:sp>
    </p:spTree>
    <p:extLst>
      <p:ext uri="{BB962C8B-B14F-4D97-AF65-F5344CB8AC3E}">
        <p14:creationId xmlns:p14="http://schemas.microsoft.com/office/powerpoint/2010/main" val="2780120169"/>
      </p:ext>
    </p:extLst>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Distributed Cache</a:t>
            </a:r>
            <a:endParaRPr lang="en-US" dirty="0"/>
          </a:p>
        </p:txBody>
      </p:sp>
      <p:sp>
        <p:nvSpPr>
          <p:cNvPr id="4" name="Text Placeholder 3"/>
          <p:cNvSpPr>
            <a:spLocks noGrp="1"/>
          </p:cNvSpPr>
          <p:nvPr>
            <p:ph type="body" sz="quarter" idx="11"/>
          </p:nvPr>
        </p:nvSpPr>
        <p:spPr>
          <a:xfrm>
            <a:off x="274639" y="1212849"/>
            <a:ext cx="11889564" cy="4462760"/>
          </a:xfrm>
        </p:spPr>
        <p:txBody>
          <a:bodyPr/>
          <a:lstStyle/>
          <a:p>
            <a:r>
              <a:rPr lang="en-US" dirty="0" smtClean="0"/>
              <a:t>What it does</a:t>
            </a:r>
          </a:p>
          <a:p>
            <a:r>
              <a:rPr lang="en-US" dirty="0" smtClean="0"/>
              <a:t>How it’s architected (by default)</a:t>
            </a:r>
          </a:p>
          <a:p>
            <a:pPr lvl="1"/>
            <a:r>
              <a:rPr lang="en-US" dirty="0" smtClean="0"/>
              <a:t>All SharePoint servers</a:t>
            </a:r>
          </a:p>
          <a:p>
            <a:pPr lvl="1"/>
            <a:r>
              <a:rPr lang="en-US" dirty="0" smtClean="0"/>
              <a:t>10% of RAM (1/2 used for cache, 1/2 for overhead)</a:t>
            </a:r>
          </a:p>
          <a:p>
            <a:r>
              <a:rPr lang="en-US" dirty="0" smtClean="0"/>
              <a:t>Architectural guidance</a:t>
            </a:r>
          </a:p>
          <a:p>
            <a:pPr lvl="1"/>
            <a:r>
              <a:rPr lang="en-US" dirty="0" smtClean="0"/>
              <a:t>No more than 16 GB per server</a:t>
            </a:r>
          </a:p>
          <a:p>
            <a:pPr lvl="1"/>
            <a:r>
              <a:rPr lang="en-US" dirty="0" smtClean="0"/>
              <a:t>All DC hosts same size cache</a:t>
            </a:r>
          </a:p>
          <a:p>
            <a:pPr lvl="1"/>
            <a:r>
              <a:rPr lang="en-US" dirty="0"/>
              <a:t>OFF search servers</a:t>
            </a:r>
          </a:p>
          <a:p>
            <a:pPr lvl="1"/>
            <a:r>
              <a:rPr lang="en-US" dirty="0"/>
              <a:t>Dedicated tier for farms &gt; 4 servers</a:t>
            </a:r>
          </a:p>
          <a:p>
            <a:pPr lvl="1"/>
            <a:r>
              <a:rPr lang="en-US" dirty="0" smtClean="0"/>
              <a:t>No more than four servers in a large farm</a:t>
            </a:r>
          </a:p>
        </p:txBody>
      </p:sp>
    </p:spTree>
    <p:extLst>
      <p:ext uri="{BB962C8B-B14F-4D97-AF65-F5344CB8AC3E}">
        <p14:creationId xmlns:p14="http://schemas.microsoft.com/office/powerpoint/2010/main" val="8463587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xEl>
                                              <p:pRg st="6" end="6"/>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Distributed Cache</a:t>
            </a:r>
            <a:endParaRPr lang="en-US" dirty="0"/>
          </a:p>
        </p:txBody>
      </p:sp>
      <p:sp>
        <p:nvSpPr>
          <p:cNvPr id="4" name="Text Placeholder 3"/>
          <p:cNvSpPr>
            <a:spLocks noGrp="1"/>
          </p:cNvSpPr>
          <p:nvPr>
            <p:ph type="body" sz="quarter" idx="11"/>
          </p:nvPr>
        </p:nvSpPr>
        <p:spPr>
          <a:xfrm>
            <a:off x="274639" y="1212849"/>
            <a:ext cx="11889564" cy="5755422"/>
          </a:xfrm>
        </p:spPr>
        <p:txBody>
          <a:bodyPr/>
          <a:lstStyle/>
          <a:p>
            <a:r>
              <a:rPr lang="en-US" dirty="0" smtClean="0"/>
              <a:t>Deployment</a:t>
            </a:r>
          </a:p>
          <a:p>
            <a:pPr lvl="1"/>
            <a:r>
              <a:rPr lang="en-US" dirty="0" smtClean="0"/>
              <a:t>Switch to prevent provisioning when joining server to the farm</a:t>
            </a:r>
          </a:p>
          <a:p>
            <a:pPr lvl="1"/>
            <a:r>
              <a:rPr lang="en-US" dirty="0" smtClean="0"/>
              <a:t>Provision/</a:t>
            </a:r>
            <a:r>
              <a:rPr lang="en-US" dirty="0" err="1" smtClean="0"/>
              <a:t>Unprovision</a:t>
            </a:r>
            <a:r>
              <a:rPr lang="en-US" dirty="0" smtClean="0"/>
              <a:t> service</a:t>
            </a:r>
          </a:p>
          <a:p>
            <a:r>
              <a:rPr lang="en-US" dirty="0" smtClean="0"/>
              <a:t>Management</a:t>
            </a:r>
          </a:p>
          <a:p>
            <a:pPr lvl="1"/>
            <a:r>
              <a:rPr lang="en-US" dirty="0" smtClean="0"/>
              <a:t>Graceful shutdown</a:t>
            </a:r>
          </a:p>
          <a:p>
            <a:pPr lvl="1"/>
            <a:r>
              <a:rPr lang="en-US" dirty="0" smtClean="0"/>
              <a:t>Windows Updates</a:t>
            </a:r>
          </a:p>
          <a:p>
            <a:pPr lvl="1"/>
            <a:r>
              <a:rPr lang="en-US" dirty="0" smtClean="0"/>
              <a:t>Real issues come when servers fail or go offline “ungracefully”</a:t>
            </a:r>
          </a:p>
          <a:p>
            <a:r>
              <a:rPr lang="en-US" dirty="0" smtClean="0"/>
              <a:t>Resources</a:t>
            </a:r>
          </a:p>
          <a:p>
            <a:pPr lvl="1"/>
            <a:r>
              <a:rPr lang="en-US" dirty="0"/>
              <a:t>http://www.microsoft.com/en-us/download/details.aspx?id=35557</a:t>
            </a:r>
          </a:p>
          <a:p>
            <a:pPr lvl="1"/>
            <a:r>
              <a:rPr lang="en-US" dirty="0" smtClean="0"/>
              <a:t>TechNet</a:t>
            </a:r>
          </a:p>
          <a:p>
            <a:pPr lvl="1"/>
            <a:r>
              <a:rPr lang="en-US" dirty="0" smtClean="0"/>
              <a:t>Spence Harbar April 1</a:t>
            </a:r>
          </a:p>
          <a:p>
            <a:pPr lvl="1"/>
            <a:r>
              <a:rPr lang="en-US" u="sng" dirty="0" smtClean="0">
                <a:hlinkClick r:id="rId2"/>
              </a:rPr>
              <a:t>http</a:t>
            </a:r>
            <a:r>
              <a:rPr lang="en-US" u="sng" dirty="0">
                <a:hlinkClick r:id="rId2"/>
              </a:rPr>
              <a:t>://www.harbar.net/archive/2014/02/19/Online-Workshop-SharePoint-Advanced-Infrastructure-Distributed-Cache.aspx</a:t>
            </a:r>
            <a:r>
              <a:rPr lang="en-US" dirty="0"/>
              <a:t> </a:t>
            </a:r>
            <a:endParaRPr lang="en-US" dirty="0" smtClean="0"/>
          </a:p>
          <a:p>
            <a:pPr lvl="1"/>
            <a:endParaRPr lang="en-US" dirty="0"/>
          </a:p>
        </p:txBody>
      </p:sp>
    </p:spTree>
    <p:extLst>
      <p:ext uri="{BB962C8B-B14F-4D97-AF65-F5344CB8AC3E}">
        <p14:creationId xmlns:p14="http://schemas.microsoft.com/office/powerpoint/2010/main" val="15932163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
                                            <p:txEl>
                                              <p:pRg st="7" end="7"/>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xEl>
                                              <p:pRg st="9" end="9"/>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4">
                                            <p:txEl>
                                              <p:pRg st="10" end="1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4">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Administrative Delegation</a:t>
            </a:r>
            <a:endParaRPr lang="en-US" dirty="0"/>
          </a:p>
        </p:txBody>
      </p:sp>
    </p:spTree>
    <p:extLst>
      <p:ext uri="{BB962C8B-B14F-4D97-AF65-F5344CB8AC3E}">
        <p14:creationId xmlns:p14="http://schemas.microsoft.com/office/powerpoint/2010/main" val="688911984"/>
      </p:ext>
    </p:extLst>
  </p:cSld>
  <p:clrMapOvr>
    <a:masterClrMapping/>
  </p:clrMapOvr>
  <p:transition>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Administrative Delegation</a:t>
            </a:r>
            <a:endParaRPr lang="en-US" dirty="0"/>
          </a:p>
        </p:txBody>
      </p:sp>
      <p:sp>
        <p:nvSpPr>
          <p:cNvPr id="3" name="Text Placeholder 2"/>
          <p:cNvSpPr>
            <a:spLocks noGrp="1"/>
          </p:cNvSpPr>
          <p:nvPr>
            <p:ph type="body" sz="quarter" idx="11"/>
          </p:nvPr>
        </p:nvSpPr>
        <p:spPr>
          <a:xfrm>
            <a:off x="274639" y="1212849"/>
            <a:ext cx="11889564" cy="2431435"/>
          </a:xfrm>
        </p:spPr>
        <p:txBody>
          <a:bodyPr/>
          <a:lstStyle/>
          <a:p>
            <a:r>
              <a:rPr lang="en-US" dirty="0" smtClean="0"/>
              <a:t>Farm Administrators</a:t>
            </a:r>
          </a:p>
          <a:p>
            <a:pPr lvl="1"/>
            <a:r>
              <a:rPr lang="en-US" dirty="0" smtClean="0"/>
              <a:t>Includes local Administrators group members</a:t>
            </a:r>
          </a:p>
          <a:p>
            <a:pPr lvl="2"/>
            <a:r>
              <a:rPr lang="en-US" dirty="0" smtClean="0"/>
              <a:t>Implication: Should Windows admins be SharePoint farm admins?</a:t>
            </a:r>
          </a:p>
          <a:p>
            <a:pPr lvl="1"/>
            <a:r>
              <a:rPr lang="en-US" dirty="0" smtClean="0"/>
              <a:t>Farm administrators must be added to servers’ Administrators group for certain delegations</a:t>
            </a:r>
          </a:p>
          <a:p>
            <a:pPr lvl="2"/>
            <a:r>
              <a:rPr lang="en-US" dirty="0" smtClean="0"/>
              <a:t>Create/delete web application</a:t>
            </a:r>
          </a:p>
          <a:p>
            <a:pPr lvl="2"/>
            <a:r>
              <a:rPr lang="en-US" dirty="0" smtClean="0"/>
              <a:t>Start/stop service</a:t>
            </a:r>
          </a:p>
        </p:txBody>
      </p:sp>
    </p:spTree>
    <p:extLst>
      <p:ext uri="{BB962C8B-B14F-4D97-AF65-F5344CB8AC3E}">
        <p14:creationId xmlns:p14="http://schemas.microsoft.com/office/powerpoint/2010/main" val="1309685969"/>
      </p:ext>
    </p:extLst>
  </p:cSld>
  <p:clrMapOvr>
    <a:masterClrMapping/>
  </p:clrMapOvr>
  <p:transition>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Site Administrators ≠ Site Administrators</a:t>
            </a:r>
            <a:endParaRPr lang="en-US" dirty="0"/>
          </a:p>
        </p:txBody>
      </p:sp>
      <p:sp>
        <p:nvSpPr>
          <p:cNvPr id="4" name="Text Placeholder 3"/>
          <p:cNvSpPr>
            <a:spLocks noGrp="1"/>
          </p:cNvSpPr>
          <p:nvPr>
            <p:ph type="body" sz="quarter" idx="10"/>
          </p:nvPr>
        </p:nvSpPr>
        <p:spPr>
          <a:xfrm>
            <a:off x="274639" y="1212849"/>
            <a:ext cx="5486399" cy="4345805"/>
          </a:xfrm>
        </p:spPr>
        <p:txBody>
          <a:bodyPr/>
          <a:lstStyle/>
          <a:p>
            <a:r>
              <a:rPr lang="en-US" dirty="0" smtClean="0"/>
              <a:t>Central Administration</a:t>
            </a:r>
          </a:p>
          <a:p>
            <a:pPr lvl="1"/>
            <a:r>
              <a:rPr lang="en-US" dirty="0"/>
              <a:t>Site Collection Administrators or “Owners”</a:t>
            </a:r>
          </a:p>
          <a:p>
            <a:pPr lvl="1"/>
            <a:r>
              <a:rPr lang="en-US" b="1" dirty="0" smtClean="0">
                <a:solidFill>
                  <a:srgbClr val="FF0000"/>
                </a:solidFill>
              </a:rPr>
              <a:t>“the TWO”</a:t>
            </a:r>
          </a:p>
          <a:p>
            <a:pPr lvl="1"/>
            <a:r>
              <a:rPr lang="en-US" dirty="0" smtClean="0"/>
              <a:t>Defined </a:t>
            </a:r>
            <a:r>
              <a:rPr lang="en-US" dirty="0"/>
              <a:t>in SP-Administration</a:t>
            </a:r>
          </a:p>
          <a:p>
            <a:pPr lvl="1"/>
            <a:r>
              <a:rPr lang="en-US" dirty="0" smtClean="0"/>
              <a:t>Two: </a:t>
            </a:r>
            <a:r>
              <a:rPr lang="en-US" dirty="0"/>
              <a:t>Owner and the </a:t>
            </a:r>
            <a:r>
              <a:rPr lang="en-US" dirty="0" err="1" smtClean="0"/>
              <a:t>SecondaryContact</a:t>
            </a:r>
            <a:endParaRPr lang="en-US" dirty="0" smtClean="0"/>
          </a:p>
          <a:p>
            <a:pPr lvl="1"/>
            <a:r>
              <a:rPr lang="en-US" dirty="0" smtClean="0"/>
              <a:t>User accounts</a:t>
            </a:r>
          </a:p>
          <a:p>
            <a:pPr lvl="1"/>
            <a:r>
              <a:rPr lang="en-US" dirty="0" smtClean="0"/>
              <a:t>Full control of content</a:t>
            </a:r>
          </a:p>
          <a:p>
            <a:pPr lvl="1"/>
            <a:r>
              <a:rPr lang="en-US" dirty="0" smtClean="0"/>
              <a:t>Full control of settings</a:t>
            </a:r>
          </a:p>
          <a:p>
            <a:pPr lvl="1"/>
            <a:r>
              <a:rPr lang="en-US" dirty="0" smtClean="0"/>
              <a:t>Receive two classes of SP Site </a:t>
            </a:r>
            <a:r>
              <a:rPr lang="en-US" dirty="0" err="1" smtClean="0"/>
              <a:t>Colleciton</a:t>
            </a:r>
            <a:r>
              <a:rPr lang="en-US" dirty="0" smtClean="0"/>
              <a:t> email notifications</a:t>
            </a:r>
          </a:p>
          <a:p>
            <a:pPr lvl="2"/>
            <a:r>
              <a:rPr lang="en-US" dirty="0" smtClean="0"/>
              <a:t>Quotas</a:t>
            </a:r>
          </a:p>
          <a:p>
            <a:pPr lvl="2"/>
            <a:r>
              <a:rPr lang="en-US" dirty="0" smtClean="0"/>
              <a:t>Site Use Confirmation &amp; Deletion</a:t>
            </a:r>
          </a:p>
        </p:txBody>
      </p:sp>
      <p:sp>
        <p:nvSpPr>
          <p:cNvPr id="5" name="Text Placeholder 4"/>
          <p:cNvSpPr>
            <a:spLocks noGrp="1"/>
          </p:cNvSpPr>
          <p:nvPr>
            <p:ph type="body" sz="quarter" idx="11"/>
          </p:nvPr>
        </p:nvSpPr>
        <p:spPr>
          <a:xfrm>
            <a:off x="6675439" y="1212849"/>
            <a:ext cx="5486399" cy="3391698"/>
          </a:xfrm>
        </p:spPr>
        <p:txBody>
          <a:bodyPr/>
          <a:lstStyle/>
          <a:p>
            <a:r>
              <a:rPr lang="en-US" dirty="0"/>
              <a:t>Site </a:t>
            </a:r>
            <a:r>
              <a:rPr lang="en-US" dirty="0" smtClean="0"/>
              <a:t>Collection</a:t>
            </a:r>
          </a:p>
          <a:p>
            <a:pPr lvl="1"/>
            <a:r>
              <a:rPr lang="en-US" dirty="0"/>
              <a:t>Site Collection Administrators</a:t>
            </a:r>
          </a:p>
          <a:p>
            <a:pPr lvl="1"/>
            <a:r>
              <a:rPr lang="en-US" b="1" dirty="0" smtClean="0">
                <a:solidFill>
                  <a:srgbClr val="FF0000"/>
                </a:solidFill>
              </a:rPr>
              <a:t>“</a:t>
            </a:r>
            <a:r>
              <a:rPr lang="en-US" b="1" dirty="0">
                <a:solidFill>
                  <a:srgbClr val="FF0000"/>
                </a:solidFill>
              </a:rPr>
              <a:t>the </a:t>
            </a:r>
            <a:r>
              <a:rPr lang="en-US" b="1" dirty="0" smtClean="0">
                <a:solidFill>
                  <a:srgbClr val="FF0000"/>
                </a:solidFill>
              </a:rPr>
              <a:t>MANY”</a:t>
            </a:r>
            <a:endParaRPr lang="en-US" b="1" dirty="0">
              <a:solidFill>
                <a:srgbClr val="FF0000"/>
              </a:solidFill>
            </a:endParaRPr>
          </a:p>
          <a:p>
            <a:pPr lvl="1"/>
            <a:r>
              <a:rPr lang="en-US" dirty="0" smtClean="0"/>
              <a:t>Defined in Site Settings. </a:t>
            </a:r>
            <a:r>
              <a:rPr lang="en-US" dirty="0" err="1" smtClean="0"/>
              <a:t>SPUser</a:t>
            </a:r>
            <a:r>
              <a:rPr lang="en-US" dirty="0" smtClean="0"/>
              <a:t> </a:t>
            </a:r>
            <a:r>
              <a:rPr lang="en-US" dirty="0" err="1" smtClean="0"/>
              <a:t>IsAdmin</a:t>
            </a:r>
            <a:r>
              <a:rPr lang="en-US" dirty="0" smtClean="0"/>
              <a:t> $true</a:t>
            </a:r>
            <a:endParaRPr lang="en-US" dirty="0">
              <a:sym typeface="Wingdings" panose="05000000000000000000" pitchFamily="2" charset="2"/>
            </a:endParaRPr>
          </a:p>
          <a:p>
            <a:pPr lvl="1"/>
            <a:r>
              <a:rPr lang="en-US" dirty="0">
                <a:sym typeface="Wingdings" panose="05000000000000000000" pitchFamily="2" charset="2"/>
              </a:rPr>
              <a:t>Many</a:t>
            </a:r>
          </a:p>
          <a:p>
            <a:pPr lvl="1"/>
            <a:r>
              <a:rPr lang="en-US" dirty="0">
                <a:sym typeface="Wingdings" panose="05000000000000000000" pitchFamily="2" charset="2"/>
              </a:rPr>
              <a:t>User </a:t>
            </a:r>
            <a:r>
              <a:rPr lang="en-US" b="1" dirty="0">
                <a:solidFill>
                  <a:srgbClr val="FF0000"/>
                </a:solidFill>
                <a:sym typeface="Wingdings" panose="05000000000000000000" pitchFamily="2" charset="2"/>
              </a:rPr>
              <a:t>or group </a:t>
            </a:r>
            <a:r>
              <a:rPr lang="en-US" dirty="0">
                <a:sym typeface="Wingdings" panose="05000000000000000000" pitchFamily="2" charset="2"/>
              </a:rPr>
              <a:t>accounts</a:t>
            </a:r>
          </a:p>
          <a:p>
            <a:pPr lvl="1"/>
            <a:r>
              <a:rPr lang="en-US" dirty="0">
                <a:sym typeface="Wingdings" panose="05000000000000000000" pitchFamily="2" charset="2"/>
              </a:rPr>
              <a:t>Full control of content</a:t>
            </a:r>
          </a:p>
          <a:p>
            <a:pPr lvl="1"/>
            <a:r>
              <a:rPr lang="en-US" dirty="0">
                <a:sym typeface="Wingdings" panose="05000000000000000000" pitchFamily="2" charset="2"/>
              </a:rPr>
              <a:t>Full control of </a:t>
            </a:r>
            <a:r>
              <a:rPr lang="en-US" dirty="0" smtClean="0">
                <a:sym typeface="Wingdings" panose="05000000000000000000" pitchFamily="2" charset="2"/>
              </a:rPr>
              <a:t>settings</a:t>
            </a:r>
          </a:p>
          <a:p>
            <a:pPr lvl="1"/>
            <a:r>
              <a:rPr lang="en-US" dirty="0" smtClean="0">
                <a:solidFill>
                  <a:srgbClr val="FF0000"/>
                </a:solidFill>
                <a:sym typeface="Wingdings" panose="05000000000000000000" pitchFamily="2" charset="2"/>
              </a:rPr>
              <a:t>No automatic quota or site use emails</a:t>
            </a:r>
            <a:endParaRPr lang="en-US" dirty="0">
              <a:solidFill>
                <a:srgbClr val="FF0000"/>
              </a:solidFill>
            </a:endParaRPr>
          </a:p>
        </p:txBody>
      </p:sp>
    </p:spTree>
    <p:extLst>
      <p:ext uri="{BB962C8B-B14F-4D97-AF65-F5344CB8AC3E}">
        <p14:creationId xmlns:p14="http://schemas.microsoft.com/office/powerpoint/2010/main" val="19852407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4">
                                            <p:txEl>
                                              <p:pRg st="6" end="6"/>
                                            </p:tx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
                                            <p:txEl>
                                              <p:pRg st="7" end="7"/>
                                            </p:txEl>
                                          </p:spTgt>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
                                            <p:txEl>
                                              <p:pRg st="6" end="6"/>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grpId="0" nodeType="clickEffect">
                                  <p:stCondLst>
                                    <p:cond delay="0"/>
                                  </p:stCondLst>
                                  <p:childTnLst>
                                    <p:set>
                                      <p:cBhvr>
                                        <p:cTn id="64" dur="1" fill="hold">
                                          <p:stCondLst>
                                            <p:cond delay="0"/>
                                          </p:stCondLst>
                                        </p:cTn>
                                        <p:tgtEl>
                                          <p:spTgt spid="4">
                                            <p:txEl>
                                              <p:pRg st="8" end="8"/>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grpId="0" nodeType="clickEffect">
                                  <p:stCondLst>
                                    <p:cond delay="0"/>
                                  </p:stCondLst>
                                  <p:childTnLst>
                                    <p:set>
                                      <p:cBhvr>
                                        <p:cTn id="6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par>
                    <p:cTn id="69" fill="hold">
                      <p:stCondLst>
                        <p:cond delay="indefinite"/>
                      </p:stCondLst>
                      <p:childTnLst>
                        <p:par>
                          <p:cTn id="70" fill="hold">
                            <p:stCondLst>
                              <p:cond delay="0"/>
                            </p:stCondLst>
                            <p:childTnLst>
                              <p:par>
                                <p:cTn id="71" presetID="1" presetClass="entr" presetSubtype="0" fill="hold" grpId="0" nodeType="clickEffect">
                                  <p:stCondLst>
                                    <p:cond delay="0"/>
                                  </p:stCondLst>
                                  <p:childTnLst>
                                    <p:set>
                                      <p:cBhvr>
                                        <p:cTn id="72" dur="1" fill="hold">
                                          <p:stCondLst>
                                            <p:cond delay="0"/>
                                          </p:stCondLst>
                                        </p:cTn>
                                        <p:tgtEl>
                                          <p:spTgt spid="4">
                                            <p:txEl>
                                              <p:pRg st="10" end="10"/>
                                            </p:txEl>
                                          </p:spTgt>
                                        </p:tgtEl>
                                        <p:attrNameLst>
                                          <p:attrName>style.visibility</p:attrName>
                                        </p:attrNameLst>
                                      </p:cBhvr>
                                      <p:to>
                                        <p:strVal val="visible"/>
                                      </p:to>
                                    </p:set>
                                  </p:childTnLst>
                                </p:cTn>
                              </p:par>
                            </p:childTnLst>
                          </p:cTn>
                        </p:par>
                      </p:childTnLst>
                    </p:cTn>
                  </p:par>
                  <p:par>
                    <p:cTn id="73" fill="hold">
                      <p:stCondLst>
                        <p:cond delay="indefinite"/>
                      </p:stCondLst>
                      <p:childTnLst>
                        <p:par>
                          <p:cTn id="74" fill="hold">
                            <p:stCondLst>
                              <p:cond delay="0"/>
                            </p:stCondLst>
                            <p:childTnLst>
                              <p:par>
                                <p:cTn id="75" presetID="1" presetClass="entr" presetSubtype="0" fill="hold" grpId="0" nodeType="clickEffect">
                                  <p:stCondLst>
                                    <p:cond delay="0"/>
                                  </p:stCondLst>
                                  <p:childTnLst>
                                    <p:set>
                                      <p:cBhvr>
                                        <p:cTn id="76"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2"/>
      <p:bldP spid="5" grpId="0" build="p" bldLvl="2"/>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 name="SURFACE"/>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91234" y="67012"/>
            <a:ext cx="10922876" cy="6937144"/>
          </a:xfrm>
          <a:prstGeom prst="rect">
            <a:avLst/>
          </a:prstGeom>
          <a:effectLst>
            <a:outerShdw blurRad="127000" sx="101000" sy="101000" algn="ctr" rotWithShape="0">
              <a:prstClr val="black">
                <a:alpha val="20000"/>
              </a:prstClr>
            </a:outerShdw>
          </a:effectLst>
        </p:spPr>
      </p:pic>
      <p:sp>
        <p:nvSpPr>
          <p:cNvPr id="14" name="SCREEN"/>
          <p:cNvSpPr/>
          <p:nvPr/>
        </p:nvSpPr>
        <p:spPr bwMode="auto">
          <a:xfrm>
            <a:off x="1600200" y="914400"/>
            <a:ext cx="9326880" cy="525780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43" name="CONTACT INFO"/>
          <p:cNvGrpSpPr/>
          <p:nvPr/>
        </p:nvGrpSpPr>
        <p:grpSpPr>
          <a:xfrm>
            <a:off x="1827237" y="5752531"/>
            <a:ext cx="8857566" cy="360142"/>
            <a:chOff x="720033" y="5698714"/>
            <a:chExt cx="10678774" cy="353113"/>
          </a:xfrm>
        </p:grpSpPr>
        <p:sp>
          <p:nvSpPr>
            <p:cNvPr id="44" name="Title 12"/>
            <p:cNvSpPr txBox="1">
              <a:spLocks/>
            </p:cNvSpPr>
            <p:nvPr/>
          </p:nvSpPr>
          <p:spPr>
            <a:xfrm>
              <a:off x="720033" y="5725916"/>
              <a:ext cx="10678774" cy="325911"/>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tabLst>
                  <a:tab pos="2514600" algn="l"/>
                  <a:tab pos="9309100" algn="r"/>
                  <a:tab pos="11310938" algn="r"/>
                </a:tabLst>
              </a:pPr>
              <a:r>
                <a:rPr sz="2400" err="1">
                  <a:solidFill>
                    <a:srgbClr val="5A5757"/>
                  </a:solidFill>
                  <a:ea typeface="Segoe UI" pitchFamily="34" charset="0"/>
                  <a:cs typeface="Segoe UI" pitchFamily="34" charset="0"/>
                </a:rPr>
                <a:t>danholme</a:t>
              </a:r>
              <a:r>
                <a:rPr sz="2400">
                  <a:solidFill>
                    <a:srgbClr val="5A5757"/>
                  </a:solidFill>
                  <a:ea typeface="Segoe UI" pitchFamily="34" charset="0"/>
                  <a:cs typeface="Segoe UI" pitchFamily="34" charset="0"/>
                </a:rPr>
                <a:t>	http://tiny.cc/danholmespc14	dan.holme@itunity.com</a:t>
              </a:r>
            </a:p>
          </p:txBody>
        </p:sp>
        <p:pic>
          <p:nvPicPr>
            <p:cNvPr id="46" name="Picture 45" descr="t_logo-a.png"/>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806072" y="5698723"/>
              <a:ext cx="451771" cy="328970"/>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 descr="C:\Users\Dan\Pictures\facebook_logo (36x36).jpg"/>
            <p:cNvPicPr>
              <a:picLocks noChangeAspect="1" noChangeArrowheads="1"/>
            </p:cNvPicPr>
            <p:nvPr/>
          </p:nvPicPr>
          <p:blipFill>
            <a:blip r:embed="rId5">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254864" y="5698714"/>
              <a:ext cx="451774" cy="328969"/>
            </a:xfrm>
            <a:prstGeom prst="rect">
              <a:avLst/>
            </a:prstGeom>
            <a:noFill/>
            <a:extLst>
              <a:ext uri="{909E8E84-426E-40DD-AFC4-6F175D3DCCD1}">
                <a14:hiddenFill xmlns:a14="http://schemas.microsoft.com/office/drawing/2010/main">
                  <a:solidFill>
                    <a:srgbClr val="FFFFFF"/>
                  </a:solidFill>
                </a14:hiddenFill>
              </a:ext>
            </a:extLst>
          </p:spPr>
        </p:pic>
      </p:grpSp>
      <p:sp>
        <p:nvSpPr>
          <p:cNvPr id="76" name="UNITY TILE"/>
          <p:cNvSpPr/>
          <p:nvPr/>
        </p:nvSpPr>
        <p:spPr bwMode="auto">
          <a:xfrm>
            <a:off x="4198620" y="1219310"/>
            <a:ext cx="4114800" cy="2058522"/>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solidFill>
              <a:srgbClr val="5A5757"/>
            </a:solid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5" name="AUTHOR TILE"/>
          <p:cNvGrpSpPr/>
          <p:nvPr/>
        </p:nvGrpSpPr>
        <p:grpSpPr>
          <a:xfrm>
            <a:off x="8627403" y="3582742"/>
            <a:ext cx="2057400" cy="2057400"/>
            <a:chOff x="4182687" y="3318318"/>
            <a:chExt cx="2057400" cy="2057400"/>
          </a:xfrm>
        </p:grpSpPr>
        <p:sp>
          <p:nvSpPr>
            <p:cNvPr id="68" name="Rectangle 67"/>
            <p:cNvSpPr/>
            <p:nvPr/>
          </p:nvSpPr>
          <p:spPr bwMode="auto">
            <a:xfrm>
              <a:off x="4182687" y="3318318"/>
              <a:ext cx="2057400" cy="2057400"/>
            </a:xfrm>
            <a:prstGeom prst="rect">
              <a:avLst/>
            </a:prstGeom>
            <a:solidFill>
              <a:srgbClr val="16A5DA"/>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pic>
          <p:nvPicPr>
            <p:cNvPr id="69" name="Picture 2"/>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437561" y="3408637"/>
              <a:ext cx="1536522" cy="1876762"/>
            </a:xfrm>
            <a:prstGeom prst="rect">
              <a:avLst/>
            </a:prstGeom>
            <a:solidFill>
              <a:srgbClr val="F26522"/>
            </a:solidFill>
            <a:extLst/>
          </p:spPr>
        </p:pic>
      </p:grpSp>
      <p:grpSp>
        <p:nvGrpSpPr>
          <p:cNvPr id="70" name="SPC TILE"/>
          <p:cNvGrpSpPr/>
          <p:nvPr/>
        </p:nvGrpSpPr>
        <p:grpSpPr>
          <a:xfrm>
            <a:off x="1829006" y="3582742"/>
            <a:ext cx="2057401" cy="2057400"/>
            <a:chOff x="5467126" y="4430310"/>
            <a:chExt cx="2011217" cy="1982870"/>
          </a:xfrm>
          <a:solidFill>
            <a:srgbClr val="00B0F0"/>
          </a:solidFill>
        </p:grpSpPr>
        <p:sp>
          <p:nvSpPr>
            <p:cNvPr id="71" name="Rectangle 70"/>
            <p:cNvSpPr/>
            <p:nvPr/>
          </p:nvSpPr>
          <p:spPr bwMode="auto">
            <a:xfrm>
              <a:off x="5467126" y="4430310"/>
              <a:ext cx="2011217" cy="1982870"/>
            </a:xfrm>
            <a:prstGeom prst="rect">
              <a:avLst/>
            </a:prstGeom>
            <a:solidFill>
              <a:srgbClr val="34343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72" name="Picture 4">
              <a:hlinkClick r:id="rId8"/>
            </p:cNvPr>
            <p:cNvPicPr>
              <a:picLocks noChangeAspect="1" noChangeArrowheads="1"/>
            </p:cNvPicPr>
            <p:nvPr/>
          </p:nvPicPr>
          <p:blipFill>
            <a:blip r:embed="rId9" cstate="print">
              <a:extLst>
                <a:ext uri="{28A0092B-C50C-407E-A947-70E740481C1C}">
                  <a14:useLocalDpi xmlns:a14="http://schemas.microsoft.com/office/drawing/2010/main"/>
                </a:ext>
              </a:extLst>
            </a:blip>
            <a:stretch>
              <a:fillRect/>
            </a:stretch>
          </p:blipFill>
          <p:spPr bwMode="auto">
            <a:xfrm>
              <a:off x="5790958" y="4503687"/>
              <a:ext cx="1353720" cy="1847841"/>
            </a:xfrm>
            <a:prstGeom prst="rect">
              <a:avLst/>
            </a:prstGeom>
            <a:grpFill/>
            <a:ln>
              <a:noFill/>
            </a:ln>
            <a:extLst/>
          </p:spPr>
        </p:pic>
      </p:grpSp>
      <p:grpSp>
        <p:nvGrpSpPr>
          <p:cNvPr id="65" name="CONSULTANT TILE"/>
          <p:cNvGrpSpPr/>
          <p:nvPr/>
        </p:nvGrpSpPr>
        <p:grpSpPr>
          <a:xfrm>
            <a:off x="8621838" y="1220432"/>
            <a:ext cx="2057400" cy="2057400"/>
            <a:chOff x="9218612" y="1390519"/>
            <a:chExt cx="2017242" cy="2017242"/>
          </a:xfrm>
          <a:solidFill>
            <a:schemeClr val="accent1"/>
          </a:solidFill>
        </p:grpSpPr>
        <p:sp>
          <p:nvSpPr>
            <p:cNvPr id="66" name="Rectangle 65"/>
            <p:cNvSpPr/>
            <p:nvPr/>
          </p:nvSpPr>
          <p:spPr bwMode="auto">
            <a:xfrm>
              <a:off x="9218612" y="1390519"/>
              <a:ext cx="2017242" cy="2017242"/>
            </a:xfrm>
            <a:prstGeom prst="rect">
              <a:avLst/>
            </a:prstGeom>
            <a:solidFill>
              <a:srgbClr val="ED1C2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endParaRPr lang="en-US" sz="1836" spc="-51" dirty="0">
                <a:gradFill>
                  <a:gsLst>
                    <a:gs pos="0">
                      <a:srgbClr val="FFFFFF"/>
                    </a:gs>
                    <a:gs pos="100000">
                      <a:srgbClr val="FFFFFF"/>
                    </a:gs>
                  </a:gsLst>
                  <a:lin ang="5400000" scaled="0"/>
                </a:gradFill>
                <a:ea typeface="Segoe UI" pitchFamily="34" charset="0"/>
                <a:cs typeface="Segoe UI" pitchFamily="34" charset="0"/>
              </a:endParaRPr>
            </a:p>
          </p:txBody>
        </p:sp>
        <p:pic>
          <p:nvPicPr>
            <p:cNvPr id="67" name="Picture 2"/>
            <p:cNvPicPr>
              <a:picLocks noChangeAspect="1" noChangeArrowheads="1"/>
            </p:cNvPicPr>
            <p:nvPr/>
          </p:nvPicPr>
          <p:blipFill>
            <a:blip r:embed="rId10">
              <a:extLst>
                <a:ext uri="{28A0092B-C50C-407E-A947-70E740481C1C}">
                  <a14:useLocalDpi xmlns:a14="http://schemas.microsoft.com/office/drawing/2010/main"/>
                </a:ext>
              </a:extLst>
            </a:blip>
            <a:stretch>
              <a:fillRect/>
            </a:stretch>
          </p:blipFill>
          <p:spPr bwMode="auto">
            <a:xfrm>
              <a:off x="9433069" y="1523665"/>
              <a:ext cx="1588329" cy="1749849"/>
            </a:xfrm>
            <a:prstGeom prst="rect">
              <a:avLst/>
            </a:prstGeom>
            <a:solidFill>
              <a:srgbClr val="F26522"/>
            </a:solidFill>
            <a:extLst/>
          </p:spPr>
        </p:pic>
      </p:grpSp>
      <p:sp>
        <p:nvSpPr>
          <p:cNvPr id="7" name="MAUI TILE"/>
          <p:cNvSpPr/>
          <p:nvPr/>
        </p:nvSpPr>
        <p:spPr bwMode="auto">
          <a:xfrm>
            <a:off x="4183034" y="3583553"/>
            <a:ext cx="4114800" cy="2056589"/>
          </a:xfrm>
          <a:prstGeom prst="rect">
            <a:avLst/>
          </a:prstGeom>
          <a:blipFill>
            <a:blip r:embed="rId11"/>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grpSp>
        <p:nvGrpSpPr>
          <p:cNvPr id="62" name="HEADSHOT TILE"/>
          <p:cNvGrpSpPr/>
          <p:nvPr/>
        </p:nvGrpSpPr>
        <p:grpSpPr>
          <a:xfrm>
            <a:off x="1828800" y="1220432"/>
            <a:ext cx="2057400" cy="2057400"/>
            <a:chOff x="1179117" y="1361484"/>
            <a:chExt cx="2011216" cy="2011216"/>
          </a:xfrm>
        </p:grpSpPr>
        <p:pic>
          <p:nvPicPr>
            <p:cNvPr id="63" name="Picture 2" descr="C:\Users\Dan\Pictures\Dan Headshots\Dan_Lync_100KB.jpg"/>
            <p:cNvPicPr>
              <a:picLocks noChangeAspect="1" noChangeArrowheads="1"/>
            </p:cNvPicPr>
            <p:nvPr/>
          </p:nvPicPr>
          <p:blipFill>
            <a:blip r:embed="rId12" cstate="screen">
              <a:extLst>
                <a:ext uri="{28A0092B-C50C-407E-A947-70E740481C1C}">
                  <a14:useLocalDpi xmlns:a14="http://schemas.microsoft.com/office/drawing/2010/main"/>
                </a:ext>
              </a:extLst>
            </a:blip>
            <a:srcRect/>
            <a:stretch>
              <a:fillRect/>
            </a:stretch>
          </p:blipFill>
          <p:spPr bwMode="auto">
            <a:xfrm>
              <a:off x="1179117" y="1361484"/>
              <a:ext cx="2011216" cy="2011216"/>
            </a:xfrm>
            <a:prstGeom prst="rect">
              <a:avLst/>
            </a:prstGeom>
            <a:noFill/>
            <a:ln>
              <a:solidFill>
                <a:srgbClr val="373737"/>
              </a:solidFill>
            </a:ln>
            <a:extLst>
              <a:ext uri="{909E8E84-426E-40DD-AFC4-6F175D3DCCD1}">
                <a14:hiddenFill xmlns:a14="http://schemas.microsoft.com/office/drawing/2010/main">
                  <a:solidFill>
                    <a:srgbClr val="FFFFFF"/>
                  </a:solidFill>
                </a14:hiddenFill>
              </a:ext>
            </a:extLst>
          </p:spPr>
        </p:pic>
        <p:pic>
          <p:nvPicPr>
            <p:cNvPr id="64" name="Picture 2" descr="http://www.ashwinkini.com/blog/wp-content/uploads/2008/01/mvp_horizontal_fullcolor.png"/>
            <p:cNvPicPr>
              <a:picLocks noChangeAspect="1" noChangeArrowheads="1"/>
            </p:cNvPicPr>
            <p:nvPr/>
          </p:nvPicPr>
          <p:blipFill>
            <a:blip r:embed="rId13" cstate="screen">
              <a:extLst>
                <a:ext uri="{28A0092B-C50C-407E-A947-70E740481C1C}">
                  <a14:useLocalDpi xmlns:a14="http://schemas.microsoft.com/office/drawing/2010/main"/>
                </a:ext>
              </a:extLst>
            </a:blip>
            <a:srcRect/>
            <a:stretch>
              <a:fillRect/>
            </a:stretch>
          </p:blipFill>
          <p:spPr bwMode="auto">
            <a:xfrm>
              <a:off x="2109139" y="2931911"/>
              <a:ext cx="1078309" cy="435471"/>
            </a:xfrm>
            <a:prstGeom prst="rect">
              <a:avLst/>
            </a:prstGeom>
            <a:noFill/>
            <a:ln>
              <a:solidFill>
                <a:srgbClr val="373737"/>
              </a:solidFill>
            </a:ln>
            <a:extLst>
              <a:ext uri="{909E8E84-426E-40DD-AFC4-6F175D3DCCD1}">
                <a14:hiddenFill xmlns:a14="http://schemas.microsoft.com/office/drawing/2010/main">
                  <a:solidFill>
                    <a:srgbClr val="FFFFFF"/>
                  </a:solidFill>
                </a14:hiddenFill>
              </a:ext>
            </a:extLst>
          </p:spPr>
        </p:pic>
      </p:grpSp>
      <p:grpSp>
        <p:nvGrpSpPr>
          <p:cNvPr id="49" name="AUTHOR"/>
          <p:cNvGrpSpPr/>
          <p:nvPr/>
        </p:nvGrpSpPr>
        <p:grpSpPr>
          <a:xfrm>
            <a:off x="1600199" y="914398"/>
            <a:ext cx="9326880" cy="5257800"/>
            <a:chOff x="2666882" y="1301232"/>
            <a:chExt cx="7234198" cy="4079099"/>
          </a:xfrm>
        </p:grpSpPr>
        <p:sp>
          <p:nvSpPr>
            <p:cNvPr id="55" name="Rectangle 54"/>
            <p:cNvSpPr/>
            <p:nvPr/>
          </p:nvSpPr>
          <p:spPr bwMode="auto">
            <a:xfrm>
              <a:off x="2666882" y="1301232"/>
              <a:ext cx="7234198" cy="4079099"/>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00" spc="-51" dirty="0" smtClean="0">
                  <a:solidFill>
                    <a:srgbClr val="505050"/>
                  </a:solidFill>
                  <a:ea typeface="Segoe UI" pitchFamily="34" charset="0"/>
                  <a:cs typeface="Segoe UI" pitchFamily="34" charset="0"/>
                </a:rPr>
                <a:t>AUTHOR</a:t>
              </a:r>
              <a:endParaRPr lang="en-US" sz="2800" spc="-51" dirty="0">
                <a:solidFill>
                  <a:srgbClr val="505050"/>
                </a:solidFill>
                <a:ea typeface="Segoe UI" pitchFamily="34" charset="0"/>
                <a:cs typeface="Segoe UI" pitchFamily="34" charset="0"/>
              </a:endParaRPr>
            </a:p>
          </p:txBody>
        </p:sp>
        <p:pic>
          <p:nvPicPr>
            <p:cNvPr id="56" name="Picture 55"/>
            <p:cNvPicPr>
              <a:picLocks noChangeAspect="1"/>
            </p:cNvPicPr>
            <p:nvPr/>
          </p:nvPicPr>
          <p:blipFill>
            <a:blip r:embed="rId14"/>
            <a:stretch>
              <a:fillRect/>
            </a:stretch>
          </p:blipFill>
          <p:spPr>
            <a:xfrm>
              <a:off x="4795846" y="1519140"/>
              <a:ext cx="2987432" cy="3648963"/>
            </a:xfrm>
            <a:prstGeom prst="rect">
              <a:avLst/>
            </a:prstGeom>
          </p:spPr>
        </p:pic>
      </p:grpSp>
      <p:grpSp>
        <p:nvGrpSpPr>
          <p:cNvPr id="41" name="SPC"/>
          <p:cNvGrpSpPr/>
          <p:nvPr/>
        </p:nvGrpSpPr>
        <p:grpSpPr>
          <a:xfrm>
            <a:off x="1600200" y="916117"/>
            <a:ext cx="9326880" cy="5257800"/>
            <a:chOff x="1619230" y="832616"/>
            <a:chExt cx="9327834" cy="5263384"/>
          </a:xfrm>
        </p:grpSpPr>
        <p:sp>
          <p:nvSpPr>
            <p:cNvPr id="42" name="Rectangle 41"/>
            <p:cNvSpPr/>
            <p:nvPr/>
          </p:nvSpPr>
          <p:spPr bwMode="auto">
            <a:xfrm>
              <a:off x="1619230" y="832616"/>
              <a:ext cx="9327834" cy="5263384"/>
            </a:xfrm>
            <a:prstGeom prst="rect">
              <a:avLst/>
            </a:prstGeom>
            <a:solidFill>
              <a:srgbClr val="373737"/>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00" spc="-51" dirty="0" smtClean="0">
                  <a:solidFill>
                    <a:srgbClr val="FFFFFF"/>
                  </a:solidFill>
                  <a:ea typeface="Segoe UI" pitchFamily="34" charset="0"/>
                  <a:cs typeface="Segoe UI" pitchFamily="34" charset="0"/>
                </a:rPr>
                <a:t>EXECUTIVE TRACK</a:t>
              </a:r>
              <a:endParaRPr lang="en-US" sz="2800" spc="-51" dirty="0">
                <a:solidFill>
                  <a:srgbClr val="FFFFFF"/>
                </a:solidFill>
                <a:ea typeface="Segoe UI" pitchFamily="34" charset="0"/>
                <a:cs typeface="Segoe UI" pitchFamily="34" charset="0"/>
              </a:endParaRPr>
            </a:p>
          </p:txBody>
        </p:sp>
        <p:pic>
          <p:nvPicPr>
            <p:cNvPr id="45" name="Picture 44"/>
            <p:cNvPicPr>
              <a:picLocks noChangeAspect="1"/>
            </p:cNvPicPr>
            <p:nvPr/>
          </p:nvPicPr>
          <p:blipFill>
            <a:blip r:embed="rId15">
              <a:extLst>
                <a:ext uri="{28A0092B-C50C-407E-A947-70E740481C1C}">
                  <a14:useLocalDpi xmlns:a14="http://schemas.microsoft.com/office/drawing/2010/main"/>
                </a:ext>
              </a:extLst>
            </a:blip>
            <a:stretch>
              <a:fillRect/>
            </a:stretch>
          </p:blipFill>
          <p:spPr>
            <a:xfrm>
              <a:off x="4558172" y="937172"/>
              <a:ext cx="3412844" cy="4658570"/>
            </a:xfrm>
            <a:prstGeom prst="rect">
              <a:avLst/>
            </a:prstGeom>
          </p:spPr>
        </p:pic>
      </p:grpSp>
      <p:grpSp>
        <p:nvGrpSpPr>
          <p:cNvPr id="57" name="CONSULTANT NBC" hidden="1"/>
          <p:cNvGrpSpPr/>
          <p:nvPr/>
        </p:nvGrpSpPr>
        <p:grpSpPr>
          <a:xfrm>
            <a:off x="1600200" y="916117"/>
            <a:ext cx="9326880" cy="5257800"/>
            <a:chOff x="1619229" y="838200"/>
            <a:chExt cx="9312276" cy="5263384"/>
          </a:xfrm>
        </p:grpSpPr>
        <p:sp>
          <p:nvSpPr>
            <p:cNvPr id="58" name="Rectangle 57"/>
            <p:cNvSpPr/>
            <p:nvPr/>
          </p:nvSpPr>
          <p:spPr bwMode="auto">
            <a:xfrm>
              <a:off x="1619229" y="838200"/>
              <a:ext cx="9312276" cy="5263384"/>
            </a:xfrm>
            <a:prstGeom prst="rect">
              <a:avLst/>
            </a:prstGeom>
            <a:solidFill>
              <a:schemeClr val="bg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00" spc="-51" dirty="0" smtClean="0">
                  <a:solidFill>
                    <a:srgbClr val="505050"/>
                  </a:solidFill>
                  <a:ea typeface="Segoe UI" pitchFamily="34" charset="0"/>
                  <a:cs typeface="Segoe UI" pitchFamily="34" charset="0"/>
                </a:rPr>
                <a:t>CONSULTANT</a:t>
              </a:r>
              <a:endParaRPr lang="en-US" sz="2800" spc="-51" dirty="0">
                <a:solidFill>
                  <a:srgbClr val="505050"/>
                </a:solidFill>
                <a:ea typeface="Segoe UI" pitchFamily="34" charset="0"/>
                <a:cs typeface="Segoe UI" pitchFamily="34" charset="0"/>
              </a:endParaRPr>
            </a:p>
          </p:txBody>
        </p:sp>
        <p:pic>
          <p:nvPicPr>
            <p:cNvPr id="59" name="Picture 58"/>
            <p:cNvPicPr>
              <a:picLocks noChangeAspect="1"/>
            </p:cNvPicPr>
            <p:nvPr/>
          </p:nvPicPr>
          <p:blipFill>
            <a:blip r:embed="rId16">
              <a:extLst>
                <a:ext uri="{28A0092B-C50C-407E-A947-70E740481C1C}">
                  <a14:useLocalDpi xmlns:a14="http://schemas.microsoft.com/office/drawing/2010/main"/>
                </a:ext>
              </a:extLst>
            </a:blip>
            <a:stretch>
              <a:fillRect/>
            </a:stretch>
          </p:blipFill>
          <p:spPr>
            <a:xfrm>
              <a:off x="3322636" y="1248559"/>
              <a:ext cx="5791202" cy="4343402"/>
            </a:xfrm>
            <a:prstGeom prst="rect">
              <a:avLst/>
            </a:prstGeom>
          </p:spPr>
        </p:pic>
      </p:grpSp>
      <p:pic>
        <p:nvPicPr>
          <p:cNvPr id="51" name="UNITY GRAPHIC" descr="IT Unity Logo w:Tagline.ai"/>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17"/>
              <a:stretch>
                <a:fillRect/>
              </a:stretch>
            </p:blipFill>
          </mc:Choice>
          <mc:Fallback>
            <p:blipFill>
              <a:blip r:embed="rId18"/>
              <a:stretch>
                <a:fillRect/>
              </a:stretch>
            </p:blipFill>
          </mc:Fallback>
        </mc:AlternateContent>
        <p:spPr>
          <a:xfrm>
            <a:off x="1600200" y="903024"/>
            <a:ext cx="9325239" cy="5261238"/>
          </a:xfrm>
          <a:prstGeom prst="rect">
            <a:avLst/>
          </a:prstGeom>
          <a:solidFill>
            <a:srgbClr val="FFFFFF"/>
          </a:solidFill>
        </p:spPr>
      </p:pic>
      <p:sp>
        <p:nvSpPr>
          <p:cNvPr id="34" name="CONSULTANT PHOTO"/>
          <p:cNvSpPr/>
          <p:nvPr/>
        </p:nvSpPr>
        <p:spPr bwMode="auto">
          <a:xfrm>
            <a:off x="1598559" y="914400"/>
            <a:ext cx="9326880" cy="5257800"/>
          </a:xfrm>
          <a:prstGeom prst="rect">
            <a:avLst/>
          </a:prstGeom>
          <a:blipFill dpi="0" rotWithShape="1">
            <a:blip r:embed="rId19">
              <a:extLst>
                <a:ext uri="{28A0092B-C50C-407E-A947-70E740481C1C}">
                  <a14:useLocalDpi xmlns:a14="http://schemas.microsoft.com/office/drawing/2010/main" val="0"/>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93260" tIns="46630" rIns="46630" bIns="93260" numCol="1" spcCol="0" rtlCol="0" fromWordArt="0" anchor="b" anchorCtr="0" forceAA="0" compatLnSpc="1">
            <a:prstTxWarp prst="textNoShape">
              <a:avLst/>
            </a:prstTxWarp>
            <a:noAutofit/>
          </a:bodyPr>
          <a:lstStyle/>
          <a:p>
            <a:pPr defTabSz="932290" fontAlgn="base">
              <a:spcBef>
                <a:spcPct val="0"/>
              </a:spcBef>
              <a:spcAft>
                <a:spcPct val="0"/>
              </a:spcAft>
            </a:pPr>
            <a:r>
              <a:rPr lang="en-US" sz="2800" spc="-51" dirty="0" smtClean="0">
                <a:solidFill>
                  <a:srgbClr val="FFFFFF"/>
                </a:solidFill>
                <a:ea typeface="Segoe UI" pitchFamily="34" charset="0"/>
                <a:cs typeface="Segoe UI" pitchFamily="34" charset="0"/>
              </a:rPr>
              <a:t>CONSULTANT</a:t>
            </a:r>
            <a:endParaRPr lang="en-US" sz="2800" spc="-51" dirty="0">
              <a:solidFill>
                <a:srgbClr val="FFFFFF"/>
              </a:solidFill>
              <a:ea typeface="Segoe UI" pitchFamily="34" charset="0"/>
              <a:cs typeface="Segoe UI" pitchFamily="34" charset="0"/>
            </a:endParaRPr>
          </a:p>
        </p:txBody>
      </p:sp>
      <p:sp>
        <p:nvSpPr>
          <p:cNvPr id="36" name="MAUI PHOTO"/>
          <p:cNvSpPr/>
          <p:nvPr/>
        </p:nvSpPr>
        <p:spPr bwMode="auto">
          <a:xfrm>
            <a:off x="1600200" y="914400"/>
            <a:ext cx="9326880" cy="5257800"/>
          </a:xfrm>
          <a:prstGeom prst="rect">
            <a:avLst/>
          </a:prstGeom>
          <a:blipFill dpi="0" rotWithShape="1">
            <a:blip r:embed="rId20">
              <a:extLst>
                <a:ext uri="{28A0092B-C50C-407E-A947-70E740481C1C}">
                  <a14:useLocalDpi xmlns:a14="http://schemas.microsoft.com/office/drawing/2010/main" val="0"/>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8600" tIns="46630" rIns="228600" bIns="93260" numCol="1" spcCol="0" rtlCol="0" fromWordArt="0" anchor="b" anchorCtr="0" forceAA="0" compatLnSpc="1">
            <a:prstTxWarp prst="textNoShape">
              <a:avLst/>
            </a:prstTxWarp>
            <a:noAutofit/>
          </a:bodyPr>
          <a:lstStyle/>
          <a:p>
            <a:pPr algn="r" defTabSz="932290" fontAlgn="base">
              <a:spcBef>
                <a:spcPct val="0"/>
              </a:spcBef>
              <a:spcAft>
                <a:spcPct val="0"/>
              </a:spcAft>
            </a:pPr>
            <a:r>
              <a:rPr lang="en-US" sz="2800" spc="-51" dirty="0" smtClean="0">
                <a:solidFill>
                  <a:srgbClr val="FFFFFF"/>
                </a:solidFill>
                <a:ea typeface="Segoe UI" pitchFamily="34" charset="0"/>
                <a:cs typeface="Segoe UI" pitchFamily="34" charset="0"/>
              </a:rPr>
              <a:t>MAUI</a:t>
            </a:r>
            <a:endParaRPr lang="en-US" sz="2800" spc="-51" dirty="0">
              <a:solidFill>
                <a:srgbClr val="FFFFFF"/>
              </a:solidFill>
              <a:ea typeface="Segoe UI" pitchFamily="34" charset="0"/>
              <a:cs typeface="Segoe UI" pitchFamily="34" charset="0"/>
            </a:endParaRPr>
          </a:p>
        </p:txBody>
      </p:sp>
      <p:sp>
        <p:nvSpPr>
          <p:cNvPr id="48" name="DAN HOLME PHOTO"/>
          <p:cNvSpPr/>
          <p:nvPr/>
        </p:nvSpPr>
        <p:spPr bwMode="auto">
          <a:xfrm>
            <a:off x="1600200" y="914400"/>
            <a:ext cx="9326880" cy="5257800"/>
          </a:xfrm>
          <a:prstGeom prst="rect">
            <a:avLst/>
          </a:prstGeom>
          <a:blipFill dpi="0" rotWithShape="1">
            <a:blip r:embed="rId21" cstate="screen">
              <a:extLst>
                <a:ext uri="{28A0092B-C50C-407E-A947-70E740481C1C}">
                  <a14:useLocalDpi xmlns:a14="http://schemas.microsoft.com/office/drawing/2010/main"/>
                </a:ext>
              </a:extLst>
            </a:blip>
            <a:srcRect/>
            <a:stretch>
              <a:fillRect/>
            </a:stretch>
          </a:bli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228600" tIns="46630" rIns="228600" bIns="93260" numCol="1" spcCol="0" rtlCol="0" fromWordArt="0" anchor="b" anchorCtr="0" forceAA="0" compatLnSpc="1">
            <a:prstTxWarp prst="textNoShape">
              <a:avLst/>
            </a:prstTxWarp>
            <a:noAutofit/>
          </a:bodyPr>
          <a:lstStyle/>
          <a:p>
            <a:pPr algn="r" defTabSz="932290" fontAlgn="base">
              <a:spcBef>
                <a:spcPct val="0"/>
              </a:spcBef>
              <a:spcAft>
                <a:spcPct val="0"/>
              </a:spcAft>
            </a:pPr>
            <a:r>
              <a:rPr lang="en-US" sz="2800" spc="-51" dirty="0" smtClean="0">
                <a:solidFill>
                  <a:srgbClr val="FFFFFF"/>
                </a:solidFill>
                <a:ea typeface="Segoe UI" pitchFamily="34" charset="0"/>
                <a:cs typeface="Segoe UI" pitchFamily="34" charset="0"/>
              </a:rPr>
              <a:t>DAN HOLME</a:t>
            </a:r>
            <a:endParaRPr lang="en-US" sz="2800" spc="-51" dirty="0">
              <a:solidFill>
                <a:srgbClr val="FFFFFF"/>
              </a:solidFill>
              <a:ea typeface="Segoe UI" pitchFamily="34" charset="0"/>
              <a:cs typeface="Segoe UI" pitchFamily="34" charset="0"/>
            </a:endParaRPr>
          </a:p>
        </p:txBody>
      </p:sp>
    </p:spTree>
    <p:extLst>
      <p:ext uri="{BB962C8B-B14F-4D97-AF65-F5344CB8AC3E}">
        <p14:creationId xmlns:p14="http://schemas.microsoft.com/office/powerpoint/2010/main" val="3680148987"/>
      </p:ext>
    </p:extLst>
  </p:cSld>
  <p:clrMapOvr>
    <a:masterClrMapping/>
  </p:clrMapOvr>
  <p:transition spd="slow">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autoRev="1" fill="hold" nodeType="clickEffect">
                                  <p:stCondLst>
                                    <p:cond delay="0"/>
                                  </p:stCondLst>
                                  <p:childTnLst>
                                    <p:animScale>
                                      <p:cBhvr>
                                        <p:cTn id="6" dur="250" fill="hold"/>
                                        <p:tgtEl>
                                          <p:spTgt spid="62"/>
                                        </p:tgtEl>
                                      </p:cBhvr>
                                      <p:by x="120000" y="120000"/>
                                    </p:animScale>
                                  </p:childTnLst>
                                </p:cTn>
                              </p:par>
                            </p:childTnLst>
                          </p:cTn>
                        </p:par>
                        <p:par>
                          <p:cTn id="7" fill="hold">
                            <p:stCondLst>
                              <p:cond delay="500"/>
                            </p:stCondLst>
                            <p:childTnLst>
                              <p:par>
                                <p:cTn id="8" presetID="53" presetClass="entr" presetSubtype="16" fill="hold" grpId="0" nodeType="afterEffect">
                                  <p:stCondLst>
                                    <p:cond delay="0"/>
                                  </p:stCondLst>
                                  <p:childTnLst>
                                    <p:set>
                                      <p:cBhvr>
                                        <p:cTn id="9" dur="1" fill="hold">
                                          <p:stCondLst>
                                            <p:cond delay="0"/>
                                          </p:stCondLst>
                                        </p:cTn>
                                        <p:tgtEl>
                                          <p:spTgt spid="48"/>
                                        </p:tgtEl>
                                        <p:attrNameLst>
                                          <p:attrName>style.visibility</p:attrName>
                                        </p:attrNameLst>
                                      </p:cBhvr>
                                      <p:to>
                                        <p:strVal val="visible"/>
                                      </p:to>
                                    </p:set>
                                    <p:anim calcmode="lin" valueType="num">
                                      <p:cBhvr>
                                        <p:cTn id="10" dur="500" fill="hold"/>
                                        <p:tgtEl>
                                          <p:spTgt spid="48"/>
                                        </p:tgtEl>
                                        <p:attrNameLst>
                                          <p:attrName>ppt_w</p:attrName>
                                        </p:attrNameLst>
                                      </p:cBhvr>
                                      <p:tavLst>
                                        <p:tav tm="0">
                                          <p:val>
                                            <p:fltVal val="0"/>
                                          </p:val>
                                        </p:tav>
                                        <p:tav tm="100000">
                                          <p:val>
                                            <p:strVal val="#ppt_w"/>
                                          </p:val>
                                        </p:tav>
                                      </p:tavLst>
                                    </p:anim>
                                    <p:anim calcmode="lin" valueType="num">
                                      <p:cBhvr>
                                        <p:cTn id="11" dur="500" fill="hold"/>
                                        <p:tgtEl>
                                          <p:spTgt spid="48"/>
                                        </p:tgtEl>
                                        <p:attrNameLst>
                                          <p:attrName>ppt_h</p:attrName>
                                        </p:attrNameLst>
                                      </p:cBhvr>
                                      <p:tavLst>
                                        <p:tav tm="0">
                                          <p:val>
                                            <p:fltVal val="0"/>
                                          </p:val>
                                        </p:tav>
                                        <p:tav tm="100000">
                                          <p:val>
                                            <p:strVal val="#ppt_h"/>
                                          </p:val>
                                        </p:tav>
                                      </p:tavLst>
                                    </p:anim>
                                    <p:animEffect transition="in" filter="fade">
                                      <p:cBhvr>
                                        <p:cTn id="12" dur="500"/>
                                        <p:tgtEl>
                                          <p:spTgt spid="4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xit" presetSubtype="32" fill="hold" grpId="1" nodeType="clickEffect">
                                  <p:stCondLst>
                                    <p:cond delay="0"/>
                                  </p:stCondLst>
                                  <p:childTnLst>
                                    <p:anim calcmode="lin" valueType="num">
                                      <p:cBhvr>
                                        <p:cTn id="16" dur="500"/>
                                        <p:tgtEl>
                                          <p:spTgt spid="48"/>
                                        </p:tgtEl>
                                        <p:attrNameLst>
                                          <p:attrName>ppt_w</p:attrName>
                                        </p:attrNameLst>
                                      </p:cBhvr>
                                      <p:tavLst>
                                        <p:tav tm="0">
                                          <p:val>
                                            <p:strVal val="ppt_w"/>
                                          </p:val>
                                        </p:tav>
                                        <p:tav tm="100000">
                                          <p:val>
                                            <p:fltVal val="0"/>
                                          </p:val>
                                        </p:tav>
                                      </p:tavLst>
                                    </p:anim>
                                    <p:anim calcmode="lin" valueType="num">
                                      <p:cBhvr>
                                        <p:cTn id="17" dur="500"/>
                                        <p:tgtEl>
                                          <p:spTgt spid="48"/>
                                        </p:tgtEl>
                                        <p:attrNameLst>
                                          <p:attrName>ppt_h</p:attrName>
                                        </p:attrNameLst>
                                      </p:cBhvr>
                                      <p:tavLst>
                                        <p:tav tm="0">
                                          <p:val>
                                            <p:strVal val="ppt_h"/>
                                          </p:val>
                                        </p:tav>
                                        <p:tav tm="100000">
                                          <p:val>
                                            <p:fltVal val="0"/>
                                          </p:val>
                                        </p:tav>
                                      </p:tavLst>
                                    </p:anim>
                                    <p:animEffect transition="out" filter="fade">
                                      <p:cBhvr>
                                        <p:cTn id="18" dur="500"/>
                                        <p:tgtEl>
                                          <p:spTgt spid="48"/>
                                        </p:tgtEl>
                                      </p:cBhvr>
                                    </p:animEffect>
                                    <p:set>
                                      <p:cBhvr>
                                        <p:cTn id="19" dur="1" fill="hold">
                                          <p:stCondLst>
                                            <p:cond delay="499"/>
                                          </p:stCondLst>
                                        </p:cTn>
                                        <p:tgtEl>
                                          <p:spTgt spid="48"/>
                                        </p:tgtEl>
                                        <p:attrNameLst>
                                          <p:attrName>style.visibility</p:attrName>
                                        </p:attrNameLst>
                                      </p:cBhvr>
                                      <p:to>
                                        <p:strVal val="hidden"/>
                                      </p:to>
                                    </p:set>
                                  </p:childTnLst>
                                </p:cTn>
                              </p:par>
                            </p:childTnLst>
                          </p:cTn>
                        </p:par>
                        <p:par>
                          <p:cTn id="20" fill="hold">
                            <p:stCondLst>
                              <p:cond delay="500"/>
                            </p:stCondLst>
                            <p:childTnLst>
                              <p:par>
                                <p:cTn id="21" presetID="6" presetClass="emph" presetSubtype="0" autoRev="1" fill="hold" grpId="0" nodeType="afterEffect">
                                  <p:stCondLst>
                                    <p:cond delay="500"/>
                                  </p:stCondLst>
                                  <p:childTnLst>
                                    <p:animScale>
                                      <p:cBhvr>
                                        <p:cTn id="22" dur="250" fill="hold"/>
                                        <p:tgtEl>
                                          <p:spTgt spid="7"/>
                                        </p:tgtEl>
                                      </p:cBhvr>
                                      <p:by x="120000" y="120000"/>
                                    </p:animScale>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p:cTn id="26" dur="500" fill="hold"/>
                                        <p:tgtEl>
                                          <p:spTgt spid="36"/>
                                        </p:tgtEl>
                                        <p:attrNameLst>
                                          <p:attrName>ppt_w</p:attrName>
                                        </p:attrNameLst>
                                      </p:cBhvr>
                                      <p:tavLst>
                                        <p:tav tm="0">
                                          <p:val>
                                            <p:fltVal val="0"/>
                                          </p:val>
                                        </p:tav>
                                        <p:tav tm="100000">
                                          <p:val>
                                            <p:strVal val="#ppt_w"/>
                                          </p:val>
                                        </p:tav>
                                      </p:tavLst>
                                    </p:anim>
                                    <p:anim calcmode="lin" valueType="num">
                                      <p:cBhvr>
                                        <p:cTn id="27" dur="500" fill="hold"/>
                                        <p:tgtEl>
                                          <p:spTgt spid="36"/>
                                        </p:tgtEl>
                                        <p:attrNameLst>
                                          <p:attrName>ppt_h</p:attrName>
                                        </p:attrNameLst>
                                      </p:cBhvr>
                                      <p:tavLst>
                                        <p:tav tm="0">
                                          <p:val>
                                            <p:fltVal val="0"/>
                                          </p:val>
                                        </p:tav>
                                        <p:tav tm="100000">
                                          <p:val>
                                            <p:strVal val="#ppt_h"/>
                                          </p:val>
                                        </p:tav>
                                      </p:tavLst>
                                    </p:anim>
                                    <p:animEffect transition="in" filter="fade">
                                      <p:cBhvr>
                                        <p:cTn id="28" dur="500"/>
                                        <p:tgtEl>
                                          <p:spTgt spid="36"/>
                                        </p:tgtEl>
                                      </p:cBhvr>
                                    </p:animEffect>
                                  </p:childTnLst>
                                </p:cTn>
                              </p:par>
                            </p:childTnLst>
                          </p:cTn>
                        </p:par>
                      </p:childTnLst>
                    </p:cTn>
                  </p:par>
                  <p:par>
                    <p:cTn id="29" fill="hold">
                      <p:stCondLst>
                        <p:cond delay="indefinite"/>
                      </p:stCondLst>
                      <p:childTnLst>
                        <p:par>
                          <p:cTn id="30" fill="hold">
                            <p:stCondLst>
                              <p:cond delay="0"/>
                            </p:stCondLst>
                            <p:childTnLst>
                              <p:par>
                                <p:cTn id="31" presetID="53" presetClass="exit" presetSubtype="32" fill="hold" grpId="1" nodeType="clickEffect">
                                  <p:stCondLst>
                                    <p:cond delay="0"/>
                                  </p:stCondLst>
                                  <p:childTnLst>
                                    <p:anim calcmode="lin" valueType="num">
                                      <p:cBhvr>
                                        <p:cTn id="32" dur="500"/>
                                        <p:tgtEl>
                                          <p:spTgt spid="36"/>
                                        </p:tgtEl>
                                        <p:attrNameLst>
                                          <p:attrName>ppt_w</p:attrName>
                                        </p:attrNameLst>
                                      </p:cBhvr>
                                      <p:tavLst>
                                        <p:tav tm="0">
                                          <p:val>
                                            <p:strVal val="ppt_w"/>
                                          </p:val>
                                        </p:tav>
                                        <p:tav tm="100000">
                                          <p:val>
                                            <p:fltVal val="0"/>
                                          </p:val>
                                        </p:tav>
                                      </p:tavLst>
                                    </p:anim>
                                    <p:anim calcmode="lin" valueType="num">
                                      <p:cBhvr>
                                        <p:cTn id="33" dur="500"/>
                                        <p:tgtEl>
                                          <p:spTgt spid="36"/>
                                        </p:tgtEl>
                                        <p:attrNameLst>
                                          <p:attrName>ppt_h</p:attrName>
                                        </p:attrNameLst>
                                      </p:cBhvr>
                                      <p:tavLst>
                                        <p:tav tm="0">
                                          <p:val>
                                            <p:strVal val="ppt_h"/>
                                          </p:val>
                                        </p:tav>
                                        <p:tav tm="100000">
                                          <p:val>
                                            <p:fltVal val="0"/>
                                          </p:val>
                                        </p:tav>
                                      </p:tavLst>
                                    </p:anim>
                                    <p:animEffect transition="out" filter="fade">
                                      <p:cBhvr>
                                        <p:cTn id="34" dur="500"/>
                                        <p:tgtEl>
                                          <p:spTgt spid="36"/>
                                        </p:tgtEl>
                                      </p:cBhvr>
                                    </p:animEffect>
                                    <p:set>
                                      <p:cBhvr>
                                        <p:cTn id="35" dur="1" fill="hold">
                                          <p:stCondLst>
                                            <p:cond delay="499"/>
                                          </p:stCondLst>
                                        </p:cTn>
                                        <p:tgtEl>
                                          <p:spTgt spid="36"/>
                                        </p:tgtEl>
                                        <p:attrNameLst>
                                          <p:attrName>style.visibility</p:attrName>
                                        </p:attrNameLst>
                                      </p:cBhvr>
                                      <p:to>
                                        <p:strVal val="hidden"/>
                                      </p:to>
                                    </p:set>
                                  </p:childTnLst>
                                </p:cTn>
                              </p:par>
                            </p:childTnLst>
                          </p:cTn>
                        </p:par>
                        <p:par>
                          <p:cTn id="36" fill="hold">
                            <p:stCondLst>
                              <p:cond delay="500"/>
                            </p:stCondLst>
                            <p:childTnLst>
                              <p:par>
                                <p:cTn id="37" presetID="6" presetClass="emph" presetSubtype="0" autoRev="1" fill="hold" nodeType="afterEffect">
                                  <p:stCondLst>
                                    <p:cond delay="500"/>
                                  </p:stCondLst>
                                  <p:childTnLst>
                                    <p:animScale>
                                      <p:cBhvr>
                                        <p:cTn id="38" dur="250" fill="hold"/>
                                        <p:tgtEl>
                                          <p:spTgt spid="65"/>
                                        </p:tgtEl>
                                      </p:cBhvr>
                                      <p:by x="120000" y="120000"/>
                                    </p:animScale>
                                  </p:childTnLst>
                                </p:cTn>
                              </p:par>
                            </p:childTnLst>
                          </p:cTn>
                        </p:par>
                        <p:par>
                          <p:cTn id="39" fill="hold">
                            <p:stCondLst>
                              <p:cond delay="1500"/>
                            </p:stCondLst>
                            <p:childTnLst>
                              <p:par>
                                <p:cTn id="40" presetID="53" presetClass="entr" presetSubtype="16" fill="hold" grpId="0" nodeType="after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p:cTn id="42" dur="500" fill="hold"/>
                                        <p:tgtEl>
                                          <p:spTgt spid="34"/>
                                        </p:tgtEl>
                                        <p:attrNameLst>
                                          <p:attrName>ppt_w</p:attrName>
                                        </p:attrNameLst>
                                      </p:cBhvr>
                                      <p:tavLst>
                                        <p:tav tm="0">
                                          <p:val>
                                            <p:fltVal val="0"/>
                                          </p:val>
                                        </p:tav>
                                        <p:tav tm="100000">
                                          <p:val>
                                            <p:strVal val="#ppt_w"/>
                                          </p:val>
                                        </p:tav>
                                      </p:tavLst>
                                    </p:anim>
                                    <p:anim calcmode="lin" valueType="num">
                                      <p:cBhvr>
                                        <p:cTn id="43" dur="500" fill="hold"/>
                                        <p:tgtEl>
                                          <p:spTgt spid="34"/>
                                        </p:tgtEl>
                                        <p:attrNameLst>
                                          <p:attrName>ppt_h</p:attrName>
                                        </p:attrNameLst>
                                      </p:cBhvr>
                                      <p:tavLst>
                                        <p:tav tm="0">
                                          <p:val>
                                            <p:fltVal val="0"/>
                                          </p:val>
                                        </p:tav>
                                        <p:tav tm="100000">
                                          <p:val>
                                            <p:strVal val="#ppt_h"/>
                                          </p:val>
                                        </p:tav>
                                      </p:tavLst>
                                    </p:anim>
                                    <p:animEffect transition="in" filter="fade">
                                      <p:cBhvr>
                                        <p:cTn id="44" dur="500"/>
                                        <p:tgtEl>
                                          <p:spTgt spid="34"/>
                                        </p:tgtEl>
                                      </p:cBhvr>
                                    </p:animEffect>
                                  </p:childTnLst>
                                </p:cTn>
                              </p:par>
                            </p:childTnLst>
                          </p:cTn>
                        </p:par>
                      </p:childTnLst>
                    </p:cTn>
                  </p:par>
                  <p:par>
                    <p:cTn id="45" fill="hold">
                      <p:stCondLst>
                        <p:cond delay="indefinite"/>
                      </p:stCondLst>
                      <p:childTnLst>
                        <p:par>
                          <p:cTn id="46" fill="hold">
                            <p:stCondLst>
                              <p:cond delay="0"/>
                            </p:stCondLst>
                            <p:childTnLst>
                              <p:par>
                                <p:cTn id="47" presetID="53" presetClass="exit" presetSubtype="32" fill="hold" grpId="1" nodeType="clickEffect">
                                  <p:stCondLst>
                                    <p:cond delay="0"/>
                                  </p:stCondLst>
                                  <p:childTnLst>
                                    <p:anim calcmode="lin" valueType="num">
                                      <p:cBhvr>
                                        <p:cTn id="48" dur="500"/>
                                        <p:tgtEl>
                                          <p:spTgt spid="34"/>
                                        </p:tgtEl>
                                        <p:attrNameLst>
                                          <p:attrName>ppt_w</p:attrName>
                                        </p:attrNameLst>
                                      </p:cBhvr>
                                      <p:tavLst>
                                        <p:tav tm="0">
                                          <p:val>
                                            <p:strVal val="ppt_w"/>
                                          </p:val>
                                        </p:tav>
                                        <p:tav tm="100000">
                                          <p:val>
                                            <p:fltVal val="0"/>
                                          </p:val>
                                        </p:tav>
                                      </p:tavLst>
                                    </p:anim>
                                    <p:anim calcmode="lin" valueType="num">
                                      <p:cBhvr>
                                        <p:cTn id="49" dur="500"/>
                                        <p:tgtEl>
                                          <p:spTgt spid="34"/>
                                        </p:tgtEl>
                                        <p:attrNameLst>
                                          <p:attrName>ppt_h</p:attrName>
                                        </p:attrNameLst>
                                      </p:cBhvr>
                                      <p:tavLst>
                                        <p:tav tm="0">
                                          <p:val>
                                            <p:strVal val="ppt_h"/>
                                          </p:val>
                                        </p:tav>
                                        <p:tav tm="100000">
                                          <p:val>
                                            <p:fltVal val="0"/>
                                          </p:val>
                                        </p:tav>
                                      </p:tavLst>
                                    </p:anim>
                                    <p:animEffect transition="out" filter="fade">
                                      <p:cBhvr>
                                        <p:cTn id="50" dur="500"/>
                                        <p:tgtEl>
                                          <p:spTgt spid="34"/>
                                        </p:tgtEl>
                                      </p:cBhvr>
                                    </p:animEffect>
                                    <p:set>
                                      <p:cBhvr>
                                        <p:cTn id="51" dur="1" fill="hold">
                                          <p:stCondLst>
                                            <p:cond delay="499"/>
                                          </p:stCondLst>
                                        </p:cTn>
                                        <p:tgtEl>
                                          <p:spTgt spid="34"/>
                                        </p:tgtEl>
                                        <p:attrNameLst>
                                          <p:attrName>style.visibility</p:attrName>
                                        </p:attrNameLst>
                                      </p:cBhvr>
                                      <p:to>
                                        <p:strVal val="hidden"/>
                                      </p:to>
                                    </p:set>
                                  </p:childTnLst>
                                </p:cTn>
                              </p:par>
                            </p:childTnLst>
                          </p:cTn>
                        </p:par>
                        <p:par>
                          <p:cTn id="52" fill="hold">
                            <p:stCondLst>
                              <p:cond delay="500"/>
                            </p:stCondLst>
                            <p:childTnLst>
                              <p:par>
                                <p:cTn id="53" presetID="6" presetClass="emph" presetSubtype="0" autoRev="1" fill="hold" nodeType="afterEffect">
                                  <p:stCondLst>
                                    <p:cond delay="500"/>
                                  </p:stCondLst>
                                  <p:childTnLst>
                                    <p:animScale>
                                      <p:cBhvr>
                                        <p:cTn id="54" dur="250" fill="hold"/>
                                        <p:tgtEl>
                                          <p:spTgt spid="70"/>
                                        </p:tgtEl>
                                      </p:cBhvr>
                                      <p:by x="120000" y="120000"/>
                                    </p:animScale>
                                  </p:childTnLst>
                                </p:cTn>
                              </p:par>
                            </p:childTnLst>
                          </p:cTn>
                        </p:par>
                        <p:par>
                          <p:cTn id="55" fill="hold">
                            <p:stCondLst>
                              <p:cond delay="1500"/>
                            </p:stCondLst>
                            <p:childTnLst>
                              <p:par>
                                <p:cTn id="56" presetID="53" presetClass="entr" presetSubtype="16" fill="hold" nodeType="afterEffect">
                                  <p:stCondLst>
                                    <p:cond delay="0"/>
                                  </p:stCondLst>
                                  <p:childTnLst>
                                    <p:set>
                                      <p:cBhvr>
                                        <p:cTn id="57" dur="1" fill="hold">
                                          <p:stCondLst>
                                            <p:cond delay="0"/>
                                          </p:stCondLst>
                                        </p:cTn>
                                        <p:tgtEl>
                                          <p:spTgt spid="41"/>
                                        </p:tgtEl>
                                        <p:attrNameLst>
                                          <p:attrName>style.visibility</p:attrName>
                                        </p:attrNameLst>
                                      </p:cBhvr>
                                      <p:to>
                                        <p:strVal val="visible"/>
                                      </p:to>
                                    </p:set>
                                    <p:anim calcmode="lin" valueType="num">
                                      <p:cBhvr>
                                        <p:cTn id="58" dur="500" fill="hold"/>
                                        <p:tgtEl>
                                          <p:spTgt spid="41"/>
                                        </p:tgtEl>
                                        <p:attrNameLst>
                                          <p:attrName>ppt_w</p:attrName>
                                        </p:attrNameLst>
                                      </p:cBhvr>
                                      <p:tavLst>
                                        <p:tav tm="0">
                                          <p:val>
                                            <p:fltVal val="0"/>
                                          </p:val>
                                        </p:tav>
                                        <p:tav tm="100000">
                                          <p:val>
                                            <p:strVal val="#ppt_w"/>
                                          </p:val>
                                        </p:tav>
                                      </p:tavLst>
                                    </p:anim>
                                    <p:anim calcmode="lin" valueType="num">
                                      <p:cBhvr>
                                        <p:cTn id="59" dur="500" fill="hold"/>
                                        <p:tgtEl>
                                          <p:spTgt spid="41"/>
                                        </p:tgtEl>
                                        <p:attrNameLst>
                                          <p:attrName>ppt_h</p:attrName>
                                        </p:attrNameLst>
                                      </p:cBhvr>
                                      <p:tavLst>
                                        <p:tav tm="0">
                                          <p:val>
                                            <p:fltVal val="0"/>
                                          </p:val>
                                        </p:tav>
                                        <p:tav tm="100000">
                                          <p:val>
                                            <p:strVal val="#ppt_h"/>
                                          </p:val>
                                        </p:tav>
                                      </p:tavLst>
                                    </p:anim>
                                    <p:animEffect transition="in" filter="fade">
                                      <p:cBhvr>
                                        <p:cTn id="60" dur="500"/>
                                        <p:tgtEl>
                                          <p:spTgt spid="41"/>
                                        </p:tgtEl>
                                      </p:cBhvr>
                                    </p:animEffect>
                                  </p:childTnLst>
                                </p:cTn>
                              </p:par>
                            </p:childTnLst>
                          </p:cTn>
                        </p:par>
                      </p:childTnLst>
                    </p:cTn>
                  </p:par>
                  <p:par>
                    <p:cTn id="61" fill="hold">
                      <p:stCondLst>
                        <p:cond delay="indefinite"/>
                      </p:stCondLst>
                      <p:childTnLst>
                        <p:par>
                          <p:cTn id="62" fill="hold">
                            <p:stCondLst>
                              <p:cond delay="0"/>
                            </p:stCondLst>
                            <p:childTnLst>
                              <p:par>
                                <p:cTn id="63" presetID="53" presetClass="exit" presetSubtype="32" fill="hold" nodeType="clickEffect">
                                  <p:stCondLst>
                                    <p:cond delay="0"/>
                                  </p:stCondLst>
                                  <p:childTnLst>
                                    <p:anim calcmode="lin" valueType="num">
                                      <p:cBhvr>
                                        <p:cTn id="64" dur="500"/>
                                        <p:tgtEl>
                                          <p:spTgt spid="41"/>
                                        </p:tgtEl>
                                        <p:attrNameLst>
                                          <p:attrName>ppt_w</p:attrName>
                                        </p:attrNameLst>
                                      </p:cBhvr>
                                      <p:tavLst>
                                        <p:tav tm="0">
                                          <p:val>
                                            <p:strVal val="ppt_w"/>
                                          </p:val>
                                        </p:tav>
                                        <p:tav tm="100000">
                                          <p:val>
                                            <p:fltVal val="0"/>
                                          </p:val>
                                        </p:tav>
                                      </p:tavLst>
                                    </p:anim>
                                    <p:anim calcmode="lin" valueType="num">
                                      <p:cBhvr>
                                        <p:cTn id="65" dur="500"/>
                                        <p:tgtEl>
                                          <p:spTgt spid="41"/>
                                        </p:tgtEl>
                                        <p:attrNameLst>
                                          <p:attrName>ppt_h</p:attrName>
                                        </p:attrNameLst>
                                      </p:cBhvr>
                                      <p:tavLst>
                                        <p:tav tm="0">
                                          <p:val>
                                            <p:strVal val="ppt_h"/>
                                          </p:val>
                                        </p:tav>
                                        <p:tav tm="100000">
                                          <p:val>
                                            <p:fltVal val="0"/>
                                          </p:val>
                                        </p:tav>
                                      </p:tavLst>
                                    </p:anim>
                                    <p:animEffect transition="out" filter="fade">
                                      <p:cBhvr>
                                        <p:cTn id="66" dur="500"/>
                                        <p:tgtEl>
                                          <p:spTgt spid="41"/>
                                        </p:tgtEl>
                                      </p:cBhvr>
                                    </p:animEffect>
                                    <p:set>
                                      <p:cBhvr>
                                        <p:cTn id="67" dur="1" fill="hold">
                                          <p:stCondLst>
                                            <p:cond delay="499"/>
                                          </p:stCondLst>
                                        </p:cTn>
                                        <p:tgtEl>
                                          <p:spTgt spid="41"/>
                                        </p:tgtEl>
                                        <p:attrNameLst>
                                          <p:attrName>style.visibility</p:attrName>
                                        </p:attrNameLst>
                                      </p:cBhvr>
                                      <p:to>
                                        <p:strVal val="hidden"/>
                                      </p:to>
                                    </p:set>
                                  </p:childTnLst>
                                </p:cTn>
                              </p:par>
                            </p:childTnLst>
                          </p:cTn>
                        </p:par>
                        <p:par>
                          <p:cTn id="68" fill="hold">
                            <p:stCondLst>
                              <p:cond delay="500"/>
                            </p:stCondLst>
                            <p:childTnLst>
                              <p:par>
                                <p:cTn id="69" presetID="6" presetClass="emph" presetSubtype="0" autoRev="1" fill="hold" nodeType="afterEffect">
                                  <p:stCondLst>
                                    <p:cond delay="500"/>
                                  </p:stCondLst>
                                  <p:childTnLst>
                                    <p:animScale>
                                      <p:cBhvr>
                                        <p:cTn id="70" dur="250" fill="hold"/>
                                        <p:tgtEl>
                                          <p:spTgt spid="5"/>
                                        </p:tgtEl>
                                      </p:cBhvr>
                                      <p:by x="120000" y="120000"/>
                                    </p:animScale>
                                  </p:childTnLst>
                                </p:cTn>
                              </p:par>
                            </p:childTnLst>
                          </p:cTn>
                        </p:par>
                        <p:par>
                          <p:cTn id="71" fill="hold">
                            <p:stCondLst>
                              <p:cond delay="1500"/>
                            </p:stCondLst>
                            <p:childTnLst>
                              <p:par>
                                <p:cTn id="72" presetID="53" presetClass="entr" presetSubtype="16" fill="hold" nodeType="afterEffect">
                                  <p:stCondLst>
                                    <p:cond delay="0"/>
                                  </p:stCondLst>
                                  <p:childTnLst>
                                    <p:set>
                                      <p:cBhvr>
                                        <p:cTn id="73" dur="1" fill="hold">
                                          <p:stCondLst>
                                            <p:cond delay="0"/>
                                          </p:stCondLst>
                                        </p:cTn>
                                        <p:tgtEl>
                                          <p:spTgt spid="49"/>
                                        </p:tgtEl>
                                        <p:attrNameLst>
                                          <p:attrName>style.visibility</p:attrName>
                                        </p:attrNameLst>
                                      </p:cBhvr>
                                      <p:to>
                                        <p:strVal val="visible"/>
                                      </p:to>
                                    </p:set>
                                    <p:anim calcmode="lin" valueType="num">
                                      <p:cBhvr>
                                        <p:cTn id="74" dur="500" fill="hold"/>
                                        <p:tgtEl>
                                          <p:spTgt spid="49"/>
                                        </p:tgtEl>
                                        <p:attrNameLst>
                                          <p:attrName>ppt_w</p:attrName>
                                        </p:attrNameLst>
                                      </p:cBhvr>
                                      <p:tavLst>
                                        <p:tav tm="0">
                                          <p:val>
                                            <p:fltVal val="0"/>
                                          </p:val>
                                        </p:tav>
                                        <p:tav tm="100000">
                                          <p:val>
                                            <p:strVal val="#ppt_w"/>
                                          </p:val>
                                        </p:tav>
                                      </p:tavLst>
                                    </p:anim>
                                    <p:anim calcmode="lin" valueType="num">
                                      <p:cBhvr>
                                        <p:cTn id="75" dur="500" fill="hold"/>
                                        <p:tgtEl>
                                          <p:spTgt spid="49"/>
                                        </p:tgtEl>
                                        <p:attrNameLst>
                                          <p:attrName>ppt_h</p:attrName>
                                        </p:attrNameLst>
                                      </p:cBhvr>
                                      <p:tavLst>
                                        <p:tav tm="0">
                                          <p:val>
                                            <p:fltVal val="0"/>
                                          </p:val>
                                        </p:tav>
                                        <p:tav tm="100000">
                                          <p:val>
                                            <p:strVal val="#ppt_h"/>
                                          </p:val>
                                        </p:tav>
                                      </p:tavLst>
                                    </p:anim>
                                    <p:animEffect transition="in" filter="fade">
                                      <p:cBhvr>
                                        <p:cTn id="76" dur="500"/>
                                        <p:tgtEl>
                                          <p:spTgt spid="49"/>
                                        </p:tgtEl>
                                      </p:cBhvr>
                                    </p:animEffect>
                                  </p:childTnLst>
                                </p:cTn>
                              </p:par>
                            </p:childTnLst>
                          </p:cTn>
                        </p:par>
                      </p:childTnLst>
                    </p:cTn>
                  </p:par>
                  <p:par>
                    <p:cTn id="77" fill="hold">
                      <p:stCondLst>
                        <p:cond delay="indefinite"/>
                      </p:stCondLst>
                      <p:childTnLst>
                        <p:par>
                          <p:cTn id="78" fill="hold">
                            <p:stCondLst>
                              <p:cond delay="0"/>
                            </p:stCondLst>
                            <p:childTnLst>
                              <p:par>
                                <p:cTn id="79" presetID="53" presetClass="exit" presetSubtype="32" fill="hold" nodeType="clickEffect">
                                  <p:stCondLst>
                                    <p:cond delay="0"/>
                                  </p:stCondLst>
                                  <p:childTnLst>
                                    <p:anim calcmode="lin" valueType="num">
                                      <p:cBhvr>
                                        <p:cTn id="80" dur="500"/>
                                        <p:tgtEl>
                                          <p:spTgt spid="49"/>
                                        </p:tgtEl>
                                        <p:attrNameLst>
                                          <p:attrName>ppt_w</p:attrName>
                                        </p:attrNameLst>
                                      </p:cBhvr>
                                      <p:tavLst>
                                        <p:tav tm="0">
                                          <p:val>
                                            <p:strVal val="ppt_w"/>
                                          </p:val>
                                        </p:tav>
                                        <p:tav tm="100000">
                                          <p:val>
                                            <p:fltVal val="0"/>
                                          </p:val>
                                        </p:tav>
                                      </p:tavLst>
                                    </p:anim>
                                    <p:anim calcmode="lin" valueType="num">
                                      <p:cBhvr>
                                        <p:cTn id="81" dur="500"/>
                                        <p:tgtEl>
                                          <p:spTgt spid="49"/>
                                        </p:tgtEl>
                                        <p:attrNameLst>
                                          <p:attrName>ppt_h</p:attrName>
                                        </p:attrNameLst>
                                      </p:cBhvr>
                                      <p:tavLst>
                                        <p:tav tm="0">
                                          <p:val>
                                            <p:strVal val="ppt_h"/>
                                          </p:val>
                                        </p:tav>
                                        <p:tav tm="100000">
                                          <p:val>
                                            <p:fltVal val="0"/>
                                          </p:val>
                                        </p:tav>
                                      </p:tavLst>
                                    </p:anim>
                                    <p:animEffect transition="out" filter="fade">
                                      <p:cBhvr>
                                        <p:cTn id="82" dur="500"/>
                                        <p:tgtEl>
                                          <p:spTgt spid="49"/>
                                        </p:tgtEl>
                                      </p:cBhvr>
                                    </p:animEffect>
                                    <p:set>
                                      <p:cBhvr>
                                        <p:cTn id="83" dur="1" fill="hold">
                                          <p:stCondLst>
                                            <p:cond delay="499"/>
                                          </p:stCondLst>
                                        </p:cTn>
                                        <p:tgtEl>
                                          <p:spTgt spid="49"/>
                                        </p:tgtEl>
                                        <p:attrNameLst>
                                          <p:attrName>style.visibility</p:attrName>
                                        </p:attrNameLst>
                                      </p:cBhvr>
                                      <p:to>
                                        <p:strVal val="hidden"/>
                                      </p:to>
                                    </p:set>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nodeType="clickEffect">
                                  <p:stCondLst>
                                    <p:cond delay="0"/>
                                  </p:stCondLst>
                                  <p:childTnLst>
                                    <p:set>
                                      <p:cBhvr>
                                        <p:cTn id="87" dur="1" fill="hold">
                                          <p:stCondLst>
                                            <p:cond delay="0"/>
                                          </p:stCondLst>
                                        </p:cTn>
                                        <p:tgtEl>
                                          <p:spTgt spid="57"/>
                                        </p:tgtEl>
                                        <p:attrNameLst>
                                          <p:attrName>style.visibility</p:attrName>
                                        </p:attrNameLst>
                                      </p:cBhvr>
                                      <p:to>
                                        <p:strVal val="visible"/>
                                      </p:to>
                                    </p:set>
                                    <p:anim calcmode="lin" valueType="num">
                                      <p:cBhvr>
                                        <p:cTn id="88" dur="500" fill="hold"/>
                                        <p:tgtEl>
                                          <p:spTgt spid="57"/>
                                        </p:tgtEl>
                                        <p:attrNameLst>
                                          <p:attrName>ppt_w</p:attrName>
                                        </p:attrNameLst>
                                      </p:cBhvr>
                                      <p:tavLst>
                                        <p:tav tm="0">
                                          <p:val>
                                            <p:fltVal val="0"/>
                                          </p:val>
                                        </p:tav>
                                        <p:tav tm="100000">
                                          <p:val>
                                            <p:strVal val="#ppt_w"/>
                                          </p:val>
                                        </p:tav>
                                      </p:tavLst>
                                    </p:anim>
                                    <p:anim calcmode="lin" valueType="num">
                                      <p:cBhvr>
                                        <p:cTn id="89" dur="500" fill="hold"/>
                                        <p:tgtEl>
                                          <p:spTgt spid="57"/>
                                        </p:tgtEl>
                                        <p:attrNameLst>
                                          <p:attrName>ppt_h</p:attrName>
                                        </p:attrNameLst>
                                      </p:cBhvr>
                                      <p:tavLst>
                                        <p:tav tm="0">
                                          <p:val>
                                            <p:fltVal val="0"/>
                                          </p:val>
                                        </p:tav>
                                        <p:tav tm="100000">
                                          <p:val>
                                            <p:strVal val="#ppt_h"/>
                                          </p:val>
                                        </p:tav>
                                      </p:tavLst>
                                    </p:anim>
                                    <p:animEffect transition="in" filter="fade">
                                      <p:cBhvr>
                                        <p:cTn id="90" dur="500"/>
                                        <p:tgtEl>
                                          <p:spTgt spid="57"/>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xit" presetSubtype="32" fill="hold" nodeType="clickEffect">
                                  <p:stCondLst>
                                    <p:cond delay="0"/>
                                  </p:stCondLst>
                                  <p:childTnLst>
                                    <p:anim calcmode="lin" valueType="num">
                                      <p:cBhvr>
                                        <p:cTn id="94" dur="500"/>
                                        <p:tgtEl>
                                          <p:spTgt spid="57"/>
                                        </p:tgtEl>
                                        <p:attrNameLst>
                                          <p:attrName>ppt_w</p:attrName>
                                        </p:attrNameLst>
                                      </p:cBhvr>
                                      <p:tavLst>
                                        <p:tav tm="0">
                                          <p:val>
                                            <p:strVal val="ppt_w"/>
                                          </p:val>
                                        </p:tav>
                                        <p:tav tm="100000">
                                          <p:val>
                                            <p:fltVal val="0"/>
                                          </p:val>
                                        </p:tav>
                                      </p:tavLst>
                                    </p:anim>
                                    <p:anim calcmode="lin" valueType="num">
                                      <p:cBhvr>
                                        <p:cTn id="95" dur="500"/>
                                        <p:tgtEl>
                                          <p:spTgt spid="57"/>
                                        </p:tgtEl>
                                        <p:attrNameLst>
                                          <p:attrName>ppt_h</p:attrName>
                                        </p:attrNameLst>
                                      </p:cBhvr>
                                      <p:tavLst>
                                        <p:tav tm="0">
                                          <p:val>
                                            <p:strVal val="ppt_h"/>
                                          </p:val>
                                        </p:tav>
                                        <p:tav tm="100000">
                                          <p:val>
                                            <p:fltVal val="0"/>
                                          </p:val>
                                        </p:tav>
                                      </p:tavLst>
                                    </p:anim>
                                    <p:animEffect transition="out" filter="fade">
                                      <p:cBhvr>
                                        <p:cTn id="96" dur="500"/>
                                        <p:tgtEl>
                                          <p:spTgt spid="57"/>
                                        </p:tgtEl>
                                      </p:cBhvr>
                                    </p:animEffect>
                                    <p:set>
                                      <p:cBhvr>
                                        <p:cTn id="97" dur="1" fill="hold">
                                          <p:stCondLst>
                                            <p:cond delay="499"/>
                                          </p:stCondLst>
                                        </p:cTn>
                                        <p:tgtEl>
                                          <p:spTgt spid="57"/>
                                        </p:tgtEl>
                                        <p:attrNameLst>
                                          <p:attrName>style.visibility</p:attrName>
                                        </p:attrNameLst>
                                      </p:cBhvr>
                                      <p:to>
                                        <p:strVal val="hidden"/>
                                      </p:to>
                                    </p:set>
                                  </p:childTnLst>
                                </p:cTn>
                              </p:par>
                            </p:childTnLst>
                          </p:cTn>
                        </p:par>
                        <p:par>
                          <p:cTn id="98" fill="hold">
                            <p:stCondLst>
                              <p:cond delay="500"/>
                            </p:stCondLst>
                            <p:childTnLst>
                              <p:par>
                                <p:cTn id="99" presetID="6" presetClass="emph" presetSubtype="0" autoRev="1" fill="hold" grpId="0" nodeType="afterEffect">
                                  <p:stCondLst>
                                    <p:cond delay="500"/>
                                  </p:stCondLst>
                                  <p:childTnLst>
                                    <p:animScale>
                                      <p:cBhvr>
                                        <p:cTn id="100" dur="250" fill="hold"/>
                                        <p:tgtEl>
                                          <p:spTgt spid="76"/>
                                        </p:tgtEl>
                                      </p:cBhvr>
                                      <p:by x="120000" y="120000"/>
                                    </p:animScale>
                                  </p:childTnLst>
                                </p:cTn>
                              </p:par>
                            </p:childTnLst>
                          </p:cTn>
                        </p:par>
                        <p:par>
                          <p:cTn id="101" fill="hold">
                            <p:stCondLst>
                              <p:cond delay="1500"/>
                            </p:stCondLst>
                            <p:childTnLst>
                              <p:par>
                                <p:cTn id="102" presetID="53" presetClass="entr" presetSubtype="16" fill="hold" nodeType="afterEffect">
                                  <p:stCondLst>
                                    <p:cond delay="0"/>
                                  </p:stCondLst>
                                  <p:childTnLst>
                                    <p:set>
                                      <p:cBhvr>
                                        <p:cTn id="103" dur="1" fill="hold">
                                          <p:stCondLst>
                                            <p:cond delay="0"/>
                                          </p:stCondLst>
                                        </p:cTn>
                                        <p:tgtEl>
                                          <p:spTgt spid="51"/>
                                        </p:tgtEl>
                                        <p:attrNameLst>
                                          <p:attrName>style.visibility</p:attrName>
                                        </p:attrNameLst>
                                      </p:cBhvr>
                                      <p:to>
                                        <p:strVal val="visible"/>
                                      </p:to>
                                    </p:set>
                                    <p:anim calcmode="lin" valueType="num">
                                      <p:cBhvr>
                                        <p:cTn id="104" dur="500" fill="hold"/>
                                        <p:tgtEl>
                                          <p:spTgt spid="51"/>
                                        </p:tgtEl>
                                        <p:attrNameLst>
                                          <p:attrName>ppt_w</p:attrName>
                                        </p:attrNameLst>
                                      </p:cBhvr>
                                      <p:tavLst>
                                        <p:tav tm="0">
                                          <p:val>
                                            <p:fltVal val="0"/>
                                          </p:val>
                                        </p:tav>
                                        <p:tav tm="100000">
                                          <p:val>
                                            <p:strVal val="#ppt_w"/>
                                          </p:val>
                                        </p:tav>
                                      </p:tavLst>
                                    </p:anim>
                                    <p:anim calcmode="lin" valueType="num">
                                      <p:cBhvr>
                                        <p:cTn id="105" dur="500" fill="hold"/>
                                        <p:tgtEl>
                                          <p:spTgt spid="51"/>
                                        </p:tgtEl>
                                        <p:attrNameLst>
                                          <p:attrName>ppt_h</p:attrName>
                                        </p:attrNameLst>
                                      </p:cBhvr>
                                      <p:tavLst>
                                        <p:tav tm="0">
                                          <p:val>
                                            <p:fltVal val="0"/>
                                          </p:val>
                                        </p:tav>
                                        <p:tav tm="100000">
                                          <p:val>
                                            <p:strVal val="#ppt_h"/>
                                          </p:val>
                                        </p:tav>
                                      </p:tavLst>
                                    </p:anim>
                                    <p:animEffect transition="in" filter="fade">
                                      <p:cBhvr>
                                        <p:cTn id="106" dur="500"/>
                                        <p:tgtEl>
                                          <p:spTgt spid="51"/>
                                        </p:tgtEl>
                                      </p:cBhvr>
                                    </p:animEffect>
                                  </p:childTnLst>
                                </p:cTn>
                              </p:par>
                            </p:childTnLst>
                          </p:cTn>
                        </p:par>
                      </p:childTnLst>
                    </p:cTn>
                  </p:par>
                  <p:par>
                    <p:cTn id="107" fill="hold">
                      <p:stCondLst>
                        <p:cond delay="indefinite"/>
                      </p:stCondLst>
                      <p:childTnLst>
                        <p:par>
                          <p:cTn id="108" fill="hold">
                            <p:stCondLst>
                              <p:cond delay="0"/>
                            </p:stCondLst>
                            <p:childTnLst>
                              <p:par>
                                <p:cTn id="109" presetID="53" presetClass="exit" presetSubtype="32" fill="hold" nodeType="clickEffect">
                                  <p:stCondLst>
                                    <p:cond delay="0"/>
                                  </p:stCondLst>
                                  <p:childTnLst>
                                    <p:anim calcmode="lin" valueType="num">
                                      <p:cBhvr>
                                        <p:cTn id="110" dur="500"/>
                                        <p:tgtEl>
                                          <p:spTgt spid="51"/>
                                        </p:tgtEl>
                                        <p:attrNameLst>
                                          <p:attrName>ppt_w</p:attrName>
                                        </p:attrNameLst>
                                      </p:cBhvr>
                                      <p:tavLst>
                                        <p:tav tm="0">
                                          <p:val>
                                            <p:strVal val="ppt_w"/>
                                          </p:val>
                                        </p:tav>
                                        <p:tav tm="100000">
                                          <p:val>
                                            <p:fltVal val="0"/>
                                          </p:val>
                                        </p:tav>
                                      </p:tavLst>
                                    </p:anim>
                                    <p:anim calcmode="lin" valueType="num">
                                      <p:cBhvr>
                                        <p:cTn id="111" dur="500"/>
                                        <p:tgtEl>
                                          <p:spTgt spid="51"/>
                                        </p:tgtEl>
                                        <p:attrNameLst>
                                          <p:attrName>ppt_h</p:attrName>
                                        </p:attrNameLst>
                                      </p:cBhvr>
                                      <p:tavLst>
                                        <p:tav tm="0">
                                          <p:val>
                                            <p:strVal val="ppt_h"/>
                                          </p:val>
                                        </p:tav>
                                        <p:tav tm="100000">
                                          <p:val>
                                            <p:fltVal val="0"/>
                                          </p:val>
                                        </p:tav>
                                      </p:tavLst>
                                    </p:anim>
                                    <p:animEffect transition="out" filter="fade">
                                      <p:cBhvr>
                                        <p:cTn id="112" dur="500"/>
                                        <p:tgtEl>
                                          <p:spTgt spid="51"/>
                                        </p:tgtEl>
                                      </p:cBhvr>
                                    </p:animEffect>
                                    <p:set>
                                      <p:cBhvr>
                                        <p:cTn id="113" dur="1" fill="hold">
                                          <p:stCondLst>
                                            <p:cond delay="499"/>
                                          </p:stCondLst>
                                        </p:cTn>
                                        <p:tgtEl>
                                          <p:spTgt spid="5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animBg="1"/>
      <p:bldP spid="7" grpId="0" animBg="1"/>
      <p:bldP spid="34" grpId="0" animBg="1"/>
      <p:bldP spid="34" grpId="1" animBg="1"/>
      <p:bldP spid="36" grpId="0" animBg="1"/>
      <p:bldP spid="36" grpId="1" animBg="1"/>
      <p:bldP spid="48" grpId="0" animBg="1"/>
      <p:bldP spid="48" grpId="1"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Administrative Delegation: Guidance</a:t>
            </a:r>
            <a:endParaRPr lang="en-US" dirty="0"/>
          </a:p>
        </p:txBody>
      </p:sp>
      <p:sp>
        <p:nvSpPr>
          <p:cNvPr id="3" name="Text Placeholder 2"/>
          <p:cNvSpPr>
            <a:spLocks noGrp="1"/>
          </p:cNvSpPr>
          <p:nvPr>
            <p:ph type="body" sz="quarter" idx="11"/>
          </p:nvPr>
        </p:nvSpPr>
        <p:spPr>
          <a:xfrm>
            <a:off x="274639" y="1212849"/>
            <a:ext cx="11889564" cy="5715411"/>
          </a:xfrm>
        </p:spPr>
        <p:txBody>
          <a:bodyPr/>
          <a:lstStyle/>
          <a:p>
            <a:r>
              <a:rPr lang="en-US" dirty="0" smtClean="0"/>
              <a:t>Site Collection Owners</a:t>
            </a:r>
          </a:p>
          <a:p>
            <a:pPr lvl="1"/>
            <a:r>
              <a:rPr lang="en-US" dirty="0" smtClean="0"/>
              <a:t>1) Farm Administrator (</a:t>
            </a:r>
            <a:r>
              <a:rPr lang="en-US" dirty="0" err="1" smtClean="0"/>
              <a:t>SP_Admin</a:t>
            </a:r>
            <a:r>
              <a:rPr lang="en-US" dirty="0" smtClean="0"/>
              <a:t>)</a:t>
            </a:r>
          </a:p>
          <a:p>
            <a:pPr lvl="3"/>
            <a:r>
              <a:rPr lang="en-US" dirty="0" smtClean="0"/>
              <a:t>Email address is a “generic” email address / inbox. All site owner emails for all sites will go here.</a:t>
            </a:r>
          </a:p>
          <a:p>
            <a:pPr lvl="3"/>
            <a:r>
              <a:rPr lang="en-US" dirty="0" smtClean="0"/>
              <a:t>SP admins monitor the inbox.  Forward notifications to site business owners.</a:t>
            </a:r>
          </a:p>
          <a:p>
            <a:pPr lvl="3"/>
            <a:r>
              <a:rPr lang="en-US" dirty="0" smtClean="0"/>
              <a:t>Alternatively, build or buy another automated system to alert site contacts directly.</a:t>
            </a:r>
          </a:p>
          <a:p>
            <a:pPr lvl="1"/>
            <a:r>
              <a:rPr lang="en-US" dirty="0" smtClean="0"/>
              <a:t>2) Service-like account for site collection administration &amp; automation (</a:t>
            </a:r>
            <a:r>
              <a:rPr lang="en-US" dirty="0" err="1" smtClean="0"/>
              <a:t>SP_Automation</a:t>
            </a:r>
            <a:r>
              <a:rPr lang="en-US" dirty="0" smtClean="0"/>
              <a:t>)</a:t>
            </a:r>
          </a:p>
          <a:p>
            <a:r>
              <a:rPr lang="en-US" dirty="0" smtClean="0"/>
              <a:t>Site Administrators</a:t>
            </a:r>
          </a:p>
          <a:p>
            <a:pPr lvl="1"/>
            <a:r>
              <a:rPr lang="en-US" dirty="0" smtClean="0">
                <a:sym typeface="Wingdings" panose="05000000000000000000" pitchFamily="2" charset="2"/>
              </a:rPr>
              <a:t>Same two users (listed above) that are the site owners</a:t>
            </a:r>
          </a:p>
          <a:p>
            <a:pPr lvl="1"/>
            <a:r>
              <a:rPr lang="en-US" dirty="0" smtClean="0">
                <a:sym typeface="Wingdings" panose="05000000000000000000" pitchFamily="2" charset="2"/>
              </a:rPr>
              <a:t>An Active Directory security group (SP Site Collection Administrators)</a:t>
            </a:r>
          </a:p>
          <a:p>
            <a:pPr lvl="2"/>
            <a:r>
              <a:rPr lang="en-US" dirty="0" smtClean="0">
                <a:sym typeface="Wingdings" panose="05000000000000000000" pitchFamily="2" charset="2"/>
              </a:rPr>
              <a:t>Add “universal” site collection administrators to this group</a:t>
            </a:r>
          </a:p>
          <a:p>
            <a:pPr lvl="1"/>
            <a:r>
              <a:rPr lang="en-US" dirty="0" smtClean="0"/>
              <a:t>User accounts specific to the site collection</a:t>
            </a:r>
          </a:p>
          <a:p>
            <a:r>
              <a:rPr lang="en-US" dirty="0" smtClean="0"/>
              <a:t>Establish monitoring &amp; notification processes</a:t>
            </a:r>
          </a:p>
          <a:p>
            <a:r>
              <a:rPr lang="en-US" dirty="0" smtClean="0"/>
              <a:t>Audit changes to the groups</a:t>
            </a:r>
          </a:p>
        </p:txBody>
      </p:sp>
    </p:spTree>
    <p:extLst>
      <p:ext uri="{BB962C8B-B14F-4D97-AF65-F5344CB8AC3E}">
        <p14:creationId xmlns:p14="http://schemas.microsoft.com/office/powerpoint/2010/main" val="188502379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3">
                                            <p:txEl>
                                              <p:pRg st="8" end="8"/>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89038" y="1900237"/>
            <a:ext cx="10058399" cy="917575"/>
          </a:xfrm>
        </p:spPr>
        <p:txBody>
          <a:bodyPr/>
          <a:lstStyle/>
          <a:p>
            <a:r>
              <a:rPr lang="en-US" dirty="0" smtClean="0"/>
              <a:t>“ Site Collection Administrators … it’s the new Windows Administrators Group! “</a:t>
            </a:r>
            <a:endParaRPr lang="en-US" dirty="0"/>
          </a:p>
        </p:txBody>
      </p:sp>
      <p:sp>
        <p:nvSpPr>
          <p:cNvPr id="3" name="Text Placeholder 2"/>
          <p:cNvSpPr>
            <a:spLocks noGrp="1"/>
          </p:cNvSpPr>
          <p:nvPr>
            <p:ph type="body" sz="quarter" idx="10"/>
          </p:nvPr>
        </p:nvSpPr>
        <p:spPr>
          <a:xfrm>
            <a:off x="5761038" y="4868847"/>
            <a:ext cx="5486400" cy="627864"/>
          </a:xfrm>
        </p:spPr>
        <p:txBody>
          <a:bodyPr/>
          <a:lstStyle/>
          <a:p>
            <a:r>
              <a:rPr lang="en-US" dirty="0" smtClean="0"/>
              <a:t>Dan Holme</a:t>
            </a:r>
          </a:p>
        </p:txBody>
      </p:sp>
    </p:spTree>
    <p:extLst>
      <p:ext uri="{BB962C8B-B14F-4D97-AF65-F5344CB8AC3E}">
        <p14:creationId xmlns:p14="http://schemas.microsoft.com/office/powerpoint/2010/main" val="1337709331"/>
      </p:ext>
    </p:extLst>
  </p:cSld>
  <p:clrMapOvr>
    <a:masterClrMapping/>
  </p:clrMapOvr>
  <p:transition>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Navigation</a:t>
            </a:r>
            <a:endParaRPr lang="en-US" dirty="0"/>
          </a:p>
        </p:txBody>
      </p:sp>
    </p:spTree>
    <p:extLst>
      <p:ext uri="{BB962C8B-B14F-4D97-AF65-F5344CB8AC3E}">
        <p14:creationId xmlns:p14="http://schemas.microsoft.com/office/powerpoint/2010/main" val="395017810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“Universal” Navigation in SharePoint</a:t>
            </a:r>
            <a:endParaRPr lang="en-US" dirty="0"/>
          </a:p>
        </p:txBody>
      </p:sp>
      <p:sp>
        <p:nvSpPr>
          <p:cNvPr id="4" name="Text Placeholder 3"/>
          <p:cNvSpPr>
            <a:spLocks noGrp="1"/>
          </p:cNvSpPr>
          <p:nvPr>
            <p:ph type="body" sz="quarter" idx="11"/>
          </p:nvPr>
        </p:nvSpPr>
        <p:spPr>
          <a:xfrm>
            <a:off x="274639" y="1212849"/>
            <a:ext cx="11889564" cy="3447098"/>
          </a:xfrm>
        </p:spPr>
        <p:txBody>
          <a:bodyPr/>
          <a:lstStyle/>
          <a:p>
            <a:r>
              <a:rPr lang="en-US" dirty="0" smtClean="0"/>
              <a:t>Site collection navigation (out-of-box)</a:t>
            </a:r>
          </a:p>
          <a:p>
            <a:r>
              <a:rPr lang="en-US" dirty="0" smtClean="0"/>
              <a:t>Managed metadata based navigation</a:t>
            </a:r>
          </a:p>
          <a:p>
            <a:r>
              <a:rPr lang="en-US" dirty="0" smtClean="0"/>
              <a:t>Custom navigation solutions</a:t>
            </a:r>
          </a:p>
          <a:p>
            <a:r>
              <a:rPr lang="en-US" dirty="0" smtClean="0"/>
              <a:t>Third-party navigation solutions</a:t>
            </a:r>
          </a:p>
          <a:p>
            <a:r>
              <a:rPr lang="en-US" dirty="0" smtClean="0"/>
              <a:t>JUST SAY NO!</a:t>
            </a:r>
            <a:endParaRPr lang="en-US" dirty="0"/>
          </a:p>
        </p:txBody>
      </p:sp>
    </p:spTree>
    <p:extLst>
      <p:ext uri="{BB962C8B-B14F-4D97-AF65-F5344CB8AC3E}">
        <p14:creationId xmlns:p14="http://schemas.microsoft.com/office/powerpoint/2010/main" val="86664149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70855" y="-1"/>
            <a:ext cx="11094764" cy="6994525"/>
          </a:xfrm>
          <a:prstGeom prst="rect">
            <a:avLst/>
          </a:prstGeom>
        </p:spPr>
      </p:pic>
    </p:spTree>
    <p:extLst>
      <p:ext uri="{BB962C8B-B14F-4D97-AF65-F5344CB8AC3E}">
        <p14:creationId xmlns:p14="http://schemas.microsoft.com/office/powerpoint/2010/main" val="1682054289"/>
      </p:ext>
    </p:extLst>
  </p:cSld>
  <p:clrMapOvr>
    <a:masterClrMapping/>
  </p:clrMapOvr>
  <p:transition>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70855" y="-1"/>
            <a:ext cx="11094765" cy="6994525"/>
          </a:xfrm>
          <a:prstGeom prst="rect">
            <a:avLst/>
          </a:prstGeom>
        </p:spPr>
      </p:pic>
      <p:sp>
        <p:nvSpPr>
          <p:cNvPr id="3" name="Rectangle 2"/>
          <p:cNvSpPr/>
          <p:nvPr/>
        </p:nvSpPr>
        <p:spPr bwMode="auto">
          <a:xfrm>
            <a:off x="5151437" y="830262"/>
            <a:ext cx="1447800" cy="91440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29827085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70855" y="-1"/>
            <a:ext cx="11094765" cy="6994525"/>
          </a:xfrm>
          <a:prstGeom prst="rect">
            <a:avLst/>
          </a:prstGeom>
        </p:spPr>
      </p:pic>
    </p:spTree>
    <p:extLst>
      <p:ext uri="{BB962C8B-B14F-4D97-AF65-F5344CB8AC3E}">
        <p14:creationId xmlns:p14="http://schemas.microsoft.com/office/powerpoint/2010/main" val="311070333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55637" y="-1"/>
            <a:ext cx="11125200" cy="7013715"/>
          </a:xfrm>
          <a:prstGeom prst="rect">
            <a:avLst/>
          </a:prstGeom>
        </p:spPr>
      </p:pic>
    </p:spTree>
    <p:extLst>
      <p:ext uri="{BB962C8B-B14F-4D97-AF65-F5344CB8AC3E}">
        <p14:creationId xmlns:p14="http://schemas.microsoft.com/office/powerpoint/2010/main" val="33857909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70856" y="0"/>
            <a:ext cx="11094762" cy="6994524"/>
          </a:xfrm>
          <a:prstGeom prst="rect">
            <a:avLst/>
          </a:prstGeom>
        </p:spPr>
      </p:pic>
      <p:sp>
        <p:nvSpPr>
          <p:cNvPr id="3" name="Rectangle 2"/>
          <p:cNvSpPr/>
          <p:nvPr/>
        </p:nvSpPr>
        <p:spPr bwMode="auto">
          <a:xfrm>
            <a:off x="6260123" y="830262"/>
            <a:ext cx="1710714" cy="167640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9249070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70856" y="0"/>
            <a:ext cx="11094762" cy="6994524"/>
          </a:xfrm>
          <a:prstGeom prst="rect">
            <a:avLst/>
          </a:prstGeom>
        </p:spPr>
      </p:pic>
    </p:spTree>
    <p:extLst>
      <p:ext uri="{BB962C8B-B14F-4D97-AF65-F5344CB8AC3E}">
        <p14:creationId xmlns:p14="http://schemas.microsoft.com/office/powerpoint/2010/main" val="172646743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SharePoint 2013 Demystified</a:t>
            </a:r>
            <a:endParaRPr lang="en-US" b="1" dirty="0"/>
          </a:p>
        </p:txBody>
      </p:sp>
      <p:sp>
        <p:nvSpPr>
          <p:cNvPr id="5" name="Text Placeholder 4"/>
          <p:cNvSpPr>
            <a:spLocks noGrp="1"/>
          </p:cNvSpPr>
          <p:nvPr>
            <p:ph type="body" sz="quarter" idx="14"/>
          </p:nvPr>
        </p:nvSpPr>
        <p:spPr/>
        <p:txBody>
          <a:bodyPr/>
          <a:lstStyle/>
          <a:p>
            <a:r>
              <a:rPr lang="en-US" b="1" dirty="0" smtClean="0"/>
              <a:t>Dan Holme</a:t>
            </a:r>
          </a:p>
          <a:p>
            <a:r>
              <a:rPr lang="en-US" sz="2800" dirty="0" smtClean="0"/>
              <a:t>Analyst &amp; Evangelist</a:t>
            </a:r>
          </a:p>
          <a:p>
            <a:r>
              <a:rPr lang="en-US" sz="2800" dirty="0" smtClean="0"/>
              <a:t>IT UNITY</a:t>
            </a:r>
            <a:endParaRPr lang="en-US" sz="2800" dirty="0"/>
          </a:p>
        </p:txBody>
      </p:sp>
      <p:grpSp>
        <p:nvGrpSpPr>
          <p:cNvPr id="6" name="Group 5"/>
          <p:cNvGrpSpPr/>
          <p:nvPr/>
        </p:nvGrpSpPr>
        <p:grpSpPr>
          <a:xfrm>
            <a:off x="2097741" y="5881057"/>
            <a:ext cx="8240992" cy="335521"/>
            <a:chOff x="446315" y="5698714"/>
            <a:chExt cx="11226210" cy="328972"/>
          </a:xfrm>
        </p:grpSpPr>
        <p:sp>
          <p:nvSpPr>
            <p:cNvPr id="7" name="Title 12"/>
            <p:cNvSpPr txBox="1">
              <a:spLocks/>
            </p:cNvSpPr>
            <p:nvPr/>
          </p:nvSpPr>
          <p:spPr>
            <a:xfrm>
              <a:off x="446315" y="5717970"/>
              <a:ext cx="11226210" cy="271592"/>
            </a:xfrm>
            <a:prstGeom prst="rect">
              <a:avLst/>
            </a:prstGeom>
          </p:spPr>
          <p:txBody>
            <a:bodyPr vert="horz" wrap="square" lIns="0" tIns="0" rIns="0" bIns="0" rtlCol="0" anchor="t">
              <a:spAutoFit/>
            </a:bodyPr>
            <a:lstStyle>
              <a:lvl1pPr algn="l" defTabSz="914363" rtl="0" eaLnBrk="1" latinLnBrk="0" hangingPunct="1">
                <a:lnSpc>
                  <a:spcPct val="90000"/>
                </a:lnSpc>
                <a:spcBef>
                  <a:spcPct val="0"/>
                </a:spcBef>
                <a:buNone/>
                <a:defRPr lang="en-US" sz="5400" b="0" kern="1200" cap="none" spc="-100" baseline="0" dirty="0" smtClean="0">
                  <a:ln w="3175">
                    <a:noFill/>
                  </a:ln>
                  <a:gradFill flip="none" rotWithShape="1">
                    <a:gsLst>
                      <a:gs pos="0">
                        <a:schemeClr val="tx1">
                          <a:lumMod val="65000"/>
                          <a:lumOff val="35000"/>
                        </a:schemeClr>
                      </a:gs>
                      <a:gs pos="86000">
                        <a:schemeClr val="tx1">
                          <a:lumMod val="65000"/>
                          <a:lumOff val="35000"/>
                        </a:schemeClr>
                      </a:gs>
                    </a:gsLst>
                    <a:lin ang="5400000" scaled="0"/>
                    <a:tileRect/>
                  </a:gradFill>
                  <a:effectLst/>
                  <a:latin typeface="Segoe UI Light" pitchFamily="34" charset="0"/>
                  <a:ea typeface="+mn-ea"/>
                  <a:cs typeface="Arial" charset="0"/>
                </a:defRPr>
              </a:lvl1pPr>
            </a:lstStyle>
            <a:p>
              <a:pPr>
                <a:tabLst>
                  <a:tab pos="2636838" algn="l"/>
                  <a:tab pos="8283575" algn="r"/>
                  <a:tab pos="11310938" algn="r"/>
                </a:tabLst>
              </a:pPr>
              <a:r>
                <a:rPr sz="2000" err="1">
                  <a:gradFill flip="none" rotWithShape="1">
                    <a:gsLst>
                      <a:gs pos="0">
                        <a:srgbClr val="505050">
                          <a:lumMod val="65000"/>
                          <a:lumOff val="35000"/>
                        </a:srgbClr>
                      </a:gs>
                      <a:gs pos="86000">
                        <a:srgbClr val="505050">
                          <a:lumMod val="65000"/>
                          <a:lumOff val="35000"/>
                        </a:srgbClr>
                      </a:gs>
                    </a:gsLst>
                    <a:lin ang="5400000" scaled="0"/>
                    <a:tileRect/>
                  </a:gradFill>
                  <a:ea typeface="Segoe UI" pitchFamily="34" charset="0"/>
                  <a:cs typeface="Segoe UI" pitchFamily="34" charset="0"/>
                </a:rPr>
                <a:t>danholme</a:t>
              </a:r>
              <a:r>
                <a:rPr sz="2000">
                  <a:gradFill flip="none" rotWithShape="1">
                    <a:gsLst>
                      <a:gs pos="0">
                        <a:srgbClr val="505050">
                          <a:lumMod val="65000"/>
                          <a:lumOff val="35000"/>
                        </a:srgbClr>
                      </a:gs>
                      <a:gs pos="86000">
                        <a:srgbClr val="505050">
                          <a:lumMod val="65000"/>
                          <a:lumOff val="35000"/>
                        </a:srgbClr>
                      </a:gs>
                    </a:gsLst>
                    <a:lin ang="5400000" scaled="0"/>
                    <a:tileRect/>
                  </a:gradFill>
                  <a:ea typeface="Segoe UI" pitchFamily="34" charset="0"/>
                  <a:cs typeface="Segoe UI" pitchFamily="34" charset="0"/>
                </a:rPr>
                <a:t>	http://tiny.cc/danholmespc14	dan.holme@itunity.com</a:t>
              </a:r>
            </a:p>
          </p:txBody>
        </p:sp>
        <p:pic>
          <p:nvPicPr>
            <p:cNvPr id="8" name="Picture 7" descr="t_logo-a.png"/>
            <p:cNvPicPr>
              <a:picLocks noChangeAspect="1" noChangeArrowheads="1"/>
            </p:cNvPicPr>
            <p:nvPr/>
          </p:nvPicPr>
          <p:blipFill>
            <a:blip r:embed="rId3">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2367033" y="5698716"/>
              <a:ext cx="487525" cy="32897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4" descr="C:\Users\Dan\Pictures\facebook_logo (36x36).jpg"/>
            <p:cNvPicPr>
              <a:picLocks noChangeAspect="1" noChangeArrowheads="1"/>
            </p:cNvPicPr>
            <p:nvPr/>
          </p:nvPicPr>
          <p:blipFill>
            <a:blip r:embed="rId4">
              <a:duotone>
                <a:schemeClr val="bg2">
                  <a:shade val="45000"/>
                  <a:satMod val="135000"/>
                </a:schemeClr>
                <a:prstClr val="white"/>
              </a:duotone>
              <a:extLst>
                <a:ext uri="{28A0092B-C50C-407E-A947-70E740481C1C}">
                  <a14:useLocalDpi xmlns:a14="http://schemas.microsoft.com/office/drawing/2010/main"/>
                </a:ext>
              </a:extLst>
            </a:blip>
            <a:srcRect/>
            <a:stretch>
              <a:fillRect/>
            </a:stretch>
          </p:blipFill>
          <p:spPr bwMode="auto">
            <a:xfrm>
              <a:off x="1843999" y="5698714"/>
              <a:ext cx="487527" cy="328969"/>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733224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55637" y="-9595"/>
            <a:ext cx="11125200" cy="7013714"/>
          </a:xfrm>
          <a:prstGeom prst="rect">
            <a:avLst/>
          </a:prstGeom>
        </p:spPr>
      </p:pic>
    </p:spTree>
    <p:extLst>
      <p:ext uri="{BB962C8B-B14F-4D97-AF65-F5344CB8AC3E}">
        <p14:creationId xmlns:p14="http://schemas.microsoft.com/office/powerpoint/2010/main" val="252089221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70856" y="0"/>
            <a:ext cx="11094762" cy="6994524"/>
          </a:xfrm>
          <a:prstGeom prst="rect">
            <a:avLst/>
          </a:prstGeom>
        </p:spPr>
      </p:pic>
      <p:sp>
        <p:nvSpPr>
          <p:cNvPr id="3" name="Rectangle 2"/>
          <p:cNvSpPr/>
          <p:nvPr/>
        </p:nvSpPr>
        <p:spPr bwMode="auto">
          <a:xfrm>
            <a:off x="6260123" y="830262"/>
            <a:ext cx="1710714" cy="1676400"/>
          </a:xfrm>
          <a:prstGeom prst="rect">
            <a:avLst/>
          </a:prstGeom>
          <a:solidFill>
            <a:srgbClr val="FFFFFF"/>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20906250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Branding &amp; </a:t>
            </a:r>
            <a:br>
              <a:rPr lang="en-US" dirty="0" smtClean="0"/>
            </a:br>
            <a:r>
              <a:rPr lang="en-US" dirty="0" smtClean="0"/>
              <a:t>User Experience</a:t>
            </a:r>
            <a:endParaRPr lang="en-US" dirty="0"/>
          </a:p>
        </p:txBody>
      </p:sp>
    </p:spTree>
    <p:extLst>
      <p:ext uri="{BB962C8B-B14F-4D97-AF65-F5344CB8AC3E}">
        <p14:creationId xmlns:p14="http://schemas.microsoft.com/office/powerpoint/2010/main" val="20150454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Geographic Distribution</a:t>
            </a:r>
            <a:endParaRPr lang="en-US" dirty="0"/>
          </a:p>
        </p:txBody>
      </p:sp>
    </p:spTree>
    <p:extLst>
      <p:ext uri="{BB962C8B-B14F-4D97-AF65-F5344CB8AC3E}">
        <p14:creationId xmlns:p14="http://schemas.microsoft.com/office/powerpoint/2010/main" val="6530012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Geo-distributed performance</a:t>
            </a:r>
            <a:endParaRPr lang="en-US" dirty="0"/>
          </a:p>
        </p:txBody>
      </p:sp>
      <p:sp>
        <p:nvSpPr>
          <p:cNvPr id="7" name="Text Placeholder 6"/>
          <p:cNvSpPr>
            <a:spLocks noGrp="1"/>
          </p:cNvSpPr>
          <p:nvPr>
            <p:ph type="body" sz="quarter" idx="11"/>
          </p:nvPr>
        </p:nvSpPr>
        <p:spPr>
          <a:prstGeom prst="rect">
            <a:avLst/>
          </a:prstGeom>
        </p:spPr>
        <p:txBody>
          <a:bodyPr/>
          <a:lstStyle/>
          <a:p>
            <a:r>
              <a:rPr lang="en-US" sz="2856" dirty="0" smtClean="0"/>
              <a:t>Over-WAN performance</a:t>
            </a:r>
          </a:p>
          <a:p>
            <a:pPr lvl="1"/>
            <a:r>
              <a:rPr lang="en-US" sz="2448" dirty="0" smtClean="0"/>
              <a:t>Document collaboration</a:t>
            </a:r>
          </a:p>
          <a:p>
            <a:pPr lvl="1"/>
            <a:r>
              <a:rPr lang="en-US" sz="2448" dirty="0" smtClean="0"/>
              <a:t>Page reads</a:t>
            </a:r>
          </a:p>
          <a:p>
            <a:r>
              <a:rPr lang="en-US" sz="2856" dirty="0" smtClean="0"/>
              <a:t>Stretched farm</a:t>
            </a:r>
          </a:p>
          <a:p>
            <a:r>
              <a:rPr lang="en-US" sz="2856" dirty="0" smtClean="0"/>
              <a:t>Smart branding and optimization</a:t>
            </a:r>
          </a:p>
          <a:p>
            <a:pPr lvl="2"/>
            <a:r>
              <a:rPr lang="en-US" dirty="0" smtClean="0"/>
              <a:t>Leverage </a:t>
            </a:r>
            <a:r>
              <a:rPr lang="en-US" dirty="0"/>
              <a:t>minimal download strategy (MDS) </a:t>
            </a:r>
            <a:r>
              <a:rPr lang="en-US" dirty="0" smtClean="0"/>
              <a:t>(2013)</a:t>
            </a:r>
            <a:endParaRPr lang="en-US" sz="1840" dirty="0" smtClean="0"/>
          </a:p>
          <a:p>
            <a:r>
              <a:rPr lang="en-US" sz="2856" dirty="0" smtClean="0"/>
              <a:t>Content decisions</a:t>
            </a:r>
          </a:p>
          <a:p>
            <a:r>
              <a:rPr lang="en-US" sz="2856" dirty="0" smtClean="0"/>
              <a:t>Network acceleration: compression and caching</a:t>
            </a:r>
          </a:p>
          <a:p>
            <a:r>
              <a:rPr lang="en-US" sz="2856" dirty="0" smtClean="0"/>
              <a:t>Remote farms</a:t>
            </a:r>
          </a:p>
          <a:p>
            <a:r>
              <a:rPr lang="en-US" sz="2856" dirty="0" smtClean="0"/>
              <a:t>Remote processing: Office Web Apps, Remote Desktop Services</a:t>
            </a:r>
          </a:p>
          <a:p>
            <a:r>
              <a:rPr lang="en-US" sz="2856" dirty="0" smtClean="0"/>
              <a:t>SharePoint 2013: Better performance overall</a:t>
            </a:r>
            <a:endParaRPr lang="en-US" sz="2856" dirty="0"/>
          </a:p>
        </p:txBody>
      </p:sp>
      <p:sp>
        <p:nvSpPr>
          <p:cNvPr id="2" name="&quot;No&quot; Symbol 1"/>
          <p:cNvSpPr/>
          <p:nvPr/>
        </p:nvSpPr>
        <p:spPr bwMode="auto">
          <a:xfrm>
            <a:off x="278821" y="2581405"/>
            <a:ext cx="458657" cy="458657"/>
          </a:xfrm>
          <a:prstGeom prst="noSmoking">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137897002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2" grpId="0" animBg="1"/>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smtClean="0"/>
              <a:t>Geo-distributed availability</a:t>
            </a:r>
            <a:endParaRPr lang="en-US" dirty="0"/>
          </a:p>
        </p:txBody>
      </p:sp>
      <p:sp>
        <p:nvSpPr>
          <p:cNvPr id="7" name="Text Placeholder 6"/>
          <p:cNvSpPr>
            <a:spLocks noGrp="1"/>
          </p:cNvSpPr>
          <p:nvPr>
            <p:ph type="body" sz="quarter" idx="11"/>
          </p:nvPr>
        </p:nvSpPr>
        <p:spPr>
          <a:prstGeom prst="rect">
            <a:avLst/>
          </a:prstGeom>
        </p:spPr>
        <p:txBody>
          <a:bodyPr/>
          <a:lstStyle/>
          <a:p>
            <a:r>
              <a:rPr lang="en-US" sz="2856" dirty="0"/>
              <a:t>Stretched farm</a:t>
            </a:r>
          </a:p>
          <a:p>
            <a:r>
              <a:rPr lang="en-US" sz="2856" dirty="0"/>
              <a:t>Smart branding and optimization</a:t>
            </a:r>
          </a:p>
          <a:p>
            <a:r>
              <a:rPr lang="en-US" sz="2856" dirty="0" smtClean="0"/>
              <a:t>Content </a:t>
            </a:r>
            <a:r>
              <a:rPr lang="en-US" sz="2856" dirty="0"/>
              <a:t>decisions</a:t>
            </a:r>
          </a:p>
          <a:p>
            <a:r>
              <a:rPr lang="en-US" sz="2856" dirty="0"/>
              <a:t>Network acceleration: compression and caching</a:t>
            </a:r>
          </a:p>
          <a:p>
            <a:r>
              <a:rPr lang="en-US" sz="2856" dirty="0"/>
              <a:t>Remote farms</a:t>
            </a:r>
          </a:p>
          <a:p>
            <a:r>
              <a:rPr lang="en-US" sz="2856" dirty="0"/>
              <a:t>Remote processing: Office Web Apps, Remote Desktop Services</a:t>
            </a:r>
          </a:p>
        </p:txBody>
      </p:sp>
      <p:sp>
        <p:nvSpPr>
          <p:cNvPr id="2" name="&quot;No&quot; Symbol 1"/>
          <p:cNvSpPr/>
          <p:nvPr/>
        </p:nvSpPr>
        <p:spPr bwMode="auto">
          <a:xfrm>
            <a:off x="198437" y="1238889"/>
            <a:ext cx="458657" cy="458657"/>
          </a:xfrm>
          <a:prstGeom prst="noSmoking">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
        <p:nvSpPr>
          <p:cNvPr id="5" name="&quot;No&quot; Symbol 4"/>
          <p:cNvSpPr/>
          <p:nvPr/>
        </p:nvSpPr>
        <p:spPr bwMode="auto">
          <a:xfrm>
            <a:off x="198437" y="1743413"/>
            <a:ext cx="458657" cy="458657"/>
          </a:xfrm>
          <a:prstGeom prst="noSmoking">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
        <p:nvSpPr>
          <p:cNvPr id="8" name="&quot;No&quot; Symbol 7"/>
          <p:cNvSpPr/>
          <p:nvPr/>
        </p:nvSpPr>
        <p:spPr bwMode="auto">
          <a:xfrm>
            <a:off x="198437" y="2220274"/>
            <a:ext cx="458657" cy="458657"/>
          </a:xfrm>
          <a:prstGeom prst="noSmoking">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
        <p:nvSpPr>
          <p:cNvPr id="9" name="&quot;No&quot; Symbol 8"/>
          <p:cNvSpPr/>
          <p:nvPr/>
        </p:nvSpPr>
        <p:spPr bwMode="auto">
          <a:xfrm>
            <a:off x="198437" y="2678931"/>
            <a:ext cx="458657" cy="458657"/>
          </a:xfrm>
          <a:prstGeom prst="noSmoking">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
        <p:nvSpPr>
          <p:cNvPr id="10" name="&quot;No&quot; Symbol 9"/>
          <p:cNvSpPr/>
          <p:nvPr/>
        </p:nvSpPr>
        <p:spPr bwMode="auto">
          <a:xfrm>
            <a:off x="198437" y="3657400"/>
            <a:ext cx="458657" cy="458657"/>
          </a:xfrm>
          <a:prstGeom prst="noSmoking">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
        <p:nvSpPr>
          <p:cNvPr id="3" name="Rectangle 2"/>
          <p:cNvSpPr/>
          <p:nvPr/>
        </p:nvSpPr>
        <p:spPr bwMode="auto">
          <a:xfrm>
            <a:off x="344340" y="3200200"/>
            <a:ext cx="3048000" cy="396046"/>
          </a:xfrm>
          <a:prstGeom prst="rect">
            <a:avLst/>
          </a:prstGeom>
          <a:noFill/>
          <a:ln w="57150">
            <a:solidFill>
              <a:srgbClr val="FF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4017665525"/>
      </p:ext>
    </p:extLst>
  </p:cSld>
  <p:clrMapOvr>
    <a:masterClrMapping/>
  </p:clrMapOvr>
  <p:transition>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Geo-distributed performance</a:t>
            </a:r>
            <a:endParaRPr lang="en-US" dirty="0"/>
          </a:p>
        </p:txBody>
      </p:sp>
      <p:sp>
        <p:nvSpPr>
          <p:cNvPr id="7" name="Text Placeholder 6"/>
          <p:cNvSpPr>
            <a:spLocks noGrp="1"/>
          </p:cNvSpPr>
          <p:nvPr>
            <p:ph type="body" sz="quarter" idx="11"/>
          </p:nvPr>
        </p:nvSpPr>
        <p:spPr>
          <a:prstGeom prst="rect">
            <a:avLst/>
          </a:prstGeom>
        </p:spPr>
        <p:txBody>
          <a:bodyPr/>
          <a:lstStyle/>
          <a:p>
            <a:r>
              <a:rPr lang="en-US" sz="2856" dirty="0" smtClean="0"/>
              <a:t>Over-WAN performance</a:t>
            </a:r>
          </a:p>
          <a:p>
            <a:pPr lvl="1"/>
            <a:r>
              <a:rPr lang="en-US" sz="2448" dirty="0" smtClean="0"/>
              <a:t>Document collaboration</a:t>
            </a:r>
          </a:p>
          <a:p>
            <a:pPr lvl="1"/>
            <a:r>
              <a:rPr lang="en-US" sz="2448" dirty="0" smtClean="0"/>
              <a:t>Page reads</a:t>
            </a:r>
          </a:p>
          <a:p>
            <a:r>
              <a:rPr lang="en-US" sz="2856" dirty="0" smtClean="0"/>
              <a:t>Stretched farm</a:t>
            </a:r>
          </a:p>
          <a:p>
            <a:r>
              <a:rPr lang="en-US" sz="2856" dirty="0" smtClean="0"/>
              <a:t>Smart branding and optimization</a:t>
            </a:r>
          </a:p>
          <a:p>
            <a:pPr lvl="2"/>
            <a:r>
              <a:rPr lang="en-US" dirty="0" smtClean="0"/>
              <a:t>Leverage </a:t>
            </a:r>
            <a:r>
              <a:rPr lang="en-US" dirty="0"/>
              <a:t>minimal download strategy (MDS) </a:t>
            </a:r>
            <a:r>
              <a:rPr lang="en-US" dirty="0" smtClean="0"/>
              <a:t>(2013)</a:t>
            </a:r>
            <a:endParaRPr lang="en-US" sz="1840" dirty="0" smtClean="0"/>
          </a:p>
          <a:p>
            <a:r>
              <a:rPr lang="en-US" sz="2856" dirty="0" smtClean="0"/>
              <a:t>Content decisions</a:t>
            </a:r>
          </a:p>
          <a:p>
            <a:r>
              <a:rPr lang="en-US" sz="2856" dirty="0" smtClean="0"/>
              <a:t>Network acceleration: compression and caching</a:t>
            </a:r>
          </a:p>
          <a:p>
            <a:r>
              <a:rPr lang="en-US" sz="2856" dirty="0" smtClean="0"/>
              <a:t>Remote farms</a:t>
            </a:r>
          </a:p>
          <a:p>
            <a:r>
              <a:rPr lang="en-US" sz="2856" dirty="0" smtClean="0"/>
              <a:t>Remote processing: Office Web Apps, Remote Desktop Services</a:t>
            </a:r>
          </a:p>
          <a:p>
            <a:r>
              <a:rPr lang="en-US" sz="2856" dirty="0" smtClean="0"/>
              <a:t>SharePoint 2013: Better performance overall</a:t>
            </a:r>
            <a:endParaRPr lang="en-US" sz="2856" dirty="0"/>
          </a:p>
        </p:txBody>
      </p:sp>
      <p:sp>
        <p:nvSpPr>
          <p:cNvPr id="2" name="&quot;No&quot; Symbol 1"/>
          <p:cNvSpPr/>
          <p:nvPr/>
        </p:nvSpPr>
        <p:spPr bwMode="auto">
          <a:xfrm>
            <a:off x="268860" y="2581405"/>
            <a:ext cx="458657" cy="458657"/>
          </a:xfrm>
          <a:prstGeom prst="noSmoking">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186521" tIns="186521" rIns="186521" bIns="46628" numCol="1" rtlCol="0" anchor="t" anchorCtr="0" compatLnSpc="1">
            <a:prstTxWarp prst="textNoShape">
              <a:avLst/>
            </a:prstTxWarp>
          </a:bodyPr>
          <a:lstStyle/>
          <a:p>
            <a:pPr algn="ctr" defTabSz="932290" fontAlgn="base">
              <a:spcBef>
                <a:spcPct val="0"/>
              </a:spcBef>
              <a:spcAft>
                <a:spcPct val="0"/>
              </a:spcAft>
            </a:pPr>
            <a:endParaRPr lang="en-US" sz="2244" dirty="0">
              <a:gradFill>
                <a:gsLst>
                  <a:gs pos="0">
                    <a:srgbClr val="FFFFFF"/>
                  </a:gs>
                  <a:gs pos="100000">
                    <a:srgbClr val="FFFFFF"/>
                  </a:gs>
                </a:gsLst>
                <a:lin ang="5400000" scaled="0"/>
              </a:gradFill>
              <a:latin typeface="Segoe Condensed" pitchFamily="34" charset="0"/>
            </a:endParaRPr>
          </a:p>
        </p:txBody>
      </p:sp>
    </p:spTree>
    <p:extLst>
      <p:ext uri="{BB962C8B-B14F-4D97-AF65-F5344CB8AC3E}">
        <p14:creationId xmlns:p14="http://schemas.microsoft.com/office/powerpoint/2010/main" val="4470077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xEl>
                                              <p:pRg st="4" end="4"/>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7">
                                            <p:txEl>
                                              <p:pRg st="8" end="8"/>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7">
                                            <p:txEl>
                                              <p:pRg st="9" end="9"/>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uild="p"/>
      <p:bldP spid="2" grpId="0" animBg="1"/>
    </p:bldLst>
  </p:timing>
</p:sld>
</file>

<file path=ppt/slides/slide7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Multiple Farm Scenarios</a:t>
            </a:r>
            <a:endParaRPr lang="en-US" dirty="0"/>
          </a:p>
        </p:txBody>
      </p:sp>
    </p:spTree>
    <p:extLst>
      <p:ext uri="{BB962C8B-B14F-4D97-AF65-F5344CB8AC3E}">
        <p14:creationId xmlns:p14="http://schemas.microsoft.com/office/powerpoint/2010/main" val="3718110005"/>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Multiple Farm Scenarios</a:t>
            </a:r>
            <a:endParaRPr lang="en-US" dirty="0"/>
          </a:p>
        </p:txBody>
      </p:sp>
      <p:sp>
        <p:nvSpPr>
          <p:cNvPr id="4" name="Text Placeholder 3"/>
          <p:cNvSpPr>
            <a:spLocks noGrp="1"/>
          </p:cNvSpPr>
          <p:nvPr>
            <p:ph type="body" sz="quarter" idx="11"/>
          </p:nvPr>
        </p:nvSpPr>
        <p:spPr>
          <a:xfrm>
            <a:off x="274639" y="1212849"/>
            <a:ext cx="11889564" cy="5964710"/>
          </a:xfrm>
        </p:spPr>
        <p:txBody>
          <a:bodyPr/>
          <a:lstStyle/>
          <a:p>
            <a:r>
              <a:rPr lang="en-US" sz="3600" dirty="0" smtClean="0"/>
              <a:t>Application management</a:t>
            </a:r>
          </a:p>
          <a:p>
            <a:pPr lvl="1"/>
            <a:r>
              <a:rPr lang="en-US" sz="1800" dirty="0" smtClean="0"/>
              <a:t>Dev, test, staging, production</a:t>
            </a:r>
          </a:p>
          <a:p>
            <a:r>
              <a:rPr lang="en-US" sz="3600" dirty="0" smtClean="0"/>
              <a:t>Feature requirements</a:t>
            </a:r>
          </a:p>
          <a:p>
            <a:pPr lvl="1"/>
            <a:r>
              <a:rPr lang="en-US" sz="1800" dirty="0" smtClean="0"/>
              <a:t>SharePoint 2010 and SharePoint 2013</a:t>
            </a:r>
          </a:p>
          <a:p>
            <a:r>
              <a:rPr lang="en-US" sz="3600" dirty="0"/>
              <a:t>Security isolation</a:t>
            </a:r>
          </a:p>
          <a:p>
            <a:pPr lvl="1"/>
            <a:r>
              <a:rPr lang="en-US" sz="1800" dirty="0"/>
              <a:t>Public web site, extranet</a:t>
            </a:r>
          </a:p>
          <a:p>
            <a:r>
              <a:rPr lang="en-US" sz="3600" dirty="0" smtClean="0"/>
              <a:t>License cost</a:t>
            </a:r>
          </a:p>
          <a:p>
            <a:pPr lvl="1"/>
            <a:r>
              <a:rPr lang="en-US" sz="1800" dirty="0" smtClean="0"/>
              <a:t>Foundation &amp; Server, Standard &amp; Enterprise</a:t>
            </a:r>
          </a:p>
          <a:p>
            <a:pPr lvl="1"/>
            <a:r>
              <a:rPr lang="en-US" sz="1800" dirty="0" smtClean="0"/>
              <a:t>Third party </a:t>
            </a:r>
          </a:p>
          <a:p>
            <a:r>
              <a:rPr lang="en-US" sz="3600" dirty="0" smtClean="0"/>
              <a:t>Service level agreements ** (Premium/Standard service)</a:t>
            </a:r>
          </a:p>
          <a:p>
            <a:pPr lvl="1"/>
            <a:r>
              <a:rPr lang="en-US" sz="1800" dirty="0" smtClean="0"/>
              <a:t>Uptime, customizations, performance, geo-availability</a:t>
            </a:r>
          </a:p>
          <a:p>
            <a:r>
              <a:rPr lang="en-US" sz="3600" dirty="0" smtClean="0"/>
              <a:t>Service management</a:t>
            </a:r>
          </a:p>
          <a:p>
            <a:pPr lvl="1"/>
            <a:r>
              <a:rPr lang="en-US" sz="1800" dirty="0" smtClean="0"/>
              <a:t>Search, metadata, profile &amp; BCS</a:t>
            </a:r>
            <a:endParaRPr lang="en-US" sz="1800" dirty="0"/>
          </a:p>
        </p:txBody>
      </p:sp>
    </p:spTree>
    <p:extLst>
      <p:ext uri="{BB962C8B-B14F-4D97-AF65-F5344CB8AC3E}">
        <p14:creationId xmlns:p14="http://schemas.microsoft.com/office/powerpoint/2010/main" val="1540292712"/>
      </p:ext>
    </p:extLst>
  </p:cSld>
  <p:clrMapOvr>
    <a:masterClrMapping/>
  </p:clrMapOvr>
  <p:transition>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err="1" smtClean="0"/>
              <a:t>OneDrive</a:t>
            </a:r>
            <a:r>
              <a:rPr lang="en-US" dirty="0"/>
              <a:t/>
            </a:r>
            <a:br>
              <a:rPr lang="en-US" dirty="0"/>
            </a:br>
            <a:r>
              <a:rPr lang="en-US" dirty="0" err="1" smtClean="0"/>
              <a:t>OneDrive</a:t>
            </a:r>
            <a:r>
              <a:rPr lang="en-US" dirty="0" smtClean="0"/>
              <a:t> for Business</a:t>
            </a:r>
            <a:endParaRPr lang="en-US" dirty="0"/>
          </a:p>
        </p:txBody>
      </p:sp>
    </p:spTree>
    <p:extLst>
      <p:ext uri="{BB962C8B-B14F-4D97-AF65-F5344CB8AC3E}">
        <p14:creationId xmlns:p14="http://schemas.microsoft.com/office/powerpoint/2010/main" val="107299107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SharePoint and </a:t>
            </a:r>
            <a:br>
              <a:rPr lang="en-US" dirty="0" smtClean="0"/>
            </a:br>
            <a:r>
              <a:rPr lang="en-US" dirty="0" smtClean="0"/>
              <a:t>Active Directory</a:t>
            </a:r>
            <a:endParaRPr lang="en-US" dirty="0"/>
          </a:p>
        </p:txBody>
      </p:sp>
    </p:spTree>
    <p:extLst>
      <p:ext uri="{BB962C8B-B14F-4D97-AF65-F5344CB8AC3E}">
        <p14:creationId xmlns:p14="http://schemas.microsoft.com/office/powerpoint/2010/main" val="3274894844"/>
      </p:ext>
    </p:extLst>
  </p:cSld>
  <p:clrMapOvr>
    <a:masterClrMapping/>
  </p:clrMapOvr>
  <p:transition>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smtClean="0"/>
              <a:t>SharePoint Sharing</a:t>
            </a:r>
            <a:endParaRPr lang="en-US" dirty="0"/>
          </a:p>
        </p:txBody>
      </p:sp>
    </p:spTree>
    <p:extLst>
      <p:ext uri="{BB962C8B-B14F-4D97-AF65-F5344CB8AC3E}">
        <p14:creationId xmlns:p14="http://schemas.microsoft.com/office/powerpoint/2010/main" val="2248884589"/>
      </p:ext>
    </p:extLst>
  </p:cSld>
  <p:clrMapOvr>
    <a:masterClrMapping/>
  </p:clrMapOvr>
  <p:transition>
    <p:fade/>
  </p:transition>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2013 Sharing Interfaces</a:t>
            </a:r>
            <a:endParaRPr lang="en-US" dirty="0"/>
          </a:p>
        </p:txBody>
      </p:sp>
      <p:pic>
        <p:nvPicPr>
          <p:cNvPr id="4" name="Picture 3"/>
          <p:cNvPicPr>
            <a:picLocks noChangeAspect="1"/>
          </p:cNvPicPr>
          <p:nvPr/>
        </p:nvPicPr>
        <p:blipFill>
          <a:blip r:embed="rId2"/>
          <a:stretch>
            <a:fillRect/>
          </a:stretch>
        </p:blipFill>
        <p:spPr>
          <a:xfrm>
            <a:off x="1875700" y="1456243"/>
            <a:ext cx="2913707" cy="2785161"/>
          </a:xfrm>
          <a:prstGeom prst="rect">
            <a:avLst/>
          </a:prstGeom>
        </p:spPr>
      </p:pic>
      <p:sp>
        <p:nvSpPr>
          <p:cNvPr id="5" name="TextBox 4"/>
          <p:cNvSpPr txBox="1"/>
          <p:nvPr/>
        </p:nvSpPr>
        <p:spPr>
          <a:xfrm>
            <a:off x="1771886" y="4241405"/>
            <a:ext cx="1244551" cy="984341"/>
          </a:xfrm>
          <a:prstGeom prst="rect">
            <a:avLst/>
          </a:prstGeom>
          <a:noFill/>
        </p:spPr>
        <p:txBody>
          <a:bodyPr wrap="none" lIns="137133" tIns="109706" rIns="137133" bIns="109706" rtlCol="0">
            <a:spAutoFit/>
          </a:bodyPr>
          <a:lstStyle/>
          <a:p>
            <a:pPr defTabSz="932563">
              <a:lnSpc>
                <a:spcPct val="90000"/>
              </a:lnSpc>
              <a:spcAft>
                <a:spcPts val="450"/>
              </a:spcAft>
            </a:pPr>
            <a:r>
              <a:rPr lang="en-US" sz="3000" dirty="0">
                <a:gradFill>
                  <a:gsLst>
                    <a:gs pos="2917">
                      <a:srgbClr val="FFFFFF"/>
                    </a:gs>
                    <a:gs pos="30000">
                      <a:srgbClr val="FFFFFF"/>
                    </a:gs>
                  </a:gsLst>
                  <a:lin ang="5400000" scaled="0"/>
                </a:gradFill>
              </a:rPr>
              <a:t>Share</a:t>
            </a:r>
            <a:br>
              <a:rPr lang="en-US" sz="3000" dirty="0">
                <a:gradFill>
                  <a:gsLst>
                    <a:gs pos="2917">
                      <a:srgbClr val="FFFFFF"/>
                    </a:gs>
                    <a:gs pos="30000">
                      <a:srgbClr val="FFFFFF"/>
                    </a:gs>
                  </a:gsLst>
                  <a:lin ang="5400000" scaled="0"/>
                </a:gradFill>
              </a:rPr>
            </a:br>
            <a:r>
              <a:rPr lang="en-US" sz="2400" dirty="0">
                <a:solidFill>
                  <a:srgbClr val="93E2EF"/>
                </a:solidFill>
              </a:rPr>
              <a:t>Invite</a:t>
            </a:r>
            <a:endParaRPr lang="en-US" sz="3000" dirty="0">
              <a:gradFill>
                <a:gsLst>
                  <a:gs pos="2917">
                    <a:srgbClr val="FFFFFF"/>
                  </a:gs>
                  <a:gs pos="30000">
                    <a:srgbClr val="FFFFFF"/>
                  </a:gs>
                </a:gsLst>
                <a:lin ang="5400000" scaled="0"/>
              </a:gradFill>
            </a:endParaRPr>
          </a:p>
        </p:txBody>
      </p:sp>
      <p:sp>
        <p:nvSpPr>
          <p:cNvPr id="6" name="TextBox 5"/>
          <p:cNvSpPr txBox="1"/>
          <p:nvPr/>
        </p:nvSpPr>
        <p:spPr>
          <a:xfrm>
            <a:off x="8003469" y="1356238"/>
            <a:ext cx="2398801" cy="984341"/>
          </a:xfrm>
          <a:prstGeom prst="rect">
            <a:avLst/>
          </a:prstGeom>
          <a:noFill/>
        </p:spPr>
        <p:txBody>
          <a:bodyPr wrap="none" lIns="137133" tIns="109706" rIns="137133" bIns="109706" rtlCol="0">
            <a:spAutoFit/>
          </a:bodyPr>
          <a:lstStyle/>
          <a:p>
            <a:pPr defTabSz="932563">
              <a:lnSpc>
                <a:spcPct val="90000"/>
              </a:lnSpc>
              <a:spcAft>
                <a:spcPts val="450"/>
              </a:spcAft>
            </a:pPr>
            <a:r>
              <a:rPr lang="en-US" sz="3000" dirty="0">
                <a:gradFill>
                  <a:gsLst>
                    <a:gs pos="2917">
                      <a:srgbClr val="FFFFFF"/>
                    </a:gs>
                    <a:gs pos="30000">
                      <a:srgbClr val="FFFFFF"/>
                    </a:gs>
                  </a:gsLst>
                  <a:lin ang="5400000" scaled="0"/>
                </a:gradFill>
              </a:rPr>
              <a:t>Shared With</a:t>
            </a:r>
            <a:br>
              <a:rPr lang="en-US" sz="3000" dirty="0">
                <a:gradFill>
                  <a:gsLst>
                    <a:gs pos="2917">
                      <a:srgbClr val="FFFFFF"/>
                    </a:gs>
                    <a:gs pos="30000">
                      <a:srgbClr val="FFFFFF"/>
                    </a:gs>
                  </a:gsLst>
                  <a:lin ang="5400000" scaled="0"/>
                </a:gradFill>
              </a:rPr>
            </a:br>
            <a:r>
              <a:rPr lang="en-US" sz="2400" dirty="0">
                <a:solidFill>
                  <a:srgbClr val="93E2EF"/>
                </a:solidFill>
              </a:rPr>
              <a:t>Report</a:t>
            </a:r>
            <a:endParaRPr lang="en-US" sz="3000" dirty="0">
              <a:solidFill>
                <a:srgbClr val="93E2EF"/>
              </a:solidFill>
            </a:endParaRPr>
          </a:p>
        </p:txBody>
      </p:sp>
      <p:pic>
        <p:nvPicPr>
          <p:cNvPr id="7" name="Picture 6"/>
          <p:cNvPicPr>
            <a:picLocks noChangeAspect="1"/>
          </p:cNvPicPr>
          <p:nvPr/>
        </p:nvPicPr>
        <p:blipFill>
          <a:blip r:embed="rId3"/>
          <a:stretch>
            <a:fillRect/>
          </a:stretch>
        </p:blipFill>
        <p:spPr>
          <a:xfrm>
            <a:off x="5189743" y="1453570"/>
            <a:ext cx="2813727" cy="2399524"/>
          </a:xfrm>
          <a:prstGeom prst="rect">
            <a:avLst/>
          </a:prstGeom>
        </p:spPr>
      </p:pic>
      <p:sp>
        <p:nvSpPr>
          <p:cNvPr id="8" name="TextBox 7"/>
          <p:cNvSpPr txBox="1"/>
          <p:nvPr/>
        </p:nvSpPr>
        <p:spPr>
          <a:xfrm>
            <a:off x="8792389" y="4113208"/>
            <a:ext cx="1981637" cy="1049738"/>
          </a:xfrm>
          <a:prstGeom prst="rect">
            <a:avLst/>
          </a:prstGeom>
          <a:noFill/>
        </p:spPr>
        <p:txBody>
          <a:bodyPr wrap="none" lIns="137133" tIns="109706" rIns="137133" bIns="109706" rtlCol="0">
            <a:spAutoFit/>
          </a:bodyPr>
          <a:lstStyle/>
          <a:p>
            <a:pPr defTabSz="932563">
              <a:lnSpc>
                <a:spcPct val="90000"/>
              </a:lnSpc>
              <a:spcAft>
                <a:spcPts val="450"/>
              </a:spcAft>
            </a:pPr>
            <a:r>
              <a:rPr lang="en-US" sz="3000" dirty="0">
                <a:gradFill>
                  <a:gsLst>
                    <a:gs pos="2917">
                      <a:srgbClr val="FFFFFF"/>
                    </a:gs>
                    <a:gs pos="30000">
                      <a:srgbClr val="FFFFFF"/>
                    </a:gs>
                  </a:gsLst>
                  <a:lin ang="5400000" scaled="0"/>
                </a:gradFill>
              </a:rPr>
              <a:t>Advanced</a:t>
            </a:r>
          </a:p>
          <a:p>
            <a:pPr defTabSz="932563">
              <a:lnSpc>
                <a:spcPct val="90000"/>
              </a:lnSpc>
              <a:spcAft>
                <a:spcPts val="450"/>
              </a:spcAft>
            </a:pPr>
            <a:r>
              <a:rPr lang="en-US" sz="2400" dirty="0">
                <a:solidFill>
                  <a:srgbClr val="93E2EF"/>
                </a:solidFill>
              </a:rPr>
              <a:t>Manage</a:t>
            </a:r>
            <a:endParaRPr lang="en-US" sz="3000" dirty="0">
              <a:gradFill>
                <a:gsLst>
                  <a:gs pos="2917">
                    <a:srgbClr val="FFFFFF"/>
                  </a:gs>
                  <a:gs pos="30000">
                    <a:srgbClr val="FFFFFF"/>
                  </a:gs>
                </a:gsLst>
                <a:lin ang="5400000" scaled="0"/>
              </a:gradFill>
            </a:endParaRPr>
          </a:p>
        </p:txBody>
      </p:sp>
      <p:pic>
        <p:nvPicPr>
          <p:cNvPr id="9" name="Picture 8"/>
          <p:cNvPicPr>
            <a:picLocks noChangeAspect="1"/>
          </p:cNvPicPr>
          <p:nvPr/>
        </p:nvPicPr>
        <p:blipFill>
          <a:blip r:embed="rId4"/>
          <a:stretch>
            <a:fillRect/>
          </a:stretch>
        </p:blipFill>
        <p:spPr>
          <a:xfrm>
            <a:off x="5203214" y="4113209"/>
            <a:ext cx="3570719" cy="2363817"/>
          </a:xfrm>
          <a:prstGeom prst="rect">
            <a:avLst/>
          </a:prstGeom>
        </p:spPr>
      </p:pic>
      <p:cxnSp>
        <p:nvCxnSpPr>
          <p:cNvPr id="11" name="Straight Arrow Connector 10"/>
          <p:cNvCxnSpPr/>
          <p:nvPr/>
        </p:nvCxnSpPr>
        <p:spPr>
          <a:xfrm flipH="1" flipV="1">
            <a:off x="4288994" y="2870544"/>
            <a:ext cx="914218" cy="417204"/>
          </a:xfrm>
          <a:prstGeom prst="straightConnector1">
            <a:avLst/>
          </a:prstGeom>
          <a:ln w="762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 name="Rectangle 11"/>
          <p:cNvSpPr/>
          <p:nvPr/>
        </p:nvSpPr>
        <p:spPr bwMode="auto">
          <a:xfrm>
            <a:off x="5189743" y="3289083"/>
            <a:ext cx="648134" cy="199203"/>
          </a:xfrm>
          <a:prstGeom prst="rect">
            <a:avLst/>
          </a:prstGeom>
          <a:noFill/>
          <a:ln w="57150">
            <a:solidFill>
              <a:srgbClr val="C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14" name="Rectangle 13"/>
          <p:cNvSpPr/>
          <p:nvPr/>
        </p:nvSpPr>
        <p:spPr bwMode="auto">
          <a:xfrm>
            <a:off x="6515482" y="3289083"/>
            <a:ext cx="648134" cy="199203"/>
          </a:xfrm>
          <a:prstGeom prst="rect">
            <a:avLst/>
          </a:prstGeom>
          <a:noFill/>
          <a:ln w="57150">
            <a:solidFill>
              <a:srgbClr val="C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15" name="Straight Arrow Connector 14"/>
          <p:cNvCxnSpPr/>
          <p:nvPr/>
        </p:nvCxnSpPr>
        <p:spPr>
          <a:xfrm>
            <a:off x="6829125" y="3482272"/>
            <a:ext cx="9500" cy="881469"/>
          </a:xfrm>
          <a:prstGeom prst="straightConnector1">
            <a:avLst/>
          </a:prstGeom>
          <a:ln w="762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9" name="Rectangle 18"/>
          <p:cNvSpPr/>
          <p:nvPr/>
        </p:nvSpPr>
        <p:spPr bwMode="auto">
          <a:xfrm>
            <a:off x="5728870" y="4363741"/>
            <a:ext cx="530962" cy="480059"/>
          </a:xfrm>
          <a:prstGeom prst="rect">
            <a:avLst/>
          </a:prstGeom>
          <a:noFill/>
          <a:ln w="57150">
            <a:solidFill>
              <a:srgbClr val="C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cxnSp>
        <p:nvCxnSpPr>
          <p:cNvPr id="20" name="Straight Arrow Connector 19"/>
          <p:cNvCxnSpPr/>
          <p:nvPr/>
        </p:nvCxnSpPr>
        <p:spPr>
          <a:xfrm flipH="1" flipV="1">
            <a:off x="4161247" y="3036471"/>
            <a:ext cx="1567623" cy="1327271"/>
          </a:xfrm>
          <a:prstGeom prst="straightConnector1">
            <a:avLst/>
          </a:prstGeom>
          <a:ln w="762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4494130" y="1816696"/>
            <a:ext cx="809889" cy="9517"/>
          </a:xfrm>
          <a:prstGeom prst="straightConnector1">
            <a:avLst/>
          </a:prstGeom>
          <a:ln w="76200">
            <a:solidFill>
              <a:srgbClr val="C0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26" name="Rectangle 25"/>
          <p:cNvSpPr/>
          <p:nvPr/>
        </p:nvSpPr>
        <p:spPr bwMode="auto">
          <a:xfrm>
            <a:off x="3865174" y="1733763"/>
            <a:ext cx="648134" cy="199203"/>
          </a:xfrm>
          <a:prstGeom prst="rect">
            <a:avLst/>
          </a:prstGeom>
          <a:noFill/>
          <a:ln w="57150">
            <a:solidFill>
              <a:srgbClr val="C00000"/>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Tree>
    <p:extLst>
      <p:ext uri="{BB962C8B-B14F-4D97-AF65-F5344CB8AC3E}">
        <p14:creationId xmlns:p14="http://schemas.microsoft.com/office/powerpoint/2010/main" val="23372543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2"/>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500"/>
                                  </p:stCondLst>
                                  <p:childTnLst>
                                    <p:set>
                                      <p:cBhvr>
                                        <p:cTn id="29" dur="1" fill="hold">
                                          <p:stCondLst>
                                            <p:cond delay="0"/>
                                          </p:stCondLst>
                                        </p:cTn>
                                        <p:tgtEl>
                                          <p:spTgt spid="14"/>
                                        </p:tgtEl>
                                        <p:attrNameLst>
                                          <p:attrName>style.visibility</p:attrName>
                                        </p:attrNameLst>
                                      </p:cBhvr>
                                      <p:to>
                                        <p:strVal val="visible"/>
                                      </p:to>
                                    </p:set>
                                  </p:childTnLst>
                                </p:cTn>
                              </p:par>
                            </p:childTnLst>
                          </p:cTn>
                        </p:par>
                        <p:par>
                          <p:cTn id="30" fill="hold">
                            <p:stCondLst>
                              <p:cond delay="500"/>
                            </p:stCondLst>
                            <p:childTnLst>
                              <p:par>
                                <p:cTn id="31" presetID="1" presetClass="entr" presetSubtype="0" fill="hold" nodeType="afterEffect">
                                  <p:stCondLst>
                                    <p:cond delay="0"/>
                                  </p:stCondLst>
                                  <p:childTnLst>
                                    <p:set>
                                      <p:cBhvr>
                                        <p:cTn id="32" dur="1" fill="hold">
                                          <p:stCondLst>
                                            <p:cond delay="0"/>
                                          </p:stCondLst>
                                        </p:cTn>
                                        <p:tgtEl>
                                          <p:spTgt spid="15"/>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childTnLst>
                                </p:cTn>
                              </p:par>
                              <p:par>
                                <p:cTn id="37" presetID="1" presetClass="entr" presetSubtype="0" fill="hold" nodeType="withEffect">
                                  <p:stCondLst>
                                    <p:cond delay="500"/>
                                  </p:stCondLst>
                                  <p:childTnLst>
                                    <p:set>
                                      <p:cBhvr>
                                        <p:cTn id="38" dur="1" fill="hold">
                                          <p:stCondLst>
                                            <p:cond delay="0"/>
                                          </p:stCondLst>
                                        </p:cTn>
                                        <p:tgtEl>
                                          <p:spTgt spid="20"/>
                                        </p:tgtEl>
                                        <p:attrNameLst>
                                          <p:attrName>style.visibility</p:attrName>
                                        </p:attrNameLst>
                                      </p:cBhvr>
                                      <p:to>
                                        <p:strVal val="visible"/>
                                      </p:to>
                                    </p:set>
                                  </p:childTnLst>
                                </p:cTn>
                              </p:par>
                            </p:childTnLst>
                          </p:cTn>
                        </p:par>
                        <p:par>
                          <p:cTn id="39" fill="hold">
                            <p:stCondLst>
                              <p:cond delay="500"/>
                            </p:stCondLst>
                            <p:childTnLst>
                              <p:par>
                                <p:cTn id="40" presetID="1" presetClass="entr" presetSubtype="0" fill="hold" grpId="0" nodeType="afterEffect">
                                  <p:stCondLst>
                                    <p:cond delay="500"/>
                                  </p:stCondLst>
                                  <p:childTnLst>
                                    <p:set>
                                      <p:cBhvr>
                                        <p:cTn id="41" dur="1" fill="hold">
                                          <p:stCondLst>
                                            <p:cond delay="0"/>
                                          </p:stCondLst>
                                        </p:cTn>
                                        <p:tgtEl>
                                          <p:spTgt spid="26"/>
                                        </p:tgtEl>
                                        <p:attrNameLst>
                                          <p:attrName>style.visibility</p:attrName>
                                        </p:attrNameLst>
                                      </p:cBhvr>
                                      <p:to>
                                        <p:strVal val="visible"/>
                                      </p:to>
                                    </p:set>
                                  </p:childTnLst>
                                </p:cTn>
                              </p:par>
                              <p:par>
                                <p:cTn id="42" presetID="1" presetClass="entr" presetSubtype="0" fill="hold" nodeType="withEffect">
                                  <p:stCondLst>
                                    <p:cond delay="500"/>
                                  </p:stCondLst>
                                  <p:childTnLst>
                                    <p:set>
                                      <p:cBhvr>
                                        <p:cTn id="43" dur="1" fill="hold">
                                          <p:stCondLst>
                                            <p:cond delay="0"/>
                                          </p:stCondLst>
                                        </p:cTn>
                                        <p:tgtEl>
                                          <p:spTgt spid="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12" grpId="0" animBg="1"/>
      <p:bldP spid="14" grpId="0" animBg="1"/>
      <p:bldP spid="19" grpId="0" animBg="1"/>
      <p:bldP spid="26"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Finding the Sharing Interfaces</a:t>
            </a:r>
            <a:endParaRPr lang="en-US" dirty="0"/>
          </a:p>
        </p:txBody>
      </p:sp>
      <p:graphicFrame>
        <p:nvGraphicFramePr>
          <p:cNvPr id="5" name="Table 4"/>
          <p:cNvGraphicFramePr>
            <a:graphicFrameLocks noGrp="1"/>
          </p:cNvGraphicFramePr>
          <p:nvPr>
            <p:extLst/>
          </p:nvPr>
        </p:nvGraphicFramePr>
        <p:xfrm>
          <a:off x="2047113" y="1424927"/>
          <a:ext cx="8342244" cy="5157820"/>
        </p:xfrm>
        <a:graphic>
          <a:graphicData uri="http://schemas.openxmlformats.org/drawingml/2006/table">
            <a:tbl>
              <a:tblPr firstRow="1" bandRow="1">
                <a:tableStyleId>{F5AB1C69-6EDB-4FF4-983F-18BD219EF322}</a:tableStyleId>
              </a:tblPr>
              <a:tblGrid>
                <a:gridCol w="2085561"/>
                <a:gridCol w="2085561"/>
                <a:gridCol w="2085561"/>
                <a:gridCol w="2085561"/>
              </a:tblGrid>
              <a:tr h="1031564">
                <a:tc>
                  <a:txBody>
                    <a:bodyPr/>
                    <a:lstStyle/>
                    <a:p>
                      <a:r>
                        <a:rPr lang="en-US" sz="2100" dirty="0" smtClean="0"/>
                        <a:t>Scope</a:t>
                      </a:r>
                      <a:endParaRPr lang="en-US" sz="2100" dirty="0"/>
                    </a:p>
                  </a:txBody>
                  <a:tcPr marL="68566" marR="68566" marT="34283" marB="34283">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r>
                        <a:rPr lang="en-US" sz="2100" dirty="0" smtClean="0"/>
                        <a:t>Share</a:t>
                      </a:r>
                      <a:endParaRPr lang="en-US" sz="2100" dirty="0"/>
                    </a:p>
                  </a:txBody>
                  <a:tcPr marL="68566" marR="68566" marT="34283" marB="34283">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r>
                        <a:rPr lang="en-US" sz="2100" dirty="0" smtClean="0"/>
                        <a:t>Shared With</a:t>
                      </a:r>
                      <a:endParaRPr lang="en-US" sz="2100" dirty="0"/>
                    </a:p>
                  </a:txBody>
                  <a:tcPr marL="68566" marR="68566" marT="34283" marB="34283">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r>
                        <a:rPr lang="en-US" sz="2100" dirty="0" smtClean="0"/>
                        <a:t>Advanced</a:t>
                      </a:r>
                      <a:endParaRPr lang="en-US" sz="2100" dirty="0"/>
                    </a:p>
                  </a:txBody>
                  <a:tcPr marL="68566" marR="68566" marT="34283" marB="34283">
                    <a:lnL w="381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7620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r>
              <a:tr h="1031564">
                <a:tc>
                  <a:txBody>
                    <a:bodyPr/>
                    <a:lstStyle/>
                    <a:p>
                      <a:r>
                        <a:rPr lang="en-US" sz="2100" dirty="0" smtClean="0"/>
                        <a:t>Site</a:t>
                      </a:r>
                      <a:endParaRPr lang="en-US" sz="2100" dirty="0"/>
                    </a:p>
                  </a:txBody>
                  <a:tcPr marL="68566" marR="68566" marT="34283" marB="34283">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500" dirty="0" smtClean="0"/>
                    </a:p>
                  </a:txBody>
                  <a:tcPr marL="68566" marR="68566" marT="34283" marB="34283">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FFFFFF"/>
                    </a:solidFill>
                  </a:tcPr>
                </a:tc>
                <a:tc>
                  <a:txBody>
                    <a:bodyPr/>
                    <a:lstStyle/>
                    <a:p>
                      <a:endParaRPr lang="en-US" sz="1500" dirty="0"/>
                    </a:p>
                  </a:txBody>
                  <a:tcPr marL="68566" marR="68566" marT="34283" marB="34283">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FFFFFF"/>
                    </a:solidFill>
                  </a:tcPr>
                </a:tc>
                <a:tc>
                  <a:txBody>
                    <a:bodyPr/>
                    <a:lstStyle/>
                    <a:p>
                      <a:r>
                        <a:rPr lang="en-US" sz="900" dirty="0" smtClean="0"/>
                        <a:t> </a:t>
                      </a:r>
                    </a:p>
                    <a:p>
                      <a:endParaRPr lang="en-US" sz="900" dirty="0" smtClean="0">
                        <a:solidFill>
                          <a:srgbClr val="000000"/>
                        </a:solidFill>
                      </a:endParaRPr>
                    </a:p>
                    <a:p>
                      <a:pPr algn="ctr"/>
                      <a:r>
                        <a:rPr kumimoji="0" lang="en-US" sz="1800" b="0" i="0" u="none" strike="noStrike" kern="1200" cap="none" spc="0" normalizeH="0" baseline="0" noProof="0" dirty="0" smtClean="0">
                          <a:ln>
                            <a:noFill/>
                          </a:ln>
                          <a:solidFill>
                            <a:srgbClr val="000000"/>
                          </a:solidFill>
                          <a:effectLst/>
                          <a:uLnTx/>
                          <a:uFillTx/>
                          <a:latin typeface="+mn-lt"/>
                        </a:rPr>
                        <a:t>or</a:t>
                      </a:r>
                      <a:endParaRPr lang="en-US" sz="900" dirty="0" smtClean="0">
                        <a:solidFill>
                          <a:srgbClr val="000000"/>
                        </a:solidFill>
                      </a:endParaRPr>
                    </a:p>
                    <a:p>
                      <a:endParaRPr lang="en-US" sz="900" dirty="0" smtClean="0">
                        <a:solidFill>
                          <a:srgbClr val="000000"/>
                        </a:solidFill>
                      </a:endParaRPr>
                    </a:p>
                    <a:p>
                      <a:r>
                        <a:rPr lang="en-US" sz="900" dirty="0" smtClean="0">
                          <a:solidFill>
                            <a:srgbClr val="000000"/>
                          </a:solidFill>
                        </a:rPr>
                        <a:t>Site Settings             Site Permissions</a:t>
                      </a:r>
                      <a:endParaRPr lang="en-US" sz="900" dirty="0">
                        <a:solidFill>
                          <a:srgbClr val="000000"/>
                        </a:solidFill>
                      </a:endParaRPr>
                    </a:p>
                  </a:txBody>
                  <a:tcPr marL="68566" marR="68566" marT="34283" marB="34283">
                    <a:lnL w="381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FFFFFF"/>
                    </a:solidFill>
                  </a:tcPr>
                </a:tc>
              </a:tr>
              <a:tr h="1031564">
                <a:tc>
                  <a:txBody>
                    <a:bodyPr/>
                    <a:lstStyle/>
                    <a:p>
                      <a:r>
                        <a:rPr lang="en-US" sz="2100" dirty="0" smtClean="0"/>
                        <a:t>List</a:t>
                      </a:r>
                      <a:r>
                        <a:rPr lang="en-US" sz="2100" baseline="0" dirty="0" smtClean="0"/>
                        <a:t> or Library</a:t>
                      </a:r>
                      <a:endParaRPr lang="en-US" sz="2100" dirty="0"/>
                    </a:p>
                  </a:txBody>
                  <a:tcPr marL="68566" marR="68566" marT="34283" marB="34283">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a:txBody>
                    <a:bodyPr/>
                    <a:lstStyle/>
                    <a:p>
                      <a:endParaRPr lang="en-US" sz="1500" dirty="0"/>
                    </a:p>
                  </a:txBody>
                  <a:tcPr marL="68566" marR="68566" marT="34283" marB="34283">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FFFFFF"/>
                    </a:solidFill>
                  </a:tcPr>
                </a:tc>
                <a:tc>
                  <a:txBody>
                    <a:bodyPr/>
                    <a:lstStyle/>
                    <a:p>
                      <a:endParaRPr lang="en-US" sz="1500" dirty="0"/>
                    </a:p>
                  </a:txBody>
                  <a:tcPr marL="68566" marR="68566" marT="34283" marB="34283">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FFFFFF"/>
                    </a:solidFill>
                  </a:tcPr>
                </a:tc>
                <a:tc>
                  <a:txBody>
                    <a:bodyPr/>
                    <a:lstStyle/>
                    <a:p>
                      <a:endParaRPr lang="en-US" sz="1500" dirty="0"/>
                    </a:p>
                  </a:txBody>
                  <a:tcPr marL="68566" marR="68566" marT="34283" marB="34283">
                    <a:lnL w="381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solidFill>
                      <a:srgbClr val="FFFFFF"/>
                    </a:solidFill>
                  </a:tcPr>
                </a:tc>
              </a:tr>
              <a:tr h="1031564">
                <a:tc>
                  <a:txBody>
                    <a:bodyPr/>
                    <a:lstStyle/>
                    <a:p>
                      <a:r>
                        <a:rPr lang="en-US" sz="2100" dirty="0" smtClean="0"/>
                        <a:t>Folder</a:t>
                      </a:r>
                      <a:endParaRPr lang="en-US" sz="2100" dirty="0"/>
                    </a:p>
                  </a:txBody>
                  <a:tcPr marL="68566" marR="68566" marT="34283" marB="34283">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57150" cap="flat" cmpd="sng" algn="ctr">
                      <a:solidFill>
                        <a:schemeClr val="tx1"/>
                      </a:solidFill>
                      <a:prstDash val="solid"/>
                      <a:round/>
                      <a:headEnd type="none" w="med" len="med"/>
                      <a:tailEnd type="none" w="med" len="med"/>
                    </a:lnB>
                  </a:tcPr>
                </a:tc>
                <a:tc rowSpan="2">
                  <a:txBody>
                    <a:bodyPr/>
                    <a:lstStyle/>
                    <a:p>
                      <a:endParaRPr lang="en-US" sz="1500" dirty="0"/>
                    </a:p>
                  </a:txBody>
                  <a:tcPr marL="68566" marR="68566" marT="34283" marB="34283">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solidFill>
                      <a:srgbClr val="FFFFFF"/>
                    </a:solidFill>
                  </a:tcPr>
                </a:tc>
                <a:tc rowSpan="2">
                  <a:txBody>
                    <a:bodyPr/>
                    <a:lstStyle/>
                    <a:p>
                      <a:endParaRPr lang="en-US" sz="1500" dirty="0"/>
                    </a:p>
                  </a:txBody>
                  <a:tcPr marL="68566" marR="68566" marT="34283" marB="34283">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solidFill>
                      <a:srgbClr val="FFFFFF"/>
                    </a:solidFill>
                  </a:tcPr>
                </a:tc>
                <a:tc rowSpan="2">
                  <a:txBody>
                    <a:bodyPr/>
                    <a:lstStyle/>
                    <a:p>
                      <a:endParaRPr lang="en-US" sz="1500" dirty="0"/>
                    </a:p>
                  </a:txBody>
                  <a:tcPr marL="68566" marR="68566" marT="34283" marB="34283">
                    <a:lnL w="381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solidFill>
                      <a:srgbClr val="FFFFFF"/>
                    </a:solidFill>
                  </a:tcPr>
                </a:tc>
              </a:tr>
              <a:tr h="1031564">
                <a:tc>
                  <a:txBody>
                    <a:bodyPr/>
                    <a:lstStyle/>
                    <a:p>
                      <a:r>
                        <a:rPr lang="en-US" sz="2100" dirty="0" smtClean="0"/>
                        <a:t>Document</a:t>
                      </a:r>
                      <a:endParaRPr lang="en-US" sz="2100" dirty="0"/>
                    </a:p>
                  </a:txBody>
                  <a:tcPr marL="68566" marR="68566" marT="34283" marB="34283">
                    <a:lnL w="762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en-US" sz="20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en-US" sz="2000" dirty="0"/>
                    </a:p>
                  </a:txBody>
                  <a:tcP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c vMerge="1">
                  <a:txBody>
                    <a:bodyPr/>
                    <a:lstStyle/>
                    <a:p>
                      <a:endParaRPr lang="en-US" sz="2000" dirty="0"/>
                    </a:p>
                  </a:txBody>
                  <a:tcPr>
                    <a:lnL w="38100" cap="flat" cmpd="sng" algn="ctr">
                      <a:solidFill>
                        <a:schemeClr val="tx1"/>
                      </a:solidFill>
                      <a:prstDash val="solid"/>
                      <a:round/>
                      <a:headEnd type="none" w="med" len="med"/>
                      <a:tailEnd type="none" w="med" len="med"/>
                    </a:lnL>
                    <a:lnR w="76200" cap="flat" cmpd="sng" algn="ctr">
                      <a:solidFill>
                        <a:schemeClr val="tx1"/>
                      </a:solidFill>
                      <a:prstDash val="solid"/>
                      <a:round/>
                      <a:headEnd type="none" w="med" len="med"/>
                      <a:tailEnd type="none" w="med" len="med"/>
                    </a:lnR>
                    <a:lnT w="57150" cap="flat" cmpd="sng" algn="ctr">
                      <a:solidFill>
                        <a:schemeClr val="tx1"/>
                      </a:solidFill>
                      <a:prstDash val="solid"/>
                      <a:round/>
                      <a:headEnd type="none" w="med" len="med"/>
                      <a:tailEnd type="none" w="med" len="med"/>
                    </a:lnT>
                    <a:lnB w="76200" cap="flat" cmpd="sng" algn="ctr">
                      <a:solidFill>
                        <a:schemeClr val="tx1"/>
                      </a:solidFill>
                      <a:prstDash val="solid"/>
                      <a:round/>
                      <a:headEnd type="none" w="med" len="med"/>
                      <a:tailEnd type="none" w="med" len="med"/>
                    </a:lnB>
                  </a:tcPr>
                </a:tc>
              </a:tr>
            </a:tbl>
          </a:graphicData>
        </a:graphic>
      </p:graphicFrame>
      <p:pic>
        <p:nvPicPr>
          <p:cNvPr id="6" name="Picture 5"/>
          <p:cNvPicPr>
            <a:picLocks noChangeAspect="1"/>
          </p:cNvPicPr>
          <p:nvPr/>
        </p:nvPicPr>
        <p:blipFill>
          <a:blip r:embed="rId2"/>
          <a:stretch>
            <a:fillRect/>
          </a:stretch>
        </p:blipFill>
        <p:spPr>
          <a:xfrm>
            <a:off x="4385039" y="2688974"/>
            <a:ext cx="1609406" cy="529118"/>
          </a:xfrm>
          <a:prstGeom prst="rect">
            <a:avLst/>
          </a:prstGeom>
        </p:spPr>
      </p:pic>
      <p:pic>
        <p:nvPicPr>
          <p:cNvPr id="13" name="Picture 12"/>
          <p:cNvPicPr>
            <a:picLocks noChangeAspect="1"/>
          </p:cNvPicPr>
          <p:nvPr/>
        </p:nvPicPr>
        <p:blipFill>
          <a:blip r:embed="rId3"/>
          <a:stretch>
            <a:fillRect/>
          </a:stretch>
        </p:blipFill>
        <p:spPr>
          <a:xfrm>
            <a:off x="6958081" y="3552893"/>
            <a:ext cx="616496" cy="880708"/>
          </a:xfrm>
          <a:prstGeom prst="rect">
            <a:avLst/>
          </a:prstGeom>
        </p:spPr>
      </p:pic>
      <p:pic>
        <p:nvPicPr>
          <p:cNvPr id="15" name="Picture 14"/>
          <p:cNvPicPr>
            <a:picLocks noChangeAspect="1"/>
          </p:cNvPicPr>
          <p:nvPr/>
        </p:nvPicPr>
        <p:blipFill>
          <a:blip r:embed="rId4"/>
          <a:stretch>
            <a:fillRect/>
          </a:stretch>
        </p:blipFill>
        <p:spPr>
          <a:xfrm>
            <a:off x="4416023" y="3797685"/>
            <a:ext cx="1340311" cy="314564"/>
          </a:xfrm>
          <a:prstGeom prst="rect">
            <a:avLst/>
          </a:prstGeom>
        </p:spPr>
      </p:pic>
      <p:sp>
        <p:nvSpPr>
          <p:cNvPr id="17" name="Right Arrow 16"/>
          <p:cNvSpPr/>
          <p:nvPr/>
        </p:nvSpPr>
        <p:spPr bwMode="auto">
          <a:xfrm flipH="1">
            <a:off x="5824099" y="3775840"/>
            <a:ext cx="277729" cy="363401"/>
          </a:xfrm>
          <a:prstGeom prst="rightArrow">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19" name="Right Arrow 18"/>
          <p:cNvSpPr/>
          <p:nvPr/>
        </p:nvSpPr>
        <p:spPr bwMode="auto">
          <a:xfrm>
            <a:off x="8421495" y="3775840"/>
            <a:ext cx="277729" cy="363401"/>
          </a:xfrm>
          <a:prstGeom prst="rightArrow">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pic>
        <p:nvPicPr>
          <p:cNvPr id="20" name="Picture 19"/>
          <p:cNvPicPr>
            <a:picLocks noChangeAspect="1"/>
          </p:cNvPicPr>
          <p:nvPr/>
        </p:nvPicPr>
        <p:blipFill>
          <a:blip r:embed="rId5"/>
          <a:stretch>
            <a:fillRect/>
          </a:stretch>
        </p:blipFill>
        <p:spPr>
          <a:xfrm>
            <a:off x="8743622" y="3828252"/>
            <a:ext cx="973710" cy="253432"/>
          </a:xfrm>
          <a:prstGeom prst="rect">
            <a:avLst/>
          </a:prstGeom>
        </p:spPr>
      </p:pic>
      <p:pic>
        <p:nvPicPr>
          <p:cNvPr id="34" name="Picture 33"/>
          <p:cNvPicPr>
            <a:picLocks noChangeAspect="1"/>
          </p:cNvPicPr>
          <p:nvPr/>
        </p:nvPicPr>
        <p:blipFill>
          <a:blip r:embed="rId6"/>
          <a:stretch>
            <a:fillRect/>
          </a:stretch>
        </p:blipFill>
        <p:spPr>
          <a:xfrm>
            <a:off x="4906304" y="4582898"/>
            <a:ext cx="566877" cy="866984"/>
          </a:xfrm>
          <a:prstGeom prst="rect">
            <a:avLst/>
          </a:prstGeom>
        </p:spPr>
      </p:pic>
      <p:sp>
        <p:nvSpPr>
          <p:cNvPr id="38" name="Right Arrow 37"/>
          <p:cNvSpPr/>
          <p:nvPr/>
        </p:nvSpPr>
        <p:spPr bwMode="auto">
          <a:xfrm>
            <a:off x="8373224" y="5427329"/>
            <a:ext cx="277729" cy="363401"/>
          </a:xfrm>
          <a:prstGeom prst="rightArrow">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pic>
        <p:nvPicPr>
          <p:cNvPr id="42" name="Picture 41"/>
          <p:cNvPicPr>
            <a:picLocks noChangeAspect="1"/>
          </p:cNvPicPr>
          <p:nvPr/>
        </p:nvPicPr>
        <p:blipFill>
          <a:blip r:embed="rId7"/>
          <a:stretch>
            <a:fillRect/>
          </a:stretch>
        </p:blipFill>
        <p:spPr>
          <a:xfrm>
            <a:off x="4365297" y="5831707"/>
            <a:ext cx="386118" cy="356416"/>
          </a:xfrm>
          <a:prstGeom prst="rect">
            <a:avLst/>
          </a:prstGeom>
        </p:spPr>
      </p:pic>
      <p:sp>
        <p:nvSpPr>
          <p:cNvPr id="43" name="Right Arrow 42"/>
          <p:cNvSpPr/>
          <p:nvPr/>
        </p:nvSpPr>
        <p:spPr bwMode="auto">
          <a:xfrm>
            <a:off x="4869102" y="5831708"/>
            <a:ext cx="277729" cy="363401"/>
          </a:xfrm>
          <a:prstGeom prst="rightArrow">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pic>
        <p:nvPicPr>
          <p:cNvPr id="44" name="Picture 43"/>
          <p:cNvPicPr>
            <a:picLocks noChangeAspect="1"/>
          </p:cNvPicPr>
          <p:nvPr/>
        </p:nvPicPr>
        <p:blipFill>
          <a:blip r:embed="rId8"/>
          <a:stretch>
            <a:fillRect/>
          </a:stretch>
        </p:blipFill>
        <p:spPr>
          <a:xfrm>
            <a:off x="5218412" y="5831708"/>
            <a:ext cx="799981" cy="342850"/>
          </a:xfrm>
          <a:prstGeom prst="rect">
            <a:avLst/>
          </a:prstGeom>
        </p:spPr>
      </p:pic>
      <p:pic>
        <p:nvPicPr>
          <p:cNvPr id="48" name="Picture 47"/>
          <p:cNvPicPr>
            <a:picLocks noChangeAspect="1"/>
          </p:cNvPicPr>
          <p:nvPr/>
        </p:nvPicPr>
        <p:blipFill>
          <a:blip r:embed="rId7"/>
          <a:stretch>
            <a:fillRect/>
          </a:stretch>
        </p:blipFill>
        <p:spPr>
          <a:xfrm>
            <a:off x="7091580" y="4619653"/>
            <a:ext cx="386118" cy="356416"/>
          </a:xfrm>
          <a:prstGeom prst="rect">
            <a:avLst/>
          </a:prstGeom>
        </p:spPr>
      </p:pic>
      <p:pic>
        <p:nvPicPr>
          <p:cNvPr id="57" name="Picture 56"/>
          <p:cNvPicPr>
            <a:picLocks noChangeAspect="1"/>
          </p:cNvPicPr>
          <p:nvPr/>
        </p:nvPicPr>
        <p:blipFill>
          <a:blip r:embed="rId5"/>
          <a:stretch>
            <a:fillRect/>
          </a:stretch>
        </p:blipFill>
        <p:spPr>
          <a:xfrm>
            <a:off x="8743622" y="5455113"/>
            <a:ext cx="973710" cy="253432"/>
          </a:xfrm>
          <a:prstGeom prst="rect">
            <a:avLst/>
          </a:prstGeom>
        </p:spPr>
      </p:pic>
      <p:sp>
        <p:nvSpPr>
          <p:cNvPr id="59" name="Right Arrow 58"/>
          <p:cNvSpPr/>
          <p:nvPr/>
        </p:nvSpPr>
        <p:spPr bwMode="auto">
          <a:xfrm rot="5400000">
            <a:off x="7127463" y="5796226"/>
            <a:ext cx="277729" cy="363401"/>
          </a:xfrm>
          <a:prstGeom prst="rightArrow">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60" name="Right Arrow 59"/>
          <p:cNvSpPr/>
          <p:nvPr/>
        </p:nvSpPr>
        <p:spPr bwMode="auto">
          <a:xfrm>
            <a:off x="9060518" y="3057763"/>
            <a:ext cx="277729" cy="363401"/>
          </a:xfrm>
          <a:prstGeom prst="rightArrow">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pic>
        <p:nvPicPr>
          <p:cNvPr id="63" name="Picture 62"/>
          <p:cNvPicPr>
            <a:picLocks noChangeAspect="1"/>
          </p:cNvPicPr>
          <p:nvPr/>
        </p:nvPicPr>
        <p:blipFill>
          <a:blip r:embed="rId9"/>
          <a:stretch>
            <a:fillRect/>
          </a:stretch>
        </p:blipFill>
        <p:spPr>
          <a:xfrm>
            <a:off x="7100861" y="5409889"/>
            <a:ext cx="367555" cy="356417"/>
          </a:xfrm>
          <a:prstGeom prst="rect">
            <a:avLst/>
          </a:prstGeom>
        </p:spPr>
      </p:pic>
      <p:pic>
        <p:nvPicPr>
          <p:cNvPr id="65" name="Picture 64"/>
          <p:cNvPicPr>
            <a:picLocks noChangeAspect="1"/>
          </p:cNvPicPr>
          <p:nvPr/>
        </p:nvPicPr>
        <p:blipFill>
          <a:blip r:embed="rId10"/>
          <a:stretch>
            <a:fillRect/>
          </a:stretch>
        </p:blipFill>
        <p:spPr>
          <a:xfrm>
            <a:off x="6801240" y="6174558"/>
            <a:ext cx="966797" cy="270703"/>
          </a:xfrm>
          <a:prstGeom prst="rect">
            <a:avLst/>
          </a:prstGeom>
        </p:spPr>
      </p:pic>
      <p:pic>
        <p:nvPicPr>
          <p:cNvPr id="2" name="Picture 1"/>
          <p:cNvPicPr>
            <a:picLocks noChangeAspect="1"/>
          </p:cNvPicPr>
          <p:nvPr/>
        </p:nvPicPr>
        <p:blipFill rotWithShape="1">
          <a:blip r:embed="rId11"/>
          <a:srcRect b="68276"/>
          <a:stretch/>
        </p:blipFill>
        <p:spPr>
          <a:xfrm>
            <a:off x="6477197" y="2528549"/>
            <a:ext cx="1578258" cy="892617"/>
          </a:xfrm>
          <a:prstGeom prst="rect">
            <a:avLst/>
          </a:prstGeom>
        </p:spPr>
      </p:pic>
      <p:sp>
        <p:nvSpPr>
          <p:cNvPr id="4" name="Rectangle 3"/>
          <p:cNvSpPr/>
          <p:nvPr/>
        </p:nvSpPr>
        <p:spPr bwMode="auto">
          <a:xfrm>
            <a:off x="6622115" y="2863222"/>
            <a:ext cx="662525" cy="153719"/>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28" name="Right Arrow 27"/>
          <p:cNvSpPr/>
          <p:nvPr/>
        </p:nvSpPr>
        <p:spPr bwMode="auto">
          <a:xfrm rot="5400000">
            <a:off x="7127464" y="5024063"/>
            <a:ext cx="277729" cy="363401"/>
          </a:xfrm>
          <a:prstGeom prst="rightArrow">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8" name="TextBox 7"/>
          <p:cNvSpPr txBox="1"/>
          <p:nvPr/>
        </p:nvSpPr>
        <p:spPr>
          <a:xfrm>
            <a:off x="4946513" y="5388131"/>
            <a:ext cx="496022" cy="475817"/>
          </a:xfrm>
          <a:prstGeom prst="rect">
            <a:avLst/>
          </a:prstGeom>
          <a:noFill/>
        </p:spPr>
        <p:txBody>
          <a:bodyPr wrap="none" lIns="137133" tIns="109706" rIns="137133" bIns="109706" rtlCol="0">
            <a:spAutoFit/>
          </a:bodyPr>
          <a:lstStyle/>
          <a:p>
            <a:pPr defTabSz="932563">
              <a:lnSpc>
                <a:spcPct val="90000"/>
              </a:lnSpc>
              <a:spcAft>
                <a:spcPts val="450"/>
              </a:spcAft>
            </a:pPr>
            <a:r>
              <a:rPr lang="en-US" dirty="0">
                <a:solidFill>
                  <a:srgbClr val="000000"/>
                </a:solidFill>
              </a:rPr>
              <a:t>or</a:t>
            </a:r>
          </a:p>
        </p:txBody>
      </p:sp>
      <p:sp>
        <p:nvSpPr>
          <p:cNvPr id="32" name="Right Arrow 31"/>
          <p:cNvSpPr/>
          <p:nvPr/>
        </p:nvSpPr>
        <p:spPr bwMode="auto">
          <a:xfrm>
            <a:off x="8421495" y="2480610"/>
            <a:ext cx="277729" cy="363401"/>
          </a:xfrm>
          <a:prstGeom prst="rightArrow">
            <a:avLst/>
          </a:prstGeom>
          <a:solidFill>
            <a:srgbClr val="00B05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pic>
        <p:nvPicPr>
          <p:cNvPr id="33" name="Picture 32"/>
          <p:cNvPicPr>
            <a:picLocks noChangeAspect="1"/>
          </p:cNvPicPr>
          <p:nvPr/>
        </p:nvPicPr>
        <p:blipFill>
          <a:blip r:embed="rId5"/>
          <a:stretch>
            <a:fillRect/>
          </a:stretch>
        </p:blipFill>
        <p:spPr>
          <a:xfrm>
            <a:off x="8743622" y="2533021"/>
            <a:ext cx="973710" cy="253432"/>
          </a:xfrm>
          <a:prstGeom prst="rect">
            <a:avLst/>
          </a:prstGeom>
        </p:spPr>
      </p:pic>
    </p:spTree>
    <p:extLst>
      <p:ext uri="{BB962C8B-B14F-4D97-AF65-F5344CB8AC3E}">
        <p14:creationId xmlns:p14="http://schemas.microsoft.com/office/powerpoint/2010/main" val="87707923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Sharing (2013) with Internal Users</a:t>
            </a:r>
            <a:endParaRPr lang="en-US" dirty="0" smtClean="0"/>
          </a:p>
        </p:txBody>
      </p:sp>
      <p:sp>
        <p:nvSpPr>
          <p:cNvPr id="24579" name="Content Placeholder 2"/>
          <p:cNvSpPr>
            <a:spLocks noGrp="1"/>
          </p:cNvSpPr>
          <p:nvPr>
            <p:ph type="body" sz="quarter" idx="11"/>
          </p:nvPr>
        </p:nvSpPr>
        <p:spPr/>
        <p:txBody>
          <a:bodyPr/>
          <a:lstStyle/>
          <a:p>
            <a:r>
              <a:rPr lang="en-US" sz="3200" smtClean="0"/>
              <a:t>Scopes</a:t>
            </a:r>
          </a:p>
          <a:p>
            <a:pPr lvl="1"/>
            <a:r>
              <a:rPr lang="en-US" sz="1800" smtClean="0"/>
              <a:t>Site, List or Library, Folder, Item or Document</a:t>
            </a:r>
          </a:p>
          <a:p>
            <a:r>
              <a:rPr lang="en-US" sz="3200" smtClean="0"/>
              <a:t>Assign permissions</a:t>
            </a:r>
          </a:p>
          <a:p>
            <a:pPr lvl="1"/>
            <a:r>
              <a:rPr lang="en-US" sz="1800" smtClean="0"/>
              <a:t>Use the Share interface</a:t>
            </a:r>
          </a:p>
          <a:p>
            <a:pPr lvl="1"/>
            <a:r>
              <a:rPr lang="en-US" sz="1800" smtClean="0">
                <a:sym typeface="Wingdings" pitchFamily="2" charset="2"/>
              </a:rPr>
              <a:t>When you share, you break inheritance</a:t>
            </a:r>
          </a:p>
          <a:p>
            <a:r>
              <a:rPr lang="en-US" sz="3200" smtClean="0">
                <a:sym typeface="Wingdings" pitchFamily="2" charset="2"/>
              </a:rPr>
              <a:t>Review permissions</a:t>
            </a:r>
          </a:p>
          <a:p>
            <a:pPr lvl="1"/>
            <a:r>
              <a:rPr lang="en-US" sz="1800" smtClean="0">
                <a:sym typeface="Wingdings" pitchFamily="2" charset="2"/>
              </a:rPr>
              <a:t>Use the Share With interface</a:t>
            </a:r>
          </a:p>
          <a:p>
            <a:r>
              <a:rPr lang="en-US" sz="3200" smtClean="0">
                <a:sym typeface="Wingdings" pitchFamily="2" charset="2"/>
              </a:rPr>
              <a:t>Manage permissions</a:t>
            </a:r>
          </a:p>
          <a:p>
            <a:pPr lvl="1"/>
            <a:r>
              <a:rPr lang="en-US" sz="1800" smtClean="0">
                <a:sym typeface="Wingdings" pitchFamily="2" charset="2"/>
              </a:rPr>
              <a:t>Use the Advanced interface</a:t>
            </a:r>
          </a:p>
          <a:p>
            <a:r>
              <a:rPr lang="en-US" sz="3200" smtClean="0">
                <a:sym typeface="Wingdings" pitchFamily="2" charset="2"/>
              </a:rPr>
              <a:t>Reinstate inheritance and remove unique permissions</a:t>
            </a:r>
          </a:p>
          <a:p>
            <a:pPr lvl="1"/>
            <a:r>
              <a:rPr lang="en-US" sz="1800" smtClean="0">
                <a:sym typeface="Wingdings" pitchFamily="2" charset="2"/>
              </a:rPr>
              <a:t>Use the Advanced interface: Delete Unique Permissions</a:t>
            </a:r>
          </a:p>
          <a:p>
            <a:r>
              <a:rPr lang="en-US" sz="3200" smtClean="0">
                <a:sym typeface="Wingdings" pitchFamily="2" charset="2"/>
              </a:rPr>
              <a:t>Requires Change Permission permission</a:t>
            </a:r>
          </a:p>
          <a:p>
            <a:pPr lvl="1"/>
            <a:r>
              <a:rPr lang="en-US" sz="1800" smtClean="0">
                <a:sym typeface="Wingdings" pitchFamily="2" charset="2"/>
              </a:rPr>
              <a:t>Included in Design permission level</a:t>
            </a:r>
            <a:endParaRPr lang="en-US" sz="1800" dirty="0" smtClean="0">
              <a:sym typeface="Wingdings" pitchFamily="2" charset="2"/>
            </a:endParaRPr>
          </a:p>
        </p:txBody>
      </p:sp>
    </p:spTree>
    <p:extLst>
      <p:ext uri="{BB962C8B-B14F-4D97-AF65-F5344CB8AC3E}">
        <p14:creationId xmlns:p14="http://schemas.microsoft.com/office/powerpoint/2010/main" val="188063057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579">
                                            <p:txEl>
                                              <p:pRg st="1" end="1"/>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24579">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579">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579">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579">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579">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579">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579">
                                            <p:txEl>
                                              <p:pRg st="8" end="8"/>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24579">
                                            <p:txEl>
                                              <p:pRg st="9" end="9"/>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4579">
                                            <p:txEl>
                                              <p:pRg st="10" end="10"/>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4579">
                                            <p:txEl>
                                              <p:pRg st="11" end="11"/>
                                            </p:tx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4579">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Sharing with External Users (Office 365)</a:t>
            </a:r>
            <a:endParaRPr lang="en-US" dirty="0" smtClean="0"/>
          </a:p>
        </p:txBody>
      </p:sp>
      <p:sp>
        <p:nvSpPr>
          <p:cNvPr id="24579" name="Content Placeholder 2"/>
          <p:cNvSpPr>
            <a:spLocks noGrp="1"/>
          </p:cNvSpPr>
          <p:nvPr>
            <p:ph type="body" sz="quarter" idx="11"/>
          </p:nvPr>
        </p:nvSpPr>
        <p:spPr/>
        <p:txBody>
          <a:bodyPr/>
          <a:lstStyle/>
          <a:p>
            <a:r>
              <a:rPr lang="en-US" sz="3200" smtClean="0"/>
              <a:t>Share sites or documents with external users</a:t>
            </a:r>
          </a:p>
          <a:p>
            <a:pPr lvl="1"/>
            <a:r>
              <a:rPr lang="en-US" sz="1800" smtClean="0"/>
              <a:t>Share sites or documents</a:t>
            </a:r>
          </a:p>
          <a:p>
            <a:pPr lvl="1"/>
            <a:r>
              <a:rPr lang="en-US" sz="1800" smtClean="0"/>
              <a:t>No additional license required</a:t>
            </a:r>
          </a:p>
          <a:p>
            <a:pPr lvl="1"/>
            <a:r>
              <a:rPr lang="en-US" sz="1800" smtClean="0"/>
              <a:t>No user account required in your authentication provider</a:t>
            </a:r>
          </a:p>
          <a:p>
            <a:r>
              <a:rPr lang="en-US" sz="3200" smtClean="0"/>
              <a:t>Requires full control permission</a:t>
            </a:r>
          </a:p>
          <a:p>
            <a:r>
              <a:rPr lang="en-US" sz="3200" smtClean="0"/>
              <a:t>Share a site</a:t>
            </a:r>
          </a:p>
          <a:p>
            <a:pPr lvl="1"/>
            <a:r>
              <a:rPr lang="en-US" sz="1800" smtClean="0"/>
              <a:t>Add to access group</a:t>
            </a:r>
          </a:p>
          <a:p>
            <a:r>
              <a:rPr lang="en-US" sz="3200" smtClean="0"/>
              <a:t>Share a document</a:t>
            </a:r>
          </a:p>
          <a:p>
            <a:pPr lvl="1"/>
            <a:r>
              <a:rPr lang="en-US" sz="1800" smtClean="0"/>
              <a:t>Choose access level: Edit or View</a:t>
            </a:r>
          </a:p>
          <a:p>
            <a:pPr lvl="1"/>
            <a:r>
              <a:rPr lang="en-US" sz="1800" smtClean="0"/>
              <a:t>Require sign-in or use guest link</a:t>
            </a:r>
          </a:p>
          <a:p>
            <a:r>
              <a:rPr lang="en-US" sz="3200" smtClean="0"/>
              <a:t>Guest links</a:t>
            </a:r>
          </a:p>
          <a:p>
            <a:pPr lvl="1"/>
            <a:r>
              <a:rPr lang="en-US" sz="1800" smtClean="0"/>
              <a:t>Anyone with the link can access the content</a:t>
            </a:r>
          </a:p>
          <a:p>
            <a:pPr lvl="1"/>
            <a:r>
              <a:rPr lang="en-US" sz="1800" smtClean="0"/>
              <a:t>View or Edit only in Office Web Apps. Cannot download or open locally.</a:t>
            </a:r>
            <a:endParaRPr lang="en-US" sz="1800" dirty="0" smtClean="0"/>
          </a:p>
        </p:txBody>
      </p:sp>
      <p:sp>
        <p:nvSpPr>
          <p:cNvPr id="2" name="Rectangle 1"/>
          <p:cNvSpPr/>
          <p:nvPr/>
        </p:nvSpPr>
        <p:spPr>
          <a:xfrm>
            <a:off x="1761424" y="6455297"/>
            <a:ext cx="7542302" cy="517680"/>
          </a:xfrm>
          <a:prstGeom prst="rect">
            <a:avLst/>
          </a:prstGeom>
        </p:spPr>
        <p:txBody>
          <a:bodyPr wrap="square">
            <a:spAutoFit/>
          </a:bodyPr>
          <a:lstStyle/>
          <a:p>
            <a:pPr defTabSz="932563"/>
            <a:r>
              <a:rPr lang="en-US" sz="1349" dirty="0">
                <a:solidFill>
                  <a:srgbClr val="FFFFFF"/>
                </a:solidFill>
              </a:rPr>
              <a:t>http://office.microsoft.com/en-us/office365-sharepoint-online-small-business-help/share-sites-or-documents-with-people-outside-your-organization-HA102894713.aspx</a:t>
            </a:r>
          </a:p>
        </p:txBody>
      </p:sp>
    </p:spTree>
    <p:extLst>
      <p:ext uri="{BB962C8B-B14F-4D97-AF65-F5344CB8AC3E}">
        <p14:creationId xmlns:p14="http://schemas.microsoft.com/office/powerpoint/2010/main" val="19277468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57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57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579">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579">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579">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579">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579">
                                            <p:txEl>
                                              <p:pRg st="7" end="7"/>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4579">
                                            <p:txEl>
                                              <p:pRg st="8" end="8"/>
                                            </p:txEl>
                                          </p:spTgt>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579">
                                            <p:txEl>
                                              <p:pRg st="9" end="9"/>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579">
                                            <p:txEl>
                                              <p:pRg st="10" end="10"/>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24579">
                                            <p:txEl>
                                              <p:pRg st="11" end="11"/>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24579">
                                            <p:txEl>
                                              <p:pRg st="12" end="12"/>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P spid="2" grpId="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smtClean="0"/>
              <a:t>Manage External Sharing (Office 365)</a:t>
            </a:r>
            <a:endParaRPr lang="en-US" dirty="0" smtClean="0"/>
          </a:p>
        </p:txBody>
      </p:sp>
      <p:sp>
        <p:nvSpPr>
          <p:cNvPr id="24579" name="Content Placeholder 2"/>
          <p:cNvSpPr>
            <a:spLocks noGrp="1"/>
          </p:cNvSpPr>
          <p:nvPr>
            <p:ph type="body" sz="quarter" idx="11"/>
          </p:nvPr>
        </p:nvSpPr>
        <p:spPr/>
        <p:txBody>
          <a:bodyPr/>
          <a:lstStyle/>
          <a:p>
            <a:r>
              <a:rPr lang="en-US" sz="3599"/>
              <a:t>Enable or disable external sharing</a:t>
            </a:r>
          </a:p>
          <a:p>
            <a:pPr lvl="1"/>
            <a:r>
              <a:rPr lang="en-US" sz="2000"/>
              <a:t>SharePoint Admin Center</a:t>
            </a:r>
          </a:p>
          <a:p>
            <a:pPr lvl="1"/>
            <a:r>
              <a:rPr lang="en-US" sz="2000"/>
              <a:t>Tenancy (all plans)</a:t>
            </a:r>
          </a:p>
          <a:p>
            <a:pPr lvl="2"/>
            <a:r>
              <a:rPr lang="en-US" sz="2000"/>
              <a:t>Settings</a:t>
            </a:r>
          </a:p>
          <a:p>
            <a:pPr lvl="1"/>
            <a:r>
              <a:rPr lang="en-US" sz="2000"/>
              <a:t>Site collection (Enterprise plans E1, E3, E4 only)</a:t>
            </a:r>
          </a:p>
          <a:p>
            <a:pPr lvl="2"/>
            <a:r>
              <a:rPr lang="en-US" sz="2000"/>
              <a:t>Select site collection(s) then click Sharing</a:t>
            </a:r>
          </a:p>
          <a:p>
            <a:r>
              <a:rPr lang="en-US" sz="3599"/>
              <a:t>Read the documentation!</a:t>
            </a:r>
          </a:p>
          <a:p>
            <a:pPr lvl="1"/>
            <a:r>
              <a:rPr lang="en-US" sz="2000"/>
              <a:t>Revoking permissions to external users</a:t>
            </a:r>
          </a:p>
          <a:p>
            <a:pPr lvl="1"/>
            <a:r>
              <a:rPr lang="en-US" sz="2000"/>
              <a:t>Disabling and deleting guest links</a:t>
            </a:r>
          </a:p>
          <a:p>
            <a:pPr lvl="1"/>
            <a:r>
              <a:rPr lang="en-US" sz="2000"/>
              <a:t>Disabling and re-enabling sharing</a:t>
            </a:r>
            <a:endParaRPr lang="en-US" sz="2000" dirty="0"/>
          </a:p>
        </p:txBody>
      </p:sp>
      <p:sp>
        <p:nvSpPr>
          <p:cNvPr id="2" name="Rectangle 1"/>
          <p:cNvSpPr/>
          <p:nvPr/>
        </p:nvSpPr>
        <p:spPr>
          <a:xfrm>
            <a:off x="371201" y="5124924"/>
            <a:ext cx="7542302" cy="517680"/>
          </a:xfrm>
          <a:prstGeom prst="rect">
            <a:avLst/>
          </a:prstGeom>
        </p:spPr>
        <p:txBody>
          <a:bodyPr wrap="square">
            <a:spAutoFit/>
          </a:bodyPr>
          <a:lstStyle/>
          <a:p>
            <a:pPr defTabSz="932563"/>
            <a:r>
              <a:rPr lang="en-US" sz="1349" dirty="0">
                <a:solidFill>
                  <a:srgbClr val="FFFFFF"/>
                </a:solidFill>
              </a:rPr>
              <a:t>2013 E: http://office.microsoft.com/en-us/office365-sharepoint-online-enterprise-help/manage-external-sharing-for-your-sharepoint-online-environment-HA102849864.aspx</a:t>
            </a:r>
          </a:p>
        </p:txBody>
      </p:sp>
      <p:sp>
        <p:nvSpPr>
          <p:cNvPr id="3" name="Rectangle 2"/>
          <p:cNvSpPr/>
          <p:nvPr/>
        </p:nvSpPr>
        <p:spPr>
          <a:xfrm>
            <a:off x="359296" y="5736280"/>
            <a:ext cx="7558668" cy="517680"/>
          </a:xfrm>
          <a:prstGeom prst="rect">
            <a:avLst/>
          </a:prstGeom>
        </p:spPr>
        <p:txBody>
          <a:bodyPr wrap="square">
            <a:spAutoFit/>
          </a:bodyPr>
          <a:lstStyle/>
          <a:p>
            <a:pPr defTabSz="932563"/>
            <a:r>
              <a:rPr lang="en-US" sz="1349" dirty="0">
                <a:solidFill>
                  <a:srgbClr val="FFFFFF"/>
                </a:solidFill>
              </a:rPr>
              <a:t>2013 P: http://office.microsoft.com/en-us/office365-sharepoint-online-small-business-help/manage-sharing-with-external-users-HA102849862.aspx</a:t>
            </a:r>
          </a:p>
        </p:txBody>
      </p:sp>
      <p:sp>
        <p:nvSpPr>
          <p:cNvPr id="36" name="Rectangle 35"/>
          <p:cNvSpPr/>
          <p:nvPr/>
        </p:nvSpPr>
        <p:spPr>
          <a:xfrm>
            <a:off x="351670" y="6319120"/>
            <a:ext cx="7561832" cy="517680"/>
          </a:xfrm>
          <a:prstGeom prst="rect">
            <a:avLst/>
          </a:prstGeom>
        </p:spPr>
        <p:txBody>
          <a:bodyPr wrap="square">
            <a:spAutoFit/>
          </a:bodyPr>
          <a:lstStyle/>
          <a:p>
            <a:pPr defTabSz="932563"/>
            <a:r>
              <a:rPr lang="en-US" sz="1349" dirty="0">
                <a:solidFill>
                  <a:srgbClr val="FFFFFF"/>
                </a:solidFill>
              </a:rPr>
              <a:t>2010: http://office.microsoft.com/en-us/office365-sharepoint-online-enterprise-help/share-a-site-with-external-users-HA102476183.aspx?CTT=5&amp;origin=HA102849864</a:t>
            </a:r>
          </a:p>
        </p:txBody>
      </p:sp>
    </p:spTree>
    <p:extLst>
      <p:ext uri="{BB962C8B-B14F-4D97-AF65-F5344CB8AC3E}">
        <p14:creationId xmlns:p14="http://schemas.microsoft.com/office/powerpoint/2010/main" val="233241628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4579">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4579">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579">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24579">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4579">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4579">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579">
                                            <p:txEl>
                                              <p:pRg st="7" end="7"/>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4579">
                                            <p:txEl>
                                              <p:pRg st="8" end="8"/>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579">
                                            <p:txEl>
                                              <p:pRg st="9" end="9"/>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3"/>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P spid="2" grpId="0"/>
      <p:bldP spid="3" grpId="0"/>
      <p:bldP spid="36" grpId="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p:txBody>
          <a:bodyPr/>
          <a:lstStyle/>
          <a:p>
            <a:r>
              <a:rPr lang="en-US" dirty="0" smtClean="0"/>
              <a:t>Sharing Scopes (Office 365)</a:t>
            </a:r>
          </a:p>
        </p:txBody>
      </p:sp>
      <p:grpSp>
        <p:nvGrpSpPr>
          <p:cNvPr id="36" name="Group 35"/>
          <p:cNvGrpSpPr/>
          <p:nvPr/>
        </p:nvGrpSpPr>
        <p:grpSpPr>
          <a:xfrm>
            <a:off x="4976817" y="5188591"/>
            <a:ext cx="1371328" cy="1322318"/>
            <a:chOff x="8809037" y="1276141"/>
            <a:chExt cx="2865713" cy="2763296"/>
          </a:xfrm>
        </p:grpSpPr>
        <p:sp>
          <p:nvSpPr>
            <p:cNvPr id="37" name="Freeform 36"/>
            <p:cNvSpPr/>
            <p:nvPr/>
          </p:nvSpPr>
          <p:spPr bwMode="auto">
            <a:xfrm>
              <a:off x="9405257" y="1276141"/>
              <a:ext cx="2269493" cy="2763296"/>
            </a:xfrm>
            <a:custGeom>
              <a:avLst/>
              <a:gdLst>
                <a:gd name="connsiteX0" fmla="*/ 0 w 1848897"/>
                <a:gd name="connsiteY0" fmla="*/ 0 h 2763296"/>
                <a:gd name="connsiteX1" fmla="*/ 10048 w 1848897"/>
                <a:gd name="connsiteY1" fmla="*/ 2763296 h 2763296"/>
                <a:gd name="connsiteX2" fmla="*/ 1848897 w 1848897"/>
                <a:gd name="connsiteY2" fmla="*/ 2763296 h 2763296"/>
                <a:gd name="connsiteX3" fmla="*/ 1848897 w 1848897"/>
                <a:gd name="connsiteY3" fmla="*/ 592852 h 2763296"/>
                <a:gd name="connsiteX4" fmla="*/ 1276141 w 1848897"/>
                <a:gd name="connsiteY4" fmla="*/ 20096 h 2763296"/>
                <a:gd name="connsiteX5" fmla="*/ 0 w 1848897"/>
                <a:gd name="connsiteY5" fmla="*/ 0 h 2763296"/>
                <a:gd name="connsiteX0" fmla="*/ 0 w 1848897"/>
                <a:gd name="connsiteY0" fmla="*/ 0 h 2763296"/>
                <a:gd name="connsiteX1" fmla="*/ 10048 w 1848897"/>
                <a:gd name="connsiteY1" fmla="*/ 2763296 h 2763296"/>
                <a:gd name="connsiteX2" fmla="*/ 1848897 w 1848897"/>
                <a:gd name="connsiteY2" fmla="*/ 2763296 h 2763296"/>
                <a:gd name="connsiteX3" fmla="*/ 1848897 w 1848897"/>
                <a:gd name="connsiteY3" fmla="*/ 592852 h 2763296"/>
                <a:gd name="connsiteX4" fmla="*/ 1276141 w 1848897"/>
                <a:gd name="connsiteY4" fmla="*/ 10047 h 2763296"/>
                <a:gd name="connsiteX5" fmla="*/ 0 w 1848897"/>
                <a:gd name="connsiteY5" fmla="*/ 0 h 276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8897" h="2763296">
                  <a:moveTo>
                    <a:pt x="0" y="0"/>
                  </a:moveTo>
                  <a:cubicBezTo>
                    <a:pt x="3349" y="921099"/>
                    <a:pt x="6699" y="1842197"/>
                    <a:pt x="10048" y="2763296"/>
                  </a:cubicBezTo>
                  <a:lnTo>
                    <a:pt x="1848897" y="2763296"/>
                  </a:lnTo>
                  <a:lnTo>
                    <a:pt x="1848897" y="592852"/>
                  </a:lnTo>
                  <a:lnTo>
                    <a:pt x="1276141" y="10047"/>
                  </a:lnTo>
                  <a:lnTo>
                    <a:pt x="0" y="0"/>
                  </a:lnTo>
                  <a:close/>
                </a:path>
              </a:pathLst>
            </a:custGeom>
            <a:solidFill>
              <a:srgbClr val="FFFFFF"/>
            </a:solidFill>
            <a:ln>
              <a:solidFill>
                <a:srgbClr val="1F306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38" name="Group 37"/>
            <p:cNvGrpSpPr/>
            <p:nvPr/>
          </p:nvGrpSpPr>
          <p:grpSpPr>
            <a:xfrm>
              <a:off x="8809037" y="1386681"/>
              <a:ext cx="1303340" cy="1303336"/>
              <a:chOff x="8504237" y="4937124"/>
              <a:chExt cx="2149481" cy="2149475"/>
            </a:xfrm>
          </p:grpSpPr>
          <p:sp>
            <p:nvSpPr>
              <p:cNvPr id="47" name="Round Single Corner Rectangle 62"/>
              <p:cNvSpPr/>
              <p:nvPr/>
            </p:nvSpPr>
            <p:spPr bwMode="auto">
              <a:xfrm flipH="1">
                <a:off x="8504237" y="4937124"/>
                <a:ext cx="2149481" cy="2149475"/>
              </a:xfrm>
              <a:custGeom>
                <a:avLst/>
                <a:gdLst>
                  <a:gd name="connsiteX0" fmla="*/ 0 w 2149475"/>
                  <a:gd name="connsiteY0" fmla="*/ 0 h 2149475"/>
                  <a:gd name="connsiteX1" fmla="*/ 1791222 w 2149475"/>
                  <a:gd name="connsiteY1" fmla="*/ 0 h 2149475"/>
                  <a:gd name="connsiteX2" fmla="*/ 2149475 w 2149475"/>
                  <a:gd name="connsiteY2" fmla="*/ 358253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791222 w 2149475"/>
                  <a:gd name="connsiteY1" fmla="*/ 0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318950 w 2149475"/>
                  <a:gd name="connsiteY1" fmla="*/ 10048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318950 w 2149475"/>
                  <a:gd name="connsiteY1" fmla="*/ 10048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81"/>
                  <a:gd name="connsiteY0" fmla="*/ 0 h 2149475"/>
                  <a:gd name="connsiteX1" fmla="*/ 1318950 w 2149481"/>
                  <a:gd name="connsiteY1" fmla="*/ 10048 h 2149475"/>
                  <a:gd name="connsiteX2" fmla="*/ 2149475 w 2149481"/>
                  <a:gd name="connsiteY2" fmla="*/ 920961 h 2149475"/>
                  <a:gd name="connsiteX3" fmla="*/ 2149475 w 2149481"/>
                  <a:gd name="connsiteY3" fmla="*/ 2149475 h 2149475"/>
                  <a:gd name="connsiteX4" fmla="*/ 0 w 2149481"/>
                  <a:gd name="connsiteY4" fmla="*/ 2149475 h 2149475"/>
                  <a:gd name="connsiteX5" fmla="*/ 0 w 2149481"/>
                  <a:gd name="connsiteY5" fmla="*/ 0 h 2149475"/>
                  <a:gd name="connsiteX0" fmla="*/ 0 w 2149481"/>
                  <a:gd name="connsiteY0" fmla="*/ 0 h 2149475"/>
                  <a:gd name="connsiteX1" fmla="*/ 1318950 w 2149481"/>
                  <a:gd name="connsiteY1" fmla="*/ 10048 h 2149475"/>
                  <a:gd name="connsiteX2" fmla="*/ 2149475 w 2149481"/>
                  <a:gd name="connsiteY2" fmla="*/ 790332 h 2149475"/>
                  <a:gd name="connsiteX3" fmla="*/ 2149475 w 2149481"/>
                  <a:gd name="connsiteY3" fmla="*/ 2149475 h 2149475"/>
                  <a:gd name="connsiteX4" fmla="*/ 0 w 2149481"/>
                  <a:gd name="connsiteY4" fmla="*/ 2149475 h 2149475"/>
                  <a:gd name="connsiteX5" fmla="*/ 0 w 2149481"/>
                  <a:gd name="connsiteY5" fmla="*/ 0 h 214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9481" h="2149475">
                    <a:moveTo>
                      <a:pt x="0" y="0"/>
                    </a:moveTo>
                    <a:lnTo>
                      <a:pt x="1318950" y="10048"/>
                    </a:lnTo>
                    <a:cubicBezTo>
                      <a:pt x="2159903" y="-10048"/>
                      <a:pt x="2149475" y="592474"/>
                      <a:pt x="2149475" y="790332"/>
                    </a:cubicBezTo>
                    <a:lnTo>
                      <a:pt x="2149475" y="2149475"/>
                    </a:lnTo>
                    <a:lnTo>
                      <a:pt x="0" y="2149475"/>
                    </a:lnTo>
                    <a:lnTo>
                      <a:pt x="0" y="0"/>
                    </a:ln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68566" rIns="0" bIns="0" numCol="1" spcCol="0" rtlCol="0" fromWordArt="0" anchor="ctr" anchorCtr="0" forceAA="0" compatLnSpc="1">
                <a:prstTxWarp prst="textNoShape">
                  <a:avLst/>
                </a:prstTxWarp>
                <a:noAutofit/>
              </a:bodyPr>
              <a:lstStyle/>
              <a:p>
                <a:pPr algn="ctr" defTabSz="699220" fontAlgn="base">
                  <a:lnSpc>
                    <a:spcPct val="90000"/>
                  </a:lnSpc>
                  <a:spcBef>
                    <a:spcPct val="0"/>
                  </a:spcBef>
                  <a:spcAft>
                    <a:spcPct val="0"/>
                  </a:spcAft>
                </a:pPr>
                <a:r>
                  <a:rPr lang="en-US" sz="3599" b="1" dirty="0">
                    <a:solidFill>
                      <a:srgbClr val="1F3064"/>
                    </a:solidFill>
                    <a:latin typeface="Franklin Gothic Demi" panose="020B0703020102020204" pitchFamily="34" charset="0"/>
                    <a:ea typeface="Verdana" panose="020B0604030504040204" pitchFamily="34" charset="0"/>
                    <a:cs typeface="Verdana" panose="020B0604030504040204" pitchFamily="34" charset="0"/>
                  </a:rPr>
                  <a:t>W</a:t>
                </a:r>
              </a:p>
            </p:txBody>
          </p:sp>
          <p:sp>
            <p:nvSpPr>
              <p:cNvPr id="48" name="Round Single Corner Rectangle 62"/>
              <p:cNvSpPr/>
              <p:nvPr/>
            </p:nvSpPr>
            <p:spPr bwMode="auto">
              <a:xfrm flipH="1">
                <a:off x="8656638" y="5089525"/>
                <a:ext cx="1859762" cy="1859756"/>
              </a:xfrm>
              <a:custGeom>
                <a:avLst/>
                <a:gdLst>
                  <a:gd name="connsiteX0" fmla="*/ 0 w 2149475"/>
                  <a:gd name="connsiteY0" fmla="*/ 0 h 2149475"/>
                  <a:gd name="connsiteX1" fmla="*/ 1791222 w 2149475"/>
                  <a:gd name="connsiteY1" fmla="*/ 0 h 2149475"/>
                  <a:gd name="connsiteX2" fmla="*/ 2149475 w 2149475"/>
                  <a:gd name="connsiteY2" fmla="*/ 358253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791222 w 2149475"/>
                  <a:gd name="connsiteY1" fmla="*/ 0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318950 w 2149475"/>
                  <a:gd name="connsiteY1" fmla="*/ 10048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318950 w 2149475"/>
                  <a:gd name="connsiteY1" fmla="*/ 10048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81"/>
                  <a:gd name="connsiteY0" fmla="*/ 0 h 2149475"/>
                  <a:gd name="connsiteX1" fmla="*/ 1318950 w 2149481"/>
                  <a:gd name="connsiteY1" fmla="*/ 10048 h 2149475"/>
                  <a:gd name="connsiteX2" fmla="*/ 2149475 w 2149481"/>
                  <a:gd name="connsiteY2" fmla="*/ 920961 h 2149475"/>
                  <a:gd name="connsiteX3" fmla="*/ 2149475 w 2149481"/>
                  <a:gd name="connsiteY3" fmla="*/ 2149475 h 2149475"/>
                  <a:gd name="connsiteX4" fmla="*/ 0 w 2149481"/>
                  <a:gd name="connsiteY4" fmla="*/ 2149475 h 2149475"/>
                  <a:gd name="connsiteX5" fmla="*/ 0 w 2149481"/>
                  <a:gd name="connsiteY5" fmla="*/ 0 h 2149475"/>
                  <a:gd name="connsiteX0" fmla="*/ 0 w 2149481"/>
                  <a:gd name="connsiteY0" fmla="*/ 0 h 2149475"/>
                  <a:gd name="connsiteX1" fmla="*/ 1318950 w 2149481"/>
                  <a:gd name="connsiteY1" fmla="*/ 10048 h 2149475"/>
                  <a:gd name="connsiteX2" fmla="*/ 2149475 w 2149481"/>
                  <a:gd name="connsiteY2" fmla="*/ 790332 h 2149475"/>
                  <a:gd name="connsiteX3" fmla="*/ 2149475 w 2149481"/>
                  <a:gd name="connsiteY3" fmla="*/ 2149475 h 2149475"/>
                  <a:gd name="connsiteX4" fmla="*/ 0 w 2149481"/>
                  <a:gd name="connsiteY4" fmla="*/ 2149475 h 2149475"/>
                  <a:gd name="connsiteX5" fmla="*/ 0 w 2149481"/>
                  <a:gd name="connsiteY5" fmla="*/ 0 h 214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9481" h="2149475">
                    <a:moveTo>
                      <a:pt x="0" y="0"/>
                    </a:moveTo>
                    <a:lnTo>
                      <a:pt x="1318950" y="10048"/>
                    </a:lnTo>
                    <a:cubicBezTo>
                      <a:pt x="2159903" y="-10048"/>
                      <a:pt x="2149475" y="592474"/>
                      <a:pt x="2149475" y="790332"/>
                    </a:cubicBezTo>
                    <a:lnTo>
                      <a:pt x="2149475" y="2149475"/>
                    </a:lnTo>
                    <a:lnTo>
                      <a:pt x="0" y="2149475"/>
                    </a:lnTo>
                    <a:lnTo>
                      <a:pt x="0" y="0"/>
                    </a:lnTo>
                    <a:close/>
                  </a:path>
                </a:pathLst>
              </a:custGeom>
              <a:noFill/>
              <a:ln w="57150">
                <a:solidFill>
                  <a:srgbClr val="1F306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39" name="Rectangle 38"/>
            <p:cNvSpPr/>
            <p:nvPr/>
          </p:nvSpPr>
          <p:spPr bwMode="auto">
            <a:xfrm>
              <a:off x="10180637" y="1920079"/>
              <a:ext cx="11502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Rectangle 39"/>
            <p:cNvSpPr/>
            <p:nvPr/>
          </p:nvSpPr>
          <p:spPr bwMode="auto">
            <a:xfrm>
              <a:off x="10180637" y="2170451"/>
              <a:ext cx="11502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Rectangle 40"/>
            <p:cNvSpPr/>
            <p:nvPr/>
          </p:nvSpPr>
          <p:spPr bwMode="auto">
            <a:xfrm>
              <a:off x="10180637" y="2420823"/>
              <a:ext cx="11502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42" name="Rectangle 41"/>
            <p:cNvSpPr/>
            <p:nvPr/>
          </p:nvSpPr>
          <p:spPr bwMode="auto">
            <a:xfrm>
              <a:off x="10180637" y="2671195"/>
              <a:ext cx="11502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43" name="Rectangle 42"/>
            <p:cNvSpPr/>
            <p:nvPr/>
          </p:nvSpPr>
          <p:spPr bwMode="auto">
            <a:xfrm>
              <a:off x="9647236" y="2921568"/>
              <a:ext cx="16836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44" name="Rectangle 43"/>
            <p:cNvSpPr/>
            <p:nvPr/>
          </p:nvSpPr>
          <p:spPr bwMode="auto">
            <a:xfrm>
              <a:off x="9647236" y="3171940"/>
              <a:ext cx="16836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45" name="Rectangle 44"/>
            <p:cNvSpPr/>
            <p:nvPr/>
          </p:nvSpPr>
          <p:spPr bwMode="auto">
            <a:xfrm>
              <a:off x="9647236" y="3422312"/>
              <a:ext cx="16836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46" name="Rectangle 45"/>
            <p:cNvSpPr/>
            <p:nvPr/>
          </p:nvSpPr>
          <p:spPr bwMode="auto">
            <a:xfrm>
              <a:off x="9647236" y="3672681"/>
              <a:ext cx="16836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66" name="Group 65"/>
          <p:cNvGrpSpPr/>
          <p:nvPr/>
        </p:nvGrpSpPr>
        <p:grpSpPr>
          <a:xfrm>
            <a:off x="4976818" y="1438377"/>
            <a:ext cx="1611974" cy="1154348"/>
            <a:chOff x="8504238" y="382736"/>
            <a:chExt cx="1828800" cy="1309617"/>
          </a:xfrm>
        </p:grpSpPr>
        <p:sp>
          <p:nvSpPr>
            <p:cNvPr id="67" name="Rectangle 66"/>
            <p:cNvSpPr/>
            <p:nvPr/>
          </p:nvSpPr>
          <p:spPr bwMode="auto">
            <a:xfrm>
              <a:off x="8504238" y="396953"/>
              <a:ext cx="1828800" cy="1295400"/>
            </a:xfrm>
            <a:prstGeom prst="rect">
              <a:avLst/>
            </a:prstGeom>
            <a:solidFill>
              <a:srgbClr val="B2B2B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pic>
          <p:nvPicPr>
            <p:cNvPr id="68" name="Picture 6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8407" y="382736"/>
              <a:ext cx="1240918" cy="394345"/>
            </a:xfrm>
            <a:prstGeom prst="rect">
              <a:avLst/>
            </a:prstGeom>
          </p:spPr>
        </p:pic>
        <p:sp>
          <p:nvSpPr>
            <p:cNvPr id="69" name="Rectangle 68"/>
            <p:cNvSpPr/>
            <p:nvPr/>
          </p:nvSpPr>
          <p:spPr bwMode="auto">
            <a:xfrm>
              <a:off x="8580437" y="777081"/>
              <a:ext cx="228600" cy="762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0" name="Rectangle 69"/>
            <p:cNvSpPr/>
            <p:nvPr/>
          </p:nvSpPr>
          <p:spPr bwMode="auto">
            <a:xfrm>
              <a:off x="8580437" y="890962"/>
              <a:ext cx="228600" cy="762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1" name="Rectangle 70"/>
            <p:cNvSpPr/>
            <p:nvPr/>
          </p:nvSpPr>
          <p:spPr bwMode="auto">
            <a:xfrm>
              <a:off x="8580437" y="1004843"/>
              <a:ext cx="228600" cy="762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2" name="Rectangle 71"/>
            <p:cNvSpPr/>
            <p:nvPr/>
          </p:nvSpPr>
          <p:spPr bwMode="auto">
            <a:xfrm>
              <a:off x="8580437" y="1118725"/>
              <a:ext cx="228600" cy="762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3" name="Rectangle 72"/>
            <p:cNvSpPr/>
            <p:nvPr/>
          </p:nvSpPr>
          <p:spPr bwMode="auto">
            <a:xfrm>
              <a:off x="8901146" y="968000"/>
              <a:ext cx="228600" cy="2286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4" name="Rectangle 73"/>
            <p:cNvSpPr/>
            <p:nvPr/>
          </p:nvSpPr>
          <p:spPr bwMode="auto">
            <a:xfrm>
              <a:off x="9177476" y="968000"/>
              <a:ext cx="228600" cy="2286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5" name="Rectangle 74"/>
            <p:cNvSpPr/>
            <p:nvPr/>
          </p:nvSpPr>
          <p:spPr bwMode="auto">
            <a:xfrm>
              <a:off x="9453806" y="968000"/>
              <a:ext cx="228600" cy="2286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6" name="Rectangle 75"/>
            <p:cNvSpPr/>
            <p:nvPr/>
          </p:nvSpPr>
          <p:spPr bwMode="auto">
            <a:xfrm>
              <a:off x="9730136" y="968000"/>
              <a:ext cx="228600" cy="2286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7" name="Rectangle 76"/>
            <p:cNvSpPr/>
            <p:nvPr/>
          </p:nvSpPr>
          <p:spPr bwMode="auto">
            <a:xfrm>
              <a:off x="10006466" y="968000"/>
              <a:ext cx="228600" cy="2286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8" name="TextBox 77"/>
            <p:cNvSpPr txBox="1"/>
            <p:nvPr/>
          </p:nvSpPr>
          <p:spPr>
            <a:xfrm>
              <a:off x="8891990" y="767084"/>
              <a:ext cx="218869" cy="132212"/>
            </a:xfrm>
            <a:prstGeom prst="rect">
              <a:avLst/>
            </a:prstGeom>
            <a:noFill/>
          </p:spPr>
          <p:txBody>
            <a:bodyPr wrap="none" lIns="0" tIns="0" rIns="0" bIns="0" rtlCol="0">
              <a:spAutoFit/>
            </a:bodyPr>
            <a:lstStyle/>
            <a:p>
              <a:pPr defTabSz="932563">
                <a:lnSpc>
                  <a:spcPct val="90000"/>
                </a:lnSpc>
                <a:spcAft>
                  <a:spcPts val="450"/>
                </a:spcAft>
              </a:pPr>
              <a:r>
                <a:rPr lang="en-US" sz="825" b="1" dirty="0">
                  <a:solidFill>
                    <a:srgbClr val="1F3064"/>
                  </a:solidFill>
                </a:rPr>
                <a:t>Site</a:t>
              </a:r>
            </a:p>
          </p:txBody>
        </p:sp>
      </p:grpSp>
      <p:grpSp>
        <p:nvGrpSpPr>
          <p:cNvPr id="31" name="Group 30"/>
          <p:cNvGrpSpPr/>
          <p:nvPr/>
        </p:nvGrpSpPr>
        <p:grpSpPr>
          <a:xfrm>
            <a:off x="1989977" y="5173170"/>
            <a:ext cx="1371328" cy="1322318"/>
            <a:chOff x="8809037" y="1276141"/>
            <a:chExt cx="2865713" cy="2763296"/>
          </a:xfrm>
        </p:grpSpPr>
        <p:sp>
          <p:nvSpPr>
            <p:cNvPr id="32" name="Freeform 31"/>
            <p:cNvSpPr/>
            <p:nvPr/>
          </p:nvSpPr>
          <p:spPr bwMode="auto">
            <a:xfrm>
              <a:off x="9405257" y="1276141"/>
              <a:ext cx="2269493" cy="2763296"/>
            </a:xfrm>
            <a:custGeom>
              <a:avLst/>
              <a:gdLst>
                <a:gd name="connsiteX0" fmla="*/ 0 w 1848897"/>
                <a:gd name="connsiteY0" fmla="*/ 0 h 2763296"/>
                <a:gd name="connsiteX1" fmla="*/ 10048 w 1848897"/>
                <a:gd name="connsiteY1" fmla="*/ 2763296 h 2763296"/>
                <a:gd name="connsiteX2" fmla="*/ 1848897 w 1848897"/>
                <a:gd name="connsiteY2" fmla="*/ 2763296 h 2763296"/>
                <a:gd name="connsiteX3" fmla="*/ 1848897 w 1848897"/>
                <a:gd name="connsiteY3" fmla="*/ 592852 h 2763296"/>
                <a:gd name="connsiteX4" fmla="*/ 1276141 w 1848897"/>
                <a:gd name="connsiteY4" fmla="*/ 20096 h 2763296"/>
                <a:gd name="connsiteX5" fmla="*/ 0 w 1848897"/>
                <a:gd name="connsiteY5" fmla="*/ 0 h 2763296"/>
                <a:gd name="connsiteX0" fmla="*/ 0 w 1848897"/>
                <a:gd name="connsiteY0" fmla="*/ 0 h 2763296"/>
                <a:gd name="connsiteX1" fmla="*/ 10048 w 1848897"/>
                <a:gd name="connsiteY1" fmla="*/ 2763296 h 2763296"/>
                <a:gd name="connsiteX2" fmla="*/ 1848897 w 1848897"/>
                <a:gd name="connsiteY2" fmla="*/ 2763296 h 2763296"/>
                <a:gd name="connsiteX3" fmla="*/ 1848897 w 1848897"/>
                <a:gd name="connsiteY3" fmla="*/ 592852 h 2763296"/>
                <a:gd name="connsiteX4" fmla="*/ 1276141 w 1848897"/>
                <a:gd name="connsiteY4" fmla="*/ 10047 h 2763296"/>
                <a:gd name="connsiteX5" fmla="*/ 0 w 1848897"/>
                <a:gd name="connsiteY5" fmla="*/ 0 h 276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8897" h="2763296">
                  <a:moveTo>
                    <a:pt x="0" y="0"/>
                  </a:moveTo>
                  <a:cubicBezTo>
                    <a:pt x="3349" y="921099"/>
                    <a:pt x="6699" y="1842197"/>
                    <a:pt x="10048" y="2763296"/>
                  </a:cubicBezTo>
                  <a:lnTo>
                    <a:pt x="1848897" y="2763296"/>
                  </a:lnTo>
                  <a:lnTo>
                    <a:pt x="1848897" y="592852"/>
                  </a:lnTo>
                  <a:lnTo>
                    <a:pt x="1276141" y="10047"/>
                  </a:lnTo>
                  <a:lnTo>
                    <a:pt x="0" y="0"/>
                  </a:lnTo>
                  <a:close/>
                </a:path>
              </a:pathLst>
            </a:custGeom>
            <a:solidFill>
              <a:srgbClr val="FFFFFF"/>
            </a:solidFill>
            <a:ln>
              <a:solidFill>
                <a:srgbClr val="1F306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33" name="Group 32"/>
            <p:cNvGrpSpPr/>
            <p:nvPr/>
          </p:nvGrpSpPr>
          <p:grpSpPr>
            <a:xfrm>
              <a:off x="8809037" y="1386681"/>
              <a:ext cx="1303340" cy="1303336"/>
              <a:chOff x="8504237" y="4937124"/>
              <a:chExt cx="2149481" cy="2149475"/>
            </a:xfrm>
          </p:grpSpPr>
          <p:sp>
            <p:nvSpPr>
              <p:cNvPr id="55" name="Round Single Corner Rectangle 62"/>
              <p:cNvSpPr/>
              <p:nvPr/>
            </p:nvSpPr>
            <p:spPr bwMode="auto">
              <a:xfrm flipH="1">
                <a:off x="8504237" y="4937124"/>
                <a:ext cx="2149481" cy="2149475"/>
              </a:xfrm>
              <a:custGeom>
                <a:avLst/>
                <a:gdLst>
                  <a:gd name="connsiteX0" fmla="*/ 0 w 2149475"/>
                  <a:gd name="connsiteY0" fmla="*/ 0 h 2149475"/>
                  <a:gd name="connsiteX1" fmla="*/ 1791222 w 2149475"/>
                  <a:gd name="connsiteY1" fmla="*/ 0 h 2149475"/>
                  <a:gd name="connsiteX2" fmla="*/ 2149475 w 2149475"/>
                  <a:gd name="connsiteY2" fmla="*/ 358253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791222 w 2149475"/>
                  <a:gd name="connsiteY1" fmla="*/ 0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318950 w 2149475"/>
                  <a:gd name="connsiteY1" fmla="*/ 10048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318950 w 2149475"/>
                  <a:gd name="connsiteY1" fmla="*/ 10048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81"/>
                  <a:gd name="connsiteY0" fmla="*/ 0 h 2149475"/>
                  <a:gd name="connsiteX1" fmla="*/ 1318950 w 2149481"/>
                  <a:gd name="connsiteY1" fmla="*/ 10048 h 2149475"/>
                  <a:gd name="connsiteX2" fmla="*/ 2149475 w 2149481"/>
                  <a:gd name="connsiteY2" fmla="*/ 920961 h 2149475"/>
                  <a:gd name="connsiteX3" fmla="*/ 2149475 w 2149481"/>
                  <a:gd name="connsiteY3" fmla="*/ 2149475 h 2149475"/>
                  <a:gd name="connsiteX4" fmla="*/ 0 w 2149481"/>
                  <a:gd name="connsiteY4" fmla="*/ 2149475 h 2149475"/>
                  <a:gd name="connsiteX5" fmla="*/ 0 w 2149481"/>
                  <a:gd name="connsiteY5" fmla="*/ 0 h 2149475"/>
                  <a:gd name="connsiteX0" fmla="*/ 0 w 2149481"/>
                  <a:gd name="connsiteY0" fmla="*/ 0 h 2149475"/>
                  <a:gd name="connsiteX1" fmla="*/ 1318950 w 2149481"/>
                  <a:gd name="connsiteY1" fmla="*/ 10048 h 2149475"/>
                  <a:gd name="connsiteX2" fmla="*/ 2149475 w 2149481"/>
                  <a:gd name="connsiteY2" fmla="*/ 790332 h 2149475"/>
                  <a:gd name="connsiteX3" fmla="*/ 2149475 w 2149481"/>
                  <a:gd name="connsiteY3" fmla="*/ 2149475 h 2149475"/>
                  <a:gd name="connsiteX4" fmla="*/ 0 w 2149481"/>
                  <a:gd name="connsiteY4" fmla="*/ 2149475 h 2149475"/>
                  <a:gd name="connsiteX5" fmla="*/ 0 w 2149481"/>
                  <a:gd name="connsiteY5" fmla="*/ 0 h 214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9481" h="2149475">
                    <a:moveTo>
                      <a:pt x="0" y="0"/>
                    </a:moveTo>
                    <a:lnTo>
                      <a:pt x="1318950" y="10048"/>
                    </a:lnTo>
                    <a:cubicBezTo>
                      <a:pt x="2159903" y="-10048"/>
                      <a:pt x="2149475" y="592474"/>
                      <a:pt x="2149475" y="790332"/>
                    </a:cubicBezTo>
                    <a:lnTo>
                      <a:pt x="2149475" y="2149475"/>
                    </a:lnTo>
                    <a:lnTo>
                      <a:pt x="0" y="2149475"/>
                    </a:lnTo>
                    <a:lnTo>
                      <a:pt x="0" y="0"/>
                    </a:ln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68566" rIns="0" bIns="0" numCol="1" spcCol="0" rtlCol="0" fromWordArt="0" anchor="ctr" anchorCtr="0" forceAA="0" compatLnSpc="1">
                <a:prstTxWarp prst="textNoShape">
                  <a:avLst/>
                </a:prstTxWarp>
                <a:noAutofit/>
              </a:bodyPr>
              <a:lstStyle/>
              <a:p>
                <a:pPr algn="ctr" defTabSz="699220" fontAlgn="base">
                  <a:lnSpc>
                    <a:spcPct val="90000"/>
                  </a:lnSpc>
                  <a:spcBef>
                    <a:spcPct val="0"/>
                  </a:spcBef>
                  <a:spcAft>
                    <a:spcPct val="0"/>
                  </a:spcAft>
                </a:pPr>
                <a:r>
                  <a:rPr lang="en-US" sz="3599" b="1" dirty="0">
                    <a:solidFill>
                      <a:srgbClr val="1F3064"/>
                    </a:solidFill>
                    <a:latin typeface="Franklin Gothic Demi" panose="020B0703020102020204" pitchFamily="34" charset="0"/>
                    <a:ea typeface="Verdana" panose="020B0604030504040204" pitchFamily="34" charset="0"/>
                    <a:cs typeface="Verdana" panose="020B0604030504040204" pitchFamily="34" charset="0"/>
                  </a:rPr>
                  <a:t>W</a:t>
                </a:r>
              </a:p>
            </p:txBody>
          </p:sp>
          <p:sp>
            <p:nvSpPr>
              <p:cNvPr id="56" name="Round Single Corner Rectangle 62"/>
              <p:cNvSpPr/>
              <p:nvPr/>
            </p:nvSpPr>
            <p:spPr bwMode="auto">
              <a:xfrm flipH="1">
                <a:off x="8656638" y="5089525"/>
                <a:ext cx="1859762" cy="1859756"/>
              </a:xfrm>
              <a:custGeom>
                <a:avLst/>
                <a:gdLst>
                  <a:gd name="connsiteX0" fmla="*/ 0 w 2149475"/>
                  <a:gd name="connsiteY0" fmla="*/ 0 h 2149475"/>
                  <a:gd name="connsiteX1" fmla="*/ 1791222 w 2149475"/>
                  <a:gd name="connsiteY1" fmla="*/ 0 h 2149475"/>
                  <a:gd name="connsiteX2" fmla="*/ 2149475 w 2149475"/>
                  <a:gd name="connsiteY2" fmla="*/ 358253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791222 w 2149475"/>
                  <a:gd name="connsiteY1" fmla="*/ 0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318950 w 2149475"/>
                  <a:gd name="connsiteY1" fmla="*/ 10048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318950 w 2149475"/>
                  <a:gd name="connsiteY1" fmla="*/ 10048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81"/>
                  <a:gd name="connsiteY0" fmla="*/ 0 h 2149475"/>
                  <a:gd name="connsiteX1" fmla="*/ 1318950 w 2149481"/>
                  <a:gd name="connsiteY1" fmla="*/ 10048 h 2149475"/>
                  <a:gd name="connsiteX2" fmla="*/ 2149475 w 2149481"/>
                  <a:gd name="connsiteY2" fmla="*/ 920961 h 2149475"/>
                  <a:gd name="connsiteX3" fmla="*/ 2149475 w 2149481"/>
                  <a:gd name="connsiteY3" fmla="*/ 2149475 h 2149475"/>
                  <a:gd name="connsiteX4" fmla="*/ 0 w 2149481"/>
                  <a:gd name="connsiteY4" fmla="*/ 2149475 h 2149475"/>
                  <a:gd name="connsiteX5" fmla="*/ 0 w 2149481"/>
                  <a:gd name="connsiteY5" fmla="*/ 0 h 2149475"/>
                  <a:gd name="connsiteX0" fmla="*/ 0 w 2149481"/>
                  <a:gd name="connsiteY0" fmla="*/ 0 h 2149475"/>
                  <a:gd name="connsiteX1" fmla="*/ 1318950 w 2149481"/>
                  <a:gd name="connsiteY1" fmla="*/ 10048 h 2149475"/>
                  <a:gd name="connsiteX2" fmla="*/ 2149475 w 2149481"/>
                  <a:gd name="connsiteY2" fmla="*/ 790332 h 2149475"/>
                  <a:gd name="connsiteX3" fmla="*/ 2149475 w 2149481"/>
                  <a:gd name="connsiteY3" fmla="*/ 2149475 h 2149475"/>
                  <a:gd name="connsiteX4" fmla="*/ 0 w 2149481"/>
                  <a:gd name="connsiteY4" fmla="*/ 2149475 h 2149475"/>
                  <a:gd name="connsiteX5" fmla="*/ 0 w 2149481"/>
                  <a:gd name="connsiteY5" fmla="*/ 0 h 214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9481" h="2149475">
                    <a:moveTo>
                      <a:pt x="0" y="0"/>
                    </a:moveTo>
                    <a:lnTo>
                      <a:pt x="1318950" y="10048"/>
                    </a:lnTo>
                    <a:cubicBezTo>
                      <a:pt x="2159903" y="-10048"/>
                      <a:pt x="2149475" y="592474"/>
                      <a:pt x="2149475" y="790332"/>
                    </a:cubicBezTo>
                    <a:lnTo>
                      <a:pt x="2149475" y="2149475"/>
                    </a:lnTo>
                    <a:lnTo>
                      <a:pt x="0" y="2149475"/>
                    </a:lnTo>
                    <a:lnTo>
                      <a:pt x="0" y="0"/>
                    </a:lnTo>
                    <a:close/>
                  </a:path>
                </a:pathLst>
              </a:custGeom>
              <a:noFill/>
              <a:ln w="57150">
                <a:solidFill>
                  <a:srgbClr val="1F306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34" name="Rectangle 33"/>
            <p:cNvSpPr/>
            <p:nvPr/>
          </p:nvSpPr>
          <p:spPr bwMode="auto">
            <a:xfrm>
              <a:off x="10180637" y="1920079"/>
              <a:ext cx="11502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Rectangle 34"/>
            <p:cNvSpPr/>
            <p:nvPr/>
          </p:nvSpPr>
          <p:spPr bwMode="auto">
            <a:xfrm>
              <a:off x="10180637" y="2170451"/>
              <a:ext cx="11502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49" name="Rectangle 48"/>
            <p:cNvSpPr/>
            <p:nvPr/>
          </p:nvSpPr>
          <p:spPr bwMode="auto">
            <a:xfrm>
              <a:off x="10180637" y="2420823"/>
              <a:ext cx="11502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50" name="Rectangle 49"/>
            <p:cNvSpPr/>
            <p:nvPr/>
          </p:nvSpPr>
          <p:spPr bwMode="auto">
            <a:xfrm>
              <a:off x="10180637" y="2671195"/>
              <a:ext cx="11502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51" name="Rectangle 50"/>
            <p:cNvSpPr/>
            <p:nvPr/>
          </p:nvSpPr>
          <p:spPr bwMode="auto">
            <a:xfrm>
              <a:off x="9647236" y="2921568"/>
              <a:ext cx="16836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52" name="Rectangle 51"/>
            <p:cNvSpPr/>
            <p:nvPr/>
          </p:nvSpPr>
          <p:spPr bwMode="auto">
            <a:xfrm>
              <a:off x="9647236" y="3171940"/>
              <a:ext cx="16836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53" name="Rectangle 52"/>
            <p:cNvSpPr/>
            <p:nvPr/>
          </p:nvSpPr>
          <p:spPr bwMode="auto">
            <a:xfrm>
              <a:off x="9647236" y="3422312"/>
              <a:ext cx="16836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54" name="Rectangle 53"/>
            <p:cNvSpPr/>
            <p:nvPr/>
          </p:nvSpPr>
          <p:spPr bwMode="auto">
            <a:xfrm>
              <a:off x="9647236" y="3672681"/>
              <a:ext cx="16836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57" name="Group 56"/>
          <p:cNvGrpSpPr/>
          <p:nvPr/>
        </p:nvGrpSpPr>
        <p:grpSpPr>
          <a:xfrm>
            <a:off x="1989978" y="4054802"/>
            <a:ext cx="1628453" cy="962693"/>
            <a:chOff x="8496684" y="2033152"/>
            <a:chExt cx="1836353" cy="1075173"/>
          </a:xfrm>
        </p:grpSpPr>
        <p:sp>
          <p:nvSpPr>
            <p:cNvPr id="58" name="Freeform 57"/>
            <p:cNvSpPr/>
            <p:nvPr/>
          </p:nvSpPr>
          <p:spPr bwMode="auto">
            <a:xfrm>
              <a:off x="8496684" y="2033152"/>
              <a:ext cx="1527332" cy="1075173"/>
            </a:xfrm>
            <a:custGeom>
              <a:avLst/>
              <a:gdLst>
                <a:gd name="connsiteX0" fmla="*/ 10049 w 1547447"/>
                <a:gd name="connsiteY0" fmla="*/ 1055077 h 1075173"/>
                <a:gd name="connsiteX1" fmla="*/ 0 w 1547447"/>
                <a:gd name="connsiteY1" fmla="*/ 0 h 1075173"/>
                <a:gd name="connsiteX2" fmla="*/ 482321 w 1547447"/>
                <a:gd name="connsiteY2" fmla="*/ 0 h 1075173"/>
                <a:gd name="connsiteX3" fmla="*/ 482321 w 1547447"/>
                <a:gd name="connsiteY3" fmla="*/ 140677 h 1075173"/>
                <a:gd name="connsiteX4" fmla="*/ 1547447 w 1547447"/>
                <a:gd name="connsiteY4" fmla="*/ 140677 h 1075173"/>
                <a:gd name="connsiteX5" fmla="*/ 1547447 w 1547447"/>
                <a:gd name="connsiteY5" fmla="*/ 1075173 h 1075173"/>
                <a:gd name="connsiteX6" fmla="*/ 10049 w 1547447"/>
                <a:gd name="connsiteY6" fmla="*/ 1055077 h 1075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7447" h="1075173">
                  <a:moveTo>
                    <a:pt x="10049" y="1055077"/>
                  </a:moveTo>
                  <a:cubicBezTo>
                    <a:pt x="6699" y="703385"/>
                    <a:pt x="3350" y="351692"/>
                    <a:pt x="0" y="0"/>
                  </a:cubicBezTo>
                  <a:lnTo>
                    <a:pt x="482321" y="0"/>
                  </a:lnTo>
                  <a:lnTo>
                    <a:pt x="482321" y="140677"/>
                  </a:lnTo>
                  <a:lnTo>
                    <a:pt x="1547447" y="140677"/>
                  </a:lnTo>
                  <a:lnTo>
                    <a:pt x="1547447" y="1075173"/>
                  </a:lnTo>
                  <a:lnTo>
                    <a:pt x="10049" y="1055077"/>
                  </a:lnTo>
                  <a:close/>
                </a:path>
              </a:pathLst>
            </a:custGeom>
            <a:solidFill>
              <a:srgbClr val="B2B2B2"/>
            </a:solidFill>
            <a:ln>
              <a:solidFill>
                <a:srgbClr val="1F306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59" name="Parallelogram 58"/>
            <p:cNvSpPr/>
            <p:nvPr/>
          </p:nvSpPr>
          <p:spPr bwMode="auto">
            <a:xfrm>
              <a:off x="8504238" y="2377281"/>
              <a:ext cx="1828799" cy="731044"/>
            </a:xfrm>
            <a:prstGeom prst="parallelogram">
              <a:avLst>
                <a:gd name="adj" fmla="val 37370"/>
              </a:avLst>
            </a:prstGeom>
            <a:solidFill>
              <a:srgbClr val="FFFFFF"/>
            </a:solidFill>
            <a:ln w="28575">
              <a:solidFill>
                <a:srgbClr val="1F306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60" name="Group 59"/>
          <p:cNvGrpSpPr/>
          <p:nvPr/>
        </p:nvGrpSpPr>
        <p:grpSpPr>
          <a:xfrm>
            <a:off x="1989978" y="2732979"/>
            <a:ext cx="1628453" cy="1166146"/>
            <a:chOff x="8504238" y="382736"/>
            <a:chExt cx="1828800" cy="1309617"/>
          </a:xfrm>
        </p:grpSpPr>
        <p:sp>
          <p:nvSpPr>
            <p:cNvPr id="61" name="Rectangle 60"/>
            <p:cNvSpPr/>
            <p:nvPr/>
          </p:nvSpPr>
          <p:spPr bwMode="auto">
            <a:xfrm>
              <a:off x="8504238" y="396953"/>
              <a:ext cx="1828800" cy="1295400"/>
            </a:xfrm>
            <a:prstGeom prst="rect">
              <a:avLst/>
            </a:prstGeom>
            <a:solidFill>
              <a:srgbClr val="B2B2B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pic>
          <p:nvPicPr>
            <p:cNvPr id="62" name="Picture 6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08407" y="382736"/>
              <a:ext cx="1240918" cy="394345"/>
            </a:xfrm>
            <a:prstGeom prst="rect">
              <a:avLst/>
            </a:prstGeom>
          </p:spPr>
        </p:pic>
        <p:sp>
          <p:nvSpPr>
            <p:cNvPr id="63" name="Rectangle 62"/>
            <p:cNvSpPr/>
            <p:nvPr/>
          </p:nvSpPr>
          <p:spPr bwMode="auto">
            <a:xfrm>
              <a:off x="8580437" y="777081"/>
              <a:ext cx="228600" cy="762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64" name="Rectangle 63"/>
            <p:cNvSpPr/>
            <p:nvPr/>
          </p:nvSpPr>
          <p:spPr bwMode="auto">
            <a:xfrm>
              <a:off x="8580437" y="890962"/>
              <a:ext cx="228600" cy="762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65" name="Rectangle 64"/>
            <p:cNvSpPr/>
            <p:nvPr/>
          </p:nvSpPr>
          <p:spPr bwMode="auto">
            <a:xfrm>
              <a:off x="8580437" y="1004843"/>
              <a:ext cx="228600" cy="762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79" name="Rectangle 78"/>
            <p:cNvSpPr/>
            <p:nvPr/>
          </p:nvSpPr>
          <p:spPr bwMode="auto">
            <a:xfrm>
              <a:off x="8580437" y="1118725"/>
              <a:ext cx="228600" cy="762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80" name="TextBox 79"/>
            <p:cNvSpPr txBox="1"/>
            <p:nvPr/>
          </p:nvSpPr>
          <p:spPr>
            <a:xfrm>
              <a:off x="8891990" y="767084"/>
              <a:ext cx="400261" cy="130874"/>
            </a:xfrm>
            <a:prstGeom prst="rect">
              <a:avLst/>
            </a:prstGeom>
            <a:noFill/>
          </p:spPr>
          <p:txBody>
            <a:bodyPr wrap="none" lIns="0" tIns="0" rIns="0" bIns="0" rtlCol="0">
              <a:spAutoFit/>
            </a:bodyPr>
            <a:lstStyle/>
            <a:p>
              <a:pPr defTabSz="932563">
                <a:lnSpc>
                  <a:spcPct val="90000"/>
                </a:lnSpc>
                <a:spcAft>
                  <a:spcPts val="450"/>
                </a:spcAft>
              </a:pPr>
              <a:r>
                <a:rPr lang="en-US" sz="825" b="1" dirty="0">
                  <a:solidFill>
                    <a:srgbClr val="1F3064"/>
                  </a:solidFill>
                </a:rPr>
                <a:t>Library</a:t>
              </a:r>
            </a:p>
          </p:txBody>
        </p:sp>
        <p:sp>
          <p:nvSpPr>
            <p:cNvPr id="81" name="Rectangle 80"/>
            <p:cNvSpPr/>
            <p:nvPr/>
          </p:nvSpPr>
          <p:spPr bwMode="auto">
            <a:xfrm>
              <a:off x="8891935" y="967999"/>
              <a:ext cx="1295419" cy="51124"/>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82" name="Rectangle 81"/>
            <p:cNvSpPr/>
            <p:nvPr/>
          </p:nvSpPr>
          <p:spPr bwMode="auto">
            <a:xfrm>
              <a:off x="8891935" y="1053923"/>
              <a:ext cx="1295419" cy="51124"/>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83" name="Rectangle 82"/>
            <p:cNvSpPr/>
            <p:nvPr/>
          </p:nvSpPr>
          <p:spPr bwMode="auto">
            <a:xfrm>
              <a:off x="8891935" y="1225771"/>
              <a:ext cx="1295419" cy="51124"/>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84" name="Rectangle 83"/>
            <p:cNvSpPr/>
            <p:nvPr/>
          </p:nvSpPr>
          <p:spPr bwMode="auto">
            <a:xfrm>
              <a:off x="8891935" y="1139847"/>
              <a:ext cx="1295419" cy="51124"/>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85" name="Rectangle 84"/>
            <p:cNvSpPr/>
            <p:nvPr/>
          </p:nvSpPr>
          <p:spPr bwMode="auto">
            <a:xfrm>
              <a:off x="8891935" y="1311695"/>
              <a:ext cx="1295419" cy="51124"/>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86" name="Rectangle 85"/>
            <p:cNvSpPr/>
            <p:nvPr/>
          </p:nvSpPr>
          <p:spPr bwMode="auto">
            <a:xfrm>
              <a:off x="8891935" y="1397619"/>
              <a:ext cx="1295419" cy="51124"/>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87" name="Group 86"/>
          <p:cNvGrpSpPr/>
          <p:nvPr/>
        </p:nvGrpSpPr>
        <p:grpSpPr>
          <a:xfrm>
            <a:off x="1989977" y="1422956"/>
            <a:ext cx="1611974" cy="1154348"/>
            <a:chOff x="8504238" y="382736"/>
            <a:chExt cx="1828800" cy="1309617"/>
          </a:xfrm>
        </p:grpSpPr>
        <p:sp>
          <p:nvSpPr>
            <p:cNvPr id="88" name="Rectangle 87"/>
            <p:cNvSpPr/>
            <p:nvPr/>
          </p:nvSpPr>
          <p:spPr bwMode="auto">
            <a:xfrm>
              <a:off x="8504238" y="396953"/>
              <a:ext cx="1828800" cy="1295400"/>
            </a:xfrm>
            <a:prstGeom prst="rect">
              <a:avLst/>
            </a:prstGeom>
            <a:solidFill>
              <a:srgbClr val="B2B2B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pic>
          <p:nvPicPr>
            <p:cNvPr id="89" name="Picture 8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508407" y="382736"/>
              <a:ext cx="1240918" cy="394345"/>
            </a:xfrm>
            <a:prstGeom prst="rect">
              <a:avLst/>
            </a:prstGeom>
          </p:spPr>
        </p:pic>
        <p:sp>
          <p:nvSpPr>
            <p:cNvPr id="90" name="Rectangle 89"/>
            <p:cNvSpPr/>
            <p:nvPr/>
          </p:nvSpPr>
          <p:spPr bwMode="auto">
            <a:xfrm>
              <a:off x="8580437" y="777081"/>
              <a:ext cx="228600" cy="762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91" name="Rectangle 90"/>
            <p:cNvSpPr/>
            <p:nvPr/>
          </p:nvSpPr>
          <p:spPr bwMode="auto">
            <a:xfrm>
              <a:off x="8580437" y="890962"/>
              <a:ext cx="228600" cy="762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92" name="Rectangle 91"/>
            <p:cNvSpPr/>
            <p:nvPr/>
          </p:nvSpPr>
          <p:spPr bwMode="auto">
            <a:xfrm>
              <a:off x="8580437" y="1004843"/>
              <a:ext cx="228600" cy="762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93" name="Rectangle 92"/>
            <p:cNvSpPr/>
            <p:nvPr/>
          </p:nvSpPr>
          <p:spPr bwMode="auto">
            <a:xfrm>
              <a:off x="8580437" y="1118725"/>
              <a:ext cx="228600" cy="762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94" name="Rectangle 93"/>
            <p:cNvSpPr/>
            <p:nvPr/>
          </p:nvSpPr>
          <p:spPr bwMode="auto">
            <a:xfrm>
              <a:off x="8901146" y="968000"/>
              <a:ext cx="228600" cy="2286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95" name="Rectangle 94"/>
            <p:cNvSpPr/>
            <p:nvPr/>
          </p:nvSpPr>
          <p:spPr bwMode="auto">
            <a:xfrm>
              <a:off x="9177476" y="968000"/>
              <a:ext cx="228600" cy="2286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96" name="Rectangle 95"/>
            <p:cNvSpPr/>
            <p:nvPr/>
          </p:nvSpPr>
          <p:spPr bwMode="auto">
            <a:xfrm>
              <a:off x="9453806" y="968000"/>
              <a:ext cx="228600" cy="2286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97" name="Rectangle 96"/>
            <p:cNvSpPr/>
            <p:nvPr/>
          </p:nvSpPr>
          <p:spPr bwMode="auto">
            <a:xfrm>
              <a:off x="9730136" y="968000"/>
              <a:ext cx="228600" cy="2286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98" name="Rectangle 97"/>
            <p:cNvSpPr/>
            <p:nvPr/>
          </p:nvSpPr>
          <p:spPr bwMode="auto">
            <a:xfrm>
              <a:off x="10006466" y="968000"/>
              <a:ext cx="228600" cy="228600"/>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99" name="TextBox 98"/>
            <p:cNvSpPr txBox="1"/>
            <p:nvPr/>
          </p:nvSpPr>
          <p:spPr>
            <a:xfrm>
              <a:off x="8891990" y="767084"/>
              <a:ext cx="218869" cy="132212"/>
            </a:xfrm>
            <a:prstGeom prst="rect">
              <a:avLst/>
            </a:prstGeom>
            <a:noFill/>
          </p:spPr>
          <p:txBody>
            <a:bodyPr wrap="none" lIns="0" tIns="0" rIns="0" bIns="0" rtlCol="0">
              <a:spAutoFit/>
            </a:bodyPr>
            <a:lstStyle/>
            <a:p>
              <a:pPr defTabSz="932563">
                <a:lnSpc>
                  <a:spcPct val="90000"/>
                </a:lnSpc>
                <a:spcAft>
                  <a:spcPts val="450"/>
                </a:spcAft>
              </a:pPr>
              <a:r>
                <a:rPr lang="en-US" sz="825" b="1" dirty="0">
                  <a:solidFill>
                    <a:srgbClr val="1F3064"/>
                  </a:solidFill>
                </a:rPr>
                <a:t>Site</a:t>
              </a:r>
            </a:p>
          </p:txBody>
        </p:sp>
      </p:grpSp>
      <p:grpSp>
        <p:nvGrpSpPr>
          <p:cNvPr id="100" name="Group 99"/>
          <p:cNvGrpSpPr/>
          <p:nvPr/>
        </p:nvGrpSpPr>
        <p:grpSpPr>
          <a:xfrm>
            <a:off x="7932398" y="5188591"/>
            <a:ext cx="1371328" cy="1322318"/>
            <a:chOff x="8809037" y="1276141"/>
            <a:chExt cx="2865713" cy="2763296"/>
          </a:xfrm>
        </p:grpSpPr>
        <p:sp>
          <p:nvSpPr>
            <p:cNvPr id="101" name="Freeform 100"/>
            <p:cNvSpPr/>
            <p:nvPr/>
          </p:nvSpPr>
          <p:spPr bwMode="auto">
            <a:xfrm>
              <a:off x="9405257" y="1276141"/>
              <a:ext cx="2269493" cy="2763296"/>
            </a:xfrm>
            <a:custGeom>
              <a:avLst/>
              <a:gdLst>
                <a:gd name="connsiteX0" fmla="*/ 0 w 1848897"/>
                <a:gd name="connsiteY0" fmla="*/ 0 h 2763296"/>
                <a:gd name="connsiteX1" fmla="*/ 10048 w 1848897"/>
                <a:gd name="connsiteY1" fmla="*/ 2763296 h 2763296"/>
                <a:gd name="connsiteX2" fmla="*/ 1848897 w 1848897"/>
                <a:gd name="connsiteY2" fmla="*/ 2763296 h 2763296"/>
                <a:gd name="connsiteX3" fmla="*/ 1848897 w 1848897"/>
                <a:gd name="connsiteY3" fmla="*/ 592852 h 2763296"/>
                <a:gd name="connsiteX4" fmla="*/ 1276141 w 1848897"/>
                <a:gd name="connsiteY4" fmla="*/ 20096 h 2763296"/>
                <a:gd name="connsiteX5" fmla="*/ 0 w 1848897"/>
                <a:gd name="connsiteY5" fmla="*/ 0 h 2763296"/>
                <a:gd name="connsiteX0" fmla="*/ 0 w 1848897"/>
                <a:gd name="connsiteY0" fmla="*/ 0 h 2763296"/>
                <a:gd name="connsiteX1" fmla="*/ 10048 w 1848897"/>
                <a:gd name="connsiteY1" fmla="*/ 2763296 h 2763296"/>
                <a:gd name="connsiteX2" fmla="*/ 1848897 w 1848897"/>
                <a:gd name="connsiteY2" fmla="*/ 2763296 h 2763296"/>
                <a:gd name="connsiteX3" fmla="*/ 1848897 w 1848897"/>
                <a:gd name="connsiteY3" fmla="*/ 592852 h 2763296"/>
                <a:gd name="connsiteX4" fmla="*/ 1276141 w 1848897"/>
                <a:gd name="connsiteY4" fmla="*/ 10047 h 2763296"/>
                <a:gd name="connsiteX5" fmla="*/ 0 w 1848897"/>
                <a:gd name="connsiteY5" fmla="*/ 0 h 2763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48897" h="2763296">
                  <a:moveTo>
                    <a:pt x="0" y="0"/>
                  </a:moveTo>
                  <a:cubicBezTo>
                    <a:pt x="3349" y="921099"/>
                    <a:pt x="6699" y="1842197"/>
                    <a:pt x="10048" y="2763296"/>
                  </a:cubicBezTo>
                  <a:lnTo>
                    <a:pt x="1848897" y="2763296"/>
                  </a:lnTo>
                  <a:lnTo>
                    <a:pt x="1848897" y="592852"/>
                  </a:lnTo>
                  <a:lnTo>
                    <a:pt x="1276141" y="10047"/>
                  </a:lnTo>
                  <a:lnTo>
                    <a:pt x="0" y="0"/>
                  </a:lnTo>
                  <a:close/>
                </a:path>
              </a:pathLst>
            </a:custGeom>
            <a:solidFill>
              <a:srgbClr val="FFFFFF"/>
            </a:solidFill>
            <a:ln>
              <a:solidFill>
                <a:srgbClr val="1F306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nvGrpSpPr>
            <p:cNvPr id="102" name="Group 101"/>
            <p:cNvGrpSpPr/>
            <p:nvPr/>
          </p:nvGrpSpPr>
          <p:grpSpPr>
            <a:xfrm>
              <a:off x="8809037" y="1386681"/>
              <a:ext cx="1303340" cy="1303336"/>
              <a:chOff x="8504237" y="4937124"/>
              <a:chExt cx="2149481" cy="2149475"/>
            </a:xfrm>
          </p:grpSpPr>
          <p:sp>
            <p:nvSpPr>
              <p:cNvPr id="111" name="Round Single Corner Rectangle 62"/>
              <p:cNvSpPr/>
              <p:nvPr/>
            </p:nvSpPr>
            <p:spPr bwMode="auto">
              <a:xfrm flipH="1">
                <a:off x="8504237" y="4937124"/>
                <a:ext cx="2149481" cy="2149475"/>
              </a:xfrm>
              <a:custGeom>
                <a:avLst/>
                <a:gdLst>
                  <a:gd name="connsiteX0" fmla="*/ 0 w 2149475"/>
                  <a:gd name="connsiteY0" fmla="*/ 0 h 2149475"/>
                  <a:gd name="connsiteX1" fmla="*/ 1791222 w 2149475"/>
                  <a:gd name="connsiteY1" fmla="*/ 0 h 2149475"/>
                  <a:gd name="connsiteX2" fmla="*/ 2149475 w 2149475"/>
                  <a:gd name="connsiteY2" fmla="*/ 358253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791222 w 2149475"/>
                  <a:gd name="connsiteY1" fmla="*/ 0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318950 w 2149475"/>
                  <a:gd name="connsiteY1" fmla="*/ 10048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318950 w 2149475"/>
                  <a:gd name="connsiteY1" fmla="*/ 10048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81"/>
                  <a:gd name="connsiteY0" fmla="*/ 0 h 2149475"/>
                  <a:gd name="connsiteX1" fmla="*/ 1318950 w 2149481"/>
                  <a:gd name="connsiteY1" fmla="*/ 10048 h 2149475"/>
                  <a:gd name="connsiteX2" fmla="*/ 2149475 w 2149481"/>
                  <a:gd name="connsiteY2" fmla="*/ 920961 h 2149475"/>
                  <a:gd name="connsiteX3" fmla="*/ 2149475 w 2149481"/>
                  <a:gd name="connsiteY3" fmla="*/ 2149475 h 2149475"/>
                  <a:gd name="connsiteX4" fmla="*/ 0 w 2149481"/>
                  <a:gd name="connsiteY4" fmla="*/ 2149475 h 2149475"/>
                  <a:gd name="connsiteX5" fmla="*/ 0 w 2149481"/>
                  <a:gd name="connsiteY5" fmla="*/ 0 h 2149475"/>
                  <a:gd name="connsiteX0" fmla="*/ 0 w 2149481"/>
                  <a:gd name="connsiteY0" fmla="*/ 0 h 2149475"/>
                  <a:gd name="connsiteX1" fmla="*/ 1318950 w 2149481"/>
                  <a:gd name="connsiteY1" fmla="*/ 10048 h 2149475"/>
                  <a:gd name="connsiteX2" fmla="*/ 2149475 w 2149481"/>
                  <a:gd name="connsiteY2" fmla="*/ 790332 h 2149475"/>
                  <a:gd name="connsiteX3" fmla="*/ 2149475 w 2149481"/>
                  <a:gd name="connsiteY3" fmla="*/ 2149475 h 2149475"/>
                  <a:gd name="connsiteX4" fmla="*/ 0 w 2149481"/>
                  <a:gd name="connsiteY4" fmla="*/ 2149475 h 2149475"/>
                  <a:gd name="connsiteX5" fmla="*/ 0 w 2149481"/>
                  <a:gd name="connsiteY5" fmla="*/ 0 h 214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9481" h="2149475">
                    <a:moveTo>
                      <a:pt x="0" y="0"/>
                    </a:moveTo>
                    <a:lnTo>
                      <a:pt x="1318950" y="10048"/>
                    </a:lnTo>
                    <a:cubicBezTo>
                      <a:pt x="2159903" y="-10048"/>
                      <a:pt x="2149475" y="592474"/>
                      <a:pt x="2149475" y="790332"/>
                    </a:cubicBezTo>
                    <a:lnTo>
                      <a:pt x="2149475" y="2149475"/>
                    </a:lnTo>
                    <a:lnTo>
                      <a:pt x="0" y="2149475"/>
                    </a:lnTo>
                    <a:lnTo>
                      <a:pt x="0" y="0"/>
                    </a:lnTo>
                    <a:close/>
                  </a:path>
                </a:pathLst>
              </a:cu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68566" rIns="0" bIns="0" numCol="1" spcCol="0" rtlCol="0" fromWordArt="0" anchor="ctr" anchorCtr="0" forceAA="0" compatLnSpc="1">
                <a:prstTxWarp prst="textNoShape">
                  <a:avLst/>
                </a:prstTxWarp>
                <a:noAutofit/>
              </a:bodyPr>
              <a:lstStyle/>
              <a:p>
                <a:pPr algn="ctr" defTabSz="699220" fontAlgn="base">
                  <a:lnSpc>
                    <a:spcPct val="90000"/>
                  </a:lnSpc>
                  <a:spcBef>
                    <a:spcPct val="0"/>
                  </a:spcBef>
                  <a:spcAft>
                    <a:spcPct val="0"/>
                  </a:spcAft>
                </a:pPr>
                <a:r>
                  <a:rPr lang="en-US" sz="3599" b="1" dirty="0">
                    <a:solidFill>
                      <a:srgbClr val="1F3064"/>
                    </a:solidFill>
                    <a:latin typeface="Franklin Gothic Demi" panose="020B0703020102020204" pitchFamily="34" charset="0"/>
                    <a:ea typeface="Verdana" panose="020B0604030504040204" pitchFamily="34" charset="0"/>
                    <a:cs typeface="Verdana" panose="020B0604030504040204" pitchFamily="34" charset="0"/>
                  </a:rPr>
                  <a:t>W</a:t>
                </a:r>
              </a:p>
            </p:txBody>
          </p:sp>
          <p:sp>
            <p:nvSpPr>
              <p:cNvPr id="112" name="Round Single Corner Rectangle 62"/>
              <p:cNvSpPr/>
              <p:nvPr/>
            </p:nvSpPr>
            <p:spPr bwMode="auto">
              <a:xfrm flipH="1">
                <a:off x="8656638" y="5089525"/>
                <a:ext cx="1859762" cy="1859756"/>
              </a:xfrm>
              <a:custGeom>
                <a:avLst/>
                <a:gdLst>
                  <a:gd name="connsiteX0" fmla="*/ 0 w 2149475"/>
                  <a:gd name="connsiteY0" fmla="*/ 0 h 2149475"/>
                  <a:gd name="connsiteX1" fmla="*/ 1791222 w 2149475"/>
                  <a:gd name="connsiteY1" fmla="*/ 0 h 2149475"/>
                  <a:gd name="connsiteX2" fmla="*/ 2149475 w 2149475"/>
                  <a:gd name="connsiteY2" fmla="*/ 358253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791222 w 2149475"/>
                  <a:gd name="connsiteY1" fmla="*/ 0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318950 w 2149475"/>
                  <a:gd name="connsiteY1" fmla="*/ 10048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75"/>
                  <a:gd name="connsiteY0" fmla="*/ 0 h 2149475"/>
                  <a:gd name="connsiteX1" fmla="*/ 1318950 w 2149475"/>
                  <a:gd name="connsiteY1" fmla="*/ 10048 h 2149475"/>
                  <a:gd name="connsiteX2" fmla="*/ 2149475 w 2149475"/>
                  <a:gd name="connsiteY2" fmla="*/ 920961 h 2149475"/>
                  <a:gd name="connsiteX3" fmla="*/ 2149475 w 2149475"/>
                  <a:gd name="connsiteY3" fmla="*/ 2149475 h 2149475"/>
                  <a:gd name="connsiteX4" fmla="*/ 0 w 2149475"/>
                  <a:gd name="connsiteY4" fmla="*/ 2149475 h 2149475"/>
                  <a:gd name="connsiteX5" fmla="*/ 0 w 2149475"/>
                  <a:gd name="connsiteY5" fmla="*/ 0 h 2149475"/>
                  <a:gd name="connsiteX0" fmla="*/ 0 w 2149481"/>
                  <a:gd name="connsiteY0" fmla="*/ 0 h 2149475"/>
                  <a:gd name="connsiteX1" fmla="*/ 1318950 w 2149481"/>
                  <a:gd name="connsiteY1" fmla="*/ 10048 h 2149475"/>
                  <a:gd name="connsiteX2" fmla="*/ 2149475 w 2149481"/>
                  <a:gd name="connsiteY2" fmla="*/ 920961 h 2149475"/>
                  <a:gd name="connsiteX3" fmla="*/ 2149475 w 2149481"/>
                  <a:gd name="connsiteY3" fmla="*/ 2149475 h 2149475"/>
                  <a:gd name="connsiteX4" fmla="*/ 0 w 2149481"/>
                  <a:gd name="connsiteY4" fmla="*/ 2149475 h 2149475"/>
                  <a:gd name="connsiteX5" fmla="*/ 0 w 2149481"/>
                  <a:gd name="connsiteY5" fmla="*/ 0 h 2149475"/>
                  <a:gd name="connsiteX0" fmla="*/ 0 w 2149481"/>
                  <a:gd name="connsiteY0" fmla="*/ 0 h 2149475"/>
                  <a:gd name="connsiteX1" fmla="*/ 1318950 w 2149481"/>
                  <a:gd name="connsiteY1" fmla="*/ 10048 h 2149475"/>
                  <a:gd name="connsiteX2" fmla="*/ 2149475 w 2149481"/>
                  <a:gd name="connsiteY2" fmla="*/ 790332 h 2149475"/>
                  <a:gd name="connsiteX3" fmla="*/ 2149475 w 2149481"/>
                  <a:gd name="connsiteY3" fmla="*/ 2149475 h 2149475"/>
                  <a:gd name="connsiteX4" fmla="*/ 0 w 2149481"/>
                  <a:gd name="connsiteY4" fmla="*/ 2149475 h 2149475"/>
                  <a:gd name="connsiteX5" fmla="*/ 0 w 2149481"/>
                  <a:gd name="connsiteY5" fmla="*/ 0 h 214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9481" h="2149475">
                    <a:moveTo>
                      <a:pt x="0" y="0"/>
                    </a:moveTo>
                    <a:lnTo>
                      <a:pt x="1318950" y="10048"/>
                    </a:lnTo>
                    <a:cubicBezTo>
                      <a:pt x="2159903" y="-10048"/>
                      <a:pt x="2149475" y="592474"/>
                      <a:pt x="2149475" y="790332"/>
                    </a:cubicBezTo>
                    <a:lnTo>
                      <a:pt x="2149475" y="2149475"/>
                    </a:lnTo>
                    <a:lnTo>
                      <a:pt x="0" y="2149475"/>
                    </a:lnTo>
                    <a:lnTo>
                      <a:pt x="0" y="0"/>
                    </a:lnTo>
                    <a:close/>
                  </a:path>
                </a:pathLst>
              </a:custGeom>
              <a:noFill/>
              <a:ln w="57150">
                <a:solidFill>
                  <a:srgbClr val="1F3064"/>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03" name="Rectangle 102"/>
            <p:cNvSpPr/>
            <p:nvPr/>
          </p:nvSpPr>
          <p:spPr bwMode="auto">
            <a:xfrm>
              <a:off x="10180637" y="1920079"/>
              <a:ext cx="11502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4" name="Rectangle 103"/>
            <p:cNvSpPr/>
            <p:nvPr/>
          </p:nvSpPr>
          <p:spPr bwMode="auto">
            <a:xfrm>
              <a:off x="10180637" y="2170451"/>
              <a:ext cx="11502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5" name="Rectangle 104"/>
            <p:cNvSpPr/>
            <p:nvPr/>
          </p:nvSpPr>
          <p:spPr bwMode="auto">
            <a:xfrm>
              <a:off x="10180637" y="2420823"/>
              <a:ext cx="11502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6" name="Rectangle 105"/>
            <p:cNvSpPr/>
            <p:nvPr/>
          </p:nvSpPr>
          <p:spPr bwMode="auto">
            <a:xfrm>
              <a:off x="10180637" y="2671195"/>
              <a:ext cx="11502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7" name="Rectangle 106"/>
            <p:cNvSpPr/>
            <p:nvPr/>
          </p:nvSpPr>
          <p:spPr bwMode="auto">
            <a:xfrm>
              <a:off x="9647236" y="2921568"/>
              <a:ext cx="16836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8" name="Rectangle 107"/>
            <p:cNvSpPr/>
            <p:nvPr/>
          </p:nvSpPr>
          <p:spPr bwMode="auto">
            <a:xfrm>
              <a:off x="9647236" y="3171940"/>
              <a:ext cx="16836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9" name="Rectangle 108"/>
            <p:cNvSpPr/>
            <p:nvPr/>
          </p:nvSpPr>
          <p:spPr bwMode="auto">
            <a:xfrm>
              <a:off x="9647236" y="3422312"/>
              <a:ext cx="16836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0" name="Rectangle 109"/>
            <p:cNvSpPr/>
            <p:nvPr/>
          </p:nvSpPr>
          <p:spPr bwMode="auto">
            <a:xfrm>
              <a:off x="9647236" y="3672681"/>
              <a:ext cx="1683617" cy="71643"/>
            </a:xfrm>
            <a:prstGeom prst="rect">
              <a:avLst/>
            </a:prstGeom>
            <a:solidFill>
              <a:srgbClr val="1F306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4" name="TextBox 3"/>
          <p:cNvSpPr txBox="1"/>
          <p:nvPr/>
        </p:nvSpPr>
        <p:spPr>
          <a:xfrm>
            <a:off x="1842045" y="985062"/>
            <a:ext cx="1196354" cy="518195"/>
          </a:xfrm>
          <a:prstGeom prst="rect">
            <a:avLst/>
          </a:prstGeom>
          <a:noFill/>
        </p:spPr>
        <p:txBody>
          <a:bodyPr wrap="none" lIns="137133" tIns="109706" rIns="137133" bIns="109706" rtlCol="0">
            <a:spAutoFit/>
          </a:bodyPr>
          <a:lstStyle/>
          <a:p>
            <a:pPr defTabSz="932563">
              <a:lnSpc>
                <a:spcPct val="90000"/>
              </a:lnSpc>
              <a:spcAft>
                <a:spcPts val="450"/>
              </a:spcAft>
            </a:pPr>
            <a:r>
              <a:rPr lang="en-US" sz="2100" dirty="0">
                <a:gradFill>
                  <a:gsLst>
                    <a:gs pos="2917">
                      <a:srgbClr val="FFFFFF"/>
                    </a:gs>
                    <a:gs pos="30000">
                      <a:srgbClr val="FFFFFF"/>
                    </a:gs>
                  </a:gsLst>
                  <a:lin ang="5400000" scaled="0"/>
                </a:gradFill>
              </a:rPr>
              <a:t>Internal</a:t>
            </a:r>
          </a:p>
        </p:txBody>
      </p:sp>
      <p:sp>
        <p:nvSpPr>
          <p:cNvPr id="113" name="TextBox 112"/>
          <p:cNvSpPr txBox="1"/>
          <p:nvPr/>
        </p:nvSpPr>
        <p:spPr>
          <a:xfrm>
            <a:off x="4850473" y="985062"/>
            <a:ext cx="1232323" cy="518195"/>
          </a:xfrm>
          <a:prstGeom prst="rect">
            <a:avLst/>
          </a:prstGeom>
          <a:noFill/>
        </p:spPr>
        <p:txBody>
          <a:bodyPr wrap="none" lIns="137133" tIns="109706" rIns="137133" bIns="109706" rtlCol="0">
            <a:spAutoFit/>
          </a:bodyPr>
          <a:lstStyle/>
          <a:p>
            <a:pPr defTabSz="932563">
              <a:lnSpc>
                <a:spcPct val="90000"/>
              </a:lnSpc>
              <a:spcAft>
                <a:spcPts val="450"/>
              </a:spcAft>
            </a:pPr>
            <a:r>
              <a:rPr lang="en-US" sz="2100" dirty="0">
                <a:gradFill>
                  <a:gsLst>
                    <a:gs pos="2917">
                      <a:srgbClr val="FFFFFF"/>
                    </a:gs>
                    <a:gs pos="30000">
                      <a:srgbClr val="FFFFFF"/>
                    </a:gs>
                  </a:gsLst>
                  <a:lin ang="5400000" scaled="0"/>
                </a:gradFill>
              </a:rPr>
              <a:t>External</a:t>
            </a:r>
          </a:p>
        </p:txBody>
      </p:sp>
      <p:sp>
        <p:nvSpPr>
          <p:cNvPr id="114" name="TextBox 113"/>
          <p:cNvSpPr txBox="1"/>
          <p:nvPr/>
        </p:nvSpPr>
        <p:spPr>
          <a:xfrm>
            <a:off x="7762762" y="985062"/>
            <a:ext cx="1537464" cy="518195"/>
          </a:xfrm>
          <a:prstGeom prst="rect">
            <a:avLst/>
          </a:prstGeom>
          <a:noFill/>
        </p:spPr>
        <p:txBody>
          <a:bodyPr wrap="none" lIns="137133" tIns="109706" rIns="137133" bIns="109706" rtlCol="0">
            <a:spAutoFit/>
          </a:bodyPr>
          <a:lstStyle/>
          <a:p>
            <a:pPr defTabSz="932563">
              <a:lnSpc>
                <a:spcPct val="90000"/>
              </a:lnSpc>
              <a:spcAft>
                <a:spcPts val="450"/>
              </a:spcAft>
            </a:pPr>
            <a:r>
              <a:rPr lang="en-US" sz="2100" dirty="0">
                <a:gradFill>
                  <a:gsLst>
                    <a:gs pos="2917">
                      <a:srgbClr val="FFFFFF"/>
                    </a:gs>
                    <a:gs pos="30000">
                      <a:srgbClr val="FFFFFF"/>
                    </a:gs>
                  </a:gsLst>
                  <a:lin ang="5400000" scaled="0"/>
                </a:gradFill>
              </a:rPr>
              <a:t>Guest Link</a:t>
            </a:r>
          </a:p>
        </p:txBody>
      </p:sp>
    </p:spTree>
    <p:extLst>
      <p:ext uri="{BB962C8B-B14F-4D97-AF65-F5344CB8AC3E}">
        <p14:creationId xmlns:p14="http://schemas.microsoft.com/office/powerpoint/2010/main" val="220077638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361887" y="2571072"/>
            <a:ext cx="9508357" cy="645064"/>
            <a:chOff x="339262" y="5638984"/>
            <a:chExt cx="12680328" cy="860256"/>
          </a:xfrm>
          <a:solidFill>
            <a:srgbClr val="B2B2B2"/>
          </a:solidFill>
        </p:grpSpPr>
        <p:sp>
          <p:nvSpPr>
            <p:cNvPr id="8" name="Rectangle 7"/>
            <p:cNvSpPr/>
            <p:nvPr/>
          </p:nvSpPr>
          <p:spPr bwMode="auto">
            <a:xfrm>
              <a:off x="339262" y="5645786"/>
              <a:ext cx="10737710" cy="4114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solidFill>
                  <a:srgbClr val="000000"/>
                </a:solidFill>
                <a:ea typeface="Segoe UI" pitchFamily="34" charset="0"/>
                <a:cs typeface="Segoe UI" pitchFamily="34" charset="0"/>
              </a:endParaRPr>
            </a:p>
          </p:txBody>
        </p:sp>
        <p:sp>
          <p:nvSpPr>
            <p:cNvPr id="6" name="TextBox 5"/>
            <p:cNvSpPr txBox="1"/>
            <p:nvPr/>
          </p:nvSpPr>
          <p:spPr>
            <a:xfrm>
              <a:off x="6946544" y="5638984"/>
              <a:ext cx="6073046" cy="860256"/>
            </a:xfrm>
            <a:prstGeom prst="rect">
              <a:avLst/>
            </a:prstGeom>
            <a:grpFill/>
          </p:spPr>
          <p:txBody>
            <a:bodyPr wrap="none" lIns="137133" tIns="109706" rIns="137133" bIns="109706" rtlCol="0">
              <a:spAutoFit/>
            </a:bodyPr>
            <a:lstStyle/>
            <a:p>
              <a:pPr defTabSz="932563"/>
              <a:r>
                <a:rPr lang="en-US" sz="1349" dirty="0">
                  <a:solidFill>
                    <a:srgbClr val="000000"/>
                  </a:solidFill>
                </a:rPr>
                <a:t>Contribute + Manage Lists</a:t>
              </a:r>
            </a:p>
            <a:p>
              <a:pPr defTabSz="932563"/>
              <a:r>
                <a:rPr lang="en-US" sz="1349" dirty="0">
                  <a:solidFill>
                    <a:srgbClr val="000000"/>
                  </a:solidFill>
                </a:rPr>
                <a:t>New in 2013. In 2010, Manage Lists was only in </a:t>
              </a:r>
              <a:r>
                <a:rPr lang="en-US" sz="1349" dirty="0" smtClean="0">
                  <a:solidFill>
                    <a:srgbClr val="000000"/>
                  </a:solidFill>
                </a:rPr>
                <a:t>Design</a:t>
              </a:r>
              <a:r>
                <a:rPr lang="en-US" sz="1349" dirty="0">
                  <a:solidFill>
                    <a:srgbClr val="000000"/>
                  </a:solidFill>
                </a:rPr>
                <a:t>.</a:t>
              </a:r>
              <a:endParaRPr lang="en-US" dirty="0">
                <a:solidFill>
                  <a:srgbClr val="000000"/>
                </a:solidFill>
              </a:endParaRPr>
            </a:p>
          </p:txBody>
        </p:sp>
      </p:grpSp>
      <p:grpSp>
        <p:nvGrpSpPr>
          <p:cNvPr id="19" name="Group 18"/>
          <p:cNvGrpSpPr/>
          <p:nvPr/>
        </p:nvGrpSpPr>
        <p:grpSpPr>
          <a:xfrm>
            <a:off x="361887" y="3931537"/>
            <a:ext cx="9499677" cy="656909"/>
            <a:chOff x="-1591782" y="4735107"/>
            <a:chExt cx="12668754" cy="876051"/>
          </a:xfrm>
          <a:solidFill>
            <a:srgbClr val="B2B2B2"/>
          </a:solidFill>
        </p:grpSpPr>
        <p:sp>
          <p:nvSpPr>
            <p:cNvPr id="10" name="Rectangle 9"/>
            <p:cNvSpPr/>
            <p:nvPr/>
          </p:nvSpPr>
          <p:spPr bwMode="auto">
            <a:xfrm>
              <a:off x="-1591782" y="4735107"/>
              <a:ext cx="12668754" cy="41148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109706" rIns="137133" bIns="109706" numCol="1" spcCol="0" rtlCol="0" fromWordArt="0" anchor="t" anchorCtr="0" forceAA="0" compatLnSpc="1">
              <a:prstTxWarp prst="textNoShape">
                <a:avLst/>
              </a:prstTxWarp>
              <a:noAutofit/>
            </a:bodyPr>
            <a:lstStyle/>
            <a:p>
              <a:pPr algn="ctr" defTabSz="699220" fontAlgn="base">
                <a:lnSpc>
                  <a:spcPct val="90000"/>
                </a:lnSpc>
                <a:spcBef>
                  <a:spcPct val="0"/>
                </a:spcBef>
                <a:spcAft>
                  <a:spcPct val="0"/>
                </a:spcAft>
              </a:pPr>
              <a:endParaRPr lang="en-US" dirty="0" err="1">
                <a:solidFill>
                  <a:srgbClr val="000000"/>
                </a:solidFill>
                <a:ea typeface="Segoe UI" pitchFamily="34" charset="0"/>
                <a:cs typeface="Segoe UI" pitchFamily="34" charset="0"/>
              </a:endParaRPr>
            </a:p>
          </p:txBody>
        </p:sp>
        <p:sp>
          <p:nvSpPr>
            <p:cNvPr id="11" name="TextBox 10"/>
            <p:cNvSpPr txBox="1"/>
            <p:nvPr/>
          </p:nvSpPr>
          <p:spPr>
            <a:xfrm>
              <a:off x="3458078" y="4750904"/>
              <a:ext cx="7618894" cy="860254"/>
            </a:xfrm>
            <a:prstGeom prst="rect">
              <a:avLst/>
            </a:prstGeom>
            <a:grpFill/>
          </p:spPr>
          <p:txBody>
            <a:bodyPr wrap="none" lIns="137133" tIns="109706" rIns="137133" bIns="109706" rtlCol="0">
              <a:spAutoFit/>
            </a:bodyPr>
            <a:lstStyle/>
            <a:p>
              <a:pPr defTabSz="932563"/>
              <a:r>
                <a:rPr lang="en-US" sz="1349" dirty="0">
                  <a:solidFill>
                    <a:srgbClr val="000000"/>
                  </a:solidFill>
                </a:rPr>
                <a:t>Access specific asset and shared resources (e.g. a library and its views)</a:t>
              </a:r>
            </a:p>
            <a:p>
              <a:pPr defTabSz="932563"/>
              <a:r>
                <a:rPr lang="en-US" sz="1349" dirty="0">
                  <a:solidFill>
                    <a:srgbClr val="000000"/>
                  </a:solidFill>
                </a:rPr>
                <a:t>Assigned automatically. Don’t remove it in Site Permissions.</a:t>
              </a:r>
            </a:p>
          </p:txBody>
        </p:sp>
      </p:grpSp>
      <p:sp>
        <p:nvSpPr>
          <p:cNvPr id="13" name="Rectangle 12"/>
          <p:cNvSpPr/>
          <p:nvPr/>
        </p:nvSpPr>
        <p:spPr bwMode="auto">
          <a:xfrm>
            <a:off x="361887" y="3569713"/>
            <a:ext cx="9499677" cy="308549"/>
          </a:xfrm>
          <a:prstGeom prst="rect">
            <a:avLst/>
          </a:prstGeom>
          <a:solidFill>
            <a:srgbClr val="B2B2B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33" tIns="0" rIns="137133" bIns="0" numCol="1" spcCol="0" rtlCol="0" fromWordArt="0" anchor="ctr" anchorCtr="0" forceAA="0" compatLnSpc="1">
            <a:prstTxWarp prst="textNoShape">
              <a:avLst/>
            </a:prstTxWarp>
            <a:noAutofit/>
          </a:bodyPr>
          <a:lstStyle/>
          <a:p>
            <a:pPr algn="r" defTabSz="699220" fontAlgn="base">
              <a:lnSpc>
                <a:spcPct val="90000"/>
              </a:lnSpc>
              <a:spcBef>
                <a:spcPct val="0"/>
              </a:spcBef>
              <a:spcAft>
                <a:spcPct val="0"/>
              </a:spcAft>
            </a:pPr>
            <a:r>
              <a:rPr lang="en-US" sz="1350" dirty="0">
                <a:solidFill>
                  <a:srgbClr val="000000"/>
                </a:solidFill>
              </a:rPr>
              <a:t>Read without Open Items permission</a:t>
            </a:r>
            <a:endParaRPr lang="en-US" sz="1350" dirty="0">
              <a:solidFill>
                <a:srgbClr val="000000"/>
              </a:solidFill>
              <a:ea typeface="Segoe UI" pitchFamily="34" charset="0"/>
              <a:cs typeface="Segoe UI" pitchFamily="34" charset="0"/>
            </a:endParaRPr>
          </a:p>
        </p:txBody>
      </p:sp>
      <p:sp>
        <p:nvSpPr>
          <p:cNvPr id="15" name="Rectangle 14"/>
          <p:cNvSpPr/>
          <p:nvPr/>
        </p:nvSpPr>
        <p:spPr>
          <a:xfrm>
            <a:off x="337820" y="6186005"/>
            <a:ext cx="8921191" cy="715196"/>
          </a:xfrm>
          <a:prstGeom prst="rect">
            <a:avLst/>
          </a:prstGeom>
        </p:spPr>
        <p:txBody>
          <a:bodyPr wrap="square">
            <a:spAutoFit/>
          </a:bodyPr>
          <a:lstStyle/>
          <a:p>
            <a:pPr defTabSz="932563"/>
            <a:r>
              <a:rPr lang="en-US" sz="1349" dirty="0" smtClean="0">
                <a:solidFill>
                  <a:srgbClr val="FFFFFF"/>
                </a:solidFill>
                <a:hlinkClick r:id="rId2"/>
              </a:rPr>
              <a:t>http</a:t>
            </a:r>
            <a:r>
              <a:rPr lang="en-US" sz="1349" dirty="0">
                <a:solidFill>
                  <a:srgbClr val="FFFFFF"/>
                </a:solidFill>
                <a:hlinkClick r:id="rId2"/>
              </a:rPr>
              <a:t>://technet.microsoft.com/en-us/library/cc721640.aspx</a:t>
            </a:r>
            <a:endParaRPr lang="en-US" sz="1349" dirty="0">
              <a:solidFill>
                <a:srgbClr val="FFFFFF"/>
              </a:solidFill>
            </a:endParaRPr>
          </a:p>
          <a:p>
            <a:pPr defTabSz="932563"/>
            <a:r>
              <a:rPr lang="en-US" sz="1349" dirty="0" smtClean="0">
                <a:solidFill>
                  <a:srgbClr val="FFFFFF"/>
                </a:solidFill>
                <a:hlinkClick r:id="rId3"/>
              </a:rPr>
              <a:t>http</a:t>
            </a:r>
            <a:r>
              <a:rPr lang="en-US" sz="1349" dirty="0">
                <a:solidFill>
                  <a:srgbClr val="FFFFFF"/>
                </a:solidFill>
                <a:hlinkClick r:id="rId3"/>
              </a:rPr>
              <a:t>://technet.microsoft.com/en-us/library/cc721640(v=office.14).aspx</a:t>
            </a:r>
            <a:r>
              <a:rPr lang="en-US" sz="1349" dirty="0">
                <a:solidFill>
                  <a:srgbClr val="FFFFFF"/>
                </a:solidFill>
              </a:rPr>
              <a:t> </a:t>
            </a:r>
          </a:p>
          <a:p>
            <a:pPr defTabSz="932563"/>
            <a:r>
              <a:rPr lang="en-US" sz="1349" dirty="0" smtClean="0">
                <a:solidFill>
                  <a:srgbClr val="FFFFFF"/>
                </a:solidFill>
                <a:hlinkClick r:id="rId4"/>
              </a:rPr>
              <a:t>http</a:t>
            </a:r>
            <a:r>
              <a:rPr lang="en-US" sz="1349" dirty="0">
                <a:solidFill>
                  <a:srgbClr val="FFFFFF"/>
                </a:solidFill>
                <a:hlinkClick r:id="rId4"/>
              </a:rPr>
              <a:t>://</a:t>
            </a:r>
            <a:r>
              <a:rPr lang="en-US" sz="1349" dirty="0" smtClean="0">
                <a:solidFill>
                  <a:srgbClr val="FFFFFF"/>
                </a:solidFill>
                <a:hlinkClick r:id="rId4"/>
              </a:rPr>
              <a:t>blogs.devhorizon.com/reza/2012/10/26/interesting-difference-between-view-only-vs-read-permission-levels</a:t>
            </a:r>
            <a:r>
              <a:rPr lang="en-US" sz="1349" dirty="0">
                <a:solidFill>
                  <a:srgbClr val="FFFFFF"/>
                </a:solidFill>
                <a:hlinkClick r:id="rId4"/>
              </a:rPr>
              <a:t>/</a:t>
            </a:r>
            <a:r>
              <a:rPr lang="en-US" sz="1349" dirty="0">
                <a:solidFill>
                  <a:srgbClr val="FFFFFF"/>
                </a:solidFill>
              </a:rPr>
              <a:t> </a:t>
            </a:r>
          </a:p>
        </p:txBody>
      </p:sp>
      <p:sp>
        <p:nvSpPr>
          <p:cNvPr id="2" name="Title 1"/>
          <p:cNvSpPr>
            <a:spLocks noGrp="1"/>
          </p:cNvSpPr>
          <p:nvPr>
            <p:ph type="title"/>
          </p:nvPr>
        </p:nvSpPr>
        <p:spPr/>
        <p:txBody>
          <a:bodyPr/>
          <a:lstStyle/>
          <a:p>
            <a:r>
              <a:rPr lang="en-US" dirty="0" smtClean="0"/>
              <a:t>Permission Levels</a:t>
            </a:r>
            <a:endParaRPr lang="en-US" dirty="0"/>
          </a:p>
        </p:txBody>
      </p:sp>
      <p:sp>
        <p:nvSpPr>
          <p:cNvPr id="25" name="Text Placeholder 24"/>
          <p:cNvSpPr>
            <a:spLocks noGrp="1"/>
          </p:cNvSpPr>
          <p:nvPr>
            <p:ph type="body" sz="quarter" idx="11"/>
          </p:nvPr>
        </p:nvSpPr>
        <p:spPr>
          <a:xfrm>
            <a:off x="274639" y="1212849"/>
            <a:ext cx="11889564" cy="4801314"/>
          </a:xfrm>
        </p:spPr>
        <p:txBody>
          <a:bodyPr/>
          <a:lstStyle/>
          <a:p>
            <a:r>
              <a:rPr lang="en-US" dirty="0"/>
              <a:t>Common permission levels</a:t>
            </a:r>
          </a:p>
          <a:p>
            <a:pPr lvl="1"/>
            <a:r>
              <a:rPr lang="en-US" dirty="0"/>
              <a:t>Full Control</a:t>
            </a:r>
          </a:p>
          <a:p>
            <a:pPr lvl="1"/>
            <a:r>
              <a:rPr lang="en-US" dirty="0"/>
              <a:t>Design</a:t>
            </a:r>
          </a:p>
          <a:p>
            <a:pPr lvl="1"/>
            <a:r>
              <a:rPr lang="en-US" dirty="0"/>
              <a:t>Edit</a:t>
            </a:r>
          </a:p>
          <a:p>
            <a:pPr lvl="1"/>
            <a:r>
              <a:rPr lang="en-US" dirty="0" smtClean="0"/>
              <a:t>Contribute</a:t>
            </a:r>
            <a:endParaRPr lang="en-US" dirty="0"/>
          </a:p>
          <a:p>
            <a:pPr lvl="1"/>
            <a:r>
              <a:rPr lang="en-US" dirty="0" smtClean="0"/>
              <a:t>Read</a:t>
            </a:r>
            <a:endParaRPr lang="en-US" dirty="0"/>
          </a:p>
          <a:p>
            <a:pPr lvl="1"/>
            <a:r>
              <a:rPr lang="en-US" dirty="0"/>
              <a:t>View Only</a:t>
            </a:r>
          </a:p>
          <a:p>
            <a:pPr lvl="1"/>
            <a:r>
              <a:rPr lang="en-US" dirty="0"/>
              <a:t>Limited Access</a:t>
            </a:r>
          </a:p>
          <a:p>
            <a:pPr lvl="1"/>
            <a:endParaRPr lang="en-US" dirty="0"/>
          </a:p>
          <a:p>
            <a:pPr lvl="1"/>
            <a:endParaRPr lang="en-US" dirty="0"/>
          </a:p>
          <a:p>
            <a:pPr lvl="1"/>
            <a:r>
              <a:rPr lang="en-US" dirty="0"/>
              <a:t>Other permission levels depending on site definition (template)</a:t>
            </a:r>
          </a:p>
          <a:p>
            <a:endParaRPr lang="en-US" dirty="0"/>
          </a:p>
        </p:txBody>
      </p:sp>
      <p:sp>
        <p:nvSpPr>
          <p:cNvPr id="18" name="Rectangle 17"/>
          <p:cNvSpPr/>
          <p:nvPr/>
        </p:nvSpPr>
        <p:spPr>
          <a:xfrm>
            <a:off x="9303724" y="274285"/>
            <a:ext cx="1407760" cy="1407760"/>
          </a:xfrm>
          <a:prstGeom prst="rect">
            <a:avLst/>
          </a:prstGeom>
          <a:solidFill>
            <a:schemeClr val="accent5"/>
          </a:solidFill>
          <a:ln>
            <a:solidFill>
              <a:srgbClr val="FFFFFF">
                <a:alpha val="50000"/>
              </a:srgbClr>
            </a:solidFill>
          </a:ln>
        </p:spPr>
        <p:style>
          <a:lnRef idx="3">
            <a:schemeClr val="lt1">
              <a:hueOff val="0"/>
              <a:satOff val="0"/>
              <a:lumOff val="0"/>
              <a:alphaOff val="0"/>
            </a:schemeClr>
          </a:lnRef>
          <a:fillRef idx="1">
            <a:schemeClr val="accent3">
              <a:hueOff val="1400325"/>
              <a:satOff val="0"/>
              <a:lumOff val="-7059"/>
              <a:alphaOff val="0"/>
            </a:schemeClr>
          </a:fillRef>
          <a:effectRef idx="1">
            <a:schemeClr val="accent3">
              <a:hueOff val="1400325"/>
              <a:satOff val="0"/>
              <a:lumOff val="-7059"/>
              <a:alphaOff val="0"/>
            </a:schemeClr>
          </a:effectRef>
          <a:fontRef idx="minor">
            <a:schemeClr val="lt1"/>
          </a:fontRef>
        </p:style>
        <p:txBody>
          <a:bodyPr spcFirstLastPara="0" vert="horz" wrap="square" lIns="0" tIns="0" rIns="0" bIns="34283" numCol="1" spcCol="1270" anchor="b" anchorCtr="0">
            <a:noAutofit/>
          </a:bodyPr>
          <a:lstStyle/>
          <a:p>
            <a:pPr algn="ctr" defTabSz="566629">
              <a:lnSpc>
                <a:spcPct val="90000"/>
              </a:lnSpc>
              <a:spcBef>
                <a:spcPct val="0"/>
              </a:spcBef>
              <a:spcAft>
                <a:spcPct val="35000"/>
              </a:spcAft>
            </a:pPr>
            <a:r>
              <a:rPr lang="en-US" sz="1199" dirty="0">
                <a:solidFill>
                  <a:srgbClr val="FFFFFF"/>
                </a:solidFill>
              </a:rPr>
              <a:t>Permission Level</a:t>
            </a:r>
          </a:p>
        </p:txBody>
      </p:sp>
      <p:grpSp>
        <p:nvGrpSpPr>
          <p:cNvPr id="20" name="Group 19"/>
          <p:cNvGrpSpPr/>
          <p:nvPr/>
        </p:nvGrpSpPr>
        <p:grpSpPr>
          <a:xfrm>
            <a:off x="9547857" y="397132"/>
            <a:ext cx="919495" cy="889703"/>
            <a:chOff x="3637086" y="1838162"/>
            <a:chExt cx="1081895" cy="1046838"/>
          </a:xfrm>
        </p:grpSpPr>
        <p:sp>
          <p:nvSpPr>
            <p:cNvPr id="21" name="Oval 20"/>
            <p:cNvSpPr/>
            <p:nvPr/>
          </p:nvSpPr>
          <p:spPr bwMode="auto">
            <a:xfrm>
              <a:off x="3637086" y="1838162"/>
              <a:ext cx="456590" cy="456590"/>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699220" fontAlgn="base">
                <a:lnSpc>
                  <a:spcPct val="90000"/>
                </a:lnSpc>
                <a:spcBef>
                  <a:spcPct val="0"/>
                </a:spcBef>
                <a:spcAft>
                  <a:spcPct val="0"/>
                </a:spcAft>
              </a:pPr>
              <a:r>
                <a:rPr lang="en-US" sz="2100" dirty="0">
                  <a:solidFill>
                    <a:srgbClr val="68217A"/>
                  </a:solidFill>
                  <a:latin typeface="Eras Demi ITC" panose="020B0805030504020804" pitchFamily="34" charset="0"/>
                  <a:ea typeface="Segoe UI" pitchFamily="34" charset="0"/>
                  <a:cs typeface="Segoe UI" pitchFamily="34" charset="0"/>
                </a:rPr>
                <a:t>F</a:t>
              </a:r>
            </a:p>
          </p:txBody>
        </p:sp>
        <p:sp>
          <p:nvSpPr>
            <p:cNvPr id="22" name="Oval 21"/>
            <p:cNvSpPr/>
            <p:nvPr/>
          </p:nvSpPr>
          <p:spPr bwMode="auto">
            <a:xfrm>
              <a:off x="4262391" y="1838162"/>
              <a:ext cx="456590" cy="456590"/>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699220" fontAlgn="base">
                <a:lnSpc>
                  <a:spcPct val="90000"/>
                </a:lnSpc>
                <a:spcBef>
                  <a:spcPct val="0"/>
                </a:spcBef>
                <a:spcAft>
                  <a:spcPct val="0"/>
                </a:spcAft>
              </a:pPr>
              <a:r>
                <a:rPr lang="en-US" sz="2100" dirty="0">
                  <a:solidFill>
                    <a:srgbClr val="68217A"/>
                  </a:solidFill>
                  <a:latin typeface="Eras Demi ITC" panose="020B0805030504020804" pitchFamily="34" charset="0"/>
                  <a:ea typeface="Segoe UI" pitchFamily="34" charset="0"/>
                  <a:cs typeface="Segoe UI" pitchFamily="34" charset="0"/>
                </a:rPr>
                <a:t>D</a:t>
              </a:r>
            </a:p>
          </p:txBody>
        </p:sp>
        <p:sp>
          <p:nvSpPr>
            <p:cNvPr id="23" name="Oval 22"/>
            <p:cNvSpPr/>
            <p:nvPr/>
          </p:nvSpPr>
          <p:spPr bwMode="auto">
            <a:xfrm>
              <a:off x="4262391" y="2428410"/>
              <a:ext cx="456590" cy="456590"/>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699220" fontAlgn="base">
                <a:lnSpc>
                  <a:spcPct val="90000"/>
                </a:lnSpc>
                <a:spcBef>
                  <a:spcPct val="0"/>
                </a:spcBef>
                <a:spcAft>
                  <a:spcPct val="0"/>
                </a:spcAft>
              </a:pPr>
              <a:r>
                <a:rPr lang="en-US" sz="2100" dirty="0">
                  <a:solidFill>
                    <a:srgbClr val="68217A"/>
                  </a:solidFill>
                  <a:latin typeface="Eras Demi ITC" panose="020B0805030504020804" pitchFamily="34" charset="0"/>
                  <a:ea typeface="Segoe UI" pitchFamily="34" charset="0"/>
                  <a:cs typeface="Segoe UI" pitchFamily="34" charset="0"/>
                </a:rPr>
                <a:t>R</a:t>
              </a:r>
            </a:p>
          </p:txBody>
        </p:sp>
        <p:sp>
          <p:nvSpPr>
            <p:cNvPr id="24" name="Oval 23"/>
            <p:cNvSpPr/>
            <p:nvPr/>
          </p:nvSpPr>
          <p:spPr bwMode="auto">
            <a:xfrm>
              <a:off x="3638768" y="2428410"/>
              <a:ext cx="456590" cy="456590"/>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699220" fontAlgn="base">
                <a:lnSpc>
                  <a:spcPct val="90000"/>
                </a:lnSpc>
                <a:spcBef>
                  <a:spcPct val="0"/>
                </a:spcBef>
                <a:spcAft>
                  <a:spcPct val="0"/>
                </a:spcAft>
              </a:pPr>
              <a:r>
                <a:rPr lang="en-US" sz="2100" dirty="0">
                  <a:solidFill>
                    <a:srgbClr val="68217A"/>
                  </a:solidFill>
                  <a:latin typeface="Eras Demi ITC" panose="020B0805030504020804" pitchFamily="34" charset="0"/>
                  <a:ea typeface="Segoe UI" pitchFamily="34" charset="0"/>
                  <a:cs typeface="Segoe UI" pitchFamily="34" charset="0"/>
                </a:rPr>
                <a:t>C</a:t>
              </a:r>
            </a:p>
          </p:txBody>
        </p:sp>
      </p:grpSp>
    </p:spTree>
    <p:extLst>
      <p:ext uri="{BB962C8B-B14F-4D97-AF65-F5344CB8AC3E}">
        <p14:creationId xmlns:p14="http://schemas.microsoft.com/office/powerpoint/2010/main" val="19982293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19"/>
                                        </p:tgtEl>
                                        <p:attrNameLst>
                                          <p:attrName>style.visibility</p:attrName>
                                        </p:attrNameLst>
                                      </p:cBhvr>
                                      <p:to>
                                        <p:strVal val="visible"/>
                                      </p:to>
                                    </p:set>
                                    <p:anim calcmode="lin" valueType="num">
                                      <p:cBhvr additive="base">
                                        <p:cTn id="13" dur="500" fill="hold"/>
                                        <p:tgtEl>
                                          <p:spTgt spid="19"/>
                                        </p:tgtEl>
                                        <p:attrNameLst>
                                          <p:attrName>ppt_x</p:attrName>
                                        </p:attrNameLst>
                                      </p:cBhvr>
                                      <p:tavLst>
                                        <p:tav tm="0">
                                          <p:val>
                                            <p:strVal val="0-#ppt_w/2"/>
                                          </p:val>
                                        </p:tav>
                                        <p:tav tm="100000">
                                          <p:val>
                                            <p:strVal val="#ppt_x"/>
                                          </p:val>
                                        </p:tav>
                                      </p:tavLst>
                                    </p:anim>
                                    <p:anim calcmode="lin" valueType="num">
                                      <p:cBhvr additive="base">
                                        <p:cTn id="14" dur="500" fill="hold"/>
                                        <p:tgtEl>
                                          <p:spTgt spid="19"/>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8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Group Management</a:t>
            </a:r>
            <a:endParaRPr lang="en-US" dirty="0"/>
          </a:p>
        </p:txBody>
      </p:sp>
    </p:spTree>
    <p:extLst>
      <p:ext uri="{BB962C8B-B14F-4D97-AF65-F5344CB8AC3E}">
        <p14:creationId xmlns:p14="http://schemas.microsoft.com/office/powerpoint/2010/main" val="16631446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SharePoint Groups</a:t>
            </a:r>
            <a:endParaRPr lang="en-US" dirty="0"/>
          </a:p>
        </p:txBody>
      </p:sp>
      <p:grpSp>
        <p:nvGrpSpPr>
          <p:cNvPr id="36" name="Group 35"/>
          <p:cNvGrpSpPr/>
          <p:nvPr/>
        </p:nvGrpSpPr>
        <p:grpSpPr>
          <a:xfrm>
            <a:off x="3674613" y="1469761"/>
            <a:ext cx="5075345" cy="5075345"/>
            <a:chOff x="2826546" y="1629571"/>
            <a:chExt cx="6767510" cy="6767510"/>
          </a:xfrm>
        </p:grpSpPr>
        <p:sp>
          <p:nvSpPr>
            <p:cNvPr id="6" name="Rectangle 5"/>
            <p:cNvSpPr/>
            <p:nvPr/>
          </p:nvSpPr>
          <p:spPr>
            <a:xfrm>
              <a:off x="5271608" y="4074633"/>
              <a:ext cx="1877386" cy="1877386"/>
            </a:xfrm>
            <a:prstGeom prst="rect">
              <a:avLst/>
            </a:prstGeom>
            <a:solidFill>
              <a:srgbClr val="68217A"/>
            </a:solidFill>
            <a:ln>
              <a:solidFill>
                <a:srgbClr val="FFFFFF">
                  <a:alpha val="50000"/>
                </a:srgbClr>
              </a:solid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spcFirstLastPara="0" vert="horz" wrap="square" lIns="0" tIns="0" rIns="0" bIns="34288" numCol="1" spcCol="1270" anchor="b" anchorCtr="0">
              <a:noAutofit/>
            </a:bodyPr>
            <a:lstStyle/>
            <a:p>
              <a:pPr algn="ctr" defTabSz="466725">
                <a:lnSpc>
                  <a:spcPct val="90000"/>
                </a:lnSpc>
                <a:spcBef>
                  <a:spcPct val="0"/>
                </a:spcBef>
                <a:spcAft>
                  <a:spcPct val="35000"/>
                </a:spcAft>
              </a:pPr>
              <a:r>
                <a:rPr lang="en-US" sz="1200" dirty="0">
                  <a:solidFill>
                    <a:srgbClr val="FFFFFF"/>
                  </a:solidFill>
                </a:rPr>
                <a:t>Role Assignment</a:t>
              </a:r>
            </a:p>
          </p:txBody>
        </p:sp>
        <p:sp>
          <p:nvSpPr>
            <p:cNvPr id="7" name="Freeform 6"/>
            <p:cNvSpPr/>
            <p:nvPr/>
          </p:nvSpPr>
          <p:spPr>
            <a:xfrm rot="16200000">
              <a:off x="5926463" y="3770416"/>
              <a:ext cx="567675" cy="40758"/>
            </a:xfrm>
            <a:custGeom>
              <a:avLst/>
              <a:gdLst>
                <a:gd name="connsiteX0" fmla="*/ 0 w 460315"/>
                <a:gd name="connsiteY0" fmla="*/ 16525 h 33050"/>
                <a:gd name="connsiteX1" fmla="*/ 460315 w 460315"/>
                <a:gd name="connsiteY1" fmla="*/ 16525 h 33050"/>
              </a:gdLst>
              <a:ahLst/>
              <a:cxnLst>
                <a:cxn ang="0">
                  <a:pos x="connsiteX0" y="connsiteY0"/>
                </a:cxn>
                <a:cxn ang="0">
                  <a:pos x="connsiteX1" y="connsiteY1"/>
                </a:cxn>
              </a:cxnLst>
              <a:rect l="l" t="t" r="r" b="b"/>
              <a:pathLst>
                <a:path w="460315" h="33050">
                  <a:moveTo>
                    <a:pt x="0" y="16525"/>
                  </a:moveTo>
                  <a:lnTo>
                    <a:pt x="460315" y="16525"/>
                  </a:lnTo>
                </a:path>
              </a:pathLst>
            </a:custGeom>
            <a:noFill/>
            <a:ln w="57150">
              <a:solidFill>
                <a:srgbClr val="68217A"/>
              </a:solidFill>
              <a:headEnd type="none" w="med" len="med"/>
              <a:tailEnd type="none" w="med" len="med"/>
            </a:ln>
          </p:spPr>
          <p:style>
            <a:lnRef idx="2">
              <a:scrgbClr r="0" g="0" b="0"/>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0" tIns="0" rIns="0" bIns="34288" numCol="1" spcCol="1270" anchor="b" anchorCtr="0">
              <a:noAutofit/>
            </a:bodyPr>
            <a:lstStyle/>
            <a:p>
              <a:pPr algn="ctr" defTabSz="166688">
                <a:lnSpc>
                  <a:spcPct val="90000"/>
                </a:lnSpc>
                <a:spcBef>
                  <a:spcPct val="0"/>
                </a:spcBef>
                <a:spcAft>
                  <a:spcPct val="35000"/>
                </a:spcAft>
              </a:pPr>
              <a:endParaRPr lang="en-US" sz="1200">
                <a:solidFill>
                  <a:srgbClr val="505050">
                    <a:hueOff val="0"/>
                    <a:satOff val="0"/>
                    <a:lumOff val="0"/>
                    <a:alphaOff val="0"/>
                  </a:srgbClr>
                </a:solidFill>
              </a:endParaRPr>
            </a:p>
          </p:txBody>
        </p:sp>
        <p:sp>
          <p:nvSpPr>
            <p:cNvPr id="8" name="Rectangle 7"/>
            <p:cNvSpPr/>
            <p:nvPr/>
          </p:nvSpPr>
          <p:spPr>
            <a:xfrm>
              <a:off x="5271608" y="1629571"/>
              <a:ext cx="1877386" cy="1877386"/>
            </a:xfrm>
            <a:prstGeom prst="rect">
              <a:avLst/>
            </a:prstGeom>
            <a:solidFill>
              <a:srgbClr val="68217A"/>
            </a:solidFill>
            <a:ln>
              <a:solidFill>
                <a:srgbClr val="FFFFFF">
                  <a:alpha val="50000"/>
                </a:srgbClr>
              </a:solidFill>
            </a:ln>
          </p:spPr>
          <p:style>
            <a:lnRef idx="3">
              <a:schemeClr val="lt1">
                <a:hueOff val="0"/>
                <a:satOff val="0"/>
                <a:lumOff val="0"/>
                <a:alphaOff val="0"/>
              </a:schemeClr>
            </a:lnRef>
            <a:fillRef idx="1">
              <a:schemeClr val="accent3">
                <a:hueOff val="0"/>
                <a:satOff val="0"/>
                <a:lumOff val="0"/>
                <a:alphaOff val="0"/>
              </a:schemeClr>
            </a:fillRef>
            <a:effectRef idx="1">
              <a:schemeClr val="accent3">
                <a:hueOff val="0"/>
                <a:satOff val="0"/>
                <a:lumOff val="0"/>
                <a:alphaOff val="0"/>
              </a:schemeClr>
            </a:effectRef>
            <a:fontRef idx="minor">
              <a:schemeClr val="lt1"/>
            </a:fontRef>
          </p:style>
          <p:txBody>
            <a:bodyPr spcFirstLastPara="0" vert="horz" wrap="square" lIns="0" tIns="0" rIns="0" bIns="34288" numCol="1" spcCol="1270" anchor="b" anchorCtr="0">
              <a:noAutofit/>
            </a:bodyPr>
            <a:lstStyle/>
            <a:p>
              <a:pPr algn="ctr" defTabSz="566738">
                <a:lnSpc>
                  <a:spcPct val="90000"/>
                </a:lnSpc>
                <a:spcBef>
                  <a:spcPct val="0"/>
                </a:spcBef>
                <a:spcAft>
                  <a:spcPct val="35000"/>
                </a:spcAft>
              </a:pPr>
              <a:r>
                <a:rPr lang="en-US" sz="1200" dirty="0">
                  <a:solidFill>
                    <a:srgbClr val="FFFFFF"/>
                  </a:solidFill>
                </a:rPr>
                <a:t>User</a:t>
              </a:r>
            </a:p>
          </p:txBody>
        </p:sp>
        <p:sp>
          <p:nvSpPr>
            <p:cNvPr id="9" name="Freeform 8"/>
            <p:cNvSpPr/>
            <p:nvPr/>
          </p:nvSpPr>
          <p:spPr>
            <a:xfrm>
              <a:off x="7148994" y="4992947"/>
              <a:ext cx="567675" cy="40758"/>
            </a:xfrm>
            <a:custGeom>
              <a:avLst/>
              <a:gdLst>
                <a:gd name="connsiteX0" fmla="*/ 0 w 460315"/>
                <a:gd name="connsiteY0" fmla="*/ 16525 h 33050"/>
                <a:gd name="connsiteX1" fmla="*/ 460315 w 460315"/>
                <a:gd name="connsiteY1" fmla="*/ 16525 h 33050"/>
              </a:gdLst>
              <a:ahLst/>
              <a:cxnLst>
                <a:cxn ang="0">
                  <a:pos x="connsiteX0" y="connsiteY0"/>
                </a:cxn>
                <a:cxn ang="0">
                  <a:pos x="connsiteX1" y="connsiteY1"/>
                </a:cxn>
              </a:cxnLst>
              <a:rect l="l" t="t" r="r" b="b"/>
              <a:pathLst>
                <a:path w="460315" h="33050">
                  <a:moveTo>
                    <a:pt x="0" y="16525"/>
                  </a:moveTo>
                  <a:lnTo>
                    <a:pt x="460315" y="16525"/>
                  </a:lnTo>
                </a:path>
              </a:pathLst>
            </a:custGeom>
            <a:noFill/>
            <a:ln w="57150">
              <a:solidFill>
                <a:srgbClr val="68217A"/>
              </a:solidFill>
              <a:headEnd type="none" w="med" len="med"/>
              <a:tailEnd type="none" w="med" len="med"/>
            </a:ln>
          </p:spPr>
          <p:style>
            <a:lnRef idx="2">
              <a:scrgbClr r="0" g="0" b="0"/>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0" tIns="0" rIns="0" bIns="34288" numCol="1" spcCol="1270" anchor="b" anchorCtr="0">
              <a:noAutofit/>
            </a:bodyPr>
            <a:lstStyle/>
            <a:p>
              <a:pPr algn="ctr" defTabSz="166688">
                <a:lnSpc>
                  <a:spcPct val="90000"/>
                </a:lnSpc>
                <a:spcBef>
                  <a:spcPct val="0"/>
                </a:spcBef>
                <a:spcAft>
                  <a:spcPct val="35000"/>
                </a:spcAft>
              </a:pPr>
              <a:endParaRPr lang="en-US" sz="1200">
                <a:solidFill>
                  <a:srgbClr val="505050">
                    <a:hueOff val="0"/>
                    <a:satOff val="0"/>
                    <a:lumOff val="0"/>
                    <a:alphaOff val="0"/>
                  </a:srgbClr>
                </a:solidFill>
              </a:endParaRPr>
            </a:p>
          </p:txBody>
        </p:sp>
        <p:sp>
          <p:nvSpPr>
            <p:cNvPr id="10" name="Rectangle 9"/>
            <p:cNvSpPr/>
            <p:nvPr/>
          </p:nvSpPr>
          <p:spPr>
            <a:xfrm>
              <a:off x="7716670" y="4074633"/>
              <a:ext cx="1877386" cy="1877386"/>
            </a:xfrm>
            <a:prstGeom prst="rect">
              <a:avLst/>
            </a:prstGeom>
            <a:solidFill>
              <a:srgbClr val="FF0000"/>
            </a:solidFill>
            <a:ln>
              <a:solidFill>
                <a:srgbClr val="FFFFFF">
                  <a:alpha val="50000"/>
                </a:srgbClr>
              </a:solidFill>
            </a:ln>
          </p:spPr>
          <p:style>
            <a:lnRef idx="3">
              <a:schemeClr val="lt1">
                <a:hueOff val="0"/>
                <a:satOff val="0"/>
                <a:lumOff val="0"/>
                <a:alphaOff val="0"/>
              </a:schemeClr>
            </a:lnRef>
            <a:fillRef idx="1">
              <a:schemeClr val="accent3">
                <a:hueOff val="466775"/>
                <a:satOff val="0"/>
                <a:lumOff val="-2353"/>
                <a:alphaOff val="0"/>
              </a:schemeClr>
            </a:fillRef>
            <a:effectRef idx="1">
              <a:schemeClr val="accent3">
                <a:hueOff val="466775"/>
                <a:satOff val="0"/>
                <a:lumOff val="-2353"/>
                <a:alphaOff val="0"/>
              </a:schemeClr>
            </a:effectRef>
            <a:fontRef idx="minor">
              <a:schemeClr val="lt1"/>
            </a:fontRef>
          </p:style>
          <p:txBody>
            <a:bodyPr spcFirstLastPara="0" vert="horz" wrap="square" lIns="0" tIns="0" rIns="0" bIns="34288" numCol="1" spcCol="1270" anchor="b" anchorCtr="0">
              <a:noAutofit/>
            </a:bodyPr>
            <a:lstStyle/>
            <a:p>
              <a:pPr algn="ctr" defTabSz="566738">
                <a:lnSpc>
                  <a:spcPct val="90000"/>
                </a:lnSpc>
                <a:spcBef>
                  <a:spcPct val="0"/>
                </a:spcBef>
                <a:spcAft>
                  <a:spcPct val="35000"/>
                </a:spcAft>
              </a:pPr>
              <a:r>
                <a:rPr lang="en-US" sz="1200" dirty="0">
                  <a:solidFill>
                    <a:srgbClr val="FFFFFF"/>
                  </a:solidFill>
                </a:rPr>
                <a:t>Group</a:t>
              </a:r>
            </a:p>
          </p:txBody>
        </p:sp>
        <p:sp>
          <p:nvSpPr>
            <p:cNvPr id="11" name="Freeform 10"/>
            <p:cNvSpPr/>
            <p:nvPr/>
          </p:nvSpPr>
          <p:spPr>
            <a:xfrm rot="5400000">
              <a:off x="5926463" y="6215478"/>
              <a:ext cx="567675" cy="40758"/>
            </a:xfrm>
            <a:custGeom>
              <a:avLst/>
              <a:gdLst>
                <a:gd name="connsiteX0" fmla="*/ 0 w 460315"/>
                <a:gd name="connsiteY0" fmla="*/ 16525 h 33050"/>
                <a:gd name="connsiteX1" fmla="*/ 460315 w 460315"/>
                <a:gd name="connsiteY1" fmla="*/ 16525 h 33050"/>
              </a:gdLst>
              <a:ahLst/>
              <a:cxnLst>
                <a:cxn ang="0">
                  <a:pos x="connsiteX0" y="connsiteY0"/>
                </a:cxn>
                <a:cxn ang="0">
                  <a:pos x="connsiteX1" y="connsiteY1"/>
                </a:cxn>
              </a:cxnLst>
              <a:rect l="l" t="t" r="r" b="b"/>
              <a:pathLst>
                <a:path w="460315" h="33050">
                  <a:moveTo>
                    <a:pt x="0" y="16525"/>
                  </a:moveTo>
                  <a:lnTo>
                    <a:pt x="460315" y="16525"/>
                  </a:lnTo>
                </a:path>
              </a:pathLst>
            </a:custGeom>
            <a:noFill/>
            <a:ln w="57150">
              <a:solidFill>
                <a:srgbClr val="68217A"/>
              </a:solidFill>
              <a:headEnd type="none" w="med" len="med"/>
              <a:tailEnd type="none" w="med" len="med"/>
            </a:ln>
          </p:spPr>
          <p:style>
            <a:lnRef idx="2">
              <a:scrgbClr r="0" g="0" b="0"/>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0" tIns="0" rIns="0" bIns="34288" numCol="1" spcCol="1270" anchor="b" anchorCtr="0">
              <a:noAutofit/>
            </a:bodyPr>
            <a:lstStyle/>
            <a:p>
              <a:pPr algn="ctr" defTabSz="166688">
                <a:lnSpc>
                  <a:spcPct val="90000"/>
                </a:lnSpc>
                <a:spcBef>
                  <a:spcPct val="0"/>
                </a:spcBef>
                <a:spcAft>
                  <a:spcPct val="35000"/>
                </a:spcAft>
              </a:pPr>
              <a:endParaRPr lang="en-US" sz="1200">
                <a:solidFill>
                  <a:srgbClr val="505050">
                    <a:hueOff val="0"/>
                    <a:satOff val="0"/>
                    <a:lumOff val="0"/>
                    <a:alphaOff val="0"/>
                  </a:srgbClr>
                </a:solidFill>
              </a:endParaRPr>
            </a:p>
          </p:txBody>
        </p:sp>
        <p:sp>
          <p:nvSpPr>
            <p:cNvPr id="12" name="Rectangle 11"/>
            <p:cNvSpPr/>
            <p:nvPr/>
          </p:nvSpPr>
          <p:spPr>
            <a:xfrm>
              <a:off x="5271608" y="6519695"/>
              <a:ext cx="1877386" cy="1877386"/>
            </a:xfrm>
            <a:prstGeom prst="rect">
              <a:avLst/>
            </a:prstGeom>
            <a:solidFill>
              <a:srgbClr val="68217A"/>
            </a:solidFill>
            <a:ln>
              <a:solidFill>
                <a:srgbClr val="FFFFFF">
                  <a:alpha val="50000"/>
                </a:srgbClr>
              </a:solidFill>
            </a:ln>
          </p:spPr>
          <p:style>
            <a:lnRef idx="3">
              <a:schemeClr val="lt1">
                <a:hueOff val="0"/>
                <a:satOff val="0"/>
                <a:lumOff val="0"/>
                <a:alphaOff val="0"/>
              </a:schemeClr>
            </a:lnRef>
            <a:fillRef idx="1">
              <a:schemeClr val="accent3">
                <a:hueOff val="933550"/>
                <a:satOff val="0"/>
                <a:lumOff val="-4706"/>
                <a:alphaOff val="0"/>
              </a:schemeClr>
            </a:fillRef>
            <a:effectRef idx="1">
              <a:schemeClr val="accent3">
                <a:hueOff val="933550"/>
                <a:satOff val="0"/>
                <a:lumOff val="-4706"/>
                <a:alphaOff val="0"/>
              </a:schemeClr>
            </a:effectRef>
            <a:fontRef idx="minor">
              <a:schemeClr val="lt1"/>
            </a:fontRef>
          </p:style>
          <p:txBody>
            <a:bodyPr spcFirstLastPara="0" vert="horz" wrap="square" lIns="0" tIns="0" rIns="0" bIns="34288" numCol="1" spcCol="1270" anchor="b" anchorCtr="0">
              <a:noAutofit/>
            </a:bodyPr>
            <a:lstStyle/>
            <a:p>
              <a:pPr algn="ctr" defTabSz="566738">
                <a:lnSpc>
                  <a:spcPct val="90000"/>
                </a:lnSpc>
                <a:spcBef>
                  <a:spcPct val="0"/>
                </a:spcBef>
                <a:spcAft>
                  <a:spcPct val="35000"/>
                </a:spcAft>
              </a:pPr>
              <a:r>
                <a:rPr lang="en-US" sz="1200" dirty="0">
                  <a:solidFill>
                    <a:srgbClr val="FFFFFF"/>
                  </a:solidFill>
                </a:rPr>
                <a:t>Security Scope</a:t>
              </a:r>
            </a:p>
          </p:txBody>
        </p:sp>
        <p:sp>
          <p:nvSpPr>
            <p:cNvPr id="13" name="Freeform 12"/>
            <p:cNvSpPr/>
            <p:nvPr/>
          </p:nvSpPr>
          <p:spPr>
            <a:xfrm>
              <a:off x="4703932" y="4992946"/>
              <a:ext cx="567676" cy="40760"/>
            </a:xfrm>
            <a:custGeom>
              <a:avLst/>
              <a:gdLst>
                <a:gd name="connsiteX0" fmla="*/ 0 w 460315"/>
                <a:gd name="connsiteY0" fmla="*/ 16525 h 33050"/>
                <a:gd name="connsiteX1" fmla="*/ 460315 w 460315"/>
                <a:gd name="connsiteY1" fmla="*/ 16525 h 33050"/>
              </a:gdLst>
              <a:ahLst/>
              <a:cxnLst>
                <a:cxn ang="0">
                  <a:pos x="connsiteX0" y="connsiteY0"/>
                </a:cxn>
                <a:cxn ang="0">
                  <a:pos x="connsiteX1" y="connsiteY1"/>
                </a:cxn>
              </a:cxnLst>
              <a:rect l="l" t="t" r="r" b="b"/>
              <a:pathLst>
                <a:path w="460315" h="33050">
                  <a:moveTo>
                    <a:pt x="460315" y="16525"/>
                  </a:moveTo>
                  <a:lnTo>
                    <a:pt x="0" y="16525"/>
                  </a:lnTo>
                </a:path>
              </a:pathLst>
            </a:custGeom>
            <a:noFill/>
            <a:ln w="57150">
              <a:solidFill>
                <a:srgbClr val="68217A"/>
              </a:solidFill>
              <a:headEnd type="none" w="med" len="med"/>
              <a:tailEnd type="none" w="med" len="med"/>
            </a:ln>
          </p:spPr>
          <p:style>
            <a:lnRef idx="2">
              <a:scrgbClr r="0" g="0" b="0"/>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0" tIns="0" rIns="0" bIns="34288" numCol="1" spcCol="1270" anchor="b" anchorCtr="0">
              <a:noAutofit/>
            </a:bodyPr>
            <a:lstStyle/>
            <a:p>
              <a:pPr algn="ctr" defTabSz="166688">
                <a:lnSpc>
                  <a:spcPct val="90000"/>
                </a:lnSpc>
                <a:spcBef>
                  <a:spcPct val="0"/>
                </a:spcBef>
                <a:spcAft>
                  <a:spcPct val="35000"/>
                </a:spcAft>
              </a:pPr>
              <a:endParaRPr lang="en-US" sz="1200">
                <a:solidFill>
                  <a:srgbClr val="505050">
                    <a:hueOff val="0"/>
                    <a:satOff val="0"/>
                    <a:lumOff val="0"/>
                    <a:alphaOff val="0"/>
                  </a:srgbClr>
                </a:solidFill>
              </a:endParaRPr>
            </a:p>
          </p:txBody>
        </p:sp>
        <p:sp>
          <p:nvSpPr>
            <p:cNvPr id="14" name="Rectangle 13"/>
            <p:cNvSpPr/>
            <p:nvPr/>
          </p:nvSpPr>
          <p:spPr>
            <a:xfrm>
              <a:off x="2826546" y="4074633"/>
              <a:ext cx="1877386" cy="1877386"/>
            </a:xfrm>
            <a:prstGeom prst="rect">
              <a:avLst/>
            </a:prstGeom>
            <a:solidFill>
              <a:srgbClr val="68217A"/>
            </a:solidFill>
            <a:ln>
              <a:solidFill>
                <a:srgbClr val="FFFFFF">
                  <a:alpha val="50000"/>
                </a:srgbClr>
              </a:solidFill>
            </a:ln>
          </p:spPr>
          <p:style>
            <a:lnRef idx="3">
              <a:schemeClr val="lt1">
                <a:hueOff val="0"/>
                <a:satOff val="0"/>
                <a:lumOff val="0"/>
                <a:alphaOff val="0"/>
              </a:schemeClr>
            </a:lnRef>
            <a:fillRef idx="1">
              <a:schemeClr val="accent3">
                <a:hueOff val="1400325"/>
                <a:satOff val="0"/>
                <a:lumOff val="-7059"/>
                <a:alphaOff val="0"/>
              </a:schemeClr>
            </a:fillRef>
            <a:effectRef idx="1">
              <a:schemeClr val="accent3">
                <a:hueOff val="1400325"/>
                <a:satOff val="0"/>
                <a:lumOff val="-7059"/>
                <a:alphaOff val="0"/>
              </a:schemeClr>
            </a:effectRef>
            <a:fontRef idx="minor">
              <a:schemeClr val="lt1"/>
            </a:fontRef>
          </p:style>
          <p:txBody>
            <a:bodyPr spcFirstLastPara="0" vert="horz" wrap="square" lIns="0" tIns="0" rIns="0" bIns="34288" numCol="1" spcCol="1270" anchor="b" anchorCtr="0">
              <a:noAutofit/>
            </a:bodyPr>
            <a:lstStyle/>
            <a:p>
              <a:pPr algn="ctr" defTabSz="566738">
                <a:lnSpc>
                  <a:spcPct val="90000"/>
                </a:lnSpc>
                <a:spcBef>
                  <a:spcPct val="0"/>
                </a:spcBef>
                <a:spcAft>
                  <a:spcPct val="35000"/>
                </a:spcAft>
              </a:pPr>
              <a:r>
                <a:rPr lang="en-US" sz="1200" dirty="0">
                  <a:solidFill>
                    <a:srgbClr val="FFFFFF"/>
                  </a:solidFill>
                </a:rPr>
                <a:t>Permission Level</a:t>
              </a:r>
            </a:p>
          </p:txBody>
        </p:sp>
        <p:grpSp>
          <p:nvGrpSpPr>
            <p:cNvPr id="4" name="Group 3"/>
            <p:cNvGrpSpPr/>
            <p:nvPr/>
          </p:nvGrpSpPr>
          <p:grpSpPr>
            <a:xfrm>
              <a:off x="6011595" y="1812927"/>
              <a:ext cx="438169" cy="1217385"/>
              <a:chOff x="1618703" y="5473750"/>
              <a:chExt cx="788473" cy="2190650"/>
            </a:xfrm>
          </p:grpSpPr>
          <p:grpSp>
            <p:nvGrpSpPr>
              <p:cNvPr id="101" name="Group 100"/>
              <p:cNvGrpSpPr/>
              <p:nvPr/>
            </p:nvGrpSpPr>
            <p:grpSpPr>
              <a:xfrm>
                <a:off x="1618703" y="5473750"/>
                <a:ext cx="788473" cy="2190650"/>
                <a:chOff x="1618703" y="4566436"/>
                <a:chExt cx="788473" cy="2190650"/>
              </a:xfrm>
            </p:grpSpPr>
            <p:sp>
              <p:nvSpPr>
                <p:cNvPr id="102" name="Oval 101"/>
                <p:cNvSpPr/>
                <p:nvPr/>
              </p:nvSpPr>
              <p:spPr bwMode="auto">
                <a:xfrm>
                  <a:off x="1618705" y="4566436"/>
                  <a:ext cx="788471" cy="78413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3" name="Rounded Rectangle 102"/>
                <p:cNvSpPr/>
                <p:nvPr/>
              </p:nvSpPr>
              <p:spPr bwMode="auto">
                <a:xfrm>
                  <a:off x="1618703" y="5344799"/>
                  <a:ext cx="788473" cy="1412287"/>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04" name="Isosceles Triangle 103"/>
              <p:cNvSpPr/>
              <p:nvPr/>
            </p:nvSpPr>
            <p:spPr bwMode="auto">
              <a:xfrm rot="10800000">
                <a:off x="1815820" y="6299044"/>
                <a:ext cx="394237" cy="394238"/>
              </a:xfrm>
              <a:prstGeom prst="triangle">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9" name="Group 28"/>
            <p:cNvGrpSpPr/>
            <p:nvPr/>
          </p:nvGrpSpPr>
          <p:grpSpPr>
            <a:xfrm>
              <a:off x="7905300" y="4402934"/>
              <a:ext cx="1500126" cy="953204"/>
              <a:chOff x="381635" y="1949609"/>
              <a:chExt cx="3262610" cy="2073116"/>
            </a:xfrm>
          </p:grpSpPr>
          <p:sp>
            <p:nvSpPr>
              <p:cNvPr id="106" name="Oval 105"/>
              <p:cNvSpPr/>
              <p:nvPr/>
            </p:nvSpPr>
            <p:spPr bwMode="auto">
              <a:xfrm>
                <a:off x="381635" y="2887904"/>
                <a:ext cx="3262610" cy="1134821"/>
              </a:xfrm>
              <a:prstGeom prst="ellipse">
                <a:avLst/>
              </a:pr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699354" fontAlgn="base">
                  <a:lnSpc>
                    <a:spcPct val="90000"/>
                  </a:lnSpc>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07" name="Group 106"/>
              <p:cNvGrpSpPr/>
              <p:nvPr/>
            </p:nvGrpSpPr>
            <p:grpSpPr>
              <a:xfrm>
                <a:off x="1255386" y="1949609"/>
                <a:ext cx="1554290" cy="1589931"/>
                <a:chOff x="1255386" y="1949609"/>
                <a:chExt cx="1554290" cy="1589931"/>
              </a:xfrm>
            </p:grpSpPr>
            <p:sp>
              <p:nvSpPr>
                <p:cNvPr id="108" name="Oval 107"/>
                <p:cNvSpPr/>
                <p:nvPr/>
              </p:nvSpPr>
              <p:spPr bwMode="auto">
                <a:xfrm>
                  <a:off x="1255387" y="2311225"/>
                  <a:ext cx="442103" cy="439669"/>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09" name="Rounded Rectangle 108"/>
                <p:cNvSpPr/>
                <p:nvPr/>
              </p:nvSpPr>
              <p:spPr bwMode="auto">
                <a:xfrm>
                  <a:off x="1255386" y="2747659"/>
                  <a:ext cx="442104" cy="791881"/>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0" name="Oval 109"/>
                <p:cNvSpPr/>
                <p:nvPr/>
              </p:nvSpPr>
              <p:spPr bwMode="auto">
                <a:xfrm>
                  <a:off x="1811479" y="1949609"/>
                  <a:ext cx="442103" cy="439669"/>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3" name="Rounded Rectangle 112"/>
                <p:cNvSpPr/>
                <p:nvPr/>
              </p:nvSpPr>
              <p:spPr bwMode="auto">
                <a:xfrm>
                  <a:off x="1811478" y="2386043"/>
                  <a:ext cx="442104" cy="791881"/>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8" name="Oval 117"/>
                <p:cNvSpPr/>
                <p:nvPr/>
              </p:nvSpPr>
              <p:spPr bwMode="auto">
                <a:xfrm>
                  <a:off x="2367573" y="2311225"/>
                  <a:ext cx="442103" cy="439669"/>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19" name="Rounded Rectangle 118"/>
                <p:cNvSpPr/>
                <p:nvPr/>
              </p:nvSpPr>
              <p:spPr bwMode="auto">
                <a:xfrm>
                  <a:off x="2367572" y="2747659"/>
                  <a:ext cx="442104" cy="791881"/>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20" name="Group 119"/>
              <p:cNvGrpSpPr/>
              <p:nvPr/>
            </p:nvGrpSpPr>
            <p:grpSpPr>
              <a:xfrm>
                <a:off x="1365911" y="2412358"/>
                <a:ext cx="1333238" cy="582668"/>
                <a:chOff x="1365911" y="2412358"/>
                <a:chExt cx="1333238" cy="582668"/>
              </a:xfrm>
              <a:solidFill>
                <a:srgbClr val="68217A"/>
              </a:solidFill>
            </p:grpSpPr>
            <p:sp>
              <p:nvSpPr>
                <p:cNvPr id="121" name="Isosceles Triangle 120"/>
                <p:cNvSpPr/>
                <p:nvPr/>
              </p:nvSpPr>
              <p:spPr bwMode="auto">
                <a:xfrm rot="10800000">
                  <a:off x="1365911" y="2773974"/>
                  <a:ext cx="221052" cy="221052"/>
                </a:xfrm>
                <a:prstGeom prst="triangle">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22" name="Isosceles Triangle 121"/>
                <p:cNvSpPr/>
                <p:nvPr/>
              </p:nvSpPr>
              <p:spPr bwMode="auto">
                <a:xfrm rot="10800000">
                  <a:off x="1922003" y="2412358"/>
                  <a:ext cx="221052" cy="221052"/>
                </a:xfrm>
                <a:prstGeom prst="triangle">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34" name="Isosceles Triangle 133"/>
                <p:cNvSpPr/>
                <p:nvPr/>
              </p:nvSpPr>
              <p:spPr bwMode="auto">
                <a:xfrm rot="10800000">
                  <a:off x="2478097" y="2773974"/>
                  <a:ext cx="221052" cy="221052"/>
                </a:xfrm>
                <a:prstGeom prst="triangle">
                  <a:avLst/>
                </a:prstGeom>
                <a:solidFill>
                  <a:srgbClr val="FF0000"/>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30" name="Group 29"/>
            <p:cNvGrpSpPr/>
            <p:nvPr/>
          </p:nvGrpSpPr>
          <p:grpSpPr>
            <a:xfrm>
              <a:off x="5884723" y="4279851"/>
              <a:ext cx="691912" cy="1207520"/>
              <a:chOff x="9280578" y="4983154"/>
              <a:chExt cx="2243480" cy="3915306"/>
            </a:xfrm>
          </p:grpSpPr>
          <p:grpSp>
            <p:nvGrpSpPr>
              <p:cNvPr id="135" name="Group 134"/>
              <p:cNvGrpSpPr/>
              <p:nvPr/>
            </p:nvGrpSpPr>
            <p:grpSpPr>
              <a:xfrm>
                <a:off x="9280578" y="4983154"/>
                <a:ext cx="2243480" cy="3915306"/>
                <a:chOff x="9280578" y="4983154"/>
                <a:chExt cx="2243480" cy="3915306"/>
              </a:xfrm>
              <a:solidFill>
                <a:srgbClr val="FFFFFF"/>
              </a:solidFill>
            </p:grpSpPr>
            <p:sp>
              <p:nvSpPr>
                <p:cNvPr id="136" name="Block Arc 135"/>
                <p:cNvSpPr/>
                <p:nvPr/>
              </p:nvSpPr>
              <p:spPr bwMode="auto">
                <a:xfrm>
                  <a:off x="9583429" y="4983154"/>
                  <a:ext cx="1623348" cy="3578756"/>
                </a:xfrm>
                <a:prstGeom prst="blockArc">
                  <a:avLst>
                    <a:gd name="adj1" fmla="val 10800000"/>
                    <a:gd name="adj2" fmla="val 0"/>
                    <a:gd name="adj3" fmla="val 23592"/>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137" name="Rectangle 136"/>
                <p:cNvSpPr/>
                <p:nvPr/>
              </p:nvSpPr>
              <p:spPr bwMode="auto">
                <a:xfrm>
                  <a:off x="9280578" y="6733110"/>
                  <a:ext cx="2243480" cy="216535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38" name="Group 137"/>
              <p:cNvGrpSpPr/>
              <p:nvPr/>
            </p:nvGrpSpPr>
            <p:grpSpPr>
              <a:xfrm>
                <a:off x="10043943" y="6929555"/>
                <a:ext cx="716750" cy="1665170"/>
                <a:chOff x="10198894" y="3511714"/>
                <a:chExt cx="516962" cy="1218558"/>
              </a:xfrm>
            </p:grpSpPr>
            <p:sp>
              <p:nvSpPr>
                <p:cNvPr id="139" name="Oval 138"/>
                <p:cNvSpPr/>
                <p:nvPr/>
              </p:nvSpPr>
              <p:spPr bwMode="auto">
                <a:xfrm>
                  <a:off x="10198894" y="3542146"/>
                  <a:ext cx="516962" cy="516962"/>
                </a:xfrm>
                <a:prstGeom prst="ellipse">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140" name="Isosceles Triangle 139"/>
                <p:cNvSpPr/>
                <p:nvPr/>
              </p:nvSpPr>
              <p:spPr bwMode="auto">
                <a:xfrm>
                  <a:off x="10271058" y="3511714"/>
                  <a:ext cx="372635" cy="1218558"/>
                </a:xfrm>
                <a:prstGeom prst="triangle">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41" name="Group 140"/>
            <p:cNvGrpSpPr/>
            <p:nvPr/>
          </p:nvGrpSpPr>
          <p:grpSpPr>
            <a:xfrm>
              <a:off x="3152120" y="4238460"/>
              <a:ext cx="1226238" cy="1186506"/>
              <a:chOff x="3637086" y="1838162"/>
              <a:chExt cx="1081895" cy="1046838"/>
            </a:xfrm>
          </p:grpSpPr>
          <p:sp>
            <p:nvSpPr>
              <p:cNvPr id="142" name="Oval 141"/>
              <p:cNvSpPr/>
              <p:nvPr/>
            </p:nvSpPr>
            <p:spPr bwMode="auto">
              <a:xfrm>
                <a:off x="3637086" y="1838162"/>
                <a:ext cx="456590" cy="456590"/>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699354" fontAlgn="base">
                  <a:lnSpc>
                    <a:spcPct val="90000"/>
                  </a:lnSpc>
                  <a:spcBef>
                    <a:spcPct val="0"/>
                  </a:spcBef>
                  <a:spcAft>
                    <a:spcPct val="0"/>
                  </a:spcAft>
                </a:pPr>
                <a:r>
                  <a:rPr lang="en-US" sz="2100" dirty="0">
                    <a:solidFill>
                      <a:srgbClr val="68217A"/>
                    </a:solidFill>
                    <a:latin typeface="Eras Demi ITC" panose="020B0805030504020804" pitchFamily="34" charset="0"/>
                    <a:ea typeface="Segoe UI" pitchFamily="34" charset="0"/>
                    <a:cs typeface="Segoe UI" pitchFamily="34" charset="0"/>
                  </a:rPr>
                  <a:t>F</a:t>
                </a:r>
              </a:p>
            </p:txBody>
          </p:sp>
          <p:sp>
            <p:nvSpPr>
              <p:cNvPr id="143" name="Oval 142"/>
              <p:cNvSpPr/>
              <p:nvPr/>
            </p:nvSpPr>
            <p:spPr bwMode="auto">
              <a:xfrm>
                <a:off x="4262391" y="1838162"/>
                <a:ext cx="456590" cy="456590"/>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699354" fontAlgn="base">
                  <a:lnSpc>
                    <a:spcPct val="90000"/>
                  </a:lnSpc>
                  <a:spcBef>
                    <a:spcPct val="0"/>
                  </a:spcBef>
                  <a:spcAft>
                    <a:spcPct val="0"/>
                  </a:spcAft>
                </a:pPr>
                <a:r>
                  <a:rPr lang="en-US" sz="2100" dirty="0">
                    <a:solidFill>
                      <a:srgbClr val="68217A"/>
                    </a:solidFill>
                    <a:latin typeface="Eras Demi ITC" panose="020B0805030504020804" pitchFamily="34" charset="0"/>
                    <a:ea typeface="Segoe UI" pitchFamily="34" charset="0"/>
                    <a:cs typeface="Segoe UI" pitchFamily="34" charset="0"/>
                  </a:rPr>
                  <a:t>D</a:t>
                </a:r>
              </a:p>
            </p:txBody>
          </p:sp>
          <p:sp>
            <p:nvSpPr>
              <p:cNvPr id="144" name="Oval 143"/>
              <p:cNvSpPr/>
              <p:nvPr/>
            </p:nvSpPr>
            <p:spPr bwMode="auto">
              <a:xfrm>
                <a:off x="4262391" y="2428410"/>
                <a:ext cx="456590" cy="456590"/>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699354" fontAlgn="base">
                  <a:lnSpc>
                    <a:spcPct val="90000"/>
                  </a:lnSpc>
                  <a:spcBef>
                    <a:spcPct val="0"/>
                  </a:spcBef>
                  <a:spcAft>
                    <a:spcPct val="0"/>
                  </a:spcAft>
                </a:pPr>
                <a:r>
                  <a:rPr lang="en-US" sz="2100" dirty="0">
                    <a:solidFill>
                      <a:srgbClr val="68217A"/>
                    </a:solidFill>
                    <a:latin typeface="Eras Demi ITC" panose="020B0805030504020804" pitchFamily="34" charset="0"/>
                    <a:ea typeface="Segoe UI" pitchFamily="34" charset="0"/>
                    <a:cs typeface="Segoe UI" pitchFamily="34" charset="0"/>
                  </a:rPr>
                  <a:t>R</a:t>
                </a:r>
              </a:p>
            </p:txBody>
          </p:sp>
          <p:sp>
            <p:nvSpPr>
              <p:cNvPr id="145" name="Oval 144"/>
              <p:cNvSpPr/>
              <p:nvPr/>
            </p:nvSpPr>
            <p:spPr bwMode="auto">
              <a:xfrm>
                <a:off x="3638768" y="2428410"/>
                <a:ext cx="456590" cy="456590"/>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699354" fontAlgn="base">
                  <a:lnSpc>
                    <a:spcPct val="90000"/>
                  </a:lnSpc>
                  <a:spcBef>
                    <a:spcPct val="0"/>
                  </a:spcBef>
                  <a:spcAft>
                    <a:spcPct val="0"/>
                  </a:spcAft>
                </a:pPr>
                <a:r>
                  <a:rPr lang="en-US" sz="2100" dirty="0">
                    <a:solidFill>
                      <a:srgbClr val="68217A"/>
                    </a:solidFill>
                    <a:latin typeface="Eras Demi ITC" panose="020B0805030504020804" pitchFamily="34" charset="0"/>
                    <a:ea typeface="Segoe UI" pitchFamily="34" charset="0"/>
                    <a:cs typeface="Segoe UI" pitchFamily="34" charset="0"/>
                  </a:rPr>
                  <a:t>C</a:t>
                </a:r>
              </a:p>
            </p:txBody>
          </p:sp>
        </p:grpSp>
        <p:grpSp>
          <p:nvGrpSpPr>
            <p:cNvPr id="31" name="Group 30"/>
            <p:cNvGrpSpPr/>
            <p:nvPr/>
          </p:nvGrpSpPr>
          <p:grpSpPr>
            <a:xfrm>
              <a:off x="5426937" y="6696941"/>
              <a:ext cx="1607485" cy="1136330"/>
              <a:chOff x="427037" y="1304084"/>
              <a:chExt cx="3320697" cy="2347399"/>
            </a:xfrm>
          </p:grpSpPr>
          <p:sp>
            <p:nvSpPr>
              <p:cNvPr id="146" name="Rectangle 145"/>
              <p:cNvSpPr/>
              <p:nvPr/>
            </p:nvSpPr>
            <p:spPr bwMode="auto">
              <a:xfrm>
                <a:off x="469734" y="1329568"/>
                <a:ext cx="3278000" cy="2321915"/>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pic>
            <p:nvPicPr>
              <p:cNvPr id="147" name="Picture 146"/>
              <p:cNvPicPr>
                <a:picLocks noChangeAspect="1"/>
              </p:cNvPicPr>
              <p:nvPr/>
            </p:nvPicPr>
            <p:blipFill rotWithShape="1">
              <a:blip r:embed="rId2">
                <a:duotone>
                  <a:prstClr val="black"/>
                  <a:srgbClr val="68217A">
                    <a:tint val="45000"/>
                    <a:satMod val="400000"/>
                  </a:srgbClr>
                </a:duotone>
                <a:extLst>
                  <a:ext uri="{28A0092B-C50C-407E-A947-70E740481C1C}">
                    <a14:useLocalDpi xmlns:a14="http://schemas.microsoft.com/office/drawing/2010/main" val="0"/>
                  </a:ext>
                </a:extLst>
              </a:blip>
              <a:srcRect r="72488" b="7210"/>
              <a:stretch/>
            </p:blipFill>
            <p:spPr>
              <a:xfrm>
                <a:off x="427037" y="1304084"/>
                <a:ext cx="788032" cy="844598"/>
              </a:xfrm>
              <a:prstGeom prst="rect">
                <a:avLst/>
              </a:prstGeom>
              <a:noFill/>
              <a:ln>
                <a:noFill/>
              </a:ln>
            </p:spPr>
          </p:pic>
          <p:grpSp>
            <p:nvGrpSpPr>
              <p:cNvPr id="148" name="Group 147"/>
              <p:cNvGrpSpPr/>
              <p:nvPr/>
            </p:nvGrpSpPr>
            <p:grpSpPr>
              <a:xfrm>
                <a:off x="606309" y="2306265"/>
                <a:ext cx="2965815" cy="749707"/>
                <a:chOff x="606309" y="2306265"/>
                <a:chExt cx="2965815" cy="749707"/>
              </a:xfrm>
            </p:grpSpPr>
            <p:grpSp>
              <p:nvGrpSpPr>
                <p:cNvPr id="149" name="Group 148"/>
                <p:cNvGrpSpPr/>
                <p:nvPr/>
              </p:nvGrpSpPr>
              <p:grpSpPr>
                <a:xfrm>
                  <a:off x="606309" y="2307017"/>
                  <a:ext cx="409756" cy="748955"/>
                  <a:chOff x="606309" y="2307017"/>
                  <a:chExt cx="409756" cy="748955"/>
                </a:xfrm>
              </p:grpSpPr>
              <p:sp>
                <p:nvSpPr>
                  <p:cNvPr id="156" name="Rectangle 155"/>
                  <p:cNvSpPr/>
                  <p:nvPr/>
                </p:nvSpPr>
                <p:spPr bwMode="auto">
                  <a:xfrm>
                    <a:off x="606314" y="2307017"/>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7" name="Rectangle 156"/>
                  <p:cNvSpPr/>
                  <p:nvPr/>
                </p:nvSpPr>
                <p:spPr bwMode="auto">
                  <a:xfrm>
                    <a:off x="606314" y="2511139"/>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8" name="Rectangle 157"/>
                  <p:cNvSpPr/>
                  <p:nvPr/>
                </p:nvSpPr>
                <p:spPr bwMode="auto">
                  <a:xfrm>
                    <a:off x="606314" y="2715265"/>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9" name="Rectangle 158"/>
                  <p:cNvSpPr/>
                  <p:nvPr/>
                </p:nvSpPr>
                <p:spPr bwMode="auto">
                  <a:xfrm>
                    <a:off x="606309" y="2919390"/>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50" name="Group 149"/>
                <p:cNvGrpSpPr/>
                <p:nvPr/>
              </p:nvGrpSpPr>
              <p:grpSpPr>
                <a:xfrm>
                  <a:off x="1181158" y="2306265"/>
                  <a:ext cx="2390966" cy="409750"/>
                  <a:chOff x="1181158" y="2306265"/>
                  <a:chExt cx="2390966" cy="409750"/>
                </a:xfrm>
              </p:grpSpPr>
              <p:sp>
                <p:nvSpPr>
                  <p:cNvPr id="151" name="Rectangle 150"/>
                  <p:cNvSpPr/>
                  <p:nvPr/>
                </p:nvSpPr>
                <p:spPr bwMode="auto">
                  <a:xfrm>
                    <a:off x="1181158"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2" name="Rectangle 151"/>
                  <p:cNvSpPr/>
                  <p:nvPr/>
                </p:nvSpPr>
                <p:spPr bwMode="auto">
                  <a:xfrm>
                    <a:off x="1676461"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3" name="Rectangle 152"/>
                  <p:cNvSpPr/>
                  <p:nvPr/>
                </p:nvSpPr>
                <p:spPr bwMode="auto">
                  <a:xfrm>
                    <a:off x="2171763"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4" name="Rectangle 153"/>
                  <p:cNvSpPr/>
                  <p:nvPr/>
                </p:nvSpPr>
                <p:spPr bwMode="auto">
                  <a:xfrm>
                    <a:off x="2667068"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55" name="Rectangle 154"/>
                  <p:cNvSpPr/>
                  <p:nvPr/>
                </p:nvSpPr>
                <p:spPr bwMode="auto">
                  <a:xfrm>
                    <a:off x="3162373" y="2306265"/>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grpSp>
          </p:grpSp>
          <p:sp>
            <p:nvSpPr>
              <p:cNvPr id="160" name="TextBox 159"/>
              <p:cNvSpPr txBox="1"/>
              <p:nvPr/>
            </p:nvSpPr>
            <p:spPr>
              <a:xfrm>
                <a:off x="1262587" y="1478836"/>
                <a:ext cx="1198392" cy="686699"/>
              </a:xfrm>
              <a:prstGeom prst="rect">
                <a:avLst/>
              </a:prstGeom>
              <a:noFill/>
            </p:spPr>
            <p:txBody>
              <a:bodyPr wrap="square" lIns="0" tIns="0" rIns="0" bIns="0" rtlCol="0">
                <a:spAutoFit/>
              </a:bodyPr>
              <a:lstStyle/>
              <a:p>
                <a:pPr>
                  <a:lnSpc>
                    <a:spcPct val="90000"/>
                  </a:lnSpc>
                  <a:spcAft>
                    <a:spcPts val="450"/>
                  </a:spcAft>
                </a:pPr>
                <a:r>
                  <a:rPr lang="en-US" b="1" dirty="0">
                    <a:solidFill>
                      <a:srgbClr val="68217A"/>
                    </a:solidFill>
                  </a:rPr>
                  <a:t>Site</a:t>
                </a:r>
                <a:endParaRPr lang="en-US" sz="750" b="1" dirty="0">
                  <a:solidFill>
                    <a:srgbClr val="68217A"/>
                  </a:solidFill>
                </a:endParaRPr>
              </a:p>
            </p:txBody>
          </p:sp>
        </p:grpSp>
      </p:grpSp>
    </p:spTree>
    <p:extLst>
      <p:ext uri="{BB962C8B-B14F-4D97-AF65-F5344CB8AC3E}">
        <p14:creationId xmlns:p14="http://schemas.microsoft.com/office/powerpoint/2010/main" val="3974561197"/>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Active Directory</a:t>
            </a:r>
            <a:endParaRPr lang="en-US" dirty="0"/>
          </a:p>
        </p:txBody>
      </p:sp>
    </p:spTree>
    <p:extLst>
      <p:ext uri="{BB962C8B-B14F-4D97-AF65-F5344CB8AC3E}">
        <p14:creationId xmlns:p14="http://schemas.microsoft.com/office/powerpoint/2010/main" val="3735196448"/>
      </p:ext>
    </p:extLst>
  </p:cSld>
  <p:clrMapOvr>
    <a:masterClrMapping/>
  </p:clrMapOvr>
  <p:transition>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Groups</a:t>
            </a:r>
            <a:endParaRPr lang="en-US" dirty="0"/>
          </a:p>
        </p:txBody>
      </p:sp>
      <p:sp>
        <p:nvSpPr>
          <p:cNvPr id="4" name="Text Placeholder 3"/>
          <p:cNvSpPr>
            <a:spLocks noGrp="1"/>
          </p:cNvSpPr>
          <p:nvPr>
            <p:ph type="body" sz="quarter" idx="10"/>
          </p:nvPr>
        </p:nvSpPr>
        <p:spPr>
          <a:xfrm>
            <a:off x="274638" y="1212850"/>
            <a:ext cx="11887200" cy="4739759"/>
          </a:xfrm>
        </p:spPr>
        <p:txBody>
          <a:bodyPr/>
          <a:lstStyle/>
          <a:p>
            <a:r>
              <a:rPr lang="en-US" dirty="0" smtClean="0"/>
              <a:t>Defined in the </a:t>
            </a:r>
            <a:r>
              <a:rPr lang="en-US" dirty="0"/>
              <a:t>site collection</a:t>
            </a:r>
          </a:p>
          <a:p>
            <a:pPr lvl="1"/>
            <a:r>
              <a:rPr lang="en-US" dirty="0"/>
              <a:t>Group is available for use throughout the site collection</a:t>
            </a:r>
          </a:p>
          <a:p>
            <a:pPr lvl="1"/>
            <a:r>
              <a:rPr lang="en-US" dirty="0" smtClean="0"/>
              <a:t>Regardless of where the group is created, </a:t>
            </a:r>
            <a:br>
              <a:rPr lang="en-US" dirty="0" smtClean="0"/>
            </a:br>
            <a:r>
              <a:rPr lang="en-US" dirty="0" smtClean="0"/>
              <a:t>      group object is at site collection level</a:t>
            </a:r>
          </a:p>
          <a:p>
            <a:r>
              <a:rPr lang="en-US" dirty="0" smtClean="0"/>
              <a:t>Default groups</a:t>
            </a:r>
          </a:p>
          <a:p>
            <a:pPr lvl="1"/>
            <a:r>
              <a:rPr lang="en-US" dirty="0" smtClean="0"/>
              <a:t>Site Owners – Full Control</a:t>
            </a:r>
          </a:p>
          <a:p>
            <a:pPr lvl="1"/>
            <a:r>
              <a:rPr lang="en-US" dirty="0" smtClean="0"/>
              <a:t>Site Members – Contribute</a:t>
            </a:r>
          </a:p>
          <a:p>
            <a:pPr lvl="1"/>
            <a:r>
              <a:rPr lang="en-US" dirty="0" smtClean="0"/>
              <a:t>Site Visitors – Read</a:t>
            </a:r>
          </a:p>
          <a:p>
            <a:pPr lvl="1"/>
            <a:r>
              <a:rPr lang="en-US" dirty="0" smtClean="0"/>
              <a:t>Other groups dependent on site definition</a:t>
            </a:r>
          </a:p>
          <a:p>
            <a:r>
              <a:rPr lang="en-US" dirty="0" smtClean="0"/>
              <a:t>Can contain users from any authentication provider</a:t>
            </a:r>
          </a:p>
          <a:p>
            <a:pPr lvl="1"/>
            <a:r>
              <a:rPr lang="en-US" dirty="0" smtClean="0"/>
              <a:t>Active Directory users + Forms-Based </a:t>
            </a:r>
            <a:r>
              <a:rPr lang="en-US" dirty="0" err="1" smtClean="0"/>
              <a:t>Auth</a:t>
            </a:r>
            <a:r>
              <a:rPr lang="en-US" dirty="0" smtClean="0"/>
              <a:t> users + SAML token users</a:t>
            </a:r>
            <a:endParaRPr lang="en-US" dirty="0"/>
          </a:p>
        </p:txBody>
      </p:sp>
      <p:grpSp>
        <p:nvGrpSpPr>
          <p:cNvPr id="27" name="Group 26"/>
          <p:cNvGrpSpPr/>
          <p:nvPr/>
        </p:nvGrpSpPr>
        <p:grpSpPr>
          <a:xfrm>
            <a:off x="10754901" y="320116"/>
            <a:ext cx="1407960" cy="1407960"/>
            <a:chOff x="7341998" y="3303454"/>
            <a:chExt cx="1407960" cy="1407960"/>
          </a:xfrm>
        </p:grpSpPr>
        <p:sp>
          <p:nvSpPr>
            <p:cNvPr id="28" name="Rectangle 27"/>
            <p:cNvSpPr/>
            <p:nvPr/>
          </p:nvSpPr>
          <p:spPr>
            <a:xfrm>
              <a:off x="7341998" y="3303454"/>
              <a:ext cx="1407960" cy="1407960"/>
            </a:xfrm>
            <a:prstGeom prst="rect">
              <a:avLst/>
            </a:prstGeom>
            <a:solidFill>
              <a:srgbClr val="68217A"/>
            </a:solidFill>
            <a:ln>
              <a:solidFill>
                <a:srgbClr val="FFFFFF">
                  <a:alpha val="50000"/>
                </a:srgbClr>
              </a:solidFill>
            </a:ln>
          </p:spPr>
          <p:style>
            <a:lnRef idx="3">
              <a:schemeClr val="lt1">
                <a:hueOff val="0"/>
                <a:satOff val="0"/>
                <a:lumOff val="0"/>
                <a:alphaOff val="0"/>
              </a:schemeClr>
            </a:lnRef>
            <a:fillRef idx="1">
              <a:schemeClr val="accent3">
                <a:hueOff val="466775"/>
                <a:satOff val="0"/>
                <a:lumOff val="-2353"/>
                <a:alphaOff val="0"/>
              </a:schemeClr>
            </a:fillRef>
            <a:effectRef idx="1">
              <a:schemeClr val="accent3">
                <a:hueOff val="466775"/>
                <a:satOff val="0"/>
                <a:lumOff val="-2353"/>
                <a:alphaOff val="0"/>
              </a:schemeClr>
            </a:effectRef>
            <a:fontRef idx="minor">
              <a:schemeClr val="lt1"/>
            </a:fontRef>
          </p:style>
          <p:txBody>
            <a:bodyPr spcFirstLastPara="0" vert="horz" wrap="square" lIns="0" tIns="0" rIns="0" bIns="34288" numCol="1" spcCol="1270" anchor="b" anchorCtr="0">
              <a:noAutofit/>
            </a:bodyPr>
            <a:lstStyle/>
            <a:p>
              <a:pPr algn="ctr" defTabSz="566738">
                <a:lnSpc>
                  <a:spcPct val="90000"/>
                </a:lnSpc>
                <a:spcBef>
                  <a:spcPct val="0"/>
                </a:spcBef>
                <a:spcAft>
                  <a:spcPct val="35000"/>
                </a:spcAft>
              </a:pPr>
              <a:r>
                <a:rPr lang="en-US" sz="1200" dirty="0">
                  <a:solidFill>
                    <a:srgbClr val="FFFFFF"/>
                  </a:solidFill>
                </a:rPr>
                <a:t>Group</a:t>
              </a:r>
            </a:p>
          </p:txBody>
        </p:sp>
        <p:grpSp>
          <p:nvGrpSpPr>
            <p:cNvPr id="29" name="Group 28"/>
            <p:cNvGrpSpPr/>
            <p:nvPr/>
          </p:nvGrpSpPr>
          <p:grpSpPr>
            <a:xfrm>
              <a:off x="7483463" y="3549665"/>
              <a:ext cx="1125031" cy="714863"/>
              <a:chOff x="381635" y="1949609"/>
              <a:chExt cx="3262610" cy="2073116"/>
            </a:xfrm>
          </p:grpSpPr>
          <p:sp>
            <p:nvSpPr>
              <p:cNvPr id="30" name="Oval 29"/>
              <p:cNvSpPr/>
              <p:nvPr/>
            </p:nvSpPr>
            <p:spPr bwMode="auto">
              <a:xfrm>
                <a:off x="381635" y="2887904"/>
                <a:ext cx="3262610" cy="1134821"/>
              </a:xfrm>
              <a:prstGeom prst="ellipse">
                <a:avLst/>
              </a:pr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699354" fontAlgn="base">
                  <a:lnSpc>
                    <a:spcPct val="90000"/>
                  </a:lnSpc>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31" name="Group 30"/>
              <p:cNvGrpSpPr/>
              <p:nvPr/>
            </p:nvGrpSpPr>
            <p:grpSpPr>
              <a:xfrm>
                <a:off x="1255386" y="1949609"/>
                <a:ext cx="1554290" cy="1589931"/>
                <a:chOff x="1255386" y="1949609"/>
                <a:chExt cx="1554290" cy="1589931"/>
              </a:xfrm>
            </p:grpSpPr>
            <p:sp>
              <p:nvSpPr>
                <p:cNvPr id="36" name="Oval 35"/>
                <p:cNvSpPr/>
                <p:nvPr/>
              </p:nvSpPr>
              <p:spPr bwMode="auto">
                <a:xfrm>
                  <a:off x="1255387" y="2311225"/>
                  <a:ext cx="442103" cy="439669"/>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37" name="Rounded Rectangle 36"/>
                <p:cNvSpPr/>
                <p:nvPr/>
              </p:nvSpPr>
              <p:spPr bwMode="auto">
                <a:xfrm>
                  <a:off x="1255386" y="2747659"/>
                  <a:ext cx="442104" cy="791881"/>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38" name="Oval 37"/>
                <p:cNvSpPr/>
                <p:nvPr/>
              </p:nvSpPr>
              <p:spPr bwMode="auto">
                <a:xfrm>
                  <a:off x="1811479" y="1949609"/>
                  <a:ext cx="442103" cy="439669"/>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39" name="Rounded Rectangle 38"/>
                <p:cNvSpPr/>
                <p:nvPr/>
              </p:nvSpPr>
              <p:spPr bwMode="auto">
                <a:xfrm>
                  <a:off x="1811478" y="2386043"/>
                  <a:ext cx="442104" cy="791881"/>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40" name="Oval 39"/>
                <p:cNvSpPr/>
                <p:nvPr/>
              </p:nvSpPr>
              <p:spPr bwMode="auto">
                <a:xfrm>
                  <a:off x="2367573" y="2311225"/>
                  <a:ext cx="442103" cy="439669"/>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41" name="Rounded Rectangle 40"/>
                <p:cNvSpPr/>
                <p:nvPr/>
              </p:nvSpPr>
              <p:spPr bwMode="auto">
                <a:xfrm>
                  <a:off x="2367572" y="2747659"/>
                  <a:ext cx="442104" cy="791881"/>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32" name="Group 31"/>
              <p:cNvGrpSpPr/>
              <p:nvPr/>
            </p:nvGrpSpPr>
            <p:grpSpPr>
              <a:xfrm>
                <a:off x="1365911" y="2412358"/>
                <a:ext cx="1333238" cy="582668"/>
                <a:chOff x="1365911" y="2412358"/>
                <a:chExt cx="1333238" cy="582668"/>
              </a:xfrm>
              <a:solidFill>
                <a:srgbClr val="68217A"/>
              </a:solidFill>
            </p:grpSpPr>
            <p:sp>
              <p:nvSpPr>
                <p:cNvPr id="33" name="Isosceles Triangle 32"/>
                <p:cNvSpPr/>
                <p:nvPr/>
              </p:nvSpPr>
              <p:spPr bwMode="auto">
                <a:xfrm rot="10800000">
                  <a:off x="1365911" y="2773974"/>
                  <a:ext cx="221052" cy="22105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34" name="Isosceles Triangle 33"/>
                <p:cNvSpPr/>
                <p:nvPr/>
              </p:nvSpPr>
              <p:spPr bwMode="auto">
                <a:xfrm rot="10800000">
                  <a:off x="1922003" y="2412358"/>
                  <a:ext cx="221052" cy="22105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35" name="Isosceles Triangle 34"/>
                <p:cNvSpPr/>
                <p:nvPr/>
              </p:nvSpPr>
              <p:spPr bwMode="auto">
                <a:xfrm rot="10800000">
                  <a:off x="2478097" y="2773974"/>
                  <a:ext cx="221052" cy="22105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grpSp>
        </p:grpSp>
      </p:grpSp>
    </p:spTree>
    <p:extLst>
      <p:ext uri="{BB962C8B-B14F-4D97-AF65-F5344CB8AC3E}">
        <p14:creationId xmlns:p14="http://schemas.microsoft.com/office/powerpoint/2010/main" val="7875016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3" end="3"/>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xEl>
                                              <p:pRg st="4" end="4"/>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
                                            <p:txEl>
                                              <p:pRg st="5" end="5"/>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
                                            <p:txEl>
                                              <p:pRg st="6" end="6"/>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8" end="8"/>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4">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5" name="Group 84"/>
          <p:cNvGrpSpPr/>
          <p:nvPr/>
        </p:nvGrpSpPr>
        <p:grpSpPr>
          <a:xfrm>
            <a:off x="3695750" y="1622318"/>
            <a:ext cx="5075345" cy="5075345"/>
            <a:chOff x="2826546" y="1629571"/>
            <a:chExt cx="6767510" cy="6767510"/>
          </a:xfrm>
        </p:grpSpPr>
        <p:sp>
          <p:nvSpPr>
            <p:cNvPr id="86" name="Rectangle 85"/>
            <p:cNvSpPr/>
            <p:nvPr/>
          </p:nvSpPr>
          <p:spPr>
            <a:xfrm>
              <a:off x="5271608" y="4074633"/>
              <a:ext cx="1877386" cy="1877386"/>
            </a:xfrm>
            <a:prstGeom prst="rect">
              <a:avLst/>
            </a:prstGeom>
            <a:solidFill>
              <a:srgbClr val="68217A"/>
            </a:solidFill>
            <a:ln>
              <a:solidFill>
                <a:srgbClr val="FFFFFF">
                  <a:alpha val="50000"/>
                </a:srgbClr>
              </a:solidFill>
            </a:ln>
          </p:spPr>
          <p:style>
            <a:lnRef idx="3">
              <a:schemeClr val="lt1">
                <a:hueOff val="0"/>
                <a:satOff val="0"/>
                <a:lumOff val="0"/>
                <a:alphaOff val="0"/>
              </a:schemeClr>
            </a:lnRef>
            <a:fillRef idx="1">
              <a:schemeClr val="accent2">
                <a:hueOff val="0"/>
                <a:satOff val="0"/>
                <a:lumOff val="0"/>
                <a:alphaOff val="0"/>
              </a:schemeClr>
            </a:fillRef>
            <a:effectRef idx="1">
              <a:schemeClr val="accent2">
                <a:hueOff val="0"/>
                <a:satOff val="0"/>
                <a:lumOff val="0"/>
                <a:alphaOff val="0"/>
              </a:schemeClr>
            </a:effectRef>
            <a:fontRef idx="minor">
              <a:schemeClr val="lt1"/>
            </a:fontRef>
          </p:style>
          <p:txBody>
            <a:bodyPr spcFirstLastPara="0" vert="horz" wrap="square" lIns="0" tIns="0" rIns="0" bIns="34288" numCol="1" spcCol="1270" anchor="b" anchorCtr="0">
              <a:noAutofit/>
            </a:bodyPr>
            <a:lstStyle/>
            <a:p>
              <a:pPr algn="ctr" defTabSz="466725">
                <a:lnSpc>
                  <a:spcPct val="90000"/>
                </a:lnSpc>
                <a:spcBef>
                  <a:spcPct val="0"/>
                </a:spcBef>
                <a:spcAft>
                  <a:spcPct val="35000"/>
                </a:spcAft>
              </a:pPr>
              <a:r>
                <a:rPr lang="en-US" sz="1200" dirty="0">
                  <a:solidFill>
                    <a:srgbClr val="FFFFFF"/>
                  </a:solidFill>
                </a:rPr>
                <a:t>Role Assignment</a:t>
              </a:r>
            </a:p>
          </p:txBody>
        </p:sp>
        <p:sp>
          <p:nvSpPr>
            <p:cNvPr id="89" name="Freeform 88"/>
            <p:cNvSpPr/>
            <p:nvPr/>
          </p:nvSpPr>
          <p:spPr>
            <a:xfrm rot="16200000">
              <a:off x="5926463" y="3770416"/>
              <a:ext cx="567675" cy="40758"/>
            </a:xfrm>
            <a:custGeom>
              <a:avLst/>
              <a:gdLst>
                <a:gd name="connsiteX0" fmla="*/ 0 w 460315"/>
                <a:gd name="connsiteY0" fmla="*/ 16525 h 33050"/>
                <a:gd name="connsiteX1" fmla="*/ 460315 w 460315"/>
                <a:gd name="connsiteY1" fmla="*/ 16525 h 33050"/>
              </a:gdLst>
              <a:ahLst/>
              <a:cxnLst>
                <a:cxn ang="0">
                  <a:pos x="connsiteX0" y="connsiteY0"/>
                </a:cxn>
                <a:cxn ang="0">
                  <a:pos x="connsiteX1" y="connsiteY1"/>
                </a:cxn>
              </a:cxnLst>
              <a:rect l="l" t="t" r="r" b="b"/>
              <a:pathLst>
                <a:path w="460315" h="33050">
                  <a:moveTo>
                    <a:pt x="0" y="16525"/>
                  </a:moveTo>
                  <a:lnTo>
                    <a:pt x="460315" y="16525"/>
                  </a:lnTo>
                </a:path>
              </a:pathLst>
            </a:custGeom>
            <a:noFill/>
            <a:ln w="57150">
              <a:solidFill>
                <a:srgbClr val="68217A"/>
              </a:solidFill>
            </a:ln>
          </p:spPr>
          <p:style>
            <a:lnRef idx="2">
              <a:scrgbClr r="0" g="0" b="0"/>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0" tIns="0" rIns="0" bIns="34288" numCol="1" spcCol="1270" anchor="b" anchorCtr="0">
              <a:noAutofit/>
            </a:bodyPr>
            <a:lstStyle/>
            <a:p>
              <a:pPr algn="ctr" defTabSz="166688">
                <a:lnSpc>
                  <a:spcPct val="90000"/>
                </a:lnSpc>
                <a:spcBef>
                  <a:spcPct val="0"/>
                </a:spcBef>
                <a:spcAft>
                  <a:spcPct val="35000"/>
                </a:spcAft>
              </a:pPr>
              <a:endParaRPr lang="en-US" sz="1200">
                <a:solidFill>
                  <a:srgbClr val="505050">
                    <a:hueOff val="0"/>
                    <a:satOff val="0"/>
                    <a:lumOff val="0"/>
                    <a:alphaOff val="0"/>
                  </a:srgbClr>
                </a:solidFill>
              </a:endParaRPr>
            </a:p>
          </p:txBody>
        </p:sp>
        <p:sp>
          <p:nvSpPr>
            <p:cNvPr id="165" name="Rectangle 164"/>
            <p:cNvSpPr/>
            <p:nvPr/>
          </p:nvSpPr>
          <p:spPr>
            <a:xfrm>
              <a:off x="5271608" y="1629571"/>
              <a:ext cx="1877386" cy="1877386"/>
            </a:xfrm>
            <a:prstGeom prst="rect">
              <a:avLst/>
            </a:prstGeom>
            <a:solidFill>
              <a:srgbClr val="68217A"/>
            </a:solidFill>
            <a:ln>
              <a:solidFill>
                <a:srgbClr val="FFFFFF">
                  <a:alpha val="50000"/>
                </a:srgbClr>
              </a:solidFill>
            </a:ln>
          </p:spPr>
          <p:style>
            <a:lnRef idx="3">
              <a:schemeClr val="lt1">
                <a:hueOff val="0"/>
                <a:satOff val="0"/>
                <a:lumOff val="0"/>
                <a:alphaOff val="0"/>
              </a:schemeClr>
            </a:lnRef>
            <a:fillRef idx="1">
              <a:schemeClr val="accent3">
                <a:hueOff val="0"/>
                <a:satOff val="0"/>
                <a:lumOff val="0"/>
                <a:alphaOff val="0"/>
              </a:schemeClr>
            </a:fillRef>
            <a:effectRef idx="1">
              <a:schemeClr val="accent3">
                <a:hueOff val="0"/>
                <a:satOff val="0"/>
                <a:lumOff val="0"/>
                <a:alphaOff val="0"/>
              </a:schemeClr>
            </a:effectRef>
            <a:fontRef idx="minor">
              <a:schemeClr val="lt1"/>
            </a:fontRef>
          </p:style>
          <p:txBody>
            <a:bodyPr spcFirstLastPara="0" vert="horz" wrap="square" lIns="0" tIns="0" rIns="0" bIns="34288" numCol="1" spcCol="1270" anchor="b" anchorCtr="0">
              <a:noAutofit/>
            </a:bodyPr>
            <a:lstStyle/>
            <a:p>
              <a:pPr algn="ctr" defTabSz="566738">
                <a:lnSpc>
                  <a:spcPct val="90000"/>
                </a:lnSpc>
                <a:spcBef>
                  <a:spcPct val="0"/>
                </a:spcBef>
                <a:spcAft>
                  <a:spcPct val="35000"/>
                </a:spcAft>
              </a:pPr>
              <a:r>
                <a:rPr lang="en-US" sz="1200" dirty="0">
                  <a:solidFill>
                    <a:srgbClr val="FFFFFF"/>
                  </a:solidFill>
                </a:rPr>
                <a:t>User</a:t>
              </a:r>
            </a:p>
          </p:txBody>
        </p:sp>
        <p:sp>
          <p:nvSpPr>
            <p:cNvPr id="166" name="Freeform 165"/>
            <p:cNvSpPr/>
            <p:nvPr/>
          </p:nvSpPr>
          <p:spPr>
            <a:xfrm>
              <a:off x="7148994" y="4992947"/>
              <a:ext cx="567675" cy="40758"/>
            </a:xfrm>
            <a:custGeom>
              <a:avLst/>
              <a:gdLst>
                <a:gd name="connsiteX0" fmla="*/ 0 w 460315"/>
                <a:gd name="connsiteY0" fmla="*/ 16525 h 33050"/>
                <a:gd name="connsiteX1" fmla="*/ 460315 w 460315"/>
                <a:gd name="connsiteY1" fmla="*/ 16525 h 33050"/>
              </a:gdLst>
              <a:ahLst/>
              <a:cxnLst>
                <a:cxn ang="0">
                  <a:pos x="connsiteX0" y="connsiteY0"/>
                </a:cxn>
                <a:cxn ang="0">
                  <a:pos x="connsiteX1" y="connsiteY1"/>
                </a:cxn>
              </a:cxnLst>
              <a:rect l="l" t="t" r="r" b="b"/>
              <a:pathLst>
                <a:path w="460315" h="33050">
                  <a:moveTo>
                    <a:pt x="0" y="16525"/>
                  </a:moveTo>
                  <a:lnTo>
                    <a:pt x="460315" y="16525"/>
                  </a:lnTo>
                </a:path>
              </a:pathLst>
            </a:custGeom>
            <a:noFill/>
            <a:ln w="57150">
              <a:solidFill>
                <a:srgbClr val="68217A"/>
              </a:solidFill>
            </a:ln>
          </p:spPr>
          <p:style>
            <a:lnRef idx="2">
              <a:scrgbClr r="0" g="0" b="0"/>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0" tIns="0" rIns="0" bIns="34288" numCol="1" spcCol="1270" anchor="b" anchorCtr="0">
              <a:noAutofit/>
            </a:bodyPr>
            <a:lstStyle/>
            <a:p>
              <a:pPr algn="ctr" defTabSz="166688">
                <a:lnSpc>
                  <a:spcPct val="90000"/>
                </a:lnSpc>
                <a:spcBef>
                  <a:spcPct val="0"/>
                </a:spcBef>
                <a:spcAft>
                  <a:spcPct val="35000"/>
                </a:spcAft>
              </a:pPr>
              <a:endParaRPr lang="en-US" sz="1200">
                <a:solidFill>
                  <a:srgbClr val="505050">
                    <a:hueOff val="0"/>
                    <a:satOff val="0"/>
                    <a:lumOff val="0"/>
                    <a:alphaOff val="0"/>
                  </a:srgbClr>
                </a:solidFill>
              </a:endParaRPr>
            </a:p>
          </p:txBody>
        </p:sp>
        <p:sp>
          <p:nvSpPr>
            <p:cNvPr id="167" name="Rectangle 166"/>
            <p:cNvSpPr/>
            <p:nvPr/>
          </p:nvSpPr>
          <p:spPr>
            <a:xfrm>
              <a:off x="7716670" y="4074633"/>
              <a:ext cx="1877386" cy="1877386"/>
            </a:xfrm>
            <a:prstGeom prst="rect">
              <a:avLst/>
            </a:prstGeom>
            <a:solidFill>
              <a:srgbClr val="68217A"/>
            </a:solidFill>
            <a:ln>
              <a:solidFill>
                <a:srgbClr val="FFFFFF">
                  <a:alpha val="50000"/>
                </a:srgbClr>
              </a:solidFill>
            </a:ln>
          </p:spPr>
          <p:style>
            <a:lnRef idx="3">
              <a:schemeClr val="lt1">
                <a:hueOff val="0"/>
                <a:satOff val="0"/>
                <a:lumOff val="0"/>
                <a:alphaOff val="0"/>
              </a:schemeClr>
            </a:lnRef>
            <a:fillRef idx="1">
              <a:schemeClr val="accent3">
                <a:hueOff val="466775"/>
                <a:satOff val="0"/>
                <a:lumOff val="-2353"/>
                <a:alphaOff val="0"/>
              </a:schemeClr>
            </a:fillRef>
            <a:effectRef idx="1">
              <a:schemeClr val="accent3">
                <a:hueOff val="466775"/>
                <a:satOff val="0"/>
                <a:lumOff val="-2353"/>
                <a:alphaOff val="0"/>
              </a:schemeClr>
            </a:effectRef>
            <a:fontRef idx="minor">
              <a:schemeClr val="lt1"/>
            </a:fontRef>
          </p:style>
          <p:txBody>
            <a:bodyPr spcFirstLastPara="0" vert="horz" wrap="square" lIns="0" tIns="0" rIns="0" bIns="34288" numCol="1" spcCol="1270" anchor="b" anchorCtr="0">
              <a:noAutofit/>
            </a:bodyPr>
            <a:lstStyle/>
            <a:p>
              <a:pPr algn="ctr" defTabSz="566738">
                <a:lnSpc>
                  <a:spcPct val="90000"/>
                </a:lnSpc>
                <a:spcBef>
                  <a:spcPct val="0"/>
                </a:spcBef>
                <a:spcAft>
                  <a:spcPct val="35000"/>
                </a:spcAft>
              </a:pPr>
              <a:r>
                <a:rPr lang="en-US" sz="1200" dirty="0">
                  <a:solidFill>
                    <a:srgbClr val="FFFFFF"/>
                  </a:solidFill>
                </a:rPr>
                <a:t>Group</a:t>
              </a:r>
            </a:p>
          </p:txBody>
        </p:sp>
        <p:sp>
          <p:nvSpPr>
            <p:cNvPr id="168" name="Freeform 167"/>
            <p:cNvSpPr/>
            <p:nvPr/>
          </p:nvSpPr>
          <p:spPr>
            <a:xfrm rot="5400000">
              <a:off x="5926463" y="6215478"/>
              <a:ext cx="567675" cy="40758"/>
            </a:xfrm>
            <a:custGeom>
              <a:avLst/>
              <a:gdLst>
                <a:gd name="connsiteX0" fmla="*/ 0 w 460315"/>
                <a:gd name="connsiteY0" fmla="*/ 16525 h 33050"/>
                <a:gd name="connsiteX1" fmla="*/ 460315 w 460315"/>
                <a:gd name="connsiteY1" fmla="*/ 16525 h 33050"/>
              </a:gdLst>
              <a:ahLst/>
              <a:cxnLst>
                <a:cxn ang="0">
                  <a:pos x="connsiteX0" y="connsiteY0"/>
                </a:cxn>
                <a:cxn ang="0">
                  <a:pos x="connsiteX1" y="connsiteY1"/>
                </a:cxn>
              </a:cxnLst>
              <a:rect l="l" t="t" r="r" b="b"/>
              <a:pathLst>
                <a:path w="460315" h="33050">
                  <a:moveTo>
                    <a:pt x="0" y="16525"/>
                  </a:moveTo>
                  <a:lnTo>
                    <a:pt x="460315" y="16525"/>
                  </a:lnTo>
                </a:path>
              </a:pathLst>
            </a:custGeom>
            <a:noFill/>
            <a:ln w="57150">
              <a:solidFill>
                <a:srgbClr val="68217A"/>
              </a:solidFill>
            </a:ln>
          </p:spPr>
          <p:style>
            <a:lnRef idx="2">
              <a:scrgbClr r="0" g="0" b="0"/>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0" tIns="0" rIns="0" bIns="34288" numCol="1" spcCol="1270" anchor="b" anchorCtr="0">
              <a:noAutofit/>
            </a:bodyPr>
            <a:lstStyle/>
            <a:p>
              <a:pPr algn="ctr" defTabSz="166688">
                <a:lnSpc>
                  <a:spcPct val="90000"/>
                </a:lnSpc>
                <a:spcBef>
                  <a:spcPct val="0"/>
                </a:spcBef>
                <a:spcAft>
                  <a:spcPct val="35000"/>
                </a:spcAft>
              </a:pPr>
              <a:endParaRPr lang="en-US" sz="1200">
                <a:solidFill>
                  <a:srgbClr val="505050">
                    <a:hueOff val="0"/>
                    <a:satOff val="0"/>
                    <a:lumOff val="0"/>
                    <a:alphaOff val="0"/>
                  </a:srgbClr>
                </a:solidFill>
              </a:endParaRPr>
            </a:p>
          </p:txBody>
        </p:sp>
        <p:sp>
          <p:nvSpPr>
            <p:cNvPr id="169" name="Rectangle 168"/>
            <p:cNvSpPr/>
            <p:nvPr/>
          </p:nvSpPr>
          <p:spPr>
            <a:xfrm>
              <a:off x="5271608" y="6519695"/>
              <a:ext cx="1877386" cy="1877386"/>
            </a:xfrm>
            <a:prstGeom prst="rect">
              <a:avLst/>
            </a:prstGeom>
            <a:solidFill>
              <a:srgbClr val="68217A"/>
            </a:solidFill>
            <a:ln>
              <a:solidFill>
                <a:srgbClr val="FFFFFF">
                  <a:alpha val="50000"/>
                </a:srgbClr>
              </a:solidFill>
            </a:ln>
          </p:spPr>
          <p:style>
            <a:lnRef idx="3">
              <a:schemeClr val="lt1">
                <a:hueOff val="0"/>
                <a:satOff val="0"/>
                <a:lumOff val="0"/>
                <a:alphaOff val="0"/>
              </a:schemeClr>
            </a:lnRef>
            <a:fillRef idx="1">
              <a:schemeClr val="accent3">
                <a:hueOff val="933550"/>
                <a:satOff val="0"/>
                <a:lumOff val="-4706"/>
                <a:alphaOff val="0"/>
              </a:schemeClr>
            </a:fillRef>
            <a:effectRef idx="1">
              <a:schemeClr val="accent3">
                <a:hueOff val="933550"/>
                <a:satOff val="0"/>
                <a:lumOff val="-4706"/>
                <a:alphaOff val="0"/>
              </a:schemeClr>
            </a:effectRef>
            <a:fontRef idx="minor">
              <a:schemeClr val="lt1"/>
            </a:fontRef>
          </p:style>
          <p:txBody>
            <a:bodyPr spcFirstLastPara="0" vert="horz" wrap="square" lIns="0" tIns="0" rIns="0" bIns="34288" numCol="1" spcCol="1270" anchor="b" anchorCtr="0">
              <a:noAutofit/>
            </a:bodyPr>
            <a:lstStyle/>
            <a:p>
              <a:pPr algn="ctr" defTabSz="566738">
                <a:lnSpc>
                  <a:spcPct val="90000"/>
                </a:lnSpc>
                <a:spcBef>
                  <a:spcPct val="0"/>
                </a:spcBef>
                <a:spcAft>
                  <a:spcPct val="35000"/>
                </a:spcAft>
              </a:pPr>
              <a:r>
                <a:rPr lang="en-US" sz="1200" dirty="0">
                  <a:solidFill>
                    <a:srgbClr val="FFFFFF"/>
                  </a:solidFill>
                </a:rPr>
                <a:t>Security Scope</a:t>
              </a:r>
            </a:p>
          </p:txBody>
        </p:sp>
        <p:sp>
          <p:nvSpPr>
            <p:cNvPr id="170" name="Freeform 169"/>
            <p:cNvSpPr/>
            <p:nvPr/>
          </p:nvSpPr>
          <p:spPr>
            <a:xfrm>
              <a:off x="4703932" y="4992946"/>
              <a:ext cx="567676" cy="40760"/>
            </a:xfrm>
            <a:custGeom>
              <a:avLst/>
              <a:gdLst>
                <a:gd name="connsiteX0" fmla="*/ 0 w 460315"/>
                <a:gd name="connsiteY0" fmla="*/ 16525 h 33050"/>
                <a:gd name="connsiteX1" fmla="*/ 460315 w 460315"/>
                <a:gd name="connsiteY1" fmla="*/ 16525 h 33050"/>
              </a:gdLst>
              <a:ahLst/>
              <a:cxnLst>
                <a:cxn ang="0">
                  <a:pos x="connsiteX0" y="connsiteY0"/>
                </a:cxn>
                <a:cxn ang="0">
                  <a:pos x="connsiteX1" y="connsiteY1"/>
                </a:cxn>
              </a:cxnLst>
              <a:rect l="l" t="t" r="r" b="b"/>
              <a:pathLst>
                <a:path w="460315" h="33050">
                  <a:moveTo>
                    <a:pt x="460315" y="16525"/>
                  </a:moveTo>
                  <a:lnTo>
                    <a:pt x="0" y="16525"/>
                  </a:lnTo>
                </a:path>
              </a:pathLst>
            </a:custGeom>
            <a:noFill/>
            <a:ln w="57150">
              <a:solidFill>
                <a:srgbClr val="68217A"/>
              </a:solidFill>
            </a:ln>
          </p:spPr>
          <p:style>
            <a:lnRef idx="2">
              <a:scrgbClr r="0" g="0" b="0"/>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0" tIns="0" rIns="0" bIns="34288" numCol="1" spcCol="1270" anchor="b" anchorCtr="0">
              <a:noAutofit/>
            </a:bodyPr>
            <a:lstStyle/>
            <a:p>
              <a:pPr algn="ctr" defTabSz="166688">
                <a:lnSpc>
                  <a:spcPct val="90000"/>
                </a:lnSpc>
                <a:spcBef>
                  <a:spcPct val="0"/>
                </a:spcBef>
                <a:spcAft>
                  <a:spcPct val="35000"/>
                </a:spcAft>
              </a:pPr>
              <a:endParaRPr lang="en-US" sz="1200">
                <a:solidFill>
                  <a:srgbClr val="505050">
                    <a:hueOff val="0"/>
                    <a:satOff val="0"/>
                    <a:lumOff val="0"/>
                    <a:alphaOff val="0"/>
                  </a:srgbClr>
                </a:solidFill>
              </a:endParaRPr>
            </a:p>
          </p:txBody>
        </p:sp>
        <p:sp>
          <p:nvSpPr>
            <p:cNvPr id="171" name="Rectangle 170"/>
            <p:cNvSpPr/>
            <p:nvPr/>
          </p:nvSpPr>
          <p:spPr>
            <a:xfrm>
              <a:off x="2826546" y="4074633"/>
              <a:ext cx="1877386" cy="1877386"/>
            </a:xfrm>
            <a:prstGeom prst="rect">
              <a:avLst/>
            </a:prstGeom>
            <a:solidFill>
              <a:srgbClr val="68217A"/>
            </a:solidFill>
            <a:ln>
              <a:solidFill>
                <a:srgbClr val="FFFFFF">
                  <a:alpha val="50000"/>
                </a:srgbClr>
              </a:solidFill>
            </a:ln>
          </p:spPr>
          <p:style>
            <a:lnRef idx="3">
              <a:schemeClr val="lt1">
                <a:hueOff val="0"/>
                <a:satOff val="0"/>
                <a:lumOff val="0"/>
                <a:alphaOff val="0"/>
              </a:schemeClr>
            </a:lnRef>
            <a:fillRef idx="1">
              <a:schemeClr val="accent3">
                <a:hueOff val="1400325"/>
                <a:satOff val="0"/>
                <a:lumOff val="-7059"/>
                <a:alphaOff val="0"/>
              </a:schemeClr>
            </a:fillRef>
            <a:effectRef idx="1">
              <a:schemeClr val="accent3">
                <a:hueOff val="1400325"/>
                <a:satOff val="0"/>
                <a:lumOff val="-7059"/>
                <a:alphaOff val="0"/>
              </a:schemeClr>
            </a:effectRef>
            <a:fontRef idx="minor">
              <a:schemeClr val="lt1"/>
            </a:fontRef>
          </p:style>
          <p:txBody>
            <a:bodyPr spcFirstLastPara="0" vert="horz" wrap="square" lIns="0" tIns="0" rIns="0" bIns="34288" numCol="1" spcCol="1270" anchor="b" anchorCtr="0">
              <a:noAutofit/>
            </a:bodyPr>
            <a:lstStyle/>
            <a:p>
              <a:pPr algn="ctr" defTabSz="566738">
                <a:lnSpc>
                  <a:spcPct val="90000"/>
                </a:lnSpc>
                <a:spcBef>
                  <a:spcPct val="0"/>
                </a:spcBef>
                <a:spcAft>
                  <a:spcPct val="35000"/>
                </a:spcAft>
              </a:pPr>
              <a:r>
                <a:rPr lang="en-US" sz="1200" dirty="0">
                  <a:solidFill>
                    <a:srgbClr val="FFFFFF"/>
                  </a:solidFill>
                </a:rPr>
                <a:t>Permission Level</a:t>
              </a:r>
            </a:p>
          </p:txBody>
        </p:sp>
        <p:grpSp>
          <p:nvGrpSpPr>
            <p:cNvPr id="172" name="Group 171"/>
            <p:cNvGrpSpPr/>
            <p:nvPr/>
          </p:nvGrpSpPr>
          <p:grpSpPr>
            <a:xfrm>
              <a:off x="6011595" y="1812927"/>
              <a:ext cx="438169" cy="1217385"/>
              <a:chOff x="1618703" y="5473750"/>
              <a:chExt cx="788473" cy="2190650"/>
            </a:xfrm>
          </p:grpSpPr>
          <p:grpSp>
            <p:nvGrpSpPr>
              <p:cNvPr id="214" name="Group 213"/>
              <p:cNvGrpSpPr/>
              <p:nvPr/>
            </p:nvGrpSpPr>
            <p:grpSpPr>
              <a:xfrm>
                <a:off x="1618703" y="5473750"/>
                <a:ext cx="788473" cy="2190650"/>
                <a:chOff x="1618703" y="4566436"/>
                <a:chExt cx="788473" cy="2190650"/>
              </a:xfrm>
            </p:grpSpPr>
            <p:sp>
              <p:nvSpPr>
                <p:cNvPr id="216" name="Oval 215"/>
                <p:cNvSpPr/>
                <p:nvPr/>
              </p:nvSpPr>
              <p:spPr bwMode="auto">
                <a:xfrm>
                  <a:off x="1618705" y="4566436"/>
                  <a:ext cx="788471" cy="78413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217" name="Rounded Rectangle 216"/>
                <p:cNvSpPr/>
                <p:nvPr/>
              </p:nvSpPr>
              <p:spPr bwMode="auto">
                <a:xfrm>
                  <a:off x="1618703" y="5344799"/>
                  <a:ext cx="788473" cy="1412287"/>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215" name="Isosceles Triangle 214"/>
              <p:cNvSpPr/>
              <p:nvPr/>
            </p:nvSpPr>
            <p:spPr bwMode="auto">
              <a:xfrm rot="10800000">
                <a:off x="1815820" y="6299044"/>
                <a:ext cx="394237" cy="394238"/>
              </a:xfrm>
              <a:prstGeom prst="triangle">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73" name="Group 172"/>
            <p:cNvGrpSpPr/>
            <p:nvPr/>
          </p:nvGrpSpPr>
          <p:grpSpPr>
            <a:xfrm>
              <a:off x="7905300" y="4402934"/>
              <a:ext cx="1500126" cy="953204"/>
              <a:chOff x="381635" y="1949609"/>
              <a:chExt cx="3262610" cy="2073116"/>
            </a:xfrm>
          </p:grpSpPr>
          <p:sp>
            <p:nvSpPr>
              <p:cNvPr id="202" name="Oval 201"/>
              <p:cNvSpPr/>
              <p:nvPr/>
            </p:nvSpPr>
            <p:spPr bwMode="auto">
              <a:xfrm>
                <a:off x="381635" y="2887904"/>
                <a:ext cx="3262610" cy="1134821"/>
              </a:xfrm>
              <a:prstGeom prst="ellipse">
                <a:avLst/>
              </a:pr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699354" fontAlgn="base">
                  <a:lnSpc>
                    <a:spcPct val="90000"/>
                  </a:lnSpc>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203" name="Group 202"/>
              <p:cNvGrpSpPr/>
              <p:nvPr/>
            </p:nvGrpSpPr>
            <p:grpSpPr>
              <a:xfrm>
                <a:off x="1255386" y="1949609"/>
                <a:ext cx="1554290" cy="1589931"/>
                <a:chOff x="1255386" y="1949609"/>
                <a:chExt cx="1554290" cy="1589931"/>
              </a:xfrm>
            </p:grpSpPr>
            <p:sp>
              <p:nvSpPr>
                <p:cNvPr id="208" name="Oval 207"/>
                <p:cNvSpPr/>
                <p:nvPr/>
              </p:nvSpPr>
              <p:spPr bwMode="auto">
                <a:xfrm>
                  <a:off x="1255387" y="2311225"/>
                  <a:ext cx="442103" cy="439669"/>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9" name="Rounded Rectangle 208"/>
                <p:cNvSpPr/>
                <p:nvPr/>
              </p:nvSpPr>
              <p:spPr bwMode="auto">
                <a:xfrm>
                  <a:off x="1255386" y="2747659"/>
                  <a:ext cx="442104" cy="791881"/>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210" name="Oval 209"/>
                <p:cNvSpPr/>
                <p:nvPr/>
              </p:nvSpPr>
              <p:spPr bwMode="auto">
                <a:xfrm>
                  <a:off x="1811479" y="1949609"/>
                  <a:ext cx="442103" cy="439669"/>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211" name="Rounded Rectangle 210"/>
                <p:cNvSpPr/>
                <p:nvPr/>
              </p:nvSpPr>
              <p:spPr bwMode="auto">
                <a:xfrm>
                  <a:off x="1811478" y="2386043"/>
                  <a:ext cx="442104" cy="791881"/>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212" name="Oval 211"/>
                <p:cNvSpPr/>
                <p:nvPr/>
              </p:nvSpPr>
              <p:spPr bwMode="auto">
                <a:xfrm>
                  <a:off x="2367573" y="2311225"/>
                  <a:ext cx="442103" cy="439669"/>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213" name="Rounded Rectangle 212"/>
                <p:cNvSpPr/>
                <p:nvPr/>
              </p:nvSpPr>
              <p:spPr bwMode="auto">
                <a:xfrm>
                  <a:off x="2367572" y="2747659"/>
                  <a:ext cx="442104" cy="791881"/>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204" name="Group 203"/>
              <p:cNvGrpSpPr/>
              <p:nvPr/>
            </p:nvGrpSpPr>
            <p:grpSpPr>
              <a:xfrm>
                <a:off x="1365911" y="2412358"/>
                <a:ext cx="1333238" cy="582668"/>
                <a:chOff x="1365911" y="2412358"/>
                <a:chExt cx="1333238" cy="582668"/>
              </a:xfrm>
              <a:solidFill>
                <a:srgbClr val="68217A"/>
              </a:solidFill>
            </p:grpSpPr>
            <p:sp>
              <p:nvSpPr>
                <p:cNvPr id="205" name="Isosceles Triangle 204"/>
                <p:cNvSpPr/>
                <p:nvPr/>
              </p:nvSpPr>
              <p:spPr bwMode="auto">
                <a:xfrm rot="10800000">
                  <a:off x="1365911" y="2773974"/>
                  <a:ext cx="221052" cy="22105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6" name="Isosceles Triangle 205"/>
                <p:cNvSpPr/>
                <p:nvPr/>
              </p:nvSpPr>
              <p:spPr bwMode="auto">
                <a:xfrm rot="10800000">
                  <a:off x="1922003" y="2412358"/>
                  <a:ext cx="221052" cy="22105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207" name="Isosceles Triangle 206"/>
                <p:cNvSpPr/>
                <p:nvPr/>
              </p:nvSpPr>
              <p:spPr bwMode="auto">
                <a:xfrm rot="10800000">
                  <a:off x="2478097" y="2773974"/>
                  <a:ext cx="221052" cy="22105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74" name="Group 173"/>
            <p:cNvGrpSpPr/>
            <p:nvPr/>
          </p:nvGrpSpPr>
          <p:grpSpPr>
            <a:xfrm>
              <a:off x="5884723" y="4279851"/>
              <a:ext cx="691912" cy="1207520"/>
              <a:chOff x="9280578" y="4983154"/>
              <a:chExt cx="2243480" cy="3915306"/>
            </a:xfrm>
          </p:grpSpPr>
          <p:grpSp>
            <p:nvGrpSpPr>
              <p:cNvPr id="196" name="Group 195"/>
              <p:cNvGrpSpPr/>
              <p:nvPr/>
            </p:nvGrpSpPr>
            <p:grpSpPr>
              <a:xfrm>
                <a:off x="9280578" y="4983154"/>
                <a:ext cx="2243480" cy="3915306"/>
                <a:chOff x="9280578" y="4983154"/>
                <a:chExt cx="2243480" cy="3915306"/>
              </a:xfrm>
              <a:solidFill>
                <a:srgbClr val="FFFFFF"/>
              </a:solidFill>
            </p:grpSpPr>
            <p:sp>
              <p:nvSpPr>
                <p:cNvPr id="200" name="Block Arc 199"/>
                <p:cNvSpPr/>
                <p:nvPr/>
              </p:nvSpPr>
              <p:spPr bwMode="auto">
                <a:xfrm>
                  <a:off x="9583429" y="4983154"/>
                  <a:ext cx="1623348" cy="3578756"/>
                </a:xfrm>
                <a:prstGeom prst="blockArc">
                  <a:avLst>
                    <a:gd name="adj1" fmla="val 10800000"/>
                    <a:gd name="adj2" fmla="val 0"/>
                    <a:gd name="adj3" fmla="val 23592"/>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201" name="Rectangle 200"/>
                <p:cNvSpPr/>
                <p:nvPr/>
              </p:nvSpPr>
              <p:spPr bwMode="auto">
                <a:xfrm>
                  <a:off x="9280578" y="6733110"/>
                  <a:ext cx="2243480" cy="2165350"/>
                </a:xfrm>
                <a:prstGeom prst="rect">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97" name="Group 196"/>
              <p:cNvGrpSpPr/>
              <p:nvPr/>
            </p:nvGrpSpPr>
            <p:grpSpPr>
              <a:xfrm>
                <a:off x="10043943" y="6929555"/>
                <a:ext cx="716750" cy="1665170"/>
                <a:chOff x="10198894" y="3511714"/>
                <a:chExt cx="516962" cy="1218558"/>
              </a:xfrm>
            </p:grpSpPr>
            <p:sp>
              <p:nvSpPr>
                <p:cNvPr id="198" name="Oval 197"/>
                <p:cNvSpPr/>
                <p:nvPr/>
              </p:nvSpPr>
              <p:spPr bwMode="auto">
                <a:xfrm>
                  <a:off x="10198894" y="3542146"/>
                  <a:ext cx="516962" cy="516962"/>
                </a:xfrm>
                <a:prstGeom prst="ellipse">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sp>
              <p:nvSpPr>
                <p:cNvPr id="199" name="Isosceles Triangle 198"/>
                <p:cNvSpPr/>
                <p:nvPr/>
              </p:nvSpPr>
              <p:spPr bwMode="auto">
                <a:xfrm>
                  <a:off x="10271058" y="3511714"/>
                  <a:ext cx="372635" cy="1218558"/>
                </a:xfrm>
                <a:prstGeom prst="triangle">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175" name="Group 174"/>
            <p:cNvGrpSpPr/>
            <p:nvPr/>
          </p:nvGrpSpPr>
          <p:grpSpPr>
            <a:xfrm>
              <a:off x="3152120" y="4238460"/>
              <a:ext cx="1226238" cy="1186506"/>
              <a:chOff x="3637086" y="1838162"/>
              <a:chExt cx="1081895" cy="1046838"/>
            </a:xfrm>
          </p:grpSpPr>
          <p:sp>
            <p:nvSpPr>
              <p:cNvPr id="192" name="Oval 191"/>
              <p:cNvSpPr/>
              <p:nvPr/>
            </p:nvSpPr>
            <p:spPr bwMode="auto">
              <a:xfrm>
                <a:off x="3637086" y="1838162"/>
                <a:ext cx="456590" cy="456590"/>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699354" fontAlgn="base">
                  <a:lnSpc>
                    <a:spcPct val="90000"/>
                  </a:lnSpc>
                  <a:spcBef>
                    <a:spcPct val="0"/>
                  </a:spcBef>
                  <a:spcAft>
                    <a:spcPct val="0"/>
                  </a:spcAft>
                </a:pPr>
                <a:r>
                  <a:rPr lang="en-US" sz="2100" dirty="0">
                    <a:solidFill>
                      <a:srgbClr val="68217A"/>
                    </a:solidFill>
                    <a:latin typeface="Eras Demi ITC" panose="020B0805030504020804" pitchFamily="34" charset="0"/>
                    <a:ea typeface="Segoe UI" pitchFamily="34" charset="0"/>
                    <a:cs typeface="Segoe UI" pitchFamily="34" charset="0"/>
                  </a:rPr>
                  <a:t>F</a:t>
                </a:r>
              </a:p>
            </p:txBody>
          </p:sp>
          <p:sp>
            <p:nvSpPr>
              <p:cNvPr id="193" name="Oval 192"/>
              <p:cNvSpPr/>
              <p:nvPr/>
            </p:nvSpPr>
            <p:spPr bwMode="auto">
              <a:xfrm>
                <a:off x="4262391" y="1838162"/>
                <a:ext cx="456590" cy="456590"/>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699354" fontAlgn="base">
                  <a:lnSpc>
                    <a:spcPct val="90000"/>
                  </a:lnSpc>
                  <a:spcBef>
                    <a:spcPct val="0"/>
                  </a:spcBef>
                  <a:spcAft>
                    <a:spcPct val="0"/>
                  </a:spcAft>
                </a:pPr>
                <a:r>
                  <a:rPr lang="en-US" sz="2100" dirty="0">
                    <a:solidFill>
                      <a:srgbClr val="68217A"/>
                    </a:solidFill>
                    <a:latin typeface="Eras Demi ITC" panose="020B0805030504020804" pitchFamily="34" charset="0"/>
                    <a:ea typeface="Segoe UI" pitchFamily="34" charset="0"/>
                    <a:cs typeface="Segoe UI" pitchFamily="34" charset="0"/>
                  </a:rPr>
                  <a:t>D</a:t>
                </a:r>
              </a:p>
            </p:txBody>
          </p:sp>
          <p:sp>
            <p:nvSpPr>
              <p:cNvPr id="194" name="Oval 193"/>
              <p:cNvSpPr/>
              <p:nvPr/>
            </p:nvSpPr>
            <p:spPr bwMode="auto">
              <a:xfrm>
                <a:off x="4262391" y="2428410"/>
                <a:ext cx="456590" cy="456590"/>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699354" fontAlgn="base">
                  <a:lnSpc>
                    <a:spcPct val="90000"/>
                  </a:lnSpc>
                  <a:spcBef>
                    <a:spcPct val="0"/>
                  </a:spcBef>
                  <a:spcAft>
                    <a:spcPct val="0"/>
                  </a:spcAft>
                </a:pPr>
                <a:r>
                  <a:rPr lang="en-US" sz="2100" dirty="0">
                    <a:solidFill>
                      <a:srgbClr val="68217A"/>
                    </a:solidFill>
                    <a:latin typeface="Eras Demi ITC" panose="020B0805030504020804" pitchFamily="34" charset="0"/>
                    <a:ea typeface="Segoe UI" pitchFamily="34" charset="0"/>
                    <a:cs typeface="Segoe UI" pitchFamily="34" charset="0"/>
                  </a:rPr>
                  <a:t>R</a:t>
                </a:r>
              </a:p>
            </p:txBody>
          </p:sp>
          <p:sp>
            <p:nvSpPr>
              <p:cNvPr id="195" name="Oval 194"/>
              <p:cNvSpPr/>
              <p:nvPr/>
            </p:nvSpPr>
            <p:spPr bwMode="auto">
              <a:xfrm>
                <a:off x="3638768" y="2428410"/>
                <a:ext cx="456590" cy="456590"/>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ctr" anchorCtr="1" forceAA="0" compatLnSpc="1">
                <a:prstTxWarp prst="textNoShape">
                  <a:avLst/>
                </a:prstTxWarp>
                <a:noAutofit/>
              </a:bodyPr>
              <a:lstStyle/>
              <a:p>
                <a:pPr algn="ctr" defTabSz="699354" fontAlgn="base">
                  <a:lnSpc>
                    <a:spcPct val="90000"/>
                  </a:lnSpc>
                  <a:spcBef>
                    <a:spcPct val="0"/>
                  </a:spcBef>
                  <a:spcAft>
                    <a:spcPct val="0"/>
                  </a:spcAft>
                </a:pPr>
                <a:r>
                  <a:rPr lang="en-US" sz="2100" dirty="0">
                    <a:solidFill>
                      <a:srgbClr val="68217A"/>
                    </a:solidFill>
                    <a:latin typeface="Eras Demi ITC" panose="020B0805030504020804" pitchFamily="34" charset="0"/>
                    <a:ea typeface="Segoe UI" pitchFamily="34" charset="0"/>
                    <a:cs typeface="Segoe UI" pitchFamily="34" charset="0"/>
                  </a:rPr>
                  <a:t>C</a:t>
                </a:r>
              </a:p>
            </p:txBody>
          </p:sp>
        </p:grpSp>
        <p:grpSp>
          <p:nvGrpSpPr>
            <p:cNvPr id="176" name="Group 175"/>
            <p:cNvGrpSpPr/>
            <p:nvPr/>
          </p:nvGrpSpPr>
          <p:grpSpPr>
            <a:xfrm>
              <a:off x="5426937" y="6696941"/>
              <a:ext cx="1607485" cy="1136330"/>
              <a:chOff x="427037" y="1304084"/>
              <a:chExt cx="3320697" cy="2347399"/>
            </a:xfrm>
          </p:grpSpPr>
          <p:sp>
            <p:nvSpPr>
              <p:cNvPr id="177" name="Rectangle 176"/>
              <p:cNvSpPr/>
              <p:nvPr/>
            </p:nvSpPr>
            <p:spPr bwMode="auto">
              <a:xfrm>
                <a:off x="469734" y="1329568"/>
                <a:ext cx="3278000" cy="2321915"/>
              </a:xfrm>
              <a:prstGeom prst="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pic>
            <p:nvPicPr>
              <p:cNvPr id="178" name="Picture 177"/>
              <p:cNvPicPr>
                <a:picLocks noChangeAspect="1"/>
              </p:cNvPicPr>
              <p:nvPr/>
            </p:nvPicPr>
            <p:blipFill rotWithShape="1">
              <a:blip r:embed="rId2">
                <a:duotone>
                  <a:prstClr val="black"/>
                  <a:srgbClr val="68217A">
                    <a:tint val="45000"/>
                    <a:satMod val="400000"/>
                  </a:srgbClr>
                </a:duotone>
                <a:extLst>
                  <a:ext uri="{28A0092B-C50C-407E-A947-70E740481C1C}">
                    <a14:useLocalDpi xmlns:a14="http://schemas.microsoft.com/office/drawing/2010/main" val="0"/>
                  </a:ext>
                </a:extLst>
              </a:blip>
              <a:srcRect r="72488" b="7210"/>
              <a:stretch/>
            </p:blipFill>
            <p:spPr>
              <a:xfrm>
                <a:off x="427037" y="1304084"/>
                <a:ext cx="788032" cy="844598"/>
              </a:xfrm>
              <a:prstGeom prst="rect">
                <a:avLst/>
              </a:prstGeom>
              <a:noFill/>
              <a:ln>
                <a:noFill/>
              </a:ln>
            </p:spPr>
          </p:pic>
          <p:grpSp>
            <p:nvGrpSpPr>
              <p:cNvPr id="179" name="Group 178"/>
              <p:cNvGrpSpPr/>
              <p:nvPr/>
            </p:nvGrpSpPr>
            <p:grpSpPr>
              <a:xfrm>
                <a:off x="606309" y="2306265"/>
                <a:ext cx="2965815" cy="749707"/>
                <a:chOff x="606309" y="2306265"/>
                <a:chExt cx="2965815" cy="749707"/>
              </a:xfrm>
            </p:grpSpPr>
            <p:grpSp>
              <p:nvGrpSpPr>
                <p:cNvPr id="181" name="Group 180"/>
                <p:cNvGrpSpPr/>
                <p:nvPr/>
              </p:nvGrpSpPr>
              <p:grpSpPr>
                <a:xfrm>
                  <a:off x="606309" y="2307017"/>
                  <a:ext cx="409756" cy="748955"/>
                  <a:chOff x="606309" y="2307017"/>
                  <a:chExt cx="409756" cy="748955"/>
                </a:xfrm>
              </p:grpSpPr>
              <p:sp>
                <p:nvSpPr>
                  <p:cNvPr id="188" name="Rectangle 187"/>
                  <p:cNvSpPr/>
                  <p:nvPr/>
                </p:nvSpPr>
                <p:spPr bwMode="auto">
                  <a:xfrm>
                    <a:off x="606314" y="2307017"/>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89" name="Rectangle 188"/>
                  <p:cNvSpPr/>
                  <p:nvPr/>
                </p:nvSpPr>
                <p:spPr bwMode="auto">
                  <a:xfrm>
                    <a:off x="606314" y="2511139"/>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90" name="Rectangle 189"/>
                  <p:cNvSpPr/>
                  <p:nvPr/>
                </p:nvSpPr>
                <p:spPr bwMode="auto">
                  <a:xfrm>
                    <a:off x="606314" y="2715265"/>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91" name="Rectangle 190"/>
                  <p:cNvSpPr/>
                  <p:nvPr/>
                </p:nvSpPr>
                <p:spPr bwMode="auto">
                  <a:xfrm>
                    <a:off x="606309" y="2919390"/>
                    <a:ext cx="409751" cy="136582"/>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82" name="Group 181"/>
                <p:cNvGrpSpPr/>
                <p:nvPr/>
              </p:nvGrpSpPr>
              <p:grpSpPr>
                <a:xfrm>
                  <a:off x="1181158" y="2306265"/>
                  <a:ext cx="2390966" cy="409750"/>
                  <a:chOff x="1181158" y="2306265"/>
                  <a:chExt cx="2390966" cy="409750"/>
                </a:xfrm>
              </p:grpSpPr>
              <p:sp>
                <p:nvSpPr>
                  <p:cNvPr id="183" name="Rectangle 182"/>
                  <p:cNvSpPr/>
                  <p:nvPr/>
                </p:nvSpPr>
                <p:spPr bwMode="auto">
                  <a:xfrm>
                    <a:off x="1181158"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84" name="Rectangle 183"/>
                  <p:cNvSpPr/>
                  <p:nvPr/>
                </p:nvSpPr>
                <p:spPr bwMode="auto">
                  <a:xfrm>
                    <a:off x="1676461"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85" name="Rectangle 184"/>
                  <p:cNvSpPr/>
                  <p:nvPr/>
                </p:nvSpPr>
                <p:spPr bwMode="auto">
                  <a:xfrm>
                    <a:off x="2171763"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86" name="Rectangle 185"/>
                  <p:cNvSpPr/>
                  <p:nvPr/>
                </p:nvSpPr>
                <p:spPr bwMode="auto">
                  <a:xfrm>
                    <a:off x="2667068" y="2306268"/>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sp>
                <p:nvSpPr>
                  <p:cNvPr id="187" name="Rectangle 186"/>
                  <p:cNvSpPr/>
                  <p:nvPr/>
                </p:nvSpPr>
                <p:spPr bwMode="auto">
                  <a:xfrm>
                    <a:off x="3162373" y="2306265"/>
                    <a:ext cx="409751" cy="409747"/>
                  </a:xfrm>
                  <a:prstGeom prst="rect">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825" dirty="0" err="1">
                      <a:gradFill>
                        <a:gsLst>
                          <a:gs pos="0">
                            <a:srgbClr val="FFFFFF"/>
                          </a:gs>
                          <a:gs pos="100000">
                            <a:srgbClr val="FFFFFF"/>
                          </a:gs>
                        </a:gsLst>
                        <a:lin ang="5400000" scaled="0"/>
                      </a:gradFill>
                      <a:ea typeface="Segoe UI" pitchFamily="34" charset="0"/>
                      <a:cs typeface="Segoe UI" pitchFamily="34" charset="0"/>
                    </a:endParaRPr>
                  </a:p>
                </p:txBody>
              </p:sp>
            </p:grpSp>
          </p:grpSp>
          <p:sp>
            <p:nvSpPr>
              <p:cNvPr id="180" name="TextBox 179"/>
              <p:cNvSpPr txBox="1"/>
              <p:nvPr/>
            </p:nvSpPr>
            <p:spPr>
              <a:xfrm>
                <a:off x="1262587" y="1478836"/>
                <a:ext cx="1198392" cy="686699"/>
              </a:xfrm>
              <a:prstGeom prst="rect">
                <a:avLst/>
              </a:prstGeom>
              <a:noFill/>
            </p:spPr>
            <p:txBody>
              <a:bodyPr wrap="square" lIns="0" tIns="0" rIns="0" bIns="0" rtlCol="0">
                <a:spAutoFit/>
              </a:bodyPr>
              <a:lstStyle/>
              <a:p>
                <a:pPr>
                  <a:lnSpc>
                    <a:spcPct val="90000"/>
                  </a:lnSpc>
                  <a:spcAft>
                    <a:spcPts val="450"/>
                  </a:spcAft>
                </a:pPr>
                <a:r>
                  <a:rPr lang="en-US" b="1" dirty="0">
                    <a:solidFill>
                      <a:srgbClr val="68217A"/>
                    </a:solidFill>
                  </a:rPr>
                  <a:t>Site</a:t>
                </a:r>
                <a:endParaRPr lang="en-US" sz="750" b="1" dirty="0">
                  <a:solidFill>
                    <a:srgbClr val="68217A"/>
                  </a:solidFill>
                </a:endParaRPr>
              </a:p>
            </p:txBody>
          </p:sp>
        </p:grpSp>
      </p:grpSp>
      <p:sp>
        <p:nvSpPr>
          <p:cNvPr id="2" name="Title 1"/>
          <p:cNvSpPr>
            <a:spLocks noGrp="1"/>
          </p:cNvSpPr>
          <p:nvPr>
            <p:ph type="title"/>
          </p:nvPr>
        </p:nvSpPr>
        <p:spPr/>
        <p:txBody>
          <a:bodyPr/>
          <a:lstStyle/>
          <a:p>
            <a:r>
              <a:rPr lang="en-US" dirty="0" smtClean="0"/>
              <a:t>To Nest or Not To Nest</a:t>
            </a:r>
            <a:endParaRPr lang="en-US" dirty="0"/>
          </a:p>
        </p:txBody>
      </p:sp>
      <p:sp>
        <p:nvSpPr>
          <p:cNvPr id="5" name="Rectangle 4"/>
          <p:cNvSpPr/>
          <p:nvPr/>
        </p:nvSpPr>
        <p:spPr>
          <a:xfrm>
            <a:off x="3109296" y="1424634"/>
            <a:ext cx="6217884" cy="4145256"/>
          </a:xfrm>
          <a:prstGeom prst="rect">
            <a:avLst/>
          </a:prstGeom>
          <a:ln w="38100">
            <a:noFill/>
          </a:ln>
        </p:spPr>
      </p:sp>
      <p:grpSp>
        <p:nvGrpSpPr>
          <p:cNvPr id="7" name="Group 6"/>
          <p:cNvGrpSpPr/>
          <p:nvPr/>
        </p:nvGrpSpPr>
        <p:grpSpPr>
          <a:xfrm>
            <a:off x="10753878" y="296897"/>
            <a:ext cx="1407960" cy="1407960"/>
            <a:chOff x="8137562" y="-1734841"/>
            <a:chExt cx="1877386" cy="1877386"/>
          </a:xfrm>
        </p:grpSpPr>
        <p:sp>
          <p:nvSpPr>
            <p:cNvPr id="145" name="Rectangle 144"/>
            <p:cNvSpPr/>
            <p:nvPr/>
          </p:nvSpPr>
          <p:spPr>
            <a:xfrm>
              <a:off x="8137562" y="-1734841"/>
              <a:ext cx="1877386" cy="1877386"/>
            </a:xfrm>
            <a:prstGeom prst="rect">
              <a:avLst/>
            </a:prstGeom>
            <a:solidFill>
              <a:srgbClr val="68217A"/>
            </a:solidFill>
            <a:ln>
              <a:solidFill>
                <a:srgbClr val="FFFFFF">
                  <a:alpha val="50000"/>
                </a:srgbClr>
              </a:solidFill>
            </a:ln>
          </p:spPr>
          <p:style>
            <a:lnRef idx="3">
              <a:schemeClr val="lt1">
                <a:hueOff val="0"/>
                <a:satOff val="0"/>
                <a:lumOff val="0"/>
                <a:alphaOff val="0"/>
              </a:schemeClr>
            </a:lnRef>
            <a:fillRef idx="1">
              <a:schemeClr val="accent3">
                <a:hueOff val="0"/>
                <a:satOff val="0"/>
                <a:lumOff val="0"/>
                <a:alphaOff val="0"/>
              </a:schemeClr>
            </a:fillRef>
            <a:effectRef idx="1">
              <a:schemeClr val="accent3">
                <a:hueOff val="0"/>
                <a:satOff val="0"/>
                <a:lumOff val="0"/>
                <a:alphaOff val="0"/>
              </a:schemeClr>
            </a:effectRef>
            <a:fontRef idx="minor">
              <a:schemeClr val="lt1"/>
            </a:fontRef>
          </p:style>
          <p:txBody>
            <a:bodyPr spcFirstLastPara="0" vert="horz" wrap="square" lIns="0" tIns="0" rIns="0" bIns="34288" numCol="1" spcCol="1270" anchor="b" anchorCtr="0">
              <a:noAutofit/>
            </a:bodyPr>
            <a:lstStyle/>
            <a:p>
              <a:pPr algn="ctr" defTabSz="566738">
                <a:lnSpc>
                  <a:spcPct val="90000"/>
                </a:lnSpc>
                <a:spcBef>
                  <a:spcPct val="0"/>
                </a:spcBef>
                <a:spcAft>
                  <a:spcPct val="35000"/>
                </a:spcAft>
              </a:pPr>
              <a:r>
                <a:rPr lang="en-US" sz="1200" dirty="0">
                  <a:solidFill>
                    <a:srgbClr val="FFFFFF"/>
                  </a:solidFill>
                </a:rPr>
                <a:t>AD User</a:t>
              </a:r>
            </a:p>
          </p:txBody>
        </p:sp>
        <p:grpSp>
          <p:nvGrpSpPr>
            <p:cNvPr id="147" name="Group 146"/>
            <p:cNvGrpSpPr/>
            <p:nvPr/>
          </p:nvGrpSpPr>
          <p:grpSpPr>
            <a:xfrm>
              <a:off x="8877549" y="-1551485"/>
              <a:ext cx="438169" cy="1217385"/>
              <a:chOff x="1618703" y="5473750"/>
              <a:chExt cx="788473" cy="2190650"/>
            </a:xfrm>
          </p:grpSpPr>
          <p:grpSp>
            <p:nvGrpSpPr>
              <p:cNvPr id="148" name="Group 147"/>
              <p:cNvGrpSpPr/>
              <p:nvPr/>
            </p:nvGrpSpPr>
            <p:grpSpPr>
              <a:xfrm>
                <a:off x="1618703" y="5473750"/>
                <a:ext cx="788473" cy="2190650"/>
                <a:chOff x="1618703" y="4566436"/>
                <a:chExt cx="788473" cy="2190650"/>
              </a:xfrm>
            </p:grpSpPr>
            <p:sp>
              <p:nvSpPr>
                <p:cNvPr id="150" name="Oval 149"/>
                <p:cNvSpPr/>
                <p:nvPr/>
              </p:nvSpPr>
              <p:spPr bwMode="auto">
                <a:xfrm>
                  <a:off x="1618705" y="4566436"/>
                  <a:ext cx="788471" cy="784132"/>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1" name="Rounded Rectangle 150"/>
                <p:cNvSpPr/>
                <p:nvPr/>
              </p:nvSpPr>
              <p:spPr bwMode="auto">
                <a:xfrm>
                  <a:off x="1618703" y="5344799"/>
                  <a:ext cx="788473" cy="1412287"/>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sp>
            <p:nvSpPr>
              <p:cNvPr id="149" name="Isosceles Triangle 148"/>
              <p:cNvSpPr/>
              <p:nvPr/>
            </p:nvSpPr>
            <p:spPr bwMode="auto">
              <a:xfrm rot="10800000">
                <a:off x="1815820" y="6299044"/>
                <a:ext cx="394237" cy="394238"/>
              </a:xfrm>
              <a:prstGeom prst="triangle">
                <a:avLst/>
              </a:prstGeom>
              <a:solidFill>
                <a:srgbClr val="68217A"/>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3000" dirty="0" err="1">
                  <a:gradFill>
                    <a:gsLst>
                      <a:gs pos="0">
                        <a:srgbClr val="FFFFFF"/>
                      </a:gs>
                      <a:gs pos="100000">
                        <a:srgbClr val="FFFFFF"/>
                      </a:gs>
                    </a:gsLst>
                    <a:lin ang="5400000" scaled="0"/>
                  </a:gradFill>
                  <a:ea typeface="Segoe UI" pitchFamily="34" charset="0"/>
                  <a:cs typeface="Segoe UI" pitchFamily="34" charset="0"/>
                </a:endParaRPr>
              </a:p>
            </p:txBody>
          </p:sp>
        </p:grpSp>
      </p:grpSp>
      <p:grpSp>
        <p:nvGrpSpPr>
          <p:cNvPr id="4" name="Group 3"/>
          <p:cNvGrpSpPr/>
          <p:nvPr/>
        </p:nvGrpSpPr>
        <p:grpSpPr>
          <a:xfrm>
            <a:off x="9187458" y="1834341"/>
            <a:ext cx="1407960" cy="1407960"/>
            <a:chOff x="10582624" y="710221"/>
            <a:chExt cx="1877386" cy="1877386"/>
          </a:xfrm>
        </p:grpSpPr>
        <p:sp>
          <p:nvSpPr>
            <p:cNvPr id="146" name="Rectangle 145"/>
            <p:cNvSpPr/>
            <p:nvPr/>
          </p:nvSpPr>
          <p:spPr>
            <a:xfrm>
              <a:off x="10582624" y="710221"/>
              <a:ext cx="1877386" cy="1877386"/>
            </a:xfrm>
            <a:prstGeom prst="rect">
              <a:avLst/>
            </a:prstGeom>
            <a:solidFill>
              <a:srgbClr val="68217A"/>
            </a:solidFill>
            <a:ln>
              <a:solidFill>
                <a:srgbClr val="FFFFFF">
                  <a:alpha val="50000"/>
                </a:srgbClr>
              </a:solidFill>
            </a:ln>
          </p:spPr>
          <p:style>
            <a:lnRef idx="3">
              <a:schemeClr val="lt1">
                <a:hueOff val="0"/>
                <a:satOff val="0"/>
                <a:lumOff val="0"/>
                <a:alphaOff val="0"/>
              </a:schemeClr>
            </a:lnRef>
            <a:fillRef idx="1">
              <a:schemeClr val="accent3">
                <a:hueOff val="466775"/>
                <a:satOff val="0"/>
                <a:lumOff val="-2353"/>
                <a:alphaOff val="0"/>
              </a:schemeClr>
            </a:fillRef>
            <a:effectRef idx="1">
              <a:schemeClr val="accent3">
                <a:hueOff val="466775"/>
                <a:satOff val="0"/>
                <a:lumOff val="-2353"/>
                <a:alphaOff val="0"/>
              </a:schemeClr>
            </a:effectRef>
            <a:fontRef idx="minor">
              <a:schemeClr val="lt1"/>
            </a:fontRef>
          </p:style>
          <p:txBody>
            <a:bodyPr spcFirstLastPara="0" vert="horz" wrap="square" lIns="0" tIns="0" rIns="0" bIns="34288" numCol="1" spcCol="1270" anchor="b" anchorCtr="0">
              <a:noAutofit/>
            </a:bodyPr>
            <a:lstStyle/>
            <a:p>
              <a:pPr algn="ctr" defTabSz="566738">
                <a:lnSpc>
                  <a:spcPct val="90000"/>
                </a:lnSpc>
                <a:spcBef>
                  <a:spcPct val="0"/>
                </a:spcBef>
                <a:spcAft>
                  <a:spcPct val="35000"/>
                </a:spcAft>
              </a:pPr>
              <a:r>
                <a:rPr lang="en-US" sz="1200" dirty="0">
                  <a:solidFill>
                    <a:srgbClr val="FFFFFF"/>
                  </a:solidFill>
                </a:rPr>
                <a:t>AD Security Group</a:t>
              </a:r>
            </a:p>
          </p:txBody>
        </p:sp>
        <p:grpSp>
          <p:nvGrpSpPr>
            <p:cNvPr id="152" name="Group 151"/>
            <p:cNvGrpSpPr/>
            <p:nvPr/>
          </p:nvGrpSpPr>
          <p:grpSpPr>
            <a:xfrm>
              <a:off x="10771254" y="1038522"/>
              <a:ext cx="1500126" cy="953204"/>
              <a:chOff x="381635" y="1949609"/>
              <a:chExt cx="3262610" cy="2073116"/>
            </a:xfrm>
          </p:grpSpPr>
          <p:sp>
            <p:nvSpPr>
              <p:cNvPr id="153" name="Oval 152"/>
              <p:cNvSpPr/>
              <p:nvPr/>
            </p:nvSpPr>
            <p:spPr bwMode="auto">
              <a:xfrm>
                <a:off x="381635" y="2887904"/>
                <a:ext cx="3262610" cy="1134821"/>
              </a:xfrm>
              <a:prstGeom prst="ellipse">
                <a:avLst/>
              </a:prstGeom>
              <a:noFill/>
              <a:ln w="28575">
                <a:solidFill>
                  <a:srgbClr val="FFFFFF"/>
                </a:solid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0" tIns="0" rIns="0" bIns="0" numCol="1" spcCol="0" rtlCol="0" fromWordArt="0" anchor="b" anchorCtr="0" forceAA="0" compatLnSpc="1">
                <a:prstTxWarp prst="textNoShape">
                  <a:avLst/>
                </a:prstTxWarp>
                <a:noAutofit/>
              </a:bodyPr>
              <a:lstStyle/>
              <a:p>
                <a:pPr algn="ctr" defTabSz="699354" fontAlgn="base">
                  <a:lnSpc>
                    <a:spcPct val="90000"/>
                  </a:lnSpc>
                  <a:spcBef>
                    <a:spcPct val="0"/>
                  </a:spcBef>
                  <a:spcAft>
                    <a:spcPct val="0"/>
                  </a:spcAft>
                </a:pPr>
                <a:endParaRPr lang="en-US" sz="1200" dirty="0">
                  <a:gradFill>
                    <a:gsLst>
                      <a:gs pos="0">
                        <a:srgbClr val="FFFFFF"/>
                      </a:gs>
                      <a:gs pos="100000">
                        <a:srgbClr val="FFFFFF"/>
                      </a:gs>
                    </a:gsLst>
                    <a:lin ang="5400000" scaled="0"/>
                  </a:gradFill>
                  <a:ea typeface="Segoe UI" pitchFamily="34" charset="0"/>
                  <a:cs typeface="Segoe UI" pitchFamily="34" charset="0"/>
                </a:endParaRPr>
              </a:p>
            </p:txBody>
          </p:sp>
          <p:grpSp>
            <p:nvGrpSpPr>
              <p:cNvPr id="154" name="Group 153"/>
              <p:cNvGrpSpPr/>
              <p:nvPr/>
            </p:nvGrpSpPr>
            <p:grpSpPr>
              <a:xfrm>
                <a:off x="1255386" y="1949609"/>
                <a:ext cx="1554290" cy="1589931"/>
                <a:chOff x="1255386" y="1949609"/>
                <a:chExt cx="1554290" cy="1589931"/>
              </a:xfrm>
            </p:grpSpPr>
            <p:sp>
              <p:nvSpPr>
                <p:cNvPr id="159" name="Oval 158"/>
                <p:cNvSpPr/>
                <p:nvPr/>
              </p:nvSpPr>
              <p:spPr bwMode="auto">
                <a:xfrm>
                  <a:off x="1255387" y="2311225"/>
                  <a:ext cx="442103" cy="439669"/>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60" name="Rounded Rectangle 159"/>
                <p:cNvSpPr/>
                <p:nvPr/>
              </p:nvSpPr>
              <p:spPr bwMode="auto">
                <a:xfrm>
                  <a:off x="1255386" y="2747659"/>
                  <a:ext cx="442104" cy="791881"/>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61" name="Oval 160"/>
                <p:cNvSpPr/>
                <p:nvPr/>
              </p:nvSpPr>
              <p:spPr bwMode="auto">
                <a:xfrm>
                  <a:off x="1811479" y="1949609"/>
                  <a:ext cx="442103" cy="439669"/>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62" name="Rounded Rectangle 161"/>
                <p:cNvSpPr/>
                <p:nvPr/>
              </p:nvSpPr>
              <p:spPr bwMode="auto">
                <a:xfrm>
                  <a:off x="1811478" y="2386043"/>
                  <a:ext cx="442104" cy="791881"/>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63" name="Oval 162"/>
                <p:cNvSpPr/>
                <p:nvPr/>
              </p:nvSpPr>
              <p:spPr bwMode="auto">
                <a:xfrm>
                  <a:off x="2367573" y="2311225"/>
                  <a:ext cx="442103" cy="439669"/>
                </a:xfrm>
                <a:prstGeom prst="ellipse">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64" name="Rounded Rectangle 163"/>
                <p:cNvSpPr/>
                <p:nvPr/>
              </p:nvSpPr>
              <p:spPr bwMode="auto">
                <a:xfrm>
                  <a:off x="2367572" y="2747659"/>
                  <a:ext cx="442104" cy="791881"/>
                </a:xfrm>
                <a:prstGeom prst="roundRect">
                  <a:avLst/>
                </a:prstGeom>
                <a:solidFill>
                  <a:srgbClr val="FFFFFF"/>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grpSp>
          <p:grpSp>
            <p:nvGrpSpPr>
              <p:cNvPr id="155" name="Group 154"/>
              <p:cNvGrpSpPr/>
              <p:nvPr/>
            </p:nvGrpSpPr>
            <p:grpSpPr>
              <a:xfrm>
                <a:off x="1365911" y="2412358"/>
                <a:ext cx="1333238" cy="582668"/>
                <a:chOff x="1365911" y="2412358"/>
                <a:chExt cx="1333238" cy="582668"/>
              </a:xfrm>
              <a:solidFill>
                <a:srgbClr val="68217A"/>
              </a:solidFill>
            </p:grpSpPr>
            <p:sp>
              <p:nvSpPr>
                <p:cNvPr id="156" name="Isosceles Triangle 155"/>
                <p:cNvSpPr/>
                <p:nvPr/>
              </p:nvSpPr>
              <p:spPr bwMode="auto">
                <a:xfrm rot="10800000">
                  <a:off x="1365911" y="2773974"/>
                  <a:ext cx="221052" cy="22105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7" name="Isosceles Triangle 156"/>
                <p:cNvSpPr/>
                <p:nvPr/>
              </p:nvSpPr>
              <p:spPr bwMode="auto">
                <a:xfrm rot="10800000">
                  <a:off x="1922003" y="2412358"/>
                  <a:ext cx="221052" cy="22105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sp>
              <p:nvSpPr>
                <p:cNvPr id="158" name="Isosceles Triangle 157"/>
                <p:cNvSpPr/>
                <p:nvPr/>
              </p:nvSpPr>
              <p:spPr bwMode="auto">
                <a:xfrm rot="10800000">
                  <a:off x="2478097" y="2773974"/>
                  <a:ext cx="221052" cy="221052"/>
                </a:xfrm>
                <a:prstGeom prst="triangle">
                  <a:avLst/>
                </a:prstGeom>
                <a:grp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37152" tIns="109722" rIns="137152" bIns="109722" numCol="1" spcCol="0" rtlCol="0" fromWordArt="0" anchor="t" anchorCtr="0" forceAA="0" compatLnSpc="1">
                  <a:prstTxWarp prst="textNoShape">
                    <a:avLst/>
                  </a:prstTxWarp>
                  <a:noAutofit/>
                </a:bodyPr>
                <a:lstStyle/>
                <a:p>
                  <a:pPr algn="ctr" defTabSz="699354" fontAlgn="base">
                    <a:lnSpc>
                      <a:spcPct val="90000"/>
                    </a:lnSpc>
                    <a:spcBef>
                      <a:spcPct val="0"/>
                    </a:spcBef>
                    <a:spcAft>
                      <a:spcPct val="0"/>
                    </a:spcAft>
                  </a:pPr>
                  <a:endParaRPr lang="en-US" sz="1500" dirty="0" err="1">
                    <a:gradFill>
                      <a:gsLst>
                        <a:gs pos="0">
                          <a:srgbClr val="FFFFFF"/>
                        </a:gs>
                        <a:gs pos="100000">
                          <a:srgbClr val="FFFFFF"/>
                        </a:gs>
                      </a:gsLst>
                      <a:lin ang="5400000" scaled="0"/>
                    </a:gradFill>
                    <a:ea typeface="Segoe UI" pitchFamily="34" charset="0"/>
                    <a:cs typeface="Segoe UI" pitchFamily="34" charset="0"/>
                  </a:endParaRPr>
                </a:p>
              </p:txBody>
            </p:sp>
          </p:grpSp>
        </p:grpSp>
      </p:grpSp>
      <p:sp>
        <p:nvSpPr>
          <p:cNvPr id="87" name="Freeform 86"/>
          <p:cNvSpPr/>
          <p:nvPr/>
        </p:nvSpPr>
        <p:spPr>
          <a:xfrm rot="18900000">
            <a:off x="8614704" y="3423255"/>
            <a:ext cx="697231" cy="110946"/>
          </a:xfrm>
          <a:custGeom>
            <a:avLst/>
            <a:gdLst>
              <a:gd name="connsiteX0" fmla="*/ 0 w 460315"/>
              <a:gd name="connsiteY0" fmla="*/ 16525 h 33050"/>
              <a:gd name="connsiteX1" fmla="*/ 460315 w 460315"/>
              <a:gd name="connsiteY1" fmla="*/ 16525 h 33050"/>
            </a:gdLst>
            <a:ahLst/>
            <a:cxnLst>
              <a:cxn ang="0">
                <a:pos x="connsiteX0" y="connsiteY0"/>
              </a:cxn>
              <a:cxn ang="0">
                <a:pos x="connsiteX1" y="connsiteY1"/>
              </a:cxn>
            </a:cxnLst>
            <a:rect l="l" t="t" r="r" b="b"/>
            <a:pathLst>
              <a:path w="460315" h="33050">
                <a:moveTo>
                  <a:pt x="0" y="16525"/>
                </a:moveTo>
                <a:lnTo>
                  <a:pt x="460315" y="16525"/>
                </a:lnTo>
              </a:path>
            </a:pathLst>
          </a:custGeom>
          <a:noFill/>
          <a:ln w="57150">
            <a:solidFill>
              <a:schemeClr val="accent1"/>
            </a:solidFill>
            <a:headEnd type="triangle" w="med" len="med"/>
            <a:tailEnd type="none" w="med" len="med"/>
          </a:ln>
        </p:spPr>
        <p:style>
          <a:lnRef idx="2">
            <a:scrgbClr r="0" g="0" b="0"/>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0" tIns="0" rIns="0" bIns="34288" numCol="1" spcCol="1270" anchor="b" anchorCtr="0">
            <a:noAutofit/>
          </a:bodyPr>
          <a:lstStyle/>
          <a:p>
            <a:pPr algn="ctr" defTabSz="166688">
              <a:lnSpc>
                <a:spcPct val="90000"/>
              </a:lnSpc>
              <a:spcBef>
                <a:spcPct val="0"/>
              </a:spcBef>
              <a:spcAft>
                <a:spcPct val="35000"/>
              </a:spcAft>
            </a:pPr>
            <a:endParaRPr lang="en-US" sz="375">
              <a:solidFill>
                <a:srgbClr val="505050">
                  <a:hueOff val="0"/>
                  <a:satOff val="0"/>
                  <a:lumOff val="0"/>
                  <a:alphaOff val="0"/>
                </a:srgbClr>
              </a:solidFill>
            </a:endParaRPr>
          </a:p>
        </p:txBody>
      </p:sp>
      <p:sp>
        <p:nvSpPr>
          <p:cNvPr id="88" name="Freeform 87"/>
          <p:cNvSpPr/>
          <p:nvPr/>
        </p:nvSpPr>
        <p:spPr>
          <a:xfrm rot="18900000">
            <a:off x="10199690" y="1864040"/>
            <a:ext cx="697231" cy="110946"/>
          </a:xfrm>
          <a:custGeom>
            <a:avLst/>
            <a:gdLst>
              <a:gd name="connsiteX0" fmla="*/ 0 w 460315"/>
              <a:gd name="connsiteY0" fmla="*/ 16525 h 33050"/>
              <a:gd name="connsiteX1" fmla="*/ 460315 w 460315"/>
              <a:gd name="connsiteY1" fmla="*/ 16525 h 33050"/>
            </a:gdLst>
            <a:ahLst/>
            <a:cxnLst>
              <a:cxn ang="0">
                <a:pos x="connsiteX0" y="connsiteY0"/>
              </a:cxn>
              <a:cxn ang="0">
                <a:pos x="connsiteX1" y="connsiteY1"/>
              </a:cxn>
            </a:cxnLst>
            <a:rect l="l" t="t" r="r" b="b"/>
            <a:pathLst>
              <a:path w="460315" h="33050">
                <a:moveTo>
                  <a:pt x="0" y="16525"/>
                </a:moveTo>
                <a:lnTo>
                  <a:pt x="460315" y="16525"/>
                </a:lnTo>
              </a:path>
            </a:pathLst>
          </a:custGeom>
          <a:noFill/>
          <a:ln w="57150">
            <a:solidFill>
              <a:schemeClr val="accent1"/>
            </a:solidFill>
            <a:headEnd type="triangle" w="med" len="med"/>
            <a:tailEnd type="none" w="med" len="med"/>
          </a:ln>
        </p:spPr>
        <p:style>
          <a:lnRef idx="2">
            <a:scrgbClr r="0" g="0" b="0"/>
          </a:lnRef>
          <a:fillRef idx="0">
            <a:scrgbClr r="0" g="0" b="0"/>
          </a:fillRef>
          <a:effectRef idx="0">
            <a:schemeClr val="accent2">
              <a:tint val="90000"/>
              <a:hueOff val="0"/>
              <a:satOff val="0"/>
              <a:lumOff val="0"/>
              <a:alphaOff val="0"/>
            </a:schemeClr>
          </a:effectRef>
          <a:fontRef idx="minor">
            <a:schemeClr val="tx1">
              <a:hueOff val="0"/>
              <a:satOff val="0"/>
              <a:lumOff val="0"/>
              <a:alphaOff val="0"/>
            </a:schemeClr>
          </a:fontRef>
        </p:style>
        <p:txBody>
          <a:bodyPr spcFirstLastPara="0" vert="horz" wrap="square" lIns="0" tIns="0" rIns="0" bIns="34288" numCol="1" spcCol="1270" anchor="b" anchorCtr="0">
            <a:noAutofit/>
          </a:bodyPr>
          <a:lstStyle/>
          <a:p>
            <a:pPr algn="ctr" defTabSz="166688">
              <a:lnSpc>
                <a:spcPct val="90000"/>
              </a:lnSpc>
              <a:spcBef>
                <a:spcPct val="0"/>
              </a:spcBef>
              <a:spcAft>
                <a:spcPct val="35000"/>
              </a:spcAft>
            </a:pPr>
            <a:endParaRPr lang="en-US" sz="375">
              <a:solidFill>
                <a:srgbClr val="505050">
                  <a:hueOff val="0"/>
                  <a:satOff val="0"/>
                  <a:lumOff val="0"/>
                  <a:alphaOff val="0"/>
                </a:srgbClr>
              </a:solidFill>
            </a:endParaRPr>
          </a:p>
        </p:txBody>
      </p:sp>
    </p:spTree>
    <p:extLst>
      <p:ext uri="{BB962C8B-B14F-4D97-AF65-F5344CB8AC3E}">
        <p14:creationId xmlns:p14="http://schemas.microsoft.com/office/powerpoint/2010/main" val="2821666801"/>
      </p:ext>
    </p:extLst>
  </p:cSld>
  <p:clrMapOvr>
    <a:masterClrMapping/>
  </p:clrMapOvr>
  <p:transition>
    <p:fade/>
  </p:transition>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To Nest or Not To Nest</a:t>
            </a:r>
          </a:p>
        </p:txBody>
      </p:sp>
      <p:sp>
        <p:nvSpPr>
          <p:cNvPr id="5" name="Text Placeholder 4"/>
          <p:cNvSpPr>
            <a:spLocks noGrp="1"/>
          </p:cNvSpPr>
          <p:nvPr>
            <p:ph type="body" sz="quarter" idx="10"/>
          </p:nvPr>
        </p:nvSpPr>
        <p:spPr>
          <a:xfrm>
            <a:off x="274639" y="1212849"/>
            <a:ext cx="5486399" cy="3730252"/>
          </a:xfrm>
        </p:spPr>
        <p:txBody>
          <a:bodyPr/>
          <a:lstStyle/>
          <a:p>
            <a:pPr lvl="0"/>
            <a:r>
              <a:rPr lang="en-US" b="1" dirty="0">
                <a:solidFill>
                  <a:schemeClr val="tx2"/>
                </a:solidFill>
              </a:rPr>
              <a:t>Advantages</a:t>
            </a:r>
          </a:p>
          <a:p>
            <a:pPr lvl="1"/>
            <a:r>
              <a:rPr lang="en-US" dirty="0">
                <a:sym typeface="Wingdings" pitchFamily="2" charset="2"/>
              </a:rPr>
              <a:t>Grants user permissions</a:t>
            </a:r>
          </a:p>
          <a:p>
            <a:pPr lvl="1"/>
            <a:r>
              <a:rPr lang="en-US" dirty="0"/>
              <a:t>Centralized role-based management</a:t>
            </a:r>
          </a:p>
          <a:p>
            <a:pPr lvl="2"/>
            <a:r>
              <a:rPr lang="en-US" dirty="0"/>
              <a:t>SharePoint</a:t>
            </a:r>
          </a:p>
          <a:p>
            <a:pPr lvl="2"/>
            <a:r>
              <a:rPr lang="en-US" dirty="0"/>
              <a:t>Shared folders</a:t>
            </a:r>
          </a:p>
          <a:p>
            <a:pPr lvl="2"/>
            <a:r>
              <a:rPr lang="en-US" dirty="0"/>
              <a:t>Exchange mailboxes</a:t>
            </a:r>
          </a:p>
          <a:p>
            <a:pPr lvl="2"/>
            <a:r>
              <a:rPr lang="en-US" dirty="0"/>
              <a:t>Other applications</a:t>
            </a:r>
          </a:p>
          <a:p>
            <a:pPr lvl="1"/>
            <a:r>
              <a:rPr lang="en-US" dirty="0"/>
              <a:t>Nesting group </a:t>
            </a:r>
            <a:r>
              <a:rPr lang="en-US" dirty="0">
                <a:sym typeface="Wingdings" panose="05000000000000000000" pitchFamily="2" charset="2"/>
              </a:rPr>
              <a:t> group</a:t>
            </a:r>
            <a:endParaRPr lang="en-US" dirty="0"/>
          </a:p>
          <a:p>
            <a:pPr lvl="1"/>
            <a:r>
              <a:rPr lang="en-US" dirty="0"/>
              <a:t>Reduced impact on SharePoint search crawl</a:t>
            </a:r>
          </a:p>
          <a:p>
            <a:pPr lvl="1"/>
            <a:endParaRPr lang="en-US" dirty="0"/>
          </a:p>
        </p:txBody>
      </p:sp>
      <p:sp>
        <p:nvSpPr>
          <p:cNvPr id="6" name="Text Placeholder 5"/>
          <p:cNvSpPr>
            <a:spLocks noGrp="1"/>
          </p:cNvSpPr>
          <p:nvPr>
            <p:ph type="body" sz="quarter" idx="11"/>
          </p:nvPr>
        </p:nvSpPr>
        <p:spPr>
          <a:xfrm>
            <a:off x="6675439" y="1212849"/>
            <a:ext cx="5486399" cy="4745915"/>
          </a:xfrm>
        </p:spPr>
        <p:txBody>
          <a:bodyPr/>
          <a:lstStyle/>
          <a:p>
            <a:r>
              <a:rPr lang="en-US" b="1" dirty="0">
                <a:solidFill>
                  <a:schemeClr val="tx2"/>
                </a:solidFill>
              </a:rPr>
              <a:t>Disadvantages</a:t>
            </a:r>
          </a:p>
          <a:p>
            <a:pPr lvl="1"/>
            <a:r>
              <a:rPr lang="en-US" dirty="0"/>
              <a:t>Scalability in fine-grained scenarios</a:t>
            </a:r>
          </a:p>
          <a:p>
            <a:pPr lvl="2"/>
            <a:r>
              <a:rPr lang="en-US" dirty="0"/>
              <a:t>At some “level” you stop using AD groups</a:t>
            </a:r>
          </a:p>
          <a:p>
            <a:pPr lvl="1"/>
            <a:r>
              <a:rPr lang="en-US" dirty="0"/>
              <a:t>Limited visibility of user</a:t>
            </a:r>
          </a:p>
          <a:p>
            <a:pPr lvl="1"/>
            <a:r>
              <a:rPr lang="en-US" dirty="0"/>
              <a:t>Lose self-service group management</a:t>
            </a:r>
          </a:p>
          <a:p>
            <a:pPr lvl="2"/>
            <a:r>
              <a:rPr lang="en-US" dirty="0"/>
              <a:t>Business owners can manage groups in UI</a:t>
            </a:r>
          </a:p>
          <a:p>
            <a:pPr lvl="2"/>
            <a:r>
              <a:rPr lang="en-US" dirty="0"/>
              <a:t>Access requests</a:t>
            </a:r>
          </a:p>
          <a:p>
            <a:pPr lvl="1"/>
            <a:r>
              <a:rPr lang="en-US" dirty="0"/>
              <a:t>Lose collaboration functionality*</a:t>
            </a:r>
          </a:p>
          <a:p>
            <a:pPr lvl="2"/>
            <a:r>
              <a:rPr lang="en-US" dirty="0"/>
              <a:t>Alerts</a:t>
            </a:r>
          </a:p>
          <a:p>
            <a:pPr lvl="2"/>
            <a:r>
              <a:rPr lang="en-US" dirty="0"/>
              <a:t>Workflow assignment</a:t>
            </a:r>
          </a:p>
          <a:p>
            <a:pPr lvl="2"/>
            <a:r>
              <a:rPr lang="en-US" dirty="0"/>
              <a:t>Task assignment</a:t>
            </a:r>
          </a:p>
          <a:p>
            <a:pPr lvl="2"/>
            <a:r>
              <a:rPr lang="en-US" dirty="0"/>
              <a:t>People picker controls</a:t>
            </a:r>
          </a:p>
          <a:p>
            <a:pPr lvl="2"/>
            <a:r>
              <a:rPr lang="en-US" dirty="0"/>
              <a:t>* Exact functionality lost “depends”</a:t>
            </a:r>
          </a:p>
        </p:txBody>
      </p:sp>
      <p:sp>
        <p:nvSpPr>
          <p:cNvPr id="7" name="Rectangle 6"/>
          <p:cNvSpPr/>
          <p:nvPr/>
        </p:nvSpPr>
        <p:spPr>
          <a:xfrm>
            <a:off x="274320" y="5783263"/>
            <a:ext cx="5328194" cy="954107"/>
          </a:xfrm>
          <a:prstGeom prst="rect">
            <a:avLst/>
          </a:prstGeom>
        </p:spPr>
        <p:txBody>
          <a:bodyPr wrap="square">
            <a:spAutoFit/>
          </a:bodyPr>
          <a:lstStyle/>
          <a:p>
            <a:r>
              <a:rPr lang="en-US" sz="1400" dirty="0" smtClean="0">
                <a:solidFill>
                  <a:srgbClr val="505050"/>
                </a:solidFill>
              </a:rPr>
              <a:t>Impact of membership changes on search crawl: Kirk Evans’ blog</a:t>
            </a:r>
          </a:p>
          <a:p>
            <a:r>
              <a:rPr lang="en-US" sz="1400" dirty="0" smtClean="0">
                <a:solidFill>
                  <a:srgbClr val="505050"/>
                </a:solidFill>
              </a:rPr>
              <a:t>http</a:t>
            </a:r>
            <a:r>
              <a:rPr lang="en-US" sz="1400" dirty="0">
                <a:solidFill>
                  <a:srgbClr val="505050"/>
                </a:solidFill>
              </a:rPr>
              <a:t>://blogs.msdn.com/b/kaevans/archive/2013/05/06/clarifying-guidance-on-sharepoint-security-groups-versus-active-directory-domain-services-groups.aspx</a:t>
            </a:r>
          </a:p>
        </p:txBody>
      </p:sp>
    </p:spTree>
    <p:extLst>
      <p:ext uri="{BB962C8B-B14F-4D97-AF65-F5344CB8AC3E}">
        <p14:creationId xmlns:p14="http://schemas.microsoft.com/office/powerpoint/2010/main" val="89100795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5">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xEl>
                                              <p:pRg st="1" end="1"/>
                                            </p:txEl>
                                          </p:spTgt>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grpId="0" nodeType="clickEffect">
                                  <p:stCondLst>
                                    <p:cond delay="0"/>
                                  </p:stCondLst>
                                  <p:childTnLst>
                                    <p:set>
                                      <p:cBhvr>
                                        <p:cTn id="4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grpId="0" nodeType="clickEffect">
                                  <p:stCondLst>
                                    <p:cond delay="0"/>
                                  </p:stCondLst>
                                  <p:childTnLst>
                                    <p:set>
                                      <p:cBhvr>
                                        <p:cTn id="52" dur="1" fill="hold">
                                          <p:stCondLst>
                                            <p:cond delay="0"/>
                                          </p:stCondLst>
                                        </p:cTn>
                                        <p:tgtEl>
                                          <p:spTgt spid="6">
                                            <p:txEl>
                                              <p:pRg st="4" end="4"/>
                                            </p:txEl>
                                          </p:spTgt>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6">
                                            <p:txEl>
                                              <p:pRg st="5" end="5"/>
                                            </p:txEl>
                                          </p:spTgt>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grpId="0" nodeType="clickEffect">
                                  <p:stCondLst>
                                    <p:cond delay="0"/>
                                  </p:stCondLst>
                                  <p:childTnLst>
                                    <p:set>
                                      <p:cBhvr>
                                        <p:cTn id="60" dur="1" fill="hold">
                                          <p:stCondLst>
                                            <p:cond delay="0"/>
                                          </p:stCondLst>
                                        </p:cTn>
                                        <p:tgtEl>
                                          <p:spTgt spid="6">
                                            <p:txEl>
                                              <p:pRg st="7" end="7"/>
                                            </p:txEl>
                                          </p:spTgt>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6">
                                            <p:txEl>
                                              <p:pRg st="8" end="8"/>
                                            </p:txEl>
                                          </p:spTgt>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6">
                                            <p:txEl>
                                              <p:pRg st="9" end="9"/>
                                            </p:txEl>
                                          </p:spTgt>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6">
                                            <p:txEl>
                                              <p:pRg st="10" end="10"/>
                                            </p:txEl>
                                          </p:spTgt>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6">
                                            <p:txEl>
                                              <p:pRg st="11" end="11"/>
                                            </p:txEl>
                                          </p:spTgt>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bldLvl="2"/>
      <p:bldP spid="6" grpId="0" build="p" bldLvl="2"/>
      <p:bldP spid="7"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To Nest or Not To Nest</a:t>
            </a:r>
            <a:endParaRPr lang="en-US" dirty="0"/>
          </a:p>
        </p:txBody>
      </p:sp>
      <p:sp>
        <p:nvSpPr>
          <p:cNvPr id="3" name="Text Placeholder 2"/>
          <p:cNvSpPr>
            <a:spLocks noGrp="1"/>
          </p:cNvSpPr>
          <p:nvPr>
            <p:ph type="body" sz="quarter" idx="10"/>
          </p:nvPr>
        </p:nvSpPr>
        <p:spPr>
          <a:xfrm>
            <a:off x="274639" y="1212849"/>
            <a:ext cx="5486399" cy="2314480"/>
          </a:xfrm>
        </p:spPr>
        <p:txBody>
          <a:bodyPr/>
          <a:lstStyle/>
          <a:p>
            <a:r>
              <a:rPr lang="en-US" b="1" dirty="0" smtClean="0">
                <a:solidFill>
                  <a:schemeClr val="tx2"/>
                </a:solidFill>
              </a:rPr>
              <a:t>“Intranet” sites</a:t>
            </a:r>
          </a:p>
          <a:p>
            <a:pPr lvl="1"/>
            <a:r>
              <a:rPr lang="en-US" dirty="0" smtClean="0">
                <a:solidFill>
                  <a:schemeClr val="accent2"/>
                </a:solidFill>
              </a:rPr>
              <a:t>AD groups </a:t>
            </a:r>
            <a:r>
              <a:rPr lang="en-US" dirty="0" smtClean="0">
                <a:solidFill>
                  <a:schemeClr val="accent2"/>
                </a:solidFill>
                <a:sym typeface="Wingdings" pitchFamily="2" charset="2"/>
              </a:rPr>
              <a:t> </a:t>
            </a:r>
            <a:r>
              <a:rPr lang="en-US" dirty="0" smtClean="0">
                <a:solidFill>
                  <a:schemeClr val="accent2"/>
                </a:solidFill>
              </a:rPr>
              <a:t>SP groups to define access</a:t>
            </a:r>
          </a:p>
          <a:p>
            <a:pPr lvl="1"/>
            <a:r>
              <a:rPr lang="en-US" dirty="0" smtClean="0"/>
              <a:t>e.g. Domain Users, All Employees</a:t>
            </a:r>
          </a:p>
          <a:p>
            <a:pPr lvl="1"/>
            <a:r>
              <a:rPr lang="en-US" dirty="0" smtClean="0"/>
              <a:t>Support easy management of access</a:t>
            </a:r>
          </a:p>
          <a:p>
            <a:pPr lvl="1"/>
            <a:r>
              <a:rPr lang="en-US" dirty="0" smtClean="0"/>
              <a:t>Lower impact of membership changes on search crawl</a:t>
            </a:r>
          </a:p>
        </p:txBody>
      </p:sp>
      <p:sp>
        <p:nvSpPr>
          <p:cNvPr id="5" name="Text Placeholder 4"/>
          <p:cNvSpPr>
            <a:spLocks noGrp="1"/>
          </p:cNvSpPr>
          <p:nvPr>
            <p:ph type="body" sz="quarter" idx="11"/>
          </p:nvPr>
        </p:nvSpPr>
        <p:spPr>
          <a:xfrm>
            <a:off x="6675439" y="1212849"/>
            <a:ext cx="5486399" cy="2314480"/>
          </a:xfrm>
        </p:spPr>
        <p:txBody>
          <a:bodyPr/>
          <a:lstStyle/>
          <a:p>
            <a:r>
              <a:rPr lang="en-US" b="1" dirty="0">
                <a:solidFill>
                  <a:schemeClr val="tx2"/>
                </a:solidFill>
              </a:rPr>
              <a:t>“Collaboration” sites</a:t>
            </a:r>
          </a:p>
          <a:p>
            <a:pPr lvl="1"/>
            <a:r>
              <a:rPr lang="en-US" dirty="0">
                <a:solidFill>
                  <a:schemeClr val="accent2"/>
                </a:solidFill>
              </a:rPr>
              <a:t>Add users directly to SP groups</a:t>
            </a:r>
          </a:p>
          <a:p>
            <a:pPr lvl="1"/>
            <a:r>
              <a:rPr lang="en-US" dirty="0"/>
              <a:t>Provide visibility of user in groups and sharing interfaces</a:t>
            </a:r>
          </a:p>
          <a:p>
            <a:pPr lvl="1"/>
            <a:r>
              <a:rPr lang="en-US" dirty="0"/>
              <a:t>Provide visibility to site owners and members</a:t>
            </a:r>
          </a:p>
          <a:p>
            <a:pPr lvl="1"/>
            <a:r>
              <a:rPr lang="en-US" dirty="0"/>
              <a:t>Support collaboration </a:t>
            </a:r>
            <a:r>
              <a:rPr lang="en-US" dirty="0" smtClean="0"/>
              <a:t>functionality</a:t>
            </a:r>
            <a:endParaRPr lang="en-US" dirty="0"/>
          </a:p>
        </p:txBody>
      </p:sp>
      <p:sp>
        <p:nvSpPr>
          <p:cNvPr id="6" name="Text Placeholder 2"/>
          <p:cNvSpPr txBox="1">
            <a:spLocks/>
          </p:cNvSpPr>
          <p:nvPr/>
        </p:nvSpPr>
        <p:spPr>
          <a:xfrm>
            <a:off x="274638" y="4868863"/>
            <a:ext cx="11887200" cy="1698927"/>
          </a:xfrm>
          <a:prstGeom prst="rect">
            <a:avLst/>
          </a:prstGeom>
        </p:spPr>
        <p:txBody>
          <a:bodyPr vert="horz" wrap="square" lIns="146304" tIns="91440" rIns="146304" bIns="91440" rtlCol="0">
            <a:spAutoFit/>
          </a:bodyPr>
          <a:lstStyle>
            <a:lvl1pPr marL="0" marR="0" indent="0" algn="l" defTabSz="932742" rtl="0" eaLnBrk="1" fontAlgn="auto" latinLnBrk="0" hangingPunct="1">
              <a:lnSpc>
                <a:spcPct val="90000"/>
              </a:lnSpc>
              <a:spcBef>
                <a:spcPts val="1224"/>
              </a:spcBef>
              <a:spcAft>
                <a:spcPts val="0"/>
              </a:spcAft>
              <a:buClr>
                <a:schemeClr val="tx1"/>
              </a:buClr>
              <a:buSzPct val="90000"/>
              <a:buFont typeface="Wingdings" pitchFamily="2" charset="2"/>
              <a:buNone/>
              <a:tabLst/>
              <a:defRPr sz="3600" kern="1200" spc="0" baseline="0">
                <a:gradFill>
                  <a:gsLst>
                    <a:gs pos="1250">
                      <a:schemeClr val="tx1"/>
                    </a:gs>
                    <a:gs pos="100000">
                      <a:schemeClr val="tx1"/>
                    </a:gs>
                  </a:gsLst>
                  <a:lin ang="5400000" scaled="0"/>
                </a:gradFill>
                <a:latin typeface="+mj-lt"/>
                <a:ea typeface="+mn-ea"/>
                <a:cs typeface="+mn-cs"/>
              </a:defRPr>
            </a:lvl1pPr>
            <a:lvl2pPr marL="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2pPr>
            <a:lvl3pPr marL="231775"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2000" kern="1200" spc="0" baseline="0">
                <a:gradFill>
                  <a:gsLst>
                    <a:gs pos="1250">
                      <a:schemeClr val="tx1"/>
                    </a:gs>
                    <a:gs pos="100000">
                      <a:schemeClr val="tx1"/>
                    </a:gs>
                  </a:gsLst>
                  <a:lin ang="5400000" scaled="0"/>
                </a:gradFill>
                <a:latin typeface="+mn-lt"/>
                <a:ea typeface="+mn-ea"/>
                <a:cs typeface="+mn-cs"/>
              </a:defRPr>
            </a:lvl3pPr>
            <a:lvl4pPr marL="460375"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4pPr>
            <a:lvl5pPr marL="685800" marR="0" indent="0" algn="l" defTabSz="932742" rtl="0" eaLnBrk="1" fontAlgn="auto" latinLnBrk="0" hangingPunct="1">
              <a:lnSpc>
                <a:spcPct val="90000"/>
              </a:lnSpc>
              <a:spcBef>
                <a:spcPct val="20000"/>
              </a:spcBef>
              <a:spcAft>
                <a:spcPts val="0"/>
              </a:spcAft>
              <a:buClrTx/>
              <a:buSzPct val="90000"/>
              <a:buFont typeface="Arial" pitchFamily="34" charset="0"/>
              <a:buNone/>
              <a:tabLst/>
              <a:defRPr sz="18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buClr>
                <a:srgbClr val="505050"/>
              </a:buClr>
            </a:pPr>
            <a:r>
              <a:rPr lang="en-US" b="1" dirty="0">
                <a:solidFill>
                  <a:srgbClr val="012654"/>
                </a:solidFill>
              </a:rPr>
              <a:t>Ideal world</a:t>
            </a:r>
          </a:p>
          <a:p>
            <a:pPr lvl="1"/>
            <a:r>
              <a:rPr lang="en-US" dirty="0" smtClean="0">
                <a:solidFill>
                  <a:srgbClr val="C00000"/>
                </a:solidFill>
              </a:rPr>
              <a:t>Synchronization of membership </a:t>
            </a:r>
            <a:r>
              <a:rPr lang="en-US" dirty="0" smtClean="0">
                <a:gradFill>
                  <a:gsLst>
                    <a:gs pos="1250">
                      <a:srgbClr val="505050"/>
                    </a:gs>
                    <a:gs pos="100000">
                      <a:srgbClr val="505050"/>
                    </a:gs>
                  </a:gsLst>
                  <a:lin ang="5400000" scaled="0"/>
                </a:gradFill>
              </a:rPr>
              <a:t>between Active Directory and SharePoint groups</a:t>
            </a:r>
          </a:p>
          <a:p>
            <a:pPr lvl="2"/>
            <a:r>
              <a:rPr lang="en-US" dirty="0" smtClean="0">
                <a:gradFill>
                  <a:gsLst>
                    <a:gs pos="1250">
                      <a:srgbClr val="505050"/>
                    </a:gs>
                    <a:gs pos="100000">
                      <a:srgbClr val="505050"/>
                    </a:gs>
                  </a:gsLst>
                  <a:lin ang="5400000" scaled="0"/>
                </a:gradFill>
              </a:rPr>
              <a:t>while accounting for impact on crawl</a:t>
            </a:r>
          </a:p>
          <a:p>
            <a:pPr lvl="1"/>
            <a:r>
              <a:rPr lang="en-US" dirty="0" smtClean="0">
                <a:gradFill>
                  <a:gsLst>
                    <a:gs pos="1250">
                      <a:srgbClr val="505050"/>
                    </a:gs>
                    <a:gs pos="100000">
                      <a:srgbClr val="505050"/>
                    </a:gs>
                  </a:gsLst>
                  <a:lin ang="5400000" scaled="0"/>
                </a:gradFill>
              </a:rPr>
              <a:t>Can be accomplished using scheduled PowerShell jobs to “synchronize” group memberships</a:t>
            </a:r>
            <a:endParaRPr lang="en-US" dirty="0">
              <a:gradFill>
                <a:gsLst>
                  <a:gs pos="1250">
                    <a:srgbClr val="505050"/>
                  </a:gs>
                  <a:gs pos="100000">
                    <a:srgbClr val="505050"/>
                  </a:gs>
                </a:gsLst>
                <a:lin ang="5400000" scaled="0"/>
              </a:gradFill>
            </a:endParaRPr>
          </a:p>
        </p:txBody>
      </p:sp>
    </p:spTree>
    <p:extLst>
      <p:ext uri="{BB962C8B-B14F-4D97-AF65-F5344CB8AC3E}">
        <p14:creationId xmlns:p14="http://schemas.microsoft.com/office/powerpoint/2010/main" val="110851830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5">
                                            <p:txEl>
                                              <p:pRg st="0" end="0"/>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txEl>
                                              <p:pRg st="2" end="2"/>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6">
                                            <p:txEl>
                                              <p:pRg st="1" end="1"/>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6">
                                            <p:txEl>
                                              <p:pRg st="2" end="2"/>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5" grpId="0" build="p"/>
      <p:bldP spid="6" grpId="0" build="p"/>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Mahalo!</a:t>
            </a:r>
            <a:br>
              <a:rPr lang="en-US" dirty="0" smtClean="0"/>
            </a:br>
            <a:r>
              <a:rPr lang="en-US" sz="5400" dirty="0" smtClean="0"/>
              <a:t>(Thank You!)</a:t>
            </a:r>
            <a:endParaRPr lang="en-US" dirty="0"/>
          </a:p>
        </p:txBody>
      </p:sp>
    </p:spTree>
    <p:extLst>
      <p:ext uri="{BB962C8B-B14F-4D97-AF65-F5344CB8AC3E}">
        <p14:creationId xmlns:p14="http://schemas.microsoft.com/office/powerpoint/2010/main" val="3832117048"/>
      </p:ext>
    </p:extLst>
  </p:cSld>
  <p:clrMapOvr>
    <a:masterClrMapping/>
  </p:clrMapOvr>
  <p:transition>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047037" y="2372915"/>
            <a:ext cx="4096416" cy="2354262"/>
          </a:xfrm>
          <a:prstGeom prst="rect">
            <a:avLst/>
          </a:prstGeom>
        </p:spPr>
      </p:pic>
      <p:pic>
        <p:nvPicPr>
          <p:cNvPr id="4" name="Picture 3" descr="IT Unity Logo w:URL.ai"/>
          <p:cNvPicPr>
            <a:picLocks noChangeAspect="1"/>
          </p:cNvPicPr>
          <p:nvPr/>
        </p:nvPicPr>
        <mc:AlternateContent xmlns:mc="http://schemas.openxmlformats.org/markup-compatibility/2006">
          <mc:Choice xmlns:ma="http://schemas.microsoft.com/office/mac/drawingml/2008/main" xmlns:mv="urn:schemas-microsoft-com:mac:vml" xmlns="" Requires="ma">
            <p:blipFill>
              <a:blip r:embed="rId3"/>
              <a:stretch>
                <a:fillRect/>
              </a:stretch>
            </p:blipFill>
          </mc:Choice>
          <mc:Fallback>
            <p:blipFill>
              <a:blip r:embed="rId4"/>
              <a:stretch>
                <a:fillRect/>
              </a:stretch>
            </p:blipFill>
          </mc:Fallback>
        </mc:AlternateContent>
        <p:spPr>
          <a:xfrm>
            <a:off x="5989637" y="3683815"/>
            <a:ext cx="6451844" cy="3629162"/>
          </a:xfrm>
          <a:prstGeom prst="rect">
            <a:avLst/>
          </a:prstGeom>
        </p:spPr>
      </p:pic>
      <p:sp>
        <p:nvSpPr>
          <p:cNvPr id="2" name="Title 1"/>
          <p:cNvSpPr>
            <a:spLocks noGrp="1"/>
          </p:cNvSpPr>
          <p:nvPr>
            <p:ph type="title"/>
          </p:nvPr>
        </p:nvSpPr>
        <p:spPr/>
        <p:txBody>
          <a:bodyPr/>
          <a:lstStyle/>
          <a:p>
            <a:r>
              <a:rPr lang="en-US" dirty="0" smtClean="0"/>
              <a:t>Come Together. Win.</a:t>
            </a:r>
            <a:endParaRPr lang="en-US" dirty="0"/>
          </a:p>
        </p:txBody>
      </p:sp>
      <p:sp>
        <p:nvSpPr>
          <p:cNvPr id="3" name="Text Placeholder 2"/>
          <p:cNvSpPr>
            <a:spLocks noGrp="1"/>
          </p:cNvSpPr>
          <p:nvPr>
            <p:ph type="body" sz="quarter" idx="11"/>
          </p:nvPr>
        </p:nvSpPr>
        <p:spPr>
          <a:xfrm>
            <a:off x="274639" y="1212849"/>
            <a:ext cx="11889564" cy="3108543"/>
          </a:xfrm>
        </p:spPr>
        <p:txBody>
          <a:bodyPr/>
          <a:lstStyle/>
          <a:p>
            <a:r>
              <a:rPr lang="en-US" dirty="0" smtClean="0"/>
              <a:t>Grab your handle</a:t>
            </a:r>
          </a:p>
          <a:p>
            <a:pPr lvl="1"/>
            <a:r>
              <a:rPr lang="en-US" dirty="0" smtClean="0"/>
              <a:t>www.itunity.com</a:t>
            </a:r>
          </a:p>
          <a:p>
            <a:r>
              <a:rPr lang="en-US" dirty="0" smtClean="0"/>
              <a:t>Tweet (or Retweet)</a:t>
            </a:r>
          </a:p>
          <a:p>
            <a:pPr lvl="1"/>
            <a:r>
              <a:rPr lang="en-US" dirty="0" smtClean="0"/>
              <a:t>Come Together and We All Win #ITUnity and #SPC14</a:t>
            </a:r>
          </a:p>
          <a:p>
            <a:r>
              <a:rPr lang="en-US" dirty="0" smtClean="0"/>
              <a:t>Email me</a:t>
            </a:r>
          </a:p>
          <a:p>
            <a:pPr lvl="1"/>
            <a:r>
              <a:rPr lang="en-US" dirty="0" smtClean="0"/>
              <a:t>dan.holme@Intelliem.com</a:t>
            </a:r>
            <a:endParaRPr lang="en-US" dirty="0"/>
          </a:p>
        </p:txBody>
      </p:sp>
      <p:pic>
        <p:nvPicPr>
          <p:cNvPr id="6" name="Picture 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47037" y="-345282"/>
            <a:ext cx="5538380" cy="3116262"/>
          </a:xfrm>
          <a:prstGeom prst="rect">
            <a:avLst/>
          </a:prstGeom>
        </p:spPr>
      </p:pic>
    </p:spTree>
    <p:extLst>
      <p:ext uri="{BB962C8B-B14F-4D97-AF65-F5344CB8AC3E}">
        <p14:creationId xmlns:p14="http://schemas.microsoft.com/office/powerpoint/2010/main" val="2747417554"/>
      </p:ext>
    </p:extLst>
  </p:cSld>
  <p:clrMapOvr>
    <a:masterClrMapping/>
  </p:clrMapOvr>
  <p:transition>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MAHALO! (thank you!)</a:t>
            </a:r>
            <a:endParaRPr lang="en-US" dirty="0"/>
          </a:p>
        </p:txBody>
      </p:sp>
      <p:sp>
        <p:nvSpPr>
          <p:cNvPr id="6" name="Text Placeholder 5"/>
          <p:cNvSpPr>
            <a:spLocks noGrp="1"/>
          </p:cNvSpPr>
          <p:nvPr>
            <p:ph type="body" sz="quarter" idx="11"/>
          </p:nvPr>
        </p:nvSpPr>
        <p:spPr>
          <a:xfrm>
            <a:off x="274639" y="1212849"/>
            <a:ext cx="11889564" cy="7069628"/>
          </a:xfrm>
        </p:spPr>
        <p:txBody>
          <a:bodyPr/>
          <a:lstStyle/>
          <a:p>
            <a:r>
              <a:rPr lang="en-US" dirty="0" smtClean="0"/>
              <a:t>http://tiny.cc/danholmespc14</a:t>
            </a:r>
          </a:p>
          <a:p>
            <a:r>
              <a:rPr lang="en-US" dirty="0" smtClean="0"/>
              <a:t>http://itunity.com</a:t>
            </a:r>
          </a:p>
          <a:p>
            <a:r>
              <a:rPr lang="en-US" dirty="0" smtClean="0"/>
              <a:t>http://bit.ly/danholmearticles</a:t>
            </a:r>
          </a:p>
          <a:p>
            <a:r>
              <a:rPr lang="en-US" dirty="0" smtClean="0"/>
              <a:t>http://bit.ly/danholmebooks</a:t>
            </a:r>
          </a:p>
          <a:p>
            <a:endParaRPr lang="en-US" dirty="0" smtClean="0"/>
          </a:p>
          <a:p>
            <a:r>
              <a:rPr lang="en-US" sz="5400" spc="-102" dirty="0" smtClean="0">
                <a:ln w="3175">
                  <a:noFill/>
                </a:ln>
                <a:gradFill>
                  <a:gsLst>
                    <a:gs pos="1250">
                      <a:schemeClr val="tx1"/>
                    </a:gs>
                    <a:gs pos="100000">
                      <a:schemeClr val="tx1"/>
                    </a:gs>
                  </a:gsLst>
                  <a:lin ang="5400000" scaled="0"/>
                </a:gradFill>
                <a:cs typeface="Segoe UI" pitchFamily="34" charset="0"/>
              </a:rPr>
              <a:t>A HUI HO! (‘til next time!)</a:t>
            </a:r>
          </a:p>
          <a:p>
            <a:r>
              <a:rPr lang="en-US" dirty="0" smtClean="0"/>
              <a:t>dan.holme@itunity.com</a:t>
            </a:r>
          </a:p>
          <a:p>
            <a:r>
              <a:rPr lang="en-US" dirty="0" smtClean="0"/>
              <a:t>@</a:t>
            </a:r>
            <a:r>
              <a:rPr lang="en-US" dirty="0" err="1" smtClean="0"/>
              <a:t>danholme</a:t>
            </a:r>
            <a:endParaRPr lang="en-US" dirty="0" smtClean="0"/>
          </a:p>
          <a:p>
            <a:endParaRPr lang="en-US" dirty="0" smtClean="0"/>
          </a:p>
          <a:p>
            <a:endParaRPr lang="en-US" dirty="0"/>
          </a:p>
        </p:txBody>
      </p:sp>
      <p:sp>
        <p:nvSpPr>
          <p:cNvPr id="4" name="UNITY TILE"/>
          <p:cNvSpPr/>
          <p:nvPr/>
        </p:nvSpPr>
        <p:spPr bwMode="auto">
          <a:xfrm>
            <a:off x="8199437" y="4774894"/>
            <a:ext cx="4114800" cy="2058522"/>
          </a:xfrm>
          <a:prstGeom prst="rect">
            <a:avLst/>
          </a:prstGeom>
          <a:blipFill dpi="0" rotWithShape="1">
            <a:blip r:embed="rId2">
              <a:extLst>
                <a:ext uri="{28A0092B-C50C-407E-A947-70E740481C1C}">
                  <a14:useLocalDpi xmlns:a14="http://schemas.microsoft.com/office/drawing/2010/main" val="0"/>
                </a:ext>
              </a:extLst>
            </a:blip>
            <a:srcRect/>
            <a:stretch>
              <a:fillRect/>
            </a:stretch>
          </a:blip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Tree>
    <p:extLst>
      <p:ext uri="{BB962C8B-B14F-4D97-AF65-F5344CB8AC3E}">
        <p14:creationId xmlns:p14="http://schemas.microsoft.com/office/powerpoint/2010/main" val="30174411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FF8C00">
              <a:alpha val="68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26948631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568342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Presentation6" id="{73F19C53-BB2B-4C4D-816D-1195BB6E726B}" vid="{5A4F13AD-32CC-4115-B021-B1ABF67D5619}"/>
    </a:ext>
  </a:extLst>
</a:theme>
</file>

<file path=ppt/theme/theme2.xml><?xml version="1.0" encoding="utf-8"?>
<a:theme xmlns:a="http://schemas.openxmlformats.org/drawingml/2006/main" name="1_5-30499_SPC_2014_ITPro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ITPro_Template" id="{F1BF2D39-13A4-45B9-A7D0-772363FBC334}" vid="{8B01843C-F750-4256-AAE1-33E41EAD9EA4}"/>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ppt/theme/themeOverride2.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ppt/theme/themeOverride3.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ppt/theme/themeOverride4.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ppt/theme/themeOverride5.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ppt/theme/themeOverride6.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ppt/theme/themeOverride7.xml><?xml version="1.0" encoding="utf-8"?>
<a:themeOverride xmlns:a="http://schemas.openxmlformats.org/drawingml/2006/main">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58FDAC0-319D-4A54-8D8E-1D42CB1F8004}"/>
</file>

<file path=customXml/itemProps2.xml><?xml version="1.0" encoding="utf-8"?>
<ds:datastoreItem xmlns:ds="http://schemas.openxmlformats.org/officeDocument/2006/customXml" ds:itemID="{F990F116-B58F-4255-B05B-DA3808E0E5C6}"/>
</file>

<file path=customXml/itemProps3.xml><?xml version="1.0" encoding="utf-8"?>
<ds:datastoreItem xmlns:ds="http://schemas.openxmlformats.org/officeDocument/2006/customXml" ds:itemID="{0F680976-62EF-4019-A111-131E0013FE3A}"/>
</file>

<file path=docProps/app.xml><?xml version="1.0" encoding="utf-8"?>
<Properties xmlns="http://schemas.openxmlformats.org/officeDocument/2006/extended-properties" xmlns:vt="http://schemas.openxmlformats.org/officeDocument/2006/docPropsVTypes">
  <Template>SharePoint_Conference_2014_ITPro_Template</Template>
  <TotalTime>8</TotalTime>
  <Words>4238</Words>
  <Application>Microsoft Office PowerPoint</Application>
  <PresentationFormat>Custom</PresentationFormat>
  <Paragraphs>791</Paragraphs>
  <Slides>98</Slides>
  <Notes>28</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98</vt:i4>
      </vt:variant>
    </vt:vector>
  </HeadingPairs>
  <TitlesOfParts>
    <vt:vector size="110" baseType="lpstr">
      <vt:lpstr>Arial</vt:lpstr>
      <vt:lpstr>Calibri</vt:lpstr>
      <vt:lpstr>Consolas</vt:lpstr>
      <vt:lpstr>Eras Demi ITC</vt:lpstr>
      <vt:lpstr>Franklin Gothic Demi</vt:lpstr>
      <vt:lpstr>Segoe Condensed</vt:lpstr>
      <vt:lpstr>Segoe UI</vt:lpstr>
      <vt:lpstr>Segoe UI Light</vt:lpstr>
      <vt:lpstr>Verdana</vt:lpstr>
      <vt:lpstr>Wingdings</vt:lpstr>
      <vt:lpstr>5-30499_SPC_2014_ITPro_Template_16x9</vt:lpstr>
      <vt:lpstr>1_5-30499_SPC_2014_ITPro_Template_16x9</vt:lpstr>
      <vt:lpstr>PowerPoint Presentation</vt:lpstr>
      <vt:lpstr>SharePoint 2013 Demystified</vt:lpstr>
      <vt:lpstr>Agenda</vt:lpstr>
      <vt:lpstr>PowerPoint Presentation</vt:lpstr>
      <vt:lpstr>Come Together. Win.</vt:lpstr>
      <vt:lpstr>PowerPoint Presentation</vt:lpstr>
      <vt:lpstr>SharePoint 2013 Demystified</vt:lpstr>
      <vt:lpstr>SharePoint and  Active Directory</vt:lpstr>
      <vt:lpstr>Active Directory</vt:lpstr>
      <vt:lpstr>Active Directory</vt:lpstr>
      <vt:lpstr>Service Accounts</vt:lpstr>
      <vt:lpstr>Directory Services Prerequisites</vt:lpstr>
      <vt:lpstr>Service Accounts</vt:lpstr>
      <vt:lpstr>SQL_Service, SQL_Admin, *</vt:lpstr>
      <vt:lpstr>SP_Admin</vt:lpstr>
      <vt:lpstr>SP_Admin</vt:lpstr>
      <vt:lpstr>SP_Farm</vt:lpstr>
      <vt:lpstr>SP_Farm</vt:lpstr>
      <vt:lpstr>SP_ServiceApps, SP_WebApps</vt:lpstr>
      <vt:lpstr>SP_Crawl, *</vt:lpstr>
      <vt:lpstr>SP_UserSync</vt:lpstr>
      <vt:lpstr>SP_CacheSR, SP_CacheSU</vt:lpstr>
      <vt:lpstr>Other accounts</vt:lpstr>
      <vt:lpstr>Automation Account</vt:lpstr>
      <vt:lpstr>Über Admin Account</vt:lpstr>
      <vt:lpstr>Resources</vt:lpstr>
      <vt:lpstr>Application Pools</vt:lpstr>
      <vt:lpstr>Application Pool Accounts - Whiteboard</vt:lpstr>
      <vt:lpstr>SP_MySiteApp, *</vt:lpstr>
      <vt:lpstr>Application Pools</vt:lpstr>
      <vt:lpstr>Service Application Pools</vt:lpstr>
      <vt:lpstr>Web Application Pools</vt:lpstr>
      <vt:lpstr>Application Pools</vt:lpstr>
      <vt:lpstr>Resources </vt:lpstr>
      <vt:lpstr>Managing Service Accounts</vt:lpstr>
      <vt:lpstr>Accounts for Multiple Farms</vt:lpstr>
      <vt:lpstr>Automate Creation of Service Accounts</vt:lpstr>
      <vt:lpstr>Managed Accounts</vt:lpstr>
      <vt:lpstr>Service Accounts</vt:lpstr>
      <vt:lpstr>Managed Accounts</vt:lpstr>
      <vt:lpstr>Password Changes</vt:lpstr>
      <vt:lpstr>Automatic Password Changes</vt:lpstr>
      <vt:lpstr>Managed Accounts</vt:lpstr>
      <vt:lpstr>SharePoint and SQL</vt:lpstr>
      <vt:lpstr>SQL Alias</vt:lpstr>
      <vt:lpstr>SQL alias</vt:lpstr>
      <vt:lpstr>Database Size</vt:lpstr>
      <vt:lpstr>Documents stored in content database</vt:lpstr>
      <vt:lpstr>Database Sizing</vt:lpstr>
      <vt:lpstr>Content scaling support &amp; guidance</vt:lpstr>
      <vt:lpstr>Quotas</vt:lpstr>
      <vt:lpstr>Quotas</vt:lpstr>
      <vt:lpstr>Storage Optimization SPC424 at 12:00</vt:lpstr>
      <vt:lpstr>Distributed Cache</vt:lpstr>
      <vt:lpstr>Distributed Cache</vt:lpstr>
      <vt:lpstr>Distributed Cache</vt:lpstr>
      <vt:lpstr>Administrative Delegation</vt:lpstr>
      <vt:lpstr>Administrative Delegation</vt:lpstr>
      <vt:lpstr>Site Administrators ≠ Site Administrators</vt:lpstr>
      <vt:lpstr>Administrative Delegation: Guidance</vt:lpstr>
      <vt:lpstr>“ Site Collection Administrators … it’s the new Windows Administrators Group! “</vt:lpstr>
      <vt:lpstr>Navigation</vt:lpstr>
      <vt:lpstr>“Universal” Navigation in SharePoint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Branding &amp;  User Experience</vt:lpstr>
      <vt:lpstr>Geographic Distribution</vt:lpstr>
      <vt:lpstr>Geo-distributed performance</vt:lpstr>
      <vt:lpstr>Geo-distributed availability</vt:lpstr>
      <vt:lpstr>Geo-distributed performance</vt:lpstr>
      <vt:lpstr>Multiple Farm Scenarios</vt:lpstr>
      <vt:lpstr>Multiple Farm Scenarios</vt:lpstr>
      <vt:lpstr>OneDrive OneDrive for Business</vt:lpstr>
      <vt:lpstr>SharePoint Sharing</vt:lpstr>
      <vt:lpstr>SharePoint 2013 Sharing Interfaces</vt:lpstr>
      <vt:lpstr>Finding the Sharing Interfaces</vt:lpstr>
      <vt:lpstr>Sharing (2013) with Internal Users</vt:lpstr>
      <vt:lpstr>Sharing with External Users (Office 365)</vt:lpstr>
      <vt:lpstr>Manage External Sharing (Office 365)</vt:lpstr>
      <vt:lpstr>Sharing Scopes (Office 365)</vt:lpstr>
      <vt:lpstr>Permission Levels</vt:lpstr>
      <vt:lpstr>Group Management</vt:lpstr>
      <vt:lpstr>SharePoint Groups</vt:lpstr>
      <vt:lpstr>Groups</vt:lpstr>
      <vt:lpstr>To Nest or Not To Nest</vt:lpstr>
      <vt:lpstr>To Nest or Not To Nest</vt:lpstr>
      <vt:lpstr>To Nest or Not To Nest</vt:lpstr>
      <vt:lpstr>Mahalo! (Thank You!)</vt:lpstr>
      <vt:lpstr>Come Together. Win.</vt:lpstr>
      <vt:lpstr>MAHALO! (thank you!)</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SharePoint 2013 Demystified</dc:title>
  <dc:subject>SharePoint Conference 2014 Executive</dc:subject>
  <dc:creator>Taylor Denning</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3</cp:revision>
  <dcterms:created xsi:type="dcterms:W3CDTF">2014-03-06T18:08:57Z</dcterms:created>
  <dcterms:modified xsi:type="dcterms:W3CDTF">2014-03-06T20:24:56Z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21;#IT professionals|f9d20670-fa9a-45b8-a017-ba71db81a534</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