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0"/>
  </p:notesMasterIdLst>
  <p:handoutMasterIdLst>
    <p:handoutMasterId r:id="rId31"/>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9" r:id="rId28"/>
    <p:sldId id="278"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420"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08431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103107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43529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1787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32480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26908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80798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fld id="{7D8C2C35-2B8A-446E-BEC0-FD36716C29AC}"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159110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fld id="{7D8C2C35-2B8A-446E-BEC0-FD36716C29AC}"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2238974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23</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103565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8" name="Rectangle 7"/>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4912581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par>
                                <p:cTn id="22" presetID="2" presetClass="entr" presetSubtype="8" decel="10000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850" fill="hold"/>
                                        <p:tgtEl>
                                          <p:spTgt spid="8"/>
                                        </p:tgtEl>
                                        <p:attrNameLst>
                                          <p:attrName>ppt_x</p:attrName>
                                        </p:attrNameLst>
                                      </p:cBhvr>
                                      <p:tavLst>
                                        <p:tav tm="0">
                                          <p:val>
                                            <p:strVal val="0-#ppt_w/2"/>
                                          </p:val>
                                        </p:tav>
                                        <p:tav tm="100000">
                                          <p:val>
                                            <p:strVal val="#ppt_x"/>
                                          </p:val>
                                        </p:tav>
                                      </p:tavLst>
                                    </p:anim>
                                    <p:anim calcmode="lin" valueType="num">
                                      <p:cBhvr additive="base">
                                        <p:cTn id="25" dur="85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850" fill="hold"/>
                                        <p:tgtEl>
                                          <p:spTgt spid="10"/>
                                        </p:tgtEl>
                                        <p:attrNameLst>
                                          <p:attrName>ppt_x</p:attrName>
                                        </p:attrNameLst>
                                      </p:cBhvr>
                                      <p:tavLst>
                                        <p:tav tm="0">
                                          <p:val>
                                            <p:strVal val="1+#ppt_w/2"/>
                                          </p:val>
                                        </p:tav>
                                        <p:tav tm="100000">
                                          <p:val>
                                            <p:strVal val="#ppt_x"/>
                                          </p:val>
                                        </p:tav>
                                      </p:tavLst>
                                    </p:anim>
                                    <p:anim calcmode="lin" valueType="num">
                                      <p:cBhvr additive="base">
                                        <p:cTn id="29" dur="85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2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850" fill="hold"/>
                                        <p:tgtEl>
                                          <p:spTgt spid="11"/>
                                        </p:tgtEl>
                                        <p:attrNameLst>
                                          <p:attrName>ppt_x</p:attrName>
                                        </p:attrNameLst>
                                      </p:cBhvr>
                                      <p:tavLst>
                                        <p:tav tm="0">
                                          <p:val>
                                            <p:strVal val="0-#ppt_w/2"/>
                                          </p:val>
                                        </p:tav>
                                        <p:tav tm="100000">
                                          <p:val>
                                            <p:strVal val="#ppt_x"/>
                                          </p:val>
                                        </p:tav>
                                      </p:tavLst>
                                    </p:anim>
                                    <p:anim calcmode="lin" valueType="num">
                                      <p:cBhvr additive="base">
                                        <p:cTn id="33" dur="850" fill="hold"/>
                                        <p:tgtEl>
                                          <p:spTgt spid="11"/>
                                        </p:tgtEl>
                                        <p:attrNameLst>
                                          <p:attrName>ppt_y</p:attrName>
                                        </p:attrNameLst>
                                      </p:cBhvr>
                                      <p:tavLst>
                                        <p:tav tm="0">
                                          <p:val>
                                            <p:strVal val="#ppt_y"/>
                                          </p:val>
                                        </p:tav>
                                        <p:tav tm="100000">
                                          <p:val>
                                            <p:strVal val="#ppt_y"/>
                                          </p:val>
                                        </p:tav>
                                      </p:tavLst>
                                    </p:anim>
                                  </p:childTnLst>
                                </p:cTn>
                              </p:par>
                              <p:par>
                                <p:cTn id="34" presetID="10" presetClass="entr" presetSubtype="0" fill="hold" nodeType="withEffect">
                                  <p:stCondLst>
                                    <p:cond delay="58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childTnLst>
                                </p:cTn>
                              </p:par>
                              <p:par>
                                <p:cTn id="37" presetID="63" presetClass="path" presetSubtype="0" decel="100000" fill="hold" nodeType="withEffect">
                                  <p:stCondLst>
                                    <p:cond delay="580"/>
                                  </p:stCondLst>
                                  <p:childTnLst>
                                    <p:animMotion origin="layout" path="M -0.02412 2.94598E-6 L -4.48813E-6 2.94598E-6 " pathEditMode="relative" rAng="0" ptsTypes="AA">
                                      <p:cBhvr>
                                        <p:cTn id="38"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8" grpId="0" animBg="1"/>
      <p:bldP spid="10" grpId="0" animBg="1"/>
      <p:bldP spid="11"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Rectangle 14"/>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6" name="Rectangle 15"/>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8" name="Rectangle 17"/>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9" name="Rectangle 18"/>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20" name="Rectangle 19"/>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pic>
        <p:nvPicPr>
          <p:cNvPr id="22" name="Pictur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1601102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par>
                                <p:cTn id="35" presetID="2" presetClass="entr" presetSubtype="8" decel="10000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0-#ppt_w/2"/>
                                          </p:val>
                                        </p:tav>
                                        <p:tav tm="100000">
                                          <p:val>
                                            <p:strVal val="#ppt_x"/>
                                          </p:val>
                                        </p:tav>
                                      </p:tavLst>
                                    </p:anim>
                                    <p:anim calcmode="lin" valueType="num">
                                      <p:cBhvr additive="base">
                                        <p:cTn id="38" dur="75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2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0-#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25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1+#ppt_w/2"/>
                                          </p:val>
                                        </p:tav>
                                        <p:tav tm="100000">
                                          <p:val>
                                            <p:strVal val="#ppt_x"/>
                                          </p:val>
                                        </p:tav>
                                      </p:tavLst>
                                    </p:anim>
                                    <p:anim calcmode="lin" valueType="num">
                                      <p:cBhvr additive="base">
                                        <p:cTn id="46" dur="750" fill="hold"/>
                                        <p:tgtEl>
                                          <p:spTgt spid="18"/>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75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750" fill="hold"/>
                                        <p:tgtEl>
                                          <p:spTgt spid="20"/>
                                        </p:tgtEl>
                                        <p:attrNameLst>
                                          <p:attrName>ppt_x</p:attrName>
                                        </p:attrNameLst>
                                      </p:cBhvr>
                                      <p:tavLst>
                                        <p:tav tm="0">
                                          <p:val>
                                            <p:strVal val="1+#ppt_w/2"/>
                                          </p:val>
                                        </p:tav>
                                        <p:tav tm="100000">
                                          <p:val>
                                            <p:strVal val="#ppt_x"/>
                                          </p:val>
                                        </p:tav>
                                      </p:tavLst>
                                    </p:anim>
                                    <p:anim calcmode="lin" valueType="num">
                                      <p:cBhvr additive="base">
                                        <p:cTn id="50" dur="750" fill="hold"/>
                                        <p:tgtEl>
                                          <p:spTgt spid="20"/>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110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750" fill="hold"/>
                                        <p:tgtEl>
                                          <p:spTgt spid="19"/>
                                        </p:tgtEl>
                                        <p:attrNameLst>
                                          <p:attrName>ppt_x</p:attrName>
                                        </p:attrNameLst>
                                      </p:cBhvr>
                                      <p:tavLst>
                                        <p:tav tm="0">
                                          <p:val>
                                            <p:strVal val="1+#ppt_w/2"/>
                                          </p:val>
                                        </p:tav>
                                        <p:tav tm="100000">
                                          <p:val>
                                            <p:strVal val="#ppt_x"/>
                                          </p:val>
                                        </p:tav>
                                      </p:tavLst>
                                    </p:anim>
                                    <p:anim calcmode="lin" valueType="num">
                                      <p:cBhvr additive="base">
                                        <p:cTn id="54"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P spid="15" grpId="0" animBg="1"/>
      <p:bldP spid="16" grpId="0" animBg="1"/>
      <p:bldP spid="18" grpId="0" animBg="1"/>
      <p:bldP spid="19" grpId="0" animBg="1"/>
      <p:bldP spid="20"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5071822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par>
                                <p:cTn id="27" presetID="2" presetClass="entr" presetSubtype="2" decel="10000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850" fill="hold"/>
                                        <p:tgtEl>
                                          <p:spTgt spid="9"/>
                                        </p:tgtEl>
                                        <p:attrNameLst>
                                          <p:attrName>ppt_x</p:attrName>
                                        </p:attrNameLst>
                                      </p:cBhvr>
                                      <p:tavLst>
                                        <p:tav tm="0">
                                          <p:val>
                                            <p:strVal val="1+#ppt_w/2"/>
                                          </p:val>
                                        </p:tav>
                                        <p:tav tm="100000">
                                          <p:val>
                                            <p:strVal val="#ppt_x"/>
                                          </p:val>
                                        </p:tav>
                                      </p:tavLst>
                                    </p:anim>
                                    <p:anim calcmode="lin" valueType="num">
                                      <p:cBhvr additive="base">
                                        <p:cTn id="30" dur="85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850" fill="hold"/>
                                        <p:tgtEl>
                                          <p:spTgt spid="11"/>
                                        </p:tgtEl>
                                        <p:attrNameLst>
                                          <p:attrName>ppt_x</p:attrName>
                                        </p:attrNameLst>
                                      </p:cBhvr>
                                      <p:tavLst>
                                        <p:tav tm="0">
                                          <p:val>
                                            <p:strVal val="1+#ppt_w/2"/>
                                          </p:val>
                                        </p:tav>
                                        <p:tav tm="100000">
                                          <p:val>
                                            <p:strVal val="#ppt_x"/>
                                          </p:val>
                                        </p:tav>
                                      </p:tavLst>
                                    </p:anim>
                                    <p:anim calcmode="lin" valueType="num">
                                      <p:cBhvr additive="base">
                                        <p:cTn id="34" dur="850" fill="hold"/>
                                        <p:tgtEl>
                                          <p:spTgt spid="11"/>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25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850" fill="hold"/>
                                        <p:tgtEl>
                                          <p:spTgt spid="10"/>
                                        </p:tgtEl>
                                        <p:attrNameLst>
                                          <p:attrName>ppt_x</p:attrName>
                                        </p:attrNameLst>
                                      </p:cBhvr>
                                      <p:tavLst>
                                        <p:tav tm="0">
                                          <p:val>
                                            <p:strVal val="0-#ppt_w/2"/>
                                          </p:val>
                                        </p:tav>
                                        <p:tav tm="100000">
                                          <p:val>
                                            <p:strVal val="#ppt_x"/>
                                          </p:val>
                                        </p:tav>
                                      </p:tavLst>
                                    </p:anim>
                                    <p:anim calcmode="lin" valueType="num">
                                      <p:cBhvr additive="base">
                                        <p:cTn id="38" dur="8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P spid="9" grpId="0" animBg="1"/>
      <p:bldP spid="10" grpId="0" animBg="1"/>
      <p:bldP spid="1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7" name="Rectangle 6"/>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6914476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850" fill="hold"/>
                                        <p:tgtEl>
                                          <p:spTgt spid="11"/>
                                        </p:tgtEl>
                                        <p:attrNameLst>
                                          <p:attrName>ppt_x</p:attrName>
                                        </p:attrNameLst>
                                      </p:cBhvr>
                                      <p:tavLst>
                                        <p:tav tm="0">
                                          <p:val>
                                            <p:strVal val="1+#ppt_w/2"/>
                                          </p:val>
                                        </p:tav>
                                        <p:tav tm="100000">
                                          <p:val>
                                            <p:strVal val="#ppt_x"/>
                                          </p:val>
                                        </p:tav>
                                      </p:tavLst>
                                    </p:anim>
                                    <p:anim calcmode="lin" valueType="num">
                                      <p:cBhvr additive="base">
                                        <p:cTn id="25" dur="85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850" fill="hold"/>
                                        <p:tgtEl>
                                          <p:spTgt spid="13"/>
                                        </p:tgtEl>
                                        <p:attrNameLst>
                                          <p:attrName>ppt_x</p:attrName>
                                        </p:attrNameLst>
                                      </p:cBhvr>
                                      <p:tavLst>
                                        <p:tav tm="0">
                                          <p:val>
                                            <p:strVal val="1+#ppt_w/2"/>
                                          </p:val>
                                        </p:tav>
                                        <p:tav tm="100000">
                                          <p:val>
                                            <p:strVal val="#ppt_x"/>
                                          </p:val>
                                        </p:tav>
                                      </p:tavLst>
                                    </p:anim>
                                    <p:anim calcmode="lin" valueType="num">
                                      <p:cBhvr additive="base">
                                        <p:cTn id="29" dur="85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25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850" fill="hold"/>
                                        <p:tgtEl>
                                          <p:spTgt spid="12"/>
                                        </p:tgtEl>
                                        <p:attrNameLst>
                                          <p:attrName>ppt_x</p:attrName>
                                        </p:attrNameLst>
                                      </p:cBhvr>
                                      <p:tavLst>
                                        <p:tav tm="0">
                                          <p:val>
                                            <p:strVal val="0-#ppt_w/2"/>
                                          </p:val>
                                        </p:tav>
                                        <p:tav tm="100000">
                                          <p:val>
                                            <p:strVal val="#ppt_x"/>
                                          </p:val>
                                        </p:tav>
                                      </p:tavLst>
                                    </p:anim>
                                    <p:anim calcmode="lin" valueType="num">
                                      <p:cBhvr additive="base">
                                        <p:cTn id="33" dur="8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P spid="11" grpId="0" animBg="1"/>
      <p:bldP spid="12" grpId="0" animBg="1"/>
      <p:bldP spid="1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5" name="Rectangle 14"/>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6060824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850" fill="hold"/>
                                        <p:tgtEl>
                                          <p:spTgt spid="12"/>
                                        </p:tgtEl>
                                        <p:attrNameLst>
                                          <p:attrName>ppt_x</p:attrName>
                                        </p:attrNameLst>
                                      </p:cBhvr>
                                      <p:tavLst>
                                        <p:tav tm="0">
                                          <p:val>
                                            <p:strVal val="0-#ppt_w/2"/>
                                          </p:val>
                                        </p:tav>
                                        <p:tav tm="100000">
                                          <p:val>
                                            <p:strVal val="#ppt_x"/>
                                          </p:val>
                                        </p:tav>
                                      </p:tavLst>
                                    </p:anim>
                                    <p:anim calcmode="lin" valueType="num">
                                      <p:cBhvr additive="base">
                                        <p:cTn id="33" dur="85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25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850" fill="hold"/>
                                        <p:tgtEl>
                                          <p:spTgt spid="11"/>
                                        </p:tgtEl>
                                        <p:attrNameLst>
                                          <p:attrName>ppt_x</p:attrName>
                                        </p:attrNameLst>
                                      </p:cBhvr>
                                      <p:tavLst>
                                        <p:tav tm="0">
                                          <p:val>
                                            <p:strVal val="1+#ppt_w/2"/>
                                          </p:val>
                                        </p:tav>
                                        <p:tav tm="100000">
                                          <p:val>
                                            <p:strVal val="#ppt_x"/>
                                          </p:val>
                                        </p:tav>
                                      </p:tavLst>
                                    </p:anim>
                                    <p:anim calcmode="lin" valueType="num">
                                      <p:cBhvr additive="base">
                                        <p:cTn id="37" dur="850" fill="hold"/>
                                        <p:tgtEl>
                                          <p:spTgt spid="11"/>
                                        </p:tgtEl>
                                        <p:attrNameLst>
                                          <p:attrName>ppt_y</p:attrName>
                                        </p:attrNameLst>
                                      </p:cBhvr>
                                      <p:tavLst>
                                        <p:tav tm="0">
                                          <p:val>
                                            <p:strVal val="#ppt_y"/>
                                          </p:val>
                                        </p:tav>
                                        <p:tav tm="100000">
                                          <p:val>
                                            <p:strVal val="#ppt_y"/>
                                          </p:val>
                                        </p:tav>
                                      </p:tavLst>
                                    </p:anim>
                                  </p:childTnLst>
                                </p:cTn>
                              </p:par>
                              <p:par>
                                <p:cTn id="38" presetID="2" presetClass="entr" presetSubtype="2" decel="10000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850" fill="hold"/>
                                        <p:tgtEl>
                                          <p:spTgt spid="13"/>
                                        </p:tgtEl>
                                        <p:attrNameLst>
                                          <p:attrName>ppt_x</p:attrName>
                                        </p:attrNameLst>
                                      </p:cBhvr>
                                      <p:tavLst>
                                        <p:tav tm="0">
                                          <p:val>
                                            <p:strVal val="1+#ppt_w/2"/>
                                          </p:val>
                                        </p:tav>
                                        <p:tav tm="100000">
                                          <p:val>
                                            <p:strVal val="#ppt_x"/>
                                          </p:val>
                                        </p:tav>
                                      </p:tavLst>
                                    </p:anim>
                                    <p:anim calcmode="lin" valueType="num">
                                      <p:cBhvr additive="base">
                                        <p:cTn id="41" dur="850" fill="hold"/>
                                        <p:tgtEl>
                                          <p:spTgt spid="13"/>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25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850" fill="hold"/>
                                        <p:tgtEl>
                                          <p:spTgt spid="15"/>
                                        </p:tgtEl>
                                        <p:attrNameLst>
                                          <p:attrName>ppt_x</p:attrName>
                                        </p:attrNameLst>
                                      </p:cBhvr>
                                      <p:tavLst>
                                        <p:tav tm="0">
                                          <p:val>
                                            <p:strVal val="1+#ppt_w/2"/>
                                          </p:val>
                                        </p:tav>
                                        <p:tav tm="100000">
                                          <p:val>
                                            <p:strVal val="#ppt_x"/>
                                          </p:val>
                                        </p:tav>
                                      </p:tavLst>
                                    </p:anim>
                                    <p:anim calcmode="lin" valueType="num">
                                      <p:cBhvr additive="base">
                                        <p:cTn id="45" dur="850" fill="hold"/>
                                        <p:tgtEl>
                                          <p:spTgt spid="15"/>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25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850" fill="hold"/>
                                        <p:tgtEl>
                                          <p:spTgt spid="14"/>
                                        </p:tgtEl>
                                        <p:attrNameLst>
                                          <p:attrName>ppt_x</p:attrName>
                                        </p:attrNameLst>
                                      </p:cBhvr>
                                      <p:tavLst>
                                        <p:tav tm="0">
                                          <p:val>
                                            <p:strVal val="0-#ppt_w/2"/>
                                          </p:val>
                                        </p:tav>
                                        <p:tav tm="100000">
                                          <p:val>
                                            <p:strVal val="#ppt_x"/>
                                          </p:val>
                                        </p:tav>
                                      </p:tavLst>
                                    </p:anim>
                                    <p:anim calcmode="lin" valueType="num">
                                      <p:cBhvr additive="base">
                                        <p:cTn id="49" dur="8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P spid="11" grpId="0" animBg="1"/>
      <p:bldP spid="12" grpId="0" animBg="1"/>
      <p:bldP spid="13" grpId="0" animBg="1"/>
      <p:bldP spid="14" grpId="0" animBg="1"/>
      <p:bldP spid="15"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2903797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6200502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61339358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6572054"/>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3822587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820000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900447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195215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0372355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38530770"/>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8780258"/>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0219964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39705411"/>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280897591"/>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2055715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22589060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3982283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856448123"/>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740517"/>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4228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85000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053290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57520354"/>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669936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543296640"/>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eg"/><Relationship Id="rId1" Type="http://schemas.openxmlformats.org/officeDocument/2006/relationships/slideLayout" Target="../slideLayouts/slideLayout38.xml"/><Relationship Id="rId4" Type="http://schemas.openxmlformats.org/officeDocument/2006/relationships/image" Target="../media/image30.jpg"/></Relationships>
</file>

<file path=ppt/slides/_rels/slide11.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hyperlink" Target="http://mailgate.vidavee.net/vmailgate-v3/redir/?page=3dbb11290ee22fc2a765779b56932110" TargetMode="External"/><Relationship Id="rId7" Type="http://schemas.openxmlformats.org/officeDocument/2006/relationships/image" Target="../media/image35.png"/><Relationship Id="rId2" Type="http://schemas.openxmlformats.org/officeDocument/2006/relationships/image" Target="../media/image31.jpeg"/><Relationship Id="rId1" Type="http://schemas.openxmlformats.org/officeDocument/2006/relationships/slideLayout" Target="../slideLayouts/slideLayout3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37.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3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45.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38.xml"/><Relationship Id="rId5" Type="http://schemas.openxmlformats.org/officeDocument/2006/relationships/image" Target="../media/image20.jpg"/><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3.png"/><Relationship Id="rId7"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38.xml"/><Relationship Id="rId6" Type="http://schemas.openxmlformats.org/officeDocument/2006/relationships/image" Target="../media/image26.png"/><Relationship Id="rId11" Type="http://schemas.openxmlformats.org/officeDocument/2006/relationships/image" Target="../media/image27.png"/><Relationship Id="rId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24.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972735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144462"/>
            <a:ext cx="11889564" cy="1447800"/>
          </a:xfrm>
        </p:spPr>
        <p:txBody>
          <a:bodyPr/>
          <a:lstStyle/>
          <a:p>
            <a:r>
              <a:rPr lang="en-US" sz="4800" dirty="0"/>
              <a:t>Extending Governance and Control of SharePoint Documents and Sites</a:t>
            </a:r>
          </a:p>
        </p:txBody>
      </p:sp>
      <p:sp>
        <p:nvSpPr>
          <p:cNvPr id="29" name="Rectangle 28"/>
          <p:cNvSpPr/>
          <p:nvPr/>
        </p:nvSpPr>
        <p:spPr bwMode="auto">
          <a:xfrm>
            <a:off x="7970929" y="3744428"/>
            <a:ext cx="3693695" cy="2877034"/>
          </a:xfrm>
          <a:prstGeom prst="rect">
            <a:avLst/>
          </a:prstGeom>
          <a:solidFill>
            <a:schemeClr val="bg1">
              <a:lumMod val="9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46800" tIns="46637" rIns="46800" bIns="46637" numCol="1" rtlCol="0" anchor="ctr" anchorCtr="0" compatLnSpc="1">
            <a:prstTxWarp prst="textNoShape">
              <a:avLst/>
            </a:prstTxWarp>
          </a:bodyPr>
          <a:lstStyle/>
          <a:p>
            <a:pPr marL="342900" indent="-342900" defTabSz="932472" fontAlgn="base">
              <a:spcBef>
                <a:spcPct val="0"/>
              </a:spcBef>
              <a:spcAft>
                <a:spcPct val="0"/>
              </a:spcAft>
              <a:buFont typeface="Arial" panose="020B0604020202020204" pitchFamily="34" charset="0"/>
              <a:buChar char="•"/>
            </a:pPr>
            <a:endParaRPr lang="en-US" sz="1600" dirty="0" smtClean="0">
              <a:gradFill>
                <a:gsLst>
                  <a:gs pos="100000">
                    <a:srgbClr val="505050"/>
                  </a:gs>
                  <a:gs pos="0">
                    <a:srgbClr val="505050"/>
                  </a:gs>
                </a:gsLst>
                <a:lin ang="5400000" scaled="0"/>
              </a:gradFill>
            </a:endParaRPr>
          </a:p>
          <a:p>
            <a:pPr marL="342900" indent="-342900" defTabSz="932472" fontAlgn="base">
              <a:spcBef>
                <a:spcPct val="0"/>
              </a:spcBef>
              <a:spcAft>
                <a:spcPct val="0"/>
              </a:spcAft>
              <a:buFont typeface="Arial" panose="020B0604020202020204" pitchFamily="34" charset="0"/>
              <a:buChar char="•"/>
            </a:pPr>
            <a:r>
              <a:rPr lang="en-US" sz="1600" dirty="0" smtClean="0">
                <a:gradFill>
                  <a:gsLst>
                    <a:gs pos="100000">
                      <a:srgbClr val="505050"/>
                    </a:gs>
                    <a:gs pos="0">
                      <a:srgbClr val="505050"/>
                    </a:gs>
                  </a:gsLst>
                  <a:lin ang="5400000" scaled="0"/>
                </a:gradFill>
              </a:rPr>
              <a:t>Manual </a:t>
            </a:r>
            <a:r>
              <a:rPr lang="en-US" sz="1600" dirty="0">
                <a:gradFill>
                  <a:gsLst>
                    <a:gs pos="100000">
                      <a:srgbClr val="505050"/>
                    </a:gs>
                    <a:gs pos="0">
                      <a:srgbClr val="505050"/>
                    </a:gs>
                  </a:gsLst>
                  <a:lin ang="5400000" scaled="0"/>
                </a:gradFill>
              </a:rPr>
              <a:t>or automatic classification</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Search/Browse for Records in SharePoint and other UIs</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Physical Records Management</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Legal holds</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Integrate with SAP ILM to put SAP data under same retention rules.</a:t>
            </a:r>
          </a:p>
          <a:p>
            <a:pPr marL="342900" indent="-342900" defTabSz="932472" fontAlgn="base">
              <a:spcBef>
                <a:spcPct val="0"/>
              </a:spcBef>
              <a:spcAft>
                <a:spcPct val="0"/>
              </a:spcAft>
              <a:buFont typeface="Arial" panose="020B0604020202020204" pitchFamily="34" charset="0"/>
              <a:buChar char="•"/>
            </a:pPr>
            <a:r>
              <a:rPr lang="en-US" sz="1600" dirty="0" err="1">
                <a:gradFill>
                  <a:gsLst>
                    <a:gs pos="100000">
                      <a:srgbClr val="505050"/>
                    </a:gs>
                    <a:gs pos="0">
                      <a:srgbClr val="505050"/>
                    </a:gs>
                  </a:gsLst>
                  <a:lin ang="5400000" scaled="0"/>
                </a:gradFill>
              </a:rPr>
              <a:t>DoD</a:t>
            </a:r>
            <a:r>
              <a:rPr lang="en-US" sz="1600" dirty="0">
                <a:gradFill>
                  <a:gsLst>
                    <a:gs pos="100000">
                      <a:srgbClr val="505050"/>
                    </a:gs>
                    <a:gs pos="0">
                      <a:srgbClr val="505050"/>
                    </a:gs>
                  </a:gsLst>
                  <a:lin ang="5400000" scaled="0"/>
                </a:gradFill>
              </a:rPr>
              <a:t> 5015.2 and VERS certified</a:t>
            </a:r>
          </a:p>
        </p:txBody>
      </p:sp>
      <p:sp>
        <p:nvSpPr>
          <p:cNvPr id="31" name="Rectangle 30"/>
          <p:cNvSpPr/>
          <p:nvPr/>
        </p:nvSpPr>
        <p:spPr bwMode="auto">
          <a:xfrm>
            <a:off x="7970837" y="3744428"/>
            <a:ext cx="3693879" cy="533400"/>
          </a:xfrm>
          <a:prstGeom prst="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Records Management</a:t>
            </a:r>
            <a:endParaRPr lang="en-US" sz="2000" dirty="0">
              <a:gradFill>
                <a:gsLst>
                  <a:gs pos="0">
                    <a:srgbClr val="FFFFFF"/>
                  </a:gs>
                  <a:gs pos="100000">
                    <a:srgbClr val="FFFFFF"/>
                  </a:gs>
                </a:gsLst>
                <a:lin ang="5400000" scaled="0"/>
              </a:gradFill>
            </a:endParaRPr>
          </a:p>
        </p:txBody>
      </p:sp>
      <p:sp>
        <p:nvSpPr>
          <p:cNvPr id="32" name="Rectangle 31"/>
          <p:cNvSpPr/>
          <p:nvPr/>
        </p:nvSpPr>
        <p:spPr bwMode="auto">
          <a:xfrm>
            <a:off x="404072" y="3744428"/>
            <a:ext cx="3693695" cy="2877034"/>
          </a:xfrm>
          <a:prstGeom prst="rect">
            <a:avLst/>
          </a:prstGeom>
          <a:solidFill>
            <a:schemeClr val="bg1">
              <a:lumMod val="9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46800" tIns="46637" rIns="46800" bIns="46637" numCol="1" rtlCol="0" anchor="ctr" anchorCtr="0" compatLnSpc="1">
            <a:prstTxWarp prst="textNoShape">
              <a:avLst/>
            </a:prstTxWarp>
          </a:bodyPr>
          <a:lstStyle/>
          <a:p>
            <a:pPr marL="342900" indent="-342900" defTabSz="932472" fontAlgn="base">
              <a:spcBef>
                <a:spcPct val="0"/>
              </a:spcBef>
              <a:spcAft>
                <a:spcPct val="0"/>
              </a:spcAft>
              <a:buFont typeface="Arial" panose="020B0604020202020204" pitchFamily="34" charset="0"/>
              <a:buChar char="•"/>
            </a:pPr>
            <a:endParaRPr lang="en-US" sz="1600" dirty="0" smtClean="0">
              <a:gradFill>
                <a:gsLst>
                  <a:gs pos="100000">
                    <a:srgbClr val="505050"/>
                  </a:gs>
                  <a:gs pos="0">
                    <a:srgbClr val="505050"/>
                  </a:gs>
                </a:gsLst>
                <a:lin ang="5400000" scaled="0"/>
              </a:gradFill>
            </a:endParaRP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Interactive/profile based Site Archiving</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Archiving Microsoft SharePoint </a:t>
            </a:r>
            <a:r>
              <a:rPr lang="en-US" sz="1600" dirty="0" smtClean="0">
                <a:gradFill>
                  <a:gsLst>
                    <a:gs pos="100000">
                      <a:srgbClr val="505050"/>
                    </a:gs>
                    <a:gs pos="0">
                      <a:srgbClr val="505050"/>
                    </a:gs>
                  </a:gsLst>
                  <a:lin ang="5400000" scaled="0"/>
                </a:gradFill>
              </a:rPr>
              <a:t>lists</a:t>
            </a:r>
          </a:p>
          <a:p>
            <a:pPr marL="342900" indent="-342900" defTabSz="932472" fontAlgn="base">
              <a:spcBef>
                <a:spcPct val="0"/>
              </a:spcBef>
              <a:spcAft>
                <a:spcPct val="0"/>
              </a:spcAft>
              <a:buFont typeface="Arial" panose="020B0604020202020204" pitchFamily="34" charset="0"/>
              <a:buChar char="•"/>
            </a:pPr>
            <a:endParaRPr lang="en-US" sz="1600" dirty="0">
              <a:gradFill>
                <a:gsLst>
                  <a:gs pos="100000">
                    <a:srgbClr val="505050"/>
                  </a:gs>
                  <a:gs pos="0">
                    <a:srgbClr val="505050"/>
                  </a:gs>
                </a:gsLst>
                <a:lin ang="5400000" scaled="0"/>
              </a:gradFill>
            </a:endParaRPr>
          </a:p>
          <a:p>
            <a:pPr marL="342900" indent="-342900" defTabSz="932472" fontAlgn="base">
              <a:spcBef>
                <a:spcPct val="0"/>
              </a:spcBef>
              <a:spcAft>
                <a:spcPct val="0"/>
              </a:spcAft>
              <a:buFont typeface="Arial" panose="020B0604020202020204" pitchFamily="34" charset="0"/>
              <a:buChar char="•"/>
            </a:pPr>
            <a:endParaRPr lang="en-US" sz="1600" dirty="0" smtClean="0">
              <a:gradFill>
                <a:gsLst>
                  <a:gs pos="100000">
                    <a:srgbClr val="505050"/>
                  </a:gs>
                  <a:gs pos="0">
                    <a:srgbClr val="505050"/>
                  </a:gs>
                </a:gsLst>
                <a:lin ang="5400000" scaled="0"/>
              </a:gradFill>
            </a:endParaRPr>
          </a:p>
          <a:p>
            <a:pPr marL="342900" indent="-342900" defTabSz="932472" fontAlgn="base">
              <a:spcBef>
                <a:spcPct val="0"/>
              </a:spcBef>
              <a:spcAft>
                <a:spcPct val="0"/>
              </a:spcAft>
              <a:buFont typeface="Arial" panose="020B0604020202020204" pitchFamily="34" charset="0"/>
              <a:buChar char="•"/>
            </a:pPr>
            <a:endParaRPr lang="en-US" sz="1600" dirty="0">
              <a:gradFill>
                <a:gsLst>
                  <a:gs pos="100000">
                    <a:srgbClr val="505050"/>
                  </a:gs>
                  <a:gs pos="0">
                    <a:srgbClr val="505050"/>
                  </a:gs>
                </a:gsLst>
                <a:lin ang="5400000" scaled="0"/>
              </a:gradFill>
            </a:endParaRPr>
          </a:p>
          <a:p>
            <a:pPr marL="342900" indent="-342900" defTabSz="932472" fontAlgn="base">
              <a:spcBef>
                <a:spcPct val="0"/>
              </a:spcBef>
              <a:spcAft>
                <a:spcPct val="0"/>
              </a:spcAft>
              <a:buFont typeface="Arial" panose="020B0604020202020204" pitchFamily="34" charset="0"/>
              <a:buChar char="•"/>
            </a:pPr>
            <a:endParaRPr lang="en-US" sz="1600" dirty="0">
              <a:gradFill>
                <a:gsLst>
                  <a:gs pos="100000">
                    <a:srgbClr val="505050"/>
                  </a:gs>
                  <a:gs pos="0">
                    <a:srgbClr val="505050"/>
                  </a:gs>
                </a:gsLst>
                <a:lin ang="5400000" scaled="0"/>
              </a:gradFill>
            </a:endParaRPr>
          </a:p>
        </p:txBody>
      </p:sp>
      <p:sp>
        <p:nvSpPr>
          <p:cNvPr id="33" name="Rectangle 32"/>
          <p:cNvSpPr/>
          <p:nvPr/>
        </p:nvSpPr>
        <p:spPr bwMode="auto">
          <a:xfrm>
            <a:off x="403980" y="3744428"/>
            <a:ext cx="3693879" cy="533400"/>
          </a:xfrm>
          <a:prstGeom prst="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Site Controls</a:t>
            </a:r>
            <a:endParaRPr lang="en-US" sz="2000" dirty="0">
              <a:gradFill>
                <a:gsLst>
                  <a:gs pos="0">
                    <a:srgbClr val="FFFFFF"/>
                  </a:gs>
                  <a:gs pos="100000">
                    <a:srgbClr val="FFFFFF"/>
                  </a:gs>
                </a:gsLst>
                <a:lin ang="5400000" scaled="0"/>
              </a:gradFill>
            </a:endParaRPr>
          </a:p>
        </p:txBody>
      </p:sp>
      <p:sp>
        <p:nvSpPr>
          <p:cNvPr id="34" name="Rectangle 33"/>
          <p:cNvSpPr/>
          <p:nvPr/>
        </p:nvSpPr>
        <p:spPr bwMode="auto">
          <a:xfrm>
            <a:off x="4200850" y="3744428"/>
            <a:ext cx="3693695" cy="2877034"/>
          </a:xfrm>
          <a:prstGeom prst="rect">
            <a:avLst/>
          </a:prstGeom>
          <a:solidFill>
            <a:schemeClr val="bg1">
              <a:lumMod val="95000"/>
            </a:scheme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46800" tIns="46637" rIns="46800" bIns="46637" numCol="1" rtlCol="0" anchor="ctr" anchorCtr="0" compatLnSpc="1">
            <a:prstTxWarp prst="textNoShape">
              <a:avLst/>
            </a:prstTxWarp>
          </a:bodyPr>
          <a:lstStyle/>
          <a:p>
            <a:pPr marL="342900" indent="-342900" defTabSz="932472" fontAlgn="base">
              <a:spcBef>
                <a:spcPct val="0"/>
              </a:spcBef>
              <a:spcAft>
                <a:spcPct val="0"/>
              </a:spcAft>
              <a:buFont typeface="Arial" panose="020B0604020202020204" pitchFamily="34" charset="0"/>
              <a:buChar char="•"/>
            </a:pPr>
            <a:endParaRPr lang="en-US" sz="1600" dirty="0" smtClean="0">
              <a:gradFill>
                <a:gsLst>
                  <a:gs pos="100000">
                    <a:srgbClr val="505050"/>
                  </a:gs>
                  <a:gs pos="0">
                    <a:srgbClr val="505050"/>
                  </a:gs>
                </a:gsLst>
                <a:lin ang="5400000" scaled="0"/>
              </a:gradFill>
            </a:endParaRP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Archive SharePoint documents</a:t>
            </a:r>
            <a:r>
              <a:rPr lang="en-US" sz="1600" dirty="0" smtClean="0">
                <a:gradFill>
                  <a:gsLst>
                    <a:gs pos="100000">
                      <a:srgbClr val="505050"/>
                    </a:gs>
                    <a:gs pos="0">
                      <a:srgbClr val="505050"/>
                    </a:gs>
                  </a:gsLst>
                  <a:lin ang="5400000" scaled="0"/>
                </a:gradFill>
              </a:rPr>
              <a:t>/ sites/lists </a:t>
            </a:r>
            <a:endParaRPr lang="en-US" sz="1600" dirty="0">
              <a:gradFill>
                <a:gsLst>
                  <a:gs pos="100000">
                    <a:srgbClr val="505050"/>
                  </a:gs>
                  <a:gs pos="0">
                    <a:srgbClr val="505050"/>
                  </a:gs>
                </a:gsLst>
                <a:lin ang="5400000" scaled="0"/>
              </a:gradFill>
            </a:endParaRP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Leverage SAP data and content archiving in same repository</a:t>
            </a:r>
          </a:p>
          <a:p>
            <a:pPr marL="342900" indent="-342900" defTabSz="932472" fontAlgn="base">
              <a:spcBef>
                <a:spcPct val="0"/>
              </a:spcBef>
              <a:spcAft>
                <a:spcPct val="0"/>
              </a:spcAft>
              <a:buFont typeface="Arial" panose="020B0604020202020204" pitchFamily="34" charset="0"/>
              <a:buChar char="•"/>
            </a:pPr>
            <a:r>
              <a:rPr lang="en-US" sz="1600" dirty="0" smtClean="0">
                <a:gradFill>
                  <a:gsLst>
                    <a:gs pos="100000">
                      <a:srgbClr val="505050"/>
                    </a:gs>
                    <a:gs pos="0">
                      <a:srgbClr val="505050"/>
                    </a:gs>
                  </a:gsLst>
                  <a:lin ang="5400000" scaled="0"/>
                </a:gradFill>
              </a:rPr>
              <a:t>Synced </a:t>
            </a:r>
            <a:r>
              <a:rPr lang="en-US" sz="1600" dirty="0">
                <a:gradFill>
                  <a:gsLst>
                    <a:gs pos="100000">
                      <a:srgbClr val="505050"/>
                    </a:gs>
                    <a:gs pos="0">
                      <a:srgbClr val="505050"/>
                    </a:gs>
                  </a:gsLst>
                  <a:lin ang="5400000" scaled="0"/>
                </a:gradFill>
              </a:rPr>
              <a:t>Copy Archiving</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Content Type Mapping</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Permission Synchronization</a:t>
            </a:r>
          </a:p>
          <a:p>
            <a:pPr marL="342900" indent="-342900" defTabSz="932472" fontAlgn="base">
              <a:spcBef>
                <a:spcPct val="0"/>
              </a:spcBef>
              <a:spcAft>
                <a:spcPct val="0"/>
              </a:spcAft>
              <a:buFont typeface="Arial" panose="020B0604020202020204" pitchFamily="34" charset="0"/>
              <a:buChar char="•"/>
            </a:pPr>
            <a:r>
              <a:rPr lang="en-US" sz="1600" dirty="0">
                <a:gradFill>
                  <a:gsLst>
                    <a:gs pos="100000">
                      <a:srgbClr val="505050"/>
                    </a:gs>
                    <a:gs pos="0">
                      <a:srgbClr val="505050"/>
                    </a:gs>
                  </a:gsLst>
                  <a:lin ang="5400000" scaled="0"/>
                </a:gradFill>
              </a:rPr>
              <a:t>Link Management</a:t>
            </a:r>
          </a:p>
        </p:txBody>
      </p:sp>
      <p:sp>
        <p:nvSpPr>
          <p:cNvPr id="35" name="Rectangle 34"/>
          <p:cNvSpPr/>
          <p:nvPr/>
        </p:nvSpPr>
        <p:spPr bwMode="auto">
          <a:xfrm>
            <a:off x="4200758" y="3744428"/>
            <a:ext cx="3693879" cy="533400"/>
          </a:xfrm>
          <a:prstGeom prst="rect">
            <a:avLst/>
          </a:prstGeom>
          <a:solidFill>
            <a:srgbClr val="FFC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Archiving</a:t>
            </a:r>
            <a:endParaRPr lang="en-US" sz="2000" dirty="0">
              <a:gradFill>
                <a:gsLst>
                  <a:gs pos="0">
                    <a:srgbClr val="FFFFFF"/>
                  </a:gs>
                  <a:gs pos="100000">
                    <a:srgbClr val="FFFFFF"/>
                  </a:gs>
                </a:gsLst>
                <a:lin ang="5400000" scaled="0"/>
              </a:gradFill>
            </a:endParaRPr>
          </a:p>
        </p:txBody>
      </p:sp>
      <p:pic>
        <p:nvPicPr>
          <p:cNvPr id="36" name="Picture 35"/>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5690965" y="1798170"/>
            <a:ext cx="713465" cy="1742737"/>
          </a:xfrm>
          <a:prstGeom prst="rect">
            <a:avLst/>
          </a:prstGeom>
        </p:spPr>
      </p:pic>
      <p:pic>
        <p:nvPicPr>
          <p:cNvPr id="37" name="Pictur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36" y="1956883"/>
            <a:ext cx="1412081" cy="1412081"/>
          </a:xfrm>
          <a:prstGeom prst="rect">
            <a:avLst/>
          </a:prstGeom>
        </p:spPr>
      </p:pic>
      <p:pic>
        <p:nvPicPr>
          <p:cNvPr id="38" name="Picture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8359" y="1890726"/>
            <a:ext cx="1525120" cy="1525120"/>
          </a:xfrm>
          <a:prstGeom prst="rect">
            <a:avLst/>
          </a:prstGeom>
          <a:solidFill>
            <a:schemeClr val="accent2">
              <a:lumMod val="60000"/>
              <a:lumOff val="40000"/>
            </a:schemeClr>
          </a:solidFill>
        </p:spPr>
      </p:pic>
    </p:spTree>
    <p:extLst>
      <p:ext uri="{BB962C8B-B14F-4D97-AF65-F5344CB8AC3E}">
        <p14:creationId xmlns:p14="http://schemas.microsoft.com/office/powerpoint/2010/main" val="328462060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323" y="295274"/>
            <a:ext cx="11889564" cy="917575"/>
          </a:xfrm>
        </p:spPr>
        <p:txBody>
          <a:bodyPr/>
          <a:lstStyle/>
          <a:p>
            <a:r>
              <a:rPr lang="en-US" dirty="0" smtClean="0"/>
              <a:t>Case Study:</a:t>
            </a:r>
            <a:endParaRPr lang="en-US" dirty="0"/>
          </a:p>
        </p:txBody>
      </p:sp>
      <p:pic>
        <p:nvPicPr>
          <p:cNvPr id="4" name="Picture 2" descr="http://www.kantarmediauk.com/media/29223/anglian%20water.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285037" y="90880"/>
            <a:ext cx="4055600" cy="1425182"/>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6268105" y="1507423"/>
            <a:ext cx="5131732" cy="5037839"/>
          </a:xfrm>
          <a:prstGeom prst="roundRect">
            <a:avLst/>
          </a:prstGeom>
          <a:ln/>
        </p:spPr>
        <p:style>
          <a:lnRef idx="2">
            <a:schemeClr val="accent1"/>
          </a:lnRef>
          <a:fillRef idx="1">
            <a:schemeClr val="lt1"/>
          </a:fillRef>
          <a:effectRef idx="0">
            <a:schemeClr val="accent1"/>
          </a:effectRef>
          <a:fontRef idx="minor">
            <a:schemeClr val="dk1"/>
          </a:fontRef>
        </p:style>
        <p:txBody>
          <a:bodyPr tIns="90000" bIns="90000" rtlCol="0" anchor="t" anchorCtr="0"/>
          <a:lstStyle/>
          <a:p>
            <a:pPr indent="-133350">
              <a:spcBef>
                <a:spcPct val="0"/>
              </a:spcBef>
              <a:buClr>
                <a:srgbClr val="0072AA"/>
              </a:buClr>
            </a:pPr>
            <a:r>
              <a:rPr lang="en-US" b="1" dirty="0">
                <a:solidFill>
                  <a:srgbClr val="00BCF2"/>
                </a:solidFill>
                <a:latin typeface="Segoe UI Light"/>
                <a:ea typeface="+mj-ea"/>
                <a:cs typeface="+mj-cs"/>
              </a:rPr>
              <a:t>Solution and Benefits</a:t>
            </a:r>
          </a:p>
          <a:p>
            <a:pPr marL="171450" indent="-171450" defTabSz="601266">
              <a:spcBef>
                <a:spcPts val="450"/>
              </a:spcBef>
              <a:buClr>
                <a:srgbClr val="FFC000"/>
              </a:buClr>
              <a:buFont typeface="Arial" panose="020B0604020202020204" pitchFamily="34" charset="0"/>
              <a:buChar char="•"/>
            </a:pPr>
            <a:r>
              <a:rPr lang="en-US" sz="1400" dirty="0">
                <a:solidFill>
                  <a:srgbClr val="505050"/>
                </a:solidFill>
              </a:rPr>
              <a:t>Improve access and remove information silos (e.g., by linking customer relationship management to work orders)</a:t>
            </a:r>
          </a:p>
          <a:p>
            <a:pPr marL="171450" indent="-171450" defTabSz="601266">
              <a:spcBef>
                <a:spcPts val="450"/>
              </a:spcBef>
              <a:buClr>
                <a:srgbClr val="FFC000"/>
              </a:buClr>
              <a:buFont typeface="Arial" panose="020B0604020202020204" pitchFamily="34" charset="0"/>
              <a:buChar char="•"/>
            </a:pPr>
            <a:r>
              <a:rPr lang="en-US" sz="1400" dirty="0">
                <a:solidFill>
                  <a:srgbClr val="505050"/>
                </a:solidFill>
              </a:rPr>
              <a:t>Align information management with business programs and processes</a:t>
            </a:r>
          </a:p>
          <a:p>
            <a:pPr marL="171450" indent="-171450" defTabSz="601266">
              <a:spcBef>
                <a:spcPts val="450"/>
              </a:spcBef>
              <a:buClr>
                <a:srgbClr val="FFC000"/>
              </a:buClr>
              <a:buFont typeface="Arial" panose="020B0604020202020204" pitchFamily="34" charset="0"/>
              <a:buChar char="•"/>
            </a:pPr>
            <a:r>
              <a:rPr lang="en-US" sz="1400" dirty="0">
                <a:solidFill>
                  <a:srgbClr val="505050"/>
                </a:solidFill>
              </a:rPr>
              <a:t>Effect significant behavioral and cultural change within the organization, resulting from more resource-efficient information management</a:t>
            </a:r>
          </a:p>
          <a:p>
            <a:pPr marL="171450" indent="-171450" defTabSz="601266">
              <a:spcBef>
                <a:spcPts val="450"/>
              </a:spcBef>
              <a:buClr>
                <a:srgbClr val="FFC000"/>
              </a:buClr>
              <a:buFont typeface="Arial" panose="020B0604020202020204" pitchFamily="34" charset="0"/>
              <a:buChar char="•"/>
            </a:pPr>
            <a:r>
              <a:rPr lang="en-US" sz="1400" dirty="0" smtClean="0">
                <a:solidFill>
                  <a:srgbClr val="505050"/>
                </a:solidFill>
              </a:rPr>
              <a:t>Reduce regulatory </a:t>
            </a:r>
            <a:r>
              <a:rPr lang="en-US" sz="1400" dirty="0">
                <a:solidFill>
                  <a:srgbClr val="505050"/>
                </a:solidFill>
              </a:rPr>
              <a:t>risk </a:t>
            </a:r>
            <a:r>
              <a:rPr lang="en-US" sz="1400" dirty="0" smtClean="0">
                <a:solidFill>
                  <a:srgbClr val="505050"/>
                </a:solidFill>
              </a:rPr>
              <a:t>with a </a:t>
            </a:r>
            <a:r>
              <a:rPr lang="en-US" sz="1400" dirty="0">
                <a:solidFill>
                  <a:srgbClr val="505050"/>
                </a:solidFill>
              </a:rPr>
              <a:t>single point of truth for documentation history, versioning and audit trails</a:t>
            </a:r>
          </a:p>
          <a:p>
            <a:pPr marL="171450" indent="-171450" defTabSz="601266">
              <a:spcBef>
                <a:spcPts val="450"/>
              </a:spcBef>
              <a:buClr>
                <a:srgbClr val="FFC000"/>
              </a:buClr>
              <a:buFont typeface="Arial" panose="020B0604020202020204" pitchFamily="34" charset="0"/>
              <a:buChar char="•"/>
            </a:pPr>
            <a:r>
              <a:rPr lang="en-US" sz="1400" dirty="0">
                <a:solidFill>
                  <a:srgbClr val="505050"/>
                </a:solidFill>
              </a:rPr>
              <a:t>Implement corporate retention, archive and disposal policies and corporate naming standards in support of compliance</a:t>
            </a:r>
          </a:p>
          <a:p>
            <a:pPr marL="171450" indent="-171450" defTabSz="601266">
              <a:spcBef>
                <a:spcPts val="450"/>
              </a:spcBef>
              <a:buClr>
                <a:srgbClr val="FFC000"/>
              </a:buClr>
              <a:buFont typeface="Arial" panose="020B0604020202020204" pitchFamily="34" charset="0"/>
              <a:buChar char="•"/>
            </a:pPr>
            <a:r>
              <a:rPr lang="en-US" sz="1400" dirty="0">
                <a:solidFill>
                  <a:srgbClr val="505050"/>
                </a:solidFill>
              </a:rPr>
              <a:t>Anglian Water is </a:t>
            </a:r>
            <a:r>
              <a:rPr lang="en-US" sz="1400" b="1" dirty="0" smtClean="0">
                <a:solidFill>
                  <a:srgbClr val="505050"/>
                </a:solidFill>
              </a:rPr>
              <a:t>saving 4,500 </a:t>
            </a:r>
            <a:r>
              <a:rPr lang="en-US" sz="1400" b="1" dirty="0">
                <a:solidFill>
                  <a:srgbClr val="505050"/>
                </a:solidFill>
              </a:rPr>
              <a:t>hours of work time for its employees per week </a:t>
            </a:r>
            <a:r>
              <a:rPr lang="en-US" sz="1400" dirty="0">
                <a:solidFill>
                  <a:srgbClr val="505050"/>
                </a:solidFill>
              </a:rPr>
              <a:t>through improved maintenance and material management processes</a:t>
            </a:r>
          </a:p>
          <a:p>
            <a:pPr defTabSz="601266">
              <a:spcBef>
                <a:spcPts val="450"/>
              </a:spcBef>
              <a:buClr>
                <a:srgbClr val="0072AA"/>
              </a:buClr>
            </a:pPr>
            <a:r>
              <a:rPr lang="en-US" sz="1400" dirty="0">
                <a:solidFill>
                  <a:srgbClr val="505050"/>
                </a:solidFill>
                <a:hlinkClick r:id="rId3"/>
              </a:rPr>
              <a:t>Link to Case Study</a:t>
            </a:r>
            <a:endParaRPr lang="en-US" sz="1400" dirty="0">
              <a:solidFill>
                <a:srgbClr val="505050"/>
              </a:solidFill>
            </a:endParaRPr>
          </a:p>
        </p:txBody>
      </p:sp>
      <p:sp>
        <p:nvSpPr>
          <p:cNvPr id="6" name="Rounded Rectangle 5"/>
          <p:cNvSpPr/>
          <p:nvPr/>
        </p:nvSpPr>
        <p:spPr>
          <a:xfrm>
            <a:off x="274639" y="1507422"/>
            <a:ext cx="5131732" cy="5037839"/>
          </a:xfrm>
          <a:prstGeom prst="roundRect">
            <a:avLst/>
          </a:prstGeom>
          <a:ln/>
        </p:spPr>
        <p:style>
          <a:lnRef idx="2">
            <a:schemeClr val="accent1"/>
          </a:lnRef>
          <a:fillRef idx="1">
            <a:schemeClr val="lt1"/>
          </a:fillRef>
          <a:effectRef idx="0">
            <a:schemeClr val="accent1"/>
          </a:effectRef>
          <a:fontRef idx="minor">
            <a:schemeClr val="dk1"/>
          </a:fontRef>
        </p:style>
        <p:txBody>
          <a:bodyPr tIns="90000" bIns="90000" rtlCol="0" anchor="t" anchorCtr="0"/>
          <a:lstStyle/>
          <a:p>
            <a:pPr>
              <a:spcBef>
                <a:spcPct val="0"/>
              </a:spcBef>
              <a:buClr>
                <a:srgbClr val="0072AA"/>
              </a:buClr>
            </a:pPr>
            <a:r>
              <a:rPr lang="en-US" b="1" dirty="0">
                <a:solidFill>
                  <a:srgbClr val="00BCF2"/>
                </a:solidFill>
                <a:latin typeface="Segoe UI Light"/>
                <a:ea typeface="+mj-ea"/>
                <a:cs typeface="+mj-cs"/>
              </a:rPr>
              <a:t>SAP, Microsoft and OpenText at Anglian Water</a:t>
            </a:r>
          </a:p>
          <a:p>
            <a:pPr marL="171450" indent="-171450" defTabSz="601266">
              <a:spcBef>
                <a:spcPts val="450"/>
              </a:spcBef>
              <a:buClr>
                <a:srgbClr val="FFC000"/>
              </a:buClr>
              <a:buFont typeface="Arial" panose="020B0604020202020204" pitchFamily="34" charset="0"/>
              <a:buChar char="•"/>
            </a:pPr>
            <a:r>
              <a:rPr lang="en-US" sz="1400" dirty="0" smtClean="0">
                <a:solidFill>
                  <a:srgbClr val="505050"/>
                </a:solidFill>
              </a:rPr>
              <a:t>Anglian Water had disparate information systems to manage asset documentation.</a:t>
            </a:r>
          </a:p>
          <a:p>
            <a:pPr marL="171450" indent="-171450" defTabSz="601266">
              <a:spcBef>
                <a:spcPts val="450"/>
              </a:spcBef>
              <a:buClr>
                <a:srgbClr val="FFC000"/>
              </a:buClr>
              <a:buFont typeface="Arial" panose="020B0604020202020204" pitchFamily="34" charset="0"/>
              <a:buChar char="•"/>
            </a:pPr>
            <a:r>
              <a:rPr lang="en-US" sz="1400" dirty="0" smtClean="0">
                <a:solidFill>
                  <a:srgbClr val="505050"/>
                </a:solidFill>
              </a:rPr>
              <a:t>SAP, OpenText and Microsoft teamed up to deliver a solution to connect business data, process and content and integrate SAP Plant Maintenance with SharePoint</a:t>
            </a:r>
            <a:endParaRPr lang="en-US" sz="1400" dirty="0">
              <a:solidFill>
                <a:srgbClr val="505050"/>
              </a:solidFill>
            </a:endParaRPr>
          </a:p>
          <a:p>
            <a:pPr marL="171450" lvl="1" indent="-171450" defTabSz="601266">
              <a:spcBef>
                <a:spcPts val="225"/>
              </a:spcBef>
              <a:buClr>
                <a:srgbClr val="FFC000"/>
              </a:buClr>
              <a:buFont typeface="Arial" panose="020B0604020202020204" pitchFamily="34" charset="0"/>
              <a:buChar char="•"/>
            </a:pPr>
            <a:r>
              <a:rPr lang="en-US" sz="1400" dirty="0">
                <a:solidFill>
                  <a:srgbClr val="505050"/>
                </a:solidFill>
              </a:rPr>
              <a:t>Deployed over </a:t>
            </a:r>
            <a:r>
              <a:rPr lang="en-US" sz="1400" dirty="0" smtClean="0">
                <a:solidFill>
                  <a:srgbClr val="505050"/>
                </a:solidFill>
              </a:rPr>
              <a:t>5,500 </a:t>
            </a:r>
            <a:r>
              <a:rPr lang="en-US" sz="1400" dirty="0">
                <a:solidFill>
                  <a:srgbClr val="505050"/>
                </a:solidFill>
              </a:rPr>
              <a:t>seats </a:t>
            </a:r>
            <a:r>
              <a:rPr lang="en-US" sz="1400" dirty="0" smtClean="0">
                <a:solidFill>
                  <a:srgbClr val="505050"/>
                </a:solidFill>
              </a:rPr>
              <a:t>in </a:t>
            </a:r>
            <a:r>
              <a:rPr lang="en-US" sz="1400" dirty="0">
                <a:solidFill>
                  <a:srgbClr val="505050"/>
                </a:solidFill>
              </a:rPr>
              <a:t>the past </a:t>
            </a:r>
            <a:r>
              <a:rPr lang="en-US" sz="1400" dirty="0" smtClean="0">
                <a:solidFill>
                  <a:srgbClr val="505050"/>
                </a:solidFill>
              </a:rPr>
              <a:t>2+ years for internal and external users</a:t>
            </a:r>
            <a:endParaRPr lang="en-US" sz="1400" dirty="0">
              <a:solidFill>
                <a:srgbClr val="505050"/>
              </a:solidFill>
            </a:endParaRPr>
          </a:p>
        </p:txBody>
      </p:sp>
      <p:sp>
        <p:nvSpPr>
          <p:cNvPr id="7" name="TextBox 6"/>
          <p:cNvSpPr txBox="1"/>
          <p:nvPr/>
        </p:nvSpPr>
        <p:spPr>
          <a:xfrm>
            <a:off x="897500" y="3985502"/>
            <a:ext cx="3720537" cy="349960"/>
          </a:xfrm>
          <a:prstGeom prst="rect">
            <a:avLst/>
          </a:prstGeom>
          <a:noFill/>
        </p:spPr>
        <p:txBody>
          <a:bodyPr wrap="square" lIns="91431" tIns="45716" rIns="91431" bIns="45716">
            <a:spAutoFit/>
          </a:bodyPr>
          <a:lstStyle/>
          <a:p>
            <a:pPr algn="ctr" defTabSz="414642" fontAlgn="base" hangingPunct="0">
              <a:lnSpc>
                <a:spcPct val="93000"/>
              </a:lnSpc>
              <a:spcBef>
                <a:spcPct val="0"/>
              </a:spcBef>
              <a:spcAft>
                <a:spcPct val="0"/>
              </a:spcAft>
              <a:buClr>
                <a:srgbClr val="000000"/>
              </a:buClr>
              <a:buSzPct val="100000"/>
              <a:defRPr/>
            </a:pPr>
            <a:r>
              <a:rPr lang="en-US" b="1" dirty="0">
                <a:solidFill>
                  <a:srgbClr val="00BCF2"/>
                </a:solidFill>
                <a:latin typeface="Segoe UI Light"/>
                <a:ea typeface="+mj-ea"/>
                <a:cs typeface="+mj-cs"/>
              </a:rPr>
              <a:t>Marquee Clients in </a:t>
            </a:r>
            <a:r>
              <a:rPr lang="en-US" b="1" dirty="0" smtClean="0">
                <a:solidFill>
                  <a:srgbClr val="00BCF2"/>
                </a:solidFill>
                <a:latin typeface="Segoe UI Light"/>
                <a:ea typeface="+mj-ea"/>
                <a:cs typeface="+mj-cs"/>
              </a:rPr>
              <a:t>North America</a:t>
            </a:r>
            <a:endParaRPr lang="en-US" b="1" dirty="0">
              <a:solidFill>
                <a:srgbClr val="00BCF2"/>
              </a:solidFill>
              <a:latin typeface="Segoe UI Light"/>
              <a:ea typeface="+mj-ea"/>
              <a:cs typeface="+mj-cs"/>
            </a:endParaRPr>
          </a:p>
        </p:txBody>
      </p:sp>
      <p:grpSp>
        <p:nvGrpSpPr>
          <p:cNvPr id="13" name="Group 12"/>
          <p:cNvGrpSpPr/>
          <p:nvPr/>
        </p:nvGrpSpPr>
        <p:grpSpPr>
          <a:xfrm>
            <a:off x="639423" y="4333373"/>
            <a:ext cx="4468516" cy="1846046"/>
            <a:chOff x="639423" y="4731431"/>
            <a:chExt cx="3504982" cy="1447988"/>
          </a:xfrm>
        </p:grpSpPr>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423" y="4803749"/>
              <a:ext cx="91440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4054" y="5698406"/>
              <a:ext cx="695326" cy="481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55894" y="4984487"/>
              <a:ext cx="939354" cy="427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0917" y="5657677"/>
              <a:ext cx="939827" cy="467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http://upload.wikimedia.org/wikipedia/en/6/6a/Hydroon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27288" y="4731431"/>
              <a:ext cx="917117" cy="5061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6582425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Anglian Water: </a:t>
            </a:r>
            <a:r>
              <a:rPr lang="en-US" dirty="0" smtClean="0"/>
              <a:t>Work </a:t>
            </a:r>
            <a:r>
              <a:rPr lang="en-US" dirty="0"/>
              <a:t>Order Management</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a:ext>
            </a:extLst>
          </a:blip>
          <a:srcRect t="1999" b="1999"/>
          <a:stretch>
            <a:fillRect/>
          </a:stretch>
        </p:blipFill>
        <p:spPr bwMode="auto">
          <a:xfrm>
            <a:off x="613064" y="1516062"/>
            <a:ext cx="10634373"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29915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Product Demonstration</a:t>
            </a:r>
            <a:endParaRPr lang="en-US" dirty="0"/>
          </a:p>
        </p:txBody>
      </p:sp>
    </p:spTree>
    <p:extLst>
      <p:ext uri="{BB962C8B-B14F-4D97-AF65-F5344CB8AC3E}">
        <p14:creationId xmlns:p14="http://schemas.microsoft.com/office/powerpoint/2010/main" val="8600449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Pain when SharePoint is not SAP enabled</a:t>
            </a:r>
            <a:endParaRPr lang="en-US" dirty="0"/>
          </a:p>
        </p:txBody>
      </p:sp>
      <p:sp>
        <p:nvSpPr>
          <p:cNvPr id="6" name="Text Box 375"/>
          <p:cNvSpPr txBox="1">
            <a:spLocks noChangeArrowheads="1"/>
          </p:cNvSpPr>
          <p:nvPr/>
        </p:nvSpPr>
        <p:spPr bwMode="auto">
          <a:xfrm>
            <a:off x="3703575" y="1264241"/>
            <a:ext cx="5029325" cy="446397"/>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algn="ctr" defTabSz="932597">
              <a:lnSpc>
                <a:spcPct val="110000"/>
              </a:lnSpc>
              <a:spcBef>
                <a:spcPct val="75000"/>
              </a:spcBef>
              <a:buClr>
                <a:srgbClr val="F0AB00"/>
              </a:buClr>
              <a:buSzPct val="80000"/>
              <a:defRPr/>
            </a:pPr>
            <a:r>
              <a:rPr lang="en-US" sz="2040" b="1" kern="0" dirty="0">
                <a:solidFill>
                  <a:sysClr val="windowText" lastClr="000000"/>
                </a:solidFill>
                <a:latin typeface="Arial" pitchFamily="34" charset="0"/>
              </a:rPr>
              <a:t>Reduced business process efficiency </a:t>
            </a:r>
          </a:p>
        </p:txBody>
      </p:sp>
      <p:sp>
        <p:nvSpPr>
          <p:cNvPr id="7" name="Text Box 376"/>
          <p:cNvSpPr txBox="1">
            <a:spLocks noChangeArrowheads="1"/>
          </p:cNvSpPr>
          <p:nvPr/>
        </p:nvSpPr>
        <p:spPr bwMode="auto">
          <a:xfrm>
            <a:off x="3837638" y="5953204"/>
            <a:ext cx="4761199" cy="446397"/>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defTabSz="932597">
              <a:lnSpc>
                <a:spcPct val="110000"/>
              </a:lnSpc>
              <a:spcBef>
                <a:spcPct val="75000"/>
              </a:spcBef>
              <a:buClr>
                <a:srgbClr val="F0AB00"/>
              </a:buClr>
              <a:buSzPct val="80000"/>
              <a:defRPr/>
            </a:pPr>
            <a:r>
              <a:rPr lang="en-US" sz="2040" b="1" kern="0" dirty="0">
                <a:solidFill>
                  <a:sysClr val="windowText" lastClr="000000"/>
                </a:solidFill>
                <a:latin typeface="Arial" pitchFamily="34" charset="0"/>
              </a:rPr>
              <a:t>Increased legal and compliance risk</a:t>
            </a:r>
          </a:p>
        </p:txBody>
      </p:sp>
      <p:cxnSp>
        <p:nvCxnSpPr>
          <p:cNvPr id="8" name="Straight Connector 7"/>
          <p:cNvCxnSpPr/>
          <p:nvPr/>
        </p:nvCxnSpPr>
        <p:spPr>
          <a:xfrm>
            <a:off x="2052752" y="1703706"/>
            <a:ext cx="8330970" cy="0"/>
          </a:xfrm>
          <a:prstGeom prst="line">
            <a:avLst/>
          </a:prstGeom>
          <a:noFill/>
          <a:ln w="6350" cap="flat" cmpd="sng" algn="ctr">
            <a:solidFill>
              <a:srgbClr val="666666">
                <a:lumMod val="60000"/>
                <a:lumOff val="40000"/>
              </a:srgbClr>
            </a:solidFill>
            <a:prstDash val="solid"/>
          </a:ln>
          <a:effectLst/>
        </p:spPr>
      </p:cxnSp>
      <p:cxnSp>
        <p:nvCxnSpPr>
          <p:cNvPr id="9" name="Straight Connector 8"/>
          <p:cNvCxnSpPr/>
          <p:nvPr/>
        </p:nvCxnSpPr>
        <p:spPr>
          <a:xfrm flipV="1">
            <a:off x="2117516" y="5953205"/>
            <a:ext cx="8201442" cy="1"/>
          </a:xfrm>
          <a:prstGeom prst="line">
            <a:avLst/>
          </a:prstGeom>
          <a:noFill/>
          <a:ln w="6350" cap="flat" cmpd="sng" algn="ctr">
            <a:solidFill>
              <a:srgbClr val="666666">
                <a:lumMod val="60000"/>
                <a:lumOff val="40000"/>
              </a:srgbClr>
            </a:solidFill>
            <a:prstDash val="solid"/>
          </a:ln>
          <a:effectLst/>
        </p:spPr>
      </p:cxnSp>
      <p:sp>
        <p:nvSpPr>
          <p:cNvPr id="10" name="Oval 9"/>
          <p:cNvSpPr/>
          <p:nvPr/>
        </p:nvSpPr>
        <p:spPr bwMode="gray">
          <a:xfrm>
            <a:off x="4918487" y="2502520"/>
            <a:ext cx="2607144" cy="2606883"/>
          </a:xfrm>
          <a:prstGeom prst="ellipse">
            <a:avLst/>
          </a:prstGeom>
          <a:solidFill>
            <a:srgbClr val="0070C0"/>
          </a:solidFill>
          <a:ln>
            <a:noFill/>
            <a:headEnd/>
            <a:tailEnd/>
          </a:ln>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91792" tIns="73433" rIns="91792" bIns="73433" rtlCol="0" anchor="ctr"/>
          <a:lstStyle/>
          <a:p>
            <a:pPr algn="ctr" defTabSz="932597">
              <a:spcBef>
                <a:spcPct val="50000"/>
              </a:spcBef>
              <a:buClr>
                <a:srgbClr val="F0AB00"/>
              </a:buClr>
              <a:buSzPct val="80000"/>
              <a:defRPr/>
            </a:pPr>
            <a:endParaRPr lang="en-US" sz="1836" kern="0" dirty="0">
              <a:solidFill>
                <a:srgbClr val="000000"/>
              </a:solidFill>
              <a:ea typeface="Arial Unicode MS" pitchFamily="34" charset="-128"/>
              <a:cs typeface="Arial Unicode MS" pitchFamily="34" charset="-128"/>
            </a:endParaRPr>
          </a:p>
        </p:txBody>
      </p:sp>
      <p:cxnSp>
        <p:nvCxnSpPr>
          <p:cNvPr id="11" name="Straight Connector 10"/>
          <p:cNvCxnSpPr/>
          <p:nvPr/>
        </p:nvCxnSpPr>
        <p:spPr>
          <a:xfrm rot="16200000" flipH="1" flipV="1">
            <a:off x="5590602" y="3136122"/>
            <a:ext cx="1271228" cy="4023"/>
          </a:xfrm>
          <a:prstGeom prst="line">
            <a:avLst/>
          </a:prstGeom>
          <a:noFill/>
          <a:ln w="6350" cap="flat" cmpd="sng" algn="ctr">
            <a:solidFill>
              <a:schemeClr val="bg1">
                <a:alpha val="56000"/>
              </a:schemeClr>
            </a:solidFill>
            <a:prstDash val="solid"/>
          </a:ln>
          <a:effectLst/>
        </p:spPr>
      </p:cxnSp>
      <p:cxnSp>
        <p:nvCxnSpPr>
          <p:cNvPr id="12" name="Straight Connector 11"/>
          <p:cNvCxnSpPr/>
          <p:nvPr/>
        </p:nvCxnSpPr>
        <p:spPr>
          <a:xfrm rot="10800000" flipV="1">
            <a:off x="4974927" y="3771694"/>
            <a:ext cx="1239090" cy="413063"/>
          </a:xfrm>
          <a:prstGeom prst="line">
            <a:avLst/>
          </a:prstGeom>
          <a:noFill/>
          <a:ln w="6350" cap="flat" cmpd="sng" algn="ctr">
            <a:solidFill>
              <a:schemeClr val="bg1">
                <a:alpha val="56000"/>
              </a:schemeClr>
            </a:solidFill>
            <a:prstDash val="solid"/>
          </a:ln>
          <a:effectLst/>
        </p:spPr>
      </p:cxnSp>
      <p:cxnSp>
        <p:nvCxnSpPr>
          <p:cNvPr id="13" name="Straight Connector 12"/>
          <p:cNvCxnSpPr/>
          <p:nvPr/>
        </p:nvCxnSpPr>
        <p:spPr>
          <a:xfrm>
            <a:off x="6231988" y="3770047"/>
            <a:ext cx="1245336" cy="397372"/>
          </a:xfrm>
          <a:prstGeom prst="line">
            <a:avLst/>
          </a:prstGeom>
          <a:noFill/>
          <a:ln w="6350" cap="flat" cmpd="sng" algn="ctr">
            <a:solidFill>
              <a:schemeClr val="bg1">
                <a:alpha val="56000"/>
              </a:schemeClr>
            </a:solidFill>
            <a:prstDash val="solid"/>
          </a:ln>
          <a:effectLst/>
        </p:spPr>
      </p:cxnSp>
      <p:cxnSp>
        <p:nvCxnSpPr>
          <p:cNvPr id="14" name="Straight Connector 13"/>
          <p:cNvCxnSpPr/>
          <p:nvPr/>
        </p:nvCxnSpPr>
        <p:spPr>
          <a:xfrm rot="10800000" flipV="1">
            <a:off x="6230897" y="3075704"/>
            <a:ext cx="1067688" cy="687550"/>
          </a:xfrm>
          <a:prstGeom prst="line">
            <a:avLst/>
          </a:prstGeom>
          <a:noFill/>
          <a:ln w="6350" cap="flat" cmpd="sng" algn="ctr">
            <a:solidFill>
              <a:schemeClr val="bg1">
                <a:alpha val="56000"/>
              </a:schemeClr>
            </a:solidFill>
            <a:prstDash val="solid"/>
          </a:ln>
          <a:effectLst/>
        </p:spPr>
      </p:cxnSp>
      <p:cxnSp>
        <p:nvCxnSpPr>
          <p:cNvPr id="15" name="Straight Connector 14"/>
          <p:cNvCxnSpPr/>
          <p:nvPr/>
        </p:nvCxnSpPr>
        <p:spPr>
          <a:xfrm>
            <a:off x="5164840" y="3041055"/>
            <a:ext cx="1061284" cy="726140"/>
          </a:xfrm>
          <a:prstGeom prst="line">
            <a:avLst/>
          </a:prstGeom>
          <a:noFill/>
          <a:ln w="6350" cap="flat" cmpd="sng" algn="ctr">
            <a:solidFill>
              <a:schemeClr val="bg1">
                <a:alpha val="56000"/>
              </a:schemeClr>
            </a:solidFill>
            <a:prstDash val="solid"/>
          </a:ln>
          <a:effectLst/>
        </p:spPr>
      </p:cxnSp>
      <p:cxnSp>
        <p:nvCxnSpPr>
          <p:cNvPr id="16" name="Straight Connector 15"/>
          <p:cNvCxnSpPr/>
          <p:nvPr/>
        </p:nvCxnSpPr>
        <p:spPr>
          <a:xfrm rot="16200000" flipH="1">
            <a:off x="5900816" y="4094050"/>
            <a:ext cx="1221523" cy="568577"/>
          </a:xfrm>
          <a:prstGeom prst="line">
            <a:avLst/>
          </a:prstGeom>
          <a:noFill/>
          <a:ln w="6350" cap="flat" cmpd="sng" algn="ctr">
            <a:solidFill>
              <a:schemeClr val="bg1">
                <a:alpha val="56000"/>
              </a:schemeClr>
            </a:solidFill>
            <a:prstDash val="solid"/>
          </a:ln>
          <a:effectLst/>
        </p:spPr>
      </p:cxnSp>
      <p:cxnSp>
        <p:nvCxnSpPr>
          <p:cNvPr id="17" name="Straight Connector 16"/>
          <p:cNvCxnSpPr/>
          <p:nvPr/>
        </p:nvCxnSpPr>
        <p:spPr>
          <a:xfrm rot="5400000">
            <a:off x="5345239" y="4123303"/>
            <a:ext cx="1220387" cy="525610"/>
          </a:xfrm>
          <a:prstGeom prst="line">
            <a:avLst/>
          </a:prstGeom>
          <a:noFill/>
          <a:ln w="6350" cap="flat" cmpd="sng" algn="ctr">
            <a:solidFill>
              <a:schemeClr val="bg1">
                <a:alpha val="56000"/>
              </a:schemeClr>
            </a:solidFill>
            <a:prstDash val="solid"/>
          </a:ln>
          <a:effectLst/>
        </p:spPr>
      </p:cxnSp>
      <p:sp>
        <p:nvSpPr>
          <p:cNvPr id="18" name="TextBox 50"/>
          <p:cNvSpPr txBox="1">
            <a:spLocks noChangeArrowheads="1"/>
          </p:cNvSpPr>
          <p:nvPr/>
        </p:nvSpPr>
        <p:spPr bwMode="auto">
          <a:xfrm>
            <a:off x="4996734" y="3572700"/>
            <a:ext cx="1027528" cy="270285"/>
          </a:xfrm>
          <a:prstGeom prst="rect">
            <a:avLst/>
          </a:prstGeom>
          <a:noFill/>
          <a:ln w="9525">
            <a:noFill/>
            <a:miter lim="800000"/>
            <a:headEnd/>
            <a:tailEnd/>
          </a:ln>
        </p:spPr>
        <p:txBody>
          <a:bodyPr wrap="square">
            <a:spAutoFit/>
          </a:bodyPr>
          <a:lstStyle/>
          <a:p>
            <a:pPr algn="ctr" defTabSz="932597">
              <a:defRPr/>
            </a:pPr>
            <a:r>
              <a:rPr lang="en-US" sz="1122" kern="10" dirty="0">
                <a:ln w="12700">
                  <a:noFill/>
                  <a:round/>
                  <a:headEnd/>
                  <a:tailEnd/>
                </a:ln>
                <a:solidFill>
                  <a:srgbClr val="FFFFFF"/>
                </a:solidFill>
                <a:latin typeface="Arial"/>
                <a:cs typeface="Arial"/>
              </a:rPr>
              <a:t>Finance</a:t>
            </a:r>
          </a:p>
        </p:txBody>
      </p:sp>
      <p:sp>
        <p:nvSpPr>
          <p:cNvPr id="19" name="TextBox 50"/>
          <p:cNvSpPr txBox="1">
            <a:spLocks noChangeArrowheads="1"/>
          </p:cNvSpPr>
          <p:nvPr/>
        </p:nvSpPr>
        <p:spPr bwMode="auto">
          <a:xfrm>
            <a:off x="5789027" y="4305529"/>
            <a:ext cx="894618" cy="622511"/>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Customer Service &amp; Support</a:t>
            </a:r>
          </a:p>
        </p:txBody>
      </p:sp>
      <p:sp>
        <p:nvSpPr>
          <p:cNvPr id="20" name="TextBox 50"/>
          <p:cNvSpPr txBox="1">
            <a:spLocks noChangeArrowheads="1"/>
          </p:cNvSpPr>
          <p:nvPr/>
        </p:nvSpPr>
        <p:spPr bwMode="auto">
          <a:xfrm>
            <a:off x="5113671" y="4141538"/>
            <a:ext cx="775578" cy="270285"/>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Legal</a:t>
            </a:r>
          </a:p>
        </p:txBody>
      </p:sp>
      <p:sp>
        <p:nvSpPr>
          <p:cNvPr id="21" name="TextBox 50"/>
          <p:cNvSpPr txBox="1">
            <a:spLocks noChangeArrowheads="1"/>
          </p:cNvSpPr>
          <p:nvPr/>
        </p:nvSpPr>
        <p:spPr bwMode="auto">
          <a:xfrm>
            <a:off x="6470538" y="3418055"/>
            <a:ext cx="1105156" cy="446397"/>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Asset Management</a:t>
            </a:r>
          </a:p>
        </p:txBody>
      </p:sp>
      <p:sp>
        <p:nvSpPr>
          <p:cNvPr id="22" name="TextBox 50"/>
          <p:cNvSpPr txBox="1">
            <a:spLocks noChangeArrowheads="1"/>
          </p:cNvSpPr>
          <p:nvPr/>
        </p:nvSpPr>
        <p:spPr bwMode="auto">
          <a:xfrm>
            <a:off x="6265031" y="2955229"/>
            <a:ext cx="910049" cy="270285"/>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Production</a:t>
            </a:r>
          </a:p>
        </p:txBody>
      </p:sp>
      <p:sp>
        <p:nvSpPr>
          <p:cNvPr id="23" name="TextBox 50"/>
          <p:cNvSpPr txBox="1">
            <a:spLocks noChangeArrowheads="1"/>
          </p:cNvSpPr>
          <p:nvPr/>
        </p:nvSpPr>
        <p:spPr bwMode="auto">
          <a:xfrm>
            <a:off x="5313737" y="2988242"/>
            <a:ext cx="930644" cy="270285"/>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HR</a:t>
            </a:r>
          </a:p>
        </p:txBody>
      </p:sp>
      <p:sp>
        <p:nvSpPr>
          <p:cNvPr id="24" name="TextBox 50"/>
          <p:cNvSpPr txBox="1">
            <a:spLocks noChangeArrowheads="1"/>
          </p:cNvSpPr>
          <p:nvPr/>
        </p:nvSpPr>
        <p:spPr bwMode="auto">
          <a:xfrm>
            <a:off x="6489660" y="4065632"/>
            <a:ext cx="859198" cy="446397"/>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 Sales &amp;</a:t>
            </a:r>
          </a:p>
          <a:p>
            <a:pPr algn="ctr" defTabSz="932597">
              <a:defRPr/>
            </a:pPr>
            <a:r>
              <a:rPr lang="en-US" sz="1122" kern="0" dirty="0">
                <a:solidFill>
                  <a:srgbClr val="FFFFFF"/>
                </a:solidFill>
                <a:latin typeface="Arial"/>
              </a:rPr>
              <a:t>Marketing</a:t>
            </a:r>
          </a:p>
        </p:txBody>
      </p:sp>
      <p:sp>
        <p:nvSpPr>
          <p:cNvPr id="25" name="Rectangle 24"/>
          <p:cNvSpPr/>
          <p:nvPr/>
        </p:nvSpPr>
        <p:spPr>
          <a:xfrm>
            <a:off x="2085464" y="3322608"/>
            <a:ext cx="2684225" cy="1097993"/>
          </a:xfrm>
          <a:prstGeom prst="rect">
            <a:avLst/>
          </a:prstGeom>
        </p:spPr>
        <p:txBody>
          <a:bodyPr wrap="square" lIns="0" rIns="0">
            <a:spAutoFit/>
          </a:bodyPr>
          <a:lstStyle/>
          <a:p>
            <a:pPr marL="0" lvl="1">
              <a:lnSpc>
                <a:spcPct val="95000"/>
              </a:lnSpc>
              <a:spcBef>
                <a:spcPts val="408"/>
              </a:spcBef>
              <a:defRPr/>
            </a:pPr>
            <a:r>
              <a:rPr lang="en-US" sz="1632" kern="0" dirty="0">
                <a:solidFill>
                  <a:sysClr val="windowText" lastClr="000000"/>
                </a:solidFill>
              </a:rPr>
              <a:t>Often unclear if SAP related content is up to date; danger of content duplication</a:t>
            </a:r>
          </a:p>
          <a:p>
            <a:pPr marL="0" lvl="1" defTabSz="932597">
              <a:lnSpc>
                <a:spcPct val="95000"/>
              </a:lnSpc>
              <a:spcBef>
                <a:spcPts val="408"/>
              </a:spcBef>
              <a:defRPr/>
            </a:pPr>
            <a:endParaRPr lang="en-US" sz="1632" kern="0" dirty="0">
              <a:solidFill>
                <a:sysClr val="windowText" lastClr="000000"/>
              </a:solidFill>
            </a:endParaRPr>
          </a:p>
        </p:txBody>
      </p:sp>
      <p:sp>
        <p:nvSpPr>
          <p:cNvPr id="27" name="Rectangle 26"/>
          <p:cNvSpPr/>
          <p:nvPr/>
        </p:nvSpPr>
        <p:spPr>
          <a:xfrm>
            <a:off x="2084039" y="2091737"/>
            <a:ext cx="2710942" cy="1067534"/>
          </a:xfrm>
          <a:prstGeom prst="rect">
            <a:avLst/>
          </a:prstGeom>
        </p:spPr>
        <p:txBody>
          <a:bodyPr wrap="square" lIns="0" rIns="0">
            <a:spAutoFit/>
          </a:bodyPr>
          <a:lstStyle/>
          <a:p>
            <a:pPr marL="0" lvl="1">
              <a:lnSpc>
                <a:spcPct val="95000"/>
              </a:lnSpc>
              <a:spcBef>
                <a:spcPts val="408"/>
              </a:spcBef>
              <a:defRPr/>
            </a:pPr>
            <a:r>
              <a:rPr lang="en-US" sz="1632" kern="0" dirty="0">
                <a:solidFill>
                  <a:sysClr val="windowText" lastClr="000000"/>
                </a:solidFill>
              </a:rPr>
              <a:t>Content related to SAP processes filed in SharePoint without business context information</a:t>
            </a:r>
          </a:p>
        </p:txBody>
      </p:sp>
      <p:sp>
        <p:nvSpPr>
          <p:cNvPr id="28" name="Rectangle 27"/>
          <p:cNvSpPr/>
          <p:nvPr/>
        </p:nvSpPr>
        <p:spPr>
          <a:xfrm>
            <a:off x="7833366" y="4602504"/>
            <a:ext cx="2588922" cy="808106"/>
          </a:xfrm>
          <a:prstGeom prst="rect">
            <a:avLst/>
          </a:prstGeom>
        </p:spPr>
        <p:txBody>
          <a:bodyPr wrap="square" lIns="0" rIns="0">
            <a:spAutoFit/>
          </a:bodyPr>
          <a:lstStyle/>
          <a:p>
            <a:pPr marL="0" lvl="1">
              <a:lnSpc>
                <a:spcPct val="95000"/>
              </a:lnSpc>
              <a:spcBef>
                <a:spcPts val="408"/>
              </a:spcBef>
              <a:defRPr/>
            </a:pPr>
            <a:r>
              <a:rPr lang="en-US" sz="1632" kern="0" dirty="0">
                <a:solidFill>
                  <a:sysClr val="windowText" lastClr="000000"/>
                </a:solidFill>
              </a:rPr>
              <a:t>SAP related content not retained for legally required duration, or kept too long</a:t>
            </a:r>
          </a:p>
        </p:txBody>
      </p:sp>
      <p:sp>
        <p:nvSpPr>
          <p:cNvPr id="29" name="Rectangle 28"/>
          <p:cNvSpPr/>
          <p:nvPr/>
        </p:nvSpPr>
        <p:spPr>
          <a:xfrm>
            <a:off x="7833366" y="3322608"/>
            <a:ext cx="2588922" cy="1363192"/>
          </a:xfrm>
          <a:prstGeom prst="rect">
            <a:avLst/>
          </a:prstGeom>
        </p:spPr>
        <p:txBody>
          <a:bodyPr wrap="square" lIns="0" rIns="0">
            <a:spAutoFit/>
          </a:bodyPr>
          <a:lstStyle/>
          <a:p>
            <a:pPr marL="0" lvl="1">
              <a:lnSpc>
                <a:spcPct val="95000"/>
              </a:lnSpc>
              <a:spcBef>
                <a:spcPts val="408"/>
              </a:spcBef>
              <a:defRPr/>
            </a:pPr>
            <a:r>
              <a:rPr lang="en-US" sz="1632" kern="0" dirty="0">
                <a:solidFill>
                  <a:sysClr val="windowText" lastClr="000000"/>
                </a:solidFill>
              </a:rPr>
              <a:t>Inability to find such content amongst growing volume of overall SharePoint content </a:t>
            </a:r>
          </a:p>
          <a:p>
            <a:pPr marL="0" lvl="1" defTabSz="932597">
              <a:lnSpc>
                <a:spcPct val="95000"/>
              </a:lnSpc>
              <a:spcBef>
                <a:spcPts val="408"/>
              </a:spcBef>
              <a:defRPr/>
            </a:pPr>
            <a:endParaRPr lang="en-US" sz="1632" kern="0" dirty="0">
              <a:solidFill>
                <a:sysClr val="windowText" lastClr="000000"/>
              </a:solidFill>
            </a:endParaRPr>
          </a:p>
        </p:txBody>
      </p:sp>
      <p:sp>
        <p:nvSpPr>
          <p:cNvPr id="30" name="Rectangle 29"/>
          <p:cNvSpPr/>
          <p:nvPr/>
        </p:nvSpPr>
        <p:spPr>
          <a:xfrm>
            <a:off x="7833366" y="2091737"/>
            <a:ext cx="2613204" cy="824193"/>
          </a:xfrm>
          <a:prstGeom prst="rect">
            <a:avLst/>
          </a:prstGeom>
        </p:spPr>
        <p:txBody>
          <a:bodyPr wrap="square" lIns="0" rIns="0">
            <a:spAutoFit/>
          </a:bodyPr>
          <a:lstStyle/>
          <a:p>
            <a:pPr marL="0" lvl="1" defTabSz="932597">
              <a:lnSpc>
                <a:spcPct val="95000"/>
              </a:lnSpc>
              <a:spcBef>
                <a:spcPts val="408"/>
              </a:spcBef>
              <a:defRPr/>
            </a:pPr>
            <a:r>
              <a:rPr lang="en-US" sz="1632" kern="0" dirty="0">
                <a:solidFill>
                  <a:sysClr val="windowText" lastClr="000000"/>
                </a:solidFill>
              </a:rPr>
              <a:t>SAP GUI users have no access to content filed in SharePoint</a:t>
            </a:r>
          </a:p>
        </p:txBody>
      </p:sp>
      <p:sp>
        <p:nvSpPr>
          <p:cNvPr id="35" name="Rectangle 34"/>
          <p:cNvSpPr/>
          <p:nvPr/>
        </p:nvSpPr>
        <p:spPr>
          <a:xfrm>
            <a:off x="2083982" y="4447980"/>
            <a:ext cx="2695487" cy="1363192"/>
          </a:xfrm>
          <a:prstGeom prst="rect">
            <a:avLst/>
          </a:prstGeom>
        </p:spPr>
        <p:txBody>
          <a:bodyPr wrap="square" lIns="0" rIns="0">
            <a:spAutoFit/>
          </a:bodyPr>
          <a:lstStyle/>
          <a:p>
            <a:pPr marL="0" lvl="1">
              <a:lnSpc>
                <a:spcPct val="95000"/>
              </a:lnSpc>
              <a:spcBef>
                <a:spcPts val="408"/>
              </a:spcBef>
              <a:defRPr/>
            </a:pPr>
            <a:r>
              <a:rPr lang="en-US" sz="1632" kern="0" dirty="0">
                <a:solidFill>
                  <a:sysClr val="windowText" lastClr="000000"/>
                </a:solidFill>
              </a:rPr>
              <a:t>Business context information often added manually, getting out of sync with SAP metadata</a:t>
            </a:r>
          </a:p>
          <a:p>
            <a:pPr marL="0" lvl="1" defTabSz="932597">
              <a:lnSpc>
                <a:spcPct val="95000"/>
              </a:lnSpc>
              <a:spcBef>
                <a:spcPts val="408"/>
              </a:spcBef>
              <a:defRPr/>
            </a:pPr>
            <a:endParaRPr lang="en-US" sz="1632" kern="0" dirty="0">
              <a:solidFill>
                <a:sysClr val="windowText" lastClr="000000"/>
              </a:solidFill>
            </a:endParaRPr>
          </a:p>
        </p:txBody>
      </p:sp>
    </p:spTree>
    <p:extLst>
      <p:ext uri="{BB962C8B-B14F-4D97-AF65-F5344CB8AC3E}">
        <p14:creationId xmlns:p14="http://schemas.microsoft.com/office/powerpoint/2010/main" val="394397866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4809468" y="2365961"/>
            <a:ext cx="2880000" cy="2880000"/>
          </a:xfrm>
          <a:prstGeom prst="rect">
            <a:avLst/>
          </a:prstGeom>
        </p:spPr>
      </p:pic>
      <p:sp>
        <p:nvSpPr>
          <p:cNvPr id="2" name="Title 1"/>
          <p:cNvSpPr>
            <a:spLocks noGrp="1"/>
          </p:cNvSpPr>
          <p:nvPr>
            <p:ph type="title"/>
          </p:nvPr>
        </p:nvSpPr>
        <p:spPr/>
        <p:txBody>
          <a:bodyPr>
            <a:normAutofit fontScale="90000"/>
          </a:bodyPr>
          <a:lstStyle/>
          <a:p>
            <a:pPr algn="ctr"/>
            <a:r>
              <a:rPr lang="en-US" dirty="0" smtClean="0"/>
              <a:t>Pain when SAP is not SharePoint enabled</a:t>
            </a:r>
            <a:endParaRPr lang="en-US" dirty="0"/>
          </a:p>
        </p:txBody>
      </p:sp>
      <p:sp>
        <p:nvSpPr>
          <p:cNvPr id="6" name="Text Box 375"/>
          <p:cNvSpPr txBox="1">
            <a:spLocks noChangeArrowheads="1"/>
          </p:cNvSpPr>
          <p:nvPr/>
        </p:nvSpPr>
        <p:spPr bwMode="auto">
          <a:xfrm>
            <a:off x="3943681" y="1286430"/>
            <a:ext cx="4668266" cy="410946"/>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defTabSz="932597">
              <a:lnSpc>
                <a:spcPct val="110000"/>
              </a:lnSpc>
              <a:spcBef>
                <a:spcPct val="75000"/>
              </a:spcBef>
              <a:buClr>
                <a:srgbClr val="F0AB00"/>
              </a:buClr>
              <a:buSzPct val="80000"/>
              <a:defRPr/>
            </a:pPr>
            <a:r>
              <a:rPr lang="en-US" sz="2040" b="1" kern="0" dirty="0">
                <a:solidFill>
                  <a:sysClr val="windowText" lastClr="000000"/>
                </a:solidFill>
                <a:latin typeface="Arial" pitchFamily="34" charset="0"/>
              </a:rPr>
              <a:t>Increased legal and compliance risk</a:t>
            </a:r>
          </a:p>
        </p:txBody>
      </p:sp>
      <p:sp>
        <p:nvSpPr>
          <p:cNvPr id="7" name="Text Box 376"/>
          <p:cNvSpPr txBox="1">
            <a:spLocks noChangeArrowheads="1"/>
          </p:cNvSpPr>
          <p:nvPr/>
        </p:nvSpPr>
        <p:spPr bwMode="auto">
          <a:xfrm>
            <a:off x="4587517" y="5953204"/>
            <a:ext cx="3313728" cy="437684"/>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defTabSz="932597">
              <a:lnSpc>
                <a:spcPct val="110000"/>
              </a:lnSpc>
              <a:spcBef>
                <a:spcPct val="75000"/>
              </a:spcBef>
              <a:buClr>
                <a:srgbClr val="F0AB00"/>
              </a:buClr>
              <a:buSzPct val="80000"/>
              <a:defRPr/>
            </a:pPr>
            <a:r>
              <a:rPr lang="en-US" sz="2040" b="1" kern="0" dirty="0" smtClean="0">
                <a:solidFill>
                  <a:sysClr val="windowText" lastClr="000000"/>
                </a:solidFill>
                <a:latin typeface="Arial" pitchFamily="34" charset="0"/>
              </a:rPr>
              <a:t>Lack of business context</a:t>
            </a:r>
            <a:endParaRPr lang="en-US" sz="2040" b="1" kern="0" dirty="0">
              <a:solidFill>
                <a:sysClr val="windowText" lastClr="000000"/>
              </a:solidFill>
              <a:latin typeface="Arial" pitchFamily="34" charset="0"/>
            </a:endParaRPr>
          </a:p>
        </p:txBody>
      </p:sp>
      <p:cxnSp>
        <p:nvCxnSpPr>
          <p:cNvPr id="8" name="Straight Connector 7"/>
          <p:cNvCxnSpPr/>
          <p:nvPr/>
        </p:nvCxnSpPr>
        <p:spPr>
          <a:xfrm>
            <a:off x="2052752" y="1703706"/>
            <a:ext cx="8330970" cy="0"/>
          </a:xfrm>
          <a:prstGeom prst="line">
            <a:avLst/>
          </a:prstGeom>
          <a:noFill/>
          <a:ln w="6350" cap="flat" cmpd="sng" algn="ctr">
            <a:solidFill>
              <a:srgbClr val="666666">
                <a:lumMod val="60000"/>
                <a:lumOff val="40000"/>
              </a:srgbClr>
            </a:solidFill>
            <a:prstDash val="solid"/>
          </a:ln>
          <a:effectLst/>
        </p:spPr>
      </p:cxnSp>
      <p:cxnSp>
        <p:nvCxnSpPr>
          <p:cNvPr id="9" name="Straight Connector 8"/>
          <p:cNvCxnSpPr/>
          <p:nvPr/>
        </p:nvCxnSpPr>
        <p:spPr>
          <a:xfrm flipV="1">
            <a:off x="2117516" y="5953205"/>
            <a:ext cx="8201442" cy="1"/>
          </a:xfrm>
          <a:prstGeom prst="line">
            <a:avLst/>
          </a:prstGeom>
          <a:noFill/>
          <a:ln w="6350" cap="flat" cmpd="sng" algn="ctr">
            <a:solidFill>
              <a:srgbClr val="666666">
                <a:lumMod val="60000"/>
                <a:lumOff val="40000"/>
              </a:srgbClr>
            </a:solidFill>
            <a:prstDash val="solid"/>
          </a:ln>
          <a:effectLst/>
        </p:spPr>
      </p:cxnSp>
      <p:cxnSp>
        <p:nvCxnSpPr>
          <p:cNvPr id="11" name="Straight Connector 10"/>
          <p:cNvCxnSpPr/>
          <p:nvPr/>
        </p:nvCxnSpPr>
        <p:spPr>
          <a:xfrm rot="16200000" flipH="1" flipV="1">
            <a:off x="5590602" y="3136122"/>
            <a:ext cx="1271228" cy="4023"/>
          </a:xfrm>
          <a:prstGeom prst="line">
            <a:avLst/>
          </a:prstGeom>
          <a:noFill/>
          <a:ln w="6350" cap="flat" cmpd="sng" algn="ctr">
            <a:solidFill>
              <a:schemeClr val="bg1">
                <a:alpha val="56000"/>
              </a:schemeClr>
            </a:solidFill>
            <a:prstDash val="solid"/>
          </a:ln>
          <a:effectLst/>
        </p:spPr>
      </p:cxnSp>
      <p:cxnSp>
        <p:nvCxnSpPr>
          <p:cNvPr id="12" name="Straight Connector 11"/>
          <p:cNvCxnSpPr/>
          <p:nvPr/>
        </p:nvCxnSpPr>
        <p:spPr>
          <a:xfrm rot="10800000" flipV="1">
            <a:off x="4974927" y="3771694"/>
            <a:ext cx="1239090" cy="413063"/>
          </a:xfrm>
          <a:prstGeom prst="line">
            <a:avLst/>
          </a:prstGeom>
          <a:noFill/>
          <a:ln w="6350" cap="flat" cmpd="sng" algn="ctr">
            <a:solidFill>
              <a:schemeClr val="bg1">
                <a:alpha val="56000"/>
              </a:schemeClr>
            </a:solidFill>
            <a:prstDash val="solid"/>
          </a:ln>
          <a:effectLst/>
        </p:spPr>
      </p:cxnSp>
      <p:cxnSp>
        <p:nvCxnSpPr>
          <p:cNvPr id="13" name="Straight Connector 12"/>
          <p:cNvCxnSpPr/>
          <p:nvPr/>
        </p:nvCxnSpPr>
        <p:spPr>
          <a:xfrm>
            <a:off x="6231988" y="3770047"/>
            <a:ext cx="1245336" cy="397372"/>
          </a:xfrm>
          <a:prstGeom prst="line">
            <a:avLst/>
          </a:prstGeom>
          <a:noFill/>
          <a:ln w="6350" cap="flat" cmpd="sng" algn="ctr">
            <a:solidFill>
              <a:schemeClr val="bg1">
                <a:alpha val="56000"/>
              </a:schemeClr>
            </a:solidFill>
            <a:prstDash val="solid"/>
          </a:ln>
          <a:effectLst/>
        </p:spPr>
      </p:cxnSp>
      <p:cxnSp>
        <p:nvCxnSpPr>
          <p:cNvPr id="14" name="Straight Connector 13"/>
          <p:cNvCxnSpPr/>
          <p:nvPr/>
        </p:nvCxnSpPr>
        <p:spPr>
          <a:xfrm rot="10800000" flipV="1">
            <a:off x="6230897" y="3075704"/>
            <a:ext cx="1067688" cy="687550"/>
          </a:xfrm>
          <a:prstGeom prst="line">
            <a:avLst/>
          </a:prstGeom>
          <a:noFill/>
          <a:ln w="6350" cap="flat" cmpd="sng" algn="ctr">
            <a:solidFill>
              <a:schemeClr val="bg1">
                <a:alpha val="56000"/>
              </a:schemeClr>
            </a:solidFill>
            <a:prstDash val="solid"/>
          </a:ln>
          <a:effectLst/>
        </p:spPr>
      </p:cxnSp>
      <p:cxnSp>
        <p:nvCxnSpPr>
          <p:cNvPr id="15" name="Straight Connector 14"/>
          <p:cNvCxnSpPr/>
          <p:nvPr/>
        </p:nvCxnSpPr>
        <p:spPr>
          <a:xfrm>
            <a:off x="5164840" y="3041055"/>
            <a:ext cx="1061284" cy="726140"/>
          </a:xfrm>
          <a:prstGeom prst="line">
            <a:avLst/>
          </a:prstGeom>
          <a:noFill/>
          <a:ln w="6350" cap="flat" cmpd="sng" algn="ctr">
            <a:solidFill>
              <a:schemeClr val="bg1">
                <a:alpha val="56000"/>
              </a:schemeClr>
            </a:solidFill>
            <a:prstDash val="solid"/>
          </a:ln>
          <a:effectLst/>
        </p:spPr>
      </p:cxnSp>
      <p:cxnSp>
        <p:nvCxnSpPr>
          <p:cNvPr id="16" name="Straight Connector 15"/>
          <p:cNvCxnSpPr/>
          <p:nvPr/>
        </p:nvCxnSpPr>
        <p:spPr>
          <a:xfrm rot="16200000" flipH="1">
            <a:off x="5900816" y="4094050"/>
            <a:ext cx="1221523" cy="568577"/>
          </a:xfrm>
          <a:prstGeom prst="line">
            <a:avLst/>
          </a:prstGeom>
          <a:noFill/>
          <a:ln w="6350" cap="flat" cmpd="sng" algn="ctr">
            <a:solidFill>
              <a:schemeClr val="bg1">
                <a:alpha val="56000"/>
              </a:schemeClr>
            </a:solidFill>
            <a:prstDash val="solid"/>
          </a:ln>
          <a:effectLst/>
        </p:spPr>
      </p:cxnSp>
      <p:cxnSp>
        <p:nvCxnSpPr>
          <p:cNvPr id="17" name="Straight Connector 16"/>
          <p:cNvCxnSpPr/>
          <p:nvPr/>
        </p:nvCxnSpPr>
        <p:spPr>
          <a:xfrm rot="5400000">
            <a:off x="5345239" y="4123303"/>
            <a:ext cx="1220387" cy="525610"/>
          </a:xfrm>
          <a:prstGeom prst="line">
            <a:avLst/>
          </a:prstGeom>
          <a:noFill/>
          <a:ln w="6350" cap="flat" cmpd="sng" algn="ctr">
            <a:solidFill>
              <a:schemeClr val="bg1">
                <a:alpha val="56000"/>
              </a:schemeClr>
            </a:solidFill>
            <a:prstDash val="solid"/>
          </a:ln>
          <a:effectLst/>
        </p:spPr>
      </p:cxnSp>
      <p:sp>
        <p:nvSpPr>
          <p:cNvPr id="18" name="TextBox 50"/>
          <p:cNvSpPr txBox="1">
            <a:spLocks noChangeArrowheads="1"/>
          </p:cNvSpPr>
          <p:nvPr/>
        </p:nvSpPr>
        <p:spPr bwMode="auto">
          <a:xfrm>
            <a:off x="4996734" y="3572700"/>
            <a:ext cx="1027528" cy="270285"/>
          </a:xfrm>
          <a:prstGeom prst="rect">
            <a:avLst/>
          </a:prstGeom>
          <a:noFill/>
          <a:ln w="9525">
            <a:noFill/>
            <a:miter lim="800000"/>
            <a:headEnd/>
            <a:tailEnd/>
          </a:ln>
        </p:spPr>
        <p:txBody>
          <a:bodyPr wrap="square">
            <a:spAutoFit/>
          </a:bodyPr>
          <a:lstStyle/>
          <a:p>
            <a:pPr algn="ctr" defTabSz="932597">
              <a:defRPr/>
            </a:pPr>
            <a:r>
              <a:rPr lang="en-US" sz="1122" kern="10" dirty="0">
                <a:ln w="12700">
                  <a:noFill/>
                  <a:round/>
                  <a:headEnd/>
                  <a:tailEnd/>
                </a:ln>
                <a:solidFill>
                  <a:srgbClr val="FFFFFF"/>
                </a:solidFill>
                <a:latin typeface="Arial"/>
                <a:cs typeface="Arial"/>
              </a:rPr>
              <a:t>Finance</a:t>
            </a:r>
          </a:p>
        </p:txBody>
      </p:sp>
      <p:sp>
        <p:nvSpPr>
          <p:cNvPr id="19" name="TextBox 50"/>
          <p:cNvSpPr txBox="1">
            <a:spLocks noChangeArrowheads="1"/>
          </p:cNvSpPr>
          <p:nvPr/>
        </p:nvSpPr>
        <p:spPr bwMode="auto">
          <a:xfrm>
            <a:off x="5789027" y="4305529"/>
            <a:ext cx="894618" cy="622511"/>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Customer Service &amp; Support</a:t>
            </a:r>
          </a:p>
        </p:txBody>
      </p:sp>
      <p:sp>
        <p:nvSpPr>
          <p:cNvPr id="20" name="TextBox 50"/>
          <p:cNvSpPr txBox="1">
            <a:spLocks noChangeArrowheads="1"/>
          </p:cNvSpPr>
          <p:nvPr/>
        </p:nvSpPr>
        <p:spPr bwMode="auto">
          <a:xfrm>
            <a:off x="5113671" y="4141538"/>
            <a:ext cx="775578" cy="270285"/>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Legal</a:t>
            </a:r>
          </a:p>
        </p:txBody>
      </p:sp>
      <p:sp>
        <p:nvSpPr>
          <p:cNvPr id="21" name="TextBox 50"/>
          <p:cNvSpPr txBox="1">
            <a:spLocks noChangeArrowheads="1"/>
          </p:cNvSpPr>
          <p:nvPr/>
        </p:nvSpPr>
        <p:spPr bwMode="auto">
          <a:xfrm>
            <a:off x="6470538" y="3418055"/>
            <a:ext cx="1105156" cy="446397"/>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Asset Management</a:t>
            </a:r>
          </a:p>
        </p:txBody>
      </p:sp>
      <p:sp>
        <p:nvSpPr>
          <p:cNvPr id="22" name="TextBox 50"/>
          <p:cNvSpPr txBox="1">
            <a:spLocks noChangeArrowheads="1"/>
          </p:cNvSpPr>
          <p:nvPr/>
        </p:nvSpPr>
        <p:spPr bwMode="auto">
          <a:xfrm>
            <a:off x="6265031" y="2955229"/>
            <a:ext cx="910049" cy="270285"/>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Production</a:t>
            </a:r>
          </a:p>
        </p:txBody>
      </p:sp>
      <p:sp>
        <p:nvSpPr>
          <p:cNvPr id="23" name="TextBox 50"/>
          <p:cNvSpPr txBox="1">
            <a:spLocks noChangeArrowheads="1"/>
          </p:cNvSpPr>
          <p:nvPr/>
        </p:nvSpPr>
        <p:spPr bwMode="auto">
          <a:xfrm>
            <a:off x="5313737" y="2988242"/>
            <a:ext cx="930644" cy="270285"/>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HR</a:t>
            </a:r>
          </a:p>
        </p:txBody>
      </p:sp>
      <p:sp>
        <p:nvSpPr>
          <p:cNvPr id="24" name="TextBox 50"/>
          <p:cNvSpPr txBox="1">
            <a:spLocks noChangeArrowheads="1"/>
          </p:cNvSpPr>
          <p:nvPr/>
        </p:nvSpPr>
        <p:spPr bwMode="auto">
          <a:xfrm>
            <a:off x="6489660" y="4065632"/>
            <a:ext cx="859198" cy="446397"/>
          </a:xfrm>
          <a:prstGeom prst="rect">
            <a:avLst/>
          </a:prstGeom>
          <a:noFill/>
          <a:ln w="9525">
            <a:noFill/>
            <a:miter lim="800000"/>
            <a:headEnd/>
            <a:tailEnd/>
          </a:ln>
        </p:spPr>
        <p:txBody>
          <a:bodyPr wrap="square">
            <a:spAutoFit/>
          </a:bodyPr>
          <a:lstStyle/>
          <a:p>
            <a:pPr algn="ctr" defTabSz="932597">
              <a:defRPr/>
            </a:pPr>
            <a:r>
              <a:rPr lang="en-US" sz="1122" kern="0" dirty="0">
                <a:solidFill>
                  <a:srgbClr val="FFFFFF"/>
                </a:solidFill>
                <a:latin typeface="Arial"/>
              </a:rPr>
              <a:t> Sales &amp;</a:t>
            </a:r>
          </a:p>
          <a:p>
            <a:pPr algn="ctr" defTabSz="932597">
              <a:defRPr/>
            </a:pPr>
            <a:r>
              <a:rPr lang="en-US" sz="1122" kern="0" dirty="0">
                <a:solidFill>
                  <a:srgbClr val="FFFFFF"/>
                </a:solidFill>
                <a:latin typeface="Arial"/>
              </a:rPr>
              <a:t>Marketing</a:t>
            </a:r>
          </a:p>
        </p:txBody>
      </p:sp>
      <p:sp>
        <p:nvSpPr>
          <p:cNvPr id="25" name="Rectangle 24"/>
          <p:cNvSpPr/>
          <p:nvPr/>
        </p:nvSpPr>
        <p:spPr>
          <a:xfrm>
            <a:off x="2085464" y="3322608"/>
            <a:ext cx="2684225" cy="808106"/>
          </a:xfrm>
          <a:prstGeom prst="rect">
            <a:avLst/>
          </a:prstGeom>
        </p:spPr>
        <p:txBody>
          <a:bodyPr wrap="square" lIns="0" rIns="0">
            <a:spAutoFit/>
          </a:bodyPr>
          <a:lstStyle/>
          <a:p>
            <a:pPr marL="0" lvl="1">
              <a:lnSpc>
                <a:spcPct val="95000"/>
              </a:lnSpc>
              <a:spcBef>
                <a:spcPts val="408"/>
              </a:spcBef>
              <a:defRPr/>
            </a:pPr>
            <a:r>
              <a:rPr lang="en-US" sz="1632" kern="0" dirty="0" smtClean="0">
                <a:solidFill>
                  <a:sysClr val="windowText" lastClr="000000"/>
                </a:solidFill>
              </a:rPr>
              <a:t>No insights of SAP users into unstructured information, no single version of the truth</a:t>
            </a:r>
            <a:endParaRPr lang="en-US" sz="1632" kern="0" dirty="0">
              <a:solidFill>
                <a:sysClr val="windowText" lastClr="000000"/>
              </a:solidFill>
            </a:endParaRPr>
          </a:p>
        </p:txBody>
      </p:sp>
      <p:sp>
        <p:nvSpPr>
          <p:cNvPr id="27" name="Rectangle 26"/>
          <p:cNvSpPr/>
          <p:nvPr/>
        </p:nvSpPr>
        <p:spPr>
          <a:xfrm>
            <a:off x="2084039" y="2091737"/>
            <a:ext cx="2710942" cy="1046697"/>
          </a:xfrm>
          <a:prstGeom prst="rect">
            <a:avLst/>
          </a:prstGeom>
        </p:spPr>
        <p:txBody>
          <a:bodyPr wrap="square" lIns="0" rIns="0">
            <a:spAutoFit/>
          </a:bodyPr>
          <a:lstStyle/>
          <a:p>
            <a:pPr marL="0" lvl="1">
              <a:lnSpc>
                <a:spcPct val="95000"/>
              </a:lnSpc>
              <a:spcBef>
                <a:spcPts val="408"/>
              </a:spcBef>
              <a:defRPr/>
            </a:pPr>
            <a:r>
              <a:rPr lang="en-US" sz="1632" kern="0" dirty="0" smtClean="0">
                <a:solidFill>
                  <a:sysClr val="windowText" lastClr="000000"/>
                </a:solidFill>
              </a:rPr>
              <a:t>ERP data underutilized; not leveraging investment = unstructured collaboration processes</a:t>
            </a:r>
            <a:endParaRPr lang="en-US" sz="1632" kern="0" dirty="0">
              <a:solidFill>
                <a:sysClr val="windowText" lastClr="000000"/>
              </a:solidFill>
            </a:endParaRPr>
          </a:p>
        </p:txBody>
      </p:sp>
      <p:sp>
        <p:nvSpPr>
          <p:cNvPr id="28" name="Rectangle 27"/>
          <p:cNvSpPr/>
          <p:nvPr/>
        </p:nvSpPr>
        <p:spPr>
          <a:xfrm>
            <a:off x="7833366" y="4602504"/>
            <a:ext cx="2588922" cy="569515"/>
          </a:xfrm>
          <a:prstGeom prst="rect">
            <a:avLst/>
          </a:prstGeom>
        </p:spPr>
        <p:txBody>
          <a:bodyPr wrap="square" lIns="0" rIns="0">
            <a:spAutoFit/>
          </a:bodyPr>
          <a:lstStyle/>
          <a:p>
            <a:pPr marL="0" lvl="1">
              <a:lnSpc>
                <a:spcPct val="95000"/>
              </a:lnSpc>
              <a:spcBef>
                <a:spcPts val="408"/>
              </a:spcBef>
              <a:defRPr/>
            </a:pPr>
            <a:r>
              <a:rPr lang="en-US" sz="1632" kern="0" dirty="0" smtClean="0">
                <a:solidFill>
                  <a:sysClr val="windowText" lastClr="000000"/>
                </a:solidFill>
              </a:rPr>
              <a:t>Lack of auditability and business insight</a:t>
            </a:r>
            <a:endParaRPr lang="en-US" sz="1632" kern="0" dirty="0">
              <a:solidFill>
                <a:sysClr val="windowText" lastClr="000000"/>
              </a:solidFill>
            </a:endParaRPr>
          </a:p>
        </p:txBody>
      </p:sp>
      <p:sp>
        <p:nvSpPr>
          <p:cNvPr id="29" name="Rectangle 28"/>
          <p:cNvSpPr/>
          <p:nvPr/>
        </p:nvSpPr>
        <p:spPr>
          <a:xfrm>
            <a:off x="7833366" y="3322608"/>
            <a:ext cx="2588922" cy="1097993"/>
          </a:xfrm>
          <a:prstGeom prst="rect">
            <a:avLst/>
          </a:prstGeom>
        </p:spPr>
        <p:txBody>
          <a:bodyPr wrap="square" lIns="0" rIns="0">
            <a:spAutoFit/>
          </a:bodyPr>
          <a:lstStyle/>
          <a:p>
            <a:pPr marL="0" lvl="1">
              <a:lnSpc>
                <a:spcPct val="95000"/>
              </a:lnSpc>
              <a:spcBef>
                <a:spcPts val="408"/>
              </a:spcBef>
              <a:defRPr/>
            </a:pPr>
            <a:r>
              <a:rPr lang="en-US" sz="1632" kern="0" dirty="0" smtClean="0">
                <a:solidFill>
                  <a:sysClr val="windowText" lastClr="000000"/>
                </a:solidFill>
              </a:rPr>
              <a:t>Enterprise Search issues, which repository holds related content</a:t>
            </a:r>
            <a:endParaRPr lang="en-US" sz="1632" kern="0" dirty="0">
              <a:solidFill>
                <a:sysClr val="windowText" lastClr="000000"/>
              </a:solidFill>
            </a:endParaRPr>
          </a:p>
          <a:p>
            <a:pPr marL="0" lvl="1" defTabSz="932597">
              <a:lnSpc>
                <a:spcPct val="95000"/>
              </a:lnSpc>
              <a:spcBef>
                <a:spcPts val="408"/>
              </a:spcBef>
              <a:defRPr/>
            </a:pPr>
            <a:endParaRPr lang="en-US" sz="1632" kern="0" dirty="0">
              <a:solidFill>
                <a:sysClr val="windowText" lastClr="000000"/>
              </a:solidFill>
            </a:endParaRPr>
          </a:p>
        </p:txBody>
      </p:sp>
      <p:sp>
        <p:nvSpPr>
          <p:cNvPr id="30" name="Rectangle 29"/>
          <p:cNvSpPr/>
          <p:nvPr/>
        </p:nvSpPr>
        <p:spPr>
          <a:xfrm>
            <a:off x="7833366" y="2091737"/>
            <a:ext cx="2613204" cy="808106"/>
          </a:xfrm>
          <a:prstGeom prst="rect">
            <a:avLst/>
          </a:prstGeom>
        </p:spPr>
        <p:txBody>
          <a:bodyPr wrap="square" lIns="0" rIns="0">
            <a:spAutoFit/>
          </a:bodyPr>
          <a:lstStyle/>
          <a:p>
            <a:pPr marL="0" lvl="1" defTabSz="932597">
              <a:lnSpc>
                <a:spcPct val="95000"/>
              </a:lnSpc>
              <a:spcBef>
                <a:spcPts val="408"/>
              </a:spcBef>
              <a:defRPr/>
            </a:pPr>
            <a:r>
              <a:rPr lang="en-US" sz="1632" kern="0" dirty="0" smtClean="0">
                <a:solidFill>
                  <a:sysClr val="windowText" lastClr="000000"/>
                </a:solidFill>
              </a:rPr>
              <a:t>Data without content hinders eDiscovery processes</a:t>
            </a:r>
            <a:endParaRPr lang="en-US" sz="1632" kern="0" dirty="0">
              <a:solidFill>
                <a:sysClr val="windowText" lastClr="000000"/>
              </a:solidFill>
            </a:endParaRPr>
          </a:p>
        </p:txBody>
      </p:sp>
      <p:sp>
        <p:nvSpPr>
          <p:cNvPr id="35" name="Rectangle 34"/>
          <p:cNvSpPr/>
          <p:nvPr/>
        </p:nvSpPr>
        <p:spPr>
          <a:xfrm>
            <a:off x="2083982" y="4447980"/>
            <a:ext cx="2695487" cy="808106"/>
          </a:xfrm>
          <a:prstGeom prst="rect">
            <a:avLst/>
          </a:prstGeom>
        </p:spPr>
        <p:txBody>
          <a:bodyPr wrap="square" lIns="0" rIns="0">
            <a:spAutoFit/>
          </a:bodyPr>
          <a:lstStyle/>
          <a:p>
            <a:pPr marL="0" lvl="1">
              <a:lnSpc>
                <a:spcPct val="95000"/>
              </a:lnSpc>
              <a:spcBef>
                <a:spcPts val="408"/>
              </a:spcBef>
              <a:defRPr/>
            </a:pPr>
            <a:r>
              <a:rPr lang="en-US" sz="1632" kern="0" dirty="0" smtClean="0">
                <a:solidFill>
                  <a:sysClr val="windowText" lastClr="000000"/>
                </a:solidFill>
              </a:rPr>
              <a:t>SAP data not used in context with unstructured information</a:t>
            </a:r>
            <a:endParaRPr lang="en-US" sz="1632" kern="0" dirty="0">
              <a:solidFill>
                <a:sysClr val="windowText" lastClr="000000"/>
              </a:solidFill>
            </a:endParaRPr>
          </a:p>
        </p:txBody>
      </p:sp>
    </p:spTree>
    <p:extLst>
      <p:ext uri="{BB962C8B-B14F-4D97-AF65-F5344CB8AC3E}">
        <p14:creationId xmlns:p14="http://schemas.microsoft.com/office/powerpoint/2010/main" val="1682337473"/>
      </p:ext>
    </p:extLst>
  </p:cSld>
  <p:clrMapOvr>
    <a:masterClrMapping/>
  </p:clrMapOvr>
  <p:transition spd="slow">
    <p:push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Takeaway </a:t>
            </a:r>
            <a:r>
              <a:rPr lang="en-US" sz="4800" dirty="0"/>
              <a:t>for Microsoft SharePoint Customers</a:t>
            </a:r>
          </a:p>
        </p:txBody>
      </p:sp>
      <p:sp>
        <p:nvSpPr>
          <p:cNvPr id="3" name="Text Placeholder 2"/>
          <p:cNvSpPr>
            <a:spLocks noGrp="1"/>
          </p:cNvSpPr>
          <p:nvPr>
            <p:ph type="body" sz="quarter" idx="11"/>
          </p:nvPr>
        </p:nvSpPr>
        <p:spPr>
          <a:xfrm>
            <a:off x="274639" y="1642483"/>
            <a:ext cx="11889564" cy="5207579"/>
          </a:xfrm>
        </p:spPr>
        <p:txBody>
          <a:bodyPr/>
          <a:lstStyle/>
          <a:p>
            <a:pPr>
              <a:spcBef>
                <a:spcPts val="1800"/>
              </a:spcBef>
            </a:pPr>
            <a:r>
              <a:rPr lang="en-US" sz="3600" b="1" dirty="0"/>
              <a:t>Today’s announcement makes SharePoint even stronger!</a:t>
            </a:r>
          </a:p>
          <a:p>
            <a:pPr marL="571500" indent="-571500">
              <a:spcBef>
                <a:spcPts val="1800"/>
              </a:spcBef>
              <a:buFont typeface="Arial" panose="020B0604020202020204" pitchFamily="34" charset="0"/>
              <a:buChar char="•"/>
            </a:pPr>
            <a:r>
              <a:rPr lang="en-US" sz="3200" dirty="0"/>
              <a:t>Integration with SAP data/process controls makes SharePoint </a:t>
            </a:r>
            <a:r>
              <a:rPr lang="en-US" sz="3200" dirty="0" smtClean="0"/>
              <a:t>an even </a:t>
            </a:r>
            <a:r>
              <a:rPr lang="en-US" sz="3200" dirty="0"/>
              <a:t>more flexible, powerful and </a:t>
            </a:r>
            <a:r>
              <a:rPr lang="en-US" sz="3200" dirty="0" smtClean="0"/>
              <a:t>valuable platform</a:t>
            </a:r>
            <a:endParaRPr lang="en-US" sz="3200" dirty="0"/>
          </a:p>
          <a:p>
            <a:pPr marL="571500" indent="-571500">
              <a:spcBef>
                <a:spcPts val="1800"/>
              </a:spcBef>
              <a:buFont typeface="Arial" panose="020B0604020202020204" pitchFamily="34" charset="0"/>
              <a:buChar char="•"/>
            </a:pPr>
            <a:r>
              <a:rPr lang="en-US" sz="3200" dirty="0"/>
              <a:t>Integration with SAP and OpenText governance embeds SharePoint into system of record</a:t>
            </a:r>
          </a:p>
          <a:p>
            <a:pPr marL="571500" indent="-571500">
              <a:spcBef>
                <a:spcPts val="1800"/>
              </a:spcBef>
              <a:buFont typeface="Arial" panose="020B0604020202020204" pitchFamily="34" charset="0"/>
              <a:buChar char="•"/>
            </a:pPr>
            <a:r>
              <a:rPr lang="en-US" sz="3200" dirty="0" smtClean="0"/>
              <a:t>Microsoft/SAP/OpenText </a:t>
            </a:r>
            <a:r>
              <a:rPr lang="en-US" sz="3200" dirty="0"/>
              <a:t>partnership ensures solution is future-proof - as SAP and SharePoint evolve, </a:t>
            </a:r>
            <a:r>
              <a:rPr lang="en-US" sz="3200" dirty="0" smtClean="0"/>
              <a:t>systems </a:t>
            </a:r>
            <a:r>
              <a:rPr lang="en-US" sz="3200" dirty="0"/>
              <a:t>will continue to interoperate</a:t>
            </a:r>
          </a:p>
          <a:p>
            <a:pPr>
              <a:spcBef>
                <a:spcPts val="1800"/>
              </a:spcBef>
            </a:pPr>
            <a:endParaRPr lang="en-US" sz="3600" dirty="0"/>
          </a:p>
        </p:txBody>
      </p:sp>
    </p:spTree>
    <p:extLst>
      <p:ext uri="{BB962C8B-B14F-4D97-AF65-F5344CB8AC3E}">
        <p14:creationId xmlns:p14="http://schemas.microsoft.com/office/powerpoint/2010/main" val="418108252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4"/>
            <a:ext cx="12039598" cy="917575"/>
          </a:xfrm>
        </p:spPr>
        <p:txBody>
          <a:bodyPr/>
          <a:lstStyle/>
          <a:p>
            <a:r>
              <a:rPr lang="en-US" sz="4800" dirty="0" smtClean="0"/>
              <a:t>How Does the SAP OpenText Partnership Work?</a:t>
            </a:r>
            <a:endParaRPr lang="en-US" sz="4800" dirty="0"/>
          </a:p>
        </p:txBody>
      </p:sp>
      <p:sp>
        <p:nvSpPr>
          <p:cNvPr id="3" name="Text Placeholder 2"/>
          <p:cNvSpPr>
            <a:spLocks noGrp="1"/>
          </p:cNvSpPr>
          <p:nvPr>
            <p:ph type="body" sz="quarter" idx="11"/>
          </p:nvPr>
        </p:nvSpPr>
        <p:spPr>
          <a:xfrm>
            <a:off x="3779837" y="1516062"/>
            <a:ext cx="3318079" cy="794064"/>
          </a:xfrm>
        </p:spPr>
        <p:txBody>
          <a:bodyPr/>
          <a:lstStyle/>
          <a:p>
            <a:pPr algn="ctr"/>
            <a:r>
              <a:rPr lang="en-US" sz="4400" b="1" dirty="0" smtClean="0">
                <a:solidFill>
                  <a:srgbClr val="0070C0"/>
                </a:solidFill>
              </a:rPr>
              <a:t>Customer</a:t>
            </a:r>
            <a:endParaRPr lang="en-US" sz="4400" b="1" dirty="0">
              <a:solidFill>
                <a:srgbClr val="0070C0"/>
              </a:solidFill>
            </a:endParaRPr>
          </a:p>
        </p:txBody>
      </p:sp>
      <p:sp>
        <p:nvSpPr>
          <p:cNvPr id="4" name="Isosceles Triangle 3"/>
          <p:cNvSpPr/>
          <p:nvPr/>
        </p:nvSpPr>
        <p:spPr bwMode="gray">
          <a:xfrm>
            <a:off x="2682031" y="2473275"/>
            <a:ext cx="5499462" cy="3895923"/>
          </a:xfrm>
          <a:prstGeom prst="triangle">
            <a:avLst/>
          </a:prstGeom>
          <a:solidFill>
            <a:schemeClr val="bg1">
              <a:lumMod val="85000"/>
              <a:alpha val="50000"/>
            </a:schemeClr>
          </a:solidFill>
          <a:ln w="6350" algn="ctr">
            <a:solidFill>
              <a:schemeClr val="bg1">
                <a:lumMod val="50000"/>
              </a:schemeClr>
            </a:solid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dirty="0" smtClean="0">
              <a:solidFill>
                <a:srgbClr val="505050"/>
              </a:solidFill>
              <a:ea typeface="Arial Unicode MS" pitchFamily="34" charset="-128"/>
              <a:cs typeface="Arial Unicode MS" pitchFamily="34" charset="-128"/>
            </a:endParaRPr>
          </a:p>
        </p:txBody>
      </p:sp>
      <p:sp>
        <p:nvSpPr>
          <p:cNvPr id="5" name="Freeform 4"/>
          <p:cNvSpPr/>
          <p:nvPr/>
        </p:nvSpPr>
        <p:spPr>
          <a:xfrm>
            <a:off x="4725108" y="3056828"/>
            <a:ext cx="1468934" cy="1468934"/>
          </a:xfrm>
          <a:custGeom>
            <a:avLst/>
            <a:gdLst>
              <a:gd name="connsiteX0" fmla="*/ 897432 w 1199378"/>
              <a:gd name="connsiteY0" fmla="*/ 303773 h 1199378"/>
              <a:gd name="connsiteX1" fmla="*/ 1074381 w 1199378"/>
              <a:gd name="connsiteY1" fmla="*/ 250444 h 1199378"/>
              <a:gd name="connsiteX2" fmla="*/ 1139491 w 1199378"/>
              <a:gd name="connsiteY2" fmla="*/ 363219 h 1199378"/>
              <a:gd name="connsiteX3" fmla="*/ 1004832 w 1199378"/>
              <a:gd name="connsiteY3" fmla="*/ 489796 h 1199378"/>
              <a:gd name="connsiteX4" fmla="*/ 1004832 w 1199378"/>
              <a:gd name="connsiteY4" fmla="*/ 709582 h 1199378"/>
              <a:gd name="connsiteX5" fmla="*/ 1139491 w 1199378"/>
              <a:gd name="connsiteY5" fmla="*/ 836159 h 1199378"/>
              <a:gd name="connsiteX6" fmla="*/ 1074381 w 1199378"/>
              <a:gd name="connsiteY6" fmla="*/ 948934 h 1199378"/>
              <a:gd name="connsiteX7" fmla="*/ 897432 w 1199378"/>
              <a:gd name="connsiteY7" fmla="*/ 895605 h 1199378"/>
              <a:gd name="connsiteX8" fmla="*/ 707090 w 1199378"/>
              <a:gd name="connsiteY8" fmla="*/ 1005499 h 1199378"/>
              <a:gd name="connsiteX9" fmla="*/ 664800 w 1199378"/>
              <a:gd name="connsiteY9" fmla="*/ 1185406 h 1199378"/>
              <a:gd name="connsiteX10" fmla="*/ 534578 w 1199378"/>
              <a:gd name="connsiteY10" fmla="*/ 1185406 h 1199378"/>
              <a:gd name="connsiteX11" fmla="*/ 492288 w 1199378"/>
              <a:gd name="connsiteY11" fmla="*/ 1005500 h 1199378"/>
              <a:gd name="connsiteX12" fmla="*/ 301947 w 1199378"/>
              <a:gd name="connsiteY12" fmla="*/ 895606 h 1199378"/>
              <a:gd name="connsiteX13" fmla="*/ 124997 w 1199378"/>
              <a:gd name="connsiteY13" fmla="*/ 948934 h 1199378"/>
              <a:gd name="connsiteX14" fmla="*/ 59887 w 1199378"/>
              <a:gd name="connsiteY14" fmla="*/ 836159 h 1199378"/>
              <a:gd name="connsiteX15" fmla="*/ 194546 w 1199378"/>
              <a:gd name="connsiteY15" fmla="*/ 709582 h 1199378"/>
              <a:gd name="connsiteX16" fmla="*/ 194546 w 1199378"/>
              <a:gd name="connsiteY16" fmla="*/ 489796 h 1199378"/>
              <a:gd name="connsiteX17" fmla="*/ 59887 w 1199378"/>
              <a:gd name="connsiteY17" fmla="*/ 363219 h 1199378"/>
              <a:gd name="connsiteX18" fmla="*/ 124997 w 1199378"/>
              <a:gd name="connsiteY18" fmla="*/ 250444 h 1199378"/>
              <a:gd name="connsiteX19" fmla="*/ 301946 w 1199378"/>
              <a:gd name="connsiteY19" fmla="*/ 303773 h 1199378"/>
              <a:gd name="connsiteX20" fmla="*/ 492288 w 1199378"/>
              <a:gd name="connsiteY20" fmla="*/ 193880 h 1199378"/>
              <a:gd name="connsiteX21" fmla="*/ 534578 w 1199378"/>
              <a:gd name="connsiteY21" fmla="*/ 13972 h 1199378"/>
              <a:gd name="connsiteX22" fmla="*/ 664800 w 1199378"/>
              <a:gd name="connsiteY22" fmla="*/ 13972 h 1199378"/>
              <a:gd name="connsiteX23" fmla="*/ 707090 w 1199378"/>
              <a:gd name="connsiteY23" fmla="*/ 193878 h 1199378"/>
              <a:gd name="connsiteX24" fmla="*/ 897431 w 1199378"/>
              <a:gd name="connsiteY24" fmla="*/ 303772 h 1199378"/>
              <a:gd name="connsiteX25" fmla="*/ 897432 w 1199378"/>
              <a:gd name="connsiteY25" fmla="*/ 303773 h 119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99378" h="1199378">
                <a:moveTo>
                  <a:pt x="771977" y="303387"/>
                </a:moveTo>
                <a:lnTo>
                  <a:pt x="900262" y="223934"/>
                </a:lnTo>
                <a:lnTo>
                  <a:pt x="975445" y="299118"/>
                </a:lnTo>
                <a:lnTo>
                  <a:pt x="895992" y="427403"/>
                </a:lnTo>
                <a:cubicBezTo>
                  <a:pt x="926593" y="480032"/>
                  <a:pt x="942625" y="539863"/>
                  <a:pt x="942438" y="600742"/>
                </a:cubicBezTo>
                <a:lnTo>
                  <a:pt x="1075389" y="672113"/>
                </a:lnTo>
                <a:lnTo>
                  <a:pt x="1047870" y="774815"/>
                </a:lnTo>
                <a:lnTo>
                  <a:pt x="897046" y="770150"/>
                </a:lnTo>
                <a:cubicBezTo>
                  <a:pt x="866768" y="822967"/>
                  <a:pt x="822968" y="866766"/>
                  <a:pt x="770151" y="897044"/>
                </a:cubicBezTo>
                <a:lnTo>
                  <a:pt x="774817" y="1047869"/>
                </a:lnTo>
                <a:lnTo>
                  <a:pt x="672114" y="1075388"/>
                </a:lnTo>
                <a:lnTo>
                  <a:pt x="600742" y="942438"/>
                </a:lnTo>
                <a:cubicBezTo>
                  <a:pt x="539863" y="942625"/>
                  <a:pt x="480032" y="926594"/>
                  <a:pt x="427402" y="895991"/>
                </a:cubicBezTo>
                <a:lnTo>
                  <a:pt x="299116" y="975444"/>
                </a:lnTo>
                <a:lnTo>
                  <a:pt x="223933" y="900260"/>
                </a:lnTo>
                <a:lnTo>
                  <a:pt x="303386" y="771975"/>
                </a:lnTo>
                <a:cubicBezTo>
                  <a:pt x="272785" y="719346"/>
                  <a:pt x="256753" y="659515"/>
                  <a:pt x="256940" y="598636"/>
                </a:cubicBezTo>
                <a:lnTo>
                  <a:pt x="123989" y="527265"/>
                </a:lnTo>
                <a:lnTo>
                  <a:pt x="151508" y="424563"/>
                </a:lnTo>
                <a:lnTo>
                  <a:pt x="302332" y="429228"/>
                </a:lnTo>
                <a:cubicBezTo>
                  <a:pt x="332611" y="376411"/>
                  <a:pt x="376410" y="332612"/>
                  <a:pt x="429227" y="302334"/>
                </a:cubicBezTo>
                <a:lnTo>
                  <a:pt x="424561" y="151509"/>
                </a:lnTo>
                <a:lnTo>
                  <a:pt x="527264" y="123990"/>
                </a:lnTo>
                <a:lnTo>
                  <a:pt x="598636" y="256940"/>
                </a:lnTo>
                <a:cubicBezTo>
                  <a:pt x="659515" y="256753"/>
                  <a:pt x="719346" y="272784"/>
                  <a:pt x="771976" y="303387"/>
                </a:cubicBezTo>
                <a:lnTo>
                  <a:pt x="771977" y="303387"/>
                </a:lnTo>
                <a:close/>
              </a:path>
            </a:pathLst>
          </a:custGeom>
          <a:solidFill>
            <a:srgbClr val="0070C0"/>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shade val="50000"/>
              <a:hueOff val="-449040"/>
              <a:satOff val="-12821"/>
              <a:lumOff val="32611"/>
              <a:alphaOff val="0"/>
            </a:schemeClr>
          </a:fillRef>
          <a:effectRef idx="1">
            <a:schemeClr val="accent1">
              <a:shade val="50000"/>
              <a:hueOff val="-449040"/>
              <a:satOff val="-12821"/>
              <a:lumOff val="32611"/>
              <a:alphaOff val="0"/>
            </a:schemeClr>
          </a:effectRef>
          <a:fontRef idx="minor">
            <a:schemeClr val="dk1"/>
          </a:fontRef>
        </p:style>
        <p:txBody>
          <a:bodyPr spcFirstLastPara="0" vert="horz" wrap="square" lIns="410536" tIns="410537" rIns="410538" bIns="410537" numCol="1" spcCol="1270" anchor="ctr" anchorCtr="0">
            <a:noAutofit/>
          </a:bodyPr>
          <a:lstStyle/>
          <a:p>
            <a:pPr algn="ctr" defTabSz="444500">
              <a:lnSpc>
                <a:spcPct val="90000"/>
              </a:lnSpc>
              <a:spcBef>
                <a:spcPct val="0"/>
              </a:spcBef>
              <a:spcAft>
                <a:spcPct val="35000"/>
              </a:spcAft>
            </a:pPr>
            <a:r>
              <a:rPr lang="en-US" sz="1100" dirty="0" smtClean="0">
                <a:solidFill>
                  <a:srgbClr val="FFFFFF"/>
                </a:solidFill>
              </a:rPr>
              <a:t>Integrated Customer Support</a:t>
            </a:r>
            <a:endParaRPr lang="en-US" sz="1100" dirty="0">
              <a:solidFill>
                <a:srgbClr val="FFFFFF"/>
              </a:solidFill>
            </a:endParaRPr>
          </a:p>
        </p:txBody>
      </p:sp>
      <p:sp>
        <p:nvSpPr>
          <p:cNvPr id="6" name="Shape 5"/>
          <p:cNvSpPr/>
          <p:nvPr/>
        </p:nvSpPr>
        <p:spPr>
          <a:xfrm>
            <a:off x="3303794" y="4875875"/>
            <a:ext cx="1565331" cy="1565331"/>
          </a:xfrm>
          <a:prstGeom prst="leftCircularArrow">
            <a:avLst>
              <a:gd name="adj1" fmla="val 6452"/>
              <a:gd name="adj2" fmla="val 429999"/>
              <a:gd name="adj3" fmla="val 10489124"/>
              <a:gd name="adj4" fmla="val 14837806"/>
              <a:gd name="adj5" fmla="val 7527"/>
            </a:avLst>
          </a:prstGeom>
          <a:solidFill>
            <a:srgbClr val="0070C0"/>
          </a:solidFill>
        </p:spPr>
        <p:style>
          <a:lnRef idx="0">
            <a:schemeClr val="accent1">
              <a:shade val="90000"/>
              <a:hueOff val="-477734"/>
              <a:satOff val="-13094"/>
              <a:lumOff val="26939"/>
              <a:alphaOff val="0"/>
            </a:schemeClr>
          </a:lnRef>
          <a:fillRef idx="2">
            <a:schemeClr val="accent1">
              <a:shade val="90000"/>
              <a:hueOff val="-477734"/>
              <a:satOff val="-13094"/>
              <a:lumOff val="26939"/>
              <a:alphaOff val="0"/>
            </a:schemeClr>
          </a:fillRef>
          <a:effectRef idx="1">
            <a:schemeClr val="accent1">
              <a:shade val="90000"/>
              <a:hueOff val="-477734"/>
              <a:satOff val="-13094"/>
              <a:lumOff val="26939"/>
              <a:alphaOff val="0"/>
            </a:schemeClr>
          </a:effectRef>
          <a:fontRef idx="minor">
            <a:schemeClr val="dk1"/>
          </a:fontRef>
        </p:style>
      </p:sp>
      <p:sp>
        <p:nvSpPr>
          <p:cNvPr id="7" name="Circular Arrow 6"/>
          <p:cNvSpPr/>
          <p:nvPr/>
        </p:nvSpPr>
        <p:spPr>
          <a:xfrm>
            <a:off x="4581093" y="3056830"/>
            <a:ext cx="1687742" cy="1687742"/>
          </a:xfrm>
          <a:prstGeom prst="circularArrow">
            <a:avLst>
              <a:gd name="adj1" fmla="val 5984"/>
              <a:gd name="adj2" fmla="val 394124"/>
              <a:gd name="adj3" fmla="val 13313824"/>
              <a:gd name="adj4" fmla="val 10508221"/>
              <a:gd name="adj5" fmla="val 6981"/>
            </a:avLst>
          </a:prstGeom>
          <a:solidFill>
            <a:srgbClr val="0070C0"/>
          </a:solidFill>
        </p:spPr>
        <p:style>
          <a:lnRef idx="0">
            <a:schemeClr val="accent1">
              <a:shade val="90000"/>
              <a:hueOff val="-477734"/>
              <a:satOff val="-13094"/>
              <a:lumOff val="26939"/>
              <a:alphaOff val="0"/>
            </a:schemeClr>
          </a:lnRef>
          <a:fillRef idx="2">
            <a:schemeClr val="accent1">
              <a:shade val="90000"/>
              <a:hueOff val="-477734"/>
              <a:satOff val="-13094"/>
              <a:lumOff val="26939"/>
              <a:alphaOff val="0"/>
            </a:schemeClr>
          </a:fillRef>
          <a:effectRef idx="1">
            <a:schemeClr val="accent1">
              <a:shade val="90000"/>
              <a:hueOff val="-477734"/>
              <a:satOff val="-13094"/>
              <a:lumOff val="26939"/>
              <a:alphaOff val="0"/>
            </a:schemeClr>
          </a:effectRef>
          <a:fontRef idx="minor">
            <a:schemeClr val="dk1"/>
          </a:fontRef>
        </p:style>
      </p:sp>
      <p:pic>
        <p:nvPicPr>
          <p:cNvPr id="8" name="Picture 7" descr="SAP logo.bmp"/>
          <p:cNvPicPr>
            <a:picLocks noChangeAspect="1"/>
          </p:cNvPicPr>
          <p:nvPr/>
        </p:nvPicPr>
        <p:blipFill>
          <a:blip r:embed="rId2" cstate="print"/>
          <a:stretch>
            <a:fillRect/>
          </a:stretch>
        </p:blipFill>
        <p:spPr>
          <a:xfrm>
            <a:off x="919183" y="5176279"/>
            <a:ext cx="1870054" cy="976895"/>
          </a:xfrm>
          <a:prstGeom prst="rect">
            <a:avLst/>
          </a:prstGeom>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081156" y="5519489"/>
            <a:ext cx="3548528" cy="489747"/>
          </a:xfrm>
          <a:prstGeom prst="rect">
            <a:avLst/>
          </a:prstGeom>
          <a:noFill/>
        </p:spPr>
      </p:pic>
      <p:sp>
        <p:nvSpPr>
          <p:cNvPr id="10" name="Freeform 9"/>
          <p:cNvSpPr/>
          <p:nvPr/>
        </p:nvSpPr>
        <p:spPr>
          <a:xfrm>
            <a:off x="5949245" y="4785022"/>
            <a:ext cx="1468934" cy="1468934"/>
          </a:xfrm>
          <a:custGeom>
            <a:avLst/>
            <a:gdLst>
              <a:gd name="connsiteX0" fmla="*/ 897432 w 1199378"/>
              <a:gd name="connsiteY0" fmla="*/ 303773 h 1199378"/>
              <a:gd name="connsiteX1" fmla="*/ 1074381 w 1199378"/>
              <a:gd name="connsiteY1" fmla="*/ 250444 h 1199378"/>
              <a:gd name="connsiteX2" fmla="*/ 1139491 w 1199378"/>
              <a:gd name="connsiteY2" fmla="*/ 363219 h 1199378"/>
              <a:gd name="connsiteX3" fmla="*/ 1004832 w 1199378"/>
              <a:gd name="connsiteY3" fmla="*/ 489796 h 1199378"/>
              <a:gd name="connsiteX4" fmla="*/ 1004832 w 1199378"/>
              <a:gd name="connsiteY4" fmla="*/ 709582 h 1199378"/>
              <a:gd name="connsiteX5" fmla="*/ 1139491 w 1199378"/>
              <a:gd name="connsiteY5" fmla="*/ 836159 h 1199378"/>
              <a:gd name="connsiteX6" fmla="*/ 1074381 w 1199378"/>
              <a:gd name="connsiteY6" fmla="*/ 948934 h 1199378"/>
              <a:gd name="connsiteX7" fmla="*/ 897432 w 1199378"/>
              <a:gd name="connsiteY7" fmla="*/ 895605 h 1199378"/>
              <a:gd name="connsiteX8" fmla="*/ 707090 w 1199378"/>
              <a:gd name="connsiteY8" fmla="*/ 1005499 h 1199378"/>
              <a:gd name="connsiteX9" fmla="*/ 664800 w 1199378"/>
              <a:gd name="connsiteY9" fmla="*/ 1185406 h 1199378"/>
              <a:gd name="connsiteX10" fmla="*/ 534578 w 1199378"/>
              <a:gd name="connsiteY10" fmla="*/ 1185406 h 1199378"/>
              <a:gd name="connsiteX11" fmla="*/ 492288 w 1199378"/>
              <a:gd name="connsiteY11" fmla="*/ 1005500 h 1199378"/>
              <a:gd name="connsiteX12" fmla="*/ 301947 w 1199378"/>
              <a:gd name="connsiteY12" fmla="*/ 895606 h 1199378"/>
              <a:gd name="connsiteX13" fmla="*/ 124997 w 1199378"/>
              <a:gd name="connsiteY13" fmla="*/ 948934 h 1199378"/>
              <a:gd name="connsiteX14" fmla="*/ 59887 w 1199378"/>
              <a:gd name="connsiteY14" fmla="*/ 836159 h 1199378"/>
              <a:gd name="connsiteX15" fmla="*/ 194546 w 1199378"/>
              <a:gd name="connsiteY15" fmla="*/ 709582 h 1199378"/>
              <a:gd name="connsiteX16" fmla="*/ 194546 w 1199378"/>
              <a:gd name="connsiteY16" fmla="*/ 489796 h 1199378"/>
              <a:gd name="connsiteX17" fmla="*/ 59887 w 1199378"/>
              <a:gd name="connsiteY17" fmla="*/ 363219 h 1199378"/>
              <a:gd name="connsiteX18" fmla="*/ 124997 w 1199378"/>
              <a:gd name="connsiteY18" fmla="*/ 250444 h 1199378"/>
              <a:gd name="connsiteX19" fmla="*/ 301946 w 1199378"/>
              <a:gd name="connsiteY19" fmla="*/ 303773 h 1199378"/>
              <a:gd name="connsiteX20" fmla="*/ 492288 w 1199378"/>
              <a:gd name="connsiteY20" fmla="*/ 193880 h 1199378"/>
              <a:gd name="connsiteX21" fmla="*/ 534578 w 1199378"/>
              <a:gd name="connsiteY21" fmla="*/ 13972 h 1199378"/>
              <a:gd name="connsiteX22" fmla="*/ 664800 w 1199378"/>
              <a:gd name="connsiteY22" fmla="*/ 13972 h 1199378"/>
              <a:gd name="connsiteX23" fmla="*/ 707090 w 1199378"/>
              <a:gd name="connsiteY23" fmla="*/ 193878 h 1199378"/>
              <a:gd name="connsiteX24" fmla="*/ 897431 w 1199378"/>
              <a:gd name="connsiteY24" fmla="*/ 303772 h 1199378"/>
              <a:gd name="connsiteX25" fmla="*/ 897432 w 1199378"/>
              <a:gd name="connsiteY25" fmla="*/ 303773 h 119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99378" h="1199378">
                <a:moveTo>
                  <a:pt x="771977" y="303387"/>
                </a:moveTo>
                <a:lnTo>
                  <a:pt x="900262" y="223934"/>
                </a:lnTo>
                <a:lnTo>
                  <a:pt x="975445" y="299118"/>
                </a:lnTo>
                <a:lnTo>
                  <a:pt x="895992" y="427403"/>
                </a:lnTo>
                <a:cubicBezTo>
                  <a:pt x="926593" y="480032"/>
                  <a:pt x="942625" y="539863"/>
                  <a:pt x="942438" y="600742"/>
                </a:cubicBezTo>
                <a:lnTo>
                  <a:pt x="1075389" y="672113"/>
                </a:lnTo>
                <a:lnTo>
                  <a:pt x="1047870" y="774815"/>
                </a:lnTo>
                <a:lnTo>
                  <a:pt x="897046" y="770150"/>
                </a:lnTo>
                <a:cubicBezTo>
                  <a:pt x="866768" y="822967"/>
                  <a:pt x="822968" y="866766"/>
                  <a:pt x="770151" y="897044"/>
                </a:cubicBezTo>
                <a:lnTo>
                  <a:pt x="774817" y="1047869"/>
                </a:lnTo>
                <a:lnTo>
                  <a:pt x="672114" y="1075388"/>
                </a:lnTo>
                <a:lnTo>
                  <a:pt x="600742" y="942438"/>
                </a:lnTo>
                <a:cubicBezTo>
                  <a:pt x="539863" y="942625"/>
                  <a:pt x="480032" y="926594"/>
                  <a:pt x="427402" y="895991"/>
                </a:cubicBezTo>
                <a:lnTo>
                  <a:pt x="299116" y="975444"/>
                </a:lnTo>
                <a:lnTo>
                  <a:pt x="223933" y="900260"/>
                </a:lnTo>
                <a:lnTo>
                  <a:pt x="303386" y="771975"/>
                </a:lnTo>
                <a:cubicBezTo>
                  <a:pt x="272785" y="719346"/>
                  <a:pt x="256753" y="659515"/>
                  <a:pt x="256940" y="598636"/>
                </a:cubicBezTo>
                <a:lnTo>
                  <a:pt x="123989" y="527265"/>
                </a:lnTo>
                <a:lnTo>
                  <a:pt x="151508" y="424563"/>
                </a:lnTo>
                <a:lnTo>
                  <a:pt x="302332" y="429228"/>
                </a:lnTo>
                <a:cubicBezTo>
                  <a:pt x="332611" y="376411"/>
                  <a:pt x="376410" y="332612"/>
                  <a:pt x="429227" y="302334"/>
                </a:cubicBezTo>
                <a:lnTo>
                  <a:pt x="424561" y="151509"/>
                </a:lnTo>
                <a:lnTo>
                  <a:pt x="527264" y="123990"/>
                </a:lnTo>
                <a:lnTo>
                  <a:pt x="598636" y="256940"/>
                </a:lnTo>
                <a:cubicBezTo>
                  <a:pt x="659515" y="256753"/>
                  <a:pt x="719346" y="272784"/>
                  <a:pt x="771976" y="303387"/>
                </a:cubicBezTo>
                <a:lnTo>
                  <a:pt x="771977" y="303387"/>
                </a:lnTo>
                <a:close/>
              </a:path>
            </a:pathLst>
          </a:custGeom>
          <a:solidFill>
            <a:srgbClr val="0070C0"/>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shade val="50000"/>
              <a:hueOff val="-449040"/>
              <a:satOff val="-12821"/>
              <a:lumOff val="32611"/>
              <a:alphaOff val="0"/>
            </a:schemeClr>
          </a:fillRef>
          <a:effectRef idx="1">
            <a:schemeClr val="accent1">
              <a:shade val="50000"/>
              <a:hueOff val="-449040"/>
              <a:satOff val="-12821"/>
              <a:lumOff val="32611"/>
              <a:alphaOff val="0"/>
            </a:schemeClr>
          </a:effectRef>
          <a:fontRef idx="minor">
            <a:schemeClr val="dk1"/>
          </a:fontRef>
        </p:style>
        <p:txBody>
          <a:bodyPr spcFirstLastPara="0" vert="horz" wrap="square" lIns="410536" tIns="410537" rIns="410538" bIns="410537" numCol="1" spcCol="1270" anchor="ctr" anchorCtr="0">
            <a:noAutofit/>
          </a:bodyPr>
          <a:lstStyle/>
          <a:p>
            <a:pPr algn="ctr" defTabSz="444500">
              <a:lnSpc>
                <a:spcPct val="90000"/>
              </a:lnSpc>
              <a:spcBef>
                <a:spcPct val="0"/>
              </a:spcBef>
              <a:spcAft>
                <a:spcPct val="35000"/>
              </a:spcAft>
            </a:pPr>
            <a:r>
              <a:rPr lang="en-US" sz="1100" dirty="0" smtClean="0">
                <a:solidFill>
                  <a:srgbClr val="FFFFFF"/>
                </a:solidFill>
              </a:rPr>
              <a:t>Jointly Aligned Advice</a:t>
            </a:r>
            <a:endParaRPr lang="en-US" sz="1100" dirty="0">
              <a:solidFill>
                <a:srgbClr val="FFFFFF"/>
              </a:solidFill>
            </a:endParaRPr>
          </a:p>
        </p:txBody>
      </p:sp>
      <p:sp>
        <p:nvSpPr>
          <p:cNvPr id="11" name="Freeform 10"/>
          <p:cNvSpPr/>
          <p:nvPr/>
        </p:nvSpPr>
        <p:spPr>
          <a:xfrm>
            <a:off x="3591826" y="5019917"/>
            <a:ext cx="1224110" cy="1224110"/>
          </a:xfrm>
          <a:custGeom>
            <a:avLst/>
            <a:gdLst>
              <a:gd name="connsiteX0" fmla="*/ 915937 w 1224110"/>
              <a:gd name="connsiteY0" fmla="*/ 310037 h 1224110"/>
              <a:gd name="connsiteX1" fmla="*/ 1096535 w 1224110"/>
              <a:gd name="connsiteY1" fmla="*/ 255608 h 1224110"/>
              <a:gd name="connsiteX2" fmla="*/ 1162988 w 1224110"/>
              <a:gd name="connsiteY2" fmla="*/ 370709 h 1224110"/>
              <a:gd name="connsiteX3" fmla="*/ 1025552 w 1224110"/>
              <a:gd name="connsiteY3" fmla="*/ 499896 h 1224110"/>
              <a:gd name="connsiteX4" fmla="*/ 1025552 w 1224110"/>
              <a:gd name="connsiteY4" fmla="*/ 724215 h 1224110"/>
              <a:gd name="connsiteX5" fmla="*/ 1162988 w 1224110"/>
              <a:gd name="connsiteY5" fmla="*/ 853401 h 1224110"/>
              <a:gd name="connsiteX6" fmla="*/ 1096535 w 1224110"/>
              <a:gd name="connsiteY6" fmla="*/ 968502 h 1224110"/>
              <a:gd name="connsiteX7" fmla="*/ 915937 w 1224110"/>
              <a:gd name="connsiteY7" fmla="*/ 914073 h 1224110"/>
              <a:gd name="connsiteX8" fmla="*/ 721670 w 1224110"/>
              <a:gd name="connsiteY8" fmla="*/ 1026233 h 1224110"/>
              <a:gd name="connsiteX9" fmla="*/ 678509 w 1224110"/>
              <a:gd name="connsiteY9" fmla="*/ 1209850 h 1224110"/>
              <a:gd name="connsiteX10" fmla="*/ 545601 w 1224110"/>
              <a:gd name="connsiteY10" fmla="*/ 1209850 h 1224110"/>
              <a:gd name="connsiteX11" fmla="*/ 502439 w 1224110"/>
              <a:gd name="connsiteY11" fmla="*/ 1026234 h 1224110"/>
              <a:gd name="connsiteX12" fmla="*/ 308172 w 1224110"/>
              <a:gd name="connsiteY12" fmla="*/ 914074 h 1224110"/>
              <a:gd name="connsiteX13" fmla="*/ 127575 w 1224110"/>
              <a:gd name="connsiteY13" fmla="*/ 968502 h 1224110"/>
              <a:gd name="connsiteX14" fmla="*/ 61122 w 1224110"/>
              <a:gd name="connsiteY14" fmla="*/ 853401 h 1224110"/>
              <a:gd name="connsiteX15" fmla="*/ 198558 w 1224110"/>
              <a:gd name="connsiteY15" fmla="*/ 724214 h 1224110"/>
              <a:gd name="connsiteX16" fmla="*/ 198558 w 1224110"/>
              <a:gd name="connsiteY16" fmla="*/ 499895 h 1224110"/>
              <a:gd name="connsiteX17" fmla="*/ 61122 w 1224110"/>
              <a:gd name="connsiteY17" fmla="*/ 370709 h 1224110"/>
              <a:gd name="connsiteX18" fmla="*/ 127575 w 1224110"/>
              <a:gd name="connsiteY18" fmla="*/ 255608 h 1224110"/>
              <a:gd name="connsiteX19" fmla="*/ 308173 w 1224110"/>
              <a:gd name="connsiteY19" fmla="*/ 310037 h 1224110"/>
              <a:gd name="connsiteX20" fmla="*/ 502440 w 1224110"/>
              <a:gd name="connsiteY20" fmla="*/ 197877 h 1224110"/>
              <a:gd name="connsiteX21" fmla="*/ 545601 w 1224110"/>
              <a:gd name="connsiteY21" fmla="*/ 14260 h 1224110"/>
              <a:gd name="connsiteX22" fmla="*/ 678509 w 1224110"/>
              <a:gd name="connsiteY22" fmla="*/ 14260 h 1224110"/>
              <a:gd name="connsiteX23" fmla="*/ 721671 w 1224110"/>
              <a:gd name="connsiteY23" fmla="*/ 197876 h 1224110"/>
              <a:gd name="connsiteX24" fmla="*/ 915938 w 1224110"/>
              <a:gd name="connsiteY24" fmla="*/ 310036 h 1224110"/>
              <a:gd name="connsiteX25" fmla="*/ 915937 w 1224110"/>
              <a:gd name="connsiteY25" fmla="*/ 310037 h 122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24110" h="1224110">
                <a:moveTo>
                  <a:pt x="915937" y="310037"/>
                </a:moveTo>
                <a:lnTo>
                  <a:pt x="1096535" y="255608"/>
                </a:lnTo>
                <a:lnTo>
                  <a:pt x="1162988" y="370709"/>
                </a:lnTo>
                <a:lnTo>
                  <a:pt x="1025552" y="499896"/>
                </a:lnTo>
                <a:cubicBezTo>
                  <a:pt x="1045474" y="573342"/>
                  <a:pt x="1045474" y="650769"/>
                  <a:pt x="1025552" y="724215"/>
                </a:cubicBezTo>
                <a:lnTo>
                  <a:pt x="1162988" y="853401"/>
                </a:lnTo>
                <a:lnTo>
                  <a:pt x="1096535" y="968502"/>
                </a:lnTo>
                <a:lnTo>
                  <a:pt x="915937" y="914073"/>
                </a:lnTo>
                <a:cubicBezTo>
                  <a:pt x="862292" y="968049"/>
                  <a:pt x="795237" y="1006763"/>
                  <a:pt x="721670" y="1026233"/>
                </a:cubicBezTo>
                <a:lnTo>
                  <a:pt x="678509" y="1209850"/>
                </a:lnTo>
                <a:lnTo>
                  <a:pt x="545601" y="1209850"/>
                </a:lnTo>
                <a:lnTo>
                  <a:pt x="502439" y="1026234"/>
                </a:lnTo>
                <a:cubicBezTo>
                  <a:pt x="428872" y="1006764"/>
                  <a:pt x="361817" y="968050"/>
                  <a:pt x="308172" y="914074"/>
                </a:cubicBezTo>
                <a:lnTo>
                  <a:pt x="127575" y="968502"/>
                </a:lnTo>
                <a:lnTo>
                  <a:pt x="61122" y="853401"/>
                </a:lnTo>
                <a:lnTo>
                  <a:pt x="198558" y="724214"/>
                </a:lnTo>
                <a:cubicBezTo>
                  <a:pt x="178636" y="650768"/>
                  <a:pt x="178636" y="573341"/>
                  <a:pt x="198558" y="499895"/>
                </a:cubicBezTo>
                <a:lnTo>
                  <a:pt x="61122" y="370709"/>
                </a:lnTo>
                <a:lnTo>
                  <a:pt x="127575" y="255608"/>
                </a:lnTo>
                <a:lnTo>
                  <a:pt x="308173" y="310037"/>
                </a:lnTo>
                <a:cubicBezTo>
                  <a:pt x="361818" y="256061"/>
                  <a:pt x="428873" y="217347"/>
                  <a:pt x="502440" y="197877"/>
                </a:cubicBezTo>
                <a:lnTo>
                  <a:pt x="545601" y="14260"/>
                </a:lnTo>
                <a:lnTo>
                  <a:pt x="678509" y="14260"/>
                </a:lnTo>
                <a:lnTo>
                  <a:pt x="721671" y="197876"/>
                </a:lnTo>
                <a:cubicBezTo>
                  <a:pt x="795238" y="217346"/>
                  <a:pt x="862292" y="256060"/>
                  <a:pt x="915938" y="310036"/>
                </a:cubicBezTo>
                <a:lnTo>
                  <a:pt x="915937" y="310037"/>
                </a:lnTo>
                <a:close/>
              </a:path>
            </a:pathLst>
          </a:custGeom>
          <a:solidFill>
            <a:srgbClr val="0070C0"/>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shade val="50000"/>
              <a:hueOff val="-449040"/>
              <a:satOff val="-12821"/>
              <a:lumOff val="32611"/>
              <a:alphaOff val="0"/>
            </a:schemeClr>
          </a:fillRef>
          <a:effectRef idx="1">
            <a:schemeClr val="accent1">
              <a:shade val="50000"/>
              <a:hueOff val="-449040"/>
              <a:satOff val="-12821"/>
              <a:lumOff val="32611"/>
              <a:alphaOff val="0"/>
            </a:schemeClr>
          </a:effectRef>
          <a:fontRef idx="minor">
            <a:schemeClr val="dk1"/>
          </a:fontRef>
        </p:style>
        <p:txBody>
          <a:bodyPr spcFirstLastPara="0" vert="horz" wrap="square" lIns="320873" tIns="322737" rIns="320873" bIns="322737" numCol="1" spcCol="1270" anchor="ctr" anchorCtr="0">
            <a:noAutofit/>
          </a:bodyPr>
          <a:lstStyle/>
          <a:p>
            <a:pPr algn="ctr" defTabSz="444500">
              <a:lnSpc>
                <a:spcPct val="90000"/>
              </a:lnSpc>
              <a:spcBef>
                <a:spcPct val="0"/>
              </a:spcBef>
              <a:spcAft>
                <a:spcPct val="35000"/>
              </a:spcAft>
            </a:pPr>
            <a:r>
              <a:rPr lang="en-US" sz="1100" dirty="0" smtClean="0">
                <a:solidFill>
                  <a:srgbClr val="FFFFFF"/>
                </a:solidFill>
              </a:rPr>
              <a:t>Extensive Product Testing</a:t>
            </a:r>
            <a:endParaRPr lang="en-US" sz="1100" dirty="0">
              <a:solidFill>
                <a:srgbClr val="FFFFFF"/>
              </a:solidFill>
            </a:endParaRPr>
          </a:p>
        </p:txBody>
      </p:sp>
      <p:grpSp>
        <p:nvGrpSpPr>
          <p:cNvPr id="12" name="Group 11"/>
          <p:cNvGrpSpPr/>
          <p:nvPr/>
        </p:nvGrpSpPr>
        <p:grpSpPr>
          <a:xfrm>
            <a:off x="4578091" y="4047662"/>
            <a:ext cx="1961496" cy="1988463"/>
            <a:chOff x="3632894" y="3987784"/>
            <a:chExt cx="1961496" cy="1988463"/>
          </a:xfrm>
          <a:solidFill>
            <a:schemeClr val="accent5">
              <a:lumMod val="60000"/>
              <a:lumOff val="40000"/>
            </a:schemeClr>
          </a:solidFill>
        </p:grpSpPr>
        <p:sp>
          <p:nvSpPr>
            <p:cNvPr id="13" name="Freeform 12"/>
            <p:cNvSpPr/>
            <p:nvPr/>
          </p:nvSpPr>
          <p:spPr>
            <a:xfrm>
              <a:off x="3632894" y="4293096"/>
              <a:ext cx="1683151" cy="1683151"/>
            </a:xfrm>
            <a:custGeom>
              <a:avLst/>
              <a:gdLst>
                <a:gd name="connsiteX0" fmla="*/ 1194709 w 1683151"/>
                <a:gd name="connsiteY0" fmla="*/ 268360 h 1683151"/>
                <a:gd name="connsiteX1" fmla="*/ 1325632 w 1683151"/>
                <a:gd name="connsiteY1" fmla="*/ 158497 h 1683151"/>
                <a:gd name="connsiteX2" fmla="*/ 1430223 w 1683151"/>
                <a:gd name="connsiteY2" fmla="*/ 246261 h 1683151"/>
                <a:gd name="connsiteX3" fmla="*/ 1344764 w 1683151"/>
                <a:gd name="connsiteY3" fmla="*/ 394271 h 1683151"/>
                <a:gd name="connsiteX4" fmla="*/ 1480548 w 1683151"/>
                <a:gd name="connsiteY4" fmla="*/ 629456 h 1683151"/>
                <a:gd name="connsiteX5" fmla="*/ 1651458 w 1683151"/>
                <a:gd name="connsiteY5" fmla="*/ 629453 h 1683151"/>
                <a:gd name="connsiteX6" fmla="*/ 1675167 w 1683151"/>
                <a:gd name="connsiteY6" fmla="*/ 763913 h 1683151"/>
                <a:gd name="connsiteX7" fmla="*/ 1514562 w 1683151"/>
                <a:gd name="connsiteY7" fmla="*/ 822364 h 1683151"/>
                <a:gd name="connsiteX8" fmla="*/ 1467405 w 1683151"/>
                <a:gd name="connsiteY8" fmla="*/ 1089805 h 1683151"/>
                <a:gd name="connsiteX9" fmla="*/ 1598332 w 1683151"/>
                <a:gd name="connsiteY9" fmla="*/ 1199661 h 1683151"/>
                <a:gd name="connsiteX10" fmla="*/ 1530065 w 1683151"/>
                <a:gd name="connsiteY10" fmla="*/ 1317904 h 1683151"/>
                <a:gd name="connsiteX11" fmla="*/ 1369463 w 1683151"/>
                <a:gd name="connsiteY11" fmla="*/ 1259445 h 1683151"/>
                <a:gd name="connsiteX12" fmla="*/ 1161429 w 1683151"/>
                <a:gd name="connsiteY12" fmla="*/ 1434006 h 1683151"/>
                <a:gd name="connsiteX13" fmla="*/ 1191112 w 1683151"/>
                <a:gd name="connsiteY13" fmla="*/ 1602319 h 1683151"/>
                <a:gd name="connsiteX14" fmla="*/ 1062811 w 1683151"/>
                <a:gd name="connsiteY14" fmla="*/ 1649017 h 1683151"/>
                <a:gd name="connsiteX15" fmla="*/ 977359 w 1683151"/>
                <a:gd name="connsiteY15" fmla="*/ 1501001 h 1683151"/>
                <a:gd name="connsiteX16" fmla="*/ 705791 w 1683151"/>
                <a:gd name="connsiteY16" fmla="*/ 1501001 h 1683151"/>
                <a:gd name="connsiteX17" fmla="*/ 620340 w 1683151"/>
                <a:gd name="connsiteY17" fmla="*/ 1649017 h 1683151"/>
                <a:gd name="connsiteX18" fmla="*/ 492039 w 1683151"/>
                <a:gd name="connsiteY18" fmla="*/ 1602319 h 1683151"/>
                <a:gd name="connsiteX19" fmla="*/ 521722 w 1683151"/>
                <a:gd name="connsiteY19" fmla="*/ 1434005 h 1683151"/>
                <a:gd name="connsiteX20" fmla="*/ 313688 w 1683151"/>
                <a:gd name="connsiteY20" fmla="*/ 1259444 h 1683151"/>
                <a:gd name="connsiteX21" fmla="*/ 153086 w 1683151"/>
                <a:gd name="connsiteY21" fmla="*/ 1317904 h 1683151"/>
                <a:gd name="connsiteX22" fmla="*/ 84819 w 1683151"/>
                <a:gd name="connsiteY22" fmla="*/ 1199661 h 1683151"/>
                <a:gd name="connsiteX23" fmla="*/ 215747 w 1683151"/>
                <a:gd name="connsiteY23" fmla="*/ 1089805 h 1683151"/>
                <a:gd name="connsiteX24" fmla="*/ 168590 w 1683151"/>
                <a:gd name="connsiteY24" fmla="*/ 822364 h 1683151"/>
                <a:gd name="connsiteX25" fmla="*/ 7984 w 1683151"/>
                <a:gd name="connsiteY25" fmla="*/ 763913 h 1683151"/>
                <a:gd name="connsiteX26" fmla="*/ 31693 w 1683151"/>
                <a:gd name="connsiteY26" fmla="*/ 629453 h 1683151"/>
                <a:gd name="connsiteX27" fmla="*/ 202604 w 1683151"/>
                <a:gd name="connsiteY27" fmla="*/ 629457 h 1683151"/>
                <a:gd name="connsiteX28" fmla="*/ 338388 w 1683151"/>
                <a:gd name="connsiteY28" fmla="*/ 394272 h 1683151"/>
                <a:gd name="connsiteX29" fmla="*/ 252928 w 1683151"/>
                <a:gd name="connsiteY29" fmla="*/ 246261 h 1683151"/>
                <a:gd name="connsiteX30" fmla="*/ 357519 w 1683151"/>
                <a:gd name="connsiteY30" fmla="*/ 158497 h 1683151"/>
                <a:gd name="connsiteX31" fmla="*/ 488442 w 1683151"/>
                <a:gd name="connsiteY31" fmla="*/ 268360 h 1683151"/>
                <a:gd name="connsiteX32" fmla="*/ 743633 w 1683151"/>
                <a:gd name="connsiteY32" fmla="*/ 175478 h 1683151"/>
                <a:gd name="connsiteX33" fmla="*/ 773307 w 1683151"/>
                <a:gd name="connsiteY33" fmla="*/ 7162 h 1683151"/>
                <a:gd name="connsiteX34" fmla="*/ 909844 w 1683151"/>
                <a:gd name="connsiteY34" fmla="*/ 7162 h 1683151"/>
                <a:gd name="connsiteX35" fmla="*/ 939518 w 1683151"/>
                <a:gd name="connsiteY35" fmla="*/ 175477 h 1683151"/>
                <a:gd name="connsiteX36" fmla="*/ 1194709 w 1683151"/>
                <a:gd name="connsiteY36" fmla="*/ 268359 h 1683151"/>
                <a:gd name="connsiteX37" fmla="*/ 1194709 w 1683151"/>
                <a:gd name="connsiteY37" fmla="*/ 268360 h 168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83151" h="1683151">
                  <a:moveTo>
                    <a:pt x="1194709" y="268360"/>
                  </a:moveTo>
                  <a:lnTo>
                    <a:pt x="1325632" y="158497"/>
                  </a:lnTo>
                  <a:lnTo>
                    <a:pt x="1430223" y="246261"/>
                  </a:lnTo>
                  <a:lnTo>
                    <a:pt x="1344764" y="394271"/>
                  </a:lnTo>
                  <a:cubicBezTo>
                    <a:pt x="1405530" y="462629"/>
                    <a:pt x="1451731" y="542652"/>
                    <a:pt x="1480548" y="629456"/>
                  </a:cubicBezTo>
                  <a:lnTo>
                    <a:pt x="1651458" y="629453"/>
                  </a:lnTo>
                  <a:lnTo>
                    <a:pt x="1675167" y="763913"/>
                  </a:lnTo>
                  <a:lnTo>
                    <a:pt x="1514562" y="822364"/>
                  </a:lnTo>
                  <a:cubicBezTo>
                    <a:pt x="1517172" y="913789"/>
                    <a:pt x="1501126" y="1004787"/>
                    <a:pt x="1467405" y="1089805"/>
                  </a:cubicBezTo>
                  <a:lnTo>
                    <a:pt x="1598332" y="1199661"/>
                  </a:lnTo>
                  <a:lnTo>
                    <a:pt x="1530065" y="1317904"/>
                  </a:lnTo>
                  <a:lnTo>
                    <a:pt x="1369463" y="1259445"/>
                  </a:lnTo>
                  <a:cubicBezTo>
                    <a:pt x="1312695" y="1331159"/>
                    <a:pt x="1241911" y="1390554"/>
                    <a:pt x="1161429" y="1434006"/>
                  </a:cubicBezTo>
                  <a:lnTo>
                    <a:pt x="1191112" y="1602319"/>
                  </a:lnTo>
                  <a:lnTo>
                    <a:pt x="1062811" y="1649017"/>
                  </a:lnTo>
                  <a:lnTo>
                    <a:pt x="977359" y="1501001"/>
                  </a:lnTo>
                  <a:cubicBezTo>
                    <a:pt x="887776" y="1519447"/>
                    <a:pt x="795374" y="1519447"/>
                    <a:pt x="705791" y="1501001"/>
                  </a:cubicBezTo>
                  <a:lnTo>
                    <a:pt x="620340" y="1649017"/>
                  </a:lnTo>
                  <a:lnTo>
                    <a:pt x="492039" y="1602319"/>
                  </a:lnTo>
                  <a:lnTo>
                    <a:pt x="521722" y="1434005"/>
                  </a:lnTo>
                  <a:cubicBezTo>
                    <a:pt x="441240" y="1390553"/>
                    <a:pt x="370456" y="1331158"/>
                    <a:pt x="313688" y="1259444"/>
                  </a:cubicBezTo>
                  <a:lnTo>
                    <a:pt x="153086" y="1317904"/>
                  </a:lnTo>
                  <a:lnTo>
                    <a:pt x="84819" y="1199661"/>
                  </a:lnTo>
                  <a:lnTo>
                    <a:pt x="215747" y="1089805"/>
                  </a:lnTo>
                  <a:cubicBezTo>
                    <a:pt x="182025" y="1004787"/>
                    <a:pt x="165980" y="913789"/>
                    <a:pt x="168590" y="822364"/>
                  </a:cubicBezTo>
                  <a:lnTo>
                    <a:pt x="7984" y="763913"/>
                  </a:lnTo>
                  <a:lnTo>
                    <a:pt x="31693" y="629453"/>
                  </a:lnTo>
                  <a:lnTo>
                    <a:pt x="202604" y="629457"/>
                  </a:lnTo>
                  <a:cubicBezTo>
                    <a:pt x="231421" y="542653"/>
                    <a:pt x="277622" y="462630"/>
                    <a:pt x="338388" y="394272"/>
                  </a:cubicBezTo>
                  <a:lnTo>
                    <a:pt x="252928" y="246261"/>
                  </a:lnTo>
                  <a:lnTo>
                    <a:pt x="357519" y="158497"/>
                  </a:lnTo>
                  <a:lnTo>
                    <a:pt x="488442" y="268360"/>
                  </a:lnTo>
                  <a:cubicBezTo>
                    <a:pt x="566314" y="220387"/>
                    <a:pt x="653143" y="188784"/>
                    <a:pt x="743633" y="175478"/>
                  </a:cubicBezTo>
                  <a:lnTo>
                    <a:pt x="773307" y="7162"/>
                  </a:lnTo>
                  <a:lnTo>
                    <a:pt x="909844" y="7162"/>
                  </a:lnTo>
                  <a:lnTo>
                    <a:pt x="939518" y="175477"/>
                  </a:lnTo>
                  <a:cubicBezTo>
                    <a:pt x="1030007" y="188782"/>
                    <a:pt x="1116837" y="220386"/>
                    <a:pt x="1194709" y="268359"/>
                  </a:cubicBezTo>
                  <a:lnTo>
                    <a:pt x="1194709" y="268360"/>
                  </a:lnTo>
                  <a:close/>
                </a:path>
              </a:pathLst>
            </a:custGeom>
            <a:solidFill>
              <a:srgbClr val="FFC000"/>
            </a:solidFill>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gradFill>
                    <a:gsLst>
                      <a:gs pos="0">
                        <a:srgbClr val="FFFFFF"/>
                      </a:gs>
                      <a:gs pos="100000">
                        <a:srgbClr val="FFFFFF"/>
                      </a:gs>
                    </a:gsLst>
                    <a:lin ang="5400000" scaled="0"/>
                  </a:gradFill>
                </a:rPr>
                <a:t>Comprehensive Set </a:t>
              </a:r>
              <a:endParaRPr lang="en-US" sz="12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of  </a:t>
              </a:r>
              <a:r>
                <a:rPr lang="en-US" sz="1200" dirty="0">
                  <a:gradFill>
                    <a:gsLst>
                      <a:gs pos="0">
                        <a:srgbClr val="FFFFFF"/>
                      </a:gs>
                      <a:gs pos="100000">
                        <a:srgbClr val="FFFFFF"/>
                      </a:gs>
                    </a:gsLst>
                    <a:lin ang="5400000" scaled="0"/>
                  </a:gradFill>
                </a:rPr>
                <a:t>Best-in-Class </a:t>
              </a:r>
              <a:endParaRPr lang="en-US" sz="1200" dirty="0" smtClean="0">
                <a:gradFill>
                  <a:gsLst>
                    <a:gs pos="0">
                      <a:srgbClr val="FFFFFF"/>
                    </a:gs>
                    <a:gs pos="100000">
                      <a:srgbClr val="FFFFFF"/>
                    </a:gs>
                  </a:gsLst>
                  <a:lin ang="5400000" scaled="0"/>
                </a:gradFill>
              </a:endParaRPr>
            </a:p>
            <a:p>
              <a:pPr algn="ctr" defTabSz="932472" fontAlgn="base">
                <a:spcBef>
                  <a:spcPct val="0"/>
                </a:spcBef>
                <a:spcAft>
                  <a:spcPct val="0"/>
                </a:spcAft>
              </a:pPr>
              <a:r>
                <a:rPr lang="en-US" sz="1200" dirty="0" smtClean="0">
                  <a:gradFill>
                    <a:gsLst>
                      <a:gs pos="0">
                        <a:srgbClr val="FFFFFF"/>
                      </a:gs>
                      <a:gs pos="100000">
                        <a:srgbClr val="FFFFFF"/>
                      </a:gs>
                    </a:gsLst>
                    <a:lin ang="5400000" scaled="0"/>
                  </a:gradFill>
                </a:rPr>
                <a:t>ECM </a:t>
              </a:r>
              <a:r>
                <a:rPr lang="en-US" sz="1200" dirty="0">
                  <a:gradFill>
                    <a:gsLst>
                      <a:gs pos="0">
                        <a:srgbClr val="FFFFFF"/>
                      </a:gs>
                      <a:gs pos="100000">
                        <a:srgbClr val="FFFFFF"/>
                      </a:gs>
                    </a:gsLst>
                    <a:lin ang="5400000" scaled="0"/>
                  </a:gradFill>
                </a:rPr>
                <a:t>Solutions</a:t>
              </a:r>
            </a:p>
          </p:txBody>
        </p:sp>
        <p:sp>
          <p:nvSpPr>
            <p:cNvPr id="14" name="Circular Arrow 13"/>
            <p:cNvSpPr/>
            <p:nvPr/>
          </p:nvSpPr>
          <p:spPr>
            <a:xfrm rot="18533286" flipH="1" flipV="1">
              <a:off x="3906648" y="3987784"/>
              <a:ext cx="1687742" cy="1687742"/>
            </a:xfrm>
            <a:prstGeom prst="circularArrow">
              <a:avLst>
                <a:gd name="adj1" fmla="val 5984"/>
                <a:gd name="adj2" fmla="val 394124"/>
                <a:gd name="adj3" fmla="val 13313824"/>
                <a:gd name="adj4" fmla="val 10508221"/>
                <a:gd name="adj5" fmla="val 6981"/>
              </a:avLst>
            </a:prstGeom>
            <a:solidFill>
              <a:srgbClr val="FFC000"/>
            </a:solidFill>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sp>
      </p:grpSp>
      <p:sp>
        <p:nvSpPr>
          <p:cNvPr id="15" name="Circular Arrow 14"/>
          <p:cNvSpPr/>
          <p:nvPr/>
        </p:nvSpPr>
        <p:spPr>
          <a:xfrm flipH="1">
            <a:off x="5949245" y="5086120"/>
            <a:ext cx="1687742" cy="1687742"/>
          </a:xfrm>
          <a:prstGeom prst="circularArrow">
            <a:avLst>
              <a:gd name="adj1" fmla="val 5984"/>
              <a:gd name="adj2" fmla="val 394124"/>
              <a:gd name="adj3" fmla="val 13313824"/>
              <a:gd name="adj4" fmla="val 10508221"/>
              <a:gd name="adj5" fmla="val 6981"/>
            </a:avLst>
          </a:prstGeom>
          <a:solidFill>
            <a:srgbClr val="0070C0"/>
          </a:solidFill>
        </p:spPr>
        <p:style>
          <a:lnRef idx="0">
            <a:schemeClr val="accent1">
              <a:shade val="90000"/>
              <a:hueOff val="-477734"/>
              <a:satOff val="-13094"/>
              <a:lumOff val="26939"/>
              <a:alphaOff val="0"/>
            </a:schemeClr>
          </a:lnRef>
          <a:fillRef idx="2">
            <a:schemeClr val="accent1">
              <a:shade val="90000"/>
              <a:hueOff val="-477734"/>
              <a:satOff val="-13094"/>
              <a:lumOff val="26939"/>
              <a:alphaOff val="0"/>
            </a:schemeClr>
          </a:fillRef>
          <a:effectRef idx="1">
            <a:schemeClr val="accent1">
              <a:shade val="90000"/>
              <a:hueOff val="-477734"/>
              <a:satOff val="-13094"/>
              <a:lumOff val="26939"/>
              <a:alphaOff val="0"/>
            </a:schemeClr>
          </a:effectRef>
          <a:fontRef idx="minor">
            <a:schemeClr val="dk1"/>
          </a:fontRef>
        </p:style>
      </p:sp>
    </p:spTree>
    <p:extLst>
      <p:ext uri="{BB962C8B-B14F-4D97-AF65-F5344CB8AC3E}">
        <p14:creationId xmlns:p14="http://schemas.microsoft.com/office/powerpoint/2010/main" val="285265419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SAP ECM Suite by </a:t>
            </a:r>
            <a:r>
              <a:rPr lang="en-US" dirty="0" err="1"/>
              <a:t>OpenText</a:t>
            </a:r>
            <a:endParaRPr lang="en-US" dirty="0"/>
          </a:p>
        </p:txBody>
      </p:sp>
      <p:sp>
        <p:nvSpPr>
          <p:cNvPr id="4" name="Rectangle 3">
            <a:hlinkClick r:id="" action="ppaction://noaction"/>
          </p:cNvPr>
          <p:cNvSpPr/>
          <p:nvPr/>
        </p:nvSpPr>
        <p:spPr bwMode="gray">
          <a:xfrm>
            <a:off x="916513" y="5494090"/>
            <a:ext cx="10675900" cy="723098"/>
          </a:xfrm>
          <a:prstGeom prst="rect">
            <a:avLst/>
          </a:prstGeom>
          <a:solidFill>
            <a:schemeClr val="accent1"/>
          </a:solidFill>
          <a:ln w="12700" algn="ctr">
            <a:noFill/>
            <a:round/>
            <a:headEnd/>
            <a:tailEnd/>
          </a:ln>
          <a:effectLst/>
        </p:spPr>
        <p:txBody>
          <a:bodyPr lIns="76782" tIns="137160" rIns="76782" bIns="76782" anchor="t" anchorCtr="0"/>
          <a:lstStyle/>
          <a:p>
            <a:pPr marL="1588" indent="-1588" defTabSz="457123">
              <a:lnSpc>
                <a:spcPts val="1400"/>
              </a:lnSpc>
              <a:spcBef>
                <a:spcPts val="600"/>
              </a:spcBef>
              <a:buClr>
                <a:srgbClr val="F0AB00"/>
              </a:buClr>
              <a:buSzPct val="80000"/>
              <a:defRPr/>
            </a:pPr>
            <a:r>
              <a:rPr lang="en-US" sz="1400" b="1" kern="0" noProof="1" smtClean="0">
                <a:solidFill>
                  <a:srgbClr val="FFFFFF"/>
                </a:solidFill>
                <a:ea typeface="MS PGothic" pitchFamily="34" charset="-128"/>
                <a:cs typeface="Arial" pitchFamily="34" charset="0"/>
              </a:rPr>
              <a:t>Archiving</a:t>
            </a:r>
            <a:r>
              <a:rPr lang="en-US" sz="1100" b="1" kern="0" noProof="1">
                <a:solidFill>
                  <a:srgbClr val="FFFFFF"/>
                </a:solidFill>
                <a:ea typeface="MS PGothic" pitchFamily="34" charset="-128"/>
                <a:cs typeface="Arial" pitchFamily="34" charset="0"/>
              </a:rPr>
              <a:t/>
            </a:r>
            <a:br>
              <a:rPr lang="en-US" sz="1100" b="1" kern="0" noProof="1">
                <a:solidFill>
                  <a:srgbClr val="FFFFFF"/>
                </a:solidFill>
                <a:ea typeface="MS PGothic" pitchFamily="34" charset="-128"/>
                <a:cs typeface="Arial" pitchFamily="34" charset="0"/>
              </a:rPr>
            </a:br>
            <a:r>
              <a:rPr lang="en-US" sz="1100" b="1" kern="0" noProof="1">
                <a:solidFill>
                  <a:srgbClr val="FFFFFF"/>
                </a:solidFill>
                <a:ea typeface="MS PGothic" pitchFamily="34" charset="-128"/>
                <a:cs typeface="Arial" pitchFamily="34" charset="0"/>
              </a:rPr>
              <a:t>Secure, compliant, cost-efficient storage of information</a:t>
            </a:r>
          </a:p>
        </p:txBody>
      </p:sp>
      <p:sp>
        <p:nvSpPr>
          <p:cNvPr id="5" name="Rectangle 4">
            <a:hlinkClick r:id="" action="ppaction://noaction"/>
          </p:cNvPr>
          <p:cNvSpPr/>
          <p:nvPr/>
        </p:nvSpPr>
        <p:spPr bwMode="gray">
          <a:xfrm>
            <a:off x="916327" y="4671202"/>
            <a:ext cx="5338043" cy="721311"/>
          </a:xfrm>
          <a:prstGeom prst="rect">
            <a:avLst/>
          </a:prstGeom>
          <a:solidFill>
            <a:schemeClr val="accent1"/>
          </a:solidFill>
          <a:ln w="12700" algn="ctr">
            <a:noFill/>
            <a:round/>
            <a:headEnd/>
            <a:tailEnd/>
          </a:ln>
          <a:effectLst/>
        </p:spPr>
        <p:txBody>
          <a:bodyPr lIns="76782" tIns="137160" rIns="76782" bIns="76782" anchor="t" anchorCtr="0"/>
          <a:lstStyle/>
          <a:p>
            <a:pPr marL="1588" indent="-1588" defTabSz="457123">
              <a:lnSpc>
                <a:spcPts val="1400"/>
              </a:lnSpc>
              <a:spcBef>
                <a:spcPts val="600"/>
              </a:spcBef>
              <a:buClr>
                <a:srgbClr val="F0AB00"/>
              </a:buClr>
              <a:buSzPct val="80000"/>
              <a:defRPr/>
            </a:pPr>
            <a:r>
              <a:rPr lang="en-US" sz="1400" b="1" kern="0" noProof="1" smtClean="0">
                <a:solidFill>
                  <a:srgbClr val="FFFFFF"/>
                </a:solidFill>
                <a:ea typeface="MS PGothic" pitchFamily="34" charset="-128"/>
                <a:cs typeface="Arial" pitchFamily="34" charset="0"/>
              </a:rPr>
              <a:t>Document </a:t>
            </a:r>
            <a:r>
              <a:rPr lang="en-US" sz="1400" b="1" kern="0" noProof="1">
                <a:solidFill>
                  <a:srgbClr val="FFFFFF"/>
                </a:solidFill>
                <a:ea typeface="MS PGothic" pitchFamily="34" charset="-128"/>
                <a:cs typeface="Arial" pitchFamily="34" charset="0"/>
              </a:rPr>
              <a:t>Access</a:t>
            </a:r>
            <a:r>
              <a:rPr lang="en-US" sz="1100" b="1" kern="0" noProof="1">
                <a:solidFill>
                  <a:srgbClr val="FFFFFF"/>
                </a:solidFill>
                <a:ea typeface="MS PGothic" pitchFamily="34" charset="-128"/>
                <a:cs typeface="Arial" pitchFamily="34" charset="0"/>
              </a:rPr>
              <a:t/>
            </a:r>
            <a:br>
              <a:rPr lang="en-US" sz="1100" b="1" kern="0" noProof="1">
                <a:solidFill>
                  <a:srgbClr val="FFFFFF"/>
                </a:solidFill>
                <a:ea typeface="MS PGothic" pitchFamily="34" charset="-128"/>
                <a:cs typeface="Arial" pitchFamily="34" charset="0"/>
              </a:rPr>
            </a:br>
            <a:r>
              <a:rPr lang="en-US" sz="1100" b="1" kern="0" noProof="1">
                <a:solidFill>
                  <a:srgbClr val="FFFFFF"/>
                </a:solidFill>
                <a:ea typeface="MS PGothic" pitchFamily="34" charset="-128"/>
                <a:cs typeface="Arial" pitchFamily="34" charset="0"/>
              </a:rPr>
              <a:t>360 degree information access</a:t>
            </a:r>
          </a:p>
        </p:txBody>
      </p:sp>
      <p:sp>
        <p:nvSpPr>
          <p:cNvPr id="6" name="AutoShape 25">
            <a:hlinkClick r:id="" action="ppaction://noaction"/>
          </p:cNvPr>
          <p:cNvSpPr>
            <a:spLocks noChangeArrowheads="1"/>
          </p:cNvSpPr>
          <p:nvPr/>
        </p:nvSpPr>
        <p:spPr bwMode="gray">
          <a:xfrm>
            <a:off x="948864" y="1681055"/>
            <a:ext cx="1260920" cy="2867566"/>
          </a:xfrm>
          <a:prstGeom prst="rect">
            <a:avLst/>
          </a:prstGeom>
          <a:solidFill>
            <a:srgbClr val="000000">
              <a:lumMod val="65000"/>
              <a:lumOff val="35000"/>
            </a:srgbClr>
          </a:solidFill>
          <a:ln w="12700" algn="ctr">
            <a:noFill/>
            <a:round/>
            <a:headEnd/>
            <a:tailEnd/>
          </a:ln>
          <a:effectLst/>
        </p:spPr>
        <p:txBody>
          <a:bodyPr lIns="76782" tIns="13716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Employee </a:t>
            </a:r>
            <a:r>
              <a:rPr lang="en-US" sz="1100" b="1" kern="0" noProof="1">
                <a:solidFill>
                  <a:srgbClr val="FFFFFF"/>
                </a:solidFill>
                <a:ea typeface="MS PGothic" pitchFamily="34" charset="-128"/>
                <a:cs typeface="Arial" pitchFamily="34" charset="0"/>
              </a:rPr>
              <a:t>File Mgmt</a:t>
            </a:r>
          </a:p>
        </p:txBody>
      </p:sp>
      <p:sp>
        <p:nvSpPr>
          <p:cNvPr id="7" name="Rectangle 24">
            <a:hlinkClick r:id="" action="ppaction://noaction"/>
          </p:cNvPr>
          <p:cNvSpPr>
            <a:spLocks noChangeArrowheads="1"/>
          </p:cNvSpPr>
          <p:nvPr/>
        </p:nvSpPr>
        <p:spPr bwMode="gray">
          <a:xfrm>
            <a:off x="1008908" y="2607576"/>
            <a:ext cx="1140832" cy="1860942"/>
          </a:xfrm>
          <a:prstGeom prst="rect">
            <a:avLst/>
          </a:prstGeom>
          <a:solidFill>
            <a:srgbClr val="FFFFFF"/>
          </a:solidFill>
          <a:ln w="9525" algn="ctr">
            <a:noFill/>
            <a:round/>
            <a:headEnd/>
            <a:tailEnd/>
          </a:ln>
          <a:effectLst/>
        </p:spPr>
        <p:txBody>
          <a:bodyPr lIns="30229" tIns="76782" rIns="30229" bIns="76782" anchor="t"/>
          <a:lstStyle/>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Automate HR File administration and enable self service scenarios</a:t>
            </a:r>
          </a:p>
        </p:txBody>
      </p:sp>
      <p:sp>
        <p:nvSpPr>
          <p:cNvPr id="8" name="AutoShape 25">
            <a:hlinkClick r:id="" action="ppaction://noaction"/>
          </p:cNvPr>
          <p:cNvSpPr>
            <a:spLocks noChangeArrowheads="1"/>
          </p:cNvSpPr>
          <p:nvPr/>
        </p:nvSpPr>
        <p:spPr bwMode="gray">
          <a:xfrm>
            <a:off x="3636217" y="1681055"/>
            <a:ext cx="1260920" cy="2867566"/>
          </a:xfrm>
          <a:prstGeom prst="rect">
            <a:avLst/>
          </a:prstGeom>
          <a:solidFill>
            <a:srgbClr val="000000">
              <a:lumMod val="65000"/>
              <a:lumOff val="35000"/>
            </a:srgbClr>
          </a:solidFill>
          <a:ln w="12700" algn="ctr">
            <a:noFill/>
            <a:round/>
            <a:headEnd/>
            <a:tailEnd/>
          </a:ln>
          <a:effectLst/>
        </p:spPr>
        <p:txBody>
          <a:bodyPr lIns="76782" tIns="13716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Invoice </a:t>
            </a:r>
            <a:r>
              <a:rPr lang="en-US" sz="1100" b="1" kern="0" noProof="1">
                <a:solidFill>
                  <a:srgbClr val="FFFFFF"/>
                </a:solidFill>
                <a:ea typeface="MS PGothic" pitchFamily="34" charset="-128"/>
                <a:cs typeface="Arial" pitchFamily="34" charset="0"/>
              </a:rPr>
              <a:t>Management   and OCR</a:t>
            </a:r>
          </a:p>
        </p:txBody>
      </p:sp>
      <p:sp>
        <p:nvSpPr>
          <p:cNvPr id="9" name="Rectangle 24">
            <a:hlinkClick r:id="" action="ppaction://noaction"/>
          </p:cNvPr>
          <p:cNvSpPr>
            <a:spLocks noChangeArrowheads="1"/>
          </p:cNvSpPr>
          <p:nvPr/>
        </p:nvSpPr>
        <p:spPr bwMode="gray">
          <a:xfrm>
            <a:off x="3696261" y="2607576"/>
            <a:ext cx="1140832" cy="1860942"/>
          </a:xfrm>
          <a:prstGeom prst="rect">
            <a:avLst/>
          </a:prstGeom>
          <a:solidFill>
            <a:srgbClr val="FFFFFF"/>
          </a:solidFill>
          <a:ln w="9525" algn="ctr">
            <a:noFill/>
            <a:round/>
            <a:headEnd/>
            <a:tailEnd/>
          </a:ln>
          <a:effectLst/>
        </p:spPr>
        <p:txBody>
          <a:bodyPr lIns="30229" tIns="76782" rIns="30229" bIns="76782" anchor="t"/>
          <a:lstStyle/>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Minimize data capture effort and human intervention</a:t>
            </a:r>
          </a:p>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Streamline accounts payable processes</a:t>
            </a:r>
          </a:p>
        </p:txBody>
      </p:sp>
      <p:sp>
        <p:nvSpPr>
          <p:cNvPr id="10" name="AutoShape 25">
            <a:hlinkClick r:id="" action="ppaction://noaction"/>
          </p:cNvPr>
          <p:cNvSpPr>
            <a:spLocks noChangeArrowheads="1"/>
          </p:cNvSpPr>
          <p:nvPr/>
        </p:nvSpPr>
        <p:spPr bwMode="gray">
          <a:xfrm>
            <a:off x="4993450" y="1682745"/>
            <a:ext cx="1260920" cy="2867566"/>
          </a:xfrm>
          <a:prstGeom prst="rect">
            <a:avLst/>
          </a:prstGeom>
          <a:solidFill>
            <a:schemeClr val="accent1"/>
          </a:solidFill>
          <a:ln w="12700" algn="ctr">
            <a:noFill/>
            <a:round/>
            <a:headEnd/>
            <a:tailEnd/>
          </a:ln>
          <a:effectLst/>
        </p:spPr>
        <p:txBody>
          <a:bodyPr lIns="76782" tIns="13716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Extended </a:t>
            </a:r>
            <a:r>
              <a:rPr lang="en-US" sz="1100" b="1" kern="0" noProof="1">
                <a:solidFill>
                  <a:srgbClr val="FFFFFF"/>
                </a:solidFill>
                <a:ea typeface="MS PGothic" pitchFamily="34" charset="-128"/>
                <a:cs typeface="Arial" pitchFamily="34" charset="0"/>
              </a:rPr>
              <a:t>ECM</a:t>
            </a:r>
          </a:p>
        </p:txBody>
      </p:sp>
      <p:sp>
        <p:nvSpPr>
          <p:cNvPr id="11" name="Rectangle 24">
            <a:hlinkClick r:id="" action="ppaction://noaction"/>
          </p:cNvPr>
          <p:cNvSpPr>
            <a:spLocks noChangeArrowheads="1"/>
          </p:cNvSpPr>
          <p:nvPr/>
        </p:nvSpPr>
        <p:spPr bwMode="gray">
          <a:xfrm>
            <a:off x="5053494" y="2609266"/>
            <a:ext cx="1140832" cy="1860942"/>
          </a:xfrm>
          <a:prstGeom prst="rect">
            <a:avLst/>
          </a:prstGeom>
          <a:solidFill>
            <a:srgbClr val="FFFFFF"/>
          </a:solidFill>
          <a:ln w="9525" algn="ctr">
            <a:noFill/>
            <a:round/>
            <a:headEnd/>
            <a:tailEnd/>
          </a:ln>
          <a:effectLst/>
        </p:spPr>
        <p:txBody>
          <a:bodyPr lIns="30229" tIns="76782" rIns="30229" bIns="76782" anchor="t"/>
          <a:lstStyle/>
          <a:p>
            <a:pPr indent="1588" algn="ctr" defTabSz="457123">
              <a:spcBef>
                <a:spcPts val="1400"/>
              </a:spcBef>
              <a:buClr>
                <a:srgbClr val="F0AB00"/>
              </a:buClr>
              <a:buSzPct val="80000"/>
              <a:defRPr/>
            </a:pPr>
            <a:r>
              <a:rPr lang="en-US" sz="1050" kern="0" dirty="0">
                <a:solidFill>
                  <a:srgbClr val="000000"/>
                </a:solidFill>
                <a:ea typeface="MS PGothic" pitchFamily="34" charset="-128"/>
                <a:cs typeface="Arial" pitchFamily="34" charset="0"/>
              </a:rPr>
              <a:t>Best-of-breed ECM with unique SAP integration and  process support.</a:t>
            </a:r>
            <a:br>
              <a:rPr lang="en-US" sz="1050" kern="0" dirty="0">
                <a:solidFill>
                  <a:srgbClr val="000000"/>
                </a:solidFill>
                <a:ea typeface="MS PGothic" pitchFamily="34" charset="-128"/>
                <a:cs typeface="Arial" pitchFamily="34" charset="0"/>
              </a:rPr>
            </a:br>
            <a:r>
              <a:rPr lang="en-US" sz="1050" kern="0" dirty="0">
                <a:solidFill>
                  <a:srgbClr val="000000"/>
                </a:solidFill>
                <a:ea typeface="MS PGothic" pitchFamily="34" charset="-128"/>
                <a:cs typeface="Arial" pitchFamily="34" charset="0"/>
              </a:rPr>
              <a:t/>
            </a:r>
            <a:br>
              <a:rPr lang="en-US" sz="1050" kern="0" dirty="0">
                <a:solidFill>
                  <a:srgbClr val="000000"/>
                </a:solidFill>
                <a:ea typeface="MS PGothic" pitchFamily="34" charset="-128"/>
                <a:cs typeface="Arial" pitchFamily="34" charset="0"/>
              </a:rPr>
            </a:br>
            <a:r>
              <a:rPr lang="en-US" sz="1050" kern="0" dirty="0">
                <a:solidFill>
                  <a:srgbClr val="000000"/>
                </a:solidFill>
                <a:ea typeface="MS PGothic" pitchFamily="34" charset="-128"/>
                <a:cs typeface="Arial" pitchFamily="34" charset="0"/>
              </a:rPr>
              <a:t>Enterprise Records Management</a:t>
            </a:r>
          </a:p>
        </p:txBody>
      </p:sp>
      <p:sp>
        <p:nvSpPr>
          <p:cNvPr id="12" name="AutoShape 25">
            <a:hlinkClick r:id="" action="ppaction://noaction"/>
          </p:cNvPr>
          <p:cNvSpPr>
            <a:spLocks noChangeArrowheads="1"/>
          </p:cNvSpPr>
          <p:nvPr/>
        </p:nvSpPr>
        <p:spPr bwMode="gray">
          <a:xfrm>
            <a:off x="2292541" y="1681055"/>
            <a:ext cx="1260920" cy="2867566"/>
          </a:xfrm>
          <a:prstGeom prst="rect">
            <a:avLst/>
          </a:prstGeom>
          <a:solidFill>
            <a:srgbClr val="000000">
              <a:lumMod val="65000"/>
              <a:lumOff val="35000"/>
            </a:srgbClr>
          </a:solidFill>
          <a:ln w="12700" algn="ctr">
            <a:noFill/>
            <a:round/>
            <a:headEnd/>
            <a:tailEnd/>
          </a:ln>
          <a:effectLst/>
        </p:spPr>
        <p:txBody>
          <a:bodyPr lIns="30229" tIns="137160" rIns="30229"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Travel </a:t>
            </a:r>
            <a:r>
              <a:rPr lang="en-US" sz="1100" b="1" kern="0" noProof="1">
                <a:solidFill>
                  <a:srgbClr val="FFFFFF"/>
                </a:solidFill>
                <a:ea typeface="MS PGothic" pitchFamily="34" charset="-128"/>
                <a:cs typeface="Arial" pitchFamily="34" charset="0"/>
              </a:rPr>
              <a:t>Receipts</a:t>
            </a:r>
            <a:br>
              <a:rPr lang="en-US" sz="1100" b="1" kern="0" noProof="1">
                <a:solidFill>
                  <a:srgbClr val="FFFFFF"/>
                </a:solidFill>
                <a:ea typeface="MS PGothic" pitchFamily="34" charset="-128"/>
                <a:cs typeface="Arial" pitchFamily="34" charset="0"/>
              </a:rPr>
            </a:br>
            <a:r>
              <a:rPr lang="en-US" sz="1100" b="1" kern="0" noProof="1">
                <a:solidFill>
                  <a:srgbClr val="FFFFFF"/>
                </a:solidFill>
                <a:ea typeface="MS PGothic" pitchFamily="34" charset="-128"/>
                <a:cs typeface="Arial" pitchFamily="34" charset="0"/>
              </a:rPr>
              <a:t>Mgmt &amp; OCR</a:t>
            </a:r>
          </a:p>
        </p:txBody>
      </p:sp>
      <p:sp>
        <p:nvSpPr>
          <p:cNvPr id="13" name="Rectangle 24">
            <a:hlinkClick r:id="" action="ppaction://noaction"/>
          </p:cNvPr>
          <p:cNvSpPr>
            <a:spLocks noChangeArrowheads="1"/>
          </p:cNvSpPr>
          <p:nvPr/>
        </p:nvSpPr>
        <p:spPr bwMode="gray">
          <a:xfrm>
            <a:off x="2352585" y="2607576"/>
            <a:ext cx="1140832" cy="1860942"/>
          </a:xfrm>
          <a:prstGeom prst="rect">
            <a:avLst/>
          </a:prstGeom>
          <a:solidFill>
            <a:srgbClr val="FFFFFF"/>
          </a:solidFill>
          <a:ln w="9525" algn="ctr">
            <a:noFill/>
            <a:round/>
            <a:headEnd/>
            <a:tailEnd/>
          </a:ln>
          <a:effectLst/>
        </p:spPr>
        <p:txBody>
          <a:bodyPr lIns="30229" tIns="76782" rIns="30229" bIns="76782" anchor="t"/>
          <a:lstStyle/>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Automate receipt handling and streamline expense management process</a:t>
            </a:r>
            <a:endParaRPr lang="en-US" sz="1000" kern="0" dirty="0">
              <a:solidFill>
                <a:srgbClr val="000000"/>
              </a:solidFill>
              <a:ea typeface="MS PGothic" pitchFamily="34" charset="-128"/>
              <a:cs typeface="Arial" pitchFamily="34" charset="0"/>
            </a:endParaRPr>
          </a:p>
        </p:txBody>
      </p:sp>
      <p:sp>
        <p:nvSpPr>
          <p:cNvPr id="14" name="Freeform 13"/>
          <p:cNvSpPr>
            <a:spLocks/>
          </p:cNvSpPr>
          <p:nvPr/>
        </p:nvSpPr>
        <p:spPr bwMode="auto">
          <a:xfrm>
            <a:off x="10661818" y="1613901"/>
            <a:ext cx="43885" cy="68521"/>
          </a:xfrm>
          <a:custGeom>
            <a:avLst/>
            <a:gdLst>
              <a:gd name="T0" fmla="*/ 18 w 34"/>
              <a:gd name="T1" fmla="*/ 57 h 57"/>
              <a:gd name="T2" fmla="*/ 18 w 34"/>
              <a:gd name="T3" fmla="*/ 57 h 57"/>
              <a:gd name="T4" fmla="*/ 8 w 34"/>
              <a:gd name="T5" fmla="*/ 56 h 57"/>
              <a:gd name="T6" fmla="*/ 0 w 34"/>
              <a:gd name="T7" fmla="*/ 55 h 57"/>
              <a:gd name="T8" fmla="*/ 16 w 34"/>
              <a:gd name="T9" fmla="*/ 0 h 57"/>
              <a:gd name="T10" fmla="*/ 18 w 34"/>
              <a:gd name="T11" fmla="*/ 0 h 57"/>
              <a:gd name="T12" fmla="*/ 34 w 34"/>
              <a:gd name="T13" fmla="*/ 55 h 57"/>
              <a:gd name="T14" fmla="*/ 34 w 34"/>
              <a:gd name="T15" fmla="*/ 55 h 57"/>
              <a:gd name="T16" fmla="*/ 26 w 34"/>
              <a:gd name="T17" fmla="*/ 56 h 57"/>
              <a:gd name="T18" fmla="*/ 18 w 34"/>
              <a:gd name="T19" fmla="*/ 57 h 57"/>
              <a:gd name="T20" fmla="*/ 18 w 34"/>
              <a:gd name="T21" fmla="*/ 57 h 5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57"/>
              <a:gd name="T35" fmla="*/ 34 w 34"/>
              <a:gd name="T36" fmla="*/ 57 h 5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57">
                <a:moveTo>
                  <a:pt x="18" y="57"/>
                </a:moveTo>
                <a:lnTo>
                  <a:pt x="18" y="57"/>
                </a:lnTo>
                <a:lnTo>
                  <a:pt x="8" y="56"/>
                </a:lnTo>
                <a:lnTo>
                  <a:pt x="0" y="55"/>
                </a:lnTo>
                <a:lnTo>
                  <a:pt x="16" y="0"/>
                </a:lnTo>
                <a:lnTo>
                  <a:pt x="18" y="0"/>
                </a:lnTo>
                <a:lnTo>
                  <a:pt x="34" y="55"/>
                </a:lnTo>
                <a:lnTo>
                  <a:pt x="26" y="56"/>
                </a:lnTo>
                <a:lnTo>
                  <a:pt x="18" y="57"/>
                </a:lnTo>
              </a:path>
            </a:pathLst>
          </a:custGeom>
          <a:noFill/>
          <a:ln w="9525">
            <a:noFill/>
            <a:round/>
            <a:headEnd/>
            <a:tailEnd/>
          </a:ln>
        </p:spPr>
        <p:txBody>
          <a:bodyPr lIns="76782" tIns="38391" rIns="76782" bIns="38391"/>
          <a:lstStyle/>
          <a:p>
            <a:pPr algn="ctr">
              <a:spcBef>
                <a:spcPts val="1400"/>
              </a:spcBef>
              <a:buClr>
                <a:srgbClr val="F0AB00"/>
              </a:buClr>
              <a:buSzPct val="80000"/>
              <a:buFont typeface="Wingdings" pitchFamily="2" charset="2"/>
              <a:buChar char="n"/>
            </a:pPr>
            <a:endParaRPr lang="en-US" sz="2400" dirty="0">
              <a:solidFill>
                <a:srgbClr val="000000"/>
              </a:solidFill>
            </a:endParaRPr>
          </a:p>
        </p:txBody>
      </p:sp>
      <p:sp>
        <p:nvSpPr>
          <p:cNvPr id="15" name="Freeform 14"/>
          <p:cNvSpPr>
            <a:spLocks/>
          </p:cNvSpPr>
          <p:nvPr/>
        </p:nvSpPr>
        <p:spPr bwMode="auto">
          <a:xfrm>
            <a:off x="10832198" y="1592263"/>
            <a:ext cx="54212" cy="52894"/>
          </a:xfrm>
          <a:custGeom>
            <a:avLst/>
            <a:gdLst>
              <a:gd name="T0" fmla="*/ 13 w 42"/>
              <a:gd name="T1" fmla="*/ 44 h 44"/>
              <a:gd name="T2" fmla="*/ 0 w 42"/>
              <a:gd name="T3" fmla="*/ 44 h 44"/>
              <a:gd name="T4" fmla="*/ 0 w 42"/>
              <a:gd name="T5" fmla="*/ 0 h 44"/>
              <a:gd name="T6" fmla="*/ 13 w 42"/>
              <a:gd name="T7" fmla="*/ 0 h 44"/>
              <a:gd name="T8" fmla="*/ 13 w 42"/>
              <a:gd name="T9" fmla="*/ 0 h 44"/>
              <a:gd name="T10" fmla="*/ 24 w 42"/>
              <a:gd name="T11" fmla="*/ 1 h 44"/>
              <a:gd name="T12" fmla="*/ 29 w 42"/>
              <a:gd name="T13" fmla="*/ 3 h 44"/>
              <a:gd name="T14" fmla="*/ 33 w 42"/>
              <a:gd name="T15" fmla="*/ 6 h 44"/>
              <a:gd name="T16" fmla="*/ 36 w 42"/>
              <a:gd name="T17" fmla="*/ 8 h 44"/>
              <a:gd name="T18" fmla="*/ 39 w 42"/>
              <a:gd name="T19" fmla="*/ 12 h 44"/>
              <a:gd name="T20" fmla="*/ 42 w 42"/>
              <a:gd name="T21" fmla="*/ 17 h 44"/>
              <a:gd name="T22" fmla="*/ 42 w 42"/>
              <a:gd name="T23" fmla="*/ 22 h 44"/>
              <a:gd name="T24" fmla="*/ 42 w 42"/>
              <a:gd name="T25" fmla="*/ 22 h 44"/>
              <a:gd name="T26" fmla="*/ 42 w 42"/>
              <a:gd name="T27" fmla="*/ 27 h 44"/>
              <a:gd name="T28" fmla="*/ 39 w 42"/>
              <a:gd name="T29" fmla="*/ 33 h 44"/>
              <a:gd name="T30" fmla="*/ 36 w 42"/>
              <a:gd name="T31" fmla="*/ 37 h 44"/>
              <a:gd name="T32" fmla="*/ 33 w 42"/>
              <a:gd name="T33" fmla="*/ 40 h 44"/>
              <a:gd name="T34" fmla="*/ 29 w 42"/>
              <a:gd name="T35" fmla="*/ 41 h 44"/>
              <a:gd name="T36" fmla="*/ 24 w 42"/>
              <a:gd name="T37" fmla="*/ 42 h 44"/>
              <a:gd name="T38" fmla="*/ 13 w 42"/>
              <a:gd name="T39" fmla="*/ 44 h 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44"/>
              <a:gd name="T62" fmla="*/ 42 w 42"/>
              <a:gd name="T63" fmla="*/ 44 h 4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44">
                <a:moveTo>
                  <a:pt x="13" y="44"/>
                </a:moveTo>
                <a:lnTo>
                  <a:pt x="0" y="44"/>
                </a:lnTo>
                <a:lnTo>
                  <a:pt x="0" y="0"/>
                </a:lnTo>
                <a:lnTo>
                  <a:pt x="13" y="0"/>
                </a:lnTo>
                <a:lnTo>
                  <a:pt x="24" y="1"/>
                </a:lnTo>
                <a:lnTo>
                  <a:pt x="29" y="3"/>
                </a:lnTo>
                <a:lnTo>
                  <a:pt x="33" y="6"/>
                </a:lnTo>
                <a:lnTo>
                  <a:pt x="36" y="8"/>
                </a:lnTo>
                <a:lnTo>
                  <a:pt x="39" y="12"/>
                </a:lnTo>
                <a:lnTo>
                  <a:pt x="42" y="17"/>
                </a:lnTo>
                <a:lnTo>
                  <a:pt x="42" y="22"/>
                </a:lnTo>
                <a:lnTo>
                  <a:pt x="42" y="27"/>
                </a:lnTo>
                <a:lnTo>
                  <a:pt x="39" y="33"/>
                </a:lnTo>
                <a:lnTo>
                  <a:pt x="36" y="37"/>
                </a:lnTo>
                <a:lnTo>
                  <a:pt x="33" y="40"/>
                </a:lnTo>
                <a:lnTo>
                  <a:pt x="29" y="41"/>
                </a:lnTo>
                <a:lnTo>
                  <a:pt x="24" y="42"/>
                </a:lnTo>
                <a:lnTo>
                  <a:pt x="13" y="44"/>
                </a:lnTo>
              </a:path>
            </a:pathLst>
          </a:custGeom>
          <a:noFill/>
          <a:ln w="9525">
            <a:noFill/>
            <a:round/>
            <a:headEnd/>
            <a:tailEnd/>
          </a:ln>
        </p:spPr>
        <p:txBody>
          <a:bodyPr lIns="76782" tIns="38391" rIns="76782" bIns="38391"/>
          <a:lstStyle/>
          <a:p>
            <a:pPr algn="ctr">
              <a:spcBef>
                <a:spcPts val="1400"/>
              </a:spcBef>
              <a:buClr>
                <a:srgbClr val="F0AB00"/>
              </a:buClr>
              <a:buSzPct val="80000"/>
              <a:buFont typeface="Wingdings" pitchFamily="2" charset="2"/>
              <a:buChar char="n"/>
            </a:pPr>
            <a:endParaRPr lang="en-US" sz="2400" dirty="0">
              <a:solidFill>
                <a:srgbClr val="000000"/>
              </a:solidFill>
            </a:endParaRPr>
          </a:p>
        </p:txBody>
      </p:sp>
      <p:sp>
        <p:nvSpPr>
          <p:cNvPr id="16" name="AutoShape 25">
            <a:hlinkClick r:id="" action="ppaction://noaction"/>
          </p:cNvPr>
          <p:cNvSpPr>
            <a:spLocks noChangeArrowheads="1"/>
          </p:cNvSpPr>
          <p:nvPr/>
        </p:nvSpPr>
        <p:spPr bwMode="gray">
          <a:xfrm>
            <a:off x="8987820" y="1678503"/>
            <a:ext cx="1260920" cy="3714009"/>
          </a:xfrm>
          <a:prstGeom prst="rect">
            <a:avLst/>
          </a:prstGeom>
          <a:solidFill>
            <a:schemeClr val="accent1"/>
          </a:solidFill>
          <a:ln w="12700" algn="ctr">
            <a:noFill/>
            <a:round/>
            <a:headEnd/>
            <a:tailEnd/>
          </a:ln>
          <a:effectLst/>
        </p:spPr>
        <p:txBody>
          <a:bodyPr lIns="76782" tIns="13716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Digital </a:t>
            </a:r>
            <a:r>
              <a:rPr lang="en-US" sz="1100" b="1" kern="0" noProof="1">
                <a:solidFill>
                  <a:srgbClr val="FFFFFF"/>
                </a:solidFill>
                <a:ea typeface="MS PGothic" pitchFamily="34" charset="-128"/>
                <a:cs typeface="Arial" pitchFamily="34" charset="0"/>
              </a:rPr>
              <a:t>Asset Management</a:t>
            </a:r>
          </a:p>
        </p:txBody>
      </p:sp>
      <p:sp>
        <p:nvSpPr>
          <p:cNvPr id="17" name="Rectangle 16">
            <a:hlinkClick r:id="" action="ppaction://noaction"/>
          </p:cNvPr>
          <p:cNvSpPr>
            <a:spLocks noChangeArrowheads="1"/>
          </p:cNvSpPr>
          <p:nvPr/>
        </p:nvSpPr>
        <p:spPr bwMode="gray">
          <a:xfrm>
            <a:off x="9047863" y="2580685"/>
            <a:ext cx="1140832" cy="2700592"/>
          </a:xfrm>
          <a:prstGeom prst="rect">
            <a:avLst/>
          </a:prstGeom>
          <a:solidFill>
            <a:srgbClr val="FFFFFF"/>
          </a:solidFill>
          <a:ln w="9525" algn="ctr">
            <a:noFill/>
            <a:round/>
            <a:headEnd/>
            <a:tailEnd/>
          </a:ln>
          <a:effectLst/>
        </p:spPr>
        <p:txBody>
          <a:bodyPr lIns="30229" tIns="76782" rIns="30229" bIns="76782" anchor="t"/>
          <a:lstStyle/>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Optimized management of rich media assets</a:t>
            </a:r>
          </a:p>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Integrate media into marketing communications</a:t>
            </a:r>
          </a:p>
        </p:txBody>
      </p:sp>
      <p:sp>
        <p:nvSpPr>
          <p:cNvPr id="18" name="AutoShape 25">
            <a:hlinkClick r:id="" action="ppaction://noaction"/>
          </p:cNvPr>
          <p:cNvSpPr>
            <a:spLocks noChangeArrowheads="1"/>
          </p:cNvSpPr>
          <p:nvPr/>
        </p:nvSpPr>
        <p:spPr bwMode="gray">
          <a:xfrm>
            <a:off x="10331493" y="1678504"/>
            <a:ext cx="1260920" cy="2266295"/>
          </a:xfrm>
          <a:prstGeom prst="rect">
            <a:avLst/>
          </a:prstGeom>
          <a:solidFill>
            <a:schemeClr val="accent1"/>
          </a:solidFill>
          <a:ln w="12700" algn="ctr">
            <a:noFill/>
            <a:round/>
            <a:headEnd/>
            <a:tailEnd/>
          </a:ln>
          <a:effectLst/>
        </p:spPr>
        <p:txBody>
          <a:bodyPr lIns="76782" tIns="13716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Document </a:t>
            </a:r>
            <a:r>
              <a:rPr lang="en-US" sz="1100" b="1" kern="0" noProof="1">
                <a:solidFill>
                  <a:srgbClr val="FFFFFF"/>
                </a:solidFill>
                <a:ea typeface="MS PGothic" pitchFamily="34" charset="-128"/>
                <a:cs typeface="Arial" pitchFamily="34" charset="0"/>
              </a:rPr>
              <a:t>Presentment</a:t>
            </a:r>
          </a:p>
        </p:txBody>
      </p:sp>
      <p:sp>
        <p:nvSpPr>
          <p:cNvPr id="19" name="Rectangle 24">
            <a:hlinkClick r:id="" action="ppaction://noaction"/>
          </p:cNvPr>
          <p:cNvSpPr>
            <a:spLocks noChangeArrowheads="1"/>
          </p:cNvSpPr>
          <p:nvPr/>
        </p:nvSpPr>
        <p:spPr bwMode="gray">
          <a:xfrm>
            <a:off x="10391538" y="2605027"/>
            <a:ext cx="1140832" cy="1243991"/>
          </a:xfrm>
          <a:prstGeom prst="rect">
            <a:avLst/>
          </a:prstGeom>
          <a:solidFill>
            <a:srgbClr val="FFFFFF"/>
          </a:solidFill>
          <a:ln w="9525" algn="ctr">
            <a:noFill/>
            <a:round/>
            <a:headEnd/>
            <a:tailEnd/>
          </a:ln>
          <a:effectLst/>
        </p:spPr>
        <p:txBody>
          <a:bodyPr lIns="30229" tIns="76782" rIns="30229" bIns="76782" anchor="t"/>
          <a:lstStyle/>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Automate document generation and personalization (e.g. billing)</a:t>
            </a:r>
          </a:p>
          <a:p>
            <a:pPr algn="ctr" defTabSz="457123">
              <a:lnSpc>
                <a:spcPct val="110000"/>
              </a:lnSpc>
              <a:spcBef>
                <a:spcPct val="75000"/>
              </a:spcBef>
              <a:buClr>
                <a:srgbClr val="F0AB00"/>
              </a:buClr>
              <a:buSzPct val="80000"/>
              <a:defRPr/>
            </a:pPr>
            <a:endParaRPr lang="en-US" sz="1050" kern="0" dirty="0">
              <a:solidFill>
                <a:srgbClr val="000000"/>
              </a:solidFill>
              <a:ea typeface="MS PGothic" pitchFamily="34" charset="-128"/>
              <a:cs typeface="Arial" pitchFamily="34" charset="0"/>
            </a:endParaRPr>
          </a:p>
        </p:txBody>
      </p:sp>
      <p:sp>
        <p:nvSpPr>
          <p:cNvPr id="20" name="AutoShape 25">
            <a:hlinkClick r:id="" action="ppaction://noaction"/>
          </p:cNvPr>
          <p:cNvSpPr>
            <a:spLocks noChangeArrowheads="1"/>
          </p:cNvSpPr>
          <p:nvPr/>
        </p:nvSpPr>
        <p:spPr bwMode="gray">
          <a:xfrm>
            <a:off x="6344852" y="1678504"/>
            <a:ext cx="1260920" cy="3713880"/>
          </a:xfrm>
          <a:prstGeom prst="rect">
            <a:avLst/>
          </a:prstGeom>
          <a:solidFill>
            <a:schemeClr val="accent1"/>
          </a:solidFill>
          <a:ln w="28575" algn="ctr">
            <a:solidFill>
              <a:srgbClr val="FF0000"/>
            </a:solidFill>
            <a:round/>
            <a:headEnd/>
            <a:tailEnd/>
          </a:ln>
          <a:effectLst/>
        </p:spPr>
        <p:txBody>
          <a:bodyPr lIns="76782" tIns="7200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Content Management for SharePoint</a:t>
            </a:r>
            <a:endParaRPr lang="en-US" sz="1100" b="1" kern="0" noProof="1">
              <a:solidFill>
                <a:srgbClr val="FFFFFF"/>
              </a:solidFill>
              <a:ea typeface="MS PGothic" pitchFamily="34" charset="-128"/>
              <a:cs typeface="Arial" pitchFamily="34" charset="0"/>
            </a:endParaRPr>
          </a:p>
        </p:txBody>
      </p:sp>
      <p:sp>
        <p:nvSpPr>
          <p:cNvPr id="21" name="Rectangle 24">
            <a:hlinkClick r:id="" action="ppaction://noaction"/>
          </p:cNvPr>
          <p:cNvSpPr>
            <a:spLocks noChangeArrowheads="1"/>
          </p:cNvSpPr>
          <p:nvPr/>
        </p:nvSpPr>
        <p:spPr bwMode="gray">
          <a:xfrm>
            <a:off x="6404897" y="2580685"/>
            <a:ext cx="1140832" cy="2700592"/>
          </a:xfrm>
          <a:prstGeom prst="rect">
            <a:avLst/>
          </a:prstGeom>
          <a:solidFill>
            <a:srgbClr val="FFFFFF"/>
          </a:solidFill>
          <a:ln w="9525" algn="ctr">
            <a:noFill/>
            <a:round/>
            <a:headEnd/>
            <a:tailEnd/>
          </a:ln>
          <a:effectLst/>
        </p:spPr>
        <p:txBody>
          <a:bodyPr lIns="30229" tIns="76782" rIns="30229" bIns="76782" anchor="t"/>
          <a:lstStyle/>
          <a:p>
            <a:pPr algn="ctr">
              <a:lnSpc>
                <a:spcPct val="110000"/>
              </a:lnSpc>
              <a:spcBef>
                <a:spcPct val="75000"/>
              </a:spcBef>
              <a:buClr>
                <a:srgbClr val="F0AB00"/>
              </a:buClr>
              <a:buSzPct val="80000"/>
              <a:defRPr/>
            </a:pPr>
            <a:r>
              <a:rPr lang="en-US" sz="1050" kern="0" dirty="0" smtClean="0">
                <a:solidFill>
                  <a:srgbClr val="000000"/>
                </a:solidFill>
                <a:ea typeface="ＭＳ Ｐゴシック" charset="-128"/>
              </a:rPr>
              <a:t>Collaborate and work with SAP related content in Microsoft SharePoint. </a:t>
            </a:r>
            <a:endParaRPr lang="en-US" sz="1050" kern="0" dirty="0">
              <a:solidFill>
                <a:srgbClr val="000000"/>
              </a:solidFill>
              <a:ea typeface="ＭＳ Ｐゴシック" charset="-128"/>
            </a:endParaRPr>
          </a:p>
          <a:p>
            <a:pPr algn="ctr">
              <a:lnSpc>
                <a:spcPct val="110000"/>
              </a:lnSpc>
              <a:spcBef>
                <a:spcPct val="75000"/>
              </a:spcBef>
              <a:buClr>
                <a:srgbClr val="F0AB00"/>
              </a:buClr>
              <a:buSzPct val="80000"/>
              <a:defRPr/>
            </a:pPr>
            <a:r>
              <a:rPr lang="en-US" sz="1050" kern="0" dirty="0" smtClean="0">
                <a:solidFill>
                  <a:srgbClr val="000000"/>
                </a:solidFill>
                <a:ea typeface="ＭＳ Ｐゴシック" charset="-128"/>
              </a:rPr>
              <a:t>Information Governance for SharePoint Content, DoD 5015.2 and VERS certified Records Management</a:t>
            </a:r>
          </a:p>
        </p:txBody>
      </p:sp>
      <p:sp>
        <p:nvSpPr>
          <p:cNvPr id="22" name="AutoShape 25">
            <a:hlinkClick r:id="" action="ppaction://noaction"/>
          </p:cNvPr>
          <p:cNvSpPr>
            <a:spLocks noChangeArrowheads="1"/>
          </p:cNvSpPr>
          <p:nvPr/>
        </p:nvSpPr>
        <p:spPr bwMode="gray">
          <a:xfrm>
            <a:off x="7684955" y="1678504"/>
            <a:ext cx="1260920" cy="3713880"/>
          </a:xfrm>
          <a:prstGeom prst="rect">
            <a:avLst/>
          </a:prstGeom>
          <a:solidFill>
            <a:schemeClr val="accent1"/>
          </a:solidFill>
          <a:ln w="12700" algn="ctr">
            <a:noFill/>
            <a:round/>
            <a:headEnd/>
            <a:tailEnd/>
          </a:ln>
          <a:effectLst/>
        </p:spPr>
        <p:txBody>
          <a:bodyPr lIns="36000" tIns="13716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Portal Site &amp;   Portal Content  </a:t>
            </a:r>
            <a:r>
              <a:rPr lang="en-US" sz="1100" b="1" kern="0" noProof="1">
                <a:solidFill>
                  <a:srgbClr val="FFFFFF"/>
                </a:solidFill>
                <a:ea typeface="MS PGothic" pitchFamily="34" charset="-128"/>
                <a:cs typeface="Arial" pitchFamily="34" charset="0"/>
              </a:rPr>
              <a:t>Management</a:t>
            </a:r>
          </a:p>
        </p:txBody>
      </p:sp>
      <p:sp>
        <p:nvSpPr>
          <p:cNvPr id="23" name="Rectangle 24">
            <a:hlinkClick r:id="" action="ppaction://noaction"/>
          </p:cNvPr>
          <p:cNvSpPr>
            <a:spLocks noChangeArrowheads="1"/>
          </p:cNvSpPr>
          <p:nvPr/>
        </p:nvSpPr>
        <p:spPr bwMode="gray">
          <a:xfrm>
            <a:off x="7744998" y="2580685"/>
            <a:ext cx="1140832" cy="2700592"/>
          </a:xfrm>
          <a:prstGeom prst="rect">
            <a:avLst/>
          </a:prstGeom>
          <a:solidFill>
            <a:srgbClr val="FFFFFF"/>
          </a:solidFill>
          <a:ln w="9525" algn="ctr">
            <a:noFill/>
            <a:round/>
            <a:headEnd/>
            <a:tailEnd/>
          </a:ln>
          <a:effectLst/>
        </p:spPr>
        <p:txBody>
          <a:bodyPr lIns="30229" tIns="76782" rIns="30229" bIns="76782" anchor="t"/>
          <a:lstStyle/>
          <a:p>
            <a:pPr algn="ctr">
              <a:lnSpc>
                <a:spcPct val="110000"/>
              </a:lnSpc>
              <a:spcBef>
                <a:spcPct val="75000"/>
              </a:spcBef>
              <a:buClr>
                <a:srgbClr val="F0AB00"/>
              </a:buClr>
              <a:buSzPct val="80000"/>
              <a:defRPr/>
            </a:pPr>
            <a:r>
              <a:rPr lang="en-US" sz="1050" kern="0" dirty="0" smtClean="0">
                <a:solidFill>
                  <a:srgbClr val="000000"/>
                </a:solidFill>
                <a:ea typeface="ＭＳ Ｐゴシック" charset="-128"/>
              </a:rPr>
              <a:t>Powerful </a:t>
            </a:r>
            <a:r>
              <a:rPr lang="en-US" sz="1050" kern="0" dirty="0">
                <a:solidFill>
                  <a:srgbClr val="000000"/>
                </a:solidFill>
                <a:ea typeface="ＭＳ Ｐゴシック" charset="-128"/>
              </a:rPr>
              <a:t>Intranet/ </a:t>
            </a:r>
            <a:r>
              <a:rPr lang="en-US" sz="1050" kern="0" dirty="0" smtClean="0">
                <a:solidFill>
                  <a:srgbClr val="000000"/>
                </a:solidFill>
                <a:ea typeface="ＭＳ Ｐゴシック" charset="-128"/>
              </a:rPr>
              <a:t>Extranet, document Mgt, collaboration,  </a:t>
            </a:r>
            <a:r>
              <a:rPr lang="en-US" sz="1050" kern="0" dirty="0">
                <a:solidFill>
                  <a:srgbClr val="000000"/>
                </a:solidFill>
                <a:ea typeface="ＭＳ Ｐゴシック" charset="-128"/>
              </a:rPr>
              <a:t>authoring and publishing embedded into SAP NetWeaver Portal and Enterprise Workspaces</a:t>
            </a:r>
          </a:p>
        </p:txBody>
      </p:sp>
      <p:sp>
        <p:nvSpPr>
          <p:cNvPr id="24" name="Rectangle 23"/>
          <p:cNvSpPr/>
          <p:nvPr/>
        </p:nvSpPr>
        <p:spPr bwMode="gray">
          <a:xfrm>
            <a:off x="6344852" y="1678504"/>
            <a:ext cx="1260920" cy="3689686"/>
          </a:xfrm>
          <a:prstGeom prst="rect">
            <a:avLst/>
          </a:prstGeom>
          <a:noFill/>
          <a:ln w="31750" algn="ctr">
            <a:noFill/>
            <a:miter lim="800000"/>
            <a:headEnd/>
            <a:tailEnd/>
          </a:ln>
        </p:spPr>
        <p:txBody>
          <a:bodyPr lIns="75573" tIns="60458" rIns="75573" bIns="60458" rtlCol="0" anchor="ctr"/>
          <a:lstStyle/>
          <a:p>
            <a:pPr algn="ctr" defTabSz="767822">
              <a:spcBef>
                <a:spcPct val="50000"/>
              </a:spcBef>
              <a:buClr>
                <a:srgbClr val="F0AB00"/>
              </a:buClr>
              <a:buSzPct val="80000"/>
            </a:pPr>
            <a:endParaRPr lang="en-US" sz="2000" kern="0" dirty="0">
              <a:solidFill>
                <a:srgbClr val="000000"/>
              </a:solidFill>
              <a:ea typeface="Arial Unicode MS" pitchFamily="34" charset="-128"/>
              <a:cs typeface="Arial Unicode MS" pitchFamily="34" charset="-128"/>
            </a:endParaRPr>
          </a:p>
        </p:txBody>
      </p:sp>
      <p:sp>
        <p:nvSpPr>
          <p:cNvPr id="25" name="Rectangle 24"/>
          <p:cNvSpPr/>
          <p:nvPr/>
        </p:nvSpPr>
        <p:spPr bwMode="gray">
          <a:xfrm>
            <a:off x="7684955" y="1678503"/>
            <a:ext cx="1260920" cy="3714009"/>
          </a:xfrm>
          <a:prstGeom prst="rect">
            <a:avLst/>
          </a:prstGeom>
          <a:noFill/>
          <a:ln w="31750" algn="ctr">
            <a:noFill/>
            <a:miter lim="800000"/>
            <a:headEnd/>
            <a:tailEnd/>
          </a:ln>
        </p:spPr>
        <p:txBody>
          <a:bodyPr lIns="75573" tIns="60458" rIns="75573" bIns="60458" rtlCol="0" anchor="ctr"/>
          <a:lstStyle/>
          <a:p>
            <a:pPr algn="ctr" defTabSz="767822">
              <a:spcBef>
                <a:spcPct val="50000"/>
              </a:spcBef>
              <a:buClr>
                <a:srgbClr val="F0AB00"/>
              </a:buClr>
              <a:buSzPct val="80000"/>
            </a:pPr>
            <a:endParaRPr lang="en-US" sz="2000" kern="0" dirty="0">
              <a:solidFill>
                <a:srgbClr val="000000"/>
              </a:solidFill>
              <a:ea typeface="Arial Unicode MS" pitchFamily="34" charset="-128"/>
              <a:cs typeface="Arial Unicode MS" pitchFamily="34" charset="-128"/>
            </a:endParaRPr>
          </a:p>
        </p:txBody>
      </p:sp>
      <p:sp>
        <p:nvSpPr>
          <p:cNvPr id="26" name="Rectangle 25">
            <a:hlinkClick r:id="" action="ppaction://noaction"/>
          </p:cNvPr>
          <p:cNvSpPr/>
          <p:nvPr/>
        </p:nvSpPr>
        <p:spPr bwMode="gray">
          <a:xfrm>
            <a:off x="7917691" y="6381010"/>
            <a:ext cx="632971" cy="316652"/>
          </a:xfrm>
          <a:prstGeom prst="rect">
            <a:avLst/>
          </a:prstGeom>
          <a:solidFill>
            <a:schemeClr val="accent1"/>
          </a:solidFill>
          <a:ln w="12700" algn="ctr">
            <a:noFill/>
            <a:round/>
            <a:headEnd/>
            <a:tailEnd/>
          </a:ln>
          <a:effectLst/>
        </p:spPr>
        <p:txBody>
          <a:bodyPr lIns="76782" tIns="137160" rIns="76782" bIns="76782" anchor="t" anchorCtr="0"/>
          <a:lstStyle/>
          <a:p>
            <a:pPr marL="1588" indent="-1588" defTabSz="457123">
              <a:lnSpc>
                <a:spcPts val="1400"/>
              </a:lnSpc>
              <a:spcBef>
                <a:spcPts val="600"/>
              </a:spcBef>
              <a:buClr>
                <a:srgbClr val="F0AB00"/>
              </a:buClr>
              <a:buSzPct val="80000"/>
              <a:defRPr/>
            </a:pPr>
            <a:endParaRPr lang="en-US" sz="1100" b="1" kern="0" noProof="1">
              <a:solidFill>
                <a:srgbClr val="FFFFFF"/>
              </a:solidFill>
              <a:ea typeface="MS PGothic" pitchFamily="34" charset="-128"/>
              <a:cs typeface="Arial" pitchFamily="34" charset="0"/>
            </a:endParaRPr>
          </a:p>
        </p:txBody>
      </p:sp>
      <p:sp>
        <p:nvSpPr>
          <p:cNvPr id="27" name="TextBox 26"/>
          <p:cNvSpPr txBox="1"/>
          <p:nvPr/>
        </p:nvSpPr>
        <p:spPr>
          <a:xfrm>
            <a:off x="8641548" y="6356199"/>
            <a:ext cx="2795958" cy="338554"/>
          </a:xfrm>
          <a:prstGeom prst="rect">
            <a:avLst/>
          </a:prstGeom>
          <a:noFill/>
        </p:spPr>
        <p:txBody>
          <a:bodyPr wrap="none" rtlCol="0">
            <a:spAutoFit/>
          </a:bodyPr>
          <a:lstStyle/>
          <a:p>
            <a:pPr>
              <a:spcBef>
                <a:spcPct val="50000"/>
              </a:spcBef>
              <a:buClr>
                <a:srgbClr val="F0AB00"/>
              </a:buClr>
              <a:buSzPct val="80000"/>
            </a:pPr>
            <a:r>
              <a:rPr lang="en-US" sz="1600" kern="0" dirty="0">
                <a:solidFill>
                  <a:srgbClr val="000000"/>
                </a:solidFill>
                <a:ea typeface="Arial Unicode MS" pitchFamily="34" charset="-128"/>
                <a:cs typeface="Arial Unicode MS" pitchFamily="34" charset="-128"/>
              </a:rPr>
              <a:t>Horizontal Platform Products</a:t>
            </a:r>
          </a:p>
        </p:txBody>
      </p:sp>
      <p:sp>
        <p:nvSpPr>
          <p:cNvPr id="28" name="AutoShape 25">
            <a:hlinkClick r:id="" action="ppaction://noaction"/>
          </p:cNvPr>
          <p:cNvSpPr>
            <a:spLocks noChangeArrowheads="1"/>
          </p:cNvSpPr>
          <p:nvPr/>
        </p:nvSpPr>
        <p:spPr bwMode="gray">
          <a:xfrm>
            <a:off x="915922" y="6381010"/>
            <a:ext cx="632971" cy="316652"/>
          </a:xfrm>
          <a:prstGeom prst="rect">
            <a:avLst/>
          </a:prstGeom>
          <a:solidFill>
            <a:srgbClr val="000000">
              <a:lumMod val="65000"/>
              <a:lumOff val="35000"/>
            </a:srgbClr>
          </a:solidFill>
          <a:ln w="12700" algn="ctr">
            <a:noFill/>
            <a:round/>
            <a:headEnd/>
            <a:tailEnd/>
          </a:ln>
          <a:effectLst/>
        </p:spPr>
        <p:txBody>
          <a:bodyPr lIns="76782" tIns="137160" rIns="76782" bIns="76782" anchor="t" anchorCtr="0"/>
          <a:lstStyle/>
          <a:p>
            <a:pPr marL="1588" indent="-1588" algn="ctr" defTabSz="457123">
              <a:buClr>
                <a:srgbClr val="F0AB00"/>
              </a:buClr>
              <a:buSzPct val="80000"/>
              <a:defRPr/>
            </a:pPr>
            <a:endParaRPr lang="en-US" sz="1100" b="1" kern="0" noProof="1">
              <a:solidFill>
                <a:srgbClr val="FFFFFF"/>
              </a:solidFill>
              <a:ea typeface="MS PGothic" pitchFamily="34" charset="-128"/>
              <a:cs typeface="Arial" pitchFamily="34" charset="0"/>
            </a:endParaRPr>
          </a:p>
        </p:txBody>
      </p:sp>
      <p:sp>
        <p:nvSpPr>
          <p:cNvPr id="29" name="TextBox 28"/>
          <p:cNvSpPr txBox="1"/>
          <p:nvPr/>
        </p:nvSpPr>
        <p:spPr>
          <a:xfrm>
            <a:off x="1656929" y="6356199"/>
            <a:ext cx="2234907" cy="338554"/>
          </a:xfrm>
          <a:prstGeom prst="rect">
            <a:avLst/>
          </a:prstGeom>
          <a:noFill/>
        </p:spPr>
        <p:txBody>
          <a:bodyPr wrap="none" rtlCol="0">
            <a:spAutoFit/>
          </a:bodyPr>
          <a:lstStyle/>
          <a:p>
            <a:pPr>
              <a:spcBef>
                <a:spcPct val="50000"/>
              </a:spcBef>
              <a:buClr>
                <a:srgbClr val="F0AB00"/>
              </a:buClr>
              <a:buSzPct val="80000"/>
            </a:pPr>
            <a:r>
              <a:rPr lang="en-US" sz="1600" kern="0" dirty="0">
                <a:solidFill>
                  <a:srgbClr val="000000"/>
                </a:solidFill>
                <a:ea typeface="Arial Unicode MS" pitchFamily="34" charset="-128"/>
                <a:cs typeface="Arial Unicode MS" pitchFamily="34" charset="-128"/>
              </a:rPr>
              <a:t>LOB specific Solutions</a:t>
            </a:r>
          </a:p>
        </p:txBody>
      </p:sp>
      <p:sp>
        <p:nvSpPr>
          <p:cNvPr id="30" name="AutoShape 25">
            <a:hlinkClick r:id="" action="ppaction://noaction"/>
          </p:cNvPr>
          <p:cNvSpPr>
            <a:spLocks noChangeArrowheads="1"/>
          </p:cNvSpPr>
          <p:nvPr/>
        </p:nvSpPr>
        <p:spPr bwMode="gray">
          <a:xfrm>
            <a:off x="10319269" y="3988720"/>
            <a:ext cx="1260920" cy="1403794"/>
          </a:xfrm>
          <a:prstGeom prst="rect">
            <a:avLst/>
          </a:prstGeom>
          <a:solidFill>
            <a:schemeClr val="accent1"/>
          </a:solidFill>
          <a:ln w="12700" algn="ctr">
            <a:noFill/>
            <a:round/>
            <a:headEnd/>
            <a:tailEnd/>
          </a:ln>
          <a:effectLst/>
        </p:spPr>
        <p:txBody>
          <a:bodyPr lIns="76782" tIns="72000" rIns="76782" bIns="76782" anchor="t" anchorCtr="0"/>
          <a:lstStyle/>
          <a:p>
            <a:pPr marL="1588" indent="-1588" algn="ctr" defTabSz="457123">
              <a:buClr>
                <a:srgbClr val="F0AB00"/>
              </a:buClr>
              <a:buSzPct val="80000"/>
              <a:defRPr/>
            </a:pPr>
            <a:r>
              <a:rPr lang="en-US" sz="1100" b="1" kern="0" noProof="1" smtClean="0">
                <a:solidFill>
                  <a:srgbClr val="FFFFFF"/>
                </a:solidFill>
                <a:ea typeface="MS PGothic" pitchFamily="34" charset="-128"/>
                <a:cs typeface="Arial" pitchFamily="34" charset="0"/>
              </a:rPr>
              <a:t>Document Presentment </a:t>
            </a:r>
            <a:r>
              <a:rPr lang="en-US" sz="1100" b="1" kern="0" noProof="1">
                <a:solidFill>
                  <a:srgbClr val="FFFFFF"/>
                </a:solidFill>
                <a:ea typeface="MS PGothic" pitchFamily="34" charset="-128"/>
                <a:cs typeface="Arial" pitchFamily="34" charset="0"/>
              </a:rPr>
              <a:t>add on</a:t>
            </a:r>
          </a:p>
        </p:txBody>
      </p:sp>
      <p:sp>
        <p:nvSpPr>
          <p:cNvPr id="31" name="Rectangle 24">
            <a:hlinkClick r:id="" action="ppaction://noaction"/>
          </p:cNvPr>
          <p:cNvSpPr>
            <a:spLocks noChangeArrowheads="1"/>
          </p:cNvSpPr>
          <p:nvPr/>
        </p:nvSpPr>
        <p:spPr bwMode="gray">
          <a:xfrm>
            <a:off x="10391538" y="4759139"/>
            <a:ext cx="1140832" cy="533785"/>
          </a:xfrm>
          <a:prstGeom prst="rect">
            <a:avLst/>
          </a:prstGeom>
          <a:solidFill>
            <a:srgbClr val="FFFFFF"/>
          </a:solidFill>
          <a:ln w="9525" algn="ctr">
            <a:noFill/>
            <a:round/>
            <a:headEnd/>
            <a:tailEnd/>
          </a:ln>
          <a:effectLst/>
        </p:spPr>
        <p:txBody>
          <a:bodyPr lIns="30229" tIns="36000" rIns="30229" bIns="76782" anchor="ctr"/>
          <a:lstStyle/>
          <a:p>
            <a:pPr algn="ctr" defTabSz="457123">
              <a:lnSpc>
                <a:spcPct val="110000"/>
              </a:lnSpc>
              <a:spcBef>
                <a:spcPct val="75000"/>
              </a:spcBef>
              <a:buClr>
                <a:srgbClr val="F0AB00"/>
              </a:buClr>
              <a:buSzPct val="80000"/>
              <a:defRPr/>
            </a:pPr>
            <a:r>
              <a:rPr lang="en-US" sz="1050" kern="0" dirty="0">
                <a:solidFill>
                  <a:srgbClr val="000000"/>
                </a:solidFill>
                <a:ea typeface="MS PGothic" pitchFamily="34" charset="-128"/>
                <a:cs typeface="Arial" pitchFamily="34" charset="0"/>
              </a:rPr>
              <a:t>Business </a:t>
            </a:r>
            <a:r>
              <a:rPr lang="en-US" sz="1050" kern="0" dirty="0" smtClean="0">
                <a:solidFill>
                  <a:srgbClr val="000000"/>
                </a:solidFill>
                <a:ea typeface="MS PGothic" pitchFamily="34" charset="-128"/>
                <a:cs typeface="Arial" pitchFamily="34" charset="0"/>
              </a:rPr>
              <a:t>Correspondence</a:t>
            </a:r>
            <a:endParaRPr lang="en-US" sz="1050" kern="0" dirty="0">
              <a:solidFill>
                <a:srgbClr val="000000"/>
              </a:solidFill>
              <a:ea typeface="MS PGothic" pitchFamily="34" charset="-128"/>
              <a:cs typeface="Arial" pitchFamily="34" charset="0"/>
            </a:endParaRPr>
          </a:p>
        </p:txBody>
      </p:sp>
      <p:sp>
        <p:nvSpPr>
          <p:cNvPr id="32" name="TextBox 22"/>
          <p:cNvSpPr txBox="1">
            <a:spLocks noChangeArrowheads="1"/>
          </p:cNvSpPr>
          <p:nvPr/>
        </p:nvSpPr>
        <p:spPr bwMode="auto">
          <a:xfrm>
            <a:off x="8923391" y="2913902"/>
            <a:ext cx="3381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CA" sz="1600" dirty="0">
                <a:solidFill>
                  <a:srgbClr val="FFFFFF"/>
                </a:solidFill>
                <a:latin typeface="Segoe UI"/>
              </a:rPr>
              <a:t>7</a:t>
            </a:r>
          </a:p>
        </p:txBody>
      </p:sp>
      <p:sp>
        <p:nvSpPr>
          <p:cNvPr id="33" name="TextBox 23"/>
          <p:cNvSpPr txBox="1">
            <a:spLocks noChangeArrowheads="1"/>
          </p:cNvSpPr>
          <p:nvPr/>
        </p:nvSpPr>
        <p:spPr bwMode="auto">
          <a:xfrm>
            <a:off x="9158776" y="2913902"/>
            <a:ext cx="3361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CA" sz="1600" dirty="0">
                <a:solidFill>
                  <a:srgbClr val="FFFFFF"/>
                </a:solidFill>
                <a:latin typeface="Segoe UI"/>
              </a:rPr>
              <a:t>8</a:t>
            </a:r>
          </a:p>
        </p:txBody>
      </p:sp>
    </p:spTree>
    <p:extLst>
      <p:ext uri="{BB962C8B-B14F-4D97-AF65-F5344CB8AC3E}">
        <p14:creationId xmlns:p14="http://schemas.microsoft.com/office/powerpoint/2010/main" val="117625758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5232202"/>
          </a:xfrm>
        </p:spPr>
        <p:txBody>
          <a:bodyPr/>
          <a:lstStyle/>
          <a:p>
            <a:pPr>
              <a:buFont typeface="Wingdings" panose="05000000000000000000" pitchFamily="2" charset="2"/>
              <a:buChar char="ü"/>
            </a:pPr>
            <a:r>
              <a:rPr lang="en-US" dirty="0" smtClean="0"/>
              <a:t>Joint Development with SAP and OpenText</a:t>
            </a:r>
          </a:p>
          <a:p>
            <a:pPr>
              <a:buFont typeface="Wingdings" panose="05000000000000000000" pitchFamily="2" charset="2"/>
              <a:buChar char="ü"/>
            </a:pPr>
            <a:r>
              <a:rPr lang="en-US" dirty="0" smtClean="0"/>
              <a:t>Aligned with SAP Product Roadmap</a:t>
            </a:r>
          </a:p>
          <a:p>
            <a:pPr>
              <a:buFont typeface="Wingdings" panose="05000000000000000000" pitchFamily="2" charset="2"/>
              <a:buChar char="ü"/>
            </a:pPr>
            <a:r>
              <a:rPr lang="en-US" dirty="0" smtClean="0"/>
              <a:t>Aligned with SharePoint Product Roadmap</a:t>
            </a:r>
          </a:p>
          <a:p>
            <a:pPr>
              <a:buFont typeface="Wingdings" panose="05000000000000000000" pitchFamily="2" charset="2"/>
              <a:buChar char="ü"/>
            </a:pPr>
            <a:r>
              <a:rPr lang="en-US" dirty="0" smtClean="0"/>
              <a:t>Tested and certified to comply with 16 SAP architectural standards</a:t>
            </a:r>
          </a:p>
          <a:p>
            <a:pPr>
              <a:buFont typeface="Wingdings" panose="05000000000000000000" pitchFamily="2" charset="2"/>
              <a:buChar char="ü"/>
            </a:pPr>
            <a:r>
              <a:rPr lang="en-US" dirty="0" smtClean="0"/>
              <a:t>Part of complete portfolio of ECM solutions – the SAP ECM Suite by OpenText</a:t>
            </a:r>
          </a:p>
          <a:p>
            <a:pPr>
              <a:buFont typeface="Wingdings" panose="05000000000000000000" pitchFamily="2" charset="2"/>
              <a:buChar char="ü"/>
            </a:pPr>
            <a:r>
              <a:rPr lang="en-US" dirty="0" smtClean="0"/>
              <a:t>Sold and supported by SAP</a:t>
            </a:r>
            <a:endParaRPr lang="en-US" dirty="0"/>
          </a:p>
        </p:txBody>
      </p:sp>
      <p:sp>
        <p:nvSpPr>
          <p:cNvPr id="2" name="Title 1"/>
          <p:cNvSpPr>
            <a:spLocks noGrp="1"/>
          </p:cNvSpPr>
          <p:nvPr>
            <p:ph type="title"/>
          </p:nvPr>
        </p:nvSpPr>
        <p:spPr/>
        <p:txBody>
          <a:bodyPr>
            <a:normAutofit fontScale="90000"/>
          </a:bodyPr>
          <a:lstStyle/>
          <a:p>
            <a:r>
              <a:rPr lang="en-US" dirty="0" smtClean="0"/>
              <a:t>SAP, Microsoft &amp; OpenText – Strategic Partners</a:t>
            </a:r>
            <a:endParaRPr lang="en-US" dirty="0"/>
          </a:p>
        </p:txBody>
      </p:sp>
    </p:spTree>
    <p:extLst>
      <p:ext uri="{BB962C8B-B14F-4D97-AF65-F5344CB8AC3E}">
        <p14:creationId xmlns:p14="http://schemas.microsoft.com/office/powerpoint/2010/main" val="219904382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Combining the Power of </a:t>
            </a:r>
            <a:br>
              <a:rPr lang="en-US" dirty="0" smtClean="0"/>
            </a:br>
            <a:r>
              <a:rPr lang="en-US" dirty="0"/>
              <a:t>	</a:t>
            </a:r>
            <a:r>
              <a:rPr lang="en-US" dirty="0" smtClean="0"/>
              <a:t>			SAP and SharePoint</a:t>
            </a:r>
            <a:endParaRPr lang="en-US" dirty="0"/>
          </a:p>
        </p:txBody>
      </p:sp>
      <p:sp>
        <p:nvSpPr>
          <p:cNvPr id="5" name="Text Placeholder 4"/>
          <p:cNvSpPr>
            <a:spLocks noGrp="1"/>
          </p:cNvSpPr>
          <p:nvPr>
            <p:ph type="body" sz="quarter" idx="14"/>
          </p:nvPr>
        </p:nvSpPr>
        <p:spPr/>
        <p:txBody>
          <a:bodyPr/>
          <a:lstStyle/>
          <a:p>
            <a:pPr algn="ctr"/>
            <a:r>
              <a:rPr lang="en-US" dirty="0" smtClean="0"/>
              <a:t>John Fiske		Ingo Heel	    Bernd Hennicke</a:t>
            </a:r>
          </a:p>
          <a:p>
            <a:pPr algn="ctr"/>
            <a:r>
              <a:rPr lang="en-US" dirty="0" smtClean="0"/>
              <a:t>SAP</a:t>
            </a:r>
            <a:r>
              <a:rPr lang="en-US" dirty="0"/>
              <a:t>	</a:t>
            </a:r>
            <a:r>
              <a:rPr lang="en-US" dirty="0" smtClean="0"/>
              <a:t>	Microsoft</a:t>
            </a:r>
            <a:r>
              <a:rPr lang="en-US" dirty="0"/>
              <a:t>	</a:t>
            </a:r>
            <a:r>
              <a:rPr lang="en-US" dirty="0" smtClean="0"/>
              <a:t>    OpenText</a:t>
            </a:r>
            <a:endParaRPr lang="en-US" dirty="0"/>
          </a:p>
        </p:txBody>
      </p:sp>
      <p:sp>
        <p:nvSpPr>
          <p:cNvPr id="2" name="Text Placeholder 1"/>
          <p:cNvSpPr>
            <a:spLocks noGrp="1"/>
          </p:cNvSpPr>
          <p:nvPr>
            <p:ph type="body" sz="quarter" idx="15"/>
          </p:nvPr>
        </p:nvSpPr>
        <p:spPr/>
        <p:txBody>
          <a:bodyPr/>
          <a:lstStyle/>
          <a:p>
            <a:r>
              <a:rPr lang="en-US" dirty="0" smtClean="0"/>
              <a:t>SPC124</a:t>
            </a:r>
            <a:endParaRPr lang="en-US" dirty="0"/>
          </a:p>
        </p:txBody>
      </p:sp>
    </p:spTree>
    <p:extLst>
      <p:ext uri="{BB962C8B-B14F-4D97-AF65-F5344CB8AC3E}">
        <p14:creationId xmlns:p14="http://schemas.microsoft.com/office/powerpoint/2010/main" val="150394343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63" presetClass="path" presetSubtype="0" decel="100000" fill="hold" grpId="1" nodeType="withEffect">
                                  <p:stCondLst>
                                    <p:cond delay="580"/>
                                  </p:stCondLst>
                                  <p:childTnLst>
                                    <p:animMotion origin="layout" path="M -0.02413 -3.22742E-6 L 4.30431E-6 -3.22742E-6 " pathEditMode="relative" rAng="0" ptsTypes="AA">
                                      <p:cBhvr>
                                        <p:cTn id="9" dur="500" fill="hold"/>
                                        <p:tgtEl>
                                          <p:spTgt spid="4"/>
                                        </p:tgtEl>
                                        <p:attrNameLst>
                                          <p:attrName>ppt_x</p:attrName>
                                          <p:attrName>ppt_y</p:attrName>
                                        </p:attrNameLst>
                                      </p:cBhvr>
                                      <p:rCtr x="1200" y="0"/>
                                    </p:animMotion>
                                  </p:childTnLst>
                                </p:cTn>
                              </p:par>
                              <p:par>
                                <p:cTn id="10" presetID="10" presetClass="entr" presetSubtype="0" fill="hold" grpId="0" nodeType="withEffect">
                                  <p:stCondLst>
                                    <p:cond delay="68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50"/>
                                        <p:tgtEl>
                                          <p:spTgt spid="5"/>
                                        </p:tgtEl>
                                      </p:cBhvr>
                                    </p:animEffect>
                                  </p:childTnLst>
                                </p:cTn>
                              </p:par>
                              <p:par>
                                <p:cTn id="13" presetID="63" presetClass="path" presetSubtype="0" decel="100000" fill="hold" grpId="1" nodeType="withEffect">
                                  <p:stCondLst>
                                    <p:cond delay="680"/>
                                  </p:stCondLst>
                                  <p:childTnLst>
                                    <p:animMotion origin="layout" path="M -0.02413 -8.71539E-7 L 4.30431E-6 -8.71539E-7 " pathEditMode="relative" rAng="0" ptsTypes="AA">
                                      <p:cBhvr>
                                        <p:cTn id="14" dur="500" fill="hold"/>
                                        <p:tgtEl>
                                          <p:spTgt spid="5"/>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More Information Online and In-Person</a:t>
            </a:r>
            <a:endParaRPr lang="en-US" dirty="0"/>
          </a:p>
        </p:txBody>
      </p:sp>
      <p:sp>
        <p:nvSpPr>
          <p:cNvPr id="3" name="Text Placeholder 2"/>
          <p:cNvSpPr>
            <a:spLocks noGrp="1"/>
          </p:cNvSpPr>
          <p:nvPr>
            <p:ph type="body" sz="quarter" idx="11"/>
          </p:nvPr>
        </p:nvSpPr>
        <p:spPr>
          <a:xfrm>
            <a:off x="274639" y="1439862"/>
            <a:ext cx="11889564" cy="5484813"/>
          </a:xfrm>
        </p:spPr>
        <p:txBody>
          <a:bodyPr>
            <a:normAutofit fontScale="77500" lnSpcReduction="20000"/>
          </a:bodyPr>
          <a:lstStyle/>
          <a:p>
            <a:r>
              <a:rPr lang="en-US" b="1" dirty="0" smtClean="0"/>
              <a:t>Follow Up Webinar </a:t>
            </a:r>
            <a:r>
              <a:rPr lang="en-US" dirty="0" smtClean="0"/>
              <a:t>- 3/26 at 2:00 ET (recording available later)</a:t>
            </a:r>
          </a:p>
          <a:p>
            <a:endParaRPr lang="en-US" dirty="0" smtClean="0"/>
          </a:p>
          <a:p>
            <a:r>
              <a:rPr lang="en-US" b="1" dirty="0" smtClean="0"/>
              <a:t>SAP User Groups</a:t>
            </a:r>
            <a:r>
              <a:rPr lang="en-US" dirty="0" smtClean="0"/>
              <a:t>, ASUG April 8, DSAG TBD</a:t>
            </a:r>
          </a:p>
          <a:p>
            <a:endParaRPr lang="en-US" dirty="0" smtClean="0"/>
          </a:p>
          <a:p>
            <a:r>
              <a:rPr lang="en-US" b="1" dirty="0" smtClean="0"/>
              <a:t>Triumvirate Tour </a:t>
            </a:r>
            <a:r>
              <a:rPr lang="en-US" dirty="0" smtClean="0"/>
              <a:t>(Microsoft, SAP, OpenText co-presenting)  </a:t>
            </a:r>
          </a:p>
          <a:p>
            <a:r>
              <a:rPr lang="en-US" b="1" dirty="0" smtClean="0"/>
              <a:t>US - West Coast</a:t>
            </a:r>
            <a:r>
              <a:rPr lang="en-US" dirty="0" smtClean="0"/>
              <a:t>:  San Diego 3/11, Mt View 3/13, Bellevue 4/3</a:t>
            </a:r>
          </a:p>
          <a:p>
            <a:r>
              <a:rPr lang="en-US" b="1" dirty="0" smtClean="0"/>
              <a:t>US</a:t>
            </a:r>
            <a:r>
              <a:rPr lang="en-US" dirty="0" smtClean="0"/>
              <a:t> - </a:t>
            </a:r>
            <a:r>
              <a:rPr lang="en-US" b="1" dirty="0" smtClean="0"/>
              <a:t>East Coast</a:t>
            </a:r>
            <a:r>
              <a:rPr lang="en-US" dirty="0" smtClean="0"/>
              <a:t>:  Malvern 3/20, Atlanta  4/14</a:t>
            </a:r>
          </a:p>
          <a:p>
            <a:r>
              <a:rPr lang="en-US" b="1" dirty="0" smtClean="0"/>
              <a:t>EMEA</a:t>
            </a:r>
            <a:r>
              <a:rPr lang="en-US" dirty="0" smtClean="0"/>
              <a:t> - London 3/11, Munich 3/18, Eindhoven 3/20, Stockholm 3/25</a:t>
            </a:r>
          </a:p>
          <a:p>
            <a:r>
              <a:rPr lang="en-US" b="1" dirty="0" smtClean="0"/>
              <a:t>APJ</a:t>
            </a:r>
            <a:r>
              <a:rPr lang="en-US" dirty="0" smtClean="0"/>
              <a:t>  - Singapore 2/25, Sydney 2/27</a:t>
            </a:r>
          </a:p>
          <a:p>
            <a:endParaRPr lang="en-US" dirty="0" smtClean="0"/>
          </a:p>
          <a:p>
            <a:r>
              <a:rPr lang="en-US" b="1" dirty="0" smtClean="0"/>
              <a:t>SAP Sapphire</a:t>
            </a:r>
            <a:r>
              <a:rPr lang="en-US" dirty="0" smtClean="0"/>
              <a:t>: June 3-5, Orlando </a:t>
            </a:r>
          </a:p>
        </p:txBody>
      </p:sp>
    </p:spTree>
    <p:extLst>
      <p:ext uri="{BB962C8B-B14F-4D97-AF65-F5344CB8AC3E}">
        <p14:creationId xmlns:p14="http://schemas.microsoft.com/office/powerpoint/2010/main" val="128531980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Questions?</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7437" y="4564062"/>
            <a:ext cx="4389120" cy="1828800"/>
          </a:xfrm>
          <a:prstGeom prst="rect">
            <a:avLst/>
          </a:prstGeom>
          <a:solidFill>
            <a:schemeClr val="bg1"/>
          </a:solidFill>
          <a:ln>
            <a:solidFill>
              <a:schemeClr val="bg1"/>
            </a:solidFill>
          </a:ln>
        </p:spPr>
      </p:pic>
      <p:sp>
        <p:nvSpPr>
          <p:cNvPr id="9" name="TextBox 8"/>
          <p:cNvSpPr txBox="1"/>
          <p:nvPr/>
        </p:nvSpPr>
        <p:spPr>
          <a:xfrm>
            <a:off x="579437" y="5789620"/>
            <a:ext cx="6324600" cy="603242"/>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defPPr>
              <a:defRPr lang="en-US"/>
            </a:defPPr>
            <a:lvl1pPr algn="ctr" defTabSz="932472" fontAlgn="base">
              <a:spcBef>
                <a:spcPct val="0"/>
              </a:spcBef>
              <a:spcAft>
                <a:spcPct val="0"/>
              </a:spcAft>
              <a:defRPr sz="2000">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3200" b="1" dirty="0">
                <a:solidFill>
                  <a:srgbClr val="0070C0"/>
                </a:solidFill>
              </a:rPr>
              <a:t>www.opentext.com/powerof3</a:t>
            </a:r>
          </a:p>
        </p:txBody>
      </p:sp>
    </p:spTree>
    <p:extLst>
      <p:ext uri="{BB962C8B-B14F-4D97-AF65-F5344CB8AC3E}">
        <p14:creationId xmlns:p14="http://schemas.microsoft.com/office/powerpoint/2010/main" val="47086994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274639" y="4030662"/>
            <a:ext cx="11889564" cy="738664"/>
          </a:xfrm>
        </p:spPr>
        <p:txBody>
          <a:bodyPr/>
          <a:lstStyle/>
          <a:p>
            <a:pPr algn="ctr"/>
            <a:r>
              <a:rPr lang="en-US" dirty="0"/>
              <a:t>www.opentext.com/powerof3</a:t>
            </a:r>
          </a:p>
        </p:txBody>
      </p:sp>
      <p:sp>
        <p:nvSpPr>
          <p:cNvPr id="4" name="Rectangle 3"/>
          <p:cNvSpPr/>
          <p:nvPr/>
        </p:nvSpPr>
        <p:spPr bwMode="auto">
          <a:xfrm>
            <a:off x="274639" y="2506662"/>
            <a:ext cx="11889564" cy="1206042"/>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5400" dirty="0" smtClean="0">
                <a:gradFill>
                  <a:gsLst>
                    <a:gs pos="100000">
                      <a:srgbClr val="505050"/>
                    </a:gs>
                    <a:gs pos="0">
                      <a:srgbClr val="505050"/>
                    </a:gs>
                  </a:gsLst>
                  <a:lin ang="5400000" scaled="0"/>
                </a:gradFill>
              </a:rPr>
              <a:t>Thank You!</a:t>
            </a:r>
            <a:endParaRPr lang="en-US" sz="5400" dirty="0">
              <a:gradFill>
                <a:gsLst>
                  <a:gs pos="100000">
                    <a:srgbClr val="505050"/>
                  </a:gs>
                  <a:gs pos="0">
                    <a:srgbClr val="505050"/>
                  </a:gs>
                </a:gsLst>
                <a:lin ang="5400000" scaled="0"/>
              </a:gradFill>
            </a:endParaRPr>
          </a:p>
        </p:txBody>
      </p:sp>
    </p:spTree>
    <p:extLst>
      <p:ext uri="{BB962C8B-B14F-4D97-AF65-F5344CB8AC3E}">
        <p14:creationId xmlns:p14="http://schemas.microsoft.com/office/powerpoint/2010/main" val="289131538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933006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6878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731837" y="525463"/>
            <a:ext cx="3200400" cy="533400"/>
          </a:xfrm>
        </p:spPr>
        <p:txBody>
          <a:bodyPr/>
          <a:lstStyle/>
          <a:p>
            <a:r>
              <a:rPr lang="en-US" sz="3200" dirty="0" smtClean="0"/>
              <a:t>Agenda</a:t>
            </a:r>
            <a:endParaRPr lang="en-US" sz="3200" dirty="0"/>
          </a:p>
        </p:txBody>
      </p:sp>
      <p:sp>
        <p:nvSpPr>
          <p:cNvPr id="6" name="Text Placeholder 5"/>
          <p:cNvSpPr>
            <a:spLocks noGrp="1"/>
          </p:cNvSpPr>
          <p:nvPr>
            <p:ph type="body" sz="quarter" idx="4294967295"/>
          </p:nvPr>
        </p:nvSpPr>
        <p:spPr>
          <a:xfrm>
            <a:off x="547688" y="1212850"/>
            <a:ext cx="11888787" cy="4678204"/>
          </a:xfrm>
        </p:spPr>
        <p:txBody>
          <a:bodyPr/>
          <a:lstStyle/>
          <a:p>
            <a:r>
              <a:rPr lang="en-US" dirty="0" smtClean="0"/>
              <a:t>Combining the Power of SAP &amp; Microsoft</a:t>
            </a:r>
          </a:p>
          <a:p>
            <a:r>
              <a:rPr lang="en-US" dirty="0" smtClean="0"/>
              <a:t>Introducing SAP Content Management for SharePoint</a:t>
            </a:r>
          </a:p>
          <a:p>
            <a:r>
              <a:rPr lang="en-US" dirty="0" smtClean="0"/>
              <a:t>Product Demonstration</a:t>
            </a:r>
          </a:p>
          <a:p>
            <a:r>
              <a:rPr lang="en-US" dirty="0" smtClean="0"/>
              <a:t>Strengthening SharePoint with SAP</a:t>
            </a:r>
          </a:p>
          <a:p>
            <a:r>
              <a:rPr lang="en-US" dirty="0" smtClean="0"/>
              <a:t>Understanding the </a:t>
            </a:r>
            <a:r>
              <a:rPr lang="en-US" dirty="0" err="1" smtClean="0"/>
              <a:t>SAP:OpenText</a:t>
            </a:r>
            <a:r>
              <a:rPr lang="en-US" dirty="0" smtClean="0"/>
              <a:t> Partnership</a:t>
            </a:r>
          </a:p>
          <a:p>
            <a:r>
              <a:rPr lang="en-US" dirty="0" smtClean="0"/>
              <a:t>Q&amp;A</a:t>
            </a:r>
            <a:endParaRPr lang="en-US" dirty="0"/>
          </a:p>
        </p:txBody>
      </p:sp>
    </p:spTree>
    <p:extLst>
      <p:ext uri="{BB962C8B-B14F-4D97-AF65-F5344CB8AC3E}">
        <p14:creationId xmlns:p14="http://schemas.microsoft.com/office/powerpoint/2010/main" val="1879204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Combining the Power of SAP &amp; Microsoft</a:t>
            </a:r>
            <a:br>
              <a:rPr lang="en-US" dirty="0" smtClean="0"/>
            </a:br>
            <a:r>
              <a:rPr lang="en-US" sz="4900" i="1" dirty="0" smtClean="0"/>
              <a:t>3 Current Methods</a:t>
            </a:r>
            <a:endParaRPr lang="de-DE" sz="4900" i="1" dirty="0"/>
          </a:p>
        </p:txBody>
      </p:sp>
      <p:graphicFrame>
        <p:nvGraphicFramePr>
          <p:cNvPr id="3" name="Table 2"/>
          <p:cNvGraphicFramePr>
            <a:graphicFrameLocks noGrp="1"/>
          </p:cNvGraphicFramePr>
          <p:nvPr>
            <p:extLst/>
          </p:nvPr>
        </p:nvGraphicFramePr>
        <p:xfrm>
          <a:off x="922337" y="1776605"/>
          <a:ext cx="10591800" cy="4311457"/>
        </p:xfrm>
        <a:graphic>
          <a:graphicData uri="http://schemas.openxmlformats.org/drawingml/2006/table">
            <a:tbl>
              <a:tblPr firstRow="1" bandRow="1">
                <a:tableStyleId>{5C22544A-7EE6-4342-B048-85BDC9FD1C3A}</a:tableStyleId>
              </a:tblPr>
              <a:tblGrid>
                <a:gridCol w="3530600"/>
                <a:gridCol w="3530600"/>
                <a:gridCol w="3530600"/>
              </a:tblGrid>
              <a:tr h="803779">
                <a:tc>
                  <a:txBody>
                    <a:bodyPr/>
                    <a:lstStyle/>
                    <a:p>
                      <a:r>
                        <a:rPr lang="en-US" sz="1600" dirty="0" smtClean="0"/>
                        <a:t>SAP BI Connector</a:t>
                      </a:r>
                      <a:endParaRPr lang="en-US" sz="1600" dirty="0"/>
                    </a:p>
                  </a:txBody>
                  <a:tcPr marL="93274" marR="93274" marT="46630" marB="46630">
                    <a:solidFill>
                      <a:srgbClr val="0070C0"/>
                    </a:solidFill>
                  </a:tcPr>
                </a:tc>
                <a:tc>
                  <a:txBody>
                    <a:bodyPr/>
                    <a:lstStyle/>
                    <a:p>
                      <a:pPr marL="0" algn="l" defTabSz="1088776" rtl="0" eaLnBrk="1" latinLnBrk="0" hangingPunct="1"/>
                      <a:r>
                        <a:rPr lang="en-US" sz="1600" b="1" kern="1200" dirty="0" smtClean="0">
                          <a:solidFill>
                            <a:schemeClr val="lt1"/>
                          </a:solidFill>
                          <a:latin typeface="+mn-lt"/>
                          <a:ea typeface="+mn-ea"/>
                          <a:cs typeface="+mn-cs"/>
                        </a:rPr>
                        <a:t>Duet Enterprise for Microsoft SharePoint and SAP</a:t>
                      </a:r>
                      <a:endParaRPr lang="en-US" sz="1600" b="1" kern="1200" dirty="0">
                        <a:solidFill>
                          <a:schemeClr val="lt1"/>
                        </a:solidFill>
                        <a:latin typeface="+mn-lt"/>
                        <a:ea typeface="+mn-ea"/>
                        <a:cs typeface="+mn-cs"/>
                      </a:endParaRPr>
                    </a:p>
                  </a:txBody>
                  <a:tcPr marL="93274" marR="93274" marT="46630" marB="46630">
                    <a:solidFill>
                      <a:srgbClr val="0070C0"/>
                    </a:solidFill>
                  </a:tcPr>
                </a:tc>
                <a:tc>
                  <a:txBody>
                    <a:bodyPr/>
                    <a:lstStyle/>
                    <a:p>
                      <a:pPr marL="0" algn="l" defTabSz="1088776" rtl="0" eaLnBrk="1" latinLnBrk="0" hangingPunct="1"/>
                      <a:r>
                        <a:rPr lang="en-US" sz="1600" b="1" kern="1200" dirty="0" smtClean="0">
                          <a:solidFill>
                            <a:schemeClr val="lt1"/>
                          </a:solidFill>
                          <a:latin typeface="+mn-lt"/>
                          <a:ea typeface="+mn-ea"/>
                          <a:cs typeface="+mn-cs"/>
                        </a:rPr>
                        <a:t>SAP NetWeaver Gateway  productivity accelerator for Microsoft </a:t>
                      </a:r>
                      <a:endParaRPr lang="en-US" sz="1600" b="1" kern="1200" dirty="0">
                        <a:solidFill>
                          <a:schemeClr val="lt1"/>
                        </a:solidFill>
                        <a:latin typeface="+mn-lt"/>
                        <a:ea typeface="+mn-ea"/>
                        <a:cs typeface="+mn-cs"/>
                      </a:endParaRPr>
                    </a:p>
                  </a:txBody>
                  <a:tcPr marL="93274" marR="93274" marT="46630" marB="46630">
                    <a:solidFill>
                      <a:srgbClr val="0070C0"/>
                    </a:solidFill>
                  </a:tcPr>
                </a:tc>
              </a:tr>
              <a:tr h="1710717">
                <a:tc>
                  <a:txBody>
                    <a:bodyPr/>
                    <a:lstStyle/>
                    <a:p>
                      <a:endParaRPr lang="en-US" sz="2100" dirty="0"/>
                    </a:p>
                  </a:txBody>
                  <a:tcPr marL="93274" marR="93274" marT="46630" marB="46630"/>
                </a:tc>
                <a:tc>
                  <a:txBody>
                    <a:bodyPr/>
                    <a:lstStyle/>
                    <a:p>
                      <a:endParaRPr lang="en-US" sz="2100" dirty="0"/>
                    </a:p>
                  </a:txBody>
                  <a:tcPr marL="93274" marR="93274" marT="46630" marB="46630"/>
                </a:tc>
                <a:tc>
                  <a:txBody>
                    <a:bodyPr/>
                    <a:lstStyle/>
                    <a:p>
                      <a:endParaRPr lang="en-US" sz="2100" dirty="0"/>
                    </a:p>
                  </a:txBody>
                  <a:tcPr marL="93274" marR="93274" marT="46630" marB="46630"/>
                </a:tc>
              </a:tr>
              <a:tr h="1775960">
                <a:tc>
                  <a:txBody>
                    <a:bodyPr/>
                    <a:lstStyle/>
                    <a:p>
                      <a:pPr marL="0" indent="0">
                        <a:spcBef>
                          <a:spcPts val="600"/>
                        </a:spcBef>
                        <a:buFont typeface="Arial" panose="020B0604020202020204" pitchFamily="34" charset="0"/>
                        <a:buNone/>
                      </a:pPr>
                      <a:r>
                        <a:rPr lang="en-US" sz="1600" b="1" dirty="0" smtClean="0"/>
                        <a:t>Synch enterprise data between SAP BI and Microsoft Excel</a:t>
                      </a:r>
                    </a:p>
                    <a:p>
                      <a:pPr marL="0" indent="0">
                        <a:spcBef>
                          <a:spcPts val="600"/>
                        </a:spcBef>
                        <a:buFont typeface="Arial" panose="020B0604020202020204" pitchFamily="34" charset="0"/>
                        <a:buNone/>
                      </a:pPr>
                      <a:r>
                        <a:rPr lang="en-US" sz="1400" b="0" u="sng" dirty="0" smtClean="0"/>
                        <a:t>Example use case</a:t>
                      </a:r>
                      <a:r>
                        <a:rPr lang="en-US" sz="1400" b="0" dirty="0" smtClean="0"/>
                        <a:t>: Leverage</a:t>
                      </a:r>
                      <a:r>
                        <a:rPr lang="en-US" sz="1400" b="0" baseline="0" dirty="0" smtClean="0"/>
                        <a:t> Excel to perform one-time analysis on SAP BI reporting data</a:t>
                      </a:r>
                      <a:endParaRPr lang="en-US" sz="1400" b="0" dirty="0" smtClean="0"/>
                    </a:p>
                  </a:txBody>
                  <a:tcPr marL="93274" marR="93274" marT="46630" marB="46630"/>
                </a:tc>
                <a:tc>
                  <a:txBody>
                    <a:bodyPr/>
                    <a:lstStyle/>
                    <a:p>
                      <a:pPr marL="0" indent="0" algn="l" defTabSz="1088776" rtl="0" eaLnBrk="1" latinLnBrk="0" hangingPunct="1">
                        <a:spcBef>
                          <a:spcPts val="600"/>
                        </a:spcBef>
                        <a:buFont typeface="Arial" panose="020B0604020202020204" pitchFamily="34" charset="0"/>
                        <a:buNone/>
                      </a:pPr>
                      <a:r>
                        <a:rPr lang="en-US" sz="1600" b="1" kern="1200" dirty="0" smtClean="0">
                          <a:solidFill>
                            <a:schemeClr val="dk1"/>
                          </a:solidFill>
                          <a:latin typeface="+mn-lt"/>
                          <a:ea typeface="+mn-ea"/>
                          <a:cs typeface="+mn-cs"/>
                        </a:rPr>
                        <a:t>Present SAP transactional data in SharePoint UIs</a:t>
                      </a:r>
                    </a:p>
                    <a:p>
                      <a:pPr marL="0" indent="0" algn="l" defTabSz="1088776" rtl="0" eaLnBrk="1" latinLnBrk="0" hangingPunct="1">
                        <a:spcBef>
                          <a:spcPts val="600"/>
                        </a:spcBef>
                        <a:buFont typeface="Arial" panose="020B0604020202020204" pitchFamily="34" charset="0"/>
                        <a:buNone/>
                      </a:pPr>
                      <a:endParaRPr lang="en-US" sz="1100" b="0" kern="1200" dirty="0" smtClean="0">
                        <a:solidFill>
                          <a:schemeClr val="dk1"/>
                        </a:solidFill>
                        <a:latin typeface="+mn-lt"/>
                        <a:ea typeface="+mn-ea"/>
                        <a:cs typeface="+mn-cs"/>
                      </a:endParaRPr>
                    </a:p>
                    <a:p>
                      <a:pPr marL="0" indent="0" algn="l" defTabSz="1088776" rtl="0" eaLnBrk="1" latinLnBrk="0" hangingPunct="1">
                        <a:spcBef>
                          <a:spcPts val="600"/>
                        </a:spcBef>
                        <a:buFont typeface="Arial" panose="020B0604020202020204" pitchFamily="34" charset="0"/>
                        <a:buNone/>
                      </a:pPr>
                      <a:r>
                        <a:rPr lang="en-US" sz="1400" b="0" u="sng" kern="1200" dirty="0" smtClean="0">
                          <a:solidFill>
                            <a:schemeClr val="dk1"/>
                          </a:solidFill>
                          <a:latin typeface="+mn-lt"/>
                          <a:ea typeface="+mn-ea"/>
                          <a:cs typeface="+mn-cs"/>
                        </a:rPr>
                        <a:t>Example</a:t>
                      </a:r>
                      <a:r>
                        <a:rPr lang="en-US" sz="1400" b="0" u="sng" kern="1200" baseline="0" dirty="0" smtClean="0">
                          <a:solidFill>
                            <a:schemeClr val="dk1"/>
                          </a:solidFill>
                          <a:latin typeface="+mn-lt"/>
                          <a:ea typeface="+mn-ea"/>
                          <a:cs typeface="+mn-cs"/>
                        </a:rPr>
                        <a:t> use case</a:t>
                      </a:r>
                      <a:r>
                        <a:rPr lang="en-US" sz="1400" b="0" kern="1200" baseline="0" dirty="0" smtClean="0">
                          <a:solidFill>
                            <a:schemeClr val="dk1"/>
                          </a:solidFill>
                          <a:latin typeface="+mn-lt"/>
                          <a:ea typeface="+mn-ea"/>
                          <a:cs typeface="+mn-cs"/>
                        </a:rPr>
                        <a:t>: present SAP leave request/approval in SharePoint</a:t>
                      </a:r>
                      <a:endParaRPr lang="en-US" sz="1400" b="0" kern="1200" dirty="0" smtClean="0">
                        <a:solidFill>
                          <a:schemeClr val="dk1"/>
                        </a:solidFill>
                        <a:latin typeface="+mn-lt"/>
                        <a:ea typeface="+mn-ea"/>
                        <a:cs typeface="+mn-cs"/>
                      </a:endParaRPr>
                    </a:p>
                  </a:txBody>
                  <a:tcPr marL="93274" marR="93274" marT="46630" marB="46630"/>
                </a:tc>
                <a:tc>
                  <a:txBody>
                    <a:bodyPr/>
                    <a:lstStyle/>
                    <a:p>
                      <a:pPr marL="0" indent="0" algn="l" defTabSz="1088776" rtl="0" eaLnBrk="1" latinLnBrk="0" hangingPunct="1">
                        <a:spcBef>
                          <a:spcPts val="600"/>
                        </a:spcBef>
                        <a:buFont typeface="Arial" panose="020B0604020202020204" pitchFamily="34" charset="0"/>
                        <a:buNone/>
                      </a:pPr>
                      <a:r>
                        <a:rPr lang="en-US" sz="1600" b="1" kern="1200" dirty="0" smtClean="0">
                          <a:solidFill>
                            <a:schemeClr val="dk1"/>
                          </a:solidFill>
                          <a:latin typeface="+mn-lt"/>
                          <a:ea typeface="+mn-ea"/>
                          <a:cs typeface="+mn-cs"/>
                        </a:rPr>
                        <a:t>Update</a:t>
                      </a:r>
                      <a:r>
                        <a:rPr lang="en-US" sz="1600" b="1" kern="1200" baseline="0" dirty="0" smtClean="0">
                          <a:solidFill>
                            <a:schemeClr val="dk1"/>
                          </a:solidFill>
                          <a:latin typeface="+mn-lt"/>
                          <a:ea typeface="+mn-ea"/>
                          <a:cs typeface="+mn-cs"/>
                        </a:rPr>
                        <a:t> and analyze SAP data from within Microsoft Office</a:t>
                      </a:r>
                    </a:p>
                    <a:p>
                      <a:pPr marL="0" marR="0" indent="0" algn="l" defTabSz="1088776"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1400" b="0" u="sng" kern="1200" dirty="0" smtClean="0">
                          <a:solidFill>
                            <a:schemeClr val="dk1"/>
                          </a:solidFill>
                          <a:latin typeface="+mn-lt"/>
                          <a:ea typeface="+mn-ea"/>
                          <a:cs typeface="+mn-cs"/>
                        </a:rPr>
                        <a:t>Example</a:t>
                      </a:r>
                      <a:r>
                        <a:rPr lang="en-US" sz="1400" b="0" u="sng" kern="1200" baseline="0" dirty="0" smtClean="0">
                          <a:solidFill>
                            <a:schemeClr val="dk1"/>
                          </a:solidFill>
                          <a:latin typeface="+mn-lt"/>
                          <a:ea typeface="+mn-ea"/>
                          <a:cs typeface="+mn-cs"/>
                        </a:rPr>
                        <a:t> use case</a:t>
                      </a:r>
                      <a:r>
                        <a:rPr lang="en-US" sz="1400" b="0" kern="1200" baseline="0" dirty="0" smtClean="0">
                          <a:solidFill>
                            <a:schemeClr val="dk1"/>
                          </a:solidFill>
                          <a:latin typeface="+mn-lt"/>
                          <a:ea typeface="+mn-ea"/>
                          <a:cs typeface="+mn-cs"/>
                        </a:rPr>
                        <a:t>: include SAP purchase data in SharePoint collaboration process</a:t>
                      </a:r>
                      <a:endParaRPr lang="en-US" sz="1400" b="0" kern="1200" dirty="0" smtClean="0">
                        <a:solidFill>
                          <a:schemeClr val="dk1"/>
                        </a:solidFill>
                        <a:latin typeface="+mn-lt"/>
                        <a:ea typeface="+mn-ea"/>
                        <a:cs typeface="+mn-cs"/>
                      </a:endParaRPr>
                    </a:p>
                    <a:p>
                      <a:pPr marL="0" indent="0" algn="l" defTabSz="1088776" rtl="0" eaLnBrk="1" latinLnBrk="0" hangingPunct="1">
                        <a:spcBef>
                          <a:spcPts val="600"/>
                        </a:spcBef>
                        <a:buFont typeface="Arial" panose="020B0604020202020204" pitchFamily="34" charset="0"/>
                        <a:buNone/>
                      </a:pPr>
                      <a:endParaRPr lang="en-US" sz="1600" b="1" kern="1200" baseline="0" dirty="0" smtClean="0">
                        <a:solidFill>
                          <a:schemeClr val="dk1"/>
                        </a:solidFill>
                        <a:latin typeface="+mn-lt"/>
                        <a:ea typeface="+mn-ea"/>
                        <a:cs typeface="+mn-cs"/>
                      </a:endParaRPr>
                    </a:p>
                  </a:txBody>
                  <a:tcPr marL="93274" marR="93274" marT="46630" marB="46630"/>
                </a:tc>
              </a:tr>
            </a:tbl>
          </a:graphicData>
        </a:graphic>
      </p:graphicFrame>
      <p:grpSp>
        <p:nvGrpSpPr>
          <p:cNvPr id="7" name="Group 6"/>
          <p:cNvGrpSpPr/>
          <p:nvPr/>
        </p:nvGrpSpPr>
        <p:grpSpPr>
          <a:xfrm>
            <a:off x="1265236" y="2725694"/>
            <a:ext cx="9871679" cy="1453531"/>
            <a:chOff x="1265236" y="2312751"/>
            <a:chExt cx="9871679" cy="1453531"/>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65236" y="2312751"/>
              <a:ext cx="2634145" cy="1453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http://scn.sap.com/servlet/JiveServlet/showImage/38-95062-301292/DuetEnterpriseSample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70438" y="2312752"/>
              <a:ext cx="2743199" cy="145353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partner.microsoft.com/binary/korea/40136237?FileID=910629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8504" y="2370726"/>
              <a:ext cx="1027066" cy="1337581"/>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98875" y="3055594"/>
              <a:ext cx="938273" cy="676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descr="GWPAM-OutlookContact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26010" y="2312752"/>
              <a:ext cx="1110905" cy="705772"/>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GWPAM-OutlookWorkflow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35405" y="2344111"/>
              <a:ext cx="1339783" cy="64305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mage00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12489" y="3041225"/>
              <a:ext cx="1050857" cy="66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TextBox 3"/>
          <p:cNvSpPr txBox="1"/>
          <p:nvPr/>
        </p:nvSpPr>
        <p:spPr>
          <a:xfrm>
            <a:off x="2474170" y="6088062"/>
            <a:ext cx="6639667" cy="861774"/>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2800" dirty="0">
                <a:gradFill>
                  <a:gsLst>
                    <a:gs pos="2920">
                      <a:srgbClr val="0072C6"/>
                    </a:gs>
                    <a:gs pos="39000">
                      <a:srgbClr val="0072C6"/>
                    </a:gs>
                  </a:gsLst>
                  <a:lin ang="5400000" scaled="0"/>
                </a:gradFill>
                <a:latin typeface="Segoe UI Light"/>
              </a:rPr>
              <a:t>These products integrate structured data – what about unstructured enterprise </a:t>
            </a:r>
            <a:r>
              <a:rPr lang="en-US" sz="2800" dirty="0" smtClean="0">
                <a:gradFill>
                  <a:gsLst>
                    <a:gs pos="2920">
                      <a:srgbClr val="0072C6"/>
                    </a:gs>
                    <a:gs pos="39000">
                      <a:srgbClr val="0072C6"/>
                    </a:gs>
                  </a:gsLst>
                  <a:lin ang="5400000" scaled="0"/>
                </a:gradFill>
                <a:latin typeface="Segoe UI Light"/>
              </a:rPr>
              <a:t>content?</a:t>
            </a:r>
            <a:endParaRPr lang="en-US" sz="2800" dirty="0">
              <a:gradFill>
                <a:gsLst>
                  <a:gs pos="2920">
                    <a:srgbClr val="0072C6"/>
                  </a:gs>
                  <a:gs pos="39000">
                    <a:srgbClr val="0072C6"/>
                  </a:gs>
                </a:gsLst>
                <a:lin ang="5400000" scaled="0"/>
              </a:gradFill>
              <a:latin typeface="Segoe UI Light"/>
            </a:endParaRPr>
          </a:p>
        </p:txBody>
      </p:sp>
    </p:spTree>
    <p:extLst>
      <p:ext uri="{BB962C8B-B14F-4D97-AF65-F5344CB8AC3E}">
        <p14:creationId xmlns:p14="http://schemas.microsoft.com/office/powerpoint/2010/main" val="322176005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z="4800" dirty="0"/>
              <a:t>Why Connect SharePoint Content to Processes?</a:t>
            </a:r>
          </a:p>
        </p:txBody>
      </p:sp>
      <p:grpSp>
        <p:nvGrpSpPr>
          <p:cNvPr id="4" name="Group 3"/>
          <p:cNvGrpSpPr/>
          <p:nvPr/>
        </p:nvGrpSpPr>
        <p:grpSpPr>
          <a:xfrm>
            <a:off x="194504" y="1634091"/>
            <a:ext cx="4179243" cy="3970599"/>
            <a:chOff x="180398" y="1634091"/>
            <a:chExt cx="4379637" cy="4160990"/>
          </a:xfrm>
        </p:grpSpPr>
        <p:sp>
          <p:nvSpPr>
            <p:cNvPr id="5" name="Freeform 4"/>
            <p:cNvSpPr/>
            <p:nvPr/>
          </p:nvSpPr>
          <p:spPr bwMode="gray">
            <a:xfrm>
              <a:off x="1221783" y="3207925"/>
              <a:ext cx="2553077" cy="1367073"/>
            </a:xfrm>
            <a:custGeom>
              <a:avLst/>
              <a:gdLst>
                <a:gd name="connsiteX0" fmla="*/ 0 w 2553077"/>
                <a:gd name="connsiteY0" fmla="*/ 9053 h 1367073"/>
                <a:gd name="connsiteX1" fmla="*/ 434566 w 2553077"/>
                <a:gd name="connsiteY1" fmla="*/ 1285592 h 1367073"/>
                <a:gd name="connsiteX2" fmla="*/ 2136618 w 2553077"/>
                <a:gd name="connsiteY2" fmla="*/ 1367073 h 1367073"/>
                <a:gd name="connsiteX3" fmla="*/ 2553077 w 2553077"/>
                <a:gd name="connsiteY3" fmla="*/ 0 h 1367073"/>
                <a:gd name="connsiteX4" fmla="*/ 0 w 2553077"/>
                <a:gd name="connsiteY4" fmla="*/ 9053 h 1367073"/>
                <a:gd name="connsiteX0" fmla="*/ 0 w 2553077"/>
                <a:gd name="connsiteY0" fmla="*/ 9053 h 1367073"/>
                <a:gd name="connsiteX1" fmla="*/ 434566 w 2553077"/>
                <a:gd name="connsiteY1" fmla="*/ 1285592 h 1367073"/>
                <a:gd name="connsiteX2" fmla="*/ 950614 w 2553077"/>
                <a:gd name="connsiteY2" fmla="*/ 905346 h 1367073"/>
                <a:gd name="connsiteX3" fmla="*/ 2136618 w 2553077"/>
                <a:gd name="connsiteY3" fmla="*/ 1367073 h 1367073"/>
                <a:gd name="connsiteX4" fmla="*/ 2553077 w 2553077"/>
                <a:gd name="connsiteY4" fmla="*/ 0 h 1367073"/>
                <a:gd name="connsiteX5" fmla="*/ 0 w 2553077"/>
                <a:gd name="connsiteY5" fmla="*/ 9053 h 1367073"/>
                <a:gd name="connsiteX0" fmla="*/ 0 w 2553077"/>
                <a:gd name="connsiteY0" fmla="*/ 9053 h 1367073"/>
                <a:gd name="connsiteX1" fmla="*/ 434566 w 2553077"/>
                <a:gd name="connsiteY1" fmla="*/ 1285592 h 1367073"/>
                <a:gd name="connsiteX2" fmla="*/ 950614 w 2553077"/>
                <a:gd name="connsiteY2" fmla="*/ 905346 h 1367073"/>
                <a:gd name="connsiteX3" fmla="*/ 1475715 w 2553077"/>
                <a:gd name="connsiteY3" fmla="*/ 841972 h 1367073"/>
                <a:gd name="connsiteX4" fmla="*/ 2136618 w 2553077"/>
                <a:gd name="connsiteY4" fmla="*/ 1367073 h 1367073"/>
                <a:gd name="connsiteX5" fmla="*/ 2553077 w 2553077"/>
                <a:gd name="connsiteY5" fmla="*/ 0 h 1367073"/>
                <a:gd name="connsiteX6" fmla="*/ 0 w 2553077"/>
                <a:gd name="connsiteY6" fmla="*/ 9053 h 136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3077" h="1367073">
                  <a:moveTo>
                    <a:pt x="0" y="9053"/>
                  </a:moveTo>
                  <a:lnTo>
                    <a:pt x="434566" y="1285592"/>
                  </a:lnTo>
                  <a:lnTo>
                    <a:pt x="950614" y="905346"/>
                  </a:lnTo>
                  <a:lnTo>
                    <a:pt x="1475715" y="841972"/>
                  </a:lnTo>
                  <a:lnTo>
                    <a:pt x="2136618" y="1367073"/>
                  </a:lnTo>
                  <a:lnTo>
                    <a:pt x="2553077" y="0"/>
                  </a:lnTo>
                  <a:lnTo>
                    <a:pt x="0" y="9053"/>
                  </a:lnTo>
                  <a:close/>
                </a:path>
              </a:pathLst>
            </a:custGeom>
            <a:gradFill>
              <a:gsLst>
                <a:gs pos="0">
                  <a:schemeClr val="bg1">
                    <a:lumMod val="85000"/>
                  </a:schemeClr>
                </a:gs>
                <a:gs pos="100000">
                  <a:schemeClr val="bg1"/>
                </a:gs>
              </a:gsLst>
              <a:lin ang="5400000" scaled="0"/>
            </a:gradFill>
          </p:spPr>
          <p:txBody>
            <a:bodyPr wrap="square" rtlCol="0" anchor="ctr" anchorCtr="1">
              <a:noAutofit/>
            </a:bodyPr>
            <a:lstStyle/>
            <a:p>
              <a:pPr algn="ctr"/>
              <a:endParaRPr lang="en-US" sz="1200" dirty="0" smtClean="0">
                <a:solidFill>
                  <a:srgbClr val="FFFFFF"/>
                </a:solidFill>
                <a:cs typeface="Arial"/>
              </a:endParaRPr>
            </a:p>
          </p:txBody>
        </p:sp>
        <p:grpSp>
          <p:nvGrpSpPr>
            <p:cNvPr id="7" name="Group 217"/>
            <p:cNvGrpSpPr/>
            <p:nvPr/>
          </p:nvGrpSpPr>
          <p:grpSpPr bwMode="gray">
            <a:xfrm>
              <a:off x="1616824" y="3761449"/>
              <a:ext cx="1783501" cy="1786716"/>
              <a:chOff x="-3486326" y="1358961"/>
              <a:chExt cx="1776069" cy="1779270"/>
            </a:xfrm>
            <a:solidFill>
              <a:srgbClr val="F0AB00"/>
            </a:solidFill>
          </p:grpSpPr>
          <p:sp>
            <p:nvSpPr>
              <p:cNvPr id="31" name="Circular Arrow 30"/>
              <p:cNvSpPr/>
              <p:nvPr/>
            </p:nvSpPr>
            <p:spPr bwMode="gray">
              <a:xfrm rot="17697523">
                <a:off x="-3486326" y="1371915"/>
                <a:ext cx="1767840" cy="1764792"/>
              </a:xfrm>
              <a:prstGeom prst="circularArrow">
                <a:avLst>
                  <a:gd name="adj1" fmla="val 19135"/>
                  <a:gd name="adj2" fmla="val 676646"/>
                  <a:gd name="adj3" fmla="val 20458295"/>
                  <a:gd name="adj4" fmla="val 15504995"/>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32" name="Circular Arrow 31"/>
              <p:cNvSpPr/>
              <p:nvPr/>
            </p:nvSpPr>
            <p:spPr bwMode="gray">
              <a:xfrm rot="12858267">
                <a:off x="-3486326" y="1360485"/>
                <a:ext cx="1767840" cy="1764792"/>
              </a:xfrm>
              <a:prstGeom prst="circularArrow">
                <a:avLst>
                  <a:gd name="adj1" fmla="val 19135"/>
                  <a:gd name="adj2" fmla="val 676646"/>
                  <a:gd name="adj3" fmla="val 20458295"/>
                  <a:gd name="adj4" fmla="val 16265904"/>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33" name="Circular Arrow 32"/>
              <p:cNvSpPr/>
              <p:nvPr/>
            </p:nvSpPr>
            <p:spPr bwMode="gray">
              <a:xfrm rot="8839490">
                <a:off x="-3486326" y="1360485"/>
                <a:ext cx="1767840" cy="1764792"/>
              </a:xfrm>
              <a:prstGeom prst="circularArrow">
                <a:avLst>
                  <a:gd name="adj1" fmla="val 19135"/>
                  <a:gd name="adj2" fmla="val 676646"/>
                  <a:gd name="adj3" fmla="val 20458295"/>
                  <a:gd name="adj4" fmla="val 16479146"/>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34" name="Circular Arrow 33"/>
              <p:cNvSpPr/>
              <p:nvPr/>
            </p:nvSpPr>
            <p:spPr bwMode="gray">
              <a:xfrm rot="5015306">
                <a:off x="-3486326" y="1360485"/>
                <a:ext cx="1767840" cy="1764792"/>
              </a:xfrm>
              <a:prstGeom prst="circularArrow">
                <a:avLst>
                  <a:gd name="adj1" fmla="val 19135"/>
                  <a:gd name="adj2" fmla="val 676646"/>
                  <a:gd name="adj3" fmla="val 20458295"/>
                  <a:gd name="adj4" fmla="val 15659192"/>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35" name="Freeform 34"/>
              <p:cNvSpPr/>
              <p:nvPr/>
            </p:nvSpPr>
            <p:spPr bwMode="gray">
              <a:xfrm rot="333492">
                <a:off x="-2581293" y="1422882"/>
                <a:ext cx="871036" cy="777281"/>
              </a:xfrm>
              <a:custGeom>
                <a:avLst/>
                <a:gdLst>
                  <a:gd name="connsiteX0" fmla="*/ 838907 w 1767840"/>
                  <a:gd name="connsiteY0" fmla="*/ 4953 h 1764792"/>
                  <a:gd name="connsiteX1" fmla="*/ 1726158 w 1767840"/>
                  <a:gd name="connsiteY1" fmla="*/ 627414 h 1764792"/>
                  <a:gd name="connsiteX2" fmla="*/ 1727243 w 1767840"/>
                  <a:gd name="connsiteY2" fmla="*/ 627264 h 1764792"/>
                  <a:gd name="connsiteX3" fmla="*/ 1588664 w 1767840"/>
                  <a:gd name="connsiteY3" fmla="*/ 786472 h 1764792"/>
                  <a:gd name="connsiteX4" fmla="*/ 1385099 w 1767840"/>
                  <a:gd name="connsiteY4" fmla="*/ 673833 h 1764792"/>
                  <a:gd name="connsiteX5" fmla="*/ 1384437 w 1767840"/>
                  <a:gd name="connsiteY5" fmla="*/ 673924 h 1764792"/>
                  <a:gd name="connsiteX6" fmla="*/ 856207 w 1767840"/>
                  <a:gd name="connsiteY6" fmla="*/ 342202 h 1764792"/>
                  <a:gd name="connsiteX7" fmla="*/ 838907 w 1767840"/>
                  <a:gd name="connsiteY7" fmla="*/ 4953 h 1764792"/>
                  <a:gd name="connsiteX0" fmla="*/ 0 w 888336"/>
                  <a:gd name="connsiteY0" fmla="*/ 20648 h 802167"/>
                  <a:gd name="connsiteX1" fmla="*/ 887251 w 888336"/>
                  <a:gd name="connsiteY1" fmla="*/ 643109 h 802167"/>
                  <a:gd name="connsiteX2" fmla="*/ 888336 w 888336"/>
                  <a:gd name="connsiteY2" fmla="*/ 642959 h 802167"/>
                  <a:gd name="connsiteX3" fmla="*/ 749757 w 888336"/>
                  <a:gd name="connsiteY3" fmla="*/ 802167 h 802167"/>
                  <a:gd name="connsiteX4" fmla="*/ 546192 w 888336"/>
                  <a:gd name="connsiteY4" fmla="*/ 689528 h 802167"/>
                  <a:gd name="connsiteX5" fmla="*/ 545530 w 888336"/>
                  <a:gd name="connsiteY5" fmla="*/ 689619 h 802167"/>
                  <a:gd name="connsiteX6" fmla="*/ 17300 w 888336"/>
                  <a:gd name="connsiteY6" fmla="*/ 357897 h 802167"/>
                  <a:gd name="connsiteX7" fmla="*/ 200297 w 888336"/>
                  <a:gd name="connsiteY7" fmla="*/ 210467 h 802167"/>
                  <a:gd name="connsiteX8" fmla="*/ 0 w 888336"/>
                  <a:gd name="connsiteY8" fmla="*/ 20648 h 802167"/>
                  <a:gd name="connsiteX0" fmla="*/ 0 w 888336"/>
                  <a:gd name="connsiteY0" fmla="*/ 20648 h 802167"/>
                  <a:gd name="connsiteX1" fmla="*/ 887251 w 888336"/>
                  <a:gd name="connsiteY1" fmla="*/ 643109 h 802167"/>
                  <a:gd name="connsiteX2" fmla="*/ 888336 w 888336"/>
                  <a:gd name="connsiteY2" fmla="*/ 642959 h 802167"/>
                  <a:gd name="connsiteX3" fmla="*/ 749757 w 888336"/>
                  <a:gd name="connsiteY3" fmla="*/ 802167 h 802167"/>
                  <a:gd name="connsiteX4" fmla="*/ 546192 w 888336"/>
                  <a:gd name="connsiteY4" fmla="*/ 689528 h 802167"/>
                  <a:gd name="connsiteX5" fmla="*/ 545530 w 888336"/>
                  <a:gd name="connsiteY5" fmla="*/ 689619 h 802167"/>
                  <a:gd name="connsiteX6" fmla="*/ 17300 w 888336"/>
                  <a:gd name="connsiteY6" fmla="*/ 357897 h 802167"/>
                  <a:gd name="connsiteX7" fmla="*/ 358356 w 888336"/>
                  <a:gd name="connsiteY7" fmla="*/ 221882 h 802167"/>
                  <a:gd name="connsiteX8" fmla="*/ 0 w 888336"/>
                  <a:gd name="connsiteY8" fmla="*/ 20648 h 802167"/>
                  <a:gd name="connsiteX0" fmla="*/ 0 w 888336"/>
                  <a:gd name="connsiteY0" fmla="*/ 20648 h 802167"/>
                  <a:gd name="connsiteX1" fmla="*/ 887251 w 888336"/>
                  <a:gd name="connsiteY1" fmla="*/ 643109 h 802167"/>
                  <a:gd name="connsiteX2" fmla="*/ 888336 w 888336"/>
                  <a:gd name="connsiteY2" fmla="*/ 642959 h 802167"/>
                  <a:gd name="connsiteX3" fmla="*/ 749757 w 888336"/>
                  <a:gd name="connsiteY3" fmla="*/ 802167 h 802167"/>
                  <a:gd name="connsiteX4" fmla="*/ 546192 w 888336"/>
                  <a:gd name="connsiteY4" fmla="*/ 689528 h 802167"/>
                  <a:gd name="connsiteX5" fmla="*/ 545530 w 888336"/>
                  <a:gd name="connsiteY5" fmla="*/ 689619 h 802167"/>
                  <a:gd name="connsiteX6" fmla="*/ 17300 w 888336"/>
                  <a:gd name="connsiteY6" fmla="*/ 357897 h 802167"/>
                  <a:gd name="connsiteX7" fmla="*/ 191014 w 888336"/>
                  <a:gd name="connsiteY7" fmla="*/ 196059 h 802167"/>
                  <a:gd name="connsiteX8" fmla="*/ 0 w 888336"/>
                  <a:gd name="connsiteY8" fmla="*/ 20648 h 802167"/>
                  <a:gd name="connsiteX0" fmla="*/ 228244 w 871036"/>
                  <a:gd name="connsiteY0" fmla="*/ 20648 h 757158"/>
                  <a:gd name="connsiteX1" fmla="*/ 869951 w 871036"/>
                  <a:gd name="connsiteY1" fmla="*/ 598100 h 757158"/>
                  <a:gd name="connsiteX2" fmla="*/ 871036 w 871036"/>
                  <a:gd name="connsiteY2" fmla="*/ 597950 h 757158"/>
                  <a:gd name="connsiteX3" fmla="*/ 732457 w 871036"/>
                  <a:gd name="connsiteY3" fmla="*/ 757158 h 757158"/>
                  <a:gd name="connsiteX4" fmla="*/ 528892 w 871036"/>
                  <a:gd name="connsiteY4" fmla="*/ 644519 h 757158"/>
                  <a:gd name="connsiteX5" fmla="*/ 528230 w 871036"/>
                  <a:gd name="connsiteY5" fmla="*/ 644610 h 757158"/>
                  <a:gd name="connsiteX6" fmla="*/ 0 w 871036"/>
                  <a:gd name="connsiteY6" fmla="*/ 312888 h 757158"/>
                  <a:gd name="connsiteX7" fmla="*/ 173714 w 871036"/>
                  <a:gd name="connsiteY7" fmla="*/ 151050 h 757158"/>
                  <a:gd name="connsiteX8" fmla="*/ 228244 w 871036"/>
                  <a:gd name="connsiteY8" fmla="*/ 20648 h 757158"/>
                  <a:gd name="connsiteX0" fmla="*/ 57156 w 871036"/>
                  <a:gd name="connsiteY0" fmla="*/ 20648 h 797929"/>
                  <a:gd name="connsiteX1" fmla="*/ 869951 w 871036"/>
                  <a:gd name="connsiteY1" fmla="*/ 638871 h 797929"/>
                  <a:gd name="connsiteX2" fmla="*/ 871036 w 871036"/>
                  <a:gd name="connsiteY2" fmla="*/ 638721 h 797929"/>
                  <a:gd name="connsiteX3" fmla="*/ 732457 w 871036"/>
                  <a:gd name="connsiteY3" fmla="*/ 797929 h 797929"/>
                  <a:gd name="connsiteX4" fmla="*/ 528892 w 871036"/>
                  <a:gd name="connsiteY4" fmla="*/ 685290 h 797929"/>
                  <a:gd name="connsiteX5" fmla="*/ 528230 w 871036"/>
                  <a:gd name="connsiteY5" fmla="*/ 685381 h 797929"/>
                  <a:gd name="connsiteX6" fmla="*/ 0 w 871036"/>
                  <a:gd name="connsiteY6" fmla="*/ 353659 h 797929"/>
                  <a:gd name="connsiteX7" fmla="*/ 173714 w 871036"/>
                  <a:gd name="connsiteY7" fmla="*/ 191821 h 797929"/>
                  <a:gd name="connsiteX8" fmla="*/ 57156 w 871036"/>
                  <a:gd name="connsiteY8" fmla="*/ 20648 h 797929"/>
                  <a:gd name="connsiteX0" fmla="*/ 57156 w 871036"/>
                  <a:gd name="connsiteY0" fmla="*/ 0 h 777281"/>
                  <a:gd name="connsiteX1" fmla="*/ 869951 w 871036"/>
                  <a:gd name="connsiteY1" fmla="*/ 618223 h 777281"/>
                  <a:gd name="connsiteX2" fmla="*/ 871036 w 871036"/>
                  <a:gd name="connsiteY2" fmla="*/ 618073 h 777281"/>
                  <a:gd name="connsiteX3" fmla="*/ 732457 w 871036"/>
                  <a:gd name="connsiteY3" fmla="*/ 777281 h 777281"/>
                  <a:gd name="connsiteX4" fmla="*/ 528892 w 871036"/>
                  <a:gd name="connsiteY4" fmla="*/ 664642 h 777281"/>
                  <a:gd name="connsiteX5" fmla="*/ 528230 w 871036"/>
                  <a:gd name="connsiteY5" fmla="*/ 664733 h 777281"/>
                  <a:gd name="connsiteX6" fmla="*/ 0 w 871036"/>
                  <a:gd name="connsiteY6" fmla="*/ 333011 h 777281"/>
                  <a:gd name="connsiteX7" fmla="*/ 173714 w 871036"/>
                  <a:gd name="connsiteY7" fmla="*/ 171173 h 777281"/>
                  <a:gd name="connsiteX8" fmla="*/ 57156 w 871036"/>
                  <a:gd name="connsiteY8" fmla="*/ 0 h 777281"/>
                  <a:gd name="connsiteX0" fmla="*/ 57156 w 871036"/>
                  <a:gd name="connsiteY0" fmla="*/ 0 h 777281"/>
                  <a:gd name="connsiteX1" fmla="*/ 869951 w 871036"/>
                  <a:gd name="connsiteY1" fmla="*/ 618223 h 777281"/>
                  <a:gd name="connsiteX2" fmla="*/ 871036 w 871036"/>
                  <a:gd name="connsiteY2" fmla="*/ 618073 h 777281"/>
                  <a:gd name="connsiteX3" fmla="*/ 732457 w 871036"/>
                  <a:gd name="connsiteY3" fmla="*/ 777281 h 777281"/>
                  <a:gd name="connsiteX4" fmla="*/ 528892 w 871036"/>
                  <a:gd name="connsiteY4" fmla="*/ 664642 h 777281"/>
                  <a:gd name="connsiteX5" fmla="*/ 528230 w 871036"/>
                  <a:gd name="connsiteY5" fmla="*/ 664733 h 777281"/>
                  <a:gd name="connsiteX6" fmla="*/ 0 w 871036"/>
                  <a:gd name="connsiteY6" fmla="*/ 333011 h 777281"/>
                  <a:gd name="connsiteX7" fmla="*/ 173714 w 871036"/>
                  <a:gd name="connsiteY7" fmla="*/ 171173 h 777281"/>
                  <a:gd name="connsiteX8" fmla="*/ 57156 w 871036"/>
                  <a:gd name="connsiteY8" fmla="*/ 0 h 77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036" h="777281">
                    <a:moveTo>
                      <a:pt x="57156" y="0"/>
                    </a:moveTo>
                    <a:cubicBezTo>
                      <a:pt x="429494" y="9217"/>
                      <a:pt x="752584" y="231886"/>
                      <a:pt x="869951" y="618223"/>
                    </a:cubicBezTo>
                    <a:lnTo>
                      <a:pt x="871036" y="618073"/>
                    </a:lnTo>
                    <a:lnTo>
                      <a:pt x="732457" y="777281"/>
                    </a:lnTo>
                    <a:lnTo>
                      <a:pt x="528892" y="664642"/>
                    </a:lnTo>
                    <a:lnTo>
                      <a:pt x="528230" y="664733"/>
                    </a:lnTo>
                    <a:cubicBezTo>
                      <a:pt x="439996" y="454080"/>
                      <a:pt x="228634" y="321348"/>
                      <a:pt x="0" y="333011"/>
                    </a:cubicBezTo>
                    <a:lnTo>
                      <a:pt x="173714" y="171173"/>
                    </a:lnTo>
                    <a:lnTo>
                      <a:pt x="57156" y="0"/>
                    </a:lnTo>
                    <a:close/>
                  </a:path>
                </a:pathLst>
              </a:cu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grpSp>
        <p:sp>
          <p:nvSpPr>
            <p:cNvPr id="8" name="AutoShape 20"/>
            <p:cNvSpPr>
              <a:spLocks noChangeArrowheads="1"/>
            </p:cNvSpPr>
            <p:nvPr/>
          </p:nvSpPr>
          <p:spPr bwMode="gray">
            <a:xfrm>
              <a:off x="281836" y="1634091"/>
              <a:ext cx="4107632" cy="839477"/>
            </a:xfrm>
            <a:prstGeom prst="roundRect">
              <a:avLst>
                <a:gd name="adj" fmla="val 0"/>
              </a:avLst>
            </a:prstGeom>
            <a:solidFill>
              <a:srgbClr val="0070C0"/>
            </a:solidFill>
          </p:spPr>
          <p:txBody>
            <a:bodyPr wrap="square" rtlCol="0" anchor="ctr" anchorCtr="0">
              <a:noAutofit/>
            </a:bodyPr>
            <a:lstStyle/>
            <a:p>
              <a:pPr algn="ctr">
                <a:buClr>
                  <a:srgbClr val="00188F"/>
                </a:buClr>
                <a:buSzPct val="80000"/>
                <a:defRPr/>
              </a:pPr>
              <a:endParaRPr lang="en-US" sz="1200" b="1" dirty="0">
                <a:solidFill>
                  <a:srgbClr val="FFFFFF"/>
                </a:solidFill>
                <a:cs typeface="Arial"/>
              </a:endParaRPr>
            </a:p>
          </p:txBody>
        </p:sp>
        <p:sp>
          <p:nvSpPr>
            <p:cNvPr id="9" name="Rectangle 170"/>
            <p:cNvSpPr>
              <a:spLocks noChangeArrowheads="1"/>
            </p:cNvSpPr>
            <p:nvPr/>
          </p:nvSpPr>
          <p:spPr bwMode="gray">
            <a:xfrm>
              <a:off x="304829" y="1750679"/>
              <a:ext cx="4084639" cy="722889"/>
            </a:xfrm>
            <a:prstGeom prst="rect">
              <a:avLst/>
            </a:prstGeom>
            <a:noFill/>
            <a:ln w="12700" algn="ctr">
              <a:noFill/>
              <a:miter lim="800000"/>
              <a:headEnd/>
              <a:tailEnd/>
            </a:ln>
          </p:spPr>
          <p:txBody>
            <a:bodyPr lIns="0" tIns="0" rIns="0" bIns="0"/>
            <a:lstStyle/>
            <a:p>
              <a:pPr algn="ctr">
                <a:lnSpc>
                  <a:spcPct val="110000"/>
                </a:lnSpc>
                <a:spcBef>
                  <a:spcPts val="1800"/>
                </a:spcBef>
                <a:buClr>
                  <a:srgbClr val="000000"/>
                </a:buClr>
              </a:pPr>
              <a:r>
                <a:rPr lang="en-US" b="1" dirty="0" smtClean="0">
                  <a:solidFill>
                    <a:srgbClr val="FFFFFF"/>
                  </a:solidFill>
                  <a:latin typeface="Arial" charset="0"/>
                </a:rPr>
                <a:t>Collaborate in Context with SAP</a:t>
              </a:r>
              <a:r>
                <a:rPr lang="en-US" sz="1400" b="1" dirty="0" smtClean="0">
                  <a:solidFill>
                    <a:srgbClr val="FFFFFF"/>
                  </a:solidFill>
                  <a:latin typeface="Arial" charset="0"/>
                </a:rPr>
                <a:t/>
              </a:r>
              <a:br>
                <a:rPr lang="en-US" sz="1400" b="1" dirty="0" smtClean="0">
                  <a:solidFill>
                    <a:srgbClr val="FFFFFF"/>
                  </a:solidFill>
                  <a:latin typeface="Arial" charset="0"/>
                </a:rPr>
              </a:br>
              <a:r>
                <a:rPr lang="en-US" sz="1400" dirty="0" smtClean="0">
                  <a:solidFill>
                    <a:srgbClr val="FFFFFF"/>
                  </a:solidFill>
                  <a:latin typeface="Arial" charset="0"/>
                </a:rPr>
                <a:t>(e.g. FI/CO, MM, HCM, SRM, CRM)</a:t>
              </a:r>
              <a:endParaRPr lang="en-US" sz="1400" dirty="0">
                <a:solidFill>
                  <a:srgbClr val="FFFFFF"/>
                </a:solidFill>
                <a:latin typeface="Arial" charset="0"/>
              </a:endParaRPr>
            </a:p>
          </p:txBody>
        </p:sp>
        <p:sp>
          <p:nvSpPr>
            <p:cNvPr id="10" name="Rectangle 49"/>
            <p:cNvSpPr>
              <a:spLocks noChangeArrowheads="1"/>
            </p:cNvSpPr>
            <p:nvPr/>
          </p:nvSpPr>
          <p:spPr bwMode="gray">
            <a:xfrm>
              <a:off x="180398" y="2665098"/>
              <a:ext cx="1100137" cy="620879"/>
            </a:xfrm>
            <a:prstGeom prst="rect">
              <a:avLst/>
            </a:prstGeom>
            <a:noFill/>
            <a:ln w="9525">
              <a:noFill/>
              <a:miter lim="800000"/>
              <a:headEnd/>
              <a:tailEnd/>
            </a:ln>
            <a:effectLst>
              <a:prstShdw prst="shdw17" dist="17961" dir="2700000">
                <a:srgbClr val="F0AB00">
                  <a:gamma/>
                  <a:shade val="60000"/>
                  <a:invGamma/>
                </a:srgbClr>
              </a:prstShdw>
            </a:effectLst>
          </p:spPr>
          <p:txBody>
            <a:bodyPr>
              <a:spAutoFit/>
            </a:bodyPr>
            <a:lstStyle/>
            <a:p>
              <a:pPr defTabSz="914400">
                <a:lnSpc>
                  <a:spcPts val="1300"/>
                </a:lnSpc>
                <a:spcBef>
                  <a:spcPct val="50000"/>
                </a:spcBef>
                <a:buClr>
                  <a:srgbClr val="F0AB00"/>
                </a:buClr>
                <a:defRPr/>
              </a:pPr>
              <a:r>
                <a:rPr lang="en-US" sz="1200" b="1" kern="0" dirty="0" smtClean="0">
                  <a:solidFill>
                    <a:srgbClr val="000000"/>
                  </a:solidFill>
                </a:rPr>
                <a:t>SAP-run Business </a:t>
              </a:r>
              <a:r>
                <a:rPr lang="en-US" sz="1200" b="1" kern="0" dirty="0">
                  <a:solidFill>
                    <a:srgbClr val="000000"/>
                  </a:solidFill>
                </a:rPr>
                <a:t>Processes</a:t>
              </a:r>
            </a:p>
          </p:txBody>
        </p:sp>
        <p:sp>
          <p:nvSpPr>
            <p:cNvPr id="11" name="Text Box 99"/>
            <p:cNvSpPr txBox="1">
              <a:spLocks noChangeArrowheads="1"/>
            </p:cNvSpPr>
            <p:nvPr/>
          </p:nvSpPr>
          <p:spPr bwMode="gray">
            <a:xfrm>
              <a:off x="3306519" y="3994434"/>
              <a:ext cx="1253516" cy="274154"/>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algn="r" defTabSz="914400">
                <a:defRPr/>
              </a:pPr>
              <a:r>
                <a:rPr lang="en-US" sz="1100" b="1" kern="0" dirty="0" smtClean="0">
                  <a:solidFill>
                    <a:srgbClr val="000000"/>
                  </a:solidFill>
                  <a:latin typeface="Arial" charset="0"/>
                </a:rPr>
                <a:t>Create/Capture</a:t>
              </a:r>
              <a:endParaRPr lang="en-US" sz="1100" b="1" kern="0" dirty="0">
                <a:solidFill>
                  <a:srgbClr val="000000"/>
                </a:solidFill>
                <a:latin typeface="Arial" charset="0"/>
              </a:endParaRPr>
            </a:p>
          </p:txBody>
        </p:sp>
        <p:sp>
          <p:nvSpPr>
            <p:cNvPr id="12" name="Text Box 100"/>
            <p:cNvSpPr txBox="1">
              <a:spLocks noChangeArrowheads="1"/>
            </p:cNvSpPr>
            <p:nvPr/>
          </p:nvSpPr>
          <p:spPr bwMode="gray">
            <a:xfrm>
              <a:off x="3362207" y="4911766"/>
              <a:ext cx="1006576" cy="451548"/>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defTabSz="914400">
                <a:defRPr/>
              </a:pPr>
              <a:r>
                <a:rPr lang="en-US" sz="1100" b="1" kern="0" dirty="0" smtClean="0">
                  <a:solidFill>
                    <a:srgbClr val="000000"/>
                  </a:solidFill>
                  <a:latin typeface="Arial" charset="0"/>
                </a:rPr>
                <a:t>Review/</a:t>
              </a:r>
              <a:r>
                <a:rPr lang="en-US" sz="1100" b="1" kern="0" dirty="0">
                  <a:solidFill>
                    <a:srgbClr val="000000"/>
                  </a:solidFill>
                  <a:latin typeface="Arial" charset="0"/>
                </a:rPr>
                <a:t/>
              </a:r>
              <a:br>
                <a:rPr lang="en-US" sz="1100" b="1" kern="0" dirty="0">
                  <a:solidFill>
                    <a:srgbClr val="000000"/>
                  </a:solidFill>
                  <a:latin typeface="Arial" charset="0"/>
                </a:rPr>
              </a:br>
              <a:r>
                <a:rPr lang="en-US" sz="1100" b="1" kern="0" dirty="0">
                  <a:solidFill>
                    <a:srgbClr val="000000"/>
                  </a:solidFill>
                  <a:latin typeface="Arial" charset="0"/>
                </a:rPr>
                <a:t>Collaborate</a:t>
              </a:r>
            </a:p>
          </p:txBody>
        </p:sp>
        <p:sp>
          <p:nvSpPr>
            <p:cNvPr id="13" name="Text Box 101"/>
            <p:cNvSpPr txBox="1">
              <a:spLocks noChangeArrowheads="1"/>
            </p:cNvSpPr>
            <p:nvPr/>
          </p:nvSpPr>
          <p:spPr bwMode="gray">
            <a:xfrm>
              <a:off x="1673609" y="5520927"/>
              <a:ext cx="1441662" cy="274154"/>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defTabSz="914400">
                <a:defRPr/>
              </a:pPr>
              <a:r>
                <a:rPr lang="en-US" sz="1100" b="1" kern="0" dirty="0" smtClean="0">
                  <a:solidFill>
                    <a:srgbClr val="000000"/>
                  </a:solidFill>
                  <a:latin typeface="Arial" charset="0"/>
                </a:rPr>
                <a:t>Access/Distribute</a:t>
              </a:r>
              <a:endParaRPr lang="en-US" sz="1100" b="1" kern="0" dirty="0">
                <a:solidFill>
                  <a:srgbClr val="000000"/>
                </a:solidFill>
                <a:latin typeface="Arial" charset="0"/>
              </a:endParaRPr>
            </a:p>
          </p:txBody>
        </p:sp>
        <p:sp>
          <p:nvSpPr>
            <p:cNvPr id="14" name="Text Box 102"/>
            <p:cNvSpPr txBox="1">
              <a:spLocks noChangeArrowheads="1"/>
            </p:cNvSpPr>
            <p:nvPr/>
          </p:nvSpPr>
          <p:spPr bwMode="gray">
            <a:xfrm>
              <a:off x="1126218" y="3537083"/>
              <a:ext cx="1548538" cy="274154"/>
            </a:xfrm>
            <a:prstGeom prst="rect">
              <a:avLst/>
            </a:prstGeom>
            <a:noFill/>
            <a:ln w="9525">
              <a:noFill/>
              <a:miter lim="800000"/>
              <a:headEnd/>
              <a:tailEnd/>
            </a:ln>
            <a:effectLst>
              <a:prstShdw prst="shdw17" dist="17961" dir="2700000">
                <a:srgbClr val="F0AB00">
                  <a:gamma/>
                  <a:shade val="60000"/>
                  <a:invGamma/>
                </a:srgbClr>
              </a:prstShdw>
            </a:effectLst>
          </p:spPr>
          <p:txBody>
            <a:bodyPr wrap="square">
              <a:spAutoFit/>
            </a:bodyPr>
            <a:lstStyle/>
            <a:p>
              <a:pPr algn="r" defTabSz="914400">
                <a:defRPr/>
              </a:pPr>
              <a:r>
                <a:rPr lang="en-US" sz="1100" b="1" kern="0" dirty="0" smtClean="0">
                  <a:solidFill>
                    <a:srgbClr val="000000"/>
                  </a:solidFill>
                  <a:latin typeface="Arial" charset="0"/>
                </a:rPr>
                <a:t>Preserve/Destroy</a:t>
              </a:r>
              <a:endParaRPr lang="en-US" sz="1100" b="1" kern="0" dirty="0">
                <a:solidFill>
                  <a:srgbClr val="000000"/>
                </a:solidFill>
                <a:latin typeface="Arial" charset="0"/>
              </a:endParaRPr>
            </a:p>
          </p:txBody>
        </p:sp>
        <p:sp>
          <p:nvSpPr>
            <p:cNvPr id="15" name="Text Box 102"/>
            <p:cNvSpPr txBox="1">
              <a:spLocks noChangeArrowheads="1"/>
            </p:cNvSpPr>
            <p:nvPr/>
          </p:nvSpPr>
          <p:spPr bwMode="gray">
            <a:xfrm>
              <a:off x="965204" y="4471117"/>
              <a:ext cx="687402" cy="451548"/>
            </a:xfrm>
            <a:prstGeom prst="rect">
              <a:avLst/>
            </a:prstGeom>
            <a:noFill/>
            <a:ln w="9525">
              <a:noFill/>
              <a:miter lim="800000"/>
              <a:headEnd/>
              <a:tailEnd/>
            </a:ln>
            <a:effectLst>
              <a:prstShdw prst="shdw17" dist="17961" dir="2700000">
                <a:srgbClr val="F0AB00">
                  <a:gamma/>
                  <a:shade val="60000"/>
                  <a:invGamma/>
                </a:srgbClr>
              </a:prstShdw>
            </a:effectLst>
          </p:spPr>
          <p:txBody>
            <a:bodyPr wrap="none">
              <a:spAutoFit/>
            </a:bodyPr>
            <a:lstStyle/>
            <a:p>
              <a:pPr algn="r" defTabSz="914400">
                <a:defRPr/>
              </a:pPr>
              <a:r>
                <a:rPr lang="en-US" sz="1100" b="1" kern="0" dirty="0" smtClean="0">
                  <a:solidFill>
                    <a:srgbClr val="000000"/>
                  </a:solidFill>
                  <a:latin typeface="Arial" charset="0"/>
                </a:rPr>
                <a:t>Store/</a:t>
              </a:r>
              <a:br>
                <a:rPr lang="en-US" sz="1100" b="1" kern="0" dirty="0" smtClean="0">
                  <a:solidFill>
                    <a:srgbClr val="000000"/>
                  </a:solidFill>
                  <a:latin typeface="Arial" charset="0"/>
                </a:rPr>
              </a:br>
              <a:r>
                <a:rPr lang="en-US" sz="1100" b="1" kern="0" dirty="0" smtClean="0">
                  <a:solidFill>
                    <a:srgbClr val="000000"/>
                  </a:solidFill>
                  <a:latin typeface="Arial" charset="0"/>
                </a:rPr>
                <a:t>Secure</a:t>
              </a:r>
              <a:endParaRPr lang="en-US" sz="1100" b="1" kern="0" dirty="0">
                <a:solidFill>
                  <a:srgbClr val="000000"/>
                </a:solidFill>
                <a:latin typeface="Arial" charset="0"/>
              </a:endParaRPr>
            </a:p>
          </p:txBody>
        </p:sp>
        <p:grpSp>
          <p:nvGrpSpPr>
            <p:cNvPr id="16" name="Group 137"/>
            <p:cNvGrpSpPr/>
            <p:nvPr/>
          </p:nvGrpSpPr>
          <p:grpSpPr>
            <a:xfrm>
              <a:off x="1202335" y="2803234"/>
              <a:ext cx="2774988" cy="418473"/>
              <a:chOff x="1175574" y="3062798"/>
              <a:chExt cx="2774988" cy="418473"/>
            </a:xfrm>
          </p:grpSpPr>
          <p:sp>
            <p:nvSpPr>
              <p:cNvPr id="27" name="Chevron 26"/>
              <p:cNvSpPr/>
              <p:nvPr/>
            </p:nvSpPr>
            <p:spPr bwMode="gray">
              <a:xfrm>
                <a:off x="1175574" y="3062798"/>
                <a:ext cx="792089" cy="418473"/>
              </a:xfrm>
              <a:prstGeom prst="chevron">
                <a:avLst/>
              </a:prstGeom>
              <a:solidFill>
                <a:srgbClr val="0070C0"/>
              </a:solidFill>
            </p:spPr>
            <p:txBody>
              <a:bodyPr wrap="square" rtlCol="0" anchor="ctr" anchorCtr="1">
                <a:noAutofit/>
              </a:bodyPr>
              <a:lstStyle/>
              <a:p>
                <a:pPr algn="ctr"/>
                <a:endParaRPr lang="en-US" sz="1200" dirty="0" smtClean="0">
                  <a:solidFill>
                    <a:srgbClr val="FFFFFF"/>
                  </a:solidFill>
                  <a:cs typeface="Arial"/>
                </a:endParaRPr>
              </a:p>
            </p:txBody>
          </p:sp>
          <p:sp>
            <p:nvSpPr>
              <p:cNvPr id="28" name="Chevron 27"/>
              <p:cNvSpPr/>
              <p:nvPr/>
            </p:nvSpPr>
            <p:spPr bwMode="gray">
              <a:xfrm>
                <a:off x="1836540" y="3062798"/>
                <a:ext cx="792089" cy="418473"/>
              </a:xfrm>
              <a:prstGeom prst="chevron">
                <a:avLst/>
              </a:prstGeom>
              <a:solidFill>
                <a:srgbClr val="0070C0"/>
              </a:solidFill>
            </p:spPr>
            <p:txBody>
              <a:bodyPr wrap="square" rtlCol="0" anchor="ctr" anchorCtr="1">
                <a:noAutofit/>
              </a:bodyPr>
              <a:lstStyle/>
              <a:p>
                <a:pPr algn="ctr"/>
                <a:endParaRPr lang="en-US" sz="1200" dirty="0" smtClean="0">
                  <a:solidFill>
                    <a:srgbClr val="FFFFFF"/>
                  </a:solidFill>
                  <a:cs typeface="Arial"/>
                </a:endParaRPr>
              </a:p>
            </p:txBody>
          </p:sp>
          <p:sp>
            <p:nvSpPr>
              <p:cNvPr id="29" name="Chevron 28"/>
              <p:cNvSpPr/>
              <p:nvPr/>
            </p:nvSpPr>
            <p:spPr bwMode="gray">
              <a:xfrm>
                <a:off x="2497506" y="3062798"/>
                <a:ext cx="792089" cy="418473"/>
              </a:xfrm>
              <a:prstGeom prst="chevron">
                <a:avLst/>
              </a:prstGeom>
              <a:solidFill>
                <a:srgbClr val="0070C0"/>
              </a:solidFill>
            </p:spPr>
            <p:txBody>
              <a:bodyPr wrap="square" rtlCol="0" anchor="ctr" anchorCtr="1">
                <a:noAutofit/>
              </a:bodyPr>
              <a:lstStyle/>
              <a:p>
                <a:pPr algn="ctr"/>
                <a:endParaRPr lang="en-US" sz="1200" dirty="0" smtClean="0">
                  <a:solidFill>
                    <a:srgbClr val="FFFFFF"/>
                  </a:solidFill>
                  <a:cs typeface="Arial"/>
                </a:endParaRPr>
              </a:p>
            </p:txBody>
          </p:sp>
          <p:sp>
            <p:nvSpPr>
              <p:cNvPr id="30" name="Chevron 29"/>
              <p:cNvSpPr/>
              <p:nvPr/>
            </p:nvSpPr>
            <p:spPr bwMode="gray">
              <a:xfrm>
                <a:off x="3158473" y="3062798"/>
                <a:ext cx="792089" cy="418473"/>
              </a:xfrm>
              <a:prstGeom prst="chevron">
                <a:avLst/>
              </a:prstGeom>
              <a:solidFill>
                <a:srgbClr val="0070C0"/>
              </a:solidFill>
            </p:spPr>
            <p:txBody>
              <a:bodyPr wrap="square" rtlCol="0" anchor="ctr" anchorCtr="1">
                <a:noAutofit/>
              </a:bodyPr>
              <a:lstStyle/>
              <a:p>
                <a:pPr algn="ctr"/>
                <a:endParaRPr lang="en-US" sz="1200" dirty="0" smtClean="0">
                  <a:solidFill>
                    <a:srgbClr val="FFFFFF"/>
                  </a:solidFill>
                  <a:cs typeface="Arial"/>
                </a:endParaRPr>
              </a:p>
            </p:txBody>
          </p:sp>
        </p:grpSp>
        <p:grpSp>
          <p:nvGrpSpPr>
            <p:cNvPr id="18" name="Group 67"/>
            <p:cNvGrpSpPr/>
            <p:nvPr/>
          </p:nvGrpSpPr>
          <p:grpSpPr>
            <a:xfrm>
              <a:off x="2049207" y="4186051"/>
              <a:ext cx="912853" cy="917562"/>
              <a:chOff x="6502858" y="4423767"/>
              <a:chExt cx="912853" cy="917562"/>
            </a:xfrm>
          </p:grpSpPr>
          <p:pic>
            <p:nvPicPr>
              <p:cNvPr id="19" name="Picture 16" descr="\\psf\Host\Users\eric\Graphic Tank\Office Icons_XLS copy.png"/>
              <p:cNvPicPr>
                <a:picLocks noChangeAspect="1" noChangeArrowheads="1"/>
              </p:cNvPicPr>
              <p:nvPr/>
            </p:nvPicPr>
            <p:blipFill>
              <a:blip r:embed="rId3"/>
              <a:srcRect/>
              <a:stretch>
                <a:fillRect/>
              </a:stretch>
            </p:blipFill>
            <p:spPr bwMode="auto">
              <a:xfrm>
                <a:off x="6502858" y="4639733"/>
                <a:ext cx="168123" cy="218251"/>
              </a:xfrm>
              <a:prstGeom prst="rect">
                <a:avLst/>
              </a:prstGeom>
              <a:noFill/>
            </p:spPr>
          </p:pic>
          <p:pic>
            <p:nvPicPr>
              <p:cNvPr id="20" name="Picture 18" descr="\\psf\Host\Users\eric\Graphic Tank\Office Icons_Word copy.png"/>
              <p:cNvPicPr>
                <a:picLocks noChangeAspect="1" noChangeArrowheads="1"/>
              </p:cNvPicPr>
              <p:nvPr/>
            </p:nvPicPr>
            <p:blipFill>
              <a:blip r:embed="rId4"/>
              <a:srcRect/>
              <a:stretch>
                <a:fillRect/>
              </a:stretch>
            </p:blipFill>
            <p:spPr bwMode="auto">
              <a:xfrm>
                <a:off x="7247588" y="4948700"/>
                <a:ext cx="165809" cy="215937"/>
              </a:xfrm>
              <a:prstGeom prst="rect">
                <a:avLst/>
              </a:prstGeom>
              <a:noFill/>
            </p:spPr>
          </p:pic>
          <p:pic>
            <p:nvPicPr>
              <p:cNvPr id="21" name="Picture 23" descr="\\psf\Host\Users\eric\Graphic Tank\Office Icons_PDF copy.png"/>
              <p:cNvPicPr>
                <a:picLocks noChangeAspect="1" noChangeArrowheads="1"/>
              </p:cNvPicPr>
              <p:nvPr/>
            </p:nvPicPr>
            <p:blipFill>
              <a:blip r:embed="rId5"/>
              <a:srcRect/>
              <a:stretch>
                <a:fillRect/>
              </a:stretch>
            </p:blipFill>
            <p:spPr bwMode="auto">
              <a:xfrm>
                <a:off x="6760281" y="4427827"/>
                <a:ext cx="168123" cy="215937"/>
              </a:xfrm>
              <a:prstGeom prst="rect">
                <a:avLst/>
              </a:prstGeom>
              <a:noFill/>
            </p:spPr>
          </p:pic>
          <p:pic>
            <p:nvPicPr>
              <p:cNvPr id="22" name="Picture 25" descr="\\psf\Host\Users\eric\Graphic Tank\Office Icons_Outlook copy.png"/>
              <p:cNvPicPr>
                <a:picLocks noChangeAspect="1" noChangeArrowheads="1"/>
              </p:cNvPicPr>
              <p:nvPr/>
            </p:nvPicPr>
            <p:blipFill>
              <a:blip r:embed="rId6"/>
              <a:srcRect/>
              <a:stretch>
                <a:fillRect/>
              </a:stretch>
            </p:blipFill>
            <p:spPr bwMode="auto">
              <a:xfrm>
                <a:off x="6503629" y="4911968"/>
                <a:ext cx="167352" cy="214395"/>
              </a:xfrm>
              <a:prstGeom prst="rect">
                <a:avLst/>
              </a:prstGeom>
              <a:noFill/>
            </p:spPr>
          </p:pic>
          <p:pic>
            <p:nvPicPr>
              <p:cNvPr id="23" name="Picture 16" descr="\\psf\Host\Users\eric\Graphic Tank\Office Icons_XLS copy.png"/>
              <p:cNvPicPr>
                <a:picLocks noChangeAspect="1" noChangeArrowheads="1"/>
              </p:cNvPicPr>
              <p:nvPr/>
            </p:nvPicPr>
            <p:blipFill>
              <a:blip r:embed="rId3"/>
              <a:srcRect/>
              <a:stretch>
                <a:fillRect/>
              </a:stretch>
            </p:blipFill>
            <p:spPr bwMode="auto">
              <a:xfrm>
                <a:off x="6760281" y="5123078"/>
                <a:ext cx="168123" cy="218251"/>
              </a:xfrm>
              <a:prstGeom prst="rect">
                <a:avLst/>
              </a:prstGeom>
              <a:noFill/>
            </p:spPr>
          </p:pic>
          <p:pic>
            <p:nvPicPr>
              <p:cNvPr id="24" name="Picture 25" descr="\\psf\Host\Users\eric\Graphic Tank\Office Icons_Outlook copy.png"/>
              <p:cNvPicPr>
                <a:picLocks noChangeAspect="1" noChangeArrowheads="1"/>
              </p:cNvPicPr>
              <p:nvPr/>
            </p:nvPicPr>
            <p:blipFill>
              <a:blip r:embed="rId6"/>
              <a:srcRect/>
              <a:stretch>
                <a:fillRect/>
              </a:stretch>
            </p:blipFill>
            <p:spPr bwMode="auto">
              <a:xfrm>
                <a:off x="7020355" y="5123078"/>
                <a:ext cx="167352" cy="214395"/>
              </a:xfrm>
              <a:prstGeom prst="rect">
                <a:avLst/>
              </a:prstGeom>
              <a:noFill/>
            </p:spPr>
          </p:pic>
          <p:pic>
            <p:nvPicPr>
              <p:cNvPr id="25" name="Picture 18" descr="\\psf\Host\Users\eric\Graphic Tank\Office Icons_Word copy.png"/>
              <p:cNvPicPr>
                <a:picLocks noChangeAspect="1" noChangeArrowheads="1"/>
              </p:cNvPicPr>
              <p:nvPr/>
            </p:nvPicPr>
            <p:blipFill>
              <a:blip r:embed="rId4"/>
              <a:srcRect/>
              <a:stretch>
                <a:fillRect/>
              </a:stretch>
            </p:blipFill>
            <p:spPr bwMode="auto">
              <a:xfrm>
                <a:off x="7020355" y="4423767"/>
                <a:ext cx="165809" cy="215937"/>
              </a:xfrm>
              <a:prstGeom prst="rect">
                <a:avLst/>
              </a:prstGeom>
              <a:noFill/>
            </p:spPr>
          </p:pic>
          <p:pic>
            <p:nvPicPr>
              <p:cNvPr id="26" name="Picture 23" descr="\\psf\Host\Users\eric\Graphic Tank\Office Icons_PDF copy.png"/>
              <p:cNvPicPr>
                <a:picLocks noChangeAspect="1" noChangeArrowheads="1"/>
              </p:cNvPicPr>
              <p:nvPr/>
            </p:nvPicPr>
            <p:blipFill>
              <a:blip r:embed="rId5"/>
              <a:srcRect/>
              <a:stretch>
                <a:fillRect/>
              </a:stretch>
            </p:blipFill>
            <p:spPr bwMode="auto">
              <a:xfrm>
                <a:off x="7247588" y="4653136"/>
                <a:ext cx="168123" cy="215937"/>
              </a:xfrm>
              <a:prstGeom prst="rect">
                <a:avLst/>
              </a:prstGeom>
              <a:noFill/>
            </p:spPr>
          </p:pic>
        </p:grpSp>
      </p:grpSp>
      <p:sp>
        <p:nvSpPr>
          <p:cNvPr id="36" name="Text Placeholder 2"/>
          <p:cNvSpPr txBox="1">
            <a:spLocks/>
          </p:cNvSpPr>
          <p:nvPr/>
        </p:nvSpPr>
        <p:spPr>
          <a:xfrm>
            <a:off x="4861066" y="1573145"/>
            <a:ext cx="7148371" cy="5124517"/>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rgbClr val="00188F"/>
              </a:buClr>
            </a:pPr>
            <a:r>
              <a:rPr lang="en-US" sz="1600" u="sng" dirty="0" smtClean="0">
                <a:solidFill>
                  <a:srgbClr val="505050"/>
                </a:solidFill>
              </a:rPr>
              <a:t>Increase SharePoint Efficiency/Functionality</a:t>
            </a:r>
            <a:endParaRPr lang="en-US" sz="1600" u="sng" dirty="0">
              <a:solidFill>
                <a:srgbClr val="505050"/>
              </a:solidFill>
            </a:endParaRPr>
          </a:p>
          <a:p>
            <a:pPr>
              <a:spcBef>
                <a:spcPts val="600"/>
              </a:spcBef>
              <a:buClrTx/>
            </a:pPr>
            <a:r>
              <a:rPr lang="en-US" sz="1600" b="0" dirty="0" smtClean="0">
                <a:solidFill>
                  <a:srgbClr val="505050"/>
                </a:solidFill>
              </a:rPr>
              <a:t>Give SharePoint users access to SAP data and related unstructured content </a:t>
            </a:r>
            <a:r>
              <a:rPr lang="en-US" sz="1600" b="0" dirty="0">
                <a:solidFill>
                  <a:srgbClr val="505050"/>
                </a:solidFill>
              </a:rPr>
              <a:t>and </a:t>
            </a:r>
            <a:r>
              <a:rPr lang="en-US" sz="1600" b="0" dirty="0" smtClean="0">
                <a:solidFill>
                  <a:srgbClr val="505050"/>
                </a:solidFill>
              </a:rPr>
              <a:t>enable them to perform </a:t>
            </a:r>
            <a:r>
              <a:rPr lang="en-US" sz="1600" b="0" dirty="0">
                <a:solidFill>
                  <a:srgbClr val="505050"/>
                </a:solidFill>
              </a:rPr>
              <a:t>simple process </a:t>
            </a:r>
            <a:r>
              <a:rPr lang="en-US" sz="1600" b="0" dirty="0" smtClean="0">
                <a:solidFill>
                  <a:srgbClr val="505050"/>
                </a:solidFill>
              </a:rPr>
              <a:t>steps</a:t>
            </a:r>
          </a:p>
          <a:p>
            <a:pPr>
              <a:spcBef>
                <a:spcPts val="600"/>
              </a:spcBef>
              <a:buClrTx/>
            </a:pPr>
            <a:endParaRPr lang="en-US" sz="1600" u="sng" dirty="0" smtClean="0">
              <a:solidFill>
                <a:srgbClr val="505050"/>
              </a:solidFill>
            </a:endParaRPr>
          </a:p>
          <a:p>
            <a:pPr>
              <a:spcBef>
                <a:spcPts val="600"/>
              </a:spcBef>
              <a:buClrTx/>
            </a:pPr>
            <a:r>
              <a:rPr lang="en-US" sz="1600" u="sng" dirty="0" smtClean="0">
                <a:solidFill>
                  <a:srgbClr val="505050"/>
                </a:solidFill>
              </a:rPr>
              <a:t>Improve SAP Process Efficiency</a:t>
            </a:r>
            <a:endParaRPr lang="en-US" sz="1600" u="sng" dirty="0">
              <a:solidFill>
                <a:srgbClr val="505050"/>
              </a:solidFill>
            </a:endParaRPr>
          </a:p>
          <a:p>
            <a:pPr>
              <a:spcBef>
                <a:spcPts val="600"/>
              </a:spcBef>
              <a:buClrTx/>
            </a:pPr>
            <a:r>
              <a:rPr lang="en-US" sz="1600" b="0" dirty="0" smtClean="0">
                <a:solidFill>
                  <a:srgbClr val="505050"/>
                </a:solidFill>
              </a:rPr>
              <a:t>Let SAP </a:t>
            </a:r>
            <a:r>
              <a:rPr lang="en-US" sz="1600" b="0" dirty="0">
                <a:solidFill>
                  <a:srgbClr val="505050"/>
                </a:solidFill>
              </a:rPr>
              <a:t>users </a:t>
            </a:r>
            <a:r>
              <a:rPr lang="en-US" sz="1600" b="0" dirty="0" smtClean="0">
                <a:solidFill>
                  <a:srgbClr val="505050"/>
                </a:solidFill>
              </a:rPr>
              <a:t>easily </a:t>
            </a:r>
            <a:r>
              <a:rPr lang="en-US" sz="1600" b="0" dirty="0">
                <a:solidFill>
                  <a:srgbClr val="505050"/>
                </a:solidFill>
              </a:rPr>
              <a:t>find, add or edit SharePoint content from within a business process (e.g. work orders, maintenance manuals, regulatory submissions, </a:t>
            </a:r>
            <a:r>
              <a:rPr lang="en-US" sz="1600" b="0" dirty="0" smtClean="0">
                <a:solidFill>
                  <a:srgbClr val="505050"/>
                </a:solidFill>
              </a:rPr>
              <a:t>etc..)</a:t>
            </a:r>
          </a:p>
          <a:p>
            <a:pPr>
              <a:spcBef>
                <a:spcPts val="600"/>
              </a:spcBef>
              <a:buClr>
                <a:srgbClr val="00188F"/>
              </a:buClr>
            </a:pPr>
            <a:endParaRPr lang="en-US" sz="1600" u="sng" dirty="0" smtClean="0">
              <a:solidFill>
                <a:srgbClr val="505050"/>
              </a:solidFill>
            </a:endParaRPr>
          </a:p>
          <a:p>
            <a:pPr>
              <a:spcBef>
                <a:spcPts val="600"/>
              </a:spcBef>
              <a:buClr>
                <a:srgbClr val="00188F"/>
              </a:buClr>
            </a:pPr>
            <a:r>
              <a:rPr lang="en-US" sz="1600" u="sng" dirty="0" smtClean="0">
                <a:solidFill>
                  <a:srgbClr val="505050"/>
                </a:solidFill>
              </a:rPr>
              <a:t>Strengthen Governance and Compliance</a:t>
            </a:r>
          </a:p>
          <a:p>
            <a:pPr>
              <a:spcBef>
                <a:spcPts val="600"/>
              </a:spcBef>
              <a:buClrTx/>
            </a:pPr>
            <a:r>
              <a:rPr lang="en-US" sz="1600" b="0" dirty="0" smtClean="0">
                <a:solidFill>
                  <a:srgbClr val="505050"/>
                </a:solidFill>
              </a:rPr>
              <a:t>As part of the leading system of record, SAP-relevant content needs to be managed with equivalent control</a:t>
            </a:r>
          </a:p>
          <a:p>
            <a:pPr marL="531450" lvl="3" indent="-171450">
              <a:spcBef>
                <a:spcPts val="600"/>
              </a:spcBef>
              <a:buClrTx/>
            </a:pPr>
            <a:r>
              <a:rPr lang="en-US" dirty="0" smtClean="0">
                <a:solidFill>
                  <a:srgbClr val="505050"/>
                </a:solidFill>
              </a:rPr>
              <a:t>Integrated, centrally-managed  access controls</a:t>
            </a:r>
          </a:p>
          <a:p>
            <a:pPr marL="531450" lvl="3" indent="-171450">
              <a:spcBef>
                <a:spcPts val="600"/>
              </a:spcBef>
              <a:buClrTx/>
            </a:pPr>
            <a:r>
              <a:rPr lang="en-US" dirty="0" smtClean="0">
                <a:solidFill>
                  <a:srgbClr val="505050"/>
                </a:solidFill>
              </a:rPr>
              <a:t>Records management (physical and digital</a:t>
            </a:r>
            <a:r>
              <a:rPr lang="en-US" dirty="0">
                <a:solidFill>
                  <a:srgbClr val="505050"/>
                </a:solidFill>
              </a:rPr>
              <a:t>) </a:t>
            </a:r>
            <a:r>
              <a:rPr lang="en-US" dirty="0" smtClean="0">
                <a:solidFill>
                  <a:srgbClr val="505050"/>
                </a:solidFill>
              </a:rPr>
              <a:t>integrated with content</a:t>
            </a:r>
            <a:r>
              <a:rPr lang="en-US" dirty="0">
                <a:solidFill>
                  <a:srgbClr val="505050"/>
                </a:solidFill>
              </a:rPr>
              <a:t>/ data retention policies</a:t>
            </a:r>
            <a:endParaRPr lang="en-US" sz="1600" dirty="0">
              <a:solidFill>
                <a:srgbClr val="505050"/>
              </a:solidFill>
            </a:endParaRPr>
          </a:p>
          <a:p>
            <a:pPr marL="531450" lvl="3" indent="-171450">
              <a:spcBef>
                <a:spcPts val="600"/>
              </a:spcBef>
              <a:buClrTx/>
            </a:pPr>
            <a:r>
              <a:rPr lang="en-US" dirty="0" smtClean="0">
                <a:solidFill>
                  <a:srgbClr val="505050"/>
                </a:solidFill>
              </a:rPr>
              <a:t>Complete data and content archiving</a:t>
            </a:r>
          </a:p>
        </p:txBody>
      </p:sp>
    </p:spTree>
    <p:extLst>
      <p:ext uri="{BB962C8B-B14F-4D97-AF65-F5344CB8AC3E}">
        <p14:creationId xmlns:p14="http://schemas.microsoft.com/office/powerpoint/2010/main" val="150221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Title 16"/>
          <p:cNvSpPr>
            <a:spLocks noGrp="1"/>
          </p:cNvSpPr>
          <p:nvPr>
            <p:ph type="title"/>
          </p:nvPr>
        </p:nvSpPr>
        <p:spPr>
          <a:xfrm>
            <a:off x="274639" y="220662"/>
            <a:ext cx="11889564" cy="1525588"/>
          </a:xfrm>
        </p:spPr>
        <p:txBody>
          <a:bodyPr/>
          <a:lstStyle/>
          <a:p>
            <a:r>
              <a:rPr lang="en-US" sz="4800" dirty="0"/>
              <a:t>Today SAP and </a:t>
            </a:r>
            <a:r>
              <a:rPr lang="en-US" sz="4800" dirty="0" err="1"/>
              <a:t>OpenText</a:t>
            </a:r>
            <a:r>
              <a:rPr lang="en-US" sz="4800" dirty="0"/>
              <a:t> Announce a New Solution Integrating </a:t>
            </a:r>
            <a:r>
              <a:rPr lang="en-US" sz="4800" dirty="0" smtClean="0"/>
              <a:t>The Three Platforms</a:t>
            </a:r>
            <a:endParaRPr lang="en-US" sz="4800" dirty="0"/>
          </a:p>
        </p:txBody>
      </p:sp>
      <p:grpSp>
        <p:nvGrpSpPr>
          <p:cNvPr id="4" name="Group 3"/>
          <p:cNvGrpSpPr/>
          <p:nvPr/>
        </p:nvGrpSpPr>
        <p:grpSpPr>
          <a:xfrm>
            <a:off x="8495931" y="1731462"/>
            <a:ext cx="3174374" cy="1994400"/>
            <a:chOff x="8495931" y="1731462"/>
            <a:chExt cx="3174374" cy="1994400"/>
          </a:xfrm>
        </p:grpSpPr>
        <p:sp>
          <p:nvSpPr>
            <p:cNvPr id="7" name="TextBox 6"/>
            <p:cNvSpPr txBox="1"/>
            <p:nvPr/>
          </p:nvSpPr>
          <p:spPr>
            <a:xfrm>
              <a:off x="8495931" y="3110309"/>
              <a:ext cx="3174374" cy="61555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2000" i="1" kern="0" dirty="0" smtClean="0">
                  <a:solidFill>
                    <a:srgbClr val="505050"/>
                  </a:solidFill>
                  <a:ea typeface="Arial Unicode MS" pitchFamily="34" charset="-128"/>
                  <a:cs typeface="Arial Unicode MS" pitchFamily="34" charset="-128"/>
                </a:rPr>
                <a:t>The world’s market-leading collaboration platform</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4000" y="1731462"/>
              <a:ext cx="2938237" cy="1080000"/>
            </a:xfrm>
            <a:prstGeom prst="rect">
              <a:avLst/>
            </a:prstGeom>
          </p:spPr>
        </p:pic>
        <p:sp>
          <p:nvSpPr>
            <p:cNvPr id="9" name="TextBox 8"/>
            <p:cNvSpPr txBox="1"/>
            <p:nvPr/>
          </p:nvSpPr>
          <p:spPr>
            <a:xfrm>
              <a:off x="9423482" y="2808485"/>
              <a:ext cx="1319272"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000" b="1" kern="0" dirty="0" smtClean="0">
                  <a:solidFill>
                    <a:srgbClr val="505050"/>
                  </a:solidFill>
                  <a:ea typeface="Arial Unicode MS" pitchFamily="34" charset="-128"/>
                  <a:cs typeface="Arial Unicode MS" pitchFamily="34" charset="-128"/>
                </a:rPr>
                <a:t>SharePoint</a:t>
              </a:r>
            </a:p>
          </p:txBody>
        </p:sp>
      </p:gr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9906" y="4676128"/>
            <a:ext cx="2563781" cy="1116000"/>
          </a:xfrm>
          <a:prstGeom prst="rect">
            <a:avLst/>
          </a:prstGeom>
          <a:noFill/>
          <a:ln>
            <a:noFill/>
          </a:ln>
        </p:spPr>
      </p:pic>
      <p:sp>
        <p:nvSpPr>
          <p:cNvPr id="12" name="TextBox 11"/>
          <p:cNvSpPr txBox="1"/>
          <p:nvPr/>
        </p:nvSpPr>
        <p:spPr>
          <a:xfrm>
            <a:off x="5171366" y="5617884"/>
            <a:ext cx="1740861"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000" b="1" kern="0" dirty="0" smtClean="0">
                <a:solidFill>
                  <a:srgbClr val="505050"/>
                </a:solidFill>
                <a:ea typeface="Arial Unicode MS" pitchFamily="34" charset="-128"/>
                <a:cs typeface="Arial Unicode MS" pitchFamily="34" charset="-128"/>
              </a:rPr>
              <a:t>Extended ECM</a:t>
            </a:r>
          </a:p>
        </p:txBody>
      </p:sp>
      <p:sp>
        <p:nvSpPr>
          <p:cNvPr id="13" name="TextBox 12"/>
          <p:cNvSpPr txBox="1"/>
          <p:nvPr/>
        </p:nvSpPr>
        <p:spPr>
          <a:xfrm>
            <a:off x="3856037" y="6005909"/>
            <a:ext cx="4371518" cy="61555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2000" i="1" kern="0" dirty="0" smtClean="0">
                <a:solidFill>
                  <a:srgbClr val="505050"/>
                </a:solidFill>
                <a:ea typeface="Arial Unicode MS" pitchFamily="34" charset="-128"/>
                <a:cs typeface="Arial Unicode MS" pitchFamily="34" charset="-128"/>
              </a:rPr>
              <a:t>The world’s market-leading enterprise content management system</a:t>
            </a:r>
          </a:p>
        </p:txBody>
      </p:sp>
      <p:sp>
        <p:nvSpPr>
          <p:cNvPr id="15" name="TextBox 14"/>
          <p:cNvSpPr txBox="1"/>
          <p:nvPr/>
        </p:nvSpPr>
        <p:spPr>
          <a:xfrm>
            <a:off x="793427" y="2808485"/>
            <a:ext cx="1705595"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000" b="1" kern="0" dirty="0" smtClean="0">
                <a:solidFill>
                  <a:srgbClr val="505050"/>
                </a:solidFill>
                <a:ea typeface="Arial Unicode MS" pitchFamily="34" charset="-128"/>
                <a:cs typeface="Arial Unicode MS" pitchFamily="34" charset="-128"/>
              </a:rPr>
              <a:t>Business Suite</a:t>
            </a:r>
          </a:p>
        </p:txBody>
      </p:sp>
      <p:sp>
        <p:nvSpPr>
          <p:cNvPr id="16" name="TextBox 15"/>
          <p:cNvSpPr txBox="1"/>
          <p:nvPr/>
        </p:nvSpPr>
        <p:spPr>
          <a:xfrm>
            <a:off x="350812" y="3110309"/>
            <a:ext cx="2590825" cy="61555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2000" i="1" kern="0" dirty="0" smtClean="0">
                <a:solidFill>
                  <a:srgbClr val="505050"/>
                </a:solidFill>
                <a:ea typeface="Arial Unicode MS" pitchFamily="34" charset="-128"/>
                <a:cs typeface="Arial Unicode MS" pitchFamily="34" charset="-128"/>
              </a:rPr>
              <a:t>The world’s market leading process engine</a:t>
            </a:r>
          </a:p>
        </p:txBody>
      </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054" y="1861171"/>
            <a:ext cx="1662341" cy="820582"/>
          </a:xfrm>
          <a:prstGeom prst="rect">
            <a:avLst/>
          </a:prstGeom>
        </p:spPr>
      </p:pic>
      <p:sp>
        <p:nvSpPr>
          <p:cNvPr id="20" name="Up Arrow 19"/>
          <p:cNvSpPr/>
          <p:nvPr/>
        </p:nvSpPr>
        <p:spPr bwMode="gray">
          <a:xfrm flipV="1">
            <a:off x="5524911" y="3671324"/>
            <a:ext cx="996462" cy="1172200"/>
          </a:xfrm>
          <a:prstGeom prst="upArrow">
            <a:avLst/>
          </a:prstGeom>
          <a:solidFill>
            <a:srgbClr val="0070C0"/>
          </a:solid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dirty="0" smtClean="0">
              <a:solidFill>
                <a:srgbClr val="505050"/>
              </a:solidFill>
              <a:ea typeface="Arial Unicode MS" pitchFamily="34" charset="-128"/>
              <a:cs typeface="Arial Unicode MS" pitchFamily="34" charset="-128"/>
            </a:endParaRPr>
          </a:p>
        </p:txBody>
      </p:sp>
      <p:sp>
        <p:nvSpPr>
          <p:cNvPr id="21" name="Oval 20"/>
          <p:cNvSpPr/>
          <p:nvPr/>
        </p:nvSpPr>
        <p:spPr bwMode="gray">
          <a:xfrm>
            <a:off x="4084637" y="2680233"/>
            <a:ext cx="3915077" cy="1481462"/>
          </a:xfrm>
          <a:prstGeom prst="ellipse">
            <a:avLst/>
          </a:prstGeom>
          <a:solidFill>
            <a:srgbClr val="0070C0"/>
          </a:solidFill>
          <a:ln w="6350" algn="ctr">
            <a:noFill/>
            <a:miter lim="800000"/>
            <a:headEnd/>
            <a:tailEnd/>
          </a:ln>
        </p:spPr>
        <p:txBody>
          <a:bodyPr lIns="90000" tIns="72000" rIns="90000" bIns="72000" rtlCol="0" anchor="ctr">
            <a:scene3d>
              <a:camera prst="orthographicFront"/>
              <a:lightRig rig="harsh" dir="t"/>
            </a:scene3d>
            <a:sp3d extrusionH="57150" prstMaterial="matte">
              <a:bevelT w="63500" h="12700" prst="angle"/>
              <a:contourClr>
                <a:schemeClr val="bg1">
                  <a:lumMod val="65000"/>
                </a:schemeClr>
              </a:contourClr>
            </a:sp3d>
          </a:bodyPr>
          <a:lstStyle/>
          <a:p>
            <a:pPr algn="ctr" defTabSz="914400" fontAlgn="base">
              <a:spcBef>
                <a:spcPct val="50000"/>
              </a:spcBef>
              <a:spcAft>
                <a:spcPct val="0"/>
              </a:spcAft>
              <a:buClr>
                <a:srgbClr val="F0AB00"/>
              </a:buClr>
              <a:buSzPct val="80000"/>
            </a:pPr>
            <a:r>
              <a:rPr lang="en-US" sz="2000" b="1" kern="0" dirty="0" smtClean="0">
                <a:ln/>
                <a:solidFill>
                  <a:srgbClr val="FFFFFF"/>
                </a:solidFill>
                <a:ea typeface="Arial Unicode MS" pitchFamily="34" charset="-128"/>
                <a:cs typeface="Arial Unicode MS" pitchFamily="34" charset="-128"/>
              </a:rPr>
              <a:t>SAP Content Management for Microsoft SharePoint by OpenText</a:t>
            </a:r>
          </a:p>
        </p:txBody>
      </p:sp>
      <p:grpSp>
        <p:nvGrpSpPr>
          <p:cNvPr id="26" name="Group 25"/>
          <p:cNvGrpSpPr/>
          <p:nvPr/>
        </p:nvGrpSpPr>
        <p:grpSpPr>
          <a:xfrm>
            <a:off x="3674554" y="2430462"/>
            <a:ext cx="4753483" cy="996462"/>
            <a:chOff x="3646401" y="2481154"/>
            <a:chExt cx="4753483" cy="996462"/>
          </a:xfrm>
          <a:solidFill>
            <a:srgbClr val="0070C0"/>
          </a:solidFill>
        </p:grpSpPr>
        <p:sp>
          <p:nvSpPr>
            <p:cNvPr id="23" name="Up Arrow 22"/>
            <p:cNvSpPr/>
            <p:nvPr/>
          </p:nvSpPr>
          <p:spPr bwMode="gray">
            <a:xfrm rot="3260631" flipH="1">
              <a:off x="7315553" y="2393285"/>
              <a:ext cx="996462" cy="1172200"/>
            </a:xfrm>
            <a:prstGeom prst="upArrow">
              <a:avLst/>
            </a:prstGeom>
            <a:grp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dirty="0" smtClean="0">
                <a:solidFill>
                  <a:srgbClr val="505050"/>
                </a:solidFill>
                <a:ea typeface="Arial Unicode MS" pitchFamily="34" charset="-128"/>
                <a:cs typeface="Arial Unicode MS" pitchFamily="34" charset="-128"/>
              </a:endParaRPr>
            </a:p>
          </p:txBody>
        </p:sp>
        <p:sp>
          <p:nvSpPr>
            <p:cNvPr id="25" name="Up Arrow 24"/>
            <p:cNvSpPr/>
            <p:nvPr/>
          </p:nvSpPr>
          <p:spPr bwMode="gray">
            <a:xfrm rot="18339369">
              <a:off x="3734270" y="2393285"/>
              <a:ext cx="996462" cy="1172200"/>
            </a:xfrm>
            <a:prstGeom prst="upArrow">
              <a:avLst/>
            </a:prstGeom>
            <a:grp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dirty="0" smtClean="0">
                <a:solidFill>
                  <a:srgbClr val="505050"/>
                </a:solidFill>
                <a:ea typeface="Arial Unicode MS" pitchFamily="34" charset="-128"/>
                <a:cs typeface="Arial Unicode MS" pitchFamily="34" charset="-128"/>
              </a:endParaRPr>
            </a:p>
          </p:txBody>
        </p:sp>
      </p:grpSp>
    </p:spTree>
    <p:extLst>
      <p:ext uri="{BB962C8B-B14F-4D97-AF65-F5344CB8AC3E}">
        <p14:creationId xmlns:p14="http://schemas.microsoft.com/office/powerpoint/2010/main" val="1595667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144462"/>
            <a:ext cx="11889564" cy="1647458"/>
          </a:xfrm>
        </p:spPr>
        <p:txBody>
          <a:bodyPr/>
          <a:lstStyle/>
          <a:p>
            <a:r>
              <a:rPr lang="en-US" dirty="0"/>
              <a:t>What Does Content Management for SharePoint Do?</a:t>
            </a:r>
          </a:p>
        </p:txBody>
      </p:sp>
      <p:sp>
        <p:nvSpPr>
          <p:cNvPr id="4" name="Pentagon 3"/>
          <p:cNvSpPr/>
          <p:nvPr/>
        </p:nvSpPr>
        <p:spPr bwMode="gray">
          <a:xfrm>
            <a:off x="324000" y="4495799"/>
            <a:ext cx="7646837" cy="2049463"/>
          </a:xfrm>
          <a:prstGeom prst="homePlate">
            <a:avLst/>
          </a:prstGeom>
          <a:solidFill>
            <a:srgbClr val="FFC000"/>
          </a:solidFill>
          <a:ln w="6350" algn="ctr">
            <a:solidFill>
              <a:srgbClr val="FFC000"/>
            </a:solidFill>
            <a:miter lim="800000"/>
            <a:headEnd/>
            <a:tailEnd/>
          </a:ln>
          <a:effectLst>
            <a:outerShdw blurRad="63500" sx="102000" sy="102000" algn="ctr" rotWithShape="0">
              <a:prstClr val="black">
                <a:alpha val="40000"/>
              </a:prstClr>
            </a:outerShdw>
          </a:effectLst>
        </p:spPr>
        <p:txBody>
          <a:bodyPr lIns="72000" tIns="72000" rIns="72000" bIns="72000" rtlCol="0" anchor="ctr"/>
          <a:lstStyle/>
          <a:p>
            <a:pPr algn="ctr" defTabSz="914400" fontAlgn="base">
              <a:spcBef>
                <a:spcPct val="50000"/>
              </a:spcBef>
              <a:spcAft>
                <a:spcPct val="0"/>
              </a:spcAft>
              <a:buClr>
                <a:srgbClr val="F0AB00"/>
              </a:buClr>
              <a:buSzPct val="80000"/>
            </a:pPr>
            <a:endParaRPr lang="en-US" kern="0" dirty="0" smtClean="0">
              <a:solidFill>
                <a:srgbClr val="505050"/>
              </a:solidFill>
              <a:ea typeface="Arial Unicode MS" pitchFamily="34" charset="-128"/>
              <a:cs typeface="Arial Unicode MS" pitchFamily="34" charset="-128"/>
            </a:endParaRPr>
          </a:p>
        </p:txBody>
      </p:sp>
      <p:sp>
        <p:nvSpPr>
          <p:cNvPr id="5" name="Pentagon 4"/>
          <p:cNvSpPr/>
          <p:nvPr/>
        </p:nvSpPr>
        <p:spPr bwMode="gray">
          <a:xfrm>
            <a:off x="324000" y="1942732"/>
            <a:ext cx="7646837" cy="2271712"/>
          </a:xfrm>
          <a:prstGeom prst="homePlate">
            <a:avLst/>
          </a:prstGeom>
          <a:solidFill>
            <a:srgbClr val="FFC000"/>
          </a:solidFill>
          <a:ln w="6350" algn="ctr">
            <a:solidFill>
              <a:srgbClr val="FFC000"/>
            </a:solidFill>
            <a:miter lim="800000"/>
            <a:headEnd/>
            <a:tailEnd/>
          </a:ln>
          <a:effectLst>
            <a:outerShdw blurRad="63500" sx="102000" sy="102000" algn="ctr" rotWithShape="0">
              <a:prstClr val="black">
                <a:alpha val="40000"/>
              </a:prstClr>
            </a:outerShdw>
          </a:effectLst>
        </p:spPr>
        <p:txBody>
          <a:bodyPr lIns="72000" tIns="72000" rIns="72000" bIns="72000" rtlCol="0" anchor="ctr"/>
          <a:lstStyle/>
          <a:p>
            <a:pPr algn="ctr" defTabSz="914400" fontAlgn="base">
              <a:spcBef>
                <a:spcPct val="50000"/>
              </a:spcBef>
              <a:spcAft>
                <a:spcPct val="0"/>
              </a:spcAft>
              <a:buClr>
                <a:srgbClr val="F0AB00"/>
              </a:buClr>
              <a:buSzPct val="80000"/>
            </a:pPr>
            <a:endParaRPr lang="en-US" kern="0" dirty="0" smtClean="0">
              <a:solidFill>
                <a:srgbClr val="505050"/>
              </a:solidFill>
              <a:ea typeface="Arial Unicode MS" pitchFamily="34" charset="-128"/>
              <a:cs typeface="Arial Unicode MS" pitchFamily="34" charset="-128"/>
            </a:endParaRPr>
          </a:p>
        </p:txBody>
      </p:sp>
      <p:sp>
        <p:nvSpPr>
          <p:cNvPr id="7" name="Text Placeholder 3"/>
          <p:cNvSpPr txBox="1">
            <a:spLocks/>
          </p:cNvSpPr>
          <p:nvPr/>
        </p:nvSpPr>
        <p:spPr>
          <a:xfrm>
            <a:off x="323999" y="2018932"/>
            <a:ext cx="6884838" cy="4391025"/>
          </a:xfrm>
          <a:prstGeom prst="rect">
            <a:avLst/>
          </a:prstGeom>
        </p:spPr>
        <p:txBody>
          <a:bodyPr lIns="180000"/>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188F"/>
              </a:buClr>
            </a:pPr>
            <a:r>
              <a:rPr lang="en-US" sz="2400" kern="0" dirty="0">
                <a:ln/>
                <a:solidFill>
                  <a:srgbClr val="505050"/>
                </a:solidFill>
                <a:ea typeface="Arial Unicode MS" pitchFamily="34" charset="-128"/>
                <a:cs typeface="Arial Unicode MS" pitchFamily="34" charset="-128"/>
              </a:rPr>
              <a:t>Integrates </a:t>
            </a:r>
            <a:r>
              <a:rPr lang="en-US" sz="2400" kern="0" dirty="0" smtClean="0">
                <a:ln/>
                <a:solidFill>
                  <a:srgbClr val="505050"/>
                </a:solidFill>
                <a:ea typeface="Arial Unicode MS" pitchFamily="34" charset="-128"/>
                <a:cs typeface="Arial Unicode MS" pitchFamily="34" charset="-128"/>
              </a:rPr>
              <a:t>SharePoint </a:t>
            </a:r>
            <a:r>
              <a:rPr lang="en-US" sz="2400" kern="0" dirty="0">
                <a:ln/>
                <a:solidFill>
                  <a:srgbClr val="505050"/>
                </a:solidFill>
                <a:ea typeface="Arial Unicode MS" pitchFamily="34" charset="-128"/>
                <a:cs typeface="Arial Unicode MS" pitchFamily="34" charset="-128"/>
              </a:rPr>
              <a:t>content with SAP Objects, and makes it available through multiple UIs</a:t>
            </a:r>
          </a:p>
          <a:p>
            <a:pPr>
              <a:buClr>
                <a:srgbClr val="00188F"/>
              </a:buClr>
            </a:pPr>
            <a:r>
              <a:rPr lang="en-US" sz="2400" kern="0" dirty="0">
                <a:ln/>
                <a:solidFill>
                  <a:srgbClr val="505050"/>
                </a:solidFill>
                <a:ea typeface="Arial Unicode MS" pitchFamily="34" charset="-128"/>
                <a:cs typeface="Arial Unicode MS" pitchFamily="34" charset="-128"/>
              </a:rPr>
              <a:t>Presents SAP-related content and data in a SharePoint UI</a:t>
            </a:r>
          </a:p>
          <a:p>
            <a:pPr>
              <a:buClr>
                <a:srgbClr val="00188F"/>
              </a:buClr>
            </a:pPr>
            <a:endParaRPr lang="en-US" sz="2400" kern="0" dirty="0">
              <a:ln/>
              <a:solidFill>
                <a:srgbClr val="505050"/>
              </a:solidFill>
              <a:ea typeface="Arial Unicode MS" pitchFamily="34" charset="-128"/>
              <a:cs typeface="Arial Unicode MS" pitchFamily="34" charset="-128"/>
            </a:endParaRPr>
          </a:p>
          <a:p>
            <a:pPr>
              <a:buClr>
                <a:srgbClr val="00188F"/>
              </a:buClr>
            </a:pPr>
            <a:r>
              <a:rPr lang="en-US" sz="2400" kern="0" dirty="0">
                <a:ln/>
                <a:solidFill>
                  <a:srgbClr val="505050"/>
                </a:solidFill>
                <a:ea typeface="Arial Unicode MS" pitchFamily="34" charset="-128"/>
                <a:cs typeface="Arial Unicode MS" pitchFamily="34" charset="-128"/>
              </a:rPr>
              <a:t>Archives SharePoint content and places under enterprise retention management controls</a:t>
            </a:r>
          </a:p>
          <a:p>
            <a:pPr>
              <a:buClr>
                <a:srgbClr val="00188F"/>
              </a:buClr>
            </a:pPr>
            <a:r>
              <a:rPr lang="en-US" sz="2400" kern="0" dirty="0">
                <a:ln/>
                <a:solidFill>
                  <a:srgbClr val="505050"/>
                </a:solidFill>
                <a:ea typeface="Arial Unicode MS" pitchFamily="34" charset="-128"/>
                <a:cs typeface="Arial Unicode MS" pitchFamily="34" charset="-128"/>
              </a:rPr>
              <a:t>Restricts site proliferation</a:t>
            </a:r>
          </a:p>
        </p:txBody>
      </p:sp>
      <p:sp>
        <p:nvSpPr>
          <p:cNvPr id="8" name="Title 1"/>
          <p:cNvSpPr txBox="1">
            <a:spLocks/>
          </p:cNvSpPr>
          <p:nvPr/>
        </p:nvSpPr>
        <p:spPr bwMode="gray">
          <a:xfrm>
            <a:off x="8199437" y="2354262"/>
            <a:ext cx="3505200" cy="1488831"/>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accent2"/>
                </a:solidFill>
                <a:latin typeface="+mj-lt"/>
                <a:ea typeface="+mj-ea"/>
                <a:cs typeface="+mj-cs"/>
              </a:defRPr>
            </a:lvl1pPr>
          </a:lstStyle>
          <a:p>
            <a:r>
              <a:rPr lang="en-US" sz="3600" dirty="0" smtClean="0">
                <a:solidFill>
                  <a:srgbClr val="0070C0"/>
                </a:solidFill>
              </a:rPr>
              <a:t>Improves Collaboration and Process Efficiency</a:t>
            </a:r>
            <a:endParaRPr lang="en-US" sz="3600" dirty="0">
              <a:solidFill>
                <a:srgbClr val="0070C0"/>
              </a:solidFill>
            </a:endParaRPr>
          </a:p>
        </p:txBody>
      </p:sp>
      <p:sp>
        <p:nvSpPr>
          <p:cNvPr id="9" name="Title 1"/>
          <p:cNvSpPr txBox="1">
            <a:spLocks/>
          </p:cNvSpPr>
          <p:nvPr/>
        </p:nvSpPr>
        <p:spPr bwMode="gray">
          <a:xfrm>
            <a:off x="8199437" y="4792662"/>
            <a:ext cx="3505200" cy="1488831"/>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accent2"/>
                </a:solidFill>
                <a:latin typeface="+mj-lt"/>
                <a:ea typeface="+mj-ea"/>
                <a:cs typeface="+mj-cs"/>
              </a:defRPr>
            </a:lvl1pPr>
          </a:lstStyle>
          <a:p>
            <a:r>
              <a:rPr lang="en-US" sz="3600" dirty="0" smtClean="0">
                <a:solidFill>
                  <a:srgbClr val="0070C0"/>
                </a:solidFill>
              </a:rPr>
              <a:t>Extends Control and Governance</a:t>
            </a:r>
            <a:endParaRPr lang="en-US" sz="3600" dirty="0">
              <a:solidFill>
                <a:srgbClr val="0070C0"/>
              </a:solidFill>
            </a:endParaRPr>
          </a:p>
        </p:txBody>
      </p:sp>
    </p:spTree>
    <p:extLst>
      <p:ext uri="{BB962C8B-B14F-4D97-AF65-F5344CB8AC3E}">
        <p14:creationId xmlns:p14="http://schemas.microsoft.com/office/powerpoint/2010/main" val="150245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144462"/>
            <a:ext cx="11889564" cy="1447800"/>
          </a:xfrm>
        </p:spPr>
        <p:txBody>
          <a:bodyPr/>
          <a:lstStyle/>
          <a:p>
            <a:r>
              <a:rPr lang="en-US" sz="4800" dirty="0"/>
              <a:t>Improving Process Efficiency:  </a:t>
            </a:r>
            <a:r>
              <a:rPr lang="en-US" sz="4800" dirty="0" smtClean="0"/>
              <a:t>SharePoint </a:t>
            </a:r>
            <a:r>
              <a:rPr lang="en-US" sz="4800" dirty="0"/>
              <a:t>User Interface for SAP Business Workspaces</a:t>
            </a:r>
          </a:p>
        </p:txBody>
      </p:sp>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98637" y="1744662"/>
            <a:ext cx="7391400" cy="5040510"/>
          </a:xfrm>
          <a:prstGeom prst="rect">
            <a:avLst/>
          </a:prstGeom>
          <a:noFill/>
          <a:ln w="3175">
            <a:solidFill>
              <a:schemeClr val="tx1"/>
            </a:solidFill>
            <a:miter lim="800000"/>
            <a:headEnd/>
            <a:tailEnd/>
          </a:ln>
        </p:spPr>
      </p:pic>
      <p:cxnSp>
        <p:nvCxnSpPr>
          <p:cNvPr id="5" name="Straight Arrow Connector 40"/>
          <p:cNvCxnSpPr>
            <a:cxnSpLocks noChangeShapeType="1"/>
            <a:stCxn id="12" idx="2"/>
          </p:cNvCxnSpPr>
          <p:nvPr/>
        </p:nvCxnSpPr>
        <p:spPr bwMode="gray">
          <a:xfrm flipH="1">
            <a:off x="5631039" y="2536307"/>
            <a:ext cx="388462" cy="429034"/>
          </a:xfrm>
          <a:prstGeom prst="straightConnector1">
            <a:avLst/>
          </a:prstGeom>
          <a:noFill/>
          <a:ln w="9525" algn="ctr">
            <a:solidFill>
              <a:schemeClr val="accent2"/>
            </a:solidFill>
            <a:round/>
            <a:headEnd/>
            <a:tailEnd type="oval" w="med" len="med"/>
          </a:ln>
          <a:extLst>
            <a:ext uri="{909E8E84-426E-40DD-AFC4-6F175D3DCCD1}">
              <a14:hiddenFill xmlns:a14="http://schemas.microsoft.com/office/drawing/2010/main">
                <a:noFill/>
              </a14:hiddenFill>
            </a:ext>
          </a:extLst>
        </p:spPr>
      </p:cxnSp>
      <p:cxnSp>
        <p:nvCxnSpPr>
          <p:cNvPr id="7" name="Straight Arrow Connector 40"/>
          <p:cNvCxnSpPr>
            <a:cxnSpLocks noChangeShapeType="1"/>
            <a:stCxn id="8" idx="3"/>
          </p:cNvCxnSpPr>
          <p:nvPr/>
        </p:nvCxnSpPr>
        <p:spPr bwMode="gray">
          <a:xfrm flipV="1">
            <a:off x="2608905" y="4910971"/>
            <a:ext cx="637532" cy="341740"/>
          </a:xfrm>
          <a:prstGeom prst="straightConnector1">
            <a:avLst/>
          </a:prstGeom>
          <a:noFill/>
          <a:ln w="9525" algn="ctr">
            <a:solidFill>
              <a:schemeClr val="accent2"/>
            </a:solidFill>
            <a:round/>
            <a:headEnd/>
            <a:tailEnd type="oval" w="med" len="med"/>
          </a:ln>
          <a:extLst>
            <a:ext uri="{909E8E84-426E-40DD-AFC4-6F175D3DCCD1}">
              <a14:hiddenFill xmlns:a14="http://schemas.microsoft.com/office/drawing/2010/main">
                <a:noFill/>
              </a14:hiddenFill>
            </a:ext>
          </a:extLst>
        </p:spPr>
      </p:cxnSp>
      <p:sp>
        <p:nvSpPr>
          <p:cNvPr id="8" name="AutoShape 28"/>
          <p:cNvSpPr>
            <a:spLocks noChangeArrowheads="1"/>
          </p:cNvSpPr>
          <p:nvPr/>
        </p:nvSpPr>
        <p:spPr bwMode="gray">
          <a:xfrm>
            <a:off x="274637" y="4564696"/>
            <a:ext cx="2334268" cy="1376029"/>
          </a:xfrm>
          <a:prstGeom prst="roundRect">
            <a:avLst>
              <a:gd name="adj" fmla="val 0"/>
            </a:avLst>
          </a:prstGeom>
          <a:solidFill>
            <a:srgbClr val="0070C0"/>
          </a:solidFill>
          <a:ln w="12700" algn="ctr">
            <a:solidFill>
              <a:srgbClr val="DBDBDB"/>
            </a:solidFill>
            <a:round/>
            <a:headEnd/>
            <a:tailEnd/>
          </a:ln>
          <a:effectLst>
            <a:outerShdw blurRad="25400" dist="12700" dir="2700000" algn="tl" rotWithShape="0">
              <a:prstClr val="black">
                <a:alpha val="40000"/>
              </a:prstClr>
            </a:outerShdw>
          </a:effectLst>
        </p:spPr>
        <p:txBody>
          <a:bodyPr tIns="91440" bIns="91440" anchor="ctr"/>
          <a:lstStyle/>
          <a:p>
            <a:pPr algn="ctr">
              <a:buClr>
                <a:srgbClr val="00188F"/>
              </a:buClr>
              <a:buSzPct val="80000"/>
              <a:defRPr/>
            </a:pPr>
            <a:r>
              <a:rPr lang="en-US" dirty="0" smtClean="0">
                <a:solidFill>
                  <a:srgbClr val="FFFFFF"/>
                </a:solidFill>
                <a:latin typeface="Arial" charset="0"/>
              </a:rPr>
              <a:t>Business Workspace content displayed in Enterprise Library Web Part</a:t>
            </a:r>
            <a:endParaRPr lang="en-US" dirty="0">
              <a:solidFill>
                <a:srgbClr val="FFFFFF"/>
              </a:solidFill>
              <a:latin typeface="Arial" charset="0"/>
            </a:endParaRPr>
          </a:p>
        </p:txBody>
      </p:sp>
      <p:grpSp>
        <p:nvGrpSpPr>
          <p:cNvPr id="9" name="Group 19"/>
          <p:cNvGrpSpPr>
            <a:grpSpLocks/>
          </p:cNvGrpSpPr>
          <p:nvPr/>
        </p:nvGrpSpPr>
        <p:grpSpPr bwMode="auto">
          <a:xfrm>
            <a:off x="8732837" y="3700461"/>
            <a:ext cx="3431366" cy="1725387"/>
            <a:chOff x="3886781" y="5279879"/>
            <a:chExt cx="2240821" cy="779462"/>
          </a:xfrm>
          <a:solidFill>
            <a:srgbClr val="0070C0"/>
          </a:solidFill>
        </p:grpSpPr>
        <p:sp>
          <p:nvSpPr>
            <p:cNvPr id="10" name="AutoShape 28"/>
            <p:cNvSpPr>
              <a:spLocks noChangeArrowheads="1"/>
            </p:cNvSpPr>
            <p:nvPr/>
          </p:nvSpPr>
          <p:spPr bwMode="gray">
            <a:xfrm>
              <a:off x="4099139" y="5279879"/>
              <a:ext cx="2028463" cy="779462"/>
            </a:xfrm>
            <a:prstGeom prst="roundRect">
              <a:avLst>
                <a:gd name="adj" fmla="val 0"/>
              </a:avLst>
            </a:prstGeom>
            <a:grpFill/>
            <a:ln w="12700" algn="ctr">
              <a:solidFill>
                <a:srgbClr val="DBDBDB"/>
              </a:solidFill>
              <a:round/>
              <a:headEnd/>
              <a:tailEnd/>
            </a:ln>
            <a:effectLst>
              <a:outerShdw blurRad="25400" dist="12700" dir="2700000" algn="tl" rotWithShape="0">
                <a:prstClr val="black">
                  <a:alpha val="40000"/>
                </a:prstClr>
              </a:outerShdw>
            </a:effectLst>
          </p:spPr>
          <p:txBody>
            <a:bodyPr tIns="91440" bIns="91440" anchor="ctr"/>
            <a:lstStyle/>
            <a:p>
              <a:pPr algn="ctr">
                <a:buClr>
                  <a:srgbClr val="00188F"/>
                </a:buClr>
                <a:buSzPct val="80000"/>
                <a:defRPr/>
              </a:pPr>
              <a:r>
                <a:rPr lang="en-US" dirty="0" smtClean="0">
                  <a:solidFill>
                    <a:srgbClr val="FFFFFF"/>
                  </a:solidFill>
                  <a:latin typeface="Arial" charset="0"/>
                </a:rPr>
                <a:t>Link to SAP GUI, Business Relationships, Recent Changes displayed in Widget Web Part</a:t>
              </a:r>
              <a:endParaRPr lang="en-US" dirty="0">
                <a:solidFill>
                  <a:srgbClr val="FFFFFF"/>
                </a:solidFill>
                <a:latin typeface="Arial" charset="0"/>
              </a:endParaRPr>
            </a:p>
          </p:txBody>
        </p:sp>
        <p:cxnSp>
          <p:nvCxnSpPr>
            <p:cNvPr id="11" name="Straight Arrow Connector 40"/>
            <p:cNvCxnSpPr>
              <a:cxnSpLocks noChangeShapeType="1"/>
              <a:stCxn id="10" idx="1"/>
            </p:cNvCxnSpPr>
            <p:nvPr/>
          </p:nvCxnSpPr>
          <p:spPr bwMode="gray">
            <a:xfrm flipH="1">
              <a:off x="3886779" y="5669610"/>
              <a:ext cx="212357" cy="696"/>
            </a:xfrm>
            <a:prstGeom prst="straightConnector1">
              <a:avLst/>
            </a:prstGeom>
            <a:grpFill/>
            <a:ln w="9525" algn="ctr">
              <a:solidFill>
                <a:schemeClr val="accent2"/>
              </a:solidFill>
              <a:round/>
              <a:headEnd/>
              <a:tailEnd type="oval" w="med" len="med"/>
            </a:ln>
            <a:extLst/>
          </p:spPr>
        </p:cxnSp>
      </p:grpSp>
      <p:sp>
        <p:nvSpPr>
          <p:cNvPr id="12" name="AutoShape 28"/>
          <p:cNvSpPr>
            <a:spLocks noChangeArrowheads="1"/>
          </p:cNvSpPr>
          <p:nvPr/>
        </p:nvSpPr>
        <p:spPr bwMode="gray">
          <a:xfrm>
            <a:off x="4389437" y="1653710"/>
            <a:ext cx="3260128" cy="882597"/>
          </a:xfrm>
          <a:prstGeom prst="roundRect">
            <a:avLst>
              <a:gd name="adj" fmla="val 0"/>
            </a:avLst>
          </a:prstGeom>
          <a:solidFill>
            <a:srgbClr val="0070C0"/>
          </a:solidFill>
          <a:ln w="12700" algn="ctr">
            <a:solidFill>
              <a:srgbClr val="DBDBDB"/>
            </a:solidFill>
            <a:round/>
            <a:headEnd/>
            <a:tailEnd/>
          </a:ln>
          <a:effectLst>
            <a:outerShdw blurRad="25400" dist="12700" dir="2700000" algn="tl" rotWithShape="0">
              <a:prstClr val="black">
                <a:alpha val="40000"/>
              </a:prstClr>
            </a:outerShdw>
          </a:effectLst>
        </p:spPr>
        <p:txBody>
          <a:bodyPr tIns="91440" bIns="91440" anchor="ctr"/>
          <a:lstStyle/>
          <a:p>
            <a:pPr algn="ctr">
              <a:buClr>
                <a:srgbClr val="00188F"/>
              </a:buClr>
              <a:buSzPct val="80000"/>
              <a:defRPr/>
            </a:pPr>
            <a:r>
              <a:rPr lang="en-US" dirty="0" smtClean="0">
                <a:solidFill>
                  <a:srgbClr val="FFFFFF"/>
                </a:solidFill>
                <a:latin typeface="Arial" charset="0"/>
              </a:rPr>
              <a:t>SAP metadata information displayed in Widget Web Part </a:t>
            </a:r>
            <a:endParaRPr lang="en-US" dirty="0">
              <a:solidFill>
                <a:srgbClr val="FFFFFF"/>
              </a:solidFill>
              <a:latin typeface="Arial" charset="0"/>
            </a:endParaRPr>
          </a:p>
        </p:txBody>
      </p:sp>
    </p:spTree>
    <p:extLst>
      <p:ext uri="{BB962C8B-B14F-4D97-AF65-F5344CB8AC3E}">
        <p14:creationId xmlns:p14="http://schemas.microsoft.com/office/powerpoint/2010/main" val="420739273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bwMode="auto">
          <a:xfrm>
            <a:off x="7513637" y="4205790"/>
            <a:ext cx="3124200" cy="2129616"/>
          </a:xfrm>
          <a:prstGeom prst="rect">
            <a:avLst/>
          </a:prstGeom>
          <a:noFill/>
          <a:ln w="38100">
            <a:solidFill>
              <a:srgbClr val="FFC000"/>
            </a:solidFill>
            <a:prstDash val="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274639" y="-84138"/>
            <a:ext cx="11889564" cy="917575"/>
          </a:xfrm>
        </p:spPr>
        <p:txBody>
          <a:bodyPr/>
          <a:lstStyle/>
          <a:p>
            <a:r>
              <a:rPr lang="en-US" sz="4800" dirty="0"/>
              <a:t>Improving Process Efficiency: SharePoint Content Available in </a:t>
            </a:r>
            <a:r>
              <a:rPr lang="en-US" sz="4800" dirty="0" smtClean="0"/>
              <a:t>SAP Workspaces</a:t>
            </a:r>
            <a:endParaRPr lang="en-US" sz="4800" dirty="0"/>
          </a:p>
        </p:txBody>
      </p:sp>
      <p:sp>
        <p:nvSpPr>
          <p:cNvPr id="4" name="AutoShape 86"/>
          <p:cNvSpPr>
            <a:spLocks noChangeArrowheads="1"/>
          </p:cNvSpPr>
          <p:nvPr/>
        </p:nvSpPr>
        <p:spPr bwMode="gray">
          <a:xfrm>
            <a:off x="4520174" y="3109950"/>
            <a:ext cx="2390181" cy="1676399"/>
          </a:xfrm>
          <a:prstGeom prst="hexagon">
            <a:avLst>
              <a:gd name="adj" fmla="val 35797"/>
              <a:gd name="vf" fmla="val 115470"/>
            </a:avLst>
          </a:prstGeom>
          <a:solidFill>
            <a:srgbClr val="0070C0"/>
          </a:solidFill>
          <a:ln w="12700" algn="ctr">
            <a:noFill/>
            <a:round/>
            <a:headEnd/>
            <a:tailEnd/>
          </a:ln>
          <a:effectLst>
            <a:outerShdw dist="12700" dir="2700000" algn="tl" rotWithShape="0">
              <a:srgbClr val="000000">
                <a:alpha val="39999"/>
              </a:srgbClr>
            </a:outerShdw>
          </a:effectLst>
        </p:spPr>
        <p:txBody>
          <a:bodyPr lIns="90000" tIns="91440" bIns="91440" anchor="ctr"/>
          <a:lstStyle/>
          <a:p>
            <a:pPr algn="ctr">
              <a:buClr>
                <a:srgbClr val="F0AB00"/>
              </a:buClr>
              <a:defRPr/>
            </a:pPr>
            <a:r>
              <a:rPr lang="en-US" sz="1500" b="1" dirty="0" smtClean="0">
                <a:solidFill>
                  <a:srgbClr val="FFFFFF"/>
                </a:solidFill>
              </a:rPr>
              <a:t>SAP Business Workspace</a:t>
            </a:r>
          </a:p>
          <a:p>
            <a:pPr algn="ctr">
              <a:buClr>
                <a:srgbClr val="F0AB00"/>
              </a:buClr>
              <a:defRPr/>
            </a:pPr>
            <a:endParaRPr lang="en-US" sz="1500" b="1" dirty="0">
              <a:solidFill>
                <a:srgbClr val="FFFFFF"/>
              </a:solidFill>
            </a:endParaRPr>
          </a:p>
          <a:p>
            <a:pPr algn="ctr">
              <a:buClr>
                <a:srgbClr val="F0AB00"/>
              </a:buClr>
              <a:defRPr/>
            </a:pPr>
            <a:endParaRPr lang="en-US" sz="1500" b="1" dirty="0" smtClean="0">
              <a:solidFill>
                <a:srgbClr val="FFFFFF"/>
              </a:solidFill>
              <a:latin typeface="Arial"/>
            </a:endParaRPr>
          </a:p>
          <a:p>
            <a:pPr algn="ctr">
              <a:buClr>
                <a:srgbClr val="F0AB00"/>
              </a:buClr>
              <a:defRPr/>
            </a:pPr>
            <a:endParaRPr lang="en-US" sz="1500" b="1" dirty="0">
              <a:solidFill>
                <a:srgbClr val="FFFFFF"/>
              </a:solidFill>
            </a:endParaRPr>
          </a:p>
          <a:p>
            <a:pPr algn="ctr">
              <a:buClr>
                <a:srgbClr val="F0AB00"/>
              </a:buClr>
              <a:defRPr/>
            </a:pPr>
            <a:endParaRPr lang="en-US" sz="1500" b="1" dirty="0" smtClean="0">
              <a:solidFill>
                <a:srgbClr val="FFFFFF"/>
              </a:solidFill>
              <a:latin typeface="Arial"/>
            </a:endParaRPr>
          </a:p>
          <a:p>
            <a:pPr algn="ctr">
              <a:buClr>
                <a:srgbClr val="F0AB00"/>
              </a:buClr>
              <a:defRPr/>
            </a:pPr>
            <a:endParaRPr lang="en-US" sz="1500" b="1" dirty="0">
              <a:solidFill>
                <a:srgbClr val="FFFFFF"/>
              </a:solidFill>
              <a:latin typeface="Arial"/>
            </a:endParaRPr>
          </a:p>
        </p:txBody>
      </p:sp>
      <p:sp>
        <p:nvSpPr>
          <p:cNvPr id="5" name="TextBox 4"/>
          <p:cNvSpPr txBox="1"/>
          <p:nvPr/>
        </p:nvSpPr>
        <p:spPr>
          <a:xfrm>
            <a:off x="7605437" y="5967956"/>
            <a:ext cx="2880000" cy="338554"/>
          </a:xfrm>
          <a:prstGeom prst="rect">
            <a:avLst/>
          </a:prstGeom>
          <a:solidFill>
            <a:srgbClr val="FFC000"/>
          </a:solidFill>
          <a:ln w="6350" algn="ctr">
            <a:noFill/>
            <a:miter lim="800000"/>
            <a:headEnd/>
            <a:tailEnd/>
          </a:ln>
        </p:spPr>
        <p:txBody>
          <a:bodyPr lIns="90000" tIns="72000" rIns="90000" bIns="72000" rtlCol="0" anchor="ctr">
            <a:scene3d>
              <a:camera prst="orthographicFront"/>
              <a:lightRig rig="harsh" dir="t"/>
            </a:scene3d>
            <a:sp3d extrusionH="57150" prstMaterial="matte">
              <a:bevelT w="63500" h="12700" prst="angle"/>
              <a:contourClr>
                <a:schemeClr val="bg1">
                  <a:lumMod val="65000"/>
                </a:schemeClr>
              </a:contourClr>
            </a:sp3d>
          </a:bodyPr>
          <a:lstStyle>
            <a:defPPr>
              <a:defRPr lang="en-US"/>
            </a:defPPr>
            <a:lvl1pPr marR="0" algn="ctr" defTabSz="914400" fontAlgn="base">
              <a:lnSpc>
                <a:spcPct val="100000"/>
              </a:lnSpc>
              <a:spcBef>
                <a:spcPct val="50000"/>
              </a:spcBef>
              <a:spcAft>
                <a:spcPct val="0"/>
              </a:spcAft>
              <a:buClr>
                <a:srgbClr val="F0AB00"/>
              </a:buClr>
              <a:buSzPct val="80000"/>
              <a:tabLst/>
              <a:defRPr kumimoji="0" sz="2000" b="1" i="0" u="none" strike="noStrike" kern="0" normalizeH="0" baseline="0">
                <a:ln/>
                <a:solidFill>
                  <a:schemeClr val="bg1"/>
                </a:solidFill>
                <a:uLnTx/>
                <a:uFillTx/>
                <a:ea typeface="Arial Unicode MS" pitchFamily="34" charset="-128"/>
                <a:cs typeface="Arial Unicode MS" pitchFamily="34" charset="-12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dirty="0" smtClean="0">
                <a:solidFill>
                  <a:srgbClr val="505050"/>
                </a:solidFill>
              </a:rPr>
              <a:t>SharePoint</a:t>
            </a:r>
            <a:endParaRPr lang="en-US" dirty="0">
              <a:solidFill>
                <a:srgbClr val="505050"/>
              </a:solidFill>
            </a:endParaRPr>
          </a:p>
        </p:txBody>
      </p:sp>
      <p:pic>
        <p:nvPicPr>
          <p:cNvPr id="7" name="Picture 2" descr="C:\Users\mdiefenb\AppData\Local\Temp\SNAGHTML17809576.PN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275981" y="1265238"/>
            <a:ext cx="2880000" cy="1712767"/>
          </a:xfrm>
          <a:prstGeom prst="rect">
            <a:avLst/>
          </a:prstGeom>
          <a:ln>
            <a:noFill/>
            <a:headEnd type="none" w="med" len="med"/>
            <a:tailEnd type="none" w="med" len="me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spect="1"/>
          </p:cNvSpPr>
          <p:nvPr/>
        </p:nvSpPr>
        <p:spPr>
          <a:xfrm>
            <a:off x="4290605" y="2659062"/>
            <a:ext cx="2850752" cy="335116"/>
          </a:xfrm>
          <a:prstGeom prst="rect">
            <a:avLst/>
          </a:prstGeom>
          <a:solidFill>
            <a:srgbClr val="0070C0"/>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defPPr>
              <a:defRPr lang="en-US"/>
            </a:defPPr>
            <a:lvl1pPr algn="ctr" defTabSz="932472" fontAlgn="base">
              <a:spcBef>
                <a:spcPct val="0"/>
              </a:spcBef>
              <a:spcAft>
                <a:spcPct val="0"/>
              </a:spcAft>
              <a:defRPr sz="16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solidFill>
                  <a:srgbClr val="FFFFFF"/>
                </a:solidFill>
              </a:rPr>
              <a:t>SAP GUI and SAP NW BC</a:t>
            </a:r>
          </a:p>
        </p:txBody>
      </p:sp>
      <p:pic>
        <p:nvPicPr>
          <p:cNvPr id="1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36637" y="1636106"/>
            <a:ext cx="2880000" cy="1729210"/>
          </a:xfrm>
          <a:prstGeom prst="rect">
            <a:avLst/>
          </a:prstGeom>
          <a:noFill/>
          <a:ln w="9525">
            <a:noFill/>
            <a:miter lim="800000"/>
            <a:headEnd/>
            <a:tailEnd/>
          </a:ln>
        </p:spPr>
      </p:pic>
      <p:sp>
        <p:nvSpPr>
          <p:cNvPr id="11" name="TextBox 10"/>
          <p:cNvSpPr txBox="1"/>
          <p:nvPr/>
        </p:nvSpPr>
        <p:spPr>
          <a:xfrm>
            <a:off x="1038954" y="3344862"/>
            <a:ext cx="2880000" cy="395345"/>
          </a:xfrm>
          <a:prstGeom prst="rect">
            <a:avLst/>
          </a:prstGeom>
          <a:solidFill>
            <a:srgbClr val="0070C0"/>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defPPr>
              <a:defRPr lang="en-US"/>
            </a:defPPr>
            <a:lvl1pPr algn="ctr" defTabSz="932472" fontAlgn="base">
              <a:spcBef>
                <a:spcPct val="0"/>
              </a:spcBef>
              <a:spcAft>
                <a:spcPct val="0"/>
              </a:spcAft>
              <a:defRPr sz="5400">
                <a:gradFill>
                  <a:gsLst>
                    <a:gs pos="100000">
                      <a:srgbClr val="505050"/>
                    </a:gs>
                    <a:gs pos="0">
                      <a:srgbClr val="505050"/>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600" dirty="0">
                <a:solidFill>
                  <a:srgbClr val="FFFFFF"/>
                </a:solidFill>
              </a:rPr>
              <a:t> SAP NetWeaver® Portal</a:t>
            </a:r>
          </a:p>
        </p:txBody>
      </p:sp>
      <p:pic>
        <p:nvPicPr>
          <p:cNvPr id="13"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605437" y="1638557"/>
            <a:ext cx="2879999" cy="1762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7605437" y="3118363"/>
            <a:ext cx="2880000" cy="338554"/>
          </a:xfrm>
          <a:prstGeom prst="rect">
            <a:avLst/>
          </a:prstGeom>
          <a:solidFill>
            <a:srgbClr val="0070C0"/>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defPPr>
              <a:defRPr lang="en-US"/>
            </a:defPPr>
            <a:lvl1pPr algn="ctr" defTabSz="932472" fontAlgn="base">
              <a:spcBef>
                <a:spcPct val="0"/>
              </a:spcBef>
              <a:spcAft>
                <a:spcPct val="0"/>
              </a:spcAft>
              <a:defRPr sz="16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solidFill>
                  <a:srgbClr val="FFFFFF"/>
                </a:solidFill>
              </a:rPr>
              <a:t> SAP CRM and SAP SRM </a:t>
            </a:r>
          </a:p>
        </p:txBody>
      </p:sp>
      <p:sp>
        <p:nvSpPr>
          <p:cNvPr id="16" name="TextBox 15"/>
          <p:cNvSpPr txBox="1"/>
          <p:nvPr/>
        </p:nvSpPr>
        <p:spPr>
          <a:xfrm>
            <a:off x="1036638" y="6058407"/>
            <a:ext cx="2880000" cy="338554"/>
          </a:xfrm>
          <a:prstGeom prst="rect">
            <a:avLst/>
          </a:prstGeom>
          <a:solidFill>
            <a:srgbClr val="0070C0"/>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defPPr>
              <a:defRPr lang="en-US"/>
            </a:defPPr>
            <a:lvl1pPr algn="ctr" defTabSz="932472" fontAlgn="base">
              <a:spcBef>
                <a:spcPct val="0"/>
              </a:spcBef>
              <a:spcAft>
                <a:spcPct val="0"/>
              </a:spcAft>
              <a:defRPr sz="16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solidFill>
                  <a:srgbClr val="FFFFFF"/>
                </a:solidFill>
              </a:rPr>
              <a:t> MS Windows Explorer</a:t>
            </a:r>
          </a:p>
        </p:txBody>
      </p:sp>
      <p:pic>
        <p:nvPicPr>
          <p:cNvPr id="1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036638" y="4473950"/>
            <a:ext cx="2880000" cy="15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6"/>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4305229" y="4889364"/>
            <a:ext cx="2880000" cy="1868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4305229" y="6480435"/>
            <a:ext cx="2880000" cy="338554"/>
          </a:xfrm>
          <a:prstGeom prst="rect">
            <a:avLst/>
          </a:prstGeom>
          <a:solidFill>
            <a:srgbClr val="0070C0"/>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defPPr>
              <a:defRPr lang="en-US"/>
            </a:defPPr>
            <a:lvl1pPr algn="ctr" defTabSz="932472" fontAlgn="base">
              <a:spcBef>
                <a:spcPct val="0"/>
              </a:spcBef>
              <a:spcAft>
                <a:spcPct val="0"/>
              </a:spcAft>
              <a:defRPr sz="16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solidFill>
                  <a:srgbClr val="FFFFFF"/>
                </a:solidFill>
              </a:rPr>
              <a:t> MS Outlook and MS Office</a:t>
            </a:r>
          </a:p>
        </p:txBody>
      </p:sp>
      <p:sp>
        <p:nvSpPr>
          <p:cNvPr id="22" name="Freeform 21"/>
          <p:cNvSpPr/>
          <p:nvPr/>
        </p:nvSpPr>
        <p:spPr bwMode="gray">
          <a:xfrm>
            <a:off x="5274248" y="3796111"/>
            <a:ext cx="959443" cy="513744"/>
          </a:xfrm>
          <a:custGeom>
            <a:avLst/>
            <a:gdLst>
              <a:gd name="connsiteX0" fmla="*/ 0 w 2553077"/>
              <a:gd name="connsiteY0" fmla="*/ 9053 h 1367073"/>
              <a:gd name="connsiteX1" fmla="*/ 434566 w 2553077"/>
              <a:gd name="connsiteY1" fmla="*/ 1285592 h 1367073"/>
              <a:gd name="connsiteX2" fmla="*/ 2136618 w 2553077"/>
              <a:gd name="connsiteY2" fmla="*/ 1367073 h 1367073"/>
              <a:gd name="connsiteX3" fmla="*/ 2553077 w 2553077"/>
              <a:gd name="connsiteY3" fmla="*/ 0 h 1367073"/>
              <a:gd name="connsiteX4" fmla="*/ 0 w 2553077"/>
              <a:gd name="connsiteY4" fmla="*/ 9053 h 1367073"/>
              <a:gd name="connsiteX0" fmla="*/ 0 w 2553077"/>
              <a:gd name="connsiteY0" fmla="*/ 9053 h 1367073"/>
              <a:gd name="connsiteX1" fmla="*/ 434566 w 2553077"/>
              <a:gd name="connsiteY1" fmla="*/ 1285592 h 1367073"/>
              <a:gd name="connsiteX2" fmla="*/ 950614 w 2553077"/>
              <a:gd name="connsiteY2" fmla="*/ 905346 h 1367073"/>
              <a:gd name="connsiteX3" fmla="*/ 2136618 w 2553077"/>
              <a:gd name="connsiteY3" fmla="*/ 1367073 h 1367073"/>
              <a:gd name="connsiteX4" fmla="*/ 2553077 w 2553077"/>
              <a:gd name="connsiteY4" fmla="*/ 0 h 1367073"/>
              <a:gd name="connsiteX5" fmla="*/ 0 w 2553077"/>
              <a:gd name="connsiteY5" fmla="*/ 9053 h 1367073"/>
              <a:gd name="connsiteX0" fmla="*/ 0 w 2553077"/>
              <a:gd name="connsiteY0" fmla="*/ 9053 h 1367073"/>
              <a:gd name="connsiteX1" fmla="*/ 434566 w 2553077"/>
              <a:gd name="connsiteY1" fmla="*/ 1285592 h 1367073"/>
              <a:gd name="connsiteX2" fmla="*/ 950614 w 2553077"/>
              <a:gd name="connsiteY2" fmla="*/ 905346 h 1367073"/>
              <a:gd name="connsiteX3" fmla="*/ 1475715 w 2553077"/>
              <a:gd name="connsiteY3" fmla="*/ 841972 h 1367073"/>
              <a:gd name="connsiteX4" fmla="*/ 2136618 w 2553077"/>
              <a:gd name="connsiteY4" fmla="*/ 1367073 h 1367073"/>
              <a:gd name="connsiteX5" fmla="*/ 2553077 w 2553077"/>
              <a:gd name="connsiteY5" fmla="*/ 0 h 1367073"/>
              <a:gd name="connsiteX6" fmla="*/ 0 w 2553077"/>
              <a:gd name="connsiteY6" fmla="*/ 9053 h 136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3077" h="1367073">
                <a:moveTo>
                  <a:pt x="0" y="9053"/>
                </a:moveTo>
                <a:lnTo>
                  <a:pt x="434566" y="1285592"/>
                </a:lnTo>
                <a:lnTo>
                  <a:pt x="950614" y="905346"/>
                </a:lnTo>
                <a:lnTo>
                  <a:pt x="1475715" y="841972"/>
                </a:lnTo>
                <a:lnTo>
                  <a:pt x="2136618" y="1367073"/>
                </a:lnTo>
                <a:lnTo>
                  <a:pt x="2553077" y="0"/>
                </a:lnTo>
                <a:lnTo>
                  <a:pt x="0" y="9053"/>
                </a:lnTo>
                <a:close/>
              </a:path>
            </a:pathLst>
          </a:custGeom>
          <a:gradFill>
            <a:gsLst>
              <a:gs pos="0">
                <a:schemeClr val="bg1">
                  <a:lumMod val="85000"/>
                  <a:alpha val="35000"/>
                </a:schemeClr>
              </a:gs>
              <a:gs pos="100000">
                <a:schemeClr val="bg1"/>
              </a:gs>
            </a:gsLst>
            <a:lin ang="5400000" scaled="0"/>
          </a:gradFill>
        </p:spPr>
        <p:txBody>
          <a:bodyPr wrap="square" rtlCol="0" anchor="ctr" anchorCtr="1">
            <a:noAutofit/>
          </a:bodyPr>
          <a:lstStyle/>
          <a:p>
            <a:pPr algn="ctr"/>
            <a:endParaRPr lang="en-US" sz="1200" dirty="0" smtClean="0">
              <a:solidFill>
                <a:srgbClr val="FFFFFF"/>
              </a:solidFill>
              <a:cs typeface="Arial"/>
            </a:endParaRPr>
          </a:p>
        </p:txBody>
      </p:sp>
      <p:grpSp>
        <p:nvGrpSpPr>
          <p:cNvPr id="23" name="Group 217"/>
          <p:cNvGrpSpPr/>
          <p:nvPr/>
        </p:nvGrpSpPr>
        <p:grpSpPr bwMode="gray">
          <a:xfrm>
            <a:off x="5422703" y="4004125"/>
            <a:ext cx="670237" cy="671445"/>
            <a:chOff x="-3486326" y="1358961"/>
            <a:chExt cx="1776069" cy="1779270"/>
          </a:xfrm>
          <a:solidFill>
            <a:srgbClr val="F0AB00"/>
          </a:solidFill>
        </p:grpSpPr>
        <p:sp>
          <p:nvSpPr>
            <p:cNvPr id="38" name="Circular Arrow 37"/>
            <p:cNvSpPr/>
            <p:nvPr/>
          </p:nvSpPr>
          <p:spPr bwMode="gray">
            <a:xfrm rot="17697523">
              <a:off x="-3486326" y="1371915"/>
              <a:ext cx="1767840" cy="1764792"/>
            </a:xfrm>
            <a:prstGeom prst="circularArrow">
              <a:avLst>
                <a:gd name="adj1" fmla="val 19135"/>
                <a:gd name="adj2" fmla="val 676646"/>
                <a:gd name="adj3" fmla="val 20458295"/>
                <a:gd name="adj4" fmla="val 15504995"/>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39" name="Circular Arrow 38"/>
            <p:cNvSpPr/>
            <p:nvPr/>
          </p:nvSpPr>
          <p:spPr bwMode="gray">
            <a:xfrm rot="12858267">
              <a:off x="-3486326" y="1360485"/>
              <a:ext cx="1767840" cy="1764792"/>
            </a:xfrm>
            <a:prstGeom prst="circularArrow">
              <a:avLst>
                <a:gd name="adj1" fmla="val 19135"/>
                <a:gd name="adj2" fmla="val 676646"/>
                <a:gd name="adj3" fmla="val 20458295"/>
                <a:gd name="adj4" fmla="val 16265904"/>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40" name="Circular Arrow 39"/>
            <p:cNvSpPr/>
            <p:nvPr/>
          </p:nvSpPr>
          <p:spPr bwMode="gray">
            <a:xfrm rot="8839490">
              <a:off x="-3486326" y="1360485"/>
              <a:ext cx="1767840" cy="1764792"/>
            </a:xfrm>
            <a:prstGeom prst="circularArrow">
              <a:avLst>
                <a:gd name="adj1" fmla="val 19135"/>
                <a:gd name="adj2" fmla="val 676646"/>
                <a:gd name="adj3" fmla="val 20458295"/>
                <a:gd name="adj4" fmla="val 16479146"/>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41" name="Circular Arrow 40"/>
            <p:cNvSpPr/>
            <p:nvPr/>
          </p:nvSpPr>
          <p:spPr bwMode="gray">
            <a:xfrm rot="5015306">
              <a:off x="-3486326" y="1360485"/>
              <a:ext cx="1767840" cy="1764792"/>
            </a:xfrm>
            <a:prstGeom prst="circularArrow">
              <a:avLst>
                <a:gd name="adj1" fmla="val 19135"/>
                <a:gd name="adj2" fmla="val 676646"/>
                <a:gd name="adj3" fmla="val 20458295"/>
                <a:gd name="adj4" fmla="val 15659192"/>
                <a:gd name="adj5" fmla="val 9783"/>
              </a:avLst>
            </a:pr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sp>
          <p:nvSpPr>
            <p:cNvPr id="42" name="Freeform 41"/>
            <p:cNvSpPr/>
            <p:nvPr/>
          </p:nvSpPr>
          <p:spPr bwMode="gray">
            <a:xfrm rot="333492">
              <a:off x="-2581293" y="1422882"/>
              <a:ext cx="871036" cy="777281"/>
            </a:xfrm>
            <a:custGeom>
              <a:avLst/>
              <a:gdLst>
                <a:gd name="connsiteX0" fmla="*/ 838907 w 1767840"/>
                <a:gd name="connsiteY0" fmla="*/ 4953 h 1764792"/>
                <a:gd name="connsiteX1" fmla="*/ 1726158 w 1767840"/>
                <a:gd name="connsiteY1" fmla="*/ 627414 h 1764792"/>
                <a:gd name="connsiteX2" fmla="*/ 1727243 w 1767840"/>
                <a:gd name="connsiteY2" fmla="*/ 627264 h 1764792"/>
                <a:gd name="connsiteX3" fmla="*/ 1588664 w 1767840"/>
                <a:gd name="connsiteY3" fmla="*/ 786472 h 1764792"/>
                <a:gd name="connsiteX4" fmla="*/ 1385099 w 1767840"/>
                <a:gd name="connsiteY4" fmla="*/ 673833 h 1764792"/>
                <a:gd name="connsiteX5" fmla="*/ 1384437 w 1767840"/>
                <a:gd name="connsiteY5" fmla="*/ 673924 h 1764792"/>
                <a:gd name="connsiteX6" fmla="*/ 856207 w 1767840"/>
                <a:gd name="connsiteY6" fmla="*/ 342202 h 1764792"/>
                <a:gd name="connsiteX7" fmla="*/ 838907 w 1767840"/>
                <a:gd name="connsiteY7" fmla="*/ 4953 h 1764792"/>
                <a:gd name="connsiteX0" fmla="*/ 0 w 888336"/>
                <a:gd name="connsiteY0" fmla="*/ 20648 h 802167"/>
                <a:gd name="connsiteX1" fmla="*/ 887251 w 888336"/>
                <a:gd name="connsiteY1" fmla="*/ 643109 h 802167"/>
                <a:gd name="connsiteX2" fmla="*/ 888336 w 888336"/>
                <a:gd name="connsiteY2" fmla="*/ 642959 h 802167"/>
                <a:gd name="connsiteX3" fmla="*/ 749757 w 888336"/>
                <a:gd name="connsiteY3" fmla="*/ 802167 h 802167"/>
                <a:gd name="connsiteX4" fmla="*/ 546192 w 888336"/>
                <a:gd name="connsiteY4" fmla="*/ 689528 h 802167"/>
                <a:gd name="connsiteX5" fmla="*/ 545530 w 888336"/>
                <a:gd name="connsiteY5" fmla="*/ 689619 h 802167"/>
                <a:gd name="connsiteX6" fmla="*/ 17300 w 888336"/>
                <a:gd name="connsiteY6" fmla="*/ 357897 h 802167"/>
                <a:gd name="connsiteX7" fmla="*/ 200297 w 888336"/>
                <a:gd name="connsiteY7" fmla="*/ 210467 h 802167"/>
                <a:gd name="connsiteX8" fmla="*/ 0 w 888336"/>
                <a:gd name="connsiteY8" fmla="*/ 20648 h 802167"/>
                <a:gd name="connsiteX0" fmla="*/ 0 w 888336"/>
                <a:gd name="connsiteY0" fmla="*/ 20648 h 802167"/>
                <a:gd name="connsiteX1" fmla="*/ 887251 w 888336"/>
                <a:gd name="connsiteY1" fmla="*/ 643109 h 802167"/>
                <a:gd name="connsiteX2" fmla="*/ 888336 w 888336"/>
                <a:gd name="connsiteY2" fmla="*/ 642959 h 802167"/>
                <a:gd name="connsiteX3" fmla="*/ 749757 w 888336"/>
                <a:gd name="connsiteY3" fmla="*/ 802167 h 802167"/>
                <a:gd name="connsiteX4" fmla="*/ 546192 w 888336"/>
                <a:gd name="connsiteY4" fmla="*/ 689528 h 802167"/>
                <a:gd name="connsiteX5" fmla="*/ 545530 w 888336"/>
                <a:gd name="connsiteY5" fmla="*/ 689619 h 802167"/>
                <a:gd name="connsiteX6" fmla="*/ 17300 w 888336"/>
                <a:gd name="connsiteY6" fmla="*/ 357897 h 802167"/>
                <a:gd name="connsiteX7" fmla="*/ 358356 w 888336"/>
                <a:gd name="connsiteY7" fmla="*/ 221882 h 802167"/>
                <a:gd name="connsiteX8" fmla="*/ 0 w 888336"/>
                <a:gd name="connsiteY8" fmla="*/ 20648 h 802167"/>
                <a:gd name="connsiteX0" fmla="*/ 0 w 888336"/>
                <a:gd name="connsiteY0" fmla="*/ 20648 h 802167"/>
                <a:gd name="connsiteX1" fmla="*/ 887251 w 888336"/>
                <a:gd name="connsiteY1" fmla="*/ 643109 h 802167"/>
                <a:gd name="connsiteX2" fmla="*/ 888336 w 888336"/>
                <a:gd name="connsiteY2" fmla="*/ 642959 h 802167"/>
                <a:gd name="connsiteX3" fmla="*/ 749757 w 888336"/>
                <a:gd name="connsiteY3" fmla="*/ 802167 h 802167"/>
                <a:gd name="connsiteX4" fmla="*/ 546192 w 888336"/>
                <a:gd name="connsiteY4" fmla="*/ 689528 h 802167"/>
                <a:gd name="connsiteX5" fmla="*/ 545530 w 888336"/>
                <a:gd name="connsiteY5" fmla="*/ 689619 h 802167"/>
                <a:gd name="connsiteX6" fmla="*/ 17300 w 888336"/>
                <a:gd name="connsiteY6" fmla="*/ 357897 h 802167"/>
                <a:gd name="connsiteX7" fmla="*/ 191014 w 888336"/>
                <a:gd name="connsiteY7" fmla="*/ 196059 h 802167"/>
                <a:gd name="connsiteX8" fmla="*/ 0 w 888336"/>
                <a:gd name="connsiteY8" fmla="*/ 20648 h 802167"/>
                <a:gd name="connsiteX0" fmla="*/ 228244 w 871036"/>
                <a:gd name="connsiteY0" fmla="*/ 20648 h 757158"/>
                <a:gd name="connsiteX1" fmla="*/ 869951 w 871036"/>
                <a:gd name="connsiteY1" fmla="*/ 598100 h 757158"/>
                <a:gd name="connsiteX2" fmla="*/ 871036 w 871036"/>
                <a:gd name="connsiteY2" fmla="*/ 597950 h 757158"/>
                <a:gd name="connsiteX3" fmla="*/ 732457 w 871036"/>
                <a:gd name="connsiteY3" fmla="*/ 757158 h 757158"/>
                <a:gd name="connsiteX4" fmla="*/ 528892 w 871036"/>
                <a:gd name="connsiteY4" fmla="*/ 644519 h 757158"/>
                <a:gd name="connsiteX5" fmla="*/ 528230 w 871036"/>
                <a:gd name="connsiteY5" fmla="*/ 644610 h 757158"/>
                <a:gd name="connsiteX6" fmla="*/ 0 w 871036"/>
                <a:gd name="connsiteY6" fmla="*/ 312888 h 757158"/>
                <a:gd name="connsiteX7" fmla="*/ 173714 w 871036"/>
                <a:gd name="connsiteY7" fmla="*/ 151050 h 757158"/>
                <a:gd name="connsiteX8" fmla="*/ 228244 w 871036"/>
                <a:gd name="connsiteY8" fmla="*/ 20648 h 757158"/>
                <a:gd name="connsiteX0" fmla="*/ 57156 w 871036"/>
                <a:gd name="connsiteY0" fmla="*/ 20648 h 797929"/>
                <a:gd name="connsiteX1" fmla="*/ 869951 w 871036"/>
                <a:gd name="connsiteY1" fmla="*/ 638871 h 797929"/>
                <a:gd name="connsiteX2" fmla="*/ 871036 w 871036"/>
                <a:gd name="connsiteY2" fmla="*/ 638721 h 797929"/>
                <a:gd name="connsiteX3" fmla="*/ 732457 w 871036"/>
                <a:gd name="connsiteY3" fmla="*/ 797929 h 797929"/>
                <a:gd name="connsiteX4" fmla="*/ 528892 w 871036"/>
                <a:gd name="connsiteY4" fmla="*/ 685290 h 797929"/>
                <a:gd name="connsiteX5" fmla="*/ 528230 w 871036"/>
                <a:gd name="connsiteY5" fmla="*/ 685381 h 797929"/>
                <a:gd name="connsiteX6" fmla="*/ 0 w 871036"/>
                <a:gd name="connsiteY6" fmla="*/ 353659 h 797929"/>
                <a:gd name="connsiteX7" fmla="*/ 173714 w 871036"/>
                <a:gd name="connsiteY7" fmla="*/ 191821 h 797929"/>
                <a:gd name="connsiteX8" fmla="*/ 57156 w 871036"/>
                <a:gd name="connsiteY8" fmla="*/ 20648 h 797929"/>
                <a:gd name="connsiteX0" fmla="*/ 57156 w 871036"/>
                <a:gd name="connsiteY0" fmla="*/ 0 h 777281"/>
                <a:gd name="connsiteX1" fmla="*/ 869951 w 871036"/>
                <a:gd name="connsiteY1" fmla="*/ 618223 h 777281"/>
                <a:gd name="connsiteX2" fmla="*/ 871036 w 871036"/>
                <a:gd name="connsiteY2" fmla="*/ 618073 h 777281"/>
                <a:gd name="connsiteX3" fmla="*/ 732457 w 871036"/>
                <a:gd name="connsiteY3" fmla="*/ 777281 h 777281"/>
                <a:gd name="connsiteX4" fmla="*/ 528892 w 871036"/>
                <a:gd name="connsiteY4" fmla="*/ 664642 h 777281"/>
                <a:gd name="connsiteX5" fmla="*/ 528230 w 871036"/>
                <a:gd name="connsiteY5" fmla="*/ 664733 h 777281"/>
                <a:gd name="connsiteX6" fmla="*/ 0 w 871036"/>
                <a:gd name="connsiteY6" fmla="*/ 333011 h 777281"/>
                <a:gd name="connsiteX7" fmla="*/ 173714 w 871036"/>
                <a:gd name="connsiteY7" fmla="*/ 171173 h 777281"/>
                <a:gd name="connsiteX8" fmla="*/ 57156 w 871036"/>
                <a:gd name="connsiteY8" fmla="*/ 0 h 777281"/>
                <a:gd name="connsiteX0" fmla="*/ 57156 w 871036"/>
                <a:gd name="connsiteY0" fmla="*/ 0 h 777281"/>
                <a:gd name="connsiteX1" fmla="*/ 869951 w 871036"/>
                <a:gd name="connsiteY1" fmla="*/ 618223 h 777281"/>
                <a:gd name="connsiteX2" fmla="*/ 871036 w 871036"/>
                <a:gd name="connsiteY2" fmla="*/ 618073 h 777281"/>
                <a:gd name="connsiteX3" fmla="*/ 732457 w 871036"/>
                <a:gd name="connsiteY3" fmla="*/ 777281 h 777281"/>
                <a:gd name="connsiteX4" fmla="*/ 528892 w 871036"/>
                <a:gd name="connsiteY4" fmla="*/ 664642 h 777281"/>
                <a:gd name="connsiteX5" fmla="*/ 528230 w 871036"/>
                <a:gd name="connsiteY5" fmla="*/ 664733 h 777281"/>
                <a:gd name="connsiteX6" fmla="*/ 0 w 871036"/>
                <a:gd name="connsiteY6" fmla="*/ 333011 h 777281"/>
                <a:gd name="connsiteX7" fmla="*/ 173714 w 871036"/>
                <a:gd name="connsiteY7" fmla="*/ 171173 h 777281"/>
                <a:gd name="connsiteX8" fmla="*/ 57156 w 871036"/>
                <a:gd name="connsiteY8" fmla="*/ 0 h 77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1036" h="777281">
                  <a:moveTo>
                    <a:pt x="57156" y="0"/>
                  </a:moveTo>
                  <a:cubicBezTo>
                    <a:pt x="429494" y="9217"/>
                    <a:pt x="752584" y="231886"/>
                    <a:pt x="869951" y="618223"/>
                  </a:cubicBezTo>
                  <a:lnTo>
                    <a:pt x="871036" y="618073"/>
                  </a:lnTo>
                  <a:lnTo>
                    <a:pt x="732457" y="777281"/>
                  </a:lnTo>
                  <a:lnTo>
                    <a:pt x="528892" y="664642"/>
                  </a:lnTo>
                  <a:lnTo>
                    <a:pt x="528230" y="664733"/>
                  </a:lnTo>
                  <a:cubicBezTo>
                    <a:pt x="439996" y="454080"/>
                    <a:pt x="228634" y="321348"/>
                    <a:pt x="0" y="333011"/>
                  </a:cubicBezTo>
                  <a:lnTo>
                    <a:pt x="173714" y="171173"/>
                  </a:lnTo>
                  <a:lnTo>
                    <a:pt x="57156" y="0"/>
                  </a:lnTo>
                  <a:close/>
                </a:path>
              </a:pathLst>
            </a:custGeom>
            <a:grpFill/>
            <a:ln w="12700" algn="ctr">
              <a:solidFill>
                <a:schemeClr val="bg1"/>
              </a:solidFill>
              <a:round/>
              <a:headEnd/>
              <a:tailEnd/>
            </a:ln>
            <a:effectLst/>
          </p:spPr>
          <p:txBody>
            <a:bodyPr tIns="91440" bIns="91440" rtlCol="0" anchor="ctr"/>
            <a:lstStyle/>
            <a:p>
              <a:pPr indent="182563">
                <a:defRPr/>
              </a:pPr>
              <a:endParaRPr lang="en-US" sz="1400" b="1" kern="0" dirty="0">
                <a:solidFill>
                  <a:srgbClr val="000000"/>
                </a:solidFill>
                <a:latin typeface="Arial" charset="0"/>
              </a:endParaRPr>
            </a:p>
          </p:txBody>
        </p:sp>
      </p:grpSp>
      <p:grpSp>
        <p:nvGrpSpPr>
          <p:cNvPr id="24" name="Group 137"/>
          <p:cNvGrpSpPr/>
          <p:nvPr/>
        </p:nvGrpSpPr>
        <p:grpSpPr>
          <a:xfrm>
            <a:off x="5266939" y="3644029"/>
            <a:ext cx="1042837" cy="157262"/>
            <a:chOff x="1175574" y="3062798"/>
            <a:chExt cx="2774988" cy="418473"/>
          </a:xfrm>
        </p:grpSpPr>
        <p:sp>
          <p:nvSpPr>
            <p:cNvPr id="34" name="Chevron 33"/>
            <p:cNvSpPr/>
            <p:nvPr/>
          </p:nvSpPr>
          <p:spPr bwMode="gray">
            <a:xfrm>
              <a:off x="1175574" y="3062798"/>
              <a:ext cx="792089" cy="418473"/>
            </a:xfrm>
            <a:prstGeom prst="chevron">
              <a:avLst/>
            </a:prstGeom>
            <a:solidFill>
              <a:schemeClr val="accent1"/>
            </a:solidFill>
          </p:spPr>
          <p:txBody>
            <a:bodyPr wrap="square" rtlCol="0" anchor="ctr" anchorCtr="1">
              <a:noAutofit/>
            </a:bodyPr>
            <a:lstStyle/>
            <a:p>
              <a:pPr algn="ctr"/>
              <a:endParaRPr lang="en-US" sz="1200" dirty="0" smtClean="0">
                <a:solidFill>
                  <a:srgbClr val="FFFFFF"/>
                </a:solidFill>
                <a:cs typeface="Arial"/>
              </a:endParaRPr>
            </a:p>
          </p:txBody>
        </p:sp>
        <p:sp>
          <p:nvSpPr>
            <p:cNvPr id="35" name="Chevron 34"/>
            <p:cNvSpPr/>
            <p:nvPr/>
          </p:nvSpPr>
          <p:spPr bwMode="gray">
            <a:xfrm>
              <a:off x="1836540" y="3062798"/>
              <a:ext cx="792089" cy="418473"/>
            </a:xfrm>
            <a:prstGeom prst="chevron">
              <a:avLst/>
            </a:prstGeom>
            <a:solidFill>
              <a:schemeClr val="accent1"/>
            </a:solidFill>
          </p:spPr>
          <p:txBody>
            <a:bodyPr wrap="square" rtlCol="0" anchor="ctr" anchorCtr="1">
              <a:noAutofit/>
            </a:bodyPr>
            <a:lstStyle/>
            <a:p>
              <a:pPr algn="ctr"/>
              <a:endParaRPr lang="en-US" sz="1200" dirty="0" smtClean="0">
                <a:solidFill>
                  <a:srgbClr val="FFFFFF"/>
                </a:solidFill>
                <a:cs typeface="Arial"/>
              </a:endParaRPr>
            </a:p>
          </p:txBody>
        </p:sp>
        <p:sp>
          <p:nvSpPr>
            <p:cNvPr id="36" name="Chevron 35"/>
            <p:cNvSpPr/>
            <p:nvPr/>
          </p:nvSpPr>
          <p:spPr bwMode="gray">
            <a:xfrm>
              <a:off x="2497506" y="3062798"/>
              <a:ext cx="792089" cy="418473"/>
            </a:xfrm>
            <a:prstGeom prst="chevron">
              <a:avLst/>
            </a:prstGeom>
            <a:solidFill>
              <a:schemeClr val="accent1"/>
            </a:solidFill>
          </p:spPr>
          <p:txBody>
            <a:bodyPr wrap="square" rtlCol="0" anchor="ctr" anchorCtr="1">
              <a:noAutofit/>
            </a:bodyPr>
            <a:lstStyle/>
            <a:p>
              <a:pPr algn="ctr"/>
              <a:endParaRPr lang="en-US" sz="1200" dirty="0" smtClean="0">
                <a:solidFill>
                  <a:srgbClr val="FFFFFF"/>
                </a:solidFill>
                <a:cs typeface="Arial"/>
              </a:endParaRPr>
            </a:p>
          </p:txBody>
        </p:sp>
        <p:sp>
          <p:nvSpPr>
            <p:cNvPr id="37" name="Chevron 36"/>
            <p:cNvSpPr/>
            <p:nvPr/>
          </p:nvSpPr>
          <p:spPr bwMode="gray">
            <a:xfrm>
              <a:off x="3158473" y="3062798"/>
              <a:ext cx="792089" cy="418473"/>
            </a:xfrm>
            <a:prstGeom prst="chevron">
              <a:avLst/>
            </a:prstGeom>
            <a:solidFill>
              <a:schemeClr val="accent1"/>
            </a:solidFill>
          </p:spPr>
          <p:txBody>
            <a:bodyPr wrap="square" rtlCol="0" anchor="ctr" anchorCtr="1">
              <a:noAutofit/>
            </a:bodyPr>
            <a:lstStyle/>
            <a:p>
              <a:pPr algn="ctr"/>
              <a:endParaRPr lang="en-US" sz="1200" dirty="0" smtClean="0">
                <a:solidFill>
                  <a:srgbClr val="FFFFFF"/>
                </a:solidFill>
                <a:cs typeface="Arial"/>
              </a:endParaRPr>
            </a:p>
          </p:txBody>
        </p:sp>
      </p:grpSp>
      <p:grpSp>
        <p:nvGrpSpPr>
          <p:cNvPr id="25" name="Group 67"/>
          <p:cNvGrpSpPr/>
          <p:nvPr/>
        </p:nvGrpSpPr>
        <p:grpSpPr>
          <a:xfrm>
            <a:off x="5585192" y="4163690"/>
            <a:ext cx="343049" cy="344818"/>
            <a:chOff x="6502858" y="4423767"/>
            <a:chExt cx="912853" cy="917562"/>
          </a:xfrm>
        </p:grpSpPr>
        <p:pic>
          <p:nvPicPr>
            <p:cNvPr id="26" name="Picture 16" descr="\\psf\Host\Users\eric\Graphic Tank\Office Icons_XLS copy.png"/>
            <p:cNvPicPr>
              <a:picLocks noChangeAspect="1" noChangeArrowheads="1"/>
            </p:cNvPicPr>
            <p:nvPr/>
          </p:nvPicPr>
          <p:blipFill>
            <a:blip r:embed="rId7"/>
            <a:srcRect/>
            <a:stretch>
              <a:fillRect/>
            </a:stretch>
          </p:blipFill>
          <p:spPr bwMode="auto">
            <a:xfrm>
              <a:off x="6502858" y="4639733"/>
              <a:ext cx="168123" cy="218251"/>
            </a:xfrm>
            <a:prstGeom prst="rect">
              <a:avLst/>
            </a:prstGeom>
            <a:noFill/>
          </p:spPr>
        </p:pic>
        <p:pic>
          <p:nvPicPr>
            <p:cNvPr id="27" name="Picture 18" descr="\\psf\Host\Users\eric\Graphic Tank\Office Icons_Word copy.png"/>
            <p:cNvPicPr>
              <a:picLocks noChangeAspect="1" noChangeArrowheads="1"/>
            </p:cNvPicPr>
            <p:nvPr/>
          </p:nvPicPr>
          <p:blipFill>
            <a:blip r:embed="rId8"/>
            <a:srcRect/>
            <a:stretch>
              <a:fillRect/>
            </a:stretch>
          </p:blipFill>
          <p:spPr bwMode="auto">
            <a:xfrm>
              <a:off x="7247588" y="4948700"/>
              <a:ext cx="165809" cy="215937"/>
            </a:xfrm>
            <a:prstGeom prst="rect">
              <a:avLst/>
            </a:prstGeom>
            <a:noFill/>
          </p:spPr>
        </p:pic>
        <p:pic>
          <p:nvPicPr>
            <p:cNvPr id="28" name="Picture 23" descr="\\psf\Host\Users\eric\Graphic Tank\Office Icons_PDF copy.png"/>
            <p:cNvPicPr>
              <a:picLocks noChangeAspect="1" noChangeArrowheads="1"/>
            </p:cNvPicPr>
            <p:nvPr/>
          </p:nvPicPr>
          <p:blipFill>
            <a:blip r:embed="rId9"/>
            <a:srcRect/>
            <a:stretch>
              <a:fillRect/>
            </a:stretch>
          </p:blipFill>
          <p:spPr bwMode="auto">
            <a:xfrm>
              <a:off x="6760281" y="4427827"/>
              <a:ext cx="168123" cy="215937"/>
            </a:xfrm>
            <a:prstGeom prst="rect">
              <a:avLst/>
            </a:prstGeom>
            <a:noFill/>
          </p:spPr>
        </p:pic>
        <p:pic>
          <p:nvPicPr>
            <p:cNvPr id="29" name="Picture 25" descr="\\psf\Host\Users\eric\Graphic Tank\Office Icons_Outlook copy.png"/>
            <p:cNvPicPr>
              <a:picLocks noChangeAspect="1" noChangeArrowheads="1"/>
            </p:cNvPicPr>
            <p:nvPr/>
          </p:nvPicPr>
          <p:blipFill>
            <a:blip r:embed="rId10"/>
            <a:srcRect/>
            <a:stretch>
              <a:fillRect/>
            </a:stretch>
          </p:blipFill>
          <p:spPr bwMode="auto">
            <a:xfrm>
              <a:off x="6503629" y="4911968"/>
              <a:ext cx="167352" cy="214395"/>
            </a:xfrm>
            <a:prstGeom prst="rect">
              <a:avLst/>
            </a:prstGeom>
            <a:noFill/>
          </p:spPr>
        </p:pic>
        <p:pic>
          <p:nvPicPr>
            <p:cNvPr id="30" name="Picture 16" descr="\\psf\Host\Users\eric\Graphic Tank\Office Icons_XLS copy.png"/>
            <p:cNvPicPr>
              <a:picLocks noChangeAspect="1" noChangeArrowheads="1"/>
            </p:cNvPicPr>
            <p:nvPr/>
          </p:nvPicPr>
          <p:blipFill>
            <a:blip r:embed="rId7"/>
            <a:srcRect/>
            <a:stretch>
              <a:fillRect/>
            </a:stretch>
          </p:blipFill>
          <p:spPr bwMode="auto">
            <a:xfrm>
              <a:off x="6760281" y="5123078"/>
              <a:ext cx="168123" cy="218251"/>
            </a:xfrm>
            <a:prstGeom prst="rect">
              <a:avLst/>
            </a:prstGeom>
            <a:noFill/>
          </p:spPr>
        </p:pic>
        <p:pic>
          <p:nvPicPr>
            <p:cNvPr id="31" name="Picture 25" descr="\\psf\Host\Users\eric\Graphic Tank\Office Icons_Outlook copy.png"/>
            <p:cNvPicPr>
              <a:picLocks noChangeAspect="1" noChangeArrowheads="1"/>
            </p:cNvPicPr>
            <p:nvPr/>
          </p:nvPicPr>
          <p:blipFill>
            <a:blip r:embed="rId10"/>
            <a:srcRect/>
            <a:stretch>
              <a:fillRect/>
            </a:stretch>
          </p:blipFill>
          <p:spPr bwMode="auto">
            <a:xfrm>
              <a:off x="7020355" y="5123078"/>
              <a:ext cx="167352" cy="214395"/>
            </a:xfrm>
            <a:prstGeom prst="rect">
              <a:avLst/>
            </a:prstGeom>
            <a:noFill/>
          </p:spPr>
        </p:pic>
        <p:pic>
          <p:nvPicPr>
            <p:cNvPr id="32" name="Picture 18" descr="\\psf\Host\Users\eric\Graphic Tank\Office Icons_Word copy.png"/>
            <p:cNvPicPr>
              <a:picLocks noChangeAspect="1" noChangeArrowheads="1"/>
            </p:cNvPicPr>
            <p:nvPr/>
          </p:nvPicPr>
          <p:blipFill>
            <a:blip r:embed="rId8"/>
            <a:srcRect/>
            <a:stretch>
              <a:fillRect/>
            </a:stretch>
          </p:blipFill>
          <p:spPr bwMode="auto">
            <a:xfrm>
              <a:off x="7020355" y="4423767"/>
              <a:ext cx="165809" cy="215937"/>
            </a:xfrm>
            <a:prstGeom prst="rect">
              <a:avLst/>
            </a:prstGeom>
            <a:noFill/>
          </p:spPr>
        </p:pic>
        <p:pic>
          <p:nvPicPr>
            <p:cNvPr id="33" name="Picture 23" descr="\\psf\Host\Users\eric\Graphic Tank\Office Icons_PDF copy.png"/>
            <p:cNvPicPr>
              <a:picLocks noChangeAspect="1" noChangeArrowheads="1"/>
            </p:cNvPicPr>
            <p:nvPr/>
          </p:nvPicPr>
          <p:blipFill>
            <a:blip r:embed="rId9"/>
            <a:srcRect/>
            <a:stretch>
              <a:fillRect/>
            </a:stretch>
          </p:blipFill>
          <p:spPr bwMode="auto">
            <a:xfrm>
              <a:off x="7247588" y="4653136"/>
              <a:ext cx="168123" cy="215937"/>
            </a:xfrm>
            <a:prstGeom prst="rect">
              <a:avLst/>
            </a:prstGeom>
            <a:noFill/>
          </p:spPr>
        </p:pic>
      </p:grpSp>
      <p:pic>
        <p:nvPicPr>
          <p:cNvPr id="43" name="Picture 2"/>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b="21269"/>
          <a:stretch/>
        </p:blipFill>
        <p:spPr bwMode="auto">
          <a:xfrm>
            <a:off x="7612860" y="4360959"/>
            <a:ext cx="2865154" cy="1566927"/>
          </a:xfrm>
          <a:prstGeom prst="rect">
            <a:avLst/>
          </a:prstGeom>
          <a:noFill/>
          <a:ln w="3175">
            <a:noFill/>
            <a:miter lim="800000"/>
            <a:headEnd/>
            <a:tailEnd/>
          </a:ln>
        </p:spPr>
      </p:pic>
    </p:spTree>
    <p:extLst>
      <p:ext uri="{BB962C8B-B14F-4D97-AF65-F5344CB8AC3E}">
        <p14:creationId xmlns:p14="http://schemas.microsoft.com/office/powerpoint/2010/main" val="267147577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80C86A-DA2D-4264-8546-B1836C245F55}"/>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ITPro</Template>
  <TotalTime>2</TotalTime>
  <Words>2354</Words>
  <Application>Microsoft Office PowerPoint</Application>
  <PresentationFormat>Custom</PresentationFormat>
  <Paragraphs>243</Paragraphs>
  <Slides>24</Slides>
  <Notes>10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24</vt:i4>
      </vt:variant>
    </vt:vector>
  </HeadingPairs>
  <TitlesOfParts>
    <vt:vector size="35" baseType="lpstr">
      <vt:lpstr>Arial Unicode MS</vt:lpstr>
      <vt:lpstr>MS PGothic</vt:lpstr>
      <vt:lpstr>MS PGothic</vt:lpstr>
      <vt:lpstr>Arial</vt:lpstr>
      <vt:lpstr>Calibri</vt:lpstr>
      <vt:lpstr>Consolas</vt:lpstr>
      <vt:lpstr>Segoe UI</vt:lpstr>
      <vt:lpstr>Segoe UI Light</vt:lpstr>
      <vt:lpstr>Wingdings</vt:lpstr>
      <vt:lpstr>5-30499_SPC_2014_ITPro_Template_16x9</vt:lpstr>
      <vt:lpstr>1_5-30499_SPC_2014_ITPro_Template_16x9</vt:lpstr>
      <vt:lpstr>PowerPoint Presentation</vt:lpstr>
      <vt:lpstr>Combining the Power of      SAP and SharePoint</vt:lpstr>
      <vt:lpstr>Agenda</vt:lpstr>
      <vt:lpstr>Combining the Power of SAP &amp; Microsoft 3 Current Methods</vt:lpstr>
      <vt:lpstr>Why Connect SharePoint Content to Processes?</vt:lpstr>
      <vt:lpstr>Today SAP and OpenText Announce a New Solution Integrating The Three Platforms</vt:lpstr>
      <vt:lpstr>What Does Content Management for SharePoint Do?</vt:lpstr>
      <vt:lpstr>Improving Process Efficiency:  SharePoint User Interface for SAP Business Workspaces</vt:lpstr>
      <vt:lpstr>Improving Process Efficiency: SharePoint Content Available in SAP Workspaces</vt:lpstr>
      <vt:lpstr>Extending Governance and Control of SharePoint Documents and Sites</vt:lpstr>
      <vt:lpstr>Case Study:</vt:lpstr>
      <vt:lpstr>Anglian Water: Work Order Management</vt:lpstr>
      <vt:lpstr>Product Demonstration</vt:lpstr>
      <vt:lpstr>Pain when SharePoint is not SAP enabled</vt:lpstr>
      <vt:lpstr>Pain when SAP is not SharePoint enabled</vt:lpstr>
      <vt:lpstr>Takeaway for Microsoft SharePoint Customers</vt:lpstr>
      <vt:lpstr>How Does the SAP OpenText Partnership Work?</vt:lpstr>
      <vt:lpstr>SAP ECM Suite by OpenText</vt:lpstr>
      <vt:lpstr>SAP, Microsoft &amp; OpenText – Strategic Partners</vt:lpstr>
      <vt:lpstr>More Information Online and In-Person</vt:lpstr>
      <vt:lpstr>Questions?</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Combining the Power of SAP and SharePoint</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2014-03-05T17:52:48Z</dcterms:created>
  <dcterms:modified xsi:type="dcterms:W3CDTF">2014-03-05T21:46:10Z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