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6"/>
  </p:notesMasterIdLst>
  <p:handoutMasterIdLst>
    <p:handoutMasterId r:id="rId47"/>
  </p:handoutMasterIdLst>
  <p:sldIdLst>
    <p:sldId id="1236" r:id="rId5"/>
    <p:sldId id="1124" r:id="rId6"/>
    <p:sldId id="1273" r:id="rId7"/>
    <p:sldId id="1274" r:id="rId8"/>
    <p:sldId id="1275" r:id="rId9"/>
    <p:sldId id="1276" r:id="rId10"/>
    <p:sldId id="1277" r:id="rId11"/>
    <p:sldId id="1278" r:id="rId12"/>
    <p:sldId id="1311"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312" r:id="rId26"/>
    <p:sldId id="1293" r:id="rId27"/>
    <p:sldId id="1313" r:id="rId28"/>
    <p:sldId id="1295" r:id="rId29"/>
    <p:sldId id="1296" r:id="rId30"/>
    <p:sldId id="1297" r:id="rId31"/>
    <p:sldId id="1298" r:id="rId32"/>
    <p:sldId id="1299" r:id="rId33"/>
    <p:sldId id="1300" r:id="rId34"/>
    <p:sldId id="1301" r:id="rId35"/>
    <p:sldId id="1302" r:id="rId36"/>
    <p:sldId id="1303" r:id="rId37"/>
    <p:sldId id="1304" r:id="rId38"/>
    <p:sldId id="1305" r:id="rId39"/>
    <p:sldId id="1306" r:id="rId40"/>
    <p:sldId id="1307" r:id="rId41"/>
    <p:sldId id="1308" r:id="rId42"/>
    <p:sldId id="1309" r:id="rId43"/>
    <p:sldId id="1315" r:id="rId44"/>
    <p:sldId id="1314" r:id="rId4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 2014 ITPro Template" id="{2266D7F5-89A7-478C-8A43-C1409DDC88B9}">
          <p14:sldIdLst>
            <p14:sldId id="1236"/>
            <p14:sldId id="1124"/>
            <p14:sldId id="1273"/>
            <p14:sldId id="1274"/>
            <p14:sldId id="1275"/>
            <p14:sldId id="1276"/>
            <p14:sldId id="1277"/>
            <p14:sldId id="1278"/>
            <p14:sldId id="1311"/>
            <p14:sldId id="1280"/>
            <p14:sldId id="1281"/>
            <p14:sldId id="1282"/>
            <p14:sldId id="1283"/>
            <p14:sldId id="1284"/>
            <p14:sldId id="1285"/>
            <p14:sldId id="1286"/>
            <p14:sldId id="1287"/>
            <p14:sldId id="1288"/>
            <p14:sldId id="1289"/>
            <p14:sldId id="1290"/>
            <p14:sldId id="1291"/>
            <p14:sldId id="1312"/>
            <p14:sldId id="1293"/>
            <p14:sldId id="1313"/>
            <p14:sldId id="1295"/>
            <p14:sldId id="1296"/>
            <p14:sldId id="1297"/>
            <p14:sldId id="1298"/>
            <p14:sldId id="1299"/>
            <p14:sldId id="1300"/>
            <p14:sldId id="1301"/>
            <p14:sldId id="1302"/>
            <p14:sldId id="1303"/>
            <p14:sldId id="1304"/>
            <p14:sldId id="1305"/>
            <p14:sldId id="1306"/>
            <p14:sldId id="1307"/>
            <p14:sldId id="1308"/>
            <p14:sldId id="1309"/>
            <p14:sldId id="1315"/>
            <p14:sldId id="1314"/>
          </p14:sldIdLst>
        </p14:section>
        <p14:section name="Introduction to Guidelines" id="{97DA0E8C-FDA9-43B6-8E80-6C67B24BEC20}">
          <p14:sldIdLst/>
        </p14:section>
        <p14:section name="Section Headers &amp; Other Text Layouts" id="{5F50D998-ACFC-4905-95DF-13C869054312}">
          <p14:sldIdLst/>
        </p14:section>
        <p14:section name="Charts &amp; Tables" id="{1FC2E2F0-F752-4FDF-A55B-FE86FB6B07A7}">
          <p14:sldIdLst/>
        </p14:section>
        <p14:section name="Guidelines: Microsoft Logo for Microsoft as lead brand" id="{1265ED4C-5601-439B-952C-1BE5E1269EAF}">
          <p14:sldIdLst/>
        </p14:section>
        <p14:section name="Guidelines: Font" id="{6DAFE5EB-1B37-43B4-822B-D2CEA05D1F5B}">
          <p14:sldIdLst/>
        </p14:section>
        <p14:section name="Guidelines: Grid" id="{F79ADBA6-41C3-4910-961D-46DDFACA22D2}">
          <p14:sldIdLst/>
        </p14:section>
        <p14:section name="Guidelines: Colors" id="{E3865F22-8166-4EFA-9E05-70FEF49DF8C5}">
          <p14:sldIdLst/>
        </p14:section>
        <p14:section name="Ilustration" id="{31A37708-07ED-4100-B0F5-72833380F4D2}">
          <p14:sldIdLst/>
        </p14:section>
        <p14:section name="Photography" id="{AEEC96AC-6811-479A-8547-B61B5179E517}">
          <p14:sldIdLst/>
        </p14:section>
        <p14:section name="Icons" id="{43A60019-8B62-42D1-9C30-6C468ED1A77C}">
          <p14:sldIdLst/>
        </p14:section>
        <p14:section name="Content tiles" id="{0DF21581-47AB-4BB5-9443-F4D96EFBC540}">
          <p14:sldIdLst/>
        </p14:section>
        <p14:section name="Accessibility" id="{0C90B28B-57B5-4C4C-9C65-C45B44A17BA9}">
          <p14:sldIdLst/>
        </p14:section>
        <p14:section name="Other templates" id="{2F75313F-CC0A-445A-9CEF-DE585262EAA2}">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Jimi Ibbett" initials="JI" lastIdx="2" clrIdx="2"/>
  <p:cmAuthor id="3" name="Wuehler, Richard Heinz (SWD)" initials="WRH("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232" autoAdjust="0"/>
    <p:restoredTop sz="95232" autoAdjust="0"/>
  </p:normalViewPr>
  <p:slideViewPr>
    <p:cSldViewPr snapToObjects="1">
      <p:cViewPr varScale="1">
        <p:scale>
          <a:sx n="124" d="100"/>
          <a:sy n="124" d="100"/>
        </p:scale>
        <p:origin x="720" y="96"/>
      </p:cViewPr>
      <p:guideLst>
        <p:guide orient="horz" pos="2203"/>
        <p:guide pos="3917"/>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473D7-D714-40A2-BE19-6B21A4C87A5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CDCE394-6A8A-47B2-9C1A-DBE9F32DB7CC}">
      <dgm:prSet phldrT="[Text]" custT="1"/>
      <dgm:spPr>
        <a:scene3d>
          <a:camera prst="orthographicFront"/>
          <a:lightRig rig="threePt" dir="t"/>
        </a:scene3d>
        <a:sp3d>
          <a:bevelT/>
        </a:sp3d>
      </dgm:spPr>
      <dgm:t>
        <a:bodyPr/>
        <a:lstStyle/>
        <a:p>
          <a:r>
            <a:rPr lang="en-US" sz="2000" dirty="0" smtClean="0">
              <a:effectLst>
                <a:outerShdw blurRad="50800" dist="38100" dir="5400000" algn="t" rotWithShape="0">
                  <a:prstClr val="black">
                    <a:alpha val="40000"/>
                  </a:prstClr>
                </a:outerShdw>
              </a:effectLst>
            </a:rPr>
            <a:t>Flexible</a:t>
          </a:r>
          <a:endParaRPr lang="en-US" sz="2000" dirty="0">
            <a:effectLst>
              <a:outerShdw blurRad="50800" dist="38100" dir="5400000" algn="t" rotWithShape="0">
                <a:prstClr val="black">
                  <a:alpha val="40000"/>
                </a:prstClr>
              </a:outerShdw>
            </a:effectLst>
          </a:endParaRPr>
        </a:p>
      </dgm:t>
    </dgm:pt>
    <dgm:pt modelId="{A43E1020-9306-47D9-88EE-25ABD0B35257}" type="parTrans" cxnId="{39B32C93-B5D8-400D-9909-CB467CF629D9}">
      <dgm:prSet/>
      <dgm:spPr/>
      <dgm:t>
        <a:bodyPr/>
        <a:lstStyle/>
        <a:p>
          <a:endParaRPr lang="en-US"/>
        </a:p>
      </dgm:t>
    </dgm:pt>
    <dgm:pt modelId="{18C1D4BE-4C51-4DBC-839E-51B2907879C7}" type="sibTrans" cxnId="{39B32C93-B5D8-400D-9909-CB467CF629D9}">
      <dgm:prSet/>
      <dgm:spPr/>
      <dgm:t>
        <a:bodyPr/>
        <a:lstStyle/>
        <a:p>
          <a:endParaRPr lang="en-US"/>
        </a:p>
      </dgm:t>
    </dgm:pt>
    <dgm:pt modelId="{C0EF0FF0-DC5D-402A-952B-6966B7AAE710}">
      <dgm:prSet phldrT="[Text]" custT="1"/>
      <dgm:spPr>
        <a:scene3d>
          <a:camera prst="orthographicFront"/>
          <a:lightRig rig="threePt" dir="t"/>
        </a:scene3d>
        <a:sp3d>
          <a:bevelT/>
        </a:sp3d>
      </dgm:spPr>
      <dgm:t>
        <a:bodyPr/>
        <a:lstStyle/>
        <a:p>
          <a:r>
            <a:rPr lang="en-US" sz="2000" dirty="0" smtClean="0">
              <a:effectLst>
                <a:outerShdw blurRad="50800" dist="38100" dir="5400000" algn="t" rotWithShape="0">
                  <a:prstClr val="black">
                    <a:alpha val="40000"/>
                  </a:prstClr>
                </a:outerShdw>
              </a:effectLst>
            </a:rPr>
            <a:t>Efficient</a:t>
          </a:r>
          <a:endParaRPr lang="en-US" sz="2000" dirty="0">
            <a:effectLst>
              <a:outerShdw blurRad="50800" dist="38100" dir="5400000" algn="t" rotWithShape="0">
                <a:prstClr val="black">
                  <a:alpha val="40000"/>
                </a:prstClr>
              </a:outerShdw>
            </a:effectLst>
          </a:endParaRPr>
        </a:p>
      </dgm:t>
    </dgm:pt>
    <dgm:pt modelId="{45BC273F-8599-4459-9D5C-270E2011666E}" type="parTrans" cxnId="{D0523013-3AF1-414D-A85B-0F9B7148CFD4}">
      <dgm:prSet/>
      <dgm:spPr/>
      <dgm:t>
        <a:bodyPr/>
        <a:lstStyle/>
        <a:p>
          <a:endParaRPr lang="en-US"/>
        </a:p>
      </dgm:t>
    </dgm:pt>
    <dgm:pt modelId="{F8BEA27C-7EAE-46E4-88D8-78C025672924}" type="sibTrans" cxnId="{D0523013-3AF1-414D-A85B-0F9B7148CFD4}">
      <dgm:prSet/>
      <dgm:spPr/>
      <dgm:t>
        <a:bodyPr/>
        <a:lstStyle/>
        <a:p>
          <a:endParaRPr lang="en-US"/>
        </a:p>
      </dgm:t>
    </dgm:pt>
    <dgm:pt modelId="{DF993932-903F-4A61-A31F-DA0EBFC601EC}">
      <dgm:prSet phldrT="[Text]" custT="1"/>
      <dgm:spPr>
        <a:scene3d>
          <a:camera prst="orthographicFront"/>
          <a:lightRig rig="threePt" dir="t"/>
        </a:scene3d>
        <a:sp3d>
          <a:bevelT/>
        </a:sp3d>
      </dgm:spPr>
      <dgm:t>
        <a:bodyPr/>
        <a:lstStyle/>
        <a:p>
          <a:r>
            <a:rPr lang="en-US" sz="2000" dirty="0" smtClean="0">
              <a:effectLst>
                <a:outerShdw blurRad="50800" dist="38100" dir="5400000" algn="t" rotWithShape="0">
                  <a:prstClr val="black">
                    <a:alpha val="40000"/>
                  </a:prstClr>
                </a:outerShdw>
              </a:effectLst>
            </a:rPr>
            <a:t>Highly Available</a:t>
          </a:r>
          <a:endParaRPr lang="en-US" sz="2000" dirty="0">
            <a:effectLst>
              <a:outerShdw blurRad="50800" dist="38100" dir="5400000" algn="t" rotWithShape="0">
                <a:prstClr val="black">
                  <a:alpha val="40000"/>
                </a:prstClr>
              </a:outerShdw>
            </a:effectLst>
          </a:endParaRPr>
        </a:p>
      </dgm:t>
    </dgm:pt>
    <dgm:pt modelId="{232D23E9-3B21-475F-A8D6-F3FE8B8A48A9}" type="parTrans" cxnId="{87F43CFD-B774-4588-9E7B-CCC0C16B458C}">
      <dgm:prSet/>
      <dgm:spPr/>
      <dgm:t>
        <a:bodyPr/>
        <a:lstStyle/>
        <a:p>
          <a:endParaRPr lang="en-US"/>
        </a:p>
      </dgm:t>
    </dgm:pt>
    <dgm:pt modelId="{7D3C9607-4153-4B78-BE1D-F9160CA773F6}" type="sibTrans" cxnId="{87F43CFD-B774-4588-9E7B-CCC0C16B458C}">
      <dgm:prSet/>
      <dgm:spPr/>
      <dgm:t>
        <a:bodyPr/>
        <a:lstStyle/>
        <a:p>
          <a:endParaRPr lang="en-US"/>
        </a:p>
      </dgm:t>
    </dgm:pt>
    <dgm:pt modelId="{AB44DBBF-398B-4249-A2A1-08C26FC9D19C}">
      <dgm:prSet custT="1"/>
      <dgm:spPr/>
      <dgm:t>
        <a:bodyPr/>
        <a:lstStyle/>
        <a:p>
          <a:r>
            <a:rPr lang="en-US" sz="1800" dirty="0" smtClean="0"/>
            <a:t>Deploy as a hardware appliance or a VM</a:t>
          </a:r>
          <a:endParaRPr lang="en-US" sz="1800" dirty="0"/>
        </a:p>
      </dgm:t>
    </dgm:pt>
    <dgm:pt modelId="{00B3A7B3-FE02-4AE3-AAB1-37BC31772B30}" type="parTrans" cxnId="{75D417B8-4C3A-4AC7-BA3D-AF6DAF96CCF4}">
      <dgm:prSet/>
      <dgm:spPr/>
      <dgm:t>
        <a:bodyPr/>
        <a:lstStyle/>
        <a:p>
          <a:endParaRPr lang="en-US"/>
        </a:p>
      </dgm:t>
    </dgm:pt>
    <dgm:pt modelId="{8F219F92-E49A-4021-8A5F-D1A540AF1804}" type="sibTrans" cxnId="{75D417B8-4C3A-4AC7-BA3D-AF6DAF96CCF4}">
      <dgm:prSet/>
      <dgm:spPr/>
      <dgm:t>
        <a:bodyPr/>
        <a:lstStyle/>
        <a:p>
          <a:endParaRPr lang="en-US"/>
        </a:p>
      </dgm:t>
    </dgm:pt>
    <dgm:pt modelId="{DBB33326-1199-4216-9333-8679E7EEE6D8}">
      <dgm:prSet custT="1"/>
      <dgm:spPr/>
      <dgm:t>
        <a:bodyPr/>
        <a:lstStyle/>
        <a:p>
          <a:r>
            <a:rPr lang="en-US" sz="1800" dirty="0" smtClean="0"/>
            <a:t>Combining StoreOnce  (4KB) and Veeam (256KB) deduplication delivers impressive data reduction  ratios</a:t>
          </a:r>
          <a:endParaRPr lang="en-US" sz="1800" dirty="0"/>
        </a:p>
      </dgm:t>
    </dgm:pt>
    <dgm:pt modelId="{936C0024-7965-4B3E-8880-9A49DC4CA2B1}" type="parTrans" cxnId="{7CAD42E2-B2DA-4BE3-8C1F-F73BB009D675}">
      <dgm:prSet/>
      <dgm:spPr/>
      <dgm:t>
        <a:bodyPr/>
        <a:lstStyle/>
        <a:p>
          <a:endParaRPr lang="en-US"/>
        </a:p>
      </dgm:t>
    </dgm:pt>
    <dgm:pt modelId="{2546CE06-E091-4F72-B9D3-B56CE2307604}" type="sibTrans" cxnId="{7CAD42E2-B2DA-4BE3-8C1F-F73BB009D675}">
      <dgm:prSet/>
      <dgm:spPr/>
      <dgm:t>
        <a:bodyPr/>
        <a:lstStyle/>
        <a:p>
          <a:endParaRPr lang="en-US"/>
        </a:p>
      </dgm:t>
    </dgm:pt>
    <dgm:pt modelId="{685A72B3-7E83-4110-89FC-876529A25D95}">
      <dgm:prSet custT="1"/>
      <dgm:spPr/>
      <dgm:t>
        <a:bodyPr/>
        <a:lstStyle/>
        <a:p>
          <a:r>
            <a:rPr lang="en-US" sz="1800" dirty="0" smtClean="0"/>
            <a:t>Start small and scale out to protect up to 768TB</a:t>
          </a:r>
          <a:endParaRPr lang="en-US" sz="1800" dirty="0"/>
        </a:p>
      </dgm:t>
    </dgm:pt>
    <dgm:pt modelId="{0F3E1417-6BF6-4BE1-B9C7-1E2E373EEABB}" type="parTrans" cxnId="{F1839FDA-1144-4FB8-9EA8-962CBE472997}">
      <dgm:prSet/>
      <dgm:spPr/>
      <dgm:t>
        <a:bodyPr/>
        <a:lstStyle/>
        <a:p>
          <a:endParaRPr lang="en-US"/>
        </a:p>
      </dgm:t>
    </dgm:pt>
    <dgm:pt modelId="{104F0C79-6205-45AC-9F1E-673CCF3629A5}" type="sibTrans" cxnId="{F1839FDA-1144-4FB8-9EA8-962CBE472997}">
      <dgm:prSet/>
      <dgm:spPr/>
      <dgm:t>
        <a:bodyPr/>
        <a:lstStyle/>
        <a:p>
          <a:endParaRPr lang="en-US"/>
        </a:p>
      </dgm:t>
    </dgm:pt>
    <dgm:pt modelId="{E9C721ED-65C3-4B01-9BF8-E6AEF69EA806}">
      <dgm:prSet custT="1"/>
      <dgm:spPr/>
      <dgm:t>
        <a:bodyPr/>
        <a:lstStyle/>
        <a:p>
          <a:r>
            <a:rPr lang="en-US" sz="1800" dirty="0" smtClean="0"/>
            <a:t>Autonomic restart ensuring completion of backup jobs</a:t>
          </a:r>
          <a:endParaRPr lang="en-US" sz="1800" dirty="0"/>
        </a:p>
      </dgm:t>
    </dgm:pt>
    <dgm:pt modelId="{2AE714B9-8787-4807-9CD0-287740376DE0}" type="parTrans" cxnId="{E418E1B9-FA89-4A55-9851-951B8D681C8B}">
      <dgm:prSet/>
      <dgm:spPr/>
      <dgm:t>
        <a:bodyPr/>
        <a:lstStyle/>
        <a:p>
          <a:endParaRPr lang="en-US"/>
        </a:p>
      </dgm:t>
    </dgm:pt>
    <dgm:pt modelId="{83B85D8A-AA0E-459F-8B93-547EFBE179DA}" type="sibTrans" cxnId="{E418E1B9-FA89-4A55-9851-951B8D681C8B}">
      <dgm:prSet/>
      <dgm:spPr/>
      <dgm:t>
        <a:bodyPr/>
        <a:lstStyle/>
        <a:p>
          <a:endParaRPr lang="en-US"/>
        </a:p>
      </dgm:t>
    </dgm:pt>
    <dgm:pt modelId="{77B3E800-2F29-4846-ABA5-259C4B54BCA3}">
      <dgm:prSet custT="1"/>
      <dgm:spPr/>
      <dgm:t>
        <a:bodyPr/>
        <a:lstStyle/>
        <a:p>
          <a:r>
            <a:rPr lang="en-US" sz="1800" dirty="0"/>
            <a:t>3x faster backup and 5x faster recovery than </a:t>
          </a:r>
          <a:r>
            <a:rPr lang="en-US" sz="1800" dirty="0" smtClean="0"/>
            <a:t>competing solutions</a:t>
          </a:r>
          <a:endParaRPr lang="en-US" sz="1800" dirty="0"/>
        </a:p>
      </dgm:t>
    </dgm:pt>
    <dgm:pt modelId="{735B04CD-0420-4A47-930D-E426C8D22D5D}" type="parTrans" cxnId="{26357F08-13F8-489D-A661-789653ACA8AB}">
      <dgm:prSet/>
      <dgm:spPr/>
      <dgm:t>
        <a:bodyPr/>
        <a:lstStyle/>
        <a:p>
          <a:endParaRPr lang="en-US"/>
        </a:p>
      </dgm:t>
    </dgm:pt>
    <dgm:pt modelId="{26E2E0DA-B06D-4A71-B94C-F1978122D077}" type="sibTrans" cxnId="{26357F08-13F8-489D-A661-789653ACA8AB}">
      <dgm:prSet/>
      <dgm:spPr/>
      <dgm:t>
        <a:bodyPr/>
        <a:lstStyle/>
        <a:p>
          <a:endParaRPr lang="en-US"/>
        </a:p>
      </dgm:t>
    </dgm:pt>
    <dgm:pt modelId="{0CD04D00-8996-4347-8581-56161CDDA6D6}" type="pres">
      <dgm:prSet presAssocID="{208473D7-D714-40A2-BE19-6B21A4C87A52}" presName="linear" presStyleCnt="0">
        <dgm:presLayoutVars>
          <dgm:dir/>
          <dgm:animLvl val="lvl"/>
          <dgm:resizeHandles val="exact"/>
        </dgm:presLayoutVars>
      </dgm:prSet>
      <dgm:spPr/>
      <dgm:t>
        <a:bodyPr/>
        <a:lstStyle/>
        <a:p>
          <a:endParaRPr lang="en-US"/>
        </a:p>
      </dgm:t>
    </dgm:pt>
    <dgm:pt modelId="{7B528E4F-69BF-4F15-BA56-86147F6F7F30}" type="pres">
      <dgm:prSet presAssocID="{6CDCE394-6A8A-47B2-9C1A-DBE9F32DB7CC}" presName="parentLin" presStyleCnt="0"/>
      <dgm:spPr/>
    </dgm:pt>
    <dgm:pt modelId="{BB809CA0-764A-46D9-8F13-C18DF70396B5}" type="pres">
      <dgm:prSet presAssocID="{6CDCE394-6A8A-47B2-9C1A-DBE9F32DB7CC}" presName="parentLeftMargin" presStyleLbl="node1" presStyleIdx="0" presStyleCnt="3"/>
      <dgm:spPr/>
      <dgm:t>
        <a:bodyPr/>
        <a:lstStyle/>
        <a:p>
          <a:endParaRPr lang="en-US"/>
        </a:p>
      </dgm:t>
    </dgm:pt>
    <dgm:pt modelId="{542146AC-592F-4BD2-A643-6D852D422452}" type="pres">
      <dgm:prSet presAssocID="{6CDCE394-6A8A-47B2-9C1A-DBE9F32DB7CC}" presName="parentText" presStyleLbl="node1" presStyleIdx="0" presStyleCnt="3" custScaleY="69737">
        <dgm:presLayoutVars>
          <dgm:chMax val="0"/>
          <dgm:bulletEnabled val="1"/>
        </dgm:presLayoutVars>
      </dgm:prSet>
      <dgm:spPr/>
      <dgm:t>
        <a:bodyPr/>
        <a:lstStyle/>
        <a:p>
          <a:endParaRPr lang="en-US"/>
        </a:p>
      </dgm:t>
    </dgm:pt>
    <dgm:pt modelId="{04FF9A2B-82DB-48EC-9603-A52CDF23DC3F}" type="pres">
      <dgm:prSet presAssocID="{6CDCE394-6A8A-47B2-9C1A-DBE9F32DB7CC}" presName="negativeSpace" presStyleCnt="0"/>
      <dgm:spPr/>
    </dgm:pt>
    <dgm:pt modelId="{5F700020-BDA2-4402-A66B-514ECE909718}" type="pres">
      <dgm:prSet presAssocID="{6CDCE394-6A8A-47B2-9C1A-DBE9F32DB7CC}" presName="childText" presStyleLbl="conFgAcc1" presStyleIdx="0" presStyleCnt="3">
        <dgm:presLayoutVars>
          <dgm:bulletEnabled val="1"/>
        </dgm:presLayoutVars>
      </dgm:prSet>
      <dgm:spPr/>
      <dgm:t>
        <a:bodyPr/>
        <a:lstStyle/>
        <a:p>
          <a:endParaRPr lang="en-US"/>
        </a:p>
      </dgm:t>
    </dgm:pt>
    <dgm:pt modelId="{780CED23-FD50-4A88-979D-E5E00A7C0DB6}" type="pres">
      <dgm:prSet presAssocID="{18C1D4BE-4C51-4DBC-839E-51B2907879C7}" presName="spaceBetweenRectangles" presStyleCnt="0"/>
      <dgm:spPr/>
    </dgm:pt>
    <dgm:pt modelId="{3B6B1CCC-F312-4B19-9D70-0D1DA0EDBB20}" type="pres">
      <dgm:prSet presAssocID="{C0EF0FF0-DC5D-402A-952B-6966B7AAE710}" presName="parentLin" presStyleCnt="0"/>
      <dgm:spPr/>
    </dgm:pt>
    <dgm:pt modelId="{2F84B442-9220-4CB4-AF59-38A3EE073487}" type="pres">
      <dgm:prSet presAssocID="{C0EF0FF0-DC5D-402A-952B-6966B7AAE710}" presName="parentLeftMargin" presStyleLbl="node1" presStyleIdx="0" presStyleCnt="3"/>
      <dgm:spPr/>
      <dgm:t>
        <a:bodyPr/>
        <a:lstStyle/>
        <a:p>
          <a:endParaRPr lang="en-US"/>
        </a:p>
      </dgm:t>
    </dgm:pt>
    <dgm:pt modelId="{437F5F8E-9C5D-4EE1-A84E-AF15E6B00147}" type="pres">
      <dgm:prSet presAssocID="{C0EF0FF0-DC5D-402A-952B-6966B7AAE710}" presName="parentText" presStyleLbl="node1" presStyleIdx="1" presStyleCnt="3" custScaleY="60419">
        <dgm:presLayoutVars>
          <dgm:chMax val="0"/>
          <dgm:bulletEnabled val="1"/>
        </dgm:presLayoutVars>
      </dgm:prSet>
      <dgm:spPr/>
      <dgm:t>
        <a:bodyPr/>
        <a:lstStyle/>
        <a:p>
          <a:endParaRPr lang="en-US"/>
        </a:p>
      </dgm:t>
    </dgm:pt>
    <dgm:pt modelId="{E9EE4F21-6B6F-4FEE-AB56-D1251F6DD82A}" type="pres">
      <dgm:prSet presAssocID="{C0EF0FF0-DC5D-402A-952B-6966B7AAE710}" presName="negativeSpace" presStyleCnt="0"/>
      <dgm:spPr/>
    </dgm:pt>
    <dgm:pt modelId="{7E905DD1-81BF-4C5D-B1BE-786F693A0933}" type="pres">
      <dgm:prSet presAssocID="{C0EF0FF0-DC5D-402A-952B-6966B7AAE710}" presName="childText" presStyleLbl="conFgAcc1" presStyleIdx="1" presStyleCnt="3">
        <dgm:presLayoutVars>
          <dgm:bulletEnabled val="1"/>
        </dgm:presLayoutVars>
      </dgm:prSet>
      <dgm:spPr/>
      <dgm:t>
        <a:bodyPr/>
        <a:lstStyle/>
        <a:p>
          <a:endParaRPr lang="en-US"/>
        </a:p>
      </dgm:t>
    </dgm:pt>
    <dgm:pt modelId="{DD196C70-D804-4E05-B34E-D5B3727B1741}" type="pres">
      <dgm:prSet presAssocID="{F8BEA27C-7EAE-46E4-88D8-78C025672924}" presName="spaceBetweenRectangles" presStyleCnt="0"/>
      <dgm:spPr/>
    </dgm:pt>
    <dgm:pt modelId="{FCEB0F76-33DA-4D72-87DF-FEB73ABFC6E5}" type="pres">
      <dgm:prSet presAssocID="{DF993932-903F-4A61-A31F-DA0EBFC601EC}" presName="parentLin" presStyleCnt="0"/>
      <dgm:spPr/>
    </dgm:pt>
    <dgm:pt modelId="{0EF8DB1A-E8DF-4556-BB01-6FFDE16027BD}" type="pres">
      <dgm:prSet presAssocID="{DF993932-903F-4A61-A31F-DA0EBFC601EC}" presName="parentLeftMargin" presStyleLbl="node1" presStyleIdx="1" presStyleCnt="3"/>
      <dgm:spPr/>
      <dgm:t>
        <a:bodyPr/>
        <a:lstStyle/>
        <a:p>
          <a:endParaRPr lang="en-US"/>
        </a:p>
      </dgm:t>
    </dgm:pt>
    <dgm:pt modelId="{27DC3A2C-EFA0-460E-B840-54017EFB7899}" type="pres">
      <dgm:prSet presAssocID="{DF993932-903F-4A61-A31F-DA0EBFC601EC}" presName="parentText" presStyleLbl="node1" presStyleIdx="2" presStyleCnt="3" custScaleY="64411">
        <dgm:presLayoutVars>
          <dgm:chMax val="0"/>
          <dgm:bulletEnabled val="1"/>
        </dgm:presLayoutVars>
      </dgm:prSet>
      <dgm:spPr/>
      <dgm:t>
        <a:bodyPr/>
        <a:lstStyle/>
        <a:p>
          <a:endParaRPr lang="en-US"/>
        </a:p>
      </dgm:t>
    </dgm:pt>
    <dgm:pt modelId="{7206E174-440C-4D8A-B629-F146317A8B03}" type="pres">
      <dgm:prSet presAssocID="{DF993932-903F-4A61-A31F-DA0EBFC601EC}" presName="negativeSpace" presStyleCnt="0"/>
      <dgm:spPr/>
    </dgm:pt>
    <dgm:pt modelId="{FE7F984E-5642-4138-AF53-CEC37B93E002}" type="pres">
      <dgm:prSet presAssocID="{DF993932-903F-4A61-A31F-DA0EBFC601EC}" presName="childText" presStyleLbl="conFgAcc1" presStyleIdx="2" presStyleCnt="3">
        <dgm:presLayoutVars>
          <dgm:bulletEnabled val="1"/>
        </dgm:presLayoutVars>
      </dgm:prSet>
      <dgm:spPr/>
      <dgm:t>
        <a:bodyPr/>
        <a:lstStyle/>
        <a:p>
          <a:endParaRPr lang="en-US"/>
        </a:p>
      </dgm:t>
    </dgm:pt>
  </dgm:ptLst>
  <dgm:cxnLst>
    <dgm:cxn modelId="{F1839FDA-1144-4FB8-9EA8-962CBE472997}" srcId="{6CDCE394-6A8A-47B2-9C1A-DBE9F32DB7CC}" destId="{685A72B3-7E83-4110-89FC-876529A25D95}" srcOrd="1" destOrd="0" parTransId="{0F3E1417-6BF6-4BE1-B9C7-1E2E373EEABB}" sibTransId="{104F0C79-6205-45AC-9F1E-673CCF3629A5}"/>
    <dgm:cxn modelId="{3922E966-6D3C-41A7-9FDE-B22BFC423941}" type="presOf" srcId="{DBB33326-1199-4216-9333-8679E7EEE6D8}" destId="{7E905DD1-81BF-4C5D-B1BE-786F693A0933}" srcOrd="0" destOrd="0" presId="urn:microsoft.com/office/officeart/2005/8/layout/list1"/>
    <dgm:cxn modelId="{26357F08-13F8-489D-A661-789653ACA8AB}" srcId="{DF993932-903F-4A61-A31F-DA0EBFC601EC}" destId="{77B3E800-2F29-4846-ABA5-259C4B54BCA3}" srcOrd="1" destOrd="0" parTransId="{735B04CD-0420-4A47-930D-E426C8D22D5D}" sibTransId="{26E2E0DA-B06D-4A71-B94C-F1978122D077}"/>
    <dgm:cxn modelId="{D0523013-3AF1-414D-A85B-0F9B7148CFD4}" srcId="{208473D7-D714-40A2-BE19-6B21A4C87A52}" destId="{C0EF0FF0-DC5D-402A-952B-6966B7AAE710}" srcOrd="1" destOrd="0" parTransId="{45BC273F-8599-4459-9D5C-270E2011666E}" sibTransId="{F8BEA27C-7EAE-46E4-88D8-78C025672924}"/>
    <dgm:cxn modelId="{75D417B8-4C3A-4AC7-BA3D-AF6DAF96CCF4}" srcId="{6CDCE394-6A8A-47B2-9C1A-DBE9F32DB7CC}" destId="{AB44DBBF-398B-4249-A2A1-08C26FC9D19C}" srcOrd="0" destOrd="0" parTransId="{00B3A7B3-FE02-4AE3-AAB1-37BC31772B30}" sibTransId="{8F219F92-E49A-4021-8A5F-D1A540AF1804}"/>
    <dgm:cxn modelId="{7CAD42E2-B2DA-4BE3-8C1F-F73BB009D675}" srcId="{C0EF0FF0-DC5D-402A-952B-6966B7AAE710}" destId="{DBB33326-1199-4216-9333-8679E7EEE6D8}" srcOrd="0" destOrd="0" parTransId="{936C0024-7965-4B3E-8880-9A49DC4CA2B1}" sibTransId="{2546CE06-E091-4F72-B9D3-B56CE2307604}"/>
    <dgm:cxn modelId="{A5F7C45F-F6FB-46B3-AB70-562A6D272CD6}" type="presOf" srcId="{AB44DBBF-398B-4249-A2A1-08C26FC9D19C}" destId="{5F700020-BDA2-4402-A66B-514ECE909718}" srcOrd="0" destOrd="0" presId="urn:microsoft.com/office/officeart/2005/8/layout/list1"/>
    <dgm:cxn modelId="{B01C18F3-40D8-4988-A540-CEB0B70DEB0A}" type="presOf" srcId="{DF993932-903F-4A61-A31F-DA0EBFC601EC}" destId="{0EF8DB1A-E8DF-4556-BB01-6FFDE16027BD}" srcOrd="0" destOrd="0" presId="urn:microsoft.com/office/officeart/2005/8/layout/list1"/>
    <dgm:cxn modelId="{39B32C93-B5D8-400D-9909-CB467CF629D9}" srcId="{208473D7-D714-40A2-BE19-6B21A4C87A52}" destId="{6CDCE394-6A8A-47B2-9C1A-DBE9F32DB7CC}" srcOrd="0" destOrd="0" parTransId="{A43E1020-9306-47D9-88EE-25ABD0B35257}" sibTransId="{18C1D4BE-4C51-4DBC-839E-51B2907879C7}"/>
    <dgm:cxn modelId="{AE7ABDBD-C6BD-40E6-B858-F25E51CF3849}" type="presOf" srcId="{E9C721ED-65C3-4B01-9BF8-E6AEF69EA806}" destId="{FE7F984E-5642-4138-AF53-CEC37B93E002}" srcOrd="0" destOrd="0" presId="urn:microsoft.com/office/officeart/2005/8/layout/list1"/>
    <dgm:cxn modelId="{CAA269D6-235C-46B2-B214-DA6651992F1C}" type="presOf" srcId="{C0EF0FF0-DC5D-402A-952B-6966B7AAE710}" destId="{437F5F8E-9C5D-4EE1-A84E-AF15E6B00147}" srcOrd="1" destOrd="0" presId="urn:microsoft.com/office/officeart/2005/8/layout/list1"/>
    <dgm:cxn modelId="{E418E1B9-FA89-4A55-9851-951B8D681C8B}" srcId="{DF993932-903F-4A61-A31F-DA0EBFC601EC}" destId="{E9C721ED-65C3-4B01-9BF8-E6AEF69EA806}" srcOrd="0" destOrd="0" parTransId="{2AE714B9-8787-4807-9CD0-287740376DE0}" sibTransId="{83B85D8A-AA0E-459F-8B93-547EFBE179DA}"/>
    <dgm:cxn modelId="{87F43CFD-B774-4588-9E7B-CCC0C16B458C}" srcId="{208473D7-D714-40A2-BE19-6B21A4C87A52}" destId="{DF993932-903F-4A61-A31F-DA0EBFC601EC}" srcOrd="2" destOrd="0" parTransId="{232D23E9-3B21-475F-A8D6-F3FE8B8A48A9}" sibTransId="{7D3C9607-4153-4B78-BE1D-F9160CA773F6}"/>
    <dgm:cxn modelId="{9DB9AA6F-28D4-47DB-BE77-AD320B196B7C}" type="presOf" srcId="{77B3E800-2F29-4846-ABA5-259C4B54BCA3}" destId="{FE7F984E-5642-4138-AF53-CEC37B93E002}" srcOrd="0" destOrd="1" presId="urn:microsoft.com/office/officeart/2005/8/layout/list1"/>
    <dgm:cxn modelId="{6B5C402E-7665-4911-9173-11F657E2D9A4}" type="presOf" srcId="{685A72B3-7E83-4110-89FC-876529A25D95}" destId="{5F700020-BDA2-4402-A66B-514ECE909718}" srcOrd="0" destOrd="1" presId="urn:microsoft.com/office/officeart/2005/8/layout/list1"/>
    <dgm:cxn modelId="{44341747-6E73-45F9-9DF8-A234BEA7C31E}" type="presOf" srcId="{6CDCE394-6A8A-47B2-9C1A-DBE9F32DB7CC}" destId="{BB809CA0-764A-46D9-8F13-C18DF70396B5}" srcOrd="0" destOrd="0" presId="urn:microsoft.com/office/officeart/2005/8/layout/list1"/>
    <dgm:cxn modelId="{9144D086-2980-4B3F-BFCB-7E5645AC7EE5}" type="presOf" srcId="{C0EF0FF0-DC5D-402A-952B-6966B7AAE710}" destId="{2F84B442-9220-4CB4-AF59-38A3EE073487}" srcOrd="0" destOrd="0" presId="urn:microsoft.com/office/officeart/2005/8/layout/list1"/>
    <dgm:cxn modelId="{C4DBA416-D913-4FB2-AAF3-46ED59089E76}" type="presOf" srcId="{208473D7-D714-40A2-BE19-6B21A4C87A52}" destId="{0CD04D00-8996-4347-8581-56161CDDA6D6}" srcOrd="0" destOrd="0" presId="urn:microsoft.com/office/officeart/2005/8/layout/list1"/>
    <dgm:cxn modelId="{386BA7AE-6C61-4BD4-A6C4-50C45D970967}" type="presOf" srcId="{DF993932-903F-4A61-A31F-DA0EBFC601EC}" destId="{27DC3A2C-EFA0-460E-B840-54017EFB7899}" srcOrd="1" destOrd="0" presId="urn:microsoft.com/office/officeart/2005/8/layout/list1"/>
    <dgm:cxn modelId="{EADC5E93-9856-44DE-A01E-47528F80A283}" type="presOf" srcId="{6CDCE394-6A8A-47B2-9C1A-DBE9F32DB7CC}" destId="{542146AC-592F-4BD2-A643-6D852D422452}" srcOrd="1" destOrd="0" presId="urn:microsoft.com/office/officeart/2005/8/layout/list1"/>
    <dgm:cxn modelId="{ACDB199B-CC8E-4F4A-A1C8-D93A796C596D}" type="presParOf" srcId="{0CD04D00-8996-4347-8581-56161CDDA6D6}" destId="{7B528E4F-69BF-4F15-BA56-86147F6F7F30}" srcOrd="0" destOrd="0" presId="urn:microsoft.com/office/officeart/2005/8/layout/list1"/>
    <dgm:cxn modelId="{A773D4B9-3264-4E12-9EC9-DE10E6180DC9}" type="presParOf" srcId="{7B528E4F-69BF-4F15-BA56-86147F6F7F30}" destId="{BB809CA0-764A-46D9-8F13-C18DF70396B5}" srcOrd="0" destOrd="0" presId="urn:microsoft.com/office/officeart/2005/8/layout/list1"/>
    <dgm:cxn modelId="{DC08B26A-A3AD-4B5D-8086-C9B6C846BBF5}" type="presParOf" srcId="{7B528E4F-69BF-4F15-BA56-86147F6F7F30}" destId="{542146AC-592F-4BD2-A643-6D852D422452}" srcOrd="1" destOrd="0" presId="urn:microsoft.com/office/officeart/2005/8/layout/list1"/>
    <dgm:cxn modelId="{5E94F9FB-1468-43E3-9597-96D7FA55B4F6}" type="presParOf" srcId="{0CD04D00-8996-4347-8581-56161CDDA6D6}" destId="{04FF9A2B-82DB-48EC-9603-A52CDF23DC3F}" srcOrd="1" destOrd="0" presId="urn:microsoft.com/office/officeart/2005/8/layout/list1"/>
    <dgm:cxn modelId="{BAFA487D-02A7-4376-BF5B-1269C774186D}" type="presParOf" srcId="{0CD04D00-8996-4347-8581-56161CDDA6D6}" destId="{5F700020-BDA2-4402-A66B-514ECE909718}" srcOrd="2" destOrd="0" presId="urn:microsoft.com/office/officeart/2005/8/layout/list1"/>
    <dgm:cxn modelId="{23F4739A-39D3-4494-ABAC-6688D8878CA1}" type="presParOf" srcId="{0CD04D00-8996-4347-8581-56161CDDA6D6}" destId="{780CED23-FD50-4A88-979D-E5E00A7C0DB6}" srcOrd="3" destOrd="0" presId="urn:microsoft.com/office/officeart/2005/8/layout/list1"/>
    <dgm:cxn modelId="{D87C55B2-3595-40C4-9D0D-B961BCAA7755}" type="presParOf" srcId="{0CD04D00-8996-4347-8581-56161CDDA6D6}" destId="{3B6B1CCC-F312-4B19-9D70-0D1DA0EDBB20}" srcOrd="4" destOrd="0" presId="urn:microsoft.com/office/officeart/2005/8/layout/list1"/>
    <dgm:cxn modelId="{4363E032-40C2-43BA-B1CE-84C8FB149496}" type="presParOf" srcId="{3B6B1CCC-F312-4B19-9D70-0D1DA0EDBB20}" destId="{2F84B442-9220-4CB4-AF59-38A3EE073487}" srcOrd="0" destOrd="0" presId="urn:microsoft.com/office/officeart/2005/8/layout/list1"/>
    <dgm:cxn modelId="{0FDCF55D-6F24-41CC-8DC2-E4272ABA1559}" type="presParOf" srcId="{3B6B1CCC-F312-4B19-9D70-0D1DA0EDBB20}" destId="{437F5F8E-9C5D-4EE1-A84E-AF15E6B00147}" srcOrd="1" destOrd="0" presId="urn:microsoft.com/office/officeart/2005/8/layout/list1"/>
    <dgm:cxn modelId="{B887BB1A-A39C-4B61-953C-88EF9E0B3BC4}" type="presParOf" srcId="{0CD04D00-8996-4347-8581-56161CDDA6D6}" destId="{E9EE4F21-6B6F-4FEE-AB56-D1251F6DD82A}" srcOrd="5" destOrd="0" presId="urn:microsoft.com/office/officeart/2005/8/layout/list1"/>
    <dgm:cxn modelId="{227FC7DC-804F-45DD-B0CF-1702486B5A98}" type="presParOf" srcId="{0CD04D00-8996-4347-8581-56161CDDA6D6}" destId="{7E905DD1-81BF-4C5D-B1BE-786F693A0933}" srcOrd="6" destOrd="0" presId="urn:microsoft.com/office/officeart/2005/8/layout/list1"/>
    <dgm:cxn modelId="{64691300-8979-4635-8E5C-EFE617361953}" type="presParOf" srcId="{0CD04D00-8996-4347-8581-56161CDDA6D6}" destId="{DD196C70-D804-4E05-B34E-D5B3727B1741}" srcOrd="7" destOrd="0" presId="urn:microsoft.com/office/officeart/2005/8/layout/list1"/>
    <dgm:cxn modelId="{0EB71C2F-E423-4B27-B61B-F09706BACBBD}" type="presParOf" srcId="{0CD04D00-8996-4347-8581-56161CDDA6D6}" destId="{FCEB0F76-33DA-4D72-87DF-FEB73ABFC6E5}" srcOrd="8" destOrd="0" presId="urn:microsoft.com/office/officeart/2005/8/layout/list1"/>
    <dgm:cxn modelId="{AA8A352F-4243-447B-BFA0-A42485D24133}" type="presParOf" srcId="{FCEB0F76-33DA-4D72-87DF-FEB73ABFC6E5}" destId="{0EF8DB1A-E8DF-4556-BB01-6FFDE16027BD}" srcOrd="0" destOrd="0" presId="urn:microsoft.com/office/officeart/2005/8/layout/list1"/>
    <dgm:cxn modelId="{3D2431F6-3E8B-4F82-9F76-27D0B0FB1AE8}" type="presParOf" srcId="{FCEB0F76-33DA-4D72-87DF-FEB73ABFC6E5}" destId="{27DC3A2C-EFA0-460E-B840-54017EFB7899}" srcOrd="1" destOrd="0" presId="urn:microsoft.com/office/officeart/2005/8/layout/list1"/>
    <dgm:cxn modelId="{20A54CA5-57A2-4DEA-B0E3-4063C3E82537}" type="presParOf" srcId="{0CD04D00-8996-4347-8581-56161CDDA6D6}" destId="{7206E174-440C-4D8A-B629-F146317A8B03}" srcOrd="9" destOrd="0" presId="urn:microsoft.com/office/officeart/2005/8/layout/list1"/>
    <dgm:cxn modelId="{A03B873F-098E-45D4-AABF-45364EC30D9D}" type="presParOf" srcId="{0CD04D00-8996-4347-8581-56161CDDA6D6}" destId="{FE7F984E-5642-4138-AF53-CEC37B93E002}"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21</a:t>
            </a:fld>
            <a:endParaRPr lang="en-US" dirty="0"/>
          </a:p>
        </p:txBody>
      </p:sp>
    </p:spTree>
    <p:extLst>
      <p:ext uri="{BB962C8B-B14F-4D97-AF65-F5344CB8AC3E}">
        <p14:creationId xmlns:p14="http://schemas.microsoft.com/office/powerpoint/2010/main" val="680784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25</a:t>
            </a:fld>
            <a:endParaRPr lang="en-US" dirty="0"/>
          </a:p>
        </p:txBody>
      </p:sp>
    </p:spTree>
    <p:extLst>
      <p:ext uri="{BB962C8B-B14F-4D97-AF65-F5344CB8AC3E}">
        <p14:creationId xmlns:p14="http://schemas.microsoft.com/office/powerpoint/2010/main" val="1762960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36</a:t>
            </a:fld>
            <a:endParaRPr lang="en-US" dirty="0"/>
          </a:p>
        </p:txBody>
      </p:sp>
    </p:spTree>
    <p:extLst>
      <p:ext uri="{BB962C8B-B14F-4D97-AF65-F5344CB8AC3E}">
        <p14:creationId xmlns:p14="http://schemas.microsoft.com/office/powerpoint/2010/main" val="185869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C66ECA-9018-44B2-BEC1-789DE54611FB}" type="slidenum">
              <a:rPr lang="en-US" smtClean="0"/>
              <a:pPr/>
              <a:t>37</a:t>
            </a:fld>
            <a:endParaRPr lang="en-US" dirty="0"/>
          </a:p>
        </p:txBody>
      </p:sp>
    </p:spTree>
    <p:extLst>
      <p:ext uri="{BB962C8B-B14F-4D97-AF65-F5344CB8AC3E}">
        <p14:creationId xmlns:p14="http://schemas.microsoft.com/office/powerpoint/2010/main" val="223417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2432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3</a:t>
            </a:fld>
            <a:endParaRPr lang="en-US" dirty="0"/>
          </a:p>
        </p:txBody>
      </p:sp>
    </p:spTree>
    <p:extLst>
      <p:ext uri="{BB962C8B-B14F-4D97-AF65-F5344CB8AC3E}">
        <p14:creationId xmlns:p14="http://schemas.microsoft.com/office/powerpoint/2010/main" val="3412666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1059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de-DE" smtClean="0"/>
          </a:p>
        </p:txBody>
      </p:sp>
      <p:sp>
        <p:nvSpPr>
          <p:cNvPr id="110596" name="Date Placeholder 4"/>
          <p:cNvSpPr>
            <a:spLocks noGrp="1"/>
          </p:cNvSpPr>
          <p:nvPr>
            <p:ph type="dt" sz="quarter" idx="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EBF7C51-59B5-4C3D-9527-46DC06E5DEE9}" type="datetime3">
              <a:rPr lang="en-US" smtClean="0"/>
              <a:pPr fontAlgn="base">
                <a:spcBef>
                  <a:spcPct val="0"/>
                </a:spcBef>
                <a:spcAft>
                  <a:spcPct val="0"/>
                </a:spcAft>
              </a:pPr>
              <a:t>4 March 2014</a:t>
            </a:fld>
            <a:endParaRPr dirty="0" smtClean="0"/>
          </a:p>
        </p:txBody>
      </p:sp>
      <p:sp>
        <p:nvSpPr>
          <p:cNvPr id="11059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t>HP Confidential</a:t>
            </a:r>
          </a:p>
        </p:txBody>
      </p:sp>
      <p:sp>
        <p:nvSpPr>
          <p:cNvPr id="11059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522B0F-E967-4D43-A52D-3FD0B78B6D03}" type="slidenum">
              <a:rPr smtClean="0"/>
              <a:pPr fontAlgn="base">
                <a:spcBef>
                  <a:spcPct val="0"/>
                </a:spcBef>
                <a:spcAft>
                  <a:spcPct val="0"/>
                </a:spcAft>
              </a:pPr>
              <a:t>7</a:t>
            </a:fld>
            <a:endParaRPr dirty="0" smtClean="0"/>
          </a:p>
        </p:txBody>
      </p:sp>
      <p:sp>
        <p:nvSpPr>
          <p:cNvPr id="8" name="Notes Placeholder 7"/>
          <p:cNvSpPr>
            <a:spLocks noGrp="1"/>
          </p:cNvSpPr>
          <p:nvPr>
            <p:ph type="body" sz="quarter" idx="10"/>
          </p:nvPr>
        </p:nvSpPr>
        <p:spPr/>
        <p:txBody>
          <a:bodyPr>
            <a:normAutofit/>
          </a:bodyPr>
          <a:lstStyle/>
          <a:p>
            <a:endParaRPr lang="en-US" dirty="0" smtClean="0"/>
          </a:p>
        </p:txBody>
      </p:sp>
    </p:spTree>
    <p:extLst>
      <p:ext uri="{BB962C8B-B14F-4D97-AF65-F5344CB8AC3E}">
        <p14:creationId xmlns:p14="http://schemas.microsoft.com/office/powerpoint/2010/main" val="305291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11</a:t>
            </a:fld>
            <a:endParaRPr lang="en-US" dirty="0"/>
          </a:p>
        </p:txBody>
      </p:sp>
    </p:spTree>
    <p:extLst>
      <p:ext uri="{BB962C8B-B14F-4D97-AF65-F5344CB8AC3E}">
        <p14:creationId xmlns:p14="http://schemas.microsoft.com/office/powerpoint/2010/main" val="2749746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xfrm>
            <a:off x="3884614" y="8685213"/>
            <a:ext cx="2971800" cy="457200"/>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EAAED4D5-5F39-43DD-ABD2-C1A5A7119E4F}" type="slidenum">
              <a:rPr lang="en-US">
                <a:solidFill>
                  <a:prstClr val="black"/>
                </a:solidFill>
                <a:latin typeface="Calibri"/>
              </a:rPr>
              <a:pPr fontAlgn="base">
                <a:spcBef>
                  <a:spcPct val="0"/>
                </a:spcBef>
                <a:spcAft>
                  <a:spcPct val="0"/>
                </a:spcAft>
              </a:pPr>
              <a:t>15</a:t>
            </a:fld>
            <a:endParaRPr lang="en-US" dirty="0">
              <a:solidFill>
                <a:prstClr val="black"/>
              </a:solidFill>
              <a:latin typeface="Calibri"/>
            </a:endParaRPr>
          </a:p>
        </p:txBody>
      </p:sp>
      <p:sp>
        <p:nvSpPr>
          <p:cNvPr id="18434" name="Rectangle 2"/>
          <p:cNvSpPr>
            <a:spLocks noGrp="1" noRot="1" noChangeAspect="1" noChangeArrowheads="1" noTextEdit="1"/>
          </p:cNvSpPr>
          <p:nvPr>
            <p:ph type="sldImg"/>
          </p:nvPr>
        </p:nvSpPr>
        <p:spPr bwMode="auto">
          <a:xfrm>
            <a:off x="369888" y="674688"/>
            <a:ext cx="6138862" cy="3454400"/>
          </a:xfrm>
          <a:noFill/>
          <a:ln>
            <a:solidFill>
              <a:srgbClr val="000000"/>
            </a:solidFill>
            <a:miter lim="800000"/>
            <a:headEnd/>
            <a:tailEnd/>
          </a:ln>
        </p:spPr>
      </p:sp>
      <p:sp>
        <p:nvSpPr>
          <p:cNvPr id="18435" name="Rectangle 3"/>
          <p:cNvSpPr>
            <a:spLocks noGrp="1" noChangeArrowheads="1"/>
          </p:cNvSpPr>
          <p:nvPr>
            <p:ph type="body" idx="1"/>
          </p:nvPr>
        </p:nvSpPr>
        <p:spPr bwMode="auto">
          <a:xfrm>
            <a:off x="896939" y="4352925"/>
            <a:ext cx="5076825" cy="4127500"/>
          </a:xfrm>
          <a:noFill/>
        </p:spPr>
        <p:txBody>
          <a:bodyPr wrap="square" numCol="1" anchor="t" anchorCtr="0" compatLnSpc="1">
            <a:prstTxWarp prst="textNoShape">
              <a:avLst/>
            </a:prstTxWarp>
            <a:normAutofit/>
          </a:bodyPr>
          <a:lstStyle/>
          <a:p>
            <a:pPr>
              <a:spcBef>
                <a:spcPct val="0"/>
              </a:spcBef>
            </a:pPr>
            <a:endParaRPr lang="en-US" dirty="0"/>
          </a:p>
        </p:txBody>
      </p:sp>
    </p:spTree>
    <p:extLst>
      <p:ext uri="{BB962C8B-B14F-4D97-AF65-F5344CB8AC3E}">
        <p14:creationId xmlns:p14="http://schemas.microsoft.com/office/powerpoint/2010/main" val="1764275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16</a:t>
            </a:fld>
            <a:endParaRPr lang="en-US" dirty="0"/>
          </a:p>
        </p:txBody>
      </p:sp>
    </p:spTree>
    <p:extLst>
      <p:ext uri="{BB962C8B-B14F-4D97-AF65-F5344CB8AC3E}">
        <p14:creationId xmlns:p14="http://schemas.microsoft.com/office/powerpoint/2010/main" val="1405351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4E36A2-C07E-4A5B-BF44-908747842EC8}" type="slidenum">
              <a:rPr lang="en-US" smtClean="0"/>
              <a:t>19</a:t>
            </a:fld>
            <a:endParaRPr lang="en-US" dirty="0"/>
          </a:p>
        </p:txBody>
      </p:sp>
    </p:spTree>
    <p:extLst>
      <p:ext uri="{BB962C8B-B14F-4D97-AF65-F5344CB8AC3E}">
        <p14:creationId xmlns:p14="http://schemas.microsoft.com/office/powerpoint/2010/main" val="3878868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eaLnBrk="1" hangingPunct="1">
              <a:spcBef>
                <a:spcPct val="0"/>
              </a:spcBef>
            </a:pPr>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algn="l" rtl="0"/>
            <a:endParaRPr lang="en-US" dirty="0">
              <a:solidFill>
                <a:prstClr val="black"/>
              </a:solidFill>
              <a:latin typeface="Calibri"/>
              <a:cs typeface="+mn-cs"/>
            </a:endParaRPr>
          </a:p>
        </p:txBody>
      </p:sp>
      <p:sp>
        <p:nvSpPr>
          <p:cNvPr id="5" name="Date Placeholder 4"/>
          <p:cNvSpPr>
            <a:spLocks noGrp="1"/>
          </p:cNvSpPr>
          <p:nvPr>
            <p:ph type="dt" idx="11"/>
          </p:nvPr>
        </p:nvSpPr>
        <p:spPr>
          <a:xfrm>
            <a:off x="3884613" y="0"/>
            <a:ext cx="2971800" cy="457200"/>
          </a:xfrm>
          <a:prstGeom prst="rect">
            <a:avLst/>
          </a:prstGeom>
        </p:spPr>
        <p:txBody>
          <a:bodyPr/>
          <a:lstStyle/>
          <a:p>
            <a:pPr algn="r" rtl="0"/>
            <a:fld id="{E831FD69-BB7F-48A9-AD3C-0905D51AD404}" type="datetime3">
              <a:rPr lang="en-US">
                <a:solidFill>
                  <a:prstClr val="black"/>
                </a:solidFill>
                <a:latin typeface="Calibri"/>
                <a:cs typeface="+mn-cs"/>
              </a:rPr>
              <a:pPr algn="r" rtl="0"/>
              <a:t>4 March 2014</a:t>
            </a:fld>
            <a:endParaRPr lang="en-US" dirty="0">
              <a:solidFill>
                <a:prstClr val="black"/>
              </a:solidFill>
              <a:latin typeface="Calibri"/>
              <a:cs typeface="+mn-cs"/>
            </a:endParaRPr>
          </a:p>
        </p:txBody>
      </p:sp>
      <p:sp>
        <p:nvSpPr>
          <p:cNvPr id="6" name="Footer Placeholder 5"/>
          <p:cNvSpPr>
            <a:spLocks noGrp="1"/>
          </p:cNvSpPr>
          <p:nvPr>
            <p:ph type="ftr" sz="quarter" idx="12"/>
          </p:nvPr>
        </p:nvSpPr>
        <p:spPr>
          <a:xfrm>
            <a:off x="0" y="8685213"/>
            <a:ext cx="2971800" cy="457200"/>
          </a:xfrm>
          <a:prstGeom prst="rect">
            <a:avLst/>
          </a:prstGeom>
        </p:spPr>
        <p:txBody>
          <a:bodyPr/>
          <a:lstStyle/>
          <a:p>
            <a:pPr algn="l" rtl="0"/>
            <a:r>
              <a:rPr lang="en-US" dirty="0">
                <a:solidFill>
                  <a:prstClr val="black"/>
                </a:solidFill>
                <a:latin typeface="Calibri"/>
                <a:cs typeface="+mn-cs"/>
              </a:rPr>
              <a:t>HP Confidential</a:t>
            </a:r>
          </a:p>
        </p:txBody>
      </p:sp>
      <p:sp>
        <p:nvSpPr>
          <p:cNvPr id="7" name="Slide Number Placeholder 6"/>
          <p:cNvSpPr>
            <a:spLocks noGrp="1"/>
          </p:cNvSpPr>
          <p:nvPr>
            <p:ph type="sldNum" sz="quarter" idx="13"/>
          </p:nvPr>
        </p:nvSpPr>
        <p:spPr>
          <a:xfrm>
            <a:off x="3884613" y="8685213"/>
            <a:ext cx="2971800" cy="457200"/>
          </a:xfrm>
          <a:prstGeom prst="rect">
            <a:avLst/>
          </a:prstGeom>
        </p:spPr>
        <p:txBody>
          <a:bodyPr/>
          <a:lstStyle/>
          <a:p>
            <a:pPr algn="r" rtl="0"/>
            <a:fld id="{84B04522-5E79-4620-978F-683F5015A639}" type="slidenum">
              <a:rPr lang="en-US">
                <a:solidFill>
                  <a:prstClr val="black"/>
                </a:solidFill>
                <a:latin typeface="Calibri"/>
                <a:cs typeface="+mn-cs"/>
              </a:rPr>
              <a:pPr algn="r" rtl="0"/>
              <a:t>20</a:t>
            </a:fld>
            <a:endParaRPr lang="en-US" dirty="0">
              <a:solidFill>
                <a:prstClr val="black"/>
              </a:solidFill>
              <a:latin typeface="Calibri"/>
              <a:cs typeface="+mn-cs"/>
            </a:endParaRPr>
          </a:p>
        </p:txBody>
      </p:sp>
    </p:spTree>
    <p:extLst>
      <p:ext uri="{BB962C8B-B14F-4D97-AF65-F5344CB8AC3E}">
        <p14:creationId xmlns:p14="http://schemas.microsoft.com/office/powerpoint/2010/main" val="12458582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itle, sub title with content">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black">
          <a:xfrm>
            <a:off x="450822" y="1021799"/>
            <a:ext cx="11039964" cy="376684"/>
          </a:xfrm>
          <a:prstGeom prst="rect">
            <a:avLst/>
          </a:prstGeom>
        </p:spPr>
        <p:txBody>
          <a:bodyPr wrap="square" anchor="t">
            <a:noAutofit/>
          </a:bodyPr>
          <a:lstStyle>
            <a:lvl1pPr marL="0" indent="0" algn="l">
              <a:lnSpc>
                <a:spcPct val="100000"/>
              </a:lnSpc>
              <a:buNone/>
              <a:defRPr sz="2200" b="0" i="0">
                <a:solidFill>
                  <a:srgbClr val="000000"/>
                </a:solidFill>
                <a:latin typeface="HP Simplified" pitchFamily="34" charset="0"/>
                <a:cs typeface="HP Simplified" pitchFamily="34" charset="0"/>
              </a:defRPr>
            </a:lvl1pPr>
            <a:lvl2pPr marL="555132" indent="0" algn="ctr">
              <a:buNone/>
              <a:defRPr>
                <a:solidFill>
                  <a:schemeClr val="tx1">
                    <a:tint val="75000"/>
                  </a:schemeClr>
                </a:solidFill>
              </a:defRPr>
            </a:lvl2pPr>
            <a:lvl3pPr marL="1110264" indent="0" algn="ctr">
              <a:buNone/>
              <a:defRPr>
                <a:solidFill>
                  <a:schemeClr val="tx1">
                    <a:tint val="75000"/>
                  </a:schemeClr>
                </a:solidFill>
              </a:defRPr>
            </a:lvl3pPr>
            <a:lvl4pPr marL="1665397" indent="0" algn="ctr">
              <a:buNone/>
              <a:defRPr>
                <a:solidFill>
                  <a:schemeClr val="tx1">
                    <a:tint val="75000"/>
                  </a:schemeClr>
                </a:solidFill>
              </a:defRPr>
            </a:lvl4pPr>
            <a:lvl5pPr marL="2220529" indent="0" algn="ctr">
              <a:buNone/>
              <a:defRPr>
                <a:solidFill>
                  <a:schemeClr val="tx1">
                    <a:tint val="75000"/>
                  </a:schemeClr>
                </a:solidFill>
              </a:defRPr>
            </a:lvl5pPr>
            <a:lvl6pPr marL="2775661" indent="0" algn="ctr">
              <a:buNone/>
              <a:defRPr>
                <a:solidFill>
                  <a:schemeClr val="tx1">
                    <a:tint val="75000"/>
                  </a:schemeClr>
                </a:solidFill>
              </a:defRPr>
            </a:lvl6pPr>
            <a:lvl7pPr marL="3330793" indent="0" algn="ctr">
              <a:buNone/>
              <a:defRPr>
                <a:solidFill>
                  <a:schemeClr val="tx1">
                    <a:tint val="75000"/>
                  </a:schemeClr>
                </a:solidFill>
              </a:defRPr>
            </a:lvl7pPr>
            <a:lvl8pPr marL="3885926" indent="0" algn="ctr">
              <a:buNone/>
              <a:defRPr>
                <a:solidFill>
                  <a:schemeClr val="tx1">
                    <a:tint val="75000"/>
                  </a:schemeClr>
                </a:solidFill>
              </a:defRPr>
            </a:lvl8pPr>
            <a:lvl9pPr marL="4441058" indent="0" algn="ctr">
              <a:buNone/>
              <a:defRPr>
                <a:solidFill>
                  <a:schemeClr val="tx1">
                    <a:tint val="75000"/>
                  </a:schemeClr>
                </a:solidFill>
              </a:defRPr>
            </a:lvl9pPr>
          </a:lstStyle>
          <a:p>
            <a:r>
              <a:rPr lang="en-US" noProof="0" dirty="0" smtClean="0"/>
              <a:t>Click to edit master subtitle style</a:t>
            </a:r>
            <a:endParaRPr lang="en-US" noProof="0" dirty="0"/>
          </a:p>
        </p:txBody>
      </p:sp>
      <p:sp>
        <p:nvSpPr>
          <p:cNvPr id="7" name="Title 6"/>
          <p:cNvSpPr>
            <a:spLocks noGrp="1"/>
          </p:cNvSpPr>
          <p:nvPr>
            <p:ph type="title" hasCustomPrompt="1"/>
          </p:nvPr>
        </p:nvSpPr>
        <p:spPr bwMode="black">
          <a:xfrm>
            <a:off x="450822" y="319658"/>
            <a:ext cx="11039964" cy="585953"/>
          </a:xfrm>
        </p:spPr>
        <p:txBody>
          <a:bodyPr wrap="square">
            <a:noAutofit/>
          </a:bodyPr>
          <a:lstStyle>
            <a:lvl1pPr>
              <a:defRPr b="1" i="0">
                <a:solidFill>
                  <a:srgbClr val="000000"/>
                </a:solidFill>
                <a:latin typeface="HP Simplified" pitchFamily="34" charset="0"/>
                <a:cs typeface="HP Simplified" pitchFamily="34" charset="0"/>
              </a:defRPr>
            </a:lvl1pPr>
          </a:lstStyle>
          <a:p>
            <a:r>
              <a:rPr lang="en-US" noProof="0" dirty="0" smtClean="0"/>
              <a:t>Click to edit master title style</a:t>
            </a:r>
            <a:endParaRPr lang="en-US" noProof="0" dirty="0"/>
          </a:p>
        </p:txBody>
      </p:sp>
      <p:sp>
        <p:nvSpPr>
          <p:cNvPr id="6" name="Content Placeholder 5"/>
          <p:cNvSpPr>
            <a:spLocks noGrp="1"/>
          </p:cNvSpPr>
          <p:nvPr>
            <p:ph sz="quarter" idx="10"/>
          </p:nvPr>
        </p:nvSpPr>
        <p:spPr>
          <a:xfrm>
            <a:off x="447713" y="1616516"/>
            <a:ext cx="11043590" cy="4391007"/>
          </a:xfrm>
        </p:spPr>
        <p:txBody>
          <a:bodyPr wrap="square">
            <a:noAutofit/>
          </a:bodyPr>
          <a:lstStyle>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7907475"/>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Line with Subtitle">
    <p:spTree>
      <p:nvGrpSpPr>
        <p:cNvPr id="1" name=""/>
        <p:cNvGrpSpPr/>
        <p:nvPr/>
      </p:nvGrpSpPr>
      <p:grpSpPr>
        <a:xfrm>
          <a:off x="0" y="0"/>
          <a:ext cx="0" cy="0"/>
          <a:chOff x="0" y="0"/>
          <a:chExt cx="0" cy="0"/>
        </a:xfrm>
      </p:grpSpPr>
      <p:sp>
        <p:nvSpPr>
          <p:cNvPr id="12" name="Text Placeholder 12"/>
          <p:cNvSpPr>
            <a:spLocks noGrp="1"/>
          </p:cNvSpPr>
          <p:nvPr>
            <p:ph type="body" sz="quarter" idx="14" hasCustomPrompt="1"/>
          </p:nvPr>
        </p:nvSpPr>
        <p:spPr>
          <a:xfrm>
            <a:off x="487959" y="897150"/>
            <a:ext cx="11384298" cy="401116"/>
          </a:xfrm>
          <a:prstGeom prst="rect">
            <a:avLst/>
          </a:prstGeom>
        </p:spPr>
        <p:txBody>
          <a:bodyPr>
            <a:noAutofit/>
          </a:bodyPr>
          <a:lstStyle>
            <a:lvl1pPr marL="0" indent="0">
              <a:lnSpc>
                <a:spcPct val="100000"/>
              </a:lnSpc>
              <a:buNone/>
              <a:defRPr lang="en-US" sz="2400" kern="1200" dirty="0" smtClean="0">
                <a:solidFill>
                  <a:srgbClr val="7B7B79"/>
                </a:solidFill>
                <a:latin typeface="Futura Bk" pitchFamily="34" charset="0"/>
                <a:ea typeface="+mn-ea"/>
                <a:cs typeface="+mn-cs"/>
              </a:defRPr>
            </a:lvl1pPr>
            <a:lvl2pPr>
              <a:defRPr lang="en-US" sz="2400" kern="1200" dirty="0" smtClean="0">
                <a:solidFill>
                  <a:srgbClr val="FFFFFF"/>
                </a:solidFill>
                <a:latin typeface="Futura Bk" pitchFamily="34" charset="0"/>
                <a:ea typeface="+mn-ea"/>
                <a:cs typeface="+mn-cs"/>
              </a:defRPr>
            </a:lvl2pPr>
            <a:lvl3pPr>
              <a:defRPr lang="en-US" sz="2400" kern="1200" dirty="0" smtClean="0">
                <a:solidFill>
                  <a:srgbClr val="FFFFFF"/>
                </a:solidFill>
                <a:latin typeface="Futura Bk" pitchFamily="34" charset="0"/>
                <a:ea typeface="+mn-ea"/>
                <a:cs typeface="+mn-cs"/>
              </a:defRPr>
            </a:lvl3pPr>
            <a:lvl4pPr>
              <a:defRPr lang="en-US" sz="2400" kern="1200" dirty="0" smtClean="0">
                <a:solidFill>
                  <a:srgbClr val="FFFFFF"/>
                </a:solidFill>
                <a:latin typeface="Futura Bk" pitchFamily="34" charset="0"/>
                <a:ea typeface="+mn-ea"/>
                <a:cs typeface="+mn-cs"/>
              </a:defRPr>
            </a:lvl4pPr>
            <a:lvl5pPr>
              <a:defRPr lang="en-US" sz="2400" kern="1200" dirty="0" smtClean="0">
                <a:solidFill>
                  <a:srgbClr val="FFFFFF"/>
                </a:solidFill>
                <a:latin typeface="Futura Bk" pitchFamily="34" charset="0"/>
                <a:ea typeface="+mn-ea"/>
                <a:cs typeface="+mn-cs"/>
              </a:defRPr>
            </a:lvl5pPr>
          </a:lstStyle>
          <a:p>
            <a:pPr lvl="0"/>
            <a:r>
              <a:rPr lang="en-US" dirty="0" smtClean="0"/>
              <a:t>Subtitle placeholder here</a:t>
            </a:r>
          </a:p>
        </p:txBody>
      </p:sp>
      <p:sp>
        <p:nvSpPr>
          <p:cNvPr id="13" name="Title 8"/>
          <p:cNvSpPr>
            <a:spLocks noGrp="1"/>
          </p:cNvSpPr>
          <p:nvPr>
            <p:ph type="title" hasCustomPrompt="1"/>
          </p:nvPr>
        </p:nvSpPr>
        <p:spPr>
          <a:xfrm>
            <a:off x="462049" y="429165"/>
            <a:ext cx="11391466" cy="448491"/>
          </a:xfrm>
          <a:prstGeom prst="rect">
            <a:avLst/>
          </a:prstGeom>
        </p:spPr>
        <p:txBody>
          <a:bodyPr anchor="t" anchorCtr="0">
            <a:noAutofit/>
          </a:bodyPr>
          <a:lstStyle>
            <a:lvl1pPr marL="0" marR="0" indent="0" algn="l" defTabSz="1110264" rtl="0" eaLnBrk="1" fontAlgn="auto" latinLnBrk="0" hangingPunct="1">
              <a:lnSpc>
                <a:spcPts val="4007"/>
              </a:lnSpc>
              <a:spcBef>
                <a:spcPct val="0"/>
              </a:spcBef>
              <a:spcAft>
                <a:spcPts val="0"/>
              </a:spcAft>
              <a:buClrTx/>
              <a:buSzTx/>
              <a:buFontTx/>
              <a:buNone/>
              <a:tabLst/>
              <a:defRPr sz="4000" baseline="0">
                <a:solidFill>
                  <a:schemeClr val="bg1"/>
                </a:solidFill>
                <a:latin typeface="Futura Bk" pitchFamily="34" charset="0"/>
              </a:defRPr>
            </a:lvl1pPr>
          </a:lstStyle>
          <a:p>
            <a:r>
              <a:rPr lang="en-US" dirty="0" smtClean="0"/>
              <a:t>Single line title</a:t>
            </a:r>
            <a:endParaRPr lang="en-US" dirty="0"/>
          </a:p>
        </p:txBody>
      </p:sp>
      <p:sp>
        <p:nvSpPr>
          <p:cNvPr id="8" name="Date Placeholder 7"/>
          <p:cNvSpPr>
            <a:spLocks noGrp="1"/>
          </p:cNvSpPr>
          <p:nvPr>
            <p:ph type="dt" sz="half" idx="15"/>
          </p:nvPr>
        </p:nvSpPr>
        <p:spPr>
          <a:xfrm>
            <a:off x="5472049" y="6602831"/>
            <a:ext cx="1492377" cy="205173"/>
          </a:xfrm>
          <a:prstGeom prst="rect">
            <a:avLst/>
          </a:prstGeom>
        </p:spPr>
        <p:txBody>
          <a:bodyPr lIns="111026" tIns="55513" rIns="111026" bIns="55513"/>
          <a:lstStyle/>
          <a:p>
            <a:fld id="{67DAB945-2211-4EB4-9CFC-728D766DAE76}" type="datetime1">
              <a:rPr lang="en-US" smtClean="0"/>
              <a:pPr/>
              <a:t>3/4/2014</a:t>
            </a:fld>
            <a:endParaRPr lang="en-US" dirty="0"/>
          </a:p>
        </p:txBody>
      </p:sp>
      <p:sp>
        <p:nvSpPr>
          <p:cNvPr id="9" name="Slide Number Placeholder 8"/>
          <p:cNvSpPr>
            <a:spLocks noGrp="1"/>
          </p:cNvSpPr>
          <p:nvPr>
            <p:ph type="sldNum" sz="quarter" idx="16"/>
          </p:nvPr>
        </p:nvSpPr>
        <p:spPr>
          <a:xfrm>
            <a:off x="497459" y="6602831"/>
            <a:ext cx="435277" cy="205173"/>
          </a:xfrm>
          <a:prstGeom prst="rect">
            <a:avLst/>
          </a:prstGeom>
        </p:spPr>
        <p:txBody>
          <a:bodyPr lIns="111026" tIns="55513" rIns="111026" bIns="55513"/>
          <a:lstStyle/>
          <a:p>
            <a:fld id="{39FE57C1-99E3-4342-90AE-63D315326D4A}" type="slidenum">
              <a:rPr lang="en-US" smtClean="0"/>
              <a:pPr/>
              <a:t>‹#›</a:t>
            </a:fld>
            <a:endParaRPr lang="en-US" dirty="0"/>
          </a:p>
        </p:txBody>
      </p:sp>
      <p:sp>
        <p:nvSpPr>
          <p:cNvPr id="10" name="Footer Placeholder 9"/>
          <p:cNvSpPr>
            <a:spLocks noGrp="1"/>
          </p:cNvSpPr>
          <p:nvPr>
            <p:ph type="ftr" sz="quarter" idx="17"/>
          </p:nvPr>
        </p:nvSpPr>
        <p:spPr>
          <a:xfrm>
            <a:off x="945172" y="6602831"/>
            <a:ext cx="4477131" cy="205173"/>
          </a:xfrm>
          <a:prstGeom prst="rect">
            <a:avLst/>
          </a:prstGeom>
        </p:spPr>
        <p:txBody>
          <a:bodyPr lIns="111026" tIns="55513" rIns="111026" bIns="55513"/>
          <a:lstStyle/>
          <a:p>
            <a:r>
              <a:rPr lang="en-US" dirty="0" smtClean="0"/>
              <a:t>HP Confidential</a:t>
            </a:r>
            <a:endParaRPr lang="en-US" dirty="0"/>
          </a:p>
        </p:txBody>
      </p:sp>
    </p:spTree>
    <p:extLst>
      <p:ext uri="{BB962C8B-B14F-4D97-AF65-F5344CB8AC3E}">
        <p14:creationId xmlns:p14="http://schemas.microsoft.com/office/powerpoint/2010/main" val="3726702655"/>
      </p:ext>
    </p:extLst>
  </p:cSld>
  <p:clrMapOvr>
    <a:masterClrMapping/>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9"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hyperlink" Target="http://www.microsoft.com/" TargetMode="External"/><Relationship Id="rId7" Type="http://schemas.openxmlformats.org/officeDocument/2006/relationships/image" Target="../media/image50.png"/><Relationship Id="rId2" Type="http://schemas.openxmlformats.org/officeDocument/2006/relationships/image" Target="../media/image52.png"/><Relationship Id="rId1" Type="http://schemas.openxmlformats.org/officeDocument/2006/relationships/slideLayout" Target="../slideLayouts/slideLayout11.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5.png"/><Relationship Id="rId4" Type="http://schemas.openxmlformats.org/officeDocument/2006/relationships/image" Target="../media/image53.png"/><Relationship Id="rId9" Type="http://schemas.openxmlformats.org/officeDocument/2006/relationships/image" Target="../media/image5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4.png"/><Relationship Id="rId1" Type="http://schemas.openxmlformats.org/officeDocument/2006/relationships/slideLayout" Target="../slideLayouts/slideLayout1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64.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44.png"/><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1.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42.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52.png"/><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hyperlink" Target="http://www.microsoft.com/" TargetMode="External"/><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29.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3.xml.rels><?xml version="1.0" encoding="UTF-8" standalone="yes"?>
<Relationships xmlns="http://schemas.openxmlformats.org/package/2006/relationships"><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34" Type="http://schemas.openxmlformats.org/officeDocument/2006/relationships/image" Target="../media/image38.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33" Type="http://schemas.openxmlformats.org/officeDocument/2006/relationships/image" Target="../media/image37.png"/><Relationship Id="rId2" Type="http://schemas.openxmlformats.org/officeDocument/2006/relationships/notesSlide" Target="../notesSlides/notesSlide3.xml"/><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11.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 Id="rId8" Type="http://schemas.openxmlformats.org/officeDocument/2006/relationships/image" Target="../media/image12.png"/></Relationships>
</file>

<file path=ppt/slides/_rels/slide30.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31.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32.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33.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49.png"/><Relationship Id="rId10" Type="http://schemas.openxmlformats.org/officeDocument/2006/relationships/image" Target="../media/image77.png"/><Relationship Id="rId4" Type="http://schemas.openxmlformats.org/officeDocument/2006/relationships/image" Target="../media/image48.png"/><Relationship Id="rId9" Type="http://schemas.openxmlformats.org/officeDocument/2006/relationships/image" Target="../media/image7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jpg"/><Relationship Id="rId7" Type="http://schemas.openxmlformats.org/officeDocument/2006/relationships/image" Target="../media/image85.png"/><Relationship Id="rId12" Type="http://schemas.openxmlformats.org/officeDocument/2006/relationships/image" Target="../media/image90.png"/><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png"/><Relationship Id="rId10" Type="http://schemas.openxmlformats.org/officeDocument/2006/relationships/image" Target="../media/image88.jpg"/><Relationship Id="rId4" Type="http://schemas.openxmlformats.org/officeDocument/2006/relationships/image" Target="../media/image82.png"/><Relationship Id="rId9" Type="http://schemas.openxmlformats.org/officeDocument/2006/relationships/image" Target="../media/image87.png"/></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8" Type="http://schemas.openxmlformats.org/officeDocument/2006/relationships/hyperlink" Target="http://go.veeam.com/v7" TargetMode="External"/><Relationship Id="rId3" Type="http://schemas.openxmlformats.org/officeDocument/2006/relationships/hyperlink" Target="http://www.hp.com/go/vsa" TargetMode="External"/><Relationship Id="rId7" Type="http://schemas.openxmlformats.org/officeDocument/2006/relationships/hyperlink" Target="http://hp.com/solutions/microsoft/sharepoint/sizer" TargetMode="External"/><Relationship Id="rId2" Type="http://schemas.openxmlformats.org/officeDocument/2006/relationships/hyperlink" Target="http://hp.com/go/StoreVirtual" TargetMode="External"/><Relationship Id="rId1" Type="http://schemas.openxmlformats.org/officeDocument/2006/relationships/slideLayout" Target="../slideLayouts/slideLayout11.xml"/><Relationship Id="rId6" Type="http://schemas.openxmlformats.org/officeDocument/2006/relationships/hyperlink" Target="http://hp.com/solutions/activeanswers/sharepoint" TargetMode="External"/><Relationship Id="rId5" Type="http://schemas.openxmlformats.org/officeDocument/2006/relationships/hyperlink" Target="http://hp.com/go/sharepoint" TargetMode="External"/><Relationship Id="rId4" Type="http://schemas.openxmlformats.org/officeDocument/2006/relationships/hyperlink" Target="http://hp.com/go/storeonce" TargetMode="External"/><Relationship Id="rId9" Type="http://schemas.openxmlformats.org/officeDocument/2006/relationships/hyperlink" Target="http://hyperv.veeam.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gif"/></Relationships>
</file>

<file path=ppt/slides/_rels/slide8.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1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normAutofit fontScale="90000"/>
          </a:bodyPr>
          <a:lstStyle/>
          <a:p>
            <a:r>
              <a:rPr lang="en-US" sz="6000" dirty="0" smtClean="0"/>
              <a:t>HP ProLiant Server</a:t>
            </a:r>
            <a:br>
              <a:rPr lang="en-US" sz="6000" dirty="0" smtClean="0"/>
            </a:br>
            <a:r>
              <a:rPr lang="en-US" sz="4000" dirty="0">
                <a:latin typeface="+mn-lt"/>
              </a:rPr>
              <a:t>SharePoint Farm</a:t>
            </a:r>
          </a:p>
        </p:txBody>
      </p:sp>
      <p:sp>
        <p:nvSpPr>
          <p:cNvPr id="5" name="TextBox 4"/>
          <p:cNvSpPr txBox="1"/>
          <p:nvPr/>
        </p:nvSpPr>
        <p:spPr>
          <a:xfrm>
            <a:off x="1658196" y="3152440"/>
            <a:ext cx="5181865" cy="1224224"/>
          </a:xfrm>
          <a:prstGeom prst="rect">
            <a:avLst/>
          </a:prstGeom>
          <a:noFill/>
        </p:spPr>
        <p:txBody>
          <a:bodyPr wrap="square" lIns="111026" tIns="55513" rIns="111026" bIns="55513" rtlCol="0">
            <a:spAutoFit/>
          </a:bodyPr>
          <a:lstStyle/>
          <a:p>
            <a:pPr algn="ctr"/>
            <a:r>
              <a:rPr lang="en-US" dirty="0" smtClean="0"/>
              <a:t>(2) HP ProLiant DL380p Gen8</a:t>
            </a:r>
          </a:p>
          <a:p>
            <a:pPr algn="ctr"/>
            <a:r>
              <a:rPr lang="en-US" dirty="0" smtClean="0"/>
              <a:t>2 SFF HDD</a:t>
            </a:r>
          </a:p>
          <a:p>
            <a:pPr algn="ctr"/>
            <a:r>
              <a:rPr lang="en-US" dirty="0" smtClean="0"/>
              <a:t>2 processors each</a:t>
            </a:r>
          </a:p>
          <a:p>
            <a:pPr algn="ctr"/>
            <a:r>
              <a:rPr lang="en-US" dirty="0" smtClean="0"/>
              <a:t>128GB memory each</a:t>
            </a:r>
            <a:endParaRPr lang="en-US" dirty="0"/>
          </a:p>
        </p:txBody>
      </p:sp>
      <p:sp>
        <p:nvSpPr>
          <p:cNvPr id="6" name="TextBox 5"/>
          <p:cNvSpPr txBox="1"/>
          <p:nvPr/>
        </p:nvSpPr>
        <p:spPr>
          <a:xfrm>
            <a:off x="2747836" y="5685237"/>
            <a:ext cx="3132149" cy="389109"/>
          </a:xfrm>
          <a:prstGeom prst="rect">
            <a:avLst/>
          </a:prstGeom>
          <a:noFill/>
        </p:spPr>
        <p:txBody>
          <a:bodyPr wrap="square" lIns="111026" tIns="55513" rIns="111026" bIns="55513" rtlCol="0">
            <a:spAutoFit/>
          </a:bodyPr>
          <a:lstStyle/>
          <a:p>
            <a:r>
              <a:rPr lang="en-US" dirty="0" smtClean="0">
                <a:latin typeface="HP Simplified" panose="020B0604020204020204" pitchFamily="34" charset="0"/>
              </a:rPr>
              <a:t>2 x 300GB SAS 15K</a:t>
            </a:r>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0196" y="6239043"/>
            <a:ext cx="3743897" cy="63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0" descr="Window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8109" y="677862"/>
            <a:ext cx="2072746" cy="33029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284772" y="3727189"/>
            <a:ext cx="5181865" cy="989273"/>
          </a:xfrm>
          <a:prstGeom prst="rect">
            <a:avLst/>
          </a:prstGeom>
          <a:noFill/>
        </p:spPr>
        <p:txBody>
          <a:bodyPr wrap="square" lIns="111026" tIns="55513" rIns="111026" bIns="55513" rtlCol="0">
            <a:spAutoFit/>
          </a:bodyPr>
          <a:lstStyle/>
          <a:p>
            <a:pPr algn="ctr"/>
            <a:r>
              <a:rPr lang="en-US" sz="1900" dirty="0">
                <a:solidFill>
                  <a:schemeClr val="accent2">
                    <a:lumMod val="75000"/>
                  </a:schemeClr>
                </a:solidFill>
              </a:rPr>
              <a:t>Microsoft Windows Server 2012 </a:t>
            </a:r>
          </a:p>
          <a:p>
            <a:pPr algn="ctr"/>
            <a:r>
              <a:rPr lang="en-US" sz="1900" dirty="0">
                <a:solidFill>
                  <a:schemeClr val="accent2">
                    <a:lumMod val="75000"/>
                  </a:schemeClr>
                </a:solidFill>
              </a:rPr>
              <a:t>Microsoft SharePoint 2010 SP2</a:t>
            </a:r>
          </a:p>
          <a:p>
            <a:pPr algn="ctr"/>
            <a:r>
              <a:rPr lang="en-US" sz="1900" dirty="0">
                <a:solidFill>
                  <a:schemeClr val="accent2">
                    <a:lumMod val="75000"/>
                  </a:schemeClr>
                </a:solidFill>
              </a:rPr>
              <a:t>Microsoft SQL Server 2012 SP1</a:t>
            </a:r>
          </a:p>
        </p:txBody>
      </p:sp>
      <p:grpSp>
        <p:nvGrpSpPr>
          <p:cNvPr id="2" name="Group 1"/>
          <p:cNvGrpSpPr/>
          <p:nvPr/>
        </p:nvGrpSpPr>
        <p:grpSpPr>
          <a:xfrm>
            <a:off x="8257147" y="1627366"/>
            <a:ext cx="3868420" cy="1886448"/>
            <a:chOff x="2590800" y="1698072"/>
            <a:chExt cx="2844281" cy="1849627"/>
          </a:xfrm>
        </p:grpSpPr>
        <p:cxnSp>
          <p:nvCxnSpPr>
            <p:cNvPr id="11" name="Straight Connector 10"/>
            <p:cNvCxnSpPr/>
            <p:nvPr/>
          </p:nvCxnSpPr>
          <p:spPr>
            <a:xfrm flipV="1">
              <a:off x="3200400" y="3196595"/>
              <a:ext cx="464594" cy="3805"/>
            </a:xfrm>
            <a:prstGeom prst="line">
              <a:avLst/>
            </a:prstGeom>
            <a:ln w="222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159780" y="3004718"/>
              <a:ext cx="708119" cy="256504"/>
            </a:xfrm>
            <a:prstGeom prst="rect">
              <a:avLst/>
            </a:prstGeom>
            <a:noFill/>
          </p:spPr>
          <p:txBody>
            <a:bodyPr wrap="square" rtlCol="0">
              <a:spAutoFit/>
            </a:bodyPr>
            <a:lstStyle/>
            <a:p>
              <a:r>
                <a:rPr lang="en-US" sz="1100" dirty="0"/>
                <a:t>HB Network</a:t>
              </a:r>
            </a:p>
          </p:txBody>
        </p:sp>
        <p:sp>
          <p:nvSpPr>
            <p:cNvPr id="13" name="TextBox 12"/>
            <p:cNvSpPr txBox="1"/>
            <p:nvPr/>
          </p:nvSpPr>
          <p:spPr>
            <a:xfrm>
              <a:off x="4267201" y="2630270"/>
              <a:ext cx="1167880" cy="754423"/>
            </a:xfrm>
            <a:prstGeom prst="rect">
              <a:avLst/>
            </a:prstGeom>
            <a:noFill/>
            <a:ln w="25400">
              <a:noFill/>
            </a:ln>
          </p:spPr>
          <p:txBody>
            <a:bodyPr wrap="square" rtlCol="0">
              <a:spAutoFit/>
            </a:bodyPr>
            <a:lstStyle/>
            <a:p>
              <a:r>
                <a:rPr lang="en-US" sz="1100" u="sng" dirty="0"/>
                <a:t>Windows Cluster</a:t>
              </a:r>
            </a:p>
            <a:p>
              <a:pPr marL="111026" indent="-111026">
                <a:buFont typeface="Arial" panose="020B0604020202020204" pitchFamily="34" charset="0"/>
                <a:buChar char="•"/>
              </a:pPr>
              <a:r>
                <a:rPr lang="en-US" sz="1100" dirty="0"/>
                <a:t>ProLiant Servers</a:t>
              </a:r>
            </a:p>
            <a:p>
              <a:pPr marL="111026" indent="-111026">
                <a:buFont typeface="Arial" panose="020B0604020202020204" pitchFamily="34" charset="0"/>
                <a:buChar char="•"/>
              </a:pPr>
              <a:r>
                <a:rPr lang="en-US" sz="1100" dirty="0"/>
                <a:t>Windows 2012</a:t>
              </a:r>
            </a:p>
            <a:p>
              <a:pPr marL="111026" indent="-111026">
                <a:buFont typeface="Arial" panose="020B0604020202020204" pitchFamily="34" charset="0"/>
                <a:buChar char="•"/>
              </a:pPr>
              <a:r>
                <a:rPr lang="en-US" sz="1100" dirty="0"/>
                <a:t>Clustered Hyper-V</a:t>
              </a:r>
            </a:p>
          </p:txBody>
        </p:sp>
        <p:sp>
          <p:nvSpPr>
            <p:cNvPr id="14" name="TextBox 13"/>
            <p:cNvSpPr txBox="1"/>
            <p:nvPr/>
          </p:nvSpPr>
          <p:spPr>
            <a:xfrm>
              <a:off x="4077766" y="2035741"/>
              <a:ext cx="1180034" cy="271592"/>
            </a:xfrm>
            <a:prstGeom prst="rect">
              <a:avLst/>
            </a:prstGeom>
            <a:noFill/>
            <a:ln>
              <a:noFill/>
            </a:ln>
          </p:spPr>
          <p:txBody>
            <a:bodyPr wrap="square" rtlCol="0">
              <a:spAutoFit/>
            </a:bodyPr>
            <a:lstStyle/>
            <a:p>
              <a:pPr algn="ctr"/>
              <a:r>
                <a:rPr lang="en-US" sz="1200" b="1" dirty="0"/>
                <a:t>– SQL Server VM </a:t>
              </a:r>
            </a:p>
          </p:txBody>
        </p:sp>
        <p:sp>
          <p:nvSpPr>
            <p:cNvPr id="15" name="Rectangle 14"/>
            <p:cNvSpPr/>
            <p:nvPr/>
          </p:nvSpPr>
          <p:spPr>
            <a:xfrm>
              <a:off x="2590800" y="1698072"/>
              <a:ext cx="2819400" cy="1849627"/>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art 15"/>
            <p:cNvSpPr/>
            <p:nvPr/>
          </p:nvSpPr>
          <p:spPr>
            <a:xfrm>
              <a:off x="3468626" y="3048000"/>
              <a:ext cx="112774" cy="115059"/>
            </a:xfrm>
            <a:prstGeom prst="hear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4078659" y="1807040"/>
              <a:ext cx="1177410" cy="271592"/>
            </a:xfrm>
            <a:prstGeom prst="rect">
              <a:avLst/>
            </a:prstGeom>
            <a:noFill/>
            <a:ln>
              <a:noFill/>
            </a:ln>
          </p:spPr>
          <p:txBody>
            <a:bodyPr wrap="square" rtlCol="0">
              <a:spAutoFit/>
            </a:bodyPr>
            <a:lstStyle/>
            <a:p>
              <a:pPr algn="ctr"/>
              <a:r>
                <a:rPr lang="en-US" sz="1200" b="1" dirty="0"/>
                <a:t>– SharePoint VM</a:t>
              </a:r>
            </a:p>
          </p:txBody>
        </p:sp>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75260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4142" y="175260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600"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1"/>
            <p:cNvPicPr>
              <a:picLocks noChangeAspect="1"/>
            </p:cNvPicPr>
            <p:nvPr/>
          </p:nvPicPr>
          <p:blipFill>
            <a:blip r:embed="rId7"/>
            <a:stretch>
              <a:fillRect/>
            </a:stretch>
          </p:blipFill>
          <p:spPr>
            <a:xfrm>
              <a:off x="2737463" y="2262033"/>
              <a:ext cx="1420200" cy="304826"/>
            </a:xfrm>
            <a:prstGeom prst="rect">
              <a:avLst/>
            </a:prstGeom>
          </p:spPr>
        </p:pic>
      </p:grpSp>
      <p:pic>
        <p:nvPicPr>
          <p:cNvPr id="4" name="Picture 3"/>
          <p:cNvPicPr>
            <a:picLocks noChangeAspect="1"/>
          </p:cNvPicPr>
          <p:nvPr/>
        </p:nvPicPr>
        <p:blipFill>
          <a:blip r:embed="rId8"/>
          <a:stretch>
            <a:fillRect/>
          </a:stretch>
        </p:blipFill>
        <p:spPr>
          <a:xfrm>
            <a:off x="11296466" y="1339815"/>
            <a:ext cx="771128" cy="292241"/>
          </a:xfrm>
          <a:prstGeom prst="rect">
            <a:avLst/>
          </a:prstGeom>
        </p:spPr>
      </p:pic>
      <p:pic>
        <p:nvPicPr>
          <p:cNvPr id="1027" name="Picture 2" descr="image0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5261" y="4375215"/>
            <a:ext cx="6140510" cy="1311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invGray">
          <a:xfrm>
            <a:off x="8303167" y="5415557"/>
            <a:ext cx="3075375" cy="658789"/>
          </a:xfrm>
          <a:prstGeom prst="rect">
            <a:avLst/>
          </a:prstGeom>
        </p:spPr>
      </p:pic>
    </p:spTree>
    <p:extLst>
      <p:ext uri="{BB962C8B-B14F-4D97-AF65-F5344CB8AC3E}">
        <p14:creationId xmlns:p14="http://schemas.microsoft.com/office/powerpoint/2010/main" val="168544619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27037" y="1654272"/>
            <a:ext cx="10075847" cy="3519390"/>
          </a:xfrm>
          <a:prstGeom prst="rect">
            <a:avLst/>
          </a:prstGeom>
        </p:spPr>
        <p:txBody>
          <a:bodyPr lIns="111026" tIns="55513" rIns="111026" bIns="55513">
            <a:noAutofit/>
          </a:bodyPr>
          <a:lstStyle/>
          <a:p>
            <a:r>
              <a:rPr lang="en-US" sz="3200" dirty="0" smtClean="0">
                <a:latin typeface="+mn-lt"/>
              </a:rPr>
              <a:t>Deployed onto a 2-server Cluster with Hyper-V role enabled</a:t>
            </a:r>
          </a:p>
          <a:p>
            <a:r>
              <a:rPr lang="en-US" sz="3200" dirty="0" smtClean="0">
                <a:latin typeface="+mn-lt"/>
              </a:rPr>
              <a:t>Simplified deployment to demonstrate POC in a lab environment – single SharePoint VM, single SQL VM</a:t>
            </a:r>
          </a:p>
          <a:p>
            <a:r>
              <a:rPr lang="en-US" sz="3200" dirty="0" smtClean="0">
                <a:latin typeface="+mn-lt"/>
              </a:rPr>
              <a:t>Real-world deployment depends on business needs, HA requirements and IT policies</a:t>
            </a:r>
          </a:p>
          <a:p>
            <a:r>
              <a:rPr lang="en-US" sz="3200" dirty="0" smtClean="0">
                <a:latin typeface="+mn-lt"/>
              </a:rPr>
              <a:t>Typical: 3 VMs per host – Web Server, App, SQL</a:t>
            </a:r>
          </a:p>
          <a:p>
            <a:r>
              <a:rPr lang="en-US" sz="3200" dirty="0" smtClean="0">
                <a:latin typeface="+mn-lt"/>
              </a:rPr>
              <a:t>Leverage HA features of SharePoint/SQL and infrastructure</a:t>
            </a:r>
            <a:endParaRPr lang="en-US" sz="3200" dirty="0">
              <a:latin typeface="+mn-lt"/>
            </a:endParaRPr>
          </a:p>
        </p:txBody>
      </p:sp>
      <p:sp>
        <p:nvSpPr>
          <p:cNvPr id="3" name="Title 2"/>
          <p:cNvSpPr>
            <a:spLocks noGrp="1"/>
          </p:cNvSpPr>
          <p:nvPr>
            <p:ph type="title"/>
          </p:nvPr>
        </p:nvSpPr>
        <p:spPr/>
        <p:txBody>
          <a:bodyPr/>
          <a:lstStyle/>
          <a:p>
            <a:r>
              <a:rPr lang="en-US" dirty="0" smtClean="0"/>
              <a:t>SharePoint Test Farm</a:t>
            </a:r>
            <a:endParaRPr lang="en-US" dirty="0"/>
          </a:p>
        </p:txBody>
      </p:sp>
    </p:spTree>
    <p:extLst>
      <p:ext uri="{BB962C8B-B14F-4D97-AF65-F5344CB8AC3E}">
        <p14:creationId xmlns:p14="http://schemas.microsoft.com/office/powerpoint/2010/main" val="221210898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2963" y="388585"/>
            <a:ext cx="8951671" cy="1165754"/>
          </a:xfrm>
        </p:spPr>
        <p:txBody>
          <a:bodyPr>
            <a:noAutofit/>
          </a:bodyPr>
          <a:lstStyle/>
          <a:p>
            <a:r>
              <a:rPr lang="en-US" dirty="0" smtClean="0"/>
              <a:t>HP ProLiant Server</a:t>
            </a:r>
            <a:br>
              <a:rPr lang="en-US" dirty="0" smtClean="0"/>
            </a:br>
            <a:r>
              <a:rPr lang="en-US" dirty="0"/>
              <a:t>HP StoreVirtual VSA</a:t>
            </a:r>
          </a:p>
        </p:txBody>
      </p:sp>
      <p:sp>
        <p:nvSpPr>
          <p:cNvPr id="3" name="TextBox 2"/>
          <p:cNvSpPr txBox="1"/>
          <p:nvPr/>
        </p:nvSpPr>
        <p:spPr>
          <a:xfrm>
            <a:off x="679400" y="5284753"/>
            <a:ext cx="6264299" cy="1266272"/>
          </a:xfrm>
          <a:prstGeom prst="rect">
            <a:avLst/>
          </a:prstGeom>
          <a:noFill/>
        </p:spPr>
        <p:txBody>
          <a:bodyPr wrap="square" lIns="111026" tIns="55513" rIns="111026" bIns="55513" rtlCol="0">
            <a:spAutoFit/>
          </a:bodyPr>
          <a:lstStyle/>
          <a:p>
            <a:r>
              <a:rPr lang="en-US" sz="2900" b="1" dirty="0">
                <a:latin typeface="HP Simplified" panose="020B0604020204020204" pitchFamily="34" charset="0"/>
              </a:rPr>
              <a:t>    </a:t>
            </a:r>
            <a:r>
              <a:rPr lang="en-US" dirty="0" smtClean="0">
                <a:latin typeface="HP Simplified" panose="020B0604020204020204" pitchFamily="34" charset="0"/>
              </a:rPr>
              <a:t>Operating System Disk  2 x 300GB SAS 15K</a:t>
            </a:r>
          </a:p>
          <a:p>
            <a:endParaRPr lang="en-US" sz="1000" dirty="0">
              <a:latin typeface="HP Simplified" panose="020B0604020204020204" pitchFamily="34" charset="0"/>
            </a:endParaRPr>
          </a:p>
          <a:p>
            <a:r>
              <a:rPr lang="en-US" dirty="0" smtClean="0">
                <a:latin typeface="HP Simplified" panose="020B0604020204020204" pitchFamily="34" charset="0"/>
              </a:rPr>
              <a:t>	Tier-0  10 x 300GB SAS 15K</a:t>
            </a:r>
          </a:p>
          <a:p>
            <a:r>
              <a:rPr lang="en-US" dirty="0" smtClean="0">
                <a:latin typeface="HP Simplified" panose="020B0604020204020204" pitchFamily="34" charset="0"/>
              </a:rPr>
              <a:t>	Tier-1  13 x 500GB SAS 7.2K</a:t>
            </a:r>
            <a:endParaRPr lang="en-US" dirty="0">
              <a:latin typeface="HP Simplified" panose="020B0604020204020204" pitchFamily="34" charset="0"/>
            </a:endParaRPr>
          </a:p>
        </p:txBody>
      </p:sp>
      <p:pic>
        <p:nvPicPr>
          <p:cNvPr id="3079" name="Picture 7" descr="HP ProLiant DL380p Gen8 E5-2640v2 32GB-R P420i/2GB FBWC 25SFF 750W RPS Svr/S-Bu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1188" y="3108678"/>
            <a:ext cx="6140510" cy="318639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347285" y="3044987"/>
            <a:ext cx="5181865" cy="1224224"/>
          </a:xfrm>
          <a:prstGeom prst="rect">
            <a:avLst/>
          </a:prstGeom>
          <a:noFill/>
        </p:spPr>
        <p:txBody>
          <a:bodyPr wrap="square" lIns="111026" tIns="55513" rIns="111026" bIns="55513" rtlCol="0">
            <a:spAutoFit/>
          </a:bodyPr>
          <a:lstStyle/>
          <a:p>
            <a:pPr algn="ctr"/>
            <a:r>
              <a:rPr lang="en-US" dirty="0" smtClean="0"/>
              <a:t>(3) HP ProLiant DL380p Gen8</a:t>
            </a:r>
          </a:p>
          <a:p>
            <a:pPr algn="ctr"/>
            <a:r>
              <a:rPr lang="en-US" dirty="0" smtClean="0"/>
              <a:t>25 SFF HDD</a:t>
            </a:r>
          </a:p>
          <a:p>
            <a:pPr algn="ctr"/>
            <a:r>
              <a:rPr lang="en-US" dirty="0" smtClean="0"/>
              <a:t>2 Processors</a:t>
            </a:r>
          </a:p>
          <a:p>
            <a:pPr algn="ctr"/>
            <a:r>
              <a:rPr lang="en-US" dirty="0" smtClean="0"/>
              <a:t>160GB memory</a:t>
            </a:r>
            <a:endParaRPr lang="en-US" dirty="0"/>
          </a:p>
        </p:txBody>
      </p:sp>
      <p:sp>
        <p:nvSpPr>
          <p:cNvPr id="10" name="TextBox 9"/>
          <p:cNvSpPr txBox="1"/>
          <p:nvPr/>
        </p:nvSpPr>
        <p:spPr>
          <a:xfrm>
            <a:off x="6529149" y="4139764"/>
            <a:ext cx="5181865" cy="958496"/>
          </a:xfrm>
          <a:prstGeom prst="rect">
            <a:avLst/>
          </a:prstGeom>
          <a:noFill/>
        </p:spPr>
        <p:txBody>
          <a:bodyPr wrap="square" lIns="111026" tIns="55513" rIns="111026" bIns="55513" rtlCol="0">
            <a:spAutoFit/>
          </a:bodyPr>
          <a:lstStyle/>
          <a:p>
            <a:pPr algn="ctr"/>
            <a:r>
              <a:rPr lang="en-US" sz="1900" dirty="0">
                <a:solidFill>
                  <a:schemeClr val="accent2">
                    <a:lumMod val="75000"/>
                  </a:schemeClr>
                </a:solidFill>
              </a:rPr>
              <a:t>Microsoft Windows Server 2012 </a:t>
            </a:r>
          </a:p>
          <a:p>
            <a:pPr algn="ctr"/>
            <a:r>
              <a:rPr lang="en-US" sz="1900" dirty="0">
                <a:solidFill>
                  <a:schemeClr val="accent2">
                    <a:lumMod val="75000"/>
                  </a:schemeClr>
                </a:solidFill>
              </a:rPr>
              <a:t>HP StoreVirtual VSA 2014</a:t>
            </a:r>
          </a:p>
          <a:p>
            <a:pPr algn="ctr"/>
            <a:r>
              <a:rPr lang="en-US" sz="1700" dirty="0">
                <a:solidFill>
                  <a:schemeClr val="accent2">
                    <a:lumMod val="75000"/>
                  </a:schemeClr>
                </a:solidFill>
              </a:rPr>
              <a:t>With Adaptive Optimization (AO)</a:t>
            </a:r>
          </a:p>
        </p:txBody>
      </p:sp>
      <p:grpSp>
        <p:nvGrpSpPr>
          <p:cNvPr id="23" name="Group 22"/>
          <p:cNvGrpSpPr/>
          <p:nvPr/>
        </p:nvGrpSpPr>
        <p:grpSpPr>
          <a:xfrm>
            <a:off x="8083709" y="1260114"/>
            <a:ext cx="3938217" cy="2421872"/>
            <a:chOff x="6096000" y="1235518"/>
            <a:chExt cx="2895600" cy="2374600"/>
          </a:xfrm>
        </p:grpSpPr>
        <p:grpSp>
          <p:nvGrpSpPr>
            <p:cNvPr id="4" name="Group 3"/>
            <p:cNvGrpSpPr/>
            <p:nvPr/>
          </p:nvGrpSpPr>
          <p:grpSpPr>
            <a:xfrm>
              <a:off x="6096000" y="1235518"/>
              <a:ext cx="2696412" cy="2374600"/>
              <a:chOff x="1143000" y="4038600"/>
              <a:chExt cx="2696412" cy="2374600"/>
            </a:xfrm>
          </p:grpSpPr>
          <p:cxnSp>
            <p:nvCxnSpPr>
              <p:cNvPr id="7" name="Straight Connector 6"/>
              <p:cNvCxnSpPr/>
              <p:nvPr/>
            </p:nvCxnSpPr>
            <p:spPr>
              <a:xfrm>
                <a:off x="2438400" y="4495800"/>
                <a:ext cx="0" cy="387149"/>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429000" y="4495800"/>
                <a:ext cx="0" cy="387149"/>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47800" y="4489651"/>
                <a:ext cx="0" cy="387149"/>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295400" y="4300210"/>
                <a:ext cx="0" cy="57069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19200" y="4038600"/>
                <a:ext cx="1143000" cy="286681"/>
              </a:xfrm>
              <a:prstGeom prst="rect">
                <a:avLst/>
              </a:prstGeom>
              <a:noFill/>
            </p:spPr>
            <p:txBody>
              <a:bodyPr wrap="square" rtlCol="0">
                <a:spAutoFit/>
              </a:bodyPr>
              <a:lstStyle/>
              <a:p>
                <a:r>
                  <a:rPr lang="en-US" sz="1300" dirty="0"/>
                  <a:t>VSA  iSCSI  LAN</a:t>
                </a:r>
              </a:p>
            </p:txBody>
          </p:sp>
          <p:sp>
            <p:nvSpPr>
              <p:cNvPr id="14" name="TextBox 13"/>
              <p:cNvSpPr txBox="1"/>
              <p:nvPr/>
            </p:nvSpPr>
            <p:spPr>
              <a:xfrm>
                <a:off x="1143000" y="5764396"/>
                <a:ext cx="852372" cy="648804"/>
              </a:xfrm>
              <a:prstGeom prst="rect">
                <a:avLst/>
              </a:prstGeom>
              <a:noFill/>
              <a:ln w="25400">
                <a:noFill/>
              </a:ln>
            </p:spPr>
            <p:txBody>
              <a:bodyPr wrap="square" rtlCol="0">
                <a:spAutoFit/>
              </a:bodyPr>
              <a:lstStyle/>
              <a:p>
                <a:pPr marL="111026" indent="-111026">
                  <a:buFont typeface="Arial" panose="020B0604020202020204" pitchFamily="34" charset="0"/>
                  <a:buChar char="•"/>
                </a:pPr>
                <a:r>
                  <a:rPr lang="en-US" sz="1300" dirty="0"/>
                  <a:t>DL380p </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cxnSp>
            <p:nvCxnSpPr>
              <p:cNvPr id="15" name="Straight Connector 14"/>
              <p:cNvCxnSpPr/>
              <p:nvPr/>
            </p:nvCxnSpPr>
            <p:spPr>
              <a:xfrm>
                <a:off x="2286000" y="4284407"/>
                <a:ext cx="0" cy="59239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276600" y="4284407"/>
                <a:ext cx="0" cy="59239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882949"/>
                <a:ext cx="699972" cy="871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9440" y="4876800"/>
                <a:ext cx="699972" cy="871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4668" y="4876800"/>
                <a:ext cx="699972" cy="871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2133600" y="5762908"/>
                <a:ext cx="852372" cy="648804"/>
              </a:xfrm>
              <a:prstGeom prst="rect">
                <a:avLst/>
              </a:prstGeom>
              <a:noFill/>
              <a:ln w="25400">
                <a:noFill/>
              </a:ln>
            </p:spPr>
            <p:txBody>
              <a:bodyPr wrap="square" rtlCol="0">
                <a:spAutoFit/>
              </a:bodyPr>
              <a:lstStyle/>
              <a:p>
                <a:pPr marL="111026" indent="-111026">
                  <a:buFont typeface="Arial" panose="020B0604020202020204" pitchFamily="34" charset="0"/>
                  <a:buChar char="•"/>
                </a:pPr>
                <a:r>
                  <a:rPr lang="en-US" sz="1300" dirty="0"/>
                  <a:t>DL380p </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grpSp>
        <p:cxnSp>
          <p:nvCxnSpPr>
            <p:cNvPr id="21" name="Straight Connector 20"/>
            <p:cNvCxnSpPr/>
            <p:nvPr/>
          </p:nvCxnSpPr>
          <p:spPr>
            <a:xfrm>
              <a:off x="6231007" y="1481325"/>
              <a:ext cx="2640255" cy="1580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383405" y="1700059"/>
              <a:ext cx="2391612" cy="0"/>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139228" y="2943508"/>
              <a:ext cx="852372" cy="648804"/>
            </a:xfrm>
            <a:prstGeom prst="rect">
              <a:avLst/>
            </a:prstGeom>
            <a:noFill/>
            <a:ln w="25400">
              <a:noFill/>
            </a:ln>
          </p:spPr>
          <p:txBody>
            <a:bodyPr wrap="square" rtlCol="0">
              <a:spAutoFit/>
            </a:bodyPr>
            <a:lstStyle/>
            <a:p>
              <a:pPr marL="111026" indent="-111026">
                <a:buFont typeface="Arial" panose="020B0604020202020204" pitchFamily="34" charset="0"/>
                <a:buChar char="•"/>
              </a:pPr>
              <a:r>
                <a:rPr lang="en-US" sz="1300" dirty="0"/>
                <a:t>DL380p </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grpSp>
    </p:spTree>
    <p:extLst>
      <p:ext uri="{BB962C8B-B14F-4D97-AF65-F5344CB8AC3E}">
        <p14:creationId xmlns:p14="http://schemas.microsoft.com/office/powerpoint/2010/main" val="90096919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186077" y="3963564"/>
            <a:ext cx="10075847" cy="1632056"/>
          </a:xfrm>
          <a:prstGeom prst="rect">
            <a:avLst/>
          </a:prstGeom>
        </p:spPr>
        <p:txBody>
          <a:bodyPr lIns="111026" tIns="55513" rIns="111026" bIns="55513">
            <a:normAutofit fontScale="62500" lnSpcReduction="20000"/>
          </a:bodyPr>
          <a:lstStyle/>
          <a:p>
            <a:r>
              <a:rPr lang="en-US" dirty="0"/>
              <a:t>Low cost shared </a:t>
            </a:r>
            <a:r>
              <a:rPr lang="en-US" dirty="0" smtClean="0"/>
              <a:t>storage</a:t>
            </a:r>
            <a:endParaRPr lang="en-US" dirty="0"/>
          </a:p>
          <a:p>
            <a:r>
              <a:rPr lang="en-US" dirty="0" smtClean="0"/>
              <a:t>Provides highly-available storage to the VMs running SharePoint and SQL Server</a:t>
            </a:r>
          </a:p>
          <a:p>
            <a:r>
              <a:rPr lang="en-US" dirty="0" smtClean="0"/>
              <a:t>Adaptive optimization facilitates automatic migration of “hot” 256KB  pages to a faster storage tier, based on IO activity</a:t>
            </a:r>
          </a:p>
          <a:p>
            <a:endParaRPr lang="en-US" b="1" dirty="0" smtClean="0"/>
          </a:p>
          <a:p>
            <a:endParaRPr lang="en-US" dirty="0"/>
          </a:p>
        </p:txBody>
      </p:sp>
      <p:sp>
        <p:nvSpPr>
          <p:cNvPr id="3" name="Title 2"/>
          <p:cNvSpPr>
            <a:spLocks noGrp="1"/>
          </p:cNvSpPr>
          <p:nvPr>
            <p:ph type="title"/>
          </p:nvPr>
        </p:nvSpPr>
        <p:spPr/>
        <p:txBody>
          <a:bodyPr/>
          <a:lstStyle/>
          <a:p>
            <a:r>
              <a:rPr lang="en-US" dirty="0" smtClean="0"/>
              <a:t>HP StoreVirtual VSA</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1447684" y="2120382"/>
            <a:ext cx="686597" cy="874316"/>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1687346" y="2431250"/>
            <a:ext cx="686597" cy="874316"/>
          </a:xfrm>
          <a:prstGeom prst="rect">
            <a:avLst/>
          </a:prstGeom>
          <a:noFill/>
          <a:ln w="9525">
            <a:noFill/>
            <a:miter lim="800000"/>
            <a:headEnd/>
            <a:tailEnd/>
          </a:ln>
        </p:spPr>
      </p:pic>
      <p:sp>
        <p:nvSpPr>
          <p:cNvPr id="7" name="TextBox 6"/>
          <p:cNvSpPr txBox="1"/>
          <p:nvPr/>
        </p:nvSpPr>
        <p:spPr>
          <a:xfrm>
            <a:off x="1243648" y="3308161"/>
            <a:ext cx="1573992" cy="312165"/>
          </a:xfrm>
          <a:prstGeom prst="rect">
            <a:avLst/>
          </a:prstGeom>
          <a:noFill/>
        </p:spPr>
        <p:txBody>
          <a:bodyPr wrap="square" lIns="111026" tIns="55513" rIns="111026" bIns="55513" rtlCol="0">
            <a:spAutoFit/>
          </a:bodyPr>
          <a:lstStyle/>
          <a:p>
            <a:r>
              <a:rPr lang="en-US" sz="1300" dirty="0">
                <a:latin typeface="+mj-lt"/>
              </a:rPr>
              <a:t>ProLiant Servers</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0770" y="2355370"/>
            <a:ext cx="1114101" cy="1000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6446" y="2457374"/>
            <a:ext cx="764325" cy="505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487" y="2607950"/>
            <a:ext cx="518186" cy="340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9519" y="2182935"/>
            <a:ext cx="1100757" cy="1054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4932900" y="3144091"/>
            <a:ext cx="1809790" cy="512220"/>
          </a:xfrm>
          <a:prstGeom prst="rect">
            <a:avLst/>
          </a:prstGeom>
          <a:noFill/>
        </p:spPr>
        <p:txBody>
          <a:bodyPr wrap="square" lIns="111026" tIns="55513" rIns="111026" bIns="55513" rtlCol="0">
            <a:spAutoFit/>
          </a:bodyPr>
          <a:lstStyle/>
          <a:p>
            <a:r>
              <a:rPr lang="en-US" sz="1300" dirty="0">
                <a:latin typeface="+mj-lt"/>
              </a:rPr>
              <a:t>Shared storage </a:t>
            </a:r>
            <a:r>
              <a:rPr lang="en-US" sz="1300" b="1" dirty="0">
                <a:latin typeface="+mj-lt"/>
              </a:rPr>
              <a:t>Inside</a:t>
            </a:r>
            <a:r>
              <a:rPr lang="en-US" sz="1300" dirty="0">
                <a:latin typeface="+mj-lt"/>
              </a:rPr>
              <a:t> your  servers</a:t>
            </a:r>
          </a:p>
        </p:txBody>
      </p:sp>
    </p:spTree>
    <p:extLst>
      <p:ext uri="{BB962C8B-B14F-4D97-AF65-F5344CB8AC3E}">
        <p14:creationId xmlns:p14="http://schemas.microsoft.com/office/powerpoint/2010/main" val="8942878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932736" y="1600199"/>
            <a:ext cx="10075847" cy="3497263"/>
          </a:xfrm>
          <a:prstGeom prst="rect">
            <a:avLst/>
          </a:prstGeom>
        </p:spPr>
        <p:txBody>
          <a:bodyPr lIns="111026" tIns="55513" rIns="111026" bIns="55513"/>
          <a:lstStyle/>
          <a:p>
            <a:pPr marL="0" indent="0">
              <a:buNone/>
            </a:pPr>
            <a:r>
              <a:rPr lang="en-US" sz="3600" b="1" dirty="0" smtClean="0">
                <a:solidFill>
                  <a:schemeClr val="tx2"/>
                </a:solidFill>
                <a:latin typeface="+mn-lt"/>
              </a:rPr>
              <a:t>Scalable Performance</a:t>
            </a:r>
          </a:p>
          <a:p>
            <a:pPr marL="0" indent="0">
              <a:buNone/>
            </a:pPr>
            <a:r>
              <a:rPr lang="en-US" sz="3200" dirty="0" smtClean="0">
                <a:latin typeface="+mn-lt"/>
              </a:rPr>
              <a:t>Purchase only what you need today</a:t>
            </a:r>
          </a:p>
          <a:p>
            <a:pPr marL="0" indent="0">
              <a:buNone/>
            </a:pPr>
            <a:r>
              <a:rPr lang="en-US" sz="3200" dirty="0" smtClean="0">
                <a:latin typeface="+mn-lt"/>
              </a:rPr>
              <a:t>Scale performance and capacity simultaneously</a:t>
            </a:r>
          </a:p>
          <a:p>
            <a:pPr marL="0" indent="0">
              <a:buNone/>
            </a:pPr>
            <a:r>
              <a:rPr lang="en-US" sz="3600" b="1" dirty="0" smtClean="0">
                <a:solidFill>
                  <a:schemeClr val="tx2"/>
                </a:solidFill>
                <a:latin typeface="+mn-lt"/>
              </a:rPr>
              <a:t>Easy to manage storage for virtualized environments</a:t>
            </a:r>
          </a:p>
          <a:p>
            <a:pPr marL="0" indent="0">
              <a:buNone/>
            </a:pPr>
            <a:r>
              <a:rPr lang="en-US" sz="2800" dirty="0" smtClean="0">
                <a:latin typeface="+mn-lt"/>
              </a:rPr>
              <a:t>Centralized Management Console</a:t>
            </a:r>
          </a:p>
          <a:p>
            <a:pPr marL="0" indent="0">
              <a:buNone/>
            </a:pPr>
            <a:r>
              <a:rPr lang="en-US" sz="2800" dirty="0" smtClean="0">
                <a:latin typeface="+mn-lt"/>
              </a:rPr>
              <a:t>Business continuity with integrated HA</a:t>
            </a:r>
          </a:p>
          <a:p>
            <a:pPr marL="0" indent="0">
              <a:buNone/>
            </a:pPr>
            <a:r>
              <a:rPr lang="en-US" sz="2800" dirty="0" smtClean="0">
                <a:latin typeface="+mn-lt"/>
              </a:rPr>
              <a:t>Best practice analyzer</a:t>
            </a:r>
            <a:endParaRPr lang="en-US" sz="2800" dirty="0">
              <a:latin typeface="+mn-lt"/>
            </a:endParaRPr>
          </a:p>
        </p:txBody>
      </p:sp>
      <p:sp>
        <p:nvSpPr>
          <p:cNvPr id="3" name="Title 2"/>
          <p:cNvSpPr>
            <a:spLocks noGrp="1"/>
          </p:cNvSpPr>
          <p:nvPr>
            <p:ph type="title"/>
          </p:nvPr>
        </p:nvSpPr>
        <p:spPr/>
        <p:txBody>
          <a:bodyPr/>
          <a:lstStyle/>
          <a:p>
            <a:r>
              <a:rPr lang="en-US" dirty="0" smtClean="0">
                <a:latin typeface="+mn-lt"/>
              </a:rPr>
              <a:t>HP StoreVirtual VSA features</a:t>
            </a:r>
            <a:endParaRPr lang="en-US" dirty="0">
              <a:latin typeface="+mn-lt"/>
            </a:endParaRPr>
          </a:p>
        </p:txBody>
      </p:sp>
    </p:spTree>
    <p:extLst>
      <p:ext uri="{BB962C8B-B14F-4D97-AF65-F5344CB8AC3E}">
        <p14:creationId xmlns:p14="http://schemas.microsoft.com/office/powerpoint/2010/main" val="3007511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4" name="Picture 12" descr="C:\Users\wagnerge\Pictures\SDW_Icons_Final_v2\SDW_Icons_Final_v2\Servers\Server_Indicator\SW_Server_Indicator_LG.png"/>
          <p:cNvPicPr>
            <a:picLocks noChangeAspect="1" noChangeArrowheads="1"/>
          </p:cNvPicPr>
          <p:nvPr/>
        </p:nvPicPr>
        <p:blipFill>
          <a:blip r:embed="rId3" cstate="print"/>
          <a:srcRect/>
          <a:stretch>
            <a:fillRect/>
          </a:stretch>
        </p:blipFill>
        <p:spPr bwMode="auto">
          <a:xfrm>
            <a:off x="5069555" y="3189293"/>
            <a:ext cx="7534328" cy="3091077"/>
          </a:xfrm>
          <a:prstGeom prst="rect">
            <a:avLst/>
          </a:prstGeom>
          <a:noFill/>
        </p:spPr>
      </p:pic>
      <p:pic>
        <p:nvPicPr>
          <p:cNvPr id="3083" name="Picture 11" descr="C:\Users\wagnerge\Pictures\SDW_Icons_Final_v2\SDW_Icons_Final_v2\Servers\General_Server\SW_General_Server_LG.png"/>
          <p:cNvPicPr>
            <a:picLocks noChangeAspect="1" noChangeArrowheads="1"/>
          </p:cNvPicPr>
          <p:nvPr/>
        </p:nvPicPr>
        <p:blipFill>
          <a:blip r:embed="rId4" cstate="print"/>
          <a:srcRect/>
          <a:stretch>
            <a:fillRect/>
          </a:stretch>
        </p:blipFill>
        <p:spPr bwMode="auto">
          <a:xfrm>
            <a:off x="5486387" y="2877540"/>
            <a:ext cx="6533468" cy="3332114"/>
          </a:xfrm>
          <a:prstGeom prst="rect">
            <a:avLst/>
          </a:prstGeom>
          <a:noFill/>
        </p:spPr>
      </p:pic>
      <p:pic>
        <p:nvPicPr>
          <p:cNvPr id="82" name="Picture 81" descr="windows-server-2008-hyper-v-logo-v_2.png"/>
          <p:cNvPicPr>
            <a:picLocks noChangeAspect="1"/>
          </p:cNvPicPr>
          <p:nvPr/>
        </p:nvPicPr>
        <p:blipFill>
          <a:blip r:embed="rId5" cstate="print"/>
          <a:stretch>
            <a:fillRect/>
          </a:stretch>
        </p:blipFill>
        <p:spPr>
          <a:xfrm>
            <a:off x="5936322" y="3947970"/>
            <a:ext cx="2065657" cy="690816"/>
          </a:xfrm>
          <a:prstGeom prst="rect">
            <a:avLst/>
          </a:prstGeom>
          <a:scene3d>
            <a:camera prst="isometricTopUp"/>
            <a:lightRig rig="threePt" dir="t"/>
          </a:scene3d>
        </p:spPr>
      </p:pic>
      <p:pic>
        <p:nvPicPr>
          <p:cNvPr id="83" name="Picture 82" descr="vmware-logo.png"/>
          <p:cNvPicPr>
            <a:picLocks noChangeAspect="1"/>
          </p:cNvPicPr>
          <p:nvPr/>
        </p:nvPicPr>
        <p:blipFill>
          <a:blip r:embed="rId6" cstate="print"/>
          <a:stretch>
            <a:fillRect/>
          </a:stretch>
        </p:blipFill>
        <p:spPr>
          <a:xfrm>
            <a:off x="6532548" y="4452848"/>
            <a:ext cx="1884040" cy="321419"/>
          </a:xfrm>
          <a:prstGeom prst="rect">
            <a:avLst/>
          </a:prstGeom>
          <a:scene3d>
            <a:camera prst="isometricTopUp"/>
            <a:lightRig rig="threePt" dir="t"/>
          </a:scene3d>
        </p:spPr>
      </p:pic>
      <p:sp>
        <p:nvSpPr>
          <p:cNvPr id="36" name="Title 35"/>
          <p:cNvSpPr>
            <a:spLocks noGrp="1"/>
          </p:cNvSpPr>
          <p:nvPr>
            <p:ph type="title"/>
          </p:nvPr>
        </p:nvSpPr>
        <p:spPr/>
        <p:txBody>
          <a:bodyPr>
            <a:noAutofit/>
          </a:bodyPr>
          <a:lstStyle/>
          <a:p>
            <a:r>
              <a:rPr lang="en-US" dirty="0"/>
              <a:t>HP StoreVirtual VSA</a:t>
            </a:r>
            <a:br>
              <a:rPr lang="en-US" dirty="0"/>
            </a:br>
            <a:r>
              <a:rPr lang="en-US" sz="3600" dirty="0"/>
              <a:t>VSA 2014 Operation</a:t>
            </a:r>
          </a:p>
        </p:txBody>
      </p:sp>
      <p:sp>
        <p:nvSpPr>
          <p:cNvPr id="17413" name="Rectangle 21"/>
          <p:cNvSpPr>
            <a:spLocks noGrp="1" noChangeArrowheads="1"/>
          </p:cNvSpPr>
          <p:nvPr>
            <p:ph type="body" sz="quarter" idx="4294967295"/>
          </p:nvPr>
        </p:nvSpPr>
        <p:spPr>
          <a:xfrm>
            <a:off x="452763" y="2169782"/>
            <a:ext cx="4169243" cy="3702350"/>
          </a:xfrm>
          <a:prstGeom prst="rect">
            <a:avLst/>
          </a:prstGeom>
          <a:noFill/>
        </p:spPr>
        <p:txBody>
          <a:bodyPr>
            <a:normAutofit fontScale="85000" lnSpcReduction="10000"/>
          </a:bodyPr>
          <a:lstStyle/>
          <a:p>
            <a:pPr lvl="1">
              <a:lnSpc>
                <a:spcPct val="110000"/>
              </a:lnSpc>
              <a:defRPr/>
            </a:pPr>
            <a:r>
              <a:rPr lang="en-US" dirty="0" smtClean="0">
                <a:solidFill>
                  <a:srgbClr val="000000"/>
                </a:solidFill>
                <a:ea typeface="Arial Unicode MS" pitchFamily="34" charset="-128"/>
              </a:rPr>
              <a:t>StoreVirtual VSA VM creates .VHDXs on host</a:t>
            </a:r>
          </a:p>
          <a:p>
            <a:pPr lvl="1">
              <a:lnSpc>
                <a:spcPct val="110000"/>
              </a:lnSpc>
              <a:defRPr/>
            </a:pPr>
            <a:endParaRPr lang="en-US" sz="1300" dirty="0">
              <a:solidFill>
                <a:srgbClr val="000000"/>
              </a:solidFill>
              <a:ea typeface="Arial Unicode MS" pitchFamily="34" charset="-128"/>
            </a:endParaRPr>
          </a:p>
          <a:p>
            <a:pPr lvl="1">
              <a:lnSpc>
                <a:spcPct val="110000"/>
              </a:lnSpc>
              <a:defRPr/>
            </a:pPr>
            <a:r>
              <a:rPr lang="en-US" dirty="0" smtClean="0">
                <a:solidFill>
                  <a:srgbClr val="000000"/>
                </a:solidFill>
                <a:ea typeface="Arial Unicode MS" pitchFamily="34" charset="-128"/>
              </a:rPr>
              <a:t>VSA VMs are clustered, VSA’s .VHDXs are pooled</a:t>
            </a:r>
          </a:p>
          <a:p>
            <a:pPr lvl="1">
              <a:lnSpc>
                <a:spcPct val="110000"/>
              </a:lnSpc>
              <a:defRPr/>
            </a:pPr>
            <a:endParaRPr lang="en-US" sz="1300" dirty="0">
              <a:solidFill>
                <a:srgbClr val="000000"/>
              </a:solidFill>
              <a:ea typeface="Arial Unicode MS" pitchFamily="34" charset="-128"/>
            </a:endParaRPr>
          </a:p>
          <a:p>
            <a:pPr lvl="1">
              <a:lnSpc>
                <a:spcPct val="110000"/>
              </a:lnSpc>
              <a:defRPr/>
            </a:pPr>
            <a:r>
              <a:rPr lang="en-US" dirty="0" smtClean="0">
                <a:solidFill>
                  <a:srgbClr val="000000"/>
                </a:solidFill>
                <a:ea typeface="Arial Unicode MS" pitchFamily="34" charset="-128"/>
              </a:rPr>
              <a:t>iSCSI LUNs are provisioned from the pool and presented back to the Hyper-V cluster</a:t>
            </a:r>
          </a:p>
          <a:p>
            <a:pPr lvl="1">
              <a:lnSpc>
                <a:spcPct val="110000"/>
              </a:lnSpc>
              <a:defRPr/>
            </a:pPr>
            <a:endParaRPr lang="en-US" sz="1200" dirty="0">
              <a:solidFill>
                <a:srgbClr val="000000"/>
              </a:solidFill>
              <a:ea typeface="Arial Unicode MS" pitchFamily="34" charset="-128"/>
            </a:endParaRPr>
          </a:p>
          <a:p>
            <a:pPr lvl="1">
              <a:lnSpc>
                <a:spcPct val="110000"/>
              </a:lnSpc>
              <a:defRPr/>
            </a:pPr>
            <a:r>
              <a:rPr lang="en-US" dirty="0" smtClean="0">
                <a:solidFill>
                  <a:srgbClr val="000000"/>
                </a:solidFill>
                <a:ea typeface="Arial Unicode MS" pitchFamily="34" charset="-128"/>
              </a:rPr>
              <a:t>Provision VMs on new shared LUNS</a:t>
            </a:r>
            <a:endParaRPr lang="en-US" dirty="0">
              <a:solidFill>
                <a:srgbClr val="000000"/>
              </a:solidFill>
              <a:ea typeface="Arial Unicode MS" pitchFamily="34" charset="-128"/>
            </a:endParaRPr>
          </a:p>
        </p:txBody>
      </p:sp>
      <p:sp>
        <p:nvSpPr>
          <p:cNvPr id="53266" name="Rectangle 79"/>
          <p:cNvSpPr>
            <a:spLocks noChangeArrowheads="1"/>
          </p:cNvSpPr>
          <p:nvPr/>
        </p:nvSpPr>
        <p:spPr bwMode="auto">
          <a:xfrm>
            <a:off x="571158" y="216130"/>
            <a:ext cx="11052486" cy="1165754"/>
          </a:xfrm>
          <a:prstGeom prst="rect">
            <a:avLst/>
          </a:prstGeom>
          <a:noFill/>
          <a:ln w="9525">
            <a:noFill/>
            <a:miter lim="800000"/>
            <a:headEnd/>
            <a:tailEnd/>
          </a:ln>
        </p:spPr>
        <p:txBody>
          <a:bodyPr lIns="111002" tIns="55501" rIns="111002" bIns="55501"/>
          <a:lstStyle/>
          <a:p>
            <a:pPr defTabSz="1110264"/>
            <a:endParaRPr lang="en-US" sz="2900" dirty="0">
              <a:solidFill>
                <a:srgbClr val="000000"/>
              </a:solidFill>
            </a:endParaRPr>
          </a:p>
        </p:txBody>
      </p:sp>
      <p:sp>
        <p:nvSpPr>
          <p:cNvPr id="84" name="Rectangle 83"/>
          <p:cNvSpPr/>
          <p:nvPr/>
        </p:nvSpPr>
        <p:spPr>
          <a:xfrm>
            <a:off x="5949440" y="4812346"/>
            <a:ext cx="696070" cy="278390"/>
          </a:xfrm>
          <a:prstGeom prst="rect">
            <a:avLst/>
          </a:prstGeom>
          <a:solidFill>
            <a:schemeClr val="accent4">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3082" name="Picture 10" descr="C:\Users\wagnerge\Pictures\SDW_Icons_Final_v2\SDW_Icons_Final_v2\VSA\SW_VSA_SM.png"/>
          <p:cNvPicPr>
            <a:picLocks noChangeAspect="1" noChangeArrowheads="1"/>
          </p:cNvPicPr>
          <p:nvPr/>
        </p:nvPicPr>
        <p:blipFill>
          <a:blip r:embed="rId7" cstate="print"/>
          <a:srcRect/>
          <a:stretch>
            <a:fillRect/>
          </a:stretch>
        </p:blipFill>
        <p:spPr bwMode="auto">
          <a:xfrm>
            <a:off x="4911213" y="4450443"/>
            <a:ext cx="503170" cy="501098"/>
          </a:xfrm>
          <a:prstGeom prst="rect">
            <a:avLst/>
          </a:prstGeom>
          <a:noFill/>
        </p:spPr>
      </p:pic>
      <p:sp>
        <p:nvSpPr>
          <p:cNvPr id="85" name="Rectangle 84"/>
          <p:cNvSpPr/>
          <p:nvPr/>
        </p:nvSpPr>
        <p:spPr>
          <a:xfrm>
            <a:off x="5961814" y="5030419"/>
            <a:ext cx="696070" cy="27839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sp>
        <p:nvSpPr>
          <p:cNvPr id="86" name="Rectangle 85"/>
          <p:cNvSpPr/>
          <p:nvPr/>
        </p:nvSpPr>
        <p:spPr>
          <a:xfrm>
            <a:off x="6456798" y="5011855"/>
            <a:ext cx="696070" cy="55214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87" name="Picture 11" descr="C:\Users\wagnerge\Pictures\SDW_Icons_Final_v2\SDW_Icons_Final_v2\Servers\General_Server\SW_General_Server_LG.png"/>
          <p:cNvPicPr>
            <a:picLocks noChangeAspect="1" noChangeArrowheads="1"/>
          </p:cNvPicPr>
          <p:nvPr/>
        </p:nvPicPr>
        <p:blipFill>
          <a:blip r:embed="rId4" cstate="print"/>
          <a:srcRect/>
          <a:stretch>
            <a:fillRect/>
          </a:stretch>
        </p:blipFill>
        <p:spPr bwMode="auto">
          <a:xfrm>
            <a:off x="5481890" y="2354898"/>
            <a:ext cx="6533468" cy="3332114"/>
          </a:xfrm>
          <a:prstGeom prst="rect">
            <a:avLst/>
          </a:prstGeom>
          <a:noFill/>
        </p:spPr>
      </p:pic>
      <p:sp>
        <p:nvSpPr>
          <p:cNvPr id="88" name="Rectangle 87"/>
          <p:cNvSpPr/>
          <p:nvPr/>
        </p:nvSpPr>
        <p:spPr>
          <a:xfrm>
            <a:off x="5961814" y="4292687"/>
            <a:ext cx="696070" cy="278390"/>
          </a:xfrm>
          <a:prstGeom prst="rect">
            <a:avLst/>
          </a:prstGeom>
          <a:solidFill>
            <a:schemeClr val="accent4">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89" name="Picture 10" descr="C:\Users\wagnerge\Pictures\SDW_Icons_Final_v2\SDW_Icons_Final_v2\VSA\SW_VSA_SM.png"/>
          <p:cNvPicPr>
            <a:picLocks noChangeAspect="1" noChangeArrowheads="1"/>
          </p:cNvPicPr>
          <p:nvPr/>
        </p:nvPicPr>
        <p:blipFill>
          <a:blip r:embed="rId7" cstate="print"/>
          <a:srcRect/>
          <a:stretch>
            <a:fillRect/>
          </a:stretch>
        </p:blipFill>
        <p:spPr bwMode="auto">
          <a:xfrm>
            <a:off x="4911213" y="3941221"/>
            <a:ext cx="503170" cy="501098"/>
          </a:xfrm>
          <a:prstGeom prst="rect">
            <a:avLst/>
          </a:prstGeom>
          <a:noFill/>
        </p:spPr>
      </p:pic>
      <p:sp>
        <p:nvSpPr>
          <p:cNvPr id="90" name="Rectangle 89"/>
          <p:cNvSpPr/>
          <p:nvPr/>
        </p:nvSpPr>
        <p:spPr>
          <a:xfrm>
            <a:off x="5974188" y="4510760"/>
            <a:ext cx="696070" cy="27839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sp>
        <p:nvSpPr>
          <p:cNvPr id="91" name="Rectangle 90"/>
          <p:cNvSpPr/>
          <p:nvPr/>
        </p:nvSpPr>
        <p:spPr>
          <a:xfrm>
            <a:off x="6469172" y="4492196"/>
            <a:ext cx="696070" cy="55214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92" name="Picture 11" descr="C:\Users\wagnerge\Pictures\SDW_Icons_Final_v2\SDW_Icons_Final_v2\Servers\General_Server\SW_General_Server_LG.png"/>
          <p:cNvPicPr>
            <a:picLocks noChangeAspect="1" noChangeArrowheads="1"/>
          </p:cNvPicPr>
          <p:nvPr/>
        </p:nvPicPr>
        <p:blipFill>
          <a:blip r:embed="rId4" cstate="print"/>
          <a:srcRect/>
          <a:stretch>
            <a:fillRect/>
          </a:stretch>
        </p:blipFill>
        <p:spPr bwMode="auto">
          <a:xfrm>
            <a:off x="5485574" y="1827839"/>
            <a:ext cx="6533468" cy="3332114"/>
          </a:xfrm>
          <a:prstGeom prst="rect">
            <a:avLst/>
          </a:prstGeom>
          <a:noFill/>
        </p:spPr>
      </p:pic>
      <p:sp>
        <p:nvSpPr>
          <p:cNvPr id="93" name="Rectangle 92"/>
          <p:cNvSpPr/>
          <p:nvPr/>
        </p:nvSpPr>
        <p:spPr>
          <a:xfrm>
            <a:off x="5974188" y="3773028"/>
            <a:ext cx="696070" cy="278390"/>
          </a:xfrm>
          <a:prstGeom prst="rect">
            <a:avLst/>
          </a:prstGeom>
          <a:solidFill>
            <a:schemeClr val="accent4">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94" name="Picture 10" descr="C:\Users\wagnerge\Pictures\SDW_Icons_Final_v2\SDW_Icons_Final_v2\VSA\SW_VSA_SM.png"/>
          <p:cNvPicPr>
            <a:picLocks noChangeAspect="1" noChangeArrowheads="1"/>
          </p:cNvPicPr>
          <p:nvPr/>
        </p:nvPicPr>
        <p:blipFill>
          <a:blip r:embed="rId7" cstate="print"/>
          <a:srcRect/>
          <a:stretch>
            <a:fillRect/>
          </a:stretch>
        </p:blipFill>
        <p:spPr bwMode="auto">
          <a:xfrm>
            <a:off x="4911213" y="3432005"/>
            <a:ext cx="503170" cy="501098"/>
          </a:xfrm>
          <a:prstGeom prst="rect">
            <a:avLst/>
          </a:prstGeom>
          <a:noFill/>
        </p:spPr>
      </p:pic>
      <p:sp>
        <p:nvSpPr>
          <p:cNvPr id="95" name="Rectangle 94"/>
          <p:cNvSpPr/>
          <p:nvPr/>
        </p:nvSpPr>
        <p:spPr>
          <a:xfrm>
            <a:off x="5986562" y="3991101"/>
            <a:ext cx="696070" cy="27839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sp>
        <p:nvSpPr>
          <p:cNvPr id="96" name="Rectangle 95"/>
          <p:cNvSpPr/>
          <p:nvPr/>
        </p:nvSpPr>
        <p:spPr>
          <a:xfrm>
            <a:off x="6481546" y="3972537"/>
            <a:ext cx="696070" cy="552140"/>
          </a:xfrm>
          <a:prstGeom prst="rect">
            <a:avLst/>
          </a:prstGeom>
          <a:solidFill>
            <a:schemeClr val="accent1">
              <a:lumMod val="60000"/>
              <a:lumOff val="40000"/>
              <a:alpha val="49000"/>
            </a:schemeClr>
          </a:solidFill>
          <a:ln w="12700">
            <a:noFill/>
          </a:ln>
          <a:effectLst/>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pic>
        <p:nvPicPr>
          <p:cNvPr id="3085"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5697405" y="2582218"/>
            <a:ext cx="2705301" cy="1520634"/>
          </a:xfrm>
          <a:prstGeom prst="rect">
            <a:avLst/>
          </a:prstGeom>
          <a:noFill/>
        </p:spPr>
      </p:pic>
      <p:pic>
        <p:nvPicPr>
          <p:cNvPr id="97"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6901498" y="3113455"/>
            <a:ext cx="2705301" cy="1520634"/>
          </a:xfrm>
          <a:prstGeom prst="rect">
            <a:avLst/>
          </a:prstGeom>
          <a:noFill/>
        </p:spPr>
      </p:pic>
      <p:pic>
        <p:nvPicPr>
          <p:cNvPr id="98"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5697405" y="2327027"/>
            <a:ext cx="2705301" cy="1520634"/>
          </a:xfrm>
          <a:prstGeom prst="rect">
            <a:avLst/>
          </a:prstGeom>
          <a:noFill/>
        </p:spPr>
      </p:pic>
      <p:pic>
        <p:nvPicPr>
          <p:cNvPr id="99"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6901498" y="2858288"/>
            <a:ext cx="2705301" cy="1520634"/>
          </a:xfrm>
          <a:prstGeom prst="rect">
            <a:avLst/>
          </a:prstGeom>
          <a:noFill/>
        </p:spPr>
      </p:pic>
      <p:pic>
        <p:nvPicPr>
          <p:cNvPr id="100"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5697405" y="2071832"/>
            <a:ext cx="2705301" cy="1520634"/>
          </a:xfrm>
          <a:prstGeom prst="rect">
            <a:avLst/>
          </a:prstGeom>
          <a:noFill/>
        </p:spPr>
      </p:pic>
      <p:pic>
        <p:nvPicPr>
          <p:cNvPr id="101" name="Picture 13" descr="C:\Users\wagnerge\Pictures\SDW_Icons_Final_v2\SDW_Icons_Final_v2\Virtualization\Virtual_Server\Single\SW_Virtual_Server_Single_LG.png"/>
          <p:cNvPicPr>
            <a:picLocks noChangeAspect="1" noChangeArrowheads="1"/>
          </p:cNvPicPr>
          <p:nvPr/>
        </p:nvPicPr>
        <p:blipFill>
          <a:blip r:embed="rId8" cstate="print"/>
          <a:srcRect/>
          <a:stretch>
            <a:fillRect/>
          </a:stretch>
        </p:blipFill>
        <p:spPr bwMode="auto">
          <a:xfrm>
            <a:off x="6901498" y="2603098"/>
            <a:ext cx="2705301" cy="1520634"/>
          </a:xfrm>
          <a:prstGeom prst="rect">
            <a:avLst/>
          </a:prstGeom>
          <a:noFill/>
        </p:spPr>
      </p:pic>
      <p:sp>
        <p:nvSpPr>
          <p:cNvPr id="30" name="Can 29"/>
          <p:cNvSpPr/>
          <p:nvPr/>
        </p:nvSpPr>
        <p:spPr>
          <a:xfrm>
            <a:off x="9317641" y="4079989"/>
            <a:ext cx="540270" cy="1640057"/>
          </a:xfrm>
          <a:prstGeom prst="can">
            <a:avLst/>
          </a:prstGeom>
          <a:solidFill>
            <a:schemeClr val="accent3">
              <a:alpha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sp>
        <p:nvSpPr>
          <p:cNvPr id="31" name="Can 30"/>
          <p:cNvSpPr/>
          <p:nvPr/>
        </p:nvSpPr>
        <p:spPr>
          <a:xfrm>
            <a:off x="8750356" y="4339114"/>
            <a:ext cx="540270" cy="1621399"/>
          </a:xfrm>
          <a:prstGeom prst="can">
            <a:avLst/>
          </a:prstGeom>
          <a:solidFill>
            <a:schemeClr val="accent1">
              <a:alpha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02" tIns="55501" rIns="111002" bIns="55501" rtlCol="0" anchor="ctr"/>
          <a:lstStyle/>
          <a:p>
            <a:pPr algn="ctr" defTabSz="1110264">
              <a:lnSpc>
                <a:spcPct val="85000"/>
              </a:lnSpc>
            </a:pPr>
            <a:endParaRPr lang="en-US" sz="2400" dirty="0">
              <a:solidFill>
                <a:prstClr val="white"/>
              </a:solidFill>
            </a:endParaRPr>
          </a:p>
        </p:txBody>
      </p:sp>
      <p:sp>
        <p:nvSpPr>
          <p:cNvPr id="32" name="AutoShape 65"/>
          <p:cNvSpPr>
            <a:spLocks noChangeArrowheads="1"/>
          </p:cNvSpPr>
          <p:nvPr/>
        </p:nvSpPr>
        <p:spPr bwMode="auto">
          <a:xfrm>
            <a:off x="9029825" y="5600933"/>
            <a:ext cx="207275" cy="155434"/>
          </a:xfrm>
          <a:prstGeom prst="cube">
            <a:avLst>
              <a:gd name="adj" fmla="val 15625"/>
            </a:avLst>
          </a:prstGeom>
          <a:solidFill>
            <a:srgbClr val="FF0000"/>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B</a:t>
            </a:r>
          </a:p>
        </p:txBody>
      </p:sp>
      <p:sp>
        <p:nvSpPr>
          <p:cNvPr id="33" name="AutoShape 68"/>
          <p:cNvSpPr>
            <a:spLocks noChangeArrowheads="1"/>
          </p:cNvSpPr>
          <p:nvPr/>
        </p:nvSpPr>
        <p:spPr bwMode="auto">
          <a:xfrm>
            <a:off x="8769525" y="4620469"/>
            <a:ext cx="207275" cy="155434"/>
          </a:xfrm>
          <a:prstGeom prst="cube">
            <a:avLst>
              <a:gd name="adj" fmla="val 15625"/>
            </a:avLst>
          </a:prstGeom>
          <a:solidFill>
            <a:schemeClr val="accent1">
              <a:lumMod val="20000"/>
              <a:lumOff val="80000"/>
            </a:schemeClr>
          </a:solidFill>
          <a:ln w="3175">
            <a:solidFill>
              <a:srgbClr val="000000"/>
            </a:solidFill>
            <a:miter lim="800000"/>
            <a:headEnd/>
            <a:tailEnd/>
          </a:ln>
        </p:spPr>
        <p:txBody>
          <a:bodyPr wrap="none" lIns="0" tIns="0" rIns="0" bIns="0" anchor="ctr"/>
          <a:lstStyle/>
          <a:p>
            <a:pPr algn="ctr" defTabSz="1110264"/>
            <a:r>
              <a:rPr lang="en-US" sz="1000" b="1" dirty="0">
                <a:solidFill>
                  <a:srgbClr val="000000"/>
                </a:solidFill>
              </a:rPr>
              <a:t>A</a:t>
            </a:r>
          </a:p>
        </p:txBody>
      </p:sp>
      <p:sp>
        <p:nvSpPr>
          <p:cNvPr id="34" name="AutoShape 70"/>
          <p:cNvSpPr>
            <a:spLocks noChangeArrowheads="1"/>
          </p:cNvSpPr>
          <p:nvPr/>
        </p:nvSpPr>
        <p:spPr bwMode="auto">
          <a:xfrm>
            <a:off x="9031858" y="4619401"/>
            <a:ext cx="207275" cy="155434"/>
          </a:xfrm>
          <a:prstGeom prst="cube">
            <a:avLst>
              <a:gd name="adj" fmla="val 15625"/>
            </a:avLst>
          </a:prstGeom>
          <a:solidFill>
            <a:schemeClr val="accent2"/>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C</a:t>
            </a:r>
          </a:p>
        </p:txBody>
      </p:sp>
      <p:sp>
        <p:nvSpPr>
          <p:cNvPr id="38" name="AutoShape 65"/>
          <p:cNvSpPr>
            <a:spLocks noChangeArrowheads="1"/>
          </p:cNvSpPr>
          <p:nvPr/>
        </p:nvSpPr>
        <p:spPr bwMode="auto">
          <a:xfrm>
            <a:off x="9029826" y="5110702"/>
            <a:ext cx="207275" cy="155434"/>
          </a:xfrm>
          <a:prstGeom prst="cube">
            <a:avLst>
              <a:gd name="adj" fmla="val 15625"/>
            </a:avLst>
          </a:prstGeom>
          <a:solidFill>
            <a:srgbClr val="FF0000"/>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B</a:t>
            </a:r>
          </a:p>
        </p:txBody>
      </p:sp>
      <p:sp>
        <p:nvSpPr>
          <p:cNvPr id="39" name="AutoShape 68"/>
          <p:cNvSpPr>
            <a:spLocks noChangeArrowheads="1"/>
          </p:cNvSpPr>
          <p:nvPr/>
        </p:nvSpPr>
        <p:spPr bwMode="auto">
          <a:xfrm>
            <a:off x="8779241" y="5110702"/>
            <a:ext cx="207275" cy="155434"/>
          </a:xfrm>
          <a:prstGeom prst="cube">
            <a:avLst>
              <a:gd name="adj" fmla="val 15625"/>
            </a:avLst>
          </a:prstGeom>
          <a:solidFill>
            <a:schemeClr val="accent1">
              <a:lumMod val="20000"/>
              <a:lumOff val="80000"/>
            </a:schemeClr>
          </a:solidFill>
          <a:ln w="3175">
            <a:solidFill>
              <a:srgbClr val="000000"/>
            </a:solidFill>
            <a:miter lim="800000"/>
            <a:headEnd/>
            <a:tailEnd/>
          </a:ln>
        </p:spPr>
        <p:txBody>
          <a:bodyPr wrap="none" lIns="0" tIns="0" rIns="0" bIns="0" anchor="ctr"/>
          <a:lstStyle/>
          <a:p>
            <a:pPr algn="ctr" defTabSz="1110264"/>
            <a:r>
              <a:rPr lang="en-US" sz="1000" b="1" dirty="0">
                <a:solidFill>
                  <a:srgbClr val="000000"/>
                </a:solidFill>
              </a:rPr>
              <a:t>A</a:t>
            </a:r>
          </a:p>
        </p:txBody>
      </p:sp>
      <p:sp>
        <p:nvSpPr>
          <p:cNvPr id="40" name="AutoShape 70"/>
          <p:cNvSpPr>
            <a:spLocks noChangeArrowheads="1"/>
          </p:cNvSpPr>
          <p:nvPr/>
        </p:nvSpPr>
        <p:spPr bwMode="auto">
          <a:xfrm>
            <a:off x="8779240" y="5600933"/>
            <a:ext cx="207275" cy="155434"/>
          </a:xfrm>
          <a:prstGeom prst="cube">
            <a:avLst>
              <a:gd name="adj" fmla="val 15625"/>
            </a:avLst>
          </a:prstGeom>
          <a:solidFill>
            <a:schemeClr val="accent2"/>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C</a:t>
            </a:r>
          </a:p>
        </p:txBody>
      </p:sp>
      <p:sp>
        <p:nvSpPr>
          <p:cNvPr id="47" name="AutoShape 68"/>
          <p:cNvSpPr>
            <a:spLocks noChangeArrowheads="1"/>
          </p:cNvSpPr>
          <p:nvPr/>
        </p:nvSpPr>
        <p:spPr bwMode="auto">
          <a:xfrm>
            <a:off x="9348039" y="4349077"/>
            <a:ext cx="207275" cy="155434"/>
          </a:xfrm>
          <a:prstGeom prst="cube">
            <a:avLst>
              <a:gd name="adj" fmla="val 15625"/>
            </a:avLst>
          </a:prstGeom>
          <a:solidFill>
            <a:schemeClr val="accent1">
              <a:lumMod val="20000"/>
              <a:lumOff val="80000"/>
            </a:schemeClr>
          </a:solidFill>
          <a:ln w="3175">
            <a:solidFill>
              <a:srgbClr val="000000"/>
            </a:solidFill>
            <a:miter lim="800000"/>
            <a:headEnd/>
            <a:tailEnd/>
          </a:ln>
        </p:spPr>
        <p:txBody>
          <a:bodyPr wrap="none" lIns="0" tIns="0" rIns="0" bIns="0" anchor="ctr"/>
          <a:lstStyle/>
          <a:p>
            <a:pPr algn="ctr" defTabSz="1110264"/>
            <a:r>
              <a:rPr lang="en-US" sz="1000" b="1" dirty="0">
                <a:solidFill>
                  <a:srgbClr val="000000"/>
                </a:solidFill>
              </a:rPr>
              <a:t>A</a:t>
            </a:r>
          </a:p>
        </p:txBody>
      </p:sp>
      <p:sp>
        <p:nvSpPr>
          <p:cNvPr id="50" name="AutoShape 65"/>
          <p:cNvSpPr>
            <a:spLocks noChangeArrowheads="1"/>
          </p:cNvSpPr>
          <p:nvPr/>
        </p:nvSpPr>
        <p:spPr bwMode="auto">
          <a:xfrm>
            <a:off x="9598623" y="5312897"/>
            <a:ext cx="207275" cy="155434"/>
          </a:xfrm>
          <a:prstGeom prst="cube">
            <a:avLst>
              <a:gd name="adj" fmla="val 15625"/>
            </a:avLst>
          </a:prstGeom>
          <a:solidFill>
            <a:schemeClr val="accent2"/>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C</a:t>
            </a:r>
          </a:p>
        </p:txBody>
      </p:sp>
      <p:sp>
        <p:nvSpPr>
          <p:cNvPr id="51" name="AutoShape 68"/>
          <p:cNvSpPr>
            <a:spLocks noChangeArrowheads="1"/>
          </p:cNvSpPr>
          <p:nvPr/>
        </p:nvSpPr>
        <p:spPr bwMode="auto">
          <a:xfrm>
            <a:off x="9348039" y="4828885"/>
            <a:ext cx="207275" cy="155434"/>
          </a:xfrm>
          <a:prstGeom prst="cube">
            <a:avLst>
              <a:gd name="adj" fmla="val 15625"/>
            </a:avLst>
          </a:prstGeom>
          <a:solidFill>
            <a:srgbClr val="FF0000"/>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B</a:t>
            </a:r>
          </a:p>
        </p:txBody>
      </p:sp>
      <p:sp>
        <p:nvSpPr>
          <p:cNvPr id="53" name="AutoShape 71"/>
          <p:cNvSpPr>
            <a:spLocks noChangeArrowheads="1"/>
          </p:cNvSpPr>
          <p:nvPr/>
        </p:nvSpPr>
        <p:spPr bwMode="auto">
          <a:xfrm>
            <a:off x="9598623" y="4828885"/>
            <a:ext cx="207275" cy="155434"/>
          </a:xfrm>
          <a:prstGeom prst="cube">
            <a:avLst>
              <a:gd name="adj" fmla="val 15625"/>
            </a:avLst>
          </a:prstGeom>
          <a:solidFill>
            <a:srgbClr val="7030A0"/>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PB</a:t>
            </a:r>
          </a:p>
        </p:txBody>
      </p:sp>
      <p:sp>
        <p:nvSpPr>
          <p:cNvPr id="54" name="AutoShape 71"/>
          <p:cNvSpPr>
            <a:spLocks noChangeArrowheads="1"/>
          </p:cNvSpPr>
          <p:nvPr/>
        </p:nvSpPr>
        <p:spPr bwMode="auto">
          <a:xfrm>
            <a:off x="9357755" y="5312897"/>
            <a:ext cx="207275" cy="155434"/>
          </a:xfrm>
          <a:prstGeom prst="cube">
            <a:avLst>
              <a:gd name="adj" fmla="val 15625"/>
            </a:avLst>
          </a:prstGeom>
          <a:solidFill>
            <a:srgbClr val="7030A0"/>
          </a:solidFill>
          <a:ln w="3175">
            <a:solidFill>
              <a:srgbClr val="000000"/>
            </a:solidFill>
            <a:miter lim="800000"/>
            <a:headEnd/>
            <a:tailEnd/>
          </a:ln>
        </p:spPr>
        <p:txBody>
          <a:bodyPr wrap="none" lIns="0" tIns="0" rIns="0" bIns="0" anchor="ctr"/>
          <a:lstStyle/>
          <a:p>
            <a:pPr algn="ctr" defTabSz="1110264"/>
            <a:r>
              <a:rPr lang="en-US" sz="1000" b="1" dirty="0">
                <a:solidFill>
                  <a:prstClr val="white"/>
                </a:solidFill>
              </a:rPr>
              <a:t>PB</a:t>
            </a:r>
          </a:p>
        </p:txBody>
      </p:sp>
      <p:sp>
        <p:nvSpPr>
          <p:cNvPr id="55" name="AutoShape 71"/>
          <p:cNvSpPr>
            <a:spLocks noChangeArrowheads="1"/>
          </p:cNvSpPr>
          <p:nvPr/>
        </p:nvSpPr>
        <p:spPr bwMode="auto">
          <a:xfrm>
            <a:off x="9598623" y="4344872"/>
            <a:ext cx="207275" cy="155434"/>
          </a:xfrm>
          <a:prstGeom prst="cube">
            <a:avLst>
              <a:gd name="adj" fmla="val 15625"/>
            </a:avLst>
          </a:prstGeom>
          <a:solidFill>
            <a:schemeClr val="accent1">
              <a:lumMod val="20000"/>
              <a:lumOff val="80000"/>
            </a:schemeClr>
          </a:solidFill>
          <a:ln w="3175">
            <a:solidFill>
              <a:srgbClr val="000000"/>
            </a:solidFill>
            <a:miter lim="800000"/>
            <a:headEnd/>
            <a:tailEnd/>
          </a:ln>
        </p:spPr>
        <p:txBody>
          <a:bodyPr wrap="none" lIns="0" tIns="0" rIns="0" bIns="0" anchor="ctr"/>
          <a:lstStyle/>
          <a:p>
            <a:pPr algn="ctr" defTabSz="1110264"/>
            <a:r>
              <a:rPr lang="en-US" sz="1000" b="1" dirty="0">
                <a:solidFill>
                  <a:srgbClr val="000000"/>
                </a:solidFill>
              </a:rPr>
              <a:t>A</a:t>
            </a:r>
          </a:p>
        </p:txBody>
      </p:sp>
      <p:sp>
        <p:nvSpPr>
          <p:cNvPr id="58" name="Rectangle 57"/>
          <p:cNvSpPr/>
          <p:nvPr/>
        </p:nvSpPr>
        <p:spPr>
          <a:xfrm>
            <a:off x="8297422" y="3839559"/>
            <a:ext cx="1372962" cy="666084"/>
          </a:xfrm>
          <a:prstGeom prst="rect">
            <a:avLst/>
          </a:prstGeom>
          <a:noFill/>
          <a:scene3d>
            <a:camera prst="isometricOffAxis2Left"/>
            <a:lightRig rig="threePt" dir="t"/>
          </a:scene3d>
        </p:spPr>
        <p:txBody>
          <a:bodyPr wrap="square" lIns="111002" tIns="55501" rIns="111002" bIns="55501">
            <a:spAutoFit/>
          </a:bodyPr>
          <a:lstStyle/>
          <a:p>
            <a:pPr algn="ctr" defTabSz="1110264"/>
            <a: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NR</a:t>
            </a:r>
            <a:b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br>
            <a: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10</a:t>
            </a:r>
          </a:p>
        </p:txBody>
      </p:sp>
      <p:sp>
        <p:nvSpPr>
          <p:cNvPr id="59" name="Rectangle 58"/>
          <p:cNvSpPr/>
          <p:nvPr/>
        </p:nvSpPr>
        <p:spPr>
          <a:xfrm>
            <a:off x="8880507" y="3593539"/>
            <a:ext cx="1372962" cy="666084"/>
          </a:xfrm>
          <a:prstGeom prst="rect">
            <a:avLst/>
          </a:prstGeom>
          <a:noFill/>
          <a:scene3d>
            <a:camera prst="isometricOffAxis2Left"/>
            <a:lightRig rig="threePt" dir="t"/>
          </a:scene3d>
        </p:spPr>
        <p:txBody>
          <a:bodyPr wrap="square" lIns="111002" tIns="55501" rIns="111002" bIns="55501">
            <a:spAutoFit/>
          </a:bodyPr>
          <a:lstStyle/>
          <a:p>
            <a:pPr algn="ctr" defTabSz="1110264"/>
            <a: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NR</a:t>
            </a:r>
            <a:b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br>
            <a:r>
              <a:rPr lang="en-US"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5</a:t>
            </a:r>
          </a:p>
        </p:txBody>
      </p:sp>
      <p:sp>
        <p:nvSpPr>
          <p:cNvPr id="48" name="Rectangle 47"/>
          <p:cNvSpPr/>
          <p:nvPr/>
        </p:nvSpPr>
        <p:spPr>
          <a:xfrm>
            <a:off x="5783357" y="2553677"/>
            <a:ext cx="2533430" cy="635306"/>
          </a:xfrm>
          <a:prstGeom prst="rect">
            <a:avLst/>
          </a:prstGeom>
          <a:noFill/>
          <a:scene3d>
            <a:camera prst="isometricTopUp"/>
            <a:lightRig rig="threePt" dir="t"/>
          </a:scene3d>
        </p:spPr>
        <p:txBody>
          <a:bodyPr wrap="square" lIns="111002" tIns="55501" rIns="111002" bIns="55501">
            <a:spAutoFit/>
          </a:bodyPr>
          <a:lstStyle/>
          <a:p>
            <a:pPr algn="ctr" defTabSz="1110264"/>
            <a:r>
              <a:rPr lang="en-US" sz="3400"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VM</a:t>
            </a:r>
          </a:p>
        </p:txBody>
      </p:sp>
      <p:sp>
        <p:nvSpPr>
          <p:cNvPr id="52" name="Rectangle 51"/>
          <p:cNvSpPr/>
          <p:nvPr/>
        </p:nvSpPr>
        <p:spPr>
          <a:xfrm>
            <a:off x="6969207" y="3075685"/>
            <a:ext cx="2533430" cy="635306"/>
          </a:xfrm>
          <a:prstGeom prst="rect">
            <a:avLst/>
          </a:prstGeom>
          <a:noFill/>
          <a:scene3d>
            <a:camera prst="isometricTopUp"/>
            <a:lightRig rig="threePt" dir="t"/>
          </a:scene3d>
        </p:spPr>
        <p:txBody>
          <a:bodyPr wrap="square" lIns="111002" tIns="55501" rIns="111002" bIns="55501">
            <a:spAutoFit/>
          </a:bodyPr>
          <a:lstStyle/>
          <a:p>
            <a:pPr algn="ctr" defTabSz="1110264"/>
            <a:r>
              <a:rPr lang="en-US" sz="3400" b="1" spc="61" dirty="0">
                <a:ln w="13500">
                  <a:solidFill>
                    <a:srgbClr val="5693C9">
                      <a:shade val="2500"/>
                      <a:alpha val="6500"/>
                    </a:srgbClr>
                  </a:solidFill>
                  <a:prstDash val="solid"/>
                </a:ln>
                <a:solidFill>
                  <a:srgbClr val="5693C9">
                    <a:tint val="3000"/>
                    <a:alpha val="95000"/>
                  </a:srgbClr>
                </a:solidFill>
                <a:effectLst>
                  <a:innerShdw blurRad="50900" dist="38500" dir="13500000">
                    <a:srgbClr val="000000">
                      <a:alpha val="60000"/>
                    </a:srgbClr>
                  </a:innerShdw>
                </a:effectLst>
              </a:rPr>
              <a:t>VM</a:t>
            </a:r>
          </a:p>
        </p:txBody>
      </p:sp>
      <p:pic>
        <p:nvPicPr>
          <p:cNvPr id="4098" name="Picture 2" descr="C:\Users\wagnerge\Pictures\SDW_Icons_Final_v2\SDW_Icons_Final_v2\General_Applications\Database_App\SW_Database_App_SM.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54748" y="2385080"/>
            <a:ext cx="769482" cy="95745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wagnerge\Pictures\SDW_Icons_Final_v2\SDW_Icons_Final_v2\General_Applications\Email_App\SW_Email_App_SM.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84523" y="2208306"/>
            <a:ext cx="969256" cy="479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815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1000" fill="hold"/>
                                        <p:tgtEl>
                                          <p:spTgt spid="84"/>
                                        </p:tgtEl>
                                        <p:attrNameLst>
                                          <p:attrName>ppt_w</p:attrName>
                                        </p:attrNameLst>
                                      </p:cBhvr>
                                      <p:tavLst>
                                        <p:tav tm="0">
                                          <p:val>
                                            <p:strVal val="#ppt_w*0.70"/>
                                          </p:val>
                                        </p:tav>
                                        <p:tav tm="100000">
                                          <p:val>
                                            <p:strVal val="#ppt_w"/>
                                          </p:val>
                                        </p:tav>
                                      </p:tavLst>
                                    </p:anim>
                                    <p:anim calcmode="lin" valueType="num">
                                      <p:cBhvr>
                                        <p:cTn id="8" dur="1000" fill="hold"/>
                                        <p:tgtEl>
                                          <p:spTgt spid="84"/>
                                        </p:tgtEl>
                                        <p:attrNameLst>
                                          <p:attrName>ppt_h</p:attrName>
                                        </p:attrNameLst>
                                      </p:cBhvr>
                                      <p:tavLst>
                                        <p:tav tm="0">
                                          <p:val>
                                            <p:strVal val="#ppt_h"/>
                                          </p:val>
                                        </p:tav>
                                        <p:tav tm="100000">
                                          <p:val>
                                            <p:strVal val="#ppt_h"/>
                                          </p:val>
                                        </p:tav>
                                      </p:tavLst>
                                    </p:anim>
                                    <p:animEffect transition="in" filter="fade">
                                      <p:cBhvr>
                                        <p:cTn id="9" dur="1000"/>
                                        <p:tgtEl>
                                          <p:spTgt spid="84"/>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1000"/>
                                        <p:tgtEl>
                                          <p:spTgt spid="83"/>
                                        </p:tgtEl>
                                      </p:cBhvr>
                                    </p:animEffect>
                                    <p:anim calcmode="lin" valueType="num">
                                      <p:cBhvr>
                                        <p:cTn id="14" dur="1000" fill="hold"/>
                                        <p:tgtEl>
                                          <p:spTgt spid="83"/>
                                        </p:tgtEl>
                                        <p:attrNameLst>
                                          <p:attrName>ppt_x</p:attrName>
                                        </p:attrNameLst>
                                      </p:cBhvr>
                                      <p:tavLst>
                                        <p:tav tm="0">
                                          <p:val>
                                            <p:strVal val="#ppt_x"/>
                                          </p:val>
                                        </p:tav>
                                        <p:tav tm="100000">
                                          <p:val>
                                            <p:strVal val="#ppt_x"/>
                                          </p:val>
                                        </p:tav>
                                      </p:tavLst>
                                    </p:anim>
                                    <p:anim calcmode="lin" valueType="num">
                                      <p:cBhvr>
                                        <p:cTn id="15" dur="1000" fill="hold"/>
                                        <p:tgtEl>
                                          <p:spTgt spid="8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82"/>
                                        </p:tgtEl>
                                        <p:attrNameLst>
                                          <p:attrName>style.visibility</p:attrName>
                                        </p:attrNameLst>
                                      </p:cBhvr>
                                      <p:to>
                                        <p:strVal val="visible"/>
                                      </p:to>
                                    </p:set>
                                    <p:animEffect transition="in" filter="fade">
                                      <p:cBhvr>
                                        <p:cTn id="18" dur="1000"/>
                                        <p:tgtEl>
                                          <p:spTgt spid="82"/>
                                        </p:tgtEl>
                                      </p:cBhvr>
                                    </p:animEffect>
                                    <p:anim calcmode="lin" valueType="num">
                                      <p:cBhvr>
                                        <p:cTn id="19" dur="1000" fill="hold"/>
                                        <p:tgtEl>
                                          <p:spTgt spid="82"/>
                                        </p:tgtEl>
                                        <p:attrNameLst>
                                          <p:attrName>ppt_x</p:attrName>
                                        </p:attrNameLst>
                                      </p:cBhvr>
                                      <p:tavLst>
                                        <p:tav tm="0">
                                          <p:val>
                                            <p:strVal val="#ppt_x"/>
                                          </p:val>
                                        </p:tav>
                                        <p:tav tm="100000">
                                          <p:val>
                                            <p:strVal val="#ppt_x"/>
                                          </p:val>
                                        </p:tav>
                                      </p:tavLst>
                                    </p:anim>
                                    <p:anim calcmode="lin" valueType="num">
                                      <p:cBhvr>
                                        <p:cTn id="2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2000"/>
                                        <p:tgtEl>
                                          <p:spTgt spid="8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7413">
                                            <p:txEl>
                                              <p:pRg st="0" end="0"/>
                                            </p:txEl>
                                          </p:spTgt>
                                        </p:tgtEl>
                                        <p:attrNameLst>
                                          <p:attrName>style.visibility</p:attrName>
                                        </p:attrNameLst>
                                      </p:cBhvr>
                                      <p:to>
                                        <p:strVal val="visible"/>
                                      </p:to>
                                    </p:set>
                                  </p:childTnLst>
                                </p:cTn>
                              </p:par>
                              <p:par>
                                <p:cTn id="30" presetID="10"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2000"/>
                                        <p:tgtEl>
                                          <p:spTgt spid="86"/>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3082"/>
                                        </p:tgtEl>
                                        <p:attrNameLst>
                                          <p:attrName>style.visibility</p:attrName>
                                        </p:attrNameLst>
                                      </p:cBhvr>
                                      <p:to>
                                        <p:strVal val="visible"/>
                                      </p:to>
                                    </p:set>
                                    <p:animEffect transition="in" filter="fade">
                                      <p:cBhvr>
                                        <p:cTn id="36" dur="1000"/>
                                        <p:tgtEl>
                                          <p:spTgt spid="3082"/>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fade">
                                      <p:cBhvr>
                                        <p:cTn id="41" dur="1000"/>
                                        <p:tgtEl>
                                          <p:spTgt spid="87"/>
                                        </p:tgtEl>
                                      </p:cBhvr>
                                    </p:animEffect>
                                    <p:anim calcmode="lin" valueType="num">
                                      <p:cBhvr>
                                        <p:cTn id="42" dur="1000" fill="hold"/>
                                        <p:tgtEl>
                                          <p:spTgt spid="87"/>
                                        </p:tgtEl>
                                        <p:attrNameLst>
                                          <p:attrName>ppt_x</p:attrName>
                                        </p:attrNameLst>
                                      </p:cBhvr>
                                      <p:tavLst>
                                        <p:tav tm="0">
                                          <p:val>
                                            <p:strVal val="#ppt_x"/>
                                          </p:val>
                                        </p:tav>
                                        <p:tav tm="100000">
                                          <p:val>
                                            <p:strVal val="#ppt_x"/>
                                          </p:val>
                                        </p:tav>
                                      </p:tavLst>
                                    </p:anim>
                                    <p:anim calcmode="lin" valueType="num">
                                      <p:cBhvr>
                                        <p:cTn id="43"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7413">
                                            <p:txEl>
                                              <p:pRg st="2" end="2"/>
                                            </p:txEl>
                                          </p:spTgt>
                                        </p:tgtEl>
                                        <p:attrNameLst>
                                          <p:attrName>style.visibility</p:attrName>
                                        </p:attrNameLst>
                                      </p:cBhvr>
                                      <p:to>
                                        <p:strVal val="visible"/>
                                      </p:to>
                                    </p:set>
                                  </p:childTnLst>
                                </p:cTn>
                              </p:par>
                            </p:childTnLst>
                          </p:cTn>
                        </p:par>
                        <p:par>
                          <p:cTn id="48" fill="hold">
                            <p:stCondLst>
                              <p:cond delay="0"/>
                            </p:stCondLst>
                            <p:childTnLst>
                              <p:par>
                                <p:cTn id="49" presetID="10" presetClass="entr" presetSubtype="0" fill="hold" grpId="1" nodeType="after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1000"/>
                                        <p:tgtEl>
                                          <p:spTgt spid="90"/>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1000"/>
                                        <p:tgtEl>
                                          <p:spTgt spid="91"/>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1000"/>
                                        <p:tgtEl>
                                          <p:spTgt spid="88"/>
                                        </p:tgtEl>
                                      </p:cBhvr>
                                    </p:animEffect>
                                  </p:childTnLst>
                                </p:cTn>
                              </p:par>
                            </p:childTnLst>
                          </p:cTn>
                        </p:par>
                        <p:par>
                          <p:cTn id="58" fill="hold">
                            <p:stCondLst>
                              <p:cond delay="1000"/>
                            </p:stCondLst>
                            <p:childTnLst>
                              <p:par>
                                <p:cTn id="59" presetID="10" presetClass="entr" presetSubtype="0" fill="hold" nodeType="after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fade">
                                      <p:cBhvr>
                                        <p:cTn id="61" dur="1000"/>
                                        <p:tgtEl>
                                          <p:spTgt spid="89"/>
                                        </p:tgtEl>
                                      </p:cBhvr>
                                    </p:animEffect>
                                  </p:childTnLst>
                                </p:cTn>
                              </p:par>
                            </p:childTnLst>
                          </p:cTn>
                        </p:par>
                        <p:par>
                          <p:cTn id="62" fill="hold">
                            <p:stCondLst>
                              <p:cond delay="2000"/>
                            </p:stCondLst>
                            <p:childTnLst>
                              <p:par>
                                <p:cTn id="63" presetID="47" presetClass="entr" presetSubtype="0" fill="hold" nodeType="after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fade">
                                      <p:cBhvr>
                                        <p:cTn id="65" dur="1000"/>
                                        <p:tgtEl>
                                          <p:spTgt spid="92"/>
                                        </p:tgtEl>
                                      </p:cBhvr>
                                    </p:animEffect>
                                    <p:anim calcmode="lin" valueType="num">
                                      <p:cBhvr>
                                        <p:cTn id="66" dur="1000" fill="hold"/>
                                        <p:tgtEl>
                                          <p:spTgt spid="92"/>
                                        </p:tgtEl>
                                        <p:attrNameLst>
                                          <p:attrName>ppt_x</p:attrName>
                                        </p:attrNameLst>
                                      </p:cBhvr>
                                      <p:tavLst>
                                        <p:tav tm="0">
                                          <p:val>
                                            <p:strVal val="#ppt_x"/>
                                          </p:val>
                                        </p:tav>
                                        <p:tav tm="100000">
                                          <p:val>
                                            <p:strVal val="#ppt_x"/>
                                          </p:val>
                                        </p:tav>
                                      </p:tavLst>
                                    </p:anim>
                                    <p:anim calcmode="lin" valueType="num">
                                      <p:cBhvr>
                                        <p:cTn id="67" dur="1000" fill="hold"/>
                                        <p:tgtEl>
                                          <p:spTgt spid="92"/>
                                        </p:tgtEl>
                                        <p:attrNameLst>
                                          <p:attrName>ppt_y</p:attrName>
                                        </p:attrNameLst>
                                      </p:cBhvr>
                                      <p:tavLst>
                                        <p:tav tm="0">
                                          <p:val>
                                            <p:strVal val="#ppt_y-.1"/>
                                          </p:val>
                                        </p:tav>
                                        <p:tav tm="100000">
                                          <p:val>
                                            <p:strVal val="#ppt_y"/>
                                          </p:val>
                                        </p:tav>
                                      </p:tavLst>
                                    </p:anim>
                                  </p:childTnLst>
                                </p:cTn>
                              </p:par>
                              <p:par>
                                <p:cTn id="68" presetID="10" presetClass="exit" presetSubtype="0" fill="hold" nodeType="withEffect">
                                  <p:stCondLst>
                                    <p:cond delay="0"/>
                                  </p:stCondLst>
                                  <p:childTnLst>
                                    <p:animEffect transition="out" filter="fade">
                                      <p:cBhvr>
                                        <p:cTn id="69" dur="1000"/>
                                        <p:tgtEl>
                                          <p:spTgt spid="82"/>
                                        </p:tgtEl>
                                      </p:cBhvr>
                                    </p:animEffect>
                                    <p:set>
                                      <p:cBhvr>
                                        <p:cTn id="70" dur="1" fill="hold">
                                          <p:stCondLst>
                                            <p:cond delay="999"/>
                                          </p:stCondLst>
                                        </p:cTn>
                                        <p:tgtEl>
                                          <p:spTgt spid="82"/>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1000"/>
                                        <p:tgtEl>
                                          <p:spTgt spid="83"/>
                                        </p:tgtEl>
                                      </p:cBhvr>
                                    </p:animEffect>
                                    <p:set>
                                      <p:cBhvr>
                                        <p:cTn id="73" dur="1" fill="hold">
                                          <p:stCondLst>
                                            <p:cond delay="999"/>
                                          </p:stCondLst>
                                        </p:cTn>
                                        <p:tgtEl>
                                          <p:spTgt spid="83"/>
                                        </p:tgtEl>
                                        <p:attrNameLst>
                                          <p:attrName>style.visibility</p:attrName>
                                        </p:attrNameLst>
                                      </p:cBhvr>
                                      <p:to>
                                        <p:strVal val="hidden"/>
                                      </p:to>
                                    </p:se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95"/>
                                        </p:tgtEl>
                                        <p:attrNameLst>
                                          <p:attrName>style.visibility</p:attrName>
                                        </p:attrNameLst>
                                      </p:cBhvr>
                                      <p:to>
                                        <p:strVal val="visible"/>
                                      </p:to>
                                    </p:set>
                                    <p:animEffect transition="in" filter="fade">
                                      <p:cBhvr>
                                        <p:cTn id="77" dur="1000"/>
                                        <p:tgtEl>
                                          <p:spTgt spid="9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6"/>
                                        </p:tgtEl>
                                        <p:attrNameLst>
                                          <p:attrName>style.visibility</p:attrName>
                                        </p:attrNameLst>
                                      </p:cBhvr>
                                      <p:to>
                                        <p:strVal val="visible"/>
                                      </p:to>
                                    </p:set>
                                    <p:animEffect transition="in" filter="fade">
                                      <p:cBhvr>
                                        <p:cTn id="80" dur="1000"/>
                                        <p:tgtEl>
                                          <p:spTgt spid="9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fade">
                                      <p:cBhvr>
                                        <p:cTn id="83" dur="1000"/>
                                        <p:tgtEl>
                                          <p:spTgt spid="93"/>
                                        </p:tgtEl>
                                      </p:cBhvr>
                                    </p:animEffect>
                                  </p:childTnLst>
                                </p:cTn>
                              </p:par>
                            </p:childTnLst>
                          </p:cTn>
                        </p:par>
                        <p:par>
                          <p:cTn id="84" fill="hold">
                            <p:stCondLst>
                              <p:cond delay="4000"/>
                            </p:stCondLst>
                            <p:childTnLst>
                              <p:par>
                                <p:cTn id="85" presetID="10" presetClass="entr" presetSubtype="0" fill="hold" nodeType="afterEffect">
                                  <p:stCondLst>
                                    <p:cond delay="0"/>
                                  </p:stCondLst>
                                  <p:childTnLst>
                                    <p:set>
                                      <p:cBhvr>
                                        <p:cTn id="86" dur="1" fill="hold">
                                          <p:stCondLst>
                                            <p:cond delay="0"/>
                                          </p:stCondLst>
                                        </p:cTn>
                                        <p:tgtEl>
                                          <p:spTgt spid="94"/>
                                        </p:tgtEl>
                                        <p:attrNameLst>
                                          <p:attrName>style.visibility</p:attrName>
                                        </p:attrNameLst>
                                      </p:cBhvr>
                                      <p:to>
                                        <p:strVal val="visible"/>
                                      </p:to>
                                    </p:set>
                                    <p:animEffect transition="in" filter="fade">
                                      <p:cBhvr>
                                        <p:cTn id="87" dur="1000"/>
                                        <p:tgtEl>
                                          <p:spTgt spid="9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wipe(down)">
                                      <p:cBhvr>
                                        <p:cTn id="92" dur="1000"/>
                                        <p:tgtEl>
                                          <p:spTgt spid="31"/>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17413">
                                            <p:txEl>
                                              <p:pRg st="4" end="4"/>
                                            </p:txEl>
                                          </p:spTgt>
                                        </p:tgtEl>
                                        <p:attrNameLst>
                                          <p:attrName>style.visibility</p:attrName>
                                        </p:attrNameLst>
                                      </p:cBhvr>
                                      <p:to>
                                        <p:strVal val="visible"/>
                                      </p:to>
                                    </p:set>
                                  </p:childTnLst>
                                </p:cTn>
                              </p:par>
                            </p:childTnLst>
                          </p:cTn>
                        </p:par>
                        <p:par>
                          <p:cTn id="97" fill="hold">
                            <p:stCondLst>
                              <p:cond delay="0"/>
                            </p:stCondLst>
                            <p:childTnLst>
                              <p:par>
                                <p:cTn id="98" presetID="10" presetClass="entr" presetSubtype="0" fill="hold" grpId="0" nodeType="after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1000"/>
                                        <p:tgtEl>
                                          <p:spTgt spid="32"/>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10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1000"/>
                                        <p:tgtEl>
                                          <p:spTgt spid="34"/>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fade">
                                      <p:cBhvr>
                                        <p:cTn id="109" dur="1000"/>
                                        <p:tgtEl>
                                          <p:spTgt spid="3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1000"/>
                                        <p:tgtEl>
                                          <p:spTgt spid="39"/>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1000"/>
                                        <p:tgtEl>
                                          <p:spTgt spid="40"/>
                                        </p:tgtEl>
                                      </p:cBhvr>
                                    </p:animEffect>
                                  </p:childTnLst>
                                </p:cTn>
                              </p:par>
                            </p:childTnLst>
                          </p:cTn>
                        </p:par>
                        <p:par>
                          <p:cTn id="116" fill="hold">
                            <p:stCondLst>
                              <p:cond delay="1000"/>
                            </p:stCondLst>
                            <p:childTnLst>
                              <p:par>
                                <p:cTn id="117" presetID="22" presetClass="entr" presetSubtype="4" fill="hold" grpId="0" nodeType="after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wipe(down)">
                                      <p:cBhvr>
                                        <p:cTn id="119" dur="1000"/>
                                        <p:tgtEl>
                                          <p:spTgt spid="58"/>
                                        </p:tgtEl>
                                      </p:cBhvr>
                                    </p:animEffect>
                                  </p:childTnLst>
                                </p:cTn>
                              </p:par>
                            </p:childTnLst>
                          </p:cTn>
                        </p:par>
                        <p:par>
                          <p:cTn id="120" fill="hold">
                            <p:stCondLst>
                              <p:cond delay="2000"/>
                            </p:stCondLst>
                            <p:childTnLst>
                              <p:par>
                                <p:cTn id="121" presetID="22" presetClass="entr" presetSubtype="4" fill="hold" grpId="0" nodeType="after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wipe(down)">
                                      <p:cBhvr>
                                        <p:cTn id="123" dur="1000"/>
                                        <p:tgtEl>
                                          <p:spTgt spid="30"/>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1000"/>
                                        <p:tgtEl>
                                          <p:spTgt spid="47"/>
                                        </p:tgtEl>
                                      </p:cBhvr>
                                    </p:animEffec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17413">
                                            <p:txEl>
                                              <p:pRg st="6" end="6"/>
                                            </p:txEl>
                                          </p:spTgt>
                                        </p:tgtEl>
                                        <p:attrNameLst>
                                          <p:attrName>style.visibility</p:attrName>
                                        </p:attrNameLst>
                                      </p:cBhvr>
                                      <p:to>
                                        <p:strVal val="visible"/>
                                      </p:to>
                                    </p:set>
                                  </p:childTnLst>
                                </p:cTn>
                              </p:par>
                              <p:par>
                                <p:cTn id="131" presetID="10" presetClass="entr" presetSubtype="0"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fade">
                                      <p:cBhvr>
                                        <p:cTn id="133" dur="1000"/>
                                        <p:tgtEl>
                                          <p:spTgt spid="50"/>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51"/>
                                        </p:tgtEl>
                                        <p:attrNameLst>
                                          <p:attrName>style.visibility</p:attrName>
                                        </p:attrNameLst>
                                      </p:cBhvr>
                                      <p:to>
                                        <p:strVal val="visible"/>
                                      </p:to>
                                    </p:set>
                                    <p:animEffect transition="in" filter="fade">
                                      <p:cBhvr>
                                        <p:cTn id="136" dur="1000"/>
                                        <p:tgtEl>
                                          <p:spTgt spid="51"/>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fade">
                                      <p:cBhvr>
                                        <p:cTn id="139" dur="1000"/>
                                        <p:tgtEl>
                                          <p:spTgt spid="53"/>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54"/>
                                        </p:tgtEl>
                                        <p:attrNameLst>
                                          <p:attrName>style.visibility</p:attrName>
                                        </p:attrNameLst>
                                      </p:cBhvr>
                                      <p:to>
                                        <p:strVal val="visible"/>
                                      </p:to>
                                    </p:set>
                                    <p:animEffect transition="in" filter="fade">
                                      <p:cBhvr>
                                        <p:cTn id="142" dur="1000"/>
                                        <p:tgtEl>
                                          <p:spTgt spid="54"/>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55"/>
                                        </p:tgtEl>
                                        <p:attrNameLst>
                                          <p:attrName>style.visibility</p:attrName>
                                        </p:attrNameLst>
                                      </p:cBhvr>
                                      <p:to>
                                        <p:strVal val="visible"/>
                                      </p:to>
                                    </p:set>
                                    <p:animEffect transition="in" filter="fade">
                                      <p:cBhvr>
                                        <p:cTn id="145" dur="1000"/>
                                        <p:tgtEl>
                                          <p:spTgt spid="55"/>
                                        </p:tgtEl>
                                      </p:cBhvr>
                                    </p:animEffect>
                                  </p:childTnLst>
                                </p:cTn>
                              </p:par>
                            </p:childTnLst>
                          </p:cTn>
                        </p:par>
                        <p:par>
                          <p:cTn id="146" fill="hold">
                            <p:stCondLst>
                              <p:cond delay="1000"/>
                            </p:stCondLst>
                            <p:childTnLst>
                              <p:par>
                                <p:cTn id="147" presetID="22" presetClass="entr" presetSubtype="4" fill="hold" grpId="0" nodeType="afterEffect">
                                  <p:stCondLst>
                                    <p:cond delay="0"/>
                                  </p:stCondLst>
                                  <p:childTnLst>
                                    <p:set>
                                      <p:cBhvr>
                                        <p:cTn id="148" dur="1" fill="hold">
                                          <p:stCondLst>
                                            <p:cond delay="0"/>
                                          </p:stCondLst>
                                        </p:cTn>
                                        <p:tgtEl>
                                          <p:spTgt spid="59"/>
                                        </p:tgtEl>
                                        <p:attrNameLst>
                                          <p:attrName>style.visibility</p:attrName>
                                        </p:attrNameLst>
                                      </p:cBhvr>
                                      <p:to>
                                        <p:strVal val="visible"/>
                                      </p:to>
                                    </p:set>
                                    <p:animEffect transition="in" filter="wipe(down)">
                                      <p:cBhvr>
                                        <p:cTn id="149" dur="1000"/>
                                        <p:tgtEl>
                                          <p:spTgt spid="59"/>
                                        </p:tgtEl>
                                      </p:cBhvr>
                                    </p:animEffect>
                                  </p:childTnLst>
                                </p:cTn>
                              </p:par>
                            </p:childTnLst>
                          </p:cTn>
                        </p:par>
                        <p:par>
                          <p:cTn id="150" fill="hold">
                            <p:stCondLst>
                              <p:cond delay="2000"/>
                            </p:stCondLst>
                            <p:childTnLst>
                              <p:par>
                                <p:cTn id="151" presetID="42" presetClass="entr" presetSubtype="0" fill="hold" nodeType="afterEffect">
                                  <p:stCondLst>
                                    <p:cond delay="0"/>
                                  </p:stCondLst>
                                  <p:childTnLst>
                                    <p:set>
                                      <p:cBhvr>
                                        <p:cTn id="152" dur="1" fill="hold">
                                          <p:stCondLst>
                                            <p:cond delay="0"/>
                                          </p:stCondLst>
                                        </p:cTn>
                                        <p:tgtEl>
                                          <p:spTgt spid="97"/>
                                        </p:tgtEl>
                                        <p:attrNameLst>
                                          <p:attrName>style.visibility</p:attrName>
                                        </p:attrNameLst>
                                      </p:cBhvr>
                                      <p:to>
                                        <p:strVal val="visible"/>
                                      </p:to>
                                    </p:set>
                                    <p:animEffect transition="in" filter="fade">
                                      <p:cBhvr>
                                        <p:cTn id="153" dur="1000"/>
                                        <p:tgtEl>
                                          <p:spTgt spid="97"/>
                                        </p:tgtEl>
                                      </p:cBhvr>
                                    </p:animEffect>
                                    <p:anim calcmode="lin" valueType="num">
                                      <p:cBhvr>
                                        <p:cTn id="154" dur="1000" fill="hold"/>
                                        <p:tgtEl>
                                          <p:spTgt spid="97"/>
                                        </p:tgtEl>
                                        <p:attrNameLst>
                                          <p:attrName>ppt_x</p:attrName>
                                        </p:attrNameLst>
                                      </p:cBhvr>
                                      <p:tavLst>
                                        <p:tav tm="0">
                                          <p:val>
                                            <p:strVal val="#ppt_x"/>
                                          </p:val>
                                        </p:tav>
                                        <p:tav tm="100000">
                                          <p:val>
                                            <p:strVal val="#ppt_x"/>
                                          </p:val>
                                        </p:tav>
                                      </p:tavLst>
                                    </p:anim>
                                    <p:anim calcmode="lin" valueType="num">
                                      <p:cBhvr>
                                        <p:cTn id="155" dur="1000" fill="hold"/>
                                        <p:tgtEl>
                                          <p:spTgt spid="97"/>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0"/>
                                  </p:stCondLst>
                                  <p:childTnLst>
                                    <p:set>
                                      <p:cBhvr>
                                        <p:cTn id="157" dur="1" fill="hold">
                                          <p:stCondLst>
                                            <p:cond delay="0"/>
                                          </p:stCondLst>
                                        </p:cTn>
                                        <p:tgtEl>
                                          <p:spTgt spid="101"/>
                                        </p:tgtEl>
                                        <p:attrNameLst>
                                          <p:attrName>style.visibility</p:attrName>
                                        </p:attrNameLst>
                                      </p:cBhvr>
                                      <p:to>
                                        <p:strVal val="visible"/>
                                      </p:to>
                                    </p:set>
                                    <p:animEffect transition="in" filter="fade">
                                      <p:cBhvr>
                                        <p:cTn id="158" dur="1000"/>
                                        <p:tgtEl>
                                          <p:spTgt spid="101"/>
                                        </p:tgtEl>
                                      </p:cBhvr>
                                    </p:animEffect>
                                    <p:anim calcmode="lin" valueType="num">
                                      <p:cBhvr>
                                        <p:cTn id="159" dur="1000" fill="hold"/>
                                        <p:tgtEl>
                                          <p:spTgt spid="101"/>
                                        </p:tgtEl>
                                        <p:attrNameLst>
                                          <p:attrName>ppt_x</p:attrName>
                                        </p:attrNameLst>
                                      </p:cBhvr>
                                      <p:tavLst>
                                        <p:tav tm="0">
                                          <p:val>
                                            <p:strVal val="#ppt_x"/>
                                          </p:val>
                                        </p:tav>
                                        <p:tav tm="100000">
                                          <p:val>
                                            <p:strVal val="#ppt_x"/>
                                          </p:val>
                                        </p:tav>
                                      </p:tavLst>
                                    </p:anim>
                                    <p:anim calcmode="lin" valueType="num">
                                      <p:cBhvr>
                                        <p:cTn id="160" dur="1000" fill="hold"/>
                                        <p:tgtEl>
                                          <p:spTgt spid="101"/>
                                        </p:tgtEl>
                                        <p:attrNameLst>
                                          <p:attrName>ppt_y</p:attrName>
                                        </p:attrNameLst>
                                      </p:cBhvr>
                                      <p:tavLst>
                                        <p:tav tm="0">
                                          <p:val>
                                            <p:strVal val="#ppt_y+.1"/>
                                          </p:val>
                                        </p:tav>
                                        <p:tav tm="100000">
                                          <p:val>
                                            <p:strVal val="#ppt_y"/>
                                          </p:val>
                                        </p:tav>
                                      </p:tavLst>
                                    </p:anim>
                                  </p:childTnLst>
                                </p:cTn>
                              </p:par>
                              <p:par>
                                <p:cTn id="161" presetID="42" presetClass="entr" presetSubtype="0" fill="hold" nodeType="withEffect">
                                  <p:stCondLst>
                                    <p:cond delay="0"/>
                                  </p:stCondLst>
                                  <p:childTnLst>
                                    <p:set>
                                      <p:cBhvr>
                                        <p:cTn id="162" dur="1" fill="hold">
                                          <p:stCondLst>
                                            <p:cond delay="0"/>
                                          </p:stCondLst>
                                        </p:cTn>
                                        <p:tgtEl>
                                          <p:spTgt spid="99"/>
                                        </p:tgtEl>
                                        <p:attrNameLst>
                                          <p:attrName>style.visibility</p:attrName>
                                        </p:attrNameLst>
                                      </p:cBhvr>
                                      <p:to>
                                        <p:strVal val="visible"/>
                                      </p:to>
                                    </p:set>
                                    <p:animEffect transition="in" filter="fade">
                                      <p:cBhvr>
                                        <p:cTn id="163" dur="1000"/>
                                        <p:tgtEl>
                                          <p:spTgt spid="99"/>
                                        </p:tgtEl>
                                      </p:cBhvr>
                                    </p:animEffect>
                                    <p:anim calcmode="lin" valueType="num">
                                      <p:cBhvr>
                                        <p:cTn id="164" dur="1000" fill="hold"/>
                                        <p:tgtEl>
                                          <p:spTgt spid="99"/>
                                        </p:tgtEl>
                                        <p:attrNameLst>
                                          <p:attrName>ppt_x</p:attrName>
                                        </p:attrNameLst>
                                      </p:cBhvr>
                                      <p:tavLst>
                                        <p:tav tm="0">
                                          <p:val>
                                            <p:strVal val="#ppt_x"/>
                                          </p:val>
                                        </p:tav>
                                        <p:tav tm="100000">
                                          <p:val>
                                            <p:strVal val="#ppt_x"/>
                                          </p:val>
                                        </p:tav>
                                      </p:tavLst>
                                    </p:anim>
                                    <p:anim calcmode="lin" valueType="num">
                                      <p:cBhvr>
                                        <p:cTn id="165" dur="1000" fill="hold"/>
                                        <p:tgtEl>
                                          <p:spTgt spid="99"/>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0"/>
                                  </p:stCondLst>
                                  <p:childTnLst>
                                    <p:set>
                                      <p:cBhvr>
                                        <p:cTn id="167" dur="1" fill="hold">
                                          <p:stCondLst>
                                            <p:cond delay="0"/>
                                          </p:stCondLst>
                                        </p:cTn>
                                        <p:tgtEl>
                                          <p:spTgt spid="3085"/>
                                        </p:tgtEl>
                                        <p:attrNameLst>
                                          <p:attrName>style.visibility</p:attrName>
                                        </p:attrNameLst>
                                      </p:cBhvr>
                                      <p:to>
                                        <p:strVal val="visible"/>
                                      </p:to>
                                    </p:set>
                                    <p:animEffect transition="in" filter="fade">
                                      <p:cBhvr>
                                        <p:cTn id="168" dur="1000"/>
                                        <p:tgtEl>
                                          <p:spTgt spid="3085"/>
                                        </p:tgtEl>
                                      </p:cBhvr>
                                    </p:animEffect>
                                    <p:anim calcmode="lin" valueType="num">
                                      <p:cBhvr>
                                        <p:cTn id="169" dur="1000" fill="hold"/>
                                        <p:tgtEl>
                                          <p:spTgt spid="3085"/>
                                        </p:tgtEl>
                                        <p:attrNameLst>
                                          <p:attrName>ppt_x</p:attrName>
                                        </p:attrNameLst>
                                      </p:cBhvr>
                                      <p:tavLst>
                                        <p:tav tm="0">
                                          <p:val>
                                            <p:strVal val="#ppt_x"/>
                                          </p:val>
                                        </p:tav>
                                        <p:tav tm="100000">
                                          <p:val>
                                            <p:strVal val="#ppt_x"/>
                                          </p:val>
                                        </p:tav>
                                      </p:tavLst>
                                    </p:anim>
                                    <p:anim calcmode="lin" valueType="num">
                                      <p:cBhvr>
                                        <p:cTn id="170" dur="1000" fill="hold"/>
                                        <p:tgtEl>
                                          <p:spTgt spid="3085"/>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0"/>
                                  </p:stCondLst>
                                  <p:childTnLst>
                                    <p:set>
                                      <p:cBhvr>
                                        <p:cTn id="172" dur="1" fill="hold">
                                          <p:stCondLst>
                                            <p:cond delay="0"/>
                                          </p:stCondLst>
                                        </p:cTn>
                                        <p:tgtEl>
                                          <p:spTgt spid="100"/>
                                        </p:tgtEl>
                                        <p:attrNameLst>
                                          <p:attrName>style.visibility</p:attrName>
                                        </p:attrNameLst>
                                      </p:cBhvr>
                                      <p:to>
                                        <p:strVal val="visible"/>
                                      </p:to>
                                    </p:set>
                                    <p:animEffect transition="in" filter="fade">
                                      <p:cBhvr>
                                        <p:cTn id="173" dur="1000"/>
                                        <p:tgtEl>
                                          <p:spTgt spid="100"/>
                                        </p:tgtEl>
                                      </p:cBhvr>
                                    </p:animEffect>
                                    <p:anim calcmode="lin" valueType="num">
                                      <p:cBhvr>
                                        <p:cTn id="174" dur="1000" fill="hold"/>
                                        <p:tgtEl>
                                          <p:spTgt spid="100"/>
                                        </p:tgtEl>
                                        <p:attrNameLst>
                                          <p:attrName>ppt_x</p:attrName>
                                        </p:attrNameLst>
                                      </p:cBhvr>
                                      <p:tavLst>
                                        <p:tav tm="0">
                                          <p:val>
                                            <p:strVal val="#ppt_x"/>
                                          </p:val>
                                        </p:tav>
                                        <p:tav tm="100000">
                                          <p:val>
                                            <p:strVal val="#ppt_x"/>
                                          </p:val>
                                        </p:tav>
                                      </p:tavLst>
                                    </p:anim>
                                    <p:anim calcmode="lin" valueType="num">
                                      <p:cBhvr>
                                        <p:cTn id="175" dur="1000" fill="hold"/>
                                        <p:tgtEl>
                                          <p:spTgt spid="100"/>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0"/>
                                  </p:stCondLst>
                                  <p:childTnLst>
                                    <p:set>
                                      <p:cBhvr>
                                        <p:cTn id="177" dur="1" fill="hold">
                                          <p:stCondLst>
                                            <p:cond delay="0"/>
                                          </p:stCondLst>
                                        </p:cTn>
                                        <p:tgtEl>
                                          <p:spTgt spid="98"/>
                                        </p:tgtEl>
                                        <p:attrNameLst>
                                          <p:attrName>style.visibility</p:attrName>
                                        </p:attrNameLst>
                                      </p:cBhvr>
                                      <p:to>
                                        <p:strVal val="visible"/>
                                      </p:to>
                                    </p:set>
                                    <p:animEffect transition="in" filter="fade">
                                      <p:cBhvr>
                                        <p:cTn id="178" dur="1000"/>
                                        <p:tgtEl>
                                          <p:spTgt spid="98"/>
                                        </p:tgtEl>
                                      </p:cBhvr>
                                    </p:animEffect>
                                    <p:anim calcmode="lin" valueType="num">
                                      <p:cBhvr>
                                        <p:cTn id="179" dur="1000" fill="hold"/>
                                        <p:tgtEl>
                                          <p:spTgt spid="98"/>
                                        </p:tgtEl>
                                        <p:attrNameLst>
                                          <p:attrName>ppt_x</p:attrName>
                                        </p:attrNameLst>
                                      </p:cBhvr>
                                      <p:tavLst>
                                        <p:tav tm="0">
                                          <p:val>
                                            <p:strVal val="#ppt_x"/>
                                          </p:val>
                                        </p:tav>
                                        <p:tav tm="100000">
                                          <p:val>
                                            <p:strVal val="#ppt_x"/>
                                          </p:val>
                                        </p:tav>
                                      </p:tavLst>
                                    </p:anim>
                                    <p:anim calcmode="lin" valueType="num">
                                      <p:cBhvr>
                                        <p:cTn id="180" dur="1000" fill="hold"/>
                                        <p:tgtEl>
                                          <p:spTgt spid="98"/>
                                        </p:tgtEl>
                                        <p:attrNameLst>
                                          <p:attrName>ppt_y</p:attrName>
                                        </p:attrNameLst>
                                      </p:cBhvr>
                                      <p:tavLst>
                                        <p:tav tm="0">
                                          <p:val>
                                            <p:strVal val="#ppt_y+.1"/>
                                          </p:val>
                                        </p:tav>
                                        <p:tav tm="100000">
                                          <p:val>
                                            <p:strVal val="#ppt_y"/>
                                          </p:val>
                                        </p:tav>
                                      </p:tavLst>
                                    </p:anim>
                                  </p:childTnLst>
                                </p:cTn>
                              </p:par>
                            </p:childTnLst>
                          </p:cTn>
                        </p:par>
                        <p:par>
                          <p:cTn id="181" fill="hold">
                            <p:stCondLst>
                              <p:cond delay="3000"/>
                            </p:stCondLst>
                            <p:childTnLst>
                              <p:par>
                                <p:cTn id="182" presetID="10" presetClass="entr" presetSubtype="0" fill="hold" grpId="0" nodeType="afterEffect">
                                  <p:stCondLst>
                                    <p:cond delay="0"/>
                                  </p:stCondLst>
                                  <p:childTnLst>
                                    <p:set>
                                      <p:cBhvr>
                                        <p:cTn id="183" dur="1" fill="hold">
                                          <p:stCondLst>
                                            <p:cond delay="0"/>
                                          </p:stCondLst>
                                        </p:cTn>
                                        <p:tgtEl>
                                          <p:spTgt spid="48"/>
                                        </p:tgtEl>
                                        <p:attrNameLst>
                                          <p:attrName>style.visibility</p:attrName>
                                        </p:attrNameLst>
                                      </p:cBhvr>
                                      <p:to>
                                        <p:strVal val="visible"/>
                                      </p:to>
                                    </p:set>
                                    <p:animEffect transition="in" filter="fade">
                                      <p:cBhvr>
                                        <p:cTn id="184" dur="1000"/>
                                        <p:tgtEl>
                                          <p:spTgt spid="48"/>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52"/>
                                        </p:tgtEl>
                                        <p:attrNameLst>
                                          <p:attrName>style.visibility</p:attrName>
                                        </p:attrNameLst>
                                      </p:cBhvr>
                                      <p:to>
                                        <p:strVal val="visible"/>
                                      </p:to>
                                    </p:set>
                                    <p:animEffect transition="in" filter="fade">
                                      <p:cBhvr>
                                        <p:cTn id="187" dur="1000"/>
                                        <p:tgtEl>
                                          <p:spTgt spid="52"/>
                                        </p:tgtEl>
                                      </p:cBhvr>
                                    </p:animEffect>
                                  </p:childTnLst>
                                </p:cTn>
                              </p:par>
                            </p:childTnLst>
                          </p:cTn>
                        </p:par>
                        <p:par>
                          <p:cTn id="188" fill="hold">
                            <p:stCondLst>
                              <p:cond delay="4000"/>
                            </p:stCondLst>
                            <p:childTnLst>
                              <p:par>
                                <p:cTn id="189" presetID="10" presetClass="entr" presetSubtype="0" fill="hold" nodeType="afterEffect">
                                  <p:stCondLst>
                                    <p:cond delay="0"/>
                                  </p:stCondLst>
                                  <p:childTnLst>
                                    <p:set>
                                      <p:cBhvr>
                                        <p:cTn id="190" dur="1" fill="hold">
                                          <p:stCondLst>
                                            <p:cond delay="0"/>
                                          </p:stCondLst>
                                        </p:cTn>
                                        <p:tgtEl>
                                          <p:spTgt spid="4098"/>
                                        </p:tgtEl>
                                        <p:attrNameLst>
                                          <p:attrName>style.visibility</p:attrName>
                                        </p:attrNameLst>
                                      </p:cBhvr>
                                      <p:to>
                                        <p:strVal val="visible"/>
                                      </p:to>
                                    </p:set>
                                    <p:animEffect transition="in" filter="fade">
                                      <p:cBhvr>
                                        <p:cTn id="191" dur="500"/>
                                        <p:tgtEl>
                                          <p:spTgt spid="4098"/>
                                        </p:tgtEl>
                                      </p:cBhvr>
                                    </p:animEffect>
                                  </p:childTnLst>
                                </p:cTn>
                              </p:par>
                              <p:par>
                                <p:cTn id="192" presetID="10" presetClass="entr" presetSubtype="0" fill="hold" nodeType="withEffect">
                                  <p:stCondLst>
                                    <p:cond delay="0"/>
                                  </p:stCondLst>
                                  <p:childTnLst>
                                    <p:set>
                                      <p:cBhvr>
                                        <p:cTn id="193" dur="1" fill="hold">
                                          <p:stCondLst>
                                            <p:cond delay="0"/>
                                          </p:stCondLst>
                                        </p:cTn>
                                        <p:tgtEl>
                                          <p:spTgt spid="4099"/>
                                        </p:tgtEl>
                                        <p:attrNameLst>
                                          <p:attrName>style.visibility</p:attrName>
                                        </p:attrNameLst>
                                      </p:cBhvr>
                                      <p:to>
                                        <p:strVal val="visible"/>
                                      </p:to>
                                    </p:set>
                                    <p:animEffect transition="in" filter="fade">
                                      <p:cBhvr>
                                        <p:cTn id="194" dur="500"/>
                                        <p:tgtEl>
                                          <p:spTgt spid="4099"/>
                                        </p:tgtEl>
                                      </p:cBhvr>
                                    </p:animEffect>
                                  </p:childTnLst>
                                </p:cTn>
                              </p:par>
                            </p:childTnLst>
                          </p:cTn>
                        </p:par>
                      </p:childTnLst>
                    </p:cTn>
                  </p:par>
                  <p:par>
                    <p:cTn id="195" fill="hold">
                      <p:stCondLst>
                        <p:cond delay="indefinite"/>
                      </p:stCondLst>
                      <p:childTnLst>
                        <p:par>
                          <p:cTn id="196" fill="hold">
                            <p:stCondLst>
                              <p:cond delay="0"/>
                            </p:stCondLst>
                            <p:childTnLst>
                              <p:par>
                                <p:cTn id="197" presetID="9" presetClass="emph" presetSubtype="0" nodeType="clickEffect">
                                  <p:stCondLst>
                                    <p:cond delay="0"/>
                                  </p:stCondLst>
                                  <p:childTnLst>
                                    <p:set>
                                      <p:cBhvr rctx="PPT">
                                        <p:cTn id="198" dur="indefinite"/>
                                        <p:tgtEl>
                                          <p:spTgt spid="87"/>
                                        </p:tgtEl>
                                        <p:attrNameLst>
                                          <p:attrName>style.opacity</p:attrName>
                                        </p:attrNameLst>
                                      </p:cBhvr>
                                      <p:to>
                                        <p:strVal val="0.25"/>
                                      </p:to>
                                    </p:set>
                                    <p:animEffect filter="image" prLst="opacity: 0.25">
                                      <p:cBhvr rctx="IE">
                                        <p:cTn id="199" dur="indefinite"/>
                                        <p:tgtEl>
                                          <p:spTgt spid="87"/>
                                        </p:tgtEl>
                                      </p:cBhvr>
                                    </p:animEffect>
                                  </p:childTnLst>
                                </p:cTn>
                              </p:par>
                              <p:par>
                                <p:cTn id="200" presetID="9" presetClass="emph" presetSubtype="0" grpId="0" nodeType="withEffect">
                                  <p:stCondLst>
                                    <p:cond delay="0"/>
                                  </p:stCondLst>
                                  <p:childTnLst>
                                    <p:set>
                                      <p:cBhvr rctx="PPT">
                                        <p:cTn id="201" dur="indefinite"/>
                                        <p:tgtEl>
                                          <p:spTgt spid="88"/>
                                        </p:tgtEl>
                                        <p:attrNameLst>
                                          <p:attrName>style.opacity</p:attrName>
                                        </p:attrNameLst>
                                      </p:cBhvr>
                                      <p:to>
                                        <p:strVal val="0"/>
                                      </p:to>
                                    </p:set>
                                    <p:animEffect filter="image" prLst="opacity: 0">
                                      <p:cBhvr rctx="IE">
                                        <p:cTn id="202" dur="indefinite"/>
                                        <p:tgtEl>
                                          <p:spTgt spid="88"/>
                                        </p:tgtEl>
                                      </p:cBhvr>
                                    </p:animEffect>
                                  </p:childTnLst>
                                </p:cTn>
                              </p:par>
                              <p:par>
                                <p:cTn id="203" presetID="9" presetClass="emph" presetSubtype="0" grpId="0" nodeType="withEffect">
                                  <p:stCondLst>
                                    <p:cond delay="0"/>
                                  </p:stCondLst>
                                  <p:childTnLst>
                                    <p:set>
                                      <p:cBhvr rctx="PPT">
                                        <p:cTn id="204" dur="indefinite"/>
                                        <p:tgtEl>
                                          <p:spTgt spid="90"/>
                                        </p:tgtEl>
                                        <p:attrNameLst>
                                          <p:attrName>style.opacity</p:attrName>
                                        </p:attrNameLst>
                                      </p:cBhvr>
                                      <p:to>
                                        <p:strVal val="0"/>
                                      </p:to>
                                    </p:set>
                                    <p:animEffect filter="image" prLst="opacity: 0">
                                      <p:cBhvr rctx="IE">
                                        <p:cTn id="205" dur="indefinite"/>
                                        <p:tgtEl>
                                          <p:spTgt spid="90"/>
                                        </p:tgtEl>
                                      </p:cBhvr>
                                    </p:animEffect>
                                  </p:childTnLst>
                                </p:cTn>
                              </p:par>
                              <p:par>
                                <p:cTn id="206" presetID="9" presetClass="emph" presetSubtype="0" grpId="0" nodeType="withEffect">
                                  <p:stCondLst>
                                    <p:cond delay="0"/>
                                  </p:stCondLst>
                                  <p:childTnLst>
                                    <p:set>
                                      <p:cBhvr rctx="PPT">
                                        <p:cTn id="207" dur="indefinite"/>
                                        <p:tgtEl>
                                          <p:spTgt spid="91"/>
                                        </p:tgtEl>
                                        <p:attrNameLst>
                                          <p:attrName>style.opacity</p:attrName>
                                        </p:attrNameLst>
                                      </p:cBhvr>
                                      <p:to>
                                        <p:strVal val="0"/>
                                      </p:to>
                                    </p:set>
                                    <p:animEffect filter="image" prLst="opacity: 0">
                                      <p:cBhvr rctx="IE">
                                        <p:cTn id="208" dur="indefinite"/>
                                        <p:tgtEl>
                                          <p:spTgt spid="91"/>
                                        </p:tgtEl>
                                      </p:cBhvr>
                                    </p:animEffect>
                                  </p:childTnLst>
                                </p:cTn>
                              </p:par>
                              <p:par>
                                <p:cTn id="209" presetID="9" presetClass="emph" presetSubtype="0" nodeType="withEffect">
                                  <p:stCondLst>
                                    <p:cond delay="0"/>
                                  </p:stCondLst>
                                  <p:childTnLst>
                                    <p:set>
                                      <p:cBhvr rctx="PPT">
                                        <p:cTn id="210" dur="indefinite"/>
                                        <p:tgtEl>
                                          <p:spTgt spid="89"/>
                                        </p:tgtEl>
                                        <p:attrNameLst>
                                          <p:attrName>style.opacity</p:attrName>
                                        </p:attrNameLst>
                                      </p:cBhvr>
                                      <p:to>
                                        <p:strVal val="0"/>
                                      </p:to>
                                    </p:set>
                                    <p:animEffect filter="image" prLst="opacity: 0">
                                      <p:cBhvr rctx="IE">
                                        <p:cTn id="211" dur="indefinite"/>
                                        <p:tgtEl>
                                          <p:spTgt spid="89"/>
                                        </p:tgtEl>
                                      </p:cBhvr>
                                    </p:animEffect>
                                  </p:childTnLst>
                                </p:cTn>
                              </p:par>
                              <p:par>
                                <p:cTn id="212" presetID="9" presetClass="emph" presetSubtype="0" grpId="1" nodeType="withEffect">
                                  <p:stCondLst>
                                    <p:cond delay="0"/>
                                  </p:stCondLst>
                                  <p:childTnLst>
                                    <p:set>
                                      <p:cBhvr rctx="PPT">
                                        <p:cTn id="213" dur="indefinite"/>
                                        <p:tgtEl>
                                          <p:spTgt spid="53"/>
                                        </p:tgtEl>
                                        <p:attrNameLst>
                                          <p:attrName>style.opacity</p:attrName>
                                        </p:attrNameLst>
                                      </p:cBhvr>
                                      <p:to>
                                        <p:strVal val="0"/>
                                      </p:to>
                                    </p:set>
                                    <p:animEffect filter="image" prLst="opacity: 0">
                                      <p:cBhvr rctx="IE">
                                        <p:cTn id="214" dur="indefinite"/>
                                        <p:tgtEl>
                                          <p:spTgt spid="53"/>
                                        </p:tgtEl>
                                      </p:cBhvr>
                                    </p:animEffect>
                                  </p:childTnLst>
                                </p:cTn>
                              </p:par>
                              <p:par>
                                <p:cTn id="215" presetID="9" presetClass="emph" presetSubtype="0" grpId="1" nodeType="withEffect">
                                  <p:stCondLst>
                                    <p:cond delay="0"/>
                                  </p:stCondLst>
                                  <p:childTnLst>
                                    <p:set>
                                      <p:cBhvr rctx="PPT">
                                        <p:cTn id="216" dur="indefinite"/>
                                        <p:tgtEl>
                                          <p:spTgt spid="51"/>
                                        </p:tgtEl>
                                        <p:attrNameLst>
                                          <p:attrName>style.opacity</p:attrName>
                                        </p:attrNameLst>
                                      </p:cBhvr>
                                      <p:to>
                                        <p:strVal val="0"/>
                                      </p:to>
                                    </p:set>
                                    <p:animEffect filter="image" prLst="opacity: 0">
                                      <p:cBhvr rctx="IE">
                                        <p:cTn id="217" dur="indefinite"/>
                                        <p:tgtEl>
                                          <p:spTgt spid="51"/>
                                        </p:tgtEl>
                                      </p:cBhvr>
                                    </p:animEffect>
                                  </p:childTnLst>
                                </p:cTn>
                              </p:par>
                              <p:par>
                                <p:cTn id="218" presetID="9" presetClass="emph" presetSubtype="0" grpId="1" nodeType="withEffect">
                                  <p:stCondLst>
                                    <p:cond delay="0"/>
                                  </p:stCondLst>
                                  <p:childTnLst>
                                    <p:set>
                                      <p:cBhvr rctx="PPT">
                                        <p:cTn id="219" dur="indefinite"/>
                                        <p:tgtEl>
                                          <p:spTgt spid="38"/>
                                        </p:tgtEl>
                                        <p:attrNameLst>
                                          <p:attrName>style.opacity</p:attrName>
                                        </p:attrNameLst>
                                      </p:cBhvr>
                                      <p:to>
                                        <p:strVal val="0"/>
                                      </p:to>
                                    </p:set>
                                    <p:animEffect filter="image" prLst="opacity: 0">
                                      <p:cBhvr rctx="IE">
                                        <p:cTn id="220" dur="indefinite"/>
                                        <p:tgtEl>
                                          <p:spTgt spid="38"/>
                                        </p:tgtEl>
                                      </p:cBhvr>
                                    </p:animEffect>
                                  </p:childTnLst>
                                </p:cTn>
                              </p:par>
                              <p:par>
                                <p:cTn id="221" presetID="9" presetClass="emph" presetSubtype="0" grpId="1" nodeType="withEffect">
                                  <p:stCondLst>
                                    <p:cond delay="0"/>
                                  </p:stCondLst>
                                  <p:childTnLst>
                                    <p:set>
                                      <p:cBhvr rctx="PPT">
                                        <p:cTn id="222" dur="indefinite"/>
                                        <p:tgtEl>
                                          <p:spTgt spid="39"/>
                                        </p:tgtEl>
                                        <p:attrNameLst>
                                          <p:attrName>style.opacity</p:attrName>
                                        </p:attrNameLst>
                                      </p:cBhvr>
                                      <p:to>
                                        <p:strVal val="0"/>
                                      </p:to>
                                    </p:set>
                                    <p:animEffect filter="image" prLst="opacity: 0">
                                      <p:cBhvr rctx="IE">
                                        <p:cTn id="223" dur="indefinite"/>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8" grpId="0" animBg="1"/>
      <p:bldP spid="88" grpId="1" animBg="1"/>
      <p:bldP spid="90" grpId="0" animBg="1"/>
      <p:bldP spid="90" grpId="1" animBg="1"/>
      <p:bldP spid="91" grpId="0" animBg="1"/>
      <p:bldP spid="91" grpId="1" animBg="1"/>
      <p:bldP spid="93" grpId="0" animBg="1"/>
      <p:bldP spid="95" grpId="0" animBg="1"/>
      <p:bldP spid="96" grpId="0" animBg="1"/>
      <p:bldP spid="30" grpId="0" animBg="1"/>
      <p:bldP spid="31" grpId="0" animBg="1"/>
      <p:bldP spid="32" grpId="0" animBg="1"/>
      <p:bldP spid="33" grpId="0" animBg="1"/>
      <p:bldP spid="34" grpId="0" animBg="1"/>
      <p:bldP spid="38" grpId="0" animBg="1"/>
      <p:bldP spid="38" grpId="1" animBg="1"/>
      <p:bldP spid="39" grpId="0" animBg="1"/>
      <p:bldP spid="39" grpId="1" animBg="1"/>
      <p:bldP spid="40" grpId="0" animBg="1"/>
      <p:bldP spid="47" grpId="0" animBg="1"/>
      <p:bldP spid="50" grpId="0" animBg="1"/>
      <p:bldP spid="51" grpId="0" animBg="1"/>
      <p:bldP spid="51" grpId="1" animBg="1"/>
      <p:bldP spid="53" grpId="0" animBg="1"/>
      <p:bldP spid="53" grpId="1" animBg="1"/>
      <p:bldP spid="54" grpId="0" animBg="1"/>
      <p:bldP spid="55" grpId="0" animBg="1"/>
      <p:bldP spid="58" grpId="0"/>
      <p:bldP spid="59" grpId="0"/>
      <p:bldP spid="48"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noAutofit/>
          </a:bodyPr>
          <a:lstStyle/>
          <a:p>
            <a:r>
              <a:rPr lang="en-US" dirty="0" smtClean="0"/>
              <a:t>HP ProLiant Server</a:t>
            </a:r>
            <a:br>
              <a:rPr lang="en-US" dirty="0" smtClean="0"/>
            </a:br>
            <a:r>
              <a:rPr lang="en-US" sz="3600" dirty="0"/>
              <a:t>Veeam Management Server &amp; Offhost Backup Proxy</a:t>
            </a:r>
          </a:p>
        </p:txBody>
      </p:sp>
      <p:sp>
        <p:nvSpPr>
          <p:cNvPr id="5" name="TextBox 4"/>
          <p:cNvSpPr txBox="1"/>
          <p:nvPr/>
        </p:nvSpPr>
        <p:spPr>
          <a:xfrm>
            <a:off x="1036373" y="3395802"/>
            <a:ext cx="5181865" cy="1224224"/>
          </a:xfrm>
          <a:prstGeom prst="rect">
            <a:avLst/>
          </a:prstGeom>
          <a:noFill/>
        </p:spPr>
        <p:txBody>
          <a:bodyPr wrap="square" lIns="111026" tIns="55513" rIns="111026" bIns="55513" rtlCol="0">
            <a:spAutoFit/>
          </a:bodyPr>
          <a:lstStyle/>
          <a:p>
            <a:pPr algn="ctr"/>
            <a:r>
              <a:rPr lang="en-US" dirty="0" smtClean="0"/>
              <a:t>(1) HP ProLiant DL360p G7</a:t>
            </a:r>
          </a:p>
          <a:p>
            <a:pPr algn="ctr"/>
            <a:r>
              <a:rPr lang="en-US" dirty="0" smtClean="0"/>
              <a:t>4 SFF HDD</a:t>
            </a:r>
          </a:p>
          <a:p>
            <a:pPr algn="ctr"/>
            <a:r>
              <a:rPr lang="en-US" dirty="0" smtClean="0"/>
              <a:t>1 processor</a:t>
            </a:r>
          </a:p>
          <a:p>
            <a:pPr algn="ctr"/>
            <a:r>
              <a:rPr lang="en-US" dirty="0" smtClean="0"/>
              <a:t>24GB memory</a:t>
            </a:r>
            <a:endParaRPr lang="en-US" dirty="0"/>
          </a:p>
        </p:txBody>
      </p:sp>
      <p:sp>
        <p:nvSpPr>
          <p:cNvPr id="6" name="TextBox 5"/>
          <p:cNvSpPr txBox="1"/>
          <p:nvPr/>
        </p:nvSpPr>
        <p:spPr>
          <a:xfrm>
            <a:off x="1715779" y="5741339"/>
            <a:ext cx="3420032" cy="389109"/>
          </a:xfrm>
          <a:prstGeom prst="rect">
            <a:avLst/>
          </a:prstGeom>
          <a:noFill/>
        </p:spPr>
        <p:txBody>
          <a:bodyPr wrap="square" lIns="111026" tIns="55513" rIns="111026" bIns="55513" rtlCol="0">
            <a:spAutoFit/>
          </a:bodyPr>
          <a:lstStyle/>
          <a:p>
            <a:pPr algn="ctr"/>
            <a:r>
              <a:rPr lang="en-US" dirty="0"/>
              <a:t> </a:t>
            </a:r>
            <a:r>
              <a:rPr lang="en-US" dirty="0" smtClean="0"/>
              <a:t>   4 x 146GB SAS 15K</a:t>
            </a:r>
          </a:p>
        </p:txBody>
      </p:sp>
      <p:pic>
        <p:nvPicPr>
          <p:cNvPr id="8" name="Picture 8" descr="Veeam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45549" y="6447377"/>
            <a:ext cx="1774789" cy="44687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428921" y="4896168"/>
            <a:ext cx="5181865" cy="696886"/>
          </a:xfrm>
          <a:prstGeom prst="rect">
            <a:avLst/>
          </a:prstGeom>
          <a:noFill/>
        </p:spPr>
        <p:txBody>
          <a:bodyPr wrap="square" lIns="111026" tIns="55513" rIns="111026" bIns="55513" rtlCol="0">
            <a:spAutoFit/>
          </a:bodyPr>
          <a:lstStyle/>
          <a:p>
            <a:pPr algn="ctr"/>
            <a:r>
              <a:rPr lang="en-US" sz="1900" dirty="0">
                <a:solidFill>
                  <a:schemeClr val="accent2">
                    <a:lumMod val="75000"/>
                  </a:schemeClr>
                </a:solidFill>
              </a:rPr>
              <a:t>Microsoft Windows Server 2012</a:t>
            </a:r>
          </a:p>
          <a:p>
            <a:pPr algn="ctr"/>
            <a:r>
              <a:rPr lang="en-US" sz="1900" dirty="0">
                <a:solidFill>
                  <a:schemeClr val="accent2">
                    <a:lumMod val="75000"/>
                  </a:schemeClr>
                </a:solidFill>
              </a:rPr>
              <a:t>Veeam Backup &amp; Replication v7</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9896" y="4725965"/>
            <a:ext cx="4067764" cy="63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Connector 9"/>
          <p:cNvCxnSpPr/>
          <p:nvPr/>
        </p:nvCxnSpPr>
        <p:spPr>
          <a:xfrm flipV="1">
            <a:off x="9258971" y="3340365"/>
            <a:ext cx="414549" cy="1464"/>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155337" y="2746638"/>
            <a:ext cx="1562596"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486854" y="2506662"/>
            <a:ext cx="855069" cy="481442"/>
          </a:xfrm>
          <a:prstGeom prst="rect">
            <a:avLst/>
          </a:prstGeom>
          <a:noFill/>
        </p:spPr>
        <p:txBody>
          <a:bodyPr wrap="square" lIns="111026" tIns="55513" rIns="111026" bIns="55513" rtlCol="0">
            <a:spAutoFit/>
          </a:bodyPr>
          <a:lstStyle/>
          <a:p>
            <a:pPr algn="ctr"/>
            <a:r>
              <a:rPr lang="en-US" sz="1200" dirty="0">
                <a:solidFill>
                  <a:schemeClr val="accent1">
                    <a:lumMod val="75000"/>
                  </a:schemeClr>
                </a:solidFill>
              </a:rPr>
              <a:t>Backup LAN</a:t>
            </a:r>
          </a:p>
        </p:txBody>
      </p:sp>
      <p:cxnSp>
        <p:nvCxnSpPr>
          <p:cNvPr id="13" name="Straight Connector 12"/>
          <p:cNvCxnSpPr/>
          <p:nvPr/>
        </p:nvCxnSpPr>
        <p:spPr>
          <a:xfrm>
            <a:off x="10709894" y="2749480"/>
            <a:ext cx="8035" cy="281482"/>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p:nvPicPr>
        <p:blipFill>
          <a:blip r:embed="rId5" cstate="print"/>
          <a:srcRect/>
          <a:stretch>
            <a:fillRect/>
          </a:stretch>
        </p:blipFill>
        <p:spPr bwMode="auto">
          <a:xfrm>
            <a:off x="8606213" y="2636360"/>
            <a:ext cx="686597" cy="874317"/>
          </a:xfrm>
          <a:prstGeom prst="rect">
            <a:avLst/>
          </a:prstGeom>
          <a:noFill/>
          <a:ln w="9525">
            <a:noFill/>
            <a:miter lim="800000"/>
            <a:headEnd/>
            <a:tailEnd/>
          </a:ln>
        </p:spPr>
      </p:pic>
      <p:sp>
        <p:nvSpPr>
          <p:cNvPr id="15" name="TextBox 14"/>
          <p:cNvSpPr txBox="1"/>
          <p:nvPr/>
        </p:nvSpPr>
        <p:spPr>
          <a:xfrm>
            <a:off x="9590610" y="1963790"/>
            <a:ext cx="2004462" cy="312165"/>
          </a:xfrm>
          <a:prstGeom prst="rect">
            <a:avLst/>
          </a:prstGeom>
          <a:noFill/>
        </p:spPr>
        <p:txBody>
          <a:bodyPr wrap="square" lIns="111026" tIns="55513" rIns="111026" bIns="55513" rtlCol="0">
            <a:spAutoFit/>
          </a:bodyPr>
          <a:lstStyle/>
          <a:p>
            <a:pPr algn="ctr"/>
            <a:r>
              <a:rPr lang="en-US" sz="1300" dirty="0"/>
              <a:t>Datacenter LAN</a:t>
            </a:r>
          </a:p>
        </p:txBody>
      </p:sp>
      <p:cxnSp>
        <p:nvCxnSpPr>
          <p:cNvPr id="16" name="Straight Connector 15"/>
          <p:cNvCxnSpPr/>
          <p:nvPr/>
        </p:nvCxnSpPr>
        <p:spPr>
          <a:xfrm>
            <a:off x="11746266" y="2246305"/>
            <a:ext cx="0" cy="131318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017520" y="2253791"/>
            <a:ext cx="0" cy="388585"/>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8716602" y="2038193"/>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1296901" y="2253792"/>
            <a:ext cx="0" cy="68786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170783" y="3544234"/>
            <a:ext cx="1674766" cy="727663"/>
          </a:xfrm>
          <a:prstGeom prst="rect">
            <a:avLst/>
          </a:prstGeom>
          <a:noFill/>
          <a:ln w="25400">
            <a:noFill/>
          </a:ln>
        </p:spPr>
        <p:txBody>
          <a:bodyPr wrap="square" lIns="111026" tIns="55513" rIns="111026" bIns="55513" rtlCol="0">
            <a:spAutoFit/>
          </a:bodyPr>
          <a:lstStyle/>
          <a:p>
            <a:r>
              <a:rPr lang="en-US" sz="1500" u="sng" dirty="0"/>
              <a:t>Veeam Server</a:t>
            </a:r>
          </a:p>
          <a:p>
            <a:pPr marL="111026" indent="-111026">
              <a:buFont typeface="Arial" panose="020B0604020202020204" pitchFamily="34" charset="0"/>
              <a:buChar char="•"/>
            </a:pPr>
            <a:r>
              <a:rPr lang="en-US" sz="1300" dirty="0"/>
              <a:t>DL360p</a:t>
            </a:r>
          </a:p>
          <a:p>
            <a:pPr marL="111026" indent="-111026">
              <a:buFont typeface="Arial" panose="020B0604020202020204" pitchFamily="34" charset="0"/>
              <a:buChar char="•"/>
            </a:pPr>
            <a:r>
              <a:rPr lang="en-US" sz="1200" dirty="0"/>
              <a:t>Veeam software</a:t>
            </a:r>
          </a:p>
        </p:txBody>
      </p:sp>
      <p:cxnSp>
        <p:nvCxnSpPr>
          <p:cNvPr id="30" name="Straight Connector 29"/>
          <p:cNvCxnSpPr/>
          <p:nvPr/>
        </p:nvCxnSpPr>
        <p:spPr>
          <a:xfrm>
            <a:off x="7669162" y="2054309"/>
            <a:ext cx="102228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669161" y="2246304"/>
            <a:ext cx="4070064" cy="1497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505883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186077" y="2187672"/>
            <a:ext cx="10075847" cy="3519390"/>
          </a:xfrm>
          <a:prstGeom prst="rect">
            <a:avLst/>
          </a:prstGeom>
        </p:spPr>
        <p:txBody>
          <a:bodyPr lIns="111026" tIns="55513" rIns="111026" bIns="55513"/>
          <a:lstStyle/>
          <a:p>
            <a:r>
              <a:rPr lang="en-US" sz="3600" dirty="0" smtClean="0">
                <a:latin typeface="+mn-lt"/>
              </a:rPr>
              <a:t>Physical server deployment</a:t>
            </a:r>
          </a:p>
          <a:p>
            <a:r>
              <a:rPr lang="en-US" sz="3600" dirty="0" smtClean="0">
                <a:latin typeface="+mn-lt"/>
              </a:rPr>
              <a:t>Utilizes Microsoft VSS Framework</a:t>
            </a:r>
          </a:p>
          <a:p>
            <a:r>
              <a:rPr lang="en-US" sz="3600" dirty="0" smtClean="0">
                <a:latin typeface="+mn-lt"/>
              </a:rPr>
              <a:t>Performs Veeam deduplication and rehydration of data</a:t>
            </a:r>
          </a:p>
          <a:p>
            <a:r>
              <a:rPr lang="en-US" sz="3600" dirty="0" smtClean="0">
                <a:latin typeface="+mn-lt"/>
              </a:rPr>
              <a:t>Provides traffic mediation from source to destination</a:t>
            </a:r>
          </a:p>
          <a:p>
            <a:r>
              <a:rPr lang="en-US" sz="3600" dirty="0" smtClean="0">
                <a:latin typeface="+mn-lt"/>
              </a:rPr>
              <a:t>Performs all job processing</a:t>
            </a:r>
          </a:p>
          <a:p>
            <a:endParaRPr lang="en-US" sz="3600" dirty="0" smtClean="0">
              <a:latin typeface="+mn-lt"/>
            </a:endParaRPr>
          </a:p>
          <a:p>
            <a:endParaRPr lang="en-US" sz="3600" dirty="0">
              <a:latin typeface="+mn-lt"/>
            </a:endParaRPr>
          </a:p>
        </p:txBody>
      </p:sp>
      <p:sp>
        <p:nvSpPr>
          <p:cNvPr id="3" name="Title 2"/>
          <p:cNvSpPr>
            <a:spLocks noGrp="1"/>
          </p:cNvSpPr>
          <p:nvPr>
            <p:ph type="title"/>
          </p:nvPr>
        </p:nvSpPr>
        <p:spPr/>
        <p:txBody>
          <a:bodyPr>
            <a:noAutofit/>
          </a:bodyPr>
          <a:lstStyle/>
          <a:p>
            <a:r>
              <a:rPr lang="en-US" dirty="0" smtClean="0"/>
              <a:t>Veeam management server and offhost proxy</a:t>
            </a:r>
            <a:endParaRPr lang="en-US" dirty="0"/>
          </a:p>
        </p:txBody>
      </p:sp>
    </p:spTree>
    <p:extLst>
      <p:ext uri="{BB962C8B-B14F-4D97-AF65-F5344CB8AC3E}">
        <p14:creationId xmlns:p14="http://schemas.microsoft.com/office/powerpoint/2010/main" val="13433933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noAutofit/>
          </a:bodyPr>
          <a:lstStyle/>
          <a:p>
            <a:r>
              <a:rPr lang="en-US" dirty="0" smtClean="0"/>
              <a:t>HP StoreOnce Backup</a:t>
            </a:r>
            <a:endParaRPr lang="en-US" sz="3600" dirty="0"/>
          </a:p>
        </p:txBody>
      </p:sp>
      <p:sp>
        <p:nvSpPr>
          <p:cNvPr id="10" name="TextBox 9"/>
          <p:cNvSpPr txBox="1"/>
          <p:nvPr/>
        </p:nvSpPr>
        <p:spPr>
          <a:xfrm>
            <a:off x="1606378" y="3808131"/>
            <a:ext cx="5181865" cy="666108"/>
          </a:xfrm>
          <a:prstGeom prst="rect">
            <a:avLst/>
          </a:prstGeom>
          <a:noFill/>
        </p:spPr>
        <p:txBody>
          <a:bodyPr wrap="square" lIns="111026" tIns="55513" rIns="111026" bIns="55513" rtlCol="0">
            <a:spAutoFit/>
          </a:bodyPr>
          <a:lstStyle/>
          <a:p>
            <a:pPr algn="ctr"/>
            <a:r>
              <a:rPr lang="en-US" dirty="0" smtClean="0"/>
              <a:t>HP StoreOnce 2700</a:t>
            </a:r>
          </a:p>
          <a:p>
            <a:pPr algn="ctr"/>
            <a:r>
              <a:rPr lang="en-US" dirty="0" smtClean="0"/>
              <a:t>(4) 1TB SATA LFF HDD 7200rpm</a:t>
            </a:r>
            <a:endParaRPr lang="en-US" dirty="0"/>
          </a:p>
        </p:txBody>
      </p:sp>
      <p:cxnSp>
        <p:nvCxnSpPr>
          <p:cNvPr id="6" name="Straight Connector 5"/>
          <p:cNvCxnSpPr/>
          <p:nvPr/>
        </p:nvCxnSpPr>
        <p:spPr>
          <a:xfrm flipV="1">
            <a:off x="9258971" y="3340365"/>
            <a:ext cx="414549" cy="1464"/>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155337" y="2746638"/>
            <a:ext cx="1562596"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486854" y="2544574"/>
            <a:ext cx="855069" cy="481442"/>
          </a:xfrm>
          <a:prstGeom prst="rect">
            <a:avLst/>
          </a:prstGeom>
          <a:noFill/>
        </p:spPr>
        <p:txBody>
          <a:bodyPr wrap="square" lIns="111026" tIns="55513" rIns="111026" bIns="55513" rtlCol="0">
            <a:spAutoFit/>
          </a:bodyPr>
          <a:lstStyle/>
          <a:p>
            <a:pPr algn="ctr"/>
            <a:r>
              <a:rPr lang="en-US" sz="1200" dirty="0">
                <a:solidFill>
                  <a:schemeClr val="accent1">
                    <a:lumMod val="75000"/>
                  </a:schemeClr>
                </a:solidFill>
              </a:rPr>
              <a:t>Backup LAN</a:t>
            </a:r>
          </a:p>
        </p:txBody>
      </p:sp>
      <p:cxnSp>
        <p:nvCxnSpPr>
          <p:cNvPr id="9" name="Straight Connector 8"/>
          <p:cNvCxnSpPr/>
          <p:nvPr/>
        </p:nvCxnSpPr>
        <p:spPr>
          <a:xfrm>
            <a:off x="10709894" y="2749480"/>
            <a:ext cx="8035" cy="281482"/>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2" cstate="print"/>
          <a:srcRect/>
          <a:stretch>
            <a:fillRect/>
          </a:stretch>
        </p:blipFill>
        <p:spPr bwMode="auto">
          <a:xfrm>
            <a:off x="8606213" y="2636360"/>
            <a:ext cx="686597" cy="874317"/>
          </a:xfrm>
          <a:prstGeom prst="rect">
            <a:avLst/>
          </a:prstGeom>
          <a:noFill/>
          <a:ln w="9525">
            <a:noFill/>
            <a:miter lim="800000"/>
            <a:headEnd/>
            <a:tailEnd/>
          </a:ln>
        </p:spPr>
      </p:pic>
      <p:sp>
        <p:nvSpPr>
          <p:cNvPr id="12" name="TextBox 11"/>
          <p:cNvSpPr txBox="1"/>
          <p:nvPr/>
        </p:nvSpPr>
        <p:spPr>
          <a:xfrm>
            <a:off x="9590610" y="1963790"/>
            <a:ext cx="2004462" cy="312165"/>
          </a:xfrm>
          <a:prstGeom prst="rect">
            <a:avLst/>
          </a:prstGeom>
          <a:noFill/>
        </p:spPr>
        <p:txBody>
          <a:bodyPr wrap="square" lIns="111026" tIns="55513" rIns="111026" bIns="55513" rtlCol="0">
            <a:spAutoFit/>
          </a:bodyPr>
          <a:lstStyle/>
          <a:p>
            <a:pPr algn="ctr"/>
            <a:r>
              <a:rPr lang="en-US" sz="1300" dirty="0"/>
              <a:t>Datacenter LAN</a:t>
            </a:r>
          </a:p>
        </p:txBody>
      </p:sp>
      <p:cxnSp>
        <p:nvCxnSpPr>
          <p:cNvPr id="13" name="Straight Connector 12"/>
          <p:cNvCxnSpPr/>
          <p:nvPr/>
        </p:nvCxnSpPr>
        <p:spPr>
          <a:xfrm>
            <a:off x="11746266" y="2246305"/>
            <a:ext cx="0" cy="131318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017520" y="2253791"/>
            <a:ext cx="0" cy="388585"/>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16602" y="2038193"/>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296901" y="2253792"/>
            <a:ext cx="0" cy="68786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9676172" y="2955059"/>
            <a:ext cx="2171079" cy="582861"/>
            <a:chOff x="4493561" y="5867400"/>
            <a:chExt cx="1596300" cy="571483"/>
          </a:xfrm>
        </p:grpSpPr>
        <p:sp>
          <p:nvSpPr>
            <p:cNvPr id="27" name="TextBox 26"/>
            <p:cNvSpPr txBox="1"/>
            <p:nvPr/>
          </p:nvSpPr>
          <p:spPr>
            <a:xfrm>
              <a:off x="4493561" y="6122026"/>
              <a:ext cx="1596300" cy="316857"/>
            </a:xfrm>
            <a:prstGeom prst="rect">
              <a:avLst/>
            </a:prstGeom>
            <a:noFill/>
          </p:spPr>
          <p:txBody>
            <a:bodyPr wrap="square" rtlCol="0">
              <a:spAutoFit/>
            </a:bodyPr>
            <a:lstStyle/>
            <a:p>
              <a:pPr algn="ctr"/>
              <a:r>
                <a:rPr lang="en-US" sz="1500" dirty="0"/>
                <a:t>HP StoreOnce Backup</a:t>
              </a:r>
            </a:p>
          </p:txBody>
        </p:sp>
        <p:pic>
          <p:nvPicPr>
            <p:cNvPr id="2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0" name="Straight Connector 19"/>
          <p:cNvCxnSpPr/>
          <p:nvPr/>
        </p:nvCxnSpPr>
        <p:spPr>
          <a:xfrm>
            <a:off x="9673520" y="3714920"/>
            <a:ext cx="1107883" cy="0"/>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673520" y="3341830"/>
            <a:ext cx="0" cy="373091"/>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170782" y="3544234"/>
            <a:ext cx="1710014" cy="727663"/>
          </a:xfrm>
          <a:prstGeom prst="rect">
            <a:avLst/>
          </a:prstGeom>
          <a:noFill/>
          <a:ln w="25400">
            <a:noFill/>
          </a:ln>
        </p:spPr>
        <p:txBody>
          <a:bodyPr wrap="square" lIns="111026" tIns="55513" rIns="111026" bIns="55513" rtlCol="0">
            <a:spAutoFit/>
          </a:bodyPr>
          <a:lstStyle/>
          <a:p>
            <a:r>
              <a:rPr lang="en-US" sz="1500" u="sng" dirty="0"/>
              <a:t>Veeam Server</a:t>
            </a:r>
          </a:p>
          <a:p>
            <a:pPr marL="111026" indent="-111026">
              <a:buFont typeface="Arial" panose="020B0604020202020204" pitchFamily="34" charset="0"/>
              <a:buChar char="•"/>
            </a:pPr>
            <a:r>
              <a:rPr lang="en-US" sz="1300" dirty="0"/>
              <a:t>DL360p</a:t>
            </a:r>
          </a:p>
          <a:p>
            <a:pPr marL="111026" indent="-111026">
              <a:buFont typeface="Arial" panose="020B0604020202020204" pitchFamily="34" charset="0"/>
              <a:buChar char="•"/>
            </a:pPr>
            <a:r>
              <a:rPr lang="en-US" sz="1200" dirty="0"/>
              <a:t>Veeam software</a:t>
            </a:r>
          </a:p>
        </p:txBody>
      </p:sp>
      <p:cxnSp>
        <p:nvCxnSpPr>
          <p:cNvPr id="23" name="Straight Connector 22"/>
          <p:cNvCxnSpPr/>
          <p:nvPr/>
        </p:nvCxnSpPr>
        <p:spPr>
          <a:xfrm>
            <a:off x="7669162" y="2054309"/>
            <a:ext cx="102228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69161" y="2246304"/>
            <a:ext cx="4070064" cy="1497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3647" y="4586524"/>
            <a:ext cx="6010963" cy="1242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787683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27037" y="1897062"/>
            <a:ext cx="10075847" cy="3519390"/>
          </a:xfrm>
          <a:prstGeom prst="rect">
            <a:avLst/>
          </a:prstGeom>
        </p:spPr>
        <p:txBody>
          <a:bodyPr lIns="111026" tIns="55513" rIns="111026" bIns="55513"/>
          <a:lstStyle/>
          <a:p>
            <a:r>
              <a:rPr lang="en-US" sz="3600" dirty="0" smtClean="0">
                <a:latin typeface="+mn-lt"/>
              </a:rPr>
              <a:t>Provides storage destination for disk-to-disk backup, managed by Veeam</a:t>
            </a:r>
          </a:p>
          <a:p>
            <a:r>
              <a:rPr lang="en-US" sz="3600" dirty="0">
                <a:latin typeface="+mn-lt"/>
              </a:rPr>
              <a:t>Provides Deduplicated CIFS share for backup repository</a:t>
            </a:r>
          </a:p>
          <a:p>
            <a:r>
              <a:rPr lang="en-US" sz="3600" dirty="0" smtClean="0">
                <a:latin typeface="+mn-lt"/>
              </a:rPr>
              <a:t>ProLiant, SMART Array Controller, 7,200 RPM NL-SAS</a:t>
            </a:r>
          </a:p>
          <a:p>
            <a:r>
              <a:rPr lang="en-US" sz="3600" dirty="0" smtClean="0">
                <a:latin typeface="+mn-lt"/>
              </a:rPr>
              <a:t>The StoreOnce appliance is used for maximum backup retention in a small (1U) hardware footprint</a:t>
            </a:r>
            <a:endParaRPr lang="en-US" sz="3600" dirty="0">
              <a:latin typeface="+mn-lt"/>
            </a:endParaRPr>
          </a:p>
        </p:txBody>
      </p:sp>
      <p:sp>
        <p:nvSpPr>
          <p:cNvPr id="3" name="Title 2"/>
          <p:cNvSpPr>
            <a:spLocks noGrp="1"/>
          </p:cNvSpPr>
          <p:nvPr>
            <p:ph type="title"/>
          </p:nvPr>
        </p:nvSpPr>
        <p:spPr/>
        <p:txBody>
          <a:bodyPr/>
          <a:lstStyle/>
          <a:p>
            <a:r>
              <a:rPr lang="en-US" dirty="0"/>
              <a:t>HP StoreOnce Backup</a:t>
            </a:r>
          </a:p>
        </p:txBody>
      </p:sp>
    </p:spTree>
    <p:extLst>
      <p:ext uri="{BB962C8B-B14F-4D97-AF65-F5344CB8AC3E}">
        <p14:creationId xmlns:p14="http://schemas.microsoft.com/office/powerpoint/2010/main" val="24414498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3060901"/>
            <a:ext cx="8477351" cy="1371600"/>
          </a:xfrm>
        </p:spPr>
        <p:txBody>
          <a:bodyPr/>
          <a:lstStyle/>
          <a:p>
            <a:r>
              <a:rPr lang="en-US" sz="3600" dirty="0"/>
              <a:t>HP Reference Architecture for Microsoft SharePoint 2010 with HP Storage and </a:t>
            </a:r>
            <a:r>
              <a:rPr lang="en-US" sz="3600" dirty="0" err="1"/>
              <a:t>Veeam</a:t>
            </a:r>
            <a:endParaRPr lang="en-US" sz="3600" dirty="0"/>
          </a:p>
        </p:txBody>
      </p:sp>
      <p:sp>
        <p:nvSpPr>
          <p:cNvPr id="5" name="Text Placeholder 4"/>
          <p:cNvSpPr>
            <a:spLocks noGrp="1"/>
          </p:cNvSpPr>
          <p:nvPr>
            <p:ph type="body" sz="quarter" idx="14"/>
          </p:nvPr>
        </p:nvSpPr>
        <p:spPr/>
        <p:txBody>
          <a:bodyPr/>
          <a:lstStyle/>
          <a:p>
            <a:r>
              <a:rPr lang="en-US" dirty="0" smtClean="0"/>
              <a:t>John </a:t>
            </a:r>
            <a:r>
              <a:rPr lang="en-US" dirty="0" err="1" smtClean="0"/>
              <a:t>DeFrees</a:t>
            </a:r>
            <a:r>
              <a:rPr lang="en-US" dirty="0" smtClean="0"/>
              <a:t>, Systems Engineer</a:t>
            </a:r>
          </a:p>
          <a:p>
            <a:r>
              <a:rPr lang="en-US" dirty="0" smtClean="0"/>
              <a:t>Jimi Ibbett, UC&amp;C Technologist</a:t>
            </a:r>
          </a:p>
          <a:p>
            <a:r>
              <a:rPr lang="en-US" dirty="0" smtClean="0"/>
              <a:t>HP</a:t>
            </a:r>
            <a:endParaRPr lang="en-US" dirty="0"/>
          </a:p>
        </p:txBody>
      </p:sp>
      <p:sp>
        <p:nvSpPr>
          <p:cNvPr id="2" name="TextBox 1"/>
          <p:cNvSpPr txBox="1"/>
          <p:nvPr/>
        </p:nvSpPr>
        <p:spPr>
          <a:xfrm>
            <a:off x="8656637" y="1504697"/>
            <a:ext cx="1828800" cy="544765"/>
          </a:xfrm>
          <a:prstGeom prst="rect">
            <a:avLst/>
          </a:prstGeom>
          <a:noFill/>
        </p:spPr>
        <p:txBody>
          <a:bodyPr wrap="square" lIns="182880" tIns="146304" rIns="182880" bIns="146304" rtlCol="0">
            <a:spAutoFit/>
          </a:bodyPr>
          <a:lstStyle/>
          <a:p>
            <a:pPr algn="r">
              <a:lnSpc>
                <a:spcPct val="90000"/>
              </a:lnSpc>
              <a:spcAft>
                <a:spcPts val="600"/>
              </a:spcAft>
            </a:pPr>
            <a:r>
              <a:rPr lang="en-US" dirty="0" smtClean="0">
                <a:gradFill>
                  <a:gsLst>
                    <a:gs pos="2917">
                      <a:schemeClr val="tx1"/>
                    </a:gs>
                    <a:gs pos="30000">
                      <a:schemeClr val="tx1"/>
                    </a:gs>
                  </a:gsLst>
                  <a:lin ang="5400000" scaled="0"/>
                </a:gradFill>
              </a:rPr>
              <a:t>SPC123</a:t>
            </a:r>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a:xfrm>
            <a:off x="462049" y="361949"/>
            <a:ext cx="11391466" cy="448491"/>
          </a:xfrm>
        </p:spPr>
        <p:txBody>
          <a:bodyPr/>
          <a:lstStyle/>
          <a:p>
            <a:pPr lvl="0"/>
            <a:r>
              <a:rPr lang="en-US" sz="5400" dirty="0">
                <a:solidFill>
                  <a:srgbClr val="000000"/>
                </a:solidFill>
                <a:latin typeface="+mj-lt"/>
              </a:rPr>
              <a:t>HP StoreOnce Backup features</a:t>
            </a:r>
          </a:p>
        </p:txBody>
      </p:sp>
      <p:sp>
        <p:nvSpPr>
          <p:cNvPr id="18" name="Title 1"/>
          <p:cNvSpPr txBox="1">
            <a:spLocks/>
          </p:cNvSpPr>
          <p:nvPr/>
        </p:nvSpPr>
        <p:spPr>
          <a:xfrm>
            <a:off x="414549" y="388585"/>
            <a:ext cx="11391466" cy="638924"/>
          </a:xfrm>
          <a:prstGeom prst="rect">
            <a:avLst/>
          </a:prstGeom>
        </p:spPr>
        <p:txBody>
          <a:bodyPr vert="horz" lIns="111026" tIns="55513" rIns="111026" bIns="55513" rtlCol="0" anchor="t" anchorCtr="0">
            <a:noAutofit/>
          </a:bodyPr>
          <a:lstStyle/>
          <a:p>
            <a:pPr>
              <a:lnSpc>
                <a:spcPts val="4007"/>
              </a:lnSpc>
              <a:spcBef>
                <a:spcPct val="0"/>
              </a:spcBef>
              <a:defRPr/>
            </a:pPr>
            <a:endParaRPr lang="en-US" sz="3400" dirty="0">
              <a:solidFill>
                <a:prstClr val="white"/>
              </a:solidFill>
              <a:latin typeface="Futura Bk"/>
            </a:endParaRPr>
          </a:p>
        </p:txBody>
      </p:sp>
      <p:graphicFrame>
        <p:nvGraphicFramePr>
          <p:cNvPr id="32" name="Diagram 31"/>
          <p:cNvGraphicFramePr/>
          <p:nvPr>
            <p:extLst>
              <p:ext uri="{D42A27DB-BD31-4B8C-83A1-F6EECF244321}">
                <p14:modId xmlns:p14="http://schemas.microsoft.com/office/powerpoint/2010/main" val="4016340320"/>
              </p:ext>
            </p:extLst>
          </p:nvPr>
        </p:nvGraphicFramePr>
        <p:xfrm>
          <a:off x="466776" y="2049462"/>
          <a:ext cx="8141599" cy="3789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7" descr="image002"/>
          <p:cNvPicPr>
            <a:picLocks noChangeAspect="1" noChangeArrowheads="1"/>
          </p:cNvPicPr>
          <p:nvPr/>
        </p:nvPicPr>
        <p:blipFill>
          <a:blip r:embed="rId8" cstate="screen"/>
          <a:srcRect/>
          <a:stretch>
            <a:fillRect/>
          </a:stretch>
        </p:blipFill>
        <p:spPr bwMode="auto">
          <a:xfrm>
            <a:off x="9301605" y="2980584"/>
            <a:ext cx="2144125" cy="1737472"/>
          </a:xfrm>
          <a:prstGeom prst="rect">
            <a:avLst/>
          </a:prstGeom>
          <a:noFill/>
          <a:ln w="9525">
            <a:noFill/>
            <a:miter lim="800000"/>
            <a:headEnd/>
            <a:tailEnd/>
          </a:ln>
          <a:effectLst>
            <a:reflection blurRad="6350" stA="52000" endA="300" endPos="35000" dir="5400000" sy="-100000" algn="bl" rotWithShape="0"/>
          </a:effectLst>
        </p:spPr>
      </p:pic>
      <p:sp>
        <p:nvSpPr>
          <p:cNvPr id="13" name="TextBox 12"/>
          <p:cNvSpPr txBox="1"/>
          <p:nvPr/>
        </p:nvSpPr>
        <p:spPr>
          <a:xfrm>
            <a:off x="8656637" y="2582862"/>
            <a:ext cx="3673178" cy="419887"/>
          </a:xfrm>
          <a:prstGeom prst="rect">
            <a:avLst/>
          </a:prstGeom>
          <a:noFill/>
        </p:spPr>
        <p:txBody>
          <a:bodyPr wrap="none" lIns="111026" tIns="55513" rIns="111026" bIns="55513" rtlCol="0">
            <a:spAutoFit/>
          </a:bodyPr>
          <a:lstStyle/>
          <a:p>
            <a:pPr defTabSz="522365">
              <a:spcAft>
                <a:spcPts val="486"/>
              </a:spcAft>
              <a:buSzPct val="100000"/>
            </a:pPr>
            <a:r>
              <a:rPr lang="en-US" sz="2000" dirty="0"/>
              <a:t>HP StoreOnce Backup Systems</a:t>
            </a:r>
            <a:endParaRPr lang="en-US" sz="2000" dirty="0">
              <a:solidFill>
                <a:srgbClr val="000000"/>
              </a:solidFill>
              <a:cs typeface="HP Simplified" pitchFamily="34" charset="0"/>
            </a:endParaRPr>
          </a:p>
        </p:txBody>
      </p:sp>
      <p:pic>
        <p:nvPicPr>
          <p:cNvPr id="14" name="Picture 12"/>
          <p:cNvPicPr>
            <a:picLocks noChangeAspect="1" noChangeArrowheads="1"/>
          </p:cNvPicPr>
          <p:nvPr/>
        </p:nvPicPr>
        <p:blipFill>
          <a:blip r:embed="rId9"/>
          <a:srcRect/>
          <a:stretch>
            <a:fillRect/>
          </a:stretch>
        </p:blipFill>
        <p:spPr bwMode="auto">
          <a:xfrm>
            <a:off x="10881916" y="5515550"/>
            <a:ext cx="1479187" cy="1478977"/>
          </a:xfrm>
          <a:prstGeom prst="rect">
            <a:avLst/>
          </a:prstGeom>
          <a:noFill/>
          <a:ln w="9525">
            <a:noFill/>
            <a:miter lim="800000"/>
            <a:headEnd/>
            <a:tailEnd/>
          </a:ln>
          <a:effectLst/>
        </p:spPr>
      </p:pic>
      <p:sp>
        <p:nvSpPr>
          <p:cNvPr id="8" name="Title 1"/>
          <p:cNvSpPr txBox="1">
            <a:spLocks/>
          </p:cNvSpPr>
          <p:nvPr/>
        </p:nvSpPr>
        <p:spPr>
          <a:xfrm>
            <a:off x="304800" y="381000"/>
            <a:ext cx="8375650" cy="626453"/>
          </a:xfrm>
          <a:prstGeom prst="rect">
            <a:avLst/>
          </a:prstGeom>
        </p:spPr>
        <p:txBody>
          <a:bodyPr vert="horz" lIns="91440" tIns="45720" rIns="91440" bIns="45720" rtlCol="0" anchor="t" anchorCtr="0">
            <a:noAutofit/>
          </a:bodyPr>
          <a:lstStyle/>
          <a:p>
            <a:pPr algn="l" rtl="0">
              <a:lnSpc>
                <a:spcPts val="3300"/>
              </a:lnSpc>
              <a:spcBef>
                <a:spcPct val="0"/>
              </a:spcBef>
              <a:defRPr/>
            </a:pPr>
            <a:endParaRPr lang="en-US" sz="2800" kern="1200" dirty="0">
              <a:solidFill>
                <a:srgbClr val="000000"/>
              </a:solidFill>
              <a:latin typeface="+mj-lt"/>
              <a:ea typeface="+mn-ea"/>
              <a:cs typeface="+mn-cs"/>
            </a:endParaRPr>
          </a:p>
        </p:txBody>
      </p:sp>
    </p:spTree>
    <p:extLst>
      <p:ext uri="{BB962C8B-B14F-4D97-AF65-F5344CB8AC3E}">
        <p14:creationId xmlns:p14="http://schemas.microsoft.com/office/powerpoint/2010/main" val="247912343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noAutofit/>
          </a:bodyPr>
          <a:lstStyle/>
          <a:p>
            <a:r>
              <a:rPr lang="en-US" dirty="0" smtClean="0"/>
              <a:t>HP StoreEver Tape</a:t>
            </a:r>
            <a:endParaRPr lang="en-US" dirty="0"/>
          </a:p>
        </p:txBody>
      </p:sp>
      <p:sp>
        <p:nvSpPr>
          <p:cNvPr id="10" name="TextBox 9"/>
          <p:cNvSpPr txBox="1"/>
          <p:nvPr/>
        </p:nvSpPr>
        <p:spPr>
          <a:xfrm>
            <a:off x="1606378" y="3808130"/>
            <a:ext cx="5181865" cy="941711"/>
          </a:xfrm>
          <a:prstGeom prst="rect">
            <a:avLst/>
          </a:prstGeom>
          <a:noFill/>
        </p:spPr>
        <p:txBody>
          <a:bodyPr wrap="square" lIns="111026" tIns="55513" rIns="111026" bIns="55513" rtlCol="0">
            <a:spAutoFit/>
          </a:bodyPr>
          <a:lstStyle/>
          <a:p>
            <a:pPr algn="ctr"/>
            <a:r>
              <a:rPr lang="en-US" dirty="0" smtClean="0"/>
              <a:t>HP StoreEver 2024</a:t>
            </a:r>
          </a:p>
          <a:p>
            <a:pPr algn="ctr"/>
            <a:r>
              <a:rPr lang="en-US" dirty="0" smtClean="0"/>
              <a:t>(2) LTO-6 Ultrium SAS Tape Drives</a:t>
            </a:r>
          </a:p>
          <a:p>
            <a:pPr algn="ctr"/>
            <a:r>
              <a:rPr lang="en-US" dirty="0" smtClean="0"/>
              <a:t>24 Slots</a:t>
            </a:r>
            <a:endParaRPr lang="en-US" dirty="0"/>
          </a:p>
        </p:txBody>
      </p:sp>
      <p:cxnSp>
        <p:nvCxnSpPr>
          <p:cNvPr id="6" name="Straight Connector 5"/>
          <p:cNvCxnSpPr/>
          <p:nvPr/>
        </p:nvCxnSpPr>
        <p:spPr>
          <a:xfrm flipV="1">
            <a:off x="9258971" y="3340365"/>
            <a:ext cx="414549" cy="1464"/>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155337" y="2746638"/>
            <a:ext cx="1562596"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486854" y="2544574"/>
            <a:ext cx="855069" cy="542997"/>
          </a:xfrm>
          <a:prstGeom prst="rect">
            <a:avLst/>
          </a:prstGeom>
          <a:noFill/>
        </p:spPr>
        <p:txBody>
          <a:bodyPr wrap="square" lIns="111026" tIns="55513" rIns="111026" bIns="55513" rtlCol="0">
            <a:spAutoFit/>
          </a:bodyPr>
          <a:lstStyle/>
          <a:p>
            <a:pPr algn="ctr"/>
            <a:r>
              <a:rPr lang="en-US" sz="1400" dirty="0">
                <a:solidFill>
                  <a:schemeClr val="accent1">
                    <a:lumMod val="75000"/>
                  </a:schemeClr>
                </a:solidFill>
              </a:rPr>
              <a:t>Backup LAN</a:t>
            </a:r>
          </a:p>
        </p:txBody>
      </p:sp>
      <p:cxnSp>
        <p:nvCxnSpPr>
          <p:cNvPr id="9" name="Straight Connector 8"/>
          <p:cNvCxnSpPr/>
          <p:nvPr/>
        </p:nvCxnSpPr>
        <p:spPr>
          <a:xfrm>
            <a:off x="10709894" y="2749480"/>
            <a:ext cx="8035" cy="281482"/>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3" cstate="print"/>
          <a:srcRect/>
          <a:stretch>
            <a:fillRect/>
          </a:stretch>
        </p:blipFill>
        <p:spPr bwMode="auto">
          <a:xfrm>
            <a:off x="8606213" y="2636360"/>
            <a:ext cx="686597" cy="874317"/>
          </a:xfrm>
          <a:prstGeom prst="rect">
            <a:avLst/>
          </a:prstGeom>
          <a:noFill/>
          <a:ln w="9525">
            <a:noFill/>
            <a:miter lim="800000"/>
            <a:headEnd/>
            <a:tailEnd/>
          </a:ln>
        </p:spPr>
      </p:pic>
      <p:sp>
        <p:nvSpPr>
          <p:cNvPr id="12" name="TextBox 11"/>
          <p:cNvSpPr txBox="1"/>
          <p:nvPr/>
        </p:nvSpPr>
        <p:spPr>
          <a:xfrm>
            <a:off x="9590610" y="1963790"/>
            <a:ext cx="2004462" cy="327554"/>
          </a:xfrm>
          <a:prstGeom prst="rect">
            <a:avLst/>
          </a:prstGeom>
          <a:noFill/>
        </p:spPr>
        <p:txBody>
          <a:bodyPr wrap="square" lIns="111026" tIns="55513" rIns="111026" bIns="55513" rtlCol="0">
            <a:spAutoFit/>
          </a:bodyPr>
          <a:lstStyle/>
          <a:p>
            <a:pPr algn="ctr"/>
            <a:r>
              <a:rPr lang="en-US" sz="1400" dirty="0"/>
              <a:t>Datacenter LAN</a:t>
            </a:r>
          </a:p>
        </p:txBody>
      </p:sp>
      <p:cxnSp>
        <p:nvCxnSpPr>
          <p:cNvPr id="13" name="Straight Connector 12"/>
          <p:cNvCxnSpPr/>
          <p:nvPr/>
        </p:nvCxnSpPr>
        <p:spPr>
          <a:xfrm>
            <a:off x="11746266" y="2246305"/>
            <a:ext cx="0" cy="131318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9017520" y="2253791"/>
            <a:ext cx="0" cy="388585"/>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16602" y="2038193"/>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296901" y="2253792"/>
            <a:ext cx="0" cy="68786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10297997" y="3559486"/>
            <a:ext cx="1931203" cy="848699"/>
            <a:chOff x="6859951" y="5240515"/>
            <a:chExt cx="1419930" cy="1039999"/>
          </a:xfrm>
        </p:grpSpPr>
        <p:pic>
          <p:nvPicPr>
            <p:cNvPr id="2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5378" y="5240515"/>
              <a:ext cx="785622" cy="703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a:off x="6859951" y="5865649"/>
              <a:ext cx="1419930" cy="414865"/>
            </a:xfrm>
            <a:prstGeom prst="rect">
              <a:avLst/>
            </a:prstGeom>
            <a:noFill/>
          </p:spPr>
          <p:txBody>
            <a:bodyPr wrap="square" rtlCol="0">
              <a:spAutoFit/>
            </a:bodyPr>
            <a:lstStyle/>
            <a:p>
              <a:r>
                <a:rPr lang="en-US" sz="1600" dirty="0"/>
                <a:t>HP StoreEver Tape</a:t>
              </a:r>
            </a:p>
          </p:txBody>
        </p:sp>
      </p:grpSp>
      <p:sp>
        <p:nvSpPr>
          <p:cNvPr id="19" name="TextBox 18"/>
          <p:cNvSpPr txBox="1"/>
          <p:nvPr/>
        </p:nvSpPr>
        <p:spPr>
          <a:xfrm rot="16200000">
            <a:off x="9875934" y="3472160"/>
            <a:ext cx="424275" cy="621822"/>
          </a:xfrm>
          <a:prstGeom prst="rect">
            <a:avLst/>
          </a:prstGeom>
          <a:noFill/>
        </p:spPr>
        <p:txBody>
          <a:bodyPr vert="vert" wrap="square" lIns="111026" tIns="55513" rIns="111026" bIns="55513" rtlCol="0">
            <a:spAutoFit/>
          </a:bodyPr>
          <a:lstStyle/>
          <a:p>
            <a:pPr algn="ctr"/>
            <a:r>
              <a:rPr lang="en-US" sz="1300" dirty="0">
                <a:latin typeface="HP Simplified" panose="020B0604020204020204" pitchFamily="34" charset="0"/>
              </a:rPr>
              <a:t>SAS</a:t>
            </a:r>
          </a:p>
        </p:txBody>
      </p:sp>
      <p:cxnSp>
        <p:nvCxnSpPr>
          <p:cNvPr id="20" name="Straight Connector 19"/>
          <p:cNvCxnSpPr/>
          <p:nvPr/>
        </p:nvCxnSpPr>
        <p:spPr>
          <a:xfrm>
            <a:off x="9673520" y="3714920"/>
            <a:ext cx="1107883" cy="0"/>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673520" y="3341830"/>
            <a:ext cx="0" cy="373091"/>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170782" y="3544234"/>
            <a:ext cx="1537723" cy="1004662"/>
          </a:xfrm>
          <a:prstGeom prst="rect">
            <a:avLst/>
          </a:prstGeom>
          <a:noFill/>
          <a:ln w="25400">
            <a:noFill/>
          </a:ln>
        </p:spPr>
        <p:txBody>
          <a:bodyPr wrap="square" lIns="111026" tIns="55513" rIns="111026" bIns="55513" rtlCol="0">
            <a:spAutoFit/>
          </a:bodyPr>
          <a:lstStyle/>
          <a:p>
            <a:r>
              <a:rPr lang="en-US" sz="1600" u="sng" dirty="0"/>
              <a:t>Veeam Server</a:t>
            </a:r>
          </a:p>
          <a:p>
            <a:pPr marL="111026" indent="-111026">
              <a:buFont typeface="Arial" panose="020B0604020202020204" pitchFamily="34" charset="0"/>
              <a:buChar char="•"/>
            </a:pPr>
            <a:r>
              <a:rPr lang="en-US" sz="1400" dirty="0"/>
              <a:t>DL360</a:t>
            </a:r>
          </a:p>
          <a:p>
            <a:pPr marL="111026" indent="-111026">
              <a:buFont typeface="Arial" panose="020B0604020202020204" pitchFamily="34" charset="0"/>
              <a:buChar char="•"/>
            </a:pPr>
            <a:r>
              <a:rPr lang="en-US" sz="1400" dirty="0"/>
              <a:t>Veeam software</a:t>
            </a:r>
          </a:p>
        </p:txBody>
      </p:sp>
      <p:cxnSp>
        <p:nvCxnSpPr>
          <p:cNvPr id="23" name="Straight Connector 22"/>
          <p:cNvCxnSpPr/>
          <p:nvPr/>
        </p:nvCxnSpPr>
        <p:spPr>
          <a:xfrm>
            <a:off x="7669162" y="2054309"/>
            <a:ext cx="1022289"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69161" y="2246304"/>
            <a:ext cx="4070064" cy="1497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AutoShape 2" descr="data:image/jpeg;base64,/9j/4AAQSkZJRgABAQAAAQABAAD/2wCEAAkGBxIQEBQUEhISFBQUDxUPFBQVFRUUFBQUFBQWFxQUFBQYHCggGBolHBQUITEhJSkrLi4uFx8zODMsNygtLiwBCgoKDg0OFA8QFCwcFBwsLCwsLCwsLCwuLCsrLCwrLC8sLCwsLCwsLDQ3LCwsLSwsLCwvMissLCwuKzUsKywrK//AABEIAH0BlAMBIgACEQEDEQH/xAAcAAABBQEBAQAAAAAAAAAAAAAAAQIEBQYHAwj/xABTEAABAgMBCQoICQkHBQAAAAABAAIDBBEFBhITFSExUZHRFCJBUlNUgZKh0gcyYXF0k7HhFiMkNEJiorLBJTM1RHLC0+LwF1Vkc3WUs0NlgoSj/8QAGAEBAQEBAQAAAAAAAAAAAAAAAAECAwT/xAAaEQEBAQEBAQEAAAAAAAAAAAAAESEBAhID/9oADAMBAAIRAxEAPwDuKEIQCEIQCEJjorRnIHnIQPQvB05DH0h0ZfYvJ1pMGk9G1BMQq91qDgaek0XmbUPFHagtEKpNqO4re1JjV/Fb2oLdCp8bP4re3akxs/Qzt2oLlCpHWw8Zwzt2phtmJwNaegj2lBfIVJjaJoZqO1GNYmhmo7UF2hUeNYmhmo7UY1ifU1HagvEKjxrF+pqO1JjWL9TUdqUXqFRY0i/U1HajGkX6ur3qUXqFQ40i6W6vejGcXS3UlF8hUOMoulupGMoulupKL5CocZReMNSMYxeMOqEovkKhxhF4w6oSYwi8f7I2JRfoVAbQi8cdUbEhtCNxuwbEo0CFnsYxuMeq1GMovH1tA/BKNChUAtCLx/st2I3fF4/2W7Eov0Kg3fF4/wBluxObPxeN2DYlF6hU7bTfoaf6869G2qeFg6D7lRaIVc21W8LXdhXo204f1h0bEE1CjNnoZ+kOmoXq2YYczm6wg9EJAUqAQhCAQhCAQhCDlRuptShdhZYNJNBgzUCuQZ1XRvCFaMOJBDnwXB8zDhECHTI91DwrXR5WW3NAvobKOgtJexjC6/Db5xcaE31GnJw1PCsd4RYTALLLWMY82kwODQxrrzCC8Lw0DLS9r5SUmUurvdcw41dHea5cwPtSiPGH/Vd1WbE2GsrdxdPEkQzBsa4udTfZgAK8CkVrxNxuVPVbsRu6Nyn2WrmUrdjaMUVZKw3dO1yli37XP6lD6w76I6Fu6Nyv2W7Em7o/K/ZasALZtg/qUPrt76XG1scyhesb/EQb0z0flT1W7E0z0flT1WrBm1rZ5nC9Y3+ImG1bY5nB9Y3+IkG9NoR+VPVCY60I/KnUFgzads80g9dv8VXlysxOxTEE5AZDAh37HMc01IIBaQHO050gvhPx+VPVaqGSummn2pGl3Rjg4coYjQ0NBL6wzVxpXM5wVsCsfZ5/Lsx6HTshILeN4QoTHuY6YiBzXFhFOEGhy0TB4RoHOX6hsWLw8RsSOGzMjDG6om8jsBiVvjlrgzk6U3dMbnVmdRv8JIrbHwjwecv6o2K6l7aixGNe2K4tewPacgqDmOZcpmI8UtNZizneRrQCfN8WF0Gwm/IZb0dubNnObyJBbm1Y3KO7E02vG5R3ZsUMlNISCYbXjco5JjePyjkYmiF4pFg3paKC/bUuIrSmfQNvBEDUEvG8flCvPHUflCnRrLc0uOEhOaBUAPbXNlAbnrWvnyKLLyuEcW3zGZK1e69bnAz9PYVB7G3I/KlNNuTHKlMFjuFaxpfxiPzrc2n2aa9iiQoN+8Nvg2vCcwyVTgmm3ZjlSm49mOVKjNs9zAMJGgmpcateDQAVy1oBoy0z58lUOk2ip3TLGnAyIHHPo0eVWHcSDb8xypVfPXbPgkCJHLSRUZCU6almNFWzEvEqaBrH1ecvFpoy51kbbLhNMvXy7DgHZY4BYRfDIAWnfaOlIjRHwif4rsKT+0Q86+yVijFfyshqb3UwxH8pI6m91IOiSl18eMwvhxr5oN6TQjLStNSrLAukmozYxfGeS2ZLQa/RNTRVVy1cDGJva4duVnieIc3l9ybch4kx6T+Dkg1GNY/Kv1oxpH5V+tQklVYJxtONyr9aQ2lG5V+tQ6oqpBLxjF5R+tJjGLyj9aiISCXjCLyjtaMYxeUdrCiJEipZtCLyjtaaZ2Kfpu1qOlCQrxti3JmWl4j4MaIxxAaSHOFQXAcB6ehX+Em3ODWTkwCRXLGLQMlTlJosfdZ80f52ffC6NKTYIvXBpc2GL1xEEAN3oAvnt8bPlJQP8G1oTDrQvIkzGiNMB5LXvLm1F7Q0PCutLltxU8IlqADM2BF+jDrWoBo5jRULqScQIQhUCEIQcid+b4NSx1tNpHlf9Ql/+QLYuG81rH29+flP9Ql/vqcVvGOXOfCyaGD+0fYuiwwo1oWRAmABGhtiAGoDhmPkRGNuOf8AFjzLYQ8y8odz0ozxYIHmLh+KcbIgcT7TtqK9aprivM2TA5Ma3bUhsqByY1naqhxSELzNkwOSbrO1GKIHJN7VA9SJQ+N/ln2hQ3WRA5JvavWXl2QgQxobfZ6cKBarKWX+nZj0P+EtYQspZwpbkf0Ie2EgzTocQvjlstJRW7pib6LEhti1vjko6IDToTMBE5lIeuhfxU59nmI+M7F7pj5TEGFEV7fpHe3rTTIvPFR/up/rom1UJMQH3prJyYGlsWGXdFHldDsIfIZX0duTRlORc5mLMo0k2a9mTxsK806CV0WwvmMr6M38ciCuMV0eK8B7msY7BgNpfOcG3zspBAABHnrwUy3UnLOBMNzr4YMxWOzO3hAe11MmSoy+XyZamLIPZFMSEWkPIL2OzVH0hoP9aFbSsdzQ5zyC9zBDAbkaxlakN8p4T7qQZ6Yq6fvCXXuCBvakCtTloFeiRh6D1nbVUTEpE3YIwALcGG0rQ1BO0Ky3Y7iHWFw/Tz673GfVeu4maD1nbU3cEPR2namGcdxDrCQzjuIdYWPn2zOnGQh6O07UhkIfF7TtTDOniHWE0z54h1hPn2aS0ILWMbQfSJIymtCF42vMQov5phacE9rs9HOLHBpFRQZwKf0C0JgPhZWkZ6jPUGmwqPPiCfzLC34l4dUDK8h17eZBQUvelenzZyunEubmYL3NMNrwct8T4pyGgDb0Uy0yklZG6BjjNMDYUKKcA7exXBraXwyglzcvTwlaWM2BhGGE2ho6/wB6A3Mb28NK101WZuggYSaaNzumKQHG8a5zSN8N9Vuj8VoVRl380l/WN76TAP5pL+sb30hkP+3xPWP2JNw/4CJ6x2xBfXKikCNvQ349u9BqBvDmP9ZklxviTHpI9jkXJspAjC9LKR270mpG8PCluM8SZ9JHsegu6JC1K/8ABY2ct+ZbFeGFoaHloqAcxpnQbCiKLJwbRnX5nQ9Q2KS2JPn6cHV7kGjokWevrQ48HV7klbQ48LV/Kg0VEELO1tDjwdX8qPyhx4Or+VQaJJVUEFs+XgYSDlOjJ91aSPDoaeQHsQUl1Z+Sv87PvhbGNOvh+I8tq1tacNMyx11fzR/nZ98LSz5zfsj2Iq/8GsVz7UvnGpMtEqfNeBdgXGvBcfyl/wCtE9rF2VOIEIQqBCEIOVycm+MC2G0vLW35AzgE5/60Fc/u2hvrBbDN5E3XDDHZr19SGnoNF0KzY0SWi4eE8AuhCFEY5t8x7WklhyEFrmlz6GtN8ag5KYm6+IXx5dxzutCC4+cvqfapxXjiG2efM1u7iabn7Z5+3rv7i36pbpbo4cg1rogc6+degNAJrSvCQqjMm562efjrv7qabnbZ58PWRO6pI8JUA5oEwfM1p/eTx4RoXNpnqN7yCC65u2OfD1sTuphuZtfn3/2i91WP9oUM/qs11G95Hw+ZzWb9WO8gqzcxa/Pj6+LsTXXL2vz0/wC4jD8FbfD1nNZv1Y7yT4eM5rN+rHeQU/wYtfnp/wBxG2Jfgza/PD6+LsVt8O280m/VjvK2uet1s457RCjQyxl/8Yy9BFQDQ18o1oMp8GLW56fXxdidcdKRoNqRWR4hiRBJkucXF1QXQqb45TkW/qsjIfpyY9CHthKDJx5WE6JGc+BPPduiIL+CRg6XxyZWHL0rz3JB5vaesdxekachNiRg6bm4Tt0xDg4QrDpfHL44y9C88Ywefz3V/nVHnFloQBIgWi06XEUHn3gXTLD+ZSvozPxz+Vc0jT8Ig0nZxx0ObkPn35XS7DPyKV4fkzMunJnQSHLyK9XrzIQMevMr1cvNyBlEhTgmlA0phCcU0oPSWmnQiSymVt6agOBBIJBBycC9Ytpvc0tLINC0tqITAQDXMQMmcqKmuQSpu1YkUEPvMtKuDGhxoairgKlYe6WCx0y0PZHeMCTSDS+Bvs5q05PctWsrdJGayZaXRo0EYAi+hCrib7xTvhk2BBTGDD4k99nupDCh8Sd7NiduxnPJrUe+jdbOeTPVPfQaG5H5vGpfUw7fH8bxDnSXGHeTPpA9j0XKPBgRiHFww7d8RQneHP8A1wpLjPEmPSB7HIL5xz+Zc4nX0jPryjvaV0YlRzLMrW8bXTQVQZqzI4AzhXEObbpGtTtzs4jdQSiAzit1BBD3Y3SNYQJtukawpZgM4rdQSYBnFbqCCNupukawjdLdI1hScCzit1BGBZxW6givGVmG4VuUZ9Kspw77oChCE3it1BelVBVXV/NH+dn3wttZliRJ2MIUMtBwd+5zq0a0UFcmfKQFiLqvmkTzs++1amYmokLLDe+GTDvC5jnMdeuAqA5pBHQgtvBbktMjhbCjw3cIvocQMdQ8Iq05V2ZcV8E0NrLQa1ooBLRAB0tXak4gQhCoEIQg5dFZ8X0LCXTfnZb06B99dAjH4voWBujyxpb0+X/5ApxW6XO/Cw7ewv2/3SuhtVNdHczCnmhsRz23rr4FpAINKcIKozFxoF4PMtlDYKKskbkmwBSHHijoYf3VPFmvH6xE6sPuqCRmzJC9eGL384idWH3U02c/nETqw+6qj2Lk0leJs9/OInVh91Nxe/nETqw+6oqRVSZI+N/lu/BVhkX8vE6sPuqXJNMMOq9zy4XtXBooOGlAgUrKWaPy5MehD2wVq6rK2cPy3Megg/agojMi0XQ3Rmi0MAN0xDgcE9/0zvr4NIypuNXf3qPUO7qcyLEBihsWzmjdMTJHDDF8c8JaTTpSYaLy1lamdxUeMzabi0jGQf8AVwLhXpLV0Kxz8ilfLLMPvXPpqPEvDWLZh8jA0O6KNC31jfM5X0Zns4PIglkrzcn0THBAxyYU8hMIQNTSnkJpQNSFKQhAlExwTymEoPIrMW3MmHNAiY3PWARf3hfXfeJQA59PkWmiLMWw4iabR0u04B2WYDSyl9mF8DvtCCsM+7nzPVHupu7Xc9Z6o91OdFfxpD7GxNwj+NIfZQXVy76wIpvg/wCPbvgKV3h4Elxx3kx6QPY9LcwawItbyu6G5WeL4hzJtx43kx6SPY5BeEoCCEBAqSqEgQKkKUBBQNqkS0RRA1ORRCiqm6n5pE87fvtWknxkH7I9gWcuoHySJ/4/fatHOuBAyjxR7EFz4K/0kPR4ntYu0Li3gr/SY9HifurtKcQIQhUCEIQY13g/Ya/K5qhOasOg8niKM/wYSznw3PjzDsHGbGAJhgFzDVtaMrSq1jrRPE7fcmPtJ1MkPLmGXh1IM9athQpWGYkSYcGjMLwFzjwNaK5SudT108VhN5BqKmlQa04K04V0yYkHxDV4vspOWuQuz0HB0LxxKOSbqO1Z7VcoiXZzQzSrT0u2LxddpOc0ZrfsXXcSN5JvbtS4jbyTO3amjj/wzneaM1v2I+GM9zNmt+xdhFiN5JnbtThYjeSZ27U0cc+F09zRmt+xHwsnuaM1v2LsosRvJs7dqXEjeTZqO1NHGTdTOn9UZrfsSG6ie5qz7a7PiZvJs1Hag2K3k2avemjjcpdJNl/xksLyh8S+DgaZDU1BHkoM+fT5QrRvJp8y2XmMI+FgSHXpZe1acgFDXeDh0rs2JKGoa0cGYfivPEtTQgZq5gmjjzrUBJJkGkk1JMIE1Oc5002gOYN9S3auyYibxWpcSN4rU0cZM8P7vb6hu1SRb0UAASrwAKABlAAMwAvsi69iVvFajEreKE0chx9G5tE6n8yMexubxOqdq69iVvFCMSN4oTRx823G5vE6vvSG2Y3N4nVO1dhxI3ihGJG8Uak0cdxxG5tE6p2pDa0bm8Tq+9dkxI3QNSMSt0DUmjjWNI3N4nV96MaR+bROr712XEjdA1JRYrdA1K6OM4zjn9WidX3pDPx+bROr712jErdA1JcTN0DUE0cVM7HP6vE6vvUeNhHmrpRxObKyv4ruWJW6BqCMTN0DUE0cJwDuZn1YTDKO5mfVhd5xM3QNQRiZugak0cLgtisFGyr2gmpAaAK6TlVbL2TNw77Bw47b59+QHANJ8ovPLpX0NiRmgal5tsJuhNHz7uC0j9J46AvRtmWlx36m7F9BNsUDgCeLI82oJo+fBZNpcd+puxOxRaXKO1DYvoLFPm1DYlxV5BqGxNHz2bGtLlHahsRia0eUf2bF9CYq8g1DYkxSNA1DYmj59xNaPKP7Nicyx5/hiP7Ni7/ikaG6hsTcT/s9UbE0cNlbKmwQXF5oa5co6RmK6fcvMycQBk3JQIb8wiBgwbj9YfQPZ5losTjyahsS4o82oKTonG5Sz4jaGUlnNOT820goNx9n80gdQLylIMSDW8dkPAco89NKlGYj6W9VVD7OudlJd+Egy8KG+9Lb5rQDQ0qK9AVoq+RjxC6j6EU4BTKrBUCEIQCEIQRjCXm6D7VMokvUHhgkYNSKILUHhg0YNe9EUQeGDS4Ne1EUQeN4i8XtRFEHjeIwa9qIog8MGm4LL0KTRFEETAeRGAGhS71F6giYAaE4QVJvUUQRsCjAqTRFEEbApcEpFEUQR8EjBKRRLRBGwSXBKRRFEEfBIwSkIQR8EjBKQhBHwSMEpFEUQRxCQISkUSUQeODRg17oog8MGkwakURRBHwaMGveiKIPDBJMEpFEUQR8EjBKRRFEEYwkuCUiiKIPGEyhXukolQCEIQCEIQCEIQCEIQCEIQCEIQCEIQCEIQCEIQCEIQCEIQCEIQCEIQCEIQCEIQCEIQCEIQCEIQCEIQCEIQCEIQCEIQCEIQCEIQCEIQCEIQCEIQf/2Q=="/>
          <p:cNvSpPr>
            <a:spLocks noChangeAspect="1" noChangeArrowheads="1"/>
          </p:cNvSpPr>
          <p:nvPr/>
        </p:nvSpPr>
        <p:spPr bwMode="auto">
          <a:xfrm>
            <a:off x="0" y="-147337"/>
            <a:ext cx="414549" cy="3108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026" tIns="55513" rIns="111026" bIns="55513" numCol="1" anchor="t" anchorCtr="0" compatLnSpc="1">
            <a:prstTxWarp prst="textNoShape">
              <a:avLst/>
            </a:prstTxWarp>
          </a:bodyPr>
          <a:lstStyle/>
          <a:p>
            <a:endParaRPr lang="en-US" dirty="0"/>
          </a:p>
        </p:txBody>
      </p:sp>
      <p:sp>
        <p:nvSpPr>
          <p:cNvPr id="4" name="AutoShape 4" descr="data:image/jpeg;base64,/9j/4AAQSkZJRgABAQAAAQABAAD/2wCEAAkGBxIQEBQUEhISFBQUDxUPFBQVFRUUFBQUFBQWFxQUFBQYHCggGBolHBQUITEhJSkrLi4uFx8zODMsNygtLiwBCgoKDg0OFA8QFCwcFBwsLCwsLCwsLCwuLCsrLCwrLC8sLCwsLCwsLDQ3LCwsLSwsLCwvMissLCwuKzUsKywrK//AABEIAH0BlAMBIgACEQEDEQH/xAAcAAABBQEBAQAAAAAAAAAAAAAAAQIEBQYHAwj/xABTEAABAgMBCQoICQkHBQAAAAABAAIDBBEFBhITFSExUZHRFCJBUlNUgZKh0gcyYXF0k7HhFiMkNEJiorLBJTM1RHLC0+LwF1Vkc3WUs0NlgoSj/8QAGAEBAQEBAQAAAAAAAAAAAAAAAAECAwT/xAAaEQEBAQEBAQEAAAAAAAAAAAAAESEBAhID/9oADAMBAAIRAxEAPwDuKEIQCEIQCEJjorRnIHnIQPQvB05DH0h0ZfYvJ1pMGk9G1BMQq91qDgaek0XmbUPFHagtEKpNqO4re1JjV/Fb2oLdCp8bP4re3akxs/Qzt2oLlCpHWw8Zwzt2phtmJwNaegj2lBfIVJjaJoZqO1GNYmhmo7UF2hUeNYmhmo7UY1ifU1HagvEKjxrF+pqO1JjWL9TUdqUXqFRY0i/U1HajGkX6ur3qUXqFQ40i6W6vejGcXS3UlF8hUOMoulupGMoulupKL5CocZReMNSMYxeMOqEovkKhxhF4w6oSYwi8f7I2JRfoVAbQi8cdUbEhtCNxuwbEo0CFnsYxuMeq1GMovH1tA/BKNChUAtCLx/st2I3fF4/2W7Eov0Kg3fF4/wBluxObPxeN2DYlF6hU7bTfoaf6869G2qeFg6D7lRaIVc21W8LXdhXo204f1h0bEE1CjNnoZ+kOmoXq2YYczm6wg9EJAUqAQhCAQhCAQhCDlRuptShdhZYNJNBgzUCuQZ1XRvCFaMOJBDnwXB8zDhECHTI91DwrXR5WW3NAvobKOgtJexjC6/Db5xcaE31GnJw1PCsd4RYTALLLWMY82kwODQxrrzCC8Lw0DLS9r5SUmUurvdcw41dHea5cwPtSiPGH/Vd1WbE2GsrdxdPEkQzBsa4udTfZgAK8CkVrxNxuVPVbsRu6Nyn2WrmUrdjaMUVZKw3dO1yli37XP6lD6w76I6Fu6Nyv2W7Em7o/K/ZasALZtg/qUPrt76XG1scyhesb/EQb0z0flT1W7E0z0flT1WrBm1rZ5nC9Y3+ImG1bY5nB9Y3+IkG9NoR+VPVCY60I/KnUFgzads80g9dv8VXlysxOxTEE5AZDAh37HMc01IIBaQHO050gvhPx+VPVaqGSummn2pGl3Rjg4coYjQ0NBL6wzVxpXM5wVsCsfZ5/Lsx6HTshILeN4QoTHuY6YiBzXFhFOEGhy0TB4RoHOX6hsWLw8RsSOGzMjDG6om8jsBiVvjlrgzk6U3dMbnVmdRv8JIrbHwjwecv6o2K6l7aixGNe2K4tewPacgqDmOZcpmI8UtNZizneRrQCfN8WF0Gwm/IZb0dubNnObyJBbm1Y3KO7E02vG5R3ZsUMlNISCYbXjco5JjePyjkYmiF4pFg3paKC/bUuIrSmfQNvBEDUEvG8flCvPHUflCnRrLc0uOEhOaBUAPbXNlAbnrWvnyKLLyuEcW3zGZK1e69bnAz9PYVB7G3I/KlNNuTHKlMFjuFaxpfxiPzrc2n2aa9iiQoN+8Nvg2vCcwyVTgmm3ZjlSm49mOVKjNs9zAMJGgmpcateDQAVy1oBoy0z58lUOk2ip3TLGnAyIHHPo0eVWHcSDb8xypVfPXbPgkCJHLSRUZCU6almNFWzEvEqaBrH1ecvFpoy51kbbLhNMvXy7DgHZY4BYRfDIAWnfaOlIjRHwif4rsKT+0Q86+yVijFfyshqb3UwxH8pI6m91IOiSl18eMwvhxr5oN6TQjLStNSrLAukmozYxfGeS2ZLQa/RNTRVVy1cDGJva4duVnieIc3l9ybch4kx6T+Dkg1GNY/Kv1oxpH5V+tQklVYJxtONyr9aQ2lG5V+tQ6oqpBLxjF5R+tJjGLyj9aiISCXjCLyjtaMYxeUdrCiJEipZtCLyjtaaZ2Kfpu1qOlCQrxti3JmWl4j4MaIxxAaSHOFQXAcB6ehX+Em3ODWTkwCRXLGLQMlTlJosfdZ80f52ffC6NKTYIvXBpc2GL1xEEAN3oAvnt8bPlJQP8G1oTDrQvIkzGiNMB5LXvLm1F7Q0PCutLltxU8IlqADM2BF+jDrWoBo5jRULqScQIQhUCEIQcid+b4NSx1tNpHlf9Ql/+QLYuG81rH29+flP9Ql/vqcVvGOXOfCyaGD+0fYuiwwo1oWRAmABGhtiAGoDhmPkRGNuOf8AFjzLYQ8y8odz0ozxYIHmLh+KcbIgcT7TtqK9aprivM2TA5Ma3bUhsqByY1naqhxSELzNkwOSbrO1GKIHJN7VA9SJQ+N/ln2hQ3WRA5JvavWXl2QgQxobfZ6cKBarKWX+nZj0P+EtYQspZwpbkf0Ie2EgzTocQvjlstJRW7pib6LEhti1vjko6IDToTMBE5lIeuhfxU59nmI+M7F7pj5TEGFEV7fpHe3rTTIvPFR/up/rom1UJMQH3prJyYGlsWGXdFHldDsIfIZX0duTRlORc5mLMo0k2a9mTxsK806CV0WwvmMr6M38ciCuMV0eK8B7msY7BgNpfOcG3zspBAABHnrwUy3UnLOBMNzr4YMxWOzO3hAe11MmSoy+XyZamLIPZFMSEWkPIL2OzVH0hoP9aFbSsdzQ5zyC9zBDAbkaxlakN8p4T7qQZ6Yq6fvCXXuCBvakCtTloFeiRh6D1nbVUTEpE3YIwALcGG0rQ1BO0Ky3Y7iHWFw/Tz673GfVeu4maD1nbU3cEPR2namGcdxDrCQzjuIdYWPn2zOnGQh6O07UhkIfF7TtTDOniHWE0z54h1hPn2aS0ILWMbQfSJIymtCF42vMQov5phacE9rs9HOLHBpFRQZwKf0C0JgPhZWkZ6jPUGmwqPPiCfzLC34l4dUDK8h17eZBQUvelenzZyunEubmYL3NMNrwct8T4pyGgDb0Uy0yklZG6BjjNMDYUKKcA7exXBraXwyglzcvTwlaWM2BhGGE2ho6/wB6A3Mb28NK101WZuggYSaaNzumKQHG8a5zSN8N9Vuj8VoVRl380l/WN76TAP5pL+sb30hkP+3xPWP2JNw/4CJ6x2xBfXKikCNvQ349u9BqBvDmP9ZklxviTHpI9jkXJspAjC9LKR270mpG8PCluM8SZ9JHsegu6JC1K/8ABY2ct+ZbFeGFoaHloqAcxpnQbCiKLJwbRnX5nQ9Q2KS2JPn6cHV7kGjokWevrQ48HV7klbQ48LV/Kg0VEELO1tDjwdX8qPyhx4Or+VQaJJVUEFs+XgYSDlOjJ91aSPDoaeQHsQUl1Z+Sv87PvhbGNOvh+I8tq1tacNMyx11fzR/nZ98LSz5zfsj2Iq/8GsVz7UvnGpMtEqfNeBdgXGvBcfyl/wCtE9rF2VOIEIQqBCEIOVycm+MC2G0vLW35AzgE5/60Fc/u2hvrBbDN5E3XDDHZr19SGnoNF0KzY0SWi4eE8AuhCFEY5t8x7WklhyEFrmlz6GtN8ag5KYm6+IXx5dxzutCC4+cvqfapxXjiG2efM1u7iabn7Z5+3rv7i36pbpbo4cg1rogc6+degNAJrSvCQqjMm562efjrv7qabnbZ58PWRO6pI8JUA5oEwfM1p/eTx4RoXNpnqN7yCC65u2OfD1sTuphuZtfn3/2i91WP9oUM/qs11G95Hw+ZzWb9WO8gqzcxa/Pj6+LsTXXL2vz0/wC4jD8FbfD1nNZv1Y7yT4eM5rN+rHeQU/wYtfnp/wBxG2Jfgza/PD6+LsVt8O280m/VjvK2uet1s457RCjQyxl/8Yy9BFQDQ18o1oMp8GLW56fXxdidcdKRoNqRWR4hiRBJkucXF1QXQqb45TkW/qsjIfpyY9CHthKDJx5WE6JGc+BPPduiIL+CRg6XxyZWHL0rz3JB5vaesdxekachNiRg6bm4Tt0xDg4QrDpfHL44y9C88Ywefz3V/nVHnFloQBIgWi06XEUHn3gXTLD+ZSvozPxz+Vc0jT8Ig0nZxx0ObkPn35XS7DPyKV4fkzMunJnQSHLyK9XrzIQMevMr1cvNyBlEhTgmlA0phCcU0oPSWmnQiSymVt6agOBBIJBBycC9Ytpvc0tLINC0tqITAQDXMQMmcqKmuQSpu1YkUEPvMtKuDGhxoairgKlYe6WCx0y0PZHeMCTSDS+Bvs5q05PctWsrdJGayZaXRo0EYAi+hCrib7xTvhk2BBTGDD4k99nupDCh8Sd7NiduxnPJrUe+jdbOeTPVPfQaG5H5vGpfUw7fH8bxDnSXGHeTPpA9j0XKPBgRiHFww7d8RQneHP8A1wpLjPEmPSB7HIL5xz+Zc4nX0jPryjvaV0YlRzLMrW8bXTQVQZqzI4AzhXEObbpGtTtzs4jdQSiAzit1BBD3Y3SNYQJtukawpZgM4rdQSYBnFbqCCNupukawjdLdI1hScCzit1BGBZxW6givGVmG4VuUZ9Kspw77oChCE3it1BelVBVXV/NH+dn3wttZliRJ2MIUMtBwd+5zq0a0UFcmfKQFiLqvmkTzs++1amYmokLLDe+GTDvC5jnMdeuAqA5pBHQgtvBbktMjhbCjw3cIvocQMdQ8Iq05V2ZcV8E0NrLQa1ooBLRAB0tXak4gQhCoEIQg5dFZ8X0LCXTfnZb06B99dAjH4voWBujyxpb0+X/5ApxW6XO/Cw7ewv2/3SuhtVNdHczCnmhsRz23rr4FpAINKcIKozFxoF4PMtlDYKKskbkmwBSHHijoYf3VPFmvH6xE6sPuqCRmzJC9eGL384idWH3U02c/nETqw+6qj2Lk0leJs9/OInVh91Nxe/nETqw+6oqRVSZI+N/lu/BVhkX8vE6sPuqXJNMMOq9zy4XtXBooOGlAgUrKWaPy5MehD2wVq6rK2cPy3Megg/agojMi0XQ3Rmi0MAN0xDgcE9/0zvr4NIypuNXf3qPUO7qcyLEBihsWzmjdMTJHDDF8c8JaTTpSYaLy1lamdxUeMzabi0jGQf8AVwLhXpLV0Kxz8ilfLLMPvXPpqPEvDWLZh8jA0O6KNC31jfM5X0Zns4PIglkrzcn0THBAxyYU8hMIQNTSnkJpQNSFKQhAlExwTymEoPIrMW3MmHNAiY3PWARf3hfXfeJQA59PkWmiLMWw4iabR0u04B2WYDSyl9mF8DvtCCsM+7nzPVHupu7Xc9Z6o91OdFfxpD7GxNwj+NIfZQXVy76wIpvg/wCPbvgKV3h4Elxx3kx6QPY9LcwawItbyu6G5WeL4hzJtx43kx6SPY5BeEoCCEBAqSqEgQKkKUBBQNqkS0RRA1ORRCiqm6n5pE87fvtWknxkH7I9gWcuoHySJ/4/fatHOuBAyjxR7EFz4K/0kPR4ntYu0Li3gr/SY9HifurtKcQIQhUCEIQY13g/Ya/K5qhOasOg8niKM/wYSznw3PjzDsHGbGAJhgFzDVtaMrSq1jrRPE7fcmPtJ1MkPLmGXh1IM9athQpWGYkSYcGjMLwFzjwNaK5SudT108VhN5BqKmlQa04K04V0yYkHxDV4vspOWuQuz0HB0LxxKOSbqO1Z7VcoiXZzQzSrT0u2LxddpOc0ZrfsXXcSN5JvbtS4jbyTO3amjj/wzneaM1v2I+GM9zNmt+xdhFiN5JnbtThYjeSZ27U0cc+F09zRmt+xHwsnuaM1v2LsosRvJs7dqXEjeTZqO1NHGTdTOn9UZrfsSG6ie5qz7a7PiZvJs1Hag2K3k2avemjjcpdJNl/xksLyh8S+DgaZDU1BHkoM+fT5QrRvJp8y2XmMI+FgSHXpZe1acgFDXeDh0rs2JKGoa0cGYfivPEtTQgZq5gmjjzrUBJJkGkk1JMIE1Oc5002gOYN9S3auyYibxWpcSN4rU0cZM8P7vb6hu1SRb0UAASrwAKABlAAMwAvsi69iVvFajEreKE0chx9G5tE6n8yMexubxOqdq69iVvFCMSN4oTRx823G5vE6vvSG2Y3N4nVO1dhxI3ihGJG8Uak0cdxxG5tE6p2pDa0bm8Tq+9dkxI3QNSMSt0DUmjjWNI3N4nV96MaR+bROr712XEjdA1JRYrdA1K6OM4zjn9WidX3pDPx+bROr712jErdA1JcTN0DUE0cVM7HP6vE6vvUeNhHmrpRxObKyv4ruWJW6BqCMTN0DUE0cJwDuZn1YTDKO5mfVhd5xM3QNQRiZugak0cLgtisFGyr2gmpAaAK6TlVbL2TNw77Bw47b59+QHANJ8ovPLpX0NiRmgal5tsJuhNHz7uC0j9J46AvRtmWlx36m7F9BNsUDgCeLI82oJo+fBZNpcd+puxOxRaXKO1DYvoLFPm1DYlxV5BqGxNHz2bGtLlHahsRia0eUf2bF9CYq8g1DYkxSNA1DYmj59xNaPKP7Nicyx5/hiP7Ni7/ikaG6hsTcT/s9UbE0cNlbKmwQXF5oa5co6RmK6fcvMycQBk3JQIb8wiBgwbj9YfQPZ5losTjyahsS4o82oKTonG5Sz4jaGUlnNOT820goNx9n80gdQLylIMSDW8dkPAco89NKlGYj6W9VVD7OudlJd+Egy8KG+9Lb5rQDQ0qK9AVoq+RjxC6j6EU4BTKrBUCEIQCEIQRjCXm6D7VMokvUHhgkYNSKILUHhg0YNe9EUQeGDS4Ne1EUQeN4i8XtRFEHjeIwa9qIog8MGm4LL0KTRFEETAeRGAGhS71F6giYAaE4QVJvUUQRsCjAqTRFEEbApcEpFEUQR8EjBKRRLRBGwSXBKRRFEEfBIwSkIQR8EjBKQhBHwSMEpFEUQRxCQISkUSUQeODRg17oog8MGkwakURRBHwaMGveiKIPDBJMEpFEUQR8EjBKRRFEEYwkuCUiiKIPGEyhXukolQCEIQCEIQCEIQCEIQCEIQCEIQCEIQCEIQCEIQCEIQCEIQCEIQCEIQCEIQCEIQCEIQCEIQCEIQCEIQCEIQCEIQCEIQCEIQCEIQCEIQCEIQCEIQf/2Q=="/>
          <p:cNvSpPr>
            <a:spLocks noChangeAspect="1" noChangeArrowheads="1"/>
          </p:cNvSpPr>
          <p:nvPr/>
        </p:nvSpPr>
        <p:spPr bwMode="auto">
          <a:xfrm>
            <a:off x="207275" y="8096"/>
            <a:ext cx="414549" cy="3108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026" tIns="55513" rIns="111026" bIns="55513" numCol="1" anchor="t" anchorCtr="0" compatLnSpc="1">
            <a:prstTxWarp prst="textNoShape">
              <a:avLst/>
            </a:prstTxWarp>
          </a:bodyPr>
          <a:lstStyle/>
          <a:p>
            <a:endParaRPr lang="en-US" dirty="0"/>
          </a:p>
        </p:txBody>
      </p: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1834" y="4663018"/>
            <a:ext cx="5233683" cy="1214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088191" y="2760348"/>
            <a:ext cx="6218238" cy="389109"/>
          </a:xfrm>
          <a:prstGeom prst="rect">
            <a:avLst/>
          </a:prstGeom>
        </p:spPr>
        <p:txBody>
          <a:bodyPr lIns="111026" tIns="55513" rIns="111026" bIns="55513">
            <a:spAutoFit/>
          </a:bodyPr>
          <a:lstStyle/>
          <a:p>
            <a:pPr algn="ctr"/>
            <a:r>
              <a:rPr lang="en-US" dirty="0" smtClean="0">
                <a:solidFill>
                  <a:schemeClr val="tx2"/>
                </a:solidFill>
              </a:rPr>
              <a:t>Proven, cost-effective, off-site archiving </a:t>
            </a:r>
            <a:endParaRPr lang="en-US" dirty="0">
              <a:solidFill>
                <a:schemeClr val="tx2"/>
              </a:solidFill>
            </a:endParaRPr>
          </a:p>
        </p:txBody>
      </p:sp>
    </p:spTree>
    <p:extLst>
      <p:ext uri="{BB962C8B-B14F-4D97-AF65-F5344CB8AC3E}">
        <p14:creationId xmlns:p14="http://schemas.microsoft.com/office/powerpoint/2010/main" val="267550922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754062"/>
            <a:ext cx="11887200" cy="1831975"/>
          </a:xfrm>
        </p:spPr>
        <p:txBody>
          <a:bodyPr/>
          <a:lstStyle/>
          <a:p>
            <a:r>
              <a:rPr lang="en-US" dirty="0" smtClean="0"/>
              <a:t>Solution Components Partners</a:t>
            </a:r>
            <a:endParaRPr lang="en-US" dirty="0"/>
          </a:p>
        </p:txBody>
      </p:sp>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2193" y="4847012"/>
            <a:ext cx="3838108" cy="631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8" descr="Veeam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6343" y="4129538"/>
            <a:ext cx="3048004" cy="7674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037" y="3603540"/>
            <a:ext cx="2487292" cy="1865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0" descr="Window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8675" y="4202398"/>
            <a:ext cx="3901627" cy="621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98556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0822" y="657519"/>
            <a:ext cx="11671469" cy="585953"/>
          </a:xfrm>
        </p:spPr>
        <p:txBody>
          <a:bodyPr/>
          <a:lstStyle/>
          <a:p>
            <a:r>
              <a:rPr lang="en-US" b="0" dirty="0">
                <a:latin typeface="+mj-lt"/>
              </a:rPr>
              <a:t>HP: Microsoft Global Technology Partner across storage, servers, networking</a:t>
            </a:r>
            <a:r>
              <a:rPr lang="en-US" sz="2900" dirty="0">
                <a:solidFill>
                  <a:schemeClr val="bg1"/>
                </a:solidFill>
              </a:rPr>
              <a:t>, and technology services</a:t>
            </a:r>
          </a:p>
        </p:txBody>
      </p:sp>
      <p:sp>
        <p:nvSpPr>
          <p:cNvPr id="5" name="Content Placeholder 4"/>
          <p:cNvSpPr>
            <a:spLocks noGrp="1"/>
          </p:cNvSpPr>
          <p:nvPr>
            <p:ph sz="quarter" idx="10"/>
          </p:nvPr>
        </p:nvSpPr>
        <p:spPr>
          <a:xfrm>
            <a:off x="447713" y="2525802"/>
            <a:ext cx="11043590" cy="3769272"/>
          </a:xfrm>
        </p:spPr>
        <p:txBody>
          <a:bodyPr/>
          <a:lstStyle/>
          <a:p>
            <a:r>
              <a:rPr lang="en-US" sz="2800" dirty="0">
                <a:latin typeface="+mn-lt"/>
              </a:rPr>
              <a:t>HP has the industry’s most comprehensive storage offerings for Windows Server environments. </a:t>
            </a:r>
          </a:p>
          <a:p>
            <a:r>
              <a:rPr lang="en-US" sz="2800" dirty="0">
                <a:latin typeface="+mn-lt"/>
              </a:rPr>
              <a:t>HP is the only vendor to be named Microsoft Enterprise Partner of the Year five times</a:t>
            </a:r>
            <a:r>
              <a:rPr lang="en-US" sz="2800" dirty="0" smtClean="0">
                <a:latin typeface="+mn-lt"/>
              </a:rPr>
              <a:t>.</a:t>
            </a:r>
            <a:endParaRPr lang="en-US" sz="2800" dirty="0">
              <a:latin typeface="+mn-lt"/>
            </a:endParaRPr>
          </a:p>
          <a:p>
            <a:r>
              <a:rPr lang="en-US" sz="2800" dirty="0">
                <a:latin typeface="+mn-lt"/>
              </a:rPr>
              <a:t>HP is Microsoft’s largest Gold Certified partner, with nearly 200 HP sites enrolled worldwide</a:t>
            </a:r>
            <a:r>
              <a:rPr lang="en-US" sz="2800" dirty="0" smtClean="0">
                <a:latin typeface="+mn-lt"/>
              </a:rPr>
              <a:t>.</a:t>
            </a:r>
            <a:endParaRPr lang="en-US" sz="2800" dirty="0">
              <a:latin typeface="+mn-lt"/>
            </a:endParaRPr>
          </a:p>
          <a:p>
            <a:r>
              <a:rPr lang="en-US" sz="2800" dirty="0">
                <a:latin typeface="+mn-lt"/>
              </a:rPr>
              <a:t>Since 2010, HP and Microsoft have worked together to invest $250 million in joint marketing and R&amp;D projects as part of an enhanced partnership agreement.</a:t>
            </a:r>
          </a:p>
        </p:txBody>
      </p:sp>
    </p:spTree>
    <p:extLst>
      <p:ext uri="{BB962C8B-B14F-4D97-AF65-F5344CB8AC3E}">
        <p14:creationId xmlns:p14="http://schemas.microsoft.com/office/powerpoint/2010/main" val="989555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6637" y="2354262"/>
            <a:ext cx="11887200" cy="1831975"/>
          </a:xfrm>
        </p:spPr>
        <p:txBody>
          <a:bodyPr/>
          <a:lstStyle/>
          <a:p>
            <a:r>
              <a:rPr lang="en-US" dirty="0" smtClean="0"/>
              <a:t>Solution Components</a:t>
            </a:r>
            <a:endParaRPr lang="en-US" dirty="0"/>
          </a:p>
        </p:txBody>
      </p:sp>
    </p:spTree>
    <p:extLst>
      <p:ext uri="{BB962C8B-B14F-4D97-AF65-F5344CB8AC3E}">
        <p14:creationId xmlns:p14="http://schemas.microsoft.com/office/powerpoint/2010/main" val="178197893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rPr>
              <a:t>Microsoft</a:t>
            </a:r>
            <a:endParaRPr lang="en-US" dirty="0">
              <a:solidFill>
                <a:srgbClr val="000000"/>
              </a:solidFill>
            </a:endParaRPr>
          </a:p>
        </p:txBody>
      </p:sp>
      <p:sp>
        <p:nvSpPr>
          <p:cNvPr id="4" name="Content Placeholder 4"/>
          <p:cNvSpPr>
            <a:spLocks noGrp="1"/>
          </p:cNvSpPr>
          <p:nvPr>
            <p:ph sz="quarter" idx="4294967295"/>
          </p:nvPr>
        </p:nvSpPr>
        <p:spPr>
          <a:xfrm>
            <a:off x="427037" y="1439862"/>
            <a:ext cx="10123291" cy="4041281"/>
          </a:xfrm>
        </p:spPr>
        <p:txBody>
          <a:bodyPr>
            <a:noAutofit/>
          </a:bodyPr>
          <a:lstStyle/>
          <a:p>
            <a:pPr marL="0" indent="0">
              <a:buNone/>
            </a:pPr>
            <a:r>
              <a:rPr lang="en-US" sz="3600" dirty="0">
                <a:latin typeface="+mn-lt"/>
              </a:rPr>
              <a:t>Microsoft Windows Server </a:t>
            </a:r>
            <a:r>
              <a:rPr lang="en-US" sz="3600" dirty="0" smtClean="0">
                <a:latin typeface="+mn-lt"/>
              </a:rPr>
              <a:t>2012</a:t>
            </a:r>
            <a:endParaRPr lang="en-US" sz="3600" dirty="0">
              <a:solidFill>
                <a:schemeClr val="bg1"/>
              </a:solidFill>
              <a:latin typeface="+mn-lt"/>
            </a:endParaRPr>
          </a:p>
          <a:p>
            <a:pPr marL="0" indent="0">
              <a:buNone/>
            </a:pPr>
            <a:r>
              <a:rPr lang="en-US" sz="3600" dirty="0" smtClean="0">
                <a:latin typeface="+mn-lt"/>
              </a:rPr>
              <a:t>Microsoft Hyper-V</a:t>
            </a:r>
          </a:p>
          <a:p>
            <a:pPr marL="0" indent="0">
              <a:buNone/>
            </a:pPr>
            <a:r>
              <a:rPr lang="en-US" sz="3600" dirty="0">
                <a:latin typeface="+mn-lt"/>
              </a:rPr>
              <a:t>Cluster Shared Volumes (CSV</a:t>
            </a:r>
            <a:r>
              <a:rPr lang="en-US" sz="3600" dirty="0" smtClean="0">
                <a:latin typeface="+mn-lt"/>
              </a:rPr>
              <a:t>)</a:t>
            </a:r>
          </a:p>
          <a:p>
            <a:pPr marL="0" indent="0">
              <a:buNone/>
            </a:pPr>
            <a:r>
              <a:rPr lang="en-US" sz="3600" dirty="0">
                <a:latin typeface="+mn-lt"/>
              </a:rPr>
              <a:t>NIC </a:t>
            </a:r>
            <a:r>
              <a:rPr lang="en-US" sz="3600" dirty="0" smtClean="0">
                <a:latin typeface="+mn-lt"/>
              </a:rPr>
              <a:t>Teaming</a:t>
            </a:r>
            <a:endParaRPr lang="en-US" sz="3600" dirty="0">
              <a:latin typeface="+mn-lt"/>
            </a:endParaRPr>
          </a:p>
          <a:p>
            <a:pPr marL="0" indent="0">
              <a:buNone/>
            </a:pPr>
            <a:r>
              <a:rPr lang="en-US" sz="3600" dirty="0" err="1" smtClean="0">
                <a:latin typeface="+mn-lt"/>
              </a:rPr>
              <a:t>iSCSI</a:t>
            </a:r>
            <a:r>
              <a:rPr lang="en-US" sz="3600" dirty="0" smtClean="0">
                <a:latin typeface="+mn-lt"/>
              </a:rPr>
              <a:t> Initiator</a:t>
            </a:r>
            <a:endParaRPr lang="en-US" sz="3600" dirty="0">
              <a:latin typeface="+mn-lt"/>
            </a:endParaRPr>
          </a:p>
          <a:p>
            <a:pPr marL="0" indent="0">
              <a:buNone/>
            </a:pPr>
            <a:r>
              <a:rPr lang="en-US" sz="3600" dirty="0" smtClean="0">
                <a:latin typeface="+mn-lt"/>
              </a:rPr>
              <a:t>Windows </a:t>
            </a:r>
            <a:r>
              <a:rPr lang="en-US" sz="3600" dirty="0">
                <a:latin typeface="+mn-lt"/>
              </a:rPr>
              <a:t>Server Failover Clustering (WSFC</a:t>
            </a:r>
            <a:r>
              <a:rPr lang="en-US" sz="3600" dirty="0" smtClean="0">
                <a:latin typeface="+mn-lt"/>
              </a:rPr>
              <a:t>)</a:t>
            </a:r>
            <a:endParaRPr lang="en-US" sz="3600" dirty="0">
              <a:latin typeface="+mn-lt"/>
            </a:endParaRPr>
          </a:p>
          <a:p>
            <a:pPr marL="0" indent="0">
              <a:buNone/>
            </a:pPr>
            <a:r>
              <a:rPr lang="en-US" sz="3600" dirty="0" smtClean="0">
                <a:latin typeface="+mn-lt"/>
              </a:rPr>
              <a:t>SharePoint </a:t>
            </a:r>
            <a:r>
              <a:rPr lang="en-US" sz="3600" dirty="0">
                <a:latin typeface="+mn-lt"/>
              </a:rPr>
              <a:t>2010/SharePoint </a:t>
            </a:r>
            <a:r>
              <a:rPr lang="en-US" sz="3600" dirty="0" smtClean="0">
                <a:latin typeface="+mn-lt"/>
              </a:rPr>
              <a:t>2013</a:t>
            </a:r>
          </a:p>
          <a:p>
            <a:pPr marL="0" indent="0">
              <a:buNone/>
            </a:pPr>
            <a:r>
              <a:rPr lang="en-US" sz="3600" dirty="0">
                <a:latin typeface="+mn-lt"/>
              </a:rPr>
              <a:t>SQL Server 2012</a:t>
            </a:r>
          </a:p>
        </p:txBody>
      </p:sp>
    </p:spTree>
    <p:extLst>
      <p:ext uri="{BB962C8B-B14F-4D97-AF65-F5344CB8AC3E}">
        <p14:creationId xmlns:p14="http://schemas.microsoft.com/office/powerpoint/2010/main" val="65080243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Veeam components</a:t>
            </a:r>
            <a:endParaRPr lang="en-US" dirty="0"/>
          </a:p>
        </p:txBody>
      </p:sp>
      <p:sp>
        <p:nvSpPr>
          <p:cNvPr id="4" name="Content Placeholder 4"/>
          <p:cNvSpPr>
            <a:spLocks noGrp="1"/>
          </p:cNvSpPr>
          <p:nvPr>
            <p:ph sz="quarter" idx="4294967295"/>
          </p:nvPr>
        </p:nvSpPr>
        <p:spPr>
          <a:xfrm>
            <a:off x="427037" y="1287462"/>
            <a:ext cx="10123291" cy="3652696"/>
          </a:xfrm>
        </p:spPr>
        <p:txBody>
          <a:bodyPr>
            <a:noAutofit/>
          </a:bodyPr>
          <a:lstStyle/>
          <a:p>
            <a:pPr marL="0" indent="0">
              <a:buNone/>
            </a:pPr>
            <a:r>
              <a:rPr lang="en-US" sz="2400" dirty="0">
                <a:solidFill>
                  <a:schemeClr val="tx2"/>
                </a:solidFill>
                <a:latin typeface="+mn-lt"/>
              </a:rPr>
              <a:t>Veeam Backup &amp; </a:t>
            </a:r>
            <a:r>
              <a:rPr lang="en-US" sz="2400" dirty="0" err="1" smtClean="0">
                <a:solidFill>
                  <a:schemeClr val="tx2"/>
                </a:solidFill>
                <a:latin typeface="+mn-lt"/>
              </a:rPr>
              <a:t>Replication</a:t>
            </a:r>
            <a:r>
              <a:rPr lang="en-US" sz="2400" baseline="30000" dirty="0" err="1" smtClean="0">
                <a:solidFill>
                  <a:schemeClr val="tx2"/>
                </a:solidFill>
                <a:latin typeface="+mn-lt"/>
              </a:rPr>
              <a:t>TM</a:t>
            </a:r>
            <a:endParaRPr lang="en-US" sz="2400" baseline="30000" dirty="0" smtClean="0">
              <a:solidFill>
                <a:schemeClr val="tx2"/>
              </a:solidFill>
              <a:latin typeface="+mn-lt"/>
            </a:endParaRPr>
          </a:p>
          <a:p>
            <a:pPr marL="0" indent="0">
              <a:buNone/>
            </a:pPr>
            <a:r>
              <a:rPr lang="en-US" sz="1800" dirty="0" smtClean="0">
                <a:solidFill>
                  <a:srgbClr val="000000"/>
                </a:solidFill>
                <a:latin typeface="+mn-lt"/>
              </a:rPr>
              <a:t>Image-based </a:t>
            </a:r>
            <a:r>
              <a:rPr lang="en-US" sz="1800" dirty="0">
                <a:solidFill>
                  <a:srgbClr val="000000"/>
                </a:solidFill>
                <a:latin typeface="+mn-lt"/>
              </a:rPr>
              <a:t>backup and replication of </a:t>
            </a:r>
            <a:r>
              <a:rPr lang="en-US" sz="1800" dirty="0" smtClean="0">
                <a:solidFill>
                  <a:srgbClr val="000000"/>
                </a:solidFill>
                <a:latin typeface="+mn-lt"/>
              </a:rPr>
              <a:t>VMs</a:t>
            </a:r>
          </a:p>
          <a:p>
            <a:pPr marL="0" indent="0">
              <a:buNone/>
            </a:pPr>
            <a:r>
              <a:rPr lang="en-US" sz="1800" dirty="0" smtClean="0">
                <a:solidFill>
                  <a:srgbClr val="000000"/>
                </a:solidFill>
                <a:latin typeface="+mn-lt"/>
              </a:rPr>
              <a:t>Instant </a:t>
            </a:r>
            <a:r>
              <a:rPr lang="en-US" sz="1800" dirty="0">
                <a:solidFill>
                  <a:srgbClr val="000000"/>
                </a:solidFill>
                <a:latin typeface="+mn-lt"/>
              </a:rPr>
              <a:t>Recovery of VMs, files and application </a:t>
            </a:r>
            <a:r>
              <a:rPr lang="en-US" sz="1800" dirty="0" smtClean="0">
                <a:solidFill>
                  <a:srgbClr val="000000"/>
                </a:solidFill>
                <a:latin typeface="+mn-lt"/>
              </a:rPr>
              <a:t>objects</a:t>
            </a:r>
          </a:p>
          <a:p>
            <a:pPr marL="0" indent="0">
              <a:buNone/>
            </a:pPr>
            <a:r>
              <a:rPr lang="en-US" sz="1800" dirty="0" smtClean="0">
                <a:solidFill>
                  <a:srgbClr val="000000"/>
                </a:solidFill>
                <a:latin typeface="+mn-lt"/>
              </a:rPr>
              <a:t>Integrates </a:t>
            </a:r>
            <a:r>
              <a:rPr lang="en-US" sz="1800" dirty="0">
                <a:solidFill>
                  <a:srgbClr val="000000"/>
                </a:solidFill>
                <a:latin typeface="+mn-lt"/>
              </a:rPr>
              <a:t>with StoreVirtual and StoreServ VSS hardware provider</a:t>
            </a:r>
          </a:p>
          <a:p>
            <a:pPr marL="366619" lvl="1" indent="0">
              <a:buNone/>
            </a:pPr>
            <a:endParaRPr lang="en-US" sz="1800" dirty="0" smtClean="0"/>
          </a:p>
          <a:p>
            <a:pPr marL="0" indent="0">
              <a:buNone/>
            </a:pPr>
            <a:r>
              <a:rPr lang="en-US" sz="2400" dirty="0">
                <a:solidFill>
                  <a:schemeClr val="tx2"/>
                </a:solidFill>
                <a:latin typeface="+mn-lt"/>
              </a:rPr>
              <a:t>Veeam Explorer for SharePoint (</a:t>
            </a:r>
            <a:r>
              <a:rPr lang="en-US" sz="2400" dirty="0" smtClean="0">
                <a:solidFill>
                  <a:schemeClr val="tx2"/>
                </a:solidFill>
                <a:latin typeface="+mn-lt"/>
              </a:rPr>
              <a:t>Included</a:t>
            </a:r>
            <a:r>
              <a:rPr lang="en-US" sz="1800" dirty="0" smtClean="0">
                <a:solidFill>
                  <a:schemeClr val="tx2"/>
                </a:solidFill>
                <a:latin typeface="+mn-lt"/>
              </a:rPr>
              <a:t>)</a:t>
            </a:r>
          </a:p>
          <a:p>
            <a:pPr marL="0" indent="0">
              <a:buNone/>
            </a:pPr>
            <a:r>
              <a:rPr lang="en-US" sz="1800" dirty="0" smtClean="0">
                <a:solidFill>
                  <a:srgbClr val="000000"/>
                </a:solidFill>
                <a:latin typeface="+mn-lt"/>
              </a:rPr>
              <a:t>Simple</a:t>
            </a:r>
            <a:r>
              <a:rPr lang="en-US" sz="1800" dirty="0">
                <a:solidFill>
                  <a:srgbClr val="000000"/>
                </a:solidFill>
                <a:latin typeface="+mn-lt"/>
              </a:rPr>
              <a:t>, granular </a:t>
            </a:r>
            <a:r>
              <a:rPr lang="en-US" sz="1800" dirty="0" smtClean="0">
                <a:solidFill>
                  <a:srgbClr val="000000"/>
                </a:solidFill>
                <a:latin typeface="+mn-lt"/>
              </a:rPr>
              <a:t>recovery</a:t>
            </a:r>
          </a:p>
          <a:p>
            <a:pPr marL="0" indent="0">
              <a:buNone/>
            </a:pPr>
            <a:r>
              <a:rPr lang="en-US" sz="1800" dirty="0" smtClean="0">
                <a:solidFill>
                  <a:srgbClr val="000000"/>
                </a:solidFill>
                <a:latin typeface="+mn-lt"/>
              </a:rPr>
              <a:t>Explorer-like simplicity</a:t>
            </a:r>
          </a:p>
          <a:p>
            <a:pPr marL="0" indent="0">
              <a:buNone/>
            </a:pPr>
            <a:r>
              <a:rPr lang="en-US" sz="1800" dirty="0" smtClean="0">
                <a:solidFill>
                  <a:srgbClr val="000000"/>
                </a:solidFill>
                <a:latin typeface="+mn-lt"/>
              </a:rPr>
              <a:t>Easily </a:t>
            </a:r>
            <a:r>
              <a:rPr lang="en-US" sz="1800" dirty="0">
                <a:solidFill>
                  <a:srgbClr val="000000"/>
                </a:solidFill>
                <a:latin typeface="+mn-lt"/>
              </a:rPr>
              <a:t>browse content libraries</a:t>
            </a:r>
          </a:p>
          <a:p>
            <a:pPr marL="0" indent="0">
              <a:buNone/>
            </a:pPr>
            <a:endParaRPr lang="en-US" sz="1800" dirty="0" smtClean="0">
              <a:latin typeface="+mn-lt"/>
            </a:endParaRPr>
          </a:p>
          <a:p>
            <a:pPr marL="0" indent="0">
              <a:buNone/>
            </a:pPr>
            <a:r>
              <a:rPr lang="en-US" sz="2400" dirty="0">
                <a:solidFill>
                  <a:schemeClr val="tx2"/>
                </a:solidFill>
                <a:latin typeface="+mn-lt"/>
              </a:rPr>
              <a:t>Veeam Virtual Lab for Hyper-V (Included w/ Enterprise </a:t>
            </a:r>
            <a:r>
              <a:rPr lang="en-US" sz="2400" dirty="0" smtClean="0">
                <a:solidFill>
                  <a:schemeClr val="tx2"/>
                </a:solidFill>
                <a:latin typeface="+mn-lt"/>
              </a:rPr>
              <a:t>Edition)</a:t>
            </a:r>
          </a:p>
          <a:p>
            <a:pPr marL="0" indent="0">
              <a:buNone/>
            </a:pPr>
            <a:r>
              <a:rPr lang="en-US" sz="1800" dirty="0" smtClean="0">
                <a:solidFill>
                  <a:srgbClr val="000000"/>
                </a:solidFill>
                <a:latin typeface="+mn-lt"/>
              </a:rPr>
              <a:t>Automate </a:t>
            </a:r>
            <a:r>
              <a:rPr lang="en-US" sz="1800" dirty="0">
                <a:solidFill>
                  <a:srgbClr val="000000"/>
                </a:solidFill>
                <a:latin typeface="+mn-lt"/>
              </a:rPr>
              <a:t>the creation of test environments</a:t>
            </a:r>
          </a:p>
          <a:p>
            <a:pPr marL="366619" lvl="1" indent="0">
              <a:buNone/>
            </a:pPr>
            <a:endParaRPr lang="en-US" sz="1800" dirty="0" smtClean="0"/>
          </a:p>
          <a:p>
            <a:pPr marL="0" indent="0">
              <a:buNone/>
            </a:pPr>
            <a:r>
              <a:rPr lang="en-US" sz="2400" dirty="0">
                <a:solidFill>
                  <a:schemeClr val="tx2"/>
                </a:solidFill>
                <a:latin typeface="+mn-lt"/>
              </a:rPr>
              <a:t>Veeam SureBackup (Included w/ Enterprise </a:t>
            </a:r>
            <a:r>
              <a:rPr lang="en-US" sz="2400" dirty="0" smtClean="0">
                <a:solidFill>
                  <a:schemeClr val="tx2"/>
                </a:solidFill>
                <a:latin typeface="+mn-lt"/>
              </a:rPr>
              <a:t>Edition)</a:t>
            </a:r>
          </a:p>
          <a:p>
            <a:pPr marL="0" indent="0">
              <a:buNone/>
            </a:pPr>
            <a:r>
              <a:rPr lang="en-US" sz="1800" dirty="0" smtClean="0">
                <a:solidFill>
                  <a:srgbClr val="000000"/>
                </a:solidFill>
                <a:latin typeface="+mn-lt"/>
              </a:rPr>
              <a:t>Test </a:t>
            </a:r>
            <a:r>
              <a:rPr lang="en-US" sz="1800" dirty="0">
                <a:solidFill>
                  <a:srgbClr val="000000"/>
                </a:solidFill>
                <a:latin typeface="+mn-lt"/>
              </a:rPr>
              <a:t>every backup, every </a:t>
            </a:r>
            <a:r>
              <a:rPr lang="en-US" sz="1800" dirty="0" smtClean="0">
                <a:solidFill>
                  <a:srgbClr val="000000"/>
                </a:solidFill>
                <a:latin typeface="+mn-lt"/>
              </a:rPr>
              <a:t>night</a:t>
            </a:r>
          </a:p>
          <a:p>
            <a:pPr marL="0" indent="0">
              <a:buNone/>
            </a:pPr>
            <a:r>
              <a:rPr lang="en-US" sz="1800" dirty="0" smtClean="0">
                <a:solidFill>
                  <a:srgbClr val="000000"/>
                </a:solidFill>
                <a:latin typeface="+mn-lt"/>
              </a:rPr>
              <a:t>E-mail </a:t>
            </a:r>
            <a:r>
              <a:rPr lang="en-US" sz="1800" dirty="0">
                <a:solidFill>
                  <a:srgbClr val="000000"/>
                </a:solidFill>
                <a:latin typeface="+mn-lt"/>
              </a:rPr>
              <a:t>reports notify you of backup successes and failures</a:t>
            </a:r>
          </a:p>
        </p:txBody>
      </p:sp>
    </p:spTree>
    <p:extLst>
      <p:ext uri="{BB962C8B-B14F-4D97-AF65-F5344CB8AC3E}">
        <p14:creationId xmlns:p14="http://schemas.microsoft.com/office/powerpoint/2010/main" val="283584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p:cTn id="35"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 calcmode="lin" valueType="num">
                                      <p:cBhvr>
                                        <p:cTn id="42"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4">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p:cTn id="49" dur="500" fill="hold"/>
                                        <p:tgtEl>
                                          <p:spTgt spid="4">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51" dur="500"/>
                                        <p:tgtEl>
                                          <p:spTgt spid="4">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4">
                                            <p:txEl>
                                              <p:pRg st="8" end="8"/>
                                            </p:txEl>
                                          </p:spTgt>
                                        </p:tgtEl>
                                        <p:attrNameLst>
                                          <p:attrName>style.visibility</p:attrName>
                                        </p:attrNameLst>
                                      </p:cBhvr>
                                      <p:to>
                                        <p:strVal val="visible"/>
                                      </p:to>
                                    </p:set>
                                    <p:anim calcmode="lin" valueType="num">
                                      <p:cBhvr>
                                        <p:cTn id="56" dur="500" fill="hold"/>
                                        <p:tgtEl>
                                          <p:spTgt spid="4">
                                            <p:txEl>
                                              <p:pRg st="8" end="8"/>
                                            </p:txEl>
                                          </p:spTgt>
                                        </p:tgtEl>
                                        <p:attrNameLst>
                                          <p:attrName>ppt_w</p:attrName>
                                        </p:attrNameLst>
                                      </p:cBhvr>
                                      <p:tavLst>
                                        <p:tav tm="0">
                                          <p:val>
                                            <p:fltVal val="0"/>
                                          </p:val>
                                        </p:tav>
                                        <p:tav tm="100000">
                                          <p:val>
                                            <p:strVal val="#ppt_w"/>
                                          </p:val>
                                        </p:tav>
                                      </p:tavLst>
                                    </p:anim>
                                    <p:anim calcmode="lin" valueType="num">
                                      <p:cBhvr>
                                        <p:cTn id="57" dur="50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58" dur="500"/>
                                        <p:tgtEl>
                                          <p:spTgt spid="4">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4">
                                            <p:txEl>
                                              <p:pRg st="10" end="10"/>
                                            </p:txEl>
                                          </p:spTgt>
                                        </p:tgtEl>
                                        <p:attrNameLst>
                                          <p:attrName>style.visibility</p:attrName>
                                        </p:attrNameLst>
                                      </p:cBhvr>
                                      <p:to>
                                        <p:strVal val="visible"/>
                                      </p:to>
                                    </p:set>
                                    <p:anim calcmode="lin" valueType="num">
                                      <p:cBhvr>
                                        <p:cTn id="63" dur="50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64" dur="500" fill="hold"/>
                                        <p:tgtEl>
                                          <p:spTgt spid="4">
                                            <p:txEl>
                                              <p:pRg st="10" end="10"/>
                                            </p:txEl>
                                          </p:spTgt>
                                        </p:tgtEl>
                                        <p:attrNameLst>
                                          <p:attrName>ppt_h</p:attrName>
                                        </p:attrNameLst>
                                      </p:cBhvr>
                                      <p:tavLst>
                                        <p:tav tm="0">
                                          <p:val>
                                            <p:fltVal val="0"/>
                                          </p:val>
                                        </p:tav>
                                        <p:tav tm="100000">
                                          <p:val>
                                            <p:strVal val="#ppt_h"/>
                                          </p:val>
                                        </p:tav>
                                      </p:tavLst>
                                    </p:anim>
                                    <p:animEffect transition="in" filter="fade">
                                      <p:cBhvr>
                                        <p:cTn id="65" dur="500"/>
                                        <p:tgtEl>
                                          <p:spTgt spid="4">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4">
                                            <p:txEl>
                                              <p:pRg st="11" end="11"/>
                                            </p:txEl>
                                          </p:spTgt>
                                        </p:tgtEl>
                                        <p:attrNameLst>
                                          <p:attrName>style.visibility</p:attrName>
                                        </p:attrNameLst>
                                      </p:cBhvr>
                                      <p:to>
                                        <p:strVal val="visible"/>
                                      </p:to>
                                    </p:set>
                                    <p:anim calcmode="lin" valueType="num">
                                      <p:cBhvr>
                                        <p:cTn id="70" dur="500" fill="hold"/>
                                        <p:tgtEl>
                                          <p:spTgt spid="4">
                                            <p:txEl>
                                              <p:pRg st="11" end="11"/>
                                            </p:txEl>
                                          </p:spTgt>
                                        </p:tgtEl>
                                        <p:attrNameLst>
                                          <p:attrName>ppt_w</p:attrName>
                                        </p:attrNameLst>
                                      </p:cBhvr>
                                      <p:tavLst>
                                        <p:tav tm="0">
                                          <p:val>
                                            <p:fltVal val="0"/>
                                          </p:val>
                                        </p:tav>
                                        <p:tav tm="100000">
                                          <p:val>
                                            <p:strVal val="#ppt_w"/>
                                          </p:val>
                                        </p:tav>
                                      </p:tavLst>
                                    </p:anim>
                                    <p:anim calcmode="lin" valueType="num">
                                      <p:cBhvr>
                                        <p:cTn id="71" dur="500" fill="hold"/>
                                        <p:tgtEl>
                                          <p:spTgt spid="4">
                                            <p:txEl>
                                              <p:pRg st="11" end="11"/>
                                            </p:txEl>
                                          </p:spTgt>
                                        </p:tgtEl>
                                        <p:attrNameLst>
                                          <p:attrName>ppt_h</p:attrName>
                                        </p:attrNameLst>
                                      </p:cBhvr>
                                      <p:tavLst>
                                        <p:tav tm="0">
                                          <p:val>
                                            <p:fltVal val="0"/>
                                          </p:val>
                                        </p:tav>
                                        <p:tav tm="100000">
                                          <p:val>
                                            <p:strVal val="#ppt_h"/>
                                          </p:val>
                                        </p:tav>
                                      </p:tavLst>
                                    </p:anim>
                                    <p:animEffect transition="in" filter="fade">
                                      <p:cBhvr>
                                        <p:cTn id="72" dur="500"/>
                                        <p:tgtEl>
                                          <p:spTgt spid="4">
                                            <p:txEl>
                                              <p:pRg st="11" end="1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4">
                                            <p:txEl>
                                              <p:pRg st="13" end="13"/>
                                            </p:txEl>
                                          </p:spTgt>
                                        </p:tgtEl>
                                        <p:attrNameLst>
                                          <p:attrName>style.visibility</p:attrName>
                                        </p:attrNameLst>
                                      </p:cBhvr>
                                      <p:to>
                                        <p:strVal val="visible"/>
                                      </p:to>
                                    </p:set>
                                    <p:anim calcmode="lin" valueType="num">
                                      <p:cBhvr>
                                        <p:cTn id="77" dur="500" fill="hold"/>
                                        <p:tgtEl>
                                          <p:spTgt spid="4">
                                            <p:txEl>
                                              <p:pRg st="13" end="13"/>
                                            </p:txEl>
                                          </p:spTgt>
                                        </p:tgtEl>
                                        <p:attrNameLst>
                                          <p:attrName>ppt_w</p:attrName>
                                        </p:attrNameLst>
                                      </p:cBhvr>
                                      <p:tavLst>
                                        <p:tav tm="0">
                                          <p:val>
                                            <p:fltVal val="0"/>
                                          </p:val>
                                        </p:tav>
                                        <p:tav tm="100000">
                                          <p:val>
                                            <p:strVal val="#ppt_w"/>
                                          </p:val>
                                        </p:tav>
                                      </p:tavLst>
                                    </p:anim>
                                    <p:anim calcmode="lin" valueType="num">
                                      <p:cBhvr>
                                        <p:cTn id="78" dur="500" fill="hold"/>
                                        <p:tgtEl>
                                          <p:spTgt spid="4">
                                            <p:txEl>
                                              <p:pRg st="13" end="13"/>
                                            </p:txEl>
                                          </p:spTgt>
                                        </p:tgtEl>
                                        <p:attrNameLst>
                                          <p:attrName>ppt_h</p:attrName>
                                        </p:attrNameLst>
                                      </p:cBhvr>
                                      <p:tavLst>
                                        <p:tav tm="0">
                                          <p:val>
                                            <p:fltVal val="0"/>
                                          </p:val>
                                        </p:tav>
                                        <p:tav tm="100000">
                                          <p:val>
                                            <p:strVal val="#ppt_h"/>
                                          </p:val>
                                        </p:tav>
                                      </p:tavLst>
                                    </p:anim>
                                    <p:animEffect transition="in" filter="fade">
                                      <p:cBhvr>
                                        <p:cTn id="79" dur="500"/>
                                        <p:tgtEl>
                                          <p:spTgt spid="4">
                                            <p:txEl>
                                              <p:pRg st="13" end="13"/>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4">
                                            <p:txEl>
                                              <p:pRg st="14" end="14"/>
                                            </p:txEl>
                                          </p:spTgt>
                                        </p:tgtEl>
                                        <p:attrNameLst>
                                          <p:attrName>style.visibility</p:attrName>
                                        </p:attrNameLst>
                                      </p:cBhvr>
                                      <p:to>
                                        <p:strVal val="visible"/>
                                      </p:to>
                                    </p:set>
                                    <p:anim calcmode="lin" valueType="num">
                                      <p:cBhvr>
                                        <p:cTn id="84" dur="500" fill="hold"/>
                                        <p:tgtEl>
                                          <p:spTgt spid="4">
                                            <p:txEl>
                                              <p:pRg st="14" end="14"/>
                                            </p:txEl>
                                          </p:spTgt>
                                        </p:tgtEl>
                                        <p:attrNameLst>
                                          <p:attrName>ppt_w</p:attrName>
                                        </p:attrNameLst>
                                      </p:cBhvr>
                                      <p:tavLst>
                                        <p:tav tm="0">
                                          <p:val>
                                            <p:fltVal val="0"/>
                                          </p:val>
                                        </p:tav>
                                        <p:tav tm="100000">
                                          <p:val>
                                            <p:strVal val="#ppt_w"/>
                                          </p:val>
                                        </p:tav>
                                      </p:tavLst>
                                    </p:anim>
                                    <p:anim calcmode="lin" valueType="num">
                                      <p:cBhvr>
                                        <p:cTn id="85" dur="500" fill="hold"/>
                                        <p:tgtEl>
                                          <p:spTgt spid="4">
                                            <p:txEl>
                                              <p:pRg st="14" end="14"/>
                                            </p:txEl>
                                          </p:spTgt>
                                        </p:tgtEl>
                                        <p:attrNameLst>
                                          <p:attrName>ppt_h</p:attrName>
                                        </p:attrNameLst>
                                      </p:cBhvr>
                                      <p:tavLst>
                                        <p:tav tm="0">
                                          <p:val>
                                            <p:fltVal val="0"/>
                                          </p:val>
                                        </p:tav>
                                        <p:tav tm="100000">
                                          <p:val>
                                            <p:strVal val="#ppt_h"/>
                                          </p:val>
                                        </p:tav>
                                      </p:tavLst>
                                    </p:anim>
                                    <p:animEffect transition="in" filter="fade">
                                      <p:cBhvr>
                                        <p:cTn id="86" dur="500"/>
                                        <p:tgtEl>
                                          <p:spTgt spid="4">
                                            <p:txEl>
                                              <p:pRg st="14" end="14"/>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4">
                                            <p:txEl>
                                              <p:pRg st="15" end="15"/>
                                            </p:txEl>
                                          </p:spTgt>
                                        </p:tgtEl>
                                        <p:attrNameLst>
                                          <p:attrName>style.visibility</p:attrName>
                                        </p:attrNameLst>
                                      </p:cBhvr>
                                      <p:to>
                                        <p:strVal val="visible"/>
                                      </p:to>
                                    </p:set>
                                    <p:anim calcmode="lin" valueType="num">
                                      <p:cBhvr>
                                        <p:cTn id="91" dur="500" fill="hold"/>
                                        <p:tgtEl>
                                          <p:spTgt spid="4">
                                            <p:txEl>
                                              <p:pRg st="15" end="15"/>
                                            </p:txEl>
                                          </p:spTgt>
                                        </p:tgtEl>
                                        <p:attrNameLst>
                                          <p:attrName>ppt_w</p:attrName>
                                        </p:attrNameLst>
                                      </p:cBhvr>
                                      <p:tavLst>
                                        <p:tav tm="0">
                                          <p:val>
                                            <p:fltVal val="0"/>
                                          </p:val>
                                        </p:tav>
                                        <p:tav tm="100000">
                                          <p:val>
                                            <p:strVal val="#ppt_w"/>
                                          </p:val>
                                        </p:tav>
                                      </p:tavLst>
                                    </p:anim>
                                    <p:anim calcmode="lin" valueType="num">
                                      <p:cBhvr>
                                        <p:cTn id="92" dur="500" fill="hold"/>
                                        <p:tgtEl>
                                          <p:spTgt spid="4">
                                            <p:txEl>
                                              <p:pRg st="15" end="15"/>
                                            </p:txEl>
                                          </p:spTgt>
                                        </p:tgtEl>
                                        <p:attrNameLst>
                                          <p:attrName>ppt_h</p:attrName>
                                        </p:attrNameLst>
                                      </p:cBhvr>
                                      <p:tavLst>
                                        <p:tav tm="0">
                                          <p:val>
                                            <p:fltVal val="0"/>
                                          </p:val>
                                        </p:tav>
                                        <p:tav tm="100000">
                                          <p:val>
                                            <p:strVal val="#ppt_h"/>
                                          </p:val>
                                        </p:tav>
                                      </p:tavLst>
                                    </p:anim>
                                    <p:animEffect transition="in" filter="fade">
                                      <p:cBhvr>
                                        <p:cTn id="93" dur="500"/>
                                        <p:tgtEl>
                                          <p:spTgt spid="4">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186077" y="2728729"/>
            <a:ext cx="10075847" cy="3519390"/>
          </a:xfrm>
          <a:prstGeom prst="rect">
            <a:avLst/>
          </a:prstGeom>
        </p:spPr>
        <p:txBody>
          <a:bodyPr lIns="111026" tIns="55513" rIns="111026" bIns="55513"/>
          <a:lstStyle/>
          <a:p>
            <a:pPr marL="0" indent="0">
              <a:buNone/>
            </a:pPr>
            <a:r>
              <a:rPr lang="en-US" dirty="0" smtClean="0">
                <a:latin typeface="+mn-lt"/>
              </a:rPr>
              <a:t>Backup to StoreOnce</a:t>
            </a:r>
          </a:p>
          <a:p>
            <a:pPr marL="0" indent="0">
              <a:buNone/>
            </a:pPr>
            <a:r>
              <a:rPr lang="en-US" dirty="0" smtClean="0">
                <a:latin typeface="+mn-lt"/>
              </a:rPr>
              <a:t>Veeam Explorer for SharePoint</a:t>
            </a:r>
          </a:p>
          <a:p>
            <a:pPr marL="0" indent="0">
              <a:buNone/>
            </a:pPr>
            <a:r>
              <a:rPr lang="en-US" dirty="0" smtClean="0">
                <a:latin typeface="+mn-lt"/>
              </a:rPr>
              <a:t>Recovery from StoreOnce</a:t>
            </a:r>
          </a:p>
          <a:p>
            <a:endParaRPr lang="en-US" dirty="0">
              <a:latin typeface="+mn-lt"/>
            </a:endParaRPr>
          </a:p>
        </p:txBody>
      </p:sp>
      <p:sp>
        <p:nvSpPr>
          <p:cNvPr id="3" name="Title 2"/>
          <p:cNvSpPr>
            <a:spLocks noGrp="1"/>
          </p:cNvSpPr>
          <p:nvPr>
            <p:ph type="title"/>
          </p:nvPr>
        </p:nvSpPr>
        <p:spPr/>
        <p:txBody>
          <a:bodyPr/>
          <a:lstStyle/>
          <a:p>
            <a:r>
              <a:rPr lang="en-US" dirty="0" smtClean="0"/>
              <a:t>Examples of Veeam operation</a:t>
            </a:r>
            <a:endParaRPr lang="en-US" dirty="0"/>
          </a:p>
        </p:txBody>
      </p:sp>
    </p:spTree>
    <p:extLst>
      <p:ext uri="{BB962C8B-B14F-4D97-AF65-F5344CB8AC3E}">
        <p14:creationId xmlns:p14="http://schemas.microsoft.com/office/powerpoint/2010/main" val="23906236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a:t>Dataflow of Veeam backup to StoreOnce </a:t>
            </a:r>
            <a:r>
              <a:rPr lang="en-US" sz="4400" dirty="0" smtClean="0"/>
              <a:t>– Step 1</a:t>
            </a:r>
            <a:endParaRPr lang="en-US" sz="4400" dirty="0"/>
          </a:p>
        </p:txBody>
      </p:sp>
      <p:cxnSp>
        <p:nvCxnSpPr>
          <p:cNvPr id="46" name="Elbow Connector 45"/>
          <p:cNvCxnSpPr>
            <a:endCxn id="116"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26"/>
          <p:cNvSpPr txBox="1"/>
          <p:nvPr/>
        </p:nvSpPr>
        <p:spPr>
          <a:xfrm>
            <a:off x="7029488" y="5116171"/>
            <a:ext cx="826445" cy="54299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solidFill>
                  <a:schemeClr val="accent1">
                    <a:lumMod val="75000"/>
                  </a:schemeClr>
                </a:solidFill>
              </a:rPr>
              <a:t>Backup LAN</a:t>
            </a:r>
          </a:p>
        </p:txBody>
      </p:sp>
      <p:cxnSp>
        <p:nvCxnSpPr>
          <p:cNvPr id="91" name="Straight Connector 90"/>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3" name="TextBox 109"/>
          <p:cNvSpPr txBox="1"/>
          <p:nvPr/>
        </p:nvSpPr>
        <p:spPr>
          <a:xfrm>
            <a:off x="2474297" y="4451283"/>
            <a:ext cx="1554559"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iSCSI  LAN</a:t>
            </a:r>
          </a:p>
        </p:txBody>
      </p:sp>
      <p:grpSp>
        <p:nvGrpSpPr>
          <p:cNvPr id="94" name="Group 93"/>
          <p:cNvGrpSpPr/>
          <p:nvPr/>
        </p:nvGrpSpPr>
        <p:grpSpPr>
          <a:xfrm>
            <a:off x="7121922" y="5706051"/>
            <a:ext cx="2171079" cy="598249"/>
            <a:chOff x="4493561" y="5867400"/>
            <a:chExt cx="1596300" cy="586569"/>
          </a:xfrm>
        </p:grpSpPr>
        <p:sp>
          <p:nvSpPr>
            <p:cNvPr id="128" name="TextBox 13"/>
            <p:cNvSpPr txBox="1"/>
            <p:nvPr/>
          </p:nvSpPr>
          <p:spPr>
            <a:xfrm>
              <a:off x="4493561" y="6122025"/>
              <a:ext cx="1596300" cy="3319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HP StoreOnce Backup</a:t>
              </a:r>
            </a:p>
          </p:txBody>
        </p:sp>
        <p:pic>
          <p:nvPicPr>
            <p:cNvPr id="129" name="Picture 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95" name="TextBox 72"/>
          <p:cNvSpPr txBox="1"/>
          <p:nvPr/>
        </p:nvSpPr>
        <p:spPr>
          <a:xfrm>
            <a:off x="6942687" y="2051548"/>
            <a:ext cx="1537723" cy="60455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Veeam </a:t>
            </a:r>
            <a:br>
              <a:rPr lang="en-US" sz="1600" dirty="0"/>
            </a:br>
            <a:r>
              <a:rPr lang="en-US" sz="1600" dirty="0"/>
              <a:t>Backup Server</a:t>
            </a:r>
          </a:p>
        </p:txBody>
      </p:sp>
      <p:pic>
        <p:nvPicPr>
          <p:cNvPr id="96" name="Picture 9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7" name="Group 96"/>
          <p:cNvGrpSpPr/>
          <p:nvPr/>
        </p:nvGrpSpPr>
        <p:grpSpPr>
          <a:xfrm>
            <a:off x="1702626" y="1810190"/>
            <a:ext cx="2010460" cy="2184282"/>
            <a:chOff x="1264996" y="1385313"/>
            <a:chExt cx="1478204" cy="2141646"/>
          </a:xfrm>
        </p:grpSpPr>
        <p:sp>
          <p:nvSpPr>
            <p:cNvPr id="121" name="TextBox 91"/>
            <p:cNvSpPr txBox="1"/>
            <p:nvPr/>
          </p:nvSpPr>
          <p:spPr>
            <a:xfrm>
              <a:off x="1335993" y="1385313"/>
              <a:ext cx="564697" cy="301769"/>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WSFC</a:t>
              </a:r>
            </a:p>
          </p:txBody>
        </p:sp>
        <p:sp>
          <p:nvSpPr>
            <p:cNvPr id="122" name="Rectangle 121"/>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000" dirty="0"/>
            </a:p>
          </p:txBody>
        </p:sp>
        <p:sp>
          <p:nvSpPr>
            <p:cNvPr id="123" name="TextBox 108"/>
            <p:cNvSpPr txBox="1"/>
            <p:nvPr/>
          </p:nvSpPr>
          <p:spPr>
            <a:xfrm>
              <a:off x="1264996" y="1859281"/>
              <a:ext cx="563804" cy="301769"/>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VMs</a:t>
              </a:r>
            </a:p>
          </p:txBody>
        </p:sp>
        <p:pic>
          <p:nvPicPr>
            <p:cNvPr id="124" name="Picture 1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 name="Picture 1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6" name="Picture 1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7" name="Picture 1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8" name="Picture 9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9" name="Picture 98"/>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100" name="TextBox 51"/>
          <p:cNvSpPr txBox="1"/>
          <p:nvPr/>
        </p:nvSpPr>
        <p:spPr>
          <a:xfrm>
            <a:off x="7958796" y="2828719"/>
            <a:ext cx="2283440"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Offhost backup proxy</a:t>
            </a:r>
          </a:p>
        </p:txBody>
      </p:sp>
      <p:pic>
        <p:nvPicPr>
          <p:cNvPr id="101" name="Picture 10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2" name="Straight Connector 101"/>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Elbow Connector 102"/>
          <p:cNvCxnSpPr/>
          <p:nvPr/>
        </p:nvCxnSpPr>
        <p:spPr>
          <a:xfrm rot="16200000" flipH="1">
            <a:off x="3608901" y="4176419"/>
            <a:ext cx="1762930" cy="932737"/>
          </a:xfrm>
          <a:prstGeom prst="bentConnector3">
            <a:avLst>
              <a:gd name="adj1" fmla="val 66"/>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104" name="Picture 10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 name="TextBox 12"/>
          <p:cNvSpPr txBox="1"/>
          <p:nvPr/>
        </p:nvSpPr>
        <p:spPr>
          <a:xfrm>
            <a:off x="4853105" y="2973103"/>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FF0000"/>
                </a:solidFill>
              </a:rPr>
              <a:t>1</a:t>
            </a:r>
            <a:endParaRPr lang="en-US" sz="2000" b="1" dirty="0">
              <a:solidFill>
                <a:srgbClr val="FF0000"/>
              </a:solidFill>
            </a:endParaRPr>
          </a:p>
        </p:txBody>
      </p:sp>
      <p:sp>
        <p:nvSpPr>
          <p:cNvPr id="106" name="TextBox 61"/>
          <p:cNvSpPr txBox="1"/>
          <p:nvPr/>
        </p:nvSpPr>
        <p:spPr>
          <a:xfrm>
            <a:off x="6227451" y="6015108"/>
            <a:ext cx="759683"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3, 6</a:t>
            </a:r>
            <a:endParaRPr lang="en-US" sz="2000" b="1" dirty="0"/>
          </a:p>
        </p:txBody>
      </p:sp>
      <p:cxnSp>
        <p:nvCxnSpPr>
          <p:cNvPr id="107" name="Straight Connector 106"/>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109" name="Straight Arrow Connector 108"/>
          <p:cNvCxnSpPr/>
          <p:nvPr/>
        </p:nvCxnSpPr>
        <p:spPr>
          <a:xfrm flipH="1" flipV="1">
            <a:off x="3920366" y="3399924"/>
            <a:ext cx="3022315" cy="11149"/>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0" name="TextBox 62"/>
          <p:cNvSpPr txBox="1"/>
          <p:nvPr/>
        </p:nvSpPr>
        <p:spPr>
          <a:xfrm>
            <a:off x="4231281" y="3916751"/>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2</a:t>
            </a:r>
            <a:endParaRPr lang="en-US" sz="2000" b="1" dirty="0"/>
          </a:p>
        </p:txBody>
      </p:sp>
      <p:sp>
        <p:nvSpPr>
          <p:cNvPr id="111" name="TextBox 66"/>
          <p:cNvSpPr txBox="1"/>
          <p:nvPr/>
        </p:nvSpPr>
        <p:spPr>
          <a:xfrm>
            <a:off x="6478091" y="4116994"/>
            <a:ext cx="758666"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4, 6</a:t>
            </a:r>
            <a:endParaRPr lang="en-US" sz="2000" b="1" dirty="0"/>
          </a:p>
        </p:txBody>
      </p:sp>
      <p:cxnSp>
        <p:nvCxnSpPr>
          <p:cNvPr id="112" name="Elbow Connector 111"/>
          <p:cNvCxnSpPr/>
          <p:nvPr/>
        </p:nvCxnSpPr>
        <p:spPr>
          <a:xfrm rot="5400000" flipH="1" flipV="1">
            <a:off x="6099277" y="4336223"/>
            <a:ext cx="1519161" cy="935393"/>
          </a:xfrm>
          <a:prstGeom prst="bentConnector3">
            <a:avLst>
              <a:gd name="adj1" fmla="val 63770"/>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14" name="Picture 1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5" name="Straight Arrow Connector 114"/>
          <p:cNvCxnSpPr/>
          <p:nvPr/>
        </p:nvCxnSpPr>
        <p:spPr>
          <a:xfrm>
            <a:off x="8169498" y="3605883"/>
            <a:ext cx="8521" cy="195761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116" name="Picture 1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7" name="TextBox 56"/>
          <p:cNvSpPr txBox="1"/>
          <p:nvPr/>
        </p:nvSpPr>
        <p:spPr>
          <a:xfrm>
            <a:off x="8894951" y="3839039"/>
            <a:ext cx="1554559"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StoreEver Tape</a:t>
            </a:r>
          </a:p>
        </p:txBody>
      </p:sp>
      <p:sp>
        <p:nvSpPr>
          <p:cNvPr id="118" name="TextBox 60"/>
          <p:cNvSpPr txBox="1"/>
          <p:nvPr/>
        </p:nvSpPr>
        <p:spPr>
          <a:xfrm>
            <a:off x="8581557" y="4026616"/>
            <a:ext cx="661591" cy="327554"/>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SAS</a:t>
            </a:r>
          </a:p>
        </p:txBody>
      </p:sp>
      <p:sp>
        <p:nvSpPr>
          <p:cNvPr id="119" name="TextBox 65"/>
          <p:cNvSpPr txBox="1"/>
          <p:nvPr/>
        </p:nvSpPr>
        <p:spPr>
          <a:xfrm>
            <a:off x="8213067" y="4788069"/>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5</a:t>
            </a:r>
            <a:endParaRPr lang="en-US" sz="2000" b="1" dirty="0"/>
          </a:p>
        </p:txBody>
      </p:sp>
      <p:sp>
        <p:nvSpPr>
          <p:cNvPr id="120" name="TextBox 45"/>
          <p:cNvSpPr txBox="1"/>
          <p:nvPr/>
        </p:nvSpPr>
        <p:spPr>
          <a:xfrm>
            <a:off x="8376764" y="3139586"/>
            <a:ext cx="1554559" cy="542997"/>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Veeam Transport Service</a:t>
            </a:r>
          </a:p>
        </p:txBody>
      </p:sp>
      <p:sp>
        <p:nvSpPr>
          <p:cNvPr id="3" name="TextBox 2"/>
          <p:cNvSpPr txBox="1"/>
          <p:nvPr/>
        </p:nvSpPr>
        <p:spPr>
          <a:xfrm>
            <a:off x="310912" y="4976411"/>
            <a:ext cx="4352766" cy="943107"/>
          </a:xfrm>
          <a:prstGeom prst="rect">
            <a:avLst/>
          </a:prstGeom>
          <a:noFill/>
          <a:ln w="19050">
            <a:solidFill>
              <a:schemeClr val="tx1"/>
            </a:solidFill>
          </a:ln>
        </p:spPr>
        <p:txBody>
          <a:bodyPr wrap="square" lIns="111026" tIns="55513" rIns="111026" bIns="55513" rtlCol="0">
            <a:spAutoFit/>
          </a:bodyPr>
          <a:lstStyle/>
          <a:p>
            <a:r>
              <a:rPr lang="en-US" dirty="0" smtClean="0"/>
              <a:t>1. Veeam </a:t>
            </a:r>
            <a:r>
              <a:rPr lang="en-US" dirty="0"/>
              <a:t>backup server requests a snapshot of the SharePoint VMs on the Hyper-V host</a:t>
            </a:r>
          </a:p>
        </p:txBody>
      </p:sp>
    </p:spTree>
    <p:extLst>
      <p:ext uri="{BB962C8B-B14F-4D97-AF65-F5344CB8AC3E}">
        <p14:creationId xmlns:p14="http://schemas.microsoft.com/office/powerpoint/2010/main" val="134211036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a:t>Dataflow of Veeam backup to StoreOnce – Step 2</a:t>
            </a:r>
          </a:p>
        </p:txBody>
      </p:sp>
      <p:cxnSp>
        <p:nvCxnSpPr>
          <p:cNvPr id="4" name="Elbow Connector 3"/>
          <p:cNvCxnSpPr>
            <a:endCxn id="40"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26"/>
          <p:cNvSpPr txBox="1"/>
          <p:nvPr/>
        </p:nvSpPr>
        <p:spPr>
          <a:xfrm>
            <a:off x="7029488" y="5116171"/>
            <a:ext cx="826445" cy="481442"/>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accent1">
                    <a:lumMod val="75000"/>
                  </a:schemeClr>
                </a:solidFill>
              </a:rPr>
              <a:t>Backup LAN</a:t>
            </a:r>
          </a:p>
        </p:txBody>
      </p:sp>
      <p:cxnSp>
        <p:nvCxnSpPr>
          <p:cNvPr id="6" name="Straight Connector 5"/>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109"/>
          <p:cNvSpPr txBox="1"/>
          <p:nvPr/>
        </p:nvSpPr>
        <p:spPr>
          <a:xfrm>
            <a:off x="2474297" y="4451283"/>
            <a:ext cx="1554559"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iSCSI  LAN</a:t>
            </a:r>
          </a:p>
        </p:txBody>
      </p:sp>
      <p:grpSp>
        <p:nvGrpSpPr>
          <p:cNvPr id="9" name="Group 8"/>
          <p:cNvGrpSpPr/>
          <p:nvPr/>
        </p:nvGrpSpPr>
        <p:grpSpPr>
          <a:xfrm>
            <a:off x="7121922" y="5706056"/>
            <a:ext cx="2171079" cy="582861"/>
            <a:chOff x="4493561" y="5867400"/>
            <a:chExt cx="1596300" cy="571481"/>
          </a:xfrm>
        </p:grpSpPr>
        <p:sp>
          <p:nvSpPr>
            <p:cNvPr id="10" name="TextBox 13"/>
            <p:cNvSpPr txBox="1"/>
            <p:nvPr/>
          </p:nvSpPr>
          <p:spPr>
            <a:xfrm>
              <a:off x="4493561" y="6122025"/>
              <a:ext cx="1596300" cy="31685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dirty="0"/>
                <a:t>HP StoreOnce Backup</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TextBox 72"/>
          <p:cNvSpPr txBox="1"/>
          <p:nvPr/>
        </p:nvSpPr>
        <p:spPr>
          <a:xfrm>
            <a:off x="6942687" y="2051548"/>
            <a:ext cx="1537723" cy="573775"/>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Veeam </a:t>
            </a:r>
            <a:br>
              <a:rPr lang="en-US" sz="1500" dirty="0"/>
            </a:br>
            <a:r>
              <a:rPr lang="en-US" sz="1500" dirty="0"/>
              <a:t>Backup Server</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702626" y="1810190"/>
            <a:ext cx="2010460" cy="2184282"/>
            <a:chOff x="1264996" y="1385313"/>
            <a:chExt cx="1478204" cy="2141646"/>
          </a:xfrm>
        </p:grpSpPr>
        <p:sp>
          <p:nvSpPr>
            <p:cNvPr id="15" name="TextBox 91"/>
            <p:cNvSpPr txBox="1"/>
            <p:nvPr/>
          </p:nvSpPr>
          <p:spPr>
            <a:xfrm>
              <a:off x="1335993" y="1385313"/>
              <a:ext cx="564697"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WSFC</a:t>
              </a:r>
            </a:p>
          </p:txBody>
        </p:sp>
        <p:sp>
          <p:nvSpPr>
            <p:cNvPr id="16" name="Rectangle 15"/>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TextBox 108"/>
            <p:cNvSpPr txBox="1"/>
            <p:nvPr/>
          </p:nvSpPr>
          <p:spPr>
            <a:xfrm>
              <a:off x="1264996" y="1859281"/>
              <a:ext cx="563804"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VMs</a:t>
              </a:r>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24" name="TextBox 51"/>
          <p:cNvSpPr txBox="1"/>
          <p:nvPr/>
        </p:nvSpPr>
        <p:spPr>
          <a:xfrm>
            <a:off x="7958796" y="2828719"/>
            <a:ext cx="2283440" cy="34294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Offhost backup proxy</a:t>
            </a:r>
          </a:p>
        </p:txBody>
      </p:sp>
      <p:pic>
        <p:nvPicPr>
          <p:cNvPr id="25"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3608901" y="4176419"/>
            <a:ext cx="1762930" cy="932737"/>
          </a:xfrm>
          <a:prstGeom prst="bentConnector3">
            <a:avLst>
              <a:gd name="adj1" fmla="val 66"/>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12"/>
          <p:cNvSpPr txBox="1"/>
          <p:nvPr/>
        </p:nvSpPr>
        <p:spPr>
          <a:xfrm>
            <a:off x="4853105" y="2973103"/>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1</a:t>
            </a:r>
            <a:endParaRPr lang="en-US" b="1" dirty="0"/>
          </a:p>
        </p:txBody>
      </p:sp>
      <p:sp>
        <p:nvSpPr>
          <p:cNvPr id="30" name="TextBox 61"/>
          <p:cNvSpPr txBox="1"/>
          <p:nvPr/>
        </p:nvSpPr>
        <p:spPr>
          <a:xfrm>
            <a:off x="6227451" y="6015108"/>
            <a:ext cx="759683"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3, 6</a:t>
            </a:r>
            <a:endParaRPr lang="en-US" b="1" dirty="0"/>
          </a:p>
        </p:txBody>
      </p:sp>
      <p:cxnSp>
        <p:nvCxnSpPr>
          <p:cNvPr id="31" name="Straight Connector 30"/>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33" name="Straight Arrow Connector 32"/>
          <p:cNvCxnSpPr/>
          <p:nvPr/>
        </p:nvCxnSpPr>
        <p:spPr>
          <a:xfrm flipH="1" flipV="1">
            <a:off x="3920366" y="3399924"/>
            <a:ext cx="3022315" cy="11149"/>
          </a:xfrm>
          <a:prstGeom prst="straightConnector1">
            <a:avLst/>
          </a:prstGeom>
          <a:ln w="31750">
            <a:solidFill>
              <a:srgbClr val="0096D6"/>
            </a:solidFill>
            <a:tailEnd type="arrow"/>
          </a:ln>
        </p:spPr>
        <p:style>
          <a:lnRef idx="1">
            <a:schemeClr val="accent1"/>
          </a:lnRef>
          <a:fillRef idx="0">
            <a:schemeClr val="accent1"/>
          </a:fillRef>
          <a:effectRef idx="0">
            <a:schemeClr val="accent1"/>
          </a:effectRef>
          <a:fontRef idx="minor">
            <a:schemeClr val="tx1"/>
          </a:fontRef>
        </p:style>
      </p:cxnSp>
      <p:sp>
        <p:nvSpPr>
          <p:cNvPr id="34" name="TextBox 62"/>
          <p:cNvSpPr txBox="1"/>
          <p:nvPr/>
        </p:nvSpPr>
        <p:spPr>
          <a:xfrm>
            <a:off x="4231281" y="3916751"/>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rgbClr val="FF0000"/>
                </a:solidFill>
              </a:rPr>
              <a:t>2</a:t>
            </a:r>
            <a:endParaRPr lang="en-US" b="1" dirty="0">
              <a:solidFill>
                <a:srgbClr val="FF0000"/>
              </a:solidFill>
            </a:endParaRPr>
          </a:p>
        </p:txBody>
      </p:sp>
      <p:sp>
        <p:nvSpPr>
          <p:cNvPr id="35" name="TextBox 66"/>
          <p:cNvSpPr txBox="1"/>
          <p:nvPr/>
        </p:nvSpPr>
        <p:spPr>
          <a:xfrm>
            <a:off x="6478091" y="4116994"/>
            <a:ext cx="758666"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4, 6</a:t>
            </a:r>
            <a:endParaRPr lang="en-US" b="1" dirty="0"/>
          </a:p>
        </p:txBody>
      </p:sp>
      <p:cxnSp>
        <p:nvCxnSpPr>
          <p:cNvPr id="36" name="Elbow Connector 35"/>
          <p:cNvCxnSpPr/>
          <p:nvPr/>
        </p:nvCxnSpPr>
        <p:spPr>
          <a:xfrm rot="5400000" flipH="1" flipV="1">
            <a:off x="6099277" y="4336223"/>
            <a:ext cx="1519161" cy="935393"/>
          </a:xfrm>
          <a:prstGeom prst="bentConnector3">
            <a:avLst>
              <a:gd name="adj1" fmla="val 63770"/>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Arrow Connector 38"/>
          <p:cNvCxnSpPr/>
          <p:nvPr/>
        </p:nvCxnSpPr>
        <p:spPr>
          <a:xfrm>
            <a:off x="8169498" y="3605883"/>
            <a:ext cx="8521" cy="195761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56"/>
          <p:cNvSpPr txBox="1"/>
          <p:nvPr/>
        </p:nvSpPr>
        <p:spPr>
          <a:xfrm>
            <a:off x="8894951" y="3839039"/>
            <a:ext cx="1554559" cy="34294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StoreEver Tape</a:t>
            </a:r>
          </a:p>
        </p:txBody>
      </p:sp>
      <p:sp>
        <p:nvSpPr>
          <p:cNvPr id="42" name="TextBox 60"/>
          <p:cNvSpPr txBox="1"/>
          <p:nvPr/>
        </p:nvSpPr>
        <p:spPr>
          <a:xfrm>
            <a:off x="8581557" y="4026616"/>
            <a:ext cx="661591"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SAS</a:t>
            </a:r>
          </a:p>
        </p:txBody>
      </p:sp>
      <p:sp>
        <p:nvSpPr>
          <p:cNvPr id="43" name="TextBox 65"/>
          <p:cNvSpPr txBox="1"/>
          <p:nvPr/>
        </p:nvSpPr>
        <p:spPr>
          <a:xfrm>
            <a:off x="8213067" y="4788069"/>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5</a:t>
            </a:r>
            <a:endParaRPr lang="en-US" b="1" dirty="0"/>
          </a:p>
        </p:txBody>
      </p:sp>
      <p:sp>
        <p:nvSpPr>
          <p:cNvPr id="44" name="TextBox 45"/>
          <p:cNvSpPr txBox="1"/>
          <p:nvPr/>
        </p:nvSpPr>
        <p:spPr>
          <a:xfrm>
            <a:off x="8376764" y="3139586"/>
            <a:ext cx="1554559" cy="512220"/>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Veeam Transport Service</a:t>
            </a:r>
          </a:p>
        </p:txBody>
      </p:sp>
      <p:sp>
        <p:nvSpPr>
          <p:cNvPr id="45" name="TextBox 44"/>
          <p:cNvSpPr txBox="1"/>
          <p:nvPr/>
        </p:nvSpPr>
        <p:spPr>
          <a:xfrm>
            <a:off x="310912" y="4976411"/>
            <a:ext cx="4352766" cy="943107"/>
          </a:xfrm>
          <a:prstGeom prst="rect">
            <a:avLst/>
          </a:prstGeom>
          <a:noFill/>
          <a:ln w="19050">
            <a:solidFill>
              <a:schemeClr val="tx1"/>
            </a:solidFill>
          </a:ln>
        </p:spPr>
        <p:txBody>
          <a:bodyPr wrap="square" lIns="111026" tIns="55513" rIns="111026" bIns="55513" rtlCol="0">
            <a:spAutoFit/>
          </a:bodyPr>
          <a:lstStyle/>
          <a:p>
            <a:r>
              <a:rPr lang="en-US" dirty="0" smtClean="0"/>
              <a:t>2. </a:t>
            </a:r>
            <a:r>
              <a:rPr lang="en-US" dirty="0"/>
              <a:t>The Hyper-V host quiesces the VM applications and requests a snapshot of the VSA volumes</a:t>
            </a:r>
            <a:r>
              <a:rPr lang="en-US" dirty="0" smtClean="0"/>
              <a:t>.</a:t>
            </a:r>
            <a:endParaRPr lang="en-US" dirty="0">
              <a:ea typeface="Times New Roman"/>
              <a:cs typeface="Times New Roman"/>
            </a:endParaRPr>
          </a:p>
        </p:txBody>
      </p:sp>
    </p:spTree>
    <p:extLst>
      <p:ext uri="{BB962C8B-B14F-4D97-AF65-F5344CB8AC3E}">
        <p14:creationId xmlns:p14="http://schemas.microsoft.com/office/powerpoint/2010/main" val="112433571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Group 132"/>
          <p:cNvGrpSpPr/>
          <p:nvPr/>
        </p:nvGrpSpPr>
        <p:grpSpPr>
          <a:xfrm>
            <a:off x="2137908" y="4507584"/>
            <a:ext cx="2779128" cy="1886016"/>
            <a:chOff x="1571911" y="3756598"/>
            <a:chExt cx="2043372" cy="1386902"/>
          </a:xfrm>
        </p:grpSpPr>
        <p:pic>
          <p:nvPicPr>
            <p:cNvPr id="110" name="Picture 43" descr="Sprawl_server_3b.png"/>
            <p:cNvPicPr>
              <a:picLocks noChangeAspect="1"/>
            </p:cNvPicPr>
            <p:nvPr/>
          </p:nvPicPr>
          <p:blipFill>
            <a:blip r:embed="rId3" cstate="email">
              <a:lum contrast="20000"/>
            </a:blip>
            <a:srcRect/>
            <a:stretch>
              <a:fillRect/>
            </a:stretch>
          </p:blipFill>
          <p:spPr bwMode="auto">
            <a:xfrm>
              <a:off x="2584746" y="3756598"/>
              <a:ext cx="470380" cy="414227"/>
            </a:xfrm>
            <a:prstGeom prst="rect">
              <a:avLst/>
            </a:prstGeom>
            <a:noFill/>
            <a:ln w="9525">
              <a:noFill/>
              <a:miter lim="800000"/>
              <a:headEnd/>
              <a:tailEnd/>
            </a:ln>
          </p:spPr>
        </p:pic>
        <p:pic>
          <p:nvPicPr>
            <p:cNvPr id="111" name="Picture 92" descr="Sprawl_silo_ppl_tall.png"/>
            <p:cNvPicPr>
              <a:picLocks noChangeAspect="1"/>
            </p:cNvPicPr>
            <p:nvPr/>
          </p:nvPicPr>
          <p:blipFill>
            <a:blip r:embed="rId4" cstate="email">
              <a:lum contrast="20000"/>
            </a:blip>
            <a:srcRect/>
            <a:stretch>
              <a:fillRect/>
            </a:stretch>
          </p:blipFill>
          <p:spPr bwMode="auto">
            <a:xfrm>
              <a:off x="2804762" y="3850938"/>
              <a:ext cx="810521" cy="920626"/>
            </a:xfrm>
            <a:prstGeom prst="rect">
              <a:avLst/>
            </a:prstGeom>
            <a:noFill/>
            <a:ln w="9525">
              <a:noFill/>
              <a:miter lim="800000"/>
              <a:headEnd/>
              <a:tailEnd/>
            </a:ln>
          </p:spPr>
        </p:pic>
        <p:pic>
          <p:nvPicPr>
            <p:cNvPr id="112" name="Picture 44" descr="Sprawl_server_3b.png"/>
            <p:cNvPicPr>
              <a:picLocks noChangeAspect="1"/>
            </p:cNvPicPr>
            <p:nvPr/>
          </p:nvPicPr>
          <p:blipFill>
            <a:blip r:embed="rId3" cstate="email">
              <a:lum contrast="20000"/>
            </a:blip>
            <a:srcRect/>
            <a:stretch>
              <a:fillRect/>
            </a:stretch>
          </p:blipFill>
          <p:spPr bwMode="auto">
            <a:xfrm>
              <a:off x="1952515" y="3861782"/>
              <a:ext cx="470380" cy="414227"/>
            </a:xfrm>
            <a:prstGeom prst="rect">
              <a:avLst/>
            </a:prstGeom>
            <a:noFill/>
            <a:ln w="9525">
              <a:noFill/>
              <a:miter lim="800000"/>
              <a:headEnd/>
              <a:tailEnd/>
            </a:ln>
          </p:spPr>
        </p:pic>
        <p:pic>
          <p:nvPicPr>
            <p:cNvPr id="113" name="Picture 51" descr="Sprawl_server_3b.png"/>
            <p:cNvPicPr>
              <a:picLocks noChangeAspect="1"/>
            </p:cNvPicPr>
            <p:nvPr/>
          </p:nvPicPr>
          <p:blipFill>
            <a:blip r:embed="rId3" cstate="email">
              <a:lum contrast="20000"/>
            </a:blip>
            <a:srcRect/>
            <a:stretch>
              <a:fillRect/>
            </a:stretch>
          </p:blipFill>
          <p:spPr bwMode="auto">
            <a:xfrm>
              <a:off x="2407721" y="3878047"/>
              <a:ext cx="470380" cy="414227"/>
            </a:xfrm>
            <a:prstGeom prst="rect">
              <a:avLst/>
            </a:prstGeom>
            <a:noFill/>
            <a:ln w="9525">
              <a:noFill/>
              <a:miter lim="800000"/>
              <a:headEnd/>
              <a:tailEnd/>
            </a:ln>
          </p:spPr>
        </p:pic>
        <p:pic>
          <p:nvPicPr>
            <p:cNvPr id="114" name="Picture 53" descr="Sprawl_server_row.png"/>
            <p:cNvPicPr>
              <a:picLocks noChangeAspect="1"/>
            </p:cNvPicPr>
            <p:nvPr/>
          </p:nvPicPr>
          <p:blipFill>
            <a:blip r:embed="rId5" cstate="email">
              <a:lum contrast="20000"/>
            </a:blip>
            <a:srcRect/>
            <a:stretch>
              <a:fillRect/>
            </a:stretch>
          </p:blipFill>
          <p:spPr bwMode="auto">
            <a:xfrm>
              <a:off x="1906994" y="3891060"/>
              <a:ext cx="1164570" cy="826286"/>
            </a:xfrm>
            <a:prstGeom prst="rect">
              <a:avLst/>
            </a:prstGeom>
            <a:noFill/>
            <a:ln w="9525">
              <a:noFill/>
              <a:miter lim="800000"/>
              <a:headEnd/>
              <a:tailEnd/>
            </a:ln>
          </p:spPr>
        </p:pic>
        <p:pic>
          <p:nvPicPr>
            <p:cNvPr id="115" name="Picture 54" descr="Sprawl_stack_2.png"/>
            <p:cNvPicPr>
              <a:picLocks noChangeAspect="1"/>
            </p:cNvPicPr>
            <p:nvPr/>
          </p:nvPicPr>
          <p:blipFill>
            <a:blip r:embed="rId6" cstate="email">
              <a:lum contrast="20000"/>
            </a:blip>
            <a:srcRect/>
            <a:stretch>
              <a:fillRect/>
            </a:stretch>
          </p:blipFill>
          <p:spPr bwMode="auto">
            <a:xfrm>
              <a:off x="2362200" y="4279262"/>
              <a:ext cx="795347" cy="782912"/>
            </a:xfrm>
            <a:prstGeom prst="rect">
              <a:avLst/>
            </a:prstGeom>
            <a:noFill/>
            <a:ln w="9525">
              <a:noFill/>
              <a:miter lim="800000"/>
              <a:headEnd/>
              <a:tailEnd/>
            </a:ln>
          </p:spPr>
        </p:pic>
        <p:pic>
          <p:nvPicPr>
            <p:cNvPr id="116" name="Picture 56" descr="Sprawl_silo_2.png"/>
            <p:cNvPicPr>
              <a:picLocks noChangeAspect="1"/>
            </p:cNvPicPr>
            <p:nvPr/>
          </p:nvPicPr>
          <p:blipFill>
            <a:blip r:embed="rId7" cstate="email">
              <a:lum contrast="20000"/>
            </a:blip>
            <a:srcRect/>
            <a:stretch>
              <a:fillRect/>
            </a:stretch>
          </p:blipFill>
          <p:spPr bwMode="auto">
            <a:xfrm>
              <a:off x="1571911" y="3947446"/>
              <a:ext cx="835810" cy="941229"/>
            </a:xfrm>
            <a:prstGeom prst="rect">
              <a:avLst/>
            </a:prstGeom>
            <a:noFill/>
            <a:ln w="9525">
              <a:noFill/>
              <a:miter lim="800000"/>
              <a:headEnd/>
              <a:tailEnd/>
            </a:ln>
          </p:spPr>
        </p:pic>
        <p:pic>
          <p:nvPicPr>
            <p:cNvPr id="117" name="Picture 57" descr="Sprawl_server_3b.png"/>
            <p:cNvPicPr>
              <a:picLocks noChangeAspect="1"/>
            </p:cNvPicPr>
            <p:nvPr/>
          </p:nvPicPr>
          <p:blipFill>
            <a:blip r:embed="rId8" cstate="email">
              <a:lum contrast="20000"/>
            </a:blip>
            <a:srcRect/>
            <a:stretch>
              <a:fillRect/>
            </a:stretch>
          </p:blipFill>
          <p:spPr bwMode="auto">
            <a:xfrm>
              <a:off x="2039762" y="4729273"/>
              <a:ext cx="471645" cy="414227"/>
            </a:xfrm>
            <a:prstGeom prst="rect">
              <a:avLst/>
            </a:prstGeom>
            <a:noFill/>
            <a:ln w="9525">
              <a:noFill/>
              <a:miter lim="800000"/>
              <a:headEnd/>
              <a:tailEnd/>
            </a:ln>
          </p:spPr>
        </p:pic>
        <p:pic>
          <p:nvPicPr>
            <p:cNvPr id="118" name="Picture 86" descr="Sprawl_server_3b.png"/>
            <p:cNvPicPr>
              <a:picLocks noChangeAspect="1"/>
            </p:cNvPicPr>
            <p:nvPr/>
          </p:nvPicPr>
          <p:blipFill>
            <a:blip r:embed="rId3" cstate="email">
              <a:lum contrast="20000"/>
            </a:blip>
            <a:srcRect/>
            <a:stretch>
              <a:fillRect/>
            </a:stretch>
          </p:blipFill>
          <p:spPr bwMode="auto">
            <a:xfrm>
              <a:off x="1834919" y="4679393"/>
              <a:ext cx="470380" cy="414227"/>
            </a:xfrm>
            <a:prstGeom prst="rect">
              <a:avLst/>
            </a:prstGeom>
            <a:noFill/>
            <a:ln w="9525">
              <a:noFill/>
              <a:miter lim="800000"/>
              <a:headEnd/>
              <a:tailEnd/>
            </a:ln>
          </p:spPr>
        </p:pic>
      </p:grpSp>
      <p:pic>
        <p:nvPicPr>
          <p:cNvPr id="120" name="Picture 119" descr="HP_CS_Problem_20YearsAgo_ITCalendars.png"/>
          <p:cNvPicPr>
            <a:picLocks noChangeAspect="1"/>
          </p:cNvPicPr>
          <p:nvPr/>
        </p:nvPicPr>
        <p:blipFill>
          <a:blip r:embed="rId9" cstate="screen"/>
          <a:stretch>
            <a:fillRect/>
          </a:stretch>
        </p:blipFill>
        <p:spPr>
          <a:xfrm>
            <a:off x="1243655" y="5051615"/>
            <a:ext cx="1056919" cy="925171"/>
          </a:xfrm>
          <a:prstGeom prst="rect">
            <a:avLst/>
          </a:prstGeom>
        </p:spPr>
      </p:pic>
      <p:grpSp>
        <p:nvGrpSpPr>
          <p:cNvPr id="121" name="Group 134"/>
          <p:cNvGrpSpPr/>
          <p:nvPr/>
        </p:nvGrpSpPr>
        <p:grpSpPr>
          <a:xfrm>
            <a:off x="9120332" y="381626"/>
            <a:ext cx="3212506" cy="2590876"/>
            <a:chOff x="6781984" y="280623"/>
            <a:chExt cx="2362016" cy="1905229"/>
          </a:xfrm>
        </p:grpSpPr>
        <p:pic>
          <p:nvPicPr>
            <p:cNvPr id="122" name="Picture 49" descr="Sprawl_bigStack.png"/>
            <p:cNvPicPr>
              <a:picLocks noChangeAspect="1"/>
            </p:cNvPicPr>
            <p:nvPr/>
          </p:nvPicPr>
          <p:blipFill>
            <a:blip r:embed="rId10" cstate="email">
              <a:lum contrast="20000"/>
            </a:blip>
            <a:srcRect/>
            <a:stretch>
              <a:fillRect/>
            </a:stretch>
          </p:blipFill>
          <p:spPr bwMode="auto">
            <a:xfrm>
              <a:off x="7898504" y="280623"/>
              <a:ext cx="821900" cy="663631"/>
            </a:xfrm>
            <a:prstGeom prst="rect">
              <a:avLst/>
            </a:prstGeom>
            <a:noFill/>
            <a:ln w="9525">
              <a:noFill/>
              <a:miter lim="800000"/>
              <a:headEnd/>
              <a:tailEnd/>
            </a:ln>
          </p:spPr>
        </p:pic>
        <p:pic>
          <p:nvPicPr>
            <p:cNvPr id="123" name="Picture 58" descr="Sprawl_stack_2.png"/>
            <p:cNvPicPr>
              <a:picLocks noChangeAspect="1"/>
            </p:cNvPicPr>
            <p:nvPr/>
          </p:nvPicPr>
          <p:blipFill>
            <a:blip r:embed="rId11" cstate="email">
              <a:lum contrast="20000"/>
            </a:blip>
            <a:srcRect/>
            <a:stretch>
              <a:fillRect/>
            </a:stretch>
          </p:blipFill>
          <p:spPr bwMode="auto">
            <a:xfrm>
              <a:off x="7300414" y="392312"/>
              <a:ext cx="796611" cy="782912"/>
            </a:xfrm>
            <a:prstGeom prst="rect">
              <a:avLst/>
            </a:prstGeom>
            <a:noFill/>
            <a:ln w="9525">
              <a:noFill/>
              <a:miter lim="800000"/>
              <a:headEnd/>
              <a:tailEnd/>
            </a:ln>
          </p:spPr>
        </p:pic>
        <p:pic>
          <p:nvPicPr>
            <p:cNvPr id="124" name="Picture 59" descr="Sprawl_server_3b.png"/>
            <p:cNvPicPr>
              <a:picLocks noChangeAspect="1"/>
            </p:cNvPicPr>
            <p:nvPr/>
          </p:nvPicPr>
          <p:blipFill>
            <a:blip r:embed="rId12" cstate="email">
              <a:lum contrast="20000"/>
            </a:blip>
            <a:srcRect/>
            <a:stretch>
              <a:fillRect/>
            </a:stretch>
          </p:blipFill>
          <p:spPr bwMode="auto">
            <a:xfrm>
              <a:off x="8064149" y="926904"/>
              <a:ext cx="470380" cy="415312"/>
            </a:xfrm>
            <a:prstGeom prst="rect">
              <a:avLst/>
            </a:prstGeom>
            <a:noFill/>
            <a:ln w="9525">
              <a:noFill/>
              <a:miter lim="800000"/>
              <a:headEnd/>
              <a:tailEnd/>
            </a:ln>
          </p:spPr>
        </p:pic>
        <p:pic>
          <p:nvPicPr>
            <p:cNvPr id="125" name="Picture 60" descr="Sprawl_server_3b.png"/>
            <p:cNvPicPr>
              <a:picLocks noChangeAspect="1"/>
            </p:cNvPicPr>
            <p:nvPr/>
          </p:nvPicPr>
          <p:blipFill>
            <a:blip r:embed="rId3" cstate="email">
              <a:lum contrast="20000"/>
            </a:blip>
            <a:srcRect/>
            <a:stretch>
              <a:fillRect/>
            </a:stretch>
          </p:blipFill>
          <p:spPr bwMode="auto">
            <a:xfrm>
              <a:off x="7753091" y="962689"/>
              <a:ext cx="470380" cy="414227"/>
            </a:xfrm>
            <a:prstGeom prst="rect">
              <a:avLst/>
            </a:prstGeom>
            <a:noFill/>
            <a:ln w="9525">
              <a:noFill/>
              <a:miter lim="800000"/>
              <a:headEnd/>
              <a:tailEnd/>
            </a:ln>
          </p:spPr>
        </p:pic>
        <p:pic>
          <p:nvPicPr>
            <p:cNvPr id="126" name="Picture 62" descr="Sprawl_server_row.png"/>
            <p:cNvPicPr>
              <a:picLocks noChangeAspect="1"/>
            </p:cNvPicPr>
            <p:nvPr/>
          </p:nvPicPr>
          <p:blipFill>
            <a:blip r:embed="rId13" cstate="email">
              <a:lum contrast="20000"/>
            </a:blip>
            <a:srcRect/>
            <a:stretch>
              <a:fillRect/>
            </a:stretch>
          </p:blipFill>
          <p:spPr bwMode="auto">
            <a:xfrm>
              <a:off x="7291562" y="1058113"/>
              <a:ext cx="1164570" cy="749296"/>
            </a:xfrm>
            <a:prstGeom prst="rect">
              <a:avLst/>
            </a:prstGeom>
            <a:noFill/>
            <a:ln w="9525">
              <a:noFill/>
              <a:miter lim="800000"/>
              <a:headEnd/>
              <a:tailEnd/>
            </a:ln>
          </p:spPr>
        </p:pic>
        <p:pic>
          <p:nvPicPr>
            <p:cNvPr id="127" name="Picture 63" descr="Sprawl_silo_2.png"/>
            <p:cNvPicPr>
              <a:picLocks noChangeAspect="1"/>
            </p:cNvPicPr>
            <p:nvPr/>
          </p:nvPicPr>
          <p:blipFill>
            <a:blip r:embed="rId7" cstate="email">
              <a:lum contrast="20000"/>
            </a:blip>
            <a:srcRect/>
            <a:stretch>
              <a:fillRect/>
            </a:stretch>
          </p:blipFill>
          <p:spPr bwMode="auto">
            <a:xfrm>
              <a:off x="6781984" y="828227"/>
              <a:ext cx="834545" cy="941229"/>
            </a:xfrm>
            <a:prstGeom prst="rect">
              <a:avLst/>
            </a:prstGeom>
            <a:noFill/>
            <a:ln w="9525">
              <a:noFill/>
              <a:miter lim="800000"/>
              <a:headEnd/>
              <a:tailEnd/>
            </a:ln>
          </p:spPr>
        </p:pic>
        <p:pic>
          <p:nvPicPr>
            <p:cNvPr id="128" name="Picture 72" descr="Sprawl_server_3b.png"/>
            <p:cNvPicPr>
              <a:picLocks noChangeAspect="1"/>
            </p:cNvPicPr>
            <p:nvPr/>
          </p:nvPicPr>
          <p:blipFill>
            <a:blip r:embed="rId3" cstate="email">
              <a:lum contrast="20000"/>
            </a:blip>
            <a:srcRect/>
            <a:stretch>
              <a:fillRect/>
            </a:stretch>
          </p:blipFill>
          <p:spPr bwMode="auto">
            <a:xfrm>
              <a:off x="7581124" y="1488605"/>
              <a:ext cx="470380" cy="414227"/>
            </a:xfrm>
            <a:prstGeom prst="rect">
              <a:avLst/>
            </a:prstGeom>
            <a:noFill/>
            <a:ln w="9525">
              <a:noFill/>
              <a:miter lim="800000"/>
              <a:headEnd/>
              <a:tailEnd/>
            </a:ln>
          </p:spPr>
        </p:pic>
        <p:pic>
          <p:nvPicPr>
            <p:cNvPr id="129" name="Picture 80" descr="Sprawl_server_3a.png"/>
            <p:cNvPicPr>
              <a:picLocks noChangeAspect="1"/>
            </p:cNvPicPr>
            <p:nvPr/>
          </p:nvPicPr>
          <p:blipFill>
            <a:blip r:embed="rId14" cstate="email">
              <a:lum contrast="20000"/>
            </a:blip>
            <a:srcRect/>
            <a:stretch>
              <a:fillRect/>
            </a:stretch>
          </p:blipFill>
          <p:spPr bwMode="auto">
            <a:xfrm>
              <a:off x="7386397" y="1598126"/>
              <a:ext cx="422330" cy="396878"/>
            </a:xfrm>
            <a:prstGeom prst="rect">
              <a:avLst/>
            </a:prstGeom>
            <a:noFill/>
            <a:ln w="9525">
              <a:noFill/>
              <a:miter lim="800000"/>
              <a:headEnd/>
              <a:tailEnd/>
            </a:ln>
          </p:spPr>
        </p:pic>
        <p:pic>
          <p:nvPicPr>
            <p:cNvPr id="130" name="Picture 81" descr="Sprawl_server_3b.png"/>
            <p:cNvPicPr>
              <a:picLocks noChangeAspect="1"/>
            </p:cNvPicPr>
            <p:nvPr/>
          </p:nvPicPr>
          <p:blipFill>
            <a:blip r:embed="rId3" cstate="email">
              <a:lum contrast="20000"/>
            </a:blip>
            <a:srcRect/>
            <a:stretch>
              <a:fillRect/>
            </a:stretch>
          </p:blipFill>
          <p:spPr bwMode="auto">
            <a:xfrm>
              <a:off x="7631703" y="906302"/>
              <a:ext cx="470380" cy="414227"/>
            </a:xfrm>
            <a:prstGeom prst="rect">
              <a:avLst/>
            </a:prstGeom>
            <a:noFill/>
            <a:ln w="9525">
              <a:noFill/>
              <a:miter lim="800000"/>
              <a:headEnd/>
              <a:tailEnd/>
            </a:ln>
          </p:spPr>
        </p:pic>
        <p:pic>
          <p:nvPicPr>
            <p:cNvPr id="131" name="Picture 89" descr="Sprawl_silo_ppl.png"/>
            <p:cNvPicPr>
              <a:picLocks noChangeAspect="1"/>
            </p:cNvPicPr>
            <p:nvPr/>
          </p:nvPicPr>
          <p:blipFill>
            <a:blip r:embed="rId15" cstate="email">
              <a:lum contrast="20000"/>
            </a:blip>
            <a:srcRect/>
            <a:stretch>
              <a:fillRect/>
            </a:stretch>
          </p:blipFill>
          <p:spPr bwMode="auto">
            <a:xfrm>
              <a:off x="8375207" y="361950"/>
              <a:ext cx="768793" cy="787249"/>
            </a:xfrm>
            <a:prstGeom prst="rect">
              <a:avLst/>
            </a:prstGeom>
            <a:noFill/>
            <a:ln w="9525">
              <a:noFill/>
              <a:miter lim="800000"/>
              <a:headEnd/>
              <a:tailEnd/>
            </a:ln>
          </p:spPr>
        </p:pic>
        <p:pic>
          <p:nvPicPr>
            <p:cNvPr id="132" name="Picture 61" descr="Sprawl_bigStack.png"/>
            <p:cNvPicPr>
              <a:picLocks noChangeAspect="1"/>
            </p:cNvPicPr>
            <p:nvPr/>
          </p:nvPicPr>
          <p:blipFill>
            <a:blip r:embed="rId16" cstate="email">
              <a:lum contrast="20000"/>
            </a:blip>
            <a:srcRect/>
            <a:stretch>
              <a:fillRect/>
            </a:stretch>
          </p:blipFill>
          <p:spPr bwMode="auto">
            <a:xfrm>
              <a:off x="8234851" y="830396"/>
              <a:ext cx="909149" cy="1000868"/>
            </a:xfrm>
            <a:prstGeom prst="rect">
              <a:avLst/>
            </a:prstGeom>
            <a:noFill/>
            <a:ln w="9525">
              <a:noFill/>
              <a:miter lim="800000"/>
              <a:headEnd/>
              <a:tailEnd/>
            </a:ln>
          </p:spPr>
        </p:pic>
        <p:pic>
          <p:nvPicPr>
            <p:cNvPr id="133" name="Picture 77" descr="Sprawl_bigStack.png"/>
            <p:cNvPicPr>
              <a:picLocks noChangeAspect="1"/>
            </p:cNvPicPr>
            <p:nvPr/>
          </p:nvPicPr>
          <p:blipFill>
            <a:blip r:embed="rId17" cstate="email">
              <a:lum contrast="20000"/>
            </a:blip>
            <a:srcRect/>
            <a:stretch>
              <a:fillRect/>
            </a:stretch>
          </p:blipFill>
          <p:spPr bwMode="auto">
            <a:xfrm>
              <a:off x="7899769" y="1274985"/>
              <a:ext cx="820636" cy="663631"/>
            </a:xfrm>
            <a:prstGeom prst="rect">
              <a:avLst/>
            </a:prstGeom>
            <a:noFill/>
            <a:ln w="9525">
              <a:noFill/>
              <a:miter lim="800000"/>
              <a:headEnd/>
              <a:tailEnd/>
            </a:ln>
          </p:spPr>
        </p:pic>
        <p:pic>
          <p:nvPicPr>
            <p:cNvPr id="134" name="Picture 78" descr="Sprawl_server_3b.png"/>
            <p:cNvPicPr>
              <a:picLocks noChangeAspect="1"/>
            </p:cNvPicPr>
            <p:nvPr/>
          </p:nvPicPr>
          <p:blipFill>
            <a:blip r:embed="rId3" cstate="email">
              <a:lum contrast="20000"/>
            </a:blip>
            <a:srcRect r="6452"/>
            <a:stretch>
              <a:fillRect/>
            </a:stretch>
          </p:blipFill>
          <p:spPr bwMode="auto">
            <a:xfrm>
              <a:off x="8703967" y="1675116"/>
              <a:ext cx="440033" cy="414227"/>
            </a:xfrm>
            <a:prstGeom prst="rect">
              <a:avLst/>
            </a:prstGeom>
            <a:noFill/>
            <a:ln w="9525">
              <a:noFill/>
              <a:miter lim="800000"/>
              <a:headEnd/>
              <a:tailEnd/>
            </a:ln>
          </p:spPr>
        </p:pic>
        <p:pic>
          <p:nvPicPr>
            <p:cNvPr id="135" name="Picture 79" descr="Sprawl_server_3a.png"/>
            <p:cNvPicPr>
              <a:picLocks noChangeAspect="1"/>
            </p:cNvPicPr>
            <p:nvPr/>
          </p:nvPicPr>
          <p:blipFill>
            <a:blip r:embed="rId14" cstate="email">
              <a:lum contrast="20000"/>
            </a:blip>
            <a:srcRect/>
            <a:stretch>
              <a:fillRect/>
            </a:stretch>
          </p:blipFill>
          <p:spPr bwMode="auto">
            <a:xfrm>
              <a:off x="8459925" y="1788974"/>
              <a:ext cx="422330" cy="396878"/>
            </a:xfrm>
            <a:prstGeom prst="rect">
              <a:avLst/>
            </a:prstGeom>
            <a:noFill/>
            <a:ln w="9525">
              <a:noFill/>
              <a:miter lim="800000"/>
              <a:headEnd/>
              <a:tailEnd/>
            </a:ln>
          </p:spPr>
        </p:pic>
      </p:grpSp>
      <p:pic>
        <p:nvPicPr>
          <p:cNvPr id="136" name="Picture 61" descr="Sprawl_bigStack.png"/>
          <p:cNvPicPr>
            <a:picLocks noChangeAspect="1"/>
          </p:cNvPicPr>
          <p:nvPr/>
        </p:nvPicPr>
        <p:blipFill>
          <a:blip r:embed="rId18" cstate="email">
            <a:lum contrast="20000"/>
          </a:blip>
          <a:srcRect/>
          <a:stretch>
            <a:fillRect/>
          </a:stretch>
        </p:blipFill>
        <p:spPr bwMode="auto">
          <a:xfrm>
            <a:off x="9949184" y="5633468"/>
            <a:ext cx="1683642" cy="1361057"/>
          </a:xfrm>
          <a:prstGeom prst="rect">
            <a:avLst/>
          </a:prstGeom>
          <a:noFill/>
          <a:ln w="9525">
            <a:noFill/>
            <a:miter lim="800000"/>
            <a:headEnd/>
            <a:tailEnd/>
          </a:ln>
        </p:spPr>
      </p:pic>
      <p:pic>
        <p:nvPicPr>
          <p:cNvPr id="137" name="Picture 61" descr="Sprawl_bigStack.png"/>
          <p:cNvPicPr>
            <a:picLocks noChangeAspect="1"/>
          </p:cNvPicPr>
          <p:nvPr/>
        </p:nvPicPr>
        <p:blipFill>
          <a:blip r:embed="rId19" cstate="email">
            <a:lum contrast="20000"/>
          </a:blip>
          <a:srcRect/>
          <a:stretch>
            <a:fillRect/>
          </a:stretch>
        </p:blipFill>
        <p:spPr bwMode="auto">
          <a:xfrm>
            <a:off x="11063762" y="5322601"/>
            <a:ext cx="1269079" cy="1361057"/>
          </a:xfrm>
          <a:prstGeom prst="rect">
            <a:avLst/>
          </a:prstGeom>
          <a:noFill/>
          <a:ln w="9525">
            <a:noFill/>
            <a:miter lim="800000"/>
            <a:headEnd/>
            <a:tailEnd/>
          </a:ln>
        </p:spPr>
      </p:pic>
      <p:pic>
        <p:nvPicPr>
          <p:cNvPr id="138" name="Picture 82" descr="Sprawl_stack_3.png"/>
          <p:cNvPicPr>
            <a:picLocks noChangeAspect="1"/>
          </p:cNvPicPr>
          <p:nvPr/>
        </p:nvPicPr>
        <p:blipFill>
          <a:blip r:embed="rId20" cstate="email">
            <a:lum contrast="20000"/>
          </a:blip>
          <a:srcRect/>
          <a:stretch>
            <a:fillRect/>
          </a:stretch>
        </p:blipFill>
        <p:spPr bwMode="auto">
          <a:xfrm>
            <a:off x="9016444" y="6184969"/>
            <a:ext cx="1123001" cy="809557"/>
          </a:xfrm>
          <a:prstGeom prst="rect">
            <a:avLst/>
          </a:prstGeom>
          <a:noFill/>
          <a:ln w="9525">
            <a:noFill/>
            <a:miter lim="800000"/>
            <a:headEnd/>
            <a:tailEnd/>
          </a:ln>
        </p:spPr>
      </p:pic>
      <p:pic>
        <p:nvPicPr>
          <p:cNvPr id="139" name="Picture 45" descr="Sprawl_stack_2.png"/>
          <p:cNvPicPr>
            <a:picLocks noChangeAspect="1"/>
          </p:cNvPicPr>
          <p:nvPr/>
        </p:nvPicPr>
        <p:blipFill>
          <a:blip r:embed="rId21" cstate="email">
            <a:lum contrast="20000"/>
          </a:blip>
          <a:srcRect/>
          <a:stretch>
            <a:fillRect/>
          </a:stretch>
        </p:blipFill>
        <p:spPr bwMode="auto">
          <a:xfrm>
            <a:off x="11607390" y="2357416"/>
            <a:ext cx="829085" cy="1064664"/>
          </a:xfrm>
          <a:prstGeom prst="rect">
            <a:avLst/>
          </a:prstGeom>
          <a:noFill/>
          <a:ln w="9525">
            <a:noFill/>
            <a:miter lim="800000"/>
            <a:headEnd/>
            <a:tailEnd/>
          </a:ln>
        </p:spPr>
      </p:pic>
      <p:grpSp>
        <p:nvGrpSpPr>
          <p:cNvPr id="140" name="Group 133"/>
          <p:cNvGrpSpPr/>
          <p:nvPr/>
        </p:nvGrpSpPr>
        <p:grpSpPr>
          <a:xfrm>
            <a:off x="7913479" y="1735678"/>
            <a:ext cx="2325111" cy="1927307"/>
            <a:chOff x="5818418" y="1123950"/>
            <a:chExt cx="1709553" cy="1417266"/>
          </a:xfrm>
        </p:grpSpPr>
        <p:pic>
          <p:nvPicPr>
            <p:cNvPr id="141" name="Picture 71" descr="Sprawl_bigStack.png"/>
            <p:cNvPicPr>
              <a:picLocks noChangeAspect="1"/>
            </p:cNvPicPr>
            <p:nvPr/>
          </p:nvPicPr>
          <p:blipFill>
            <a:blip r:embed="rId18" cstate="email">
              <a:lum contrast="20000"/>
            </a:blip>
            <a:srcRect/>
            <a:stretch>
              <a:fillRect/>
            </a:stretch>
          </p:blipFill>
          <p:spPr bwMode="auto">
            <a:xfrm>
              <a:off x="5943600" y="1123950"/>
              <a:ext cx="1236644" cy="999785"/>
            </a:xfrm>
            <a:prstGeom prst="rect">
              <a:avLst/>
            </a:prstGeom>
            <a:noFill/>
            <a:ln w="9525">
              <a:noFill/>
              <a:miter lim="800000"/>
              <a:headEnd/>
              <a:tailEnd/>
            </a:ln>
          </p:spPr>
        </p:pic>
        <p:pic>
          <p:nvPicPr>
            <p:cNvPr id="142" name="Picture 73" descr="Sprawl_server_3a.png"/>
            <p:cNvPicPr>
              <a:picLocks noChangeAspect="1"/>
            </p:cNvPicPr>
            <p:nvPr/>
          </p:nvPicPr>
          <p:blipFill>
            <a:blip r:embed="rId14" cstate="email">
              <a:lum contrast="20000"/>
            </a:blip>
            <a:srcRect/>
            <a:stretch>
              <a:fillRect/>
            </a:stretch>
          </p:blipFill>
          <p:spPr bwMode="auto">
            <a:xfrm>
              <a:off x="5818418" y="1867825"/>
              <a:ext cx="422330" cy="396878"/>
            </a:xfrm>
            <a:prstGeom prst="rect">
              <a:avLst/>
            </a:prstGeom>
            <a:noFill/>
            <a:ln w="9525">
              <a:noFill/>
              <a:miter lim="800000"/>
              <a:headEnd/>
              <a:tailEnd/>
            </a:ln>
          </p:spPr>
        </p:pic>
        <p:pic>
          <p:nvPicPr>
            <p:cNvPr id="143" name="Picture 93" descr="Sprawl_stack_grn.png"/>
            <p:cNvPicPr>
              <a:picLocks noChangeAspect="1"/>
            </p:cNvPicPr>
            <p:nvPr/>
          </p:nvPicPr>
          <p:blipFill>
            <a:blip r:embed="rId22" cstate="email">
              <a:lum contrast="20000"/>
            </a:blip>
            <a:srcRect/>
            <a:stretch>
              <a:fillRect/>
            </a:stretch>
          </p:blipFill>
          <p:spPr bwMode="auto">
            <a:xfrm>
              <a:off x="6741475" y="1750714"/>
              <a:ext cx="786496" cy="790502"/>
            </a:xfrm>
            <a:prstGeom prst="rect">
              <a:avLst/>
            </a:prstGeom>
            <a:noFill/>
            <a:ln w="9525">
              <a:noFill/>
              <a:miter lim="800000"/>
              <a:headEnd/>
              <a:tailEnd/>
            </a:ln>
          </p:spPr>
        </p:pic>
      </p:grpSp>
      <p:grpSp>
        <p:nvGrpSpPr>
          <p:cNvPr id="144" name="Group 149"/>
          <p:cNvGrpSpPr>
            <a:grpSpLocks/>
          </p:cNvGrpSpPr>
          <p:nvPr/>
        </p:nvGrpSpPr>
        <p:grpSpPr bwMode="auto">
          <a:xfrm>
            <a:off x="7565536" y="2101308"/>
            <a:ext cx="4767302" cy="3805180"/>
            <a:chOff x="4629150" y="516065"/>
            <a:chExt cx="4400676" cy="2963735"/>
          </a:xfrm>
        </p:grpSpPr>
        <p:pic>
          <p:nvPicPr>
            <p:cNvPr id="145" name="Picture 43" descr="Sprawl_server_3b.png"/>
            <p:cNvPicPr>
              <a:picLocks noChangeAspect="1"/>
            </p:cNvPicPr>
            <p:nvPr/>
          </p:nvPicPr>
          <p:blipFill>
            <a:blip r:embed="rId3" cstate="email">
              <a:lum contrast="20000"/>
            </a:blip>
            <a:srcRect/>
            <a:stretch>
              <a:fillRect/>
            </a:stretch>
          </p:blipFill>
          <p:spPr bwMode="auto">
            <a:xfrm>
              <a:off x="5900738" y="804893"/>
              <a:ext cx="590550" cy="438735"/>
            </a:xfrm>
            <a:prstGeom prst="rect">
              <a:avLst/>
            </a:prstGeom>
            <a:noFill/>
            <a:ln w="9525">
              <a:noFill/>
              <a:miter lim="800000"/>
              <a:headEnd/>
              <a:tailEnd/>
            </a:ln>
          </p:spPr>
        </p:pic>
        <p:pic>
          <p:nvPicPr>
            <p:cNvPr id="146" name="Picture 45" descr="Sprawl_stack_2.png"/>
            <p:cNvPicPr>
              <a:picLocks noChangeAspect="1"/>
            </p:cNvPicPr>
            <p:nvPr/>
          </p:nvPicPr>
          <p:blipFill>
            <a:blip r:embed="rId6" cstate="email">
              <a:lum contrast="20000"/>
            </a:blip>
            <a:srcRect/>
            <a:stretch>
              <a:fillRect/>
            </a:stretch>
          </p:blipFill>
          <p:spPr bwMode="auto">
            <a:xfrm>
              <a:off x="6426758" y="516065"/>
              <a:ext cx="998538" cy="829233"/>
            </a:xfrm>
            <a:prstGeom prst="rect">
              <a:avLst/>
            </a:prstGeom>
            <a:noFill/>
            <a:ln w="9525">
              <a:noFill/>
              <a:miter lim="800000"/>
              <a:headEnd/>
              <a:tailEnd/>
            </a:ln>
          </p:spPr>
        </p:pic>
        <p:pic>
          <p:nvPicPr>
            <p:cNvPr id="147" name="Picture 92" descr="Sprawl_silo_ppl_tall.png"/>
            <p:cNvPicPr>
              <a:picLocks noChangeAspect="1"/>
            </p:cNvPicPr>
            <p:nvPr/>
          </p:nvPicPr>
          <p:blipFill>
            <a:blip r:embed="rId4" cstate="email">
              <a:lum contrast="20000"/>
            </a:blip>
            <a:srcRect/>
            <a:stretch>
              <a:fillRect/>
            </a:stretch>
          </p:blipFill>
          <p:spPr bwMode="auto">
            <a:xfrm>
              <a:off x="6176963" y="904815"/>
              <a:ext cx="1017588" cy="975095"/>
            </a:xfrm>
            <a:prstGeom prst="rect">
              <a:avLst/>
            </a:prstGeom>
            <a:noFill/>
            <a:ln w="9525">
              <a:noFill/>
              <a:miter lim="800000"/>
              <a:headEnd/>
              <a:tailEnd/>
            </a:ln>
          </p:spPr>
        </p:pic>
        <p:pic>
          <p:nvPicPr>
            <p:cNvPr id="148" name="Picture 44" descr="Sprawl_server_3b.png"/>
            <p:cNvPicPr>
              <a:picLocks noChangeAspect="1"/>
            </p:cNvPicPr>
            <p:nvPr/>
          </p:nvPicPr>
          <p:blipFill>
            <a:blip r:embed="rId3" cstate="email">
              <a:lum contrast="20000"/>
            </a:blip>
            <a:srcRect/>
            <a:stretch>
              <a:fillRect/>
            </a:stretch>
          </p:blipFill>
          <p:spPr bwMode="auto">
            <a:xfrm>
              <a:off x="5106988" y="916300"/>
              <a:ext cx="590550" cy="438735"/>
            </a:xfrm>
            <a:prstGeom prst="rect">
              <a:avLst/>
            </a:prstGeom>
            <a:noFill/>
            <a:ln w="9525">
              <a:noFill/>
              <a:miter lim="800000"/>
              <a:headEnd/>
              <a:tailEnd/>
            </a:ln>
          </p:spPr>
        </p:pic>
        <p:pic>
          <p:nvPicPr>
            <p:cNvPr id="149" name="Picture 148" descr="Sprawl_silo_3.png"/>
            <p:cNvPicPr>
              <a:picLocks noChangeAspect="1"/>
            </p:cNvPicPr>
            <p:nvPr/>
          </p:nvPicPr>
          <p:blipFill>
            <a:blip r:embed="rId23" cstate="email">
              <a:lum contrast="20000"/>
            </a:blip>
            <a:srcRect/>
            <a:stretch>
              <a:fillRect/>
            </a:stretch>
          </p:blipFill>
          <p:spPr bwMode="auto">
            <a:xfrm>
              <a:off x="7186613" y="746319"/>
              <a:ext cx="1009650" cy="856797"/>
            </a:xfrm>
            <a:prstGeom prst="rect">
              <a:avLst/>
            </a:prstGeom>
            <a:noFill/>
            <a:ln w="9525">
              <a:noFill/>
              <a:miter lim="800000"/>
              <a:headEnd/>
              <a:tailEnd/>
            </a:ln>
          </p:spPr>
        </p:pic>
        <p:pic>
          <p:nvPicPr>
            <p:cNvPr id="150" name="Picture 149" descr="Sprawl_server_3a.png"/>
            <p:cNvPicPr>
              <a:picLocks noChangeAspect="1"/>
            </p:cNvPicPr>
            <p:nvPr/>
          </p:nvPicPr>
          <p:blipFill>
            <a:blip r:embed="rId24" cstate="email">
              <a:lum contrast="20000"/>
            </a:blip>
            <a:srcRect/>
            <a:stretch>
              <a:fillRect/>
            </a:stretch>
          </p:blipFill>
          <p:spPr bwMode="auto">
            <a:xfrm>
              <a:off x="8270875" y="831309"/>
              <a:ext cx="528638" cy="420359"/>
            </a:xfrm>
            <a:prstGeom prst="rect">
              <a:avLst/>
            </a:prstGeom>
            <a:noFill/>
            <a:ln w="9525">
              <a:noFill/>
              <a:miter lim="800000"/>
              <a:headEnd/>
              <a:tailEnd/>
            </a:ln>
          </p:spPr>
        </p:pic>
        <p:pic>
          <p:nvPicPr>
            <p:cNvPr id="151" name="Picture 150" descr="Sprawl_server_3b.png"/>
            <p:cNvPicPr>
              <a:picLocks noChangeAspect="1"/>
            </p:cNvPicPr>
            <p:nvPr/>
          </p:nvPicPr>
          <p:blipFill>
            <a:blip r:embed="rId3" cstate="email">
              <a:lum contrast="20000"/>
            </a:blip>
            <a:srcRect/>
            <a:stretch>
              <a:fillRect/>
            </a:stretch>
          </p:blipFill>
          <p:spPr bwMode="auto">
            <a:xfrm>
              <a:off x="8186738" y="1032300"/>
              <a:ext cx="590550" cy="438735"/>
            </a:xfrm>
            <a:prstGeom prst="rect">
              <a:avLst/>
            </a:prstGeom>
            <a:noFill/>
            <a:ln w="9525">
              <a:noFill/>
              <a:miter lim="800000"/>
              <a:headEnd/>
              <a:tailEnd/>
            </a:ln>
          </p:spPr>
        </p:pic>
        <p:pic>
          <p:nvPicPr>
            <p:cNvPr id="152" name="Picture 151" descr="Sprawl_bigStack.png"/>
            <p:cNvPicPr>
              <a:picLocks noChangeAspect="1"/>
            </p:cNvPicPr>
            <p:nvPr/>
          </p:nvPicPr>
          <p:blipFill>
            <a:blip r:embed="rId10" cstate="email">
              <a:lum contrast="20000"/>
            </a:blip>
            <a:srcRect/>
            <a:stretch>
              <a:fillRect/>
            </a:stretch>
          </p:blipFill>
          <p:spPr bwMode="auto">
            <a:xfrm>
              <a:off x="7778750" y="1221807"/>
              <a:ext cx="1031875" cy="702895"/>
            </a:xfrm>
            <a:prstGeom prst="rect">
              <a:avLst/>
            </a:prstGeom>
            <a:noFill/>
            <a:ln w="9525">
              <a:noFill/>
              <a:miter lim="800000"/>
              <a:headEnd/>
              <a:tailEnd/>
            </a:ln>
          </p:spPr>
        </p:pic>
        <p:pic>
          <p:nvPicPr>
            <p:cNvPr id="153" name="Picture 51" descr="Sprawl_server_3b.png"/>
            <p:cNvPicPr>
              <a:picLocks noChangeAspect="1"/>
            </p:cNvPicPr>
            <p:nvPr/>
          </p:nvPicPr>
          <p:blipFill>
            <a:blip r:embed="rId3" cstate="email">
              <a:lum contrast="20000"/>
            </a:blip>
            <a:srcRect/>
            <a:stretch>
              <a:fillRect/>
            </a:stretch>
          </p:blipFill>
          <p:spPr bwMode="auto">
            <a:xfrm>
              <a:off x="5678488" y="933528"/>
              <a:ext cx="590550" cy="438735"/>
            </a:xfrm>
            <a:prstGeom prst="rect">
              <a:avLst/>
            </a:prstGeom>
            <a:noFill/>
            <a:ln w="9525">
              <a:noFill/>
              <a:miter lim="800000"/>
              <a:headEnd/>
              <a:tailEnd/>
            </a:ln>
          </p:spPr>
        </p:pic>
        <p:pic>
          <p:nvPicPr>
            <p:cNvPr id="154" name="Picture 53" descr="Sprawl_server_row.png"/>
            <p:cNvPicPr>
              <a:picLocks noChangeAspect="1"/>
            </p:cNvPicPr>
            <p:nvPr/>
          </p:nvPicPr>
          <p:blipFill>
            <a:blip r:embed="rId5" cstate="email">
              <a:lum contrast="20000"/>
            </a:blip>
            <a:srcRect/>
            <a:stretch>
              <a:fillRect/>
            </a:stretch>
          </p:blipFill>
          <p:spPr bwMode="auto">
            <a:xfrm>
              <a:off x="5049838" y="947310"/>
              <a:ext cx="1462088" cy="875173"/>
            </a:xfrm>
            <a:prstGeom prst="rect">
              <a:avLst/>
            </a:prstGeom>
            <a:noFill/>
            <a:ln w="9525">
              <a:noFill/>
              <a:miter lim="800000"/>
              <a:headEnd/>
              <a:tailEnd/>
            </a:ln>
          </p:spPr>
        </p:pic>
        <p:pic>
          <p:nvPicPr>
            <p:cNvPr id="155" name="Picture 54" descr="Sprawl_stack_2.png"/>
            <p:cNvPicPr>
              <a:picLocks noChangeAspect="1"/>
            </p:cNvPicPr>
            <p:nvPr/>
          </p:nvPicPr>
          <p:blipFill>
            <a:blip r:embed="rId6" cstate="email">
              <a:lum contrast="20000"/>
            </a:blip>
            <a:srcRect/>
            <a:stretch>
              <a:fillRect/>
            </a:stretch>
          </p:blipFill>
          <p:spPr bwMode="auto">
            <a:xfrm>
              <a:off x="5621338" y="1358481"/>
              <a:ext cx="998538" cy="829233"/>
            </a:xfrm>
            <a:prstGeom prst="rect">
              <a:avLst/>
            </a:prstGeom>
            <a:noFill/>
            <a:ln w="9525">
              <a:noFill/>
              <a:miter lim="800000"/>
              <a:headEnd/>
              <a:tailEnd/>
            </a:ln>
          </p:spPr>
        </p:pic>
        <p:pic>
          <p:nvPicPr>
            <p:cNvPr id="156" name="Picture 56" descr="Sprawl_silo_2.png"/>
            <p:cNvPicPr>
              <a:picLocks noChangeAspect="1"/>
            </p:cNvPicPr>
            <p:nvPr/>
          </p:nvPicPr>
          <p:blipFill>
            <a:blip r:embed="rId7" cstate="email">
              <a:lum contrast="20000"/>
            </a:blip>
            <a:srcRect/>
            <a:stretch>
              <a:fillRect/>
            </a:stretch>
          </p:blipFill>
          <p:spPr bwMode="auto">
            <a:xfrm>
              <a:off x="4629150" y="1007033"/>
              <a:ext cx="1049338" cy="996917"/>
            </a:xfrm>
            <a:prstGeom prst="rect">
              <a:avLst/>
            </a:prstGeom>
            <a:noFill/>
            <a:ln w="9525">
              <a:noFill/>
              <a:miter lim="800000"/>
              <a:headEnd/>
              <a:tailEnd/>
            </a:ln>
          </p:spPr>
        </p:pic>
        <p:pic>
          <p:nvPicPr>
            <p:cNvPr id="157" name="Picture 57" descr="Sprawl_server_3b.png"/>
            <p:cNvPicPr>
              <a:picLocks noChangeAspect="1"/>
            </p:cNvPicPr>
            <p:nvPr/>
          </p:nvPicPr>
          <p:blipFill>
            <a:blip r:embed="rId8" cstate="email">
              <a:lum contrast="20000"/>
            </a:blip>
            <a:srcRect/>
            <a:stretch>
              <a:fillRect/>
            </a:stretch>
          </p:blipFill>
          <p:spPr bwMode="auto">
            <a:xfrm>
              <a:off x="5216525" y="1835117"/>
              <a:ext cx="592138" cy="438735"/>
            </a:xfrm>
            <a:prstGeom prst="rect">
              <a:avLst/>
            </a:prstGeom>
            <a:noFill/>
            <a:ln w="9525">
              <a:noFill/>
              <a:miter lim="800000"/>
              <a:headEnd/>
              <a:tailEnd/>
            </a:ln>
          </p:spPr>
        </p:pic>
        <p:pic>
          <p:nvPicPr>
            <p:cNvPr id="158" name="Picture 58" descr="Sprawl_stack_2.png"/>
            <p:cNvPicPr>
              <a:picLocks noChangeAspect="1"/>
            </p:cNvPicPr>
            <p:nvPr/>
          </p:nvPicPr>
          <p:blipFill>
            <a:blip r:embed="rId11" cstate="email">
              <a:lum contrast="20000"/>
            </a:blip>
            <a:srcRect/>
            <a:stretch>
              <a:fillRect/>
            </a:stretch>
          </p:blipFill>
          <p:spPr bwMode="auto">
            <a:xfrm>
              <a:off x="7027863" y="1340104"/>
              <a:ext cx="1000125" cy="829233"/>
            </a:xfrm>
            <a:prstGeom prst="rect">
              <a:avLst/>
            </a:prstGeom>
            <a:noFill/>
            <a:ln w="9525">
              <a:noFill/>
              <a:miter lim="800000"/>
              <a:headEnd/>
              <a:tailEnd/>
            </a:ln>
          </p:spPr>
        </p:pic>
        <p:pic>
          <p:nvPicPr>
            <p:cNvPr id="159" name="Picture 59" descr="Sprawl_server_3b.png"/>
            <p:cNvPicPr>
              <a:picLocks noChangeAspect="1"/>
            </p:cNvPicPr>
            <p:nvPr/>
          </p:nvPicPr>
          <p:blipFill>
            <a:blip r:embed="rId12" cstate="email">
              <a:lum contrast="20000"/>
            </a:blip>
            <a:srcRect/>
            <a:stretch>
              <a:fillRect/>
            </a:stretch>
          </p:blipFill>
          <p:spPr bwMode="auto">
            <a:xfrm>
              <a:off x="7986713" y="1906325"/>
              <a:ext cx="590550" cy="439884"/>
            </a:xfrm>
            <a:prstGeom prst="rect">
              <a:avLst/>
            </a:prstGeom>
            <a:noFill/>
            <a:ln w="9525">
              <a:noFill/>
              <a:miter lim="800000"/>
              <a:headEnd/>
              <a:tailEnd/>
            </a:ln>
          </p:spPr>
        </p:pic>
        <p:pic>
          <p:nvPicPr>
            <p:cNvPr id="160" name="Picture 60" descr="Sprawl_server_3b.png"/>
            <p:cNvPicPr>
              <a:picLocks noChangeAspect="1"/>
            </p:cNvPicPr>
            <p:nvPr/>
          </p:nvPicPr>
          <p:blipFill>
            <a:blip r:embed="rId3" cstate="email">
              <a:lum contrast="20000"/>
            </a:blip>
            <a:srcRect/>
            <a:stretch>
              <a:fillRect/>
            </a:stretch>
          </p:blipFill>
          <p:spPr bwMode="auto">
            <a:xfrm>
              <a:off x="7596188" y="1944227"/>
              <a:ext cx="590550" cy="438735"/>
            </a:xfrm>
            <a:prstGeom prst="rect">
              <a:avLst/>
            </a:prstGeom>
            <a:noFill/>
            <a:ln w="9525">
              <a:noFill/>
              <a:miter lim="800000"/>
              <a:headEnd/>
              <a:tailEnd/>
            </a:ln>
          </p:spPr>
        </p:pic>
        <p:pic>
          <p:nvPicPr>
            <p:cNvPr id="161" name="Picture 62" descr="Sprawl_server_row.png"/>
            <p:cNvPicPr>
              <a:picLocks noChangeAspect="1"/>
            </p:cNvPicPr>
            <p:nvPr/>
          </p:nvPicPr>
          <p:blipFill>
            <a:blip r:embed="rId13" cstate="email">
              <a:lum contrast="20000"/>
            </a:blip>
            <a:srcRect/>
            <a:stretch>
              <a:fillRect/>
            </a:stretch>
          </p:blipFill>
          <p:spPr bwMode="auto">
            <a:xfrm>
              <a:off x="7016750" y="2045297"/>
              <a:ext cx="1462088" cy="793628"/>
            </a:xfrm>
            <a:prstGeom prst="rect">
              <a:avLst/>
            </a:prstGeom>
            <a:noFill/>
            <a:ln w="9525">
              <a:noFill/>
              <a:miter lim="800000"/>
              <a:headEnd/>
              <a:tailEnd/>
            </a:ln>
          </p:spPr>
        </p:pic>
        <p:pic>
          <p:nvPicPr>
            <p:cNvPr id="162" name="Picture 63" descr="Sprawl_silo_2.png"/>
            <p:cNvPicPr>
              <a:picLocks noChangeAspect="1"/>
            </p:cNvPicPr>
            <p:nvPr/>
          </p:nvPicPr>
          <p:blipFill>
            <a:blip r:embed="rId7" cstate="email">
              <a:lum contrast="20000"/>
            </a:blip>
            <a:srcRect/>
            <a:stretch>
              <a:fillRect/>
            </a:stretch>
          </p:blipFill>
          <p:spPr bwMode="auto">
            <a:xfrm>
              <a:off x="6376988" y="1801810"/>
              <a:ext cx="1047750" cy="996917"/>
            </a:xfrm>
            <a:prstGeom prst="rect">
              <a:avLst/>
            </a:prstGeom>
            <a:noFill/>
            <a:ln w="9525">
              <a:noFill/>
              <a:miter lim="800000"/>
              <a:headEnd/>
              <a:tailEnd/>
            </a:ln>
          </p:spPr>
        </p:pic>
        <p:pic>
          <p:nvPicPr>
            <p:cNvPr id="163" name="Picture 71" descr="Sprawl_bigStack.png"/>
            <p:cNvPicPr>
              <a:picLocks noChangeAspect="1"/>
            </p:cNvPicPr>
            <p:nvPr/>
          </p:nvPicPr>
          <p:blipFill>
            <a:blip r:embed="rId18" cstate="email">
              <a:lum contrast="20000"/>
            </a:blip>
            <a:srcRect/>
            <a:stretch>
              <a:fillRect/>
            </a:stretch>
          </p:blipFill>
          <p:spPr bwMode="auto">
            <a:xfrm>
              <a:off x="5214938" y="1938484"/>
              <a:ext cx="1552575" cy="1058937"/>
            </a:xfrm>
            <a:prstGeom prst="rect">
              <a:avLst/>
            </a:prstGeom>
            <a:noFill/>
            <a:ln w="9525">
              <a:noFill/>
              <a:miter lim="800000"/>
              <a:headEnd/>
              <a:tailEnd/>
            </a:ln>
          </p:spPr>
        </p:pic>
        <p:pic>
          <p:nvPicPr>
            <p:cNvPr id="164" name="Picture 72" descr="Sprawl_server_3b.png"/>
            <p:cNvPicPr>
              <a:picLocks noChangeAspect="1"/>
            </p:cNvPicPr>
            <p:nvPr/>
          </p:nvPicPr>
          <p:blipFill>
            <a:blip r:embed="rId3" cstate="email">
              <a:lum contrast="20000"/>
            </a:blip>
            <a:srcRect/>
            <a:stretch>
              <a:fillRect/>
            </a:stretch>
          </p:blipFill>
          <p:spPr bwMode="auto">
            <a:xfrm>
              <a:off x="7380288" y="2501260"/>
              <a:ext cx="590550" cy="438735"/>
            </a:xfrm>
            <a:prstGeom prst="rect">
              <a:avLst/>
            </a:prstGeom>
            <a:noFill/>
            <a:ln w="9525">
              <a:noFill/>
              <a:miter lim="800000"/>
              <a:headEnd/>
              <a:tailEnd/>
            </a:ln>
          </p:spPr>
        </p:pic>
        <p:pic>
          <p:nvPicPr>
            <p:cNvPr id="165" name="Picture 73" descr="Sprawl_server_3a.png"/>
            <p:cNvPicPr>
              <a:picLocks noChangeAspect="1"/>
            </p:cNvPicPr>
            <p:nvPr/>
          </p:nvPicPr>
          <p:blipFill>
            <a:blip r:embed="rId14" cstate="email">
              <a:lum contrast="20000"/>
            </a:blip>
            <a:srcRect/>
            <a:stretch>
              <a:fillRect/>
            </a:stretch>
          </p:blipFill>
          <p:spPr bwMode="auto">
            <a:xfrm>
              <a:off x="5057775" y="2726370"/>
              <a:ext cx="530225" cy="420359"/>
            </a:xfrm>
            <a:prstGeom prst="rect">
              <a:avLst/>
            </a:prstGeom>
            <a:noFill/>
            <a:ln w="9525">
              <a:noFill/>
              <a:miter lim="800000"/>
              <a:headEnd/>
              <a:tailEnd/>
            </a:ln>
          </p:spPr>
        </p:pic>
        <p:pic>
          <p:nvPicPr>
            <p:cNvPr id="166" name="Picture 80" descr="Sprawl_server_3a.png"/>
            <p:cNvPicPr>
              <a:picLocks noChangeAspect="1"/>
            </p:cNvPicPr>
            <p:nvPr/>
          </p:nvPicPr>
          <p:blipFill>
            <a:blip r:embed="rId14" cstate="email">
              <a:lum contrast="20000"/>
            </a:blip>
            <a:srcRect/>
            <a:stretch>
              <a:fillRect/>
            </a:stretch>
          </p:blipFill>
          <p:spPr bwMode="auto">
            <a:xfrm>
              <a:off x="7135813" y="2617260"/>
              <a:ext cx="530225" cy="420359"/>
            </a:xfrm>
            <a:prstGeom prst="rect">
              <a:avLst/>
            </a:prstGeom>
            <a:noFill/>
            <a:ln w="9525">
              <a:noFill/>
              <a:miter lim="800000"/>
              <a:headEnd/>
              <a:tailEnd/>
            </a:ln>
          </p:spPr>
        </p:pic>
        <p:pic>
          <p:nvPicPr>
            <p:cNvPr id="167" name="Picture 81" descr="Sprawl_server_3b.png"/>
            <p:cNvPicPr>
              <a:picLocks noChangeAspect="1"/>
            </p:cNvPicPr>
            <p:nvPr/>
          </p:nvPicPr>
          <p:blipFill>
            <a:blip r:embed="rId3" cstate="email">
              <a:lum contrast="20000"/>
            </a:blip>
            <a:srcRect/>
            <a:stretch>
              <a:fillRect/>
            </a:stretch>
          </p:blipFill>
          <p:spPr bwMode="auto">
            <a:xfrm>
              <a:off x="7443788" y="1884504"/>
              <a:ext cx="590550" cy="438735"/>
            </a:xfrm>
            <a:prstGeom prst="rect">
              <a:avLst/>
            </a:prstGeom>
            <a:noFill/>
            <a:ln w="9525">
              <a:noFill/>
              <a:miter lim="800000"/>
              <a:headEnd/>
              <a:tailEnd/>
            </a:ln>
          </p:spPr>
        </p:pic>
        <p:pic>
          <p:nvPicPr>
            <p:cNvPr id="168" name="Picture 82" descr="Sprawl_stack_3.png"/>
            <p:cNvPicPr>
              <a:picLocks noChangeAspect="1"/>
            </p:cNvPicPr>
            <p:nvPr/>
          </p:nvPicPr>
          <p:blipFill>
            <a:blip r:embed="rId20" cstate="email">
              <a:lum contrast="20000"/>
            </a:blip>
            <a:srcRect/>
            <a:stretch>
              <a:fillRect/>
            </a:stretch>
          </p:blipFill>
          <p:spPr bwMode="auto">
            <a:xfrm>
              <a:off x="7340600" y="2849262"/>
              <a:ext cx="1036638" cy="630538"/>
            </a:xfrm>
            <a:prstGeom prst="rect">
              <a:avLst/>
            </a:prstGeom>
            <a:noFill/>
            <a:ln w="9525">
              <a:noFill/>
              <a:miter lim="800000"/>
              <a:headEnd/>
              <a:tailEnd/>
            </a:ln>
          </p:spPr>
        </p:pic>
        <p:pic>
          <p:nvPicPr>
            <p:cNvPr id="169" name="Picture 86" descr="Sprawl_server_3b.png"/>
            <p:cNvPicPr>
              <a:picLocks noChangeAspect="1"/>
            </p:cNvPicPr>
            <p:nvPr/>
          </p:nvPicPr>
          <p:blipFill>
            <a:blip r:embed="rId3" cstate="email">
              <a:lum contrast="20000"/>
            </a:blip>
            <a:srcRect/>
            <a:stretch>
              <a:fillRect/>
            </a:stretch>
          </p:blipFill>
          <p:spPr bwMode="auto">
            <a:xfrm>
              <a:off x="4959350" y="1782285"/>
              <a:ext cx="590550" cy="438735"/>
            </a:xfrm>
            <a:prstGeom prst="rect">
              <a:avLst/>
            </a:prstGeom>
            <a:noFill/>
            <a:ln w="9525">
              <a:noFill/>
              <a:miter lim="800000"/>
              <a:headEnd/>
              <a:tailEnd/>
            </a:ln>
          </p:spPr>
        </p:pic>
        <p:pic>
          <p:nvPicPr>
            <p:cNvPr id="170" name="Picture 89" descr="Sprawl_silo_ppl.png"/>
            <p:cNvPicPr>
              <a:picLocks noChangeAspect="1"/>
            </p:cNvPicPr>
            <p:nvPr/>
          </p:nvPicPr>
          <p:blipFill>
            <a:blip r:embed="rId25" cstate="email">
              <a:lum contrast="20000"/>
            </a:blip>
            <a:srcRect/>
            <a:stretch>
              <a:fillRect/>
            </a:stretch>
          </p:blipFill>
          <p:spPr bwMode="auto">
            <a:xfrm>
              <a:off x="8377238" y="1307946"/>
              <a:ext cx="652588" cy="833827"/>
            </a:xfrm>
            <a:prstGeom prst="rect">
              <a:avLst/>
            </a:prstGeom>
            <a:noFill/>
            <a:ln w="9525">
              <a:noFill/>
              <a:miter lim="800000"/>
              <a:headEnd/>
              <a:tailEnd/>
            </a:ln>
          </p:spPr>
        </p:pic>
        <p:pic>
          <p:nvPicPr>
            <p:cNvPr id="171" name="Picture 61" descr="Sprawl_bigStack.png"/>
            <p:cNvPicPr>
              <a:picLocks noChangeAspect="1"/>
            </p:cNvPicPr>
            <p:nvPr/>
          </p:nvPicPr>
          <p:blipFill>
            <a:blip r:embed="rId26" cstate="email">
              <a:lum contrast="20000"/>
            </a:blip>
            <a:srcRect/>
            <a:stretch>
              <a:fillRect/>
            </a:stretch>
          </p:blipFill>
          <p:spPr bwMode="auto">
            <a:xfrm>
              <a:off x="8201025" y="1804107"/>
              <a:ext cx="828801" cy="1060085"/>
            </a:xfrm>
            <a:prstGeom prst="rect">
              <a:avLst/>
            </a:prstGeom>
            <a:noFill/>
            <a:ln w="9525">
              <a:noFill/>
              <a:miter lim="800000"/>
              <a:headEnd/>
              <a:tailEnd/>
            </a:ln>
          </p:spPr>
        </p:pic>
        <p:pic>
          <p:nvPicPr>
            <p:cNvPr id="172" name="Picture 77" descr="Sprawl_bigStack.png"/>
            <p:cNvPicPr>
              <a:picLocks noChangeAspect="1"/>
            </p:cNvPicPr>
            <p:nvPr/>
          </p:nvPicPr>
          <p:blipFill>
            <a:blip r:embed="rId17" cstate="email">
              <a:lum contrast="20000"/>
            </a:blip>
            <a:srcRect/>
            <a:stretch>
              <a:fillRect/>
            </a:stretch>
          </p:blipFill>
          <p:spPr bwMode="auto">
            <a:xfrm>
              <a:off x="7780338" y="2275001"/>
              <a:ext cx="1030288" cy="702895"/>
            </a:xfrm>
            <a:prstGeom prst="rect">
              <a:avLst/>
            </a:prstGeom>
            <a:noFill/>
            <a:ln w="9525">
              <a:noFill/>
              <a:miter lim="800000"/>
              <a:headEnd/>
              <a:tailEnd/>
            </a:ln>
          </p:spPr>
        </p:pic>
        <p:pic>
          <p:nvPicPr>
            <p:cNvPr id="173" name="Picture 78" descr="Sprawl_server_3b.png"/>
            <p:cNvPicPr>
              <a:picLocks noChangeAspect="1"/>
            </p:cNvPicPr>
            <p:nvPr/>
          </p:nvPicPr>
          <p:blipFill>
            <a:blip r:embed="rId27" cstate="email">
              <a:lum contrast="20000"/>
            </a:blip>
            <a:srcRect/>
            <a:stretch>
              <a:fillRect/>
            </a:stretch>
          </p:blipFill>
          <p:spPr bwMode="auto">
            <a:xfrm>
              <a:off x="8789988" y="2698805"/>
              <a:ext cx="239838" cy="438735"/>
            </a:xfrm>
            <a:prstGeom prst="rect">
              <a:avLst/>
            </a:prstGeom>
            <a:noFill/>
            <a:ln w="9525">
              <a:noFill/>
              <a:miter lim="800000"/>
              <a:headEnd/>
              <a:tailEnd/>
            </a:ln>
          </p:spPr>
        </p:pic>
        <p:pic>
          <p:nvPicPr>
            <p:cNvPr id="174" name="Picture 79" descr="Sprawl_server_3a.png"/>
            <p:cNvPicPr>
              <a:picLocks noChangeAspect="1"/>
            </p:cNvPicPr>
            <p:nvPr/>
          </p:nvPicPr>
          <p:blipFill>
            <a:blip r:embed="rId14" cstate="email">
              <a:lum contrast="20000"/>
            </a:blip>
            <a:srcRect/>
            <a:stretch>
              <a:fillRect/>
            </a:stretch>
          </p:blipFill>
          <p:spPr bwMode="auto">
            <a:xfrm>
              <a:off x="8483600" y="2819400"/>
              <a:ext cx="530225" cy="420359"/>
            </a:xfrm>
            <a:prstGeom prst="rect">
              <a:avLst/>
            </a:prstGeom>
            <a:noFill/>
            <a:ln w="9525">
              <a:noFill/>
              <a:miter lim="800000"/>
              <a:headEnd/>
              <a:tailEnd/>
            </a:ln>
          </p:spPr>
        </p:pic>
        <p:pic>
          <p:nvPicPr>
            <p:cNvPr id="175" name="Picture 93" descr="Sprawl_stack_grn.png"/>
            <p:cNvPicPr>
              <a:picLocks noChangeAspect="1"/>
            </p:cNvPicPr>
            <p:nvPr/>
          </p:nvPicPr>
          <p:blipFill>
            <a:blip r:embed="rId22" cstate="email">
              <a:lum contrast="20000"/>
            </a:blip>
            <a:srcRect/>
            <a:stretch>
              <a:fillRect/>
            </a:stretch>
          </p:blipFill>
          <p:spPr bwMode="auto">
            <a:xfrm>
              <a:off x="6216650" y="2602330"/>
              <a:ext cx="987425" cy="837272"/>
            </a:xfrm>
            <a:prstGeom prst="rect">
              <a:avLst/>
            </a:prstGeom>
            <a:noFill/>
            <a:ln w="9525">
              <a:noFill/>
              <a:miter lim="800000"/>
              <a:headEnd/>
              <a:tailEnd/>
            </a:ln>
          </p:spPr>
        </p:pic>
      </p:grpSp>
      <p:cxnSp>
        <p:nvCxnSpPr>
          <p:cNvPr id="186" name="Straight Connector 185"/>
          <p:cNvCxnSpPr/>
          <p:nvPr/>
        </p:nvCxnSpPr>
        <p:spPr>
          <a:xfrm rot="16200000" flipH="1">
            <a:off x="3731119" y="5362469"/>
            <a:ext cx="2486942" cy="0"/>
          </a:xfrm>
          <a:prstGeom prst="line">
            <a:avLst/>
          </a:prstGeom>
          <a:ln w="12700">
            <a:gradFill flip="none" rotWithShape="1">
              <a:gsLst>
                <a:gs pos="0">
                  <a:schemeClr val="accent1">
                    <a:lumMod val="5000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88" name="Group 132"/>
          <p:cNvGrpSpPr/>
          <p:nvPr/>
        </p:nvGrpSpPr>
        <p:grpSpPr>
          <a:xfrm>
            <a:off x="2345183" y="5051603"/>
            <a:ext cx="2779128" cy="1730582"/>
            <a:chOff x="1571911" y="3756598"/>
            <a:chExt cx="2043372" cy="1386902"/>
          </a:xfrm>
        </p:grpSpPr>
        <p:pic>
          <p:nvPicPr>
            <p:cNvPr id="189" name="Picture 43" descr="Sprawl_server_3b.png"/>
            <p:cNvPicPr>
              <a:picLocks noChangeAspect="1"/>
            </p:cNvPicPr>
            <p:nvPr/>
          </p:nvPicPr>
          <p:blipFill>
            <a:blip r:embed="rId3" cstate="email">
              <a:lum contrast="20000"/>
            </a:blip>
            <a:srcRect/>
            <a:stretch>
              <a:fillRect/>
            </a:stretch>
          </p:blipFill>
          <p:spPr bwMode="auto">
            <a:xfrm>
              <a:off x="2584746" y="3756598"/>
              <a:ext cx="470380" cy="414227"/>
            </a:xfrm>
            <a:prstGeom prst="rect">
              <a:avLst/>
            </a:prstGeom>
            <a:noFill/>
            <a:ln w="9525">
              <a:noFill/>
              <a:miter lim="800000"/>
              <a:headEnd/>
              <a:tailEnd/>
            </a:ln>
          </p:spPr>
        </p:pic>
        <p:pic>
          <p:nvPicPr>
            <p:cNvPr id="190" name="Picture 92" descr="Sprawl_silo_ppl_tall.png"/>
            <p:cNvPicPr>
              <a:picLocks noChangeAspect="1"/>
            </p:cNvPicPr>
            <p:nvPr/>
          </p:nvPicPr>
          <p:blipFill>
            <a:blip r:embed="rId4" cstate="email">
              <a:lum contrast="20000"/>
            </a:blip>
            <a:srcRect/>
            <a:stretch>
              <a:fillRect/>
            </a:stretch>
          </p:blipFill>
          <p:spPr bwMode="auto">
            <a:xfrm>
              <a:off x="2804762" y="3850938"/>
              <a:ext cx="810521" cy="920626"/>
            </a:xfrm>
            <a:prstGeom prst="rect">
              <a:avLst/>
            </a:prstGeom>
            <a:noFill/>
            <a:ln w="9525">
              <a:noFill/>
              <a:miter lim="800000"/>
              <a:headEnd/>
              <a:tailEnd/>
            </a:ln>
          </p:spPr>
        </p:pic>
        <p:pic>
          <p:nvPicPr>
            <p:cNvPr id="191" name="Picture 44" descr="Sprawl_server_3b.png"/>
            <p:cNvPicPr>
              <a:picLocks noChangeAspect="1"/>
            </p:cNvPicPr>
            <p:nvPr/>
          </p:nvPicPr>
          <p:blipFill>
            <a:blip r:embed="rId3" cstate="email">
              <a:lum contrast="20000"/>
            </a:blip>
            <a:srcRect/>
            <a:stretch>
              <a:fillRect/>
            </a:stretch>
          </p:blipFill>
          <p:spPr bwMode="auto">
            <a:xfrm>
              <a:off x="1952515" y="3861782"/>
              <a:ext cx="470380" cy="414227"/>
            </a:xfrm>
            <a:prstGeom prst="rect">
              <a:avLst/>
            </a:prstGeom>
            <a:noFill/>
            <a:ln w="9525">
              <a:noFill/>
              <a:miter lim="800000"/>
              <a:headEnd/>
              <a:tailEnd/>
            </a:ln>
          </p:spPr>
        </p:pic>
        <p:pic>
          <p:nvPicPr>
            <p:cNvPr id="192" name="Picture 51" descr="Sprawl_server_3b.png"/>
            <p:cNvPicPr>
              <a:picLocks noChangeAspect="1"/>
            </p:cNvPicPr>
            <p:nvPr/>
          </p:nvPicPr>
          <p:blipFill>
            <a:blip r:embed="rId3" cstate="email">
              <a:lum contrast="20000"/>
            </a:blip>
            <a:srcRect/>
            <a:stretch>
              <a:fillRect/>
            </a:stretch>
          </p:blipFill>
          <p:spPr bwMode="auto">
            <a:xfrm>
              <a:off x="2407721" y="3878047"/>
              <a:ext cx="470380" cy="414227"/>
            </a:xfrm>
            <a:prstGeom prst="rect">
              <a:avLst/>
            </a:prstGeom>
            <a:noFill/>
            <a:ln w="9525">
              <a:noFill/>
              <a:miter lim="800000"/>
              <a:headEnd/>
              <a:tailEnd/>
            </a:ln>
          </p:spPr>
        </p:pic>
        <p:pic>
          <p:nvPicPr>
            <p:cNvPr id="193" name="Picture 53" descr="Sprawl_server_row.png"/>
            <p:cNvPicPr>
              <a:picLocks noChangeAspect="1"/>
            </p:cNvPicPr>
            <p:nvPr/>
          </p:nvPicPr>
          <p:blipFill>
            <a:blip r:embed="rId5" cstate="email">
              <a:lum contrast="20000"/>
            </a:blip>
            <a:srcRect/>
            <a:stretch>
              <a:fillRect/>
            </a:stretch>
          </p:blipFill>
          <p:spPr bwMode="auto">
            <a:xfrm>
              <a:off x="1906994" y="3891060"/>
              <a:ext cx="1164570" cy="826286"/>
            </a:xfrm>
            <a:prstGeom prst="rect">
              <a:avLst/>
            </a:prstGeom>
            <a:noFill/>
            <a:ln w="9525">
              <a:noFill/>
              <a:miter lim="800000"/>
              <a:headEnd/>
              <a:tailEnd/>
            </a:ln>
          </p:spPr>
        </p:pic>
        <p:pic>
          <p:nvPicPr>
            <p:cNvPr id="194" name="Picture 54" descr="Sprawl_stack_2.png"/>
            <p:cNvPicPr>
              <a:picLocks noChangeAspect="1"/>
            </p:cNvPicPr>
            <p:nvPr/>
          </p:nvPicPr>
          <p:blipFill>
            <a:blip r:embed="rId6" cstate="email">
              <a:lum contrast="20000"/>
            </a:blip>
            <a:srcRect/>
            <a:stretch>
              <a:fillRect/>
            </a:stretch>
          </p:blipFill>
          <p:spPr bwMode="auto">
            <a:xfrm>
              <a:off x="2362200" y="4279262"/>
              <a:ext cx="795347" cy="782912"/>
            </a:xfrm>
            <a:prstGeom prst="rect">
              <a:avLst/>
            </a:prstGeom>
            <a:noFill/>
            <a:ln w="9525">
              <a:noFill/>
              <a:miter lim="800000"/>
              <a:headEnd/>
              <a:tailEnd/>
            </a:ln>
          </p:spPr>
        </p:pic>
        <p:pic>
          <p:nvPicPr>
            <p:cNvPr id="195" name="Picture 56" descr="Sprawl_silo_2.png"/>
            <p:cNvPicPr>
              <a:picLocks noChangeAspect="1"/>
            </p:cNvPicPr>
            <p:nvPr/>
          </p:nvPicPr>
          <p:blipFill>
            <a:blip r:embed="rId7" cstate="email">
              <a:lum contrast="20000"/>
            </a:blip>
            <a:srcRect/>
            <a:stretch>
              <a:fillRect/>
            </a:stretch>
          </p:blipFill>
          <p:spPr bwMode="auto">
            <a:xfrm>
              <a:off x="1571911" y="3947446"/>
              <a:ext cx="835810" cy="941229"/>
            </a:xfrm>
            <a:prstGeom prst="rect">
              <a:avLst/>
            </a:prstGeom>
            <a:noFill/>
            <a:ln w="9525">
              <a:noFill/>
              <a:miter lim="800000"/>
              <a:headEnd/>
              <a:tailEnd/>
            </a:ln>
          </p:spPr>
        </p:pic>
        <p:pic>
          <p:nvPicPr>
            <p:cNvPr id="196" name="Picture 57" descr="Sprawl_server_3b.png"/>
            <p:cNvPicPr>
              <a:picLocks noChangeAspect="1"/>
            </p:cNvPicPr>
            <p:nvPr/>
          </p:nvPicPr>
          <p:blipFill>
            <a:blip r:embed="rId8" cstate="email">
              <a:lum contrast="20000"/>
            </a:blip>
            <a:srcRect/>
            <a:stretch>
              <a:fillRect/>
            </a:stretch>
          </p:blipFill>
          <p:spPr bwMode="auto">
            <a:xfrm>
              <a:off x="2039762" y="4729273"/>
              <a:ext cx="471645" cy="414227"/>
            </a:xfrm>
            <a:prstGeom prst="rect">
              <a:avLst/>
            </a:prstGeom>
            <a:noFill/>
            <a:ln w="9525">
              <a:noFill/>
              <a:miter lim="800000"/>
              <a:headEnd/>
              <a:tailEnd/>
            </a:ln>
          </p:spPr>
        </p:pic>
        <p:pic>
          <p:nvPicPr>
            <p:cNvPr id="197" name="Picture 86" descr="Sprawl_server_3b.png"/>
            <p:cNvPicPr>
              <a:picLocks noChangeAspect="1"/>
            </p:cNvPicPr>
            <p:nvPr/>
          </p:nvPicPr>
          <p:blipFill>
            <a:blip r:embed="rId3" cstate="email">
              <a:lum contrast="20000"/>
            </a:blip>
            <a:srcRect/>
            <a:stretch>
              <a:fillRect/>
            </a:stretch>
          </p:blipFill>
          <p:spPr bwMode="auto">
            <a:xfrm>
              <a:off x="1834919" y="4679393"/>
              <a:ext cx="470380" cy="414227"/>
            </a:xfrm>
            <a:prstGeom prst="rect">
              <a:avLst/>
            </a:prstGeom>
            <a:noFill/>
            <a:ln w="9525">
              <a:noFill/>
              <a:miter lim="800000"/>
              <a:headEnd/>
              <a:tailEnd/>
            </a:ln>
          </p:spPr>
        </p:pic>
      </p:grpSp>
      <p:grpSp>
        <p:nvGrpSpPr>
          <p:cNvPr id="198" name="Group 149"/>
          <p:cNvGrpSpPr>
            <a:grpSpLocks/>
          </p:cNvGrpSpPr>
          <p:nvPr/>
        </p:nvGrpSpPr>
        <p:grpSpPr bwMode="auto">
          <a:xfrm>
            <a:off x="4145499" y="3108679"/>
            <a:ext cx="5471045" cy="3611265"/>
            <a:chOff x="4629150" y="516065"/>
            <a:chExt cx="5126038" cy="2804616"/>
          </a:xfrm>
        </p:grpSpPr>
        <p:pic>
          <p:nvPicPr>
            <p:cNvPr id="199" name="Picture 43" descr="Sprawl_server_3b.png"/>
            <p:cNvPicPr>
              <a:picLocks noChangeAspect="1"/>
            </p:cNvPicPr>
            <p:nvPr/>
          </p:nvPicPr>
          <p:blipFill>
            <a:blip r:embed="rId3" cstate="email">
              <a:lum contrast="20000"/>
            </a:blip>
            <a:srcRect/>
            <a:stretch>
              <a:fillRect/>
            </a:stretch>
          </p:blipFill>
          <p:spPr bwMode="auto">
            <a:xfrm>
              <a:off x="5900738" y="804893"/>
              <a:ext cx="590550" cy="438735"/>
            </a:xfrm>
            <a:prstGeom prst="rect">
              <a:avLst/>
            </a:prstGeom>
            <a:noFill/>
            <a:ln w="9525">
              <a:noFill/>
              <a:miter lim="800000"/>
              <a:headEnd/>
              <a:tailEnd/>
            </a:ln>
          </p:spPr>
        </p:pic>
        <p:pic>
          <p:nvPicPr>
            <p:cNvPr id="200" name="Picture 45" descr="Sprawl_stack_2.png"/>
            <p:cNvPicPr>
              <a:picLocks noChangeAspect="1"/>
            </p:cNvPicPr>
            <p:nvPr/>
          </p:nvPicPr>
          <p:blipFill>
            <a:blip r:embed="rId6" cstate="email">
              <a:lum contrast="20000"/>
            </a:blip>
            <a:srcRect/>
            <a:stretch>
              <a:fillRect/>
            </a:stretch>
          </p:blipFill>
          <p:spPr bwMode="auto">
            <a:xfrm>
              <a:off x="6426758" y="516065"/>
              <a:ext cx="998538" cy="829233"/>
            </a:xfrm>
            <a:prstGeom prst="rect">
              <a:avLst/>
            </a:prstGeom>
            <a:noFill/>
            <a:ln w="9525">
              <a:noFill/>
              <a:miter lim="800000"/>
              <a:headEnd/>
              <a:tailEnd/>
            </a:ln>
          </p:spPr>
        </p:pic>
        <p:pic>
          <p:nvPicPr>
            <p:cNvPr id="201" name="Picture 92" descr="Sprawl_silo_ppl_tall.png"/>
            <p:cNvPicPr>
              <a:picLocks noChangeAspect="1"/>
            </p:cNvPicPr>
            <p:nvPr/>
          </p:nvPicPr>
          <p:blipFill>
            <a:blip r:embed="rId4" cstate="email">
              <a:lum contrast="20000"/>
            </a:blip>
            <a:srcRect/>
            <a:stretch>
              <a:fillRect/>
            </a:stretch>
          </p:blipFill>
          <p:spPr bwMode="auto">
            <a:xfrm>
              <a:off x="6176963" y="904815"/>
              <a:ext cx="1017588" cy="975095"/>
            </a:xfrm>
            <a:prstGeom prst="rect">
              <a:avLst/>
            </a:prstGeom>
            <a:noFill/>
            <a:ln w="9525">
              <a:noFill/>
              <a:miter lim="800000"/>
              <a:headEnd/>
              <a:tailEnd/>
            </a:ln>
          </p:spPr>
        </p:pic>
        <p:pic>
          <p:nvPicPr>
            <p:cNvPr id="202" name="Picture 44" descr="Sprawl_server_3b.png"/>
            <p:cNvPicPr>
              <a:picLocks noChangeAspect="1"/>
            </p:cNvPicPr>
            <p:nvPr/>
          </p:nvPicPr>
          <p:blipFill>
            <a:blip r:embed="rId3" cstate="email">
              <a:lum contrast="20000"/>
            </a:blip>
            <a:srcRect/>
            <a:stretch>
              <a:fillRect/>
            </a:stretch>
          </p:blipFill>
          <p:spPr bwMode="auto">
            <a:xfrm>
              <a:off x="5106988" y="916300"/>
              <a:ext cx="590550" cy="438735"/>
            </a:xfrm>
            <a:prstGeom prst="rect">
              <a:avLst/>
            </a:prstGeom>
            <a:noFill/>
            <a:ln w="9525">
              <a:noFill/>
              <a:miter lim="800000"/>
              <a:headEnd/>
              <a:tailEnd/>
            </a:ln>
          </p:spPr>
        </p:pic>
        <p:pic>
          <p:nvPicPr>
            <p:cNvPr id="203" name="Picture 46" descr="Sprawl_silo_3.png"/>
            <p:cNvPicPr>
              <a:picLocks noChangeAspect="1"/>
            </p:cNvPicPr>
            <p:nvPr/>
          </p:nvPicPr>
          <p:blipFill>
            <a:blip r:embed="rId23" cstate="email">
              <a:lum contrast="20000"/>
            </a:blip>
            <a:srcRect/>
            <a:stretch>
              <a:fillRect/>
            </a:stretch>
          </p:blipFill>
          <p:spPr bwMode="auto">
            <a:xfrm>
              <a:off x="7186613" y="746319"/>
              <a:ext cx="1009650" cy="856797"/>
            </a:xfrm>
            <a:prstGeom prst="rect">
              <a:avLst/>
            </a:prstGeom>
            <a:noFill/>
            <a:ln w="9525">
              <a:noFill/>
              <a:miter lim="800000"/>
              <a:headEnd/>
              <a:tailEnd/>
            </a:ln>
          </p:spPr>
        </p:pic>
        <p:pic>
          <p:nvPicPr>
            <p:cNvPr id="204" name="Picture 47" descr="Sprawl_server_3a.png"/>
            <p:cNvPicPr>
              <a:picLocks noChangeAspect="1"/>
            </p:cNvPicPr>
            <p:nvPr/>
          </p:nvPicPr>
          <p:blipFill>
            <a:blip r:embed="rId24" cstate="email">
              <a:lum contrast="20000"/>
            </a:blip>
            <a:srcRect/>
            <a:stretch>
              <a:fillRect/>
            </a:stretch>
          </p:blipFill>
          <p:spPr bwMode="auto">
            <a:xfrm>
              <a:off x="8270875" y="831309"/>
              <a:ext cx="528638" cy="420359"/>
            </a:xfrm>
            <a:prstGeom prst="rect">
              <a:avLst/>
            </a:prstGeom>
            <a:noFill/>
            <a:ln w="9525">
              <a:noFill/>
              <a:miter lim="800000"/>
              <a:headEnd/>
              <a:tailEnd/>
            </a:ln>
          </p:spPr>
        </p:pic>
        <p:pic>
          <p:nvPicPr>
            <p:cNvPr id="205" name="Picture 48" descr="Sprawl_server_3b.png"/>
            <p:cNvPicPr>
              <a:picLocks noChangeAspect="1"/>
            </p:cNvPicPr>
            <p:nvPr/>
          </p:nvPicPr>
          <p:blipFill>
            <a:blip r:embed="rId3" cstate="email">
              <a:lum contrast="20000"/>
            </a:blip>
            <a:srcRect/>
            <a:stretch>
              <a:fillRect/>
            </a:stretch>
          </p:blipFill>
          <p:spPr bwMode="auto">
            <a:xfrm>
              <a:off x="8186738" y="1032300"/>
              <a:ext cx="590550" cy="438735"/>
            </a:xfrm>
            <a:prstGeom prst="rect">
              <a:avLst/>
            </a:prstGeom>
            <a:noFill/>
            <a:ln w="9525">
              <a:noFill/>
              <a:miter lim="800000"/>
              <a:headEnd/>
              <a:tailEnd/>
            </a:ln>
          </p:spPr>
        </p:pic>
        <p:pic>
          <p:nvPicPr>
            <p:cNvPr id="206" name="Picture 49" descr="Sprawl_bigStack.png"/>
            <p:cNvPicPr>
              <a:picLocks noChangeAspect="1"/>
            </p:cNvPicPr>
            <p:nvPr/>
          </p:nvPicPr>
          <p:blipFill>
            <a:blip r:embed="rId10" cstate="email">
              <a:lum contrast="20000"/>
            </a:blip>
            <a:srcRect/>
            <a:stretch>
              <a:fillRect/>
            </a:stretch>
          </p:blipFill>
          <p:spPr bwMode="auto">
            <a:xfrm>
              <a:off x="7778750" y="1221807"/>
              <a:ext cx="1031875" cy="702895"/>
            </a:xfrm>
            <a:prstGeom prst="rect">
              <a:avLst/>
            </a:prstGeom>
            <a:noFill/>
            <a:ln w="9525">
              <a:noFill/>
              <a:miter lim="800000"/>
              <a:headEnd/>
              <a:tailEnd/>
            </a:ln>
          </p:spPr>
        </p:pic>
        <p:pic>
          <p:nvPicPr>
            <p:cNvPr id="207" name="Picture 51" descr="Sprawl_server_3b.png"/>
            <p:cNvPicPr>
              <a:picLocks noChangeAspect="1"/>
            </p:cNvPicPr>
            <p:nvPr/>
          </p:nvPicPr>
          <p:blipFill>
            <a:blip r:embed="rId3" cstate="email">
              <a:lum contrast="20000"/>
            </a:blip>
            <a:srcRect/>
            <a:stretch>
              <a:fillRect/>
            </a:stretch>
          </p:blipFill>
          <p:spPr bwMode="auto">
            <a:xfrm>
              <a:off x="5678488" y="933528"/>
              <a:ext cx="590550" cy="438735"/>
            </a:xfrm>
            <a:prstGeom prst="rect">
              <a:avLst/>
            </a:prstGeom>
            <a:noFill/>
            <a:ln w="9525">
              <a:noFill/>
              <a:miter lim="800000"/>
              <a:headEnd/>
              <a:tailEnd/>
            </a:ln>
          </p:spPr>
        </p:pic>
        <p:pic>
          <p:nvPicPr>
            <p:cNvPr id="208" name="Picture 53" descr="Sprawl_server_row.png"/>
            <p:cNvPicPr>
              <a:picLocks noChangeAspect="1"/>
            </p:cNvPicPr>
            <p:nvPr/>
          </p:nvPicPr>
          <p:blipFill>
            <a:blip r:embed="rId5" cstate="email">
              <a:lum contrast="20000"/>
            </a:blip>
            <a:srcRect/>
            <a:stretch>
              <a:fillRect/>
            </a:stretch>
          </p:blipFill>
          <p:spPr bwMode="auto">
            <a:xfrm>
              <a:off x="5049838" y="947310"/>
              <a:ext cx="1462088" cy="875173"/>
            </a:xfrm>
            <a:prstGeom prst="rect">
              <a:avLst/>
            </a:prstGeom>
            <a:noFill/>
            <a:ln w="9525">
              <a:noFill/>
              <a:miter lim="800000"/>
              <a:headEnd/>
              <a:tailEnd/>
            </a:ln>
          </p:spPr>
        </p:pic>
        <p:pic>
          <p:nvPicPr>
            <p:cNvPr id="209" name="Picture 54" descr="Sprawl_stack_2.png"/>
            <p:cNvPicPr>
              <a:picLocks noChangeAspect="1"/>
            </p:cNvPicPr>
            <p:nvPr/>
          </p:nvPicPr>
          <p:blipFill>
            <a:blip r:embed="rId6" cstate="email">
              <a:lum contrast="20000"/>
            </a:blip>
            <a:srcRect/>
            <a:stretch>
              <a:fillRect/>
            </a:stretch>
          </p:blipFill>
          <p:spPr bwMode="auto">
            <a:xfrm>
              <a:off x="5621338" y="1358481"/>
              <a:ext cx="998538" cy="829233"/>
            </a:xfrm>
            <a:prstGeom prst="rect">
              <a:avLst/>
            </a:prstGeom>
            <a:noFill/>
            <a:ln w="9525">
              <a:noFill/>
              <a:miter lim="800000"/>
              <a:headEnd/>
              <a:tailEnd/>
            </a:ln>
          </p:spPr>
        </p:pic>
        <p:pic>
          <p:nvPicPr>
            <p:cNvPr id="210" name="Picture 56" descr="Sprawl_silo_2.png"/>
            <p:cNvPicPr>
              <a:picLocks noChangeAspect="1"/>
            </p:cNvPicPr>
            <p:nvPr/>
          </p:nvPicPr>
          <p:blipFill>
            <a:blip r:embed="rId7" cstate="email">
              <a:lum contrast="20000"/>
            </a:blip>
            <a:srcRect/>
            <a:stretch>
              <a:fillRect/>
            </a:stretch>
          </p:blipFill>
          <p:spPr bwMode="auto">
            <a:xfrm>
              <a:off x="4629150" y="1007033"/>
              <a:ext cx="1049338" cy="996917"/>
            </a:xfrm>
            <a:prstGeom prst="rect">
              <a:avLst/>
            </a:prstGeom>
            <a:noFill/>
            <a:ln w="9525">
              <a:noFill/>
              <a:miter lim="800000"/>
              <a:headEnd/>
              <a:tailEnd/>
            </a:ln>
          </p:spPr>
        </p:pic>
        <p:pic>
          <p:nvPicPr>
            <p:cNvPr id="211" name="Picture 57" descr="Sprawl_server_3b.png"/>
            <p:cNvPicPr>
              <a:picLocks noChangeAspect="1"/>
            </p:cNvPicPr>
            <p:nvPr/>
          </p:nvPicPr>
          <p:blipFill>
            <a:blip r:embed="rId8" cstate="email">
              <a:lum contrast="20000"/>
            </a:blip>
            <a:srcRect/>
            <a:stretch>
              <a:fillRect/>
            </a:stretch>
          </p:blipFill>
          <p:spPr bwMode="auto">
            <a:xfrm>
              <a:off x="5216525" y="1835117"/>
              <a:ext cx="592138" cy="438735"/>
            </a:xfrm>
            <a:prstGeom prst="rect">
              <a:avLst/>
            </a:prstGeom>
            <a:noFill/>
            <a:ln w="9525">
              <a:noFill/>
              <a:miter lim="800000"/>
              <a:headEnd/>
              <a:tailEnd/>
            </a:ln>
          </p:spPr>
        </p:pic>
        <p:pic>
          <p:nvPicPr>
            <p:cNvPr id="212" name="Picture 58" descr="Sprawl_stack_2.png"/>
            <p:cNvPicPr>
              <a:picLocks noChangeAspect="1"/>
            </p:cNvPicPr>
            <p:nvPr/>
          </p:nvPicPr>
          <p:blipFill>
            <a:blip r:embed="rId11" cstate="email">
              <a:lum contrast="20000"/>
            </a:blip>
            <a:srcRect/>
            <a:stretch>
              <a:fillRect/>
            </a:stretch>
          </p:blipFill>
          <p:spPr bwMode="auto">
            <a:xfrm>
              <a:off x="7027863" y="1340104"/>
              <a:ext cx="1000125" cy="829233"/>
            </a:xfrm>
            <a:prstGeom prst="rect">
              <a:avLst/>
            </a:prstGeom>
            <a:noFill/>
            <a:ln w="9525">
              <a:noFill/>
              <a:miter lim="800000"/>
              <a:headEnd/>
              <a:tailEnd/>
            </a:ln>
          </p:spPr>
        </p:pic>
        <p:pic>
          <p:nvPicPr>
            <p:cNvPr id="213" name="Picture 59" descr="Sprawl_server_3b.png"/>
            <p:cNvPicPr>
              <a:picLocks noChangeAspect="1"/>
            </p:cNvPicPr>
            <p:nvPr/>
          </p:nvPicPr>
          <p:blipFill>
            <a:blip r:embed="rId12" cstate="email">
              <a:lum contrast="20000"/>
            </a:blip>
            <a:srcRect/>
            <a:stretch>
              <a:fillRect/>
            </a:stretch>
          </p:blipFill>
          <p:spPr bwMode="auto">
            <a:xfrm>
              <a:off x="7986713" y="1906325"/>
              <a:ext cx="590550" cy="439884"/>
            </a:xfrm>
            <a:prstGeom prst="rect">
              <a:avLst/>
            </a:prstGeom>
            <a:noFill/>
            <a:ln w="9525">
              <a:noFill/>
              <a:miter lim="800000"/>
              <a:headEnd/>
              <a:tailEnd/>
            </a:ln>
          </p:spPr>
        </p:pic>
        <p:pic>
          <p:nvPicPr>
            <p:cNvPr id="214" name="Picture 60" descr="Sprawl_server_3b.png"/>
            <p:cNvPicPr>
              <a:picLocks noChangeAspect="1"/>
            </p:cNvPicPr>
            <p:nvPr/>
          </p:nvPicPr>
          <p:blipFill>
            <a:blip r:embed="rId3" cstate="email">
              <a:lum contrast="20000"/>
            </a:blip>
            <a:srcRect/>
            <a:stretch>
              <a:fillRect/>
            </a:stretch>
          </p:blipFill>
          <p:spPr bwMode="auto">
            <a:xfrm>
              <a:off x="7596188" y="1944227"/>
              <a:ext cx="590550" cy="438735"/>
            </a:xfrm>
            <a:prstGeom prst="rect">
              <a:avLst/>
            </a:prstGeom>
            <a:noFill/>
            <a:ln w="9525">
              <a:noFill/>
              <a:miter lim="800000"/>
              <a:headEnd/>
              <a:tailEnd/>
            </a:ln>
          </p:spPr>
        </p:pic>
        <p:pic>
          <p:nvPicPr>
            <p:cNvPr id="215" name="Picture 62" descr="Sprawl_server_row.png"/>
            <p:cNvPicPr>
              <a:picLocks noChangeAspect="1"/>
            </p:cNvPicPr>
            <p:nvPr/>
          </p:nvPicPr>
          <p:blipFill>
            <a:blip r:embed="rId13" cstate="email">
              <a:lum contrast="20000"/>
            </a:blip>
            <a:srcRect/>
            <a:stretch>
              <a:fillRect/>
            </a:stretch>
          </p:blipFill>
          <p:spPr bwMode="auto">
            <a:xfrm>
              <a:off x="7016750" y="2045297"/>
              <a:ext cx="1462088" cy="793628"/>
            </a:xfrm>
            <a:prstGeom prst="rect">
              <a:avLst/>
            </a:prstGeom>
            <a:noFill/>
            <a:ln w="9525">
              <a:noFill/>
              <a:miter lim="800000"/>
              <a:headEnd/>
              <a:tailEnd/>
            </a:ln>
          </p:spPr>
        </p:pic>
        <p:pic>
          <p:nvPicPr>
            <p:cNvPr id="216" name="Picture 63" descr="Sprawl_silo_2.png"/>
            <p:cNvPicPr>
              <a:picLocks noChangeAspect="1"/>
            </p:cNvPicPr>
            <p:nvPr/>
          </p:nvPicPr>
          <p:blipFill>
            <a:blip r:embed="rId7" cstate="email">
              <a:lum contrast="20000"/>
            </a:blip>
            <a:srcRect/>
            <a:stretch>
              <a:fillRect/>
            </a:stretch>
          </p:blipFill>
          <p:spPr bwMode="auto">
            <a:xfrm>
              <a:off x="6376988" y="1801810"/>
              <a:ext cx="1047750" cy="996917"/>
            </a:xfrm>
            <a:prstGeom prst="rect">
              <a:avLst/>
            </a:prstGeom>
            <a:noFill/>
            <a:ln w="9525">
              <a:noFill/>
              <a:miter lim="800000"/>
              <a:headEnd/>
              <a:tailEnd/>
            </a:ln>
          </p:spPr>
        </p:pic>
        <p:pic>
          <p:nvPicPr>
            <p:cNvPr id="217" name="Picture 71" descr="Sprawl_bigStack.png"/>
            <p:cNvPicPr>
              <a:picLocks noChangeAspect="1"/>
            </p:cNvPicPr>
            <p:nvPr/>
          </p:nvPicPr>
          <p:blipFill>
            <a:blip r:embed="rId18" cstate="email">
              <a:lum contrast="20000"/>
            </a:blip>
            <a:srcRect/>
            <a:stretch>
              <a:fillRect/>
            </a:stretch>
          </p:blipFill>
          <p:spPr bwMode="auto">
            <a:xfrm>
              <a:off x="5214938" y="1938484"/>
              <a:ext cx="1552575" cy="1058937"/>
            </a:xfrm>
            <a:prstGeom prst="rect">
              <a:avLst/>
            </a:prstGeom>
            <a:noFill/>
            <a:ln w="9525">
              <a:noFill/>
              <a:miter lim="800000"/>
              <a:headEnd/>
              <a:tailEnd/>
            </a:ln>
          </p:spPr>
        </p:pic>
        <p:pic>
          <p:nvPicPr>
            <p:cNvPr id="218" name="Picture 72" descr="Sprawl_server_3b.png"/>
            <p:cNvPicPr>
              <a:picLocks noChangeAspect="1"/>
            </p:cNvPicPr>
            <p:nvPr/>
          </p:nvPicPr>
          <p:blipFill>
            <a:blip r:embed="rId3" cstate="email">
              <a:lum contrast="20000"/>
            </a:blip>
            <a:srcRect/>
            <a:stretch>
              <a:fillRect/>
            </a:stretch>
          </p:blipFill>
          <p:spPr bwMode="auto">
            <a:xfrm>
              <a:off x="7380288" y="2501260"/>
              <a:ext cx="590550" cy="438735"/>
            </a:xfrm>
            <a:prstGeom prst="rect">
              <a:avLst/>
            </a:prstGeom>
            <a:noFill/>
            <a:ln w="9525">
              <a:noFill/>
              <a:miter lim="800000"/>
              <a:headEnd/>
              <a:tailEnd/>
            </a:ln>
          </p:spPr>
        </p:pic>
        <p:pic>
          <p:nvPicPr>
            <p:cNvPr id="219" name="Picture 73" descr="Sprawl_server_3a.png"/>
            <p:cNvPicPr>
              <a:picLocks noChangeAspect="1"/>
            </p:cNvPicPr>
            <p:nvPr/>
          </p:nvPicPr>
          <p:blipFill>
            <a:blip r:embed="rId14" cstate="email">
              <a:lum contrast="20000"/>
            </a:blip>
            <a:srcRect/>
            <a:stretch>
              <a:fillRect/>
            </a:stretch>
          </p:blipFill>
          <p:spPr bwMode="auto">
            <a:xfrm>
              <a:off x="5057775" y="2726370"/>
              <a:ext cx="530225" cy="420359"/>
            </a:xfrm>
            <a:prstGeom prst="rect">
              <a:avLst/>
            </a:prstGeom>
            <a:noFill/>
            <a:ln w="9525">
              <a:noFill/>
              <a:miter lim="800000"/>
              <a:headEnd/>
              <a:tailEnd/>
            </a:ln>
          </p:spPr>
        </p:pic>
        <p:pic>
          <p:nvPicPr>
            <p:cNvPr id="220" name="Picture 80" descr="Sprawl_server_3a.png"/>
            <p:cNvPicPr>
              <a:picLocks noChangeAspect="1"/>
            </p:cNvPicPr>
            <p:nvPr/>
          </p:nvPicPr>
          <p:blipFill>
            <a:blip r:embed="rId14" cstate="email">
              <a:lum contrast="20000"/>
            </a:blip>
            <a:srcRect/>
            <a:stretch>
              <a:fillRect/>
            </a:stretch>
          </p:blipFill>
          <p:spPr bwMode="auto">
            <a:xfrm>
              <a:off x="7135813" y="2617260"/>
              <a:ext cx="530225" cy="420359"/>
            </a:xfrm>
            <a:prstGeom prst="rect">
              <a:avLst/>
            </a:prstGeom>
            <a:noFill/>
            <a:ln w="9525">
              <a:noFill/>
              <a:miter lim="800000"/>
              <a:headEnd/>
              <a:tailEnd/>
            </a:ln>
          </p:spPr>
        </p:pic>
        <p:pic>
          <p:nvPicPr>
            <p:cNvPr id="221" name="Picture 81" descr="Sprawl_server_3b.png"/>
            <p:cNvPicPr>
              <a:picLocks noChangeAspect="1"/>
            </p:cNvPicPr>
            <p:nvPr/>
          </p:nvPicPr>
          <p:blipFill>
            <a:blip r:embed="rId3" cstate="email">
              <a:lum contrast="20000"/>
            </a:blip>
            <a:srcRect/>
            <a:stretch>
              <a:fillRect/>
            </a:stretch>
          </p:blipFill>
          <p:spPr bwMode="auto">
            <a:xfrm>
              <a:off x="7443788" y="1884504"/>
              <a:ext cx="590550" cy="438735"/>
            </a:xfrm>
            <a:prstGeom prst="rect">
              <a:avLst/>
            </a:prstGeom>
            <a:noFill/>
            <a:ln w="9525">
              <a:noFill/>
              <a:miter lim="800000"/>
              <a:headEnd/>
              <a:tailEnd/>
            </a:ln>
          </p:spPr>
        </p:pic>
        <p:pic>
          <p:nvPicPr>
            <p:cNvPr id="222" name="Picture 82" descr="Sprawl_stack_3.png"/>
            <p:cNvPicPr>
              <a:picLocks noChangeAspect="1"/>
            </p:cNvPicPr>
            <p:nvPr/>
          </p:nvPicPr>
          <p:blipFill>
            <a:blip r:embed="rId28" cstate="email">
              <a:lum contrast="20000"/>
            </a:blip>
            <a:srcRect/>
            <a:stretch>
              <a:fillRect/>
            </a:stretch>
          </p:blipFill>
          <p:spPr bwMode="auto">
            <a:xfrm>
              <a:off x="7340601" y="2849262"/>
              <a:ext cx="1036638" cy="471419"/>
            </a:xfrm>
            <a:prstGeom prst="rect">
              <a:avLst/>
            </a:prstGeom>
            <a:noFill/>
            <a:ln w="9525">
              <a:noFill/>
              <a:miter lim="800000"/>
              <a:headEnd/>
              <a:tailEnd/>
            </a:ln>
          </p:spPr>
        </p:pic>
        <p:pic>
          <p:nvPicPr>
            <p:cNvPr id="223" name="Picture 86" descr="Sprawl_server_3b.png"/>
            <p:cNvPicPr>
              <a:picLocks noChangeAspect="1"/>
            </p:cNvPicPr>
            <p:nvPr/>
          </p:nvPicPr>
          <p:blipFill>
            <a:blip r:embed="rId3" cstate="email">
              <a:lum contrast="20000"/>
            </a:blip>
            <a:srcRect/>
            <a:stretch>
              <a:fillRect/>
            </a:stretch>
          </p:blipFill>
          <p:spPr bwMode="auto">
            <a:xfrm>
              <a:off x="4959350" y="1782285"/>
              <a:ext cx="590550" cy="438735"/>
            </a:xfrm>
            <a:prstGeom prst="rect">
              <a:avLst/>
            </a:prstGeom>
            <a:noFill/>
            <a:ln w="9525">
              <a:noFill/>
              <a:miter lim="800000"/>
              <a:headEnd/>
              <a:tailEnd/>
            </a:ln>
          </p:spPr>
        </p:pic>
        <p:pic>
          <p:nvPicPr>
            <p:cNvPr id="224" name="Picture 89" descr="Sprawl_silo_ppl.png"/>
            <p:cNvPicPr>
              <a:picLocks noChangeAspect="1"/>
            </p:cNvPicPr>
            <p:nvPr/>
          </p:nvPicPr>
          <p:blipFill>
            <a:blip r:embed="rId15" cstate="email">
              <a:lum contrast="20000"/>
            </a:blip>
            <a:srcRect/>
            <a:stretch>
              <a:fillRect/>
            </a:stretch>
          </p:blipFill>
          <p:spPr bwMode="auto">
            <a:xfrm>
              <a:off x="8377238" y="1307946"/>
              <a:ext cx="965200" cy="833827"/>
            </a:xfrm>
            <a:prstGeom prst="rect">
              <a:avLst/>
            </a:prstGeom>
            <a:noFill/>
            <a:ln w="9525">
              <a:noFill/>
              <a:miter lim="800000"/>
              <a:headEnd/>
              <a:tailEnd/>
            </a:ln>
          </p:spPr>
        </p:pic>
        <p:pic>
          <p:nvPicPr>
            <p:cNvPr id="225" name="Picture 61" descr="Sprawl_bigStack.png"/>
            <p:cNvPicPr>
              <a:picLocks noChangeAspect="1"/>
            </p:cNvPicPr>
            <p:nvPr/>
          </p:nvPicPr>
          <p:blipFill>
            <a:blip r:embed="rId18" cstate="email">
              <a:lum contrast="20000"/>
            </a:blip>
            <a:srcRect/>
            <a:stretch>
              <a:fillRect/>
            </a:stretch>
          </p:blipFill>
          <p:spPr bwMode="auto">
            <a:xfrm>
              <a:off x="8201025" y="1804107"/>
              <a:ext cx="1554163" cy="1060085"/>
            </a:xfrm>
            <a:prstGeom prst="rect">
              <a:avLst/>
            </a:prstGeom>
            <a:noFill/>
            <a:ln w="9525">
              <a:noFill/>
              <a:miter lim="800000"/>
              <a:headEnd/>
              <a:tailEnd/>
            </a:ln>
          </p:spPr>
        </p:pic>
        <p:pic>
          <p:nvPicPr>
            <p:cNvPr id="226" name="Picture 77" descr="Sprawl_bigStack.png"/>
            <p:cNvPicPr>
              <a:picLocks noChangeAspect="1"/>
            </p:cNvPicPr>
            <p:nvPr/>
          </p:nvPicPr>
          <p:blipFill>
            <a:blip r:embed="rId17" cstate="email">
              <a:lum contrast="20000"/>
            </a:blip>
            <a:srcRect/>
            <a:stretch>
              <a:fillRect/>
            </a:stretch>
          </p:blipFill>
          <p:spPr bwMode="auto">
            <a:xfrm>
              <a:off x="7780338" y="2275001"/>
              <a:ext cx="1030288" cy="702895"/>
            </a:xfrm>
            <a:prstGeom prst="rect">
              <a:avLst/>
            </a:prstGeom>
            <a:noFill/>
            <a:ln w="9525">
              <a:noFill/>
              <a:miter lim="800000"/>
              <a:headEnd/>
              <a:tailEnd/>
            </a:ln>
          </p:spPr>
        </p:pic>
        <p:pic>
          <p:nvPicPr>
            <p:cNvPr id="227" name="Picture 78" descr="Sprawl_server_3b.png"/>
            <p:cNvPicPr>
              <a:picLocks noChangeAspect="1"/>
            </p:cNvPicPr>
            <p:nvPr/>
          </p:nvPicPr>
          <p:blipFill>
            <a:blip r:embed="rId3" cstate="email">
              <a:lum contrast="20000"/>
            </a:blip>
            <a:srcRect/>
            <a:stretch>
              <a:fillRect/>
            </a:stretch>
          </p:blipFill>
          <p:spPr bwMode="auto">
            <a:xfrm>
              <a:off x="8789988" y="2698805"/>
              <a:ext cx="590550" cy="438735"/>
            </a:xfrm>
            <a:prstGeom prst="rect">
              <a:avLst/>
            </a:prstGeom>
            <a:noFill/>
            <a:ln w="9525">
              <a:noFill/>
              <a:miter lim="800000"/>
              <a:headEnd/>
              <a:tailEnd/>
            </a:ln>
          </p:spPr>
        </p:pic>
        <p:pic>
          <p:nvPicPr>
            <p:cNvPr id="228" name="Picture 79" descr="Sprawl_server_3a.png"/>
            <p:cNvPicPr>
              <a:picLocks noChangeAspect="1"/>
            </p:cNvPicPr>
            <p:nvPr/>
          </p:nvPicPr>
          <p:blipFill>
            <a:blip r:embed="rId14" cstate="email">
              <a:lum contrast="20000"/>
            </a:blip>
            <a:srcRect/>
            <a:stretch>
              <a:fillRect/>
            </a:stretch>
          </p:blipFill>
          <p:spPr bwMode="auto">
            <a:xfrm>
              <a:off x="8483600" y="2819400"/>
              <a:ext cx="530225" cy="420359"/>
            </a:xfrm>
            <a:prstGeom prst="rect">
              <a:avLst/>
            </a:prstGeom>
            <a:noFill/>
            <a:ln w="9525">
              <a:noFill/>
              <a:miter lim="800000"/>
              <a:headEnd/>
              <a:tailEnd/>
            </a:ln>
          </p:spPr>
        </p:pic>
        <p:pic>
          <p:nvPicPr>
            <p:cNvPr id="229" name="Picture 93" descr="Sprawl_stack_grn.png"/>
            <p:cNvPicPr>
              <a:picLocks noChangeAspect="1"/>
            </p:cNvPicPr>
            <p:nvPr/>
          </p:nvPicPr>
          <p:blipFill>
            <a:blip r:embed="rId29" cstate="email">
              <a:lum contrast="20000"/>
            </a:blip>
            <a:srcRect/>
            <a:stretch>
              <a:fillRect/>
            </a:stretch>
          </p:blipFill>
          <p:spPr bwMode="auto">
            <a:xfrm>
              <a:off x="6216650" y="2602331"/>
              <a:ext cx="987426" cy="718350"/>
            </a:xfrm>
            <a:prstGeom prst="rect">
              <a:avLst/>
            </a:prstGeom>
            <a:noFill/>
            <a:ln w="9525">
              <a:noFill/>
              <a:miter lim="800000"/>
              <a:headEnd/>
              <a:tailEnd/>
            </a:ln>
          </p:spPr>
        </p:pic>
      </p:grpSp>
      <p:pic>
        <p:nvPicPr>
          <p:cNvPr id="231" name="Picture 230" descr="HP_CS_Problem_20YearsAgo_ITCalendars.png"/>
          <p:cNvPicPr>
            <a:picLocks noChangeAspect="1"/>
          </p:cNvPicPr>
          <p:nvPr/>
        </p:nvPicPr>
        <p:blipFill>
          <a:blip r:embed="rId9" cstate="screen"/>
          <a:stretch>
            <a:fillRect/>
          </a:stretch>
        </p:blipFill>
        <p:spPr>
          <a:xfrm>
            <a:off x="1450930" y="5207049"/>
            <a:ext cx="1056919" cy="925171"/>
          </a:xfrm>
          <a:prstGeom prst="rect">
            <a:avLst/>
          </a:prstGeom>
        </p:spPr>
      </p:pic>
      <p:cxnSp>
        <p:nvCxnSpPr>
          <p:cNvPr id="233" name="Straight Connector 232"/>
          <p:cNvCxnSpPr/>
          <p:nvPr/>
        </p:nvCxnSpPr>
        <p:spPr>
          <a:xfrm rot="16200000" flipH="1">
            <a:off x="3938394" y="5517903"/>
            <a:ext cx="2486942" cy="0"/>
          </a:xfrm>
          <a:prstGeom prst="line">
            <a:avLst/>
          </a:prstGeom>
          <a:ln w="12700">
            <a:gradFill flip="none" rotWithShape="1">
              <a:gsLst>
                <a:gs pos="0">
                  <a:schemeClr val="accent1">
                    <a:lumMod val="5000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7" name="Rectangle 176"/>
          <p:cNvSpPr/>
          <p:nvPr/>
        </p:nvSpPr>
        <p:spPr>
          <a:xfrm>
            <a:off x="22942" y="28093"/>
            <a:ext cx="12436475" cy="6994525"/>
          </a:xfrm>
          <a:prstGeom prst="rect">
            <a:avLst/>
          </a:prstGeom>
          <a:solidFill>
            <a:srgbClr val="FFFFFF">
              <a:alpha val="89804"/>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noAutofit/>
          </a:bodyPr>
          <a:lstStyle/>
          <a:p>
            <a:pPr algn="ctr" defTabSz="555132">
              <a:lnSpc>
                <a:spcPct val="85000"/>
              </a:lnSpc>
            </a:pPr>
            <a:endParaRPr lang="en-US" sz="2400" dirty="0">
              <a:solidFill>
                <a:prstClr val="white"/>
              </a:solidFill>
            </a:endParaRPr>
          </a:p>
        </p:txBody>
      </p:sp>
      <p:sp>
        <p:nvSpPr>
          <p:cNvPr id="239" name="TextBox 238"/>
          <p:cNvSpPr txBox="1"/>
          <p:nvPr/>
        </p:nvSpPr>
        <p:spPr>
          <a:xfrm>
            <a:off x="526536" y="1948392"/>
            <a:ext cx="4105628" cy="1390312"/>
          </a:xfrm>
          <a:prstGeom prst="rect">
            <a:avLst/>
          </a:prstGeom>
          <a:noFill/>
        </p:spPr>
        <p:txBody>
          <a:bodyPr wrap="square" lIns="111026" tIns="55513" rIns="111026" bIns="55513" rtlCol="0">
            <a:noAutofit/>
          </a:bodyPr>
          <a:lstStyle/>
          <a:p>
            <a:pPr defTabSz="555132">
              <a:lnSpc>
                <a:spcPct val="110000"/>
              </a:lnSpc>
              <a:spcAft>
                <a:spcPts val="486"/>
              </a:spcAft>
            </a:pPr>
            <a:r>
              <a:rPr lang="en-US" sz="2400" b="1" dirty="0" smtClean="0">
                <a:solidFill>
                  <a:prstClr val="black"/>
                </a:solidFill>
                <a:cs typeface="Andalus" panose="02020603050405020304" pitchFamily="18" charset="-78"/>
              </a:rPr>
              <a:t>Most storage deployed today was designed for the needs of 20 years ago</a:t>
            </a:r>
          </a:p>
        </p:txBody>
      </p:sp>
      <p:pic>
        <p:nvPicPr>
          <p:cNvPr id="242" name="Picture 241" descr="HP_CS_Problem_20YearsAgo_ServerStorage.png"/>
          <p:cNvPicPr>
            <a:picLocks noChangeAspect="1"/>
          </p:cNvPicPr>
          <p:nvPr/>
        </p:nvPicPr>
        <p:blipFill>
          <a:blip r:embed="rId30" cstate="screen"/>
          <a:stretch>
            <a:fillRect/>
          </a:stretch>
        </p:blipFill>
        <p:spPr>
          <a:xfrm>
            <a:off x="829098" y="4343685"/>
            <a:ext cx="3206660" cy="2158633"/>
          </a:xfrm>
          <a:prstGeom prst="rect">
            <a:avLst/>
          </a:prstGeom>
        </p:spPr>
      </p:pic>
      <p:sp>
        <p:nvSpPr>
          <p:cNvPr id="243" name="TextBox 242"/>
          <p:cNvSpPr txBox="1"/>
          <p:nvPr/>
        </p:nvSpPr>
        <p:spPr>
          <a:xfrm>
            <a:off x="4278507" y="3403261"/>
            <a:ext cx="1402563" cy="502246"/>
          </a:xfrm>
          <a:prstGeom prst="rect">
            <a:avLst/>
          </a:prstGeom>
          <a:noFill/>
        </p:spPr>
        <p:txBody>
          <a:bodyPr wrap="none" lIns="111026" tIns="55513" rIns="111026" bIns="55513" rtlCol="0">
            <a:noAutofit/>
          </a:bodyPr>
          <a:lstStyle/>
          <a:p>
            <a:pPr algn="ctr" defTabSz="555132"/>
            <a:r>
              <a:rPr lang="en-US" sz="3400" b="1" dirty="0">
                <a:solidFill>
                  <a:srgbClr val="0096D6"/>
                </a:solidFill>
              </a:rPr>
              <a:t>NOW </a:t>
            </a:r>
            <a:r>
              <a:rPr lang="en-US" sz="3400" b="1" dirty="0">
                <a:solidFill>
                  <a:srgbClr val="0096D6"/>
                </a:solidFill>
                <a:sym typeface="Wingdings 3"/>
              </a:rPr>
              <a:t></a:t>
            </a:r>
            <a:endParaRPr lang="en-US" sz="3400" b="1" dirty="0">
              <a:solidFill>
                <a:srgbClr val="0096D6"/>
              </a:solidFill>
            </a:endParaRPr>
          </a:p>
        </p:txBody>
      </p:sp>
      <p:grpSp>
        <p:nvGrpSpPr>
          <p:cNvPr id="244" name="Group 22"/>
          <p:cNvGrpSpPr/>
          <p:nvPr/>
        </p:nvGrpSpPr>
        <p:grpSpPr>
          <a:xfrm>
            <a:off x="5783263" y="3137333"/>
            <a:ext cx="4476829" cy="2069702"/>
            <a:chOff x="4252182" y="2266950"/>
            <a:chExt cx="3291618" cy="1521978"/>
          </a:xfrm>
        </p:grpSpPr>
        <p:sp>
          <p:nvSpPr>
            <p:cNvPr id="245" name="Rectangle 244"/>
            <p:cNvSpPr/>
            <p:nvPr/>
          </p:nvSpPr>
          <p:spPr>
            <a:xfrm>
              <a:off x="6248400" y="2647950"/>
              <a:ext cx="1295400" cy="400110"/>
            </a:xfrm>
            <a:prstGeom prst="rect">
              <a:avLst/>
            </a:prstGeom>
          </p:spPr>
          <p:txBody>
            <a:bodyPr wrap="square">
              <a:noAutofit/>
            </a:bodyPr>
            <a:lstStyle/>
            <a:p>
              <a:pPr marL="208175" indent="-208175" defTabSz="555132"/>
              <a:r>
                <a:rPr lang="en-US" sz="2400" b="1" dirty="0">
                  <a:solidFill>
                    <a:prstClr val="black"/>
                  </a:solidFill>
                </a:rPr>
                <a:t>CLOUD</a:t>
              </a:r>
            </a:p>
          </p:txBody>
        </p:sp>
        <p:pic>
          <p:nvPicPr>
            <p:cNvPr id="246" name="Picture 245" descr="HP_CS_Problem_Today_CloudNeeds.png"/>
            <p:cNvPicPr>
              <a:picLocks noChangeAspect="1"/>
            </p:cNvPicPr>
            <p:nvPr/>
          </p:nvPicPr>
          <p:blipFill>
            <a:blip r:embed="rId31" cstate="screen"/>
            <a:stretch>
              <a:fillRect/>
            </a:stretch>
          </p:blipFill>
          <p:spPr>
            <a:xfrm>
              <a:off x="4252182" y="2266950"/>
              <a:ext cx="2224818" cy="1521978"/>
            </a:xfrm>
            <a:prstGeom prst="rect">
              <a:avLst/>
            </a:prstGeom>
          </p:spPr>
        </p:pic>
      </p:grpSp>
      <p:grpSp>
        <p:nvGrpSpPr>
          <p:cNvPr id="247" name="Group 23"/>
          <p:cNvGrpSpPr/>
          <p:nvPr/>
        </p:nvGrpSpPr>
        <p:grpSpPr>
          <a:xfrm>
            <a:off x="7024048" y="4606024"/>
            <a:ext cx="4790603" cy="2466218"/>
            <a:chOff x="5164478" y="3272790"/>
            <a:chExt cx="3522322" cy="1813560"/>
          </a:xfrm>
        </p:grpSpPr>
        <p:sp>
          <p:nvSpPr>
            <p:cNvPr id="248" name="Rectangle 247"/>
            <p:cNvSpPr/>
            <p:nvPr/>
          </p:nvSpPr>
          <p:spPr>
            <a:xfrm>
              <a:off x="5164478" y="3918801"/>
              <a:ext cx="1248163" cy="400110"/>
            </a:xfrm>
            <a:prstGeom prst="rect">
              <a:avLst/>
            </a:prstGeom>
          </p:spPr>
          <p:txBody>
            <a:bodyPr wrap="none">
              <a:noAutofit/>
            </a:bodyPr>
            <a:lstStyle/>
            <a:p>
              <a:pPr marL="208175" indent="-208175" algn="ctr" defTabSz="555132"/>
              <a:r>
                <a:rPr lang="en-US" sz="2400" b="1" dirty="0">
                  <a:solidFill>
                    <a:prstClr val="black"/>
                  </a:solidFill>
                </a:rPr>
                <a:t>BIG DATA</a:t>
              </a:r>
            </a:p>
          </p:txBody>
        </p:sp>
        <p:pic>
          <p:nvPicPr>
            <p:cNvPr id="249" name="Picture 248" descr="HP_CS_Problem_Today_UnstructData.png"/>
            <p:cNvPicPr>
              <a:picLocks noChangeAspect="1"/>
            </p:cNvPicPr>
            <p:nvPr/>
          </p:nvPicPr>
          <p:blipFill>
            <a:blip r:embed="rId32" cstate="screen"/>
            <a:stretch>
              <a:fillRect/>
            </a:stretch>
          </p:blipFill>
          <p:spPr>
            <a:xfrm>
              <a:off x="6096000" y="3272790"/>
              <a:ext cx="2590800" cy="1813560"/>
            </a:xfrm>
            <a:prstGeom prst="rect">
              <a:avLst/>
            </a:prstGeom>
          </p:spPr>
        </p:pic>
      </p:grpSp>
      <p:grpSp>
        <p:nvGrpSpPr>
          <p:cNvPr id="250" name="Group 21"/>
          <p:cNvGrpSpPr/>
          <p:nvPr/>
        </p:nvGrpSpPr>
        <p:grpSpPr>
          <a:xfrm>
            <a:off x="6405347" y="1630186"/>
            <a:ext cx="5720222" cy="2177958"/>
            <a:chOff x="4709569" y="1122565"/>
            <a:chExt cx="4205831" cy="1601585"/>
          </a:xfrm>
        </p:grpSpPr>
        <p:sp>
          <p:nvSpPr>
            <p:cNvPr id="251" name="Rectangle 250"/>
            <p:cNvSpPr/>
            <p:nvPr/>
          </p:nvSpPr>
          <p:spPr>
            <a:xfrm>
              <a:off x="4709569" y="1584124"/>
              <a:ext cx="2052806" cy="400110"/>
            </a:xfrm>
            <a:prstGeom prst="rect">
              <a:avLst/>
            </a:prstGeom>
          </p:spPr>
          <p:txBody>
            <a:bodyPr wrap="none">
              <a:noAutofit/>
            </a:bodyPr>
            <a:lstStyle/>
            <a:p>
              <a:pPr defTabSz="555132"/>
              <a:r>
                <a:rPr lang="en-US" sz="2400" b="1" dirty="0">
                  <a:solidFill>
                    <a:prstClr val="black"/>
                  </a:solidFill>
                </a:rPr>
                <a:t>VIRTUALIZATION</a:t>
              </a:r>
            </a:p>
          </p:txBody>
        </p:sp>
        <p:pic>
          <p:nvPicPr>
            <p:cNvPr id="252" name="Picture 251" descr="HP_CS_Problem_Today_Virtualization.png"/>
            <p:cNvPicPr>
              <a:picLocks noChangeAspect="1"/>
            </p:cNvPicPr>
            <p:nvPr/>
          </p:nvPicPr>
          <p:blipFill>
            <a:blip r:embed="rId33" cstate="screen"/>
            <a:stretch>
              <a:fillRect/>
            </a:stretch>
          </p:blipFill>
          <p:spPr>
            <a:xfrm>
              <a:off x="6477000" y="1122565"/>
              <a:ext cx="2438400" cy="1601585"/>
            </a:xfrm>
            <a:prstGeom prst="rect">
              <a:avLst/>
            </a:prstGeom>
          </p:spPr>
        </p:pic>
      </p:grpSp>
      <p:cxnSp>
        <p:nvCxnSpPr>
          <p:cNvPr id="253" name="Straight Connector 252"/>
          <p:cNvCxnSpPr/>
          <p:nvPr/>
        </p:nvCxnSpPr>
        <p:spPr>
          <a:xfrm rot="16200000" flipH="1">
            <a:off x="3731119" y="5362469"/>
            <a:ext cx="2486942" cy="0"/>
          </a:xfrm>
          <a:prstGeom prst="line">
            <a:avLst/>
          </a:prstGeom>
          <a:ln w="12700">
            <a:gradFill flip="none" rotWithShape="1">
              <a:gsLst>
                <a:gs pos="0">
                  <a:schemeClr val="accent1">
                    <a:lumMod val="5000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16200000" flipV="1">
            <a:off x="4166334" y="2641356"/>
            <a:ext cx="1616512" cy="0"/>
          </a:xfrm>
          <a:prstGeom prst="line">
            <a:avLst/>
          </a:prstGeom>
          <a:ln w="12700">
            <a:gradFill flip="none" rotWithShape="1">
              <a:gsLst>
                <a:gs pos="0">
                  <a:schemeClr val="accent1">
                    <a:lumMod val="50000"/>
                  </a:schemeClr>
                </a:gs>
                <a:gs pos="50000">
                  <a:schemeClr val="bg1"/>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41" name="Text Placeholder 10"/>
          <p:cNvSpPr txBox="1">
            <a:spLocks/>
          </p:cNvSpPr>
          <p:nvPr/>
        </p:nvSpPr>
        <p:spPr>
          <a:xfrm>
            <a:off x="627496" y="1010321"/>
            <a:ext cx="11086112" cy="512708"/>
          </a:xfrm>
          <a:prstGeom prst="rect">
            <a:avLst/>
          </a:prstGeom>
        </p:spPr>
        <p:txBody>
          <a:bodyPr vert="horz" lIns="111026" tIns="55513" rIns="111026" bIns="55513"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None/>
            </a:pPr>
            <a:r>
              <a:rPr lang="en-US" sz="3600" b="1" dirty="0">
                <a:solidFill>
                  <a:schemeClr val="accent2">
                    <a:lumMod val="75000"/>
                  </a:schemeClr>
                </a:solidFill>
              </a:rPr>
              <a:t>The Storage Silo Era is Over</a:t>
            </a:r>
          </a:p>
        </p:txBody>
      </p:sp>
      <p:sp>
        <p:nvSpPr>
          <p:cNvPr id="240" name="Title 5"/>
          <p:cNvSpPr txBox="1">
            <a:spLocks/>
          </p:cNvSpPr>
          <p:nvPr/>
        </p:nvSpPr>
        <p:spPr>
          <a:xfrm>
            <a:off x="450828" y="319657"/>
            <a:ext cx="11506330" cy="561540"/>
          </a:xfrm>
          <a:prstGeom prst="rect">
            <a:avLst/>
          </a:prstGeom>
        </p:spPr>
        <p:txBody>
          <a:bodyPr vert="horz" lIns="111026" tIns="55513" rIns="111026" bIns="55513" rtlCol="0" anchor="ctr">
            <a:no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5400" dirty="0" smtClean="0">
                <a:solidFill>
                  <a:schemeClr val="tx1"/>
                </a:solidFill>
              </a:rPr>
              <a:t>The World Has Changed…</a:t>
            </a:r>
            <a:endParaRPr lang="en-US" sz="5400" dirty="0">
              <a:solidFill>
                <a:schemeClr val="tx1"/>
              </a:solidFill>
            </a:endParaRPr>
          </a:p>
        </p:txBody>
      </p:sp>
      <p:pic>
        <p:nvPicPr>
          <p:cNvPr id="180" name="Picture 179" descr="HP_logo_old_NewBlue_SMALL.png"/>
          <p:cNvPicPr>
            <a:picLocks noChangeAspect="1"/>
          </p:cNvPicPr>
          <p:nvPr/>
        </p:nvPicPr>
        <p:blipFill>
          <a:blip r:embed="rId34" cstate="screen"/>
          <a:stretch>
            <a:fillRect/>
          </a:stretch>
        </p:blipFill>
        <p:spPr>
          <a:xfrm>
            <a:off x="319598" y="6393600"/>
            <a:ext cx="716777" cy="506964"/>
          </a:xfrm>
          <a:prstGeom prst="rect">
            <a:avLst/>
          </a:prstGeom>
        </p:spPr>
      </p:pic>
    </p:spTree>
    <p:extLst>
      <p:ext uri="{BB962C8B-B14F-4D97-AF65-F5344CB8AC3E}">
        <p14:creationId xmlns:p14="http://schemas.microsoft.com/office/powerpoint/2010/main" val="301442579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a:t>Dataflow of Veeam backup to StoreOnce – Step </a:t>
            </a:r>
            <a:r>
              <a:rPr lang="en-US" sz="4400" dirty="0" smtClean="0"/>
              <a:t>3</a:t>
            </a:r>
            <a:endParaRPr lang="en-US" sz="4400" dirty="0"/>
          </a:p>
        </p:txBody>
      </p:sp>
      <p:cxnSp>
        <p:nvCxnSpPr>
          <p:cNvPr id="4" name="Elbow Connector 3"/>
          <p:cNvCxnSpPr>
            <a:endCxn id="40"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26"/>
          <p:cNvSpPr txBox="1"/>
          <p:nvPr/>
        </p:nvSpPr>
        <p:spPr>
          <a:xfrm>
            <a:off x="7029488" y="5116171"/>
            <a:ext cx="826445" cy="54299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solidFill>
                  <a:schemeClr val="accent1">
                    <a:lumMod val="75000"/>
                  </a:schemeClr>
                </a:solidFill>
              </a:rPr>
              <a:t>Backup LAN</a:t>
            </a:r>
          </a:p>
        </p:txBody>
      </p:sp>
      <p:cxnSp>
        <p:nvCxnSpPr>
          <p:cNvPr id="6" name="Straight Connector 5"/>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109"/>
          <p:cNvSpPr txBox="1"/>
          <p:nvPr/>
        </p:nvSpPr>
        <p:spPr>
          <a:xfrm>
            <a:off x="2474297" y="4451283"/>
            <a:ext cx="1554559" cy="327554"/>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iSCSI  LAN</a:t>
            </a:r>
          </a:p>
        </p:txBody>
      </p:sp>
      <p:grpSp>
        <p:nvGrpSpPr>
          <p:cNvPr id="9" name="Group 8"/>
          <p:cNvGrpSpPr/>
          <p:nvPr/>
        </p:nvGrpSpPr>
        <p:grpSpPr>
          <a:xfrm>
            <a:off x="7121922" y="5706051"/>
            <a:ext cx="2171079" cy="598249"/>
            <a:chOff x="4493561" y="5867400"/>
            <a:chExt cx="1596300" cy="586569"/>
          </a:xfrm>
        </p:grpSpPr>
        <p:sp>
          <p:nvSpPr>
            <p:cNvPr id="10" name="TextBox 13"/>
            <p:cNvSpPr txBox="1"/>
            <p:nvPr/>
          </p:nvSpPr>
          <p:spPr>
            <a:xfrm>
              <a:off x="4493561" y="6122025"/>
              <a:ext cx="1596300" cy="3319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HP StoreOnce Backup</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TextBox 72"/>
          <p:cNvSpPr txBox="1"/>
          <p:nvPr/>
        </p:nvSpPr>
        <p:spPr>
          <a:xfrm>
            <a:off x="6942687" y="2051548"/>
            <a:ext cx="1537723" cy="60455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Veeam </a:t>
            </a:r>
            <a:br>
              <a:rPr lang="en-US" sz="1600" dirty="0"/>
            </a:br>
            <a:r>
              <a:rPr lang="en-US" sz="1600" dirty="0"/>
              <a:t>Backup Server</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702626" y="1810190"/>
            <a:ext cx="2010460" cy="2184282"/>
            <a:chOff x="1264996" y="1385313"/>
            <a:chExt cx="1478204" cy="2141646"/>
          </a:xfrm>
        </p:grpSpPr>
        <p:sp>
          <p:nvSpPr>
            <p:cNvPr id="15" name="TextBox 91"/>
            <p:cNvSpPr txBox="1"/>
            <p:nvPr/>
          </p:nvSpPr>
          <p:spPr>
            <a:xfrm>
              <a:off x="1335993" y="1385313"/>
              <a:ext cx="564697"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WSFC</a:t>
              </a:r>
            </a:p>
          </p:txBody>
        </p:sp>
        <p:sp>
          <p:nvSpPr>
            <p:cNvPr id="16" name="Rectangle 15"/>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TextBox 108"/>
            <p:cNvSpPr txBox="1"/>
            <p:nvPr/>
          </p:nvSpPr>
          <p:spPr>
            <a:xfrm>
              <a:off x="1264996" y="1859281"/>
              <a:ext cx="563804"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VMs</a:t>
              </a:r>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24" name="TextBox 51"/>
          <p:cNvSpPr txBox="1"/>
          <p:nvPr/>
        </p:nvSpPr>
        <p:spPr>
          <a:xfrm>
            <a:off x="7958796" y="2828719"/>
            <a:ext cx="2283440"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Offhost backup proxy</a:t>
            </a:r>
          </a:p>
        </p:txBody>
      </p:sp>
      <p:pic>
        <p:nvPicPr>
          <p:cNvPr id="25"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solidFill>
            <a:srgbClr val="FF0000">
              <a:alpha val="51000"/>
            </a:srgbClr>
          </a:solidFill>
          <a:ln w="9525">
            <a:noFill/>
            <a:miter lim="800000"/>
            <a:headEnd/>
            <a:tailEnd/>
          </a:ln>
          <a:extLst/>
        </p:spPr>
      </p:pic>
      <p:cxnSp>
        <p:nvCxnSpPr>
          <p:cNvPr id="26" name="Straight Connector 25"/>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3608901" y="4176419"/>
            <a:ext cx="1762930" cy="932737"/>
          </a:xfrm>
          <a:prstGeom prst="bentConnector3">
            <a:avLst>
              <a:gd name="adj1" fmla="val 66"/>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solidFill>
            <a:srgbClr val="FF0000"/>
          </a:solidFill>
          <a:ln>
            <a:noFill/>
          </a:ln>
          <a:effectLst/>
          <a:extLst/>
        </p:spPr>
      </p:pic>
      <p:sp>
        <p:nvSpPr>
          <p:cNvPr id="29" name="TextBox 12"/>
          <p:cNvSpPr txBox="1"/>
          <p:nvPr/>
        </p:nvSpPr>
        <p:spPr>
          <a:xfrm>
            <a:off x="4853105" y="2973103"/>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0096D6"/>
                </a:solidFill>
              </a:rPr>
              <a:t>1</a:t>
            </a:r>
            <a:endParaRPr lang="en-US" sz="2000" b="1" dirty="0">
              <a:solidFill>
                <a:srgbClr val="0096D6"/>
              </a:solidFill>
            </a:endParaRPr>
          </a:p>
        </p:txBody>
      </p:sp>
      <p:sp>
        <p:nvSpPr>
          <p:cNvPr id="30" name="TextBox 61"/>
          <p:cNvSpPr txBox="1"/>
          <p:nvPr/>
        </p:nvSpPr>
        <p:spPr>
          <a:xfrm>
            <a:off x="6227451" y="6015108"/>
            <a:ext cx="759683"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FF0000"/>
                </a:solidFill>
              </a:rPr>
              <a:t>3</a:t>
            </a:r>
            <a:r>
              <a:rPr lang="en-US" sz="2000" b="1" dirty="0" smtClean="0"/>
              <a:t>, 6</a:t>
            </a:r>
            <a:endParaRPr lang="en-US" sz="2000" b="1" dirty="0"/>
          </a:p>
        </p:txBody>
      </p:sp>
      <p:cxnSp>
        <p:nvCxnSpPr>
          <p:cNvPr id="31" name="Straight Connector 30"/>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33" name="Straight Arrow Connector 32"/>
          <p:cNvCxnSpPr/>
          <p:nvPr/>
        </p:nvCxnSpPr>
        <p:spPr>
          <a:xfrm flipH="1" flipV="1">
            <a:off x="3920366" y="3399924"/>
            <a:ext cx="3022315" cy="11149"/>
          </a:xfrm>
          <a:prstGeom prst="straightConnector1">
            <a:avLst/>
          </a:prstGeom>
          <a:ln w="31750">
            <a:solidFill>
              <a:srgbClr val="0096D6"/>
            </a:solidFill>
            <a:tailEnd type="arrow"/>
          </a:ln>
        </p:spPr>
        <p:style>
          <a:lnRef idx="1">
            <a:schemeClr val="accent1"/>
          </a:lnRef>
          <a:fillRef idx="0">
            <a:schemeClr val="accent1"/>
          </a:fillRef>
          <a:effectRef idx="0">
            <a:schemeClr val="accent1"/>
          </a:effectRef>
          <a:fontRef idx="minor">
            <a:schemeClr val="tx1"/>
          </a:fontRef>
        </p:style>
      </p:cxnSp>
      <p:sp>
        <p:nvSpPr>
          <p:cNvPr id="34" name="TextBox 62"/>
          <p:cNvSpPr txBox="1"/>
          <p:nvPr/>
        </p:nvSpPr>
        <p:spPr>
          <a:xfrm>
            <a:off x="4231281" y="3916751"/>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2</a:t>
            </a:r>
            <a:endParaRPr lang="en-US" sz="2000" b="1" dirty="0"/>
          </a:p>
        </p:txBody>
      </p:sp>
      <p:sp>
        <p:nvSpPr>
          <p:cNvPr id="35" name="TextBox 66"/>
          <p:cNvSpPr txBox="1"/>
          <p:nvPr/>
        </p:nvSpPr>
        <p:spPr>
          <a:xfrm>
            <a:off x="6478091" y="4116994"/>
            <a:ext cx="758666"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4, 6</a:t>
            </a:r>
            <a:endParaRPr lang="en-US" sz="2000" b="1" dirty="0"/>
          </a:p>
        </p:txBody>
      </p:sp>
      <p:cxnSp>
        <p:nvCxnSpPr>
          <p:cNvPr id="36" name="Elbow Connector 35"/>
          <p:cNvCxnSpPr/>
          <p:nvPr/>
        </p:nvCxnSpPr>
        <p:spPr>
          <a:xfrm rot="5400000" flipH="1" flipV="1">
            <a:off x="6099277" y="4336223"/>
            <a:ext cx="1519161" cy="935393"/>
          </a:xfrm>
          <a:prstGeom prst="bentConnector3">
            <a:avLst>
              <a:gd name="adj1" fmla="val 63770"/>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Arrow Connector 38"/>
          <p:cNvCxnSpPr/>
          <p:nvPr/>
        </p:nvCxnSpPr>
        <p:spPr>
          <a:xfrm>
            <a:off x="8169498" y="3605883"/>
            <a:ext cx="8521" cy="195761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56"/>
          <p:cNvSpPr txBox="1"/>
          <p:nvPr/>
        </p:nvSpPr>
        <p:spPr>
          <a:xfrm>
            <a:off x="8894951" y="3839039"/>
            <a:ext cx="1554559"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StoreEver Tape</a:t>
            </a:r>
          </a:p>
        </p:txBody>
      </p:sp>
      <p:sp>
        <p:nvSpPr>
          <p:cNvPr id="42" name="TextBox 60"/>
          <p:cNvSpPr txBox="1"/>
          <p:nvPr/>
        </p:nvSpPr>
        <p:spPr>
          <a:xfrm>
            <a:off x="8581557" y="4026616"/>
            <a:ext cx="661591" cy="327554"/>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SAS</a:t>
            </a:r>
          </a:p>
        </p:txBody>
      </p:sp>
      <p:sp>
        <p:nvSpPr>
          <p:cNvPr id="43" name="TextBox 65"/>
          <p:cNvSpPr txBox="1"/>
          <p:nvPr/>
        </p:nvSpPr>
        <p:spPr>
          <a:xfrm>
            <a:off x="8213067" y="4788069"/>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5</a:t>
            </a:r>
            <a:endParaRPr lang="en-US" sz="2000" b="1" dirty="0"/>
          </a:p>
        </p:txBody>
      </p:sp>
      <p:sp>
        <p:nvSpPr>
          <p:cNvPr id="44" name="TextBox 45"/>
          <p:cNvSpPr txBox="1"/>
          <p:nvPr/>
        </p:nvSpPr>
        <p:spPr>
          <a:xfrm>
            <a:off x="8376764" y="3139586"/>
            <a:ext cx="1554559" cy="542997"/>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Veeam Transport Service</a:t>
            </a:r>
          </a:p>
        </p:txBody>
      </p:sp>
      <p:sp>
        <p:nvSpPr>
          <p:cNvPr id="45" name="TextBox 44"/>
          <p:cNvSpPr txBox="1"/>
          <p:nvPr/>
        </p:nvSpPr>
        <p:spPr>
          <a:xfrm>
            <a:off x="310912" y="4976411"/>
            <a:ext cx="4352766" cy="666108"/>
          </a:xfrm>
          <a:prstGeom prst="rect">
            <a:avLst/>
          </a:prstGeom>
          <a:noFill/>
          <a:ln w="19050">
            <a:solidFill>
              <a:schemeClr val="tx1"/>
            </a:solidFill>
          </a:ln>
        </p:spPr>
        <p:txBody>
          <a:bodyPr wrap="square" lIns="111026" tIns="55513" rIns="111026" bIns="55513" rtlCol="0">
            <a:spAutoFit/>
          </a:bodyPr>
          <a:lstStyle/>
          <a:p>
            <a:r>
              <a:rPr lang="en-US" dirty="0" smtClean="0"/>
              <a:t>3. </a:t>
            </a:r>
            <a:r>
              <a:rPr lang="en-US" dirty="0"/>
              <a:t>The HP StoreVirtual VSA creates the application aware snapshots</a:t>
            </a:r>
            <a:r>
              <a:rPr lang="en-US" dirty="0" smtClean="0"/>
              <a:t>.</a:t>
            </a:r>
            <a:endParaRPr lang="en-US" dirty="0">
              <a:ea typeface="Times New Roman"/>
              <a:cs typeface="Times New Roman"/>
            </a:endParaRPr>
          </a:p>
        </p:txBody>
      </p:sp>
    </p:spTree>
    <p:extLst>
      <p:ext uri="{BB962C8B-B14F-4D97-AF65-F5344CB8AC3E}">
        <p14:creationId xmlns:p14="http://schemas.microsoft.com/office/powerpoint/2010/main" val="188003876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a:t>Dataflow of Veeam backup to StoreOnce – Step </a:t>
            </a:r>
            <a:r>
              <a:rPr lang="en-US" sz="4400" dirty="0" smtClean="0"/>
              <a:t>4</a:t>
            </a:r>
            <a:endParaRPr lang="en-US" sz="4400" dirty="0"/>
          </a:p>
        </p:txBody>
      </p:sp>
      <p:cxnSp>
        <p:nvCxnSpPr>
          <p:cNvPr id="4" name="Elbow Connector 3"/>
          <p:cNvCxnSpPr>
            <a:endCxn id="40"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26"/>
          <p:cNvSpPr txBox="1"/>
          <p:nvPr/>
        </p:nvSpPr>
        <p:spPr>
          <a:xfrm>
            <a:off x="7029488" y="5116171"/>
            <a:ext cx="826445" cy="54299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solidFill>
                  <a:schemeClr val="accent1">
                    <a:lumMod val="75000"/>
                  </a:schemeClr>
                </a:solidFill>
              </a:rPr>
              <a:t>Backup LAN</a:t>
            </a:r>
          </a:p>
        </p:txBody>
      </p:sp>
      <p:cxnSp>
        <p:nvCxnSpPr>
          <p:cNvPr id="6" name="Straight Connector 5"/>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109"/>
          <p:cNvSpPr txBox="1"/>
          <p:nvPr/>
        </p:nvSpPr>
        <p:spPr>
          <a:xfrm>
            <a:off x="2474297" y="4451283"/>
            <a:ext cx="1554559"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iSCSI  LAN</a:t>
            </a:r>
          </a:p>
        </p:txBody>
      </p:sp>
      <p:grpSp>
        <p:nvGrpSpPr>
          <p:cNvPr id="9" name="Group 8"/>
          <p:cNvGrpSpPr/>
          <p:nvPr/>
        </p:nvGrpSpPr>
        <p:grpSpPr>
          <a:xfrm>
            <a:off x="7121922" y="5706051"/>
            <a:ext cx="2171079" cy="598249"/>
            <a:chOff x="4493561" y="5867400"/>
            <a:chExt cx="1596300" cy="586569"/>
          </a:xfrm>
        </p:grpSpPr>
        <p:sp>
          <p:nvSpPr>
            <p:cNvPr id="10" name="TextBox 13"/>
            <p:cNvSpPr txBox="1"/>
            <p:nvPr/>
          </p:nvSpPr>
          <p:spPr>
            <a:xfrm>
              <a:off x="4493561" y="6122025"/>
              <a:ext cx="1596300" cy="3319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HP StoreOnce Backup</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TextBox 72"/>
          <p:cNvSpPr txBox="1"/>
          <p:nvPr/>
        </p:nvSpPr>
        <p:spPr>
          <a:xfrm>
            <a:off x="6942687" y="2051548"/>
            <a:ext cx="1537723" cy="60455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Veeam </a:t>
            </a:r>
            <a:br>
              <a:rPr lang="en-US" sz="1600" dirty="0"/>
            </a:br>
            <a:r>
              <a:rPr lang="en-US" sz="1600" dirty="0"/>
              <a:t>Backup Server</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702626" y="1810190"/>
            <a:ext cx="2010460" cy="2184282"/>
            <a:chOff x="1264996" y="1385313"/>
            <a:chExt cx="1478204" cy="2141646"/>
          </a:xfrm>
        </p:grpSpPr>
        <p:sp>
          <p:nvSpPr>
            <p:cNvPr id="15" name="TextBox 91"/>
            <p:cNvSpPr txBox="1"/>
            <p:nvPr/>
          </p:nvSpPr>
          <p:spPr>
            <a:xfrm>
              <a:off x="1335993" y="1385313"/>
              <a:ext cx="564697"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WSFC</a:t>
              </a:r>
            </a:p>
          </p:txBody>
        </p:sp>
        <p:sp>
          <p:nvSpPr>
            <p:cNvPr id="16" name="Rectangle 15"/>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TextBox 108"/>
            <p:cNvSpPr txBox="1"/>
            <p:nvPr/>
          </p:nvSpPr>
          <p:spPr>
            <a:xfrm>
              <a:off x="1264996" y="1859281"/>
              <a:ext cx="563804"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VMs</a:t>
              </a:r>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24" name="TextBox 51"/>
          <p:cNvSpPr txBox="1"/>
          <p:nvPr/>
        </p:nvSpPr>
        <p:spPr>
          <a:xfrm>
            <a:off x="7958796" y="2828719"/>
            <a:ext cx="2283440"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Offhost backup proxy</a:t>
            </a:r>
          </a:p>
        </p:txBody>
      </p:sp>
      <p:pic>
        <p:nvPicPr>
          <p:cNvPr id="25"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3608901" y="4176419"/>
            <a:ext cx="1762930" cy="932737"/>
          </a:xfrm>
          <a:prstGeom prst="bentConnector3">
            <a:avLst>
              <a:gd name="adj1" fmla="val 66"/>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12"/>
          <p:cNvSpPr txBox="1"/>
          <p:nvPr/>
        </p:nvSpPr>
        <p:spPr>
          <a:xfrm>
            <a:off x="4853105" y="2973103"/>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0096D6"/>
                </a:solidFill>
              </a:rPr>
              <a:t>1</a:t>
            </a:r>
            <a:endParaRPr lang="en-US" sz="2000" b="1" dirty="0">
              <a:solidFill>
                <a:srgbClr val="0096D6"/>
              </a:solidFill>
            </a:endParaRPr>
          </a:p>
        </p:txBody>
      </p:sp>
      <p:sp>
        <p:nvSpPr>
          <p:cNvPr id="30" name="TextBox 61"/>
          <p:cNvSpPr txBox="1"/>
          <p:nvPr/>
        </p:nvSpPr>
        <p:spPr>
          <a:xfrm>
            <a:off x="6227451" y="6015108"/>
            <a:ext cx="759683"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3, 6</a:t>
            </a:r>
            <a:endParaRPr lang="en-US" b="1" dirty="0"/>
          </a:p>
        </p:txBody>
      </p:sp>
      <p:cxnSp>
        <p:nvCxnSpPr>
          <p:cNvPr id="31" name="Straight Connector 30"/>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33" name="Straight Arrow Connector 32"/>
          <p:cNvCxnSpPr/>
          <p:nvPr/>
        </p:nvCxnSpPr>
        <p:spPr>
          <a:xfrm flipH="1" flipV="1">
            <a:off x="3920366" y="3399924"/>
            <a:ext cx="3022315" cy="11149"/>
          </a:xfrm>
          <a:prstGeom prst="straightConnector1">
            <a:avLst/>
          </a:prstGeom>
          <a:ln w="31750">
            <a:solidFill>
              <a:srgbClr val="0096D6"/>
            </a:solidFill>
            <a:tailEnd type="arrow"/>
          </a:ln>
        </p:spPr>
        <p:style>
          <a:lnRef idx="1">
            <a:schemeClr val="accent1"/>
          </a:lnRef>
          <a:fillRef idx="0">
            <a:schemeClr val="accent1"/>
          </a:fillRef>
          <a:effectRef idx="0">
            <a:schemeClr val="accent1"/>
          </a:effectRef>
          <a:fontRef idx="minor">
            <a:schemeClr val="tx1"/>
          </a:fontRef>
        </p:style>
      </p:cxnSp>
      <p:sp>
        <p:nvSpPr>
          <p:cNvPr id="34" name="TextBox 62"/>
          <p:cNvSpPr txBox="1"/>
          <p:nvPr/>
        </p:nvSpPr>
        <p:spPr>
          <a:xfrm>
            <a:off x="4231281" y="3916751"/>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2</a:t>
            </a:r>
            <a:endParaRPr lang="en-US" sz="2000" b="1" dirty="0"/>
          </a:p>
        </p:txBody>
      </p:sp>
      <p:sp>
        <p:nvSpPr>
          <p:cNvPr id="35" name="TextBox 66"/>
          <p:cNvSpPr txBox="1"/>
          <p:nvPr/>
        </p:nvSpPr>
        <p:spPr>
          <a:xfrm>
            <a:off x="6478091" y="4116994"/>
            <a:ext cx="758666"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FF0000"/>
                </a:solidFill>
              </a:rPr>
              <a:t>4</a:t>
            </a:r>
            <a:r>
              <a:rPr lang="en-US" sz="2000" b="1" dirty="0" smtClean="0"/>
              <a:t>, 6</a:t>
            </a:r>
            <a:endParaRPr lang="en-US" sz="2000" b="1" dirty="0"/>
          </a:p>
        </p:txBody>
      </p:sp>
      <p:cxnSp>
        <p:nvCxnSpPr>
          <p:cNvPr id="36" name="Elbow Connector 35"/>
          <p:cNvCxnSpPr/>
          <p:nvPr/>
        </p:nvCxnSpPr>
        <p:spPr>
          <a:xfrm rot="5400000" flipH="1" flipV="1">
            <a:off x="6099277" y="4336223"/>
            <a:ext cx="1519161" cy="935393"/>
          </a:xfrm>
          <a:prstGeom prst="bentConnector3">
            <a:avLst>
              <a:gd name="adj1" fmla="val 6377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Arrow Connector 38"/>
          <p:cNvCxnSpPr/>
          <p:nvPr/>
        </p:nvCxnSpPr>
        <p:spPr>
          <a:xfrm>
            <a:off x="8169498" y="3605883"/>
            <a:ext cx="8521" cy="195761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56"/>
          <p:cNvSpPr txBox="1"/>
          <p:nvPr/>
        </p:nvSpPr>
        <p:spPr>
          <a:xfrm>
            <a:off x="8894951" y="3839039"/>
            <a:ext cx="1554559"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StoreEver Tape</a:t>
            </a:r>
          </a:p>
        </p:txBody>
      </p:sp>
      <p:sp>
        <p:nvSpPr>
          <p:cNvPr id="42" name="TextBox 60"/>
          <p:cNvSpPr txBox="1"/>
          <p:nvPr/>
        </p:nvSpPr>
        <p:spPr>
          <a:xfrm>
            <a:off x="8581557" y="4026616"/>
            <a:ext cx="661591" cy="327554"/>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SAS</a:t>
            </a:r>
          </a:p>
        </p:txBody>
      </p:sp>
      <p:sp>
        <p:nvSpPr>
          <p:cNvPr id="43" name="TextBox 65"/>
          <p:cNvSpPr txBox="1"/>
          <p:nvPr/>
        </p:nvSpPr>
        <p:spPr>
          <a:xfrm>
            <a:off x="8213067" y="4788069"/>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5</a:t>
            </a:r>
            <a:endParaRPr lang="en-US" sz="2000" b="1" dirty="0"/>
          </a:p>
        </p:txBody>
      </p:sp>
      <p:sp>
        <p:nvSpPr>
          <p:cNvPr id="44" name="TextBox 45"/>
          <p:cNvSpPr txBox="1"/>
          <p:nvPr/>
        </p:nvSpPr>
        <p:spPr>
          <a:xfrm>
            <a:off x="8376764" y="3139586"/>
            <a:ext cx="1554559" cy="542997"/>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Veeam Transport Service</a:t>
            </a:r>
          </a:p>
        </p:txBody>
      </p:sp>
      <p:sp>
        <p:nvSpPr>
          <p:cNvPr id="45" name="TextBox 44"/>
          <p:cNvSpPr txBox="1"/>
          <p:nvPr/>
        </p:nvSpPr>
        <p:spPr>
          <a:xfrm>
            <a:off x="310912" y="4976411"/>
            <a:ext cx="4352766" cy="666108"/>
          </a:xfrm>
          <a:prstGeom prst="rect">
            <a:avLst/>
          </a:prstGeom>
          <a:noFill/>
          <a:ln w="19050">
            <a:solidFill>
              <a:schemeClr val="tx1"/>
            </a:solidFill>
          </a:ln>
        </p:spPr>
        <p:txBody>
          <a:bodyPr wrap="square" lIns="111026" tIns="55513" rIns="111026" bIns="55513" rtlCol="0">
            <a:spAutoFit/>
          </a:bodyPr>
          <a:lstStyle/>
          <a:p>
            <a:r>
              <a:rPr lang="en-US" dirty="0" smtClean="0"/>
              <a:t>4. </a:t>
            </a:r>
            <a:r>
              <a:rPr lang="en-US" dirty="0"/>
              <a:t>Snapshots are mounted to the offhost backup proxy</a:t>
            </a:r>
            <a:r>
              <a:rPr lang="en-US" dirty="0" smtClean="0"/>
              <a:t>.</a:t>
            </a:r>
            <a:endParaRPr lang="en-US" dirty="0">
              <a:ea typeface="Times New Roman"/>
              <a:cs typeface="Times New Roman"/>
            </a:endParaRPr>
          </a:p>
        </p:txBody>
      </p:sp>
    </p:spTree>
    <p:extLst>
      <p:ext uri="{BB962C8B-B14F-4D97-AF65-F5344CB8AC3E}">
        <p14:creationId xmlns:p14="http://schemas.microsoft.com/office/powerpoint/2010/main" val="406229212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a:t>Dataflow of Veeam backup to StoreOnce – Step </a:t>
            </a:r>
            <a:r>
              <a:rPr lang="en-US" sz="4400" dirty="0" smtClean="0"/>
              <a:t>5</a:t>
            </a:r>
            <a:endParaRPr lang="en-US" sz="4400" dirty="0"/>
          </a:p>
        </p:txBody>
      </p:sp>
      <p:cxnSp>
        <p:nvCxnSpPr>
          <p:cNvPr id="4" name="Elbow Connector 3"/>
          <p:cNvCxnSpPr>
            <a:endCxn id="40"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26"/>
          <p:cNvSpPr txBox="1"/>
          <p:nvPr/>
        </p:nvSpPr>
        <p:spPr>
          <a:xfrm>
            <a:off x="7029488" y="5116171"/>
            <a:ext cx="826445" cy="54299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a:solidFill>
                  <a:schemeClr val="accent1">
                    <a:lumMod val="75000"/>
                  </a:schemeClr>
                </a:solidFill>
              </a:rPr>
              <a:t>Backup LAN</a:t>
            </a:r>
          </a:p>
        </p:txBody>
      </p:sp>
      <p:cxnSp>
        <p:nvCxnSpPr>
          <p:cNvPr id="6" name="Straight Connector 5"/>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109"/>
          <p:cNvSpPr txBox="1"/>
          <p:nvPr/>
        </p:nvSpPr>
        <p:spPr>
          <a:xfrm>
            <a:off x="2474297" y="4451283"/>
            <a:ext cx="1554559"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iSCSI  LAN</a:t>
            </a:r>
          </a:p>
        </p:txBody>
      </p:sp>
      <p:grpSp>
        <p:nvGrpSpPr>
          <p:cNvPr id="9" name="Group 8"/>
          <p:cNvGrpSpPr/>
          <p:nvPr/>
        </p:nvGrpSpPr>
        <p:grpSpPr>
          <a:xfrm>
            <a:off x="7121922" y="5706051"/>
            <a:ext cx="2171079" cy="598249"/>
            <a:chOff x="4493561" y="5867400"/>
            <a:chExt cx="1596300" cy="586569"/>
          </a:xfrm>
        </p:grpSpPr>
        <p:sp>
          <p:nvSpPr>
            <p:cNvPr id="10" name="TextBox 13"/>
            <p:cNvSpPr txBox="1"/>
            <p:nvPr/>
          </p:nvSpPr>
          <p:spPr>
            <a:xfrm>
              <a:off x="4493561" y="6122025"/>
              <a:ext cx="1596300" cy="3319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t>HP StoreOnce Backup</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TextBox 72"/>
          <p:cNvSpPr txBox="1"/>
          <p:nvPr/>
        </p:nvSpPr>
        <p:spPr>
          <a:xfrm>
            <a:off x="6942687" y="2051548"/>
            <a:ext cx="1537723" cy="60455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Veeam </a:t>
            </a:r>
            <a:br>
              <a:rPr lang="en-US" sz="1600" dirty="0"/>
            </a:br>
            <a:r>
              <a:rPr lang="en-US" sz="1600" dirty="0"/>
              <a:t>Backup Server</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702626" y="1810190"/>
            <a:ext cx="2010460" cy="2184282"/>
            <a:chOff x="1264996" y="1385313"/>
            <a:chExt cx="1478204" cy="2141646"/>
          </a:xfrm>
        </p:grpSpPr>
        <p:sp>
          <p:nvSpPr>
            <p:cNvPr id="15" name="TextBox 91"/>
            <p:cNvSpPr txBox="1"/>
            <p:nvPr/>
          </p:nvSpPr>
          <p:spPr>
            <a:xfrm>
              <a:off x="1335993" y="1385313"/>
              <a:ext cx="564697"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WSFC</a:t>
              </a:r>
            </a:p>
          </p:txBody>
        </p:sp>
        <p:sp>
          <p:nvSpPr>
            <p:cNvPr id="16" name="Rectangle 15"/>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TextBox 108"/>
            <p:cNvSpPr txBox="1"/>
            <p:nvPr/>
          </p:nvSpPr>
          <p:spPr>
            <a:xfrm>
              <a:off x="1264996" y="1859281"/>
              <a:ext cx="563804"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VMs</a:t>
              </a:r>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24" name="TextBox 51"/>
          <p:cNvSpPr txBox="1"/>
          <p:nvPr/>
        </p:nvSpPr>
        <p:spPr>
          <a:xfrm>
            <a:off x="7958796" y="2828719"/>
            <a:ext cx="2283440"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Offhost backup proxy</a:t>
            </a:r>
          </a:p>
        </p:txBody>
      </p:sp>
      <p:pic>
        <p:nvPicPr>
          <p:cNvPr id="25"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3608901" y="4176419"/>
            <a:ext cx="1762930" cy="932737"/>
          </a:xfrm>
          <a:prstGeom prst="bentConnector3">
            <a:avLst>
              <a:gd name="adj1" fmla="val 66"/>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12"/>
          <p:cNvSpPr txBox="1"/>
          <p:nvPr/>
        </p:nvSpPr>
        <p:spPr>
          <a:xfrm>
            <a:off x="4853105" y="2973103"/>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solidFill>
                  <a:srgbClr val="0096D6"/>
                </a:solidFill>
              </a:rPr>
              <a:t>1</a:t>
            </a:r>
            <a:endParaRPr lang="en-US" sz="2000" b="1" dirty="0">
              <a:solidFill>
                <a:srgbClr val="0096D6"/>
              </a:solidFill>
            </a:endParaRPr>
          </a:p>
        </p:txBody>
      </p:sp>
      <p:sp>
        <p:nvSpPr>
          <p:cNvPr id="30" name="TextBox 61"/>
          <p:cNvSpPr txBox="1"/>
          <p:nvPr/>
        </p:nvSpPr>
        <p:spPr>
          <a:xfrm>
            <a:off x="6227451" y="6015108"/>
            <a:ext cx="759683"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3, 6</a:t>
            </a:r>
            <a:endParaRPr lang="en-US" sz="2000" b="1" dirty="0"/>
          </a:p>
        </p:txBody>
      </p:sp>
      <p:cxnSp>
        <p:nvCxnSpPr>
          <p:cNvPr id="31" name="Straight Connector 30"/>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33" name="Straight Arrow Connector 32"/>
          <p:cNvCxnSpPr/>
          <p:nvPr/>
        </p:nvCxnSpPr>
        <p:spPr>
          <a:xfrm flipH="1" flipV="1">
            <a:off x="3920366" y="3399924"/>
            <a:ext cx="3022315" cy="11149"/>
          </a:xfrm>
          <a:prstGeom prst="straightConnector1">
            <a:avLst/>
          </a:prstGeom>
          <a:ln w="31750">
            <a:solidFill>
              <a:srgbClr val="0096D6"/>
            </a:solidFill>
            <a:tailEnd type="arrow"/>
          </a:ln>
        </p:spPr>
        <p:style>
          <a:lnRef idx="1">
            <a:schemeClr val="accent1"/>
          </a:lnRef>
          <a:fillRef idx="0">
            <a:schemeClr val="accent1"/>
          </a:fillRef>
          <a:effectRef idx="0">
            <a:schemeClr val="accent1"/>
          </a:effectRef>
          <a:fontRef idx="minor">
            <a:schemeClr val="tx1"/>
          </a:fontRef>
        </p:style>
      </p:cxnSp>
      <p:sp>
        <p:nvSpPr>
          <p:cNvPr id="34" name="TextBox 62"/>
          <p:cNvSpPr txBox="1"/>
          <p:nvPr/>
        </p:nvSpPr>
        <p:spPr>
          <a:xfrm>
            <a:off x="4231281" y="3916751"/>
            <a:ext cx="327411"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2</a:t>
            </a:r>
            <a:endParaRPr lang="en-US" sz="2000" b="1" dirty="0"/>
          </a:p>
        </p:txBody>
      </p:sp>
      <p:sp>
        <p:nvSpPr>
          <p:cNvPr id="35" name="TextBox 66"/>
          <p:cNvSpPr txBox="1"/>
          <p:nvPr/>
        </p:nvSpPr>
        <p:spPr>
          <a:xfrm>
            <a:off x="6478091" y="4116994"/>
            <a:ext cx="758666" cy="419887"/>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smtClean="0"/>
              <a:t>4, 6</a:t>
            </a:r>
            <a:endParaRPr lang="en-US" sz="2000" b="1" dirty="0"/>
          </a:p>
        </p:txBody>
      </p:sp>
      <p:cxnSp>
        <p:nvCxnSpPr>
          <p:cNvPr id="36" name="Elbow Connector 35"/>
          <p:cNvCxnSpPr/>
          <p:nvPr/>
        </p:nvCxnSpPr>
        <p:spPr>
          <a:xfrm rot="5400000" flipH="1" flipV="1">
            <a:off x="6099277" y="4336223"/>
            <a:ext cx="1519161" cy="935393"/>
          </a:xfrm>
          <a:prstGeom prst="bentConnector3">
            <a:avLst>
              <a:gd name="adj1" fmla="val 63770"/>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Arrow Connector 38"/>
          <p:cNvCxnSpPr/>
          <p:nvPr/>
        </p:nvCxnSpPr>
        <p:spPr>
          <a:xfrm>
            <a:off x="8169498" y="3605883"/>
            <a:ext cx="8521" cy="195761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56"/>
          <p:cNvSpPr txBox="1"/>
          <p:nvPr/>
        </p:nvSpPr>
        <p:spPr>
          <a:xfrm>
            <a:off x="8894951" y="3839039"/>
            <a:ext cx="1554559" cy="358331"/>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StoreEver Tape</a:t>
            </a:r>
          </a:p>
        </p:txBody>
      </p:sp>
      <p:sp>
        <p:nvSpPr>
          <p:cNvPr id="42" name="TextBox 60"/>
          <p:cNvSpPr txBox="1"/>
          <p:nvPr/>
        </p:nvSpPr>
        <p:spPr>
          <a:xfrm>
            <a:off x="8581557" y="4026616"/>
            <a:ext cx="661591" cy="327554"/>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SAS</a:t>
            </a:r>
          </a:p>
        </p:txBody>
      </p:sp>
      <p:sp>
        <p:nvSpPr>
          <p:cNvPr id="43" name="TextBox 65"/>
          <p:cNvSpPr txBox="1"/>
          <p:nvPr/>
        </p:nvSpPr>
        <p:spPr>
          <a:xfrm>
            <a:off x="8213067" y="4788069"/>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rgbClr val="FF0000"/>
                </a:solidFill>
              </a:rPr>
              <a:t>5</a:t>
            </a:r>
            <a:endParaRPr lang="en-US" b="1" dirty="0">
              <a:solidFill>
                <a:srgbClr val="FF0000"/>
              </a:solidFill>
            </a:endParaRPr>
          </a:p>
        </p:txBody>
      </p:sp>
      <p:sp>
        <p:nvSpPr>
          <p:cNvPr id="44" name="TextBox 45"/>
          <p:cNvSpPr txBox="1"/>
          <p:nvPr/>
        </p:nvSpPr>
        <p:spPr>
          <a:xfrm>
            <a:off x="8376764" y="3139586"/>
            <a:ext cx="1554559" cy="542997"/>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t>Veeam Transport Service</a:t>
            </a:r>
          </a:p>
        </p:txBody>
      </p:sp>
      <p:sp>
        <p:nvSpPr>
          <p:cNvPr id="45" name="TextBox 44"/>
          <p:cNvSpPr txBox="1"/>
          <p:nvPr/>
        </p:nvSpPr>
        <p:spPr>
          <a:xfrm>
            <a:off x="310912" y="4976411"/>
            <a:ext cx="4456404" cy="1220106"/>
          </a:xfrm>
          <a:prstGeom prst="rect">
            <a:avLst/>
          </a:prstGeom>
          <a:noFill/>
          <a:ln w="19050">
            <a:solidFill>
              <a:schemeClr val="tx1"/>
            </a:solidFill>
          </a:ln>
        </p:spPr>
        <p:txBody>
          <a:bodyPr wrap="square" lIns="111026" tIns="55513" rIns="111026" bIns="55513" rtlCol="0">
            <a:spAutoFit/>
          </a:bodyPr>
          <a:lstStyle/>
          <a:p>
            <a:r>
              <a:rPr lang="en-US" dirty="0" smtClean="0"/>
              <a:t>5. </a:t>
            </a:r>
            <a:r>
              <a:rPr lang="en-US" dirty="0"/>
              <a:t>The Veeam transport service on the offhost backup proxy processes the backup data and copies it to the StoreOnce device</a:t>
            </a:r>
            <a:r>
              <a:rPr lang="en-US" dirty="0" smtClean="0"/>
              <a:t>.</a:t>
            </a:r>
            <a:endParaRPr lang="en-US" dirty="0">
              <a:ea typeface="Times New Roman"/>
              <a:cs typeface="Times New Roman"/>
            </a:endParaRPr>
          </a:p>
        </p:txBody>
      </p:sp>
    </p:spTree>
    <p:extLst>
      <p:ext uri="{BB962C8B-B14F-4D97-AF65-F5344CB8AC3E}">
        <p14:creationId xmlns:p14="http://schemas.microsoft.com/office/powerpoint/2010/main" val="281071659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400" dirty="0"/>
              <a:t>Dataflow of Veeam backup to StoreOnce – Step </a:t>
            </a:r>
            <a:r>
              <a:rPr lang="en-US" sz="4400" dirty="0" smtClean="0"/>
              <a:t>6</a:t>
            </a:r>
            <a:endParaRPr lang="en-US" sz="4400" dirty="0"/>
          </a:p>
        </p:txBody>
      </p:sp>
      <p:cxnSp>
        <p:nvCxnSpPr>
          <p:cNvPr id="4" name="Elbow Connector 3"/>
          <p:cNvCxnSpPr>
            <a:endCxn id="40" idx="1"/>
          </p:cNvCxnSpPr>
          <p:nvPr/>
        </p:nvCxnSpPr>
        <p:spPr>
          <a:xfrm>
            <a:off x="7945716" y="3783345"/>
            <a:ext cx="1264636" cy="521996"/>
          </a:xfrm>
          <a:prstGeom prst="bentConnector3">
            <a:avLst>
              <a:gd name="adj1" fmla="val 37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26"/>
          <p:cNvSpPr txBox="1"/>
          <p:nvPr/>
        </p:nvSpPr>
        <p:spPr>
          <a:xfrm>
            <a:off x="7029488" y="5116171"/>
            <a:ext cx="826445" cy="481442"/>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accent1">
                    <a:lumMod val="75000"/>
                  </a:schemeClr>
                </a:solidFill>
              </a:rPr>
              <a:t>Backup LAN</a:t>
            </a:r>
          </a:p>
        </p:txBody>
      </p:sp>
      <p:cxnSp>
        <p:nvCxnSpPr>
          <p:cNvPr id="6" name="Straight Connector 5"/>
          <p:cNvCxnSpPr/>
          <p:nvPr/>
        </p:nvCxnSpPr>
        <p:spPr>
          <a:xfrm>
            <a:off x="1640340" y="4771638"/>
            <a:ext cx="8601895" cy="3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67646" y="4771637"/>
            <a:ext cx="0" cy="99992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TextBox 109"/>
          <p:cNvSpPr txBox="1"/>
          <p:nvPr/>
        </p:nvSpPr>
        <p:spPr>
          <a:xfrm>
            <a:off x="2474297" y="4451283"/>
            <a:ext cx="1554559"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iSCSI  LAN</a:t>
            </a:r>
          </a:p>
        </p:txBody>
      </p:sp>
      <p:grpSp>
        <p:nvGrpSpPr>
          <p:cNvPr id="9" name="Group 8"/>
          <p:cNvGrpSpPr/>
          <p:nvPr/>
        </p:nvGrpSpPr>
        <p:grpSpPr>
          <a:xfrm>
            <a:off x="7121922" y="5706056"/>
            <a:ext cx="2171079" cy="582861"/>
            <a:chOff x="4493561" y="5867400"/>
            <a:chExt cx="1596300" cy="571481"/>
          </a:xfrm>
        </p:grpSpPr>
        <p:sp>
          <p:nvSpPr>
            <p:cNvPr id="10" name="TextBox 13"/>
            <p:cNvSpPr txBox="1"/>
            <p:nvPr/>
          </p:nvSpPr>
          <p:spPr>
            <a:xfrm>
              <a:off x="4493561" y="6122025"/>
              <a:ext cx="1596300" cy="31685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dirty="0"/>
                <a:t>HP StoreOnce Backup</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TextBox 72"/>
          <p:cNvSpPr txBox="1"/>
          <p:nvPr/>
        </p:nvSpPr>
        <p:spPr>
          <a:xfrm>
            <a:off x="6942687" y="2051548"/>
            <a:ext cx="1537723" cy="573775"/>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Veeam </a:t>
            </a:r>
            <a:br>
              <a:rPr lang="en-US" sz="1500" dirty="0"/>
            </a:br>
            <a:r>
              <a:rPr lang="en-US" sz="1500" dirty="0"/>
              <a:t>Backup Server</a:t>
            </a:r>
          </a:p>
        </p:txBody>
      </p:sp>
      <p:pic>
        <p:nvPicPr>
          <p:cNvPr id="13"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733" y="5670110"/>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1702626" y="1810190"/>
            <a:ext cx="2010460" cy="2184282"/>
            <a:chOff x="1264996" y="1385313"/>
            <a:chExt cx="1478204" cy="2141646"/>
          </a:xfrm>
        </p:grpSpPr>
        <p:sp>
          <p:nvSpPr>
            <p:cNvPr id="15" name="TextBox 91"/>
            <p:cNvSpPr txBox="1"/>
            <p:nvPr/>
          </p:nvSpPr>
          <p:spPr>
            <a:xfrm>
              <a:off x="1335993" y="1385313"/>
              <a:ext cx="564697"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WSFC</a:t>
              </a:r>
            </a:p>
          </p:txBody>
        </p:sp>
        <p:sp>
          <p:nvSpPr>
            <p:cNvPr id="16" name="Rectangle 15"/>
            <p:cNvSpPr/>
            <p:nvPr/>
          </p:nvSpPr>
          <p:spPr>
            <a:xfrm>
              <a:off x="1295400" y="1631534"/>
              <a:ext cx="1447800" cy="1895425"/>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TextBox 108"/>
            <p:cNvSpPr txBox="1"/>
            <p:nvPr/>
          </p:nvSpPr>
          <p:spPr>
            <a:xfrm>
              <a:off x="1264996" y="1859281"/>
              <a:ext cx="563804" cy="271592"/>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t>VMs</a:t>
              </a:r>
            </a:p>
          </p:txBody>
        </p:sp>
        <p:pic>
          <p:nvPicPr>
            <p:cNvPr id="18"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658"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98160"/>
              <a:ext cx="344858" cy="51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9705" y="252553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0737" y="2514600"/>
              <a:ext cx="500063"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82195" y="2569795"/>
            <a:ext cx="446677" cy="345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2"/>
          <p:cNvPicPr>
            <a:picLocks noChangeAspect="1" noChangeArrowheads="1"/>
          </p:cNvPicPr>
          <p:nvPr/>
        </p:nvPicPr>
        <p:blipFill>
          <a:blip r:embed="rId7" cstate="print"/>
          <a:srcRect/>
          <a:stretch>
            <a:fillRect/>
          </a:stretch>
        </p:blipFill>
        <p:spPr bwMode="auto">
          <a:xfrm>
            <a:off x="7272209" y="2964717"/>
            <a:ext cx="686597" cy="874317"/>
          </a:xfrm>
          <a:prstGeom prst="rect">
            <a:avLst/>
          </a:prstGeom>
          <a:noFill/>
          <a:ln w="9525">
            <a:noFill/>
            <a:miter lim="800000"/>
            <a:headEnd/>
            <a:tailEnd/>
          </a:ln>
        </p:spPr>
      </p:pic>
      <p:sp>
        <p:nvSpPr>
          <p:cNvPr id="24" name="TextBox 51"/>
          <p:cNvSpPr txBox="1"/>
          <p:nvPr/>
        </p:nvSpPr>
        <p:spPr>
          <a:xfrm>
            <a:off x="7958796" y="2828719"/>
            <a:ext cx="2283440" cy="34294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Offhost backup proxy</a:t>
            </a:r>
          </a:p>
        </p:txBody>
      </p:sp>
      <p:pic>
        <p:nvPicPr>
          <p:cNvPr id="25" name="Picture 2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5815058" y="5853380"/>
            <a:ext cx="432653" cy="491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7547666"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3608901" y="4176419"/>
            <a:ext cx="1762930" cy="932737"/>
          </a:xfrm>
          <a:prstGeom prst="bentConnector3">
            <a:avLst>
              <a:gd name="adj1" fmla="val 66"/>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67383" y="5717922"/>
            <a:ext cx="447547" cy="329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12"/>
          <p:cNvSpPr txBox="1"/>
          <p:nvPr/>
        </p:nvSpPr>
        <p:spPr>
          <a:xfrm>
            <a:off x="4853105" y="2973103"/>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rgbClr val="0096D6"/>
                </a:solidFill>
              </a:rPr>
              <a:t>1</a:t>
            </a:r>
            <a:endParaRPr lang="en-US" b="1" dirty="0">
              <a:solidFill>
                <a:srgbClr val="0096D6"/>
              </a:solidFill>
            </a:endParaRPr>
          </a:p>
        </p:txBody>
      </p:sp>
      <p:sp>
        <p:nvSpPr>
          <p:cNvPr id="30" name="TextBox 61"/>
          <p:cNvSpPr txBox="1"/>
          <p:nvPr/>
        </p:nvSpPr>
        <p:spPr>
          <a:xfrm>
            <a:off x="6227451" y="6015108"/>
            <a:ext cx="759683"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3, </a:t>
            </a:r>
            <a:r>
              <a:rPr lang="en-US" b="1" dirty="0" smtClean="0">
                <a:solidFill>
                  <a:srgbClr val="FF0000"/>
                </a:solidFill>
              </a:rPr>
              <a:t>6</a:t>
            </a:r>
            <a:endParaRPr lang="en-US" b="1" dirty="0">
              <a:solidFill>
                <a:srgbClr val="FF0000"/>
              </a:solidFill>
            </a:endParaRPr>
          </a:p>
        </p:txBody>
      </p:sp>
      <p:cxnSp>
        <p:nvCxnSpPr>
          <p:cNvPr id="31" name="Straight Connector 30"/>
          <p:cNvCxnSpPr/>
          <p:nvPr/>
        </p:nvCxnSpPr>
        <p:spPr>
          <a:xfrm>
            <a:off x="2365801" y="3839034"/>
            <a:ext cx="0" cy="93260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967451" y="2700806"/>
            <a:ext cx="1538368" cy="21475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dirty="0"/>
              <a:t>Hyper-V cluster</a:t>
            </a:r>
          </a:p>
        </p:txBody>
      </p:sp>
      <p:cxnSp>
        <p:nvCxnSpPr>
          <p:cNvPr id="33" name="Straight Arrow Connector 32"/>
          <p:cNvCxnSpPr/>
          <p:nvPr/>
        </p:nvCxnSpPr>
        <p:spPr>
          <a:xfrm flipH="1" flipV="1">
            <a:off x="3920366" y="3399924"/>
            <a:ext cx="3022315" cy="11149"/>
          </a:xfrm>
          <a:prstGeom prst="straightConnector1">
            <a:avLst/>
          </a:prstGeom>
          <a:ln w="31750">
            <a:solidFill>
              <a:srgbClr val="0096D6"/>
            </a:solidFill>
            <a:tailEnd type="arrow"/>
          </a:ln>
        </p:spPr>
        <p:style>
          <a:lnRef idx="1">
            <a:schemeClr val="accent1"/>
          </a:lnRef>
          <a:fillRef idx="0">
            <a:schemeClr val="accent1"/>
          </a:fillRef>
          <a:effectRef idx="0">
            <a:schemeClr val="accent1"/>
          </a:effectRef>
          <a:fontRef idx="minor">
            <a:schemeClr val="tx1"/>
          </a:fontRef>
        </p:style>
      </p:cxnSp>
      <p:sp>
        <p:nvSpPr>
          <p:cNvPr id="34" name="TextBox 62"/>
          <p:cNvSpPr txBox="1"/>
          <p:nvPr/>
        </p:nvSpPr>
        <p:spPr>
          <a:xfrm>
            <a:off x="4231281" y="3916751"/>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2</a:t>
            </a:r>
            <a:endParaRPr lang="en-US" b="1" dirty="0"/>
          </a:p>
        </p:txBody>
      </p:sp>
      <p:sp>
        <p:nvSpPr>
          <p:cNvPr id="35" name="TextBox 66"/>
          <p:cNvSpPr txBox="1"/>
          <p:nvPr/>
        </p:nvSpPr>
        <p:spPr>
          <a:xfrm>
            <a:off x="6478091" y="4116994"/>
            <a:ext cx="758666"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4, </a:t>
            </a:r>
            <a:r>
              <a:rPr lang="en-US" b="1" dirty="0" smtClean="0">
                <a:solidFill>
                  <a:srgbClr val="FF0000"/>
                </a:solidFill>
              </a:rPr>
              <a:t>6</a:t>
            </a:r>
            <a:endParaRPr lang="en-US" b="1" dirty="0">
              <a:solidFill>
                <a:srgbClr val="FF0000"/>
              </a:solidFill>
            </a:endParaRPr>
          </a:p>
        </p:txBody>
      </p:sp>
      <p:cxnSp>
        <p:nvCxnSpPr>
          <p:cNvPr id="36" name="Elbow Connector 35"/>
          <p:cNvCxnSpPr/>
          <p:nvPr/>
        </p:nvCxnSpPr>
        <p:spPr>
          <a:xfrm rot="5400000" flipH="1" flipV="1">
            <a:off x="6099277" y="4336223"/>
            <a:ext cx="1519161" cy="935393"/>
          </a:xfrm>
          <a:prstGeom prst="bentConnector3">
            <a:avLst>
              <a:gd name="adj1" fmla="val 63770"/>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752296" y="3837889"/>
            <a:ext cx="2653" cy="1868163"/>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8" name="Picture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58806" y="3184483"/>
            <a:ext cx="505232" cy="378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Arrow Connector 38"/>
          <p:cNvCxnSpPr/>
          <p:nvPr/>
        </p:nvCxnSpPr>
        <p:spPr>
          <a:xfrm>
            <a:off x="8169498" y="3605883"/>
            <a:ext cx="8521" cy="195761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0352" y="4072190"/>
            <a:ext cx="871962" cy="466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56"/>
          <p:cNvSpPr txBox="1"/>
          <p:nvPr/>
        </p:nvSpPr>
        <p:spPr>
          <a:xfrm>
            <a:off x="8894951" y="3839039"/>
            <a:ext cx="1554559" cy="342943"/>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t>StoreEver Tape</a:t>
            </a:r>
          </a:p>
        </p:txBody>
      </p:sp>
      <p:sp>
        <p:nvSpPr>
          <p:cNvPr id="42" name="TextBox 60"/>
          <p:cNvSpPr txBox="1"/>
          <p:nvPr/>
        </p:nvSpPr>
        <p:spPr>
          <a:xfrm>
            <a:off x="8581557" y="4026616"/>
            <a:ext cx="661591" cy="312165"/>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SAS</a:t>
            </a:r>
          </a:p>
        </p:txBody>
      </p:sp>
      <p:sp>
        <p:nvSpPr>
          <p:cNvPr id="43" name="TextBox 65"/>
          <p:cNvSpPr txBox="1"/>
          <p:nvPr/>
        </p:nvSpPr>
        <p:spPr>
          <a:xfrm>
            <a:off x="8213067" y="4788069"/>
            <a:ext cx="327411" cy="389109"/>
          </a:xfrm>
          <a:prstGeom prst="rect">
            <a:avLst/>
          </a:prstGeom>
          <a:noFill/>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t>5</a:t>
            </a:r>
            <a:endParaRPr lang="en-US" b="1" dirty="0"/>
          </a:p>
        </p:txBody>
      </p:sp>
      <p:sp>
        <p:nvSpPr>
          <p:cNvPr id="44" name="TextBox 45"/>
          <p:cNvSpPr txBox="1"/>
          <p:nvPr/>
        </p:nvSpPr>
        <p:spPr>
          <a:xfrm>
            <a:off x="8376764" y="3139586"/>
            <a:ext cx="1554559" cy="512220"/>
          </a:xfrm>
          <a:prstGeom prst="rect">
            <a:avLst/>
          </a:prstGeom>
          <a:noFill/>
          <a:ln w="25400">
            <a:noFill/>
          </a:ln>
        </p:spPr>
        <p:txBody>
          <a:bodyPr wrap="square" lIns="111026" tIns="55513" rIns="111026" bIns="55513"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dirty="0"/>
              <a:t>Veeam Transport Service</a:t>
            </a:r>
          </a:p>
        </p:txBody>
      </p:sp>
      <p:sp>
        <p:nvSpPr>
          <p:cNvPr id="45" name="TextBox 44"/>
          <p:cNvSpPr txBox="1"/>
          <p:nvPr/>
        </p:nvSpPr>
        <p:spPr>
          <a:xfrm>
            <a:off x="310912" y="4976411"/>
            <a:ext cx="4352766" cy="666108"/>
          </a:xfrm>
          <a:prstGeom prst="rect">
            <a:avLst/>
          </a:prstGeom>
          <a:noFill/>
          <a:ln w="19050">
            <a:solidFill>
              <a:schemeClr val="tx1"/>
            </a:solidFill>
          </a:ln>
        </p:spPr>
        <p:txBody>
          <a:bodyPr wrap="square" lIns="111026" tIns="55513" rIns="111026" bIns="55513" rtlCol="0">
            <a:spAutoFit/>
          </a:bodyPr>
          <a:lstStyle/>
          <a:p>
            <a:r>
              <a:rPr lang="en-US" dirty="0" smtClean="0"/>
              <a:t>6. </a:t>
            </a:r>
            <a:r>
              <a:rPr lang="en-US" dirty="0"/>
              <a:t>Upon completion of the backup job, the snapshot is unmounted and deleted</a:t>
            </a:r>
            <a:r>
              <a:rPr lang="en-US" dirty="0" smtClean="0"/>
              <a:t>.</a:t>
            </a:r>
            <a:endParaRPr lang="en-US" dirty="0">
              <a:ea typeface="Times New Roman"/>
              <a:cs typeface="Times New Roman"/>
            </a:endParaRPr>
          </a:p>
        </p:txBody>
      </p:sp>
    </p:spTree>
    <p:extLst>
      <p:ext uri="{BB962C8B-B14F-4D97-AF65-F5344CB8AC3E}">
        <p14:creationId xmlns:p14="http://schemas.microsoft.com/office/powerpoint/2010/main" val="82283024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Description of Veeam backup to StoreOnce with offhost proxy </a:t>
            </a:r>
          </a:p>
        </p:txBody>
      </p:sp>
      <p:graphicFrame>
        <p:nvGraphicFramePr>
          <p:cNvPr id="8" name="Table 7"/>
          <p:cNvGraphicFramePr>
            <a:graphicFrameLocks noGrp="1"/>
          </p:cNvGraphicFramePr>
          <p:nvPr>
            <p:extLst>
              <p:ext uri="{D42A27DB-BD31-4B8C-83A1-F6EECF244321}">
                <p14:modId xmlns:p14="http://schemas.microsoft.com/office/powerpoint/2010/main" val="845605451"/>
              </p:ext>
            </p:extLst>
          </p:nvPr>
        </p:nvGraphicFramePr>
        <p:xfrm>
          <a:off x="1347285" y="2331515"/>
          <a:ext cx="9327356" cy="4429862"/>
        </p:xfrm>
        <a:graphic>
          <a:graphicData uri="http://schemas.openxmlformats.org/drawingml/2006/table">
            <a:tbl>
              <a:tblPr>
                <a:tableStyleId>{5C22544A-7EE6-4342-B048-85BDC9FD1C3A}</a:tableStyleId>
              </a:tblPr>
              <a:tblGrid>
                <a:gridCol w="902527"/>
                <a:gridCol w="8424829"/>
              </a:tblGrid>
              <a:tr h="664375">
                <a:tc>
                  <a:txBody>
                    <a:bodyPr/>
                    <a:lstStyle/>
                    <a:p>
                      <a:pPr marL="0" marR="0" algn="ctr">
                        <a:spcBef>
                          <a:spcPts val="300"/>
                        </a:spcBef>
                        <a:spcAft>
                          <a:spcPts val="300"/>
                        </a:spcAft>
                      </a:pPr>
                      <a:r>
                        <a:rPr lang="en-US" sz="1900" dirty="0">
                          <a:effectLst/>
                          <a:latin typeface="+mn-lt"/>
                        </a:rPr>
                        <a:t>1</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Veeam backup server requests a snapshot of the SharePoint VMs on the Hyper-V host.</a:t>
                      </a:r>
                      <a:endParaRPr lang="en-US" sz="1900" dirty="0">
                        <a:effectLst/>
                        <a:latin typeface="+mn-lt"/>
                        <a:ea typeface="Times New Roman"/>
                        <a:cs typeface="Times New Roman"/>
                      </a:endParaRPr>
                    </a:p>
                  </a:txBody>
                  <a:tcPr marL="37137" marR="310912" marT="27849" marB="27849" anchor="ctr">
                    <a:noFill/>
                  </a:tcPr>
                </a:tc>
              </a:tr>
              <a:tr h="664375">
                <a:tc>
                  <a:txBody>
                    <a:bodyPr/>
                    <a:lstStyle/>
                    <a:p>
                      <a:pPr marL="0" marR="0" algn="ctr">
                        <a:spcBef>
                          <a:spcPts val="300"/>
                        </a:spcBef>
                        <a:spcAft>
                          <a:spcPts val="300"/>
                        </a:spcAft>
                      </a:pPr>
                      <a:r>
                        <a:rPr lang="en-US" sz="1900" dirty="0">
                          <a:effectLst/>
                          <a:latin typeface="+mn-lt"/>
                        </a:rPr>
                        <a:t>2</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The Hyper-V host quiesces the VM applications and requests a snapshot of the VSA volumes.</a:t>
                      </a:r>
                      <a:endParaRPr lang="en-US" sz="1900" dirty="0">
                        <a:effectLst/>
                        <a:latin typeface="+mn-lt"/>
                        <a:ea typeface="Times New Roman"/>
                        <a:cs typeface="Times New Roman"/>
                      </a:endParaRPr>
                    </a:p>
                  </a:txBody>
                  <a:tcPr marL="37137" marR="310912" marT="27849" marB="27849" anchor="ctr">
                    <a:noFill/>
                  </a:tcPr>
                </a:tc>
              </a:tr>
              <a:tr h="660246">
                <a:tc>
                  <a:txBody>
                    <a:bodyPr/>
                    <a:lstStyle/>
                    <a:p>
                      <a:pPr marL="0" marR="0" algn="ctr">
                        <a:spcBef>
                          <a:spcPts val="300"/>
                        </a:spcBef>
                        <a:spcAft>
                          <a:spcPts val="300"/>
                        </a:spcAft>
                      </a:pPr>
                      <a:r>
                        <a:rPr lang="en-US" sz="1900" dirty="0">
                          <a:effectLst/>
                          <a:latin typeface="+mn-lt"/>
                        </a:rPr>
                        <a:t>3</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The </a:t>
                      </a:r>
                      <a:r>
                        <a:rPr lang="en-US" sz="1900" dirty="0" smtClean="0">
                          <a:effectLst/>
                          <a:latin typeface="+mn-lt"/>
                        </a:rPr>
                        <a:t>HP</a:t>
                      </a:r>
                      <a:r>
                        <a:rPr lang="en-US" sz="1900" baseline="0" dirty="0" smtClean="0">
                          <a:effectLst/>
                          <a:latin typeface="+mn-lt"/>
                        </a:rPr>
                        <a:t> StoreVirtual </a:t>
                      </a:r>
                      <a:r>
                        <a:rPr lang="en-US" sz="1900" dirty="0" smtClean="0">
                          <a:effectLst/>
                          <a:latin typeface="+mn-lt"/>
                        </a:rPr>
                        <a:t>VSA </a:t>
                      </a:r>
                      <a:r>
                        <a:rPr lang="en-US" sz="1900" dirty="0">
                          <a:effectLst/>
                          <a:latin typeface="+mn-lt"/>
                        </a:rPr>
                        <a:t>creates the application aware snapshots.</a:t>
                      </a:r>
                      <a:endParaRPr lang="en-US" sz="1900" dirty="0">
                        <a:effectLst/>
                        <a:latin typeface="+mn-lt"/>
                        <a:ea typeface="Times New Roman"/>
                        <a:cs typeface="Times New Roman"/>
                      </a:endParaRPr>
                    </a:p>
                  </a:txBody>
                  <a:tcPr marL="37137" marR="310912" marT="27849" marB="27849" anchor="ctr">
                    <a:noFill/>
                  </a:tcPr>
                </a:tc>
              </a:tr>
              <a:tr h="660246">
                <a:tc>
                  <a:txBody>
                    <a:bodyPr/>
                    <a:lstStyle/>
                    <a:p>
                      <a:pPr marL="0" marR="0" algn="ctr">
                        <a:spcBef>
                          <a:spcPts val="300"/>
                        </a:spcBef>
                        <a:spcAft>
                          <a:spcPts val="300"/>
                        </a:spcAft>
                      </a:pPr>
                      <a:r>
                        <a:rPr lang="en-US" sz="1900" dirty="0">
                          <a:effectLst/>
                          <a:latin typeface="+mn-lt"/>
                        </a:rPr>
                        <a:t>4</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Snapshots are mounted to the offhost backup proxy.</a:t>
                      </a:r>
                      <a:endParaRPr lang="en-US" sz="1900" dirty="0">
                        <a:effectLst/>
                        <a:latin typeface="+mn-lt"/>
                        <a:ea typeface="Times New Roman"/>
                        <a:cs typeface="Times New Roman"/>
                      </a:endParaRPr>
                    </a:p>
                  </a:txBody>
                  <a:tcPr marL="37137" marR="310912" marT="27849" marB="27849" anchor="ctr">
                    <a:noFill/>
                  </a:tcPr>
                </a:tc>
              </a:tr>
              <a:tr h="1116245">
                <a:tc>
                  <a:txBody>
                    <a:bodyPr/>
                    <a:lstStyle/>
                    <a:p>
                      <a:pPr marL="0" marR="0" algn="ctr">
                        <a:spcBef>
                          <a:spcPts val="300"/>
                        </a:spcBef>
                        <a:spcAft>
                          <a:spcPts val="300"/>
                        </a:spcAft>
                      </a:pPr>
                      <a:r>
                        <a:rPr lang="en-US" sz="1900" dirty="0">
                          <a:effectLst/>
                          <a:latin typeface="+mn-lt"/>
                        </a:rPr>
                        <a:t>5</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The Veeam transport service on the offhost backup proxy processes the backup data and copies it to the StoreOnce device.</a:t>
                      </a:r>
                      <a:endParaRPr lang="en-US" sz="1900" dirty="0">
                        <a:effectLst/>
                        <a:latin typeface="+mn-lt"/>
                        <a:ea typeface="Times New Roman"/>
                        <a:cs typeface="Times New Roman"/>
                      </a:endParaRPr>
                    </a:p>
                  </a:txBody>
                  <a:tcPr marL="37137" marR="310912" marT="27849" marB="27849" anchor="ctr">
                    <a:noFill/>
                  </a:tcPr>
                </a:tc>
              </a:tr>
              <a:tr h="664375">
                <a:tc>
                  <a:txBody>
                    <a:bodyPr/>
                    <a:lstStyle/>
                    <a:p>
                      <a:pPr marL="0" marR="0" algn="ctr">
                        <a:spcBef>
                          <a:spcPts val="300"/>
                        </a:spcBef>
                        <a:spcAft>
                          <a:spcPts val="300"/>
                        </a:spcAft>
                      </a:pPr>
                      <a:r>
                        <a:rPr lang="en-US" sz="1900" dirty="0">
                          <a:effectLst/>
                          <a:latin typeface="+mn-lt"/>
                        </a:rPr>
                        <a:t>6</a:t>
                      </a:r>
                      <a:endParaRPr lang="en-US" sz="1900" dirty="0">
                        <a:effectLst/>
                        <a:latin typeface="+mn-lt"/>
                        <a:ea typeface="Times New Roman"/>
                        <a:cs typeface="Times New Roman"/>
                      </a:endParaRPr>
                    </a:p>
                  </a:txBody>
                  <a:tcPr marL="37137" marR="310912" marT="27849" marB="27849" anchor="ctr">
                    <a:noFill/>
                  </a:tcPr>
                </a:tc>
                <a:tc>
                  <a:txBody>
                    <a:bodyPr/>
                    <a:lstStyle/>
                    <a:p>
                      <a:pPr marL="0" marR="0">
                        <a:spcBef>
                          <a:spcPts val="300"/>
                        </a:spcBef>
                        <a:spcAft>
                          <a:spcPts val="300"/>
                        </a:spcAft>
                      </a:pPr>
                      <a:r>
                        <a:rPr lang="en-US" sz="1900" dirty="0">
                          <a:effectLst/>
                          <a:latin typeface="+mn-lt"/>
                        </a:rPr>
                        <a:t>Upon completion of the backup job, the snapshot is unmounted and deleted.</a:t>
                      </a:r>
                      <a:endParaRPr lang="en-US" sz="1900" dirty="0">
                        <a:effectLst/>
                        <a:latin typeface="+mn-lt"/>
                        <a:ea typeface="Times New Roman"/>
                        <a:cs typeface="Times New Roman"/>
                      </a:endParaRPr>
                    </a:p>
                  </a:txBody>
                  <a:tcPr marL="37137" marR="310912" marT="27849" marB="27849" anchor="ctr">
                    <a:noFill/>
                  </a:tcPr>
                </a:tc>
              </a:tr>
            </a:tbl>
          </a:graphicData>
        </a:graphic>
      </p:graphicFrame>
      <p:sp>
        <p:nvSpPr>
          <p:cNvPr id="10" name="TextBox 9"/>
          <p:cNvSpPr txBox="1"/>
          <p:nvPr/>
        </p:nvSpPr>
        <p:spPr>
          <a:xfrm>
            <a:off x="1243647" y="1923432"/>
            <a:ext cx="7772797" cy="481442"/>
          </a:xfrm>
          <a:prstGeom prst="rect">
            <a:avLst/>
          </a:prstGeom>
          <a:noFill/>
        </p:spPr>
        <p:txBody>
          <a:bodyPr wrap="square" lIns="111026" tIns="55513" rIns="111026" bIns="55513" rtlCol="0">
            <a:spAutoFit/>
          </a:bodyPr>
          <a:lstStyle/>
          <a:p>
            <a:r>
              <a:rPr lang="en-US" sz="2400" dirty="0"/>
              <a:t>Step		Description</a:t>
            </a:r>
          </a:p>
        </p:txBody>
      </p:sp>
    </p:spTree>
    <p:extLst>
      <p:ext uri="{BB962C8B-B14F-4D97-AF65-F5344CB8AC3E}">
        <p14:creationId xmlns:p14="http://schemas.microsoft.com/office/powerpoint/2010/main" val="105226108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Veeam Explorer for SharePoint</a:t>
            </a:r>
            <a:endParaRPr lang="en-US" dirty="0"/>
          </a:p>
        </p:txBody>
      </p:sp>
      <p:sp>
        <p:nvSpPr>
          <p:cNvPr id="4" name="Content Placeholder 4"/>
          <p:cNvSpPr>
            <a:spLocks noGrp="1"/>
          </p:cNvSpPr>
          <p:nvPr>
            <p:ph sz="quarter" idx="4294967295"/>
          </p:nvPr>
        </p:nvSpPr>
        <p:spPr>
          <a:xfrm>
            <a:off x="427037" y="1787489"/>
            <a:ext cx="10123291" cy="4284250"/>
          </a:xfrm>
        </p:spPr>
        <p:txBody>
          <a:bodyPr/>
          <a:lstStyle/>
          <a:p>
            <a:pPr marL="0" indent="0">
              <a:buNone/>
            </a:pPr>
            <a:r>
              <a:rPr lang="en-US" sz="2400" b="1" dirty="0"/>
              <a:t>Browsing</a:t>
            </a:r>
            <a:r>
              <a:rPr lang="en-US" sz="2400" dirty="0"/>
              <a:t> SharePoint databases within compressed, deduplicated image-level backups of SharePoint virtual machines (VMs) without having to restore the entire database</a:t>
            </a:r>
          </a:p>
          <a:p>
            <a:pPr marL="0" indent="0">
              <a:buNone/>
            </a:pPr>
            <a:endParaRPr lang="en-US" sz="2400" b="1" dirty="0" smtClean="0"/>
          </a:p>
          <a:p>
            <a:pPr marL="0" indent="0">
              <a:buNone/>
            </a:pPr>
            <a:r>
              <a:rPr lang="en-US" sz="2400" b="1" dirty="0" smtClean="0"/>
              <a:t>Searching</a:t>
            </a:r>
            <a:r>
              <a:rPr lang="en-US" sz="2400" dirty="0" smtClean="0"/>
              <a:t> </a:t>
            </a:r>
            <a:r>
              <a:rPr lang="en-US" sz="2400" dirty="0"/>
              <a:t>for specific SharePoint items with rich search capability for e-discovery purposes</a:t>
            </a:r>
          </a:p>
          <a:p>
            <a:pPr marL="0" indent="0">
              <a:buNone/>
            </a:pPr>
            <a:endParaRPr lang="en-US" sz="2400" b="1" dirty="0" smtClean="0"/>
          </a:p>
          <a:p>
            <a:pPr marL="0" indent="0">
              <a:buNone/>
            </a:pPr>
            <a:r>
              <a:rPr lang="en-US" sz="2400" b="1" dirty="0" smtClean="0"/>
              <a:t>Recovering</a:t>
            </a:r>
            <a:r>
              <a:rPr lang="en-US" sz="2400" dirty="0" smtClean="0"/>
              <a:t> </a:t>
            </a:r>
            <a:r>
              <a:rPr lang="en-US" sz="2400" dirty="0"/>
              <a:t>and </a:t>
            </a:r>
            <a:r>
              <a:rPr lang="en-US" sz="2400" b="1" dirty="0"/>
              <a:t>exporting</a:t>
            </a:r>
            <a:r>
              <a:rPr lang="en-US" sz="2400" dirty="0"/>
              <a:t> items directly to the original SharePoint server, or sending items as email attachments to specific </a:t>
            </a:r>
            <a:r>
              <a:rPr lang="en-US" sz="2400" dirty="0" smtClean="0"/>
              <a:t>users</a:t>
            </a:r>
          </a:p>
          <a:p>
            <a:pPr marL="0" indent="0">
              <a:buNone/>
            </a:pPr>
            <a:endParaRPr lang="en-US" sz="2400" b="1" dirty="0"/>
          </a:p>
          <a:p>
            <a:pPr marL="0" indent="0">
              <a:buNone/>
            </a:pPr>
            <a:r>
              <a:rPr lang="en-US" sz="2400" b="1" dirty="0" smtClean="0"/>
              <a:t>Support </a:t>
            </a:r>
            <a:r>
              <a:rPr lang="en-US" sz="2400" dirty="0"/>
              <a:t>for SharePoint 2010 and SharePoint 2013</a:t>
            </a:r>
            <a:endParaRPr lang="en-US" sz="2400" dirty="0">
              <a:latin typeface="HP Simplified" panose="020B0604020204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7346" y="4818451"/>
            <a:ext cx="3897195" cy="1989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6531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Veeam Explorer for SharePoint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037" y="1498510"/>
            <a:ext cx="7753366" cy="443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022789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2878" y="4300785"/>
            <a:ext cx="740703" cy="769663"/>
          </a:xfrm>
          <a:prstGeom prst="rect">
            <a:avLst/>
          </a:prstGeom>
        </p:spPr>
      </p:pic>
      <p:pic>
        <p:nvPicPr>
          <p:cNvPr id="16" name="Picture 15"/>
          <p:cNvPicPr>
            <a:picLocks noChangeAspect="1"/>
          </p:cNvPicPr>
          <p:nvPr/>
        </p:nvPicPr>
        <p:blipFill>
          <a:blip r:embed="rId4"/>
          <a:stretch>
            <a:fillRect/>
          </a:stretch>
        </p:blipFill>
        <p:spPr>
          <a:xfrm>
            <a:off x="8093284" y="4421069"/>
            <a:ext cx="422877" cy="422817"/>
          </a:xfrm>
          <a:prstGeom prst="rect">
            <a:avLst/>
          </a:prstGeom>
        </p:spPr>
      </p:pic>
      <p:pic>
        <p:nvPicPr>
          <p:cNvPr id="73" name="Afbeelding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91571" y="4684865"/>
            <a:ext cx="423692" cy="423581"/>
          </a:xfrm>
          <a:prstGeom prst="rect">
            <a:avLst/>
          </a:prstGeom>
        </p:spPr>
      </p:pic>
      <p:pic>
        <p:nvPicPr>
          <p:cNvPr id="31" name="Afbeelding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96814" y="4681653"/>
            <a:ext cx="423692" cy="423581"/>
          </a:xfrm>
          <a:prstGeom prst="rect">
            <a:avLst/>
          </a:prstGeom>
        </p:spPr>
      </p:pic>
      <p:sp>
        <p:nvSpPr>
          <p:cNvPr id="79" name="StoreVirtual/StoreServ"/>
          <p:cNvSpPr/>
          <p:nvPr/>
        </p:nvSpPr>
        <p:spPr bwMode="auto">
          <a:xfrm>
            <a:off x="7507163" y="3974224"/>
            <a:ext cx="1913327" cy="243509"/>
          </a:xfrm>
          <a:prstGeom prst="roundRect">
            <a:avLst/>
          </a:prstGeom>
          <a:solidFill>
            <a:srgbClr val="0070C0"/>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11026" tIns="55513" rIns="55513" bIns="111026" numCol="1" spcCol="0" rtlCol="0" fromWordArt="0" anchor="ctr" anchorCtr="1" forceAA="0" compatLnSpc="1">
            <a:prstTxWarp prst="textNoShape">
              <a:avLst/>
            </a:prstTxWarp>
            <a:noAutofit/>
          </a:bodyPr>
          <a:lstStyle/>
          <a:p>
            <a:pPr algn="ctr" defTabSz="1109899" fontAlgn="base">
              <a:lnSpc>
                <a:spcPct val="150000"/>
              </a:lnSpc>
              <a:spcBef>
                <a:spcPct val="0"/>
              </a:spcBef>
              <a:spcAft>
                <a:spcPct val="0"/>
              </a:spcAft>
            </a:pPr>
            <a:r>
              <a:rPr lang="en-US" sz="1700" spc="-61" dirty="0">
                <a:gradFill>
                  <a:gsLst>
                    <a:gs pos="0">
                      <a:srgbClr val="FFFFFF"/>
                    </a:gs>
                    <a:gs pos="100000">
                      <a:srgbClr val="FFFFFF"/>
                    </a:gs>
                  </a:gsLst>
                  <a:lin ang="5400000" scaled="0"/>
                </a:gradFill>
                <a:ea typeface="Segoe UI" pitchFamily="34" charset="0"/>
                <a:cs typeface="Segoe UI" pitchFamily="34" charset="0"/>
              </a:rPr>
              <a:t>StoreOnce</a:t>
            </a:r>
          </a:p>
        </p:txBody>
      </p:sp>
      <p:cxnSp>
        <p:nvCxnSpPr>
          <p:cNvPr id="111" name="Veeam2RepositoryArrow"/>
          <p:cNvCxnSpPr>
            <a:stCxn id="48" idx="2"/>
            <a:endCxn id="79" idx="0"/>
          </p:cNvCxnSpPr>
          <p:nvPr/>
        </p:nvCxnSpPr>
        <p:spPr>
          <a:xfrm flipH="1">
            <a:off x="8463826" y="2927768"/>
            <a:ext cx="2432" cy="1046456"/>
          </a:xfrm>
          <a:prstGeom prst="straightConnector1">
            <a:avLst/>
          </a:prstGeom>
          <a:ln>
            <a:solidFill>
              <a:srgbClr val="0070C0"/>
            </a:solidFill>
            <a:tailEnd type="triangle"/>
          </a:ln>
        </p:spPr>
        <p:style>
          <a:lnRef idx="2">
            <a:schemeClr val="accent2"/>
          </a:lnRef>
          <a:fillRef idx="0">
            <a:schemeClr val="accent2"/>
          </a:fillRef>
          <a:effectRef idx="1">
            <a:schemeClr val="accent2"/>
          </a:effectRef>
          <a:fontRef idx="minor">
            <a:schemeClr val="tx1"/>
          </a:fontRef>
        </p:style>
      </p:cxn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8041" y="4300785"/>
            <a:ext cx="740703" cy="769663"/>
          </a:xfrm>
          <a:prstGeom prst="rect">
            <a:avLst/>
          </a:prstGeom>
        </p:spPr>
      </p:pic>
      <p:sp>
        <p:nvSpPr>
          <p:cNvPr id="5" name="Title 1"/>
          <p:cNvSpPr>
            <a:spLocks noGrp="1"/>
          </p:cNvSpPr>
          <p:nvPr>
            <p:ph type="title"/>
          </p:nvPr>
        </p:nvSpPr>
        <p:spPr>
          <a:xfrm>
            <a:off x="450822" y="579801"/>
            <a:ext cx="11039964" cy="585953"/>
          </a:xfrm>
        </p:spPr>
        <p:txBody>
          <a:bodyPr/>
          <a:lstStyle/>
          <a:p>
            <a:r>
              <a:rPr lang="en-US" sz="4400" b="0" dirty="0">
                <a:latin typeface="+mj-lt"/>
              </a:rPr>
              <a:t>Dataflow of Veeam recovery from StoreOnce </a:t>
            </a:r>
            <a:r>
              <a:rPr lang="en-US" sz="4400" dirty="0">
                <a:solidFill>
                  <a:schemeClr val="bg1"/>
                </a:solidFill>
              </a:rPr>
              <a:t>and StoreEver</a:t>
            </a:r>
            <a:endParaRPr lang="ru-RU" sz="4400" b="0" dirty="0">
              <a:solidFill>
                <a:schemeClr val="bg1"/>
              </a:solidFill>
              <a:latin typeface="Segoe UI Light" panose="020B0502040204020203" pitchFamily="34" charset="0"/>
              <a:cs typeface="Myriad Pro"/>
            </a:endParaRPr>
          </a:p>
        </p:txBody>
      </p:sp>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10425" y="4180191"/>
            <a:ext cx="1263075" cy="947172"/>
          </a:xfrm>
          <a:prstGeom prst="rect">
            <a:avLst/>
          </a:prstGeom>
        </p:spPr>
      </p:pic>
      <p:sp>
        <p:nvSpPr>
          <p:cNvPr id="90" name="6 Steps"/>
          <p:cNvSpPr txBox="1">
            <a:spLocks/>
          </p:cNvSpPr>
          <p:nvPr/>
        </p:nvSpPr>
        <p:spPr>
          <a:xfrm>
            <a:off x="463456" y="1516062"/>
            <a:ext cx="4203836" cy="4437760"/>
          </a:xfrm>
          <a:prstGeom prst="rect">
            <a:avLst/>
          </a:prstGeom>
        </p:spPr>
        <p:txBody>
          <a:bodyPr lIns="111026" tIns="55513" rIns="111026" bIns="55513"/>
          <a:lstStyle>
            <a:lvl1pPr marL="259660" indent="-259660" algn="l" defTabSz="686047" rtl="0" eaLnBrk="1" latinLnBrk="0" hangingPunct="1">
              <a:lnSpc>
                <a:spcPct val="90000"/>
              </a:lnSpc>
              <a:spcBef>
                <a:spcPct val="20000"/>
              </a:spcBef>
              <a:buSzPct val="90000"/>
              <a:buFont typeface="Arial" pitchFamily="34" charset="0"/>
              <a:buChar char="•"/>
              <a:defRPr sz="2800" kern="1200" spc="-100" baseline="0">
                <a:gradFill flip="none" rotWithShape="1">
                  <a:gsLst>
                    <a:gs pos="0">
                      <a:schemeClr val="bg1">
                        <a:lumMod val="50000"/>
                      </a:schemeClr>
                    </a:gs>
                    <a:gs pos="86000">
                      <a:schemeClr val="bg1">
                        <a:lumMod val="50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400" kern="1200" spc="-100" baseline="0">
                <a:gradFill flip="none" rotWithShape="1">
                  <a:gsLst>
                    <a:gs pos="0">
                      <a:schemeClr val="bg1">
                        <a:lumMod val="50000"/>
                      </a:schemeClr>
                    </a:gs>
                    <a:gs pos="86000">
                      <a:schemeClr val="bg1">
                        <a:lumMod val="50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000" kern="1200" spc="-70" baseline="0">
                <a:gradFill flip="none" rotWithShape="1">
                  <a:gsLst>
                    <a:gs pos="0">
                      <a:schemeClr val="bg1">
                        <a:lumMod val="50000"/>
                      </a:schemeClr>
                    </a:gs>
                    <a:gs pos="86000">
                      <a:schemeClr val="bg1">
                        <a:lumMod val="50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600" kern="1200">
                <a:gradFill flip="none" rotWithShape="1">
                  <a:gsLst>
                    <a:gs pos="0">
                      <a:schemeClr val="bg1">
                        <a:lumMod val="50000"/>
                      </a:schemeClr>
                    </a:gs>
                    <a:gs pos="86000">
                      <a:schemeClr val="bg1">
                        <a:lumMod val="50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bg1">
                        <a:lumMod val="50000"/>
                      </a:schemeClr>
                    </a:gs>
                    <a:gs pos="86000">
                      <a:schemeClr val="bg1">
                        <a:lumMod val="50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lnSpc>
                <a:spcPct val="100000"/>
              </a:lnSpc>
              <a:spcAft>
                <a:spcPts val="1457"/>
              </a:spcAft>
            </a:pPr>
            <a:r>
              <a:rPr lang="en-US" sz="1800" spc="0" dirty="0">
                <a:solidFill>
                  <a:schemeClr val="tx1"/>
                </a:solidFill>
                <a:cs typeface="Myriad Pro"/>
              </a:rPr>
              <a:t>Veeam backups up the VM image(s) to a backup repository in a folder with the name of the backup job </a:t>
            </a:r>
          </a:p>
          <a:p>
            <a:pPr>
              <a:lnSpc>
                <a:spcPct val="100000"/>
              </a:lnSpc>
              <a:spcAft>
                <a:spcPts val="1457"/>
              </a:spcAft>
            </a:pPr>
            <a:r>
              <a:rPr lang="en-US" sz="1800" spc="0" dirty="0">
                <a:solidFill>
                  <a:schemeClr val="tx1"/>
                </a:solidFill>
                <a:cs typeface="Myriad Pro"/>
              </a:rPr>
              <a:t>An additional scheduled job archives (copies) the Veeam backups to Media Sets pulled from Media Pools of tape</a:t>
            </a:r>
          </a:p>
          <a:p>
            <a:pPr>
              <a:lnSpc>
                <a:spcPct val="100000"/>
              </a:lnSpc>
              <a:spcAft>
                <a:spcPts val="1457"/>
              </a:spcAft>
            </a:pPr>
            <a:r>
              <a:rPr lang="en-US" sz="1800" spc="0" dirty="0">
                <a:solidFill>
                  <a:schemeClr val="tx1"/>
                </a:solidFill>
                <a:cs typeface="Myriad Pro"/>
              </a:rPr>
              <a:t>For restores Veeam will load the required tape(s) and copy the Veeam backup file(s) to the backup repository; and for VM restores, restore the VM automatically</a:t>
            </a:r>
          </a:p>
          <a:p>
            <a:pPr>
              <a:lnSpc>
                <a:spcPct val="100000"/>
              </a:lnSpc>
              <a:spcAft>
                <a:spcPts val="1457"/>
              </a:spcAft>
            </a:pPr>
            <a:r>
              <a:rPr lang="en-US" sz="1800" spc="0" dirty="0">
                <a:solidFill>
                  <a:schemeClr val="tx1"/>
                </a:solidFill>
                <a:cs typeface="Myriad Pro"/>
              </a:rPr>
              <a:t>Once the restore is complete Veeam will delete the copied backup file from the repository	</a:t>
            </a:r>
          </a:p>
          <a:p>
            <a:pPr>
              <a:lnSpc>
                <a:spcPct val="100000"/>
              </a:lnSpc>
              <a:spcAft>
                <a:spcPts val="1457"/>
              </a:spcAft>
            </a:pPr>
            <a:endParaRPr lang="en-US" sz="1800" spc="0" dirty="0">
              <a:solidFill>
                <a:schemeClr val="tx1">
                  <a:lumMod val="50000"/>
                  <a:lumOff val="50000"/>
                </a:schemeClr>
              </a:solidFill>
              <a:cs typeface="Myriad Pro"/>
            </a:endParaRPr>
          </a:p>
        </p:txBody>
      </p:sp>
      <p:sp>
        <p:nvSpPr>
          <p:cNvPr id="109" name="StoreVirtual/StoreServ"/>
          <p:cNvSpPr/>
          <p:nvPr/>
        </p:nvSpPr>
        <p:spPr bwMode="auto">
          <a:xfrm>
            <a:off x="10211484" y="3976404"/>
            <a:ext cx="1825280" cy="243509"/>
          </a:xfrm>
          <a:prstGeom prst="roundRect">
            <a:avLst/>
          </a:prstGeom>
          <a:solidFill>
            <a:srgbClr val="0070C0"/>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11026" tIns="55513" rIns="55513" bIns="111026" numCol="1" spcCol="0" rtlCol="0" fromWordArt="0" anchor="ctr" anchorCtr="1" forceAA="0" compatLnSpc="1">
            <a:prstTxWarp prst="textNoShape">
              <a:avLst/>
            </a:prstTxWarp>
            <a:noAutofit/>
          </a:bodyPr>
          <a:lstStyle/>
          <a:p>
            <a:pPr algn="ctr" defTabSz="1109899" fontAlgn="base">
              <a:lnSpc>
                <a:spcPct val="150000"/>
              </a:lnSpc>
              <a:spcBef>
                <a:spcPct val="0"/>
              </a:spcBef>
              <a:spcAft>
                <a:spcPct val="0"/>
              </a:spcAft>
            </a:pPr>
            <a:r>
              <a:rPr lang="en-US" sz="1700" spc="-61" dirty="0">
                <a:gradFill>
                  <a:gsLst>
                    <a:gs pos="0">
                      <a:srgbClr val="FFFFFF"/>
                    </a:gs>
                    <a:gs pos="100000">
                      <a:srgbClr val="FFFFFF"/>
                    </a:gs>
                  </a:gsLst>
                  <a:lin ang="5400000" scaled="0"/>
                </a:gradFill>
                <a:ea typeface="Segoe UI" pitchFamily="34" charset="0"/>
                <a:cs typeface="Segoe UI" pitchFamily="34" charset="0"/>
              </a:rPr>
              <a:t>Tape</a:t>
            </a:r>
          </a:p>
        </p:txBody>
      </p:sp>
      <p:grpSp>
        <p:nvGrpSpPr>
          <p:cNvPr id="6" name="StoreEver"/>
          <p:cNvGrpSpPr/>
          <p:nvPr/>
        </p:nvGrpSpPr>
        <p:grpSpPr>
          <a:xfrm>
            <a:off x="10166154" y="2258231"/>
            <a:ext cx="1942398" cy="1093983"/>
            <a:chOff x="6622167" y="1574247"/>
            <a:chExt cx="1428161" cy="1072630"/>
          </a:xfrm>
        </p:grpSpPr>
        <p:pic>
          <p:nvPicPr>
            <p:cNvPr id="44" name="Veeam"/>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22167" y="1574247"/>
              <a:ext cx="1428161" cy="1072630"/>
            </a:xfrm>
            <a:prstGeom prst="rect">
              <a:avLst/>
            </a:prstGeom>
          </p:spPr>
        </p:pic>
        <p:sp>
          <p:nvSpPr>
            <p:cNvPr id="50" name="TextBox 49"/>
            <p:cNvSpPr txBox="1"/>
            <p:nvPr/>
          </p:nvSpPr>
          <p:spPr>
            <a:xfrm>
              <a:off x="6632544" y="1813451"/>
              <a:ext cx="1342049" cy="181062"/>
            </a:xfrm>
            <a:prstGeom prst="rect">
              <a:avLst/>
            </a:prstGeom>
            <a:noFill/>
          </p:spPr>
          <p:txBody>
            <a:bodyPr wrap="square" lIns="0" tIns="0" rIns="0" bIns="0" rtlCol="0">
              <a:spAutoFit/>
            </a:bodyPr>
            <a:lstStyle/>
            <a:p>
              <a:pPr algn="ctr"/>
              <a:r>
                <a:rPr lang="en-US" sz="1200" b="1" dirty="0">
                  <a:solidFill>
                    <a:schemeClr val="bg1">
                      <a:lumMod val="50000"/>
                    </a:schemeClr>
                  </a:solidFill>
                </a:rPr>
                <a:t>HP StoreEver</a:t>
              </a:r>
            </a:p>
          </p:txBody>
        </p:sp>
      </p:grpSp>
      <p:pic>
        <p:nvPicPr>
          <p:cNvPr id="93" name="Picture 92"/>
          <p:cNvPicPr>
            <a:picLocks noChangeAspect="1"/>
          </p:cNvPicPr>
          <p:nvPr/>
        </p:nvPicPr>
        <p:blipFill>
          <a:blip r:embed="rId8"/>
          <a:stretch>
            <a:fillRect/>
          </a:stretch>
        </p:blipFill>
        <p:spPr>
          <a:xfrm>
            <a:off x="8576455" y="2712823"/>
            <a:ext cx="339960" cy="348203"/>
          </a:xfrm>
          <a:prstGeom prst="rect">
            <a:avLst/>
          </a:prstGeom>
        </p:spPr>
      </p:pic>
      <p:grpSp>
        <p:nvGrpSpPr>
          <p:cNvPr id="4" name="Veeam Server"/>
          <p:cNvGrpSpPr/>
          <p:nvPr/>
        </p:nvGrpSpPr>
        <p:grpSpPr>
          <a:xfrm>
            <a:off x="7509595" y="2495204"/>
            <a:ext cx="1913327" cy="432565"/>
            <a:chOff x="3902905" y="1806594"/>
            <a:chExt cx="1406786" cy="424122"/>
          </a:xfrm>
        </p:grpSpPr>
        <p:pic>
          <p:nvPicPr>
            <p:cNvPr id="48" name="Veeam"/>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902905" y="2002391"/>
              <a:ext cx="1406786" cy="228325"/>
            </a:xfrm>
            <a:prstGeom prst="rect">
              <a:avLst/>
            </a:prstGeom>
          </p:spPr>
        </p:pic>
        <p:sp>
          <p:nvSpPr>
            <p:cNvPr id="51" name="TextBox 50"/>
            <p:cNvSpPr txBox="1"/>
            <p:nvPr/>
          </p:nvSpPr>
          <p:spPr>
            <a:xfrm>
              <a:off x="3928992" y="1806594"/>
              <a:ext cx="1364516" cy="181062"/>
            </a:xfrm>
            <a:prstGeom prst="rect">
              <a:avLst/>
            </a:prstGeom>
            <a:noFill/>
          </p:spPr>
          <p:txBody>
            <a:bodyPr wrap="square" lIns="0" tIns="0" rIns="0" bIns="0" rtlCol="0">
              <a:spAutoFit/>
            </a:bodyPr>
            <a:lstStyle/>
            <a:p>
              <a:pPr algn="ctr"/>
              <a:r>
                <a:rPr lang="en-US" sz="1200" b="1" dirty="0">
                  <a:solidFill>
                    <a:schemeClr val="bg1">
                      <a:lumMod val="50000"/>
                    </a:schemeClr>
                  </a:solidFill>
                </a:rPr>
                <a:t>Veeam Backup</a:t>
              </a:r>
            </a:p>
          </p:txBody>
        </p:sp>
      </p:grpSp>
      <p:cxnSp>
        <p:nvCxnSpPr>
          <p:cNvPr id="46" name="Veeam2TapeArrow"/>
          <p:cNvCxnSpPr>
            <a:stCxn id="48" idx="3"/>
          </p:cNvCxnSpPr>
          <p:nvPr/>
        </p:nvCxnSpPr>
        <p:spPr>
          <a:xfrm>
            <a:off x="9422921" y="2811334"/>
            <a:ext cx="743232" cy="0"/>
          </a:xfrm>
          <a:prstGeom prst="straightConnector1">
            <a:avLst/>
          </a:prstGeom>
          <a:ln>
            <a:solidFill>
              <a:srgbClr val="0070C0"/>
            </a:solidFill>
            <a:tailEnd type="triangle"/>
          </a:ln>
        </p:spPr>
        <p:style>
          <a:lnRef idx="2">
            <a:schemeClr val="accent6"/>
          </a:lnRef>
          <a:fillRef idx="0">
            <a:schemeClr val="accent6"/>
          </a:fillRef>
          <a:effectRef idx="1">
            <a:schemeClr val="accent6"/>
          </a:effectRef>
          <a:fontRef idx="minor">
            <a:schemeClr val="tx1"/>
          </a:fontRef>
        </p:style>
      </p:cxnSp>
      <p:sp>
        <p:nvSpPr>
          <p:cNvPr id="68" name="StoreVirtual/StoreServ"/>
          <p:cNvSpPr/>
          <p:nvPr/>
        </p:nvSpPr>
        <p:spPr bwMode="auto">
          <a:xfrm>
            <a:off x="4771239" y="3976404"/>
            <a:ext cx="1913327" cy="243509"/>
          </a:xfrm>
          <a:prstGeom prst="roundRect">
            <a:avLst/>
          </a:prstGeom>
          <a:solidFill>
            <a:srgbClr val="0070C0"/>
          </a:soli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11026" tIns="55513" rIns="55513" bIns="111026" numCol="1" spcCol="0" rtlCol="0" fromWordArt="0" anchor="ctr" anchorCtr="1" forceAA="0" compatLnSpc="1">
            <a:prstTxWarp prst="textNoShape">
              <a:avLst/>
            </a:prstTxWarp>
            <a:noAutofit/>
          </a:bodyPr>
          <a:lstStyle/>
          <a:p>
            <a:pPr algn="ctr" defTabSz="1109899" fontAlgn="base">
              <a:lnSpc>
                <a:spcPct val="150000"/>
              </a:lnSpc>
              <a:spcBef>
                <a:spcPct val="0"/>
              </a:spcBef>
              <a:spcAft>
                <a:spcPct val="0"/>
              </a:spcAft>
            </a:pPr>
            <a:r>
              <a:rPr lang="en-US" sz="1700" spc="-61" dirty="0">
                <a:gradFill>
                  <a:gsLst>
                    <a:gs pos="0">
                      <a:srgbClr val="FFFFFF"/>
                    </a:gs>
                    <a:gs pos="100000">
                      <a:srgbClr val="FFFFFF"/>
                    </a:gs>
                  </a:gsLst>
                  <a:lin ang="5400000" scaled="0"/>
                </a:gradFill>
                <a:ea typeface="Segoe UI" pitchFamily="34" charset="0"/>
                <a:cs typeface="Segoe UI" pitchFamily="34" charset="0"/>
              </a:rPr>
              <a:t>Production</a:t>
            </a:r>
          </a:p>
        </p:txBody>
      </p:sp>
      <p:cxnSp>
        <p:nvCxnSpPr>
          <p:cNvPr id="14" name="DS2HostArrow"/>
          <p:cNvCxnSpPr>
            <a:stCxn id="68" idx="0"/>
            <a:endCxn id="64" idx="2"/>
          </p:cNvCxnSpPr>
          <p:nvPr/>
        </p:nvCxnSpPr>
        <p:spPr>
          <a:xfrm flipH="1" flipV="1">
            <a:off x="5723229" y="2927769"/>
            <a:ext cx="4673" cy="104863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1" name="Host2VeeamArrow"/>
          <p:cNvCxnSpPr>
            <a:endCxn id="48" idx="1"/>
          </p:cNvCxnSpPr>
          <p:nvPr/>
        </p:nvCxnSpPr>
        <p:spPr>
          <a:xfrm>
            <a:off x="6663129" y="2811334"/>
            <a:ext cx="846466"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81" name="TapeDevice2MediaArrow"/>
          <p:cNvCxnSpPr/>
          <p:nvPr/>
        </p:nvCxnSpPr>
        <p:spPr>
          <a:xfrm flipH="1">
            <a:off x="11155193" y="2929948"/>
            <a:ext cx="2432" cy="1046456"/>
          </a:xfrm>
          <a:prstGeom prst="straightConnector1">
            <a:avLst/>
          </a:prstGeom>
          <a:ln>
            <a:solidFill>
              <a:srgbClr val="0070C0"/>
            </a:solidFill>
            <a:tailEnd type="triangle"/>
          </a:ln>
        </p:spPr>
        <p:style>
          <a:lnRef idx="2">
            <a:schemeClr val="accent2"/>
          </a:lnRef>
          <a:fillRef idx="0">
            <a:schemeClr val="accent2"/>
          </a:fillRef>
          <a:effectRef idx="1">
            <a:schemeClr val="accent2"/>
          </a:effectRef>
          <a:fontRef idx="minor">
            <a:schemeClr val="tx1"/>
          </a:fontRef>
        </p:style>
      </p:cxnSp>
      <p:cxnSp>
        <p:nvCxnSpPr>
          <p:cNvPr id="82" name="Repository2VeeamArrow"/>
          <p:cNvCxnSpPr/>
          <p:nvPr/>
        </p:nvCxnSpPr>
        <p:spPr>
          <a:xfrm flipH="1" flipV="1">
            <a:off x="8469190" y="2917098"/>
            <a:ext cx="2432" cy="1046456"/>
          </a:xfrm>
          <a:prstGeom prst="straightConnector1">
            <a:avLst/>
          </a:prstGeom>
          <a:ln>
            <a:solidFill>
              <a:srgbClr val="0070C0"/>
            </a:solidFill>
            <a:tailEnd type="triangle"/>
          </a:ln>
        </p:spPr>
        <p:style>
          <a:lnRef idx="2">
            <a:schemeClr val="accent2"/>
          </a:lnRef>
          <a:fillRef idx="0">
            <a:schemeClr val="accent2"/>
          </a:fillRef>
          <a:effectRef idx="1">
            <a:schemeClr val="accent2"/>
          </a:effectRef>
          <a:fontRef idx="minor">
            <a:schemeClr val="tx1"/>
          </a:fontRef>
        </p:style>
      </p:cxnSp>
      <p:cxnSp>
        <p:nvCxnSpPr>
          <p:cNvPr id="83" name="TapeMedia2TapeDeviceArrow"/>
          <p:cNvCxnSpPr/>
          <p:nvPr/>
        </p:nvCxnSpPr>
        <p:spPr>
          <a:xfrm flipH="1" flipV="1">
            <a:off x="11152761" y="2921324"/>
            <a:ext cx="2432" cy="1046456"/>
          </a:xfrm>
          <a:prstGeom prst="straightConnector1">
            <a:avLst/>
          </a:prstGeom>
          <a:ln>
            <a:solidFill>
              <a:srgbClr val="0070C0"/>
            </a:solidFill>
            <a:tailEnd type="triangle"/>
          </a:ln>
        </p:spPr>
        <p:style>
          <a:lnRef idx="2">
            <a:schemeClr val="accent2"/>
          </a:lnRef>
          <a:fillRef idx="0">
            <a:schemeClr val="accent2"/>
          </a:fillRef>
          <a:effectRef idx="1">
            <a:schemeClr val="accent2"/>
          </a:effectRef>
          <a:fontRef idx="minor">
            <a:schemeClr val="tx1"/>
          </a:fontRef>
        </p:style>
      </p:cxnSp>
      <p:cxnSp>
        <p:nvCxnSpPr>
          <p:cNvPr id="84" name="Host2DS Arrow"/>
          <p:cNvCxnSpPr>
            <a:endCxn id="68" idx="0"/>
          </p:cNvCxnSpPr>
          <p:nvPr/>
        </p:nvCxnSpPr>
        <p:spPr>
          <a:xfrm flipH="1">
            <a:off x="5727902" y="2929578"/>
            <a:ext cx="2432" cy="1046826"/>
          </a:xfrm>
          <a:prstGeom prst="straightConnector1">
            <a:avLst/>
          </a:prstGeom>
          <a:ln>
            <a:solidFill>
              <a:srgbClr val="0070C0"/>
            </a:solidFill>
            <a:tailEnd type="triangle"/>
          </a:ln>
        </p:spPr>
        <p:style>
          <a:lnRef idx="2">
            <a:schemeClr val="accent2"/>
          </a:lnRef>
          <a:fillRef idx="0">
            <a:schemeClr val="accent2"/>
          </a:fillRef>
          <a:effectRef idx="1">
            <a:schemeClr val="accent2"/>
          </a:effectRef>
          <a:fontRef idx="minor">
            <a:schemeClr val="tx1"/>
          </a:fontRef>
        </p:style>
      </p:cxnSp>
      <p:grpSp>
        <p:nvGrpSpPr>
          <p:cNvPr id="23" name="Hosts"/>
          <p:cNvGrpSpPr/>
          <p:nvPr/>
        </p:nvGrpSpPr>
        <p:grpSpPr>
          <a:xfrm>
            <a:off x="4761892" y="2258231"/>
            <a:ext cx="1922674" cy="669538"/>
            <a:chOff x="3501212" y="2214153"/>
            <a:chExt cx="1413659" cy="656469"/>
          </a:xfrm>
        </p:grpSpPr>
        <p:pic>
          <p:nvPicPr>
            <p:cNvPr id="64" name="Picture 2"/>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3501212" y="2413469"/>
              <a:ext cx="1413659" cy="457153"/>
            </a:xfrm>
            <a:prstGeom prst="rect">
              <a:avLst/>
            </a:prstGeom>
            <a:noFill/>
            <a:extLst>
              <a:ext uri="{909E8E84-426E-40DD-AFC4-6F175D3DCCD1}">
                <a14:hiddenFill xmlns:a14="http://schemas.microsoft.com/office/drawing/2010/main">
                  <a:solidFill>
                    <a:srgbClr val="FFFFFF"/>
                  </a:solidFill>
                </a14:hiddenFill>
              </a:ext>
            </a:extLst>
          </p:spPr>
        </p:pic>
        <p:sp>
          <p:nvSpPr>
            <p:cNvPr id="85" name="TextBox 84"/>
            <p:cNvSpPr txBox="1"/>
            <p:nvPr/>
          </p:nvSpPr>
          <p:spPr>
            <a:xfrm>
              <a:off x="3525783" y="2214153"/>
              <a:ext cx="1364516" cy="181061"/>
            </a:xfrm>
            <a:prstGeom prst="rect">
              <a:avLst/>
            </a:prstGeom>
            <a:noFill/>
          </p:spPr>
          <p:txBody>
            <a:bodyPr wrap="square" lIns="0" tIns="0" rIns="0" bIns="0" rtlCol="0">
              <a:spAutoFit/>
            </a:bodyPr>
            <a:lstStyle/>
            <a:p>
              <a:pPr algn="ctr"/>
              <a:r>
                <a:rPr lang="en-US" sz="1200" b="1" dirty="0" smtClean="0">
                  <a:solidFill>
                    <a:schemeClr val="bg1">
                      <a:lumMod val="50000"/>
                    </a:schemeClr>
                  </a:solidFill>
                </a:rPr>
                <a:t>Hyper-V </a:t>
              </a:r>
              <a:endParaRPr lang="en-US" sz="1200" b="1" dirty="0">
                <a:solidFill>
                  <a:schemeClr val="bg1">
                    <a:lumMod val="50000"/>
                  </a:schemeClr>
                </a:solidFill>
              </a:endParaRPr>
            </a:p>
          </p:txBody>
        </p:sp>
      </p:grpSp>
      <p:pic>
        <p:nvPicPr>
          <p:cNvPr id="3" name="D2T folder"/>
          <p:cNvPicPr>
            <a:picLocks noChangeAspect="1"/>
          </p:cNvPicPr>
          <p:nvPr/>
        </p:nvPicPr>
        <p:blipFill>
          <a:blip r:embed="rId8"/>
          <a:stretch>
            <a:fillRect/>
          </a:stretch>
        </p:blipFill>
        <p:spPr>
          <a:xfrm>
            <a:off x="8616147" y="4799004"/>
            <a:ext cx="339960" cy="348203"/>
          </a:xfrm>
          <a:prstGeom prst="rect">
            <a:avLst/>
          </a:prstGeom>
        </p:spPr>
      </p:pic>
      <p:pic>
        <p:nvPicPr>
          <p:cNvPr id="8" name="Tape Backup Folder"/>
          <p:cNvPicPr>
            <a:picLocks noChangeAspect="1"/>
          </p:cNvPicPr>
          <p:nvPr/>
        </p:nvPicPr>
        <p:blipFill>
          <a:blip r:embed="rId8"/>
          <a:stretch>
            <a:fillRect/>
          </a:stretch>
        </p:blipFill>
        <p:spPr>
          <a:xfrm>
            <a:off x="11495794" y="4757030"/>
            <a:ext cx="339960" cy="348203"/>
          </a:xfrm>
          <a:prstGeom prst="rect">
            <a:avLst/>
          </a:prstGeom>
        </p:spPr>
      </p:pic>
      <p:cxnSp>
        <p:nvCxnSpPr>
          <p:cNvPr id="26" name="Veeam2Host"/>
          <p:cNvCxnSpPr/>
          <p:nvPr/>
        </p:nvCxnSpPr>
        <p:spPr>
          <a:xfrm flipH="1">
            <a:off x="6651146" y="2805223"/>
            <a:ext cx="856017"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8" name="TapeDevice2Veeam"/>
          <p:cNvCxnSpPr/>
          <p:nvPr/>
        </p:nvCxnSpPr>
        <p:spPr>
          <a:xfrm flipH="1">
            <a:off x="9420490" y="2805223"/>
            <a:ext cx="759777"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grpSp>
        <p:nvGrpSpPr>
          <p:cNvPr id="36" name="Veeam and HP Logo"/>
          <p:cNvGrpSpPr/>
          <p:nvPr/>
        </p:nvGrpSpPr>
        <p:grpSpPr>
          <a:xfrm>
            <a:off x="9147338" y="6240703"/>
            <a:ext cx="2874588" cy="520672"/>
            <a:chOff x="6562896" y="5733256"/>
            <a:chExt cx="2113560" cy="510509"/>
          </a:xfrm>
        </p:grpSpPr>
        <p:pic>
          <p:nvPicPr>
            <p:cNvPr id="37" name="Picture 3"/>
            <p:cNvPicPr>
              <a:picLocks noChangeAspect="1" noChangeArrowheads="1"/>
            </p:cNvPicPr>
            <p:nvPr/>
          </p:nvPicPr>
          <p:blipFill>
            <a:blip r:embed="rId11"/>
            <a:srcRect/>
            <a:stretch>
              <a:fillRect/>
            </a:stretch>
          </p:blipFill>
          <p:spPr bwMode="auto">
            <a:xfrm>
              <a:off x="6562896" y="5812859"/>
              <a:ext cx="1207294" cy="371475"/>
            </a:xfrm>
            <a:prstGeom prst="rect">
              <a:avLst/>
            </a:prstGeom>
            <a:noFill/>
            <a:ln w="9525">
              <a:noFill/>
              <a:miter lim="800000"/>
              <a:headEnd/>
              <a:tailEnd/>
            </a:ln>
          </p:spPr>
        </p:pic>
        <p:pic>
          <p:nvPicPr>
            <p:cNvPr id="38" name="Picture 4"/>
            <p:cNvPicPr>
              <a:picLocks noChangeAspect="1" noChangeArrowheads="1"/>
            </p:cNvPicPr>
            <p:nvPr/>
          </p:nvPicPr>
          <p:blipFill>
            <a:blip r:embed="rId12"/>
            <a:srcRect/>
            <a:stretch>
              <a:fillRect/>
            </a:stretch>
          </p:blipFill>
          <p:spPr bwMode="auto">
            <a:xfrm>
              <a:off x="8165947" y="5733256"/>
              <a:ext cx="510509" cy="510509"/>
            </a:xfrm>
            <a:prstGeom prst="rect">
              <a:avLst/>
            </a:prstGeom>
            <a:noFill/>
            <a:ln w="9525">
              <a:noFill/>
              <a:miter lim="800000"/>
              <a:headEnd/>
              <a:tailEnd/>
            </a:ln>
          </p:spPr>
        </p:pic>
        <p:sp>
          <p:nvSpPr>
            <p:cNvPr id="39" name="Plus 38"/>
            <p:cNvSpPr/>
            <p:nvPr/>
          </p:nvSpPr>
          <p:spPr>
            <a:xfrm>
              <a:off x="7771660" y="5842154"/>
              <a:ext cx="328493" cy="328493"/>
            </a:xfrm>
            <a:prstGeom prst="mathPlus">
              <a:avLst>
                <a:gd name="adj1" fmla="val 13794"/>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89315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0">
                                            <p:txEl>
                                              <p:pRg st="0" end="0"/>
                                            </p:txEl>
                                          </p:spTgt>
                                        </p:tgtEl>
                                        <p:attrNameLst>
                                          <p:attrName>style.visibility</p:attrName>
                                        </p:attrNameLst>
                                      </p:cBhvr>
                                      <p:to>
                                        <p:strVal val="visible"/>
                                      </p:to>
                                    </p:set>
                                    <p:animEffect transition="in" filter="fade">
                                      <p:cBhvr>
                                        <p:cTn id="7" dur="500"/>
                                        <p:tgtEl>
                                          <p:spTgt spid="9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1"/>
                                        </p:tgtEl>
                                        <p:attrNameLst>
                                          <p:attrName>style.visibility</p:attrName>
                                        </p:attrNameLst>
                                      </p:cBhvr>
                                      <p:to>
                                        <p:strVal val="visible"/>
                                      </p:to>
                                    </p:set>
                                    <p:animEffect transition="in" filter="fade">
                                      <p:cBhvr>
                                        <p:cTn id="18" dur="500"/>
                                        <p:tgtEl>
                                          <p:spTgt spid="111"/>
                                        </p:tgtEl>
                                      </p:cBhvr>
                                    </p:animEffect>
                                  </p:childTnLst>
                                </p:cTn>
                              </p:par>
                            </p:childTnLst>
                          </p:cTn>
                        </p:par>
                        <p:par>
                          <p:cTn id="19" fill="hold">
                            <p:stCondLst>
                              <p:cond delay="1500"/>
                            </p:stCondLst>
                            <p:childTnLst>
                              <p:par>
                                <p:cTn id="20" presetID="0" presetClass="path" presetSubtype="0" accel="50000" decel="50000" fill="hold" nodeType="afterEffect">
                                  <p:stCondLst>
                                    <p:cond delay="0"/>
                                  </p:stCondLst>
                                  <p:childTnLst>
                                    <p:animMotion origin="layout" path="M 0.00017 0.00069 L 0.00017 0.00115 C -0.00017 -0.01598 -0.00035 -0.03264 -0.00104 -0.04908 C -0.00139 -0.05533 -0.00226 -0.06135 -0.00226 -0.0676 C -0.00226 -0.08473 -0.00069 -0.10672 0.00017 -0.12454 C -0.00017 -0.14908 -0.00052 -0.17385 -0.00104 -0.19861 C -0.00139 -0.21644 -0.00226 -0.23473 -0.00226 -0.25255 C -0.00226 -0.28519 -0.00399 -0.27755 0.00017 -0.29236 C 0.00052 -0.2956 -0.00122 -0.3007 0.00139 -0.30232 C 0.00885 -0.30741 0.01111 -0.30047 0.01667 -0.29954 C 0.02135 -0.29861 0.02604 -0.29838 0.0309 -0.29815 C 0.04566 -0.29723 0.06076 -0.29699 0.07552 -0.29653 C 0.1316 -0.29815 0.11181 -0.29815 0.1349 -0.29815 " pathEditMode="relative" rAng="0" ptsTypes="AAAAAAAAAAAAA">
                                      <p:cBhvr>
                                        <p:cTn id="21" dur="2000" fill="hold"/>
                                        <p:tgtEl>
                                          <p:spTgt spid="31"/>
                                        </p:tgtEl>
                                        <p:attrNameLst>
                                          <p:attrName>ppt_x</p:attrName>
                                          <p:attrName>ppt_y</p:attrName>
                                        </p:attrNameLst>
                                      </p:cBhvr>
                                      <p:rCtr x="6597" y="-15231"/>
                                    </p:animMotion>
                                  </p:childTnLst>
                                </p:cTn>
                              </p:par>
                            </p:childTnLst>
                          </p:cTn>
                        </p:par>
                        <p:par>
                          <p:cTn id="22" fill="hold">
                            <p:stCondLst>
                              <p:cond delay="3500"/>
                            </p:stCondLst>
                            <p:childTnLst>
                              <p:par>
                                <p:cTn id="23" presetID="1" presetClass="exit" presetSubtype="0" fill="hold" nodeType="afterEffect">
                                  <p:stCondLst>
                                    <p:cond delay="0"/>
                                  </p:stCondLst>
                                  <p:childTnLst>
                                    <p:set>
                                      <p:cBhvr>
                                        <p:cTn id="24" dur="1" fill="hold">
                                          <p:stCondLst>
                                            <p:cond delay="0"/>
                                          </p:stCondLst>
                                        </p:cTn>
                                        <p:tgtEl>
                                          <p:spTgt spid="3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93"/>
                                        </p:tgtEl>
                                        <p:attrNameLst>
                                          <p:attrName>style.visibility</p:attrName>
                                        </p:attrNameLst>
                                      </p:cBhvr>
                                      <p:to>
                                        <p:strVal val="visible"/>
                                      </p:to>
                                    </p:set>
                                  </p:childTnLst>
                                </p:cTn>
                              </p:par>
                              <p:par>
                                <p:cTn id="27" presetID="42" presetClass="path" presetSubtype="0" accel="50000" decel="50000" fill="hold" nodeType="withEffect">
                                  <p:stCondLst>
                                    <p:cond delay="0"/>
                                  </p:stCondLst>
                                  <p:childTnLst>
                                    <p:animMotion origin="layout" path="M 1.38889E-6 -1.48148E-6 L 0.00295 0.29908 " pathEditMode="relative" rAng="0" ptsTypes="AA">
                                      <p:cBhvr>
                                        <p:cTn id="28" dur="2000" fill="hold"/>
                                        <p:tgtEl>
                                          <p:spTgt spid="93"/>
                                        </p:tgtEl>
                                        <p:attrNameLst>
                                          <p:attrName>ppt_x</p:attrName>
                                          <p:attrName>ppt_y</p:attrName>
                                        </p:attrNameLst>
                                      </p:cBhvr>
                                      <p:rCtr x="139" y="14954"/>
                                    </p:animMotion>
                                  </p:childTnLst>
                                </p:cTn>
                              </p:par>
                            </p:childTnLst>
                          </p:cTn>
                        </p:par>
                        <p:par>
                          <p:cTn id="29" fill="hold">
                            <p:stCondLst>
                              <p:cond delay="5500"/>
                            </p:stCondLst>
                            <p:childTnLst>
                              <p:par>
                                <p:cTn id="30" presetID="10" presetClass="exit" presetSubtype="0" fill="hold" nodeType="afterEffect">
                                  <p:stCondLst>
                                    <p:cond delay="0"/>
                                  </p:stCondLst>
                                  <p:childTnLst>
                                    <p:animEffect transition="out" filter="fad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par>
                          <p:cTn id="33" fill="hold">
                            <p:stCondLst>
                              <p:cond delay="6000"/>
                            </p:stCondLst>
                            <p:childTnLst>
                              <p:par>
                                <p:cTn id="34" presetID="10" presetClass="exit" presetSubtype="0" fill="hold" nodeType="afterEffect">
                                  <p:stCondLst>
                                    <p:cond delay="0"/>
                                  </p:stCondLst>
                                  <p:childTnLst>
                                    <p:animEffect transition="out" filter="fade">
                                      <p:cBhvr>
                                        <p:cTn id="35" dur="500"/>
                                        <p:tgtEl>
                                          <p:spTgt spid="21"/>
                                        </p:tgtEl>
                                      </p:cBhvr>
                                    </p:animEffect>
                                    <p:set>
                                      <p:cBhvr>
                                        <p:cTn id="36" dur="1" fill="hold">
                                          <p:stCondLst>
                                            <p:cond delay="499"/>
                                          </p:stCondLst>
                                        </p:cTn>
                                        <p:tgtEl>
                                          <p:spTgt spid="21"/>
                                        </p:tgtEl>
                                        <p:attrNameLst>
                                          <p:attrName>style.visibility</p:attrName>
                                        </p:attrNameLst>
                                      </p:cBhvr>
                                      <p:to>
                                        <p:strVal val="hidden"/>
                                      </p:to>
                                    </p:set>
                                  </p:childTnLst>
                                </p:cTn>
                              </p:par>
                            </p:childTnLst>
                          </p:cTn>
                        </p:par>
                        <p:par>
                          <p:cTn id="37" fill="hold">
                            <p:stCondLst>
                              <p:cond delay="6500"/>
                            </p:stCondLst>
                            <p:childTnLst>
                              <p:par>
                                <p:cTn id="38" presetID="10" presetClass="exit" presetSubtype="0" fill="hold" nodeType="afterEffect">
                                  <p:stCondLst>
                                    <p:cond delay="0"/>
                                  </p:stCondLst>
                                  <p:childTnLst>
                                    <p:animEffect transition="out" filter="fade">
                                      <p:cBhvr>
                                        <p:cTn id="39" dur="500"/>
                                        <p:tgtEl>
                                          <p:spTgt spid="111"/>
                                        </p:tgtEl>
                                      </p:cBhvr>
                                    </p:animEffect>
                                    <p:set>
                                      <p:cBhvr>
                                        <p:cTn id="40" dur="1" fill="hold">
                                          <p:stCondLst>
                                            <p:cond delay="499"/>
                                          </p:stCondLst>
                                        </p:cTn>
                                        <p:tgtEl>
                                          <p:spTgt spid="111"/>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90">
                                            <p:txEl>
                                              <p:pRg st="1" end="1"/>
                                            </p:txEl>
                                          </p:spTgt>
                                        </p:tgtEl>
                                        <p:attrNameLst>
                                          <p:attrName>style.visibility</p:attrName>
                                        </p:attrNameLst>
                                      </p:cBhvr>
                                      <p:to>
                                        <p:strVal val="visible"/>
                                      </p:to>
                                    </p:set>
                                    <p:animEffect transition="in" filter="fade">
                                      <p:cBhvr>
                                        <p:cTn id="45" dur="500"/>
                                        <p:tgtEl>
                                          <p:spTgt spid="90">
                                            <p:txEl>
                                              <p:pRg st="1" end="1"/>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fade">
                                      <p:cBhvr>
                                        <p:cTn id="48" dur="500"/>
                                        <p:tgtEl>
                                          <p:spTgt spid="82"/>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par>
                                <p:cTn id="57" presetID="1" presetClass="entr" presetSubtype="0" fill="hold" nodeType="withEffect">
                                  <p:stCondLst>
                                    <p:cond delay="0"/>
                                  </p:stCondLst>
                                  <p:childTnLst>
                                    <p:set>
                                      <p:cBhvr>
                                        <p:cTn id="58" dur="1" fill="hold">
                                          <p:stCondLst>
                                            <p:cond delay="0"/>
                                          </p:stCondLst>
                                        </p:cTn>
                                        <p:tgtEl>
                                          <p:spTgt spid="3"/>
                                        </p:tgtEl>
                                        <p:attrNameLst>
                                          <p:attrName>style.visibility</p:attrName>
                                        </p:attrNameLst>
                                      </p:cBhvr>
                                      <p:to>
                                        <p:strVal val="visible"/>
                                      </p:to>
                                    </p:set>
                                  </p:childTnLst>
                                </p:cTn>
                              </p:par>
                            </p:childTnLst>
                          </p:cTn>
                        </p:par>
                        <p:par>
                          <p:cTn id="59" fill="hold">
                            <p:stCondLst>
                              <p:cond delay="1500"/>
                            </p:stCondLst>
                            <p:childTnLst>
                              <p:par>
                                <p:cTn id="60" presetID="0" presetClass="path" presetSubtype="0" accel="50000" decel="50000" fill="hold" nodeType="afterEffect">
                                  <p:stCondLst>
                                    <p:cond delay="0"/>
                                  </p:stCondLst>
                                  <p:childTnLst>
                                    <p:animMotion origin="layout" path="M -0.00017 0.00093 L -0.00017 0.00116 C -0.00052 -0.01203 -0.00069 -0.02477 -0.00121 -0.0375 C -0.00139 -0.0412 -0.00208 -0.04514 -0.00225 -0.04884 C -0.00278 -0.05972 -0.00295 -0.0706 -0.0033 -0.08148 C -0.00295 -0.10926 -0.00225 -0.13727 -0.00225 -0.16504 C -0.00225 -0.18842 -0.00243 -0.18773 -0.00434 -0.20347 C -0.00399 -0.2199 -0.00399 -0.23657 -0.0033 -0.25301 C -0.0033 -0.25648 -0.00243 -0.25972 -0.00225 -0.26296 C -0.00173 -0.2787 -0.00156 -0.29421 -0.00121 -0.30972 L 0.14462 -0.30694 C 0.16268 -0.30694 0.18073 -0.30787 0.19879 -0.30833 C 0.20834 -0.30787 0.21806 -0.30879 0.22761 -0.30694 C 0.22865 -0.30671 0.22865 -0.30416 0.22865 -0.30278 C 0.22865 -0.26643 0.22795 -0.22986 0.22761 -0.19352 C 0.22795 -0.16713 0.22795 -0.14051 0.22865 -0.11412 C 0.22865 -0.11157 0.22952 -0.10949 0.22969 -0.10694 C 0.23021 -0.09791 0.23038 -0.08912 0.23073 -0.08009 C 0.23212 -0.0375 0.23177 -0.04884 0.23177 -0.00625 " pathEditMode="relative" rAng="0" ptsTypes="AAAAAAAAAAAAAAAAAAA">
                                      <p:cBhvr>
                                        <p:cTn id="61" dur="2000" fill="hold"/>
                                        <p:tgtEl>
                                          <p:spTgt spid="3"/>
                                        </p:tgtEl>
                                        <p:attrNameLst>
                                          <p:attrName>ppt_x</p:attrName>
                                          <p:attrName>ppt_y</p:attrName>
                                        </p:attrNameLst>
                                      </p:cBhvr>
                                      <p:rCtr x="11389" y="-15532"/>
                                    </p:animMotion>
                                  </p:childTnLst>
                                </p:cTn>
                              </p:par>
                            </p:childTnLst>
                          </p:cTn>
                        </p:par>
                        <p:par>
                          <p:cTn id="62" fill="hold">
                            <p:stCondLst>
                              <p:cond delay="3500"/>
                            </p:stCondLst>
                            <p:childTnLst>
                              <p:par>
                                <p:cTn id="63" presetID="1" presetClass="entr" presetSubtype="0"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childTnLst>
                                </p:cTn>
                              </p:par>
                              <p:par>
                                <p:cTn id="65" presetID="10" presetClass="exit" presetSubtype="0" fill="hold" nodeType="withEffect">
                                  <p:stCondLst>
                                    <p:cond delay="0"/>
                                  </p:stCondLst>
                                  <p:childTnLst>
                                    <p:animEffect transition="out" filter="fade">
                                      <p:cBhvr>
                                        <p:cTn id="66" dur="500"/>
                                        <p:tgtEl>
                                          <p:spTgt spid="82"/>
                                        </p:tgtEl>
                                      </p:cBhvr>
                                    </p:animEffect>
                                    <p:set>
                                      <p:cBhvr>
                                        <p:cTn id="67" dur="1" fill="hold">
                                          <p:stCondLst>
                                            <p:cond delay="499"/>
                                          </p:stCondLst>
                                        </p:cTn>
                                        <p:tgtEl>
                                          <p:spTgt spid="82"/>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46"/>
                                        </p:tgtEl>
                                      </p:cBhvr>
                                    </p:animEffect>
                                    <p:set>
                                      <p:cBhvr>
                                        <p:cTn id="70" dur="1" fill="hold">
                                          <p:stCondLst>
                                            <p:cond delay="499"/>
                                          </p:stCondLst>
                                        </p:cTn>
                                        <p:tgtEl>
                                          <p:spTgt spid="46"/>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81"/>
                                        </p:tgtEl>
                                      </p:cBhvr>
                                    </p:animEffect>
                                    <p:set>
                                      <p:cBhvr>
                                        <p:cTn id="73" dur="1" fill="hold">
                                          <p:stCondLst>
                                            <p:cond delay="499"/>
                                          </p:stCondLst>
                                        </p:cTn>
                                        <p:tgtEl>
                                          <p:spTgt spid="81"/>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90">
                                            <p:txEl>
                                              <p:pRg st="2" end="2"/>
                                            </p:txEl>
                                          </p:spTgt>
                                        </p:tgtEl>
                                        <p:attrNameLst>
                                          <p:attrName>style.visibility</p:attrName>
                                        </p:attrNameLst>
                                      </p:cBhvr>
                                      <p:to>
                                        <p:strVal val="visible"/>
                                      </p:to>
                                    </p:set>
                                    <p:animEffect transition="in" filter="fade">
                                      <p:cBhvr>
                                        <p:cTn id="78" dur="500"/>
                                        <p:tgtEl>
                                          <p:spTgt spid="90">
                                            <p:txEl>
                                              <p:pRg st="2" end="2"/>
                                            </p:txEl>
                                          </p:spTgt>
                                        </p:tgtEl>
                                      </p:cBhvr>
                                    </p:animEffect>
                                  </p:childTnLst>
                                </p:cTn>
                              </p:par>
                              <p:par>
                                <p:cTn id="79" presetID="10" presetClass="exit" presetSubtype="0" fill="hold" nodeType="withEffect">
                                  <p:stCondLst>
                                    <p:cond delay="0"/>
                                  </p:stCondLst>
                                  <p:childTnLst>
                                    <p:animEffect transition="out" filter="fade">
                                      <p:cBhvr>
                                        <p:cTn id="80" dur="500"/>
                                        <p:tgtEl>
                                          <p:spTgt spid="93"/>
                                        </p:tgtEl>
                                      </p:cBhvr>
                                    </p:animEffect>
                                    <p:set>
                                      <p:cBhvr>
                                        <p:cTn id="81" dur="1" fill="hold">
                                          <p:stCondLst>
                                            <p:cond delay="499"/>
                                          </p:stCondLst>
                                        </p:cTn>
                                        <p:tgtEl>
                                          <p:spTgt spid="93"/>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73"/>
                                        </p:tgtEl>
                                      </p:cBhvr>
                                    </p:animEffect>
                                    <p:set>
                                      <p:cBhvr>
                                        <p:cTn id="84" dur="1" fill="hold">
                                          <p:stCondLst>
                                            <p:cond delay="499"/>
                                          </p:stCondLst>
                                        </p:cTn>
                                        <p:tgtEl>
                                          <p:spTgt spid="73"/>
                                        </p:tgtEl>
                                        <p:attrNameLst>
                                          <p:attrName>style.visibility</p:attrName>
                                        </p:attrNameLst>
                                      </p:cBhvr>
                                      <p:to>
                                        <p:strVal val="hidden"/>
                                      </p:to>
                                    </p:set>
                                  </p:childTnLst>
                                </p:cTn>
                              </p:par>
                              <p:par>
                                <p:cTn id="85" presetID="1" presetClass="entr" presetSubtype="0" fill="hold" nodeType="withEffect">
                                  <p:stCondLst>
                                    <p:cond delay="0"/>
                                  </p:stCondLst>
                                  <p:childTnLst>
                                    <p:set>
                                      <p:cBhvr>
                                        <p:cTn id="86" dur="1" fill="hold">
                                          <p:stCondLst>
                                            <p:cond delay="0"/>
                                          </p:stCondLst>
                                        </p:cTn>
                                        <p:tgtEl>
                                          <p:spTgt spid="83"/>
                                        </p:tgtEl>
                                        <p:attrNameLst>
                                          <p:attrName>style.visibility</p:attrName>
                                        </p:attrNameLst>
                                      </p:cBhvr>
                                      <p:to>
                                        <p:strVal val="visible"/>
                                      </p:to>
                                    </p:set>
                                  </p:childTnLst>
                                </p:cTn>
                              </p:par>
                            </p:childTnLst>
                          </p:cTn>
                        </p:par>
                        <p:par>
                          <p:cTn id="87" fill="hold">
                            <p:stCondLst>
                              <p:cond delay="500"/>
                            </p:stCondLst>
                            <p:childTnLst>
                              <p:par>
                                <p:cTn id="88" presetID="10" presetClass="entr" presetSubtype="0"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childTnLst>
                          </p:cTn>
                        </p:par>
                        <p:par>
                          <p:cTn id="91" fill="hold">
                            <p:stCondLst>
                              <p:cond delay="1000"/>
                            </p:stCondLst>
                            <p:childTnLst>
                              <p:par>
                                <p:cTn id="92" presetID="10" presetClass="entr" presetSubtype="0" fill="hold" nodeType="afterEffect">
                                  <p:stCondLst>
                                    <p:cond delay="0"/>
                                  </p:stCondLst>
                                  <p:childTnLst>
                                    <p:set>
                                      <p:cBhvr>
                                        <p:cTn id="93" dur="1" fill="hold">
                                          <p:stCondLst>
                                            <p:cond delay="0"/>
                                          </p:stCondLst>
                                        </p:cTn>
                                        <p:tgtEl>
                                          <p:spTgt spid="111"/>
                                        </p:tgtEl>
                                        <p:attrNameLst>
                                          <p:attrName>style.visibility</p:attrName>
                                        </p:attrNameLst>
                                      </p:cBhvr>
                                      <p:to>
                                        <p:strVal val="visible"/>
                                      </p:to>
                                    </p:set>
                                    <p:animEffect transition="in" filter="fade">
                                      <p:cBhvr>
                                        <p:cTn id="94" dur="500"/>
                                        <p:tgtEl>
                                          <p:spTgt spid="111"/>
                                        </p:tgtEl>
                                      </p:cBhvr>
                                    </p:animEffect>
                                  </p:childTnLst>
                                </p:cTn>
                              </p:par>
                            </p:childTnLst>
                          </p:cTn>
                        </p:par>
                        <p:par>
                          <p:cTn id="95" fill="hold">
                            <p:stCondLst>
                              <p:cond delay="1500"/>
                            </p:stCondLst>
                            <p:childTnLst>
                              <p:par>
                                <p:cTn id="96" presetID="10" presetClass="entr" presetSubtype="0" fill="hold"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childTnLst>
                          </p:cTn>
                        </p:par>
                        <p:par>
                          <p:cTn id="99" fill="hold">
                            <p:stCondLst>
                              <p:cond delay="2000"/>
                            </p:stCondLst>
                            <p:childTnLst>
                              <p:par>
                                <p:cTn id="100" presetID="10" presetClass="entr" presetSubtype="0" fill="hold" nodeType="afterEffect">
                                  <p:stCondLst>
                                    <p:cond delay="0"/>
                                  </p:stCondLst>
                                  <p:childTnLst>
                                    <p:set>
                                      <p:cBhvr>
                                        <p:cTn id="101" dur="1" fill="hold">
                                          <p:stCondLst>
                                            <p:cond delay="0"/>
                                          </p:stCondLst>
                                        </p:cTn>
                                        <p:tgtEl>
                                          <p:spTgt spid="84"/>
                                        </p:tgtEl>
                                        <p:attrNameLst>
                                          <p:attrName>style.visibility</p:attrName>
                                        </p:attrNameLst>
                                      </p:cBhvr>
                                      <p:to>
                                        <p:strVal val="visible"/>
                                      </p:to>
                                    </p:set>
                                    <p:animEffect transition="in" filter="fade">
                                      <p:cBhvr>
                                        <p:cTn id="102" dur="500"/>
                                        <p:tgtEl>
                                          <p:spTgt spid="84"/>
                                        </p:tgtEl>
                                      </p:cBhvr>
                                    </p:animEffect>
                                  </p:childTnLst>
                                </p:cTn>
                              </p:par>
                              <p:par>
                                <p:cTn id="103" presetID="0" presetClass="path" presetSubtype="0" accel="50000" decel="50000" fill="hold" nodeType="withEffect">
                                  <p:stCondLst>
                                    <p:cond delay="0"/>
                                  </p:stCondLst>
                                  <p:childTnLst>
                                    <p:animMotion origin="layout" path="M -1.94444E-6 -1.11111E-6 L -1.94444E-6 -1.11111E-6 C -0.00069 -0.00972 -0.00069 -0.01435 -0.00225 -0.02268 C -0.00243 -0.02407 -0.00295 -0.02546 -0.0033 -0.02685 C -0.00364 -0.05046 -0.00382 -0.0743 -0.00434 -0.09791 C -0.00451 -0.10208 -0.00521 -0.10625 -0.00538 -0.11065 C -0.0059 -0.12662 -0.00607 -0.14282 -0.00642 -0.15879 C -0.00573 -0.20347 -0.00451 -0.21782 -0.00642 -0.2581 C -0.00659 -0.26088 -0.00937 -0.27106 -0.00972 -0.27222 L -0.01076 -0.27662 L -0.0118 -0.28078 C -0.01354 -0.32245 -0.00659 -0.30787 -0.05104 -0.30787 C -0.09652 -0.30787 -0.18038 -0.30602 -0.23073 -0.30486 C -0.23316 -0.29537 -0.2335 -0.29467 -0.23507 -0.28356 C -0.23576 -0.27847 -0.2368 -0.26273 -0.23715 -0.2581 C -0.2375 -0.23819 -0.23767 -0.21828 -0.23819 -0.19861 C -0.23871 -0.18194 -0.23889 -0.18264 -0.24027 -0.17014 C -0.23889 -0.11504 -0.2408 -0.14653 -0.23819 -0.1206 C -0.2375 -0.11296 -0.23611 -0.09791 -0.23611 -0.09791 C -0.23576 -0.08217 -0.23559 -0.06666 -0.23507 -0.05092 C -0.23489 -0.04676 -0.23402 -0.04259 -0.23402 -0.03819 C -0.23368 -0.02407 -0.23402 -0.00995 -0.23402 0.0044 " pathEditMode="relative" ptsTypes="AAAAAAAAAAAAAAAAAAAAAA">
                                      <p:cBhvr>
                                        <p:cTn id="104" dur="2000" fill="hold"/>
                                        <p:tgtEl>
                                          <p:spTgt spid="8"/>
                                        </p:tgtEl>
                                        <p:attrNameLst>
                                          <p:attrName>ppt_x</p:attrName>
                                          <p:attrName>ppt_y</p:attrName>
                                        </p:attrNameLst>
                                      </p:cBhvr>
                                    </p:animMotion>
                                  </p:childTnLst>
                                </p:cTn>
                              </p:par>
                            </p:childTnLst>
                          </p:cTn>
                        </p:par>
                        <p:par>
                          <p:cTn id="105" fill="hold">
                            <p:stCondLst>
                              <p:cond delay="4000"/>
                            </p:stCondLst>
                            <p:childTnLst>
                              <p:par>
                                <p:cTn id="106" presetID="0" presetClass="path" presetSubtype="0" accel="50000" decel="50000" fill="hold" nodeType="afterEffect">
                                  <p:stCondLst>
                                    <p:cond delay="0"/>
                                  </p:stCondLst>
                                  <p:childTnLst>
                                    <p:animMotion origin="layout" path="M 1.11111E-6 1.48148E-6 L 1.11111E-6 1.48148E-6 C 0.00955 -0.0338 0.00347 -0.0081 0.00208 -0.08357 C 0.00191 -0.09931 0.00173 -0.11482 0.00104 -0.13056 C 0.00104 -0.13241 0.00034 -0.13426 1.11111E-6 -0.13611 C -0.0007 -0.14167 -0.00209 -0.15324 -0.00209 -0.15324 C -0.00243 -0.1882 0.00104 -0.22361 -0.00313 -0.2581 C -0.00382 -0.2632 -0.01094 -0.2588 -0.01493 -0.25949 C -0.01667 -0.25972 -0.01841 -0.26042 -0.02014 -0.26088 C -0.03854 -0.26644 -0.004 -0.26158 -0.06059 -0.26366 C -0.0691 -0.2632 -0.07761 -0.2632 -0.08611 -0.26227 C -0.08802 -0.26227 -0.08976 -0.26134 -0.0915 -0.26088 C -0.09497 -0.26042 -0.09861 -0.25996 -0.10209 -0.25949 C -0.10747 -0.25996 -0.11285 -0.26042 -0.11806 -0.26088 C -0.12101 -0.26134 -0.12379 -0.26181 -0.12657 -0.26227 L -0.13629 -0.26366 L -0.18629 -0.26227 C -0.18768 -0.26227 -0.18733 -0.25857 -0.18733 -0.25671 C -0.18733 -0.25509 -0.18663 -0.25394 -0.18629 -0.25232 C -0.18663 -0.21875 -0.18733 -0.18519 -0.18733 -0.15162 C -0.18733 -0.14121 -0.18629 -0.13102 -0.18629 -0.1206 C -0.18629 -0.08681 -0.18681 -0.10671 -0.18837 -0.08796 C -0.18924 -0.07847 -0.18976 -0.06898 -0.19045 -0.05949 L -0.1915 -0.04676 C -0.19115 -0.04398 -0.19097 -0.04097 -0.19045 -0.0382 C -0.19028 -0.03681 -0.18959 -0.03542 -0.18941 -0.03403 C -0.18889 -0.02593 -0.18889 -0.01783 -0.18837 -0.00996 C -0.1882 -0.00695 -0.18768 -0.00417 -0.18733 -0.00139 C -0.18698 0.00046 -0.18629 0.00231 -0.18629 0.0044 C -0.18594 0.01528 -0.18629 0.02616 -0.18629 0.03704 " pathEditMode="relative" ptsTypes="AAAAAAAAAAAAAAAAAAAAAAAAAAAAAA">
                                      <p:cBhvr>
                                        <p:cTn id="107" dur="2000" fill="hold"/>
                                        <p:tgtEl>
                                          <p:spTgt spid="16"/>
                                        </p:tgtEl>
                                        <p:attrNameLst>
                                          <p:attrName>ppt_x</p:attrName>
                                          <p:attrName>ppt_y</p:attrName>
                                        </p:attrNameLst>
                                      </p:cBhvr>
                                    </p:animMotion>
                                  </p:childTnLst>
                                </p:cTn>
                              </p:par>
                            </p:childTnLst>
                          </p:cTn>
                        </p:par>
                        <p:par>
                          <p:cTn id="108" fill="hold">
                            <p:stCondLst>
                              <p:cond delay="6000"/>
                            </p:stCondLst>
                            <p:childTnLst>
                              <p:par>
                                <p:cTn id="109" presetID="10" presetClass="exit" presetSubtype="0" fill="hold" nodeType="afterEffect">
                                  <p:stCondLst>
                                    <p:cond delay="0"/>
                                  </p:stCondLst>
                                  <p:childTnLst>
                                    <p:animEffect transition="out" filter="fade">
                                      <p:cBhvr>
                                        <p:cTn id="110" dur="500"/>
                                        <p:tgtEl>
                                          <p:spTgt spid="111"/>
                                        </p:tgtEl>
                                      </p:cBhvr>
                                    </p:animEffect>
                                    <p:set>
                                      <p:cBhvr>
                                        <p:cTn id="111" dur="1" fill="hold">
                                          <p:stCondLst>
                                            <p:cond delay="499"/>
                                          </p:stCondLst>
                                        </p:cTn>
                                        <p:tgtEl>
                                          <p:spTgt spid="111"/>
                                        </p:tgtEl>
                                        <p:attrNameLst>
                                          <p:attrName>style.visibility</p:attrName>
                                        </p:attrNameLst>
                                      </p:cBhvr>
                                      <p:to>
                                        <p:strVal val="hidden"/>
                                      </p:to>
                                    </p:set>
                                  </p:childTnLst>
                                </p:cTn>
                              </p:par>
                            </p:childTnLst>
                          </p:cTn>
                        </p:par>
                        <p:par>
                          <p:cTn id="112" fill="hold">
                            <p:stCondLst>
                              <p:cond delay="6500"/>
                            </p:stCondLst>
                            <p:childTnLst>
                              <p:par>
                                <p:cTn id="113" presetID="10" presetClass="exit" presetSubtype="0" fill="hold" nodeType="afterEffect">
                                  <p:stCondLst>
                                    <p:cond delay="0"/>
                                  </p:stCondLst>
                                  <p:childTnLst>
                                    <p:animEffect transition="out" filter="fade">
                                      <p:cBhvr>
                                        <p:cTn id="114" dur="500"/>
                                        <p:tgtEl>
                                          <p:spTgt spid="83"/>
                                        </p:tgtEl>
                                      </p:cBhvr>
                                    </p:animEffect>
                                    <p:set>
                                      <p:cBhvr>
                                        <p:cTn id="115" dur="1" fill="hold">
                                          <p:stCondLst>
                                            <p:cond delay="499"/>
                                          </p:stCondLst>
                                        </p:cTn>
                                        <p:tgtEl>
                                          <p:spTgt spid="83"/>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28"/>
                                        </p:tgtEl>
                                      </p:cBhvr>
                                    </p:animEffect>
                                    <p:set>
                                      <p:cBhvr>
                                        <p:cTn id="118" dur="1" fill="hold">
                                          <p:stCondLst>
                                            <p:cond delay="499"/>
                                          </p:stCondLst>
                                        </p:cTn>
                                        <p:tgtEl>
                                          <p:spTgt spid="28"/>
                                        </p:tgtEl>
                                        <p:attrNameLst>
                                          <p:attrName>style.visibility</p:attrName>
                                        </p:attrNameLst>
                                      </p:cBhvr>
                                      <p:to>
                                        <p:strVal val="hidden"/>
                                      </p:to>
                                    </p:set>
                                  </p:childTnLst>
                                </p:cTn>
                              </p:par>
                            </p:childTnLst>
                          </p:cTn>
                        </p:par>
                        <p:par>
                          <p:cTn id="119" fill="hold">
                            <p:stCondLst>
                              <p:cond delay="7000"/>
                            </p:stCondLst>
                            <p:childTnLst>
                              <p:par>
                                <p:cTn id="120" presetID="10" presetClass="exit" presetSubtype="0" fill="hold" nodeType="afterEffect">
                                  <p:stCondLst>
                                    <p:cond delay="0"/>
                                  </p:stCondLst>
                                  <p:childTnLst>
                                    <p:animEffect transition="out" filter="fade">
                                      <p:cBhvr>
                                        <p:cTn id="121" dur="500"/>
                                        <p:tgtEl>
                                          <p:spTgt spid="26"/>
                                        </p:tgtEl>
                                      </p:cBhvr>
                                    </p:animEffect>
                                    <p:set>
                                      <p:cBhvr>
                                        <p:cTn id="122" dur="1" fill="hold">
                                          <p:stCondLst>
                                            <p:cond delay="499"/>
                                          </p:stCondLst>
                                        </p:cTn>
                                        <p:tgtEl>
                                          <p:spTgt spid="26"/>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84"/>
                                        </p:tgtEl>
                                      </p:cBhvr>
                                    </p:animEffect>
                                    <p:set>
                                      <p:cBhvr>
                                        <p:cTn id="125" dur="1" fill="hold">
                                          <p:stCondLst>
                                            <p:cond delay="499"/>
                                          </p:stCondLst>
                                        </p:cTn>
                                        <p:tgtEl>
                                          <p:spTgt spid="84"/>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10" presetClass="entr" presetSubtype="0" fill="hold" nodeType="clickEffect">
                                  <p:stCondLst>
                                    <p:cond delay="0"/>
                                  </p:stCondLst>
                                  <p:childTnLst>
                                    <p:set>
                                      <p:cBhvr>
                                        <p:cTn id="129" dur="1" fill="hold">
                                          <p:stCondLst>
                                            <p:cond delay="0"/>
                                          </p:stCondLst>
                                        </p:cTn>
                                        <p:tgtEl>
                                          <p:spTgt spid="90">
                                            <p:txEl>
                                              <p:pRg st="3" end="3"/>
                                            </p:txEl>
                                          </p:spTgt>
                                        </p:tgtEl>
                                        <p:attrNameLst>
                                          <p:attrName>style.visibility</p:attrName>
                                        </p:attrNameLst>
                                      </p:cBhvr>
                                      <p:to>
                                        <p:strVal val="visible"/>
                                      </p:to>
                                    </p:set>
                                    <p:animEffect transition="in" filter="fade">
                                      <p:cBhvr>
                                        <p:cTn id="130" dur="500"/>
                                        <p:tgtEl>
                                          <p:spTgt spid="90">
                                            <p:txEl>
                                              <p:pRg st="3" end="3"/>
                                            </p:txEl>
                                          </p:spTgt>
                                        </p:tgtEl>
                                      </p:cBhvr>
                                    </p:animEffect>
                                  </p:childTnLst>
                                </p:cTn>
                              </p:par>
                            </p:childTnLst>
                          </p:cTn>
                        </p:par>
                        <p:par>
                          <p:cTn id="131" fill="hold">
                            <p:stCondLst>
                              <p:cond delay="500"/>
                            </p:stCondLst>
                            <p:childTnLst>
                              <p:par>
                                <p:cTn id="132" presetID="10" presetClass="exit" presetSubtype="0" fill="hold" nodeType="afterEffect">
                                  <p:stCondLst>
                                    <p:cond delay="0"/>
                                  </p:stCondLst>
                                  <p:childTnLst>
                                    <p:animEffect transition="out" filter="fade">
                                      <p:cBhvr>
                                        <p:cTn id="133" dur="500"/>
                                        <p:tgtEl>
                                          <p:spTgt spid="8"/>
                                        </p:tgtEl>
                                      </p:cBhvr>
                                    </p:animEffect>
                                    <p:set>
                                      <p:cBhvr>
                                        <p:cTn id="134"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14549" y="466303"/>
            <a:ext cx="11711014" cy="585953"/>
          </a:xfrm>
        </p:spPr>
        <p:txBody>
          <a:bodyPr>
            <a:noAutofit/>
          </a:bodyPr>
          <a:lstStyle/>
          <a:p>
            <a:r>
              <a:rPr lang="en-US" sz="3900" dirty="0">
                <a:solidFill>
                  <a:srgbClr val="000000"/>
                </a:solidFill>
              </a:rPr>
              <a:t>Summary</a:t>
            </a:r>
            <a:endParaRPr lang="en-US" sz="3900" b="1" dirty="0">
              <a:solidFill>
                <a:srgbClr val="000000"/>
              </a:solidFill>
            </a:endParaRPr>
          </a:p>
        </p:txBody>
      </p:sp>
      <p:sp>
        <p:nvSpPr>
          <p:cNvPr id="20" name="TextBox 19"/>
          <p:cNvSpPr txBox="1">
            <a:spLocks noChangeArrowheads="1"/>
          </p:cNvSpPr>
          <p:nvPr/>
        </p:nvSpPr>
        <p:spPr bwMode="auto">
          <a:xfrm>
            <a:off x="7863874" y="2637743"/>
            <a:ext cx="3639867" cy="1446322"/>
          </a:xfrm>
          <a:prstGeom prst="rect">
            <a:avLst/>
          </a:prstGeom>
          <a:noFill/>
          <a:ln w="9525">
            <a:noFill/>
            <a:miter lim="800000"/>
            <a:headEnd/>
            <a:tailEnd/>
          </a:ln>
        </p:spPr>
        <p:txBody>
          <a:bodyPr wrap="square" lIns="111026" tIns="55513" rIns="111026" bIns="55513">
            <a:spAutoFit/>
          </a:bodyPr>
          <a:lstStyle/>
          <a:p>
            <a:pPr algn="ctr" defTabSz="555132">
              <a:lnSpc>
                <a:spcPct val="85000"/>
              </a:lnSpc>
              <a:spcBef>
                <a:spcPts val="1214"/>
              </a:spcBef>
              <a:buClr>
                <a:prstClr val="white"/>
              </a:buClr>
              <a:buSzPct val="100000"/>
            </a:pPr>
            <a:r>
              <a:rPr lang="en-US" sz="2400" b="1" dirty="0">
                <a:solidFill>
                  <a:schemeClr val="tx2"/>
                </a:solidFill>
              </a:rPr>
              <a:t>Instant Recovery of VMs</a:t>
            </a:r>
            <a:r>
              <a:rPr lang="en-US" sz="2400" dirty="0">
                <a:solidFill>
                  <a:schemeClr val="tx2"/>
                </a:solidFill>
              </a:rPr>
              <a:t/>
            </a:r>
            <a:br>
              <a:rPr lang="en-US" sz="2400" dirty="0">
                <a:solidFill>
                  <a:schemeClr val="tx2"/>
                </a:solidFill>
              </a:rPr>
            </a:br>
            <a:r>
              <a:rPr lang="en-US" dirty="0" smtClean="0">
                <a:solidFill>
                  <a:prstClr val="black"/>
                </a:solidFill>
              </a:rPr>
              <a:t>Accelerated </a:t>
            </a:r>
            <a:r>
              <a:rPr lang="en-US" dirty="0">
                <a:solidFill>
                  <a:prstClr val="black"/>
                </a:solidFill>
              </a:rPr>
              <a:t>recovery of SharePoint </a:t>
            </a:r>
            <a:r>
              <a:rPr lang="en-US" dirty="0" smtClean="0">
                <a:solidFill>
                  <a:prstClr val="black"/>
                </a:solidFill>
              </a:rPr>
              <a:t>and SQL VM from </a:t>
            </a:r>
            <a:r>
              <a:rPr lang="en-US" dirty="0">
                <a:solidFill>
                  <a:prstClr val="black"/>
                </a:solidFill>
              </a:rPr>
              <a:t>unexpected events </a:t>
            </a:r>
            <a:endParaRPr lang="en-US" sz="1700" dirty="0">
              <a:solidFill>
                <a:prstClr val="black"/>
              </a:solidFill>
            </a:endParaRPr>
          </a:p>
        </p:txBody>
      </p:sp>
      <p:sp>
        <p:nvSpPr>
          <p:cNvPr id="21" name="Rectangle 20"/>
          <p:cNvSpPr/>
          <p:nvPr/>
        </p:nvSpPr>
        <p:spPr>
          <a:xfrm>
            <a:off x="4048928" y="1122220"/>
            <a:ext cx="4242057" cy="1127773"/>
          </a:xfrm>
          <a:prstGeom prst="rect">
            <a:avLst/>
          </a:prstGeom>
        </p:spPr>
        <p:txBody>
          <a:bodyPr wrap="square" lIns="111026" tIns="55513" rIns="111026" bIns="55513">
            <a:spAutoFit/>
          </a:bodyPr>
          <a:lstStyle/>
          <a:p>
            <a:pPr algn="ctr" defTabSz="555132"/>
            <a:r>
              <a:rPr lang="en-US" sz="2400" b="1" dirty="0">
                <a:solidFill>
                  <a:schemeClr val="tx2"/>
                </a:solidFill>
              </a:rPr>
              <a:t>Fast Recovery of SharePoint Items</a:t>
            </a:r>
          </a:p>
          <a:p>
            <a:pPr algn="ctr" defTabSz="555132"/>
            <a:r>
              <a:rPr lang="en-US" dirty="0" smtClean="0">
                <a:solidFill>
                  <a:srgbClr val="000000"/>
                </a:solidFill>
              </a:rPr>
              <a:t>Simple, fast right-click recovery</a:t>
            </a:r>
            <a:endParaRPr lang="en-US" sz="1700" dirty="0">
              <a:solidFill>
                <a:srgbClr val="000000"/>
              </a:solidFill>
            </a:endParaRPr>
          </a:p>
        </p:txBody>
      </p:sp>
      <p:sp>
        <p:nvSpPr>
          <p:cNvPr id="26" name="Left Arrow 25"/>
          <p:cNvSpPr/>
          <p:nvPr/>
        </p:nvSpPr>
        <p:spPr>
          <a:xfrm rot="1358584">
            <a:off x="4013343" y="3106288"/>
            <a:ext cx="977797" cy="920492"/>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sp>
        <p:nvSpPr>
          <p:cNvPr id="27" name="Left Arrow 26"/>
          <p:cNvSpPr/>
          <p:nvPr/>
        </p:nvSpPr>
        <p:spPr>
          <a:xfrm rot="5400000">
            <a:off x="5597426" y="2454301"/>
            <a:ext cx="789400" cy="920623"/>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sp>
        <p:nvSpPr>
          <p:cNvPr id="28" name="Left Arrow 27"/>
          <p:cNvSpPr/>
          <p:nvPr/>
        </p:nvSpPr>
        <p:spPr>
          <a:xfrm rot="20241416" flipH="1">
            <a:off x="7013242" y="3161030"/>
            <a:ext cx="977797" cy="920492"/>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pic>
        <p:nvPicPr>
          <p:cNvPr id="29" name="Picture 2"/>
          <p:cNvPicPr>
            <a:picLocks noChangeAspect="1" noChangeArrowheads="1"/>
          </p:cNvPicPr>
          <p:nvPr/>
        </p:nvPicPr>
        <p:blipFill>
          <a:blip r:embed="rId2"/>
          <a:srcRect/>
          <a:stretch>
            <a:fillRect/>
          </a:stretch>
        </p:blipFill>
        <p:spPr bwMode="auto">
          <a:xfrm>
            <a:off x="5202475" y="3295307"/>
            <a:ext cx="1578369" cy="1578145"/>
          </a:xfrm>
          <a:prstGeom prst="rect">
            <a:avLst/>
          </a:prstGeom>
          <a:noFill/>
          <a:ln w="9525">
            <a:noFill/>
            <a:miter lim="800000"/>
            <a:headEnd/>
            <a:tailEnd/>
          </a:ln>
          <a:effectLst/>
        </p:spPr>
      </p:pic>
      <p:sp>
        <p:nvSpPr>
          <p:cNvPr id="30" name="Left Arrow 29"/>
          <p:cNvSpPr/>
          <p:nvPr/>
        </p:nvSpPr>
        <p:spPr>
          <a:xfrm rot="5400000" flipH="1">
            <a:off x="5625340" y="4675313"/>
            <a:ext cx="764557" cy="920623"/>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dirty="0" smtClean="0">
              <a:solidFill>
                <a:prstClr val="white"/>
              </a:solidFill>
              <a:latin typeface="HP Simplified" panose="020B0604020204020204" pitchFamily="34" charset="0"/>
            </a:endParaRPr>
          </a:p>
        </p:txBody>
      </p:sp>
      <p:sp>
        <p:nvSpPr>
          <p:cNvPr id="31" name="TextBox 23"/>
          <p:cNvSpPr txBox="1">
            <a:spLocks noChangeArrowheads="1"/>
          </p:cNvSpPr>
          <p:nvPr/>
        </p:nvSpPr>
        <p:spPr bwMode="auto">
          <a:xfrm>
            <a:off x="3388796" y="5595621"/>
            <a:ext cx="5237646" cy="1210873"/>
          </a:xfrm>
          <a:prstGeom prst="rect">
            <a:avLst/>
          </a:prstGeom>
          <a:noFill/>
          <a:ln w="9525">
            <a:noFill/>
            <a:miter lim="800000"/>
            <a:headEnd/>
            <a:tailEnd/>
          </a:ln>
        </p:spPr>
        <p:txBody>
          <a:bodyPr wrap="square" lIns="111026" tIns="55513" rIns="111026" bIns="55513">
            <a:spAutoFit/>
          </a:bodyPr>
          <a:lstStyle/>
          <a:p>
            <a:pPr algn="ctr" defTabSz="555132">
              <a:lnSpc>
                <a:spcPct val="85000"/>
              </a:lnSpc>
              <a:buClr>
                <a:prstClr val="white"/>
              </a:buClr>
              <a:buSzPct val="100000"/>
            </a:pPr>
            <a:r>
              <a:rPr lang="en-US" sz="2400" b="1" dirty="0">
                <a:solidFill>
                  <a:schemeClr val="tx2"/>
                </a:solidFill>
              </a:rPr>
              <a:t>Balanced Cost and </a:t>
            </a:r>
          </a:p>
          <a:p>
            <a:pPr algn="ctr" defTabSz="555132">
              <a:lnSpc>
                <a:spcPct val="85000"/>
              </a:lnSpc>
              <a:buClr>
                <a:prstClr val="white"/>
              </a:buClr>
              <a:buSzPct val="100000"/>
            </a:pPr>
            <a:r>
              <a:rPr lang="en-US" sz="2400" b="1" dirty="0">
                <a:solidFill>
                  <a:schemeClr val="tx2"/>
                </a:solidFill>
              </a:rPr>
              <a:t>Performance</a:t>
            </a:r>
          </a:p>
          <a:p>
            <a:pPr algn="ctr" defTabSz="555132">
              <a:lnSpc>
                <a:spcPct val="85000"/>
              </a:lnSpc>
              <a:buClr>
                <a:prstClr val="white"/>
              </a:buClr>
              <a:buSzPct val="100000"/>
            </a:pPr>
            <a:r>
              <a:rPr lang="en-US" dirty="0" smtClean="0">
                <a:solidFill>
                  <a:prstClr val="black"/>
                </a:solidFill>
              </a:rPr>
              <a:t>Blended </a:t>
            </a:r>
            <a:r>
              <a:rPr lang="en-US" dirty="0">
                <a:solidFill>
                  <a:prstClr val="black"/>
                </a:solidFill>
              </a:rPr>
              <a:t>Disk and Tape based data protection for SharePoint </a:t>
            </a:r>
            <a:r>
              <a:rPr lang="en-US" dirty="0" smtClean="0">
                <a:solidFill>
                  <a:prstClr val="black"/>
                </a:solidFill>
              </a:rPr>
              <a:t>data</a:t>
            </a:r>
            <a:endParaRPr lang="en-US" sz="1900" dirty="0">
              <a:solidFill>
                <a:prstClr val="black"/>
              </a:solidFill>
            </a:endParaRPr>
          </a:p>
        </p:txBody>
      </p:sp>
      <p:sp>
        <p:nvSpPr>
          <p:cNvPr id="34" name="TextBox 23"/>
          <p:cNvSpPr txBox="1">
            <a:spLocks noChangeArrowheads="1"/>
          </p:cNvSpPr>
          <p:nvPr/>
        </p:nvSpPr>
        <p:spPr bwMode="auto">
          <a:xfrm>
            <a:off x="423046" y="2615310"/>
            <a:ext cx="3450765" cy="1446322"/>
          </a:xfrm>
          <a:prstGeom prst="rect">
            <a:avLst/>
          </a:prstGeom>
          <a:noFill/>
          <a:ln w="9525">
            <a:noFill/>
            <a:miter lim="800000"/>
            <a:headEnd/>
            <a:tailEnd/>
          </a:ln>
        </p:spPr>
        <p:txBody>
          <a:bodyPr wrap="square" lIns="111026" tIns="55513" rIns="111026" bIns="55513">
            <a:spAutoFit/>
          </a:bodyPr>
          <a:lstStyle/>
          <a:p>
            <a:pPr algn="ctr" defTabSz="555132">
              <a:lnSpc>
                <a:spcPct val="85000"/>
              </a:lnSpc>
              <a:buClr>
                <a:prstClr val="white"/>
              </a:buClr>
              <a:buSzPct val="100000"/>
            </a:pPr>
            <a:r>
              <a:rPr lang="en-US" sz="2400" b="1" dirty="0">
                <a:solidFill>
                  <a:schemeClr val="tx2"/>
                </a:solidFill>
              </a:rPr>
              <a:t>Simple to Deploy and Manage</a:t>
            </a:r>
          </a:p>
          <a:p>
            <a:pPr algn="ctr" defTabSz="555132">
              <a:lnSpc>
                <a:spcPct val="85000"/>
              </a:lnSpc>
              <a:buClr>
                <a:prstClr val="white"/>
              </a:buClr>
              <a:buSzPct val="100000"/>
            </a:pPr>
            <a:r>
              <a:rPr lang="en-US" dirty="0" smtClean="0">
                <a:solidFill>
                  <a:prstClr val="black"/>
                </a:solidFill>
              </a:rPr>
              <a:t>Centralized </a:t>
            </a:r>
            <a:r>
              <a:rPr lang="en-US" dirty="0">
                <a:solidFill>
                  <a:prstClr val="black"/>
                </a:solidFill>
              </a:rPr>
              <a:t>administration of backups, replication and data recovery</a:t>
            </a:r>
            <a:endParaRPr lang="en-US" dirty="0" smtClean="0">
              <a:solidFill>
                <a:prstClr val="black"/>
              </a:solidFill>
            </a:endParaRPr>
          </a:p>
        </p:txBody>
      </p:sp>
    </p:spTree>
    <p:extLst>
      <p:ext uri="{BB962C8B-B14F-4D97-AF65-F5344CB8AC3E}">
        <p14:creationId xmlns:p14="http://schemas.microsoft.com/office/powerpoint/2010/main" val="30024697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 calcmode="lin" valueType="num">
                                      <p:cBhvr>
                                        <p:cTn id="7"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4">
                                            <p:txEl>
                                              <p:pRg st="0" end="0"/>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4">
                                            <p:txEl>
                                              <p:pRg st="1" end="1"/>
                                            </p:txEl>
                                          </p:spTgt>
                                        </p:tgtEl>
                                        <p:attrNameLst>
                                          <p:attrName>style.visibility</p:attrName>
                                        </p:attrNameLst>
                                      </p:cBhvr>
                                      <p:to>
                                        <p:strVal val="visible"/>
                                      </p:to>
                                    </p:set>
                                    <p:anim calcmode="lin" valueType="num">
                                      <p:cBhvr>
                                        <p:cTn id="12" dur="500" fill="hold"/>
                                        <p:tgtEl>
                                          <p:spTgt spid="3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4">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4">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50837" y="1274162"/>
            <a:ext cx="10939487" cy="4585300"/>
          </a:xfrm>
          <a:prstGeom prst="rect">
            <a:avLst/>
          </a:prstGeom>
        </p:spPr>
        <p:txBody>
          <a:bodyPr lIns="111026" tIns="55513" rIns="111026" bIns="55513">
            <a:noAutofit/>
          </a:bodyPr>
          <a:lstStyle/>
          <a:p>
            <a:pPr marL="0" indent="0">
              <a:buNone/>
            </a:pPr>
            <a:r>
              <a:rPr lang="en-US" sz="2400" dirty="0" smtClean="0">
                <a:solidFill>
                  <a:schemeClr val="tx2"/>
                </a:solidFill>
                <a:latin typeface="+mn-lt"/>
              </a:rPr>
              <a:t>Visit HP at Booth 1714</a:t>
            </a:r>
          </a:p>
          <a:p>
            <a:pPr marL="0" indent="0">
              <a:buNone/>
            </a:pPr>
            <a:r>
              <a:rPr lang="en-US" sz="2000" dirty="0" smtClean="0">
                <a:solidFill>
                  <a:srgbClr val="000000"/>
                </a:solidFill>
                <a:latin typeface="+mn-lt"/>
              </a:rPr>
              <a:t>Demo, whitepapers and subject matter experts</a:t>
            </a:r>
            <a:endParaRPr lang="en-US" sz="2400" dirty="0" smtClean="0">
              <a:solidFill>
                <a:srgbClr val="000000"/>
              </a:solidFill>
              <a:latin typeface="+mn-lt"/>
            </a:endParaRPr>
          </a:p>
          <a:p>
            <a:pPr marL="0" indent="0">
              <a:buNone/>
            </a:pPr>
            <a:r>
              <a:rPr lang="en-US" sz="2400" dirty="0" smtClean="0">
                <a:solidFill>
                  <a:schemeClr val="tx2"/>
                </a:solidFill>
                <a:latin typeface="+mn-lt"/>
              </a:rPr>
              <a:t>Collateral / Whitepapers / URLs</a:t>
            </a:r>
          </a:p>
          <a:p>
            <a:pPr marL="0" indent="0">
              <a:buNone/>
            </a:pPr>
            <a:r>
              <a:rPr lang="en-US" sz="2000" b="1" dirty="0" smtClean="0">
                <a:solidFill>
                  <a:schemeClr val="tx1"/>
                </a:solidFill>
                <a:latin typeface="+mn-lt"/>
              </a:rPr>
              <a:t>HP </a:t>
            </a:r>
            <a:r>
              <a:rPr lang="en-US" sz="2000" b="1" dirty="0">
                <a:solidFill>
                  <a:schemeClr val="tx1"/>
                </a:solidFill>
                <a:latin typeface="+mn-lt"/>
              </a:rPr>
              <a:t>Reference Architecture for Microsoft SharePoint Server 2010 with HP Storage and Veeam </a:t>
            </a:r>
            <a:r>
              <a:rPr lang="en-US" sz="2000" dirty="0">
                <a:solidFill>
                  <a:schemeClr val="tx1"/>
                </a:solidFill>
                <a:latin typeface="+mn-lt"/>
              </a:rPr>
              <a:t>4AA5-1264ENW, March </a:t>
            </a:r>
            <a:r>
              <a:rPr lang="en-US" sz="2000" dirty="0" smtClean="0">
                <a:solidFill>
                  <a:schemeClr val="tx1"/>
                </a:solidFill>
                <a:latin typeface="+mn-lt"/>
              </a:rPr>
              <a:t>2014</a:t>
            </a:r>
          </a:p>
          <a:p>
            <a:pPr marL="0" indent="0">
              <a:buNone/>
            </a:pPr>
            <a:r>
              <a:rPr lang="en-US" sz="2000" b="1" dirty="0" smtClean="0">
                <a:solidFill>
                  <a:schemeClr val="tx1"/>
                </a:solidFill>
                <a:latin typeface="+mn-lt"/>
              </a:rPr>
              <a:t>HP </a:t>
            </a:r>
            <a:r>
              <a:rPr lang="en-US" sz="2000" b="1" dirty="0">
                <a:solidFill>
                  <a:schemeClr val="tx1"/>
                </a:solidFill>
                <a:latin typeface="+mn-lt"/>
              </a:rPr>
              <a:t>Recommended configuration: Microsoft SharePoint Server 2013 on HP ConvergedSystem 300 for Virtualization </a:t>
            </a:r>
            <a:r>
              <a:rPr lang="en-US" sz="2000" dirty="0">
                <a:solidFill>
                  <a:schemeClr val="tx1"/>
                </a:solidFill>
                <a:latin typeface="+mn-lt"/>
              </a:rPr>
              <a:t>4AA5-0871ENW, March </a:t>
            </a:r>
            <a:r>
              <a:rPr lang="en-US" sz="2000" dirty="0" smtClean="0">
                <a:solidFill>
                  <a:schemeClr val="tx1"/>
                </a:solidFill>
                <a:latin typeface="+mn-lt"/>
              </a:rPr>
              <a:t>2014</a:t>
            </a:r>
          </a:p>
          <a:p>
            <a:pPr marL="0" indent="0">
              <a:buNone/>
            </a:pPr>
            <a:r>
              <a:rPr lang="en-US" sz="2000" dirty="0" smtClean="0">
                <a:solidFill>
                  <a:schemeClr val="tx1"/>
                </a:solidFill>
                <a:latin typeface="+mn-lt"/>
              </a:rPr>
              <a:t>HP </a:t>
            </a:r>
            <a:r>
              <a:rPr lang="en-US" sz="2000" dirty="0">
                <a:solidFill>
                  <a:schemeClr val="tx1"/>
                </a:solidFill>
                <a:latin typeface="+mn-lt"/>
              </a:rPr>
              <a:t>StoreVirtual Storage, </a:t>
            </a:r>
            <a:r>
              <a:rPr lang="en-US" sz="2000" u="sng" dirty="0">
                <a:latin typeface="+mn-lt"/>
                <a:hlinkClick r:id="rId2"/>
              </a:rPr>
              <a:t>http://</a:t>
            </a:r>
            <a:r>
              <a:rPr lang="en-US" sz="2000" u="sng" dirty="0" smtClean="0">
                <a:latin typeface="+mn-lt"/>
                <a:hlinkClick r:id="rId2"/>
              </a:rPr>
              <a:t>hp.com/go/StoreVirtual</a:t>
            </a:r>
            <a:endParaRPr lang="en-US" sz="2000" dirty="0">
              <a:latin typeface="+mn-lt"/>
            </a:endParaRPr>
          </a:p>
          <a:p>
            <a:pPr marL="0" indent="0">
              <a:buNone/>
            </a:pPr>
            <a:r>
              <a:rPr lang="en-US" sz="2000" dirty="0" smtClean="0">
                <a:solidFill>
                  <a:schemeClr val="tx1"/>
                </a:solidFill>
                <a:latin typeface="+mn-lt"/>
              </a:rPr>
              <a:t>HP </a:t>
            </a:r>
            <a:r>
              <a:rPr lang="en-US" sz="2000" dirty="0">
                <a:solidFill>
                  <a:schemeClr val="tx1"/>
                </a:solidFill>
                <a:latin typeface="+mn-lt"/>
              </a:rPr>
              <a:t>StoreVirtual VSA product information, </a:t>
            </a:r>
            <a:r>
              <a:rPr lang="en-US" sz="2000" u="sng" dirty="0">
                <a:latin typeface="+mn-lt"/>
                <a:hlinkClick r:id="rId3"/>
              </a:rPr>
              <a:t>http://</a:t>
            </a:r>
            <a:r>
              <a:rPr lang="en-US" sz="2000" u="sng" dirty="0" smtClean="0">
                <a:latin typeface="+mn-lt"/>
                <a:hlinkClick r:id="rId3"/>
              </a:rPr>
              <a:t>www.hp.com/go/vsa</a:t>
            </a:r>
            <a:endParaRPr lang="en-US" sz="2000" u="sng" dirty="0" smtClean="0">
              <a:latin typeface="+mn-lt"/>
            </a:endParaRPr>
          </a:p>
          <a:p>
            <a:pPr marL="0" indent="0">
              <a:buNone/>
            </a:pPr>
            <a:r>
              <a:rPr lang="en-US" sz="2000" dirty="0" smtClean="0">
                <a:solidFill>
                  <a:schemeClr val="tx1"/>
                </a:solidFill>
                <a:latin typeface="+mn-lt"/>
              </a:rPr>
              <a:t>HP </a:t>
            </a:r>
            <a:r>
              <a:rPr lang="en-US" sz="2000" dirty="0">
                <a:solidFill>
                  <a:schemeClr val="tx1"/>
                </a:solidFill>
                <a:latin typeface="+mn-lt"/>
              </a:rPr>
              <a:t>StoreOnce Backup</a:t>
            </a:r>
            <a:r>
              <a:rPr lang="en-US" sz="2000" dirty="0">
                <a:latin typeface="+mn-lt"/>
              </a:rPr>
              <a:t>, </a:t>
            </a:r>
            <a:r>
              <a:rPr lang="en-US" sz="2000" u="sng" dirty="0">
                <a:latin typeface="+mn-lt"/>
                <a:hlinkClick r:id="rId4"/>
              </a:rPr>
              <a:t>http://</a:t>
            </a:r>
            <a:r>
              <a:rPr lang="en-US" sz="2000" u="sng" dirty="0" smtClean="0">
                <a:latin typeface="+mn-lt"/>
                <a:hlinkClick r:id="rId4"/>
              </a:rPr>
              <a:t>hp.com/go/storeonce</a:t>
            </a:r>
            <a:endParaRPr lang="en-US" sz="2000" u="sng" dirty="0" smtClean="0">
              <a:latin typeface="+mn-lt"/>
            </a:endParaRPr>
          </a:p>
          <a:p>
            <a:pPr marL="0" indent="0">
              <a:buNone/>
            </a:pPr>
            <a:r>
              <a:rPr lang="en-US" sz="2000" dirty="0" smtClean="0">
                <a:solidFill>
                  <a:schemeClr val="tx1"/>
                </a:solidFill>
                <a:latin typeface="+mn-lt"/>
              </a:rPr>
              <a:t>HP </a:t>
            </a:r>
            <a:r>
              <a:rPr lang="en-US" sz="2000" dirty="0">
                <a:solidFill>
                  <a:schemeClr val="tx1"/>
                </a:solidFill>
                <a:latin typeface="+mn-lt"/>
              </a:rPr>
              <a:t>Collaboration Solutions for SharePoint, </a:t>
            </a:r>
            <a:r>
              <a:rPr lang="en-US" sz="2000" u="sng" dirty="0">
                <a:latin typeface="+mn-lt"/>
                <a:hlinkClick r:id="rId5"/>
              </a:rPr>
              <a:t>http://</a:t>
            </a:r>
            <a:r>
              <a:rPr lang="en-US" sz="2000" u="sng" dirty="0" smtClean="0">
                <a:latin typeface="+mn-lt"/>
                <a:hlinkClick r:id="rId5"/>
              </a:rPr>
              <a:t>hp.com/go/sharepoint</a:t>
            </a:r>
            <a:endParaRPr lang="en-US" sz="2000" u="sng" dirty="0" smtClean="0">
              <a:latin typeface="+mn-lt"/>
            </a:endParaRPr>
          </a:p>
          <a:p>
            <a:pPr marL="0" indent="0">
              <a:buNone/>
            </a:pPr>
            <a:r>
              <a:rPr lang="en-US" sz="2000" dirty="0" smtClean="0">
                <a:solidFill>
                  <a:schemeClr val="tx1"/>
                </a:solidFill>
                <a:latin typeface="+mn-lt"/>
              </a:rPr>
              <a:t>HP </a:t>
            </a:r>
            <a:r>
              <a:rPr lang="en-US" sz="2000" dirty="0">
                <a:solidFill>
                  <a:schemeClr val="tx1"/>
                </a:solidFill>
                <a:latin typeface="+mn-lt"/>
              </a:rPr>
              <a:t>Whitepaper Repository, </a:t>
            </a:r>
            <a:r>
              <a:rPr lang="en-US" sz="2000" u="sng" dirty="0">
                <a:latin typeface="+mn-lt"/>
                <a:hlinkClick r:id="rId6"/>
              </a:rPr>
              <a:t>http://</a:t>
            </a:r>
            <a:r>
              <a:rPr lang="en-US" sz="2000" u="sng" dirty="0" smtClean="0">
                <a:latin typeface="+mn-lt"/>
                <a:hlinkClick r:id="rId6"/>
              </a:rPr>
              <a:t>hp.com/solutions/activeanswers/sharepoint</a:t>
            </a:r>
            <a:endParaRPr lang="en-US" sz="2000" u="sng" dirty="0" smtClean="0">
              <a:latin typeface="+mn-lt"/>
            </a:endParaRPr>
          </a:p>
          <a:p>
            <a:pPr marL="0" indent="0">
              <a:buNone/>
            </a:pPr>
            <a:r>
              <a:rPr lang="en-US" sz="2000" dirty="0" smtClean="0">
                <a:solidFill>
                  <a:schemeClr val="tx1"/>
                </a:solidFill>
                <a:latin typeface="+mn-lt"/>
              </a:rPr>
              <a:t>HP </a:t>
            </a:r>
            <a:r>
              <a:rPr lang="en-US" sz="2000" dirty="0">
                <a:solidFill>
                  <a:schemeClr val="tx1"/>
                </a:solidFill>
                <a:latin typeface="+mn-lt"/>
              </a:rPr>
              <a:t>Sizer for SharePoint, </a:t>
            </a:r>
            <a:r>
              <a:rPr lang="en-US" sz="2000" u="sng" dirty="0">
                <a:latin typeface="+mn-lt"/>
                <a:hlinkClick r:id="rId7"/>
              </a:rPr>
              <a:t>http://</a:t>
            </a:r>
            <a:r>
              <a:rPr lang="en-US" sz="2000" u="sng" dirty="0" smtClean="0">
                <a:latin typeface="+mn-lt"/>
                <a:hlinkClick r:id="rId7"/>
              </a:rPr>
              <a:t>hp.com/solutions/microsoft/sharepoint/sizer</a:t>
            </a:r>
            <a:endParaRPr lang="en-US" sz="2000" u="sng" dirty="0" smtClean="0">
              <a:latin typeface="+mn-lt"/>
            </a:endParaRPr>
          </a:p>
          <a:p>
            <a:pPr marL="0" indent="0">
              <a:buNone/>
            </a:pPr>
            <a:r>
              <a:rPr lang="en-US" sz="2000" dirty="0" err="1" smtClean="0">
                <a:solidFill>
                  <a:schemeClr val="tx1"/>
                </a:solidFill>
                <a:latin typeface="+mn-lt"/>
              </a:rPr>
              <a:t>Veeam</a:t>
            </a:r>
            <a:r>
              <a:rPr lang="en-US" sz="2000" dirty="0" smtClean="0">
                <a:solidFill>
                  <a:schemeClr val="tx1"/>
                </a:solidFill>
                <a:latin typeface="+mn-lt"/>
              </a:rPr>
              <a:t> </a:t>
            </a:r>
            <a:r>
              <a:rPr lang="en-US" sz="2000" dirty="0">
                <a:solidFill>
                  <a:schemeClr val="tx1"/>
                </a:solidFill>
                <a:latin typeface="+mn-lt"/>
              </a:rPr>
              <a:t>Backup &amp; Replication, </a:t>
            </a:r>
            <a:r>
              <a:rPr lang="en-US" sz="2000" u="sng" dirty="0">
                <a:latin typeface="+mn-lt"/>
                <a:hlinkClick r:id="rId8"/>
              </a:rPr>
              <a:t>http://</a:t>
            </a:r>
            <a:r>
              <a:rPr lang="en-US" sz="2000" u="sng" dirty="0" smtClean="0">
                <a:latin typeface="+mn-lt"/>
                <a:hlinkClick r:id="rId8"/>
              </a:rPr>
              <a:t>go.veeam.com/v7</a:t>
            </a:r>
            <a:endParaRPr lang="en-US" sz="2000" dirty="0">
              <a:latin typeface="+mn-lt"/>
            </a:endParaRPr>
          </a:p>
          <a:p>
            <a:pPr marL="0" indent="0">
              <a:buNone/>
            </a:pPr>
            <a:r>
              <a:rPr lang="en-US" sz="2000" dirty="0" err="1" smtClean="0">
                <a:solidFill>
                  <a:schemeClr val="tx1"/>
                </a:solidFill>
                <a:latin typeface="+mn-lt"/>
              </a:rPr>
              <a:t>Veeam</a:t>
            </a:r>
            <a:r>
              <a:rPr lang="en-US" sz="2000" dirty="0" smtClean="0">
                <a:solidFill>
                  <a:schemeClr val="tx1"/>
                </a:solidFill>
                <a:latin typeface="+mn-lt"/>
              </a:rPr>
              <a:t> </a:t>
            </a:r>
            <a:r>
              <a:rPr lang="en-US" sz="2000" dirty="0">
                <a:solidFill>
                  <a:schemeClr val="tx1"/>
                </a:solidFill>
                <a:latin typeface="+mn-lt"/>
              </a:rPr>
              <a:t>Hyper-V Backup, </a:t>
            </a:r>
            <a:r>
              <a:rPr lang="en-US" sz="2000" u="sng" dirty="0">
                <a:latin typeface="+mn-lt"/>
                <a:hlinkClick r:id="rId9"/>
              </a:rPr>
              <a:t>http://hyperv.veeam.com</a:t>
            </a:r>
            <a:r>
              <a:rPr lang="en-US" sz="2000" dirty="0">
                <a:latin typeface="+mn-lt"/>
              </a:rPr>
              <a:t> </a:t>
            </a:r>
            <a:endParaRPr lang="en-US" sz="2000" u="sng" dirty="0">
              <a:latin typeface="+mn-lt"/>
            </a:endParaRPr>
          </a:p>
          <a:p>
            <a:pPr marL="366619" lvl="1" indent="0">
              <a:buNone/>
            </a:pPr>
            <a:endParaRPr lang="en-US" sz="1800" dirty="0"/>
          </a:p>
          <a:p>
            <a:pPr lvl="1"/>
            <a:endParaRPr lang="en-US" sz="1800" dirty="0"/>
          </a:p>
        </p:txBody>
      </p:sp>
      <p:sp>
        <p:nvSpPr>
          <p:cNvPr id="3" name="Title 2"/>
          <p:cNvSpPr>
            <a:spLocks noGrp="1"/>
          </p:cNvSpPr>
          <p:nvPr>
            <p:ph type="title"/>
          </p:nvPr>
        </p:nvSpPr>
        <p:spPr/>
        <p:txBody>
          <a:bodyPr/>
          <a:lstStyle/>
          <a:p>
            <a:r>
              <a:rPr lang="en-US" dirty="0" smtClean="0"/>
              <a:t>For more information</a:t>
            </a:r>
            <a:endParaRPr lang="en-US" dirty="0"/>
          </a:p>
        </p:txBody>
      </p:sp>
    </p:spTree>
    <p:extLst>
      <p:ext uri="{BB962C8B-B14F-4D97-AF65-F5344CB8AC3E}">
        <p14:creationId xmlns:p14="http://schemas.microsoft.com/office/powerpoint/2010/main" val="193217109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4"/>
          <p:cNvSpPr>
            <a:spLocks noGrp="1"/>
          </p:cNvSpPr>
          <p:nvPr>
            <p:ph sz="quarter" idx="4294967295"/>
          </p:nvPr>
        </p:nvSpPr>
        <p:spPr>
          <a:xfrm>
            <a:off x="447713" y="2098357"/>
            <a:ext cx="11043590" cy="4507583"/>
          </a:xfrm>
        </p:spPr>
        <p:txBody>
          <a:bodyPr>
            <a:noAutofit/>
          </a:bodyPr>
          <a:lstStyle/>
          <a:p>
            <a:pPr marL="0" indent="0" algn="l">
              <a:buNone/>
            </a:pPr>
            <a:r>
              <a:rPr lang="en-US" sz="2400" dirty="0">
                <a:solidFill>
                  <a:schemeClr val="tx2"/>
                </a:solidFill>
                <a:latin typeface="+mn-lt"/>
              </a:rPr>
              <a:t>The mission critical nature of SharePoint content demands rapid recovery from unexpected events (e.g. accidental loss of files or folders, loss of user account and user application).</a:t>
            </a:r>
          </a:p>
          <a:p>
            <a:pPr algn="l"/>
            <a:endParaRPr lang="en-US" sz="2400" dirty="0">
              <a:latin typeface="+mn-lt"/>
            </a:endParaRPr>
          </a:p>
          <a:p>
            <a:pPr marL="0" indent="0" algn="l">
              <a:buNone/>
            </a:pPr>
            <a:r>
              <a:rPr lang="en-US" sz="2400" dirty="0">
                <a:solidFill>
                  <a:schemeClr val="tx2"/>
                </a:solidFill>
                <a:latin typeface="+mn-lt"/>
              </a:rPr>
              <a:t>For small and medium-sized customers, data backup, replication management, and cost-effective long-term data retention are a challenge when IT budgets and storage expertise are limited.</a:t>
            </a:r>
          </a:p>
          <a:p>
            <a:pPr algn="l"/>
            <a:endParaRPr lang="en-US" sz="2400" dirty="0">
              <a:latin typeface="+mn-lt"/>
            </a:endParaRPr>
          </a:p>
          <a:p>
            <a:pPr marL="0" indent="0" algn="l">
              <a:buNone/>
            </a:pPr>
            <a:r>
              <a:rPr lang="en-US" sz="2400" dirty="0">
                <a:solidFill>
                  <a:schemeClr val="tx2"/>
                </a:solidFill>
                <a:latin typeface="+mn-lt"/>
              </a:rPr>
              <a:t>Multiple areas of “data” requiring backup/recovery or archive/retention:</a:t>
            </a:r>
          </a:p>
          <a:p>
            <a:pPr marL="0" indent="0">
              <a:buNone/>
            </a:pPr>
            <a:r>
              <a:rPr lang="en-US" sz="2400" dirty="0">
                <a:latin typeface="+mn-lt"/>
              </a:rPr>
              <a:t>Content libraries</a:t>
            </a:r>
          </a:p>
          <a:p>
            <a:pPr marL="0" indent="0">
              <a:buNone/>
            </a:pPr>
            <a:r>
              <a:rPr lang="en-US" sz="2400" dirty="0">
                <a:latin typeface="+mn-lt"/>
              </a:rPr>
              <a:t>SharePoint/App Service databases</a:t>
            </a:r>
          </a:p>
          <a:p>
            <a:pPr marL="0" indent="0">
              <a:buNone/>
            </a:pPr>
            <a:r>
              <a:rPr lang="en-US" sz="2400" dirty="0">
                <a:latin typeface="+mn-lt"/>
              </a:rPr>
              <a:t>Virtual Machines</a:t>
            </a:r>
          </a:p>
        </p:txBody>
      </p:sp>
      <p:sp>
        <p:nvSpPr>
          <p:cNvPr id="4" name="Title 1"/>
          <p:cNvSpPr>
            <a:spLocks noGrp="1"/>
          </p:cNvSpPr>
          <p:nvPr>
            <p:ph type="title"/>
          </p:nvPr>
        </p:nvSpPr>
        <p:spPr>
          <a:xfrm>
            <a:off x="414549" y="320509"/>
            <a:ext cx="11039964" cy="585953"/>
          </a:xfrm>
        </p:spPr>
        <p:txBody>
          <a:bodyPr>
            <a:noAutofit/>
          </a:bodyPr>
          <a:lstStyle/>
          <a:p>
            <a:r>
              <a:rPr lang="en-US" dirty="0"/>
              <a:t>Storage challenges in SharePoint deployments</a:t>
            </a:r>
          </a:p>
        </p:txBody>
      </p:sp>
    </p:spTree>
    <p:extLst>
      <p:ext uri="{BB962C8B-B14F-4D97-AF65-F5344CB8AC3E}">
        <p14:creationId xmlns:p14="http://schemas.microsoft.com/office/powerpoint/2010/main" val="296711693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760607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380026087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6037" y="466303"/>
            <a:ext cx="12192000" cy="585953"/>
          </a:xfrm>
        </p:spPr>
        <p:txBody>
          <a:bodyPr>
            <a:noAutofit/>
          </a:bodyPr>
          <a:lstStyle/>
          <a:p>
            <a:r>
              <a:rPr lang="en-US" sz="3900" dirty="0">
                <a:solidFill>
                  <a:srgbClr val="000000"/>
                </a:solidFill>
              </a:rPr>
              <a:t>Virtualize and Protect SharePoint with HP Storage &amp; </a:t>
            </a:r>
            <a:r>
              <a:rPr lang="en-US" sz="3900" dirty="0" err="1">
                <a:solidFill>
                  <a:srgbClr val="000000"/>
                </a:solidFill>
              </a:rPr>
              <a:t>Veeam</a:t>
            </a:r>
            <a:r>
              <a:rPr lang="en-US" sz="3900" dirty="0">
                <a:solidFill>
                  <a:srgbClr val="000000"/>
                </a:solidFill>
              </a:rPr>
              <a:t> </a:t>
            </a:r>
            <a:r>
              <a:rPr lang="en-US" sz="3900" dirty="0">
                <a:solidFill>
                  <a:schemeClr val="bg1"/>
                </a:solidFill>
                <a:latin typeface="HP Simplified" panose="020B0604020204020204" pitchFamily="34" charset="0"/>
              </a:rPr>
              <a:t>Protect SharePoint with HP Storage &amp; Veeam</a:t>
            </a:r>
            <a:endParaRPr lang="en-US" sz="3900" b="1" dirty="0">
              <a:solidFill>
                <a:schemeClr val="bg1"/>
              </a:solidFill>
              <a:latin typeface="HP Simplified" panose="020B0604020204020204" pitchFamily="34" charset="0"/>
            </a:endParaRPr>
          </a:p>
        </p:txBody>
      </p:sp>
      <p:grpSp>
        <p:nvGrpSpPr>
          <p:cNvPr id="19" name="Group 51"/>
          <p:cNvGrpSpPr/>
          <p:nvPr/>
        </p:nvGrpSpPr>
        <p:grpSpPr>
          <a:xfrm>
            <a:off x="646033" y="1122220"/>
            <a:ext cx="10857706" cy="3317002"/>
            <a:chOff x="0" y="789336"/>
            <a:chExt cx="8511500" cy="2600609"/>
          </a:xfrm>
        </p:grpSpPr>
        <p:sp>
          <p:nvSpPr>
            <p:cNvPr id="20" name="TextBox 19"/>
            <p:cNvSpPr txBox="1">
              <a:spLocks noChangeArrowheads="1"/>
            </p:cNvSpPr>
            <p:nvPr/>
          </p:nvSpPr>
          <p:spPr bwMode="auto">
            <a:xfrm>
              <a:off x="5658160" y="1977543"/>
              <a:ext cx="2853340" cy="1118445"/>
            </a:xfrm>
            <a:prstGeom prst="rect">
              <a:avLst/>
            </a:prstGeom>
            <a:noFill/>
            <a:ln w="9525">
              <a:noFill/>
              <a:miter lim="800000"/>
              <a:headEnd/>
              <a:tailEnd/>
            </a:ln>
          </p:spPr>
          <p:txBody>
            <a:bodyPr wrap="square">
              <a:spAutoFit/>
            </a:bodyPr>
            <a:lstStyle/>
            <a:p>
              <a:pPr algn="ctr" defTabSz="555132">
                <a:lnSpc>
                  <a:spcPct val="85000"/>
                </a:lnSpc>
                <a:spcBef>
                  <a:spcPts val="1214"/>
                </a:spcBef>
                <a:buClr>
                  <a:prstClr val="white"/>
                </a:buClr>
                <a:buSzPct val="100000"/>
              </a:pPr>
              <a:r>
                <a:rPr lang="en-US" sz="2400" b="1" dirty="0">
                  <a:solidFill>
                    <a:schemeClr val="tx2"/>
                  </a:solidFill>
                </a:rPr>
                <a:t>Instant Recovery of VMs</a:t>
              </a:r>
              <a:r>
                <a:rPr lang="en-US" sz="2400" dirty="0">
                  <a:solidFill>
                    <a:prstClr val="black"/>
                  </a:solidFill>
                </a:rPr>
                <a:t/>
              </a:r>
              <a:br>
                <a:rPr lang="en-US" sz="2400" dirty="0">
                  <a:solidFill>
                    <a:prstClr val="black"/>
                  </a:solidFill>
                </a:rPr>
              </a:br>
              <a:r>
                <a:rPr lang="en-US" dirty="0" smtClean="0">
                  <a:solidFill>
                    <a:prstClr val="black"/>
                  </a:solidFill>
                </a:rPr>
                <a:t>Accelerated </a:t>
              </a:r>
              <a:r>
                <a:rPr lang="en-US" dirty="0">
                  <a:solidFill>
                    <a:prstClr val="black"/>
                  </a:solidFill>
                </a:rPr>
                <a:t>recovery of SharePoint </a:t>
              </a:r>
              <a:r>
                <a:rPr lang="en-US" dirty="0" smtClean="0">
                  <a:solidFill>
                    <a:prstClr val="black"/>
                  </a:solidFill>
                </a:rPr>
                <a:t>and SQL VM from </a:t>
              </a:r>
              <a:r>
                <a:rPr lang="en-US" dirty="0">
                  <a:solidFill>
                    <a:prstClr val="black"/>
                  </a:solidFill>
                </a:rPr>
                <a:t>unexpected events </a:t>
              </a:r>
              <a:endParaRPr lang="en-US" sz="1700" dirty="0">
                <a:solidFill>
                  <a:prstClr val="black"/>
                </a:solidFill>
              </a:endParaRPr>
            </a:p>
          </p:txBody>
        </p:sp>
        <p:sp>
          <p:nvSpPr>
            <p:cNvPr id="21" name="Rectangle 20"/>
            <p:cNvSpPr/>
            <p:nvPr/>
          </p:nvSpPr>
          <p:spPr>
            <a:xfrm>
              <a:off x="2667574" y="789336"/>
              <a:ext cx="3325404" cy="868695"/>
            </a:xfrm>
            <a:prstGeom prst="rect">
              <a:avLst/>
            </a:prstGeom>
          </p:spPr>
          <p:txBody>
            <a:bodyPr wrap="square">
              <a:spAutoFit/>
            </a:bodyPr>
            <a:lstStyle/>
            <a:p>
              <a:pPr algn="ctr" defTabSz="555132"/>
              <a:r>
                <a:rPr lang="en-US" sz="2400" b="1" dirty="0">
                  <a:solidFill>
                    <a:schemeClr val="tx2"/>
                  </a:solidFill>
                </a:rPr>
                <a:t>Fast Recovery of SharePoint Items</a:t>
              </a:r>
            </a:p>
            <a:p>
              <a:pPr algn="ctr" defTabSz="555132"/>
              <a:r>
                <a:rPr lang="en-US" dirty="0" smtClean="0">
                  <a:solidFill>
                    <a:prstClr val="black"/>
                  </a:solidFill>
                </a:rPr>
                <a:t>Simple, fast right-click recovery</a:t>
              </a:r>
              <a:endParaRPr lang="en-US" sz="1700" dirty="0">
                <a:solidFill>
                  <a:prstClr val="black"/>
                </a:solidFill>
              </a:endParaRPr>
            </a:p>
          </p:txBody>
        </p:sp>
        <p:sp>
          <p:nvSpPr>
            <p:cNvPr id="22" name="Rectangle 21"/>
            <p:cNvSpPr/>
            <p:nvPr/>
          </p:nvSpPr>
          <p:spPr>
            <a:xfrm rot="16200000">
              <a:off x="6787039" y="1890234"/>
              <a:ext cx="45719" cy="295370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defTabSz="555132">
                <a:lnSpc>
                  <a:spcPct val="85000"/>
                </a:lnSpc>
              </a:pPr>
              <a:endParaRPr lang="en-US" sz="2400" dirty="0">
                <a:solidFill>
                  <a:prstClr val="white"/>
                </a:solidFill>
              </a:endParaRPr>
            </a:p>
          </p:txBody>
        </p:sp>
        <p:sp>
          <p:nvSpPr>
            <p:cNvPr id="23" name="Rectangle 22"/>
            <p:cNvSpPr/>
            <p:nvPr/>
          </p:nvSpPr>
          <p:spPr>
            <a:xfrm rot="15180000">
              <a:off x="6551188" y="-20634"/>
              <a:ext cx="45719" cy="330887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defTabSz="555132">
                <a:lnSpc>
                  <a:spcPct val="85000"/>
                </a:lnSpc>
              </a:pPr>
              <a:endParaRPr lang="en-US" sz="2400" dirty="0">
                <a:solidFill>
                  <a:prstClr val="white"/>
                </a:solidFill>
              </a:endParaRPr>
            </a:p>
          </p:txBody>
        </p:sp>
        <p:sp>
          <p:nvSpPr>
            <p:cNvPr id="24" name="Rectangle 23"/>
            <p:cNvSpPr/>
            <p:nvPr/>
          </p:nvSpPr>
          <p:spPr>
            <a:xfrm rot="5400000" flipH="1">
              <a:off x="1453992" y="1871184"/>
              <a:ext cx="45719" cy="295370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defTabSz="555132">
                <a:lnSpc>
                  <a:spcPct val="85000"/>
                </a:lnSpc>
              </a:pPr>
              <a:endParaRPr lang="en-US" sz="2400" dirty="0">
                <a:solidFill>
                  <a:prstClr val="white"/>
                </a:solidFill>
              </a:endParaRPr>
            </a:p>
          </p:txBody>
        </p:sp>
        <p:sp>
          <p:nvSpPr>
            <p:cNvPr id="25" name="Rectangle 24"/>
            <p:cNvSpPr/>
            <p:nvPr/>
          </p:nvSpPr>
          <p:spPr>
            <a:xfrm rot="6420000" flipH="1">
              <a:off x="1950613" y="17466"/>
              <a:ext cx="45719" cy="330887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defTabSz="555132">
                <a:lnSpc>
                  <a:spcPct val="85000"/>
                </a:lnSpc>
              </a:pPr>
              <a:endParaRPr lang="en-US" sz="2400" dirty="0">
                <a:solidFill>
                  <a:prstClr val="white"/>
                </a:solidFill>
              </a:endParaRPr>
            </a:p>
          </p:txBody>
        </p:sp>
      </p:grpSp>
      <p:sp>
        <p:nvSpPr>
          <p:cNvPr id="26" name="Left Arrow 25"/>
          <p:cNvSpPr/>
          <p:nvPr/>
        </p:nvSpPr>
        <p:spPr>
          <a:xfrm rot="1358584">
            <a:off x="4013343" y="3106288"/>
            <a:ext cx="977797" cy="920492"/>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sp>
        <p:nvSpPr>
          <p:cNvPr id="27" name="Left Arrow 26"/>
          <p:cNvSpPr/>
          <p:nvPr/>
        </p:nvSpPr>
        <p:spPr>
          <a:xfrm rot="5400000">
            <a:off x="5597426" y="2454301"/>
            <a:ext cx="789400" cy="920623"/>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sp>
        <p:nvSpPr>
          <p:cNvPr id="28" name="Left Arrow 27"/>
          <p:cNvSpPr/>
          <p:nvPr/>
        </p:nvSpPr>
        <p:spPr>
          <a:xfrm rot="20241416" flipH="1">
            <a:off x="7013242" y="3161030"/>
            <a:ext cx="977797" cy="920492"/>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sz="2400" dirty="0">
              <a:solidFill>
                <a:prstClr val="white"/>
              </a:solidFill>
              <a:latin typeface="HP Simplified" panose="020B0604020204020204" pitchFamily="34" charset="0"/>
            </a:endParaRPr>
          </a:p>
        </p:txBody>
      </p:sp>
      <p:pic>
        <p:nvPicPr>
          <p:cNvPr id="29" name="Picture 2"/>
          <p:cNvPicPr>
            <a:picLocks noChangeAspect="1" noChangeArrowheads="1"/>
          </p:cNvPicPr>
          <p:nvPr/>
        </p:nvPicPr>
        <p:blipFill>
          <a:blip r:embed="rId2"/>
          <a:srcRect/>
          <a:stretch>
            <a:fillRect/>
          </a:stretch>
        </p:blipFill>
        <p:spPr bwMode="auto">
          <a:xfrm>
            <a:off x="5202475" y="3295307"/>
            <a:ext cx="1578369" cy="1578145"/>
          </a:xfrm>
          <a:prstGeom prst="rect">
            <a:avLst/>
          </a:prstGeom>
          <a:noFill/>
          <a:ln w="9525">
            <a:noFill/>
            <a:miter lim="800000"/>
            <a:headEnd/>
            <a:tailEnd/>
          </a:ln>
          <a:effectLst/>
        </p:spPr>
      </p:pic>
      <p:sp>
        <p:nvSpPr>
          <p:cNvPr id="30" name="Left Arrow 29"/>
          <p:cNvSpPr/>
          <p:nvPr/>
        </p:nvSpPr>
        <p:spPr>
          <a:xfrm rot="5400000" flipH="1">
            <a:off x="5625340" y="4675313"/>
            <a:ext cx="764557" cy="920623"/>
          </a:xfrm>
          <a:prstGeom prst="left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defTabSz="555132">
              <a:lnSpc>
                <a:spcPct val="85000"/>
              </a:lnSpc>
            </a:pPr>
            <a:endParaRPr lang="en-US" dirty="0" smtClean="0">
              <a:solidFill>
                <a:prstClr val="white"/>
              </a:solidFill>
              <a:latin typeface="HP Simplified" panose="020B0604020204020204" pitchFamily="34" charset="0"/>
            </a:endParaRPr>
          </a:p>
        </p:txBody>
      </p:sp>
      <p:sp>
        <p:nvSpPr>
          <p:cNvPr id="31" name="TextBox 23"/>
          <p:cNvSpPr txBox="1">
            <a:spLocks noChangeArrowheads="1"/>
          </p:cNvSpPr>
          <p:nvPr/>
        </p:nvSpPr>
        <p:spPr bwMode="auto">
          <a:xfrm>
            <a:off x="3388796" y="5595621"/>
            <a:ext cx="5237646" cy="1210873"/>
          </a:xfrm>
          <a:prstGeom prst="rect">
            <a:avLst/>
          </a:prstGeom>
          <a:noFill/>
          <a:ln w="9525">
            <a:noFill/>
            <a:miter lim="800000"/>
            <a:headEnd/>
            <a:tailEnd/>
          </a:ln>
        </p:spPr>
        <p:txBody>
          <a:bodyPr wrap="square" lIns="111026" tIns="55513" rIns="111026" bIns="55513">
            <a:spAutoFit/>
          </a:bodyPr>
          <a:lstStyle/>
          <a:p>
            <a:pPr algn="ctr" defTabSz="555132">
              <a:lnSpc>
                <a:spcPct val="85000"/>
              </a:lnSpc>
              <a:buClr>
                <a:prstClr val="white"/>
              </a:buClr>
              <a:buSzPct val="100000"/>
            </a:pPr>
            <a:r>
              <a:rPr lang="en-US" sz="2400" b="1" dirty="0">
                <a:solidFill>
                  <a:schemeClr val="tx2"/>
                </a:solidFill>
              </a:rPr>
              <a:t>Balanced Cost and </a:t>
            </a:r>
          </a:p>
          <a:p>
            <a:pPr algn="ctr" defTabSz="555132">
              <a:lnSpc>
                <a:spcPct val="85000"/>
              </a:lnSpc>
              <a:buClr>
                <a:prstClr val="white"/>
              </a:buClr>
              <a:buSzPct val="100000"/>
            </a:pPr>
            <a:r>
              <a:rPr lang="en-US" sz="2400" b="1" dirty="0">
                <a:solidFill>
                  <a:schemeClr val="tx2"/>
                </a:solidFill>
              </a:rPr>
              <a:t>Performance</a:t>
            </a:r>
          </a:p>
          <a:p>
            <a:pPr algn="ctr" defTabSz="555132">
              <a:lnSpc>
                <a:spcPct val="85000"/>
              </a:lnSpc>
              <a:buClr>
                <a:prstClr val="white"/>
              </a:buClr>
              <a:buSzPct val="100000"/>
            </a:pPr>
            <a:r>
              <a:rPr lang="en-US" dirty="0" smtClean="0">
                <a:solidFill>
                  <a:prstClr val="black"/>
                </a:solidFill>
              </a:rPr>
              <a:t>Blended </a:t>
            </a:r>
            <a:r>
              <a:rPr lang="en-US" dirty="0">
                <a:solidFill>
                  <a:prstClr val="black"/>
                </a:solidFill>
              </a:rPr>
              <a:t>Disk and Tape based data protection for SharePoint </a:t>
            </a:r>
            <a:r>
              <a:rPr lang="en-US" dirty="0" smtClean="0">
                <a:solidFill>
                  <a:prstClr val="black"/>
                </a:solidFill>
              </a:rPr>
              <a:t>data</a:t>
            </a:r>
            <a:endParaRPr lang="en-US" sz="1900" dirty="0">
              <a:solidFill>
                <a:prstClr val="black"/>
              </a:solidFill>
            </a:endParaRPr>
          </a:p>
        </p:txBody>
      </p:sp>
      <p:sp>
        <p:nvSpPr>
          <p:cNvPr id="34" name="TextBox 23"/>
          <p:cNvSpPr txBox="1">
            <a:spLocks noChangeArrowheads="1"/>
          </p:cNvSpPr>
          <p:nvPr/>
        </p:nvSpPr>
        <p:spPr bwMode="auto">
          <a:xfrm>
            <a:off x="423046" y="2615310"/>
            <a:ext cx="3450765" cy="1446322"/>
          </a:xfrm>
          <a:prstGeom prst="rect">
            <a:avLst/>
          </a:prstGeom>
          <a:noFill/>
          <a:ln w="9525">
            <a:noFill/>
            <a:miter lim="800000"/>
            <a:headEnd/>
            <a:tailEnd/>
          </a:ln>
        </p:spPr>
        <p:txBody>
          <a:bodyPr wrap="square" lIns="111026" tIns="55513" rIns="111026" bIns="55513">
            <a:spAutoFit/>
          </a:bodyPr>
          <a:lstStyle/>
          <a:p>
            <a:pPr algn="ctr" defTabSz="555132">
              <a:lnSpc>
                <a:spcPct val="85000"/>
              </a:lnSpc>
              <a:buClr>
                <a:prstClr val="white"/>
              </a:buClr>
              <a:buSzPct val="100000"/>
            </a:pPr>
            <a:r>
              <a:rPr lang="en-US" sz="2400" b="1" dirty="0">
                <a:solidFill>
                  <a:schemeClr val="tx2"/>
                </a:solidFill>
              </a:rPr>
              <a:t>Simple to Deploy and Manage</a:t>
            </a:r>
          </a:p>
          <a:p>
            <a:pPr algn="ctr" defTabSz="555132">
              <a:lnSpc>
                <a:spcPct val="85000"/>
              </a:lnSpc>
              <a:buClr>
                <a:prstClr val="white"/>
              </a:buClr>
              <a:buSzPct val="100000"/>
            </a:pPr>
            <a:r>
              <a:rPr lang="en-US" dirty="0" smtClean="0">
                <a:solidFill>
                  <a:prstClr val="black"/>
                </a:solidFill>
              </a:rPr>
              <a:t>Centralized </a:t>
            </a:r>
            <a:r>
              <a:rPr lang="en-US" dirty="0">
                <a:solidFill>
                  <a:prstClr val="black"/>
                </a:solidFill>
              </a:rPr>
              <a:t>administration of backups, replication and data recovery</a:t>
            </a:r>
            <a:endParaRPr lang="en-US" dirty="0" smtClean="0">
              <a:solidFill>
                <a:prstClr val="black"/>
              </a:solidFill>
            </a:endParaRPr>
          </a:p>
        </p:txBody>
      </p:sp>
    </p:spTree>
    <p:extLst>
      <p:ext uri="{BB962C8B-B14F-4D97-AF65-F5344CB8AC3E}">
        <p14:creationId xmlns:p14="http://schemas.microsoft.com/office/powerpoint/2010/main" val="275879406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186077" y="1947402"/>
            <a:ext cx="10075847" cy="3683460"/>
          </a:xfrm>
          <a:prstGeom prst="rect">
            <a:avLst/>
          </a:prstGeom>
        </p:spPr>
        <p:txBody>
          <a:bodyPr lIns="111026" tIns="55513" rIns="111026" bIns="55513">
            <a:noAutofit/>
          </a:bodyPr>
          <a:lstStyle/>
          <a:p>
            <a:r>
              <a:rPr lang="en-US" sz="3200" dirty="0" smtClean="0"/>
              <a:t>A prescriptive HP Document describing a solution</a:t>
            </a:r>
          </a:p>
          <a:p>
            <a:r>
              <a:rPr lang="en-US" sz="3200" dirty="0" smtClean="0"/>
              <a:t>Can be used as a blueprint to replicate the solution</a:t>
            </a:r>
          </a:p>
          <a:p>
            <a:r>
              <a:rPr lang="en-US" sz="3200" dirty="0" smtClean="0"/>
              <a:t>Solution is designed, tested, fine-tuned, documented</a:t>
            </a:r>
          </a:p>
          <a:p>
            <a:r>
              <a:rPr lang="en-US" sz="3200" dirty="0" smtClean="0"/>
              <a:t>Includes detailed component descriptions, configurations, setup, tuning, screenshots, BOMs, etc.</a:t>
            </a:r>
            <a:endParaRPr lang="en-US" sz="3200" dirty="0"/>
          </a:p>
          <a:p>
            <a:r>
              <a:rPr lang="en-US" sz="3200" dirty="0" smtClean="0"/>
              <a:t>Solution demo at the HP Booth</a:t>
            </a:r>
          </a:p>
          <a:p>
            <a:r>
              <a:rPr lang="en-US" sz="3200" dirty="0" smtClean="0"/>
              <a:t>Reference Architecture whitepaper available</a:t>
            </a:r>
            <a:endParaRPr lang="en-US" sz="3200" dirty="0"/>
          </a:p>
        </p:txBody>
      </p:sp>
      <p:sp>
        <p:nvSpPr>
          <p:cNvPr id="3" name="Title 2"/>
          <p:cNvSpPr>
            <a:spLocks noGrp="1"/>
          </p:cNvSpPr>
          <p:nvPr>
            <p:ph type="title"/>
          </p:nvPr>
        </p:nvSpPr>
        <p:spPr/>
        <p:txBody>
          <a:bodyPr/>
          <a:lstStyle/>
          <a:p>
            <a:r>
              <a:rPr lang="en-US" dirty="0" smtClean="0"/>
              <a:t>Reference Architecture</a:t>
            </a:r>
            <a:endParaRPr lang="en-US" dirty="0"/>
          </a:p>
        </p:txBody>
      </p:sp>
    </p:spTree>
    <p:extLst>
      <p:ext uri="{BB962C8B-B14F-4D97-AF65-F5344CB8AC3E}">
        <p14:creationId xmlns:p14="http://schemas.microsoft.com/office/powerpoint/2010/main" val="369106954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07276" y="5595622"/>
            <a:ext cx="11995015" cy="794794"/>
          </a:xfrm>
          <a:prstGeom prst="rect">
            <a:avLst/>
          </a:prstGeom>
          <a:solidFill>
            <a:schemeClr val="tx2">
              <a:lumMod val="85000"/>
              <a:lumOff val="15000"/>
              <a:alpha val="44000"/>
            </a:schemeClr>
          </a:solidFill>
          <a:ln>
            <a:noFill/>
          </a:ln>
          <a:effectLst>
            <a:softEdge rad="127000"/>
          </a:effectLst>
        </p:spPr>
        <p:style>
          <a:lnRef idx="1">
            <a:schemeClr val="accent1"/>
          </a:lnRef>
          <a:fillRef idx="3">
            <a:schemeClr val="accent1"/>
          </a:fillRef>
          <a:effectRef idx="2">
            <a:schemeClr val="accent1"/>
          </a:effectRef>
          <a:fontRef idx="minor">
            <a:schemeClr val="lt1"/>
          </a:fontRef>
        </p:style>
        <p:txBody>
          <a:bodyPr lIns="111026" tIns="55513" rIns="111026" bIns="55513" rtlCol="0" anchor="ctr"/>
          <a:lstStyle/>
          <a:p>
            <a:pPr algn="ctr"/>
            <a:r>
              <a:rPr lang="en-US" sz="2700" i="1" dirty="0">
                <a:effectLst>
                  <a:outerShdw blurRad="50800" dist="38100" dir="5400000" algn="t" rotWithShape="0">
                    <a:prstClr val="black">
                      <a:alpha val="40000"/>
                    </a:prstClr>
                  </a:outerShdw>
                </a:effectLst>
              </a:rPr>
              <a:t>Virtualization		Protection		Retention</a:t>
            </a:r>
          </a:p>
        </p:txBody>
      </p:sp>
      <p:sp>
        <p:nvSpPr>
          <p:cNvPr id="37" name="TextBox 36"/>
          <p:cNvSpPr txBox="1"/>
          <p:nvPr/>
        </p:nvSpPr>
        <p:spPr>
          <a:xfrm>
            <a:off x="3497024" y="5179515"/>
            <a:ext cx="1905072" cy="373720"/>
          </a:xfrm>
          <a:prstGeom prst="rect">
            <a:avLst/>
          </a:prstGeom>
          <a:noFill/>
        </p:spPr>
        <p:txBody>
          <a:bodyPr wrap="square" lIns="111026" tIns="55513" rIns="111026" bIns="55513" rtlCol="0">
            <a:spAutoFit/>
          </a:bodyPr>
          <a:lstStyle/>
          <a:p>
            <a:pPr algn="ctr" defTabSz="522365">
              <a:spcAft>
                <a:spcPts val="486"/>
              </a:spcAft>
              <a:buSzPct val="100000"/>
            </a:pPr>
            <a:r>
              <a:rPr lang="en-US" sz="1700" dirty="0"/>
              <a:t>HP StoreOnce</a:t>
            </a:r>
            <a:endParaRPr lang="en-US" sz="1700" dirty="0">
              <a:solidFill>
                <a:srgbClr val="000000"/>
              </a:solidFill>
              <a:cs typeface="HP Simplified" pitchFamily="34" charset="0"/>
            </a:endParaRPr>
          </a:p>
        </p:txBody>
      </p:sp>
      <p:cxnSp>
        <p:nvCxnSpPr>
          <p:cNvPr id="43" name="Straight Connector 42"/>
          <p:cNvCxnSpPr/>
          <p:nvPr/>
        </p:nvCxnSpPr>
        <p:spPr>
          <a:xfrm>
            <a:off x="7204329" y="5076211"/>
            <a:ext cx="1606378" cy="0"/>
          </a:xfrm>
          <a:prstGeom prst="line">
            <a:avLst/>
          </a:prstGeom>
          <a:ln w="12700" cap="flat" cmpd="sng" algn="ctr">
            <a:gradFill flip="none" rotWithShape="1">
              <a:gsLst>
                <a:gs pos="0">
                  <a:srgbClr val="FFFFFF">
                    <a:alpha val="0"/>
                  </a:srgbClr>
                </a:gs>
                <a:gs pos="100000">
                  <a:srgbClr val="000000">
                    <a:alpha val="0"/>
                  </a:srgbClr>
                </a:gs>
                <a:gs pos="80000">
                  <a:schemeClr val="tx2"/>
                </a:gs>
                <a:gs pos="20000">
                  <a:schemeClr val="tx2"/>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37458" y="3333006"/>
            <a:ext cx="1101815" cy="281387"/>
          </a:xfrm>
          <a:prstGeom prst="rect">
            <a:avLst/>
          </a:prstGeom>
          <a:noFill/>
        </p:spPr>
        <p:txBody>
          <a:bodyPr wrap="square" lIns="111026" tIns="55513" rIns="111026" bIns="55513" rtlCol="0">
            <a:spAutoFit/>
          </a:bodyPr>
          <a:lstStyle/>
          <a:p>
            <a:pPr defTabSz="522365">
              <a:spcAft>
                <a:spcPts val="486"/>
              </a:spcAft>
              <a:buSzPct val="100000"/>
            </a:pPr>
            <a:endParaRPr lang="en-US" sz="1100" dirty="0">
              <a:solidFill>
                <a:srgbClr val="000000"/>
              </a:solidFill>
              <a:latin typeface="HP Simplified" pitchFamily="34" charset="0"/>
              <a:cs typeface="HP Simplified" pitchFamily="34" charset="0"/>
            </a:endParaRPr>
          </a:p>
        </p:txBody>
      </p:sp>
      <p:sp>
        <p:nvSpPr>
          <p:cNvPr id="17" name="TextBox 16"/>
          <p:cNvSpPr txBox="1"/>
          <p:nvPr/>
        </p:nvSpPr>
        <p:spPr>
          <a:xfrm>
            <a:off x="7229074" y="5213703"/>
            <a:ext cx="1458404" cy="373720"/>
          </a:xfrm>
          <a:prstGeom prst="rect">
            <a:avLst/>
          </a:prstGeom>
          <a:noFill/>
        </p:spPr>
        <p:txBody>
          <a:bodyPr wrap="none" lIns="111026" tIns="55513" rIns="111026" bIns="55513" rtlCol="0">
            <a:spAutoFit/>
          </a:bodyPr>
          <a:lstStyle/>
          <a:p>
            <a:pPr algn="ctr" defTabSz="522365">
              <a:spcAft>
                <a:spcPts val="486"/>
              </a:spcAft>
              <a:buSzPct val="100000"/>
            </a:pPr>
            <a:r>
              <a:rPr lang="en-US" sz="1700" dirty="0"/>
              <a:t>HP StoreEver</a:t>
            </a:r>
            <a:endParaRPr lang="en-US" sz="1700" dirty="0">
              <a:solidFill>
                <a:srgbClr val="000000"/>
              </a:solidFill>
              <a:cs typeface="HP Simplified" pitchFamily="34" charset="0"/>
            </a:endParaRPr>
          </a:p>
        </p:txBody>
      </p:sp>
      <p:cxnSp>
        <p:nvCxnSpPr>
          <p:cNvPr id="44" name="Straight Connector 43"/>
          <p:cNvCxnSpPr/>
          <p:nvPr/>
        </p:nvCxnSpPr>
        <p:spPr>
          <a:xfrm>
            <a:off x="3690572" y="5053330"/>
            <a:ext cx="1606378" cy="0"/>
          </a:xfrm>
          <a:prstGeom prst="line">
            <a:avLst/>
          </a:prstGeom>
          <a:ln w="12700" cap="flat" cmpd="sng" algn="ctr">
            <a:gradFill flip="none" rotWithShape="1">
              <a:gsLst>
                <a:gs pos="0">
                  <a:srgbClr val="FFFFFF">
                    <a:alpha val="0"/>
                  </a:srgbClr>
                </a:gs>
                <a:gs pos="100000">
                  <a:srgbClr val="000000">
                    <a:alpha val="0"/>
                  </a:srgbClr>
                </a:gs>
                <a:gs pos="80000">
                  <a:schemeClr val="tx2"/>
                </a:gs>
                <a:gs pos="20000">
                  <a:schemeClr val="tx2"/>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71784" y="5179515"/>
            <a:ext cx="2133141" cy="373720"/>
          </a:xfrm>
          <a:prstGeom prst="rect">
            <a:avLst/>
          </a:prstGeom>
          <a:noFill/>
        </p:spPr>
        <p:txBody>
          <a:bodyPr wrap="none" lIns="111026" tIns="55513" rIns="111026" bIns="55513" rtlCol="0">
            <a:spAutoFit/>
          </a:bodyPr>
          <a:lstStyle/>
          <a:p>
            <a:pPr algn="ctr" defTabSz="522365">
              <a:spcAft>
                <a:spcPts val="486"/>
              </a:spcAft>
              <a:buSzPct val="100000"/>
            </a:pPr>
            <a:r>
              <a:rPr lang="en-US" sz="1700" dirty="0"/>
              <a:t>HP StoreVirtual VSA</a:t>
            </a:r>
            <a:endParaRPr lang="en-US" sz="1700" dirty="0">
              <a:solidFill>
                <a:srgbClr val="000000"/>
              </a:solidFill>
              <a:cs typeface="HP Simplified" pitchFamily="34" charset="0"/>
            </a:endParaRPr>
          </a:p>
        </p:txBody>
      </p:sp>
      <p:cxnSp>
        <p:nvCxnSpPr>
          <p:cNvPr id="45" name="Straight Connector 44"/>
          <p:cNvCxnSpPr/>
          <p:nvPr/>
        </p:nvCxnSpPr>
        <p:spPr>
          <a:xfrm>
            <a:off x="850668" y="5043919"/>
            <a:ext cx="1606378" cy="0"/>
          </a:xfrm>
          <a:prstGeom prst="line">
            <a:avLst/>
          </a:prstGeom>
          <a:ln w="12700" cap="flat" cmpd="sng" algn="ctr">
            <a:gradFill flip="none" rotWithShape="1">
              <a:gsLst>
                <a:gs pos="0">
                  <a:srgbClr val="FFFFFF">
                    <a:alpha val="0"/>
                  </a:srgbClr>
                </a:gs>
                <a:gs pos="100000">
                  <a:srgbClr val="000000">
                    <a:alpha val="0"/>
                  </a:srgbClr>
                </a:gs>
                <a:gs pos="80000">
                  <a:schemeClr val="tx2"/>
                </a:gs>
                <a:gs pos="20000">
                  <a:schemeClr val="tx2"/>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9282044" y="5245094"/>
            <a:ext cx="2982412" cy="373720"/>
          </a:xfrm>
          <a:prstGeom prst="rect">
            <a:avLst/>
          </a:prstGeom>
          <a:noFill/>
        </p:spPr>
        <p:txBody>
          <a:bodyPr wrap="none" lIns="111026" tIns="55513" rIns="111026" bIns="55513" rtlCol="0">
            <a:spAutoFit/>
          </a:bodyPr>
          <a:lstStyle/>
          <a:p>
            <a:pPr algn="ctr" defTabSz="522365">
              <a:spcAft>
                <a:spcPts val="486"/>
              </a:spcAft>
              <a:buSzPct val="100000"/>
            </a:pPr>
            <a:r>
              <a:rPr lang="en-US" sz="1700" dirty="0"/>
              <a:t>Veeam Backup &amp; Replication</a:t>
            </a:r>
            <a:endParaRPr lang="en-US" sz="1700" dirty="0">
              <a:solidFill>
                <a:srgbClr val="000000"/>
              </a:solidFill>
              <a:cs typeface="HP Simplified" pitchFamily="34" charset="0"/>
            </a:endParaRPr>
          </a:p>
        </p:txBody>
      </p:sp>
      <p:cxnSp>
        <p:nvCxnSpPr>
          <p:cNvPr id="46" name="Straight Connector 45"/>
          <p:cNvCxnSpPr/>
          <p:nvPr/>
        </p:nvCxnSpPr>
        <p:spPr>
          <a:xfrm>
            <a:off x="9970052" y="5142648"/>
            <a:ext cx="1606378" cy="0"/>
          </a:xfrm>
          <a:prstGeom prst="line">
            <a:avLst/>
          </a:prstGeom>
          <a:ln w="12700" cap="flat" cmpd="sng" algn="ctr">
            <a:gradFill flip="none" rotWithShape="1">
              <a:gsLst>
                <a:gs pos="0">
                  <a:srgbClr val="FFFFFF">
                    <a:alpha val="0"/>
                  </a:srgbClr>
                </a:gs>
                <a:gs pos="100000">
                  <a:srgbClr val="000000">
                    <a:alpha val="0"/>
                  </a:srgbClr>
                </a:gs>
                <a:gs pos="80000">
                  <a:schemeClr val="tx2"/>
                </a:gs>
                <a:gs pos="20000">
                  <a:schemeClr val="tx2"/>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2976" y="2913485"/>
            <a:ext cx="1550757" cy="1986099"/>
          </a:xfrm>
          <a:prstGeom prst="rect">
            <a:avLst/>
          </a:prstGeom>
        </p:spPr>
      </p:pic>
      <p:pic>
        <p:nvPicPr>
          <p:cNvPr id="7174" name="Picture 6" descr="http://techday.com/wp-content/uploads/2013/03/veeam_logo-big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6891" y="3477335"/>
            <a:ext cx="2618119" cy="1509332"/>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8"/>
          <p:cNvSpPr>
            <a:spLocks noGrp="1"/>
          </p:cNvSpPr>
          <p:nvPr>
            <p:ph type="subTitle" idx="1"/>
          </p:nvPr>
        </p:nvSpPr>
        <p:spPr>
          <a:xfrm>
            <a:off x="407879" y="1321189"/>
            <a:ext cx="11039964" cy="376684"/>
          </a:xfrm>
        </p:spPr>
        <p:txBody>
          <a:bodyPr/>
          <a:lstStyle/>
          <a:p>
            <a:r>
              <a:rPr lang="en-US" sz="3600" dirty="0">
                <a:latin typeface="+mn-lt"/>
              </a:rPr>
              <a:t>Solution Components</a:t>
            </a:r>
          </a:p>
        </p:txBody>
      </p:sp>
      <p:sp>
        <p:nvSpPr>
          <p:cNvPr id="6" name="Title 5"/>
          <p:cNvSpPr>
            <a:spLocks noGrp="1"/>
          </p:cNvSpPr>
          <p:nvPr>
            <p:ph type="title"/>
          </p:nvPr>
        </p:nvSpPr>
        <p:spPr>
          <a:xfrm>
            <a:off x="414549" y="388586"/>
            <a:ext cx="11661788" cy="585953"/>
          </a:xfrm>
        </p:spPr>
        <p:txBody>
          <a:bodyPr/>
          <a:lstStyle/>
          <a:p>
            <a:r>
              <a:rPr lang="en-US" b="0" dirty="0">
                <a:latin typeface="+mj-lt"/>
              </a:rPr>
              <a:t>SharePoint Reference Architecture</a:t>
            </a:r>
          </a:p>
        </p:txBody>
      </p:sp>
      <p:pic>
        <p:nvPicPr>
          <p:cNvPr id="1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8421" y="3938513"/>
            <a:ext cx="3122573" cy="724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9067" y="3990720"/>
            <a:ext cx="2500985" cy="516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84173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dirty="0"/>
              <a:t>SharePoint backup and recovery logical layout </a:t>
            </a:r>
          </a:p>
        </p:txBody>
      </p:sp>
      <p:cxnSp>
        <p:nvCxnSpPr>
          <p:cNvPr id="18" name="Straight Connector 17"/>
          <p:cNvCxnSpPr/>
          <p:nvPr/>
        </p:nvCxnSpPr>
        <p:spPr>
          <a:xfrm>
            <a:off x="3904209" y="4585300"/>
            <a:ext cx="0" cy="39485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1493" y="4585300"/>
            <a:ext cx="0" cy="39485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556924" y="4579029"/>
            <a:ext cx="0" cy="39485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946063" y="5671874"/>
            <a:ext cx="414549" cy="1464"/>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842434" y="5078147"/>
            <a:ext cx="1562596"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173951" y="4876083"/>
            <a:ext cx="855069" cy="481442"/>
          </a:xfrm>
          <a:prstGeom prst="rect">
            <a:avLst/>
          </a:prstGeom>
          <a:noFill/>
        </p:spPr>
        <p:txBody>
          <a:bodyPr wrap="square" lIns="111026" tIns="55513" rIns="111026" bIns="55513" rtlCol="0">
            <a:spAutoFit/>
          </a:bodyPr>
          <a:lstStyle/>
          <a:p>
            <a:pPr algn="ctr"/>
            <a:r>
              <a:rPr lang="en-US" sz="1200" dirty="0">
                <a:solidFill>
                  <a:schemeClr val="accent1">
                    <a:lumMod val="75000"/>
                  </a:schemeClr>
                </a:solidFill>
              </a:rPr>
              <a:t>Backup LAN</a:t>
            </a:r>
          </a:p>
        </p:txBody>
      </p:sp>
      <p:cxnSp>
        <p:nvCxnSpPr>
          <p:cNvPr id="24" name="Straight Connector 23"/>
          <p:cNvCxnSpPr/>
          <p:nvPr/>
        </p:nvCxnSpPr>
        <p:spPr>
          <a:xfrm>
            <a:off x="9396987" y="5080990"/>
            <a:ext cx="8035" cy="281482"/>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25" name="Picture 2"/>
          <p:cNvPicPr>
            <a:picLocks noChangeAspect="1" noChangeArrowheads="1"/>
          </p:cNvPicPr>
          <p:nvPr/>
        </p:nvPicPr>
        <p:blipFill>
          <a:blip r:embed="rId2" cstate="print"/>
          <a:srcRect/>
          <a:stretch>
            <a:fillRect/>
          </a:stretch>
        </p:blipFill>
        <p:spPr bwMode="auto">
          <a:xfrm>
            <a:off x="7293313" y="4967868"/>
            <a:ext cx="686597" cy="874317"/>
          </a:xfrm>
          <a:prstGeom prst="rect">
            <a:avLst/>
          </a:prstGeom>
          <a:noFill/>
          <a:ln w="9525">
            <a:noFill/>
            <a:miter lim="800000"/>
            <a:headEnd/>
            <a:tailEnd/>
          </a:ln>
        </p:spPr>
      </p:pic>
      <p:cxnSp>
        <p:nvCxnSpPr>
          <p:cNvPr id="26" name="Straight Connector 25"/>
          <p:cNvCxnSpPr/>
          <p:nvPr/>
        </p:nvCxnSpPr>
        <p:spPr>
          <a:xfrm>
            <a:off x="2556924" y="4577815"/>
            <a:ext cx="7876434" cy="7489"/>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277702" y="4295298"/>
            <a:ext cx="2004462" cy="312165"/>
          </a:xfrm>
          <a:prstGeom prst="rect">
            <a:avLst/>
          </a:prstGeom>
          <a:noFill/>
        </p:spPr>
        <p:txBody>
          <a:bodyPr wrap="square" lIns="111026" tIns="55513" rIns="111026" bIns="55513" rtlCol="0">
            <a:spAutoFit/>
          </a:bodyPr>
          <a:lstStyle/>
          <a:p>
            <a:pPr algn="ctr"/>
            <a:r>
              <a:rPr lang="en-US" sz="1300" dirty="0"/>
              <a:t>Datacenter LAN</a:t>
            </a:r>
          </a:p>
        </p:txBody>
      </p:sp>
      <p:cxnSp>
        <p:nvCxnSpPr>
          <p:cNvPr id="28" name="Straight Connector 27"/>
          <p:cNvCxnSpPr/>
          <p:nvPr/>
        </p:nvCxnSpPr>
        <p:spPr>
          <a:xfrm>
            <a:off x="10433358" y="4577816"/>
            <a:ext cx="0" cy="131318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04613" y="4585300"/>
            <a:ext cx="0" cy="388585"/>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403694" y="4369704"/>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349649" y="4369698"/>
            <a:ext cx="5054045"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349649" y="4385820"/>
            <a:ext cx="0" cy="58205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43962" y="3730415"/>
            <a:ext cx="14806" cy="63061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246012" y="4118998"/>
            <a:ext cx="1554559" cy="312165"/>
          </a:xfrm>
          <a:prstGeom prst="rect">
            <a:avLst/>
          </a:prstGeom>
          <a:noFill/>
        </p:spPr>
        <p:txBody>
          <a:bodyPr wrap="square" lIns="111026" tIns="55513" rIns="111026" bIns="55513" rtlCol="0">
            <a:spAutoFit/>
          </a:bodyPr>
          <a:lstStyle/>
          <a:p>
            <a:r>
              <a:rPr lang="en-US" sz="1300" dirty="0"/>
              <a:t>VSA  iSCSI  LAN</a:t>
            </a:r>
          </a:p>
        </p:txBody>
      </p:sp>
      <p:cxnSp>
        <p:nvCxnSpPr>
          <p:cNvPr id="35" name="Straight Connector 34"/>
          <p:cNvCxnSpPr/>
          <p:nvPr/>
        </p:nvCxnSpPr>
        <p:spPr>
          <a:xfrm>
            <a:off x="9983994" y="4585300"/>
            <a:ext cx="0" cy="687863"/>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8363264" y="5286553"/>
            <a:ext cx="2171079" cy="552083"/>
            <a:chOff x="4493561" y="5867400"/>
            <a:chExt cx="1596300" cy="541308"/>
          </a:xfrm>
        </p:grpSpPr>
        <p:sp>
          <p:nvSpPr>
            <p:cNvPr id="37" name="TextBox 36"/>
            <p:cNvSpPr txBox="1"/>
            <p:nvPr/>
          </p:nvSpPr>
          <p:spPr>
            <a:xfrm>
              <a:off x="4493561" y="6122027"/>
              <a:ext cx="1596300" cy="286681"/>
            </a:xfrm>
            <a:prstGeom prst="rect">
              <a:avLst/>
            </a:prstGeom>
            <a:noFill/>
          </p:spPr>
          <p:txBody>
            <a:bodyPr wrap="square" rtlCol="0">
              <a:spAutoFit/>
            </a:bodyPr>
            <a:lstStyle/>
            <a:p>
              <a:pPr algn="ctr"/>
              <a:r>
                <a:rPr lang="en-US" sz="1300" dirty="0"/>
                <a:t>HP StoreOnce Backup</a:t>
              </a:r>
            </a:p>
          </p:txBody>
        </p:sp>
        <p:pic>
          <p:nvPicPr>
            <p:cNvPr id="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12" y="5867400"/>
              <a:ext cx="1219200" cy="280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9" name="Group 38"/>
          <p:cNvGrpSpPr/>
          <p:nvPr/>
        </p:nvGrpSpPr>
        <p:grpSpPr>
          <a:xfrm>
            <a:off x="8985089" y="5890992"/>
            <a:ext cx="1793189" cy="802534"/>
            <a:chOff x="6859951" y="5240515"/>
            <a:chExt cx="1318454" cy="983428"/>
          </a:xfrm>
        </p:grpSpPr>
        <p:pic>
          <p:nvPicPr>
            <p:cNvPr id="4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5378" y="5240515"/>
              <a:ext cx="785622" cy="703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TextBox 40"/>
            <p:cNvSpPr txBox="1"/>
            <p:nvPr/>
          </p:nvSpPr>
          <p:spPr>
            <a:xfrm>
              <a:off x="6859951" y="5865650"/>
              <a:ext cx="1318454" cy="358293"/>
            </a:xfrm>
            <a:prstGeom prst="rect">
              <a:avLst/>
            </a:prstGeom>
            <a:noFill/>
          </p:spPr>
          <p:txBody>
            <a:bodyPr wrap="square" rtlCol="0">
              <a:spAutoFit/>
            </a:bodyPr>
            <a:lstStyle/>
            <a:p>
              <a:r>
                <a:rPr lang="en-US" sz="1300" dirty="0"/>
                <a:t>HP StoreEver Tape</a:t>
              </a:r>
            </a:p>
          </p:txBody>
        </p:sp>
      </p:grpSp>
      <p:sp>
        <p:nvSpPr>
          <p:cNvPr id="42" name="TextBox 41"/>
          <p:cNvSpPr txBox="1"/>
          <p:nvPr/>
        </p:nvSpPr>
        <p:spPr>
          <a:xfrm rot="16200000">
            <a:off x="8563030" y="5803672"/>
            <a:ext cx="424275" cy="621822"/>
          </a:xfrm>
          <a:prstGeom prst="rect">
            <a:avLst/>
          </a:prstGeom>
          <a:noFill/>
        </p:spPr>
        <p:txBody>
          <a:bodyPr vert="vert" wrap="square" lIns="111026" tIns="55513" rIns="111026" bIns="55513" rtlCol="0">
            <a:spAutoFit/>
          </a:bodyPr>
          <a:lstStyle/>
          <a:p>
            <a:pPr algn="ctr"/>
            <a:r>
              <a:rPr lang="en-US" sz="1300" dirty="0"/>
              <a:t>SAS</a:t>
            </a:r>
          </a:p>
        </p:txBody>
      </p:sp>
      <p:sp>
        <p:nvSpPr>
          <p:cNvPr id="43" name="TextBox 42"/>
          <p:cNvSpPr txBox="1"/>
          <p:nvPr/>
        </p:nvSpPr>
        <p:spPr>
          <a:xfrm>
            <a:off x="2142375" y="5879150"/>
            <a:ext cx="1159285" cy="681497"/>
          </a:xfrm>
          <a:prstGeom prst="rect">
            <a:avLst/>
          </a:prstGeom>
          <a:noFill/>
          <a:ln w="25400">
            <a:noFill/>
          </a:ln>
        </p:spPr>
        <p:txBody>
          <a:bodyPr wrap="square" lIns="111026" tIns="55513" rIns="111026" bIns="55513" rtlCol="0">
            <a:spAutoFit/>
          </a:bodyPr>
          <a:lstStyle/>
          <a:p>
            <a:pPr marL="111026" indent="-111026">
              <a:buFont typeface="Arial" panose="020B0604020202020204" pitchFamily="34" charset="0"/>
              <a:buChar char="•"/>
            </a:pPr>
            <a:r>
              <a:rPr lang="en-US" sz="1300" dirty="0"/>
              <a:t>DL380p</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cxnSp>
        <p:nvCxnSpPr>
          <p:cNvPr id="44" name="Straight Connector 43"/>
          <p:cNvCxnSpPr/>
          <p:nvPr/>
        </p:nvCxnSpPr>
        <p:spPr>
          <a:xfrm>
            <a:off x="5976962" y="3730414"/>
            <a:ext cx="1" cy="85488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360612" y="6046428"/>
            <a:ext cx="1107883" cy="0"/>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360612" y="5673342"/>
            <a:ext cx="0" cy="373091"/>
          </a:xfrm>
          <a:prstGeom prst="line">
            <a:avLst/>
          </a:prstGeom>
          <a:ln w="222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696934" y="4369704"/>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5044219" y="4369704"/>
            <a:ext cx="0" cy="60418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857880" y="5875747"/>
            <a:ext cx="1537723" cy="666108"/>
          </a:xfrm>
          <a:prstGeom prst="rect">
            <a:avLst/>
          </a:prstGeom>
          <a:noFill/>
          <a:ln w="25400">
            <a:noFill/>
          </a:ln>
        </p:spPr>
        <p:txBody>
          <a:bodyPr wrap="square" lIns="111026" tIns="55513" rIns="111026" bIns="55513" rtlCol="0">
            <a:spAutoFit/>
          </a:bodyPr>
          <a:lstStyle/>
          <a:p>
            <a:r>
              <a:rPr lang="en-US" sz="1300" u="sng" dirty="0"/>
              <a:t>Veeam Server</a:t>
            </a:r>
          </a:p>
          <a:p>
            <a:pPr marL="111026" indent="-111026">
              <a:buFont typeface="Arial" panose="020B0604020202020204" pitchFamily="34" charset="0"/>
              <a:buChar char="•"/>
            </a:pPr>
            <a:r>
              <a:rPr lang="en-US" sz="1200" dirty="0"/>
              <a:t>DL360p</a:t>
            </a:r>
          </a:p>
          <a:p>
            <a:pPr marL="111026" indent="-111026">
              <a:buFont typeface="Arial" panose="020B0604020202020204" pitchFamily="34" charset="0"/>
              <a:buChar char="•"/>
            </a:pPr>
            <a:r>
              <a:rPr lang="en-US" sz="1100" dirty="0"/>
              <a:t>Veeam software</a:t>
            </a:r>
          </a:p>
        </p:txBody>
      </p:sp>
      <p:pic>
        <p:nvPicPr>
          <p:cNvPr id="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2374" y="4980156"/>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7671" y="4973884"/>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1112" y="4973884"/>
            <a:ext cx="952011" cy="889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52"/>
          <p:cNvSpPr txBox="1"/>
          <p:nvPr/>
        </p:nvSpPr>
        <p:spPr>
          <a:xfrm>
            <a:off x="3489659" y="5877632"/>
            <a:ext cx="1159285" cy="681497"/>
          </a:xfrm>
          <a:prstGeom prst="rect">
            <a:avLst/>
          </a:prstGeom>
          <a:noFill/>
          <a:ln w="25400">
            <a:noFill/>
          </a:ln>
        </p:spPr>
        <p:txBody>
          <a:bodyPr wrap="square" lIns="111026" tIns="55513" rIns="111026" bIns="55513" rtlCol="0">
            <a:spAutoFit/>
          </a:bodyPr>
          <a:lstStyle/>
          <a:p>
            <a:pPr marL="111026" indent="-111026">
              <a:buFont typeface="Arial" panose="020B0604020202020204" pitchFamily="34" charset="0"/>
              <a:buChar char="•"/>
            </a:pPr>
            <a:r>
              <a:rPr lang="en-US" sz="1300" dirty="0"/>
              <a:t>DL380p</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sp>
        <p:nvSpPr>
          <p:cNvPr id="54" name="TextBox 53"/>
          <p:cNvSpPr txBox="1"/>
          <p:nvPr/>
        </p:nvSpPr>
        <p:spPr>
          <a:xfrm>
            <a:off x="4836944" y="5877632"/>
            <a:ext cx="1159285" cy="681497"/>
          </a:xfrm>
          <a:prstGeom prst="rect">
            <a:avLst/>
          </a:prstGeom>
          <a:noFill/>
          <a:ln w="25400">
            <a:noFill/>
          </a:ln>
        </p:spPr>
        <p:txBody>
          <a:bodyPr wrap="square" lIns="111026" tIns="55513" rIns="111026" bIns="55513" rtlCol="0">
            <a:spAutoFit/>
          </a:bodyPr>
          <a:lstStyle/>
          <a:p>
            <a:pPr marL="111026" indent="-111026">
              <a:buFont typeface="Arial" panose="020B0604020202020204" pitchFamily="34" charset="0"/>
              <a:buChar char="•"/>
            </a:pPr>
            <a:r>
              <a:rPr lang="en-US" sz="1300" dirty="0"/>
              <a:t>DL380p</a:t>
            </a:r>
          </a:p>
          <a:p>
            <a:pPr marL="111026" indent="-111026">
              <a:buFont typeface="Arial" panose="020B0604020202020204" pitchFamily="34" charset="0"/>
              <a:buChar char="•"/>
            </a:pPr>
            <a:r>
              <a:rPr lang="en-US" sz="1200" dirty="0"/>
              <a:t>Hyper-V</a:t>
            </a:r>
          </a:p>
          <a:p>
            <a:pPr marL="111026" indent="-111026">
              <a:buFont typeface="Arial" panose="020B0604020202020204" pitchFamily="34" charset="0"/>
              <a:buChar char="•"/>
            </a:pPr>
            <a:r>
              <a:rPr lang="en-US" sz="1200" dirty="0"/>
              <a:t>VSA</a:t>
            </a:r>
          </a:p>
        </p:txBody>
      </p:sp>
      <p:cxnSp>
        <p:nvCxnSpPr>
          <p:cNvPr id="67" name="Straight Connector 66"/>
          <p:cNvCxnSpPr/>
          <p:nvPr/>
        </p:nvCxnSpPr>
        <p:spPr>
          <a:xfrm flipV="1">
            <a:off x="4940750" y="3372320"/>
            <a:ext cx="631880" cy="3881"/>
          </a:xfrm>
          <a:prstGeom prst="line">
            <a:avLst/>
          </a:prstGeom>
          <a:ln w="22225">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885507" y="3176623"/>
            <a:ext cx="963091" cy="450664"/>
          </a:xfrm>
          <a:prstGeom prst="rect">
            <a:avLst/>
          </a:prstGeom>
          <a:noFill/>
        </p:spPr>
        <p:txBody>
          <a:bodyPr wrap="square" lIns="111026" tIns="55513" rIns="111026" bIns="55513" rtlCol="0">
            <a:spAutoFit/>
          </a:bodyPr>
          <a:lstStyle/>
          <a:p>
            <a:r>
              <a:rPr lang="en-US" sz="1100" dirty="0"/>
              <a:t>HB Network</a:t>
            </a:r>
          </a:p>
        </p:txBody>
      </p:sp>
      <p:sp>
        <p:nvSpPr>
          <p:cNvPr id="69" name="TextBox 68"/>
          <p:cNvSpPr txBox="1"/>
          <p:nvPr/>
        </p:nvSpPr>
        <p:spPr>
          <a:xfrm>
            <a:off x="6391674" y="2794721"/>
            <a:ext cx="1588398" cy="789219"/>
          </a:xfrm>
          <a:prstGeom prst="rect">
            <a:avLst/>
          </a:prstGeom>
          <a:noFill/>
          <a:ln w="25400">
            <a:noFill/>
          </a:ln>
        </p:spPr>
        <p:txBody>
          <a:bodyPr wrap="square" lIns="111026" tIns="55513" rIns="111026" bIns="55513" rtlCol="0">
            <a:spAutoFit/>
          </a:bodyPr>
          <a:lstStyle/>
          <a:p>
            <a:r>
              <a:rPr lang="en-US" sz="1100" u="sng" dirty="0"/>
              <a:t>Windows Cluster</a:t>
            </a:r>
          </a:p>
          <a:p>
            <a:pPr marL="111026" indent="-111026">
              <a:buFont typeface="Arial" panose="020B0604020202020204" pitchFamily="34" charset="0"/>
              <a:buChar char="•"/>
            </a:pPr>
            <a:r>
              <a:rPr lang="en-US" sz="1100" dirty="0"/>
              <a:t>ProLiant Servers</a:t>
            </a:r>
          </a:p>
          <a:p>
            <a:pPr marL="111026" indent="-111026">
              <a:buFont typeface="Arial" panose="020B0604020202020204" pitchFamily="34" charset="0"/>
              <a:buChar char="•"/>
            </a:pPr>
            <a:r>
              <a:rPr lang="en-US" sz="1100" dirty="0"/>
              <a:t>Windows 2012</a:t>
            </a:r>
          </a:p>
          <a:p>
            <a:pPr marL="111026" indent="-111026">
              <a:buFont typeface="Arial" panose="020B0604020202020204" pitchFamily="34" charset="0"/>
              <a:buChar char="•"/>
            </a:pPr>
            <a:r>
              <a:rPr lang="en-US" sz="1100" dirty="0"/>
              <a:t>Clustered Hyper-V</a:t>
            </a:r>
          </a:p>
        </p:txBody>
      </p:sp>
      <p:sp>
        <p:nvSpPr>
          <p:cNvPr id="70" name="TextBox 69"/>
          <p:cNvSpPr txBox="1"/>
          <p:nvPr/>
        </p:nvSpPr>
        <p:spPr>
          <a:xfrm>
            <a:off x="6134029" y="2188358"/>
            <a:ext cx="1604928" cy="296776"/>
          </a:xfrm>
          <a:prstGeom prst="rect">
            <a:avLst/>
          </a:prstGeom>
          <a:noFill/>
          <a:ln>
            <a:noFill/>
          </a:ln>
        </p:spPr>
        <p:txBody>
          <a:bodyPr wrap="square" lIns="111026" tIns="55513" rIns="111026" bIns="55513" rtlCol="0">
            <a:spAutoFit/>
          </a:bodyPr>
          <a:lstStyle/>
          <a:p>
            <a:pPr algn="ctr"/>
            <a:r>
              <a:rPr lang="en-US" sz="1200" b="1" dirty="0"/>
              <a:t>– SQL Server VM </a:t>
            </a:r>
          </a:p>
        </p:txBody>
      </p:sp>
      <p:sp>
        <p:nvSpPr>
          <p:cNvPr id="71" name="Rectangle 70"/>
          <p:cNvSpPr/>
          <p:nvPr/>
        </p:nvSpPr>
        <p:spPr>
          <a:xfrm>
            <a:off x="4111652" y="1843966"/>
            <a:ext cx="3834580" cy="1886448"/>
          </a:xfrm>
          <a:prstGeom prst="rect">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dirty="0"/>
          </a:p>
        </p:txBody>
      </p:sp>
      <p:sp>
        <p:nvSpPr>
          <p:cNvPr id="72" name="Heart 71"/>
          <p:cNvSpPr/>
          <p:nvPr/>
        </p:nvSpPr>
        <p:spPr>
          <a:xfrm>
            <a:off x="5305556" y="3220767"/>
            <a:ext cx="153380" cy="117350"/>
          </a:xfrm>
          <a:prstGeom prst="hear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dirty="0"/>
          </a:p>
        </p:txBody>
      </p:sp>
      <p:sp>
        <p:nvSpPr>
          <p:cNvPr id="73" name="TextBox 72"/>
          <p:cNvSpPr txBox="1"/>
          <p:nvPr/>
        </p:nvSpPr>
        <p:spPr>
          <a:xfrm>
            <a:off x="6135244" y="1955104"/>
            <a:ext cx="1601359" cy="296776"/>
          </a:xfrm>
          <a:prstGeom prst="rect">
            <a:avLst/>
          </a:prstGeom>
          <a:noFill/>
          <a:ln>
            <a:noFill/>
          </a:ln>
        </p:spPr>
        <p:txBody>
          <a:bodyPr wrap="square" lIns="111026" tIns="55513" rIns="111026" bIns="55513" rtlCol="0">
            <a:spAutoFit/>
          </a:bodyPr>
          <a:lstStyle/>
          <a:p>
            <a:pPr algn="ctr"/>
            <a:r>
              <a:rPr lang="en-US" sz="1200" b="1" dirty="0"/>
              <a:t>– SharePoint VM</a:t>
            </a:r>
          </a:p>
        </p:txBody>
      </p:sp>
      <p:pic>
        <p:nvPicPr>
          <p:cNvPr id="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5299" y="1899579"/>
            <a:ext cx="469031" cy="521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2631" y="1899579"/>
            <a:ext cx="469031" cy="521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18930" y="2687896"/>
            <a:ext cx="680120" cy="87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577" y="2676750"/>
            <a:ext cx="680120" cy="87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8" name="Picture 77"/>
          <p:cNvPicPr>
            <a:picLocks noChangeAspect="1"/>
          </p:cNvPicPr>
          <p:nvPr/>
        </p:nvPicPr>
        <p:blipFill>
          <a:blip r:embed="rId8"/>
          <a:stretch>
            <a:fillRect/>
          </a:stretch>
        </p:blipFill>
        <p:spPr>
          <a:xfrm>
            <a:off x="4311123" y="2419153"/>
            <a:ext cx="1931571" cy="310895"/>
          </a:xfrm>
          <a:prstGeom prst="rect">
            <a:avLst/>
          </a:prstGeom>
        </p:spPr>
      </p:pic>
      <p:pic>
        <p:nvPicPr>
          <p:cNvPr id="3" name="Picture 2"/>
          <p:cNvPicPr>
            <a:picLocks noChangeAspect="1"/>
          </p:cNvPicPr>
          <p:nvPr/>
        </p:nvPicPr>
        <p:blipFill>
          <a:blip r:embed="rId9"/>
          <a:stretch>
            <a:fillRect/>
          </a:stretch>
        </p:blipFill>
        <p:spPr>
          <a:xfrm>
            <a:off x="4145492" y="1554340"/>
            <a:ext cx="771128" cy="292241"/>
          </a:xfrm>
          <a:prstGeom prst="rect">
            <a:avLst/>
          </a:prstGeom>
        </p:spPr>
      </p:pic>
    </p:spTree>
    <p:extLst>
      <p:ext uri="{BB962C8B-B14F-4D97-AF65-F5344CB8AC3E}">
        <p14:creationId xmlns:p14="http://schemas.microsoft.com/office/powerpoint/2010/main" val="41917124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 Architecture Hardware</a:t>
            </a:r>
            <a:endParaRPr lang="en-US" dirty="0"/>
          </a:p>
        </p:txBody>
      </p:sp>
    </p:spTree>
    <p:extLst>
      <p:ext uri="{BB962C8B-B14F-4D97-AF65-F5344CB8AC3E}">
        <p14:creationId xmlns:p14="http://schemas.microsoft.com/office/powerpoint/2010/main" val="300384234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harePoint_Conference_2014_ITPro_Template">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968579-468E-4730-AB4D-D10A986BB8CB}"/>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71</TotalTime>
  <Words>2245</Words>
  <Application>Microsoft Office PowerPoint</Application>
  <PresentationFormat>Custom</PresentationFormat>
  <Paragraphs>440</Paragraphs>
  <Slides>41</Slides>
  <Notes>14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41</vt:i4>
      </vt:variant>
    </vt:vector>
  </HeadingPairs>
  <TitlesOfParts>
    <vt:vector size="55" baseType="lpstr">
      <vt:lpstr>Arial Unicode MS</vt:lpstr>
      <vt:lpstr>Andalus</vt:lpstr>
      <vt:lpstr>Arial</vt:lpstr>
      <vt:lpstr>Calibri</vt:lpstr>
      <vt:lpstr>Futura Bk</vt:lpstr>
      <vt:lpstr>HP Simplified</vt:lpstr>
      <vt:lpstr>Myriad Pro</vt:lpstr>
      <vt:lpstr>Segoe UI</vt:lpstr>
      <vt:lpstr>Segoe UI Light</vt:lpstr>
      <vt:lpstr>Symbol</vt:lpstr>
      <vt:lpstr>Times New Roman</vt:lpstr>
      <vt:lpstr>Wingdings</vt:lpstr>
      <vt:lpstr>Wingdings 3</vt:lpstr>
      <vt:lpstr>SharePoint_Conference_2014_ITPro_Template</vt:lpstr>
      <vt:lpstr>PowerPoint Presentation</vt:lpstr>
      <vt:lpstr>HP Reference Architecture for Microsoft SharePoint 2010 with HP Storage and Veeam</vt:lpstr>
      <vt:lpstr>PowerPoint Presentation</vt:lpstr>
      <vt:lpstr>Storage challenges in SharePoint deployments</vt:lpstr>
      <vt:lpstr>Virtualize and Protect SharePoint with HP Storage &amp; Veeam Protect SharePoint with HP Storage &amp; Veeam</vt:lpstr>
      <vt:lpstr>Reference Architecture</vt:lpstr>
      <vt:lpstr>SharePoint Reference Architecture</vt:lpstr>
      <vt:lpstr>SharePoint backup and recovery logical layout </vt:lpstr>
      <vt:lpstr>Reference Architecture Hardware</vt:lpstr>
      <vt:lpstr>HP ProLiant Server SharePoint Farm</vt:lpstr>
      <vt:lpstr>SharePoint Test Farm</vt:lpstr>
      <vt:lpstr>HP ProLiant Server HP StoreVirtual VSA</vt:lpstr>
      <vt:lpstr>HP StoreVirtual VSA</vt:lpstr>
      <vt:lpstr>HP StoreVirtual VSA features</vt:lpstr>
      <vt:lpstr>HP StoreVirtual VSA VSA 2014 Operation</vt:lpstr>
      <vt:lpstr>HP ProLiant Server Veeam Management Server &amp; Offhost Backup Proxy</vt:lpstr>
      <vt:lpstr>Veeam management server and offhost proxy</vt:lpstr>
      <vt:lpstr>HP StoreOnce Backup</vt:lpstr>
      <vt:lpstr>HP StoreOnce Backup</vt:lpstr>
      <vt:lpstr>HP StoreOnce Backup features</vt:lpstr>
      <vt:lpstr>HP StoreEver Tape</vt:lpstr>
      <vt:lpstr>Solution Components Partners</vt:lpstr>
      <vt:lpstr>HP: Microsoft Global Technology Partner across storage, servers, networking, and technology services</vt:lpstr>
      <vt:lpstr>Solution Components</vt:lpstr>
      <vt:lpstr>Microsoft</vt:lpstr>
      <vt:lpstr>Veeam components</vt:lpstr>
      <vt:lpstr>Examples of Veeam operation</vt:lpstr>
      <vt:lpstr>Dataflow of Veeam backup to StoreOnce – Step 1</vt:lpstr>
      <vt:lpstr>Dataflow of Veeam backup to StoreOnce – Step 2</vt:lpstr>
      <vt:lpstr>Dataflow of Veeam backup to StoreOnce – Step 3</vt:lpstr>
      <vt:lpstr>Dataflow of Veeam backup to StoreOnce – Step 4</vt:lpstr>
      <vt:lpstr>Dataflow of Veeam backup to StoreOnce – Step 5</vt:lpstr>
      <vt:lpstr>Dataflow of Veeam backup to StoreOnce – Step 6</vt:lpstr>
      <vt:lpstr>Description of Veeam backup to StoreOnce with offhost proxy </vt:lpstr>
      <vt:lpstr>Veeam Explorer for SharePoint</vt:lpstr>
      <vt:lpstr>Veeam Explorer for SharePoint</vt:lpstr>
      <vt:lpstr>Dataflow of Veeam recovery from StoreOnce and StoreEver</vt:lpstr>
      <vt:lpstr>Summary</vt:lpstr>
      <vt:lpstr>For more information</vt:lpstr>
      <vt:lpstr>MySPC</vt:lpstr>
      <vt:lpstr>Thank You</vt:lpstr>
    </vt:vector>
  </TitlesOfParts>
  <Manager>&lt;Speech writer name goes here&gt;</Manager>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2014 Executive</dc:subject>
  <dc:creator>Parissa Mohamadi</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23</cp:revision>
  <dcterms:created xsi:type="dcterms:W3CDTF">2014-02-26T20:20:45Z</dcterms:created>
  <dcterms:modified xsi:type="dcterms:W3CDTF">2014-03-05T01:16:53Z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
  </property>
  <property fmtid="{D5CDD505-2E9C-101B-9397-08002B2CF9AE}" pid="13" name="Event_x0020_Name">
    <vt:lpwstr>91;#Microsoft SharePoint Conference|a629e079-6b4e-41d1-9641-98de5e4410b7</vt:lpwstr>
  </property>
  <property fmtid="{D5CDD505-2E9C-101B-9397-08002B2CF9AE}" pid="15" name="Event_x0020_Venue">
    <vt:lpwstr>92;#Venetian|bd55f5f3-c228-4542-b738-d5b5edd79abd</vt:lpwstr>
  </property>
  <property fmtid="{D5CDD505-2E9C-101B-9397-08002B2CF9AE}" pid="16" name="Event Name">
    <vt:lpwstr>91</vt:lpwstr>
  </property>
  <property fmtid="{D5CDD505-2E9C-101B-9397-08002B2CF9AE}" pid="17" name="Event Venue">
    <vt:lpwstr>92</vt:lpwstr>
  </property>
  <property fmtid="{D5CDD505-2E9C-101B-9397-08002B2CF9AE}" pid="18" name="TaxKeywordTaxHTField">
    <vt:lpwstr>SharePoint Conference 2014 Executive|c7618099-af1d-412d-92b3-b97338d93c70</vt:lpwstr>
  </property>
  <property fmtid="{D5CDD505-2E9C-101B-9397-08002B2CF9AE}" pid="19" name="TaxCatchAll">
    <vt:lpwstr>10;#SharePoint Conference 2014 Executive;#90;#SharePoint Conference 2014 Executive|c7618099-af1d-412d-92b3-b97338d93c70</vt:lpwstr>
  </property>
</Properties>
</file>